
<file path=[Content_Types].xml><?xml version="1.0" encoding="utf-8"?>
<Types xmlns="http://schemas.openxmlformats.org/package/2006/content-types">
  <Default Extension="png" ContentType="image/png"/>
  <Default Extension="tmp" ContentType="image/png"/>
  <Default Extension="svg" ContentType="image/svg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</p:sldIdLst>
  <p:sldSz cx="122047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54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5588" y="1122363"/>
            <a:ext cx="9153525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5588" y="3602038"/>
            <a:ext cx="9153525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C74597-1AC0-4378-90F4-90405334335D}" type="datetimeFigureOut">
              <a:rPr lang="en-GB" smtClean="0"/>
              <a:t>21/08/2020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C5FFDF-F485-45DA-86FA-BB1FE1B77D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90014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C74597-1AC0-4378-90F4-90405334335D}" type="datetimeFigureOut">
              <a:rPr lang="en-GB" smtClean="0"/>
              <a:t>21/08/2020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C5FFDF-F485-45DA-86FA-BB1FE1B77D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88930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2716" y="1709739"/>
            <a:ext cx="10526554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2716" y="4589464"/>
            <a:ext cx="10526554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C74597-1AC0-4378-90F4-90405334335D}" type="datetimeFigureOut">
              <a:rPr lang="en-GB" smtClean="0"/>
              <a:t>21/08/2020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C5FFDF-F485-45DA-86FA-BB1FE1B77D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59146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9073" y="1825625"/>
            <a:ext cx="5186998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8629" y="1825625"/>
            <a:ext cx="5186998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C74597-1AC0-4378-90F4-90405334335D}" type="datetimeFigureOut">
              <a:rPr lang="en-GB" smtClean="0"/>
              <a:t>21/08/2020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C5FFDF-F485-45DA-86FA-BB1FE1B77D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41206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0663" y="365126"/>
            <a:ext cx="10526554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40663" y="1681163"/>
            <a:ext cx="516316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40663" y="2505075"/>
            <a:ext cx="5163160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8629" y="1681163"/>
            <a:ext cx="51885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8629" y="2505075"/>
            <a:ext cx="51885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C74597-1AC0-4378-90F4-90405334335D}" type="datetimeFigureOut">
              <a:rPr lang="en-GB" smtClean="0"/>
              <a:t>21/08/2020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C5FFDF-F485-45DA-86FA-BB1FE1B77D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20550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C74597-1AC0-4378-90F4-90405334335D}" type="datetimeFigureOut">
              <a:rPr lang="en-GB" smtClean="0"/>
              <a:t>21/08/2020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C5FFDF-F485-45DA-86FA-BB1FE1B77D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08635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C74597-1AC0-4378-90F4-90405334335D}" type="datetimeFigureOut">
              <a:rPr lang="en-GB" smtClean="0"/>
              <a:t>21/08/2020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C5FFDF-F485-45DA-86FA-BB1FE1B77D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50273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0663" y="457200"/>
            <a:ext cx="3936333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8587" y="987426"/>
            <a:ext cx="6178629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0663" y="2057400"/>
            <a:ext cx="3936333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C74597-1AC0-4378-90F4-90405334335D}" type="datetimeFigureOut">
              <a:rPr lang="en-GB" smtClean="0"/>
              <a:t>21/08/2020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C5FFDF-F485-45DA-86FA-BB1FE1B77D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72501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0663" y="457200"/>
            <a:ext cx="3936333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8587" y="987426"/>
            <a:ext cx="6178629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0663" y="2057400"/>
            <a:ext cx="3936333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C74597-1AC0-4378-90F4-90405334335D}" type="datetimeFigureOut">
              <a:rPr lang="en-GB" smtClean="0"/>
              <a:t>21/08/2020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C5FFDF-F485-45DA-86FA-BB1FE1B77D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65770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C74597-1AC0-4378-90F4-90405334335D}" type="datetimeFigureOut">
              <a:rPr lang="en-GB" smtClean="0"/>
              <a:t>21/08/2020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C5FFDF-F485-45DA-86FA-BB1FE1B77D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03627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33989" y="365125"/>
            <a:ext cx="2631638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9073" y="365125"/>
            <a:ext cx="7742357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C74597-1AC0-4378-90F4-90405334335D}" type="datetimeFigureOut">
              <a:rPr lang="en-GB" smtClean="0"/>
              <a:t>21/08/2020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C5FFDF-F485-45DA-86FA-BB1FE1B77D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16975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  <a:alpha val="83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9073" y="365126"/>
            <a:ext cx="1052655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073" y="1825625"/>
            <a:ext cx="10526554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9073" y="6356351"/>
            <a:ext cx="274605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9C74597-1AC0-4378-90F4-90405334335D}" type="datetimeFigureOut">
              <a:rPr lang="en-GB" smtClean="0"/>
              <a:t>21/08/2020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42807" y="6356351"/>
            <a:ext cx="411908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9569" y="6356351"/>
            <a:ext cx="274605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C5FFDF-F485-45DA-86FA-BB1FE1B77D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32837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tmp"/><Relationship Id="rId13" Type="http://schemas.openxmlformats.org/officeDocument/2006/relationships/hyperlink" Target="https://gov.wales/sites/default/files/publications/2018-09/additional-learning-needs-aln-transformation-programme-v2.pdf" TargetMode="External"/><Relationship Id="rId3" Type="http://schemas.openxmlformats.org/officeDocument/2006/relationships/hyperlink" Target="http://commons.wikimedia.org/wiki/File:Disability_symbols.png" TargetMode="External"/><Relationship Id="rId7" Type="http://schemas.openxmlformats.org/officeDocument/2006/relationships/hyperlink" Target="http://www.educationengland.org.uk/documents/warnock/warnock1978.html" TargetMode="External"/><Relationship Id="rId12" Type="http://schemas.openxmlformats.org/officeDocument/2006/relationships/image" Target="../media/image7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.jpeg"/><Relationship Id="rId11" Type="http://schemas.openxmlformats.org/officeDocument/2006/relationships/image" Target="../media/image6.png"/><Relationship Id="rId5" Type="http://schemas.openxmlformats.org/officeDocument/2006/relationships/hyperlink" Target="https://api.parliament.uk/historic-hansard/lords/1971/apr/07/handicapped-children#S5LV0317P0_19710407_HOL_136" TargetMode="External"/><Relationship Id="rId10" Type="http://schemas.openxmlformats.org/officeDocument/2006/relationships/image" Target="../media/image5.tmp"/><Relationship Id="rId4" Type="http://schemas.openxmlformats.org/officeDocument/2006/relationships/image" Target="../media/image2.jpeg"/><Relationship Id="rId9" Type="http://schemas.openxmlformats.org/officeDocument/2006/relationships/hyperlink" Target="https://unesdoc.unesco.org/ark:/48223/pf0000098427" TargetMode="External"/><Relationship Id="rId14" Type="http://schemas.openxmlformats.org/officeDocument/2006/relationships/image" Target="../media/image8.tmp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encap.org.uk/learning-disability-explained/research-and-statistics/how-common-learning-disability" TargetMode="External"/><Relationship Id="rId7" Type="http://schemas.openxmlformats.org/officeDocument/2006/relationships/hyperlink" Target="https://upload.wikimedia.org/wikipedia/commons/f/fc/Disability_symbols.png" TargetMode="External"/><Relationship Id="rId2" Type="http://schemas.openxmlformats.org/officeDocument/2006/relationships/hyperlink" Target="http://www.educationengland.org.uk/documents/warnock/warnock1978.html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gov.wales/sites/default/files/publications/2018-09/additional-learning-needs-aln-transformation-programme-v2.pdf" TargetMode="External"/><Relationship Id="rId5" Type="http://schemas.openxmlformats.org/officeDocument/2006/relationships/hyperlink" Target="https://unesdoc.unesco.org/ark:/48223/pf0000098427" TargetMode="External"/><Relationship Id="rId4" Type="http://schemas.openxmlformats.org/officeDocument/2006/relationships/hyperlink" Target="https://api.parliament.uk/historic-hansard/lords/1971/apr/07/handicapped-children#S5LV0317P0_19710407_HOL_136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9E9CBD-4F8F-4A35-933D-22307AF344B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1047198" y="-142482"/>
            <a:ext cx="14299096" cy="1173435"/>
          </a:xfrm>
        </p:spPr>
        <p:txBody>
          <a:bodyPr/>
          <a:lstStyle/>
          <a:p>
            <a:r>
              <a:rPr lang="en-GB" b="1" dirty="0">
                <a:latin typeface="+mn-lt"/>
              </a:rPr>
              <a:t>What is the Social Model of Disability?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6907B3C-F323-4F51-9F19-58CBB1519FB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9694463" y="969515"/>
            <a:ext cx="2330599" cy="161677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F56B430-EB10-4759-8D79-A8091D94B023}"/>
              </a:ext>
            </a:extLst>
          </p:cNvPr>
          <p:cNvSpPr txBox="1"/>
          <p:nvPr/>
        </p:nvSpPr>
        <p:spPr>
          <a:xfrm>
            <a:off x="10326152" y="2586295"/>
            <a:ext cx="228213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Wikipedia (nil)</a:t>
            </a:r>
            <a:r>
              <a:rPr lang="en-GB" sz="900" dirty="0"/>
              <a:t>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BAAAD85-5823-480F-BD8E-8BF19A55E463}"/>
              </a:ext>
            </a:extLst>
          </p:cNvPr>
          <p:cNvSpPr txBox="1"/>
          <p:nvPr/>
        </p:nvSpPr>
        <p:spPr>
          <a:xfrm>
            <a:off x="3529817" y="3388155"/>
            <a:ext cx="381662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Salamanca Statement – 1994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Created the framework for action with Government officials.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Created the term ‘inclusion’.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Those with additional needs must have access to education.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81963D0-6107-46D1-89A5-A30172F2A986}"/>
              </a:ext>
            </a:extLst>
          </p:cNvPr>
          <p:cNvSpPr txBox="1"/>
          <p:nvPr/>
        </p:nvSpPr>
        <p:spPr>
          <a:xfrm>
            <a:off x="5130217" y="1019049"/>
            <a:ext cx="304800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 Warnock report - 1978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Looked at Education with fresh eyes.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Introduced the need to integrate children with additional needs into mainstream education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67AD0A1-550B-4581-BC96-ADBF59C3B37D}"/>
              </a:ext>
            </a:extLst>
          </p:cNvPr>
          <p:cNvSpPr txBox="1"/>
          <p:nvPr/>
        </p:nvSpPr>
        <p:spPr>
          <a:xfrm>
            <a:off x="7947647" y="3010268"/>
            <a:ext cx="2676868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Reformed ALN - 2020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Creates a single plan for students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School Action, School Action plus and Statement of SEN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Still have to have take into consideration  of the Education Act (1996) and the SEN code of practice for Wales (2004) until it takes over in 2023.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D646A41-797A-4E48-AB55-76A6F3A10CC5}"/>
              </a:ext>
            </a:extLst>
          </p:cNvPr>
          <p:cNvSpPr txBox="1"/>
          <p:nvPr/>
        </p:nvSpPr>
        <p:spPr>
          <a:xfrm>
            <a:off x="1055341" y="1071848"/>
            <a:ext cx="2570923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 Education Act – 1870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Created ‘school boards’ to look at setting up schools in areas that needed them.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Has been developed many times over the years.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Introduced the need to educate all children with additional needs. However they were to be educated in special institutes away from mainstream schools.</a:t>
            </a:r>
          </a:p>
        </p:txBody>
      </p:sp>
      <p:pic>
        <p:nvPicPr>
          <p:cNvPr id="14" name="Picture 2" descr="https://www.mencap.org.uk/sites/default/files/styles/full_width_teaser/public/2019-10/Prevalence_1_Children%20with%20a%20learning%20disability%200-17%20850x500%20211019.jpg?itok=x6vOsWZe">
            <a:extLst>
              <a:ext uri="{FF2B5EF4-FFF2-40B4-BE49-F238E27FC236}">
                <a16:creationId xmlns:a16="http://schemas.microsoft.com/office/drawing/2014/main" id="{3F620047-D7B2-488A-89DB-DAB56014A6C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687" y="5499652"/>
            <a:ext cx="3098782" cy="13271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The Elementary Education Act, 1870, with introduction, notes, and ...">
            <a:hlinkClick r:id="rId5"/>
            <a:extLst>
              <a:ext uri="{FF2B5EF4-FFF2-40B4-BE49-F238E27FC236}">
                <a16:creationId xmlns:a16="http://schemas.microsoft.com/office/drawing/2014/main" id="{7CF2CC58-5F73-4772-85F3-8FD33FA16D5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835" y="1059385"/>
            <a:ext cx="1045450" cy="15131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8B87C4B6-9D17-4393-BA22-FF150DB1700B}"/>
              </a:ext>
            </a:extLst>
          </p:cNvPr>
          <p:cNvSpPr txBox="1"/>
          <p:nvPr/>
        </p:nvSpPr>
        <p:spPr>
          <a:xfrm>
            <a:off x="2996155" y="6562551"/>
            <a:ext cx="302149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Mencap (2019)</a:t>
            </a:r>
          </a:p>
        </p:txBody>
      </p:sp>
      <p:pic>
        <p:nvPicPr>
          <p:cNvPr id="17" name="Picture 16">
            <a:hlinkClick r:id="rId7"/>
            <a:extLst>
              <a:ext uri="{FF2B5EF4-FFF2-40B4-BE49-F238E27FC236}">
                <a16:creationId xmlns:a16="http://schemas.microsoft.com/office/drawing/2014/main" id="{22AFB633-185B-4B5C-B86F-0F06AB4BE8CA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51203" y="1096824"/>
            <a:ext cx="1438137" cy="1723901"/>
          </a:xfrm>
          <a:prstGeom prst="rect">
            <a:avLst/>
          </a:prstGeom>
        </p:spPr>
      </p:pic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529A1957-B06A-4BAF-919C-636A59530503}"/>
              </a:ext>
            </a:extLst>
          </p:cNvPr>
          <p:cNvCxnSpPr/>
          <p:nvPr/>
        </p:nvCxnSpPr>
        <p:spPr>
          <a:xfrm>
            <a:off x="3511275" y="1059385"/>
            <a:ext cx="0" cy="582704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895B8545-54F1-444D-A53B-F991191E03DF}"/>
              </a:ext>
            </a:extLst>
          </p:cNvPr>
          <p:cNvCxnSpPr/>
          <p:nvPr/>
        </p:nvCxnSpPr>
        <p:spPr>
          <a:xfrm>
            <a:off x="7934822" y="999776"/>
            <a:ext cx="0" cy="582704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3" name="Picture 22">
            <a:hlinkClick r:id="rId9"/>
            <a:extLst>
              <a:ext uri="{FF2B5EF4-FFF2-40B4-BE49-F238E27FC236}">
                <a16:creationId xmlns:a16="http://schemas.microsoft.com/office/drawing/2014/main" id="{927EF7FC-4A31-45F4-8E1F-4A799F4EAE7A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62315" y="5077705"/>
            <a:ext cx="1528408" cy="1633259"/>
          </a:xfrm>
          <a:prstGeom prst="rect">
            <a:avLst/>
          </a:prstGeom>
        </p:spPr>
      </p:pic>
      <p:pic>
        <p:nvPicPr>
          <p:cNvPr id="31" name="Graphic 30" descr="Cursor">
            <a:extLst>
              <a:ext uri="{FF2B5EF4-FFF2-40B4-BE49-F238E27FC236}">
                <a16:creationId xmlns:a16="http://schemas.microsoft.com/office/drawing/2014/main" id="{0E7AF6ED-F314-4FE9-B4A1-0A30057BDF06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4917200" y="2678976"/>
            <a:ext cx="344280" cy="344280"/>
          </a:xfrm>
          <a:prstGeom prst="rect">
            <a:avLst/>
          </a:prstGeom>
        </p:spPr>
      </p:pic>
      <p:pic>
        <p:nvPicPr>
          <p:cNvPr id="35" name="Graphic 34" descr="Cursor">
            <a:extLst>
              <a:ext uri="{FF2B5EF4-FFF2-40B4-BE49-F238E27FC236}">
                <a16:creationId xmlns:a16="http://schemas.microsoft.com/office/drawing/2014/main" id="{E0BDEDA6-DFF4-4524-956F-10D1C3D71305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786005" y="2468680"/>
            <a:ext cx="344280" cy="344280"/>
          </a:xfrm>
          <a:prstGeom prst="rect">
            <a:avLst/>
          </a:prstGeom>
        </p:spPr>
      </p:pic>
      <p:pic>
        <p:nvPicPr>
          <p:cNvPr id="36" name="Graphic 35" descr="Cursor">
            <a:extLst>
              <a:ext uri="{FF2B5EF4-FFF2-40B4-BE49-F238E27FC236}">
                <a16:creationId xmlns:a16="http://schemas.microsoft.com/office/drawing/2014/main" id="{E6ED69DC-6AA7-41F8-89BE-DA859EF798A0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7466382" y="6542152"/>
            <a:ext cx="344280" cy="344280"/>
          </a:xfrm>
          <a:prstGeom prst="rect">
            <a:avLst/>
          </a:prstGeom>
        </p:spPr>
      </p:pic>
      <p:pic>
        <p:nvPicPr>
          <p:cNvPr id="33" name="Picture 32">
            <a:hlinkClick r:id="rId13"/>
            <a:extLst>
              <a:ext uri="{FF2B5EF4-FFF2-40B4-BE49-F238E27FC236}">
                <a16:creationId xmlns:a16="http://schemas.microsoft.com/office/drawing/2014/main" id="{5C0D3F60-BD65-4E95-980B-0D3A21270E03}"/>
              </a:ext>
            </a:extLst>
          </p:cNvPr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37276" y="4704870"/>
            <a:ext cx="1420048" cy="1998717"/>
          </a:xfrm>
          <a:prstGeom prst="rect">
            <a:avLst/>
          </a:prstGeom>
        </p:spPr>
      </p:pic>
      <p:pic>
        <p:nvPicPr>
          <p:cNvPr id="41" name="Graphic 40" descr="Cursor">
            <a:extLst>
              <a:ext uri="{FF2B5EF4-FFF2-40B4-BE49-F238E27FC236}">
                <a16:creationId xmlns:a16="http://schemas.microsoft.com/office/drawing/2014/main" id="{9A647EC5-A6F5-49EE-8522-4C5ED819DB88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11852922" y="6531867"/>
            <a:ext cx="344280" cy="3442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067182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CB12D6F-2A41-4E44-B215-B70E6B3996AE}"/>
              </a:ext>
            </a:extLst>
          </p:cNvPr>
          <p:cNvSpPr txBox="1"/>
          <p:nvPr/>
        </p:nvSpPr>
        <p:spPr>
          <a:xfrm>
            <a:off x="145774" y="436457"/>
            <a:ext cx="11820939" cy="64633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  <a:p>
            <a:r>
              <a:rPr lang="en-GB" dirty="0"/>
              <a:t>Her Majesty’s Stationary Office (1978) Report of the committee of enquiry into the education of handicapped children and young people. Available at:</a:t>
            </a:r>
            <a:r>
              <a:rPr lang="en-GB" dirty="0">
                <a:sym typeface="Wingdings" panose="05000000000000000000" pitchFamily="2" charset="2"/>
              </a:rPr>
              <a:t> </a:t>
            </a:r>
            <a:r>
              <a:rPr lang="en-GB" dirty="0">
                <a:hlinkClick r:id="rId2"/>
              </a:rPr>
              <a:t>http://www.educationengland.org.uk/documents/warnock/warnock1978.html</a:t>
            </a:r>
            <a:r>
              <a:rPr lang="en-GB" dirty="0"/>
              <a:t> </a:t>
            </a:r>
            <a:r>
              <a:rPr lang="en-GB" dirty="0">
                <a:sym typeface="Wingdings" panose="05000000000000000000" pitchFamily="2" charset="2"/>
              </a:rPr>
              <a:t>(Accessed:20</a:t>
            </a:r>
            <a:r>
              <a:rPr lang="en-GB" baseline="30000" dirty="0">
                <a:sym typeface="Wingdings" panose="05000000000000000000" pitchFamily="2" charset="2"/>
              </a:rPr>
              <a:t>th</a:t>
            </a:r>
            <a:r>
              <a:rPr lang="en-GB" dirty="0">
                <a:sym typeface="Wingdings" panose="05000000000000000000" pitchFamily="2" charset="2"/>
              </a:rPr>
              <a:t> August 2020).</a:t>
            </a:r>
            <a:endParaRPr lang="en-GB" dirty="0"/>
          </a:p>
          <a:p>
            <a:endParaRPr lang="en-GB" dirty="0"/>
          </a:p>
          <a:p>
            <a:r>
              <a:rPr lang="en-GB" dirty="0"/>
              <a:t>National Statistics (2019) How common is learning disabilities? cited at: </a:t>
            </a:r>
            <a:r>
              <a:rPr lang="en-GB" dirty="0">
                <a:hlinkClick r:id="rId3"/>
              </a:rPr>
              <a:t>https://www.mencap.org.uk/learning-disability-explained/research-and-statistics/how-common-learning-disability</a:t>
            </a:r>
            <a:r>
              <a:rPr lang="en-GB" dirty="0"/>
              <a:t> (Accessed: 18</a:t>
            </a:r>
            <a:r>
              <a:rPr lang="en-GB" baseline="30000" dirty="0"/>
              <a:t>th</a:t>
            </a:r>
            <a:r>
              <a:rPr lang="en-GB" dirty="0"/>
              <a:t> August 2020).</a:t>
            </a:r>
          </a:p>
          <a:p>
            <a:endParaRPr lang="en-GB" dirty="0"/>
          </a:p>
          <a:p>
            <a:r>
              <a:rPr lang="en-GB" dirty="0"/>
              <a:t>UK Parliament (1971) Handicapped Children. Available at: </a:t>
            </a:r>
            <a:r>
              <a:rPr lang="en-GB" dirty="0">
                <a:hlinkClick r:id="rId4"/>
              </a:rPr>
              <a:t>https://api.parliament.uk/historic-hansard/lords/1971/apr/07/handicapped-children#S5LV0317P0_19710407_HOL_136</a:t>
            </a:r>
            <a:r>
              <a:rPr lang="en-GB" dirty="0"/>
              <a:t> (Accessed: 21</a:t>
            </a:r>
            <a:r>
              <a:rPr lang="en-GB" baseline="30000" dirty="0"/>
              <a:t>st</a:t>
            </a:r>
            <a:r>
              <a:rPr lang="en-GB" dirty="0"/>
              <a:t> August 2020) </a:t>
            </a:r>
          </a:p>
          <a:p>
            <a:endParaRPr lang="en-GB" dirty="0"/>
          </a:p>
          <a:p>
            <a:r>
              <a:rPr lang="en-GB" dirty="0"/>
              <a:t>United Nations educational, scientific and cultural organisation (1994) The Salamanca Statement and Framework for Action on special needs education. </a:t>
            </a:r>
            <a:endParaRPr lang="en-GB" dirty="0">
              <a:hlinkClick r:id="rId5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r>
              <a:rPr lang="en-GB" dirty="0"/>
              <a:t>Available at:  </a:t>
            </a:r>
            <a:r>
              <a:rPr lang="en-GB" dirty="0">
                <a:hlinkClick r:id="rId5"/>
              </a:rPr>
              <a:t>https://unesdoc.unesco.org/ark:/48223/pf0000098427 </a:t>
            </a:r>
            <a:r>
              <a:rPr lang="en-GB" dirty="0"/>
              <a:t>(Accessed: 20</a:t>
            </a:r>
            <a:r>
              <a:rPr lang="en-GB" baseline="30000" dirty="0"/>
              <a:t>th</a:t>
            </a:r>
            <a:r>
              <a:rPr lang="en-GB" dirty="0"/>
              <a:t> August 2020).</a:t>
            </a:r>
          </a:p>
          <a:p>
            <a:endParaRPr lang="en-GB" dirty="0"/>
          </a:p>
          <a:p>
            <a:r>
              <a:rPr lang="en-GB" dirty="0"/>
              <a:t>Welsh Government (2018) Additional learning needs (ALN) Transformation Programme. Available at : </a:t>
            </a:r>
            <a:r>
              <a:rPr lang="en-GB" dirty="0">
                <a:hlinkClick r:id="rId6"/>
              </a:rPr>
              <a:t>https://gov.wales/sites/default/files/publications/2018-09/additional-learning-needs-aln-transformation-programme-v2.pdf</a:t>
            </a:r>
            <a:r>
              <a:rPr lang="en-GB" dirty="0"/>
              <a:t> (Accessed: 19</a:t>
            </a:r>
            <a:r>
              <a:rPr lang="en-GB" baseline="30000" dirty="0"/>
              <a:t>th</a:t>
            </a:r>
            <a:r>
              <a:rPr lang="en-GB" dirty="0"/>
              <a:t> August 2020).</a:t>
            </a:r>
          </a:p>
          <a:p>
            <a:endParaRPr lang="en-GB" dirty="0"/>
          </a:p>
          <a:p>
            <a:r>
              <a:rPr lang="en-GB" dirty="0"/>
              <a:t>Wikipedia. Disability symbol. Available at: </a:t>
            </a:r>
            <a:r>
              <a:rPr lang="en-GB" dirty="0">
                <a:hlinkClick r:id="rId7"/>
              </a:rPr>
              <a:t>https://upload.wikimedia.org/wikipedia/commons/f/fc/Disability_symbols.png</a:t>
            </a:r>
            <a:r>
              <a:rPr lang="en-GB" dirty="0"/>
              <a:t> (Accessed: 18</a:t>
            </a:r>
            <a:r>
              <a:rPr lang="en-GB" baseline="30000" dirty="0"/>
              <a:t>th</a:t>
            </a:r>
            <a:r>
              <a:rPr lang="en-GB" dirty="0"/>
              <a:t> August 2020). 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E5AB138-196C-4937-8464-CD0007AB2E94}"/>
              </a:ext>
            </a:extLst>
          </p:cNvPr>
          <p:cNvSpPr txBox="1"/>
          <p:nvPr/>
        </p:nvSpPr>
        <p:spPr>
          <a:xfrm>
            <a:off x="4591603" y="251791"/>
            <a:ext cx="42937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u="sng" dirty="0"/>
              <a:t>Bibliography</a:t>
            </a:r>
          </a:p>
        </p:txBody>
      </p:sp>
    </p:spTree>
    <p:extLst>
      <p:ext uri="{BB962C8B-B14F-4D97-AF65-F5344CB8AC3E}">
        <p14:creationId xmlns:p14="http://schemas.microsoft.com/office/powerpoint/2010/main" val="27368406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392</TotalTime>
  <Words>432</Words>
  <Application>Microsoft Office PowerPoint</Application>
  <PresentationFormat>Custom</PresentationFormat>
  <Paragraphs>32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Arial</vt:lpstr>
      <vt:lpstr>Calibri</vt:lpstr>
      <vt:lpstr>Calibri Light</vt:lpstr>
      <vt:lpstr>Wingdings</vt:lpstr>
      <vt:lpstr>Office Theme</vt:lpstr>
      <vt:lpstr>What is the Social Model of Disability?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 Sloan (Ysgol Greenhill School)</dc:creator>
  <cp:lastModifiedBy>D Sloan (Ysgol Greenhill School)</cp:lastModifiedBy>
  <cp:revision>26</cp:revision>
  <dcterms:created xsi:type="dcterms:W3CDTF">2020-08-20T11:30:31Z</dcterms:created>
  <dcterms:modified xsi:type="dcterms:W3CDTF">2020-08-21T21:33:23Z</dcterms:modified>
</cp:coreProperties>
</file>