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ls" ContentType="application/vnd.ms-excel"/>
  <Override PartName="/ppt/notesSlides/notesSlide18.xml" ContentType="application/vnd.openxmlformats-officedocument.presentationml.notesSlide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6"/>
  </p:notesMasterIdLst>
  <p:sldIdLst>
    <p:sldId id="353" r:id="rId2"/>
    <p:sldId id="258" r:id="rId3"/>
    <p:sldId id="310" r:id="rId4"/>
    <p:sldId id="333" r:id="rId5"/>
    <p:sldId id="331" r:id="rId6"/>
    <p:sldId id="311" r:id="rId7"/>
    <p:sldId id="312" r:id="rId8"/>
    <p:sldId id="322" r:id="rId9"/>
    <p:sldId id="323" r:id="rId10"/>
    <p:sldId id="324" r:id="rId11"/>
    <p:sldId id="325" r:id="rId12"/>
    <p:sldId id="326" r:id="rId13"/>
    <p:sldId id="339" r:id="rId14"/>
    <p:sldId id="340" r:id="rId15"/>
    <p:sldId id="327" r:id="rId16"/>
    <p:sldId id="328" r:id="rId17"/>
    <p:sldId id="329" r:id="rId18"/>
    <p:sldId id="330" r:id="rId19"/>
    <p:sldId id="341" r:id="rId20"/>
    <p:sldId id="342" r:id="rId21"/>
    <p:sldId id="346" r:id="rId22"/>
    <p:sldId id="344" r:id="rId23"/>
    <p:sldId id="286" r:id="rId24"/>
    <p:sldId id="354" r:id="rId2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EAEAEA"/>
    <a:srgbClr val="FFFFCC"/>
    <a:srgbClr val="CCFF66"/>
    <a:srgbClr val="66FF99"/>
    <a:srgbClr val="0099FF"/>
    <a:srgbClr val="00CCFF"/>
    <a:srgbClr val="4D4D4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8484" autoAdjust="0"/>
    <p:restoredTop sz="98227" autoAdjust="0"/>
  </p:normalViewPr>
  <p:slideViewPr>
    <p:cSldViewPr>
      <p:cViewPr varScale="1">
        <p:scale>
          <a:sx n="75" d="100"/>
          <a:sy n="75" d="100"/>
        </p:scale>
        <p:origin x="-93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27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emf"/><Relationship Id="rId1" Type="http://schemas.openxmlformats.org/officeDocument/2006/relationships/image" Target="../media/image4.emf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50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C414BF7D-A7C6-483C-9EBC-9011D8B93DE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3/15/2012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8914-4455-4F5C-908D-48C7C11301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3/15/2012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FC5C-3498-43A9-9B4B-A825AB7CD6C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3/15/2012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2B7409D-A210-4087-93C2-5F2878377F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3/15/2012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BFCCB-CC10-4E3A-A494-95F89E89E1D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3/15/2012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63B25-4274-4FD6-81B2-9567F833EB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3/15/2012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EEA67-EB4E-45F0-A45E-9DADB2783E9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3/15/2012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70ADC-1D63-48CF-9E9D-4A8FBF710AB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3/15/2012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61317-FA64-4EE6-95F5-4B6C26CEFD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3/15/2012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D643A-ACEA-4BC1-9E13-31910B39A6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3/15/2012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548F4-4820-4570-B6C7-4CD12005A0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3/15/2012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68849-DC93-4FCB-9329-B2F2EBFB79E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CB97365-EBCA-4027-87D5-99FC1D4DF0BB}" type="datetimeFigureOut">
              <a:rPr lang="en-US" smtClean="0"/>
              <a:pPr/>
              <a:t>3/15/2012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547226B-CEF1-4E47-B59D-5756740EDBD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Microsoft_Office_Excel_97-2003_Worksheet2.xls"/><Relationship Id="rId4" Type="http://schemas.openxmlformats.org/officeDocument/2006/relationships/oleObject" Target="../embeddings/Microsoft_Office_Excel_97-2003_Worksheet1.xls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notesSlide" Target="../notesSlides/notesSlide20.xml"/><Relationship Id="rId7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.bin"/><Relationship Id="rId5" Type="http://schemas.openxmlformats.org/officeDocument/2006/relationships/oleObject" Target="../embeddings/Microsoft_Office_Excel_97-2003_Worksheet4.xls"/><Relationship Id="rId4" Type="http://schemas.openxmlformats.org/officeDocument/2006/relationships/oleObject" Target="../embeddings/Microsoft_Office_Excel_97-2003_Worksheet3.xls"/><Relationship Id="rId9" Type="http://schemas.openxmlformats.org/officeDocument/2006/relationships/oleObject" Target="../embeddings/oleObject4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Data Warehousing for Business Intelligence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M3XCP4</a:t>
            </a:r>
          </a:p>
          <a:p>
            <a:r>
              <a:rPr lang="en-GB" dirty="0" smtClean="0"/>
              <a:t>Lecture 14</a:t>
            </a:r>
          </a:p>
          <a:p>
            <a:r>
              <a:rPr lang="en-GB" dirty="0" smtClean="0"/>
              <a:t> Basic Techniques for Identifying Clusters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7"/>
          <p:cNvSpPr>
            <a:spLocks noGrp="1"/>
          </p:cNvSpPr>
          <p:nvPr>
            <p:ph type="title" idx="4294967295"/>
          </p:nvPr>
        </p:nvSpPr>
        <p:spPr>
          <a:xfrm>
            <a:off x="214282" y="214290"/>
            <a:ext cx="8858280" cy="523857"/>
          </a:xfrm>
        </p:spPr>
        <p:txBody>
          <a:bodyPr/>
          <a:lstStyle/>
          <a:p>
            <a:r>
              <a:rPr lang="en-GB" sz="3200" b="1" dirty="0" smtClean="0"/>
              <a:t>Introduction</a:t>
            </a:r>
            <a:endParaRPr lang="en-GB" sz="3200" b="1" dirty="0"/>
          </a:p>
        </p:txBody>
      </p:sp>
      <p:sp>
        <p:nvSpPr>
          <p:cNvPr id="15363" name="Content Placeholder 8"/>
          <p:cNvSpPr>
            <a:spLocks noGrp="1"/>
          </p:cNvSpPr>
          <p:nvPr>
            <p:ph idx="4294967295"/>
          </p:nvPr>
        </p:nvSpPr>
        <p:spPr>
          <a:xfrm>
            <a:off x="428596" y="1142984"/>
            <a:ext cx="8242300" cy="4425950"/>
          </a:xfrm>
          <a:noFill/>
        </p:spPr>
        <p:txBody>
          <a:bodyPr/>
          <a:lstStyle/>
          <a:p>
            <a:pPr marL="284163" indent="-284163"/>
            <a:r>
              <a:rPr lang="en-GB" sz="2800" dirty="0"/>
              <a:t>The</a:t>
            </a:r>
            <a:r>
              <a:rPr lang="en-GB" sz="2800" dirty="0">
                <a:ea typeface="SimSun" pitchFamily="2" charset="-122"/>
              </a:rPr>
              <a:t> problem of cluster detection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Measuring proximity between data objects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The K-means cluster detection method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The agglomeration cluster detection method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Performance issues of the basic methods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Cluster evaluation and interpretation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Undertaking a clustering task in </a:t>
            </a:r>
            <a:r>
              <a:rPr lang="en-GB" sz="2800" dirty="0" err="1">
                <a:ea typeface="SimSun" pitchFamily="2" charset="-122"/>
              </a:rPr>
              <a:t>Weka</a:t>
            </a:r>
            <a:r>
              <a:rPr lang="en-GB" sz="2800" dirty="0">
                <a:ea typeface="SimSun" pitchFamily="2" charset="-122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/>
          <a:lstStyle/>
          <a:p>
            <a:r>
              <a:rPr lang="en-GB" sz="3200" b="1" dirty="0"/>
              <a:t>Problem of Cluster Detection</a:t>
            </a:r>
          </a:p>
        </p:txBody>
      </p:sp>
      <p:sp>
        <p:nvSpPr>
          <p:cNvPr id="163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928670"/>
            <a:ext cx="8093075" cy="2819400"/>
          </a:xfrm>
        </p:spPr>
        <p:txBody>
          <a:bodyPr/>
          <a:lstStyle/>
          <a:p>
            <a:r>
              <a:rPr lang="en-GB" sz="2800" b="1" dirty="0"/>
              <a:t>What is cluster detection?</a:t>
            </a:r>
          </a:p>
          <a:p>
            <a:pPr marL="857250" lvl="1" indent="-319088"/>
            <a:r>
              <a:rPr lang="en-GB" altLang="zh-CN" sz="2400" dirty="0">
                <a:ea typeface="SimSun" pitchFamily="2" charset="-122"/>
              </a:rPr>
              <a:t>Cluster: </a:t>
            </a:r>
            <a:r>
              <a:rPr lang="en-GB" sz="2400" dirty="0"/>
              <a:t>a group of objects known as members</a:t>
            </a:r>
          </a:p>
          <a:p>
            <a:pPr marL="857250" lvl="1" indent="-319088"/>
            <a:r>
              <a:rPr lang="en-GB" sz="2400" dirty="0"/>
              <a:t>The centre of a cluster is known as the </a:t>
            </a:r>
            <a:r>
              <a:rPr lang="en-GB" sz="2400" dirty="0" err="1"/>
              <a:t>c</a:t>
            </a:r>
            <a:r>
              <a:rPr lang="en-GB" sz="2400" i="1" dirty="0" err="1"/>
              <a:t>entroid</a:t>
            </a:r>
            <a:endParaRPr lang="en-GB" sz="2400" dirty="0"/>
          </a:p>
          <a:p>
            <a:pPr marL="857250" lvl="1" indent="-319088"/>
            <a:r>
              <a:rPr lang="en-GB" sz="2400" dirty="0"/>
              <a:t>Members of a cluster are similar to each other </a:t>
            </a:r>
          </a:p>
          <a:p>
            <a:pPr marL="857250" lvl="1" indent="-319088"/>
            <a:r>
              <a:rPr lang="en-GB" sz="2400" dirty="0"/>
              <a:t>Members of different clusters are different</a:t>
            </a:r>
          </a:p>
          <a:p>
            <a:pPr marL="857250" lvl="1" indent="-319088"/>
            <a:r>
              <a:rPr lang="en-GB" sz="2400" dirty="0"/>
              <a:t>Clustering is a process of discovering clusters </a:t>
            </a:r>
          </a:p>
        </p:txBody>
      </p:sp>
      <p:pic>
        <p:nvPicPr>
          <p:cNvPr id="16387" name="Picture 5" descr="Untitled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3300" y="4081463"/>
            <a:ext cx="20764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AutoShape 18"/>
          <p:cNvSpPr>
            <a:spLocks noChangeArrowheads="1"/>
          </p:cNvSpPr>
          <p:nvPr/>
        </p:nvSpPr>
        <p:spPr bwMode="auto">
          <a:xfrm>
            <a:off x="3429000" y="5072063"/>
            <a:ext cx="865188" cy="144462"/>
          </a:xfrm>
          <a:prstGeom prst="rightArrow">
            <a:avLst>
              <a:gd name="adj1" fmla="val 50000"/>
              <a:gd name="adj2" fmla="val 74863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>
              <a:latin typeface="Tahoma" pitchFamily="34" charset="0"/>
            </a:endParaRPr>
          </a:p>
        </p:txBody>
      </p:sp>
      <p:pic>
        <p:nvPicPr>
          <p:cNvPr id="16389" name="Picture 10" descr="D:\untitled5.bmp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19650" y="4038600"/>
            <a:ext cx="2057400" cy="184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val 10"/>
          <p:cNvSpPr/>
          <p:nvPr/>
        </p:nvSpPr>
        <p:spPr>
          <a:xfrm>
            <a:off x="4772025" y="4157663"/>
            <a:ext cx="503238" cy="6858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5029200" y="5148263"/>
            <a:ext cx="50958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5467350" y="4757738"/>
            <a:ext cx="504825" cy="4318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6019800" y="4397375"/>
            <a:ext cx="457200" cy="15128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6394" name="TextBox 14"/>
          <p:cNvSpPr txBox="1">
            <a:spLocks noChangeArrowheads="1"/>
          </p:cNvSpPr>
          <p:nvPr/>
        </p:nvSpPr>
        <p:spPr bwMode="auto">
          <a:xfrm>
            <a:off x="7391400" y="5013325"/>
            <a:ext cx="123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: centroids</a:t>
            </a:r>
          </a:p>
        </p:txBody>
      </p:sp>
      <p:sp>
        <p:nvSpPr>
          <p:cNvPr id="16396" name="Oval 16"/>
          <p:cNvSpPr>
            <a:spLocks noChangeArrowheads="1"/>
          </p:cNvSpPr>
          <p:nvPr/>
        </p:nvSpPr>
        <p:spPr bwMode="auto">
          <a:xfrm>
            <a:off x="7315200" y="5148263"/>
            <a:ext cx="152400" cy="152400"/>
          </a:xfrm>
          <a:prstGeom prst="ellipse">
            <a:avLst/>
          </a:prstGeom>
          <a:solidFill>
            <a:srgbClr val="99FF3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/>
          <a:lstStyle/>
          <a:p>
            <a:r>
              <a:rPr lang="en-GB" sz="3200" b="1" dirty="0"/>
              <a:t>Problem of Cluster Detection</a:t>
            </a:r>
          </a:p>
        </p:txBody>
      </p:sp>
      <p:sp>
        <p:nvSpPr>
          <p:cNvPr id="102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000108"/>
            <a:ext cx="7948612" cy="1447800"/>
          </a:xfrm>
        </p:spPr>
        <p:txBody>
          <a:bodyPr/>
          <a:lstStyle/>
          <a:p>
            <a:r>
              <a:rPr lang="en-GB" sz="2800" b="1" dirty="0"/>
              <a:t>Outputs of cluster detection process</a:t>
            </a:r>
          </a:p>
          <a:p>
            <a:pPr marL="857250" lvl="1" indent="-319088"/>
            <a:r>
              <a:rPr lang="en-GB" altLang="zh-CN" sz="2400" dirty="0">
                <a:ea typeface="SimSun" pitchFamily="2" charset="-122"/>
              </a:rPr>
              <a:t>Assigned cluster tag for members of a cluster</a:t>
            </a:r>
            <a:endParaRPr lang="en-GB" sz="2400" dirty="0"/>
          </a:p>
          <a:p>
            <a:pPr marL="857250" lvl="1" indent="-319088"/>
            <a:r>
              <a:rPr lang="en-GB" altLang="zh-CN" sz="2400" dirty="0">
                <a:ea typeface="SimSun" pitchFamily="2" charset="-122"/>
              </a:rPr>
              <a:t>Cluster summary: size, </a:t>
            </a:r>
            <a:r>
              <a:rPr lang="en-GB" altLang="zh-CN" sz="2400" dirty="0" err="1">
                <a:ea typeface="SimSun" pitchFamily="2" charset="-122"/>
              </a:rPr>
              <a:t>centroid</a:t>
            </a:r>
            <a:r>
              <a:rPr lang="en-GB" altLang="zh-CN" sz="2400" dirty="0">
                <a:ea typeface="SimSun" pitchFamily="2" charset="-122"/>
              </a:rPr>
              <a:t>, variations, etc.</a:t>
            </a:r>
          </a:p>
        </p:txBody>
      </p:sp>
      <p:graphicFrame>
        <p:nvGraphicFramePr>
          <p:cNvPr id="1026" name="Object 13"/>
          <p:cNvGraphicFramePr>
            <a:graphicFrameLocks noChangeAspect="1"/>
          </p:cNvGraphicFramePr>
          <p:nvPr/>
        </p:nvGraphicFramePr>
        <p:xfrm>
          <a:off x="787400" y="2971800"/>
          <a:ext cx="3352800" cy="2528888"/>
        </p:xfrm>
        <a:graphic>
          <a:graphicData uri="http://schemas.openxmlformats.org/presentationml/2006/ole">
            <p:oleObj spid="_x0000_s1026" name="Worksheet" r:id="rId4" imgW="2682000" imgH="2025000" progId="Excel.Sheet.8">
              <p:embed/>
            </p:oleObj>
          </a:graphicData>
        </a:graphic>
      </p:graphicFrame>
      <p:sp>
        <p:nvSpPr>
          <p:cNvPr id="63503" name="Rectangle 15"/>
          <p:cNvSpPr>
            <a:spLocks noChangeArrowheads="1"/>
          </p:cNvSpPr>
          <p:nvPr/>
        </p:nvSpPr>
        <p:spPr bwMode="auto">
          <a:xfrm>
            <a:off x="3449638" y="2922588"/>
            <a:ext cx="762000" cy="2667000"/>
          </a:xfrm>
          <a:prstGeom prst="rect">
            <a:avLst/>
          </a:prstGeom>
          <a:noFill/>
          <a:ln w="28575">
            <a:solidFill>
              <a:srgbClr val="FF66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1027" name="Object 16"/>
          <p:cNvGraphicFramePr>
            <a:graphicFrameLocks noChangeAspect="1"/>
          </p:cNvGraphicFramePr>
          <p:nvPr/>
        </p:nvGraphicFramePr>
        <p:xfrm>
          <a:off x="4183063" y="2994025"/>
          <a:ext cx="4852987" cy="3025775"/>
        </p:xfrm>
        <a:graphic>
          <a:graphicData uri="http://schemas.openxmlformats.org/presentationml/2006/ole">
            <p:oleObj spid="_x0000_s1027" name="Chart" r:id="rId5" imgW="5571000" imgH="3474000" progId="Excel.Sheet.8">
              <p:embed/>
            </p:oleObj>
          </a:graphicData>
        </a:graphic>
      </p:graphicFrame>
      <p:grpSp>
        <p:nvGrpSpPr>
          <p:cNvPr id="2" name="Group 30"/>
          <p:cNvGrpSpPr>
            <a:grpSpLocks/>
          </p:cNvGrpSpPr>
          <p:nvPr/>
        </p:nvGrpSpPr>
        <p:grpSpPr bwMode="auto">
          <a:xfrm>
            <a:off x="5162550" y="3105150"/>
            <a:ext cx="3336925" cy="2200275"/>
            <a:chOff x="3244" y="2028"/>
            <a:chExt cx="2102" cy="1386"/>
          </a:xfrm>
        </p:grpSpPr>
        <p:sp>
          <p:nvSpPr>
            <p:cNvPr id="1048" name="Oval 20"/>
            <p:cNvSpPr>
              <a:spLocks noChangeArrowheads="1"/>
            </p:cNvSpPr>
            <p:nvPr/>
          </p:nvSpPr>
          <p:spPr bwMode="auto">
            <a:xfrm rot="-1893638">
              <a:off x="3244" y="2685"/>
              <a:ext cx="1221" cy="729"/>
            </a:xfrm>
            <a:prstGeom prst="ellips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49" name="Oval 21"/>
            <p:cNvSpPr>
              <a:spLocks noChangeArrowheads="1"/>
            </p:cNvSpPr>
            <p:nvPr/>
          </p:nvSpPr>
          <p:spPr bwMode="auto">
            <a:xfrm>
              <a:off x="4770" y="2028"/>
              <a:ext cx="576" cy="576"/>
            </a:xfrm>
            <a:prstGeom prst="ellips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" name="Group 45"/>
          <p:cNvGrpSpPr>
            <a:grpSpLocks/>
          </p:cNvGrpSpPr>
          <p:nvPr/>
        </p:nvGrpSpPr>
        <p:grpSpPr bwMode="auto">
          <a:xfrm>
            <a:off x="5562600" y="3276600"/>
            <a:ext cx="2717800" cy="2057400"/>
            <a:chOff x="3504" y="2064"/>
            <a:chExt cx="1712" cy="1296"/>
          </a:xfrm>
        </p:grpSpPr>
        <p:sp>
          <p:nvSpPr>
            <p:cNvPr id="1037" name="Line 32"/>
            <p:cNvSpPr>
              <a:spLocks noChangeShapeType="1"/>
            </p:cNvSpPr>
            <p:nvPr/>
          </p:nvSpPr>
          <p:spPr bwMode="auto">
            <a:xfrm>
              <a:off x="3656" y="2816"/>
              <a:ext cx="144" cy="1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8" name="Line 33"/>
            <p:cNvSpPr>
              <a:spLocks noChangeShapeType="1"/>
            </p:cNvSpPr>
            <p:nvPr/>
          </p:nvSpPr>
          <p:spPr bwMode="auto">
            <a:xfrm flipV="1">
              <a:off x="3656" y="2996"/>
              <a:ext cx="144" cy="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9" name="Line 34"/>
            <p:cNvSpPr>
              <a:spLocks noChangeShapeType="1"/>
            </p:cNvSpPr>
            <p:nvPr/>
          </p:nvSpPr>
          <p:spPr bwMode="auto">
            <a:xfrm flipV="1">
              <a:off x="3504" y="3024"/>
              <a:ext cx="288" cy="3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0" name="Line 35"/>
            <p:cNvSpPr>
              <a:spLocks noChangeShapeType="1"/>
            </p:cNvSpPr>
            <p:nvPr/>
          </p:nvSpPr>
          <p:spPr bwMode="auto">
            <a:xfrm flipH="1" flipV="1">
              <a:off x="3800" y="3016"/>
              <a:ext cx="144" cy="2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1" name="Line 36"/>
            <p:cNvSpPr>
              <a:spLocks noChangeShapeType="1"/>
            </p:cNvSpPr>
            <p:nvPr/>
          </p:nvSpPr>
          <p:spPr bwMode="auto">
            <a:xfrm flipH="1">
              <a:off x="3792" y="2640"/>
              <a:ext cx="432" cy="38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2" name="Line 37"/>
            <p:cNvSpPr>
              <a:spLocks noChangeShapeType="1"/>
            </p:cNvSpPr>
            <p:nvPr/>
          </p:nvSpPr>
          <p:spPr bwMode="auto">
            <a:xfrm flipV="1">
              <a:off x="4944" y="2208"/>
              <a:ext cx="144" cy="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3" name="Line 38"/>
            <p:cNvSpPr>
              <a:spLocks noChangeShapeType="1"/>
            </p:cNvSpPr>
            <p:nvPr/>
          </p:nvSpPr>
          <p:spPr bwMode="auto">
            <a:xfrm flipV="1">
              <a:off x="4856" y="2228"/>
              <a:ext cx="192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Line 39"/>
            <p:cNvSpPr>
              <a:spLocks noChangeShapeType="1"/>
            </p:cNvSpPr>
            <p:nvPr/>
          </p:nvSpPr>
          <p:spPr bwMode="auto">
            <a:xfrm>
              <a:off x="5028" y="2064"/>
              <a:ext cx="4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Line 40"/>
            <p:cNvSpPr>
              <a:spLocks noChangeShapeType="1"/>
            </p:cNvSpPr>
            <p:nvPr/>
          </p:nvSpPr>
          <p:spPr bwMode="auto">
            <a:xfrm flipH="1">
              <a:off x="5076" y="2176"/>
              <a:ext cx="96" cy="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6" name="Line 41"/>
            <p:cNvSpPr>
              <a:spLocks noChangeShapeType="1"/>
            </p:cNvSpPr>
            <p:nvPr/>
          </p:nvSpPr>
          <p:spPr bwMode="auto">
            <a:xfrm flipH="1">
              <a:off x="5080" y="2224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42"/>
            <p:cNvSpPr>
              <a:spLocks noChangeShapeType="1"/>
            </p:cNvSpPr>
            <p:nvPr/>
          </p:nvSpPr>
          <p:spPr bwMode="auto">
            <a:xfrm flipH="1" flipV="1">
              <a:off x="5072" y="2220"/>
              <a:ext cx="14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33" name="Oval 19"/>
          <p:cNvSpPr>
            <a:spLocks noChangeArrowheads="1"/>
          </p:cNvSpPr>
          <p:nvPr/>
        </p:nvSpPr>
        <p:spPr bwMode="auto">
          <a:xfrm>
            <a:off x="7997825" y="34925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3531" name="AutoShape 43"/>
          <p:cNvSpPr>
            <a:spLocks noChangeArrowheads="1"/>
          </p:cNvSpPr>
          <p:nvPr/>
        </p:nvSpPr>
        <p:spPr bwMode="auto">
          <a:xfrm>
            <a:off x="4903788" y="2743200"/>
            <a:ext cx="1828800" cy="990600"/>
          </a:xfrm>
          <a:prstGeom prst="wedgeRectCallout">
            <a:avLst>
              <a:gd name="adj1" fmla="val 37329"/>
              <a:gd name="adj2" fmla="val 9519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571500" indent="-571500"/>
            <a:r>
              <a:rPr lang="en-GB" sz="1200" b="1" u="sng" dirty="0">
                <a:solidFill>
                  <a:schemeClr val="bg1"/>
                </a:solidFill>
                <a:latin typeface="Arial Narrow" pitchFamily="34" charset="0"/>
              </a:rPr>
              <a:t>Cluster 2: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 Size: 5</a:t>
            </a:r>
          </a:p>
          <a:p>
            <a:pPr marL="571500" indent="-571500"/>
            <a:r>
              <a:rPr lang="en-GB" sz="1200" b="1" dirty="0" err="1">
                <a:solidFill>
                  <a:schemeClr val="bg1"/>
                </a:solidFill>
                <a:latin typeface="Arial Narrow" pitchFamily="34" charset="0"/>
              </a:rPr>
              <a:t>Centroid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:(130, 51) </a:t>
            </a:r>
          </a:p>
          <a:p>
            <a:pPr marL="571500" indent="-571500"/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Variation: 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</a:t>
            </a:r>
            <a:r>
              <a:rPr lang="en-GB" sz="1200" b="1" baseline="-25000" dirty="0" err="1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bodyHeight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 = 10, </a:t>
            </a:r>
          </a:p>
          <a:p>
            <a:pPr marL="571500" indent="-571500"/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	</a:t>
            </a:r>
            <a:r>
              <a:rPr lang="en-GB" sz="1200" b="1" baseline="-25000" dirty="0" err="1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bodyWeight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 = 14.48</a:t>
            </a:r>
          </a:p>
        </p:txBody>
      </p:sp>
      <p:sp>
        <p:nvSpPr>
          <p:cNvPr id="63532" name="AutoShape 44"/>
          <p:cNvSpPr>
            <a:spLocks noChangeArrowheads="1"/>
          </p:cNvSpPr>
          <p:nvPr/>
        </p:nvSpPr>
        <p:spPr bwMode="auto">
          <a:xfrm>
            <a:off x="7162800" y="4419600"/>
            <a:ext cx="1752600" cy="990600"/>
          </a:xfrm>
          <a:prstGeom prst="wedgeRectCallout">
            <a:avLst>
              <a:gd name="adj1" fmla="val 1991"/>
              <a:gd name="adj2" fmla="val -11442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571500" indent="-571500"/>
            <a:r>
              <a:rPr lang="en-GB" sz="1200" b="1" u="sng" dirty="0">
                <a:solidFill>
                  <a:schemeClr val="bg1"/>
                </a:solidFill>
                <a:latin typeface="Arial Narrow" pitchFamily="34" charset="0"/>
              </a:rPr>
              <a:t>Cluster 1: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 Size: 6</a:t>
            </a:r>
          </a:p>
          <a:p>
            <a:pPr marL="571500" indent="-571500"/>
            <a:r>
              <a:rPr lang="en-GB" sz="1200" b="1" dirty="0" err="1">
                <a:solidFill>
                  <a:schemeClr val="bg1"/>
                </a:solidFill>
                <a:latin typeface="Arial Narrow" pitchFamily="34" charset="0"/>
              </a:rPr>
              <a:t>Centroid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:(154, 90) </a:t>
            </a:r>
          </a:p>
          <a:p>
            <a:pPr marL="571500" indent="-571500"/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Variation: 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</a:t>
            </a:r>
            <a:r>
              <a:rPr lang="en-GB" sz="1200" b="1" baseline="-25000" dirty="0" err="1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bodyHeight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 = 5.16</a:t>
            </a:r>
          </a:p>
          <a:p>
            <a:pPr marL="571500" indent="-571500"/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	</a:t>
            </a:r>
            <a:r>
              <a:rPr lang="en-GB" sz="1200" b="1" baseline="-25000" dirty="0" err="1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bodyWeight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 = 5.32</a:t>
            </a:r>
          </a:p>
        </p:txBody>
      </p:sp>
      <p:sp>
        <p:nvSpPr>
          <p:cNvPr id="1036" name="Oval 18"/>
          <p:cNvSpPr>
            <a:spLocks noChangeArrowheads="1"/>
          </p:cNvSpPr>
          <p:nvPr/>
        </p:nvSpPr>
        <p:spPr bwMode="auto">
          <a:xfrm>
            <a:off x="5991225" y="4733925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3" grpId="0" animBg="1"/>
      <p:bldP spid="63531" grpId="0" animBg="1" autoUpdateAnimBg="0"/>
      <p:bldP spid="63532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/>
          <a:lstStyle/>
          <a:p>
            <a:r>
              <a:rPr lang="en-GB" sz="3200" b="1" dirty="0"/>
              <a:t>Problem of Cluster Detection</a:t>
            </a:r>
            <a:endParaRPr lang="en-GB" sz="3200" dirty="0"/>
          </a:p>
        </p:txBody>
      </p:sp>
      <p:sp>
        <p:nvSpPr>
          <p:cNvPr id="17411" name="Content Placeholder 2"/>
          <p:cNvSpPr>
            <a:spLocks noGrp="1"/>
          </p:cNvSpPr>
          <p:nvPr>
            <p:ph idx="4294967295"/>
          </p:nvPr>
        </p:nvSpPr>
        <p:spPr>
          <a:xfrm>
            <a:off x="357158" y="1214422"/>
            <a:ext cx="4419600" cy="4708525"/>
          </a:xfrm>
        </p:spPr>
        <p:txBody>
          <a:bodyPr/>
          <a:lstStyle/>
          <a:p>
            <a:pPr marL="273050" indent="-273050"/>
            <a:r>
              <a:rPr lang="en-GB" altLang="zh-CN" sz="2800" b="1" dirty="0">
                <a:ea typeface="SimSun" pitchFamily="2" charset="-122"/>
              </a:rPr>
              <a:t>Basic elements of a clustering solution</a:t>
            </a:r>
          </a:p>
          <a:p>
            <a:pPr marL="712788" lvl="1" indent="-357188"/>
            <a:r>
              <a:rPr lang="en-GB" altLang="zh-CN" sz="2400" dirty="0">
                <a:ea typeface="SimSun" pitchFamily="2" charset="-122"/>
              </a:rPr>
              <a:t>A sensible measure for similarity, </a:t>
            </a:r>
            <a:r>
              <a:rPr lang="en-GB" altLang="zh-CN" sz="2400" dirty="0">
                <a:solidFill>
                  <a:srgbClr val="FFFF00"/>
                </a:solidFill>
                <a:ea typeface="SimSun" pitchFamily="2" charset="-122"/>
              </a:rPr>
              <a:t>e.g. Euclidean</a:t>
            </a:r>
          </a:p>
          <a:p>
            <a:pPr marL="712788" lvl="1" indent="-357188"/>
            <a:r>
              <a:rPr lang="en-GB" altLang="zh-CN" sz="2400" dirty="0">
                <a:ea typeface="SimSun" pitchFamily="2" charset="-122"/>
              </a:rPr>
              <a:t>An effective and efficient clustering algorithm, </a:t>
            </a:r>
            <a:r>
              <a:rPr lang="en-GB" altLang="zh-CN" sz="2400" dirty="0">
                <a:solidFill>
                  <a:srgbClr val="FFFF00"/>
                </a:solidFill>
                <a:ea typeface="SimSun" pitchFamily="2" charset="-122"/>
              </a:rPr>
              <a:t>e.g. K-means</a:t>
            </a:r>
          </a:p>
          <a:p>
            <a:pPr marL="712788" lvl="1" indent="-357188"/>
            <a:r>
              <a:rPr lang="en-GB" altLang="zh-CN" sz="2400" dirty="0">
                <a:ea typeface="SimSun" pitchFamily="2" charset="-122"/>
              </a:rPr>
              <a:t>A goodness-of-fit function for evaluating the quality of resulting clusters, </a:t>
            </a:r>
            <a:r>
              <a:rPr lang="en-GB" altLang="zh-CN" sz="2400" dirty="0">
                <a:solidFill>
                  <a:srgbClr val="FFFF00"/>
                </a:solidFill>
                <a:ea typeface="SimSun" pitchFamily="2" charset="-122"/>
              </a:rPr>
              <a:t>e.g. SSE</a:t>
            </a:r>
          </a:p>
        </p:txBody>
      </p:sp>
      <p:grpSp>
        <p:nvGrpSpPr>
          <p:cNvPr id="17412" name="Group 19"/>
          <p:cNvGrpSpPr>
            <a:grpSpLocks/>
          </p:cNvGrpSpPr>
          <p:nvPr/>
        </p:nvGrpSpPr>
        <p:grpSpPr bwMode="auto">
          <a:xfrm>
            <a:off x="6248400" y="2038350"/>
            <a:ext cx="1676400" cy="628650"/>
            <a:chOff x="3792" y="1188"/>
            <a:chExt cx="1056" cy="396"/>
          </a:xfrm>
        </p:grpSpPr>
        <p:sp>
          <p:nvSpPr>
            <p:cNvPr id="17467" name="Oval 10"/>
            <p:cNvSpPr>
              <a:spLocks noChangeArrowheads="1"/>
            </p:cNvSpPr>
            <p:nvPr/>
          </p:nvSpPr>
          <p:spPr bwMode="auto">
            <a:xfrm>
              <a:off x="3990" y="133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68" name="Text Box 13"/>
            <p:cNvSpPr txBox="1">
              <a:spLocks noChangeArrowheads="1"/>
            </p:cNvSpPr>
            <p:nvPr/>
          </p:nvSpPr>
          <p:spPr bwMode="auto">
            <a:xfrm>
              <a:off x="3792" y="1296"/>
              <a:ext cx="20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/>
                <a:t>?</a:t>
              </a:r>
            </a:p>
          </p:txBody>
        </p:sp>
        <p:sp>
          <p:nvSpPr>
            <p:cNvPr id="17469" name="Text Box 14"/>
            <p:cNvSpPr txBox="1">
              <a:spLocks noChangeArrowheads="1"/>
            </p:cNvSpPr>
            <p:nvPr/>
          </p:nvSpPr>
          <p:spPr bwMode="auto">
            <a:xfrm>
              <a:off x="4320" y="1188"/>
              <a:ext cx="20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/>
                <a:t>?</a:t>
              </a:r>
            </a:p>
          </p:txBody>
        </p:sp>
        <p:sp>
          <p:nvSpPr>
            <p:cNvPr id="17470" name="Oval 15"/>
            <p:cNvSpPr>
              <a:spLocks noChangeArrowheads="1"/>
            </p:cNvSpPr>
            <p:nvPr/>
          </p:nvSpPr>
          <p:spPr bwMode="auto">
            <a:xfrm>
              <a:off x="3840" y="1536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71" name="Oval 16"/>
            <p:cNvSpPr>
              <a:spLocks noChangeArrowheads="1"/>
            </p:cNvSpPr>
            <p:nvPr/>
          </p:nvSpPr>
          <p:spPr bwMode="auto">
            <a:xfrm>
              <a:off x="4800" y="139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7472" name="AutoShape 17"/>
            <p:cNvCxnSpPr>
              <a:cxnSpLocks noChangeShapeType="1"/>
              <a:stCxn id="17467" idx="3"/>
              <a:endCxn id="17470" idx="7"/>
            </p:cNvCxnSpPr>
            <p:nvPr/>
          </p:nvCxnSpPr>
          <p:spPr bwMode="auto">
            <a:xfrm flipH="1">
              <a:off x="3881" y="1373"/>
              <a:ext cx="116" cy="17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17473" name="AutoShape 18"/>
            <p:cNvCxnSpPr>
              <a:cxnSpLocks noChangeShapeType="1"/>
              <a:stCxn id="17467" idx="7"/>
              <a:endCxn id="17471" idx="2"/>
            </p:cNvCxnSpPr>
            <p:nvPr/>
          </p:nvCxnSpPr>
          <p:spPr bwMode="auto">
            <a:xfrm>
              <a:off x="4031" y="1339"/>
              <a:ext cx="769" cy="77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</p:grpSp>
      <p:sp>
        <p:nvSpPr>
          <p:cNvPr id="17413" name="Oval 20"/>
          <p:cNvSpPr>
            <a:spLocks noChangeArrowheads="1"/>
          </p:cNvSpPr>
          <p:nvPr/>
        </p:nvSpPr>
        <p:spPr bwMode="auto">
          <a:xfrm>
            <a:off x="5715000" y="33528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4" name="Oval 21"/>
          <p:cNvSpPr>
            <a:spLocks noChangeArrowheads="1"/>
          </p:cNvSpPr>
          <p:nvPr/>
        </p:nvSpPr>
        <p:spPr bwMode="auto">
          <a:xfrm>
            <a:off x="5486400" y="32766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5" name="Oval 22"/>
          <p:cNvSpPr>
            <a:spLocks noChangeArrowheads="1"/>
          </p:cNvSpPr>
          <p:nvPr/>
        </p:nvSpPr>
        <p:spPr bwMode="auto">
          <a:xfrm>
            <a:off x="5715000" y="36576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6" name="Oval 23"/>
          <p:cNvSpPr>
            <a:spLocks noChangeArrowheads="1"/>
          </p:cNvSpPr>
          <p:nvPr/>
        </p:nvSpPr>
        <p:spPr bwMode="auto">
          <a:xfrm>
            <a:off x="6172200" y="36576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7" name="Oval 24"/>
          <p:cNvSpPr>
            <a:spLocks noChangeArrowheads="1"/>
          </p:cNvSpPr>
          <p:nvPr/>
        </p:nvSpPr>
        <p:spPr bwMode="auto">
          <a:xfrm>
            <a:off x="6248400" y="37338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8" name="Oval 25"/>
          <p:cNvSpPr>
            <a:spLocks noChangeArrowheads="1"/>
          </p:cNvSpPr>
          <p:nvPr/>
        </p:nvSpPr>
        <p:spPr bwMode="auto">
          <a:xfrm>
            <a:off x="6153150" y="37338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9" name="Oval 26"/>
          <p:cNvSpPr>
            <a:spLocks noChangeArrowheads="1"/>
          </p:cNvSpPr>
          <p:nvPr/>
        </p:nvSpPr>
        <p:spPr bwMode="auto">
          <a:xfrm>
            <a:off x="6096000" y="38100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0" name="Oval 27"/>
          <p:cNvSpPr>
            <a:spLocks noChangeArrowheads="1"/>
          </p:cNvSpPr>
          <p:nvPr/>
        </p:nvSpPr>
        <p:spPr bwMode="auto">
          <a:xfrm>
            <a:off x="6172200" y="38862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1" name="Oval 28"/>
          <p:cNvSpPr>
            <a:spLocks noChangeArrowheads="1"/>
          </p:cNvSpPr>
          <p:nvPr/>
        </p:nvSpPr>
        <p:spPr bwMode="auto">
          <a:xfrm>
            <a:off x="5486400" y="35052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2" name="Oval 29"/>
          <p:cNvSpPr>
            <a:spLocks noChangeArrowheads="1"/>
          </p:cNvSpPr>
          <p:nvPr/>
        </p:nvSpPr>
        <p:spPr bwMode="auto">
          <a:xfrm>
            <a:off x="6324600" y="39624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3" name="Oval 30"/>
          <p:cNvSpPr>
            <a:spLocks noChangeArrowheads="1"/>
          </p:cNvSpPr>
          <p:nvPr/>
        </p:nvSpPr>
        <p:spPr bwMode="auto">
          <a:xfrm>
            <a:off x="5334000" y="35814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4" name="Oval 31"/>
          <p:cNvSpPr>
            <a:spLocks noChangeArrowheads="1"/>
          </p:cNvSpPr>
          <p:nvPr/>
        </p:nvSpPr>
        <p:spPr bwMode="auto">
          <a:xfrm>
            <a:off x="6324600" y="38100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5" name="Oval 32"/>
          <p:cNvSpPr>
            <a:spLocks noChangeArrowheads="1"/>
          </p:cNvSpPr>
          <p:nvPr/>
        </p:nvSpPr>
        <p:spPr bwMode="auto">
          <a:xfrm>
            <a:off x="6172200" y="39624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6" name="Oval 33"/>
          <p:cNvSpPr>
            <a:spLocks noChangeArrowheads="1"/>
          </p:cNvSpPr>
          <p:nvPr/>
        </p:nvSpPr>
        <p:spPr bwMode="auto">
          <a:xfrm>
            <a:off x="6248400" y="38100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7" name="Oval 34"/>
          <p:cNvSpPr>
            <a:spLocks noChangeArrowheads="1"/>
          </p:cNvSpPr>
          <p:nvPr/>
        </p:nvSpPr>
        <p:spPr bwMode="auto">
          <a:xfrm>
            <a:off x="5486400" y="37338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8" name="Oval 35"/>
          <p:cNvSpPr>
            <a:spLocks noChangeArrowheads="1"/>
          </p:cNvSpPr>
          <p:nvPr/>
        </p:nvSpPr>
        <p:spPr bwMode="auto">
          <a:xfrm>
            <a:off x="8077200" y="33528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9" name="Oval 36"/>
          <p:cNvSpPr>
            <a:spLocks noChangeArrowheads="1"/>
          </p:cNvSpPr>
          <p:nvPr/>
        </p:nvSpPr>
        <p:spPr bwMode="auto">
          <a:xfrm>
            <a:off x="7848600" y="32766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0" name="Oval 37"/>
          <p:cNvSpPr>
            <a:spLocks noChangeArrowheads="1"/>
          </p:cNvSpPr>
          <p:nvPr/>
        </p:nvSpPr>
        <p:spPr bwMode="auto">
          <a:xfrm>
            <a:off x="8077200" y="36576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1" name="Oval 38"/>
          <p:cNvSpPr>
            <a:spLocks noChangeArrowheads="1"/>
          </p:cNvSpPr>
          <p:nvPr/>
        </p:nvSpPr>
        <p:spPr bwMode="auto">
          <a:xfrm>
            <a:off x="8534400" y="36576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2" name="Oval 39"/>
          <p:cNvSpPr>
            <a:spLocks noChangeArrowheads="1"/>
          </p:cNvSpPr>
          <p:nvPr/>
        </p:nvSpPr>
        <p:spPr bwMode="auto">
          <a:xfrm>
            <a:off x="8610600" y="37338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3" name="Oval 40"/>
          <p:cNvSpPr>
            <a:spLocks noChangeArrowheads="1"/>
          </p:cNvSpPr>
          <p:nvPr/>
        </p:nvSpPr>
        <p:spPr bwMode="auto">
          <a:xfrm>
            <a:off x="8515350" y="37338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4" name="Oval 41"/>
          <p:cNvSpPr>
            <a:spLocks noChangeArrowheads="1"/>
          </p:cNvSpPr>
          <p:nvPr/>
        </p:nvSpPr>
        <p:spPr bwMode="auto">
          <a:xfrm>
            <a:off x="8458200" y="3810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5" name="Oval 42"/>
          <p:cNvSpPr>
            <a:spLocks noChangeArrowheads="1"/>
          </p:cNvSpPr>
          <p:nvPr/>
        </p:nvSpPr>
        <p:spPr bwMode="auto">
          <a:xfrm>
            <a:off x="8534400" y="38862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6" name="Oval 43"/>
          <p:cNvSpPr>
            <a:spLocks noChangeArrowheads="1"/>
          </p:cNvSpPr>
          <p:nvPr/>
        </p:nvSpPr>
        <p:spPr bwMode="auto">
          <a:xfrm>
            <a:off x="7848600" y="35052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7" name="Oval 44"/>
          <p:cNvSpPr>
            <a:spLocks noChangeArrowheads="1"/>
          </p:cNvSpPr>
          <p:nvPr/>
        </p:nvSpPr>
        <p:spPr bwMode="auto">
          <a:xfrm>
            <a:off x="8686800" y="39624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8" name="Oval 45"/>
          <p:cNvSpPr>
            <a:spLocks noChangeArrowheads="1"/>
          </p:cNvSpPr>
          <p:nvPr/>
        </p:nvSpPr>
        <p:spPr bwMode="auto">
          <a:xfrm>
            <a:off x="7696200" y="35814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9" name="Oval 46"/>
          <p:cNvSpPr>
            <a:spLocks noChangeArrowheads="1"/>
          </p:cNvSpPr>
          <p:nvPr/>
        </p:nvSpPr>
        <p:spPr bwMode="auto">
          <a:xfrm>
            <a:off x="8686800" y="3810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0" name="Oval 47"/>
          <p:cNvSpPr>
            <a:spLocks noChangeArrowheads="1"/>
          </p:cNvSpPr>
          <p:nvPr/>
        </p:nvSpPr>
        <p:spPr bwMode="auto">
          <a:xfrm>
            <a:off x="8534400" y="39624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1" name="Oval 48"/>
          <p:cNvSpPr>
            <a:spLocks noChangeArrowheads="1"/>
          </p:cNvSpPr>
          <p:nvPr/>
        </p:nvSpPr>
        <p:spPr bwMode="auto">
          <a:xfrm>
            <a:off x="8610600" y="3810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2" name="Oval 49"/>
          <p:cNvSpPr>
            <a:spLocks noChangeArrowheads="1"/>
          </p:cNvSpPr>
          <p:nvPr/>
        </p:nvSpPr>
        <p:spPr bwMode="auto">
          <a:xfrm>
            <a:off x="7848600" y="37338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3" name="AutoShape 50"/>
          <p:cNvSpPr>
            <a:spLocks noChangeArrowheads="1"/>
          </p:cNvSpPr>
          <p:nvPr/>
        </p:nvSpPr>
        <p:spPr bwMode="auto">
          <a:xfrm>
            <a:off x="6629400" y="3581400"/>
            <a:ext cx="762000" cy="152400"/>
          </a:xfrm>
          <a:prstGeom prst="rightArrow">
            <a:avLst>
              <a:gd name="adj1" fmla="val 50000"/>
              <a:gd name="adj2" fmla="val 12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4" name="Text Box 51"/>
          <p:cNvSpPr txBox="1">
            <a:spLocks noChangeArrowheads="1"/>
          </p:cNvSpPr>
          <p:nvPr/>
        </p:nvSpPr>
        <p:spPr bwMode="auto">
          <a:xfrm>
            <a:off x="6842125" y="3236913"/>
            <a:ext cx="323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/>
              <a:t>?</a:t>
            </a:r>
          </a:p>
        </p:txBody>
      </p:sp>
      <p:sp>
        <p:nvSpPr>
          <p:cNvPr id="17445" name="Oval 52"/>
          <p:cNvSpPr>
            <a:spLocks noChangeArrowheads="1"/>
          </p:cNvSpPr>
          <p:nvPr/>
        </p:nvSpPr>
        <p:spPr bwMode="auto">
          <a:xfrm>
            <a:off x="7010400" y="48768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6" name="Oval 53"/>
          <p:cNvSpPr>
            <a:spLocks noChangeArrowheads="1"/>
          </p:cNvSpPr>
          <p:nvPr/>
        </p:nvSpPr>
        <p:spPr bwMode="auto">
          <a:xfrm>
            <a:off x="6781800" y="48006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7" name="Oval 54"/>
          <p:cNvSpPr>
            <a:spLocks noChangeArrowheads="1"/>
          </p:cNvSpPr>
          <p:nvPr/>
        </p:nvSpPr>
        <p:spPr bwMode="auto">
          <a:xfrm>
            <a:off x="7010400" y="51816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8" name="Oval 55"/>
          <p:cNvSpPr>
            <a:spLocks noChangeArrowheads="1"/>
          </p:cNvSpPr>
          <p:nvPr/>
        </p:nvSpPr>
        <p:spPr bwMode="auto">
          <a:xfrm>
            <a:off x="7467600" y="51816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9" name="Oval 56"/>
          <p:cNvSpPr>
            <a:spLocks noChangeArrowheads="1"/>
          </p:cNvSpPr>
          <p:nvPr/>
        </p:nvSpPr>
        <p:spPr bwMode="auto">
          <a:xfrm>
            <a:off x="7543800" y="52578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0" name="Oval 57"/>
          <p:cNvSpPr>
            <a:spLocks noChangeArrowheads="1"/>
          </p:cNvSpPr>
          <p:nvPr/>
        </p:nvSpPr>
        <p:spPr bwMode="auto">
          <a:xfrm>
            <a:off x="7448550" y="52578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1" name="Oval 58"/>
          <p:cNvSpPr>
            <a:spLocks noChangeArrowheads="1"/>
          </p:cNvSpPr>
          <p:nvPr/>
        </p:nvSpPr>
        <p:spPr bwMode="auto">
          <a:xfrm>
            <a:off x="7391400" y="5334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2" name="Oval 59"/>
          <p:cNvSpPr>
            <a:spLocks noChangeArrowheads="1"/>
          </p:cNvSpPr>
          <p:nvPr/>
        </p:nvSpPr>
        <p:spPr bwMode="auto">
          <a:xfrm>
            <a:off x="7467600" y="54102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3" name="Oval 60"/>
          <p:cNvSpPr>
            <a:spLocks noChangeArrowheads="1"/>
          </p:cNvSpPr>
          <p:nvPr/>
        </p:nvSpPr>
        <p:spPr bwMode="auto">
          <a:xfrm>
            <a:off x="6781800" y="50292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4" name="Oval 61"/>
          <p:cNvSpPr>
            <a:spLocks noChangeArrowheads="1"/>
          </p:cNvSpPr>
          <p:nvPr/>
        </p:nvSpPr>
        <p:spPr bwMode="auto">
          <a:xfrm>
            <a:off x="7620000" y="54864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5" name="Oval 62"/>
          <p:cNvSpPr>
            <a:spLocks noChangeArrowheads="1"/>
          </p:cNvSpPr>
          <p:nvPr/>
        </p:nvSpPr>
        <p:spPr bwMode="auto">
          <a:xfrm>
            <a:off x="6629400" y="51054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6" name="Oval 63"/>
          <p:cNvSpPr>
            <a:spLocks noChangeArrowheads="1"/>
          </p:cNvSpPr>
          <p:nvPr/>
        </p:nvSpPr>
        <p:spPr bwMode="auto">
          <a:xfrm>
            <a:off x="7620000" y="5334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7" name="Oval 64"/>
          <p:cNvSpPr>
            <a:spLocks noChangeArrowheads="1"/>
          </p:cNvSpPr>
          <p:nvPr/>
        </p:nvSpPr>
        <p:spPr bwMode="auto">
          <a:xfrm>
            <a:off x="7467600" y="54864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8" name="Oval 65"/>
          <p:cNvSpPr>
            <a:spLocks noChangeArrowheads="1"/>
          </p:cNvSpPr>
          <p:nvPr/>
        </p:nvSpPr>
        <p:spPr bwMode="auto">
          <a:xfrm>
            <a:off x="7543800" y="5334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9" name="Oval 66"/>
          <p:cNvSpPr>
            <a:spLocks noChangeArrowheads="1"/>
          </p:cNvSpPr>
          <p:nvPr/>
        </p:nvSpPr>
        <p:spPr bwMode="auto">
          <a:xfrm>
            <a:off x="6781800" y="52578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60" name="Oval 67"/>
          <p:cNvSpPr>
            <a:spLocks noChangeArrowheads="1"/>
          </p:cNvSpPr>
          <p:nvPr/>
        </p:nvSpPr>
        <p:spPr bwMode="auto">
          <a:xfrm>
            <a:off x="6477000" y="4724400"/>
            <a:ext cx="762000" cy="7620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61" name="Oval 68"/>
          <p:cNvSpPr>
            <a:spLocks noChangeArrowheads="1"/>
          </p:cNvSpPr>
          <p:nvPr/>
        </p:nvSpPr>
        <p:spPr bwMode="auto">
          <a:xfrm>
            <a:off x="7315200" y="5105400"/>
            <a:ext cx="457200" cy="6096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527" name="Line 71"/>
          <p:cNvSpPr>
            <a:spLocks noChangeShapeType="1"/>
          </p:cNvSpPr>
          <p:nvPr/>
        </p:nvSpPr>
        <p:spPr bwMode="auto">
          <a:xfrm flipV="1">
            <a:off x="7048500" y="4953000"/>
            <a:ext cx="0" cy="228600"/>
          </a:xfrm>
          <a:prstGeom prst="line">
            <a:avLst/>
          </a:prstGeom>
          <a:noFill/>
          <a:ln w="6350">
            <a:solidFill>
              <a:srgbClr val="0033CC"/>
            </a:solidFill>
            <a:round/>
            <a:headEnd type="stealth" w="med" len="med"/>
            <a:tailEnd type="stealth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529" name="AutoShape 73"/>
          <p:cNvSpPr>
            <a:spLocks noChangeArrowheads="1"/>
          </p:cNvSpPr>
          <p:nvPr/>
        </p:nvSpPr>
        <p:spPr bwMode="auto">
          <a:xfrm>
            <a:off x="5410200" y="4343400"/>
            <a:ext cx="914400" cy="533400"/>
          </a:xfrm>
          <a:prstGeom prst="wedgeRectCallout">
            <a:avLst>
              <a:gd name="adj1" fmla="val 119792"/>
              <a:gd name="adj2" fmla="val 8452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Internal variation</a:t>
            </a:r>
          </a:p>
        </p:txBody>
      </p:sp>
      <p:sp>
        <p:nvSpPr>
          <p:cNvPr id="19530" name="AutoShape 74"/>
          <p:cNvSpPr>
            <a:spLocks noChangeArrowheads="1"/>
          </p:cNvSpPr>
          <p:nvPr/>
        </p:nvSpPr>
        <p:spPr bwMode="auto">
          <a:xfrm>
            <a:off x="7696200" y="4343400"/>
            <a:ext cx="1143000" cy="533400"/>
          </a:xfrm>
          <a:prstGeom prst="wedgeRectCallout">
            <a:avLst>
              <a:gd name="adj1" fmla="val -86111"/>
              <a:gd name="adj2" fmla="val 12202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Inter-cluster distance</a:t>
            </a:r>
          </a:p>
        </p:txBody>
      </p:sp>
      <p:sp>
        <p:nvSpPr>
          <p:cNvPr id="17465" name="Line 75"/>
          <p:cNvSpPr>
            <a:spLocks noChangeShapeType="1"/>
          </p:cNvSpPr>
          <p:nvPr/>
        </p:nvSpPr>
        <p:spPr bwMode="auto">
          <a:xfrm>
            <a:off x="7048500" y="5219700"/>
            <a:ext cx="3810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stealth" w="med" len="lg"/>
            <a:tailEnd type="stealth" w="med" len="lg"/>
          </a:ln>
        </p:spPr>
        <p:txBody>
          <a:bodyPr/>
          <a:lstStyle/>
          <a:p>
            <a:endParaRPr lang="en-GB"/>
          </a:p>
        </p:txBody>
      </p:sp>
      <p:sp>
        <p:nvSpPr>
          <p:cNvPr id="17466" name="Text Box 76"/>
          <p:cNvSpPr txBox="1">
            <a:spLocks noChangeArrowheads="1"/>
          </p:cNvSpPr>
          <p:nvPr/>
        </p:nvSpPr>
        <p:spPr bwMode="auto">
          <a:xfrm>
            <a:off x="6394450" y="5729288"/>
            <a:ext cx="160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Good or Bad?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5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5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9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9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27" grpId="0" animBg="1"/>
      <p:bldP spid="19529" grpId="0" animBg="1" autoUpdateAnimBg="0"/>
      <p:bldP spid="19530" grpId="0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026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/>
          <a:lstStyle/>
          <a:p>
            <a:r>
              <a:rPr lang="en-GB" sz="3200" b="1" dirty="0"/>
              <a:t>Problem of Cluster Detection</a:t>
            </a:r>
            <a:endParaRPr lang="en-GB" sz="3200" dirty="0"/>
          </a:p>
        </p:txBody>
      </p:sp>
      <p:sp>
        <p:nvSpPr>
          <p:cNvPr id="145411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071546"/>
            <a:ext cx="7858125" cy="4873625"/>
          </a:xfrm>
        </p:spPr>
        <p:txBody>
          <a:bodyPr/>
          <a:lstStyle/>
          <a:p>
            <a:pPr marL="273050" indent="-273050"/>
            <a:r>
              <a:rPr lang="en-GB" sz="2800" b="1" dirty="0"/>
              <a:t>Requirements for clustering solutions</a:t>
            </a:r>
          </a:p>
          <a:p>
            <a:pPr marL="628650" lvl="1" indent="-355600"/>
            <a:r>
              <a:rPr lang="en-US" sz="2400" dirty="0"/>
              <a:t>Scalability</a:t>
            </a:r>
          </a:p>
          <a:p>
            <a:pPr marL="628650" lvl="1" indent="-355600"/>
            <a:r>
              <a:rPr lang="en-US" sz="2400" dirty="0"/>
              <a:t>Able to deal with different types of attributes</a:t>
            </a:r>
          </a:p>
          <a:p>
            <a:pPr marL="628650" lvl="1" indent="-355600"/>
            <a:r>
              <a:rPr lang="en-US" sz="2400" dirty="0"/>
              <a:t>Able to discover clusters of arbitrary shapes</a:t>
            </a:r>
          </a:p>
          <a:p>
            <a:pPr marL="628650" lvl="1" indent="-355600"/>
            <a:r>
              <a:rPr lang="en-US" sz="2400" dirty="0"/>
              <a:t>Minimal requirements for domain knowledge to determine input parameters</a:t>
            </a:r>
          </a:p>
          <a:p>
            <a:pPr marL="628650" lvl="1" indent="-355600"/>
            <a:r>
              <a:rPr lang="en-US" sz="2400" dirty="0"/>
              <a:t>Able to deal with noise and outliers</a:t>
            </a:r>
          </a:p>
          <a:p>
            <a:pPr marL="628650" lvl="1" indent="-355600"/>
            <a:r>
              <a:rPr lang="en-US" sz="2400" dirty="0"/>
              <a:t>Insensitive to order of input data records</a:t>
            </a:r>
          </a:p>
          <a:p>
            <a:pPr marL="628650" lvl="1" indent="-355600"/>
            <a:r>
              <a:rPr lang="en-US" sz="2400" dirty="0"/>
              <a:t>Able to deal with high dimensionality</a:t>
            </a:r>
          </a:p>
          <a:p>
            <a:pPr marL="628650" lvl="1" indent="-355600"/>
            <a:r>
              <a:rPr lang="en-US" sz="2400" dirty="0"/>
              <a:t>Incorporation of user-specified constraints</a:t>
            </a:r>
          </a:p>
          <a:p>
            <a:pPr marL="628650" lvl="1" indent="-355600"/>
            <a:r>
              <a:rPr lang="en-US" sz="2400" dirty="0"/>
              <a:t>Interpretability and usability</a:t>
            </a:r>
          </a:p>
          <a:p>
            <a:pPr marL="628650" lvl="1" indent="-355600"/>
            <a:endParaRPr lang="en-GB" altLang="zh-CN" dirty="0"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/>
          <a:lstStyle/>
          <a:p>
            <a:r>
              <a:rPr lang="en-GB" sz="3200" b="1" dirty="0"/>
              <a:t>Measures of Proximity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00034" y="1000108"/>
            <a:ext cx="8148637" cy="4873625"/>
          </a:xfrm>
        </p:spPr>
        <p:txBody>
          <a:bodyPr/>
          <a:lstStyle/>
          <a:p>
            <a:pPr marL="273050" indent="-273050"/>
            <a:r>
              <a:rPr lang="en-GB" sz="2800" b="1" dirty="0"/>
              <a:t>Basics</a:t>
            </a:r>
          </a:p>
          <a:p>
            <a:pPr lvl="1" indent="-268288"/>
            <a:r>
              <a:rPr lang="en-US" sz="2400" dirty="0"/>
              <a:t>Proximity between two data objects is represented by either similarity or dissimilarity</a:t>
            </a:r>
          </a:p>
          <a:p>
            <a:pPr lvl="1" indent="-268288"/>
            <a:r>
              <a:rPr lang="en-US" sz="2400" dirty="0"/>
              <a:t>Similarity: a numeric measure of the degree of alikeness, dissimilarity: numeric measure of the degree of difference between two objects</a:t>
            </a:r>
          </a:p>
          <a:p>
            <a:pPr lvl="1" indent="-268288"/>
            <a:r>
              <a:rPr lang="en-US" sz="2400" dirty="0"/>
              <a:t>Similarity measure and dissimilarity measure are often convertible; normally dissimilarity is preferred</a:t>
            </a:r>
          </a:p>
          <a:p>
            <a:pPr lvl="1" indent="-268288"/>
            <a:r>
              <a:rPr lang="en-US" sz="2400" dirty="0"/>
              <a:t>Measure of dissimilarity: </a:t>
            </a:r>
          </a:p>
          <a:p>
            <a:pPr lvl="2" indent="-268288"/>
            <a:r>
              <a:rPr lang="en-US" sz="2000" dirty="0"/>
              <a:t>Measuring the difference between values of the corresponding attributes </a:t>
            </a:r>
          </a:p>
          <a:p>
            <a:pPr lvl="2" indent="-268288"/>
            <a:r>
              <a:rPr lang="en-US" sz="2000" b="1" i="1" dirty="0"/>
              <a:t>Combining</a:t>
            </a:r>
            <a:r>
              <a:rPr lang="en-US" sz="2000" b="1" dirty="0">
                <a:solidFill>
                  <a:srgbClr val="0070C0"/>
                </a:solidFill>
              </a:rPr>
              <a:t> </a:t>
            </a:r>
            <a:r>
              <a:rPr lang="en-US" sz="2000" dirty="0"/>
              <a:t>the</a:t>
            </a:r>
            <a:r>
              <a:rPr lang="en-US" sz="2000" dirty="0">
                <a:solidFill>
                  <a:schemeClr val="folHlink"/>
                </a:solidFill>
              </a:rPr>
              <a:t> </a:t>
            </a:r>
            <a:r>
              <a:rPr lang="en-US" sz="2000" dirty="0"/>
              <a:t>measures of the differences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000108"/>
            <a:ext cx="8305800" cy="5105400"/>
          </a:xfrm>
        </p:spPr>
        <p:txBody>
          <a:bodyPr/>
          <a:lstStyle/>
          <a:p>
            <a:pPr marL="285750" indent="-285750"/>
            <a:r>
              <a:rPr lang="en-GB" sz="2800" b="1" dirty="0"/>
              <a:t>Outline of main steps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Define the number of clusters (</a:t>
            </a:r>
            <a:r>
              <a:rPr lang="en-GB" sz="2400" i="1" dirty="0"/>
              <a:t>k</a:t>
            </a:r>
            <a:r>
              <a:rPr lang="en-GB" sz="2400" dirty="0"/>
              <a:t>)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Choose k data objects randomly to serve as the initial </a:t>
            </a:r>
            <a:r>
              <a:rPr lang="en-GB" sz="2400" dirty="0" err="1"/>
              <a:t>centroids</a:t>
            </a:r>
            <a:r>
              <a:rPr lang="en-GB" sz="2400" dirty="0"/>
              <a:t> for the </a:t>
            </a:r>
            <a:r>
              <a:rPr lang="en-GB" sz="2400" i="1" dirty="0"/>
              <a:t>k</a:t>
            </a:r>
            <a:r>
              <a:rPr lang="en-GB" sz="2400" dirty="0"/>
              <a:t> clusters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Assign each data object to the cluster represented by its nearest </a:t>
            </a:r>
            <a:r>
              <a:rPr lang="en-GB" sz="2400" dirty="0" err="1"/>
              <a:t>centroid</a:t>
            </a:r>
            <a:endParaRPr lang="en-GB" sz="2400" dirty="0"/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Find a new </a:t>
            </a:r>
            <a:r>
              <a:rPr lang="en-GB" sz="2400" dirty="0" err="1"/>
              <a:t>centroid</a:t>
            </a:r>
            <a:r>
              <a:rPr lang="en-GB" sz="2400" dirty="0"/>
              <a:t> for each cluster by calculating the mean vector of its members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Undo the memberships of all data objects. Go back to Step 3 and repeat the process until cluster membership no longer changes or a maximum number of iterations is reached.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45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857232"/>
            <a:ext cx="8305800" cy="457200"/>
          </a:xfrm>
        </p:spPr>
        <p:txBody>
          <a:bodyPr>
            <a:normAutofit lnSpcReduction="10000"/>
          </a:bodyPr>
          <a:lstStyle/>
          <a:p>
            <a:pPr marL="190500" indent="-190500">
              <a:lnSpc>
                <a:spcPct val="90000"/>
              </a:lnSpc>
            </a:pPr>
            <a:r>
              <a:rPr lang="en-GB" sz="2800" b="1" dirty="0"/>
              <a:t>Illustration of the method:</a:t>
            </a:r>
          </a:p>
        </p:txBody>
      </p:sp>
      <p:grpSp>
        <p:nvGrpSpPr>
          <p:cNvPr id="24768" name="Group 1216"/>
          <p:cNvGrpSpPr>
            <a:grpSpLocks/>
          </p:cNvGrpSpPr>
          <p:nvPr/>
        </p:nvGrpSpPr>
        <p:grpSpPr bwMode="auto">
          <a:xfrm>
            <a:off x="357158" y="3962400"/>
            <a:ext cx="2286000" cy="1981200"/>
            <a:chOff x="240" y="2496"/>
            <a:chExt cx="1440" cy="1248"/>
          </a:xfrm>
        </p:grpSpPr>
        <p:sp>
          <p:nvSpPr>
            <p:cNvPr id="24578" name="Line 214"/>
            <p:cNvSpPr>
              <a:spLocks noChangeShapeType="1"/>
            </p:cNvSpPr>
            <p:nvPr/>
          </p:nvSpPr>
          <p:spPr bwMode="auto">
            <a:xfrm flipV="1">
              <a:off x="1263" y="3201"/>
              <a:ext cx="48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579" name="Line 213"/>
            <p:cNvSpPr>
              <a:spLocks noChangeShapeType="1"/>
            </p:cNvSpPr>
            <p:nvPr/>
          </p:nvSpPr>
          <p:spPr bwMode="auto">
            <a:xfrm flipH="1">
              <a:off x="990" y="2645"/>
              <a:ext cx="141" cy="8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61" name="Oval 12"/>
            <p:cNvSpPr>
              <a:spLocks noChangeArrowheads="1"/>
            </p:cNvSpPr>
            <p:nvPr/>
          </p:nvSpPr>
          <p:spPr bwMode="auto">
            <a:xfrm>
              <a:off x="1246" y="325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2" name="Oval 13"/>
            <p:cNvSpPr>
              <a:spLocks noChangeArrowheads="1"/>
            </p:cNvSpPr>
            <p:nvPr/>
          </p:nvSpPr>
          <p:spPr bwMode="auto">
            <a:xfrm>
              <a:off x="384" y="297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3" name="Oval 14"/>
            <p:cNvSpPr>
              <a:spLocks noChangeArrowheads="1"/>
            </p:cNvSpPr>
            <p:nvPr/>
          </p:nvSpPr>
          <p:spPr bwMode="auto">
            <a:xfrm>
              <a:off x="704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4" name="Oval 15"/>
            <p:cNvSpPr>
              <a:spLocks noChangeArrowheads="1"/>
            </p:cNvSpPr>
            <p:nvPr/>
          </p:nvSpPr>
          <p:spPr bwMode="auto">
            <a:xfrm>
              <a:off x="992" y="301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5" name="Oval 16"/>
            <p:cNvSpPr>
              <a:spLocks noChangeArrowheads="1"/>
            </p:cNvSpPr>
            <p:nvPr/>
          </p:nvSpPr>
          <p:spPr bwMode="auto">
            <a:xfrm>
              <a:off x="1097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6" name="Oval 17"/>
            <p:cNvSpPr>
              <a:spLocks noChangeArrowheads="1"/>
            </p:cNvSpPr>
            <p:nvPr/>
          </p:nvSpPr>
          <p:spPr bwMode="auto">
            <a:xfrm>
              <a:off x="928" y="2592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7" name="Oval 18"/>
            <p:cNvSpPr>
              <a:spLocks noChangeArrowheads="1"/>
            </p:cNvSpPr>
            <p:nvPr/>
          </p:nvSpPr>
          <p:spPr bwMode="auto">
            <a:xfrm>
              <a:off x="526" y="301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8" name="Oval 19"/>
            <p:cNvSpPr>
              <a:spLocks noChangeArrowheads="1"/>
            </p:cNvSpPr>
            <p:nvPr/>
          </p:nvSpPr>
          <p:spPr bwMode="auto">
            <a:xfrm>
              <a:off x="1330" y="272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9" name="Oval 20"/>
            <p:cNvSpPr>
              <a:spLocks noChangeArrowheads="1"/>
            </p:cNvSpPr>
            <p:nvPr/>
          </p:nvSpPr>
          <p:spPr bwMode="auto">
            <a:xfrm>
              <a:off x="526" y="334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0" name="Oval 21"/>
            <p:cNvSpPr>
              <a:spLocks noChangeArrowheads="1"/>
            </p:cNvSpPr>
            <p:nvPr/>
          </p:nvSpPr>
          <p:spPr bwMode="auto">
            <a:xfrm>
              <a:off x="1436" y="301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1" name="Oval 22"/>
            <p:cNvSpPr>
              <a:spLocks noChangeArrowheads="1"/>
            </p:cNvSpPr>
            <p:nvPr/>
          </p:nvSpPr>
          <p:spPr bwMode="auto">
            <a:xfrm>
              <a:off x="1330" y="3428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2" name="Oval 23"/>
            <p:cNvSpPr>
              <a:spLocks noChangeArrowheads="1"/>
            </p:cNvSpPr>
            <p:nvPr/>
          </p:nvSpPr>
          <p:spPr bwMode="auto">
            <a:xfrm>
              <a:off x="463" y="3164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3" name="Oval 24"/>
            <p:cNvSpPr>
              <a:spLocks noChangeArrowheads="1"/>
            </p:cNvSpPr>
            <p:nvPr/>
          </p:nvSpPr>
          <p:spPr bwMode="auto">
            <a:xfrm>
              <a:off x="672" y="2910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4" name="Oval 25"/>
            <p:cNvSpPr>
              <a:spLocks noChangeArrowheads="1"/>
            </p:cNvSpPr>
            <p:nvPr/>
          </p:nvSpPr>
          <p:spPr bwMode="auto">
            <a:xfrm>
              <a:off x="849" y="2910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5" name="Oval 26"/>
            <p:cNvSpPr>
              <a:spLocks noChangeArrowheads="1"/>
            </p:cNvSpPr>
            <p:nvPr/>
          </p:nvSpPr>
          <p:spPr bwMode="auto">
            <a:xfrm>
              <a:off x="1224" y="312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6" name="Oval 27"/>
            <p:cNvSpPr>
              <a:spLocks noChangeArrowheads="1"/>
            </p:cNvSpPr>
            <p:nvPr/>
          </p:nvSpPr>
          <p:spPr bwMode="auto">
            <a:xfrm>
              <a:off x="1013" y="2768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7" name="Oval 28"/>
            <p:cNvSpPr>
              <a:spLocks noChangeArrowheads="1"/>
            </p:cNvSpPr>
            <p:nvPr/>
          </p:nvSpPr>
          <p:spPr bwMode="auto">
            <a:xfrm>
              <a:off x="611" y="336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8" name="Oval 29"/>
            <p:cNvSpPr>
              <a:spLocks noChangeArrowheads="1"/>
            </p:cNvSpPr>
            <p:nvPr/>
          </p:nvSpPr>
          <p:spPr bwMode="auto">
            <a:xfrm>
              <a:off x="1415" y="290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9" name="Oval 30"/>
            <p:cNvSpPr>
              <a:spLocks noChangeArrowheads="1"/>
            </p:cNvSpPr>
            <p:nvPr/>
          </p:nvSpPr>
          <p:spPr bwMode="auto">
            <a:xfrm>
              <a:off x="336" y="358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0" name="Oval 31"/>
            <p:cNvSpPr>
              <a:spLocks noChangeArrowheads="1"/>
            </p:cNvSpPr>
            <p:nvPr/>
          </p:nvSpPr>
          <p:spPr bwMode="auto">
            <a:xfrm>
              <a:off x="1521" y="318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801" name="AutoShape 33"/>
            <p:cNvSpPr>
              <a:spLocks noChangeArrowheads="1"/>
            </p:cNvSpPr>
            <p:nvPr/>
          </p:nvSpPr>
          <p:spPr bwMode="auto">
            <a:xfrm>
              <a:off x="886" y="2724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2" name="Oval 30"/>
            <p:cNvSpPr>
              <a:spLocks noChangeArrowheads="1"/>
            </p:cNvSpPr>
            <p:nvPr/>
          </p:nvSpPr>
          <p:spPr bwMode="auto">
            <a:xfrm>
              <a:off x="513" y="3516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3" name="Oval 30"/>
            <p:cNvSpPr>
              <a:spLocks noChangeArrowheads="1"/>
            </p:cNvSpPr>
            <p:nvPr/>
          </p:nvSpPr>
          <p:spPr bwMode="auto">
            <a:xfrm>
              <a:off x="882" y="27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4" name="Oval 30"/>
            <p:cNvSpPr>
              <a:spLocks noChangeArrowheads="1"/>
            </p:cNvSpPr>
            <p:nvPr/>
          </p:nvSpPr>
          <p:spPr bwMode="auto">
            <a:xfrm>
              <a:off x="1179" y="3024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5" name="Rectangle 205"/>
            <p:cNvSpPr>
              <a:spLocks noChangeArrowheads="1"/>
            </p:cNvSpPr>
            <p:nvPr/>
          </p:nvSpPr>
          <p:spPr bwMode="auto">
            <a:xfrm>
              <a:off x="240" y="2496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6" name="Line 206"/>
            <p:cNvSpPr>
              <a:spLocks noChangeShapeType="1"/>
            </p:cNvSpPr>
            <p:nvPr/>
          </p:nvSpPr>
          <p:spPr bwMode="auto">
            <a:xfrm>
              <a:off x="384" y="2496"/>
              <a:ext cx="624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87" name="Line 207"/>
            <p:cNvSpPr>
              <a:spLocks noChangeShapeType="1"/>
            </p:cNvSpPr>
            <p:nvPr/>
          </p:nvSpPr>
          <p:spPr bwMode="auto">
            <a:xfrm flipH="1">
              <a:off x="672" y="2928"/>
              <a:ext cx="336" cy="81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88" name="Line 208"/>
            <p:cNvSpPr>
              <a:spLocks noChangeShapeType="1"/>
            </p:cNvSpPr>
            <p:nvPr/>
          </p:nvSpPr>
          <p:spPr bwMode="auto">
            <a:xfrm flipV="1">
              <a:off x="1008" y="2784"/>
              <a:ext cx="672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89" name="AutoShape 209"/>
            <p:cNvSpPr>
              <a:spLocks noChangeArrowheads="1"/>
            </p:cNvSpPr>
            <p:nvPr/>
          </p:nvSpPr>
          <p:spPr bwMode="auto">
            <a:xfrm>
              <a:off x="960" y="270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0" name="AutoShape 210"/>
            <p:cNvSpPr>
              <a:spLocks noChangeArrowheads="1"/>
            </p:cNvSpPr>
            <p:nvPr/>
          </p:nvSpPr>
          <p:spPr bwMode="auto">
            <a:xfrm>
              <a:off x="576" y="3264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1" name="AutoShape 211"/>
            <p:cNvSpPr>
              <a:spLocks noChangeArrowheads="1"/>
            </p:cNvSpPr>
            <p:nvPr/>
          </p:nvSpPr>
          <p:spPr bwMode="auto">
            <a:xfrm>
              <a:off x="1296" y="316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2" name="Line 212"/>
            <p:cNvSpPr>
              <a:spLocks noChangeShapeType="1"/>
            </p:cNvSpPr>
            <p:nvPr/>
          </p:nvSpPr>
          <p:spPr bwMode="auto">
            <a:xfrm>
              <a:off x="556" y="3067"/>
              <a:ext cx="48" cy="1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767" name="Group 1215"/>
          <p:cNvGrpSpPr>
            <a:grpSpLocks/>
          </p:cNvGrpSpPr>
          <p:nvPr/>
        </p:nvGrpSpPr>
        <p:grpSpPr bwMode="auto">
          <a:xfrm>
            <a:off x="3219421" y="3962400"/>
            <a:ext cx="2286000" cy="1981200"/>
            <a:chOff x="2016" y="2496"/>
            <a:chExt cx="1440" cy="1248"/>
          </a:xfrm>
        </p:grpSpPr>
        <p:sp>
          <p:nvSpPr>
            <p:cNvPr id="24693" name="Oval 12"/>
            <p:cNvSpPr>
              <a:spLocks noChangeArrowheads="1"/>
            </p:cNvSpPr>
            <p:nvPr/>
          </p:nvSpPr>
          <p:spPr bwMode="auto">
            <a:xfrm>
              <a:off x="3022" y="325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4" name="Oval 13"/>
            <p:cNvSpPr>
              <a:spLocks noChangeArrowheads="1"/>
            </p:cNvSpPr>
            <p:nvPr/>
          </p:nvSpPr>
          <p:spPr bwMode="auto">
            <a:xfrm>
              <a:off x="2160" y="297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5" name="Oval 14"/>
            <p:cNvSpPr>
              <a:spLocks noChangeArrowheads="1"/>
            </p:cNvSpPr>
            <p:nvPr/>
          </p:nvSpPr>
          <p:spPr bwMode="auto">
            <a:xfrm>
              <a:off x="2480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6" name="Oval 15"/>
            <p:cNvSpPr>
              <a:spLocks noChangeArrowheads="1"/>
            </p:cNvSpPr>
            <p:nvPr/>
          </p:nvSpPr>
          <p:spPr bwMode="auto">
            <a:xfrm>
              <a:off x="2768" y="301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7" name="Oval 16"/>
            <p:cNvSpPr>
              <a:spLocks noChangeArrowheads="1"/>
            </p:cNvSpPr>
            <p:nvPr/>
          </p:nvSpPr>
          <p:spPr bwMode="auto">
            <a:xfrm>
              <a:off x="2873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8" name="Oval 17"/>
            <p:cNvSpPr>
              <a:spLocks noChangeArrowheads="1"/>
            </p:cNvSpPr>
            <p:nvPr/>
          </p:nvSpPr>
          <p:spPr bwMode="auto">
            <a:xfrm>
              <a:off x="2704" y="2592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9" name="Oval 18"/>
            <p:cNvSpPr>
              <a:spLocks noChangeArrowheads="1"/>
            </p:cNvSpPr>
            <p:nvPr/>
          </p:nvSpPr>
          <p:spPr bwMode="auto">
            <a:xfrm>
              <a:off x="2302" y="301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0" name="Oval 19"/>
            <p:cNvSpPr>
              <a:spLocks noChangeArrowheads="1"/>
            </p:cNvSpPr>
            <p:nvPr/>
          </p:nvSpPr>
          <p:spPr bwMode="auto">
            <a:xfrm>
              <a:off x="3106" y="272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1" name="Oval 20"/>
            <p:cNvSpPr>
              <a:spLocks noChangeArrowheads="1"/>
            </p:cNvSpPr>
            <p:nvPr/>
          </p:nvSpPr>
          <p:spPr bwMode="auto">
            <a:xfrm>
              <a:off x="2302" y="334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2" name="Oval 21"/>
            <p:cNvSpPr>
              <a:spLocks noChangeArrowheads="1"/>
            </p:cNvSpPr>
            <p:nvPr/>
          </p:nvSpPr>
          <p:spPr bwMode="auto">
            <a:xfrm>
              <a:off x="3212" y="301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3" name="Oval 22"/>
            <p:cNvSpPr>
              <a:spLocks noChangeArrowheads="1"/>
            </p:cNvSpPr>
            <p:nvPr/>
          </p:nvSpPr>
          <p:spPr bwMode="auto">
            <a:xfrm>
              <a:off x="3106" y="3428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4" name="Oval 23"/>
            <p:cNvSpPr>
              <a:spLocks noChangeArrowheads="1"/>
            </p:cNvSpPr>
            <p:nvPr/>
          </p:nvSpPr>
          <p:spPr bwMode="auto">
            <a:xfrm>
              <a:off x="2239" y="3164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5" name="Oval 24"/>
            <p:cNvSpPr>
              <a:spLocks noChangeArrowheads="1"/>
            </p:cNvSpPr>
            <p:nvPr/>
          </p:nvSpPr>
          <p:spPr bwMode="auto">
            <a:xfrm>
              <a:off x="2448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6" name="Oval 25"/>
            <p:cNvSpPr>
              <a:spLocks noChangeArrowheads="1"/>
            </p:cNvSpPr>
            <p:nvPr/>
          </p:nvSpPr>
          <p:spPr bwMode="auto">
            <a:xfrm>
              <a:off x="2625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7" name="Oval 26"/>
            <p:cNvSpPr>
              <a:spLocks noChangeArrowheads="1"/>
            </p:cNvSpPr>
            <p:nvPr/>
          </p:nvSpPr>
          <p:spPr bwMode="auto">
            <a:xfrm>
              <a:off x="3000" y="312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8" name="Oval 27"/>
            <p:cNvSpPr>
              <a:spLocks noChangeArrowheads="1"/>
            </p:cNvSpPr>
            <p:nvPr/>
          </p:nvSpPr>
          <p:spPr bwMode="auto">
            <a:xfrm>
              <a:off x="2789" y="2768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9" name="Oval 28"/>
            <p:cNvSpPr>
              <a:spLocks noChangeArrowheads="1"/>
            </p:cNvSpPr>
            <p:nvPr/>
          </p:nvSpPr>
          <p:spPr bwMode="auto">
            <a:xfrm>
              <a:off x="2387" y="336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0" name="Oval 29"/>
            <p:cNvSpPr>
              <a:spLocks noChangeArrowheads="1"/>
            </p:cNvSpPr>
            <p:nvPr/>
          </p:nvSpPr>
          <p:spPr bwMode="auto">
            <a:xfrm>
              <a:off x="3191" y="290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1" name="Oval 30"/>
            <p:cNvSpPr>
              <a:spLocks noChangeArrowheads="1"/>
            </p:cNvSpPr>
            <p:nvPr/>
          </p:nvSpPr>
          <p:spPr bwMode="auto">
            <a:xfrm>
              <a:off x="2112" y="358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2" name="Oval 31"/>
            <p:cNvSpPr>
              <a:spLocks noChangeArrowheads="1"/>
            </p:cNvSpPr>
            <p:nvPr/>
          </p:nvSpPr>
          <p:spPr bwMode="auto">
            <a:xfrm>
              <a:off x="3297" y="318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872" name="AutoShape 33"/>
            <p:cNvSpPr>
              <a:spLocks noChangeArrowheads="1"/>
            </p:cNvSpPr>
            <p:nvPr/>
          </p:nvSpPr>
          <p:spPr bwMode="auto">
            <a:xfrm>
              <a:off x="2662" y="2724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4" name="Oval 30"/>
            <p:cNvSpPr>
              <a:spLocks noChangeArrowheads="1"/>
            </p:cNvSpPr>
            <p:nvPr/>
          </p:nvSpPr>
          <p:spPr bwMode="auto">
            <a:xfrm>
              <a:off x="2289" y="3516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5" name="Oval 30"/>
            <p:cNvSpPr>
              <a:spLocks noChangeArrowheads="1"/>
            </p:cNvSpPr>
            <p:nvPr/>
          </p:nvSpPr>
          <p:spPr bwMode="auto">
            <a:xfrm>
              <a:off x="2658" y="27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6" name="Oval 30"/>
            <p:cNvSpPr>
              <a:spLocks noChangeArrowheads="1"/>
            </p:cNvSpPr>
            <p:nvPr/>
          </p:nvSpPr>
          <p:spPr bwMode="auto">
            <a:xfrm>
              <a:off x="2955" y="3024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7" name="Rectangle 276"/>
            <p:cNvSpPr>
              <a:spLocks noChangeArrowheads="1"/>
            </p:cNvSpPr>
            <p:nvPr/>
          </p:nvSpPr>
          <p:spPr bwMode="auto">
            <a:xfrm>
              <a:off x="2016" y="2496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8" name="Line 277"/>
            <p:cNvSpPr>
              <a:spLocks noChangeShapeType="1"/>
            </p:cNvSpPr>
            <p:nvPr/>
          </p:nvSpPr>
          <p:spPr bwMode="auto">
            <a:xfrm>
              <a:off x="2016" y="2688"/>
              <a:ext cx="624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19" name="Line 278"/>
            <p:cNvSpPr>
              <a:spLocks noChangeShapeType="1"/>
            </p:cNvSpPr>
            <p:nvPr/>
          </p:nvSpPr>
          <p:spPr bwMode="auto">
            <a:xfrm>
              <a:off x="2640" y="3120"/>
              <a:ext cx="144" cy="62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20" name="Line 279"/>
            <p:cNvSpPr>
              <a:spLocks noChangeShapeType="1"/>
            </p:cNvSpPr>
            <p:nvPr/>
          </p:nvSpPr>
          <p:spPr bwMode="auto">
            <a:xfrm flipV="1">
              <a:off x="2640" y="2592"/>
              <a:ext cx="816" cy="52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21" name="AutoShape 280"/>
            <p:cNvSpPr>
              <a:spLocks noChangeArrowheads="1"/>
            </p:cNvSpPr>
            <p:nvPr/>
          </p:nvSpPr>
          <p:spPr bwMode="auto">
            <a:xfrm>
              <a:off x="2736" y="270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2" name="AutoShape 281"/>
            <p:cNvSpPr>
              <a:spLocks noChangeArrowheads="1"/>
            </p:cNvSpPr>
            <p:nvPr/>
          </p:nvSpPr>
          <p:spPr bwMode="auto">
            <a:xfrm>
              <a:off x="2352" y="3264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3" name="AutoShape 282"/>
            <p:cNvSpPr>
              <a:spLocks noChangeArrowheads="1"/>
            </p:cNvSpPr>
            <p:nvPr/>
          </p:nvSpPr>
          <p:spPr bwMode="auto">
            <a:xfrm>
              <a:off x="3072" y="316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765" name="Group 1213"/>
          <p:cNvGrpSpPr>
            <a:grpSpLocks/>
          </p:cNvGrpSpPr>
          <p:nvPr/>
        </p:nvGrpSpPr>
        <p:grpSpPr bwMode="auto">
          <a:xfrm>
            <a:off x="6478558" y="3962400"/>
            <a:ext cx="2286000" cy="1981200"/>
            <a:chOff x="4224" y="2496"/>
            <a:chExt cx="1440" cy="1248"/>
          </a:xfrm>
        </p:grpSpPr>
        <p:sp>
          <p:nvSpPr>
            <p:cNvPr id="24724" name="Oval 12"/>
            <p:cNvSpPr>
              <a:spLocks noChangeArrowheads="1"/>
            </p:cNvSpPr>
            <p:nvPr/>
          </p:nvSpPr>
          <p:spPr bwMode="auto">
            <a:xfrm>
              <a:off x="5230" y="325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5" name="Oval 13"/>
            <p:cNvSpPr>
              <a:spLocks noChangeArrowheads="1"/>
            </p:cNvSpPr>
            <p:nvPr/>
          </p:nvSpPr>
          <p:spPr bwMode="auto">
            <a:xfrm>
              <a:off x="4368" y="297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6" name="Oval 14"/>
            <p:cNvSpPr>
              <a:spLocks noChangeArrowheads="1"/>
            </p:cNvSpPr>
            <p:nvPr/>
          </p:nvSpPr>
          <p:spPr bwMode="auto">
            <a:xfrm>
              <a:off x="4688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7" name="Oval 15"/>
            <p:cNvSpPr>
              <a:spLocks noChangeArrowheads="1"/>
            </p:cNvSpPr>
            <p:nvPr/>
          </p:nvSpPr>
          <p:spPr bwMode="auto">
            <a:xfrm>
              <a:off x="4976" y="301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8" name="Oval 16"/>
            <p:cNvSpPr>
              <a:spLocks noChangeArrowheads="1"/>
            </p:cNvSpPr>
            <p:nvPr/>
          </p:nvSpPr>
          <p:spPr bwMode="auto">
            <a:xfrm>
              <a:off x="5081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9" name="Oval 17"/>
            <p:cNvSpPr>
              <a:spLocks noChangeArrowheads="1"/>
            </p:cNvSpPr>
            <p:nvPr/>
          </p:nvSpPr>
          <p:spPr bwMode="auto">
            <a:xfrm>
              <a:off x="4912" y="2592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0" name="Oval 18"/>
            <p:cNvSpPr>
              <a:spLocks noChangeArrowheads="1"/>
            </p:cNvSpPr>
            <p:nvPr/>
          </p:nvSpPr>
          <p:spPr bwMode="auto">
            <a:xfrm>
              <a:off x="4510" y="301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1" name="Oval 19"/>
            <p:cNvSpPr>
              <a:spLocks noChangeArrowheads="1"/>
            </p:cNvSpPr>
            <p:nvPr/>
          </p:nvSpPr>
          <p:spPr bwMode="auto">
            <a:xfrm>
              <a:off x="5314" y="272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2" name="Oval 20"/>
            <p:cNvSpPr>
              <a:spLocks noChangeArrowheads="1"/>
            </p:cNvSpPr>
            <p:nvPr/>
          </p:nvSpPr>
          <p:spPr bwMode="auto">
            <a:xfrm>
              <a:off x="4510" y="334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3" name="Oval 21"/>
            <p:cNvSpPr>
              <a:spLocks noChangeArrowheads="1"/>
            </p:cNvSpPr>
            <p:nvPr/>
          </p:nvSpPr>
          <p:spPr bwMode="auto">
            <a:xfrm>
              <a:off x="5420" y="301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4" name="Oval 22"/>
            <p:cNvSpPr>
              <a:spLocks noChangeArrowheads="1"/>
            </p:cNvSpPr>
            <p:nvPr/>
          </p:nvSpPr>
          <p:spPr bwMode="auto">
            <a:xfrm>
              <a:off x="5314" y="3428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5" name="Oval 23"/>
            <p:cNvSpPr>
              <a:spLocks noChangeArrowheads="1"/>
            </p:cNvSpPr>
            <p:nvPr/>
          </p:nvSpPr>
          <p:spPr bwMode="auto">
            <a:xfrm>
              <a:off x="4447" y="3164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6" name="Oval 24"/>
            <p:cNvSpPr>
              <a:spLocks noChangeArrowheads="1"/>
            </p:cNvSpPr>
            <p:nvPr/>
          </p:nvSpPr>
          <p:spPr bwMode="auto">
            <a:xfrm>
              <a:off x="4656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7" name="Oval 25"/>
            <p:cNvSpPr>
              <a:spLocks noChangeArrowheads="1"/>
            </p:cNvSpPr>
            <p:nvPr/>
          </p:nvSpPr>
          <p:spPr bwMode="auto">
            <a:xfrm>
              <a:off x="4833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8" name="Oval 26"/>
            <p:cNvSpPr>
              <a:spLocks noChangeArrowheads="1"/>
            </p:cNvSpPr>
            <p:nvPr/>
          </p:nvSpPr>
          <p:spPr bwMode="auto">
            <a:xfrm>
              <a:off x="5208" y="312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9" name="Oval 27"/>
            <p:cNvSpPr>
              <a:spLocks noChangeArrowheads="1"/>
            </p:cNvSpPr>
            <p:nvPr/>
          </p:nvSpPr>
          <p:spPr bwMode="auto">
            <a:xfrm>
              <a:off x="4997" y="2768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0" name="Oval 28"/>
            <p:cNvSpPr>
              <a:spLocks noChangeArrowheads="1"/>
            </p:cNvSpPr>
            <p:nvPr/>
          </p:nvSpPr>
          <p:spPr bwMode="auto">
            <a:xfrm>
              <a:off x="4595" y="336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1" name="Oval 29"/>
            <p:cNvSpPr>
              <a:spLocks noChangeArrowheads="1"/>
            </p:cNvSpPr>
            <p:nvPr/>
          </p:nvSpPr>
          <p:spPr bwMode="auto">
            <a:xfrm>
              <a:off x="5399" y="290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2" name="Oval 30"/>
            <p:cNvSpPr>
              <a:spLocks noChangeArrowheads="1"/>
            </p:cNvSpPr>
            <p:nvPr/>
          </p:nvSpPr>
          <p:spPr bwMode="auto">
            <a:xfrm>
              <a:off x="4320" y="358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3" name="Oval 31"/>
            <p:cNvSpPr>
              <a:spLocks noChangeArrowheads="1"/>
            </p:cNvSpPr>
            <p:nvPr/>
          </p:nvSpPr>
          <p:spPr bwMode="auto">
            <a:xfrm>
              <a:off x="5505" y="318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906" name="AutoShape 33"/>
            <p:cNvSpPr>
              <a:spLocks noChangeArrowheads="1"/>
            </p:cNvSpPr>
            <p:nvPr/>
          </p:nvSpPr>
          <p:spPr bwMode="auto">
            <a:xfrm>
              <a:off x="4870" y="2724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5" name="Oval 30"/>
            <p:cNvSpPr>
              <a:spLocks noChangeArrowheads="1"/>
            </p:cNvSpPr>
            <p:nvPr/>
          </p:nvSpPr>
          <p:spPr bwMode="auto">
            <a:xfrm>
              <a:off x="4497" y="3516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6" name="Oval 30"/>
            <p:cNvSpPr>
              <a:spLocks noChangeArrowheads="1"/>
            </p:cNvSpPr>
            <p:nvPr/>
          </p:nvSpPr>
          <p:spPr bwMode="auto">
            <a:xfrm>
              <a:off x="4866" y="27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7" name="Oval 30"/>
            <p:cNvSpPr>
              <a:spLocks noChangeArrowheads="1"/>
            </p:cNvSpPr>
            <p:nvPr/>
          </p:nvSpPr>
          <p:spPr bwMode="auto">
            <a:xfrm>
              <a:off x="5163" y="3024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8" name="Rectangle 310"/>
            <p:cNvSpPr>
              <a:spLocks noChangeArrowheads="1"/>
            </p:cNvSpPr>
            <p:nvPr/>
          </p:nvSpPr>
          <p:spPr bwMode="auto">
            <a:xfrm>
              <a:off x="4224" y="2496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9" name="Line 311"/>
            <p:cNvSpPr>
              <a:spLocks noChangeShapeType="1"/>
            </p:cNvSpPr>
            <p:nvPr/>
          </p:nvSpPr>
          <p:spPr bwMode="auto">
            <a:xfrm>
              <a:off x="4224" y="2688"/>
              <a:ext cx="720" cy="4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50" name="Line 312"/>
            <p:cNvSpPr>
              <a:spLocks noChangeShapeType="1"/>
            </p:cNvSpPr>
            <p:nvPr/>
          </p:nvSpPr>
          <p:spPr bwMode="auto">
            <a:xfrm>
              <a:off x="4944" y="3168"/>
              <a:ext cx="48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51" name="Line 313"/>
            <p:cNvSpPr>
              <a:spLocks noChangeShapeType="1"/>
            </p:cNvSpPr>
            <p:nvPr/>
          </p:nvSpPr>
          <p:spPr bwMode="auto">
            <a:xfrm flipV="1">
              <a:off x="4944" y="2592"/>
              <a:ext cx="720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52" name="AutoShape 314"/>
            <p:cNvSpPr>
              <a:spLocks noChangeArrowheads="1"/>
            </p:cNvSpPr>
            <p:nvPr/>
          </p:nvSpPr>
          <p:spPr bwMode="auto">
            <a:xfrm>
              <a:off x="4949" y="2802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53" name="AutoShape 315"/>
            <p:cNvSpPr>
              <a:spLocks noChangeArrowheads="1"/>
            </p:cNvSpPr>
            <p:nvPr/>
          </p:nvSpPr>
          <p:spPr bwMode="auto">
            <a:xfrm>
              <a:off x="4460" y="3274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CC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54" name="AutoShape 316"/>
            <p:cNvSpPr>
              <a:spLocks noChangeArrowheads="1"/>
            </p:cNvSpPr>
            <p:nvPr/>
          </p:nvSpPr>
          <p:spPr bwMode="auto">
            <a:xfrm>
              <a:off x="5310" y="3173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764" name="Group 1212"/>
          <p:cNvGrpSpPr>
            <a:grpSpLocks/>
          </p:cNvGrpSpPr>
          <p:nvPr/>
        </p:nvGrpSpPr>
        <p:grpSpPr bwMode="auto">
          <a:xfrm>
            <a:off x="357158" y="1500174"/>
            <a:ext cx="8382000" cy="1981200"/>
            <a:chOff x="240" y="1152"/>
            <a:chExt cx="5280" cy="1248"/>
          </a:xfrm>
        </p:grpSpPr>
        <p:sp>
          <p:nvSpPr>
            <p:cNvPr id="24580" name="Rectangle 174"/>
            <p:cNvSpPr>
              <a:spLocks noChangeArrowheads="1"/>
            </p:cNvSpPr>
            <p:nvPr/>
          </p:nvSpPr>
          <p:spPr bwMode="auto">
            <a:xfrm>
              <a:off x="240" y="11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3" name="Oval 12"/>
            <p:cNvSpPr>
              <a:spLocks noChangeArrowheads="1"/>
            </p:cNvSpPr>
            <p:nvPr/>
          </p:nvSpPr>
          <p:spPr bwMode="auto">
            <a:xfrm>
              <a:off x="1246" y="190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4" name="Oval 13"/>
            <p:cNvSpPr>
              <a:spLocks noChangeArrowheads="1"/>
            </p:cNvSpPr>
            <p:nvPr/>
          </p:nvSpPr>
          <p:spPr bwMode="auto">
            <a:xfrm>
              <a:off x="378" y="164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5" name="Oval 14"/>
            <p:cNvSpPr>
              <a:spLocks noChangeArrowheads="1"/>
            </p:cNvSpPr>
            <p:nvPr/>
          </p:nvSpPr>
          <p:spPr bwMode="auto">
            <a:xfrm>
              <a:off x="704" y="12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6" name="Oval 15"/>
            <p:cNvSpPr>
              <a:spLocks noChangeArrowheads="1"/>
            </p:cNvSpPr>
            <p:nvPr/>
          </p:nvSpPr>
          <p:spPr bwMode="auto">
            <a:xfrm>
              <a:off x="992" y="16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7" name="Oval 16"/>
            <p:cNvSpPr>
              <a:spLocks noChangeArrowheads="1"/>
            </p:cNvSpPr>
            <p:nvPr/>
          </p:nvSpPr>
          <p:spPr bwMode="auto">
            <a:xfrm>
              <a:off x="1097" y="12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8" name="Oval 17"/>
            <p:cNvSpPr>
              <a:spLocks noChangeArrowheads="1"/>
            </p:cNvSpPr>
            <p:nvPr/>
          </p:nvSpPr>
          <p:spPr bwMode="auto">
            <a:xfrm>
              <a:off x="928" y="1248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9" name="Oval 18"/>
            <p:cNvSpPr>
              <a:spLocks noChangeArrowheads="1"/>
            </p:cNvSpPr>
            <p:nvPr/>
          </p:nvSpPr>
          <p:spPr bwMode="auto">
            <a:xfrm>
              <a:off x="526" y="16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0" name="Oval 19"/>
            <p:cNvSpPr>
              <a:spLocks noChangeArrowheads="1"/>
            </p:cNvSpPr>
            <p:nvPr/>
          </p:nvSpPr>
          <p:spPr bwMode="auto">
            <a:xfrm>
              <a:off x="1330" y="138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1" name="Oval 20"/>
            <p:cNvSpPr>
              <a:spLocks noChangeArrowheads="1"/>
            </p:cNvSpPr>
            <p:nvPr/>
          </p:nvSpPr>
          <p:spPr bwMode="auto">
            <a:xfrm>
              <a:off x="526" y="199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2" name="Oval 21"/>
            <p:cNvSpPr>
              <a:spLocks noChangeArrowheads="1"/>
            </p:cNvSpPr>
            <p:nvPr/>
          </p:nvSpPr>
          <p:spPr bwMode="auto">
            <a:xfrm>
              <a:off x="1436" y="16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3" name="Oval 22"/>
            <p:cNvSpPr>
              <a:spLocks noChangeArrowheads="1"/>
            </p:cNvSpPr>
            <p:nvPr/>
          </p:nvSpPr>
          <p:spPr bwMode="auto">
            <a:xfrm>
              <a:off x="1330" y="208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4" name="Oval 23"/>
            <p:cNvSpPr>
              <a:spLocks noChangeArrowheads="1"/>
            </p:cNvSpPr>
            <p:nvPr/>
          </p:nvSpPr>
          <p:spPr bwMode="auto">
            <a:xfrm>
              <a:off x="463" y="182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5" name="Oval 24"/>
            <p:cNvSpPr>
              <a:spLocks noChangeArrowheads="1"/>
            </p:cNvSpPr>
            <p:nvPr/>
          </p:nvSpPr>
          <p:spPr bwMode="auto">
            <a:xfrm>
              <a:off x="672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6" name="Oval 25"/>
            <p:cNvSpPr>
              <a:spLocks noChangeArrowheads="1"/>
            </p:cNvSpPr>
            <p:nvPr/>
          </p:nvSpPr>
          <p:spPr bwMode="auto">
            <a:xfrm>
              <a:off x="849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7" name="Oval 26"/>
            <p:cNvSpPr>
              <a:spLocks noChangeArrowheads="1"/>
            </p:cNvSpPr>
            <p:nvPr/>
          </p:nvSpPr>
          <p:spPr bwMode="auto">
            <a:xfrm>
              <a:off x="1224" y="177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8" name="Oval 27"/>
            <p:cNvSpPr>
              <a:spLocks noChangeArrowheads="1"/>
            </p:cNvSpPr>
            <p:nvPr/>
          </p:nvSpPr>
          <p:spPr bwMode="auto">
            <a:xfrm>
              <a:off x="1013" y="1424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9" name="Oval 28"/>
            <p:cNvSpPr>
              <a:spLocks noChangeArrowheads="1"/>
            </p:cNvSpPr>
            <p:nvPr/>
          </p:nvSpPr>
          <p:spPr bwMode="auto">
            <a:xfrm>
              <a:off x="611" y="201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0" name="Oval 29"/>
            <p:cNvSpPr>
              <a:spLocks noChangeArrowheads="1"/>
            </p:cNvSpPr>
            <p:nvPr/>
          </p:nvSpPr>
          <p:spPr bwMode="auto">
            <a:xfrm>
              <a:off x="1415" y="155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1" name="Oval 30"/>
            <p:cNvSpPr>
              <a:spLocks noChangeArrowheads="1"/>
            </p:cNvSpPr>
            <p:nvPr/>
          </p:nvSpPr>
          <p:spPr bwMode="auto">
            <a:xfrm>
              <a:off x="336" y="223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2" name="Oval 31"/>
            <p:cNvSpPr>
              <a:spLocks noChangeArrowheads="1"/>
            </p:cNvSpPr>
            <p:nvPr/>
          </p:nvSpPr>
          <p:spPr bwMode="auto">
            <a:xfrm>
              <a:off x="1521" y="184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700" name="AutoShape 33"/>
            <p:cNvSpPr>
              <a:spLocks noChangeArrowheads="1"/>
            </p:cNvSpPr>
            <p:nvPr/>
          </p:nvSpPr>
          <p:spPr bwMode="auto">
            <a:xfrm>
              <a:off x="886" y="1380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142" name="AutoShape 62"/>
            <p:cNvSpPr>
              <a:spLocks noChangeArrowheads="1"/>
            </p:cNvSpPr>
            <p:nvPr/>
          </p:nvSpPr>
          <p:spPr bwMode="auto">
            <a:xfrm>
              <a:off x="1728" y="1776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5" name="Oval 30"/>
            <p:cNvSpPr>
              <a:spLocks noChangeArrowheads="1"/>
            </p:cNvSpPr>
            <p:nvPr/>
          </p:nvSpPr>
          <p:spPr bwMode="auto">
            <a:xfrm>
              <a:off x="513" y="217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6" name="Oval 30"/>
            <p:cNvSpPr>
              <a:spLocks noChangeArrowheads="1"/>
            </p:cNvSpPr>
            <p:nvPr/>
          </p:nvSpPr>
          <p:spPr bwMode="auto">
            <a:xfrm>
              <a:off x="882" y="13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7" name="Oval 30"/>
            <p:cNvSpPr>
              <a:spLocks noChangeArrowheads="1"/>
            </p:cNvSpPr>
            <p:nvPr/>
          </p:nvSpPr>
          <p:spPr bwMode="auto">
            <a:xfrm>
              <a:off x="1179" y="16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8" name="Oval 12"/>
            <p:cNvSpPr>
              <a:spLocks noChangeArrowheads="1"/>
            </p:cNvSpPr>
            <p:nvPr/>
          </p:nvSpPr>
          <p:spPr bwMode="auto">
            <a:xfrm>
              <a:off x="3022" y="1908"/>
              <a:ext cx="63" cy="66"/>
            </a:xfrm>
            <a:prstGeom prst="ellipse">
              <a:avLst/>
            </a:prstGeom>
            <a:solidFill>
              <a:srgbClr val="0033CC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9" name="Oval 13"/>
            <p:cNvSpPr>
              <a:spLocks noChangeArrowheads="1"/>
            </p:cNvSpPr>
            <p:nvPr/>
          </p:nvSpPr>
          <p:spPr bwMode="auto">
            <a:xfrm>
              <a:off x="2154" y="164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0" name="Oval 14"/>
            <p:cNvSpPr>
              <a:spLocks noChangeArrowheads="1"/>
            </p:cNvSpPr>
            <p:nvPr/>
          </p:nvSpPr>
          <p:spPr bwMode="auto">
            <a:xfrm>
              <a:off x="2480" y="12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1" name="Oval 15"/>
            <p:cNvSpPr>
              <a:spLocks noChangeArrowheads="1"/>
            </p:cNvSpPr>
            <p:nvPr/>
          </p:nvSpPr>
          <p:spPr bwMode="auto">
            <a:xfrm>
              <a:off x="2768" y="16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2" name="Oval 16"/>
            <p:cNvSpPr>
              <a:spLocks noChangeArrowheads="1"/>
            </p:cNvSpPr>
            <p:nvPr/>
          </p:nvSpPr>
          <p:spPr bwMode="auto">
            <a:xfrm>
              <a:off x="2873" y="1270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3" name="Oval 17"/>
            <p:cNvSpPr>
              <a:spLocks noChangeArrowheads="1"/>
            </p:cNvSpPr>
            <p:nvPr/>
          </p:nvSpPr>
          <p:spPr bwMode="auto">
            <a:xfrm>
              <a:off x="2704" y="1248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4" name="Oval 18"/>
            <p:cNvSpPr>
              <a:spLocks noChangeArrowheads="1"/>
            </p:cNvSpPr>
            <p:nvPr/>
          </p:nvSpPr>
          <p:spPr bwMode="auto">
            <a:xfrm>
              <a:off x="2302" y="1666"/>
              <a:ext cx="64" cy="66"/>
            </a:xfrm>
            <a:prstGeom prst="ellipse">
              <a:avLst/>
            </a:prstGeom>
            <a:solidFill>
              <a:srgbClr val="CC33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5" name="Oval 19"/>
            <p:cNvSpPr>
              <a:spLocks noChangeArrowheads="1"/>
            </p:cNvSpPr>
            <p:nvPr/>
          </p:nvSpPr>
          <p:spPr bwMode="auto">
            <a:xfrm>
              <a:off x="3106" y="138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6" name="Oval 20"/>
            <p:cNvSpPr>
              <a:spLocks noChangeArrowheads="1"/>
            </p:cNvSpPr>
            <p:nvPr/>
          </p:nvSpPr>
          <p:spPr bwMode="auto">
            <a:xfrm>
              <a:off x="2302" y="199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7" name="Oval 21"/>
            <p:cNvSpPr>
              <a:spLocks noChangeArrowheads="1"/>
            </p:cNvSpPr>
            <p:nvPr/>
          </p:nvSpPr>
          <p:spPr bwMode="auto">
            <a:xfrm>
              <a:off x="3212" y="16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8" name="Oval 22"/>
            <p:cNvSpPr>
              <a:spLocks noChangeArrowheads="1"/>
            </p:cNvSpPr>
            <p:nvPr/>
          </p:nvSpPr>
          <p:spPr bwMode="auto">
            <a:xfrm>
              <a:off x="3106" y="208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9" name="Oval 23"/>
            <p:cNvSpPr>
              <a:spLocks noChangeArrowheads="1"/>
            </p:cNvSpPr>
            <p:nvPr/>
          </p:nvSpPr>
          <p:spPr bwMode="auto">
            <a:xfrm>
              <a:off x="2239" y="182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0" name="Oval 24"/>
            <p:cNvSpPr>
              <a:spLocks noChangeArrowheads="1"/>
            </p:cNvSpPr>
            <p:nvPr/>
          </p:nvSpPr>
          <p:spPr bwMode="auto">
            <a:xfrm>
              <a:off x="2448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1" name="Oval 25"/>
            <p:cNvSpPr>
              <a:spLocks noChangeArrowheads="1"/>
            </p:cNvSpPr>
            <p:nvPr/>
          </p:nvSpPr>
          <p:spPr bwMode="auto">
            <a:xfrm>
              <a:off x="2625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2" name="Oval 26"/>
            <p:cNvSpPr>
              <a:spLocks noChangeArrowheads="1"/>
            </p:cNvSpPr>
            <p:nvPr/>
          </p:nvSpPr>
          <p:spPr bwMode="auto">
            <a:xfrm>
              <a:off x="3000" y="177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3" name="Oval 27"/>
            <p:cNvSpPr>
              <a:spLocks noChangeArrowheads="1"/>
            </p:cNvSpPr>
            <p:nvPr/>
          </p:nvSpPr>
          <p:spPr bwMode="auto">
            <a:xfrm>
              <a:off x="2789" y="1424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4" name="Oval 28"/>
            <p:cNvSpPr>
              <a:spLocks noChangeArrowheads="1"/>
            </p:cNvSpPr>
            <p:nvPr/>
          </p:nvSpPr>
          <p:spPr bwMode="auto">
            <a:xfrm>
              <a:off x="2387" y="201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5" name="Oval 29"/>
            <p:cNvSpPr>
              <a:spLocks noChangeArrowheads="1"/>
            </p:cNvSpPr>
            <p:nvPr/>
          </p:nvSpPr>
          <p:spPr bwMode="auto">
            <a:xfrm>
              <a:off x="3191" y="155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6" name="Oval 30"/>
            <p:cNvSpPr>
              <a:spLocks noChangeArrowheads="1"/>
            </p:cNvSpPr>
            <p:nvPr/>
          </p:nvSpPr>
          <p:spPr bwMode="auto">
            <a:xfrm>
              <a:off x="2112" y="223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7" name="Oval 31"/>
            <p:cNvSpPr>
              <a:spLocks noChangeArrowheads="1"/>
            </p:cNvSpPr>
            <p:nvPr/>
          </p:nvSpPr>
          <p:spPr bwMode="auto">
            <a:xfrm>
              <a:off x="3297" y="184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746" name="AutoShape 33"/>
            <p:cNvSpPr>
              <a:spLocks noChangeArrowheads="1"/>
            </p:cNvSpPr>
            <p:nvPr/>
          </p:nvSpPr>
          <p:spPr bwMode="auto">
            <a:xfrm>
              <a:off x="2662" y="1380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9" name="Oval 30"/>
            <p:cNvSpPr>
              <a:spLocks noChangeArrowheads="1"/>
            </p:cNvSpPr>
            <p:nvPr/>
          </p:nvSpPr>
          <p:spPr bwMode="auto">
            <a:xfrm>
              <a:off x="2289" y="217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30" name="Oval 30"/>
            <p:cNvSpPr>
              <a:spLocks noChangeArrowheads="1"/>
            </p:cNvSpPr>
            <p:nvPr/>
          </p:nvSpPr>
          <p:spPr bwMode="auto">
            <a:xfrm>
              <a:off x="2658" y="13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31" name="Oval 30"/>
            <p:cNvSpPr>
              <a:spLocks noChangeArrowheads="1"/>
            </p:cNvSpPr>
            <p:nvPr/>
          </p:nvSpPr>
          <p:spPr bwMode="auto">
            <a:xfrm>
              <a:off x="2955" y="16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56" name="Rectangle 175"/>
            <p:cNvSpPr>
              <a:spLocks noChangeArrowheads="1"/>
            </p:cNvSpPr>
            <p:nvPr/>
          </p:nvSpPr>
          <p:spPr bwMode="auto">
            <a:xfrm>
              <a:off x="2016" y="11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4763" name="Group 1211"/>
            <p:cNvGrpSpPr>
              <a:grpSpLocks/>
            </p:cNvGrpSpPr>
            <p:nvPr/>
          </p:nvGrpSpPr>
          <p:grpSpPr bwMode="auto">
            <a:xfrm>
              <a:off x="3792" y="1152"/>
              <a:ext cx="1440" cy="1248"/>
              <a:chOff x="3792" y="1152"/>
              <a:chExt cx="1440" cy="1248"/>
            </a:xfrm>
          </p:grpSpPr>
          <p:sp>
            <p:nvSpPr>
              <p:cNvPr id="24632" name="Oval 12"/>
              <p:cNvSpPr>
                <a:spLocks noChangeArrowheads="1"/>
              </p:cNvSpPr>
              <p:nvPr/>
            </p:nvSpPr>
            <p:spPr bwMode="auto">
              <a:xfrm>
                <a:off x="4798" y="1908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3" name="Oval 13"/>
              <p:cNvSpPr>
                <a:spLocks noChangeArrowheads="1"/>
              </p:cNvSpPr>
              <p:nvPr/>
            </p:nvSpPr>
            <p:spPr bwMode="auto">
              <a:xfrm>
                <a:off x="3936" y="1632"/>
                <a:ext cx="64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4" name="Oval 14"/>
              <p:cNvSpPr>
                <a:spLocks noChangeArrowheads="1"/>
              </p:cNvSpPr>
              <p:nvPr/>
            </p:nvSpPr>
            <p:spPr bwMode="auto">
              <a:xfrm>
                <a:off x="4256" y="1270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5" name="Oval 15"/>
              <p:cNvSpPr>
                <a:spLocks noChangeArrowheads="1"/>
              </p:cNvSpPr>
              <p:nvPr/>
            </p:nvSpPr>
            <p:spPr bwMode="auto">
              <a:xfrm>
                <a:off x="4544" y="1666"/>
                <a:ext cx="64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6" name="Oval 16"/>
              <p:cNvSpPr>
                <a:spLocks noChangeArrowheads="1"/>
              </p:cNvSpPr>
              <p:nvPr/>
            </p:nvSpPr>
            <p:spPr bwMode="auto">
              <a:xfrm>
                <a:off x="4649" y="1270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7" name="Oval 17"/>
              <p:cNvSpPr>
                <a:spLocks noChangeArrowheads="1"/>
              </p:cNvSpPr>
              <p:nvPr/>
            </p:nvSpPr>
            <p:spPr bwMode="auto">
              <a:xfrm>
                <a:off x="4480" y="1248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8" name="Oval 18"/>
              <p:cNvSpPr>
                <a:spLocks noChangeArrowheads="1"/>
              </p:cNvSpPr>
              <p:nvPr/>
            </p:nvSpPr>
            <p:spPr bwMode="auto">
              <a:xfrm>
                <a:off x="4078" y="1666"/>
                <a:ext cx="64" cy="66"/>
              </a:xfrm>
              <a:prstGeom prst="ellipse">
                <a:avLst/>
              </a:prstGeom>
              <a:solidFill>
                <a:srgbClr val="CC33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9" name="Oval 19"/>
              <p:cNvSpPr>
                <a:spLocks noChangeArrowheads="1"/>
              </p:cNvSpPr>
              <p:nvPr/>
            </p:nvSpPr>
            <p:spPr bwMode="auto">
              <a:xfrm>
                <a:off x="4882" y="1380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0" name="Oval 20"/>
              <p:cNvSpPr>
                <a:spLocks noChangeArrowheads="1"/>
              </p:cNvSpPr>
              <p:nvPr/>
            </p:nvSpPr>
            <p:spPr bwMode="auto">
              <a:xfrm>
                <a:off x="4078" y="1996"/>
                <a:ext cx="64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1" name="Oval 21"/>
              <p:cNvSpPr>
                <a:spLocks noChangeArrowheads="1"/>
              </p:cNvSpPr>
              <p:nvPr/>
            </p:nvSpPr>
            <p:spPr bwMode="auto">
              <a:xfrm>
                <a:off x="4988" y="1666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2" name="Oval 22"/>
              <p:cNvSpPr>
                <a:spLocks noChangeArrowheads="1"/>
              </p:cNvSpPr>
              <p:nvPr/>
            </p:nvSpPr>
            <p:spPr bwMode="auto">
              <a:xfrm>
                <a:off x="4882" y="2084"/>
                <a:ext cx="64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3" name="Oval 23"/>
              <p:cNvSpPr>
                <a:spLocks noChangeArrowheads="1"/>
              </p:cNvSpPr>
              <p:nvPr/>
            </p:nvSpPr>
            <p:spPr bwMode="auto">
              <a:xfrm>
                <a:off x="4015" y="1820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4" name="Oval 24"/>
              <p:cNvSpPr>
                <a:spLocks noChangeArrowheads="1"/>
              </p:cNvSpPr>
              <p:nvPr/>
            </p:nvSpPr>
            <p:spPr bwMode="auto">
              <a:xfrm>
                <a:off x="4224" y="1566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5" name="Oval 25"/>
              <p:cNvSpPr>
                <a:spLocks noChangeArrowheads="1"/>
              </p:cNvSpPr>
              <p:nvPr/>
            </p:nvSpPr>
            <p:spPr bwMode="auto">
              <a:xfrm>
                <a:off x="4401" y="1566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6" name="Oval 26"/>
              <p:cNvSpPr>
                <a:spLocks noChangeArrowheads="1"/>
              </p:cNvSpPr>
              <p:nvPr/>
            </p:nvSpPr>
            <p:spPr bwMode="auto">
              <a:xfrm>
                <a:off x="4776" y="1776"/>
                <a:ext cx="64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7" name="Oval 27"/>
              <p:cNvSpPr>
                <a:spLocks noChangeArrowheads="1"/>
              </p:cNvSpPr>
              <p:nvPr/>
            </p:nvSpPr>
            <p:spPr bwMode="auto">
              <a:xfrm>
                <a:off x="4565" y="1424"/>
                <a:ext cx="63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8" name="Oval 28"/>
              <p:cNvSpPr>
                <a:spLocks noChangeArrowheads="1"/>
              </p:cNvSpPr>
              <p:nvPr/>
            </p:nvSpPr>
            <p:spPr bwMode="auto">
              <a:xfrm>
                <a:off x="4163" y="2018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9" name="Oval 29"/>
              <p:cNvSpPr>
                <a:spLocks noChangeArrowheads="1"/>
              </p:cNvSpPr>
              <p:nvPr/>
            </p:nvSpPr>
            <p:spPr bwMode="auto">
              <a:xfrm>
                <a:off x="4967" y="1556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0" name="Oval 30"/>
              <p:cNvSpPr>
                <a:spLocks noChangeArrowheads="1"/>
              </p:cNvSpPr>
              <p:nvPr/>
            </p:nvSpPr>
            <p:spPr bwMode="auto">
              <a:xfrm>
                <a:off x="3888" y="2238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1" name="Oval 31"/>
              <p:cNvSpPr>
                <a:spLocks noChangeArrowheads="1"/>
              </p:cNvSpPr>
              <p:nvPr/>
            </p:nvSpPr>
            <p:spPr bwMode="auto">
              <a:xfrm>
                <a:off x="5073" y="1842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770" name="AutoShape 33"/>
              <p:cNvSpPr>
                <a:spLocks noChangeArrowheads="1"/>
              </p:cNvSpPr>
              <p:nvPr/>
            </p:nvSpPr>
            <p:spPr bwMode="auto">
              <a:xfrm>
                <a:off x="4438" y="1380"/>
                <a:ext cx="63" cy="66"/>
              </a:xfrm>
              <a:prstGeom prst="plus">
                <a:avLst>
                  <a:gd name="adj" fmla="val 25000"/>
                </a:avLst>
              </a:prstGeom>
              <a:solidFill>
                <a:srgbClr val="4D4D4D"/>
              </a:solidFill>
              <a:ln w="9525">
                <a:solidFill>
                  <a:schemeClr val="bg2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3" name="Oval 30"/>
              <p:cNvSpPr>
                <a:spLocks noChangeArrowheads="1"/>
              </p:cNvSpPr>
              <p:nvPr/>
            </p:nvSpPr>
            <p:spPr bwMode="auto">
              <a:xfrm>
                <a:off x="4065" y="2172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4" name="Oval 30"/>
              <p:cNvSpPr>
                <a:spLocks noChangeArrowheads="1"/>
              </p:cNvSpPr>
              <p:nvPr/>
            </p:nvSpPr>
            <p:spPr bwMode="auto">
              <a:xfrm>
                <a:off x="4434" y="1380"/>
                <a:ext cx="63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5" name="Oval 30"/>
              <p:cNvSpPr>
                <a:spLocks noChangeArrowheads="1"/>
              </p:cNvSpPr>
              <p:nvPr/>
            </p:nvSpPr>
            <p:spPr bwMode="auto">
              <a:xfrm>
                <a:off x="4731" y="1680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7" name="Rectangle 176"/>
              <p:cNvSpPr>
                <a:spLocks noChangeArrowheads="1"/>
              </p:cNvSpPr>
              <p:nvPr/>
            </p:nvSpPr>
            <p:spPr bwMode="auto">
              <a:xfrm>
                <a:off x="3792" y="1152"/>
                <a:ext cx="1440" cy="1248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8" name="Line 177"/>
              <p:cNvSpPr>
                <a:spLocks noChangeShapeType="1"/>
              </p:cNvSpPr>
              <p:nvPr/>
            </p:nvSpPr>
            <p:spPr bwMode="auto">
              <a:xfrm>
                <a:off x="3936" y="1152"/>
                <a:ext cx="624" cy="43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lgDash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659" name="Line 178"/>
              <p:cNvSpPr>
                <a:spLocks noChangeShapeType="1"/>
              </p:cNvSpPr>
              <p:nvPr/>
            </p:nvSpPr>
            <p:spPr bwMode="auto">
              <a:xfrm flipH="1">
                <a:off x="4224" y="1584"/>
                <a:ext cx="336" cy="8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lgDash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660" name="Line 179"/>
              <p:cNvSpPr>
                <a:spLocks noChangeShapeType="1"/>
              </p:cNvSpPr>
              <p:nvPr/>
            </p:nvSpPr>
            <p:spPr bwMode="auto">
              <a:xfrm flipV="1">
                <a:off x="4560" y="1440"/>
                <a:ext cx="672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lgDash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" name="AutoShape 62"/>
            <p:cNvSpPr>
              <a:spLocks noChangeArrowheads="1"/>
            </p:cNvSpPr>
            <p:nvPr/>
          </p:nvSpPr>
          <p:spPr bwMode="auto">
            <a:xfrm>
              <a:off x="3504" y="1776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" name="AutoShape 62"/>
            <p:cNvSpPr>
              <a:spLocks noChangeArrowheads="1"/>
            </p:cNvSpPr>
            <p:nvPr/>
          </p:nvSpPr>
          <p:spPr bwMode="auto">
            <a:xfrm>
              <a:off x="5280" y="1776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" name="AutoShape 62"/>
          <p:cNvSpPr>
            <a:spLocks noChangeArrowheads="1"/>
          </p:cNvSpPr>
          <p:nvPr/>
        </p:nvSpPr>
        <p:spPr bwMode="auto">
          <a:xfrm>
            <a:off x="2766983" y="4953000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766" name="Group 1214"/>
          <p:cNvGrpSpPr>
            <a:grpSpLocks/>
          </p:cNvGrpSpPr>
          <p:nvPr/>
        </p:nvGrpSpPr>
        <p:grpSpPr bwMode="auto">
          <a:xfrm>
            <a:off x="5548283" y="4508500"/>
            <a:ext cx="911225" cy="1009650"/>
            <a:chOff x="3547" y="2840"/>
            <a:chExt cx="574" cy="636"/>
          </a:xfrm>
        </p:grpSpPr>
        <p:sp>
          <p:nvSpPr>
            <p:cNvPr id="5" name="AutoShape 62"/>
            <p:cNvSpPr>
              <a:spLocks noChangeArrowheads="1"/>
            </p:cNvSpPr>
            <p:nvPr/>
          </p:nvSpPr>
          <p:spPr bwMode="auto">
            <a:xfrm>
              <a:off x="3547" y="3120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59" name="AutoShape 322"/>
            <p:cNvSpPr>
              <a:spLocks noChangeArrowheads="1"/>
            </p:cNvSpPr>
            <p:nvPr/>
          </p:nvSpPr>
          <p:spPr bwMode="auto">
            <a:xfrm>
              <a:off x="3833" y="3113"/>
              <a:ext cx="288" cy="96"/>
            </a:xfrm>
            <a:custGeom>
              <a:avLst/>
              <a:gdLst>
                <a:gd name="T0" fmla="*/ 153628669 w 21600"/>
                <a:gd name="T1" fmla="*/ 0 h 21600"/>
                <a:gd name="T2" fmla="*/ 0 w 21600"/>
                <a:gd name="T3" fmla="*/ 3793300 h 21600"/>
                <a:gd name="T4" fmla="*/ 153628669 w 21600"/>
                <a:gd name="T5" fmla="*/ 7586607 h 21600"/>
                <a:gd name="T6" fmla="*/ 204838141 w 21600"/>
                <a:gd name="T7" fmla="*/ 37933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5400 h 21600"/>
                <a:gd name="T14" fmla="*/ 1890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61" name="AutoShape 1209"/>
            <p:cNvSpPr>
              <a:spLocks noChangeArrowheads="1"/>
            </p:cNvSpPr>
            <p:nvPr/>
          </p:nvSpPr>
          <p:spPr bwMode="auto">
            <a:xfrm>
              <a:off x="3696" y="2840"/>
              <a:ext cx="227" cy="227"/>
            </a:xfrm>
            <a:custGeom>
              <a:avLst/>
              <a:gdLst>
                <a:gd name="G0" fmla="+- 0 0 0"/>
                <a:gd name="G1" fmla="+- -11796480 0 0"/>
                <a:gd name="G2" fmla="+- 0 0 -11796480"/>
                <a:gd name="G3" fmla="+- 10800 0 0"/>
                <a:gd name="G4" fmla="+- 0 0 0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5400 0 0"/>
                <a:gd name="G9" fmla="+- 0 0 -11796480"/>
                <a:gd name="G10" fmla="+- 5400 0 2700"/>
                <a:gd name="G11" fmla="cos G10 0"/>
                <a:gd name="G12" fmla="sin G10 0"/>
                <a:gd name="G13" fmla="cos 13500 0"/>
                <a:gd name="G14" fmla="sin 13500 0"/>
                <a:gd name="G15" fmla="+- G11 10800 0"/>
                <a:gd name="G16" fmla="+- G12 10800 0"/>
                <a:gd name="G17" fmla="+- G13 10800 0"/>
                <a:gd name="G18" fmla="+- G14 10800 0"/>
                <a:gd name="G19" fmla="*/ 5400 1 2"/>
                <a:gd name="G20" fmla="+- G19 5400 0"/>
                <a:gd name="G21" fmla="cos G20 0"/>
                <a:gd name="G22" fmla="sin G20 0"/>
                <a:gd name="G23" fmla="+- G21 10800 0"/>
                <a:gd name="G24" fmla="+- G12 G23 G22"/>
                <a:gd name="G25" fmla="+- G22 G23 G11"/>
                <a:gd name="G26" fmla="cos 10800 0"/>
                <a:gd name="G27" fmla="sin 10800 0"/>
                <a:gd name="G28" fmla="cos 5400 0"/>
                <a:gd name="G29" fmla="sin 5400 0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-11796480"/>
                <a:gd name="G36" fmla="sin G34 -11796480"/>
                <a:gd name="G37" fmla="+/ -11796480 0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5400 G39"/>
                <a:gd name="G43" fmla="sin 5400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10799 w 21600"/>
                <a:gd name="T5" fmla="*/ 0 h 21600"/>
                <a:gd name="T6" fmla="*/ 2700 w 21600"/>
                <a:gd name="T7" fmla="*/ 10800 h 21600"/>
                <a:gd name="T8" fmla="*/ 10799 w 21600"/>
                <a:gd name="T9" fmla="*/ 5400 h 21600"/>
                <a:gd name="T10" fmla="*/ 24300 w 21600"/>
                <a:gd name="T11" fmla="*/ 10800 h 21600"/>
                <a:gd name="T12" fmla="*/ 18900 w 21600"/>
                <a:gd name="T13" fmla="*/ 16200 h 21600"/>
                <a:gd name="T14" fmla="*/ 13500 w 21600"/>
                <a:gd name="T15" fmla="*/ 10800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ahLst/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7817" y="5400"/>
                    <a:pt x="5400" y="7817"/>
                    <a:pt x="5400" y="10800"/>
                  </a:cubicBezTo>
                  <a:lnTo>
                    <a:pt x="0" y="10800"/>
                  </a:lnTo>
                  <a:cubicBezTo>
                    <a:pt x="0" y="4835"/>
                    <a:pt x="4835" y="0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62" name="AutoShape 1210"/>
            <p:cNvSpPr>
              <a:spLocks noChangeArrowheads="1"/>
            </p:cNvSpPr>
            <p:nvPr/>
          </p:nvSpPr>
          <p:spPr bwMode="auto">
            <a:xfrm rot="10800000">
              <a:off x="3696" y="3249"/>
              <a:ext cx="227" cy="227"/>
            </a:xfrm>
            <a:custGeom>
              <a:avLst/>
              <a:gdLst>
                <a:gd name="G0" fmla="+- 0 0 0"/>
                <a:gd name="G1" fmla="+- -11796480 0 0"/>
                <a:gd name="G2" fmla="+- 0 0 -11796480"/>
                <a:gd name="G3" fmla="+- 10800 0 0"/>
                <a:gd name="G4" fmla="+- 0 0 0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5400 0 0"/>
                <a:gd name="G9" fmla="+- 0 0 -11796480"/>
                <a:gd name="G10" fmla="+- 5400 0 2700"/>
                <a:gd name="G11" fmla="cos G10 0"/>
                <a:gd name="G12" fmla="sin G10 0"/>
                <a:gd name="G13" fmla="cos 13500 0"/>
                <a:gd name="G14" fmla="sin 13500 0"/>
                <a:gd name="G15" fmla="+- G11 10800 0"/>
                <a:gd name="G16" fmla="+- G12 10800 0"/>
                <a:gd name="G17" fmla="+- G13 10800 0"/>
                <a:gd name="G18" fmla="+- G14 10800 0"/>
                <a:gd name="G19" fmla="*/ 5400 1 2"/>
                <a:gd name="G20" fmla="+- G19 5400 0"/>
                <a:gd name="G21" fmla="cos G20 0"/>
                <a:gd name="G22" fmla="sin G20 0"/>
                <a:gd name="G23" fmla="+- G21 10800 0"/>
                <a:gd name="G24" fmla="+- G12 G23 G22"/>
                <a:gd name="G25" fmla="+- G22 G23 G11"/>
                <a:gd name="G26" fmla="cos 10800 0"/>
                <a:gd name="G27" fmla="sin 10800 0"/>
                <a:gd name="G28" fmla="cos 5400 0"/>
                <a:gd name="G29" fmla="sin 5400 0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-11796480"/>
                <a:gd name="G36" fmla="sin G34 -11796480"/>
                <a:gd name="G37" fmla="+/ -11796480 0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5400 G39"/>
                <a:gd name="G43" fmla="sin 5400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10799 w 21600"/>
                <a:gd name="T5" fmla="*/ 0 h 21600"/>
                <a:gd name="T6" fmla="*/ 2700 w 21600"/>
                <a:gd name="T7" fmla="*/ 10800 h 21600"/>
                <a:gd name="T8" fmla="*/ 10799 w 21600"/>
                <a:gd name="T9" fmla="*/ 5400 h 21600"/>
                <a:gd name="T10" fmla="*/ 24300 w 21600"/>
                <a:gd name="T11" fmla="*/ 10800 h 21600"/>
                <a:gd name="T12" fmla="*/ 18900 w 21600"/>
                <a:gd name="T13" fmla="*/ 16200 h 21600"/>
                <a:gd name="T14" fmla="*/ 13500 w 21600"/>
                <a:gd name="T15" fmla="*/ 10800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ahLst/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7817" y="5400"/>
                    <a:pt x="5400" y="7817"/>
                    <a:pt x="5400" y="10800"/>
                  </a:cubicBezTo>
                  <a:lnTo>
                    <a:pt x="0" y="10800"/>
                  </a:lnTo>
                  <a:cubicBezTo>
                    <a:pt x="0" y="4835"/>
                    <a:pt x="4835" y="0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000108"/>
            <a:ext cx="7874000" cy="4873625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b="1" dirty="0"/>
              <a:t>Strengths &amp; weaknesses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dirty="0"/>
              <a:t>Strengths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Simple and easy to implement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Quite efficient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dirty="0"/>
              <a:t>Weaknesses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Need to specify the value of k, but we may not know what the value should be beforehand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Sensitive to the choice of initial k </a:t>
            </a:r>
            <a:r>
              <a:rPr lang="en-US" dirty="0" err="1"/>
              <a:t>centroids</a:t>
            </a:r>
            <a:r>
              <a:rPr lang="en-US" dirty="0"/>
              <a:t>: the result can be non-deterministic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Sensitive to noise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Applicable only when </a:t>
            </a:r>
            <a:r>
              <a:rPr lang="en-US" i="1" dirty="0"/>
              <a:t>mean</a:t>
            </a:r>
            <a:r>
              <a:rPr lang="en-US" dirty="0"/>
              <a:t> is meaningful to the given data set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000108"/>
            <a:ext cx="8001000" cy="49530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Overcoming the weaknesses: 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Using cluster quality to determine the value of k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Improving how the initial k </a:t>
            </a:r>
            <a:r>
              <a:rPr lang="en-US" sz="2400" dirty="0" err="1"/>
              <a:t>centroids</a:t>
            </a:r>
            <a:r>
              <a:rPr lang="en-US" sz="2400" dirty="0"/>
              <a:t> are chosen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Running the clustering a number of times and select the result with highest quality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Using hierarchical clustering to locate the </a:t>
            </a:r>
            <a:r>
              <a:rPr lang="en-US" sz="2000" dirty="0" err="1"/>
              <a:t>centres</a:t>
            </a:r>
            <a:endParaRPr lang="en-US" sz="2000" dirty="0"/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Finding </a:t>
            </a:r>
            <a:r>
              <a:rPr lang="en-US" sz="2000" dirty="0" err="1"/>
              <a:t>centres</a:t>
            </a:r>
            <a:r>
              <a:rPr lang="en-US" sz="2000" dirty="0"/>
              <a:t> that are farther apart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Dealing with noise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Removing outliers before clustering?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K-</a:t>
            </a:r>
            <a:r>
              <a:rPr lang="en-US" sz="2000" dirty="0" err="1"/>
              <a:t>medoid</a:t>
            </a:r>
            <a:r>
              <a:rPr lang="en-US" sz="2000" dirty="0"/>
              <a:t> method, using the nearest data object to the virtual centre as the </a:t>
            </a:r>
            <a:r>
              <a:rPr lang="en-US" sz="2000" dirty="0" err="1"/>
              <a:t>centroid</a:t>
            </a:r>
            <a:r>
              <a:rPr lang="en-US" sz="2000" dirty="0"/>
              <a:t>.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When mean cannot be defined, 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K-mode method, calculating mode instead of mean for the centre of the cluster.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219200"/>
            <a:ext cx="5943600" cy="533400"/>
          </a:xfrm>
        </p:spPr>
        <p:txBody>
          <a:bodyPr/>
          <a:lstStyle/>
          <a:p>
            <a:pPr marL="285750" indent="-285750"/>
            <a:r>
              <a:rPr lang="en-GB" sz="2800" b="1"/>
              <a:t>Value of k and cluster quality</a:t>
            </a:r>
          </a:p>
        </p:txBody>
      </p:sp>
      <p:sp>
        <p:nvSpPr>
          <p:cNvPr id="27652" name="Line 11"/>
          <p:cNvSpPr>
            <a:spLocks noChangeShapeType="1"/>
          </p:cNvSpPr>
          <p:nvPr/>
        </p:nvSpPr>
        <p:spPr bwMode="auto">
          <a:xfrm>
            <a:off x="1371600" y="1905000"/>
            <a:ext cx="0" cy="38862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 type="triangle" w="med" len="med"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53" name="Line 12"/>
          <p:cNvSpPr>
            <a:spLocks noChangeShapeType="1"/>
          </p:cNvSpPr>
          <p:nvPr/>
        </p:nvSpPr>
        <p:spPr bwMode="auto">
          <a:xfrm>
            <a:off x="1371600" y="5791200"/>
            <a:ext cx="5943600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54" name="Line 14"/>
          <p:cNvSpPr>
            <a:spLocks noChangeShapeType="1"/>
          </p:cNvSpPr>
          <p:nvPr/>
        </p:nvSpPr>
        <p:spPr bwMode="auto">
          <a:xfrm>
            <a:off x="2057400" y="2209800"/>
            <a:ext cx="762000" cy="1828800"/>
          </a:xfrm>
          <a:prstGeom prst="line">
            <a:avLst/>
          </a:prstGeom>
          <a:noFill/>
          <a:ln w="28575">
            <a:solidFill>
              <a:schemeClr val="folHlink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55" name="Line 15"/>
          <p:cNvSpPr>
            <a:spLocks noChangeShapeType="1"/>
          </p:cNvSpPr>
          <p:nvPr/>
        </p:nvSpPr>
        <p:spPr bwMode="auto">
          <a:xfrm>
            <a:off x="2819400" y="4038600"/>
            <a:ext cx="838200" cy="914400"/>
          </a:xfrm>
          <a:prstGeom prst="line">
            <a:avLst/>
          </a:prstGeom>
          <a:noFill/>
          <a:ln w="28575">
            <a:solidFill>
              <a:schemeClr val="folHlink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56" name="Line 16"/>
          <p:cNvSpPr>
            <a:spLocks noChangeShapeType="1"/>
          </p:cNvSpPr>
          <p:nvPr/>
        </p:nvSpPr>
        <p:spPr bwMode="auto">
          <a:xfrm>
            <a:off x="3657600" y="4953000"/>
            <a:ext cx="762000" cy="533400"/>
          </a:xfrm>
          <a:prstGeom prst="line">
            <a:avLst/>
          </a:prstGeom>
          <a:noFill/>
          <a:ln w="28575">
            <a:solidFill>
              <a:schemeClr val="folHlink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57" name="Line 17"/>
          <p:cNvSpPr>
            <a:spLocks noChangeShapeType="1"/>
          </p:cNvSpPr>
          <p:nvPr/>
        </p:nvSpPr>
        <p:spPr bwMode="auto">
          <a:xfrm>
            <a:off x="4419600" y="5486400"/>
            <a:ext cx="685800" cy="152400"/>
          </a:xfrm>
          <a:prstGeom prst="line">
            <a:avLst/>
          </a:prstGeom>
          <a:noFill/>
          <a:ln w="28575">
            <a:solidFill>
              <a:schemeClr val="folHlink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58" name="Line 18"/>
          <p:cNvSpPr>
            <a:spLocks noChangeShapeType="1"/>
          </p:cNvSpPr>
          <p:nvPr/>
        </p:nvSpPr>
        <p:spPr bwMode="auto">
          <a:xfrm>
            <a:off x="5105400" y="5638800"/>
            <a:ext cx="685800" cy="76200"/>
          </a:xfrm>
          <a:prstGeom prst="line">
            <a:avLst/>
          </a:prstGeom>
          <a:noFill/>
          <a:ln w="28575">
            <a:solidFill>
              <a:schemeClr val="folHlink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59" name="Line 21"/>
          <p:cNvSpPr>
            <a:spLocks noChangeShapeType="1"/>
          </p:cNvSpPr>
          <p:nvPr/>
        </p:nvSpPr>
        <p:spPr bwMode="auto">
          <a:xfrm>
            <a:off x="5791200" y="5715000"/>
            <a:ext cx="685800" cy="0"/>
          </a:xfrm>
          <a:prstGeom prst="line">
            <a:avLst/>
          </a:prstGeom>
          <a:noFill/>
          <a:ln w="28575">
            <a:solidFill>
              <a:schemeClr val="folHlink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60" name="Text Box 22"/>
          <p:cNvSpPr txBox="1">
            <a:spLocks noChangeArrowheads="1"/>
          </p:cNvSpPr>
          <p:nvPr/>
        </p:nvSpPr>
        <p:spPr bwMode="auto">
          <a:xfrm rot="-5400000">
            <a:off x="-229393" y="3579018"/>
            <a:ext cx="2686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Cluster errors (e.g. SSE)</a:t>
            </a:r>
          </a:p>
        </p:txBody>
      </p:sp>
      <p:sp>
        <p:nvSpPr>
          <p:cNvPr id="27661" name="Text Box 23"/>
          <p:cNvSpPr txBox="1">
            <a:spLocks noChangeArrowheads="1"/>
          </p:cNvSpPr>
          <p:nvPr/>
        </p:nvSpPr>
        <p:spPr bwMode="auto">
          <a:xfrm>
            <a:off x="7543800" y="5410200"/>
            <a:ext cx="1371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Number of </a:t>
            </a:r>
          </a:p>
          <a:p>
            <a:r>
              <a:rPr lang="en-GB"/>
              <a:t>clusters</a:t>
            </a:r>
          </a:p>
        </p:txBody>
      </p:sp>
      <p:sp>
        <p:nvSpPr>
          <p:cNvPr id="27662" name="Line 27"/>
          <p:cNvSpPr>
            <a:spLocks noChangeShapeType="1"/>
          </p:cNvSpPr>
          <p:nvPr/>
        </p:nvSpPr>
        <p:spPr bwMode="auto">
          <a:xfrm>
            <a:off x="2133600" y="57150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63" name="Line 28"/>
          <p:cNvSpPr>
            <a:spLocks noChangeShapeType="1"/>
          </p:cNvSpPr>
          <p:nvPr/>
        </p:nvSpPr>
        <p:spPr bwMode="auto">
          <a:xfrm>
            <a:off x="2895600" y="57150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64" name="Line 29"/>
          <p:cNvSpPr>
            <a:spLocks noChangeShapeType="1"/>
          </p:cNvSpPr>
          <p:nvPr/>
        </p:nvSpPr>
        <p:spPr bwMode="auto">
          <a:xfrm>
            <a:off x="3657600" y="57150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65" name="Line 30"/>
          <p:cNvSpPr>
            <a:spLocks noChangeShapeType="1"/>
          </p:cNvSpPr>
          <p:nvPr/>
        </p:nvSpPr>
        <p:spPr bwMode="auto">
          <a:xfrm>
            <a:off x="4419600" y="57150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66" name="Line 31"/>
          <p:cNvSpPr>
            <a:spLocks noChangeShapeType="1"/>
          </p:cNvSpPr>
          <p:nvPr/>
        </p:nvSpPr>
        <p:spPr bwMode="auto">
          <a:xfrm>
            <a:off x="5105400" y="57150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67" name="Line 32"/>
          <p:cNvSpPr>
            <a:spLocks noChangeShapeType="1"/>
          </p:cNvSpPr>
          <p:nvPr/>
        </p:nvSpPr>
        <p:spPr bwMode="auto">
          <a:xfrm>
            <a:off x="5791200" y="57150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68" name="Line 33"/>
          <p:cNvSpPr>
            <a:spLocks noChangeShapeType="1"/>
          </p:cNvSpPr>
          <p:nvPr/>
        </p:nvSpPr>
        <p:spPr bwMode="auto">
          <a:xfrm>
            <a:off x="3657600" y="4495800"/>
            <a:ext cx="0" cy="12192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69" name="Line 34"/>
          <p:cNvSpPr>
            <a:spLocks noChangeShapeType="1"/>
          </p:cNvSpPr>
          <p:nvPr/>
        </p:nvSpPr>
        <p:spPr bwMode="auto">
          <a:xfrm>
            <a:off x="5791200" y="4495800"/>
            <a:ext cx="0" cy="12192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70" name="Line 35"/>
          <p:cNvSpPr>
            <a:spLocks noChangeShapeType="1"/>
          </p:cNvSpPr>
          <p:nvPr/>
        </p:nvSpPr>
        <p:spPr bwMode="auto">
          <a:xfrm>
            <a:off x="3657600" y="4724400"/>
            <a:ext cx="21336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18139" name="AutoShape 27"/>
          <p:cNvSpPr>
            <a:spLocks noChangeArrowheads="1"/>
          </p:cNvSpPr>
          <p:nvPr/>
        </p:nvSpPr>
        <p:spPr bwMode="auto">
          <a:xfrm>
            <a:off x="4572000" y="4572000"/>
            <a:ext cx="304800" cy="304800"/>
          </a:xfrm>
          <a:prstGeom prst="smileyFace">
            <a:avLst>
              <a:gd name="adj" fmla="val 465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72" name="Text Box 36"/>
          <p:cNvSpPr txBox="1">
            <a:spLocks noChangeArrowheads="1"/>
          </p:cNvSpPr>
          <p:nvPr/>
        </p:nvSpPr>
        <p:spPr bwMode="auto">
          <a:xfrm>
            <a:off x="5181600" y="2286000"/>
            <a:ext cx="17875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dirty="0" err="1"/>
              <a:t>Scree</a:t>
            </a:r>
            <a:r>
              <a:rPr lang="en-GB" sz="2800" dirty="0"/>
              <a:t> plot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8139" grpId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000108"/>
            <a:ext cx="8242300" cy="2354263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US" sz="2800" b="1" dirty="0"/>
              <a:t>Choosing initial k </a:t>
            </a:r>
            <a:r>
              <a:rPr lang="en-US" sz="2800" b="1" dirty="0" err="1"/>
              <a:t>centroids</a:t>
            </a:r>
            <a:endParaRPr lang="en-US" sz="2800" b="1" dirty="0"/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Running the clustering many times (only trial and error)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Using hierarchical clustering to locate the </a:t>
            </a:r>
            <a:r>
              <a:rPr lang="en-US" sz="2400" dirty="0" err="1"/>
              <a:t>centres</a:t>
            </a:r>
            <a:r>
              <a:rPr lang="en-US" sz="2400" dirty="0"/>
              <a:t> (why partition based?)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Finding </a:t>
            </a:r>
            <a:r>
              <a:rPr lang="en-US" sz="2400" dirty="0" err="1"/>
              <a:t>centres</a:t>
            </a:r>
            <a:r>
              <a:rPr lang="en-US" sz="2400" dirty="0"/>
              <a:t> that are farther apart</a:t>
            </a:r>
          </a:p>
        </p:txBody>
      </p:sp>
      <p:grpSp>
        <p:nvGrpSpPr>
          <p:cNvPr id="28763" name="Group 91"/>
          <p:cNvGrpSpPr>
            <a:grpSpLocks/>
          </p:cNvGrpSpPr>
          <p:nvPr/>
        </p:nvGrpSpPr>
        <p:grpSpPr bwMode="auto">
          <a:xfrm>
            <a:off x="285720" y="3571876"/>
            <a:ext cx="8610600" cy="2438400"/>
            <a:chOff x="144" y="2160"/>
            <a:chExt cx="5424" cy="1536"/>
          </a:xfrm>
        </p:grpSpPr>
        <p:sp>
          <p:nvSpPr>
            <p:cNvPr id="28676" name="Oval 12"/>
            <p:cNvSpPr>
              <a:spLocks noChangeArrowheads="1"/>
            </p:cNvSpPr>
            <p:nvPr/>
          </p:nvSpPr>
          <p:spPr bwMode="auto">
            <a:xfrm>
              <a:off x="1246" y="3108"/>
              <a:ext cx="63" cy="66"/>
            </a:xfrm>
            <a:prstGeom prst="ellipse">
              <a:avLst/>
            </a:prstGeom>
            <a:solidFill>
              <a:srgbClr val="4D4D4D"/>
            </a:solidFill>
            <a:ln w="12700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77" name="Oval 13"/>
            <p:cNvSpPr>
              <a:spLocks noChangeArrowheads="1"/>
            </p:cNvSpPr>
            <p:nvPr/>
          </p:nvSpPr>
          <p:spPr bwMode="auto">
            <a:xfrm>
              <a:off x="378" y="284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78" name="Oval 14"/>
            <p:cNvSpPr>
              <a:spLocks noChangeArrowheads="1"/>
            </p:cNvSpPr>
            <p:nvPr/>
          </p:nvSpPr>
          <p:spPr bwMode="auto">
            <a:xfrm>
              <a:off x="704" y="24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79" name="Oval 15"/>
            <p:cNvSpPr>
              <a:spLocks noChangeArrowheads="1"/>
            </p:cNvSpPr>
            <p:nvPr/>
          </p:nvSpPr>
          <p:spPr bwMode="auto">
            <a:xfrm>
              <a:off x="992" y="28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0" name="Oval 16"/>
            <p:cNvSpPr>
              <a:spLocks noChangeArrowheads="1"/>
            </p:cNvSpPr>
            <p:nvPr/>
          </p:nvSpPr>
          <p:spPr bwMode="auto">
            <a:xfrm>
              <a:off x="1097" y="2470"/>
              <a:ext cx="64" cy="66"/>
            </a:xfrm>
            <a:prstGeom prst="ellipse">
              <a:avLst/>
            </a:prstGeom>
            <a:solidFill>
              <a:srgbClr val="4D4D4D"/>
            </a:solidFill>
            <a:ln w="127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1" name="Oval 17"/>
            <p:cNvSpPr>
              <a:spLocks noChangeArrowheads="1"/>
            </p:cNvSpPr>
            <p:nvPr/>
          </p:nvSpPr>
          <p:spPr bwMode="auto">
            <a:xfrm>
              <a:off x="928" y="2448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2" name="Oval 18"/>
            <p:cNvSpPr>
              <a:spLocks noChangeArrowheads="1"/>
            </p:cNvSpPr>
            <p:nvPr/>
          </p:nvSpPr>
          <p:spPr bwMode="auto">
            <a:xfrm>
              <a:off x="526" y="2866"/>
              <a:ext cx="64" cy="66"/>
            </a:xfrm>
            <a:prstGeom prst="ellipse">
              <a:avLst/>
            </a:prstGeom>
            <a:solidFill>
              <a:srgbClr val="4D4D4D"/>
            </a:solidFill>
            <a:ln w="127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3" name="Oval 19"/>
            <p:cNvSpPr>
              <a:spLocks noChangeArrowheads="1"/>
            </p:cNvSpPr>
            <p:nvPr/>
          </p:nvSpPr>
          <p:spPr bwMode="auto">
            <a:xfrm>
              <a:off x="1330" y="258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4" name="Oval 20"/>
            <p:cNvSpPr>
              <a:spLocks noChangeArrowheads="1"/>
            </p:cNvSpPr>
            <p:nvPr/>
          </p:nvSpPr>
          <p:spPr bwMode="auto">
            <a:xfrm>
              <a:off x="526" y="319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5" name="Oval 21"/>
            <p:cNvSpPr>
              <a:spLocks noChangeArrowheads="1"/>
            </p:cNvSpPr>
            <p:nvPr/>
          </p:nvSpPr>
          <p:spPr bwMode="auto">
            <a:xfrm>
              <a:off x="1436" y="28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6" name="Oval 22"/>
            <p:cNvSpPr>
              <a:spLocks noChangeArrowheads="1"/>
            </p:cNvSpPr>
            <p:nvPr/>
          </p:nvSpPr>
          <p:spPr bwMode="auto">
            <a:xfrm>
              <a:off x="1330" y="3284"/>
              <a:ext cx="64" cy="66"/>
            </a:xfrm>
            <a:prstGeom prst="ellipse">
              <a:avLst/>
            </a:prstGeom>
            <a:solidFill>
              <a:srgbClr val="0033CC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7" name="Oval 23"/>
            <p:cNvSpPr>
              <a:spLocks noChangeArrowheads="1"/>
            </p:cNvSpPr>
            <p:nvPr/>
          </p:nvSpPr>
          <p:spPr bwMode="auto">
            <a:xfrm>
              <a:off x="463" y="302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8" name="Oval 24"/>
            <p:cNvSpPr>
              <a:spLocks noChangeArrowheads="1"/>
            </p:cNvSpPr>
            <p:nvPr/>
          </p:nvSpPr>
          <p:spPr bwMode="auto">
            <a:xfrm>
              <a:off x="672" y="27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9" name="Oval 25"/>
            <p:cNvSpPr>
              <a:spLocks noChangeArrowheads="1"/>
            </p:cNvSpPr>
            <p:nvPr/>
          </p:nvSpPr>
          <p:spPr bwMode="auto">
            <a:xfrm>
              <a:off x="849" y="27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0" name="Oval 26"/>
            <p:cNvSpPr>
              <a:spLocks noChangeArrowheads="1"/>
            </p:cNvSpPr>
            <p:nvPr/>
          </p:nvSpPr>
          <p:spPr bwMode="auto">
            <a:xfrm>
              <a:off x="1224" y="297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1" name="Oval 27"/>
            <p:cNvSpPr>
              <a:spLocks noChangeArrowheads="1"/>
            </p:cNvSpPr>
            <p:nvPr/>
          </p:nvSpPr>
          <p:spPr bwMode="auto">
            <a:xfrm>
              <a:off x="1013" y="2624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2" name="Oval 28"/>
            <p:cNvSpPr>
              <a:spLocks noChangeArrowheads="1"/>
            </p:cNvSpPr>
            <p:nvPr/>
          </p:nvSpPr>
          <p:spPr bwMode="auto">
            <a:xfrm>
              <a:off x="611" y="321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3" name="Oval 29"/>
            <p:cNvSpPr>
              <a:spLocks noChangeArrowheads="1"/>
            </p:cNvSpPr>
            <p:nvPr/>
          </p:nvSpPr>
          <p:spPr bwMode="auto">
            <a:xfrm>
              <a:off x="1415" y="275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4" name="Oval 30"/>
            <p:cNvSpPr>
              <a:spLocks noChangeArrowheads="1"/>
            </p:cNvSpPr>
            <p:nvPr/>
          </p:nvSpPr>
          <p:spPr bwMode="auto">
            <a:xfrm>
              <a:off x="336" y="3438"/>
              <a:ext cx="63" cy="66"/>
            </a:xfrm>
            <a:prstGeom prst="ellipse">
              <a:avLst/>
            </a:prstGeom>
            <a:solidFill>
              <a:srgbClr val="CC33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5" name="Oval 31"/>
            <p:cNvSpPr>
              <a:spLocks noChangeArrowheads="1"/>
            </p:cNvSpPr>
            <p:nvPr/>
          </p:nvSpPr>
          <p:spPr bwMode="auto">
            <a:xfrm>
              <a:off x="1521" y="304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6" name="Oval 30"/>
            <p:cNvSpPr>
              <a:spLocks noChangeArrowheads="1"/>
            </p:cNvSpPr>
            <p:nvPr/>
          </p:nvSpPr>
          <p:spPr bwMode="auto">
            <a:xfrm>
              <a:off x="513" y="337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7" name="Oval 30"/>
            <p:cNvSpPr>
              <a:spLocks noChangeArrowheads="1"/>
            </p:cNvSpPr>
            <p:nvPr/>
          </p:nvSpPr>
          <p:spPr bwMode="auto">
            <a:xfrm>
              <a:off x="849" y="25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8" name="Oval 30"/>
            <p:cNvSpPr>
              <a:spLocks noChangeArrowheads="1"/>
            </p:cNvSpPr>
            <p:nvPr/>
          </p:nvSpPr>
          <p:spPr bwMode="auto">
            <a:xfrm>
              <a:off x="1179" y="28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9" name="Rectangle 57"/>
            <p:cNvSpPr>
              <a:spLocks noChangeArrowheads="1"/>
            </p:cNvSpPr>
            <p:nvPr/>
          </p:nvSpPr>
          <p:spPr bwMode="auto">
            <a:xfrm>
              <a:off x="240" y="23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0" name="Oval 12"/>
            <p:cNvSpPr>
              <a:spLocks noChangeArrowheads="1"/>
            </p:cNvSpPr>
            <p:nvPr/>
          </p:nvSpPr>
          <p:spPr bwMode="auto">
            <a:xfrm>
              <a:off x="3214" y="3108"/>
              <a:ext cx="63" cy="66"/>
            </a:xfrm>
            <a:prstGeom prst="ellipse">
              <a:avLst/>
            </a:prstGeom>
            <a:solidFill>
              <a:srgbClr val="0033CC"/>
            </a:solidFill>
            <a:ln w="12700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1" name="Oval 13"/>
            <p:cNvSpPr>
              <a:spLocks noChangeArrowheads="1"/>
            </p:cNvSpPr>
            <p:nvPr/>
          </p:nvSpPr>
          <p:spPr bwMode="auto">
            <a:xfrm>
              <a:off x="2346" y="2844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2" name="Oval 14"/>
            <p:cNvSpPr>
              <a:spLocks noChangeArrowheads="1"/>
            </p:cNvSpPr>
            <p:nvPr/>
          </p:nvSpPr>
          <p:spPr bwMode="auto">
            <a:xfrm>
              <a:off x="2672" y="247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3" name="Oval 15"/>
            <p:cNvSpPr>
              <a:spLocks noChangeArrowheads="1"/>
            </p:cNvSpPr>
            <p:nvPr/>
          </p:nvSpPr>
          <p:spPr bwMode="auto">
            <a:xfrm>
              <a:off x="2960" y="2866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4" name="Oval 16"/>
            <p:cNvSpPr>
              <a:spLocks noChangeArrowheads="1"/>
            </p:cNvSpPr>
            <p:nvPr/>
          </p:nvSpPr>
          <p:spPr bwMode="auto">
            <a:xfrm>
              <a:off x="3065" y="2470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5" name="Oval 17"/>
            <p:cNvSpPr>
              <a:spLocks noChangeArrowheads="1"/>
            </p:cNvSpPr>
            <p:nvPr/>
          </p:nvSpPr>
          <p:spPr bwMode="auto">
            <a:xfrm>
              <a:off x="2896" y="2448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6" name="Oval 18"/>
            <p:cNvSpPr>
              <a:spLocks noChangeArrowheads="1"/>
            </p:cNvSpPr>
            <p:nvPr/>
          </p:nvSpPr>
          <p:spPr bwMode="auto">
            <a:xfrm>
              <a:off x="2494" y="2866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7" name="Oval 19"/>
            <p:cNvSpPr>
              <a:spLocks noChangeArrowheads="1"/>
            </p:cNvSpPr>
            <p:nvPr/>
          </p:nvSpPr>
          <p:spPr bwMode="auto">
            <a:xfrm>
              <a:off x="3298" y="258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8" name="Oval 20"/>
            <p:cNvSpPr>
              <a:spLocks noChangeArrowheads="1"/>
            </p:cNvSpPr>
            <p:nvPr/>
          </p:nvSpPr>
          <p:spPr bwMode="auto">
            <a:xfrm>
              <a:off x="2494" y="319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9" name="Oval 21"/>
            <p:cNvSpPr>
              <a:spLocks noChangeArrowheads="1"/>
            </p:cNvSpPr>
            <p:nvPr/>
          </p:nvSpPr>
          <p:spPr bwMode="auto">
            <a:xfrm>
              <a:off x="3408" y="288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0" name="Oval 22"/>
            <p:cNvSpPr>
              <a:spLocks noChangeArrowheads="1"/>
            </p:cNvSpPr>
            <p:nvPr/>
          </p:nvSpPr>
          <p:spPr bwMode="auto">
            <a:xfrm>
              <a:off x="3298" y="3284"/>
              <a:ext cx="64" cy="66"/>
            </a:xfrm>
            <a:prstGeom prst="ellipse">
              <a:avLst/>
            </a:prstGeom>
            <a:solidFill>
              <a:srgbClr val="0033CC"/>
            </a:solidFill>
            <a:ln w="12700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1" name="Oval 23"/>
            <p:cNvSpPr>
              <a:spLocks noChangeArrowheads="1"/>
            </p:cNvSpPr>
            <p:nvPr/>
          </p:nvSpPr>
          <p:spPr bwMode="auto">
            <a:xfrm>
              <a:off x="2431" y="3020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2" name="Oval 24"/>
            <p:cNvSpPr>
              <a:spLocks noChangeArrowheads="1"/>
            </p:cNvSpPr>
            <p:nvPr/>
          </p:nvSpPr>
          <p:spPr bwMode="auto">
            <a:xfrm>
              <a:off x="2640" y="2766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3" name="Oval 25"/>
            <p:cNvSpPr>
              <a:spLocks noChangeArrowheads="1"/>
            </p:cNvSpPr>
            <p:nvPr/>
          </p:nvSpPr>
          <p:spPr bwMode="auto">
            <a:xfrm>
              <a:off x="2817" y="2766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4" name="Oval 26"/>
            <p:cNvSpPr>
              <a:spLocks noChangeArrowheads="1"/>
            </p:cNvSpPr>
            <p:nvPr/>
          </p:nvSpPr>
          <p:spPr bwMode="auto">
            <a:xfrm>
              <a:off x="3192" y="299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5" name="Oval 27"/>
            <p:cNvSpPr>
              <a:spLocks noChangeArrowheads="1"/>
            </p:cNvSpPr>
            <p:nvPr/>
          </p:nvSpPr>
          <p:spPr bwMode="auto">
            <a:xfrm>
              <a:off x="2981" y="26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6" name="Oval 28"/>
            <p:cNvSpPr>
              <a:spLocks noChangeArrowheads="1"/>
            </p:cNvSpPr>
            <p:nvPr/>
          </p:nvSpPr>
          <p:spPr bwMode="auto">
            <a:xfrm>
              <a:off x="2579" y="3218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7" name="Oval 29"/>
            <p:cNvSpPr>
              <a:spLocks noChangeArrowheads="1"/>
            </p:cNvSpPr>
            <p:nvPr/>
          </p:nvSpPr>
          <p:spPr bwMode="auto">
            <a:xfrm>
              <a:off x="3383" y="277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8" name="Oval 30"/>
            <p:cNvSpPr>
              <a:spLocks noChangeArrowheads="1"/>
            </p:cNvSpPr>
            <p:nvPr/>
          </p:nvSpPr>
          <p:spPr bwMode="auto">
            <a:xfrm>
              <a:off x="2304" y="3438"/>
              <a:ext cx="63" cy="66"/>
            </a:xfrm>
            <a:prstGeom prst="ellipse">
              <a:avLst/>
            </a:prstGeom>
            <a:solidFill>
              <a:srgbClr val="CC3300"/>
            </a:solidFill>
            <a:ln w="12700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9" name="Oval 31"/>
            <p:cNvSpPr>
              <a:spLocks noChangeArrowheads="1"/>
            </p:cNvSpPr>
            <p:nvPr/>
          </p:nvSpPr>
          <p:spPr bwMode="auto">
            <a:xfrm>
              <a:off x="3489" y="304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0" name="Oval 30"/>
            <p:cNvSpPr>
              <a:spLocks noChangeArrowheads="1"/>
            </p:cNvSpPr>
            <p:nvPr/>
          </p:nvSpPr>
          <p:spPr bwMode="auto">
            <a:xfrm>
              <a:off x="2481" y="337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1" name="Oval 30"/>
            <p:cNvSpPr>
              <a:spLocks noChangeArrowheads="1"/>
            </p:cNvSpPr>
            <p:nvPr/>
          </p:nvSpPr>
          <p:spPr bwMode="auto">
            <a:xfrm>
              <a:off x="2817" y="258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2" name="Oval 30"/>
            <p:cNvSpPr>
              <a:spLocks noChangeArrowheads="1"/>
            </p:cNvSpPr>
            <p:nvPr/>
          </p:nvSpPr>
          <p:spPr bwMode="auto">
            <a:xfrm>
              <a:off x="3147" y="288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3" name="Rectangle 87"/>
            <p:cNvSpPr>
              <a:spLocks noChangeArrowheads="1"/>
            </p:cNvSpPr>
            <p:nvPr/>
          </p:nvSpPr>
          <p:spPr bwMode="auto">
            <a:xfrm>
              <a:off x="2208" y="23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4" name="Line 88"/>
            <p:cNvSpPr>
              <a:spLocks noChangeShapeType="1"/>
            </p:cNvSpPr>
            <p:nvPr/>
          </p:nvSpPr>
          <p:spPr bwMode="auto">
            <a:xfrm flipV="1">
              <a:off x="144" y="3072"/>
              <a:ext cx="480" cy="480"/>
            </a:xfrm>
            <a:prstGeom prst="line">
              <a:avLst/>
            </a:prstGeom>
            <a:noFill/>
            <a:ln w="76200">
              <a:solidFill>
                <a:schemeClr val="bg2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25" name="Line 89"/>
            <p:cNvSpPr>
              <a:spLocks noChangeShapeType="1"/>
            </p:cNvSpPr>
            <p:nvPr/>
          </p:nvSpPr>
          <p:spPr bwMode="auto">
            <a:xfrm>
              <a:off x="912" y="2160"/>
              <a:ext cx="0" cy="768"/>
            </a:xfrm>
            <a:prstGeom prst="line">
              <a:avLst/>
            </a:prstGeom>
            <a:noFill/>
            <a:ln w="76200">
              <a:solidFill>
                <a:schemeClr val="bg2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26" name="Line 90"/>
            <p:cNvSpPr>
              <a:spLocks noChangeShapeType="1"/>
            </p:cNvSpPr>
            <p:nvPr/>
          </p:nvSpPr>
          <p:spPr bwMode="auto">
            <a:xfrm flipH="1" flipV="1">
              <a:off x="1152" y="3120"/>
              <a:ext cx="288" cy="576"/>
            </a:xfrm>
            <a:prstGeom prst="line">
              <a:avLst/>
            </a:prstGeom>
            <a:noFill/>
            <a:ln w="76200">
              <a:solidFill>
                <a:schemeClr val="bg2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27" name="AutoShape 115"/>
            <p:cNvSpPr>
              <a:spLocks noChangeArrowheads="1"/>
            </p:cNvSpPr>
            <p:nvPr/>
          </p:nvSpPr>
          <p:spPr bwMode="auto">
            <a:xfrm>
              <a:off x="2428" y="3206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8" name="AutoShape 116"/>
            <p:cNvSpPr>
              <a:spLocks noChangeArrowheads="1"/>
            </p:cNvSpPr>
            <p:nvPr/>
          </p:nvSpPr>
          <p:spPr bwMode="auto">
            <a:xfrm>
              <a:off x="3327" y="3052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66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9" name="AutoShape 117"/>
            <p:cNvSpPr>
              <a:spLocks noChangeArrowheads="1"/>
            </p:cNvSpPr>
            <p:nvPr/>
          </p:nvSpPr>
          <p:spPr bwMode="auto">
            <a:xfrm>
              <a:off x="2900" y="2701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0" name="Oval 12"/>
            <p:cNvSpPr>
              <a:spLocks noChangeArrowheads="1"/>
            </p:cNvSpPr>
            <p:nvPr/>
          </p:nvSpPr>
          <p:spPr bwMode="auto">
            <a:xfrm>
              <a:off x="5134" y="3108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1" name="Oval 13"/>
            <p:cNvSpPr>
              <a:spLocks noChangeArrowheads="1"/>
            </p:cNvSpPr>
            <p:nvPr/>
          </p:nvSpPr>
          <p:spPr bwMode="auto">
            <a:xfrm>
              <a:off x="4272" y="2832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2" name="Oval 14"/>
            <p:cNvSpPr>
              <a:spLocks noChangeArrowheads="1"/>
            </p:cNvSpPr>
            <p:nvPr/>
          </p:nvSpPr>
          <p:spPr bwMode="auto">
            <a:xfrm>
              <a:off x="4592" y="247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3" name="Oval 15"/>
            <p:cNvSpPr>
              <a:spLocks noChangeArrowheads="1"/>
            </p:cNvSpPr>
            <p:nvPr/>
          </p:nvSpPr>
          <p:spPr bwMode="auto">
            <a:xfrm>
              <a:off x="4880" y="2866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4" name="Oval 16"/>
            <p:cNvSpPr>
              <a:spLocks noChangeArrowheads="1"/>
            </p:cNvSpPr>
            <p:nvPr/>
          </p:nvSpPr>
          <p:spPr bwMode="auto">
            <a:xfrm>
              <a:off x="4985" y="247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5" name="Oval 17"/>
            <p:cNvSpPr>
              <a:spLocks noChangeArrowheads="1"/>
            </p:cNvSpPr>
            <p:nvPr/>
          </p:nvSpPr>
          <p:spPr bwMode="auto">
            <a:xfrm>
              <a:off x="4816" y="2448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6" name="Oval 18"/>
            <p:cNvSpPr>
              <a:spLocks noChangeArrowheads="1"/>
            </p:cNvSpPr>
            <p:nvPr/>
          </p:nvSpPr>
          <p:spPr bwMode="auto">
            <a:xfrm>
              <a:off x="4414" y="286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7" name="Oval 19"/>
            <p:cNvSpPr>
              <a:spLocks noChangeArrowheads="1"/>
            </p:cNvSpPr>
            <p:nvPr/>
          </p:nvSpPr>
          <p:spPr bwMode="auto">
            <a:xfrm>
              <a:off x="5218" y="258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8" name="Oval 20"/>
            <p:cNvSpPr>
              <a:spLocks noChangeArrowheads="1"/>
            </p:cNvSpPr>
            <p:nvPr/>
          </p:nvSpPr>
          <p:spPr bwMode="auto">
            <a:xfrm>
              <a:off x="4414" y="319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9" name="Oval 21"/>
            <p:cNvSpPr>
              <a:spLocks noChangeArrowheads="1"/>
            </p:cNvSpPr>
            <p:nvPr/>
          </p:nvSpPr>
          <p:spPr bwMode="auto">
            <a:xfrm>
              <a:off x="5324" y="286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0" name="Oval 22"/>
            <p:cNvSpPr>
              <a:spLocks noChangeArrowheads="1"/>
            </p:cNvSpPr>
            <p:nvPr/>
          </p:nvSpPr>
          <p:spPr bwMode="auto">
            <a:xfrm>
              <a:off x="5218" y="3284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1" name="Oval 23"/>
            <p:cNvSpPr>
              <a:spLocks noChangeArrowheads="1"/>
            </p:cNvSpPr>
            <p:nvPr/>
          </p:nvSpPr>
          <p:spPr bwMode="auto">
            <a:xfrm>
              <a:off x="4351" y="3020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2" name="Oval 24"/>
            <p:cNvSpPr>
              <a:spLocks noChangeArrowheads="1"/>
            </p:cNvSpPr>
            <p:nvPr/>
          </p:nvSpPr>
          <p:spPr bwMode="auto">
            <a:xfrm>
              <a:off x="4560" y="2766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3" name="Oval 25"/>
            <p:cNvSpPr>
              <a:spLocks noChangeArrowheads="1"/>
            </p:cNvSpPr>
            <p:nvPr/>
          </p:nvSpPr>
          <p:spPr bwMode="auto">
            <a:xfrm>
              <a:off x="4737" y="2766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4" name="Oval 26"/>
            <p:cNvSpPr>
              <a:spLocks noChangeArrowheads="1"/>
            </p:cNvSpPr>
            <p:nvPr/>
          </p:nvSpPr>
          <p:spPr bwMode="auto">
            <a:xfrm>
              <a:off x="5112" y="2976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5" name="Oval 27"/>
            <p:cNvSpPr>
              <a:spLocks noChangeArrowheads="1"/>
            </p:cNvSpPr>
            <p:nvPr/>
          </p:nvSpPr>
          <p:spPr bwMode="auto">
            <a:xfrm>
              <a:off x="4901" y="26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6" name="Oval 28"/>
            <p:cNvSpPr>
              <a:spLocks noChangeArrowheads="1"/>
            </p:cNvSpPr>
            <p:nvPr/>
          </p:nvSpPr>
          <p:spPr bwMode="auto">
            <a:xfrm>
              <a:off x="4499" y="3218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7" name="Oval 29"/>
            <p:cNvSpPr>
              <a:spLocks noChangeArrowheads="1"/>
            </p:cNvSpPr>
            <p:nvPr/>
          </p:nvSpPr>
          <p:spPr bwMode="auto">
            <a:xfrm>
              <a:off x="5303" y="275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8" name="Oval 30"/>
            <p:cNvSpPr>
              <a:spLocks noChangeArrowheads="1"/>
            </p:cNvSpPr>
            <p:nvPr/>
          </p:nvSpPr>
          <p:spPr bwMode="auto">
            <a:xfrm>
              <a:off x="4224" y="3438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9" name="Oval 31"/>
            <p:cNvSpPr>
              <a:spLocks noChangeArrowheads="1"/>
            </p:cNvSpPr>
            <p:nvPr/>
          </p:nvSpPr>
          <p:spPr bwMode="auto">
            <a:xfrm>
              <a:off x="5409" y="304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0" name="Oval 30"/>
            <p:cNvSpPr>
              <a:spLocks noChangeArrowheads="1"/>
            </p:cNvSpPr>
            <p:nvPr/>
          </p:nvSpPr>
          <p:spPr bwMode="auto">
            <a:xfrm>
              <a:off x="4401" y="337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1" name="Oval 30"/>
            <p:cNvSpPr>
              <a:spLocks noChangeArrowheads="1"/>
            </p:cNvSpPr>
            <p:nvPr/>
          </p:nvSpPr>
          <p:spPr bwMode="auto">
            <a:xfrm>
              <a:off x="4752" y="257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2" name="Oval 30"/>
            <p:cNvSpPr>
              <a:spLocks noChangeArrowheads="1"/>
            </p:cNvSpPr>
            <p:nvPr/>
          </p:nvSpPr>
          <p:spPr bwMode="auto">
            <a:xfrm>
              <a:off x="5067" y="288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3" name="Rectangle 173"/>
            <p:cNvSpPr>
              <a:spLocks noChangeArrowheads="1"/>
            </p:cNvSpPr>
            <p:nvPr/>
          </p:nvSpPr>
          <p:spPr bwMode="auto">
            <a:xfrm>
              <a:off x="4128" y="23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4" name="Line 174"/>
            <p:cNvSpPr>
              <a:spLocks noChangeShapeType="1"/>
            </p:cNvSpPr>
            <p:nvPr/>
          </p:nvSpPr>
          <p:spPr bwMode="auto">
            <a:xfrm>
              <a:off x="4128" y="2544"/>
              <a:ext cx="720" cy="4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55" name="Line 175"/>
            <p:cNvSpPr>
              <a:spLocks noChangeShapeType="1"/>
            </p:cNvSpPr>
            <p:nvPr/>
          </p:nvSpPr>
          <p:spPr bwMode="auto">
            <a:xfrm>
              <a:off x="4848" y="3024"/>
              <a:ext cx="48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56" name="Line 176"/>
            <p:cNvSpPr>
              <a:spLocks noChangeShapeType="1"/>
            </p:cNvSpPr>
            <p:nvPr/>
          </p:nvSpPr>
          <p:spPr bwMode="auto">
            <a:xfrm flipV="1">
              <a:off x="4848" y="2448"/>
              <a:ext cx="720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57" name="AutoShape 177"/>
            <p:cNvSpPr>
              <a:spLocks noChangeArrowheads="1"/>
            </p:cNvSpPr>
            <p:nvPr/>
          </p:nvSpPr>
          <p:spPr bwMode="auto">
            <a:xfrm>
              <a:off x="4853" y="2658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8" name="AutoShape 178"/>
            <p:cNvSpPr>
              <a:spLocks noChangeArrowheads="1"/>
            </p:cNvSpPr>
            <p:nvPr/>
          </p:nvSpPr>
          <p:spPr bwMode="auto">
            <a:xfrm>
              <a:off x="4364" y="3130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CC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9" name="AutoShape 179"/>
            <p:cNvSpPr>
              <a:spLocks noChangeArrowheads="1"/>
            </p:cNvSpPr>
            <p:nvPr/>
          </p:nvSpPr>
          <p:spPr bwMode="auto">
            <a:xfrm>
              <a:off x="5214" y="3029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60" name="AutoShape 180"/>
            <p:cNvSpPr>
              <a:spLocks noChangeArrowheads="1"/>
            </p:cNvSpPr>
            <p:nvPr/>
          </p:nvSpPr>
          <p:spPr bwMode="auto">
            <a:xfrm>
              <a:off x="1776" y="2976"/>
              <a:ext cx="336" cy="144"/>
            </a:xfrm>
            <a:prstGeom prst="rightArrow">
              <a:avLst>
                <a:gd name="adj1" fmla="val 50000"/>
                <a:gd name="adj2" fmla="val 58333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61" name="AutoShape 181"/>
            <p:cNvSpPr>
              <a:spLocks noChangeArrowheads="1"/>
            </p:cNvSpPr>
            <p:nvPr/>
          </p:nvSpPr>
          <p:spPr bwMode="auto">
            <a:xfrm>
              <a:off x="3744" y="2976"/>
              <a:ext cx="336" cy="144"/>
            </a:xfrm>
            <a:prstGeom prst="rightArrow">
              <a:avLst>
                <a:gd name="adj1" fmla="val 50000"/>
                <a:gd name="adj2" fmla="val 58333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44507" y="1143000"/>
            <a:ext cx="8001000" cy="533400"/>
          </a:xfrm>
        </p:spPr>
        <p:txBody>
          <a:bodyPr/>
          <a:lstStyle/>
          <a:p>
            <a:pPr marL="285750" indent="-285750"/>
            <a:r>
              <a:rPr lang="en-US" sz="2800" b="1"/>
              <a:t>K-medoid:</a:t>
            </a:r>
          </a:p>
        </p:txBody>
      </p:sp>
      <p:sp>
        <p:nvSpPr>
          <p:cNvPr id="29700" name="Oval 12"/>
          <p:cNvSpPr>
            <a:spLocks noChangeArrowheads="1"/>
          </p:cNvSpPr>
          <p:nvPr/>
        </p:nvSpPr>
        <p:spPr bwMode="auto">
          <a:xfrm>
            <a:off x="2052607" y="2820988"/>
            <a:ext cx="100013" cy="104775"/>
          </a:xfrm>
          <a:prstGeom prst="ellipse">
            <a:avLst/>
          </a:prstGeom>
          <a:solidFill>
            <a:srgbClr val="0033CC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1" name="Oval 13"/>
          <p:cNvSpPr>
            <a:spLocks noChangeArrowheads="1"/>
          </p:cNvSpPr>
          <p:nvPr/>
        </p:nvSpPr>
        <p:spPr bwMode="auto">
          <a:xfrm>
            <a:off x="684182" y="238283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2" name="Oval 14"/>
          <p:cNvSpPr>
            <a:spLocks noChangeArrowheads="1"/>
          </p:cNvSpPr>
          <p:nvPr/>
        </p:nvSpPr>
        <p:spPr bwMode="auto">
          <a:xfrm>
            <a:off x="1192182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Oval 15"/>
          <p:cNvSpPr>
            <a:spLocks noChangeArrowheads="1"/>
          </p:cNvSpPr>
          <p:nvPr/>
        </p:nvSpPr>
        <p:spPr bwMode="auto">
          <a:xfrm>
            <a:off x="1649382" y="2436813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4" name="Oval 16"/>
          <p:cNvSpPr>
            <a:spLocks noChangeArrowheads="1"/>
          </p:cNvSpPr>
          <p:nvPr/>
        </p:nvSpPr>
        <p:spPr bwMode="auto">
          <a:xfrm>
            <a:off x="1816070" y="1808163"/>
            <a:ext cx="101600" cy="104775"/>
          </a:xfrm>
          <a:prstGeom prst="ellipse">
            <a:avLst/>
          </a:prstGeom>
          <a:solidFill>
            <a:srgbClr val="008000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5" name="Oval 17"/>
          <p:cNvSpPr>
            <a:spLocks noChangeArrowheads="1"/>
          </p:cNvSpPr>
          <p:nvPr/>
        </p:nvSpPr>
        <p:spPr bwMode="auto">
          <a:xfrm>
            <a:off x="1547782" y="177323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6" name="Oval 18"/>
          <p:cNvSpPr>
            <a:spLocks noChangeArrowheads="1"/>
          </p:cNvSpPr>
          <p:nvPr/>
        </p:nvSpPr>
        <p:spPr bwMode="auto">
          <a:xfrm>
            <a:off x="909607" y="2436813"/>
            <a:ext cx="101600" cy="104775"/>
          </a:xfrm>
          <a:prstGeom prst="ellipse">
            <a:avLst/>
          </a:prstGeom>
          <a:solidFill>
            <a:srgbClr val="CC3300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7" name="Oval 19"/>
          <p:cNvSpPr>
            <a:spLocks noChangeArrowheads="1"/>
          </p:cNvSpPr>
          <p:nvPr/>
        </p:nvSpPr>
        <p:spPr bwMode="auto">
          <a:xfrm>
            <a:off x="2185957" y="198278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8" name="Oval 20"/>
          <p:cNvSpPr>
            <a:spLocks noChangeArrowheads="1"/>
          </p:cNvSpPr>
          <p:nvPr/>
        </p:nvSpPr>
        <p:spPr bwMode="auto">
          <a:xfrm>
            <a:off x="909607" y="296068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9" name="Oval 21"/>
          <p:cNvSpPr>
            <a:spLocks noChangeArrowheads="1"/>
          </p:cNvSpPr>
          <p:nvPr/>
        </p:nvSpPr>
        <p:spPr bwMode="auto">
          <a:xfrm>
            <a:off x="2354232" y="2436813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0" name="Oval 22"/>
          <p:cNvSpPr>
            <a:spLocks noChangeArrowheads="1"/>
          </p:cNvSpPr>
          <p:nvPr/>
        </p:nvSpPr>
        <p:spPr bwMode="auto">
          <a:xfrm>
            <a:off x="2185957" y="310038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1" name="Oval 23"/>
          <p:cNvSpPr>
            <a:spLocks noChangeArrowheads="1"/>
          </p:cNvSpPr>
          <p:nvPr/>
        </p:nvSpPr>
        <p:spPr bwMode="auto">
          <a:xfrm>
            <a:off x="809595" y="26812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2" name="Oval 24"/>
          <p:cNvSpPr>
            <a:spLocks noChangeArrowheads="1"/>
          </p:cNvSpPr>
          <p:nvPr/>
        </p:nvSpPr>
        <p:spPr bwMode="auto">
          <a:xfrm>
            <a:off x="1141382" y="22780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3" name="Oval 25"/>
          <p:cNvSpPr>
            <a:spLocks noChangeArrowheads="1"/>
          </p:cNvSpPr>
          <p:nvPr/>
        </p:nvSpPr>
        <p:spPr bwMode="auto">
          <a:xfrm>
            <a:off x="1422370" y="227806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4" name="Oval 26"/>
          <p:cNvSpPr>
            <a:spLocks noChangeArrowheads="1"/>
          </p:cNvSpPr>
          <p:nvPr/>
        </p:nvSpPr>
        <p:spPr bwMode="auto">
          <a:xfrm>
            <a:off x="2017682" y="261143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5" name="Oval 27"/>
          <p:cNvSpPr>
            <a:spLocks noChangeArrowheads="1"/>
          </p:cNvSpPr>
          <p:nvPr/>
        </p:nvSpPr>
        <p:spPr bwMode="auto">
          <a:xfrm>
            <a:off x="1682720" y="2052638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6" name="Oval 28"/>
          <p:cNvSpPr>
            <a:spLocks noChangeArrowheads="1"/>
          </p:cNvSpPr>
          <p:nvPr/>
        </p:nvSpPr>
        <p:spPr bwMode="auto">
          <a:xfrm>
            <a:off x="1044545" y="299561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7" name="Oval 29"/>
          <p:cNvSpPr>
            <a:spLocks noChangeArrowheads="1"/>
          </p:cNvSpPr>
          <p:nvPr/>
        </p:nvSpPr>
        <p:spPr bwMode="auto">
          <a:xfrm>
            <a:off x="2320895" y="226218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8" name="Oval 30"/>
          <p:cNvSpPr>
            <a:spLocks noChangeArrowheads="1"/>
          </p:cNvSpPr>
          <p:nvPr/>
        </p:nvSpPr>
        <p:spPr bwMode="auto">
          <a:xfrm>
            <a:off x="607982" y="33448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9" name="Oval 31"/>
          <p:cNvSpPr>
            <a:spLocks noChangeArrowheads="1"/>
          </p:cNvSpPr>
          <p:nvPr/>
        </p:nvSpPr>
        <p:spPr bwMode="auto">
          <a:xfrm>
            <a:off x="2489170" y="2716213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3809" name="AutoShape 33"/>
          <p:cNvSpPr>
            <a:spLocks noChangeArrowheads="1"/>
          </p:cNvSpPr>
          <p:nvPr/>
        </p:nvSpPr>
        <p:spPr bwMode="auto">
          <a:xfrm>
            <a:off x="1481107" y="1982788"/>
            <a:ext cx="100013" cy="104775"/>
          </a:xfrm>
          <a:prstGeom prst="plus">
            <a:avLst>
              <a:gd name="adj" fmla="val 25000"/>
            </a:avLst>
          </a:prstGeom>
          <a:solidFill>
            <a:srgbClr val="4D4D4D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1" name="Oval 30"/>
          <p:cNvSpPr>
            <a:spLocks noChangeArrowheads="1"/>
          </p:cNvSpPr>
          <p:nvPr/>
        </p:nvSpPr>
        <p:spPr bwMode="auto">
          <a:xfrm>
            <a:off x="888970" y="32400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2" name="Oval 30"/>
          <p:cNvSpPr>
            <a:spLocks noChangeArrowheads="1"/>
          </p:cNvSpPr>
          <p:nvPr/>
        </p:nvSpPr>
        <p:spPr bwMode="auto">
          <a:xfrm>
            <a:off x="1474757" y="1982788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3" name="Oval 30"/>
          <p:cNvSpPr>
            <a:spLocks noChangeArrowheads="1"/>
          </p:cNvSpPr>
          <p:nvPr/>
        </p:nvSpPr>
        <p:spPr bwMode="auto">
          <a:xfrm>
            <a:off x="1946245" y="245903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4" name="Rectangle 86"/>
          <p:cNvSpPr>
            <a:spLocks noChangeArrowheads="1"/>
          </p:cNvSpPr>
          <p:nvPr/>
        </p:nvSpPr>
        <p:spPr bwMode="auto">
          <a:xfrm>
            <a:off x="455582" y="1620838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5" name="Line 87"/>
          <p:cNvSpPr>
            <a:spLocks noChangeShapeType="1"/>
          </p:cNvSpPr>
          <p:nvPr/>
        </p:nvSpPr>
        <p:spPr bwMode="auto">
          <a:xfrm>
            <a:off x="684182" y="1620838"/>
            <a:ext cx="990600" cy="6858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26" name="Line 88"/>
          <p:cNvSpPr>
            <a:spLocks noChangeShapeType="1"/>
          </p:cNvSpPr>
          <p:nvPr/>
        </p:nvSpPr>
        <p:spPr bwMode="auto">
          <a:xfrm flipH="1">
            <a:off x="1141382" y="2306638"/>
            <a:ext cx="533400" cy="12954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27" name="Line 89"/>
          <p:cNvSpPr>
            <a:spLocks noChangeShapeType="1"/>
          </p:cNvSpPr>
          <p:nvPr/>
        </p:nvSpPr>
        <p:spPr bwMode="auto">
          <a:xfrm flipV="1">
            <a:off x="1674782" y="2078038"/>
            <a:ext cx="1066800" cy="228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28" name="Oval 12"/>
          <p:cNvSpPr>
            <a:spLocks noChangeArrowheads="1"/>
          </p:cNvSpPr>
          <p:nvPr/>
        </p:nvSpPr>
        <p:spPr bwMode="auto">
          <a:xfrm>
            <a:off x="4872007" y="2820988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9" name="Oval 13"/>
          <p:cNvSpPr>
            <a:spLocks noChangeArrowheads="1"/>
          </p:cNvSpPr>
          <p:nvPr/>
        </p:nvSpPr>
        <p:spPr bwMode="auto">
          <a:xfrm>
            <a:off x="3503582" y="238283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0" name="Oval 14"/>
          <p:cNvSpPr>
            <a:spLocks noChangeArrowheads="1"/>
          </p:cNvSpPr>
          <p:nvPr/>
        </p:nvSpPr>
        <p:spPr bwMode="auto">
          <a:xfrm>
            <a:off x="4011582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1" name="Oval 15"/>
          <p:cNvSpPr>
            <a:spLocks noChangeArrowheads="1"/>
          </p:cNvSpPr>
          <p:nvPr/>
        </p:nvSpPr>
        <p:spPr bwMode="auto">
          <a:xfrm>
            <a:off x="4468782" y="2436813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2" name="Oval 16"/>
          <p:cNvSpPr>
            <a:spLocks noChangeArrowheads="1"/>
          </p:cNvSpPr>
          <p:nvPr/>
        </p:nvSpPr>
        <p:spPr bwMode="auto">
          <a:xfrm>
            <a:off x="4635470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3" name="Oval 17"/>
          <p:cNvSpPr>
            <a:spLocks noChangeArrowheads="1"/>
          </p:cNvSpPr>
          <p:nvPr/>
        </p:nvSpPr>
        <p:spPr bwMode="auto">
          <a:xfrm>
            <a:off x="4367182" y="177323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4" name="Oval 18"/>
          <p:cNvSpPr>
            <a:spLocks noChangeArrowheads="1"/>
          </p:cNvSpPr>
          <p:nvPr/>
        </p:nvSpPr>
        <p:spPr bwMode="auto">
          <a:xfrm>
            <a:off x="3729007" y="2436813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5" name="Oval 19"/>
          <p:cNvSpPr>
            <a:spLocks noChangeArrowheads="1"/>
          </p:cNvSpPr>
          <p:nvPr/>
        </p:nvSpPr>
        <p:spPr bwMode="auto">
          <a:xfrm>
            <a:off x="5005357" y="198278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6" name="Oval 20"/>
          <p:cNvSpPr>
            <a:spLocks noChangeArrowheads="1"/>
          </p:cNvSpPr>
          <p:nvPr/>
        </p:nvSpPr>
        <p:spPr bwMode="auto">
          <a:xfrm>
            <a:off x="3729007" y="2960688"/>
            <a:ext cx="101600" cy="104775"/>
          </a:xfrm>
          <a:prstGeom prst="ellipse">
            <a:avLst/>
          </a:prstGeom>
          <a:solidFill>
            <a:srgbClr val="CC33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7" name="Oval 21"/>
          <p:cNvSpPr>
            <a:spLocks noChangeArrowheads="1"/>
          </p:cNvSpPr>
          <p:nvPr/>
        </p:nvSpPr>
        <p:spPr bwMode="auto">
          <a:xfrm>
            <a:off x="5173632" y="2436813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8" name="Oval 22"/>
          <p:cNvSpPr>
            <a:spLocks noChangeArrowheads="1"/>
          </p:cNvSpPr>
          <p:nvPr/>
        </p:nvSpPr>
        <p:spPr bwMode="auto">
          <a:xfrm>
            <a:off x="5005357" y="310038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9" name="Oval 23"/>
          <p:cNvSpPr>
            <a:spLocks noChangeArrowheads="1"/>
          </p:cNvSpPr>
          <p:nvPr/>
        </p:nvSpPr>
        <p:spPr bwMode="auto">
          <a:xfrm>
            <a:off x="3628995" y="26812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0" name="Oval 24"/>
          <p:cNvSpPr>
            <a:spLocks noChangeArrowheads="1"/>
          </p:cNvSpPr>
          <p:nvPr/>
        </p:nvSpPr>
        <p:spPr bwMode="auto">
          <a:xfrm>
            <a:off x="3960782" y="22780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1" name="Oval 25"/>
          <p:cNvSpPr>
            <a:spLocks noChangeArrowheads="1"/>
          </p:cNvSpPr>
          <p:nvPr/>
        </p:nvSpPr>
        <p:spPr bwMode="auto">
          <a:xfrm>
            <a:off x="4241770" y="227806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2" name="Oval 26"/>
          <p:cNvSpPr>
            <a:spLocks noChangeArrowheads="1"/>
          </p:cNvSpPr>
          <p:nvPr/>
        </p:nvSpPr>
        <p:spPr bwMode="auto">
          <a:xfrm>
            <a:off x="4846607" y="2611438"/>
            <a:ext cx="101600" cy="104775"/>
          </a:xfrm>
          <a:prstGeom prst="ellipse">
            <a:avLst/>
          </a:prstGeom>
          <a:solidFill>
            <a:srgbClr val="0033CC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3" name="Oval 27"/>
          <p:cNvSpPr>
            <a:spLocks noChangeArrowheads="1"/>
          </p:cNvSpPr>
          <p:nvPr/>
        </p:nvSpPr>
        <p:spPr bwMode="auto">
          <a:xfrm>
            <a:off x="4502120" y="2052638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4" name="Oval 28"/>
          <p:cNvSpPr>
            <a:spLocks noChangeArrowheads="1"/>
          </p:cNvSpPr>
          <p:nvPr/>
        </p:nvSpPr>
        <p:spPr bwMode="auto">
          <a:xfrm>
            <a:off x="3863945" y="299561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5" name="Oval 29"/>
          <p:cNvSpPr>
            <a:spLocks noChangeArrowheads="1"/>
          </p:cNvSpPr>
          <p:nvPr/>
        </p:nvSpPr>
        <p:spPr bwMode="auto">
          <a:xfrm>
            <a:off x="5140295" y="226218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6" name="Oval 30"/>
          <p:cNvSpPr>
            <a:spLocks noChangeArrowheads="1"/>
          </p:cNvSpPr>
          <p:nvPr/>
        </p:nvSpPr>
        <p:spPr bwMode="auto">
          <a:xfrm>
            <a:off x="3427382" y="33448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7" name="Oval 31"/>
          <p:cNvSpPr>
            <a:spLocks noChangeArrowheads="1"/>
          </p:cNvSpPr>
          <p:nvPr/>
        </p:nvSpPr>
        <p:spPr bwMode="auto">
          <a:xfrm>
            <a:off x="5308570" y="2716213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8" name="Oval 30"/>
          <p:cNvSpPr>
            <a:spLocks noChangeArrowheads="1"/>
          </p:cNvSpPr>
          <p:nvPr/>
        </p:nvSpPr>
        <p:spPr bwMode="auto">
          <a:xfrm>
            <a:off x="3708370" y="32400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9" name="Oval 30"/>
          <p:cNvSpPr>
            <a:spLocks noChangeArrowheads="1"/>
          </p:cNvSpPr>
          <p:nvPr/>
        </p:nvSpPr>
        <p:spPr bwMode="auto">
          <a:xfrm>
            <a:off x="4286220" y="1982788"/>
            <a:ext cx="100012" cy="104775"/>
          </a:xfrm>
          <a:prstGeom prst="ellipse">
            <a:avLst/>
          </a:prstGeom>
          <a:solidFill>
            <a:srgbClr val="0080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0" name="Oval 30"/>
          <p:cNvSpPr>
            <a:spLocks noChangeArrowheads="1"/>
          </p:cNvSpPr>
          <p:nvPr/>
        </p:nvSpPr>
        <p:spPr bwMode="auto">
          <a:xfrm>
            <a:off x="4765645" y="245903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1" name="Rectangle 114"/>
          <p:cNvSpPr>
            <a:spLocks noChangeArrowheads="1"/>
          </p:cNvSpPr>
          <p:nvPr/>
        </p:nvSpPr>
        <p:spPr bwMode="auto">
          <a:xfrm>
            <a:off x="3274982" y="1620838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2" name="Line 115"/>
          <p:cNvSpPr>
            <a:spLocks noChangeShapeType="1"/>
          </p:cNvSpPr>
          <p:nvPr/>
        </p:nvSpPr>
        <p:spPr bwMode="auto">
          <a:xfrm>
            <a:off x="3503582" y="1620838"/>
            <a:ext cx="990600" cy="6858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53" name="Line 116"/>
          <p:cNvSpPr>
            <a:spLocks noChangeShapeType="1"/>
          </p:cNvSpPr>
          <p:nvPr/>
        </p:nvSpPr>
        <p:spPr bwMode="auto">
          <a:xfrm flipH="1">
            <a:off x="3960782" y="2306638"/>
            <a:ext cx="533400" cy="12954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54" name="Line 117"/>
          <p:cNvSpPr>
            <a:spLocks noChangeShapeType="1"/>
          </p:cNvSpPr>
          <p:nvPr/>
        </p:nvSpPr>
        <p:spPr bwMode="auto">
          <a:xfrm flipV="1">
            <a:off x="4494182" y="2078038"/>
            <a:ext cx="1066800" cy="228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55" name="AutoShape 118"/>
          <p:cNvSpPr>
            <a:spLocks noChangeArrowheads="1"/>
          </p:cNvSpPr>
          <p:nvPr/>
        </p:nvSpPr>
        <p:spPr bwMode="auto">
          <a:xfrm>
            <a:off x="4417982" y="1957388"/>
            <a:ext cx="76200" cy="76200"/>
          </a:xfrm>
          <a:prstGeom prst="triangle">
            <a:avLst>
              <a:gd name="adj" fmla="val 50000"/>
            </a:avLst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6" name="AutoShape 119"/>
          <p:cNvSpPr>
            <a:spLocks noChangeArrowheads="1"/>
          </p:cNvSpPr>
          <p:nvPr/>
        </p:nvSpPr>
        <p:spPr bwMode="auto">
          <a:xfrm>
            <a:off x="3808382" y="2840038"/>
            <a:ext cx="76200" cy="76200"/>
          </a:xfrm>
          <a:prstGeom prst="triangle">
            <a:avLst>
              <a:gd name="adj" fmla="val 50000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7" name="AutoShape 120"/>
          <p:cNvSpPr>
            <a:spLocks noChangeArrowheads="1"/>
          </p:cNvSpPr>
          <p:nvPr/>
        </p:nvSpPr>
        <p:spPr bwMode="auto">
          <a:xfrm>
            <a:off x="4951382" y="2687638"/>
            <a:ext cx="76200" cy="762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42" name="AutoShape 62"/>
          <p:cNvSpPr>
            <a:spLocks noChangeArrowheads="1"/>
          </p:cNvSpPr>
          <p:nvPr/>
        </p:nvSpPr>
        <p:spPr bwMode="auto">
          <a:xfrm>
            <a:off x="2817782" y="2611438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AutoShape 62"/>
          <p:cNvSpPr>
            <a:spLocks noChangeArrowheads="1"/>
          </p:cNvSpPr>
          <p:nvPr/>
        </p:nvSpPr>
        <p:spPr bwMode="auto">
          <a:xfrm>
            <a:off x="5637182" y="2611438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0" name="Oval 12"/>
          <p:cNvSpPr>
            <a:spLocks noChangeArrowheads="1"/>
          </p:cNvSpPr>
          <p:nvPr/>
        </p:nvSpPr>
        <p:spPr bwMode="auto">
          <a:xfrm>
            <a:off x="7767607" y="2820988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1" name="Oval 13"/>
          <p:cNvSpPr>
            <a:spLocks noChangeArrowheads="1"/>
          </p:cNvSpPr>
          <p:nvPr/>
        </p:nvSpPr>
        <p:spPr bwMode="auto">
          <a:xfrm>
            <a:off x="6399182" y="238283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2" name="Oval 14"/>
          <p:cNvSpPr>
            <a:spLocks noChangeArrowheads="1"/>
          </p:cNvSpPr>
          <p:nvPr/>
        </p:nvSpPr>
        <p:spPr bwMode="auto">
          <a:xfrm>
            <a:off x="6907182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3" name="Oval 15"/>
          <p:cNvSpPr>
            <a:spLocks noChangeArrowheads="1"/>
          </p:cNvSpPr>
          <p:nvPr/>
        </p:nvSpPr>
        <p:spPr bwMode="auto">
          <a:xfrm>
            <a:off x="7364382" y="2436813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4" name="Oval 16"/>
          <p:cNvSpPr>
            <a:spLocks noChangeArrowheads="1"/>
          </p:cNvSpPr>
          <p:nvPr/>
        </p:nvSpPr>
        <p:spPr bwMode="auto">
          <a:xfrm>
            <a:off x="7531070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5" name="Oval 17"/>
          <p:cNvSpPr>
            <a:spLocks noChangeArrowheads="1"/>
          </p:cNvSpPr>
          <p:nvPr/>
        </p:nvSpPr>
        <p:spPr bwMode="auto">
          <a:xfrm>
            <a:off x="7262782" y="177323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6" name="Oval 18"/>
          <p:cNvSpPr>
            <a:spLocks noChangeArrowheads="1"/>
          </p:cNvSpPr>
          <p:nvPr/>
        </p:nvSpPr>
        <p:spPr bwMode="auto">
          <a:xfrm>
            <a:off x="6624607" y="2436813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7" name="Oval 19"/>
          <p:cNvSpPr>
            <a:spLocks noChangeArrowheads="1"/>
          </p:cNvSpPr>
          <p:nvPr/>
        </p:nvSpPr>
        <p:spPr bwMode="auto">
          <a:xfrm>
            <a:off x="7900957" y="198278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8" name="Oval 20"/>
          <p:cNvSpPr>
            <a:spLocks noChangeArrowheads="1"/>
          </p:cNvSpPr>
          <p:nvPr/>
        </p:nvSpPr>
        <p:spPr bwMode="auto">
          <a:xfrm>
            <a:off x="6624607" y="2960688"/>
            <a:ext cx="101600" cy="104775"/>
          </a:xfrm>
          <a:prstGeom prst="ellipse">
            <a:avLst/>
          </a:prstGeom>
          <a:solidFill>
            <a:srgbClr val="CC33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9" name="Oval 21"/>
          <p:cNvSpPr>
            <a:spLocks noChangeArrowheads="1"/>
          </p:cNvSpPr>
          <p:nvPr/>
        </p:nvSpPr>
        <p:spPr bwMode="auto">
          <a:xfrm>
            <a:off x="8069232" y="2436813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0" name="Oval 22"/>
          <p:cNvSpPr>
            <a:spLocks noChangeArrowheads="1"/>
          </p:cNvSpPr>
          <p:nvPr/>
        </p:nvSpPr>
        <p:spPr bwMode="auto">
          <a:xfrm>
            <a:off x="7900957" y="310038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1" name="Oval 23"/>
          <p:cNvSpPr>
            <a:spLocks noChangeArrowheads="1"/>
          </p:cNvSpPr>
          <p:nvPr/>
        </p:nvSpPr>
        <p:spPr bwMode="auto">
          <a:xfrm>
            <a:off x="6524595" y="26812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2" name="Oval 24"/>
          <p:cNvSpPr>
            <a:spLocks noChangeArrowheads="1"/>
          </p:cNvSpPr>
          <p:nvPr/>
        </p:nvSpPr>
        <p:spPr bwMode="auto">
          <a:xfrm>
            <a:off x="6856382" y="2278063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3" name="Oval 25"/>
          <p:cNvSpPr>
            <a:spLocks noChangeArrowheads="1"/>
          </p:cNvSpPr>
          <p:nvPr/>
        </p:nvSpPr>
        <p:spPr bwMode="auto">
          <a:xfrm>
            <a:off x="7137370" y="2278063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4" name="Oval 26"/>
          <p:cNvSpPr>
            <a:spLocks noChangeArrowheads="1"/>
          </p:cNvSpPr>
          <p:nvPr/>
        </p:nvSpPr>
        <p:spPr bwMode="auto">
          <a:xfrm>
            <a:off x="7742207" y="2611438"/>
            <a:ext cx="101600" cy="104775"/>
          </a:xfrm>
          <a:prstGeom prst="ellipse">
            <a:avLst/>
          </a:prstGeom>
          <a:solidFill>
            <a:srgbClr val="0033CC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5" name="Oval 27"/>
          <p:cNvSpPr>
            <a:spLocks noChangeArrowheads="1"/>
          </p:cNvSpPr>
          <p:nvPr/>
        </p:nvSpPr>
        <p:spPr bwMode="auto">
          <a:xfrm>
            <a:off x="7397720" y="2052638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6" name="Oval 28"/>
          <p:cNvSpPr>
            <a:spLocks noChangeArrowheads="1"/>
          </p:cNvSpPr>
          <p:nvPr/>
        </p:nvSpPr>
        <p:spPr bwMode="auto">
          <a:xfrm>
            <a:off x="6759545" y="299561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7" name="Oval 29"/>
          <p:cNvSpPr>
            <a:spLocks noChangeArrowheads="1"/>
          </p:cNvSpPr>
          <p:nvPr/>
        </p:nvSpPr>
        <p:spPr bwMode="auto">
          <a:xfrm>
            <a:off x="8035895" y="226218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8" name="Oval 30"/>
          <p:cNvSpPr>
            <a:spLocks noChangeArrowheads="1"/>
          </p:cNvSpPr>
          <p:nvPr/>
        </p:nvSpPr>
        <p:spPr bwMode="auto">
          <a:xfrm>
            <a:off x="6322982" y="33448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9" name="Oval 31"/>
          <p:cNvSpPr>
            <a:spLocks noChangeArrowheads="1"/>
          </p:cNvSpPr>
          <p:nvPr/>
        </p:nvSpPr>
        <p:spPr bwMode="auto">
          <a:xfrm>
            <a:off x="8204170" y="2716213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0" name="Oval 30"/>
          <p:cNvSpPr>
            <a:spLocks noChangeArrowheads="1"/>
          </p:cNvSpPr>
          <p:nvPr/>
        </p:nvSpPr>
        <p:spPr bwMode="auto">
          <a:xfrm>
            <a:off x="6603970" y="32400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1" name="Oval 30"/>
          <p:cNvSpPr>
            <a:spLocks noChangeArrowheads="1"/>
          </p:cNvSpPr>
          <p:nvPr/>
        </p:nvSpPr>
        <p:spPr bwMode="auto">
          <a:xfrm>
            <a:off x="7181820" y="1982788"/>
            <a:ext cx="100012" cy="104775"/>
          </a:xfrm>
          <a:prstGeom prst="ellipse">
            <a:avLst/>
          </a:prstGeom>
          <a:solidFill>
            <a:srgbClr val="0080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2" name="Oval 30"/>
          <p:cNvSpPr>
            <a:spLocks noChangeArrowheads="1"/>
          </p:cNvSpPr>
          <p:nvPr/>
        </p:nvSpPr>
        <p:spPr bwMode="auto">
          <a:xfrm>
            <a:off x="7661245" y="245903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3" name="Rectangle 212"/>
          <p:cNvSpPr>
            <a:spLocks noChangeArrowheads="1"/>
          </p:cNvSpPr>
          <p:nvPr/>
        </p:nvSpPr>
        <p:spPr bwMode="auto">
          <a:xfrm>
            <a:off x="6170582" y="1620838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4" name="Line 213"/>
          <p:cNvSpPr>
            <a:spLocks noChangeShapeType="1"/>
          </p:cNvSpPr>
          <p:nvPr/>
        </p:nvSpPr>
        <p:spPr bwMode="auto">
          <a:xfrm>
            <a:off x="6170582" y="1925638"/>
            <a:ext cx="838200" cy="6858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85" name="Line 214"/>
          <p:cNvSpPr>
            <a:spLocks noChangeShapeType="1"/>
          </p:cNvSpPr>
          <p:nvPr/>
        </p:nvSpPr>
        <p:spPr bwMode="auto">
          <a:xfrm>
            <a:off x="7008782" y="2611438"/>
            <a:ext cx="304800" cy="990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86" name="Line 215"/>
          <p:cNvSpPr>
            <a:spLocks noChangeShapeType="1"/>
          </p:cNvSpPr>
          <p:nvPr/>
        </p:nvSpPr>
        <p:spPr bwMode="auto">
          <a:xfrm flipV="1">
            <a:off x="7008782" y="1849438"/>
            <a:ext cx="1447800" cy="7620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87" name="Rectangle 3"/>
          <p:cNvSpPr>
            <a:spLocks noChangeArrowheads="1"/>
          </p:cNvSpPr>
          <p:nvPr/>
        </p:nvSpPr>
        <p:spPr bwMode="auto">
          <a:xfrm>
            <a:off x="285720" y="3581400"/>
            <a:ext cx="80010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5750" indent="-285750" eaLnBrk="0" hangingPunct="0">
              <a:spcBef>
                <a:spcPct val="20000"/>
              </a:spcBef>
              <a:buFontTx/>
              <a:buChar char="•"/>
            </a:pPr>
            <a:r>
              <a:rPr lang="en-US" sz="2800" b="1"/>
              <a:t>Bisecting K-means</a:t>
            </a:r>
          </a:p>
        </p:txBody>
      </p:sp>
      <p:sp>
        <p:nvSpPr>
          <p:cNvPr id="29788" name="Oval 12"/>
          <p:cNvSpPr>
            <a:spLocks noChangeArrowheads="1"/>
          </p:cNvSpPr>
          <p:nvPr/>
        </p:nvSpPr>
        <p:spPr bwMode="auto">
          <a:xfrm>
            <a:off x="2044670" y="5254625"/>
            <a:ext cx="100012" cy="104775"/>
          </a:xfrm>
          <a:prstGeom prst="ellipse">
            <a:avLst/>
          </a:prstGeom>
          <a:solidFill>
            <a:srgbClr val="0080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9" name="Oval 13"/>
          <p:cNvSpPr>
            <a:spLocks noChangeArrowheads="1"/>
          </p:cNvSpPr>
          <p:nvPr/>
        </p:nvSpPr>
        <p:spPr bwMode="auto">
          <a:xfrm>
            <a:off x="676245" y="4816475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0" name="Oval 14"/>
          <p:cNvSpPr>
            <a:spLocks noChangeArrowheads="1"/>
          </p:cNvSpPr>
          <p:nvPr/>
        </p:nvSpPr>
        <p:spPr bwMode="auto">
          <a:xfrm>
            <a:off x="1184245" y="4241800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1" name="Oval 15"/>
          <p:cNvSpPr>
            <a:spLocks noChangeArrowheads="1"/>
          </p:cNvSpPr>
          <p:nvPr/>
        </p:nvSpPr>
        <p:spPr bwMode="auto">
          <a:xfrm>
            <a:off x="1641445" y="4870450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2" name="Oval 16"/>
          <p:cNvSpPr>
            <a:spLocks noChangeArrowheads="1"/>
          </p:cNvSpPr>
          <p:nvPr/>
        </p:nvSpPr>
        <p:spPr bwMode="auto">
          <a:xfrm>
            <a:off x="1808132" y="4241800"/>
            <a:ext cx="101600" cy="104775"/>
          </a:xfrm>
          <a:prstGeom prst="ellipse">
            <a:avLst/>
          </a:prstGeom>
          <a:solidFill>
            <a:srgbClr val="0080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3" name="Oval 17"/>
          <p:cNvSpPr>
            <a:spLocks noChangeArrowheads="1"/>
          </p:cNvSpPr>
          <p:nvPr/>
        </p:nvSpPr>
        <p:spPr bwMode="auto">
          <a:xfrm>
            <a:off x="1539845" y="4206875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4" name="Oval 18"/>
          <p:cNvSpPr>
            <a:spLocks noChangeArrowheads="1"/>
          </p:cNvSpPr>
          <p:nvPr/>
        </p:nvSpPr>
        <p:spPr bwMode="auto">
          <a:xfrm>
            <a:off x="901670" y="4870450"/>
            <a:ext cx="101600" cy="104775"/>
          </a:xfrm>
          <a:prstGeom prst="ellipse">
            <a:avLst/>
          </a:prstGeom>
          <a:solidFill>
            <a:srgbClr val="CC33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5" name="Oval 19"/>
          <p:cNvSpPr>
            <a:spLocks noChangeArrowheads="1"/>
          </p:cNvSpPr>
          <p:nvPr/>
        </p:nvSpPr>
        <p:spPr bwMode="auto">
          <a:xfrm>
            <a:off x="2178020" y="4416425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6" name="Oval 20"/>
          <p:cNvSpPr>
            <a:spLocks noChangeArrowheads="1"/>
          </p:cNvSpPr>
          <p:nvPr/>
        </p:nvSpPr>
        <p:spPr bwMode="auto">
          <a:xfrm>
            <a:off x="901670" y="5394325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7" name="Oval 21"/>
          <p:cNvSpPr>
            <a:spLocks noChangeArrowheads="1"/>
          </p:cNvSpPr>
          <p:nvPr/>
        </p:nvSpPr>
        <p:spPr bwMode="auto">
          <a:xfrm>
            <a:off x="2346295" y="4870450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8" name="Oval 22"/>
          <p:cNvSpPr>
            <a:spLocks noChangeArrowheads="1"/>
          </p:cNvSpPr>
          <p:nvPr/>
        </p:nvSpPr>
        <p:spPr bwMode="auto">
          <a:xfrm>
            <a:off x="2178020" y="5534025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9" name="Oval 23"/>
          <p:cNvSpPr>
            <a:spLocks noChangeArrowheads="1"/>
          </p:cNvSpPr>
          <p:nvPr/>
        </p:nvSpPr>
        <p:spPr bwMode="auto">
          <a:xfrm>
            <a:off x="801657" y="5114925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0" name="Oval 24"/>
          <p:cNvSpPr>
            <a:spLocks noChangeArrowheads="1"/>
          </p:cNvSpPr>
          <p:nvPr/>
        </p:nvSpPr>
        <p:spPr bwMode="auto">
          <a:xfrm>
            <a:off x="1133445" y="4711700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1" name="Oval 25"/>
          <p:cNvSpPr>
            <a:spLocks noChangeArrowheads="1"/>
          </p:cNvSpPr>
          <p:nvPr/>
        </p:nvSpPr>
        <p:spPr bwMode="auto">
          <a:xfrm>
            <a:off x="1414432" y="4711700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2" name="Oval 26"/>
          <p:cNvSpPr>
            <a:spLocks noChangeArrowheads="1"/>
          </p:cNvSpPr>
          <p:nvPr/>
        </p:nvSpPr>
        <p:spPr bwMode="auto">
          <a:xfrm>
            <a:off x="2009745" y="5045075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3" name="Oval 27"/>
          <p:cNvSpPr>
            <a:spLocks noChangeArrowheads="1"/>
          </p:cNvSpPr>
          <p:nvPr/>
        </p:nvSpPr>
        <p:spPr bwMode="auto">
          <a:xfrm>
            <a:off x="1674782" y="4486275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4" name="Oval 28"/>
          <p:cNvSpPr>
            <a:spLocks noChangeArrowheads="1"/>
          </p:cNvSpPr>
          <p:nvPr/>
        </p:nvSpPr>
        <p:spPr bwMode="auto">
          <a:xfrm>
            <a:off x="1036607" y="5429250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5" name="Oval 29"/>
          <p:cNvSpPr>
            <a:spLocks noChangeArrowheads="1"/>
          </p:cNvSpPr>
          <p:nvPr/>
        </p:nvSpPr>
        <p:spPr bwMode="auto">
          <a:xfrm>
            <a:off x="2312957" y="4695825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6" name="Oval 30"/>
          <p:cNvSpPr>
            <a:spLocks noChangeArrowheads="1"/>
          </p:cNvSpPr>
          <p:nvPr/>
        </p:nvSpPr>
        <p:spPr bwMode="auto">
          <a:xfrm>
            <a:off x="600045" y="5778500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7" name="Oval 31"/>
          <p:cNvSpPr>
            <a:spLocks noChangeArrowheads="1"/>
          </p:cNvSpPr>
          <p:nvPr/>
        </p:nvSpPr>
        <p:spPr bwMode="auto">
          <a:xfrm>
            <a:off x="2481232" y="5149850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8" name="Oval 30"/>
          <p:cNvSpPr>
            <a:spLocks noChangeArrowheads="1"/>
          </p:cNvSpPr>
          <p:nvPr/>
        </p:nvSpPr>
        <p:spPr bwMode="auto">
          <a:xfrm>
            <a:off x="881032" y="5673725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9" name="Oval 30"/>
          <p:cNvSpPr>
            <a:spLocks noChangeArrowheads="1"/>
          </p:cNvSpPr>
          <p:nvPr/>
        </p:nvSpPr>
        <p:spPr bwMode="auto">
          <a:xfrm>
            <a:off x="1466820" y="4416425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0" name="Oval 30"/>
          <p:cNvSpPr>
            <a:spLocks noChangeArrowheads="1"/>
          </p:cNvSpPr>
          <p:nvPr/>
        </p:nvSpPr>
        <p:spPr bwMode="auto">
          <a:xfrm>
            <a:off x="1938307" y="4892675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1" name="Rectangle 244"/>
          <p:cNvSpPr>
            <a:spLocks noChangeArrowheads="1"/>
          </p:cNvSpPr>
          <p:nvPr/>
        </p:nvSpPr>
        <p:spPr bwMode="auto">
          <a:xfrm>
            <a:off x="447645" y="4054475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2" name="Line 245"/>
          <p:cNvSpPr>
            <a:spLocks noChangeShapeType="1"/>
          </p:cNvSpPr>
          <p:nvPr/>
        </p:nvSpPr>
        <p:spPr bwMode="auto">
          <a:xfrm>
            <a:off x="447645" y="4267200"/>
            <a:ext cx="2049462" cy="1752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" name="AutoShape 62"/>
          <p:cNvSpPr>
            <a:spLocks noChangeArrowheads="1"/>
          </p:cNvSpPr>
          <p:nvPr/>
        </p:nvSpPr>
        <p:spPr bwMode="auto">
          <a:xfrm>
            <a:off x="2809845" y="5045075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4" name="Oval 12"/>
          <p:cNvSpPr>
            <a:spLocks noChangeArrowheads="1"/>
          </p:cNvSpPr>
          <p:nvPr/>
        </p:nvSpPr>
        <p:spPr bwMode="auto">
          <a:xfrm>
            <a:off x="4856132" y="5246688"/>
            <a:ext cx="100013" cy="104775"/>
          </a:xfrm>
          <a:prstGeom prst="ellipse">
            <a:avLst/>
          </a:prstGeom>
          <a:solidFill>
            <a:srgbClr val="0033CC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5" name="Oval 13"/>
          <p:cNvSpPr>
            <a:spLocks noChangeArrowheads="1"/>
          </p:cNvSpPr>
          <p:nvPr/>
        </p:nvSpPr>
        <p:spPr bwMode="auto">
          <a:xfrm>
            <a:off x="3487707" y="480853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6" name="Oval 14"/>
          <p:cNvSpPr>
            <a:spLocks noChangeArrowheads="1"/>
          </p:cNvSpPr>
          <p:nvPr/>
        </p:nvSpPr>
        <p:spPr bwMode="auto">
          <a:xfrm>
            <a:off x="3995707" y="42338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7" name="Oval 15"/>
          <p:cNvSpPr>
            <a:spLocks noChangeArrowheads="1"/>
          </p:cNvSpPr>
          <p:nvPr/>
        </p:nvSpPr>
        <p:spPr bwMode="auto">
          <a:xfrm>
            <a:off x="4452907" y="4862513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8" name="Oval 16"/>
          <p:cNvSpPr>
            <a:spLocks noChangeArrowheads="1"/>
          </p:cNvSpPr>
          <p:nvPr/>
        </p:nvSpPr>
        <p:spPr bwMode="auto">
          <a:xfrm>
            <a:off x="4619595" y="4233863"/>
            <a:ext cx="101600" cy="104775"/>
          </a:xfrm>
          <a:prstGeom prst="ellipse">
            <a:avLst/>
          </a:prstGeom>
          <a:solidFill>
            <a:srgbClr val="0080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9" name="Oval 17"/>
          <p:cNvSpPr>
            <a:spLocks noChangeArrowheads="1"/>
          </p:cNvSpPr>
          <p:nvPr/>
        </p:nvSpPr>
        <p:spPr bwMode="auto">
          <a:xfrm>
            <a:off x="4351307" y="419893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0" name="Oval 18"/>
          <p:cNvSpPr>
            <a:spLocks noChangeArrowheads="1"/>
          </p:cNvSpPr>
          <p:nvPr/>
        </p:nvSpPr>
        <p:spPr bwMode="auto">
          <a:xfrm>
            <a:off x="3713132" y="4862513"/>
            <a:ext cx="101600" cy="104775"/>
          </a:xfrm>
          <a:prstGeom prst="ellipse">
            <a:avLst/>
          </a:prstGeom>
          <a:solidFill>
            <a:srgbClr val="CC33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1" name="Oval 19"/>
          <p:cNvSpPr>
            <a:spLocks noChangeArrowheads="1"/>
          </p:cNvSpPr>
          <p:nvPr/>
        </p:nvSpPr>
        <p:spPr bwMode="auto">
          <a:xfrm>
            <a:off x="4989482" y="440848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2" name="Oval 20"/>
          <p:cNvSpPr>
            <a:spLocks noChangeArrowheads="1"/>
          </p:cNvSpPr>
          <p:nvPr/>
        </p:nvSpPr>
        <p:spPr bwMode="auto">
          <a:xfrm>
            <a:off x="3713132" y="538638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3" name="Oval 21"/>
          <p:cNvSpPr>
            <a:spLocks noChangeArrowheads="1"/>
          </p:cNvSpPr>
          <p:nvPr/>
        </p:nvSpPr>
        <p:spPr bwMode="auto">
          <a:xfrm>
            <a:off x="5157757" y="4862513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4" name="Oval 22"/>
          <p:cNvSpPr>
            <a:spLocks noChangeArrowheads="1"/>
          </p:cNvSpPr>
          <p:nvPr/>
        </p:nvSpPr>
        <p:spPr bwMode="auto">
          <a:xfrm>
            <a:off x="4989482" y="552608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5" name="Oval 23"/>
          <p:cNvSpPr>
            <a:spLocks noChangeArrowheads="1"/>
          </p:cNvSpPr>
          <p:nvPr/>
        </p:nvSpPr>
        <p:spPr bwMode="auto">
          <a:xfrm>
            <a:off x="3613120" y="51069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6" name="Oval 24"/>
          <p:cNvSpPr>
            <a:spLocks noChangeArrowheads="1"/>
          </p:cNvSpPr>
          <p:nvPr/>
        </p:nvSpPr>
        <p:spPr bwMode="auto">
          <a:xfrm>
            <a:off x="3944907" y="4703763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7" name="Oval 25"/>
          <p:cNvSpPr>
            <a:spLocks noChangeArrowheads="1"/>
          </p:cNvSpPr>
          <p:nvPr/>
        </p:nvSpPr>
        <p:spPr bwMode="auto">
          <a:xfrm>
            <a:off x="4225895" y="4703763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8" name="Oval 26"/>
          <p:cNvSpPr>
            <a:spLocks noChangeArrowheads="1"/>
          </p:cNvSpPr>
          <p:nvPr/>
        </p:nvSpPr>
        <p:spPr bwMode="auto">
          <a:xfrm>
            <a:off x="4821207" y="503713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9" name="Oval 27"/>
          <p:cNvSpPr>
            <a:spLocks noChangeArrowheads="1"/>
          </p:cNvSpPr>
          <p:nvPr/>
        </p:nvSpPr>
        <p:spPr bwMode="auto">
          <a:xfrm>
            <a:off x="4486245" y="4478338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0" name="Oval 28"/>
          <p:cNvSpPr>
            <a:spLocks noChangeArrowheads="1"/>
          </p:cNvSpPr>
          <p:nvPr/>
        </p:nvSpPr>
        <p:spPr bwMode="auto">
          <a:xfrm>
            <a:off x="3848070" y="542131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1" name="Oval 29"/>
          <p:cNvSpPr>
            <a:spLocks noChangeArrowheads="1"/>
          </p:cNvSpPr>
          <p:nvPr/>
        </p:nvSpPr>
        <p:spPr bwMode="auto">
          <a:xfrm>
            <a:off x="5124420" y="468788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2" name="Oval 30"/>
          <p:cNvSpPr>
            <a:spLocks noChangeArrowheads="1"/>
          </p:cNvSpPr>
          <p:nvPr/>
        </p:nvSpPr>
        <p:spPr bwMode="auto">
          <a:xfrm>
            <a:off x="3411507" y="57705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3" name="Oval 31"/>
          <p:cNvSpPr>
            <a:spLocks noChangeArrowheads="1"/>
          </p:cNvSpPr>
          <p:nvPr/>
        </p:nvSpPr>
        <p:spPr bwMode="auto">
          <a:xfrm>
            <a:off x="5292695" y="5141913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4" name="Oval 30"/>
          <p:cNvSpPr>
            <a:spLocks noChangeArrowheads="1"/>
          </p:cNvSpPr>
          <p:nvPr/>
        </p:nvSpPr>
        <p:spPr bwMode="auto">
          <a:xfrm>
            <a:off x="3692495" y="56657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5" name="Oval 30"/>
          <p:cNvSpPr>
            <a:spLocks noChangeArrowheads="1"/>
          </p:cNvSpPr>
          <p:nvPr/>
        </p:nvSpPr>
        <p:spPr bwMode="auto">
          <a:xfrm>
            <a:off x="4278282" y="4408488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6" name="Oval 30"/>
          <p:cNvSpPr>
            <a:spLocks noChangeArrowheads="1"/>
          </p:cNvSpPr>
          <p:nvPr/>
        </p:nvSpPr>
        <p:spPr bwMode="auto">
          <a:xfrm>
            <a:off x="4749770" y="488473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7" name="Rectangle 330"/>
          <p:cNvSpPr>
            <a:spLocks noChangeArrowheads="1"/>
          </p:cNvSpPr>
          <p:nvPr/>
        </p:nvSpPr>
        <p:spPr bwMode="auto">
          <a:xfrm>
            <a:off x="3259107" y="4046538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8" name="Line 331"/>
          <p:cNvSpPr>
            <a:spLocks noChangeShapeType="1"/>
          </p:cNvSpPr>
          <p:nvPr/>
        </p:nvSpPr>
        <p:spPr bwMode="auto">
          <a:xfrm>
            <a:off x="3259107" y="4259263"/>
            <a:ext cx="2049463" cy="1752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839" name="Line 332"/>
          <p:cNvSpPr>
            <a:spLocks noChangeShapeType="1"/>
          </p:cNvSpPr>
          <p:nvPr/>
        </p:nvSpPr>
        <p:spPr bwMode="auto">
          <a:xfrm flipH="1">
            <a:off x="4173507" y="4267200"/>
            <a:ext cx="1371600" cy="7620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4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73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809" grpId="0" animBg="1" autoUpdateAnimBg="0"/>
      <p:bldP spid="174142" grpId="0" animBg="1" autoUpdateAnimBg="0"/>
      <p:bldP spid="2" grpId="0" animBg="1" autoUpdateAnimBg="0"/>
      <p:bldP spid="3" grpId="0" animBg="1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7772400" cy="523857"/>
          </a:xfrm>
        </p:spPr>
        <p:txBody>
          <a:bodyPr/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928670"/>
            <a:ext cx="8305800" cy="5357850"/>
          </a:xfrm>
        </p:spPr>
        <p:txBody>
          <a:bodyPr>
            <a:normAutofit/>
          </a:bodyPr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Outline of main steps</a:t>
            </a:r>
            <a:endParaRPr lang="en-GB" sz="2800" dirty="0"/>
          </a:p>
          <a:p>
            <a:pPr marL="857250" lvl="1" indent="-3810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sz="2200" dirty="0"/>
              <a:t>Take all n data objects as individual clusters and build a n x n dissimilarity matrix. The matrix stores the distance between any pair of data objects.</a:t>
            </a:r>
          </a:p>
          <a:p>
            <a:pPr marL="857250" lvl="1" indent="-3810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sz="2200" dirty="0"/>
              <a:t>While the number of clusters &gt; 1 do:</a:t>
            </a:r>
          </a:p>
          <a:p>
            <a:pPr marL="1333500" lvl="2" indent="-285750">
              <a:lnSpc>
                <a:spcPct val="90000"/>
              </a:lnSpc>
              <a:buFont typeface="Wingdings" pitchFamily="2" charset="2"/>
              <a:buAutoNum type="romanLcPeriod"/>
            </a:pPr>
            <a:r>
              <a:rPr lang="en-GB" sz="2200" dirty="0"/>
              <a:t>Find a pair of data objects/clusters with the minimum distance </a:t>
            </a:r>
          </a:p>
          <a:p>
            <a:pPr marL="1333500" lvl="2" indent="-285750">
              <a:lnSpc>
                <a:spcPct val="90000"/>
              </a:lnSpc>
              <a:buFont typeface="Wingdings" pitchFamily="2" charset="2"/>
              <a:buAutoNum type="romanLcPeriod"/>
            </a:pPr>
            <a:r>
              <a:rPr lang="en-GB" sz="2200" dirty="0"/>
              <a:t>Merge the two data objects/clusters into a bigger cluster</a:t>
            </a:r>
          </a:p>
          <a:p>
            <a:pPr marL="1333500" lvl="2" indent="-285750">
              <a:lnSpc>
                <a:spcPct val="90000"/>
              </a:lnSpc>
              <a:buFont typeface="Wingdings" pitchFamily="2" charset="2"/>
              <a:buAutoNum type="romanLcPeriod"/>
            </a:pPr>
            <a:r>
              <a:rPr lang="en-GB" sz="2200" dirty="0"/>
              <a:t>Replace the entries in the matrix for the original clusters or objects by the cluster tag of the newly formed cluster</a:t>
            </a:r>
          </a:p>
          <a:p>
            <a:pPr marL="1333500" lvl="2" indent="-285750">
              <a:lnSpc>
                <a:spcPct val="90000"/>
              </a:lnSpc>
              <a:buFont typeface="Wingdings" pitchFamily="2" charset="2"/>
              <a:buAutoNum type="romanLcPeriod"/>
            </a:pPr>
            <a:r>
              <a:rPr lang="en-GB" sz="2200" dirty="0"/>
              <a:t>Re-calculate relevant distances and update the matrix</a:t>
            </a:r>
            <a:endParaRPr lang="en-US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Oval 596"/>
          <p:cNvSpPr>
            <a:spLocks noChangeArrowheads="1"/>
          </p:cNvSpPr>
          <p:nvPr/>
        </p:nvSpPr>
        <p:spPr bwMode="auto">
          <a:xfrm>
            <a:off x="6477000" y="4038600"/>
            <a:ext cx="2514600" cy="1905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Rectangle 574"/>
          <p:cNvSpPr>
            <a:spLocks noChangeArrowheads="1"/>
          </p:cNvSpPr>
          <p:nvPr/>
        </p:nvSpPr>
        <p:spPr bwMode="auto">
          <a:xfrm>
            <a:off x="6629400" y="4114800"/>
            <a:ext cx="24384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81800" y="6324600"/>
            <a:ext cx="1905000" cy="457200"/>
          </a:xfrm>
          <a:noFill/>
        </p:spPr>
        <p:txBody>
          <a:bodyPr/>
          <a:lstStyle/>
          <a:p>
            <a:fld id="{77DBC20A-7EEC-4D0E-B05B-0CBAE09FB009}" type="slidenum">
              <a:rPr lang="en-GB"/>
              <a:pPr/>
              <a:t>16</a:t>
            </a:fld>
            <a:endParaRPr lang="en-GB"/>
          </a:p>
        </p:txBody>
      </p:sp>
      <p:sp>
        <p:nvSpPr>
          <p:cNvPr id="3175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7272337" cy="523857"/>
          </a:xfrm>
        </p:spPr>
        <p:txBody>
          <a:bodyPr/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175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928670"/>
            <a:ext cx="8305800" cy="533400"/>
          </a:xfrm>
        </p:spPr>
        <p:txBody>
          <a:bodyPr/>
          <a:lstStyle/>
          <a:p>
            <a:pPr marL="285750" indent="-285750"/>
            <a:r>
              <a:rPr lang="en-GB" sz="2800" b="1" dirty="0"/>
              <a:t>Illustration of the method</a:t>
            </a:r>
          </a:p>
        </p:txBody>
      </p:sp>
      <p:sp>
        <p:nvSpPr>
          <p:cNvPr id="31756" name="AutoShape 420"/>
          <p:cNvSpPr>
            <a:spLocks noChangeArrowheads="1"/>
          </p:cNvSpPr>
          <p:nvPr/>
        </p:nvSpPr>
        <p:spPr bwMode="auto">
          <a:xfrm>
            <a:off x="6202363" y="2895600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Rectangle 361"/>
          <p:cNvSpPr>
            <a:spLocks noChangeArrowheads="1"/>
          </p:cNvSpPr>
          <p:nvPr/>
        </p:nvSpPr>
        <p:spPr bwMode="auto">
          <a:xfrm>
            <a:off x="684213" y="1905000"/>
            <a:ext cx="24384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5" name="AutoShape 418"/>
          <p:cNvSpPr>
            <a:spLocks noChangeArrowheads="1"/>
          </p:cNvSpPr>
          <p:nvPr/>
        </p:nvSpPr>
        <p:spPr bwMode="auto">
          <a:xfrm>
            <a:off x="3203575" y="2895600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7" name="Oval 421"/>
          <p:cNvSpPr>
            <a:spLocks noChangeArrowheads="1"/>
          </p:cNvSpPr>
          <p:nvPr/>
        </p:nvSpPr>
        <p:spPr bwMode="auto">
          <a:xfrm rot="-1724077">
            <a:off x="5024438" y="2898775"/>
            <a:ext cx="457200" cy="228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8" name="Oval 488"/>
          <p:cNvSpPr>
            <a:spLocks noChangeArrowheads="1"/>
          </p:cNvSpPr>
          <p:nvPr/>
        </p:nvSpPr>
        <p:spPr bwMode="auto">
          <a:xfrm>
            <a:off x="1370013" y="2286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9" name="Oval 489"/>
          <p:cNvSpPr>
            <a:spLocks noChangeArrowheads="1"/>
          </p:cNvSpPr>
          <p:nvPr/>
        </p:nvSpPr>
        <p:spPr bwMode="auto">
          <a:xfrm>
            <a:off x="1065213" y="2057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0" name="Oval 490"/>
          <p:cNvSpPr>
            <a:spLocks noChangeArrowheads="1"/>
          </p:cNvSpPr>
          <p:nvPr/>
        </p:nvSpPr>
        <p:spPr bwMode="auto">
          <a:xfrm>
            <a:off x="912813" y="2362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1" name="Oval 491"/>
          <p:cNvSpPr>
            <a:spLocks noChangeArrowheads="1"/>
          </p:cNvSpPr>
          <p:nvPr/>
        </p:nvSpPr>
        <p:spPr bwMode="auto">
          <a:xfrm>
            <a:off x="1293813" y="2466975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2" name="Oval 492"/>
          <p:cNvSpPr>
            <a:spLocks noChangeArrowheads="1"/>
          </p:cNvSpPr>
          <p:nvPr/>
        </p:nvSpPr>
        <p:spPr bwMode="auto">
          <a:xfrm>
            <a:off x="2208213" y="2667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3" name="Oval 493"/>
          <p:cNvSpPr>
            <a:spLocks noChangeArrowheads="1"/>
          </p:cNvSpPr>
          <p:nvPr/>
        </p:nvSpPr>
        <p:spPr bwMode="auto">
          <a:xfrm>
            <a:off x="2055813" y="2971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4" name="Oval 494"/>
          <p:cNvSpPr>
            <a:spLocks noChangeArrowheads="1"/>
          </p:cNvSpPr>
          <p:nvPr/>
        </p:nvSpPr>
        <p:spPr bwMode="auto">
          <a:xfrm>
            <a:off x="2132013" y="2438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5" name="Oval 495"/>
          <p:cNvSpPr>
            <a:spLocks noChangeArrowheads="1"/>
          </p:cNvSpPr>
          <p:nvPr/>
        </p:nvSpPr>
        <p:spPr bwMode="auto">
          <a:xfrm>
            <a:off x="2589213" y="2514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6" name="Oval 496"/>
          <p:cNvSpPr>
            <a:spLocks noChangeArrowheads="1"/>
          </p:cNvSpPr>
          <p:nvPr/>
        </p:nvSpPr>
        <p:spPr bwMode="auto">
          <a:xfrm>
            <a:off x="1141413" y="2895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7" name="Oval 497"/>
          <p:cNvSpPr>
            <a:spLocks noChangeArrowheads="1"/>
          </p:cNvSpPr>
          <p:nvPr/>
        </p:nvSpPr>
        <p:spPr bwMode="auto">
          <a:xfrm>
            <a:off x="1065213" y="3276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8" name="Oval 498"/>
          <p:cNvSpPr>
            <a:spLocks noChangeArrowheads="1"/>
          </p:cNvSpPr>
          <p:nvPr/>
        </p:nvSpPr>
        <p:spPr bwMode="auto">
          <a:xfrm>
            <a:off x="2208213" y="2895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9" name="Oval 499"/>
          <p:cNvSpPr>
            <a:spLocks noChangeArrowheads="1"/>
          </p:cNvSpPr>
          <p:nvPr/>
        </p:nvSpPr>
        <p:spPr bwMode="auto">
          <a:xfrm>
            <a:off x="2665413" y="2971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0" name="Oval 500"/>
          <p:cNvSpPr>
            <a:spLocks noChangeArrowheads="1"/>
          </p:cNvSpPr>
          <p:nvPr/>
        </p:nvSpPr>
        <p:spPr bwMode="auto">
          <a:xfrm>
            <a:off x="2436813" y="3200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1" name="Oval 501"/>
          <p:cNvSpPr>
            <a:spLocks noChangeArrowheads="1"/>
          </p:cNvSpPr>
          <p:nvPr/>
        </p:nvSpPr>
        <p:spPr bwMode="auto">
          <a:xfrm>
            <a:off x="836613" y="2743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2" name="Rectangle 502"/>
          <p:cNvSpPr>
            <a:spLocks noChangeArrowheads="1"/>
          </p:cNvSpPr>
          <p:nvPr/>
        </p:nvSpPr>
        <p:spPr bwMode="auto">
          <a:xfrm>
            <a:off x="3708400" y="1905000"/>
            <a:ext cx="24384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3" name="Oval 503"/>
          <p:cNvSpPr>
            <a:spLocks noChangeArrowheads="1"/>
          </p:cNvSpPr>
          <p:nvPr/>
        </p:nvSpPr>
        <p:spPr bwMode="auto">
          <a:xfrm>
            <a:off x="4418013" y="2286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4" name="Oval 504"/>
          <p:cNvSpPr>
            <a:spLocks noChangeArrowheads="1"/>
          </p:cNvSpPr>
          <p:nvPr/>
        </p:nvSpPr>
        <p:spPr bwMode="auto">
          <a:xfrm>
            <a:off x="4113213" y="2057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5" name="Oval 505"/>
          <p:cNvSpPr>
            <a:spLocks noChangeArrowheads="1"/>
          </p:cNvSpPr>
          <p:nvPr/>
        </p:nvSpPr>
        <p:spPr bwMode="auto">
          <a:xfrm>
            <a:off x="3960813" y="2362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6" name="Oval 506"/>
          <p:cNvSpPr>
            <a:spLocks noChangeArrowheads="1"/>
          </p:cNvSpPr>
          <p:nvPr/>
        </p:nvSpPr>
        <p:spPr bwMode="auto">
          <a:xfrm>
            <a:off x="4341813" y="2466975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7" name="Oval 507"/>
          <p:cNvSpPr>
            <a:spLocks noChangeArrowheads="1"/>
          </p:cNvSpPr>
          <p:nvPr/>
        </p:nvSpPr>
        <p:spPr bwMode="auto">
          <a:xfrm>
            <a:off x="5256213" y="2667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8" name="Oval 508"/>
          <p:cNvSpPr>
            <a:spLocks noChangeArrowheads="1"/>
          </p:cNvSpPr>
          <p:nvPr/>
        </p:nvSpPr>
        <p:spPr bwMode="auto">
          <a:xfrm>
            <a:off x="5103813" y="2971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9" name="Oval 509"/>
          <p:cNvSpPr>
            <a:spLocks noChangeArrowheads="1"/>
          </p:cNvSpPr>
          <p:nvPr/>
        </p:nvSpPr>
        <p:spPr bwMode="auto">
          <a:xfrm>
            <a:off x="5180013" y="2438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0" name="Oval 510"/>
          <p:cNvSpPr>
            <a:spLocks noChangeArrowheads="1"/>
          </p:cNvSpPr>
          <p:nvPr/>
        </p:nvSpPr>
        <p:spPr bwMode="auto">
          <a:xfrm>
            <a:off x="5637213" y="2514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1" name="Oval 511"/>
          <p:cNvSpPr>
            <a:spLocks noChangeArrowheads="1"/>
          </p:cNvSpPr>
          <p:nvPr/>
        </p:nvSpPr>
        <p:spPr bwMode="auto">
          <a:xfrm>
            <a:off x="4189413" y="2895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2" name="Oval 512"/>
          <p:cNvSpPr>
            <a:spLocks noChangeArrowheads="1"/>
          </p:cNvSpPr>
          <p:nvPr/>
        </p:nvSpPr>
        <p:spPr bwMode="auto">
          <a:xfrm>
            <a:off x="4113213" y="3276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3" name="Oval 513"/>
          <p:cNvSpPr>
            <a:spLocks noChangeArrowheads="1"/>
          </p:cNvSpPr>
          <p:nvPr/>
        </p:nvSpPr>
        <p:spPr bwMode="auto">
          <a:xfrm>
            <a:off x="5256213" y="2895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4" name="Oval 514"/>
          <p:cNvSpPr>
            <a:spLocks noChangeArrowheads="1"/>
          </p:cNvSpPr>
          <p:nvPr/>
        </p:nvSpPr>
        <p:spPr bwMode="auto">
          <a:xfrm>
            <a:off x="5713413" y="2971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5" name="Oval 515"/>
          <p:cNvSpPr>
            <a:spLocks noChangeArrowheads="1"/>
          </p:cNvSpPr>
          <p:nvPr/>
        </p:nvSpPr>
        <p:spPr bwMode="auto">
          <a:xfrm>
            <a:off x="5484813" y="3200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6" name="Oval 516"/>
          <p:cNvSpPr>
            <a:spLocks noChangeArrowheads="1"/>
          </p:cNvSpPr>
          <p:nvPr/>
        </p:nvSpPr>
        <p:spPr bwMode="auto">
          <a:xfrm>
            <a:off x="3884613" y="2743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862" name="Group 118"/>
          <p:cNvGrpSpPr>
            <a:grpSpLocks/>
          </p:cNvGrpSpPr>
          <p:nvPr/>
        </p:nvGrpSpPr>
        <p:grpSpPr bwMode="auto">
          <a:xfrm>
            <a:off x="6670675" y="1905000"/>
            <a:ext cx="2438400" cy="1905000"/>
            <a:chOff x="4032" y="1200"/>
            <a:chExt cx="1536" cy="1200"/>
          </a:xfrm>
        </p:grpSpPr>
        <p:sp>
          <p:nvSpPr>
            <p:cNvPr id="31750" name="Oval 533"/>
            <p:cNvSpPr>
              <a:spLocks noChangeArrowheads="1"/>
            </p:cNvSpPr>
            <p:nvPr/>
          </p:nvSpPr>
          <p:spPr bwMode="auto">
            <a:xfrm rot="-3936271">
              <a:off x="4344" y="1474"/>
              <a:ext cx="288" cy="144"/>
            </a:xfrm>
            <a:prstGeom prst="ellipse">
              <a:avLst/>
            </a:prstGeom>
            <a:solidFill>
              <a:srgbClr val="00CC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31787" name="Rectangle 518"/>
            <p:cNvSpPr>
              <a:spLocks noChangeArrowheads="1"/>
            </p:cNvSpPr>
            <p:nvPr/>
          </p:nvSpPr>
          <p:spPr bwMode="auto">
            <a:xfrm>
              <a:off x="4032" y="1200"/>
              <a:ext cx="1536" cy="12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88" name="Oval 519"/>
            <p:cNvSpPr>
              <a:spLocks noChangeArrowheads="1"/>
            </p:cNvSpPr>
            <p:nvPr/>
          </p:nvSpPr>
          <p:spPr bwMode="auto">
            <a:xfrm>
              <a:off x="4464" y="144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89" name="Oval 520"/>
            <p:cNvSpPr>
              <a:spLocks noChangeArrowheads="1"/>
            </p:cNvSpPr>
            <p:nvPr/>
          </p:nvSpPr>
          <p:spPr bwMode="auto">
            <a:xfrm>
              <a:off x="4272" y="129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0" name="Oval 521"/>
            <p:cNvSpPr>
              <a:spLocks noChangeArrowheads="1"/>
            </p:cNvSpPr>
            <p:nvPr/>
          </p:nvSpPr>
          <p:spPr bwMode="auto">
            <a:xfrm>
              <a:off x="4176" y="148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1" name="Oval 522"/>
            <p:cNvSpPr>
              <a:spLocks noChangeArrowheads="1"/>
            </p:cNvSpPr>
            <p:nvPr/>
          </p:nvSpPr>
          <p:spPr bwMode="auto">
            <a:xfrm>
              <a:off x="4416" y="155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2" name="Oval 523"/>
            <p:cNvSpPr>
              <a:spLocks noChangeArrowheads="1"/>
            </p:cNvSpPr>
            <p:nvPr/>
          </p:nvSpPr>
          <p:spPr bwMode="auto">
            <a:xfrm>
              <a:off x="4992" y="168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3" name="Oval 524"/>
            <p:cNvSpPr>
              <a:spLocks noChangeArrowheads="1"/>
            </p:cNvSpPr>
            <p:nvPr/>
          </p:nvSpPr>
          <p:spPr bwMode="auto">
            <a:xfrm>
              <a:off x="4896" y="187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4" name="Oval 525"/>
            <p:cNvSpPr>
              <a:spLocks noChangeArrowheads="1"/>
            </p:cNvSpPr>
            <p:nvPr/>
          </p:nvSpPr>
          <p:spPr bwMode="auto">
            <a:xfrm>
              <a:off x="4944" y="153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5" name="Oval 526"/>
            <p:cNvSpPr>
              <a:spLocks noChangeArrowheads="1"/>
            </p:cNvSpPr>
            <p:nvPr/>
          </p:nvSpPr>
          <p:spPr bwMode="auto">
            <a:xfrm>
              <a:off x="5232" y="158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6" name="Oval 527"/>
            <p:cNvSpPr>
              <a:spLocks noChangeArrowheads="1"/>
            </p:cNvSpPr>
            <p:nvPr/>
          </p:nvSpPr>
          <p:spPr bwMode="auto">
            <a:xfrm>
              <a:off x="4320" y="182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7" name="Oval 528"/>
            <p:cNvSpPr>
              <a:spLocks noChangeArrowheads="1"/>
            </p:cNvSpPr>
            <p:nvPr/>
          </p:nvSpPr>
          <p:spPr bwMode="auto">
            <a:xfrm>
              <a:off x="4272" y="20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8" name="Oval 529"/>
            <p:cNvSpPr>
              <a:spLocks noChangeArrowheads="1"/>
            </p:cNvSpPr>
            <p:nvPr/>
          </p:nvSpPr>
          <p:spPr bwMode="auto">
            <a:xfrm>
              <a:off x="4992" y="182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9" name="Oval 530"/>
            <p:cNvSpPr>
              <a:spLocks noChangeArrowheads="1"/>
            </p:cNvSpPr>
            <p:nvPr/>
          </p:nvSpPr>
          <p:spPr bwMode="auto">
            <a:xfrm>
              <a:off x="5280" y="187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0" name="Oval 531"/>
            <p:cNvSpPr>
              <a:spLocks noChangeArrowheads="1"/>
            </p:cNvSpPr>
            <p:nvPr/>
          </p:nvSpPr>
          <p:spPr bwMode="auto">
            <a:xfrm>
              <a:off x="5136" y="20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1" name="Oval 532"/>
            <p:cNvSpPr>
              <a:spLocks noChangeArrowheads="1"/>
            </p:cNvSpPr>
            <p:nvPr/>
          </p:nvSpPr>
          <p:spPr bwMode="auto">
            <a:xfrm>
              <a:off x="4128" y="172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2" name="Oval 517"/>
            <p:cNvSpPr>
              <a:spLocks noChangeArrowheads="1"/>
            </p:cNvSpPr>
            <p:nvPr/>
          </p:nvSpPr>
          <p:spPr bwMode="auto">
            <a:xfrm rot="-1724077">
              <a:off x="4846" y="1826"/>
              <a:ext cx="288" cy="14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1819" name="AutoShape 551"/>
          <p:cNvSpPr>
            <a:spLocks noChangeArrowheads="1"/>
          </p:cNvSpPr>
          <p:nvPr/>
        </p:nvSpPr>
        <p:spPr bwMode="auto">
          <a:xfrm>
            <a:off x="76200" y="4941888"/>
            <a:ext cx="457200" cy="239712"/>
          </a:xfrm>
          <a:prstGeom prst="rightArrow">
            <a:avLst>
              <a:gd name="adj1" fmla="val 50000"/>
              <a:gd name="adj2" fmla="val 47682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864" name="Group 120"/>
          <p:cNvGrpSpPr>
            <a:grpSpLocks/>
          </p:cNvGrpSpPr>
          <p:nvPr/>
        </p:nvGrpSpPr>
        <p:grpSpPr bwMode="auto">
          <a:xfrm>
            <a:off x="684213" y="4114800"/>
            <a:ext cx="2438400" cy="1905000"/>
            <a:chOff x="361" y="2592"/>
            <a:chExt cx="1536" cy="1200"/>
          </a:xfrm>
        </p:grpSpPr>
        <p:sp>
          <p:nvSpPr>
            <p:cNvPr id="31749" name="Oval 552"/>
            <p:cNvSpPr>
              <a:spLocks noChangeArrowheads="1"/>
            </p:cNvSpPr>
            <p:nvPr/>
          </p:nvSpPr>
          <p:spPr bwMode="auto">
            <a:xfrm>
              <a:off x="1139" y="3052"/>
              <a:ext cx="384" cy="384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3" name="Rectangle 535"/>
            <p:cNvSpPr>
              <a:spLocks noChangeArrowheads="1"/>
            </p:cNvSpPr>
            <p:nvPr/>
          </p:nvSpPr>
          <p:spPr bwMode="auto">
            <a:xfrm>
              <a:off x="361" y="2592"/>
              <a:ext cx="1536" cy="12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4" name="Oval 536"/>
            <p:cNvSpPr>
              <a:spLocks noChangeArrowheads="1"/>
            </p:cNvSpPr>
            <p:nvPr/>
          </p:nvSpPr>
          <p:spPr bwMode="auto">
            <a:xfrm>
              <a:off x="793" y="283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5" name="Oval 537"/>
            <p:cNvSpPr>
              <a:spLocks noChangeArrowheads="1"/>
            </p:cNvSpPr>
            <p:nvPr/>
          </p:nvSpPr>
          <p:spPr bwMode="auto">
            <a:xfrm>
              <a:off x="601" y="268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6" name="Oval 538"/>
            <p:cNvSpPr>
              <a:spLocks noChangeArrowheads="1"/>
            </p:cNvSpPr>
            <p:nvPr/>
          </p:nvSpPr>
          <p:spPr bwMode="auto">
            <a:xfrm>
              <a:off x="505" y="288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7" name="Oval 539"/>
            <p:cNvSpPr>
              <a:spLocks noChangeArrowheads="1"/>
            </p:cNvSpPr>
            <p:nvPr/>
          </p:nvSpPr>
          <p:spPr bwMode="auto">
            <a:xfrm>
              <a:off x="745" y="294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8" name="Oval 540"/>
            <p:cNvSpPr>
              <a:spLocks noChangeArrowheads="1"/>
            </p:cNvSpPr>
            <p:nvPr/>
          </p:nvSpPr>
          <p:spPr bwMode="auto">
            <a:xfrm>
              <a:off x="1321" y="307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9" name="Oval 541"/>
            <p:cNvSpPr>
              <a:spLocks noChangeArrowheads="1"/>
            </p:cNvSpPr>
            <p:nvPr/>
          </p:nvSpPr>
          <p:spPr bwMode="auto">
            <a:xfrm>
              <a:off x="1225" y="32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0" name="Oval 542"/>
            <p:cNvSpPr>
              <a:spLocks noChangeArrowheads="1"/>
            </p:cNvSpPr>
            <p:nvPr/>
          </p:nvSpPr>
          <p:spPr bwMode="auto">
            <a:xfrm>
              <a:off x="1273" y="292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1" name="Oval 543"/>
            <p:cNvSpPr>
              <a:spLocks noChangeArrowheads="1"/>
            </p:cNvSpPr>
            <p:nvPr/>
          </p:nvSpPr>
          <p:spPr bwMode="auto">
            <a:xfrm>
              <a:off x="1561" y="297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2" name="Oval 544"/>
            <p:cNvSpPr>
              <a:spLocks noChangeArrowheads="1"/>
            </p:cNvSpPr>
            <p:nvPr/>
          </p:nvSpPr>
          <p:spPr bwMode="auto">
            <a:xfrm>
              <a:off x="649" y="32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3" name="Oval 545"/>
            <p:cNvSpPr>
              <a:spLocks noChangeArrowheads="1"/>
            </p:cNvSpPr>
            <p:nvPr/>
          </p:nvSpPr>
          <p:spPr bwMode="auto">
            <a:xfrm>
              <a:off x="601" y="345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4" name="Oval 546"/>
            <p:cNvSpPr>
              <a:spLocks noChangeArrowheads="1"/>
            </p:cNvSpPr>
            <p:nvPr/>
          </p:nvSpPr>
          <p:spPr bwMode="auto">
            <a:xfrm>
              <a:off x="1321" y="32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5" name="Oval 547"/>
            <p:cNvSpPr>
              <a:spLocks noChangeArrowheads="1"/>
            </p:cNvSpPr>
            <p:nvPr/>
          </p:nvSpPr>
          <p:spPr bwMode="auto">
            <a:xfrm>
              <a:off x="1609" y="32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6" name="Oval 548"/>
            <p:cNvSpPr>
              <a:spLocks noChangeArrowheads="1"/>
            </p:cNvSpPr>
            <p:nvPr/>
          </p:nvSpPr>
          <p:spPr bwMode="auto">
            <a:xfrm>
              <a:off x="1465" y="340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7" name="Oval 549"/>
            <p:cNvSpPr>
              <a:spLocks noChangeArrowheads="1"/>
            </p:cNvSpPr>
            <p:nvPr/>
          </p:nvSpPr>
          <p:spPr bwMode="auto">
            <a:xfrm>
              <a:off x="457" y="312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8" name="Oval 550"/>
            <p:cNvSpPr>
              <a:spLocks noChangeArrowheads="1"/>
            </p:cNvSpPr>
            <p:nvPr/>
          </p:nvSpPr>
          <p:spPr bwMode="auto">
            <a:xfrm rot="-1724077">
              <a:off x="1175" y="3218"/>
              <a:ext cx="288" cy="14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0" name="Oval 534"/>
            <p:cNvSpPr>
              <a:spLocks noChangeArrowheads="1"/>
            </p:cNvSpPr>
            <p:nvPr/>
          </p:nvSpPr>
          <p:spPr bwMode="auto">
            <a:xfrm rot="-3936271">
              <a:off x="673" y="2866"/>
              <a:ext cx="288" cy="144"/>
            </a:xfrm>
            <a:prstGeom prst="ellipse">
              <a:avLst/>
            </a:prstGeom>
            <a:solidFill>
              <a:srgbClr val="00CC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</p:grpSp>
      <p:sp>
        <p:nvSpPr>
          <p:cNvPr id="31837" name="AutoShape 570"/>
          <p:cNvSpPr>
            <a:spLocks noChangeArrowheads="1"/>
          </p:cNvSpPr>
          <p:nvPr/>
        </p:nvSpPr>
        <p:spPr bwMode="auto">
          <a:xfrm>
            <a:off x="3178175" y="5013325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865" name="Group 121"/>
          <p:cNvGrpSpPr>
            <a:grpSpLocks/>
          </p:cNvGrpSpPr>
          <p:nvPr/>
        </p:nvGrpSpPr>
        <p:grpSpPr bwMode="auto">
          <a:xfrm>
            <a:off x="3646488" y="4114800"/>
            <a:ext cx="2438400" cy="1905000"/>
            <a:chOff x="2244" y="2592"/>
            <a:chExt cx="1536" cy="1200"/>
          </a:xfrm>
        </p:grpSpPr>
        <p:sp>
          <p:nvSpPr>
            <p:cNvPr id="31748" name="Oval 572"/>
            <p:cNvSpPr>
              <a:spLocks noChangeArrowheads="1"/>
            </p:cNvSpPr>
            <p:nvPr/>
          </p:nvSpPr>
          <p:spPr bwMode="auto">
            <a:xfrm>
              <a:off x="3002" y="2880"/>
              <a:ext cx="432" cy="57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1" name="Rectangle 554"/>
            <p:cNvSpPr>
              <a:spLocks noChangeArrowheads="1"/>
            </p:cNvSpPr>
            <p:nvPr/>
          </p:nvSpPr>
          <p:spPr bwMode="auto">
            <a:xfrm>
              <a:off x="2244" y="2592"/>
              <a:ext cx="1536" cy="12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2" name="Oval 555"/>
            <p:cNvSpPr>
              <a:spLocks noChangeArrowheads="1"/>
            </p:cNvSpPr>
            <p:nvPr/>
          </p:nvSpPr>
          <p:spPr bwMode="auto">
            <a:xfrm>
              <a:off x="2676" y="283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3" name="Oval 556"/>
            <p:cNvSpPr>
              <a:spLocks noChangeArrowheads="1"/>
            </p:cNvSpPr>
            <p:nvPr/>
          </p:nvSpPr>
          <p:spPr bwMode="auto">
            <a:xfrm>
              <a:off x="2484" y="268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4" name="Oval 557"/>
            <p:cNvSpPr>
              <a:spLocks noChangeArrowheads="1"/>
            </p:cNvSpPr>
            <p:nvPr/>
          </p:nvSpPr>
          <p:spPr bwMode="auto">
            <a:xfrm>
              <a:off x="2388" y="288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5" name="Oval 558"/>
            <p:cNvSpPr>
              <a:spLocks noChangeArrowheads="1"/>
            </p:cNvSpPr>
            <p:nvPr/>
          </p:nvSpPr>
          <p:spPr bwMode="auto">
            <a:xfrm>
              <a:off x="2628" y="294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6" name="Oval 559"/>
            <p:cNvSpPr>
              <a:spLocks noChangeArrowheads="1"/>
            </p:cNvSpPr>
            <p:nvPr/>
          </p:nvSpPr>
          <p:spPr bwMode="auto">
            <a:xfrm>
              <a:off x="3204" y="307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7" name="Oval 560"/>
            <p:cNvSpPr>
              <a:spLocks noChangeArrowheads="1"/>
            </p:cNvSpPr>
            <p:nvPr/>
          </p:nvSpPr>
          <p:spPr bwMode="auto">
            <a:xfrm>
              <a:off x="3108" y="32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8" name="Oval 561"/>
            <p:cNvSpPr>
              <a:spLocks noChangeArrowheads="1"/>
            </p:cNvSpPr>
            <p:nvPr/>
          </p:nvSpPr>
          <p:spPr bwMode="auto">
            <a:xfrm>
              <a:off x="3156" y="292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9" name="Oval 562"/>
            <p:cNvSpPr>
              <a:spLocks noChangeArrowheads="1"/>
            </p:cNvSpPr>
            <p:nvPr/>
          </p:nvSpPr>
          <p:spPr bwMode="auto">
            <a:xfrm>
              <a:off x="3444" y="297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0" name="Oval 563"/>
            <p:cNvSpPr>
              <a:spLocks noChangeArrowheads="1"/>
            </p:cNvSpPr>
            <p:nvPr/>
          </p:nvSpPr>
          <p:spPr bwMode="auto">
            <a:xfrm>
              <a:off x="2532" y="32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1" name="Oval 564"/>
            <p:cNvSpPr>
              <a:spLocks noChangeArrowheads="1"/>
            </p:cNvSpPr>
            <p:nvPr/>
          </p:nvSpPr>
          <p:spPr bwMode="auto">
            <a:xfrm>
              <a:off x="2484" y="345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2" name="Oval 565"/>
            <p:cNvSpPr>
              <a:spLocks noChangeArrowheads="1"/>
            </p:cNvSpPr>
            <p:nvPr/>
          </p:nvSpPr>
          <p:spPr bwMode="auto">
            <a:xfrm>
              <a:off x="3204" y="32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3" name="Oval 566"/>
            <p:cNvSpPr>
              <a:spLocks noChangeArrowheads="1"/>
            </p:cNvSpPr>
            <p:nvPr/>
          </p:nvSpPr>
          <p:spPr bwMode="auto">
            <a:xfrm>
              <a:off x="3492" y="32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4" name="Oval 567"/>
            <p:cNvSpPr>
              <a:spLocks noChangeArrowheads="1"/>
            </p:cNvSpPr>
            <p:nvPr/>
          </p:nvSpPr>
          <p:spPr bwMode="auto">
            <a:xfrm>
              <a:off x="3348" y="340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5" name="Oval 568"/>
            <p:cNvSpPr>
              <a:spLocks noChangeArrowheads="1"/>
            </p:cNvSpPr>
            <p:nvPr/>
          </p:nvSpPr>
          <p:spPr bwMode="auto">
            <a:xfrm>
              <a:off x="2340" y="312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6" name="Oval 569"/>
            <p:cNvSpPr>
              <a:spLocks noChangeArrowheads="1"/>
            </p:cNvSpPr>
            <p:nvPr/>
          </p:nvSpPr>
          <p:spPr bwMode="auto">
            <a:xfrm rot="-1724077">
              <a:off x="3058" y="3218"/>
              <a:ext cx="288" cy="14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8" name="Oval 571"/>
            <p:cNvSpPr>
              <a:spLocks noChangeArrowheads="1"/>
            </p:cNvSpPr>
            <p:nvPr/>
          </p:nvSpPr>
          <p:spPr bwMode="auto">
            <a:xfrm rot="-3936271">
              <a:off x="2556" y="2866"/>
              <a:ext cx="288" cy="144"/>
            </a:xfrm>
            <a:prstGeom prst="ellipse">
              <a:avLst/>
            </a:prstGeom>
            <a:solidFill>
              <a:srgbClr val="00CC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31839" name="Oval 553"/>
            <p:cNvSpPr>
              <a:spLocks noChangeArrowheads="1"/>
            </p:cNvSpPr>
            <p:nvPr/>
          </p:nvSpPr>
          <p:spPr bwMode="auto">
            <a:xfrm>
              <a:off x="3022" y="3052"/>
              <a:ext cx="384" cy="384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1840" name="Oval 573"/>
          <p:cNvSpPr>
            <a:spLocks noChangeArrowheads="1"/>
          </p:cNvSpPr>
          <p:nvPr/>
        </p:nvSpPr>
        <p:spPr bwMode="auto">
          <a:xfrm>
            <a:off x="7832725" y="4572000"/>
            <a:ext cx="6858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1" name="Oval 575"/>
          <p:cNvSpPr>
            <a:spLocks noChangeArrowheads="1"/>
          </p:cNvSpPr>
          <p:nvPr/>
        </p:nvSpPr>
        <p:spPr bwMode="auto">
          <a:xfrm>
            <a:off x="7315200" y="4495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2" name="Oval 576"/>
          <p:cNvSpPr>
            <a:spLocks noChangeArrowheads="1"/>
          </p:cNvSpPr>
          <p:nvPr/>
        </p:nvSpPr>
        <p:spPr bwMode="auto">
          <a:xfrm>
            <a:off x="7010400" y="4267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3" name="Oval 577"/>
          <p:cNvSpPr>
            <a:spLocks noChangeArrowheads="1"/>
          </p:cNvSpPr>
          <p:nvPr/>
        </p:nvSpPr>
        <p:spPr bwMode="auto">
          <a:xfrm>
            <a:off x="6858000" y="4572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4" name="Oval 578"/>
          <p:cNvSpPr>
            <a:spLocks noChangeArrowheads="1"/>
          </p:cNvSpPr>
          <p:nvPr/>
        </p:nvSpPr>
        <p:spPr bwMode="auto">
          <a:xfrm>
            <a:off x="7239000" y="4676775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5" name="Oval 579"/>
          <p:cNvSpPr>
            <a:spLocks noChangeArrowheads="1"/>
          </p:cNvSpPr>
          <p:nvPr/>
        </p:nvSpPr>
        <p:spPr bwMode="auto">
          <a:xfrm>
            <a:off x="8153400" y="4876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6" name="Oval 580"/>
          <p:cNvSpPr>
            <a:spLocks noChangeArrowheads="1"/>
          </p:cNvSpPr>
          <p:nvPr/>
        </p:nvSpPr>
        <p:spPr bwMode="auto">
          <a:xfrm>
            <a:off x="8001000" y="5181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7" name="Oval 581"/>
          <p:cNvSpPr>
            <a:spLocks noChangeArrowheads="1"/>
          </p:cNvSpPr>
          <p:nvPr/>
        </p:nvSpPr>
        <p:spPr bwMode="auto">
          <a:xfrm>
            <a:off x="8077200" y="4648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8" name="Oval 582"/>
          <p:cNvSpPr>
            <a:spLocks noChangeArrowheads="1"/>
          </p:cNvSpPr>
          <p:nvPr/>
        </p:nvSpPr>
        <p:spPr bwMode="auto">
          <a:xfrm>
            <a:off x="8534400" y="4724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9" name="Oval 583"/>
          <p:cNvSpPr>
            <a:spLocks noChangeArrowheads="1"/>
          </p:cNvSpPr>
          <p:nvPr/>
        </p:nvSpPr>
        <p:spPr bwMode="auto">
          <a:xfrm>
            <a:off x="7086600" y="5105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0" name="Oval 584"/>
          <p:cNvSpPr>
            <a:spLocks noChangeArrowheads="1"/>
          </p:cNvSpPr>
          <p:nvPr/>
        </p:nvSpPr>
        <p:spPr bwMode="auto">
          <a:xfrm>
            <a:off x="7010400" y="5486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1" name="Oval 585"/>
          <p:cNvSpPr>
            <a:spLocks noChangeArrowheads="1"/>
          </p:cNvSpPr>
          <p:nvPr/>
        </p:nvSpPr>
        <p:spPr bwMode="auto">
          <a:xfrm>
            <a:off x="8153400" y="5105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2" name="Oval 586"/>
          <p:cNvSpPr>
            <a:spLocks noChangeArrowheads="1"/>
          </p:cNvSpPr>
          <p:nvPr/>
        </p:nvSpPr>
        <p:spPr bwMode="auto">
          <a:xfrm>
            <a:off x="8610600" y="5181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3" name="Oval 587"/>
          <p:cNvSpPr>
            <a:spLocks noChangeArrowheads="1"/>
          </p:cNvSpPr>
          <p:nvPr/>
        </p:nvSpPr>
        <p:spPr bwMode="auto">
          <a:xfrm>
            <a:off x="8382000" y="5410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4" name="Oval 588"/>
          <p:cNvSpPr>
            <a:spLocks noChangeArrowheads="1"/>
          </p:cNvSpPr>
          <p:nvPr/>
        </p:nvSpPr>
        <p:spPr bwMode="auto">
          <a:xfrm>
            <a:off x="6781800" y="4953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5" name="Oval 589"/>
          <p:cNvSpPr>
            <a:spLocks noChangeArrowheads="1"/>
          </p:cNvSpPr>
          <p:nvPr/>
        </p:nvSpPr>
        <p:spPr bwMode="auto">
          <a:xfrm rot="-1724077">
            <a:off x="7921625" y="5108575"/>
            <a:ext cx="457200" cy="228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6" name="Oval 591"/>
          <p:cNvSpPr>
            <a:spLocks noChangeArrowheads="1"/>
          </p:cNvSpPr>
          <p:nvPr/>
        </p:nvSpPr>
        <p:spPr bwMode="auto">
          <a:xfrm rot="-3936271">
            <a:off x="7124700" y="4549775"/>
            <a:ext cx="457200" cy="228600"/>
          </a:xfrm>
          <a:prstGeom prst="ellipse">
            <a:avLst/>
          </a:prstGeom>
          <a:solidFill>
            <a:srgbClr val="00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7" name="Oval 592"/>
          <p:cNvSpPr>
            <a:spLocks noChangeArrowheads="1"/>
          </p:cNvSpPr>
          <p:nvPr/>
        </p:nvSpPr>
        <p:spPr bwMode="auto">
          <a:xfrm>
            <a:off x="7864475" y="4845050"/>
            <a:ext cx="609600" cy="609600"/>
          </a:xfrm>
          <a:prstGeom prst="ellipse">
            <a:avLst/>
          </a:prstGeom>
          <a:solidFill>
            <a:srgbClr val="0099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8" name="AutoShape 593"/>
          <p:cNvSpPr>
            <a:spLocks noChangeArrowheads="1"/>
          </p:cNvSpPr>
          <p:nvPr/>
        </p:nvSpPr>
        <p:spPr bwMode="auto">
          <a:xfrm>
            <a:off x="6096000" y="4953000"/>
            <a:ext cx="457200" cy="152400"/>
          </a:xfrm>
          <a:custGeom>
            <a:avLst/>
            <a:gdLst>
              <a:gd name="T0" fmla="*/ 153628669 w 21600"/>
              <a:gd name="T1" fmla="*/ 0 h 21600"/>
              <a:gd name="T2" fmla="*/ 0 w 21600"/>
              <a:gd name="T3" fmla="*/ 3793300 h 21600"/>
              <a:gd name="T4" fmla="*/ 153628669 w 21600"/>
              <a:gd name="T5" fmla="*/ 7586607 h 21600"/>
              <a:gd name="T6" fmla="*/ 204838141 w 21600"/>
              <a:gd name="T7" fmla="*/ 37933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9" name="Oval 594"/>
          <p:cNvSpPr>
            <a:spLocks noChangeArrowheads="1"/>
          </p:cNvSpPr>
          <p:nvPr/>
        </p:nvSpPr>
        <p:spPr bwMode="auto">
          <a:xfrm>
            <a:off x="6705600" y="4191000"/>
            <a:ext cx="914400" cy="1600200"/>
          </a:xfrm>
          <a:prstGeom prst="ellipse">
            <a:avLst/>
          </a:prstGeom>
          <a:solidFill>
            <a:srgbClr val="66FF9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60" name="Oval 595"/>
          <p:cNvSpPr>
            <a:spLocks noChangeArrowheads="1"/>
          </p:cNvSpPr>
          <p:nvPr/>
        </p:nvSpPr>
        <p:spPr bwMode="auto">
          <a:xfrm>
            <a:off x="7772400" y="4419600"/>
            <a:ext cx="1066800" cy="1295400"/>
          </a:xfrm>
          <a:prstGeom prst="ellipse">
            <a:avLst/>
          </a:prstGeom>
          <a:solidFill>
            <a:srgbClr val="CC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28621" y="261937"/>
            <a:ext cx="7272337" cy="523857"/>
          </a:xfrm>
        </p:spPr>
        <p:txBody>
          <a:bodyPr/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142984"/>
            <a:ext cx="8305800" cy="533400"/>
          </a:xfrm>
        </p:spPr>
        <p:txBody>
          <a:bodyPr/>
          <a:lstStyle/>
          <a:p>
            <a:pPr marL="285750" indent="-285750"/>
            <a:r>
              <a:rPr lang="en-GB" sz="2800" b="1" dirty="0"/>
              <a:t>Illustration of the method (</a:t>
            </a:r>
            <a:r>
              <a:rPr lang="en-GB" sz="2800" b="1" dirty="0" err="1"/>
              <a:t>dendrogram</a:t>
            </a:r>
            <a:r>
              <a:rPr lang="en-GB" sz="2800" b="1" dirty="0"/>
              <a:t>)</a:t>
            </a:r>
          </a:p>
        </p:txBody>
      </p:sp>
      <p:sp>
        <p:nvSpPr>
          <p:cNvPr id="32772" name="Line 392"/>
          <p:cNvSpPr>
            <a:spLocks noChangeShapeType="1"/>
          </p:cNvSpPr>
          <p:nvPr/>
        </p:nvSpPr>
        <p:spPr bwMode="auto">
          <a:xfrm>
            <a:off x="4948214" y="2747978"/>
            <a:ext cx="0" cy="609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3" name="Line 394"/>
          <p:cNvSpPr>
            <a:spLocks noChangeShapeType="1"/>
          </p:cNvSpPr>
          <p:nvPr/>
        </p:nvSpPr>
        <p:spPr bwMode="auto">
          <a:xfrm flipV="1">
            <a:off x="2052614" y="3052778"/>
            <a:ext cx="0" cy="1828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4" name="Line 397"/>
          <p:cNvSpPr>
            <a:spLocks noChangeShapeType="1"/>
          </p:cNvSpPr>
          <p:nvPr/>
        </p:nvSpPr>
        <p:spPr bwMode="auto">
          <a:xfrm flipV="1">
            <a:off x="2586014" y="2747978"/>
            <a:ext cx="0" cy="298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Oval 57"/>
          <p:cNvSpPr>
            <a:spLocks noChangeArrowheads="1"/>
          </p:cNvSpPr>
          <p:nvPr/>
        </p:nvSpPr>
        <p:spPr bwMode="auto">
          <a:xfrm>
            <a:off x="12144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6" name="Oval 58"/>
          <p:cNvSpPr>
            <a:spLocks noChangeArrowheads="1"/>
          </p:cNvSpPr>
          <p:nvPr/>
        </p:nvSpPr>
        <p:spPr bwMode="auto">
          <a:xfrm>
            <a:off x="17478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7" name="Oval 59"/>
          <p:cNvSpPr>
            <a:spLocks noChangeArrowheads="1"/>
          </p:cNvSpPr>
          <p:nvPr/>
        </p:nvSpPr>
        <p:spPr bwMode="auto">
          <a:xfrm>
            <a:off x="23574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8" name="Oval 60"/>
          <p:cNvSpPr>
            <a:spLocks noChangeArrowheads="1"/>
          </p:cNvSpPr>
          <p:nvPr/>
        </p:nvSpPr>
        <p:spPr bwMode="auto">
          <a:xfrm>
            <a:off x="29670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9" name="Oval 61"/>
          <p:cNvSpPr>
            <a:spLocks noChangeArrowheads="1"/>
          </p:cNvSpPr>
          <p:nvPr/>
        </p:nvSpPr>
        <p:spPr bwMode="auto">
          <a:xfrm>
            <a:off x="35766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0" name="Oval 62"/>
          <p:cNvSpPr>
            <a:spLocks noChangeArrowheads="1"/>
          </p:cNvSpPr>
          <p:nvPr/>
        </p:nvSpPr>
        <p:spPr bwMode="auto">
          <a:xfrm>
            <a:off x="41862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1" name="Oval 63"/>
          <p:cNvSpPr>
            <a:spLocks noChangeArrowheads="1"/>
          </p:cNvSpPr>
          <p:nvPr/>
        </p:nvSpPr>
        <p:spPr bwMode="auto">
          <a:xfrm>
            <a:off x="47196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2" name="Oval 64"/>
          <p:cNvSpPr>
            <a:spLocks noChangeArrowheads="1"/>
          </p:cNvSpPr>
          <p:nvPr/>
        </p:nvSpPr>
        <p:spPr bwMode="auto">
          <a:xfrm>
            <a:off x="53292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3" name="Oval 65"/>
          <p:cNvSpPr>
            <a:spLocks noChangeArrowheads="1"/>
          </p:cNvSpPr>
          <p:nvPr/>
        </p:nvSpPr>
        <p:spPr bwMode="auto">
          <a:xfrm>
            <a:off x="59388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4" name="Oval 66"/>
          <p:cNvSpPr>
            <a:spLocks noChangeArrowheads="1"/>
          </p:cNvSpPr>
          <p:nvPr/>
        </p:nvSpPr>
        <p:spPr bwMode="auto">
          <a:xfrm>
            <a:off x="64722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cxnSp>
        <p:nvCxnSpPr>
          <p:cNvPr id="32785" name="AutoShape 68"/>
          <p:cNvCxnSpPr>
            <a:cxnSpLocks noChangeShapeType="1"/>
            <a:stCxn id="32775" idx="0"/>
            <a:endCxn id="32776" idx="0"/>
          </p:cNvCxnSpPr>
          <p:nvPr/>
        </p:nvCxnSpPr>
        <p:spPr bwMode="auto">
          <a:xfrm rot="5400000" flipV="1">
            <a:off x="1556520" y="5149072"/>
            <a:ext cx="1588" cy="533400"/>
          </a:xfrm>
          <a:prstGeom prst="bentConnector3">
            <a:avLst>
              <a:gd name="adj1" fmla="val -14400005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cxnSp>
        <p:nvCxnSpPr>
          <p:cNvPr id="32786" name="AutoShape 69"/>
          <p:cNvCxnSpPr>
            <a:cxnSpLocks noChangeShapeType="1"/>
            <a:endCxn id="32777" idx="0"/>
          </p:cNvCxnSpPr>
          <p:nvPr/>
        </p:nvCxnSpPr>
        <p:spPr bwMode="auto">
          <a:xfrm>
            <a:off x="1519214" y="4881578"/>
            <a:ext cx="914400" cy="5334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sp>
        <p:nvSpPr>
          <p:cNvPr id="32787" name="Line 70"/>
          <p:cNvSpPr>
            <a:spLocks noChangeShapeType="1"/>
          </p:cNvSpPr>
          <p:nvPr/>
        </p:nvSpPr>
        <p:spPr bwMode="auto">
          <a:xfrm>
            <a:off x="1519214" y="4881578"/>
            <a:ext cx="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cxnSp>
        <p:nvCxnSpPr>
          <p:cNvPr id="32788" name="AutoShape 71"/>
          <p:cNvCxnSpPr>
            <a:cxnSpLocks noChangeShapeType="1"/>
            <a:stCxn id="32780" idx="0"/>
            <a:endCxn id="32781" idx="0"/>
          </p:cNvCxnSpPr>
          <p:nvPr/>
        </p:nvCxnSpPr>
        <p:spPr bwMode="auto">
          <a:xfrm rot="5400000" flipV="1">
            <a:off x="4528320" y="5149072"/>
            <a:ext cx="1588" cy="533400"/>
          </a:xfrm>
          <a:prstGeom prst="bentConnector3">
            <a:avLst>
              <a:gd name="adj1" fmla="val -53500014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cxnSp>
        <p:nvCxnSpPr>
          <p:cNvPr id="32789" name="AutoShape 72"/>
          <p:cNvCxnSpPr>
            <a:cxnSpLocks noChangeShapeType="1"/>
          </p:cNvCxnSpPr>
          <p:nvPr/>
        </p:nvCxnSpPr>
        <p:spPr bwMode="auto">
          <a:xfrm rot="5400000" flipV="1">
            <a:off x="6280920" y="5149072"/>
            <a:ext cx="1588" cy="533400"/>
          </a:xfrm>
          <a:prstGeom prst="bentConnector3">
            <a:avLst>
              <a:gd name="adj1" fmla="val -70400032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cxnSp>
        <p:nvCxnSpPr>
          <p:cNvPr id="32790" name="AutoShape 73"/>
          <p:cNvCxnSpPr>
            <a:cxnSpLocks noChangeShapeType="1"/>
            <a:stCxn id="32782" idx="0"/>
          </p:cNvCxnSpPr>
          <p:nvPr/>
        </p:nvCxnSpPr>
        <p:spPr bwMode="auto">
          <a:xfrm rot="-5400000">
            <a:off x="5291114" y="4386278"/>
            <a:ext cx="1143000" cy="914400"/>
          </a:xfrm>
          <a:prstGeom prst="bentConnector3">
            <a:avLst>
              <a:gd name="adj1" fmla="val 123333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cxnSp>
        <p:nvCxnSpPr>
          <p:cNvPr id="32791" name="AutoShape 75"/>
          <p:cNvCxnSpPr>
            <a:cxnSpLocks noChangeShapeType="1"/>
          </p:cNvCxnSpPr>
          <p:nvPr/>
        </p:nvCxnSpPr>
        <p:spPr bwMode="auto">
          <a:xfrm rot="-5400000">
            <a:off x="3652814" y="4500578"/>
            <a:ext cx="914400" cy="914400"/>
          </a:xfrm>
          <a:prstGeom prst="bentConnector3">
            <a:avLst>
              <a:gd name="adj1" fmla="val 186977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sp>
        <p:nvSpPr>
          <p:cNvPr id="32792" name="Line 76"/>
          <p:cNvSpPr>
            <a:spLocks noChangeShapeType="1"/>
          </p:cNvSpPr>
          <p:nvPr/>
        </p:nvSpPr>
        <p:spPr bwMode="auto">
          <a:xfrm>
            <a:off x="4567214" y="4424378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3" name="Line 78"/>
          <p:cNvSpPr>
            <a:spLocks noChangeShapeType="1"/>
          </p:cNvSpPr>
          <p:nvPr/>
        </p:nvSpPr>
        <p:spPr bwMode="auto">
          <a:xfrm flipV="1">
            <a:off x="4110014" y="3357578"/>
            <a:ext cx="0" cy="3571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4" name="Line 79"/>
          <p:cNvSpPr>
            <a:spLocks noChangeShapeType="1"/>
          </p:cNvSpPr>
          <p:nvPr/>
        </p:nvSpPr>
        <p:spPr bwMode="auto">
          <a:xfrm>
            <a:off x="4110014" y="3357578"/>
            <a:ext cx="1676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5" name="Line 80"/>
          <p:cNvSpPr>
            <a:spLocks noChangeShapeType="1"/>
          </p:cNvSpPr>
          <p:nvPr/>
        </p:nvSpPr>
        <p:spPr bwMode="auto">
          <a:xfrm>
            <a:off x="5786414" y="3357578"/>
            <a:ext cx="0" cy="6461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6" name="Line 81"/>
          <p:cNvSpPr>
            <a:spLocks noChangeShapeType="1"/>
          </p:cNvSpPr>
          <p:nvPr/>
        </p:nvSpPr>
        <p:spPr bwMode="auto">
          <a:xfrm flipV="1">
            <a:off x="3043214" y="3052778"/>
            <a:ext cx="0" cy="2362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7" name="Line 82"/>
          <p:cNvSpPr>
            <a:spLocks noChangeShapeType="1"/>
          </p:cNvSpPr>
          <p:nvPr/>
        </p:nvSpPr>
        <p:spPr bwMode="auto">
          <a:xfrm>
            <a:off x="2052614" y="3052778"/>
            <a:ext cx="990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8" name="Line 83"/>
          <p:cNvSpPr>
            <a:spLocks noChangeShapeType="1"/>
          </p:cNvSpPr>
          <p:nvPr/>
        </p:nvSpPr>
        <p:spPr bwMode="auto">
          <a:xfrm>
            <a:off x="2586014" y="2747978"/>
            <a:ext cx="2362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9" name="Line 84"/>
          <p:cNvSpPr>
            <a:spLocks noChangeShapeType="1"/>
          </p:cNvSpPr>
          <p:nvPr/>
        </p:nvSpPr>
        <p:spPr bwMode="auto">
          <a:xfrm>
            <a:off x="3729014" y="2366978"/>
            <a:ext cx="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0" name="Line 85"/>
          <p:cNvSpPr>
            <a:spLocks noChangeShapeType="1"/>
          </p:cNvSpPr>
          <p:nvPr/>
        </p:nvSpPr>
        <p:spPr bwMode="auto">
          <a:xfrm flipV="1">
            <a:off x="7462814" y="2443178"/>
            <a:ext cx="0" cy="3048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2801" name="Line 86"/>
          <p:cNvSpPr>
            <a:spLocks noChangeShapeType="1"/>
          </p:cNvSpPr>
          <p:nvPr/>
        </p:nvSpPr>
        <p:spPr bwMode="auto">
          <a:xfrm>
            <a:off x="7386614" y="54911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2" name="Text Box 87"/>
          <p:cNvSpPr txBox="1">
            <a:spLocks noChangeArrowheads="1"/>
          </p:cNvSpPr>
          <p:nvPr/>
        </p:nvSpPr>
        <p:spPr bwMode="auto">
          <a:xfrm>
            <a:off x="7561239" y="53387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10</a:t>
            </a:r>
          </a:p>
        </p:txBody>
      </p:sp>
      <p:sp>
        <p:nvSpPr>
          <p:cNvPr id="32803" name="Line 88"/>
          <p:cNvSpPr>
            <a:spLocks noChangeShapeType="1"/>
          </p:cNvSpPr>
          <p:nvPr/>
        </p:nvSpPr>
        <p:spPr bwMode="auto">
          <a:xfrm>
            <a:off x="7386614" y="51863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4" name="Line 90"/>
          <p:cNvSpPr>
            <a:spLocks noChangeShapeType="1"/>
          </p:cNvSpPr>
          <p:nvPr/>
        </p:nvSpPr>
        <p:spPr bwMode="auto">
          <a:xfrm>
            <a:off x="7386614" y="48815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5" name="Line 91"/>
          <p:cNvSpPr>
            <a:spLocks noChangeShapeType="1"/>
          </p:cNvSpPr>
          <p:nvPr/>
        </p:nvSpPr>
        <p:spPr bwMode="auto">
          <a:xfrm>
            <a:off x="7386614" y="45767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6" name="Line 92"/>
          <p:cNvSpPr>
            <a:spLocks noChangeShapeType="1"/>
          </p:cNvSpPr>
          <p:nvPr/>
        </p:nvSpPr>
        <p:spPr bwMode="auto">
          <a:xfrm>
            <a:off x="7386614" y="42719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7" name="Line 93"/>
          <p:cNvSpPr>
            <a:spLocks noChangeShapeType="1"/>
          </p:cNvSpPr>
          <p:nvPr/>
        </p:nvSpPr>
        <p:spPr bwMode="auto">
          <a:xfrm>
            <a:off x="7386614" y="39671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8" name="Line 94"/>
          <p:cNvSpPr>
            <a:spLocks noChangeShapeType="1"/>
          </p:cNvSpPr>
          <p:nvPr/>
        </p:nvSpPr>
        <p:spPr bwMode="auto">
          <a:xfrm>
            <a:off x="7386614" y="36623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9" name="Line 95"/>
          <p:cNvSpPr>
            <a:spLocks noChangeShapeType="1"/>
          </p:cNvSpPr>
          <p:nvPr/>
        </p:nvSpPr>
        <p:spPr bwMode="auto">
          <a:xfrm>
            <a:off x="7386614" y="33575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10" name="Line 96"/>
          <p:cNvSpPr>
            <a:spLocks noChangeShapeType="1"/>
          </p:cNvSpPr>
          <p:nvPr/>
        </p:nvSpPr>
        <p:spPr bwMode="auto">
          <a:xfrm>
            <a:off x="7386614" y="30527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11" name="Line 97"/>
          <p:cNvSpPr>
            <a:spLocks noChangeShapeType="1"/>
          </p:cNvSpPr>
          <p:nvPr/>
        </p:nvSpPr>
        <p:spPr bwMode="auto">
          <a:xfrm>
            <a:off x="7386614" y="27479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12" name="Text Box 98"/>
          <p:cNvSpPr txBox="1">
            <a:spLocks noChangeArrowheads="1"/>
          </p:cNvSpPr>
          <p:nvPr/>
        </p:nvSpPr>
        <p:spPr bwMode="auto">
          <a:xfrm>
            <a:off x="6757964" y="2138378"/>
            <a:ext cx="1416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# of clusters</a:t>
            </a:r>
          </a:p>
        </p:txBody>
      </p:sp>
      <p:sp>
        <p:nvSpPr>
          <p:cNvPr id="32813" name="Text Box 99"/>
          <p:cNvSpPr txBox="1">
            <a:spLocks noChangeArrowheads="1"/>
          </p:cNvSpPr>
          <p:nvPr/>
        </p:nvSpPr>
        <p:spPr bwMode="auto">
          <a:xfrm>
            <a:off x="7561239" y="50339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9</a:t>
            </a:r>
          </a:p>
        </p:txBody>
      </p:sp>
      <p:sp>
        <p:nvSpPr>
          <p:cNvPr id="32814" name="Text Box 100"/>
          <p:cNvSpPr txBox="1">
            <a:spLocks noChangeArrowheads="1"/>
          </p:cNvSpPr>
          <p:nvPr/>
        </p:nvSpPr>
        <p:spPr bwMode="auto">
          <a:xfrm>
            <a:off x="7561239" y="47291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8</a:t>
            </a:r>
          </a:p>
        </p:txBody>
      </p:sp>
      <p:sp>
        <p:nvSpPr>
          <p:cNvPr id="32815" name="Text Box 101"/>
          <p:cNvSpPr txBox="1">
            <a:spLocks noChangeArrowheads="1"/>
          </p:cNvSpPr>
          <p:nvPr/>
        </p:nvSpPr>
        <p:spPr bwMode="auto">
          <a:xfrm>
            <a:off x="7561239" y="44243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7</a:t>
            </a:r>
          </a:p>
        </p:txBody>
      </p:sp>
      <p:sp>
        <p:nvSpPr>
          <p:cNvPr id="32816" name="Text Box 102"/>
          <p:cNvSpPr txBox="1">
            <a:spLocks noChangeArrowheads="1"/>
          </p:cNvSpPr>
          <p:nvPr/>
        </p:nvSpPr>
        <p:spPr bwMode="auto">
          <a:xfrm>
            <a:off x="7561239" y="41195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6</a:t>
            </a:r>
          </a:p>
        </p:txBody>
      </p:sp>
      <p:sp>
        <p:nvSpPr>
          <p:cNvPr id="32817" name="Text Box 103"/>
          <p:cNvSpPr txBox="1">
            <a:spLocks noChangeArrowheads="1"/>
          </p:cNvSpPr>
          <p:nvPr/>
        </p:nvSpPr>
        <p:spPr bwMode="auto">
          <a:xfrm>
            <a:off x="7561239" y="38147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5</a:t>
            </a:r>
          </a:p>
        </p:txBody>
      </p:sp>
      <p:sp>
        <p:nvSpPr>
          <p:cNvPr id="32818" name="Text Box 104"/>
          <p:cNvSpPr txBox="1">
            <a:spLocks noChangeArrowheads="1"/>
          </p:cNvSpPr>
          <p:nvPr/>
        </p:nvSpPr>
        <p:spPr bwMode="auto">
          <a:xfrm>
            <a:off x="7561239" y="35099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4</a:t>
            </a:r>
          </a:p>
        </p:txBody>
      </p:sp>
      <p:sp>
        <p:nvSpPr>
          <p:cNvPr id="32819" name="Text Box 105"/>
          <p:cNvSpPr txBox="1">
            <a:spLocks noChangeArrowheads="1"/>
          </p:cNvSpPr>
          <p:nvPr/>
        </p:nvSpPr>
        <p:spPr bwMode="auto">
          <a:xfrm>
            <a:off x="7561239" y="32051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3</a:t>
            </a:r>
          </a:p>
        </p:txBody>
      </p:sp>
      <p:sp>
        <p:nvSpPr>
          <p:cNvPr id="32820" name="Text Box 106"/>
          <p:cNvSpPr txBox="1">
            <a:spLocks noChangeArrowheads="1"/>
          </p:cNvSpPr>
          <p:nvPr/>
        </p:nvSpPr>
        <p:spPr bwMode="auto">
          <a:xfrm>
            <a:off x="7561239" y="29003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2</a:t>
            </a:r>
          </a:p>
        </p:txBody>
      </p:sp>
      <p:sp>
        <p:nvSpPr>
          <p:cNvPr id="32821" name="Text Box 107"/>
          <p:cNvSpPr txBox="1">
            <a:spLocks noChangeArrowheads="1"/>
          </p:cNvSpPr>
          <p:nvPr/>
        </p:nvSpPr>
        <p:spPr bwMode="auto">
          <a:xfrm>
            <a:off x="7561239" y="25955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61937"/>
            <a:ext cx="7272337" cy="523857"/>
          </a:xfrm>
        </p:spPr>
        <p:txBody>
          <a:bodyPr/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142984"/>
            <a:ext cx="5029200" cy="4800600"/>
          </a:xfrm>
        </p:spPr>
        <p:txBody>
          <a:bodyPr/>
          <a:lstStyle/>
          <a:p>
            <a:pPr marL="285750" indent="-285750">
              <a:tabLst>
                <a:tab pos="285750" algn="l"/>
              </a:tabLst>
            </a:pPr>
            <a:r>
              <a:rPr lang="en-GB" sz="2800" b="1" dirty="0"/>
              <a:t>Agglomeration schemes</a:t>
            </a:r>
          </a:p>
          <a:p>
            <a:pPr marL="819150" lvl="1" indent="-342900">
              <a:spcAft>
                <a:spcPct val="35000"/>
              </a:spcAft>
              <a:tabLst>
                <a:tab pos="285750" algn="l"/>
              </a:tabLst>
            </a:pPr>
            <a:r>
              <a:rPr lang="en-GB" sz="2400" dirty="0"/>
              <a:t>Single link: the distance between two closest points</a:t>
            </a:r>
          </a:p>
          <a:p>
            <a:pPr marL="819150" lvl="1" indent="-342900">
              <a:spcAft>
                <a:spcPct val="35000"/>
              </a:spcAft>
              <a:tabLst>
                <a:tab pos="285750" algn="l"/>
              </a:tabLst>
            </a:pPr>
            <a:r>
              <a:rPr lang="en-GB" sz="2400" dirty="0"/>
              <a:t>Complete link: the distance between two farthest points</a:t>
            </a:r>
          </a:p>
          <a:p>
            <a:pPr marL="819150" lvl="1" indent="-342900">
              <a:spcAft>
                <a:spcPct val="35000"/>
              </a:spcAft>
              <a:tabLst>
                <a:tab pos="285750" algn="l"/>
              </a:tabLst>
            </a:pPr>
            <a:r>
              <a:rPr lang="en-GB" sz="2400" dirty="0"/>
              <a:t>Group average: the average of all pair-wise distances</a:t>
            </a:r>
          </a:p>
          <a:p>
            <a:pPr marL="819150" lvl="1" indent="-342900">
              <a:spcAft>
                <a:spcPct val="35000"/>
              </a:spcAft>
              <a:tabLst>
                <a:tab pos="285750" algn="l"/>
              </a:tabLst>
            </a:pPr>
            <a:r>
              <a:rPr lang="en-GB" sz="2400" dirty="0" err="1"/>
              <a:t>Centroids</a:t>
            </a:r>
            <a:r>
              <a:rPr lang="en-GB" sz="2400" dirty="0"/>
              <a:t>: the distance between the </a:t>
            </a:r>
            <a:r>
              <a:rPr lang="en-GB" sz="2400" dirty="0" err="1"/>
              <a:t>centroids</a:t>
            </a:r>
            <a:endParaRPr lang="en-GB" sz="2400" dirty="0"/>
          </a:p>
        </p:txBody>
      </p:sp>
      <p:grpSp>
        <p:nvGrpSpPr>
          <p:cNvPr id="33850" name="Group 58"/>
          <p:cNvGrpSpPr>
            <a:grpSpLocks/>
          </p:cNvGrpSpPr>
          <p:nvPr/>
        </p:nvGrpSpPr>
        <p:grpSpPr bwMode="auto">
          <a:xfrm>
            <a:off x="6477000" y="1628775"/>
            <a:ext cx="1905000" cy="3733800"/>
            <a:chOff x="4080" y="1104"/>
            <a:chExt cx="1200" cy="2352"/>
          </a:xfrm>
        </p:grpSpPr>
        <p:grpSp>
          <p:nvGrpSpPr>
            <p:cNvPr id="33796" name="Group 76"/>
            <p:cNvGrpSpPr>
              <a:grpSpLocks/>
            </p:cNvGrpSpPr>
            <p:nvPr/>
          </p:nvGrpSpPr>
          <p:grpSpPr bwMode="auto">
            <a:xfrm>
              <a:off x="4080" y="1104"/>
              <a:ext cx="1185" cy="480"/>
              <a:chOff x="4080" y="1104"/>
              <a:chExt cx="1185" cy="480"/>
            </a:xfrm>
          </p:grpSpPr>
          <p:sp>
            <p:nvSpPr>
              <p:cNvPr id="33838" name="Oval 10"/>
              <p:cNvSpPr>
                <a:spLocks noChangeArrowheads="1"/>
              </p:cNvSpPr>
              <p:nvPr/>
            </p:nvSpPr>
            <p:spPr bwMode="auto">
              <a:xfrm>
                <a:off x="4080" y="1152"/>
                <a:ext cx="672" cy="336"/>
              </a:xfrm>
              <a:prstGeom prst="ellipse">
                <a:avLst/>
              </a:prstGeom>
              <a:solidFill>
                <a:srgbClr val="66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39" name="Oval 11"/>
              <p:cNvSpPr>
                <a:spLocks noChangeArrowheads="1"/>
              </p:cNvSpPr>
              <p:nvPr/>
            </p:nvSpPr>
            <p:spPr bwMode="auto">
              <a:xfrm>
                <a:off x="4176" y="129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0" name="Oval 12"/>
              <p:cNvSpPr>
                <a:spLocks noChangeArrowheads="1"/>
              </p:cNvSpPr>
              <p:nvPr/>
            </p:nvSpPr>
            <p:spPr bwMode="auto">
              <a:xfrm>
                <a:off x="4320" y="120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1" name="Oval 13"/>
              <p:cNvSpPr>
                <a:spLocks noChangeArrowheads="1"/>
              </p:cNvSpPr>
              <p:nvPr/>
            </p:nvSpPr>
            <p:spPr bwMode="auto">
              <a:xfrm>
                <a:off x="4368" y="134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2" name="Oval 14"/>
              <p:cNvSpPr>
                <a:spLocks noChangeArrowheads="1"/>
              </p:cNvSpPr>
              <p:nvPr/>
            </p:nvSpPr>
            <p:spPr bwMode="auto">
              <a:xfrm>
                <a:off x="4608" y="129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3" name="Oval 15"/>
              <p:cNvSpPr>
                <a:spLocks noChangeArrowheads="1"/>
              </p:cNvSpPr>
              <p:nvPr/>
            </p:nvSpPr>
            <p:spPr bwMode="auto">
              <a:xfrm>
                <a:off x="4881" y="1104"/>
                <a:ext cx="384" cy="480"/>
              </a:xfrm>
              <a:prstGeom prst="ellipse">
                <a:avLst/>
              </a:prstGeom>
              <a:solidFill>
                <a:srgbClr val="FF99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4" name="Oval 16"/>
              <p:cNvSpPr>
                <a:spLocks noChangeArrowheads="1"/>
              </p:cNvSpPr>
              <p:nvPr/>
            </p:nvSpPr>
            <p:spPr bwMode="auto">
              <a:xfrm>
                <a:off x="4896" y="134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5" name="Oval 17"/>
              <p:cNvSpPr>
                <a:spLocks noChangeArrowheads="1"/>
              </p:cNvSpPr>
              <p:nvPr/>
            </p:nvSpPr>
            <p:spPr bwMode="auto">
              <a:xfrm>
                <a:off x="5088" y="148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6" name="Oval 18"/>
              <p:cNvSpPr>
                <a:spLocks noChangeArrowheads="1"/>
              </p:cNvSpPr>
              <p:nvPr/>
            </p:nvSpPr>
            <p:spPr bwMode="auto">
              <a:xfrm>
                <a:off x="5184" y="129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7" name="Oval 19"/>
              <p:cNvSpPr>
                <a:spLocks noChangeArrowheads="1"/>
              </p:cNvSpPr>
              <p:nvPr/>
            </p:nvSpPr>
            <p:spPr bwMode="auto">
              <a:xfrm>
                <a:off x="4992" y="115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cxnSp>
            <p:nvCxnSpPr>
              <p:cNvPr id="33848" name="AutoShape 20"/>
              <p:cNvCxnSpPr>
                <a:cxnSpLocks noChangeShapeType="1"/>
                <a:stCxn id="33842" idx="6"/>
                <a:endCxn id="33844" idx="2"/>
              </p:cNvCxnSpPr>
              <p:nvPr/>
            </p:nvCxnSpPr>
            <p:spPr bwMode="auto">
              <a:xfrm>
                <a:off x="4656" y="1320"/>
                <a:ext cx="240" cy="48"/>
              </a:xfrm>
              <a:prstGeom prst="straightConnector1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 type="stealth" w="sm" len="med"/>
                <a:tailEnd type="stealth" w="sm" len="med"/>
              </a:ln>
            </p:spPr>
          </p:cxnSp>
        </p:grpSp>
        <p:grpSp>
          <p:nvGrpSpPr>
            <p:cNvPr id="33797" name="Group 78"/>
            <p:cNvGrpSpPr>
              <a:grpSpLocks/>
            </p:cNvGrpSpPr>
            <p:nvPr/>
          </p:nvGrpSpPr>
          <p:grpSpPr bwMode="auto">
            <a:xfrm>
              <a:off x="4080" y="2352"/>
              <a:ext cx="1185" cy="480"/>
              <a:chOff x="4080" y="2352"/>
              <a:chExt cx="1185" cy="480"/>
            </a:xfrm>
          </p:grpSpPr>
          <p:sp>
            <p:nvSpPr>
              <p:cNvPr id="33822" name="Oval 34"/>
              <p:cNvSpPr>
                <a:spLocks noChangeArrowheads="1"/>
              </p:cNvSpPr>
              <p:nvPr/>
            </p:nvSpPr>
            <p:spPr bwMode="auto">
              <a:xfrm>
                <a:off x="4080" y="2400"/>
                <a:ext cx="672" cy="336"/>
              </a:xfrm>
              <a:prstGeom prst="ellipse">
                <a:avLst/>
              </a:prstGeom>
              <a:solidFill>
                <a:srgbClr val="66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3" name="Oval 36"/>
              <p:cNvSpPr>
                <a:spLocks noChangeArrowheads="1"/>
              </p:cNvSpPr>
              <p:nvPr/>
            </p:nvSpPr>
            <p:spPr bwMode="auto">
              <a:xfrm>
                <a:off x="4320" y="244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4" name="Oval 38"/>
              <p:cNvSpPr>
                <a:spLocks noChangeArrowheads="1"/>
              </p:cNvSpPr>
              <p:nvPr/>
            </p:nvSpPr>
            <p:spPr bwMode="auto">
              <a:xfrm>
                <a:off x="4512" y="259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5" name="Oval 39"/>
              <p:cNvSpPr>
                <a:spLocks noChangeArrowheads="1"/>
              </p:cNvSpPr>
              <p:nvPr/>
            </p:nvSpPr>
            <p:spPr bwMode="auto">
              <a:xfrm>
                <a:off x="4881" y="2352"/>
                <a:ext cx="384" cy="480"/>
              </a:xfrm>
              <a:prstGeom prst="ellipse">
                <a:avLst/>
              </a:prstGeom>
              <a:solidFill>
                <a:srgbClr val="FF99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6" name="Oval 40"/>
              <p:cNvSpPr>
                <a:spLocks noChangeArrowheads="1"/>
              </p:cNvSpPr>
              <p:nvPr/>
            </p:nvSpPr>
            <p:spPr bwMode="auto">
              <a:xfrm>
                <a:off x="4896" y="259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7" name="Oval 41"/>
              <p:cNvSpPr>
                <a:spLocks noChangeArrowheads="1"/>
              </p:cNvSpPr>
              <p:nvPr/>
            </p:nvSpPr>
            <p:spPr bwMode="auto">
              <a:xfrm>
                <a:off x="5088" y="273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8" name="Oval 42"/>
              <p:cNvSpPr>
                <a:spLocks noChangeArrowheads="1"/>
              </p:cNvSpPr>
              <p:nvPr/>
            </p:nvSpPr>
            <p:spPr bwMode="auto">
              <a:xfrm>
                <a:off x="5184" y="254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9" name="Oval 43"/>
              <p:cNvSpPr>
                <a:spLocks noChangeArrowheads="1"/>
              </p:cNvSpPr>
              <p:nvPr/>
            </p:nvSpPr>
            <p:spPr bwMode="auto">
              <a:xfrm>
                <a:off x="4992" y="240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cxnSp>
            <p:nvCxnSpPr>
              <p:cNvPr id="33830" name="AutoShape 47"/>
              <p:cNvCxnSpPr>
                <a:cxnSpLocks noChangeShapeType="1"/>
                <a:stCxn id="33823" idx="6"/>
                <a:endCxn id="33829" idx="7"/>
              </p:cNvCxnSpPr>
              <p:nvPr/>
            </p:nvCxnSpPr>
            <p:spPr bwMode="auto">
              <a:xfrm flipV="1">
                <a:off x="4368" y="2407"/>
                <a:ext cx="665" cy="65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1" name="AutoShape 48"/>
              <p:cNvCxnSpPr>
                <a:cxnSpLocks noChangeShapeType="1"/>
                <a:stCxn id="33823" idx="5"/>
                <a:endCxn id="33828" idx="2"/>
              </p:cNvCxnSpPr>
              <p:nvPr/>
            </p:nvCxnSpPr>
            <p:spPr bwMode="auto">
              <a:xfrm>
                <a:off x="4361" y="2489"/>
                <a:ext cx="823" cy="79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2" name="AutoShape 49"/>
              <p:cNvCxnSpPr>
                <a:cxnSpLocks noChangeShapeType="1"/>
              </p:cNvCxnSpPr>
              <p:nvPr/>
            </p:nvCxnSpPr>
            <p:spPr bwMode="auto">
              <a:xfrm>
                <a:off x="4368" y="2496"/>
                <a:ext cx="734" cy="254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3" name="AutoShape 50"/>
              <p:cNvCxnSpPr>
                <a:cxnSpLocks noChangeShapeType="1"/>
                <a:stCxn id="33823" idx="6"/>
                <a:endCxn id="33826" idx="2"/>
              </p:cNvCxnSpPr>
              <p:nvPr/>
            </p:nvCxnSpPr>
            <p:spPr bwMode="auto">
              <a:xfrm>
                <a:off x="4368" y="2472"/>
                <a:ext cx="528" cy="144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4" name="AutoShape 51"/>
              <p:cNvCxnSpPr>
                <a:cxnSpLocks noChangeShapeType="1"/>
                <a:stCxn id="33824" idx="6"/>
                <a:endCxn id="33829" idx="2"/>
              </p:cNvCxnSpPr>
              <p:nvPr/>
            </p:nvCxnSpPr>
            <p:spPr bwMode="auto">
              <a:xfrm flipV="1">
                <a:off x="4560" y="2424"/>
                <a:ext cx="432" cy="192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5" name="AutoShape 52"/>
              <p:cNvCxnSpPr>
                <a:cxnSpLocks noChangeShapeType="1"/>
                <a:stCxn id="33824" idx="4"/>
                <a:endCxn id="33828" idx="3"/>
              </p:cNvCxnSpPr>
              <p:nvPr/>
            </p:nvCxnSpPr>
            <p:spPr bwMode="auto">
              <a:xfrm flipV="1">
                <a:off x="4536" y="2585"/>
                <a:ext cx="655" cy="55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6" name="AutoShape 53"/>
              <p:cNvCxnSpPr>
                <a:cxnSpLocks noChangeShapeType="1"/>
                <a:stCxn id="33824" idx="6"/>
                <a:endCxn id="33826" idx="2"/>
              </p:cNvCxnSpPr>
              <p:nvPr/>
            </p:nvCxnSpPr>
            <p:spPr bwMode="auto">
              <a:xfrm>
                <a:off x="4560" y="2616"/>
                <a:ext cx="336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7" name="AutoShape 54"/>
              <p:cNvCxnSpPr>
                <a:cxnSpLocks noChangeShapeType="1"/>
                <a:stCxn id="33824" idx="6"/>
                <a:endCxn id="33827" idx="1"/>
              </p:cNvCxnSpPr>
              <p:nvPr/>
            </p:nvCxnSpPr>
            <p:spPr bwMode="auto">
              <a:xfrm>
                <a:off x="4560" y="2616"/>
                <a:ext cx="535" cy="127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</p:grpSp>
        <p:grpSp>
          <p:nvGrpSpPr>
            <p:cNvPr id="33798" name="Group 80"/>
            <p:cNvGrpSpPr>
              <a:grpSpLocks/>
            </p:cNvGrpSpPr>
            <p:nvPr/>
          </p:nvGrpSpPr>
          <p:grpSpPr bwMode="auto">
            <a:xfrm>
              <a:off x="4080" y="2976"/>
              <a:ext cx="1185" cy="480"/>
              <a:chOff x="4080" y="2976"/>
              <a:chExt cx="1185" cy="480"/>
            </a:xfrm>
          </p:grpSpPr>
          <p:sp>
            <p:nvSpPr>
              <p:cNvPr id="33811" name="Oval 57"/>
              <p:cNvSpPr>
                <a:spLocks noChangeArrowheads="1"/>
              </p:cNvSpPr>
              <p:nvPr/>
            </p:nvSpPr>
            <p:spPr bwMode="auto">
              <a:xfrm>
                <a:off x="4080" y="3024"/>
                <a:ext cx="672" cy="336"/>
              </a:xfrm>
              <a:prstGeom prst="ellipse">
                <a:avLst/>
              </a:prstGeom>
              <a:solidFill>
                <a:srgbClr val="66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2" name="Oval 58"/>
              <p:cNvSpPr>
                <a:spLocks noChangeArrowheads="1"/>
              </p:cNvSpPr>
              <p:nvPr/>
            </p:nvSpPr>
            <p:spPr bwMode="auto">
              <a:xfrm>
                <a:off x="4320" y="307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3" name="Oval 59"/>
              <p:cNvSpPr>
                <a:spLocks noChangeArrowheads="1"/>
              </p:cNvSpPr>
              <p:nvPr/>
            </p:nvSpPr>
            <p:spPr bwMode="auto">
              <a:xfrm>
                <a:off x="4512" y="321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4" name="Oval 60"/>
              <p:cNvSpPr>
                <a:spLocks noChangeArrowheads="1"/>
              </p:cNvSpPr>
              <p:nvPr/>
            </p:nvSpPr>
            <p:spPr bwMode="auto">
              <a:xfrm>
                <a:off x="4881" y="2976"/>
                <a:ext cx="384" cy="480"/>
              </a:xfrm>
              <a:prstGeom prst="ellipse">
                <a:avLst/>
              </a:prstGeom>
              <a:solidFill>
                <a:srgbClr val="FF99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5" name="Oval 61"/>
              <p:cNvSpPr>
                <a:spLocks noChangeArrowheads="1"/>
              </p:cNvSpPr>
              <p:nvPr/>
            </p:nvSpPr>
            <p:spPr bwMode="auto">
              <a:xfrm>
                <a:off x="4896" y="321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6" name="Oval 62"/>
              <p:cNvSpPr>
                <a:spLocks noChangeArrowheads="1"/>
              </p:cNvSpPr>
              <p:nvPr/>
            </p:nvSpPr>
            <p:spPr bwMode="auto">
              <a:xfrm>
                <a:off x="5088" y="336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7" name="Oval 63"/>
              <p:cNvSpPr>
                <a:spLocks noChangeArrowheads="1"/>
              </p:cNvSpPr>
              <p:nvPr/>
            </p:nvSpPr>
            <p:spPr bwMode="auto">
              <a:xfrm>
                <a:off x="5184" y="316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8" name="Oval 64"/>
              <p:cNvSpPr>
                <a:spLocks noChangeArrowheads="1"/>
              </p:cNvSpPr>
              <p:nvPr/>
            </p:nvSpPr>
            <p:spPr bwMode="auto">
              <a:xfrm>
                <a:off x="4992" y="302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9" name="AutoShape 73"/>
              <p:cNvSpPr>
                <a:spLocks noChangeArrowheads="1"/>
              </p:cNvSpPr>
              <p:nvPr/>
            </p:nvSpPr>
            <p:spPr bwMode="auto">
              <a:xfrm>
                <a:off x="4374" y="3132"/>
                <a:ext cx="96" cy="96"/>
              </a:xfrm>
              <a:prstGeom prst="plus">
                <a:avLst>
                  <a:gd name="adj" fmla="val 37500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0" name="AutoShape 74"/>
              <p:cNvSpPr>
                <a:spLocks noChangeArrowheads="1"/>
              </p:cNvSpPr>
              <p:nvPr/>
            </p:nvSpPr>
            <p:spPr bwMode="auto">
              <a:xfrm>
                <a:off x="5028" y="3174"/>
                <a:ext cx="96" cy="96"/>
              </a:xfrm>
              <a:prstGeom prst="plus">
                <a:avLst>
                  <a:gd name="adj" fmla="val 37500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cxnSp>
            <p:nvCxnSpPr>
              <p:cNvPr id="33821" name="AutoShape 75"/>
              <p:cNvCxnSpPr>
                <a:cxnSpLocks noChangeShapeType="1"/>
                <a:stCxn id="33819" idx="3"/>
                <a:endCxn id="33820" idx="1"/>
              </p:cNvCxnSpPr>
              <p:nvPr/>
            </p:nvCxnSpPr>
            <p:spPr bwMode="auto">
              <a:xfrm>
                <a:off x="4470" y="3180"/>
                <a:ext cx="558" cy="42"/>
              </a:xfrm>
              <a:prstGeom prst="straightConnector1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</p:spPr>
          </p:cxnSp>
        </p:grpSp>
        <p:grpSp>
          <p:nvGrpSpPr>
            <p:cNvPr id="33799" name="Group 77"/>
            <p:cNvGrpSpPr>
              <a:grpSpLocks/>
            </p:cNvGrpSpPr>
            <p:nvPr/>
          </p:nvGrpSpPr>
          <p:grpSpPr bwMode="auto">
            <a:xfrm>
              <a:off x="4100" y="1728"/>
              <a:ext cx="1180" cy="480"/>
              <a:chOff x="4100" y="1728"/>
              <a:chExt cx="1180" cy="480"/>
            </a:xfrm>
          </p:grpSpPr>
          <p:sp>
            <p:nvSpPr>
              <p:cNvPr id="33800" name="Oval 10"/>
              <p:cNvSpPr>
                <a:spLocks noChangeArrowheads="1"/>
              </p:cNvSpPr>
              <p:nvPr/>
            </p:nvSpPr>
            <p:spPr bwMode="auto">
              <a:xfrm>
                <a:off x="4100" y="1776"/>
                <a:ext cx="672" cy="336"/>
              </a:xfrm>
              <a:prstGeom prst="ellipse">
                <a:avLst/>
              </a:prstGeom>
              <a:solidFill>
                <a:srgbClr val="66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1" name="Oval 11"/>
              <p:cNvSpPr>
                <a:spLocks noChangeArrowheads="1"/>
              </p:cNvSpPr>
              <p:nvPr/>
            </p:nvSpPr>
            <p:spPr bwMode="auto">
              <a:xfrm>
                <a:off x="4196" y="192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2" name="Oval 12"/>
              <p:cNvSpPr>
                <a:spLocks noChangeArrowheads="1"/>
              </p:cNvSpPr>
              <p:nvPr/>
            </p:nvSpPr>
            <p:spPr bwMode="auto">
              <a:xfrm>
                <a:off x="4340" y="182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3" name="Oval 13"/>
              <p:cNvSpPr>
                <a:spLocks noChangeArrowheads="1"/>
              </p:cNvSpPr>
              <p:nvPr/>
            </p:nvSpPr>
            <p:spPr bwMode="auto">
              <a:xfrm>
                <a:off x="4388" y="196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4" name="Oval 14"/>
              <p:cNvSpPr>
                <a:spLocks noChangeArrowheads="1"/>
              </p:cNvSpPr>
              <p:nvPr/>
            </p:nvSpPr>
            <p:spPr bwMode="auto">
              <a:xfrm>
                <a:off x="4628" y="192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5" name="Oval 15"/>
              <p:cNvSpPr>
                <a:spLocks noChangeArrowheads="1"/>
              </p:cNvSpPr>
              <p:nvPr/>
            </p:nvSpPr>
            <p:spPr bwMode="auto">
              <a:xfrm>
                <a:off x="4896" y="1728"/>
                <a:ext cx="384" cy="480"/>
              </a:xfrm>
              <a:prstGeom prst="ellipse">
                <a:avLst/>
              </a:prstGeom>
              <a:solidFill>
                <a:srgbClr val="FF99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6" name="Oval 16"/>
              <p:cNvSpPr>
                <a:spLocks noChangeArrowheads="1"/>
              </p:cNvSpPr>
              <p:nvPr/>
            </p:nvSpPr>
            <p:spPr bwMode="auto">
              <a:xfrm>
                <a:off x="4916" y="196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7" name="Oval 17"/>
              <p:cNvSpPr>
                <a:spLocks noChangeArrowheads="1"/>
              </p:cNvSpPr>
              <p:nvPr/>
            </p:nvSpPr>
            <p:spPr bwMode="auto">
              <a:xfrm>
                <a:off x="5108" y="211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8" name="Oval 18"/>
              <p:cNvSpPr>
                <a:spLocks noChangeArrowheads="1"/>
              </p:cNvSpPr>
              <p:nvPr/>
            </p:nvSpPr>
            <p:spPr bwMode="auto">
              <a:xfrm>
                <a:off x="5204" y="192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9" name="Oval 19"/>
              <p:cNvSpPr>
                <a:spLocks noChangeArrowheads="1"/>
              </p:cNvSpPr>
              <p:nvPr/>
            </p:nvSpPr>
            <p:spPr bwMode="auto">
              <a:xfrm>
                <a:off x="5012" y="177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cxnSp>
            <p:nvCxnSpPr>
              <p:cNvPr id="33810" name="AutoShape 20"/>
              <p:cNvCxnSpPr>
                <a:cxnSpLocks noChangeShapeType="1"/>
                <a:stCxn id="33801" idx="6"/>
                <a:endCxn id="33808" idx="2"/>
              </p:cNvCxnSpPr>
              <p:nvPr/>
            </p:nvCxnSpPr>
            <p:spPr bwMode="auto">
              <a:xfrm>
                <a:off x="4244" y="1944"/>
                <a:ext cx="960" cy="0"/>
              </a:xfrm>
              <a:prstGeom prst="straightConnector1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 type="stealth" w="sm" len="med"/>
                <a:tailEnd type="stealth" w="sm" len="med"/>
              </a:ln>
            </p:spPr>
          </p:cxn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61937"/>
            <a:ext cx="7272337" cy="523857"/>
          </a:xfrm>
        </p:spPr>
        <p:txBody>
          <a:bodyPr/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000108"/>
            <a:ext cx="7696200" cy="4800600"/>
          </a:xfrm>
        </p:spPr>
        <p:txBody>
          <a:bodyPr/>
          <a:lstStyle/>
          <a:p>
            <a:pPr marL="285750" indent="-285750">
              <a:tabLst>
                <a:tab pos="285750" algn="l"/>
              </a:tabLst>
            </a:pPr>
            <a:r>
              <a:rPr lang="en-GB" sz="2800" b="1" dirty="0"/>
              <a:t>Strengths and weaknesses</a:t>
            </a:r>
          </a:p>
          <a:p>
            <a:pPr marL="762000" lvl="1" indent="-285750">
              <a:tabLst>
                <a:tab pos="285750" algn="l"/>
              </a:tabLst>
            </a:pPr>
            <a:r>
              <a:rPr lang="en-GB" sz="2400" dirty="0"/>
              <a:t>Strengths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Deterministic results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Multiple possible versions of clustering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No need to specify the value of a k beforehand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Can create clusters of arbitrary shapes (single-link)</a:t>
            </a:r>
          </a:p>
          <a:p>
            <a:pPr marL="762000" lvl="1" indent="-285750">
              <a:tabLst>
                <a:tab pos="285750" algn="l"/>
              </a:tabLst>
            </a:pPr>
            <a:r>
              <a:rPr lang="en-GB" sz="2400" dirty="0"/>
              <a:t>Weaknesses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Does not scale up for large data sets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Cannot undo membership like the K-means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Problems with agglomeration schemes (see Chapter 5)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Title 1"/>
          <p:cNvSpPr>
            <a:spLocks noGrp="1"/>
          </p:cNvSpPr>
          <p:nvPr>
            <p:ph type="title" idx="4294967295"/>
          </p:nvPr>
        </p:nvSpPr>
        <p:spPr>
          <a:xfrm>
            <a:off x="285720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Cluster Evaluation &amp; Interpretation</a:t>
            </a:r>
          </a:p>
        </p:txBody>
      </p:sp>
      <p:sp>
        <p:nvSpPr>
          <p:cNvPr id="10248" name="Content Placeholder 2"/>
          <p:cNvSpPr>
            <a:spLocks noGrp="1"/>
          </p:cNvSpPr>
          <p:nvPr>
            <p:ph idx="4294967295"/>
          </p:nvPr>
        </p:nvSpPr>
        <p:spPr>
          <a:xfrm>
            <a:off x="428596" y="1071546"/>
            <a:ext cx="8286808" cy="5500726"/>
          </a:xfrm>
        </p:spPr>
        <p:txBody>
          <a:bodyPr>
            <a:normAutofit fontScale="92500" lnSpcReduction="10000"/>
          </a:bodyPr>
          <a:lstStyle/>
          <a:p>
            <a:pPr marL="190500" indent="-190500"/>
            <a:r>
              <a:rPr lang="en-US" sz="2800" b="1" dirty="0"/>
              <a:t>Cluster quality</a:t>
            </a:r>
          </a:p>
          <a:p>
            <a:pPr marL="666750" lvl="1" indent="-285750"/>
            <a:r>
              <a:rPr lang="en-US" sz="2400" dirty="0"/>
              <a:t>Principle:</a:t>
            </a:r>
          </a:p>
          <a:p>
            <a:pPr marL="1047750" lvl="2" indent="-190500"/>
            <a:r>
              <a:rPr lang="en-US" sz="2000" dirty="0"/>
              <a:t>High-level similarity/low-level variation within a cluster</a:t>
            </a:r>
            <a:endParaRPr lang="en-US" sz="2000" dirty="0">
              <a:sym typeface="Symbol" pitchFamily="18" charset="2"/>
            </a:endParaRPr>
          </a:p>
          <a:p>
            <a:pPr marL="1047750" lvl="2" indent="-190500"/>
            <a:r>
              <a:rPr lang="en-US" sz="2000" dirty="0"/>
              <a:t>High-level dissimilarity between clusters</a:t>
            </a:r>
          </a:p>
          <a:p>
            <a:pPr marL="666750" lvl="1" indent="-285750"/>
            <a:r>
              <a:rPr lang="en-US" sz="2400" dirty="0"/>
              <a:t>The measures</a:t>
            </a:r>
          </a:p>
          <a:p>
            <a:pPr marL="1047750" lvl="2" indent="-190500">
              <a:buSzPct val="70000"/>
            </a:pPr>
            <a:r>
              <a:rPr lang="en-GB" altLang="zh-CN" sz="2000" dirty="0">
                <a:ea typeface="Arial Unicode MS" pitchFamily="34" charset="-128"/>
                <a:cs typeface="Arial Unicode MS" pitchFamily="34" charset="-128"/>
              </a:rPr>
              <a:t>Cohesion: sum of squared errors (SSE), and sum of SSEs for all clusters (WC)</a:t>
            </a:r>
          </a:p>
          <a:p>
            <a:pPr marL="1047750" lvl="2" indent="-190500">
              <a:buSzPct val="70000"/>
            </a:pPr>
            <a:r>
              <a:rPr lang="en-GB" altLang="zh-CN" sz="2000" dirty="0">
                <a:ea typeface="Arial Unicode MS" pitchFamily="34" charset="-128"/>
                <a:cs typeface="Arial Unicode MS" pitchFamily="34" charset="-128"/>
              </a:rPr>
              <a:t>Separation: sum of distances between clusters (BC)</a:t>
            </a:r>
          </a:p>
          <a:p>
            <a:pPr marL="1047750" lvl="2" indent="-190500">
              <a:buSzPct val="70000"/>
            </a:pPr>
            <a:r>
              <a:rPr lang="en-GB" altLang="zh-CN" sz="2000" dirty="0">
                <a:ea typeface="Arial Unicode MS" pitchFamily="34" charset="-128"/>
                <a:cs typeface="Arial Unicode MS" pitchFamily="34" charset="-128"/>
              </a:rPr>
              <a:t>Combining the cohesion and separation, the ratio BC/WC is a good indicator of overall quality. </a:t>
            </a:r>
            <a:endParaRPr lang="en-GB" altLang="zh-CN" sz="2000" dirty="0" smtClean="0">
              <a:ea typeface="Arial Unicode MS" pitchFamily="34" charset="-128"/>
              <a:cs typeface="Arial Unicode MS" pitchFamily="34" charset="-128"/>
            </a:endParaRPr>
          </a:p>
          <a:p>
            <a:pPr marL="285750" indent="-285750">
              <a:buSzPct val="70000"/>
            </a:pPr>
            <a:r>
              <a:rPr lang="en-GB" altLang="zh-CN" b="1" dirty="0" smtClean="0">
                <a:ea typeface="SimSun" pitchFamily="2" charset="-122"/>
              </a:rPr>
              <a:t>Cluster tendency</a:t>
            </a:r>
          </a:p>
          <a:p>
            <a:pPr marL="762000" lvl="1" indent="-285750" algn="just"/>
            <a:r>
              <a:rPr lang="en-GB" altLang="zh-CN" dirty="0" smtClean="0">
                <a:ea typeface="Arial Unicode MS" pitchFamily="34" charset="-128"/>
                <a:cs typeface="Arial Unicode MS" pitchFamily="34" charset="-128"/>
              </a:rPr>
              <a:t>Cluster tendency: do clusters really exist?</a:t>
            </a:r>
          </a:p>
          <a:p>
            <a:pPr marL="762000" lvl="1" indent="-285750" algn="just"/>
            <a:r>
              <a:rPr lang="en-GB" altLang="zh-CN" dirty="0" smtClean="0">
                <a:ea typeface="Arial Unicode MS" pitchFamily="34" charset="-128"/>
                <a:cs typeface="Arial Unicode MS" pitchFamily="34" charset="-128"/>
              </a:rPr>
              <a:t>Measures for tendency:</a:t>
            </a:r>
          </a:p>
          <a:p>
            <a:pPr marL="1162050" lvl="2" indent="-209550" algn="just"/>
            <a:r>
              <a:rPr lang="en-GB" altLang="zh-CN" sz="2000" dirty="0" smtClean="0">
                <a:ea typeface="Arial Unicode MS" pitchFamily="34" charset="-128"/>
                <a:cs typeface="Arial Unicode MS" pitchFamily="34" charset="-128"/>
              </a:rPr>
              <a:t>Quality measure: when BC and WC are similar, it means clusters do not exist. </a:t>
            </a:r>
          </a:p>
          <a:p>
            <a:pPr marL="1047750" lvl="2" indent="-190500">
              <a:buSzPct val="70000"/>
            </a:pPr>
            <a:endParaRPr lang="en-GB" altLang="zh-CN" sz="2000" dirty="0"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85720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Cluster Evaluation &amp; Interpretation</a:t>
            </a:r>
          </a:p>
        </p:txBody>
      </p:sp>
      <p:sp>
        <p:nvSpPr>
          <p:cNvPr id="112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928670"/>
            <a:ext cx="8382000" cy="533400"/>
          </a:xfrm>
        </p:spPr>
        <p:txBody>
          <a:bodyPr/>
          <a:lstStyle/>
          <a:p>
            <a:pPr marL="190500" indent="-190500"/>
            <a:r>
              <a:rPr lang="en-GB" sz="2800" b="1" dirty="0"/>
              <a:t>Cluster quality illustrated</a:t>
            </a:r>
          </a:p>
        </p:txBody>
      </p:sp>
      <p:graphicFrame>
        <p:nvGraphicFramePr>
          <p:cNvPr id="11266" name="Object 4"/>
          <p:cNvGraphicFramePr>
            <a:graphicFrameLocks noChangeAspect="1"/>
          </p:cNvGraphicFramePr>
          <p:nvPr/>
        </p:nvGraphicFramePr>
        <p:xfrm>
          <a:off x="1023938" y="1835150"/>
          <a:ext cx="2971800" cy="2241550"/>
        </p:xfrm>
        <a:graphic>
          <a:graphicData uri="http://schemas.openxmlformats.org/presentationml/2006/ole">
            <p:oleObj spid="_x0000_s11266" name="Worksheet" r:id="rId4" imgW="2682000" imgH="2025000" progId="Excel.Sheet.8">
              <p:embed/>
            </p:oleObj>
          </a:graphicData>
        </a:graphic>
      </p:graphicFrame>
      <p:graphicFrame>
        <p:nvGraphicFramePr>
          <p:cNvPr id="11267" name="Object 6"/>
          <p:cNvGraphicFramePr>
            <a:graphicFrameLocks noChangeAspect="1"/>
          </p:cNvGraphicFramePr>
          <p:nvPr/>
        </p:nvGraphicFramePr>
        <p:xfrm>
          <a:off x="4114800" y="1600200"/>
          <a:ext cx="4852988" cy="3025775"/>
        </p:xfrm>
        <a:graphic>
          <a:graphicData uri="http://schemas.openxmlformats.org/presentationml/2006/ole">
            <p:oleObj spid="_x0000_s11267" name="Chart" r:id="rId5" imgW="5571000" imgH="3474000" progId="Excel.Sheet.8">
              <p:embed/>
            </p:oleObj>
          </a:graphicData>
        </a:graphic>
      </p:graphicFrame>
      <p:sp>
        <p:nvSpPr>
          <p:cNvPr id="11275" name="Oval 22"/>
          <p:cNvSpPr>
            <a:spLocks noChangeArrowheads="1"/>
          </p:cNvSpPr>
          <p:nvPr/>
        </p:nvSpPr>
        <p:spPr bwMode="auto">
          <a:xfrm>
            <a:off x="7997825" y="2098675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6" name="Oval 25"/>
          <p:cNvSpPr>
            <a:spLocks noChangeArrowheads="1"/>
          </p:cNvSpPr>
          <p:nvPr/>
        </p:nvSpPr>
        <p:spPr bwMode="auto">
          <a:xfrm>
            <a:off x="5991225" y="33401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26"/>
          <p:cNvGrpSpPr>
            <a:grpSpLocks/>
          </p:cNvGrpSpPr>
          <p:nvPr/>
        </p:nvGrpSpPr>
        <p:grpSpPr bwMode="auto">
          <a:xfrm>
            <a:off x="5105400" y="1685925"/>
            <a:ext cx="3336925" cy="2200275"/>
            <a:chOff x="3244" y="2028"/>
            <a:chExt cx="2102" cy="1386"/>
          </a:xfrm>
        </p:grpSpPr>
        <p:sp>
          <p:nvSpPr>
            <p:cNvPr id="11281" name="Oval 27"/>
            <p:cNvSpPr>
              <a:spLocks noChangeArrowheads="1"/>
            </p:cNvSpPr>
            <p:nvPr/>
          </p:nvSpPr>
          <p:spPr bwMode="auto">
            <a:xfrm rot="-1893638">
              <a:off x="3244" y="2685"/>
              <a:ext cx="1221" cy="729"/>
            </a:xfrm>
            <a:prstGeom prst="ellips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82" name="Oval 28"/>
            <p:cNvSpPr>
              <a:spLocks noChangeArrowheads="1"/>
            </p:cNvSpPr>
            <p:nvPr/>
          </p:nvSpPr>
          <p:spPr bwMode="auto">
            <a:xfrm>
              <a:off x="4770" y="2028"/>
              <a:ext cx="576" cy="576"/>
            </a:xfrm>
            <a:prstGeom prst="ellips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278" name="Text Box 29"/>
          <p:cNvSpPr txBox="1">
            <a:spLocks noChangeArrowheads="1"/>
          </p:cNvSpPr>
          <p:nvPr/>
        </p:nvSpPr>
        <p:spPr bwMode="auto">
          <a:xfrm>
            <a:off x="4953000" y="2300288"/>
            <a:ext cx="11699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Cluster c</a:t>
            </a:r>
            <a:r>
              <a:rPr lang="en-GB" baseline="-25000" dirty="0"/>
              <a:t>2</a:t>
            </a:r>
          </a:p>
        </p:txBody>
      </p:sp>
      <p:sp>
        <p:nvSpPr>
          <p:cNvPr id="11279" name="Text Box 30"/>
          <p:cNvSpPr txBox="1">
            <a:spLocks noChangeArrowheads="1"/>
          </p:cNvSpPr>
          <p:nvPr/>
        </p:nvSpPr>
        <p:spPr bwMode="auto">
          <a:xfrm>
            <a:off x="7821613" y="2528888"/>
            <a:ext cx="11699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Cluster c</a:t>
            </a:r>
            <a:r>
              <a:rPr lang="en-GB" baseline="-25000"/>
              <a:t>1</a:t>
            </a:r>
          </a:p>
        </p:txBody>
      </p:sp>
      <p:graphicFrame>
        <p:nvGraphicFramePr>
          <p:cNvPr id="11268" name="Object 31"/>
          <p:cNvGraphicFramePr>
            <a:graphicFrameLocks noChangeAspect="1"/>
          </p:cNvGraphicFramePr>
          <p:nvPr/>
        </p:nvGraphicFramePr>
        <p:xfrm>
          <a:off x="685800" y="4779963"/>
          <a:ext cx="1697038" cy="325437"/>
        </p:xfrm>
        <a:graphic>
          <a:graphicData uri="http://schemas.openxmlformats.org/presentationml/2006/ole">
            <p:oleObj spid="_x0000_s11268" name="Equation" r:id="rId6" imgW="952200" imgH="190440" progId="Equation.3">
              <p:embed/>
            </p:oleObj>
          </a:graphicData>
        </a:graphic>
      </p:graphicFrame>
      <p:graphicFrame>
        <p:nvGraphicFramePr>
          <p:cNvPr id="11269" name="Object 32"/>
          <p:cNvGraphicFramePr>
            <a:graphicFrameLocks noChangeAspect="1"/>
          </p:cNvGraphicFramePr>
          <p:nvPr/>
        </p:nvGraphicFramePr>
        <p:xfrm>
          <a:off x="2667000" y="4779963"/>
          <a:ext cx="1719263" cy="325437"/>
        </p:xfrm>
        <a:graphic>
          <a:graphicData uri="http://schemas.openxmlformats.org/presentationml/2006/ole">
            <p:oleObj spid="_x0000_s11269" name="Equation" r:id="rId7" imgW="965160" imgH="190440" progId="Equation.3">
              <p:embed/>
            </p:oleObj>
          </a:graphicData>
        </a:graphic>
      </p:graphicFrame>
      <p:sp>
        <p:nvSpPr>
          <p:cNvPr id="11280" name="Text Box 33"/>
          <p:cNvSpPr txBox="1">
            <a:spLocks noChangeArrowheads="1"/>
          </p:cNvSpPr>
          <p:nvPr/>
        </p:nvSpPr>
        <p:spPr bwMode="auto">
          <a:xfrm>
            <a:off x="4572000" y="4718050"/>
            <a:ext cx="41052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ym typeface="Symbol" pitchFamily="18" charset="2"/>
              </a:rPr>
              <a:t> </a:t>
            </a:r>
            <a:r>
              <a:rPr lang="en-GB"/>
              <a:t>C</a:t>
            </a:r>
            <a:r>
              <a:rPr lang="en-GB" baseline="-25000"/>
              <a:t>1</a:t>
            </a:r>
            <a:r>
              <a:rPr lang="en-GB"/>
              <a:t> is a better quality cluster than C</a:t>
            </a:r>
            <a:r>
              <a:rPr lang="en-GB" baseline="-25000"/>
              <a:t>2</a:t>
            </a:r>
            <a:r>
              <a:rPr lang="en-GB"/>
              <a:t>.</a:t>
            </a:r>
          </a:p>
        </p:txBody>
      </p:sp>
      <p:graphicFrame>
        <p:nvGraphicFramePr>
          <p:cNvPr id="11270" name="Object 34"/>
          <p:cNvGraphicFramePr>
            <a:graphicFrameLocks noChangeAspect="1"/>
          </p:cNvGraphicFramePr>
          <p:nvPr/>
        </p:nvGraphicFramePr>
        <p:xfrm>
          <a:off x="685800" y="5440363"/>
          <a:ext cx="3119438" cy="261937"/>
        </p:xfrm>
        <a:graphic>
          <a:graphicData uri="http://schemas.openxmlformats.org/presentationml/2006/ole">
            <p:oleObj spid="_x0000_s11270" name="Equation" r:id="rId8" imgW="1688760" imgH="152280" progId="Equation.3">
              <p:embed/>
            </p:oleObj>
          </a:graphicData>
        </a:graphic>
      </p:graphicFrame>
      <p:graphicFrame>
        <p:nvGraphicFramePr>
          <p:cNvPr id="11271" name="Object 35"/>
          <p:cNvGraphicFramePr>
            <a:graphicFrameLocks noChangeAspect="1"/>
          </p:cNvGraphicFramePr>
          <p:nvPr/>
        </p:nvGraphicFramePr>
        <p:xfrm>
          <a:off x="4170363" y="5446713"/>
          <a:ext cx="1158875" cy="255587"/>
        </p:xfrm>
        <a:graphic>
          <a:graphicData uri="http://schemas.openxmlformats.org/presentationml/2006/ole">
            <p:oleObj spid="_x0000_s11271" name="Equation" r:id="rId9" imgW="698400" imgH="1522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85720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Cluster Evaluation &amp; Interpretation</a:t>
            </a:r>
          </a:p>
        </p:txBody>
      </p:sp>
      <p:sp>
        <p:nvSpPr>
          <p:cNvPr id="36869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857232"/>
            <a:ext cx="8229600" cy="32004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Cluster interpretation</a:t>
            </a:r>
          </a:p>
          <a:p>
            <a:pPr marL="857250" lvl="1" indent="-319088">
              <a:lnSpc>
                <a:spcPct val="90000"/>
              </a:lnSpc>
            </a:pPr>
            <a:r>
              <a:rPr lang="en-GB" sz="2400" dirty="0"/>
              <a:t>Within cluster</a:t>
            </a:r>
          </a:p>
          <a:p>
            <a:pPr marL="1238250" lvl="2" indent="-188913">
              <a:lnSpc>
                <a:spcPct val="90000"/>
              </a:lnSpc>
            </a:pPr>
            <a:r>
              <a:rPr lang="en-GB" sz="2000" dirty="0"/>
              <a:t>How values of the clustering attributes are distributed</a:t>
            </a:r>
          </a:p>
          <a:p>
            <a:pPr marL="1238250" lvl="2" indent="-188913">
              <a:lnSpc>
                <a:spcPct val="90000"/>
              </a:lnSpc>
            </a:pPr>
            <a:r>
              <a:rPr lang="en-GB" sz="2000" dirty="0"/>
              <a:t>How values of supplementary attributes are distributed</a:t>
            </a:r>
          </a:p>
          <a:p>
            <a:pPr marL="857250" lvl="1" indent="-319088">
              <a:lnSpc>
                <a:spcPct val="90000"/>
              </a:lnSpc>
            </a:pPr>
            <a:r>
              <a:rPr lang="en-GB" sz="2400" dirty="0"/>
              <a:t>Outside cluster</a:t>
            </a:r>
          </a:p>
          <a:p>
            <a:pPr marL="1238250" lvl="2" indent="-188913">
              <a:lnSpc>
                <a:spcPct val="90000"/>
              </a:lnSpc>
            </a:pPr>
            <a:r>
              <a:rPr lang="en-GB" sz="2000" dirty="0"/>
              <a:t>Exceptions and anomalies</a:t>
            </a:r>
          </a:p>
          <a:p>
            <a:pPr marL="857250" lvl="1" indent="-319088">
              <a:lnSpc>
                <a:spcPct val="90000"/>
              </a:lnSpc>
            </a:pPr>
            <a:r>
              <a:rPr lang="en-GB" sz="2400" dirty="0"/>
              <a:t>Between cluster</a:t>
            </a:r>
          </a:p>
          <a:p>
            <a:pPr marL="1238250" lvl="2" indent="-188913">
              <a:lnSpc>
                <a:spcPct val="90000"/>
              </a:lnSpc>
            </a:pPr>
            <a:r>
              <a:rPr lang="en-GB" sz="2000" dirty="0"/>
              <a:t>Comparative view</a:t>
            </a:r>
          </a:p>
        </p:txBody>
      </p:sp>
      <p:pic>
        <p:nvPicPr>
          <p:cNvPr id="36870" name="Picture 15" descr="fig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0400" y="4627563"/>
            <a:ext cx="3581400" cy="1392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1" name="AutoShape 17"/>
          <p:cNvSpPr>
            <a:spLocks noChangeArrowheads="1"/>
          </p:cNvSpPr>
          <p:nvPr/>
        </p:nvSpPr>
        <p:spPr bwMode="auto">
          <a:xfrm>
            <a:off x="838200" y="4724400"/>
            <a:ext cx="1676400" cy="533400"/>
          </a:xfrm>
          <a:prstGeom prst="wedgeRectCallout">
            <a:avLst>
              <a:gd name="adj1" fmla="val 164491"/>
              <a:gd name="adj2" fmla="val 10268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Value distributions for the cluster</a:t>
            </a:r>
          </a:p>
        </p:txBody>
      </p:sp>
      <p:sp>
        <p:nvSpPr>
          <p:cNvPr id="36872" name="AutoShape 18"/>
          <p:cNvSpPr>
            <a:spLocks noChangeArrowheads="1"/>
          </p:cNvSpPr>
          <p:nvPr/>
        </p:nvSpPr>
        <p:spPr bwMode="auto">
          <a:xfrm>
            <a:off x="838200" y="5410200"/>
            <a:ext cx="1676400" cy="533400"/>
          </a:xfrm>
          <a:prstGeom prst="wedgeRectCallout">
            <a:avLst>
              <a:gd name="adj1" fmla="val 112880"/>
              <a:gd name="adj2" fmla="val -2470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Value distributions for the population</a:t>
            </a:r>
          </a:p>
        </p:txBody>
      </p:sp>
      <p:sp>
        <p:nvSpPr>
          <p:cNvPr id="36873" name="AutoShape 19"/>
          <p:cNvSpPr>
            <a:spLocks noChangeArrowheads="1"/>
          </p:cNvSpPr>
          <p:nvPr/>
        </p:nvSpPr>
        <p:spPr bwMode="auto">
          <a:xfrm>
            <a:off x="7162800" y="5410200"/>
            <a:ext cx="1676400" cy="533400"/>
          </a:xfrm>
          <a:prstGeom prst="wedgeRectCallout">
            <a:avLst>
              <a:gd name="adj1" fmla="val -126324"/>
              <a:gd name="adj2" fmla="val -37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Value distributions for the cluster</a:t>
            </a:r>
          </a:p>
        </p:txBody>
      </p:sp>
      <p:sp>
        <p:nvSpPr>
          <p:cNvPr id="36874" name="AutoShape 20"/>
          <p:cNvSpPr>
            <a:spLocks noChangeArrowheads="1"/>
          </p:cNvSpPr>
          <p:nvPr/>
        </p:nvSpPr>
        <p:spPr bwMode="auto">
          <a:xfrm>
            <a:off x="7162800" y="4648200"/>
            <a:ext cx="1676400" cy="533400"/>
          </a:xfrm>
          <a:prstGeom prst="wedgeRectCallout">
            <a:avLst>
              <a:gd name="adj1" fmla="val -149620"/>
              <a:gd name="adj2" fmla="val 788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Value distributions for the population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7"/>
          <p:cNvSpPr>
            <a:spLocks noGrp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/>
          <a:lstStyle/>
          <a:p>
            <a:r>
              <a:rPr lang="en-GB" sz="3200" b="1" dirty="0" smtClean="0"/>
              <a:t>Summary</a:t>
            </a:r>
            <a:endParaRPr lang="en-GB" sz="3200" b="1" dirty="0"/>
          </a:p>
        </p:txBody>
      </p:sp>
      <p:sp>
        <p:nvSpPr>
          <p:cNvPr id="43011" name="Content Placeholder 8"/>
          <p:cNvSpPr>
            <a:spLocks noGrp="1"/>
          </p:cNvSpPr>
          <p:nvPr>
            <p:ph idx="4294967295"/>
          </p:nvPr>
        </p:nvSpPr>
        <p:spPr>
          <a:xfrm>
            <a:off x="428596" y="928670"/>
            <a:ext cx="8148637" cy="5357850"/>
          </a:xfrm>
        </p:spPr>
        <p:txBody>
          <a:bodyPr/>
          <a:lstStyle/>
          <a:p>
            <a:pPr marL="284163" indent="-284163"/>
            <a:r>
              <a:rPr lang="en-GB" sz="2200" dirty="0" smtClean="0"/>
              <a:t>A </a:t>
            </a:r>
            <a:r>
              <a:rPr lang="en-GB" sz="2200" dirty="0"/>
              <a:t>clustering solution must provide a sensible proximity function, effective algorithm and a cluster evaluation function</a:t>
            </a:r>
          </a:p>
          <a:p>
            <a:pPr marL="284163" indent="-284163"/>
            <a:r>
              <a:rPr lang="en-GB" sz="2200" dirty="0"/>
              <a:t>Proximity is normally measured by a distance function that combines measures of value differences upon attributes</a:t>
            </a:r>
          </a:p>
          <a:p>
            <a:pPr marL="284163" indent="-284163"/>
            <a:r>
              <a:rPr lang="en-GB" sz="2200" dirty="0"/>
              <a:t>The K-Means method continues to refine prototype partitions until membership changes no longer occur</a:t>
            </a:r>
          </a:p>
          <a:p>
            <a:pPr marL="284163" indent="-284163"/>
            <a:r>
              <a:rPr lang="en-GB" sz="2200" dirty="0"/>
              <a:t>The agglomeration method constructs all possible groupings of individual data objects into a hierarchy of clusters</a:t>
            </a:r>
          </a:p>
          <a:p>
            <a:pPr marL="284163" indent="-284163"/>
            <a:r>
              <a:rPr lang="en-GB" sz="2200" dirty="0"/>
              <a:t>Good clustering results mean high similarity among members of a cluster and low similarity between members of different </a:t>
            </a:r>
            <a:r>
              <a:rPr lang="en-GB" sz="2200" dirty="0" smtClean="0"/>
              <a:t>clusters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7"/>
          <p:cNvSpPr>
            <a:spLocks noGrp="1"/>
          </p:cNvSpPr>
          <p:nvPr>
            <p:ph type="title" idx="4294967295"/>
          </p:nvPr>
        </p:nvSpPr>
        <p:spPr>
          <a:xfrm>
            <a:off x="285720" y="214290"/>
            <a:ext cx="7272337" cy="571480"/>
          </a:xfrm>
        </p:spPr>
        <p:txBody>
          <a:bodyPr/>
          <a:lstStyle/>
          <a:p>
            <a:r>
              <a:rPr lang="en-GB" sz="3200" b="1" dirty="0" smtClean="0"/>
              <a:t>Homework</a:t>
            </a:r>
          </a:p>
        </p:txBody>
      </p:sp>
      <p:sp>
        <p:nvSpPr>
          <p:cNvPr id="31747" name="Content Placeholder 8"/>
          <p:cNvSpPr>
            <a:spLocks noGrp="1"/>
          </p:cNvSpPr>
          <p:nvPr>
            <p:ph idx="4294967295"/>
          </p:nvPr>
        </p:nvSpPr>
        <p:spPr>
          <a:xfrm>
            <a:off x="428596" y="1000108"/>
            <a:ext cx="8153400" cy="4425950"/>
          </a:xfrm>
        </p:spPr>
        <p:txBody>
          <a:bodyPr/>
          <a:lstStyle/>
          <a:p>
            <a:pPr marL="284163" indent="-284163">
              <a:buFontTx/>
              <a:buNone/>
            </a:pPr>
            <a:r>
              <a:rPr lang="en-GB" sz="2400" dirty="0" smtClean="0"/>
              <a:t>Read Chapter 4 of </a:t>
            </a:r>
            <a:r>
              <a:rPr lang="en-GB" sz="2400" i="1" dirty="0" smtClean="0"/>
              <a:t>Data Mining Techniques and Applications</a:t>
            </a:r>
          </a:p>
          <a:p>
            <a:pPr marL="284163" indent="-284163">
              <a:buFontTx/>
              <a:buNone/>
            </a:pPr>
            <a:endParaRPr lang="en-GB" sz="2400" i="1" dirty="0" smtClean="0"/>
          </a:p>
          <a:p>
            <a:pPr marL="284163" indent="-284163">
              <a:buFontTx/>
              <a:buNone/>
            </a:pPr>
            <a:r>
              <a:rPr lang="en-GB" sz="2400" dirty="0" smtClean="0"/>
              <a:t>Next session: More Clustering Techniques</a:t>
            </a:r>
          </a:p>
          <a:p>
            <a:pPr marL="284163" indent="-284163">
              <a:buFontTx/>
              <a:buNone/>
            </a:pPr>
            <a:endParaRPr lang="en-GB" sz="2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5579</TotalTime>
  <Words>1184</Words>
  <Application>Microsoft Office PowerPoint</Application>
  <PresentationFormat>On-screen Show (4:3)</PresentationFormat>
  <Paragraphs>191</Paragraphs>
  <Slides>24</Slides>
  <Notes>23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Apex</vt:lpstr>
      <vt:lpstr>Worksheet</vt:lpstr>
      <vt:lpstr>Chart</vt:lpstr>
      <vt:lpstr>Equation</vt:lpstr>
      <vt:lpstr>Data Warehousing for Business Intelligence</vt:lpstr>
      <vt:lpstr>Introduction</vt:lpstr>
      <vt:lpstr>Problem of Cluster Detection</vt:lpstr>
      <vt:lpstr>Problem of Cluster Detection</vt:lpstr>
      <vt:lpstr>Problem of Cluster Detection</vt:lpstr>
      <vt:lpstr>Problem of Cluster Detection</vt:lpstr>
      <vt:lpstr>Measures of Proximity</vt:lpstr>
      <vt:lpstr>K-means, a Basic Clustering Method</vt:lpstr>
      <vt:lpstr>K-means, a Basic Clustering Method</vt:lpstr>
      <vt:lpstr>K-means, a Basic Clustering Method</vt:lpstr>
      <vt:lpstr>K-means, a Basic Clustering Method</vt:lpstr>
      <vt:lpstr>K-means, a Basic Clustering Method</vt:lpstr>
      <vt:lpstr>K-means, a Basic Clustering Method</vt:lpstr>
      <vt:lpstr>K-means, a Basic Clustering Method</vt:lpstr>
      <vt:lpstr>The Agglomeration Method</vt:lpstr>
      <vt:lpstr>The Agglomeration Method</vt:lpstr>
      <vt:lpstr>The Agglomeration Method</vt:lpstr>
      <vt:lpstr>The Agglomeration Method</vt:lpstr>
      <vt:lpstr>The Agglomeration Method</vt:lpstr>
      <vt:lpstr>Cluster Evaluation &amp; Interpretation</vt:lpstr>
      <vt:lpstr>Cluster Evaluation &amp; Interpretation</vt:lpstr>
      <vt:lpstr>Cluster Evaluation &amp; Interpretation</vt:lpstr>
      <vt:lpstr>Summary</vt:lpstr>
      <vt:lpstr>Homework</vt:lpstr>
    </vt:vector>
  </TitlesOfParts>
  <Company>tl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ldawson-bowling</dc:creator>
  <cp:lastModifiedBy>Dr Nik Whitehead</cp:lastModifiedBy>
  <cp:revision>359</cp:revision>
  <dcterms:created xsi:type="dcterms:W3CDTF">2008-03-04T16:40:50Z</dcterms:created>
  <dcterms:modified xsi:type="dcterms:W3CDTF">2012-03-15T16:35:45Z</dcterms:modified>
</cp:coreProperties>
</file>