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72" r:id="rId6"/>
    <p:sldId id="306" r:id="rId7"/>
    <p:sldId id="307" r:id="rId8"/>
    <p:sldId id="308" r:id="rId9"/>
    <p:sldId id="315" r:id="rId10"/>
    <p:sldId id="316" r:id="rId11"/>
    <p:sldId id="309" r:id="rId12"/>
    <p:sldId id="310" r:id="rId13"/>
    <p:sldId id="311" r:id="rId14"/>
    <p:sldId id="317" r:id="rId15"/>
    <p:sldId id="304" r:id="rId16"/>
    <p:sldId id="305" r:id="rId17"/>
    <p:sldId id="298" r:id="rId18"/>
    <p:sldId id="270" r:id="rId19"/>
    <p:sldId id="313" r:id="rId20"/>
    <p:sldId id="314" r:id="rId21"/>
    <p:sldId id="291" r:id="rId22"/>
    <p:sldId id="292" r:id="rId23"/>
    <p:sldId id="293" r:id="rId24"/>
    <p:sldId id="294" r:id="rId25"/>
    <p:sldId id="297" r:id="rId26"/>
    <p:sldId id="300" r:id="rId27"/>
    <p:sldId id="269" r:id="rId28"/>
    <p:sldId id="271" r:id="rId29"/>
    <p:sldId id="257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066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23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6408" y="908720"/>
            <a:ext cx="7992888" cy="147002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ACCA5036 – Scripting and Programming Concepts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EB6EB-403E-17BB-BEC1-95E8249D3326}"/>
              </a:ext>
            </a:extLst>
          </p:cNvPr>
          <p:cNvSpPr txBox="1"/>
          <p:nvPr/>
        </p:nvSpPr>
        <p:spPr>
          <a:xfrm>
            <a:off x="755576" y="2636912"/>
            <a:ext cx="7254552" cy="27896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sz="4000" b="1" dirty="0">
                <a:solidFill>
                  <a:schemeClr val="bg1"/>
                </a:solidFill>
              </a:rPr>
              <a:t>Week 5 : Programing Basics – Data Types, Variables &amp; Operators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1C0599-5E89-ABF3-DB98-26F1635ADBA3}"/>
              </a:ext>
            </a:extLst>
          </p:cNvPr>
          <p:cNvSpPr txBox="1"/>
          <p:nvPr/>
        </p:nvSpPr>
        <p:spPr>
          <a:xfrm>
            <a:off x="1102090" y="514261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>
                <a:solidFill>
                  <a:srgbClr val="FFC000"/>
                </a:solidFill>
              </a:rPr>
              <a:t>Dr </a:t>
            </a:r>
            <a:r>
              <a:rPr lang="en-US" sz="3600" b="1" dirty="0">
                <a:solidFill>
                  <a:srgbClr val="FFC000"/>
                </a:solidFill>
              </a:rPr>
              <a:t>Mobolanle Bello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B925-240E-4F44-9B01-C0BAF67DC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BA511-AF2E-47B2-90DC-48367826A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Types</a:t>
            </a:r>
          </a:p>
          <a:p>
            <a:r>
              <a:rPr lang="en-GB" dirty="0"/>
              <a:t>Constants and Variables</a:t>
            </a:r>
          </a:p>
          <a:p>
            <a:r>
              <a:rPr lang="en-GB" dirty="0"/>
              <a:t>Operators</a:t>
            </a:r>
          </a:p>
        </p:txBody>
      </p:sp>
    </p:spTree>
    <p:extLst>
      <p:ext uri="{BB962C8B-B14F-4D97-AF65-F5344CB8AC3E}">
        <p14:creationId xmlns:p14="http://schemas.microsoft.com/office/powerpoint/2010/main" val="1780287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750B7-17AE-3D6E-2DF1-0359E7196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E745D-CC28-DA94-F24F-347E4AE1E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DATA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500BA-E7CA-462A-3986-E9C192D7F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70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3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types in programming languages are essential for defining the kind of data that can be stored and manipulated.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3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Different programming languages have various data types, but they generally fall into similar categories.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709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FEF2D-23FC-16D4-A01A-F25E4BD6A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02207-D3D2-7D4D-F174-E67E9B2BF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Common Data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7C033-1BAB-0ED4-BD95-5D826C431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Integer (int)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Real (Floating Point)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Character (char)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Boolean (bool)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67534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F6CA0-C964-4D57-4BA8-D45F4A090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DF4D0-6BAB-DE0C-EC15-4431C2DA8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Common Data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6276-400B-6B79-F574-4B6A9A0A6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08" y="404664"/>
            <a:ext cx="8928992" cy="547260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Integer (int)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Represents whole numbers.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Examples: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age = 25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US" sz="6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64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Real (</a:t>
            </a:r>
            <a:r>
              <a:rPr lang="en-GB" sz="6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Floating Point)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Represents numbers with fractional parts.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Examples: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weight = 60.5</a:t>
            </a:r>
            <a:endParaRPr lang="en-GB" sz="6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6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Character (char)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Represents single characters.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6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grade = 'A’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22726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22BD3-459E-5444-1377-833C4B323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253DC-FDE6-6688-66D3-9D2759A53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Common Data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C95A2-EFD0-DB1E-89AE-7B562EC9D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472608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String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Represents a sequence of characters.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5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Examples: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5400" dirty="0"/>
              <a:t>name = "Alice“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US" sz="5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Boolean (bool)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Represents true or false values.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5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Examples: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5400" dirty="0"/>
              <a:t>is_valid = True</a:t>
            </a:r>
            <a:endParaRPr lang="en-GB" sz="5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53112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AB121-3600-8204-C7AE-26D79274C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255FB-C836-E32A-A52F-795CD51A9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Common Data Types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D4D558-BA33-E803-C9A3-293C2951E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229600" cy="64807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Example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D70A18-A791-48C7-8E5E-19A15D303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20" y="1412764"/>
            <a:ext cx="7344000" cy="298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51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794C0-080C-B147-F844-DEA7B3ADB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C026D-6226-C579-6E92-4D3357FA6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CONSTANTS &amp;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70E96-EB1F-4913-F961-CA87E2F62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99592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Constants  and variables are fundamental concepts in programming that allow you to store and manipulate data.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959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FA6D9A-3A8A-5864-2C87-428AB3C29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9C550-EE34-3566-F507-D2662B2E9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/>
          <a:lstStyle/>
          <a:p>
            <a:r>
              <a:rPr lang="en-GB" dirty="0"/>
              <a:t>Constants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9292B-B9B3-E69C-B5E7-4AEFB58EF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468964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constant is a named storage location in memory that holds a value which cannot be changed once it is assigned.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Constants are used to store values that should not change throughout the execution of the program.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declare a constant by specifying its type, name, and value.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Python 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 convention, constants are written in uppercase, though Python doesn't have built-in constant support: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 = 3.14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88245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3B8E5-F1B0-84A2-D4A5-042EAEE14C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354AB-F617-61DE-C200-C28E9ADB9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64788-D4A4-E6CE-968D-8472C41C1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66" y="692696"/>
            <a:ext cx="8720229" cy="48245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variable is a named storage location in memory that can hold a value which can be changed during the execution of a program.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Variables are used to store data that your program needs to perform operations.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value a variable holds can change (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), depending on conditions.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declare a variable by specifying its type and name. </a:t>
            </a:r>
          </a:p>
        </p:txBody>
      </p:sp>
    </p:spTree>
    <p:extLst>
      <p:ext uri="{BB962C8B-B14F-4D97-AF65-F5344CB8AC3E}">
        <p14:creationId xmlns:p14="http://schemas.microsoft.com/office/powerpoint/2010/main" val="1913869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00561-EACE-5FF4-B448-5E40A458F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5F80A-424D-B6BA-BDDF-98ADF9926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BD966-54F4-4C43-BBDA-2F1FA0EEF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885" y="476672"/>
            <a:ext cx="8720229" cy="48245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Python Example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age = 25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name = "Alice"</a:t>
            </a:r>
          </a:p>
        </p:txBody>
      </p:sp>
    </p:spTree>
    <p:extLst>
      <p:ext uri="{BB962C8B-B14F-4D97-AF65-F5344CB8AC3E}">
        <p14:creationId xmlns:p14="http://schemas.microsoft.com/office/powerpoint/2010/main" val="7498854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F5A36-9290-0C34-F940-34C65B478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34654-46F3-4202-6DD7-CC043B8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D97332-1C76-82A4-9E6C-DA1309C9A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784976" cy="504056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Some good practice for naming variables: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Use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meaningful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 names – related to what it represents.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variable name must start with a letter or the underscore _ character  (</a:t>
            </a:r>
            <a:r>
              <a:rPr lang="en-GB" sz="3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eg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myName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A variable name can only contain alpha-numeric characters and underscore (A-Z, a-z, 0-9,  and _ )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cannot use special characters such as ?!-$%^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Variable names are case-sensitive  (</a:t>
            </a:r>
            <a:r>
              <a:rPr lang="en-GB" sz="3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ie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myname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myName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MYNAME are not the same)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Avoid using Python reserved words and function names (like print, list).</a:t>
            </a:r>
            <a:endParaRPr lang="en-GB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Consistently use a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standard style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(e.g., Pascal or Camel when combining words.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493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5A650-A0E9-E0BC-333C-5D7844AD6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840B9-AC68-5E44-8626-13746410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dirty="0"/>
              <a:t>Variables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655321C-E01E-FFF3-9252-C475FA2B8B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838320"/>
              </p:ext>
            </p:extLst>
          </p:nvPr>
        </p:nvGraphicFramePr>
        <p:xfrm>
          <a:off x="457200" y="1916832"/>
          <a:ext cx="5688632" cy="193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443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3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2156">
                <a:tc>
                  <a:txBody>
                    <a:bodyPr/>
                    <a:lstStyle/>
                    <a:p>
                      <a:pPr lvl="1"/>
                      <a:r>
                        <a:rPr lang="en-GB" sz="1400" dirty="0"/>
                        <a:t>Camel</a:t>
                      </a:r>
                      <a:r>
                        <a:rPr lang="en-GB" sz="1400" baseline="0" dirty="0"/>
                        <a:t> Case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sz="1400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6036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18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B59CA7B5-B7DE-06DF-957E-BF85BF978651}"/>
              </a:ext>
            </a:extLst>
          </p:cNvPr>
          <p:cNvSpPr/>
          <p:nvPr/>
        </p:nvSpPr>
        <p:spPr>
          <a:xfrm>
            <a:off x="6145832" y="2074838"/>
            <a:ext cx="2764507" cy="1935480"/>
          </a:xfrm>
          <a:prstGeom prst="wedgeEllipseCallout">
            <a:avLst>
              <a:gd name="adj1" fmla="val -35132"/>
              <a:gd name="adj2" fmla="val -4430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Defining appropriate </a:t>
            </a:r>
            <a:r>
              <a:rPr lang="en-GB" b="1" dirty="0"/>
              <a:t>variables</a:t>
            </a:r>
            <a:r>
              <a:rPr lang="en-GB" dirty="0"/>
              <a:t> makes programming easy, etc…</a:t>
            </a:r>
          </a:p>
        </p:txBody>
      </p:sp>
    </p:spTree>
    <p:extLst>
      <p:ext uri="{BB962C8B-B14F-4D97-AF65-F5344CB8AC3E}">
        <p14:creationId xmlns:p14="http://schemas.microsoft.com/office/powerpoint/2010/main" val="353088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BE80F-BBD1-64D4-D6BD-E66497DAE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23ACA-7658-25CA-A165-36030B6C8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143000"/>
          </a:xfrm>
        </p:spPr>
        <p:txBody>
          <a:bodyPr/>
          <a:lstStyle/>
          <a:p>
            <a:r>
              <a:rPr lang="en-GB" dirty="0"/>
              <a:t>Variables in print()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ABCBC-8C59-79E9-9F2B-F89064376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51036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can use variables in the print().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myName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=“John Smith”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myLocation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=“London”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myname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myLocation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1130A2-0062-2BA9-3F79-F7633343CB8D}"/>
              </a:ext>
            </a:extLst>
          </p:cNvPr>
          <p:cNvSpPr txBox="1"/>
          <p:nvPr/>
        </p:nvSpPr>
        <p:spPr>
          <a:xfrm>
            <a:off x="323528" y="4005064"/>
            <a:ext cx="2160240" cy="16158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Output: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 Smith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72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6C958-C6CB-49E8-87E3-F9F00E580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Difference between Constants &amp;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48F37-469C-473C-8422-7FA8F8958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Variables can change their values during program execution.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Constants are fixed values that cannot be changed once assigned.</a:t>
            </a:r>
          </a:p>
        </p:txBody>
      </p:sp>
    </p:spTree>
    <p:extLst>
      <p:ext uri="{BB962C8B-B14F-4D97-AF65-F5344CB8AC3E}">
        <p14:creationId xmlns:p14="http://schemas.microsoft.com/office/powerpoint/2010/main" val="2155237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A4313-F413-3BAC-AB3C-3CDCAB8E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BE758-DE74-A2BB-5A14-FE0339339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243408"/>
            <a:ext cx="8229600" cy="1143000"/>
          </a:xfrm>
        </p:spPr>
        <p:txBody>
          <a:bodyPr/>
          <a:lstStyle/>
          <a:p>
            <a:r>
              <a:rPr lang="en-GB" dirty="0"/>
              <a:t>OPERATORS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BD973-93CD-3BAE-3565-B17C7DCD4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39170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Operators in programming languages are special symbols or keywords that are used to perform operations on variables and values.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They are essential for manipulating data and controlling the flow of a program.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7253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06569-2B13-45C5-3FAE-23FB6A39D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14D2A-AD83-2ADE-CF82-D6CAB5BAE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en-GB" dirty="0"/>
              <a:t>Types of Operators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5D74D-0339-4CB9-B0F9-38613389C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Arithmetic Operators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Comparison Operators</a:t>
            </a:r>
            <a:endParaRPr lang="en-GB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Logical Operators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Assignment Operators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287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204" y="-387424"/>
            <a:ext cx="7549592" cy="973836"/>
          </a:xfrm>
        </p:spPr>
        <p:txBody>
          <a:bodyPr anchor="b">
            <a:normAutofit/>
          </a:bodyPr>
          <a:lstStyle/>
          <a:p>
            <a:r>
              <a:rPr lang="en-US" sz="3600" dirty="0"/>
              <a:t>Arithmetic Operators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404664"/>
            <a:ext cx="6624736" cy="465663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These operators are used to perform basic arithmetic operations.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+	 addition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	subtraction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*	 multiplication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/	 division (always returns a float)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%	modulus (remainder of division)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**	exponentiation (power of)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//	integer division (discards the fractional part)</a:t>
            </a:r>
          </a:p>
        </p:txBody>
      </p:sp>
      <p:pic>
        <p:nvPicPr>
          <p:cNvPr id="102" name="Graphic 101" descr="Mathematics">
            <a:extLst>
              <a:ext uri="{FF2B5EF4-FFF2-40B4-BE49-F238E27FC236}">
                <a16:creationId xmlns:a16="http://schemas.microsoft.com/office/drawing/2014/main" id="{1B730096-43D9-6C0D-8777-93553DA57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48064" y="1196752"/>
            <a:ext cx="2785683" cy="278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5837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-243408"/>
            <a:ext cx="6927525" cy="891713"/>
          </a:xfrm>
        </p:spPr>
        <p:txBody>
          <a:bodyPr anchor="b">
            <a:normAutofit/>
          </a:bodyPr>
          <a:lstStyle/>
          <a:p>
            <a:r>
              <a:rPr lang="en-US" sz="4050" dirty="0"/>
              <a:t>Assignment Operators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48304"/>
            <a:ext cx="8064896" cy="4868927"/>
          </a:xfrm>
        </p:spPr>
        <p:txBody>
          <a:bodyPr anchor="ctr"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These operators are used to assign values to variables.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=	assigns a value to a variable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+=	adds a value and assigns the result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-=	subtracts a value and assigns the result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*=	multiplies and assigns the result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/=	divides and assigns the result (float)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%=	modulus and assigns the result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Usage: Simplify operations like updating an existing variable based on its current value.</a:t>
            </a:r>
          </a:p>
        </p:txBody>
      </p:sp>
    </p:spTree>
    <p:extLst>
      <p:ext uri="{BB962C8B-B14F-4D97-AF65-F5344CB8AC3E}">
        <p14:creationId xmlns:p14="http://schemas.microsoft.com/office/powerpoint/2010/main" val="29707992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577" y="-243408"/>
            <a:ext cx="6927525" cy="891713"/>
          </a:xfrm>
        </p:spPr>
        <p:txBody>
          <a:bodyPr anchor="b">
            <a:normAutofit/>
          </a:bodyPr>
          <a:lstStyle/>
          <a:p>
            <a:r>
              <a:rPr lang="en-US" sz="4050" dirty="0"/>
              <a:t>Comparison Operators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568952" cy="482453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Function: Used to compare two values, returning a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Boolean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result (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True or False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==	 equal to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!=	not equal to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&gt;	greater than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&lt;	less than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&gt;=	greater than or equal to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&lt;=	less than or equal to</a:t>
            </a:r>
          </a:p>
        </p:txBody>
      </p:sp>
    </p:spTree>
    <p:extLst>
      <p:ext uri="{BB962C8B-B14F-4D97-AF65-F5344CB8AC3E}">
        <p14:creationId xmlns:p14="http://schemas.microsoft.com/office/powerpoint/2010/main" val="6611618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-171400"/>
            <a:ext cx="6927525" cy="891713"/>
          </a:xfrm>
        </p:spPr>
        <p:txBody>
          <a:bodyPr anchor="b">
            <a:normAutofit/>
          </a:bodyPr>
          <a:lstStyle/>
          <a:p>
            <a:r>
              <a:rPr lang="en-US" sz="4050" dirty="0"/>
              <a:t>Logical Operators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79" y="1844824"/>
            <a:ext cx="8693042" cy="257664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These operators are used to combine conditional statements.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Operators: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returns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if both operands are true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returns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if at least one of the operands is true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returns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if operand is false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Context: Useful in conditions that require more than one comparison.</a:t>
            </a:r>
          </a:p>
        </p:txBody>
      </p:sp>
    </p:spTree>
    <p:extLst>
      <p:ext uri="{BB962C8B-B14F-4D97-AF65-F5344CB8AC3E}">
        <p14:creationId xmlns:p14="http://schemas.microsoft.com/office/powerpoint/2010/main" val="22644208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60648"/>
            <a:ext cx="6927525" cy="891713"/>
          </a:xfrm>
        </p:spPr>
        <p:txBody>
          <a:bodyPr anchor="b">
            <a:normAutofit fontScale="90000"/>
          </a:bodyPr>
          <a:lstStyle/>
          <a:p>
            <a:r>
              <a:rPr lang="en-US" sz="4050" dirty="0"/>
              <a:t>Code Example: Basic Calculator for Addition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7607751" cy="257664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# Simple calculator for addition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num1 = float(input("Enter first number: "))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num2 = float(input("Enter second number: "))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sum = num1 + num2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print("The sum is:", sum)</a:t>
            </a:r>
          </a:p>
        </p:txBody>
      </p:sp>
    </p:spTree>
    <p:extLst>
      <p:ext uri="{BB962C8B-B14F-4D97-AF65-F5344CB8AC3E}">
        <p14:creationId xmlns:p14="http://schemas.microsoft.com/office/powerpoint/2010/main" val="24125075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8AA2F-8EC8-DB83-AF76-F1E682933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A3B97-99AA-31AE-4F6F-5C5B9182C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/>
          <a:lstStyle/>
          <a:p>
            <a:r>
              <a:rPr lang="en-GB" dirty="0"/>
              <a:t>Input statement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331B0-43FA-6C50-809D-A9AEBB04D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27584"/>
            <a:ext cx="8229600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Adding two numbers using variables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a= int(input(“Enter the value of a”))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b= int(input(“Enter the value of b”))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print(“The sum of a and b is :”,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a+b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551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FE69A-E527-48D2-AD2C-B86710533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Printing Variables and Str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1372A-5402-4281-886A-44DD17D69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Adding two numbers using variables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no1= 5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no2 = 6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print(“The sum of no1 and no2 is :”, no1 + no2)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170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4C932-7264-4C42-AA4B-F142BAEB9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70" y="-243408"/>
            <a:ext cx="8229600" cy="1143000"/>
          </a:xfrm>
        </p:spPr>
        <p:txBody>
          <a:bodyPr/>
          <a:lstStyle/>
          <a:p>
            <a:r>
              <a:rPr lang="en-GB" dirty="0"/>
              <a:t>Customising Print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BC99D-975A-4FB8-9B13-785D53B2F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20688"/>
            <a:ext cx="8784976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Adding two numbers using variables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a= 5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b= 6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(“The sum of no1 and no2 is :”, no1+no2)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Result: The sum of no1 and no2 is : 11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print(“The sum of  “, no1 “ and “, no2 “ is :”,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a+b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The sum of 5 and 6 is : 11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460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7038-91D9-4009-893E-B8A13C599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564904"/>
            <a:ext cx="8229600" cy="1143000"/>
          </a:xfrm>
        </p:spPr>
        <p:txBody>
          <a:bodyPr/>
          <a:lstStyle/>
          <a:p>
            <a:r>
              <a:rPr lang="en-GB" b="1" dirty="0"/>
              <a:t>Questions and Answers </a:t>
            </a:r>
          </a:p>
        </p:txBody>
      </p:sp>
    </p:spTree>
    <p:extLst>
      <p:ext uri="{BB962C8B-B14F-4D97-AF65-F5344CB8AC3E}">
        <p14:creationId xmlns:p14="http://schemas.microsoft.com/office/powerpoint/2010/main" val="1778600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1028</Words>
  <Application>Microsoft Office PowerPoint</Application>
  <PresentationFormat>On-screen Show (4:3)</PresentationFormat>
  <Paragraphs>171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Aptos</vt:lpstr>
      <vt:lpstr>Arial</vt:lpstr>
      <vt:lpstr>Calibri</vt:lpstr>
      <vt:lpstr>Myriad Pro</vt:lpstr>
      <vt:lpstr>Wingdings</vt:lpstr>
      <vt:lpstr>Wingdings 2</vt:lpstr>
      <vt:lpstr>20140311PresentationUWTSDTemplate</vt:lpstr>
      <vt:lpstr>ACCA5036 – Scripting and Programming Concepts</vt:lpstr>
      <vt:lpstr>Lesson Objectives</vt:lpstr>
      <vt:lpstr>DATA TYPES</vt:lpstr>
      <vt:lpstr>Common Data Types</vt:lpstr>
      <vt:lpstr>Common Data Types</vt:lpstr>
      <vt:lpstr>Common Data Types</vt:lpstr>
      <vt:lpstr>Common Data Types</vt:lpstr>
      <vt:lpstr>CONSTANTS &amp; VARIABLES</vt:lpstr>
      <vt:lpstr>Constants</vt:lpstr>
      <vt:lpstr>Variables</vt:lpstr>
      <vt:lpstr>Variables</vt:lpstr>
      <vt:lpstr>Variables</vt:lpstr>
      <vt:lpstr>Variables</vt:lpstr>
      <vt:lpstr>Variables in print()</vt:lpstr>
      <vt:lpstr>Difference between Constants &amp; Variables</vt:lpstr>
      <vt:lpstr>OPERATORS</vt:lpstr>
      <vt:lpstr>Types of Operators</vt:lpstr>
      <vt:lpstr>Arithmetic Operators</vt:lpstr>
      <vt:lpstr>Assignment Operators</vt:lpstr>
      <vt:lpstr>Comparison Operators</vt:lpstr>
      <vt:lpstr>Logical Operators</vt:lpstr>
      <vt:lpstr>Code Example: Basic Calculator for Addition</vt:lpstr>
      <vt:lpstr>Input statement example</vt:lpstr>
      <vt:lpstr>Printing Variables and Str</vt:lpstr>
      <vt:lpstr>Customising Print </vt:lpstr>
      <vt:lpstr>Questions and Answers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154</cp:revision>
  <dcterms:created xsi:type="dcterms:W3CDTF">2015-04-14T15:21:28Z</dcterms:created>
  <dcterms:modified xsi:type="dcterms:W3CDTF">2025-08-27T15:32:52Z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