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7"/>
  </p:notesMasterIdLst>
  <p:sldIdLst>
    <p:sldId id="266" r:id="rId5"/>
    <p:sldId id="270" r:id="rId6"/>
    <p:sldId id="271" r:id="rId7"/>
    <p:sldId id="281" r:id="rId8"/>
    <p:sldId id="278" r:id="rId9"/>
    <p:sldId id="274" r:id="rId10"/>
    <p:sldId id="273" r:id="rId11"/>
    <p:sldId id="275" r:id="rId12"/>
    <p:sldId id="276" r:id="rId13"/>
    <p:sldId id="277" r:id="rId14"/>
    <p:sldId id="280" r:id="rId15"/>
    <p:sldId id="28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34" autoAdjust="0"/>
    <p:restoredTop sz="94660"/>
  </p:normalViewPr>
  <p:slideViewPr>
    <p:cSldViewPr snapToGrid="0">
      <p:cViewPr varScale="1">
        <p:scale>
          <a:sx n="70" d="100"/>
          <a:sy n="70" d="100"/>
        </p:scale>
        <p:origin x="37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93AADF-2898-4438-8C16-EDE637D662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A140B8-DAA3-49D9-BC81-443B0B015BE5}">
      <dgm:prSet/>
      <dgm:spPr/>
      <dgm:t>
        <a:bodyPr/>
        <a:lstStyle/>
        <a:p>
          <a:r>
            <a:rPr lang="en-GB" b="1"/>
            <a:t>Ensures safety of patients </a:t>
          </a:r>
          <a:endParaRPr lang="en-US"/>
        </a:p>
      </dgm:t>
    </dgm:pt>
    <dgm:pt modelId="{37BAD613-19D1-4E78-948C-53D16645B7F4}" type="parTrans" cxnId="{0AF1C7F2-1851-409D-977A-3E47DE2F982D}">
      <dgm:prSet/>
      <dgm:spPr/>
      <dgm:t>
        <a:bodyPr/>
        <a:lstStyle/>
        <a:p>
          <a:endParaRPr lang="en-US"/>
        </a:p>
      </dgm:t>
    </dgm:pt>
    <dgm:pt modelId="{84E7535A-4092-40CF-BB1A-49D967A708E5}" type="sibTrans" cxnId="{0AF1C7F2-1851-409D-977A-3E47DE2F982D}">
      <dgm:prSet/>
      <dgm:spPr/>
      <dgm:t>
        <a:bodyPr/>
        <a:lstStyle/>
        <a:p>
          <a:endParaRPr lang="en-US"/>
        </a:p>
      </dgm:t>
    </dgm:pt>
    <dgm:pt modelId="{F590064D-B131-485D-9328-AE0FB0DC1B55}">
      <dgm:prSet/>
      <dgm:spPr/>
      <dgm:t>
        <a:bodyPr/>
        <a:lstStyle/>
        <a:p>
          <a:r>
            <a:rPr lang="en-GB" b="1"/>
            <a:t>Improves the quality of services</a:t>
          </a:r>
          <a:endParaRPr lang="en-US"/>
        </a:p>
      </dgm:t>
    </dgm:pt>
    <dgm:pt modelId="{05F8ABA0-93FE-4CBB-9F75-F605C302A39B}" type="parTrans" cxnId="{8E2B1426-E549-4BEF-8E59-45683B4E36F1}">
      <dgm:prSet/>
      <dgm:spPr/>
      <dgm:t>
        <a:bodyPr/>
        <a:lstStyle/>
        <a:p>
          <a:endParaRPr lang="en-US"/>
        </a:p>
      </dgm:t>
    </dgm:pt>
    <dgm:pt modelId="{35599BA8-74E0-413D-80B5-4A31756A2779}" type="sibTrans" cxnId="{8E2B1426-E549-4BEF-8E59-45683B4E36F1}">
      <dgm:prSet/>
      <dgm:spPr/>
      <dgm:t>
        <a:bodyPr/>
        <a:lstStyle/>
        <a:p>
          <a:endParaRPr lang="en-US"/>
        </a:p>
      </dgm:t>
    </dgm:pt>
    <dgm:pt modelId="{D8C8F67F-BE53-405A-8DA6-4B212C30D6AE}">
      <dgm:prSet/>
      <dgm:spPr/>
      <dgm:t>
        <a:bodyPr/>
        <a:lstStyle/>
        <a:p>
          <a:r>
            <a:rPr lang="en-GB" b="1"/>
            <a:t>Decreases staff turnover</a:t>
          </a:r>
          <a:endParaRPr lang="en-US"/>
        </a:p>
      </dgm:t>
    </dgm:pt>
    <dgm:pt modelId="{99A7796C-2C04-4027-902D-0AB4CE39A5ED}" type="parTrans" cxnId="{F6B0EE77-EF10-4382-A22B-244650C6CD6B}">
      <dgm:prSet/>
      <dgm:spPr/>
      <dgm:t>
        <a:bodyPr/>
        <a:lstStyle/>
        <a:p>
          <a:endParaRPr lang="en-US"/>
        </a:p>
      </dgm:t>
    </dgm:pt>
    <dgm:pt modelId="{0FC3E225-5ED1-40A1-A893-173EDF3EA1D8}" type="sibTrans" cxnId="{F6B0EE77-EF10-4382-A22B-244650C6CD6B}">
      <dgm:prSet/>
      <dgm:spPr/>
      <dgm:t>
        <a:bodyPr/>
        <a:lstStyle/>
        <a:p>
          <a:endParaRPr lang="en-US"/>
        </a:p>
      </dgm:t>
    </dgm:pt>
    <dgm:pt modelId="{7AC20294-5A45-4E2E-8519-A40AE1C87047}">
      <dgm:prSet/>
      <dgm:spPr/>
      <dgm:t>
        <a:bodyPr/>
        <a:lstStyle/>
        <a:p>
          <a:r>
            <a:rPr lang="en-GB" b="1"/>
            <a:t>Facilitates better cooperation between staff</a:t>
          </a:r>
          <a:endParaRPr lang="en-US"/>
        </a:p>
      </dgm:t>
    </dgm:pt>
    <dgm:pt modelId="{F8FBA2A6-AD2E-462A-8D70-63C8CB2A6DB9}" type="parTrans" cxnId="{4F8881F5-BC90-4420-A957-23EFE0F302C2}">
      <dgm:prSet/>
      <dgm:spPr/>
      <dgm:t>
        <a:bodyPr/>
        <a:lstStyle/>
        <a:p>
          <a:endParaRPr lang="en-US"/>
        </a:p>
      </dgm:t>
    </dgm:pt>
    <dgm:pt modelId="{84D11943-33F7-4E60-800D-213DDEAD1705}" type="sibTrans" cxnId="{4F8881F5-BC90-4420-A957-23EFE0F302C2}">
      <dgm:prSet/>
      <dgm:spPr/>
      <dgm:t>
        <a:bodyPr/>
        <a:lstStyle/>
        <a:p>
          <a:endParaRPr lang="en-US"/>
        </a:p>
      </dgm:t>
    </dgm:pt>
    <dgm:pt modelId="{A7245D35-2D6E-4388-A732-8435BAD88E10}">
      <dgm:prSet/>
      <dgm:spPr/>
      <dgm:t>
        <a:bodyPr/>
        <a:lstStyle/>
        <a:p>
          <a:r>
            <a:rPr lang="en-GB" b="1"/>
            <a:t>Helps to achieve organisational performance</a:t>
          </a:r>
          <a:endParaRPr lang="en-US"/>
        </a:p>
      </dgm:t>
    </dgm:pt>
    <dgm:pt modelId="{8B33CC3C-282A-44E1-BADF-85EABF4D7BCD}" type="parTrans" cxnId="{28F973E1-4262-466E-83F9-E4B2F09EF7C0}">
      <dgm:prSet/>
      <dgm:spPr/>
      <dgm:t>
        <a:bodyPr/>
        <a:lstStyle/>
        <a:p>
          <a:endParaRPr lang="en-US"/>
        </a:p>
      </dgm:t>
    </dgm:pt>
    <dgm:pt modelId="{F6995C2C-0C90-4382-B93A-6E2A0A1B29C3}" type="sibTrans" cxnId="{28F973E1-4262-466E-83F9-E4B2F09EF7C0}">
      <dgm:prSet/>
      <dgm:spPr/>
      <dgm:t>
        <a:bodyPr/>
        <a:lstStyle/>
        <a:p>
          <a:endParaRPr lang="en-US"/>
        </a:p>
      </dgm:t>
    </dgm:pt>
    <dgm:pt modelId="{F86A1476-C6F6-4DB1-95D7-333C41A4C4BB}" type="pres">
      <dgm:prSet presAssocID="{4393AADF-2898-4438-8C16-EDE637D66200}" presName="root" presStyleCnt="0">
        <dgm:presLayoutVars>
          <dgm:dir/>
          <dgm:resizeHandles val="exact"/>
        </dgm:presLayoutVars>
      </dgm:prSet>
      <dgm:spPr/>
    </dgm:pt>
    <dgm:pt modelId="{FCAEA882-D9AD-4BD7-AF49-6149990BF7BE}" type="pres">
      <dgm:prSet presAssocID="{13A140B8-DAA3-49D9-BC81-443B0B015BE5}" presName="compNode" presStyleCnt="0"/>
      <dgm:spPr/>
    </dgm:pt>
    <dgm:pt modelId="{5A54D97A-AAD9-459C-948C-BC94C70B4BC5}" type="pres">
      <dgm:prSet presAssocID="{13A140B8-DAA3-49D9-BC81-443B0B015BE5}" presName="bgRect" presStyleLbl="bgShp" presStyleIdx="0" presStyleCnt="5"/>
      <dgm:spPr/>
    </dgm:pt>
    <dgm:pt modelId="{B5E8D362-E93C-4ADF-A8C9-8684D57444B6}" type="pres">
      <dgm:prSet presAssocID="{13A140B8-DAA3-49D9-BC81-443B0B015BE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D4A7E24-DD6C-4C42-8945-CF73D7E4D8FD}" type="pres">
      <dgm:prSet presAssocID="{13A140B8-DAA3-49D9-BC81-443B0B015BE5}" presName="spaceRect" presStyleCnt="0"/>
      <dgm:spPr/>
    </dgm:pt>
    <dgm:pt modelId="{4866618F-F1C8-4402-9B36-B8AF4120CD11}" type="pres">
      <dgm:prSet presAssocID="{13A140B8-DAA3-49D9-BC81-443B0B015BE5}" presName="parTx" presStyleLbl="revTx" presStyleIdx="0" presStyleCnt="5">
        <dgm:presLayoutVars>
          <dgm:chMax val="0"/>
          <dgm:chPref val="0"/>
        </dgm:presLayoutVars>
      </dgm:prSet>
      <dgm:spPr/>
    </dgm:pt>
    <dgm:pt modelId="{34F9665D-838A-427B-96F7-DD4BA7FA2065}" type="pres">
      <dgm:prSet presAssocID="{84E7535A-4092-40CF-BB1A-49D967A708E5}" presName="sibTrans" presStyleCnt="0"/>
      <dgm:spPr/>
    </dgm:pt>
    <dgm:pt modelId="{ED337032-5443-4E1B-94FC-3E072A48CF73}" type="pres">
      <dgm:prSet presAssocID="{F590064D-B131-485D-9328-AE0FB0DC1B55}" presName="compNode" presStyleCnt="0"/>
      <dgm:spPr/>
    </dgm:pt>
    <dgm:pt modelId="{FCC979EE-D186-4407-BAA7-C2DCCD7E2625}" type="pres">
      <dgm:prSet presAssocID="{F590064D-B131-485D-9328-AE0FB0DC1B55}" presName="bgRect" presStyleLbl="bgShp" presStyleIdx="1" presStyleCnt="5"/>
      <dgm:spPr/>
    </dgm:pt>
    <dgm:pt modelId="{103C34F3-44CA-43A4-95D8-651AA2232F0F}" type="pres">
      <dgm:prSet presAssocID="{F590064D-B131-485D-9328-AE0FB0DC1B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943E47A-0C2C-4152-A3A6-940CFAC18100}" type="pres">
      <dgm:prSet presAssocID="{F590064D-B131-485D-9328-AE0FB0DC1B55}" presName="spaceRect" presStyleCnt="0"/>
      <dgm:spPr/>
    </dgm:pt>
    <dgm:pt modelId="{C7B614B7-6E42-4591-83A6-173B6AF86606}" type="pres">
      <dgm:prSet presAssocID="{F590064D-B131-485D-9328-AE0FB0DC1B55}" presName="parTx" presStyleLbl="revTx" presStyleIdx="1" presStyleCnt="5">
        <dgm:presLayoutVars>
          <dgm:chMax val="0"/>
          <dgm:chPref val="0"/>
        </dgm:presLayoutVars>
      </dgm:prSet>
      <dgm:spPr/>
    </dgm:pt>
    <dgm:pt modelId="{E58F4775-42BE-4BA2-AC73-66832F4A6BC4}" type="pres">
      <dgm:prSet presAssocID="{35599BA8-74E0-413D-80B5-4A31756A2779}" presName="sibTrans" presStyleCnt="0"/>
      <dgm:spPr/>
    </dgm:pt>
    <dgm:pt modelId="{4620473A-88AA-42F0-8F22-8655C5F26800}" type="pres">
      <dgm:prSet presAssocID="{D8C8F67F-BE53-405A-8DA6-4B212C30D6AE}" presName="compNode" presStyleCnt="0"/>
      <dgm:spPr/>
    </dgm:pt>
    <dgm:pt modelId="{A54943CD-05A7-4D62-94AC-75AA716ED133}" type="pres">
      <dgm:prSet presAssocID="{D8C8F67F-BE53-405A-8DA6-4B212C30D6AE}" presName="bgRect" presStyleLbl="bgShp" presStyleIdx="2" presStyleCnt="5"/>
      <dgm:spPr/>
    </dgm:pt>
    <dgm:pt modelId="{2F2AB618-F189-4570-AA46-58F144071308}" type="pres">
      <dgm:prSet presAssocID="{D8C8F67F-BE53-405A-8DA6-4B212C30D6A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755289FC-1DC1-4F07-B91A-170740437C7F}" type="pres">
      <dgm:prSet presAssocID="{D8C8F67F-BE53-405A-8DA6-4B212C30D6AE}" presName="spaceRect" presStyleCnt="0"/>
      <dgm:spPr/>
    </dgm:pt>
    <dgm:pt modelId="{562F1856-905B-4E67-8581-534ED470C63F}" type="pres">
      <dgm:prSet presAssocID="{D8C8F67F-BE53-405A-8DA6-4B212C30D6AE}" presName="parTx" presStyleLbl="revTx" presStyleIdx="2" presStyleCnt="5">
        <dgm:presLayoutVars>
          <dgm:chMax val="0"/>
          <dgm:chPref val="0"/>
        </dgm:presLayoutVars>
      </dgm:prSet>
      <dgm:spPr/>
    </dgm:pt>
    <dgm:pt modelId="{D795437D-AA16-45E6-B8B8-7498D4D776FC}" type="pres">
      <dgm:prSet presAssocID="{0FC3E225-5ED1-40A1-A893-173EDF3EA1D8}" presName="sibTrans" presStyleCnt="0"/>
      <dgm:spPr/>
    </dgm:pt>
    <dgm:pt modelId="{C6FFABAF-BF9D-45A1-88CF-158D69914D8A}" type="pres">
      <dgm:prSet presAssocID="{7AC20294-5A45-4E2E-8519-A40AE1C87047}" presName="compNode" presStyleCnt="0"/>
      <dgm:spPr/>
    </dgm:pt>
    <dgm:pt modelId="{7FDD8B6E-55EE-45A6-8D41-AE2E42C859E4}" type="pres">
      <dgm:prSet presAssocID="{7AC20294-5A45-4E2E-8519-A40AE1C87047}" presName="bgRect" presStyleLbl="bgShp" presStyleIdx="3" presStyleCnt="5"/>
      <dgm:spPr/>
    </dgm:pt>
    <dgm:pt modelId="{2E796B94-9342-454A-8FA4-476F3644BCB3}" type="pres">
      <dgm:prSet presAssocID="{7AC20294-5A45-4E2E-8519-A40AE1C8704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47DF439-3679-45F3-8B58-53D5992A9A70}" type="pres">
      <dgm:prSet presAssocID="{7AC20294-5A45-4E2E-8519-A40AE1C87047}" presName="spaceRect" presStyleCnt="0"/>
      <dgm:spPr/>
    </dgm:pt>
    <dgm:pt modelId="{42C256B2-DFCD-40C1-B2CC-3F1F06D0B9E5}" type="pres">
      <dgm:prSet presAssocID="{7AC20294-5A45-4E2E-8519-A40AE1C87047}" presName="parTx" presStyleLbl="revTx" presStyleIdx="3" presStyleCnt="5">
        <dgm:presLayoutVars>
          <dgm:chMax val="0"/>
          <dgm:chPref val="0"/>
        </dgm:presLayoutVars>
      </dgm:prSet>
      <dgm:spPr/>
    </dgm:pt>
    <dgm:pt modelId="{FC72B078-F0B2-469F-89D6-E0249B56C843}" type="pres">
      <dgm:prSet presAssocID="{84D11943-33F7-4E60-800D-213DDEAD1705}" presName="sibTrans" presStyleCnt="0"/>
      <dgm:spPr/>
    </dgm:pt>
    <dgm:pt modelId="{9D751D01-3E7D-44D0-AA61-9FF3DBB4D235}" type="pres">
      <dgm:prSet presAssocID="{A7245D35-2D6E-4388-A732-8435BAD88E10}" presName="compNode" presStyleCnt="0"/>
      <dgm:spPr/>
    </dgm:pt>
    <dgm:pt modelId="{76D0E7B9-3627-4F55-9AFE-9C1C38B7819F}" type="pres">
      <dgm:prSet presAssocID="{A7245D35-2D6E-4388-A732-8435BAD88E10}" presName="bgRect" presStyleLbl="bgShp" presStyleIdx="4" presStyleCnt="5" custLinFactNeighborX="469" custLinFactNeighborY="5057"/>
      <dgm:spPr/>
    </dgm:pt>
    <dgm:pt modelId="{6CCA6ECA-92D8-408B-90F1-14D12D4E8B49}" type="pres">
      <dgm:prSet presAssocID="{A7245D35-2D6E-4388-A732-8435BAD88E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CFBBA8D-2448-4E1C-92D4-A345475E8926}" type="pres">
      <dgm:prSet presAssocID="{A7245D35-2D6E-4388-A732-8435BAD88E10}" presName="spaceRect" presStyleCnt="0"/>
      <dgm:spPr/>
    </dgm:pt>
    <dgm:pt modelId="{7C24BEB4-5097-4A4C-9D4D-BE71E43A4305}" type="pres">
      <dgm:prSet presAssocID="{A7245D35-2D6E-4388-A732-8435BAD88E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2B1426-E549-4BEF-8E59-45683B4E36F1}" srcId="{4393AADF-2898-4438-8C16-EDE637D66200}" destId="{F590064D-B131-485D-9328-AE0FB0DC1B55}" srcOrd="1" destOrd="0" parTransId="{05F8ABA0-93FE-4CBB-9F75-F605C302A39B}" sibTransId="{35599BA8-74E0-413D-80B5-4A31756A2779}"/>
    <dgm:cxn modelId="{B023B22A-BCBB-490D-80DC-0F561D7E5A58}" type="presOf" srcId="{4393AADF-2898-4438-8C16-EDE637D66200}" destId="{F86A1476-C6F6-4DB1-95D7-333C41A4C4BB}" srcOrd="0" destOrd="0" presId="urn:microsoft.com/office/officeart/2018/2/layout/IconVerticalSolidList"/>
    <dgm:cxn modelId="{0100454D-0BDA-4452-8D3C-6485FCAFD595}" type="presOf" srcId="{7AC20294-5A45-4E2E-8519-A40AE1C87047}" destId="{42C256B2-DFCD-40C1-B2CC-3F1F06D0B9E5}" srcOrd="0" destOrd="0" presId="urn:microsoft.com/office/officeart/2018/2/layout/IconVerticalSolidList"/>
    <dgm:cxn modelId="{F6B0EE77-EF10-4382-A22B-244650C6CD6B}" srcId="{4393AADF-2898-4438-8C16-EDE637D66200}" destId="{D8C8F67F-BE53-405A-8DA6-4B212C30D6AE}" srcOrd="2" destOrd="0" parTransId="{99A7796C-2C04-4027-902D-0AB4CE39A5ED}" sibTransId="{0FC3E225-5ED1-40A1-A893-173EDF3EA1D8}"/>
    <dgm:cxn modelId="{121C48A6-B7E4-4B9E-85EB-BD037E042EE2}" type="presOf" srcId="{A7245D35-2D6E-4388-A732-8435BAD88E10}" destId="{7C24BEB4-5097-4A4C-9D4D-BE71E43A4305}" srcOrd="0" destOrd="0" presId="urn:microsoft.com/office/officeart/2018/2/layout/IconVerticalSolidList"/>
    <dgm:cxn modelId="{0706C4C8-ECDA-4DCB-8E96-E55891DED907}" type="presOf" srcId="{F590064D-B131-485D-9328-AE0FB0DC1B55}" destId="{C7B614B7-6E42-4591-83A6-173B6AF86606}" srcOrd="0" destOrd="0" presId="urn:microsoft.com/office/officeart/2018/2/layout/IconVerticalSolidList"/>
    <dgm:cxn modelId="{666869CC-D442-44E1-B558-DC78CF911C3C}" type="presOf" srcId="{13A140B8-DAA3-49D9-BC81-443B0B015BE5}" destId="{4866618F-F1C8-4402-9B36-B8AF4120CD11}" srcOrd="0" destOrd="0" presId="urn:microsoft.com/office/officeart/2018/2/layout/IconVerticalSolidList"/>
    <dgm:cxn modelId="{28F973E1-4262-466E-83F9-E4B2F09EF7C0}" srcId="{4393AADF-2898-4438-8C16-EDE637D66200}" destId="{A7245D35-2D6E-4388-A732-8435BAD88E10}" srcOrd="4" destOrd="0" parTransId="{8B33CC3C-282A-44E1-BADF-85EABF4D7BCD}" sibTransId="{F6995C2C-0C90-4382-B93A-6E2A0A1B29C3}"/>
    <dgm:cxn modelId="{D9BD4EE2-9F47-4F42-8F7F-452DE1B0D719}" type="presOf" srcId="{D8C8F67F-BE53-405A-8DA6-4B212C30D6AE}" destId="{562F1856-905B-4E67-8581-534ED470C63F}" srcOrd="0" destOrd="0" presId="urn:microsoft.com/office/officeart/2018/2/layout/IconVerticalSolidList"/>
    <dgm:cxn modelId="{0AF1C7F2-1851-409D-977A-3E47DE2F982D}" srcId="{4393AADF-2898-4438-8C16-EDE637D66200}" destId="{13A140B8-DAA3-49D9-BC81-443B0B015BE5}" srcOrd="0" destOrd="0" parTransId="{37BAD613-19D1-4E78-948C-53D16645B7F4}" sibTransId="{84E7535A-4092-40CF-BB1A-49D967A708E5}"/>
    <dgm:cxn modelId="{4F8881F5-BC90-4420-A957-23EFE0F302C2}" srcId="{4393AADF-2898-4438-8C16-EDE637D66200}" destId="{7AC20294-5A45-4E2E-8519-A40AE1C87047}" srcOrd="3" destOrd="0" parTransId="{F8FBA2A6-AD2E-462A-8D70-63C8CB2A6DB9}" sibTransId="{84D11943-33F7-4E60-800D-213DDEAD1705}"/>
    <dgm:cxn modelId="{1B951FF7-4A7F-476D-9D4D-7510468F30EB}" type="presParOf" srcId="{F86A1476-C6F6-4DB1-95D7-333C41A4C4BB}" destId="{FCAEA882-D9AD-4BD7-AF49-6149990BF7BE}" srcOrd="0" destOrd="0" presId="urn:microsoft.com/office/officeart/2018/2/layout/IconVerticalSolidList"/>
    <dgm:cxn modelId="{A49BB094-AA92-4167-AE2E-C4447EB9B9BB}" type="presParOf" srcId="{FCAEA882-D9AD-4BD7-AF49-6149990BF7BE}" destId="{5A54D97A-AAD9-459C-948C-BC94C70B4BC5}" srcOrd="0" destOrd="0" presId="urn:microsoft.com/office/officeart/2018/2/layout/IconVerticalSolidList"/>
    <dgm:cxn modelId="{202D9329-A14B-42D4-83DD-CC4AD7D007C4}" type="presParOf" srcId="{FCAEA882-D9AD-4BD7-AF49-6149990BF7BE}" destId="{B5E8D362-E93C-4ADF-A8C9-8684D57444B6}" srcOrd="1" destOrd="0" presId="urn:microsoft.com/office/officeart/2018/2/layout/IconVerticalSolidList"/>
    <dgm:cxn modelId="{788A267E-DCBE-4392-8BB9-EB6EEB5ABD50}" type="presParOf" srcId="{FCAEA882-D9AD-4BD7-AF49-6149990BF7BE}" destId="{BD4A7E24-DD6C-4C42-8945-CF73D7E4D8FD}" srcOrd="2" destOrd="0" presId="urn:microsoft.com/office/officeart/2018/2/layout/IconVerticalSolidList"/>
    <dgm:cxn modelId="{C5CC1E4A-5FA8-404F-89CF-400E969D049A}" type="presParOf" srcId="{FCAEA882-D9AD-4BD7-AF49-6149990BF7BE}" destId="{4866618F-F1C8-4402-9B36-B8AF4120CD11}" srcOrd="3" destOrd="0" presId="urn:microsoft.com/office/officeart/2018/2/layout/IconVerticalSolidList"/>
    <dgm:cxn modelId="{ADC25E21-1C09-49CF-B5BA-BB692286C666}" type="presParOf" srcId="{F86A1476-C6F6-4DB1-95D7-333C41A4C4BB}" destId="{34F9665D-838A-427B-96F7-DD4BA7FA2065}" srcOrd="1" destOrd="0" presId="urn:microsoft.com/office/officeart/2018/2/layout/IconVerticalSolidList"/>
    <dgm:cxn modelId="{37D21966-9B73-4174-A62B-9FC0244CCB97}" type="presParOf" srcId="{F86A1476-C6F6-4DB1-95D7-333C41A4C4BB}" destId="{ED337032-5443-4E1B-94FC-3E072A48CF73}" srcOrd="2" destOrd="0" presId="urn:microsoft.com/office/officeart/2018/2/layout/IconVerticalSolidList"/>
    <dgm:cxn modelId="{180B09F4-3B80-4673-94B4-45CEB4A434CD}" type="presParOf" srcId="{ED337032-5443-4E1B-94FC-3E072A48CF73}" destId="{FCC979EE-D186-4407-BAA7-C2DCCD7E2625}" srcOrd="0" destOrd="0" presId="urn:microsoft.com/office/officeart/2018/2/layout/IconVerticalSolidList"/>
    <dgm:cxn modelId="{463325DC-C1B2-4674-90E4-F42D0C52E698}" type="presParOf" srcId="{ED337032-5443-4E1B-94FC-3E072A48CF73}" destId="{103C34F3-44CA-43A4-95D8-651AA2232F0F}" srcOrd="1" destOrd="0" presId="urn:microsoft.com/office/officeart/2018/2/layout/IconVerticalSolidList"/>
    <dgm:cxn modelId="{897CA924-425D-4D5E-BBD4-0875BD817C6E}" type="presParOf" srcId="{ED337032-5443-4E1B-94FC-3E072A48CF73}" destId="{6943E47A-0C2C-4152-A3A6-940CFAC18100}" srcOrd="2" destOrd="0" presId="urn:microsoft.com/office/officeart/2018/2/layout/IconVerticalSolidList"/>
    <dgm:cxn modelId="{B6A9A366-537C-42B1-B1FB-FD22C0D7F261}" type="presParOf" srcId="{ED337032-5443-4E1B-94FC-3E072A48CF73}" destId="{C7B614B7-6E42-4591-83A6-173B6AF86606}" srcOrd="3" destOrd="0" presId="urn:microsoft.com/office/officeart/2018/2/layout/IconVerticalSolidList"/>
    <dgm:cxn modelId="{FC7443AF-F5E3-4B46-90A9-579BE61B3013}" type="presParOf" srcId="{F86A1476-C6F6-4DB1-95D7-333C41A4C4BB}" destId="{E58F4775-42BE-4BA2-AC73-66832F4A6BC4}" srcOrd="3" destOrd="0" presId="urn:microsoft.com/office/officeart/2018/2/layout/IconVerticalSolidList"/>
    <dgm:cxn modelId="{CE07A4FD-F7D2-4794-B5EE-5ED71B34BBDE}" type="presParOf" srcId="{F86A1476-C6F6-4DB1-95D7-333C41A4C4BB}" destId="{4620473A-88AA-42F0-8F22-8655C5F26800}" srcOrd="4" destOrd="0" presId="urn:microsoft.com/office/officeart/2018/2/layout/IconVerticalSolidList"/>
    <dgm:cxn modelId="{E31AFEF7-92B9-4757-8B7D-4AD6D6835AEC}" type="presParOf" srcId="{4620473A-88AA-42F0-8F22-8655C5F26800}" destId="{A54943CD-05A7-4D62-94AC-75AA716ED133}" srcOrd="0" destOrd="0" presId="urn:microsoft.com/office/officeart/2018/2/layout/IconVerticalSolidList"/>
    <dgm:cxn modelId="{2B24282A-9C24-4C15-96DC-45D12969FFD8}" type="presParOf" srcId="{4620473A-88AA-42F0-8F22-8655C5F26800}" destId="{2F2AB618-F189-4570-AA46-58F144071308}" srcOrd="1" destOrd="0" presId="urn:microsoft.com/office/officeart/2018/2/layout/IconVerticalSolidList"/>
    <dgm:cxn modelId="{A94F854E-AE60-47BA-83D2-B3514E289A63}" type="presParOf" srcId="{4620473A-88AA-42F0-8F22-8655C5F26800}" destId="{755289FC-1DC1-4F07-B91A-170740437C7F}" srcOrd="2" destOrd="0" presId="urn:microsoft.com/office/officeart/2018/2/layout/IconVerticalSolidList"/>
    <dgm:cxn modelId="{77E75DA0-4A75-4C8B-A541-69A83C837662}" type="presParOf" srcId="{4620473A-88AA-42F0-8F22-8655C5F26800}" destId="{562F1856-905B-4E67-8581-534ED470C63F}" srcOrd="3" destOrd="0" presId="urn:microsoft.com/office/officeart/2018/2/layout/IconVerticalSolidList"/>
    <dgm:cxn modelId="{99C32CC5-D42D-481F-A459-898582ECCA78}" type="presParOf" srcId="{F86A1476-C6F6-4DB1-95D7-333C41A4C4BB}" destId="{D795437D-AA16-45E6-B8B8-7498D4D776FC}" srcOrd="5" destOrd="0" presId="urn:microsoft.com/office/officeart/2018/2/layout/IconVerticalSolidList"/>
    <dgm:cxn modelId="{641642F2-CD23-4C7F-BC63-AE9CD872C2B8}" type="presParOf" srcId="{F86A1476-C6F6-4DB1-95D7-333C41A4C4BB}" destId="{C6FFABAF-BF9D-45A1-88CF-158D69914D8A}" srcOrd="6" destOrd="0" presId="urn:microsoft.com/office/officeart/2018/2/layout/IconVerticalSolidList"/>
    <dgm:cxn modelId="{CE43394D-5DF6-4B62-A175-A79F24822644}" type="presParOf" srcId="{C6FFABAF-BF9D-45A1-88CF-158D69914D8A}" destId="{7FDD8B6E-55EE-45A6-8D41-AE2E42C859E4}" srcOrd="0" destOrd="0" presId="urn:microsoft.com/office/officeart/2018/2/layout/IconVerticalSolidList"/>
    <dgm:cxn modelId="{88DEFB53-D30A-4E29-BFEA-631410EB14DD}" type="presParOf" srcId="{C6FFABAF-BF9D-45A1-88CF-158D69914D8A}" destId="{2E796B94-9342-454A-8FA4-476F3644BCB3}" srcOrd="1" destOrd="0" presId="urn:microsoft.com/office/officeart/2018/2/layout/IconVerticalSolidList"/>
    <dgm:cxn modelId="{FB082982-3759-4D4D-898C-58AB373786F2}" type="presParOf" srcId="{C6FFABAF-BF9D-45A1-88CF-158D69914D8A}" destId="{B47DF439-3679-45F3-8B58-53D5992A9A70}" srcOrd="2" destOrd="0" presId="urn:microsoft.com/office/officeart/2018/2/layout/IconVerticalSolidList"/>
    <dgm:cxn modelId="{49407091-01AF-4D90-AE5F-6A5CAF970784}" type="presParOf" srcId="{C6FFABAF-BF9D-45A1-88CF-158D69914D8A}" destId="{42C256B2-DFCD-40C1-B2CC-3F1F06D0B9E5}" srcOrd="3" destOrd="0" presId="urn:microsoft.com/office/officeart/2018/2/layout/IconVerticalSolidList"/>
    <dgm:cxn modelId="{964A7845-AA92-4319-9D4D-87685220E643}" type="presParOf" srcId="{F86A1476-C6F6-4DB1-95D7-333C41A4C4BB}" destId="{FC72B078-F0B2-469F-89D6-E0249B56C843}" srcOrd="7" destOrd="0" presId="urn:microsoft.com/office/officeart/2018/2/layout/IconVerticalSolidList"/>
    <dgm:cxn modelId="{B52FFB7E-4DFA-4238-B387-03F4FC2D5EE7}" type="presParOf" srcId="{F86A1476-C6F6-4DB1-95D7-333C41A4C4BB}" destId="{9D751D01-3E7D-44D0-AA61-9FF3DBB4D235}" srcOrd="8" destOrd="0" presId="urn:microsoft.com/office/officeart/2018/2/layout/IconVerticalSolidList"/>
    <dgm:cxn modelId="{DFF43891-F57D-4332-81FC-AAC24EE4A989}" type="presParOf" srcId="{9D751D01-3E7D-44D0-AA61-9FF3DBB4D235}" destId="{76D0E7B9-3627-4F55-9AFE-9C1C38B7819F}" srcOrd="0" destOrd="0" presId="urn:microsoft.com/office/officeart/2018/2/layout/IconVerticalSolidList"/>
    <dgm:cxn modelId="{90A0237A-894D-466E-8B24-8064280FDBB3}" type="presParOf" srcId="{9D751D01-3E7D-44D0-AA61-9FF3DBB4D235}" destId="{6CCA6ECA-92D8-408B-90F1-14D12D4E8B49}" srcOrd="1" destOrd="0" presId="urn:microsoft.com/office/officeart/2018/2/layout/IconVerticalSolidList"/>
    <dgm:cxn modelId="{745C8FC3-DF19-43A3-9ECB-EDDB72E364BC}" type="presParOf" srcId="{9D751D01-3E7D-44D0-AA61-9FF3DBB4D235}" destId="{6CFBBA8D-2448-4E1C-92D4-A345475E8926}" srcOrd="2" destOrd="0" presId="urn:microsoft.com/office/officeart/2018/2/layout/IconVerticalSolidList"/>
    <dgm:cxn modelId="{F6B517B8-113D-4882-988F-F423B99AB6F4}" type="presParOf" srcId="{9D751D01-3E7D-44D0-AA61-9FF3DBB4D235}" destId="{7C24BEB4-5097-4A4C-9D4D-BE71E43A43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1315D5-C9C8-4596-B95F-EBBE1E4380D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F23C25-2C67-4874-A95A-B8D11A3E3B4B}">
      <dgm:prSet/>
      <dgm:spPr/>
      <dgm:t>
        <a:bodyPr/>
        <a:lstStyle/>
        <a:p>
          <a:r>
            <a:rPr lang="en-GB" b="1" dirty="0"/>
            <a:t>Methods used by NHS:</a:t>
          </a:r>
          <a:br>
            <a:rPr lang="en-GB" b="1" dirty="0"/>
          </a:br>
          <a:r>
            <a:rPr lang="en-GB" b="1" dirty="0"/>
            <a:t>Watching the staff work on the ward</a:t>
          </a:r>
          <a:br>
            <a:rPr lang="en-GB" b="1" dirty="0"/>
          </a:br>
          <a:r>
            <a:rPr lang="en-GB" b="1" dirty="0"/>
            <a:t>Speaking with nurses and supervisors</a:t>
          </a:r>
          <a:br>
            <a:rPr lang="en-GB" b="1" dirty="0"/>
          </a:br>
          <a:r>
            <a:rPr lang="en-GB" b="1" dirty="0"/>
            <a:t>Getting familiar with the NHS competency framework</a:t>
          </a:r>
          <a:br>
            <a:rPr lang="en-GB" b="1" dirty="0"/>
          </a:br>
          <a:r>
            <a:rPr lang="en-GB" b="1" dirty="0"/>
            <a:t>Main shafts </a:t>
          </a:r>
          <a:endParaRPr lang="en-US" dirty="0"/>
        </a:p>
      </dgm:t>
    </dgm:pt>
    <dgm:pt modelId="{A7729D94-DE29-411A-986E-DFD989D41B2E}" type="parTrans" cxnId="{297A2929-C142-45BA-B8BB-5ED6C82DB597}">
      <dgm:prSet/>
      <dgm:spPr/>
      <dgm:t>
        <a:bodyPr/>
        <a:lstStyle/>
        <a:p>
          <a:endParaRPr lang="en-US"/>
        </a:p>
      </dgm:t>
    </dgm:pt>
    <dgm:pt modelId="{57C51A3D-4C43-4D1D-9CFE-DC706852E6E0}" type="sibTrans" cxnId="{297A2929-C142-45BA-B8BB-5ED6C82DB597}">
      <dgm:prSet/>
      <dgm:spPr/>
      <dgm:t>
        <a:bodyPr/>
        <a:lstStyle/>
        <a:p>
          <a:endParaRPr lang="en-US"/>
        </a:p>
      </dgm:t>
    </dgm:pt>
    <dgm:pt modelId="{878FE76B-66E9-43B9-97FB-2E7F129B1AE6}">
      <dgm:prSet/>
      <dgm:spPr/>
      <dgm:t>
        <a:bodyPr/>
        <a:lstStyle/>
        <a:p>
          <a:r>
            <a:rPr lang="en-GB" b="1"/>
            <a:t>Discovered:</a:t>
          </a:r>
          <a:br>
            <a:rPr lang="en-GB" b="1"/>
          </a:br>
          <a:r>
            <a:rPr lang="en-GB" b="1"/>
            <a:t>Helping patients with their personal needs</a:t>
          </a:r>
          <a:br>
            <a:rPr lang="en-GB" b="1"/>
          </a:br>
          <a:r>
            <a:rPr lang="en-GB" b="1"/>
            <a:t>Keeping an eye on vital signs</a:t>
          </a:r>
          <a:br>
            <a:rPr lang="en-GB" b="1"/>
          </a:br>
          <a:r>
            <a:rPr lang="en-GB" b="1"/>
            <a:t>Giving nurses a hand</a:t>
          </a:r>
          <a:br>
            <a:rPr lang="en-GB" b="1"/>
          </a:br>
          <a:r>
            <a:rPr lang="en-GB" b="1"/>
            <a:t>Ensuring cleanliness</a:t>
          </a:r>
          <a:endParaRPr lang="en-US"/>
        </a:p>
      </dgm:t>
    </dgm:pt>
    <dgm:pt modelId="{2F389061-22A5-43B0-9D00-B37F409F00C5}" type="parTrans" cxnId="{BAB162CA-2D8A-4C8D-AA78-09D7352E3CF7}">
      <dgm:prSet/>
      <dgm:spPr/>
      <dgm:t>
        <a:bodyPr/>
        <a:lstStyle/>
        <a:p>
          <a:endParaRPr lang="en-US"/>
        </a:p>
      </dgm:t>
    </dgm:pt>
    <dgm:pt modelId="{79227309-321B-46A2-8F86-99BB3A55CA31}" type="sibTrans" cxnId="{BAB162CA-2D8A-4C8D-AA78-09D7352E3CF7}">
      <dgm:prSet/>
      <dgm:spPr/>
      <dgm:t>
        <a:bodyPr/>
        <a:lstStyle/>
        <a:p>
          <a:endParaRPr lang="en-US"/>
        </a:p>
      </dgm:t>
    </dgm:pt>
    <dgm:pt modelId="{32D4B8FF-87BC-4B31-ACCB-CE10E7981783}" type="pres">
      <dgm:prSet presAssocID="{011315D5-C9C8-4596-B95F-EBBE1E4380DE}" presName="linear" presStyleCnt="0">
        <dgm:presLayoutVars>
          <dgm:animLvl val="lvl"/>
          <dgm:resizeHandles val="exact"/>
        </dgm:presLayoutVars>
      </dgm:prSet>
      <dgm:spPr/>
    </dgm:pt>
    <dgm:pt modelId="{0E8E8536-C206-453F-8BCF-216D57AC73C1}" type="pres">
      <dgm:prSet presAssocID="{1FF23C25-2C67-4874-A95A-B8D11A3E3B4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D12BE6B-D334-4AB8-8408-F6826A0FBCCB}" type="pres">
      <dgm:prSet presAssocID="{57C51A3D-4C43-4D1D-9CFE-DC706852E6E0}" presName="spacer" presStyleCnt="0"/>
      <dgm:spPr/>
    </dgm:pt>
    <dgm:pt modelId="{26CD9FDA-C4E2-4D2F-8D52-AC11B3681311}" type="pres">
      <dgm:prSet presAssocID="{878FE76B-66E9-43B9-97FB-2E7F129B1A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97A2929-C142-45BA-B8BB-5ED6C82DB597}" srcId="{011315D5-C9C8-4596-B95F-EBBE1E4380DE}" destId="{1FF23C25-2C67-4874-A95A-B8D11A3E3B4B}" srcOrd="0" destOrd="0" parTransId="{A7729D94-DE29-411A-986E-DFD989D41B2E}" sibTransId="{57C51A3D-4C43-4D1D-9CFE-DC706852E6E0}"/>
    <dgm:cxn modelId="{6EFF199D-B709-45AC-A315-27731CF271A0}" type="presOf" srcId="{878FE76B-66E9-43B9-97FB-2E7F129B1AE6}" destId="{26CD9FDA-C4E2-4D2F-8D52-AC11B3681311}" srcOrd="0" destOrd="0" presId="urn:microsoft.com/office/officeart/2005/8/layout/vList2"/>
    <dgm:cxn modelId="{499F68AE-0739-4E0E-BFC2-30D198FC62ED}" type="presOf" srcId="{011315D5-C9C8-4596-B95F-EBBE1E4380DE}" destId="{32D4B8FF-87BC-4B31-ACCB-CE10E7981783}" srcOrd="0" destOrd="0" presId="urn:microsoft.com/office/officeart/2005/8/layout/vList2"/>
    <dgm:cxn modelId="{F89383B7-AFC2-479A-A848-80DD64CB5910}" type="presOf" srcId="{1FF23C25-2C67-4874-A95A-B8D11A3E3B4B}" destId="{0E8E8536-C206-453F-8BCF-216D57AC73C1}" srcOrd="0" destOrd="0" presId="urn:microsoft.com/office/officeart/2005/8/layout/vList2"/>
    <dgm:cxn modelId="{BAB162CA-2D8A-4C8D-AA78-09D7352E3CF7}" srcId="{011315D5-C9C8-4596-B95F-EBBE1E4380DE}" destId="{878FE76B-66E9-43B9-97FB-2E7F129B1AE6}" srcOrd="1" destOrd="0" parTransId="{2F389061-22A5-43B0-9D00-B37F409F00C5}" sibTransId="{79227309-321B-46A2-8F86-99BB3A55CA31}"/>
    <dgm:cxn modelId="{BB5D3678-6098-42E4-8BF1-A9A273167414}" type="presParOf" srcId="{32D4B8FF-87BC-4B31-ACCB-CE10E7981783}" destId="{0E8E8536-C206-453F-8BCF-216D57AC73C1}" srcOrd="0" destOrd="0" presId="urn:microsoft.com/office/officeart/2005/8/layout/vList2"/>
    <dgm:cxn modelId="{46FF0632-234A-482B-BD83-5B1A0AA5EA5A}" type="presParOf" srcId="{32D4B8FF-87BC-4B31-ACCB-CE10E7981783}" destId="{FD12BE6B-D334-4AB8-8408-F6826A0FBCCB}" srcOrd="1" destOrd="0" presId="urn:microsoft.com/office/officeart/2005/8/layout/vList2"/>
    <dgm:cxn modelId="{4D7392D8-0CAC-4C33-99B4-A45B9A47EB80}" type="presParOf" srcId="{32D4B8FF-87BC-4B31-ACCB-CE10E7981783}" destId="{26CD9FDA-C4E2-4D2F-8D52-AC11B36813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D37B19-666C-4569-8FB3-1FC7D272098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150E7D-DB3A-4041-A523-65258CDF01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Organisational level, NHS </a:t>
          </a:r>
          <a:r>
            <a:rPr lang="en-GB" b="1" dirty="0" err="1"/>
            <a:t>stragestic</a:t>
          </a:r>
          <a:r>
            <a:rPr lang="en-GB" b="1" dirty="0"/>
            <a:t> healthcare goals Task level.</a:t>
          </a:r>
          <a:endParaRPr lang="en-US" dirty="0"/>
        </a:p>
      </dgm:t>
    </dgm:pt>
    <dgm:pt modelId="{6CDA8836-2ED6-4A7D-AE80-ED6B05CCF9E2}" type="parTrans" cxnId="{8F398E4C-5540-4BF1-A65F-7CB1D0BD4B01}">
      <dgm:prSet/>
      <dgm:spPr/>
      <dgm:t>
        <a:bodyPr/>
        <a:lstStyle/>
        <a:p>
          <a:endParaRPr lang="en-US"/>
        </a:p>
      </dgm:t>
    </dgm:pt>
    <dgm:pt modelId="{8AEEADD8-B021-4A3E-B4F9-FCA47C862773}" type="sibTrans" cxnId="{8F398E4C-5540-4BF1-A65F-7CB1D0BD4B01}">
      <dgm:prSet/>
      <dgm:spPr/>
      <dgm:t>
        <a:bodyPr/>
        <a:lstStyle/>
        <a:p>
          <a:endParaRPr lang="en-US"/>
        </a:p>
      </dgm:t>
    </dgm:pt>
    <dgm:pt modelId="{6C7D6473-FC50-4BD0-9BEE-40170B17C4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Clinical skills working proficiency required level.</a:t>
          </a:r>
          <a:endParaRPr lang="en-US"/>
        </a:p>
      </dgm:t>
    </dgm:pt>
    <dgm:pt modelId="{7669125C-1664-4CF2-9228-45F8FBD2D74F}" type="parTrans" cxnId="{26142ED5-BB58-4A5E-A72D-456C93CA5B6A}">
      <dgm:prSet/>
      <dgm:spPr/>
      <dgm:t>
        <a:bodyPr/>
        <a:lstStyle/>
        <a:p>
          <a:endParaRPr lang="en-US"/>
        </a:p>
      </dgm:t>
    </dgm:pt>
    <dgm:pt modelId="{BF03DFA5-FE24-44A0-9AFE-5F1E51D10601}" type="sibTrans" cxnId="{26142ED5-BB58-4A5E-A72D-456C93CA5B6A}">
      <dgm:prSet/>
      <dgm:spPr/>
      <dgm:t>
        <a:bodyPr/>
        <a:lstStyle/>
        <a:p>
          <a:endParaRPr lang="en-US"/>
        </a:p>
      </dgm:t>
    </dgm:pt>
    <dgm:pt modelId="{28079404-6C8C-4966-9D00-8A3CB51C87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Health and social care levels.</a:t>
          </a:r>
          <a:endParaRPr lang="en-US"/>
        </a:p>
      </dgm:t>
    </dgm:pt>
    <dgm:pt modelId="{117FE22A-DC64-4B70-A378-A792F11F4A83}" type="parTrans" cxnId="{F180DA43-3BCB-4503-AE53-404B3D9C1A51}">
      <dgm:prSet/>
      <dgm:spPr/>
      <dgm:t>
        <a:bodyPr/>
        <a:lstStyle/>
        <a:p>
          <a:endParaRPr lang="en-US"/>
        </a:p>
      </dgm:t>
    </dgm:pt>
    <dgm:pt modelId="{C863828A-3A80-446B-82D5-3924247D86D4}" type="sibTrans" cxnId="{F180DA43-3BCB-4503-AE53-404B3D9C1A51}">
      <dgm:prSet/>
      <dgm:spPr/>
      <dgm:t>
        <a:bodyPr/>
        <a:lstStyle/>
        <a:p>
          <a:endParaRPr lang="en-US"/>
        </a:p>
      </dgm:t>
    </dgm:pt>
    <dgm:pt modelId="{0BE1AD36-9E46-40ED-B011-B3FF995CF633}" type="pres">
      <dgm:prSet presAssocID="{09D37B19-666C-4569-8FB3-1FC7D272098D}" presName="root" presStyleCnt="0">
        <dgm:presLayoutVars>
          <dgm:dir/>
          <dgm:resizeHandles val="exact"/>
        </dgm:presLayoutVars>
      </dgm:prSet>
      <dgm:spPr/>
    </dgm:pt>
    <dgm:pt modelId="{3F832A3A-D5BD-4637-BCA3-C7A19D84B7D0}" type="pres">
      <dgm:prSet presAssocID="{C0150E7D-DB3A-4041-A523-65258CDF01A7}" presName="compNode" presStyleCnt="0"/>
      <dgm:spPr/>
    </dgm:pt>
    <dgm:pt modelId="{F7747C2F-5F24-4649-8374-E5E3488A9A77}" type="pres">
      <dgm:prSet presAssocID="{C0150E7D-DB3A-4041-A523-65258CDF01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B5F37FF-C139-4E34-A345-E1B36BDDA836}" type="pres">
      <dgm:prSet presAssocID="{C0150E7D-DB3A-4041-A523-65258CDF01A7}" presName="spaceRect" presStyleCnt="0"/>
      <dgm:spPr/>
    </dgm:pt>
    <dgm:pt modelId="{19E49207-1919-4B0F-A39F-3F5074418C3B}" type="pres">
      <dgm:prSet presAssocID="{C0150E7D-DB3A-4041-A523-65258CDF01A7}" presName="textRect" presStyleLbl="revTx" presStyleIdx="0" presStyleCnt="3">
        <dgm:presLayoutVars>
          <dgm:chMax val="1"/>
          <dgm:chPref val="1"/>
        </dgm:presLayoutVars>
      </dgm:prSet>
      <dgm:spPr/>
    </dgm:pt>
    <dgm:pt modelId="{9610F9E6-3191-40B8-931D-1F7904934B34}" type="pres">
      <dgm:prSet presAssocID="{8AEEADD8-B021-4A3E-B4F9-FCA47C862773}" presName="sibTrans" presStyleCnt="0"/>
      <dgm:spPr/>
    </dgm:pt>
    <dgm:pt modelId="{B04AB49D-F18B-4C0D-AD7C-0F871C4D368F}" type="pres">
      <dgm:prSet presAssocID="{6C7D6473-FC50-4BD0-9BEE-40170B17C4AF}" presName="compNode" presStyleCnt="0"/>
      <dgm:spPr/>
    </dgm:pt>
    <dgm:pt modelId="{6BBE2F60-38DB-4EA1-850A-ACBEA861B928}" type="pres">
      <dgm:prSet presAssocID="{6C7D6473-FC50-4BD0-9BEE-40170B17C4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1F72806-8A55-47BE-8ED0-2E49DDC90FB1}" type="pres">
      <dgm:prSet presAssocID="{6C7D6473-FC50-4BD0-9BEE-40170B17C4AF}" presName="spaceRect" presStyleCnt="0"/>
      <dgm:spPr/>
    </dgm:pt>
    <dgm:pt modelId="{E2D8A93A-7A71-4F76-AB43-01DB2347FDF6}" type="pres">
      <dgm:prSet presAssocID="{6C7D6473-FC50-4BD0-9BEE-40170B17C4AF}" presName="textRect" presStyleLbl="revTx" presStyleIdx="1" presStyleCnt="3">
        <dgm:presLayoutVars>
          <dgm:chMax val="1"/>
          <dgm:chPref val="1"/>
        </dgm:presLayoutVars>
      </dgm:prSet>
      <dgm:spPr/>
    </dgm:pt>
    <dgm:pt modelId="{AF5E021B-969C-43E4-A280-A081A66D1AB0}" type="pres">
      <dgm:prSet presAssocID="{BF03DFA5-FE24-44A0-9AFE-5F1E51D10601}" presName="sibTrans" presStyleCnt="0"/>
      <dgm:spPr/>
    </dgm:pt>
    <dgm:pt modelId="{CD343210-3793-4168-B0D5-F814BEB16E4D}" type="pres">
      <dgm:prSet presAssocID="{28079404-6C8C-4966-9D00-8A3CB51C8722}" presName="compNode" presStyleCnt="0"/>
      <dgm:spPr/>
    </dgm:pt>
    <dgm:pt modelId="{4329FEB4-1221-48B9-B005-CF29F412F0B6}" type="pres">
      <dgm:prSet presAssocID="{28079404-6C8C-4966-9D00-8A3CB51C87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FA1E719-58D8-49E0-9E55-D4844489F0AD}" type="pres">
      <dgm:prSet presAssocID="{28079404-6C8C-4966-9D00-8A3CB51C8722}" presName="spaceRect" presStyleCnt="0"/>
      <dgm:spPr/>
    </dgm:pt>
    <dgm:pt modelId="{AC3BD952-ED48-40D5-A921-6AF9C326E4A6}" type="pres">
      <dgm:prSet presAssocID="{28079404-6C8C-4966-9D00-8A3CB51C87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4C5FD35-47B6-4A44-B78B-2AB951801902}" type="presOf" srcId="{28079404-6C8C-4966-9D00-8A3CB51C8722}" destId="{AC3BD952-ED48-40D5-A921-6AF9C326E4A6}" srcOrd="0" destOrd="0" presId="urn:microsoft.com/office/officeart/2018/2/layout/IconLabelList"/>
    <dgm:cxn modelId="{F180DA43-3BCB-4503-AE53-404B3D9C1A51}" srcId="{09D37B19-666C-4569-8FB3-1FC7D272098D}" destId="{28079404-6C8C-4966-9D00-8A3CB51C8722}" srcOrd="2" destOrd="0" parTransId="{117FE22A-DC64-4B70-A378-A792F11F4A83}" sibTransId="{C863828A-3A80-446B-82D5-3924247D86D4}"/>
    <dgm:cxn modelId="{8F398E4C-5540-4BF1-A65F-7CB1D0BD4B01}" srcId="{09D37B19-666C-4569-8FB3-1FC7D272098D}" destId="{C0150E7D-DB3A-4041-A523-65258CDF01A7}" srcOrd="0" destOrd="0" parTransId="{6CDA8836-2ED6-4A7D-AE80-ED6B05CCF9E2}" sibTransId="{8AEEADD8-B021-4A3E-B4F9-FCA47C862773}"/>
    <dgm:cxn modelId="{1BDEFF8D-AEAF-4F7A-8FD1-5D12E2A83A71}" type="presOf" srcId="{6C7D6473-FC50-4BD0-9BEE-40170B17C4AF}" destId="{E2D8A93A-7A71-4F76-AB43-01DB2347FDF6}" srcOrd="0" destOrd="0" presId="urn:microsoft.com/office/officeart/2018/2/layout/IconLabelList"/>
    <dgm:cxn modelId="{83DE41C4-9DCD-4996-BF9D-8170FC2313BA}" type="presOf" srcId="{C0150E7D-DB3A-4041-A523-65258CDF01A7}" destId="{19E49207-1919-4B0F-A39F-3F5074418C3B}" srcOrd="0" destOrd="0" presId="urn:microsoft.com/office/officeart/2018/2/layout/IconLabelList"/>
    <dgm:cxn modelId="{8C826BC9-0C82-4A68-A558-E98EA18D3889}" type="presOf" srcId="{09D37B19-666C-4569-8FB3-1FC7D272098D}" destId="{0BE1AD36-9E46-40ED-B011-B3FF995CF633}" srcOrd="0" destOrd="0" presId="urn:microsoft.com/office/officeart/2018/2/layout/IconLabelList"/>
    <dgm:cxn modelId="{26142ED5-BB58-4A5E-A72D-456C93CA5B6A}" srcId="{09D37B19-666C-4569-8FB3-1FC7D272098D}" destId="{6C7D6473-FC50-4BD0-9BEE-40170B17C4AF}" srcOrd="1" destOrd="0" parTransId="{7669125C-1664-4CF2-9228-45F8FBD2D74F}" sibTransId="{BF03DFA5-FE24-44A0-9AFE-5F1E51D10601}"/>
    <dgm:cxn modelId="{EBC616F2-1F33-4139-BFA4-1DDF0221988B}" type="presParOf" srcId="{0BE1AD36-9E46-40ED-B011-B3FF995CF633}" destId="{3F832A3A-D5BD-4637-BCA3-C7A19D84B7D0}" srcOrd="0" destOrd="0" presId="urn:microsoft.com/office/officeart/2018/2/layout/IconLabelList"/>
    <dgm:cxn modelId="{BC67D99C-4B1E-463A-AF28-6F5654A3A7EC}" type="presParOf" srcId="{3F832A3A-D5BD-4637-BCA3-C7A19D84B7D0}" destId="{F7747C2F-5F24-4649-8374-E5E3488A9A77}" srcOrd="0" destOrd="0" presId="urn:microsoft.com/office/officeart/2018/2/layout/IconLabelList"/>
    <dgm:cxn modelId="{66DF30F9-0F09-425D-926B-CA278F0BD9AC}" type="presParOf" srcId="{3F832A3A-D5BD-4637-BCA3-C7A19D84B7D0}" destId="{7B5F37FF-C139-4E34-A345-E1B36BDDA836}" srcOrd="1" destOrd="0" presId="urn:microsoft.com/office/officeart/2018/2/layout/IconLabelList"/>
    <dgm:cxn modelId="{19E5AC99-3AF1-48E2-BDDA-3AFFE48D23A9}" type="presParOf" srcId="{3F832A3A-D5BD-4637-BCA3-C7A19D84B7D0}" destId="{19E49207-1919-4B0F-A39F-3F5074418C3B}" srcOrd="2" destOrd="0" presId="urn:microsoft.com/office/officeart/2018/2/layout/IconLabelList"/>
    <dgm:cxn modelId="{C270CB7C-6C71-4367-AC45-E3AC7B8D1430}" type="presParOf" srcId="{0BE1AD36-9E46-40ED-B011-B3FF995CF633}" destId="{9610F9E6-3191-40B8-931D-1F7904934B34}" srcOrd="1" destOrd="0" presId="urn:microsoft.com/office/officeart/2018/2/layout/IconLabelList"/>
    <dgm:cxn modelId="{E7ED45CB-81D8-4EEC-9544-3A748CBA946E}" type="presParOf" srcId="{0BE1AD36-9E46-40ED-B011-B3FF995CF633}" destId="{B04AB49D-F18B-4C0D-AD7C-0F871C4D368F}" srcOrd="2" destOrd="0" presId="urn:microsoft.com/office/officeart/2018/2/layout/IconLabelList"/>
    <dgm:cxn modelId="{69FE3783-A2A5-446E-9F6C-E246790FF545}" type="presParOf" srcId="{B04AB49D-F18B-4C0D-AD7C-0F871C4D368F}" destId="{6BBE2F60-38DB-4EA1-850A-ACBEA861B928}" srcOrd="0" destOrd="0" presId="urn:microsoft.com/office/officeart/2018/2/layout/IconLabelList"/>
    <dgm:cxn modelId="{FF4ACF46-33F3-49F3-99FC-5E74A4340417}" type="presParOf" srcId="{B04AB49D-F18B-4C0D-AD7C-0F871C4D368F}" destId="{E1F72806-8A55-47BE-8ED0-2E49DDC90FB1}" srcOrd="1" destOrd="0" presId="urn:microsoft.com/office/officeart/2018/2/layout/IconLabelList"/>
    <dgm:cxn modelId="{57137DCB-2853-46EB-8823-9AF7BFED4D0D}" type="presParOf" srcId="{B04AB49D-F18B-4C0D-AD7C-0F871C4D368F}" destId="{E2D8A93A-7A71-4F76-AB43-01DB2347FDF6}" srcOrd="2" destOrd="0" presId="urn:microsoft.com/office/officeart/2018/2/layout/IconLabelList"/>
    <dgm:cxn modelId="{A4E711A1-8E47-48E4-9921-4D1A229F4FA2}" type="presParOf" srcId="{0BE1AD36-9E46-40ED-B011-B3FF995CF633}" destId="{AF5E021B-969C-43E4-A280-A081A66D1AB0}" srcOrd="3" destOrd="0" presId="urn:microsoft.com/office/officeart/2018/2/layout/IconLabelList"/>
    <dgm:cxn modelId="{99F2D28D-7D01-463D-8CE2-B509CFD80072}" type="presParOf" srcId="{0BE1AD36-9E46-40ED-B011-B3FF995CF633}" destId="{CD343210-3793-4168-B0D5-F814BEB16E4D}" srcOrd="4" destOrd="0" presId="urn:microsoft.com/office/officeart/2018/2/layout/IconLabelList"/>
    <dgm:cxn modelId="{AB0198D0-DBC1-4039-88A8-7337ECACBEAE}" type="presParOf" srcId="{CD343210-3793-4168-B0D5-F814BEB16E4D}" destId="{4329FEB4-1221-48B9-B005-CF29F412F0B6}" srcOrd="0" destOrd="0" presId="urn:microsoft.com/office/officeart/2018/2/layout/IconLabelList"/>
    <dgm:cxn modelId="{F8455D21-C9D9-4E6E-8E10-3BED4A1922B8}" type="presParOf" srcId="{CD343210-3793-4168-B0D5-F814BEB16E4D}" destId="{8FA1E719-58D8-49E0-9E55-D4844489F0AD}" srcOrd="1" destOrd="0" presId="urn:microsoft.com/office/officeart/2018/2/layout/IconLabelList"/>
    <dgm:cxn modelId="{63581FD7-74C4-4E26-A2AD-43A722DBE21C}" type="presParOf" srcId="{CD343210-3793-4168-B0D5-F814BEB16E4D}" destId="{AC3BD952-ED48-40D5-A921-6AF9C326E4A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54D97A-AAD9-459C-948C-BC94C70B4BC5}">
      <dsp:nvSpPr>
        <dsp:cNvPr id="0" name=""/>
        <dsp:cNvSpPr/>
      </dsp:nvSpPr>
      <dsp:spPr>
        <a:xfrm>
          <a:off x="0" y="3725"/>
          <a:ext cx="6190459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8D362-E93C-4ADF-A8C9-8684D57444B6}">
      <dsp:nvSpPr>
        <dsp:cNvPr id="0" name=""/>
        <dsp:cNvSpPr/>
      </dsp:nvSpPr>
      <dsp:spPr>
        <a:xfrm>
          <a:off x="240046" y="182272"/>
          <a:ext cx="436449" cy="436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6618F-F1C8-4402-9B36-B8AF4120CD11}">
      <dsp:nvSpPr>
        <dsp:cNvPr id="0" name=""/>
        <dsp:cNvSpPr/>
      </dsp:nvSpPr>
      <dsp:spPr>
        <a:xfrm>
          <a:off x="916542" y="3725"/>
          <a:ext cx="5273916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Ensures safety of patients </a:t>
          </a:r>
          <a:endParaRPr lang="en-US" sz="1900" kern="1200"/>
        </a:p>
      </dsp:txBody>
      <dsp:txXfrm>
        <a:off x="916542" y="3725"/>
        <a:ext cx="5273916" cy="793543"/>
      </dsp:txXfrm>
    </dsp:sp>
    <dsp:sp modelId="{FCC979EE-D186-4407-BAA7-C2DCCD7E2625}">
      <dsp:nvSpPr>
        <dsp:cNvPr id="0" name=""/>
        <dsp:cNvSpPr/>
      </dsp:nvSpPr>
      <dsp:spPr>
        <a:xfrm>
          <a:off x="0" y="995655"/>
          <a:ext cx="6190459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C34F3-44CA-43A4-95D8-651AA2232F0F}">
      <dsp:nvSpPr>
        <dsp:cNvPr id="0" name=""/>
        <dsp:cNvSpPr/>
      </dsp:nvSpPr>
      <dsp:spPr>
        <a:xfrm>
          <a:off x="240046" y="1174202"/>
          <a:ext cx="436449" cy="436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614B7-6E42-4591-83A6-173B6AF86606}">
      <dsp:nvSpPr>
        <dsp:cNvPr id="0" name=""/>
        <dsp:cNvSpPr/>
      </dsp:nvSpPr>
      <dsp:spPr>
        <a:xfrm>
          <a:off x="916542" y="995655"/>
          <a:ext cx="5273916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Improves the quality of services</a:t>
          </a:r>
          <a:endParaRPr lang="en-US" sz="1900" kern="1200"/>
        </a:p>
      </dsp:txBody>
      <dsp:txXfrm>
        <a:off x="916542" y="995655"/>
        <a:ext cx="5273916" cy="793543"/>
      </dsp:txXfrm>
    </dsp:sp>
    <dsp:sp modelId="{A54943CD-05A7-4D62-94AC-75AA716ED133}">
      <dsp:nvSpPr>
        <dsp:cNvPr id="0" name=""/>
        <dsp:cNvSpPr/>
      </dsp:nvSpPr>
      <dsp:spPr>
        <a:xfrm>
          <a:off x="0" y="1987584"/>
          <a:ext cx="6190459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AB618-F189-4570-AA46-58F144071308}">
      <dsp:nvSpPr>
        <dsp:cNvPr id="0" name=""/>
        <dsp:cNvSpPr/>
      </dsp:nvSpPr>
      <dsp:spPr>
        <a:xfrm>
          <a:off x="240046" y="2166131"/>
          <a:ext cx="436449" cy="436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F1856-905B-4E67-8581-534ED470C63F}">
      <dsp:nvSpPr>
        <dsp:cNvPr id="0" name=""/>
        <dsp:cNvSpPr/>
      </dsp:nvSpPr>
      <dsp:spPr>
        <a:xfrm>
          <a:off x="916542" y="1987584"/>
          <a:ext cx="5273916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Decreases staff turnover</a:t>
          </a:r>
          <a:endParaRPr lang="en-US" sz="1900" kern="1200"/>
        </a:p>
      </dsp:txBody>
      <dsp:txXfrm>
        <a:off x="916542" y="1987584"/>
        <a:ext cx="5273916" cy="793543"/>
      </dsp:txXfrm>
    </dsp:sp>
    <dsp:sp modelId="{7FDD8B6E-55EE-45A6-8D41-AE2E42C859E4}">
      <dsp:nvSpPr>
        <dsp:cNvPr id="0" name=""/>
        <dsp:cNvSpPr/>
      </dsp:nvSpPr>
      <dsp:spPr>
        <a:xfrm>
          <a:off x="0" y="2979514"/>
          <a:ext cx="6190459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96B94-9342-454A-8FA4-476F3644BCB3}">
      <dsp:nvSpPr>
        <dsp:cNvPr id="0" name=""/>
        <dsp:cNvSpPr/>
      </dsp:nvSpPr>
      <dsp:spPr>
        <a:xfrm>
          <a:off x="240046" y="3158061"/>
          <a:ext cx="436449" cy="436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256B2-DFCD-40C1-B2CC-3F1F06D0B9E5}">
      <dsp:nvSpPr>
        <dsp:cNvPr id="0" name=""/>
        <dsp:cNvSpPr/>
      </dsp:nvSpPr>
      <dsp:spPr>
        <a:xfrm>
          <a:off x="916542" y="2979514"/>
          <a:ext cx="5273916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Facilitates better cooperation between staff</a:t>
          </a:r>
          <a:endParaRPr lang="en-US" sz="1900" kern="1200"/>
        </a:p>
      </dsp:txBody>
      <dsp:txXfrm>
        <a:off x="916542" y="2979514"/>
        <a:ext cx="5273916" cy="793543"/>
      </dsp:txXfrm>
    </dsp:sp>
    <dsp:sp modelId="{76D0E7B9-3627-4F55-9AFE-9C1C38B7819F}">
      <dsp:nvSpPr>
        <dsp:cNvPr id="0" name=""/>
        <dsp:cNvSpPr/>
      </dsp:nvSpPr>
      <dsp:spPr>
        <a:xfrm>
          <a:off x="0" y="3975169"/>
          <a:ext cx="6190459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A6ECA-92D8-408B-90F1-14D12D4E8B49}">
      <dsp:nvSpPr>
        <dsp:cNvPr id="0" name=""/>
        <dsp:cNvSpPr/>
      </dsp:nvSpPr>
      <dsp:spPr>
        <a:xfrm>
          <a:off x="240046" y="4149991"/>
          <a:ext cx="436449" cy="4364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4BEB4-5097-4A4C-9D4D-BE71E43A4305}">
      <dsp:nvSpPr>
        <dsp:cNvPr id="0" name=""/>
        <dsp:cNvSpPr/>
      </dsp:nvSpPr>
      <dsp:spPr>
        <a:xfrm>
          <a:off x="916542" y="3971443"/>
          <a:ext cx="5273916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Helps to achieve organisational performance</a:t>
          </a:r>
          <a:endParaRPr lang="en-US" sz="1900" kern="1200"/>
        </a:p>
      </dsp:txBody>
      <dsp:txXfrm>
        <a:off x="916542" y="3971443"/>
        <a:ext cx="5273916" cy="7935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8E8536-C206-453F-8BCF-216D57AC73C1}">
      <dsp:nvSpPr>
        <dsp:cNvPr id="0" name=""/>
        <dsp:cNvSpPr/>
      </dsp:nvSpPr>
      <dsp:spPr>
        <a:xfrm>
          <a:off x="0" y="87556"/>
          <a:ext cx="6190459" cy="226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Methods used by NHS:</a:t>
          </a:r>
          <a:br>
            <a:rPr lang="en-GB" sz="2200" b="1" kern="1200" dirty="0"/>
          </a:br>
          <a:r>
            <a:rPr lang="en-GB" sz="2200" b="1" kern="1200" dirty="0"/>
            <a:t>Watching the staff work on the ward</a:t>
          </a:r>
          <a:br>
            <a:rPr lang="en-GB" sz="2200" b="1" kern="1200" dirty="0"/>
          </a:br>
          <a:r>
            <a:rPr lang="en-GB" sz="2200" b="1" kern="1200" dirty="0"/>
            <a:t>Speaking with nurses and supervisors</a:t>
          </a:r>
          <a:br>
            <a:rPr lang="en-GB" sz="2200" b="1" kern="1200" dirty="0"/>
          </a:br>
          <a:r>
            <a:rPr lang="en-GB" sz="2200" b="1" kern="1200" dirty="0"/>
            <a:t>Getting familiar with the NHS competency framework</a:t>
          </a:r>
          <a:br>
            <a:rPr lang="en-GB" sz="2200" b="1" kern="1200" dirty="0"/>
          </a:br>
          <a:r>
            <a:rPr lang="en-GB" sz="2200" b="1" kern="1200" dirty="0"/>
            <a:t>Main shafts </a:t>
          </a:r>
          <a:endParaRPr lang="en-US" sz="2200" kern="1200" dirty="0"/>
        </a:p>
      </dsp:txBody>
      <dsp:txXfrm>
        <a:off x="110574" y="198130"/>
        <a:ext cx="5969311" cy="2043972"/>
      </dsp:txXfrm>
    </dsp:sp>
    <dsp:sp modelId="{26CD9FDA-C4E2-4D2F-8D52-AC11B3681311}">
      <dsp:nvSpPr>
        <dsp:cNvPr id="0" name=""/>
        <dsp:cNvSpPr/>
      </dsp:nvSpPr>
      <dsp:spPr>
        <a:xfrm>
          <a:off x="0" y="2416036"/>
          <a:ext cx="6190459" cy="2265120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Discovered:</a:t>
          </a:r>
          <a:br>
            <a:rPr lang="en-GB" sz="2200" b="1" kern="1200"/>
          </a:br>
          <a:r>
            <a:rPr lang="en-GB" sz="2200" b="1" kern="1200"/>
            <a:t>Helping patients with their personal needs</a:t>
          </a:r>
          <a:br>
            <a:rPr lang="en-GB" sz="2200" b="1" kern="1200"/>
          </a:br>
          <a:r>
            <a:rPr lang="en-GB" sz="2200" b="1" kern="1200"/>
            <a:t>Keeping an eye on vital signs</a:t>
          </a:r>
          <a:br>
            <a:rPr lang="en-GB" sz="2200" b="1" kern="1200"/>
          </a:br>
          <a:r>
            <a:rPr lang="en-GB" sz="2200" b="1" kern="1200"/>
            <a:t>Giving nurses a hand</a:t>
          </a:r>
          <a:br>
            <a:rPr lang="en-GB" sz="2200" b="1" kern="1200"/>
          </a:br>
          <a:r>
            <a:rPr lang="en-GB" sz="2200" b="1" kern="1200"/>
            <a:t>Ensuring cleanliness</a:t>
          </a:r>
          <a:endParaRPr lang="en-US" sz="2200" kern="1200"/>
        </a:p>
      </dsp:txBody>
      <dsp:txXfrm>
        <a:off x="110574" y="2526610"/>
        <a:ext cx="5969311" cy="20439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47C2F-5F24-4649-8374-E5E3488A9A77}">
      <dsp:nvSpPr>
        <dsp:cNvPr id="0" name=""/>
        <dsp:cNvSpPr/>
      </dsp:nvSpPr>
      <dsp:spPr>
        <a:xfrm>
          <a:off x="863310" y="507255"/>
          <a:ext cx="1094107" cy="10941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49207-1919-4B0F-A39F-3F5074418C3B}">
      <dsp:nvSpPr>
        <dsp:cNvPr id="0" name=""/>
        <dsp:cNvSpPr/>
      </dsp:nvSpPr>
      <dsp:spPr>
        <a:xfrm>
          <a:off x="194688" y="1921667"/>
          <a:ext cx="2431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Organisational level, NHS </a:t>
          </a:r>
          <a:r>
            <a:rPr lang="en-GB" sz="1500" b="1" kern="1200" dirty="0" err="1"/>
            <a:t>stragestic</a:t>
          </a:r>
          <a:r>
            <a:rPr lang="en-GB" sz="1500" b="1" kern="1200" dirty="0"/>
            <a:t> healthcare goals Task level.</a:t>
          </a:r>
          <a:endParaRPr lang="en-US" sz="1500" kern="1200" dirty="0"/>
        </a:p>
      </dsp:txBody>
      <dsp:txXfrm>
        <a:off x="194688" y="1921667"/>
        <a:ext cx="2431349" cy="720000"/>
      </dsp:txXfrm>
    </dsp:sp>
    <dsp:sp modelId="{6BBE2F60-38DB-4EA1-850A-ACBEA861B928}">
      <dsp:nvSpPr>
        <dsp:cNvPr id="0" name=""/>
        <dsp:cNvSpPr/>
      </dsp:nvSpPr>
      <dsp:spPr>
        <a:xfrm>
          <a:off x="3720146" y="507255"/>
          <a:ext cx="1094107" cy="10941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8A93A-7A71-4F76-AB43-01DB2347FDF6}">
      <dsp:nvSpPr>
        <dsp:cNvPr id="0" name=""/>
        <dsp:cNvSpPr/>
      </dsp:nvSpPr>
      <dsp:spPr>
        <a:xfrm>
          <a:off x="3051525" y="1921667"/>
          <a:ext cx="2431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Clinical skills working proficiency required level.</a:t>
          </a:r>
          <a:endParaRPr lang="en-US" sz="1500" kern="1200"/>
        </a:p>
      </dsp:txBody>
      <dsp:txXfrm>
        <a:off x="3051525" y="1921667"/>
        <a:ext cx="2431349" cy="720000"/>
      </dsp:txXfrm>
    </dsp:sp>
    <dsp:sp modelId="{4329FEB4-1221-48B9-B005-CF29F412F0B6}">
      <dsp:nvSpPr>
        <dsp:cNvPr id="0" name=""/>
        <dsp:cNvSpPr/>
      </dsp:nvSpPr>
      <dsp:spPr>
        <a:xfrm>
          <a:off x="6576982" y="507255"/>
          <a:ext cx="1094107" cy="10941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BD952-ED48-40D5-A921-6AF9C326E4A6}">
      <dsp:nvSpPr>
        <dsp:cNvPr id="0" name=""/>
        <dsp:cNvSpPr/>
      </dsp:nvSpPr>
      <dsp:spPr>
        <a:xfrm>
          <a:off x="5908361" y="1921667"/>
          <a:ext cx="2431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Health and social care levels.</a:t>
          </a:r>
          <a:endParaRPr lang="en-US" sz="1500" kern="1200"/>
        </a:p>
      </dsp:txBody>
      <dsp:txXfrm>
        <a:off x="5908361" y="1921667"/>
        <a:ext cx="243134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B15086-06BC-4F78-B508-4E1F94CCB86B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4AFE6-52F8-436F-9DAC-607E2BE5A9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631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A85BB-8327-437A-900F-6A3DB7A5ABC9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FA0BC-E7BB-4D55-8710-E8474A66771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8A1C5-682A-4617-9A91-5759A79A935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FD0D0-99D2-4A10-AC62-6E2E6CF7A9E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7DEDF-EB2B-4F7F-B2DF-97C28C8FCBC9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80351-56D7-412F-9F2E-17819DF3B01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068B-C601-4124-944A-AED7D3FD751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7A73-7818-460B-8F62-87CD8A1DAD1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F8665-A302-4073-9097-DCE6BA8A5D1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3878A-9A6C-446F-AE2D-FA0E8037C59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C5687-D9F1-45E2-A621-A964456C9C5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05D98-6779-42E9-AA36-C6D6C2CA339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14117-4E55-454A-B008-5B316A3C4A1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85336-EDD6-4B11-BDCB-D9716D9D0CA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B30B-3EA6-4689-8E7C-D798375DFD6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5E6C6-E680-4C09-9A82-6D6D4A458B4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7BBFA-E374-465F-B18D-F6CE71921593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8D89FA6-8D64-42DE-8A02-4A6662349BF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D85834-55D9-470E-9834-623384F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9418" b="6313"/>
          <a:stretch/>
        </p:blipFill>
        <p:spPr>
          <a:xfrm>
            <a:off x="-23051" y="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812CC5-3F64-4837-AE94-66C400A32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>
            <a:normAutofit/>
          </a:bodyPr>
          <a:lstStyle/>
          <a:p>
            <a:r>
              <a:rPr lang="en-US" b="1" dirty="0"/>
              <a:t>NHS England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012D5-B732-49FA-8D2C-A5C52B364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765100" cy="1947333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Company: NHS ENGLAND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Module Code &amp; Title: 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Developing and Managing Individuals and Teams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Lecturer’s Name: DOREEN NYAA AMUNDAM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Student Name &amp; Number: Miruna Spircaci </a:t>
            </a:r>
            <a:r>
              <a:rPr lang="en-GB" dirty="0">
                <a:solidFill>
                  <a:schemeClr val="tx1"/>
                </a:solidFill>
              </a:rPr>
              <a:t>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Date: 16/02/2026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310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E0AEC80-8115-4F41-B41A-43D500026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9418" b="6313"/>
          <a:stretch/>
        </p:blipFill>
        <p:spPr>
          <a:xfrm>
            <a:off x="-3175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F4020B-BD58-413B-9283-2C8C1ABAB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372" y="458052"/>
            <a:ext cx="8534400" cy="150706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Table of contents: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BF6D0A-896B-1075-DFA3-3FCC3CF888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20738" y="2522534"/>
            <a:ext cx="989603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Introduction to NHS England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Importance of recruiting the right team members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Key facts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Job description (health care assistant)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Job analysis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Person    specification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Training needs analysis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Conclusion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</a:rPr>
              <a:t>List of references (Harvard style):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endParaRPr lang="en-GB" sz="1800" b="1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endParaRPr lang="en-GB" sz="1800" b="1" dirty="0">
              <a:solidFill>
                <a:schemeClr val="bg1"/>
              </a:solidFill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1588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riticism of the National Health Service (England) - Wikipedia">
            <a:extLst>
              <a:ext uri="{FF2B5EF4-FFF2-40B4-BE49-F238E27FC236}">
                <a16:creationId xmlns:a16="http://schemas.microsoft.com/office/drawing/2014/main" id="{6428C635-820A-0A2D-3F48-E80B4DE98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7" r="15123" b="-1"/>
          <a:stretch>
            <a:fillRect/>
          </a:stretch>
        </p:blipFill>
        <p:spPr bwMode="auto">
          <a:xfrm>
            <a:off x="-12698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6" name="Rectangle 2055">
            <a:extLst>
              <a:ext uri="{FF2B5EF4-FFF2-40B4-BE49-F238E27FC236}">
                <a16:creationId xmlns:a16="http://schemas.microsoft.com/office/drawing/2014/main" id="{8735A508-2662-409F-B5A3-AEA22CE9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8" name="Snip Single Corner Rectangle 17">
            <a:extLst>
              <a:ext uri="{FF2B5EF4-FFF2-40B4-BE49-F238E27FC236}">
                <a16:creationId xmlns:a16="http://schemas.microsoft.com/office/drawing/2014/main" id="{CB8B592B-E5AA-4055-8CB3-6AEDB35AD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  <a:alpha val="70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0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75FBD-1C14-12E4-A0E6-DD6F4ECE9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72" y="235372"/>
            <a:ext cx="8534400" cy="15070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Introduction to NHS England: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CF68BC9-9248-D0CC-A48C-F76D3EB4D0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3043" y="1742439"/>
            <a:ext cx="8534400" cy="36152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NHS England, Established in 1948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NHS Healthcare System Publicly Funded in England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NHS is among the top employers in the UK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They offer free healthcare services at the point of delivery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Core values are: compassion, respect, team-working, giving high-quality care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2060" name="Group 2059">
            <a:extLst>
              <a:ext uri="{FF2B5EF4-FFF2-40B4-BE49-F238E27FC236}">
                <a16:creationId xmlns:a16="http://schemas.microsoft.com/office/drawing/2014/main" id="{6E8443E6-406A-4E9D-BBDF-18D82C7E5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97444" y="2963333"/>
            <a:ext cx="2981858" cy="3208867"/>
            <a:chOff x="9206969" y="2963333"/>
            <a:chExt cx="2981858" cy="3208867"/>
          </a:xfrm>
        </p:grpSpPr>
        <p:cxnSp>
          <p:nvCxnSpPr>
            <p:cNvPr id="2061" name="Straight Connector 2060">
              <a:extLst>
                <a:ext uri="{FF2B5EF4-FFF2-40B4-BE49-F238E27FC236}">
                  <a16:creationId xmlns:a16="http://schemas.microsoft.com/office/drawing/2014/main" id="{31BA182A-2104-4C55-A000-6A17CB39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2" name="Straight Connector 2061">
              <a:extLst>
                <a:ext uri="{FF2B5EF4-FFF2-40B4-BE49-F238E27FC236}">
                  <a16:creationId xmlns:a16="http://schemas.microsoft.com/office/drawing/2014/main" id="{E7FCCA59-6939-4760-9F82-2FC2E686F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3" name="Straight Connector 2062">
              <a:extLst>
                <a:ext uri="{FF2B5EF4-FFF2-40B4-BE49-F238E27FC236}">
                  <a16:creationId xmlns:a16="http://schemas.microsoft.com/office/drawing/2014/main" id="{0FB56C56-4387-44BD-B03A-5191625A5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4" name="Straight Connector 2063">
              <a:extLst>
                <a:ext uri="{FF2B5EF4-FFF2-40B4-BE49-F238E27FC236}">
                  <a16:creationId xmlns:a16="http://schemas.microsoft.com/office/drawing/2014/main" id="{B2F6CE9C-E697-4BCF-9715-53021444C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5" name="Straight Connector 2064">
              <a:extLst>
                <a:ext uri="{FF2B5EF4-FFF2-40B4-BE49-F238E27FC236}">
                  <a16:creationId xmlns:a16="http://schemas.microsoft.com/office/drawing/2014/main" id="{25D51363-57A9-46E1-8441-64EAF401C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3310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9E5500-B5E3-7A14-210E-D482A669D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065" y="421762"/>
            <a:ext cx="8174637" cy="9450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b="1" dirty="0">
                <a:solidFill>
                  <a:schemeClr val="bg1"/>
                </a:solidFill>
              </a:rPr>
              <a:t>Importance of recruiting the right team members: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D934F-2689-7759-A82E-908430D2B0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672032"/>
              </p:ext>
            </p:extLst>
          </p:nvPr>
        </p:nvGraphicFramePr>
        <p:xfrm>
          <a:off x="719065" y="1491788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NHS careers AtoZ">
            <a:extLst>
              <a:ext uri="{FF2B5EF4-FFF2-40B4-BE49-F238E27FC236}">
                <a16:creationId xmlns:a16="http://schemas.microsoft.com/office/drawing/2014/main" id="{1EDDB065-BF5C-D1E7-9D99-3AF26E74C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8676" y="1383770"/>
            <a:ext cx="2231668" cy="293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565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50C5A-1D04-C5F1-5E55-F5AF272ED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6300" y="667674"/>
            <a:ext cx="5627158" cy="15070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Key facts:</a:t>
            </a:r>
          </a:p>
        </p:txBody>
      </p:sp>
      <p:pic>
        <p:nvPicPr>
          <p:cNvPr id="7" name="Picture 6" descr="People holding hands">
            <a:extLst>
              <a:ext uri="{FF2B5EF4-FFF2-40B4-BE49-F238E27FC236}">
                <a16:creationId xmlns:a16="http://schemas.microsoft.com/office/drawing/2014/main" id="{833BE235-7FE9-1010-E7EF-6673417FA1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38" r="26876" b="-1"/>
          <a:stretch>
            <a:fillRect/>
          </a:stretch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62CE7F0A-8B8E-8818-465F-3ABE969588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76300" y="2031205"/>
            <a:ext cx="6626072" cy="36152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Largest employers in Europe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Offers free health care at the point of use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Has a workforce of over 1.3 million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</a:rPr>
              <a:t>Core values are: compassion, respect, dignity, quality care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82997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283F8-C6D9-BCB8-8869-C499B64F6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114" y="4487332"/>
            <a:ext cx="4205003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Job description (health care assistant):</a:t>
            </a:r>
          </a:p>
        </p:txBody>
      </p:sp>
      <p:pic>
        <p:nvPicPr>
          <p:cNvPr id="6146" name="Picture 2" descr="Tilbury Health Centre - Tilbury Chadwell Group">
            <a:extLst>
              <a:ext uri="{FF2B5EF4-FFF2-40B4-BE49-F238E27FC236}">
                <a16:creationId xmlns:a16="http://schemas.microsoft.com/office/drawing/2014/main" id="{8F8BCA64-42A6-6EE1-010A-424E5893F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551" y="1944333"/>
            <a:ext cx="4887466" cy="2749199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19D15-134F-1904-A02B-C78C6D17D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685800"/>
            <a:ext cx="4819653" cy="36152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b="1" u="sng">
                <a:solidFill>
                  <a:srgbClr val="0F496F"/>
                </a:solidFill>
              </a:rPr>
              <a:t>Main Responsibilities: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rgbClr val="0F496F"/>
                </a:solidFill>
              </a:rPr>
              <a:t>Help patients with daily living activities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rgbClr val="0F496F"/>
                </a:solidFill>
              </a:rPr>
              <a:t>Document patients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rgbClr val="0F496F"/>
                </a:solidFill>
              </a:rPr>
              <a:t>Keep infection control standards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rgbClr val="0F496F"/>
                </a:solidFill>
              </a:rPr>
              <a:t>Offer emotional support</a:t>
            </a:r>
          </a:p>
          <a:p>
            <a:pPr marL="0" indent="0">
              <a:buNone/>
            </a:pPr>
            <a:endParaRPr lang="en-GB" sz="1800">
              <a:solidFill>
                <a:srgbClr val="0F496F"/>
              </a:solidFill>
            </a:endParaRPr>
          </a:p>
        </p:txBody>
      </p:sp>
      <p:grpSp>
        <p:nvGrpSpPr>
          <p:cNvPr id="6153" name="Group 6152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154" name="Straight Connector 6153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5" name="Straight Connector 6154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6" name="Straight Connector 6155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7" name="Straight Connector 6156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8" name="Straight Connector 6157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640036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EB2F41-8EED-FD11-F7D8-4315C6262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30" y="1380067"/>
            <a:ext cx="3043896" cy="180977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Job analysis: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D9213D-7C56-C77A-05E1-AE77F27ED1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71890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Home - NHS North Yorkshire CCG">
            <a:extLst>
              <a:ext uri="{FF2B5EF4-FFF2-40B4-BE49-F238E27FC236}">
                <a16:creationId xmlns:a16="http://schemas.microsoft.com/office/drawing/2014/main" id="{BA4FC233-67B1-7B18-0C3A-8B18A51EA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471" y="3514725"/>
            <a:ext cx="2457450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833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0EC96-B19D-4F46-3D40-0B6BD7E63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114" y="4487332"/>
            <a:ext cx="4205003" cy="1507067"/>
          </a:xfrm>
        </p:spPr>
        <p:txBody>
          <a:bodyPr>
            <a:normAutofit/>
          </a:bodyPr>
          <a:lstStyle/>
          <a:p>
            <a:r>
              <a:rPr lang="en-GB" sz="3200" b="1" dirty="0"/>
              <a:t>Person    specification:</a:t>
            </a:r>
          </a:p>
        </p:txBody>
      </p:sp>
      <p:pic>
        <p:nvPicPr>
          <p:cNvPr id="7170" name="Picture 2" descr="Online Access - Patient Access and NHS App - Warwick House Medical Practice">
            <a:extLst>
              <a:ext uri="{FF2B5EF4-FFF2-40B4-BE49-F238E27FC236}">
                <a16:creationId xmlns:a16="http://schemas.microsoft.com/office/drawing/2014/main" id="{FCA423E3-BFC0-44BA-086A-D8D8F72D9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551" y="1486133"/>
            <a:ext cx="4887466" cy="3665599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E8493-83CB-5FED-62DC-086320D9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685800"/>
            <a:ext cx="4819653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u="sng" dirty="0">
                <a:solidFill>
                  <a:srgbClr val="0F496F"/>
                </a:solidFill>
              </a:rPr>
              <a:t>Essential Criteria: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Good communication skills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Basic healthcare qualifications (level 2/3)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Compassion and empathy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Ability to work in teams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Understanding of confidentiality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u="sng" dirty="0">
                <a:solidFill>
                  <a:srgbClr val="0F496F"/>
                </a:solidFill>
              </a:rPr>
              <a:t>Desirable criteria: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Previous care experience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0F496F"/>
                </a:solidFill>
              </a:rPr>
              <a:t>IT skills for patient record in system</a:t>
            </a:r>
          </a:p>
        </p:txBody>
      </p:sp>
      <p:grpSp>
        <p:nvGrpSpPr>
          <p:cNvPr id="7177" name="Group 7176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178" name="Straight Connector 7177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79" name="Straight Connector 7178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0" name="Straight Connector 7179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1" name="Straight Connector 7180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2" name="Straight Connector 7181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5638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34744-8560-B452-1D2B-185BD1CA6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Training needs analysis: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FD2293-9F45-CEB2-439D-2300125637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4212" y="2556933"/>
          <a:ext cx="8534400" cy="3148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1146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323B5-AC22-DC3A-6F74-315E8ACE4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bg1"/>
                </a:solidFill>
              </a:rPr>
              <a:t>Conclusion: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F320768F-31AF-5BEF-C369-942C9E44FC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79962" y="685799"/>
            <a:ext cx="6288260" cy="4892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b="1" dirty="0">
                <a:solidFill>
                  <a:schemeClr val="tx1"/>
                </a:solidFill>
              </a:rPr>
              <a:t>Recruitment that works well can guarantee patient safety and make the healthcare organisation run efficiently.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 err="1">
                <a:solidFill>
                  <a:schemeClr val="tx1"/>
                </a:solidFill>
              </a:rPr>
              <a:t>Analyzing</a:t>
            </a:r>
            <a:r>
              <a:rPr lang="en-GB" b="1" dirty="0">
                <a:solidFill>
                  <a:schemeClr val="tx1"/>
                </a:solidFill>
              </a:rPr>
              <a:t> a job, determining a job description and laying out a person specification can lead to hiring the right people.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Today, no aspect of healthcare should be left without continuous training of staff.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Behaviourist, </a:t>
            </a:r>
            <a:r>
              <a:rPr lang="en-GB" b="1" dirty="0" err="1">
                <a:solidFill>
                  <a:schemeClr val="tx1"/>
                </a:solidFill>
              </a:rPr>
              <a:t>Cogitivist</a:t>
            </a:r>
            <a:r>
              <a:rPr lang="en-GB" b="1" dirty="0">
                <a:solidFill>
                  <a:schemeClr val="tx1"/>
                </a:solidFill>
              </a:rPr>
              <a:t> and Humanist psychological theories apply to staff training and development in the most effective way.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The NHS can achieve its target service level only if it maintains the right blend of teamwork and individual accountability.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505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7384C-FEC0-4CBF-9959-75F7D5D98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8579" y="4487332"/>
            <a:ext cx="5627158" cy="15070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List of references (Harvard style):</a:t>
            </a:r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A94E569D-BC7D-6E73-C8FC-C17DF389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04" r="8010" b="-1"/>
          <a:stretch>
            <a:fillRect/>
          </a:stretch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5EE9EFF-6C35-BBCD-910B-62C06AF71F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84612" y="685800"/>
            <a:ext cx="6626072" cy="36152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Bratton, J. and Gold, J. (2017) Human Resource Management: Theory and Practice. 6th </a:t>
            </a:r>
            <a:r>
              <a:rPr kumimoji="0" lang="en-US" altLang="en-US" sz="19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London: Palgrave.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CIPD (2023) Recruitment and Selection Factsheet. London: Chartered Institute of Personnel and Development.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Kolb, D. (1984) Experiential Learning. New Jersey: Prentice Hall.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Maslow, A. (1943) 'A theory of human motivation', Psychological Review, 50(4), pp. 370, 396.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McGhee, W. and Thayer, P. (1961) Training in Business and Industry. New York: Wiley.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51111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23" name="Straight Connector 9222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25" name="Straight Connector 9224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27" name="Straight Connector 9226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29" name="Straight Connector 9228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31" name="Straight Connector 9230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9233" name="Rectangle 9232">
            <a:extLst>
              <a:ext uri="{FF2B5EF4-FFF2-40B4-BE49-F238E27FC236}">
                <a16:creationId xmlns:a16="http://schemas.microsoft.com/office/drawing/2014/main" id="{1511F85B-5967-428B-BE8B-819A7981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Thank You Images – Browse 2,393,033 Stock Photos, Vectors, and Video |  Adobe Stock">
            <a:extLst>
              <a:ext uri="{FF2B5EF4-FFF2-40B4-BE49-F238E27FC236}">
                <a16:creationId xmlns:a16="http://schemas.microsoft.com/office/drawing/2014/main" id="{47AFD494-5B01-E994-7886-52C565DAD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5" name="Snip Diagonal Corner Rectangle 6">
            <a:extLst>
              <a:ext uri="{FF2B5EF4-FFF2-40B4-BE49-F238E27FC236}">
                <a16:creationId xmlns:a16="http://schemas.microsoft.com/office/drawing/2014/main" id="{28DA8D05-CF65-4382-8BF4-2A08754DB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1075" cy="6857998"/>
          </a:xfrm>
          <a:prstGeom prst="snip2DiagRect">
            <a:avLst>
              <a:gd name="adj1" fmla="val 0"/>
              <a:gd name="adj2" fmla="val 42414"/>
            </a:avLst>
          </a:prstGeom>
          <a:gradFill>
            <a:gsLst>
              <a:gs pos="2000">
                <a:schemeClr val="dk2">
                  <a:tint val="97000"/>
                  <a:hueMod val="92000"/>
                  <a:satMod val="169000"/>
                  <a:lumMod val="164000"/>
                  <a:alpha val="79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8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5E34B-96BE-EBEA-0AE5-44CAA7DA4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274" y="2509284"/>
            <a:ext cx="6767736" cy="24860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Thank you for listening to my </a:t>
            </a:r>
            <a:r>
              <a:rPr lang="en-US" sz="4800" b="1" dirty="0" err="1">
                <a:solidFill>
                  <a:schemeClr val="bg1"/>
                </a:solidFill>
              </a:rPr>
              <a:t>nhs</a:t>
            </a:r>
            <a:r>
              <a:rPr lang="en-US" sz="4800" b="1" dirty="0">
                <a:solidFill>
                  <a:schemeClr val="bg1"/>
                </a:solidFill>
              </a:rPr>
              <a:t> presentation! </a:t>
            </a:r>
          </a:p>
        </p:txBody>
      </p:sp>
      <p:grpSp>
        <p:nvGrpSpPr>
          <p:cNvPr id="9237" name="Group 9236">
            <a:extLst>
              <a:ext uri="{FF2B5EF4-FFF2-40B4-BE49-F238E27FC236}">
                <a16:creationId xmlns:a16="http://schemas.microsoft.com/office/drawing/2014/main" id="{E0C6252F-9468-4CFE-8A28-0DFE703F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1344" y="9144"/>
            <a:ext cx="6080656" cy="6163733"/>
            <a:chOff x="6108170" y="8467"/>
            <a:chExt cx="6080656" cy="6163733"/>
          </a:xfrm>
        </p:grpSpPr>
        <p:cxnSp>
          <p:nvCxnSpPr>
            <p:cNvPr id="9238" name="Straight Connector 9237">
              <a:extLst>
                <a:ext uri="{FF2B5EF4-FFF2-40B4-BE49-F238E27FC236}">
                  <a16:creationId xmlns:a16="http://schemas.microsoft.com/office/drawing/2014/main" id="{F873F8F7-6FEE-4BB3-94A3-78B5C2FF1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39" name="Straight Connector 9238">
              <a:extLst>
                <a:ext uri="{FF2B5EF4-FFF2-40B4-BE49-F238E27FC236}">
                  <a16:creationId xmlns:a16="http://schemas.microsoft.com/office/drawing/2014/main" id="{FF5B2264-1E71-4A5B-ABFC-2832FD78E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40" name="Straight Connector 9239">
              <a:extLst>
                <a:ext uri="{FF2B5EF4-FFF2-40B4-BE49-F238E27FC236}">
                  <a16:creationId xmlns:a16="http://schemas.microsoft.com/office/drawing/2014/main" id="{C6E0A76D-9460-46B8-BD58-9E9BF9CE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41" name="Straight Connector 9240">
              <a:extLst>
                <a:ext uri="{FF2B5EF4-FFF2-40B4-BE49-F238E27FC236}">
                  <a16:creationId xmlns:a16="http://schemas.microsoft.com/office/drawing/2014/main" id="{47E3790F-67C5-42CD-B933-75C6F325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42" name="Straight Connector 9241">
              <a:extLst>
                <a:ext uri="{FF2B5EF4-FFF2-40B4-BE49-F238E27FC236}">
                  <a16:creationId xmlns:a16="http://schemas.microsoft.com/office/drawing/2014/main" id="{4EF3C2C4-F6BB-4D14-8577-3649162D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698682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FDEB4C-941C-4EBE-9462-062D8A0ADE9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0B414F3-C833-4395-8C69-0E806C51817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0B8EF33-82AA-4779-AFAA-C56669D00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 design</Template>
  <TotalTime>159</TotalTime>
  <Words>564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Wingdings</vt:lpstr>
      <vt:lpstr>Wingdings 3</vt:lpstr>
      <vt:lpstr>Slice</vt:lpstr>
      <vt:lpstr>NHS England</vt:lpstr>
      <vt:lpstr>Table of contents:</vt:lpstr>
      <vt:lpstr>Introduction to NHS England:</vt:lpstr>
      <vt:lpstr>Importance of recruiting the right team members:</vt:lpstr>
      <vt:lpstr>Key facts:</vt:lpstr>
      <vt:lpstr>Job description (health care assistant):</vt:lpstr>
      <vt:lpstr>Job analysis:</vt:lpstr>
      <vt:lpstr>Person    specification:</vt:lpstr>
      <vt:lpstr>Training needs analysis:</vt:lpstr>
      <vt:lpstr>Conclusion:</vt:lpstr>
      <vt:lpstr>List of references (Harvard style):</vt:lpstr>
      <vt:lpstr>Thank you for listening to my nhs presentation!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Miruna-Sofia Spircaci (2422969)</dc:creator>
  <cp:lastModifiedBy>Miruna-Sofia Spircaci (2422969)</cp:lastModifiedBy>
  <cp:revision>3</cp:revision>
  <dcterms:created xsi:type="dcterms:W3CDTF">2026-02-11T15:10:18Z</dcterms:created>
  <dcterms:modified xsi:type="dcterms:W3CDTF">2026-02-16T00:32:49Z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