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3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9" d="100"/>
          <a:sy n="79" d="100"/>
        </p:scale>
        <p:origin x="114" y="1080"/>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1704876248"/>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0311862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44aada257a_0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44aada257a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0603182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g44aada257a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 name="Google Shape;64;g44aada257a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2937962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g44aada257a_1_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 name="Google Shape;70;g44aada257a_1_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8735748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g44aada257a_1_1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 name="Google Shape;76;g44aada257a_1_1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5544965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g44aada257a_1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 name="Google Shape;84;g44aada257a_1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811907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g44aada257a_1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0" name="Google Shape;90;g44aada257a_1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3730527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g44aada257a_1_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 name="Google Shape;96;g44aada257a_1_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1060192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g44aada257a_1_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6" name="Google Shape;106;g44aada257a_1_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8906474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g44aada257a_1_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2" name="Google Shape;112;g44aada257a_1_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8869867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g44aada257a_1_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8" name="Google Shape;118;g44aada257a_1_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5589810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g44aada257a_1_6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5" name="Google Shape;125;g44aada257a_1_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0776064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g44aada257a_1_7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5" name="Google Shape;135;g44aada257a_1_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0070808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g44aada257a_1_8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1" name="Google Shape;141;g44aada257a_1_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6230780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g441ae04bd0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8" name="Google Shape;148;g441ae04bd0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7371599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g44aada257a_1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4" name="Google Shape;154;g44aada257a_1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299181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g44aada257a_1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2" name="Google Shape;162;g44aada257a_1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8273186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g44aada257a_1_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8" name="Google Shape;168;g44aada257a_1_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4078672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g44aada257a_1_10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7" name="Google Shape;177;g44aada257a_1_1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46418188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
        <p:cNvGrpSpPr/>
        <p:nvPr/>
      </p:nvGrpSpPr>
      <p:grpSpPr>
        <a:xfrm>
          <a:off x="0" y="0"/>
          <a:ext cx="0" cy="0"/>
          <a:chOff x="0" y="0"/>
          <a:chExt cx="0" cy="0"/>
        </a:xfrm>
      </p:grpSpPr>
      <p:sp>
        <p:nvSpPr>
          <p:cNvPr id="182" name="Google Shape;182;g44aada257a_1_1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3" name="Google Shape;183;g44aada257a_1_1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41420261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g44aada257a_1_1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9" name="Google Shape;189;g44aada257a_1_1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6530479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g44aada257a_1_1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5" name="Google Shape;195;g44aada257a_1_1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61444162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g44aada257a_1_1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1" name="Google Shape;201;g44aada257a_1_1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19304609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p:cNvGrpSpPr/>
        <p:nvPr/>
      </p:nvGrpSpPr>
      <p:grpSpPr>
        <a:xfrm>
          <a:off x="0" y="0"/>
          <a:ext cx="0" cy="0"/>
          <a:chOff x="0" y="0"/>
          <a:chExt cx="0" cy="0"/>
        </a:xfrm>
      </p:grpSpPr>
      <p:sp>
        <p:nvSpPr>
          <p:cNvPr id="206" name="Google Shape;206;g441ae04bd0_1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7" name="Google Shape;207;g441ae04bd0_1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370510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
        <p:cNvGrpSpPr/>
        <p:nvPr/>
      </p:nvGrpSpPr>
      <p:grpSpPr>
        <a:xfrm>
          <a:off x="0" y="0"/>
          <a:ext cx="0" cy="0"/>
          <a:chOff x="0" y="0"/>
          <a:chExt cx="0" cy="0"/>
        </a:xfrm>
      </p:grpSpPr>
      <p:sp>
        <p:nvSpPr>
          <p:cNvPr id="212" name="Google Shape;212;g441ae04bd0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3" name="Google Shape;213;g441ae04bd0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82947787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g441ae04bd0_1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0" name="Google Shape;220;g441ae04bd0_1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29343777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Google Shape;225;g441ae04bd0_1_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6" name="Google Shape;226;g441ae04bd0_1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73916679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9"/>
        <p:cNvGrpSpPr/>
        <p:nvPr/>
      </p:nvGrpSpPr>
      <p:grpSpPr>
        <a:xfrm>
          <a:off x="0" y="0"/>
          <a:ext cx="0" cy="0"/>
          <a:chOff x="0" y="0"/>
          <a:chExt cx="0" cy="0"/>
        </a:xfrm>
      </p:grpSpPr>
      <p:sp>
        <p:nvSpPr>
          <p:cNvPr id="230" name="Google Shape;230;g441ae04bd0_1_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1" name="Google Shape;231;g441ae04bd0_1_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00237656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g441ae04bd0_1_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6" name="Google Shape;236;g441ae04bd0_1_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8295647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0"/>
        <p:cNvGrpSpPr/>
        <p:nvPr/>
      </p:nvGrpSpPr>
      <p:grpSpPr>
        <a:xfrm>
          <a:off x="0" y="0"/>
          <a:ext cx="0" cy="0"/>
          <a:chOff x="0" y="0"/>
          <a:chExt cx="0" cy="0"/>
        </a:xfrm>
      </p:grpSpPr>
      <p:sp>
        <p:nvSpPr>
          <p:cNvPr id="241" name="Google Shape;241;g441ae04bd0_1_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2" name="Google Shape;242;g441ae04bd0_1_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89461739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
        <p:cNvGrpSpPr/>
        <p:nvPr/>
      </p:nvGrpSpPr>
      <p:grpSpPr>
        <a:xfrm>
          <a:off x="0" y="0"/>
          <a:ext cx="0" cy="0"/>
          <a:chOff x="0" y="0"/>
          <a:chExt cx="0" cy="0"/>
        </a:xfrm>
      </p:grpSpPr>
      <p:sp>
        <p:nvSpPr>
          <p:cNvPr id="247" name="Google Shape;247;g441ae04bd0_1_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8" name="Google Shape;248;g441ae04bd0_1_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94642715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
        <p:cNvGrpSpPr/>
        <p:nvPr/>
      </p:nvGrpSpPr>
      <p:grpSpPr>
        <a:xfrm>
          <a:off x="0" y="0"/>
          <a:ext cx="0" cy="0"/>
          <a:chOff x="0" y="0"/>
          <a:chExt cx="0" cy="0"/>
        </a:xfrm>
      </p:grpSpPr>
      <p:sp>
        <p:nvSpPr>
          <p:cNvPr id="252" name="Google Shape;252;g465bb9aca7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3" name="Google Shape;253;g465bb9aca7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92739817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8"/>
        <p:cNvGrpSpPr/>
        <p:nvPr/>
      </p:nvGrpSpPr>
      <p:grpSpPr>
        <a:xfrm>
          <a:off x="0" y="0"/>
          <a:ext cx="0" cy="0"/>
          <a:chOff x="0" y="0"/>
          <a:chExt cx="0" cy="0"/>
        </a:xfrm>
      </p:grpSpPr>
      <p:sp>
        <p:nvSpPr>
          <p:cNvPr id="259" name="Google Shape;259;g465bb9aca7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0" name="Google Shape;260;g465bb9aca7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08830086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4"/>
        <p:cNvGrpSpPr/>
        <p:nvPr/>
      </p:nvGrpSpPr>
      <p:grpSpPr>
        <a:xfrm>
          <a:off x="0" y="0"/>
          <a:ext cx="0" cy="0"/>
          <a:chOff x="0" y="0"/>
          <a:chExt cx="0" cy="0"/>
        </a:xfrm>
      </p:grpSpPr>
      <p:sp>
        <p:nvSpPr>
          <p:cNvPr id="265" name="Google Shape;265;g465bb9aca7_0_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6" name="Google Shape;266;g465bb9aca7_0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75462841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0"/>
        <p:cNvGrpSpPr/>
        <p:nvPr/>
      </p:nvGrpSpPr>
      <p:grpSpPr>
        <a:xfrm>
          <a:off x="0" y="0"/>
          <a:ext cx="0" cy="0"/>
          <a:chOff x="0" y="0"/>
          <a:chExt cx="0" cy="0"/>
        </a:xfrm>
      </p:grpSpPr>
      <p:sp>
        <p:nvSpPr>
          <p:cNvPr id="271" name="Google Shape;271;g465bb9aca7_0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2" name="Google Shape;272;g465bb9aca7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39248542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5"/>
        <p:cNvGrpSpPr/>
        <p:nvPr/>
      </p:nvGrpSpPr>
      <p:grpSpPr>
        <a:xfrm>
          <a:off x="0" y="0"/>
          <a:ext cx="0" cy="0"/>
          <a:chOff x="0" y="0"/>
          <a:chExt cx="0" cy="0"/>
        </a:xfrm>
      </p:grpSpPr>
      <p:sp>
        <p:nvSpPr>
          <p:cNvPr id="276" name="Google Shape;276;g465bb9aca7_0_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7" name="Google Shape;277;g465bb9aca7_0_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74467378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0"/>
        <p:cNvGrpSpPr/>
        <p:nvPr/>
      </p:nvGrpSpPr>
      <p:grpSpPr>
        <a:xfrm>
          <a:off x="0" y="0"/>
          <a:ext cx="0" cy="0"/>
          <a:chOff x="0" y="0"/>
          <a:chExt cx="0" cy="0"/>
        </a:xfrm>
      </p:grpSpPr>
      <p:sp>
        <p:nvSpPr>
          <p:cNvPr id="281" name="Google Shape;281;g465bb9aca7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2" name="Google Shape;282;g465bb9aca7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6230279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lstStyle>
            <a:lvl1pPr marL="457200" lvl="0" indent="-304800">
              <a:spcBef>
                <a:spcPts val="0"/>
              </a:spcBef>
              <a:spcAft>
                <a:spcPts val="0"/>
              </a:spcAft>
              <a:buSzPts val="1200"/>
              <a:buChar char="●"/>
              <a:defRPr sz="12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lstStyle>
            <a:lvl1pPr marL="457200" lvl="0" indent="-342900" algn="ctr">
              <a:spcBef>
                <a:spcPts val="0"/>
              </a:spcBef>
              <a:spcAft>
                <a:spcPts val="0"/>
              </a:spcAft>
              <a:buSzPts val="1800"/>
              <a:buChar char="●"/>
              <a:defRPr/>
            </a:lvl1pPr>
            <a:lvl2pPr marL="914400" lvl="1" indent="-317500" algn="ctr">
              <a:spcBef>
                <a:spcPts val="1600"/>
              </a:spcBef>
              <a:spcAft>
                <a:spcPts val="0"/>
              </a:spcAft>
              <a:buSzPts val="1400"/>
              <a:buChar char="○"/>
              <a:defRPr/>
            </a:lvl2pPr>
            <a:lvl3pPr marL="1371600" lvl="2" indent="-317500" algn="ctr">
              <a:spcBef>
                <a:spcPts val="1600"/>
              </a:spcBef>
              <a:spcAft>
                <a:spcPts val="0"/>
              </a:spcAft>
              <a:buSzPts val="1400"/>
              <a:buChar char="■"/>
              <a:defRPr/>
            </a:lvl3pPr>
            <a:lvl4pPr marL="1828800" lvl="3" indent="-317500" algn="ctr">
              <a:spcBef>
                <a:spcPts val="1600"/>
              </a:spcBef>
              <a:spcAft>
                <a:spcPts val="0"/>
              </a:spcAft>
              <a:buSzPts val="1400"/>
              <a:buChar char="●"/>
              <a:defRPr/>
            </a:lvl4pPr>
            <a:lvl5pPr marL="2286000" lvl="4" indent="-317500" algn="ctr">
              <a:spcBef>
                <a:spcPts val="1600"/>
              </a:spcBef>
              <a:spcAft>
                <a:spcPts val="0"/>
              </a:spcAft>
              <a:buSzPts val="1400"/>
              <a:buChar char="○"/>
              <a:defRPr/>
            </a:lvl5pPr>
            <a:lvl6pPr marL="2743200" lvl="5" indent="-317500" algn="ctr">
              <a:spcBef>
                <a:spcPts val="1600"/>
              </a:spcBef>
              <a:spcAft>
                <a:spcPts val="0"/>
              </a:spcAft>
              <a:buSzPts val="1400"/>
              <a:buChar char="■"/>
              <a:defRPr/>
            </a:lvl6pPr>
            <a:lvl7pPr marL="3200400" lvl="6" indent="-317500" algn="ctr">
              <a:spcBef>
                <a:spcPts val="1600"/>
              </a:spcBef>
              <a:spcAft>
                <a:spcPts val="0"/>
              </a:spcAft>
              <a:buSzPts val="1400"/>
              <a:buChar char="●"/>
              <a:defRPr/>
            </a:lvl7pPr>
            <a:lvl8pPr marL="3657600" lvl="7" indent="-317500" algn="ctr">
              <a:spcBef>
                <a:spcPts val="1600"/>
              </a:spcBef>
              <a:spcAft>
                <a:spcPts val="0"/>
              </a:spcAft>
              <a:buSzPts val="1400"/>
              <a:buChar char="○"/>
              <a:defRPr/>
            </a:lvl8pPr>
            <a:lvl9pPr marL="4114800" lvl="8" indent="-317500" algn="ctr">
              <a:spcBef>
                <a:spcPts val="1600"/>
              </a:spcBef>
              <a:spcAft>
                <a:spcPts val="160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1600"/>
              </a:spcBef>
              <a:spcAft>
                <a:spcPts val="0"/>
              </a:spcAft>
              <a:buClr>
                <a:schemeClr val="dk2"/>
              </a:buClr>
              <a:buSzPts val="1400"/>
              <a:buChar char="○"/>
              <a:defRPr>
                <a:solidFill>
                  <a:schemeClr val="dk2"/>
                </a:solidFill>
              </a:defRPr>
            </a:lvl2pPr>
            <a:lvl3pPr marL="1371600" lvl="2" indent="-317500">
              <a:lnSpc>
                <a:spcPct val="115000"/>
              </a:lnSpc>
              <a:spcBef>
                <a:spcPts val="1600"/>
              </a:spcBef>
              <a:spcAft>
                <a:spcPts val="0"/>
              </a:spcAft>
              <a:buClr>
                <a:schemeClr val="dk2"/>
              </a:buClr>
              <a:buSzPts val="1400"/>
              <a:buChar char="■"/>
              <a:defRPr>
                <a:solidFill>
                  <a:schemeClr val="dk2"/>
                </a:solidFill>
              </a:defRPr>
            </a:lvl3pPr>
            <a:lvl4pPr marL="1828800" lvl="3" indent="-317500">
              <a:lnSpc>
                <a:spcPct val="115000"/>
              </a:lnSpc>
              <a:spcBef>
                <a:spcPts val="1600"/>
              </a:spcBef>
              <a:spcAft>
                <a:spcPts val="0"/>
              </a:spcAft>
              <a:buClr>
                <a:schemeClr val="dk2"/>
              </a:buClr>
              <a:buSzPts val="1400"/>
              <a:buChar char="●"/>
              <a:defRPr>
                <a:solidFill>
                  <a:schemeClr val="dk2"/>
                </a:solidFill>
              </a:defRPr>
            </a:lvl4pPr>
            <a:lvl5pPr marL="2286000" lvl="4" indent="-317500">
              <a:lnSpc>
                <a:spcPct val="115000"/>
              </a:lnSpc>
              <a:spcBef>
                <a:spcPts val="1600"/>
              </a:spcBef>
              <a:spcAft>
                <a:spcPts val="0"/>
              </a:spcAft>
              <a:buClr>
                <a:schemeClr val="dk2"/>
              </a:buClr>
              <a:buSzPts val="1400"/>
              <a:buChar char="○"/>
              <a:defRPr>
                <a:solidFill>
                  <a:schemeClr val="dk2"/>
                </a:solidFill>
              </a:defRPr>
            </a:lvl5pPr>
            <a:lvl6pPr marL="2743200" lvl="5" indent="-317500">
              <a:lnSpc>
                <a:spcPct val="115000"/>
              </a:lnSpc>
              <a:spcBef>
                <a:spcPts val="1600"/>
              </a:spcBef>
              <a:spcAft>
                <a:spcPts val="0"/>
              </a:spcAft>
              <a:buClr>
                <a:schemeClr val="dk2"/>
              </a:buClr>
              <a:buSzPts val="1400"/>
              <a:buChar char="■"/>
              <a:defRPr>
                <a:solidFill>
                  <a:schemeClr val="dk2"/>
                </a:solidFill>
              </a:defRPr>
            </a:lvl6pPr>
            <a:lvl7pPr marL="3200400" lvl="6" indent="-317500">
              <a:lnSpc>
                <a:spcPct val="115000"/>
              </a:lnSpc>
              <a:spcBef>
                <a:spcPts val="1600"/>
              </a:spcBef>
              <a:spcAft>
                <a:spcPts val="0"/>
              </a:spcAft>
              <a:buClr>
                <a:schemeClr val="dk2"/>
              </a:buClr>
              <a:buSzPts val="1400"/>
              <a:buChar char="●"/>
              <a:defRPr>
                <a:solidFill>
                  <a:schemeClr val="dk2"/>
                </a:solidFill>
              </a:defRPr>
            </a:lvl7pPr>
            <a:lvl8pPr marL="3657600" lvl="7" indent="-317500">
              <a:lnSpc>
                <a:spcPct val="115000"/>
              </a:lnSpc>
              <a:spcBef>
                <a:spcPts val="1600"/>
              </a:spcBef>
              <a:spcAft>
                <a:spcPts val="0"/>
              </a:spcAft>
              <a:buClr>
                <a:schemeClr val="dk2"/>
              </a:buClr>
              <a:buSzPts val="1400"/>
              <a:buChar char="○"/>
              <a:defRPr>
                <a:solidFill>
                  <a:schemeClr val="dk2"/>
                </a:solidFill>
              </a:defRPr>
            </a:lvl8pPr>
            <a:lvl9pPr marL="4114800" lvl="8" indent="-317500">
              <a:lnSpc>
                <a:spcPct val="115000"/>
              </a:lnSpc>
              <a:spcBef>
                <a:spcPts val="1600"/>
              </a:spcBef>
              <a:spcAft>
                <a:spcPts val="160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hyperlink" Target="http://www.youtube.com/watch?v=Kzd6Ew3TraA" TargetMode="External"/><Relationship Id="rId2" Type="http://schemas.openxmlformats.org/officeDocument/2006/relationships/notesSlide" Target="../notesSlides/notesSlide12.xml"/><Relationship Id="rId1" Type="http://schemas.openxmlformats.org/officeDocument/2006/relationships/slideLayout" Target="../slideLayouts/slideLayout3.xml"/><Relationship Id="rId5" Type="http://schemas.openxmlformats.org/officeDocument/2006/relationships/image" Target="../media/image6.png"/><Relationship Id="rId4" Type="http://schemas.openxmlformats.org/officeDocument/2006/relationships/image" Target="../media/image5.jp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8.xml"/><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311700" y="0"/>
            <a:ext cx="8520600" cy="12954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GB"/>
              <a:t>Moral Luck </a:t>
            </a:r>
            <a:endParaRPr/>
          </a:p>
        </p:txBody>
      </p:sp>
      <p:pic>
        <p:nvPicPr>
          <p:cNvPr id="55" name="Google Shape;55;p13"/>
          <p:cNvPicPr preferRelativeResize="0"/>
          <p:nvPr/>
        </p:nvPicPr>
        <p:blipFill>
          <a:blip r:embed="rId3">
            <a:alphaModFix/>
          </a:blip>
          <a:stretch>
            <a:fillRect/>
          </a:stretch>
        </p:blipFill>
        <p:spPr>
          <a:xfrm>
            <a:off x="2564013" y="1127525"/>
            <a:ext cx="4015975" cy="401597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1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Moral Luck</a:t>
            </a:r>
            <a:endParaRPr/>
          </a:p>
        </p:txBody>
      </p:sp>
      <p:sp>
        <p:nvSpPr>
          <p:cNvPr id="61" name="Google Shape;61;p1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a:p>
            <a:pPr marL="0" lvl="0" indent="0" algn="l" rtl="0">
              <a:spcBef>
                <a:spcPts val="1600"/>
              </a:spcBef>
              <a:spcAft>
                <a:spcPts val="0"/>
              </a:spcAft>
              <a:buNone/>
            </a:pPr>
            <a:r>
              <a:rPr lang="en-GB"/>
              <a:t>When an agent is correctly morally judged even though what they are being judged for is not fully under their control. </a:t>
            </a:r>
            <a:endParaRPr/>
          </a:p>
          <a:p>
            <a:pPr marL="0" lvl="0" indent="0" algn="l" rtl="0">
              <a:spcBef>
                <a:spcPts val="1600"/>
              </a:spcBef>
              <a:spcAft>
                <a:spcPts val="1600"/>
              </a:spcAft>
              <a:buNone/>
            </a:pP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sp>
        <p:nvSpPr>
          <p:cNvPr id="66" name="Google Shape;66;p1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Problem of Moral Luck </a:t>
            </a:r>
            <a:endParaRPr/>
          </a:p>
        </p:txBody>
      </p:sp>
      <p:sp>
        <p:nvSpPr>
          <p:cNvPr id="67" name="Google Shape;67;p15"/>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endParaRPr/>
          </a:p>
          <a:p>
            <a:pPr marL="0" lvl="0" indent="0" algn="ctr" rtl="0">
              <a:spcBef>
                <a:spcPts val="1600"/>
              </a:spcBef>
              <a:spcAft>
                <a:spcPts val="0"/>
              </a:spcAft>
              <a:buNone/>
            </a:pPr>
            <a:r>
              <a:rPr lang="en-GB"/>
              <a:t>We can only morally assess someone for things which are under their control</a:t>
            </a:r>
            <a:endParaRPr/>
          </a:p>
          <a:p>
            <a:pPr marL="0" lvl="0" indent="0" algn="ctr" rtl="0">
              <a:spcBef>
                <a:spcPts val="1600"/>
              </a:spcBef>
              <a:spcAft>
                <a:spcPts val="0"/>
              </a:spcAft>
              <a:buNone/>
            </a:pPr>
            <a:r>
              <a:rPr lang="en-GB"/>
              <a:t>Vs.</a:t>
            </a:r>
            <a:endParaRPr/>
          </a:p>
          <a:p>
            <a:pPr marL="0" lvl="0" indent="0" algn="ctr" rtl="0">
              <a:spcBef>
                <a:spcPts val="1600"/>
              </a:spcBef>
              <a:spcAft>
                <a:spcPts val="1600"/>
              </a:spcAft>
              <a:buNone/>
            </a:pPr>
            <a:r>
              <a:rPr lang="en-GB"/>
              <a:t>Our everyday moral judgments in which which we judge people for things which are not under their control</a:t>
            </a: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p1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Control Principle </a:t>
            </a:r>
            <a:endParaRPr/>
          </a:p>
        </p:txBody>
      </p:sp>
      <p:sp>
        <p:nvSpPr>
          <p:cNvPr id="73" name="Google Shape;73;p16"/>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solidFill>
                  <a:srgbClr val="1A1A1A"/>
                </a:solidFill>
                <a:highlight>
                  <a:srgbClr val="FFFFFF"/>
                </a:highlight>
                <a:latin typeface="Times New Roman"/>
                <a:ea typeface="Times New Roman"/>
                <a:cs typeface="Times New Roman"/>
                <a:sym typeface="Times New Roman"/>
              </a:rPr>
              <a:t>‘(CP) We are morally assessable only to the extent that what we are assessed for depends on factors under our control.’</a:t>
            </a:r>
            <a:endParaRPr>
              <a:solidFill>
                <a:srgbClr val="1A1A1A"/>
              </a:solidFill>
              <a:highlight>
                <a:srgbClr val="FFFFFF"/>
              </a:highlight>
              <a:latin typeface="Times New Roman"/>
              <a:ea typeface="Times New Roman"/>
              <a:cs typeface="Times New Roman"/>
              <a:sym typeface="Times New Roman"/>
            </a:endParaRPr>
          </a:p>
          <a:p>
            <a:pPr marL="0" lvl="0" indent="0" algn="l" rtl="0">
              <a:spcBef>
                <a:spcPts val="1600"/>
              </a:spcBef>
              <a:spcAft>
                <a:spcPts val="0"/>
              </a:spcAft>
              <a:buNone/>
            </a:pPr>
            <a:endParaRPr>
              <a:solidFill>
                <a:srgbClr val="1A1A1A"/>
              </a:solidFill>
              <a:highlight>
                <a:srgbClr val="FFFFFF"/>
              </a:highlight>
              <a:latin typeface="Times New Roman"/>
              <a:ea typeface="Times New Roman"/>
              <a:cs typeface="Times New Roman"/>
              <a:sym typeface="Times New Roman"/>
            </a:endParaRPr>
          </a:p>
          <a:p>
            <a:pPr marL="0" lvl="0" indent="0" algn="l" rtl="0">
              <a:spcBef>
                <a:spcPts val="1600"/>
              </a:spcBef>
              <a:spcAft>
                <a:spcPts val="0"/>
              </a:spcAft>
              <a:buNone/>
            </a:pPr>
            <a:r>
              <a:rPr lang="en-GB">
                <a:solidFill>
                  <a:srgbClr val="1A1A1A"/>
                </a:solidFill>
                <a:highlight>
                  <a:srgbClr val="FFFFFF"/>
                </a:highlight>
                <a:latin typeface="Times New Roman"/>
                <a:ea typeface="Times New Roman"/>
                <a:cs typeface="Times New Roman"/>
                <a:sym typeface="Times New Roman"/>
              </a:rPr>
              <a:t>‘(CP-Corollary) Two people ought not to be morally assessed differently if the only other differences between them are due to factors beyond their control.’</a:t>
            </a:r>
            <a:endParaRPr>
              <a:solidFill>
                <a:srgbClr val="1A1A1A"/>
              </a:solidFill>
              <a:highlight>
                <a:srgbClr val="FFFFFF"/>
              </a:highlight>
              <a:latin typeface="Times New Roman"/>
              <a:ea typeface="Times New Roman"/>
              <a:cs typeface="Times New Roman"/>
              <a:sym typeface="Times New Roman"/>
            </a:endParaRPr>
          </a:p>
          <a:p>
            <a:pPr marL="0" lvl="0" indent="0" algn="l" rtl="0">
              <a:spcBef>
                <a:spcPts val="1600"/>
              </a:spcBef>
              <a:spcAft>
                <a:spcPts val="0"/>
              </a:spcAft>
              <a:buNone/>
            </a:pPr>
            <a:endParaRPr>
              <a:solidFill>
                <a:srgbClr val="1A1A1A"/>
              </a:solidFill>
              <a:highlight>
                <a:srgbClr val="FFFFFF"/>
              </a:highlight>
              <a:latin typeface="Times New Roman"/>
              <a:ea typeface="Times New Roman"/>
              <a:cs typeface="Times New Roman"/>
              <a:sym typeface="Times New Roman"/>
            </a:endParaRPr>
          </a:p>
          <a:p>
            <a:pPr marL="457200" lvl="0" indent="-304800" algn="l" rtl="0">
              <a:spcBef>
                <a:spcPts val="1600"/>
              </a:spcBef>
              <a:spcAft>
                <a:spcPts val="0"/>
              </a:spcAft>
              <a:buClr>
                <a:srgbClr val="1A1A1A"/>
              </a:buClr>
              <a:buSzPts val="1200"/>
              <a:buFont typeface="Times New Roman"/>
              <a:buChar char="-"/>
            </a:pPr>
            <a:r>
              <a:rPr lang="en-GB" sz="1200">
                <a:solidFill>
                  <a:srgbClr val="1A1A1A"/>
                </a:solidFill>
                <a:highlight>
                  <a:srgbClr val="FFFFFF"/>
                </a:highlight>
                <a:latin typeface="Times New Roman"/>
                <a:ea typeface="Times New Roman"/>
                <a:cs typeface="Times New Roman"/>
                <a:sym typeface="Times New Roman"/>
              </a:rPr>
              <a:t>Nelkin, Dana K., "Moral Luck", The Stanford Encyclopedia of Philosophy (Winter 2013 Edition), Edward N. Zalta (ed.), URL = &lt;https://plato.stanford.edu/archives/win2013/entries/moral-luck/&gt;.</a:t>
            </a:r>
            <a:endParaRPr sz="1200">
              <a:solidFill>
                <a:srgbClr val="1A1A1A"/>
              </a:solidFill>
              <a:highlight>
                <a:srgbClr val="FFFFFF"/>
              </a:highlight>
              <a:latin typeface="Times New Roman"/>
              <a:ea typeface="Times New Roman"/>
              <a:cs typeface="Times New Roman"/>
              <a:sym typeface="Times New Roman"/>
            </a:endParaRPr>
          </a:p>
          <a:p>
            <a:pPr marL="0" lvl="0" indent="0" algn="l" rtl="0">
              <a:spcBef>
                <a:spcPts val="1600"/>
              </a:spcBef>
              <a:spcAft>
                <a:spcPts val="0"/>
              </a:spcAft>
              <a:buNone/>
            </a:pPr>
            <a:endParaRPr>
              <a:solidFill>
                <a:srgbClr val="1A1A1A"/>
              </a:solidFill>
              <a:highlight>
                <a:srgbClr val="FFFFFF"/>
              </a:highlight>
              <a:latin typeface="Times New Roman"/>
              <a:ea typeface="Times New Roman"/>
              <a:cs typeface="Times New Roman"/>
              <a:sym typeface="Times New Roman"/>
            </a:endParaRPr>
          </a:p>
          <a:p>
            <a:pPr marL="0" lvl="0" indent="0" algn="l" rtl="0">
              <a:spcBef>
                <a:spcPts val="1600"/>
              </a:spcBef>
              <a:spcAft>
                <a:spcPts val="1600"/>
              </a:spcAft>
              <a:buNone/>
            </a:pPr>
            <a:endParaRPr>
              <a:solidFill>
                <a:srgbClr val="1A1A1A"/>
              </a:solidFill>
              <a:highlight>
                <a:srgbClr val="FFFFFF"/>
              </a:highlight>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7"/>
        <p:cNvGrpSpPr/>
        <p:nvPr/>
      </p:nvGrpSpPr>
      <p:grpSpPr>
        <a:xfrm>
          <a:off x="0" y="0"/>
          <a:ext cx="0" cy="0"/>
          <a:chOff x="0" y="0"/>
          <a:chExt cx="0" cy="0"/>
        </a:xfrm>
      </p:grpSpPr>
      <p:sp>
        <p:nvSpPr>
          <p:cNvPr id="78" name="Google Shape;78;p1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Thomas Nagel </a:t>
            </a:r>
            <a:endParaRPr/>
          </a:p>
        </p:txBody>
      </p:sp>
      <p:sp>
        <p:nvSpPr>
          <p:cNvPr id="79" name="Google Shape;79;p17"/>
          <p:cNvSpPr txBox="1">
            <a:spLocks noGrp="1"/>
          </p:cNvSpPr>
          <p:nvPr>
            <p:ph type="body" idx="1"/>
          </p:nvPr>
        </p:nvSpPr>
        <p:spPr>
          <a:xfrm>
            <a:off x="311700" y="1152475"/>
            <a:ext cx="50082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sz="1200">
                <a:solidFill>
                  <a:srgbClr val="333333"/>
                </a:solidFill>
              </a:rPr>
              <a:t>‘Moral Luck’</a:t>
            </a:r>
            <a:r>
              <a:rPr lang="en-GB" sz="1200" i="1">
                <a:solidFill>
                  <a:srgbClr val="333333"/>
                </a:solidFill>
              </a:rPr>
              <a:t> Proceedings of the Aristotelian Society, Supplementary Volumes Vol. 50</a:t>
            </a:r>
            <a:r>
              <a:rPr lang="en-GB" sz="1200">
                <a:solidFill>
                  <a:srgbClr val="333333"/>
                </a:solidFill>
              </a:rPr>
              <a:t> (1976), pp. 137-151</a:t>
            </a:r>
            <a:endParaRPr/>
          </a:p>
        </p:txBody>
      </p:sp>
      <p:pic>
        <p:nvPicPr>
          <p:cNvPr id="80" name="Google Shape;80;p17"/>
          <p:cNvPicPr preferRelativeResize="0"/>
          <p:nvPr/>
        </p:nvPicPr>
        <p:blipFill>
          <a:blip r:embed="rId3">
            <a:alphaModFix/>
          </a:blip>
          <a:stretch>
            <a:fillRect/>
          </a:stretch>
        </p:blipFill>
        <p:spPr>
          <a:xfrm>
            <a:off x="5458360" y="445025"/>
            <a:ext cx="3436542" cy="4123850"/>
          </a:xfrm>
          <a:prstGeom prst="rect">
            <a:avLst/>
          </a:prstGeom>
          <a:noFill/>
          <a:ln>
            <a:noFill/>
          </a:ln>
        </p:spPr>
      </p:pic>
      <p:sp>
        <p:nvSpPr>
          <p:cNvPr id="81" name="Google Shape;81;p17"/>
          <p:cNvSpPr txBox="1"/>
          <p:nvPr/>
        </p:nvSpPr>
        <p:spPr>
          <a:xfrm>
            <a:off x="5461000" y="4642550"/>
            <a:ext cx="3436500" cy="3528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a:t>1937 -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sp>
        <p:nvSpPr>
          <p:cNvPr id="86" name="Google Shape;86;p1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Types of Moral Luck</a:t>
            </a:r>
            <a:endParaRPr/>
          </a:p>
        </p:txBody>
      </p:sp>
      <p:sp>
        <p:nvSpPr>
          <p:cNvPr id="87" name="Google Shape;87;p18"/>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a:p>
            <a:pPr marL="0" lvl="0" indent="0" algn="l" rtl="0">
              <a:spcBef>
                <a:spcPts val="1600"/>
              </a:spcBef>
              <a:spcAft>
                <a:spcPts val="0"/>
              </a:spcAft>
              <a:buNone/>
            </a:pPr>
            <a:r>
              <a:rPr lang="en-GB"/>
              <a:t>Resultant Moral Luck</a:t>
            </a:r>
            <a:endParaRPr/>
          </a:p>
          <a:p>
            <a:pPr marL="0" lvl="0" indent="0" algn="l" rtl="0">
              <a:spcBef>
                <a:spcPts val="1600"/>
              </a:spcBef>
              <a:spcAft>
                <a:spcPts val="0"/>
              </a:spcAft>
              <a:buNone/>
            </a:pPr>
            <a:r>
              <a:rPr lang="en-GB"/>
              <a:t>Circumstantial Moral Luck</a:t>
            </a:r>
            <a:endParaRPr/>
          </a:p>
          <a:p>
            <a:pPr marL="0" lvl="0" indent="0" algn="l" rtl="0">
              <a:spcBef>
                <a:spcPts val="1600"/>
              </a:spcBef>
              <a:spcAft>
                <a:spcPts val="0"/>
              </a:spcAft>
              <a:buNone/>
            </a:pPr>
            <a:r>
              <a:rPr lang="en-GB"/>
              <a:t>Constitutive Moral Luck</a:t>
            </a:r>
            <a:endParaRPr/>
          </a:p>
          <a:p>
            <a:pPr marL="0" lvl="0" indent="0" algn="l" rtl="0">
              <a:spcBef>
                <a:spcPts val="1600"/>
              </a:spcBef>
              <a:spcAft>
                <a:spcPts val="1600"/>
              </a:spcAft>
              <a:buNone/>
            </a:pPr>
            <a:r>
              <a:rPr lang="en-GB"/>
              <a:t>Causal Moral Luck </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p1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Resultant Moral Luck </a:t>
            </a:r>
            <a:endParaRPr/>
          </a:p>
        </p:txBody>
      </p:sp>
      <p:sp>
        <p:nvSpPr>
          <p:cNvPr id="93" name="Google Shape;93;p19"/>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a:p>
            <a:pPr marL="0" lvl="0" indent="0" algn="l" rtl="0">
              <a:spcBef>
                <a:spcPts val="1600"/>
              </a:spcBef>
              <a:spcAft>
                <a:spcPts val="1600"/>
              </a:spcAft>
              <a:buNone/>
            </a:pPr>
            <a:r>
              <a:rPr lang="en-GB"/>
              <a:t>Morally assessing an agent, or their actions, based on the consequences of their actions, when the consequences are not fully under the agent’s control.</a:t>
            </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2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Resultant Moral Luck</a:t>
            </a:r>
            <a:endParaRPr/>
          </a:p>
        </p:txBody>
      </p:sp>
      <p:sp>
        <p:nvSpPr>
          <p:cNvPr id="99" name="Google Shape;99;p20"/>
          <p:cNvSpPr txBox="1">
            <a:spLocks noGrp="1"/>
          </p:cNvSpPr>
          <p:nvPr>
            <p:ph type="body" idx="1"/>
          </p:nvPr>
        </p:nvSpPr>
        <p:spPr>
          <a:xfrm>
            <a:off x="311700" y="1017725"/>
            <a:ext cx="6648000" cy="1650900"/>
          </a:xfrm>
          <a:prstGeom prst="rect">
            <a:avLst/>
          </a:prstGeom>
        </p:spPr>
        <p:txBody>
          <a:bodyPr spcFirstLastPara="1" wrap="square" lIns="91425" tIns="91425" rIns="91425" bIns="91425" anchor="t" anchorCtr="0">
            <a:noAutofit/>
          </a:bodyPr>
          <a:lstStyle/>
          <a:p>
            <a:pPr marL="0" lvl="0" indent="0" algn="l" rtl="0">
              <a:spcBef>
                <a:spcPts val="1100"/>
              </a:spcBef>
              <a:spcAft>
                <a:spcPts val="0"/>
              </a:spcAft>
              <a:buNone/>
            </a:pPr>
            <a:r>
              <a:rPr lang="en-GB" sz="1400" b="1">
                <a:solidFill>
                  <a:srgbClr val="333333"/>
                </a:solidFill>
              </a:rPr>
              <a:t>Businessperson A</a:t>
            </a:r>
            <a:endParaRPr sz="1400" b="1">
              <a:solidFill>
                <a:srgbClr val="333333"/>
              </a:solidFill>
            </a:endParaRPr>
          </a:p>
          <a:p>
            <a:pPr marL="0" lvl="0" indent="0" algn="l" rtl="0">
              <a:spcBef>
                <a:spcPts val="1100"/>
              </a:spcBef>
              <a:spcAft>
                <a:spcPts val="0"/>
              </a:spcAft>
              <a:buClr>
                <a:schemeClr val="dk1"/>
              </a:buClr>
              <a:buSzPts val="1100"/>
              <a:buFont typeface="Arial"/>
              <a:buNone/>
            </a:pPr>
            <a:r>
              <a:rPr lang="en-GB" sz="1400" b="1">
                <a:solidFill>
                  <a:srgbClr val="333333"/>
                </a:solidFill>
              </a:rPr>
              <a:t>Intentions</a:t>
            </a:r>
            <a:r>
              <a:rPr lang="en-GB" sz="1400">
                <a:solidFill>
                  <a:srgbClr val="333333"/>
                </a:solidFill>
              </a:rPr>
              <a:t>: To get to a meeting on time</a:t>
            </a:r>
            <a:endParaRPr sz="1400">
              <a:solidFill>
                <a:srgbClr val="333333"/>
              </a:solidFill>
            </a:endParaRPr>
          </a:p>
          <a:p>
            <a:pPr marL="0" lvl="0" indent="0" algn="l" rtl="0">
              <a:spcBef>
                <a:spcPts val="1100"/>
              </a:spcBef>
              <a:spcAft>
                <a:spcPts val="0"/>
              </a:spcAft>
              <a:buClr>
                <a:schemeClr val="dk1"/>
              </a:buClr>
              <a:buSzPts val="1100"/>
              <a:buFont typeface="Arial"/>
              <a:buNone/>
            </a:pPr>
            <a:r>
              <a:rPr lang="en-GB" sz="1400" b="1">
                <a:solidFill>
                  <a:srgbClr val="333333"/>
                </a:solidFill>
              </a:rPr>
              <a:t>Actions:</a:t>
            </a:r>
            <a:r>
              <a:rPr lang="en-GB" sz="1400">
                <a:solidFill>
                  <a:srgbClr val="333333"/>
                </a:solidFill>
              </a:rPr>
              <a:t> To Speed</a:t>
            </a:r>
            <a:endParaRPr sz="1400">
              <a:solidFill>
                <a:srgbClr val="333333"/>
              </a:solidFill>
            </a:endParaRPr>
          </a:p>
          <a:p>
            <a:pPr marL="0" lvl="0" indent="0" algn="l" rtl="0">
              <a:spcBef>
                <a:spcPts val="1100"/>
              </a:spcBef>
              <a:spcAft>
                <a:spcPts val="0"/>
              </a:spcAft>
              <a:buClr>
                <a:schemeClr val="dk1"/>
              </a:buClr>
              <a:buSzPts val="1100"/>
              <a:buFont typeface="Arial"/>
              <a:buNone/>
            </a:pPr>
            <a:r>
              <a:rPr lang="en-GB" sz="1400" b="1">
                <a:solidFill>
                  <a:srgbClr val="333333"/>
                </a:solidFill>
              </a:rPr>
              <a:t>Result:</a:t>
            </a:r>
            <a:r>
              <a:rPr lang="en-GB" sz="1400">
                <a:solidFill>
                  <a:srgbClr val="333333"/>
                </a:solidFill>
              </a:rPr>
              <a:t> Gets to the meeting on time</a:t>
            </a:r>
            <a:endParaRPr sz="1400">
              <a:solidFill>
                <a:srgbClr val="333333"/>
              </a:solidFill>
            </a:endParaRPr>
          </a:p>
          <a:p>
            <a:pPr marL="0" lvl="0" indent="0" algn="l" rtl="0">
              <a:spcBef>
                <a:spcPts val="0"/>
              </a:spcBef>
              <a:spcAft>
                <a:spcPts val="1600"/>
              </a:spcAft>
              <a:buNone/>
            </a:pPr>
            <a:endParaRPr/>
          </a:p>
        </p:txBody>
      </p:sp>
      <p:pic>
        <p:nvPicPr>
          <p:cNvPr id="100" name="Google Shape;100;p20"/>
          <p:cNvPicPr preferRelativeResize="0"/>
          <p:nvPr/>
        </p:nvPicPr>
        <p:blipFill>
          <a:blip r:embed="rId3">
            <a:alphaModFix/>
          </a:blip>
          <a:stretch>
            <a:fillRect/>
          </a:stretch>
        </p:blipFill>
        <p:spPr>
          <a:xfrm>
            <a:off x="7162800" y="775750"/>
            <a:ext cx="1876425" cy="1990725"/>
          </a:xfrm>
          <a:prstGeom prst="rect">
            <a:avLst/>
          </a:prstGeom>
          <a:noFill/>
          <a:ln>
            <a:noFill/>
          </a:ln>
        </p:spPr>
      </p:pic>
      <p:pic>
        <p:nvPicPr>
          <p:cNvPr id="101" name="Google Shape;101;p20"/>
          <p:cNvPicPr preferRelativeResize="0"/>
          <p:nvPr/>
        </p:nvPicPr>
        <p:blipFill>
          <a:blip r:embed="rId3">
            <a:alphaModFix/>
          </a:blip>
          <a:stretch>
            <a:fillRect/>
          </a:stretch>
        </p:blipFill>
        <p:spPr>
          <a:xfrm>
            <a:off x="7273000" y="2929500"/>
            <a:ext cx="1725164" cy="1830250"/>
          </a:xfrm>
          <a:prstGeom prst="rect">
            <a:avLst/>
          </a:prstGeom>
          <a:noFill/>
          <a:ln>
            <a:noFill/>
          </a:ln>
        </p:spPr>
      </p:pic>
      <p:sp>
        <p:nvSpPr>
          <p:cNvPr id="102" name="Google Shape;102;p20"/>
          <p:cNvSpPr txBox="1">
            <a:spLocks noGrp="1"/>
          </p:cNvSpPr>
          <p:nvPr>
            <p:ph type="body" idx="1"/>
          </p:nvPr>
        </p:nvSpPr>
        <p:spPr>
          <a:xfrm>
            <a:off x="311700" y="2668625"/>
            <a:ext cx="6719100" cy="1830300"/>
          </a:xfrm>
          <a:prstGeom prst="rect">
            <a:avLst/>
          </a:prstGeom>
        </p:spPr>
        <p:txBody>
          <a:bodyPr spcFirstLastPara="1" wrap="square" lIns="91425" tIns="91425" rIns="91425" bIns="91425" anchor="t" anchorCtr="0">
            <a:noAutofit/>
          </a:bodyPr>
          <a:lstStyle/>
          <a:p>
            <a:pPr marL="0" lvl="0" indent="0" algn="l" rtl="0">
              <a:spcBef>
                <a:spcPts val="1100"/>
              </a:spcBef>
              <a:spcAft>
                <a:spcPts val="0"/>
              </a:spcAft>
              <a:buNone/>
            </a:pPr>
            <a:r>
              <a:rPr lang="en-GB" sz="1400" b="1">
                <a:solidFill>
                  <a:srgbClr val="333333"/>
                </a:solidFill>
              </a:rPr>
              <a:t>Businessperson B </a:t>
            </a:r>
            <a:endParaRPr sz="1400" b="1">
              <a:solidFill>
                <a:srgbClr val="333333"/>
              </a:solidFill>
            </a:endParaRPr>
          </a:p>
          <a:p>
            <a:pPr marL="0" lvl="0" indent="0" algn="l" rtl="0">
              <a:spcBef>
                <a:spcPts val="1100"/>
              </a:spcBef>
              <a:spcAft>
                <a:spcPts val="0"/>
              </a:spcAft>
              <a:buNone/>
            </a:pPr>
            <a:r>
              <a:rPr lang="en-GB" sz="1400" b="1">
                <a:solidFill>
                  <a:srgbClr val="333333"/>
                </a:solidFill>
              </a:rPr>
              <a:t>Intentions:</a:t>
            </a:r>
            <a:r>
              <a:rPr lang="en-GB" sz="1400">
                <a:solidFill>
                  <a:srgbClr val="333333"/>
                </a:solidFill>
              </a:rPr>
              <a:t> To get to a meeting on time.</a:t>
            </a:r>
            <a:endParaRPr sz="1400">
              <a:solidFill>
                <a:srgbClr val="333333"/>
              </a:solidFill>
            </a:endParaRPr>
          </a:p>
          <a:p>
            <a:pPr marL="0" lvl="0" indent="0" algn="l" rtl="0">
              <a:spcBef>
                <a:spcPts val="1100"/>
              </a:spcBef>
              <a:spcAft>
                <a:spcPts val="0"/>
              </a:spcAft>
              <a:buNone/>
            </a:pPr>
            <a:r>
              <a:rPr lang="en-GB" sz="1400" b="1">
                <a:solidFill>
                  <a:srgbClr val="333333"/>
                </a:solidFill>
              </a:rPr>
              <a:t>Actions:</a:t>
            </a:r>
            <a:r>
              <a:rPr lang="en-GB" sz="1400">
                <a:solidFill>
                  <a:srgbClr val="333333"/>
                </a:solidFill>
              </a:rPr>
              <a:t> To Speed</a:t>
            </a:r>
            <a:endParaRPr sz="1400">
              <a:solidFill>
                <a:srgbClr val="333333"/>
              </a:solidFill>
            </a:endParaRPr>
          </a:p>
          <a:p>
            <a:pPr marL="0" lvl="0" indent="0" algn="l" rtl="0">
              <a:spcBef>
                <a:spcPts val="1100"/>
              </a:spcBef>
              <a:spcAft>
                <a:spcPts val="0"/>
              </a:spcAft>
              <a:buClr>
                <a:schemeClr val="dk1"/>
              </a:buClr>
              <a:buSzPts val="1100"/>
              <a:buFont typeface="Arial"/>
              <a:buNone/>
            </a:pPr>
            <a:r>
              <a:rPr lang="en-GB" sz="1400" b="1">
                <a:solidFill>
                  <a:srgbClr val="333333"/>
                </a:solidFill>
              </a:rPr>
              <a:t>Result:</a:t>
            </a:r>
            <a:r>
              <a:rPr lang="en-GB" sz="1400">
                <a:solidFill>
                  <a:srgbClr val="333333"/>
                </a:solidFill>
              </a:rPr>
              <a:t> A child runs in front of their car and they hit and kill them </a:t>
            </a:r>
            <a:endParaRPr sz="1400">
              <a:solidFill>
                <a:srgbClr val="333333"/>
              </a:solidFill>
            </a:endParaRPr>
          </a:p>
          <a:p>
            <a:pPr marL="0" lvl="0" indent="0" algn="l" rtl="0">
              <a:spcBef>
                <a:spcPts val="0"/>
              </a:spcBef>
              <a:spcAft>
                <a:spcPts val="1600"/>
              </a:spcAft>
              <a:buNone/>
            </a:pPr>
            <a:endParaRPr/>
          </a:p>
        </p:txBody>
      </p:sp>
      <p:sp>
        <p:nvSpPr>
          <p:cNvPr id="103" name="Google Shape;103;p20"/>
          <p:cNvSpPr txBox="1"/>
          <p:nvPr/>
        </p:nvSpPr>
        <p:spPr>
          <a:xfrm>
            <a:off x="311700" y="4445250"/>
            <a:ext cx="6345900" cy="572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b="1">
                <a:solidFill>
                  <a:srgbClr val="333333"/>
                </a:solidFill>
              </a:rPr>
              <a:t>Luck: </a:t>
            </a:r>
            <a:r>
              <a:rPr lang="en-GB">
                <a:solidFill>
                  <a:srgbClr val="333333"/>
                </a:solidFill>
              </a:rPr>
              <a:t>Whether the child runs out in front of the car is not under their control</a:t>
            </a:r>
            <a:endParaRPr>
              <a:solidFill>
                <a:srgbClr val="333333"/>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2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solidFill>
                  <a:srgbClr val="1A1A1A"/>
                </a:solidFill>
              </a:rPr>
              <a:t>Our Response</a:t>
            </a:r>
            <a:endParaRPr>
              <a:solidFill>
                <a:srgbClr val="1A1A1A"/>
              </a:solidFill>
            </a:endParaRPr>
          </a:p>
        </p:txBody>
      </p:sp>
      <p:sp>
        <p:nvSpPr>
          <p:cNvPr id="109" name="Google Shape;109;p21"/>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a:p>
            <a:pPr marL="0" lvl="0" indent="0" algn="l" rtl="0">
              <a:spcBef>
                <a:spcPts val="1600"/>
              </a:spcBef>
              <a:spcAft>
                <a:spcPts val="1600"/>
              </a:spcAft>
              <a:buNone/>
            </a:pPr>
            <a:r>
              <a:rPr lang="en-GB"/>
              <a:t>Punish them both just for the speeding</a:t>
            </a:r>
            <a:br>
              <a:rPr lang="en-GB"/>
            </a:br>
            <a:r>
              <a:rPr lang="en-GB"/>
              <a:t/>
            </a:r>
            <a:br>
              <a:rPr lang="en-GB"/>
            </a:br>
            <a:r>
              <a:rPr lang="en-GB"/>
              <a:t>Punish one for speeding and one for causing death by dangerous driving </a:t>
            </a:r>
            <a:br>
              <a:rPr lang="en-GB"/>
            </a:br>
            <a:r>
              <a:rPr lang="en-GB"/>
              <a:t/>
            </a:r>
            <a:br>
              <a:rPr lang="en-GB"/>
            </a:br>
            <a:r>
              <a:rPr lang="en-GB"/>
              <a:t>Punish them both for causing death by dangerous driving </a:t>
            </a:r>
            <a:br>
              <a:rPr lang="en-GB"/>
            </a:b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2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Circumstantial Moral Luck</a:t>
            </a:r>
            <a:endParaRPr/>
          </a:p>
        </p:txBody>
      </p:sp>
      <p:sp>
        <p:nvSpPr>
          <p:cNvPr id="115" name="Google Shape;115;p22"/>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a:p>
            <a:pPr marL="0" lvl="0" indent="0" algn="l" rtl="0">
              <a:spcBef>
                <a:spcPts val="1600"/>
              </a:spcBef>
              <a:spcAft>
                <a:spcPts val="0"/>
              </a:spcAft>
              <a:buClr>
                <a:schemeClr val="dk1"/>
              </a:buClr>
              <a:buSzPts val="1100"/>
              <a:buFont typeface="Arial"/>
              <a:buNone/>
            </a:pPr>
            <a:r>
              <a:rPr lang="en-GB"/>
              <a:t>Morally assessing an agent, or their actions, based on the circumstances they find themselves in, when the circumstances are not fully under the agent’s control.</a:t>
            </a:r>
            <a:endParaRPr/>
          </a:p>
          <a:p>
            <a:pPr marL="0" lvl="0" indent="0" algn="l" rtl="0">
              <a:spcBef>
                <a:spcPts val="1600"/>
              </a:spcBef>
              <a:spcAft>
                <a:spcPts val="1600"/>
              </a:spcAft>
              <a:buNone/>
            </a:pP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23"/>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Circumstantial Moral Luck</a:t>
            </a:r>
            <a:endParaRPr/>
          </a:p>
        </p:txBody>
      </p:sp>
      <p:sp>
        <p:nvSpPr>
          <p:cNvPr id="121" name="Google Shape;121;p23"/>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a:p>
            <a:pPr marL="0" lvl="0" indent="0" algn="l" rtl="0">
              <a:spcBef>
                <a:spcPts val="1600"/>
              </a:spcBef>
              <a:spcAft>
                <a:spcPts val="1600"/>
              </a:spcAft>
              <a:buNone/>
            </a:pPr>
            <a:endParaRPr/>
          </a:p>
        </p:txBody>
      </p:sp>
      <p:pic>
        <p:nvPicPr>
          <p:cNvPr id="122" name="Google Shape;122;p23"/>
          <p:cNvPicPr preferRelativeResize="0"/>
          <p:nvPr/>
        </p:nvPicPr>
        <p:blipFill>
          <a:blip r:embed="rId3">
            <a:alphaModFix/>
          </a:blip>
          <a:stretch>
            <a:fillRect/>
          </a:stretch>
        </p:blipFill>
        <p:spPr>
          <a:xfrm>
            <a:off x="1571625" y="1152475"/>
            <a:ext cx="6000750" cy="3882951"/>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127" name="Google Shape;127;p2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Milgram Experiment </a:t>
            </a:r>
            <a:endParaRPr/>
          </a:p>
        </p:txBody>
      </p:sp>
      <p:sp>
        <p:nvSpPr>
          <p:cNvPr id="128" name="Google Shape;128;p2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a:p>
            <a:pPr marL="0" lvl="0" indent="0" algn="l" rtl="0">
              <a:spcBef>
                <a:spcPts val="1600"/>
              </a:spcBef>
              <a:spcAft>
                <a:spcPts val="0"/>
              </a:spcAft>
              <a:buNone/>
            </a:pPr>
            <a:endParaRPr/>
          </a:p>
          <a:p>
            <a:pPr marL="0" lvl="0" indent="0" algn="l" rtl="0">
              <a:spcBef>
                <a:spcPts val="1600"/>
              </a:spcBef>
              <a:spcAft>
                <a:spcPts val="1600"/>
              </a:spcAft>
              <a:buNone/>
            </a:pPr>
            <a:endParaRPr/>
          </a:p>
        </p:txBody>
      </p:sp>
      <p:pic>
        <p:nvPicPr>
          <p:cNvPr id="129" name="Google Shape;129;p24" title="Milgram experiment 1963">
            <a:hlinkClick r:id="rId3"/>
          </p:cNvPr>
          <p:cNvPicPr preferRelativeResize="0"/>
          <p:nvPr/>
        </p:nvPicPr>
        <p:blipFill>
          <a:blip r:embed="rId4">
            <a:alphaModFix/>
          </a:blip>
          <a:stretch>
            <a:fillRect/>
          </a:stretch>
        </p:blipFill>
        <p:spPr>
          <a:xfrm>
            <a:off x="311700" y="1146175"/>
            <a:ext cx="4572000" cy="3429000"/>
          </a:xfrm>
          <a:prstGeom prst="rect">
            <a:avLst/>
          </a:prstGeom>
          <a:noFill/>
          <a:ln>
            <a:noFill/>
          </a:ln>
        </p:spPr>
      </p:pic>
      <p:pic>
        <p:nvPicPr>
          <p:cNvPr id="130" name="Google Shape;130;p24"/>
          <p:cNvPicPr preferRelativeResize="0"/>
          <p:nvPr/>
        </p:nvPicPr>
        <p:blipFill>
          <a:blip r:embed="rId5">
            <a:alphaModFix/>
          </a:blip>
          <a:stretch>
            <a:fillRect/>
          </a:stretch>
        </p:blipFill>
        <p:spPr>
          <a:xfrm>
            <a:off x="5971675" y="633200"/>
            <a:ext cx="3028633" cy="3935675"/>
          </a:xfrm>
          <a:prstGeom prst="rect">
            <a:avLst/>
          </a:prstGeom>
          <a:noFill/>
          <a:ln>
            <a:noFill/>
          </a:ln>
        </p:spPr>
      </p:pic>
      <p:sp>
        <p:nvSpPr>
          <p:cNvPr id="131" name="Google Shape;131;p24"/>
          <p:cNvSpPr txBox="1"/>
          <p:nvPr/>
        </p:nvSpPr>
        <p:spPr>
          <a:xfrm>
            <a:off x="7442475" y="5436600"/>
            <a:ext cx="7337400" cy="855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2" name="Google Shape;132;p24"/>
          <p:cNvSpPr txBox="1"/>
          <p:nvPr/>
        </p:nvSpPr>
        <p:spPr>
          <a:xfrm>
            <a:off x="5971675" y="4575175"/>
            <a:ext cx="2828400" cy="4011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a:t>Stanley Milgram (1933 - 1984)</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sp>
        <p:nvSpPr>
          <p:cNvPr id="137" name="Google Shape;137;p2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Constitutive Moral Luck </a:t>
            </a:r>
            <a:endParaRPr/>
          </a:p>
        </p:txBody>
      </p:sp>
      <p:sp>
        <p:nvSpPr>
          <p:cNvPr id="138" name="Google Shape;138;p25"/>
          <p:cNvSpPr txBox="1">
            <a:spLocks noGrp="1"/>
          </p:cNvSpPr>
          <p:nvPr>
            <p:ph type="body" idx="1"/>
          </p:nvPr>
        </p:nvSpPr>
        <p:spPr>
          <a:xfrm>
            <a:off x="311700" y="1138650"/>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a:p>
            <a:pPr marL="0" lvl="0" indent="0" algn="l" rtl="0">
              <a:spcBef>
                <a:spcPts val="1600"/>
              </a:spcBef>
              <a:spcAft>
                <a:spcPts val="1600"/>
              </a:spcAft>
              <a:buClr>
                <a:schemeClr val="dk1"/>
              </a:buClr>
              <a:buSzPts val="1100"/>
              <a:buFont typeface="Arial"/>
              <a:buNone/>
            </a:pPr>
            <a:r>
              <a:rPr lang="en-GB"/>
              <a:t>Morally assessing an agent, or their actions, based on who they are they are, when who they are is not fully under the agent’s control.</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3" name="Google Shape;143;p2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Constitutive Moral Luck </a:t>
            </a:r>
            <a:endParaRPr/>
          </a:p>
        </p:txBody>
      </p:sp>
      <p:sp>
        <p:nvSpPr>
          <p:cNvPr id="144" name="Google Shape;144;p26"/>
          <p:cNvSpPr txBox="1">
            <a:spLocks noGrp="1"/>
          </p:cNvSpPr>
          <p:nvPr>
            <p:ph type="body" idx="1"/>
          </p:nvPr>
        </p:nvSpPr>
        <p:spPr>
          <a:xfrm>
            <a:off x="311700" y="1138650"/>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a:p>
            <a:pPr marL="0" lvl="0" indent="0" algn="l" rtl="0">
              <a:spcBef>
                <a:spcPts val="1600"/>
              </a:spcBef>
              <a:spcAft>
                <a:spcPts val="1600"/>
              </a:spcAft>
              <a:buNone/>
            </a:pPr>
            <a:endParaRPr/>
          </a:p>
        </p:txBody>
      </p:sp>
      <p:pic>
        <p:nvPicPr>
          <p:cNvPr id="145" name="Google Shape;145;p26"/>
          <p:cNvPicPr preferRelativeResize="0"/>
          <p:nvPr/>
        </p:nvPicPr>
        <p:blipFill>
          <a:blip r:embed="rId3">
            <a:alphaModFix/>
          </a:blip>
          <a:stretch>
            <a:fillRect/>
          </a:stretch>
        </p:blipFill>
        <p:spPr>
          <a:xfrm>
            <a:off x="1562100" y="1138650"/>
            <a:ext cx="6019800" cy="3848100"/>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sp>
        <p:nvSpPr>
          <p:cNvPr id="150" name="Google Shape;150;p2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Responses to the Problem of Moral Luck</a:t>
            </a:r>
            <a:endParaRPr/>
          </a:p>
        </p:txBody>
      </p:sp>
      <p:sp>
        <p:nvSpPr>
          <p:cNvPr id="151" name="Google Shape;151;p27"/>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Denying Moral Luck</a:t>
            </a:r>
            <a:endParaRPr/>
          </a:p>
          <a:p>
            <a:pPr marL="0" lvl="0" indent="0" algn="l" rtl="0">
              <a:spcBef>
                <a:spcPts val="1600"/>
              </a:spcBef>
              <a:spcAft>
                <a:spcPts val="1600"/>
              </a:spcAft>
              <a:buNone/>
            </a:pPr>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sp>
        <p:nvSpPr>
          <p:cNvPr id="156" name="Google Shape;156;p2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Bernard Williams </a:t>
            </a:r>
            <a:endParaRPr/>
          </a:p>
        </p:txBody>
      </p:sp>
      <p:sp>
        <p:nvSpPr>
          <p:cNvPr id="157" name="Google Shape;157;p28"/>
          <p:cNvSpPr txBox="1">
            <a:spLocks noGrp="1"/>
          </p:cNvSpPr>
          <p:nvPr>
            <p:ph type="body" idx="1"/>
          </p:nvPr>
        </p:nvSpPr>
        <p:spPr>
          <a:xfrm>
            <a:off x="311700" y="1152475"/>
            <a:ext cx="54015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sz="1200">
                <a:solidFill>
                  <a:srgbClr val="333333"/>
                </a:solidFill>
              </a:rPr>
              <a:t>‘Moral Luck’</a:t>
            </a:r>
            <a:r>
              <a:rPr lang="en-GB" sz="1200" i="1">
                <a:solidFill>
                  <a:srgbClr val="333333"/>
                </a:solidFill>
              </a:rPr>
              <a:t> Proceedings of the Aristotelian Society, Supplementary Volumes</a:t>
            </a:r>
            <a:endParaRPr sz="1200" i="1">
              <a:solidFill>
                <a:srgbClr val="333333"/>
              </a:solidFill>
            </a:endParaRPr>
          </a:p>
          <a:p>
            <a:pPr marL="0" lvl="0" indent="0" algn="l" rtl="0">
              <a:spcBef>
                <a:spcPts val="0"/>
              </a:spcBef>
              <a:spcAft>
                <a:spcPts val="0"/>
              </a:spcAft>
              <a:buNone/>
            </a:pPr>
            <a:r>
              <a:rPr lang="en-GB" sz="1200" i="1">
                <a:solidFill>
                  <a:srgbClr val="333333"/>
                </a:solidFill>
              </a:rPr>
              <a:t>Vol. 50</a:t>
            </a:r>
            <a:r>
              <a:rPr lang="en-GB" sz="1200">
                <a:solidFill>
                  <a:srgbClr val="333333"/>
                </a:solidFill>
              </a:rPr>
              <a:t> (1976), pp. 115-135</a:t>
            </a:r>
            <a:endParaRPr sz="1200">
              <a:solidFill>
                <a:srgbClr val="333333"/>
              </a:solidFill>
            </a:endParaRPr>
          </a:p>
          <a:p>
            <a:pPr marL="0" lvl="0" indent="0" algn="l" rtl="0">
              <a:spcBef>
                <a:spcPts val="0"/>
              </a:spcBef>
              <a:spcAft>
                <a:spcPts val="0"/>
              </a:spcAft>
              <a:buNone/>
            </a:pPr>
            <a:endParaRPr sz="1200">
              <a:solidFill>
                <a:srgbClr val="333333"/>
              </a:solidFill>
            </a:endParaRPr>
          </a:p>
          <a:p>
            <a:pPr marL="0" lvl="0" indent="0" algn="l" rtl="0">
              <a:spcBef>
                <a:spcPts val="0"/>
              </a:spcBef>
              <a:spcAft>
                <a:spcPts val="0"/>
              </a:spcAft>
              <a:buNone/>
            </a:pPr>
            <a:r>
              <a:rPr lang="en-GB" sz="1200">
                <a:solidFill>
                  <a:srgbClr val="333333"/>
                </a:solidFill>
              </a:rPr>
              <a:t>‘Postscript’, </a:t>
            </a:r>
            <a:r>
              <a:rPr lang="en-GB" sz="1200" i="1">
                <a:solidFill>
                  <a:srgbClr val="333333"/>
                </a:solidFill>
              </a:rPr>
              <a:t>Moral Luck,</a:t>
            </a:r>
            <a:r>
              <a:rPr lang="en-GB" sz="1200">
                <a:solidFill>
                  <a:srgbClr val="333333"/>
                </a:solidFill>
              </a:rPr>
              <a:t>edited by Daniel Statman, (New York: State University of New York, 1993)</a:t>
            </a:r>
            <a:endParaRPr sz="1200">
              <a:solidFill>
                <a:srgbClr val="333333"/>
              </a:solidFill>
            </a:endParaRPr>
          </a:p>
          <a:p>
            <a:pPr marL="0" lvl="0" indent="0" algn="l" rtl="0">
              <a:spcBef>
                <a:spcPts val="0"/>
              </a:spcBef>
              <a:spcAft>
                <a:spcPts val="0"/>
              </a:spcAft>
              <a:buClr>
                <a:schemeClr val="dk1"/>
              </a:buClr>
              <a:buSzPts val="1100"/>
              <a:buFont typeface="Arial"/>
              <a:buNone/>
            </a:pPr>
            <a:endParaRPr sz="1200">
              <a:solidFill>
                <a:srgbClr val="333333"/>
              </a:solidFill>
            </a:endParaRPr>
          </a:p>
          <a:p>
            <a:pPr marL="0" lvl="0" indent="0" algn="l" rtl="0">
              <a:spcBef>
                <a:spcPts val="0"/>
              </a:spcBef>
              <a:spcAft>
                <a:spcPts val="0"/>
              </a:spcAft>
              <a:buNone/>
            </a:pPr>
            <a:endParaRPr sz="1200"/>
          </a:p>
          <a:p>
            <a:pPr marL="0" lvl="0" indent="0" algn="l" rtl="0">
              <a:spcBef>
                <a:spcPts val="1600"/>
              </a:spcBef>
              <a:spcAft>
                <a:spcPts val="1600"/>
              </a:spcAft>
              <a:buNone/>
            </a:pPr>
            <a:endParaRPr sz="1200"/>
          </a:p>
        </p:txBody>
      </p:sp>
      <p:pic>
        <p:nvPicPr>
          <p:cNvPr id="158" name="Google Shape;158;p28"/>
          <p:cNvPicPr preferRelativeResize="0"/>
          <p:nvPr/>
        </p:nvPicPr>
        <p:blipFill>
          <a:blip r:embed="rId3">
            <a:alphaModFix/>
          </a:blip>
          <a:stretch>
            <a:fillRect/>
          </a:stretch>
        </p:blipFill>
        <p:spPr>
          <a:xfrm>
            <a:off x="5987299" y="957850"/>
            <a:ext cx="3156700" cy="3227788"/>
          </a:xfrm>
          <a:prstGeom prst="rect">
            <a:avLst/>
          </a:prstGeom>
          <a:noFill/>
          <a:ln>
            <a:noFill/>
          </a:ln>
        </p:spPr>
      </p:pic>
      <p:sp>
        <p:nvSpPr>
          <p:cNvPr id="159" name="Google Shape;159;p28"/>
          <p:cNvSpPr txBox="1"/>
          <p:nvPr/>
        </p:nvSpPr>
        <p:spPr>
          <a:xfrm>
            <a:off x="5987200" y="4343400"/>
            <a:ext cx="3156600" cy="5727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a:t>1929-2003</a:t>
            </a:r>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2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Bernard Williams </a:t>
            </a:r>
            <a:endParaRPr/>
          </a:p>
        </p:txBody>
      </p:sp>
      <p:sp>
        <p:nvSpPr>
          <p:cNvPr id="165" name="Google Shape;165;p29"/>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Kantian position:</a:t>
            </a:r>
            <a:endParaRPr/>
          </a:p>
          <a:p>
            <a:pPr marL="0" lvl="0" indent="0" algn="l" rtl="0">
              <a:spcBef>
                <a:spcPts val="1600"/>
              </a:spcBef>
              <a:spcAft>
                <a:spcPts val="0"/>
              </a:spcAft>
              <a:buNone/>
            </a:pPr>
            <a:r>
              <a:rPr lang="en-GB"/>
              <a:t>‘the capacity for moral agency is supposedly present to any rational agent whatever, to anyone for whom the question can even present .’ </a:t>
            </a:r>
            <a:endParaRPr/>
          </a:p>
          <a:p>
            <a:pPr marL="0" lvl="0" indent="0" algn="l" rtl="0">
              <a:spcBef>
                <a:spcPts val="1600"/>
              </a:spcBef>
              <a:spcAft>
                <a:spcPts val="0"/>
              </a:spcAft>
              <a:buClr>
                <a:schemeClr val="dk1"/>
              </a:buClr>
              <a:buSzPts val="1100"/>
              <a:buFont typeface="Arial"/>
              <a:buNone/>
            </a:pPr>
            <a:r>
              <a:rPr lang="en-GB" sz="1200"/>
              <a:t>Williams, Bernard, </a:t>
            </a:r>
            <a:r>
              <a:rPr lang="en-GB" sz="1200">
                <a:solidFill>
                  <a:srgbClr val="333333"/>
                </a:solidFill>
              </a:rPr>
              <a:t>‘Moral Luck’</a:t>
            </a:r>
            <a:r>
              <a:rPr lang="en-GB" sz="1200" i="1">
                <a:solidFill>
                  <a:srgbClr val="333333"/>
                </a:solidFill>
              </a:rPr>
              <a:t> Proceedings of the Aristotelian Society, Supplementary Volumes Vol. 50</a:t>
            </a:r>
            <a:r>
              <a:rPr lang="en-GB" sz="1200">
                <a:solidFill>
                  <a:srgbClr val="333333"/>
                </a:solidFill>
              </a:rPr>
              <a:t> (1976), p115</a:t>
            </a:r>
            <a:endParaRPr/>
          </a:p>
          <a:p>
            <a:pPr marL="0" lvl="0" indent="0" algn="l" rtl="0">
              <a:spcBef>
                <a:spcPts val="1600"/>
              </a:spcBef>
              <a:spcAft>
                <a:spcPts val="0"/>
              </a:spcAft>
              <a:buNone/>
            </a:pPr>
            <a:r>
              <a:rPr lang="en-GB"/>
              <a:t>‘Such a conception has an ultimate form of justice at its heart, and that is its allure. Kantianism is only superficially repulsive - despite appearances, it offers an inducement, solace to a sense of the world’s unfairness.’  </a:t>
            </a:r>
            <a:endParaRPr/>
          </a:p>
          <a:p>
            <a:pPr marL="0" lvl="0" indent="0" algn="l" rtl="0">
              <a:spcBef>
                <a:spcPts val="1600"/>
              </a:spcBef>
              <a:spcAft>
                <a:spcPts val="1600"/>
              </a:spcAft>
              <a:buNone/>
            </a:pPr>
            <a:r>
              <a:rPr lang="en-GB" sz="1200"/>
              <a:t>Williams, Bernard, </a:t>
            </a:r>
            <a:r>
              <a:rPr lang="en-GB" sz="1200">
                <a:solidFill>
                  <a:srgbClr val="333333"/>
                </a:solidFill>
              </a:rPr>
              <a:t>‘Moral Luck’</a:t>
            </a:r>
            <a:r>
              <a:rPr lang="en-GB" sz="1200" i="1">
                <a:solidFill>
                  <a:srgbClr val="333333"/>
                </a:solidFill>
              </a:rPr>
              <a:t> Proceedings of the Aristotelian Society, Supplementary Volumes Vol. 50</a:t>
            </a:r>
            <a:r>
              <a:rPr lang="en-GB" sz="1200">
                <a:solidFill>
                  <a:srgbClr val="333333"/>
                </a:solidFill>
              </a:rPr>
              <a:t> (1976), p116</a:t>
            </a:r>
            <a:endParaRPr sz="12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69"/>
        <p:cNvGrpSpPr/>
        <p:nvPr/>
      </p:nvGrpSpPr>
      <p:grpSpPr>
        <a:xfrm>
          <a:off x="0" y="0"/>
          <a:ext cx="0" cy="0"/>
          <a:chOff x="0" y="0"/>
          <a:chExt cx="0" cy="0"/>
        </a:xfrm>
      </p:grpSpPr>
      <p:sp>
        <p:nvSpPr>
          <p:cNvPr id="170" name="Google Shape;170;p3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Gauguin Example </a:t>
            </a:r>
            <a:endParaRPr/>
          </a:p>
        </p:txBody>
      </p:sp>
      <p:sp>
        <p:nvSpPr>
          <p:cNvPr id="171" name="Google Shape;171;p30"/>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endParaRPr/>
          </a:p>
        </p:txBody>
      </p:sp>
      <p:pic>
        <p:nvPicPr>
          <p:cNvPr id="172" name="Google Shape;172;p30"/>
          <p:cNvPicPr preferRelativeResize="0"/>
          <p:nvPr/>
        </p:nvPicPr>
        <p:blipFill>
          <a:blip r:embed="rId3">
            <a:alphaModFix/>
          </a:blip>
          <a:stretch>
            <a:fillRect/>
          </a:stretch>
        </p:blipFill>
        <p:spPr>
          <a:xfrm>
            <a:off x="6610995" y="1152479"/>
            <a:ext cx="2221310" cy="3416400"/>
          </a:xfrm>
          <a:prstGeom prst="rect">
            <a:avLst/>
          </a:prstGeom>
          <a:noFill/>
          <a:ln>
            <a:noFill/>
          </a:ln>
        </p:spPr>
      </p:pic>
      <p:pic>
        <p:nvPicPr>
          <p:cNvPr id="173" name="Google Shape;173;p30"/>
          <p:cNvPicPr preferRelativeResize="0"/>
          <p:nvPr/>
        </p:nvPicPr>
        <p:blipFill>
          <a:blip r:embed="rId4">
            <a:alphaModFix/>
          </a:blip>
          <a:stretch>
            <a:fillRect/>
          </a:stretch>
        </p:blipFill>
        <p:spPr>
          <a:xfrm>
            <a:off x="311700" y="1537086"/>
            <a:ext cx="5463400" cy="2872675"/>
          </a:xfrm>
          <a:prstGeom prst="rect">
            <a:avLst/>
          </a:prstGeom>
          <a:noFill/>
          <a:ln>
            <a:noFill/>
          </a:ln>
        </p:spPr>
      </p:pic>
      <p:sp>
        <p:nvSpPr>
          <p:cNvPr id="174" name="Google Shape;174;p30"/>
          <p:cNvSpPr txBox="1"/>
          <p:nvPr/>
        </p:nvSpPr>
        <p:spPr>
          <a:xfrm>
            <a:off x="6550750" y="4634000"/>
            <a:ext cx="2390400" cy="304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a:t>Paul Gauguin (1845 -1903)</a:t>
            </a:r>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sp>
        <p:nvSpPr>
          <p:cNvPr id="179" name="Google Shape;179;p3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Bernard Williams </a:t>
            </a:r>
            <a:endParaRPr/>
          </a:p>
        </p:txBody>
      </p:sp>
      <p:sp>
        <p:nvSpPr>
          <p:cNvPr id="180" name="Google Shape;180;p31"/>
          <p:cNvSpPr txBox="1">
            <a:spLocks noGrp="1"/>
          </p:cNvSpPr>
          <p:nvPr>
            <p:ph type="body" idx="1"/>
          </p:nvPr>
        </p:nvSpPr>
        <p:spPr>
          <a:xfrm>
            <a:off x="311700" y="1152475"/>
            <a:ext cx="8520600" cy="3786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Retrospective Justification</a:t>
            </a:r>
            <a:endParaRPr/>
          </a:p>
          <a:p>
            <a:pPr marL="0" lvl="0" indent="0" algn="l" rtl="0">
              <a:spcBef>
                <a:spcPts val="1600"/>
              </a:spcBef>
              <a:spcAft>
                <a:spcPts val="0"/>
              </a:spcAft>
              <a:buNone/>
            </a:pPr>
            <a:r>
              <a:rPr lang="en-GB"/>
              <a:t>‘Whether he will succeed cannot, in the nature of the case, be foreseen…. Gauguin, in our story, is putting a great deal on a possibility which has not unequivocally declared itself.’</a:t>
            </a:r>
            <a:endParaRPr/>
          </a:p>
          <a:p>
            <a:pPr marL="0" lvl="0" indent="0" algn="l" rtl="0">
              <a:spcBef>
                <a:spcPts val="1600"/>
              </a:spcBef>
              <a:spcAft>
                <a:spcPts val="0"/>
              </a:spcAft>
              <a:buClr>
                <a:schemeClr val="dk1"/>
              </a:buClr>
              <a:buSzPts val="1100"/>
              <a:buFont typeface="Arial"/>
              <a:buNone/>
            </a:pPr>
            <a:r>
              <a:rPr lang="en-GB" sz="1200"/>
              <a:t>Williams, Bernard, </a:t>
            </a:r>
            <a:r>
              <a:rPr lang="en-GB" sz="1200">
                <a:solidFill>
                  <a:srgbClr val="333333"/>
                </a:solidFill>
              </a:rPr>
              <a:t>‘Moral Luck’</a:t>
            </a:r>
            <a:r>
              <a:rPr lang="en-GB" sz="1200" i="1">
                <a:solidFill>
                  <a:srgbClr val="333333"/>
                </a:solidFill>
              </a:rPr>
              <a:t> Proceedings of the Aristotelian Society, Supplementary Volumes Vol. 50</a:t>
            </a:r>
            <a:r>
              <a:rPr lang="en-GB" sz="1200">
                <a:solidFill>
                  <a:srgbClr val="333333"/>
                </a:solidFill>
              </a:rPr>
              <a:t> (1976), p118</a:t>
            </a:r>
            <a:endParaRPr/>
          </a:p>
          <a:p>
            <a:pPr marL="0" lvl="0" indent="0" algn="l" rtl="0">
              <a:spcBef>
                <a:spcPts val="1600"/>
              </a:spcBef>
              <a:spcAft>
                <a:spcPts val="0"/>
              </a:spcAft>
              <a:buNone/>
            </a:pPr>
            <a:r>
              <a:rPr lang="en-GB"/>
              <a:t>Intrinsic Luck</a:t>
            </a:r>
            <a:endParaRPr/>
          </a:p>
          <a:p>
            <a:pPr marL="0" lvl="0" indent="0" algn="l" rtl="0">
              <a:spcBef>
                <a:spcPts val="1600"/>
              </a:spcBef>
              <a:spcAft>
                <a:spcPts val="0"/>
              </a:spcAft>
              <a:buNone/>
            </a:pPr>
            <a:r>
              <a:rPr lang="en-GB"/>
              <a:t>‘What would prove him wrong in his project would not just be that it failed, but that he failed.’ </a:t>
            </a:r>
            <a:endParaRPr/>
          </a:p>
          <a:p>
            <a:pPr marL="0" lvl="0" indent="0" algn="l" rtl="0">
              <a:spcBef>
                <a:spcPts val="1600"/>
              </a:spcBef>
              <a:spcAft>
                <a:spcPts val="1600"/>
              </a:spcAft>
              <a:buClr>
                <a:schemeClr val="dk1"/>
              </a:buClr>
              <a:buSzPts val="1100"/>
              <a:buFont typeface="Arial"/>
              <a:buNone/>
            </a:pPr>
            <a:r>
              <a:rPr lang="en-GB" sz="1200"/>
              <a:t>Williams, Bernard, </a:t>
            </a:r>
            <a:r>
              <a:rPr lang="en-GB" sz="1200">
                <a:solidFill>
                  <a:srgbClr val="333333"/>
                </a:solidFill>
              </a:rPr>
              <a:t>‘Moral Luck’</a:t>
            </a:r>
            <a:r>
              <a:rPr lang="en-GB" sz="1200" i="1">
                <a:solidFill>
                  <a:srgbClr val="333333"/>
                </a:solidFill>
              </a:rPr>
              <a:t> Proceedings of the Aristotelian Society, Supplementary Volumes Vol. 50</a:t>
            </a:r>
            <a:r>
              <a:rPr lang="en-GB" sz="1200">
                <a:solidFill>
                  <a:srgbClr val="333333"/>
                </a:solidFill>
              </a:rPr>
              <a:t> (1976), p120</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84"/>
        <p:cNvGrpSpPr/>
        <p:nvPr/>
      </p:nvGrpSpPr>
      <p:grpSpPr>
        <a:xfrm>
          <a:off x="0" y="0"/>
          <a:ext cx="0" cy="0"/>
          <a:chOff x="0" y="0"/>
          <a:chExt cx="0" cy="0"/>
        </a:xfrm>
      </p:grpSpPr>
      <p:sp>
        <p:nvSpPr>
          <p:cNvPr id="185" name="Google Shape;185;p3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Bernard Williams </a:t>
            </a:r>
            <a:endParaRPr/>
          </a:p>
        </p:txBody>
      </p:sp>
      <p:sp>
        <p:nvSpPr>
          <p:cNvPr id="186" name="Google Shape;186;p32"/>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 ‘With an intrinsic failure, the project which generated the decision is revealed as an empty thing, incapable of grounding the agent’s life’</a:t>
            </a:r>
            <a:endParaRPr/>
          </a:p>
          <a:p>
            <a:pPr marL="0" lvl="0" indent="0" algn="l" rtl="0">
              <a:spcBef>
                <a:spcPts val="1600"/>
              </a:spcBef>
              <a:spcAft>
                <a:spcPts val="1600"/>
              </a:spcAft>
              <a:buClr>
                <a:schemeClr val="dk1"/>
              </a:buClr>
              <a:buSzPts val="1100"/>
              <a:buFont typeface="Arial"/>
              <a:buNone/>
            </a:pPr>
            <a:r>
              <a:rPr lang="en-GB" sz="1200"/>
              <a:t>Williams, Bernard, </a:t>
            </a:r>
            <a:r>
              <a:rPr lang="en-GB" sz="1200">
                <a:solidFill>
                  <a:srgbClr val="333333"/>
                </a:solidFill>
              </a:rPr>
              <a:t>‘Moral Luck’</a:t>
            </a:r>
            <a:r>
              <a:rPr lang="en-GB" sz="1200" i="1">
                <a:solidFill>
                  <a:srgbClr val="333333"/>
                </a:solidFill>
              </a:rPr>
              <a:t> Proceedings of the Aristotelian Society, Supplementary Volumes Vol. 50</a:t>
            </a:r>
            <a:r>
              <a:rPr lang="en-GB" sz="1200">
                <a:solidFill>
                  <a:srgbClr val="333333"/>
                </a:solidFill>
              </a:rPr>
              <a:t> (1976), p132</a:t>
            </a:r>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sp>
        <p:nvSpPr>
          <p:cNvPr id="191" name="Google Shape;191;p33"/>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Agent Regret</a:t>
            </a:r>
            <a:endParaRPr/>
          </a:p>
        </p:txBody>
      </p:sp>
      <p:sp>
        <p:nvSpPr>
          <p:cNvPr id="192" name="Google Shape;192;p33"/>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‘...there is a particularly important species of regret, which I shall call "agent-regret", which a person can feel only towards his own past actions (or, at most, actions in which he regards himself as a participant).’</a:t>
            </a:r>
            <a:endParaRPr/>
          </a:p>
          <a:p>
            <a:pPr marL="0" lvl="0" indent="0" algn="l" rtl="0">
              <a:spcBef>
                <a:spcPts val="1600"/>
              </a:spcBef>
              <a:spcAft>
                <a:spcPts val="0"/>
              </a:spcAft>
              <a:buNone/>
            </a:pPr>
            <a:r>
              <a:rPr lang="en-GB" sz="1200"/>
              <a:t>Williams, Bernard, </a:t>
            </a:r>
            <a:r>
              <a:rPr lang="en-GB" sz="1200">
                <a:solidFill>
                  <a:srgbClr val="333333"/>
                </a:solidFill>
              </a:rPr>
              <a:t>‘Moral Luck’</a:t>
            </a:r>
            <a:r>
              <a:rPr lang="en-GB" sz="1200" i="1">
                <a:solidFill>
                  <a:srgbClr val="333333"/>
                </a:solidFill>
              </a:rPr>
              <a:t> Proceedings of the Aristotelian Society, Supplementary Volumes Vol. 50</a:t>
            </a:r>
            <a:r>
              <a:rPr lang="en-GB" sz="1200">
                <a:solidFill>
                  <a:srgbClr val="333333"/>
                </a:solidFill>
              </a:rPr>
              <a:t> (1976), p123</a:t>
            </a:r>
            <a:endParaRPr sz="1200">
              <a:solidFill>
                <a:srgbClr val="333333"/>
              </a:solidFill>
            </a:endParaRPr>
          </a:p>
          <a:p>
            <a:pPr marL="0" lvl="0" indent="0" algn="l" rtl="0">
              <a:spcBef>
                <a:spcPts val="1600"/>
              </a:spcBef>
              <a:spcAft>
                <a:spcPts val="0"/>
              </a:spcAft>
              <a:buNone/>
            </a:pPr>
            <a:r>
              <a:rPr lang="en-GB">
                <a:solidFill>
                  <a:srgbClr val="333333"/>
                </a:solidFill>
              </a:rPr>
              <a:t>‘The lorry driver who, through no fault of his, runs over a child, will feel differently from any spectator, even a spectator next to him in the cab, except perhaps to the extent that the spectator takes on the thought that he might have prevented it, an agent’s thought.’</a:t>
            </a:r>
            <a:endParaRPr>
              <a:solidFill>
                <a:srgbClr val="333333"/>
              </a:solidFill>
            </a:endParaRPr>
          </a:p>
          <a:p>
            <a:pPr marL="0" lvl="0" indent="0" algn="l" rtl="0">
              <a:spcBef>
                <a:spcPts val="1600"/>
              </a:spcBef>
              <a:spcAft>
                <a:spcPts val="0"/>
              </a:spcAft>
              <a:buNone/>
            </a:pPr>
            <a:r>
              <a:rPr lang="en-GB" sz="1200"/>
              <a:t>Williams, Bernard, </a:t>
            </a:r>
            <a:r>
              <a:rPr lang="en-GB" sz="1200">
                <a:solidFill>
                  <a:srgbClr val="333333"/>
                </a:solidFill>
              </a:rPr>
              <a:t>‘Moral Luck’</a:t>
            </a:r>
            <a:r>
              <a:rPr lang="en-GB" sz="1200" i="1">
                <a:solidFill>
                  <a:srgbClr val="333333"/>
                </a:solidFill>
              </a:rPr>
              <a:t> Proceedings of the Aristotelian Society, Supplementary Volumes Vol. 50</a:t>
            </a:r>
            <a:r>
              <a:rPr lang="en-GB" sz="1200">
                <a:solidFill>
                  <a:srgbClr val="333333"/>
                </a:solidFill>
              </a:rPr>
              <a:t> (1976), p124</a:t>
            </a:r>
            <a:endParaRPr>
              <a:solidFill>
                <a:srgbClr val="333333"/>
              </a:solidFill>
            </a:endParaRPr>
          </a:p>
          <a:p>
            <a:pPr marL="0" lvl="0" indent="0" algn="l" rtl="0">
              <a:spcBef>
                <a:spcPts val="1600"/>
              </a:spcBef>
              <a:spcAft>
                <a:spcPts val="1600"/>
              </a:spcAft>
              <a:buClr>
                <a:schemeClr val="dk1"/>
              </a:buClr>
              <a:buSzPts val="1100"/>
              <a:buFont typeface="Arial"/>
              <a:buNone/>
            </a:pPr>
            <a:endParaRPr sz="1200">
              <a:solidFill>
                <a:srgbClr val="333333"/>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96"/>
        <p:cNvGrpSpPr/>
        <p:nvPr/>
      </p:nvGrpSpPr>
      <p:grpSpPr>
        <a:xfrm>
          <a:off x="0" y="0"/>
          <a:ext cx="0" cy="0"/>
          <a:chOff x="0" y="0"/>
          <a:chExt cx="0" cy="0"/>
        </a:xfrm>
      </p:grpSpPr>
      <p:sp>
        <p:nvSpPr>
          <p:cNvPr id="197" name="Google Shape;197;p3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8" name="Google Shape;198;p3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‘...it would be a kind of insanity never to experience sentiments of this kind towards anyone, and it would be an insane concept of rationality which insisted that a rational person never would.’</a:t>
            </a:r>
            <a:endParaRPr/>
          </a:p>
          <a:p>
            <a:pPr marL="0" lvl="0" indent="0" algn="l" rtl="0">
              <a:spcBef>
                <a:spcPts val="1600"/>
              </a:spcBef>
              <a:spcAft>
                <a:spcPts val="1600"/>
              </a:spcAft>
              <a:buClr>
                <a:schemeClr val="dk1"/>
              </a:buClr>
              <a:buSzPts val="1100"/>
              <a:buFont typeface="Arial"/>
              <a:buNone/>
            </a:pPr>
            <a:r>
              <a:rPr lang="en-GB" sz="1200"/>
              <a:t>Williams, Bernard, </a:t>
            </a:r>
            <a:r>
              <a:rPr lang="en-GB" sz="1200">
                <a:solidFill>
                  <a:srgbClr val="333333"/>
                </a:solidFill>
              </a:rPr>
              <a:t>‘Moral Luck’</a:t>
            </a:r>
            <a:r>
              <a:rPr lang="en-GB" sz="1200" i="1">
                <a:solidFill>
                  <a:srgbClr val="333333"/>
                </a:solidFill>
              </a:rPr>
              <a:t> Proceedings of the Aristotelian Society, Supplementary Volumes Vol. 50</a:t>
            </a:r>
            <a:r>
              <a:rPr lang="en-GB" sz="1200">
                <a:solidFill>
                  <a:srgbClr val="333333"/>
                </a:solidFill>
              </a:rPr>
              <a:t> (1976), p125</a:t>
            </a:r>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02"/>
        <p:cNvGrpSpPr/>
        <p:nvPr/>
      </p:nvGrpSpPr>
      <p:grpSpPr>
        <a:xfrm>
          <a:off x="0" y="0"/>
          <a:ext cx="0" cy="0"/>
          <a:chOff x="0" y="0"/>
          <a:chExt cx="0" cy="0"/>
        </a:xfrm>
      </p:grpSpPr>
      <p:sp>
        <p:nvSpPr>
          <p:cNvPr id="203" name="Google Shape;203;p3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Status of Morality </a:t>
            </a:r>
            <a:endParaRPr/>
          </a:p>
        </p:txBody>
      </p:sp>
      <p:sp>
        <p:nvSpPr>
          <p:cNvPr id="204" name="Google Shape;204;p35"/>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fact is that if we believe in any other values at all, then it is likely that at some point we shall have reason to be glad that moral values (taken here in the simple sense of a concern for others' rights and interests) have been treated as one value among others, and not as unquestionably supreme.’</a:t>
            </a:r>
            <a:endParaRPr/>
          </a:p>
          <a:p>
            <a:pPr marL="0" lvl="0" indent="0" algn="l" rtl="0">
              <a:spcBef>
                <a:spcPts val="1600"/>
              </a:spcBef>
              <a:spcAft>
                <a:spcPts val="1600"/>
              </a:spcAft>
              <a:buClr>
                <a:schemeClr val="dk1"/>
              </a:buClr>
              <a:buSzPts val="1100"/>
              <a:buFont typeface="Arial"/>
              <a:buNone/>
            </a:pPr>
            <a:r>
              <a:rPr lang="en-GB" sz="1200"/>
              <a:t>Williams, Bernard, </a:t>
            </a:r>
            <a:r>
              <a:rPr lang="en-GB" sz="1200">
                <a:solidFill>
                  <a:srgbClr val="333333"/>
                </a:solidFill>
              </a:rPr>
              <a:t>‘Moral Luck’</a:t>
            </a:r>
            <a:r>
              <a:rPr lang="en-GB" sz="1200" i="1">
                <a:solidFill>
                  <a:srgbClr val="333333"/>
                </a:solidFill>
              </a:rPr>
              <a:t> Proceedings of the Aristotelian Society, Supplementary Volumes Vol. 50</a:t>
            </a:r>
            <a:r>
              <a:rPr lang="en-GB" sz="1200">
                <a:solidFill>
                  <a:srgbClr val="333333"/>
                </a:solidFill>
              </a:rPr>
              <a:t> (1976), p133</a:t>
            </a:r>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08"/>
        <p:cNvGrpSpPr/>
        <p:nvPr/>
      </p:nvGrpSpPr>
      <p:grpSpPr>
        <a:xfrm>
          <a:off x="0" y="0"/>
          <a:ext cx="0" cy="0"/>
          <a:chOff x="0" y="0"/>
          <a:chExt cx="0" cy="0"/>
        </a:xfrm>
      </p:grpSpPr>
      <p:sp>
        <p:nvSpPr>
          <p:cNvPr id="209" name="Google Shape;209;p3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Epistemic Argument </a:t>
            </a:r>
            <a:endParaRPr/>
          </a:p>
        </p:txBody>
      </p:sp>
      <p:sp>
        <p:nvSpPr>
          <p:cNvPr id="210" name="Google Shape;210;p36"/>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It appears that we judge people differently depending upon factors which are not under their control.</a:t>
            </a:r>
            <a:endParaRPr/>
          </a:p>
          <a:p>
            <a:pPr marL="0" lvl="0" indent="0" algn="l" rtl="0">
              <a:spcBef>
                <a:spcPts val="1600"/>
              </a:spcBef>
              <a:spcAft>
                <a:spcPts val="0"/>
              </a:spcAft>
              <a:buNone/>
            </a:pPr>
            <a:r>
              <a:rPr lang="en-GB"/>
              <a:t/>
            </a:r>
            <a:br>
              <a:rPr lang="en-GB"/>
            </a:br>
            <a:r>
              <a:rPr lang="en-GB"/>
              <a:t>We are actually judging them for what is under their control.</a:t>
            </a:r>
            <a:br>
              <a:rPr lang="en-GB"/>
            </a:br>
            <a:endParaRPr/>
          </a:p>
          <a:p>
            <a:pPr marL="0" lvl="0" indent="0" algn="l" rtl="0">
              <a:spcBef>
                <a:spcPts val="1600"/>
              </a:spcBef>
              <a:spcAft>
                <a:spcPts val="1600"/>
              </a:spcAft>
              <a:buNone/>
            </a:pPr>
            <a:r>
              <a:rPr lang="en-GB"/>
              <a:t>The consequences are the best indicator of how we should judge them.</a:t>
            </a:r>
            <a:br>
              <a:rPr lang="en-GB"/>
            </a:br>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14"/>
        <p:cNvGrpSpPr/>
        <p:nvPr/>
      </p:nvGrpSpPr>
      <p:grpSpPr>
        <a:xfrm>
          <a:off x="0" y="0"/>
          <a:ext cx="0" cy="0"/>
          <a:chOff x="0" y="0"/>
          <a:chExt cx="0" cy="0"/>
        </a:xfrm>
      </p:grpSpPr>
      <p:sp>
        <p:nvSpPr>
          <p:cNvPr id="215" name="Google Shape;215;p3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Norvin Richards</a:t>
            </a:r>
            <a:endParaRPr/>
          </a:p>
        </p:txBody>
      </p:sp>
      <p:sp>
        <p:nvSpPr>
          <p:cNvPr id="216" name="Google Shape;216;p37"/>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GB"/>
              <a:t>‘Luck and Desert’, </a:t>
            </a:r>
            <a:r>
              <a:rPr lang="en-GB" i="1"/>
              <a:t>Mind, 65 </a:t>
            </a:r>
            <a:r>
              <a:rPr lang="en-GB"/>
              <a:t>(1986): 198-209</a:t>
            </a:r>
            <a:endParaRPr/>
          </a:p>
        </p:txBody>
      </p:sp>
      <p:pic>
        <p:nvPicPr>
          <p:cNvPr id="217" name="Google Shape;217;p37"/>
          <p:cNvPicPr preferRelativeResize="0"/>
          <p:nvPr/>
        </p:nvPicPr>
        <p:blipFill>
          <a:blip r:embed="rId3">
            <a:alphaModFix/>
          </a:blip>
          <a:stretch>
            <a:fillRect/>
          </a:stretch>
        </p:blipFill>
        <p:spPr>
          <a:xfrm>
            <a:off x="5746274" y="749849"/>
            <a:ext cx="3086025" cy="3285125"/>
          </a:xfrm>
          <a:prstGeom prst="rect">
            <a:avLst/>
          </a:prstGeom>
          <a:noFill/>
          <a:ln>
            <a:noFill/>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sp>
        <p:nvSpPr>
          <p:cNvPr id="222" name="Google Shape;222;p3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Norvin Richards - Rejecting Resultant Moral Luck</a:t>
            </a:r>
            <a:endParaRPr/>
          </a:p>
        </p:txBody>
      </p:sp>
      <p:sp>
        <p:nvSpPr>
          <p:cNvPr id="223" name="Google Shape;223;p38"/>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‘...our epistemic position regarding the matters which determine an agent's deserts is so imperfect that (for example) someone can have acted much more culpably than anyone has grounds to realize. If he has, no one is entitled to criticize him as harshly as he deserves. For criticism should reflect not a pretended omniscience but one's actual grasp of what has been done.’ p. 199</a:t>
            </a:r>
            <a:endParaRPr/>
          </a:p>
          <a:p>
            <a:pPr marL="0" lvl="0" indent="0" algn="l" rtl="0">
              <a:spcBef>
                <a:spcPts val="1600"/>
              </a:spcBef>
              <a:spcAft>
                <a:spcPts val="0"/>
              </a:spcAft>
              <a:buClr>
                <a:schemeClr val="dk1"/>
              </a:buClr>
              <a:buSzPts val="1100"/>
              <a:buFont typeface="Arial"/>
              <a:buNone/>
            </a:pPr>
            <a:r>
              <a:rPr lang="en-GB"/>
              <a:t> ‘His luck in those matters affects how we ought to treat him, not by changing what he deserves, but by changing the grounds on which we are obliged to judge.’ p. 200-201</a:t>
            </a:r>
            <a:endParaRPr/>
          </a:p>
          <a:p>
            <a:pPr marL="0" lvl="0" indent="0" algn="l" rtl="0">
              <a:spcBef>
                <a:spcPts val="1600"/>
              </a:spcBef>
              <a:spcAft>
                <a:spcPts val="0"/>
              </a:spcAft>
              <a:buClr>
                <a:schemeClr val="dk1"/>
              </a:buClr>
              <a:buSzPts val="1100"/>
              <a:buFont typeface="Arial"/>
              <a:buNone/>
            </a:pPr>
            <a:r>
              <a:rPr lang="en-GB"/>
              <a:t> Spilt wine example.</a:t>
            </a:r>
            <a:endParaRPr/>
          </a:p>
          <a:p>
            <a:pPr marL="0" lvl="0" indent="0" algn="l" rtl="0">
              <a:spcBef>
                <a:spcPts val="1600"/>
              </a:spcBef>
              <a:spcAft>
                <a:spcPts val="1600"/>
              </a:spcAft>
              <a:buNone/>
            </a:pPr>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27"/>
        <p:cNvGrpSpPr/>
        <p:nvPr/>
      </p:nvGrpSpPr>
      <p:grpSpPr>
        <a:xfrm>
          <a:off x="0" y="0"/>
          <a:ext cx="0" cy="0"/>
          <a:chOff x="0" y="0"/>
          <a:chExt cx="0" cy="0"/>
        </a:xfrm>
      </p:grpSpPr>
      <p:sp>
        <p:nvSpPr>
          <p:cNvPr id="228" name="Google Shape;228;p39"/>
          <p:cNvSpPr txBox="1">
            <a:spLocks noGrp="1"/>
          </p:cNvSpPr>
          <p:nvPr>
            <p:ph type="body" idx="1"/>
          </p:nvPr>
        </p:nvSpPr>
        <p:spPr>
          <a:xfrm>
            <a:off x="311700" y="317625"/>
            <a:ext cx="8520600" cy="4563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it is only when he hits someone that it becomes plain he is not sufficiently attentive, that his speed is too fast, for him, that he is not giving sufficient weight to the risk of harm to others when he drives as he does. It is only when his luck- and his victim's-runs out, that we have sufficient grounds for treating him in the way he has deserved to be treated all along. p.201</a:t>
            </a:r>
            <a:endParaRPr/>
          </a:p>
          <a:p>
            <a:pPr marL="0" lvl="0" indent="0" algn="l" rtl="0">
              <a:spcBef>
                <a:spcPts val="1600"/>
              </a:spcBef>
              <a:spcAft>
                <a:spcPts val="0"/>
              </a:spcAft>
              <a:buClr>
                <a:schemeClr val="dk1"/>
              </a:buClr>
              <a:buSzPts val="1100"/>
              <a:buFont typeface="Arial"/>
              <a:buNone/>
            </a:pPr>
            <a:r>
              <a:rPr lang="en-GB"/>
              <a:t>On the other hand, on other occasions the accident is superfluous, in the same way as an eyewitness can be superfluous. That is, the accident does not strengthen our grounds for believing his driving to be reckless, is not crucial to the legitimacy of our treating him as he deserves. Instead, common sense about human reaction time, the limitations of human eyesight, and the nature of local conditions is enough: we are entitled to conclude that anyone driving that way, in that place, at that time, is driving recklessly. If so, we need not wait for the tragic impact, to be entitled to treat him as he deserves. p.201-202</a:t>
            </a:r>
            <a:endParaRPr/>
          </a:p>
          <a:p>
            <a:pPr marL="0" lvl="0" indent="0" algn="l" rtl="0">
              <a:spcBef>
                <a:spcPts val="1600"/>
              </a:spcBef>
              <a:spcAft>
                <a:spcPts val="0"/>
              </a:spcAft>
              <a:buClr>
                <a:schemeClr val="dk1"/>
              </a:buClr>
              <a:buSzPts val="1100"/>
              <a:buFont typeface="Arial"/>
              <a:buNone/>
            </a:pPr>
            <a:r>
              <a:rPr lang="en-GB"/>
              <a:t> </a:t>
            </a:r>
            <a:endParaRPr/>
          </a:p>
          <a:p>
            <a:pPr marL="0" lvl="0" indent="0" algn="l" rtl="0">
              <a:spcBef>
                <a:spcPts val="1600"/>
              </a:spcBef>
              <a:spcAft>
                <a:spcPts val="0"/>
              </a:spcAft>
              <a:buClr>
                <a:schemeClr val="dk1"/>
              </a:buClr>
              <a:buSzPts val="1100"/>
              <a:buFont typeface="Arial"/>
              <a:buNone/>
            </a:pPr>
            <a:endParaRPr/>
          </a:p>
          <a:p>
            <a:pPr marL="0" lvl="0" indent="0" algn="l" rtl="0">
              <a:spcBef>
                <a:spcPts val="1600"/>
              </a:spcBef>
              <a:spcAft>
                <a:spcPts val="1600"/>
              </a:spcAft>
              <a:buNone/>
            </a:pPr>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232"/>
        <p:cNvGrpSpPr/>
        <p:nvPr/>
      </p:nvGrpSpPr>
      <p:grpSpPr>
        <a:xfrm>
          <a:off x="0" y="0"/>
          <a:ext cx="0" cy="0"/>
          <a:chOff x="0" y="0"/>
          <a:chExt cx="0" cy="0"/>
        </a:xfrm>
      </p:grpSpPr>
      <p:sp>
        <p:nvSpPr>
          <p:cNvPr id="233" name="Google Shape;233;p40"/>
          <p:cNvSpPr txBox="1">
            <a:spLocks noGrp="1"/>
          </p:cNvSpPr>
          <p:nvPr>
            <p:ph type="body" idx="1"/>
          </p:nvPr>
        </p:nvSpPr>
        <p:spPr>
          <a:xfrm>
            <a:off x="311700" y="267475"/>
            <a:ext cx="8520600" cy="43014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Clr>
                <a:schemeClr val="dk1"/>
              </a:buClr>
              <a:buSzPts val="1100"/>
              <a:buFont typeface="Arial"/>
              <a:buNone/>
            </a:pPr>
            <a:r>
              <a:rPr lang="en-GB"/>
              <a:t>In short, if we ought to treat a certain driver differently from one whose identical recklessness ends in manslaughter, that will not be because the two deserve different treatment. It will be because (a) their behaviour does not make their equal deserts equally clear and (b) our treatment should reflect our understanding of those deserts. The agent's luck in the consequences of his actions can affect our understanding of his deserts, and, thereby, the way we ought to treat him. It does not affect the character he enacted, however. So, it does not affect his deserts, for those are determined by the character enacted. p. 202</a:t>
            </a:r>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237"/>
        <p:cNvGrpSpPr/>
        <p:nvPr/>
      </p:nvGrpSpPr>
      <p:grpSpPr>
        <a:xfrm>
          <a:off x="0" y="0"/>
          <a:ext cx="0" cy="0"/>
          <a:chOff x="0" y="0"/>
          <a:chExt cx="0" cy="0"/>
        </a:xfrm>
      </p:grpSpPr>
      <p:sp>
        <p:nvSpPr>
          <p:cNvPr id="238" name="Google Shape;238;p4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Norvin Richards - Rejecting Constitutive Moral Luck</a:t>
            </a:r>
            <a:endParaRPr/>
          </a:p>
        </p:txBody>
      </p:sp>
      <p:sp>
        <p:nvSpPr>
          <p:cNvPr id="239" name="Google Shape;239;p41"/>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‘...it could be that two individuals who had the same character, one through no fault of his own and the other far more as the result of his own contributions, would be taken to deserve the same response for enacting this character. But, in fact, where we do see such differences we do not take the deserts to be the same-because we do not allow luck to affect deserts.’ p.202-203</a:t>
            </a:r>
            <a:endParaRPr/>
          </a:p>
          <a:p>
            <a:pPr marL="0" lvl="0" indent="0" algn="l" rtl="0">
              <a:spcBef>
                <a:spcPts val="1600"/>
              </a:spcBef>
              <a:spcAft>
                <a:spcPts val="1600"/>
              </a:spcAft>
              <a:buNone/>
            </a:pPr>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243"/>
        <p:cNvGrpSpPr/>
        <p:nvPr/>
      </p:nvGrpSpPr>
      <p:grpSpPr>
        <a:xfrm>
          <a:off x="0" y="0"/>
          <a:ext cx="0" cy="0"/>
          <a:chOff x="0" y="0"/>
          <a:chExt cx="0" cy="0"/>
        </a:xfrm>
      </p:grpSpPr>
      <p:sp>
        <p:nvSpPr>
          <p:cNvPr id="244" name="Google Shape;244;p4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Norvin Richards - Rejecting Circumstntial Moral Luck</a:t>
            </a:r>
            <a:endParaRPr/>
          </a:p>
        </p:txBody>
      </p:sp>
      <p:sp>
        <p:nvSpPr>
          <p:cNvPr id="245" name="Google Shape;245;p42"/>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‘Suppose you had been abandoned in a time of need by someone you took to be a friend. Suppose that in talking this over with a third party, it struck you how much more steadfast he would have been than the swine who deserted you. Might not this realization prompt you to praise your friend quite warmly? Or suppose you were convinced that a repairman would have stolen your wallet had he not realized he was under scrutiny. Might not that be a sufficient basis for treating him rather harshly?’ p.203</a:t>
            </a:r>
            <a:endParaRPr/>
          </a:p>
          <a:p>
            <a:pPr marL="0" lvl="0" indent="0" algn="l" rtl="0">
              <a:spcBef>
                <a:spcPts val="1600"/>
              </a:spcBef>
              <a:spcAft>
                <a:spcPts val="0"/>
              </a:spcAft>
              <a:buClr>
                <a:schemeClr val="dk1"/>
              </a:buClr>
              <a:buSzPts val="1100"/>
              <a:buFont typeface="Arial"/>
              <a:buNone/>
            </a:pPr>
            <a:r>
              <a:rPr lang="en-GB"/>
              <a:t> </a:t>
            </a:r>
            <a:endParaRPr/>
          </a:p>
          <a:p>
            <a:pPr marL="0" lvl="0" indent="0" algn="l" rtl="0">
              <a:spcBef>
                <a:spcPts val="1600"/>
              </a:spcBef>
              <a:spcAft>
                <a:spcPts val="0"/>
              </a:spcAft>
              <a:buClr>
                <a:schemeClr val="dk1"/>
              </a:buClr>
              <a:buSzPts val="1100"/>
              <a:buFont typeface="Arial"/>
              <a:buNone/>
            </a:pPr>
            <a:endParaRPr/>
          </a:p>
          <a:p>
            <a:pPr marL="0" lvl="0" indent="0" algn="l" rtl="0">
              <a:spcBef>
                <a:spcPts val="1600"/>
              </a:spcBef>
              <a:spcAft>
                <a:spcPts val="1600"/>
              </a:spcAft>
              <a:buNone/>
            </a:pPr>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249"/>
        <p:cNvGrpSpPr/>
        <p:nvPr/>
      </p:nvGrpSpPr>
      <p:grpSpPr>
        <a:xfrm>
          <a:off x="0" y="0"/>
          <a:ext cx="0" cy="0"/>
          <a:chOff x="0" y="0"/>
          <a:chExt cx="0" cy="0"/>
        </a:xfrm>
      </p:grpSpPr>
      <p:sp>
        <p:nvSpPr>
          <p:cNvPr id="250" name="Google Shape;250;p43"/>
          <p:cNvSpPr txBox="1">
            <a:spLocks noGrp="1"/>
          </p:cNvSpPr>
          <p:nvPr>
            <p:ph type="body" idx="1"/>
          </p:nvPr>
        </p:nvSpPr>
        <p:spPr>
          <a:xfrm>
            <a:off x="311700" y="367775"/>
            <a:ext cx="8520600" cy="4201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‘Now, I have already suggested that it is not the harm a person does that determines his deserts, but the features of character which he enacts. Thus, it is someone's indifference to my suffering that calls for attempts to change him, or to deny him future opportunities to harm me, or to show him that such behaviour will be costly in the future. The harm he actually does me in his indifference is only a sign of how indifferent he is and how dangerous his indifference is: the same reactive measures may be appropriate even though he has done me very little harm.’ p.204-205</a:t>
            </a:r>
            <a:endParaRPr/>
          </a:p>
          <a:p>
            <a:pPr marL="0" lvl="0" indent="0" algn="l" rtl="0">
              <a:spcBef>
                <a:spcPts val="1600"/>
              </a:spcBef>
              <a:spcAft>
                <a:spcPts val="0"/>
              </a:spcAft>
              <a:buNone/>
            </a:pPr>
            <a:r>
              <a:rPr lang="en-GB"/>
              <a:t>‘…the reason we should treat the two differently is not because they deserve different treatment, but because (a) their behaviour does not show their deserts equally clearly and (b) we should treat people according to our understanding of their behaviour.’ p.205</a:t>
            </a:r>
            <a:endParaRPr/>
          </a:p>
          <a:p>
            <a:pPr marL="0" lvl="0" indent="0" algn="l" rtl="0">
              <a:spcBef>
                <a:spcPts val="1600"/>
              </a:spcBef>
              <a:spcAft>
                <a:spcPts val="1600"/>
              </a:spcAft>
              <a:buClr>
                <a:schemeClr val="dk1"/>
              </a:buClr>
              <a:buSzPts val="1100"/>
              <a:buFont typeface="Arial"/>
              <a:buNone/>
            </a:pPr>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254"/>
        <p:cNvGrpSpPr/>
        <p:nvPr/>
      </p:nvGrpSpPr>
      <p:grpSpPr>
        <a:xfrm>
          <a:off x="0" y="0"/>
          <a:ext cx="0" cy="0"/>
          <a:chOff x="0" y="0"/>
          <a:chExt cx="0" cy="0"/>
        </a:xfrm>
      </p:grpSpPr>
      <p:sp>
        <p:nvSpPr>
          <p:cNvPr id="255" name="Google Shape;255;p4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Margaret Urban Walker </a:t>
            </a:r>
            <a:endParaRPr/>
          </a:p>
        </p:txBody>
      </p:sp>
      <p:sp>
        <p:nvSpPr>
          <p:cNvPr id="256" name="Google Shape;256;p4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lnSpc>
                <a:spcPct val="100000"/>
              </a:lnSpc>
              <a:spcBef>
                <a:spcPts val="0"/>
              </a:spcBef>
              <a:spcAft>
                <a:spcPts val="0"/>
              </a:spcAft>
              <a:buNone/>
            </a:pPr>
            <a:r>
              <a:rPr lang="en-GB"/>
              <a:t>‘Moral Luck and the Virtues of Impure Agency’,</a:t>
            </a:r>
            <a:endParaRPr/>
          </a:p>
          <a:p>
            <a:pPr marL="0" lvl="0" indent="0" algn="l" rtl="0">
              <a:lnSpc>
                <a:spcPct val="100000"/>
              </a:lnSpc>
              <a:spcBef>
                <a:spcPts val="1200"/>
              </a:spcBef>
              <a:spcAft>
                <a:spcPts val="1200"/>
              </a:spcAft>
              <a:buNone/>
            </a:pPr>
            <a:r>
              <a:rPr lang="en-GB" i="1"/>
              <a:t>Metaphilosophy 22 </a:t>
            </a:r>
            <a:r>
              <a:rPr lang="en-GB"/>
              <a:t>(1991): 14-27</a:t>
            </a:r>
            <a:endParaRPr/>
          </a:p>
        </p:txBody>
      </p:sp>
      <p:pic>
        <p:nvPicPr>
          <p:cNvPr id="257" name="Google Shape;257;p44"/>
          <p:cNvPicPr preferRelativeResize="0"/>
          <p:nvPr/>
        </p:nvPicPr>
        <p:blipFill>
          <a:blip r:embed="rId3">
            <a:alphaModFix/>
          </a:blip>
          <a:stretch>
            <a:fillRect/>
          </a:stretch>
        </p:blipFill>
        <p:spPr>
          <a:xfrm>
            <a:off x="5552000" y="783700"/>
            <a:ext cx="3280300" cy="3280300"/>
          </a:xfrm>
          <a:prstGeom prst="rect">
            <a:avLst/>
          </a:prstGeom>
          <a:noFill/>
          <a:ln>
            <a:noFill/>
          </a:ln>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261"/>
        <p:cNvGrpSpPr/>
        <p:nvPr/>
      </p:nvGrpSpPr>
      <p:grpSpPr>
        <a:xfrm>
          <a:off x="0" y="0"/>
          <a:ext cx="0" cy="0"/>
          <a:chOff x="0" y="0"/>
          <a:chExt cx="0" cy="0"/>
        </a:xfrm>
      </p:grpSpPr>
      <p:sp>
        <p:nvSpPr>
          <p:cNvPr id="262" name="Google Shape;262;p4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sz="2400"/>
              <a:t>Margaret Urban Walker - Rejection of the Control Principle</a:t>
            </a:r>
            <a:endParaRPr sz="2400"/>
          </a:p>
        </p:txBody>
      </p:sp>
      <p:sp>
        <p:nvSpPr>
          <p:cNvPr id="263" name="Google Shape;263;p45"/>
          <p:cNvSpPr txBox="1">
            <a:spLocks noGrp="1"/>
          </p:cNvSpPr>
          <p:nvPr>
            <p:ph type="body" idx="1"/>
          </p:nvPr>
        </p:nvSpPr>
        <p:spPr>
          <a:xfrm>
            <a:off x="311700" y="1207800"/>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‘[argues] for the reality and deep importance of (resultant and circumstantial) moral luck in human life and against the view that assumptions which render moral luck paradoxical are truly ordinary or central to conceiving or conducting moral life.’ p.236</a:t>
            </a:r>
            <a:endParaRPr/>
          </a:p>
          <a:p>
            <a:pPr marL="0" lvl="0" indent="0" algn="l" rtl="0">
              <a:spcBef>
                <a:spcPts val="1600"/>
              </a:spcBef>
              <a:spcAft>
                <a:spcPts val="1600"/>
              </a:spcAft>
              <a:buNone/>
            </a:pPr>
            <a:r>
              <a:rPr lang="en-GB"/>
              <a:t>‘The “problem” of moral luck resides in a sense that persuasive general beliefs about the conditions for moral responsibility are at odds with our actual common practices of moral assessment in cases involving an element of luck’ p.236</a:t>
            </a:r>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267"/>
        <p:cNvGrpSpPr/>
        <p:nvPr/>
      </p:nvGrpSpPr>
      <p:grpSpPr>
        <a:xfrm>
          <a:off x="0" y="0"/>
          <a:ext cx="0" cy="0"/>
          <a:chOff x="0" y="0"/>
          <a:chExt cx="0" cy="0"/>
        </a:xfrm>
      </p:grpSpPr>
      <p:sp>
        <p:nvSpPr>
          <p:cNvPr id="268" name="Google Shape;268;p4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sz="2400"/>
              <a:t>Margaret Urban Walker - Rejection of the Control Principle</a:t>
            </a:r>
            <a:endParaRPr/>
          </a:p>
        </p:txBody>
      </p:sp>
      <p:sp>
        <p:nvSpPr>
          <p:cNvPr id="269" name="Google Shape;269;p46"/>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response that the results of my action are just bad luck is untoward.</a:t>
            </a:r>
            <a:endParaRPr/>
          </a:p>
          <a:p>
            <a:pPr marL="0" lvl="0" indent="0" algn="l" rtl="0">
              <a:spcBef>
                <a:spcPts val="1600"/>
              </a:spcBef>
              <a:spcAft>
                <a:spcPts val="0"/>
              </a:spcAft>
              <a:buNone/>
            </a:pPr>
            <a:r>
              <a:rPr lang="en-GB"/>
              <a:t>Moral luck is: ‘a fact of our moral situation and our human kind of agency. The </a:t>
            </a:r>
            <a:r>
              <a:rPr lang="en-GB" i="1"/>
              <a:t> fact</a:t>
            </a:r>
            <a:r>
              <a:rPr lang="en-GB"/>
              <a:t> is our perfectly predictable entanglement in a causally complex world, with imperfectly predictable results.’</a:t>
            </a:r>
            <a:endParaRPr/>
          </a:p>
          <a:p>
            <a:pPr marL="0" lvl="0" indent="0" algn="l" rtl="0">
              <a:spcBef>
                <a:spcPts val="1600"/>
              </a:spcBef>
              <a:spcAft>
                <a:spcPts val="1600"/>
              </a:spcAft>
              <a:buNone/>
            </a:pPr>
            <a:r>
              <a:rPr lang="en-GB"/>
              <a:t>‘</a:t>
            </a:r>
            <a:r>
              <a:rPr lang="en-GB" i="1"/>
              <a:t>responsibilities outrun control’ </a:t>
            </a:r>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273"/>
        <p:cNvGrpSpPr/>
        <p:nvPr/>
      </p:nvGrpSpPr>
      <p:grpSpPr>
        <a:xfrm>
          <a:off x="0" y="0"/>
          <a:ext cx="0" cy="0"/>
          <a:chOff x="0" y="0"/>
          <a:chExt cx="0" cy="0"/>
        </a:xfrm>
      </p:grpSpPr>
      <p:sp>
        <p:nvSpPr>
          <p:cNvPr id="274" name="Google Shape;274;p47"/>
          <p:cNvSpPr txBox="1">
            <a:spLocks noGrp="1"/>
          </p:cNvSpPr>
          <p:nvPr>
            <p:ph type="body" idx="1"/>
          </p:nvPr>
        </p:nvSpPr>
        <p:spPr>
          <a:xfrm>
            <a:off x="311700" y="532325"/>
            <a:ext cx="8520600" cy="40365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 From the viewpoint of others. The agent’s firm moral center guarantees dependability in the matter of morally responsible conduct not just in the long run or in the sphere of the everyday. But more especially in trying times where unwanted circumstance proposes more severe tests. What integrity is a bulwark against is not Just lapses or simple wrongdoing. Which are always possible. But a deeper or more catastrophic loss or lack of moral center.;</a:t>
            </a:r>
            <a:endParaRPr/>
          </a:p>
          <a:p>
            <a:pPr marL="0" lvl="0" indent="0" algn="l" rtl="0">
              <a:spcBef>
                <a:spcPts val="1600"/>
              </a:spcBef>
              <a:spcAft>
                <a:spcPts val="0"/>
              </a:spcAft>
              <a:buClr>
                <a:schemeClr val="dk1"/>
              </a:buClr>
              <a:buSzPts val="1100"/>
              <a:buFont typeface="Arial"/>
              <a:buNone/>
            </a:pPr>
            <a:r>
              <a:rPr lang="en-GB"/>
              <a:t>Moral Luck:  ‘the decisive moral tests one did not invite and that may reveal one’s moral competence or commitments as a pretense; the faulty or horrifying results that one invited but did not control and that one is expected to find resources to address or redress without taking refuge in dental, demoralization or paralysis.’</a:t>
            </a:r>
            <a:endParaRPr/>
          </a:p>
          <a:p>
            <a:pPr marL="0" lvl="0" indent="0" algn="l" rtl="0">
              <a:spcBef>
                <a:spcPts val="1600"/>
              </a:spcBef>
              <a:spcAft>
                <a:spcPts val="1600"/>
              </a:spcAft>
              <a:buNone/>
            </a:pPr>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278"/>
        <p:cNvGrpSpPr/>
        <p:nvPr/>
      </p:nvGrpSpPr>
      <p:grpSpPr>
        <a:xfrm>
          <a:off x="0" y="0"/>
          <a:ext cx="0" cy="0"/>
          <a:chOff x="0" y="0"/>
          <a:chExt cx="0" cy="0"/>
        </a:xfrm>
      </p:grpSpPr>
      <p:sp>
        <p:nvSpPr>
          <p:cNvPr id="279" name="Google Shape;279;p48"/>
          <p:cNvSpPr txBox="1">
            <a:spLocks noGrp="1"/>
          </p:cNvSpPr>
          <p:nvPr>
            <p:ph type="body" idx="1"/>
          </p:nvPr>
        </p:nvSpPr>
        <p:spPr>
          <a:xfrm>
            <a:off x="311700" y="304175"/>
            <a:ext cx="8520600" cy="426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‘Integrity and grace depend critically on lucidity. A reasonable grasp of the nature and seriousness of one’s morally unlucky plight and a cogent and sensitive estimate of repairs and self-correction in point.’</a:t>
            </a:r>
            <a:endParaRPr/>
          </a:p>
          <a:p>
            <a:pPr marL="0" lvl="0" indent="0" algn="l" rtl="0">
              <a:spcBef>
                <a:spcPts val="1600"/>
              </a:spcBef>
              <a:spcAft>
                <a:spcPts val="0"/>
              </a:spcAft>
              <a:buClr>
                <a:schemeClr val="dk1"/>
              </a:buClr>
              <a:buSzPts val="1100"/>
              <a:buFont typeface="Arial"/>
              <a:buNone/>
            </a:pPr>
            <a:r>
              <a:rPr lang="en-GB"/>
              <a:t> </a:t>
            </a:r>
            <a:endParaRPr/>
          </a:p>
          <a:p>
            <a:pPr marL="0" lvl="0" indent="0" algn="l" rtl="0">
              <a:spcBef>
                <a:spcPts val="1600"/>
              </a:spcBef>
              <a:spcAft>
                <a:spcPts val="0"/>
              </a:spcAft>
              <a:buClr>
                <a:schemeClr val="dk1"/>
              </a:buClr>
              <a:buSzPts val="1100"/>
              <a:buFont typeface="Arial"/>
              <a:buNone/>
            </a:pPr>
            <a:r>
              <a:rPr lang="en-GB"/>
              <a:t>‘Part of the complexity of these understandings consists in the fact that there appears to be no single equation of responsibility in which each or all of the elements play fixed roles. Still, an underlying assumption of these understandings is that responsibilities are apt to outrun deliberate commitments, Intentional choices, and even their foreseen or foreseeable entailments. In this picture, we are players within the complex causal set-up. Where the price of our often decisive participation is exposure to risk.’</a:t>
            </a:r>
            <a:endParaRPr/>
          </a:p>
          <a:p>
            <a:pPr marL="0" lvl="0" indent="0" algn="l" rtl="0">
              <a:spcBef>
                <a:spcPts val="1600"/>
              </a:spcBef>
              <a:spcAft>
                <a:spcPts val="1600"/>
              </a:spcAft>
              <a:buNone/>
            </a:pPr>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283"/>
        <p:cNvGrpSpPr/>
        <p:nvPr/>
      </p:nvGrpSpPr>
      <p:grpSpPr>
        <a:xfrm>
          <a:off x="0" y="0"/>
          <a:ext cx="0" cy="0"/>
          <a:chOff x="0" y="0"/>
          <a:chExt cx="0" cy="0"/>
        </a:xfrm>
      </p:grpSpPr>
      <p:sp>
        <p:nvSpPr>
          <p:cNvPr id="284" name="Google Shape;284;p49"/>
          <p:cNvSpPr txBox="1">
            <a:spLocks noGrp="1"/>
          </p:cNvSpPr>
          <p:nvPr>
            <p:ph type="body" idx="1"/>
          </p:nvPr>
        </p:nvSpPr>
        <p:spPr>
          <a:xfrm>
            <a:off x="311700" y="428625"/>
            <a:ext cx="8520600" cy="4140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 </a:t>
            </a:r>
            <a:endParaRPr/>
          </a:p>
          <a:p>
            <a:pPr marL="0" lvl="0" indent="0" algn="l" rtl="0">
              <a:spcBef>
                <a:spcPts val="1600"/>
              </a:spcBef>
              <a:spcAft>
                <a:spcPts val="0"/>
              </a:spcAft>
              <a:buClr>
                <a:schemeClr val="dk1"/>
              </a:buClr>
              <a:buSzPts val="1100"/>
              <a:buFont typeface="Arial"/>
              <a:buNone/>
            </a:pPr>
            <a:r>
              <a:rPr lang="en-GB"/>
              <a:t>‘In particular. Pure agents may not be depended on, much less morally required, to assume a share of the ongoing and massive human work of caring, healing, restoring, and cleaning-up on which each separate life and the collective one depend. That the very young and old. The weak. The sick. And the otherwise helpless-that is, all of us at some times-depend on the sense of moral responsibility of others unlucky enough to be stuck with the circumstance of their need Will not be the pure agents’ problem.’</a:t>
            </a:r>
            <a:endParaRPr/>
          </a:p>
          <a:p>
            <a:pPr marL="0" lvl="0" indent="0" algn="l" rtl="0">
              <a:spcBef>
                <a:spcPts val="1600"/>
              </a:spcBef>
              <a:spcAft>
                <a:spcPts val="1600"/>
              </a:spcAft>
              <a:buNone/>
            </a:pPr>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2419</Words>
  <Application>Microsoft Office PowerPoint</Application>
  <PresentationFormat>On-screen Show (16:9)</PresentationFormat>
  <Paragraphs>126</Paragraphs>
  <Slides>37</Slides>
  <Notes>37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37</vt:i4>
      </vt:variant>
    </vt:vector>
  </HeadingPairs>
  <TitlesOfParts>
    <vt:vector size="40" baseType="lpstr">
      <vt:lpstr>Arial</vt:lpstr>
      <vt:lpstr>Times New Roman</vt:lpstr>
      <vt:lpstr>Simple Light</vt:lpstr>
      <vt:lpstr>Moral Luck </vt:lpstr>
      <vt:lpstr>Moral Luck</vt:lpstr>
      <vt:lpstr>The Problem of Moral Luck </vt:lpstr>
      <vt:lpstr>Control Principle </vt:lpstr>
      <vt:lpstr>Thomas Nagel </vt:lpstr>
      <vt:lpstr>Types of Moral Luck</vt:lpstr>
      <vt:lpstr>Resultant Moral Luck </vt:lpstr>
      <vt:lpstr>Resultant Moral Luck</vt:lpstr>
      <vt:lpstr>Our Response</vt:lpstr>
      <vt:lpstr>Circumstantial Moral Luck</vt:lpstr>
      <vt:lpstr>Circumstantial Moral Luck</vt:lpstr>
      <vt:lpstr>The Milgram Experiment </vt:lpstr>
      <vt:lpstr>Constitutive Moral Luck </vt:lpstr>
      <vt:lpstr>Constitutive Moral Luck </vt:lpstr>
      <vt:lpstr>Responses to the Problem of Moral Luck</vt:lpstr>
      <vt:lpstr>Bernard Williams </vt:lpstr>
      <vt:lpstr>Bernard Williams </vt:lpstr>
      <vt:lpstr>Gauguin Example </vt:lpstr>
      <vt:lpstr>Bernard Williams </vt:lpstr>
      <vt:lpstr>Bernard Williams </vt:lpstr>
      <vt:lpstr>Agent Regret</vt:lpstr>
      <vt:lpstr>PowerPoint Presentation</vt:lpstr>
      <vt:lpstr>The Status of Morality </vt:lpstr>
      <vt:lpstr>The Epistemic Argument </vt:lpstr>
      <vt:lpstr>Norvin Richards</vt:lpstr>
      <vt:lpstr>Norvin Richards - Rejecting Resultant Moral Luck</vt:lpstr>
      <vt:lpstr>PowerPoint Presentation</vt:lpstr>
      <vt:lpstr>PowerPoint Presentation</vt:lpstr>
      <vt:lpstr>Norvin Richards - Rejecting Constitutive Moral Luck</vt:lpstr>
      <vt:lpstr>Norvin Richards - Rejecting Circumstntial Moral Luck</vt:lpstr>
      <vt:lpstr>PowerPoint Presentation</vt:lpstr>
      <vt:lpstr>Margaret Urban Walker </vt:lpstr>
      <vt:lpstr>Margaret Urban Walker - Rejection of the Control Principle</vt:lpstr>
      <vt:lpstr>Margaret Urban Walker - Rejection of the Control Principle</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Moral Luck </dc:title>
  <dc:creator>Tristan Nash</dc:creator>
  <cp:lastModifiedBy>Tristan Nash</cp:lastModifiedBy>
  <cp:revision>1</cp:revision>
  <dcterms:modified xsi:type="dcterms:W3CDTF">2018-10-25T20:48:03Z</dcterms:modified>
</cp:coreProperties>
</file>