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8"/>
  </p:notesMasterIdLst>
  <p:handoutMasterIdLst>
    <p:handoutMasterId r:id="rId19"/>
  </p:handoutMasterIdLst>
  <p:sldIdLst>
    <p:sldId id="292" r:id="rId2"/>
    <p:sldId id="276" r:id="rId3"/>
    <p:sldId id="297" r:id="rId4"/>
    <p:sldId id="277" r:id="rId5"/>
    <p:sldId id="303" r:id="rId6"/>
    <p:sldId id="278" r:id="rId7"/>
    <p:sldId id="296" r:id="rId8"/>
    <p:sldId id="294" r:id="rId9"/>
    <p:sldId id="298" r:id="rId10"/>
    <p:sldId id="293" r:id="rId11"/>
    <p:sldId id="301" r:id="rId12"/>
    <p:sldId id="295" r:id="rId13"/>
    <p:sldId id="302" r:id="rId14"/>
    <p:sldId id="288" r:id="rId15"/>
    <p:sldId id="300" r:id="rId16"/>
    <p:sldId id="289"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88D96-6701-4A88-8F76-ADA150A941DA}" v="2" dt="2024-03-17T11:49:50.40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922" autoAdjust="0"/>
  </p:normalViewPr>
  <p:slideViewPr>
    <p:cSldViewPr snapToGrid="0" showGuides="1">
      <p:cViewPr varScale="1">
        <p:scale>
          <a:sx n="41" d="100"/>
          <a:sy n="41" d="100"/>
        </p:scale>
        <p:origin x="1860" y="4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3/17/2024</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87834D1B-A726-18FB-799A-8294A1FE8A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Date Placeholder 8">
            <a:extLst>
              <a:ext uri="{FF2B5EF4-FFF2-40B4-BE49-F238E27FC236}">
                <a16:creationId xmlns:a16="http://schemas.microsoft.com/office/drawing/2014/main" id="{063B9152-B336-5993-1C67-48946279B0E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253B2-FD87-4AAE-AF69-14FE02FB4D05}" type="datetimeFigureOut">
              <a:rPr lang="en-US" smtClean="0"/>
              <a:t>3/17/2024</a:t>
            </a:fld>
            <a:endParaRPr lang="en-US"/>
          </a:p>
        </p:txBody>
      </p:sp>
      <p:sp>
        <p:nvSpPr>
          <p:cNvPr id="10" name="Notes Placeholder 9">
            <a:extLst>
              <a:ext uri="{FF2B5EF4-FFF2-40B4-BE49-F238E27FC236}">
                <a16:creationId xmlns:a16="http://schemas.microsoft.com/office/drawing/2014/main" id="{598999B6-0E65-F457-D4BF-F96BE9F9A9A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976FEA9E-549C-DA0D-8B3C-832BF1072B45}"/>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EDBB3-C345-4EAB-AB5D-9FB3AF589CFF}" type="slidenum">
              <a:rPr lang="en-US" smtClean="0"/>
              <a:t>‹#›</a:t>
            </a:fld>
            <a:endParaRPr lang="en-US"/>
          </a:p>
        </p:txBody>
      </p:sp>
      <p:sp>
        <p:nvSpPr>
          <p:cNvPr id="12" name="Slide Image Placeholder 11">
            <a:extLst>
              <a:ext uri="{FF2B5EF4-FFF2-40B4-BE49-F238E27FC236}">
                <a16:creationId xmlns:a16="http://schemas.microsoft.com/office/drawing/2014/main" id="{F627E2FE-9CC2-836E-40FC-1A1183B9516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3" name="Footer Placeholder 12">
            <a:extLst>
              <a:ext uri="{FF2B5EF4-FFF2-40B4-BE49-F238E27FC236}">
                <a16:creationId xmlns:a16="http://schemas.microsoft.com/office/drawing/2014/main" id="{413B0C97-27B2-A894-9DEA-82E460C91F1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43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Support for employees and other basic management ideas will be talked about, along with how they affect the effectiveness of the company and the happiness of its workers. A manager's four major duties are to organise, lead, enforce rules, and make plans. We will also talk about these duties. We will also discuss about how managers should connect with each other, make choices, and share information. It will also use real-life examples from different fields to show how these ideas and methods work in the real world. This presentation goal is to go into more detail about the general ideas, roles, and attitudes of managers in different types of organisations, as well as to show how these things work in real life. This in-depth look at the topic will shed light on the strategies managers use to make businesses successful and workplaces that work well.</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39063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1600"/>
              </a:spcBef>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Managerial Principles</a:t>
            </a:r>
          </a:p>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Key managerial principles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Managers rely on important management ideas to guide their decision-making and behaviour on the job. These cornerstone ideas offer the base upon which managers and their companies achieve efficiency and productivity. Integrity, clarity, transparency, and fairness are a few examples of the concepts that may be found here (</a:t>
            </a:r>
            <a:r>
              <a:rPr lang="en-GB" sz="1800" dirty="0" err="1">
                <a:effectLst/>
                <a:latin typeface="Times New Roman" panose="02020603050405020304" pitchFamily="18" charset="0"/>
                <a:ea typeface="Times New Roman" panose="02020603050405020304" pitchFamily="18" charset="0"/>
              </a:rPr>
              <a:t>Pekkala</a:t>
            </a:r>
            <a:r>
              <a:rPr lang="en-GB" sz="1800" dirty="0">
                <a:effectLst/>
                <a:latin typeface="Times New Roman" panose="02020603050405020304" pitchFamily="18" charset="0"/>
                <a:ea typeface="Times New Roman" panose="02020603050405020304" pitchFamily="18" charset="0"/>
              </a:rPr>
              <a:t> et al., 2022). It is important to treat workers properly if they want to create a setting where they trust and respect one other. straightforward decision-making practices that contain open and straightforward communication may support administrative clarity and staff involvement. The necessity of taking responsibility of one's actions and the results is highlighted by accountability, which supports a growth mindset and a culture of ownership.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3211988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supporting employees and treating them fairly</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Effective management practices include giving workers enough help and treating them fairly, which can help both the organization's success and the employees' happiness. Managers make it possible for their workers to grow professionally, enjoy their job, and reach their full potential by giving them tools, advice, and chances to learn (</a:t>
            </a:r>
            <a:r>
              <a:rPr lang="en-GB" sz="1800" dirty="0" err="1">
                <a:effectLst/>
                <a:latin typeface="Times New Roman" panose="02020603050405020304" pitchFamily="18" charset="0"/>
                <a:ea typeface="Times New Roman" panose="02020603050405020304" pitchFamily="18" charset="0"/>
              </a:rPr>
              <a:t>Selvarajah</a:t>
            </a:r>
            <a:r>
              <a:rPr lang="en-GB" sz="1800" dirty="0">
                <a:effectLst/>
                <a:latin typeface="Times New Roman" panose="02020603050405020304" pitchFamily="18" charset="0"/>
                <a:ea typeface="Times New Roman" panose="02020603050405020304" pitchFamily="18" charset="0"/>
              </a:rPr>
              <a:t> &amp; Meyer, 2020). Unilever and Tesco, two UK companies, have done a great job putting these ideas into action. Unilever gives its employees a lot of benefits to make the workplace a good place to be. Two examples are health and fitness plans and flexible work schedules. Tesco has programmes in place to credit workers for their hard work, give them chances to move up in their careers, and make sure they are paid fairly.</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1259178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1600"/>
              </a:spcBef>
            </a:pPr>
            <a:r>
              <a:rPr lang="en-GB" sz="12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Managerial Functions and Roles</a:t>
            </a:r>
          </a:p>
          <a:p>
            <a:pPr marL="111760" algn="just">
              <a:lnSpc>
                <a:spcPct val="150000"/>
              </a:lnSpc>
              <a:spcBef>
                <a:spcPts val="400"/>
              </a:spcBef>
            </a:pPr>
            <a:r>
              <a:rPr lang="en-GB" sz="1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Planning </a:t>
            </a:r>
          </a:p>
          <a:p>
            <a:pPr marL="111760" algn="just">
              <a:lnSpc>
                <a:spcPct val="150000"/>
              </a:lnSpc>
              <a:spcAft>
                <a:spcPts val="1000"/>
              </a:spcAft>
            </a:pPr>
            <a:r>
              <a:rPr lang="en-GB" sz="1200" dirty="0">
                <a:effectLst/>
                <a:latin typeface="Times New Roman" panose="02020603050405020304" pitchFamily="18" charset="0"/>
                <a:ea typeface="Times New Roman" panose="02020603050405020304" pitchFamily="18" charset="0"/>
              </a:rPr>
              <a:t>The ability of an organisation to reach its goals depends on its ability to manage tasks like planning and organising. A project needs three things to be well-planned: figuring out how to best use resources, writing down goals, and making a list of tasks. It involves looking at what's happening now, guessing what will happen in the future, and coming up with a plan to deal with problems and take advantage of chances (Iqbal et al., 2020).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5</a:t>
            </a:fld>
            <a:endParaRPr lang="en-US" altLang="zh-CN" noProof="0" dirty="0"/>
          </a:p>
        </p:txBody>
      </p:sp>
    </p:spTree>
    <p:extLst>
      <p:ext uri="{BB962C8B-B14F-4D97-AF65-F5344CB8AC3E}">
        <p14:creationId xmlns:p14="http://schemas.microsoft.com/office/powerpoint/2010/main" val="385029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Organising</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On the other hand, planning means setting up plans for how to reach their goals by using resources and actions in an organised way. In this case, "communication" means making it clear who is in charge, what their duties are, and what is expected of them so that everyone can do their part well (</a:t>
            </a:r>
            <a:r>
              <a:rPr lang="en-GB" sz="1800" dirty="0" err="1">
                <a:effectLst/>
                <a:latin typeface="Times New Roman" panose="02020603050405020304" pitchFamily="18" charset="0"/>
                <a:ea typeface="Times New Roman" panose="02020603050405020304" pitchFamily="18" charset="0"/>
              </a:rPr>
              <a:t>Thampi</a:t>
            </a:r>
            <a:r>
              <a:rPr lang="en-GB" sz="1800" dirty="0">
                <a:effectLst/>
                <a:latin typeface="Times New Roman" panose="02020603050405020304" pitchFamily="18" charset="0"/>
                <a:ea typeface="Times New Roman" panose="02020603050405020304" pitchFamily="18" charset="0"/>
              </a:rPr>
              <a:t>, 2023). By planning, managers can make sure everyone knows what their jobs are, set up processes, and make the most of the resources they have. This also helps give the company structure and direction.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2417231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Leading</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Planning and preparing, along with leadership and management, are important management tasks that help an organisation reach its goals. The core of leadership is inspiring, encouraging, and leading people or groups to reach common goals (</a:t>
            </a:r>
            <a:r>
              <a:rPr lang="en-GB" sz="1800" dirty="0" err="1">
                <a:effectLst/>
                <a:latin typeface="Times New Roman" panose="02020603050405020304" pitchFamily="18" charset="0"/>
                <a:ea typeface="Times New Roman" panose="02020603050405020304" pitchFamily="18" charset="0"/>
              </a:rPr>
              <a:t>Filimonau</a:t>
            </a:r>
            <a:r>
              <a:rPr lang="en-GB" sz="1800" dirty="0">
                <a:effectLst/>
                <a:latin typeface="Times New Roman" panose="02020603050405020304" pitchFamily="18" charset="0"/>
                <a:ea typeface="Times New Roman" panose="02020603050405020304" pitchFamily="18" charset="0"/>
              </a:rPr>
              <a:t> &amp; </a:t>
            </a:r>
            <a:r>
              <a:rPr lang="en-GB" sz="1800" dirty="0" err="1">
                <a:effectLst/>
                <a:latin typeface="Times New Roman" panose="02020603050405020304" pitchFamily="18" charset="0"/>
                <a:ea typeface="Times New Roman" panose="02020603050405020304" pitchFamily="18" charset="0"/>
              </a:rPr>
              <a:t>Magklaropoulou</a:t>
            </a:r>
            <a:r>
              <a:rPr lang="en-GB" sz="1800" dirty="0">
                <a:effectLst/>
                <a:latin typeface="Times New Roman" panose="02020603050405020304" pitchFamily="18" charset="0"/>
                <a:ea typeface="Times New Roman" panose="02020603050405020304" pitchFamily="18" charset="0"/>
              </a:rPr>
              <a:t>, 2020). As a manager, they need to make the workplace a good place to be, be clear about the vision and goals, and motivate their workers to reach their full potential.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293122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Controlling</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Regulatory, on the other hand, means keeping an eye on things to make sure they're going according to the rules and goals that have already been set. The process starts with setting goals, then moves on to using metrics to track performance, and finally ends with analysing the data and taking appropriate action to fix any problems that were found (</a:t>
            </a:r>
            <a:r>
              <a:rPr lang="en-GB" sz="1800" dirty="0" err="1">
                <a:effectLst/>
                <a:latin typeface="Times New Roman" panose="02020603050405020304" pitchFamily="18" charset="0"/>
                <a:ea typeface="Times New Roman" panose="02020603050405020304" pitchFamily="18" charset="0"/>
              </a:rPr>
              <a:t>Liedong</a:t>
            </a:r>
            <a:r>
              <a:rPr lang="en-GB" sz="1800" dirty="0">
                <a:effectLst/>
                <a:latin typeface="Times New Roman" panose="02020603050405020304" pitchFamily="18" charset="0"/>
                <a:ea typeface="Times New Roman" panose="02020603050405020304" pitchFamily="18" charset="0"/>
              </a:rPr>
              <a:t>, 2021). With the help of good control systems, managers can improve the performance and success of their organisations by finding waste, lowering risks, and making the best use of resources.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3193110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Managerial Roles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manager has to do a lot of things, like making choices, dealing with information, and talking to workers. Working with people, inside and outside of the company, means doing a lot of different social tasks, like talking to them, helping them, and making connections (</a:t>
            </a:r>
            <a:r>
              <a:rPr lang="en-GB" sz="1800" dirty="0" err="1">
                <a:effectLst/>
                <a:latin typeface="Times New Roman" panose="02020603050405020304" pitchFamily="18" charset="0"/>
                <a:ea typeface="Times New Roman" panose="02020603050405020304" pitchFamily="18" charset="0"/>
              </a:rPr>
              <a:t>Akanji</a:t>
            </a:r>
            <a:r>
              <a:rPr lang="en-GB" sz="1800" dirty="0">
                <a:effectLst/>
                <a:latin typeface="Times New Roman" panose="02020603050405020304" pitchFamily="18" charset="0"/>
                <a:ea typeface="Times New Roman" panose="02020603050405020304" pitchFamily="18" charset="0"/>
              </a:rPr>
              <a:t> et al., 2020). The educational role is in charge of many things, such as keeping an eye on industry trends, talking to the right people, and collecting, sharing, and reviewing data to help make decisions. Deciding what to do first, how to use resources, coming to an understanding, and other tasks related to making choices and solving problems are all examples of decision-making (Cintas et al., 2020). Managers are usually in charge of a lot of things, like resolving disagreements within teams and arranging contracts with suppliers. In the UK, companies like Tesco are good at doing these things because their managers talk to their employees, give them useful information, and make decisions.</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1940028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1600"/>
              </a:spcBef>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Managerial Behaviours and Implications</a:t>
            </a:r>
          </a:p>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Impacts on employee motivation and Performance</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Supportive management actions have a big effect on employee engagement and success. Some examples are giving workers helpful feedback, praising their efforts, and making the workplace a good place to be. When managers listen to their workers' problems, offer solutions, and show understanding, it makes them feel important and supported (Trunfio et al., 2022). Because of this, morale, performance, and job satisfaction all go up. For example, when managers at Tesco take a helpful stance by giving employees freedom of thought, encouraging independent work, and openly praising and awarding excellent performance, the result is a highly involved workforce and amazing results. If employees act in this way, the mindset of the company that values teamwork, new ideas, and progress may grow.</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dirty="0"/>
          </a:p>
        </p:txBody>
      </p:sp>
    </p:spTree>
    <p:extLst>
      <p:ext uri="{BB962C8B-B14F-4D97-AF65-F5344CB8AC3E}">
        <p14:creationId xmlns:p14="http://schemas.microsoft.com/office/powerpoint/2010/main" val="3954175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Fair treatment of employees and its implications for organizational culture</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It's important to treat workers fairly if they want to create a welcoming, polite, and trustworthy workplace. If they treat their workers with respect and kindness, they will be more loyal and committed to the company. When employees feel like their work is important, they are more likely to go the extra mile to help the company succeed (</a:t>
            </a:r>
            <a:r>
              <a:rPr lang="en-GB" sz="1800" dirty="0" err="1">
                <a:effectLst/>
                <a:latin typeface="Times New Roman" panose="02020603050405020304" pitchFamily="18" charset="0"/>
                <a:ea typeface="Times New Roman" panose="02020603050405020304" pitchFamily="18" charset="0"/>
              </a:rPr>
              <a:t>Seyfi</a:t>
            </a:r>
            <a:r>
              <a:rPr lang="en-GB" sz="1800" dirty="0">
                <a:effectLst/>
                <a:latin typeface="Times New Roman" panose="02020603050405020304" pitchFamily="18" charset="0"/>
                <a:ea typeface="Times New Roman" panose="02020603050405020304" pitchFamily="18" charset="0"/>
              </a:rPr>
              <a:t> et al., 2023). Staff changes, absences, and disagreements are less likely to happen, which improves both teamwork and efficiency at work. Companies that care about justice at work, like Tesco, make sure that all of their employees feel valued and supported by giving them ways to give feedback, clear information about company policies, and competitive pay.</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3272150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1600"/>
              </a:spcBef>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Implications on Employees</a:t>
            </a:r>
          </a:p>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Positive outcomes of effective managerial behaviours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things managers do have a good effect on workers' innate drive, job happiness, and likelihood of staying with the company. Supervisors can make their workers feel valuable and loved by showing them how to do helpful things like giving clear orders, giving positive comments, and noticing and praising good work (</a:t>
            </a:r>
            <a:r>
              <a:rPr lang="en-GB" sz="1800" dirty="0" err="1">
                <a:effectLst/>
                <a:latin typeface="Times New Roman" panose="02020603050405020304" pitchFamily="18" charset="0"/>
                <a:ea typeface="Times New Roman" panose="02020603050405020304" pitchFamily="18" charset="0"/>
              </a:rPr>
              <a:t>Mascarenhas</a:t>
            </a:r>
            <a:r>
              <a:rPr lang="en-GB" sz="1800" dirty="0">
                <a:effectLst/>
                <a:latin typeface="Times New Roman" panose="02020603050405020304" pitchFamily="18" charset="0"/>
                <a:ea typeface="Times New Roman" panose="02020603050405020304" pitchFamily="18" charset="0"/>
              </a:rPr>
              <a:t> et al., 2020). This makes people more motivated because it makes them happy and more interested in what they do for a job. When workers believe their work is important to the company, they are more likely to go the extra mile to help it reach its goals. People are more loyal to their company and more likely to stay put if they think their bosses notice and value their hard work (</a:t>
            </a:r>
            <a:r>
              <a:rPr lang="en-GB" sz="1800" dirty="0" err="1">
                <a:effectLst/>
                <a:latin typeface="Times New Roman" panose="02020603050405020304" pitchFamily="18" charset="0"/>
                <a:ea typeface="Times New Roman" panose="02020603050405020304" pitchFamily="18" charset="0"/>
              </a:rPr>
              <a:t>Zogjani</a:t>
            </a:r>
            <a:r>
              <a:rPr lang="en-GB" sz="1800" dirty="0">
                <a:effectLst/>
                <a:latin typeface="Times New Roman" panose="02020603050405020304" pitchFamily="18" charset="0"/>
                <a:ea typeface="Times New Roman" panose="02020603050405020304" pitchFamily="18" charset="0"/>
              </a:rPr>
              <a:t> &amp; </a:t>
            </a:r>
            <a:r>
              <a:rPr lang="en-GB" sz="1800" dirty="0" err="1">
                <a:effectLst/>
                <a:latin typeface="Times New Roman" panose="02020603050405020304" pitchFamily="18" charset="0"/>
                <a:ea typeface="Times New Roman" panose="02020603050405020304" pitchFamily="18" charset="0"/>
              </a:rPr>
              <a:t>Raçi</a:t>
            </a:r>
            <a:r>
              <a:rPr lang="en-GB" sz="1800" dirty="0">
                <a:effectLst/>
                <a:latin typeface="Times New Roman" panose="02020603050405020304" pitchFamily="18" charset="0"/>
                <a:ea typeface="Times New Roman" panose="02020603050405020304" pitchFamily="18" charset="0"/>
              </a:rPr>
              <a:t>, 2021). In a competitive job market, they need a management style that boosts employee happiness and well-being if they want to hire and keep the best people.</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12</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400"/>
              </a:spcBef>
            </a:pPr>
            <a:r>
              <a:rPr lang="en-GB" sz="1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Examples from Organizations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When it comes to helping and caring for their workers, many companies in the UK have great management. Some companies, like Unilever, are known for caring about their employees' health and happiness by offering EAPs, full training, and flexible work hours. Making sure that everyone feels welcome and supported at work is just as important to John Lewis Partnership as giving them open leadership and employee ownership (Nayak et al., 2022). Executives at Tesco value work-life balance, open communication, and employee growth. This makes the company a great example of how to handle employees in a way that supports them. Managers who put justice and support for their employees first create a workplace where workers are happy, involved, and effective. By putting their employees' needs first, these businesses have become known as leaders in the fields of employee happiness and long-term success.</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13</a:t>
            </a:fld>
            <a:endParaRPr lang="en-US" altLang="zh-CN" noProof="0" dirty="0"/>
          </a:p>
        </p:txBody>
      </p:sp>
    </p:spTree>
    <p:extLst>
      <p:ext uri="{BB962C8B-B14F-4D97-AF65-F5344CB8AC3E}">
        <p14:creationId xmlns:p14="http://schemas.microsoft.com/office/powerpoint/2010/main" val="3116224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rPr>
              <a:t>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There was a lot of information in this talk about management principles, duties, and habits. It also showed how important these things are for businesses to succeed and for workers to be happy at work. Using examples from well-known UK companies, we talked about how important it is to support and treat workers well. We also stressed how important management jobs and responsibilities have an effect on how businesses do. The acts and fair handling of management were also looked at in terms of employee drive, happiness, and retention. Creating a good work setting and achieving long-term business success are both stressed at the end of this talk.</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14</a:t>
            </a:fld>
            <a:endParaRPr lang="en-US" altLang="zh-CN" noProof="0" dirty="0"/>
          </a:p>
        </p:txBody>
      </p:sp>
    </p:spTree>
    <p:extLst>
      <p:ext uri="{BB962C8B-B14F-4D97-AF65-F5344CB8AC3E}">
        <p14:creationId xmlns:p14="http://schemas.microsoft.com/office/powerpoint/2010/main" val="4074462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111760" algn="just">
              <a:lnSpc>
                <a:spcPct val="150000"/>
              </a:lnSpc>
              <a:spcBef>
                <a:spcPts val="1600"/>
              </a:spcBef>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Akanji</a:t>
            </a:r>
            <a:r>
              <a:rPr lang="en-GB" sz="1800" dirty="0">
                <a:solidFill>
                  <a:srgbClr val="000000"/>
                </a:solidFill>
                <a:effectLst/>
                <a:latin typeface="Times New Roman" panose="02020603050405020304" pitchFamily="18" charset="0"/>
                <a:ea typeface="Times New Roman" panose="02020603050405020304" pitchFamily="18" charset="0"/>
              </a:rPr>
              <a:t>, B., </a:t>
            </a:r>
            <a:r>
              <a:rPr lang="en-GB" sz="1800" dirty="0" err="1">
                <a:solidFill>
                  <a:srgbClr val="000000"/>
                </a:solidFill>
                <a:effectLst/>
                <a:latin typeface="Times New Roman" panose="02020603050405020304" pitchFamily="18" charset="0"/>
                <a:ea typeface="Times New Roman" panose="02020603050405020304" pitchFamily="18" charset="0"/>
              </a:rPr>
              <a:t>Mordi</a:t>
            </a:r>
            <a:r>
              <a:rPr lang="en-GB" sz="1800" dirty="0">
                <a:solidFill>
                  <a:srgbClr val="000000"/>
                </a:solidFill>
                <a:effectLst/>
                <a:latin typeface="Times New Roman" panose="02020603050405020304" pitchFamily="18" charset="0"/>
                <a:ea typeface="Times New Roman" panose="02020603050405020304" pitchFamily="18" charset="0"/>
              </a:rPr>
              <a:t>, C., Simpson, R., </a:t>
            </a:r>
            <a:r>
              <a:rPr lang="en-GB" sz="1800" dirty="0" err="1">
                <a:solidFill>
                  <a:srgbClr val="000000"/>
                </a:solidFill>
                <a:effectLst/>
                <a:latin typeface="Times New Roman" panose="02020603050405020304" pitchFamily="18" charset="0"/>
                <a:ea typeface="Times New Roman" panose="02020603050405020304" pitchFamily="18" charset="0"/>
              </a:rPr>
              <a:t>Adisa</a:t>
            </a:r>
            <a:r>
              <a:rPr lang="en-GB" sz="1800" dirty="0">
                <a:solidFill>
                  <a:srgbClr val="000000"/>
                </a:solidFill>
                <a:effectLst/>
                <a:latin typeface="Times New Roman" panose="02020603050405020304" pitchFamily="18" charset="0"/>
                <a:ea typeface="Times New Roman" panose="02020603050405020304" pitchFamily="18" charset="0"/>
              </a:rPr>
              <a:t>, T.A. and </a:t>
            </a:r>
            <a:r>
              <a:rPr lang="en-GB" sz="1800" dirty="0" err="1">
                <a:solidFill>
                  <a:srgbClr val="000000"/>
                </a:solidFill>
                <a:effectLst/>
                <a:latin typeface="Times New Roman" panose="02020603050405020304" pitchFamily="18" charset="0"/>
                <a:ea typeface="Times New Roman" panose="02020603050405020304" pitchFamily="18" charset="0"/>
              </a:rPr>
              <a:t>Oruh</a:t>
            </a:r>
            <a:r>
              <a:rPr lang="en-GB" sz="1800" dirty="0">
                <a:solidFill>
                  <a:srgbClr val="000000"/>
                </a:solidFill>
                <a:effectLst/>
                <a:latin typeface="Times New Roman" panose="02020603050405020304" pitchFamily="18" charset="0"/>
                <a:ea typeface="Times New Roman" panose="02020603050405020304" pitchFamily="18" charset="0"/>
              </a:rPr>
              <a:t>, E.S., 2020. Time biases: exploring the work–life balance of single Nigerian managers and professionals. </a:t>
            </a:r>
            <a:r>
              <a:rPr lang="en-GB" sz="1800" i="1" dirty="0">
                <a:effectLst/>
                <a:latin typeface="Times New Roman" panose="02020603050405020304" pitchFamily="18" charset="0"/>
                <a:ea typeface="Times New Roman" panose="02020603050405020304" pitchFamily="18" charset="0"/>
              </a:rPr>
              <a:t>Journal of Managerial Psychology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35</a:t>
            </a:r>
            <a:r>
              <a:rPr lang="en-GB" sz="1800" dirty="0">
                <a:effectLst/>
                <a:latin typeface="Times New Roman" panose="02020603050405020304" pitchFamily="18" charset="0"/>
                <a:ea typeface="Times New Roman" panose="02020603050405020304" pitchFamily="18" charset="0"/>
              </a:rPr>
              <a:t>(2), pp.57-70.</a:t>
            </a:r>
          </a:p>
          <a:p>
            <a:pPr marL="111760" algn="just">
              <a:lnSpc>
                <a:spcPct val="150000"/>
              </a:lnSpc>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rPr>
              <a:t>Cintas, C., </a:t>
            </a:r>
            <a:r>
              <a:rPr lang="en-GB" sz="1800" dirty="0" err="1">
                <a:solidFill>
                  <a:srgbClr val="000000"/>
                </a:solidFill>
                <a:effectLst/>
                <a:latin typeface="Times New Roman" panose="02020603050405020304" pitchFamily="18" charset="0"/>
                <a:ea typeface="Times New Roman" panose="02020603050405020304" pitchFamily="18" charset="0"/>
              </a:rPr>
              <a:t>Heliot</a:t>
            </a:r>
            <a:r>
              <a:rPr lang="en-GB" sz="1800" dirty="0">
                <a:solidFill>
                  <a:srgbClr val="000000"/>
                </a:solidFill>
                <a:effectLst/>
                <a:latin typeface="Times New Roman" panose="02020603050405020304" pitchFamily="18" charset="0"/>
                <a:ea typeface="Times New Roman" panose="02020603050405020304" pitchFamily="18" charset="0"/>
              </a:rPr>
              <a:t>, Y. and </a:t>
            </a:r>
            <a:r>
              <a:rPr lang="en-GB" sz="1800" dirty="0" err="1">
                <a:solidFill>
                  <a:srgbClr val="000000"/>
                </a:solidFill>
                <a:effectLst/>
                <a:latin typeface="Times New Roman" panose="02020603050405020304" pitchFamily="18" charset="0"/>
                <a:ea typeface="Times New Roman" panose="02020603050405020304" pitchFamily="18" charset="0"/>
              </a:rPr>
              <a:t>Sprimont</a:t>
            </a:r>
            <a:r>
              <a:rPr lang="en-GB" sz="1800" dirty="0">
                <a:solidFill>
                  <a:srgbClr val="000000"/>
                </a:solidFill>
                <a:effectLst/>
                <a:latin typeface="Times New Roman" panose="02020603050405020304" pitchFamily="18" charset="0"/>
                <a:ea typeface="Times New Roman" panose="02020603050405020304" pitchFamily="18" charset="0"/>
              </a:rPr>
              <a:t>, P.A., 2020. Religious accommodation in France: decoding managers' behaviour. </a:t>
            </a:r>
            <a:r>
              <a:rPr lang="en-GB" sz="1800" i="1" dirty="0">
                <a:effectLst/>
                <a:latin typeface="Times New Roman" panose="02020603050405020304" pitchFamily="18" charset="0"/>
                <a:ea typeface="Times New Roman" panose="02020603050405020304" pitchFamily="18" charset="0"/>
              </a:rPr>
              <a:t>Employee Relations: The International Journal</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43</a:t>
            </a:r>
            <a:r>
              <a:rPr lang="en-GB" sz="1800" dirty="0">
                <a:effectLst/>
                <a:latin typeface="Times New Roman" panose="02020603050405020304" pitchFamily="18" charset="0"/>
                <a:ea typeface="Times New Roman" panose="02020603050405020304" pitchFamily="18" charset="0"/>
              </a:rPr>
              <a:t>(1), pp.83-107.</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Filimonau</a:t>
            </a:r>
            <a:r>
              <a:rPr lang="en-GB" sz="1800" dirty="0">
                <a:solidFill>
                  <a:srgbClr val="000000"/>
                </a:solidFill>
                <a:effectLst/>
                <a:latin typeface="Times New Roman" panose="02020603050405020304" pitchFamily="18" charset="0"/>
                <a:ea typeface="Times New Roman" panose="02020603050405020304" pitchFamily="18" charset="0"/>
              </a:rPr>
              <a:t>, V. and </a:t>
            </a:r>
            <a:r>
              <a:rPr lang="en-GB" sz="1800" dirty="0" err="1">
                <a:solidFill>
                  <a:srgbClr val="000000"/>
                </a:solidFill>
                <a:effectLst/>
                <a:latin typeface="Times New Roman" panose="02020603050405020304" pitchFamily="18" charset="0"/>
                <a:ea typeface="Times New Roman" panose="02020603050405020304" pitchFamily="18" charset="0"/>
              </a:rPr>
              <a:t>Magklaropoulou</a:t>
            </a:r>
            <a:r>
              <a:rPr lang="en-GB" sz="1800" dirty="0">
                <a:solidFill>
                  <a:srgbClr val="000000"/>
                </a:solidFill>
                <a:effectLst/>
                <a:latin typeface="Times New Roman" panose="02020603050405020304" pitchFamily="18" charset="0"/>
                <a:ea typeface="Times New Roman" panose="02020603050405020304" pitchFamily="18" charset="0"/>
              </a:rPr>
              <a:t>, A., 2020. Exploring the viability of a new ‘pay-as-you-</a:t>
            </a:r>
            <a:r>
              <a:rPr lang="en-GB" sz="1800" dirty="0" err="1">
                <a:solidFill>
                  <a:srgbClr val="000000"/>
                </a:solidFill>
                <a:effectLst/>
                <a:latin typeface="Times New Roman" panose="02020603050405020304" pitchFamily="18" charset="0"/>
                <a:ea typeface="Times New Roman" panose="02020603050405020304" pitchFamily="18" charset="0"/>
              </a:rPr>
              <a:t>use’energy</a:t>
            </a:r>
            <a:r>
              <a:rPr lang="en-GB" sz="1800" dirty="0">
                <a:solidFill>
                  <a:srgbClr val="000000"/>
                </a:solidFill>
                <a:effectLst/>
                <a:latin typeface="Times New Roman" panose="02020603050405020304" pitchFamily="18" charset="0"/>
                <a:ea typeface="Times New Roman" panose="02020603050405020304" pitchFamily="18" charset="0"/>
              </a:rPr>
              <a:t> management model in budget hotels.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89</a:t>
            </a:r>
            <a:r>
              <a:rPr lang="en-GB" sz="1800" dirty="0">
                <a:effectLst/>
                <a:latin typeface="Times New Roman" panose="02020603050405020304" pitchFamily="18" charset="0"/>
                <a:ea typeface="Times New Roman" panose="02020603050405020304" pitchFamily="18" charset="0"/>
              </a:rPr>
              <a:t>, p.102538.</a:t>
            </a:r>
          </a:p>
          <a:p>
            <a:pPr marL="111760" algn="just">
              <a:lnSpc>
                <a:spcPct val="150000"/>
              </a:lnSpc>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rPr>
              <a:t>Iqbal, A., Latif, K.F. and Ahmad, M.S., 2020. Servant leadership and employee innovative behaviour: exploring psychological pathways. </a:t>
            </a:r>
            <a:r>
              <a:rPr lang="en-GB" sz="1800" i="1" dirty="0">
                <a:effectLst/>
                <a:latin typeface="Times New Roman" panose="02020603050405020304" pitchFamily="18" charset="0"/>
                <a:ea typeface="Times New Roman" panose="02020603050405020304" pitchFamily="18" charset="0"/>
              </a:rPr>
              <a:t>Leadership &amp; Organization Development Journal</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41</a:t>
            </a:r>
            <a:r>
              <a:rPr lang="en-GB" sz="1800" dirty="0">
                <a:effectLst/>
                <a:latin typeface="Times New Roman" panose="02020603050405020304" pitchFamily="18" charset="0"/>
                <a:ea typeface="Times New Roman" panose="02020603050405020304" pitchFamily="18" charset="0"/>
              </a:rPr>
              <a:t>(6), pp.813-827.</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Liedong</a:t>
            </a:r>
            <a:r>
              <a:rPr lang="en-GB" sz="1800" dirty="0">
                <a:solidFill>
                  <a:srgbClr val="000000"/>
                </a:solidFill>
                <a:effectLst/>
                <a:latin typeface="Times New Roman" panose="02020603050405020304" pitchFamily="18" charset="0"/>
                <a:ea typeface="Times New Roman" panose="02020603050405020304" pitchFamily="18" charset="0"/>
              </a:rPr>
              <a:t>, T.A., 2021. Responsible firm behaviour in political markets: Judging the ethicality of corporate political activity in weak institutional environments. </a:t>
            </a:r>
            <a:r>
              <a:rPr lang="en-GB" sz="1800" i="1" dirty="0">
                <a:effectLst/>
                <a:latin typeface="Times New Roman" panose="02020603050405020304" pitchFamily="18" charset="0"/>
                <a:ea typeface="Times New Roman" panose="02020603050405020304" pitchFamily="18" charset="0"/>
              </a:rPr>
              <a:t>Journal of Business Ethics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172</a:t>
            </a:r>
            <a:r>
              <a:rPr lang="en-GB" sz="1800" dirty="0">
                <a:effectLst/>
                <a:latin typeface="Times New Roman" panose="02020603050405020304" pitchFamily="18" charset="0"/>
                <a:ea typeface="Times New Roman" panose="02020603050405020304" pitchFamily="18" charset="0"/>
              </a:rPr>
              <a:t>(2), pp.325-345.</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Mascarenhas</a:t>
            </a:r>
            <a:r>
              <a:rPr lang="en-GB" sz="1800" dirty="0">
                <a:solidFill>
                  <a:srgbClr val="000000"/>
                </a:solidFill>
                <a:effectLst/>
                <a:latin typeface="Times New Roman" panose="02020603050405020304" pitchFamily="18" charset="0"/>
                <a:ea typeface="Times New Roman" panose="02020603050405020304" pitchFamily="18" charset="0"/>
              </a:rPr>
              <a:t>, C., Mendes, L., Marques, C. and </a:t>
            </a:r>
            <a:r>
              <a:rPr lang="en-GB" sz="1800" dirty="0" err="1">
                <a:solidFill>
                  <a:srgbClr val="000000"/>
                </a:solidFill>
                <a:effectLst/>
                <a:latin typeface="Times New Roman" panose="02020603050405020304" pitchFamily="18" charset="0"/>
                <a:ea typeface="Times New Roman" panose="02020603050405020304" pitchFamily="18" charset="0"/>
              </a:rPr>
              <a:t>Galvão</a:t>
            </a:r>
            <a:r>
              <a:rPr lang="en-GB" sz="1800" dirty="0">
                <a:solidFill>
                  <a:srgbClr val="000000"/>
                </a:solidFill>
                <a:effectLst/>
                <a:latin typeface="Times New Roman" panose="02020603050405020304" pitchFamily="18" charset="0"/>
                <a:ea typeface="Times New Roman" panose="02020603050405020304" pitchFamily="18" charset="0"/>
              </a:rPr>
              <a:t>, A., 2020. Exploring CSR’s influence on employees’ attitudes and behaviours in higher education. </a:t>
            </a:r>
            <a:r>
              <a:rPr lang="en-GB" sz="1800" i="1" dirty="0">
                <a:effectLst/>
                <a:latin typeface="Times New Roman" panose="02020603050405020304" pitchFamily="18" charset="0"/>
                <a:ea typeface="Times New Roman" panose="02020603050405020304" pitchFamily="18" charset="0"/>
              </a:rPr>
              <a:t>Sustainability Accounting, Management and Policy Journal</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11</a:t>
            </a:r>
            <a:r>
              <a:rPr lang="en-GB" sz="1800" dirty="0">
                <a:effectLst/>
                <a:latin typeface="Times New Roman" panose="02020603050405020304" pitchFamily="18" charset="0"/>
                <a:ea typeface="Times New Roman" panose="02020603050405020304" pitchFamily="18" charset="0"/>
              </a:rPr>
              <a:t>(4), pp.653-678.</a:t>
            </a:r>
          </a:p>
          <a:p>
            <a:pPr marL="111760" algn="just">
              <a:lnSpc>
                <a:spcPct val="150000"/>
              </a:lnSpc>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rPr>
              <a:t>Nayak, S., </a:t>
            </a:r>
            <a:r>
              <a:rPr lang="en-GB" sz="1800" dirty="0" err="1">
                <a:solidFill>
                  <a:srgbClr val="000000"/>
                </a:solidFill>
                <a:effectLst/>
                <a:latin typeface="Times New Roman" panose="02020603050405020304" pitchFamily="18" charset="0"/>
                <a:ea typeface="Times New Roman" panose="02020603050405020304" pitchFamily="18" charset="0"/>
              </a:rPr>
              <a:t>Budhwar</a:t>
            </a:r>
            <a:r>
              <a:rPr lang="en-GB" sz="1800" dirty="0">
                <a:solidFill>
                  <a:srgbClr val="000000"/>
                </a:solidFill>
                <a:effectLst/>
                <a:latin typeface="Times New Roman" panose="02020603050405020304" pitchFamily="18" charset="0"/>
                <a:ea typeface="Times New Roman" panose="02020603050405020304" pitchFamily="18" charset="0"/>
              </a:rPr>
              <a:t>, P., Pereira, V. and Malik, A., 2022. Exploring the dark-side of E-HRM: a study of social networking sites and deviant workplace </a:t>
            </a:r>
            <a:r>
              <a:rPr lang="en-GB" sz="1800" dirty="0" err="1">
                <a:solidFill>
                  <a:srgbClr val="000000"/>
                </a:solidFill>
                <a:effectLst/>
                <a:latin typeface="Times New Roman" panose="02020603050405020304" pitchFamily="18" charset="0"/>
                <a:ea typeface="Times New Roman" panose="02020603050405020304" pitchFamily="18" charset="0"/>
              </a:rPr>
              <a:t>behavior</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International Journal of Manpower</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43</a:t>
            </a:r>
            <a:r>
              <a:rPr lang="en-GB" sz="1800" dirty="0">
                <a:effectLst/>
                <a:latin typeface="Times New Roman" panose="02020603050405020304" pitchFamily="18" charset="0"/>
                <a:ea typeface="Times New Roman" panose="02020603050405020304" pitchFamily="18" charset="0"/>
              </a:rPr>
              <a:t>(1), pp.89-115.</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Pekkala</a:t>
            </a:r>
            <a:r>
              <a:rPr lang="en-GB" sz="1800" dirty="0">
                <a:solidFill>
                  <a:srgbClr val="000000"/>
                </a:solidFill>
                <a:effectLst/>
                <a:latin typeface="Times New Roman" panose="02020603050405020304" pitchFamily="18" charset="0"/>
                <a:ea typeface="Times New Roman" panose="02020603050405020304" pitchFamily="18" charset="0"/>
              </a:rPr>
              <a:t>, K., </a:t>
            </a:r>
            <a:r>
              <a:rPr lang="en-GB" sz="1800" dirty="0" err="1">
                <a:solidFill>
                  <a:srgbClr val="000000"/>
                </a:solidFill>
                <a:effectLst/>
                <a:latin typeface="Times New Roman" panose="02020603050405020304" pitchFamily="18" charset="0"/>
                <a:ea typeface="Times New Roman" panose="02020603050405020304" pitchFamily="18" charset="0"/>
              </a:rPr>
              <a:t>Auvinen</a:t>
            </a:r>
            <a:r>
              <a:rPr lang="en-GB" sz="1800" dirty="0">
                <a:solidFill>
                  <a:srgbClr val="000000"/>
                </a:solidFill>
                <a:effectLst/>
                <a:latin typeface="Times New Roman" panose="02020603050405020304" pitchFamily="18" charset="0"/>
                <a:ea typeface="Times New Roman" panose="02020603050405020304" pitchFamily="18" charset="0"/>
              </a:rPr>
              <a:t>, T., </a:t>
            </a:r>
            <a:r>
              <a:rPr lang="en-GB" sz="1800" dirty="0" err="1">
                <a:solidFill>
                  <a:srgbClr val="000000"/>
                </a:solidFill>
                <a:effectLst/>
                <a:latin typeface="Times New Roman" panose="02020603050405020304" pitchFamily="18" charset="0"/>
                <a:ea typeface="Times New Roman" panose="02020603050405020304" pitchFamily="18" charset="0"/>
              </a:rPr>
              <a:t>Sajasalo</a:t>
            </a:r>
            <a:r>
              <a:rPr lang="en-GB" sz="1800" dirty="0">
                <a:solidFill>
                  <a:srgbClr val="000000"/>
                </a:solidFill>
                <a:effectLst/>
                <a:latin typeface="Times New Roman" panose="02020603050405020304" pitchFamily="18" charset="0"/>
                <a:ea typeface="Times New Roman" panose="02020603050405020304" pitchFamily="18" charset="0"/>
              </a:rPr>
              <a:t>, P. and </a:t>
            </a:r>
            <a:r>
              <a:rPr lang="en-GB" sz="1800" dirty="0" err="1">
                <a:solidFill>
                  <a:srgbClr val="000000"/>
                </a:solidFill>
                <a:effectLst/>
                <a:latin typeface="Times New Roman" panose="02020603050405020304" pitchFamily="18" charset="0"/>
                <a:ea typeface="Times New Roman" panose="02020603050405020304" pitchFamily="18" charset="0"/>
              </a:rPr>
              <a:t>Valentini</a:t>
            </a:r>
            <a:r>
              <a:rPr lang="en-GB" sz="1800" dirty="0">
                <a:solidFill>
                  <a:srgbClr val="000000"/>
                </a:solidFill>
                <a:effectLst/>
                <a:latin typeface="Times New Roman" panose="02020603050405020304" pitchFamily="18" charset="0"/>
                <a:ea typeface="Times New Roman" panose="02020603050405020304" pitchFamily="18" charset="0"/>
              </a:rPr>
              <a:t>, C., 2022. What's in it for me and you? Exploring managerial perceptions of employees' work-related social media use. </a:t>
            </a:r>
            <a:r>
              <a:rPr lang="en-GB" sz="1800" i="1" dirty="0">
                <a:effectLst/>
                <a:latin typeface="Times New Roman" panose="02020603050405020304" pitchFamily="18" charset="0"/>
                <a:ea typeface="Times New Roman" panose="02020603050405020304" pitchFamily="18" charset="0"/>
              </a:rPr>
              <a:t>Employee Relations: The International Journal</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44</a:t>
            </a:r>
            <a:r>
              <a:rPr lang="en-GB" sz="1800" dirty="0">
                <a:effectLst/>
                <a:latin typeface="Times New Roman" panose="02020603050405020304" pitchFamily="18" charset="0"/>
                <a:ea typeface="Times New Roman" panose="02020603050405020304" pitchFamily="18" charset="0"/>
              </a:rPr>
              <a:t>(7), pp.46-62.</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Selvarajah</a:t>
            </a:r>
            <a:r>
              <a:rPr lang="en-GB" sz="1800" dirty="0">
                <a:solidFill>
                  <a:srgbClr val="000000"/>
                </a:solidFill>
                <a:effectLst/>
                <a:latin typeface="Times New Roman" panose="02020603050405020304" pitchFamily="18" charset="0"/>
                <a:ea typeface="Times New Roman" panose="02020603050405020304" pitchFamily="18" charset="0"/>
              </a:rPr>
              <a:t>, C. and Meyer, D., 2020. Exploring managerial leadership in Vietnam: where Confucianism meets Dharma. </a:t>
            </a:r>
            <a:r>
              <a:rPr lang="en-GB" sz="1800" i="1" dirty="0">
                <a:effectLst/>
                <a:latin typeface="Times New Roman" panose="02020603050405020304" pitchFamily="18" charset="0"/>
                <a:ea typeface="Times New Roman" panose="02020603050405020304" pitchFamily="18" charset="0"/>
              </a:rPr>
              <a:t>Asia Pacific Business Review</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26</a:t>
            </a:r>
            <a:r>
              <a:rPr lang="en-GB" sz="1800" dirty="0">
                <a:effectLst/>
                <a:latin typeface="Times New Roman" panose="02020603050405020304" pitchFamily="18" charset="0"/>
                <a:ea typeface="Times New Roman" panose="02020603050405020304" pitchFamily="18" charset="0"/>
              </a:rPr>
              <a:t>(3), pp.286-312.</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Seyfi</a:t>
            </a:r>
            <a:r>
              <a:rPr lang="en-GB" sz="1800" dirty="0">
                <a:solidFill>
                  <a:srgbClr val="000000"/>
                </a:solidFill>
                <a:effectLst/>
                <a:latin typeface="Times New Roman" panose="02020603050405020304" pitchFamily="18" charset="0"/>
                <a:ea typeface="Times New Roman" panose="02020603050405020304" pitchFamily="18" charset="0"/>
              </a:rPr>
              <a:t>, S., Sharifi-Tehrani, M., Hall, C.M. and Vo-Thanh, T., 2023. Exploring the drivers of Gen Z tourists’ buycott behaviour: A lifestyle politics perspective. </a:t>
            </a:r>
            <a:r>
              <a:rPr lang="en-GB" sz="1800" i="1" dirty="0">
                <a:effectLst/>
                <a:latin typeface="Times New Roman" panose="02020603050405020304" pitchFamily="18" charset="0"/>
                <a:ea typeface="Times New Roman" panose="02020603050405020304" pitchFamily="18" charset="0"/>
              </a:rPr>
              <a:t>Journal of Sustainable Tourism</a:t>
            </a:r>
            <a:r>
              <a:rPr lang="en-GB" sz="1800" dirty="0">
                <a:effectLst/>
                <a:latin typeface="Times New Roman" panose="02020603050405020304" pitchFamily="18" charset="0"/>
                <a:ea typeface="Times New Roman" panose="02020603050405020304" pitchFamily="18" charset="0"/>
              </a:rPr>
              <a:t>, pp.1-19.</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Thampi</a:t>
            </a:r>
            <a:r>
              <a:rPr lang="en-GB" sz="1800" dirty="0">
                <a:solidFill>
                  <a:srgbClr val="000000"/>
                </a:solidFill>
                <a:effectLst/>
                <a:latin typeface="Times New Roman" panose="02020603050405020304" pitchFamily="18" charset="0"/>
                <a:ea typeface="Times New Roman" panose="02020603050405020304" pitchFamily="18" charset="0"/>
              </a:rPr>
              <a:t>, K., 2023. Strategizing the performance of non-government organisations: exploring organisational practices and managerial leadership behaviour in Indian NGOs. </a:t>
            </a:r>
            <a:r>
              <a:rPr lang="en-GB" sz="1800" i="1" dirty="0">
                <a:effectLst/>
                <a:latin typeface="Times New Roman" panose="02020603050405020304" pitchFamily="18" charset="0"/>
                <a:ea typeface="Times New Roman" panose="02020603050405020304" pitchFamily="18" charset="0"/>
              </a:rPr>
              <a:t>Asia Pacific Journal of Social Work and Development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33</a:t>
            </a:r>
            <a:r>
              <a:rPr lang="en-GB" sz="1800" dirty="0">
                <a:effectLst/>
                <a:latin typeface="Times New Roman" panose="02020603050405020304" pitchFamily="18" charset="0"/>
                <a:ea typeface="Times New Roman" panose="02020603050405020304" pitchFamily="18" charset="0"/>
              </a:rPr>
              <a:t>(2), pp.144-158.</a:t>
            </a:r>
          </a:p>
          <a:p>
            <a:pPr marL="111760" algn="just">
              <a:lnSpc>
                <a:spcPct val="150000"/>
              </a:lnSpc>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rPr>
              <a:t>Trunfio, M., Jung, T. and Campana, S., 2022. Mixed reality experiences in museums: Exploring the impact of functional elements of the devices on visitors’ immersive experiences and post-experience behaviours. </a:t>
            </a:r>
            <a:r>
              <a:rPr lang="en-GB" sz="1800" i="1" dirty="0">
                <a:effectLst/>
                <a:latin typeface="Times New Roman" panose="02020603050405020304" pitchFamily="18" charset="0"/>
                <a:ea typeface="Times New Roman" panose="02020603050405020304" pitchFamily="18" charset="0"/>
              </a:rPr>
              <a:t>Information &amp;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59</a:t>
            </a:r>
            <a:r>
              <a:rPr lang="en-GB" sz="1800" dirty="0">
                <a:effectLst/>
                <a:latin typeface="Times New Roman" panose="02020603050405020304" pitchFamily="18" charset="0"/>
                <a:ea typeface="Times New Roman" panose="02020603050405020304" pitchFamily="18" charset="0"/>
              </a:rPr>
              <a:t>(8), p.103698.</a:t>
            </a:r>
          </a:p>
          <a:p>
            <a:pPr marL="111760" algn="just">
              <a:lnSpc>
                <a:spcPct val="150000"/>
              </a:lnSpc>
              <a:spcAft>
                <a:spcPts val="1000"/>
              </a:spcAft>
            </a:pPr>
            <a:r>
              <a:rPr lang="en-GB" sz="1800" dirty="0" err="1">
                <a:solidFill>
                  <a:srgbClr val="000000"/>
                </a:solidFill>
                <a:effectLst/>
                <a:latin typeface="Times New Roman" panose="02020603050405020304" pitchFamily="18" charset="0"/>
                <a:ea typeface="Times New Roman" panose="02020603050405020304" pitchFamily="18" charset="0"/>
              </a:rPr>
              <a:t>Zogjani</a:t>
            </a:r>
            <a:r>
              <a:rPr lang="en-GB" sz="1800" dirty="0">
                <a:solidFill>
                  <a:srgbClr val="000000"/>
                </a:solidFill>
                <a:effectLst/>
                <a:latin typeface="Times New Roman" panose="02020603050405020304" pitchFamily="18" charset="0"/>
                <a:ea typeface="Times New Roman" panose="02020603050405020304" pitchFamily="18" charset="0"/>
              </a:rPr>
              <a:t>, J. and </a:t>
            </a:r>
            <a:r>
              <a:rPr lang="en-GB" sz="1800" dirty="0" err="1">
                <a:solidFill>
                  <a:srgbClr val="000000"/>
                </a:solidFill>
                <a:effectLst/>
                <a:latin typeface="Times New Roman" panose="02020603050405020304" pitchFamily="18" charset="0"/>
                <a:ea typeface="Times New Roman" panose="02020603050405020304" pitchFamily="18" charset="0"/>
              </a:rPr>
              <a:t>Raçi</a:t>
            </a:r>
            <a:r>
              <a:rPr lang="en-GB" sz="1800" dirty="0">
                <a:solidFill>
                  <a:srgbClr val="000000"/>
                </a:solidFill>
                <a:effectLst/>
                <a:latin typeface="Times New Roman" panose="02020603050405020304" pitchFamily="18" charset="0"/>
                <a:ea typeface="Times New Roman" panose="02020603050405020304" pitchFamily="18" charset="0"/>
              </a:rPr>
              <a:t>, S., 2021. Critically analyse the role of senior managers as barriers to organizational change and explore how this can be addressed.</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15</a:t>
            </a:fld>
            <a:endParaRPr lang="en-US" altLang="zh-CN" noProof="0" dirty="0"/>
          </a:p>
        </p:txBody>
      </p:sp>
    </p:spTree>
    <p:extLst>
      <p:ext uri="{BB962C8B-B14F-4D97-AF65-F5344CB8AC3E}">
        <p14:creationId xmlns:p14="http://schemas.microsoft.com/office/powerpoint/2010/main" val="5277655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1416909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noProof="0"/>
              <a:t>Click to edit Master title style</a:t>
            </a:r>
            <a:endParaRPr lang="en-US" noProof="0"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noProof="0" dirty="0"/>
              <a:t>Click to edit </a:t>
            </a:r>
            <a:r>
              <a:rPr lang="en-US" altLang="zh-CN" noProof="0" dirty="0"/>
              <a:t>Text </a:t>
            </a:r>
            <a:r>
              <a:rPr lang="en-US" noProof="0"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noProof="0"/>
              <a:t>Click icon to add picture</a:t>
            </a:r>
            <a:endParaRPr lang="en-US" altLang="zh-CN"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noProof="0"/>
              <a:t>Click to edit Master title style</a:t>
            </a:r>
            <a:endParaRPr lang="en-US" noProof="0"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6.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606392" y="1534538"/>
            <a:ext cx="6107290" cy="2074936"/>
          </a:xfrm>
        </p:spPr>
        <p:txBody>
          <a:bodyPr/>
          <a:lstStyle/>
          <a:p>
            <a:pPr algn="ct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LCBB4008</a:t>
            </a:r>
            <a:b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 to Leadership and Management</a:t>
            </a:r>
            <a:b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Exploring Managerial Principles and Behaviours </a:t>
            </a:r>
            <a:endParaRPr lang="en-US" sz="3200" dirty="0">
              <a:latin typeface="Times New Roman" panose="02020603050405020304" pitchFamily="18" charset="0"/>
              <a:cs typeface="Times New Roman" panose="02020603050405020304" pitchFamily="18" charset="0"/>
            </a:endParaRPr>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extBox 2">
            <a:extLst>
              <a:ext uri="{FF2B5EF4-FFF2-40B4-BE49-F238E27FC236}">
                <a16:creationId xmlns:a16="http://schemas.microsoft.com/office/drawing/2014/main" id="{2579B726-F943-226A-3506-4D40C4455B03}"/>
              </a:ext>
            </a:extLst>
          </p:cNvPr>
          <p:cNvSpPr txBox="1"/>
          <p:nvPr/>
        </p:nvSpPr>
        <p:spPr>
          <a:xfrm>
            <a:off x="1540042" y="3984454"/>
            <a:ext cx="4010526" cy="1754326"/>
          </a:xfrm>
          <a:prstGeom prst="rect">
            <a:avLst/>
          </a:prstGeom>
        </p:spPr>
        <p:txBody>
          <a:bodyPr wrap="square" rtlCol="0">
            <a:spAutoFit/>
          </a:bodyPr>
          <a:lstStyle/>
          <a:p>
            <a:pPr marL="0" indent="0" algn="ctr">
              <a:lnSpc>
                <a:spcPct val="100000"/>
              </a:lnSpc>
              <a:spcBef>
                <a:spcPts val="0"/>
              </a:spcBef>
              <a:buFontTx/>
              <a:buNone/>
            </a:pPr>
            <a:r>
              <a:rPr lang="ro-RO" dirty="0">
                <a:solidFill>
                  <a:prstClr val="white"/>
                </a:solidFill>
                <a:latin typeface="Posterama" panose="020B0504020200020000" pitchFamily="34" charset="0"/>
                <a:ea typeface="微软雅黑"/>
                <a:cs typeface="Posterama" panose="020B0504020200020000" pitchFamily="34" charset="0"/>
              </a:rPr>
              <a:t>Iuliana Gorgan 2210792</a:t>
            </a:r>
          </a:p>
          <a:p>
            <a:pPr marL="0" indent="0" algn="ctr">
              <a:lnSpc>
                <a:spcPct val="100000"/>
              </a:lnSpc>
              <a:spcBef>
                <a:spcPts val="0"/>
              </a:spcBef>
              <a:buFontTx/>
              <a:buNone/>
            </a:pPr>
            <a:r>
              <a:rPr lang="ro-RO" dirty="0">
                <a:solidFill>
                  <a:prstClr val="white"/>
                </a:solidFill>
                <a:latin typeface="Posterama" panose="020B0504020200020000" pitchFamily="34" charset="0"/>
                <a:ea typeface="微软雅黑"/>
                <a:cs typeface="Posterama" panose="020B0504020200020000" pitchFamily="34" charset="0"/>
              </a:rPr>
              <a:t>Alex Andrei Perca 2020362</a:t>
            </a:r>
          </a:p>
          <a:p>
            <a:pPr marL="0" indent="0" algn="ctr">
              <a:lnSpc>
                <a:spcPct val="100000"/>
              </a:lnSpc>
              <a:spcBef>
                <a:spcPts val="0"/>
              </a:spcBef>
              <a:buFontTx/>
              <a:buNone/>
            </a:pPr>
            <a:r>
              <a:rPr lang="ro-RO" sz="1800" dirty="0">
                <a:solidFill>
                  <a:prstClr val="white"/>
                </a:solidFill>
                <a:latin typeface="Posterama" panose="020B0504020200020000" pitchFamily="34" charset="0"/>
                <a:ea typeface="微软雅黑"/>
                <a:cs typeface="Posterama" panose="020B0504020200020000" pitchFamily="34" charset="0"/>
              </a:rPr>
              <a:t>Catalina Gorgan 2212088</a:t>
            </a:r>
          </a:p>
          <a:p>
            <a:pPr marL="0" indent="0" algn="ctr">
              <a:lnSpc>
                <a:spcPct val="100000"/>
              </a:lnSpc>
              <a:spcBef>
                <a:spcPts val="0"/>
              </a:spcBef>
              <a:buFontTx/>
              <a:buNone/>
            </a:pPr>
            <a:r>
              <a:rPr lang="ro-RO" sz="1800" dirty="0">
                <a:solidFill>
                  <a:prstClr val="white"/>
                </a:solidFill>
                <a:latin typeface="Posterama" panose="020B0504020200020000" pitchFamily="34" charset="0"/>
                <a:ea typeface="微软雅黑"/>
                <a:cs typeface="Posterama" panose="020B0504020200020000" pitchFamily="34" charset="0"/>
              </a:rPr>
              <a:t>Clara Perca 2213590</a:t>
            </a:r>
          </a:p>
          <a:p>
            <a:pPr marL="0" indent="0" algn="ctr">
              <a:lnSpc>
                <a:spcPct val="100000"/>
              </a:lnSpc>
              <a:spcBef>
                <a:spcPts val="0"/>
              </a:spcBef>
              <a:buFontTx/>
              <a:buNone/>
            </a:pPr>
            <a:r>
              <a:rPr lang="ro-RO" dirty="0">
                <a:solidFill>
                  <a:prstClr val="white"/>
                </a:solidFill>
                <a:latin typeface="Posterama" panose="020B0504020200020000" pitchFamily="34" charset="0"/>
                <a:ea typeface="微软雅黑"/>
                <a:cs typeface="Posterama" panose="020B0504020200020000" pitchFamily="34" charset="0"/>
              </a:rPr>
              <a:t>Paula Emanuela Carlan 2213834</a:t>
            </a:r>
            <a:endParaRPr lang="ro-RO" sz="1800" dirty="0">
              <a:solidFill>
                <a:prstClr val="white"/>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284557" y="659841"/>
            <a:ext cx="5117162" cy="1325563"/>
          </a:xfrm>
        </p:spPr>
        <p:txBody>
          <a:bodyPr/>
          <a:lstStyle/>
          <a:p>
            <a:r>
              <a:rPr lang="en-US" altLang="zh-CN"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248903" y="1991806"/>
            <a:ext cx="5510766" cy="4335422"/>
          </a:xfrm>
        </p:spPr>
        <p:txBody>
          <a:bodyPr/>
          <a:lstStyle/>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Here </a:t>
            </a:r>
            <a:r>
              <a:rPr lang="en-GB" sz="1800" dirty="0">
                <a:latin typeface="Times New Roman" panose="02020603050405020304" pitchFamily="18" charset="0"/>
                <a:ea typeface="Times New Roman" panose="02020603050405020304" pitchFamily="18" charset="0"/>
                <a:cs typeface="Times New Roman" panose="02020603050405020304" pitchFamily="18" charset="0"/>
              </a:rPr>
              <a:t>will 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xplore support for employees and its impact on effectiveness.</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Managerial duties are organize, lead, enforce rules, and make plans.</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Importance of communication, decision-making, and information sharing.</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Real-life examples illustrate managerial concepts and strategies effectively.</a:t>
            </a:r>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a:xfrm>
            <a:off x="5745001" y="0"/>
            <a:ext cx="6446999" cy="6858000"/>
          </a:xfrm>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816048" y="0"/>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77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764320" y="300990"/>
            <a:ext cx="6599429" cy="1325563"/>
          </a:xfrm>
        </p:spPr>
        <p:txBody>
          <a:bodyPr/>
          <a:lstStyle/>
          <a:p>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Principles</a:t>
            </a:r>
            <a:b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pic>
        <p:nvPicPr>
          <p:cNvPr id="26" name="Picture Placeholder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p:pic>
      <p:sp>
        <p:nvSpPr>
          <p:cNvPr id="37" name="Text Placeholder 36">
            <a:extLst>
              <a:ext uri="{FF2B5EF4-FFF2-40B4-BE49-F238E27FC236}">
                <a16:creationId xmlns:a16="http://schemas.microsoft.com/office/drawing/2014/main" id="{16D3C8BC-FB28-3127-D29E-D4195120A3CA}"/>
              </a:ext>
            </a:extLst>
          </p:cNvPr>
          <p:cNvSpPr>
            <a:spLocks noGrp="1"/>
          </p:cNvSpPr>
          <p:nvPr>
            <p:ph type="body" sz="quarter" idx="27"/>
          </p:nvPr>
        </p:nvSpPr>
        <p:spPr>
          <a:xfrm>
            <a:off x="3983777" y="1339598"/>
            <a:ext cx="5983183" cy="434338"/>
          </a:xfrm>
        </p:spPr>
        <p:txBody>
          <a:bodyPr/>
          <a:lstStyle/>
          <a:p>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Key managerial principles</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4158818" y="2441467"/>
            <a:ext cx="7170242" cy="2688674"/>
          </a:xfrm>
        </p:spPr>
        <p:txBody>
          <a:bodyPr/>
          <a:lstStyle/>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Managers use important ideas for efficient decision-making.</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Treat workers well for trust and respect.</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Clear communication fosters administrative clarity and involvement.</a:t>
            </a:r>
          </a:p>
          <a:p>
            <a:pPr marL="342900" lvl="0" indent="-342900" algn="l">
              <a:lnSpc>
                <a:spcPct val="150000"/>
              </a:lnSpc>
              <a:spcAft>
                <a:spcPts val="1000"/>
              </a:spcAft>
              <a:buFont typeface="Wingdings" panose="05000000000000000000" pitchFamily="2" charset="2"/>
              <a:buChar char="q"/>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Accountability encourages responsibility, growth, and ownership culture.</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 </a:t>
            </a:r>
          </a:p>
          <a:p>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1974025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6140493" y="710293"/>
            <a:ext cx="5897127" cy="1272885"/>
          </a:xfrm>
        </p:spPr>
        <p:txBody>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supporting employees </a:t>
            </a:r>
            <a:endParaRPr lang="en-US" dirty="0"/>
          </a:p>
        </p:txBody>
      </p:sp>
      <p:sp>
        <p:nvSpPr>
          <p:cNvPr id="4" name="TextBox 3">
            <a:extLst>
              <a:ext uri="{FF2B5EF4-FFF2-40B4-BE49-F238E27FC236}">
                <a16:creationId xmlns:a16="http://schemas.microsoft.com/office/drawing/2014/main" id="{772CAF1A-DD40-45DA-B3B6-F374CAA296AD}"/>
              </a:ext>
            </a:extLst>
          </p:cNvPr>
          <p:cNvSpPr txBox="1"/>
          <p:nvPr/>
        </p:nvSpPr>
        <p:spPr>
          <a:xfrm>
            <a:off x="6234546" y="2291937"/>
            <a:ext cx="5201392" cy="3790781"/>
          </a:xfrm>
          <a:prstGeom prst="rect">
            <a:avLst/>
          </a:prstGeom>
        </p:spPr>
        <p:txBody>
          <a:bodyPr wrap="square" rtlCol="0">
            <a:spAutoFit/>
          </a:bodyPr>
          <a:lstStyle/>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Managers support workers and treat them fairly.</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Employees benefit from professional growth opportunities.</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Unilever offers health plans and flexible schedules.</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Tesco rewards hard work, promotes career advancement, and ensures fair pay.</a:t>
            </a:r>
          </a:p>
          <a:p>
            <a:pPr marL="0" indent="0" algn="ctr">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8" name="Picture Placeholder 7">
            <a:extLst>
              <a:ext uri="{FF2B5EF4-FFF2-40B4-BE49-F238E27FC236}">
                <a16:creationId xmlns:a16="http://schemas.microsoft.com/office/drawing/2014/main" id="{3FCBAC0C-BD43-4B77-8302-67CAD5CC9B51}"/>
              </a:ext>
            </a:extLst>
          </p:cNvPr>
          <p:cNvPicPr>
            <a:picLocks noGrp="1" noChangeAspect="1"/>
          </p:cNvPicPr>
          <p:nvPr>
            <p:ph type="pic" sz="quarter" idx="47"/>
          </p:nvPr>
        </p:nvPicPr>
        <p:blipFill>
          <a:blip r:embed="rId3"/>
          <a:srcRect l="20912" r="20912"/>
          <a:stretch>
            <a:fillRect/>
          </a:stretch>
        </p:blipFill>
        <p:spPr>
          <a:xfrm>
            <a:off x="581710" y="566665"/>
            <a:ext cx="5045662" cy="5783096"/>
          </a:xfrm>
        </p:spPr>
      </p:pic>
    </p:spTree>
    <p:extLst>
      <p:ext uri="{BB962C8B-B14F-4D97-AF65-F5344CB8AC3E}">
        <p14:creationId xmlns:p14="http://schemas.microsoft.com/office/powerpoint/2010/main" val="247807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153314" y="268092"/>
            <a:ext cx="5117162" cy="1325563"/>
          </a:xfrm>
        </p:spPr>
        <p:txBody>
          <a:bodyPr/>
          <a:lstStyle/>
          <a:p>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Functions and Roles</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307694" y="2568648"/>
            <a:ext cx="5036202" cy="4129036"/>
          </a:xfrm>
        </p:spPr>
        <p:txBody>
          <a:bodyPr/>
          <a:lstStyle/>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Good planning includes resource use, goal setting, and task listing.</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predicts future events, addresses issues, and seizes opportunities.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Organising clarifies responsibilities, ensures efficiency, and optimises resources.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Effective planning and organising lead to goal achievement success.</a:t>
            </a: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altLang="zh-CN" sz="1200" u="none" strike="noStrike" kern="1200" cap="none" spc="0" normalizeH="0" baseline="0" dirty="0">
              <a:ln>
                <a:noFill/>
              </a:ln>
              <a:solidFill>
                <a:schemeClr val="bg1"/>
              </a:solidFill>
              <a:effectLst/>
              <a:uLnTx/>
              <a:uFillTx/>
            </a:endParaRPr>
          </a:p>
        </p:txBody>
      </p:sp>
      <p:sp>
        <p:nvSpPr>
          <p:cNvPr id="11" name="Title 4">
            <a:extLst>
              <a:ext uri="{FF2B5EF4-FFF2-40B4-BE49-F238E27FC236}">
                <a16:creationId xmlns:a16="http://schemas.microsoft.com/office/drawing/2014/main" id="{DCB3FF35-BB14-4886-B328-3CA7924314AF}"/>
              </a:ext>
            </a:extLst>
          </p:cNvPr>
          <p:cNvSpPr txBox="1">
            <a:spLocks/>
          </p:cNvSpPr>
          <p:nvPr/>
        </p:nvSpPr>
        <p:spPr>
          <a:xfrm>
            <a:off x="378946" y="1823760"/>
            <a:ext cx="2578010" cy="7175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Planning</a:t>
            </a:r>
            <a:endParaRPr lang="en-US" sz="2800" dirty="0"/>
          </a:p>
        </p:txBody>
      </p:sp>
      <p:pic>
        <p:nvPicPr>
          <p:cNvPr id="8" name="Picture Placeholder 7">
            <a:extLst>
              <a:ext uri="{FF2B5EF4-FFF2-40B4-BE49-F238E27FC236}">
                <a16:creationId xmlns:a16="http://schemas.microsoft.com/office/drawing/2014/main" id="{0161B5C5-52B2-4C2D-8860-AFC8A3560082}"/>
              </a:ext>
            </a:extLst>
          </p:cNvPr>
          <p:cNvPicPr>
            <a:picLocks noGrp="1" noChangeAspect="1"/>
          </p:cNvPicPr>
          <p:nvPr>
            <p:ph type="pic" sz="quarter" idx="51"/>
          </p:nvPr>
        </p:nvPicPr>
        <p:blipFill rotWithShape="1">
          <a:blip r:embed="rId3"/>
          <a:srcRect l="2998" r="2998" b="7148"/>
          <a:stretch/>
        </p:blipFill>
        <p:spPr>
          <a:xfrm>
            <a:off x="5745001" y="0"/>
            <a:ext cx="6446999" cy="6858000"/>
          </a:xfrm>
        </p:spPr>
      </p:pic>
    </p:spTree>
    <p:extLst>
      <p:ext uri="{BB962C8B-B14F-4D97-AF65-F5344CB8AC3E}">
        <p14:creationId xmlns:p14="http://schemas.microsoft.com/office/powerpoint/2010/main" val="2928092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884712" y="958338"/>
            <a:ext cx="3841667" cy="1115434"/>
          </a:xfrm>
        </p:spPr>
        <p:txBody>
          <a:bodyPr/>
          <a:lstStyle/>
          <a:p>
            <a:r>
              <a:rPr lang="en-US" dirty="0">
                <a:latin typeface="Times New Roman" panose="02020603050405020304" pitchFamily="18" charset="0"/>
                <a:cs typeface="Times New Roman" panose="02020603050405020304" pitchFamily="18" charset="0"/>
              </a:rPr>
              <a:t>Organising</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
        <p:nvSpPr>
          <p:cNvPr id="9" name="TextBox 8">
            <a:extLst>
              <a:ext uri="{FF2B5EF4-FFF2-40B4-BE49-F238E27FC236}">
                <a16:creationId xmlns:a16="http://schemas.microsoft.com/office/drawing/2014/main" id="{B73D3FDF-9750-4E60-917F-99122E68DADD}"/>
              </a:ext>
            </a:extLst>
          </p:cNvPr>
          <p:cNvSpPr txBox="1"/>
          <p:nvPr/>
        </p:nvSpPr>
        <p:spPr>
          <a:xfrm>
            <a:off x="1006433" y="2156016"/>
            <a:ext cx="5570637" cy="2504788"/>
          </a:xfrm>
          <a:prstGeom prst="rect">
            <a:avLst/>
          </a:prstGeom>
          <a:noFill/>
        </p:spPr>
        <p:txBody>
          <a:bodyPr wrap="square">
            <a:spAutoFit/>
          </a:bodyPr>
          <a:lstStyle/>
          <a:p>
            <a:pPr marL="342900" lvl="0" indent="-342900" algn="l">
              <a:lnSpc>
                <a:spcPct val="150000"/>
              </a:lnSpc>
              <a:spcAft>
                <a:spcPts val="1000"/>
              </a:spcAft>
              <a:buFont typeface="+mj-lt"/>
              <a:buAutoNum type="arabicPeriod"/>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Planning ensures clear roles, duties, and expectations.</a:t>
            </a:r>
          </a:p>
          <a:p>
            <a:pPr marL="342900" lvl="0" indent="-342900" algn="l">
              <a:lnSpc>
                <a:spcPct val="150000"/>
              </a:lnSpc>
              <a:spcAft>
                <a:spcPts val="1000"/>
              </a:spcAft>
              <a:buFont typeface="+mj-lt"/>
              <a:buAutoNum type="arabicPeriod"/>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It aligns resources and actions for organized execution.</a:t>
            </a:r>
          </a:p>
          <a:p>
            <a:pPr marL="342900" lvl="0" indent="-342900" algn="l">
              <a:lnSpc>
                <a:spcPct val="150000"/>
              </a:lnSpc>
              <a:spcAft>
                <a:spcPts val="1000"/>
              </a:spcAft>
              <a:buFont typeface="+mj-lt"/>
              <a:buAutoNum type="arabicPeriod"/>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Effective planning fosters employee understanding and engagement.</a:t>
            </a:r>
          </a:p>
          <a:p>
            <a:pPr marL="342900" lvl="0" indent="-342900" algn="l">
              <a:lnSpc>
                <a:spcPct val="150000"/>
              </a:lnSpc>
              <a:spcAft>
                <a:spcPts val="1000"/>
              </a:spcAft>
              <a:buFont typeface="+mj-lt"/>
              <a:buAutoNum type="arabicPeriod"/>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Clarity in planning provides structure and direction.</a:t>
            </a:r>
          </a:p>
        </p:txBody>
      </p:sp>
      <p:pic>
        <p:nvPicPr>
          <p:cNvPr id="2050" name="Picture 2" descr="The Four Functions of Management Explained With Examples | Motion | Motion">
            <a:extLst>
              <a:ext uri="{FF2B5EF4-FFF2-40B4-BE49-F238E27FC236}">
                <a16:creationId xmlns:a16="http://schemas.microsoft.com/office/drawing/2014/main" id="{3057F594-9040-4C14-895E-E5DDF90AD249}"/>
              </a:ext>
            </a:extLst>
          </p:cNvPr>
          <p:cNvPicPr>
            <a:picLocks noChangeAspect="1" noChangeArrowheads="1"/>
          </p:cNvPicPr>
          <p:nvPr/>
        </p:nvPicPr>
        <p:blipFill rotWithShape="1">
          <a:blip r:embed="rId3">
            <a:clrChange>
              <a:clrFrom>
                <a:srgbClr val="FFF4F4"/>
              </a:clrFrom>
              <a:clrTo>
                <a:srgbClr val="FFF4F4">
                  <a:alpha val="0"/>
                </a:srgbClr>
              </a:clrTo>
            </a:clrChange>
            <a:extLst>
              <a:ext uri="{28A0092B-C50C-407E-A947-70E740481C1C}">
                <a14:useLocalDpi xmlns:a14="http://schemas.microsoft.com/office/drawing/2010/main" val="0"/>
              </a:ext>
            </a:extLst>
          </a:blip>
          <a:srcRect l="23580" r="22557"/>
          <a:stretch/>
        </p:blipFill>
        <p:spPr bwMode="auto">
          <a:xfrm>
            <a:off x="6852492" y="903382"/>
            <a:ext cx="4803354" cy="4660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288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34300" y="918071"/>
            <a:ext cx="2688911" cy="886980"/>
          </a:xfrm>
        </p:spPr>
        <p:txBody>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Leading</a:t>
            </a:r>
            <a:br>
              <a:rPr lang="en-GB" sz="44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386798" y="1887457"/>
            <a:ext cx="5550864" cy="4323338"/>
          </a:xfrm>
        </p:spPr>
        <p:txBody>
          <a:bodyPr/>
          <a:lstStyle/>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1. Planning and leadership drive organizational goal achievement.</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2. Leadership entails inspiring and guiding teams toward objectives.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3. Managers create positive work environments and clarify goals.</a:t>
            </a:r>
          </a:p>
          <a:p>
            <a:pPr marL="111760"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4. Motivation empowers employees to realize their potential.</a:t>
            </a: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1591321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992202" y="783772"/>
            <a:ext cx="4518122" cy="938150"/>
          </a:xfrm>
        </p:spPr>
        <p:txBody>
          <a:bodyPr/>
          <a:lstStyle/>
          <a:p>
            <a:r>
              <a:rPr lang="en-GB" sz="4000" b="1" dirty="0">
                <a:effectLst/>
                <a:latin typeface="Times New Roman" panose="02020603050405020304" pitchFamily="18" charset="0"/>
                <a:ea typeface="Times New Roman" panose="02020603050405020304" pitchFamily="18" charset="0"/>
                <a:cs typeface="Times New Roman" panose="02020603050405020304" pitchFamily="18" charset="0"/>
              </a:rPr>
              <a:t>Controlling</a:t>
            </a:r>
            <a:endParaRPr lang="en-US" sz="4000" dirty="0"/>
          </a:p>
        </p:txBody>
      </p:sp>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altLang="zh-CN" sz="1200" u="none" strike="noStrike" kern="1200" cap="none" spc="0" normalizeH="0" baseline="0" dirty="0">
              <a:ln>
                <a:noFill/>
              </a:ln>
              <a:solidFill>
                <a:schemeClr val="bg1"/>
              </a:solidFill>
              <a:effectLst/>
              <a:uLnTx/>
              <a:uFillTx/>
            </a:endParaRPr>
          </a:p>
        </p:txBody>
      </p:sp>
      <p:sp>
        <p:nvSpPr>
          <p:cNvPr id="3" name="Text Placeholder 2">
            <a:extLst>
              <a:ext uri="{FF2B5EF4-FFF2-40B4-BE49-F238E27FC236}">
                <a16:creationId xmlns:a16="http://schemas.microsoft.com/office/drawing/2014/main" id="{A9D4444B-924C-4838-83A8-13DA347759C8}"/>
              </a:ext>
            </a:extLst>
          </p:cNvPr>
          <p:cNvSpPr>
            <a:spLocks noGrp="1"/>
          </p:cNvSpPr>
          <p:nvPr>
            <p:ph type="body" sz="quarter" idx="29"/>
          </p:nvPr>
        </p:nvSpPr>
        <p:spPr>
          <a:xfrm>
            <a:off x="5632861" y="1901840"/>
            <a:ext cx="6242464" cy="4107073"/>
          </a:xfrm>
        </p:spPr>
        <p:txBody>
          <a:bodyPr/>
          <a:lstStyle/>
          <a:p>
            <a:pPr marL="342900" lvl="0" indent="-342900" algn="l">
              <a:lnSpc>
                <a:spcPct val="150000"/>
              </a:lnSpc>
              <a:spcAft>
                <a:spcPts val="1000"/>
              </a:spcAft>
              <a:buFont typeface="Wingdings" panose="05000000000000000000" pitchFamily="2" charset="2"/>
              <a:buChar char="v"/>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Regulation ensures adherence to established rules and objectives.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It involves goal-setting, performance tracking, and data analysis.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Effective control systems enhance organizational performance and success.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Managers identify waste, mitigate risks, and optimize resources.</a:t>
            </a:r>
          </a:p>
          <a:p>
            <a:endParaRPr lang="en-GB" dirty="0"/>
          </a:p>
        </p:txBody>
      </p:sp>
    </p:spTree>
    <p:extLst>
      <p:ext uri="{BB962C8B-B14F-4D97-AF65-F5344CB8AC3E}">
        <p14:creationId xmlns:p14="http://schemas.microsoft.com/office/powerpoint/2010/main" val="32955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343319" y="398721"/>
            <a:ext cx="5117162" cy="1325563"/>
          </a:xfrm>
        </p:spPr>
        <p:txBody>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Managerial Roles</a:t>
            </a:r>
            <a:br>
              <a:rPr lang="en-GB" sz="44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153313" y="1440491"/>
            <a:ext cx="6366240" cy="4960310"/>
          </a:xfrm>
        </p:spPr>
        <p:txBody>
          <a:bodyPr/>
          <a:lstStyle/>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Managers perform various social tasks, including communication and assistance.</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fulfil educational roles by monitoring trends and sharing information.</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Decision-making involves prioritizing tasks and problem-solving.</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Managers handle conflicts and negotiate with external parties.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exemplifies effective managerial practices through communication and decision-making.</a:t>
            </a:r>
          </a:p>
          <a:p>
            <a:endParaRPr lang="en-US" sz="1800" dirty="0">
              <a:latin typeface="Times New Roman" panose="02020603050405020304" pitchFamily="18" charset="0"/>
              <a:cs typeface="Times New Roman" panose="02020603050405020304" pitchFamily="18" charset="0"/>
            </a:endParaRPr>
          </a:p>
          <a:p>
            <a:endParaRPr lang="en-US" dirty="0"/>
          </a:p>
          <a:p>
            <a:endParaRPr lang="en-US" dirty="0"/>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altLang="zh-CN" sz="1200" u="none" strike="noStrike" kern="1200" cap="none" spc="0" normalizeH="0" baseline="0" dirty="0">
              <a:ln>
                <a:noFill/>
              </a:ln>
              <a:solidFill>
                <a:schemeClr val="bg1"/>
              </a:solidFill>
              <a:effectLst/>
              <a:uLnTx/>
              <a:uFillTx/>
            </a:endParaRPr>
          </a:p>
        </p:txBody>
      </p:sp>
      <p:pic>
        <p:nvPicPr>
          <p:cNvPr id="7" name="Picture Placeholder 6">
            <a:extLst>
              <a:ext uri="{FF2B5EF4-FFF2-40B4-BE49-F238E27FC236}">
                <a16:creationId xmlns:a16="http://schemas.microsoft.com/office/drawing/2014/main" id="{3FB72CCF-3828-4739-BC2A-2C54F916A585}"/>
              </a:ext>
            </a:extLst>
          </p:cNvPr>
          <p:cNvPicPr>
            <a:picLocks noGrp="1" noChangeAspect="1"/>
          </p:cNvPicPr>
          <p:nvPr>
            <p:ph type="pic" sz="quarter" idx="51"/>
          </p:nvPr>
        </p:nvPicPr>
        <p:blipFill>
          <a:blip r:embed="rId3"/>
          <a:srcRect l="16648" r="16648"/>
          <a:stretch>
            <a:fillRect/>
          </a:stretch>
        </p:blipFill>
        <p:spPr>
          <a:xfrm>
            <a:off x="6510969" y="0"/>
            <a:ext cx="5681031" cy="6858000"/>
          </a:xfrm>
        </p:spPr>
      </p:pic>
    </p:spTree>
    <p:extLst>
      <p:ext uri="{BB962C8B-B14F-4D97-AF65-F5344CB8AC3E}">
        <p14:creationId xmlns:p14="http://schemas.microsoft.com/office/powerpoint/2010/main" val="4027208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956938" y="253964"/>
            <a:ext cx="6599429" cy="1325563"/>
          </a:xfrm>
        </p:spPr>
        <p:txBody>
          <a:bodyPr/>
          <a:lstStyle/>
          <a:p>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Behaviours and Implications</a:t>
            </a:r>
            <a:endParaRPr lang="en-US" dirty="0"/>
          </a:p>
        </p:txBody>
      </p:sp>
      <p:pic>
        <p:nvPicPr>
          <p:cNvPr id="26" name="Picture Placeholder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p:pic>
      <p:sp>
        <p:nvSpPr>
          <p:cNvPr id="37" name="Text Placeholder 36">
            <a:extLst>
              <a:ext uri="{FF2B5EF4-FFF2-40B4-BE49-F238E27FC236}">
                <a16:creationId xmlns:a16="http://schemas.microsoft.com/office/drawing/2014/main" id="{16D3C8BC-FB28-3127-D29E-D4195120A3CA}"/>
              </a:ext>
            </a:extLst>
          </p:cNvPr>
          <p:cNvSpPr>
            <a:spLocks noGrp="1"/>
          </p:cNvSpPr>
          <p:nvPr>
            <p:ph type="body" sz="quarter" idx="27"/>
          </p:nvPr>
        </p:nvSpPr>
        <p:spPr>
          <a:xfrm>
            <a:off x="4004439" y="2010553"/>
            <a:ext cx="8072765" cy="587964"/>
          </a:xfrm>
        </p:spPr>
        <p:txBody>
          <a:bodyPr/>
          <a:lstStyle/>
          <a:p>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Impacts on employee motivation and Performance</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4051941" y="3106486"/>
            <a:ext cx="7158366" cy="2676798"/>
          </a:xfrm>
        </p:spPr>
        <p:txBody>
          <a:bodyPr/>
          <a:lstStyle/>
          <a:p>
            <a:pPr marL="342900" lvl="0" indent="-342900" algn="l">
              <a:lnSpc>
                <a:spcPct val="150000"/>
              </a:lnSpc>
              <a:spcAft>
                <a:spcPts val="1000"/>
              </a:spcAft>
              <a:buFont typeface="Wingdings" panose="05000000000000000000" pitchFamily="2" charset="2"/>
              <a:buChar char="Ø"/>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Supportive actions boost morale and job satisfaction.</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Feedback, praise, and understanding enhance employee engagement.</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Tesco's management fosters independence and rewards excellence.</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supportive culture promotes teamwork and innovation.</a:t>
            </a:r>
          </a:p>
          <a:p>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418214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668154" y="679036"/>
            <a:ext cx="4518122" cy="1688906"/>
          </a:xfrm>
        </p:spPr>
        <p:txBody>
          <a:bodyPr/>
          <a:lstStyle/>
          <a:p>
            <a:r>
              <a:rPr lang="en-GB" sz="4000" b="1" dirty="0">
                <a:effectLst/>
                <a:latin typeface="Times New Roman" panose="02020603050405020304" pitchFamily="18" charset="0"/>
                <a:ea typeface="Times New Roman" panose="02020603050405020304" pitchFamily="18" charset="0"/>
                <a:cs typeface="Times New Roman" panose="02020603050405020304" pitchFamily="18" charset="0"/>
              </a:rPr>
              <a:t>Fair treatment of employees </a:t>
            </a:r>
            <a:endParaRPr lang="en-US" sz="4000" dirty="0"/>
          </a:p>
        </p:txBody>
      </p:sp>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US" altLang="zh-CN" sz="1200" u="none" strike="noStrike" kern="1200" cap="none" spc="0" normalizeH="0" baseline="0" dirty="0">
              <a:ln>
                <a:noFill/>
              </a:ln>
              <a:solidFill>
                <a:schemeClr val="bg1"/>
              </a:solidFill>
              <a:effectLst/>
              <a:uLnTx/>
              <a:uFillTx/>
            </a:endParaRPr>
          </a:p>
        </p:txBody>
      </p:sp>
      <p:sp>
        <p:nvSpPr>
          <p:cNvPr id="3" name="Text Placeholder 2">
            <a:extLst>
              <a:ext uri="{FF2B5EF4-FFF2-40B4-BE49-F238E27FC236}">
                <a16:creationId xmlns:a16="http://schemas.microsoft.com/office/drawing/2014/main" id="{A9D4444B-924C-4838-83A8-13DA347759C8}"/>
              </a:ext>
            </a:extLst>
          </p:cNvPr>
          <p:cNvSpPr>
            <a:spLocks noGrp="1"/>
          </p:cNvSpPr>
          <p:nvPr>
            <p:ph type="body" sz="quarter" idx="29"/>
          </p:nvPr>
        </p:nvSpPr>
        <p:spPr>
          <a:xfrm>
            <a:off x="5602014" y="2475813"/>
            <a:ext cx="6011918" cy="3420489"/>
          </a:xfrm>
        </p:spPr>
        <p:txBody>
          <a:bodyPr/>
          <a:lstStyle/>
          <a:p>
            <a:pPr marL="342900" lvl="0" indent="-342900" algn="l">
              <a:lnSpc>
                <a:spcPct val="150000"/>
              </a:lnSpc>
              <a:spcAft>
                <a:spcPts val="1000"/>
              </a:spcAft>
              <a:buFont typeface="Wingdings" panose="05000000000000000000" pitchFamily="2" charset="2"/>
              <a:buChar char="q"/>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Fair treatment fosters loyalty and commitment.</a:t>
            </a:r>
          </a:p>
          <a:p>
            <a:pPr marL="342900" lvl="0" indent="-342900" algn="l">
              <a:lnSpc>
                <a:spcPct val="150000"/>
              </a:lnSpc>
              <a:spcAft>
                <a:spcPts val="1000"/>
              </a:spcAft>
              <a:buFont typeface="Wingdings" panose="05000000000000000000" pitchFamily="2" charset="2"/>
              <a:buChar char="q"/>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Valued employees contribute to company success.</a:t>
            </a:r>
          </a:p>
          <a:p>
            <a:pPr marL="342900" lvl="0" indent="-342900" algn="l">
              <a:lnSpc>
                <a:spcPct val="150000"/>
              </a:lnSpc>
              <a:spcAft>
                <a:spcPts val="1000"/>
              </a:spcAft>
              <a:buFont typeface="Wingdings" panose="05000000000000000000" pitchFamily="2" charset="2"/>
              <a:buChar char="q"/>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Fairness reduces staff turnover and conflicts.</a:t>
            </a:r>
          </a:p>
          <a:p>
            <a:pPr marL="342900" lvl="0" indent="-342900" algn="l">
              <a:lnSpc>
                <a:spcPct val="150000"/>
              </a:lnSpc>
              <a:spcAft>
                <a:spcPts val="1000"/>
              </a:spcAft>
              <a:buFont typeface="Wingdings" panose="05000000000000000000" pitchFamily="2" charset="2"/>
              <a:buChar char="q"/>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Tesco ensures employee support, feedback, and competitive pay.</a:t>
            </a:r>
          </a:p>
          <a:p>
            <a:endParaRPr lang="en-GB" dirty="0"/>
          </a:p>
        </p:txBody>
      </p:sp>
    </p:spTree>
    <p:extLst>
      <p:ext uri="{BB962C8B-B14F-4D97-AF65-F5344CB8AC3E}">
        <p14:creationId xmlns:p14="http://schemas.microsoft.com/office/powerpoint/2010/main" val="3581026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2678307" y="454857"/>
            <a:ext cx="6150383" cy="974550"/>
          </a:xfrm>
        </p:spPr>
        <p:txBody>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Implications on Employees</a:t>
            </a:r>
            <a:br>
              <a:rPr lang="en-GB" sz="4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10" name="Text Placeholder 9">
            <a:extLst>
              <a:ext uri="{FF2B5EF4-FFF2-40B4-BE49-F238E27FC236}">
                <a16:creationId xmlns:a16="http://schemas.microsoft.com/office/drawing/2014/main" id="{4CE5DE1C-24E7-3841-9376-89E91B4A4762}"/>
              </a:ext>
            </a:extLst>
          </p:cNvPr>
          <p:cNvSpPr>
            <a:spLocks noGrp="1"/>
          </p:cNvSpPr>
          <p:nvPr>
            <p:ph type="body" sz="quarter" idx="28"/>
          </p:nvPr>
        </p:nvSpPr>
        <p:spPr>
          <a:xfrm>
            <a:off x="3821181" y="2772351"/>
            <a:ext cx="7193660" cy="3123951"/>
          </a:xfrm>
        </p:spPr>
        <p:txBody>
          <a:bodyPr/>
          <a:lstStyle/>
          <a:p>
            <a:pPr lvl="0" algn="l">
              <a:lnSpc>
                <a:spcPct val="150000"/>
              </a:lnSpc>
              <a:spcAft>
                <a:spcPts val="1000"/>
              </a:spcAft>
              <a:buFont typeface="Wingdings" panose="05000000000000000000" pitchFamily="2"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Managers boost morale through clear communication and praise.</a:t>
            </a:r>
          </a:p>
          <a:p>
            <a:pPr lvl="0" algn="l">
              <a:lnSpc>
                <a:spcPct val="150000"/>
              </a:lnSpc>
              <a:spcAft>
                <a:spcPts val="1000"/>
              </a:spcAft>
              <a:buFont typeface="Wingdings" panose="05000000000000000000" pitchFamily="2"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Increased motivation leads to better job performance.</a:t>
            </a:r>
          </a:p>
          <a:p>
            <a:pPr lvl="0" algn="l">
              <a:lnSpc>
                <a:spcPct val="150000"/>
              </a:lnSpc>
              <a:spcAft>
                <a:spcPts val="1000"/>
              </a:spcAft>
              <a:buFont typeface="Wingdings" panose="05000000000000000000" pitchFamily="2"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Recognizing employee contributions fosters loyalty and retention.</a:t>
            </a:r>
          </a:p>
          <a:p>
            <a:pPr lvl="0" algn="l">
              <a:lnSpc>
                <a:spcPct val="150000"/>
              </a:lnSpc>
              <a:spcAft>
                <a:spcPts val="1000"/>
              </a:spcAft>
              <a:buFont typeface="Wingdings" panose="05000000000000000000" pitchFamily="2"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Valued employees are more likely to stay longer.</a:t>
            </a:r>
          </a:p>
          <a:p>
            <a:pPr lvl="0" algn="l">
              <a:lnSpc>
                <a:spcPct val="150000"/>
              </a:lnSpc>
              <a:spcAft>
                <a:spcPts val="1000"/>
              </a:spcAft>
              <a:buFont typeface="Wingdings" panose="05000000000000000000" pitchFamily="2"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Positive management promotes employee happiness and productivity.</a:t>
            </a:r>
          </a:p>
          <a:p>
            <a:pPr marL="0" indent="0">
              <a:buNone/>
            </a:pPr>
            <a:endParaRPr lang="en-US" dirty="0"/>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12</a:t>
            </a:fld>
            <a:endParaRPr kumimoji="0" lang="en-US" altLang="zh-CN" sz="1200" u="none" strike="noStrike" kern="1200" cap="none" spc="0" normalizeH="0" baseline="0" dirty="0">
              <a:ln>
                <a:noFill/>
              </a:ln>
              <a:solidFill>
                <a:schemeClr val="bg1"/>
              </a:solidFill>
              <a:effectLst/>
              <a:uLnTx/>
              <a:uFillTx/>
            </a:endParaRPr>
          </a:p>
        </p:txBody>
      </p:sp>
      <p:sp>
        <p:nvSpPr>
          <p:cNvPr id="26" name="TextBox 25">
            <a:extLst>
              <a:ext uri="{FF2B5EF4-FFF2-40B4-BE49-F238E27FC236}">
                <a16:creationId xmlns:a16="http://schemas.microsoft.com/office/drawing/2014/main" id="{CEF90746-EC2C-4AAD-9F81-098324250ECB}"/>
              </a:ext>
            </a:extLst>
          </p:cNvPr>
          <p:cNvSpPr txBox="1"/>
          <p:nvPr/>
        </p:nvSpPr>
        <p:spPr>
          <a:xfrm>
            <a:off x="1902373" y="1324302"/>
            <a:ext cx="6232634" cy="1231106"/>
          </a:xfrm>
          <a:prstGeom prst="rect">
            <a:avLst/>
          </a:prstGeom>
        </p:spPr>
        <p:txBody>
          <a:bodyPr wrap="square" rtlCol="0">
            <a:spAutoFit/>
          </a:bodyPr>
          <a:lstStyle/>
          <a:p>
            <a:pPr algn="ctr"/>
            <a:r>
              <a:rPr lang="en-GB" sz="2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Positive outcomes of effective managerial behaviours</a:t>
            </a:r>
          </a:p>
          <a:p>
            <a:pPr marL="0" indent="0" algn="ctr">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2519727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6016448" y="209320"/>
            <a:ext cx="3964834" cy="1718633"/>
          </a:xfrm>
        </p:spPr>
        <p:txBody>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Examples from Organizations</a:t>
            </a:r>
            <a:endParaRPr lang="en-US" dirty="0"/>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a:stretch/>
        </p:blipFill>
        <p:spPr>
          <a:blipFill>
            <a:blip r:embed="rId4"/>
            <a:stretch>
              <a:fillRect/>
            </a:stretch>
          </a:blipFill>
        </p:spPr>
      </p:pic>
      <p:sp>
        <p:nvSpPr>
          <p:cNvPr id="2" name="TextBox 1">
            <a:extLst>
              <a:ext uri="{FF2B5EF4-FFF2-40B4-BE49-F238E27FC236}">
                <a16:creationId xmlns:a16="http://schemas.microsoft.com/office/drawing/2014/main" id="{5A7E49B2-7C4D-4B9F-9D95-C59876C510BA}"/>
              </a:ext>
            </a:extLst>
          </p:cNvPr>
          <p:cNvSpPr txBox="1"/>
          <p:nvPr/>
        </p:nvSpPr>
        <p:spPr>
          <a:xfrm>
            <a:off x="6081311" y="2170324"/>
            <a:ext cx="5783855" cy="3503523"/>
          </a:xfrm>
          <a:prstGeom prst="rect">
            <a:avLst/>
          </a:prstGeom>
        </p:spPr>
        <p:txBody>
          <a:bodyPr wrap="square" rtlCol="0">
            <a:spAutoFit/>
          </a:bodyPr>
          <a:lstStyle/>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UK companies prioritize employee health and happiness.</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Examples include Unilever and John Lewis Partnership.</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Tesco values work-life balance and growth.</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Supportive management fosters happy, engaged employees.</a:t>
            </a:r>
          </a:p>
          <a:p>
            <a:pPr marL="342900" lvl="0" indent="-342900" algn="l">
              <a:lnSpc>
                <a:spcPct val="150000"/>
              </a:lnSpc>
              <a:spcAft>
                <a:spcPts val="1000"/>
              </a:spcAft>
              <a:buFont typeface="Wingdings" panose="05000000000000000000" pitchFamily="2" charset="2"/>
              <a:buChar char="Ø"/>
              <a:tabLst>
                <a:tab pos="457200" algn="l"/>
              </a:tabLst>
            </a:pP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Prioritizing employee needs leads to long-term success.</a:t>
            </a:r>
          </a:p>
          <a:p>
            <a:pPr marL="0" indent="0" algn="ctr">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1755710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40309" y="624621"/>
            <a:ext cx="3977455" cy="873673"/>
          </a:xfrm>
        </p:spPr>
        <p:txBody>
          <a:bodyPr/>
          <a:lstStyle/>
          <a:p>
            <a:r>
              <a:rPr lang="en-GB" sz="4400" b="1" dirty="0">
                <a:effectLst/>
                <a:latin typeface="Times New Roman" panose="02020603050405020304" pitchFamily="18" charset="0"/>
                <a:ea typeface="Times New Roman" panose="02020603050405020304" pitchFamily="18" charset="0"/>
              </a:rPr>
              <a:t>Conclusion</a:t>
            </a:r>
            <a:br>
              <a:rPr lang="en-GB" sz="4400" b="1" dirty="0">
                <a:effectLst/>
                <a:latin typeface="Times New Roman" panose="02020603050405020304" pitchFamily="18" charset="0"/>
                <a:ea typeface="Times New Roman" panose="02020603050405020304" pitchFamily="18" charset="0"/>
              </a:rPr>
            </a:b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451325" y="1677707"/>
            <a:ext cx="5839305" cy="4348519"/>
          </a:xfrm>
        </p:spPr>
        <p:txBody>
          <a:bodyPr/>
          <a:lstStyle/>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Management principles essential for business success and worker happiness.</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UK company examples highlight the importance of support.</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Management duties impact business performance and employee satisfaction.</a:t>
            </a:r>
          </a:p>
          <a:p>
            <a:pPr marL="342900" lvl="0" indent="-342900" algn="l">
              <a:lnSpc>
                <a:spcPct val="150000"/>
              </a:lnSpc>
              <a:spcAft>
                <a:spcPts val="1000"/>
              </a:spcAft>
              <a:buFont typeface="Wingdings" panose="05000000000000000000" pitchFamily="2" charset="2"/>
              <a:buChar char="v"/>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Creating a positive work environment leads to long-term success</a:t>
            </a:r>
            <a:r>
              <a:rPr lang="en-GB" sz="1800" dirty="0">
                <a:solidFill>
                  <a:srgbClr val="0D0D0D"/>
                </a:solidFill>
                <a:effectLst/>
                <a:latin typeface="Segoe UI" panose="020B0502040204020203" pitchFamily="34" charset="0"/>
                <a:ea typeface="Times New Roman" panose="02020603050405020304" pitchFamily="18" charset="0"/>
              </a:rPr>
              <a:t>.</a:t>
            </a:r>
            <a:endParaRPr lang="en-GB" sz="1800" dirty="0">
              <a:solidFill>
                <a:srgbClr val="0D0D0D"/>
              </a:solidFill>
              <a:effectLst/>
              <a:latin typeface="Times New Roman" panose="02020603050405020304" pitchFamily="18" charset="0"/>
              <a:ea typeface="Times New Roman" panose="02020603050405020304" pitchFamily="18" charset="0"/>
            </a:endParaRP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4157533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499695" y="121485"/>
            <a:ext cx="3851968" cy="1115434"/>
          </a:xfrm>
        </p:spPr>
        <p:txBody>
          <a:bodyPr/>
          <a:lstStyle/>
          <a:p>
            <a:r>
              <a:rPr lang="en-US" dirty="0">
                <a:latin typeface="Times New Roman" panose="02020603050405020304" pitchFamily="18" charset="0"/>
                <a:cs typeface="Times New Roman" panose="02020603050405020304" pitchFamily="18" charset="0"/>
              </a:rPr>
              <a:t>References</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altLang="zh-CN" sz="1200" u="none" strike="noStrike" kern="1200" cap="none" spc="0" normalizeH="0" baseline="0" dirty="0">
              <a:ln>
                <a:noFill/>
              </a:ln>
              <a:solidFill>
                <a:schemeClr val="bg1"/>
              </a:solidFill>
              <a:effectLst/>
              <a:uLnTx/>
              <a:uFillTx/>
            </a:endParaRPr>
          </a:p>
        </p:txBody>
      </p:sp>
      <p:sp>
        <p:nvSpPr>
          <p:cNvPr id="5" name="TextBox 4">
            <a:extLst>
              <a:ext uri="{FF2B5EF4-FFF2-40B4-BE49-F238E27FC236}">
                <a16:creationId xmlns:a16="http://schemas.microsoft.com/office/drawing/2014/main" id="{CDFB3867-CF2E-4448-ADD2-2452E0DF2F23}"/>
              </a:ext>
            </a:extLst>
          </p:cNvPr>
          <p:cNvSpPr txBox="1"/>
          <p:nvPr/>
        </p:nvSpPr>
        <p:spPr>
          <a:xfrm>
            <a:off x="418641" y="1145755"/>
            <a:ext cx="10576193" cy="5016758"/>
          </a:xfrm>
          <a:prstGeom prst="rect">
            <a:avLst/>
          </a:prstGeom>
        </p:spPr>
        <p:txBody>
          <a:bodyPr wrap="square" rtlCol="0">
            <a:spAutoFit/>
          </a:bodyPr>
          <a:lstStyle/>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Akanji</a:t>
            </a:r>
            <a:r>
              <a:rPr lang="en-GB" sz="1000" dirty="0">
                <a:solidFill>
                  <a:schemeClr val="bg1"/>
                </a:solidFill>
                <a:effectLst/>
                <a:latin typeface="Times New Roman" panose="02020603050405020304" pitchFamily="18" charset="0"/>
                <a:ea typeface="Times New Roman" panose="02020603050405020304" pitchFamily="18" charset="0"/>
              </a:rPr>
              <a:t>, B., </a:t>
            </a:r>
            <a:r>
              <a:rPr lang="en-GB" sz="1000" dirty="0" err="1">
                <a:solidFill>
                  <a:schemeClr val="bg1"/>
                </a:solidFill>
                <a:effectLst/>
                <a:latin typeface="Times New Roman" panose="02020603050405020304" pitchFamily="18" charset="0"/>
                <a:ea typeface="Times New Roman" panose="02020603050405020304" pitchFamily="18" charset="0"/>
              </a:rPr>
              <a:t>Mordi</a:t>
            </a:r>
            <a:r>
              <a:rPr lang="en-GB" sz="1000" dirty="0">
                <a:solidFill>
                  <a:schemeClr val="bg1"/>
                </a:solidFill>
                <a:effectLst/>
                <a:latin typeface="Times New Roman" panose="02020603050405020304" pitchFamily="18" charset="0"/>
                <a:ea typeface="Times New Roman" panose="02020603050405020304" pitchFamily="18" charset="0"/>
              </a:rPr>
              <a:t>, C., Simpson, R., </a:t>
            </a:r>
            <a:r>
              <a:rPr lang="en-GB" sz="1000" dirty="0" err="1">
                <a:solidFill>
                  <a:schemeClr val="bg1"/>
                </a:solidFill>
                <a:effectLst/>
                <a:latin typeface="Times New Roman" panose="02020603050405020304" pitchFamily="18" charset="0"/>
                <a:ea typeface="Times New Roman" panose="02020603050405020304" pitchFamily="18" charset="0"/>
              </a:rPr>
              <a:t>Adisa</a:t>
            </a:r>
            <a:r>
              <a:rPr lang="en-GB" sz="1000" dirty="0">
                <a:solidFill>
                  <a:schemeClr val="bg1"/>
                </a:solidFill>
                <a:effectLst/>
                <a:latin typeface="Times New Roman" panose="02020603050405020304" pitchFamily="18" charset="0"/>
                <a:ea typeface="Times New Roman" panose="02020603050405020304" pitchFamily="18" charset="0"/>
              </a:rPr>
              <a:t>, T.A. and </a:t>
            </a:r>
            <a:r>
              <a:rPr lang="en-GB" sz="1000" dirty="0" err="1">
                <a:solidFill>
                  <a:schemeClr val="bg1"/>
                </a:solidFill>
                <a:effectLst/>
                <a:latin typeface="Times New Roman" panose="02020603050405020304" pitchFamily="18" charset="0"/>
                <a:ea typeface="Times New Roman" panose="02020603050405020304" pitchFamily="18" charset="0"/>
              </a:rPr>
              <a:t>Oruh</a:t>
            </a:r>
            <a:r>
              <a:rPr lang="en-GB" sz="1000" dirty="0">
                <a:solidFill>
                  <a:schemeClr val="bg1"/>
                </a:solidFill>
                <a:effectLst/>
                <a:latin typeface="Times New Roman" panose="02020603050405020304" pitchFamily="18" charset="0"/>
                <a:ea typeface="Times New Roman" panose="02020603050405020304" pitchFamily="18" charset="0"/>
              </a:rPr>
              <a:t>, E.S., 2020. Time biases: exploring the work–life balance of single Nigerian managers and professionals. </a:t>
            </a:r>
            <a:r>
              <a:rPr lang="en-GB" sz="1000" i="1" dirty="0">
                <a:solidFill>
                  <a:schemeClr val="bg1"/>
                </a:solidFill>
                <a:effectLst/>
                <a:latin typeface="Times New Roman" panose="02020603050405020304" pitchFamily="18" charset="0"/>
                <a:ea typeface="Times New Roman" panose="02020603050405020304" pitchFamily="18" charset="0"/>
              </a:rPr>
              <a:t>Journal of Managerial Psychology</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35</a:t>
            </a:r>
            <a:r>
              <a:rPr lang="en-GB" sz="1000" dirty="0">
                <a:solidFill>
                  <a:schemeClr val="bg1"/>
                </a:solidFill>
                <a:effectLst/>
                <a:latin typeface="Times New Roman" panose="02020603050405020304" pitchFamily="18" charset="0"/>
                <a:ea typeface="Times New Roman" panose="02020603050405020304" pitchFamily="18" charset="0"/>
              </a:rPr>
              <a:t>(2), pp.57-70.</a:t>
            </a:r>
          </a:p>
          <a:p>
            <a:pPr marL="111760" algn="just">
              <a:spcAft>
                <a:spcPts val="1000"/>
              </a:spcAft>
            </a:pPr>
            <a:r>
              <a:rPr lang="en-GB" sz="1000" dirty="0">
                <a:solidFill>
                  <a:schemeClr val="bg1"/>
                </a:solidFill>
                <a:effectLst/>
                <a:latin typeface="Times New Roman" panose="02020603050405020304" pitchFamily="18" charset="0"/>
                <a:ea typeface="Times New Roman" panose="02020603050405020304" pitchFamily="18" charset="0"/>
              </a:rPr>
              <a:t>Cintas, C., </a:t>
            </a:r>
            <a:r>
              <a:rPr lang="en-GB" sz="1000" dirty="0" err="1">
                <a:solidFill>
                  <a:schemeClr val="bg1"/>
                </a:solidFill>
                <a:effectLst/>
                <a:latin typeface="Times New Roman" panose="02020603050405020304" pitchFamily="18" charset="0"/>
                <a:ea typeface="Times New Roman" panose="02020603050405020304" pitchFamily="18" charset="0"/>
              </a:rPr>
              <a:t>Heliot</a:t>
            </a:r>
            <a:r>
              <a:rPr lang="en-GB" sz="1000" dirty="0">
                <a:solidFill>
                  <a:schemeClr val="bg1"/>
                </a:solidFill>
                <a:effectLst/>
                <a:latin typeface="Times New Roman" panose="02020603050405020304" pitchFamily="18" charset="0"/>
                <a:ea typeface="Times New Roman" panose="02020603050405020304" pitchFamily="18" charset="0"/>
              </a:rPr>
              <a:t>, Y. and </a:t>
            </a:r>
            <a:r>
              <a:rPr lang="en-GB" sz="1000" dirty="0" err="1">
                <a:solidFill>
                  <a:schemeClr val="bg1"/>
                </a:solidFill>
                <a:effectLst/>
                <a:latin typeface="Times New Roman" panose="02020603050405020304" pitchFamily="18" charset="0"/>
                <a:ea typeface="Times New Roman" panose="02020603050405020304" pitchFamily="18" charset="0"/>
              </a:rPr>
              <a:t>Sprimont</a:t>
            </a:r>
            <a:r>
              <a:rPr lang="en-GB" sz="1000" dirty="0">
                <a:solidFill>
                  <a:schemeClr val="bg1"/>
                </a:solidFill>
                <a:effectLst/>
                <a:latin typeface="Times New Roman" panose="02020603050405020304" pitchFamily="18" charset="0"/>
                <a:ea typeface="Times New Roman" panose="02020603050405020304" pitchFamily="18" charset="0"/>
              </a:rPr>
              <a:t>, P.A., 2020. Religious accommodation in France: decoding managers' behaviour. </a:t>
            </a:r>
            <a:r>
              <a:rPr lang="en-GB" sz="1000" i="1" dirty="0">
                <a:solidFill>
                  <a:schemeClr val="bg1"/>
                </a:solidFill>
                <a:effectLst/>
                <a:latin typeface="Times New Roman" panose="02020603050405020304" pitchFamily="18" charset="0"/>
                <a:ea typeface="Times New Roman" panose="02020603050405020304" pitchFamily="18" charset="0"/>
              </a:rPr>
              <a:t>Employee Relations: The International Journal</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43</a:t>
            </a:r>
            <a:r>
              <a:rPr lang="en-GB" sz="1000" dirty="0">
                <a:solidFill>
                  <a:schemeClr val="bg1"/>
                </a:solidFill>
                <a:effectLst/>
                <a:latin typeface="Times New Roman" panose="02020603050405020304" pitchFamily="18" charset="0"/>
                <a:ea typeface="Times New Roman" panose="02020603050405020304" pitchFamily="18" charset="0"/>
              </a:rPr>
              <a:t>(1), pp.83-107.</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Filimonau</a:t>
            </a:r>
            <a:r>
              <a:rPr lang="en-GB" sz="1000" dirty="0">
                <a:solidFill>
                  <a:schemeClr val="bg1"/>
                </a:solidFill>
                <a:effectLst/>
                <a:latin typeface="Times New Roman" panose="02020603050405020304" pitchFamily="18" charset="0"/>
                <a:ea typeface="Times New Roman" panose="02020603050405020304" pitchFamily="18" charset="0"/>
              </a:rPr>
              <a:t>, V. and </a:t>
            </a:r>
            <a:r>
              <a:rPr lang="en-GB" sz="1000" dirty="0" err="1">
                <a:solidFill>
                  <a:schemeClr val="bg1"/>
                </a:solidFill>
                <a:effectLst/>
                <a:latin typeface="Times New Roman" panose="02020603050405020304" pitchFamily="18" charset="0"/>
                <a:ea typeface="Times New Roman" panose="02020603050405020304" pitchFamily="18" charset="0"/>
              </a:rPr>
              <a:t>Magklaropoulou</a:t>
            </a:r>
            <a:r>
              <a:rPr lang="en-GB" sz="1000" dirty="0">
                <a:solidFill>
                  <a:schemeClr val="bg1"/>
                </a:solidFill>
                <a:effectLst/>
                <a:latin typeface="Times New Roman" panose="02020603050405020304" pitchFamily="18" charset="0"/>
                <a:ea typeface="Times New Roman" panose="02020603050405020304" pitchFamily="18" charset="0"/>
              </a:rPr>
              <a:t>, A., 2020. Exploring the viability of a new ‘pay-as-you-</a:t>
            </a:r>
            <a:r>
              <a:rPr lang="en-GB" sz="1000" dirty="0" err="1">
                <a:solidFill>
                  <a:schemeClr val="bg1"/>
                </a:solidFill>
                <a:effectLst/>
                <a:latin typeface="Times New Roman" panose="02020603050405020304" pitchFamily="18" charset="0"/>
                <a:ea typeface="Times New Roman" panose="02020603050405020304" pitchFamily="18" charset="0"/>
              </a:rPr>
              <a:t>use’energy</a:t>
            </a:r>
            <a:r>
              <a:rPr lang="en-GB" sz="1000" dirty="0">
                <a:solidFill>
                  <a:schemeClr val="bg1"/>
                </a:solidFill>
                <a:effectLst/>
                <a:latin typeface="Times New Roman" panose="02020603050405020304" pitchFamily="18" charset="0"/>
                <a:ea typeface="Times New Roman" panose="02020603050405020304" pitchFamily="18" charset="0"/>
              </a:rPr>
              <a:t> management model in budget hotels. </a:t>
            </a:r>
            <a:r>
              <a:rPr lang="en-GB" sz="1000" i="1" dirty="0">
                <a:solidFill>
                  <a:schemeClr val="bg1"/>
                </a:solidFill>
                <a:effectLst/>
                <a:latin typeface="Times New Roman" panose="02020603050405020304" pitchFamily="18" charset="0"/>
                <a:ea typeface="Times New Roman" panose="02020603050405020304" pitchFamily="18" charset="0"/>
              </a:rPr>
              <a:t>International Journal of Hospitality Management</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89</a:t>
            </a:r>
            <a:r>
              <a:rPr lang="en-GB" sz="1000" dirty="0">
                <a:solidFill>
                  <a:schemeClr val="bg1"/>
                </a:solidFill>
                <a:effectLst/>
                <a:latin typeface="Times New Roman" panose="02020603050405020304" pitchFamily="18" charset="0"/>
                <a:ea typeface="Times New Roman" panose="02020603050405020304" pitchFamily="18" charset="0"/>
              </a:rPr>
              <a:t>, p.102538.</a:t>
            </a:r>
          </a:p>
          <a:p>
            <a:pPr marL="111760" algn="just">
              <a:spcAft>
                <a:spcPts val="1000"/>
              </a:spcAft>
            </a:pPr>
            <a:r>
              <a:rPr lang="en-GB" sz="1000" dirty="0">
                <a:solidFill>
                  <a:schemeClr val="bg1"/>
                </a:solidFill>
                <a:effectLst/>
                <a:latin typeface="Times New Roman" panose="02020603050405020304" pitchFamily="18" charset="0"/>
                <a:ea typeface="Times New Roman" panose="02020603050405020304" pitchFamily="18" charset="0"/>
              </a:rPr>
              <a:t>Iqbal, A., Latif, K.F. and Ahmad, M.S., 2020. Servant leadership and employee innovative behaviour: exploring psychological pathways. </a:t>
            </a:r>
            <a:r>
              <a:rPr lang="en-GB" sz="1000" i="1" dirty="0">
                <a:solidFill>
                  <a:schemeClr val="bg1"/>
                </a:solidFill>
                <a:effectLst/>
                <a:latin typeface="Times New Roman" panose="02020603050405020304" pitchFamily="18" charset="0"/>
                <a:ea typeface="Times New Roman" panose="02020603050405020304" pitchFamily="18" charset="0"/>
              </a:rPr>
              <a:t>Leadership &amp; Organization Development Journal</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41</a:t>
            </a:r>
            <a:r>
              <a:rPr lang="en-GB" sz="1000" dirty="0">
                <a:solidFill>
                  <a:schemeClr val="bg1"/>
                </a:solidFill>
                <a:effectLst/>
                <a:latin typeface="Times New Roman" panose="02020603050405020304" pitchFamily="18" charset="0"/>
                <a:ea typeface="Times New Roman" panose="02020603050405020304" pitchFamily="18" charset="0"/>
              </a:rPr>
              <a:t>(6), pp.813-827.</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Liedong</a:t>
            </a:r>
            <a:r>
              <a:rPr lang="en-GB" sz="1000" dirty="0">
                <a:solidFill>
                  <a:schemeClr val="bg1"/>
                </a:solidFill>
                <a:effectLst/>
                <a:latin typeface="Times New Roman" panose="02020603050405020304" pitchFamily="18" charset="0"/>
                <a:ea typeface="Times New Roman" panose="02020603050405020304" pitchFamily="18" charset="0"/>
              </a:rPr>
              <a:t>, T.A., 2021. Responsible firm behaviour in political markets: Judging the ethicality of corporate political activity in weak institutional environments. </a:t>
            </a:r>
            <a:r>
              <a:rPr lang="en-GB" sz="1000" i="1" dirty="0">
                <a:solidFill>
                  <a:schemeClr val="bg1"/>
                </a:solidFill>
                <a:effectLst/>
                <a:latin typeface="Times New Roman" panose="02020603050405020304" pitchFamily="18" charset="0"/>
                <a:ea typeface="Times New Roman" panose="02020603050405020304" pitchFamily="18" charset="0"/>
              </a:rPr>
              <a:t>Journal of Business Ethics</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172</a:t>
            </a:r>
            <a:r>
              <a:rPr lang="en-GB" sz="1000" dirty="0">
                <a:solidFill>
                  <a:schemeClr val="bg1"/>
                </a:solidFill>
                <a:effectLst/>
                <a:latin typeface="Times New Roman" panose="02020603050405020304" pitchFamily="18" charset="0"/>
                <a:ea typeface="Times New Roman" panose="02020603050405020304" pitchFamily="18" charset="0"/>
              </a:rPr>
              <a:t>(2), pp.325-345.</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Mascarenhas</a:t>
            </a:r>
            <a:r>
              <a:rPr lang="en-GB" sz="1000" dirty="0">
                <a:solidFill>
                  <a:schemeClr val="bg1"/>
                </a:solidFill>
                <a:effectLst/>
                <a:latin typeface="Times New Roman" panose="02020603050405020304" pitchFamily="18" charset="0"/>
                <a:ea typeface="Times New Roman" panose="02020603050405020304" pitchFamily="18" charset="0"/>
              </a:rPr>
              <a:t>, C., Mendes, L., Marques, C. and </a:t>
            </a:r>
            <a:r>
              <a:rPr lang="en-GB" sz="1000" dirty="0" err="1">
                <a:solidFill>
                  <a:schemeClr val="bg1"/>
                </a:solidFill>
                <a:effectLst/>
                <a:latin typeface="Times New Roman" panose="02020603050405020304" pitchFamily="18" charset="0"/>
                <a:ea typeface="Times New Roman" panose="02020603050405020304" pitchFamily="18" charset="0"/>
              </a:rPr>
              <a:t>Galvão</a:t>
            </a:r>
            <a:r>
              <a:rPr lang="en-GB" sz="1000" dirty="0">
                <a:solidFill>
                  <a:schemeClr val="bg1"/>
                </a:solidFill>
                <a:effectLst/>
                <a:latin typeface="Times New Roman" panose="02020603050405020304" pitchFamily="18" charset="0"/>
                <a:ea typeface="Times New Roman" panose="02020603050405020304" pitchFamily="18" charset="0"/>
              </a:rPr>
              <a:t>, A., 2020. Exploring CSR’s influence on employees’ attitudes and behaviours in higher education. </a:t>
            </a:r>
            <a:r>
              <a:rPr lang="en-GB" sz="1000" i="1" dirty="0">
                <a:solidFill>
                  <a:schemeClr val="bg1"/>
                </a:solidFill>
                <a:effectLst/>
                <a:latin typeface="Times New Roman" panose="02020603050405020304" pitchFamily="18" charset="0"/>
                <a:ea typeface="Times New Roman" panose="02020603050405020304" pitchFamily="18" charset="0"/>
              </a:rPr>
              <a:t>Sustainability Accounting, Management and Policy Journal</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11</a:t>
            </a:r>
            <a:r>
              <a:rPr lang="en-GB" sz="1000" dirty="0">
                <a:solidFill>
                  <a:schemeClr val="bg1"/>
                </a:solidFill>
                <a:effectLst/>
                <a:latin typeface="Times New Roman" panose="02020603050405020304" pitchFamily="18" charset="0"/>
                <a:ea typeface="Times New Roman" panose="02020603050405020304" pitchFamily="18" charset="0"/>
              </a:rPr>
              <a:t>(4), pp.653-678.</a:t>
            </a:r>
          </a:p>
          <a:p>
            <a:pPr marL="111760" algn="just">
              <a:spcAft>
                <a:spcPts val="1000"/>
              </a:spcAft>
            </a:pPr>
            <a:r>
              <a:rPr lang="en-GB" sz="1000" dirty="0">
                <a:solidFill>
                  <a:schemeClr val="bg1"/>
                </a:solidFill>
                <a:effectLst/>
                <a:latin typeface="Times New Roman" panose="02020603050405020304" pitchFamily="18" charset="0"/>
                <a:ea typeface="Times New Roman" panose="02020603050405020304" pitchFamily="18" charset="0"/>
              </a:rPr>
              <a:t>Nayak, S., </a:t>
            </a:r>
            <a:r>
              <a:rPr lang="en-GB" sz="1000" dirty="0" err="1">
                <a:solidFill>
                  <a:schemeClr val="bg1"/>
                </a:solidFill>
                <a:effectLst/>
                <a:latin typeface="Times New Roman" panose="02020603050405020304" pitchFamily="18" charset="0"/>
                <a:ea typeface="Times New Roman" panose="02020603050405020304" pitchFamily="18" charset="0"/>
              </a:rPr>
              <a:t>Budhwar</a:t>
            </a:r>
            <a:r>
              <a:rPr lang="en-GB" sz="1000" dirty="0">
                <a:solidFill>
                  <a:schemeClr val="bg1"/>
                </a:solidFill>
                <a:effectLst/>
                <a:latin typeface="Times New Roman" panose="02020603050405020304" pitchFamily="18" charset="0"/>
                <a:ea typeface="Times New Roman" panose="02020603050405020304" pitchFamily="18" charset="0"/>
              </a:rPr>
              <a:t>, P., Pereira, V. and Malik, A., 2022. Exploring the dark-side of E-HRM: a study of social networking sites and deviant workplace </a:t>
            </a:r>
            <a:r>
              <a:rPr lang="en-GB" sz="1000" dirty="0" err="1">
                <a:solidFill>
                  <a:schemeClr val="bg1"/>
                </a:solidFill>
                <a:effectLst/>
                <a:latin typeface="Times New Roman" panose="02020603050405020304" pitchFamily="18" charset="0"/>
                <a:ea typeface="Times New Roman" panose="02020603050405020304" pitchFamily="18" charset="0"/>
              </a:rPr>
              <a:t>behavior</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International Journal of Manpower</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43</a:t>
            </a:r>
            <a:r>
              <a:rPr lang="en-GB" sz="1000" dirty="0">
                <a:solidFill>
                  <a:schemeClr val="bg1"/>
                </a:solidFill>
                <a:effectLst/>
                <a:latin typeface="Times New Roman" panose="02020603050405020304" pitchFamily="18" charset="0"/>
                <a:ea typeface="Times New Roman" panose="02020603050405020304" pitchFamily="18" charset="0"/>
              </a:rPr>
              <a:t>(1), pp.89-115.</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Pekkala</a:t>
            </a:r>
            <a:r>
              <a:rPr lang="en-GB" sz="1000" dirty="0">
                <a:solidFill>
                  <a:schemeClr val="bg1"/>
                </a:solidFill>
                <a:effectLst/>
                <a:latin typeface="Times New Roman" panose="02020603050405020304" pitchFamily="18" charset="0"/>
                <a:ea typeface="Times New Roman" panose="02020603050405020304" pitchFamily="18" charset="0"/>
              </a:rPr>
              <a:t>, K., </a:t>
            </a:r>
            <a:r>
              <a:rPr lang="en-GB" sz="1000" dirty="0" err="1">
                <a:solidFill>
                  <a:schemeClr val="bg1"/>
                </a:solidFill>
                <a:effectLst/>
                <a:latin typeface="Times New Roman" panose="02020603050405020304" pitchFamily="18" charset="0"/>
                <a:ea typeface="Times New Roman" panose="02020603050405020304" pitchFamily="18" charset="0"/>
              </a:rPr>
              <a:t>Auvinen</a:t>
            </a:r>
            <a:r>
              <a:rPr lang="en-GB" sz="1000" dirty="0">
                <a:solidFill>
                  <a:schemeClr val="bg1"/>
                </a:solidFill>
                <a:effectLst/>
                <a:latin typeface="Times New Roman" panose="02020603050405020304" pitchFamily="18" charset="0"/>
                <a:ea typeface="Times New Roman" panose="02020603050405020304" pitchFamily="18" charset="0"/>
              </a:rPr>
              <a:t>, T., </a:t>
            </a:r>
            <a:r>
              <a:rPr lang="en-GB" sz="1000" dirty="0" err="1">
                <a:solidFill>
                  <a:schemeClr val="bg1"/>
                </a:solidFill>
                <a:effectLst/>
                <a:latin typeface="Times New Roman" panose="02020603050405020304" pitchFamily="18" charset="0"/>
                <a:ea typeface="Times New Roman" panose="02020603050405020304" pitchFamily="18" charset="0"/>
              </a:rPr>
              <a:t>Sajasalo</a:t>
            </a:r>
            <a:r>
              <a:rPr lang="en-GB" sz="1000" dirty="0">
                <a:solidFill>
                  <a:schemeClr val="bg1"/>
                </a:solidFill>
                <a:effectLst/>
                <a:latin typeface="Times New Roman" panose="02020603050405020304" pitchFamily="18" charset="0"/>
                <a:ea typeface="Times New Roman" panose="02020603050405020304" pitchFamily="18" charset="0"/>
              </a:rPr>
              <a:t>, P. and </a:t>
            </a:r>
            <a:r>
              <a:rPr lang="en-GB" sz="1000" dirty="0" err="1">
                <a:solidFill>
                  <a:schemeClr val="bg1"/>
                </a:solidFill>
                <a:effectLst/>
                <a:latin typeface="Times New Roman" panose="02020603050405020304" pitchFamily="18" charset="0"/>
                <a:ea typeface="Times New Roman" panose="02020603050405020304" pitchFamily="18" charset="0"/>
              </a:rPr>
              <a:t>Valentini</a:t>
            </a:r>
            <a:r>
              <a:rPr lang="en-GB" sz="1000" dirty="0">
                <a:solidFill>
                  <a:schemeClr val="bg1"/>
                </a:solidFill>
                <a:effectLst/>
                <a:latin typeface="Times New Roman" panose="02020603050405020304" pitchFamily="18" charset="0"/>
                <a:ea typeface="Times New Roman" panose="02020603050405020304" pitchFamily="18" charset="0"/>
              </a:rPr>
              <a:t>, C., 2022. What's in it for me and you? Exploring managerial perceptions of employees' work-related social media use. </a:t>
            </a:r>
            <a:r>
              <a:rPr lang="en-GB" sz="1000" i="1" dirty="0">
                <a:solidFill>
                  <a:schemeClr val="bg1"/>
                </a:solidFill>
                <a:effectLst/>
                <a:latin typeface="Times New Roman" panose="02020603050405020304" pitchFamily="18" charset="0"/>
                <a:ea typeface="Times New Roman" panose="02020603050405020304" pitchFamily="18" charset="0"/>
              </a:rPr>
              <a:t>Employee Relations: The International Journal</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44</a:t>
            </a:r>
            <a:r>
              <a:rPr lang="en-GB" sz="1000" dirty="0">
                <a:solidFill>
                  <a:schemeClr val="bg1"/>
                </a:solidFill>
                <a:effectLst/>
                <a:latin typeface="Times New Roman" panose="02020603050405020304" pitchFamily="18" charset="0"/>
                <a:ea typeface="Times New Roman" panose="02020603050405020304" pitchFamily="18" charset="0"/>
              </a:rPr>
              <a:t>(7), pp.46-62.</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Selvarajah</a:t>
            </a:r>
            <a:r>
              <a:rPr lang="en-GB" sz="1000" dirty="0">
                <a:solidFill>
                  <a:schemeClr val="bg1"/>
                </a:solidFill>
                <a:effectLst/>
                <a:latin typeface="Times New Roman" panose="02020603050405020304" pitchFamily="18" charset="0"/>
                <a:ea typeface="Times New Roman" panose="02020603050405020304" pitchFamily="18" charset="0"/>
              </a:rPr>
              <a:t>, C. and Meyer, D., 2020. Exploring managerial leadership in Vietnam: where Confucianism meets Dharma. </a:t>
            </a:r>
            <a:r>
              <a:rPr lang="en-GB" sz="1000" i="1" dirty="0">
                <a:solidFill>
                  <a:schemeClr val="bg1"/>
                </a:solidFill>
                <a:effectLst/>
                <a:latin typeface="Times New Roman" panose="02020603050405020304" pitchFamily="18" charset="0"/>
                <a:ea typeface="Times New Roman" panose="02020603050405020304" pitchFamily="18" charset="0"/>
              </a:rPr>
              <a:t>Asia Pacific Business Review</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26</a:t>
            </a:r>
            <a:r>
              <a:rPr lang="en-GB" sz="1000" dirty="0">
                <a:solidFill>
                  <a:schemeClr val="bg1"/>
                </a:solidFill>
                <a:effectLst/>
                <a:latin typeface="Times New Roman" panose="02020603050405020304" pitchFamily="18" charset="0"/>
                <a:ea typeface="Times New Roman" panose="02020603050405020304" pitchFamily="18" charset="0"/>
              </a:rPr>
              <a:t>(3), pp.286-312.</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Seyfi</a:t>
            </a:r>
            <a:r>
              <a:rPr lang="en-GB" sz="1000" dirty="0">
                <a:solidFill>
                  <a:schemeClr val="bg1"/>
                </a:solidFill>
                <a:effectLst/>
                <a:latin typeface="Times New Roman" panose="02020603050405020304" pitchFamily="18" charset="0"/>
                <a:ea typeface="Times New Roman" panose="02020603050405020304" pitchFamily="18" charset="0"/>
              </a:rPr>
              <a:t>, S., Sharifi-Tehrani, M., Hall, C.M. and Vo-Thanh, T., 2023. Exploring the drivers of Gen Z tourists’ buycott behaviour: A lifestyle politics perspective. </a:t>
            </a:r>
            <a:r>
              <a:rPr lang="en-GB" sz="1000" i="1" dirty="0">
                <a:solidFill>
                  <a:schemeClr val="bg1"/>
                </a:solidFill>
                <a:effectLst/>
                <a:latin typeface="Times New Roman" panose="02020603050405020304" pitchFamily="18" charset="0"/>
                <a:ea typeface="Times New Roman" panose="02020603050405020304" pitchFamily="18" charset="0"/>
              </a:rPr>
              <a:t>Journal of Sustainable Tourism</a:t>
            </a:r>
            <a:r>
              <a:rPr lang="en-GB" sz="1000" dirty="0">
                <a:solidFill>
                  <a:schemeClr val="bg1"/>
                </a:solidFill>
                <a:effectLst/>
                <a:latin typeface="Times New Roman" panose="02020603050405020304" pitchFamily="18" charset="0"/>
                <a:ea typeface="Times New Roman" panose="02020603050405020304" pitchFamily="18" charset="0"/>
              </a:rPr>
              <a:t>, pp.1-19.</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Thampi</a:t>
            </a:r>
            <a:r>
              <a:rPr lang="en-GB" sz="1000" dirty="0">
                <a:solidFill>
                  <a:schemeClr val="bg1"/>
                </a:solidFill>
                <a:effectLst/>
                <a:latin typeface="Times New Roman" panose="02020603050405020304" pitchFamily="18" charset="0"/>
                <a:ea typeface="Times New Roman" panose="02020603050405020304" pitchFamily="18" charset="0"/>
              </a:rPr>
              <a:t>, K., 2023. Strategizing the performance of non-government organisations: exploring organisational practices and managerial leadership behaviour in Indian NGOs. </a:t>
            </a:r>
            <a:r>
              <a:rPr lang="en-GB" sz="1000" i="1" dirty="0">
                <a:solidFill>
                  <a:schemeClr val="bg1"/>
                </a:solidFill>
                <a:effectLst/>
                <a:latin typeface="Times New Roman" panose="02020603050405020304" pitchFamily="18" charset="0"/>
                <a:ea typeface="Times New Roman" panose="02020603050405020304" pitchFamily="18" charset="0"/>
              </a:rPr>
              <a:t>Asia Pacific Journal of Social Work and Development</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33</a:t>
            </a:r>
            <a:r>
              <a:rPr lang="en-GB" sz="1000" dirty="0">
                <a:solidFill>
                  <a:schemeClr val="bg1"/>
                </a:solidFill>
                <a:effectLst/>
                <a:latin typeface="Times New Roman" panose="02020603050405020304" pitchFamily="18" charset="0"/>
                <a:ea typeface="Times New Roman" panose="02020603050405020304" pitchFamily="18" charset="0"/>
              </a:rPr>
              <a:t>(2), pp.144-158.</a:t>
            </a:r>
          </a:p>
          <a:p>
            <a:pPr marL="111760" algn="just">
              <a:spcAft>
                <a:spcPts val="1000"/>
              </a:spcAft>
            </a:pPr>
            <a:r>
              <a:rPr lang="en-GB" sz="1000" dirty="0">
                <a:solidFill>
                  <a:schemeClr val="bg1"/>
                </a:solidFill>
                <a:effectLst/>
                <a:latin typeface="Times New Roman" panose="02020603050405020304" pitchFamily="18" charset="0"/>
                <a:ea typeface="Times New Roman" panose="02020603050405020304" pitchFamily="18" charset="0"/>
              </a:rPr>
              <a:t>Trunfio, M., Jung, T. and Campana, S., 2022. Mixed reality experiences in museums: Exploring the impact of functional elements of the devices on visitors’ immersive experiences and post-experience behaviours. </a:t>
            </a:r>
            <a:r>
              <a:rPr lang="en-GB" sz="1000" i="1" dirty="0">
                <a:solidFill>
                  <a:schemeClr val="bg1"/>
                </a:solidFill>
                <a:effectLst/>
                <a:latin typeface="Times New Roman" panose="02020603050405020304" pitchFamily="18" charset="0"/>
                <a:ea typeface="Times New Roman" panose="02020603050405020304" pitchFamily="18" charset="0"/>
              </a:rPr>
              <a:t>Information &amp; Management</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59</a:t>
            </a:r>
            <a:r>
              <a:rPr lang="en-GB" sz="1000" dirty="0">
                <a:solidFill>
                  <a:schemeClr val="bg1"/>
                </a:solidFill>
                <a:effectLst/>
                <a:latin typeface="Times New Roman" panose="02020603050405020304" pitchFamily="18" charset="0"/>
                <a:ea typeface="Times New Roman" panose="02020603050405020304" pitchFamily="18" charset="0"/>
              </a:rPr>
              <a:t>(8), p.103698.</a:t>
            </a:r>
          </a:p>
          <a:p>
            <a:pPr marL="111760" algn="just">
              <a:spcAft>
                <a:spcPts val="1000"/>
              </a:spcAft>
            </a:pPr>
            <a:r>
              <a:rPr lang="en-GB" sz="1000" dirty="0" err="1">
                <a:solidFill>
                  <a:schemeClr val="bg1"/>
                </a:solidFill>
                <a:effectLst/>
                <a:latin typeface="Times New Roman" panose="02020603050405020304" pitchFamily="18" charset="0"/>
                <a:ea typeface="Times New Roman" panose="02020603050405020304" pitchFamily="18" charset="0"/>
              </a:rPr>
              <a:t>Zogjani</a:t>
            </a:r>
            <a:r>
              <a:rPr lang="en-GB" sz="1000" dirty="0">
                <a:solidFill>
                  <a:schemeClr val="bg1"/>
                </a:solidFill>
                <a:effectLst/>
                <a:latin typeface="Times New Roman" panose="02020603050405020304" pitchFamily="18" charset="0"/>
                <a:ea typeface="Times New Roman" panose="02020603050405020304" pitchFamily="18" charset="0"/>
              </a:rPr>
              <a:t>, J. and </a:t>
            </a:r>
            <a:r>
              <a:rPr lang="en-GB" sz="1000" dirty="0" err="1">
                <a:solidFill>
                  <a:schemeClr val="bg1"/>
                </a:solidFill>
                <a:effectLst/>
                <a:latin typeface="Times New Roman" panose="02020603050405020304" pitchFamily="18" charset="0"/>
                <a:ea typeface="Times New Roman" panose="02020603050405020304" pitchFamily="18" charset="0"/>
              </a:rPr>
              <a:t>Raçi</a:t>
            </a:r>
            <a:r>
              <a:rPr lang="en-GB" sz="1000" dirty="0">
                <a:solidFill>
                  <a:schemeClr val="bg1"/>
                </a:solidFill>
                <a:effectLst/>
                <a:latin typeface="Times New Roman" panose="02020603050405020304" pitchFamily="18" charset="0"/>
                <a:ea typeface="Times New Roman" panose="02020603050405020304" pitchFamily="18" charset="0"/>
              </a:rPr>
              <a:t>, S., 2021. Critically analyse the role of senior managers as barriers to organizational change and explore how this can be addressed.</a:t>
            </a:r>
          </a:p>
        </p:txBody>
      </p:sp>
    </p:spTree>
    <p:extLst>
      <p:ext uri="{BB962C8B-B14F-4D97-AF65-F5344CB8AC3E}">
        <p14:creationId xmlns:p14="http://schemas.microsoft.com/office/powerpoint/2010/main" val="4292725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Thank you</a:t>
            </a:r>
          </a:p>
        </p:txBody>
      </p:sp>
      <p:pic>
        <p:nvPicPr>
          <p:cNvPr id="14" name="Picture Placeholder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Picture Placeholder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Picture Placeholder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Dark Presentation_win32_v5" id="{58BAEBF1-5D61-4C15-85CE-FF9951014D92}" vid="{276E4683-2F29-4A34-B0D2-95452F46AA5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0</TotalTime>
  <Words>3517</Words>
  <Application>Microsoft Office PowerPoint</Application>
  <PresentationFormat>Widescreen</PresentationFormat>
  <Paragraphs>167</Paragraphs>
  <Slides>16</Slides>
  <Notes>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等线</vt:lpstr>
      <vt:lpstr>Abadi</vt:lpstr>
      <vt:lpstr>Arial</vt:lpstr>
      <vt:lpstr>Calibri</vt:lpstr>
      <vt:lpstr>Posterama</vt:lpstr>
      <vt:lpstr>Posterama Text Black</vt:lpstr>
      <vt:lpstr>Posterama Text SemiBold</vt:lpstr>
      <vt:lpstr>Segoe UI</vt:lpstr>
      <vt:lpstr>Times New Roman</vt:lpstr>
      <vt:lpstr>Wingdings</vt:lpstr>
      <vt:lpstr>Custom</vt:lpstr>
      <vt:lpstr>LCBB4008 Introduction to Leadership and Management  Exploring Managerial Principles and Behaviours </vt:lpstr>
      <vt:lpstr>Introduction</vt:lpstr>
      <vt:lpstr>Managerial Principles </vt:lpstr>
      <vt:lpstr>Importance of supporting employees </vt:lpstr>
      <vt:lpstr>Managerial Functions and Roles</vt:lpstr>
      <vt:lpstr>Organising</vt:lpstr>
      <vt:lpstr>Leading </vt:lpstr>
      <vt:lpstr>Controlling</vt:lpstr>
      <vt:lpstr>Managerial Roles </vt:lpstr>
      <vt:lpstr>Managerial Behaviours and Implications</vt:lpstr>
      <vt:lpstr>Fair treatment of employees </vt:lpstr>
      <vt:lpstr>Implications on Employees </vt:lpstr>
      <vt:lpstr>Examples from Organizations</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LCBB4008 Introduction to Leadership and Management  Exploring Managerial Principles and Behaviours</dc:title>
  <dc:creator/>
  <cp:lastModifiedBy/>
  <cp:revision>2</cp:revision>
  <dcterms:created xsi:type="dcterms:W3CDTF">2024-02-29T18:55:22Z</dcterms:created>
  <dcterms:modified xsi:type="dcterms:W3CDTF">2024-03-17T12:03:51Z</dcterms:modified>
</cp:coreProperties>
</file>