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4551" r:id="rId1"/>
    <p:sldMasterId id="2147484620" r:id="rId2"/>
  </p:sldMasterIdLst>
  <p:notesMasterIdLst>
    <p:notesMasterId r:id="rId40"/>
  </p:notesMasterIdLst>
  <p:handoutMasterIdLst>
    <p:handoutMasterId r:id="rId41"/>
  </p:handoutMasterIdLst>
  <p:sldIdLst>
    <p:sldId id="2579" r:id="rId3"/>
    <p:sldId id="2462" r:id="rId4"/>
    <p:sldId id="2009" r:id="rId5"/>
    <p:sldId id="2587" r:id="rId6"/>
    <p:sldId id="2464" r:id="rId7"/>
    <p:sldId id="2598" r:id="rId8"/>
    <p:sldId id="2597" r:id="rId9"/>
    <p:sldId id="2601" r:id="rId10"/>
    <p:sldId id="2599" r:id="rId11"/>
    <p:sldId id="2602" r:id="rId12"/>
    <p:sldId id="2604" r:id="rId13"/>
    <p:sldId id="2603" r:id="rId14"/>
    <p:sldId id="2422" r:id="rId15"/>
    <p:sldId id="2605" r:id="rId16"/>
    <p:sldId id="2606" r:id="rId17"/>
    <p:sldId id="2607" r:id="rId18"/>
    <p:sldId id="2593" r:id="rId19"/>
    <p:sldId id="2063" r:id="rId20"/>
    <p:sldId id="2454" r:id="rId21"/>
    <p:sldId id="2455" r:id="rId22"/>
    <p:sldId id="2065" r:id="rId23"/>
    <p:sldId id="2590" r:id="rId24"/>
    <p:sldId id="2010" r:id="rId25"/>
    <p:sldId id="2589" r:id="rId26"/>
    <p:sldId id="2226" r:id="rId27"/>
    <p:sldId id="2467" r:id="rId28"/>
    <p:sldId id="2459" r:id="rId29"/>
    <p:sldId id="2227" r:id="rId30"/>
    <p:sldId id="2228" r:id="rId31"/>
    <p:sldId id="2465" r:id="rId32"/>
    <p:sldId id="2596" r:id="rId33"/>
    <p:sldId id="2466" r:id="rId34"/>
    <p:sldId id="2595" r:id="rId35"/>
    <p:sldId id="2580" r:id="rId36"/>
    <p:sldId id="2584" r:id="rId37"/>
    <p:sldId id="2592" r:id="rId38"/>
    <p:sldId id="2591" r:id="rId39"/>
  </p:sldIdLst>
  <p:sldSz cx="12436475" cy="6994525"/>
  <p:notesSz cx="6858000" cy="9144000"/>
  <p:defaultTex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ata Protection" id="{F511C09D-F95E-4F0B-85FA-19918DB0F204}">
          <p14:sldIdLst>
            <p14:sldId id="2579"/>
            <p14:sldId id="2462"/>
            <p14:sldId id="2009"/>
            <p14:sldId id="2587"/>
            <p14:sldId id="2464"/>
            <p14:sldId id="2598"/>
            <p14:sldId id="2597"/>
            <p14:sldId id="2601"/>
            <p14:sldId id="2599"/>
            <p14:sldId id="2602"/>
            <p14:sldId id="2604"/>
            <p14:sldId id="2603"/>
            <p14:sldId id="2422"/>
            <p14:sldId id="2605"/>
            <p14:sldId id="2606"/>
            <p14:sldId id="2607"/>
            <p14:sldId id="2593"/>
            <p14:sldId id="2063"/>
            <p14:sldId id="2454"/>
            <p14:sldId id="2455"/>
            <p14:sldId id="2065"/>
            <p14:sldId id="2590"/>
            <p14:sldId id="2010"/>
            <p14:sldId id="2589"/>
            <p14:sldId id="2226"/>
            <p14:sldId id="2467"/>
            <p14:sldId id="2459"/>
            <p14:sldId id="2227"/>
            <p14:sldId id="2228"/>
            <p14:sldId id="2465"/>
            <p14:sldId id="2596"/>
            <p14:sldId id="2466"/>
            <p14:sldId id="2595"/>
            <p14:sldId id="2580"/>
            <p14:sldId id="2584"/>
            <p14:sldId id="2592"/>
            <p14:sldId id="2591"/>
          </p14:sldIdLst>
        </p14:section>
        <p14:section name="Extra Optional Slides" id="{47EE68BE-357E-4CB1-817B-3C5429631236}">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5" name="Author" initials="A"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3A5E"/>
    <a:srgbClr val="F2F2F2"/>
    <a:srgbClr val="EBEBEB"/>
    <a:srgbClr val="59B4D9"/>
    <a:srgbClr val="FFFFFF"/>
    <a:srgbClr val="FFF100"/>
    <a:srgbClr val="75757A"/>
    <a:srgbClr val="3C3C41"/>
    <a:srgbClr val="30E5D0"/>
    <a:srgbClr val="008272"/>
  </p:clrMru>
  <p:extLst>
    <p:ext uri="{E76CE94A-603C-4142-B9EB-6D1370010A27}">
      <p14:discardImageEditData xmlns:p14="http://schemas.microsoft.com/office/powerpoint/2010/main" val="1"/>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78" autoAdjust="0"/>
    <p:restoredTop sz="87303" autoAdjust="0"/>
  </p:normalViewPr>
  <p:slideViewPr>
    <p:cSldViewPr snapToGrid="0">
      <p:cViewPr varScale="1">
        <p:scale>
          <a:sx n="96" d="100"/>
          <a:sy n="96" d="100"/>
        </p:scale>
        <p:origin x="846" y="72"/>
      </p:cViewPr>
      <p:guideLst/>
    </p:cSldViewPr>
  </p:slideViewPr>
  <p:outlineViewPr>
    <p:cViewPr>
      <p:scale>
        <a:sx n="33" d="100"/>
        <a:sy n="33" d="100"/>
      </p:scale>
      <p:origin x="0" y="0"/>
    </p:cViewPr>
  </p:outlineViewPr>
  <p:notesTextViewPr>
    <p:cViewPr>
      <p:scale>
        <a:sx n="75" d="100"/>
        <a:sy n="75" d="100"/>
      </p:scale>
      <p:origin x="0" y="0"/>
    </p:cViewPr>
  </p:notesTextViewPr>
  <p:sorterViewPr>
    <p:cViewPr>
      <p:scale>
        <a:sx n="75" d="100"/>
        <a:sy n="75" d="100"/>
      </p:scale>
      <p:origin x="0" y="-924"/>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A5FDB7B-8DB8-4A3A-95C8-7102BBC9A9E1}" type="datetime8">
              <a:rPr lang="en-US" smtClean="0">
                <a:latin typeface="Segoe UI" pitchFamily="34" charset="0"/>
              </a:rPr>
              <a:t>11/23/2022 9:47 PM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DCE60099-03E7-4FA1-8A7F-E6E6CFB0F855}" type="datetime8">
              <a:rPr lang="en-US" smtClean="0"/>
              <a:t>11/23/2022 9:46 PM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dt="0"/>
  <p:notesStyle>
    <a:lvl1pPr marL="0" algn="l" defTabSz="932742" rtl="0" eaLnBrk="1" latinLnBrk="0" hangingPunct="1">
      <a:lnSpc>
        <a:spcPct val="90000"/>
      </a:lnSpc>
      <a:spcAft>
        <a:spcPts val="340"/>
      </a:spcAft>
      <a:defRPr sz="900" kern="1200">
        <a:solidFill>
          <a:schemeClr val="tx1"/>
        </a:solidFill>
        <a:latin typeface="Segoe UI" panose="020B0502040204020203" pitchFamily="34" charset="0"/>
        <a:ea typeface="+mn-ea"/>
        <a:cs typeface="+mn-cs"/>
      </a:defRPr>
    </a:lvl1pPr>
    <a:lvl2pPr marL="217262" indent="-107956"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2pPr>
    <a:lvl3pPr marL="334664" indent="-117403"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3pPr>
    <a:lvl4pPr marL="492551" indent="-149789"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4pPr>
    <a:lvl5pPr marL="627496" indent="-117403"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5pPr>
    <a:lvl6pPr marL="2331856" algn="l" defTabSz="932742" rtl="0" eaLnBrk="1" latinLnBrk="0" hangingPunct="1">
      <a:defRPr sz="1200" kern="1200">
        <a:solidFill>
          <a:schemeClr val="tx1"/>
        </a:solidFill>
        <a:latin typeface="+mn-lt"/>
        <a:ea typeface="+mn-ea"/>
        <a:cs typeface="+mn-cs"/>
      </a:defRPr>
    </a:lvl6pPr>
    <a:lvl7pPr marL="2798226" algn="l" defTabSz="932742" rtl="0" eaLnBrk="1" latinLnBrk="0" hangingPunct="1">
      <a:defRPr sz="1200" kern="1200">
        <a:solidFill>
          <a:schemeClr val="tx1"/>
        </a:solidFill>
        <a:latin typeface="+mn-lt"/>
        <a:ea typeface="+mn-ea"/>
        <a:cs typeface="+mn-cs"/>
      </a:defRPr>
    </a:lvl7pPr>
    <a:lvl8pPr marL="3264597" algn="l" defTabSz="932742" rtl="0" eaLnBrk="1" latinLnBrk="0" hangingPunct="1">
      <a:defRPr sz="1200" kern="1200">
        <a:solidFill>
          <a:schemeClr val="tx1"/>
        </a:solidFill>
        <a:latin typeface="+mn-lt"/>
        <a:ea typeface="+mn-ea"/>
        <a:cs typeface="+mn-cs"/>
      </a:defRPr>
    </a:lvl8pPr>
    <a:lvl9pPr marL="3730969" algn="l" defTabSz="93274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619146B-24F9-441E-A368-DB3B5A84C1D4}"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11/23/2022 9:46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08039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Module overview</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2</a:t>
            </a:fld>
            <a:endParaRPr lang="en-US"/>
          </a:p>
        </p:txBody>
      </p:sp>
    </p:spTree>
    <p:extLst>
      <p:ext uri="{BB962C8B-B14F-4D97-AF65-F5344CB8AC3E}">
        <p14:creationId xmlns:p14="http://schemas.microsoft.com/office/powerpoint/2010/main" val="2326139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000000"/>
                </a:solidFill>
                <a:effectLst/>
                <a:latin typeface="Consolas" panose="020B0609020204030204" pitchFamily="49" charset="0"/>
              </a:rPr>
              <a:t>.</a:t>
            </a:r>
          </a:p>
        </p:txBody>
      </p:sp>
      <p:sp>
        <p:nvSpPr>
          <p:cNvPr id="4" name="Slide Number Placeholder 3"/>
          <p:cNvSpPr>
            <a:spLocks noGrp="1"/>
          </p:cNvSpPr>
          <p:nvPr>
            <p:ph type="sldNum" sz="quarter" idx="5"/>
          </p:nvPr>
        </p:nvSpPr>
        <p:spPr/>
        <p:txBody>
          <a:bodyPr/>
          <a:lstStyle/>
          <a:p>
            <a:fld id="{8507DC7E-BC41-4478-BA30-CBCC3A644F0A}" type="slidenum">
              <a:rPr lang="en-US" smtClean="0"/>
              <a:t>4</a:t>
            </a:fld>
            <a:endParaRPr lang="en-US"/>
          </a:p>
        </p:txBody>
      </p:sp>
    </p:spTree>
    <p:extLst>
      <p:ext uri="{BB962C8B-B14F-4D97-AF65-F5344CB8AC3E}">
        <p14:creationId xmlns:p14="http://schemas.microsoft.com/office/powerpoint/2010/main" val="1481036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or remove role assignments using Azure RBAC and the Azure portal - https://docs.microsoft.com/azure/role-based-access-control/role-assignments-portal</a:t>
            </a:r>
          </a:p>
          <a:p>
            <a:endParaRPr lang="en-US" dirty="0"/>
          </a:p>
          <a:p>
            <a:r>
              <a:rPr lang="en-US" dirty="0"/>
              <a:t>Explain that the role assignment completes the process of implementing</a:t>
            </a:r>
            <a:r>
              <a:rPr lang="en-US" baseline="0" dirty="0"/>
              <a:t> RBAC and combining service principals, a role definition, and a scope.</a:t>
            </a:r>
          </a:p>
          <a:p>
            <a:endParaRPr lang="en-US" baseline="0" dirty="0"/>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11/23/2022 11:43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708588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or remove role assignments using Azure RBAC and the Azure portal - https://docs.microsoft.com/azure/role-based-access-control/role-assignments-portal</a:t>
            </a:r>
          </a:p>
          <a:p>
            <a:endParaRPr lang="en-US" dirty="0"/>
          </a:p>
          <a:p>
            <a:r>
              <a:rPr lang="en-US" dirty="0"/>
              <a:t>Explain that the role assignment completes the process of implementing</a:t>
            </a:r>
            <a:r>
              <a:rPr lang="en-US" baseline="0" dirty="0"/>
              <a:t> RBAC and combining service principals, a role definition, and a scope.</a:t>
            </a:r>
          </a:p>
          <a:p>
            <a:endParaRPr lang="en-US" baseline="0" dirty="0"/>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11/23/2022 11:14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412501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or remove role assignments using Azure RBAC and the Azure portal - https://docs.microsoft.com/azure/role-based-access-control/role-assignments-portal</a:t>
            </a:r>
          </a:p>
          <a:p>
            <a:endParaRPr lang="en-US" dirty="0"/>
          </a:p>
          <a:p>
            <a:r>
              <a:rPr lang="en-US" dirty="0"/>
              <a:t>Explain that the role assignment completes the process of implementing</a:t>
            </a:r>
            <a:r>
              <a:rPr lang="en-US" baseline="0" dirty="0"/>
              <a:t> RBAC and combining service principals, a role definition, and a scope.</a:t>
            </a:r>
          </a:p>
          <a:p>
            <a:endParaRPr lang="en-US" baseline="0" dirty="0"/>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11/24/2022 12:07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863129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or remove role assignments using Azure RBAC and the Azure portal - https://docs.microsoft.com/azure/role-based-access-control/role-assignments-portal</a:t>
            </a:r>
          </a:p>
          <a:p>
            <a:endParaRPr lang="en-US" dirty="0"/>
          </a:p>
          <a:p>
            <a:r>
              <a:rPr lang="en-US" dirty="0"/>
              <a:t>Explain that the role assignment completes the process of implementing</a:t>
            </a:r>
            <a:r>
              <a:rPr lang="en-US" baseline="0" dirty="0"/>
              <a:t> RBAC and combining service principals, a role definition, and a scope.</a:t>
            </a:r>
          </a:p>
          <a:p>
            <a:endParaRPr lang="en-US" baseline="0" dirty="0"/>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11/23/2022 11:49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596748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solidFill>
                <a:srgbClr val="000000"/>
              </a:solidFill>
              <a:effectLst/>
              <a:latin typeface="Consolas" panose="020B0609020204030204" pitchFamily="49"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11</a:t>
            </a:fld>
            <a:endParaRPr lang="en-US"/>
          </a:p>
        </p:txBody>
      </p:sp>
    </p:spTree>
    <p:extLst>
      <p:ext uri="{BB962C8B-B14F-4D97-AF65-F5344CB8AC3E}">
        <p14:creationId xmlns:p14="http://schemas.microsoft.com/office/powerpoint/2010/main" val="2150827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or remove role assignments using Azure RBAC and the Azure portal - https://docs.microsoft.com/azure/role-based-access-control/role-assignments-portal</a:t>
            </a:r>
          </a:p>
          <a:p>
            <a:endParaRPr lang="en-US" dirty="0"/>
          </a:p>
          <a:p>
            <a:r>
              <a:rPr lang="en-US" dirty="0"/>
              <a:t>Explain that the role assignment completes the process of implementing</a:t>
            </a:r>
            <a:r>
              <a:rPr lang="en-US" baseline="0" dirty="0"/>
              <a:t> RBAC and combining service principals, a role definition, and a scope.</a:t>
            </a:r>
          </a:p>
          <a:p>
            <a:endParaRPr lang="en-US" baseline="0" dirty="0"/>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11/24/2022 12:20 AM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321522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Azure Site Recovery documentation - https://docs.microsoft.com/en-us/azure/site-recovery/</a:t>
            </a:r>
          </a:p>
          <a:p>
            <a:endParaRPr lang="en-US" dirty="0"/>
          </a:p>
          <a:p>
            <a:r>
              <a:rPr lang="en-US" dirty="0"/>
              <a:t>Concentrate on replication within Azure and not migration scenarios from on-premises. </a:t>
            </a:r>
          </a:p>
          <a:p>
            <a:endParaRPr lang="en-US" dirty="0"/>
          </a:p>
          <a:p>
            <a:r>
              <a:rPr lang="en-US" dirty="0"/>
              <a:t>Note: Physical servers replicated to Azure using Site Recovery can only fail back as VMware VMs. You need a VMware infrastructure in order to fail back.  https://docs.microsoft.com/en-us/azure/site-recovery/physical-to-azure-failover-failback#prepare-for-reprotection-and-failback</a:t>
            </a:r>
          </a:p>
        </p:txBody>
      </p:sp>
      <p:sp>
        <p:nvSpPr>
          <p:cNvPr id="4" name="Header Placeholder 3"/>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11/23/2022 9:46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961816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solidFill>
                <a:srgbClr val="000000"/>
              </a:solidFill>
              <a:effectLst/>
              <a:latin typeface="Consolas" panose="020B0609020204030204" pitchFamily="49"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15</a:t>
            </a:fld>
            <a:endParaRPr lang="en-US"/>
          </a:p>
        </p:txBody>
      </p:sp>
    </p:spTree>
    <p:extLst>
      <p:ext uri="{BB962C8B-B14F-4D97-AF65-F5344CB8AC3E}">
        <p14:creationId xmlns:p14="http://schemas.microsoft.com/office/powerpoint/2010/main" val="2820927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solidFill>
                <a:srgbClr val="000000"/>
              </a:solidFill>
              <a:effectLst/>
              <a:latin typeface="Consolas" panose="020B0609020204030204" pitchFamily="49"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16</a:t>
            </a:fld>
            <a:endParaRPr lang="en-US"/>
          </a:p>
        </p:txBody>
      </p:sp>
    </p:spTree>
    <p:extLst>
      <p:ext uri="{BB962C8B-B14F-4D97-AF65-F5344CB8AC3E}">
        <p14:creationId xmlns:p14="http://schemas.microsoft.com/office/powerpoint/2010/main" val="29650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Overview of Backup Center - https://docs.microsoft.com/en-us/azure/backup/backup-center-overview</a:t>
            </a:r>
          </a:p>
          <a:p>
            <a:endParaRPr lang="en-US" sz="1200" dirty="0"/>
          </a:p>
          <a:p>
            <a:r>
              <a:rPr lang="en-US" sz="1200" dirty="0"/>
              <a:t>Supported scenarios</a:t>
            </a:r>
          </a:p>
          <a:p>
            <a:r>
              <a:rPr lang="en-US" sz="1200" dirty="0"/>
              <a:t>Backup Center is currently supported for Azure VM backup, SQL in Azure VM backup, SAP HANA in Azure VM backup, Azure Files backup, Azure Blobs backup, Azure Managed Disks backup, and Azure Database for PostgreSQL Server backup.</a:t>
            </a:r>
          </a:p>
          <a:p>
            <a:br>
              <a:rPr lang="en-US" sz="1200" dirty="0"/>
            </a:br>
            <a:endParaRPr lang="en-US" sz="1200"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6188140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Recovery Services vaults overview - https://docs.microsoft.com/en-us/azure/backup/backup-azure-recovery-services-vault-overview</a:t>
            </a:r>
          </a:p>
          <a:p>
            <a:endParaRPr lang="en-US" dirty="0"/>
          </a:p>
          <a:p>
            <a:r>
              <a:rPr lang="en-US" dirty="0"/>
              <a:t>Create a Recovery Services vault - https://docs.microsoft.com/en-us/azure/backup/backup-create-rs-vault</a:t>
            </a:r>
          </a:p>
          <a:p>
            <a:endParaRPr lang="en-US" dirty="0"/>
          </a:p>
          <a:p>
            <a:r>
              <a:rPr lang="en-US" dirty="0"/>
              <a:t>Soft delete for virtual machines - https://docs.microsoft.com/en-us/azure/backup/soft-delete-virtual-machines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11/23/2022 9:46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11676037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Always consider having students walk-through the demonstrations themselves. Also, consider the overlap with the formal labs and your best use of time. </a:t>
            </a:r>
          </a:p>
          <a:p>
            <a:endParaRPr lang="en-US"/>
          </a:p>
        </p:txBody>
      </p:sp>
      <p:sp>
        <p:nvSpPr>
          <p:cNvPr id="4" name="Slide Number Placeholder 3"/>
          <p:cNvSpPr>
            <a:spLocks noGrp="1"/>
          </p:cNvSpPr>
          <p:nvPr>
            <p:ph type="sldNum" sz="quarter" idx="5"/>
          </p:nvPr>
        </p:nvSpPr>
        <p:spPr/>
        <p:txBody>
          <a:bodyPr/>
          <a:lstStyle/>
          <a:p>
            <a:fld id="{8507DC7E-BC41-4478-BA30-CBCC3A644F0A}" type="slidenum">
              <a:rPr lang="en-US" smtClean="0"/>
              <a:t>19</a:t>
            </a:fld>
            <a:endParaRPr lang="en-US"/>
          </a:p>
        </p:txBody>
      </p:sp>
    </p:spTree>
    <p:extLst>
      <p:ext uri="{BB962C8B-B14F-4D97-AF65-F5344CB8AC3E}">
        <p14:creationId xmlns:p14="http://schemas.microsoft.com/office/powerpoint/2010/main" val="5863481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Azure file share backup - https://docs.microsoft.com/en-us/azure/backup/azure-file-share-backup-overview</a:t>
            </a:r>
          </a:p>
          <a:p>
            <a:endParaRPr lang="en-US" dirty="0"/>
          </a:p>
          <a:p>
            <a:endParaRPr lang="en-US" dirty="0"/>
          </a:p>
          <a:p>
            <a:r>
              <a:rPr lang="en-US" dirty="0"/>
              <a:t>Back up Azure file shares - https://docs.microsoft.com/en-us/azure/backup/backup-afs</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26077480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 up Windows Server files and folders to Azure -https://docs.microsoft.com/</a:t>
            </a:r>
            <a:r>
              <a:rPr lang="en-US" dirty="0" err="1"/>
              <a:t>en</a:t>
            </a:r>
            <a:r>
              <a:rPr lang="en-US" dirty="0"/>
              <a:t>-us/azure/backup/backup-windows-with-mars-agent </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11/23/2022 9:46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24674534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Always consider having students walk-through the demonstrations themselves. Also, consider the overlap with the formal labs and your best use of time. </a:t>
            </a:r>
          </a:p>
        </p:txBody>
      </p:sp>
      <p:sp>
        <p:nvSpPr>
          <p:cNvPr id="4" name="Slide Number Placeholder 3"/>
          <p:cNvSpPr>
            <a:spLocks noGrp="1"/>
          </p:cNvSpPr>
          <p:nvPr>
            <p:ph type="sldNum" sz="quarter" idx="5"/>
          </p:nvPr>
        </p:nvSpPr>
        <p:spPr/>
        <p:txBody>
          <a:bodyPr/>
          <a:lstStyle/>
          <a:p>
            <a:fld id="{8507DC7E-BC41-4478-BA30-CBCC3A644F0A}" type="slidenum">
              <a:rPr lang="en-US" smtClean="0"/>
              <a:t>22</a:t>
            </a:fld>
            <a:endParaRPr lang="en-US"/>
          </a:p>
        </p:txBody>
      </p:sp>
    </p:spTree>
    <p:extLst>
      <p:ext uri="{BB962C8B-B14F-4D97-AF65-F5344CB8AC3E}">
        <p14:creationId xmlns:p14="http://schemas.microsoft.com/office/powerpoint/2010/main" val="6506517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12424420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Monitor and back up Azure resources (10-15%)</a:t>
            </a:r>
          </a:p>
          <a:p>
            <a:pPr marL="0" indent="0">
              <a:buFont typeface="Arial" panose="020B0604020202020204" pitchFamily="34" charset="0"/>
              <a:buNone/>
            </a:pPr>
            <a:r>
              <a:rPr lang="en-US" dirty="0"/>
              <a:t>Implement backup and recovery</a:t>
            </a:r>
          </a:p>
          <a:p>
            <a:pPr marL="171450" indent="-171450">
              <a:buFont typeface="Arial" panose="020B0604020202020204" pitchFamily="34" charset="0"/>
              <a:buChar char="•"/>
            </a:pPr>
            <a:r>
              <a:rPr lang="en-US" dirty="0"/>
              <a:t>Configure Azure Backup reports</a:t>
            </a:r>
          </a:p>
          <a:p>
            <a:pPr marL="171450" indent="-171450">
              <a:buFont typeface="Arial" panose="020B0604020202020204" pitchFamily="34" charset="0"/>
              <a:buChar char="•"/>
            </a:pPr>
            <a:r>
              <a:rPr lang="en-US" dirty="0"/>
              <a:t>Perform backup and restore operations using the Azure Backup service</a:t>
            </a:r>
          </a:p>
          <a:p>
            <a:pPr marL="171450" indent="-171450">
              <a:buFont typeface="Arial" panose="020B0604020202020204" pitchFamily="34" charset="0"/>
              <a:buChar char="•"/>
            </a:pPr>
            <a:r>
              <a:rPr lang="en-US" dirty="0"/>
              <a:t>Create a recovery services vault</a:t>
            </a:r>
          </a:p>
          <a:p>
            <a:pPr marL="171450" indent="-171450">
              <a:buFont typeface="Arial" panose="020B0604020202020204" pitchFamily="34" charset="0"/>
              <a:buChar char="•"/>
            </a:pPr>
            <a:r>
              <a:rPr lang="en-US" dirty="0"/>
              <a:t>Create and configure backup policy</a:t>
            </a:r>
          </a:p>
          <a:p>
            <a:pPr marL="171450" indent="-171450">
              <a:buFont typeface="Arial" panose="020B0604020202020204" pitchFamily="34" charset="0"/>
              <a:buChar char="•"/>
            </a:pPr>
            <a:r>
              <a:rPr lang="en-US" dirty="0"/>
              <a:t>Perform site-to-site recovery using ASR</a:t>
            </a:r>
          </a:p>
        </p:txBody>
      </p:sp>
      <p:sp>
        <p:nvSpPr>
          <p:cNvPr id="4" name="Slide Number Placeholder 3"/>
          <p:cNvSpPr>
            <a:spLocks noGrp="1"/>
          </p:cNvSpPr>
          <p:nvPr>
            <p:ph type="sldNum" sz="quarter" idx="5"/>
          </p:nvPr>
        </p:nvSpPr>
        <p:spPr/>
        <p:txBody>
          <a:bodyPr/>
          <a:lstStyle/>
          <a:p>
            <a:fld id="{8507DC7E-BC41-4478-BA30-CBCC3A644F0A}" type="slidenum">
              <a:rPr lang="en-US" smtClean="0"/>
              <a:t>24</a:t>
            </a:fld>
            <a:endParaRPr lang="en-US"/>
          </a:p>
        </p:txBody>
      </p:sp>
    </p:spTree>
    <p:extLst>
      <p:ext uri="{BB962C8B-B14F-4D97-AF65-F5344CB8AC3E}">
        <p14:creationId xmlns:p14="http://schemas.microsoft.com/office/powerpoint/2010/main" val="2134306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overview of Azure VM backup - https://docs.microsoft.com/en-us/azure/backup/backup-azure-vms-introduction</a:t>
            </a:r>
          </a:p>
          <a:p>
            <a:endParaRPr lang="en-US" dirty="0"/>
          </a:p>
          <a:p>
            <a:r>
              <a:rPr lang="en-US" dirty="0"/>
              <a:t>✔️ Have you tried any of these backup methods? Do you have a backup plan?</a:t>
            </a:r>
          </a:p>
          <a:p>
            <a:endParaRPr lang="en-US" dirty="0"/>
          </a:p>
          <a:p>
            <a:endParaRPr lang="en-US" dirty="0"/>
          </a:p>
        </p:txBody>
      </p:sp>
      <p:sp>
        <p:nvSpPr>
          <p:cNvPr id="4" name="Header Placeholder 3"/>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11/23/2022 9:46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9811380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Create a snapshot - https://docs.microsoft.com/en-us/azure/virtual-machines/windows/snapshot-copy-managed-disk</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36529403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07DC7E-BC41-4478-BA30-CBCC3A644F0A}" type="slidenum">
              <a:rPr lang="en-US" smtClean="0"/>
              <a:t>27</a:t>
            </a:fld>
            <a:endParaRPr lang="en-US"/>
          </a:p>
        </p:txBody>
      </p:sp>
    </p:spTree>
    <p:extLst>
      <p:ext uri="{BB962C8B-B14F-4D97-AF65-F5344CB8AC3E}">
        <p14:creationId xmlns:p14="http://schemas.microsoft.com/office/powerpoint/2010/main" val="36741345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Plan your VM backup infrastructure in Azure - https://docs.microsoft.com/en-us/azure/backup/backup-azure-vms-introduction </a:t>
            </a:r>
          </a:p>
          <a:p>
            <a:endParaRPr lang="en-US" dirty="0"/>
          </a:p>
          <a:p>
            <a:r>
              <a:rPr lang="en-US" dirty="0"/>
              <a:t>Tutorial: Back up and restore files for Windows virtual machines in Azure - https://docs.microsoft.com/en-us/azure/virtual-machines/windows/tutorial-backup-vms</a:t>
            </a:r>
          </a:p>
        </p:txBody>
      </p:sp>
      <p:sp>
        <p:nvSpPr>
          <p:cNvPr id="4" name="Header Placeholder 3"/>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11/23/2022 9:46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6453124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11/23/2022 9:46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8964136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Soft delete for virtual machines in Azure Backup - https://azure.microsoft.com/en-us/updates/soft-delete-virtual-machine-backup/</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32</a:t>
            </a:fld>
            <a:endParaRPr lang="en-US"/>
          </a:p>
        </p:txBody>
      </p:sp>
    </p:spTree>
    <p:extLst>
      <p:ext uri="{BB962C8B-B14F-4D97-AF65-F5344CB8AC3E}">
        <p14:creationId xmlns:p14="http://schemas.microsoft.com/office/powerpoint/2010/main" val="25511036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Always consider having students walk-through the demonstrations themselves. Also, consider the overlap with the formal labs and your best use of time. </a:t>
            </a:r>
          </a:p>
        </p:txBody>
      </p:sp>
      <p:sp>
        <p:nvSpPr>
          <p:cNvPr id="4" name="Slide Number Placeholder 3"/>
          <p:cNvSpPr>
            <a:spLocks noGrp="1"/>
          </p:cNvSpPr>
          <p:nvPr>
            <p:ph type="sldNum" sz="quarter" idx="5"/>
          </p:nvPr>
        </p:nvSpPr>
        <p:spPr/>
        <p:txBody>
          <a:bodyPr/>
          <a:lstStyle/>
          <a:p>
            <a:fld id="{8507DC7E-BC41-4478-BA30-CBCC3A644F0A}" type="slidenum">
              <a:rPr lang="en-US" smtClean="0"/>
              <a:t>33</a:t>
            </a:fld>
            <a:endParaRPr lang="en-US"/>
          </a:p>
        </p:txBody>
      </p:sp>
    </p:spTree>
    <p:extLst>
      <p:ext uri="{BB962C8B-B14F-4D97-AF65-F5344CB8AC3E}">
        <p14:creationId xmlns:p14="http://schemas.microsoft.com/office/powerpoint/2010/main" val="6506517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LAB 10 - Implement Data Protection - ESTIMATED DURATION 50 MIN</a:t>
            </a:r>
          </a:p>
          <a:p>
            <a:r>
              <a:rPr lang="en-US" dirty="0"/>
              <a:t>Lab Repository - https://microsoftlearning.github.io/AZ-104-MicrosoftAzureAdministrator/</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35</a:t>
            </a:fld>
            <a:endParaRPr lang="en-US"/>
          </a:p>
        </p:txBody>
      </p:sp>
    </p:spTree>
    <p:extLst>
      <p:ext uri="{BB962C8B-B14F-4D97-AF65-F5344CB8AC3E}">
        <p14:creationId xmlns:p14="http://schemas.microsoft.com/office/powerpoint/2010/main" val="344978365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4">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p:nvPr>
        </p:nvSpPr>
        <p:spPr>
          <a:xfrm>
            <a:off x="437277" y="2582862"/>
            <a:ext cx="5537797" cy="1828800"/>
          </a:xfrm>
          <a:prstGeom prst="rect">
            <a:avLst/>
          </a:prstGeom>
          <a:noFill/>
        </p:spPr>
        <p:txBody>
          <a:bodyPr lIns="0" tIns="0" rIns="0" bIns="182880" anchor="b" anchorCtr="0"/>
          <a:lstStyle>
            <a:lvl1pPr>
              <a:defRPr sz="4800" strike="noStrike" spc="-50" baseline="0">
                <a:solidFill>
                  <a:srgbClr val="000000"/>
                </a:solidFill>
              </a:defRPr>
            </a:lvl1pPr>
          </a:lstStyle>
          <a:p>
            <a:endParaRPr lang="en-US"/>
          </a:p>
        </p:txBody>
      </p:sp>
      <p:pic>
        <p:nvPicPr>
          <p:cNvPr id="11" name="Picture 10" descr="Microsoft Azure logo">
            <a:extLst>
              <a:ext uri="{FF2B5EF4-FFF2-40B4-BE49-F238E27FC236}">
                <a16:creationId xmlns:a16="http://schemas.microsoft.com/office/drawing/2014/main" id="{AFDC29EE-BDE7-4363-B0FC-728521A36665}"/>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a:stretch/>
        </p:blipFill>
        <p:spPr>
          <a:xfrm>
            <a:off x="463276" y="448056"/>
            <a:ext cx="1362456" cy="192347"/>
          </a:xfrm>
          <a:prstGeom prst="rect">
            <a:avLst/>
          </a:prstGeom>
        </p:spPr>
      </p:pic>
      <p:sp>
        <p:nvSpPr>
          <p:cNvPr id="2" name="Footer Placeholder 1">
            <a:extLst>
              <a:ext uri="{FF2B5EF4-FFF2-40B4-BE49-F238E27FC236}">
                <a16:creationId xmlns:a16="http://schemas.microsoft.com/office/drawing/2014/main" id="{96F0F67E-10CB-4320-957E-F411407EEF65}"/>
              </a:ext>
            </a:extLst>
          </p:cNvPr>
          <p:cNvSpPr txBox="1">
            <a:spLocks/>
          </p:cNvSpPr>
          <p:nvPr userDrawn="1"/>
        </p:nvSpPr>
        <p:spPr>
          <a:xfrm>
            <a:off x="9126319" y="6583737"/>
            <a:ext cx="3310156" cy="138499"/>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42161821"/>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7038" y="632779"/>
            <a:ext cx="11571287" cy="411162"/>
          </a:xfrm>
          <a:prstGeom prst="rect">
            <a:avLst/>
          </a:prstGeom>
        </p:spPr>
        <p:txBody>
          <a:bodyPr wrap="square" lIns="0" tIns="0" rIns="0" bIns="0">
            <a:spAutoFit/>
          </a:bodyPr>
          <a:lstStyle>
            <a:lvl1pPr>
              <a:lnSpc>
                <a:spcPts val="3200"/>
              </a:lnSpc>
              <a:defRPr sz="2800" strike="noStrike">
                <a:solidFill>
                  <a:srgbClr val="000000"/>
                </a:solidFill>
              </a:defRPr>
            </a:lvl1pPr>
          </a:lstStyle>
          <a:p>
            <a:r>
              <a:rPr lang="en-US" dirty="0"/>
              <a:t>Title</a:t>
            </a:r>
          </a:p>
        </p:txBody>
      </p:sp>
      <p:sp>
        <p:nvSpPr>
          <p:cNvPr id="4" name="Footer Placeholder 1">
            <a:extLst>
              <a:ext uri="{FF2B5EF4-FFF2-40B4-BE49-F238E27FC236}">
                <a16:creationId xmlns:a16="http://schemas.microsoft.com/office/drawing/2014/main" id="{200029BD-661C-4E97-A7E7-E4AD8F5BBD90}"/>
              </a:ext>
            </a:extLst>
          </p:cNvPr>
          <p:cNvSpPr txBox="1">
            <a:spLocks/>
          </p:cNvSpPr>
          <p:nvPr userDrawn="1"/>
        </p:nvSpPr>
        <p:spPr>
          <a:xfrm>
            <a:off x="9126319" y="6583737"/>
            <a:ext cx="3310156" cy="138499"/>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107187434"/>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3_Title">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65139" y="3292078"/>
            <a:ext cx="2506662" cy="410369"/>
          </a:xfrm>
          <a:prstGeom prst="rect">
            <a:avLst/>
          </a:prstGeom>
        </p:spPr>
        <p:txBody>
          <a:bodyPr wrap="square" lIns="0" tIns="0" rIns="0" bIns="0" anchor="ctr">
            <a:spAutoFit/>
          </a:bodyPr>
          <a:lstStyle>
            <a:lvl1pPr>
              <a:lnSpc>
                <a:spcPts val="3200"/>
              </a:lnSpc>
              <a:defRPr sz="2800" strike="noStrike">
                <a:solidFill>
                  <a:schemeClr val="bg1"/>
                </a:solidFill>
              </a:defRPr>
            </a:lvl1pPr>
          </a:lstStyle>
          <a:p>
            <a:r>
              <a:rPr lang="en-US"/>
              <a:t>Title</a:t>
            </a:r>
          </a:p>
        </p:txBody>
      </p:sp>
      <p:sp>
        <p:nvSpPr>
          <p:cNvPr id="4" name="Footer Placeholder 1">
            <a:extLst>
              <a:ext uri="{FF2B5EF4-FFF2-40B4-BE49-F238E27FC236}">
                <a16:creationId xmlns:a16="http://schemas.microsoft.com/office/drawing/2014/main" id="{C63E039F-C7CC-4CA8-9EBC-D2D784278468}"/>
              </a:ext>
            </a:extLst>
          </p:cNvPr>
          <p:cNvSpPr txBox="1">
            <a:spLocks/>
          </p:cNvSpPr>
          <p:nvPr userDrawn="1"/>
        </p:nvSpPr>
        <p:spPr>
          <a:xfrm>
            <a:off x="9126319" y="6583737"/>
            <a:ext cx="3310156" cy="138499"/>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879623290"/>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divi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FDE817-4581-481C-9C54-D23C2F82ACA3}"/>
              </a:ext>
            </a:extLst>
          </p:cNvPr>
          <p:cNvSpPr>
            <a:spLocks noGrp="1"/>
          </p:cNvSpPr>
          <p:nvPr>
            <p:ph type="title" hasCustomPrompt="1"/>
          </p:nvPr>
        </p:nvSpPr>
        <p:spPr>
          <a:xfrm>
            <a:off x="596951" y="3243000"/>
            <a:ext cx="9070923" cy="508524"/>
          </a:xfrm>
          <a:noFill/>
        </p:spPr>
        <p:txBody>
          <a:bodyPr wrap="square" lIns="0" tIns="0" rIns="0" bIns="0" anchor="ctr" anchorCtr="0">
            <a:spAutoFit/>
          </a:bodyPr>
          <a:lstStyle>
            <a:lvl1pPr algn="l" defTabSz="951304" rtl="0" eaLnBrk="1" latinLnBrk="0" hangingPunct="1">
              <a:lnSpc>
                <a:spcPct val="90000"/>
              </a:lnSpc>
              <a:spcBef>
                <a:spcPct val="0"/>
              </a:spcBef>
              <a:buNone/>
              <a:defRPr lang="en-US" sz="3600" b="0" kern="1200" cap="none" spc="-51" baseline="0" dirty="0">
                <a:ln w="3175">
                  <a:noFill/>
                </a:ln>
                <a:solidFill>
                  <a:schemeClr val="bg1"/>
                </a:solidFill>
                <a:effectLst/>
                <a:latin typeface="+mj-lt"/>
                <a:ea typeface="+mn-ea"/>
                <a:cs typeface="Segoe UI" pitchFamily="34" charset="0"/>
              </a:defRPr>
            </a:lvl1pPr>
          </a:lstStyle>
          <a:p>
            <a:r>
              <a:rPr lang="en-US"/>
              <a:t>Section title</a:t>
            </a:r>
          </a:p>
        </p:txBody>
      </p:sp>
      <p:sp>
        <p:nvSpPr>
          <p:cNvPr id="2" name="Footer Placeholder 1">
            <a:extLst>
              <a:ext uri="{FF2B5EF4-FFF2-40B4-BE49-F238E27FC236}">
                <a16:creationId xmlns:a16="http://schemas.microsoft.com/office/drawing/2014/main" id="{A3E9C9F0-DE81-4DC6-A78E-B56D6E8EF15C}"/>
              </a:ext>
            </a:extLst>
          </p:cNvPr>
          <p:cNvSpPr txBox="1">
            <a:spLocks/>
          </p:cNvSpPr>
          <p:nvPr userDrawn="1"/>
        </p:nvSpPr>
        <p:spPr>
          <a:xfrm>
            <a:off x="9126319" y="6583737"/>
            <a:ext cx="3310156" cy="138499"/>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283729787"/>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29700" y="2028433"/>
            <a:ext cx="10571004" cy="1499289"/>
          </a:xfrm>
        </p:spPr>
        <p:txBody>
          <a:bodyPr/>
          <a:lstStyle/>
          <a:p>
            <a:r>
              <a:rPr lang="en-US" dirty="0"/>
              <a:t>Click to edit Master title style</a:t>
            </a:r>
            <a:endParaRPr lang="en-GB" dirty="0"/>
          </a:p>
        </p:txBody>
      </p:sp>
      <p:sp>
        <p:nvSpPr>
          <p:cNvPr id="3" name="Subtitle 2"/>
          <p:cNvSpPr>
            <a:spLocks noGrp="1"/>
          </p:cNvSpPr>
          <p:nvPr>
            <p:ph type="subTitle" idx="1"/>
          </p:nvPr>
        </p:nvSpPr>
        <p:spPr>
          <a:xfrm>
            <a:off x="1862435" y="3819160"/>
            <a:ext cx="8705533" cy="1787490"/>
          </a:xfrm>
        </p:spPr>
        <p:txBody>
          <a:bodyPr/>
          <a:lstStyle>
            <a:lvl1pPr marL="0" indent="0" algn="ctr">
              <a:buNone/>
              <a:defRPr>
                <a:solidFill>
                  <a:schemeClr val="tx1">
                    <a:tint val="75000"/>
                  </a:schemeClr>
                </a:solidFill>
              </a:defRPr>
            </a:lvl1pPr>
            <a:lvl2pPr marL="466298" indent="0" algn="ctr">
              <a:buNone/>
              <a:defRPr>
                <a:solidFill>
                  <a:schemeClr val="tx1">
                    <a:tint val="75000"/>
                  </a:schemeClr>
                </a:solidFill>
              </a:defRPr>
            </a:lvl2pPr>
            <a:lvl3pPr marL="932597" indent="0" algn="ctr">
              <a:buNone/>
              <a:defRPr>
                <a:solidFill>
                  <a:schemeClr val="tx1">
                    <a:tint val="75000"/>
                  </a:schemeClr>
                </a:solidFill>
              </a:defRPr>
            </a:lvl3pPr>
            <a:lvl4pPr marL="1398895" indent="0" algn="ctr">
              <a:buNone/>
              <a:defRPr>
                <a:solidFill>
                  <a:schemeClr val="tx1">
                    <a:tint val="75000"/>
                  </a:schemeClr>
                </a:solidFill>
              </a:defRPr>
            </a:lvl4pPr>
            <a:lvl5pPr marL="1865193" indent="0" algn="ctr">
              <a:buNone/>
              <a:defRPr>
                <a:solidFill>
                  <a:schemeClr val="tx1">
                    <a:tint val="75000"/>
                  </a:schemeClr>
                </a:solidFill>
              </a:defRPr>
            </a:lvl5pPr>
            <a:lvl6pPr marL="2331491" indent="0" algn="ctr">
              <a:buNone/>
              <a:defRPr>
                <a:solidFill>
                  <a:schemeClr val="tx1">
                    <a:tint val="75000"/>
                  </a:schemeClr>
                </a:solidFill>
              </a:defRPr>
            </a:lvl6pPr>
            <a:lvl7pPr marL="2797790" indent="0" algn="ctr">
              <a:buNone/>
              <a:defRPr>
                <a:solidFill>
                  <a:schemeClr val="tx1">
                    <a:tint val="75000"/>
                  </a:schemeClr>
                </a:solidFill>
              </a:defRPr>
            </a:lvl7pPr>
            <a:lvl8pPr marL="3264088" indent="0" algn="ctr">
              <a:buNone/>
              <a:defRPr>
                <a:solidFill>
                  <a:schemeClr val="tx1">
                    <a:tint val="75000"/>
                  </a:schemeClr>
                </a:solidFill>
              </a:defRPr>
            </a:lvl8pPr>
            <a:lvl9pPr marL="3730386"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37619" y="6654514"/>
            <a:ext cx="1321375" cy="223436"/>
          </a:xfrm>
        </p:spPr>
        <p:txBody>
          <a:bodyPr/>
          <a:lstStyle>
            <a:lvl1pPr>
              <a:defRPr/>
            </a:lvl1pPr>
          </a:lstStyle>
          <a:p>
            <a:pPr>
              <a:defRPr/>
            </a:pPr>
            <a:fld id="{8EFCBBD8-CF39-48F7-8656-50407EDD0B37}" type="datetime1">
              <a:rPr lang="en-GB" altLang="en-US"/>
              <a:pPr>
                <a:defRPr/>
              </a:pPr>
              <a:t>23/11/2022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630960" y="6508794"/>
            <a:ext cx="3938217" cy="372394"/>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06117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21824" y="1632057"/>
            <a:ext cx="11192828" cy="399501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259925" y="6589750"/>
            <a:ext cx="3938217" cy="372394"/>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332912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9700" y="4072576"/>
            <a:ext cx="10571004" cy="1389190"/>
          </a:xfrm>
        </p:spPr>
        <p:txBody>
          <a:bodyPr anchor="t"/>
          <a:lstStyle>
            <a:lvl1pPr algn="l">
              <a:defRPr sz="4080" b="1" cap="all"/>
            </a:lvl1pPr>
          </a:lstStyle>
          <a:p>
            <a:r>
              <a:rPr lang="en-US"/>
              <a:t>Click to edit Master title style</a:t>
            </a:r>
            <a:endParaRPr lang="en-GB"/>
          </a:p>
        </p:txBody>
      </p:sp>
      <p:sp>
        <p:nvSpPr>
          <p:cNvPr id="3" name="Text Placeholder 2"/>
          <p:cNvSpPr>
            <a:spLocks noGrp="1"/>
          </p:cNvSpPr>
          <p:nvPr>
            <p:ph type="body" idx="1"/>
          </p:nvPr>
        </p:nvSpPr>
        <p:spPr>
          <a:xfrm>
            <a:off x="929700" y="2542524"/>
            <a:ext cx="10571004" cy="1530052"/>
          </a:xfrm>
        </p:spPr>
        <p:txBody>
          <a:bodyPr anchor="b"/>
          <a:lstStyle>
            <a:lvl1pPr marL="0" indent="0">
              <a:buNone/>
              <a:defRPr sz="2040">
                <a:solidFill>
                  <a:schemeClr val="tx1">
                    <a:tint val="75000"/>
                  </a:schemeClr>
                </a:solidFill>
              </a:defRPr>
            </a:lvl1pPr>
            <a:lvl2pPr marL="466298" indent="0">
              <a:buNone/>
              <a:defRPr sz="1836">
                <a:solidFill>
                  <a:schemeClr val="tx1">
                    <a:tint val="75000"/>
                  </a:schemeClr>
                </a:solidFill>
              </a:defRPr>
            </a:lvl2pPr>
            <a:lvl3pPr marL="932597" indent="0">
              <a:buNone/>
              <a:defRPr sz="1632">
                <a:solidFill>
                  <a:schemeClr val="tx1">
                    <a:tint val="75000"/>
                  </a:schemeClr>
                </a:solidFill>
              </a:defRPr>
            </a:lvl3pPr>
            <a:lvl4pPr marL="1398895" indent="0">
              <a:buNone/>
              <a:defRPr sz="1428">
                <a:solidFill>
                  <a:schemeClr val="tx1">
                    <a:tint val="75000"/>
                  </a:schemeClr>
                </a:solidFill>
              </a:defRPr>
            </a:lvl4pPr>
            <a:lvl5pPr marL="1865193" indent="0">
              <a:buNone/>
              <a:defRPr sz="1428">
                <a:solidFill>
                  <a:schemeClr val="tx1">
                    <a:tint val="75000"/>
                  </a:schemeClr>
                </a:solidFill>
              </a:defRPr>
            </a:lvl5pPr>
            <a:lvl6pPr marL="2331491" indent="0">
              <a:buNone/>
              <a:defRPr sz="1428">
                <a:solidFill>
                  <a:schemeClr val="tx1">
                    <a:tint val="75000"/>
                  </a:schemeClr>
                </a:solidFill>
              </a:defRPr>
            </a:lvl6pPr>
            <a:lvl7pPr marL="2797790" indent="0">
              <a:buNone/>
              <a:defRPr sz="1428">
                <a:solidFill>
                  <a:schemeClr val="tx1">
                    <a:tint val="75000"/>
                  </a:schemeClr>
                </a:solidFill>
              </a:defRPr>
            </a:lvl7pPr>
            <a:lvl8pPr marL="3264088" indent="0">
              <a:buNone/>
              <a:defRPr sz="1428">
                <a:solidFill>
                  <a:schemeClr val="tx1">
                    <a:tint val="75000"/>
                  </a:schemeClr>
                </a:solidFill>
              </a:defRPr>
            </a:lvl8pPr>
            <a:lvl9pPr marL="3730386" indent="0">
              <a:buNone/>
              <a:defRPr sz="1428">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404352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1824" y="1632057"/>
            <a:ext cx="5492776" cy="4068451"/>
          </a:xfrm>
        </p:spPr>
        <p:txBody>
          <a:bodyPr/>
          <a:lstStyle>
            <a:lvl1pPr>
              <a:defRPr sz="2856"/>
            </a:lvl1pPr>
            <a:lvl2pPr>
              <a:defRPr sz="2448"/>
            </a:lvl2pPr>
            <a:lvl3pPr>
              <a:defRPr sz="2040"/>
            </a:lvl3pPr>
            <a:lvl4pPr>
              <a:defRPr sz="1836"/>
            </a:lvl4pPr>
            <a:lvl5pPr>
              <a:defRPr sz="1836"/>
            </a:lvl5pPr>
            <a:lvl6pPr>
              <a:defRPr sz="1836"/>
            </a:lvl6pPr>
            <a:lvl7pPr>
              <a:defRPr sz="1836"/>
            </a:lvl7pPr>
            <a:lvl8pPr>
              <a:defRPr sz="1836"/>
            </a:lvl8pPr>
            <a:lvl9pPr>
              <a:defRPr sz="183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21875" y="1632057"/>
            <a:ext cx="5492776" cy="4068451"/>
          </a:xfrm>
        </p:spPr>
        <p:txBody>
          <a:bodyPr/>
          <a:lstStyle>
            <a:lvl1pPr>
              <a:defRPr sz="2856"/>
            </a:lvl1pPr>
            <a:lvl2pPr>
              <a:defRPr sz="2448"/>
            </a:lvl2pPr>
            <a:lvl3pPr>
              <a:defRPr sz="2040"/>
            </a:lvl3pPr>
            <a:lvl4pPr>
              <a:defRPr sz="1836"/>
            </a:lvl4pPr>
            <a:lvl5pPr>
              <a:defRPr sz="1836"/>
            </a:lvl5pPr>
            <a:lvl6pPr>
              <a:defRPr sz="1836"/>
            </a:lvl6pPr>
            <a:lvl7pPr>
              <a:defRPr sz="1836"/>
            </a:lvl7pPr>
            <a:lvl8pPr>
              <a:defRPr sz="1836"/>
            </a:lvl8pPr>
            <a:lvl9pPr>
              <a:defRPr sz="183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545961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21824" y="1565673"/>
            <a:ext cx="5494936" cy="652498"/>
          </a:xfrm>
        </p:spPr>
        <p:txBody>
          <a:bodyPr anchor="b"/>
          <a:lstStyle>
            <a:lvl1pPr marL="0" indent="0">
              <a:buNone/>
              <a:defRPr sz="2448" b="1"/>
            </a:lvl1pPr>
            <a:lvl2pPr marL="466298" indent="0">
              <a:buNone/>
              <a:defRPr sz="2040" b="1"/>
            </a:lvl2pPr>
            <a:lvl3pPr marL="932597" indent="0">
              <a:buNone/>
              <a:defRPr sz="1836" b="1"/>
            </a:lvl3pPr>
            <a:lvl4pPr marL="1398895" indent="0">
              <a:buNone/>
              <a:defRPr sz="1632" b="1"/>
            </a:lvl4pPr>
            <a:lvl5pPr marL="1865193" indent="0">
              <a:buNone/>
              <a:defRPr sz="1632" b="1"/>
            </a:lvl5pPr>
            <a:lvl6pPr marL="2331491" indent="0">
              <a:buNone/>
              <a:defRPr sz="1632" b="1"/>
            </a:lvl6pPr>
            <a:lvl7pPr marL="2797790" indent="0">
              <a:buNone/>
              <a:defRPr sz="1632" b="1"/>
            </a:lvl7pPr>
            <a:lvl8pPr marL="3264088" indent="0">
              <a:buNone/>
              <a:defRPr sz="1632" b="1"/>
            </a:lvl8pPr>
            <a:lvl9pPr marL="3730386" indent="0">
              <a:buNone/>
              <a:defRPr sz="1632" b="1"/>
            </a:lvl9pPr>
          </a:lstStyle>
          <a:p>
            <a:pPr lvl="0"/>
            <a:r>
              <a:rPr lang="en-US" dirty="0"/>
              <a:t>Edit Master text styles</a:t>
            </a:r>
          </a:p>
        </p:txBody>
      </p:sp>
      <p:sp>
        <p:nvSpPr>
          <p:cNvPr id="4" name="Content Placeholder 3"/>
          <p:cNvSpPr>
            <a:spLocks noGrp="1"/>
          </p:cNvSpPr>
          <p:nvPr>
            <p:ph sz="half" idx="2"/>
          </p:nvPr>
        </p:nvSpPr>
        <p:spPr>
          <a:xfrm>
            <a:off x="621824" y="2218172"/>
            <a:ext cx="5494936" cy="3482336"/>
          </a:xfrm>
        </p:spPr>
        <p:txBody>
          <a:bodyPr/>
          <a:lstStyle>
            <a:lvl1pPr>
              <a:defRPr sz="2448"/>
            </a:lvl1pPr>
            <a:lvl2pPr>
              <a:defRPr sz="2040"/>
            </a:lvl2pPr>
            <a:lvl3pPr>
              <a:defRPr sz="1836"/>
            </a:lvl3pPr>
            <a:lvl4pPr>
              <a:defRPr sz="1632"/>
            </a:lvl4pPr>
            <a:lvl5pPr>
              <a:defRPr sz="1632"/>
            </a:lvl5pPr>
            <a:lvl6pPr>
              <a:defRPr sz="1632"/>
            </a:lvl6pPr>
            <a:lvl7pPr>
              <a:defRPr sz="1632"/>
            </a:lvl7pPr>
            <a:lvl8pPr>
              <a:defRPr sz="1632"/>
            </a:lvl8pPr>
            <a:lvl9pPr>
              <a:defRPr sz="1632"/>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317557" y="1565673"/>
            <a:ext cx="5497095" cy="652498"/>
          </a:xfrm>
        </p:spPr>
        <p:txBody>
          <a:bodyPr anchor="b"/>
          <a:lstStyle>
            <a:lvl1pPr marL="0" indent="0">
              <a:buNone/>
              <a:defRPr sz="2448" b="1"/>
            </a:lvl1pPr>
            <a:lvl2pPr marL="466298" indent="0">
              <a:buNone/>
              <a:defRPr sz="2040" b="1"/>
            </a:lvl2pPr>
            <a:lvl3pPr marL="932597" indent="0">
              <a:buNone/>
              <a:defRPr sz="1836" b="1"/>
            </a:lvl3pPr>
            <a:lvl4pPr marL="1398895" indent="0">
              <a:buNone/>
              <a:defRPr sz="1632" b="1"/>
            </a:lvl4pPr>
            <a:lvl5pPr marL="1865193" indent="0">
              <a:buNone/>
              <a:defRPr sz="1632" b="1"/>
            </a:lvl5pPr>
            <a:lvl6pPr marL="2331491" indent="0">
              <a:buNone/>
              <a:defRPr sz="1632" b="1"/>
            </a:lvl6pPr>
            <a:lvl7pPr marL="2797790" indent="0">
              <a:buNone/>
              <a:defRPr sz="1632" b="1"/>
            </a:lvl7pPr>
            <a:lvl8pPr marL="3264088" indent="0">
              <a:buNone/>
              <a:defRPr sz="1632" b="1"/>
            </a:lvl8pPr>
            <a:lvl9pPr marL="3730386" indent="0">
              <a:buNone/>
              <a:defRPr sz="1632" b="1"/>
            </a:lvl9pPr>
          </a:lstStyle>
          <a:p>
            <a:pPr lvl="0"/>
            <a:r>
              <a:rPr lang="en-US"/>
              <a:t>Edit Master text styles</a:t>
            </a:r>
          </a:p>
        </p:txBody>
      </p:sp>
      <p:sp>
        <p:nvSpPr>
          <p:cNvPr id="6" name="Content Placeholder 5"/>
          <p:cNvSpPr>
            <a:spLocks noGrp="1"/>
          </p:cNvSpPr>
          <p:nvPr>
            <p:ph sz="quarter" idx="4"/>
          </p:nvPr>
        </p:nvSpPr>
        <p:spPr>
          <a:xfrm>
            <a:off x="6317557" y="2218172"/>
            <a:ext cx="5497095" cy="3482336"/>
          </a:xfrm>
        </p:spPr>
        <p:txBody>
          <a:bodyPr/>
          <a:lstStyle>
            <a:lvl1pPr>
              <a:defRPr sz="2448"/>
            </a:lvl1pPr>
            <a:lvl2pPr>
              <a:defRPr sz="2040"/>
            </a:lvl2pPr>
            <a:lvl3pPr>
              <a:defRPr sz="1836"/>
            </a:lvl3pPr>
            <a:lvl4pPr>
              <a:defRPr sz="1632"/>
            </a:lvl4pPr>
            <a:lvl5pPr>
              <a:defRPr sz="1632"/>
            </a:lvl5pPr>
            <a:lvl6pPr>
              <a:defRPr sz="1632"/>
            </a:lvl6pPr>
            <a:lvl7pPr>
              <a:defRPr sz="1632"/>
            </a:lvl7pPr>
            <a:lvl8pPr>
              <a:defRPr sz="1632"/>
            </a:lvl8pPr>
            <a:lvl9pPr>
              <a:defRPr sz="1632"/>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688352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310608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219966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1824" y="278486"/>
            <a:ext cx="4091515" cy="1185183"/>
          </a:xfrm>
        </p:spPr>
        <p:txBody>
          <a:bodyPr anchor="b"/>
          <a:lstStyle>
            <a:lvl1pPr algn="l">
              <a:defRPr sz="2040" b="1"/>
            </a:lvl1pPr>
          </a:lstStyle>
          <a:p>
            <a:r>
              <a:rPr lang="en-US"/>
              <a:t>Click to edit Master title style</a:t>
            </a:r>
            <a:endParaRPr lang="en-GB"/>
          </a:p>
        </p:txBody>
      </p:sp>
      <p:sp>
        <p:nvSpPr>
          <p:cNvPr id="3" name="Content Placeholder 2"/>
          <p:cNvSpPr>
            <a:spLocks noGrp="1"/>
          </p:cNvSpPr>
          <p:nvPr>
            <p:ph idx="1"/>
          </p:nvPr>
        </p:nvSpPr>
        <p:spPr>
          <a:xfrm>
            <a:off x="4862316" y="278486"/>
            <a:ext cx="6952335" cy="5275138"/>
          </a:xfrm>
        </p:spPr>
        <p:txBody>
          <a:bodyPr/>
          <a:lstStyle>
            <a:lvl1pPr>
              <a:defRPr sz="3264"/>
            </a:lvl1pPr>
            <a:lvl2pPr>
              <a:defRPr sz="2856"/>
            </a:lvl2pPr>
            <a:lvl3pPr>
              <a:defRPr sz="2448"/>
            </a:lvl3pPr>
            <a:lvl4pPr>
              <a:defRPr sz="2040"/>
            </a:lvl4pPr>
            <a:lvl5pPr>
              <a:defRPr sz="2040"/>
            </a:lvl5pPr>
            <a:lvl6pPr>
              <a:defRPr sz="2040"/>
            </a:lvl6pPr>
            <a:lvl7pPr>
              <a:defRPr sz="2040"/>
            </a:lvl7pPr>
            <a:lvl8pPr>
              <a:defRPr sz="2040"/>
            </a:lvl8pPr>
            <a:lvl9pPr>
              <a:defRPr sz="204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1824" y="1463669"/>
            <a:ext cx="4091515" cy="4110116"/>
          </a:xfrm>
        </p:spPr>
        <p:txBody>
          <a:bodyPr/>
          <a:lstStyle>
            <a:lvl1pPr marL="0" indent="0">
              <a:buNone/>
              <a:defRPr sz="1428"/>
            </a:lvl1pPr>
            <a:lvl2pPr marL="466298" indent="0">
              <a:buNone/>
              <a:defRPr sz="1224"/>
            </a:lvl2pPr>
            <a:lvl3pPr marL="932597" indent="0">
              <a:buNone/>
              <a:defRPr sz="1020"/>
            </a:lvl3pPr>
            <a:lvl4pPr marL="1398895" indent="0">
              <a:buNone/>
              <a:defRPr sz="918"/>
            </a:lvl4pPr>
            <a:lvl5pPr marL="1865193" indent="0">
              <a:buNone/>
              <a:defRPr sz="918"/>
            </a:lvl5pPr>
            <a:lvl6pPr marL="2331491" indent="0">
              <a:buNone/>
              <a:defRPr sz="918"/>
            </a:lvl6pPr>
            <a:lvl7pPr marL="2797790" indent="0">
              <a:buNone/>
              <a:defRPr sz="918"/>
            </a:lvl7pPr>
            <a:lvl8pPr marL="3264088" indent="0">
              <a:buNone/>
              <a:defRPr sz="918"/>
            </a:lvl8pPr>
            <a:lvl9pPr marL="3730386" indent="0">
              <a:buNone/>
              <a:defRPr sz="918"/>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96590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7636" y="4598885"/>
            <a:ext cx="7461885" cy="578020"/>
          </a:xfrm>
        </p:spPr>
        <p:txBody>
          <a:bodyPr anchor="b"/>
          <a:lstStyle>
            <a:lvl1pPr algn="l">
              <a:defRPr sz="2040" b="1"/>
            </a:lvl1pPr>
          </a:lstStyle>
          <a:p>
            <a:r>
              <a:rPr lang="en-US"/>
              <a:t>Click to edit Master title style</a:t>
            </a:r>
            <a:endParaRPr lang="en-GB" dirty="0"/>
          </a:p>
        </p:txBody>
      </p:sp>
      <p:sp>
        <p:nvSpPr>
          <p:cNvPr id="3" name="Picture Placeholder 2"/>
          <p:cNvSpPr>
            <a:spLocks noGrp="1"/>
          </p:cNvSpPr>
          <p:nvPr>
            <p:ph type="pic" idx="1"/>
          </p:nvPr>
        </p:nvSpPr>
        <p:spPr>
          <a:xfrm>
            <a:off x="2437636" y="624974"/>
            <a:ext cx="7461885" cy="3900470"/>
          </a:xfrm>
        </p:spPr>
        <p:txBody>
          <a:bodyPr rtlCol="0">
            <a:normAutofit/>
          </a:bodyPr>
          <a:lstStyle>
            <a:lvl1pPr marL="0" indent="0">
              <a:buNone/>
              <a:defRPr sz="3264"/>
            </a:lvl1pPr>
            <a:lvl2pPr marL="466298" indent="0">
              <a:buNone/>
              <a:defRPr sz="2856"/>
            </a:lvl2pPr>
            <a:lvl3pPr marL="932597" indent="0">
              <a:buNone/>
              <a:defRPr sz="2448"/>
            </a:lvl3pPr>
            <a:lvl4pPr marL="1398895" indent="0">
              <a:buNone/>
              <a:defRPr sz="2040"/>
            </a:lvl4pPr>
            <a:lvl5pPr marL="1865193" indent="0">
              <a:buNone/>
              <a:defRPr sz="2040"/>
            </a:lvl5pPr>
            <a:lvl6pPr marL="2331491" indent="0">
              <a:buNone/>
              <a:defRPr sz="2040"/>
            </a:lvl6pPr>
            <a:lvl7pPr marL="2797790" indent="0">
              <a:buNone/>
              <a:defRPr sz="2040"/>
            </a:lvl7pPr>
            <a:lvl8pPr marL="3264088" indent="0">
              <a:buNone/>
              <a:defRPr sz="2040"/>
            </a:lvl8pPr>
            <a:lvl9pPr marL="3730386" indent="0">
              <a:buNone/>
              <a:defRPr sz="204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437636" y="5259858"/>
            <a:ext cx="7461885" cy="440649"/>
          </a:xfrm>
        </p:spPr>
        <p:txBody>
          <a:bodyPr/>
          <a:lstStyle>
            <a:lvl1pPr marL="0" indent="0">
              <a:buNone/>
              <a:defRPr sz="1428"/>
            </a:lvl1pPr>
            <a:lvl2pPr marL="466298" indent="0">
              <a:buNone/>
              <a:defRPr sz="1224"/>
            </a:lvl2pPr>
            <a:lvl3pPr marL="932597" indent="0">
              <a:buNone/>
              <a:defRPr sz="1020"/>
            </a:lvl3pPr>
            <a:lvl4pPr marL="1398895" indent="0">
              <a:buNone/>
              <a:defRPr sz="918"/>
            </a:lvl4pPr>
            <a:lvl5pPr marL="1865193" indent="0">
              <a:buNone/>
              <a:defRPr sz="918"/>
            </a:lvl5pPr>
            <a:lvl6pPr marL="2331491" indent="0">
              <a:buNone/>
              <a:defRPr sz="918"/>
            </a:lvl6pPr>
            <a:lvl7pPr marL="2797790" indent="0">
              <a:buNone/>
              <a:defRPr sz="918"/>
            </a:lvl7pPr>
            <a:lvl8pPr marL="3264088" indent="0">
              <a:buNone/>
              <a:defRPr sz="918"/>
            </a:lvl8pPr>
            <a:lvl9pPr marL="3730386" indent="0">
              <a:buNone/>
              <a:defRPr sz="918"/>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2452071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9684405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16444" y="280107"/>
            <a:ext cx="2798207" cy="534696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1824" y="280107"/>
            <a:ext cx="8187346" cy="534696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2882485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37278" y="2582863"/>
            <a:ext cx="5537797" cy="1828800"/>
          </a:xfrm>
          <a:prstGeom prst="rect">
            <a:avLst/>
          </a:prstGeom>
          <a:noFill/>
        </p:spPr>
        <p:txBody>
          <a:bodyPr lIns="0" tIns="0" rIns="0" bIns="182880" anchor="b" anchorCtr="0"/>
          <a:lstStyle>
            <a:lvl1pPr>
              <a:defRPr sz="3672" strike="noStrike" spc="-38"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51337" y="4436713"/>
            <a:ext cx="5521945" cy="753369"/>
          </a:xfrm>
          <a:prstGeom prst="rect">
            <a:avLst/>
          </a:prstGeom>
        </p:spPr>
        <p:txBody>
          <a:bodyPr/>
          <a:lstStyle>
            <a:lvl1pPr>
              <a:defRPr sz="1377">
                <a:solidFill>
                  <a:schemeClr val="tx1"/>
                </a:solidFill>
              </a:defRPr>
            </a:lvl1pPr>
            <a:lvl2pPr>
              <a:defRPr sz="1350">
                <a:solidFill>
                  <a:srgbClr val="000000"/>
                </a:solidFill>
              </a:defRPr>
            </a:lvl2pPr>
            <a:lvl3pPr>
              <a:defRPr sz="1049"/>
            </a:lvl3pPr>
            <a:lvl4pPr>
              <a:defRPr sz="1049"/>
            </a:lvl4pPr>
            <a:lvl5pPr>
              <a:defRPr sz="787"/>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119583" y="6698332"/>
            <a:ext cx="4197310" cy="107970"/>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88"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511132" y="601150"/>
            <a:ext cx="5785714" cy="5792226"/>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9891" tIns="111912" rIns="139891" bIns="111912" numCol="1" spcCol="0" rtlCol="0" fromWordArt="0" anchor="t" anchorCtr="0" forceAA="0" compatLnSpc="1">
            <a:prstTxWarp prst="textNoShape">
              <a:avLst/>
            </a:prstTxWarp>
            <a:noAutofit/>
          </a:bodyPr>
          <a:lstStyle/>
          <a:p>
            <a:pPr algn="ctr" defTabSz="713271" fontAlgn="base">
              <a:lnSpc>
                <a:spcPct val="90000"/>
              </a:lnSpc>
              <a:spcBef>
                <a:spcPct val="0"/>
              </a:spcBef>
              <a:spcAft>
                <a:spcPct val="0"/>
              </a:spcAft>
            </a:pPr>
            <a:endParaRPr lang="en-US" sz="1836"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9631" y="162872"/>
            <a:ext cx="2688089" cy="889107"/>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733310" y="876894"/>
            <a:ext cx="5251828" cy="5240740"/>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324"/>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324"/>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324"/>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324"/>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324"/>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324"/>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324"/>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324"/>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324"/>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324"/>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324"/>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324"/>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324"/>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324"/>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324"/>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324"/>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324"/>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324"/>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324"/>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324"/>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324"/>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324"/>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324"/>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324"/>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506178"/>
      </p:ext>
    </p:extLst>
  </p:cSld>
  <p:clrMapOvr>
    <a:masterClrMapping/>
  </p:clrMapOvr>
  <p:transition>
    <p:fade/>
  </p:transition>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27505" y="1485900"/>
            <a:ext cx="11568218" cy="2594936"/>
          </a:xfrm>
        </p:spPr>
        <p:txBody>
          <a:bodyPr/>
          <a:lstStyle>
            <a:lvl1pPr>
              <a:spcBef>
                <a:spcPts val="300"/>
              </a:spcBef>
              <a:spcAft>
                <a:spcPts val="450"/>
              </a:spcAft>
              <a:defRPr sz="1836" b="0">
                <a:latin typeface="+mn-lt"/>
              </a:defRPr>
            </a:lvl1pPr>
            <a:lvl2pPr>
              <a:spcBef>
                <a:spcPts val="300"/>
              </a:spcBef>
              <a:spcAft>
                <a:spcPts val="450"/>
              </a:spcAft>
              <a:defRPr sz="1836" b="0">
                <a:latin typeface="+mn-lt"/>
              </a:defRPr>
            </a:lvl2pPr>
            <a:lvl3pPr>
              <a:spcBef>
                <a:spcPts val="300"/>
              </a:spcBef>
              <a:spcAft>
                <a:spcPts val="450"/>
              </a:spcAft>
              <a:defRPr sz="1836" b="0">
                <a:latin typeface="+mn-lt"/>
              </a:defRPr>
            </a:lvl3pPr>
            <a:lvl4pPr>
              <a:spcBef>
                <a:spcPts val="300"/>
              </a:spcBef>
              <a:spcAft>
                <a:spcPts val="450"/>
              </a:spcAft>
              <a:defRPr sz="1836" b="0">
                <a:latin typeface="+mn-lt"/>
              </a:defRPr>
            </a:lvl4pPr>
            <a:lvl5pPr>
              <a:spcBef>
                <a:spcPts val="300"/>
              </a:spcBef>
              <a:spcAft>
                <a:spcPts val="450"/>
              </a:spcAft>
              <a:defRPr sz="1836"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119583" y="6698332"/>
            <a:ext cx="4197310" cy="107970"/>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88" dirty="0"/>
              <a:t>© Copyright Microsoft Corporation. All rights reserved.</a:t>
            </a:r>
          </a:p>
        </p:txBody>
      </p:sp>
    </p:spTree>
    <p:extLst>
      <p:ext uri="{BB962C8B-B14F-4D97-AF65-F5344CB8AC3E}">
        <p14:creationId xmlns:p14="http://schemas.microsoft.com/office/powerpoint/2010/main" val="3810972062"/>
      </p:ext>
    </p:extLst>
  </p:cSld>
  <p:clrMapOvr>
    <a:masterClrMapping/>
  </p:clrMapOvr>
  <p:transition>
    <p:fade/>
  </p:transition>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27038" y="449263"/>
            <a:ext cx="11568684" cy="693737"/>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27037" y="1485902"/>
            <a:ext cx="5503140" cy="4828883"/>
          </a:xfrm>
        </p:spPr>
        <p:txBody>
          <a:bodyPr/>
          <a:lstStyle>
            <a:lvl1pPr>
              <a:spcBef>
                <a:spcPts val="300"/>
              </a:spcBef>
              <a:spcAft>
                <a:spcPts val="450"/>
              </a:spcAft>
              <a:defRPr sz="1836"/>
            </a:lvl1pPr>
            <a:lvl2pPr marL="257126" indent="-171418">
              <a:spcBef>
                <a:spcPts val="300"/>
              </a:spcBef>
              <a:spcAft>
                <a:spcPts val="450"/>
              </a:spcAft>
              <a:buFont typeface="Arial" panose="020B0604020202020204" pitchFamily="34" charset="0"/>
              <a:buChar char="•"/>
              <a:defRPr>
                <a:solidFill>
                  <a:schemeClr val="tx1"/>
                </a:solidFill>
                <a:latin typeface="+mn-lt"/>
              </a:defRPr>
            </a:lvl2pPr>
            <a:lvl3pPr marL="214272" indent="-214272">
              <a:spcBef>
                <a:spcPts val="300"/>
              </a:spcBef>
              <a:spcAft>
                <a:spcPts val="450"/>
              </a:spcAft>
              <a:buFont typeface="Arial" panose="020B0604020202020204" pitchFamily="34" charset="0"/>
              <a:buChar char="•"/>
              <a:defRPr>
                <a:solidFill>
                  <a:schemeClr val="tx1"/>
                </a:solidFill>
                <a:latin typeface="+mn-lt"/>
              </a:defRPr>
            </a:lvl3pPr>
            <a:lvl4pPr marL="514252" indent="-214272">
              <a:spcBef>
                <a:spcPts val="300"/>
              </a:spcBef>
              <a:spcAft>
                <a:spcPts val="450"/>
              </a:spcAft>
              <a:buSzPct val="100000"/>
              <a:buFont typeface="Arial" panose="020B0604020202020204" pitchFamily="34" charset="0"/>
              <a:buChar char="‒"/>
              <a:defRPr>
                <a:solidFill>
                  <a:schemeClr val="tx1"/>
                </a:solidFill>
                <a:latin typeface="+mn-lt"/>
              </a:defRPr>
            </a:lvl4pPr>
            <a:lvl5pPr marL="128562" indent="-128562">
              <a:spcBef>
                <a:spcPts val="300"/>
              </a:spcBef>
              <a:spcAft>
                <a:spcPts val="450"/>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211379" y="1643327"/>
            <a:ext cx="0" cy="4654055"/>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492581" y="1485902"/>
            <a:ext cx="5503140" cy="4828883"/>
          </a:xfrm>
        </p:spPr>
        <p:txBody>
          <a:bodyPr/>
          <a:lstStyle>
            <a:lvl1pPr>
              <a:spcBef>
                <a:spcPts val="300"/>
              </a:spcBef>
              <a:spcAft>
                <a:spcPts val="450"/>
              </a:spcAft>
              <a:defRPr sz="1836"/>
            </a:lvl1pPr>
            <a:lvl2pPr marL="257126" indent="-171418">
              <a:spcBef>
                <a:spcPts val="300"/>
              </a:spcBef>
              <a:spcAft>
                <a:spcPts val="450"/>
              </a:spcAft>
              <a:buFont typeface="Arial" panose="020B0604020202020204" pitchFamily="34" charset="0"/>
              <a:buChar char="•"/>
              <a:defRPr>
                <a:solidFill>
                  <a:schemeClr val="tx1"/>
                </a:solidFill>
                <a:latin typeface="+mn-lt"/>
              </a:defRPr>
            </a:lvl2pPr>
            <a:lvl3pPr marL="214272" indent="-214272">
              <a:spcBef>
                <a:spcPts val="300"/>
              </a:spcBef>
              <a:spcAft>
                <a:spcPts val="450"/>
              </a:spcAft>
              <a:buFont typeface="Arial" panose="020B0604020202020204" pitchFamily="34" charset="0"/>
              <a:buChar char="•"/>
              <a:defRPr>
                <a:solidFill>
                  <a:schemeClr val="tx1"/>
                </a:solidFill>
                <a:latin typeface="+mn-lt"/>
              </a:defRPr>
            </a:lvl3pPr>
            <a:lvl4pPr marL="514252" indent="-214272">
              <a:spcBef>
                <a:spcPts val="300"/>
              </a:spcBef>
              <a:spcAft>
                <a:spcPts val="450"/>
              </a:spcAft>
              <a:buSzPct val="100000"/>
              <a:buFont typeface="Arial" panose="020B0604020202020204" pitchFamily="34" charset="0"/>
              <a:buChar char="‒"/>
              <a:defRPr>
                <a:solidFill>
                  <a:schemeClr val="tx1"/>
                </a:solidFill>
                <a:latin typeface="+mn-lt"/>
              </a:defRPr>
            </a:lvl4pPr>
            <a:lvl5pPr marL="128562" indent="-128562">
              <a:spcBef>
                <a:spcPts val="300"/>
              </a:spcBef>
              <a:spcAft>
                <a:spcPts val="450"/>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119583" y="6698332"/>
            <a:ext cx="4197310" cy="107970"/>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88" dirty="0"/>
              <a:t>© Copyright Microsoft Corporation. All rights reserved.</a:t>
            </a:r>
          </a:p>
        </p:txBody>
      </p:sp>
    </p:spTree>
    <p:extLst>
      <p:ext uri="{BB962C8B-B14F-4D97-AF65-F5344CB8AC3E}">
        <p14:creationId xmlns:p14="http://schemas.microsoft.com/office/powerpoint/2010/main" val="2183323492"/>
      </p:ext>
    </p:extLst>
  </p:cSld>
  <p:clrMapOvr>
    <a:masterClrMapping/>
  </p:clrMapOvr>
  <p:transition>
    <p:fade/>
  </p:transition>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itle Slide 5">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p:nvPr>
        </p:nvSpPr>
        <p:spPr>
          <a:xfrm>
            <a:off x="437278" y="2582863"/>
            <a:ext cx="5537797" cy="1828800"/>
          </a:xfrm>
          <a:prstGeom prst="rect">
            <a:avLst/>
          </a:prstGeom>
          <a:noFill/>
        </p:spPr>
        <p:txBody>
          <a:bodyPr lIns="0" tIns="0" rIns="0" bIns="182880" anchor="b" anchorCtr="0"/>
          <a:lstStyle>
            <a:lvl1pPr>
              <a:defRPr sz="3599" strike="noStrike" spc="-38" baseline="0">
                <a:solidFill>
                  <a:srgbClr val="000000"/>
                </a:solidFill>
              </a:defRPr>
            </a:lvl1pPr>
          </a:lstStyle>
          <a:p>
            <a:endParaRPr lang="en-US"/>
          </a:p>
        </p:txBody>
      </p:sp>
      <p:pic>
        <p:nvPicPr>
          <p:cNvPr id="8" name="Picture 7" descr="Microsoft Azure logo">
            <a:extLst>
              <a:ext uri="{FF2B5EF4-FFF2-40B4-BE49-F238E27FC236}">
                <a16:creationId xmlns:a16="http://schemas.microsoft.com/office/drawing/2014/main" id="{4A30F35A-BAFD-4B2D-AB0B-07BDB81E88C5}"/>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463277" y="448057"/>
            <a:ext cx="1362456" cy="192347"/>
          </a:xfrm>
          <a:prstGeom prst="rect">
            <a:avLst/>
          </a:prstGeom>
        </p:spPr>
      </p:pic>
      <p:sp>
        <p:nvSpPr>
          <p:cNvPr id="3" name="Footer Placeholder 1">
            <a:extLst>
              <a:ext uri="{FF2B5EF4-FFF2-40B4-BE49-F238E27FC236}">
                <a16:creationId xmlns:a16="http://schemas.microsoft.com/office/drawing/2014/main" id="{62B00059-8BDD-4D63-AEED-E873AFF3EAA4}"/>
              </a:ext>
            </a:extLst>
          </p:cNvPr>
          <p:cNvSpPr txBox="1">
            <a:spLocks/>
          </p:cNvSpPr>
          <p:nvPr userDrawn="1"/>
        </p:nvSpPr>
        <p:spPr>
          <a:xfrm>
            <a:off x="9126319" y="6600016"/>
            <a:ext cx="3310156" cy="105943"/>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62771720"/>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cSld name="3_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65139" y="3340312"/>
            <a:ext cx="2506662" cy="313904"/>
          </a:xfrm>
          <a:prstGeom prst="rect">
            <a:avLst/>
          </a:prstGeom>
        </p:spPr>
        <p:txBody>
          <a:bodyPr wrap="square" lIns="0" tIns="0" rIns="0" bIns="0" anchor="ctr">
            <a:spAutoFit/>
          </a:bodyPr>
          <a:lstStyle>
            <a:lvl1pPr>
              <a:lnSpc>
                <a:spcPts val="2400"/>
              </a:lnSpc>
              <a:defRPr sz="2100" strike="noStrike">
                <a:solidFill>
                  <a:schemeClr val="bg1"/>
                </a:solidFill>
              </a:defRPr>
            </a:lvl1pPr>
          </a:lstStyle>
          <a:p>
            <a:r>
              <a:rPr lang="en-US"/>
              <a:t>Title</a:t>
            </a:r>
          </a:p>
        </p:txBody>
      </p:sp>
      <p:sp>
        <p:nvSpPr>
          <p:cNvPr id="8" name="Footer Placeholder 1">
            <a:extLst>
              <a:ext uri="{FF2B5EF4-FFF2-40B4-BE49-F238E27FC236}">
                <a16:creationId xmlns:a16="http://schemas.microsoft.com/office/drawing/2014/main" id="{CF43956B-668C-471C-9485-7E53C0C8BB4C}"/>
              </a:ext>
            </a:extLst>
          </p:cNvPr>
          <p:cNvSpPr txBox="1">
            <a:spLocks/>
          </p:cNvSpPr>
          <p:nvPr userDrawn="1"/>
        </p:nvSpPr>
        <p:spPr>
          <a:xfrm>
            <a:off x="9126319" y="6600016"/>
            <a:ext cx="3310156" cy="105943"/>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859305418"/>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Section 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FDE817-4581-481C-9C54-D23C2F82ACA3}"/>
              </a:ext>
            </a:extLst>
          </p:cNvPr>
          <p:cNvSpPr>
            <a:spLocks noGrp="1"/>
          </p:cNvSpPr>
          <p:nvPr>
            <p:ph type="title" hasCustomPrompt="1"/>
          </p:nvPr>
        </p:nvSpPr>
        <p:spPr>
          <a:xfrm>
            <a:off x="596951" y="3377587"/>
            <a:ext cx="9070923" cy="373938"/>
          </a:xfrm>
          <a:noFill/>
        </p:spPr>
        <p:txBody>
          <a:bodyPr wrap="square" lIns="0" tIns="0" rIns="0" bIns="0" anchor="b" anchorCtr="0">
            <a:spAutoFit/>
          </a:bodyPr>
          <a:lstStyle>
            <a:lvl1pPr algn="l" defTabSz="713414" rtl="0" eaLnBrk="1" latinLnBrk="0" hangingPunct="1">
              <a:lnSpc>
                <a:spcPct val="90000"/>
              </a:lnSpc>
              <a:spcBef>
                <a:spcPct val="0"/>
              </a:spcBef>
              <a:buNone/>
              <a:defRPr lang="en-US" sz="2700" b="0" kern="1200" cap="none" spc="-39" baseline="0" dirty="0">
                <a:ln w="3175">
                  <a:noFill/>
                </a:ln>
                <a:solidFill>
                  <a:schemeClr val="bg1"/>
                </a:solidFill>
                <a:effectLst/>
                <a:latin typeface="+mj-lt"/>
                <a:ea typeface="+mn-ea"/>
                <a:cs typeface="Segoe UI" pitchFamily="34" charset="0"/>
              </a:defRPr>
            </a:lvl1pPr>
          </a:lstStyle>
          <a:p>
            <a:r>
              <a:rPr lang="en-US" dirty="0"/>
              <a:t>Section title</a:t>
            </a:r>
          </a:p>
        </p:txBody>
      </p:sp>
      <p:sp>
        <p:nvSpPr>
          <p:cNvPr id="8" name="Footer Placeholder 1">
            <a:extLst>
              <a:ext uri="{FF2B5EF4-FFF2-40B4-BE49-F238E27FC236}">
                <a16:creationId xmlns:a16="http://schemas.microsoft.com/office/drawing/2014/main" id="{6A3AC91E-2806-47B3-A75D-5F652963CD06}"/>
              </a:ext>
            </a:extLst>
          </p:cNvPr>
          <p:cNvSpPr txBox="1">
            <a:spLocks/>
          </p:cNvSpPr>
          <p:nvPr userDrawn="1"/>
        </p:nvSpPr>
        <p:spPr>
          <a:xfrm>
            <a:off x="9126319" y="6600016"/>
            <a:ext cx="3310156" cy="105943"/>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642413711"/>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cSld name="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7039" y="681409"/>
            <a:ext cx="11571287" cy="313904"/>
          </a:xfrm>
          <a:prstGeom prst="rect">
            <a:avLst/>
          </a:prstGeom>
        </p:spPr>
        <p:txBody>
          <a:bodyPr wrap="square" lIns="0" tIns="0" rIns="0" bIns="0">
            <a:spAutoFit/>
          </a:bodyPr>
          <a:lstStyle>
            <a:lvl1pPr>
              <a:lnSpc>
                <a:spcPts val="2400"/>
              </a:lnSpc>
              <a:defRPr sz="2100" strike="noStrike">
                <a:solidFill>
                  <a:srgbClr val="000000"/>
                </a:solidFill>
              </a:defRPr>
            </a:lvl1pPr>
          </a:lstStyle>
          <a:p>
            <a:r>
              <a:rPr lang="en-US" dirty="0"/>
              <a:t>Title</a:t>
            </a:r>
          </a:p>
        </p:txBody>
      </p:sp>
      <p:sp>
        <p:nvSpPr>
          <p:cNvPr id="6" name="Footer Placeholder 1">
            <a:extLst>
              <a:ext uri="{FF2B5EF4-FFF2-40B4-BE49-F238E27FC236}">
                <a16:creationId xmlns:a16="http://schemas.microsoft.com/office/drawing/2014/main" id="{8486A157-0BB4-4594-83C0-72E6508C9CD1}"/>
              </a:ext>
            </a:extLst>
          </p:cNvPr>
          <p:cNvSpPr txBox="1">
            <a:spLocks/>
          </p:cNvSpPr>
          <p:nvPr userDrawn="1"/>
        </p:nvSpPr>
        <p:spPr>
          <a:xfrm>
            <a:off x="9126319" y="6600016"/>
            <a:ext cx="3310156" cy="105943"/>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77392722"/>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18" Type="http://schemas.openxmlformats.org/officeDocument/2006/relationships/slideLayout" Target="../slideLayouts/slideLayout2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slideLayout" Target="../slideLayouts/slideLayout21.xml"/><Relationship Id="rId2" Type="http://schemas.openxmlformats.org/officeDocument/2006/relationships/slideLayout" Target="../slideLayouts/slideLayout6.xml"/><Relationship Id="rId16" Type="http://schemas.openxmlformats.org/officeDocument/2006/relationships/slideLayout" Target="../slideLayouts/slideLayout20.xml"/><Relationship Id="rId20" Type="http://schemas.openxmlformats.org/officeDocument/2006/relationships/image" Target="../media/image6.jpeg"/><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slideLayout" Target="../slideLayouts/slideLayout19.xml"/><Relationship Id="rId10" Type="http://schemas.openxmlformats.org/officeDocument/2006/relationships/slideLayout" Target="../slideLayouts/slideLayout14.xml"/><Relationship Id="rId19" Type="http://schemas.openxmlformats.org/officeDocument/2006/relationships/theme" Target="../theme/theme2.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65138" y="567457"/>
            <a:ext cx="11530584" cy="830020"/>
          </a:xfrm>
          <a:prstGeom prst="rect">
            <a:avLst/>
          </a:prstGeom>
        </p:spPr>
        <p:txBody>
          <a:bodyPr vert="horz" wrap="square" lIns="0" tIns="91440" rIns="146304" bIns="91440" rtlCol="0" anchor="t">
            <a:noAutofit/>
          </a:bodyPr>
          <a:lstStyle/>
          <a:p>
            <a:r>
              <a:rPr lang="en-US"/>
              <a:t>Heading Segoe UI </a:t>
            </a:r>
            <a:r>
              <a:rPr lang="en-US" err="1"/>
              <a:t>Semibold</a:t>
            </a:r>
            <a:r>
              <a:rPr lang="en-US"/>
              <a:t> 28/32</a:t>
            </a:r>
          </a:p>
        </p:txBody>
      </p:sp>
      <p:sp>
        <p:nvSpPr>
          <p:cNvPr id="4" name="Text Placeholder 3"/>
          <p:cNvSpPr>
            <a:spLocks noGrp="1"/>
          </p:cNvSpPr>
          <p:nvPr>
            <p:ph type="body" idx="1"/>
          </p:nvPr>
        </p:nvSpPr>
        <p:spPr>
          <a:xfrm>
            <a:off x="465138" y="1853742"/>
            <a:ext cx="11456988" cy="2062103"/>
          </a:xfrm>
          <a:prstGeom prst="rect">
            <a:avLst/>
          </a:prstGeom>
        </p:spPr>
        <p:txBody>
          <a:bodyPr vert="horz" wrap="square" lIns="0" tIns="91440" rIns="146304" bIns="91440" rtlCol="0">
            <a:spAutoFit/>
          </a:bodyPr>
          <a:lstStyle/>
          <a:p>
            <a:pPr lvl="1"/>
            <a:r>
              <a:rPr lang="en-US"/>
              <a:t>Large: subhead Segoe UI Regular 20/24</a:t>
            </a:r>
          </a:p>
          <a:p>
            <a:pPr lvl="1"/>
            <a:endParaRPr lang="en-US"/>
          </a:p>
          <a:p>
            <a:pPr lvl="2"/>
            <a:r>
              <a:rPr lang="en-US"/>
              <a:t>Medium: paragraph heading Segoe UI </a:t>
            </a:r>
            <a:r>
              <a:rPr lang="en-US" err="1"/>
              <a:t>Semibold</a:t>
            </a:r>
            <a:r>
              <a:rPr lang="en-US"/>
              <a:t> 14/18</a:t>
            </a:r>
          </a:p>
          <a:p>
            <a:pPr lvl="3"/>
            <a:r>
              <a:rPr lang="en-US"/>
              <a:t>Medium: paragraph body copy Segoe UI Regular 14/18</a:t>
            </a:r>
          </a:p>
          <a:p>
            <a:pPr lvl="3"/>
            <a:endParaRPr lang="en-US"/>
          </a:p>
          <a:p>
            <a:pPr lvl="4"/>
            <a:r>
              <a:rPr lang="en-US"/>
              <a:t>Small: caption heading Segoe UI Bold 10/12</a:t>
            </a:r>
          </a:p>
          <a:p>
            <a:pPr lvl="6"/>
            <a:r>
              <a:rPr lang="en-US"/>
              <a:t>Small: caption body copy Segoe UI Regular 10/12</a:t>
            </a:r>
          </a:p>
          <a:p>
            <a:pPr lvl="6"/>
            <a:endParaRPr lang="en-US"/>
          </a:p>
          <a:p>
            <a:pPr lvl="6"/>
            <a:endParaRPr lang="en-US"/>
          </a:p>
        </p:txBody>
      </p:sp>
      <p:pic>
        <p:nvPicPr>
          <p:cNvPr id="7" name="Picture 6"/>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rot="5400000">
            <a:off x="9621908" y="2898552"/>
            <a:ext cx="6979503" cy="1188133"/>
          </a:xfrm>
          <a:prstGeom prst="rect">
            <a:avLst/>
          </a:prstGeom>
        </p:spPr>
      </p:pic>
    </p:spTree>
    <p:extLst>
      <p:ext uri="{BB962C8B-B14F-4D97-AF65-F5344CB8AC3E}">
        <p14:creationId xmlns:p14="http://schemas.microsoft.com/office/powerpoint/2010/main" val="1881724970"/>
      </p:ext>
    </p:extLst>
  </p:cSld>
  <p:clrMap bg1="lt1" tx1="dk1" bg2="lt2" tx2="dk2" accent1="accent1" accent2="accent2" accent3="accent3" accent4="accent4" accent5="accent5" accent6="accent6" hlink="hlink" folHlink="folHlink"/>
  <p:sldLayoutIdLst>
    <p:sldLayoutId id="2147484583" r:id="rId1"/>
    <p:sldLayoutId id="2147484562" r:id="rId2"/>
    <p:sldLayoutId id="2147484619" r:id="rId3"/>
    <p:sldLayoutId id="2147484618" r:id="rId4"/>
  </p:sldLayoutIdLst>
  <p:transition>
    <p:fade/>
  </p:transition>
  <p:hf hdr="0" dt="0"/>
  <p:txStyles>
    <p:titleStyle>
      <a:lvl1pPr algn="l" defTabSz="932742" rtl="0" eaLnBrk="1" latinLnBrk="0" hangingPunct="1">
        <a:lnSpc>
          <a:spcPct val="90000"/>
        </a:lnSpc>
        <a:spcBef>
          <a:spcPct val="0"/>
        </a:spcBef>
        <a:buNone/>
        <a:defRPr lang="en-US" sz="2800" b="0" kern="1200" cap="none" spc="-50" baseline="0" dirty="0" smtClean="0">
          <a:ln w="3175">
            <a:noFill/>
          </a:ln>
          <a:solidFill>
            <a:srgbClr val="000000"/>
          </a:solidFill>
          <a:effectLst/>
          <a:latin typeface="+mj-lt"/>
          <a:ea typeface="+mn-ea"/>
          <a:cs typeface="Segoe UI" pitchFamily="34" charset="0"/>
        </a:defRPr>
      </a:lvl1pPr>
    </p:titleStyle>
    <p:body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49" userDrawn="1">
          <p15:clr>
            <a:srgbClr val="C35EA4"/>
          </p15:clr>
        </p15:guide>
        <p15:guide id="32" pos="1528" userDrawn="1">
          <p15:clr>
            <a:srgbClr val="C35EA4"/>
          </p15:clr>
        </p15:guide>
        <p15:guide id="33" pos="2621" userDrawn="1">
          <p15:clr>
            <a:srgbClr val="C35EA4"/>
          </p15:clr>
        </p15:guide>
        <p15:guide id="34" pos="2765" userDrawn="1">
          <p15:clr>
            <a:srgbClr val="C35EA4"/>
          </p15:clr>
        </p15:guide>
        <p15:guide id="35" pos="3854" userDrawn="1">
          <p15:clr>
            <a:srgbClr val="C35EA4"/>
          </p15:clr>
        </p15:guide>
        <p15:guide id="36" pos="4003" userDrawn="1">
          <p15:clr>
            <a:srgbClr val="C35EA4"/>
          </p15:clr>
        </p15:guide>
        <p15:guide id="37" pos="5083" userDrawn="1">
          <p15:clr>
            <a:srgbClr val="C35EA4"/>
          </p15:clr>
        </p15:guide>
        <p15:guide id="38" pos="5230" userDrawn="1">
          <p15:clr>
            <a:srgbClr val="C35EA4"/>
          </p15:clr>
        </p15:guide>
        <p15:guide id="39" pos="6323" userDrawn="1">
          <p15:clr>
            <a:srgbClr val="C35EA4"/>
          </p15:clr>
        </p15:guide>
        <p15:guide id="40" pos="6469" userDrawn="1">
          <p15:clr>
            <a:srgbClr val="C35EA4"/>
          </p15:clr>
        </p15:guide>
        <p15:guide id="41" pos="269" userDrawn="1">
          <p15:clr>
            <a:srgbClr val="F26B43"/>
          </p15:clr>
        </p15:guide>
        <p15:guide id="42" pos="7565" userDrawn="1">
          <p15:clr>
            <a:srgbClr val="F26B43"/>
          </p15:clr>
        </p15:guide>
        <p15:guide id="43" orient="horz" pos="751" userDrawn="1">
          <p15:clr>
            <a:srgbClr val="5ACBF0"/>
          </p15:clr>
        </p15:guide>
        <p15:guide id="44" orient="horz" pos="1387" userDrawn="1">
          <p15:clr>
            <a:srgbClr val="5ACBF0"/>
          </p15:clr>
        </p15:guide>
        <p15:guide id="45" orient="horz" pos="605" userDrawn="1">
          <p15:clr>
            <a:srgbClr val="5ACBF0"/>
          </p15:clr>
        </p15:guide>
        <p15:guide id="46" orient="horz" pos="1514" userDrawn="1">
          <p15:clr>
            <a:srgbClr val="5ACBF0"/>
          </p15:clr>
        </p15:guide>
        <p15:guide id="47" orient="horz" pos="2130" userDrawn="1">
          <p15:clr>
            <a:srgbClr val="5ACBF0"/>
          </p15:clr>
        </p15:guide>
        <p15:guide id="48" orient="horz" pos="2299" userDrawn="1">
          <p15:clr>
            <a:srgbClr val="5ACBF0"/>
          </p15:clr>
        </p15:guide>
        <p15:guide id="49" orient="horz" pos="283" userDrawn="1">
          <p15:clr>
            <a:srgbClr val="F26B43"/>
          </p15:clr>
        </p15:guide>
        <p15:guide id="50" orient="horz" pos="4123" userDrawn="1">
          <p15:clr>
            <a:srgbClr val="F26B43"/>
          </p15:clr>
        </p15:guide>
        <p15:guide id="51" orient="horz" pos="2891" userDrawn="1">
          <p15:clr>
            <a:srgbClr val="5ACBF0"/>
          </p15:clr>
        </p15:guide>
        <p15:guide id="52" orient="horz" pos="3019" userDrawn="1">
          <p15:clr>
            <a:srgbClr val="5ACBF0"/>
          </p15:clr>
        </p15:guide>
        <p15:guide id="53" orient="horz" pos="3643" userDrawn="1">
          <p15:clr>
            <a:srgbClr val="5ACBF0"/>
          </p15:clr>
        </p15:guide>
        <p15:guide id="54" orient="horz" pos="3763"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21824" y="280105"/>
            <a:ext cx="11192828" cy="1165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21824" y="1632056"/>
            <a:ext cx="11192828" cy="3994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41140" y="6654514"/>
            <a:ext cx="1321375" cy="223436"/>
          </a:xfrm>
          <a:prstGeom prst="rect">
            <a:avLst/>
          </a:prstGeom>
        </p:spPr>
        <p:txBody>
          <a:bodyPr vert="horz" lIns="91440" tIns="45720" rIns="91440" bIns="45720" rtlCol="0" anchor="ctr"/>
          <a:lstStyle>
            <a:lvl1pPr algn="ctr" eaLnBrk="1" fontAlgn="auto" hangingPunct="1">
              <a:spcBef>
                <a:spcPts val="0"/>
              </a:spcBef>
              <a:spcAft>
                <a:spcPts val="0"/>
              </a:spcAft>
              <a:defRPr sz="1071">
                <a:solidFill>
                  <a:schemeClr val="tx1">
                    <a:tint val="75000"/>
                  </a:schemeClr>
                </a:solidFill>
                <a:latin typeface="+mn-lt"/>
                <a:cs typeface="+mn-cs"/>
              </a:defRPr>
            </a:lvl1pPr>
          </a:lstStyle>
          <a:p>
            <a:pPr>
              <a:defRPr/>
            </a:pPr>
            <a:fld id="{9A9480EC-F3F6-4006-B02E-8C8A54398A24}" type="datetime1">
              <a:rPr lang="en-GB" altLang="en-US"/>
              <a:pPr>
                <a:defRPr/>
              </a:pPr>
              <a:t>23/11/2022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821460" y="6508795"/>
            <a:ext cx="993191" cy="346488"/>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24">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3164918915"/>
      </p:ext>
    </p:extLst>
  </p:cSld>
  <p:clrMap bg1="lt1" tx1="dk1" bg2="lt2" tx2="dk2" accent1="accent1" accent2="accent2" accent3="accent3" accent4="accent4" accent5="accent5" accent6="accent6" hlink="hlink" folHlink="folHlink"/>
  <p:sldLayoutIdLst>
    <p:sldLayoutId id="2147484621" r:id="rId1"/>
    <p:sldLayoutId id="2147484622" r:id="rId2"/>
    <p:sldLayoutId id="2147484623" r:id="rId3"/>
    <p:sldLayoutId id="2147484624" r:id="rId4"/>
    <p:sldLayoutId id="2147484625" r:id="rId5"/>
    <p:sldLayoutId id="2147484626" r:id="rId6"/>
    <p:sldLayoutId id="2147484627" r:id="rId7"/>
    <p:sldLayoutId id="2147484628" r:id="rId8"/>
    <p:sldLayoutId id="2147484629" r:id="rId9"/>
    <p:sldLayoutId id="2147484630" r:id="rId10"/>
    <p:sldLayoutId id="2147484631" r:id="rId11"/>
    <p:sldLayoutId id="2147484632" r:id="rId12"/>
    <p:sldLayoutId id="2147484633" r:id="rId13"/>
    <p:sldLayoutId id="2147484634" r:id="rId14"/>
    <p:sldLayoutId id="2147484635" r:id="rId15"/>
    <p:sldLayoutId id="2147484636" r:id="rId16"/>
    <p:sldLayoutId id="2147484637" r:id="rId17"/>
    <p:sldLayoutId id="2147484638" r:id="rId18"/>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88" kern="1200">
          <a:solidFill>
            <a:schemeClr val="tx1"/>
          </a:solidFill>
          <a:latin typeface="+mj-lt"/>
          <a:ea typeface="+mj-ea"/>
          <a:cs typeface="+mj-cs"/>
        </a:defRPr>
      </a:lvl1pPr>
      <a:lvl2pPr algn="ctr" rtl="0" eaLnBrk="0" fontAlgn="base" hangingPunct="0">
        <a:spcBef>
          <a:spcPct val="0"/>
        </a:spcBef>
        <a:spcAft>
          <a:spcPct val="0"/>
        </a:spcAft>
        <a:defRPr sz="4488">
          <a:solidFill>
            <a:schemeClr val="tx1"/>
          </a:solidFill>
          <a:latin typeface="Myriad Pro"/>
        </a:defRPr>
      </a:lvl2pPr>
      <a:lvl3pPr algn="ctr" rtl="0" eaLnBrk="0" fontAlgn="base" hangingPunct="0">
        <a:spcBef>
          <a:spcPct val="0"/>
        </a:spcBef>
        <a:spcAft>
          <a:spcPct val="0"/>
        </a:spcAft>
        <a:defRPr sz="4488">
          <a:solidFill>
            <a:schemeClr val="tx1"/>
          </a:solidFill>
          <a:latin typeface="Myriad Pro"/>
        </a:defRPr>
      </a:lvl3pPr>
      <a:lvl4pPr algn="ctr" rtl="0" eaLnBrk="0" fontAlgn="base" hangingPunct="0">
        <a:spcBef>
          <a:spcPct val="0"/>
        </a:spcBef>
        <a:spcAft>
          <a:spcPct val="0"/>
        </a:spcAft>
        <a:defRPr sz="4488">
          <a:solidFill>
            <a:schemeClr val="tx1"/>
          </a:solidFill>
          <a:latin typeface="Myriad Pro"/>
        </a:defRPr>
      </a:lvl4pPr>
      <a:lvl5pPr algn="ctr" rtl="0" eaLnBrk="0" fontAlgn="base" hangingPunct="0">
        <a:spcBef>
          <a:spcPct val="0"/>
        </a:spcBef>
        <a:spcAft>
          <a:spcPct val="0"/>
        </a:spcAft>
        <a:defRPr sz="4488">
          <a:solidFill>
            <a:schemeClr val="tx1"/>
          </a:solidFill>
          <a:latin typeface="Myriad Pro"/>
        </a:defRPr>
      </a:lvl5pPr>
      <a:lvl6pPr marL="466298" algn="ctr" rtl="0" eaLnBrk="1" fontAlgn="base" hangingPunct="1">
        <a:spcBef>
          <a:spcPct val="0"/>
        </a:spcBef>
        <a:spcAft>
          <a:spcPct val="0"/>
        </a:spcAft>
        <a:defRPr sz="4488">
          <a:solidFill>
            <a:schemeClr val="tx1"/>
          </a:solidFill>
          <a:latin typeface="Myriad Pro"/>
        </a:defRPr>
      </a:lvl6pPr>
      <a:lvl7pPr marL="932597" algn="ctr" rtl="0" eaLnBrk="1" fontAlgn="base" hangingPunct="1">
        <a:spcBef>
          <a:spcPct val="0"/>
        </a:spcBef>
        <a:spcAft>
          <a:spcPct val="0"/>
        </a:spcAft>
        <a:defRPr sz="4488">
          <a:solidFill>
            <a:schemeClr val="tx1"/>
          </a:solidFill>
          <a:latin typeface="Myriad Pro"/>
        </a:defRPr>
      </a:lvl7pPr>
      <a:lvl8pPr marL="1398895" algn="ctr" rtl="0" eaLnBrk="1" fontAlgn="base" hangingPunct="1">
        <a:spcBef>
          <a:spcPct val="0"/>
        </a:spcBef>
        <a:spcAft>
          <a:spcPct val="0"/>
        </a:spcAft>
        <a:defRPr sz="4488">
          <a:solidFill>
            <a:schemeClr val="tx1"/>
          </a:solidFill>
          <a:latin typeface="Myriad Pro"/>
        </a:defRPr>
      </a:lvl8pPr>
      <a:lvl9pPr marL="1865193" algn="ctr" rtl="0" eaLnBrk="1" fontAlgn="base" hangingPunct="1">
        <a:spcBef>
          <a:spcPct val="0"/>
        </a:spcBef>
        <a:spcAft>
          <a:spcPct val="0"/>
        </a:spcAft>
        <a:defRPr sz="4488">
          <a:solidFill>
            <a:schemeClr val="tx1"/>
          </a:solidFill>
          <a:latin typeface="Myriad Pro"/>
        </a:defRPr>
      </a:lvl9pPr>
    </p:titleStyle>
    <p:bodyStyle>
      <a:lvl1pPr marL="349724" indent="-349724" algn="l" rtl="0" eaLnBrk="0" fontAlgn="base" hangingPunct="0">
        <a:spcBef>
          <a:spcPct val="20000"/>
        </a:spcBef>
        <a:spcAft>
          <a:spcPct val="0"/>
        </a:spcAft>
        <a:buFont typeface="Arial" panose="020B0604020202020204" pitchFamily="34" charset="0"/>
        <a:buChar char="•"/>
        <a:defRPr sz="3264" kern="1200">
          <a:solidFill>
            <a:schemeClr val="tx1"/>
          </a:solidFill>
          <a:latin typeface="+mn-lt"/>
          <a:ea typeface="+mn-ea"/>
          <a:cs typeface="+mn-cs"/>
        </a:defRPr>
      </a:lvl1pPr>
      <a:lvl2pPr marL="757735" indent="-291436" algn="l" rtl="0" eaLnBrk="0" fontAlgn="base" hangingPunct="0">
        <a:spcBef>
          <a:spcPct val="20000"/>
        </a:spcBef>
        <a:spcAft>
          <a:spcPct val="0"/>
        </a:spcAft>
        <a:buFont typeface="Arial" panose="020B0604020202020204" pitchFamily="34" charset="0"/>
        <a:buChar char="–"/>
        <a:defRPr sz="2856" kern="1200">
          <a:solidFill>
            <a:schemeClr val="tx1"/>
          </a:solidFill>
          <a:latin typeface="+mn-lt"/>
          <a:ea typeface="+mn-ea"/>
          <a:cs typeface="+mn-cs"/>
        </a:defRPr>
      </a:lvl2pPr>
      <a:lvl3pPr marL="1165746" indent="-233149" algn="l" rtl="0" eaLnBrk="0" fontAlgn="base" hangingPunct="0">
        <a:spcBef>
          <a:spcPct val="20000"/>
        </a:spcBef>
        <a:spcAft>
          <a:spcPct val="0"/>
        </a:spcAft>
        <a:buFont typeface="Arial" panose="020B0604020202020204" pitchFamily="34" charset="0"/>
        <a:buChar char="•"/>
        <a:defRPr sz="2448" kern="1200">
          <a:solidFill>
            <a:schemeClr val="tx1"/>
          </a:solidFill>
          <a:latin typeface="+mn-lt"/>
          <a:ea typeface="+mn-ea"/>
          <a:cs typeface="+mn-cs"/>
        </a:defRPr>
      </a:lvl3pPr>
      <a:lvl4pPr marL="1632044" indent="-233149" algn="l" rtl="0" eaLnBrk="0" fontAlgn="base" hangingPunct="0">
        <a:spcBef>
          <a:spcPct val="20000"/>
        </a:spcBef>
        <a:spcAft>
          <a:spcPct val="0"/>
        </a:spcAft>
        <a:buFont typeface="Arial" panose="020B0604020202020204" pitchFamily="34" charset="0"/>
        <a:buChar char="–"/>
        <a:defRPr sz="2040" kern="1200">
          <a:solidFill>
            <a:schemeClr val="tx1"/>
          </a:solidFill>
          <a:latin typeface="+mn-lt"/>
          <a:ea typeface="+mn-ea"/>
          <a:cs typeface="+mn-cs"/>
        </a:defRPr>
      </a:lvl4pPr>
      <a:lvl5pPr marL="2098342" indent="-233149" algn="l" rtl="0" eaLnBrk="0" fontAlgn="base" hangingPunct="0">
        <a:spcBef>
          <a:spcPct val="20000"/>
        </a:spcBef>
        <a:spcAft>
          <a:spcPct val="0"/>
        </a:spcAft>
        <a:buFont typeface="Arial" panose="020B0604020202020204" pitchFamily="34" charset="0"/>
        <a:buChar char="»"/>
        <a:defRPr sz="2040" kern="1200">
          <a:solidFill>
            <a:schemeClr val="tx1"/>
          </a:solidFill>
          <a:latin typeface="+mn-lt"/>
          <a:ea typeface="+mn-ea"/>
          <a:cs typeface="+mn-cs"/>
        </a:defRPr>
      </a:lvl5pPr>
      <a:lvl6pPr marL="2564641" indent="-233149" algn="l" defTabSz="932597" rtl="0" eaLnBrk="1" latinLnBrk="0" hangingPunct="1">
        <a:spcBef>
          <a:spcPct val="20000"/>
        </a:spcBef>
        <a:buFont typeface="Arial" pitchFamily="34" charset="0"/>
        <a:buChar char="•"/>
        <a:defRPr sz="2040" kern="1200">
          <a:solidFill>
            <a:schemeClr val="tx1"/>
          </a:solidFill>
          <a:latin typeface="+mn-lt"/>
          <a:ea typeface="+mn-ea"/>
          <a:cs typeface="+mn-cs"/>
        </a:defRPr>
      </a:lvl6pPr>
      <a:lvl7pPr marL="3030939" indent="-233149" algn="l" defTabSz="932597" rtl="0" eaLnBrk="1" latinLnBrk="0" hangingPunct="1">
        <a:spcBef>
          <a:spcPct val="20000"/>
        </a:spcBef>
        <a:buFont typeface="Arial" pitchFamily="34" charset="0"/>
        <a:buChar char="•"/>
        <a:defRPr sz="2040" kern="1200">
          <a:solidFill>
            <a:schemeClr val="tx1"/>
          </a:solidFill>
          <a:latin typeface="+mn-lt"/>
          <a:ea typeface="+mn-ea"/>
          <a:cs typeface="+mn-cs"/>
        </a:defRPr>
      </a:lvl7pPr>
      <a:lvl8pPr marL="3497237" indent="-233149" algn="l" defTabSz="932597" rtl="0" eaLnBrk="1" latinLnBrk="0" hangingPunct="1">
        <a:spcBef>
          <a:spcPct val="20000"/>
        </a:spcBef>
        <a:buFont typeface="Arial" pitchFamily="34" charset="0"/>
        <a:buChar char="•"/>
        <a:defRPr sz="2040" kern="1200">
          <a:solidFill>
            <a:schemeClr val="tx1"/>
          </a:solidFill>
          <a:latin typeface="+mn-lt"/>
          <a:ea typeface="+mn-ea"/>
          <a:cs typeface="+mn-cs"/>
        </a:defRPr>
      </a:lvl8pPr>
      <a:lvl9pPr marL="3963535" indent="-233149" algn="l" defTabSz="932597" rtl="0" eaLnBrk="1" latinLnBrk="0" hangingPunct="1">
        <a:spcBef>
          <a:spcPct val="20000"/>
        </a:spcBef>
        <a:buFont typeface="Arial" pitchFamily="34" charset="0"/>
        <a:buChar char="•"/>
        <a:defRPr sz="2040" kern="1200">
          <a:solidFill>
            <a:schemeClr val="tx1"/>
          </a:solidFill>
          <a:latin typeface="+mn-lt"/>
          <a:ea typeface="+mn-ea"/>
          <a:cs typeface="+mn-cs"/>
        </a:defRPr>
      </a:lvl9pPr>
    </p:bodyStyle>
    <p:otherStyle>
      <a:defPPr>
        <a:defRPr lang="en-US"/>
      </a:defPPr>
      <a:lvl1pPr marL="0" algn="l" defTabSz="932597" rtl="0" eaLnBrk="1" latinLnBrk="0" hangingPunct="1">
        <a:defRPr sz="1836" kern="1200">
          <a:solidFill>
            <a:schemeClr val="tx1"/>
          </a:solidFill>
          <a:latin typeface="+mn-lt"/>
          <a:ea typeface="+mn-ea"/>
          <a:cs typeface="+mn-cs"/>
        </a:defRPr>
      </a:lvl1pPr>
      <a:lvl2pPr marL="466298" algn="l" defTabSz="932597" rtl="0" eaLnBrk="1" latinLnBrk="0" hangingPunct="1">
        <a:defRPr sz="1836" kern="1200">
          <a:solidFill>
            <a:schemeClr val="tx1"/>
          </a:solidFill>
          <a:latin typeface="+mn-lt"/>
          <a:ea typeface="+mn-ea"/>
          <a:cs typeface="+mn-cs"/>
        </a:defRPr>
      </a:lvl2pPr>
      <a:lvl3pPr marL="932597" algn="l" defTabSz="932597" rtl="0" eaLnBrk="1" latinLnBrk="0" hangingPunct="1">
        <a:defRPr sz="1836" kern="1200">
          <a:solidFill>
            <a:schemeClr val="tx1"/>
          </a:solidFill>
          <a:latin typeface="+mn-lt"/>
          <a:ea typeface="+mn-ea"/>
          <a:cs typeface="+mn-cs"/>
        </a:defRPr>
      </a:lvl3pPr>
      <a:lvl4pPr marL="1398895" algn="l" defTabSz="932597" rtl="0" eaLnBrk="1" latinLnBrk="0" hangingPunct="1">
        <a:defRPr sz="1836" kern="1200">
          <a:solidFill>
            <a:schemeClr val="tx1"/>
          </a:solidFill>
          <a:latin typeface="+mn-lt"/>
          <a:ea typeface="+mn-ea"/>
          <a:cs typeface="+mn-cs"/>
        </a:defRPr>
      </a:lvl4pPr>
      <a:lvl5pPr marL="1865193" algn="l" defTabSz="932597" rtl="0" eaLnBrk="1" latinLnBrk="0" hangingPunct="1">
        <a:defRPr sz="1836" kern="1200">
          <a:solidFill>
            <a:schemeClr val="tx1"/>
          </a:solidFill>
          <a:latin typeface="+mn-lt"/>
          <a:ea typeface="+mn-ea"/>
          <a:cs typeface="+mn-cs"/>
        </a:defRPr>
      </a:lvl5pPr>
      <a:lvl6pPr marL="2331491" algn="l" defTabSz="932597" rtl="0" eaLnBrk="1" latinLnBrk="0" hangingPunct="1">
        <a:defRPr sz="1836" kern="1200">
          <a:solidFill>
            <a:schemeClr val="tx1"/>
          </a:solidFill>
          <a:latin typeface="+mn-lt"/>
          <a:ea typeface="+mn-ea"/>
          <a:cs typeface="+mn-cs"/>
        </a:defRPr>
      </a:lvl6pPr>
      <a:lvl7pPr marL="2797790" algn="l" defTabSz="932597" rtl="0" eaLnBrk="1" latinLnBrk="0" hangingPunct="1">
        <a:defRPr sz="1836" kern="1200">
          <a:solidFill>
            <a:schemeClr val="tx1"/>
          </a:solidFill>
          <a:latin typeface="+mn-lt"/>
          <a:ea typeface="+mn-ea"/>
          <a:cs typeface="+mn-cs"/>
        </a:defRPr>
      </a:lvl7pPr>
      <a:lvl8pPr marL="3264088" algn="l" defTabSz="932597" rtl="0" eaLnBrk="1" latinLnBrk="0" hangingPunct="1">
        <a:defRPr sz="1836" kern="1200">
          <a:solidFill>
            <a:schemeClr val="tx1"/>
          </a:solidFill>
          <a:latin typeface="+mn-lt"/>
          <a:ea typeface="+mn-ea"/>
          <a:cs typeface="+mn-cs"/>
        </a:defRPr>
      </a:lvl8pPr>
      <a:lvl9pPr marL="3730386" algn="l" defTabSz="932597" rtl="0" eaLnBrk="1" latinLnBrk="0" hangingPunct="1">
        <a:defRPr sz="183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1.wmf"/></Relationships>
</file>

<file path=ppt/slides/_rels/slide3.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Disaster_recovery#Recovery_Time_Objective"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learn.microsoft.com/en-us/azure/storage/common/storage-redundancy"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07/978-1-4842-5917-7_2"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8" Type="http://schemas.openxmlformats.org/officeDocument/2006/relationships/hyperlink" Target="https://learn.microsoft.com/en-us/azure/backup/backup-azure-manage-mars" TargetMode="External"/><Relationship Id="rId13" Type="http://schemas.openxmlformats.org/officeDocument/2006/relationships/hyperlink" Target="https://learn.microsoft.com/en-us/azure/backup/backup-azure-database-postgresql" TargetMode="External"/><Relationship Id="rId3" Type="http://schemas.openxmlformats.org/officeDocument/2006/relationships/hyperlink" Target="https://learn.microsoft.com/en-us/azure/backup/backup-support-matrix-mars-agent" TargetMode="External"/><Relationship Id="rId7" Type="http://schemas.openxmlformats.org/officeDocument/2006/relationships/hyperlink" Target="https://learn.microsoft.com/en-us/azure/backup/backup-azure-vms-introduction" TargetMode="External"/><Relationship Id="rId12" Type="http://schemas.openxmlformats.org/officeDocument/2006/relationships/hyperlink" Target="https://learn.microsoft.com/en-us/azure/backup/backup-azure-sap-hana-database"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hyperlink" Target="https://learn.microsoft.com/en-us/azure/backup/backup-mabs-protection-matrix" TargetMode="External"/><Relationship Id="rId11" Type="http://schemas.openxmlformats.org/officeDocument/2006/relationships/hyperlink" Target="https://learn.microsoft.com/en-us/azure/backup/backup-azure-sql-database" TargetMode="External"/><Relationship Id="rId5" Type="http://schemas.openxmlformats.org/officeDocument/2006/relationships/hyperlink" Target="https://learn.microsoft.com/en-us/azure/backup/backup-azure-backup-server-vmware" TargetMode="External"/><Relationship Id="rId10" Type="http://schemas.openxmlformats.org/officeDocument/2006/relationships/hyperlink" Target="https://learn.microsoft.com/en-us/azure/backup/backup-afs" TargetMode="External"/><Relationship Id="rId4" Type="http://schemas.openxmlformats.org/officeDocument/2006/relationships/hyperlink" Target="https://learn.microsoft.com/en-us/azure/backup/back-up-hyper-v-virtual-machines-mabs" TargetMode="External"/><Relationship Id="rId9" Type="http://schemas.openxmlformats.org/officeDocument/2006/relationships/hyperlink" Target="https://learn.microsoft.com/en-us/azure/backup/backup-managed-disks" TargetMode="External"/><Relationship Id="rId14" Type="http://schemas.openxmlformats.org/officeDocument/2006/relationships/hyperlink" Target="https://learn.microsoft.com/en-us/azure/backup/blob-backup-overview"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0.wmf"/><Relationship Id="rId5" Type="http://schemas.openxmlformats.org/officeDocument/2006/relationships/image" Target="../media/image19.wmf"/><Relationship Id="rId4" Type="http://schemas.openxmlformats.org/officeDocument/2006/relationships/image" Target="../media/image18.wmf"/></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8.wmf"/><Relationship Id="rId3" Type="http://schemas.openxmlformats.org/officeDocument/2006/relationships/image" Target="../media/image23.wmf"/><Relationship Id="rId7" Type="http://schemas.openxmlformats.org/officeDocument/2006/relationships/image" Target="../media/image27.wmf"/><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6.wmf"/><Relationship Id="rId5" Type="http://schemas.openxmlformats.org/officeDocument/2006/relationships/image" Target="../media/image25.wmf"/><Relationship Id="rId10" Type="http://schemas.openxmlformats.org/officeDocument/2006/relationships/image" Target="../media/image30.wmf"/><Relationship Id="rId4" Type="http://schemas.openxmlformats.org/officeDocument/2006/relationships/image" Target="../media/image24.wmf"/><Relationship Id="rId9" Type="http://schemas.openxmlformats.org/officeDocument/2006/relationships/image" Target="../media/image29.wmf"/></Relationships>
</file>

<file path=ppt/slides/_rels/slide23.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8" Type="http://schemas.openxmlformats.org/officeDocument/2006/relationships/image" Target="../media/image37.wmf"/><Relationship Id="rId13" Type="http://schemas.openxmlformats.org/officeDocument/2006/relationships/image" Target="../media/image42.wmf"/><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emf"/><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35.emf"/><Relationship Id="rId11" Type="http://schemas.openxmlformats.org/officeDocument/2006/relationships/image" Target="../media/image40.png"/><Relationship Id="rId5" Type="http://schemas.openxmlformats.org/officeDocument/2006/relationships/image" Target="../media/image34.emf"/><Relationship Id="rId10" Type="http://schemas.openxmlformats.org/officeDocument/2006/relationships/image" Target="../media/image39.emf"/><Relationship Id="rId4" Type="http://schemas.openxmlformats.org/officeDocument/2006/relationships/image" Target="../media/image33.emf"/><Relationship Id="rId9" Type="http://schemas.openxmlformats.org/officeDocument/2006/relationships/image" Target="../media/image38.emf"/><Relationship Id="rId14" Type="http://schemas.openxmlformats.org/officeDocument/2006/relationships/image" Target="../media/image43.wmf"/></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7.wmf"/></Relationships>
</file>

<file path=ppt/slides/_rels/slide34.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2.xml"/><Relationship Id="rId6" Type="http://schemas.openxmlformats.org/officeDocument/2006/relationships/image" Target="../media/image56.png"/><Relationship Id="rId11" Type="http://schemas.openxmlformats.org/officeDocument/2006/relationships/image" Target="../media/image61.svg"/><Relationship Id="rId5" Type="http://schemas.openxmlformats.org/officeDocument/2006/relationships/image" Target="../media/image55.svg"/><Relationship Id="rId10" Type="http://schemas.openxmlformats.org/officeDocument/2006/relationships/image" Target="../media/image60.png"/><Relationship Id="rId4" Type="http://schemas.openxmlformats.org/officeDocument/2006/relationships/image" Target="../media/image54.png"/><Relationship Id="rId9" Type="http://schemas.openxmlformats.org/officeDocument/2006/relationships/image" Target="../media/image59.sv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6197" y="3419074"/>
            <a:ext cx="4307443" cy="1828800"/>
          </a:xfrm>
        </p:spPr>
        <p:txBody>
          <a:bodyPr/>
          <a:lstStyle/>
          <a:p>
            <a:r>
              <a:rPr lang="en-US" dirty="0"/>
              <a:t>Azure Backup and Disaster Recovery</a:t>
            </a:r>
            <a:br>
              <a:rPr lang="en-US" dirty="0"/>
            </a:br>
            <a:endParaRPr lang="en-US" dirty="0"/>
          </a:p>
        </p:txBody>
      </p:sp>
    </p:spTree>
    <p:extLst>
      <p:ext uri="{BB962C8B-B14F-4D97-AF65-F5344CB8AC3E}">
        <p14:creationId xmlns:p14="http://schemas.microsoft.com/office/powerpoint/2010/main" val="3706563462"/>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34C8A-3E3B-4CEE-8154-8D225F079A57}"/>
              </a:ext>
            </a:extLst>
          </p:cNvPr>
          <p:cNvSpPr>
            <a:spLocks noGrp="1"/>
          </p:cNvSpPr>
          <p:nvPr>
            <p:ph type="title"/>
          </p:nvPr>
        </p:nvSpPr>
        <p:spPr>
          <a:xfrm>
            <a:off x="465138" y="2676526"/>
            <a:ext cx="2506662" cy="1641475"/>
          </a:xfrm>
        </p:spPr>
        <p:txBody>
          <a:bodyPr/>
          <a:lstStyle/>
          <a:p>
            <a:r>
              <a:rPr lang="en-US" dirty="0"/>
              <a:t>Administer Network Protection Introduction</a:t>
            </a:r>
          </a:p>
        </p:txBody>
      </p:sp>
      <p:pic>
        <p:nvPicPr>
          <p:cNvPr id="29" name="Picture 28" descr="Icon of whitepaper">
            <a:extLst>
              <a:ext uri="{FF2B5EF4-FFF2-40B4-BE49-F238E27FC236}">
                <a16:creationId xmlns:a16="http://schemas.microsoft.com/office/drawing/2014/main" id="{3A8C9FE7-8D8D-4E68-8C2C-51B24C0FAA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44520" y="544329"/>
            <a:ext cx="764920" cy="764920"/>
          </a:xfrm>
          <a:prstGeom prst="rect">
            <a:avLst/>
          </a:prstGeom>
        </p:spPr>
      </p:pic>
      <p:sp>
        <p:nvSpPr>
          <p:cNvPr id="40" name="TextBox 39">
            <a:extLst>
              <a:ext uri="{FF2B5EF4-FFF2-40B4-BE49-F238E27FC236}">
                <a16:creationId xmlns:a16="http://schemas.microsoft.com/office/drawing/2014/main" id="{E8315F74-33B5-4A74-BC98-751D122780D2}"/>
              </a:ext>
            </a:extLst>
          </p:cNvPr>
          <p:cNvSpPr txBox="1"/>
          <p:nvPr/>
        </p:nvSpPr>
        <p:spPr>
          <a:xfrm>
            <a:off x="4546600" y="742123"/>
            <a:ext cx="6299200" cy="369332"/>
          </a:xfrm>
          <a:prstGeom prst="rect">
            <a:avLst/>
          </a:prstGeom>
          <a:noFill/>
        </p:spPr>
        <p:txBody>
          <a:bodyPr wrap="square" lIns="0" tIns="0" rIns="0" bIns="0" rtlCol="0" anchor="ctr">
            <a:spAutoFit/>
          </a:bodyPr>
          <a:lstStyle/>
          <a:p>
            <a:pPr>
              <a:spcAft>
                <a:spcPts val="600"/>
              </a:spcAft>
            </a:pPr>
            <a:r>
              <a:rPr lang="en-US" sz="2400" dirty="0"/>
              <a:t> Disaster Recovery and Backups</a:t>
            </a:r>
          </a:p>
        </p:txBody>
      </p:sp>
      <p:cxnSp>
        <p:nvCxnSpPr>
          <p:cNvPr id="47" name="Straight Connector 46">
            <a:extLst>
              <a:ext uri="{FF2B5EF4-FFF2-40B4-BE49-F238E27FC236}">
                <a16:creationId xmlns:a16="http://schemas.microsoft.com/office/drawing/2014/main" id="{E2D14863-5352-44A7-8EE8-FAB77ADDF9E0}"/>
              </a:ext>
              <a:ext uri="{C183D7F6-B498-43B3-948B-1728B52AA6E4}">
                <adec:decorative xmlns:adec="http://schemas.microsoft.com/office/drawing/2017/decorative" val="1"/>
              </a:ext>
            </a:extLst>
          </p:cNvPr>
          <p:cNvCxnSpPr>
            <a:cxnSpLocks/>
          </p:cNvCxnSpPr>
          <p:nvPr/>
        </p:nvCxnSpPr>
        <p:spPr>
          <a:xfrm>
            <a:off x="4546600" y="1411967"/>
            <a:ext cx="521716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FBA04EA4-AAD5-4F2C-AFE0-8F71B3618710}"/>
              </a:ext>
            </a:extLst>
          </p:cNvPr>
          <p:cNvSpPr txBox="1"/>
          <p:nvPr/>
        </p:nvSpPr>
        <p:spPr>
          <a:xfrm>
            <a:off x="4546600" y="1650984"/>
            <a:ext cx="6299200" cy="369332"/>
          </a:xfrm>
          <a:prstGeom prst="rect">
            <a:avLst/>
          </a:prstGeom>
          <a:noFill/>
        </p:spPr>
        <p:txBody>
          <a:bodyPr wrap="square" lIns="0" tIns="0" rIns="0" bIns="0" rtlCol="0" anchor="ctr">
            <a:spAutoFit/>
          </a:bodyPr>
          <a:lstStyle/>
          <a:p>
            <a:pPr>
              <a:spcAft>
                <a:spcPts val="600"/>
              </a:spcAft>
            </a:pPr>
            <a:r>
              <a:rPr lang="en-US" sz="2400" dirty="0"/>
              <a:t> Configure Virtual Machine Backups</a:t>
            </a:r>
          </a:p>
        </p:txBody>
      </p:sp>
      <p:cxnSp>
        <p:nvCxnSpPr>
          <p:cNvPr id="62" name="Straight Connector 61">
            <a:extLst>
              <a:ext uri="{FF2B5EF4-FFF2-40B4-BE49-F238E27FC236}">
                <a16:creationId xmlns:a16="http://schemas.microsoft.com/office/drawing/2014/main" id="{93239559-B829-4532-976F-03B3168C571F}"/>
              </a:ext>
              <a:ext uri="{C183D7F6-B498-43B3-948B-1728B52AA6E4}">
                <adec:decorative xmlns:adec="http://schemas.microsoft.com/office/drawing/2017/decorative" val="1"/>
              </a:ext>
            </a:extLst>
          </p:cNvPr>
          <p:cNvCxnSpPr>
            <a:cxnSpLocks/>
          </p:cNvCxnSpPr>
          <p:nvPr/>
        </p:nvCxnSpPr>
        <p:spPr>
          <a:xfrm>
            <a:off x="4546600" y="2354383"/>
            <a:ext cx="521716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8" name="TextBox 77">
            <a:extLst>
              <a:ext uri="{FF2B5EF4-FFF2-40B4-BE49-F238E27FC236}">
                <a16:creationId xmlns:a16="http://schemas.microsoft.com/office/drawing/2014/main" id="{74B6D3A6-5E56-45D8-AC91-84507D867CCA}"/>
              </a:ext>
            </a:extLst>
          </p:cNvPr>
          <p:cNvSpPr txBox="1"/>
          <p:nvPr/>
        </p:nvSpPr>
        <p:spPr>
          <a:xfrm>
            <a:off x="4546600" y="2626879"/>
            <a:ext cx="5217160" cy="369332"/>
          </a:xfrm>
          <a:prstGeom prst="rect">
            <a:avLst/>
          </a:prstGeom>
          <a:noFill/>
        </p:spPr>
        <p:txBody>
          <a:bodyPr wrap="square" lIns="0" tIns="0" rIns="0" bIns="0" rtlCol="0" anchor="ctr">
            <a:spAutoFit/>
          </a:bodyPr>
          <a:lstStyle/>
          <a:p>
            <a:pPr>
              <a:spcAft>
                <a:spcPts val="600"/>
              </a:spcAft>
            </a:pPr>
            <a:r>
              <a:rPr lang="en-US" sz="2400" dirty="0"/>
              <a:t>Site Recovery</a:t>
            </a:r>
          </a:p>
        </p:txBody>
      </p:sp>
      <p:pic>
        <p:nvPicPr>
          <p:cNvPr id="3" name="Picture 2" descr="Icon of whitepaper">
            <a:extLst>
              <a:ext uri="{FF2B5EF4-FFF2-40B4-BE49-F238E27FC236}">
                <a16:creationId xmlns:a16="http://schemas.microsoft.com/office/drawing/2014/main" id="{AB67C400-EA3E-C426-6081-F8D17908B9C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44520" y="1486707"/>
            <a:ext cx="764920" cy="764920"/>
          </a:xfrm>
          <a:prstGeom prst="rect">
            <a:avLst/>
          </a:prstGeom>
        </p:spPr>
      </p:pic>
      <p:pic>
        <p:nvPicPr>
          <p:cNvPr id="4" name="Picture 3" descr="Icon of whitepaper">
            <a:extLst>
              <a:ext uri="{FF2B5EF4-FFF2-40B4-BE49-F238E27FC236}">
                <a16:creationId xmlns:a16="http://schemas.microsoft.com/office/drawing/2014/main" id="{7BFACB12-22D5-C6D9-C1B2-DAC1A0DBAA9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44520" y="2417191"/>
            <a:ext cx="764920" cy="764920"/>
          </a:xfrm>
          <a:prstGeom prst="rect">
            <a:avLst/>
          </a:prstGeom>
        </p:spPr>
      </p:pic>
      <p:sp>
        <p:nvSpPr>
          <p:cNvPr id="5" name="TextBox 4">
            <a:extLst>
              <a:ext uri="{FF2B5EF4-FFF2-40B4-BE49-F238E27FC236}">
                <a16:creationId xmlns:a16="http://schemas.microsoft.com/office/drawing/2014/main" id="{B3C609AB-BE10-8F3D-037C-FA4A297E93FE}"/>
              </a:ext>
            </a:extLst>
          </p:cNvPr>
          <p:cNvSpPr txBox="1"/>
          <p:nvPr/>
        </p:nvSpPr>
        <p:spPr>
          <a:xfrm>
            <a:off x="4546600" y="2398504"/>
            <a:ext cx="6299200" cy="369332"/>
          </a:xfrm>
          <a:prstGeom prst="rect">
            <a:avLst/>
          </a:prstGeom>
          <a:noFill/>
        </p:spPr>
        <p:txBody>
          <a:bodyPr wrap="square" lIns="0" tIns="0" rIns="0" bIns="0" rtlCol="0" anchor="ctr">
            <a:spAutoFit/>
          </a:bodyPr>
          <a:lstStyle/>
          <a:p>
            <a:pPr>
              <a:spcAft>
                <a:spcPts val="600"/>
              </a:spcAft>
            </a:pPr>
            <a:r>
              <a:rPr lang="en-US" sz="2400" dirty="0"/>
              <a:t> </a:t>
            </a:r>
          </a:p>
        </p:txBody>
      </p:sp>
      <p:cxnSp>
        <p:nvCxnSpPr>
          <p:cNvPr id="6" name="Straight Connector 5">
            <a:extLst>
              <a:ext uri="{FF2B5EF4-FFF2-40B4-BE49-F238E27FC236}">
                <a16:creationId xmlns:a16="http://schemas.microsoft.com/office/drawing/2014/main" id="{974C031E-51D1-C7FD-D8FC-B303F0CF66D0}"/>
              </a:ext>
              <a:ext uri="{C183D7F6-B498-43B3-948B-1728B52AA6E4}">
                <adec:decorative xmlns:adec="http://schemas.microsoft.com/office/drawing/2017/decorative" val="1"/>
              </a:ext>
            </a:extLst>
          </p:cNvPr>
          <p:cNvCxnSpPr>
            <a:cxnSpLocks/>
          </p:cNvCxnSpPr>
          <p:nvPr/>
        </p:nvCxnSpPr>
        <p:spPr>
          <a:xfrm>
            <a:off x="4546600" y="3374399"/>
            <a:ext cx="521716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7" name="Picture 6" descr="Icon of a lab flask">
            <a:extLst>
              <a:ext uri="{FF2B5EF4-FFF2-40B4-BE49-F238E27FC236}">
                <a16:creationId xmlns:a16="http://schemas.microsoft.com/office/drawing/2014/main" id="{747C354E-D2A5-D3E1-A597-747CAC2CB5F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644520" y="3402044"/>
            <a:ext cx="764920" cy="764920"/>
          </a:xfrm>
          <a:prstGeom prst="rect">
            <a:avLst/>
          </a:prstGeom>
        </p:spPr>
      </p:pic>
      <p:sp>
        <p:nvSpPr>
          <p:cNvPr id="8" name="TextBox 7">
            <a:extLst>
              <a:ext uri="{FF2B5EF4-FFF2-40B4-BE49-F238E27FC236}">
                <a16:creationId xmlns:a16="http://schemas.microsoft.com/office/drawing/2014/main" id="{4FB537A3-FE9C-1046-FC41-0139642BA208}"/>
              </a:ext>
            </a:extLst>
          </p:cNvPr>
          <p:cNvSpPr txBox="1"/>
          <p:nvPr/>
        </p:nvSpPr>
        <p:spPr>
          <a:xfrm>
            <a:off x="4546600" y="3599838"/>
            <a:ext cx="5217160" cy="369332"/>
          </a:xfrm>
          <a:prstGeom prst="rect">
            <a:avLst/>
          </a:prstGeom>
          <a:noFill/>
        </p:spPr>
        <p:txBody>
          <a:bodyPr wrap="square" lIns="0" tIns="0" rIns="0" bIns="0" rtlCol="0" anchor="ctr">
            <a:spAutoFit/>
          </a:bodyPr>
          <a:lstStyle/>
          <a:p>
            <a:pPr>
              <a:spcAft>
                <a:spcPts val="600"/>
              </a:spcAft>
            </a:pPr>
            <a:r>
              <a:rPr lang="en-US" sz="2400" dirty="0"/>
              <a:t>Module lab</a:t>
            </a:r>
          </a:p>
        </p:txBody>
      </p:sp>
    </p:spTree>
    <p:extLst>
      <p:ext uri="{BB962C8B-B14F-4D97-AF65-F5344CB8AC3E}">
        <p14:creationId xmlns:p14="http://schemas.microsoft.com/office/powerpoint/2010/main" val="186078848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29311" y="3243000"/>
            <a:ext cx="9070923" cy="508524"/>
          </a:xfrm>
        </p:spPr>
        <p:txBody>
          <a:bodyPr/>
          <a:lstStyle/>
          <a:p>
            <a:r>
              <a:rPr lang="en-US" dirty="0"/>
              <a:t>Disaster Recovery </a:t>
            </a:r>
          </a:p>
        </p:txBody>
      </p:sp>
      <p:pic>
        <p:nvPicPr>
          <p:cNvPr id="3" name="Picture 2" descr="Icon of whitepaper">
            <a:extLst>
              <a:ext uri="{FF2B5EF4-FFF2-40B4-BE49-F238E27FC236}">
                <a16:creationId xmlns:a16="http://schemas.microsoft.com/office/drawing/2014/main" id="{1EAB1595-FE3B-4381-A038-D64E4731FD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91346" y="2897820"/>
            <a:ext cx="824354" cy="1198884"/>
          </a:xfrm>
          <a:prstGeom prst="rect">
            <a:avLst/>
          </a:prstGeom>
        </p:spPr>
      </p:pic>
    </p:spTree>
    <p:extLst>
      <p:ext uri="{BB962C8B-B14F-4D97-AF65-F5344CB8AC3E}">
        <p14:creationId xmlns:p14="http://schemas.microsoft.com/office/powerpoint/2010/main" val="257291540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34C8A-3E3B-4CEE-8154-8D225F079A57}"/>
              </a:ext>
            </a:extLst>
          </p:cNvPr>
          <p:cNvSpPr>
            <a:spLocks noGrp="1"/>
          </p:cNvSpPr>
          <p:nvPr>
            <p:ph type="title"/>
          </p:nvPr>
        </p:nvSpPr>
        <p:spPr>
          <a:xfrm>
            <a:off x="413087" y="1769137"/>
            <a:ext cx="2147432" cy="3016210"/>
          </a:xfrm>
        </p:spPr>
        <p:txBody>
          <a:bodyPr/>
          <a:lstStyle/>
          <a:p>
            <a:pPr>
              <a:lnSpc>
                <a:spcPct val="100000"/>
              </a:lnSpc>
            </a:pPr>
            <a:r>
              <a:rPr lang="en-US" spc="0" dirty="0">
                <a:solidFill>
                  <a:schemeClr val="bg1"/>
                </a:solidFill>
              </a:rPr>
              <a:t>What do you mean by Disaster Recovery?  Why it is important for business</a:t>
            </a:r>
          </a:p>
        </p:txBody>
      </p:sp>
      <p:sp>
        <p:nvSpPr>
          <p:cNvPr id="72" name="Text Placeholder 2">
            <a:extLst>
              <a:ext uri="{FF2B5EF4-FFF2-40B4-BE49-F238E27FC236}">
                <a16:creationId xmlns:a16="http://schemas.microsoft.com/office/drawing/2014/main" id="{277FE40F-C039-454A-BB31-DE97AC12AF54}"/>
              </a:ext>
            </a:extLst>
          </p:cNvPr>
          <p:cNvSpPr txBox="1">
            <a:spLocks/>
          </p:cNvSpPr>
          <p:nvPr/>
        </p:nvSpPr>
        <p:spPr>
          <a:xfrm>
            <a:off x="4328584" y="575210"/>
            <a:ext cx="7506420" cy="4567766"/>
          </a:xfrm>
          <a:prstGeom prst="rect">
            <a:avLst/>
          </a:prstGeom>
        </p:spPr>
        <p:txBody>
          <a:bodyPr vert="horz" wrap="square" lIns="0" tIns="0" rIns="0" bIns="0" rtlCol="0" anchor="ctr">
            <a:no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spcAft>
                <a:spcPts val="600"/>
              </a:spcAft>
            </a:pPr>
            <a:endParaRPr lang="en-US" spc="0" dirty="0">
              <a:solidFill>
                <a:schemeClr val="tx1"/>
              </a:solidFill>
              <a:latin typeface="+mn-lt"/>
            </a:endParaRPr>
          </a:p>
        </p:txBody>
      </p:sp>
      <p:sp>
        <p:nvSpPr>
          <p:cNvPr id="6" name="Text Placeholder 2">
            <a:extLst>
              <a:ext uri="{FF2B5EF4-FFF2-40B4-BE49-F238E27FC236}">
                <a16:creationId xmlns:a16="http://schemas.microsoft.com/office/drawing/2014/main" id="{75372B93-8C2E-EBCB-6FEA-0B9EF4912EAA}"/>
              </a:ext>
            </a:extLst>
          </p:cNvPr>
          <p:cNvSpPr txBox="1">
            <a:spLocks/>
          </p:cNvSpPr>
          <p:nvPr/>
        </p:nvSpPr>
        <p:spPr>
          <a:xfrm>
            <a:off x="4355192" y="408308"/>
            <a:ext cx="7650737" cy="5550203"/>
          </a:xfrm>
          <a:prstGeom prst="rect">
            <a:avLst/>
          </a:prstGeom>
        </p:spPr>
        <p:txBody>
          <a:bodyPr vert="horz" wrap="square" lIns="0" tIns="0" rIns="0" bIns="0" rtlCol="0" anchor="ctr">
            <a:no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base">
              <a:spcAft>
                <a:spcPts val="1400"/>
              </a:spcAft>
            </a:pPr>
            <a:r>
              <a:rPr lang="en-US" sz="2200" b="1" spc="0" dirty="0">
                <a:solidFill>
                  <a:schemeClr val="tx1"/>
                </a:solidFill>
                <a:latin typeface="+mn-lt"/>
                <a:cs typeface="Segoe UI" panose="020B0502040204020203" pitchFamily="34" charset="0"/>
              </a:rPr>
              <a:t>Disaster Recovery:</a:t>
            </a:r>
          </a:p>
          <a:p>
            <a:pPr fontAlgn="base">
              <a:spcAft>
                <a:spcPts val="1400"/>
              </a:spcAft>
            </a:pPr>
            <a:r>
              <a:rPr lang="en-US" sz="2200" spc="0" dirty="0">
                <a:solidFill>
                  <a:schemeClr val="tx1"/>
                </a:solidFill>
                <a:latin typeface="+mn-lt"/>
                <a:cs typeface="Segoe UI" panose="020B0502040204020203" pitchFamily="34" charset="0"/>
              </a:rPr>
              <a:t>Set of procedures, polices, and tools in place to ensure the business organization of any size small, medium or large to maintain business continuity in case of any event such as power failure, cyber attacks, natural disaster or any infrastructure failure.</a:t>
            </a:r>
          </a:p>
          <a:p>
            <a:pPr fontAlgn="base">
              <a:spcAft>
                <a:spcPts val="1400"/>
              </a:spcAft>
            </a:pPr>
            <a:r>
              <a:rPr lang="en-US" sz="2200" spc="0" dirty="0">
                <a:solidFill>
                  <a:schemeClr val="tx1"/>
                </a:solidFill>
                <a:latin typeface="+mn-lt"/>
                <a:cs typeface="Segoe UI" panose="020B0502040204020203" pitchFamily="34" charset="0"/>
              </a:rPr>
              <a:t>System failure due to any cause can result in data loss and could create negative end-user experience.</a:t>
            </a:r>
          </a:p>
        </p:txBody>
      </p:sp>
    </p:spTree>
    <p:extLst>
      <p:ext uri="{BB962C8B-B14F-4D97-AF65-F5344CB8AC3E}">
        <p14:creationId xmlns:p14="http://schemas.microsoft.com/office/powerpoint/2010/main" val="3035406932"/>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3DD8D-F14F-4ECF-97AD-E3DB7A446F78}"/>
              </a:ext>
            </a:extLst>
          </p:cNvPr>
          <p:cNvSpPr>
            <a:spLocks noGrp="1"/>
          </p:cNvSpPr>
          <p:nvPr>
            <p:ph type="title"/>
          </p:nvPr>
        </p:nvSpPr>
        <p:spPr/>
        <p:txBody>
          <a:bodyPr/>
          <a:lstStyle/>
          <a:p>
            <a:r>
              <a:rPr lang="en-US" dirty="0"/>
              <a:t>Disaster Recovery Phase</a:t>
            </a:r>
          </a:p>
        </p:txBody>
      </p:sp>
      <p:graphicFrame>
        <p:nvGraphicFramePr>
          <p:cNvPr id="6" name="Table 5">
            <a:extLst>
              <a:ext uri="{FF2B5EF4-FFF2-40B4-BE49-F238E27FC236}">
                <a16:creationId xmlns:a16="http://schemas.microsoft.com/office/drawing/2014/main" id="{0B9CE051-9CE0-461A-AE76-C1C367230FF4}"/>
              </a:ext>
            </a:extLst>
          </p:cNvPr>
          <p:cNvGraphicFramePr>
            <a:graphicFrameLocks noGrp="1"/>
          </p:cNvGraphicFramePr>
          <p:nvPr>
            <p:extLst>
              <p:ext uri="{D42A27DB-BD31-4B8C-83A1-F6EECF244321}">
                <p14:modId xmlns:p14="http://schemas.microsoft.com/office/powerpoint/2010/main" val="4018644096"/>
              </p:ext>
            </p:extLst>
          </p:nvPr>
        </p:nvGraphicFramePr>
        <p:xfrm>
          <a:off x="427038" y="1342113"/>
          <a:ext cx="11736095" cy="1973580"/>
        </p:xfrm>
        <a:graphic>
          <a:graphicData uri="http://schemas.openxmlformats.org/drawingml/2006/table">
            <a:tbl>
              <a:tblPr firstRow="1" bandRow="1">
                <a:tableStyleId>{E8B1032C-EA38-4F05-BA0D-38AFFFC7BED3}</a:tableStyleId>
              </a:tblPr>
              <a:tblGrid>
                <a:gridCol w="11736095">
                  <a:extLst>
                    <a:ext uri="{9D8B030D-6E8A-4147-A177-3AD203B41FA5}">
                      <a16:colId xmlns:a16="http://schemas.microsoft.com/office/drawing/2014/main" val="432228811"/>
                    </a:ext>
                  </a:extLst>
                </a:gridCol>
              </a:tblGrid>
              <a:tr h="1463789">
                <a:tc>
                  <a:txBody>
                    <a:bodyPr/>
                    <a:lstStyle/>
                    <a:p>
                      <a:pPr marL="285750" indent="-285750" algn="l">
                        <a:spcBef>
                          <a:spcPts val="300"/>
                        </a:spcBef>
                        <a:buFont typeface="Arial" panose="020B0604020202020204" pitchFamily="34" charset="0"/>
                        <a:buChar char="•"/>
                      </a:pPr>
                      <a:r>
                        <a:rPr lang="en-US" sz="1800" b="0" dirty="0">
                          <a:solidFill>
                            <a:schemeClr val="bg1"/>
                          </a:solidFill>
                          <a:effectLst/>
                          <a:latin typeface="+mj-lt"/>
                        </a:rPr>
                        <a:t>Identify the requirements</a:t>
                      </a:r>
                    </a:p>
                    <a:p>
                      <a:pPr marL="285750" indent="-285750" algn="l">
                        <a:spcBef>
                          <a:spcPts val="300"/>
                        </a:spcBef>
                        <a:buFont typeface="Arial" panose="020B0604020202020204" pitchFamily="34" charset="0"/>
                        <a:buChar char="•"/>
                      </a:pPr>
                      <a:r>
                        <a:rPr lang="en-US" sz="1800" b="0" dirty="0">
                          <a:solidFill>
                            <a:schemeClr val="bg1"/>
                          </a:solidFill>
                          <a:effectLst/>
                          <a:latin typeface="+mj-lt"/>
                        </a:rPr>
                        <a:t>Analyze </a:t>
                      </a:r>
                    </a:p>
                    <a:p>
                      <a:pPr marL="285750" indent="-285750" algn="l">
                        <a:spcBef>
                          <a:spcPts val="300"/>
                        </a:spcBef>
                        <a:buFont typeface="Arial" panose="020B0604020202020204" pitchFamily="34" charset="0"/>
                        <a:buChar char="•"/>
                      </a:pPr>
                      <a:r>
                        <a:rPr lang="en-US" sz="1800" b="0" dirty="0">
                          <a:solidFill>
                            <a:schemeClr val="bg1"/>
                          </a:solidFill>
                          <a:effectLst/>
                          <a:latin typeface="+mj-lt"/>
                        </a:rPr>
                        <a:t>Develop a strategy</a:t>
                      </a:r>
                    </a:p>
                    <a:p>
                      <a:pPr marL="285750" indent="-285750" algn="l">
                        <a:spcBef>
                          <a:spcPts val="300"/>
                        </a:spcBef>
                        <a:buFont typeface="Arial" panose="020B0604020202020204" pitchFamily="34" charset="0"/>
                        <a:buChar char="•"/>
                      </a:pPr>
                      <a:r>
                        <a:rPr lang="en-US" sz="1800" b="0" dirty="0">
                          <a:solidFill>
                            <a:schemeClr val="bg1"/>
                          </a:solidFill>
                          <a:effectLst/>
                          <a:latin typeface="+mj-lt"/>
                        </a:rPr>
                        <a:t>Implement </a:t>
                      </a:r>
                    </a:p>
                    <a:p>
                      <a:pPr marL="285750" indent="-285750" algn="l">
                        <a:spcBef>
                          <a:spcPts val="300"/>
                        </a:spcBef>
                        <a:buFont typeface="Arial" panose="020B0604020202020204" pitchFamily="34" charset="0"/>
                        <a:buChar char="•"/>
                      </a:pPr>
                      <a:r>
                        <a:rPr lang="en-US" sz="1800" b="0" dirty="0">
                          <a:solidFill>
                            <a:schemeClr val="bg1"/>
                          </a:solidFill>
                          <a:effectLst/>
                          <a:latin typeface="+mj-lt"/>
                        </a:rPr>
                        <a:t>Measure</a:t>
                      </a:r>
                    </a:p>
                    <a:p>
                      <a:pPr marL="285750" indent="-285750" algn="l">
                        <a:spcBef>
                          <a:spcPts val="300"/>
                        </a:spcBef>
                        <a:buFont typeface="Arial" panose="020B0604020202020204" pitchFamily="34" charset="0"/>
                        <a:buChar char="•"/>
                      </a:pPr>
                      <a:endParaRPr lang="en-US" sz="1800" b="0" dirty="0">
                        <a:solidFill>
                          <a:schemeClr val="bg1"/>
                        </a:solidFill>
                        <a:effectLst/>
                        <a:latin typeface="+mj-lt"/>
                      </a:endParaRPr>
                    </a:p>
                  </a:txBody>
                  <a:tcPr marT="91440" anchor="ctr">
                    <a:lnL w="6350" cap="flat" cmpd="sng" algn="ctr">
                      <a:solidFill>
                        <a:srgbClr val="243A5E"/>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extLst>
                  <a:ext uri="{0D108BD9-81ED-4DB2-BD59-A6C34878D82A}">
                    <a16:rowId xmlns:a16="http://schemas.microsoft.com/office/drawing/2014/main" val="2757862615"/>
                  </a:ext>
                </a:extLst>
              </a:tr>
            </a:tbl>
          </a:graphicData>
        </a:graphic>
      </p:graphicFrame>
    </p:spTree>
    <p:extLst>
      <p:ext uri="{BB962C8B-B14F-4D97-AF65-F5344CB8AC3E}">
        <p14:creationId xmlns:p14="http://schemas.microsoft.com/office/powerpoint/2010/main" val="2603044946"/>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9A235B1-313D-1BA8-496F-67D2154DBA23}"/>
              </a:ext>
            </a:extLst>
          </p:cNvPr>
          <p:cNvSpPr>
            <a:spLocks noGrp="1"/>
          </p:cNvSpPr>
          <p:nvPr>
            <p:ph type="title"/>
          </p:nvPr>
        </p:nvSpPr>
        <p:spPr/>
        <p:txBody>
          <a:bodyPr/>
          <a:lstStyle/>
          <a:p>
            <a:r>
              <a:rPr lang="en-GB" dirty="0"/>
              <a:t>Azure Terminologies in Disaster Recovery</a:t>
            </a:r>
          </a:p>
        </p:txBody>
      </p:sp>
      <p:sp>
        <p:nvSpPr>
          <p:cNvPr id="7" name="Content Placeholder 6">
            <a:extLst>
              <a:ext uri="{FF2B5EF4-FFF2-40B4-BE49-F238E27FC236}">
                <a16:creationId xmlns:a16="http://schemas.microsoft.com/office/drawing/2014/main" id="{D796FD7F-5CB5-E6D6-79C9-18ED94E4DDB7}"/>
              </a:ext>
            </a:extLst>
          </p:cNvPr>
          <p:cNvSpPr>
            <a:spLocks noGrp="1"/>
          </p:cNvSpPr>
          <p:nvPr>
            <p:ph idx="1"/>
          </p:nvPr>
        </p:nvSpPr>
        <p:spPr/>
        <p:txBody>
          <a:bodyPr/>
          <a:lstStyle/>
          <a:p>
            <a:r>
              <a:rPr lang="en-US" sz="2000" b="1" i="0" dirty="0">
                <a:solidFill>
                  <a:srgbClr val="171717"/>
                </a:solidFill>
                <a:effectLst/>
                <a:latin typeface="Segoe UI" panose="020B0502040204020203" pitchFamily="34" charset="0"/>
              </a:rPr>
              <a:t>Recovery point objective</a:t>
            </a:r>
            <a:r>
              <a:rPr lang="en-US" sz="2000" b="0" i="0" dirty="0">
                <a:solidFill>
                  <a:srgbClr val="171717"/>
                </a:solidFill>
                <a:effectLst/>
                <a:latin typeface="Segoe UI" panose="020B0502040204020203" pitchFamily="34" charset="0"/>
              </a:rPr>
              <a:t>: A </a:t>
            </a:r>
            <a:r>
              <a:rPr lang="en-US" sz="2000" dirty="0">
                <a:latin typeface="Segoe UI" panose="020B0502040204020203" pitchFamily="34" charset="0"/>
              </a:rPr>
              <a:t>recovery point </a:t>
            </a:r>
            <a:r>
              <a:rPr lang="en-US" sz="2000" b="1" dirty="0">
                <a:latin typeface="Segoe UI" panose="020B0502040204020203" pitchFamily="34" charset="0"/>
              </a:rPr>
              <a:t>RPO</a:t>
            </a:r>
            <a:r>
              <a:rPr lang="en-US" sz="2000" b="0" i="0" dirty="0">
                <a:solidFill>
                  <a:srgbClr val="171717"/>
                </a:solidFill>
                <a:effectLst/>
                <a:latin typeface="Segoe UI" panose="020B0502040204020203" pitchFamily="34" charset="0"/>
              </a:rPr>
              <a:t> is the maximum targeted period in which data (transactions) might be lost from an IT service due to a major incident. </a:t>
            </a:r>
            <a:r>
              <a:rPr lang="en-US" sz="2000" dirty="0"/>
              <a:t>The RPO is the maximum duration of data loss that is acceptable during a disaster. If you take a database backup or application of file servers each hour, then the RPO stands at 60 </a:t>
            </a:r>
          </a:p>
          <a:p>
            <a:endParaRPr lang="en-US" sz="2000" dirty="0"/>
          </a:p>
          <a:p>
            <a:r>
              <a:rPr lang="en-US" sz="2000" b="1" i="0" dirty="0">
                <a:solidFill>
                  <a:srgbClr val="171717"/>
                </a:solidFill>
                <a:effectLst/>
                <a:latin typeface="Segoe UI" panose="020B0502040204020203" pitchFamily="34" charset="0"/>
              </a:rPr>
              <a:t>Recovery time objective</a:t>
            </a:r>
            <a:r>
              <a:rPr lang="en-US" sz="2000" b="0" i="0" dirty="0">
                <a:solidFill>
                  <a:srgbClr val="171717"/>
                </a:solidFill>
                <a:effectLst/>
                <a:latin typeface="Segoe UI" panose="020B0502040204020203" pitchFamily="34" charset="0"/>
              </a:rPr>
              <a:t>: The </a:t>
            </a:r>
            <a:r>
              <a:rPr lang="en-US" sz="2000" b="0" i="0" u="none" strike="noStrike" dirty="0">
                <a:effectLst/>
                <a:latin typeface="Segoe UI" panose="020B0502040204020203" pitchFamily="34" charset="0"/>
                <a:hlinkClick r:id="rId3"/>
              </a:rPr>
              <a:t>recovery time objective (RTO)</a:t>
            </a:r>
            <a:r>
              <a:rPr lang="en-US" sz="2000" b="0" i="0" dirty="0">
                <a:solidFill>
                  <a:srgbClr val="171717"/>
                </a:solidFill>
                <a:effectLst/>
                <a:latin typeface="Segoe UI" panose="020B0502040204020203" pitchFamily="34" charset="0"/>
              </a:rPr>
              <a:t> is the targeted duration of time and a service level within which a business process must be restored after a disaster. </a:t>
            </a:r>
            <a:r>
              <a:rPr lang="en-US" sz="2000" dirty="0"/>
              <a:t>For example, if the RTO is unavailable for more than 30 minutes, we must be able to restore the application to a running state within 30 minutes from the start of a disaster. In the case of low RTO, we must have a warm standby running a DR site to protect against any outage.</a:t>
            </a:r>
          </a:p>
        </p:txBody>
      </p:sp>
    </p:spTree>
    <p:extLst>
      <p:ext uri="{BB962C8B-B14F-4D97-AF65-F5344CB8AC3E}">
        <p14:creationId xmlns:p14="http://schemas.microsoft.com/office/powerpoint/2010/main" val="3149754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9A235B1-313D-1BA8-496F-67D2154DBA23}"/>
              </a:ext>
            </a:extLst>
          </p:cNvPr>
          <p:cNvSpPr>
            <a:spLocks noGrp="1"/>
          </p:cNvSpPr>
          <p:nvPr>
            <p:ph type="title"/>
          </p:nvPr>
        </p:nvSpPr>
        <p:spPr/>
        <p:txBody>
          <a:bodyPr/>
          <a:lstStyle/>
          <a:p>
            <a:r>
              <a:rPr lang="en-GB" dirty="0"/>
              <a:t>Regional Terminologies in Azure Disaster Recovery</a:t>
            </a:r>
          </a:p>
        </p:txBody>
      </p:sp>
      <p:sp>
        <p:nvSpPr>
          <p:cNvPr id="7" name="Content Placeholder 6">
            <a:extLst>
              <a:ext uri="{FF2B5EF4-FFF2-40B4-BE49-F238E27FC236}">
                <a16:creationId xmlns:a16="http://schemas.microsoft.com/office/drawing/2014/main" id="{D796FD7F-5CB5-E6D6-79C9-18ED94E4DDB7}"/>
              </a:ext>
            </a:extLst>
          </p:cNvPr>
          <p:cNvSpPr>
            <a:spLocks noGrp="1"/>
          </p:cNvSpPr>
          <p:nvPr>
            <p:ph idx="1"/>
          </p:nvPr>
        </p:nvSpPr>
        <p:spPr/>
        <p:txBody>
          <a:bodyPr/>
          <a:lstStyle/>
          <a:p>
            <a:pPr algn="l"/>
            <a:endParaRPr lang="en-US" sz="1100" b="0" i="0" dirty="0">
              <a:solidFill>
                <a:srgbClr val="171717"/>
              </a:solidFill>
              <a:effectLst/>
              <a:latin typeface="Segoe UI" panose="020B0502040204020203" pitchFamily="34" charset="0"/>
            </a:endParaRPr>
          </a:p>
          <a:p>
            <a:pPr algn="l">
              <a:buFont typeface="Arial" panose="020B0604020202020204" pitchFamily="34" charset="0"/>
              <a:buChar char="•"/>
            </a:pPr>
            <a:r>
              <a:rPr lang="en-US" sz="2000" b="1" i="0" dirty="0">
                <a:solidFill>
                  <a:srgbClr val="171717"/>
                </a:solidFill>
                <a:effectLst/>
                <a:latin typeface="Segoe UI" panose="020B0502040204020203" pitchFamily="34" charset="0"/>
              </a:rPr>
              <a:t>Primary region</a:t>
            </a:r>
            <a:r>
              <a:rPr lang="en-US" sz="2000" b="0" i="0" dirty="0">
                <a:solidFill>
                  <a:srgbClr val="171717"/>
                </a:solidFill>
                <a:effectLst/>
                <a:latin typeface="Segoe UI" panose="020B0502040204020203" pitchFamily="34" charset="0"/>
              </a:rPr>
              <a:t>: The geographic region in which users run typical daily interactive and automated data analytics workloads.</a:t>
            </a:r>
          </a:p>
          <a:p>
            <a:pPr marL="0" indent="0" algn="l">
              <a:buNone/>
            </a:pPr>
            <a:endParaRPr lang="en-US" sz="2000" b="0" i="0" dirty="0">
              <a:solidFill>
                <a:srgbClr val="171717"/>
              </a:solidFill>
              <a:effectLst/>
              <a:latin typeface="Segoe UI" panose="020B0502040204020203" pitchFamily="34" charset="0"/>
            </a:endParaRPr>
          </a:p>
          <a:p>
            <a:pPr algn="l">
              <a:buFont typeface="Arial" panose="020B0604020202020204" pitchFamily="34" charset="0"/>
              <a:buChar char="•"/>
            </a:pPr>
            <a:r>
              <a:rPr lang="en-US" sz="2000" b="1" i="0" dirty="0">
                <a:solidFill>
                  <a:srgbClr val="171717"/>
                </a:solidFill>
                <a:effectLst/>
                <a:latin typeface="Segoe UI" panose="020B0502040204020203" pitchFamily="34" charset="0"/>
              </a:rPr>
              <a:t>Secondary region</a:t>
            </a:r>
            <a:r>
              <a:rPr lang="en-US" sz="2000" b="0" i="0" dirty="0">
                <a:solidFill>
                  <a:srgbClr val="171717"/>
                </a:solidFill>
                <a:effectLst/>
                <a:latin typeface="Segoe UI" panose="020B0502040204020203" pitchFamily="34" charset="0"/>
              </a:rPr>
              <a:t>: The geographic region in which IT teams move data analytics workloads temporarily during an outage in the primary region.</a:t>
            </a:r>
          </a:p>
          <a:p>
            <a:pPr marL="0" indent="0" algn="l">
              <a:buNone/>
            </a:pPr>
            <a:endParaRPr lang="en-US" sz="2000" b="0" i="0" dirty="0">
              <a:solidFill>
                <a:srgbClr val="171717"/>
              </a:solidFill>
              <a:effectLst/>
              <a:latin typeface="Segoe UI" panose="020B0502040204020203" pitchFamily="34" charset="0"/>
            </a:endParaRPr>
          </a:p>
          <a:p>
            <a:pPr algn="l">
              <a:buFont typeface="Arial" panose="020B0604020202020204" pitchFamily="34" charset="0"/>
              <a:buChar char="•"/>
            </a:pPr>
            <a:r>
              <a:rPr lang="en-US" sz="2000" b="1" i="0" dirty="0">
                <a:solidFill>
                  <a:srgbClr val="171717"/>
                </a:solidFill>
                <a:effectLst/>
                <a:latin typeface="Segoe UI" panose="020B0502040204020203" pitchFamily="34" charset="0"/>
              </a:rPr>
              <a:t>Geo-redundant storage</a:t>
            </a:r>
            <a:r>
              <a:rPr lang="en-US" sz="2000" b="0" i="0" dirty="0">
                <a:solidFill>
                  <a:srgbClr val="171717"/>
                </a:solidFill>
                <a:effectLst/>
                <a:latin typeface="Segoe UI" panose="020B0502040204020203" pitchFamily="34" charset="0"/>
              </a:rPr>
              <a:t>: Azure has [geo-redundant storage across regions</a:t>
            </a:r>
            <a:r>
              <a:rPr lang="en-US" sz="2000" b="0" i="0" u="none" strike="noStrike" dirty="0">
                <a:solidFill>
                  <a:srgbClr val="171717"/>
                </a:solidFill>
                <a:effectLst/>
                <a:latin typeface="Segoe UI" panose="020B0502040204020203" pitchFamily="34" charset="0"/>
                <a:hlinkClick r:id="rId3"/>
              </a:rPr>
              <a:t>https://learn.microsoft.com/azure/storage/common/storage-redundancy</a:t>
            </a:r>
            <a:r>
              <a:rPr lang="en-US" sz="2000" b="0" i="0" dirty="0">
                <a:solidFill>
                  <a:srgbClr val="171717"/>
                </a:solidFill>
                <a:effectLst/>
                <a:latin typeface="Segoe UI" panose="020B0502040204020203" pitchFamily="34" charset="0"/>
              </a:rPr>
              <a:t>) for persisted storage using an asynchronous storage replication process.</a:t>
            </a:r>
          </a:p>
          <a:p>
            <a:pPr marL="0" indent="0">
              <a:buNone/>
            </a:pPr>
            <a:endParaRPr lang="en-US" sz="2000" dirty="0"/>
          </a:p>
        </p:txBody>
      </p:sp>
    </p:spTree>
    <p:extLst>
      <p:ext uri="{BB962C8B-B14F-4D97-AF65-F5344CB8AC3E}">
        <p14:creationId xmlns:p14="http://schemas.microsoft.com/office/powerpoint/2010/main" val="2894146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9A235B1-313D-1BA8-496F-67D2154DBA23}"/>
              </a:ext>
            </a:extLst>
          </p:cNvPr>
          <p:cNvSpPr>
            <a:spLocks noGrp="1"/>
          </p:cNvSpPr>
          <p:nvPr>
            <p:ph type="title"/>
          </p:nvPr>
        </p:nvSpPr>
        <p:spPr/>
        <p:txBody>
          <a:bodyPr/>
          <a:lstStyle/>
          <a:p>
            <a:r>
              <a:rPr lang="en-GB" dirty="0"/>
              <a:t>Azure Disaster Recovery Sites</a:t>
            </a:r>
          </a:p>
        </p:txBody>
      </p:sp>
      <p:sp>
        <p:nvSpPr>
          <p:cNvPr id="7" name="Content Placeholder 6">
            <a:extLst>
              <a:ext uri="{FF2B5EF4-FFF2-40B4-BE49-F238E27FC236}">
                <a16:creationId xmlns:a16="http://schemas.microsoft.com/office/drawing/2014/main" id="{D796FD7F-5CB5-E6D6-79C9-18ED94E4DDB7}"/>
              </a:ext>
            </a:extLst>
          </p:cNvPr>
          <p:cNvSpPr>
            <a:spLocks noGrp="1"/>
          </p:cNvSpPr>
          <p:nvPr>
            <p:ph idx="1"/>
          </p:nvPr>
        </p:nvSpPr>
        <p:spPr/>
        <p:txBody>
          <a:bodyPr/>
          <a:lstStyle/>
          <a:p>
            <a:pPr algn="l"/>
            <a:endParaRPr lang="en-US" sz="1100" b="0" i="0" dirty="0">
              <a:solidFill>
                <a:srgbClr val="171717"/>
              </a:solidFill>
              <a:effectLst/>
              <a:latin typeface="Segoe UI" panose="020B0502040204020203" pitchFamily="34" charset="0"/>
            </a:endParaRPr>
          </a:p>
          <a:p>
            <a:r>
              <a:rPr lang="en-US" sz="2000" b="1" dirty="0">
                <a:latin typeface="Noto serif" panose="02020600060500020200" pitchFamily="18" charset="0"/>
                <a:ea typeface="Noto serif" panose="02020600060500020200" pitchFamily="18" charset="0"/>
                <a:cs typeface="Noto serif" panose="02020600060500020200" pitchFamily="18" charset="0"/>
              </a:rPr>
              <a:t>Hot Site: </a:t>
            </a:r>
          </a:p>
          <a:p>
            <a:pPr marL="0" indent="0">
              <a:buNone/>
            </a:pPr>
            <a:r>
              <a:rPr lang="en-US" sz="2000" dirty="0">
                <a:latin typeface="Noto serif" panose="02020600060500020200" pitchFamily="18" charset="0"/>
                <a:ea typeface="Noto serif" panose="02020600060500020200" pitchFamily="18" charset="0"/>
                <a:cs typeface="Noto serif" panose="02020600060500020200" pitchFamily="18" charset="0"/>
              </a:rPr>
              <a:t>The application can be deployed in two or more sites using this model. All locations can be used in an active-active manner and all systems are kept in sync with advanced configurations. The application traffic can be distributed across these environments. This model helps reduce recovery time but requires heavy investment. </a:t>
            </a:r>
          </a:p>
          <a:p>
            <a:pPr marL="0" indent="0">
              <a:buNone/>
            </a:pPr>
            <a:endParaRPr lang="en-US" sz="2000" dirty="0">
              <a:latin typeface="Noto serif" panose="02020600060500020200" pitchFamily="18" charset="0"/>
              <a:ea typeface="Noto serif" panose="02020600060500020200" pitchFamily="18" charset="0"/>
              <a:cs typeface="Noto serif" panose="02020600060500020200" pitchFamily="18" charset="0"/>
            </a:endParaRPr>
          </a:p>
          <a:p>
            <a:r>
              <a:rPr lang="en-US" sz="2000" b="1" dirty="0">
                <a:latin typeface="Noto serif" panose="02020600060500020200" pitchFamily="18" charset="0"/>
                <a:ea typeface="Noto serif" panose="02020600060500020200" pitchFamily="18" charset="0"/>
                <a:cs typeface="Noto serif" panose="02020600060500020200" pitchFamily="18" charset="0"/>
              </a:rPr>
              <a:t>Warm Site :</a:t>
            </a:r>
          </a:p>
          <a:p>
            <a:pPr marL="0" indent="0">
              <a:buNone/>
            </a:pPr>
            <a:r>
              <a:rPr lang="en-US" sz="2000" dirty="0">
                <a:latin typeface="Noto serif" panose="02020600060500020200" pitchFamily="18" charset="0"/>
                <a:ea typeface="Noto serif" panose="02020600060500020200" pitchFamily="18" charset="0"/>
                <a:cs typeface="Noto serif" panose="02020600060500020200" pitchFamily="18" charset="0"/>
              </a:rPr>
              <a:t>System without replication of data.  Typically, backups must be restored.</a:t>
            </a:r>
          </a:p>
          <a:p>
            <a:pPr marL="0" indent="0">
              <a:buNone/>
            </a:pPr>
            <a:endParaRPr lang="en-US" sz="2000" b="1" dirty="0">
              <a:latin typeface="Noto serif" panose="02020600060500020200" pitchFamily="18" charset="0"/>
              <a:ea typeface="Noto serif" panose="02020600060500020200" pitchFamily="18" charset="0"/>
              <a:cs typeface="Noto serif" panose="02020600060500020200" pitchFamily="18" charset="0"/>
            </a:endParaRPr>
          </a:p>
        </p:txBody>
      </p:sp>
    </p:spTree>
    <p:extLst>
      <p:ext uri="{BB962C8B-B14F-4D97-AF65-F5344CB8AC3E}">
        <p14:creationId xmlns:p14="http://schemas.microsoft.com/office/powerpoint/2010/main" val="1146852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9A235B1-313D-1BA8-496F-67D2154DBA23}"/>
              </a:ext>
            </a:extLst>
          </p:cNvPr>
          <p:cNvSpPr>
            <a:spLocks noGrp="1"/>
          </p:cNvSpPr>
          <p:nvPr>
            <p:ph type="title"/>
          </p:nvPr>
        </p:nvSpPr>
        <p:spPr/>
        <p:txBody>
          <a:bodyPr/>
          <a:lstStyle/>
          <a:p>
            <a:r>
              <a:rPr lang="en-US" sz="3200" b="0" i="0" dirty="0">
                <a:solidFill>
                  <a:srgbClr val="3D3B49"/>
                </a:solidFill>
                <a:effectLst/>
                <a:latin typeface="Cambria" panose="02040503050406030204" pitchFamily="18" charset="0"/>
              </a:rPr>
              <a:t>Key factors in determining the DR strategy for an application business system can vary based on the application type</a:t>
            </a:r>
            <a:endParaRPr lang="en-GB" sz="3200" dirty="0"/>
          </a:p>
        </p:txBody>
      </p:sp>
      <p:sp>
        <p:nvSpPr>
          <p:cNvPr id="7" name="Content Placeholder 6">
            <a:extLst>
              <a:ext uri="{FF2B5EF4-FFF2-40B4-BE49-F238E27FC236}">
                <a16:creationId xmlns:a16="http://schemas.microsoft.com/office/drawing/2014/main" id="{D796FD7F-5CB5-E6D6-79C9-18ED94E4DDB7}"/>
              </a:ext>
            </a:extLst>
          </p:cNvPr>
          <p:cNvSpPr>
            <a:spLocks noGrp="1"/>
          </p:cNvSpPr>
          <p:nvPr>
            <p:ph idx="1"/>
          </p:nvPr>
        </p:nvSpPr>
        <p:spPr/>
        <p:txBody>
          <a:bodyPr/>
          <a:lstStyle/>
          <a:p>
            <a:pPr algn="l"/>
            <a:endParaRPr lang="en-US" sz="2000" b="0" i="0" dirty="0">
              <a:solidFill>
                <a:srgbClr val="171717"/>
              </a:solidFill>
              <a:effectLst/>
              <a:latin typeface="Segoe UI" panose="020B0502040204020203" pitchFamily="34" charset="0"/>
            </a:endParaRPr>
          </a:p>
          <a:p>
            <a:r>
              <a:rPr lang="en-GB" sz="2000" b="0" i="1" dirty="0">
                <a:solidFill>
                  <a:srgbClr val="3D3B49"/>
                </a:solidFill>
                <a:effectLst/>
                <a:latin typeface="Noto serif" panose="02020600060500020200" pitchFamily="18" charset="0"/>
              </a:rPr>
              <a:t>Identify</a:t>
            </a:r>
            <a:r>
              <a:rPr lang="en-GB" sz="2000" b="0" i="0" dirty="0">
                <a:solidFill>
                  <a:srgbClr val="3D3B49"/>
                </a:solidFill>
                <a:effectLst/>
                <a:latin typeface="Noto serif" panose="02020600060500020200" pitchFamily="18" charset="0"/>
              </a:rPr>
              <a:t> </a:t>
            </a:r>
            <a:r>
              <a:rPr lang="en-GB" sz="2000" b="0" i="1" dirty="0">
                <a:solidFill>
                  <a:srgbClr val="3D3B49"/>
                </a:solidFill>
                <a:effectLst/>
                <a:latin typeface="Noto serif" panose="02020600060500020200" pitchFamily="18" charset="0"/>
              </a:rPr>
              <a:t>critical systems </a:t>
            </a:r>
          </a:p>
          <a:p>
            <a:r>
              <a:rPr lang="en-US" sz="2000" i="1" dirty="0">
                <a:latin typeface="Noto serif" panose="02020600060500020200" pitchFamily="18" charset="0"/>
                <a:ea typeface="Noto serif" panose="02020600060500020200" pitchFamily="18" charset="0"/>
                <a:cs typeface="Noto serif" panose="02020600060500020200" pitchFamily="18" charset="0"/>
              </a:rPr>
              <a:t>Decide on RTOs and RPOs for each system. </a:t>
            </a:r>
          </a:p>
          <a:p>
            <a:r>
              <a:rPr lang="en-US" sz="2000" i="1" dirty="0">
                <a:latin typeface="Noto serif" panose="02020600060500020200" pitchFamily="18" charset="0"/>
                <a:ea typeface="Noto serif" panose="02020600060500020200" pitchFamily="18" charset="0"/>
                <a:cs typeface="Noto serif" panose="02020600060500020200" pitchFamily="18" charset="0"/>
              </a:rPr>
              <a:t>Identify potential threats to each system, or to groups of systems. </a:t>
            </a:r>
          </a:p>
          <a:p>
            <a:r>
              <a:rPr lang="en-US" sz="2000" i="1" dirty="0">
                <a:latin typeface="Noto serif" panose="02020600060500020200" pitchFamily="18" charset="0"/>
                <a:ea typeface="Noto serif" panose="02020600060500020200" pitchFamily="18" charset="0"/>
                <a:cs typeface="Noto serif" panose="02020600060500020200" pitchFamily="18" charset="0"/>
              </a:rPr>
              <a:t>Develop a prevention strategy </a:t>
            </a:r>
          </a:p>
          <a:p>
            <a:r>
              <a:rPr lang="en-US" sz="2000" i="1" dirty="0">
                <a:latin typeface="Noto serif" panose="02020600060500020200" pitchFamily="18" charset="0"/>
                <a:ea typeface="Noto serif" panose="02020600060500020200" pitchFamily="18" charset="0"/>
                <a:cs typeface="Noto serif" panose="02020600060500020200" pitchFamily="18" charset="0"/>
              </a:rPr>
              <a:t>Develop a response strategy </a:t>
            </a:r>
          </a:p>
          <a:p>
            <a:r>
              <a:rPr lang="en-US" sz="2000" i="1" dirty="0">
                <a:latin typeface="Noto serif" panose="02020600060500020200" pitchFamily="18" charset="0"/>
                <a:ea typeface="Noto serif" panose="02020600060500020200" pitchFamily="18" charset="0"/>
                <a:cs typeface="Noto serif" panose="02020600060500020200" pitchFamily="18" charset="0"/>
              </a:rPr>
              <a:t>People </a:t>
            </a:r>
          </a:p>
          <a:p>
            <a:r>
              <a:rPr lang="en-US" sz="2000" i="1" dirty="0">
                <a:latin typeface="Noto serif" panose="02020600060500020200" pitchFamily="18" charset="0"/>
                <a:ea typeface="Noto serif" panose="02020600060500020200" pitchFamily="18" charset="0"/>
                <a:cs typeface="Noto serif" panose="02020600060500020200" pitchFamily="18" charset="0"/>
              </a:rPr>
              <a:t>Assess the target location or premises </a:t>
            </a:r>
          </a:p>
          <a:p>
            <a:r>
              <a:rPr lang="en-US" sz="2000" i="1" dirty="0">
                <a:latin typeface="Noto serif" panose="02020600060500020200" pitchFamily="18" charset="0"/>
                <a:ea typeface="Noto serif" panose="02020600060500020200" pitchFamily="18" charset="0"/>
                <a:cs typeface="Noto serif" panose="02020600060500020200" pitchFamily="18" charset="0"/>
              </a:rPr>
              <a:t>Outline the key tasks required</a:t>
            </a:r>
          </a:p>
          <a:p>
            <a:endParaRPr lang="en-US" sz="2000" i="1" dirty="0">
              <a:latin typeface="Noto serif" panose="02020600060500020200" pitchFamily="18" charset="0"/>
              <a:ea typeface="Noto serif" panose="02020600060500020200" pitchFamily="18" charset="0"/>
              <a:cs typeface="Noto serif" panose="02020600060500020200" pitchFamily="18" charset="0"/>
            </a:endParaRPr>
          </a:p>
        </p:txBody>
      </p:sp>
    </p:spTree>
    <p:extLst>
      <p:ext uri="{BB962C8B-B14F-4D97-AF65-F5344CB8AC3E}">
        <p14:creationId xmlns:p14="http://schemas.microsoft.com/office/powerpoint/2010/main" val="376296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29311" y="3243000"/>
            <a:ext cx="9070923" cy="508524"/>
          </a:xfrm>
        </p:spPr>
        <p:txBody>
          <a:bodyPr/>
          <a:lstStyle/>
          <a:p>
            <a:r>
              <a:rPr lang="en-US" dirty="0"/>
              <a:t>Azure Site Recovery</a:t>
            </a:r>
          </a:p>
        </p:txBody>
      </p:sp>
      <p:pic>
        <p:nvPicPr>
          <p:cNvPr id="3" name="Picture 2" descr="Icon of whitepaper">
            <a:extLst>
              <a:ext uri="{FF2B5EF4-FFF2-40B4-BE49-F238E27FC236}">
                <a16:creationId xmlns:a16="http://schemas.microsoft.com/office/drawing/2014/main" id="{1EAB1595-FE3B-4381-A038-D64E4731FD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91346" y="2897820"/>
            <a:ext cx="824354" cy="1198884"/>
          </a:xfrm>
          <a:prstGeom prst="rect">
            <a:avLst/>
          </a:prstGeom>
        </p:spPr>
      </p:pic>
    </p:spTree>
    <p:extLst>
      <p:ext uri="{BB962C8B-B14F-4D97-AF65-F5344CB8AC3E}">
        <p14:creationId xmlns:p14="http://schemas.microsoft.com/office/powerpoint/2010/main" val="971134209"/>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34C8A-3E3B-4CEE-8154-8D225F079A57}"/>
              </a:ext>
            </a:extLst>
          </p:cNvPr>
          <p:cNvSpPr>
            <a:spLocks noGrp="1"/>
          </p:cNvSpPr>
          <p:nvPr>
            <p:ph type="title"/>
          </p:nvPr>
        </p:nvSpPr>
        <p:spPr>
          <a:xfrm>
            <a:off x="413087" y="2846355"/>
            <a:ext cx="2147432" cy="861774"/>
          </a:xfrm>
        </p:spPr>
        <p:txBody>
          <a:bodyPr/>
          <a:lstStyle/>
          <a:p>
            <a:pPr>
              <a:lnSpc>
                <a:spcPct val="100000"/>
              </a:lnSpc>
            </a:pPr>
            <a:r>
              <a:rPr lang="en-US" spc="0" dirty="0">
                <a:solidFill>
                  <a:schemeClr val="bg1"/>
                </a:solidFill>
              </a:rPr>
              <a:t>Azure Site Recovery</a:t>
            </a:r>
          </a:p>
        </p:txBody>
      </p:sp>
      <p:sp>
        <p:nvSpPr>
          <p:cNvPr id="72" name="Text Placeholder 2">
            <a:extLst>
              <a:ext uri="{FF2B5EF4-FFF2-40B4-BE49-F238E27FC236}">
                <a16:creationId xmlns:a16="http://schemas.microsoft.com/office/drawing/2014/main" id="{277FE40F-C039-454A-BB31-DE97AC12AF54}"/>
              </a:ext>
            </a:extLst>
          </p:cNvPr>
          <p:cNvSpPr txBox="1">
            <a:spLocks/>
          </p:cNvSpPr>
          <p:nvPr/>
        </p:nvSpPr>
        <p:spPr>
          <a:xfrm>
            <a:off x="4328584" y="575210"/>
            <a:ext cx="7506420" cy="4567766"/>
          </a:xfrm>
          <a:prstGeom prst="rect">
            <a:avLst/>
          </a:prstGeom>
        </p:spPr>
        <p:txBody>
          <a:bodyPr vert="horz" wrap="square" lIns="0" tIns="0" rIns="0" bIns="0" rtlCol="0" anchor="ctr">
            <a:no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spcAft>
                <a:spcPts val="600"/>
              </a:spcAft>
            </a:pPr>
            <a:endParaRPr lang="en-US" spc="0" dirty="0">
              <a:solidFill>
                <a:schemeClr val="tx1"/>
              </a:solidFill>
              <a:latin typeface="+mn-lt"/>
            </a:endParaRPr>
          </a:p>
        </p:txBody>
      </p:sp>
      <p:sp>
        <p:nvSpPr>
          <p:cNvPr id="6" name="Text Placeholder 2">
            <a:extLst>
              <a:ext uri="{FF2B5EF4-FFF2-40B4-BE49-F238E27FC236}">
                <a16:creationId xmlns:a16="http://schemas.microsoft.com/office/drawing/2014/main" id="{75372B93-8C2E-EBCB-6FEA-0B9EF4912EAA}"/>
              </a:ext>
            </a:extLst>
          </p:cNvPr>
          <p:cNvSpPr txBox="1">
            <a:spLocks/>
          </p:cNvSpPr>
          <p:nvPr/>
        </p:nvSpPr>
        <p:spPr>
          <a:xfrm>
            <a:off x="4355192" y="408308"/>
            <a:ext cx="7650737" cy="5550203"/>
          </a:xfrm>
          <a:prstGeom prst="rect">
            <a:avLst/>
          </a:prstGeom>
        </p:spPr>
        <p:txBody>
          <a:bodyPr vert="horz" wrap="square" lIns="0" tIns="0" rIns="0" bIns="0" rtlCol="0" anchor="ctr">
            <a:no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base">
              <a:spcAft>
                <a:spcPts val="1400"/>
              </a:spcAft>
            </a:pPr>
            <a:endParaRPr lang="en-US" sz="2200" spc="0" dirty="0">
              <a:solidFill>
                <a:schemeClr val="tx1"/>
              </a:solidFill>
              <a:latin typeface="+mn-lt"/>
              <a:cs typeface="Segoe UI" panose="020B0502040204020203" pitchFamily="34" charset="0"/>
            </a:endParaRPr>
          </a:p>
        </p:txBody>
      </p:sp>
      <p:sp>
        <p:nvSpPr>
          <p:cNvPr id="4" name="TextBox 3">
            <a:extLst>
              <a:ext uri="{FF2B5EF4-FFF2-40B4-BE49-F238E27FC236}">
                <a16:creationId xmlns:a16="http://schemas.microsoft.com/office/drawing/2014/main" id="{4A285890-16F3-E339-FCDA-86DDE750BF66}"/>
              </a:ext>
            </a:extLst>
          </p:cNvPr>
          <p:cNvSpPr txBox="1"/>
          <p:nvPr/>
        </p:nvSpPr>
        <p:spPr>
          <a:xfrm>
            <a:off x="4012924" y="1213378"/>
            <a:ext cx="7650736" cy="3693319"/>
          </a:xfrm>
          <a:prstGeom prst="rect">
            <a:avLst/>
          </a:prstGeom>
          <a:noFill/>
        </p:spPr>
        <p:txBody>
          <a:bodyPr wrap="square">
            <a:spAutoFit/>
          </a:bodyPr>
          <a:lstStyle/>
          <a:p>
            <a:r>
              <a:rPr lang="en-US" b="0" i="0" dirty="0">
                <a:solidFill>
                  <a:srgbClr val="3D3B49"/>
                </a:solidFill>
                <a:effectLst/>
                <a:latin typeface="Noto serif" panose="02020600060500020200" pitchFamily="18" charset="0"/>
              </a:rPr>
              <a:t>Azure Site Recovery (ASR) is one of the most prominent and highly regarded DR services offered by Azure for use in cloud and hybrid cloud architectures. ASR is the only available DR platform that makes it possible for Azure VMs, Hyper-V, physical on-premises systems, and VMware to fail over to and successfully fail back once a disaster has resolved. Microsoft Azure Site Recovery is the only public cloud solution that offers a native DR solution for applications running on Internet as a Service (IaaS) VMs. ASR helps to reduce costs by eliminating secondary datacenters and large, up-front third-party software purchases with complex learning curves. ASR is very simple to deploy and easy to manage, as you can administer it entirely through the Azure portal and using Azure Site Recovery PowerShell.</a:t>
            </a:r>
            <a:endParaRPr lang="en-GB" dirty="0"/>
          </a:p>
        </p:txBody>
      </p:sp>
      <p:sp>
        <p:nvSpPr>
          <p:cNvPr id="7" name="TextBox 6">
            <a:extLst>
              <a:ext uri="{FF2B5EF4-FFF2-40B4-BE49-F238E27FC236}">
                <a16:creationId xmlns:a16="http://schemas.microsoft.com/office/drawing/2014/main" id="{2565AE49-DCB5-4C14-C421-8194E70B94FB}"/>
              </a:ext>
            </a:extLst>
          </p:cNvPr>
          <p:cNvSpPr txBox="1"/>
          <p:nvPr/>
        </p:nvSpPr>
        <p:spPr>
          <a:xfrm>
            <a:off x="3356941" y="6124552"/>
            <a:ext cx="6216926" cy="923330"/>
          </a:xfrm>
          <a:prstGeom prst="rect">
            <a:avLst/>
          </a:prstGeom>
          <a:noFill/>
        </p:spPr>
        <p:txBody>
          <a:bodyPr wrap="square">
            <a:spAutoFit/>
          </a:bodyPr>
          <a:lstStyle/>
          <a:p>
            <a:r>
              <a:rPr lang="en-US" b="0" i="0" dirty="0">
                <a:solidFill>
                  <a:srgbClr val="3D3B49"/>
                </a:solidFill>
                <a:effectLst/>
                <a:latin typeface="Cambria" panose="02040503050406030204" pitchFamily="18" charset="0"/>
              </a:rPr>
              <a:t>B. Chakraborty, Y. Chowdhury </a:t>
            </a:r>
            <a:r>
              <a:rPr lang="en-US" b="0" i="1" dirty="0">
                <a:solidFill>
                  <a:srgbClr val="3D3B49"/>
                </a:solidFill>
                <a:effectLst/>
                <a:latin typeface="Cambria" panose="02040503050406030204" pitchFamily="18" charset="0"/>
              </a:rPr>
              <a:t>Introducing Disaster Recovery with Microsoft Azure</a:t>
            </a:r>
            <a:r>
              <a:rPr lang="en-US" b="0" i="0" u="sng" dirty="0">
                <a:solidFill>
                  <a:srgbClr val="D3002D"/>
                </a:solidFill>
                <a:effectLst/>
                <a:latin typeface="Noto serif" panose="02020600060500020200" pitchFamily="18" charset="0"/>
                <a:hlinkClick r:id="rId3"/>
              </a:rPr>
              <a:t>https://doi.org/10.1007/978-1-4842-5917-7_2</a:t>
            </a:r>
            <a:endParaRPr lang="en-GB" dirty="0"/>
          </a:p>
        </p:txBody>
      </p:sp>
    </p:spTree>
    <p:extLst>
      <p:ext uri="{BB962C8B-B14F-4D97-AF65-F5344CB8AC3E}">
        <p14:creationId xmlns:p14="http://schemas.microsoft.com/office/powerpoint/2010/main" val="3127582016"/>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9A235B1-313D-1BA8-496F-67D2154DBA23}"/>
              </a:ext>
            </a:extLst>
          </p:cNvPr>
          <p:cNvSpPr>
            <a:spLocks noGrp="1"/>
          </p:cNvSpPr>
          <p:nvPr>
            <p:ph type="title"/>
          </p:nvPr>
        </p:nvSpPr>
        <p:spPr/>
        <p:txBody>
          <a:bodyPr/>
          <a:lstStyle/>
          <a:p>
            <a:r>
              <a:rPr lang="en-GB" sz="3200" dirty="0"/>
              <a:t>Azure Site Recovery</a:t>
            </a:r>
          </a:p>
        </p:txBody>
      </p:sp>
      <p:sp>
        <p:nvSpPr>
          <p:cNvPr id="7" name="Content Placeholder 6">
            <a:extLst>
              <a:ext uri="{FF2B5EF4-FFF2-40B4-BE49-F238E27FC236}">
                <a16:creationId xmlns:a16="http://schemas.microsoft.com/office/drawing/2014/main" id="{D796FD7F-5CB5-E6D6-79C9-18ED94E4DDB7}"/>
              </a:ext>
            </a:extLst>
          </p:cNvPr>
          <p:cNvSpPr>
            <a:spLocks noGrp="1"/>
          </p:cNvSpPr>
          <p:nvPr>
            <p:ph idx="1"/>
          </p:nvPr>
        </p:nvSpPr>
        <p:spPr/>
        <p:txBody>
          <a:bodyPr/>
          <a:lstStyle/>
          <a:p>
            <a:pPr algn="l"/>
            <a:endParaRPr lang="en-US" sz="2000" b="0" i="0" dirty="0">
              <a:solidFill>
                <a:srgbClr val="171717"/>
              </a:solidFill>
              <a:effectLst/>
              <a:latin typeface="Segoe UI" panose="020B0502040204020203" pitchFamily="34" charset="0"/>
            </a:endParaRPr>
          </a:p>
          <a:p>
            <a:r>
              <a:rPr lang="en-US" sz="2000" i="1" dirty="0">
                <a:latin typeface="Noto serif" panose="02020600060500020200" pitchFamily="18" charset="0"/>
                <a:ea typeface="Noto serif" panose="02020600060500020200" pitchFamily="18" charset="0"/>
                <a:cs typeface="Noto serif" panose="02020600060500020200" pitchFamily="18" charset="0"/>
              </a:rPr>
              <a:t>Microsoft offers a consistent platform so that you can choose to run workloads where it makes sense for your business: in your datacenter, in a service provider’s datacenter, or in Microsoft Azure.</a:t>
            </a:r>
          </a:p>
          <a:p>
            <a:endParaRPr lang="en-US" sz="2000" i="1" dirty="0">
              <a:latin typeface="Noto serif" panose="02020600060500020200" pitchFamily="18" charset="0"/>
              <a:ea typeface="Noto serif" panose="02020600060500020200" pitchFamily="18" charset="0"/>
              <a:cs typeface="Noto serif" panose="02020600060500020200" pitchFamily="18" charset="0"/>
            </a:endParaRPr>
          </a:p>
          <a:p>
            <a:r>
              <a:rPr lang="en-US" sz="2000" i="1" dirty="0">
                <a:latin typeface="Noto serif" panose="02020600060500020200" pitchFamily="18" charset="0"/>
                <a:ea typeface="Noto serif" panose="02020600060500020200" pitchFamily="18" charset="0"/>
                <a:cs typeface="Noto serif" panose="02020600060500020200" pitchFamily="18" charset="0"/>
              </a:rPr>
              <a:t>ASR breaks the traditional mold of DR and sets a new standard with availability on demand. It provides a single DR solution that works across platforms (Hyper-V, VMware, physical), across clouds (public, private, and those of other service providers), across workloads, and even in case of protecting infrastructure that is already on Azure (Azure-to-Azure recovery) to provide a range of RTO and RPO using multiple channels.</a:t>
            </a:r>
          </a:p>
        </p:txBody>
      </p:sp>
    </p:spTree>
    <p:extLst>
      <p:ext uri="{BB962C8B-B14F-4D97-AF65-F5344CB8AC3E}">
        <p14:creationId xmlns:p14="http://schemas.microsoft.com/office/powerpoint/2010/main" val="2732367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Implement Azure Site Recovery</a:t>
            </a:r>
          </a:p>
        </p:txBody>
      </p:sp>
      <p:sp>
        <p:nvSpPr>
          <p:cNvPr id="6" name="Rectangle 5">
            <a:extLst>
              <a:ext uri="{FF2B5EF4-FFF2-40B4-BE49-F238E27FC236}">
                <a16:creationId xmlns:a16="http://schemas.microsoft.com/office/drawing/2014/main" id="{D0E5B8D1-C382-465B-81D4-AE65A10DEBBD}"/>
              </a:ext>
              <a:ext uri="{C183D7F6-B498-43B3-948B-1728B52AA6E4}">
                <adec:decorative xmlns:adec="http://schemas.microsoft.com/office/drawing/2017/decorative" val="0"/>
              </a:ext>
            </a:extLst>
          </p:cNvPr>
          <p:cNvSpPr/>
          <p:nvPr/>
        </p:nvSpPr>
        <p:spPr bwMode="auto">
          <a:xfrm>
            <a:off x="440353" y="1247142"/>
            <a:ext cx="5400815" cy="106933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457200" algn="l"/>
              </a:tabLst>
            </a:pPr>
            <a:r>
              <a:rPr lang="en-US" sz="2000" dirty="0">
                <a:solidFill>
                  <a:schemeClr val="tx1"/>
                </a:solidFill>
              </a:rPr>
              <a:t>Replicate Azure VMs from one Azure region to another</a:t>
            </a:r>
          </a:p>
        </p:txBody>
      </p:sp>
      <p:sp>
        <p:nvSpPr>
          <p:cNvPr id="8" name="Rectangle 7">
            <a:extLst>
              <a:ext uri="{FF2B5EF4-FFF2-40B4-BE49-F238E27FC236}">
                <a16:creationId xmlns:a16="http://schemas.microsoft.com/office/drawing/2014/main" id="{3CBA2247-18C6-410B-A1F0-36C22C87D522}"/>
              </a:ext>
              <a:ext uri="{C183D7F6-B498-43B3-948B-1728B52AA6E4}">
                <adec:decorative xmlns:adec="http://schemas.microsoft.com/office/drawing/2017/decorative" val="0"/>
              </a:ext>
            </a:extLst>
          </p:cNvPr>
          <p:cNvSpPr/>
          <p:nvPr/>
        </p:nvSpPr>
        <p:spPr bwMode="auto">
          <a:xfrm>
            <a:off x="440353" y="2500477"/>
            <a:ext cx="5400815" cy="1218084"/>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342900" algn="l"/>
              </a:tabLst>
            </a:pPr>
            <a:r>
              <a:rPr lang="en-US" sz="2000" dirty="0">
                <a:solidFill>
                  <a:schemeClr val="tx1"/>
                </a:solidFill>
              </a:rPr>
              <a:t>Replicate on-premises VMware VMs,</a:t>
            </a:r>
            <a:br>
              <a:rPr lang="en-US" sz="2000" dirty="0">
                <a:solidFill>
                  <a:schemeClr val="tx1"/>
                </a:solidFill>
              </a:rPr>
            </a:br>
            <a:r>
              <a:rPr lang="en-US" sz="2000" dirty="0">
                <a:solidFill>
                  <a:schemeClr val="tx1"/>
                </a:solidFill>
              </a:rPr>
              <a:t>Hyper-V VMs, physical servers (Windows</a:t>
            </a:r>
            <a:br>
              <a:rPr lang="en-US" sz="2000" dirty="0">
                <a:solidFill>
                  <a:schemeClr val="tx1"/>
                </a:solidFill>
              </a:rPr>
            </a:br>
            <a:r>
              <a:rPr lang="en-US" sz="2000" dirty="0">
                <a:solidFill>
                  <a:schemeClr val="tx1"/>
                </a:solidFill>
              </a:rPr>
              <a:t>and Linux), Azure Stack VMs to Azure</a:t>
            </a:r>
          </a:p>
        </p:txBody>
      </p:sp>
      <p:sp>
        <p:nvSpPr>
          <p:cNvPr id="9" name="Rectangle 8">
            <a:extLst>
              <a:ext uri="{FF2B5EF4-FFF2-40B4-BE49-F238E27FC236}">
                <a16:creationId xmlns:a16="http://schemas.microsoft.com/office/drawing/2014/main" id="{65984D35-816C-4B5D-A78A-5E5C812929B2}"/>
              </a:ext>
              <a:ext uri="{C183D7F6-B498-43B3-948B-1728B52AA6E4}">
                <adec:decorative xmlns:adec="http://schemas.microsoft.com/office/drawing/2017/decorative" val="0"/>
              </a:ext>
            </a:extLst>
          </p:cNvPr>
          <p:cNvSpPr/>
          <p:nvPr/>
        </p:nvSpPr>
        <p:spPr bwMode="auto">
          <a:xfrm>
            <a:off x="440353" y="3902557"/>
            <a:ext cx="5400815" cy="834905"/>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342900" algn="l"/>
              </a:tabLst>
            </a:pPr>
            <a:r>
              <a:rPr lang="en-US" sz="2000" dirty="0">
                <a:solidFill>
                  <a:schemeClr val="tx1"/>
                </a:solidFill>
              </a:rPr>
              <a:t>Replicate AWS Windows instances to Azure</a:t>
            </a:r>
          </a:p>
        </p:txBody>
      </p:sp>
      <p:sp>
        <p:nvSpPr>
          <p:cNvPr id="10" name="Rectangle 9">
            <a:extLst>
              <a:ext uri="{FF2B5EF4-FFF2-40B4-BE49-F238E27FC236}">
                <a16:creationId xmlns:a16="http://schemas.microsoft.com/office/drawing/2014/main" id="{F9EEC877-1D65-4F81-80BD-9CBD96508DFB}"/>
              </a:ext>
              <a:ext uri="{C183D7F6-B498-43B3-948B-1728B52AA6E4}">
                <adec:decorative xmlns:adec="http://schemas.microsoft.com/office/drawing/2017/decorative" val="0"/>
              </a:ext>
            </a:extLst>
          </p:cNvPr>
          <p:cNvSpPr/>
          <p:nvPr/>
        </p:nvSpPr>
        <p:spPr bwMode="auto">
          <a:xfrm>
            <a:off x="440353" y="4921459"/>
            <a:ext cx="5400815" cy="144028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342900" algn="l"/>
              </a:tabLst>
            </a:pPr>
            <a:r>
              <a:rPr lang="en-US" sz="2000">
                <a:solidFill>
                  <a:schemeClr val="tx1"/>
                </a:solidFill>
              </a:rPr>
              <a:t>Replicate on-premises VMware VMs, Hyper-V VMs managed by System Center VMM, and physical servers to a secondary site</a:t>
            </a:r>
          </a:p>
        </p:txBody>
      </p:sp>
      <p:sp>
        <p:nvSpPr>
          <p:cNvPr id="13" name="Rectangle 12">
            <a:extLst>
              <a:ext uri="{FF2B5EF4-FFF2-40B4-BE49-F238E27FC236}">
                <a16:creationId xmlns:a16="http://schemas.microsoft.com/office/drawing/2014/main" id="{D278156D-E945-4A1E-A767-24F1897BF126}"/>
              </a:ext>
              <a:ext uri="{C183D7F6-B498-43B3-948B-1728B52AA6E4}">
                <adec:decorative xmlns:adec="http://schemas.microsoft.com/office/drawing/2017/decorative" val="1"/>
              </a:ext>
            </a:extLst>
          </p:cNvPr>
          <p:cNvSpPr/>
          <p:nvPr/>
        </p:nvSpPr>
        <p:spPr bwMode="auto">
          <a:xfrm>
            <a:off x="6012542" y="1247141"/>
            <a:ext cx="5996896" cy="511460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a:gradFill>
                <a:gsLst>
                  <a:gs pos="0">
                    <a:srgbClr val="FFFFFF"/>
                  </a:gs>
                  <a:gs pos="100000">
                    <a:srgbClr val="FFFFFF"/>
                  </a:gs>
                </a:gsLst>
                <a:lin ang="5400000" scaled="0"/>
              </a:gradFill>
              <a:ea typeface="Segoe UI" pitchFamily="34" charset="0"/>
              <a:cs typeface="Segoe UI" pitchFamily="34" charset="0"/>
            </a:endParaRPr>
          </a:p>
        </p:txBody>
      </p:sp>
      <p:pic>
        <p:nvPicPr>
          <p:cNvPr id="2" name="Picture 3" descr="Screenshot of an Azure Site recovery architecture. Region 1 is using Traffic Manager to failover to Region 2">
            <a:extLst>
              <a:ext uri="{FF2B5EF4-FFF2-40B4-BE49-F238E27FC236}">
                <a16:creationId xmlns:a16="http://schemas.microsoft.com/office/drawing/2014/main" id="{685514B4-0969-40FA-B44E-6B904E7BAD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464" y="1909482"/>
            <a:ext cx="5683651" cy="3973441"/>
          </a:xfrm>
          <a:prstGeom prst="rect">
            <a:avLst/>
          </a:prstGeom>
        </p:spPr>
      </p:pic>
    </p:spTree>
    <p:extLst>
      <p:ext uri="{BB962C8B-B14F-4D97-AF65-F5344CB8AC3E}">
        <p14:creationId xmlns:p14="http://schemas.microsoft.com/office/powerpoint/2010/main" val="905304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29311" y="3243000"/>
            <a:ext cx="9070923" cy="508524"/>
          </a:xfrm>
        </p:spPr>
        <p:txBody>
          <a:bodyPr/>
          <a:lstStyle/>
          <a:p>
            <a:r>
              <a:rPr lang="en-US" dirty="0"/>
              <a:t>Backups</a:t>
            </a:r>
          </a:p>
        </p:txBody>
      </p:sp>
      <p:pic>
        <p:nvPicPr>
          <p:cNvPr id="3" name="Picture 2" descr="Icon of whitepaper">
            <a:extLst>
              <a:ext uri="{FF2B5EF4-FFF2-40B4-BE49-F238E27FC236}">
                <a16:creationId xmlns:a16="http://schemas.microsoft.com/office/drawing/2014/main" id="{1EAB1595-FE3B-4381-A038-D64E4731FD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91346" y="2897820"/>
            <a:ext cx="824354" cy="1198884"/>
          </a:xfrm>
          <a:prstGeom prst="rect">
            <a:avLst/>
          </a:prstGeom>
        </p:spPr>
      </p:pic>
    </p:spTree>
    <p:extLst>
      <p:ext uri="{BB962C8B-B14F-4D97-AF65-F5344CB8AC3E}">
        <p14:creationId xmlns:p14="http://schemas.microsoft.com/office/powerpoint/2010/main" val="3324648074"/>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34C8A-3E3B-4CEE-8154-8D225F079A57}"/>
              </a:ext>
            </a:extLst>
          </p:cNvPr>
          <p:cNvSpPr>
            <a:spLocks noGrp="1"/>
          </p:cNvSpPr>
          <p:nvPr>
            <p:ph type="title"/>
          </p:nvPr>
        </p:nvSpPr>
        <p:spPr>
          <a:xfrm>
            <a:off x="413087" y="2846355"/>
            <a:ext cx="2147432" cy="861774"/>
          </a:xfrm>
        </p:spPr>
        <p:txBody>
          <a:bodyPr/>
          <a:lstStyle/>
          <a:p>
            <a:pPr>
              <a:lnSpc>
                <a:spcPct val="100000"/>
              </a:lnSpc>
            </a:pPr>
            <a:r>
              <a:rPr lang="en-US" spc="0" dirty="0">
                <a:solidFill>
                  <a:schemeClr val="bg1"/>
                </a:solidFill>
              </a:rPr>
              <a:t>Azure Backup</a:t>
            </a:r>
          </a:p>
        </p:txBody>
      </p:sp>
      <p:sp>
        <p:nvSpPr>
          <p:cNvPr id="72" name="Text Placeholder 2">
            <a:extLst>
              <a:ext uri="{FF2B5EF4-FFF2-40B4-BE49-F238E27FC236}">
                <a16:creationId xmlns:a16="http://schemas.microsoft.com/office/drawing/2014/main" id="{277FE40F-C039-454A-BB31-DE97AC12AF54}"/>
              </a:ext>
            </a:extLst>
          </p:cNvPr>
          <p:cNvSpPr txBox="1">
            <a:spLocks/>
          </p:cNvSpPr>
          <p:nvPr/>
        </p:nvSpPr>
        <p:spPr>
          <a:xfrm>
            <a:off x="4328584" y="575210"/>
            <a:ext cx="7506420" cy="4567766"/>
          </a:xfrm>
          <a:prstGeom prst="rect">
            <a:avLst/>
          </a:prstGeom>
        </p:spPr>
        <p:txBody>
          <a:bodyPr vert="horz" wrap="square" lIns="0" tIns="0" rIns="0" bIns="0" rtlCol="0" anchor="ctr">
            <a:no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spcAft>
                <a:spcPts val="600"/>
              </a:spcAft>
            </a:pPr>
            <a:endParaRPr lang="en-US" spc="0" dirty="0">
              <a:solidFill>
                <a:schemeClr val="tx1"/>
              </a:solidFill>
              <a:latin typeface="+mn-lt"/>
            </a:endParaRPr>
          </a:p>
        </p:txBody>
      </p:sp>
      <p:sp>
        <p:nvSpPr>
          <p:cNvPr id="6" name="Text Placeholder 2">
            <a:extLst>
              <a:ext uri="{FF2B5EF4-FFF2-40B4-BE49-F238E27FC236}">
                <a16:creationId xmlns:a16="http://schemas.microsoft.com/office/drawing/2014/main" id="{75372B93-8C2E-EBCB-6FEA-0B9EF4912EAA}"/>
              </a:ext>
            </a:extLst>
          </p:cNvPr>
          <p:cNvSpPr txBox="1">
            <a:spLocks/>
          </p:cNvSpPr>
          <p:nvPr/>
        </p:nvSpPr>
        <p:spPr>
          <a:xfrm>
            <a:off x="4355192" y="408308"/>
            <a:ext cx="7650737" cy="5550203"/>
          </a:xfrm>
          <a:prstGeom prst="rect">
            <a:avLst/>
          </a:prstGeom>
        </p:spPr>
        <p:txBody>
          <a:bodyPr vert="horz" wrap="square" lIns="0" tIns="0" rIns="0" bIns="0" rtlCol="0" anchor="ctr">
            <a:no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base">
              <a:spcAft>
                <a:spcPts val="1400"/>
              </a:spcAft>
            </a:pPr>
            <a:endParaRPr lang="en-US" sz="2200" spc="0" dirty="0">
              <a:solidFill>
                <a:schemeClr val="tx1"/>
              </a:solidFill>
              <a:latin typeface="+mn-lt"/>
              <a:cs typeface="Segoe UI" panose="020B0502040204020203" pitchFamily="34" charset="0"/>
            </a:endParaRPr>
          </a:p>
        </p:txBody>
      </p:sp>
      <p:sp>
        <p:nvSpPr>
          <p:cNvPr id="4" name="TextBox 3">
            <a:extLst>
              <a:ext uri="{FF2B5EF4-FFF2-40B4-BE49-F238E27FC236}">
                <a16:creationId xmlns:a16="http://schemas.microsoft.com/office/drawing/2014/main" id="{4A285890-16F3-E339-FCDA-86DDE750BF66}"/>
              </a:ext>
            </a:extLst>
          </p:cNvPr>
          <p:cNvSpPr txBox="1"/>
          <p:nvPr/>
        </p:nvSpPr>
        <p:spPr>
          <a:xfrm>
            <a:off x="3498573" y="1630822"/>
            <a:ext cx="8204843" cy="4647426"/>
          </a:xfrm>
          <a:prstGeom prst="rect">
            <a:avLst/>
          </a:prstGeom>
          <a:noFill/>
        </p:spPr>
        <p:txBody>
          <a:bodyPr wrap="square">
            <a:spAutoFit/>
          </a:bodyPr>
          <a:lstStyle/>
          <a:p>
            <a:r>
              <a:rPr lang="en-US" sz="2800" dirty="0"/>
              <a:t>The Azure Backup service provides simple, secure, and cost-effective solutions to back up your data and recover it from the Microsoft Azure cloud.</a:t>
            </a:r>
          </a:p>
          <a:p>
            <a:endParaRPr lang="en-US" sz="2800" dirty="0"/>
          </a:p>
          <a:p>
            <a:endParaRPr lang="en-US" sz="2800" dirty="0"/>
          </a:p>
          <a:p>
            <a:endParaRPr lang="en-US" sz="2800" dirty="0"/>
          </a:p>
          <a:p>
            <a:endParaRPr lang="en-US" sz="2800" dirty="0"/>
          </a:p>
          <a:p>
            <a:endParaRPr lang="en-US" sz="2800"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2720303141"/>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34C8A-3E3B-4CEE-8154-8D225F079A57}"/>
              </a:ext>
            </a:extLst>
          </p:cNvPr>
          <p:cNvSpPr>
            <a:spLocks noGrp="1"/>
          </p:cNvSpPr>
          <p:nvPr>
            <p:ph type="title"/>
          </p:nvPr>
        </p:nvSpPr>
        <p:spPr>
          <a:xfrm>
            <a:off x="413087" y="2846355"/>
            <a:ext cx="2147432" cy="861774"/>
          </a:xfrm>
        </p:spPr>
        <p:txBody>
          <a:bodyPr/>
          <a:lstStyle/>
          <a:p>
            <a:pPr>
              <a:lnSpc>
                <a:spcPct val="100000"/>
              </a:lnSpc>
            </a:pPr>
            <a:r>
              <a:rPr lang="en-US" spc="0" dirty="0">
                <a:solidFill>
                  <a:schemeClr val="bg1"/>
                </a:solidFill>
              </a:rPr>
              <a:t>What can I  Backup</a:t>
            </a:r>
          </a:p>
        </p:txBody>
      </p:sp>
      <p:sp>
        <p:nvSpPr>
          <p:cNvPr id="72" name="Text Placeholder 2">
            <a:extLst>
              <a:ext uri="{FF2B5EF4-FFF2-40B4-BE49-F238E27FC236}">
                <a16:creationId xmlns:a16="http://schemas.microsoft.com/office/drawing/2014/main" id="{277FE40F-C039-454A-BB31-DE97AC12AF54}"/>
              </a:ext>
            </a:extLst>
          </p:cNvPr>
          <p:cNvSpPr txBox="1">
            <a:spLocks/>
          </p:cNvSpPr>
          <p:nvPr/>
        </p:nvSpPr>
        <p:spPr>
          <a:xfrm>
            <a:off x="4328584" y="575210"/>
            <a:ext cx="7506420" cy="4567766"/>
          </a:xfrm>
          <a:prstGeom prst="rect">
            <a:avLst/>
          </a:prstGeom>
        </p:spPr>
        <p:txBody>
          <a:bodyPr vert="horz" wrap="square" lIns="0" tIns="0" rIns="0" bIns="0" rtlCol="0" anchor="ctr">
            <a:no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spcAft>
                <a:spcPts val="600"/>
              </a:spcAft>
            </a:pPr>
            <a:endParaRPr lang="en-US" spc="0" dirty="0">
              <a:solidFill>
                <a:schemeClr val="tx1"/>
              </a:solidFill>
              <a:latin typeface="+mn-lt"/>
            </a:endParaRPr>
          </a:p>
        </p:txBody>
      </p:sp>
      <p:sp>
        <p:nvSpPr>
          <p:cNvPr id="6" name="Text Placeholder 2">
            <a:extLst>
              <a:ext uri="{FF2B5EF4-FFF2-40B4-BE49-F238E27FC236}">
                <a16:creationId xmlns:a16="http://schemas.microsoft.com/office/drawing/2014/main" id="{75372B93-8C2E-EBCB-6FEA-0B9EF4912EAA}"/>
              </a:ext>
            </a:extLst>
          </p:cNvPr>
          <p:cNvSpPr txBox="1">
            <a:spLocks/>
          </p:cNvSpPr>
          <p:nvPr/>
        </p:nvSpPr>
        <p:spPr>
          <a:xfrm>
            <a:off x="4355192" y="408308"/>
            <a:ext cx="7650737" cy="5550203"/>
          </a:xfrm>
          <a:prstGeom prst="rect">
            <a:avLst/>
          </a:prstGeom>
        </p:spPr>
        <p:txBody>
          <a:bodyPr vert="horz" wrap="square" lIns="0" tIns="0" rIns="0" bIns="0" rtlCol="0" anchor="ctr">
            <a:no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base">
              <a:spcAft>
                <a:spcPts val="1400"/>
              </a:spcAft>
            </a:pPr>
            <a:endParaRPr lang="en-US" sz="2200" spc="0" dirty="0">
              <a:solidFill>
                <a:schemeClr val="tx1"/>
              </a:solidFill>
              <a:latin typeface="+mn-lt"/>
              <a:cs typeface="Segoe UI" panose="020B0502040204020203" pitchFamily="34" charset="0"/>
            </a:endParaRPr>
          </a:p>
        </p:txBody>
      </p:sp>
      <p:sp>
        <p:nvSpPr>
          <p:cNvPr id="4" name="TextBox 3">
            <a:extLst>
              <a:ext uri="{FF2B5EF4-FFF2-40B4-BE49-F238E27FC236}">
                <a16:creationId xmlns:a16="http://schemas.microsoft.com/office/drawing/2014/main" id="{4A285890-16F3-E339-FCDA-86DDE750BF66}"/>
              </a:ext>
            </a:extLst>
          </p:cNvPr>
          <p:cNvSpPr txBox="1"/>
          <p:nvPr/>
        </p:nvSpPr>
        <p:spPr>
          <a:xfrm>
            <a:off x="3488634" y="110135"/>
            <a:ext cx="8204843" cy="6247864"/>
          </a:xfrm>
          <a:prstGeom prst="rect">
            <a:avLst/>
          </a:prstGeom>
          <a:noFill/>
        </p:spPr>
        <p:txBody>
          <a:bodyPr wrap="square">
            <a:spAutoFit/>
          </a:bodyPr>
          <a:lstStyle/>
          <a:p>
            <a:pPr algn="l">
              <a:buFont typeface="Arial" panose="020B0604020202020204" pitchFamily="34" charset="0"/>
              <a:buChar char="•"/>
            </a:pPr>
            <a:r>
              <a:rPr lang="en-US" sz="2000" b="1"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On-premises</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 Back up files, folders, system state using the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3"/>
              </a:rPr>
              <a:t>Microsoft Azure Recovery Services (MARS) agent</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Or use the DPM or Azure Backup Server (MABS) agent to protect on-premises VMs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4"/>
              </a:rPr>
              <a:t>Hyper-V</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and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5"/>
              </a:rPr>
              <a:t>VMware</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and other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6"/>
              </a:rPr>
              <a:t>on-premises workloads</a:t>
            </a:r>
            <a:endPar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endParaRPr>
          </a:p>
          <a:p>
            <a:pPr algn="l"/>
            <a:endPar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endParaRPr>
          </a:p>
          <a:p>
            <a:pPr algn="l">
              <a:buFont typeface="Arial" panose="020B0604020202020204" pitchFamily="34" charset="0"/>
              <a:buChar char="•"/>
            </a:pPr>
            <a:r>
              <a:rPr lang="en-US" sz="2000" b="1"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Azure VMs</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7"/>
              </a:rPr>
              <a:t>Back up entire Windows/Linux VMs</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(using backup extensions) or back up files, folders, and system state using the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8"/>
              </a:rPr>
              <a:t>MARS agent</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a:t>
            </a:r>
          </a:p>
          <a:p>
            <a:pPr algn="l">
              <a:buFont typeface="Arial" panose="020B0604020202020204" pitchFamily="34" charset="0"/>
              <a:buChar char="•"/>
            </a:pPr>
            <a:r>
              <a:rPr lang="en-US" sz="2000" b="1"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Azure Managed Disks</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9"/>
              </a:rPr>
              <a:t>Back up Azure Managed Disks</a:t>
            </a:r>
            <a:endPar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endParaRPr>
          </a:p>
          <a:p>
            <a:pPr algn="l">
              <a:buFont typeface="Arial" panose="020B0604020202020204" pitchFamily="34" charset="0"/>
              <a:buChar char="•"/>
            </a:pPr>
            <a:r>
              <a:rPr lang="en-US" sz="2000" b="1"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Azure Files shares</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10"/>
              </a:rPr>
              <a:t>Back up Azure File shares to a storage account</a:t>
            </a:r>
            <a:endPar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endParaRPr>
          </a:p>
          <a:p>
            <a:pPr algn="l">
              <a:buFont typeface="Arial" panose="020B0604020202020204" pitchFamily="34" charset="0"/>
              <a:buChar char="•"/>
            </a:pPr>
            <a:r>
              <a:rPr lang="en-US" sz="2000" b="1"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SQL Server in Azure VMs</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11"/>
              </a:rPr>
              <a:t>Back up SQL Server databases running on Azure VMs</a:t>
            </a:r>
            <a:endPar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endParaRPr>
          </a:p>
          <a:p>
            <a:pPr algn="l">
              <a:buFont typeface="Arial" panose="020B0604020202020204" pitchFamily="34" charset="0"/>
              <a:buChar char="•"/>
            </a:pPr>
            <a:r>
              <a:rPr lang="en-US" sz="2000" b="1"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SAP HANA databases in Azure VMs</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12"/>
              </a:rPr>
              <a:t>Backup SAP HANA databases running on Azure VMs</a:t>
            </a:r>
            <a:endPar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endParaRPr>
          </a:p>
          <a:p>
            <a:pPr algn="l">
              <a:buFont typeface="Arial" panose="020B0604020202020204" pitchFamily="34" charset="0"/>
              <a:buChar char="•"/>
            </a:pPr>
            <a:r>
              <a:rPr lang="en-US" sz="2000" b="1"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Azure Database for PostgreSQL servers</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 </a:t>
            </a:r>
            <a:r>
              <a:rPr lang="en-US" sz="2000" b="0" i="0" u="none" strike="noStrike"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13"/>
              </a:rPr>
              <a:t>Back up Azure PostgreSQL databases and retain the backups for up to 10 years</a:t>
            </a:r>
            <a:endPar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endParaRPr>
          </a:p>
          <a:p>
            <a:pPr algn="l">
              <a:buFont typeface="Arial" panose="020B0604020202020204" pitchFamily="34" charset="0"/>
              <a:buChar char="•"/>
            </a:pPr>
            <a:r>
              <a:rPr lang="en-US" sz="2000" b="1"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Azure Blobs</a:t>
            </a:r>
            <a:r>
              <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rPr>
              <a:t> - </a:t>
            </a:r>
            <a:r>
              <a:rPr lang="en-US" sz="2000" b="0" i="0" u="sng"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hlinkClick r:id="rId14"/>
              </a:rPr>
              <a:t>Overview of operational backup for Azure Blobs</a:t>
            </a:r>
            <a:endParaRPr lang="en-US" sz="2000" b="0" i="0" dirty="0">
              <a:solidFill>
                <a:srgbClr val="171717"/>
              </a:solidFill>
              <a:effectLst/>
              <a:latin typeface="Noto serif" panose="02020600060500020200" pitchFamily="18" charset="0"/>
              <a:ea typeface="Noto serif" panose="02020600060500020200" pitchFamily="18" charset="0"/>
              <a:cs typeface="Noto serif" panose="02020600060500020200" pitchFamily="18" charset="0"/>
            </a:endParaRPr>
          </a:p>
          <a:p>
            <a:br>
              <a:rPr lang="en-US" sz="2000" dirty="0">
                <a:latin typeface="Noto serif" panose="02020600060500020200" pitchFamily="18" charset="0"/>
                <a:ea typeface="Noto serif" panose="02020600060500020200" pitchFamily="18" charset="0"/>
                <a:cs typeface="Noto serif" panose="02020600060500020200" pitchFamily="18" charset="0"/>
              </a:rPr>
            </a:br>
            <a:endParaRPr lang="en-GB" sz="2000" dirty="0">
              <a:latin typeface="Noto serif" panose="02020600060500020200" pitchFamily="18" charset="0"/>
              <a:ea typeface="Noto serif" panose="02020600060500020200" pitchFamily="18" charset="0"/>
              <a:cs typeface="Noto serif" panose="02020600060500020200" pitchFamily="18" charset="0"/>
            </a:endParaRPr>
          </a:p>
        </p:txBody>
      </p:sp>
    </p:spTree>
    <p:extLst>
      <p:ext uri="{BB962C8B-B14F-4D97-AF65-F5344CB8AC3E}">
        <p14:creationId xmlns:p14="http://schemas.microsoft.com/office/powerpoint/2010/main" val="3911335246"/>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0C878-40DF-48C9-9274-908C2CEAE81D}"/>
              </a:ext>
            </a:extLst>
          </p:cNvPr>
          <p:cNvSpPr>
            <a:spLocks noGrp="1"/>
          </p:cNvSpPr>
          <p:nvPr>
            <p:ph type="title"/>
          </p:nvPr>
        </p:nvSpPr>
        <p:spPr/>
        <p:txBody>
          <a:bodyPr/>
          <a:lstStyle/>
          <a:p>
            <a:r>
              <a:rPr lang="en-US" dirty="0"/>
              <a:t>Implement Azure Backup Center</a:t>
            </a:r>
          </a:p>
        </p:txBody>
      </p:sp>
      <p:sp>
        <p:nvSpPr>
          <p:cNvPr id="6" name="Rectangle 5">
            <a:extLst>
              <a:ext uri="{FF2B5EF4-FFF2-40B4-BE49-F238E27FC236}">
                <a16:creationId xmlns:a16="http://schemas.microsoft.com/office/drawing/2014/main" id="{8D8C0BD7-5054-4C82-9069-4D8AD14B277E}"/>
              </a:ext>
              <a:ext uri="{C183D7F6-B498-43B3-948B-1728B52AA6E4}">
                <adec:decorative xmlns:adec="http://schemas.microsoft.com/office/drawing/2017/decorative" val="0"/>
              </a:ext>
            </a:extLst>
          </p:cNvPr>
          <p:cNvSpPr/>
          <p:nvPr/>
        </p:nvSpPr>
        <p:spPr bwMode="auto">
          <a:xfrm>
            <a:off x="427037" y="1460833"/>
            <a:ext cx="5410243" cy="1277849"/>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457200" algn="l"/>
              </a:tabLst>
            </a:pPr>
            <a:r>
              <a:rPr lang="en-US" sz="2000" dirty="0">
                <a:solidFill>
                  <a:schemeClr val="tx1"/>
                </a:solidFill>
              </a:rPr>
              <a:t>Single pane of glass to manage backups across a large and distributed Azure environment</a:t>
            </a:r>
          </a:p>
        </p:txBody>
      </p:sp>
      <p:sp>
        <p:nvSpPr>
          <p:cNvPr id="8" name="Rectangle 7">
            <a:extLst>
              <a:ext uri="{FF2B5EF4-FFF2-40B4-BE49-F238E27FC236}">
                <a16:creationId xmlns:a16="http://schemas.microsoft.com/office/drawing/2014/main" id="{153A1D18-61BF-4886-A2CB-1ED015211BF6}"/>
              </a:ext>
              <a:ext uri="{C183D7F6-B498-43B3-948B-1728B52AA6E4}">
                <adec:decorative xmlns:adec="http://schemas.microsoft.com/office/drawing/2017/decorative" val="0"/>
              </a:ext>
            </a:extLst>
          </p:cNvPr>
          <p:cNvSpPr/>
          <p:nvPr/>
        </p:nvSpPr>
        <p:spPr bwMode="auto">
          <a:xfrm>
            <a:off x="427037" y="3001981"/>
            <a:ext cx="5410243" cy="1277849"/>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342900" algn="l"/>
              </a:tabLst>
            </a:pPr>
            <a:r>
              <a:rPr lang="en-US" sz="2000" dirty="0">
                <a:solidFill>
                  <a:schemeClr val="tx1"/>
                </a:solidFill>
              </a:rPr>
              <a:t>Data source-centric management focused on what you are backing up</a:t>
            </a:r>
          </a:p>
        </p:txBody>
      </p:sp>
      <p:sp>
        <p:nvSpPr>
          <p:cNvPr id="10" name="Rectangle 9">
            <a:extLst>
              <a:ext uri="{FF2B5EF4-FFF2-40B4-BE49-F238E27FC236}">
                <a16:creationId xmlns:a16="http://schemas.microsoft.com/office/drawing/2014/main" id="{70CBED73-8E40-47C0-AAEF-C9568ECE8D48}"/>
              </a:ext>
              <a:ext uri="{C183D7F6-B498-43B3-948B-1728B52AA6E4}">
                <adec:decorative xmlns:adec="http://schemas.microsoft.com/office/drawing/2017/decorative" val="0"/>
              </a:ext>
            </a:extLst>
          </p:cNvPr>
          <p:cNvSpPr/>
          <p:nvPr/>
        </p:nvSpPr>
        <p:spPr bwMode="auto">
          <a:xfrm>
            <a:off x="427037" y="4543129"/>
            <a:ext cx="5410243" cy="1277849"/>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342900" algn="l"/>
              </a:tabLst>
            </a:pPr>
            <a:r>
              <a:rPr lang="en-US" sz="2000" i="0" dirty="0">
                <a:solidFill>
                  <a:srgbClr val="171717"/>
                </a:solidFill>
                <a:effectLst/>
              </a:rPr>
              <a:t>Connected experiences with native integrations that enables management at scale</a:t>
            </a:r>
            <a:endParaRPr lang="en-US" sz="2000" dirty="0">
              <a:solidFill>
                <a:schemeClr val="tx1"/>
              </a:solidFill>
            </a:endParaRPr>
          </a:p>
        </p:txBody>
      </p:sp>
      <p:pic>
        <p:nvPicPr>
          <p:cNvPr id="4" name="Picture 3" descr="Screenshot of the Backup Center. Jobs and Backup Instances are shown. ">
            <a:extLst>
              <a:ext uri="{FF2B5EF4-FFF2-40B4-BE49-F238E27FC236}">
                <a16:creationId xmlns:a16="http://schemas.microsoft.com/office/drawing/2014/main" id="{6CCAFD1B-8212-40E8-9ECE-C750E29BE077}"/>
              </a:ext>
            </a:extLst>
          </p:cNvPr>
          <p:cNvPicPr>
            <a:picLocks noChangeAspect="1"/>
          </p:cNvPicPr>
          <p:nvPr/>
        </p:nvPicPr>
        <p:blipFill>
          <a:blip r:embed="rId3"/>
          <a:stretch>
            <a:fillRect/>
          </a:stretch>
        </p:blipFill>
        <p:spPr>
          <a:xfrm>
            <a:off x="6164967" y="1499599"/>
            <a:ext cx="5844470" cy="4862147"/>
          </a:xfrm>
          <a:prstGeom prst="rect">
            <a:avLst/>
          </a:prstGeom>
        </p:spPr>
      </p:pic>
      <p:sp>
        <p:nvSpPr>
          <p:cNvPr id="12" name="Rectangle 11">
            <a:extLst>
              <a:ext uri="{FF2B5EF4-FFF2-40B4-BE49-F238E27FC236}">
                <a16:creationId xmlns:a16="http://schemas.microsoft.com/office/drawing/2014/main" id="{79871B9D-90CA-468D-B817-1D709512AA69}"/>
              </a:ext>
              <a:ext uri="{C183D7F6-B498-43B3-948B-1728B52AA6E4}">
                <adec:decorative xmlns:adec="http://schemas.microsoft.com/office/drawing/2017/decorative" val="1"/>
              </a:ext>
            </a:extLst>
          </p:cNvPr>
          <p:cNvSpPr/>
          <p:nvPr/>
        </p:nvSpPr>
        <p:spPr bwMode="auto">
          <a:xfrm>
            <a:off x="6012542" y="1247141"/>
            <a:ext cx="5996896" cy="511460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4035276467"/>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Setup Recovery Services Vault Backup Options - Files</a:t>
            </a:r>
          </a:p>
        </p:txBody>
      </p:sp>
      <p:sp>
        <p:nvSpPr>
          <p:cNvPr id="12" name="Freeform: Shape 11">
            <a:extLst>
              <a:ext uri="{FF2B5EF4-FFF2-40B4-BE49-F238E27FC236}">
                <a16:creationId xmlns:a16="http://schemas.microsoft.com/office/drawing/2014/main" id="{6F1B11E1-A04A-493E-9448-30162AC90C28}"/>
              </a:ext>
            </a:extLst>
          </p:cNvPr>
          <p:cNvSpPr/>
          <p:nvPr/>
        </p:nvSpPr>
        <p:spPr>
          <a:xfrm>
            <a:off x="427036" y="1253790"/>
            <a:ext cx="5712682" cy="639764"/>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rgbClr val="243A5E"/>
          </a:solidFill>
          <a:ln w="6350">
            <a:solidFill>
              <a:srgbClr val="243A5E"/>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spcBef>
                <a:spcPts val="1200"/>
              </a:spcBef>
            </a:pPr>
            <a:r>
              <a:rPr lang="en-US" sz="2200">
                <a:solidFill>
                  <a:schemeClr val="bg1"/>
                </a:solidFill>
                <a:latin typeface="+mj-lt"/>
              </a:rPr>
              <a:t>Azure Workloads</a:t>
            </a:r>
          </a:p>
        </p:txBody>
      </p:sp>
      <p:sp>
        <p:nvSpPr>
          <p:cNvPr id="23" name="Rectangle 22">
            <a:extLst>
              <a:ext uri="{FF2B5EF4-FFF2-40B4-BE49-F238E27FC236}">
                <a16:creationId xmlns:a16="http://schemas.microsoft.com/office/drawing/2014/main" id="{5450CA24-7ECC-4082-8E68-B418EAFEB9D6}"/>
              </a:ext>
              <a:ext uri="{C183D7F6-B498-43B3-948B-1728B52AA6E4}">
                <adec:decorative xmlns:adec="http://schemas.microsoft.com/office/drawing/2017/decorative" val="1"/>
              </a:ext>
            </a:extLst>
          </p:cNvPr>
          <p:cNvSpPr/>
          <p:nvPr/>
        </p:nvSpPr>
        <p:spPr bwMode="auto">
          <a:xfrm>
            <a:off x="427038" y="2030378"/>
            <a:ext cx="5712682" cy="4343638"/>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5" name="Picture 5" descr="Screenshot of the Azure backup page. The what do you want to backup drop-down selections are shown. Azure Fileshare is selected">
            <a:extLst>
              <a:ext uri="{FF2B5EF4-FFF2-40B4-BE49-F238E27FC236}">
                <a16:creationId xmlns:a16="http://schemas.microsoft.com/office/drawing/2014/main" id="{D33D6452-392E-4439-BD51-62B1D60C39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8122" y="2207262"/>
            <a:ext cx="4530516" cy="3932281"/>
          </a:xfrm>
          <a:prstGeom prst="rect">
            <a:avLst/>
          </a:prstGeom>
        </p:spPr>
      </p:pic>
      <p:sp>
        <p:nvSpPr>
          <p:cNvPr id="13" name="Freeform: Shape 12">
            <a:extLst>
              <a:ext uri="{FF2B5EF4-FFF2-40B4-BE49-F238E27FC236}">
                <a16:creationId xmlns:a16="http://schemas.microsoft.com/office/drawing/2014/main" id="{FB600769-4A1D-47D7-8C3F-78DF2281ABDE}"/>
              </a:ext>
            </a:extLst>
          </p:cNvPr>
          <p:cNvSpPr/>
          <p:nvPr/>
        </p:nvSpPr>
        <p:spPr>
          <a:xfrm>
            <a:off x="6296755" y="1253790"/>
            <a:ext cx="5712682" cy="639764"/>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rgbClr val="243A5E"/>
          </a:solidFill>
          <a:ln w="6350">
            <a:solidFill>
              <a:srgbClr val="243A5E"/>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spcBef>
                <a:spcPts val="1200"/>
              </a:spcBef>
            </a:pPr>
            <a:r>
              <a:rPr lang="en-US" sz="2200">
                <a:solidFill>
                  <a:schemeClr val="bg1"/>
                </a:solidFill>
                <a:latin typeface="+mj-lt"/>
              </a:rPr>
              <a:t>On-Premises Workloads</a:t>
            </a:r>
          </a:p>
        </p:txBody>
      </p:sp>
      <p:sp>
        <p:nvSpPr>
          <p:cNvPr id="24" name="Rectangle 23">
            <a:extLst>
              <a:ext uri="{FF2B5EF4-FFF2-40B4-BE49-F238E27FC236}">
                <a16:creationId xmlns:a16="http://schemas.microsoft.com/office/drawing/2014/main" id="{F9283411-5493-47CF-8531-89BF34BF051B}"/>
              </a:ext>
              <a:ext uri="{C183D7F6-B498-43B3-948B-1728B52AA6E4}">
                <adec:decorative xmlns:adec="http://schemas.microsoft.com/office/drawing/2017/decorative" val="1"/>
              </a:ext>
            </a:extLst>
          </p:cNvPr>
          <p:cNvSpPr/>
          <p:nvPr/>
        </p:nvSpPr>
        <p:spPr bwMode="auto">
          <a:xfrm>
            <a:off x="6296755" y="2030378"/>
            <a:ext cx="5712682" cy="4343638"/>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10" name="Picture 9" descr="Screenshot of the Recovery Services vault. The workload is running on-premises. File and Folders is selected as the backup">
            <a:extLst>
              <a:ext uri="{FF2B5EF4-FFF2-40B4-BE49-F238E27FC236}">
                <a16:creationId xmlns:a16="http://schemas.microsoft.com/office/drawing/2014/main" id="{A775974F-919E-4AB8-911C-3A39A66629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39792" y="2151785"/>
            <a:ext cx="2826608" cy="4100824"/>
          </a:xfrm>
          <a:prstGeom prst="rect">
            <a:avLst/>
          </a:prstGeom>
          <a:ln>
            <a:solidFill>
              <a:schemeClr val="tx1"/>
            </a:solidFill>
          </a:ln>
        </p:spPr>
      </p:pic>
    </p:spTree>
    <p:extLst>
      <p:ext uri="{BB962C8B-B14F-4D97-AF65-F5344CB8AC3E}">
        <p14:creationId xmlns:p14="http://schemas.microsoft.com/office/powerpoint/2010/main" val="2152589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CAA92-0A65-4CA5-94E3-663221A99A43}"/>
              </a:ext>
            </a:extLst>
          </p:cNvPr>
          <p:cNvSpPr>
            <a:spLocks noGrp="1"/>
          </p:cNvSpPr>
          <p:nvPr>
            <p:ph type="title"/>
          </p:nvPr>
        </p:nvSpPr>
        <p:spPr/>
        <p:txBody>
          <a:bodyPr/>
          <a:lstStyle/>
          <a:p>
            <a:r>
              <a:rPr lang="en-US" dirty="0"/>
              <a:t>Demonstration – Backup Azure File Shares</a:t>
            </a:r>
          </a:p>
        </p:txBody>
      </p:sp>
      <p:sp>
        <p:nvSpPr>
          <p:cNvPr id="59" name="Rectangle 58">
            <a:extLst>
              <a:ext uri="{FF2B5EF4-FFF2-40B4-BE49-F238E27FC236}">
                <a16:creationId xmlns:a16="http://schemas.microsoft.com/office/drawing/2014/main" id="{0F9826E5-069B-4BF1-AD21-FB0A63207CB9}"/>
              </a:ext>
            </a:extLst>
          </p:cNvPr>
          <p:cNvSpPr/>
          <p:nvPr/>
        </p:nvSpPr>
        <p:spPr bwMode="auto">
          <a:xfrm>
            <a:off x="1495088" y="1299044"/>
            <a:ext cx="10193339" cy="104241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spcBef>
                <a:spcPts val="600"/>
              </a:spcBef>
            </a:pPr>
            <a:r>
              <a:rPr lang="en-US" sz="2400" dirty="0">
                <a:solidFill>
                  <a:schemeClr val="tx1"/>
                </a:solidFill>
              </a:rPr>
              <a:t>Configure a storage account with file share</a:t>
            </a:r>
          </a:p>
        </p:txBody>
      </p:sp>
      <p:cxnSp>
        <p:nvCxnSpPr>
          <p:cNvPr id="72" name="Straight Connector 71">
            <a:extLst>
              <a:ext uri="{FF2B5EF4-FFF2-40B4-BE49-F238E27FC236}">
                <a16:creationId xmlns:a16="http://schemas.microsoft.com/office/drawing/2014/main" id="{ED50CE6E-5495-437F-AD69-D47527263C97}"/>
              </a:ext>
              <a:ext uri="{C183D7F6-B498-43B3-948B-1728B52AA6E4}">
                <adec:decorative xmlns:adec="http://schemas.microsoft.com/office/drawing/2017/decorative" val="1"/>
              </a:ext>
            </a:extLst>
          </p:cNvPr>
          <p:cNvCxnSpPr>
            <a:cxnSpLocks/>
          </p:cNvCxnSpPr>
          <p:nvPr/>
        </p:nvCxnSpPr>
        <p:spPr>
          <a:xfrm>
            <a:off x="1495087" y="2365154"/>
            <a:ext cx="1019333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86" name="Rectangle 85">
            <a:extLst>
              <a:ext uri="{FF2B5EF4-FFF2-40B4-BE49-F238E27FC236}">
                <a16:creationId xmlns:a16="http://schemas.microsoft.com/office/drawing/2014/main" id="{6C93853C-47B1-4A6A-97D5-1AD5400C4EA5}"/>
              </a:ext>
            </a:extLst>
          </p:cNvPr>
          <p:cNvSpPr/>
          <p:nvPr/>
        </p:nvSpPr>
        <p:spPr bwMode="auto">
          <a:xfrm>
            <a:off x="1495088" y="2449740"/>
            <a:ext cx="10193339" cy="104241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spcBef>
                <a:spcPts val="600"/>
              </a:spcBef>
            </a:pPr>
            <a:r>
              <a:rPr lang="en-US" sz="2400" dirty="0">
                <a:solidFill>
                  <a:schemeClr val="tx1"/>
                </a:solidFill>
              </a:rPr>
              <a:t>Create a Recovery Services vault</a:t>
            </a:r>
          </a:p>
        </p:txBody>
      </p:sp>
      <p:cxnSp>
        <p:nvCxnSpPr>
          <p:cNvPr id="95" name="Straight Connector 94">
            <a:extLst>
              <a:ext uri="{FF2B5EF4-FFF2-40B4-BE49-F238E27FC236}">
                <a16:creationId xmlns:a16="http://schemas.microsoft.com/office/drawing/2014/main" id="{1F13134D-1DDF-4C1D-B531-BDA7B871B3A5}"/>
              </a:ext>
              <a:ext uri="{C183D7F6-B498-43B3-948B-1728B52AA6E4}">
                <adec:decorative xmlns:adec="http://schemas.microsoft.com/office/drawing/2017/decorative" val="1"/>
              </a:ext>
            </a:extLst>
          </p:cNvPr>
          <p:cNvCxnSpPr>
            <a:cxnSpLocks/>
          </p:cNvCxnSpPr>
          <p:nvPr/>
        </p:nvCxnSpPr>
        <p:spPr>
          <a:xfrm>
            <a:off x="1495087" y="3600196"/>
            <a:ext cx="1019333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04" name="Rectangle 103">
            <a:extLst>
              <a:ext uri="{FF2B5EF4-FFF2-40B4-BE49-F238E27FC236}">
                <a16:creationId xmlns:a16="http://schemas.microsoft.com/office/drawing/2014/main" id="{99DF055E-ADAF-4991-ABC7-3BCB3AA504B9}"/>
              </a:ext>
            </a:extLst>
          </p:cNvPr>
          <p:cNvSpPr/>
          <p:nvPr/>
        </p:nvSpPr>
        <p:spPr bwMode="auto">
          <a:xfrm>
            <a:off x="1495087" y="3572479"/>
            <a:ext cx="10193339" cy="104241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spcBef>
                <a:spcPts val="600"/>
              </a:spcBef>
            </a:pPr>
            <a:r>
              <a:rPr lang="en-US" sz="2400" dirty="0">
                <a:solidFill>
                  <a:schemeClr val="tx1"/>
                </a:solidFill>
              </a:rPr>
              <a:t>Configure file share backup</a:t>
            </a:r>
          </a:p>
        </p:txBody>
      </p:sp>
      <p:cxnSp>
        <p:nvCxnSpPr>
          <p:cNvPr id="109" name="Straight Connector 108">
            <a:extLst>
              <a:ext uri="{FF2B5EF4-FFF2-40B4-BE49-F238E27FC236}">
                <a16:creationId xmlns:a16="http://schemas.microsoft.com/office/drawing/2014/main" id="{41DF53E0-B6F7-4C1A-9E00-26E41DE8BB2D}"/>
              </a:ext>
              <a:ext uri="{C183D7F6-B498-43B3-948B-1728B52AA6E4}">
                <adec:decorative xmlns:adec="http://schemas.microsoft.com/office/drawing/2017/decorative" val="1"/>
              </a:ext>
            </a:extLst>
          </p:cNvPr>
          <p:cNvCxnSpPr>
            <a:cxnSpLocks/>
          </p:cNvCxnSpPr>
          <p:nvPr/>
        </p:nvCxnSpPr>
        <p:spPr>
          <a:xfrm>
            <a:off x="1495087" y="4710580"/>
            <a:ext cx="1019333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F9079C65-6220-457D-96B1-9A41CF28E9EB}"/>
              </a:ext>
              <a:ext uri="{C183D7F6-B498-43B3-948B-1728B52AA6E4}">
                <adec:decorative xmlns:adec="http://schemas.microsoft.com/office/drawing/2017/decorative" val="1"/>
              </a:ext>
            </a:extLst>
          </p:cNvPr>
          <p:cNvGrpSpPr/>
          <p:nvPr/>
        </p:nvGrpSpPr>
        <p:grpSpPr>
          <a:xfrm>
            <a:off x="430213" y="1428750"/>
            <a:ext cx="902476" cy="4223020"/>
            <a:chOff x="430213" y="1428749"/>
            <a:chExt cx="1045464" cy="4833939"/>
          </a:xfrm>
        </p:grpSpPr>
        <p:pic>
          <p:nvPicPr>
            <p:cNvPr id="37" name="Picture 36" descr="Icon of a key">
              <a:extLst>
                <a:ext uri="{FF2B5EF4-FFF2-40B4-BE49-F238E27FC236}">
                  <a16:creationId xmlns:a16="http://schemas.microsoft.com/office/drawing/2014/main" id="{E22FC64F-366A-4182-9827-4E1A86789E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0213" y="1428749"/>
              <a:ext cx="1043940" cy="1043940"/>
            </a:xfrm>
            <a:prstGeom prst="rect">
              <a:avLst/>
            </a:prstGeom>
          </p:spPr>
        </p:pic>
        <p:pic>
          <p:nvPicPr>
            <p:cNvPr id="83" name="Picture 82" descr="Icon of a security lock">
              <a:extLst>
                <a:ext uri="{FF2B5EF4-FFF2-40B4-BE49-F238E27FC236}">
                  <a16:creationId xmlns:a16="http://schemas.microsoft.com/office/drawing/2014/main" id="{7F81FA8D-0371-454E-A656-F9A87918E6A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0213" y="2692399"/>
              <a:ext cx="1043940" cy="1043940"/>
            </a:xfrm>
            <a:prstGeom prst="rect">
              <a:avLst/>
            </a:prstGeom>
          </p:spPr>
        </p:pic>
        <p:pic>
          <p:nvPicPr>
            <p:cNvPr id="102" name="Picture 101" descr="Icon of a screwdriver and a wrench">
              <a:extLst>
                <a:ext uri="{FF2B5EF4-FFF2-40B4-BE49-F238E27FC236}">
                  <a16:creationId xmlns:a16="http://schemas.microsoft.com/office/drawing/2014/main" id="{D5D18D42-66EC-453D-8EBE-9E486346EB2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0213" y="3955097"/>
              <a:ext cx="1045464" cy="1043940"/>
            </a:xfrm>
            <a:prstGeom prst="rect">
              <a:avLst/>
            </a:prstGeom>
          </p:spPr>
        </p:pic>
        <p:pic>
          <p:nvPicPr>
            <p:cNvPr id="112" name="Picture 111" descr="Icon of an arrow in a circular motion and a cloud inside it">
              <a:extLst>
                <a:ext uri="{FF2B5EF4-FFF2-40B4-BE49-F238E27FC236}">
                  <a16:creationId xmlns:a16="http://schemas.microsoft.com/office/drawing/2014/main" id="{DAB5CE6F-BE7D-4BCC-B68C-34307C4C750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30213" y="5218748"/>
              <a:ext cx="1043940" cy="1043940"/>
            </a:xfrm>
            <a:prstGeom prst="rect">
              <a:avLst/>
            </a:prstGeom>
          </p:spPr>
        </p:pic>
      </p:grpSp>
      <p:sp>
        <p:nvSpPr>
          <p:cNvPr id="113" name="Rectangle 112">
            <a:extLst>
              <a:ext uri="{FF2B5EF4-FFF2-40B4-BE49-F238E27FC236}">
                <a16:creationId xmlns:a16="http://schemas.microsoft.com/office/drawing/2014/main" id="{2C7CFFB0-1F55-430A-B88C-01012E8AC2DA}"/>
              </a:ext>
            </a:extLst>
          </p:cNvPr>
          <p:cNvSpPr/>
          <p:nvPr/>
        </p:nvSpPr>
        <p:spPr bwMode="auto">
          <a:xfrm>
            <a:off x="1495087" y="4657504"/>
            <a:ext cx="10193339" cy="104241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spcBef>
                <a:spcPts val="600"/>
              </a:spcBef>
            </a:pPr>
            <a:r>
              <a:rPr lang="en-US" sz="2400" dirty="0">
                <a:solidFill>
                  <a:schemeClr val="tx1"/>
                </a:solidFill>
              </a:rPr>
              <a:t>Verify the file share backup</a:t>
            </a:r>
          </a:p>
        </p:txBody>
      </p:sp>
    </p:spTree>
    <p:extLst>
      <p:ext uri="{BB962C8B-B14F-4D97-AF65-F5344CB8AC3E}">
        <p14:creationId xmlns:p14="http://schemas.microsoft.com/office/powerpoint/2010/main" val="1848488623"/>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D2DD4-486A-4777-967F-6E5A31A76F93}"/>
              </a:ext>
            </a:extLst>
          </p:cNvPr>
          <p:cNvSpPr>
            <a:spLocks noGrp="1"/>
          </p:cNvSpPr>
          <p:nvPr>
            <p:ph type="title"/>
          </p:nvPr>
        </p:nvSpPr>
        <p:spPr/>
        <p:txBody>
          <a:bodyPr/>
          <a:lstStyle/>
          <a:p>
            <a:r>
              <a:rPr lang="en-US" dirty="0"/>
              <a:t>Configure On-Premises File and Folder Backup</a:t>
            </a:r>
          </a:p>
        </p:txBody>
      </p:sp>
      <p:sp>
        <p:nvSpPr>
          <p:cNvPr id="12" name="Rectangle 11">
            <a:extLst>
              <a:ext uri="{FF2B5EF4-FFF2-40B4-BE49-F238E27FC236}">
                <a16:creationId xmlns:a16="http://schemas.microsoft.com/office/drawing/2014/main" id="{0EA938F5-8001-483E-BFE2-9C21792029AF}"/>
              </a:ext>
              <a:ext uri="{C183D7F6-B498-43B3-948B-1728B52AA6E4}">
                <adec:decorative xmlns:adec="http://schemas.microsoft.com/office/drawing/2017/decorative" val="0"/>
              </a:ext>
            </a:extLst>
          </p:cNvPr>
          <p:cNvSpPr/>
          <p:nvPr/>
        </p:nvSpPr>
        <p:spPr bwMode="auto">
          <a:xfrm>
            <a:off x="427038" y="1262744"/>
            <a:ext cx="5455458" cy="111469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285750">
              <a:spcBef>
                <a:spcPts val="1200"/>
              </a:spcBef>
              <a:buFont typeface="+mj-lt"/>
              <a:buAutoNum type="arabicPeriod"/>
              <a:tabLst>
                <a:tab pos="457200" algn="l"/>
              </a:tabLst>
            </a:pPr>
            <a:r>
              <a:rPr lang="en-US" sz="2200" dirty="0">
                <a:solidFill>
                  <a:schemeClr val="tx1"/>
                </a:solidFill>
              </a:rPr>
              <a:t>Create the recovery services vault</a:t>
            </a:r>
          </a:p>
        </p:txBody>
      </p:sp>
      <p:sp>
        <p:nvSpPr>
          <p:cNvPr id="13" name="Rectangle 12">
            <a:extLst>
              <a:ext uri="{FF2B5EF4-FFF2-40B4-BE49-F238E27FC236}">
                <a16:creationId xmlns:a16="http://schemas.microsoft.com/office/drawing/2014/main" id="{365142C4-1908-48D3-B6AE-412110AD833A}"/>
              </a:ext>
              <a:ext uri="{C183D7F6-B498-43B3-948B-1728B52AA6E4}">
                <adec:decorative xmlns:adec="http://schemas.microsoft.com/office/drawing/2017/decorative" val="0"/>
              </a:ext>
            </a:extLst>
          </p:cNvPr>
          <p:cNvSpPr/>
          <p:nvPr/>
        </p:nvSpPr>
        <p:spPr bwMode="auto">
          <a:xfrm>
            <a:off x="427037" y="2593189"/>
            <a:ext cx="5455458" cy="111469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285750">
              <a:spcBef>
                <a:spcPts val="1200"/>
              </a:spcBef>
              <a:buFont typeface="+mj-lt"/>
              <a:buAutoNum type="arabicPeriod" startAt="2"/>
              <a:tabLst>
                <a:tab pos="342900" algn="l"/>
              </a:tabLst>
            </a:pPr>
            <a:r>
              <a:rPr lang="en-US" sz="2200" dirty="0">
                <a:solidFill>
                  <a:schemeClr val="tx1"/>
                </a:solidFill>
              </a:rPr>
              <a:t>Download the agent and credential file</a:t>
            </a:r>
          </a:p>
        </p:txBody>
      </p:sp>
      <p:sp>
        <p:nvSpPr>
          <p:cNvPr id="14" name="Rectangle 13">
            <a:extLst>
              <a:ext uri="{FF2B5EF4-FFF2-40B4-BE49-F238E27FC236}">
                <a16:creationId xmlns:a16="http://schemas.microsoft.com/office/drawing/2014/main" id="{1576ADE1-F212-47CD-B58E-E3774A5AAB1B}"/>
              </a:ext>
              <a:ext uri="{C183D7F6-B498-43B3-948B-1728B52AA6E4}">
                <adec:decorative xmlns:adec="http://schemas.microsoft.com/office/drawing/2017/decorative" val="0"/>
              </a:ext>
            </a:extLst>
          </p:cNvPr>
          <p:cNvSpPr/>
          <p:nvPr/>
        </p:nvSpPr>
        <p:spPr bwMode="auto">
          <a:xfrm>
            <a:off x="427037" y="3923634"/>
            <a:ext cx="5455458" cy="111469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285750">
              <a:spcBef>
                <a:spcPts val="1200"/>
              </a:spcBef>
              <a:buFont typeface="+mj-lt"/>
              <a:buAutoNum type="arabicPeriod" startAt="3"/>
              <a:tabLst>
                <a:tab pos="342900" algn="l"/>
              </a:tabLst>
            </a:pPr>
            <a:r>
              <a:rPr lang="en-US" sz="2200">
                <a:solidFill>
                  <a:schemeClr val="tx1"/>
                </a:solidFill>
              </a:rPr>
              <a:t>Install and register agent</a:t>
            </a:r>
          </a:p>
        </p:txBody>
      </p:sp>
      <p:sp>
        <p:nvSpPr>
          <p:cNvPr id="15" name="Rectangle 14">
            <a:extLst>
              <a:ext uri="{FF2B5EF4-FFF2-40B4-BE49-F238E27FC236}">
                <a16:creationId xmlns:a16="http://schemas.microsoft.com/office/drawing/2014/main" id="{A6C88CE8-8384-4E3C-823A-A814C6138366}"/>
              </a:ext>
              <a:ext uri="{C183D7F6-B498-43B3-948B-1728B52AA6E4}">
                <adec:decorative xmlns:adec="http://schemas.microsoft.com/office/drawing/2017/decorative" val="0"/>
              </a:ext>
            </a:extLst>
          </p:cNvPr>
          <p:cNvSpPr/>
          <p:nvPr/>
        </p:nvSpPr>
        <p:spPr bwMode="auto">
          <a:xfrm>
            <a:off x="427037" y="5254079"/>
            <a:ext cx="5455458" cy="1107667"/>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285750">
              <a:spcBef>
                <a:spcPts val="1200"/>
              </a:spcBef>
              <a:buFont typeface="+mj-lt"/>
              <a:buAutoNum type="arabicPeriod" startAt="4"/>
              <a:tabLst>
                <a:tab pos="342900" algn="l"/>
              </a:tabLst>
            </a:pPr>
            <a:r>
              <a:rPr lang="en-US" sz="2200">
                <a:solidFill>
                  <a:schemeClr val="tx1"/>
                </a:solidFill>
              </a:rPr>
              <a:t>Configure the backup</a:t>
            </a:r>
          </a:p>
        </p:txBody>
      </p:sp>
      <p:sp>
        <p:nvSpPr>
          <p:cNvPr id="16" name="Rectangle 15">
            <a:extLst>
              <a:ext uri="{FF2B5EF4-FFF2-40B4-BE49-F238E27FC236}">
                <a16:creationId xmlns:a16="http://schemas.microsoft.com/office/drawing/2014/main" id="{EBF16311-31DB-475C-A31F-B9734CCF9B26}"/>
              </a:ext>
              <a:ext uri="{C183D7F6-B498-43B3-948B-1728B52AA6E4}">
                <adec:decorative xmlns:adec="http://schemas.microsoft.com/office/drawing/2017/decorative" val="1"/>
              </a:ext>
            </a:extLst>
          </p:cNvPr>
          <p:cNvSpPr/>
          <p:nvPr/>
        </p:nvSpPr>
        <p:spPr bwMode="auto">
          <a:xfrm>
            <a:off x="6037943" y="1262743"/>
            <a:ext cx="5971495" cy="5099003"/>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a:gradFill>
                <a:gsLst>
                  <a:gs pos="0">
                    <a:srgbClr val="FFFFFF"/>
                  </a:gs>
                  <a:gs pos="100000">
                    <a:srgbClr val="FFFFFF"/>
                  </a:gs>
                </a:gsLst>
                <a:lin ang="5400000" scaled="0"/>
              </a:gradFill>
              <a:ea typeface="Segoe UI" pitchFamily="34" charset="0"/>
              <a:cs typeface="Segoe UI" pitchFamily="34" charset="0"/>
            </a:endParaRPr>
          </a:p>
        </p:txBody>
      </p:sp>
      <p:pic>
        <p:nvPicPr>
          <p:cNvPr id="6" name="Picture 5" descr="An Azure recovery services vault is receiving data from an Azure backup agent">
            <a:extLst>
              <a:ext uri="{FF2B5EF4-FFF2-40B4-BE49-F238E27FC236}">
                <a16:creationId xmlns:a16="http://schemas.microsoft.com/office/drawing/2014/main" id="{71EAF5ED-213B-48CD-8B85-E9817FCD8A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6580" y="1282575"/>
            <a:ext cx="4914220" cy="5094486"/>
          </a:xfrm>
          <a:prstGeom prst="rect">
            <a:avLst/>
          </a:prstGeom>
        </p:spPr>
      </p:pic>
    </p:spTree>
    <p:extLst>
      <p:ext uri="{BB962C8B-B14F-4D97-AF65-F5344CB8AC3E}">
        <p14:creationId xmlns:p14="http://schemas.microsoft.com/office/powerpoint/2010/main" val="3966783031"/>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Manage the Microsoft Azure Recovery Services Agent</a:t>
            </a:r>
          </a:p>
        </p:txBody>
      </p:sp>
      <p:sp>
        <p:nvSpPr>
          <p:cNvPr id="8" name="Rectangle 7">
            <a:extLst>
              <a:ext uri="{FF2B5EF4-FFF2-40B4-BE49-F238E27FC236}">
                <a16:creationId xmlns:a16="http://schemas.microsoft.com/office/drawing/2014/main" id="{06A994EE-77CF-4804-9703-5E80626C0AE2}"/>
              </a:ext>
              <a:ext uri="{C183D7F6-B498-43B3-948B-1728B52AA6E4}">
                <adec:decorative xmlns:adec="http://schemas.microsoft.com/office/drawing/2017/decorative" val="1"/>
              </a:ext>
            </a:extLst>
          </p:cNvPr>
          <p:cNvSpPr/>
          <p:nvPr/>
        </p:nvSpPr>
        <p:spPr bwMode="auto">
          <a:xfrm>
            <a:off x="427038" y="1262743"/>
            <a:ext cx="11582400" cy="3529919"/>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5" name="Picture 4" descr="Screenshot of the MARS agent dashboard. Several completed backup jobs are shown">
            <a:extLst>
              <a:ext uri="{FF2B5EF4-FFF2-40B4-BE49-F238E27FC236}">
                <a16:creationId xmlns:a16="http://schemas.microsoft.com/office/drawing/2014/main" id="{14EEFCAF-EAD3-451A-A004-FAB6504AA8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3848" y="1492768"/>
            <a:ext cx="7748780" cy="3008894"/>
          </a:xfrm>
          <a:prstGeom prst="rect">
            <a:avLst/>
          </a:prstGeom>
          <a:ln>
            <a:solidFill>
              <a:schemeClr val="tx1"/>
            </a:solidFill>
          </a:ln>
        </p:spPr>
      </p:pic>
      <p:sp>
        <p:nvSpPr>
          <p:cNvPr id="9" name="Freeform: Shape 8">
            <a:extLst>
              <a:ext uri="{FF2B5EF4-FFF2-40B4-BE49-F238E27FC236}">
                <a16:creationId xmlns:a16="http://schemas.microsoft.com/office/drawing/2014/main" id="{D2E1E798-E41B-4186-9DFC-6A5169249139}"/>
              </a:ext>
            </a:extLst>
          </p:cNvPr>
          <p:cNvSpPr/>
          <p:nvPr/>
        </p:nvSpPr>
        <p:spPr>
          <a:xfrm>
            <a:off x="427037" y="4956145"/>
            <a:ext cx="2772988" cy="1405601"/>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91440" tIns="45720" rIns="91440" bIns="45720" numCol="1" spcCol="1270" anchor="t" anchorCtr="0">
            <a:noAutofit/>
          </a:bodyPr>
          <a:lstStyle/>
          <a:p>
            <a:pPr>
              <a:spcBef>
                <a:spcPts val="1200"/>
              </a:spcBef>
            </a:pPr>
            <a:r>
              <a:rPr lang="en-US" dirty="0">
                <a:solidFill>
                  <a:schemeClr val="tx1"/>
                </a:solidFill>
              </a:rPr>
              <a:t>Backup or recover files and folders on physical or virtual Windows OS</a:t>
            </a:r>
            <a:br>
              <a:rPr lang="en-US" dirty="0">
                <a:solidFill>
                  <a:schemeClr val="tx1"/>
                </a:solidFill>
              </a:rPr>
            </a:br>
            <a:r>
              <a:rPr lang="en-US" dirty="0">
                <a:solidFill>
                  <a:schemeClr val="tx1"/>
                </a:solidFill>
              </a:rPr>
              <a:t>(VMs can be on-premises or in Azure)</a:t>
            </a:r>
          </a:p>
        </p:txBody>
      </p:sp>
      <p:sp>
        <p:nvSpPr>
          <p:cNvPr id="10" name="Freeform: Shape 9">
            <a:extLst>
              <a:ext uri="{FF2B5EF4-FFF2-40B4-BE49-F238E27FC236}">
                <a16:creationId xmlns:a16="http://schemas.microsoft.com/office/drawing/2014/main" id="{B72BC599-EEAF-4440-8C45-6903D0D7F4E7}"/>
              </a:ext>
            </a:extLst>
          </p:cNvPr>
          <p:cNvSpPr/>
          <p:nvPr/>
        </p:nvSpPr>
        <p:spPr>
          <a:xfrm>
            <a:off x="3363508" y="4956145"/>
            <a:ext cx="2772988" cy="1405601"/>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91440" tIns="45720" rIns="91440" bIns="45720" numCol="1" spcCol="1270" anchor="t" anchorCtr="0">
            <a:noAutofit/>
          </a:bodyPr>
          <a:lstStyle/>
          <a:p>
            <a:pPr>
              <a:spcBef>
                <a:spcPts val="1200"/>
              </a:spcBef>
            </a:pPr>
            <a:r>
              <a:rPr lang="en-US">
                <a:solidFill>
                  <a:schemeClr val="tx1"/>
                </a:solidFill>
              </a:rPr>
              <a:t>No separate backup server required</a:t>
            </a:r>
          </a:p>
        </p:txBody>
      </p:sp>
      <p:sp>
        <p:nvSpPr>
          <p:cNvPr id="11" name="Freeform: Shape 10">
            <a:extLst>
              <a:ext uri="{FF2B5EF4-FFF2-40B4-BE49-F238E27FC236}">
                <a16:creationId xmlns:a16="http://schemas.microsoft.com/office/drawing/2014/main" id="{76396755-B700-478E-84EE-2B92573961F2}"/>
              </a:ext>
            </a:extLst>
          </p:cNvPr>
          <p:cNvSpPr/>
          <p:nvPr/>
        </p:nvSpPr>
        <p:spPr>
          <a:xfrm>
            <a:off x="6299979" y="4956145"/>
            <a:ext cx="2772988" cy="1405601"/>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91440" tIns="45720" rIns="91440" bIns="45720" numCol="1" spcCol="1270" anchor="t" anchorCtr="0">
            <a:noAutofit/>
          </a:bodyPr>
          <a:lstStyle/>
          <a:p>
            <a:pPr>
              <a:spcBef>
                <a:spcPts val="1200"/>
              </a:spcBef>
            </a:pPr>
            <a:r>
              <a:rPr lang="en-US">
                <a:solidFill>
                  <a:schemeClr val="tx1"/>
                </a:solidFill>
              </a:rPr>
              <a:t>Not application aware; file, folder, and volume-level restore only</a:t>
            </a:r>
          </a:p>
        </p:txBody>
      </p:sp>
      <p:sp>
        <p:nvSpPr>
          <p:cNvPr id="12" name="Freeform: Shape 11">
            <a:extLst>
              <a:ext uri="{FF2B5EF4-FFF2-40B4-BE49-F238E27FC236}">
                <a16:creationId xmlns:a16="http://schemas.microsoft.com/office/drawing/2014/main" id="{896009CC-14B0-4941-ACBB-7F661566C0C6}"/>
              </a:ext>
            </a:extLst>
          </p:cNvPr>
          <p:cNvSpPr/>
          <p:nvPr/>
        </p:nvSpPr>
        <p:spPr>
          <a:xfrm>
            <a:off x="9236449" y="4956145"/>
            <a:ext cx="2772988" cy="1405601"/>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91440" tIns="45720" rIns="91440" bIns="45720" numCol="1" spcCol="1270" anchor="t" anchorCtr="0">
            <a:noAutofit/>
          </a:bodyPr>
          <a:lstStyle/>
          <a:p>
            <a:pPr>
              <a:spcBef>
                <a:spcPts val="1200"/>
              </a:spcBef>
            </a:pPr>
            <a:r>
              <a:rPr lang="en-US">
                <a:solidFill>
                  <a:schemeClr val="tx1"/>
                </a:solidFill>
              </a:rPr>
              <a:t>No support for Linux</a:t>
            </a:r>
          </a:p>
        </p:txBody>
      </p:sp>
    </p:spTree>
    <p:extLst>
      <p:ext uri="{BB962C8B-B14F-4D97-AF65-F5344CB8AC3E}">
        <p14:creationId xmlns:p14="http://schemas.microsoft.com/office/powerpoint/2010/main" val="2197615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C318C-D460-4281-8715-EEEC41CC4311}"/>
              </a:ext>
            </a:extLst>
          </p:cNvPr>
          <p:cNvSpPr>
            <a:spLocks noGrp="1"/>
          </p:cNvSpPr>
          <p:nvPr>
            <p:ph type="title"/>
          </p:nvPr>
        </p:nvSpPr>
        <p:spPr/>
        <p:txBody>
          <a:bodyPr/>
          <a:lstStyle/>
          <a:p>
            <a:r>
              <a:rPr lang="en-US" dirty="0"/>
              <a:t>Demonstration – Backup Files and Folders</a:t>
            </a:r>
          </a:p>
        </p:txBody>
      </p:sp>
      <p:pic>
        <p:nvPicPr>
          <p:cNvPr id="76" name="Picture 75" descr="Icon of a security lock">
            <a:extLst>
              <a:ext uri="{FF2B5EF4-FFF2-40B4-BE49-F238E27FC236}">
                <a16:creationId xmlns:a16="http://schemas.microsoft.com/office/drawing/2014/main" id="{F7164F25-1081-450E-9979-1CCD93989CB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7241" y="1433305"/>
            <a:ext cx="868680" cy="868680"/>
          </a:xfrm>
          <a:prstGeom prst="rect">
            <a:avLst/>
          </a:prstGeom>
        </p:spPr>
      </p:pic>
      <p:sp>
        <p:nvSpPr>
          <p:cNvPr id="116" name="Rectangle 115">
            <a:extLst>
              <a:ext uri="{FF2B5EF4-FFF2-40B4-BE49-F238E27FC236}">
                <a16:creationId xmlns:a16="http://schemas.microsoft.com/office/drawing/2014/main" id="{564566CE-01AD-4174-A545-1458DE0F1556}"/>
              </a:ext>
            </a:extLst>
          </p:cNvPr>
          <p:cNvSpPr/>
          <p:nvPr/>
        </p:nvSpPr>
        <p:spPr bwMode="auto">
          <a:xfrm>
            <a:off x="1547335" y="1349374"/>
            <a:ext cx="4023360"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r>
              <a:rPr lang="en-US" sz="2200" dirty="0">
                <a:solidFill>
                  <a:schemeClr val="tx1"/>
                </a:solidFill>
              </a:rPr>
              <a:t>Create a Recovery Services vault</a:t>
            </a:r>
          </a:p>
        </p:txBody>
      </p:sp>
      <p:cxnSp>
        <p:nvCxnSpPr>
          <p:cNvPr id="143" name="Straight Connector 142">
            <a:extLst>
              <a:ext uri="{FF2B5EF4-FFF2-40B4-BE49-F238E27FC236}">
                <a16:creationId xmlns:a16="http://schemas.microsoft.com/office/drawing/2014/main" id="{9F46FBF8-F3A9-4F6F-B540-E8E524FA2478}"/>
              </a:ext>
              <a:ext uri="{C183D7F6-B498-43B3-948B-1728B52AA6E4}">
                <adec:decorative xmlns:adec="http://schemas.microsoft.com/office/drawing/2017/decorative" val="1"/>
              </a:ext>
            </a:extLst>
          </p:cNvPr>
          <p:cNvCxnSpPr>
            <a:cxnSpLocks/>
          </p:cNvCxnSpPr>
          <p:nvPr/>
        </p:nvCxnSpPr>
        <p:spPr>
          <a:xfrm>
            <a:off x="1547335" y="2536705"/>
            <a:ext cx="421846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66" name="Picture 165" descr="Icon of multiple small rectangles">
            <a:extLst>
              <a:ext uri="{FF2B5EF4-FFF2-40B4-BE49-F238E27FC236}">
                <a16:creationId xmlns:a16="http://schemas.microsoft.com/office/drawing/2014/main" id="{177F0A09-010C-41C2-B83B-AAC6439FB8D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7241" y="2772379"/>
            <a:ext cx="868680" cy="870204"/>
          </a:xfrm>
          <a:prstGeom prst="rect">
            <a:avLst/>
          </a:prstGeom>
        </p:spPr>
      </p:pic>
      <p:sp>
        <p:nvSpPr>
          <p:cNvPr id="174" name="Rectangle 173">
            <a:extLst>
              <a:ext uri="{FF2B5EF4-FFF2-40B4-BE49-F238E27FC236}">
                <a16:creationId xmlns:a16="http://schemas.microsoft.com/office/drawing/2014/main" id="{B9E8BF8E-115F-4A7A-A794-8337CEE1D898}"/>
              </a:ext>
            </a:extLst>
          </p:cNvPr>
          <p:cNvSpPr/>
          <p:nvPr/>
        </p:nvSpPr>
        <p:spPr bwMode="auto">
          <a:xfrm>
            <a:off x="1547335" y="2694168"/>
            <a:ext cx="4023360"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dirty="0">
                <a:solidFill>
                  <a:schemeClr val="tx1"/>
                </a:solidFill>
              </a:rPr>
              <a:t>Configure the vault</a:t>
            </a:r>
          </a:p>
        </p:txBody>
      </p:sp>
      <p:cxnSp>
        <p:nvCxnSpPr>
          <p:cNvPr id="196" name="Straight Connector 195">
            <a:extLst>
              <a:ext uri="{FF2B5EF4-FFF2-40B4-BE49-F238E27FC236}">
                <a16:creationId xmlns:a16="http://schemas.microsoft.com/office/drawing/2014/main" id="{296A3EAD-FDB4-4A73-A6AB-1BE244D79454}"/>
              </a:ext>
              <a:ext uri="{C183D7F6-B498-43B3-948B-1728B52AA6E4}">
                <adec:decorative xmlns:adec="http://schemas.microsoft.com/office/drawing/2017/decorative" val="1"/>
              </a:ext>
            </a:extLst>
          </p:cNvPr>
          <p:cNvCxnSpPr>
            <a:cxnSpLocks/>
          </p:cNvCxnSpPr>
          <p:nvPr/>
        </p:nvCxnSpPr>
        <p:spPr>
          <a:xfrm>
            <a:off x="1547335" y="3875779"/>
            <a:ext cx="421846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215" name="Picture 214" descr="Icon of a arrow pointing downward">
            <a:extLst>
              <a:ext uri="{FF2B5EF4-FFF2-40B4-BE49-F238E27FC236}">
                <a16:creationId xmlns:a16="http://schemas.microsoft.com/office/drawing/2014/main" id="{D93533CB-F3D2-4C1B-8F77-D0A4A3A4D65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7241" y="4110499"/>
            <a:ext cx="868680" cy="868680"/>
          </a:xfrm>
          <a:prstGeom prst="rect">
            <a:avLst/>
          </a:prstGeom>
        </p:spPr>
      </p:pic>
      <p:sp>
        <p:nvSpPr>
          <p:cNvPr id="223" name="Rectangle 222">
            <a:extLst>
              <a:ext uri="{FF2B5EF4-FFF2-40B4-BE49-F238E27FC236}">
                <a16:creationId xmlns:a16="http://schemas.microsoft.com/office/drawing/2014/main" id="{487F8A2D-CE72-45D5-8D89-250B3C94F1A0}"/>
              </a:ext>
            </a:extLst>
          </p:cNvPr>
          <p:cNvSpPr/>
          <p:nvPr/>
        </p:nvSpPr>
        <p:spPr bwMode="auto">
          <a:xfrm>
            <a:off x="1547335" y="4038962"/>
            <a:ext cx="4023360"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Install and register the agent</a:t>
            </a:r>
          </a:p>
        </p:txBody>
      </p:sp>
      <p:cxnSp>
        <p:nvCxnSpPr>
          <p:cNvPr id="241" name="Straight Connector 240">
            <a:extLst>
              <a:ext uri="{FF2B5EF4-FFF2-40B4-BE49-F238E27FC236}">
                <a16:creationId xmlns:a16="http://schemas.microsoft.com/office/drawing/2014/main" id="{D0A3602B-C14C-44AC-A8F7-E49B8A0EDF23}"/>
              </a:ext>
              <a:ext uri="{C183D7F6-B498-43B3-948B-1728B52AA6E4}">
                <adec:decorative xmlns:adec="http://schemas.microsoft.com/office/drawing/2017/decorative" val="1"/>
              </a:ext>
            </a:extLst>
          </p:cNvPr>
          <p:cNvCxnSpPr>
            <a:cxnSpLocks/>
          </p:cNvCxnSpPr>
          <p:nvPr/>
        </p:nvCxnSpPr>
        <p:spPr>
          <a:xfrm>
            <a:off x="1547335" y="5214853"/>
            <a:ext cx="421846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255" name="Picture 254" descr="Icon of a 3 circles in 3 separate squares">
            <a:extLst>
              <a:ext uri="{FF2B5EF4-FFF2-40B4-BE49-F238E27FC236}">
                <a16:creationId xmlns:a16="http://schemas.microsoft.com/office/drawing/2014/main" id="{6ABBD580-5BF0-4700-9C80-E0B3F93515B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27241" y="5449570"/>
            <a:ext cx="870204" cy="868680"/>
          </a:xfrm>
          <a:prstGeom prst="rect">
            <a:avLst/>
          </a:prstGeom>
        </p:spPr>
      </p:pic>
      <p:sp>
        <p:nvSpPr>
          <p:cNvPr id="263" name="Rectangle 262">
            <a:extLst>
              <a:ext uri="{FF2B5EF4-FFF2-40B4-BE49-F238E27FC236}">
                <a16:creationId xmlns:a16="http://schemas.microsoft.com/office/drawing/2014/main" id="{4F56C8C0-51AB-458E-B7F7-7810C9E1F662}"/>
              </a:ext>
            </a:extLst>
          </p:cNvPr>
          <p:cNvSpPr/>
          <p:nvPr/>
        </p:nvSpPr>
        <p:spPr bwMode="auto">
          <a:xfrm>
            <a:off x="1547335" y="5383754"/>
            <a:ext cx="4023360"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Create the backup policy</a:t>
            </a:r>
          </a:p>
        </p:txBody>
      </p:sp>
      <p:pic>
        <p:nvPicPr>
          <p:cNvPr id="277" name="Picture 276" descr="Icon of a gear and a arrow going across it">
            <a:extLst>
              <a:ext uri="{FF2B5EF4-FFF2-40B4-BE49-F238E27FC236}">
                <a16:creationId xmlns:a16="http://schemas.microsoft.com/office/drawing/2014/main" id="{2BF02F0A-C8B8-4417-906C-BB136B34182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277611" y="1433305"/>
            <a:ext cx="868680" cy="868680"/>
          </a:xfrm>
          <a:prstGeom prst="rect">
            <a:avLst/>
          </a:prstGeom>
        </p:spPr>
      </p:pic>
      <p:sp>
        <p:nvSpPr>
          <p:cNvPr id="291" name="Rectangle 290">
            <a:extLst>
              <a:ext uri="{FF2B5EF4-FFF2-40B4-BE49-F238E27FC236}">
                <a16:creationId xmlns:a16="http://schemas.microsoft.com/office/drawing/2014/main" id="{511DCF9D-FF54-480E-BC4F-47FC4290CFE4}"/>
              </a:ext>
            </a:extLst>
          </p:cNvPr>
          <p:cNvSpPr/>
          <p:nvPr/>
        </p:nvSpPr>
        <p:spPr bwMode="auto">
          <a:xfrm>
            <a:off x="7411713" y="1349374"/>
            <a:ext cx="4459922"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Backup files and folders</a:t>
            </a:r>
          </a:p>
        </p:txBody>
      </p:sp>
      <p:cxnSp>
        <p:nvCxnSpPr>
          <p:cNvPr id="300" name="Straight Connector 299">
            <a:extLst>
              <a:ext uri="{FF2B5EF4-FFF2-40B4-BE49-F238E27FC236}">
                <a16:creationId xmlns:a16="http://schemas.microsoft.com/office/drawing/2014/main" id="{A45A768A-5A73-4A87-83BC-263DBBD0C659}"/>
              </a:ext>
              <a:ext uri="{C183D7F6-B498-43B3-948B-1728B52AA6E4}">
                <adec:decorative xmlns:adec="http://schemas.microsoft.com/office/drawing/2017/decorative" val="1"/>
              </a:ext>
            </a:extLst>
          </p:cNvPr>
          <p:cNvCxnSpPr>
            <a:cxnSpLocks/>
          </p:cNvCxnSpPr>
          <p:nvPr/>
        </p:nvCxnSpPr>
        <p:spPr>
          <a:xfrm>
            <a:off x="7411713" y="2536705"/>
            <a:ext cx="421846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314" name="Picture 313" descr="Icon of a gear inside a circle">
            <a:extLst>
              <a:ext uri="{FF2B5EF4-FFF2-40B4-BE49-F238E27FC236}">
                <a16:creationId xmlns:a16="http://schemas.microsoft.com/office/drawing/2014/main" id="{D01EABE5-4D0D-4625-9E37-C8360789FC4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276657" y="2772379"/>
            <a:ext cx="868680" cy="868680"/>
          </a:xfrm>
          <a:prstGeom prst="rect">
            <a:avLst/>
          </a:prstGeom>
        </p:spPr>
      </p:pic>
      <p:sp>
        <p:nvSpPr>
          <p:cNvPr id="317" name="Rectangle 316">
            <a:extLst>
              <a:ext uri="{FF2B5EF4-FFF2-40B4-BE49-F238E27FC236}">
                <a16:creationId xmlns:a16="http://schemas.microsoft.com/office/drawing/2014/main" id="{E926C5A2-2F2D-4993-8861-B63C8D7256BD}"/>
              </a:ext>
            </a:extLst>
          </p:cNvPr>
          <p:cNvSpPr/>
          <p:nvPr/>
        </p:nvSpPr>
        <p:spPr bwMode="auto">
          <a:xfrm>
            <a:off x="7411713" y="2694168"/>
            <a:ext cx="4459922"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dirty="0">
                <a:solidFill>
                  <a:schemeClr val="tx1"/>
                </a:solidFill>
              </a:rPr>
              <a:t>Explore the recover settings</a:t>
            </a:r>
          </a:p>
        </p:txBody>
      </p:sp>
      <p:cxnSp>
        <p:nvCxnSpPr>
          <p:cNvPr id="332" name="Straight Connector 331">
            <a:extLst>
              <a:ext uri="{FF2B5EF4-FFF2-40B4-BE49-F238E27FC236}">
                <a16:creationId xmlns:a16="http://schemas.microsoft.com/office/drawing/2014/main" id="{F214E80B-E05D-4719-A74C-952A19277DC9}"/>
              </a:ext>
              <a:ext uri="{C183D7F6-B498-43B3-948B-1728B52AA6E4}">
                <adec:decorative xmlns:adec="http://schemas.microsoft.com/office/drawing/2017/decorative" val="1"/>
              </a:ext>
            </a:extLst>
          </p:cNvPr>
          <p:cNvCxnSpPr>
            <a:cxnSpLocks/>
          </p:cNvCxnSpPr>
          <p:nvPr/>
        </p:nvCxnSpPr>
        <p:spPr>
          <a:xfrm>
            <a:off x="7411713" y="3875779"/>
            <a:ext cx="421846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339" name="Picture 338" descr="Icon of a magnifying glass">
            <a:extLst>
              <a:ext uri="{FF2B5EF4-FFF2-40B4-BE49-F238E27FC236}">
                <a16:creationId xmlns:a16="http://schemas.microsoft.com/office/drawing/2014/main" id="{698CDB9A-DC86-4864-A61D-C55F4A49553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276657" y="4110499"/>
            <a:ext cx="868680" cy="868680"/>
          </a:xfrm>
          <a:prstGeom prst="rect">
            <a:avLst/>
          </a:prstGeom>
        </p:spPr>
      </p:pic>
      <p:sp>
        <p:nvSpPr>
          <p:cNvPr id="341" name="Rectangle 340">
            <a:extLst>
              <a:ext uri="{FF2B5EF4-FFF2-40B4-BE49-F238E27FC236}">
                <a16:creationId xmlns:a16="http://schemas.microsoft.com/office/drawing/2014/main" id="{E20A14C5-2812-464F-9627-43472805942A}"/>
              </a:ext>
            </a:extLst>
          </p:cNvPr>
          <p:cNvSpPr/>
          <p:nvPr/>
        </p:nvSpPr>
        <p:spPr bwMode="auto">
          <a:xfrm>
            <a:off x="7411713" y="4038962"/>
            <a:ext cx="4459922"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Explore the backup properties</a:t>
            </a:r>
          </a:p>
        </p:txBody>
      </p:sp>
      <p:cxnSp>
        <p:nvCxnSpPr>
          <p:cNvPr id="346" name="Straight Connector 345">
            <a:extLst>
              <a:ext uri="{FF2B5EF4-FFF2-40B4-BE49-F238E27FC236}">
                <a16:creationId xmlns:a16="http://schemas.microsoft.com/office/drawing/2014/main" id="{ECE76EF9-C918-455C-A39D-C53715715164}"/>
              </a:ext>
              <a:ext uri="{C183D7F6-B498-43B3-948B-1728B52AA6E4}">
                <adec:decorative xmlns:adec="http://schemas.microsoft.com/office/drawing/2017/decorative" val="1"/>
              </a:ext>
            </a:extLst>
          </p:cNvPr>
          <p:cNvCxnSpPr>
            <a:cxnSpLocks/>
          </p:cNvCxnSpPr>
          <p:nvPr/>
        </p:nvCxnSpPr>
        <p:spPr>
          <a:xfrm>
            <a:off x="7411713" y="5214853"/>
            <a:ext cx="421846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349" name="Picture 348" descr="Icon of a cross inside a rectangle">
            <a:extLst>
              <a:ext uri="{FF2B5EF4-FFF2-40B4-BE49-F238E27FC236}">
                <a16:creationId xmlns:a16="http://schemas.microsoft.com/office/drawing/2014/main" id="{15B538D1-92F7-4010-A627-8C7CB92BB0C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276657" y="5448046"/>
            <a:ext cx="868680" cy="870204"/>
          </a:xfrm>
          <a:prstGeom prst="rect">
            <a:avLst/>
          </a:prstGeom>
        </p:spPr>
      </p:pic>
      <p:sp>
        <p:nvSpPr>
          <p:cNvPr id="350" name="Rectangle 349">
            <a:extLst>
              <a:ext uri="{FF2B5EF4-FFF2-40B4-BE49-F238E27FC236}">
                <a16:creationId xmlns:a16="http://schemas.microsoft.com/office/drawing/2014/main" id="{DD26D1A7-3879-4D4E-9364-0B8230A0DA6F}"/>
              </a:ext>
            </a:extLst>
          </p:cNvPr>
          <p:cNvSpPr/>
          <p:nvPr/>
        </p:nvSpPr>
        <p:spPr bwMode="auto">
          <a:xfrm>
            <a:off x="7411713" y="5383754"/>
            <a:ext cx="4459922"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a:solidFill>
                  <a:schemeClr val="tx1"/>
                </a:solidFill>
              </a:rPr>
              <a:t>Delete your backup schedule</a:t>
            </a:r>
          </a:p>
        </p:txBody>
      </p:sp>
    </p:spTree>
    <p:extLst>
      <p:ext uri="{BB962C8B-B14F-4D97-AF65-F5344CB8AC3E}">
        <p14:creationId xmlns:p14="http://schemas.microsoft.com/office/powerpoint/2010/main" val="4273175568"/>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596951" y="3247963"/>
            <a:ext cx="9070923" cy="498598"/>
          </a:xfrm>
        </p:spPr>
        <p:txBody>
          <a:bodyPr/>
          <a:lstStyle/>
          <a:p>
            <a:r>
              <a:rPr lang="en-US" dirty="0"/>
              <a:t>Configure Virtual Machine Backups</a:t>
            </a:r>
          </a:p>
        </p:txBody>
      </p:sp>
      <p:pic>
        <p:nvPicPr>
          <p:cNvPr id="6" name="Picture 5" descr="Icon of a webpage showing a product symbol">
            <a:extLst>
              <a:ext uri="{FF2B5EF4-FFF2-40B4-BE49-F238E27FC236}">
                <a16:creationId xmlns:a16="http://schemas.microsoft.com/office/drawing/2014/main" id="{62CF9DA0-5635-4DDE-928F-39995CC037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27710" y="3078890"/>
            <a:ext cx="1216590" cy="912944"/>
          </a:xfrm>
          <a:prstGeom prst="rect">
            <a:avLst/>
          </a:prstGeom>
        </p:spPr>
      </p:pic>
    </p:spTree>
    <p:extLst>
      <p:ext uri="{BB962C8B-B14F-4D97-AF65-F5344CB8AC3E}">
        <p14:creationId xmlns:p14="http://schemas.microsoft.com/office/powerpoint/2010/main" val="2286637367"/>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22BA-A9AE-4921-BAF7-F996DC95545B}"/>
              </a:ext>
              <a:ext uri="{C183D7F6-B498-43B3-948B-1728B52AA6E4}">
                <adec:decorative xmlns:adec="http://schemas.microsoft.com/office/drawing/2017/decorative" val="0"/>
              </a:ext>
            </a:extLst>
          </p:cNvPr>
          <p:cNvSpPr>
            <a:spLocks noGrp="1"/>
          </p:cNvSpPr>
          <p:nvPr>
            <p:ph type="title"/>
          </p:nvPr>
        </p:nvSpPr>
        <p:spPr>
          <a:xfrm>
            <a:off x="465139" y="2420045"/>
            <a:ext cx="2506662" cy="2154436"/>
          </a:xfrm>
        </p:spPr>
        <p:txBody>
          <a:bodyPr/>
          <a:lstStyle/>
          <a:p>
            <a:pPr>
              <a:lnSpc>
                <a:spcPct val="100000"/>
              </a:lnSpc>
            </a:pPr>
            <a:r>
              <a:rPr lang="en-US" spc="0" dirty="0"/>
              <a:t>Configure</a:t>
            </a:r>
            <a:br>
              <a:rPr lang="en-US" spc="0" dirty="0"/>
            </a:br>
            <a:r>
              <a:rPr lang="en-US" spc="0" dirty="0"/>
              <a:t>V</a:t>
            </a:r>
            <a:r>
              <a:rPr lang="en-US" spc="0" dirty="0">
                <a:solidFill>
                  <a:schemeClr val="bg1"/>
                </a:solidFill>
              </a:rPr>
              <a:t>irtual </a:t>
            </a:r>
            <a:r>
              <a:rPr lang="en-US" spc="0" dirty="0"/>
              <a:t>M</a:t>
            </a:r>
            <a:r>
              <a:rPr lang="en-US" spc="0" dirty="0">
                <a:solidFill>
                  <a:schemeClr val="bg1"/>
                </a:solidFill>
              </a:rPr>
              <a:t>achine </a:t>
            </a:r>
            <a:r>
              <a:rPr lang="en-US" spc="0" dirty="0"/>
              <a:t>B</a:t>
            </a:r>
            <a:r>
              <a:rPr lang="en-US" spc="0" dirty="0">
                <a:solidFill>
                  <a:schemeClr val="bg1"/>
                </a:solidFill>
              </a:rPr>
              <a:t>ackups Introduction</a:t>
            </a:r>
          </a:p>
        </p:txBody>
      </p:sp>
      <p:sp>
        <p:nvSpPr>
          <p:cNvPr id="4" name="Text Placeholder 2">
            <a:extLst>
              <a:ext uri="{FF2B5EF4-FFF2-40B4-BE49-F238E27FC236}">
                <a16:creationId xmlns:a16="http://schemas.microsoft.com/office/drawing/2014/main" id="{3BB2BC06-AD7B-4160-AF18-683ABA3A835B}"/>
              </a:ext>
            </a:extLst>
          </p:cNvPr>
          <p:cNvSpPr txBox="1">
            <a:spLocks/>
          </p:cNvSpPr>
          <p:nvPr/>
        </p:nvSpPr>
        <p:spPr>
          <a:xfrm>
            <a:off x="4355192" y="408308"/>
            <a:ext cx="7650737" cy="5550203"/>
          </a:xfrm>
          <a:prstGeom prst="rect">
            <a:avLst/>
          </a:prstGeom>
        </p:spPr>
        <p:txBody>
          <a:bodyPr vert="horz" wrap="square" lIns="0" tIns="0" rIns="0" bIns="0" rtlCol="0" anchor="ctr">
            <a:no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base">
              <a:spcAft>
                <a:spcPts val="1400"/>
              </a:spcAft>
            </a:pPr>
            <a:r>
              <a:rPr lang="en-US" sz="2200" spc="0" dirty="0">
                <a:solidFill>
                  <a:schemeClr val="tx1"/>
                </a:solidFill>
                <a:latin typeface="+mn-lt"/>
                <a:cs typeface="Segoe UI" panose="020B0502040204020203" pitchFamily="34" charset="0"/>
              </a:rPr>
              <a:t>Protect Virtual Machine Data</a:t>
            </a:r>
          </a:p>
          <a:p>
            <a:pPr fontAlgn="base">
              <a:spcAft>
                <a:spcPts val="1400"/>
              </a:spcAft>
            </a:pPr>
            <a:r>
              <a:rPr lang="en-US" sz="2200" spc="0" dirty="0">
                <a:solidFill>
                  <a:schemeClr val="tx1"/>
                </a:solidFill>
                <a:latin typeface="+mn-lt"/>
                <a:cs typeface="Segoe UI" panose="020B0502040204020203" pitchFamily="34" charset="0"/>
              </a:rPr>
              <a:t>​Create Virtual Machine Snapshots​</a:t>
            </a:r>
            <a:endParaRPr lang="en-US" sz="2200" spc="0" dirty="0">
              <a:solidFill>
                <a:schemeClr val="tx1"/>
              </a:solidFill>
              <a:latin typeface="+mn-lt"/>
            </a:endParaRPr>
          </a:p>
          <a:p>
            <a:pPr fontAlgn="base">
              <a:spcAft>
                <a:spcPts val="1400"/>
              </a:spcAft>
            </a:pPr>
            <a:r>
              <a:rPr lang="en-US" sz="2200" spc="0" dirty="0">
                <a:solidFill>
                  <a:schemeClr val="tx1"/>
                </a:solidFill>
                <a:latin typeface="+mn-lt"/>
                <a:cs typeface="Segoe UI" panose="020B0502040204020203" pitchFamily="34" charset="0"/>
              </a:rPr>
              <a:t>Setup Recovery Services Vault Backup Options</a:t>
            </a:r>
          </a:p>
          <a:p>
            <a:pPr fontAlgn="base">
              <a:spcAft>
                <a:spcPts val="1400"/>
              </a:spcAft>
            </a:pPr>
            <a:r>
              <a:rPr lang="en-US" sz="2200" spc="0" dirty="0">
                <a:solidFill>
                  <a:schemeClr val="tx1"/>
                </a:solidFill>
                <a:latin typeface="+mn-lt"/>
                <a:cs typeface="Segoe UI" panose="020B0502040204020203" pitchFamily="34" charset="0"/>
              </a:rPr>
              <a:t>Backup Virtual Machines</a:t>
            </a:r>
          </a:p>
          <a:p>
            <a:pPr fontAlgn="base">
              <a:spcAft>
                <a:spcPts val="1400"/>
              </a:spcAft>
            </a:pPr>
            <a:r>
              <a:rPr lang="en-US" sz="2200" spc="0" dirty="0">
                <a:solidFill>
                  <a:schemeClr val="tx1"/>
                </a:solidFill>
                <a:latin typeface="+mn-lt"/>
                <a:cs typeface="Segoe UI" panose="020B0502040204020203" pitchFamily="34" charset="0"/>
              </a:rPr>
              <a:t>Restore Virtual Machines</a:t>
            </a:r>
          </a:p>
          <a:p>
            <a:pPr fontAlgn="base">
              <a:spcAft>
                <a:spcPts val="1400"/>
              </a:spcAft>
            </a:pPr>
            <a:r>
              <a:rPr lang="en-US" sz="2200" spc="0" dirty="0">
                <a:solidFill>
                  <a:schemeClr val="tx1"/>
                </a:solidFill>
                <a:latin typeface="+mn-lt"/>
                <a:cs typeface="Segoe UI" panose="020B0502040204020203" pitchFamily="34" charset="0"/>
              </a:rPr>
              <a:t>Implement Azure Backup Server​</a:t>
            </a:r>
          </a:p>
          <a:p>
            <a:pPr fontAlgn="base">
              <a:spcAft>
                <a:spcPts val="1400"/>
              </a:spcAft>
            </a:pPr>
            <a:r>
              <a:rPr lang="en-US" sz="2200" spc="0" dirty="0">
                <a:solidFill>
                  <a:schemeClr val="tx1"/>
                </a:solidFill>
                <a:latin typeface="+mn-lt"/>
                <a:cs typeface="Segoe UI" panose="020B0502040204020203" pitchFamily="34" charset="0"/>
              </a:rPr>
              <a:t>Compare Backup Options</a:t>
            </a:r>
          </a:p>
          <a:p>
            <a:pPr fontAlgn="base">
              <a:spcAft>
                <a:spcPts val="1400"/>
              </a:spcAft>
            </a:pPr>
            <a:r>
              <a:rPr lang="en-US" sz="2200" spc="0" dirty="0">
                <a:solidFill>
                  <a:schemeClr val="tx1"/>
                </a:solidFill>
                <a:latin typeface="+mn-lt"/>
                <a:cs typeface="Segoe UI" panose="020B0502040204020203" pitchFamily="34" charset="0"/>
              </a:rPr>
              <a:t>Manage Soft Delete​</a:t>
            </a:r>
            <a:endParaRPr lang="en-US" sz="2200" spc="0" dirty="0">
              <a:solidFill>
                <a:schemeClr val="tx1"/>
              </a:solidFill>
              <a:latin typeface="+mn-lt"/>
            </a:endParaRPr>
          </a:p>
          <a:p>
            <a:pPr fontAlgn="base">
              <a:spcAft>
                <a:spcPts val="1400"/>
              </a:spcAft>
            </a:pPr>
            <a:r>
              <a:rPr lang="en-US" sz="2200" spc="0" dirty="0">
                <a:solidFill>
                  <a:schemeClr val="tx1"/>
                </a:solidFill>
                <a:latin typeface="+mn-lt"/>
                <a:cs typeface="Segoe UI" panose="020B0502040204020203" pitchFamily="34" charset="0"/>
              </a:rPr>
              <a:t>Implement Azure Site Recovery</a:t>
            </a:r>
          </a:p>
          <a:p>
            <a:pPr fontAlgn="base">
              <a:spcAft>
                <a:spcPts val="1400"/>
              </a:spcAft>
            </a:pPr>
            <a:r>
              <a:rPr lang="en-US" sz="2200" spc="0" dirty="0">
                <a:solidFill>
                  <a:schemeClr val="tx1"/>
                </a:solidFill>
                <a:latin typeface="+mn-lt"/>
                <a:cs typeface="Segoe UI" panose="020B0502040204020203" pitchFamily="34" charset="0"/>
              </a:rPr>
              <a:t>Demonstration – Virtual Machine Backups</a:t>
            </a:r>
          </a:p>
          <a:p>
            <a:pPr fontAlgn="base">
              <a:spcAft>
                <a:spcPts val="1400"/>
              </a:spcAft>
            </a:pPr>
            <a:r>
              <a:rPr lang="en-US" sz="2200" spc="0" dirty="0">
                <a:solidFill>
                  <a:schemeClr val="tx1"/>
                </a:solidFill>
                <a:latin typeface="+mn-lt"/>
                <a:cs typeface="Segoe UI" panose="020B0502040204020203" pitchFamily="34" charset="0"/>
              </a:rPr>
              <a:t>Summary and Resources</a:t>
            </a:r>
            <a:endParaRPr lang="en-US" sz="2200" spc="0" dirty="0">
              <a:solidFill>
                <a:schemeClr val="tx1"/>
              </a:solidFill>
              <a:latin typeface="+mn-lt"/>
            </a:endParaRPr>
          </a:p>
        </p:txBody>
      </p:sp>
      <p:grpSp>
        <p:nvGrpSpPr>
          <p:cNvPr id="11" name="Group 10">
            <a:extLst>
              <a:ext uri="{FF2B5EF4-FFF2-40B4-BE49-F238E27FC236}">
                <a16:creationId xmlns:a16="http://schemas.microsoft.com/office/drawing/2014/main" id="{FCA585E0-2BAB-4851-AB8C-0420D6125A44}"/>
              </a:ext>
              <a:ext uri="{C183D7F6-B498-43B3-948B-1728B52AA6E4}">
                <adec:decorative xmlns:adec="http://schemas.microsoft.com/office/drawing/2017/decorative" val="1"/>
              </a:ext>
            </a:extLst>
          </p:cNvPr>
          <p:cNvGrpSpPr/>
          <p:nvPr/>
        </p:nvGrpSpPr>
        <p:grpSpPr>
          <a:xfrm>
            <a:off x="3684852" y="393192"/>
            <a:ext cx="638175" cy="5550203"/>
            <a:chOff x="3684852" y="393192"/>
            <a:chExt cx="638175" cy="5735855"/>
          </a:xfrm>
        </p:grpSpPr>
        <p:grpSp>
          <p:nvGrpSpPr>
            <p:cNvPr id="18" name="Group 17">
              <a:extLst>
                <a:ext uri="{FF2B5EF4-FFF2-40B4-BE49-F238E27FC236}">
                  <a16:creationId xmlns:a16="http://schemas.microsoft.com/office/drawing/2014/main" id="{1E42C875-9BB0-48EE-93E7-B4EFD0D301E7}"/>
                </a:ext>
              </a:extLst>
            </p:cNvPr>
            <p:cNvGrpSpPr/>
            <p:nvPr/>
          </p:nvGrpSpPr>
          <p:grpSpPr>
            <a:xfrm>
              <a:off x="3684852" y="393192"/>
              <a:ext cx="638175" cy="4821335"/>
              <a:chOff x="3684852" y="393192"/>
              <a:chExt cx="638175" cy="4752849"/>
            </a:xfrm>
          </p:grpSpPr>
          <p:pic>
            <p:nvPicPr>
              <p:cNvPr id="15" name="Picture 14">
                <a:extLst>
                  <a:ext uri="{FF2B5EF4-FFF2-40B4-BE49-F238E27FC236}">
                    <a16:creationId xmlns:a16="http://schemas.microsoft.com/office/drawing/2014/main" id="{0EC4CC95-ED57-46E3-84E3-A29C2D06E3F1}"/>
                  </a:ext>
                </a:extLst>
              </p:cNvPr>
              <p:cNvPicPr>
                <a:picLocks noChangeAspect="1"/>
              </p:cNvPicPr>
              <p:nvPr/>
            </p:nvPicPr>
            <p:blipFill>
              <a:blip r:embed="rId3"/>
              <a:stretch>
                <a:fillRect/>
              </a:stretch>
            </p:blipFill>
            <p:spPr>
              <a:xfrm>
                <a:off x="3684852" y="393192"/>
                <a:ext cx="638175" cy="4752849"/>
              </a:xfrm>
              <a:prstGeom prst="rect">
                <a:avLst/>
              </a:prstGeom>
            </p:spPr>
          </p:pic>
          <p:pic>
            <p:nvPicPr>
              <p:cNvPr id="112" name="Picture 111">
                <a:extLst>
                  <a:ext uri="{FF2B5EF4-FFF2-40B4-BE49-F238E27FC236}">
                    <a16:creationId xmlns:a16="http://schemas.microsoft.com/office/drawing/2014/main" id="{6ADD8D0F-4772-4F3C-BB23-26D5D059C8BA}"/>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56186" y="1036566"/>
                <a:ext cx="195558" cy="172341"/>
              </a:xfrm>
              <a:prstGeom prst="rect">
                <a:avLst/>
              </a:prstGeom>
            </p:spPr>
          </p:pic>
          <p:pic>
            <p:nvPicPr>
              <p:cNvPr id="95" name="Picture 94">
                <a:extLst>
                  <a:ext uri="{FF2B5EF4-FFF2-40B4-BE49-F238E27FC236}">
                    <a16:creationId xmlns:a16="http://schemas.microsoft.com/office/drawing/2014/main" id="{6E0F508F-4383-45D5-822C-355680062AD8}"/>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829046" y="3183176"/>
                <a:ext cx="226776" cy="199853"/>
              </a:xfrm>
              <a:prstGeom prst="rect">
                <a:avLst/>
              </a:prstGeom>
            </p:spPr>
          </p:pic>
          <p:pic>
            <p:nvPicPr>
              <p:cNvPr id="114" name="Picture 113">
                <a:extLst>
                  <a:ext uri="{FF2B5EF4-FFF2-40B4-BE49-F238E27FC236}">
                    <a16:creationId xmlns:a16="http://schemas.microsoft.com/office/drawing/2014/main" id="{833FBFA7-4ACF-4442-87F0-6A06A5C6AA8B}"/>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65724" y="2632394"/>
                <a:ext cx="137567" cy="196761"/>
              </a:xfrm>
              <a:prstGeom prst="rect">
                <a:avLst/>
              </a:prstGeom>
            </p:spPr>
          </p:pic>
          <p:pic>
            <p:nvPicPr>
              <p:cNvPr id="92" name="Picture 91">
                <a:extLst>
                  <a:ext uri="{FF2B5EF4-FFF2-40B4-BE49-F238E27FC236}">
                    <a16:creationId xmlns:a16="http://schemas.microsoft.com/office/drawing/2014/main" id="{0C0ADC6C-5CE5-4F04-8DF6-43E129F77A21}"/>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3842817" y="4249428"/>
                <a:ext cx="202841" cy="178760"/>
              </a:xfrm>
              <a:prstGeom prst="rect">
                <a:avLst/>
              </a:prstGeom>
            </p:spPr>
          </p:pic>
          <p:pic>
            <p:nvPicPr>
              <p:cNvPr id="16" name="Picture 15">
                <a:extLst>
                  <a:ext uri="{FF2B5EF4-FFF2-40B4-BE49-F238E27FC236}">
                    <a16:creationId xmlns:a16="http://schemas.microsoft.com/office/drawing/2014/main" id="{566FF1DD-4D2A-46E3-93AE-E840EF2B860C}"/>
                  </a:ext>
                  <a:ext uri="{C183D7F6-B498-43B3-948B-1728B52AA6E4}">
                    <adec:decorative xmlns:adec="http://schemas.microsoft.com/office/drawing/2017/decorative" val="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833878" y="4805171"/>
                <a:ext cx="245096" cy="148799"/>
              </a:xfrm>
              <a:prstGeom prst="rect">
                <a:avLst/>
              </a:prstGeom>
            </p:spPr>
          </p:pic>
          <p:pic>
            <p:nvPicPr>
              <p:cNvPr id="42" name="Picture 41">
                <a:extLst>
                  <a:ext uri="{FF2B5EF4-FFF2-40B4-BE49-F238E27FC236}">
                    <a16:creationId xmlns:a16="http://schemas.microsoft.com/office/drawing/2014/main" id="{CA44AF5D-8D74-4C11-948B-EC261B37A194}"/>
                  </a:ext>
                  <a:ext uri="{C183D7F6-B498-43B3-948B-1728B52AA6E4}">
                    <adec:decorative xmlns:adec="http://schemas.microsoft.com/office/drawing/2017/decorative" val="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815164" y="3709439"/>
                <a:ext cx="219230" cy="193203"/>
              </a:xfrm>
              <a:prstGeom prst="rect">
                <a:avLst/>
              </a:prstGeom>
            </p:spPr>
          </p:pic>
          <p:pic>
            <p:nvPicPr>
              <p:cNvPr id="98" name="Picture 97">
                <a:extLst>
                  <a:ext uri="{FF2B5EF4-FFF2-40B4-BE49-F238E27FC236}">
                    <a16:creationId xmlns:a16="http://schemas.microsoft.com/office/drawing/2014/main" id="{1046086A-B99F-484D-8AC8-FE6FB6A19705}"/>
                  </a:ext>
                  <a:ext uri="{C183D7F6-B498-43B3-948B-1728B52AA6E4}">
                    <adec:decorative xmlns:adec="http://schemas.microsoft.com/office/drawing/2017/decorative" val="1"/>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892638" y="509819"/>
                <a:ext cx="125246" cy="220391"/>
              </a:xfrm>
              <a:prstGeom prst="rect">
                <a:avLst/>
              </a:prstGeom>
            </p:spPr>
          </p:pic>
          <p:pic>
            <p:nvPicPr>
              <p:cNvPr id="115" name="Picture 114">
                <a:extLst>
                  <a:ext uri="{FF2B5EF4-FFF2-40B4-BE49-F238E27FC236}">
                    <a16:creationId xmlns:a16="http://schemas.microsoft.com/office/drawing/2014/main" id="{A334332F-8F85-457E-A95E-E86916D4D363}"/>
                  </a:ext>
                  <a:ext uri="{C183D7F6-B498-43B3-948B-1728B52AA6E4}">
                    <adec:decorative xmlns:adec="http://schemas.microsoft.com/office/drawing/2017/decorative" val="1"/>
                  </a:ext>
                </a:extLst>
              </p:cNvPr>
              <p:cNvPicPr>
                <a:picLocks noChangeAspect="1"/>
              </p:cNvPicPr>
              <p:nvPr/>
            </p:nvPicPr>
            <p:blipFill>
              <a:blip r:embed="rId11"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a:xfrm>
                <a:off x="3809647" y="2115816"/>
                <a:ext cx="218121" cy="192226"/>
              </a:xfrm>
              <a:prstGeom prst="rect">
                <a:avLst/>
              </a:prstGeom>
            </p:spPr>
          </p:pic>
          <p:pic>
            <p:nvPicPr>
              <p:cNvPr id="97" name="Picture 96">
                <a:extLst>
                  <a:ext uri="{FF2B5EF4-FFF2-40B4-BE49-F238E27FC236}">
                    <a16:creationId xmlns:a16="http://schemas.microsoft.com/office/drawing/2014/main" id="{EBC1FE69-2324-4B2E-BF22-4F823E749B7E}"/>
                  </a:ext>
                  <a:ext uri="{C183D7F6-B498-43B3-948B-1728B52AA6E4}">
                    <adec:decorative xmlns:adec="http://schemas.microsoft.com/office/drawing/2017/decorative" val="1"/>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857351" y="1609274"/>
                <a:ext cx="193230" cy="170290"/>
              </a:xfrm>
              <a:prstGeom prst="rect">
                <a:avLst/>
              </a:prstGeom>
            </p:spPr>
          </p:pic>
        </p:grpSp>
        <p:grpSp>
          <p:nvGrpSpPr>
            <p:cNvPr id="17" name="Group 16">
              <a:extLst>
                <a:ext uri="{FF2B5EF4-FFF2-40B4-BE49-F238E27FC236}">
                  <a16:creationId xmlns:a16="http://schemas.microsoft.com/office/drawing/2014/main" id="{233C9061-A73B-4F0F-A59A-165676562906}"/>
                </a:ext>
              </a:extLst>
            </p:cNvPr>
            <p:cNvGrpSpPr/>
            <p:nvPr/>
          </p:nvGrpSpPr>
          <p:grpSpPr>
            <a:xfrm>
              <a:off x="3708084" y="5671847"/>
              <a:ext cx="491761" cy="457200"/>
              <a:chOff x="10493727" y="629664"/>
              <a:chExt cx="519000" cy="503150"/>
            </a:xfrm>
          </p:grpSpPr>
          <p:pic>
            <p:nvPicPr>
              <p:cNvPr id="19" name="Picture 18">
                <a:extLst>
                  <a:ext uri="{FF2B5EF4-FFF2-40B4-BE49-F238E27FC236}">
                    <a16:creationId xmlns:a16="http://schemas.microsoft.com/office/drawing/2014/main" id="{39C38618-40CA-47B5-9213-79BA82944D24}"/>
                  </a:ext>
                </a:extLst>
              </p:cNvPr>
              <p:cNvPicPr>
                <a:picLocks noChangeAspect="1"/>
              </p:cNvPicPr>
              <p:nvPr/>
            </p:nvPicPr>
            <p:blipFill>
              <a:blip r:embed="rId13"/>
              <a:stretch>
                <a:fillRect/>
              </a:stretch>
            </p:blipFill>
            <p:spPr>
              <a:xfrm>
                <a:off x="10493727" y="629664"/>
                <a:ext cx="519000" cy="503150"/>
              </a:xfrm>
              <a:prstGeom prst="rect">
                <a:avLst/>
              </a:prstGeom>
            </p:spPr>
          </p:pic>
          <p:grpSp>
            <p:nvGrpSpPr>
              <p:cNvPr id="20" name="Group 19">
                <a:extLst>
                  <a:ext uri="{FF2B5EF4-FFF2-40B4-BE49-F238E27FC236}">
                    <a16:creationId xmlns:a16="http://schemas.microsoft.com/office/drawing/2014/main" id="{8A902207-04B6-4B58-8441-AB5278405C02}"/>
                  </a:ext>
                </a:extLst>
              </p:cNvPr>
              <p:cNvGrpSpPr/>
              <p:nvPr/>
            </p:nvGrpSpPr>
            <p:grpSpPr>
              <a:xfrm>
                <a:off x="10604345" y="727773"/>
                <a:ext cx="297764" cy="272864"/>
                <a:chOff x="3876178" y="3413953"/>
                <a:chExt cx="297764" cy="255320"/>
              </a:xfrm>
            </p:grpSpPr>
            <p:sp>
              <p:nvSpPr>
                <p:cNvPr id="21" name="Freeform: Shape 20">
                  <a:extLst>
                    <a:ext uri="{FF2B5EF4-FFF2-40B4-BE49-F238E27FC236}">
                      <a16:creationId xmlns:a16="http://schemas.microsoft.com/office/drawing/2014/main" id="{D990DDBC-A3A0-4965-8E43-A32BB2638C62}"/>
                    </a:ext>
                  </a:extLst>
                </p:cNvPr>
                <p:cNvSpPr/>
                <p:nvPr/>
              </p:nvSpPr>
              <p:spPr>
                <a:xfrm>
                  <a:off x="4062866"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86888085-BEDB-468D-B766-7FB82AA11974}"/>
                    </a:ext>
                  </a:extLst>
                </p:cNvPr>
                <p:cNvSpPr/>
                <p:nvPr/>
              </p:nvSpPr>
              <p:spPr>
                <a:xfrm>
                  <a:off x="4087044"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96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6" y="102397"/>
                        <a:pt x="52196" y="102397"/>
                      </a:cubicBezTo>
                      <a:cubicBezTo>
                        <a:pt x="24495" y="102397"/>
                        <a:pt x="1994" y="79896"/>
                        <a:pt x="1994" y="52195"/>
                      </a:cubicBezTo>
                      <a:cubicBezTo>
                        <a:pt x="1994" y="24495"/>
                        <a:pt x="24495" y="1994"/>
                        <a:pt x="52196" y="1994"/>
                      </a:cubicBezTo>
                      <a:cubicBezTo>
                        <a:pt x="79896" y="1994"/>
                        <a:pt x="102398" y="24495"/>
                        <a:pt x="102398" y="52195"/>
                      </a:cubicBezTo>
                      <a:close/>
                    </a:path>
                  </a:pathLst>
                </a:custGeom>
                <a:solidFill>
                  <a:srgbClr val="50E6FF"/>
                </a:solidFill>
                <a:ln w="5008"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CDA93D9D-3283-4EA6-9683-4E06D294A3F0}"/>
                    </a:ext>
                  </a:extLst>
                </p:cNvPr>
                <p:cNvSpPr/>
                <p:nvPr/>
              </p:nvSpPr>
              <p:spPr>
                <a:xfrm>
                  <a:off x="3969260" y="3485131"/>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AC541B1-B582-4A6D-B246-4D834F98CE72}"/>
                    </a:ext>
                  </a:extLst>
                </p:cNvPr>
                <p:cNvSpPr/>
                <p:nvPr/>
              </p:nvSpPr>
              <p:spPr>
                <a:xfrm>
                  <a:off x="3993444" y="3413953"/>
                  <a:ext cx="61709" cy="57699"/>
                </a:xfrm>
                <a:custGeom>
                  <a:avLst/>
                  <a:gdLst>
                    <a:gd name="connsiteX0" fmla="*/ 102398 w 101142"/>
                    <a:gd name="connsiteY0" fmla="*/ 52196 h 101141"/>
                    <a:gd name="connsiteX1" fmla="*/ 52196 w 101142"/>
                    <a:gd name="connsiteY1" fmla="*/ 102397 h 101141"/>
                    <a:gd name="connsiteX2" fmla="*/ 1994 w 101142"/>
                    <a:gd name="connsiteY2" fmla="*/ 52196 h 101141"/>
                    <a:gd name="connsiteX3" fmla="*/ 52111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7"/>
                        <a:pt x="52196" y="102397"/>
                      </a:cubicBezTo>
                      <a:cubicBezTo>
                        <a:pt x="24496" y="102397"/>
                        <a:pt x="1994" y="79896"/>
                        <a:pt x="1994" y="52196"/>
                      </a:cubicBezTo>
                      <a:cubicBezTo>
                        <a:pt x="1994" y="24495"/>
                        <a:pt x="24410" y="1994"/>
                        <a:pt x="52111" y="1994"/>
                      </a:cubicBezTo>
                      <a:cubicBezTo>
                        <a:pt x="79812" y="1994"/>
                        <a:pt x="102398" y="24495"/>
                        <a:pt x="102398" y="52196"/>
                      </a:cubicBezTo>
                      <a:close/>
                    </a:path>
                  </a:pathLst>
                </a:custGeom>
                <a:solidFill>
                  <a:srgbClr val="0078D7"/>
                </a:solidFill>
                <a:ln w="5008"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4D8B6604-5793-4C51-B8E1-0708C9FFF428}"/>
                    </a:ext>
                  </a:extLst>
                </p:cNvPr>
                <p:cNvSpPr/>
                <p:nvPr/>
              </p:nvSpPr>
              <p:spPr>
                <a:xfrm>
                  <a:off x="3969260" y="361734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1C6F88E3-06F5-4681-8F13-C276324970D9}"/>
                    </a:ext>
                  </a:extLst>
                </p:cNvPr>
                <p:cNvSpPr/>
                <p:nvPr/>
              </p:nvSpPr>
              <p:spPr>
                <a:xfrm>
                  <a:off x="3993444" y="3546188"/>
                  <a:ext cx="61709" cy="57699"/>
                </a:xfrm>
                <a:custGeom>
                  <a:avLst/>
                  <a:gdLst>
                    <a:gd name="connsiteX0" fmla="*/ 102398 w 101142"/>
                    <a:gd name="connsiteY0" fmla="*/ 52196 h 101141"/>
                    <a:gd name="connsiteX1" fmla="*/ 52196 w 101142"/>
                    <a:gd name="connsiteY1" fmla="*/ 102398 h 101141"/>
                    <a:gd name="connsiteX2" fmla="*/ 1994 w 101142"/>
                    <a:gd name="connsiteY2" fmla="*/ 52196 h 101141"/>
                    <a:gd name="connsiteX3" fmla="*/ 52196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8"/>
                        <a:pt x="52196" y="102398"/>
                      </a:cubicBezTo>
                      <a:cubicBezTo>
                        <a:pt x="24496" y="102398"/>
                        <a:pt x="1994" y="79896"/>
                        <a:pt x="1994" y="52196"/>
                      </a:cubicBezTo>
                      <a:cubicBezTo>
                        <a:pt x="1994" y="24496"/>
                        <a:pt x="24496" y="1994"/>
                        <a:pt x="52196" y="1994"/>
                      </a:cubicBezTo>
                      <a:cubicBezTo>
                        <a:pt x="79896" y="1994"/>
                        <a:pt x="102398" y="24410"/>
                        <a:pt x="102398" y="52196"/>
                      </a:cubicBezTo>
                      <a:close/>
                    </a:path>
                  </a:pathLst>
                </a:custGeom>
                <a:solidFill>
                  <a:srgbClr val="50E6FF"/>
                </a:solidFill>
                <a:ln w="5008"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B00186FB-C09C-4500-B9BF-EB0356AF2900}"/>
                    </a:ext>
                  </a:extLst>
                </p:cNvPr>
                <p:cNvSpPr/>
                <p:nvPr/>
              </p:nvSpPr>
              <p:spPr>
                <a:xfrm>
                  <a:off x="3876178"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BCA199E-CF2D-465A-87F9-866E30BEDBDD}"/>
                    </a:ext>
                  </a:extLst>
                </p:cNvPr>
                <p:cNvSpPr/>
                <p:nvPr/>
              </p:nvSpPr>
              <p:spPr>
                <a:xfrm>
                  <a:off x="3900362"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11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7" y="102397"/>
                        <a:pt x="52196" y="102397"/>
                      </a:cubicBezTo>
                      <a:cubicBezTo>
                        <a:pt x="24495" y="102397"/>
                        <a:pt x="1994" y="79896"/>
                        <a:pt x="1994" y="52195"/>
                      </a:cubicBezTo>
                      <a:cubicBezTo>
                        <a:pt x="1994" y="24495"/>
                        <a:pt x="24410" y="1994"/>
                        <a:pt x="52111" y="1994"/>
                      </a:cubicBezTo>
                      <a:cubicBezTo>
                        <a:pt x="79811" y="1994"/>
                        <a:pt x="102398" y="24495"/>
                        <a:pt x="102398" y="52195"/>
                      </a:cubicBezTo>
                      <a:close/>
                    </a:path>
                  </a:pathLst>
                </a:custGeom>
                <a:solidFill>
                  <a:srgbClr val="0078D7"/>
                </a:solidFill>
                <a:ln w="5008" cap="flat">
                  <a:noFill/>
                  <a:prstDash val="solid"/>
                  <a:miter/>
                </a:ln>
              </p:spPr>
              <p:txBody>
                <a:bodyPr rtlCol="0" anchor="ctr"/>
                <a:lstStyle/>
                <a:p>
                  <a:endParaRPr lang="en-US"/>
                </a:p>
              </p:txBody>
            </p:sp>
          </p:grpSp>
        </p:grpSp>
        <p:pic>
          <p:nvPicPr>
            <p:cNvPr id="10" name="Picture 9" descr="Icon of a whiteboard with a cloud symbol drawn on it">
              <a:extLst>
                <a:ext uri="{FF2B5EF4-FFF2-40B4-BE49-F238E27FC236}">
                  <a16:creationId xmlns:a16="http://schemas.microsoft.com/office/drawing/2014/main" id="{83225A06-5150-4720-B39C-6272304372D6}"/>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3708084" y="5222816"/>
              <a:ext cx="515836" cy="427734"/>
            </a:xfrm>
            <a:prstGeom prst="rect">
              <a:avLst/>
            </a:prstGeom>
          </p:spPr>
        </p:pic>
      </p:grpSp>
    </p:spTree>
    <p:extLst>
      <p:ext uri="{BB962C8B-B14F-4D97-AF65-F5344CB8AC3E}">
        <p14:creationId xmlns:p14="http://schemas.microsoft.com/office/powerpoint/2010/main" val="2313993544"/>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Protect Virtual Machine Data</a:t>
            </a:r>
          </a:p>
        </p:txBody>
      </p:sp>
      <p:sp>
        <p:nvSpPr>
          <p:cNvPr id="6" name="Rectangle 5">
            <a:extLst>
              <a:ext uri="{FF2B5EF4-FFF2-40B4-BE49-F238E27FC236}">
                <a16:creationId xmlns:a16="http://schemas.microsoft.com/office/drawing/2014/main" id="{97F9690B-5A06-4DA4-860A-A99229BE608A}"/>
              </a:ext>
              <a:ext uri="{C183D7F6-B498-43B3-948B-1728B52AA6E4}">
                <adec:decorative xmlns:adec="http://schemas.microsoft.com/office/drawing/2017/decorative" val="1"/>
              </a:ext>
            </a:extLst>
          </p:cNvPr>
          <p:cNvSpPr/>
          <p:nvPr/>
        </p:nvSpPr>
        <p:spPr bwMode="auto">
          <a:xfrm>
            <a:off x="427038" y="1262743"/>
            <a:ext cx="11582400" cy="2624590"/>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IN" sz="2000" spc="300" err="1">
              <a:gradFill>
                <a:gsLst>
                  <a:gs pos="0">
                    <a:srgbClr val="FFFFFF"/>
                  </a:gs>
                  <a:gs pos="100000">
                    <a:srgbClr val="FFFFFF"/>
                  </a:gs>
                </a:gsLst>
                <a:lin ang="5400000" scaled="0"/>
              </a:gradFill>
              <a:ea typeface="Segoe UI" pitchFamily="34" charset="0"/>
              <a:cs typeface="Segoe UI" pitchFamily="34" charset="0"/>
            </a:endParaRPr>
          </a:p>
        </p:txBody>
      </p:sp>
      <p:sp>
        <p:nvSpPr>
          <p:cNvPr id="2" name="Rectangle 1">
            <a:extLst>
              <a:ext uri="{FF2B5EF4-FFF2-40B4-BE49-F238E27FC236}">
                <a16:creationId xmlns:a16="http://schemas.microsoft.com/office/drawing/2014/main" id="{9EBFCDD2-A04C-414C-95FA-57FA4FC69E3E}"/>
              </a:ext>
            </a:extLst>
          </p:cNvPr>
          <p:cNvSpPr/>
          <p:nvPr/>
        </p:nvSpPr>
        <p:spPr bwMode="auto">
          <a:xfrm>
            <a:off x="740140" y="2117838"/>
            <a:ext cx="3428922" cy="9144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lnSpc>
                <a:spcPct val="90000"/>
              </a:lnSpc>
              <a:spcBef>
                <a:spcPct val="0"/>
              </a:spcBef>
              <a:spcAft>
                <a:spcPct val="0"/>
              </a:spcAft>
            </a:pPr>
            <a:r>
              <a:rPr lang="en-US" sz="2200" dirty="0">
                <a:solidFill>
                  <a:schemeClr val="bg1"/>
                </a:solidFill>
                <a:latin typeface="+mj-lt"/>
                <a:ea typeface="Segoe UI" pitchFamily="34" charset="0"/>
                <a:cs typeface="Segoe UI" pitchFamily="34" charset="0"/>
              </a:rPr>
              <a:t>Snapshots</a:t>
            </a:r>
          </a:p>
        </p:txBody>
      </p:sp>
      <p:sp>
        <p:nvSpPr>
          <p:cNvPr id="9" name="Rectangle 8">
            <a:extLst>
              <a:ext uri="{FF2B5EF4-FFF2-40B4-BE49-F238E27FC236}">
                <a16:creationId xmlns:a16="http://schemas.microsoft.com/office/drawing/2014/main" id="{4B780033-ABD8-4174-863A-DE83F8511868}"/>
              </a:ext>
            </a:extLst>
          </p:cNvPr>
          <p:cNvSpPr/>
          <p:nvPr/>
        </p:nvSpPr>
        <p:spPr bwMode="auto">
          <a:xfrm>
            <a:off x="4503777" y="2117838"/>
            <a:ext cx="3428922" cy="914400"/>
          </a:xfrm>
          <a:prstGeom prst="rect">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lnSpc>
                <a:spcPct val="90000"/>
              </a:lnSpc>
              <a:spcBef>
                <a:spcPct val="0"/>
              </a:spcBef>
              <a:spcAft>
                <a:spcPct val="0"/>
              </a:spcAft>
            </a:pPr>
            <a:r>
              <a:rPr lang="en-US" sz="2200" dirty="0">
                <a:solidFill>
                  <a:schemeClr val="bg1"/>
                </a:solidFill>
                <a:latin typeface="+mj-lt"/>
                <a:ea typeface="Segoe UI" pitchFamily="34" charset="0"/>
                <a:cs typeface="Segoe UI" pitchFamily="34" charset="0"/>
              </a:rPr>
              <a:t>Azure backup</a:t>
            </a:r>
          </a:p>
        </p:txBody>
      </p:sp>
      <p:sp>
        <p:nvSpPr>
          <p:cNvPr id="10" name="Rectangle 9">
            <a:extLst>
              <a:ext uri="{FF2B5EF4-FFF2-40B4-BE49-F238E27FC236}">
                <a16:creationId xmlns:a16="http://schemas.microsoft.com/office/drawing/2014/main" id="{228A5BA1-97C0-4D8D-B7F5-EEA3DED7D637}"/>
              </a:ext>
            </a:extLst>
          </p:cNvPr>
          <p:cNvSpPr/>
          <p:nvPr/>
        </p:nvSpPr>
        <p:spPr bwMode="auto">
          <a:xfrm>
            <a:off x="8267414" y="2117838"/>
            <a:ext cx="3428922" cy="914400"/>
          </a:xfrm>
          <a:prstGeom prst="rect">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lnSpc>
                <a:spcPct val="90000"/>
              </a:lnSpc>
              <a:spcBef>
                <a:spcPct val="0"/>
              </a:spcBef>
              <a:spcAft>
                <a:spcPct val="0"/>
              </a:spcAft>
            </a:pPr>
            <a:r>
              <a:rPr lang="en-US" sz="2200" dirty="0">
                <a:solidFill>
                  <a:schemeClr val="tx1"/>
                </a:solidFill>
                <a:latin typeface="+mj-lt"/>
                <a:ea typeface="Segoe UI" pitchFamily="34" charset="0"/>
                <a:cs typeface="Segoe UI" pitchFamily="34" charset="0"/>
              </a:rPr>
              <a:t>Azure Site Recovery</a:t>
            </a:r>
          </a:p>
        </p:txBody>
      </p:sp>
      <p:sp>
        <p:nvSpPr>
          <p:cNvPr id="11" name="Rectangle 10">
            <a:extLst>
              <a:ext uri="{FF2B5EF4-FFF2-40B4-BE49-F238E27FC236}">
                <a16:creationId xmlns:a16="http://schemas.microsoft.com/office/drawing/2014/main" id="{5AF48A31-1212-42FC-BE4A-C419E4BD68BC}"/>
              </a:ext>
              <a:ext uri="{C183D7F6-B498-43B3-948B-1728B52AA6E4}">
                <adec:decorative xmlns:adec="http://schemas.microsoft.com/office/drawing/2017/decorative" val="0"/>
              </a:ext>
            </a:extLst>
          </p:cNvPr>
          <p:cNvSpPr/>
          <p:nvPr/>
        </p:nvSpPr>
        <p:spPr bwMode="auto">
          <a:xfrm>
            <a:off x="422783" y="4064001"/>
            <a:ext cx="3758495" cy="229774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marL="57150">
              <a:spcBef>
                <a:spcPts val="1200"/>
              </a:spcBef>
              <a:tabLst>
                <a:tab pos="457200" algn="l"/>
              </a:tabLst>
            </a:pPr>
            <a:r>
              <a:rPr lang="en-US" sz="2200" dirty="0">
                <a:solidFill>
                  <a:schemeClr val="tx1"/>
                </a:solidFill>
              </a:rPr>
              <a:t>Managed snapshots provide a quick and simple option for backing up VMs that use Managed Disks</a:t>
            </a:r>
          </a:p>
        </p:txBody>
      </p:sp>
      <p:sp>
        <p:nvSpPr>
          <p:cNvPr id="12" name="Rectangle 11">
            <a:extLst>
              <a:ext uri="{FF2B5EF4-FFF2-40B4-BE49-F238E27FC236}">
                <a16:creationId xmlns:a16="http://schemas.microsoft.com/office/drawing/2014/main" id="{7ACC569A-1D4D-4A2A-85E1-6BCC7DE7C926}"/>
              </a:ext>
              <a:ext uri="{C183D7F6-B498-43B3-948B-1728B52AA6E4}">
                <adec:decorative xmlns:adec="http://schemas.microsoft.com/office/drawing/2017/decorative" val="0"/>
              </a:ext>
            </a:extLst>
          </p:cNvPr>
          <p:cNvSpPr/>
          <p:nvPr/>
        </p:nvSpPr>
        <p:spPr bwMode="auto">
          <a:xfrm>
            <a:off x="4338989" y="4064001"/>
            <a:ext cx="3758495" cy="229774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marL="57150">
              <a:spcBef>
                <a:spcPts val="1200"/>
              </a:spcBef>
              <a:tabLst>
                <a:tab pos="342900" algn="l"/>
              </a:tabLst>
            </a:pPr>
            <a:r>
              <a:rPr lang="en-US" sz="2200">
                <a:solidFill>
                  <a:schemeClr val="tx1"/>
                </a:solidFill>
              </a:rPr>
              <a:t>Azure Backup supports application-consistent backups for both Windows and Linux VMs</a:t>
            </a:r>
          </a:p>
        </p:txBody>
      </p:sp>
      <p:sp>
        <p:nvSpPr>
          <p:cNvPr id="13" name="Rectangle 12">
            <a:extLst>
              <a:ext uri="{FF2B5EF4-FFF2-40B4-BE49-F238E27FC236}">
                <a16:creationId xmlns:a16="http://schemas.microsoft.com/office/drawing/2014/main" id="{E02B9807-E041-4744-B078-A8EFF4D09F95}"/>
              </a:ext>
              <a:ext uri="{C183D7F6-B498-43B3-948B-1728B52AA6E4}">
                <adec:decorative xmlns:adec="http://schemas.microsoft.com/office/drawing/2017/decorative" val="0"/>
              </a:ext>
            </a:extLst>
          </p:cNvPr>
          <p:cNvSpPr/>
          <p:nvPr/>
        </p:nvSpPr>
        <p:spPr bwMode="auto">
          <a:xfrm>
            <a:off x="8255197" y="4064001"/>
            <a:ext cx="3758495" cy="229774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marL="57150">
              <a:spcBef>
                <a:spcPts val="1200"/>
              </a:spcBef>
              <a:tabLst>
                <a:tab pos="342900" algn="l"/>
              </a:tabLst>
            </a:pPr>
            <a:r>
              <a:rPr lang="en-US" sz="2200" dirty="0">
                <a:solidFill>
                  <a:schemeClr val="tx1"/>
                </a:solidFill>
              </a:rPr>
              <a:t>Azure Site Recovery protects your VMs from a major disaster scenario when a whole region experiences an outage</a:t>
            </a:r>
          </a:p>
        </p:txBody>
      </p:sp>
    </p:spTree>
    <p:extLst>
      <p:ext uri="{BB962C8B-B14F-4D97-AF65-F5344CB8AC3E}">
        <p14:creationId xmlns:p14="http://schemas.microsoft.com/office/powerpoint/2010/main" val="209776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39CE1-589E-4886-BF4A-B925C4FE6506}"/>
              </a:ext>
            </a:extLst>
          </p:cNvPr>
          <p:cNvSpPr>
            <a:spLocks noGrp="1"/>
          </p:cNvSpPr>
          <p:nvPr>
            <p:ph type="title"/>
          </p:nvPr>
        </p:nvSpPr>
        <p:spPr/>
        <p:txBody>
          <a:bodyPr/>
          <a:lstStyle/>
          <a:p>
            <a:r>
              <a:rPr lang="en-US" dirty="0"/>
              <a:t>Create Virtual Machine Snapshots</a:t>
            </a:r>
          </a:p>
        </p:txBody>
      </p:sp>
      <p:sp>
        <p:nvSpPr>
          <p:cNvPr id="23" name="Rectangle 22">
            <a:extLst>
              <a:ext uri="{FF2B5EF4-FFF2-40B4-BE49-F238E27FC236}">
                <a16:creationId xmlns:a16="http://schemas.microsoft.com/office/drawing/2014/main" id="{3FA06632-493B-4A79-9457-FAC018D32073}"/>
              </a:ext>
              <a:ext uri="{C183D7F6-B498-43B3-948B-1728B52AA6E4}">
                <adec:decorative xmlns:adec="http://schemas.microsoft.com/office/drawing/2017/decorative" val="1"/>
              </a:ext>
            </a:extLst>
          </p:cNvPr>
          <p:cNvSpPr/>
          <p:nvPr/>
        </p:nvSpPr>
        <p:spPr bwMode="auto">
          <a:xfrm>
            <a:off x="422783" y="1262742"/>
            <a:ext cx="11586655" cy="325314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IN" sz="20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virtual machine snapshot is transferring data to an Azure Recovery Services vault">
            <a:extLst>
              <a:ext uri="{FF2B5EF4-FFF2-40B4-BE49-F238E27FC236}">
                <a16:creationId xmlns:a16="http://schemas.microsoft.com/office/drawing/2014/main" id="{D56898CB-899D-4E45-BD32-1F8CE8DB18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744" y="1615190"/>
            <a:ext cx="11124732" cy="2548248"/>
          </a:xfrm>
          <a:prstGeom prst="rect">
            <a:avLst/>
          </a:prstGeom>
        </p:spPr>
      </p:pic>
      <p:sp>
        <p:nvSpPr>
          <p:cNvPr id="12" name="Rectangle 11">
            <a:extLst>
              <a:ext uri="{FF2B5EF4-FFF2-40B4-BE49-F238E27FC236}">
                <a16:creationId xmlns:a16="http://schemas.microsoft.com/office/drawing/2014/main" id="{B7D50DA1-6C29-4C7B-AD39-772099E4A03A}"/>
              </a:ext>
              <a:ext uri="{C183D7F6-B498-43B3-948B-1728B52AA6E4}">
                <adec:decorative xmlns:adec="http://schemas.microsoft.com/office/drawing/2017/decorative" val="0"/>
              </a:ext>
            </a:extLst>
          </p:cNvPr>
          <p:cNvSpPr/>
          <p:nvPr/>
        </p:nvSpPr>
        <p:spPr bwMode="auto">
          <a:xfrm>
            <a:off x="422783" y="4673599"/>
            <a:ext cx="3758495" cy="1688147"/>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marL="57150">
              <a:spcBef>
                <a:spcPts val="1200"/>
              </a:spcBef>
              <a:tabLst>
                <a:tab pos="342900" algn="l"/>
              </a:tabLst>
            </a:pPr>
            <a:r>
              <a:rPr lang="en-US" sz="2400" dirty="0">
                <a:solidFill>
                  <a:schemeClr val="tx1"/>
                </a:solidFill>
              </a:rPr>
              <a:t>Use snapshots taken as part of a backup job </a:t>
            </a:r>
          </a:p>
        </p:txBody>
      </p:sp>
      <p:sp>
        <p:nvSpPr>
          <p:cNvPr id="13" name="Rectangle 12">
            <a:extLst>
              <a:ext uri="{FF2B5EF4-FFF2-40B4-BE49-F238E27FC236}">
                <a16:creationId xmlns:a16="http://schemas.microsoft.com/office/drawing/2014/main" id="{3C4D2EA2-2E08-4324-9EB8-F0BB0B2C4431}"/>
              </a:ext>
              <a:ext uri="{C183D7F6-B498-43B3-948B-1728B52AA6E4}">
                <adec:decorative xmlns:adec="http://schemas.microsoft.com/office/drawing/2017/decorative" val="0"/>
              </a:ext>
            </a:extLst>
          </p:cNvPr>
          <p:cNvSpPr/>
          <p:nvPr/>
        </p:nvSpPr>
        <p:spPr bwMode="auto">
          <a:xfrm>
            <a:off x="4338989" y="4673599"/>
            <a:ext cx="3758495" cy="1688147"/>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marL="57150">
              <a:spcBef>
                <a:spcPts val="1200"/>
              </a:spcBef>
              <a:tabLst>
                <a:tab pos="342900" algn="l"/>
              </a:tabLst>
            </a:pPr>
            <a:r>
              <a:rPr lang="en-US" sz="2400">
                <a:solidFill>
                  <a:schemeClr val="tx1"/>
                </a:solidFill>
              </a:rPr>
              <a:t>Reduces recovery wait times – don’t wait for data transfer to the</a:t>
            </a:r>
            <a:br>
              <a:rPr lang="en-US" sz="2400">
                <a:solidFill>
                  <a:schemeClr val="tx1"/>
                </a:solidFill>
              </a:rPr>
            </a:br>
            <a:r>
              <a:rPr lang="en-US" sz="2400">
                <a:solidFill>
                  <a:schemeClr val="tx1"/>
                </a:solidFill>
              </a:rPr>
              <a:t>vault to finish</a:t>
            </a:r>
          </a:p>
        </p:txBody>
      </p:sp>
      <p:sp>
        <p:nvSpPr>
          <p:cNvPr id="14" name="Rectangle 13">
            <a:extLst>
              <a:ext uri="{FF2B5EF4-FFF2-40B4-BE49-F238E27FC236}">
                <a16:creationId xmlns:a16="http://schemas.microsoft.com/office/drawing/2014/main" id="{41F89C55-256B-4406-A6A3-9BD90CBFF2ED}"/>
              </a:ext>
              <a:ext uri="{C183D7F6-B498-43B3-948B-1728B52AA6E4}">
                <adec:decorative xmlns:adec="http://schemas.microsoft.com/office/drawing/2017/decorative" val="0"/>
              </a:ext>
            </a:extLst>
          </p:cNvPr>
          <p:cNvSpPr/>
          <p:nvPr/>
        </p:nvSpPr>
        <p:spPr bwMode="auto">
          <a:xfrm>
            <a:off x="8255197" y="4673599"/>
            <a:ext cx="3758495" cy="1688147"/>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91440" rIns="182880" bIns="91440" numCol="1" spcCol="0" rtlCol="0" fromWordArt="0" anchor="t" anchorCtr="0" forceAA="0" compatLnSpc="1">
            <a:prstTxWarp prst="textNoShape">
              <a:avLst/>
            </a:prstTxWarp>
            <a:noAutofit/>
          </a:bodyPr>
          <a:lstStyle/>
          <a:p>
            <a:pPr marL="57150">
              <a:spcBef>
                <a:spcPts val="1200"/>
              </a:spcBef>
              <a:tabLst>
                <a:tab pos="342900" algn="l"/>
              </a:tabLst>
            </a:pPr>
            <a:r>
              <a:rPr lang="en-US" sz="2400">
                <a:solidFill>
                  <a:schemeClr val="tx1"/>
                </a:solidFill>
              </a:rPr>
              <a:t>Configure Instant Restore retention</a:t>
            </a:r>
            <a:br>
              <a:rPr lang="en-US" sz="2400">
                <a:solidFill>
                  <a:schemeClr val="tx1"/>
                </a:solidFill>
              </a:rPr>
            </a:br>
            <a:r>
              <a:rPr lang="en-US" sz="2400">
                <a:solidFill>
                  <a:schemeClr val="tx1"/>
                </a:solidFill>
              </a:rPr>
              <a:t>(1 to 5 days)</a:t>
            </a:r>
          </a:p>
        </p:txBody>
      </p:sp>
    </p:spTree>
    <p:extLst>
      <p:ext uri="{BB962C8B-B14F-4D97-AF65-F5344CB8AC3E}">
        <p14:creationId xmlns:p14="http://schemas.microsoft.com/office/powerpoint/2010/main" val="993615783"/>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F37B9-7968-419C-A543-99FA6AD106A2}"/>
              </a:ext>
              <a:ext uri="{C183D7F6-B498-43B3-948B-1728B52AA6E4}">
                <adec:decorative xmlns:adec="http://schemas.microsoft.com/office/drawing/2017/decorative" val="0"/>
              </a:ext>
            </a:extLst>
          </p:cNvPr>
          <p:cNvSpPr>
            <a:spLocks noGrp="1"/>
          </p:cNvSpPr>
          <p:nvPr>
            <p:ph type="title"/>
          </p:nvPr>
        </p:nvSpPr>
        <p:spPr/>
        <p:txBody>
          <a:bodyPr/>
          <a:lstStyle/>
          <a:p>
            <a:r>
              <a:rPr lang="en-US" dirty="0"/>
              <a:t>Setup Recovery Services Vault Backup Options - VMs</a:t>
            </a:r>
          </a:p>
        </p:txBody>
      </p:sp>
      <p:sp>
        <p:nvSpPr>
          <p:cNvPr id="14" name="Freeform: Shape 13">
            <a:extLst>
              <a:ext uri="{FF2B5EF4-FFF2-40B4-BE49-F238E27FC236}">
                <a16:creationId xmlns:a16="http://schemas.microsoft.com/office/drawing/2014/main" id="{E067970C-0522-428A-9D19-F00D29C2A3FA}"/>
              </a:ext>
            </a:extLst>
          </p:cNvPr>
          <p:cNvSpPr/>
          <p:nvPr/>
        </p:nvSpPr>
        <p:spPr>
          <a:xfrm>
            <a:off x="427037" y="1262743"/>
            <a:ext cx="5712683" cy="667512"/>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rgbClr val="243A5E"/>
          </a:solidFill>
          <a:ln w="6350">
            <a:solidFill>
              <a:srgbClr val="243A5E"/>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spcBef>
                <a:spcPts val="1200"/>
              </a:spcBef>
            </a:pPr>
            <a:r>
              <a:rPr lang="en-US" sz="2000">
                <a:solidFill>
                  <a:schemeClr val="bg1"/>
                </a:solidFill>
                <a:latin typeface="+mj-lt"/>
              </a:rPr>
              <a:t>Azure Workloads</a:t>
            </a:r>
          </a:p>
        </p:txBody>
      </p:sp>
      <p:sp>
        <p:nvSpPr>
          <p:cNvPr id="15" name="Rectangle 14">
            <a:extLst>
              <a:ext uri="{FF2B5EF4-FFF2-40B4-BE49-F238E27FC236}">
                <a16:creationId xmlns:a16="http://schemas.microsoft.com/office/drawing/2014/main" id="{EB5B56CC-D243-464F-88CC-E638628D96EC}"/>
              </a:ext>
              <a:ext uri="{C183D7F6-B498-43B3-948B-1728B52AA6E4}">
                <adec:decorative xmlns:adec="http://schemas.microsoft.com/office/drawing/2017/decorative" val="1"/>
              </a:ext>
            </a:extLst>
          </p:cNvPr>
          <p:cNvSpPr/>
          <p:nvPr/>
        </p:nvSpPr>
        <p:spPr bwMode="auto">
          <a:xfrm>
            <a:off x="427038" y="2070968"/>
            <a:ext cx="5712682" cy="3589604"/>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10" name="Picture 10" descr="Screenshot of the backup page. The what do you want to backup drop-down selections are shown. Virtual machine is selected">
            <a:extLst>
              <a:ext uri="{FF2B5EF4-FFF2-40B4-BE49-F238E27FC236}">
                <a16:creationId xmlns:a16="http://schemas.microsoft.com/office/drawing/2014/main" id="{A7662958-49AA-423E-9219-67C942D053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6501" y="2149057"/>
            <a:ext cx="3715224" cy="3416922"/>
          </a:xfrm>
          <a:prstGeom prst="rect">
            <a:avLst/>
          </a:prstGeom>
        </p:spPr>
      </p:pic>
      <p:sp>
        <p:nvSpPr>
          <p:cNvPr id="17" name="Freeform: Shape 16">
            <a:extLst>
              <a:ext uri="{FF2B5EF4-FFF2-40B4-BE49-F238E27FC236}">
                <a16:creationId xmlns:a16="http://schemas.microsoft.com/office/drawing/2014/main" id="{3E820D80-D71F-4155-9D47-F05F386B409F}"/>
              </a:ext>
            </a:extLst>
          </p:cNvPr>
          <p:cNvSpPr/>
          <p:nvPr/>
        </p:nvSpPr>
        <p:spPr>
          <a:xfrm>
            <a:off x="6296755" y="1262743"/>
            <a:ext cx="5712683" cy="667512"/>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rgbClr val="243A5E"/>
          </a:solidFill>
          <a:ln w="6350">
            <a:solidFill>
              <a:srgbClr val="243A5E"/>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a:spcBef>
                <a:spcPts val="1200"/>
              </a:spcBef>
            </a:pPr>
            <a:r>
              <a:rPr lang="en-US" sz="2000">
                <a:solidFill>
                  <a:schemeClr val="bg1"/>
                </a:solidFill>
                <a:latin typeface="+mj-lt"/>
              </a:rPr>
              <a:t>On-Premises Workloads</a:t>
            </a:r>
          </a:p>
        </p:txBody>
      </p:sp>
      <p:sp>
        <p:nvSpPr>
          <p:cNvPr id="18" name="Rectangle 17">
            <a:extLst>
              <a:ext uri="{FF2B5EF4-FFF2-40B4-BE49-F238E27FC236}">
                <a16:creationId xmlns:a16="http://schemas.microsoft.com/office/drawing/2014/main" id="{A5B3E3C3-5589-4A5D-8412-441783B83A65}"/>
              </a:ext>
              <a:ext uri="{C183D7F6-B498-43B3-948B-1728B52AA6E4}">
                <adec:decorative xmlns:adec="http://schemas.microsoft.com/office/drawing/2017/decorative" val="1"/>
              </a:ext>
            </a:extLst>
          </p:cNvPr>
          <p:cNvSpPr/>
          <p:nvPr/>
        </p:nvSpPr>
        <p:spPr bwMode="auto">
          <a:xfrm>
            <a:off x="6296755" y="2070968"/>
            <a:ext cx="5712682" cy="3589604"/>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7" name="Picture 6" descr="Screenshot on-premises VM backup options including Hyper-V, VMware, System State, and Bare Metal Recovery">
            <a:extLst>
              <a:ext uri="{FF2B5EF4-FFF2-40B4-BE49-F238E27FC236}">
                <a16:creationId xmlns:a16="http://schemas.microsoft.com/office/drawing/2014/main" id="{400A0BEC-C477-443C-BA19-E0E813E1C084}"/>
              </a:ext>
              <a:ext uri="{C183D7F6-B498-43B3-948B-1728B52AA6E4}">
                <adec:decorative xmlns:adec="http://schemas.microsoft.com/office/drawing/2017/decorative" val="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39955" y="2163907"/>
            <a:ext cx="2026281" cy="3327835"/>
          </a:xfrm>
          <a:prstGeom prst="rect">
            <a:avLst/>
          </a:prstGeom>
          <a:ln>
            <a:solidFill>
              <a:schemeClr val="tx1"/>
            </a:solidFill>
          </a:ln>
        </p:spPr>
      </p:pic>
      <p:pic>
        <p:nvPicPr>
          <p:cNvPr id="13" name="Picture 12" descr="Tick mark">
            <a:extLst>
              <a:ext uri="{FF2B5EF4-FFF2-40B4-BE49-F238E27FC236}">
                <a16:creationId xmlns:a16="http://schemas.microsoft.com/office/drawing/2014/main" id="{E6D58685-32AC-4E84-A6DB-BB70056DDF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7037" y="5658918"/>
            <a:ext cx="786452" cy="700982"/>
          </a:xfrm>
          <a:prstGeom prst="rect">
            <a:avLst/>
          </a:prstGeom>
        </p:spPr>
      </p:pic>
      <p:sp>
        <p:nvSpPr>
          <p:cNvPr id="16" name="Freeform: Shape 15">
            <a:extLst>
              <a:ext uri="{FF2B5EF4-FFF2-40B4-BE49-F238E27FC236}">
                <a16:creationId xmlns:a16="http://schemas.microsoft.com/office/drawing/2014/main" id="{CD141498-AB60-4057-9633-EFF54FBD7D65}"/>
              </a:ext>
            </a:extLst>
          </p:cNvPr>
          <p:cNvSpPr/>
          <p:nvPr/>
        </p:nvSpPr>
        <p:spPr bwMode="auto">
          <a:xfrm>
            <a:off x="-1" y="5658919"/>
            <a:ext cx="12436475" cy="702828"/>
          </a:xfrm>
          <a:custGeom>
            <a:avLst/>
            <a:gdLst>
              <a:gd name="connsiteX0" fmla="*/ 1213422 w 12436475"/>
              <a:gd name="connsiteY0" fmla="*/ 0 h 782411"/>
              <a:gd name="connsiteX1" fmla="*/ 12436475 w 12436475"/>
              <a:gd name="connsiteY1" fmla="*/ 0 h 782411"/>
              <a:gd name="connsiteX2" fmla="*/ 12436475 w 12436475"/>
              <a:gd name="connsiteY2" fmla="*/ 782411 h 782411"/>
              <a:gd name="connsiteX3" fmla="*/ 1213422 w 12436475"/>
              <a:gd name="connsiteY3" fmla="*/ 782411 h 782411"/>
              <a:gd name="connsiteX4" fmla="*/ 0 w 12436475"/>
              <a:gd name="connsiteY4" fmla="*/ 0 h 782411"/>
              <a:gd name="connsiteX5" fmla="*/ 427038 w 12436475"/>
              <a:gd name="connsiteY5" fmla="*/ 0 h 782411"/>
              <a:gd name="connsiteX6" fmla="*/ 427038 w 12436475"/>
              <a:gd name="connsiteY6" fmla="*/ 782411 h 782411"/>
              <a:gd name="connsiteX7" fmla="*/ 0 w 12436475"/>
              <a:gd name="connsiteY7" fmla="*/ 782411 h 78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36475" h="782411">
                <a:moveTo>
                  <a:pt x="1213422" y="0"/>
                </a:moveTo>
                <a:lnTo>
                  <a:pt x="12436475" y="0"/>
                </a:lnTo>
                <a:lnTo>
                  <a:pt x="12436475" y="782411"/>
                </a:lnTo>
                <a:lnTo>
                  <a:pt x="1213422" y="782411"/>
                </a:lnTo>
                <a:close/>
                <a:moveTo>
                  <a:pt x="0" y="0"/>
                </a:moveTo>
                <a:lnTo>
                  <a:pt x="427038" y="0"/>
                </a:lnTo>
                <a:lnTo>
                  <a:pt x="427038" y="782411"/>
                </a:lnTo>
                <a:lnTo>
                  <a:pt x="0" y="782411"/>
                </a:lnTo>
                <a:close/>
              </a:path>
            </a:pathLst>
          </a:custGeom>
          <a:solidFill>
            <a:schemeClr val="bg2">
              <a:lumMod val="8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0" tIns="146304" rIns="182880" bIns="146304" numCol="1" spcCol="0" rtlCol="0" fromWordArt="0" anchor="ctr" anchorCtr="0" forceAA="0" compatLnSpc="1">
            <a:prstTxWarp prst="textNoShape">
              <a:avLst/>
            </a:prstTxWarp>
            <a:noAutofit/>
          </a:bodyPr>
          <a:lstStyle/>
          <a:p>
            <a:pPr defTabSz="932472" fontAlgn="base">
              <a:spcBef>
                <a:spcPct val="0"/>
              </a:spcBef>
              <a:spcAft>
                <a:spcPct val="0"/>
              </a:spcAft>
            </a:pPr>
            <a:r>
              <a:rPr lang="en-US" dirty="0">
                <a:solidFill>
                  <a:schemeClr val="tx1"/>
                </a:solidFill>
                <a:cs typeface="Segoe UI Semibold" panose="020B0702040204020203" pitchFamily="34" charset="0"/>
              </a:rPr>
              <a:t> Multiple servers can be protected using the same Recovery Services vault </a:t>
            </a:r>
          </a:p>
        </p:txBody>
      </p:sp>
    </p:spTree>
    <p:extLst>
      <p:ext uri="{BB962C8B-B14F-4D97-AF65-F5344CB8AC3E}">
        <p14:creationId xmlns:p14="http://schemas.microsoft.com/office/powerpoint/2010/main" val="1861338400"/>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Backup Virtual Machines</a:t>
            </a:r>
          </a:p>
        </p:txBody>
      </p:sp>
      <p:sp>
        <p:nvSpPr>
          <p:cNvPr id="7" name="Rectangle 6">
            <a:extLst>
              <a:ext uri="{FF2B5EF4-FFF2-40B4-BE49-F238E27FC236}">
                <a16:creationId xmlns:a16="http://schemas.microsoft.com/office/drawing/2014/main" id="{04D25255-D047-4E11-A786-3D8903A32695}"/>
              </a:ext>
              <a:ext uri="{C183D7F6-B498-43B3-948B-1728B52AA6E4}">
                <adec:decorative xmlns:adec="http://schemas.microsoft.com/office/drawing/2017/decorative" val="1"/>
              </a:ext>
            </a:extLst>
          </p:cNvPr>
          <p:cNvSpPr/>
          <p:nvPr/>
        </p:nvSpPr>
        <p:spPr bwMode="auto">
          <a:xfrm>
            <a:off x="427038" y="1247140"/>
            <a:ext cx="11582400" cy="2651760"/>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IN" sz="2000" err="1">
              <a:gradFill>
                <a:gsLst>
                  <a:gs pos="0">
                    <a:srgbClr val="FFFFFF"/>
                  </a:gs>
                  <a:gs pos="100000">
                    <a:srgbClr val="FFFFFF"/>
                  </a:gs>
                </a:gsLst>
                <a:lin ang="5400000" scaled="0"/>
              </a:gradFill>
              <a:ea typeface="Segoe UI" pitchFamily="34" charset="0"/>
              <a:cs typeface="Segoe UI" pitchFamily="34" charset="0"/>
            </a:endParaRPr>
          </a:p>
        </p:txBody>
      </p:sp>
      <p:sp>
        <p:nvSpPr>
          <p:cNvPr id="15" name="Oval 14">
            <a:extLst>
              <a:ext uri="{FF2B5EF4-FFF2-40B4-BE49-F238E27FC236}">
                <a16:creationId xmlns:a16="http://schemas.microsoft.com/office/drawing/2014/main" id="{0873D7FC-D3EA-45A2-8566-335DD4BD3012}"/>
              </a:ext>
            </a:extLst>
          </p:cNvPr>
          <p:cNvSpPr/>
          <p:nvPr/>
        </p:nvSpPr>
        <p:spPr bwMode="auto">
          <a:xfrm>
            <a:off x="2293748" y="2762387"/>
            <a:ext cx="489240" cy="489240"/>
          </a:xfrm>
          <a:prstGeom prst="ellipse">
            <a:avLst/>
          </a:prstGeom>
          <a:solidFill>
            <a:schemeClr val="bg1"/>
          </a:solid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lnSpc>
                <a:spcPct val="90000"/>
              </a:lnSpc>
              <a:spcBef>
                <a:spcPct val="0"/>
              </a:spcBef>
              <a:spcAft>
                <a:spcPct val="0"/>
              </a:spcAft>
            </a:pPr>
            <a:r>
              <a:rPr lang="en-IN" sz="2400" dirty="0">
                <a:solidFill>
                  <a:schemeClr val="tx1"/>
                </a:solidFill>
                <a:latin typeface="+mj-lt"/>
                <a:ea typeface="Segoe UI" pitchFamily="34" charset="0"/>
                <a:cs typeface="Segoe UI" pitchFamily="34" charset="0"/>
              </a:rPr>
              <a:t>1</a:t>
            </a:r>
            <a:endParaRPr lang="en-US" sz="2400" dirty="0" err="1">
              <a:solidFill>
                <a:schemeClr val="tx1"/>
              </a:solidFill>
              <a:latin typeface="+mj-lt"/>
              <a:ea typeface="Segoe UI" pitchFamily="34" charset="0"/>
              <a:cs typeface="Segoe UI" pitchFamily="34" charset="0"/>
            </a:endParaRPr>
          </a:p>
        </p:txBody>
      </p:sp>
      <p:sp>
        <p:nvSpPr>
          <p:cNvPr id="33" name="Freeform: Shape 32">
            <a:extLst>
              <a:ext uri="{FF2B5EF4-FFF2-40B4-BE49-F238E27FC236}">
                <a16:creationId xmlns:a16="http://schemas.microsoft.com/office/drawing/2014/main" id="{239271B1-A22B-435F-ABBF-8D5D455D1676}"/>
              </a:ext>
            </a:extLst>
          </p:cNvPr>
          <p:cNvSpPr/>
          <p:nvPr/>
        </p:nvSpPr>
        <p:spPr bwMode="auto">
          <a:xfrm>
            <a:off x="662669" y="1894414"/>
            <a:ext cx="3751400" cy="1154014"/>
          </a:xfrm>
          <a:custGeom>
            <a:avLst/>
            <a:gdLst>
              <a:gd name="connsiteX0" fmla="*/ 0 w 3751400"/>
              <a:gd name="connsiteY0" fmla="*/ 0 h 1154014"/>
              <a:gd name="connsiteX1" fmla="*/ 3520597 w 3751400"/>
              <a:gd name="connsiteY1" fmla="*/ 0 h 1154014"/>
              <a:gd name="connsiteX2" fmla="*/ 3751400 w 3751400"/>
              <a:gd name="connsiteY2" fmla="*/ 577007 h 1154014"/>
              <a:gd name="connsiteX3" fmla="*/ 3520597 w 3751400"/>
              <a:gd name="connsiteY3" fmla="*/ 1154014 h 1154014"/>
              <a:gd name="connsiteX4" fmla="*/ 2111957 w 3751400"/>
              <a:gd name="connsiteY4" fmla="*/ 1154014 h 1154014"/>
              <a:gd name="connsiteX5" fmla="*/ 2120319 w 3751400"/>
              <a:gd name="connsiteY5" fmla="*/ 1112593 h 1154014"/>
              <a:gd name="connsiteX6" fmla="*/ 1875699 w 3751400"/>
              <a:gd name="connsiteY6" fmla="*/ 867973 h 1154014"/>
              <a:gd name="connsiteX7" fmla="*/ 1631079 w 3751400"/>
              <a:gd name="connsiteY7" fmla="*/ 1112593 h 1154014"/>
              <a:gd name="connsiteX8" fmla="*/ 1639442 w 3751400"/>
              <a:gd name="connsiteY8" fmla="*/ 1154014 h 1154014"/>
              <a:gd name="connsiteX9" fmla="*/ 0 w 3751400"/>
              <a:gd name="connsiteY9" fmla="*/ 1154014 h 115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51400" h="1154014">
                <a:moveTo>
                  <a:pt x="0" y="0"/>
                </a:moveTo>
                <a:lnTo>
                  <a:pt x="3520597" y="0"/>
                </a:lnTo>
                <a:lnTo>
                  <a:pt x="3751400" y="577007"/>
                </a:lnTo>
                <a:lnTo>
                  <a:pt x="3520597" y="1154014"/>
                </a:lnTo>
                <a:lnTo>
                  <a:pt x="2111957" y="1154014"/>
                </a:lnTo>
                <a:lnTo>
                  <a:pt x="2120319" y="1112593"/>
                </a:lnTo>
                <a:cubicBezTo>
                  <a:pt x="2120319" y="977493"/>
                  <a:pt x="2010799" y="867973"/>
                  <a:pt x="1875699" y="867973"/>
                </a:cubicBezTo>
                <a:cubicBezTo>
                  <a:pt x="1740599" y="867973"/>
                  <a:pt x="1631079" y="977493"/>
                  <a:pt x="1631079" y="1112593"/>
                </a:cubicBezTo>
                <a:lnTo>
                  <a:pt x="1639442" y="1154014"/>
                </a:lnTo>
                <a:lnTo>
                  <a:pt x="0" y="1154014"/>
                </a:lnTo>
                <a:close/>
              </a:path>
            </a:pathLst>
          </a:custGeom>
          <a:solidFill>
            <a:schemeClr val="tx2"/>
          </a:solidFill>
          <a:ln w="12700" cap="flat" cmpd="sng" algn="ctr">
            <a:noFill/>
            <a:prstDash val="soli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36576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dirty="0">
                <a:solidFill>
                  <a:schemeClr val="bg1"/>
                </a:solidFill>
                <a:latin typeface="+mj-lt"/>
                <a:ea typeface="Segoe UI" pitchFamily="34" charset="0"/>
                <a:cs typeface="Segoe UI" pitchFamily="34" charset="0"/>
              </a:rPr>
              <a:t>Create a recovery</a:t>
            </a:r>
            <a:br>
              <a:rPr lang="en-US" sz="2000" dirty="0">
                <a:solidFill>
                  <a:schemeClr val="bg1"/>
                </a:solidFill>
                <a:latin typeface="+mj-lt"/>
                <a:ea typeface="Segoe UI" pitchFamily="34" charset="0"/>
                <a:cs typeface="Segoe UI" pitchFamily="34" charset="0"/>
              </a:rPr>
            </a:br>
            <a:r>
              <a:rPr lang="en-US" sz="2000" dirty="0">
                <a:solidFill>
                  <a:schemeClr val="bg1"/>
                </a:solidFill>
                <a:latin typeface="+mj-lt"/>
                <a:ea typeface="Segoe UI" pitchFamily="34" charset="0"/>
                <a:cs typeface="Segoe UI" pitchFamily="34" charset="0"/>
              </a:rPr>
              <a:t>services vault</a:t>
            </a:r>
          </a:p>
        </p:txBody>
      </p:sp>
      <p:sp>
        <p:nvSpPr>
          <p:cNvPr id="38" name="Oval 37">
            <a:extLst>
              <a:ext uri="{FF2B5EF4-FFF2-40B4-BE49-F238E27FC236}">
                <a16:creationId xmlns:a16="http://schemas.microsoft.com/office/drawing/2014/main" id="{1462D1CA-F449-4553-BE66-9186AC7A6564}"/>
              </a:ext>
            </a:extLst>
          </p:cNvPr>
          <p:cNvSpPr/>
          <p:nvPr/>
        </p:nvSpPr>
        <p:spPr bwMode="auto">
          <a:xfrm>
            <a:off x="5973617" y="2762387"/>
            <a:ext cx="489240" cy="489240"/>
          </a:xfrm>
          <a:prstGeom prst="ellipse">
            <a:avLst/>
          </a:prstGeom>
          <a:solidFill>
            <a:schemeClr val="bg1"/>
          </a:solid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lnSpc>
                <a:spcPct val="90000"/>
              </a:lnSpc>
              <a:spcBef>
                <a:spcPct val="0"/>
              </a:spcBef>
              <a:spcAft>
                <a:spcPct val="0"/>
              </a:spcAft>
            </a:pPr>
            <a:r>
              <a:rPr lang="en-IN" sz="2400" dirty="0">
                <a:solidFill>
                  <a:schemeClr val="tx1"/>
                </a:solidFill>
                <a:latin typeface="+mj-lt"/>
                <a:ea typeface="Segoe UI" pitchFamily="34" charset="0"/>
                <a:cs typeface="Segoe UI" pitchFamily="34" charset="0"/>
              </a:rPr>
              <a:t>2</a:t>
            </a:r>
            <a:endParaRPr lang="en-US" sz="2400" dirty="0" err="1">
              <a:solidFill>
                <a:schemeClr val="tx1"/>
              </a:solidFill>
              <a:latin typeface="+mj-lt"/>
              <a:ea typeface="Segoe UI" pitchFamily="34" charset="0"/>
              <a:cs typeface="Segoe UI" pitchFamily="34" charset="0"/>
            </a:endParaRPr>
          </a:p>
        </p:txBody>
      </p:sp>
      <p:sp>
        <p:nvSpPr>
          <p:cNvPr id="43" name="Freeform: Shape 42">
            <a:extLst>
              <a:ext uri="{FF2B5EF4-FFF2-40B4-BE49-F238E27FC236}">
                <a16:creationId xmlns:a16="http://schemas.microsoft.com/office/drawing/2014/main" id="{C2152B03-6737-4DBE-87F7-411A3A00FF91}"/>
              </a:ext>
            </a:extLst>
          </p:cNvPr>
          <p:cNvSpPr/>
          <p:nvPr/>
        </p:nvSpPr>
        <p:spPr bwMode="auto">
          <a:xfrm>
            <a:off x="4342538" y="1894414"/>
            <a:ext cx="3751400" cy="1154014"/>
          </a:xfrm>
          <a:custGeom>
            <a:avLst/>
            <a:gdLst>
              <a:gd name="connsiteX0" fmla="*/ 0 w 3751400"/>
              <a:gd name="connsiteY0" fmla="*/ 0 h 1154014"/>
              <a:gd name="connsiteX1" fmla="*/ 3520597 w 3751400"/>
              <a:gd name="connsiteY1" fmla="*/ 0 h 1154014"/>
              <a:gd name="connsiteX2" fmla="*/ 3751400 w 3751400"/>
              <a:gd name="connsiteY2" fmla="*/ 577007 h 1154014"/>
              <a:gd name="connsiteX3" fmla="*/ 3520597 w 3751400"/>
              <a:gd name="connsiteY3" fmla="*/ 1154014 h 1154014"/>
              <a:gd name="connsiteX4" fmla="*/ 2111957 w 3751400"/>
              <a:gd name="connsiteY4" fmla="*/ 1154014 h 1154014"/>
              <a:gd name="connsiteX5" fmla="*/ 2120319 w 3751400"/>
              <a:gd name="connsiteY5" fmla="*/ 1112593 h 1154014"/>
              <a:gd name="connsiteX6" fmla="*/ 1875699 w 3751400"/>
              <a:gd name="connsiteY6" fmla="*/ 867973 h 1154014"/>
              <a:gd name="connsiteX7" fmla="*/ 1631079 w 3751400"/>
              <a:gd name="connsiteY7" fmla="*/ 1112593 h 1154014"/>
              <a:gd name="connsiteX8" fmla="*/ 1639442 w 3751400"/>
              <a:gd name="connsiteY8" fmla="*/ 1154014 h 1154014"/>
              <a:gd name="connsiteX9" fmla="*/ 0 w 3751400"/>
              <a:gd name="connsiteY9" fmla="*/ 1154014 h 1154014"/>
              <a:gd name="connsiteX10" fmla="*/ 230803 w 3751400"/>
              <a:gd name="connsiteY10" fmla="*/ 577007 h 115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51400" h="1154014">
                <a:moveTo>
                  <a:pt x="0" y="0"/>
                </a:moveTo>
                <a:lnTo>
                  <a:pt x="3520597" y="0"/>
                </a:lnTo>
                <a:lnTo>
                  <a:pt x="3751400" y="577007"/>
                </a:lnTo>
                <a:lnTo>
                  <a:pt x="3520597" y="1154014"/>
                </a:lnTo>
                <a:lnTo>
                  <a:pt x="2111957" y="1154014"/>
                </a:lnTo>
                <a:lnTo>
                  <a:pt x="2120319" y="1112593"/>
                </a:lnTo>
                <a:cubicBezTo>
                  <a:pt x="2120319" y="977493"/>
                  <a:pt x="2010799" y="867973"/>
                  <a:pt x="1875699" y="867973"/>
                </a:cubicBezTo>
                <a:cubicBezTo>
                  <a:pt x="1740599" y="867973"/>
                  <a:pt x="1631079" y="977493"/>
                  <a:pt x="1631079" y="1112593"/>
                </a:cubicBezTo>
                <a:lnTo>
                  <a:pt x="1639442" y="1154014"/>
                </a:lnTo>
                <a:lnTo>
                  <a:pt x="0" y="1154014"/>
                </a:lnTo>
                <a:lnTo>
                  <a:pt x="230803" y="577007"/>
                </a:lnTo>
                <a:close/>
              </a:path>
            </a:pathLst>
          </a:custGeom>
          <a:solidFill>
            <a:schemeClr val="tx2"/>
          </a:solidFill>
          <a:ln w="12700" cap="flat" cmpd="sng" algn="ctr">
            <a:noFill/>
            <a:prstDash val="soli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36576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dirty="0">
                <a:solidFill>
                  <a:schemeClr val="bg1"/>
                </a:solidFill>
                <a:latin typeface="+mj-lt"/>
                <a:ea typeface="Segoe UI" pitchFamily="34" charset="0"/>
                <a:cs typeface="Segoe UI" pitchFamily="34" charset="0"/>
              </a:rPr>
              <a:t>Use the Portal to</a:t>
            </a:r>
            <a:br>
              <a:rPr lang="en-US" sz="2000" dirty="0">
                <a:solidFill>
                  <a:schemeClr val="bg1"/>
                </a:solidFill>
                <a:latin typeface="+mj-lt"/>
                <a:ea typeface="Segoe UI" pitchFamily="34" charset="0"/>
                <a:cs typeface="Segoe UI" pitchFamily="34" charset="0"/>
              </a:rPr>
            </a:br>
            <a:r>
              <a:rPr lang="en-US" sz="2000" dirty="0">
                <a:solidFill>
                  <a:schemeClr val="bg1"/>
                </a:solidFill>
                <a:latin typeface="+mj-lt"/>
                <a:ea typeface="Segoe UI" pitchFamily="34" charset="0"/>
                <a:cs typeface="Segoe UI" pitchFamily="34" charset="0"/>
              </a:rPr>
              <a:t>define the backup</a:t>
            </a:r>
          </a:p>
        </p:txBody>
      </p:sp>
      <p:sp>
        <p:nvSpPr>
          <p:cNvPr id="50" name="Oval 49">
            <a:extLst>
              <a:ext uri="{FF2B5EF4-FFF2-40B4-BE49-F238E27FC236}">
                <a16:creationId xmlns:a16="http://schemas.microsoft.com/office/drawing/2014/main" id="{E4196246-5CDC-4F2C-A0FF-9E2BA6B21728}"/>
              </a:ext>
            </a:extLst>
          </p:cNvPr>
          <p:cNvSpPr/>
          <p:nvPr/>
        </p:nvSpPr>
        <p:spPr bwMode="auto">
          <a:xfrm>
            <a:off x="9653487" y="2762387"/>
            <a:ext cx="489240" cy="489240"/>
          </a:xfrm>
          <a:prstGeom prst="ellipse">
            <a:avLst/>
          </a:prstGeom>
          <a:solidFill>
            <a:schemeClr val="bg1"/>
          </a:solid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ctr" anchorCtr="0" forceAA="0" compatLnSpc="1">
            <a:prstTxWarp prst="textNoShape">
              <a:avLst/>
            </a:prstTxWarp>
            <a:noAutofit/>
          </a:bodyPr>
          <a:lstStyle/>
          <a:p>
            <a:pPr algn="ctr" defTabSz="932472" fontAlgn="base">
              <a:lnSpc>
                <a:spcPct val="90000"/>
              </a:lnSpc>
              <a:spcBef>
                <a:spcPct val="0"/>
              </a:spcBef>
              <a:spcAft>
                <a:spcPct val="0"/>
              </a:spcAft>
            </a:pPr>
            <a:r>
              <a:rPr lang="en-IN" sz="2400" dirty="0">
                <a:solidFill>
                  <a:schemeClr val="tx1"/>
                </a:solidFill>
                <a:latin typeface="+mj-lt"/>
                <a:ea typeface="Segoe UI" pitchFamily="34" charset="0"/>
                <a:cs typeface="Segoe UI" pitchFamily="34" charset="0"/>
              </a:rPr>
              <a:t>3</a:t>
            </a:r>
            <a:endParaRPr lang="en-US" sz="2400" dirty="0" err="1">
              <a:solidFill>
                <a:schemeClr val="tx1"/>
              </a:solidFill>
              <a:latin typeface="+mj-lt"/>
              <a:ea typeface="Segoe UI" pitchFamily="34" charset="0"/>
              <a:cs typeface="Segoe UI" pitchFamily="34" charset="0"/>
            </a:endParaRPr>
          </a:p>
        </p:txBody>
      </p:sp>
      <p:sp>
        <p:nvSpPr>
          <p:cNvPr id="54" name="Freeform: Shape 53">
            <a:extLst>
              <a:ext uri="{FF2B5EF4-FFF2-40B4-BE49-F238E27FC236}">
                <a16:creationId xmlns:a16="http://schemas.microsoft.com/office/drawing/2014/main" id="{A42F20BB-EE62-4EAE-961D-3810EE0E9453}"/>
              </a:ext>
            </a:extLst>
          </p:cNvPr>
          <p:cNvSpPr/>
          <p:nvPr/>
        </p:nvSpPr>
        <p:spPr bwMode="auto">
          <a:xfrm>
            <a:off x="8022408" y="1894414"/>
            <a:ext cx="3751400" cy="1154014"/>
          </a:xfrm>
          <a:custGeom>
            <a:avLst/>
            <a:gdLst>
              <a:gd name="connsiteX0" fmla="*/ 0 w 3751400"/>
              <a:gd name="connsiteY0" fmla="*/ 0 h 1154014"/>
              <a:gd name="connsiteX1" fmla="*/ 3520597 w 3751400"/>
              <a:gd name="connsiteY1" fmla="*/ 0 h 1154014"/>
              <a:gd name="connsiteX2" fmla="*/ 3751400 w 3751400"/>
              <a:gd name="connsiteY2" fmla="*/ 577007 h 1154014"/>
              <a:gd name="connsiteX3" fmla="*/ 3520597 w 3751400"/>
              <a:gd name="connsiteY3" fmla="*/ 1154014 h 1154014"/>
              <a:gd name="connsiteX4" fmla="*/ 2111957 w 3751400"/>
              <a:gd name="connsiteY4" fmla="*/ 1154014 h 1154014"/>
              <a:gd name="connsiteX5" fmla="*/ 2120319 w 3751400"/>
              <a:gd name="connsiteY5" fmla="*/ 1112593 h 1154014"/>
              <a:gd name="connsiteX6" fmla="*/ 1875699 w 3751400"/>
              <a:gd name="connsiteY6" fmla="*/ 867973 h 1154014"/>
              <a:gd name="connsiteX7" fmla="*/ 1631079 w 3751400"/>
              <a:gd name="connsiteY7" fmla="*/ 1112593 h 1154014"/>
              <a:gd name="connsiteX8" fmla="*/ 1639442 w 3751400"/>
              <a:gd name="connsiteY8" fmla="*/ 1154014 h 1154014"/>
              <a:gd name="connsiteX9" fmla="*/ 0 w 3751400"/>
              <a:gd name="connsiteY9" fmla="*/ 1154014 h 1154014"/>
              <a:gd name="connsiteX10" fmla="*/ 230803 w 3751400"/>
              <a:gd name="connsiteY10" fmla="*/ 577007 h 115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51400" h="1154014">
                <a:moveTo>
                  <a:pt x="0" y="0"/>
                </a:moveTo>
                <a:lnTo>
                  <a:pt x="3520597" y="0"/>
                </a:lnTo>
                <a:lnTo>
                  <a:pt x="3751400" y="577007"/>
                </a:lnTo>
                <a:lnTo>
                  <a:pt x="3520597" y="1154014"/>
                </a:lnTo>
                <a:lnTo>
                  <a:pt x="2111957" y="1154014"/>
                </a:lnTo>
                <a:lnTo>
                  <a:pt x="2120319" y="1112593"/>
                </a:lnTo>
                <a:cubicBezTo>
                  <a:pt x="2120319" y="977493"/>
                  <a:pt x="2010799" y="867973"/>
                  <a:pt x="1875699" y="867973"/>
                </a:cubicBezTo>
                <a:cubicBezTo>
                  <a:pt x="1740599" y="867973"/>
                  <a:pt x="1631079" y="977493"/>
                  <a:pt x="1631079" y="1112593"/>
                </a:cubicBezTo>
                <a:lnTo>
                  <a:pt x="1639442" y="1154014"/>
                </a:lnTo>
                <a:lnTo>
                  <a:pt x="0" y="1154014"/>
                </a:lnTo>
                <a:lnTo>
                  <a:pt x="230803" y="577007"/>
                </a:lnTo>
                <a:close/>
              </a:path>
            </a:pathLst>
          </a:custGeom>
          <a:solidFill>
            <a:schemeClr val="tx2"/>
          </a:solidFill>
          <a:ln w="12700" cap="flat" cmpd="sng" algn="ctr">
            <a:noFill/>
            <a:prstDash val="solid"/>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36576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2000" dirty="0">
                <a:solidFill>
                  <a:schemeClr val="bg1"/>
                </a:solidFill>
                <a:latin typeface="+mj-lt"/>
                <a:ea typeface="Segoe UI" pitchFamily="34" charset="0"/>
                <a:cs typeface="Segoe UI" pitchFamily="34" charset="0"/>
              </a:rPr>
              <a:t>Backup the</a:t>
            </a:r>
            <a:br>
              <a:rPr lang="en-US" sz="2000" dirty="0">
                <a:solidFill>
                  <a:schemeClr val="bg1"/>
                </a:solidFill>
                <a:latin typeface="+mj-lt"/>
                <a:ea typeface="Segoe UI" pitchFamily="34" charset="0"/>
                <a:cs typeface="Segoe UI" pitchFamily="34" charset="0"/>
              </a:rPr>
            </a:br>
            <a:r>
              <a:rPr lang="en-US" sz="2000" dirty="0">
                <a:solidFill>
                  <a:schemeClr val="bg1"/>
                </a:solidFill>
                <a:latin typeface="+mj-lt"/>
                <a:ea typeface="Segoe UI" pitchFamily="34" charset="0"/>
                <a:cs typeface="Segoe UI" pitchFamily="34" charset="0"/>
              </a:rPr>
              <a:t>virtual machine</a:t>
            </a:r>
          </a:p>
        </p:txBody>
      </p:sp>
      <p:sp>
        <p:nvSpPr>
          <p:cNvPr id="58" name="Rectangle 57">
            <a:extLst>
              <a:ext uri="{FF2B5EF4-FFF2-40B4-BE49-F238E27FC236}">
                <a16:creationId xmlns:a16="http://schemas.microsoft.com/office/drawing/2014/main" id="{922C81E6-A49F-4AA1-A6AC-5BA0EA82BA2A}"/>
              </a:ext>
              <a:ext uri="{C183D7F6-B498-43B3-948B-1728B52AA6E4}">
                <adec:decorative xmlns:adec="http://schemas.microsoft.com/office/drawing/2017/decorative" val="0"/>
              </a:ext>
            </a:extLst>
          </p:cNvPr>
          <p:cNvSpPr/>
          <p:nvPr/>
        </p:nvSpPr>
        <p:spPr bwMode="auto">
          <a:xfrm>
            <a:off x="427038" y="4032070"/>
            <a:ext cx="3755737" cy="226871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t" anchorCtr="0" forceAA="0" compatLnSpc="1">
            <a:prstTxWarp prst="textNoShape">
              <a:avLst/>
            </a:prstTxWarp>
            <a:noAutofit/>
          </a:bodyPr>
          <a:lstStyle/>
          <a:p>
            <a:pPr marL="292100" indent="-292100">
              <a:spcBef>
                <a:spcPts val="1200"/>
              </a:spcBef>
              <a:buFont typeface="+mj-lt"/>
              <a:buAutoNum type="arabicPeriod"/>
            </a:pPr>
            <a:r>
              <a:rPr lang="en-US" sz="2000" dirty="0">
                <a:solidFill>
                  <a:schemeClr val="tx1"/>
                </a:solidFill>
              </a:rPr>
              <a:t>Use a Recovery Services Vault in the region where you are performing your Virtual Machine backups and choose a replication strategy for Vault</a:t>
            </a:r>
          </a:p>
        </p:txBody>
      </p:sp>
      <p:sp>
        <p:nvSpPr>
          <p:cNvPr id="61" name="Rectangle 60">
            <a:extLst>
              <a:ext uri="{FF2B5EF4-FFF2-40B4-BE49-F238E27FC236}">
                <a16:creationId xmlns:a16="http://schemas.microsoft.com/office/drawing/2014/main" id="{D52883FE-20E0-4D74-A2F4-29CA446A1C41}"/>
              </a:ext>
              <a:ext uri="{C183D7F6-B498-43B3-948B-1728B52AA6E4}">
                <adec:decorative xmlns:adec="http://schemas.microsoft.com/office/drawing/2017/decorative" val="0"/>
              </a:ext>
            </a:extLst>
          </p:cNvPr>
          <p:cNvSpPr/>
          <p:nvPr/>
        </p:nvSpPr>
        <p:spPr bwMode="auto">
          <a:xfrm>
            <a:off x="4340372" y="4032070"/>
            <a:ext cx="3755737" cy="226871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t" anchorCtr="0" forceAA="0" compatLnSpc="1">
            <a:prstTxWarp prst="textNoShape">
              <a:avLst/>
            </a:prstTxWarp>
            <a:noAutofit/>
          </a:bodyPr>
          <a:lstStyle/>
          <a:p>
            <a:pPr marL="292100" indent="-292100">
              <a:spcBef>
                <a:spcPts val="1200"/>
              </a:spcBef>
              <a:buFont typeface="+mj-lt"/>
              <a:buAutoNum type="arabicPeriod" startAt="2"/>
              <a:tabLst>
                <a:tab pos="342900" algn="l"/>
              </a:tabLst>
            </a:pPr>
            <a:r>
              <a:rPr lang="en-US" sz="2000" dirty="0">
                <a:solidFill>
                  <a:schemeClr val="tx1"/>
                </a:solidFill>
              </a:rPr>
              <a:t>Take snapshots (recovery points) of your data at defined intervals. These snapshots are stored in recovery services vaults</a:t>
            </a:r>
          </a:p>
        </p:txBody>
      </p:sp>
      <p:sp>
        <p:nvSpPr>
          <p:cNvPr id="63" name="Rectangle 62">
            <a:extLst>
              <a:ext uri="{FF2B5EF4-FFF2-40B4-BE49-F238E27FC236}">
                <a16:creationId xmlns:a16="http://schemas.microsoft.com/office/drawing/2014/main" id="{1665C8DD-2930-4B36-9362-9F68A85E8A2E}"/>
              </a:ext>
              <a:ext uri="{C183D7F6-B498-43B3-948B-1728B52AA6E4}">
                <adec:decorative xmlns:adec="http://schemas.microsoft.com/office/drawing/2017/decorative" val="0"/>
              </a:ext>
            </a:extLst>
          </p:cNvPr>
          <p:cNvSpPr/>
          <p:nvPr/>
        </p:nvSpPr>
        <p:spPr bwMode="auto">
          <a:xfrm>
            <a:off x="8253705" y="4032070"/>
            <a:ext cx="3764127" cy="226871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t" anchorCtr="0" forceAA="0" compatLnSpc="1">
            <a:prstTxWarp prst="textNoShape">
              <a:avLst/>
            </a:prstTxWarp>
            <a:noAutofit/>
          </a:bodyPr>
          <a:lstStyle/>
          <a:p>
            <a:pPr marL="292100" indent="-292100">
              <a:spcBef>
                <a:spcPts val="1200"/>
              </a:spcBef>
              <a:buFont typeface="+mj-lt"/>
              <a:buAutoNum type="arabicPeriod" startAt="3"/>
              <a:tabLst>
                <a:tab pos="342900" algn="l"/>
              </a:tabLst>
            </a:pPr>
            <a:r>
              <a:rPr lang="en-US" sz="2000" dirty="0">
                <a:solidFill>
                  <a:schemeClr val="tx1"/>
                </a:solidFill>
              </a:rPr>
              <a:t>For the Backup extension to work, the Azure VM Agent must be installed on the Azure virtual machine</a:t>
            </a:r>
          </a:p>
        </p:txBody>
      </p:sp>
    </p:spTree>
    <p:extLst>
      <p:ext uri="{BB962C8B-B14F-4D97-AF65-F5344CB8AC3E}">
        <p14:creationId xmlns:p14="http://schemas.microsoft.com/office/powerpoint/2010/main" val="643715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Restore Virtual Machines</a:t>
            </a:r>
          </a:p>
        </p:txBody>
      </p:sp>
      <p:sp>
        <p:nvSpPr>
          <p:cNvPr id="22" name="Rectangle 21">
            <a:extLst>
              <a:ext uri="{FF2B5EF4-FFF2-40B4-BE49-F238E27FC236}">
                <a16:creationId xmlns:a16="http://schemas.microsoft.com/office/drawing/2014/main" id="{A6336BFE-3364-41A2-85F6-29553811EE68}"/>
              </a:ext>
              <a:ext uri="{C183D7F6-B498-43B3-948B-1728B52AA6E4}">
                <adec:decorative xmlns:adec="http://schemas.microsoft.com/office/drawing/2017/decorative" val="0"/>
              </a:ext>
            </a:extLst>
          </p:cNvPr>
          <p:cNvSpPr/>
          <p:nvPr/>
        </p:nvSpPr>
        <p:spPr bwMode="auto">
          <a:xfrm>
            <a:off x="427038" y="1281978"/>
            <a:ext cx="5453258" cy="241916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457200" algn="l"/>
              </a:tabLst>
            </a:pPr>
            <a:r>
              <a:rPr lang="en-US" sz="2200" dirty="0">
                <a:solidFill>
                  <a:schemeClr val="tx1"/>
                </a:solidFill>
              </a:rPr>
              <a:t>Once you trigger the restore operation, the Backup service creates a job for tracking the restore operation</a:t>
            </a:r>
          </a:p>
        </p:txBody>
      </p:sp>
      <p:sp>
        <p:nvSpPr>
          <p:cNvPr id="24" name="Rectangle 23">
            <a:extLst>
              <a:ext uri="{FF2B5EF4-FFF2-40B4-BE49-F238E27FC236}">
                <a16:creationId xmlns:a16="http://schemas.microsoft.com/office/drawing/2014/main" id="{AF768FAE-1FA4-4305-A219-A17F949E87F7}"/>
              </a:ext>
              <a:ext uri="{C183D7F6-B498-43B3-948B-1728B52AA6E4}">
                <adec:decorative xmlns:adec="http://schemas.microsoft.com/office/drawing/2017/decorative" val="0"/>
              </a:ext>
            </a:extLst>
          </p:cNvPr>
          <p:cNvSpPr/>
          <p:nvPr/>
        </p:nvSpPr>
        <p:spPr bwMode="auto">
          <a:xfrm>
            <a:off x="427037" y="3904347"/>
            <a:ext cx="5453258" cy="241916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342900" algn="l"/>
              </a:tabLst>
            </a:pPr>
            <a:r>
              <a:rPr lang="en-US" sz="2200">
                <a:solidFill>
                  <a:schemeClr val="tx1"/>
                </a:solidFill>
              </a:rPr>
              <a:t>The Backup service also creates and temporarily displays notifications, so you monitor how the backup is proceeding</a:t>
            </a:r>
          </a:p>
        </p:txBody>
      </p:sp>
      <p:sp>
        <p:nvSpPr>
          <p:cNvPr id="19" name="Rectangle 18">
            <a:extLst>
              <a:ext uri="{FF2B5EF4-FFF2-40B4-BE49-F238E27FC236}">
                <a16:creationId xmlns:a16="http://schemas.microsoft.com/office/drawing/2014/main" id="{95669DFF-AA3C-44F8-B8BA-131EF1C2143C}"/>
              </a:ext>
              <a:ext uri="{C183D7F6-B498-43B3-948B-1728B52AA6E4}">
                <adec:decorative xmlns:adec="http://schemas.microsoft.com/office/drawing/2017/decorative" val="1"/>
              </a:ext>
            </a:extLst>
          </p:cNvPr>
          <p:cNvSpPr/>
          <p:nvPr/>
        </p:nvSpPr>
        <p:spPr bwMode="auto">
          <a:xfrm>
            <a:off x="6037943" y="1247142"/>
            <a:ext cx="5971495" cy="5076374"/>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a:gradFill>
                <a:gsLst>
                  <a:gs pos="0">
                    <a:srgbClr val="FFFFFF"/>
                  </a:gs>
                  <a:gs pos="100000">
                    <a:srgbClr val="FFFFFF"/>
                  </a:gs>
                </a:gsLst>
                <a:lin ang="5400000" scaled="0"/>
              </a:gradFill>
              <a:ea typeface="Segoe UI" pitchFamily="34" charset="0"/>
              <a:cs typeface="Segoe UI" pitchFamily="34" charset="0"/>
            </a:endParaRPr>
          </a:p>
        </p:txBody>
      </p:sp>
      <p:pic>
        <p:nvPicPr>
          <p:cNvPr id="5" name="Picture 5" descr="Screenshot of the VM restore page. Restore points are shown">
            <a:extLst>
              <a:ext uri="{FF2B5EF4-FFF2-40B4-BE49-F238E27FC236}">
                <a16:creationId xmlns:a16="http://schemas.microsoft.com/office/drawing/2014/main" id="{1C7AAABF-B6AE-4E77-9026-8C743AA985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3086" y="2025258"/>
            <a:ext cx="5681208" cy="3741888"/>
          </a:xfrm>
          <a:prstGeom prst="rect">
            <a:avLst/>
          </a:prstGeom>
          <a:ln>
            <a:noFill/>
          </a:ln>
        </p:spPr>
      </p:pic>
    </p:spTree>
    <p:extLst>
      <p:ext uri="{BB962C8B-B14F-4D97-AF65-F5344CB8AC3E}">
        <p14:creationId xmlns:p14="http://schemas.microsoft.com/office/powerpoint/2010/main" val="94549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CFCB5-EC37-4F38-B1A0-1D321EA38E48}"/>
              </a:ext>
            </a:extLst>
          </p:cNvPr>
          <p:cNvSpPr>
            <a:spLocks noGrp="1"/>
          </p:cNvSpPr>
          <p:nvPr>
            <p:ph type="title"/>
          </p:nvPr>
        </p:nvSpPr>
        <p:spPr/>
        <p:txBody>
          <a:bodyPr/>
          <a:lstStyle/>
          <a:p>
            <a:r>
              <a:rPr lang="en-US" dirty="0"/>
              <a:t>Implement Azure Backup Server</a:t>
            </a:r>
          </a:p>
        </p:txBody>
      </p:sp>
      <p:sp>
        <p:nvSpPr>
          <p:cNvPr id="13" name="Rectangle 12">
            <a:extLst>
              <a:ext uri="{FF2B5EF4-FFF2-40B4-BE49-F238E27FC236}">
                <a16:creationId xmlns:a16="http://schemas.microsoft.com/office/drawing/2014/main" id="{7FAF2FA4-718F-43D0-B4EE-FB6A4F5270D3}"/>
              </a:ext>
              <a:ext uri="{C183D7F6-B498-43B3-948B-1728B52AA6E4}">
                <adec:decorative xmlns:adec="http://schemas.microsoft.com/office/drawing/2017/decorative" val="1"/>
              </a:ext>
            </a:extLst>
          </p:cNvPr>
          <p:cNvSpPr/>
          <p:nvPr/>
        </p:nvSpPr>
        <p:spPr bwMode="auto">
          <a:xfrm>
            <a:off x="427038" y="1247141"/>
            <a:ext cx="11582400" cy="2947488"/>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IN" sz="2000" err="1">
              <a:gradFill>
                <a:gsLst>
                  <a:gs pos="0">
                    <a:srgbClr val="FFFFFF"/>
                  </a:gs>
                  <a:gs pos="100000">
                    <a:srgbClr val="FFFFFF"/>
                  </a:gs>
                </a:gsLst>
                <a:lin ang="5400000" scaled="0"/>
              </a:gradFill>
              <a:ea typeface="Segoe UI" pitchFamily="34" charset="0"/>
              <a:cs typeface="Segoe UI" pitchFamily="34" charset="0"/>
            </a:endParaRPr>
          </a:p>
        </p:txBody>
      </p:sp>
      <p:pic>
        <p:nvPicPr>
          <p:cNvPr id="11" name="Picture 10" descr="Specialized Workloads, Virtual Machines,&#10;Files/Folders/Volumes are shown going to disk. The disk using System Center DPM or Azure Backup Server to store data in Azure">
            <a:extLst>
              <a:ext uri="{FF2B5EF4-FFF2-40B4-BE49-F238E27FC236}">
                <a16:creationId xmlns:a16="http://schemas.microsoft.com/office/drawing/2014/main" id="{C175D816-31F5-47AF-BD3E-E8607CB14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577" y="2050869"/>
            <a:ext cx="10752008" cy="1340032"/>
          </a:xfrm>
          <a:prstGeom prst="rect">
            <a:avLst/>
          </a:prstGeom>
        </p:spPr>
      </p:pic>
      <p:sp>
        <p:nvSpPr>
          <p:cNvPr id="15" name="Rectangle 14">
            <a:extLst>
              <a:ext uri="{FF2B5EF4-FFF2-40B4-BE49-F238E27FC236}">
                <a16:creationId xmlns:a16="http://schemas.microsoft.com/office/drawing/2014/main" id="{E9362324-18D1-4DE5-8E27-B5C7477FB8B0}"/>
              </a:ext>
              <a:ext uri="{C183D7F6-B498-43B3-948B-1728B52AA6E4}">
                <adec:decorative xmlns:adec="http://schemas.microsoft.com/office/drawing/2017/decorative" val="0"/>
              </a:ext>
            </a:extLst>
          </p:cNvPr>
          <p:cNvSpPr/>
          <p:nvPr/>
        </p:nvSpPr>
        <p:spPr bwMode="auto">
          <a:xfrm>
            <a:off x="414822" y="4361467"/>
            <a:ext cx="2782632" cy="2000279"/>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t" anchorCtr="0" forceAA="0" compatLnSpc="1">
            <a:prstTxWarp prst="textNoShape">
              <a:avLst/>
            </a:prstTxWarp>
            <a:noAutofit/>
          </a:bodyPr>
          <a:lstStyle/>
          <a:p>
            <a:pPr marL="57150">
              <a:spcBef>
                <a:spcPts val="1200"/>
              </a:spcBef>
              <a:tabLst>
                <a:tab pos="457200" algn="l"/>
              </a:tabLst>
            </a:pPr>
            <a:r>
              <a:rPr lang="en-US" sz="2000" dirty="0">
                <a:solidFill>
                  <a:schemeClr val="tx1"/>
                </a:solidFill>
              </a:rPr>
              <a:t>App-aware backups, file/folder/volume backups, and machine state backups (bare-metal, system state)</a:t>
            </a:r>
          </a:p>
        </p:txBody>
      </p:sp>
      <p:sp>
        <p:nvSpPr>
          <p:cNvPr id="16" name="Rectangle 15">
            <a:extLst>
              <a:ext uri="{FF2B5EF4-FFF2-40B4-BE49-F238E27FC236}">
                <a16:creationId xmlns:a16="http://schemas.microsoft.com/office/drawing/2014/main" id="{ADAAF9CF-6614-49A6-A1E8-05D0D9299214}"/>
              </a:ext>
              <a:ext uri="{C183D7F6-B498-43B3-948B-1728B52AA6E4}">
                <adec:decorative xmlns:adec="http://schemas.microsoft.com/office/drawing/2017/decorative" val="0"/>
              </a:ext>
            </a:extLst>
          </p:cNvPr>
          <p:cNvSpPr/>
          <p:nvPr/>
        </p:nvSpPr>
        <p:spPr bwMode="auto">
          <a:xfrm>
            <a:off x="3354949" y="4361467"/>
            <a:ext cx="2782632" cy="2000279"/>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t" anchorCtr="0" forceAA="0" compatLnSpc="1">
            <a:prstTxWarp prst="textNoShape">
              <a:avLst/>
            </a:prstTxWarp>
            <a:noAutofit/>
          </a:bodyPr>
          <a:lstStyle/>
          <a:p>
            <a:pPr marL="57150">
              <a:spcBef>
                <a:spcPts val="1200"/>
              </a:spcBef>
              <a:tabLst>
                <a:tab pos="342900" algn="l"/>
              </a:tabLst>
            </a:pPr>
            <a:r>
              <a:rPr lang="en-US" sz="2000">
                <a:solidFill>
                  <a:schemeClr val="tx1"/>
                </a:solidFill>
              </a:rPr>
              <a:t>Each machine runs the DPM/MABS protection agent, and the MARS agent runs on the MABS/DPM </a:t>
            </a:r>
          </a:p>
        </p:txBody>
      </p:sp>
      <p:sp>
        <p:nvSpPr>
          <p:cNvPr id="17" name="Rectangle 16">
            <a:extLst>
              <a:ext uri="{FF2B5EF4-FFF2-40B4-BE49-F238E27FC236}">
                <a16:creationId xmlns:a16="http://schemas.microsoft.com/office/drawing/2014/main" id="{DDD0DDEB-BB68-4C87-8A2A-088AE9D550E6}"/>
              </a:ext>
              <a:ext uri="{C183D7F6-B498-43B3-948B-1728B52AA6E4}">
                <adec:decorative xmlns:adec="http://schemas.microsoft.com/office/drawing/2017/decorative" val="0"/>
              </a:ext>
            </a:extLst>
          </p:cNvPr>
          <p:cNvSpPr/>
          <p:nvPr/>
        </p:nvSpPr>
        <p:spPr bwMode="auto">
          <a:xfrm>
            <a:off x="6295074" y="4361467"/>
            <a:ext cx="2782632" cy="2000279"/>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t" anchorCtr="0" forceAA="0" compatLnSpc="1">
            <a:prstTxWarp prst="textNoShape">
              <a:avLst/>
            </a:prstTxWarp>
            <a:noAutofit/>
          </a:bodyPr>
          <a:lstStyle/>
          <a:p>
            <a:pPr marL="57150">
              <a:spcBef>
                <a:spcPts val="1200"/>
              </a:spcBef>
              <a:tabLst>
                <a:tab pos="342900" algn="l"/>
              </a:tabLst>
            </a:pPr>
            <a:r>
              <a:rPr lang="en-US" sz="2000">
                <a:solidFill>
                  <a:schemeClr val="tx1"/>
                </a:solidFill>
              </a:rPr>
              <a:t>Flexibility and granular scheduling options</a:t>
            </a:r>
          </a:p>
        </p:txBody>
      </p:sp>
      <p:sp>
        <p:nvSpPr>
          <p:cNvPr id="27" name="Rectangle 26">
            <a:extLst>
              <a:ext uri="{FF2B5EF4-FFF2-40B4-BE49-F238E27FC236}">
                <a16:creationId xmlns:a16="http://schemas.microsoft.com/office/drawing/2014/main" id="{112EC80F-A203-456F-990C-8F7AC3D72CF4}"/>
              </a:ext>
              <a:ext uri="{C183D7F6-B498-43B3-948B-1728B52AA6E4}">
                <adec:decorative xmlns:adec="http://schemas.microsoft.com/office/drawing/2017/decorative" val="0"/>
              </a:ext>
            </a:extLst>
          </p:cNvPr>
          <p:cNvSpPr/>
          <p:nvPr/>
        </p:nvSpPr>
        <p:spPr bwMode="auto">
          <a:xfrm>
            <a:off x="9235197" y="4361467"/>
            <a:ext cx="2782632" cy="2000279"/>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t" anchorCtr="0" forceAA="0" compatLnSpc="1">
            <a:prstTxWarp prst="textNoShape">
              <a:avLst/>
            </a:prstTxWarp>
            <a:noAutofit/>
          </a:bodyPr>
          <a:lstStyle/>
          <a:p>
            <a:pPr marL="57150">
              <a:spcBef>
                <a:spcPts val="1200"/>
              </a:spcBef>
              <a:tabLst>
                <a:tab pos="342900" algn="l"/>
              </a:tabLst>
            </a:pPr>
            <a:r>
              <a:rPr lang="en-US" sz="2000">
                <a:solidFill>
                  <a:schemeClr val="tx1"/>
                </a:solidFill>
              </a:rPr>
              <a:t>Manage backups for multiple machines in</a:t>
            </a:r>
            <a:br>
              <a:rPr lang="en-US" sz="2000">
                <a:solidFill>
                  <a:schemeClr val="tx1"/>
                </a:solidFill>
              </a:rPr>
            </a:br>
            <a:r>
              <a:rPr lang="en-US" sz="2000">
                <a:solidFill>
                  <a:schemeClr val="tx1"/>
                </a:solidFill>
              </a:rPr>
              <a:t>a protection group</a:t>
            </a:r>
          </a:p>
        </p:txBody>
      </p:sp>
    </p:spTree>
    <p:extLst>
      <p:ext uri="{BB962C8B-B14F-4D97-AF65-F5344CB8AC3E}">
        <p14:creationId xmlns:p14="http://schemas.microsoft.com/office/powerpoint/2010/main" val="213533417"/>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3DD8D-F14F-4ECF-97AD-E3DB7A446F78}"/>
              </a:ext>
            </a:extLst>
          </p:cNvPr>
          <p:cNvSpPr>
            <a:spLocks noGrp="1"/>
          </p:cNvSpPr>
          <p:nvPr>
            <p:ph type="title"/>
          </p:nvPr>
        </p:nvSpPr>
        <p:spPr/>
        <p:txBody>
          <a:bodyPr/>
          <a:lstStyle/>
          <a:p>
            <a:r>
              <a:rPr lang="en-US" dirty="0"/>
              <a:t>Compare Backup Options</a:t>
            </a:r>
          </a:p>
        </p:txBody>
      </p:sp>
      <p:graphicFrame>
        <p:nvGraphicFramePr>
          <p:cNvPr id="6" name="Table 5">
            <a:extLst>
              <a:ext uri="{FF2B5EF4-FFF2-40B4-BE49-F238E27FC236}">
                <a16:creationId xmlns:a16="http://schemas.microsoft.com/office/drawing/2014/main" id="{0B9CE051-9CE0-461A-AE76-C1C367230FF4}"/>
              </a:ext>
            </a:extLst>
          </p:cNvPr>
          <p:cNvGraphicFramePr>
            <a:graphicFrameLocks noGrp="1"/>
          </p:cNvGraphicFramePr>
          <p:nvPr/>
        </p:nvGraphicFramePr>
        <p:xfrm>
          <a:off x="420913" y="1342113"/>
          <a:ext cx="11577413" cy="5019633"/>
        </p:xfrm>
        <a:graphic>
          <a:graphicData uri="http://schemas.openxmlformats.org/drawingml/2006/table">
            <a:tbl>
              <a:tblPr firstRow="1" bandRow="1">
                <a:tableStyleId>{E8B1032C-EA38-4F05-BA0D-38AFFFC7BED3}</a:tableStyleId>
              </a:tblPr>
              <a:tblGrid>
                <a:gridCol w="1625601">
                  <a:extLst>
                    <a:ext uri="{9D8B030D-6E8A-4147-A177-3AD203B41FA5}">
                      <a16:colId xmlns:a16="http://schemas.microsoft.com/office/drawing/2014/main" val="432228811"/>
                    </a:ext>
                  </a:extLst>
                </a:gridCol>
                <a:gridCol w="3265715">
                  <a:extLst>
                    <a:ext uri="{9D8B030D-6E8A-4147-A177-3AD203B41FA5}">
                      <a16:colId xmlns:a16="http://schemas.microsoft.com/office/drawing/2014/main" val="75774198"/>
                    </a:ext>
                  </a:extLst>
                </a:gridCol>
                <a:gridCol w="3006271">
                  <a:extLst>
                    <a:ext uri="{9D8B030D-6E8A-4147-A177-3AD203B41FA5}">
                      <a16:colId xmlns:a16="http://schemas.microsoft.com/office/drawing/2014/main" val="2296394419"/>
                    </a:ext>
                  </a:extLst>
                </a:gridCol>
                <a:gridCol w="1562100">
                  <a:extLst>
                    <a:ext uri="{9D8B030D-6E8A-4147-A177-3AD203B41FA5}">
                      <a16:colId xmlns:a16="http://schemas.microsoft.com/office/drawing/2014/main" val="3872385710"/>
                    </a:ext>
                  </a:extLst>
                </a:gridCol>
                <a:gridCol w="2117726">
                  <a:extLst>
                    <a:ext uri="{9D8B030D-6E8A-4147-A177-3AD203B41FA5}">
                      <a16:colId xmlns:a16="http://schemas.microsoft.com/office/drawing/2014/main" val="8381727"/>
                    </a:ext>
                  </a:extLst>
                </a:gridCol>
              </a:tblGrid>
              <a:tr h="468963">
                <a:tc>
                  <a:txBody>
                    <a:bodyPr/>
                    <a:lstStyle/>
                    <a:p>
                      <a:pPr algn="l">
                        <a:spcBef>
                          <a:spcPts val="300"/>
                        </a:spcBef>
                      </a:pPr>
                      <a:r>
                        <a:rPr lang="en-US" sz="1800" b="0" dirty="0">
                          <a:solidFill>
                            <a:schemeClr val="bg1"/>
                          </a:solidFill>
                          <a:effectLst/>
                          <a:latin typeface="+mj-lt"/>
                        </a:rPr>
                        <a:t>Component</a:t>
                      </a:r>
                    </a:p>
                  </a:txBody>
                  <a:tcPr marT="91440" anchor="ctr">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algn="l">
                        <a:spcBef>
                          <a:spcPts val="300"/>
                        </a:spcBef>
                      </a:pPr>
                      <a:r>
                        <a:rPr lang="en-US" sz="1800" b="0" dirty="0">
                          <a:solidFill>
                            <a:schemeClr val="bg1"/>
                          </a:solidFill>
                          <a:effectLst/>
                          <a:latin typeface="+mj-lt"/>
                        </a:rPr>
                        <a:t>Benefits</a:t>
                      </a:r>
                    </a:p>
                  </a:txBody>
                  <a:tcPr marT="9144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algn="l">
                        <a:spcBef>
                          <a:spcPts val="300"/>
                        </a:spcBef>
                      </a:pPr>
                      <a:r>
                        <a:rPr lang="en-US" sz="1800" b="0" dirty="0">
                          <a:solidFill>
                            <a:schemeClr val="bg1"/>
                          </a:solidFill>
                          <a:effectLst/>
                          <a:latin typeface="+mj-lt"/>
                        </a:rPr>
                        <a:t>Limits</a:t>
                      </a:r>
                    </a:p>
                  </a:txBody>
                  <a:tcPr marT="9144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algn="l">
                        <a:spcBef>
                          <a:spcPts val="300"/>
                        </a:spcBef>
                      </a:pPr>
                      <a:r>
                        <a:rPr lang="en-US" sz="1800" b="0" dirty="0">
                          <a:solidFill>
                            <a:schemeClr val="bg1"/>
                          </a:solidFill>
                          <a:effectLst/>
                          <a:latin typeface="+mj-lt"/>
                        </a:rPr>
                        <a:t>Protects</a:t>
                      </a:r>
                    </a:p>
                  </a:txBody>
                  <a:tcPr marT="9144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algn="l">
                        <a:spcBef>
                          <a:spcPts val="300"/>
                        </a:spcBef>
                      </a:pPr>
                      <a:r>
                        <a:rPr lang="en-US" sz="1800" b="0" dirty="0">
                          <a:solidFill>
                            <a:schemeClr val="bg1"/>
                          </a:solidFill>
                          <a:effectLst/>
                          <a:latin typeface="+mj-lt"/>
                        </a:rPr>
                        <a:t>Backup Storage</a:t>
                      </a:r>
                    </a:p>
                  </a:txBody>
                  <a:tcPr marT="91440" anchor="ctr">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extLst>
                  <a:ext uri="{0D108BD9-81ED-4DB2-BD59-A6C34878D82A}">
                    <a16:rowId xmlns:a16="http://schemas.microsoft.com/office/drawing/2014/main" val="2757862615"/>
                  </a:ext>
                </a:extLst>
              </a:tr>
              <a:tr h="1676108">
                <a:tc>
                  <a:txBody>
                    <a:bodyPr/>
                    <a:lstStyle/>
                    <a:p>
                      <a:pPr algn="l">
                        <a:spcBef>
                          <a:spcPts val="300"/>
                        </a:spcBef>
                      </a:pPr>
                      <a:r>
                        <a:rPr lang="en-US" sz="1600" dirty="0">
                          <a:solidFill>
                            <a:schemeClr val="tx1"/>
                          </a:solidFill>
                          <a:effectLst/>
                          <a:latin typeface="+mj-lt"/>
                        </a:rPr>
                        <a:t>Azure Backup (MARS) agent</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Backup files and folders on physical or virtual</a:t>
                      </a:r>
                      <a:br>
                        <a:rPr lang="en-US" sz="1600" kern="1200" dirty="0">
                          <a:solidFill>
                            <a:schemeClr val="tx1"/>
                          </a:solidFill>
                          <a:effectLst/>
                          <a:latin typeface="+mn-lt"/>
                          <a:ea typeface="+mn-ea"/>
                          <a:cs typeface="+mn-cs"/>
                        </a:rPr>
                      </a:br>
                      <a:r>
                        <a:rPr lang="en-US" sz="1600" kern="1200" dirty="0">
                          <a:solidFill>
                            <a:schemeClr val="tx1"/>
                          </a:solidFill>
                          <a:effectLst/>
                          <a:latin typeface="+mn-lt"/>
                          <a:ea typeface="+mn-ea"/>
                          <a:cs typeface="+mn-cs"/>
                        </a:rPr>
                        <a:t>Windows OS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No separate backup</a:t>
                      </a:r>
                      <a:br>
                        <a:rPr lang="en-US" sz="1600" kern="1200" dirty="0">
                          <a:solidFill>
                            <a:schemeClr val="tx1"/>
                          </a:solidFill>
                          <a:effectLst/>
                          <a:latin typeface="+mn-lt"/>
                          <a:ea typeface="+mn-ea"/>
                          <a:cs typeface="+mn-cs"/>
                        </a:rPr>
                      </a:br>
                      <a:r>
                        <a:rPr lang="en-US" sz="1600" kern="1200" dirty="0">
                          <a:solidFill>
                            <a:schemeClr val="tx1"/>
                          </a:solidFill>
                          <a:effectLst/>
                          <a:latin typeface="+mn-lt"/>
                          <a:ea typeface="+mn-ea"/>
                          <a:cs typeface="+mn-cs"/>
                        </a:rPr>
                        <a:t>server required</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231775" indent="-171450" algn="l" defTabSz="932742" rtl="0" eaLnBrk="1" latinLnBrk="0" hangingPunct="1">
                        <a:spcBef>
                          <a:spcPts val="300"/>
                        </a:spcBef>
                        <a:spcAft>
                          <a:spcPts val="500"/>
                        </a:spcAft>
                        <a:buFont typeface="Arial" panose="020B0604020202020204" pitchFamily="34" charset="0"/>
                        <a:buChar char="•"/>
                      </a:pPr>
                      <a:r>
                        <a:rPr lang="en-US" sz="1600" kern="1200">
                          <a:solidFill>
                            <a:schemeClr val="tx1"/>
                          </a:solidFill>
                          <a:effectLst/>
                          <a:latin typeface="+mn-lt"/>
                          <a:ea typeface="+mn-ea"/>
                          <a:cs typeface="+mn-cs"/>
                        </a:rPr>
                        <a:t>Backup 3x per day</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a:solidFill>
                            <a:schemeClr val="tx1"/>
                          </a:solidFill>
                          <a:effectLst/>
                          <a:latin typeface="+mn-lt"/>
                          <a:ea typeface="+mn-ea"/>
                          <a:cs typeface="+mn-cs"/>
                        </a:rPr>
                        <a:t>Not application aware</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a:solidFill>
                            <a:schemeClr val="tx1"/>
                          </a:solidFill>
                          <a:effectLst/>
                          <a:latin typeface="+mn-lt"/>
                          <a:ea typeface="+mn-ea"/>
                          <a:cs typeface="+mn-cs"/>
                        </a:rPr>
                        <a:t>File, folder, and volume-level</a:t>
                      </a:r>
                      <a:br>
                        <a:rPr lang="en-US" sz="1600" kern="1200">
                          <a:solidFill>
                            <a:schemeClr val="tx1"/>
                          </a:solidFill>
                          <a:effectLst/>
                          <a:latin typeface="+mn-lt"/>
                          <a:ea typeface="+mn-ea"/>
                          <a:cs typeface="+mn-cs"/>
                        </a:rPr>
                      </a:br>
                      <a:r>
                        <a:rPr lang="en-US" sz="1600" kern="1200">
                          <a:solidFill>
                            <a:schemeClr val="tx1"/>
                          </a:solidFill>
                          <a:effectLst/>
                          <a:latin typeface="+mn-lt"/>
                          <a:ea typeface="+mn-ea"/>
                          <a:cs typeface="+mn-cs"/>
                        </a:rPr>
                        <a:t>restore only</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a:solidFill>
                            <a:schemeClr val="tx1"/>
                          </a:solidFill>
                          <a:effectLst/>
                          <a:latin typeface="+mn-lt"/>
                          <a:ea typeface="+mn-ea"/>
                          <a:cs typeface="+mn-cs"/>
                        </a:rPr>
                        <a:t>No support for Linux</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231775" indent="-171450" algn="l" defTabSz="932742" rtl="0" eaLnBrk="1" latinLnBrk="0" hangingPunct="1">
                        <a:spcBef>
                          <a:spcPts val="300"/>
                        </a:spcBef>
                        <a:spcAft>
                          <a:spcPts val="500"/>
                        </a:spcAft>
                        <a:buFont typeface="Arial" panose="020B0604020202020204" pitchFamily="34" charset="0"/>
                        <a:buChar char="•"/>
                      </a:pPr>
                      <a:r>
                        <a:rPr lang="en-US" sz="1600" kern="1200">
                          <a:solidFill>
                            <a:schemeClr val="tx1"/>
                          </a:solidFill>
                          <a:effectLst/>
                          <a:latin typeface="+mn-lt"/>
                          <a:ea typeface="+mn-ea"/>
                          <a:cs typeface="+mn-cs"/>
                        </a:rPr>
                        <a:t>Files </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a:solidFill>
                            <a:schemeClr val="tx1"/>
                          </a:solidFill>
                          <a:effectLst/>
                          <a:latin typeface="+mn-lt"/>
                          <a:ea typeface="+mn-ea"/>
                          <a:cs typeface="+mn-cs"/>
                        </a:rPr>
                        <a:t>Folders</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231775" indent="-171450" algn="l" defTabSz="932742" rtl="0" eaLnBrk="1" latinLnBrk="0" hangingPunct="1">
                        <a:spcBef>
                          <a:spcPts val="300"/>
                        </a:spcBef>
                        <a:spcAft>
                          <a:spcPts val="500"/>
                        </a:spcAft>
                        <a:buFont typeface="Arial" panose="020B0604020202020204" pitchFamily="34" charset="0"/>
                        <a:buChar char="•"/>
                      </a:pPr>
                      <a:r>
                        <a:rPr lang="en-US" sz="1600" kern="1200">
                          <a:solidFill>
                            <a:schemeClr val="tx1"/>
                          </a:solidFill>
                          <a:effectLst/>
                          <a:latin typeface="+mn-lt"/>
                          <a:ea typeface="+mn-ea"/>
                          <a:cs typeface="+mn-cs"/>
                        </a:rPr>
                        <a:t>Recovery</a:t>
                      </a:r>
                      <a:br>
                        <a:rPr lang="en-US" sz="1600" kern="1200">
                          <a:solidFill>
                            <a:schemeClr val="tx1"/>
                          </a:solidFill>
                          <a:effectLst/>
                          <a:latin typeface="+mn-lt"/>
                          <a:ea typeface="+mn-ea"/>
                          <a:cs typeface="+mn-cs"/>
                        </a:rPr>
                      </a:br>
                      <a:r>
                        <a:rPr lang="en-US" sz="1600" kern="1200">
                          <a:solidFill>
                            <a:schemeClr val="tx1"/>
                          </a:solidFill>
                          <a:effectLst/>
                          <a:latin typeface="+mn-lt"/>
                          <a:ea typeface="+mn-ea"/>
                          <a:cs typeface="+mn-cs"/>
                        </a:rPr>
                        <a:t>services vault</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580730330"/>
                  </a:ext>
                </a:extLst>
              </a:tr>
              <a:tr h="2874562">
                <a:tc>
                  <a:txBody>
                    <a:bodyPr/>
                    <a:lstStyle/>
                    <a:p>
                      <a:pPr algn="l">
                        <a:spcBef>
                          <a:spcPts val="300"/>
                        </a:spcBef>
                      </a:pPr>
                      <a:r>
                        <a:rPr lang="en-US" sz="1600" dirty="0">
                          <a:solidFill>
                            <a:schemeClr val="tx1"/>
                          </a:solidFill>
                          <a:effectLst/>
                          <a:latin typeface="+mj-lt"/>
                        </a:rPr>
                        <a:t>Azure</a:t>
                      </a:r>
                      <a:br>
                        <a:rPr lang="en-US" sz="1600" dirty="0">
                          <a:solidFill>
                            <a:schemeClr val="tx1"/>
                          </a:solidFill>
                          <a:effectLst/>
                          <a:latin typeface="+mj-lt"/>
                        </a:rPr>
                      </a:br>
                      <a:r>
                        <a:rPr lang="en-US" sz="1600" dirty="0">
                          <a:solidFill>
                            <a:schemeClr val="tx1"/>
                          </a:solidFill>
                          <a:effectLst/>
                          <a:latin typeface="+mj-lt"/>
                        </a:rPr>
                        <a:t>Backup Server (MABS)</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App aware snapshots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Full flex for when to backups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Recovery granularity</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Linux support on Hyper-V and VMware VMs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Backup and restore</a:t>
                      </a:r>
                      <a:br>
                        <a:rPr lang="en-US" sz="1600" kern="1200" dirty="0">
                          <a:solidFill>
                            <a:schemeClr val="tx1"/>
                          </a:solidFill>
                          <a:effectLst/>
                          <a:latin typeface="+mn-lt"/>
                          <a:ea typeface="+mn-ea"/>
                          <a:cs typeface="+mn-cs"/>
                        </a:rPr>
                      </a:br>
                      <a:r>
                        <a:rPr lang="en-US" sz="1600" kern="1200" dirty="0">
                          <a:solidFill>
                            <a:schemeClr val="tx1"/>
                          </a:solidFill>
                          <a:effectLst/>
                          <a:latin typeface="+mn-lt"/>
                          <a:ea typeface="+mn-ea"/>
                          <a:cs typeface="+mn-cs"/>
                        </a:rPr>
                        <a:t>VMware VMs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Doesn’t require a System Center license</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Cannot backup Oracle workloads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Always requires live Azure subscription</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No support for tape backup</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Files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Folders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Volumes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VMs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Applications</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Workloads</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Recovery</a:t>
                      </a:r>
                      <a:br>
                        <a:rPr lang="en-US" sz="1600" kern="1200" dirty="0">
                          <a:solidFill>
                            <a:schemeClr val="tx1"/>
                          </a:solidFill>
                          <a:effectLst/>
                          <a:latin typeface="+mn-lt"/>
                          <a:ea typeface="+mn-ea"/>
                          <a:cs typeface="+mn-cs"/>
                        </a:rPr>
                      </a:br>
                      <a:r>
                        <a:rPr lang="en-US" sz="1600" kern="1200" dirty="0">
                          <a:solidFill>
                            <a:schemeClr val="tx1"/>
                          </a:solidFill>
                          <a:effectLst/>
                          <a:latin typeface="+mn-lt"/>
                          <a:ea typeface="+mn-ea"/>
                          <a:cs typeface="+mn-cs"/>
                        </a:rPr>
                        <a:t>services vault</a:t>
                      </a:r>
                    </a:p>
                    <a:p>
                      <a:pPr marL="231775" indent="-171450" algn="l" defTabSz="932742" rtl="0" eaLnBrk="1" latinLnBrk="0" hangingPunct="1">
                        <a:spcBef>
                          <a:spcPts val="300"/>
                        </a:spcBef>
                        <a:spcAft>
                          <a:spcPts val="500"/>
                        </a:spcAft>
                        <a:buFont typeface="Arial" panose="020B0604020202020204" pitchFamily="34" charset="0"/>
                        <a:buChar char="•"/>
                      </a:pPr>
                      <a:r>
                        <a:rPr lang="en-US" sz="1600" kern="1200" dirty="0">
                          <a:solidFill>
                            <a:schemeClr val="tx1"/>
                          </a:solidFill>
                          <a:effectLst/>
                          <a:latin typeface="+mn-lt"/>
                          <a:ea typeface="+mn-ea"/>
                          <a:cs typeface="+mn-cs"/>
                        </a:rPr>
                        <a:t>Locally</a:t>
                      </a:r>
                      <a:br>
                        <a:rPr lang="en-US" sz="1600" kern="1200" dirty="0">
                          <a:solidFill>
                            <a:schemeClr val="tx1"/>
                          </a:solidFill>
                          <a:effectLst/>
                          <a:latin typeface="+mn-lt"/>
                          <a:ea typeface="+mn-ea"/>
                          <a:cs typeface="+mn-cs"/>
                        </a:rPr>
                      </a:br>
                      <a:r>
                        <a:rPr lang="en-US" sz="1600" kern="1200" dirty="0">
                          <a:solidFill>
                            <a:schemeClr val="tx1"/>
                          </a:solidFill>
                          <a:effectLst/>
                          <a:latin typeface="+mn-lt"/>
                          <a:ea typeface="+mn-ea"/>
                          <a:cs typeface="+mn-cs"/>
                        </a:rPr>
                        <a:t>attached disk</a:t>
                      </a:r>
                    </a:p>
                  </a:txBody>
                  <a:tcPr marT="91440">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4117439897"/>
                  </a:ext>
                </a:extLst>
              </a:tr>
            </a:tbl>
          </a:graphicData>
        </a:graphic>
      </p:graphicFrame>
    </p:spTree>
    <p:extLst>
      <p:ext uri="{BB962C8B-B14F-4D97-AF65-F5344CB8AC3E}">
        <p14:creationId xmlns:p14="http://schemas.microsoft.com/office/powerpoint/2010/main" val="3672199561"/>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82583-18D4-4230-90E4-DB44D1016E08}"/>
              </a:ext>
            </a:extLst>
          </p:cNvPr>
          <p:cNvSpPr>
            <a:spLocks noGrp="1"/>
          </p:cNvSpPr>
          <p:nvPr>
            <p:ph type="title"/>
          </p:nvPr>
        </p:nvSpPr>
        <p:spPr/>
        <p:txBody>
          <a:bodyPr/>
          <a:lstStyle/>
          <a:p>
            <a:r>
              <a:rPr lang="en-US" dirty="0"/>
              <a:t>Manage Soft Delete</a:t>
            </a:r>
          </a:p>
        </p:txBody>
      </p:sp>
      <p:sp>
        <p:nvSpPr>
          <p:cNvPr id="10" name="Rectangle 9">
            <a:extLst>
              <a:ext uri="{FF2B5EF4-FFF2-40B4-BE49-F238E27FC236}">
                <a16:creationId xmlns:a16="http://schemas.microsoft.com/office/drawing/2014/main" id="{F362F1C7-7286-4F27-AAFA-0199E6A60F1C}"/>
              </a:ext>
              <a:ext uri="{C183D7F6-B498-43B3-948B-1728B52AA6E4}">
                <adec:decorative xmlns:adec="http://schemas.microsoft.com/office/drawing/2017/decorative" val="0"/>
              </a:ext>
            </a:extLst>
          </p:cNvPr>
          <p:cNvSpPr/>
          <p:nvPr/>
        </p:nvSpPr>
        <p:spPr bwMode="auto">
          <a:xfrm>
            <a:off x="427038" y="1247141"/>
            <a:ext cx="5410243" cy="157443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457200" algn="l"/>
              </a:tabLst>
            </a:pPr>
            <a:r>
              <a:rPr lang="en-US" sz="2400" dirty="0">
                <a:solidFill>
                  <a:schemeClr val="tx1"/>
                </a:solidFill>
              </a:rPr>
              <a:t>Backup data is retained for</a:t>
            </a:r>
            <a:br>
              <a:rPr lang="en-US" sz="2400" dirty="0">
                <a:solidFill>
                  <a:schemeClr val="tx1"/>
                </a:solidFill>
              </a:rPr>
            </a:br>
            <a:r>
              <a:rPr lang="en-US" sz="2400" dirty="0">
                <a:solidFill>
                  <a:schemeClr val="tx1"/>
                </a:solidFill>
              </a:rPr>
              <a:t>14 additional days</a:t>
            </a:r>
          </a:p>
        </p:txBody>
      </p:sp>
      <p:sp>
        <p:nvSpPr>
          <p:cNvPr id="11" name="Rectangle 10">
            <a:extLst>
              <a:ext uri="{FF2B5EF4-FFF2-40B4-BE49-F238E27FC236}">
                <a16:creationId xmlns:a16="http://schemas.microsoft.com/office/drawing/2014/main" id="{C3C0D6F6-A62B-4ADB-8C62-99E84364DAAB}"/>
              </a:ext>
              <a:ext uri="{C183D7F6-B498-43B3-948B-1728B52AA6E4}">
                <adec:decorative xmlns:adec="http://schemas.microsoft.com/office/drawing/2017/decorative" val="0"/>
              </a:ext>
            </a:extLst>
          </p:cNvPr>
          <p:cNvSpPr/>
          <p:nvPr/>
        </p:nvSpPr>
        <p:spPr bwMode="auto">
          <a:xfrm>
            <a:off x="427037" y="3001981"/>
            <a:ext cx="5410243" cy="157443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342900" algn="l"/>
              </a:tabLst>
            </a:pPr>
            <a:r>
              <a:rPr lang="en-US" sz="2400">
                <a:solidFill>
                  <a:schemeClr val="tx1"/>
                </a:solidFill>
              </a:rPr>
              <a:t>Recover soft deleted backup items using an ‘Undelete’ operation</a:t>
            </a:r>
          </a:p>
        </p:txBody>
      </p:sp>
      <p:sp>
        <p:nvSpPr>
          <p:cNvPr id="12" name="Rectangle 11">
            <a:extLst>
              <a:ext uri="{FF2B5EF4-FFF2-40B4-BE49-F238E27FC236}">
                <a16:creationId xmlns:a16="http://schemas.microsoft.com/office/drawing/2014/main" id="{83CC23DD-EE91-4A9D-829A-5325BAD78B4C}"/>
              </a:ext>
              <a:ext uri="{C183D7F6-B498-43B3-948B-1728B52AA6E4}">
                <adec:decorative xmlns:adec="http://schemas.microsoft.com/office/drawing/2017/decorative" val="0"/>
              </a:ext>
            </a:extLst>
          </p:cNvPr>
          <p:cNvSpPr/>
          <p:nvPr/>
        </p:nvSpPr>
        <p:spPr bwMode="auto">
          <a:xfrm>
            <a:off x="427037" y="4806428"/>
            <a:ext cx="5410243" cy="1574436"/>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57150">
              <a:spcBef>
                <a:spcPts val="1200"/>
              </a:spcBef>
              <a:tabLst>
                <a:tab pos="342900" algn="l"/>
              </a:tabLst>
            </a:pPr>
            <a:r>
              <a:rPr lang="en-US" sz="2400">
                <a:solidFill>
                  <a:schemeClr val="tx1"/>
                </a:solidFill>
              </a:rPr>
              <a:t>Natively built-in for all the recovery</a:t>
            </a:r>
            <a:br>
              <a:rPr lang="en-US" sz="2400">
                <a:solidFill>
                  <a:schemeClr val="tx1"/>
                </a:solidFill>
              </a:rPr>
            </a:br>
            <a:r>
              <a:rPr lang="en-US" sz="2400">
                <a:solidFill>
                  <a:schemeClr val="tx1"/>
                </a:solidFill>
              </a:rPr>
              <a:t>services vaults</a:t>
            </a:r>
          </a:p>
        </p:txBody>
      </p:sp>
      <p:sp>
        <p:nvSpPr>
          <p:cNvPr id="9" name="Rectangle 8">
            <a:extLst>
              <a:ext uri="{FF2B5EF4-FFF2-40B4-BE49-F238E27FC236}">
                <a16:creationId xmlns:a16="http://schemas.microsoft.com/office/drawing/2014/main" id="{59688999-BB18-4DE4-9082-9FFA8EBB304F}"/>
              </a:ext>
              <a:ext uri="{C183D7F6-B498-43B3-948B-1728B52AA6E4}">
                <adec:decorative xmlns:adec="http://schemas.microsoft.com/office/drawing/2017/decorative" val="1"/>
              </a:ext>
            </a:extLst>
          </p:cNvPr>
          <p:cNvSpPr/>
          <p:nvPr/>
        </p:nvSpPr>
        <p:spPr bwMode="auto">
          <a:xfrm>
            <a:off x="6012542" y="1247141"/>
            <a:ext cx="5996896" cy="511460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Flowchart showing a soft deleted state for 14 days until the item is permanently deleted">
            <a:extLst>
              <a:ext uri="{FF2B5EF4-FFF2-40B4-BE49-F238E27FC236}">
                <a16:creationId xmlns:a16="http://schemas.microsoft.com/office/drawing/2014/main" id="{05FD2B24-36E3-49AA-9342-D6E8163CE4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01569" y="2141458"/>
            <a:ext cx="5793440" cy="3509488"/>
          </a:xfrm>
          <a:prstGeom prst="rect">
            <a:avLst/>
          </a:prstGeom>
        </p:spPr>
      </p:pic>
    </p:spTree>
    <p:extLst>
      <p:ext uri="{BB962C8B-B14F-4D97-AF65-F5344CB8AC3E}">
        <p14:creationId xmlns:p14="http://schemas.microsoft.com/office/powerpoint/2010/main" val="3059029701"/>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C318C-D460-4281-8715-EEEC41CC4311}"/>
              </a:ext>
            </a:extLst>
          </p:cNvPr>
          <p:cNvSpPr>
            <a:spLocks noGrp="1"/>
          </p:cNvSpPr>
          <p:nvPr>
            <p:ph type="title"/>
          </p:nvPr>
        </p:nvSpPr>
        <p:spPr/>
        <p:txBody>
          <a:bodyPr/>
          <a:lstStyle/>
          <a:p>
            <a:r>
              <a:rPr lang="en-US" dirty="0"/>
              <a:t>Demonstration – Virtual Machine Backups</a:t>
            </a:r>
          </a:p>
        </p:txBody>
      </p:sp>
      <p:sp>
        <p:nvSpPr>
          <p:cNvPr id="116" name="Rectangle 115">
            <a:extLst>
              <a:ext uri="{FF2B5EF4-FFF2-40B4-BE49-F238E27FC236}">
                <a16:creationId xmlns:a16="http://schemas.microsoft.com/office/drawing/2014/main" id="{564566CE-01AD-4174-A545-1458DE0F1556}"/>
              </a:ext>
            </a:extLst>
          </p:cNvPr>
          <p:cNvSpPr/>
          <p:nvPr/>
        </p:nvSpPr>
        <p:spPr bwMode="auto">
          <a:xfrm>
            <a:off x="1547335" y="1349374"/>
            <a:ext cx="4023360"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r>
              <a:rPr lang="en-US" sz="2200" dirty="0">
                <a:solidFill>
                  <a:schemeClr val="tx1"/>
                </a:solidFill>
              </a:rPr>
              <a:t>Enable a backup on a virtual machine</a:t>
            </a:r>
          </a:p>
        </p:txBody>
      </p:sp>
      <p:sp>
        <p:nvSpPr>
          <p:cNvPr id="174" name="Rectangle 173">
            <a:extLst>
              <a:ext uri="{FF2B5EF4-FFF2-40B4-BE49-F238E27FC236}">
                <a16:creationId xmlns:a16="http://schemas.microsoft.com/office/drawing/2014/main" id="{B9E8BF8E-115F-4A7A-A794-8337CEE1D898}"/>
              </a:ext>
            </a:extLst>
          </p:cNvPr>
          <p:cNvSpPr/>
          <p:nvPr/>
        </p:nvSpPr>
        <p:spPr bwMode="auto">
          <a:xfrm>
            <a:off x="1547334" y="2694168"/>
            <a:ext cx="6052345" cy="100434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2200" dirty="0">
                <a:solidFill>
                  <a:schemeClr val="tx1"/>
                </a:solidFill>
              </a:rPr>
              <a:t>Start a backup job and monitor the progress</a:t>
            </a:r>
          </a:p>
        </p:txBody>
      </p:sp>
      <p:cxnSp>
        <p:nvCxnSpPr>
          <p:cNvPr id="143" name="Straight Connector 142">
            <a:extLst>
              <a:ext uri="{FF2B5EF4-FFF2-40B4-BE49-F238E27FC236}">
                <a16:creationId xmlns:a16="http://schemas.microsoft.com/office/drawing/2014/main" id="{9F46FBF8-F3A9-4F6F-B540-E8E524FA2478}"/>
              </a:ext>
              <a:ext uri="{C183D7F6-B498-43B3-948B-1728B52AA6E4}">
                <adec:decorative xmlns:adec="http://schemas.microsoft.com/office/drawing/2017/decorative" val="1"/>
              </a:ext>
            </a:extLst>
          </p:cNvPr>
          <p:cNvCxnSpPr>
            <a:cxnSpLocks/>
          </p:cNvCxnSpPr>
          <p:nvPr/>
        </p:nvCxnSpPr>
        <p:spPr>
          <a:xfrm>
            <a:off x="1547335" y="2536705"/>
            <a:ext cx="421846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66" name="Picture 165">
            <a:extLst>
              <a:ext uri="{FF2B5EF4-FFF2-40B4-BE49-F238E27FC236}">
                <a16:creationId xmlns:a16="http://schemas.microsoft.com/office/drawing/2014/main" id="{177F0A09-010C-41C2-B83B-AAC6439FB8D0}"/>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7241" y="2772379"/>
            <a:ext cx="868680" cy="870204"/>
          </a:xfrm>
          <a:prstGeom prst="rect">
            <a:avLst/>
          </a:prstGeom>
        </p:spPr>
      </p:pic>
      <p:cxnSp>
        <p:nvCxnSpPr>
          <p:cNvPr id="196" name="Straight Connector 195">
            <a:extLst>
              <a:ext uri="{FF2B5EF4-FFF2-40B4-BE49-F238E27FC236}">
                <a16:creationId xmlns:a16="http://schemas.microsoft.com/office/drawing/2014/main" id="{296A3EAD-FDB4-4A73-A6AB-1BE244D79454}"/>
              </a:ext>
              <a:ext uri="{C183D7F6-B498-43B3-948B-1728B52AA6E4}">
                <adec:decorative xmlns:adec="http://schemas.microsoft.com/office/drawing/2017/decorative" val="1"/>
              </a:ext>
            </a:extLst>
          </p:cNvPr>
          <p:cNvCxnSpPr>
            <a:cxnSpLocks/>
          </p:cNvCxnSpPr>
          <p:nvPr/>
        </p:nvCxnSpPr>
        <p:spPr>
          <a:xfrm>
            <a:off x="1547335" y="3875779"/>
            <a:ext cx="421846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277" name="Picture 276">
            <a:extLst>
              <a:ext uri="{FF2B5EF4-FFF2-40B4-BE49-F238E27FC236}">
                <a16:creationId xmlns:a16="http://schemas.microsoft.com/office/drawing/2014/main" id="{2BF02F0A-C8B8-4417-906C-BB136B341820}"/>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5570" y="1417207"/>
            <a:ext cx="868680" cy="868680"/>
          </a:xfrm>
          <a:prstGeom prst="rect">
            <a:avLst/>
          </a:prstGeom>
        </p:spPr>
      </p:pic>
    </p:spTree>
    <p:extLst>
      <p:ext uri="{BB962C8B-B14F-4D97-AF65-F5344CB8AC3E}">
        <p14:creationId xmlns:p14="http://schemas.microsoft.com/office/powerpoint/2010/main" val="2849179748"/>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p:txBody>
          <a:bodyPr/>
          <a:lstStyle/>
          <a:p>
            <a:r>
              <a:rPr lang="en-US" dirty="0"/>
              <a:t>Lab</a:t>
            </a:r>
          </a:p>
        </p:txBody>
      </p:sp>
      <p:pic>
        <p:nvPicPr>
          <p:cNvPr id="5" name="Picture 4" descr="Icon of a lab flask">
            <a:extLst>
              <a:ext uri="{FF2B5EF4-FFF2-40B4-BE49-F238E27FC236}">
                <a16:creationId xmlns:a16="http://schemas.microsoft.com/office/drawing/2014/main" id="{A781E79A-5FD3-4EC2-9236-5C69EB591E9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22928" y="2851176"/>
            <a:ext cx="1004002" cy="1460144"/>
          </a:xfrm>
          <a:prstGeom prst="rect">
            <a:avLst/>
          </a:prstGeom>
        </p:spPr>
      </p:pic>
    </p:spTree>
    <p:extLst>
      <p:ext uri="{BB962C8B-B14F-4D97-AF65-F5344CB8AC3E}">
        <p14:creationId xmlns:p14="http://schemas.microsoft.com/office/powerpoint/2010/main" val="1003641278"/>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F6EEE9D-5191-4926-B544-DDD42BBC7893}"/>
              </a:ext>
            </a:extLst>
          </p:cNvPr>
          <p:cNvSpPr>
            <a:spLocks noGrp="1"/>
          </p:cNvSpPr>
          <p:nvPr>
            <p:ph type="title"/>
          </p:nvPr>
        </p:nvSpPr>
        <p:spPr/>
        <p:txBody>
          <a:bodyPr/>
          <a:lstStyle/>
          <a:p>
            <a:r>
              <a:rPr lang="en-US" dirty="0"/>
              <a:t>Lab 10 – Backup virtual machines</a:t>
            </a:r>
            <a:endParaRPr lang="en-IN" dirty="0"/>
          </a:p>
        </p:txBody>
      </p:sp>
      <p:sp>
        <p:nvSpPr>
          <p:cNvPr id="30" name="Text Placeholder 2">
            <a:extLst>
              <a:ext uri="{FF2B5EF4-FFF2-40B4-BE49-F238E27FC236}">
                <a16:creationId xmlns:a16="http://schemas.microsoft.com/office/drawing/2014/main" id="{22136A62-F855-4350-8F9A-20B49BF139E5}"/>
              </a:ext>
            </a:extLst>
          </p:cNvPr>
          <p:cNvSpPr txBox="1">
            <a:spLocks/>
          </p:cNvSpPr>
          <p:nvPr/>
        </p:nvSpPr>
        <p:spPr>
          <a:xfrm>
            <a:off x="427038" y="1279213"/>
            <a:ext cx="11582400" cy="116955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spc="0" dirty="0">
                <a:solidFill>
                  <a:schemeClr val="tx2">
                    <a:lumMod val="50000"/>
                  </a:schemeClr>
                </a:solidFill>
                <a:cs typeface="Segoe UI Semilight"/>
              </a:rPr>
              <a:t>Lab scenario</a:t>
            </a:r>
          </a:p>
          <a:p>
            <a:r>
              <a:rPr lang="en-US" sz="1800" spc="0" dirty="0">
                <a:solidFill>
                  <a:schemeClr val="tx1"/>
                </a:solidFill>
                <a:latin typeface="+mn-lt"/>
                <a:cs typeface="Segoe UI Semilight"/>
              </a:rPr>
              <a:t>You have been tasked with evaluating the use of Azure Recovery Services for backup and restore of files hosted on Azure virtual machines and on-premises computers. In addition, you want to identify methods of protecting data stored in the Recovery Services vault from accidental or malicious data loss</a:t>
            </a:r>
          </a:p>
        </p:txBody>
      </p:sp>
      <p:sp>
        <p:nvSpPr>
          <p:cNvPr id="31" name="Text Placeholder 2">
            <a:extLst>
              <a:ext uri="{FF2B5EF4-FFF2-40B4-BE49-F238E27FC236}">
                <a16:creationId xmlns:a16="http://schemas.microsoft.com/office/drawing/2014/main" id="{82FB02A8-765F-494E-BD91-433F8F1C623A}"/>
              </a:ext>
            </a:extLst>
          </p:cNvPr>
          <p:cNvSpPr txBox="1">
            <a:spLocks/>
          </p:cNvSpPr>
          <p:nvPr/>
        </p:nvSpPr>
        <p:spPr>
          <a:xfrm>
            <a:off x="415925" y="2701154"/>
            <a:ext cx="11582400" cy="338554"/>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spc="0" dirty="0">
                <a:solidFill>
                  <a:schemeClr val="tx2">
                    <a:lumMod val="50000"/>
                  </a:schemeClr>
                </a:solidFill>
                <a:cs typeface="Segoe UI Semilight"/>
              </a:rPr>
              <a:t>Objectives</a:t>
            </a:r>
          </a:p>
        </p:txBody>
      </p:sp>
      <p:sp>
        <p:nvSpPr>
          <p:cNvPr id="39" name="Rectangle 38">
            <a:extLst>
              <a:ext uri="{FF2B5EF4-FFF2-40B4-BE49-F238E27FC236}">
                <a16:creationId xmlns:a16="http://schemas.microsoft.com/office/drawing/2014/main" id="{BC42E0FD-A4D8-43B9-8CE6-955654DEB296}"/>
              </a:ext>
            </a:extLst>
          </p:cNvPr>
          <p:cNvSpPr/>
          <p:nvPr/>
        </p:nvSpPr>
        <p:spPr bwMode="auto">
          <a:xfrm>
            <a:off x="427036" y="3133809"/>
            <a:ext cx="2769140" cy="1311689"/>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r>
              <a:rPr lang="en-US" dirty="0">
                <a:solidFill>
                  <a:schemeClr val="tx2">
                    <a:lumMod val="50000"/>
                  </a:schemeClr>
                </a:solidFill>
                <a:latin typeface="+mj-lt"/>
                <a:cs typeface="Segoe UI Semilight"/>
              </a:rPr>
              <a:t>Task 1:</a:t>
            </a:r>
            <a:br>
              <a:rPr lang="en-US" dirty="0">
                <a:solidFill>
                  <a:schemeClr val="tx1"/>
                </a:solidFill>
                <a:cs typeface="Segoe UI Semilight"/>
              </a:rPr>
            </a:br>
            <a:r>
              <a:rPr lang="en-US" dirty="0">
                <a:solidFill>
                  <a:schemeClr val="tx1"/>
                </a:solidFill>
                <a:cs typeface="Segoe UI Semilight"/>
              </a:rPr>
              <a:t>Provision the lab environment</a:t>
            </a:r>
          </a:p>
        </p:txBody>
      </p:sp>
      <p:sp>
        <p:nvSpPr>
          <p:cNvPr id="40" name="Rectangle 39">
            <a:extLst>
              <a:ext uri="{FF2B5EF4-FFF2-40B4-BE49-F238E27FC236}">
                <a16:creationId xmlns:a16="http://schemas.microsoft.com/office/drawing/2014/main" id="{2A5D16CB-EB6E-4BBB-96FB-B2A4928FA7A3}"/>
              </a:ext>
            </a:extLst>
          </p:cNvPr>
          <p:cNvSpPr/>
          <p:nvPr/>
        </p:nvSpPr>
        <p:spPr bwMode="auto">
          <a:xfrm>
            <a:off x="3349086" y="3133809"/>
            <a:ext cx="2769140" cy="1311689"/>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r>
              <a:rPr lang="en-US" dirty="0">
                <a:solidFill>
                  <a:schemeClr val="tx2">
                    <a:lumMod val="50000"/>
                  </a:schemeClr>
                </a:solidFill>
                <a:latin typeface="+mj-lt"/>
                <a:cs typeface="Segoe UI Semilight"/>
              </a:rPr>
              <a:t>Task 2:</a:t>
            </a:r>
            <a:br>
              <a:rPr lang="en-US" dirty="0">
                <a:solidFill>
                  <a:schemeClr val="tx1"/>
                </a:solidFill>
                <a:latin typeface="+mj-lt"/>
                <a:cs typeface="Segoe UI Semilight"/>
              </a:rPr>
            </a:br>
            <a:r>
              <a:rPr lang="en-US" dirty="0">
                <a:solidFill>
                  <a:schemeClr val="tx1"/>
                </a:solidFill>
                <a:cs typeface="Segoe UI Semilight"/>
              </a:rPr>
              <a:t>Create a Recovery Services vault</a:t>
            </a:r>
          </a:p>
        </p:txBody>
      </p:sp>
      <p:sp>
        <p:nvSpPr>
          <p:cNvPr id="41" name="Rectangle 40">
            <a:extLst>
              <a:ext uri="{FF2B5EF4-FFF2-40B4-BE49-F238E27FC236}">
                <a16:creationId xmlns:a16="http://schemas.microsoft.com/office/drawing/2014/main" id="{BE97ABC0-86EC-4452-8E2B-89E2D2E2792E}"/>
              </a:ext>
            </a:extLst>
          </p:cNvPr>
          <p:cNvSpPr/>
          <p:nvPr/>
        </p:nvSpPr>
        <p:spPr bwMode="auto">
          <a:xfrm>
            <a:off x="6271136" y="3133809"/>
            <a:ext cx="2769140" cy="1311689"/>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r>
              <a:rPr lang="en-US" dirty="0">
                <a:solidFill>
                  <a:schemeClr val="tx2">
                    <a:lumMod val="50000"/>
                  </a:schemeClr>
                </a:solidFill>
                <a:latin typeface="+mj-lt"/>
                <a:cs typeface="Segoe UI Semilight"/>
              </a:rPr>
              <a:t>Task 3:</a:t>
            </a:r>
            <a:br>
              <a:rPr lang="en-US" dirty="0">
                <a:solidFill>
                  <a:schemeClr val="tx1"/>
                </a:solidFill>
                <a:cs typeface="Segoe UI Semilight"/>
              </a:rPr>
            </a:br>
            <a:r>
              <a:rPr lang="en-US" dirty="0">
                <a:solidFill>
                  <a:schemeClr val="tx1"/>
                </a:solidFill>
                <a:cs typeface="Segoe UI Semilight"/>
              </a:rPr>
              <a:t>Implement Azure virtual machine-level backup</a:t>
            </a:r>
          </a:p>
        </p:txBody>
      </p:sp>
      <p:sp>
        <p:nvSpPr>
          <p:cNvPr id="42" name="Rectangle 41">
            <a:extLst>
              <a:ext uri="{FF2B5EF4-FFF2-40B4-BE49-F238E27FC236}">
                <a16:creationId xmlns:a16="http://schemas.microsoft.com/office/drawing/2014/main" id="{55605CAE-7DE6-463E-9B75-F0E938173FF9}"/>
              </a:ext>
            </a:extLst>
          </p:cNvPr>
          <p:cNvSpPr/>
          <p:nvPr/>
        </p:nvSpPr>
        <p:spPr bwMode="auto">
          <a:xfrm>
            <a:off x="9193185" y="3133809"/>
            <a:ext cx="2769140" cy="1311689"/>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r>
              <a:rPr lang="en-US" dirty="0">
                <a:solidFill>
                  <a:schemeClr val="tx2">
                    <a:lumMod val="50000"/>
                  </a:schemeClr>
                </a:solidFill>
                <a:latin typeface="+mj-lt"/>
                <a:cs typeface="Segoe UI Semilight"/>
              </a:rPr>
              <a:t>Task 4:</a:t>
            </a:r>
            <a:br>
              <a:rPr lang="en-US" dirty="0">
                <a:solidFill>
                  <a:schemeClr val="tx1"/>
                </a:solidFill>
                <a:cs typeface="Segoe UI Semilight"/>
              </a:rPr>
            </a:br>
            <a:r>
              <a:rPr lang="en-US" dirty="0">
                <a:solidFill>
                  <a:schemeClr val="tx1"/>
                </a:solidFill>
                <a:cs typeface="Segoe UI Semilight"/>
              </a:rPr>
              <a:t>Implement File and Folder backup</a:t>
            </a:r>
          </a:p>
        </p:txBody>
      </p:sp>
      <p:sp>
        <p:nvSpPr>
          <p:cNvPr id="43" name="Rectangle 42">
            <a:extLst>
              <a:ext uri="{FF2B5EF4-FFF2-40B4-BE49-F238E27FC236}">
                <a16:creationId xmlns:a16="http://schemas.microsoft.com/office/drawing/2014/main" id="{BADAB0AD-F447-40F7-8834-76A1840F84E0}"/>
              </a:ext>
            </a:extLst>
          </p:cNvPr>
          <p:cNvSpPr/>
          <p:nvPr/>
        </p:nvSpPr>
        <p:spPr bwMode="auto">
          <a:xfrm>
            <a:off x="427036" y="4539599"/>
            <a:ext cx="2769140" cy="1311689"/>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r>
              <a:rPr lang="en-US" dirty="0">
                <a:solidFill>
                  <a:schemeClr val="tx2">
                    <a:lumMod val="50000"/>
                  </a:schemeClr>
                </a:solidFill>
                <a:latin typeface="+mj-lt"/>
                <a:cs typeface="Segoe UI Semilight"/>
              </a:rPr>
              <a:t>Task 5:</a:t>
            </a:r>
            <a:br>
              <a:rPr lang="en-US" dirty="0">
                <a:solidFill>
                  <a:schemeClr val="tx1"/>
                </a:solidFill>
                <a:cs typeface="Segoe UI Semilight"/>
              </a:rPr>
            </a:br>
            <a:r>
              <a:rPr lang="en-US" dirty="0">
                <a:solidFill>
                  <a:schemeClr val="tx1"/>
                </a:solidFill>
                <a:cs typeface="Segoe UI Semilight"/>
              </a:rPr>
              <a:t>Perform file recovery by using Azure Recovery Services agent</a:t>
            </a:r>
          </a:p>
        </p:txBody>
      </p:sp>
      <p:sp>
        <p:nvSpPr>
          <p:cNvPr id="44" name="Rectangle 43">
            <a:extLst>
              <a:ext uri="{FF2B5EF4-FFF2-40B4-BE49-F238E27FC236}">
                <a16:creationId xmlns:a16="http://schemas.microsoft.com/office/drawing/2014/main" id="{388B84A1-0D6B-4EFA-9273-0077A4DA3E1C}"/>
              </a:ext>
            </a:extLst>
          </p:cNvPr>
          <p:cNvSpPr/>
          <p:nvPr/>
        </p:nvSpPr>
        <p:spPr bwMode="auto">
          <a:xfrm>
            <a:off x="3349086" y="4539599"/>
            <a:ext cx="2769140" cy="1311689"/>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r>
              <a:rPr lang="en-US" dirty="0">
                <a:solidFill>
                  <a:schemeClr val="tx2">
                    <a:lumMod val="50000"/>
                  </a:schemeClr>
                </a:solidFill>
                <a:latin typeface="+mj-lt"/>
                <a:cs typeface="Segoe UI Semilight"/>
              </a:rPr>
              <a:t>Task 6:</a:t>
            </a:r>
            <a:br>
              <a:rPr lang="en-US" dirty="0">
                <a:solidFill>
                  <a:schemeClr val="tx1"/>
                </a:solidFill>
                <a:cs typeface="Segoe UI Semilight"/>
              </a:rPr>
            </a:br>
            <a:r>
              <a:rPr lang="en-US" dirty="0">
                <a:solidFill>
                  <a:schemeClr val="tx1"/>
                </a:solidFill>
                <a:cs typeface="Segoe UI Semilight"/>
              </a:rPr>
              <a:t>Perform file recovery by using Azure virtual machine snapshots</a:t>
            </a:r>
          </a:p>
        </p:txBody>
      </p:sp>
      <p:sp>
        <p:nvSpPr>
          <p:cNvPr id="45" name="Rectangle 44">
            <a:extLst>
              <a:ext uri="{FF2B5EF4-FFF2-40B4-BE49-F238E27FC236}">
                <a16:creationId xmlns:a16="http://schemas.microsoft.com/office/drawing/2014/main" id="{CA33D66D-FE14-4B4F-A62B-606559051A23}"/>
              </a:ext>
            </a:extLst>
          </p:cNvPr>
          <p:cNvSpPr/>
          <p:nvPr/>
        </p:nvSpPr>
        <p:spPr bwMode="auto">
          <a:xfrm>
            <a:off x="6271136" y="4539599"/>
            <a:ext cx="2769140" cy="1311689"/>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r>
              <a:rPr lang="en-US" dirty="0">
                <a:solidFill>
                  <a:schemeClr val="tx2">
                    <a:lumMod val="50000"/>
                  </a:schemeClr>
                </a:solidFill>
                <a:latin typeface="+mj-lt"/>
                <a:cs typeface="Segoe UI Semilight"/>
              </a:rPr>
              <a:t>Task 7:</a:t>
            </a:r>
            <a:br>
              <a:rPr lang="en-US" dirty="0">
                <a:solidFill>
                  <a:schemeClr val="tx1"/>
                </a:solidFill>
                <a:cs typeface="Segoe UI Semilight"/>
              </a:rPr>
            </a:br>
            <a:r>
              <a:rPr lang="en-US" dirty="0">
                <a:solidFill>
                  <a:schemeClr val="tx1"/>
                </a:solidFill>
                <a:cs typeface="Segoe UI Semilight"/>
              </a:rPr>
              <a:t>Review the Azure Recovery Services soft delete functionality</a:t>
            </a:r>
          </a:p>
        </p:txBody>
      </p:sp>
      <p:sp>
        <p:nvSpPr>
          <p:cNvPr id="2" name="Text Placeholder 2">
            <a:extLst>
              <a:ext uri="{FF2B5EF4-FFF2-40B4-BE49-F238E27FC236}">
                <a16:creationId xmlns:a16="http://schemas.microsoft.com/office/drawing/2014/main" id="{42ACE91D-A44C-4242-B64E-DF464150557E}"/>
              </a:ext>
            </a:extLst>
          </p:cNvPr>
          <p:cNvSpPr txBox="1">
            <a:spLocks/>
          </p:cNvSpPr>
          <p:nvPr/>
        </p:nvSpPr>
        <p:spPr>
          <a:xfrm>
            <a:off x="8251931" y="6126805"/>
            <a:ext cx="3409232" cy="24622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600" spc="0" dirty="0">
                <a:solidFill>
                  <a:schemeClr val="tx1"/>
                </a:solidFill>
                <a:latin typeface="+mn-lt"/>
                <a:cs typeface="Segoe UI Semilight"/>
              </a:rPr>
              <a:t>Next slide for an architecture diagram </a:t>
            </a:r>
          </a:p>
        </p:txBody>
      </p:sp>
      <p:sp>
        <p:nvSpPr>
          <p:cNvPr id="3" name="arrow_15">
            <a:extLst>
              <a:ext uri="{FF2B5EF4-FFF2-40B4-BE49-F238E27FC236}">
                <a16:creationId xmlns:a16="http://schemas.microsoft.com/office/drawing/2014/main" id="{EB453DD1-EECF-4A75-846C-27A38AC9C6D4}"/>
              </a:ext>
              <a:ext uri="{C183D7F6-B498-43B3-948B-1728B52AA6E4}">
                <adec:decorative xmlns:adec="http://schemas.microsoft.com/office/drawing/2017/decorative" val="1"/>
              </a:ext>
            </a:extLst>
          </p:cNvPr>
          <p:cNvSpPr>
            <a:spLocks noChangeAspect="1" noEditPoints="1"/>
          </p:cNvSpPr>
          <p:nvPr/>
        </p:nvSpPr>
        <p:spPr bwMode="auto">
          <a:xfrm>
            <a:off x="11784017" y="6137463"/>
            <a:ext cx="225932" cy="224905"/>
          </a:xfrm>
          <a:custGeom>
            <a:avLst/>
            <a:gdLst>
              <a:gd name="T0" fmla="*/ 0 w 304"/>
              <a:gd name="T1" fmla="*/ 151 h 303"/>
              <a:gd name="T2" fmla="*/ 152 w 304"/>
              <a:gd name="T3" fmla="*/ 0 h 303"/>
              <a:gd name="T4" fmla="*/ 304 w 304"/>
              <a:gd name="T5" fmla="*/ 151 h 303"/>
              <a:gd name="T6" fmla="*/ 152 w 304"/>
              <a:gd name="T7" fmla="*/ 303 h 303"/>
              <a:gd name="T8" fmla="*/ 0 w 304"/>
              <a:gd name="T9" fmla="*/ 151 h 303"/>
              <a:gd name="T10" fmla="*/ 151 w 304"/>
              <a:gd name="T11" fmla="*/ 223 h 303"/>
              <a:gd name="T12" fmla="*/ 223 w 304"/>
              <a:gd name="T13" fmla="*/ 151 h 303"/>
              <a:gd name="T14" fmla="*/ 151 w 304"/>
              <a:gd name="T15" fmla="*/ 79 h 303"/>
              <a:gd name="T16" fmla="*/ 223 w 304"/>
              <a:gd name="T17" fmla="*/ 151 h 303"/>
              <a:gd name="T18" fmla="*/ 73 w 304"/>
              <a:gd name="T19" fmla="*/ 151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4" h="303">
                <a:moveTo>
                  <a:pt x="0" y="151"/>
                </a:moveTo>
                <a:cubicBezTo>
                  <a:pt x="0" y="68"/>
                  <a:pt x="68" y="0"/>
                  <a:pt x="152" y="0"/>
                </a:cubicBezTo>
                <a:cubicBezTo>
                  <a:pt x="236" y="0"/>
                  <a:pt x="304" y="68"/>
                  <a:pt x="304" y="151"/>
                </a:cubicBezTo>
                <a:cubicBezTo>
                  <a:pt x="304" y="235"/>
                  <a:pt x="236" y="303"/>
                  <a:pt x="152" y="303"/>
                </a:cubicBezTo>
                <a:cubicBezTo>
                  <a:pt x="68" y="303"/>
                  <a:pt x="0" y="235"/>
                  <a:pt x="0" y="151"/>
                </a:cubicBezTo>
                <a:close/>
                <a:moveTo>
                  <a:pt x="151" y="223"/>
                </a:moveTo>
                <a:cubicBezTo>
                  <a:pt x="223" y="151"/>
                  <a:pt x="223" y="151"/>
                  <a:pt x="223" y="151"/>
                </a:cubicBezTo>
                <a:cubicBezTo>
                  <a:pt x="151" y="79"/>
                  <a:pt x="151" y="79"/>
                  <a:pt x="151" y="79"/>
                </a:cubicBezTo>
                <a:moveTo>
                  <a:pt x="223" y="151"/>
                </a:moveTo>
                <a:cubicBezTo>
                  <a:pt x="73" y="151"/>
                  <a:pt x="73" y="151"/>
                  <a:pt x="73" y="151"/>
                </a:cubicBezTo>
              </a:path>
            </a:pathLst>
          </a:custGeom>
          <a:solidFill>
            <a:srgbClr val="FFFF00"/>
          </a:solidFill>
          <a:ln w="15875" cap="sq">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sz="900" dirty="0">
              <a:gradFill>
                <a:gsLst>
                  <a:gs pos="0">
                    <a:srgbClr val="505050"/>
                  </a:gs>
                  <a:gs pos="100000">
                    <a:srgbClr val="505050"/>
                  </a:gs>
                </a:gsLst>
                <a:lin ang="5400000" scaled="1"/>
              </a:gradFill>
            </a:endParaRPr>
          </a:p>
        </p:txBody>
      </p:sp>
    </p:spTree>
    <p:extLst>
      <p:ext uri="{BB962C8B-B14F-4D97-AF65-F5344CB8AC3E}">
        <p14:creationId xmlns:p14="http://schemas.microsoft.com/office/powerpoint/2010/main" val="2032901656"/>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CD8EF-F5C3-4790-859D-036DD1AA091F}"/>
              </a:ext>
            </a:extLst>
          </p:cNvPr>
          <p:cNvSpPr>
            <a:spLocks noGrp="1"/>
          </p:cNvSpPr>
          <p:nvPr>
            <p:ph type="title"/>
          </p:nvPr>
        </p:nvSpPr>
        <p:spPr/>
        <p:txBody>
          <a:bodyPr/>
          <a:lstStyle/>
          <a:p>
            <a:r>
              <a:rPr lang="en-US" dirty="0"/>
              <a:t>Lab 10 – Architecture diagram</a:t>
            </a:r>
          </a:p>
        </p:txBody>
      </p:sp>
      <p:sp>
        <p:nvSpPr>
          <p:cNvPr id="34" name="Rectangle 33">
            <a:extLst>
              <a:ext uri="{FF2B5EF4-FFF2-40B4-BE49-F238E27FC236}">
                <a16:creationId xmlns:a16="http://schemas.microsoft.com/office/drawing/2014/main" id="{C573D885-9B7A-4D1B-A829-9C5A01665570}"/>
              </a:ext>
              <a:ext uri="{C183D7F6-B498-43B3-948B-1728B52AA6E4}">
                <adec:decorative xmlns:adec="http://schemas.microsoft.com/office/drawing/2017/decorative" val="1"/>
              </a:ext>
            </a:extLst>
          </p:cNvPr>
          <p:cNvSpPr/>
          <p:nvPr/>
        </p:nvSpPr>
        <p:spPr bwMode="auto">
          <a:xfrm>
            <a:off x="427038" y="1192213"/>
            <a:ext cx="11582399" cy="5169533"/>
          </a:xfrm>
          <a:prstGeom prst="rect">
            <a:avLst/>
          </a:prstGeom>
          <a:no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dirty="0">
              <a:gradFill>
                <a:gsLst>
                  <a:gs pos="0">
                    <a:srgbClr val="FFFFFF"/>
                  </a:gs>
                  <a:gs pos="100000">
                    <a:srgbClr val="FFFFFF"/>
                  </a:gs>
                </a:gsLst>
                <a:lin ang="5400000" scaled="0"/>
              </a:gradFill>
              <a:cs typeface="Segoe UI" pitchFamily="34" charset="0"/>
            </a:endParaRPr>
          </a:p>
        </p:txBody>
      </p:sp>
      <p:grpSp>
        <p:nvGrpSpPr>
          <p:cNvPr id="99" name="Group 98" descr="Architecture diagram of the detailed lab steps. ">
            <a:extLst>
              <a:ext uri="{FF2B5EF4-FFF2-40B4-BE49-F238E27FC236}">
                <a16:creationId xmlns:a16="http://schemas.microsoft.com/office/drawing/2014/main" id="{6E2B29D5-E721-4F09-8A57-5A469430451C}"/>
              </a:ext>
            </a:extLst>
          </p:cNvPr>
          <p:cNvGrpSpPr/>
          <p:nvPr/>
        </p:nvGrpSpPr>
        <p:grpSpPr>
          <a:xfrm>
            <a:off x="2059447" y="1251072"/>
            <a:ext cx="8245491" cy="5019100"/>
            <a:chOff x="2059447" y="1251072"/>
            <a:chExt cx="8245491" cy="5019100"/>
          </a:xfrm>
        </p:grpSpPr>
        <p:sp>
          <p:nvSpPr>
            <p:cNvPr id="39" name="Rectangle 38">
              <a:extLst>
                <a:ext uri="{FF2B5EF4-FFF2-40B4-BE49-F238E27FC236}">
                  <a16:creationId xmlns:a16="http://schemas.microsoft.com/office/drawing/2014/main" id="{777BF1B0-D25A-435E-9E2B-B64C37FB31F6}"/>
                </a:ext>
              </a:extLst>
            </p:cNvPr>
            <p:cNvSpPr/>
            <p:nvPr/>
          </p:nvSpPr>
          <p:spPr bwMode="auto">
            <a:xfrm>
              <a:off x="6156789" y="1251072"/>
              <a:ext cx="4148149" cy="50191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ea typeface="Segoe UI" pitchFamily="34" charset="0"/>
                <a:cs typeface="Segoe UI" pitchFamily="34" charset="0"/>
              </a:endParaRPr>
            </a:p>
          </p:txBody>
        </p:sp>
        <p:grpSp>
          <p:nvGrpSpPr>
            <p:cNvPr id="96" name="Group 95" descr="Architecture diagram of the detailed lab steps. ">
              <a:extLst>
                <a:ext uri="{FF2B5EF4-FFF2-40B4-BE49-F238E27FC236}">
                  <a16:creationId xmlns:a16="http://schemas.microsoft.com/office/drawing/2014/main" id="{B91F965A-0B80-4CC9-871B-EFAA1542B9C9}"/>
                </a:ext>
              </a:extLst>
            </p:cNvPr>
            <p:cNvGrpSpPr/>
            <p:nvPr/>
          </p:nvGrpSpPr>
          <p:grpSpPr>
            <a:xfrm>
              <a:off x="2059447" y="1251072"/>
              <a:ext cx="7936677" cy="5019100"/>
              <a:chOff x="1806896" y="1251072"/>
              <a:chExt cx="7936677" cy="5019100"/>
            </a:xfrm>
          </p:grpSpPr>
          <p:sp>
            <p:nvSpPr>
              <p:cNvPr id="37" name="Rectangle 36">
                <a:extLst>
                  <a:ext uri="{FF2B5EF4-FFF2-40B4-BE49-F238E27FC236}">
                    <a16:creationId xmlns:a16="http://schemas.microsoft.com/office/drawing/2014/main" id="{DC4FA8F3-48B3-40A4-A743-194F884B3B61}"/>
                  </a:ext>
                </a:extLst>
              </p:cNvPr>
              <p:cNvSpPr/>
              <p:nvPr/>
            </p:nvSpPr>
            <p:spPr bwMode="auto">
              <a:xfrm>
                <a:off x="1806896" y="1251072"/>
                <a:ext cx="3692926" cy="501910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Rectangle 40">
                <a:extLst>
                  <a:ext uri="{FF2B5EF4-FFF2-40B4-BE49-F238E27FC236}">
                    <a16:creationId xmlns:a16="http://schemas.microsoft.com/office/drawing/2014/main" id="{C6562013-65F7-48F6-88B6-DBA01A86DA2E}"/>
                  </a:ext>
                </a:extLst>
              </p:cNvPr>
              <p:cNvSpPr/>
              <p:nvPr/>
            </p:nvSpPr>
            <p:spPr bwMode="auto">
              <a:xfrm>
                <a:off x="3232190" y="4511426"/>
                <a:ext cx="6086471" cy="1388353"/>
              </a:xfrm>
              <a:prstGeom prst="rect">
                <a:avLst/>
              </a:prstGeom>
              <a:solidFill>
                <a:schemeClr val="accent1">
                  <a:lumMod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Rectangle 42">
                <a:extLst>
                  <a:ext uri="{FF2B5EF4-FFF2-40B4-BE49-F238E27FC236}">
                    <a16:creationId xmlns:a16="http://schemas.microsoft.com/office/drawing/2014/main" id="{E3683879-ED99-4FA7-B449-6A3AE1A614DD}"/>
                  </a:ext>
                </a:extLst>
              </p:cNvPr>
              <p:cNvSpPr/>
              <p:nvPr/>
            </p:nvSpPr>
            <p:spPr bwMode="auto">
              <a:xfrm>
                <a:off x="3232189" y="2843207"/>
                <a:ext cx="6086472" cy="1451455"/>
              </a:xfrm>
              <a:prstGeom prst="rect">
                <a:avLst/>
              </a:prstGeom>
              <a:solidFill>
                <a:schemeClr val="accent1">
                  <a:lumMod val="90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ea typeface="Segoe UI" pitchFamily="34" charset="0"/>
                  <a:cs typeface="Segoe UI" pitchFamily="34" charset="0"/>
                </a:endParaRPr>
              </a:p>
            </p:txBody>
          </p:sp>
          <p:pic>
            <p:nvPicPr>
              <p:cNvPr id="45" name="Graphic 44">
                <a:extLst>
                  <a:ext uri="{FF2B5EF4-FFF2-40B4-BE49-F238E27FC236}">
                    <a16:creationId xmlns:a16="http://schemas.microsoft.com/office/drawing/2014/main" id="{917AC7B0-544C-45DC-8C52-10DA4135DC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183765" y="2043666"/>
                <a:ext cx="412418" cy="412418"/>
              </a:xfrm>
              <a:prstGeom prst="rect">
                <a:avLst/>
              </a:prstGeom>
            </p:spPr>
          </p:pic>
          <p:sp>
            <p:nvSpPr>
              <p:cNvPr id="47" name="Rectangle 46">
                <a:extLst>
                  <a:ext uri="{FF2B5EF4-FFF2-40B4-BE49-F238E27FC236}">
                    <a16:creationId xmlns:a16="http://schemas.microsoft.com/office/drawing/2014/main" id="{0397343F-ACD3-47F9-B2EC-20DA250ECA01}"/>
                  </a:ext>
                </a:extLst>
              </p:cNvPr>
              <p:cNvSpPr/>
              <p:nvPr/>
            </p:nvSpPr>
            <p:spPr bwMode="auto">
              <a:xfrm>
                <a:off x="2174386" y="2399815"/>
                <a:ext cx="3004699" cy="3664525"/>
              </a:xfrm>
              <a:prstGeom prst="rect">
                <a:avLst/>
              </a:prstGeom>
              <a:noFill/>
              <a:ln>
                <a:solidFill>
                  <a:schemeClr val="tx1"/>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cs typeface="Segoe UI" pitchFamily="34" charset="0"/>
                </a:endParaRPr>
              </a:p>
            </p:txBody>
          </p:sp>
          <p:sp>
            <p:nvSpPr>
              <p:cNvPr id="49" name="TextBox 48">
                <a:extLst>
                  <a:ext uri="{FF2B5EF4-FFF2-40B4-BE49-F238E27FC236}">
                    <a16:creationId xmlns:a16="http://schemas.microsoft.com/office/drawing/2014/main" id="{1E01DA05-4CB8-4EE5-8844-1AC555CB1EEA}"/>
                  </a:ext>
                </a:extLst>
              </p:cNvPr>
              <p:cNvSpPr txBox="1"/>
              <p:nvPr/>
            </p:nvSpPr>
            <p:spPr>
              <a:xfrm>
                <a:off x="2596183" y="2080289"/>
                <a:ext cx="2688259" cy="271554"/>
              </a:xfrm>
              <a:prstGeom prst="rect">
                <a:avLst/>
              </a:prstGeom>
              <a:noFill/>
            </p:spPr>
            <p:txBody>
              <a:bodyPr wrap="square">
                <a:spAutoFit/>
              </a:bodyPr>
              <a:lstStyle/>
              <a:p>
                <a:r>
                  <a:rPr lang="fr-FR" sz="1176" b="1" dirty="0"/>
                  <a:t>az104-10-vnet </a:t>
                </a:r>
                <a:r>
                  <a:rPr lang="fr-FR" sz="1176" dirty="0"/>
                  <a:t>10.0.0.0/24</a:t>
                </a:r>
              </a:p>
            </p:txBody>
          </p:sp>
          <p:sp>
            <p:nvSpPr>
              <p:cNvPr id="51" name="Rectangle 50">
                <a:extLst>
                  <a:ext uri="{FF2B5EF4-FFF2-40B4-BE49-F238E27FC236}">
                    <a16:creationId xmlns:a16="http://schemas.microsoft.com/office/drawing/2014/main" id="{374F379B-8A70-436E-8F6C-588966AF4C3B}"/>
                  </a:ext>
                </a:extLst>
              </p:cNvPr>
              <p:cNvSpPr/>
              <p:nvPr/>
            </p:nvSpPr>
            <p:spPr bwMode="auto">
              <a:xfrm>
                <a:off x="2395136" y="2707992"/>
                <a:ext cx="2672113" cy="3273283"/>
              </a:xfrm>
              <a:prstGeom prst="rect">
                <a:avLst/>
              </a:prstGeom>
              <a:noFill/>
              <a:ln>
                <a:solidFill>
                  <a:schemeClr val="tx1"/>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cs typeface="Segoe UI" pitchFamily="34" charset="0"/>
                </a:endParaRPr>
              </a:p>
            </p:txBody>
          </p:sp>
          <p:sp>
            <p:nvSpPr>
              <p:cNvPr id="53" name="TextBox 52">
                <a:extLst>
                  <a:ext uri="{FF2B5EF4-FFF2-40B4-BE49-F238E27FC236}">
                    <a16:creationId xmlns:a16="http://schemas.microsoft.com/office/drawing/2014/main" id="{571113C6-21CA-4D3C-9A36-ACCEC9BA922A}"/>
                  </a:ext>
                </a:extLst>
              </p:cNvPr>
              <p:cNvSpPr txBox="1"/>
              <p:nvPr/>
            </p:nvSpPr>
            <p:spPr>
              <a:xfrm>
                <a:off x="2372064" y="2452566"/>
                <a:ext cx="1848143" cy="271554"/>
              </a:xfrm>
              <a:prstGeom prst="rect">
                <a:avLst/>
              </a:prstGeom>
              <a:noFill/>
            </p:spPr>
            <p:txBody>
              <a:bodyPr wrap="square">
                <a:spAutoFit/>
              </a:bodyPr>
              <a:lstStyle/>
              <a:p>
                <a:r>
                  <a:rPr lang="fr-FR" sz="1176" b="1" dirty="0"/>
                  <a:t>Subnet0 </a:t>
                </a:r>
                <a:r>
                  <a:rPr lang="fr-FR" sz="1176" dirty="0"/>
                  <a:t>10.0.0.0/26</a:t>
                </a:r>
              </a:p>
            </p:txBody>
          </p:sp>
          <p:sp>
            <p:nvSpPr>
              <p:cNvPr id="55" name="TextBox 54">
                <a:extLst>
                  <a:ext uri="{FF2B5EF4-FFF2-40B4-BE49-F238E27FC236}">
                    <a16:creationId xmlns:a16="http://schemas.microsoft.com/office/drawing/2014/main" id="{0321EBC7-C09C-4DD7-9DC3-A030BB4A29C7}"/>
                  </a:ext>
                </a:extLst>
              </p:cNvPr>
              <p:cNvSpPr txBox="1"/>
              <p:nvPr/>
            </p:nvSpPr>
            <p:spPr>
              <a:xfrm>
                <a:off x="2340356" y="1655947"/>
                <a:ext cx="1297732" cy="271554"/>
              </a:xfrm>
              <a:prstGeom prst="rect">
                <a:avLst/>
              </a:prstGeom>
              <a:noFill/>
            </p:spPr>
            <p:txBody>
              <a:bodyPr wrap="square">
                <a:spAutoFit/>
              </a:bodyPr>
              <a:lstStyle/>
              <a:p>
                <a:r>
                  <a:rPr lang="fr-FR" sz="1176" b="1" dirty="0"/>
                  <a:t>az104-10-rg0</a:t>
                </a:r>
              </a:p>
            </p:txBody>
          </p:sp>
          <p:sp>
            <p:nvSpPr>
              <p:cNvPr id="57" name="Rectangle 56">
                <a:extLst>
                  <a:ext uri="{FF2B5EF4-FFF2-40B4-BE49-F238E27FC236}">
                    <a16:creationId xmlns:a16="http://schemas.microsoft.com/office/drawing/2014/main" id="{8F0FE42D-CCE5-4226-8F65-D89BD3186F6F}"/>
                  </a:ext>
                </a:extLst>
              </p:cNvPr>
              <p:cNvSpPr/>
              <p:nvPr/>
            </p:nvSpPr>
            <p:spPr bwMode="auto">
              <a:xfrm>
                <a:off x="1924009" y="2032317"/>
                <a:ext cx="3406546" cy="4106438"/>
              </a:xfrm>
              <a:prstGeom prst="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cs typeface="Segoe UI" pitchFamily="34" charset="0"/>
                </a:endParaRPr>
              </a:p>
            </p:txBody>
          </p:sp>
          <p:pic>
            <p:nvPicPr>
              <p:cNvPr id="59" name="Graphic 58">
                <a:extLst>
                  <a:ext uri="{FF2B5EF4-FFF2-40B4-BE49-F238E27FC236}">
                    <a16:creationId xmlns:a16="http://schemas.microsoft.com/office/drawing/2014/main" id="{FA29B363-5071-4A1C-9DD5-338170823EA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967432" y="1604561"/>
                <a:ext cx="376369" cy="376369"/>
              </a:xfrm>
              <a:prstGeom prst="rect">
                <a:avLst/>
              </a:prstGeom>
            </p:spPr>
          </p:pic>
          <p:sp>
            <p:nvSpPr>
              <p:cNvPr id="61" name="TextBox 60">
                <a:extLst>
                  <a:ext uri="{FF2B5EF4-FFF2-40B4-BE49-F238E27FC236}">
                    <a16:creationId xmlns:a16="http://schemas.microsoft.com/office/drawing/2014/main" id="{D4622722-420D-48A6-B9DA-DA93569C6D2F}"/>
                  </a:ext>
                </a:extLst>
              </p:cNvPr>
              <p:cNvSpPr txBox="1"/>
              <p:nvPr/>
            </p:nvSpPr>
            <p:spPr>
              <a:xfrm>
                <a:off x="1806896" y="1301536"/>
                <a:ext cx="856478" cy="271554"/>
              </a:xfrm>
              <a:prstGeom prst="rect">
                <a:avLst/>
              </a:prstGeom>
              <a:noFill/>
            </p:spPr>
            <p:txBody>
              <a:bodyPr wrap="square">
                <a:spAutoFit/>
              </a:bodyPr>
              <a:lstStyle/>
              <a:p>
                <a:r>
                  <a:rPr lang="fr-FR" sz="1176" b="1" dirty="0" err="1">
                    <a:solidFill>
                      <a:schemeClr val="tx2">
                        <a:lumMod val="50000"/>
                      </a:schemeClr>
                    </a:solidFill>
                  </a:rPr>
                  <a:t>Task</a:t>
                </a:r>
                <a:r>
                  <a:rPr lang="fr-FR" sz="1176" b="1" dirty="0">
                    <a:solidFill>
                      <a:schemeClr val="tx2">
                        <a:lumMod val="50000"/>
                      </a:schemeClr>
                    </a:solidFill>
                  </a:rPr>
                  <a:t> 1</a:t>
                </a:r>
              </a:p>
            </p:txBody>
          </p:sp>
          <p:sp>
            <p:nvSpPr>
              <p:cNvPr id="63" name="TextBox 62">
                <a:extLst>
                  <a:ext uri="{FF2B5EF4-FFF2-40B4-BE49-F238E27FC236}">
                    <a16:creationId xmlns:a16="http://schemas.microsoft.com/office/drawing/2014/main" id="{15D567D1-CD38-44A9-BA8F-C206B668C2CE}"/>
                  </a:ext>
                </a:extLst>
              </p:cNvPr>
              <p:cNvSpPr txBox="1"/>
              <p:nvPr/>
            </p:nvSpPr>
            <p:spPr>
              <a:xfrm>
                <a:off x="6593645" y="1636204"/>
                <a:ext cx="1297732" cy="271554"/>
              </a:xfrm>
              <a:prstGeom prst="rect">
                <a:avLst/>
              </a:prstGeom>
              <a:noFill/>
            </p:spPr>
            <p:txBody>
              <a:bodyPr wrap="square">
                <a:spAutoFit/>
              </a:bodyPr>
              <a:lstStyle/>
              <a:p>
                <a:r>
                  <a:rPr lang="fr-FR" sz="1176" b="1" dirty="0"/>
                  <a:t>az104-10-rg1</a:t>
                </a:r>
              </a:p>
            </p:txBody>
          </p:sp>
          <p:sp>
            <p:nvSpPr>
              <p:cNvPr id="65" name="Rectangle 64">
                <a:extLst>
                  <a:ext uri="{FF2B5EF4-FFF2-40B4-BE49-F238E27FC236}">
                    <a16:creationId xmlns:a16="http://schemas.microsoft.com/office/drawing/2014/main" id="{D83F7B2C-C8A3-4177-947E-08522670630A}"/>
                  </a:ext>
                </a:extLst>
              </p:cNvPr>
              <p:cNvSpPr/>
              <p:nvPr/>
            </p:nvSpPr>
            <p:spPr bwMode="auto">
              <a:xfrm>
                <a:off x="6167542" y="1980930"/>
                <a:ext cx="3576031" cy="4157825"/>
              </a:xfrm>
              <a:prstGeom prst="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cs typeface="Segoe UI" pitchFamily="34" charset="0"/>
                </a:endParaRPr>
              </a:p>
            </p:txBody>
          </p:sp>
          <p:sp>
            <p:nvSpPr>
              <p:cNvPr id="67" name="TextBox 66">
                <a:extLst>
                  <a:ext uri="{FF2B5EF4-FFF2-40B4-BE49-F238E27FC236}">
                    <a16:creationId xmlns:a16="http://schemas.microsoft.com/office/drawing/2014/main" id="{3FDB24CC-1777-4A60-A985-094AD5819ECD}"/>
                  </a:ext>
                </a:extLst>
              </p:cNvPr>
              <p:cNvSpPr txBox="1"/>
              <p:nvPr/>
            </p:nvSpPr>
            <p:spPr>
              <a:xfrm>
                <a:off x="5904238" y="1321418"/>
                <a:ext cx="856478" cy="271554"/>
              </a:xfrm>
              <a:prstGeom prst="rect">
                <a:avLst/>
              </a:prstGeom>
              <a:noFill/>
            </p:spPr>
            <p:txBody>
              <a:bodyPr wrap="square">
                <a:spAutoFit/>
              </a:bodyPr>
              <a:lstStyle/>
              <a:p>
                <a:r>
                  <a:rPr lang="fr-FR" sz="1176" b="1" dirty="0" err="1">
                    <a:solidFill>
                      <a:schemeClr val="tx2">
                        <a:lumMod val="50000"/>
                      </a:schemeClr>
                    </a:solidFill>
                  </a:rPr>
                  <a:t>Task</a:t>
                </a:r>
                <a:r>
                  <a:rPr lang="fr-FR" sz="1176" b="1" dirty="0">
                    <a:solidFill>
                      <a:schemeClr val="tx2">
                        <a:lumMod val="50000"/>
                      </a:schemeClr>
                    </a:solidFill>
                  </a:rPr>
                  <a:t> 2</a:t>
                </a:r>
              </a:p>
            </p:txBody>
          </p:sp>
          <p:pic>
            <p:nvPicPr>
              <p:cNvPr id="69" name="Graphic 68">
                <a:extLst>
                  <a:ext uri="{FF2B5EF4-FFF2-40B4-BE49-F238E27FC236}">
                    <a16:creationId xmlns:a16="http://schemas.microsoft.com/office/drawing/2014/main" id="{7E486832-E799-4D61-B415-132D84D0FD3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703428" y="2015303"/>
                <a:ext cx="535017" cy="535017"/>
              </a:xfrm>
              <a:prstGeom prst="rect">
                <a:avLst/>
              </a:prstGeom>
            </p:spPr>
          </p:pic>
          <p:pic>
            <p:nvPicPr>
              <p:cNvPr id="71" name="Graphic 70">
                <a:extLst>
                  <a:ext uri="{FF2B5EF4-FFF2-40B4-BE49-F238E27FC236}">
                    <a16:creationId xmlns:a16="http://schemas.microsoft.com/office/drawing/2014/main" id="{F3A8A031-B9D3-4F34-9172-EF92B0D82F7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20721" y="1584817"/>
                <a:ext cx="376369" cy="376369"/>
              </a:xfrm>
              <a:prstGeom prst="rect">
                <a:avLst/>
              </a:prstGeom>
            </p:spPr>
          </p:pic>
          <p:sp>
            <p:nvSpPr>
              <p:cNvPr id="73" name="TextBox 72">
                <a:extLst>
                  <a:ext uri="{FF2B5EF4-FFF2-40B4-BE49-F238E27FC236}">
                    <a16:creationId xmlns:a16="http://schemas.microsoft.com/office/drawing/2014/main" id="{9772EC61-F79A-4416-82F6-7C74BB8E1B6C}"/>
                  </a:ext>
                </a:extLst>
              </p:cNvPr>
              <p:cNvSpPr txBox="1"/>
              <p:nvPr/>
            </p:nvSpPr>
            <p:spPr>
              <a:xfrm>
                <a:off x="7388039" y="2502927"/>
                <a:ext cx="1297732" cy="271554"/>
              </a:xfrm>
              <a:prstGeom prst="rect">
                <a:avLst/>
              </a:prstGeom>
              <a:noFill/>
            </p:spPr>
            <p:txBody>
              <a:bodyPr wrap="square">
                <a:spAutoFit/>
              </a:bodyPr>
              <a:lstStyle/>
              <a:p>
                <a:r>
                  <a:rPr lang="fr-FR" sz="1176" b="1" dirty="0"/>
                  <a:t>az104-10-rsv1</a:t>
                </a:r>
              </a:p>
            </p:txBody>
          </p:sp>
          <p:pic>
            <p:nvPicPr>
              <p:cNvPr id="75" name="Graphic 74">
                <a:extLst>
                  <a:ext uri="{FF2B5EF4-FFF2-40B4-BE49-F238E27FC236}">
                    <a16:creationId xmlns:a16="http://schemas.microsoft.com/office/drawing/2014/main" id="{C1C29944-786D-46B3-8428-746B96BBCBCE}"/>
                  </a:ext>
                </a:extLst>
              </p:cNvPr>
              <p:cNvPicPr>
                <a:picLocks noChangeAspect="1"/>
              </p:cNvPicPr>
              <p:nvPr/>
            </p:nvPicPr>
            <p:blipFill>
              <a:blip r:embed="rId8">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785855" y="3293746"/>
                <a:ext cx="452590" cy="452590"/>
              </a:xfrm>
              <a:prstGeom prst="rect">
                <a:avLst/>
              </a:prstGeom>
            </p:spPr>
          </p:pic>
          <p:sp>
            <p:nvSpPr>
              <p:cNvPr id="77" name="TextBox 76">
                <a:extLst>
                  <a:ext uri="{FF2B5EF4-FFF2-40B4-BE49-F238E27FC236}">
                    <a16:creationId xmlns:a16="http://schemas.microsoft.com/office/drawing/2014/main" id="{29B05A1B-08C7-47B7-81FD-99F7CE88A6FC}"/>
                  </a:ext>
                </a:extLst>
              </p:cNvPr>
              <p:cNvSpPr txBox="1"/>
              <p:nvPr/>
            </p:nvSpPr>
            <p:spPr>
              <a:xfrm>
                <a:off x="3240788" y="2821226"/>
                <a:ext cx="2353975" cy="454227"/>
              </a:xfrm>
              <a:prstGeom prst="rect">
                <a:avLst/>
              </a:prstGeom>
              <a:noFill/>
            </p:spPr>
            <p:txBody>
              <a:bodyPr wrap="square">
                <a:spAutoFit/>
              </a:bodyPr>
              <a:lstStyle/>
              <a:p>
                <a:r>
                  <a:rPr lang="fr-FR" sz="1176" b="1" dirty="0" err="1">
                    <a:solidFill>
                      <a:schemeClr val="tx2">
                        <a:lumMod val="50000"/>
                      </a:schemeClr>
                    </a:solidFill>
                  </a:rPr>
                  <a:t>Task</a:t>
                </a:r>
                <a:r>
                  <a:rPr lang="fr-FR" sz="1176" b="1" dirty="0">
                    <a:solidFill>
                      <a:schemeClr val="tx2">
                        <a:lumMod val="50000"/>
                      </a:schemeClr>
                    </a:solidFill>
                  </a:rPr>
                  <a:t> 3: Backup VM</a:t>
                </a:r>
              </a:p>
              <a:p>
                <a:r>
                  <a:rPr lang="fr-FR" sz="1176" b="1" dirty="0" err="1">
                    <a:solidFill>
                      <a:schemeClr val="tx2">
                        <a:lumMod val="50000"/>
                      </a:schemeClr>
                    </a:solidFill>
                  </a:rPr>
                  <a:t>Task</a:t>
                </a:r>
                <a:r>
                  <a:rPr lang="fr-FR" sz="1176" b="1" dirty="0">
                    <a:solidFill>
                      <a:schemeClr val="tx2">
                        <a:lumMod val="50000"/>
                      </a:schemeClr>
                    </a:solidFill>
                  </a:rPr>
                  <a:t> 6: </a:t>
                </a:r>
                <a:r>
                  <a:rPr lang="fr-FR" sz="1176" b="1" dirty="0" err="1">
                    <a:solidFill>
                      <a:schemeClr val="tx2">
                        <a:lumMod val="50000"/>
                      </a:schemeClr>
                    </a:solidFill>
                  </a:rPr>
                  <a:t>Recover</a:t>
                </a:r>
                <a:r>
                  <a:rPr lang="fr-FR" sz="1176" b="1" dirty="0">
                    <a:solidFill>
                      <a:schemeClr val="tx2">
                        <a:lumMod val="50000"/>
                      </a:schemeClr>
                    </a:solidFill>
                  </a:rPr>
                  <a:t> File </a:t>
                </a:r>
              </a:p>
            </p:txBody>
          </p:sp>
          <p:sp>
            <p:nvSpPr>
              <p:cNvPr id="79" name="TextBox 78">
                <a:extLst>
                  <a:ext uri="{FF2B5EF4-FFF2-40B4-BE49-F238E27FC236}">
                    <a16:creationId xmlns:a16="http://schemas.microsoft.com/office/drawing/2014/main" id="{C0F5E50C-CF9B-41C7-9F81-0C8B90FF2E83}"/>
                  </a:ext>
                </a:extLst>
              </p:cNvPr>
              <p:cNvSpPr txBox="1"/>
              <p:nvPr/>
            </p:nvSpPr>
            <p:spPr>
              <a:xfrm>
                <a:off x="7051853" y="3832883"/>
                <a:ext cx="1854732" cy="452590"/>
              </a:xfrm>
              <a:prstGeom prst="rect">
                <a:avLst/>
              </a:prstGeom>
              <a:noFill/>
            </p:spPr>
            <p:txBody>
              <a:bodyPr wrap="square">
                <a:spAutoFit/>
              </a:bodyPr>
              <a:lstStyle/>
              <a:p>
                <a:r>
                  <a:rPr lang="fr-FR" sz="1176" b="1" dirty="0"/>
                  <a:t>az104-10-vm0 Backup </a:t>
                </a:r>
              </a:p>
              <a:p>
                <a:r>
                  <a:rPr lang="fr-FR" sz="1176" b="1" dirty="0"/>
                  <a:t> </a:t>
                </a:r>
              </a:p>
            </p:txBody>
          </p:sp>
          <p:sp>
            <p:nvSpPr>
              <p:cNvPr id="81" name="TextBox 80">
                <a:extLst>
                  <a:ext uri="{FF2B5EF4-FFF2-40B4-BE49-F238E27FC236}">
                    <a16:creationId xmlns:a16="http://schemas.microsoft.com/office/drawing/2014/main" id="{FA6AFAC7-7AFF-46B7-8C70-EF4D7630E767}"/>
                  </a:ext>
                </a:extLst>
              </p:cNvPr>
              <p:cNvSpPr txBox="1"/>
              <p:nvPr/>
            </p:nvSpPr>
            <p:spPr>
              <a:xfrm>
                <a:off x="3232189" y="4504497"/>
                <a:ext cx="1965543" cy="454227"/>
              </a:xfrm>
              <a:prstGeom prst="rect">
                <a:avLst/>
              </a:prstGeom>
              <a:noFill/>
            </p:spPr>
            <p:txBody>
              <a:bodyPr wrap="square">
                <a:spAutoFit/>
              </a:bodyPr>
              <a:lstStyle/>
              <a:p>
                <a:r>
                  <a:rPr lang="fr-FR" sz="1176" b="1" dirty="0" err="1">
                    <a:solidFill>
                      <a:schemeClr val="tx2">
                        <a:lumMod val="50000"/>
                      </a:schemeClr>
                    </a:solidFill>
                  </a:rPr>
                  <a:t>Task</a:t>
                </a:r>
                <a:r>
                  <a:rPr lang="fr-FR" sz="1176" b="1" dirty="0">
                    <a:solidFill>
                      <a:schemeClr val="tx2">
                        <a:lumMod val="50000"/>
                      </a:schemeClr>
                    </a:solidFill>
                  </a:rPr>
                  <a:t> 4: Backup File</a:t>
                </a:r>
              </a:p>
              <a:p>
                <a:r>
                  <a:rPr lang="fr-FR" sz="1176" b="1" dirty="0" err="1">
                    <a:solidFill>
                      <a:schemeClr val="tx2">
                        <a:lumMod val="50000"/>
                      </a:schemeClr>
                    </a:solidFill>
                  </a:rPr>
                  <a:t>Task</a:t>
                </a:r>
                <a:r>
                  <a:rPr lang="fr-FR" sz="1176" b="1" dirty="0">
                    <a:solidFill>
                      <a:schemeClr val="tx2">
                        <a:lumMod val="50000"/>
                      </a:schemeClr>
                    </a:solidFill>
                  </a:rPr>
                  <a:t> 5: </a:t>
                </a:r>
                <a:r>
                  <a:rPr lang="fr-FR" sz="1176" b="1" dirty="0" err="1">
                    <a:solidFill>
                      <a:schemeClr val="tx2">
                        <a:lumMod val="50000"/>
                      </a:schemeClr>
                    </a:solidFill>
                  </a:rPr>
                  <a:t>Recover</a:t>
                </a:r>
                <a:r>
                  <a:rPr lang="fr-FR" sz="1176" b="1" dirty="0">
                    <a:solidFill>
                      <a:schemeClr val="tx2">
                        <a:lumMod val="50000"/>
                      </a:schemeClr>
                    </a:solidFill>
                  </a:rPr>
                  <a:t> File</a:t>
                </a:r>
              </a:p>
            </p:txBody>
          </p:sp>
          <p:pic>
            <p:nvPicPr>
              <p:cNvPr id="83" name="Graphic 82" descr="Paper">
                <a:extLst>
                  <a:ext uri="{FF2B5EF4-FFF2-40B4-BE49-F238E27FC236}">
                    <a16:creationId xmlns:a16="http://schemas.microsoft.com/office/drawing/2014/main" id="{550FE6C1-1109-4ECE-BF8E-B2915D02998E}"/>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535760" y="4913530"/>
                <a:ext cx="540386" cy="540386"/>
              </a:xfrm>
              <a:prstGeom prst="rect">
                <a:avLst/>
              </a:prstGeom>
            </p:spPr>
          </p:pic>
          <p:sp>
            <p:nvSpPr>
              <p:cNvPr id="85" name="TextBox 84">
                <a:extLst>
                  <a:ext uri="{FF2B5EF4-FFF2-40B4-BE49-F238E27FC236}">
                    <a16:creationId xmlns:a16="http://schemas.microsoft.com/office/drawing/2014/main" id="{0433D08D-494A-4E62-8110-71E6343B8747}"/>
                  </a:ext>
                </a:extLst>
              </p:cNvPr>
              <p:cNvSpPr txBox="1"/>
              <p:nvPr/>
            </p:nvSpPr>
            <p:spPr>
              <a:xfrm>
                <a:off x="6154073" y="5447189"/>
                <a:ext cx="3376946" cy="452590"/>
              </a:xfrm>
              <a:prstGeom prst="rect">
                <a:avLst/>
              </a:prstGeom>
              <a:noFill/>
            </p:spPr>
            <p:txBody>
              <a:bodyPr wrap="square">
                <a:spAutoFit/>
              </a:bodyPr>
              <a:lstStyle/>
              <a:p>
                <a:pPr algn="ctr"/>
                <a:r>
                  <a:rPr lang="fr-FR" sz="1176" b="1" dirty="0"/>
                  <a:t>File Backup </a:t>
                </a:r>
                <a:r>
                  <a:rPr lang="fr-FR" sz="1176" b="1" dirty="0" err="1"/>
                  <a:t>from</a:t>
                </a:r>
                <a:r>
                  <a:rPr lang="fr-FR" sz="1176" b="1" dirty="0"/>
                  <a:t> az104-10-vm1</a:t>
                </a:r>
                <a:endParaRPr lang="fr-FR" sz="1176" dirty="0"/>
              </a:p>
              <a:p>
                <a:pPr algn="ctr"/>
                <a:r>
                  <a:rPr lang="fr-FR" sz="1176" dirty="0"/>
                  <a:t>C:\Windows\System32\drivers\etc\hosts</a:t>
                </a:r>
              </a:p>
            </p:txBody>
          </p:sp>
          <p:pic>
            <p:nvPicPr>
              <p:cNvPr id="87" name="Graphic 86">
                <a:extLst>
                  <a:ext uri="{FF2B5EF4-FFF2-40B4-BE49-F238E27FC236}">
                    <a16:creationId xmlns:a16="http://schemas.microsoft.com/office/drawing/2014/main" id="{9DB069F1-4F8E-4625-8A6A-2FC8591CA8F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917712" y="5040223"/>
                <a:ext cx="492556" cy="492556"/>
              </a:xfrm>
              <a:prstGeom prst="rect">
                <a:avLst/>
              </a:prstGeom>
            </p:spPr>
          </p:pic>
          <p:sp>
            <p:nvSpPr>
              <p:cNvPr id="89" name="TextBox 88">
                <a:extLst>
                  <a:ext uri="{FF2B5EF4-FFF2-40B4-BE49-F238E27FC236}">
                    <a16:creationId xmlns:a16="http://schemas.microsoft.com/office/drawing/2014/main" id="{33329754-81E4-4C58-B732-519DAB7014C4}"/>
                  </a:ext>
                </a:extLst>
              </p:cNvPr>
              <p:cNvSpPr txBox="1"/>
              <p:nvPr/>
            </p:nvSpPr>
            <p:spPr>
              <a:xfrm>
                <a:off x="3565473" y="5490641"/>
                <a:ext cx="1322180" cy="633625"/>
              </a:xfrm>
              <a:prstGeom prst="rect">
                <a:avLst/>
              </a:prstGeom>
              <a:noFill/>
            </p:spPr>
            <p:txBody>
              <a:bodyPr wrap="square">
                <a:spAutoFit/>
              </a:bodyPr>
              <a:lstStyle/>
              <a:p>
                <a:pPr algn="ctr"/>
                <a:r>
                  <a:rPr lang="fr-FR" sz="1176" b="1" dirty="0"/>
                  <a:t>az104-10-vm1</a:t>
                </a:r>
              </a:p>
              <a:p>
                <a:pPr algn="ctr"/>
                <a:r>
                  <a:rPr lang="fr-FR" sz="1176" dirty="0"/>
                  <a:t>10.0.0.5</a:t>
                </a:r>
              </a:p>
              <a:p>
                <a:pPr algn="ctr"/>
                <a:endParaRPr lang="fr-FR" sz="1176" b="1" dirty="0"/>
              </a:p>
            </p:txBody>
          </p:sp>
          <p:cxnSp>
            <p:nvCxnSpPr>
              <p:cNvPr id="91" name="Straight Arrow Connector 90">
                <a:extLst>
                  <a:ext uri="{FF2B5EF4-FFF2-40B4-BE49-F238E27FC236}">
                    <a16:creationId xmlns:a16="http://schemas.microsoft.com/office/drawing/2014/main" id="{9BC636D6-4233-48AC-BC29-0989340E3F15}"/>
                  </a:ext>
                </a:extLst>
              </p:cNvPr>
              <p:cNvCxnSpPr>
                <a:cxnSpLocks/>
              </p:cNvCxnSpPr>
              <p:nvPr/>
            </p:nvCxnSpPr>
            <p:spPr>
              <a:xfrm>
                <a:off x="4493084" y="5183723"/>
                <a:ext cx="3024029" cy="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3" name="TextBox 92">
                <a:extLst>
                  <a:ext uri="{FF2B5EF4-FFF2-40B4-BE49-F238E27FC236}">
                    <a16:creationId xmlns:a16="http://schemas.microsoft.com/office/drawing/2014/main" id="{D478F0D6-8A69-4D3E-B405-927E8923EABF}"/>
                  </a:ext>
                </a:extLst>
              </p:cNvPr>
              <p:cNvSpPr txBox="1"/>
              <p:nvPr/>
            </p:nvSpPr>
            <p:spPr>
              <a:xfrm>
                <a:off x="3553870" y="3842663"/>
                <a:ext cx="1322180" cy="633625"/>
              </a:xfrm>
              <a:prstGeom prst="rect">
                <a:avLst/>
              </a:prstGeom>
              <a:noFill/>
            </p:spPr>
            <p:txBody>
              <a:bodyPr wrap="square">
                <a:spAutoFit/>
              </a:bodyPr>
              <a:lstStyle/>
              <a:p>
                <a:pPr algn="ctr"/>
                <a:r>
                  <a:rPr lang="fr-FR" sz="1176" b="1" dirty="0"/>
                  <a:t>az104-10-vm0</a:t>
                </a:r>
              </a:p>
              <a:p>
                <a:pPr algn="ctr"/>
                <a:r>
                  <a:rPr lang="fr-FR" sz="1176" dirty="0"/>
                  <a:t>10.0.0.4</a:t>
                </a:r>
              </a:p>
              <a:p>
                <a:pPr algn="ctr"/>
                <a:endParaRPr lang="fr-FR" sz="1176" b="1" dirty="0"/>
              </a:p>
            </p:txBody>
          </p:sp>
          <p:pic>
            <p:nvPicPr>
              <p:cNvPr id="95" name="Graphic 94">
                <a:extLst>
                  <a:ext uri="{FF2B5EF4-FFF2-40B4-BE49-F238E27FC236}">
                    <a16:creationId xmlns:a16="http://schemas.microsoft.com/office/drawing/2014/main" id="{B6D0C7BF-C452-42D8-AD5D-81E61E74547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969522" y="3335379"/>
                <a:ext cx="492556" cy="492556"/>
              </a:xfrm>
              <a:prstGeom prst="rect">
                <a:avLst/>
              </a:prstGeom>
            </p:spPr>
          </p:pic>
        </p:grpSp>
        <p:sp>
          <p:nvSpPr>
            <p:cNvPr id="98" name="TextBox 97">
              <a:extLst>
                <a:ext uri="{FF2B5EF4-FFF2-40B4-BE49-F238E27FC236}">
                  <a16:creationId xmlns:a16="http://schemas.microsoft.com/office/drawing/2014/main" id="{07D0A4AE-EC9E-4728-9D1F-5CA6E9BE2A8A}"/>
                </a:ext>
              </a:extLst>
            </p:cNvPr>
            <p:cNvSpPr txBox="1"/>
            <p:nvPr/>
          </p:nvSpPr>
          <p:spPr>
            <a:xfrm>
              <a:off x="8615023" y="2196468"/>
              <a:ext cx="856478" cy="271554"/>
            </a:xfrm>
            <a:prstGeom prst="rect">
              <a:avLst/>
            </a:prstGeom>
            <a:noFill/>
          </p:spPr>
          <p:txBody>
            <a:bodyPr wrap="square">
              <a:spAutoFit/>
            </a:bodyPr>
            <a:lstStyle/>
            <a:p>
              <a:r>
                <a:rPr lang="fr-FR" sz="1176" b="1" dirty="0" err="1">
                  <a:solidFill>
                    <a:schemeClr val="tx2">
                      <a:lumMod val="50000"/>
                    </a:schemeClr>
                  </a:solidFill>
                </a:rPr>
                <a:t>Task</a:t>
              </a:r>
              <a:r>
                <a:rPr lang="fr-FR" sz="1176" b="1" dirty="0">
                  <a:solidFill>
                    <a:schemeClr val="tx2">
                      <a:lumMod val="50000"/>
                    </a:schemeClr>
                  </a:solidFill>
                </a:rPr>
                <a:t> 7</a:t>
              </a:r>
            </a:p>
          </p:txBody>
        </p:sp>
      </p:grpSp>
    </p:spTree>
    <p:extLst>
      <p:ext uri="{BB962C8B-B14F-4D97-AF65-F5344CB8AC3E}">
        <p14:creationId xmlns:p14="http://schemas.microsoft.com/office/powerpoint/2010/main" val="578669191"/>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B52E49E-C399-4EC8-B5AC-9D50248ACAF0}"/>
              </a:ext>
            </a:extLst>
          </p:cNvPr>
          <p:cNvSpPr>
            <a:spLocks noGrp="1"/>
          </p:cNvSpPr>
          <p:nvPr>
            <p:ph type="title"/>
          </p:nvPr>
        </p:nvSpPr>
        <p:spPr/>
        <p:txBody>
          <a:bodyPr/>
          <a:lstStyle/>
          <a:p>
            <a:r>
              <a:rPr lang="en-US" dirty="0"/>
              <a:t>End of presentation</a:t>
            </a:r>
          </a:p>
        </p:txBody>
      </p:sp>
    </p:spTree>
    <p:extLst>
      <p:ext uri="{BB962C8B-B14F-4D97-AF65-F5344CB8AC3E}">
        <p14:creationId xmlns:p14="http://schemas.microsoft.com/office/powerpoint/2010/main" val="2189076740"/>
      </p:ext>
    </p:extLst>
  </p:cSld>
  <p:clrMapOvr>
    <a:masterClrMapping/>
  </p:clrMapOvr>
  <p:transition>
    <p:fade/>
  </p:transition>
</p:sld>
</file>

<file path=ppt/theme/theme1.xml><?xml version="1.0" encoding="utf-8"?>
<a:theme xmlns:a="http://schemas.openxmlformats.org/drawingml/2006/main" name="Azure 1">
  <a:themeElements>
    <a:clrScheme name="Custom 3">
      <a:dk1>
        <a:srgbClr val="000000"/>
      </a:dk1>
      <a:lt1>
        <a:srgbClr val="FFFFFF"/>
      </a:lt1>
      <a:dk2>
        <a:srgbClr val="0078D3"/>
      </a:dk2>
      <a:lt2>
        <a:srgbClr val="FFFFFF"/>
      </a:lt2>
      <a:accent1>
        <a:srgbClr val="EBEBEB"/>
      </a:accent1>
      <a:accent2>
        <a:srgbClr val="75757A"/>
      </a:accent2>
      <a:accent3>
        <a:srgbClr val="000041"/>
      </a:accent3>
      <a:accent4>
        <a:srgbClr val="0078D3"/>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3165</Words>
  <Application>Microsoft Office PowerPoint</Application>
  <PresentationFormat>Custom</PresentationFormat>
  <Paragraphs>348</Paragraphs>
  <Slides>37</Slides>
  <Notes>28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37</vt:i4>
      </vt:variant>
    </vt:vector>
  </HeadingPairs>
  <TitlesOfParts>
    <vt:vector size="47" baseType="lpstr">
      <vt:lpstr>Arial</vt:lpstr>
      <vt:lpstr>Cambria</vt:lpstr>
      <vt:lpstr>Consolas</vt:lpstr>
      <vt:lpstr>Myriad Pro</vt:lpstr>
      <vt:lpstr>Noto serif</vt:lpstr>
      <vt:lpstr>Segoe UI</vt:lpstr>
      <vt:lpstr>Segoe UI Semibold</vt:lpstr>
      <vt:lpstr>Wingdings</vt:lpstr>
      <vt:lpstr>Azure 1</vt:lpstr>
      <vt:lpstr>20140311PresentationUWTSDTemplate</vt:lpstr>
      <vt:lpstr>Azure Backup and Disaster Recovery </vt:lpstr>
      <vt:lpstr>Administer Network Protection Introduction</vt:lpstr>
      <vt:lpstr>Disaster Recovery </vt:lpstr>
      <vt:lpstr>What do you mean by Disaster Recovery?  Why it is important for business</vt:lpstr>
      <vt:lpstr>Disaster Recovery Phase</vt:lpstr>
      <vt:lpstr>Azure Terminologies in Disaster Recovery</vt:lpstr>
      <vt:lpstr>Regional Terminologies in Azure Disaster Recovery</vt:lpstr>
      <vt:lpstr>Azure Disaster Recovery Sites</vt:lpstr>
      <vt:lpstr>Key factors in determining the DR strategy for an application business system can vary based on the application type</vt:lpstr>
      <vt:lpstr>Azure Site Recovery</vt:lpstr>
      <vt:lpstr>Azure Site Recovery</vt:lpstr>
      <vt:lpstr>Azure Site Recovery</vt:lpstr>
      <vt:lpstr>Implement Azure Site Recovery</vt:lpstr>
      <vt:lpstr>Backups</vt:lpstr>
      <vt:lpstr>Azure Backup</vt:lpstr>
      <vt:lpstr>What can I  Backup</vt:lpstr>
      <vt:lpstr>Implement Azure Backup Center</vt:lpstr>
      <vt:lpstr>Setup Recovery Services Vault Backup Options - Files</vt:lpstr>
      <vt:lpstr>Demonstration – Backup Azure File Shares</vt:lpstr>
      <vt:lpstr>Configure On-Premises File and Folder Backup</vt:lpstr>
      <vt:lpstr>Manage the Microsoft Azure Recovery Services Agent</vt:lpstr>
      <vt:lpstr>Demonstration – Backup Files and Folders</vt:lpstr>
      <vt:lpstr>Configure Virtual Machine Backups</vt:lpstr>
      <vt:lpstr>Configure Virtual Machine Backups Introduction</vt:lpstr>
      <vt:lpstr>Protect Virtual Machine Data</vt:lpstr>
      <vt:lpstr>Create Virtual Machine Snapshots</vt:lpstr>
      <vt:lpstr>Setup Recovery Services Vault Backup Options - VMs</vt:lpstr>
      <vt:lpstr>Backup Virtual Machines</vt:lpstr>
      <vt:lpstr>Restore Virtual Machines</vt:lpstr>
      <vt:lpstr>Implement Azure Backup Server</vt:lpstr>
      <vt:lpstr>Compare Backup Options</vt:lpstr>
      <vt:lpstr>Manage Soft Delete</vt:lpstr>
      <vt:lpstr>Demonstration – Virtual Machine Backups</vt:lpstr>
      <vt:lpstr>Lab</vt:lpstr>
      <vt:lpstr>Lab 10 – Backup virtual machines</vt:lpstr>
      <vt:lpstr>Lab 10 – Architecture diagram</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2020-08-04T15:47:09Z</dcterms:created>
  <dcterms:modified xsi:type="dcterms:W3CDTF">2022-11-24T00:35:15Z</dcterms:modified>
</cp:coreProperties>
</file>