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7"/>
  </p:notesMasterIdLst>
  <p:sldIdLst>
    <p:sldId id="320" r:id="rId2"/>
    <p:sldId id="268" r:id="rId3"/>
    <p:sldId id="265" r:id="rId4"/>
    <p:sldId id="266" r:id="rId5"/>
    <p:sldId id="267" r:id="rId6"/>
    <p:sldId id="256" r:id="rId7"/>
    <p:sldId id="257" r:id="rId8"/>
    <p:sldId id="258" r:id="rId9"/>
    <p:sldId id="259" r:id="rId10"/>
    <p:sldId id="260" r:id="rId11"/>
    <p:sldId id="261" r:id="rId12"/>
    <p:sldId id="262" r:id="rId13"/>
    <p:sldId id="263" r:id="rId14"/>
    <p:sldId id="270" r:id="rId15"/>
    <p:sldId id="271" r:id="rId16"/>
    <p:sldId id="272" r:id="rId17"/>
    <p:sldId id="273" r:id="rId18"/>
    <p:sldId id="274" r:id="rId19"/>
    <p:sldId id="275" r:id="rId20"/>
    <p:sldId id="276" r:id="rId21"/>
    <p:sldId id="277" r:id="rId22"/>
    <p:sldId id="278" r:id="rId23"/>
    <p:sldId id="279"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9" r:id="rId40"/>
    <p:sldId id="300" r:id="rId41"/>
    <p:sldId id="301" r:id="rId42"/>
    <p:sldId id="302" r:id="rId43"/>
    <p:sldId id="303" r:id="rId44"/>
    <p:sldId id="304" r:id="rId45"/>
    <p:sldId id="305" r:id="rId46"/>
    <p:sldId id="306" r:id="rId47"/>
    <p:sldId id="307" r:id="rId48"/>
    <p:sldId id="309" r:id="rId49"/>
    <p:sldId id="310" r:id="rId50"/>
    <p:sldId id="311" r:id="rId51"/>
    <p:sldId id="312" r:id="rId52"/>
    <p:sldId id="313" r:id="rId53"/>
    <p:sldId id="314" r:id="rId54"/>
    <p:sldId id="315" r:id="rId55"/>
    <p:sldId id="316" r:id="rId56"/>
    <p:sldId id="317" r:id="rId57"/>
    <p:sldId id="318" r:id="rId58"/>
    <p:sldId id="264" r:id="rId59"/>
    <p:sldId id="280" r:id="rId60"/>
    <p:sldId id="281" r:id="rId61"/>
    <p:sldId id="282" r:id="rId62"/>
    <p:sldId id="298" r:id="rId63"/>
    <p:sldId id="308" r:id="rId64"/>
    <p:sldId id="319" r:id="rId65"/>
    <p:sldId id="269"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E3C"/>
    <a:srgbClr val="FFC6C6"/>
    <a:srgbClr val="7CEB99"/>
    <a:srgbClr val="C189F7"/>
    <a:srgbClr val="F6C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975" autoAdjust="0"/>
    <p:restoredTop sz="94640"/>
  </p:normalViewPr>
  <p:slideViewPr>
    <p:cSldViewPr snapToGrid="0">
      <p:cViewPr varScale="1">
        <p:scale>
          <a:sx n="111" d="100"/>
          <a:sy n="111" d="100"/>
        </p:scale>
        <p:origin x="248"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Coverage (%)</c:v>
                </c:pt>
              </c:strCache>
            </c:strRef>
          </c:tx>
          <c:spPr>
            <a:solidFill>
              <a:srgbClr val="028090"/>
            </a:solidFill>
            <a:effectLst/>
          </c:spPr>
          <c:invertIfNegative val="0"/>
          <c:dPt>
            <c:idx val="0"/>
            <c:invertIfNegative val="0"/>
            <c:bubble3D val="0"/>
            <c:extLst>
              <c:ext xmlns:c16="http://schemas.microsoft.com/office/drawing/2014/chart" uri="{C3380CC4-5D6E-409C-BE32-E72D297353CC}">
                <c16:uniqueId val="{00000001-B095-F141-9326-670AA50B6BC3}"/>
              </c:ext>
            </c:extLst>
          </c:dPt>
          <c:dPt>
            <c:idx val="1"/>
            <c:invertIfNegative val="0"/>
            <c:bubble3D val="0"/>
            <c:spPr>
              <a:solidFill>
                <a:srgbClr val="00A896"/>
              </a:solidFill>
              <a:effectLst/>
            </c:spPr>
            <c:extLst>
              <c:ext xmlns:c16="http://schemas.microsoft.com/office/drawing/2014/chart" uri="{C3380CC4-5D6E-409C-BE32-E72D297353CC}">
                <c16:uniqueId val="{00000003-B095-F141-9326-670AA50B6BC3}"/>
              </c:ext>
            </c:extLst>
          </c:dPt>
          <c:dPt>
            <c:idx val="2"/>
            <c:invertIfNegative val="0"/>
            <c:bubble3D val="0"/>
            <c:spPr>
              <a:solidFill>
                <a:srgbClr val="8E3B57"/>
              </a:solidFill>
              <a:effectLst/>
            </c:spPr>
            <c:extLst>
              <c:ext xmlns:c16="http://schemas.microsoft.com/office/drawing/2014/chart" uri="{C3380CC4-5D6E-409C-BE32-E72D297353CC}">
                <c16:uniqueId val="{00000005-B095-F141-9326-670AA50B6BC3}"/>
              </c:ext>
            </c:extLst>
          </c:dPt>
          <c:dLbls>
            <c:numFmt formatCode="#,##0" sourceLinked="0"/>
            <c:spPr>
              <a:noFill/>
              <a:ln>
                <a:noFill/>
              </a:ln>
              <a:effectLst/>
            </c:spPr>
            <c:txPr>
              <a:bodyPr/>
              <a:lstStyle/>
              <a:p>
                <a:pPr>
                  <a:defRPr sz="1200" b="1" i="0" u="none" strike="noStrike">
                    <a:solidFill>
                      <a:srgbClr val="16302B"/>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Ages 25–49</c:v>
                </c:pt>
                <c:pt idx="1">
                  <c:v>Ages 50–64</c:v>
                </c:pt>
                <c:pt idx="2">
                  <c:v>80% Target</c:v>
                </c:pt>
              </c:strCache>
            </c:strRef>
          </c:cat>
          <c:val>
            <c:numRef>
              <c:f>Sheet1!$B$2:$B$4</c:f>
              <c:numCache>
                <c:formatCode>General</c:formatCode>
                <c:ptCount val="3"/>
                <c:pt idx="0">
                  <c:v>66.099999999999994</c:v>
                </c:pt>
                <c:pt idx="1">
                  <c:v>74.3</c:v>
                </c:pt>
                <c:pt idx="2">
                  <c:v>80</c:v>
                </c:pt>
              </c:numCache>
            </c:numRef>
          </c:val>
          <c:extLst>
            <c:ext xmlns:c16="http://schemas.microsoft.com/office/drawing/2014/chart" uri="{C3380CC4-5D6E-409C-BE32-E72D297353CC}">
              <c16:uniqueId val="{00000006-B095-F141-9326-670AA50B6BC3}"/>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100" b="0" i="0" u="none" strike="noStrike">
                <a:solidFill>
                  <a:srgbClr val="45605C"/>
                </a:solidFill>
                <a:latin typeface="Arial"/>
              </a:defRPr>
            </a:pPr>
            <a:endParaRPr lang="en-US"/>
          </a:p>
        </c:txPr>
        <c:crossAx val="2094734552"/>
        <c:crosses val="autoZero"/>
        <c:auto val="1"/>
        <c:lblAlgn val="ctr"/>
        <c:lblOffset val="100"/>
        <c:noMultiLvlLbl val="1"/>
      </c:catAx>
      <c:valAx>
        <c:axId val="2094734552"/>
        <c:scaling>
          <c:orientation val="minMax"/>
          <c:max val="90"/>
          <c:min val="0"/>
        </c:scaling>
        <c:delete val="0"/>
        <c:axPos val="l"/>
        <c:majorGridlines>
          <c:spPr>
            <a:ln w="12700" cap="flat">
              <a:solidFill>
                <a:srgbClr val="E7EEEC"/>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45605C"/>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FEEF64-3357-4F58-B298-4BC1190FB325}"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IN"/>
        </a:p>
      </dgm:t>
    </dgm:pt>
    <dgm:pt modelId="{14CEF53B-8824-4889-87A0-9B405DDDB28C}">
      <dgm:prSet phldrT="[Text]"/>
      <dgm:spPr/>
      <dgm:t>
        <a:bodyPr/>
        <a:lstStyle/>
        <a:p>
          <a:pPr>
            <a:buNone/>
          </a:pPr>
          <a:r>
            <a:rPr lang="en-US" dirty="0">
              <a:latin typeface="Times New Roman" panose="02020603050405020304" pitchFamily="18" charset="0"/>
              <a:ea typeface="Calibri" pitchFamily="34" charset="-122"/>
              <a:cs typeface="Times New Roman" panose="02020603050405020304" pitchFamily="18" charset="0"/>
            </a:rPr>
            <a:t>To increase cervical screening uptake among women aged 25–49 by removing the practical and emotional barriers that stop them booking or attending.</a:t>
          </a:r>
          <a:endParaRPr lang="en-IN" dirty="0"/>
        </a:p>
      </dgm:t>
    </dgm:pt>
    <dgm:pt modelId="{6892B6AF-C717-4C62-B13A-740EF69293E0}" type="parTrans" cxnId="{5559E60F-DB60-43E0-858A-CC5892C885EF}">
      <dgm:prSet/>
      <dgm:spPr/>
      <dgm:t>
        <a:bodyPr/>
        <a:lstStyle/>
        <a:p>
          <a:endParaRPr lang="en-IN"/>
        </a:p>
      </dgm:t>
    </dgm:pt>
    <dgm:pt modelId="{ECABF4F6-EDC9-42ED-8AC1-3A6D5EBE7EAF}" type="sibTrans" cxnId="{5559E60F-DB60-43E0-858A-CC5892C885EF}">
      <dgm:prSet/>
      <dgm:spPr/>
      <dgm:t>
        <a:bodyPr/>
        <a:lstStyle/>
        <a:p>
          <a:endParaRPr lang="en-IN"/>
        </a:p>
      </dgm:t>
    </dgm:pt>
    <dgm:pt modelId="{9261E2BF-5E06-44FB-A4D5-6CAEDA65E3F7}">
      <dgm:prSet phldrT="[Text]"/>
      <dgm:spPr/>
      <dgm:t>
        <a:bodyPr/>
        <a:lstStyle/>
        <a:p>
          <a:pPr>
            <a:buNone/>
          </a:pPr>
          <a:r>
            <a:rPr lang="en-US" dirty="0">
              <a:latin typeface="Times New Roman" panose="02020603050405020304" pitchFamily="18" charset="0"/>
              <a:ea typeface="Calibri" pitchFamily="34" charset="-122"/>
              <a:cs typeface="Times New Roman" panose="02020603050405020304" pitchFamily="18" charset="0"/>
            </a:rPr>
            <a:t>Short videos and myth-busting content tackling embarrassment, fear of pain, and low awareness.</a:t>
          </a:r>
          <a:endParaRPr lang="en-IN" dirty="0"/>
        </a:p>
      </dgm:t>
    </dgm:pt>
    <dgm:pt modelId="{6C015DC6-3FB6-417B-A5D4-6202C138A60A}" type="parTrans" cxnId="{7BC43FDB-56DE-4911-89C2-3A8D46E3DCE6}">
      <dgm:prSet/>
      <dgm:spPr/>
      <dgm:t>
        <a:bodyPr/>
        <a:lstStyle/>
        <a:p>
          <a:endParaRPr lang="en-IN"/>
        </a:p>
      </dgm:t>
    </dgm:pt>
    <dgm:pt modelId="{07810B58-78BB-4550-8039-E080C5135109}" type="sibTrans" cxnId="{7BC43FDB-56DE-4911-89C2-3A8D46E3DCE6}">
      <dgm:prSet/>
      <dgm:spPr/>
      <dgm:t>
        <a:bodyPr/>
        <a:lstStyle/>
        <a:p>
          <a:endParaRPr lang="en-IN"/>
        </a:p>
      </dgm:t>
    </dgm:pt>
    <dgm:pt modelId="{D312AE97-00A6-4136-A729-2230CD01D04B}">
      <dgm:prSet phldrT="[Text]"/>
      <dgm:spPr/>
      <dgm:t>
        <a:bodyPr/>
        <a:lstStyle/>
        <a:p>
          <a:pPr>
            <a:buNone/>
          </a:pPr>
          <a:r>
            <a:rPr lang="en-US" dirty="0">
              <a:latin typeface="Times New Roman" panose="02020603050405020304" pitchFamily="18" charset="0"/>
              <a:ea typeface="Calibri" pitchFamily="34" charset="-122"/>
              <a:cs typeface="Times New Roman" panose="02020603050405020304" pitchFamily="18" charset="0"/>
            </a:rPr>
            <a:t>A self-sampling HPV kit request for women who'd rather avoid a traditional exam.</a:t>
          </a:r>
          <a:endParaRPr lang="en-IN" dirty="0"/>
        </a:p>
      </dgm:t>
    </dgm:pt>
    <dgm:pt modelId="{FE0B7FFD-AD60-4ED8-BA31-AAF24BF7ACEB}" type="parTrans" cxnId="{F982CEFE-33B3-48DD-A9EA-99A6DCEAE579}">
      <dgm:prSet/>
      <dgm:spPr/>
      <dgm:t>
        <a:bodyPr/>
        <a:lstStyle/>
        <a:p>
          <a:endParaRPr lang="en-IN"/>
        </a:p>
      </dgm:t>
    </dgm:pt>
    <dgm:pt modelId="{6531477B-8841-4E8E-A07D-BC4E53AF60B8}" type="sibTrans" cxnId="{F982CEFE-33B3-48DD-A9EA-99A6DCEAE579}">
      <dgm:prSet/>
      <dgm:spPr/>
      <dgm:t>
        <a:bodyPr/>
        <a:lstStyle/>
        <a:p>
          <a:endParaRPr lang="en-IN"/>
        </a:p>
      </dgm:t>
    </dgm:pt>
    <dgm:pt modelId="{B8986FDB-229C-41B6-B3FD-D0D6FAF86E2B}">
      <dgm:prSet phldrT="[Text]"/>
      <dgm:spPr/>
      <dgm:t>
        <a:bodyPr/>
        <a:lstStyle/>
        <a:p>
          <a:pPr>
            <a:buNone/>
          </a:pPr>
          <a:r>
            <a:rPr lang="en-US" dirty="0">
              <a:latin typeface="Times New Roman" panose="02020603050405020304" pitchFamily="18" charset="0"/>
              <a:ea typeface="Calibri" pitchFamily="34" charset="-122"/>
              <a:cs typeface="Times New Roman" panose="02020603050405020304" pitchFamily="18" charset="0"/>
            </a:rPr>
            <a:t>One-tap booking straight from the reminder into a GP appointment slot.</a:t>
          </a:r>
          <a:endParaRPr lang="en-IN" dirty="0"/>
        </a:p>
      </dgm:t>
    </dgm:pt>
    <dgm:pt modelId="{1EB5C31D-3F9C-413A-B954-E91459EE586F}" type="parTrans" cxnId="{BD30FFDE-7209-48C9-A321-F9F6C20A4937}">
      <dgm:prSet/>
      <dgm:spPr/>
      <dgm:t>
        <a:bodyPr/>
        <a:lstStyle/>
        <a:p>
          <a:endParaRPr lang="en-IN"/>
        </a:p>
      </dgm:t>
    </dgm:pt>
    <dgm:pt modelId="{12148C6F-E223-42A8-A3E7-147E4C9D4F44}" type="sibTrans" cxnId="{BD30FFDE-7209-48C9-A321-F9F6C20A4937}">
      <dgm:prSet/>
      <dgm:spPr/>
      <dgm:t>
        <a:bodyPr/>
        <a:lstStyle/>
        <a:p>
          <a:endParaRPr lang="en-IN"/>
        </a:p>
      </dgm:t>
    </dgm:pt>
    <dgm:pt modelId="{E8978E3E-EF12-4169-B2EE-27B412228318}" type="pres">
      <dgm:prSet presAssocID="{59FEEF64-3357-4F58-B298-4BC1190FB325}" presName="Name0" presStyleCnt="0">
        <dgm:presLayoutVars>
          <dgm:dir/>
          <dgm:animLvl val="lvl"/>
          <dgm:resizeHandles val="exact"/>
        </dgm:presLayoutVars>
      </dgm:prSet>
      <dgm:spPr/>
    </dgm:pt>
    <dgm:pt modelId="{03B11169-EDD4-4983-BB42-7F47D69896B1}" type="pres">
      <dgm:prSet presAssocID="{14CEF53B-8824-4889-87A0-9B405DDDB28C}" presName="composite" presStyleCnt="0"/>
      <dgm:spPr/>
    </dgm:pt>
    <dgm:pt modelId="{F0E715CD-D51D-4381-BF62-61E20CE9A34D}" type="pres">
      <dgm:prSet presAssocID="{14CEF53B-8824-4889-87A0-9B405DDDB28C}" presName="parTx" presStyleLbl="alignNode1" presStyleIdx="0" presStyleCnt="4">
        <dgm:presLayoutVars>
          <dgm:chMax val="0"/>
          <dgm:chPref val="0"/>
          <dgm:bulletEnabled val="1"/>
        </dgm:presLayoutVars>
      </dgm:prSet>
      <dgm:spPr/>
    </dgm:pt>
    <dgm:pt modelId="{06AAF8E2-8284-4330-88CB-0AE227CC828D}" type="pres">
      <dgm:prSet presAssocID="{14CEF53B-8824-4889-87A0-9B405DDDB28C}" presName="desTx" presStyleLbl="alignAccFollowNode1" presStyleIdx="0" presStyleCnt="4">
        <dgm:presLayoutVars>
          <dgm:bulletEnabled val="1"/>
        </dgm:presLayoutVars>
      </dgm:prSet>
      <dgm:spPr/>
    </dgm:pt>
    <dgm:pt modelId="{8E35218D-FBA1-4891-8770-FFE3E5864D2F}" type="pres">
      <dgm:prSet presAssocID="{ECABF4F6-EDC9-42ED-8AC1-3A6D5EBE7EAF}" presName="space" presStyleCnt="0"/>
      <dgm:spPr/>
    </dgm:pt>
    <dgm:pt modelId="{4581596D-A06E-4094-B6FC-2521FBA476E6}" type="pres">
      <dgm:prSet presAssocID="{9261E2BF-5E06-44FB-A4D5-6CAEDA65E3F7}" presName="composite" presStyleCnt="0"/>
      <dgm:spPr/>
    </dgm:pt>
    <dgm:pt modelId="{DFE79193-FD33-4B7A-B252-1F11C93408F7}" type="pres">
      <dgm:prSet presAssocID="{9261E2BF-5E06-44FB-A4D5-6CAEDA65E3F7}" presName="parTx" presStyleLbl="alignNode1" presStyleIdx="1" presStyleCnt="4">
        <dgm:presLayoutVars>
          <dgm:chMax val="0"/>
          <dgm:chPref val="0"/>
          <dgm:bulletEnabled val="1"/>
        </dgm:presLayoutVars>
      </dgm:prSet>
      <dgm:spPr/>
    </dgm:pt>
    <dgm:pt modelId="{6209E3D5-28DD-4959-A051-9B6D54D28F04}" type="pres">
      <dgm:prSet presAssocID="{9261E2BF-5E06-44FB-A4D5-6CAEDA65E3F7}" presName="desTx" presStyleLbl="alignAccFollowNode1" presStyleIdx="1" presStyleCnt="4">
        <dgm:presLayoutVars>
          <dgm:bulletEnabled val="1"/>
        </dgm:presLayoutVars>
      </dgm:prSet>
      <dgm:spPr/>
    </dgm:pt>
    <dgm:pt modelId="{85473338-F5F2-4165-9973-5E5B56B15F04}" type="pres">
      <dgm:prSet presAssocID="{07810B58-78BB-4550-8039-E080C5135109}" presName="space" presStyleCnt="0"/>
      <dgm:spPr/>
    </dgm:pt>
    <dgm:pt modelId="{F6EECF2D-44C8-4ED1-8C6B-6F001C631994}" type="pres">
      <dgm:prSet presAssocID="{D312AE97-00A6-4136-A729-2230CD01D04B}" presName="composite" presStyleCnt="0"/>
      <dgm:spPr/>
    </dgm:pt>
    <dgm:pt modelId="{A32B7ACF-B917-49CB-8B61-0902190EC34C}" type="pres">
      <dgm:prSet presAssocID="{D312AE97-00A6-4136-A729-2230CD01D04B}" presName="parTx" presStyleLbl="alignNode1" presStyleIdx="2" presStyleCnt="4">
        <dgm:presLayoutVars>
          <dgm:chMax val="0"/>
          <dgm:chPref val="0"/>
          <dgm:bulletEnabled val="1"/>
        </dgm:presLayoutVars>
      </dgm:prSet>
      <dgm:spPr/>
    </dgm:pt>
    <dgm:pt modelId="{DD93E71B-C074-4531-91B9-B0D4F5199B46}" type="pres">
      <dgm:prSet presAssocID="{D312AE97-00A6-4136-A729-2230CD01D04B}" presName="desTx" presStyleLbl="alignAccFollowNode1" presStyleIdx="2" presStyleCnt="4">
        <dgm:presLayoutVars>
          <dgm:bulletEnabled val="1"/>
        </dgm:presLayoutVars>
      </dgm:prSet>
      <dgm:spPr/>
    </dgm:pt>
    <dgm:pt modelId="{2F06A7F2-4FB4-45DE-A7DE-9EC27D0EE399}" type="pres">
      <dgm:prSet presAssocID="{6531477B-8841-4E8E-A07D-BC4E53AF60B8}" presName="space" presStyleCnt="0"/>
      <dgm:spPr/>
    </dgm:pt>
    <dgm:pt modelId="{D2ECB4D4-9492-4F37-A42C-79F29769FFBE}" type="pres">
      <dgm:prSet presAssocID="{B8986FDB-229C-41B6-B3FD-D0D6FAF86E2B}" presName="composite" presStyleCnt="0"/>
      <dgm:spPr/>
    </dgm:pt>
    <dgm:pt modelId="{D208D8D8-48A1-45EF-A014-4F5A4432E0C9}" type="pres">
      <dgm:prSet presAssocID="{B8986FDB-229C-41B6-B3FD-D0D6FAF86E2B}" presName="parTx" presStyleLbl="alignNode1" presStyleIdx="3" presStyleCnt="4">
        <dgm:presLayoutVars>
          <dgm:chMax val="0"/>
          <dgm:chPref val="0"/>
          <dgm:bulletEnabled val="1"/>
        </dgm:presLayoutVars>
      </dgm:prSet>
      <dgm:spPr/>
    </dgm:pt>
    <dgm:pt modelId="{DEFD5832-1324-4CB4-B48D-3ABB12720EB8}" type="pres">
      <dgm:prSet presAssocID="{B8986FDB-229C-41B6-B3FD-D0D6FAF86E2B}" presName="desTx" presStyleLbl="alignAccFollowNode1" presStyleIdx="3" presStyleCnt="4">
        <dgm:presLayoutVars>
          <dgm:bulletEnabled val="1"/>
        </dgm:presLayoutVars>
      </dgm:prSet>
      <dgm:spPr/>
    </dgm:pt>
  </dgm:ptLst>
  <dgm:cxnLst>
    <dgm:cxn modelId="{5559E60F-DB60-43E0-858A-CC5892C885EF}" srcId="{59FEEF64-3357-4F58-B298-4BC1190FB325}" destId="{14CEF53B-8824-4889-87A0-9B405DDDB28C}" srcOrd="0" destOrd="0" parTransId="{6892B6AF-C717-4C62-B13A-740EF69293E0}" sibTransId="{ECABF4F6-EDC9-42ED-8AC1-3A6D5EBE7EAF}"/>
    <dgm:cxn modelId="{5ACAFF32-B825-43C9-960F-44C88618676C}" type="presOf" srcId="{B8986FDB-229C-41B6-B3FD-D0D6FAF86E2B}" destId="{D208D8D8-48A1-45EF-A014-4F5A4432E0C9}" srcOrd="0" destOrd="0" presId="urn:microsoft.com/office/officeart/2005/8/layout/hList1"/>
    <dgm:cxn modelId="{77945781-D952-4EAF-9153-69B12194B894}" type="presOf" srcId="{D312AE97-00A6-4136-A729-2230CD01D04B}" destId="{A32B7ACF-B917-49CB-8B61-0902190EC34C}" srcOrd="0" destOrd="0" presId="urn:microsoft.com/office/officeart/2005/8/layout/hList1"/>
    <dgm:cxn modelId="{DB476B99-B7B1-4E88-A65A-59DB01F0FAEE}" type="presOf" srcId="{59FEEF64-3357-4F58-B298-4BC1190FB325}" destId="{E8978E3E-EF12-4169-B2EE-27B412228318}" srcOrd="0" destOrd="0" presId="urn:microsoft.com/office/officeart/2005/8/layout/hList1"/>
    <dgm:cxn modelId="{F39A2FAF-5B61-4C3F-AD0F-38027DB27EE5}" type="presOf" srcId="{9261E2BF-5E06-44FB-A4D5-6CAEDA65E3F7}" destId="{DFE79193-FD33-4B7A-B252-1F11C93408F7}" srcOrd="0" destOrd="0" presId="urn:microsoft.com/office/officeart/2005/8/layout/hList1"/>
    <dgm:cxn modelId="{7BC43FDB-56DE-4911-89C2-3A8D46E3DCE6}" srcId="{59FEEF64-3357-4F58-B298-4BC1190FB325}" destId="{9261E2BF-5E06-44FB-A4D5-6CAEDA65E3F7}" srcOrd="1" destOrd="0" parTransId="{6C015DC6-3FB6-417B-A5D4-6202C138A60A}" sibTransId="{07810B58-78BB-4550-8039-E080C5135109}"/>
    <dgm:cxn modelId="{BD30FFDE-7209-48C9-A321-F9F6C20A4937}" srcId="{59FEEF64-3357-4F58-B298-4BC1190FB325}" destId="{B8986FDB-229C-41B6-B3FD-D0D6FAF86E2B}" srcOrd="3" destOrd="0" parTransId="{1EB5C31D-3F9C-413A-B954-E91459EE586F}" sibTransId="{12148C6F-E223-42A8-A3E7-147E4C9D4F44}"/>
    <dgm:cxn modelId="{F06970E3-E6DF-4893-83E3-1100A5BC3037}" type="presOf" srcId="{14CEF53B-8824-4889-87A0-9B405DDDB28C}" destId="{F0E715CD-D51D-4381-BF62-61E20CE9A34D}" srcOrd="0" destOrd="0" presId="urn:microsoft.com/office/officeart/2005/8/layout/hList1"/>
    <dgm:cxn modelId="{F982CEFE-33B3-48DD-A9EA-99A6DCEAE579}" srcId="{59FEEF64-3357-4F58-B298-4BC1190FB325}" destId="{D312AE97-00A6-4136-A729-2230CD01D04B}" srcOrd="2" destOrd="0" parTransId="{FE0B7FFD-AD60-4ED8-BA31-AAF24BF7ACEB}" sibTransId="{6531477B-8841-4E8E-A07D-BC4E53AF60B8}"/>
    <dgm:cxn modelId="{08E5E902-C487-49A9-A1AB-09B96B573979}" type="presParOf" srcId="{E8978E3E-EF12-4169-B2EE-27B412228318}" destId="{03B11169-EDD4-4983-BB42-7F47D69896B1}" srcOrd="0" destOrd="0" presId="urn:microsoft.com/office/officeart/2005/8/layout/hList1"/>
    <dgm:cxn modelId="{F17C0F8C-3322-470F-9A1B-4F6EF5F98929}" type="presParOf" srcId="{03B11169-EDD4-4983-BB42-7F47D69896B1}" destId="{F0E715CD-D51D-4381-BF62-61E20CE9A34D}" srcOrd="0" destOrd="0" presId="urn:microsoft.com/office/officeart/2005/8/layout/hList1"/>
    <dgm:cxn modelId="{E82EE846-2C92-4EF5-B1F1-D554227C2FC7}" type="presParOf" srcId="{03B11169-EDD4-4983-BB42-7F47D69896B1}" destId="{06AAF8E2-8284-4330-88CB-0AE227CC828D}" srcOrd="1" destOrd="0" presId="urn:microsoft.com/office/officeart/2005/8/layout/hList1"/>
    <dgm:cxn modelId="{0EE565B0-6ABF-4CCE-ABE8-C2D48B68BCC4}" type="presParOf" srcId="{E8978E3E-EF12-4169-B2EE-27B412228318}" destId="{8E35218D-FBA1-4891-8770-FFE3E5864D2F}" srcOrd="1" destOrd="0" presId="urn:microsoft.com/office/officeart/2005/8/layout/hList1"/>
    <dgm:cxn modelId="{F28CCB4E-092A-4810-A11E-DF9F79EFE892}" type="presParOf" srcId="{E8978E3E-EF12-4169-B2EE-27B412228318}" destId="{4581596D-A06E-4094-B6FC-2521FBA476E6}" srcOrd="2" destOrd="0" presId="urn:microsoft.com/office/officeart/2005/8/layout/hList1"/>
    <dgm:cxn modelId="{2E4F5AD2-A67D-44F8-9BC1-359E01DE867A}" type="presParOf" srcId="{4581596D-A06E-4094-B6FC-2521FBA476E6}" destId="{DFE79193-FD33-4B7A-B252-1F11C93408F7}" srcOrd="0" destOrd="0" presId="urn:microsoft.com/office/officeart/2005/8/layout/hList1"/>
    <dgm:cxn modelId="{65E628C0-C1F9-45B3-B776-022AC56452E4}" type="presParOf" srcId="{4581596D-A06E-4094-B6FC-2521FBA476E6}" destId="{6209E3D5-28DD-4959-A051-9B6D54D28F04}" srcOrd="1" destOrd="0" presId="urn:microsoft.com/office/officeart/2005/8/layout/hList1"/>
    <dgm:cxn modelId="{14558213-BEF8-42E9-9B8A-EEDD143F83AE}" type="presParOf" srcId="{E8978E3E-EF12-4169-B2EE-27B412228318}" destId="{85473338-F5F2-4165-9973-5E5B56B15F04}" srcOrd="3" destOrd="0" presId="urn:microsoft.com/office/officeart/2005/8/layout/hList1"/>
    <dgm:cxn modelId="{36AFF107-5DEA-437D-A26B-49C6CE0CD7D6}" type="presParOf" srcId="{E8978E3E-EF12-4169-B2EE-27B412228318}" destId="{F6EECF2D-44C8-4ED1-8C6B-6F001C631994}" srcOrd="4" destOrd="0" presId="urn:microsoft.com/office/officeart/2005/8/layout/hList1"/>
    <dgm:cxn modelId="{26926F72-B65A-43F2-A787-BB52454ED375}" type="presParOf" srcId="{F6EECF2D-44C8-4ED1-8C6B-6F001C631994}" destId="{A32B7ACF-B917-49CB-8B61-0902190EC34C}" srcOrd="0" destOrd="0" presId="urn:microsoft.com/office/officeart/2005/8/layout/hList1"/>
    <dgm:cxn modelId="{63E86C63-4321-4F8F-BA1C-5D0B7A90815B}" type="presParOf" srcId="{F6EECF2D-44C8-4ED1-8C6B-6F001C631994}" destId="{DD93E71B-C074-4531-91B9-B0D4F5199B46}" srcOrd="1" destOrd="0" presId="urn:microsoft.com/office/officeart/2005/8/layout/hList1"/>
    <dgm:cxn modelId="{1FA4F7FC-2665-4726-A6D6-B3E2F92968FE}" type="presParOf" srcId="{E8978E3E-EF12-4169-B2EE-27B412228318}" destId="{2F06A7F2-4FB4-45DE-A7DE-9EC27D0EE399}" srcOrd="5" destOrd="0" presId="urn:microsoft.com/office/officeart/2005/8/layout/hList1"/>
    <dgm:cxn modelId="{D0BBC56D-23AC-4956-814A-4865547CD638}" type="presParOf" srcId="{E8978E3E-EF12-4169-B2EE-27B412228318}" destId="{D2ECB4D4-9492-4F37-A42C-79F29769FFBE}" srcOrd="6" destOrd="0" presId="urn:microsoft.com/office/officeart/2005/8/layout/hList1"/>
    <dgm:cxn modelId="{A6D9CB99-59A1-4C09-B3C7-AC67C513F4DF}" type="presParOf" srcId="{D2ECB4D4-9492-4F37-A42C-79F29769FFBE}" destId="{D208D8D8-48A1-45EF-A014-4F5A4432E0C9}" srcOrd="0" destOrd="0" presId="urn:microsoft.com/office/officeart/2005/8/layout/hList1"/>
    <dgm:cxn modelId="{B2DC3A14-DDBB-4262-B867-B43A6326D38B}" type="presParOf" srcId="{D2ECB4D4-9492-4F37-A42C-79F29769FFBE}" destId="{DEFD5832-1324-4CB4-B48D-3ABB12720EB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C4E27C-2570-42FB-975A-C59DFEAEA7C3}" type="doc">
      <dgm:prSet loTypeId="urn:microsoft.com/office/officeart/2005/8/layout/lProcess2" loCatId="relationship" qsTypeId="urn:microsoft.com/office/officeart/2005/8/quickstyle/simple5" qsCatId="simple" csTypeId="urn:microsoft.com/office/officeart/2005/8/colors/colorful5" csCatId="colorful" phldr="1"/>
      <dgm:spPr/>
      <dgm:t>
        <a:bodyPr/>
        <a:lstStyle/>
        <a:p>
          <a:endParaRPr lang="en-IN"/>
        </a:p>
      </dgm:t>
    </dgm:pt>
    <dgm:pt modelId="{AF48BA6F-4CB8-47C6-8720-39AA4B2F69BE}">
      <dgm:prSet custT="1"/>
      <dgm:spPr/>
      <dgm:t>
        <a:bodyPr/>
        <a:lstStyle/>
        <a:p>
          <a:r>
            <a:rPr lang="en-US" sz="2400" b="0" dirty="0">
              <a:latin typeface="Arial" panose="020B0604020202020204" pitchFamily="34" charset="0"/>
              <a:cs typeface="Arial" panose="020B0604020202020204" pitchFamily="34" charset="0"/>
            </a:rPr>
            <a:t>Young women are an important group as cervical screening in England begins at age 25. But some may feel nervous or unsure about going for the test.</a:t>
          </a:r>
          <a:r>
            <a:rPr lang="en-IN" sz="2400" b="0" dirty="0"/>
            <a:t> (Chorley et al., 2017; Waller et al., 2012; </a:t>
          </a:r>
          <a:r>
            <a:rPr lang="en-IN" sz="2400" b="0" dirty="0" err="1"/>
            <a:t>Shpendi</a:t>
          </a:r>
          <a:r>
            <a:rPr lang="en-IN" sz="2400" b="0" dirty="0"/>
            <a:t> et al., 2025)</a:t>
          </a:r>
          <a:endParaRPr lang="en-IN" sz="2400" b="0" dirty="0">
            <a:latin typeface="Arial" panose="020B0604020202020204" pitchFamily="34" charset="0"/>
            <a:cs typeface="Arial" panose="020B0604020202020204" pitchFamily="34" charset="0"/>
          </a:endParaRPr>
        </a:p>
      </dgm:t>
    </dgm:pt>
    <dgm:pt modelId="{7A22A2C2-3B27-42BC-A827-E555E0BE8D0A}" type="parTrans" cxnId="{073C7A67-7C6C-4505-95B0-E9EAAD5BBAB0}">
      <dgm:prSet/>
      <dgm:spPr/>
      <dgm:t>
        <a:bodyPr/>
        <a:lstStyle/>
        <a:p>
          <a:endParaRPr lang="en-IN"/>
        </a:p>
      </dgm:t>
    </dgm:pt>
    <dgm:pt modelId="{08CE6CA7-E962-44F4-80D2-78314B251AAB}" type="sibTrans" cxnId="{073C7A67-7C6C-4505-95B0-E9EAAD5BBAB0}">
      <dgm:prSet/>
      <dgm:spPr/>
      <dgm:t>
        <a:bodyPr/>
        <a:lstStyle/>
        <a:p>
          <a:endParaRPr lang="en-IN"/>
        </a:p>
      </dgm:t>
    </dgm:pt>
    <dgm:pt modelId="{E673FFFB-53A1-4C59-A00E-3BFBB3DCACE3}">
      <dgm:prSet custT="1"/>
      <dgm:spPr/>
      <dgm:t>
        <a:bodyPr/>
        <a:lstStyle/>
        <a:p>
          <a:r>
            <a:rPr lang="en-US" sz="1800" dirty="0"/>
            <a:t>Feel embarrassed or worried about the examination.</a:t>
          </a:r>
          <a:r>
            <a:rPr lang="en-IN" sz="1800" dirty="0"/>
            <a:t> (NICE, 2025)</a:t>
          </a:r>
        </a:p>
      </dgm:t>
    </dgm:pt>
    <dgm:pt modelId="{CB41FE82-7D0B-4C21-95A5-FFEAED656424}" type="parTrans" cxnId="{B807300D-B148-47E1-BD01-290237FA6E18}">
      <dgm:prSet/>
      <dgm:spPr/>
      <dgm:t>
        <a:bodyPr/>
        <a:lstStyle/>
        <a:p>
          <a:endParaRPr lang="en-IN"/>
        </a:p>
      </dgm:t>
    </dgm:pt>
    <dgm:pt modelId="{4F0B3388-F3F2-4EE9-8A79-39836766FE4A}" type="sibTrans" cxnId="{B807300D-B148-47E1-BD01-290237FA6E18}">
      <dgm:prSet/>
      <dgm:spPr/>
      <dgm:t>
        <a:bodyPr/>
        <a:lstStyle/>
        <a:p>
          <a:endParaRPr lang="en-IN"/>
        </a:p>
      </dgm:t>
    </dgm:pt>
    <dgm:pt modelId="{6950F5A6-B2FC-489A-BE4D-8AD66BFE7B44}">
      <dgm:prSet custT="1"/>
      <dgm:spPr/>
      <dgm:t>
        <a:bodyPr/>
        <a:lstStyle/>
        <a:p>
          <a:r>
            <a:rPr lang="en-US" sz="1800" dirty="0"/>
            <a:t>Be scared that it will hurt.</a:t>
          </a:r>
          <a:endParaRPr lang="en-IN" sz="1800" dirty="0"/>
        </a:p>
      </dgm:t>
    </dgm:pt>
    <dgm:pt modelId="{E0EA5C66-FD11-4253-B58A-D5B3E1FA8A6D}" type="parTrans" cxnId="{5662AB9A-82F5-428B-969B-910EF263B113}">
      <dgm:prSet/>
      <dgm:spPr/>
      <dgm:t>
        <a:bodyPr/>
        <a:lstStyle/>
        <a:p>
          <a:endParaRPr lang="en-IN"/>
        </a:p>
      </dgm:t>
    </dgm:pt>
    <dgm:pt modelId="{31A7E67E-B1AA-4EAF-A042-8D35B5D42030}" type="sibTrans" cxnId="{5662AB9A-82F5-428B-969B-910EF263B113}">
      <dgm:prSet/>
      <dgm:spPr/>
      <dgm:t>
        <a:bodyPr/>
        <a:lstStyle/>
        <a:p>
          <a:endParaRPr lang="en-IN"/>
        </a:p>
      </dgm:t>
    </dgm:pt>
    <dgm:pt modelId="{0761CD5E-623E-45A2-9737-5BFA218A8D4A}">
      <dgm:prSet custT="1"/>
      <dgm:spPr/>
      <dgm:t>
        <a:bodyPr/>
        <a:lstStyle/>
        <a:p>
          <a:r>
            <a:rPr lang="en-US" sz="1800" dirty="0"/>
            <a:t>Worry about getting a bad result.</a:t>
          </a:r>
          <a:endParaRPr lang="en-IN" sz="1800" dirty="0"/>
        </a:p>
      </dgm:t>
    </dgm:pt>
    <dgm:pt modelId="{C46E3C63-511E-4A15-BBF6-CF97CD32973A}" type="parTrans" cxnId="{185127AB-FFA9-4515-BE70-17C093B20411}">
      <dgm:prSet/>
      <dgm:spPr/>
      <dgm:t>
        <a:bodyPr/>
        <a:lstStyle/>
        <a:p>
          <a:endParaRPr lang="en-IN"/>
        </a:p>
      </dgm:t>
    </dgm:pt>
    <dgm:pt modelId="{C773AD8B-212F-4B86-ADC5-6D5DD7473DEE}" type="sibTrans" cxnId="{185127AB-FFA9-4515-BE70-17C093B20411}">
      <dgm:prSet/>
      <dgm:spPr/>
      <dgm:t>
        <a:bodyPr/>
        <a:lstStyle/>
        <a:p>
          <a:endParaRPr lang="en-IN"/>
        </a:p>
      </dgm:t>
    </dgm:pt>
    <dgm:pt modelId="{82879FC8-9AB6-4EB6-9AA8-52F960A0FF67}">
      <dgm:prSet custT="1"/>
      <dgm:spPr/>
      <dgm:t>
        <a:bodyPr/>
        <a:lstStyle/>
        <a:p>
          <a:r>
            <a:rPr lang="en-US" sz="1800" dirty="0"/>
            <a:t>Not understand what HPV is.</a:t>
          </a:r>
          <a:endParaRPr lang="en-IN" sz="1800" dirty="0"/>
        </a:p>
      </dgm:t>
    </dgm:pt>
    <dgm:pt modelId="{31FCEB8C-933F-4CEC-958D-913860BC0B3B}" type="parTrans" cxnId="{6D7C403C-CB38-433B-9033-93F1CD7A1B71}">
      <dgm:prSet/>
      <dgm:spPr/>
      <dgm:t>
        <a:bodyPr/>
        <a:lstStyle/>
        <a:p>
          <a:endParaRPr lang="en-IN"/>
        </a:p>
      </dgm:t>
    </dgm:pt>
    <dgm:pt modelId="{E9452C59-D7BD-4BFC-845B-5929E04D332D}" type="sibTrans" cxnId="{6D7C403C-CB38-433B-9033-93F1CD7A1B71}">
      <dgm:prSet/>
      <dgm:spPr/>
      <dgm:t>
        <a:bodyPr/>
        <a:lstStyle/>
        <a:p>
          <a:endParaRPr lang="en-IN"/>
        </a:p>
      </dgm:t>
    </dgm:pt>
    <dgm:pt modelId="{B5798529-7FF4-4A74-A70B-9E124C21DFD3}">
      <dgm:prSet custT="1"/>
      <dgm:spPr/>
      <dgm:t>
        <a:bodyPr/>
        <a:lstStyle/>
        <a:p>
          <a:r>
            <a:rPr lang="en-US" sz="1800" dirty="0"/>
            <a:t>Think they are too young to get cervical cancer.</a:t>
          </a:r>
          <a:endParaRPr lang="en-IN" sz="1800" dirty="0"/>
        </a:p>
      </dgm:t>
    </dgm:pt>
    <dgm:pt modelId="{5CF12792-2576-4584-9703-19736BF4A0DB}" type="parTrans" cxnId="{CDB1EF1B-58C1-4464-A570-BF15B0FD4D80}">
      <dgm:prSet/>
      <dgm:spPr/>
      <dgm:t>
        <a:bodyPr/>
        <a:lstStyle/>
        <a:p>
          <a:endParaRPr lang="en-IN"/>
        </a:p>
      </dgm:t>
    </dgm:pt>
    <dgm:pt modelId="{04F7165B-8A1C-4D6C-89CC-B973276E89BA}" type="sibTrans" cxnId="{CDB1EF1B-58C1-4464-A570-BF15B0FD4D80}">
      <dgm:prSet/>
      <dgm:spPr/>
      <dgm:t>
        <a:bodyPr/>
        <a:lstStyle/>
        <a:p>
          <a:endParaRPr lang="en-IN"/>
        </a:p>
      </dgm:t>
    </dgm:pt>
    <dgm:pt modelId="{CE7F7E96-5F1C-42E6-9011-80A97EB676ED}">
      <dgm:prSet custT="1"/>
      <dgm:spPr/>
      <dgm:t>
        <a:bodyPr/>
        <a:lstStyle/>
        <a:p>
          <a:r>
            <a:rPr lang="en-US" sz="1800" dirty="0"/>
            <a:t>Think the HPV vaccine means they do not need screening.</a:t>
          </a:r>
          <a:endParaRPr lang="en-IN" sz="1800" dirty="0"/>
        </a:p>
      </dgm:t>
    </dgm:pt>
    <dgm:pt modelId="{7DF43EA1-3701-49FE-A763-8973848E9520}" type="parTrans" cxnId="{D9B28876-962E-46EC-91A4-A5597715A15A}">
      <dgm:prSet/>
      <dgm:spPr/>
      <dgm:t>
        <a:bodyPr/>
        <a:lstStyle/>
        <a:p>
          <a:endParaRPr lang="en-IN"/>
        </a:p>
      </dgm:t>
    </dgm:pt>
    <dgm:pt modelId="{4FD329C6-F7FC-4D5F-82EA-6A81A4F01DE2}" type="sibTrans" cxnId="{D9B28876-962E-46EC-91A4-A5597715A15A}">
      <dgm:prSet/>
      <dgm:spPr/>
      <dgm:t>
        <a:bodyPr/>
        <a:lstStyle/>
        <a:p>
          <a:endParaRPr lang="en-IN"/>
        </a:p>
      </dgm:t>
    </dgm:pt>
    <dgm:pt modelId="{9A7DA934-697E-4AA4-A8E2-5C37DA649B90}">
      <dgm:prSet custT="1"/>
      <dgm:spPr/>
      <dgm:t>
        <a:bodyPr/>
        <a:lstStyle/>
        <a:p>
          <a:r>
            <a:rPr lang="en-US" sz="1800" dirty="0"/>
            <a:t>Struggle to find time because of work, university or childcare.</a:t>
          </a:r>
          <a:endParaRPr lang="en-IN" sz="1800" dirty="0"/>
        </a:p>
      </dgm:t>
    </dgm:pt>
    <dgm:pt modelId="{784D9357-3A42-4DDA-A6A7-8E0728830DE2}" type="parTrans" cxnId="{E5C85E1A-E7CB-4928-9C1C-78D5095F8B6A}">
      <dgm:prSet/>
      <dgm:spPr/>
      <dgm:t>
        <a:bodyPr/>
        <a:lstStyle/>
        <a:p>
          <a:endParaRPr lang="en-IN"/>
        </a:p>
      </dgm:t>
    </dgm:pt>
    <dgm:pt modelId="{B5D22B7E-1B77-40CF-8C49-D718AF8FCF85}" type="sibTrans" cxnId="{E5C85E1A-E7CB-4928-9C1C-78D5095F8B6A}">
      <dgm:prSet/>
      <dgm:spPr/>
      <dgm:t>
        <a:bodyPr/>
        <a:lstStyle/>
        <a:p>
          <a:endParaRPr lang="en-IN"/>
        </a:p>
      </dgm:t>
    </dgm:pt>
    <dgm:pt modelId="{4DA0555E-35E5-4905-847E-39424B6E99B9}" type="pres">
      <dgm:prSet presAssocID="{40C4E27C-2570-42FB-975A-C59DFEAEA7C3}" presName="theList" presStyleCnt="0">
        <dgm:presLayoutVars>
          <dgm:dir/>
          <dgm:animLvl val="lvl"/>
          <dgm:resizeHandles val="exact"/>
        </dgm:presLayoutVars>
      </dgm:prSet>
      <dgm:spPr/>
    </dgm:pt>
    <dgm:pt modelId="{C46BF19B-186D-4B2C-96DB-655BFF0C724E}" type="pres">
      <dgm:prSet presAssocID="{AF48BA6F-4CB8-47C6-8720-39AA4B2F69BE}" presName="compNode" presStyleCnt="0"/>
      <dgm:spPr/>
    </dgm:pt>
    <dgm:pt modelId="{8047BCCD-F997-46BD-A58E-D62934EC0B62}" type="pres">
      <dgm:prSet presAssocID="{AF48BA6F-4CB8-47C6-8720-39AA4B2F69BE}" presName="aNode" presStyleLbl="bgShp" presStyleIdx="0" presStyleCnt="1"/>
      <dgm:spPr/>
    </dgm:pt>
    <dgm:pt modelId="{4F0F994C-0EE0-416A-89C0-BB92FF69FB8D}" type="pres">
      <dgm:prSet presAssocID="{AF48BA6F-4CB8-47C6-8720-39AA4B2F69BE}" presName="textNode" presStyleLbl="bgShp" presStyleIdx="0" presStyleCnt="1"/>
      <dgm:spPr/>
    </dgm:pt>
    <dgm:pt modelId="{B418D886-D76F-440B-A878-76B757D37060}" type="pres">
      <dgm:prSet presAssocID="{AF48BA6F-4CB8-47C6-8720-39AA4B2F69BE}" presName="compChildNode" presStyleCnt="0"/>
      <dgm:spPr/>
    </dgm:pt>
    <dgm:pt modelId="{62FAADC4-4515-4571-AA9B-7F56DEDA2B9B}" type="pres">
      <dgm:prSet presAssocID="{AF48BA6F-4CB8-47C6-8720-39AA4B2F69BE}" presName="theInnerList" presStyleCnt="0"/>
      <dgm:spPr/>
    </dgm:pt>
    <dgm:pt modelId="{E01746B1-5F12-4E8F-A569-E867C03E5CE2}" type="pres">
      <dgm:prSet presAssocID="{E673FFFB-53A1-4C59-A00E-3BFBB3DCACE3}" presName="childNode" presStyleLbl="node1" presStyleIdx="0" presStyleCnt="7">
        <dgm:presLayoutVars>
          <dgm:bulletEnabled val="1"/>
        </dgm:presLayoutVars>
      </dgm:prSet>
      <dgm:spPr/>
    </dgm:pt>
    <dgm:pt modelId="{7E3647FA-5C79-4CA7-A6A4-663CC2443459}" type="pres">
      <dgm:prSet presAssocID="{E673FFFB-53A1-4C59-A00E-3BFBB3DCACE3}" presName="aSpace2" presStyleCnt="0"/>
      <dgm:spPr/>
    </dgm:pt>
    <dgm:pt modelId="{60696AF6-88F2-4B6A-BDBA-18D3FEF65C1C}" type="pres">
      <dgm:prSet presAssocID="{6950F5A6-B2FC-489A-BE4D-8AD66BFE7B44}" presName="childNode" presStyleLbl="node1" presStyleIdx="1" presStyleCnt="7">
        <dgm:presLayoutVars>
          <dgm:bulletEnabled val="1"/>
        </dgm:presLayoutVars>
      </dgm:prSet>
      <dgm:spPr/>
    </dgm:pt>
    <dgm:pt modelId="{DCE6A6AA-E95C-45F8-9750-3E540DABB8F9}" type="pres">
      <dgm:prSet presAssocID="{6950F5A6-B2FC-489A-BE4D-8AD66BFE7B44}" presName="aSpace2" presStyleCnt="0"/>
      <dgm:spPr/>
    </dgm:pt>
    <dgm:pt modelId="{1A1BECEF-1AD9-4851-883E-FCF493FD41D4}" type="pres">
      <dgm:prSet presAssocID="{0761CD5E-623E-45A2-9737-5BFA218A8D4A}" presName="childNode" presStyleLbl="node1" presStyleIdx="2" presStyleCnt="7">
        <dgm:presLayoutVars>
          <dgm:bulletEnabled val="1"/>
        </dgm:presLayoutVars>
      </dgm:prSet>
      <dgm:spPr/>
    </dgm:pt>
    <dgm:pt modelId="{C51B9FBF-698F-499B-BBD1-F76C87A805A9}" type="pres">
      <dgm:prSet presAssocID="{0761CD5E-623E-45A2-9737-5BFA218A8D4A}" presName="aSpace2" presStyleCnt="0"/>
      <dgm:spPr/>
    </dgm:pt>
    <dgm:pt modelId="{D807AD97-8FA2-49CF-AF14-5DE4AF3EC195}" type="pres">
      <dgm:prSet presAssocID="{82879FC8-9AB6-4EB6-9AA8-52F960A0FF67}" presName="childNode" presStyleLbl="node1" presStyleIdx="3" presStyleCnt="7">
        <dgm:presLayoutVars>
          <dgm:bulletEnabled val="1"/>
        </dgm:presLayoutVars>
      </dgm:prSet>
      <dgm:spPr/>
    </dgm:pt>
    <dgm:pt modelId="{C40E557F-7189-469A-A0A7-72A788289257}" type="pres">
      <dgm:prSet presAssocID="{82879FC8-9AB6-4EB6-9AA8-52F960A0FF67}" presName="aSpace2" presStyleCnt="0"/>
      <dgm:spPr/>
    </dgm:pt>
    <dgm:pt modelId="{FE2BB96C-A0EA-4ED3-9F11-7BFA7DF4B8FA}" type="pres">
      <dgm:prSet presAssocID="{B5798529-7FF4-4A74-A70B-9E124C21DFD3}" presName="childNode" presStyleLbl="node1" presStyleIdx="4" presStyleCnt="7">
        <dgm:presLayoutVars>
          <dgm:bulletEnabled val="1"/>
        </dgm:presLayoutVars>
      </dgm:prSet>
      <dgm:spPr/>
    </dgm:pt>
    <dgm:pt modelId="{7CE39E1A-5591-4E72-ABAF-605CD9E103BC}" type="pres">
      <dgm:prSet presAssocID="{B5798529-7FF4-4A74-A70B-9E124C21DFD3}" presName="aSpace2" presStyleCnt="0"/>
      <dgm:spPr/>
    </dgm:pt>
    <dgm:pt modelId="{6F6334B8-4176-4F48-91C3-911BDDF7FE08}" type="pres">
      <dgm:prSet presAssocID="{CE7F7E96-5F1C-42E6-9011-80A97EB676ED}" presName="childNode" presStyleLbl="node1" presStyleIdx="5" presStyleCnt="7">
        <dgm:presLayoutVars>
          <dgm:bulletEnabled val="1"/>
        </dgm:presLayoutVars>
      </dgm:prSet>
      <dgm:spPr/>
    </dgm:pt>
    <dgm:pt modelId="{91DA62F0-9889-4CD5-964B-26670F73E141}" type="pres">
      <dgm:prSet presAssocID="{CE7F7E96-5F1C-42E6-9011-80A97EB676ED}" presName="aSpace2" presStyleCnt="0"/>
      <dgm:spPr/>
    </dgm:pt>
    <dgm:pt modelId="{8365CAD0-5BEA-4B87-AA69-5D9629016C39}" type="pres">
      <dgm:prSet presAssocID="{9A7DA934-697E-4AA4-A8E2-5C37DA649B90}" presName="childNode" presStyleLbl="node1" presStyleIdx="6" presStyleCnt="7">
        <dgm:presLayoutVars>
          <dgm:bulletEnabled val="1"/>
        </dgm:presLayoutVars>
      </dgm:prSet>
      <dgm:spPr/>
    </dgm:pt>
  </dgm:ptLst>
  <dgm:cxnLst>
    <dgm:cxn modelId="{B807300D-B148-47E1-BD01-290237FA6E18}" srcId="{AF48BA6F-4CB8-47C6-8720-39AA4B2F69BE}" destId="{E673FFFB-53A1-4C59-A00E-3BFBB3DCACE3}" srcOrd="0" destOrd="0" parTransId="{CB41FE82-7D0B-4C21-95A5-FFEAED656424}" sibTransId="{4F0B3388-F3F2-4EE9-8A79-39836766FE4A}"/>
    <dgm:cxn modelId="{E5C85E1A-E7CB-4928-9C1C-78D5095F8B6A}" srcId="{AF48BA6F-4CB8-47C6-8720-39AA4B2F69BE}" destId="{9A7DA934-697E-4AA4-A8E2-5C37DA649B90}" srcOrd="6" destOrd="0" parTransId="{784D9357-3A42-4DDA-A6A7-8E0728830DE2}" sibTransId="{B5D22B7E-1B77-40CF-8C49-D718AF8FCF85}"/>
    <dgm:cxn modelId="{CDB1EF1B-58C1-4464-A570-BF15B0FD4D80}" srcId="{AF48BA6F-4CB8-47C6-8720-39AA4B2F69BE}" destId="{B5798529-7FF4-4A74-A70B-9E124C21DFD3}" srcOrd="4" destOrd="0" parTransId="{5CF12792-2576-4584-9703-19736BF4A0DB}" sibTransId="{04F7165B-8A1C-4D6C-89CC-B973276E89BA}"/>
    <dgm:cxn modelId="{0AEE331F-1294-435C-8A39-CD71FCD0D5E7}" type="presOf" srcId="{CE7F7E96-5F1C-42E6-9011-80A97EB676ED}" destId="{6F6334B8-4176-4F48-91C3-911BDDF7FE08}" srcOrd="0" destOrd="0" presId="urn:microsoft.com/office/officeart/2005/8/layout/lProcess2"/>
    <dgm:cxn modelId="{06C32037-341C-4532-A049-0387C64EE78D}" type="presOf" srcId="{E673FFFB-53A1-4C59-A00E-3BFBB3DCACE3}" destId="{E01746B1-5F12-4E8F-A569-E867C03E5CE2}" srcOrd="0" destOrd="0" presId="urn:microsoft.com/office/officeart/2005/8/layout/lProcess2"/>
    <dgm:cxn modelId="{E7C8B53A-28E5-48F1-968F-744D9B94E5F3}" type="presOf" srcId="{9A7DA934-697E-4AA4-A8E2-5C37DA649B90}" destId="{8365CAD0-5BEA-4B87-AA69-5D9629016C39}" srcOrd="0" destOrd="0" presId="urn:microsoft.com/office/officeart/2005/8/layout/lProcess2"/>
    <dgm:cxn modelId="{6D7C403C-CB38-433B-9033-93F1CD7A1B71}" srcId="{AF48BA6F-4CB8-47C6-8720-39AA4B2F69BE}" destId="{82879FC8-9AB6-4EB6-9AA8-52F960A0FF67}" srcOrd="3" destOrd="0" parTransId="{31FCEB8C-933F-4CEC-958D-913860BC0B3B}" sibTransId="{E9452C59-D7BD-4BFC-845B-5929E04D332D}"/>
    <dgm:cxn modelId="{9C31D655-B307-46E4-8E7C-324F6CCC1C01}" type="presOf" srcId="{B5798529-7FF4-4A74-A70B-9E124C21DFD3}" destId="{FE2BB96C-A0EA-4ED3-9F11-7BFA7DF4B8FA}" srcOrd="0" destOrd="0" presId="urn:microsoft.com/office/officeart/2005/8/layout/lProcess2"/>
    <dgm:cxn modelId="{073C7A67-7C6C-4505-95B0-E9EAAD5BBAB0}" srcId="{40C4E27C-2570-42FB-975A-C59DFEAEA7C3}" destId="{AF48BA6F-4CB8-47C6-8720-39AA4B2F69BE}" srcOrd="0" destOrd="0" parTransId="{7A22A2C2-3B27-42BC-A827-E555E0BE8D0A}" sibTransId="{08CE6CA7-E962-44F4-80D2-78314B251AAB}"/>
    <dgm:cxn modelId="{D9B28876-962E-46EC-91A4-A5597715A15A}" srcId="{AF48BA6F-4CB8-47C6-8720-39AA4B2F69BE}" destId="{CE7F7E96-5F1C-42E6-9011-80A97EB676ED}" srcOrd="5" destOrd="0" parTransId="{7DF43EA1-3701-49FE-A763-8973848E9520}" sibTransId="{4FD329C6-F7FC-4D5F-82EA-6A81A4F01DE2}"/>
    <dgm:cxn modelId="{9C4F008E-067B-43E5-9B74-F69B893FDB41}" type="presOf" srcId="{0761CD5E-623E-45A2-9737-5BFA218A8D4A}" destId="{1A1BECEF-1AD9-4851-883E-FCF493FD41D4}" srcOrd="0" destOrd="0" presId="urn:microsoft.com/office/officeart/2005/8/layout/lProcess2"/>
    <dgm:cxn modelId="{5662AB9A-82F5-428B-969B-910EF263B113}" srcId="{AF48BA6F-4CB8-47C6-8720-39AA4B2F69BE}" destId="{6950F5A6-B2FC-489A-BE4D-8AD66BFE7B44}" srcOrd="1" destOrd="0" parTransId="{E0EA5C66-FD11-4253-B58A-D5B3E1FA8A6D}" sibTransId="{31A7E67E-B1AA-4EAF-A042-8D35B5D42030}"/>
    <dgm:cxn modelId="{C46301A8-97C8-4FB8-95D2-3D8CF99F0F83}" type="presOf" srcId="{AF48BA6F-4CB8-47C6-8720-39AA4B2F69BE}" destId="{8047BCCD-F997-46BD-A58E-D62934EC0B62}" srcOrd="0" destOrd="0" presId="urn:microsoft.com/office/officeart/2005/8/layout/lProcess2"/>
    <dgm:cxn modelId="{185127AB-FFA9-4515-BE70-17C093B20411}" srcId="{AF48BA6F-4CB8-47C6-8720-39AA4B2F69BE}" destId="{0761CD5E-623E-45A2-9737-5BFA218A8D4A}" srcOrd="2" destOrd="0" parTransId="{C46E3C63-511E-4A15-BBF6-CF97CD32973A}" sibTransId="{C773AD8B-212F-4B86-ADC5-6D5DD7473DEE}"/>
    <dgm:cxn modelId="{4740C1BE-C4A4-4F15-81E8-F072FF7FF73B}" type="presOf" srcId="{82879FC8-9AB6-4EB6-9AA8-52F960A0FF67}" destId="{D807AD97-8FA2-49CF-AF14-5DE4AF3EC195}" srcOrd="0" destOrd="0" presId="urn:microsoft.com/office/officeart/2005/8/layout/lProcess2"/>
    <dgm:cxn modelId="{224B06CF-9E00-4F0F-BAB4-AE99D91BDECC}" type="presOf" srcId="{40C4E27C-2570-42FB-975A-C59DFEAEA7C3}" destId="{4DA0555E-35E5-4905-847E-39424B6E99B9}" srcOrd="0" destOrd="0" presId="urn:microsoft.com/office/officeart/2005/8/layout/lProcess2"/>
    <dgm:cxn modelId="{F36C0ADB-F006-46F1-958C-901E4ACB0494}" type="presOf" srcId="{6950F5A6-B2FC-489A-BE4D-8AD66BFE7B44}" destId="{60696AF6-88F2-4B6A-BDBA-18D3FEF65C1C}" srcOrd="0" destOrd="0" presId="urn:microsoft.com/office/officeart/2005/8/layout/lProcess2"/>
    <dgm:cxn modelId="{935CD9DB-198F-40C0-91FD-BA8E88CCDC39}" type="presOf" srcId="{AF48BA6F-4CB8-47C6-8720-39AA4B2F69BE}" destId="{4F0F994C-0EE0-416A-89C0-BB92FF69FB8D}" srcOrd="1" destOrd="0" presId="urn:microsoft.com/office/officeart/2005/8/layout/lProcess2"/>
    <dgm:cxn modelId="{7593CCE2-F51E-4E42-BF3C-9FFC4AB3FCE7}" type="presParOf" srcId="{4DA0555E-35E5-4905-847E-39424B6E99B9}" destId="{C46BF19B-186D-4B2C-96DB-655BFF0C724E}" srcOrd="0" destOrd="0" presId="urn:microsoft.com/office/officeart/2005/8/layout/lProcess2"/>
    <dgm:cxn modelId="{1D34A71B-187F-4E49-9DC0-87A5033FDA61}" type="presParOf" srcId="{C46BF19B-186D-4B2C-96DB-655BFF0C724E}" destId="{8047BCCD-F997-46BD-A58E-D62934EC0B62}" srcOrd="0" destOrd="0" presId="urn:microsoft.com/office/officeart/2005/8/layout/lProcess2"/>
    <dgm:cxn modelId="{27CDFECE-2C50-45F7-B5DF-13E09BDCBD60}" type="presParOf" srcId="{C46BF19B-186D-4B2C-96DB-655BFF0C724E}" destId="{4F0F994C-0EE0-416A-89C0-BB92FF69FB8D}" srcOrd="1" destOrd="0" presId="urn:microsoft.com/office/officeart/2005/8/layout/lProcess2"/>
    <dgm:cxn modelId="{AE265127-C565-49C6-8691-9DFBC901A4C0}" type="presParOf" srcId="{C46BF19B-186D-4B2C-96DB-655BFF0C724E}" destId="{B418D886-D76F-440B-A878-76B757D37060}" srcOrd="2" destOrd="0" presId="urn:microsoft.com/office/officeart/2005/8/layout/lProcess2"/>
    <dgm:cxn modelId="{23C5604B-52C3-4EC9-B7B8-78C6AB3DBC2E}" type="presParOf" srcId="{B418D886-D76F-440B-A878-76B757D37060}" destId="{62FAADC4-4515-4571-AA9B-7F56DEDA2B9B}" srcOrd="0" destOrd="0" presId="urn:microsoft.com/office/officeart/2005/8/layout/lProcess2"/>
    <dgm:cxn modelId="{B09DA991-4A4D-4A94-8CF0-E5BB9C2D6923}" type="presParOf" srcId="{62FAADC4-4515-4571-AA9B-7F56DEDA2B9B}" destId="{E01746B1-5F12-4E8F-A569-E867C03E5CE2}" srcOrd="0" destOrd="0" presId="urn:microsoft.com/office/officeart/2005/8/layout/lProcess2"/>
    <dgm:cxn modelId="{5B92FC59-4B0B-4C7B-83A0-678EB3B1F02F}" type="presParOf" srcId="{62FAADC4-4515-4571-AA9B-7F56DEDA2B9B}" destId="{7E3647FA-5C79-4CA7-A6A4-663CC2443459}" srcOrd="1" destOrd="0" presId="urn:microsoft.com/office/officeart/2005/8/layout/lProcess2"/>
    <dgm:cxn modelId="{2525EF1B-415A-4B72-83DC-43F24E1034AE}" type="presParOf" srcId="{62FAADC4-4515-4571-AA9B-7F56DEDA2B9B}" destId="{60696AF6-88F2-4B6A-BDBA-18D3FEF65C1C}" srcOrd="2" destOrd="0" presId="urn:microsoft.com/office/officeart/2005/8/layout/lProcess2"/>
    <dgm:cxn modelId="{F027E26E-D91D-4622-8D31-A1FBEDD1DF90}" type="presParOf" srcId="{62FAADC4-4515-4571-AA9B-7F56DEDA2B9B}" destId="{DCE6A6AA-E95C-45F8-9750-3E540DABB8F9}" srcOrd="3" destOrd="0" presId="urn:microsoft.com/office/officeart/2005/8/layout/lProcess2"/>
    <dgm:cxn modelId="{98706C1D-941B-4DF9-9D98-B0AD8F5D3BB4}" type="presParOf" srcId="{62FAADC4-4515-4571-AA9B-7F56DEDA2B9B}" destId="{1A1BECEF-1AD9-4851-883E-FCF493FD41D4}" srcOrd="4" destOrd="0" presId="urn:microsoft.com/office/officeart/2005/8/layout/lProcess2"/>
    <dgm:cxn modelId="{4F87C069-81EA-47AA-BD2C-C89D10D91CE8}" type="presParOf" srcId="{62FAADC4-4515-4571-AA9B-7F56DEDA2B9B}" destId="{C51B9FBF-698F-499B-BBD1-F76C87A805A9}" srcOrd="5" destOrd="0" presId="urn:microsoft.com/office/officeart/2005/8/layout/lProcess2"/>
    <dgm:cxn modelId="{3A03A295-8655-48D8-96C8-9090AC8D6ACB}" type="presParOf" srcId="{62FAADC4-4515-4571-AA9B-7F56DEDA2B9B}" destId="{D807AD97-8FA2-49CF-AF14-5DE4AF3EC195}" srcOrd="6" destOrd="0" presId="urn:microsoft.com/office/officeart/2005/8/layout/lProcess2"/>
    <dgm:cxn modelId="{E00DF802-D67D-406F-A380-92FAA02F6B64}" type="presParOf" srcId="{62FAADC4-4515-4571-AA9B-7F56DEDA2B9B}" destId="{C40E557F-7189-469A-A0A7-72A788289257}" srcOrd="7" destOrd="0" presId="urn:microsoft.com/office/officeart/2005/8/layout/lProcess2"/>
    <dgm:cxn modelId="{7DB921EB-59A3-424D-8BBB-F2F56415C961}" type="presParOf" srcId="{62FAADC4-4515-4571-AA9B-7F56DEDA2B9B}" destId="{FE2BB96C-A0EA-4ED3-9F11-7BFA7DF4B8FA}" srcOrd="8" destOrd="0" presId="urn:microsoft.com/office/officeart/2005/8/layout/lProcess2"/>
    <dgm:cxn modelId="{55DD66B6-0FCC-47EA-8141-5F86B28F5EFC}" type="presParOf" srcId="{62FAADC4-4515-4571-AA9B-7F56DEDA2B9B}" destId="{7CE39E1A-5591-4E72-ABAF-605CD9E103BC}" srcOrd="9" destOrd="0" presId="urn:microsoft.com/office/officeart/2005/8/layout/lProcess2"/>
    <dgm:cxn modelId="{DBC918CB-E7AA-4503-A205-0F075AABB068}" type="presParOf" srcId="{62FAADC4-4515-4571-AA9B-7F56DEDA2B9B}" destId="{6F6334B8-4176-4F48-91C3-911BDDF7FE08}" srcOrd="10" destOrd="0" presId="urn:microsoft.com/office/officeart/2005/8/layout/lProcess2"/>
    <dgm:cxn modelId="{A94451A4-49A2-4D27-A5BE-72AE939763FC}" type="presParOf" srcId="{62FAADC4-4515-4571-AA9B-7F56DEDA2B9B}" destId="{91DA62F0-9889-4CD5-964B-26670F73E141}" srcOrd="11" destOrd="0" presId="urn:microsoft.com/office/officeart/2005/8/layout/lProcess2"/>
    <dgm:cxn modelId="{7A6ADD16-F1D1-4036-B34E-E1611A1149E0}" type="presParOf" srcId="{62FAADC4-4515-4571-AA9B-7F56DEDA2B9B}" destId="{8365CAD0-5BEA-4B87-AA69-5D9629016C39}" srcOrd="1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0FEB76-4854-4518-9C7B-C78EDD499F9D}" type="doc">
      <dgm:prSet loTypeId="urn:microsoft.com/office/officeart/2005/8/layout/hList2" loCatId="list" qsTypeId="urn:microsoft.com/office/officeart/2005/8/quickstyle/3d2" qsCatId="3D" csTypeId="urn:microsoft.com/office/officeart/2005/8/colors/colorful5" csCatId="colorful" phldr="1"/>
      <dgm:spPr/>
      <dgm:t>
        <a:bodyPr/>
        <a:lstStyle/>
        <a:p>
          <a:endParaRPr lang="en-IN"/>
        </a:p>
      </dgm:t>
    </dgm:pt>
    <dgm:pt modelId="{9F1375C4-F7A1-4F77-B728-FB5793086BED}">
      <dgm:prSet phldrT="[Text]" phldr="0"/>
      <dgm:spPr/>
      <dgm:t>
        <a:bodyPr/>
        <a:lstStyle/>
        <a:p>
          <a:r>
            <a:rPr lang="en-US" b="1" dirty="0">
              <a:latin typeface="Arial" panose="020B0604020202020204" pitchFamily="34" charset="0"/>
              <a:cs typeface="Arial" panose="020B0604020202020204" pitchFamily="34" charset="0"/>
            </a:rPr>
            <a:t>IMPACT ON YOUNG WOMEN</a:t>
          </a:r>
          <a:endParaRPr lang="en-IN" b="1" dirty="0">
            <a:latin typeface="Arial" panose="020B0604020202020204" pitchFamily="34" charset="0"/>
            <a:cs typeface="Arial" panose="020B0604020202020204" pitchFamily="34" charset="0"/>
          </a:endParaRPr>
        </a:p>
      </dgm:t>
    </dgm:pt>
    <dgm:pt modelId="{7FB0F2DF-3DBE-4288-B14A-7220FF438D18}" type="parTrans" cxnId="{F8A360B1-5FA0-468B-AD3B-1C2600FEABF6}">
      <dgm:prSet/>
      <dgm:spPr/>
      <dgm:t>
        <a:bodyPr/>
        <a:lstStyle/>
        <a:p>
          <a:endParaRPr lang="en-IN"/>
        </a:p>
      </dgm:t>
    </dgm:pt>
    <dgm:pt modelId="{14898A82-EECD-4C81-977A-C7EB76BBFD1F}" type="sibTrans" cxnId="{F8A360B1-5FA0-468B-AD3B-1C2600FEABF6}">
      <dgm:prSet/>
      <dgm:spPr/>
      <dgm:t>
        <a:bodyPr/>
        <a:lstStyle/>
        <a:p>
          <a:endParaRPr lang="en-IN"/>
        </a:p>
      </dgm:t>
    </dgm:pt>
    <dgm:pt modelId="{64369401-5DA5-48E8-8459-C9DC064DFDE5}">
      <dgm:prSet phldrT="[Text]" custT="1"/>
      <dgm:spPr/>
      <dgm:t>
        <a:bodyPr/>
        <a:lstStyle/>
        <a:p>
          <a:r>
            <a:rPr lang="en-IN" sz="1200" b="0" dirty="0">
              <a:latin typeface="Arial" panose="020B0604020202020204" pitchFamily="34" charset="0"/>
              <a:cs typeface="Arial" panose="020B0604020202020204" pitchFamily="34" charset="0"/>
            </a:rPr>
            <a:t>Abnormal cervical cell changes may not be detected early. (</a:t>
          </a:r>
          <a:r>
            <a:rPr lang="en-IN" sz="1200" b="0" dirty="0"/>
            <a:t>Cancer Research UK, 2025; WHO, 2026)</a:t>
          </a:r>
          <a:endParaRPr lang="en-IN" sz="1200" b="0" dirty="0">
            <a:latin typeface="Arial" panose="020B0604020202020204" pitchFamily="34" charset="0"/>
            <a:cs typeface="Arial" panose="020B0604020202020204" pitchFamily="34" charset="0"/>
          </a:endParaRPr>
        </a:p>
      </dgm:t>
    </dgm:pt>
    <dgm:pt modelId="{E215261E-B55B-4AAA-BB1F-0D01F8634F85}" type="parTrans" cxnId="{E88AA46D-A84C-4B75-B65A-582E8FA8B1B2}">
      <dgm:prSet/>
      <dgm:spPr/>
      <dgm:t>
        <a:bodyPr/>
        <a:lstStyle/>
        <a:p>
          <a:endParaRPr lang="en-IN"/>
        </a:p>
      </dgm:t>
    </dgm:pt>
    <dgm:pt modelId="{BCC16538-C8CF-46EC-8055-5F71A5A26CB7}" type="sibTrans" cxnId="{E88AA46D-A84C-4B75-B65A-582E8FA8B1B2}">
      <dgm:prSet/>
      <dgm:spPr/>
      <dgm:t>
        <a:bodyPr/>
        <a:lstStyle/>
        <a:p>
          <a:endParaRPr lang="en-IN"/>
        </a:p>
      </dgm:t>
    </dgm:pt>
    <dgm:pt modelId="{3757ABEE-EE4F-472E-945E-6D2591BD502D}">
      <dgm:prSet phldrT="[Text]" custT="1"/>
      <dgm:spPr/>
      <dgm:t>
        <a:bodyPr/>
        <a:lstStyle/>
        <a:p>
          <a:r>
            <a:rPr lang="en-IN" sz="1200" b="0" dirty="0">
              <a:latin typeface="Arial" panose="020B0604020202020204" pitchFamily="34" charset="0"/>
              <a:cs typeface="Arial" panose="020B0604020202020204" pitchFamily="34" charset="0"/>
            </a:rPr>
            <a:t>This can development of  abnormal cells that can become cervical cancer. </a:t>
          </a:r>
        </a:p>
      </dgm:t>
    </dgm:pt>
    <dgm:pt modelId="{239F3B3B-6E5C-43E6-AD9E-119E02798044}" type="parTrans" cxnId="{71E66D46-935D-4110-8156-5A498276D189}">
      <dgm:prSet/>
      <dgm:spPr/>
      <dgm:t>
        <a:bodyPr/>
        <a:lstStyle/>
        <a:p>
          <a:endParaRPr lang="en-IN"/>
        </a:p>
      </dgm:t>
    </dgm:pt>
    <dgm:pt modelId="{7240C9A0-58B0-4C49-96FA-8A03093E1453}" type="sibTrans" cxnId="{71E66D46-935D-4110-8156-5A498276D189}">
      <dgm:prSet/>
      <dgm:spPr/>
      <dgm:t>
        <a:bodyPr/>
        <a:lstStyle/>
        <a:p>
          <a:endParaRPr lang="en-IN"/>
        </a:p>
      </dgm:t>
    </dgm:pt>
    <dgm:pt modelId="{5EEF71AA-2528-43FC-9363-1EB4E91610E0}">
      <dgm:prSet phldrT="[Text]" phldr="0"/>
      <dgm:spPr/>
      <dgm:t>
        <a:bodyPr/>
        <a:lstStyle/>
        <a:p>
          <a:r>
            <a:rPr lang="en-US" b="1" dirty="0">
              <a:latin typeface="Arial" panose="020B0604020202020204" pitchFamily="34" charset="0"/>
              <a:cs typeface="Arial" panose="020B0604020202020204" pitchFamily="34" charset="0"/>
            </a:rPr>
            <a:t>IMPACT ON THE NHS</a:t>
          </a:r>
          <a:endParaRPr lang="en-IN" b="1" dirty="0">
            <a:latin typeface="Arial" panose="020B0604020202020204" pitchFamily="34" charset="0"/>
            <a:cs typeface="Arial" panose="020B0604020202020204" pitchFamily="34" charset="0"/>
          </a:endParaRPr>
        </a:p>
      </dgm:t>
    </dgm:pt>
    <dgm:pt modelId="{668FA9C3-67CB-4B15-AF30-0C63BD102E4D}" type="parTrans" cxnId="{9CA4567D-6841-43E1-A38C-7D4DE7112EE4}">
      <dgm:prSet/>
      <dgm:spPr/>
      <dgm:t>
        <a:bodyPr/>
        <a:lstStyle/>
        <a:p>
          <a:endParaRPr lang="en-IN"/>
        </a:p>
      </dgm:t>
    </dgm:pt>
    <dgm:pt modelId="{BA9AF893-F759-4CD7-8B9A-3708486F53B8}" type="sibTrans" cxnId="{9CA4567D-6841-43E1-A38C-7D4DE7112EE4}">
      <dgm:prSet/>
      <dgm:spPr/>
      <dgm:t>
        <a:bodyPr/>
        <a:lstStyle/>
        <a:p>
          <a:endParaRPr lang="en-IN"/>
        </a:p>
      </dgm:t>
    </dgm:pt>
    <dgm:pt modelId="{EED6C0F6-021A-4475-A597-8BD59FD1889D}">
      <dgm:prSet phldrT="[Text]"/>
      <dgm:spPr/>
      <dgm:t>
        <a:bodyPr/>
        <a:lstStyle/>
        <a:p>
          <a:r>
            <a:rPr lang="en-IN" dirty="0">
              <a:latin typeface="Arial" panose="020B0604020202020204" pitchFamily="34" charset="0"/>
              <a:cs typeface="Arial" panose="020B0604020202020204" pitchFamily="34" charset="0"/>
            </a:rPr>
            <a:t>Increased need for complex cancer treatment. </a:t>
          </a:r>
        </a:p>
      </dgm:t>
    </dgm:pt>
    <dgm:pt modelId="{7FC39F02-5542-47BC-86A8-8DD1578868CE}" type="parTrans" cxnId="{F983CFBA-E350-46FE-B74A-F64252D499AC}">
      <dgm:prSet/>
      <dgm:spPr/>
      <dgm:t>
        <a:bodyPr/>
        <a:lstStyle/>
        <a:p>
          <a:endParaRPr lang="en-IN"/>
        </a:p>
      </dgm:t>
    </dgm:pt>
    <dgm:pt modelId="{678ECC76-A1F4-4F19-ABF4-A8460C5F9BC0}" type="sibTrans" cxnId="{F983CFBA-E350-46FE-B74A-F64252D499AC}">
      <dgm:prSet/>
      <dgm:spPr/>
      <dgm:t>
        <a:bodyPr/>
        <a:lstStyle/>
        <a:p>
          <a:endParaRPr lang="en-IN"/>
        </a:p>
      </dgm:t>
    </dgm:pt>
    <dgm:pt modelId="{C3D77661-B792-4DAB-9B16-02CAE047887F}">
      <dgm:prSet phldrT="[Text]" phldr="0"/>
      <dgm:spPr/>
      <dgm:t>
        <a:bodyPr/>
        <a:lstStyle/>
        <a:p>
          <a:r>
            <a:rPr lang="en-US" b="1" dirty="0">
              <a:latin typeface="Arial" panose="020B0604020202020204" pitchFamily="34" charset="0"/>
              <a:cs typeface="Arial" panose="020B0604020202020204" pitchFamily="34" charset="0"/>
            </a:rPr>
            <a:t>IMPACT ON PUBLIC HEALTH</a:t>
          </a:r>
          <a:endParaRPr lang="en-IN" b="1" dirty="0">
            <a:latin typeface="Arial" panose="020B0604020202020204" pitchFamily="34" charset="0"/>
            <a:cs typeface="Arial" panose="020B0604020202020204" pitchFamily="34" charset="0"/>
          </a:endParaRPr>
        </a:p>
      </dgm:t>
    </dgm:pt>
    <dgm:pt modelId="{CDF9F476-5E2D-4388-A2EB-1D014700D96D}" type="parTrans" cxnId="{BD1E595F-F8C3-4AD4-A297-3C86CFA99997}">
      <dgm:prSet/>
      <dgm:spPr/>
      <dgm:t>
        <a:bodyPr/>
        <a:lstStyle/>
        <a:p>
          <a:endParaRPr lang="en-IN"/>
        </a:p>
      </dgm:t>
    </dgm:pt>
    <dgm:pt modelId="{48A49932-07FF-4CD8-8F77-9B02D59899E1}" type="sibTrans" cxnId="{BD1E595F-F8C3-4AD4-A297-3C86CFA99997}">
      <dgm:prSet/>
      <dgm:spPr/>
      <dgm:t>
        <a:bodyPr/>
        <a:lstStyle/>
        <a:p>
          <a:endParaRPr lang="en-IN"/>
        </a:p>
      </dgm:t>
    </dgm:pt>
    <dgm:pt modelId="{0C0B6D33-6680-4A8C-B41D-EFFE881ABE64}">
      <dgm:prSet phldrT="[Text]"/>
      <dgm:spPr/>
      <dgm:t>
        <a:bodyPr/>
        <a:lstStyle/>
        <a:p>
          <a:r>
            <a:rPr lang="en-IN" dirty="0">
              <a:latin typeface="Arial" panose="020B0604020202020204" pitchFamily="34" charset="0"/>
              <a:cs typeface="Arial" panose="020B0604020202020204" pitchFamily="34" charset="0"/>
            </a:rPr>
            <a:t>More preventable cases of cervical cancer. </a:t>
          </a:r>
        </a:p>
      </dgm:t>
    </dgm:pt>
    <dgm:pt modelId="{6EC0C2D1-C7EE-4B99-AD3F-470FE17E1F05}" type="parTrans" cxnId="{11E5A6B5-6D60-45A1-BC9A-5D593C946F4B}">
      <dgm:prSet/>
      <dgm:spPr/>
      <dgm:t>
        <a:bodyPr/>
        <a:lstStyle/>
        <a:p>
          <a:endParaRPr lang="en-IN"/>
        </a:p>
      </dgm:t>
    </dgm:pt>
    <dgm:pt modelId="{D94DDA64-A660-4B8E-BD5A-F7A576EE9AC4}" type="sibTrans" cxnId="{11E5A6B5-6D60-45A1-BC9A-5D593C946F4B}">
      <dgm:prSet/>
      <dgm:spPr/>
      <dgm:t>
        <a:bodyPr/>
        <a:lstStyle/>
        <a:p>
          <a:endParaRPr lang="en-IN"/>
        </a:p>
      </dgm:t>
    </dgm:pt>
    <dgm:pt modelId="{0EE06A82-B9CC-4D2C-9CE5-35CF989988A3}">
      <dgm:prSet phldrT="[Text]" custT="1"/>
      <dgm:spPr/>
      <dgm:t>
        <a:bodyPr/>
        <a:lstStyle/>
        <a:p>
          <a:r>
            <a:rPr lang="en-IN" sz="1200" b="0" dirty="0">
              <a:latin typeface="Arial" panose="020B0604020202020204" pitchFamily="34" charset="0"/>
              <a:cs typeface="Arial" panose="020B0604020202020204" pitchFamily="34" charset="0"/>
            </a:rPr>
            <a:t>Cancer may be diagnosed at a later stage, when treatment is more difficult.</a:t>
          </a:r>
          <a:r>
            <a:rPr lang="en-IN" sz="1200" b="0" dirty="0"/>
            <a:t> (Cancer Research UK, 2025)</a:t>
          </a:r>
          <a:endParaRPr lang="en-IN" sz="1200" b="0" dirty="0">
            <a:latin typeface="Arial" panose="020B0604020202020204" pitchFamily="34" charset="0"/>
            <a:cs typeface="Arial" panose="020B0604020202020204" pitchFamily="34" charset="0"/>
          </a:endParaRPr>
        </a:p>
      </dgm:t>
    </dgm:pt>
    <dgm:pt modelId="{97FFA223-097A-4712-9017-F66C16198970}" type="parTrans" cxnId="{F0C7AA82-EA8E-4CF8-BE20-0055A0C58732}">
      <dgm:prSet/>
      <dgm:spPr/>
      <dgm:t>
        <a:bodyPr/>
        <a:lstStyle/>
        <a:p>
          <a:endParaRPr lang="en-IN"/>
        </a:p>
      </dgm:t>
    </dgm:pt>
    <dgm:pt modelId="{CC97840D-7A4D-422B-AACB-7436DC16B940}" type="sibTrans" cxnId="{F0C7AA82-EA8E-4CF8-BE20-0055A0C58732}">
      <dgm:prSet/>
      <dgm:spPr/>
      <dgm:t>
        <a:bodyPr/>
        <a:lstStyle/>
        <a:p>
          <a:endParaRPr lang="en-IN"/>
        </a:p>
      </dgm:t>
    </dgm:pt>
    <dgm:pt modelId="{61475BBD-135C-41BA-9C31-A2750A4B97F2}">
      <dgm:prSet phldrT="[Text]" custT="1"/>
      <dgm:spPr/>
      <dgm:t>
        <a:bodyPr/>
        <a:lstStyle/>
        <a:p>
          <a:endParaRPr lang="en-IN" sz="1200" b="0" dirty="0">
            <a:latin typeface="Arial" panose="020B0604020202020204" pitchFamily="34" charset="0"/>
            <a:cs typeface="Arial" panose="020B0604020202020204" pitchFamily="34" charset="0"/>
          </a:endParaRPr>
        </a:p>
      </dgm:t>
    </dgm:pt>
    <dgm:pt modelId="{A5F31F88-C2F5-4E0D-9A75-4A68772A155D}" type="parTrans" cxnId="{08D0DADE-1325-47DC-99B3-7BD81F031000}">
      <dgm:prSet/>
      <dgm:spPr/>
      <dgm:t>
        <a:bodyPr/>
        <a:lstStyle/>
        <a:p>
          <a:endParaRPr lang="en-IN"/>
        </a:p>
      </dgm:t>
    </dgm:pt>
    <dgm:pt modelId="{CA33C3F2-0F30-447D-8D96-189903344D26}" type="sibTrans" cxnId="{08D0DADE-1325-47DC-99B3-7BD81F031000}">
      <dgm:prSet/>
      <dgm:spPr/>
      <dgm:t>
        <a:bodyPr/>
        <a:lstStyle/>
        <a:p>
          <a:endParaRPr lang="en-IN"/>
        </a:p>
      </dgm:t>
    </dgm:pt>
    <dgm:pt modelId="{C3153B5F-5DB9-4722-A2F8-B3F1E511CD59}">
      <dgm:prSet phldrT="[Text]" custT="1"/>
      <dgm:spPr/>
      <dgm:t>
        <a:bodyPr/>
        <a:lstStyle/>
        <a:p>
          <a:r>
            <a:rPr lang="en-IN" sz="1200" b="0" dirty="0">
              <a:latin typeface="Arial" panose="020B0604020202020204" pitchFamily="34" charset="0"/>
              <a:cs typeface="Arial" panose="020B0604020202020204" pitchFamily="34" charset="0"/>
            </a:rPr>
            <a:t>Treatment can be surgery, radiotherapy or chemotherapy.</a:t>
          </a:r>
          <a:r>
            <a:rPr lang="en-IN" sz="1200" b="0" dirty="0"/>
            <a:t> (Cancer Research UK, 2025; WHO, 2026).</a:t>
          </a:r>
          <a:r>
            <a:rPr lang="en-IN" sz="1200" b="0" dirty="0">
              <a:latin typeface="Arial" panose="020B0604020202020204" pitchFamily="34" charset="0"/>
              <a:cs typeface="Arial" panose="020B0604020202020204" pitchFamily="34" charset="0"/>
            </a:rPr>
            <a:t> </a:t>
          </a:r>
        </a:p>
      </dgm:t>
    </dgm:pt>
    <dgm:pt modelId="{E44C2294-58DE-4D20-8C55-CB42958F713D}" type="parTrans" cxnId="{CB8A851E-98EB-43BE-A77B-15A0A92EF168}">
      <dgm:prSet/>
      <dgm:spPr/>
      <dgm:t>
        <a:bodyPr/>
        <a:lstStyle/>
        <a:p>
          <a:endParaRPr lang="en-IN"/>
        </a:p>
      </dgm:t>
    </dgm:pt>
    <dgm:pt modelId="{5944AEDC-88CE-4F89-A6A7-6E67A2A92B23}" type="sibTrans" cxnId="{CB8A851E-98EB-43BE-A77B-15A0A92EF168}">
      <dgm:prSet/>
      <dgm:spPr/>
      <dgm:t>
        <a:bodyPr/>
        <a:lstStyle/>
        <a:p>
          <a:endParaRPr lang="en-IN"/>
        </a:p>
      </dgm:t>
    </dgm:pt>
    <dgm:pt modelId="{C599BA5B-0613-496F-B4DD-3DC93E025E46}">
      <dgm:prSet custT="1"/>
      <dgm:spPr/>
      <dgm:t>
        <a:bodyPr/>
        <a:lstStyle/>
        <a:p>
          <a:r>
            <a:rPr lang="en-IN" sz="1400" b="0" dirty="0">
              <a:latin typeface="Arial" panose="020B0604020202020204" pitchFamily="34" charset="0"/>
              <a:cs typeface="Arial" panose="020B0604020202020204" pitchFamily="34" charset="0"/>
            </a:rPr>
            <a:t>It can affect  on fertility, relationships, mental wellbeing and quality of life.</a:t>
          </a:r>
          <a:r>
            <a:rPr lang="en-IN" sz="1400" b="0" dirty="0"/>
            <a:t> Cancer Research UK, 2025; WHO, 2026)</a:t>
          </a:r>
          <a:r>
            <a:rPr lang="en-IN" sz="1400" b="0" dirty="0">
              <a:latin typeface="Arial" panose="020B0604020202020204" pitchFamily="34" charset="0"/>
              <a:cs typeface="Arial" panose="020B0604020202020204" pitchFamily="34" charset="0"/>
            </a:rPr>
            <a:t> </a:t>
          </a:r>
        </a:p>
      </dgm:t>
    </dgm:pt>
    <dgm:pt modelId="{2CF090A3-B2D3-4ED5-911F-0FCAACD6BEF3}" type="parTrans" cxnId="{94F57DB9-A1FA-4480-A170-83D00ECFBF84}">
      <dgm:prSet/>
      <dgm:spPr/>
      <dgm:t>
        <a:bodyPr/>
        <a:lstStyle/>
        <a:p>
          <a:endParaRPr lang="en-IN"/>
        </a:p>
      </dgm:t>
    </dgm:pt>
    <dgm:pt modelId="{471363CF-6038-438A-A7F4-EB432381FD6C}" type="sibTrans" cxnId="{94F57DB9-A1FA-4480-A170-83D00ECFBF84}">
      <dgm:prSet/>
      <dgm:spPr/>
      <dgm:t>
        <a:bodyPr/>
        <a:lstStyle/>
        <a:p>
          <a:endParaRPr lang="en-IN"/>
        </a:p>
      </dgm:t>
    </dgm:pt>
    <dgm:pt modelId="{519F12C4-B2BE-4694-880F-9343941AAE6F}">
      <dgm:prSet custT="1"/>
      <dgm:spPr/>
      <dgm:t>
        <a:bodyPr/>
        <a:lstStyle/>
        <a:p>
          <a:r>
            <a:rPr lang="en-IN" sz="1400" b="0" dirty="0">
              <a:latin typeface="Arial" panose="020B0604020202020204" pitchFamily="34" charset="0"/>
              <a:cs typeface="Arial" panose="020B0604020202020204" pitchFamily="34" charset="0"/>
            </a:rPr>
            <a:t>In the most serious cases, delayed diagnosis can lead to preventable </a:t>
          </a:r>
        </a:p>
      </dgm:t>
    </dgm:pt>
    <dgm:pt modelId="{9A6DF177-98A7-4F50-B48B-D90653B11C90}" type="parTrans" cxnId="{AD9CBC2A-ED72-4094-9EAD-42AB2C3A98F7}">
      <dgm:prSet/>
      <dgm:spPr/>
      <dgm:t>
        <a:bodyPr/>
        <a:lstStyle/>
        <a:p>
          <a:endParaRPr lang="en-IN"/>
        </a:p>
      </dgm:t>
    </dgm:pt>
    <dgm:pt modelId="{46C572BC-5A67-4E08-9A08-60C22F4AF068}" type="sibTrans" cxnId="{AD9CBC2A-ED72-4094-9EAD-42AB2C3A98F7}">
      <dgm:prSet/>
      <dgm:spPr/>
      <dgm:t>
        <a:bodyPr/>
        <a:lstStyle/>
        <a:p>
          <a:endParaRPr lang="en-IN"/>
        </a:p>
      </dgm:t>
    </dgm:pt>
    <dgm:pt modelId="{BF481862-0261-4510-9068-8F89046C113F}">
      <dgm:prSet/>
      <dgm:spPr/>
      <dgm:t>
        <a:bodyPr/>
        <a:lstStyle/>
        <a:p>
          <a:r>
            <a:rPr lang="en-IN" dirty="0">
              <a:latin typeface="Arial" panose="020B0604020202020204" pitchFamily="34" charset="0"/>
              <a:cs typeface="Arial" panose="020B0604020202020204" pitchFamily="34" charset="0"/>
            </a:rPr>
            <a:t>Greater pressure on specialist cancer services. </a:t>
          </a:r>
        </a:p>
      </dgm:t>
    </dgm:pt>
    <dgm:pt modelId="{D304472D-BDB4-4C17-9C4C-4A85110F054B}" type="parTrans" cxnId="{982A28A7-2985-4F9E-B934-26FDDD663005}">
      <dgm:prSet/>
      <dgm:spPr/>
      <dgm:t>
        <a:bodyPr/>
        <a:lstStyle/>
        <a:p>
          <a:endParaRPr lang="en-IN"/>
        </a:p>
      </dgm:t>
    </dgm:pt>
    <dgm:pt modelId="{C93D1F9C-B071-4C23-A51D-354B31451E61}" type="sibTrans" cxnId="{982A28A7-2985-4F9E-B934-26FDDD663005}">
      <dgm:prSet/>
      <dgm:spPr/>
      <dgm:t>
        <a:bodyPr/>
        <a:lstStyle/>
        <a:p>
          <a:endParaRPr lang="en-IN"/>
        </a:p>
      </dgm:t>
    </dgm:pt>
    <dgm:pt modelId="{8F1D0A96-BC0A-4BF0-ADB1-2618EE39B709}">
      <dgm:prSet/>
      <dgm:spPr/>
      <dgm:t>
        <a:bodyPr/>
        <a:lstStyle/>
        <a:p>
          <a:r>
            <a:rPr lang="en-IN" dirty="0">
              <a:latin typeface="Arial" panose="020B0604020202020204" pitchFamily="34" charset="0"/>
              <a:cs typeface="Arial" panose="020B0604020202020204" pitchFamily="34" charset="0"/>
            </a:rPr>
            <a:t>Higher healthcare costs compared with preventing cancer through screening and early treatment. </a:t>
          </a:r>
          <a:r>
            <a:rPr lang="en-IN" dirty="0"/>
            <a:t>(Cancer Research UK, 2025; WHO, 2026).</a:t>
          </a:r>
          <a:endParaRPr lang="en-IN" dirty="0">
            <a:latin typeface="Arial" panose="020B0604020202020204" pitchFamily="34" charset="0"/>
            <a:cs typeface="Arial" panose="020B0604020202020204" pitchFamily="34" charset="0"/>
          </a:endParaRPr>
        </a:p>
      </dgm:t>
    </dgm:pt>
    <dgm:pt modelId="{34F49BDA-7E9C-4221-B192-1DBF5E59558E}" type="parTrans" cxnId="{5DA88BF7-79F8-42B0-80CA-BEEE6B967E53}">
      <dgm:prSet/>
      <dgm:spPr/>
      <dgm:t>
        <a:bodyPr/>
        <a:lstStyle/>
        <a:p>
          <a:endParaRPr lang="en-IN"/>
        </a:p>
      </dgm:t>
    </dgm:pt>
    <dgm:pt modelId="{9A3DBBFC-C358-4A5E-839E-5A33D3921354}" type="sibTrans" cxnId="{5DA88BF7-79F8-42B0-80CA-BEEE6B967E53}">
      <dgm:prSet/>
      <dgm:spPr/>
      <dgm:t>
        <a:bodyPr/>
        <a:lstStyle/>
        <a:p>
          <a:endParaRPr lang="en-IN"/>
        </a:p>
      </dgm:t>
    </dgm:pt>
    <dgm:pt modelId="{30851953-C9B2-43BF-A7B9-D820F4DD1E90}">
      <dgm:prSet/>
      <dgm:spPr/>
      <dgm:t>
        <a:bodyPr/>
        <a:lstStyle/>
        <a:p>
          <a:r>
            <a:rPr lang="en-IN" dirty="0">
              <a:latin typeface="Arial" panose="020B0604020202020204" pitchFamily="34" charset="0"/>
              <a:cs typeface="Arial" panose="020B0604020202020204" pitchFamily="34" charset="0"/>
            </a:rPr>
            <a:t>Increased cancer-related deaths.</a:t>
          </a:r>
          <a:r>
            <a:rPr lang="en-IN" b="1" dirty="0"/>
            <a:t> (WHO, 2020; WHO, 2026)</a:t>
          </a:r>
          <a:r>
            <a:rPr lang="en-IN" dirty="0">
              <a:latin typeface="Arial" panose="020B0604020202020204" pitchFamily="34" charset="0"/>
              <a:cs typeface="Arial" panose="020B0604020202020204" pitchFamily="34" charset="0"/>
            </a:rPr>
            <a:t> </a:t>
          </a:r>
        </a:p>
      </dgm:t>
    </dgm:pt>
    <dgm:pt modelId="{5AF4ADED-2979-4CE7-95E1-0098AB26E135}" type="parTrans" cxnId="{79E290A2-31BE-49B5-8756-A437844F8F04}">
      <dgm:prSet/>
      <dgm:spPr/>
      <dgm:t>
        <a:bodyPr/>
        <a:lstStyle/>
        <a:p>
          <a:endParaRPr lang="en-IN"/>
        </a:p>
      </dgm:t>
    </dgm:pt>
    <dgm:pt modelId="{D512980D-C7CD-43FD-881E-78C0ABD9BF02}" type="sibTrans" cxnId="{79E290A2-31BE-49B5-8756-A437844F8F04}">
      <dgm:prSet/>
      <dgm:spPr/>
      <dgm:t>
        <a:bodyPr/>
        <a:lstStyle/>
        <a:p>
          <a:endParaRPr lang="en-IN"/>
        </a:p>
      </dgm:t>
    </dgm:pt>
    <dgm:pt modelId="{7BD13911-D464-4612-B90B-2812DD3AA8A6}">
      <dgm:prSet/>
      <dgm:spPr/>
      <dgm:t>
        <a:bodyPr/>
        <a:lstStyle/>
        <a:p>
          <a:r>
            <a:rPr lang="en-IN" dirty="0">
              <a:latin typeface="Arial" panose="020B0604020202020204" pitchFamily="34" charset="0"/>
              <a:cs typeface="Arial" panose="020B0604020202020204" pitchFamily="34" charset="0"/>
            </a:rPr>
            <a:t>Can contribute to </a:t>
          </a:r>
          <a:r>
            <a:rPr lang="en-IN" b="1" dirty="0">
              <a:latin typeface="Arial" panose="020B0604020202020204" pitchFamily="34" charset="0"/>
              <a:cs typeface="Arial" panose="020B0604020202020204" pitchFamily="34" charset="0"/>
            </a:rPr>
            <a:t>health inequalities</a:t>
          </a:r>
          <a:r>
            <a:rPr lang="en-IN" dirty="0">
              <a:latin typeface="Arial" panose="020B0604020202020204" pitchFamily="34" charset="0"/>
              <a:cs typeface="Arial" panose="020B0604020202020204" pitchFamily="34" charset="0"/>
            </a:rPr>
            <a:t>, particularly where screening uptake is lower among disadvantaged groups. </a:t>
          </a:r>
          <a:r>
            <a:rPr lang="en-IN" dirty="0"/>
            <a:t>(Alam et al., 2023; WHO, 2020)</a:t>
          </a:r>
          <a:endParaRPr lang="en-IN" dirty="0">
            <a:latin typeface="Arial" panose="020B0604020202020204" pitchFamily="34" charset="0"/>
            <a:cs typeface="Arial" panose="020B0604020202020204" pitchFamily="34" charset="0"/>
          </a:endParaRPr>
        </a:p>
      </dgm:t>
    </dgm:pt>
    <dgm:pt modelId="{81B022DD-BBB4-40EA-A704-972058F44F95}" type="parTrans" cxnId="{AC7C2FBB-5F10-4A30-9596-AF81E28E6CAA}">
      <dgm:prSet/>
      <dgm:spPr/>
      <dgm:t>
        <a:bodyPr/>
        <a:lstStyle/>
        <a:p>
          <a:endParaRPr lang="en-IN"/>
        </a:p>
      </dgm:t>
    </dgm:pt>
    <dgm:pt modelId="{E2B521C5-7F04-4AE8-9A07-5E7F321D9F4F}" type="sibTrans" cxnId="{AC7C2FBB-5F10-4A30-9596-AF81E28E6CAA}">
      <dgm:prSet/>
      <dgm:spPr/>
      <dgm:t>
        <a:bodyPr/>
        <a:lstStyle/>
        <a:p>
          <a:endParaRPr lang="en-IN"/>
        </a:p>
      </dgm:t>
    </dgm:pt>
    <dgm:pt modelId="{FF2A54DC-E111-4AF7-8662-1DECBBE3853F}">
      <dgm:prSet/>
      <dgm:spPr/>
      <dgm:t>
        <a:bodyPr/>
        <a:lstStyle/>
        <a:p>
          <a:r>
            <a:rPr lang="en-IN" dirty="0">
              <a:latin typeface="Arial" panose="020B0604020202020204" pitchFamily="34" charset="0"/>
              <a:cs typeface="Arial" panose="020B0604020202020204" pitchFamily="34" charset="0"/>
            </a:rPr>
            <a:t>Reduces the overall effectiveness of the national cervical screening programme.</a:t>
          </a:r>
          <a:r>
            <a:rPr lang="en-IN" dirty="0"/>
            <a:t> (NHS England, 2025; WHO, 2020).</a:t>
          </a:r>
          <a:endParaRPr lang="en-IN" dirty="0">
            <a:latin typeface="Arial" panose="020B0604020202020204" pitchFamily="34" charset="0"/>
            <a:cs typeface="Arial" panose="020B0604020202020204" pitchFamily="34" charset="0"/>
          </a:endParaRPr>
        </a:p>
      </dgm:t>
    </dgm:pt>
    <dgm:pt modelId="{44A82FB5-6538-41E9-ABC1-125C28D61A47}" type="parTrans" cxnId="{B5FF147A-84B1-454C-9956-2D160A5DEA74}">
      <dgm:prSet/>
      <dgm:spPr/>
      <dgm:t>
        <a:bodyPr/>
        <a:lstStyle/>
        <a:p>
          <a:endParaRPr lang="en-IN"/>
        </a:p>
      </dgm:t>
    </dgm:pt>
    <dgm:pt modelId="{C0B6C544-B788-4061-90AC-B029B7AF5268}" type="sibTrans" cxnId="{B5FF147A-84B1-454C-9956-2D160A5DEA74}">
      <dgm:prSet/>
      <dgm:spPr/>
      <dgm:t>
        <a:bodyPr/>
        <a:lstStyle/>
        <a:p>
          <a:endParaRPr lang="en-IN"/>
        </a:p>
      </dgm:t>
    </dgm:pt>
    <dgm:pt modelId="{505D345E-1279-4501-930A-5C5AA77EA762}" type="pres">
      <dgm:prSet presAssocID="{1F0FEB76-4854-4518-9C7B-C78EDD499F9D}" presName="linearFlow" presStyleCnt="0">
        <dgm:presLayoutVars>
          <dgm:dir/>
          <dgm:animLvl val="lvl"/>
          <dgm:resizeHandles/>
        </dgm:presLayoutVars>
      </dgm:prSet>
      <dgm:spPr/>
    </dgm:pt>
    <dgm:pt modelId="{038679F5-9C69-4017-BE74-ABAECAE61205}" type="pres">
      <dgm:prSet presAssocID="{9F1375C4-F7A1-4F77-B728-FB5793086BED}" presName="compositeNode" presStyleCnt="0">
        <dgm:presLayoutVars>
          <dgm:bulletEnabled val="1"/>
        </dgm:presLayoutVars>
      </dgm:prSet>
      <dgm:spPr/>
    </dgm:pt>
    <dgm:pt modelId="{770C74D6-F7E9-4F6A-9E57-6347CFB136F6}" type="pres">
      <dgm:prSet presAssocID="{9F1375C4-F7A1-4F77-B728-FB5793086BED}" presName="image" presStyleLbl="f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Group of women with solid fill"/>
        </a:ext>
      </dgm:extLst>
    </dgm:pt>
    <dgm:pt modelId="{2A20E8A7-0D15-49B7-9C6F-2F094280FBE7}" type="pres">
      <dgm:prSet presAssocID="{9F1375C4-F7A1-4F77-B728-FB5793086BED}" presName="childNode" presStyleLbl="node1" presStyleIdx="0" presStyleCnt="3">
        <dgm:presLayoutVars>
          <dgm:bulletEnabled val="1"/>
        </dgm:presLayoutVars>
      </dgm:prSet>
      <dgm:spPr/>
    </dgm:pt>
    <dgm:pt modelId="{BD131FDF-DBD0-4782-A699-5624F107CA62}" type="pres">
      <dgm:prSet presAssocID="{9F1375C4-F7A1-4F77-B728-FB5793086BED}" presName="parentNode" presStyleLbl="revTx" presStyleIdx="0" presStyleCnt="3">
        <dgm:presLayoutVars>
          <dgm:chMax val="0"/>
          <dgm:bulletEnabled val="1"/>
        </dgm:presLayoutVars>
      </dgm:prSet>
      <dgm:spPr/>
    </dgm:pt>
    <dgm:pt modelId="{3ECB5517-063A-45AB-B39E-052C1F75966E}" type="pres">
      <dgm:prSet presAssocID="{14898A82-EECD-4C81-977A-C7EB76BBFD1F}" presName="sibTrans" presStyleCnt="0"/>
      <dgm:spPr/>
    </dgm:pt>
    <dgm:pt modelId="{34370267-B25F-43A0-A086-81358E3D58ED}" type="pres">
      <dgm:prSet presAssocID="{5EEF71AA-2528-43FC-9363-1EB4E91610E0}" presName="compositeNode" presStyleCnt="0">
        <dgm:presLayoutVars>
          <dgm:bulletEnabled val="1"/>
        </dgm:presLayoutVars>
      </dgm:prSet>
      <dgm:spPr/>
    </dgm:pt>
    <dgm:pt modelId="{FABF3DA8-D5DE-42FA-A88B-A305F0E4641F}" type="pres">
      <dgm:prSet presAssocID="{5EEF71AA-2528-43FC-9363-1EB4E91610E0}" presName="image" presStyleLbl="fgImgPlac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Medical with solid fill"/>
        </a:ext>
      </dgm:extLst>
    </dgm:pt>
    <dgm:pt modelId="{C267769C-DAB5-4DD0-9576-D2086EE4F86E}" type="pres">
      <dgm:prSet presAssocID="{5EEF71AA-2528-43FC-9363-1EB4E91610E0}" presName="childNode" presStyleLbl="node1" presStyleIdx="1" presStyleCnt="3">
        <dgm:presLayoutVars>
          <dgm:bulletEnabled val="1"/>
        </dgm:presLayoutVars>
      </dgm:prSet>
      <dgm:spPr/>
    </dgm:pt>
    <dgm:pt modelId="{1B4AF19D-14C6-4838-91E7-62F70520E678}" type="pres">
      <dgm:prSet presAssocID="{5EEF71AA-2528-43FC-9363-1EB4E91610E0}" presName="parentNode" presStyleLbl="revTx" presStyleIdx="1" presStyleCnt="3">
        <dgm:presLayoutVars>
          <dgm:chMax val="0"/>
          <dgm:bulletEnabled val="1"/>
        </dgm:presLayoutVars>
      </dgm:prSet>
      <dgm:spPr/>
    </dgm:pt>
    <dgm:pt modelId="{10392039-5F5C-401D-B577-EB9B44BE20FE}" type="pres">
      <dgm:prSet presAssocID="{BA9AF893-F759-4CD7-8B9A-3708486F53B8}" presName="sibTrans" presStyleCnt="0"/>
      <dgm:spPr/>
    </dgm:pt>
    <dgm:pt modelId="{2509E5A1-0D99-4FCF-9E73-CDAD95A422B5}" type="pres">
      <dgm:prSet presAssocID="{C3D77661-B792-4DAB-9B16-02CAE047887F}" presName="compositeNode" presStyleCnt="0">
        <dgm:presLayoutVars>
          <dgm:bulletEnabled val="1"/>
        </dgm:presLayoutVars>
      </dgm:prSet>
      <dgm:spPr/>
    </dgm:pt>
    <dgm:pt modelId="{998D86CB-AEED-4275-9FB5-0408093EE1D9}" type="pres">
      <dgm:prSet presAssocID="{C3D77661-B792-4DAB-9B16-02CAE047887F}" presName="image" presStyleLbl="fgImgPlac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Heart with pulse with solid fill"/>
        </a:ext>
      </dgm:extLst>
    </dgm:pt>
    <dgm:pt modelId="{658AA7F8-D385-4214-9395-E5805196A0F3}" type="pres">
      <dgm:prSet presAssocID="{C3D77661-B792-4DAB-9B16-02CAE047887F}" presName="childNode" presStyleLbl="node1" presStyleIdx="2" presStyleCnt="3">
        <dgm:presLayoutVars>
          <dgm:bulletEnabled val="1"/>
        </dgm:presLayoutVars>
      </dgm:prSet>
      <dgm:spPr/>
    </dgm:pt>
    <dgm:pt modelId="{81FB3C5D-0E0D-4BDE-8689-56F835BE8728}" type="pres">
      <dgm:prSet presAssocID="{C3D77661-B792-4DAB-9B16-02CAE047887F}" presName="parentNode" presStyleLbl="revTx" presStyleIdx="2" presStyleCnt="3">
        <dgm:presLayoutVars>
          <dgm:chMax val="0"/>
          <dgm:bulletEnabled val="1"/>
        </dgm:presLayoutVars>
      </dgm:prSet>
      <dgm:spPr/>
    </dgm:pt>
  </dgm:ptLst>
  <dgm:cxnLst>
    <dgm:cxn modelId="{DF1D000D-53AD-4162-AA5B-7A2C0E61A5E8}" type="presOf" srcId="{C3153B5F-5DB9-4722-A2F8-B3F1E511CD59}" destId="{2A20E8A7-0D15-49B7-9C6F-2F094280FBE7}" srcOrd="0" destOrd="3" presId="urn:microsoft.com/office/officeart/2005/8/layout/hList2"/>
    <dgm:cxn modelId="{CB8A851E-98EB-43BE-A77B-15A0A92EF168}" srcId="{9F1375C4-F7A1-4F77-B728-FB5793086BED}" destId="{C3153B5F-5DB9-4722-A2F8-B3F1E511CD59}" srcOrd="3" destOrd="0" parTransId="{E44C2294-58DE-4D20-8C55-CB42958F713D}" sibTransId="{5944AEDC-88CE-4F89-A6A7-6E67A2A92B23}"/>
    <dgm:cxn modelId="{8BFBE21E-9E46-40ED-BE96-2A556CF36CD4}" type="presOf" srcId="{8F1D0A96-BC0A-4BF0-ADB1-2618EE39B709}" destId="{C267769C-DAB5-4DD0-9576-D2086EE4F86E}" srcOrd="0" destOrd="2" presId="urn:microsoft.com/office/officeart/2005/8/layout/hList2"/>
    <dgm:cxn modelId="{AD9CBC2A-ED72-4094-9EAD-42AB2C3A98F7}" srcId="{9F1375C4-F7A1-4F77-B728-FB5793086BED}" destId="{519F12C4-B2BE-4694-880F-9343941AAE6F}" srcOrd="5" destOrd="0" parTransId="{9A6DF177-98A7-4F50-B48B-D90653B11C90}" sibTransId="{46C572BC-5A67-4E08-9A08-60C22F4AF068}"/>
    <dgm:cxn modelId="{B0D01F31-0F2E-4099-B6BD-236837E01AE6}" type="presOf" srcId="{EED6C0F6-021A-4475-A597-8BD59FD1889D}" destId="{C267769C-DAB5-4DD0-9576-D2086EE4F86E}" srcOrd="0" destOrd="0" presId="urn:microsoft.com/office/officeart/2005/8/layout/hList2"/>
    <dgm:cxn modelId="{E0F1F93C-7539-41E3-99FE-DBEBCAC82FB1}" type="presOf" srcId="{7BD13911-D464-4612-B90B-2812DD3AA8A6}" destId="{658AA7F8-D385-4214-9395-E5805196A0F3}" srcOrd="0" destOrd="2" presId="urn:microsoft.com/office/officeart/2005/8/layout/hList2"/>
    <dgm:cxn modelId="{59F78C3F-E167-4B5D-92E1-6E4E55A45EBB}" type="presOf" srcId="{0EE06A82-B9CC-4D2C-9CE5-35CF989988A3}" destId="{2A20E8A7-0D15-49B7-9C6F-2F094280FBE7}" srcOrd="0" destOrd="2" presId="urn:microsoft.com/office/officeart/2005/8/layout/hList2"/>
    <dgm:cxn modelId="{71E66D46-935D-4110-8156-5A498276D189}" srcId="{9F1375C4-F7A1-4F77-B728-FB5793086BED}" destId="{3757ABEE-EE4F-472E-945E-6D2591BD502D}" srcOrd="1" destOrd="0" parTransId="{239F3B3B-6E5C-43E6-AD9E-119E02798044}" sibTransId="{7240C9A0-58B0-4C49-96FA-8A03093E1453}"/>
    <dgm:cxn modelId="{BD1E595F-F8C3-4AD4-A297-3C86CFA99997}" srcId="{1F0FEB76-4854-4518-9C7B-C78EDD499F9D}" destId="{C3D77661-B792-4DAB-9B16-02CAE047887F}" srcOrd="2" destOrd="0" parTransId="{CDF9F476-5E2D-4388-A2EB-1D014700D96D}" sibTransId="{48A49932-07FF-4CD8-8F77-9B02D59899E1}"/>
    <dgm:cxn modelId="{0B50936A-01FE-48EE-8CF0-25D1D0828EDB}" type="presOf" srcId="{3757ABEE-EE4F-472E-945E-6D2591BD502D}" destId="{2A20E8A7-0D15-49B7-9C6F-2F094280FBE7}" srcOrd="0" destOrd="1" presId="urn:microsoft.com/office/officeart/2005/8/layout/hList2"/>
    <dgm:cxn modelId="{E88AA46D-A84C-4B75-B65A-582E8FA8B1B2}" srcId="{9F1375C4-F7A1-4F77-B728-FB5793086BED}" destId="{64369401-5DA5-48E8-8459-C9DC064DFDE5}" srcOrd="0" destOrd="0" parTransId="{E215261E-B55B-4AAA-BB1F-0D01F8634F85}" sibTransId="{BCC16538-C8CF-46EC-8055-5F71A5A26CB7}"/>
    <dgm:cxn modelId="{5FACC970-4036-4C57-B960-57343E9882CE}" type="presOf" srcId="{9F1375C4-F7A1-4F77-B728-FB5793086BED}" destId="{BD131FDF-DBD0-4782-A699-5624F107CA62}" srcOrd="0" destOrd="0" presId="urn:microsoft.com/office/officeart/2005/8/layout/hList2"/>
    <dgm:cxn modelId="{EC94E271-5A9B-47E2-8224-AFFE20F5E575}" type="presOf" srcId="{30851953-C9B2-43BF-A7B9-D820F4DD1E90}" destId="{658AA7F8-D385-4214-9395-E5805196A0F3}" srcOrd="0" destOrd="1" presId="urn:microsoft.com/office/officeart/2005/8/layout/hList2"/>
    <dgm:cxn modelId="{BEE8AA74-FDD6-4922-A1E0-0314C6F0E88B}" type="presOf" srcId="{C599BA5B-0613-496F-B4DD-3DC93E025E46}" destId="{2A20E8A7-0D15-49B7-9C6F-2F094280FBE7}" srcOrd="0" destOrd="4" presId="urn:microsoft.com/office/officeart/2005/8/layout/hList2"/>
    <dgm:cxn modelId="{B5FF147A-84B1-454C-9956-2D160A5DEA74}" srcId="{C3D77661-B792-4DAB-9B16-02CAE047887F}" destId="{FF2A54DC-E111-4AF7-8662-1DECBBE3853F}" srcOrd="3" destOrd="0" parTransId="{44A82FB5-6538-41E9-ABC1-125C28D61A47}" sibTransId="{C0B6C544-B788-4061-90AC-B029B7AF5268}"/>
    <dgm:cxn modelId="{9CA4567D-6841-43E1-A38C-7D4DE7112EE4}" srcId="{1F0FEB76-4854-4518-9C7B-C78EDD499F9D}" destId="{5EEF71AA-2528-43FC-9363-1EB4E91610E0}" srcOrd="1" destOrd="0" parTransId="{668FA9C3-67CB-4B15-AF30-0C63BD102E4D}" sibTransId="{BA9AF893-F759-4CD7-8B9A-3708486F53B8}"/>
    <dgm:cxn modelId="{F0C7AA82-EA8E-4CF8-BE20-0055A0C58732}" srcId="{9F1375C4-F7A1-4F77-B728-FB5793086BED}" destId="{0EE06A82-B9CC-4D2C-9CE5-35CF989988A3}" srcOrd="2" destOrd="0" parTransId="{97FFA223-097A-4712-9017-F66C16198970}" sibTransId="{CC97840D-7A4D-422B-AACB-7436DC16B940}"/>
    <dgm:cxn modelId="{CB82FB87-84D2-4138-B799-5251A2EE0DC7}" type="presOf" srcId="{BF481862-0261-4510-9068-8F89046C113F}" destId="{C267769C-DAB5-4DD0-9576-D2086EE4F86E}" srcOrd="0" destOrd="1" presId="urn:microsoft.com/office/officeart/2005/8/layout/hList2"/>
    <dgm:cxn modelId="{8C5F7B93-992F-4EB0-BD5F-CB71B1DDE30D}" type="presOf" srcId="{FF2A54DC-E111-4AF7-8662-1DECBBE3853F}" destId="{658AA7F8-D385-4214-9395-E5805196A0F3}" srcOrd="0" destOrd="3" presId="urn:microsoft.com/office/officeart/2005/8/layout/hList2"/>
    <dgm:cxn modelId="{79E290A2-31BE-49B5-8756-A437844F8F04}" srcId="{C3D77661-B792-4DAB-9B16-02CAE047887F}" destId="{30851953-C9B2-43BF-A7B9-D820F4DD1E90}" srcOrd="1" destOrd="0" parTransId="{5AF4ADED-2979-4CE7-95E1-0098AB26E135}" sibTransId="{D512980D-C7CD-43FD-881E-78C0ABD9BF02}"/>
    <dgm:cxn modelId="{982A28A7-2985-4F9E-B934-26FDDD663005}" srcId="{5EEF71AA-2528-43FC-9363-1EB4E91610E0}" destId="{BF481862-0261-4510-9068-8F89046C113F}" srcOrd="1" destOrd="0" parTransId="{D304472D-BDB4-4C17-9C4C-4A85110F054B}" sibTransId="{C93D1F9C-B071-4C23-A51D-354B31451E61}"/>
    <dgm:cxn modelId="{F8A360B1-5FA0-468B-AD3B-1C2600FEABF6}" srcId="{1F0FEB76-4854-4518-9C7B-C78EDD499F9D}" destId="{9F1375C4-F7A1-4F77-B728-FB5793086BED}" srcOrd="0" destOrd="0" parTransId="{7FB0F2DF-3DBE-4288-B14A-7220FF438D18}" sibTransId="{14898A82-EECD-4C81-977A-C7EB76BBFD1F}"/>
    <dgm:cxn modelId="{11E5A6B5-6D60-45A1-BC9A-5D593C946F4B}" srcId="{C3D77661-B792-4DAB-9B16-02CAE047887F}" destId="{0C0B6D33-6680-4A8C-B41D-EFFE881ABE64}" srcOrd="0" destOrd="0" parTransId="{6EC0C2D1-C7EE-4B99-AD3F-470FE17E1F05}" sibTransId="{D94DDA64-A660-4B8E-BD5A-F7A576EE9AC4}"/>
    <dgm:cxn modelId="{94F57DB9-A1FA-4480-A170-83D00ECFBF84}" srcId="{9F1375C4-F7A1-4F77-B728-FB5793086BED}" destId="{C599BA5B-0613-496F-B4DD-3DC93E025E46}" srcOrd="4" destOrd="0" parTransId="{2CF090A3-B2D3-4ED5-911F-0FCAACD6BEF3}" sibTransId="{471363CF-6038-438A-A7F4-EB432381FD6C}"/>
    <dgm:cxn modelId="{F983CFBA-E350-46FE-B74A-F64252D499AC}" srcId="{5EEF71AA-2528-43FC-9363-1EB4E91610E0}" destId="{EED6C0F6-021A-4475-A597-8BD59FD1889D}" srcOrd="0" destOrd="0" parTransId="{7FC39F02-5542-47BC-86A8-8DD1578868CE}" sibTransId="{678ECC76-A1F4-4F19-ABF4-A8460C5F9BC0}"/>
    <dgm:cxn modelId="{AC7C2FBB-5F10-4A30-9596-AF81E28E6CAA}" srcId="{C3D77661-B792-4DAB-9B16-02CAE047887F}" destId="{7BD13911-D464-4612-B90B-2812DD3AA8A6}" srcOrd="2" destOrd="0" parTransId="{81B022DD-BBB4-40EA-A704-972058F44F95}" sibTransId="{E2B521C5-7F04-4AE8-9A07-5E7F321D9F4F}"/>
    <dgm:cxn modelId="{BAD16ED5-C055-4B9F-A695-BD153B9BF52E}" type="presOf" srcId="{519F12C4-B2BE-4694-880F-9343941AAE6F}" destId="{2A20E8A7-0D15-49B7-9C6F-2F094280FBE7}" srcOrd="0" destOrd="5" presId="urn:microsoft.com/office/officeart/2005/8/layout/hList2"/>
    <dgm:cxn modelId="{07090ADE-9796-42A0-81E5-D3F8924C4453}" type="presOf" srcId="{0C0B6D33-6680-4A8C-B41D-EFFE881ABE64}" destId="{658AA7F8-D385-4214-9395-E5805196A0F3}" srcOrd="0" destOrd="0" presId="urn:microsoft.com/office/officeart/2005/8/layout/hList2"/>
    <dgm:cxn modelId="{08D0DADE-1325-47DC-99B3-7BD81F031000}" srcId="{9F1375C4-F7A1-4F77-B728-FB5793086BED}" destId="{61475BBD-135C-41BA-9C31-A2750A4B97F2}" srcOrd="6" destOrd="0" parTransId="{A5F31F88-C2F5-4E0D-9A75-4A68772A155D}" sibTransId="{CA33C3F2-0F30-447D-8D96-189903344D26}"/>
    <dgm:cxn modelId="{869E88E5-DD71-4CDE-9BA2-DED11E7F7E0A}" type="presOf" srcId="{61475BBD-135C-41BA-9C31-A2750A4B97F2}" destId="{2A20E8A7-0D15-49B7-9C6F-2F094280FBE7}" srcOrd="0" destOrd="6" presId="urn:microsoft.com/office/officeart/2005/8/layout/hList2"/>
    <dgm:cxn modelId="{BFDC8EE6-E646-421F-BAA7-37531571CB88}" type="presOf" srcId="{64369401-5DA5-48E8-8459-C9DC064DFDE5}" destId="{2A20E8A7-0D15-49B7-9C6F-2F094280FBE7}" srcOrd="0" destOrd="0" presId="urn:microsoft.com/office/officeart/2005/8/layout/hList2"/>
    <dgm:cxn modelId="{FE72C7EA-DB3E-4766-9582-8861012A66AC}" type="presOf" srcId="{1F0FEB76-4854-4518-9C7B-C78EDD499F9D}" destId="{505D345E-1279-4501-930A-5C5AA77EA762}" srcOrd="0" destOrd="0" presId="urn:microsoft.com/office/officeart/2005/8/layout/hList2"/>
    <dgm:cxn modelId="{5DA88BF7-79F8-42B0-80CA-BEEE6B967E53}" srcId="{5EEF71AA-2528-43FC-9363-1EB4E91610E0}" destId="{8F1D0A96-BC0A-4BF0-ADB1-2618EE39B709}" srcOrd="2" destOrd="0" parTransId="{34F49BDA-7E9C-4221-B192-1DBF5E59558E}" sibTransId="{9A3DBBFC-C358-4A5E-839E-5A33D3921354}"/>
    <dgm:cxn modelId="{76F139F8-7779-4D4F-97AB-17C01C169D32}" type="presOf" srcId="{5EEF71AA-2528-43FC-9363-1EB4E91610E0}" destId="{1B4AF19D-14C6-4838-91E7-62F70520E678}" srcOrd="0" destOrd="0" presId="urn:microsoft.com/office/officeart/2005/8/layout/hList2"/>
    <dgm:cxn modelId="{9D8E73F8-129E-4E2B-B95C-E410A4259EFF}" type="presOf" srcId="{C3D77661-B792-4DAB-9B16-02CAE047887F}" destId="{81FB3C5D-0E0D-4BDE-8689-56F835BE8728}" srcOrd="0" destOrd="0" presId="urn:microsoft.com/office/officeart/2005/8/layout/hList2"/>
    <dgm:cxn modelId="{86A5010F-F744-4163-B1BD-CBDDCE1EA27A}" type="presParOf" srcId="{505D345E-1279-4501-930A-5C5AA77EA762}" destId="{038679F5-9C69-4017-BE74-ABAECAE61205}" srcOrd="0" destOrd="0" presId="urn:microsoft.com/office/officeart/2005/8/layout/hList2"/>
    <dgm:cxn modelId="{4CE5CDFB-F69D-4755-9BCD-CF844C3A0EDD}" type="presParOf" srcId="{038679F5-9C69-4017-BE74-ABAECAE61205}" destId="{770C74D6-F7E9-4F6A-9E57-6347CFB136F6}" srcOrd="0" destOrd="0" presId="urn:microsoft.com/office/officeart/2005/8/layout/hList2"/>
    <dgm:cxn modelId="{D6F73F87-D354-4093-94F7-DB1C9093D46D}" type="presParOf" srcId="{038679F5-9C69-4017-BE74-ABAECAE61205}" destId="{2A20E8A7-0D15-49B7-9C6F-2F094280FBE7}" srcOrd="1" destOrd="0" presId="urn:microsoft.com/office/officeart/2005/8/layout/hList2"/>
    <dgm:cxn modelId="{BB6C2411-9E14-4A65-A8C0-D6923664E68C}" type="presParOf" srcId="{038679F5-9C69-4017-BE74-ABAECAE61205}" destId="{BD131FDF-DBD0-4782-A699-5624F107CA62}" srcOrd="2" destOrd="0" presId="urn:microsoft.com/office/officeart/2005/8/layout/hList2"/>
    <dgm:cxn modelId="{EDF24FCC-1ACB-45B4-BB21-436F9E555B49}" type="presParOf" srcId="{505D345E-1279-4501-930A-5C5AA77EA762}" destId="{3ECB5517-063A-45AB-B39E-052C1F75966E}" srcOrd="1" destOrd="0" presId="urn:microsoft.com/office/officeart/2005/8/layout/hList2"/>
    <dgm:cxn modelId="{5F20C02A-B69C-49EE-8540-8E06B26AB8F4}" type="presParOf" srcId="{505D345E-1279-4501-930A-5C5AA77EA762}" destId="{34370267-B25F-43A0-A086-81358E3D58ED}" srcOrd="2" destOrd="0" presId="urn:microsoft.com/office/officeart/2005/8/layout/hList2"/>
    <dgm:cxn modelId="{71DCCF54-0708-45E8-B249-42F9AABBB1AA}" type="presParOf" srcId="{34370267-B25F-43A0-A086-81358E3D58ED}" destId="{FABF3DA8-D5DE-42FA-A88B-A305F0E4641F}" srcOrd="0" destOrd="0" presId="urn:microsoft.com/office/officeart/2005/8/layout/hList2"/>
    <dgm:cxn modelId="{B0C52C75-F179-49D9-8D27-60A2B86F9283}" type="presParOf" srcId="{34370267-B25F-43A0-A086-81358E3D58ED}" destId="{C267769C-DAB5-4DD0-9576-D2086EE4F86E}" srcOrd="1" destOrd="0" presId="urn:microsoft.com/office/officeart/2005/8/layout/hList2"/>
    <dgm:cxn modelId="{33F972E3-15C7-484D-88ED-414C42012781}" type="presParOf" srcId="{34370267-B25F-43A0-A086-81358E3D58ED}" destId="{1B4AF19D-14C6-4838-91E7-62F70520E678}" srcOrd="2" destOrd="0" presId="urn:microsoft.com/office/officeart/2005/8/layout/hList2"/>
    <dgm:cxn modelId="{DE9946C7-DB8B-470F-9500-DAC4627B2E2A}" type="presParOf" srcId="{505D345E-1279-4501-930A-5C5AA77EA762}" destId="{10392039-5F5C-401D-B577-EB9B44BE20FE}" srcOrd="3" destOrd="0" presId="urn:microsoft.com/office/officeart/2005/8/layout/hList2"/>
    <dgm:cxn modelId="{D85072FC-3B0B-4A56-B20E-ACBD7338B54F}" type="presParOf" srcId="{505D345E-1279-4501-930A-5C5AA77EA762}" destId="{2509E5A1-0D99-4FCF-9E73-CDAD95A422B5}" srcOrd="4" destOrd="0" presId="urn:microsoft.com/office/officeart/2005/8/layout/hList2"/>
    <dgm:cxn modelId="{BBECF78C-714F-40F0-B8D1-A556D0E2A5B7}" type="presParOf" srcId="{2509E5A1-0D99-4FCF-9E73-CDAD95A422B5}" destId="{998D86CB-AEED-4275-9FB5-0408093EE1D9}" srcOrd="0" destOrd="0" presId="urn:microsoft.com/office/officeart/2005/8/layout/hList2"/>
    <dgm:cxn modelId="{2CCDDE35-7FA9-4F13-9C90-C2A15A05F09C}" type="presParOf" srcId="{2509E5A1-0D99-4FCF-9E73-CDAD95A422B5}" destId="{658AA7F8-D385-4214-9395-E5805196A0F3}" srcOrd="1" destOrd="0" presId="urn:microsoft.com/office/officeart/2005/8/layout/hList2"/>
    <dgm:cxn modelId="{C9A1B637-F86F-4FC7-A53B-029F5BF4A160}" type="presParOf" srcId="{2509E5A1-0D99-4FCF-9E73-CDAD95A422B5}" destId="{81FB3C5D-0E0D-4BDE-8689-56F835BE8728}"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0F2B40-440D-4594-B745-EF160C03EAD8}"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9EEFDFB5-383D-4C18-897C-1593FFB1192C}">
      <dgm:prSet/>
      <dgm:spPr/>
      <dgm:t>
        <a:bodyPr/>
        <a:lstStyle/>
        <a:p>
          <a:r>
            <a:rPr lang="en-US"/>
            <a:t>Cervical cancer continues to affect thousands of women in the UK each year.</a:t>
          </a:r>
        </a:p>
      </dgm:t>
    </dgm:pt>
    <dgm:pt modelId="{3C9DA0EC-FC62-4987-927F-2D8DE6D1251B}" type="parTrans" cxnId="{C805776D-EE84-4D0D-AC3C-723C44480ADA}">
      <dgm:prSet/>
      <dgm:spPr/>
      <dgm:t>
        <a:bodyPr/>
        <a:lstStyle/>
        <a:p>
          <a:endParaRPr lang="en-US"/>
        </a:p>
      </dgm:t>
    </dgm:pt>
    <dgm:pt modelId="{A80CEA7D-CCE0-4AB4-A9A7-AC036717CB37}" type="sibTrans" cxnId="{C805776D-EE84-4D0D-AC3C-723C44480ADA}">
      <dgm:prSet/>
      <dgm:spPr/>
      <dgm:t>
        <a:bodyPr/>
        <a:lstStyle/>
        <a:p>
          <a:endParaRPr lang="en-US"/>
        </a:p>
      </dgm:t>
    </dgm:pt>
    <dgm:pt modelId="{288AC012-372D-4B2E-B814-DB7C2C4EFA5E}">
      <dgm:prSet/>
      <dgm:spPr/>
      <dgm:t>
        <a:bodyPr/>
        <a:lstStyle/>
        <a:p>
          <a:r>
            <a:rPr lang="en-US"/>
            <a:t>Around </a:t>
          </a:r>
          <a:r>
            <a:rPr lang="en-US" b="1"/>
            <a:t>3,300 women are diagnosed</a:t>
          </a:r>
          <a:r>
            <a:rPr lang="en-US"/>
            <a:t> with cervical cancer annually in the UK. </a:t>
          </a:r>
        </a:p>
      </dgm:t>
    </dgm:pt>
    <dgm:pt modelId="{7112DE6B-4C1A-440B-B356-1005232FEF25}" type="parTrans" cxnId="{279CC6ED-EDD5-40D6-AEF7-60F4AC75E75F}">
      <dgm:prSet/>
      <dgm:spPr/>
      <dgm:t>
        <a:bodyPr/>
        <a:lstStyle/>
        <a:p>
          <a:endParaRPr lang="en-US"/>
        </a:p>
      </dgm:t>
    </dgm:pt>
    <dgm:pt modelId="{01302E35-8CF0-4F41-A60D-C619CAADC442}" type="sibTrans" cxnId="{279CC6ED-EDD5-40D6-AEF7-60F4AC75E75F}">
      <dgm:prSet/>
      <dgm:spPr/>
      <dgm:t>
        <a:bodyPr/>
        <a:lstStyle/>
        <a:p>
          <a:endParaRPr lang="en-US"/>
        </a:p>
      </dgm:t>
    </dgm:pt>
    <dgm:pt modelId="{1B021A04-53F3-46A0-8DFE-624A6162472C}">
      <dgm:prSet/>
      <dgm:spPr/>
      <dgm:t>
        <a:bodyPr/>
        <a:lstStyle/>
        <a:p>
          <a:r>
            <a:rPr lang="en-US"/>
            <a:t>Approximately </a:t>
          </a:r>
          <a:r>
            <a:rPr lang="en-US" b="1"/>
            <a:t>850 women die</a:t>
          </a:r>
          <a:r>
            <a:rPr lang="en-US"/>
            <a:t> from the disease each year. </a:t>
          </a:r>
        </a:p>
      </dgm:t>
    </dgm:pt>
    <dgm:pt modelId="{1A3197D0-7BAB-4DF5-A3DC-E0CF103A4D7D}" type="parTrans" cxnId="{7FBAC4AA-AE05-4AB2-8804-634A6452C181}">
      <dgm:prSet/>
      <dgm:spPr/>
      <dgm:t>
        <a:bodyPr/>
        <a:lstStyle/>
        <a:p>
          <a:endParaRPr lang="en-US"/>
        </a:p>
      </dgm:t>
    </dgm:pt>
    <dgm:pt modelId="{D1E4DF2A-47B3-453F-8848-D78A808B4A75}" type="sibTrans" cxnId="{7FBAC4AA-AE05-4AB2-8804-634A6452C181}">
      <dgm:prSet/>
      <dgm:spPr/>
      <dgm:t>
        <a:bodyPr/>
        <a:lstStyle/>
        <a:p>
          <a:endParaRPr lang="en-US"/>
        </a:p>
      </dgm:t>
    </dgm:pt>
    <dgm:pt modelId="{298465A1-C26C-40E7-B9A9-3E174AF0B88E}">
      <dgm:prSet/>
      <dgm:spPr/>
      <dgm:t>
        <a:bodyPr/>
        <a:lstStyle/>
        <a:p>
          <a:r>
            <a:rPr lang="en-US"/>
            <a:t>Nearly </a:t>
          </a:r>
          <a:r>
            <a:rPr lang="en-US" b="1"/>
            <a:t>99.8% of cervical cancers are linked to persistent infection with high-risk Human Papillomavirus (HPV).</a:t>
          </a:r>
          <a:r>
            <a:rPr lang="en-US"/>
            <a:t> </a:t>
          </a:r>
        </a:p>
      </dgm:t>
    </dgm:pt>
    <dgm:pt modelId="{66965693-4AD8-4722-A04F-D79A14C4FA57}" type="parTrans" cxnId="{9ECE7EA5-7D7B-4540-BC8B-02A67643968C}">
      <dgm:prSet/>
      <dgm:spPr/>
      <dgm:t>
        <a:bodyPr/>
        <a:lstStyle/>
        <a:p>
          <a:endParaRPr lang="en-US"/>
        </a:p>
      </dgm:t>
    </dgm:pt>
    <dgm:pt modelId="{718A9D24-AC80-4C9C-A6ED-1F3A1C17E1EB}" type="sibTrans" cxnId="{9ECE7EA5-7D7B-4540-BC8B-02A67643968C}">
      <dgm:prSet/>
      <dgm:spPr/>
      <dgm:t>
        <a:bodyPr/>
        <a:lstStyle/>
        <a:p>
          <a:endParaRPr lang="en-US"/>
        </a:p>
      </dgm:t>
    </dgm:pt>
    <dgm:pt modelId="{BB7D5456-3FAF-470B-8DD0-E6B80EAFB8FB}">
      <dgm:prSet/>
      <dgm:spPr/>
      <dgm:t>
        <a:bodyPr/>
        <a:lstStyle/>
        <a:p>
          <a:r>
            <a:rPr lang="en-US"/>
            <a:t>Most cervical cancers can be prevented through HPV vaccination and regular cervical screening.</a:t>
          </a:r>
          <a:br>
            <a:rPr lang="en-US" b="1"/>
          </a:br>
          <a:r>
            <a:rPr lang="en-US" b="1"/>
            <a:t> (Cancer Research UK, 2024; WHO, 2023)</a:t>
          </a:r>
          <a:endParaRPr lang="en-US"/>
        </a:p>
      </dgm:t>
    </dgm:pt>
    <dgm:pt modelId="{C4E25C9D-F4E4-463A-8B37-6A5836BFAED0}" type="parTrans" cxnId="{7E3A4F59-5D28-49E9-938C-64187F5C3066}">
      <dgm:prSet/>
      <dgm:spPr/>
      <dgm:t>
        <a:bodyPr/>
        <a:lstStyle/>
        <a:p>
          <a:endParaRPr lang="en-US"/>
        </a:p>
      </dgm:t>
    </dgm:pt>
    <dgm:pt modelId="{1F9B0A1F-4AD8-4F1C-986D-D757BDFF46D6}" type="sibTrans" cxnId="{7E3A4F59-5D28-49E9-938C-64187F5C3066}">
      <dgm:prSet/>
      <dgm:spPr/>
      <dgm:t>
        <a:bodyPr/>
        <a:lstStyle/>
        <a:p>
          <a:endParaRPr lang="en-US"/>
        </a:p>
      </dgm:t>
    </dgm:pt>
    <dgm:pt modelId="{2B6E6CE6-0172-4B93-AECD-BFE774113FAE}" type="pres">
      <dgm:prSet presAssocID="{A40F2B40-440D-4594-B745-EF160C03EAD8}" presName="diagram" presStyleCnt="0">
        <dgm:presLayoutVars>
          <dgm:dir/>
          <dgm:resizeHandles val="exact"/>
        </dgm:presLayoutVars>
      </dgm:prSet>
      <dgm:spPr/>
    </dgm:pt>
    <dgm:pt modelId="{C4FE6F6E-8C76-48DD-90AB-3049EA59A3CA}" type="pres">
      <dgm:prSet presAssocID="{9EEFDFB5-383D-4C18-897C-1593FFB1192C}" presName="node" presStyleLbl="node1" presStyleIdx="0" presStyleCnt="5">
        <dgm:presLayoutVars>
          <dgm:bulletEnabled val="1"/>
        </dgm:presLayoutVars>
      </dgm:prSet>
      <dgm:spPr/>
    </dgm:pt>
    <dgm:pt modelId="{0ACCA20C-5672-4FF6-BC2B-E3C5C25A44C2}" type="pres">
      <dgm:prSet presAssocID="{A80CEA7D-CCE0-4AB4-A9A7-AC036717CB37}" presName="sibTrans" presStyleCnt="0"/>
      <dgm:spPr/>
    </dgm:pt>
    <dgm:pt modelId="{9BC57951-713E-428C-A541-55C13054FC5F}" type="pres">
      <dgm:prSet presAssocID="{288AC012-372D-4B2E-B814-DB7C2C4EFA5E}" presName="node" presStyleLbl="node1" presStyleIdx="1" presStyleCnt="5">
        <dgm:presLayoutVars>
          <dgm:bulletEnabled val="1"/>
        </dgm:presLayoutVars>
      </dgm:prSet>
      <dgm:spPr/>
    </dgm:pt>
    <dgm:pt modelId="{609F53A4-1292-4016-A13F-2084B693B08D}" type="pres">
      <dgm:prSet presAssocID="{01302E35-8CF0-4F41-A60D-C619CAADC442}" presName="sibTrans" presStyleCnt="0"/>
      <dgm:spPr/>
    </dgm:pt>
    <dgm:pt modelId="{A1CFEDE3-F2B5-4F4E-9987-9E3623B02671}" type="pres">
      <dgm:prSet presAssocID="{1B021A04-53F3-46A0-8DFE-624A6162472C}" presName="node" presStyleLbl="node1" presStyleIdx="2" presStyleCnt="5">
        <dgm:presLayoutVars>
          <dgm:bulletEnabled val="1"/>
        </dgm:presLayoutVars>
      </dgm:prSet>
      <dgm:spPr/>
    </dgm:pt>
    <dgm:pt modelId="{9918A8C1-AB58-40C5-BF98-3B26C3AFD872}" type="pres">
      <dgm:prSet presAssocID="{D1E4DF2A-47B3-453F-8848-D78A808B4A75}" presName="sibTrans" presStyleCnt="0"/>
      <dgm:spPr/>
    </dgm:pt>
    <dgm:pt modelId="{DAA75570-B3F1-4181-A150-541DAD51EE07}" type="pres">
      <dgm:prSet presAssocID="{298465A1-C26C-40E7-B9A9-3E174AF0B88E}" presName="node" presStyleLbl="node1" presStyleIdx="3" presStyleCnt="5">
        <dgm:presLayoutVars>
          <dgm:bulletEnabled val="1"/>
        </dgm:presLayoutVars>
      </dgm:prSet>
      <dgm:spPr/>
    </dgm:pt>
    <dgm:pt modelId="{C1097767-F536-459F-A501-7259B04D438C}" type="pres">
      <dgm:prSet presAssocID="{718A9D24-AC80-4C9C-A6ED-1F3A1C17E1EB}" presName="sibTrans" presStyleCnt="0"/>
      <dgm:spPr/>
    </dgm:pt>
    <dgm:pt modelId="{6B9A6E1B-03E8-49A6-96EE-B2665C24A66E}" type="pres">
      <dgm:prSet presAssocID="{BB7D5456-3FAF-470B-8DD0-E6B80EAFB8FB}" presName="node" presStyleLbl="node1" presStyleIdx="4" presStyleCnt="5">
        <dgm:presLayoutVars>
          <dgm:bulletEnabled val="1"/>
        </dgm:presLayoutVars>
      </dgm:prSet>
      <dgm:spPr/>
    </dgm:pt>
  </dgm:ptLst>
  <dgm:cxnLst>
    <dgm:cxn modelId="{7E3A4F59-5D28-49E9-938C-64187F5C3066}" srcId="{A40F2B40-440D-4594-B745-EF160C03EAD8}" destId="{BB7D5456-3FAF-470B-8DD0-E6B80EAFB8FB}" srcOrd="4" destOrd="0" parTransId="{C4E25C9D-F4E4-463A-8B37-6A5836BFAED0}" sibTransId="{1F9B0A1F-4AD8-4F1C-986D-D757BDFF46D6}"/>
    <dgm:cxn modelId="{52798E68-1860-4833-9888-F7A900748441}" type="presOf" srcId="{9EEFDFB5-383D-4C18-897C-1593FFB1192C}" destId="{C4FE6F6E-8C76-48DD-90AB-3049EA59A3CA}" srcOrd="0" destOrd="0" presId="urn:microsoft.com/office/officeart/2005/8/layout/default"/>
    <dgm:cxn modelId="{C805776D-EE84-4D0D-AC3C-723C44480ADA}" srcId="{A40F2B40-440D-4594-B745-EF160C03EAD8}" destId="{9EEFDFB5-383D-4C18-897C-1593FFB1192C}" srcOrd="0" destOrd="0" parTransId="{3C9DA0EC-FC62-4987-927F-2D8DE6D1251B}" sibTransId="{A80CEA7D-CCE0-4AB4-A9A7-AC036717CB37}"/>
    <dgm:cxn modelId="{0AACED8F-9D9C-45C2-94EE-BB7A0B6DD227}" type="presOf" srcId="{BB7D5456-3FAF-470B-8DD0-E6B80EAFB8FB}" destId="{6B9A6E1B-03E8-49A6-96EE-B2665C24A66E}" srcOrd="0" destOrd="0" presId="urn:microsoft.com/office/officeart/2005/8/layout/default"/>
    <dgm:cxn modelId="{9305A098-4F95-4482-A236-B3DA2FB24508}" type="presOf" srcId="{A40F2B40-440D-4594-B745-EF160C03EAD8}" destId="{2B6E6CE6-0172-4B93-AECD-BFE774113FAE}" srcOrd="0" destOrd="0" presId="urn:microsoft.com/office/officeart/2005/8/layout/default"/>
    <dgm:cxn modelId="{9ECE7EA5-7D7B-4540-BC8B-02A67643968C}" srcId="{A40F2B40-440D-4594-B745-EF160C03EAD8}" destId="{298465A1-C26C-40E7-B9A9-3E174AF0B88E}" srcOrd="3" destOrd="0" parTransId="{66965693-4AD8-4722-A04F-D79A14C4FA57}" sibTransId="{718A9D24-AC80-4C9C-A6ED-1F3A1C17E1EB}"/>
    <dgm:cxn modelId="{7FBAC4AA-AE05-4AB2-8804-634A6452C181}" srcId="{A40F2B40-440D-4594-B745-EF160C03EAD8}" destId="{1B021A04-53F3-46A0-8DFE-624A6162472C}" srcOrd="2" destOrd="0" parTransId="{1A3197D0-7BAB-4DF5-A3DC-E0CF103A4D7D}" sibTransId="{D1E4DF2A-47B3-453F-8848-D78A808B4A75}"/>
    <dgm:cxn modelId="{8496ADBB-F1A4-42E3-BBA4-76E357CC9868}" type="presOf" srcId="{298465A1-C26C-40E7-B9A9-3E174AF0B88E}" destId="{DAA75570-B3F1-4181-A150-541DAD51EE07}" srcOrd="0" destOrd="0" presId="urn:microsoft.com/office/officeart/2005/8/layout/default"/>
    <dgm:cxn modelId="{279CC6ED-EDD5-40D6-AEF7-60F4AC75E75F}" srcId="{A40F2B40-440D-4594-B745-EF160C03EAD8}" destId="{288AC012-372D-4B2E-B814-DB7C2C4EFA5E}" srcOrd="1" destOrd="0" parTransId="{7112DE6B-4C1A-440B-B356-1005232FEF25}" sibTransId="{01302E35-8CF0-4F41-A60D-C619CAADC442}"/>
    <dgm:cxn modelId="{EDFB54FB-0B70-40A1-BB48-A45C2F79259D}" type="presOf" srcId="{1B021A04-53F3-46A0-8DFE-624A6162472C}" destId="{A1CFEDE3-F2B5-4F4E-9987-9E3623B02671}" srcOrd="0" destOrd="0" presId="urn:microsoft.com/office/officeart/2005/8/layout/default"/>
    <dgm:cxn modelId="{2B0480FC-B69E-4871-A103-5C6EB4423DDD}" type="presOf" srcId="{288AC012-372D-4B2E-B814-DB7C2C4EFA5E}" destId="{9BC57951-713E-428C-A541-55C13054FC5F}" srcOrd="0" destOrd="0" presId="urn:microsoft.com/office/officeart/2005/8/layout/default"/>
    <dgm:cxn modelId="{2F2AFF46-0A28-460E-B4DC-2F945845B915}" type="presParOf" srcId="{2B6E6CE6-0172-4B93-AECD-BFE774113FAE}" destId="{C4FE6F6E-8C76-48DD-90AB-3049EA59A3CA}" srcOrd="0" destOrd="0" presId="urn:microsoft.com/office/officeart/2005/8/layout/default"/>
    <dgm:cxn modelId="{BF4E0288-69B1-4081-8CC7-9322BA62F342}" type="presParOf" srcId="{2B6E6CE6-0172-4B93-AECD-BFE774113FAE}" destId="{0ACCA20C-5672-4FF6-BC2B-E3C5C25A44C2}" srcOrd="1" destOrd="0" presId="urn:microsoft.com/office/officeart/2005/8/layout/default"/>
    <dgm:cxn modelId="{C4B7B0A9-D2DC-4BC9-B6A4-443E95D9C9B5}" type="presParOf" srcId="{2B6E6CE6-0172-4B93-AECD-BFE774113FAE}" destId="{9BC57951-713E-428C-A541-55C13054FC5F}" srcOrd="2" destOrd="0" presId="urn:microsoft.com/office/officeart/2005/8/layout/default"/>
    <dgm:cxn modelId="{6274046D-5200-4F0A-85C9-FDA3A0D77178}" type="presParOf" srcId="{2B6E6CE6-0172-4B93-AECD-BFE774113FAE}" destId="{609F53A4-1292-4016-A13F-2084B693B08D}" srcOrd="3" destOrd="0" presId="urn:microsoft.com/office/officeart/2005/8/layout/default"/>
    <dgm:cxn modelId="{5A939569-81CC-4D46-8526-17E41EE143EC}" type="presParOf" srcId="{2B6E6CE6-0172-4B93-AECD-BFE774113FAE}" destId="{A1CFEDE3-F2B5-4F4E-9987-9E3623B02671}" srcOrd="4" destOrd="0" presId="urn:microsoft.com/office/officeart/2005/8/layout/default"/>
    <dgm:cxn modelId="{37595CEE-C016-4A88-8A74-79180AFC239D}" type="presParOf" srcId="{2B6E6CE6-0172-4B93-AECD-BFE774113FAE}" destId="{9918A8C1-AB58-40C5-BF98-3B26C3AFD872}" srcOrd="5" destOrd="0" presId="urn:microsoft.com/office/officeart/2005/8/layout/default"/>
    <dgm:cxn modelId="{A62B334B-5002-4283-A987-4297F9FD20A2}" type="presParOf" srcId="{2B6E6CE6-0172-4B93-AECD-BFE774113FAE}" destId="{DAA75570-B3F1-4181-A150-541DAD51EE07}" srcOrd="6" destOrd="0" presId="urn:microsoft.com/office/officeart/2005/8/layout/default"/>
    <dgm:cxn modelId="{A700C601-6F36-4B0A-81DF-AD5781812BE3}" type="presParOf" srcId="{2B6E6CE6-0172-4B93-AECD-BFE774113FAE}" destId="{C1097767-F536-459F-A501-7259B04D438C}" srcOrd="7" destOrd="0" presId="urn:microsoft.com/office/officeart/2005/8/layout/default"/>
    <dgm:cxn modelId="{60A0E925-BCC0-412F-A751-D6C4A4C9FC4C}" type="presParOf" srcId="{2B6E6CE6-0172-4B93-AECD-BFE774113FAE}" destId="{6B9A6E1B-03E8-49A6-96EE-B2665C24A66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33F586-A832-4B23-96F2-C3BE21083C83}"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903BD3DA-70D5-47F2-8B2D-7C6F3B17C391}">
      <dgm:prSet/>
      <dgm:spPr/>
      <dgm:t>
        <a:bodyPr/>
        <a:lstStyle/>
        <a:p>
          <a:r>
            <a:rPr lang="en-US"/>
            <a:t>Successful implementation of the intervention is expected to:</a:t>
          </a:r>
        </a:p>
      </dgm:t>
    </dgm:pt>
    <dgm:pt modelId="{C16888E4-CE58-4209-8FE5-5D8335C66942}" type="parTrans" cxnId="{1786F15B-84A0-44AC-A8E0-39A73721A3B4}">
      <dgm:prSet/>
      <dgm:spPr/>
      <dgm:t>
        <a:bodyPr/>
        <a:lstStyle/>
        <a:p>
          <a:endParaRPr lang="en-US"/>
        </a:p>
      </dgm:t>
    </dgm:pt>
    <dgm:pt modelId="{EA9EBC4F-71B3-4A78-8F1F-601A0F72018B}" type="sibTrans" cxnId="{1786F15B-84A0-44AC-A8E0-39A73721A3B4}">
      <dgm:prSet/>
      <dgm:spPr/>
      <dgm:t>
        <a:bodyPr/>
        <a:lstStyle/>
        <a:p>
          <a:endParaRPr lang="en-US"/>
        </a:p>
      </dgm:t>
    </dgm:pt>
    <dgm:pt modelId="{0DC51F0A-848B-46AD-8B9E-410DAC8A1F12}">
      <dgm:prSet/>
      <dgm:spPr/>
      <dgm:t>
        <a:bodyPr/>
        <a:lstStyle/>
        <a:p>
          <a:r>
            <a:rPr lang="en-US"/>
            <a:t>Increase awareness of cervical screening. </a:t>
          </a:r>
        </a:p>
      </dgm:t>
    </dgm:pt>
    <dgm:pt modelId="{8FF15759-8352-4E67-98E5-C12572847C80}" type="parTrans" cxnId="{8A220877-433E-49AF-B575-ABC1F0463589}">
      <dgm:prSet/>
      <dgm:spPr/>
      <dgm:t>
        <a:bodyPr/>
        <a:lstStyle/>
        <a:p>
          <a:endParaRPr lang="en-US"/>
        </a:p>
      </dgm:t>
    </dgm:pt>
    <dgm:pt modelId="{0834EE87-C8A3-4020-A615-4ECEF91876F4}" type="sibTrans" cxnId="{8A220877-433E-49AF-B575-ABC1F0463589}">
      <dgm:prSet/>
      <dgm:spPr/>
      <dgm:t>
        <a:bodyPr/>
        <a:lstStyle/>
        <a:p>
          <a:endParaRPr lang="en-US"/>
        </a:p>
      </dgm:t>
    </dgm:pt>
    <dgm:pt modelId="{701AB46D-F955-4410-B96B-CC9BBC74B14D}">
      <dgm:prSet/>
      <dgm:spPr/>
      <dgm:t>
        <a:bodyPr/>
        <a:lstStyle/>
        <a:p>
          <a:r>
            <a:rPr lang="en-US"/>
            <a:t>Improve knowledge about HPV and cervical cancer prevention. </a:t>
          </a:r>
        </a:p>
      </dgm:t>
    </dgm:pt>
    <dgm:pt modelId="{57253EE1-C4D2-4B1F-BEC4-1660AABBC03F}" type="parTrans" cxnId="{683DE3C1-5338-438A-8308-7841EFBB511C}">
      <dgm:prSet/>
      <dgm:spPr/>
      <dgm:t>
        <a:bodyPr/>
        <a:lstStyle/>
        <a:p>
          <a:endParaRPr lang="en-US"/>
        </a:p>
      </dgm:t>
    </dgm:pt>
    <dgm:pt modelId="{65B343A7-1A56-498B-9CF0-DA9138D9DCEC}" type="sibTrans" cxnId="{683DE3C1-5338-438A-8308-7841EFBB511C}">
      <dgm:prSet/>
      <dgm:spPr/>
      <dgm:t>
        <a:bodyPr/>
        <a:lstStyle/>
        <a:p>
          <a:endParaRPr lang="en-US"/>
        </a:p>
      </dgm:t>
    </dgm:pt>
    <dgm:pt modelId="{21E6DB1C-6E25-4E19-A969-C01DBA4B4FFA}">
      <dgm:prSet/>
      <dgm:spPr/>
      <dgm:t>
        <a:bodyPr/>
        <a:lstStyle/>
        <a:p>
          <a:r>
            <a:rPr lang="en-US"/>
            <a:t>Increase screening attendance among women aged 25–35 years. </a:t>
          </a:r>
        </a:p>
      </dgm:t>
    </dgm:pt>
    <dgm:pt modelId="{EC4A1CC5-6688-43C9-8D13-209B10E142D0}" type="parTrans" cxnId="{5549D338-3FA9-4CA1-9C58-E18C18830D4F}">
      <dgm:prSet/>
      <dgm:spPr/>
      <dgm:t>
        <a:bodyPr/>
        <a:lstStyle/>
        <a:p>
          <a:endParaRPr lang="en-US"/>
        </a:p>
      </dgm:t>
    </dgm:pt>
    <dgm:pt modelId="{49251F34-CFD0-4792-9CD5-04CAE0663E20}" type="sibTrans" cxnId="{5549D338-3FA9-4CA1-9C58-E18C18830D4F}">
      <dgm:prSet/>
      <dgm:spPr/>
      <dgm:t>
        <a:bodyPr/>
        <a:lstStyle/>
        <a:p>
          <a:endParaRPr lang="en-US"/>
        </a:p>
      </dgm:t>
    </dgm:pt>
    <dgm:pt modelId="{D708388D-779E-4F81-89DD-064135C9061D}">
      <dgm:prSet/>
      <dgm:spPr/>
      <dgm:t>
        <a:bodyPr/>
        <a:lstStyle/>
        <a:p>
          <a:r>
            <a:rPr lang="en-US"/>
            <a:t>Detect cervical abnormalities earlier. </a:t>
          </a:r>
        </a:p>
      </dgm:t>
    </dgm:pt>
    <dgm:pt modelId="{07048269-9686-44B6-8B3A-B7CEC29E2587}" type="parTrans" cxnId="{E1392201-462F-40B6-8EBD-BC66D379D35B}">
      <dgm:prSet/>
      <dgm:spPr/>
      <dgm:t>
        <a:bodyPr/>
        <a:lstStyle/>
        <a:p>
          <a:endParaRPr lang="en-US"/>
        </a:p>
      </dgm:t>
    </dgm:pt>
    <dgm:pt modelId="{8E0BD782-050E-4D8B-B278-60F7B31A9D8A}" type="sibTrans" cxnId="{E1392201-462F-40B6-8EBD-BC66D379D35B}">
      <dgm:prSet/>
      <dgm:spPr/>
      <dgm:t>
        <a:bodyPr/>
        <a:lstStyle/>
        <a:p>
          <a:endParaRPr lang="en-US"/>
        </a:p>
      </dgm:t>
    </dgm:pt>
    <dgm:pt modelId="{EA5F5F45-4034-422D-82FA-E34E55137831}">
      <dgm:prSet/>
      <dgm:spPr/>
      <dgm:t>
        <a:bodyPr/>
        <a:lstStyle/>
        <a:p>
          <a:r>
            <a:rPr lang="en-US"/>
            <a:t>Reduce cervical cancer incidence and mortality. </a:t>
          </a:r>
        </a:p>
      </dgm:t>
    </dgm:pt>
    <dgm:pt modelId="{DA827720-1183-40B4-B464-66A76A58CC18}" type="parTrans" cxnId="{07B521B3-9292-423E-B5AF-69B63EB6709F}">
      <dgm:prSet/>
      <dgm:spPr/>
      <dgm:t>
        <a:bodyPr/>
        <a:lstStyle/>
        <a:p>
          <a:endParaRPr lang="en-US"/>
        </a:p>
      </dgm:t>
    </dgm:pt>
    <dgm:pt modelId="{18F74443-1A19-4D0A-BFC7-C644D91E18C4}" type="sibTrans" cxnId="{07B521B3-9292-423E-B5AF-69B63EB6709F}">
      <dgm:prSet/>
      <dgm:spPr/>
      <dgm:t>
        <a:bodyPr/>
        <a:lstStyle/>
        <a:p>
          <a:endParaRPr lang="en-US"/>
        </a:p>
      </dgm:t>
    </dgm:pt>
    <dgm:pt modelId="{ABE943AA-E5FB-4337-AAFF-A6F7DC3A3964}">
      <dgm:prSet/>
      <dgm:spPr/>
      <dgm:t>
        <a:bodyPr/>
        <a:lstStyle/>
        <a:p>
          <a:r>
            <a:rPr lang="en-US"/>
            <a:t>Improve women's health and reduce pressure on NHS services. </a:t>
          </a:r>
        </a:p>
      </dgm:t>
    </dgm:pt>
    <dgm:pt modelId="{901F4681-E752-4AE2-AC84-8C08D14E7D76}" type="parTrans" cxnId="{DC57BA1D-DFC9-4415-A340-519A9FE2FF29}">
      <dgm:prSet/>
      <dgm:spPr/>
      <dgm:t>
        <a:bodyPr/>
        <a:lstStyle/>
        <a:p>
          <a:endParaRPr lang="en-US"/>
        </a:p>
      </dgm:t>
    </dgm:pt>
    <dgm:pt modelId="{E6A17E85-8FA8-4185-B102-D22656DFB87A}" type="sibTrans" cxnId="{DC57BA1D-DFC9-4415-A340-519A9FE2FF29}">
      <dgm:prSet/>
      <dgm:spPr/>
      <dgm:t>
        <a:bodyPr/>
        <a:lstStyle/>
        <a:p>
          <a:endParaRPr lang="en-US"/>
        </a:p>
      </dgm:t>
    </dgm:pt>
    <dgm:pt modelId="{48C416D1-E0B9-41C2-AAEB-F5A456781F14}">
      <dgm:prSet/>
      <dgm:spPr/>
      <dgm:t>
        <a:bodyPr/>
        <a:lstStyle/>
        <a:p>
          <a:r>
            <a:rPr lang="en-US" b="1"/>
            <a:t>(Cancer Research UK, 2024; NHS England, 2024)</a:t>
          </a:r>
          <a:endParaRPr lang="en-US"/>
        </a:p>
      </dgm:t>
    </dgm:pt>
    <dgm:pt modelId="{A17D0E8A-6A9E-471E-8E47-50AE9FB549CB}" type="parTrans" cxnId="{3E86FDD2-1449-4E23-B3DA-0E9877BD0BBB}">
      <dgm:prSet/>
      <dgm:spPr/>
      <dgm:t>
        <a:bodyPr/>
        <a:lstStyle/>
        <a:p>
          <a:endParaRPr lang="en-US"/>
        </a:p>
      </dgm:t>
    </dgm:pt>
    <dgm:pt modelId="{CF864042-4E31-44A2-8BDC-4BA1E9F4B95C}" type="sibTrans" cxnId="{3E86FDD2-1449-4E23-B3DA-0E9877BD0BBB}">
      <dgm:prSet/>
      <dgm:spPr/>
      <dgm:t>
        <a:bodyPr/>
        <a:lstStyle/>
        <a:p>
          <a:endParaRPr lang="en-US"/>
        </a:p>
      </dgm:t>
    </dgm:pt>
    <dgm:pt modelId="{F3ABC45B-4770-4F9A-BE8C-B7892AC4678B}" type="pres">
      <dgm:prSet presAssocID="{1D33F586-A832-4B23-96F2-C3BE21083C83}" presName="diagram" presStyleCnt="0">
        <dgm:presLayoutVars>
          <dgm:dir/>
          <dgm:resizeHandles val="exact"/>
        </dgm:presLayoutVars>
      </dgm:prSet>
      <dgm:spPr/>
    </dgm:pt>
    <dgm:pt modelId="{1819126A-801A-4CAF-8756-8A6D2994AFBB}" type="pres">
      <dgm:prSet presAssocID="{903BD3DA-70D5-47F2-8B2D-7C6F3B17C391}" presName="node" presStyleLbl="node1" presStyleIdx="0" presStyleCnt="8">
        <dgm:presLayoutVars>
          <dgm:bulletEnabled val="1"/>
        </dgm:presLayoutVars>
      </dgm:prSet>
      <dgm:spPr>
        <a:solidFill>
          <a:srgbClr val="ED7D31"/>
        </a:solidFill>
      </dgm:spPr>
    </dgm:pt>
    <dgm:pt modelId="{DA593126-85B9-43C4-950F-31F6D1D98608}" type="pres">
      <dgm:prSet presAssocID="{EA9EBC4F-71B3-4A78-8F1F-601A0F72018B}" presName="sibTrans" presStyleCnt="0"/>
      <dgm:spPr/>
    </dgm:pt>
    <dgm:pt modelId="{098FF47C-7547-4DF3-B302-B4BBBF7D72A7}" type="pres">
      <dgm:prSet presAssocID="{0DC51F0A-848B-46AD-8B9E-410DAC8A1F12}" presName="node" presStyleLbl="node1" presStyleIdx="1" presStyleCnt="8">
        <dgm:presLayoutVars>
          <dgm:bulletEnabled val="1"/>
        </dgm:presLayoutVars>
      </dgm:prSet>
      <dgm:spPr/>
    </dgm:pt>
    <dgm:pt modelId="{F6980E55-E812-4059-A69B-CECF70467798}" type="pres">
      <dgm:prSet presAssocID="{0834EE87-C8A3-4020-A615-4ECEF91876F4}" presName="sibTrans" presStyleCnt="0"/>
      <dgm:spPr/>
    </dgm:pt>
    <dgm:pt modelId="{FDD58DDF-975F-4DC9-ABD7-427E1ED621D1}" type="pres">
      <dgm:prSet presAssocID="{701AB46D-F955-4410-B96B-CC9BBC74B14D}" presName="node" presStyleLbl="node1" presStyleIdx="2" presStyleCnt="8">
        <dgm:presLayoutVars>
          <dgm:bulletEnabled val="1"/>
        </dgm:presLayoutVars>
      </dgm:prSet>
      <dgm:spPr>
        <a:solidFill>
          <a:srgbClr val="ED7D31"/>
        </a:solidFill>
      </dgm:spPr>
    </dgm:pt>
    <dgm:pt modelId="{A0F3499F-BE80-4994-8E28-BF7C4DECE057}" type="pres">
      <dgm:prSet presAssocID="{65B343A7-1A56-498B-9CF0-DA9138D9DCEC}" presName="sibTrans" presStyleCnt="0"/>
      <dgm:spPr/>
    </dgm:pt>
    <dgm:pt modelId="{D1CAE824-EBAB-4BE8-BFEE-D127E3581F4D}" type="pres">
      <dgm:prSet presAssocID="{21E6DB1C-6E25-4E19-A969-C01DBA4B4FFA}" presName="node" presStyleLbl="node1" presStyleIdx="3" presStyleCnt="8">
        <dgm:presLayoutVars>
          <dgm:bulletEnabled val="1"/>
        </dgm:presLayoutVars>
      </dgm:prSet>
      <dgm:spPr/>
    </dgm:pt>
    <dgm:pt modelId="{0F035D29-FD69-4B7D-B4E1-A6024179F242}" type="pres">
      <dgm:prSet presAssocID="{49251F34-CFD0-4792-9CD5-04CAE0663E20}" presName="sibTrans" presStyleCnt="0"/>
      <dgm:spPr/>
    </dgm:pt>
    <dgm:pt modelId="{9B2CB3B9-28D4-4DBD-8372-06FF7B89DF1C}" type="pres">
      <dgm:prSet presAssocID="{D708388D-779E-4F81-89DD-064135C9061D}" presName="node" presStyleLbl="node1" presStyleIdx="4" presStyleCnt="8">
        <dgm:presLayoutVars>
          <dgm:bulletEnabled val="1"/>
        </dgm:presLayoutVars>
      </dgm:prSet>
      <dgm:spPr/>
    </dgm:pt>
    <dgm:pt modelId="{36596AC5-9EF7-4532-9EB3-DFF3BEF381B7}" type="pres">
      <dgm:prSet presAssocID="{8E0BD782-050E-4D8B-B278-60F7B31A9D8A}" presName="sibTrans" presStyleCnt="0"/>
      <dgm:spPr/>
    </dgm:pt>
    <dgm:pt modelId="{EF57003B-6BA0-4CC0-85B1-B3654D201E8F}" type="pres">
      <dgm:prSet presAssocID="{EA5F5F45-4034-422D-82FA-E34E55137831}" presName="node" presStyleLbl="node1" presStyleIdx="5" presStyleCnt="8">
        <dgm:presLayoutVars>
          <dgm:bulletEnabled val="1"/>
        </dgm:presLayoutVars>
      </dgm:prSet>
      <dgm:spPr>
        <a:solidFill>
          <a:srgbClr val="ED7D31"/>
        </a:solidFill>
      </dgm:spPr>
    </dgm:pt>
    <dgm:pt modelId="{5BFE45B4-D4B8-49B3-9C4E-9B5627E9787B}" type="pres">
      <dgm:prSet presAssocID="{18F74443-1A19-4D0A-BFC7-C644D91E18C4}" presName="sibTrans" presStyleCnt="0"/>
      <dgm:spPr/>
    </dgm:pt>
    <dgm:pt modelId="{9844DD6E-9898-4DBD-8B04-128883105D1C}" type="pres">
      <dgm:prSet presAssocID="{ABE943AA-E5FB-4337-AAFF-A6F7DC3A3964}" presName="node" presStyleLbl="node1" presStyleIdx="6" presStyleCnt="8">
        <dgm:presLayoutVars>
          <dgm:bulletEnabled val="1"/>
        </dgm:presLayoutVars>
      </dgm:prSet>
      <dgm:spPr/>
    </dgm:pt>
    <dgm:pt modelId="{38B52C66-E4A7-4C54-B883-611CD9D6E9C8}" type="pres">
      <dgm:prSet presAssocID="{E6A17E85-8FA8-4185-B102-D22656DFB87A}" presName="sibTrans" presStyleCnt="0"/>
      <dgm:spPr/>
    </dgm:pt>
    <dgm:pt modelId="{90DC0C80-7B0D-44CA-923D-0D58F60DD882}" type="pres">
      <dgm:prSet presAssocID="{48C416D1-E0B9-41C2-AAEB-F5A456781F14}" presName="node" presStyleLbl="node1" presStyleIdx="7" presStyleCnt="8">
        <dgm:presLayoutVars>
          <dgm:bulletEnabled val="1"/>
        </dgm:presLayoutVars>
      </dgm:prSet>
      <dgm:spPr>
        <a:solidFill>
          <a:srgbClr val="ED7D31"/>
        </a:solidFill>
      </dgm:spPr>
    </dgm:pt>
  </dgm:ptLst>
  <dgm:cxnLst>
    <dgm:cxn modelId="{E1392201-462F-40B6-8EBD-BC66D379D35B}" srcId="{1D33F586-A832-4B23-96F2-C3BE21083C83}" destId="{D708388D-779E-4F81-89DD-064135C9061D}" srcOrd="4" destOrd="0" parTransId="{07048269-9686-44B6-8B3A-B7CEC29E2587}" sibTransId="{8E0BD782-050E-4D8B-B278-60F7B31A9D8A}"/>
    <dgm:cxn modelId="{9150B71D-4110-4276-8B45-F2BAC54BB802}" type="presOf" srcId="{ABE943AA-E5FB-4337-AAFF-A6F7DC3A3964}" destId="{9844DD6E-9898-4DBD-8B04-128883105D1C}" srcOrd="0" destOrd="0" presId="urn:microsoft.com/office/officeart/2005/8/layout/default"/>
    <dgm:cxn modelId="{DC57BA1D-DFC9-4415-A340-519A9FE2FF29}" srcId="{1D33F586-A832-4B23-96F2-C3BE21083C83}" destId="{ABE943AA-E5FB-4337-AAFF-A6F7DC3A3964}" srcOrd="6" destOrd="0" parTransId="{901F4681-E752-4AE2-AC84-8C08D14E7D76}" sibTransId="{E6A17E85-8FA8-4185-B102-D22656DFB87A}"/>
    <dgm:cxn modelId="{D9B15C29-28E4-4201-8DDD-DF09986F035B}" type="presOf" srcId="{1D33F586-A832-4B23-96F2-C3BE21083C83}" destId="{F3ABC45B-4770-4F9A-BE8C-B7892AC4678B}" srcOrd="0" destOrd="0" presId="urn:microsoft.com/office/officeart/2005/8/layout/default"/>
    <dgm:cxn modelId="{CFE5F332-89BC-43A5-96EA-22897D21A1BC}" type="presOf" srcId="{21E6DB1C-6E25-4E19-A969-C01DBA4B4FFA}" destId="{D1CAE824-EBAB-4BE8-BFEE-D127E3581F4D}" srcOrd="0" destOrd="0" presId="urn:microsoft.com/office/officeart/2005/8/layout/default"/>
    <dgm:cxn modelId="{5549D338-3FA9-4CA1-9C58-E18C18830D4F}" srcId="{1D33F586-A832-4B23-96F2-C3BE21083C83}" destId="{21E6DB1C-6E25-4E19-A969-C01DBA4B4FFA}" srcOrd="3" destOrd="0" parTransId="{EC4A1CC5-6688-43C9-8D13-209B10E142D0}" sibTransId="{49251F34-CFD0-4792-9CD5-04CAE0663E20}"/>
    <dgm:cxn modelId="{1786F15B-84A0-44AC-A8E0-39A73721A3B4}" srcId="{1D33F586-A832-4B23-96F2-C3BE21083C83}" destId="{903BD3DA-70D5-47F2-8B2D-7C6F3B17C391}" srcOrd="0" destOrd="0" parTransId="{C16888E4-CE58-4209-8FE5-5D8335C66942}" sibTransId="{EA9EBC4F-71B3-4A78-8F1F-601A0F72018B}"/>
    <dgm:cxn modelId="{986B7168-67B5-4773-8696-6B7FA42D6BF9}" type="presOf" srcId="{903BD3DA-70D5-47F2-8B2D-7C6F3B17C391}" destId="{1819126A-801A-4CAF-8756-8A6D2994AFBB}" srcOrd="0" destOrd="0" presId="urn:microsoft.com/office/officeart/2005/8/layout/default"/>
    <dgm:cxn modelId="{8A220877-433E-49AF-B575-ABC1F0463589}" srcId="{1D33F586-A832-4B23-96F2-C3BE21083C83}" destId="{0DC51F0A-848B-46AD-8B9E-410DAC8A1F12}" srcOrd="1" destOrd="0" parTransId="{8FF15759-8352-4E67-98E5-C12572847C80}" sibTransId="{0834EE87-C8A3-4020-A615-4ECEF91876F4}"/>
    <dgm:cxn modelId="{66BD438F-F3E2-4659-A8DC-C7D5C9454981}" type="presOf" srcId="{48C416D1-E0B9-41C2-AAEB-F5A456781F14}" destId="{90DC0C80-7B0D-44CA-923D-0D58F60DD882}" srcOrd="0" destOrd="0" presId="urn:microsoft.com/office/officeart/2005/8/layout/default"/>
    <dgm:cxn modelId="{D4CE949F-7C81-4DB3-915A-D49632429E93}" type="presOf" srcId="{EA5F5F45-4034-422D-82FA-E34E55137831}" destId="{EF57003B-6BA0-4CC0-85B1-B3654D201E8F}" srcOrd="0" destOrd="0" presId="urn:microsoft.com/office/officeart/2005/8/layout/default"/>
    <dgm:cxn modelId="{07B521B3-9292-423E-B5AF-69B63EB6709F}" srcId="{1D33F586-A832-4B23-96F2-C3BE21083C83}" destId="{EA5F5F45-4034-422D-82FA-E34E55137831}" srcOrd="5" destOrd="0" parTransId="{DA827720-1183-40B4-B464-66A76A58CC18}" sibTransId="{18F74443-1A19-4D0A-BFC7-C644D91E18C4}"/>
    <dgm:cxn modelId="{683DE3C1-5338-438A-8308-7841EFBB511C}" srcId="{1D33F586-A832-4B23-96F2-C3BE21083C83}" destId="{701AB46D-F955-4410-B96B-CC9BBC74B14D}" srcOrd="2" destOrd="0" parTransId="{57253EE1-C4D2-4B1F-BEC4-1660AABBC03F}" sibTransId="{65B343A7-1A56-498B-9CF0-DA9138D9DCEC}"/>
    <dgm:cxn modelId="{3E86FDD2-1449-4E23-B3DA-0E9877BD0BBB}" srcId="{1D33F586-A832-4B23-96F2-C3BE21083C83}" destId="{48C416D1-E0B9-41C2-AAEB-F5A456781F14}" srcOrd="7" destOrd="0" parTransId="{A17D0E8A-6A9E-471E-8E47-50AE9FB549CB}" sibTransId="{CF864042-4E31-44A2-8BDC-4BA1E9F4B95C}"/>
    <dgm:cxn modelId="{670EF7E4-F809-40BA-BE71-280DD33D6F08}" type="presOf" srcId="{D708388D-779E-4F81-89DD-064135C9061D}" destId="{9B2CB3B9-28D4-4DBD-8372-06FF7B89DF1C}" srcOrd="0" destOrd="0" presId="urn:microsoft.com/office/officeart/2005/8/layout/default"/>
    <dgm:cxn modelId="{AE9C2BF4-20F7-4EF0-BBDF-7963694316ED}" type="presOf" srcId="{0DC51F0A-848B-46AD-8B9E-410DAC8A1F12}" destId="{098FF47C-7547-4DF3-B302-B4BBBF7D72A7}" srcOrd="0" destOrd="0" presId="urn:microsoft.com/office/officeart/2005/8/layout/default"/>
    <dgm:cxn modelId="{41B785F9-F6C6-4AF7-AF94-8D1AD57C26C0}" type="presOf" srcId="{701AB46D-F955-4410-B96B-CC9BBC74B14D}" destId="{FDD58DDF-975F-4DC9-ABD7-427E1ED621D1}" srcOrd="0" destOrd="0" presId="urn:microsoft.com/office/officeart/2005/8/layout/default"/>
    <dgm:cxn modelId="{71270CB6-3318-46ED-9905-4CCEF967A040}" type="presParOf" srcId="{F3ABC45B-4770-4F9A-BE8C-B7892AC4678B}" destId="{1819126A-801A-4CAF-8756-8A6D2994AFBB}" srcOrd="0" destOrd="0" presId="urn:microsoft.com/office/officeart/2005/8/layout/default"/>
    <dgm:cxn modelId="{0B8EE5E9-2D2E-4CEC-BEDC-887178B0A28F}" type="presParOf" srcId="{F3ABC45B-4770-4F9A-BE8C-B7892AC4678B}" destId="{DA593126-85B9-43C4-950F-31F6D1D98608}" srcOrd="1" destOrd="0" presId="urn:microsoft.com/office/officeart/2005/8/layout/default"/>
    <dgm:cxn modelId="{A6802EE3-DAA3-40B6-8C36-6863B13BA445}" type="presParOf" srcId="{F3ABC45B-4770-4F9A-BE8C-B7892AC4678B}" destId="{098FF47C-7547-4DF3-B302-B4BBBF7D72A7}" srcOrd="2" destOrd="0" presId="urn:microsoft.com/office/officeart/2005/8/layout/default"/>
    <dgm:cxn modelId="{829641E0-F493-4090-85E2-E4C0718445C4}" type="presParOf" srcId="{F3ABC45B-4770-4F9A-BE8C-B7892AC4678B}" destId="{F6980E55-E812-4059-A69B-CECF70467798}" srcOrd="3" destOrd="0" presId="urn:microsoft.com/office/officeart/2005/8/layout/default"/>
    <dgm:cxn modelId="{3B1CB111-5078-4580-ABF8-4A20439D4A3E}" type="presParOf" srcId="{F3ABC45B-4770-4F9A-BE8C-B7892AC4678B}" destId="{FDD58DDF-975F-4DC9-ABD7-427E1ED621D1}" srcOrd="4" destOrd="0" presId="urn:microsoft.com/office/officeart/2005/8/layout/default"/>
    <dgm:cxn modelId="{F32B58EF-A7A8-4A23-9531-8B91518EA27F}" type="presParOf" srcId="{F3ABC45B-4770-4F9A-BE8C-B7892AC4678B}" destId="{A0F3499F-BE80-4994-8E28-BF7C4DECE057}" srcOrd="5" destOrd="0" presId="urn:microsoft.com/office/officeart/2005/8/layout/default"/>
    <dgm:cxn modelId="{E3E43151-2D7E-48B1-9149-46D336E9983E}" type="presParOf" srcId="{F3ABC45B-4770-4F9A-BE8C-B7892AC4678B}" destId="{D1CAE824-EBAB-4BE8-BFEE-D127E3581F4D}" srcOrd="6" destOrd="0" presId="urn:microsoft.com/office/officeart/2005/8/layout/default"/>
    <dgm:cxn modelId="{218D2323-1B99-4216-B1CB-280E664D1270}" type="presParOf" srcId="{F3ABC45B-4770-4F9A-BE8C-B7892AC4678B}" destId="{0F035D29-FD69-4B7D-B4E1-A6024179F242}" srcOrd="7" destOrd="0" presId="urn:microsoft.com/office/officeart/2005/8/layout/default"/>
    <dgm:cxn modelId="{BB6A1DC4-40AD-40A5-AAF1-9B359EB996CF}" type="presParOf" srcId="{F3ABC45B-4770-4F9A-BE8C-B7892AC4678B}" destId="{9B2CB3B9-28D4-4DBD-8372-06FF7B89DF1C}" srcOrd="8" destOrd="0" presId="urn:microsoft.com/office/officeart/2005/8/layout/default"/>
    <dgm:cxn modelId="{B4CDA355-16A8-4AF7-93C2-E04D5473AD2C}" type="presParOf" srcId="{F3ABC45B-4770-4F9A-BE8C-B7892AC4678B}" destId="{36596AC5-9EF7-4532-9EB3-DFF3BEF381B7}" srcOrd="9" destOrd="0" presId="urn:microsoft.com/office/officeart/2005/8/layout/default"/>
    <dgm:cxn modelId="{8767097F-D1F0-415A-AB25-4DCBF6D20400}" type="presParOf" srcId="{F3ABC45B-4770-4F9A-BE8C-B7892AC4678B}" destId="{EF57003B-6BA0-4CC0-85B1-B3654D201E8F}" srcOrd="10" destOrd="0" presId="urn:microsoft.com/office/officeart/2005/8/layout/default"/>
    <dgm:cxn modelId="{995CF43D-E4BB-490F-BFFF-26F3A74DA2D3}" type="presParOf" srcId="{F3ABC45B-4770-4F9A-BE8C-B7892AC4678B}" destId="{5BFE45B4-D4B8-49B3-9C4E-9B5627E9787B}" srcOrd="11" destOrd="0" presId="urn:microsoft.com/office/officeart/2005/8/layout/default"/>
    <dgm:cxn modelId="{4BAA047B-D432-491C-AD6C-842A7656C666}" type="presParOf" srcId="{F3ABC45B-4770-4F9A-BE8C-B7892AC4678B}" destId="{9844DD6E-9898-4DBD-8B04-128883105D1C}" srcOrd="12" destOrd="0" presId="urn:microsoft.com/office/officeart/2005/8/layout/default"/>
    <dgm:cxn modelId="{66EBF429-0A3A-4F91-83CC-CA17BEBDBA33}" type="presParOf" srcId="{F3ABC45B-4770-4F9A-BE8C-B7892AC4678B}" destId="{38B52C66-E4A7-4C54-B883-611CD9D6E9C8}" srcOrd="13" destOrd="0" presId="urn:microsoft.com/office/officeart/2005/8/layout/default"/>
    <dgm:cxn modelId="{40FB6477-3E6F-4A63-8C7F-B43B97821E4F}" type="presParOf" srcId="{F3ABC45B-4770-4F9A-BE8C-B7892AC4678B}" destId="{90DC0C80-7B0D-44CA-923D-0D58F60DD88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715CD-D51D-4381-BF62-61E20CE9A34D}">
      <dsp:nvSpPr>
        <dsp:cNvPr id="0" name=""/>
        <dsp:cNvSpPr/>
      </dsp:nvSpPr>
      <dsp:spPr>
        <a:xfrm>
          <a:off x="4211" y="996615"/>
          <a:ext cx="2532533" cy="953143"/>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ea typeface="Calibri" pitchFamily="34" charset="-122"/>
              <a:cs typeface="Times New Roman" panose="02020603050405020304" pitchFamily="18" charset="0"/>
            </a:rPr>
            <a:t>To increase cervical screening uptake among women aged 25–49 by removing the practical and emotional barriers that stop them booking or attending.</a:t>
          </a:r>
          <a:endParaRPr lang="en-IN" sz="1300" kern="1200" dirty="0"/>
        </a:p>
      </dsp:txBody>
      <dsp:txXfrm>
        <a:off x="4211" y="996615"/>
        <a:ext cx="2532533" cy="953143"/>
      </dsp:txXfrm>
    </dsp:sp>
    <dsp:sp modelId="{06AAF8E2-8284-4330-88CB-0AE227CC828D}">
      <dsp:nvSpPr>
        <dsp:cNvPr id="0" name=""/>
        <dsp:cNvSpPr/>
      </dsp:nvSpPr>
      <dsp:spPr>
        <a:xfrm>
          <a:off x="4211" y="1949759"/>
          <a:ext cx="2532533" cy="570960"/>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E79193-FD33-4B7A-B252-1F11C93408F7}">
      <dsp:nvSpPr>
        <dsp:cNvPr id="0" name=""/>
        <dsp:cNvSpPr/>
      </dsp:nvSpPr>
      <dsp:spPr>
        <a:xfrm>
          <a:off x="2891299" y="996615"/>
          <a:ext cx="2532533" cy="953143"/>
        </a:xfrm>
        <a:prstGeom prst="rect">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ea typeface="Calibri" pitchFamily="34" charset="-122"/>
              <a:cs typeface="Times New Roman" panose="02020603050405020304" pitchFamily="18" charset="0"/>
            </a:rPr>
            <a:t>Short videos and myth-busting content tackling embarrassment, fear of pain, and low awareness.</a:t>
          </a:r>
          <a:endParaRPr lang="en-IN" sz="1300" kern="1200" dirty="0"/>
        </a:p>
      </dsp:txBody>
      <dsp:txXfrm>
        <a:off x="2891299" y="996615"/>
        <a:ext cx="2532533" cy="953143"/>
      </dsp:txXfrm>
    </dsp:sp>
    <dsp:sp modelId="{6209E3D5-28DD-4959-A051-9B6D54D28F04}">
      <dsp:nvSpPr>
        <dsp:cNvPr id="0" name=""/>
        <dsp:cNvSpPr/>
      </dsp:nvSpPr>
      <dsp:spPr>
        <a:xfrm>
          <a:off x="2891299" y="1949759"/>
          <a:ext cx="2532533" cy="570960"/>
        </a:xfrm>
        <a:prstGeom prst="rect">
          <a:avLst/>
        </a:prstGeom>
        <a:solidFill>
          <a:schemeClr val="accent5">
            <a:tint val="40000"/>
            <a:alpha val="90000"/>
            <a:hueOff val="-3981555"/>
            <a:satOff val="889"/>
            <a:lumOff val="134"/>
            <a:alphaOff val="0"/>
          </a:schemeClr>
        </a:solidFill>
        <a:ln w="19050" cap="flat" cmpd="sng" algn="ctr">
          <a:solidFill>
            <a:schemeClr val="accent5">
              <a:tint val="40000"/>
              <a:alpha val="90000"/>
              <a:hueOff val="-3981555"/>
              <a:satOff val="889"/>
              <a:lumOff val="134"/>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2B7ACF-B917-49CB-8B61-0902190EC34C}">
      <dsp:nvSpPr>
        <dsp:cNvPr id="0" name=""/>
        <dsp:cNvSpPr/>
      </dsp:nvSpPr>
      <dsp:spPr>
        <a:xfrm>
          <a:off x="5778387" y="996615"/>
          <a:ext cx="2532533" cy="953143"/>
        </a:xfrm>
        <a:prstGeom prst="rect">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ea typeface="Calibri" pitchFamily="34" charset="-122"/>
              <a:cs typeface="Times New Roman" panose="02020603050405020304" pitchFamily="18" charset="0"/>
            </a:rPr>
            <a:t>A self-sampling HPV kit request for women who'd rather avoid a traditional exam.</a:t>
          </a:r>
          <a:endParaRPr lang="en-IN" sz="1300" kern="1200" dirty="0"/>
        </a:p>
      </dsp:txBody>
      <dsp:txXfrm>
        <a:off x="5778387" y="996615"/>
        <a:ext cx="2532533" cy="953143"/>
      </dsp:txXfrm>
    </dsp:sp>
    <dsp:sp modelId="{DD93E71B-C074-4531-91B9-B0D4F5199B46}">
      <dsp:nvSpPr>
        <dsp:cNvPr id="0" name=""/>
        <dsp:cNvSpPr/>
      </dsp:nvSpPr>
      <dsp:spPr>
        <a:xfrm>
          <a:off x="5778387" y="1949759"/>
          <a:ext cx="2532533" cy="570960"/>
        </a:xfrm>
        <a:prstGeom prst="rect">
          <a:avLst/>
        </a:prstGeom>
        <a:solidFill>
          <a:schemeClr val="accent5">
            <a:tint val="40000"/>
            <a:alpha val="90000"/>
            <a:hueOff val="-7963110"/>
            <a:satOff val="1778"/>
            <a:lumOff val="267"/>
            <a:alphaOff val="0"/>
          </a:schemeClr>
        </a:solidFill>
        <a:ln w="19050" cap="flat" cmpd="sng" algn="ctr">
          <a:solidFill>
            <a:schemeClr val="accent5">
              <a:tint val="40000"/>
              <a:alpha val="90000"/>
              <a:hueOff val="-7963110"/>
              <a:satOff val="1778"/>
              <a:lumOff val="267"/>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08D8D8-48A1-45EF-A014-4F5A4432E0C9}">
      <dsp:nvSpPr>
        <dsp:cNvPr id="0" name=""/>
        <dsp:cNvSpPr/>
      </dsp:nvSpPr>
      <dsp:spPr>
        <a:xfrm>
          <a:off x="8665475" y="996615"/>
          <a:ext cx="2532533" cy="953143"/>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ea typeface="Calibri" pitchFamily="34" charset="-122"/>
              <a:cs typeface="Times New Roman" panose="02020603050405020304" pitchFamily="18" charset="0"/>
            </a:rPr>
            <a:t>One-tap booking straight from the reminder into a GP appointment slot.</a:t>
          </a:r>
          <a:endParaRPr lang="en-IN" sz="1300" kern="1200" dirty="0"/>
        </a:p>
      </dsp:txBody>
      <dsp:txXfrm>
        <a:off x="8665475" y="996615"/>
        <a:ext cx="2532533" cy="953143"/>
      </dsp:txXfrm>
    </dsp:sp>
    <dsp:sp modelId="{DEFD5832-1324-4CB4-B48D-3ABB12720EB8}">
      <dsp:nvSpPr>
        <dsp:cNvPr id="0" name=""/>
        <dsp:cNvSpPr/>
      </dsp:nvSpPr>
      <dsp:spPr>
        <a:xfrm>
          <a:off x="8665475" y="1949759"/>
          <a:ext cx="2532533" cy="570960"/>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7BCCD-F997-46BD-A58E-D62934EC0B62}">
      <dsp:nvSpPr>
        <dsp:cNvPr id="0" name=""/>
        <dsp:cNvSpPr/>
      </dsp:nvSpPr>
      <dsp:spPr>
        <a:xfrm>
          <a:off x="0" y="0"/>
          <a:ext cx="11523406" cy="478830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dirty="0">
              <a:latin typeface="Arial" panose="020B0604020202020204" pitchFamily="34" charset="0"/>
              <a:cs typeface="Arial" panose="020B0604020202020204" pitchFamily="34" charset="0"/>
            </a:rPr>
            <a:t>Young women are an important group as cervical screening in England begins at age 25. But some may feel nervous or unsure about going for the test.</a:t>
          </a:r>
          <a:r>
            <a:rPr lang="en-IN" sz="2400" b="0" kern="1200" dirty="0"/>
            <a:t> (Chorley et al., 2017; Waller et al., 2012; </a:t>
          </a:r>
          <a:r>
            <a:rPr lang="en-IN" sz="2400" b="0" kern="1200" dirty="0" err="1"/>
            <a:t>Shpendi</a:t>
          </a:r>
          <a:r>
            <a:rPr lang="en-IN" sz="2400" b="0" kern="1200" dirty="0"/>
            <a:t> et al., 2025)</a:t>
          </a:r>
          <a:endParaRPr lang="en-IN" sz="2400" b="0" kern="1200" dirty="0">
            <a:latin typeface="Arial" panose="020B0604020202020204" pitchFamily="34" charset="0"/>
            <a:cs typeface="Arial" panose="020B0604020202020204" pitchFamily="34" charset="0"/>
          </a:endParaRPr>
        </a:p>
      </dsp:txBody>
      <dsp:txXfrm>
        <a:off x="0" y="0"/>
        <a:ext cx="11523406" cy="1436492"/>
      </dsp:txXfrm>
    </dsp:sp>
    <dsp:sp modelId="{E01746B1-5F12-4E8F-A569-E867C03E5CE2}">
      <dsp:nvSpPr>
        <dsp:cNvPr id="0" name=""/>
        <dsp:cNvSpPr/>
      </dsp:nvSpPr>
      <dsp:spPr>
        <a:xfrm>
          <a:off x="1152340" y="1439415"/>
          <a:ext cx="9218724" cy="392089"/>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Feel embarrassed or worried about the examination.</a:t>
          </a:r>
          <a:r>
            <a:rPr lang="en-IN" sz="1800" kern="1200" dirty="0"/>
            <a:t> (NICE, 2025)</a:t>
          </a:r>
        </a:p>
      </dsp:txBody>
      <dsp:txXfrm>
        <a:off x="1163824" y="1450899"/>
        <a:ext cx="9195756" cy="369121"/>
      </dsp:txXfrm>
    </dsp:sp>
    <dsp:sp modelId="{60696AF6-88F2-4B6A-BDBA-18D3FEF65C1C}">
      <dsp:nvSpPr>
        <dsp:cNvPr id="0" name=""/>
        <dsp:cNvSpPr/>
      </dsp:nvSpPr>
      <dsp:spPr>
        <a:xfrm>
          <a:off x="1152340" y="1891826"/>
          <a:ext cx="9218724" cy="392089"/>
        </a:xfrm>
        <a:prstGeom prst="roundRect">
          <a:avLst>
            <a:gd name="adj" fmla="val 10000"/>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Be scared that it will hurt.</a:t>
          </a:r>
          <a:endParaRPr lang="en-IN" sz="1800" kern="1200" dirty="0"/>
        </a:p>
      </dsp:txBody>
      <dsp:txXfrm>
        <a:off x="1163824" y="1903310"/>
        <a:ext cx="9195756" cy="369121"/>
      </dsp:txXfrm>
    </dsp:sp>
    <dsp:sp modelId="{1A1BECEF-1AD9-4851-883E-FCF493FD41D4}">
      <dsp:nvSpPr>
        <dsp:cNvPr id="0" name=""/>
        <dsp:cNvSpPr/>
      </dsp:nvSpPr>
      <dsp:spPr>
        <a:xfrm>
          <a:off x="1152340" y="2344237"/>
          <a:ext cx="9218724" cy="392089"/>
        </a:xfrm>
        <a:prstGeom prst="roundRect">
          <a:avLst>
            <a:gd name="adj" fmla="val 10000"/>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Worry about getting a bad result.</a:t>
          </a:r>
          <a:endParaRPr lang="en-IN" sz="1800" kern="1200" dirty="0"/>
        </a:p>
      </dsp:txBody>
      <dsp:txXfrm>
        <a:off x="1163824" y="2355721"/>
        <a:ext cx="9195756" cy="369121"/>
      </dsp:txXfrm>
    </dsp:sp>
    <dsp:sp modelId="{D807AD97-8FA2-49CF-AF14-5DE4AF3EC195}">
      <dsp:nvSpPr>
        <dsp:cNvPr id="0" name=""/>
        <dsp:cNvSpPr/>
      </dsp:nvSpPr>
      <dsp:spPr>
        <a:xfrm>
          <a:off x="1152340" y="2796648"/>
          <a:ext cx="9218724" cy="392089"/>
        </a:xfrm>
        <a:prstGeom prst="roundRect">
          <a:avLst>
            <a:gd name="adj" fmla="val 10000"/>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Not understand what HPV is.</a:t>
          </a:r>
          <a:endParaRPr lang="en-IN" sz="1800" kern="1200" dirty="0"/>
        </a:p>
      </dsp:txBody>
      <dsp:txXfrm>
        <a:off x="1163824" y="2808132"/>
        <a:ext cx="9195756" cy="369121"/>
      </dsp:txXfrm>
    </dsp:sp>
    <dsp:sp modelId="{FE2BB96C-A0EA-4ED3-9F11-7BFA7DF4B8FA}">
      <dsp:nvSpPr>
        <dsp:cNvPr id="0" name=""/>
        <dsp:cNvSpPr/>
      </dsp:nvSpPr>
      <dsp:spPr>
        <a:xfrm>
          <a:off x="1152340" y="3249059"/>
          <a:ext cx="9218724" cy="392089"/>
        </a:xfrm>
        <a:prstGeom prst="roundRect">
          <a:avLst>
            <a:gd name="adj" fmla="val 10000"/>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Think they are too young to get cervical cancer.</a:t>
          </a:r>
          <a:endParaRPr lang="en-IN" sz="1800" kern="1200" dirty="0"/>
        </a:p>
      </dsp:txBody>
      <dsp:txXfrm>
        <a:off x="1163824" y="3260543"/>
        <a:ext cx="9195756" cy="369121"/>
      </dsp:txXfrm>
    </dsp:sp>
    <dsp:sp modelId="{6F6334B8-4176-4F48-91C3-911BDDF7FE08}">
      <dsp:nvSpPr>
        <dsp:cNvPr id="0" name=""/>
        <dsp:cNvSpPr/>
      </dsp:nvSpPr>
      <dsp:spPr>
        <a:xfrm>
          <a:off x="1152340" y="3701470"/>
          <a:ext cx="9218724" cy="392089"/>
        </a:xfrm>
        <a:prstGeom prst="roundRect">
          <a:avLst>
            <a:gd name="adj" fmla="val 10000"/>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Think the HPV vaccine means they do not need screening.</a:t>
          </a:r>
          <a:endParaRPr lang="en-IN" sz="1800" kern="1200" dirty="0"/>
        </a:p>
      </dsp:txBody>
      <dsp:txXfrm>
        <a:off x="1163824" y="3712954"/>
        <a:ext cx="9195756" cy="369121"/>
      </dsp:txXfrm>
    </dsp:sp>
    <dsp:sp modelId="{8365CAD0-5BEA-4B87-AA69-5D9629016C39}">
      <dsp:nvSpPr>
        <dsp:cNvPr id="0" name=""/>
        <dsp:cNvSpPr/>
      </dsp:nvSpPr>
      <dsp:spPr>
        <a:xfrm>
          <a:off x="1152340" y="4153881"/>
          <a:ext cx="9218724" cy="392089"/>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Struggle to find time because of work, university or childcare.</a:t>
          </a:r>
          <a:endParaRPr lang="en-IN" sz="1800" kern="1200" dirty="0"/>
        </a:p>
      </dsp:txBody>
      <dsp:txXfrm>
        <a:off x="1163824" y="4165365"/>
        <a:ext cx="9195756" cy="3691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31FDF-DBD0-4782-A699-5624F107CA62}">
      <dsp:nvSpPr>
        <dsp:cNvPr id="0" name=""/>
        <dsp:cNvSpPr/>
      </dsp:nvSpPr>
      <dsp:spPr>
        <a:xfrm rot="16200000">
          <a:off x="-1855998" y="2841566"/>
          <a:ext cx="4313903" cy="47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20269" bIns="0" numCol="1" spcCol="1270" anchor="t" anchorCtr="0">
          <a:noAutofit/>
        </a:bodyPr>
        <a:lstStyle/>
        <a:p>
          <a:pPr marL="0" lvl="0" indent="0" algn="r" defTabSz="977900">
            <a:lnSpc>
              <a:spcPct val="90000"/>
            </a:lnSpc>
            <a:spcBef>
              <a:spcPct val="0"/>
            </a:spcBef>
            <a:spcAft>
              <a:spcPct val="35000"/>
            </a:spcAft>
            <a:buNone/>
          </a:pPr>
          <a:r>
            <a:rPr lang="en-US" sz="2200" b="1" kern="1200" dirty="0">
              <a:latin typeface="Arial" panose="020B0604020202020204" pitchFamily="34" charset="0"/>
              <a:cs typeface="Arial" panose="020B0604020202020204" pitchFamily="34" charset="0"/>
            </a:rPr>
            <a:t>IMPACT ON YOUNG WOMEN</a:t>
          </a:r>
          <a:endParaRPr lang="en-IN" sz="2200" b="1" kern="1200" dirty="0">
            <a:latin typeface="Arial" panose="020B0604020202020204" pitchFamily="34" charset="0"/>
            <a:cs typeface="Arial" panose="020B0604020202020204" pitchFamily="34" charset="0"/>
          </a:endParaRPr>
        </a:p>
      </dsp:txBody>
      <dsp:txXfrm>
        <a:off x="-1855998" y="2841566"/>
        <a:ext cx="4313903" cy="476525"/>
      </dsp:txXfrm>
    </dsp:sp>
    <dsp:sp modelId="{2A20E8A7-0D15-49B7-9C6F-2F094280FBE7}">
      <dsp:nvSpPr>
        <dsp:cNvPr id="0" name=""/>
        <dsp:cNvSpPr/>
      </dsp:nvSpPr>
      <dsp:spPr>
        <a:xfrm>
          <a:off x="539215" y="922877"/>
          <a:ext cx="2373604" cy="431390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5344" tIns="420269" rIns="85344" bIns="85344" numCol="1" spcCol="1270" anchor="t" anchorCtr="0">
          <a:noAutofit/>
        </a:bodyPr>
        <a:lstStyle/>
        <a:p>
          <a:pPr marL="114300" lvl="1" indent="-114300" algn="l" defTabSz="533400">
            <a:lnSpc>
              <a:spcPct val="90000"/>
            </a:lnSpc>
            <a:spcBef>
              <a:spcPct val="0"/>
            </a:spcBef>
            <a:spcAft>
              <a:spcPct val="15000"/>
            </a:spcAft>
            <a:buChar char="•"/>
          </a:pPr>
          <a:r>
            <a:rPr lang="en-IN" sz="1200" b="0" kern="1200" dirty="0">
              <a:latin typeface="Arial" panose="020B0604020202020204" pitchFamily="34" charset="0"/>
              <a:cs typeface="Arial" panose="020B0604020202020204" pitchFamily="34" charset="0"/>
            </a:rPr>
            <a:t>Abnormal cervical cell changes may not be detected early. (</a:t>
          </a:r>
          <a:r>
            <a:rPr lang="en-IN" sz="1200" b="0" kern="1200" dirty="0"/>
            <a:t>Cancer Research UK, 2025; WHO, 2026)</a:t>
          </a:r>
          <a:endParaRPr lang="en-IN" sz="1200" b="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IN" sz="1200" b="0" kern="1200" dirty="0">
              <a:latin typeface="Arial" panose="020B0604020202020204" pitchFamily="34" charset="0"/>
              <a:cs typeface="Arial" panose="020B0604020202020204" pitchFamily="34" charset="0"/>
            </a:rPr>
            <a:t>This can development of  abnormal cells that can become cervical cancer. </a:t>
          </a:r>
        </a:p>
        <a:p>
          <a:pPr marL="114300" lvl="1" indent="-114300" algn="l" defTabSz="533400">
            <a:lnSpc>
              <a:spcPct val="90000"/>
            </a:lnSpc>
            <a:spcBef>
              <a:spcPct val="0"/>
            </a:spcBef>
            <a:spcAft>
              <a:spcPct val="15000"/>
            </a:spcAft>
            <a:buChar char="•"/>
          </a:pPr>
          <a:r>
            <a:rPr lang="en-IN" sz="1200" b="0" kern="1200" dirty="0">
              <a:latin typeface="Arial" panose="020B0604020202020204" pitchFamily="34" charset="0"/>
              <a:cs typeface="Arial" panose="020B0604020202020204" pitchFamily="34" charset="0"/>
            </a:rPr>
            <a:t>Cancer may be diagnosed at a later stage, when treatment is more difficult.</a:t>
          </a:r>
          <a:r>
            <a:rPr lang="en-IN" sz="1200" b="0" kern="1200" dirty="0"/>
            <a:t> (Cancer Research UK, 2025)</a:t>
          </a:r>
          <a:endParaRPr lang="en-IN" sz="1200" b="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IN" sz="1200" b="0" kern="1200" dirty="0">
              <a:latin typeface="Arial" panose="020B0604020202020204" pitchFamily="34" charset="0"/>
              <a:cs typeface="Arial" panose="020B0604020202020204" pitchFamily="34" charset="0"/>
            </a:rPr>
            <a:t>Treatment can be surgery, radiotherapy or chemotherapy.</a:t>
          </a:r>
          <a:r>
            <a:rPr lang="en-IN" sz="1200" b="0" kern="1200" dirty="0"/>
            <a:t> (Cancer Research UK, 2025; WHO, 2026).</a:t>
          </a:r>
          <a:r>
            <a:rPr lang="en-IN" sz="1200" b="0" kern="1200" dirty="0">
              <a:latin typeface="Arial" panose="020B0604020202020204" pitchFamily="34" charset="0"/>
              <a:cs typeface="Arial" panose="020B0604020202020204" pitchFamily="34" charset="0"/>
            </a:rPr>
            <a:t> </a:t>
          </a:r>
        </a:p>
        <a:p>
          <a:pPr marL="114300" lvl="1" indent="-114300" algn="l" defTabSz="622300">
            <a:lnSpc>
              <a:spcPct val="90000"/>
            </a:lnSpc>
            <a:spcBef>
              <a:spcPct val="0"/>
            </a:spcBef>
            <a:spcAft>
              <a:spcPct val="15000"/>
            </a:spcAft>
            <a:buChar char="•"/>
          </a:pPr>
          <a:r>
            <a:rPr lang="en-IN" sz="1400" b="0" kern="1200" dirty="0">
              <a:latin typeface="Arial" panose="020B0604020202020204" pitchFamily="34" charset="0"/>
              <a:cs typeface="Arial" panose="020B0604020202020204" pitchFamily="34" charset="0"/>
            </a:rPr>
            <a:t>It can affect  on fertility, relationships, mental wellbeing and quality of life.</a:t>
          </a:r>
          <a:r>
            <a:rPr lang="en-IN" sz="1400" b="0" kern="1200" dirty="0"/>
            <a:t> Cancer Research UK, 2025; WHO, 2026)</a:t>
          </a:r>
          <a:r>
            <a:rPr lang="en-IN" sz="1400" b="0" kern="1200" dirty="0">
              <a:latin typeface="Arial" panose="020B0604020202020204" pitchFamily="34" charset="0"/>
              <a:cs typeface="Arial" panose="020B0604020202020204" pitchFamily="34" charset="0"/>
            </a:rPr>
            <a:t> </a:t>
          </a:r>
        </a:p>
        <a:p>
          <a:pPr marL="114300" lvl="1" indent="-114300" algn="l" defTabSz="622300">
            <a:lnSpc>
              <a:spcPct val="90000"/>
            </a:lnSpc>
            <a:spcBef>
              <a:spcPct val="0"/>
            </a:spcBef>
            <a:spcAft>
              <a:spcPct val="15000"/>
            </a:spcAft>
            <a:buChar char="•"/>
          </a:pPr>
          <a:r>
            <a:rPr lang="en-IN" sz="1400" b="0" kern="1200" dirty="0">
              <a:latin typeface="Arial" panose="020B0604020202020204" pitchFamily="34" charset="0"/>
              <a:cs typeface="Arial" panose="020B0604020202020204" pitchFamily="34" charset="0"/>
            </a:rPr>
            <a:t>In the most serious cases, delayed diagnosis can lead to preventable </a:t>
          </a:r>
        </a:p>
        <a:p>
          <a:pPr marL="114300" lvl="1" indent="-114300" algn="l" defTabSz="533400">
            <a:lnSpc>
              <a:spcPct val="90000"/>
            </a:lnSpc>
            <a:spcBef>
              <a:spcPct val="0"/>
            </a:spcBef>
            <a:spcAft>
              <a:spcPct val="15000"/>
            </a:spcAft>
            <a:buChar char="•"/>
          </a:pPr>
          <a:endParaRPr lang="en-IN" sz="1200" b="0" kern="1200" dirty="0">
            <a:latin typeface="Arial" panose="020B0604020202020204" pitchFamily="34" charset="0"/>
            <a:cs typeface="Arial" panose="020B0604020202020204" pitchFamily="34" charset="0"/>
          </a:endParaRPr>
        </a:p>
      </dsp:txBody>
      <dsp:txXfrm>
        <a:off x="539215" y="922877"/>
        <a:ext cx="2373604" cy="4313903"/>
      </dsp:txXfrm>
    </dsp:sp>
    <dsp:sp modelId="{770C74D6-F7E9-4F6A-9E57-6347CFB136F6}">
      <dsp:nvSpPr>
        <dsp:cNvPr id="0" name=""/>
        <dsp:cNvSpPr/>
      </dsp:nvSpPr>
      <dsp:spPr>
        <a:xfrm>
          <a:off x="62689" y="293863"/>
          <a:ext cx="953051" cy="953051"/>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1B4AF19D-14C6-4838-91E7-62F70520E678}">
      <dsp:nvSpPr>
        <dsp:cNvPr id="0" name=""/>
        <dsp:cNvSpPr/>
      </dsp:nvSpPr>
      <dsp:spPr>
        <a:xfrm rot="16200000">
          <a:off x="1607197" y="2841566"/>
          <a:ext cx="4313903" cy="47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20269" bIns="0" numCol="1" spcCol="1270" anchor="t" anchorCtr="0">
          <a:noAutofit/>
        </a:bodyPr>
        <a:lstStyle/>
        <a:p>
          <a:pPr marL="0" lvl="0" indent="0" algn="r" defTabSz="977900">
            <a:lnSpc>
              <a:spcPct val="90000"/>
            </a:lnSpc>
            <a:spcBef>
              <a:spcPct val="0"/>
            </a:spcBef>
            <a:spcAft>
              <a:spcPct val="35000"/>
            </a:spcAft>
            <a:buNone/>
          </a:pPr>
          <a:r>
            <a:rPr lang="en-US" sz="2200" b="1" kern="1200" dirty="0">
              <a:latin typeface="Arial" panose="020B0604020202020204" pitchFamily="34" charset="0"/>
              <a:cs typeface="Arial" panose="020B0604020202020204" pitchFamily="34" charset="0"/>
            </a:rPr>
            <a:t>IMPACT ON THE NHS</a:t>
          </a:r>
          <a:endParaRPr lang="en-IN" sz="2200" b="1" kern="1200" dirty="0">
            <a:latin typeface="Arial" panose="020B0604020202020204" pitchFamily="34" charset="0"/>
            <a:cs typeface="Arial" panose="020B0604020202020204" pitchFamily="34" charset="0"/>
          </a:endParaRPr>
        </a:p>
      </dsp:txBody>
      <dsp:txXfrm>
        <a:off x="1607197" y="2841566"/>
        <a:ext cx="4313903" cy="476525"/>
      </dsp:txXfrm>
    </dsp:sp>
    <dsp:sp modelId="{C267769C-DAB5-4DD0-9576-D2086EE4F86E}">
      <dsp:nvSpPr>
        <dsp:cNvPr id="0" name=""/>
        <dsp:cNvSpPr/>
      </dsp:nvSpPr>
      <dsp:spPr>
        <a:xfrm>
          <a:off x="4002412" y="922877"/>
          <a:ext cx="2373604" cy="4313903"/>
        </a:xfrm>
        <a:prstGeom prst="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8016" tIns="420269" rIns="128016" bIns="128016" numCol="1" spcCol="1270" anchor="t" anchorCtr="0">
          <a:noAutofit/>
        </a:bodyPr>
        <a:lstStyle/>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Increased need for complex cancer treatment. </a:t>
          </a:r>
        </a:p>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Greater pressure on specialist cancer services. </a:t>
          </a:r>
        </a:p>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Higher healthcare costs compared with preventing cancer through screening and early treatment. </a:t>
          </a:r>
          <a:r>
            <a:rPr lang="en-IN" sz="1400" kern="1200" dirty="0"/>
            <a:t>(Cancer Research UK, 2025; WHO, 2026).</a:t>
          </a:r>
          <a:endParaRPr lang="en-IN" sz="1400" kern="1200" dirty="0">
            <a:latin typeface="Arial" panose="020B0604020202020204" pitchFamily="34" charset="0"/>
            <a:cs typeface="Arial" panose="020B0604020202020204" pitchFamily="34" charset="0"/>
          </a:endParaRPr>
        </a:p>
      </dsp:txBody>
      <dsp:txXfrm>
        <a:off x="4002412" y="922877"/>
        <a:ext cx="2373604" cy="4313903"/>
      </dsp:txXfrm>
    </dsp:sp>
    <dsp:sp modelId="{FABF3DA8-D5DE-42FA-A88B-A305F0E4641F}">
      <dsp:nvSpPr>
        <dsp:cNvPr id="0" name=""/>
        <dsp:cNvSpPr/>
      </dsp:nvSpPr>
      <dsp:spPr>
        <a:xfrm>
          <a:off x="3525886" y="293863"/>
          <a:ext cx="953051" cy="953051"/>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81FB3C5D-0E0D-4BDE-8689-56F835BE8728}">
      <dsp:nvSpPr>
        <dsp:cNvPr id="0" name=""/>
        <dsp:cNvSpPr/>
      </dsp:nvSpPr>
      <dsp:spPr>
        <a:xfrm rot="16200000">
          <a:off x="5070394" y="2841566"/>
          <a:ext cx="4313903" cy="47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20269" bIns="0" numCol="1" spcCol="1270" anchor="t" anchorCtr="0">
          <a:noAutofit/>
        </a:bodyPr>
        <a:lstStyle/>
        <a:p>
          <a:pPr marL="0" lvl="0" indent="0" algn="r" defTabSz="977900">
            <a:lnSpc>
              <a:spcPct val="90000"/>
            </a:lnSpc>
            <a:spcBef>
              <a:spcPct val="0"/>
            </a:spcBef>
            <a:spcAft>
              <a:spcPct val="35000"/>
            </a:spcAft>
            <a:buNone/>
          </a:pPr>
          <a:r>
            <a:rPr lang="en-US" sz="2200" b="1" kern="1200" dirty="0">
              <a:latin typeface="Arial" panose="020B0604020202020204" pitchFamily="34" charset="0"/>
              <a:cs typeface="Arial" panose="020B0604020202020204" pitchFamily="34" charset="0"/>
            </a:rPr>
            <a:t>IMPACT ON PUBLIC HEALTH</a:t>
          </a:r>
          <a:endParaRPr lang="en-IN" sz="2200" b="1" kern="1200" dirty="0">
            <a:latin typeface="Arial" panose="020B0604020202020204" pitchFamily="34" charset="0"/>
            <a:cs typeface="Arial" panose="020B0604020202020204" pitchFamily="34" charset="0"/>
          </a:endParaRPr>
        </a:p>
      </dsp:txBody>
      <dsp:txXfrm>
        <a:off x="5070394" y="2841566"/>
        <a:ext cx="4313903" cy="476525"/>
      </dsp:txXfrm>
    </dsp:sp>
    <dsp:sp modelId="{658AA7F8-D385-4214-9395-E5805196A0F3}">
      <dsp:nvSpPr>
        <dsp:cNvPr id="0" name=""/>
        <dsp:cNvSpPr/>
      </dsp:nvSpPr>
      <dsp:spPr>
        <a:xfrm>
          <a:off x="7465609" y="922877"/>
          <a:ext cx="2373604" cy="4313903"/>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8016" tIns="420269" rIns="128016" bIns="128016" numCol="1" spcCol="1270" anchor="t" anchorCtr="0">
          <a:noAutofit/>
        </a:bodyPr>
        <a:lstStyle/>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More preventable cases of cervical cancer. </a:t>
          </a:r>
        </a:p>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Increased cancer-related deaths.</a:t>
          </a:r>
          <a:r>
            <a:rPr lang="en-IN" sz="1400" b="1" kern="1200" dirty="0"/>
            <a:t> (WHO, 2020; WHO, 2026)</a:t>
          </a:r>
          <a:r>
            <a:rPr lang="en-IN" sz="1400" kern="1200" dirty="0">
              <a:latin typeface="Arial" panose="020B0604020202020204" pitchFamily="34" charset="0"/>
              <a:cs typeface="Arial" panose="020B0604020202020204" pitchFamily="34" charset="0"/>
            </a:rPr>
            <a:t> </a:t>
          </a:r>
        </a:p>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Can contribute to </a:t>
          </a:r>
          <a:r>
            <a:rPr lang="en-IN" sz="1400" b="1" kern="1200" dirty="0">
              <a:latin typeface="Arial" panose="020B0604020202020204" pitchFamily="34" charset="0"/>
              <a:cs typeface="Arial" panose="020B0604020202020204" pitchFamily="34" charset="0"/>
            </a:rPr>
            <a:t>health inequalities</a:t>
          </a:r>
          <a:r>
            <a:rPr lang="en-IN" sz="1400" kern="1200" dirty="0">
              <a:latin typeface="Arial" panose="020B0604020202020204" pitchFamily="34" charset="0"/>
              <a:cs typeface="Arial" panose="020B0604020202020204" pitchFamily="34" charset="0"/>
            </a:rPr>
            <a:t>, particularly where screening uptake is lower among disadvantaged groups. </a:t>
          </a:r>
          <a:r>
            <a:rPr lang="en-IN" sz="1400" kern="1200" dirty="0"/>
            <a:t>(Alam et al., 2023; WHO, 2020)</a:t>
          </a:r>
          <a:endParaRPr lang="en-IN"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Reduces the overall effectiveness of the national cervical screening programme.</a:t>
          </a:r>
          <a:r>
            <a:rPr lang="en-IN" sz="1400" kern="1200" dirty="0"/>
            <a:t> (NHS England, 2025; WHO, 2020).</a:t>
          </a:r>
          <a:endParaRPr lang="en-IN" sz="1400" kern="1200" dirty="0">
            <a:latin typeface="Arial" panose="020B0604020202020204" pitchFamily="34" charset="0"/>
            <a:cs typeface="Arial" panose="020B0604020202020204" pitchFamily="34" charset="0"/>
          </a:endParaRPr>
        </a:p>
      </dsp:txBody>
      <dsp:txXfrm>
        <a:off x="7465609" y="922877"/>
        <a:ext cx="2373604" cy="4313903"/>
      </dsp:txXfrm>
    </dsp:sp>
    <dsp:sp modelId="{998D86CB-AEED-4275-9FB5-0408093EE1D9}">
      <dsp:nvSpPr>
        <dsp:cNvPr id="0" name=""/>
        <dsp:cNvSpPr/>
      </dsp:nvSpPr>
      <dsp:spPr>
        <a:xfrm>
          <a:off x="6989083" y="293863"/>
          <a:ext cx="953051" cy="953051"/>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FE6F6E-8C76-48DD-90AB-3049EA59A3CA}">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Cervical cancer continues to affect thousands of women in the UK each year.</a:t>
          </a:r>
        </a:p>
      </dsp:txBody>
      <dsp:txXfrm>
        <a:off x="0" y="39687"/>
        <a:ext cx="3286125" cy="1971675"/>
      </dsp:txXfrm>
    </dsp:sp>
    <dsp:sp modelId="{9BC57951-713E-428C-A541-55C13054FC5F}">
      <dsp:nvSpPr>
        <dsp:cNvPr id="0" name=""/>
        <dsp:cNvSpPr/>
      </dsp:nvSpPr>
      <dsp:spPr>
        <a:xfrm>
          <a:off x="3614737" y="39687"/>
          <a:ext cx="3286125" cy="1971675"/>
        </a:xfrm>
        <a:prstGeom prst="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Around </a:t>
          </a:r>
          <a:r>
            <a:rPr lang="en-US" sz="2100" b="1" kern="1200"/>
            <a:t>3,300 women are diagnosed</a:t>
          </a:r>
          <a:r>
            <a:rPr lang="en-US" sz="2100" kern="1200"/>
            <a:t> with cervical cancer annually in the UK. </a:t>
          </a:r>
        </a:p>
      </dsp:txBody>
      <dsp:txXfrm>
        <a:off x="3614737" y="39687"/>
        <a:ext cx="3286125" cy="1971675"/>
      </dsp:txXfrm>
    </dsp:sp>
    <dsp:sp modelId="{A1CFEDE3-F2B5-4F4E-9987-9E3623B02671}">
      <dsp:nvSpPr>
        <dsp:cNvPr id="0" name=""/>
        <dsp:cNvSpPr/>
      </dsp:nvSpPr>
      <dsp:spPr>
        <a:xfrm>
          <a:off x="7229475" y="39687"/>
          <a:ext cx="3286125" cy="1971675"/>
        </a:xfrm>
        <a:prstGeom prst="rect">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Approximately </a:t>
          </a:r>
          <a:r>
            <a:rPr lang="en-US" sz="2100" b="1" kern="1200"/>
            <a:t>850 women die</a:t>
          </a:r>
          <a:r>
            <a:rPr lang="en-US" sz="2100" kern="1200"/>
            <a:t> from the disease each year. </a:t>
          </a:r>
        </a:p>
      </dsp:txBody>
      <dsp:txXfrm>
        <a:off x="7229475" y="39687"/>
        <a:ext cx="3286125" cy="1971675"/>
      </dsp:txXfrm>
    </dsp:sp>
    <dsp:sp modelId="{DAA75570-B3F1-4181-A150-541DAD51EE07}">
      <dsp:nvSpPr>
        <dsp:cNvPr id="0" name=""/>
        <dsp:cNvSpPr/>
      </dsp:nvSpPr>
      <dsp:spPr>
        <a:xfrm>
          <a:off x="1807368" y="2339975"/>
          <a:ext cx="3286125" cy="1971675"/>
        </a:xfrm>
        <a:prstGeom prst="rect">
          <a:avLst/>
        </a:prstGeom>
        <a:gradFill rotWithShape="0">
          <a:gsLst>
            <a:gs pos="0">
              <a:schemeClr val="accent2">
                <a:hueOff val="4832709"/>
                <a:satOff val="-13870"/>
                <a:lumOff val="-22207"/>
                <a:alphaOff val="0"/>
                <a:satMod val="103000"/>
                <a:lumMod val="102000"/>
                <a:tint val="94000"/>
              </a:schemeClr>
            </a:gs>
            <a:gs pos="50000">
              <a:schemeClr val="accent2">
                <a:hueOff val="4832709"/>
                <a:satOff val="-13870"/>
                <a:lumOff val="-22207"/>
                <a:alphaOff val="0"/>
                <a:satMod val="110000"/>
                <a:lumMod val="100000"/>
                <a:shade val="100000"/>
              </a:schemeClr>
            </a:gs>
            <a:gs pos="100000">
              <a:schemeClr val="accent2">
                <a:hueOff val="4832709"/>
                <a:satOff val="-13870"/>
                <a:lumOff val="-222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Nearly </a:t>
          </a:r>
          <a:r>
            <a:rPr lang="en-US" sz="2100" b="1" kern="1200"/>
            <a:t>99.8% of cervical cancers are linked to persistent infection with high-risk Human Papillomavirus (HPV).</a:t>
          </a:r>
          <a:r>
            <a:rPr lang="en-US" sz="2100" kern="1200"/>
            <a:t> </a:t>
          </a:r>
        </a:p>
      </dsp:txBody>
      <dsp:txXfrm>
        <a:off x="1807368" y="2339975"/>
        <a:ext cx="3286125" cy="1971675"/>
      </dsp:txXfrm>
    </dsp:sp>
    <dsp:sp modelId="{6B9A6E1B-03E8-49A6-96EE-B2665C24A66E}">
      <dsp:nvSpPr>
        <dsp:cNvPr id="0" name=""/>
        <dsp:cNvSpPr/>
      </dsp:nvSpPr>
      <dsp:spPr>
        <a:xfrm>
          <a:off x="5422106" y="2339975"/>
          <a:ext cx="3286125" cy="1971675"/>
        </a:xfrm>
        <a:prstGeom prst="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Most cervical cancers can be prevented through HPV vaccination and regular cervical screening.</a:t>
          </a:r>
          <a:br>
            <a:rPr lang="en-US" sz="2100" b="1" kern="1200"/>
          </a:br>
          <a:r>
            <a:rPr lang="en-US" sz="2100" b="1" kern="1200"/>
            <a:t> (Cancer Research UK, 2024; WHO, 2023)</a:t>
          </a:r>
          <a:endParaRPr lang="en-US" sz="2100" kern="1200"/>
        </a:p>
      </dsp:txBody>
      <dsp:txXfrm>
        <a:off x="5422106" y="2339975"/>
        <a:ext cx="3286125" cy="19716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19126A-801A-4CAF-8756-8A6D2994AFBB}">
      <dsp:nvSpPr>
        <dsp:cNvPr id="0" name=""/>
        <dsp:cNvSpPr/>
      </dsp:nvSpPr>
      <dsp:spPr>
        <a:xfrm>
          <a:off x="3080" y="587032"/>
          <a:ext cx="2444055" cy="1466433"/>
        </a:xfrm>
        <a:prstGeom prst="rect">
          <a:avLst/>
        </a:prstGeom>
        <a:solidFill>
          <a:srgbClr val="ED7D31"/>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Successful implementation of the intervention is expected to:</a:t>
          </a:r>
        </a:p>
      </dsp:txBody>
      <dsp:txXfrm>
        <a:off x="3080" y="587032"/>
        <a:ext cx="2444055" cy="1466433"/>
      </dsp:txXfrm>
    </dsp:sp>
    <dsp:sp modelId="{098FF47C-7547-4DF3-B302-B4BBBF7D72A7}">
      <dsp:nvSpPr>
        <dsp:cNvPr id="0" name=""/>
        <dsp:cNvSpPr/>
      </dsp:nvSpPr>
      <dsp:spPr>
        <a:xfrm>
          <a:off x="2691541"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Increase awareness of cervical screening. </a:t>
          </a:r>
        </a:p>
      </dsp:txBody>
      <dsp:txXfrm>
        <a:off x="2691541" y="587032"/>
        <a:ext cx="2444055" cy="1466433"/>
      </dsp:txXfrm>
    </dsp:sp>
    <dsp:sp modelId="{FDD58DDF-975F-4DC9-ABD7-427E1ED621D1}">
      <dsp:nvSpPr>
        <dsp:cNvPr id="0" name=""/>
        <dsp:cNvSpPr/>
      </dsp:nvSpPr>
      <dsp:spPr>
        <a:xfrm>
          <a:off x="5380002" y="587032"/>
          <a:ext cx="2444055" cy="1466433"/>
        </a:xfrm>
        <a:prstGeom prst="rect">
          <a:avLst/>
        </a:prstGeom>
        <a:solidFill>
          <a:srgbClr val="ED7D31"/>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Improve knowledge about HPV and cervical cancer prevention. </a:t>
          </a:r>
        </a:p>
      </dsp:txBody>
      <dsp:txXfrm>
        <a:off x="5380002" y="587032"/>
        <a:ext cx="2444055" cy="1466433"/>
      </dsp:txXfrm>
    </dsp:sp>
    <dsp:sp modelId="{D1CAE824-EBAB-4BE8-BFEE-D127E3581F4D}">
      <dsp:nvSpPr>
        <dsp:cNvPr id="0" name=""/>
        <dsp:cNvSpPr/>
      </dsp:nvSpPr>
      <dsp:spPr>
        <a:xfrm>
          <a:off x="8068463"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Increase screening attendance among women aged 25–35 years. </a:t>
          </a:r>
        </a:p>
      </dsp:txBody>
      <dsp:txXfrm>
        <a:off x="8068463" y="587032"/>
        <a:ext cx="2444055" cy="1466433"/>
      </dsp:txXfrm>
    </dsp:sp>
    <dsp:sp modelId="{9B2CB3B9-28D4-4DBD-8372-06FF7B89DF1C}">
      <dsp:nvSpPr>
        <dsp:cNvPr id="0" name=""/>
        <dsp:cNvSpPr/>
      </dsp:nvSpPr>
      <dsp:spPr>
        <a:xfrm>
          <a:off x="3080"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Detect cervical abnormalities earlier. </a:t>
          </a:r>
        </a:p>
      </dsp:txBody>
      <dsp:txXfrm>
        <a:off x="3080" y="2297871"/>
        <a:ext cx="2444055" cy="1466433"/>
      </dsp:txXfrm>
    </dsp:sp>
    <dsp:sp modelId="{EF57003B-6BA0-4CC0-85B1-B3654D201E8F}">
      <dsp:nvSpPr>
        <dsp:cNvPr id="0" name=""/>
        <dsp:cNvSpPr/>
      </dsp:nvSpPr>
      <dsp:spPr>
        <a:xfrm>
          <a:off x="2691541" y="2297871"/>
          <a:ext cx="2444055" cy="1466433"/>
        </a:xfrm>
        <a:prstGeom prst="rect">
          <a:avLst/>
        </a:prstGeom>
        <a:solidFill>
          <a:srgbClr val="ED7D31"/>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Reduce cervical cancer incidence and mortality. </a:t>
          </a:r>
        </a:p>
      </dsp:txBody>
      <dsp:txXfrm>
        <a:off x="2691541" y="2297871"/>
        <a:ext cx="2444055" cy="1466433"/>
      </dsp:txXfrm>
    </dsp:sp>
    <dsp:sp modelId="{9844DD6E-9898-4DBD-8B04-128883105D1C}">
      <dsp:nvSpPr>
        <dsp:cNvPr id="0" name=""/>
        <dsp:cNvSpPr/>
      </dsp:nvSpPr>
      <dsp:spPr>
        <a:xfrm>
          <a:off x="5380002"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Improve women's health and reduce pressure on NHS services. </a:t>
          </a:r>
        </a:p>
      </dsp:txBody>
      <dsp:txXfrm>
        <a:off x="5380002" y="2297871"/>
        <a:ext cx="2444055" cy="1466433"/>
      </dsp:txXfrm>
    </dsp:sp>
    <dsp:sp modelId="{90DC0C80-7B0D-44CA-923D-0D58F60DD882}">
      <dsp:nvSpPr>
        <dsp:cNvPr id="0" name=""/>
        <dsp:cNvSpPr/>
      </dsp:nvSpPr>
      <dsp:spPr>
        <a:xfrm>
          <a:off x="8068463" y="2297871"/>
          <a:ext cx="2444055" cy="1466433"/>
        </a:xfrm>
        <a:prstGeom prst="rect">
          <a:avLst/>
        </a:prstGeom>
        <a:solidFill>
          <a:srgbClr val="ED7D31"/>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(Cancer Research UK, 2024; NHS England, 2024)</a:t>
          </a:r>
          <a:endParaRPr lang="en-US" sz="2200" kern="1200"/>
        </a:p>
      </dsp:txBody>
      <dsp:txXfrm>
        <a:off x="806846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1FF93D-040D-6342-B718-7FCBCADC5F99}" type="datetimeFigureOut">
              <a:rPr lang="en-US" smtClean="0"/>
              <a:t>8/12/26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A63568-B38E-394C-8826-76F0482CD5EC}" type="slidenum">
              <a:rPr lang="en-US" smtClean="0"/>
              <a:t>‹#›</a:t>
            </a:fld>
            <a:endParaRPr lang="en-US"/>
          </a:p>
        </p:txBody>
      </p:sp>
    </p:spTree>
    <p:extLst>
      <p:ext uri="{BB962C8B-B14F-4D97-AF65-F5344CB8AC3E}">
        <p14:creationId xmlns:p14="http://schemas.microsoft.com/office/powerpoint/2010/main" val="3019737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3907531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2145868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926697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879257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2458169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3845143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40935461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384101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3117190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759447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3179712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7203923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209878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24914555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2810593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BFBA1-31A3-8B51-8CC5-5D3674D326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06E3FA2-43D9-1141-2667-4F0F43F61B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BA7604D0-A9E4-03F4-4ED9-B642C79ACB53}"/>
              </a:ext>
            </a:extLst>
          </p:cNvPr>
          <p:cNvSpPr>
            <a:spLocks noGrp="1"/>
          </p:cNvSpPr>
          <p:nvPr>
            <p:ph type="dt" sz="half" idx="10"/>
          </p:nvPr>
        </p:nvSpPr>
        <p:spPr/>
        <p:txBody>
          <a:bodyPr/>
          <a:lstStyle/>
          <a:p>
            <a:fld id="{2F59ED57-20B7-42E2-BA89-76A7C97E9766}" type="datetimeFigureOut">
              <a:rPr lang="en-IN" smtClean="0"/>
              <a:t>12/08/26</a:t>
            </a:fld>
            <a:endParaRPr lang="en-IN"/>
          </a:p>
        </p:txBody>
      </p:sp>
      <p:sp>
        <p:nvSpPr>
          <p:cNvPr id="5" name="Footer Placeholder 4">
            <a:extLst>
              <a:ext uri="{FF2B5EF4-FFF2-40B4-BE49-F238E27FC236}">
                <a16:creationId xmlns:a16="http://schemas.microsoft.com/office/drawing/2014/main" id="{3805104E-0AAC-4AC2-4BBE-71638194AC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7685B9F-06D0-1001-46EE-F7973B559F69}"/>
              </a:ext>
            </a:extLst>
          </p:cNvPr>
          <p:cNvSpPr>
            <a:spLocks noGrp="1"/>
          </p:cNvSpPr>
          <p:nvPr>
            <p:ph type="sldNum" sz="quarter" idx="12"/>
          </p:nvPr>
        </p:nvSpPr>
        <p:spPr/>
        <p:txBody>
          <a:bodyPr/>
          <a:lstStyle/>
          <a:p>
            <a:fld id="{8F096413-9F1E-4510-B082-959D2A5FC46B}" type="slidenum">
              <a:rPr lang="en-IN" smtClean="0"/>
              <a:t>‹#›</a:t>
            </a:fld>
            <a:endParaRPr lang="en-IN"/>
          </a:p>
        </p:txBody>
      </p:sp>
    </p:spTree>
    <p:extLst>
      <p:ext uri="{BB962C8B-B14F-4D97-AF65-F5344CB8AC3E}">
        <p14:creationId xmlns:p14="http://schemas.microsoft.com/office/powerpoint/2010/main" val="3538905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D4479-709F-9445-56D6-A1E366CE0A9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EBBD83C-4532-0250-87CC-84C6F4EE46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0344D52-B3F6-9E0F-40E8-3A6C8826116A}"/>
              </a:ext>
            </a:extLst>
          </p:cNvPr>
          <p:cNvSpPr>
            <a:spLocks noGrp="1"/>
          </p:cNvSpPr>
          <p:nvPr>
            <p:ph type="dt" sz="half" idx="10"/>
          </p:nvPr>
        </p:nvSpPr>
        <p:spPr/>
        <p:txBody>
          <a:bodyPr/>
          <a:lstStyle/>
          <a:p>
            <a:fld id="{2F59ED57-20B7-42E2-BA89-76A7C97E9766}" type="datetimeFigureOut">
              <a:rPr lang="en-IN" smtClean="0"/>
              <a:t>12/08/26</a:t>
            </a:fld>
            <a:endParaRPr lang="en-IN"/>
          </a:p>
        </p:txBody>
      </p:sp>
      <p:sp>
        <p:nvSpPr>
          <p:cNvPr id="5" name="Footer Placeholder 4">
            <a:extLst>
              <a:ext uri="{FF2B5EF4-FFF2-40B4-BE49-F238E27FC236}">
                <a16:creationId xmlns:a16="http://schemas.microsoft.com/office/drawing/2014/main" id="{E898CEF5-297E-0A51-5F40-F4480B9AA6A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B716FC4-503B-6961-1035-7BAD92A5F66A}"/>
              </a:ext>
            </a:extLst>
          </p:cNvPr>
          <p:cNvSpPr>
            <a:spLocks noGrp="1"/>
          </p:cNvSpPr>
          <p:nvPr>
            <p:ph type="sldNum" sz="quarter" idx="12"/>
          </p:nvPr>
        </p:nvSpPr>
        <p:spPr/>
        <p:txBody>
          <a:bodyPr/>
          <a:lstStyle/>
          <a:p>
            <a:fld id="{8F096413-9F1E-4510-B082-959D2A5FC46B}" type="slidenum">
              <a:rPr lang="en-IN" smtClean="0"/>
              <a:t>‹#›</a:t>
            </a:fld>
            <a:endParaRPr lang="en-IN"/>
          </a:p>
        </p:txBody>
      </p:sp>
    </p:spTree>
    <p:extLst>
      <p:ext uri="{BB962C8B-B14F-4D97-AF65-F5344CB8AC3E}">
        <p14:creationId xmlns:p14="http://schemas.microsoft.com/office/powerpoint/2010/main" val="2967460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372FF-2778-C915-0CA7-751483FE1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AD7FEFA-0A1D-4408-7F9B-050AD5BFED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9607DB-6AA1-9C91-CACD-C3D8F264B0AC}"/>
              </a:ext>
            </a:extLst>
          </p:cNvPr>
          <p:cNvSpPr>
            <a:spLocks noGrp="1"/>
          </p:cNvSpPr>
          <p:nvPr>
            <p:ph type="dt" sz="half" idx="10"/>
          </p:nvPr>
        </p:nvSpPr>
        <p:spPr/>
        <p:txBody>
          <a:bodyPr/>
          <a:lstStyle/>
          <a:p>
            <a:fld id="{2F59ED57-20B7-42E2-BA89-76A7C97E9766}" type="datetimeFigureOut">
              <a:rPr lang="en-IN" smtClean="0"/>
              <a:t>12/08/26</a:t>
            </a:fld>
            <a:endParaRPr lang="en-IN"/>
          </a:p>
        </p:txBody>
      </p:sp>
      <p:sp>
        <p:nvSpPr>
          <p:cNvPr id="5" name="Footer Placeholder 4">
            <a:extLst>
              <a:ext uri="{FF2B5EF4-FFF2-40B4-BE49-F238E27FC236}">
                <a16:creationId xmlns:a16="http://schemas.microsoft.com/office/drawing/2014/main" id="{E2EC7E34-22BA-1210-9F89-B9271C91416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E124473-98E7-9899-6320-D922872FFF72}"/>
              </a:ext>
            </a:extLst>
          </p:cNvPr>
          <p:cNvSpPr>
            <a:spLocks noGrp="1"/>
          </p:cNvSpPr>
          <p:nvPr>
            <p:ph type="sldNum" sz="quarter" idx="12"/>
          </p:nvPr>
        </p:nvSpPr>
        <p:spPr/>
        <p:txBody>
          <a:bodyPr/>
          <a:lstStyle/>
          <a:p>
            <a:fld id="{8F096413-9F1E-4510-B082-959D2A5FC46B}" type="slidenum">
              <a:rPr lang="en-IN" smtClean="0"/>
              <a:t>‹#›</a:t>
            </a:fld>
            <a:endParaRPr lang="en-IN"/>
          </a:p>
        </p:txBody>
      </p:sp>
    </p:spTree>
    <p:extLst>
      <p:ext uri="{BB962C8B-B14F-4D97-AF65-F5344CB8AC3E}">
        <p14:creationId xmlns:p14="http://schemas.microsoft.com/office/powerpoint/2010/main" val="2251219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0812D-97B5-1172-D5F5-45113A7A621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0090D36-0E73-0F2B-A41E-4D9B721100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255032D5-7739-6587-3CBE-73F70BD3C8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CCA93A4-C334-5C5C-2449-E84666B1F81E}"/>
              </a:ext>
            </a:extLst>
          </p:cNvPr>
          <p:cNvSpPr>
            <a:spLocks noGrp="1"/>
          </p:cNvSpPr>
          <p:nvPr>
            <p:ph type="dt" sz="half" idx="10"/>
          </p:nvPr>
        </p:nvSpPr>
        <p:spPr/>
        <p:txBody>
          <a:bodyPr/>
          <a:lstStyle/>
          <a:p>
            <a:fld id="{2F59ED57-20B7-42E2-BA89-76A7C97E9766}" type="datetimeFigureOut">
              <a:rPr lang="en-IN" smtClean="0"/>
              <a:t>12/08/26</a:t>
            </a:fld>
            <a:endParaRPr lang="en-IN"/>
          </a:p>
        </p:txBody>
      </p:sp>
      <p:sp>
        <p:nvSpPr>
          <p:cNvPr id="6" name="Footer Placeholder 5">
            <a:extLst>
              <a:ext uri="{FF2B5EF4-FFF2-40B4-BE49-F238E27FC236}">
                <a16:creationId xmlns:a16="http://schemas.microsoft.com/office/drawing/2014/main" id="{8BB2B370-40F7-8256-F424-5B408780EE7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1A79710-7807-C737-90E0-196E79F6FBCC}"/>
              </a:ext>
            </a:extLst>
          </p:cNvPr>
          <p:cNvSpPr>
            <a:spLocks noGrp="1"/>
          </p:cNvSpPr>
          <p:nvPr>
            <p:ph type="sldNum" sz="quarter" idx="12"/>
          </p:nvPr>
        </p:nvSpPr>
        <p:spPr/>
        <p:txBody>
          <a:bodyPr/>
          <a:lstStyle/>
          <a:p>
            <a:fld id="{8F096413-9F1E-4510-B082-959D2A5FC46B}" type="slidenum">
              <a:rPr lang="en-IN" smtClean="0"/>
              <a:t>‹#›</a:t>
            </a:fld>
            <a:endParaRPr lang="en-IN"/>
          </a:p>
        </p:txBody>
      </p:sp>
    </p:spTree>
    <p:extLst>
      <p:ext uri="{BB962C8B-B14F-4D97-AF65-F5344CB8AC3E}">
        <p14:creationId xmlns:p14="http://schemas.microsoft.com/office/powerpoint/2010/main" val="3108150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961DA-1C65-EA6D-57E6-85065DA7271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5D4ACA5-F5BC-F96A-9691-27060C3B01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6B9F32-3803-9FAE-D834-CDC3A00B0F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B69C240-CF9A-884B-84BB-95D82E81B3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DE4647-D23C-AFE7-6833-FB648F329C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4AAF8503-0C5F-4362-8943-FF1AC70AA601}"/>
              </a:ext>
            </a:extLst>
          </p:cNvPr>
          <p:cNvSpPr>
            <a:spLocks noGrp="1"/>
          </p:cNvSpPr>
          <p:nvPr>
            <p:ph type="dt" sz="half" idx="10"/>
          </p:nvPr>
        </p:nvSpPr>
        <p:spPr/>
        <p:txBody>
          <a:bodyPr/>
          <a:lstStyle/>
          <a:p>
            <a:fld id="{2F59ED57-20B7-42E2-BA89-76A7C97E9766}" type="datetimeFigureOut">
              <a:rPr lang="en-IN" smtClean="0"/>
              <a:t>12/08/26</a:t>
            </a:fld>
            <a:endParaRPr lang="en-IN"/>
          </a:p>
        </p:txBody>
      </p:sp>
      <p:sp>
        <p:nvSpPr>
          <p:cNvPr id="8" name="Footer Placeholder 7">
            <a:extLst>
              <a:ext uri="{FF2B5EF4-FFF2-40B4-BE49-F238E27FC236}">
                <a16:creationId xmlns:a16="http://schemas.microsoft.com/office/drawing/2014/main" id="{D9131A17-D37B-9F5F-689D-F1C1F7BB50F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6D75DE6-57E1-3662-47DC-10DDCAE4848D}"/>
              </a:ext>
            </a:extLst>
          </p:cNvPr>
          <p:cNvSpPr>
            <a:spLocks noGrp="1"/>
          </p:cNvSpPr>
          <p:nvPr>
            <p:ph type="sldNum" sz="quarter" idx="12"/>
          </p:nvPr>
        </p:nvSpPr>
        <p:spPr/>
        <p:txBody>
          <a:bodyPr/>
          <a:lstStyle/>
          <a:p>
            <a:fld id="{8F096413-9F1E-4510-B082-959D2A5FC46B}" type="slidenum">
              <a:rPr lang="en-IN" smtClean="0"/>
              <a:t>‹#›</a:t>
            </a:fld>
            <a:endParaRPr lang="en-IN"/>
          </a:p>
        </p:txBody>
      </p:sp>
    </p:spTree>
    <p:extLst>
      <p:ext uri="{BB962C8B-B14F-4D97-AF65-F5344CB8AC3E}">
        <p14:creationId xmlns:p14="http://schemas.microsoft.com/office/powerpoint/2010/main" val="3354602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2AF4D-028C-3E1E-9DA0-014BF66A97F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A1D0100-C15D-2BF2-E4D3-C690584F83A9}"/>
              </a:ext>
            </a:extLst>
          </p:cNvPr>
          <p:cNvSpPr>
            <a:spLocks noGrp="1"/>
          </p:cNvSpPr>
          <p:nvPr>
            <p:ph type="dt" sz="half" idx="10"/>
          </p:nvPr>
        </p:nvSpPr>
        <p:spPr/>
        <p:txBody>
          <a:bodyPr/>
          <a:lstStyle/>
          <a:p>
            <a:fld id="{2F59ED57-20B7-42E2-BA89-76A7C97E9766}" type="datetimeFigureOut">
              <a:rPr lang="en-IN" smtClean="0"/>
              <a:t>12/08/26</a:t>
            </a:fld>
            <a:endParaRPr lang="en-IN"/>
          </a:p>
        </p:txBody>
      </p:sp>
      <p:sp>
        <p:nvSpPr>
          <p:cNvPr id="4" name="Footer Placeholder 3">
            <a:extLst>
              <a:ext uri="{FF2B5EF4-FFF2-40B4-BE49-F238E27FC236}">
                <a16:creationId xmlns:a16="http://schemas.microsoft.com/office/drawing/2014/main" id="{FB7372F1-019E-CEAF-476E-F66FB2189E7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5BD064ED-5229-3AA6-5757-A140EAE72177}"/>
              </a:ext>
            </a:extLst>
          </p:cNvPr>
          <p:cNvSpPr>
            <a:spLocks noGrp="1"/>
          </p:cNvSpPr>
          <p:nvPr>
            <p:ph type="sldNum" sz="quarter" idx="12"/>
          </p:nvPr>
        </p:nvSpPr>
        <p:spPr/>
        <p:txBody>
          <a:bodyPr/>
          <a:lstStyle/>
          <a:p>
            <a:fld id="{8F096413-9F1E-4510-B082-959D2A5FC46B}" type="slidenum">
              <a:rPr lang="en-IN" smtClean="0"/>
              <a:t>‹#›</a:t>
            </a:fld>
            <a:endParaRPr lang="en-IN"/>
          </a:p>
        </p:txBody>
      </p:sp>
    </p:spTree>
    <p:extLst>
      <p:ext uri="{BB962C8B-B14F-4D97-AF65-F5344CB8AC3E}">
        <p14:creationId xmlns:p14="http://schemas.microsoft.com/office/powerpoint/2010/main" val="1103657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238053-8615-AB6F-5C6A-455C6C7B11DD}"/>
              </a:ext>
            </a:extLst>
          </p:cNvPr>
          <p:cNvSpPr>
            <a:spLocks noGrp="1"/>
          </p:cNvSpPr>
          <p:nvPr>
            <p:ph type="dt" sz="half" idx="10"/>
          </p:nvPr>
        </p:nvSpPr>
        <p:spPr/>
        <p:txBody>
          <a:bodyPr/>
          <a:lstStyle/>
          <a:p>
            <a:fld id="{2F59ED57-20B7-42E2-BA89-76A7C97E9766}" type="datetimeFigureOut">
              <a:rPr lang="en-IN" smtClean="0"/>
              <a:t>12/08/26</a:t>
            </a:fld>
            <a:endParaRPr lang="en-IN"/>
          </a:p>
        </p:txBody>
      </p:sp>
      <p:sp>
        <p:nvSpPr>
          <p:cNvPr id="3" name="Footer Placeholder 2">
            <a:extLst>
              <a:ext uri="{FF2B5EF4-FFF2-40B4-BE49-F238E27FC236}">
                <a16:creationId xmlns:a16="http://schemas.microsoft.com/office/drawing/2014/main" id="{53826B09-563E-86C4-60C6-F2420519CBF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BEECA62-153D-CEF8-0FDB-FF050E5509FB}"/>
              </a:ext>
            </a:extLst>
          </p:cNvPr>
          <p:cNvSpPr>
            <a:spLocks noGrp="1"/>
          </p:cNvSpPr>
          <p:nvPr>
            <p:ph type="sldNum" sz="quarter" idx="12"/>
          </p:nvPr>
        </p:nvSpPr>
        <p:spPr/>
        <p:txBody>
          <a:bodyPr/>
          <a:lstStyle/>
          <a:p>
            <a:fld id="{8F096413-9F1E-4510-B082-959D2A5FC46B}" type="slidenum">
              <a:rPr lang="en-IN" smtClean="0"/>
              <a:t>‹#›</a:t>
            </a:fld>
            <a:endParaRPr lang="en-IN"/>
          </a:p>
        </p:txBody>
      </p:sp>
    </p:spTree>
    <p:extLst>
      <p:ext uri="{BB962C8B-B14F-4D97-AF65-F5344CB8AC3E}">
        <p14:creationId xmlns:p14="http://schemas.microsoft.com/office/powerpoint/2010/main" val="3740022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92597-77A6-89AF-2231-5370E0FBBC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3F59765-379D-FF62-C483-B7DD1E3C84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2C8CE7BB-85E8-18E6-8825-4EFD3AA293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3E59F-2D8C-0BA2-6325-7AAA97B3ED7B}"/>
              </a:ext>
            </a:extLst>
          </p:cNvPr>
          <p:cNvSpPr>
            <a:spLocks noGrp="1"/>
          </p:cNvSpPr>
          <p:nvPr>
            <p:ph type="dt" sz="half" idx="10"/>
          </p:nvPr>
        </p:nvSpPr>
        <p:spPr/>
        <p:txBody>
          <a:bodyPr/>
          <a:lstStyle/>
          <a:p>
            <a:fld id="{2F59ED57-20B7-42E2-BA89-76A7C97E9766}" type="datetimeFigureOut">
              <a:rPr lang="en-IN" smtClean="0"/>
              <a:t>12/08/26</a:t>
            </a:fld>
            <a:endParaRPr lang="en-IN"/>
          </a:p>
        </p:txBody>
      </p:sp>
      <p:sp>
        <p:nvSpPr>
          <p:cNvPr id="6" name="Footer Placeholder 5">
            <a:extLst>
              <a:ext uri="{FF2B5EF4-FFF2-40B4-BE49-F238E27FC236}">
                <a16:creationId xmlns:a16="http://schemas.microsoft.com/office/drawing/2014/main" id="{E026DE6B-0E03-C8C0-20B2-B6580679897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D2D3A75-3424-7FA7-12F5-B922F2C4B95B}"/>
              </a:ext>
            </a:extLst>
          </p:cNvPr>
          <p:cNvSpPr>
            <a:spLocks noGrp="1"/>
          </p:cNvSpPr>
          <p:nvPr>
            <p:ph type="sldNum" sz="quarter" idx="12"/>
          </p:nvPr>
        </p:nvSpPr>
        <p:spPr/>
        <p:txBody>
          <a:bodyPr/>
          <a:lstStyle/>
          <a:p>
            <a:fld id="{8F096413-9F1E-4510-B082-959D2A5FC46B}" type="slidenum">
              <a:rPr lang="en-IN" smtClean="0"/>
              <a:t>‹#›</a:t>
            </a:fld>
            <a:endParaRPr lang="en-IN"/>
          </a:p>
        </p:txBody>
      </p:sp>
    </p:spTree>
    <p:extLst>
      <p:ext uri="{BB962C8B-B14F-4D97-AF65-F5344CB8AC3E}">
        <p14:creationId xmlns:p14="http://schemas.microsoft.com/office/powerpoint/2010/main" val="900448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97045-DC24-D05D-3039-832C85DF93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10D36579-7BC3-663C-BC9C-F119A84C19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646DE6CA-1A25-178C-9B7F-7DFE23951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3623C0-3292-B54C-7800-F124AD84D2EC}"/>
              </a:ext>
            </a:extLst>
          </p:cNvPr>
          <p:cNvSpPr>
            <a:spLocks noGrp="1"/>
          </p:cNvSpPr>
          <p:nvPr>
            <p:ph type="dt" sz="half" idx="10"/>
          </p:nvPr>
        </p:nvSpPr>
        <p:spPr/>
        <p:txBody>
          <a:bodyPr/>
          <a:lstStyle/>
          <a:p>
            <a:fld id="{2F59ED57-20B7-42E2-BA89-76A7C97E9766}" type="datetimeFigureOut">
              <a:rPr lang="en-IN" smtClean="0"/>
              <a:t>12/08/26</a:t>
            </a:fld>
            <a:endParaRPr lang="en-IN"/>
          </a:p>
        </p:txBody>
      </p:sp>
      <p:sp>
        <p:nvSpPr>
          <p:cNvPr id="6" name="Footer Placeholder 5">
            <a:extLst>
              <a:ext uri="{FF2B5EF4-FFF2-40B4-BE49-F238E27FC236}">
                <a16:creationId xmlns:a16="http://schemas.microsoft.com/office/drawing/2014/main" id="{D0C85AAA-A831-0046-EFED-05C6636BD6C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EDC7435-786F-B4CD-E89D-C9744AA43192}"/>
              </a:ext>
            </a:extLst>
          </p:cNvPr>
          <p:cNvSpPr>
            <a:spLocks noGrp="1"/>
          </p:cNvSpPr>
          <p:nvPr>
            <p:ph type="sldNum" sz="quarter" idx="12"/>
          </p:nvPr>
        </p:nvSpPr>
        <p:spPr/>
        <p:txBody>
          <a:bodyPr/>
          <a:lstStyle/>
          <a:p>
            <a:fld id="{8F096413-9F1E-4510-B082-959D2A5FC46B}" type="slidenum">
              <a:rPr lang="en-IN" smtClean="0"/>
              <a:t>‹#›</a:t>
            </a:fld>
            <a:endParaRPr lang="en-IN"/>
          </a:p>
        </p:txBody>
      </p:sp>
    </p:spTree>
    <p:extLst>
      <p:ext uri="{BB962C8B-B14F-4D97-AF65-F5344CB8AC3E}">
        <p14:creationId xmlns:p14="http://schemas.microsoft.com/office/powerpoint/2010/main" val="3043810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44EF4-F883-0D65-1A35-09922B0641D6}"/>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6A4D8EF-DEE3-61A3-125B-290B77AA04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EBBBC5F-25AD-266A-E6F5-1F539D9BFBD6}"/>
              </a:ext>
            </a:extLst>
          </p:cNvPr>
          <p:cNvSpPr>
            <a:spLocks noGrp="1"/>
          </p:cNvSpPr>
          <p:nvPr>
            <p:ph type="dt" sz="half" idx="10"/>
          </p:nvPr>
        </p:nvSpPr>
        <p:spPr/>
        <p:txBody>
          <a:bodyPr/>
          <a:lstStyle/>
          <a:p>
            <a:fld id="{2F59ED57-20B7-42E2-BA89-76A7C97E9766}" type="datetimeFigureOut">
              <a:rPr lang="en-IN" smtClean="0"/>
              <a:t>12/08/26</a:t>
            </a:fld>
            <a:endParaRPr lang="en-IN"/>
          </a:p>
        </p:txBody>
      </p:sp>
      <p:sp>
        <p:nvSpPr>
          <p:cNvPr id="5" name="Footer Placeholder 4">
            <a:extLst>
              <a:ext uri="{FF2B5EF4-FFF2-40B4-BE49-F238E27FC236}">
                <a16:creationId xmlns:a16="http://schemas.microsoft.com/office/drawing/2014/main" id="{A33EA49C-D7EA-E716-BD22-4E4ACFEC02D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3B0E892-F5F0-8040-2382-4EFEA6E81B3E}"/>
              </a:ext>
            </a:extLst>
          </p:cNvPr>
          <p:cNvSpPr>
            <a:spLocks noGrp="1"/>
          </p:cNvSpPr>
          <p:nvPr>
            <p:ph type="sldNum" sz="quarter" idx="12"/>
          </p:nvPr>
        </p:nvSpPr>
        <p:spPr/>
        <p:txBody>
          <a:bodyPr/>
          <a:lstStyle/>
          <a:p>
            <a:fld id="{8F096413-9F1E-4510-B082-959D2A5FC46B}" type="slidenum">
              <a:rPr lang="en-IN" smtClean="0"/>
              <a:t>‹#›</a:t>
            </a:fld>
            <a:endParaRPr lang="en-IN"/>
          </a:p>
        </p:txBody>
      </p:sp>
    </p:spTree>
    <p:extLst>
      <p:ext uri="{BB962C8B-B14F-4D97-AF65-F5344CB8AC3E}">
        <p14:creationId xmlns:p14="http://schemas.microsoft.com/office/powerpoint/2010/main" val="1964794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3A5DC-00CE-2EC8-E1B4-58BFCD3CC1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A2691BC-6D99-B8AD-D77F-B75C5FC9AA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BD4E097-7CB8-071D-5C7A-8CCC597A2508}"/>
              </a:ext>
            </a:extLst>
          </p:cNvPr>
          <p:cNvSpPr>
            <a:spLocks noGrp="1"/>
          </p:cNvSpPr>
          <p:nvPr>
            <p:ph type="dt" sz="half" idx="10"/>
          </p:nvPr>
        </p:nvSpPr>
        <p:spPr/>
        <p:txBody>
          <a:bodyPr/>
          <a:lstStyle/>
          <a:p>
            <a:fld id="{2F59ED57-20B7-42E2-BA89-76A7C97E9766}" type="datetimeFigureOut">
              <a:rPr lang="en-IN" smtClean="0"/>
              <a:t>12/08/26</a:t>
            </a:fld>
            <a:endParaRPr lang="en-IN"/>
          </a:p>
        </p:txBody>
      </p:sp>
      <p:sp>
        <p:nvSpPr>
          <p:cNvPr id="5" name="Footer Placeholder 4">
            <a:extLst>
              <a:ext uri="{FF2B5EF4-FFF2-40B4-BE49-F238E27FC236}">
                <a16:creationId xmlns:a16="http://schemas.microsoft.com/office/drawing/2014/main" id="{F029CBD0-FA4D-C693-6DD1-880D2959110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4D9A1B1-1A05-13B1-C1A9-B231D0826E4B}"/>
              </a:ext>
            </a:extLst>
          </p:cNvPr>
          <p:cNvSpPr>
            <a:spLocks noGrp="1"/>
          </p:cNvSpPr>
          <p:nvPr>
            <p:ph type="sldNum" sz="quarter" idx="12"/>
          </p:nvPr>
        </p:nvSpPr>
        <p:spPr/>
        <p:txBody>
          <a:bodyPr/>
          <a:lstStyle/>
          <a:p>
            <a:fld id="{8F096413-9F1E-4510-B082-959D2A5FC46B}" type="slidenum">
              <a:rPr lang="en-IN" smtClean="0"/>
              <a:t>‹#›</a:t>
            </a:fld>
            <a:endParaRPr lang="en-IN"/>
          </a:p>
        </p:txBody>
      </p:sp>
    </p:spTree>
    <p:extLst>
      <p:ext uri="{BB962C8B-B14F-4D97-AF65-F5344CB8AC3E}">
        <p14:creationId xmlns:p14="http://schemas.microsoft.com/office/powerpoint/2010/main" val="1764431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0865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F91703-A1B8-4965-B8CF-7F317A452D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0C7FC67-15ED-8EC1-6D58-696004F721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9E131DB-F755-2EBF-65EB-F125FF6E50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59ED57-20B7-42E2-BA89-76A7C97E9766}" type="datetimeFigureOut">
              <a:rPr lang="en-IN" smtClean="0"/>
              <a:t>12/08/26</a:t>
            </a:fld>
            <a:endParaRPr lang="en-IN"/>
          </a:p>
        </p:txBody>
      </p:sp>
      <p:sp>
        <p:nvSpPr>
          <p:cNvPr id="5" name="Footer Placeholder 4">
            <a:extLst>
              <a:ext uri="{FF2B5EF4-FFF2-40B4-BE49-F238E27FC236}">
                <a16:creationId xmlns:a16="http://schemas.microsoft.com/office/drawing/2014/main" id="{5094E6B3-A01C-675F-F5AE-1782B991B5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1067D8CA-6B27-555E-A994-DF67CD24BF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F096413-9F1E-4510-B082-959D2A5FC46B}" type="slidenum">
              <a:rPr lang="en-IN" smtClean="0"/>
              <a:t>‹#›</a:t>
            </a:fld>
            <a:endParaRPr lang="en-IN"/>
          </a:p>
        </p:txBody>
      </p:sp>
    </p:spTree>
    <p:extLst>
      <p:ext uri="{BB962C8B-B14F-4D97-AF65-F5344CB8AC3E}">
        <p14:creationId xmlns:p14="http://schemas.microsoft.com/office/powerpoint/2010/main" val="2070714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1.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hyperlink" Target="https://www.cambridge.org/core/journals/primary-health-care-research-and-development/article/young-womens-perceptions-of-cervical-screening-in-the-uk-a-qualitative-study/A7BD51E85795EDF850AF9C569F98F467?utm_source=chatgpt.com" TargetMode="External"/><Relationship Id="rId3" Type="http://schemas.openxmlformats.org/officeDocument/2006/relationships/hyperlink" Target="https://pubmed.ncbi.nlm.nih.gov/32953907/?utm_source=chatgpt.com" TargetMode="External"/><Relationship Id="rId7" Type="http://schemas.openxmlformats.org/officeDocument/2006/relationships/hyperlink" Target="https://pubmed.ncbi.nlm.nih.gov/39427116/?utm_source=chatgpt.com" TargetMode="External"/><Relationship Id="rId2" Type="http://schemas.openxmlformats.org/officeDocument/2006/relationships/hyperlink" Target="https://www.england.nhs.uk/south-east/info-professionals/public-health/cervical-screening/resource-for-community-partners/?utm_source=chatgpt.com"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cervical-cancer?utm_source=chatgpt.com" TargetMode="External"/><Relationship Id="rId5" Type="http://schemas.openxmlformats.org/officeDocument/2006/relationships/hyperlink" Target="https://www.who.int/publications-detail-redirect/9789240014107?utm_source=chatgpt.com" TargetMode="External"/><Relationship Id="rId4" Type="http://schemas.openxmlformats.org/officeDocument/2006/relationships/hyperlink" Target="https://pubmed.ncbi.nlm.nih.gov/21668764/?utm_source=chatgpt.com"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www.cancerresearchuk.org/health-professional/cancer-statistics/statistics-by-cancer-type/cervical-cancer" TargetMode="External"/><Relationship Id="rId7" Type="http://schemas.openxmlformats.org/officeDocument/2006/relationships/hyperlink" Target="https://www.gov.uk/government/collections/cervical-screening-professional-guidance" TargetMode="External"/><Relationship Id="rId2" Type="http://schemas.openxmlformats.org/officeDocument/2006/relationships/slideLayout" Target="../slideLayouts/slideLayout2.xml"/><Relationship Id="rId1" Type="http://schemas.openxmlformats.org/officeDocument/2006/relationships/themeOverride" Target="../theme/themeOverride10.xml"/><Relationship Id="rId6" Type="http://schemas.openxmlformats.org/officeDocument/2006/relationships/hyperlink" Target="https://www.gov.uk/guidance/cervical-screening-programme-overview" TargetMode="External"/><Relationship Id="rId5" Type="http://schemas.openxmlformats.org/officeDocument/2006/relationships/hyperlink" Target="https://www.gettyimages.in/photos/cervical-screening" TargetMode="External"/><Relationship Id="rId4" Type="http://schemas.openxmlformats.org/officeDocument/2006/relationships/hyperlink" Target="https://www.gettyimages.in/photos/nhs-app"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slideLayout" Target="../slideLayouts/slideLayout2.xml"/><Relationship Id="rId1" Type="http://schemas.openxmlformats.org/officeDocument/2006/relationships/themeOverride" Target="../theme/themeOverride11.xml"/><Relationship Id="rId5" Type="http://schemas.openxmlformats.org/officeDocument/2006/relationships/hyperlink" Target="https://www.statista.com/statistics/535348/women-invited-for-the-cervical-cancer-screening-in-england/?srsltid=AfmBOoo16nLQAx8VzXQ1QNHt0wtAFWPlRR5Bn6EZAVh61Qk0_KI_MOsr" TargetMode="External"/><Relationship Id="rId4" Type="http://schemas.openxmlformats.org/officeDocument/2006/relationships/hyperlink" Target="https://www.bbc.com/news/articles/cew0l17nvr9o"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www.statista.com/statistics/535342/-cervical-cancer-screening-uptake-by-age-in-england/?srsltid=AfmBOopIVrQUW_UcRriiul7pdlAZcKc2cS23WqhK4dZOsihccjqsYWUR" TargetMode="External"/><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8" Type="http://schemas.openxmlformats.org/officeDocument/2006/relationships/hyperlink" Target="https://www.who.int/initiatives/cervical-cancer-elimination-initiative" TargetMode="External"/><Relationship Id="rId3" Type="http://schemas.openxmlformats.org/officeDocument/2006/relationships/hyperlink" Target="https://www.nice.org.uk/guidance/ng183" TargetMode="External"/><Relationship Id="rId7" Type="http://schemas.openxmlformats.org/officeDocument/2006/relationships/hyperlink" Target="https://www.gov.uk/government/collections/cervical-screening-programme" TargetMode="External"/><Relationship Id="rId2" Type="http://schemas.openxmlformats.org/officeDocument/2006/relationships/hyperlink" Target="https://www.cancerresearchuk.org/health-professional/cancer-statistics/statistics-by-cancer-type/cervical-cancer"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householdcharacteristics/homeinternetandsocialmediausage" TargetMode="External"/><Relationship Id="rId11" Type="http://schemas.openxmlformats.org/officeDocument/2006/relationships/hyperlink" Target="https://www.gov.uk/government/publications/health-profile-for-england" TargetMode="External"/><Relationship Id="rId5" Type="http://schemas.openxmlformats.org/officeDocument/2006/relationships/hyperlink" Target="https://www.nhs.uk/nhs-app/" TargetMode="External"/><Relationship Id="rId10" Type="http://schemas.openxmlformats.org/officeDocument/2006/relationships/hyperlink" Target="https://www.england.nhs.uk/about/equality/equality-hub/core20plus5/" TargetMode="External"/><Relationship Id="rId4" Type="http://schemas.openxmlformats.org/officeDocument/2006/relationships/hyperlink" Target="https://www.england.nhs.uk/publication/nhs-screening-programmes/" TargetMode="External"/><Relationship Id="rId9" Type="http://schemas.openxmlformats.org/officeDocument/2006/relationships/hyperlink" Target="https://www.gov.uk/government/publications/womens-health-strategy-for-england" TargetMode="Externa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UWTSD Named UK University of the Year for Teaching Quality">
            <a:extLst>
              <a:ext uri="{FF2B5EF4-FFF2-40B4-BE49-F238E27FC236}">
                <a16:creationId xmlns:a16="http://schemas.microsoft.com/office/drawing/2014/main" id="{2AFCB714-96FC-6DD1-80FA-C15A3666CB2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410" b="17897"/>
          <a:stretch>
            <a:fillRect/>
          </a:stretch>
        </p:blipFill>
        <p:spPr bwMode="auto">
          <a:xfrm>
            <a:off x="3537145" y="8789"/>
            <a:ext cx="5117709" cy="159702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F3D7BFC-A204-1698-D919-F342B3DE18EF}"/>
              </a:ext>
            </a:extLst>
          </p:cNvPr>
          <p:cNvSpPr txBox="1"/>
          <p:nvPr/>
        </p:nvSpPr>
        <p:spPr>
          <a:xfrm>
            <a:off x="2600851" y="1518264"/>
            <a:ext cx="764125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M.Sc. Public Health and Social Care in Practice</a:t>
            </a:r>
          </a:p>
        </p:txBody>
      </p:sp>
      <p:sp>
        <p:nvSpPr>
          <p:cNvPr id="4" name="TextBox 3">
            <a:extLst>
              <a:ext uri="{FF2B5EF4-FFF2-40B4-BE49-F238E27FC236}">
                <a16:creationId xmlns:a16="http://schemas.microsoft.com/office/drawing/2014/main" id="{AB227EA7-0E70-D44F-DC3C-5B2442A0A47F}"/>
              </a:ext>
            </a:extLst>
          </p:cNvPr>
          <p:cNvSpPr txBox="1"/>
          <p:nvPr/>
        </p:nvSpPr>
        <p:spPr>
          <a:xfrm>
            <a:off x="1949899" y="1977492"/>
            <a:ext cx="8623493" cy="1421992"/>
          </a:xfrm>
          <a:prstGeom prst="rect">
            <a:avLst/>
          </a:prstGeom>
          <a:noFill/>
        </p:spPr>
        <p:txBody>
          <a:bodyPr wrap="square" rtlCol="0">
            <a:spAutoFit/>
          </a:bodyPr>
          <a:lstStyle/>
          <a:p>
            <a:pPr algn="ctr">
              <a:lnSpc>
                <a:spcPct val="150000"/>
              </a:lnSpc>
            </a:pPr>
            <a:r>
              <a:rPr lang="en-US" sz="2000" b="1" dirty="0">
                <a:latin typeface="Times New Roman" panose="02020603050405020304" pitchFamily="18" charset="0"/>
                <a:cs typeface="Times New Roman" panose="02020603050405020304" pitchFamily="18" charset="0"/>
              </a:rPr>
              <a:t>Module Code: LCHS7009</a:t>
            </a:r>
          </a:p>
          <a:p>
            <a:pPr algn="ctr">
              <a:lnSpc>
                <a:spcPct val="150000"/>
              </a:lnSpc>
            </a:pPr>
            <a:r>
              <a:rPr lang="en-US" sz="2000" b="1" dirty="0">
                <a:latin typeface="Times New Roman" panose="02020603050405020304" pitchFamily="18" charset="0"/>
                <a:cs typeface="Times New Roman" panose="02020603050405020304" pitchFamily="18" charset="0"/>
              </a:rPr>
              <a:t>Module: Population Health And Digital Health Promotion</a:t>
            </a:r>
          </a:p>
          <a:p>
            <a:pPr algn="ctr">
              <a:lnSpc>
                <a:spcPct val="150000"/>
              </a:lnSpc>
            </a:pPr>
            <a:r>
              <a:rPr lang="en-US" sz="2000" b="1" dirty="0">
                <a:latin typeface="Times New Roman" panose="02020603050405020304" pitchFamily="18" charset="0"/>
                <a:cs typeface="Times New Roman" panose="02020603050405020304" pitchFamily="18" charset="0"/>
              </a:rPr>
              <a:t>Title: Encouraging Young Women to Attend Cervical Screening</a:t>
            </a:r>
          </a:p>
        </p:txBody>
      </p:sp>
      <p:graphicFrame>
        <p:nvGraphicFramePr>
          <p:cNvPr id="6" name="Table 5">
            <a:extLst>
              <a:ext uri="{FF2B5EF4-FFF2-40B4-BE49-F238E27FC236}">
                <a16:creationId xmlns:a16="http://schemas.microsoft.com/office/drawing/2014/main" id="{8EE8EED6-1B93-47D0-DDA6-2499FE680134}"/>
              </a:ext>
            </a:extLst>
          </p:cNvPr>
          <p:cNvGraphicFramePr>
            <a:graphicFrameLocks noGrp="1"/>
          </p:cNvGraphicFramePr>
          <p:nvPr>
            <p:extLst>
              <p:ext uri="{D42A27DB-BD31-4B8C-83A1-F6EECF244321}">
                <p14:modId xmlns:p14="http://schemas.microsoft.com/office/powerpoint/2010/main" val="215910473"/>
              </p:ext>
            </p:extLst>
          </p:nvPr>
        </p:nvGraphicFramePr>
        <p:xfrm>
          <a:off x="2442587" y="3986696"/>
          <a:ext cx="8119903" cy="2688425"/>
        </p:xfrm>
        <a:graphic>
          <a:graphicData uri="http://schemas.openxmlformats.org/drawingml/2006/table">
            <a:tbl>
              <a:tblPr firstRow="1" bandRow="1">
                <a:tableStyleId>{5C22544A-7EE6-4342-B048-85BDC9FD1C3A}</a:tableStyleId>
              </a:tblPr>
              <a:tblGrid>
                <a:gridCol w="1166138">
                  <a:extLst>
                    <a:ext uri="{9D8B030D-6E8A-4147-A177-3AD203B41FA5}">
                      <a16:colId xmlns:a16="http://schemas.microsoft.com/office/drawing/2014/main" val="3986536158"/>
                    </a:ext>
                  </a:extLst>
                </a:gridCol>
                <a:gridCol w="3671751">
                  <a:extLst>
                    <a:ext uri="{9D8B030D-6E8A-4147-A177-3AD203B41FA5}">
                      <a16:colId xmlns:a16="http://schemas.microsoft.com/office/drawing/2014/main" val="558149970"/>
                    </a:ext>
                  </a:extLst>
                </a:gridCol>
                <a:gridCol w="3282014">
                  <a:extLst>
                    <a:ext uri="{9D8B030D-6E8A-4147-A177-3AD203B41FA5}">
                      <a16:colId xmlns:a16="http://schemas.microsoft.com/office/drawing/2014/main" val="3422698544"/>
                    </a:ext>
                  </a:extLst>
                </a:gridCol>
              </a:tblGrid>
              <a:tr h="339106">
                <a:tc>
                  <a:txBody>
                    <a:bodyPr/>
                    <a:lstStyle/>
                    <a:p>
                      <a:r>
                        <a:rPr lang="en-US" dirty="0">
                          <a:latin typeface="Times New Roman" panose="02020603050405020304" pitchFamily="18" charset="0"/>
                          <a:cs typeface="Times New Roman" panose="02020603050405020304" pitchFamily="18" charset="0"/>
                        </a:rPr>
                        <a:t>Sr. NO</a:t>
                      </a:r>
                    </a:p>
                  </a:txBody>
                  <a:tcPr/>
                </a:tc>
                <a:tc>
                  <a:txBody>
                    <a:bodyPr/>
                    <a:lstStyle/>
                    <a:p>
                      <a:r>
                        <a:rPr lang="en-US" dirty="0">
                          <a:latin typeface="Times New Roman" panose="02020603050405020304" pitchFamily="18" charset="0"/>
                          <a:cs typeface="Times New Roman" panose="02020603050405020304" pitchFamily="18" charset="0"/>
                        </a:rPr>
                        <a:t>Student Name</a:t>
                      </a:r>
                    </a:p>
                  </a:txBody>
                  <a:tcPr/>
                </a:tc>
                <a:tc>
                  <a:txBody>
                    <a:bodyPr/>
                    <a:lstStyle/>
                    <a:p>
                      <a:r>
                        <a:rPr lang="en-US" dirty="0">
                          <a:latin typeface="Times New Roman" panose="02020603050405020304" pitchFamily="18" charset="0"/>
                          <a:cs typeface="Times New Roman" panose="02020603050405020304" pitchFamily="18" charset="0"/>
                        </a:rPr>
                        <a:t>Student ID</a:t>
                      </a:r>
                    </a:p>
                  </a:txBody>
                  <a:tcPr/>
                </a:tc>
                <a:extLst>
                  <a:ext uri="{0D108BD9-81ED-4DB2-BD59-A6C34878D82A}">
                    <a16:rowId xmlns:a16="http://schemas.microsoft.com/office/drawing/2014/main" val="2494017916"/>
                  </a:ext>
                </a:extLst>
              </a:tr>
              <a:tr h="585305">
                <a:tc>
                  <a:txBody>
                    <a:bodyPr/>
                    <a:lstStyle/>
                    <a:p>
                      <a:r>
                        <a:rPr lang="en-US" dirty="0"/>
                        <a:t>1.</a:t>
                      </a:r>
                    </a:p>
                  </a:txBody>
                  <a:tcPr/>
                </a:tc>
                <a:tc>
                  <a:txBody>
                    <a:bodyPr/>
                    <a:lstStyle/>
                    <a:p>
                      <a:r>
                        <a:rPr lang="en-US" b="1" dirty="0" err="1">
                          <a:latin typeface="Times New Roman" panose="02020603050405020304" pitchFamily="18" charset="0"/>
                          <a:cs typeface="Times New Roman" panose="02020603050405020304" pitchFamily="18" charset="0"/>
                        </a:rPr>
                        <a:t>Pinalkumari</a:t>
                      </a:r>
                      <a:r>
                        <a:rPr lang="en-US" b="1"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Dhansukhbhai</a:t>
                      </a:r>
                      <a:r>
                        <a:rPr lang="en-US" b="1" dirty="0">
                          <a:latin typeface="Times New Roman" panose="02020603050405020304" pitchFamily="18" charset="0"/>
                          <a:cs typeface="Times New Roman" panose="02020603050405020304" pitchFamily="18" charset="0"/>
                        </a:rPr>
                        <a:t> Patel</a:t>
                      </a:r>
                    </a:p>
                  </a:txBody>
                  <a:tcPr/>
                </a:tc>
                <a:tc>
                  <a:txBody>
                    <a:bodyPr/>
                    <a:lstStyle/>
                    <a:p>
                      <a:r>
                        <a:rPr lang="en-US" b="1" dirty="0">
                          <a:latin typeface="Times New Roman" panose="02020603050405020304" pitchFamily="18" charset="0"/>
                          <a:cs typeface="Times New Roman" panose="02020603050405020304" pitchFamily="18" charset="0"/>
                        </a:rPr>
                        <a:t>2529442</a:t>
                      </a:r>
                    </a:p>
                  </a:txBody>
                  <a:tcPr/>
                </a:tc>
                <a:extLst>
                  <a:ext uri="{0D108BD9-81ED-4DB2-BD59-A6C34878D82A}">
                    <a16:rowId xmlns:a16="http://schemas.microsoft.com/office/drawing/2014/main" val="1707700248"/>
                  </a:ext>
                </a:extLst>
              </a:tr>
              <a:tr h="339106">
                <a:tc>
                  <a:txBody>
                    <a:bodyPr/>
                    <a:lstStyle/>
                    <a:p>
                      <a:r>
                        <a:rPr lang="en-US" dirty="0"/>
                        <a:t>2.</a:t>
                      </a:r>
                    </a:p>
                  </a:txBody>
                  <a:tcPr/>
                </a:tc>
                <a:tc>
                  <a:txBody>
                    <a:bodyPr/>
                    <a:lstStyle/>
                    <a:p>
                      <a:r>
                        <a:rPr lang="en-IN" sz="1800" b="1" dirty="0" err="1">
                          <a:latin typeface="Times New Roman" panose="02020603050405020304" pitchFamily="18" charset="0"/>
                          <a:cs typeface="Times New Roman" panose="02020603050405020304" pitchFamily="18" charset="0"/>
                        </a:rPr>
                        <a:t>Smitkumar</a:t>
                      </a:r>
                      <a:endParaRPr lang="en-US" b="1" dirty="0">
                        <a:latin typeface="Times New Roman" panose="02020603050405020304" pitchFamily="18" charset="0"/>
                        <a:cs typeface="Times New Roman" panose="02020603050405020304" pitchFamily="18" charset="0"/>
                      </a:endParaRPr>
                    </a:p>
                  </a:txBody>
                  <a:tcPr/>
                </a:tc>
                <a:tc>
                  <a:txBody>
                    <a:bodyPr/>
                    <a:lstStyle/>
                    <a:p>
                      <a:r>
                        <a:rPr lang="en-US" b="1" dirty="0">
                          <a:latin typeface="Times New Roman" panose="02020603050405020304" pitchFamily="18" charset="0"/>
                          <a:cs typeface="Times New Roman" panose="02020603050405020304" pitchFamily="18" charset="0"/>
                        </a:rPr>
                        <a:t>2520164</a:t>
                      </a:r>
                    </a:p>
                  </a:txBody>
                  <a:tcPr/>
                </a:tc>
                <a:extLst>
                  <a:ext uri="{0D108BD9-81ED-4DB2-BD59-A6C34878D82A}">
                    <a16:rowId xmlns:a16="http://schemas.microsoft.com/office/drawing/2014/main" val="826632508"/>
                  </a:ext>
                </a:extLst>
              </a:tr>
              <a:tr h="339106">
                <a:tc>
                  <a:txBody>
                    <a:bodyPr/>
                    <a:lstStyle/>
                    <a:p>
                      <a:r>
                        <a:rPr lang="en-US" dirty="0"/>
                        <a:t>3.</a:t>
                      </a:r>
                    </a:p>
                  </a:txBody>
                  <a:tcPr/>
                </a:tc>
                <a:tc>
                  <a:txBody>
                    <a:bodyPr/>
                    <a:lstStyle/>
                    <a:p>
                      <a:r>
                        <a:rPr lang="en-US" b="1" dirty="0">
                          <a:latin typeface="Times New Roman" panose="02020603050405020304" pitchFamily="18" charset="0"/>
                          <a:cs typeface="Times New Roman" panose="02020603050405020304" pitchFamily="18" charset="0"/>
                        </a:rPr>
                        <a:t>Amit Tiwari</a:t>
                      </a:r>
                    </a:p>
                  </a:txBody>
                  <a:tcPr/>
                </a:tc>
                <a:tc>
                  <a:txBody>
                    <a:bodyPr/>
                    <a:lstStyle/>
                    <a:p>
                      <a:r>
                        <a:rPr lang="en-US" b="1" dirty="0">
                          <a:latin typeface="Times New Roman" panose="02020603050405020304" pitchFamily="18" charset="0"/>
                          <a:cs typeface="Times New Roman" panose="02020603050405020304" pitchFamily="18" charset="0"/>
                        </a:rPr>
                        <a:t>2526931</a:t>
                      </a:r>
                    </a:p>
                  </a:txBody>
                  <a:tcPr/>
                </a:tc>
                <a:extLst>
                  <a:ext uri="{0D108BD9-81ED-4DB2-BD59-A6C34878D82A}">
                    <a16:rowId xmlns:a16="http://schemas.microsoft.com/office/drawing/2014/main" val="3692926474"/>
                  </a:ext>
                </a:extLst>
              </a:tr>
              <a:tr h="339106">
                <a:tc>
                  <a:txBody>
                    <a:bodyPr/>
                    <a:lstStyle/>
                    <a:p>
                      <a:r>
                        <a:rPr lang="en-US" dirty="0"/>
                        <a:t>4.</a:t>
                      </a:r>
                    </a:p>
                  </a:txBody>
                  <a:tcPr/>
                </a:tc>
                <a:tc>
                  <a:txBody>
                    <a:bodyPr/>
                    <a:lstStyle/>
                    <a:p>
                      <a:r>
                        <a:rPr lang="en-US" b="1" dirty="0">
                          <a:latin typeface="Times New Roman" panose="02020603050405020304" pitchFamily="18" charset="0"/>
                          <a:cs typeface="Times New Roman" panose="02020603050405020304" pitchFamily="18" charset="0"/>
                        </a:rPr>
                        <a:t>Patel Vidhi</a:t>
                      </a:r>
                    </a:p>
                  </a:txBody>
                  <a:tcPr/>
                </a:tc>
                <a:tc>
                  <a:txBody>
                    <a:bodyPr/>
                    <a:lstStyle/>
                    <a:p>
                      <a:r>
                        <a:rPr lang="en-US" b="1" dirty="0">
                          <a:latin typeface="Times New Roman" panose="02020603050405020304" pitchFamily="18" charset="0"/>
                          <a:cs typeface="Times New Roman" panose="02020603050405020304" pitchFamily="18" charset="0"/>
                        </a:rPr>
                        <a:t>2523554</a:t>
                      </a:r>
                    </a:p>
                  </a:txBody>
                  <a:tcPr/>
                </a:tc>
                <a:extLst>
                  <a:ext uri="{0D108BD9-81ED-4DB2-BD59-A6C34878D82A}">
                    <a16:rowId xmlns:a16="http://schemas.microsoft.com/office/drawing/2014/main" val="2099067037"/>
                  </a:ext>
                </a:extLst>
              </a:tr>
              <a:tr h="585305">
                <a:tc>
                  <a:txBody>
                    <a:bodyPr/>
                    <a:lstStyle/>
                    <a:p>
                      <a:r>
                        <a:rPr lang="en-US" dirty="0"/>
                        <a:t>5.</a:t>
                      </a:r>
                    </a:p>
                  </a:txBody>
                  <a:tcPr/>
                </a:tc>
                <a:tc>
                  <a:txBody>
                    <a:bodyPr/>
                    <a:lstStyle/>
                    <a:p>
                      <a:r>
                        <a:rPr lang="en-US" b="1" dirty="0" err="1">
                          <a:latin typeface="Times New Roman" panose="02020603050405020304" pitchFamily="18" charset="0"/>
                          <a:cs typeface="Times New Roman" panose="02020603050405020304" pitchFamily="18" charset="0"/>
                        </a:rPr>
                        <a:t>Aayushkumar</a:t>
                      </a:r>
                      <a:r>
                        <a:rPr lang="en-US" b="1" dirty="0">
                          <a:latin typeface="Times New Roman" panose="02020603050405020304" pitchFamily="18" charset="0"/>
                          <a:cs typeface="Times New Roman" panose="02020603050405020304" pitchFamily="18" charset="0"/>
                        </a:rPr>
                        <a:t> H  Parmar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latin typeface="Times New Roman" panose="02020603050405020304" pitchFamily="18" charset="0"/>
                          <a:cs typeface="Times New Roman" panose="02020603050405020304" pitchFamily="18" charset="0"/>
                        </a:rPr>
                        <a:t>2517971</a:t>
                      </a:r>
                    </a:p>
                    <a:p>
                      <a:endParaRPr lang="en-US" dirty="0"/>
                    </a:p>
                  </a:txBody>
                  <a:tcPr/>
                </a:tc>
                <a:extLst>
                  <a:ext uri="{0D108BD9-81ED-4DB2-BD59-A6C34878D82A}">
                    <a16:rowId xmlns:a16="http://schemas.microsoft.com/office/drawing/2014/main" val="1477387178"/>
                  </a:ext>
                </a:extLst>
              </a:tr>
            </a:tbl>
          </a:graphicData>
        </a:graphic>
      </p:graphicFrame>
      <p:sp>
        <p:nvSpPr>
          <p:cNvPr id="7" name="TextBox 6">
            <a:extLst>
              <a:ext uri="{FF2B5EF4-FFF2-40B4-BE49-F238E27FC236}">
                <a16:creationId xmlns:a16="http://schemas.microsoft.com/office/drawing/2014/main" id="{31736814-9828-D195-A389-37CD70AFB3DE}"/>
              </a:ext>
            </a:extLst>
          </p:cNvPr>
          <p:cNvSpPr txBox="1"/>
          <p:nvPr/>
        </p:nvSpPr>
        <p:spPr>
          <a:xfrm>
            <a:off x="4867574" y="3399484"/>
            <a:ext cx="3107803" cy="498663"/>
          </a:xfrm>
          <a:prstGeom prst="rect">
            <a:avLst/>
          </a:prstGeom>
          <a:noFill/>
        </p:spPr>
        <p:txBody>
          <a:bodyPr wrap="square">
            <a:spAutoFit/>
          </a:bodyPr>
          <a:lstStyle/>
          <a:p>
            <a:pPr algn="just">
              <a:lnSpc>
                <a:spcPct val="150000"/>
              </a:lnSpc>
            </a:pPr>
            <a:r>
              <a:rPr lang="en-US" sz="2000" b="1" dirty="0">
                <a:latin typeface="Times New Roman" panose="02020603050405020304" pitchFamily="18" charset="0"/>
                <a:cs typeface="Times New Roman" panose="02020603050405020304" pitchFamily="18" charset="0"/>
              </a:rPr>
              <a:t>Lecturer: Dr Ping Wu</a:t>
            </a:r>
            <a:endParaRPr lang="en-IN"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643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DB0C3F0-351E-F8C5-A893-AEF21ECA87A0}"/>
              </a:ext>
            </a:extLst>
          </p:cNvPr>
          <p:cNvSpPr txBox="1"/>
          <p:nvPr/>
        </p:nvSpPr>
        <p:spPr>
          <a:xfrm>
            <a:off x="791497" y="2654710"/>
            <a:ext cx="10609006" cy="661207"/>
          </a:xfrm>
          <a:prstGeom prst="rect">
            <a:avLst/>
          </a:prstGeom>
          <a:noFill/>
        </p:spPr>
        <p:txBody>
          <a:bodyPr wrap="square" rtlCol="0">
            <a:spAutoFit/>
          </a:bodyPr>
          <a:lstStyle/>
          <a:p>
            <a:pPr>
              <a:lnSpc>
                <a:spcPct val="150000"/>
              </a:lnSpc>
            </a:pPr>
            <a:r>
              <a:rPr lang="en-US" sz="2800" b="1" dirty="0">
                <a:latin typeface="Arial" panose="020B0604020202020204" pitchFamily="34" charset="0"/>
                <a:cs typeface="Arial" panose="020B0604020202020204" pitchFamily="34" charset="0"/>
              </a:rPr>
              <a:t>MSC IN PUBLIC HEALTH AND SOCIAL CARE IN PRACTICE</a:t>
            </a:r>
            <a:endParaRPr lang="en-IN" sz="28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FBBAF53-8323-E951-77E0-3F1564332F85}"/>
              </a:ext>
            </a:extLst>
          </p:cNvPr>
          <p:cNvSpPr txBox="1"/>
          <p:nvPr/>
        </p:nvSpPr>
        <p:spPr>
          <a:xfrm>
            <a:off x="816078" y="4006517"/>
            <a:ext cx="4444179" cy="1703030"/>
          </a:xfrm>
          <a:prstGeom prst="rect">
            <a:avLst/>
          </a:prstGeom>
          <a:noFill/>
        </p:spPr>
        <p:txBody>
          <a:bodyPr wrap="square" rtlCol="0">
            <a:spAutoFit/>
          </a:bodyPr>
          <a:lstStyle/>
          <a:p>
            <a:pPr algn="just">
              <a:lnSpc>
                <a:spcPct val="150000"/>
              </a:lnSpc>
            </a:pPr>
            <a:r>
              <a:rPr lang="en-US" b="1" dirty="0">
                <a:latin typeface="Arial" panose="020B0604020202020204" pitchFamily="34" charset="0"/>
                <a:cs typeface="Arial" panose="020B0604020202020204" pitchFamily="34" charset="0"/>
              </a:rPr>
              <a:t>Module Code: </a:t>
            </a:r>
            <a:r>
              <a:rPr lang="en-US" dirty="0">
                <a:latin typeface="Arial" panose="020B0604020202020204" pitchFamily="34" charset="0"/>
                <a:cs typeface="Arial" panose="020B0604020202020204" pitchFamily="34" charset="0"/>
              </a:rPr>
              <a:t>LCHS7009</a:t>
            </a:r>
          </a:p>
          <a:p>
            <a:pPr algn="just">
              <a:lnSpc>
                <a:spcPct val="150000"/>
              </a:lnSpc>
            </a:pPr>
            <a:r>
              <a:rPr lang="en-US" b="1" dirty="0">
                <a:latin typeface="Arial" panose="020B0604020202020204" pitchFamily="34" charset="0"/>
                <a:cs typeface="Arial" panose="020B0604020202020204" pitchFamily="34" charset="0"/>
              </a:rPr>
              <a:t>Module</a:t>
            </a:r>
            <a:r>
              <a:rPr lang="en-US" dirty="0">
                <a:latin typeface="Arial" panose="020B0604020202020204" pitchFamily="34" charset="0"/>
                <a:cs typeface="Arial" panose="020B0604020202020204" pitchFamily="34" charset="0"/>
              </a:rPr>
              <a:t>: Population Health And Digital Health Promotion</a:t>
            </a:r>
          </a:p>
          <a:p>
            <a:pPr algn="just">
              <a:lnSpc>
                <a:spcPct val="150000"/>
              </a:lnSpc>
            </a:pPr>
            <a:r>
              <a:rPr lang="en-US" b="1" dirty="0">
                <a:latin typeface="Arial" panose="020B0604020202020204" pitchFamily="34" charset="0"/>
                <a:cs typeface="Arial" panose="020B0604020202020204" pitchFamily="34" charset="0"/>
              </a:rPr>
              <a:t>Lecturer: </a:t>
            </a:r>
            <a:r>
              <a:rPr lang="en-US" dirty="0">
                <a:latin typeface="Arial" panose="020B0604020202020204" pitchFamily="34" charset="0"/>
                <a:cs typeface="Arial" panose="020B0604020202020204" pitchFamily="34" charset="0"/>
              </a:rPr>
              <a:t>Dr Ping Wu</a:t>
            </a:r>
            <a:endParaRPr lang="en-IN"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5D596C93-0B70-D410-4247-A74CFA1104A6}"/>
              </a:ext>
            </a:extLst>
          </p:cNvPr>
          <p:cNvPicPr>
            <a:picLocks noChangeAspect="1"/>
          </p:cNvPicPr>
          <p:nvPr/>
        </p:nvPicPr>
        <p:blipFill>
          <a:blip r:embed="rId2">
            <a:extLst>
              <a:ext uri="{28A0092B-C50C-407E-A947-70E740481C1C}">
                <a14:useLocalDpi xmlns:a14="http://schemas.microsoft.com/office/drawing/2010/main" val="0"/>
              </a:ext>
            </a:extLst>
          </a:blip>
          <a:srcRect t="15661" b="17346"/>
          <a:stretch>
            <a:fillRect/>
          </a:stretch>
        </p:blipFill>
        <p:spPr>
          <a:xfrm>
            <a:off x="3323919" y="349483"/>
            <a:ext cx="4355075" cy="1594861"/>
          </a:xfrm>
          <a:prstGeom prst="rect">
            <a:avLst/>
          </a:prstGeom>
          <a:ln w="228600" cap="sq" cmpd="thickThin">
            <a:solidFill>
              <a:schemeClr val="bg2">
                <a:lumMod val="50000"/>
              </a:schemeClr>
            </a:solidFill>
            <a:prstDash val="solid"/>
            <a:miter lim="800000"/>
          </a:ln>
          <a:effectLst>
            <a:innerShdw blurRad="76200">
              <a:srgbClr val="000000"/>
            </a:innerShdw>
          </a:effectLst>
        </p:spPr>
      </p:pic>
      <p:sp>
        <p:nvSpPr>
          <p:cNvPr id="11" name="TextBox 10">
            <a:extLst>
              <a:ext uri="{FF2B5EF4-FFF2-40B4-BE49-F238E27FC236}">
                <a16:creationId xmlns:a16="http://schemas.microsoft.com/office/drawing/2014/main" id="{7BA6029B-3824-C2EF-2C20-45ADA5705B36}"/>
              </a:ext>
            </a:extLst>
          </p:cNvPr>
          <p:cNvSpPr txBox="1"/>
          <p:nvPr/>
        </p:nvSpPr>
        <p:spPr>
          <a:xfrm>
            <a:off x="7344697" y="4006517"/>
            <a:ext cx="3136491" cy="1703030"/>
          </a:xfrm>
          <a:prstGeom prst="rect">
            <a:avLst/>
          </a:prstGeom>
          <a:noFill/>
        </p:spPr>
        <p:txBody>
          <a:bodyPr wrap="square" rtlCol="0">
            <a:spAutoFit/>
          </a:bodyPr>
          <a:lstStyle/>
          <a:p>
            <a:pPr algn="just">
              <a:lnSpc>
                <a:spcPct val="150000"/>
              </a:lnSpc>
            </a:pPr>
            <a:r>
              <a:rPr lang="en-US" b="1" dirty="0">
                <a:latin typeface="Arial" panose="020B0604020202020204" pitchFamily="34" charset="0"/>
                <a:cs typeface="Arial" panose="020B0604020202020204" pitchFamily="34" charset="0"/>
              </a:rPr>
              <a:t>Student Name: </a:t>
            </a:r>
            <a:r>
              <a:rPr lang="en-US" dirty="0" err="1">
                <a:latin typeface="Arial" panose="020B0604020202020204" pitchFamily="34" charset="0"/>
                <a:cs typeface="Arial" panose="020B0604020202020204" pitchFamily="34" charset="0"/>
              </a:rPr>
              <a:t>Pinalkumari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Dhansukhbhai</a:t>
            </a:r>
            <a:r>
              <a:rPr lang="en-US" dirty="0">
                <a:latin typeface="Arial" panose="020B0604020202020204" pitchFamily="34" charset="0"/>
                <a:cs typeface="Arial" panose="020B0604020202020204" pitchFamily="34" charset="0"/>
              </a:rPr>
              <a:t> Patel</a:t>
            </a:r>
          </a:p>
          <a:p>
            <a:pPr algn="just">
              <a:lnSpc>
                <a:spcPct val="150000"/>
              </a:lnSpc>
            </a:pPr>
            <a:r>
              <a:rPr lang="en-US" b="1" dirty="0">
                <a:latin typeface="Arial" panose="020B0604020202020204" pitchFamily="34" charset="0"/>
                <a:cs typeface="Arial" panose="020B0604020202020204" pitchFamily="34" charset="0"/>
              </a:rPr>
              <a:t>Student I.D.: </a:t>
            </a:r>
            <a:r>
              <a:rPr lang="en-US" dirty="0">
                <a:latin typeface="Arial" panose="020B0604020202020204" pitchFamily="34" charset="0"/>
                <a:cs typeface="Arial" panose="020B0604020202020204" pitchFamily="34" charset="0"/>
              </a:rPr>
              <a:t>2529442</a:t>
            </a:r>
          </a:p>
          <a:p>
            <a:pPr algn="just">
              <a:lnSpc>
                <a:spcPct val="150000"/>
              </a:lnSpc>
            </a:pPr>
            <a:r>
              <a:rPr lang="en-US" dirty="0">
                <a:latin typeface="Arial" panose="020B0604020202020204" pitchFamily="34" charset="0"/>
                <a:cs typeface="Arial" panose="020B0604020202020204" pitchFamily="34" charset="0"/>
              </a:rPr>
              <a:t>	(Group Member 1)</a:t>
            </a:r>
          </a:p>
        </p:txBody>
      </p:sp>
      <p:sp>
        <p:nvSpPr>
          <p:cNvPr id="13" name="TextBox 12">
            <a:extLst>
              <a:ext uri="{FF2B5EF4-FFF2-40B4-BE49-F238E27FC236}">
                <a16:creationId xmlns:a16="http://schemas.microsoft.com/office/drawing/2014/main" id="{2B237F60-82D5-F794-A0EB-40702B3FF5A3}"/>
              </a:ext>
            </a:extLst>
          </p:cNvPr>
          <p:cNvSpPr txBox="1"/>
          <p:nvPr/>
        </p:nvSpPr>
        <p:spPr>
          <a:xfrm>
            <a:off x="4301612" y="5862186"/>
            <a:ext cx="3895903"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Presentation date: </a:t>
            </a:r>
            <a:r>
              <a:rPr lang="en-US" dirty="0">
                <a:latin typeface="Arial" panose="020B0604020202020204" pitchFamily="34" charset="0"/>
                <a:cs typeface="Arial" panose="020B0604020202020204" pitchFamily="34" charset="0"/>
              </a:rPr>
              <a:t>13</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Aug, 2026</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6747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8CBEF-9158-AA49-4FBA-4AFDA8E7CB96}"/>
              </a:ext>
            </a:extLst>
          </p:cNvPr>
          <p:cNvSpPr>
            <a:spLocks noGrp="1"/>
          </p:cNvSpPr>
          <p:nvPr>
            <p:ph type="title"/>
          </p:nvPr>
        </p:nvSpPr>
        <p:spPr>
          <a:xfrm>
            <a:off x="270386" y="78658"/>
            <a:ext cx="8288594" cy="1435510"/>
          </a:xfrm>
        </p:spPr>
        <p:txBody>
          <a:bodyPr>
            <a:normAutofit/>
            <a:scene3d>
              <a:camera prst="perspectiveLeft"/>
              <a:lightRig rig="threePt" dir="t"/>
            </a:scene3d>
          </a:bodyPr>
          <a:lstStyle/>
          <a:p>
            <a:pPr algn="ctr"/>
            <a:r>
              <a:rPr lang="en-IN" sz="40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Encouraging Young Women to Attend Cervical Screening</a:t>
            </a:r>
          </a:p>
        </p:txBody>
      </p:sp>
      <p:sp>
        <p:nvSpPr>
          <p:cNvPr id="3" name="Content Placeholder 2">
            <a:extLst>
              <a:ext uri="{FF2B5EF4-FFF2-40B4-BE49-F238E27FC236}">
                <a16:creationId xmlns:a16="http://schemas.microsoft.com/office/drawing/2014/main" id="{D5C30470-5E93-B664-ECAC-D4FD987D75BF}"/>
              </a:ext>
            </a:extLst>
          </p:cNvPr>
          <p:cNvSpPr>
            <a:spLocks noGrp="1"/>
          </p:cNvSpPr>
          <p:nvPr>
            <p:ph idx="1"/>
          </p:nvPr>
        </p:nvSpPr>
        <p:spPr>
          <a:xfrm>
            <a:off x="194822" y="2057706"/>
            <a:ext cx="4900704" cy="834717"/>
          </a:xfrm>
          <a:solidFill>
            <a:srgbClr val="FFC6C6"/>
          </a:solidFill>
        </p:spPr>
        <p:txBody>
          <a:bodyPr>
            <a:normAutofit lnSpcReduction="10000"/>
          </a:bodyPr>
          <a:lstStyle/>
          <a:p>
            <a:pPr marL="0" indent="0" algn="ctr">
              <a:buNone/>
            </a:pPr>
            <a:r>
              <a:rPr lang="en-IN" dirty="0">
                <a:ln w="0"/>
                <a:solidFill>
                  <a:srgbClr val="C0000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Target group:</a:t>
            </a:r>
            <a:br>
              <a:rPr lang="en-IN" dirty="0">
                <a:ln w="0"/>
                <a:solidFill>
                  <a:srgbClr val="C0000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IN" dirty="0">
                <a:ln w="0"/>
                <a:solidFill>
                  <a:srgbClr val="C0000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Women aged 25–49 years</a:t>
            </a:r>
          </a:p>
        </p:txBody>
      </p:sp>
      <p:pic>
        <p:nvPicPr>
          <p:cNvPr id="5" name="Picture 4">
            <a:extLst>
              <a:ext uri="{FF2B5EF4-FFF2-40B4-BE49-F238E27FC236}">
                <a16:creationId xmlns:a16="http://schemas.microsoft.com/office/drawing/2014/main" id="{36122961-5856-34E9-D7E5-956F6C33E3EE}"/>
              </a:ext>
            </a:extLst>
          </p:cNvPr>
          <p:cNvPicPr>
            <a:picLocks noChangeAspect="1"/>
          </p:cNvPicPr>
          <p:nvPr/>
        </p:nvPicPr>
        <p:blipFill>
          <a:blip r:embed="rId2">
            <a:extLst>
              <a:ext uri="{28A0092B-C50C-407E-A947-70E740481C1C}">
                <a14:useLocalDpi xmlns:a14="http://schemas.microsoft.com/office/drawing/2010/main" val="0"/>
              </a:ext>
            </a:extLst>
          </a:blip>
          <a:srcRect t="5406" b="6670"/>
          <a:stretch>
            <a:fillRect/>
          </a:stretch>
        </p:blipFill>
        <p:spPr>
          <a:xfrm>
            <a:off x="0" y="3215149"/>
            <a:ext cx="6312310" cy="3564193"/>
          </a:xfrm>
          <a:prstGeom prst="rect">
            <a:avLst/>
          </a:prstGeom>
        </p:spPr>
      </p:pic>
      <p:pic>
        <p:nvPicPr>
          <p:cNvPr id="7" name="Picture 6">
            <a:extLst>
              <a:ext uri="{FF2B5EF4-FFF2-40B4-BE49-F238E27FC236}">
                <a16:creationId xmlns:a16="http://schemas.microsoft.com/office/drawing/2014/main" id="{DF684322-CCF4-25C8-BC04-8E980BC804BF}"/>
              </a:ext>
            </a:extLst>
          </p:cNvPr>
          <p:cNvPicPr>
            <a:picLocks noChangeAspect="1"/>
          </p:cNvPicPr>
          <p:nvPr/>
        </p:nvPicPr>
        <p:blipFill>
          <a:blip r:embed="rId3">
            <a:extLst>
              <a:ext uri="{28A0092B-C50C-407E-A947-70E740481C1C}">
                <a14:useLocalDpi xmlns:a14="http://schemas.microsoft.com/office/drawing/2010/main" val="0"/>
              </a:ext>
            </a:extLst>
          </a:blip>
          <a:srcRect l="9226" t="13881" r="10258" b="7647"/>
          <a:stretch>
            <a:fillRect/>
          </a:stretch>
        </p:blipFill>
        <p:spPr>
          <a:xfrm>
            <a:off x="7814461" y="1002685"/>
            <a:ext cx="4110807" cy="2944761"/>
          </a:xfrm>
          <a:prstGeom prst="rect">
            <a:avLst/>
          </a:prstGeom>
        </p:spPr>
      </p:pic>
      <p:pic>
        <p:nvPicPr>
          <p:cNvPr id="9" name="Picture 8">
            <a:extLst>
              <a:ext uri="{FF2B5EF4-FFF2-40B4-BE49-F238E27FC236}">
                <a16:creationId xmlns:a16="http://schemas.microsoft.com/office/drawing/2014/main" id="{448BDD57-CAC8-8B67-C780-D3B2D36E04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24564" y="3965577"/>
            <a:ext cx="4900704" cy="2588648"/>
          </a:xfrm>
          <a:prstGeom prst="rect">
            <a:avLst/>
          </a:prstGeom>
        </p:spPr>
      </p:pic>
      <p:sp>
        <p:nvSpPr>
          <p:cNvPr id="10" name="TextBox 9">
            <a:extLst>
              <a:ext uri="{FF2B5EF4-FFF2-40B4-BE49-F238E27FC236}">
                <a16:creationId xmlns:a16="http://schemas.microsoft.com/office/drawing/2014/main" id="{5B6FDB10-09A8-C563-48CF-1B5AEC29D9A4}"/>
              </a:ext>
            </a:extLst>
          </p:cNvPr>
          <p:cNvSpPr txBox="1"/>
          <p:nvPr/>
        </p:nvSpPr>
        <p:spPr>
          <a:xfrm>
            <a:off x="7157884" y="3965576"/>
            <a:ext cx="2802193" cy="369332"/>
          </a:xfrm>
          <a:prstGeom prst="rect">
            <a:avLst/>
          </a:prstGeom>
          <a:noFill/>
        </p:spPr>
        <p:txBody>
          <a:bodyPr wrap="square" rtlCol="0">
            <a:spAutoFit/>
          </a:bodyPr>
          <a:lstStyle/>
          <a:p>
            <a:r>
              <a:rPr lang="en-US" b="1" dirty="0">
                <a:solidFill>
                  <a:schemeClr val="bg1"/>
                </a:solidFill>
                <a:latin typeface="Berlin Sans FB" panose="020E0602020502020306" pitchFamily="34" charset="0"/>
              </a:rPr>
              <a:t>Cervical Screening Test </a:t>
            </a:r>
            <a:endParaRPr lang="en-IN" b="1" dirty="0">
              <a:solidFill>
                <a:schemeClr val="bg1"/>
              </a:solidFill>
              <a:latin typeface="Berlin Sans FB" panose="020E0602020502020306" pitchFamily="34" charset="0"/>
            </a:endParaRPr>
          </a:p>
        </p:txBody>
      </p:sp>
    </p:spTree>
    <p:extLst>
      <p:ext uri="{BB962C8B-B14F-4D97-AF65-F5344CB8AC3E}">
        <p14:creationId xmlns:p14="http://schemas.microsoft.com/office/powerpoint/2010/main" val="2715935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780B3-1BDD-0B91-B1CE-3726DD4F36B6}"/>
              </a:ext>
            </a:extLst>
          </p:cNvPr>
          <p:cNvSpPr>
            <a:spLocks noGrp="1"/>
          </p:cNvSpPr>
          <p:nvPr>
            <p:ph type="title"/>
          </p:nvPr>
        </p:nvSpPr>
        <p:spPr>
          <a:xfrm>
            <a:off x="592393" y="-185482"/>
            <a:ext cx="10515600" cy="1325563"/>
          </a:xfrm>
        </p:spPr>
        <p:txBody>
          <a:bodyPr/>
          <a:lstStyle/>
          <a:p>
            <a:pPr algn="ctr"/>
            <a:r>
              <a:rPr lang="en-US"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ea typeface="Cambria" pitchFamily="34" charset="-122"/>
                <a:cs typeface="Arial" panose="020B0604020202020204" pitchFamily="34" charset="0"/>
              </a:rPr>
              <a:t>The activity: aim and content</a:t>
            </a:r>
            <a:endParaRPr lang="en-IN"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494003-F3F0-B407-6860-CC93DD17467F}"/>
              </a:ext>
            </a:extLst>
          </p:cNvPr>
          <p:cNvSpPr>
            <a:spLocks noGrp="1"/>
          </p:cNvSpPr>
          <p:nvPr>
            <p:ph idx="1"/>
          </p:nvPr>
        </p:nvSpPr>
        <p:spPr>
          <a:xfrm>
            <a:off x="727587" y="1412671"/>
            <a:ext cx="9920749" cy="1478013"/>
          </a:xfrm>
        </p:spPr>
        <p:txBody>
          <a:bodyPr>
            <a:normAutofit lnSpcReduction="10000"/>
          </a:bodyPr>
          <a:lstStyle/>
          <a:p>
            <a:pPr algn="just">
              <a:buFont typeface="Wingdings" panose="05000000000000000000" pitchFamily="2" charset="2"/>
              <a:buChar char="v"/>
            </a:pPr>
            <a:r>
              <a:rPr lang="en-US" sz="2400" b="1" dirty="0">
                <a:latin typeface="Arial" panose="020B0604020202020204" pitchFamily="34" charset="0"/>
                <a:ea typeface="Calibri" pitchFamily="34" charset="-122"/>
                <a:cs typeface="Arial" panose="020B0604020202020204" pitchFamily="34" charset="0"/>
              </a:rPr>
              <a:t>Aim</a:t>
            </a:r>
          </a:p>
          <a:p>
            <a:pPr marL="0" indent="0" algn="just">
              <a:buNone/>
            </a:pPr>
            <a:r>
              <a:rPr lang="en-US" sz="2400" dirty="0">
                <a:latin typeface="Arial" panose="020B0604020202020204" pitchFamily="34" charset="0"/>
                <a:ea typeface="Calibri" pitchFamily="34" charset="-122"/>
                <a:cs typeface="Arial" panose="020B0604020202020204" pitchFamily="34" charset="0"/>
              </a:rPr>
              <a:t>	To increase cervical screening uptake among women aged 25–49 by removing the practical and emotional barriers that stop them booking or attending.</a:t>
            </a:r>
            <a:endParaRPr lang="en-US" sz="2400"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1F87B9AB-6573-38BB-932B-9324D6DA42A5}"/>
              </a:ext>
            </a:extLst>
          </p:cNvPr>
          <p:cNvGraphicFramePr/>
          <p:nvPr>
            <p:extLst>
              <p:ext uri="{D42A27DB-BD31-4B8C-83A1-F6EECF244321}">
                <p14:modId xmlns:p14="http://schemas.microsoft.com/office/powerpoint/2010/main" val="2252481000"/>
              </p:ext>
            </p:extLst>
          </p:nvPr>
        </p:nvGraphicFramePr>
        <p:xfrm>
          <a:off x="180258" y="2416021"/>
          <a:ext cx="11202220" cy="35173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0904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EF33A-CA0E-EF50-50AA-F0BDE64CC7AA}"/>
              </a:ext>
            </a:extLst>
          </p:cNvPr>
          <p:cNvSpPr>
            <a:spLocks noGrp="1"/>
          </p:cNvSpPr>
          <p:nvPr>
            <p:ph type="title"/>
          </p:nvPr>
        </p:nvSpPr>
        <p:spPr>
          <a:xfrm>
            <a:off x="1676400" y="216310"/>
            <a:ext cx="8185355" cy="1012262"/>
          </a:xfrm>
        </p:spPr>
        <p:txBody>
          <a:bodyPr>
            <a:normAutofit/>
          </a:bodyPr>
          <a:lstStyle/>
          <a:p>
            <a:r>
              <a:rPr lang="en-US"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ea typeface="Cambria" pitchFamily="34" charset="-122"/>
                <a:cs typeface="Arial" panose="020B0604020202020204" pitchFamily="34" charset="0"/>
              </a:rPr>
              <a:t>THE DIGITAL HEALTH TECHNOLOGY</a:t>
            </a:r>
            <a:endParaRPr lang="en-IN"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8287EDB-EEA6-BA3E-5E58-1B0C71E030C6}"/>
              </a:ext>
            </a:extLst>
          </p:cNvPr>
          <p:cNvSpPr>
            <a:spLocks noGrp="1"/>
          </p:cNvSpPr>
          <p:nvPr>
            <p:ph idx="1"/>
          </p:nvPr>
        </p:nvSpPr>
        <p:spPr>
          <a:xfrm>
            <a:off x="838200" y="1476580"/>
            <a:ext cx="10515600" cy="1340362"/>
          </a:xfrm>
        </p:spPr>
        <p:txBody>
          <a:bodyPr>
            <a:normAutofit fontScale="92500" lnSpcReduction="20000"/>
          </a:bodyPr>
          <a:lstStyle/>
          <a:p>
            <a:pPr>
              <a:buFont typeface="Wingdings" panose="05000000000000000000" pitchFamily="2" charset="2"/>
              <a:buChar char="v"/>
            </a:pPr>
            <a:r>
              <a:rPr lang="en-US" b="1" dirty="0">
                <a:latin typeface="Arial" panose="020B0604020202020204" pitchFamily="34" charset="0"/>
                <a:ea typeface="Cambria" pitchFamily="34" charset="-122"/>
                <a:cs typeface="Arial" panose="020B0604020202020204" pitchFamily="34" charset="0"/>
              </a:rPr>
              <a:t> NHS App-integrated reminder &amp; booking tool</a:t>
            </a:r>
            <a:endParaRPr lang="en-US" dirty="0">
              <a:latin typeface="Arial" panose="020B0604020202020204" pitchFamily="34" charset="0"/>
              <a:cs typeface="Arial" panose="020B0604020202020204" pitchFamily="34" charset="0"/>
            </a:endParaRPr>
          </a:p>
          <a:p>
            <a:pPr lvl="1">
              <a:buFont typeface="Wingdings" panose="05000000000000000000" pitchFamily="2" charset="2"/>
              <a:buChar char="ü"/>
            </a:pPr>
            <a:r>
              <a:rPr lang="en-US" dirty="0">
                <a:latin typeface="Arial" panose="020B0604020202020204" pitchFamily="34" charset="0"/>
                <a:ea typeface="Calibri" pitchFamily="34" charset="-122"/>
                <a:cs typeface="Arial" panose="020B0604020202020204" pitchFamily="34" charset="0"/>
              </a:rPr>
              <a:t> Built on NHS England's existing “ping and book” screening alerts, paired with SMS for women less likely to use the app.</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a:t>
            </a:r>
          </a:p>
        </p:txBody>
      </p:sp>
      <p:sp>
        <p:nvSpPr>
          <p:cNvPr id="5" name="Flowchart: Process 4">
            <a:extLst>
              <a:ext uri="{FF2B5EF4-FFF2-40B4-BE49-F238E27FC236}">
                <a16:creationId xmlns:a16="http://schemas.microsoft.com/office/drawing/2014/main" id="{C335280A-C39F-2E76-5074-B4CE3229D5A1}"/>
              </a:ext>
            </a:extLst>
          </p:cNvPr>
          <p:cNvSpPr/>
          <p:nvPr/>
        </p:nvSpPr>
        <p:spPr>
          <a:xfrm>
            <a:off x="1010265" y="3099620"/>
            <a:ext cx="4758812" cy="747251"/>
          </a:xfrm>
          <a:prstGeom prst="flowChartProcess">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lvl="2"/>
            <a:r>
              <a:rPr lang="en-US" b="1" dirty="0">
                <a:latin typeface="Arial" panose="020B0604020202020204" pitchFamily="34" charset="0"/>
                <a:ea typeface="Calibri" pitchFamily="34" charset="-122"/>
                <a:cs typeface="Arial" panose="020B0604020202020204" pitchFamily="34" charset="0"/>
              </a:rPr>
              <a:t>Reminders synced to GP recall data</a:t>
            </a:r>
            <a:endParaRPr lang="en-US" dirty="0">
              <a:latin typeface="Arial" panose="020B0604020202020204" pitchFamily="34" charset="0"/>
              <a:cs typeface="Arial" panose="020B0604020202020204" pitchFamily="34" charset="0"/>
            </a:endParaRPr>
          </a:p>
        </p:txBody>
      </p:sp>
      <p:sp>
        <p:nvSpPr>
          <p:cNvPr id="6" name="Flowchart: Process 5">
            <a:extLst>
              <a:ext uri="{FF2B5EF4-FFF2-40B4-BE49-F238E27FC236}">
                <a16:creationId xmlns:a16="http://schemas.microsoft.com/office/drawing/2014/main" id="{53E73825-43BF-7E98-ED8E-EF23A8F5DE76}"/>
              </a:ext>
            </a:extLst>
          </p:cNvPr>
          <p:cNvSpPr/>
          <p:nvPr/>
        </p:nvSpPr>
        <p:spPr>
          <a:xfrm>
            <a:off x="1187245" y="4129549"/>
            <a:ext cx="4404851" cy="698090"/>
          </a:xfrm>
          <a:prstGeom prst="flowChartProcess">
            <a:avLst/>
          </a:prstGeom>
        </p:spPr>
        <p:style>
          <a:lnRef idx="3">
            <a:schemeClr val="lt1"/>
          </a:lnRef>
          <a:fillRef idx="1">
            <a:schemeClr val="accent6"/>
          </a:fillRef>
          <a:effectRef idx="1">
            <a:schemeClr val="accent6"/>
          </a:effectRef>
          <a:fontRef idx="minor">
            <a:schemeClr val="lt1"/>
          </a:fontRef>
        </p:style>
        <p:txBody>
          <a:bodyPr rtlCol="0" anchor="ctr"/>
          <a:lstStyle/>
          <a:p>
            <a:pPr lvl="2"/>
            <a:r>
              <a:rPr lang="en-US" b="1" dirty="0">
                <a:latin typeface="Arial" panose="020B0604020202020204" pitchFamily="34" charset="0"/>
                <a:ea typeface="Calibri" pitchFamily="34" charset="-122"/>
                <a:cs typeface="Arial" panose="020B0604020202020204" pitchFamily="34" charset="0"/>
              </a:rPr>
              <a:t>In-app booking linked to GP systems</a:t>
            </a:r>
            <a:endParaRPr lang="en-US" dirty="0">
              <a:latin typeface="Arial" panose="020B0604020202020204" pitchFamily="34" charset="0"/>
              <a:cs typeface="Arial" panose="020B0604020202020204" pitchFamily="34" charset="0"/>
            </a:endParaRPr>
          </a:p>
        </p:txBody>
      </p:sp>
      <p:sp>
        <p:nvSpPr>
          <p:cNvPr id="7" name="Flowchart: Process 6">
            <a:extLst>
              <a:ext uri="{FF2B5EF4-FFF2-40B4-BE49-F238E27FC236}">
                <a16:creationId xmlns:a16="http://schemas.microsoft.com/office/drawing/2014/main" id="{AC8D8B0F-BEA6-6151-CD8F-64E5E85CB86B}"/>
              </a:ext>
            </a:extLst>
          </p:cNvPr>
          <p:cNvSpPr/>
          <p:nvPr/>
        </p:nvSpPr>
        <p:spPr>
          <a:xfrm>
            <a:off x="1388805" y="5032375"/>
            <a:ext cx="4001729" cy="698090"/>
          </a:xfrm>
          <a:prstGeom prst="flowChartProcess">
            <a:avLst/>
          </a:prstGeom>
        </p:spPr>
        <p:style>
          <a:lnRef idx="1">
            <a:schemeClr val="accent4"/>
          </a:lnRef>
          <a:fillRef idx="3">
            <a:schemeClr val="accent4"/>
          </a:fillRef>
          <a:effectRef idx="2">
            <a:schemeClr val="accent4"/>
          </a:effectRef>
          <a:fontRef idx="minor">
            <a:schemeClr val="lt1"/>
          </a:fontRef>
        </p:style>
        <p:txBody>
          <a:bodyPr rtlCol="0" anchor="ctr"/>
          <a:lstStyle/>
          <a:p>
            <a:pPr lvl="2"/>
            <a:r>
              <a:rPr lang="en-US" b="1" dirty="0">
                <a:latin typeface="Arial" panose="020B0604020202020204" pitchFamily="34" charset="0"/>
                <a:ea typeface="Calibri" pitchFamily="34" charset="-122"/>
                <a:cs typeface="Arial" panose="020B0604020202020204" pitchFamily="34" charset="0"/>
              </a:rPr>
              <a:t>Self-sampling kit request</a:t>
            </a:r>
            <a:endParaRPr lang="en-US"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D8D583B-3755-C177-98A4-18AD5B6D1A7C}"/>
              </a:ext>
            </a:extLst>
          </p:cNvPr>
          <p:cNvSpPr txBox="1"/>
          <p:nvPr/>
        </p:nvSpPr>
        <p:spPr>
          <a:xfrm>
            <a:off x="6508957" y="3320020"/>
            <a:ext cx="5447071" cy="2677656"/>
          </a:xfrm>
          <a:prstGeom prst="rect">
            <a:avLst/>
          </a:prstGeom>
          <a:noFill/>
        </p:spPr>
        <p:txBody>
          <a:bodyPr wrap="square" rtlCol="0">
            <a:spAutoFit/>
          </a:bodyPr>
          <a:lstStyle/>
          <a:p>
            <a:pPr algn="ctr"/>
            <a:r>
              <a:rPr lang="en-US" sz="2400" b="1" kern="0" spc="100" dirty="0">
                <a:latin typeface="Arial" panose="020B0604020202020204" pitchFamily="34" charset="0"/>
                <a:ea typeface="Calibri" pitchFamily="34" charset="-122"/>
                <a:cs typeface="Arial" panose="020B0604020202020204" pitchFamily="34" charset="0"/>
              </a:rPr>
              <a:t>WHY THIS TECHNOLOGY</a:t>
            </a:r>
            <a:endParaRPr lang="en-US" sz="2400" dirty="0">
              <a:latin typeface="Arial" panose="020B0604020202020204" pitchFamily="34" charset="0"/>
              <a:ea typeface="Calibri" pitchFamily="34" charset="-122"/>
              <a:cs typeface="Arial" panose="020B0604020202020204" pitchFamily="34" charset="0"/>
            </a:endParaRPr>
          </a:p>
          <a:p>
            <a:r>
              <a:rPr lang="en-US" sz="2400" dirty="0">
                <a:latin typeface="Arial" panose="020B0604020202020204" pitchFamily="34" charset="0"/>
                <a:ea typeface="Calibri" pitchFamily="34" charset="-122"/>
                <a:cs typeface="Arial" panose="020B0604020202020204" pitchFamily="34" charset="0"/>
              </a:rPr>
              <a:t>It builds on infrastructure the NHS is already rolling out, so it's realistic and scalable rather than built from scratch, and it meets young women where they already are: on their phones, daily.</a:t>
            </a:r>
            <a:endParaRPr lang="en-US" sz="2400" dirty="0">
              <a:latin typeface="Arial" panose="020B0604020202020204" pitchFamily="34" charset="0"/>
              <a:cs typeface="Arial" panose="020B0604020202020204" pitchFamily="34" charset="0"/>
            </a:endParaRPr>
          </a:p>
          <a:p>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8263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B0817-CC83-5701-DFDE-65C37D5E6A47}"/>
              </a:ext>
            </a:extLst>
          </p:cNvPr>
          <p:cNvSpPr>
            <a:spLocks noGrp="1"/>
          </p:cNvSpPr>
          <p:nvPr>
            <p:ph type="ctrTitle"/>
          </p:nvPr>
        </p:nvSpPr>
        <p:spPr>
          <a:xfrm>
            <a:off x="1443158" y="287866"/>
            <a:ext cx="9144000" cy="1122363"/>
          </a:xfrm>
        </p:spPr>
        <p:txBody>
          <a:bodyPr>
            <a:normAutofit/>
          </a:bodyPr>
          <a:lstStyle/>
          <a:p>
            <a:r>
              <a:rPr lang="en-US" sz="66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INTRODUCTION </a:t>
            </a:r>
            <a:endParaRPr lang="en-IN" sz="66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EC59BD1-47CF-9EF1-DEF7-6ED5C4E42429}"/>
              </a:ext>
            </a:extLst>
          </p:cNvPr>
          <p:cNvSpPr>
            <a:spLocks noGrp="1"/>
          </p:cNvSpPr>
          <p:nvPr>
            <p:ph type="subTitle" idx="1"/>
          </p:nvPr>
        </p:nvSpPr>
        <p:spPr>
          <a:xfrm>
            <a:off x="609598" y="2310923"/>
            <a:ext cx="5260260" cy="3124200"/>
          </a:xfrm>
          <a:solidFill>
            <a:srgbClr val="F6C3FF"/>
          </a:solidFill>
        </p:spPr>
        <p:txBody>
          <a:bodyPr>
            <a:normAutofit fontScale="92500" lnSpcReduction="20000"/>
          </a:bodyPr>
          <a:lstStyle/>
          <a:p>
            <a:pPr marL="342900" indent="-342900" algn="just">
              <a:buFont typeface="Wingdings" panose="05000000000000000000" pitchFamily="2" charset="2"/>
              <a:buChar char="Ø"/>
            </a:pPr>
            <a:r>
              <a:rPr lang="en-IN" sz="2000" dirty="0">
                <a:latin typeface="Arial" panose="020B0604020202020204" pitchFamily="34" charset="0"/>
                <a:cs typeface="Arial" panose="020B0604020202020204" pitchFamily="34" charset="0"/>
              </a:rPr>
              <a:t>Cervical screening  is also known as  Pap smear test or Pap test is a medical test that checks for abnormal cells on the cervix (the lower part of the uterus ). </a:t>
            </a:r>
          </a:p>
          <a:p>
            <a:pPr marL="342900" indent="-342900" algn="just">
              <a:buFont typeface="Wingdings" panose="05000000000000000000" pitchFamily="2" charset="2"/>
              <a:buChar char="Ø"/>
            </a:pPr>
            <a:r>
              <a:rPr lang="en-IN" sz="2000" dirty="0">
                <a:latin typeface="Arial" panose="020B0604020202020204" pitchFamily="34" charset="0"/>
                <a:cs typeface="Arial" panose="020B0604020202020204" pitchFamily="34" charset="0"/>
              </a:rPr>
              <a:t>It is used to help prevent cervical cancer by finding early cell changes before they become cancer.</a:t>
            </a:r>
            <a:r>
              <a:rPr lang="en-IN" sz="2000" dirty="0"/>
              <a:t> (NHS England, 2025; WHO, 2026)</a:t>
            </a:r>
            <a:endParaRPr lang="en-IN" sz="20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r>
              <a:rPr lang="en-IN" sz="2000" dirty="0">
                <a:latin typeface="Arial" panose="020B0604020202020204" pitchFamily="34" charset="0"/>
                <a:cs typeface="Arial" panose="020B0604020202020204" pitchFamily="34" charset="0"/>
              </a:rPr>
              <a:t>It is checks for high-risk HPV (Human Papillomavirus). </a:t>
            </a:r>
          </a:p>
          <a:p>
            <a:pPr marL="342900" indent="-342900" algn="just">
              <a:buFont typeface="Wingdings" panose="05000000000000000000" pitchFamily="2" charset="2"/>
              <a:buChar char="Ø"/>
            </a:pPr>
            <a:r>
              <a:rPr lang="en-IN" sz="2000" dirty="0">
                <a:latin typeface="Arial" panose="020B0604020202020204" pitchFamily="34" charset="0"/>
                <a:cs typeface="Arial" panose="020B0604020202020204" pitchFamily="34" charset="0"/>
              </a:rPr>
              <a:t>It is a preventive test, not a test to diagnose cancer.</a:t>
            </a:r>
          </a:p>
          <a:p>
            <a:pPr algn="just"/>
            <a:endParaRPr lang="en-IN" sz="2000" b="1"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1A2E1368-A890-9F0A-403A-B3F0C99F65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8842" y="1883834"/>
            <a:ext cx="5496233" cy="4686300"/>
          </a:xfrm>
          <a:prstGeom prst="rect">
            <a:avLst/>
          </a:prstGeom>
          <a:ln>
            <a:noFill/>
          </a:ln>
          <a:effectLst>
            <a:softEdge rad="112500"/>
          </a:effectLst>
        </p:spPr>
      </p:pic>
      <p:pic>
        <p:nvPicPr>
          <p:cNvPr id="13" name="Graphic 12" descr="Medical with solid fill">
            <a:extLst>
              <a:ext uri="{FF2B5EF4-FFF2-40B4-BE49-F238E27FC236}">
                <a16:creationId xmlns:a16="http://schemas.microsoft.com/office/drawing/2014/main" id="{22BEE702-54E4-9506-3879-56F552EDA4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69794" y="287866"/>
            <a:ext cx="1370984" cy="1200979"/>
          </a:xfrm>
          <a:prstGeom prst="rect">
            <a:avLst/>
          </a:prstGeom>
          <a:effectLst>
            <a:softEdge rad="12700"/>
          </a:effectLst>
        </p:spPr>
      </p:pic>
    </p:spTree>
    <p:extLst>
      <p:ext uri="{BB962C8B-B14F-4D97-AF65-F5344CB8AC3E}">
        <p14:creationId xmlns:p14="http://schemas.microsoft.com/office/powerpoint/2010/main" val="3659183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B0661-4A64-0C3F-62C5-FCBAF939562E}"/>
              </a:ext>
            </a:extLst>
          </p:cNvPr>
          <p:cNvSpPr>
            <a:spLocks noGrp="1"/>
          </p:cNvSpPr>
          <p:nvPr>
            <p:ph type="ctrTitle"/>
          </p:nvPr>
        </p:nvSpPr>
        <p:spPr>
          <a:xfrm>
            <a:off x="956733" y="389465"/>
            <a:ext cx="10278533" cy="969963"/>
          </a:xfrm>
        </p:spPr>
        <p:txBody>
          <a:bodyPr>
            <a:normAutofit/>
          </a:bodyPr>
          <a:lstStyle/>
          <a:p>
            <a:r>
              <a:rPr lang="en-IN" sz="40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WHY IS THIS A PUBLIC HEALTH ISSUE?</a:t>
            </a:r>
          </a:p>
        </p:txBody>
      </p:sp>
      <p:sp>
        <p:nvSpPr>
          <p:cNvPr id="3" name="Subtitle 2">
            <a:extLst>
              <a:ext uri="{FF2B5EF4-FFF2-40B4-BE49-F238E27FC236}">
                <a16:creationId xmlns:a16="http://schemas.microsoft.com/office/drawing/2014/main" id="{C3066C9D-C43F-975A-7913-1A91B2D5A004}"/>
              </a:ext>
            </a:extLst>
          </p:cNvPr>
          <p:cNvSpPr>
            <a:spLocks noGrp="1"/>
          </p:cNvSpPr>
          <p:nvPr>
            <p:ph type="subTitle" idx="1"/>
          </p:nvPr>
        </p:nvSpPr>
        <p:spPr>
          <a:xfrm>
            <a:off x="956733" y="2192594"/>
            <a:ext cx="10382865" cy="4080387"/>
          </a:xfrm>
          <a:solidFill>
            <a:srgbClr val="F6C3FF"/>
          </a:solidFill>
        </p:spPr>
        <p:txBody>
          <a:bodyPr>
            <a:noAutofit/>
          </a:bodyPr>
          <a:lstStyle/>
          <a:p>
            <a:pPr marL="342900" indent="-342900" algn="l">
              <a:buFont typeface="Wingdings" panose="05000000000000000000" pitchFamily="2" charset="2"/>
              <a:buChar char="§"/>
            </a:pPr>
            <a:r>
              <a:rPr lang="en-US" sz="2000" dirty="0">
                <a:latin typeface="Arial" panose="020B0604020202020204" pitchFamily="34" charset="0"/>
                <a:cs typeface="Arial" panose="020B0604020202020204" pitchFamily="34" charset="0"/>
              </a:rPr>
              <a:t>Cervical cancer is an important public health problem, although it is preventable in most cases, women are still developing and dying of cervical cancer. </a:t>
            </a:r>
          </a:p>
          <a:p>
            <a:pPr marL="342900" indent="-342900" algn="l">
              <a:buFont typeface="Wingdings" panose="05000000000000000000" pitchFamily="2" charset="2"/>
              <a:buChar char="§"/>
            </a:pPr>
            <a:r>
              <a:rPr lang="en-US" sz="2000" dirty="0">
                <a:latin typeface="Arial" panose="020B0604020202020204" pitchFamily="34" charset="0"/>
                <a:cs typeface="Arial" panose="020B0604020202020204" pitchFamily="34" charset="0"/>
              </a:rPr>
              <a:t>There are approximately 3,300 new cases of cervical cancer in the UK each year and approximately 880 women die of it each year.</a:t>
            </a:r>
            <a:r>
              <a:rPr lang="en-IN" sz="2000" dirty="0"/>
              <a:t> (Cancer Research UK, 2025)</a:t>
            </a:r>
            <a:r>
              <a:rPr lang="en-US" sz="2000" dirty="0">
                <a:latin typeface="Arial" panose="020B0604020202020204" pitchFamily="34" charset="0"/>
                <a:cs typeface="Arial" panose="020B0604020202020204" pitchFamily="34" charset="0"/>
              </a:rPr>
              <a:t> </a:t>
            </a:r>
          </a:p>
          <a:p>
            <a:pPr marL="342900" indent="-342900" algn="l">
              <a:buFont typeface="Wingdings" panose="05000000000000000000" pitchFamily="2" charset="2"/>
              <a:buChar char="§"/>
            </a:pPr>
            <a:r>
              <a:rPr lang="en-US" sz="2000" dirty="0">
                <a:latin typeface="Arial" panose="020B0604020202020204" pitchFamily="34" charset="0"/>
                <a:cs typeface="Arial" panose="020B0604020202020204" pitchFamily="34" charset="0"/>
              </a:rPr>
              <a:t>Cervical cancer is therefore more than just a health issue – it impacts on families, communities and the NHS.</a:t>
            </a:r>
          </a:p>
          <a:p>
            <a:pPr marL="342900" indent="-342900" algn="l">
              <a:buFont typeface="Wingdings" panose="05000000000000000000" pitchFamily="2" charset="2"/>
              <a:buChar char="§"/>
            </a:pPr>
            <a:r>
              <a:rPr lang="en-US" sz="2000" dirty="0">
                <a:latin typeface="Arial" panose="020B0604020202020204" pitchFamily="34" charset="0"/>
                <a:cs typeface="Arial" panose="020B0604020202020204" pitchFamily="34" charset="0"/>
              </a:rPr>
              <a:t>The good news is that 99.8% of cervical cancer cases are regarded as preventable and prevention is therefore very important. </a:t>
            </a:r>
          </a:p>
          <a:p>
            <a:pPr marL="342900" indent="-342900" algn="l">
              <a:buFont typeface="Wingdings" panose="05000000000000000000" pitchFamily="2" charset="2"/>
              <a:buChar char="§"/>
            </a:pPr>
            <a:r>
              <a:rPr lang="en-US" sz="2000" dirty="0">
                <a:latin typeface="Arial" panose="020B0604020202020204" pitchFamily="34" charset="0"/>
                <a:cs typeface="Arial" panose="020B0604020202020204" pitchFamily="34" charset="0"/>
              </a:rPr>
              <a:t>Cervical screening is important because it helps find high risk HPV and cell changes early before they can become cancer.</a:t>
            </a:r>
            <a:r>
              <a:rPr lang="en-IN" sz="2000" dirty="0"/>
              <a:t> (WHO, 2020; WHO, 2026)</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5350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A4351-0FCF-9689-1393-5D27438B32C3}"/>
              </a:ext>
            </a:extLst>
          </p:cNvPr>
          <p:cNvSpPr>
            <a:spLocks noGrp="1"/>
          </p:cNvSpPr>
          <p:nvPr>
            <p:ph type="ctrTitle"/>
          </p:nvPr>
        </p:nvSpPr>
        <p:spPr>
          <a:xfrm>
            <a:off x="983226" y="462116"/>
            <a:ext cx="9547122" cy="933911"/>
          </a:xfrm>
        </p:spPr>
        <p:txBody>
          <a:bodyPr>
            <a:noAutofit/>
          </a:bodyPr>
          <a:lstStyle/>
          <a:p>
            <a:r>
              <a:rPr lang="en-IN" sz="40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WHY FOCUS ON YOUNG WOMEN AGED 25–35?</a:t>
            </a:r>
          </a:p>
        </p:txBody>
      </p:sp>
      <p:graphicFrame>
        <p:nvGraphicFramePr>
          <p:cNvPr id="4" name="Diagram 3">
            <a:extLst>
              <a:ext uri="{FF2B5EF4-FFF2-40B4-BE49-F238E27FC236}">
                <a16:creationId xmlns:a16="http://schemas.microsoft.com/office/drawing/2014/main" id="{616E6F48-7B92-3C13-3B6D-93B78DF1FBC3}"/>
              </a:ext>
            </a:extLst>
          </p:cNvPr>
          <p:cNvGraphicFramePr/>
          <p:nvPr>
            <p:extLst>
              <p:ext uri="{D42A27DB-BD31-4B8C-83A1-F6EECF244321}">
                <p14:modId xmlns:p14="http://schemas.microsoft.com/office/powerpoint/2010/main" val="2276925147"/>
              </p:ext>
            </p:extLst>
          </p:nvPr>
        </p:nvGraphicFramePr>
        <p:xfrm>
          <a:off x="530942" y="1494503"/>
          <a:ext cx="11523406" cy="47883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3010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20D9-7684-BE0C-B1E7-0AEA90828B54}"/>
              </a:ext>
            </a:extLst>
          </p:cNvPr>
          <p:cNvSpPr>
            <a:spLocks noGrp="1"/>
          </p:cNvSpPr>
          <p:nvPr>
            <p:ph type="ctrTitle"/>
          </p:nvPr>
        </p:nvSpPr>
        <p:spPr>
          <a:xfrm>
            <a:off x="1130710" y="148304"/>
            <a:ext cx="9144000" cy="1129071"/>
          </a:xfrm>
        </p:spPr>
        <p:txBody>
          <a:bodyPr>
            <a:normAutofit/>
          </a:bodyPr>
          <a:lstStyle/>
          <a:p>
            <a:r>
              <a:rPr lang="en-IN" sz="32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WHY IS THIS PARTICULARLY IMPORTANT FOR WOMEN AGED 25–35?</a:t>
            </a:r>
          </a:p>
        </p:txBody>
      </p:sp>
      <p:sp>
        <p:nvSpPr>
          <p:cNvPr id="3" name="Subtitle 2">
            <a:extLst>
              <a:ext uri="{FF2B5EF4-FFF2-40B4-BE49-F238E27FC236}">
                <a16:creationId xmlns:a16="http://schemas.microsoft.com/office/drawing/2014/main" id="{066762C1-56B2-4C1D-1984-CBF9983AD7B7}"/>
              </a:ext>
            </a:extLst>
          </p:cNvPr>
          <p:cNvSpPr>
            <a:spLocks noGrp="1"/>
          </p:cNvSpPr>
          <p:nvPr>
            <p:ph type="subTitle" idx="1"/>
          </p:nvPr>
        </p:nvSpPr>
        <p:spPr>
          <a:xfrm>
            <a:off x="1524000" y="2387599"/>
            <a:ext cx="9144000" cy="3757561"/>
          </a:xfrm>
          <a:custGeom>
            <a:avLst/>
            <a:gdLst>
              <a:gd name="csX0" fmla="*/ 0 w 9144000"/>
              <a:gd name="csY0" fmla="*/ 0 h 3757561"/>
              <a:gd name="csX1" fmla="*/ 297180 w 9144000"/>
              <a:gd name="csY1" fmla="*/ 0 h 3757561"/>
              <a:gd name="csX2" fmla="*/ 1051560 w 9144000"/>
              <a:gd name="csY2" fmla="*/ 0 h 3757561"/>
              <a:gd name="csX3" fmla="*/ 1623060 w 9144000"/>
              <a:gd name="csY3" fmla="*/ 0 h 3757561"/>
              <a:gd name="csX4" fmla="*/ 2377440 w 9144000"/>
              <a:gd name="csY4" fmla="*/ 0 h 3757561"/>
              <a:gd name="csX5" fmla="*/ 3131820 w 9144000"/>
              <a:gd name="csY5" fmla="*/ 0 h 3757561"/>
              <a:gd name="csX6" fmla="*/ 3794760 w 9144000"/>
              <a:gd name="csY6" fmla="*/ 0 h 3757561"/>
              <a:gd name="csX7" fmla="*/ 4366260 w 9144000"/>
              <a:gd name="csY7" fmla="*/ 0 h 3757561"/>
              <a:gd name="csX8" fmla="*/ 4937760 w 9144000"/>
              <a:gd name="csY8" fmla="*/ 0 h 3757561"/>
              <a:gd name="csX9" fmla="*/ 5234940 w 9144000"/>
              <a:gd name="csY9" fmla="*/ 0 h 3757561"/>
              <a:gd name="csX10" fmla="*/ 5623560 w 9144000"/>
              <a:gd name="csY10" fmla="*/ 0 h 3757561"/>
              <a:gd name="csX11" fmla="*/ 6103620 w 9144000"/>
              <a:gd name="csY11" fmla="*/ 0 h 3757561"/>
              <a:gd name="csX12" fmla="*/ 6675120 w 9144000"/>
              <a:gd name="csY12" fmla="*/ 0 h 3757561"/>
              <a:gd name="csX13" fmla="*/ 7155180 w 9144000"/>
              <a:gd name="csY13" fmla="*/ 0 h 3757561"/>
              <a:gd name="csX14" fmla="*/ 7635240 w 9144000"/>
              <a:gd name="csY14" fmla="*/ 0 h 3757561"/>
              <a:gd name="csX15" fmla="*/ 7932420 w 9144000"/>
              <a:gd name="csY15" fmla="*/ 0 h 3757561"/>
              <a:gd name="csX16" fmla="*/ 8412480 w 9144000"/>
              <a:gd name="csY16" fmla="*/ 0 h 3757561"/>
              <a:gd name="csX17" fmla="*/ 9144000 w 9144000"/>
              <a:gd name="csY17" fmla="*/ 0 h 3757561"/>
              <a:gd name="csX18" fmla="*/ 9144000 w 9144000"/>
              <a:gd name="csY18" fmla="*/ 536794 h 3757561"/>
              <a:gd name="csX19" fmla="*/ 9144000 w 9144000"/>
              <a:gd name="csY19" fmla="*/ 1148740 h 3757561"/>
              <a:gd name="csX20" fmla="*/ 9144000 w 9144000"/>
              <a:gd name="csY20" fmla="*/ 1723110 h 3757561"/>
              <a:gd name="csX21" fmla="*/ 9144000 w 9144000"/>
              <a:gd name="csY21" fmla="*/ 2184753 h 3757561"/>
              <a:gd name="csX22" fmla="*/ 9144000 w 9144000"/>
              <a:gd name="csY22" fmla="*/ 2796699 h 3757561"/>
              <a:gd name="csX23" fmla="*/ 9144000 w 9144000"/>
              <a:gd name="csY23" fmla="*/ 3220767 h 3757561"/>
              <a:gd name="csX24" fmla="*/ 9144000 w 9144000"/>
              <a:gd name="csY24" fmla="*/ 3757561 h 3757561"/>
              <a:gd name="csX25" fmla="*/ 8572500 w 9144000"/>
              <a:gd name="csY25" fmla="*/ 3757561 h 3757561"/>
              <a:gd name="csX26" fmla="*/ 8183880 w 9144000"/>
              <a:gd name="csY26" fmla="*/ 3757561 h 3757561"/>
              <a:gd name="csX27" fmla="*/ 7886700 w 9144000"/>
              <a:gd name="csY27" fmla="*/ 3757561 h 3757561"/>
              <a:gd name="csX28" fmla="*/ 7315200 w 9144000"/>
              <a:gd name="csY28" fmla="*/ 3757561 h 3757561"/>
              <a:gd name="csX29" fmla="*/ 6835140 w 9144000"/>
              <a:gd name="csY29" fmla="*/ 3757561 h 3757561"/>
              <a:gd name="csX30" fmla="*/ 6355080 w 9144000"/>
              <a:gd name="csY30" fmla="*/ 3757561 h 3757561"/>
              <a:gd name="csX31" fmla="*/ 5692140 w 9144000"/>
              <a:gd name="csY31" fmla="*/ 3757561 h 3757561"/>
              <a:gd name="csX32" fmla="*/ 5212080 w 9144000"/>
              <a:gd name="csY32" fmla="*/ 3757561 h 3757561"/>
              <a:gd name="csX33" fmla="*/ 4640580 w 9144000"/>
              <a:gd name="csY33" fmla="*/ 3757561 h 3757561"/>
              <a:gd name="csX34" fmla="*/ 4160520 w 9144000"/>
              <a:gd name="csY34" fmla="*/ 3757561 h 3757561"/>
              <a:gd name="csX35" fmla="*/ 3497580 w 9144000"/>
              <a:gd name="csY35" fmla="*/ 3757561 h 3757561"/>
              <a:gd name="csX36" fmla="*/ 2834640 w 9144000"/>
              <a:gd name="csY36" fmla="*/ 3757561 h 3757561"/>
              <a:gd name="csX37" fmla="*/ 2446020 w 9144000"/>
              <a:gd name="csY37" fmla="*/ 3757561 h 3757561"/>
              <a:gd name="csX38" fmla="*/ 1691640 w 9144000"/>
              <a:gd name="csY38" fmla="*/ 3757561 h 3757561"/>
              <a:gd name="csX39" fmla="*/ 1028700 w 9144000"/>
              <a:gd name="csY39" fmla="*/ 3757561 h 3757561"/>
              <a:gd name="csX40" fmla="*/ 731520 w 9144000"/>
              <a:gd name="csY40" fmla="*/ 3757561 h 3757561"/>
              <a:gd name="csX41" fmla="*/ 0 w 9144000"/>
              <a:gd name="csY41" fmla="*/ 3757561 h 3757561"/>
              <a:gd name="csX42" fmla="*/ 0 w 9144000"/>
              <a:gd name="csY42" fmla="*/ 3295918 h 3757561"/>
              <a:gd name="csX43" fmla="*/ 0 w 9144000"/>
              <a:gd name="csY43" fmla="*/ 2721548 h 3757561"/>
              <a:gd name="csX44" fmla="*/ 0 w 9144000"/>
              <a:gd name="csY44" fmla="*/ 2259905 h 3757561"/>
              <a:gd name="csX45" fmla="*/ 0 w 9144000"/>
              <a:gd name="csY45" fmla="*/ 1723110 h 3757561"/>
              <a:gd name="csX46" fmla="*/ 0 w 9144000"/>
              <a:gd name="csY46" fmla="*/ 1223891 h 3757561"/>
              <a:gd name="csX47" fmla="*/ 0 w 9144000"/>
              <a:gd name="csY47" fmla="*/ 799824 h 3757561"/>
              <a:gd name="csX48" fmla="*/ 0 w 9144000"/>
              <a:gd name="csY48" fmla="*/ 0 h 37575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Lst>
            <a:rect l="l" t="t" r="r" b="b"/>
            <a:pathLst>
              <a:path w="9144000" h="3757561" fill="none" extrusionOk="0">
                <a:moveTo>
                  <a:pt x="0" y="0"/>
                </a:moveTo>
                <a:cubicBezTo>
                  <a:pt x="87258" y="-5463"/>
                  <a:pt x="186089" y="8610"/>
                  <a:pt x="297180" y="0"/>
                </a:cubicBezTo>
                <a:cubicBezTo>
                  <a:pt x="408271" y="-8610"/>
                  <a:pt x="863140" y="72331"/>
                  <a:pt x="1051560" y="0"/>
                </a:cubicBezTo>
                <a:cubicBezTo>
                  <a:pt x="1239980" y="-72331"/>
                  <a:pt x="1338923" y="26470"/>
                  <a:pt x="1623060" y="0"/>
                </a:cubicBezTo>
                <a:cubicBezTo>
                  <a:pt x="1907197" y="-26470"/>
                  <a:pt x="2046609" y="34930"/>
                  <a:pt x="2377440" y="0"/>
                </a:cubicBezTo>
                <a:cubicBezTo>
                  <a:pt x="2708271" y="-34930"/>
                  <a:pt x="2809690" y="62935"/>
                  <a:pt x="3131820" y="0"/>
                </a:cubicBezTo>
                <a:cubicBezTo>
                  <a:pt x="3453950" y="-62935"/>
                  <a:pt x="3592184" y="15408"/>
                  <a:pt x="3794760" y="0"/>
                </a:cubicBezTo>
                <a:cubicBezTo>
                  <a:pt x="3997336" y="-15408"/>
                  <a:pt x="4112112" y="28977"/>
                  <a:pt x="4366260" y="0"/>
                </a:cubicBezTo>
                <a:cubicBezTo>
                  <a:pt x="4620408" y="-28977"/>
                  <a:pt x="4718123" y="47322"/>
                  <a:pt x="4937760" y="0"/>
                </a:cubicBezTo>
                <a:cubicBezTo>
                  <a:pt x="5157397" y="-47322"/>
                  <a:pt x="5098694" y="24773"/>
                  <a:pt x="5234940" y="0"/>
                </a:cubicBezTo>
                <a:cubicBezTo>
                  <a:pt x="5371186" y="-24773"/>
                  <a:pt x="5527073" y="38061"/>
                  <a:pt x="5623560" y="0"/>
                </a:cubicBezTo>
                <a:cubicBezTo>
                  <a:pt x="5720047" y="-38061"/>
                  <a:pt x="5911686" y="20039"/>
                  <a:pt x="6103620" y="0"/>
                </a:cubicBezTo>
                <a:cubicBezTo>
                  <a:pt x="6295554" y="-20039"/>
                  <a:pt x="6488908" y="60276"/>
                  <a:pt x="6675120" y="0"/>
                </a:cubicBezTo>
                <a:cubicBezTo>
                  <a:pt x="6861332" y="-60276"/>
                  <a:pt x="7014126" y="10106"/>
                  <a:pt x="7155180" y="0"/>
                </a:cubicBezTo>
                <a:cubicBezTo>
                  <a:pt x="7296234" y="-10106"/>
                  <a:pt x="7475145" y="56023"/>
                  <a:pt x="7635240" y="0"/>
                </a:cubicBezTo>
                <a:cubicBezTo>
                  <a:pt x="7795335" y="-56023"/>
                  <a:pt x="7785665" y="25134"/>
                  <a:pt x="7932420" y="0"/>
                </a:cubicBezTo>
                <a:cubicBezTo>
                  <a:pt x="8079175" y="-25134"/>
                  <a:pt x="8234645" y="1298"/>
                  <a:pt x="8412480" y="0"/>
                </a:cubicBezTo>
                <a:cubicBezTo>
                  <a:pt x="8590315" y="-1298"/>
                  <a:pt x="8979322" y="28458"/>
                  <a:pt x="9144000" y="0"/>
                </a:cubicBezTo>
                <a:cubicBezTo>
                  <a:pt x="9174662" y="248823"/>
                  <a:pt x="9143320" y="409279"/>
                  <a:pt x="9144000" y="536794"/>
                </a:cubicBezTo>
                <a:cubicBezTo>
                  <a:pt x="9144680" y="664309"/>
                  <a:pt x="9106510" y="999258"/>
                  <a:pt x="9144000" y="1148740"/>
                </a:cubicBezTo>
                <a:cubicBezTo>
                  <a:pt x="9181490" y="1298222"/>
                  <a:pt x="9125939" y="1510874"/>
                  <a:pt x="9144000" y="1723110"/>
                </a:cubicBezTo>
                <a:cubicBezTo>
                  <a:pt x="9162061" y="1935346"/>
                  <a:pt x="9094080" y="1986479"/>
                  <a:pt x="9144000" y="2184753"/>
                </a:cubicBezTo>
                <a:cubicBezTo>
                  <a:pt x="9193920" y="2383027"/>
                  <a:pt x="9136225" y="2563170"/>
                  <a:pt x="9144000" y="2796699"/>
                </a:cubicBezTo>
                <a:cubicBezTo>
                  <a:pt x="9151775" y="3030228"/>
                  <a:pt x="9117282" y="3042952"/>
                  <a:pt x="9144000" y="3220767"/>
                </a:cubicBezTo>
                <a:cubicBezTo>
                  <a:pt x="9170718" y="3398582"/>
                  <a:pt x="9094161" y="3650023"/>
                  <a:pt x="9144000" y="3757561"/>
                </a:cubicBezTo>
                <a:cubicBezTo>
                  <a:pt x="9018376" y="3790765"/>
                  <a:pt x="8770051" y="3716556"/>
                  <a:pt x="8572500" y="3757561"/>
                </a:cubicBezTo>
                <a:cubicBezTo>
                  <a:pt x="8374949" y="3798566"/>
                  <a:pt x="8296952" y="3749726"/>
                  <a:pt x="8183880" y="3757561"/>
                </a:cubicBezTo>
                <a:cubicBezTo>
                  <a:pt x="8070808" y="3765396"/>
                  <a:pt x="7954849" y="3748896"/>
                  <a:pt x="7886700" y="3757561"/>
                </a:cubicBezTo>
                <a:cubicBezTo>
                  <a:pt x="7818551" y="3766226"/>
                  <a:pt x="7595029" y="3704731"/>
                  <a:pt x="7315200" y="3757561"/>
                </a:cubicBezTo>
                <a:cubicBezTo>
                  <a:pt x="7035371" y="3810391"/>
                  <a:pt x="7055311" y="3729987"/>
                  <a:pt x="6835140" y="3757561"/>
                </a:cubicBezTo>
                <a:cubicBezTo>
                  <a:pt x="6614969" y="3785135"/>
                  <a:pt x="6490234" y="3702646"/>
                  <a:pt x="6355080" y="3757561"/>
                </a:cubicBezTo>
                <a:cubicBezTo>
                  <a:pt x="6219926" y="3812476"/>
                  <a:pt x="6021524" y="3753377"/>
                  <a:pt x="5692140" y="3757561"/>
                </a:cubicBezTo>
                <a:cubicBezTo>
                  <a:pt x="5362756" y="3761745"/>
                  <a:pt x="5369684" y="3710880"/>
                  <a:pt x="5212080" y="3757561"/>
                </a:cubicBezTo>
                <a:cubicBezTo>
                  <a:pt x="5054476" y="3804242"/>
                  <a:pt x="4793382" y="3749830"/>
                  <a:pt x="4640580" y="3757561"/>
                </a:cubicBezTo>
                <a:cubicBezTo>
                  <a:pt x="4487778" y="3765292"/>
                  <a:pt x="4323272" y="3739636"/>
                  <a:pt x="4160520" y="3757561"/>
                </a:cubicBezTo>
                <a:cubicBezTo>
                  <a:pt x="3997768" y="3775486"/>
                  <a:pt x="3722488" y="3721830"/>
                  <a:pt x="3497580" y="3757561"/>
                </a:cubicBezTo>
                <a:cubicBezTo>
                  <a:pt x="3272672" y="3793292"/>
                  <a:pt x="3093509" y="3690116"/>
                  <a:pt x="2834640" y="3757561"/>
                </a:cubicBezTo>
                <a:cubicBezTo>
                  <a:pt x="2575771" y="3825006"/>
                  <a:pt x="2620441" y="3726969"/>
                  <a:pt x="2446020" y="3757561"/>
                </a:cubicBezTo>
                <a:cubicBezTo>
                  <a:pt x="2271599" y="3788153"/>
                  <a:pt x="1869453" y="3702268"/>
                  <a:pt x="1691640" y="3757561"/>
                </a:cubicBezTo>
                <a:cubicBezTo>
                  <a:pt x="1513827" y="3812854"/>
                  <a:pt x="1290826" y="3680112"/>
                  <a:pt x="1028700" y="3757561"/>
                </a:cubicBezTo>
                <a:cubicBezTo>
                  <a:pt x="766574" y="3835010"/>
                  <a:pt x="806693" y="3741778"/>
                  <a:pt x="731520" y="3757561"/>
                </a:cubicBezTo>
                <a:cubicBezTo>
                  <a:pt x="656347" y="3773344"/>
                  <a:pt x="223739" y="3703195"/>
                  <a:pt x="0" y="3757561"/>
                </a:cubicBezTo>
                <a:cubicBezTo>
                  <a:pt x="-12691" y="3618932"/>
                  <a:pt x="17719" y="3518764"/>
                  <a:pt x="0" y="3295918"/>
                </a:cubicBezTo>
                <a:cubicBezTo>
                  <a:pt x="-17719" y="3073072"/>
                  <a:pt x="15030" y="2973585"/>
                  <a:pt x="0" y="2721548"/>
                </a:cubicBezTo>
                <a:cubicBezTo>
                  <a:pt x="-15030" y="2469511"/>
                  <a:pt x="12571" y="2373682"/>
                  <a:pt x="0" y="2259905"/>
                </a:cubicBezTo>
                <a:cubicBezTo>
                  <a:pt x="-12571" y="2146128"/>
                  <a:pt x="58920" y="1974203"/>
                  <a:pt x="0" y="1723110"/>
                </a:cubicBezTo>
                <a:cubicBezTo>
                  <a:pt x="-58920" y="1472018"/>
                  <a:pt x="19683" y="1365919"/>
                  <a:pt x="0" y="1223891"/>
                </a:cubicBezTo>
                <a:cubicBezTo>
                  <a:pt x="-19683" y="1081863"/>
                  <a:pt x="6653" y="944898"/>
                  <a:pt x="0" y="799824"/>
                </a:cubicBezTo>
                <a:cubicBezTo>
                  <a:pt x="-6653" y="654750"/>
                  <a:pt x="2363" y="385190"/>
                  <a:pt x="0" y="0"/>
                </a:cubicBezTo>
                <a:close/>
              </a:path>
              <a:path w="9144000" h="3757561" stroke="0" extrusionOk="0">
                <a:moveTo>
                  <a:pt x="0" y="0"/>
                </a:moveTo>
                <a:cubicBezTo>
                  <a:pt x="151119" y="-17355"/>
                  <a:pt x="599699" y="67242"/>
                  <a:pt x="754380" y="0"/>
                </a:cubicBezTo>
                <a:cubicBezTo>
                  <a:pt x="909061" y="-67242"/>
                  <a:pt x="950644" y="25675"/>
                  <a:pt x="1051560" y="0"/>
                </a:cubicBezTo>
                <a:cubicBezTo>
                  <a:pt x="1152476" y="-25675"/>
                  <a:pt x="1434075" y="55413"/>
                  <a:pt x="1531620" y="0"/>
                </a:cubicBezTo>
                <a:cubicBezTo>
                  <a:pt x="1629165" y="-55413"/>
                  <a:pt x="1939621" y="87742"/>
                  <a:pt x="2286000" y="0"/>
                </a:cubicBezTo>
                <a:cubicBezTo>
                  <a:pt x="2632379" y="-87742"/>
                  <a:pt x="2632861" y="21732"/>
                  <a:pt x="2766060" y="0"/>
                </a:cubicBezTo>
                <a:cubicBezTo>
                  <a:pt x="2899259" y="-21732"/>
                  <a:pt x="2936288" y="34279"/>
                  <a:pt x="3063240" y="0"/>
                </a:cubicBezTo>
                <a:cubicBezTo>
                  <a:pt x="3190192" y="-34279"/>
                  <a:pt x="3224969" y="18164"/>
                  <a:pt x="3360420" y="0"/>
                </a:cubicBezTo>
                <a:cubicBezTo>
                  <a:pt x="3495871" y="-18164"/>
                  <a:pt x="3789697" y="57878"/>
                  <a:pt x="4114800" y="0"/>
                </a:cubicBezTo>
                <a:cubicBezTo>
                  <a:pt x="4439903" y="-57878"/>
                  <a:pt x="4448517" y="14578"/>
                  <a:pt x="4594860" y="0"/>
                </a:cubicBezTo>
                <a:cubicBezTo>
                  <a:pt x="4741203" y="-14578"/>
                  <a:pt x="5002205" y="24539"/>
                  <a:pt x="5166360" y="0"/>
                </a:cubicBezTo>
                <a:cubicBezTo>
                  <a:pt x="5330515" y="-24539"/>
                  <a:pt x="5526817" y="3130"/>
                  <a:pt x="5646420" y="0"/>
                </a:cubicBezTo>
                <a:cubicBezTo>
                  <a:pt x="5766023" y="-3130"/>
                  <a:pt x="6098888" y="45797"/>
                  <a:pt x="6309360" y="0"/>
                </a:cubicBezTo>
                <a:cubicBezTo>
                  <a:pt x="6519832" y="-45797"/>
                  <a:pt x="6826734" y="45630"/>
                  <a:pt x="6972300" y="0"/>
                </a:cubicBezTo>
                <a:cubicBezTo>
                  <a:pt x="7117866" y="-45630"/>
                  <a:pt x="7296740" y="18985"/>
                  <a:pt x="7452360" y="0"/>
                </a:cubicBezTo>
                <a:cubicBezTo>
                  <a:pt x="7607980" y="-18985"/>
                  <a:pt x="7652084" y="8192"/>
                  <a:pt x="7840980" y="0"/>
                </a:cubicBezTo>
                <a:cubicBezTo>
                  <a:pt x="8029876" y="-8192"/>
                  <a:pt x="8057401" y="8226"/>
                  <a:pt x="8229600" y="0"/>
                </a:cubicBezTo>
                <a:cubicBezTo>
                  <a:pt x="8401799" y="-8226"/>
                  <a:pt x="8434823" y="35556"/>
                  <a:pt x="8526780" y="0"/>
                </a:cubicBezTo>
                <a:cubicBezTo>
                  <a:pt x="8618737" y="-35556"/>
                  <a:pt x="8970437" y="12804"/>
                  <a:pt x="9144000" y="0"/>
                </a:cubicBezTo>
                <a:cubicBezTo>
                  <a:pt x="9151668" y="116523"/>
                  <a:pt x="9099566" y="274166"/>
                  <a:pt x="9144000" y="499219"/>
                </a:cubicBezTo>
                <a:cubicBezTo>
                  <a:pt x="9188434" y="724272"/>
                  <a:pt x="9103985" y="825978"/>
                  <a:pt x="9144000" y="1036013"/>
                </a:cubicBezTo>
                <a:cubicBezTo>
                  <a:pt x="9184015" y="1246048"/>
                  <a:pt x="9092396" y="1407923"/>
                  <a:pt x="9144000" y="1535232"/>
                </a:cubicBezTo>
                <a:cubicBezTo>
                  <a:pt x="9195604" y="1662541"/>
                  <a:pt x="9124324" y="1966680"/>
                  <a:pt x="9144000" y="2109602"/>
                </a:cubicBezTo>
                <a:cubicBezTo>
                  <a:pt x="9163676" y="2252524"/>
                  <a:pt x="9138054" y="2424658"/>
                  <a:pt x="9144000" y="2533670"/>
                </a:cubicBezTo>
                <a:cubicBezTo>
                  <a:pt x="9149946" y="2642682"/>
                  <a:pt x="9086751" y="2842329"/>
                  <a:pt x="9144000" y="3032889"/>
                </a:cubicBezTo>
                <a:cubicBezTo>
                  <a:pt x="9201249" y="3223449"/>
                  <a:pt x="9136741" y="3598471"/>
                  <a:pt x="9144000" y="3757561"/>
                </a:cubicBezTo>
                <a:cubicBezTo>
                  <a:pt x="8825364" y="3757858"/>
                  <a:pt x="8623217" y="3739656"/>
                  <a:pt x="8481060" y="3757561"/>
                </a:cubicBezTo>
                <a:cubicBezTo>
                  <a:pt x="8338903" y="3775466"/>
                  <a:pt x="8294569" y="3734023"/>
                  <a:pt x="8183880" y="3757561"/>
                </a:cubicBezTo>
                <a:cubicBezTo>
                  <a:pt x="8073191" y="3781099"/>
                  <a:pt x="7947998" y="3737864"/>
                  <a:pt x="7886700" y="3757561"/>
                </a:cubicBezTo>
                <a:cubicBezTo>
                  <a:pt x="7825402" y="3777258"/>
                  <a:pt x="7443846" y="3753828"/>
                  <a:pt x="7223760" y="3757561"/>
                </a:cubicBezTo>
                <a:cubicBezTo>
                  <a:pt x="7003674" y="3761294"/>
                  <a:pt x="6717137" y="3694712"/>
                  <a:pt x="6469380" y="3757561"/>
                </a:cubicBezTo>
                <a:cubicBezTo>
                  <a:pt x="6221623" y="3820410"/>
                  <a:pt x="6092262" y="3679081"/>
                  <a:pt x="5806440" y="3757561"/>
                </a:cubicBezTo>
                <a:cubicBezTo>
                  <a:pt x="5520618" y="3836041"/>
                  <a:pt x="5438986" y="3744404"/>
                  <a:pt x="5234940" y="3757561"/>
                </a:cubicBezTo>
                <a:cubicBezTo>
                  <a:pt x="5030894" y="3770718"/>
                  <a:pt x="4712832" y="3739960"/>
                  <a:pt x="4572000" y="3757561"/>
                </a:cubicBezTo>
                <a:cubicBezTo>
                  <a:pt x="4431168" y="3775162"/>
                  <a:pt x="4306272" y="3724007"/>
                  <a:pt x="4183380" y="3757561"/>
                </a:cubicBezTo>
                <a:cubicBezTo>
                  <a:pt x="4060488" y="3791115"/>
                  <a:pt x="3762522" y="3756119"/>
                  <a:pt x="3611880" y="3757561"/>
                </a:cubicBezTo>
                <a:cubicBezTo>
                  <a:pt x="3461238" y="3759003"/>
                  <a:pt x="3424649" y="3737826"/>
                  <a:pt x="3314700" y="3757561"/>
                </a:cubicBezTo>
                <a:cubicBezTo>
                  <a:pt x="3204751" y="3777296"/>
                  <a:pt x="2719953" y="3718265"/>
                  <a:pt x="2560320" y="3757561"/>
                </a:cubicBezTo>
                <a:cubicBezTo>
                  <a:pt x="2400687" y="3796857"/>
                  <a:pt x="2226488" y="3732171"/>
                  <a:pt x="1988820" y="3757561"/>
                </a:cubicBezTo>
                <a:cubicBezTo>
                  <a:pt x="1751152" y="3782951"/>
                  <a:pt x="1769874" y="3730383"/>
                  <a:pt x="1691640" y="3757561"/>
                </a:cubicBezTo>
                <a:cubicBezTo>
                  <a:pt x="1613406" y="3784739"/>
                  <a:pt x="1170374" y="3744874"/>
                  <a:pt x="937260" y="3757561"/>
                </a:cubicBezTo>
                <a:cubicBezTo>
                  <a:pt x="704146" y="3770248"/>
                  <a:pt x="206542" y="3727341"/>
                  <a:pt x="0" y="3757561"/>
                </a:cubicBezTo>
                <a:cubicBezTo>
                  <a:pt x="-58334" y="3598104"/>
                  <a:pt x="39541" y="3360195"/>
                  <a:pt x="0" y="3258342"/>
                </a:cubicBezTo>
                <a:cubicBezTo>
                  <a:pt x="-39541" y="3156489"/>
                  <a:pt x="50806" y="2958974"/>
                  <a:pt x="0" y="2721548"/>
                </a:cubicBezTo>
                <a:cubicBezTo>
                  <a:pt x="-50806" y="2484122"/>
                  <a:pt x="67967" y="2288918"/>
                  <a:pt x="0" y="2109602"/>
                </a:cubicBezTo>
                <a:cubicBezTo>
                  <a:pt x="-67967" y="1930286"/>
                  <a:pt x="17502" y="1688446"/>
                  <a:pt x="0" y="1497656"/>
                </a:cubicBezTo>
                <a:cubicBezTo>
                  <a:pt x="-17502" y="1306866"/>
                  <a:pt x="62263" y="1069609"/>
                  <a:pt x="0" y="923286"/>
                </a:cubicBezTo>
                <a:cubicBezTo>
                  <a:pt x="-62263" y="776963"/>
                  <a:pt x="62736" y="402961"/>
                  <a:pt x="0" y="0"/>
                </a:cubicBezTo>
                <a:close/>
              </a:path>
            </a:pathLst>
          </a:custGeom>
          <a:solidFill>
            <a:schemeClr val="accent6">
              <a:lumMod val="40000"/>
              <a:lumOff val="60000"/>
            </a:schemeClr>
          </a:solidFill>
          <a:ln w="19050">
            <a:solidFill>
              <a:schemeClr val="tx1"/>
            </a:solidFill>
            <a:extLst>
              <a:ext uri="{C807C97D-BFC1-408E-A445-0C87EB9F89A2}">
                <ask:lineSketchStyleProps xmlns:ask="http://schemas.microsoft.com/office/drawing/2018/sketchyshapes" sd="3430983087">
                  <ask:type>
                    <ask:lineSketchScribble/>
                  </ask:type>
                </ask:lineSketchStyleProps>
              </a:ext>
            </a:extLst>
          </a:ln>
        </p:spPr>
        <p:txBody>
          <a:bodyPr>
            <a:normAutofit fontScale="85000" lnSpcReduction="20000"/>
          </a:bodyPr>
          <a:lstStyle/>
          <a:p>
            <a:pPr marL="342900" indent="-342900" algn="l">
              <a:buFont typeface="Wingdings" panose="05000000000000000000" pitchFamily="2" charset="2"/>
              <a:buChar char="q"/>
            </a:pPr>
            <a:r>
              <a:rPr lang="en-US" dirty="0">
                <a:latin typeface="Arial" panose="020B0604020202020204" pitchFamily="34" charset="0"/>
                <a:cs typeface="Arial" panose="020B0604020202020204" pitchFamily="34" charset="0"/>
              </a:rPr>
              <a:t>The importance of directing attention beyond screening uptake for this age group.</a:t>
            </a:r>
          </a:p>
          <a:p>
            <a:pPr marL="342900" indent="-342900" algn="l">
              <a:buFont typeface="Wingdings" panose="05000000000000000000" pitchFamily="2" charset="2"/>
              <a:buChar char="q"/>
            </a:pPr>
            <a:endParaRPr lang="en-US" dirty="0">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q"/>
            </a:pPr>
            <a:r>
              <a:rPr lang="en-US" dirty="0">
                <a:latin typeface="Arial" panose="020B0604020202020204" pitchFamily="34" charset="0"/>
                <a:cs typeface="Arial" panose="020B0604020202020204" pitchFamily="34" charset="0"/>
              </a:rPr>
              <a:t>Cancer of the cervix may happen in younger women. Around 15% of new cases of cervical cancer are in women aged 35 to 39, according to Cancer Research UK.</a:t>
            </a:r>
            <a:r>
              <a:rPr lang="en-IN" dirty="0"/>
              <a:t> (NHS England South East, 2025)</a:t>
            </a:r>
            <a:endParaRPr lang="en-US" dirty="0">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q"/>
            </a:pPr>
            <a:endParaRPr lang="en-US" dirty="0">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q"/>
            </a:pPr>
            <a:r>
              <a:rPr lang="en-US" dirty="0">
                <a:latin typeface="Arial" panose="020B0604020202020204" pitchFamily="34" charset="0"/>
                <a:cs typeface="Arial" panose="020B0604020202020204" pitchFamily="34" charset="0"/>
              </a:rPr>
              <a:t>It is important to encourage women to be screened from the onset of their screening journey as this makes it easier to support women.</a:t>
            </a:r>
          </a:p>
          <a:p>
            <a:pPr marL="342900" indent="-342900" algn="l">
              <a:buFont typeface="Wingdings" panose="05000000000000000000" pitchFamily="2" charset="2"/>
              <a:buChar char="q"/>
            </a:pPr>
            <a:endParaRPr lang="en-US" dirty="0">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q"/>
            </a:pPr>
            <a:r>
              <a:rPr lang="en-US" dirty="0">
                <a:latin typeface="Arial" panose="020B0604020202020204" pitchFamily="34" charset="0"/>
                <a:cs typeface="Arial" panose="020B0604020202020204" pitchFamily="34" charset="0"/>
              </a:rPr>
              <a:t>NHS England also says it is especially crucial to attract younger women as those who take part are more likely to continue if they have a good experience.</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5990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14C3-39FD-FCF8-E88B-D64043274BA3}"/>
              </a:ext>
            </a:extLst>
          </p:cNvPr>
          <p:cNvSpPr>
            <a:spLocks noGrp="1"/>
          </p:cNvSpPr>
          <p:nvPr>
            <p:ph type="title"/>
          </p:nvPr>
        </p:nvSpPr>
        <p:spPr/>
        <p:txBody>
          <a:bodyPr/>
          <a:lstStyle/>
          <a:p>
            <a:pPr algn="ctr"/>
            <a:r>
              <a:rPr lang="en-IN"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NATIONAL GUIDELINES</a:t>
            </a:r>
          </a:p>
        </p:txBody>
      </p:sp>
      <p:sp>
        <p:nvSpPr>
          <p:cNvPr id="3" name="Content Placeholder 2">
            <a:extLst>
              <a:ext uri="{FF2B5EF4-FFF2-40B4-BE49-F238E27FC236}">
                <a16:creationId xmlns:a16="http://schemas.microsoft.com/office/drawing/2014/main" id="{B08DDF6C-CAC8-1579-DB07-7D40CC480406}"/>
              </a:ext>
            </a:extLst>
          </p:cNvPr>
          <p:cNvSpPr>
            <a:spLocks noGrp="1"/>
          </p:cNvSpPr>
          <p:nvPr>
            <p:ph idx="1"/>
          </p:nvPr>
        </p:nvSpPr>
        <p:spPr>
          <a:xfrm>
            <a:off x="995516" y="2317237"/>
            <a:ext cx="10515600" cy="3414969"/>
          </a:xfrm>
          <a:custGeom>
            <a:avLst/>
            <a:gdLst>
              <a:gd name="csX0" fmla="*/ 0 w 10515600"/>
              <a:gd name="csY0" fmla="*/ 0 h 3414969"/>
              <a:gd name="csX1" fmla="*/ 446913 w 10515600"/>
              <a:gd name="csY1" fmla="*/ 0 h 3414969"/>
              <a:gd name="csX2" fmla="*/ 893826 w 10515600"/>
              <a:gd name="csY2" fmla="*/ 0 h 3414969"/>
              <a:gd name="csX3" fmla="*/ 1551051 w 10515600"/>
              <a:gd name="csY3" fmla="*/ 0 h 3414969"/>
              <a:gd name="csX4" fmla="*/ 2103120 w 10515600"/>
              <a:gd name="csY4" fmla="*/ 0 h 3414969"/>
              <a:gd name="csX5" fmla="*/ 2444877 w 10515600"/>
              <a:gd name="csY5" fmla="*/ 0 h 3414969"/>
              <a:gd name="csX6" fmla="*/ 2996946 w 10515600"/>
              <a:gd name="csY6" fmla="*/ 0 h 3414969"/>
              <a:gd name="csX7" fmla="*/ 3759327 w 10515600"/>
              <a:gd name="csY7" fmla="*/ 0 h 3414969"/>
              <a:gd name="csX8" fmla="*/ 4416552 w 10515600"/>
              <a:gd name="csY8" fmla="*/ 0 h 3414969"/>
              <a:gd name="csX9" fmla="*/ 4758309 w 10515600"/>
              <a:gd name="csY9" fmla="*/ 0 h 3414969"/>
              <a:gd name="csX10" fmla="*/ 5415534 w 10515600"/>
              <a:gd name="csY10" fmla="*/ 0 h 3414969"/>
              <a:gd name="csX11" fmla="*/ 6072759 w 10515600"/>
              <a:gd name="csY11" fmla="*/ 0 h 3414969"/>
              <a:gd name="csX12" fmla="*/ 6414516 w 10515600"/>
              <a:gd name="csY12" fmla="*/ 0 h 3414969"/>
              <a:gd name="csX13" fmla="*/ 6861429 w 10515600"/>
              <a:gd name="csY13" fmla="*/ 0 h 3414969"/>
              <a:gd name="csX14" fmla="*/ 7308342 w 10515600"/>
              <a:gd name="csY14" fmla="*/ 0 h 3414969"/>
              <a:gd name="csX15" fmla="*/ 7650099 w 10515600"/>
              <a:gd name="csY15" fmla="*/ 0 h 3414969"/>
              <a:gd name="csX16" fmla="*/ 8097012 w 10515600"/>
              <a:gd name="csY16" fmla="*/ 0 h 3414969"/>
              <a:gd name="csX17" fmla="*/ 8438769 w 10515600"/>
              <a:gd name="csY17" fmla="*/ 0 h 3414969"/>
              <a:gd name="csX18" fmla="*/ 8885682 w 10515600"/>
              <a:gd name="csY18" fmla="*/ 0 h 3414969"/>
              <a:gd name="csX19" fmla="*/ 9227439 w 10515600"/>
              <a:gd name="csY19" fmla="*/ 0 h 3414969"/>
              <a:gd name="csX20" fmla="*/ 9569196 w 10515600"/>
              <a:gd name="csY20" fmla="*/ 0 h 3414969"/>
              <a:gd name="csX21" fmla="*/ 10515600 w 10515600"/>
              <a:gd name="csY21" fmla="*/ 0 h 3414969"/>
              <a:gd name="csX22" fmla="*/ 10515600 w 10515600"/>
              <a:gd name="csY22" fmla="*/ 751293 h 3414969"/>
              <a:gd name="csX23" fmla="*/ 10515600 w 10515600"/>
              <a:gd name="csY23" fmla="*/ 1400137 h 3414969"/>
              <a:gd name="csX24" fmla="*/ 10515600 w 10515600"/>
              <a:gd name="csY24" fmla="*/ 2151430 h 3414969"/>
              <a:gd name="csX25" fmla="*/ 10515600 w 10515600"/>
              <a:gd name="csY25" fmla="*/ 3414969 h 3414969"/>
              <a:gd name="csX26" fmla="*/ 9648063 w 10515600"/>
              <a:gd name="csY26" fmla="*/ 3414969 h 3414969"/>
              <a:gd name="csX27" fmla="*/ 9201150 w 10515600"/>
              <a:gd name="csY27" fmla="*/ 3414969 h 3414969"/>
              <a:gd name="csX28" fmla="*/ 8438769 w 10515600"/>
              <a:gd name="csY28" fmla="*/ 3414969 h 3414969"/>
              <a:gd name="csX29" fmla="*/ 7886700 w 10515600"/>
              <a:gd name="csY29" fmla="*/ 3414969 h 3414969"/>
              <a:gd name="csX30" fmla="*/ 7019163 w 10515600"/>
              <a:gd name="csY30" fmla="*/ 3414969 h 3414969"/>
              <a:gd name="csX31" fmla="*/ 6467094 w 10515600"/>
              <a:gd name="csY31" fmla="*/ 3414969 h 3414969"/>
              <a:gd name="csX32" fmla="*/ 5704713 w 10515600"/>
              <a:gd name="csY32" fmla="*/ 3414969 h 3414969"/>
              <a:gd name="csX33" fmla="*/ 4942332 w 10515600"/>
              <a:gd name="csY33" fmla="*/ 3414969 h 3414969"/>
              <a:gd name="csX34" fmla="*/ 4495419 w 10515600"/>
              <a:gd name="csY34" fmla="*/ 3414969 h 3414969"/>
              <a:gd name="csX35" fmla="*/ 4153662 w 10515600"/>
              <a:gd name="csY35" fmla="*/ 3414969 h 3414969"/>
              <a:gd name="csX36" fmla="*/ 3706749 w 10515600"/>
              <a:gd name="csY36" fmla="*/ 3414969 h 3414969"/>
              <a:gd name="csX37" fmla="*/ 2839212 w 10515600"/>
              <a:gd name="csY37" fmla="*/ 3414969 h 3414969"/>
              <a:gd name="csX38" fmla="*/ 2287143 w 10515600"/>
              <a:gd name="csY38" fmla="*/ 3414969 h 3414969"/>
              <a:gd name="csX39" fmla="*/ 1945386 w 10515600"/>
              <a:gd name="csY39" fmla="*/ 3414969 h 3414969"/>
              <a:gd name="csX40" fmla="*/ 1183005 w 10515600"/>
              <a:gd name="csY40" fmla="*/ 3414969 h 3414969"/>
              <a:gd name="csX41" fmla="*/ 0 w 10515600"/>
              <a:gd name="csY41" fmla="*/ 3414969 h 3414969"/>
              <a:gd name="csX42" fmla="*/ 0 w 10515600"/>
              <a:gd name="csY42" fmla="*/ 2697826 h 3414969"/>
              <a:gd name="csX43" fmla="*/ 0 w 10515600"/>
              <a:gd name="csY43" fmla="*/ 2048981 h 3414969"/>
              <a:gd name="csX44" fmla="*/ 0 w 10515600"/>
              <a:gd name="csY44" fmla="*/ 1434287 h 3414969"/>
              <a:gd name="csX45" fmla="*/ 0 w 10515600"/>
              <a:gd name="csY45" fmla="*/ 682994 h 3414969"/>
              <a:gd name="csX46" fmla="*/ 0 w 10515600"/>
              <a:gd name="csY46" fmla="*/ 0 h 34149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Lst>
            <a:rect l="l" t="t" r="r" b="b"/>
            <a:pathLst>
              <a:path w="10515600" h="3414969" fill="none" extrusionOk="0">
                <a:moveTo>
                  <a:pt x="0" y="0"/>
                </a:moveTo>
                <a:cubicBezTo>
                  <a:pt x="117209" y="-11438"/>
                  <a:pt x="245581" y="-5052"/>
                  <a:pt x="446913" y="0"/>
                </a:cubicBezTo>
                <a:cubicBezTo>
                  <a:pt x="648245" y="5052"/>
                  <a:pt x="767907" y="8755"/>
                  <a:pt x="893826" y="0"/>
                </a:cubicBezTo>
                <a:cubicBezTo>
                  <a:pt x="1019745" y="-8755"/>
                  <a:pt x="1374591" y="-10350"/>
                  <a:pt x="1551051" y="0"/>
                </a:cubicBezTo>
                <a:cubicBezTo>
                  <a:pt x="1727511" y="10350"/>
                  <a:pt x="1830246" y="-7270"/>
                  <a:pt x="2103120" y="0"/>
                </a:cubicBezTo>
                <a:cubicBezTo>
                  <a:pt x="2375994" y="7270"/>
                  <a:pt x="2331042" y="8465"/>
                  <a:pt x="2444877" y="0"/>
                </a:cubicBezTo>
                <a:cubicBezTo>
                  <a:pt x="2558712" y="-8465"/>
                  <a:pt x="2758137" y="23429"/>
                  <a:pt x="2996946" y="0"/>
                </a:cubicBezTo>
                <a:cubicBezTo>
                  <a:pt x="3235755" y="-23429"/>
                  <a:pt x="3508521" y="-26839"/>
                  <a:pt x="3759327" y="0"/>
                </a:cubicBezTo>
                <a:cubicBezTo>
                  <a:pt x="4010133" y="26839"/>
                  <a:pt x="4110288" y="6121"/>
                  <a:pt x="4416552" y="0"/>
                </a:cubicBezTo>
                <a:cubicBezTo>
                  <a:pt x="4722816" y="-6121"/>
                  <a:pt x="4632153" y="13981"/>
                  <a:pt x="4758309" y="0"/>
                </a:cubicBezTo>
                <a:cubicBezTo>
                  <a:pt x="4884465" y="-13981"/>
                  <a:pt x="5189317" y="4982"/>
                  <a:pt x="5415534" y="0"/>
                </a:cubicBezTo>
                <a:cubicBezTo>
                  <a:pt x="5641751" y="-4982"/>
                  <a:pt x="5939087" y="20292"/>
                  <a:pt x="6072759" y="0"/>
                </a:cubicBezTo>
                <a:cubicBezTo>
                  <a:pt x="6206432" y="-20292"/>
                  <a:pt x="6296305" y="-13788"/>
                  <a:pt x="6414516" y="0"/>
                </a:cubicBezTo>
                <a:cubicBezTo>
                  <a:pt x="6532727" y="13788"/>
                  <a:pt x="6640204" y="20644"/>
                  <a:pt x="6861429" y="0"/>
                </a:cubicBezTo>
                <a:cubicBezTo>
                  <a:pt x="7082654" y="-20644"/>
                  <a:pt x="7099564" y="-18422"/>
                  <a:pt x="7308342" y="0"/>
                </a:cubicBezTo>
                <a:cubicBezTo>
                  <a:pt x="7517120" y="18422"/>
                  <a:pt x="7524388" y="-13893"/>
                  <a:pt x="7650099" y="0"/>
                </a:cubicBezTo>
                <a:cubicBezTo>
                  <a:pt x="7775810" y="13893"/>
                  <a:pt x="7925631" y="6800"/>
                  <a:pt x="8097012" y="0"/>
                </a:cubicBezTo>
                <a:cubicBezTo>
                  <a:pt x="8268393" y="-6800"/>
                  <a:pt x="8358353" y="-12400"/>
                  <a:pt x="8438769" y="0"/>
                </a:cubicBezTo>
                <a:cubicBezTo>
                  <a:pt x="8519185" y="12400"/>
                  <a:pt x="8673878" y="22327"/>
                  <a:pt x="8885682" y="0"/>
                </a:cubicBezTo>
                <a:cubicBezTo>
                  <a:pt x="9097486" y="-22327"/>
                  <a:pt x="9068681" y="-9122"/>
                  <a:pt x="9227439" y="0"/>
                </a:cubicBezTo>
                <a:cubicBezTo>
                  <a:pt x="9386197" y="9122"/>
                  <a:pt x="9454831" y="-12293"/>
                  <a:pt x="9569196" y="0"/>
                </a:cubicBezTo>
                <a:cubicBezTo>
                  <a:pt x="9683561" y="12293"/>
                  <a:pt x="10070941" y="28730"/>
                  <a:pt x="10515600" y="0"/>
                </a:cubicBezTo>
                <a:cubicBezTo>
                  <a:pt x="10528492" y="325971"/>
                  <a:pt x="10489593" y="507485"/>
                  <a:pt x="10515600" y="751293"/>
                </a:cubicBezTo>
                <a:cubicBezTo>
                  <a:pt x="10541607" y="995101"/>
                  <a:pt x="10498747" y="1091878"/>
                  <a:pt x="10515600" y="1400137"/>
                </a:cubicBezTo>
                <a:cubicBezTo>
                  <a:pt x="10532453" y="1708396"/>
                  <a:pt x="10518141" y="1878162"/>
                  <a:pt x="10515600" y="2151430"/>
                </a:cubicBezTo>
                <a:cubicBezTo>
                  <a:pt x="10513059" y="2424698"/>
                  <a:pt x="10478665" y="3149849"/>
                  <a:pt x="10515600" y="3414969"/>
                </a:cubicBezTo>
                <a:cubicBezTo>
                  <a:pt x="10299489" y="3401437"/>
                  <a:pt x="9823014" y="3422065"/>
                  <a:pt x="9648063" y="3414969"/>
                </a:cubicBezTo>
                <a:cubicBezTo>
                  <a:pt x="9473112" y="3407873"/>
                  <a:pt x="9395704" y="3425345"/>
                  <a:pt x="9201150" y="3414969"/>
                </a:cubicBezTo>
                <a:cubicBezTo>
                  <a:pt x="9006596" y="3404593"/>
                  <a:pt x="8676233" y="3378109"/>
                  <a:pt x="8438769" y="3414969"/>
                </a:cubicBezTo>
                <a:cubicBezTo>
                  <a:pt x="8201305" y="3451829"/>
                  <a:pt x="8106468" y="3414320"/>
                  <a:pt x="7886700" y="3414969"/>
                </a:cubicBezTo>
                <a:cubicBezTo>
                  <a:pt x="7666932" y="3415618"/>
                  <a:pt x="7239164" y="3406120"/>
                  <a:pt x="7019163" y="3414969"/>
                </a:cubicBezTo>
                <a:cubicBezTo>
                  <a:pt x="6799162" y="3423818"/>
                  <a:pt x="6605443" y="3410236"/>
                  <a:pt x="6467094" y="3414969"/>
                </a:cubicBezTo>
                <a:cubicBezTo>
                  <a:pt x="6328745" y="3419702"/>
                  <a:pt x="6057858" y="3439407"/>
                  <a:pt x="5704713" y="3414969"/>
                </a:cubicBezTo>
                <a:cubicBezTo>
                  <a:pt x="5351568" y="3390531"/>
                  <a:pt x="5189442" y="3444446"/>
                  <a:pt x="4942332" y="3414969"/>
                </a:cubicBezTo>
                <a:cubicBezTo>
                  <a:pt x="4695222" y="3385492"/>
                  <a:pt x="4597538" y="3400778"/>
                  <a:pt x="4495419" y="3414969"/>
                </a:cubicBezTo>
                <a:cubicBezTo>
                  <a:pt x="4393300" y="3429160"/>
                  <a:pt x="4236933" y="3425973"/>
                  <a:pt x="4153662" y="3414969"/>
                </a:cubicBezTo>
                <a:cubicBezTo>
                  <a:pt x="4070391" y="3403965"/>
                  <a:pt x="3902525" y="3427487"/>
                  <a:pt x="3706749" y="3414969"/>
                </a:cubicBezTo>
                <a:cubicBezTo>
                  <a:pt x="3510973" y="3402451"/>
                  <a:pt x="3101244" y="3419077"/>
                  <a:pt x="2839212" y="3414969"/>
                </a:cubicBezTo>
                <a:cubicBezTo>
                  <a:pt x="2577180" y="3410861"/>
                  <a:pt x="2422275" y="3426319"/>
                  <a:pt x="2287143" y="3414969"/>
                </a:cubicBezTo>
                <a:cubicBezTo>
                  <a:pt x="2152011" y="3403619"/>
                  <a:pt x="2086325" y="3415910"/>
                  <a:pt x="1945386" y="3414969"/>
                </a:cubicBezTo>
                <a:cubicBezTo>
                  <a:pt x="1804447" y="3414028"/>
                  <a:pt x="1514761" y="3388692"/>
                  <a:pt x="1183005" y="3414969"/>
                </a:cubicBezTo>
                <a:cubicBezTo>
                  <a:pt x="851249" y="3441246"/>
                  <a:pt x="400638" y="3373265"/>
                  <a:pt x="0" y="3414969"/>
                </a:cubicBezTo>
                <a:cubicBezTo>
                  <a:pt x="-22794" y="3171112"/>
                  <a:pt x="6265" y="2938368"/>
                  <a:pt x="0" y="2697826"/>
                </a:cubicBezTo>
                <a:cubicBezTo>
                  <a:pt x="-6265" y="2457284"/>
                  <a:pt x="-18166" y="2266511"/>
                  <a:pt x="0" y="2048981"/>
                </a:cubicBezTo>
                <a:cubicBezTo>
                  <a:pt x="18166" y="1831452"/>
                  <a:pt x="-9521" y="1586043"/>
                  <a:pt x="0" y="1434287"/>
                </a:cubicBezTo>
                <a:cubicBezTo>
                  <a:pt x="9521" y="1282531"/>
                  <a:pt x="27542" y="855122"/>
                  <a:pt x="0" y="682994"/>
                </a:cubicBezTo>
                <a:cubicBezTo>
                  <a:pt x="-27542" y="510866"/>
                  <a:pt x="20649" y="184926"/>
                  <a:pt x="0" y="0"/>
                </a:cubicBezTo>
                <a:close/>
              </a:path>
              <a:path w="10515600" h="3414969" stroke="0" extrusionOk="0">
                <a:moveTo>
                  <a:pt x="0" y="0"/>
                </a:moveTo>
                <a:cubicBezTo>
                  <a:pt x="303779" y="-14335"/>
                  <a:pt x="360825" y="-2639"/>
                  <a:pt x="657225" y="0"/>
                </a:cubicBezTo>
                <a:cubicBezTo>
                  <a:pt x="953626" y="2639"/>
                  <a:pt x="1185340" y="20946"/>
                  <a:pt x="1419606" y="0"/>
                </a:cubicBezTo>
                <a:cubicBezTo>
                  <a:pt x="1653872" y="-20946"/>
                  <a:pt x="1911890" y="32064"/>
                  <a:pt x="2076831" y="0"/>
                </a:cubicBezTo>
                <a:cubicBezTo>
                  <a:pt x="2241773" y="-32064"/>
                  <a:pt x="2555198" y="-13020"/>
                  <a:pt x="2734056" y="0"/>
                </a:cubicBezTo>
                <a:cubicBezTo>
                  <a:pt x="2912915" y="13020"/>
                  <a:pt x="3158440" y="-7670"/>
                  <a:pt x="3286125" y="0"/>
                </a:cubicBezTo>
                <a:cubicBezTo>
                  <a:pt x="3413810" y="7670"/>
                  <a:pt x="3833993" y="673"/>
                  <a:pt x="4153662" y="0"/>
                </a:cubicBezTo>
                <a:cubicBezTo>
                  <a:pt x="4473331" y="-673"/>
                  <a:pt x="4546032" y="22539"/>
                  <a:pt x="4916043" y="0"/>
                </a:cubicBezTo>
                <a:cubicBezTo>
                  <a:pt x="5286054" y="-22539"/>
                  <a:pt x="5093944" y="4417"/>
                  <a:pt x="5257800" y="0"/>
                </a:cubicBezTo>
                <a:cubicBezTo>
                  <a:pt x="5421656" y="-4417"/>
                  <a:pt x="5512949" y="5618"/>
                  <a:pt x="5599557" y="0"/>
                </a:cubicBezTo>
                <a:cubicBezTo>
                  <a:pt x="5686165" y="-5618"/>
                  <a:pt x="6180869" y="-10109"/>
                  <a:pt x="6467094" y="0"/>
                </a:cubicBezTo>
                <a:cubicBezTo>
                  <a:pt x="6753319" y="10109"/>
                  <a:pt x="6750430" y="-15811"/>
                  <a:pt x="7019163" y="0"/>
                </a:cubicBezTo>
                <a:cubicBezTo>
                  <a:pt x="7287896" y="15811"/>
                  <a:pt x="7346317" y="-14859"/>
                  <a:pt x="7466076" y="0"/>
                </a:cubicBezTo>
                <a:cubicBezTo>
                  <a:pt x="7585835" y="14859"/>
                  <a:pt x="7789745" y="-9661"/>
                  <a:pt x="8018145" y="0"/>
                </a:cubicBezTo>
                <a:cubicBezTo>
                  <a:pt x="8246545" y="9661"/>
                  <a:pt x="8380633" y="15221"/>
                  <a:pt x="8675370" y="0"/>
                </a:cubicBezTo>
                <a:cubicBezTo>
                  <a:pt x="8970107" y="-15221"/>
                  <a:pt x="8905761" y="15539"/>
                  <a:pt x="9122283" y="0"/>
                </a:cubicBezTo>
                <a:cubicBezTo>
                  <a:pt x="9338805" y="-15539"/>
                  <a:pt x="9604657" y="-15178"/>
                  <a:pt x="9779508" y="0"/>
                </a:cubicBezTo>
                <a:cubicBezTo>
                  <a:pt x="9954360" y="15178"/>
                  <a:pt x="10267705" y="6061"/>
                  <a:pt x="10515600" y="0"/>
                </a:cubicBezTo>
                <a:cubicBezTo>
                  <a:pt x="10515334" y="225394"/>
                  <a:pt x="10534808" y="470492"/>
                  <a:pt x="10515600" y="614694"/>
                </a:cubicBezTo>
                <a:cubicBezTo>
                  <a:pt x="10496392" y="758896"/>
                  <a:pt x="10537453" y="1063086"/>
                  <a:pt x="10515600" y="1297688"/>
                </a:cubicBezTo>
                <a:cubicBezTo>
                  <a:pt x="10493747" y="1532290"/>
                  <a:pt x="10536873" y="1860393"/>
                  <a:pt x="10515600" y="2014832"/>
                </a:cubicBezTo>
                <a:cubicBezTo>
                  <a:pt x="10494327" y="2169271"/>
                  <a:pt x="10484021" y="2414583"/>
                  <a:pt x="10515600" y="2663676"/>
                </a:cubicBezTo>
                <a:cubicBezTo>
                  <a:pt x="10547179" y="2912769"/>
                  <a:pt x="10547936" y="3118459"/>
                  <a:pt x="10515600" y="3414969"/>
                </a:cubicBezTo>
                <a:cubicBezTo>
                  <a:pt x="10361714" y="3390667"/>
                  <a:pt x="9914747" y="3413512"/>
                  <a:pt x="9753219" y="3414969"/>
                </a:cubicBezTo>
                <a:cubicBezTo>
                  <a:pt x="9591691" y="3416426"/>
                  <a:pt x="9451123" y="3410294"/>
                  <a:pt x="9306306" y="3414969"/>
                </a:cubicBezTo>
                <a:cubicBezTo>
                  <a:pt x="9161489" y="3419644"/>
                  <a:pt x="8791773" y="3379097"/>
                  <a:pt x="8438769" y="3414969"/>
                </a:cubicBezTo>
                <a:cubicBezTo>
                  <a:pt x="8085765" y="3450841"/>
                  <a:pt x="8114091" y="3418379"/>
                  <a:pt x="7991856" y="3414969"/>
                </a:cubicBezTo>
                <a:cubicBezTo>
                  <a:pt x="7869621" y="3411559"/>
                  <a:pt x="7425539" y="3435888"/>
                  <a:pt x="7124319" y="3414969"/>
                </a:cubicBezTo>
                <a:cubicBezTo>
                  <a:pt x="6823099" y="3394050"/>
                  <a:pt x="6829951" y="3392951"/>
                  <a:pt x="6572250" y="3414969"/>
                </a:cubicBezTo>
                <a:cubicBezTo>
                  <a:pt x="6314549" y="3436987"/>
                  <a:pt x="6067083" y="3444948"/>
                  <a:pt x="5704713" y="3414969"/>
                </a:cubicBezTo>
                <a:cubicBezTo>
                  <a:pt x="5342343" y="3384990"/>
                  <a:pt x="5508296" y="3430636"/>
                  <a:pt x="5362956" y="3414969"/>
                </a:cubicBezTo>
                <a:cubicBezTo>
                  <a:pt x="5217616" y="3399302"/>
                  <a:pt x="4835198" y="3379319"/>
                  <a:pt x="4495419" y="3414969"/>
                </a:cubicBezTo>
                <a:cubicBezTo>
                  <a:pt x="4155640" y="3450619"/>
                  <a:pt x="4164552" y="3443021"/>
                  <a:pt x="3838194" y="3414969"/>
                </a:cubicBezTo>
                <a:cubicBezTo>
                  <a:pt x="3511837" y="3386917"/>
                  <a:pt x="3467098" y="3443973"/>
                  <a:pt x="3180969" y="3414969"/>
                </a:cubicBezTo>
                <a:cubicBezTo>
                  <a:pt x="2894841" y="3385965"/>
                  <a:pt x="2805427" y="3437903"/>
                  <a:pt x="2628900" y="3414969"/>
                </a:cubicBezTo>
                <a:cubicBezTo>
                  <a:pt x="2452373" y="3392035"/>
                  <a:pt x="2296212" y="3414838"/>
                  <a:pt x="2076831" y="3414969"/>
                </a:cubicBezTo>
                <a:cubicBezTo>
                  <a:pt x="1857450" y="3415100"/>
                  <a:pt x="1743972" y="3399771"/>
                  <a:pt x="1524762" y="3414969"/>
                </a:cubicBezTo>
                <a:cubicBezTo>
                  <a:pt x="1305552" y="3430167"/>
                  <a:pt x="1064712" y="3420399"/>
                  <a:pt x="657225" y="3414969"/>
                </a:cubicBezTo>
                <a:cubicBezTo>
                  <a:pt x="249738" y="3409539"/>
                  <a:pt x="207086" y="3405070"/>
                  <a:pt x="0" y="3414969"/>
                </a:cubicBezTo>
                <a:cubicBezTo>
                  <a:pt x="-21920" y="3124567"/>
                  <a:pt x="674" y="2931628"/>
                  <a:pt x="0" y="2800275"/>
                </a:cubicBezTo>
                <a:cubicBezTo>
                  <a:pt x="-674" y="2668922"/>
                  <a:pt x="4444" y="2407053"/>
                  <a:pt x="0" y="2151430"/>
                </a:cubicBezTo>
                <a:cubicBezTo>
                  <a:pt x="-4444" y="1895807"/>
                  <a:pt x="24253" y="1662901"/>
                  <a:pt x="0" y="1400137"/>
                </a:cubicBezTo>
                <a:cubicBezTo>
                  <a:pt x="-24253" y="1137373"/>
                  <a:pt x="22307" y="1013411"/>
                  <a:pt x="0" y="785443"/>
                </a:cubicBezTo>
                <a:cubicBezTo>
                  <a:pt x="-22307" y="557475"/>
                  <a:pt x="-7705" y="274107"/>
                  <a:pt x="0" y="0"/>
                </a:cubicBezTo>
                <a:close/>
              </a:path>
            </a:pathLst>
          </a:custGeom>
          <a:solidFill>
            <a:schemeClr val="accent1">
              <a:lumMod val="20000"/>
              <a:lumOff val="80000"/>
            </a:schemeClr>
          </a:solidFill>
          <a:ln w="28575">
            <a:solidFill>
              <a:schemeClr val="tx1"/>
            </a:solidFill>
            <a:extLst>
              <a:ext uri="{C807C97D-BFC1-408E-A445-0C87EB9F89A2}">
                <ask:lineSketchStyleProps xmlns:ask="http://schemas.microsoft.com/office/drawing/2018/sketchyshapes" sd="782396303">
                  <ask:type>
                    <ask:lineSketchFreehand/>
                  </ask:type>
                </ask:lineSketchStyleProps>
              </a:ext>
            </a:extLst>
          </a:ln>
        </p:spPr>
        <p:txBody>
          <a:bodyPr/>
          <a:lstStyle/>
          <a:p>
            <a:r>
              <a:rPr lang="en-US" dirty="0">
                <a:latin typeface="Arial" panose="020B0604020202020204" pitchFamily="34" charset="0"/>
                <a:cs typeface="Arial" panose="020B0604020202020204" pitchFamily="34" charset="0"/>
              </a:rPr>
              <a:t>The NHS recommends cervical screening every 3 years for women aged 25–49 and every 5 years for women aged 50–64.</a:t>
            </a:r>
            <a:r>
              <a:rPr lang="en-IN" dirty="0"/>
              <a:t> (NICE, 2025)</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In 2023–24, only 67.5% of women aged 25–49 attended their cervical screening. This is below the NHS target of 80%.</a:t>
            </a:r>
            <a:r>
              <a:rPr lang="en-IN" dirty="0"/>
              <a:t> (NHS England,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9710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26F62-C8FB-C255-CCAE-CB9EAC820AAE}"/>
              </a:ext>
            </a:extLst>
          </p:cNvPr>
          <p:cNvSpPr>
            <a:spLocks noGrp="1"/>
          </p:cNvSpPr>
          <p:nvPr>
            <p:ph type="title"/>
          </p:nvPr>
        </p:nvSpPr>
        <p:spPr>
          <a:xfrm>
            <a:off x="995516" y="-96991"/>
            <a:ext cx="10515600" cy="1325563"/>
          </a:xfrm>
        </p:spPr>
        <p:txBody>
          <a:bodyPr>
            <a:normAutofit/>
          </a:bodyPr>
          <a:lstStyle/>
          <a:p>
            <a:pPr algn="ctr"/>
            <a:r>
              <a:rPr lang="en-IN" sz="36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CONSEQUENCES OF NOT ADDRESSING LOW SCREENING UPTAKE</a:t>
            </a:r>
          </a:p>
        </p:txBody>
      </p:sp>
      <p:graphicFrame>
        <p:nvGraphicFramePr>
          <p:cNvPr id="5" name="Diagram 4">
            <a:extLst>
              <a:ext uri="{FF2B5EF4-FFF2-40B4-BE49-F238E27FC236}">
                <a16:creationId xmlns:a16="http://schemas.microsoft.com/office/drawing/2014/main" id="{4FB73057-DF23-814B-3E1E-95BC5E7EDF41}"/>
              </a:ext>
            </a:extLst>
          </p:cNvPr>
          <p:cNvGraphicFramePr/>
          <p:nvPr>
            <p:extLst>
              <p:ext uri="{D42A27DB-BD31-4B8C-83A1-F6EECF244321}">
                <p14:modId xmlns:p14="http://schemas.microsoft.com/office/powerpoint/2010/main" val="1829014986"/>
              </p:ext>
            </p:extLst>
          </p:nvPr>
        </p:nvGraphicFramePr>
        <p:xfrm>
          <a:off x="1294580" y="1130710"/>
          <a:ext cx="9901903" cy="55306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8075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A706A-137E-A77C-B6A5-1222CE0D7FE2}"/>
              </a:ext>
            </a:extLst>
          </p:cNvPr>
          <p:cNvSpPr>
            <a:spLocks noGrp="1"/>
          </p:cNvSpPr>
          <p:nvPr>
            <p:ph type="title"/>
          </p:nvPr>
        </p:nvSpPr>
        <p:spPr>
          <a:xfrm>
            <a:off x="651387" y="0"/>
            <a:ext cx="10515600" cy="1325563"/>
          </a:xfrm>
        </p:spPr>
        <p:txBody>
          <a:bodyPr>
            <a:normAutofit/>
          </a:bodyPr>
          <a:lstStyle/>
          <a:p>
            <a:pPr algn="ctr"/>
            <a:r>
              <a:rPr lang="en-IN" sz="40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HEALTH PROMOTION INTERVENTION</a:t>
            </a:r>
          </a:p>
        </p:txBody>
      </p:sp>
      <p:sp>
        <p:nvSpPr>
          <p:cNvPr id="3" name="Content Placeholder 2">
            <a:extLst>
              <a:ext uri="{FF2B5EF4-FFF2-40B4-BE49-F238E27FC236}">
                <a16:creationId xmlns:a16="http://schemas.microsoft.com/office/drawing/2014/main" id="{69C26E38-454A-663A-A38C-5B3F55BF27FD}"/>
              </a:ext>
            </a:extLst>
          </p:cNvPr>
          <p:cNvSpPr>
            <a:spLocks noGrp="1"/>
          </p:cNvSpPr>
          <p:nvPr>
            <p:ph idx="1"/>
          </p:nvPr>
        </p:nvSpPr>
        <p:spPr/>
        <p:txBody>
          <a:bodyPr>
            <a:normAutofit fontScale="85000" lnSpcReduction="20000"/>
          </a:bodyPr>
          <a:lstStyle/>
          <a:p>
            <a:pPr>
              <a:buFont typeface="Wingdings" panose="05000000000000000000" pitchFamily="2" charset="2"/>
              <a:buChar char="v"/>
            </a:pPr>
            <a:r>
              <a:rPr lang="en-US" dirty="0">
                <a:highlight>
                  <a:srgbClr val="C189F7"/>
                </a:highlight>
                <a:latin typeface="Arial" panose="020B0604020202020204" pitchFamily="34" charset="0"/>
                <a:cs typeface="Arial" panose="020B0604020202020204" pitchFamily="34" charset="0"/>
              </a:rPr>
              <a:t>Education</a:t>
            </a:r>
          </a:p>
          <a:p>
            <a:pPr lvl="1">
              <a:buFont typeface="Wingdings" panose="05000000000000000000" pitchFamily="2" charset="2"/>
              <a:buChar char="§"/>
            </a:pPr>
            <a:r>
              <a:rPr lang="en-US" dirty="0">
                <a:latin typeface="Arial" panose="020B0604020202020204" pitchFamily="34" charset="0"/>
                <a:cs typeface="Arial" panose="020B0604020202020204" pitchFamily="34" charset="0"/>
              </a:rPr>
              <a:t> Provide information about HPV, cervical screening and why it is important.</a:t>
            </a:r>
            <a:r>
              <a:rPr lang="en-IN" dirty="0"/>
              <a:t> (Al-Ani et al., 2024; </a:t>
            </a:r>
            <a:r>
              <a:rPr lang="en-IN" dirty="0" err="1"/>
              <a:t>Simbar</a:t>
            </a:r>
            <a:r>
              <a:rPr lang="en-IN" dirty="0"/>
              <a:t> et al., 2020)</a:t>
            </a:r>
            <a:endParaRPr lang="en-US" dirty="0">
              <a:latin typeface="Arial" panose="020B0604020202020204" pitchFamily="34" charset="0"/>
              <a:cs typeface="Arial" panose="020B0604020202020204" pitchFamily="34" charset="0"/>
            </a:endParaRPr>
          </a:p>
          <a:p>
            <a:pPr>
              <a:buFont typeface="Wingdings" panose="05000000000000000000" pitchFamily="2" charset="2"/>
              <a:buChar char="v"/>
            </a:pPr>
            <a:r>
              <a:rPr lang="en-US" dirty="0">
                <a:highlight>
                  <a:srgbClr val="7CEB99"/>
                </a:highlight>
                <a:latin typeface="Arial" panose="020B0604020202020204" pitchFamily="34" charset="0"/>
                <a:cs typeface="Arial" panose="020B0604020202020204" pitchFamily="34" charset="0"/>
              </a:rPr>
              <a:t>Social media</a:t>
            </a:r>
          </a:p>
          <a:p>
            <a:pPr lvl="1">
              <a:buFont typeface="Wingdings" panose="05000000000000000000" pitchFamily="2" charset="2"/>
              <a:buChar char="§"/>
            </a:pPr>
            <a:r>
              <a:rPr lang="en-US" dirty="0">
                <a:latin typeface="Arial" panose="020B0604020202020204" pitchFamily="34" charset="0"/>
                <a:cs typeface="Arial" panose="020B0604020202020204" pitchFamily="34" charset="0"/>
              </a:rPr>
              <a:t>Send simple and engaging information to young women via Instagram/TikTok.</a:t>
            </a:r>
            <a:r>
              <a:rPr lang="en-IN" dirty="0"/>
              <a:t> (Everett et al., 2011; Cochrane Collaboration, 2021)</a:t>
            </a:r>
            <a:endParaRPr lang="en-US" dirty="0">
              <a:latin typeface="Arial" panose="020B0604020202020204" pitchFamily="34" charset="0"/>
              <a:cs typeface="Arial" panose="020B0604020202020204" pitchFamily="34" charset="0"/>
            </a:endParaRPr>
          </a:p>
          <a:p>
            <a:pPr>
              <a:buFont typeface="Wingdings" panose="05000000000000000000" pitchFamily="2" charset="2"/>
              <a:buChar char="v"/>
            </a:pPr>
            <a:r>
              <a:rPr lang="en-US" dirty="0">
                <a:highlight>
                  <a:srgbClr val="FFC6C6"/>
                </a:highlight>
                <a:latin typeface="Arial" panose="020B0604020202020204" pitchFamily="34" charset="0"/>
                <a:cs typeface="Arial" panose="020B0604020202020204" pitchFamily="34" charset="0"/>
              </a:rPr>
              <a:t>Reminders </a:t>
            </a:r>
            <a:endParaRPr lang="en-US" dirty="0">
              <a:latin typeface="Arial" panose="020B0604020202020204" pitchFamily="34" charset="0"/>
              <a:cs typeface="Arial" panose="020B0604020202020204" pitchFamily="34" charset="0"/>
            </a:endParaRPr>
          </a:p>
          <a:p>
            <a:pPr lvl="1">
              <a:buFont typeface="Wingdings" panose="05000000000000000000" pitchFamily="2" charset="2"/>
              <a:buChar char="§"/>
            </a:pPr>
            <a:r>
              <a:rPr lang="en-US" dirty="0">
                <a:latin typeface="Arial" panose="020B0604020202020204" pitchFamily="34" charset="0"/>
                <a:cs typeface="Arial" panose="020B0604020202020204" pitchFamily="34" charset="0"/>
              </a:rPr>
              <a:t>Using text messages and NHS App to help cut down on appointments missed.</a:t>
            </a:r>
            <a:r>
              <a:rPr lang="en-IN" dirty="0"/>
              <a:t> (Ahmed et al., 2025; Cochrane Collaboration, 2021)</a:t>
            </a:r>
            <a:endParaRPr lang="en-US" dirty="0">
              <a:latin typeface="Arial" panose="020B0604020202020204" pitchFamily="34" charset="0"/>
              <a:cs typeface="Arial" panose="020B0604020202020204" pitchFamily="34" charset="0"/>
            </a:endParaRPr>
          </a:p>
          <a:p>
            <a:pPr>
              <a:buFont typeface="Wingdings" panose="05000000000000000000" pitchFamily="2" charset="2"/>
              <a:buChar char="v"/>
            </a:pPr>
            <a:r>
              <a:rPr lang="en-US" dirty="0">
                <a:highlight>
                  <a:srgbClr val="FF0000"/>
                </a:highlight>
                <a:latin typeface="Arial" panose="020B0604020202020204" pitchFamily="34" charset="0"/>
                <a:cs typeface="Arial" panose="020B0604020202020204" pitchFamily="34" charset="0"/>
              </a:rPr>
              <a:t>Improved access</a:t>
            </a:r>
          </a:p>
          <a:p>
            <a:pPr lvl="1">
              <a:buFont typeface="Wingdings" panose="05000000000000000000" pitchFamily="2" charset="2"/>
              <a:buChar char="§"/>
            </a:pPr>
            <a:r>
              <a:rPr lang="en-US" dirty="0">
                <a:latin typeface="Arial" panose="020B0604020202020204" pitchFamily="34" charset="0"/>
                <a:cs typeface="Arial" panose="020B0604020202020204" pitchFamily="34" charset="0"/>
              </a:rPr>
              <a:t> Ensure flexible evening/weekend appointments.</a:t>
            </a:r>
            <a:r>
              <a:rPr lang="en-IN" dirty="0"/>
              <a:t> (</a:t>
            </a:r>
            <a:r>
              <a:rPr lang="en-IN" dirty="0" err="1"/>
              <a:t>Shpendi</a:t>
            </a:r>
            <a:r>
              <a:rPr lang="en-IN" dirty="0"/>
              <a:t> et al., 2025; NHS England South East, 2025)</a:t>
            </a:r>
            <a:endParaRPr lang="en-US" dirty="0">
              <a:latin typeface="Arial" panose="020B0604020202020204" pitchFamily="34" charset="0"/>
              <a:cs typeface="Arial" panose="020B0604020202020204" pitchFamily="34" charset="0"/>
            </a:endParaRPr>
          </a:p>
          <a:p>
            <a:pPr>
              <a:buFont typeface="Wingdings" panose="05000000000000000000" pitchFamily="2" charset="2"/>
              <a:buChar char="v"/>
            </a:pPr>
            <a:r>
              <a:rPr lang="en-US" dirty="0">
                <a:highlight>
                  <a:srgbClr val="FFFF00"/>
                </a:highlight>
                <a:latin typeface="Arial" panose="020B0604020202020204" pitchFamily="34" charset="0"/>
                <a:cs typeface="Arial" panose="020B0604020202020204" pitchFamily="34" charset="0"/>
              </a:rPr>
              <a:t>Support</a:t>
            </a:r>
          </a:p>
          <a:p>
            <a:pPr lvl="1">
              <a:buFont typeface="Wingdings" panose="05000000000000000000" pitchFamily="2" charset="2"/>
              <a:buChar char="§"/>
            </a:pPr>
            <a:r>
              <a:rPr lang="en-US" dirty="0">
                <a:latin typeface="Arial" panose="020B0604020202020204" pitchFamily="34" charset="0"/>
                <a:cs typeface="Arial" panose="020B0604020202020204" pitchFamily="34" charset="0"/>
              </a:rPr>
              <a:t>Allow women to talk to health care providers about concerns or fears.</a:t>
            </a:r>
            <a:r>
              <a:rPr lang="en-IN" dirty="0"/>
              <a:t> (Chorley et al., 2017; </a:t>
            </a:r>
            <a:r>
              <a:rPr lang="en-IN" dirty="0" err="1"/>
              <a:t>Shpendi</a:t>
            </a:r>
            <a:r>
              <a:rPr lang="en-IN" dirty="0"/>
              <a:t> et al.,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2212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787A5-EC8E-0997-35BC-C8585ACD1007}"/>
              </a:ext>
            </a:extLst>
          </p:cNvPr>
          <p:cNvSpPr>
            <a:spLocks noGrp="1"/>
          </p:cNvSpPr>
          <p:nvPr>
            <p:ph type="title"/>
          </p:nvPr>
        </p:nvSpPr>
        <p:spPr/>
        <p:txBody>
          <a:bodyPr>
            <a:normAutofit/>
          </a:bodyPr>
          <a:lstStyle/>
          <a:p>
            <a:pPr algn="ctr"/>
            <a:r>
              <a:rPr lang="en-IN" sz="40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WHY HEALTH PROMOTION IS NEEDED</a:t>
            </a:r>
          </a:p>
        </p:txBody>
      </p:sp>
      <p:sp>
        <p:nvSpPr>
          <p:cNvPr id="3" name="Content Placeholder 2">
            <a:extLst>
              <a:ext uri="{FF2B5EF4-FFF2-40B4-BE49-F238E27FC236}">
                <a16:creationId xmlns:a16="http://schemas.microsoft.com/office/drawing/2014/main" id="{B6F695F5-E3C6-1115-25D9-044ACA9B6795}"/>
              </a:ext>
            </a:extLst>
          </p:cNvPr>
          <p:cNvSpPr>
            <a:spLocks noGrp="1"/>
          </p:cNvSpPr>
          <p:nvPr>
            <p:ph idx="1"/>
          </p:nvPr>
        </p:nvSpPr>
        <p:spPr>
          <a:xfrm>
            <a:off x="612058" y="1783871"/>
            <a:ext cx="8020664" cy="522016"/>
          </a:xfrm>
        </p:spPr>
        <p:txBody>
          <a:bodyPr>
            <a:noAutofit/>
          </a:bodyPr>
          <a:lstStyle/>
          <a:p>
            <a:pPr>
              <a:buFont typeface="Wingdings" panose="05000000000000000000" pitchFamily="2" charset="2"/>
              <a:buChar char="q"/>
            </a:pPr>
            <a:r>
              <a:rPr lang="en-US" sz="2000" b="1" dirty="0">
                <a:latin typeface="Arial" panose="020B0604020202020204" pitchFamily="34" charset="0"/>
                <a:cs typeface="Arial" panose="020B0604020202020204" pitchFamily="34" charset="0"/>
              </a:rPr>
              <a:t> There are numerous potential reasons for non-attendance,…</a:t>
            </a:r>
          </a:p>
        </p:txBody>
      </p:sp>
      <p:sp>
        <p:nvSpPr>
          <p:cNvPr id="6" name="TextBox 5">
            <a:extLst>
              <a:ext uri="{FF2B5EF4-FFF2-40B4-BE49-F238E27FC236}">
                <a16:creationId xmlns:a16="http://schemas.microsoft.com/office/drawing/2014/main" id="{B1137BBC-68E4-FB70-17C9-D66BCF8AB1CB}"/>
              </a:ext>
            </a:extLst>
          </p:cNvPr>
          <p:cNvSpPr txBox="1"/>
          <p:nvPr/>
        </p:nvSpPr>
        <p:spPr>
          <a:xfrm>
            <a:off x="737419" y="2676070"/>
            <a:ext cx="3244645" cy="3416320"/>
          </a:xfrm>
          <a:custGeom>
            <a:avLst/>
            <a:gdLst>
              <a:gd name="csX0" fmla="*/ 0 w 3244645"/>
              <a:gd name="csY0" fmla="*/ 0 h 3416320"/>
              <a:gd name="csX1" fmla="*/ 475881 w 3244645"/>
              <a:gd name="csY1" fmla="*/ 0 h 3416320"/>
              <a:gd name="csX2" fmla="*/ 951763 w 3244645"/>
              <a:gd name="csY2" fmla="*/ 0 h 3416320"/>
              <a:gd name="csX3" fmla="*/ 1460090 w 3244645"/>
              <a:gd name="csY3" fmla="*/ 0 h 3416320"/>
              <a:gd name="csX4" fmla="*/ 1968418 w 3244645"/>
              <a:gd name="csY4" fmla="*/ 0 h 3416320"/>
              <a:gd name="csX5" fmla="*/ 2574085 w 3244645"/>
              <a:gd name="csY5" fmla="*/ 0 h 3416320"/>
              <a:gd name="csX6" fmla="*/ 3244645 w 3244645"/>
              <a:gd name="csY6" fmla="*/ 0 h 3416320"/>
              <a:gd name="csX7" fmla="*/ 3244645 w 3244645"/>
              <a:gd name="csY7" fmla="*/ 501060 h 3416320"/>
              <a:gd name="csX8" fmla="*/ 3244645 w 3244645"/>
              <a:gd name="csY8" fmla="*/ 1138773 h 3416320"/>
              <a:gd name="csX9" fmla="*/ 3244645 w 3244645"/>
              <a:gd name="csY9" fmla="*/ 1605670 h 3416320"/>
              <a:gd name="csX10" fmla="*/ 3244645 w 3244645"/>
              <a:gd name="csY10" fmla="*/ 2106731 h 3416320"/>
              <a:gd name="csX11" fmla="*/ 3244645 w 3244645"/>
              <a:gd name="csY11" fmla="*/ 2676117 h 3416320"/>
              <a:gd name="csX12" fmla="*/ 3244645 w 3244645"/>
              <a:gd name="csY12" fmla="*/ 3416320 h 3416320"/>
              <a:gd name="csX13" fmla="*/ 2768764 w 3244645"/>
              <a:gd name="csY13" fmla="*/ 3416320 h 3416320"/>
              <a:gd name="csX14" fmla="*/ 2227990 w 3244645"/>
              <a:gd name="csY14" fmla="*/ 3416320 h 3416320"/>
              <a:gd name="csX15" fmla="*/ 1622323 w 3244645"/>
              <a:gd name="csY15" fmla="*/ 3416320 h 3416320"/>
              <a:gd name="csX16" fmla="*/ 1113995 w 3244645"/>
              <a:gd name="csY16" fmla="*/ 3416320 h 3416320"/>
              <a:gd name="csX17" fmla="*/ 670560 w 3244645"/>
              <a:gd name="csY17" fmla="*/ 3416320 h 3416320"/>
              <a:gd name="csX18" fmla="*/ 0 w 3244645"/>
              <a:gd name="csY18" fmla="*/ 3416320 h 3416320"/>
              <a:gd name="csX19" fmla="*/ 0 w 3244645"/>
              <a:gd name="csY19" fmla="*/ 2846933 h 3416320"/>
              <a:gd name="csX20" fmla="*/ 0 w 3244645"/>
              <a:gd name="csY20" fmla="*/ 2345873 h 3416320"/>
              <a:gd name="csX21" fmla="*/ 0 w 3244645"/>
              <a:gd name="csY21" fmla="*/ 1742323 h 3416320"/>
              <a:gd name="csX22" fmla="*/ 0 w 3244645"/>
              <a:gd name="csY22" fmla="*/ 1172937 h 3416320"/>
              <a:gd name="csX23" fmla="*/ 0 w 3244645"/>
              <a:gd name="csY23" fmla="*/ 569387 h 3416320"/>
              <a:gd name="csX24" fmla="*/ 0 w 3244645"/>
              <a:gd name="csY24" fmla="*/ 0 h 34163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3244645" h="3416320" fill="none" extrusionOk="0">
                <a:moveTo>
                  <a:pt x="0" y="0"/>
                </a:moveTo>
                <a:cubicBezTo>
                  <a:pt x="96607" y="-25948"/>
                  <a:pt x="312243" y="44189"/>
                  <a:pt x="475881" y="0"/>
                </a:cubicBezTo>
                <a:cubicBezTo>
                  <a:pt x="639519" y="-44189"/>
                  <a:pt x="763569" y="15"/>
                  <a:pt x="951763" y="0"/>
                </a:cubicBezTo>
                <a:cubicBezTo>
                  <a:pt x="1139957" y="-15"/>
                  <a:pt x="1341391" y="13313"/>
                  <a:pt x="1460090" y="0"/>
                </a:cubicBezTo>
                <a:cubicBezTo>
                  <a:pt x="1578789" y="-13313"/>
                  <a:pt x="1761535" y="34050"/>
                  <a:pt x="1968418" y="0"/>
                </a:cubicBezTo>
                <a:cubicBezTo>
                  <a:pt x="2175301" y="-34050"/>
                  <a:pt x="2432407" y="30231"/>
                  <a:pt x="2574085" y="0"/>
                </a:cubicBezTo>
                <a:cubicBezTo>
                  <a:pt x="2715763" y="-30231"/>
                  <a:pt x="2945123" y="29840"/>
                  <a:pt x="3244645" y="0"/>
                </a:cubicBezTo>
                <a:cubicBezTo>
                  <a:pt x="3246378" y="156184"/>
                  <a:pt x="3201594" y="314504"/>
                  <a:pt x="3244645" y="501060"/>
                </a:cubicBezTo>
                <a:cubicBezTo>
                  <a:pt x="3287696" y="687616"/>
                  <a:pt x="3204978" y="943011"/>
                  <a:pt x="3244645" y="1138773"/>
                </a:cubicBezTo>
                <a:cubicBezTo>
                  <a:pt x="3284312" y="1334535"/>
                  <a:pt x="3208413" y="1455916"/>
                  <a:pt x="3244645" y="1605670"/>
                </a:cubicBezTo>
                <a:cubicBezTo>
                  <a:pt x="3280877" y="1755424"/>
                  <a:pt x="3189625" y="1864169"/>
                  <a:pt x="3244645" y="2106731"/>
                </a:cubicBezTo>
                <a:cubicBezTo>
                  <a:pt x="3299665" y="2349293"/>
                  <a:pt x="3238609" y="2453542"/>
                  <a:pt x="3244645" y="2676117"/>
                </a:cubicBezTo>
                <a:cubicBezTo>
                  <a:pt x="3250681" y="2898692"/>
                  <a:pt x="3183331" y="3188180"/>
                  <a:pt x="3244645" y="3416320"/>
                </a:cubicBezTo>
                <a:cubicBezTo>
                  <a:pt x="3111559" y="3442584"/>
                  <a:pt x="2948471" y="3382332"/>
                  <a:pt x="2768764" y="3416320"/>
                </a:cubicBezTo>
                <a:cubicBezTo>
                  <a:pt x="2589057" y="3450308"/>
                  <a:pt x="2455449" y="3360478"/>
                  <a:pt x="2227990" y="3416320"/>
                </a:cubicBezTo>
                <a:cubicBezTo>
                  <a:pt x="2000531" y="3472162"/>
                  <a:pt x="1871196" y="3346493"/>
                  <a:pt x="1622323" y="3416320"/>
                </a:cubicBezTo>
                <a:cubicBezTo>
                  <a:pt x="1373450" y="3486147"/>
                  <a:pt x="1244792" y="3410685"/>
                  <a:pt x="1113995" y="3416320"/>
                </a:cubicBezTo>
                <a:cubicBezTo>
                  <a:pt x="983198" y="3421955"/>
                  <a:pt x="814423" y="3397120"/>
                  <a:pt x="670560" y="3416320"/>
                </a:cubicBezTo>
                <a:cubicBezTo>
                  <a:pt x="526698" y="3435520"/>
                  <a:pt x="307646" y="3357168"/>
                  <a:pt x="0" y="3416320"/>
                </a:cubicBezTo>
                <a:cubicBezTo>
                  <a:pt x="-51115" y="3171901"/>
                  <a:pt x="12106" y="3093925"/>
                  <a:pt x="0" y="2846933"/>
                </a:cubicBezTo>
                <a:cubicBezTo>
                  <a:pt x="-12106" y="2599941"/>
                  <a:pt x="53243" y="2464240"/>
                  <a:pt x="0" y="2345873"/>
                </a:cubicBezTo>
                <a:cubicBezTo>
                  <a:pt x="-53243" y="2227506"/>
                  <a:pt x="18215" y="1906248"/>
                  <a:pt x="0" y="1742323"/>
                </a:cubicBezTo>
                <a:cubicBezTo>
                  <a:pt x="-18215" y="1578398"/>
                  <a:pt x="13008" y="1338537"/>
                  <a:pt x="0" y="1172937"/>
                </a:cubicBezTo>
                <a:cubicBezTo>
                  <a:pt x="-13008" y="1007337"/>
                  <a:pt x="72259" y="856544"/>
                  <a:pt x="0" y="569387"/>
                </a:cubicBezTo>
                <a:cubicBezTo>
                  <a:pt x="-72259" y="282230"/>
                  <a:pt x="12410" y="194252"/>
                  <a:pt x="0" y="0"/>
                </a:cubicBezTo>
                <a:close/>
              </a:path>
              <a:path w="3244645" h="3416320" stroke="0" extrusionOk="0">
                <a:moveTo>
                  <a:pt x="0" y="0"/>
                </a:moveTo>
                <a:cubicBezTo>
                  <a:pt x="98651" y="-46856"/>
                  <a:pt x="312785" y="48808"/>
                  <a:pt x="443435" y="0"/>
                </a:cubicBezTo>
                <a:cubicBezTo>
                  <a:pt x="574086" y="-48808"/>
                  <a:pt x="867862" y="39247"/>
                  <a:pt x="1049102" y="0"/>
                </a:cubicBezTo>
                <a:cubicBezTo>
                  <a:pt x="1230342" y="-39247"/>
                  <a:pt x="1441773" y="51029"/>
                  <a:pt x="1654769" y="0"/>
                </a:cubicBezTo>
                <a:cubicBezTo>
                  <a:pt x="1867765" y="-51029"/>
                  <a:pt x="1932217" y="10462"/>
                  <a:pt x="2195543" y="0"/>
                </a:cubicBezTo>
                <a:cubicBezTo>
                  <a:pt x="2458869" y="-10462"/>
                  <a:pt x="2481765" y="2134"/>
                  <a:pt x="2703871" y="0"/>
                </a:cubicBezTo>
                <a:cubicBezTo>
                  <a:pt x="2925977" y="-2134"/>
                  <a:pt x="2981707" y="38941"/>
                  <a:pt x="3244645" y="0"/>
                </a:cubicBezTo>
                <a:cubicBezTo>
                  <a:pt x="3308198" y="169926"/>
                  <a:pt x="3211291" y="450386"/>
                  <a:pt x="3244645" y="603550"/>
                </a:cubicBezTo>
                <a:cubicBezTo>
                  <a:pt x="3277999" y="756714"/>
                  <a:pt x="3190798" y="928524"/>
                  <a:pt x="3244645" y="1241263"/>
                </a:cubicBezTo>
                <a:cubicBezTo>
                  <a:pt x="3298492" y="1554002"/>
                  <a:pt x="3213034" y="1558053"/>
                  <a:pt x="3244645" y="1708160"/>
                </a:cubicBezTo>
                <a:cubicBezTo>
                  <a:pt x="3276256" y="1858267"/>
                  <a:pt x="3232366" y="2041870"/>
                  <a:pt x="3244645" y="2175057"/>
                </a:cubicBezTo>
                <a:cubicBezTo>
                  <a:pt x="3256924" y="2308244"/>
                  <a:pt x="3205889" y="2594763"/>
                  <a:pt x="3244645" y="2812770"/>
                </a:cubicBezTo>
                <a:cubicBezTo>
                  <a:pt x="3283401" y="3030777"/>
                  <a:pt x="3232642" y="3181700"/>
                  <a:pt x="3244645" y="3416320"/>
                </a:cubicBezTo>
                <a:cubicBezTo>
                  <a:pt x="2971758" y="3454524"/>
                  <a:pt x="2779036" y="3360298"/>
                  <a:pt x="2638978" y="3416320"/>
                </a:cubicBezTo>
                <a:cubicBezTo>
                  <a:pt x="2498920" y="3472342"/>
                  <a:pt x="2290798" y="3403134"/>
                  <a:pt x="2065757" y="3416320"/>
                </a:cubicBezTo>
                <a:cubicBezTo>
                  <a:pt x="1840716" y="3429506"/>
                  <a:pt x="1621140" y="3401436"/>
                  <a:pt x="1460090" y="3416320"/>
                </a:cubicBezTo>
                <a:cubicBezTo>
                  <a:pt x="1299040" y="3431204"/>
                  <a:pt x="1062720" y="3376580"/>
                  <a:pt x="854423" y="3416320"/>
                </a:cubicBezTo>
                <a:cubicBezTo>
                  <a:pt x="646126" y="3456060"/>
                  <a:pt x="365838" y="3329155"/>
                  <a:pt x="0" y="3416320"/>
                </a:cubicBezTo>
                <a:cubicBezTo>
                  <a:pt x="-53042" y="3251126"/>
                  <a:pt x="49994" y="3143633"/>
                  <a:pt x="0" y="2949423"/>
                </a:cubicBezTo>
                <a:cubicBezTo>
                  <a:pt x="-49994" y="2755213"/>
                  <a:pt x="43292" y="2699785"/>
                  <a:pt x="0" y="2482526"/>
                </a:cubicBezTo>
                <a:cubicBezTo>
                  <a:pt x="-43292" y="2265267"/>
                  <a:pt x="32255" y="2058841"/>
                  <a:pt x="0" y="1913139"/>
                </a:cubicBezTo>
                <a:cubicBezTo>
                  <a:pt x="-32255" y="1767437"/>
                  <a:pt x="10350" y="1551955"/>
                  <a:pt x="0" y="1377916"/>
                </a:cubicBezTo>
                <a:cubicBezTo>
                  <a:pt x="-10350" y="1203877"/>
                  <a:pt x="20265" y="1088058"/>
                  <a:pt x="0" y="911019"/>
                </a:cubicBezTo>
                <a:cubicBezTo>
                  <a:pt x="-20265" y="733980"/>
                  <a:pt x="23393" y="444180"/>
                  <a:pt x="0" y="0"/>
                </a:cubicBezTo>
                <a:close/>
              </a:path>
            </a:pathLst>
          </a:custGeom>
          <a:solidFill>
            <a:srgbClr val="C189F7"/>
          </a:solidFill>
          <a:ln w="28575">
            <a:solidFill>
              <a:schemeClr val="tx1"/>
            </a:solidFill>
            <a:extLst>
              <a:ext uri="{C807C97D-BFC1-408E-A445-0C87EB9F89A2}">
                <ask:lineSketchStyleProps xmlns:ask="http://schemas.microsoft.com/office/drawing/2018/sketchyshapes" sd="3519996339">
                  <a:prstGeom prst="rect">
                    <a:avLst/>
                  </a:prstGeom>
                  <ask:type>
                    <ask:lineSketchScribble/>
                  </ask:type>
                </ask:lineSketchStyleProps>
              </a:ext>
            </a:extLst>
          </a:ln>
        </p:spPr>
        <p:txBody>
          <a:bodyPr wrap="square" rtlCol="0">
            <a:spAutoFit/>
          </a:bodyPr>
          <a:lstStyle/>
          <a:p>
            <a:pPr algn="ctr"/>
            <a:r>
              <a:rPr lang="en-US" b="1" dirty="0">
                <a:solidFill>
                  <a:schemeClr val="bg1"/>
                </a:solidFill>
                <a:highlight>
                  <a:srgbClr val="000000"/>
                </a:highlight>
                <a:latin typeface="Arial" panose="020B0604020202020204" pitchFamily="34" charset="0"/>
                <a:cs typeface="Arial" panose="020B0604020202020204" pitchFamily="34" charset="0"/>
              </a:rPr>
              <a:t>Improve knowledge</a:t>
            </a:r>
          </a:p>
          <a:p>
            <a:r>
              <a:rPr lang="en-US" dirty="0">
                <a:latin typeface="Arial" panose="020B0604020202020204" pitchFamily="34" charset="0"/>
                <a:cs typeface="Arial" panose="020B0604020202020204" pitchFamily="34" charset="0"/>
              </a:rPr>
              <a:t>For example: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what HPV is;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What cervical screening is for;</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why screening is still necessary following HPV vaccination; and</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 procedure of the appointment</a:t>
            </a:r>
          </a:p>
          <a:p>
            <a:r>
              <a:rPr lang="en-IN" dirty="0"/>
              <a:t>(Al-Ani et al., 2024; </a:t>
            </a:r>
            <a:r>
              <a:rPr lang="en-IN" dirty="0" err="1"/>
              <a:t>Simbar</a:t>
            </a:r>
            <a:r>
              <a:rPr lang="en-IN" dirty="0"/>
              <a:t> et al., 2020; NHS England, 2025)</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E076B7D-61A6-445C-B313-564FC5A27552}"/>
              </a:ext>
            </a:extLst>
          </p:cNvPr>
          <p:cNvSpPr txBox="1"/>
          <p:nvPr/>
        </p:nvSpPr>
        <p:spPr>
          <a:xfrm>
            <a:off x="4305299" y="2676070"/>
            <a:ext cx="3352803" cy="3416320"/>
          </a:xfrm>
          <a:custGeom>
            <a:avLst/>
            <a:gdLst>
              <a:gd name="csX0" fmla="*/ 0 w 3352803"/>
              <a:gd name="csY0" fmla="*/ 0 h 3416320"/>
              <a:gd name="csX1" fmla="*/ 558801 w 3352803"/>
              <a:gd name="csY1" fmla="*/ 0 h 3416320"/>
              <a:gd name="csX2" fmla="*/ 1050545 w 3352803"/>
              <a:gd name="csY2" fmla="*/ 0 h 3416320"/>
              <a:gd name="csX3" fmla="*/ 1609345 w 3352803"/>
              <a:gd name="csY3" fmla="*/ 0 h 3416320"/>
              <a:gd name="csX4" fmla="*/ 2067562 w 3352803"/>
              <a:gd name="csY4" fmla="*/ 0 h 3416320"/>
              <a:gd name="csX5" fmla="*/ 2559306 w 3352803"/>
              <a:gd name="csY5" fmla="*/ 0 h 3416320"/>
              <a:gd name="csX6" fmla="*/ 3352803 w 3352803"/>
              <a:gd name="csY6" fmla="*/ 0 h 3416320"/>
              <a:gd name="csX7" fmla="*/ 3352803 w 3352803"/>
              <a:gd name="csY7" fmla="*/ 569387 h 3416320"/>
              <a:gd name="csX8" fmla="*/ 3352803 w 3352803"/>
              <a:gd name="csY8" fmla="*/ 1138773 h 3416320"/>
              <a:gd name="csX9" fmla="*/ 3352803 w 3352803"/>
              <a:gd name="csY9" fmla="*/ 1708160 h 3416320"/>
              <a:gd name="csX10" fmla="*/ 3352803 w 3352803"/>
              <a:gd name="csY10" fmla="*/ 2311710 h 3416320"/>
              <a:gd name="csX11" fmla="*/ 3352803 w 3352803"/>
              <a:gd name="csY11" fmla="*/ 2915260 h 3416320"/>
              <a:gd name="csX12" fmla="*/ 3352803 w 3352803"/>
              <a:gd name="csY12" fmla="*/ 3416320 h 3416320"/>
              <a:gd name="csX13" fmla="*/ 2861059 w 3352803"/>
              <a:gd name="csY13" fmla="*/ 3416320 h 3416320"/>
              <a:gd name="csX14" fmla="*/ 2235202 w 3352803"/>
              <a:gd name="csY14" fmla="*/ 3416320 h 3416320"/>
              <a:gd name="csX15" fmla="*/ 1776986 w 3352803"/>
              <a:gd name="csY15" fmla="*/ 3416320 h 3416320"/>
              <a:gd name="csX16" fmla="*/ 1318769 w 3352803"/>
              <a:gd name="csY16" fmla="*/ 3416320 h 3416320"/>
              <a:gd name="csX17" fmla="*/ 692913 w 3352803"/>
              <a:gd name="csY17" fmla="*/ 3416320 h 3416320"/>
              <a:gd name="csX18" fmla="*/ 0 w 3352803"/>
              <a:gd name="csY18" fmla="*/ 3416320 h 3416320"/>
              <a:gd name="csX19" fmla="*/ 0 w 3352803"/>
              <a:gd name="csY19" fmla="*/ 2881097 h 3416320"/>
              <a:gd name="csX20" fmla="*/ 0 w 3352803"/>
              <a:gd name="csY20" fmla="*/ 2277547 h 3416320"/>
              <a:gd name="csX21" fmla="*/ 0 w 3352803"/>
              <a:gd name="csY21" fmla="*/ 1708160 h 3416320"/>
              <a:gd name="csX22" fmla="*/ 0 w 3352803"/>
              <a:gd name="csY22" fmla="*/ 1172937 h 3416320"/>
              <a:gd name="csX23" fmla="*/ 0 w 3352803"/>
              <a:gd name="csY23" fmla="*/ 671876 h 3416320"/>
              <a:gd name="csX24" fmla="*/ 0 w 3352803"/>
              <a:gd name="csY24" fmla="*/ 0 h 34163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3352803" h="3416320" fill="none" extrusionOk="0">
                <a:moveTo>
                  <a:pt x="0" y="0"/>
                </a:moveTo>
                <a:cubicBezTo>
                  <a:pt x="141061" y="-36306"/>
                  <a:pt x="403133" y="10855"/>
                  <a:pt x="558801" y="0"/>
                </a:cubicBezTo>
                <a:cubicBezTo>
                  <a:pt x="714469" y="-10855"/>
                  <a:pt x="840072" y="25460"/>
                  <a:pt x="1050545" y="0"/>
                </a:cubicBezTo>
                <a:cubicBezTo>
                  <a:pt x="1261018" y="-25460"/>
                  <a:pt x="1416522" y="27959"/>
                  <a:pt x="1609345" y="0"/>
                </a:cubicBezTo>
                <a:cubicBezTo>
                  <a:pt x="1802168" y="-27959"/>
                  <a:pt x="1896196" y="49621"/>
                  <a:pt x="2067562" y="0"/>
                </a:cubicBezTo>
                <a:cubicBezTo>
                  <a:pt x="2238928" y="-49621"/>
                  <a:pt x="2344210" y="39031"/>
                  <a:pt x="2559306" y="0"/>
                </a:cubicBezTo>
                <a:cubicBezTo>
                  <a:pt x="2774402" y="-39031"/>
                  <a:pt x="3147488" y="47461"/>
                  <a:pt x="3352803" y="0"/>
                </a:cubicBezTo>
                <a:cubicBezTo>
                  <a:pt x="3374089" y="141986"/>
                  <a:pt x="3347366" y="375623"/>
                  <a:pt x="3352803" y="569387"/>
                </a:cubicBezTo>
                <a:cubicBezTo>
                  <a:pt x="3358240" y="763151"/>
                  <a:pt x="3341227" y="940994"/>
                  <a:pt x="3352803" y="1138773"/>
                </a:cubicBezTo>
                <a:cubicBezTo>
                  <a:pt x="3364379" y="1336552"/>
                  <a:pt x="3285510" y="1566012"/>
                  <a:pt x="3352803" y="1708160"/>
                </a:cubicBezTo>
                <a:cubicBezTo>
                  <a:pt x="3420096" y="1850308"/>
                  <a:pt x="3329628" y="2028355"/>
                  <a:pt x="3352803" y="2311710"/>
                </a:cubicBezTo>
                <a:cubicBezTo>
                  <a:pt x="3375978" y="2595065"/>
                  <a:pt x="3345187" y="2627685"/>
                  <a:pt x="3352803" y="2915260"/>
                </a:cubicBezTo>
                <a:cubicBezTo>
                  <a:pt x="3360419" y="3202835"/>
                  <a:pt x="3321952" y="3298920"/>
                  <a:pt x="3352803" y="3416320"/>
                </a:cubicBezTo>
                <a:cubicBezTo>
                  <a:pt x="3149384" y="3424915"/>
                  <a:pt x="2962996" y="3401928"/>
                  <a:pt x="2861059" y="3416320"/>
                </a:cubicBezTo>
                <a:cubicBezTo>
                  <a:pt x="2759122" y="3430712"/>
                  <a:pt x="2491726" y="3358195"/>
                  <a:pt x="2235202" y="3416320"/>
                </a:cubicBezTo>
                <a:cubicBezTo>
                  <a:pt x="1978678" y="3474445"/>
                  <a:pt x="1954473" y="3365064"/>
                  <a:pt x="1776986" y="3416320"/>
                </a:cubicBezTo>
                <a:cubicBezTo>
                  <a:pt x="1599499" y="3467576"/>
                  <a:pt x="1490878" y="3412287"/>
                  <a:pt x="1318769" y="3416320"/>
                </a:cubicBezTo>
                <a:cubicBezTo>
                  <a:pt x="1146660" y="3420353"/>
                  <a:pt x="886403" y="3398441"/>
                  <a:pt x="692913" y="3416320"/>
                </a:cubicBezTo>
                <a:cubicBezTo>
                  <a:pt x="499423" y="3434199"/>
                  <a:pt x="154122" y="3368426"/>
                  <a:pt x="0" y="3416320"/>
                </a:cubicBezTo>
                <a:cubicBezTo>
                  <a:pt x="-32099" y="3186337"/>
                  <a:pt x="52094" y="3147104"/>
                  <a:pt x="0" y="2881097"/>
                </a:cubicBezTo>
                <a:cubicBezTo>
                  <a:pt x="-52094" y="2615090"/>
                  <a:pt x="30994" y="2552158"/>
                  <a:pt x="0" y="2277547"/>
                </a:cubicBezTo>
                <a:cubicBezTo>
                  <a:pt x="-30994" y="2002936"/>
                  <a:pt x="20493" y="1952422"/>
                  <a:pt x="0" y="1708160"/>
                </a:cubicBezTo>
                <a:cubicBezTo>
                  <a:pt x="-20493" y="1463898"/>
                  <a:pt x="40008" y="1392274"/>
                  <a:pt x="0" y="1172937"/>
                </a:cubicBezTo>
                <a:cubicBezTo>
                  <a:pt x="-40008" y="953600"/>
                  <a:pt x="1910" y="874680"/>
                  <a:pt x="0" y="671876"/>
                </a:cubicBezTo>
                <a:cubicBezTo>
                  <a:pt x="-1910" y="469072"/>
                  <a:pt x="9140" y="257325"/>
                  <a:pt x="0" y="0"/>
                </a:cubicBezTo>
                <a:close/>
              </a:path>
              <a:path w="3352803" h="3416320" stroke="0" extrusionOk="0">
                <a:moveTo>
                  <a:pt x="0" y="0"/>
                </a:moveTo>
                <a:cubicBezTo>
                  <a:pt x="281786" y="-35983"/>
                  <a:pt x="448283" y="26817"/>
                  <a:pt x="592329" y="0"/>
                </a:cubicBezTo>
                <a:cubicBezTo>
                  <a:pt x="736375" y="-26817"/>
                  <a:pt x="893370" y="8322"/>
                  <a:pt x="1084073" y="0"/>
                </a:cubicBezTo>
                <a:cubicBezTo>
                  <a:pt x="1274776" y="-8322"/>
                  <a:pt x="1450082" y="42530"/>
                  <a:pt x="1642873" y="0"/>
                </a:cubicBezTo>
                <a:cubicBezTo>
                  <a:pt x="1835664" y="-42530"/>
                  <a:pt x="2122016" y="63248"/>
                  <a:pt x="2268730" y="0"/>
                </a:cubicBezTo>
                <a:cubicBezTo>
                  <a:pt x="2415444" y="-63248"/>
                  <a:pt x="2623719" y="2027"/>
                  <a:pt x="2760474" y="0"/>
                </a:cubicBezTo>
                <a:cubicBezTo>
                  <a:pt x="2897229" y="-2027"/>
                  <a:pt x="3142024" y="48134"/>
                  <a:pt x="3352803" y="0"/>
                </a:cubicBezTo>
                <a:cubicBezTo>
                  <a:pt x="3401875" y="211215"/>
                  <a:pt x="3296571" y="378262"/>
                  <a:pt x="3352803" y="637713"/>
                </a:cubicBezTo>
                <a:cubicBezTo>
                  <a:pt x="3409035" y="897164"/>
                  <a:pt x="3338849" y="877116"/>
                  <a:pt x="3352803" y="1104610"/>
                </a:cubicBezTo>
                <a:cubicBezTo>
                  <a:pt x="3366757" y="1332104"/>
                  <a:pt x="3308586" y="1467649"/>
                  <a:pt x="3352803" y="1605670"/>
                </a:cubicBezTo>
                <a:cubicBezTo>
                  <a:pt x="3397020" y="1743691"/>
                  <a:pt x="3305812" y="2073377"/>
                  <a:pt x="3352803" y="2209220"/>
                </a:cubicBezTo>
                <a:cubicBezTo>
                  <a:pt x="3399794" y="2345063"/>
                  <a:pt x="3324672" y="2607516"/>
                  <a:pt x="3352803" y="2710281"/>
                </a:cubicBezTo>
                <a:cubicBezTo>
                  <a:pt x="3380934" y="2813046"/>
                  <a:pt x="3321340" y="3228817"/>
                  <a:pt x="3352803" y="3416320"/>
                </a:cubicBezTo>
                <a:cubicBezTo>
                  <a:pt x="3189173" y="3455522"/>
                  <a:pt x="2880511" y="3355694"/>
                  <a:pt x="2726946" y="3416320"/>
                </a:cubicBezTo>
                <a:cubicBezTo>
                  <a:pt x="2573381" y="3476946"/>
                  <a:pt x="2384672" y="3392503"/>
                  <a:pt x="2235202" y="3416320"/>
                </a:cubicBezTo>
                <a:cubicBezTo>
                  <a:pt x="2085732" y="3440137"/>
                  <a:pt x="1917285" y="3379399"/>
                  <a:pt x="1709930" y="3416320"/>
                </a:cubicBezTo>
                <a:cubicBezTo>
                  <a:pt x="1502575" y="3453241"/>
                  <a:pt x="1426509" y="3396816"/>
                  <a:pt x="1184657" y="3416320"/>
                </a:cubicBezTo>
                <a:cubicBezTo>
                  <a:pt x="942805" y="3435824"/>
                  <a:pt x="747500" y="3403351"/>
                  <a:pt x="625857" y="3416320"/>
                </a:cubicBezTo>
                <a:cubicBezTo>
                  <a:pt x="504214" y="3429289"/>
                  <a:pt x="220817" y="3357798"/>
                  <a:pt x="0" y="3416320"/>
                </a:cubicBezTo>
                <a:cubicBezTo>
                  <a:pt x="-2678" y="3247441"/>
                  <a:pt x="66764" y="3120127"/>
                  <a:pt x="0" y="2846933"/>
                </a:cubicBezTo>
                <a:cubicBezTo>
                  <a:pt x="-66764" y="2573739"/>
                  <a:pt x="18115" y="2481069"/>
                  <a:pt x="0" y="2345873"/>
                </a:cubicBezTo>
                <a:cubicBezTo>
                  <a:pt x="-18115" y="2210677"/>
                  <a:pt x="19410" y="1848473"/>
                  <a:pt x="0" y="1708160"/>
                </a:cubicBezTo>
                <a:cubicBezTo>
                  <a:pt x="-19410" y="1567847"/>
                  <a:pt x="24496" y="1337069"/>
                  <a:pt x="0" y="1070447"/>
                </a:cubicBezTo>
                <a:cubicBezTo>
                  <a:pt x="-24496" y="803825"/>
                  <a:pt x="64071" y="653072"/>
                  <a:pt x="0" y="535223"/>
                </a:cubicBezTo>
                <a:cubicBezTo>
                  <a:pt x="-64071" y="417374"/>
                  <a:pt x="46196" y="199177"/>
                  <a:pt x="0" y="0"/>
                </a:cubicBezTo>
                <a:close/>
              </a:path>
            </a:pathLst>
          </a:custGeom>
          <a:solidFill>
            <a:srgbClr val="7CEB99"/>
          </a:solidFill>
          <a:ln w="28575">
            <a:solidFill>
              <a:schemeClr val="tx1"/>
            </a:solidFill>
            <a:extLst>
              <a:ext uri="{C807C97D-BFC1-408E-A445-0C87EB9F89A2}">
                <ask:lineSketchStyleProps xmlns:ask="http://schemas.microsoft.com/office/drawing/2018/sketchyshapes" sd="1696362411">
                  <a:prstGeom prst="rect">
                    <a:avLst/>
                  </a:prstGeom>
                  <ask:type>
                    <ask:lineSketchScribble/>
                  </ask:type>
                </ask:lineSketchStyleProps>
              </a:ext>
            </a:extLst>
          </a:ln>
        </p:spPr>
        <p:txBody>
          <a:bodyPr wrap="square" rtlCol="0">
            <a:spAutoFit/>
          </a:bodyPr>
          <a:lstStyle/>
          <a:p>
            <a:pPr algn="ctr"/>
            <a:r>
              <a:rPr lang="en-US" b="1" dirty="0">
                <a:solidFill>
                  <a:schemeClr val="bg1"/>
                </a:solidFill>
                <a:highlight>
                  <a:srgbClr val="000000"/>
                </a:highlight>
                <a:latin typeface="Arial" panose="020B0604020202020204" pitchFamily="34" charset="0"/>
                <a:cs typeface="Arial" panose="020B0604020202020204" pitchFamily="34" charset="0"/>
              </a:rPr>
              <a:t>Reduce fear</a:t>
            </a:r>
          </a:p>
          <a:p>
            <a:r>
              <a:rPr lang="en-US" dirty="0">
                <a:latin typeface="Arial" panose="020B0604020202020204" pitchFamily="34" charset="0"/>
                <a:cs typeface="Arial" panose="020B0604020202020204" pitchFamily="34" charset="0"/>
              </a:rPr>
              <a:t>For example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 procedure is usually quick;</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women have the opportunity to voice concerns to the health care professional;</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They may request for reasonable adjustments and support.</a:t>
            </a:r>
          </a:p>
          <a:p>
            <a:r>
              <a:rPr lang="en-IN" dirty="0"/>
              <a:t>(Chorley et al., 2017; </a:t>
            </a:r>
            <a:r>
              <a:rPr lang="en-IN" dirty="0" err="1"/>
              <a:t>Shpendi</a:t>
            </a:r>
            <a:r>
              <a:rPr lang="en-IN" dirty="0"/>
              <a:t> et al., 2025)</a:t>
            </a:r>
            <a:endParaRPr lang="en-US"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048B701-7D09-B1D1-0203-E29D82E503E9}"/>
              </a:ext>
            </a:extLst>
          </p:cNvPr>
          <p:cNvSpPr txBox="1"/>
          <p:nvPr/>
        </p:nvSpPr>
        <p:spPr>
          <a:xfrm>
            <a:off x="7981337" y="2676070"/>
            <a:ext cx="3738716" cy="3693319"/>
          </a:xfrm>
          <a:custGeom>
            <a:avLst/>
            <a:gdLst>
              <a:gd name="csX0" fmla="*/ 0 w 3738716"/>
              <a:gd name="csY0" fmla="*/ 0 h 3693319"/>
              <a:gd name="csX1" fmla="*/ 534102 w 3738716"/>
              <a:gd name="csY1" fmla="*/ 0 h 3693319"/>
              <a:gd name="csX2" fmla="*/ 956043 w 3738716"/>
              <a:gd name="csY2" fmla="*/ 0 h 3693319"/>
              <a:gd name="csX3" fmla="*/ 1564920 w 3738716"/>
              <a:gd name="csY3" fmla="*/ 0 h 3693319"/>
              <a:gd name="csX4" fmla="*/ 2024248 w 3738716"/>
              <a:gd name="csY4" fmla="*/ 0 h 3693319"/>
              <a:gd name="csX5" fmla="*/ 2483576 w 3738716"/>
              <a:gd name="csY5" fmla="*/ 0 h 3693319"/>
              <a:gd name="csX6" fmla="*/ 2980291 w 3738716"/>
              <a:gd name="csY6" fmla="*/ 0 h 3693319"/>
              <a:gd name="csX7" fmla="*/ 3738716 w 3738716"/>
              <a:gd name="csY7" fmla="*/ 0 h 3693319"/>
              <a:gd name="csX8" fmla="*/ 3738716 w 3738716"/>
              <a:gd name="csY8" fmla="*/ 601483 h 3693319"/>
              <a:gd name="csX9" fmla="*/ 3738716 w 3738716"/>
              <a:gd name="csY9" fmla="*/ 1202967 h 3693319"/>
              <a:gd name="csX10" fmla="*/ 3738716 w 3738716"/>
              <a:gd name="csY10" fmla="*/ 1656717 h 3693319"/>
              <a:gd name="csX11" fmla="*/ 3738716 w 3738716"/>
              <a:gd name="csY11" fmla="*/ 2221268 h 3693319"/>
              <a:gd name="csX12" fmla="*/ 3738716 w 3738716"/>
              <a:gd name="csY12" fmla="*/ 2748885 h 3693319"/>
              <a:gd name="csX13" fmla="*/ 3738716 w 3738716"/>
              <a:gd name="csY13" fmla="*/ 3202635 h 3693319"/>
              <a:gd name="csX14" fmla="*/ 3738716 w 3738716"/>
              <a:gd name="csY14" fmla="*/ 3693319 h 3693319"/>
              <a:gd name="csX15" fmla="*/ 3242001 w 3738716"/>
              <a:gd name="csY15" fmla="*/ 3693319 h 3693319"/>
              <a:gd name="csX16" fmla="*/ 2820060 w 3738716"/>
              <a:gd name="csY16" fmla="*/ 3693319 h 3693319"/>
              <a:gd name="csX17" fmla="*/ 2211183 w 3738716"/>
              <a:gd name="csY17" fmla="*/ 3693319 h 3693319"/>
              <a:gd name="csX18" fmla="*/ 1677081 w 3738716"/>
              <a:gd name="csY18" fmla="*/ 3693319 h 3693319"/>
              <a:gd name="csX19" fmla="*/ 1068205 w 3738716"/>
              <a:gd name="csY19" fmla="*/ 3693319 h 3693319"/>
              <a:gd name="csX20" fmla="*/ 459328 w 3738716"/>
              <a:gd name="csY20" fmla="*/ 3693319 h 3693319"/>
              <a:gd name="csX21" fmla="*/ 0 w 3738716"/>
              <a:gd name="csY21" fmla="*/ 3693319 h 3693319"/>
              <a:gd name="csX22" fmla="*/ 0 w 3738716"/>
              <a:gd name="csY22" fmla="*/ 3276502 h 3693319"/>
              <a:gd name="csX23" fmla="*/ 0 w 3738716"/>
              <a:gd name="csY23" fmla="*/ 2711951 h 3693319"/>
              <a:gd name="csX24" fmla="*/ 0 w 3738716"/>
              <a:gd name="csY24" fmla="*/ 2147401 h 3693319"/>
              <a:gd name="csX25" fmla="*/ 0 w 3738716"/>
              <a:gd name="csY25" fmla="*/ 1582851 h 3693319"/>
              <a:gd name="csX26" fmla="*/ 0 w 3738716"/>
              <a:gd name="csY26" fmla="*/ 1166034 h 3693319"/>
              <a:gd name="csX27" fmla="*/ 0 w 3738716"/>
              <a:gd name="csY27" fmla="*/ 638417 h 3693319"/>
              <a:gd name="csX28" fmla="*/ 0 w 3738716"/>
              <a:gd name="csY28" fmla="*/ 0 h 36933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3738716" h="3693319" fill="none" extrusionOk="0">
                <a:moveTo>
                  <a:pt x="0" y="0"/>
                </a:moveTo>
                <a:cubicBezTo>
                  <a:pt x="199855" y="-11208"/>
                  <a:pt x="331638" y="52308"/>
                  <a:pt x="534102" y="0"/>
                </a:cubicBezTo>
                <a:cubicBezTo>
                  <a:pt x="736566" y="-52308"/>
                  <a:pt x="828160" y="42230"/>
                  <a:pt x="956043" y="0"/>
                </a:cubicBezTo>
                <a:cubicBezTo>
                  <a:pt x="1083926" y="-42230"/>
                  <a:pt x="1369866" y="58117"/>
                  <a:pt x="1564920" y="0"/>
                </a:cubicBezTo>
                <a:cubicBezTo>
                  <a:pt x="1759974" y="-58117"/>
                  <a:pt x="1878018" y="39310"/>
                  <a:pt x="2024248" y="0"/>
                </a:cubicBezTo>
                <a:cubicBezTo>
                  <a:pt x="2170478" y="-39310"/>
                  <a:pt x="2263480" y="19879"/>
                  <a:pt x="2483576" y="0"/>
                </a:cubicBezTo>
                <a:cubicBezTo>
                  <a:pt x="2703672" y="-19879"/>
                  <a:pt x="2818580" y="24193"/>
                  <a:pt x="2980291" y="0"/>
                </a:cubicBezTo>
                <a:cubicBezTo>
                  <a:pt x="3142002" y="-24193"/>
                  <a:pt x="3526437" y="39526"/>
                  <a:pt x="3738716" y="0"/>
                </a:cubicBezTo>
                <a:cubicBezTo>
                  <a:pt x="3791227" y="295777"/>
                  <a:pt x="3673810" y="395509"/>
                  <a:pt x="3738716" y="601483"/>
                </a:cubicBezTo>
                <a:cubicBezTo>
                  <a:pt x="3803622" y="807457"/>
                  <a:pt x="3691949" y="1029498"/>
                  <a:pt x="3738716" y="1202967"/>
                </a:cubicBezTo>
                <a:cubicBezTo>
                  <a:pt x="3785483" y="1376436"/>
                  <a:pt x="3714164" y="1495575"/>
                  <a:pt x="3738716" y="1656717"/>
                </a:cubicBezTo>
                <a:cubicBezTo>
                  <a:pt x="3763268" y="1817859"/>
                  <a:pt x="3695833" y="2091002"/>
                  <a:pt x="3738716" y="2221268"/>
                </a:cubicBezTo>
                <a:cubicBezTo>
                  <a:pt x="3781599" y="2351534"/>
                  <a:pt x="3721783" y="2535706"/>
                  <a:pt x="3738716" y="2748885"/>
                </a:cubicBezTo>
                <a:cubicBezTo>
                  <a:pt x="3755649" y="2962064"/>
                  <a:pt x="3720102" y="3033928"/>
                  <a:pt x="3738716" y="3202635"/>
                </a:cubicBezTo>
                <a:cubicBezTo>
                  <a:pt x="3757330" y="3371342"/>
                  <a:pt x="3681581" y="3557786"/>
                  <a:pt x="3738716" y="3693319"/>
                </a:cubicBezTo>
                <a:cubicBezTo>
                  <a:pt x="3638097" y="3724535"/>
                  <a:pt x="3443616" y="3680349"/>
                  <a:pt x="3242001" y="3693319"/>
                </a:cubicBezTo>
                <a:cubicBezTo>
                  <a:pt x="3040386" y="3706289"/>
                  <a:pt x="3024086" y="3642894"/>
                  <a:pt x="2820060" y="3693319"/>
                </a:cubicBezTo>
                <a:cubicBezTo>
                  <a:pt x="2616034" y="3743744"/>
                  <a:pt x="2352667" y="3654442"/>
                  <a:pt x="2211183" y="3693319"/>
                </a:cubicBezTo>
                <a:cubicBezTo>
                  <a:pt x="2069699" y="3732196"/>
                  <a:pt x="1805754" y="3671141"/>
                  <a:pt x="1677081" y="3693319"/>
                </a:cubicBezTo>
                <a:cubicBezTo>
                  <a:pt x="1548408" y="3715497"/>
                  <a:pt x="1315118" y="3670178"/>
                  <a:pt x="1068205" y="3693319"/>
                </a:cubicBezTo>
                <a:cubicBezTo>
                  <a:pt x="821292" y="3716460"/>
                  <a:pt x="718925" y="3687784"/>
                  <a:pt x="459328" y="3693319"/>
                </a:cubicBezTo>
                <a:cubicBezTo>
                  <a:pt x="199731" y="3698854"/>
                  <a:pt x="114716" y="3654998"/>
                  <a:pt x="0" y="3693319"/>
                </a:cubicBezTo>
                <a:cubicBezTo>
                  <a:pt x="-12553" y="3603631"/>
                  <a:pt x="48049" y="3364836"/>
                  <a:pt x="0" y="3276502"/>
                </a:cubicBezTo>
                <a:cubicBezTo>
                  <a:pt x="-48049" y="3188168"/>
                  <a:pt x="59526" y="2885012"/>
                  <a:pt x="0" y="2711951"/>
                </a:cubicBezTo>
                <a:cubicBezTo>
                  <a:pt x="-59526" y="2538890"/>
                  <a:pt x="56527" y="2392806"/>
                  <a:pt x="0" y="2147401"/>
                </a:cubicBezTo>
                <a:cubicBezTo>
                  <a:pt x="-56527" y="1901996"/>
                  <a:pt x="14610" y="1731147"/>
                  <a:pt x="0" y="1582851"/>
                </a:cubicBezTo>
                <a:cubicBezTo>
                  <a:pt x="-14610" y="1434555"/>
                  <a:pt x="10475" y="1268905"/>
                  <a:pt x="0" y="1166034"/>
                </a:cubicBezTo>
                <a:cubicBezTo>
                  <a:pt x="-10475" y="1063163"/>
                  <a:pt x="11625" y="876448"/>
                  <a:pt x="0" y="638417"/>
                </a:cubicBezTo>
                <a:cubicBezTo>
                  <a:pt x="-11625" y="400386"/>
                  <a:pt x="23301" y="191928"/>
                  <a:pt x="0" y="0"/>
                </a:cubicBezTo>
                <a:close/>
              </a:path>
              <a:path w="3738716" h="3693319" stroke="0" extrusionOk="0">
                <a:moveTo>
                  <a:pt x="0" y="0"/>
                </a:moveTo>
                <a:cubicBezTo>
                  <a:pt x="197847" y="-39434"/>
                  <a:pt x="292761" y="43743"/>
                  <a:pt x="496715" y="0"/>
                </a:cubicBezTo>
                <a:cubicBezTo>
                  <a:pt x="700670" y="-43743"/>
                  <a:pt x="810028" y="39053"/>
                  <a:pt x="993430" y="0"/>
                </a:cubicBezTo>
                <a:cubicBezTo>
                  <a:pt x="1176832" y="-39053"/>
                  <a:pt x="1326906" y="18883"/>
                  <a:pt x="1527533" y="0"/>
                </a:cubicBezTo>
                <a:cubicBezTo>
                  <a:pt x="1728160" y="-18883"/>
                  <a:pt x="1841473" y="10866"/>
                  <a:pt x="2136409" y="0"/>
                </a:cubicBezTo>
                <a:cubicBezTo>
                  <a:pt x="2431345" y="-10866"/>
                  <a:pt x="2434298" y="60865"/>
                  <a:pt x="2707899" y="0"/>
                </a:cubicBezTo>
                <a:cubicBezTo>
                  <a:pt x="2981500" y="-60865"/>
                  <a:pt x="3145303" y="52123"/>
                  <a:pt x="3279388" y="0"/>
                </a:cubicBezTo>
                <a:cubicBezTo>
                  <a:pt x="3413473" y="-52123"/>
                  <a:pt x="3629323" y="48771"/>
                  <a:pt x="3738716" y="0"/>
                </a:cubicBezTo>
                <a:cubicBezTo>
                  <a:pt x="3792929" y="128459"/>
                  <a:pt x="3735646" y="331530"/>
                  <a:pt x="3738716" y="527617"/>
                </a:cubicBezTo>
                <a:cubicBezTo>
                  <a:pt x="3741786" y="723704"/>
                  <a:pt x="3694416" y="918929"/>
                  <a:pt x="3738716" y="1129100"/>
                </a:cubicBezTo>
                <a:cubicBezTo>
                  <a:pt x="3783016" y="1339271"/>
                  <a:pt x="3700344" y="1406770"/>
                  <a:pt x="3738716" y="1545918"/>
                </a:cubicBezTo>
                <a:cubicBezTo>
                  <a:pt x="3777088" y="1685066"/>
                  <a:pt x="3710620" y="1997412"/>
                  <a:pt x="3738716" y="2147401"/>
                </a:cubicBezTo>
                <a:cubicBezTo>
                  <a:pt x="3766812" y="2297390"/>
                  <a:pt x="3735475" y="2455345"/>
                  <a:pt x="3738716" y="2748885"/>
                </a:cubicBezTo>
                <a:cubicBezTo>
                  <a:pt x="3741957" y="3042425"/>
                  <a:pt x="3708342" y="3028077"/>
                  <a:pt x="3738716" y="3202635"/>
                </a:cubicBezTo>
                <a:cubicBezTo>
                  <a:pt x="3769090" y="3377193"/>
                  <a:pt x="3702006" y="3557760"/>
                  <a:pt x="3738716" y="3693319"/>
                </a:cubicBezTo>
                <a:cubicBezTo>
                  <a:pt x="3589380" y="3724015"/>
                  <a:pt x="3411147" y="3689813"/>
                  <a:pt x="3316775" y="3693319"/>
                </a:cubicBezTo>
                <a:cubicBezTo>
                  <a:pt x="3222403" y="3696825"/>
                  <a:pt x="2949569" y="3689710"/>
                  <a:pt x="2820060" y="3693319"/>
                </a:cubicBezTo>
                <a:cubicBezTo>
                  <a:pt x="2690551" y="3696928"/>
                  <a:pt x="2427793" y="3631158"/>
                  <a:pt x="2248571" y="3693319"/>
                </a:cubicBezTo>
                <a:cubicBezTo>
                  <a:pt x="2069349" y="3755480"/>
                  <a:pt x="1902799" y="3689622"/>
                  <a:pt x="1714468" y="3693319"/>
                </a:cubicBezTo>
                <a:cubicBezTo>
                  <a:pt x="1526137" y="3697016"/>
                  <a:pt x="1409272" y="3660117"/>
                  <a:pt x="1142979" y="3693319"/>
                </a:cubicBezTo>
                <a:cubicBezTo>
                  <a:pt x="876686" y="3726521"/>
                  <a:pt x="798613" y="3651298"/>
                  <a:pt x="534102" y="3693319"/>
                </a:cubicBezTo>
                <a:cubicBezTo>
                  <a:pt x="269591" y="3735340"/>
                  <a:pt x="258101" y="3663081"/>
                  <a:pt x="0" y="3693319"/>
                </a:cubicBezTo>
                <a:cubicBezTo>
                  <a:pt x="-45502" y="3527211"/>
                  <a:pt x="23079" y="3411203"/>
                  <a:pt x="0" y="3202635"/>
                </a:cubicBezTo>
                <a:cubicBezTo>
                  <a:pt x="-23079" y="2994067"/>
                  <a:pt x="47441" y="2850305"/>
                  <a:pt x="0" y="2638085"/>
                </a:cubicBezTo>
                <a:cubicBezTo>
                  <a:pt x="-47441" y="2425865"/>
                  <a:pt x="53037" y="2190763"/>
                  <a:pt x="0" y="2073535"/>
                </a:cubicBezTo>
                <a:cubicBezTo>
                  <a:pt x="-53037" y="1956307"/>
                  <a:pt x="42247" y="1836529"/>
                  <a:pt x="0" y="1619784"/>
                </a:cubicBezTo>
                <a:cubicBezTo>
                  <a:pt x="-42247" y="1403039"/>
                  <a:pt x="3372" y="1294132"/>
                  <a:pt x="0" y="1018301"/>
                </a:cubicBezTo>
                <a:cubicBezTo>
                  <a:pt x="-3372" y="742470"/>
                  <a:pt x="25308" y="715275"/>
                  <a:pt x="0" y="564550"/>
                </a:cubicBezTo>
                <a:cubicBezTo>
                  <a:pt x="-25308" y="413825"/>
                  <a:pt x="51240" y="249963"/>
                  <a:pt x="0" y="0"/>
                </a:cubicBezTo>
                <a:close/>
              </a:path>
            </a:pathLst>
          </a:custGeom>
          <a:solidFill>
            <a:srgbClr val="FFC6C6"/>
          </a:solidFill>
          <a:ln w="28575">
            <a:solidFill>
              <a:schemeClr val="tx1"/>
            </a:solidFill>
            <a:extLst>
              <a:ext uri="{C807C97D-BFC1-408E-A445-0C87EB9F89A2}">
                <ask:lineSketchStyleProps xmlns:ask="http://schemas.microsoft.com/office/drawing/2018/sketchyshapes" sd="1730513205">
                  <a:prstGeom prst="rect">
                    <a:avLst/>
                  </a:prstGeom>
                  <ask:type>
                    <ask:lineSketchScribble/>
                  </ask:type>
                </ask:lineSketchStyleProps>
              </a:ext>
            </a:extLst>
          </a:ln>
        </p:spPr>
        <p:txBody>
          <a:bodyPr wrap="square" rtlCol="0">
            <a:spAutoFit/>
          </a:bodyPr>
          <a:lstStyle/>
          <a:p>
            <a:pPr algn="ctr"/>
            <a:r>
              <a:rPr lang="en-US" b="1" dirty="0">
                <a:solidFill>
                  <a:schemeClr val="bg1"/>
                </a:solidFill>
                <a:highlight>
                  <a:srgbClr val="000000"/>
                </a:highlight>
                <a:latin typeface="Arial" panose="020B0604020202020204" pitchFamily="34" charset="0"/>
                <a:cs typeface="Arial" panose="020B0604020202020204" pitchFamily="34" charset="0"/>
              </a:rPr>
              <a:t>Make attendance easier</a:t>
            </a:r>
          </a:p>
          <a:p>
            <a:r>
              <a:rPr lang="en-US" dirty="0">
                <a:latin typeface="Arial" panose="020B0604020202020204" pitchFamily="34" charset="0"/>
                <a:cs typeface="Arial" panose="020B0604020202020204" pitchFamily="34" charset="0"/>
              </a:rPr>
              <a:t>For example: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text reminders;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NHS App reminders;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easier appointment booking;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evening/weekend appointments;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Knowledge that can be obtained from universities and community environments.</a:t>
            </a:r>
            <a:endParaRPr lang="en-IN" dirty="0">
              <a:latin typeface="Arial" panose="020B0604020202020204" pitchFamily="34" charset="0"/>
              <a:cs typeface="Arial" panose="020B0604020202020204" pitchFamily="34" charset="0"/>
            </a:endParaRPr>
          </a:p>
          <a:p>
            <a:r>
              <a:rPr lang="en-IN" b="1" dirty="0"/>
              <a:t>(</a:t>
            </a:r>
            <a:r>
              <a:rPr lang="en-IN" dirty="0"/>
              <a:t>Ahmed et al., 2025; Cochrane Collaboration, 2021; NHS England South East, 2025)</a:t>
            </a:r>
          </a:p>
        </p:txBody>
      </p:sp>
    </p:spTree>
    <p:extLst>
      <p:ext uri="{BB962C8B-B14F-4D97-AF65-F5344CB8AC3E}">
        <p14:creationId xmlns:p14="http://schemas.microsoft.com/office/powerpoint/2010/main" val="10143031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442511" y="365126"/>
            <a:ext cx="3554313" cy="1460499"/>
          </a:xfrm>
          <a:prstGeom prst="rect">
            <a:avLst/>
          </a:prstGeom>
        </p:spPr>
      </p:pic>
      <p:sp>
        <p:nvSpPr>
          <p:cNvPr id="3" name="Content Placeholder 2"/>
          <p:cNvSpPr>
            <a:spLocks noGrp="1"/>
          </p:cNvSpPr>
          <p:nvPr>
            <p:ph idx="1"/>
          </p:nvPr>
        </p:nvSpPr>
        <p:spPr>
          <a:xfrm>
            <a:off x="802341" y="1825625"/>
            <a:ext cx="10515600" cy="4351338"/>
          </a:xfrm>
        </p:spPr>
        <p:txBody>
          <a:bodyPr>
            <a:normAutofit/>
          </a:bodyPr>
          <a:lstStyle/>
          <a:p>
            <a:pPr marL="0" indent="0" algn="ctr">
              <a:lnSpc>
                <a:spcPct val="150000"/>
              </a:lnSpc>
              <a:buNone/>
            </a:pPr>
            <a:r>
              <a:rPr lang="en-IN" sz="1800" b="1" dirty="0">
                <a:latin typeface="Arial" panose="020B0604020202020204" pitchFamily="34" charset="0"/>
                <a:cs typeface="Arial" panose="020B0604020202020204" pitchFamily="34" charset="0"/>
              </a:rPr>
              <a:t>Student’s name: </a:t>
            </a:r>
            <a:r>
              <a:rPr lang="en-IN" sz="1800" b="1" dirty="0" err="1">
                <a:latin typeface="Arial" panose="020B0604020202020204" pitchFamily="34" charset="0"/>
                <a:cs typeface="Arial" panose="020B0604020202020204" pitchFamily="34" charset="0"/>
              </a:rPr>
              <a:t>Smitkumar</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Student number: 2</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Module code: LCHS7009 </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Module title: Population Health and Digital Health Promotion </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Lecturers’ name: Dr Ping Wu </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Assignment title: Component 3 Group Project Presentation</a:t>
            </a:r>
            <a:endParaRPr lang="en-IN" sz="1800" b="1" dirty="0">
              <a:effectLst/>
              <a:latin typeface="Arial" panose="020B0604020202020204" pitchFamily="34" charset="0"/>
              <a:cs typeface="Arial" panose="020B0604020202020204" pitchFamily="34" charset="0"/>
            </a:endParaRPr>
          </a:p>
          <a:p>
            <a:pPr marL="0" indent="0" algn="ctr">
              <a:lnSpc>
                <a:spcPct val="150000"/>
              </a:lnSpc>
              <a:buNone/>
            </a:pPr>
            <a:r>
              <a:rPr lang="en-IN" sz="1800" b="1" dirty="0">
                <a:latin typeface="Arial" panose="020B0604020202020204" pitchFamily="34" charset="0"/>
                <a:cs typeface="Arial" panose="020B0604020202020204" pitchFamily="34" charset="0"/>
              </a:rPr>
              <a:t>Title: </a:t>
            </a:r>
            <a:r>
              <a:rPr lang="en-GB" sz="1800" b="1" dirty="0">
                <a:latin typeface="Arial" panose="020B0604020202020204" pitchFamily="34" charset="0"/>
                <a:cs typeface="Arial" panose="020B0604020202020204" pitchFamily="34" charset="0"/>
              </a:rPr>
              <a:t>A NHS App-integrated reminder and booking tool to erase practical and emotional barriers against cervical screening among women aged 25–29.</a:t>
            </a:r>
            <a:endParaRPr lang="en-IN" sz="1800" b="1"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93056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41435"/>
            <a:ext cx="12192000" cy="782357"/>
          </a:xfrm>
        </p:spPr>
        <p:txBody>
          <a:bodyPr>
            <a:normAutofit/>
          </a:bodyPr>
          <a:lstStyle/>
          <a:p>
            <a:pPr algn="ctr"/>
            <a:r>
              <a:rPr lang="en-GB" sz="3500" b="1" dirty="0">
                <a:solidFill>
                  <a:schemeClr val="bg2">
                    <a:lumMod val="10000"/>
                  </a:schemeClr>
                </a:solidFill>
                <a:latin typeface="Arial" panose="020B0604020202020204" pitchFamily="34" charset="0"/>
                <a:cs typeface="Arial" panose="020B0604020202020204" pitchFamily="34" charset="0"/>
              </a:rPr>
              <a:t>Significance of the PRECEDE-PROCEED Model</a:t>
            </a:r>
          </a:p>
        </p:txBody>
      </p:sp>
      <p:sp>
        <p:nvSpPr>
          <p:cNvPr id="5" name="Rectangle 4"/>
          <p:cNvSpPr/>
          <p:nvPr/>
        </p:nvSpPr>
        <p:spPr>
          <a:xfrm>
            <a:off x="555812" y="1378945"/>
            <a:ext cx="5486399" cy="4794566"/>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fontAlgn="base">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The PRECEDE-PROCEED Model can be applied for designing an implementation plan for the NHS App-integrated reminder and booking tool (Kim et al. 2022). </a:t>
            </a:r>
          </a:p>
          <a:p>
            <a:pPr marL="285750" indent="-285750" algn="just" fontAlgn="base">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A lack of health literacy about regular cervical screening and fear about pain in traditional tests hinder attendance rates.</a:t>
            </a:r>
          </a:p>
          <a:p>
            <a:pPr marL="285750" indent="-285750" algn="just" fontAlgn="base">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Specifically, a multi-level approach is required to minimise the gaps and increase attendance in cervical screening.</a:t>
            </a:r>
          </a:p>
        </p:txBody>
      </p:sp>
      <p:sp>
        <p:nvSpPr>
          <p:cNvPr id="4" name="Rectangle 3"/>
          <p:cNvSpPr/>
          <p:nvPr/>
        </p:nvSpPr>
        <p:spPr>
          <a:xfrm>
            <a:off x="5821167" y="5670615"/>
            <a:ext cx="6096000" cy="646331"/>
          </a:xfrm>
          <a:prstGeom prst="rect">
            <a:avLst/>
          </a:prstGeom>
        </p:spPr>
        <p:txBody>
          <a:bodyPr>
            <a:spAutoFit/>
          </a:bodyPr>
          <a:lstStyle/>
          <a:p>
            <a:pPr algn="ctr"/>
            <a:r>
              <a:rPr lang="en-IN" dirty="0">
                <a:solidFill>
                  <a:schemeClr val="bg2">
                    <a:lumMod val="10000"/>
                  </a:schemeClr>
                </a:solidFill>
                <a:latin typeface="Arial" panose="020B0604020202020204" pitchFamily="34" charset="0"/>
                <a:cs typeface="Arial" panose="020B0604020202020204" pitchFamily="34" charset="0"/>
              </a:rPr>
              <a:t>Figure: The PRECEDE-PROCEED Model</a:t>
            </a:r>
          </a:p>
          <a:p>
            <a:pPr algn="ctr"/>
            <a:r>
              <a:rPr lang="en-IN" dirty="0">
                <a:solidFill>
                  <a:schemeClr val="bg2">
                    <a:lumMod val="10000"/>
                  </a:schemeClr>
                </a:solidFill>
                <a:latin typeface="Arial" panose="020B0604020202020204" pitchFamily="34" charset="0"/>
                <a:cs typeface="Arial" panose="020B0604020202020204" pitchFamily="34" charset="0"/>
              </a:rPr>
              <a:t>(source: Porter, 2016)</a:t>
            </a:r>
          </a:p>
        </p:txBody>
      </p:sp>
      <p:pic>
        <p:nvPicPr>
          <p:cNvPr id="6" name="image8.png"/>
          <p:cNvPicPr/>
          <p:nvPr/>
        </p:nvPicPr>
        <p:blipFill>
          <a:blip r:embed="rId3"/>
          <a:srcRect/>
          <a:stretch>
            <a:fillRect/>
          </a:stretch>
        </p:blipFill>
        <p:spPr>
          <a:xfrm>
            <a:off x="6239437" y="1378945"/>
            <a:ext cx="5259459" cy="4291670"/>
          </a:xfrm>
          <a:prstGeom prst="rect">
            <a:avLst/>
          </a:prstGeom>
          <a:ln>
            <a:solidFill>
              <a:schemeClr val="tx2">
                <a:lumMod val="50000"/>
              </a:schemeClr>
            </a:solidFill>
          </a:ln>
        </p:spPr>
      </p:pic>
    </p:spTree>
    <p:extLst>
      <p:ext uri="{BB962C8B-B14F-4D97-AF65-F5344CB8AC3E}">
        <p14:creationId xmlns:p14="http://schemas.microsoft.com/office/powerpoint/2010/main" val="78510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2038"/>
            <a:ext cx="12192000" cy="826150"/>
          </a:xfrm>
        </p:spPr>
        <p:txBody>
          <a:bodyPr>
            <a:noAutofit/>
          </a:bodyPr>
          <a:lstStyle/>
          <a:p>
            <a:pPr algn="ctr">
              <a:lnSpc>
                <a:spcPct val="150000"/>
              </a:lnSpc>
            </a:pPr>
            <a:r>
              <a:rPr lang="en-GB" sz="3500" b="1" dirty="0">
                <a:solidFill>
                  <a:schemeClr val="bg2">
                    <a:lumMod val="10000"/>
                  </a:schemeClr>
                </a:solidFill>
                <a:latin typeface="Arial" panose="020B0604020202020204" pitchFamily="34" charset="0"/>
                <a:cs typeface="Arial" panose="020B0604020202020204" pitchFamily="34" charset="0"/>
              </a:rPr>
              <a:t>Phase 1 and 2: Social and epidemiological assessment</a:t>
            </a:r>
          </a:p>
        </p:txBody>
      </p:sp>
      <p:sp>
        <p:nvSpPr>
          <p:cNvPr id="9" name="Rectangle 8"/>
          <p:cNvSpPr/>
          <p:nvPr/>
        </p:nvSpPr>
        <p:spPr>
          <a:xfrm>
            <a:off x="986117" y="5752178"/>
            <a:ext cx="6096000" cy="923330"/>
          </a:xfrm>
          <a:prstGeom prst="rect">
            <a:avLst/>
          </a:prstGeom>
        </p:spPr>
        <p:txBody>
          <a:bodyPr>
            <a:spAutoFit/>
          </a:bodyPr>
          <a:lstStyle/>
          <a:p>
            <a:pPr algn="ctr">
              <a:lnSpc>
                <a:spcPct val="150000"/>
              </a:lnSpc>
            </a:pPr>
            <a:r>
              <a:rPr lang="en-IN" dirty="0">
                <a:solidFill>
                  <a:schemeClr val="bg2">
                    <a:lumMod val="10000"/>
                  </a:schemeClr>
                </a:solidFill>
                <a:latin typeface="Arial" panose="020B0604020202020204" pitchFamily="34" charset="0"/>
                <a:cs typeface="Arial" panose="020B0604020202020204" pitchFamily="34" charset="0"/>
              </a:rPr>
              <a:t>Figure: Number of women invited for cervical screening</a:t>
            </a:r>
          </a:p>
          <a:p>
            <a:pPr algn="ctr">
              <a:lnSpc>
                <a:spcPct val="150000"/>
              </a:lnSpc>
            </a:pPr>
            <a:r>
              <a:rPr lang="en-IN" dirty="0">
                <a:solidFill>
                  <a:schemeClr val="bg2">
                    <a:lumMod val="10000"/>
                  </a:schemeClr>
                </a:solidFill>
                <a:latin typeface="Arial" panose="020B0604020202020204" pitchFamily="34" charset="0"/>
                <a:cs typeface="Arial" panose="020B0604020202020204" pitchFamily="34" charset="0"/>
              </a:rPr>
              <a:t>(source: Statista, 2024)</a:t>
            </a:r>
          </a:p>
        </p:txBody>
      </p:sp>
      <p:pic>
        <p:nvPicPr>
          <p:cNvPr id="8" name="image9.png"/>
          <p:cNvPicPr/>
          <p:nvPr/>
        </p:nvPicPr>
        <p:blipFill>
          <a:blip r:embed="rId3"/>
          <a:srcRect/>
          <a:stretch>
            <a:fillRect/>
          </a:stretch>
        </p:blipFill>
        <p:spPr>
          <a:xfrm>
            <a:off x="336763" y="3514164"/>
            <a:ext cx="7061922" cy="2238013"/>
          </a:xfrm>
          <a:prstGeom prst="rect">
            <a:avLst/>
          </a:prstGeom>
          <a:ln>
            <a:solidFill>
              <a:schemeClr val="tx1">
                <a:lumMod val="10000"/>
              </a:schemeClr>
            </a:solidFill>
          </a:ln>
        </p:spPr>
      </p:pic>
      <p:sp>
        <p:nvSpPr>
          <p:cNvPr id="5" name="Rectangle 4"/>
          <p:cNvSpPr/>
          <p:nvPr/>
        </p:nvSpPr>
        <p:spPr>
          <a:xfrm>
            <a:off x="336763" y="1274039"/>
            <a:ext cx="7061922" cy="2078761"/>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b="1" dirty="0">
                <a:solidFill>
                  <a:schemeClr val="bg2">
                    <a:lumMod val="10000"/>
                  </a:schemeClr>
                </a:solidFill>
                <a:latin typeface="Arial" panose="020B0604020202020204" pitchFamily="34" charset="0"/>
                <a:cs typeface="Arial" panose="020B0604020202020204" pitchFamily="34" charset="0"/>
              </a:rPr>
              <a:t>Social assessment</a:t>
            </a:r>
            <a:endParaRPr lang="en-GB" dirty="0">
              <a:solidFill>
                <a:schemeClr val="bg2">
                  <a:lumMod val="10000"/>
                </a:schemeClr>
              </a:solidFill>
              <a:latin typeface="Arial" panose="020B0604020202020204" pitchFamily="34" charset="0"/>
              <a:cs typeface="Arial" panose="020B0604020202020204" pitchFamily="34" charset="0"/>
            </a:endParaRPr>
          </a:p>
          <a:p>
            <a:pPr marL="285750" indent="-285750" algn="just" fontAlgn="base">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Young women’s perceptions about cervical screening and quality-of-life priorities will be assessed. </a:t>
            </a:r>
          </a:p>
          <a:p>
            <a:pPr marL="285750" indent="-285750" algn="just" fontAlgn="base">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Personal interactions will help to understand the myths, emotional barriers and level of digital literacy among them.</a:t>
            </a:r>
          </a:p>
        </p:txBody>
      </p:sp>
      <p:sp>
        <p:nvSpPr>
          <p:cNvPr id="11" name="Rectangle 10"/>
          <p:cNvSpPr/>
          <p:nvPr/>
        </p:nvSpPr>
        <p:spPr>
          <a:xfrm>
            <a:off x="7619999" y="1274041"/>
            <a:ext cx="4185113" cy="5141444"/>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b="1" dirty="0">
                <a:solidFill>
                  <a:schemeClr val="bg2">
                    <a:lumMod val="10000"/>
                  </a:schemeClr>
                </a:solidFill>
                <a:latin typeface="Arial" panose="020B0604020202020204" pitchFamily="34" charset="0"/>
                <a:cs typeface="Arial" panose="020B0604020202020204" pitchFamily="34" charset="0"/>
              </a:rPr>
              <a:t>Epidemiological assessment</a:t>
            </a:r>
            <a:endParaRPr lang="en-GB" dirty="0">
              <a:solidFill>
                <a:schemeClr val="bg2">
                  <a:lumMod val="10000"/>
                </a:schemeClr>
              </a:solidFill>
              <a:latin typeface="Arial" panose="020B0604020202020204" pitchFamily="34" charset="0"/>
              <a:cs typeface="Arial" panose="020B0604020202020204" pitchFamily="34" charset="0"/>
            </a:endParaRPr>
          </a:p>
          <a:p>
            <a:pPr marL="285750" indent="-285750" algn="just" fontAlgn="base">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The uptake of cervical screening is found lowest (almost 40%) among the women aged 25-29, leading to severe cervical cancers (Norman, 2025).</a:t>
            </a:r>
          </a:p>
          <a:p>
            <a:pPr marL="285750" indent="-285750" algn="just" fontAlgn="base">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One-tap booking and appointment reminders will help assess user engagement rates and measure screening uptake through real-time tracking.</a:t>
            </a:r>
          </a:p>
        </p:txBody>
      </p:sp>
    </p:spTree>
    <p:extLst>
      <p:ext uri="{BB962C8B-B14F-4D97-AF65-F5344CB8AC3E}">
        <p14:creationId xmlns:p14="http://schemas.microsoft.com/office/powerpoint/2010/main" val="2085051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6"/>
            <a:ext cx="12192000" cy="710640"/>
          </a:xfrm>
        </p:spPr>
        <p:txBody>
          <a:bodyPr>
            <a:noAutofit/>
          </a:bodyPr>
          <a:lstStyle/>
          <a:p>
            <a:pPr algn="ctr">
              <a:lnSpc>
                <a:spcPct val="150000"/>
              </a:lnSpc>
            </a:pPr>
            <a:r>
              <a:rPr lang="en-GB" sz="3500" b="1" dirty="0">
                <a:solidFill>
                  <a:schemeClr val="bg2">
                    <a:lumMod val="10000"/>
                  </a:schemeClr>
                </a:solidFill>
                <a:latin typeface="Arial" panose="020B0604020202020204" pitchFamily="34" charset="0"/>
                <a:cs typeface="Arial" panose="020B0604020202020204" pitchFamily="34" charset="0"/>
              </a:rPr>
              <a:t>Phase 3: Educational and ecological assessment</a:t>
            </a:r>
          </a:p>
        </p:txBody>
      </p:sp>
      <p:sp>
        <p:nvSpPr>
          <p:cNvPr id="4" name="Rectangle 3"/>
          <p:cNvSpPr/>
          <p:nvPr/>
        </p:nvSpPr>
        <p:spPr>
          <a:xfrm>
            <a:off x="448235" y="1329672"/>
            <a:ext cx="5432610" cy="1234234"/>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GB" dirty="0">
                <a:solidFill>
                  <a:schemeClr val="bg2">
                    <a:lumMod val="10000"/>
                  </a:schemeClr>
                </a:solidFill>
                <a:latin typeface="Arial" panose="020B0604020202020204" pitchFamily="34" charset="0"/>
                <a:cs typeface="Arial" panose="020B0604020202020204" pitchFamily="34" charset="0"/>
              </a:rPr>
              <a:t>The tool will address knowledge gaps regarding HPV risks, pain associated with the test and vulnerabilities among young women.</a:t>
            </a:r>
          </a:p>
        </p:txBody>
      </p:sp>
      <p:sp>
        <p:nvSpPr>
          <p:cNvPr id="10" name="Rectangle 9"/>
          <p:cNvSpPr/>
          <p:nvPr/>
        </p:nvSpPr>
        <p:spPr>
          <a:xfrm>
            <a:off x="6481482" y="5308554"/>
            <a:ext cx="4930588" cy="923330"/>
          </a:xfrm>
          <a:prstGeom prst="rect">
            <a:avLst/>
          </a:prstGeom>
        </p:spPr>
        <p:txBody>
          <a:bodyPr wrap="square">
            <a:spAutoFit/>
          </a:bodyPr>
          <a:lstStyle/>
          <a:p>
            <a:pPr algn="ctr">
              <a:lnSpc>
                <a:spcPct val="150000"/>
              </a:lnSpc>
            </a:pPr>
            <a:r>
              <a:rPr lang="en-IN" dirty="0">
                <a:solidFill>
                  <a:schemeClr val="bg2">
                    <a:lumMod val="10000"/>
                  </a:schemeClr>
                </a:solidFill>
                <a:latin typeface="Arial" panose="020B0604020202020204" pitchFamily="34" charset="0"/>
                <a:cs typeface="Arial" panose="020B0604020202020204" pitchFamily="34" charset="0"/>
              </a:rPr>
              <a:t>Figure: Prevalence of cervix cancer in the UK</a:t>
            </a:r>
          </a:p>
          <a:p>
            <a:pPr algn="ctr">
              <a:lnSpc>
                <a:spcPct val="150000"/>
              </a:lnSpc>
            </a:pPr>
            <a:r>
              <a:rPr lang="en-IN" dirty="0">
                <a:solidFill>
                  <a:schemeClr val="bg2">
                    <a:lumMod val="10000"/>
                  </a:schemeClr>
                </a:solidFill>
                <a:latin typeface="Arial" panose="020B0604020202020204" pitchFamily="34" charset="0"/>
                <a:cs typeface="Arial" panose="020B0604020202020204" pitchFamily="34" charset="0"/>
              </a:rPr>
              <a:t>(source: Cancer Research UK, 2026)</a:t>
            </a:r>
          </a:p>
        </p:txBody>
      </p:sp>
      <p:pic>
        <p:nvPicPr>
          <p:cNvPr id="8" name="image3.png"/>
          <p:cNvPicPr/>
          <p:nvPr/>
        </p:nvPicPr>
        <p:blipFill>
          <a:blip r:embed="rId3"/>
          <a:srcRect/>
          <a:stretch>
            <a:fillRect/>
          </a:stretch>
        </p:blipFill>
        <p:spPr>
          <a:xfrm>
            <a:off x="6149788" y="1329673"/>
            <a:ext cx="5593977" cy="3923645"/>
          </a:xfrm>
          <a:prstGeom prst="rect">
            <a:avLst/>
          </a:prstGeom>
          <a:ln>
            <a:solidFill>
              <a:schemeClr val="bg2">
                <a:lumMod val="10000"/>
              </a:schemeClr>
            </a:solidFill>
          </a:ln>
        </p:spPr>
      </p:pic>
      <p:sp>
        <p:nvSpPr>
          <p:cNvPr id="11" name="Rectangle 10"/>
          <p:cNvSpPr/>
          <p:nvPr/>
        </p:nvSpPr>
        <p:spPr>
          <a:xfrm>
            <a:off x="448235" y="4467320"/>
            <a:ext cx="5432610" cy="168246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pPr>
            <a:r>
              <a:rPr lang="en-GB" dirty="0">
                <a:solidFill>
                  <a:schemeClr val="bg2">
                    <a:lumMod val="10000"/>
                  </a:schemeClr>
                </a:solidFill>
                <a:latin typeface="Arial" panose="020B0604020202020204" pitchFamily="34" charset="0"/>
                <a:cs typeface="Arial" panose="020B0604020202020204" pitchFamily="34" charset="0"/>
              </a:rPr>
              <a:t>This NHS app-based tool will be effective in assessing and minimising social taboos, emotional barriers and other constraints against cervical screening.</a:t>
            </a:r>
            <a:endParaRPr lang="en-IN" dirty="0">
              <a:solidFill>
                <a:schemeClr val="bg2">
                  <a:lumMod val="10000"/>
                </a:schemeClr>
              </a:solidFill>
              <a:latin typeface="Arial" panose="020B0604020202020204" pitchFamily="34" charset="0"/>
              <a:cs typeface="Arial" panose="020B0604020202020204" pitchFamily="34" charset="0"/>
            </a:endParaRPr>
          </a:p>
        </p:txBody>
      </p:sp>
      <p:sp>
        <p:nvSpPr>
          <p:cNvPr id="12" name="Rectangle 11"/>
          <p:cNvSpPr/>
          <p:nvPr/>
        </p:nvSpPr>
        <p:spPr>
          <a:xfrm>
            <a:off x="448235" y="2817813"/>
            <a:ext cx="5432610" cy="13956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pPr>
            <a:r>
              <a:rPr lang="en-GB" dirty="0">
                <a:solidFill>
                  <a:schemeClr val="bg2">
                    <a:lumMod val="10000"/>
                  </a:schemeClr>
                </a:solidFill>
                <a:latin typeface="Arial" panose="020B0604020202020204" pitchFamily="34" charset="0"/>
                <a:cs typeface="Arial" panose="020B0604020202020204" pitchFamily="34" charset="0"/>
              </a:rPr>
              <a:t>Self-testing HPV test kits and personalised SMS reminders will help young women assess fear and perception about traditional tests.</a:t>
            </a:r>
            <a:endParaRPr lang="en-IN" dirty="0">
              <a:solidFill>
                <a:schemeClr val="bg2">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4931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75883"/>
            <a:ext cx="12192000" cy="800287"/>
          </a:xfrm>
        </p:spPr>
        <p:txBody>
          <a:bodyPr>
            <a:noAutofit/>
          </a:bodyPr>
          <a:lstStyle/>
          <a:p>
            <a:pPr algn="ctr">
              <a:lnSpc>
                <a:spcPct val="100000"/>
              </a:lnSpc>
            </a:pPr>
            <a:r>
              <a:rPr lang="en-GB" sz="3500" b="1" dirty="0">
                <a:solidFill>
                  <a:schemeClr val="bg2">
                    <a:lumMod val="10000"/>
                  </a:schemeClr>
                </a:solidFill>
                <a:latin typeface="Arial" panose="020B0604020202020204" pitchFamily="34" charset="0"/>
                <a:cs typeface="Arial" panose="020B0604020202020204" pitchFamily="34" charset="0"/>
              </a:rPr>
              <a:t>Phase 4: Administrative and policy assessment, and intervention alignment</a:t>
            </a:r>
            <a:endParaRPr lang="en-GB" sz="3500" dirty="0">
              <a:solidFill>
                <a:schemeClr val="bg2">
                  <a:lumMod val="10000"/>
                </a:schemeClr>
              </a:solidFill>
              <a:latin typeface="Arial" panose="020B0604020202020204" pitchFamily="34" charset="0"/>
              <a:cs typeface="Arial" panose="020B0604020202020204" pitchFamily="34" charset="0"/>
            </a:endParaRPr>
          </a:p>
        </p:txBody>
      </p:sp>
      <p:sp>
        <p:nvSpPr>
          <p:cNvPr id="4" name="Rectangle 3"/>
          <p:cNvSpPr/>
          <p:nvPr/>
        </p:nvSpPr>
        <p:spPr>
          <a:xfrm>
            <a:off x="5155223" y="1529862"/>
            <a:ext cx="6562165" cy="4893498"/>
          </a:xfrm>
          <a:prstGeom prst="rect">
            <a:avLst/>
          </a:prstGeom>
          <a:solidFill>
            <a:schemeClr val="accent6">
              <a:lumMod val="20000"/>
              <a:lumOff val="8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The NHS Cervical Screening Programme has been designed for early detection and prevention of cervical cancer (</a:t>
            </a:r>
            <a:r>
              <a:rPr lang="en-GB" dirty="0" err="1">
                <a:solidFill>
                  <a:schemeClr val="bg2">
                    <a:lumMod val="10000"/>
                  </a:schemeClr>
                </a:solidFill>
                <a:latin typeface="Arial" panose="020B0604020202020204" pitchFamily="34" charset="0"/>
                <a:cs typeface="Arial" panose="020B0604020202020204" pitchFamily="34" charset="0"/>
              </a:rPr>
              <a:t>gov.uk</a:t>
            </a:r>
            <a:r>
              <a:rPr lang="en-GB" dirty="0">
                <a:solidFill>
                  <a:schemeClr val="bg2">
                    <a:lumMod val="10000"/>
                  </a:schemeClr>
                </a:solidFill>
                <a:latin typeface="Arial" panose="020B0604020202020204" pitchFamily="34" charset="0"/>
                <a:cs typeface="Arial" panose="020B0604020202020204" pitchFamily="34" charset="0"/>
              </a:rPr>
              <a:t>, 2026).</a:t>
            </a:r>
            <a:endParaRPr lang="en-IN" dirty="0">
              <a:solidFill>
                <a:schemeClr val="bg2">
                  <a:lumMod val="10000"/>
                </a:schemeClr>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Alongside, the programme emphasises strict guidelines for LBC testing, lab standards and quality assurance, and HPV screening. </a:t>
            </a:r>
            <a:endParaRPr lang="en-IN" dirty="0">
              <a:solidFill>
                <a:schemeClr val="bg2">
                  <a:lumMod val="10000"/>
                </a:schemeClr>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The tool will offer optimal benefits and accurate diagnosis by integrating the aforementioned guidelines (</a:t>
            </a:r>
            <a:r>
              <a:rPr lang="en-GB" dirty="0" err="1">
                <a:solidFill>
                  <a:schemeClr val="bg2">
                    <a:lumMod val="10000"/>
                  </a:schemeClr>
                </a:solidFill>
                <a:latin typeface="Arial" panose="020B0604020202020204" pitchFamily="34" charset="0"/>
                <a:cs typeface="Arial" panose="020B0604020202020204" pitchFamily="34" charset="0"/>
              </a:rPr>
              <a:t>gov.uk</a:t>
            </a:r>
            <a:r>
              <a:rPr lang="en-GB" dirty="0">
                <a:solidFill>
                  <a:schemeClr val="bg2">
                    <a:lumMod val="10000"/>
                  </a:schemeClr>
                </a:solidFill>
                <a:latin typeface="Arial" panose="020B0604020202020204" pitchFamily="34" charset="0"/>
                <a:cs typeface="Arial" panose="020B0604020202020204" pitchFamily="34" charset="0"/>
              </a:rPr>
              <a:t>, 2026a). </a:t>
            </a:r>
            <a:endParaRPr lang="en-IN" dirty="0">
              <a:solidFill>
                <a:schemeClr val="bg2">
                  <a:lumMod val="10000"/>
                </a:schemeClr>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Obligation to the UK GDPR and the Data Protection Act 2018, the tool will ensure data privacy and young women’s trust.</a:t>
            </a:r>
          </a:p>
        </p:txBody>
      </p:sp>
      <p:sp>
        <p:nvSpPr>
          <p:cNvPr id="6" name="Rectangle 5"/>
          <p:cNvSpPr/>
          <p:nvPr/>
        </p:nvSpPr>
        <p:spPr>
          <a:xfrm>
            <a:off x="517385" y="5084532"/>
            <a:ext cx="4520782" cy="1338828"/>
          </a:xfrm>
          <a:prstGeom prst="rect">
            <a:avLst/>
          </a:prstGeom>
        </p:spPr>
        <p:txBody>
          <a:bodyPr wrap="square">
            <a:spAutoFit/>
          </a:bodyPr>
          <a:lstStyle/>
          <a:p>
            <a:pPr algn="ctr">
              <a:lnSpc>
                <a:spcPct val="150000"/>
              </a:lnSpc>
            </a:pPr>
            <a:r>
              <a:rPr lang="en-IN" dirty="0">
                <a:solidFill>
                  <a:schemeClr val="bg2">
                    <a:lumMod val="10000"/>
                  </a:schemeClr>
                </a:solidFill>
                <a:latin typeface="Arial" panose="020B0604020202020204" pitchFamily="34" charset="0"/>
                <a:cs typeface="Arial" panose="020B0604020202020204" pitchFamily="34" charset="0"/>
              </a:rPr>
              <a:t>Figure: Annual uptake of cervical cancer screening in England</a:t>
            </a:r>
          </a:p>
          <a:p>
            <a:pPr algn="ctr">
              <a:lnSpc>
                <a:spcPct val="150000"/>
              </a:lnSpc>
            </a:pPr>
            <a:r>
              <a:rPr lang="en-IN" dirty="0">
                <a:solidFill>
                  <a:schemeClr val="bg2">
                    <a:lumMod val="10000"/>
                  </a:schemeClr>
                </a:solidFill>
                <a:latin typeface="Arial" panose="020B0604020202020204" pitchFamily="34" charset="0"/>
                <a:cs typeface="Arial" panose="020B0604020202020204" pitchFamily="34" charset="0"/>
              </a:rPr>
              <a:t>(source: Statista, 2026)</a:t>
            </a:r>
          </a:p>
        </p:txBody>
      </p:sp>
      <p:pic>
        <p:nvPicPr>
          <p:cNvPr id="7" name="image13.png"/>
          <p:cNvPicPr/>
          <p:nvPr/>
        </p:nvPicPr>
        <p:blipFill>
          <a:blip r:embed="rId3"/>
          <a:srcRect/>
          <a:stretch>
            <a:fillRect/>
          </a:stretch>
        </p:blipFill>
        <p:spPr>
          <a:xfrm>
            <a:off x="517385" y="1529862"/>
            <a:ext cx="4520781" cy="3429513"/>
          </a:xfrm>
          <a:prstGeom prst="rect">
            <a:avLst/>
          </a:prstGeom>
          <a:ln>
            <a:solidFill>
              <a:schemeClr val="tx2">
                <a:lumMod val="50000"/>
              </a:schemeClr>
            </a:solidFill>
          </a:ln>
        </p:spPr>
      </p:pic>
    </p:spTree>
    <p:extLst>
      <p:ext uri="{BB962C8B-B14F-4D97-AF65-F5344CB8AC3E}">
        <p14:creationId xmlns:p14="http://schemas.microsoft.com/office/powerpoint/2010/main" val="351605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82710"/>
            <a:ext cx="12192000" cy="746499"/>
          </a:xfrm>
        </p:spPr>
        <p:txBody>
          <a:bodyPr>
            <a:noAutofit/>
          </a:bodyPr>
          <a:lstStyle/>
          <a:p>
            <a:pPr algn="ctr">
              <a:lnSpc>
                <a:spcPct val="150000"/>
              </a:lnSpc>
            </a:pPr>
            <a:r>
              <a:rPr lang="en-IN" sz="3500" b="1" dirty="0">
                <a:solidFill>
                  <a:schemeClr val="bg2">
                    <a:lumMod val="10000"/>
                  </a:schemeClr>
                </a:solidFill>
                <a:latin typeface="Arial" panose="020B0604020202020204" pitchFamily="34" charset="0"/>
                <a:cs typeface="Arial" panose="020B0604020202020204" pitchFamily="34" charset="0"/>
              </a:rPr>
              <a:t>Phase 5: Implementation</a:t>
            </a:r>
            <a:endParaRPr lang="en-GB" sz="3500" dirty="0">
              <a:solidFill>
                <a:schemeClr val="bg2">
                  <a:lumMod val="10000"/>
                </a:schemeClr>
              </a:solidFill>
              <a:latin typeface="Arial" panose="020B0604020202020204" pitchFamily="34" charset="0"/>
              <a:cs typeface="Arial" panose="020B0604020202020204" pitchFamily="34" charset="0"/>
            </a:endParaRPr>
          </a:p>
        </p:txBody>
      </p:sp>
      <p:sp>
        <p:nvSpPr>
          <p:cNvPr id="6" name="Rectangle 5"/>
          <p:cNvSpPr/>
          <p:nvPr/>
        </p:nvSpPr>
        <p:spPr>
          <a:xfrm>
            <a:off x="553915" y="1617431"/>
            <a:ext cx="5542085" cy="4106362"/>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By harnessing digital literacy (</a:t>
            </a:r>
            <a:r>
              <a:rPr lang="en-GB" dirty="0" err="1">
                <a:solidFill>
                  <a:schemeClr val="bg2">
                    <a:lumMod val="10000"/>
                  </a:schemeClr>
                </a:solidFill>
                <a:latin typeface="Arial" panose="020B0604020202020204" pitchFamily="34" charset="0"/>
                <a:cs typeface="Arial" panose="020B0604020202020204" pitchFamily="34" charset="0"/>
              </a:rPr>
              <a:t>Ürek</a:t>
            </a:r>
            <a:r>
              <a:rPr lang="en-GB" dirty="0">
                <a:solidFill>
                  <a:schemeClr val="bg2">
                    <a:lumMod val="10000"/>
                  </a:schemeClr>
                </a:solidFill>
                <a:latin typeface="Arial" panose="020B0604020202020204" pitchFamily="34" charset="0"/>
                <a:cs typeface="Arial" panose="020B0604020202020204" pitchFamily="34" charset="0"/>
              </a:rPr>
              <a:t>, 2024), the tool will aim to increase cervical screening among young women aged 25-29.</a:t>
            </a:r>
            <a:endParaRPr lang="en-IN" dirty="0">
              <a:solidFill>
                <a:schemeClr val="bg2">
                  <a:lumMod val="10000"/>
                </a:schemeClr>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One-tap booking feature will facilitate users through convenient, hassle-free and time-saving procedures.</a:t>
            </a:r>
            <a:endParaRPr lang="en-IN" dirty="0">
              <a:solidFill>
                <a:schemeClr val="bg2">
                  <a:lumMod val="10000"/>
                </a:schemeClr>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Short videos for health literacy and personalised SMS reminders will enhance accessibility.  </a:t>
            </a:r>
            <a:endParaRPr lang="en-IN" dirty="0">
              <a:solidFill>
                <a:schemeClr val="bg2">
                  <a:lumMod val="10000"/>
                </a:schemeClr>
              </a:solidFill>
              <a:latin typeface="Arial" panose="020B0604020202020204" pitchFamily="34" charset="0"/>
              <a:cs typeface="Arial" panose="020B0604020202020204" pitchFamily="34" charset="0"/>
            </a:endParaRPr>
          </a:p>
        </p:txBody>
      </p:sp>
      <p:sp>
        <p:nvSpPr>
          <p:cNvPr id="7" name="Rectangle 6"/>
          <p:cNvSpPr/>
          <p:nvPr/>
        </p:nvSpPr>
        <p:spPr>
          <a:xfrm>
            <a:off x="6008077" y="4800463"/>
            <a:ext cx="6096000" cy="923330"/>
          </a:xfrm>
          <a:prstGeom prst="rect">
            <a:avLst/>
          </a:prstGeom>
        </p:spPr>
        <p:txBody>
          <a:bodyPr>
            <a:spAutoFit/>
          </a:bodyPr>
          <a:lstStyle/>
          <a:p>
            <a:pPr algn="ctr">
              <a:lnSpc>
                <a:spcPct val="150000"/>
              </a:lnSpc>
            </a:pPr>
            <a:r>
              <a:rPr lang="en-IN" dirty="0">
                <a:solidFill>
                  <a:schemeClr val="bg2">
                    <a:lumMod val="10000"/>
                  </a:schemeClr>
                </a:solidFill>
                <a:latin typeface="Arial" panose="020B0604020202020204" pitchFamily="34" charset="0"/>
                <a:cs typeface="Arial" panose="020B0604020202020204" pitchFamily="34" charset="0"/>
              </a:rPr>
              <a:t>Figure: Doctor-patient consultation</a:t>
            </a:r>
          </a:p>
          <a:p>
            <a:pPr algn="ctr">
              <a:lnSpc>
                <a:spcPct val="150000"/>
              </a:lnSpc>
            </a:pPr>
            <a:r>
              <a:rPr lang="en-IN" dirty="0">
                <a:solidFill>
                  <a:schemeClr val="bg2">
                    <a:lumMod val="10000"/>
                  </a:schemeClr>
                </a:solidFill>
                <a:latin typeface="Arial" panose="020B0604020202020204" pitchFamily="34" charset="0"/>
                <a:cs typeface="Arial" panose="020B0604020202020204" pitchFamily="34" charset="0"/>
              </a:rPr>
              <a:t>(source: </a:t>
            </a:r>
            <a:r>
              <a:rPr lang="en-IN" dirty="0" err="1">
                <a:solidFill>
                  <a:schemeClr val="bg2">
                    <a:lumMod val="10000"/>
                  </a:schemeClr>
                </a:solidFill>
                <a:latin typeface="Arial" panose="020B0604020202020204" pitchFamily="34" charset="0"/>
                <a:cs typeface="Arial" panose="020B0604020202020204" pitchFamily="34" charset="0"/>
              </a:rPr>
              <a:t>gettyimages</a:t>
            </a:r>
            <a:r>
              <a:rPr lang="en-IN" dirty="0">
                <a:solidFill>
                  <a:schemeClr val="bg2">
                    <a:lumMod val="10000"/>
                  </a:schemeClr>
                </a:solidFill>
                <a:latin typeface="Arial" panose="020B0604020202020204" pitchFamily="34" charset="0"/>
                <a:cs typeface="Arial" panose="020B0604020202020204" pitchFamily="34" charset="0"/>
              </a:rPr>
              <a:t>, 2026a)</a:t>
            </a:r>
          </a:p>
        </p:txBody>
      </p:sp>
      <p:pic>
        <p:nvPicPr>
          <p:cNvPr id="10" name="image10.png"/>
          <p:cNvPicPr/>
          <p:nvPr/>
        </p:nvPicPr>
        <p:blipFill>
          <a:blip r:embed="rId3"/>
          <a:srcRect/>
          <a:stretch>
            <a:fillRect/>
          </a:stretch>
        </p:blipFill>
        <p:spPr>
          <a:xfrm>
            <a:off x="6224955" y="1617430"/>
            <a:ext cx="5442438" cy="3253507"/>
          </a:xfrm>
          <a:prstGeom prst="rect">
            <a:avLst/>
          </a:prstGeom>
          <a:ln/>
        </p:spPr>
      </p:pic>
    </p:spTree>
    <p:extLst>
      <p:ext uri="{BB962C8B-B14F-4D97-AF65-F5344CB8AC3E}">
        <p14:creationId xmlns:p14="http://schemas.microsoft.com/office/powerpoint/2010/main" val="729291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800287"/>
          </a:xfrm>
        </p:spPr>
        <p:txBody>
          <a:bodyPr>
            <a:noAutofit/>
          </a:bodyPr>
          <a:lstStyle/>
          <a:p>
            <a:pPr algn="ctr">
              <a:lnSpc>
                <a:spcPct val="150000"/>
              </a:lnSpc>
            </a:pPr>
            <a:r>
              <a:rPr lang="en-IN" sz="3500" b="1" dirty="0">
                <a:solidFill>
                  <a:schemeClr val="bg2">
                    <a:lumMod val="10000"/>
                  </a:schemeClr>
                </a:solidFill>
                <a:latin typeface="Arial" panose="020B0604020202020204" pitchFamily="34" charset="0"/>
                <a:cs typeface="Arial" panose="020B0604020202020204" pitchFamily="34" charset="0"/>
              </a:rPr>
              <a:t>Phase 6: Process evaluation</a:t>
            </a:r>
            <a:endParaRPr lang="en-GB" sz="3500" dirty="0">
              <a:solidFill>
                <a:schemeClr val="bg2">
                  <a:lumMod val="10000"/>
                </a:schemeClr>
              </a:solidFill>
              <a:latin typeface="Arial" panose="020B0604020202020204" pitchFamily="34" charset="0"/>
              <a:cs typeface="Arial" panose="020B0604020202020204" pitchFamily="34" charset="0"/>
            </a:endParaRPr>
          </a:p>
        </p:txBody>
      </p:sp>
      <p:sp>
        <p:nvSpPr>
          <p:cNvPr id="6" name="Rectangle 5"/>
          <p:cNvSpPr/>
          <p:nvPr/>
        </p:nvSpPr>
        <p:spPr>
          <a:xfrm>
            <a:off x="342900" y="1395272"/>
            <a:ext cx="11517923" cy="774188"/>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pPr>
            <a:r>
              <a:rPr lang="en-GB" dirty="0">
                <a:solidFill>
                  <a:schemeClr val="bg2">
                    <a:lumMod val="10000"/>
                  </a:schemeClr>
                </a:solidFill>
                <a:latin typeface="Arial" panose="020B0604020202020204" pitchFamily="34" charset="0"/>
                <a:cs typeface="Arial" panose="020B0604020202020204" pitchFamily="34" charset="0"/>
              </a:rPr>
              <a:t>Real-time tracking of total app downloads, feature interactions and push notifications will help to monitor app engagement.</a:t>
            </a:r>
            <a:endParaRPr lang="en-IN" dirty="0">
              <a:solidFill>
                <a:schemeClr val="bg2">
                  <a:lumMod val="10000"/>
                </a:schemeClr>
              </a:solidFill>
              <a:latin typeface="Arial" panose="020B0604020202020204" pitchFamily="34" charset="0"/>
              <a:cs typeface="Arial" panose="020B0604020202020204" pitchFamily="34" charset="0"/>
            </a:endParaRPr>
          </a:p>
        </p:txBody>
      </p:sp>
      <p:sp>
        <p:nvSpPr>
          <p:cNvPr id="7" name="Rectangle 6"/>
          <p:cNvSpPr/>
          <p:nvPr/>
        </p:nvSpPr>
        <p:spPr>
          <a:xfrm>
            <a:off x="121232" y="4797135"/>
            <a:ext cx="6096000" cy="923330"/>
          </a:xfrm>
          <a:prstGeom prst="rect">
            <a:avLst/>
          </a:prstGeom>
        </p:spPr>
        <p:txBody>
          <a:bodyPr>
            <a:spAutoFit/>
          </a:bodyPr>
          <a:lstStyle/>
          <a:p>
            <a:pPr algn="ctr">
              <a:lnSpc>
                <a:spcPct val="150000"/>
              </a:lnSpc>
            </a:pPr>
            <a:r>
              <a:rPr lang="en-IN" dirty="0">
                <a:solidFill>
                  <a:schemeClr val="bg2">
                    <a:lumMod val="10000"/>
                  </a:schemeClr>
                </a:solidFill>
                <a:latin typeface="Arial" panose="020B0604020202020204" pitchFamily="34" charset="0"/>
                <a:cs typeface="Arial" panose="020B0604020202020204" pitchFamily="34" charset="0"/>
              </a:rPr>
              <a:t>Figure: Cervical smear equipment</a:t>
            </a:r>
          </a:p>
          <a:p>
            <a:pPr algn="ctr">
              <a:lnSpc>
                <a:spcPct val="150000"/>
              </a:lnSpc>
            </a:pPr>
            <a:r>
              <a:rPr lang="en-IN" dirty="0">
                <a:solidFill>
                  <a:schemeClr val="bg2">
                    <a:lumMod val="10000"/>
                  </a:schemeClr>
                </a:solidFill>
                <a:latin typeface="Arial" panose="020B0604020202020204" pitchFamily="34" charset="0"/>
                <a:cs typeface="Arial" panose="020B0604020202020204" pitchFamily="34" charset="0"/>
              </a:rPr>
              <a:t>(source: </a:t>
            </a:r>
            <a:r>
              <a:rPr lang="en-IN" dirty="0" err="1">
                <a:solidFill>
                  <a:schemeClr val="bg2">
                    <a:lumMod val="10000"/>
                  </a:schemeClr>
                </a:solidFill>
                <a:latin typeface="Arial" panose="020B0604020202020204" pitchFamily="34" charset="0"/>
                <a:cs typeface="Arial" panose="020B0604020202020204" pitchFamily="34" charset="0"/>
              </a:rPr>
              <a:t>gettyimages</a:t>
            </a:r>
            <a:r>
              <a:rPr lang="en-IN" dirty="0">
                <a:solidFill>
                  <a:schemeClr val="bg2">
                    <a:lumMod val="10000"/>
                  </a:schemeClr>
                </a:solidFill>
                <a:latin typeface="Arial" panose="020B0604020202020204" pitchFamily="34" charset="0"/>
                <a:cs typeface="Arial" panose="020B0604020202020204" pitchFamily="34" charset="0"/>
              </a:rPr>
              <a:t>, 2026a)</a:t>
            </a:r>
          </a:p>
        </p:txBody>
      </p:sp>
      <p:pic>
        <p:nvPicPr>
          <p:cNvPr id="8" name="image7.png"/>
          <p:cNvPicPr/>
          <p:nvPr/>
        </p:nvPicPr>
        <p:blipFill>
          <a:blip r:embed="rId3"/>
          <a:srcRect/>
          <a:stretch>
            <a:fillRect/>
          </a:stretch>
        </p:blipFill>
        <p:spPr>
          <a:xfrm>
            <a:off x="342900" y="2399320"/>
            <a:ext cx="5587112" cy="2470825"/>
          </a:xfrm>
          <a:prstGeom prst="rect">
            <a:avLst/>
          </a:prstGeom>
          <a:ln/>
        </p:spPr>
      </p:pic>
      <p:sp>
        <p:nvSpPr>
          <p:cNvPr id="9" name="Rectangle 8"/>
          <p:cNvSpPr/>
          <p:nvPr/>
        </p:nvSpPr>
        <p:spPr>
          <a:xfrm>
            <a:off x="6248400" y="2399320"/>
            <a:ext cx="5612423" cy="1196001"/>
          </a:xfrm>
          <a:prstGeom prst="rect">
            <a:avLst/>
          </a:prstGeom>
          <a:solidFill>
            <a:schemeClr val="tx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150000"/>
              </a:lnSpc>
            </a:pPr>
            <a:r>
              <a:rPr lang="en-GB" dirty="0">
                <a:solidFill>
                  <a:schemeClr val="bg2">
                    <a:lumMod val="10000"/>
                  </a:schemeClr>
                </a:solidFill>
                <a:latin typeface="Arial" panose="020B0604020202020204" pitchFamily="34" charset="0"/>
                <a:cs typeface="Arial" panose="020B0604020202020204" pitchFamily="34" charset="0"/>
              </a:rPr>
              <a:t>The number of users confirming appointment bookings will determine the effectiveness of one-tap booking and personalised reminder features. </a:t>
            </a:r>
            <a:endParaRPr lang="en-IN" dirty="0">
              <a:solidFill>
                <a:schemeClr val="bg2">
                  <a:lumMod val="10000"/>
                </a:schemeClr>
              </a:solidFill>
              <a:latin typeface="Arial" panose="020B0604020202020204" pitchFamily="34" charset="0"/>
              <a:cs typeface="Arial" panose="020B0604020202020204" pitchFamily="34" charset="0"/>
            </a:endParaRPr>
          </a:p>
        </p:txBody>
      </p:sp>
      <p:sp>
        <p:nvSpPr>
          <p:cNvPr id="10" name="Rectangle 9"/>
          <p:cNvSpPr/>
          <p:nvPr/>
        </p:nvSpPr>
        <p:spPr>
          <a:xfrm>
            <a:off x="6217232" y="3733472"/>
            <a:ext cx="5643591" cy="92551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50000"/>
              </a:lnSpc>
            </a:pPr>
            <a:r>
              <a:rPr lang="en-GB" dirty="0">
                <a:solidFill>
                  <a:schemeClr val="bg2">
                    <a:lumMod val="10000"/>
                  </a:schemeClr>
                </a:solidFill>
                <a:latin typeface="Arial" panose="020B0604020202020204" pitchFamily="34" charset="0"/>
                <a:cs typeface="Arial" panose="020B0604020202020204" pitchFamily="34" charset="0"/>
              </a:rPr>
              <a:t>Cervical screening attendance rate will be checked by analysing app booking logs.</a:t>
            </a:r>
            <a:endParaRPr lang="en-IN" dirty="0">
              <a:solidFill>
                <a:schemeClr val="bg2">
                  <a:lumMod val="10000"/>
                </a:schemeClr>
              </a:solidFill>
              <a:latin typeface="Arial" panose="020B0604020202020204" pitchFamily="34" charset="0"/>
              <a:cs typeface="Arial" panose="020B0604020202020204" pitchFamily="34" charset="0"/>
            </a:endParaRPr>
          </a:p>
        </p:txBody>
      </p:sp>
      <p:sp>
        <p:nvSpPr>
          <p:cNvPr id="11" name="Rectangle 10"/>
          <p:cNvSpPr/>
          <p:nvPr/>
        </p:nvSpPr>
        <p:spPr>
          <a:xfrm>
            <a:off x="6217232" y="4821992"/>
            <a:ext cx="5643591" cy="873616"/>
          </a:xfrm>
          <a:prstGeom prst="rect">
            <a:avLst/>
          </a:prstGeom>
          <a:solidFill>
            <a:schemeClr val="tx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spcBef>
                <a:spcPts val="1200"/>
              </a:spcBef>
            </a:pPr>
            <a:r>
              <a:rPr lang="en-GB" dirty="0">
                <a:solidFill>
                  <a:schemeClr val="bg2">
                    <a:lumMod val="10000"/>
                  </a:schemeClr>
                </a:solidFill>
                <a:latin typeface="Arial" panose="020B0604020202020204" pitchFamily="34" charset="0"/>
                <a:cs typeface="Arial" panose="020B0604020202020204" pitchFamily="34" charset="0"/>
              </a:rPr>
              <a:t>Monthly surveys will be conducted to assess usability, user trust and satisfaction rates.</a:t>
            </a:r>
          </a:p>
        </p:txBody>
      </p:sp>
      <p:sp>
        <p:nvSpPr>
          <p:cNvPr id="12" name="Rectangle 11"/>
          <p:cNvSpPr/>
          <p:nvPr/>
        </p:nvSpPr>
        <p:spPr>
          <a:xfrm>
            <a:off x="342900" y="5833759"/>
            <a:ext cx="11517923" cy="600398"/>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50000"/>
              </a:lnSpc>
            </a:pPr>
            <a:r>
              <a:rPr lang="en-GB" dirty="0">
                <a:solidFill>
                  <a:schemeClr val="bg2">
                    <a:lumMod val="10000"/>
                  </a:schemeClr>
                </a:solidFill>
                <a:latin typeface="Arial" panose="020B0604020202020204" pitchFamily="34" charset="0"/>
                <a:cs typeface="Arial" panose="020B0604020202020204" pitchFamily="34" charset="0"/>
              </a:rPr>
              <a:t>Process evaluation will help to identify potential risks and optimise features to ensure better health outcomes.</a:t>
            </a:r>
            <a:endParaRPr lang="en-IN" dirty="0">
              <a:solidFill>
                <a:schemeClr val="bg2">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7620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961651"/>
          </a:xfrm>
        </p:spPr>
        <p:txBody>
          <a:bodyPr>
            <a:normAutofit/>
          </a:bodyPr>
          <a:lstStyle/>
          <a:p>
            <a:pPr algn="ctr">
              <a:lnSpc>
                <a:spcPct val="150000"/>
              </a:lnSpc>
            </a:pPr>
            <a:r>
              <a:rPr lang="en-IN" sz="3500" b="1" dirty="0">
                <a:solidFill>
                  <a:schemeClr val="bg2">
                    <a:lumMod val="10000"/>
                  </a:schemeClr>
                </a:solidFill>
                <a:latin typeface="Arial" panose="020B0604020202020204" pitchFamily="34" charset="0"/>
                <a:cs typeface="Arial" panose="020B0604020202020204" pitchFamily="34" charset="0"/>
              </a:rPr>
              <a:t>Phase 7: Impact evaluation</a:t>
            </a:r>
            <a:endParaRPr lang="en-GB" sz="3500" dirty="0">
              <a:solidFill>
                <a:schemeClr val="bg2">
                  <a:lumMod val="10000"/>
                </a:schemeClr>
              </a:solidFill>
              <a:latin typeface="Arial" panose="020B0604020202020204" pitchFamily="34" charset="0"/>
              <a:cs typeface="Arial" panose="020B0604020202020204" pitchFamily="34" charset="0"/>
            </a:endParaRPr>
          </a:p>
        </p:txBody>
      </p:sp>
      <p:sp>
        <p:nvSpPr>
          <p:cNvPr id="5" name="Rectangle 4"/>
          <p:cNvSpPr/>
          <p:nvPr/>
        </p:nvSpPr>
        <p:spPr>
          <a:xfrm>
            <a:off x="5914465" y="5144867"/>
            <a:ext cx="6096000" cy="646331"/>
          </a:xfrm>
          <a:prstGeom prst="rect">
            <a:avLst/>
          </a:prstGeom>
        </p:spPr>
        <p:txBody>
          <a:bodyPr>
            <a:spAutoFit/>
          </a:bodyPr>
          <a:lstStyle/>
          <a:p>
            <a:pPr algn="ctr"/>
            <a:r>
              <a:rPr lang="en-IN" dirty="0">
                <a:solidFill>
                  <a:schemeClr val="bg2">
                    <a:lumMod val="10000"/>
                  </a:schemeClr>
                </a:solidFill>
                <a:latin typeface="Arial" panose="020B0604020202020204" pitchFamily="34" charset="0"/>
                <a:cs typeface="Arial" panose="020B0604020202020204" pitchFamily="34" charset="0"/>
              </a:rPr>
              <a:t>Figure: Women’s health</a:t>
            </a:r>
          </a:p>
          <a:p>
            <a:pPr algn="ctr"/>
            <a:r>
              <a:rPr lang="en-IN" dirty="0">
                <a:solidFill>
                  <a:schemeClr val="bg2">
                    <a:lumMod val="10000"/>
                  </a:schemeClr>
                </a:solidFill>
                <a:latin typeface="Arial" panose="020B0604020202020204" pitchFamily="34" charset="0"/>
                <a:cs typeface="Arial" panose="020B0604020202020204" pitchFamily="34" charset="0"/>
              </a:rPr>
              <a:t>(source: </a:t>
            </a:r>
            <a:r>
              <a:rPr lang="en-IN" dirty="0" err="1">
                <a:solidFill>
                  <a:schemeClr val="bg2">
                    <a:lumMod val="10000"/>
                  </a:schemeClr>
                </a:solidFill>
                <a:latin typeface="Arial" panose="020B0604020202020204" pitchFamily="34" charset="0"/>
                <a:cs typeface="Arial" panose="020B0604020202020204" pitchFamily="34" charset="0"/>
              </a:rPr>
              <a:t>gettyimages</a:t>
            </a:r>
            <a:r>
              <a:rPr lang="en-IN" dirty="0">
                <a:solidFill>
                  <a:schemeClr val="bg2">
                    <a:lumMod val="10000"/>
                  </a:schemeClr>
                </a:solidFill>
                <a:latin typeface="Arial" panose="020B0604020202020204" pitchFamily="34" charset="0"/>
                <a:cs typeface="Arial" panose="020B0604020202020204" pitchFamily="34" charset="0"/>
              </a:rPr>
              <a:t>, 2026a)</a:t>
            </a:r>
          </a:p>
        </p:txBody>
      </p:sp>
      <p:sp>
        <p:nvSpPr>
          <p:cNvPr id="6" name="Rectangle 5"/>
          <p:cNvSpPr/>
          <p:nvPr/>
        </p:nvSpPr>
        <p:spPr>
          <a:xfrm>
            <a:off x="638462" y="1757082"/>
            <a:ext cx="5511326" cy="4168751"/>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Short videos will optimistically increase health literacy among the targeted population regarding the significance of cervical screening.</a:t>
            </a:r>
            <a:endParaRPr lang="en-IN" dirty="0">
              <a:solidFill>
                <a:schemeClr val="bg2">
                  <a:lumMod val="10000"/>
                </a:schemeClr>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Elimination of social and emotional taboos will increase regular uptake of the screening to minimise health risks.</a:t>
            </a:r>
            <a:endParaRPr lang="en-IN" dirty="0">
              <a:solidFill>
                <a:schemeClr val="bg2">
                  <a:lumMod val="10000"/>
                </a:schemeClr>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One-tap booking and Personalised reminders will influence behavioural changes and increase health concerns.</a:t>
            </a:r>
            <a:endParaRPr lang="en-IN" dirty="0">
              <a:solidFill>
                <a:schemeClr val="bg2">
                  <a:lumMod val="10000"/>
                </a:schemeClr>
              </a:solidFill>
              <a:latin typeface="Arial" panose="020B0604020202020204" pitchFamily="34" charset="0"/>
              <a:cs typeface="Arial" panose="020B0604020202020204" pitchFamily="34" charset="0"/>
            </a:endParaRPr>
          </a:p>
        </p:txBody>
      </p:sp>
      <p:pic>
        <p:nvPicPr>
          <p:cNvPr id="7" name="image11.png"/>
          <p:cNvPicPr/>
          <p:nvPr/>
        </p:nvPicPr>
        <p:blipFill>
          <a:blip r:embed="rId3"/>
          <a:srcRect/>
          <a:stretch>
            <a:fillRect/>
          </a:stretch>
        </p:blipFill>
        <p:spPr>
          <a:xfrm>
            <a:off x="6306671" y="1757082"/>
            <a:ext cx="5311588" cy="3280645"/>
          </a:xfrm>
          <a:prstGeom prst="rect">
            <a:avLst/>
          </a:prstGeom>
          <a:ln/>
        </p:spPr>
      </p:pic>
    </p:spTree>
    <p:extLst>
      <p:ext uri="{BB962C8B-B14F-4D97-AF65-F5344CB8AC3E}">
        <p14:creationId xmlns:p14="http://schemas.microsoft.com/office/powerpoint/2010/main" val="25420372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854075"/>
          </a:xfrm>
        </p:spPr>
        <p:txBody>
          <a:bodyPr>
            <a:normAutofit/>
          </a:bodyPr>
          <a:lstStyle/>
          <a:p>
            <a:pPr algn="ctr"/>
            <a:r>
              <a:rPr lang="en-IN" sz="3500" b="1" dirty="0">
                <a:solidFill>
                  <a:schemeClr val="bg2">
                    <a:lumMod val="10000"/>
                  </a:schemeClr>
                </a:solidFill>
                <a:latin typeface="Arial" panose="020B0604020202020204" pitchFamily="34" charset="0"/>
                <a:cs typeface="Arial" panose="020B0604020202020204" pitchFamily="34" charset="0"/>
              </a:rPr>
              <a:t>Phase 8: Outcome evaluation</a:t>
            </a:r>
            <a:endParaRPr lang="en-GB" sz="3500" dirty="0">
              <a:solidFill>
                <a:schemeClr val="bg2">
                  <a:lumMod val="10000"/>
                </a:schemeClr>
              </a:solidFill>
              <a:latin typeface="Arial" panose="020B0604020202020204" pitchFamily="34" charset="0"/>
              <a:cs typeface="Arial" panose="020B0604020202020204" pitchFamily="34" charset="0"/>
            </a:endParaRPr>
          </a:p>
        </p:txBody>
      </p:sp>
      <p:sp>
        <p:nvSpPr>
          <p:cNvPr id="5" name="Rectangle 4"/>
          <p:cNvSpPr/>
          <p:nvPr/>
        </p:nvSpPr>
        <p:spPr>
          <a:xfrm>
            <a:off x="502024" y="1344706"/>
            <a:ext cx="11138991" cy="277905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The tool will ensure early detection of cervical cancer among the targeted population to improve life expectancy.</a:t>
            </a:r>
            <a:endParaRPr lang="en-IN" dirty="0">
              <a:solidFill>
                <a:schemeClr val="bg2">
                  <a:lumMod val="10000"/>
                </a:schemeClr>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Regular screening will help to reduce the risks of fatality in the long term and ensure overall well-being among young women (</a:t>
            </a:r>
            <a:r>
              <a:rPr lang="en-GB" dirty="0" err="1">
                <a:solidFill>
                  <a:schemeClr val="bg2">
                    <a:lumMod val="10000"/>
                  </a:schemeClr>
                </a:solidFill>
                <a:latin typeface="Arial" panose="020B0604020202020204" pitchFamily="34" charset="0"/>
                <a:cs typeface="Arial" panose="020B0604020202020204" pitchFamily="34" charset="0"/>
              </a:rPr>
              <a:t>Zampaoglou</a:t>
            </a:r>
            <a:r>
              <a:rPr lang="en-GB" dirty="0">
                <a:solidFill>
                  <a:schemeClr val="bg2">
                    <a:lumMod val="10000"/>
                  </a:schemeClr>
                </a:solidFill>
                <a:latin typeface="Arial" panose="020B0604020202020204" pitchFamily="34" charset="0"/>
                <a:cs typeface="Arial" panose="020B0604020202020204" pitchFamily="34" charset="0"/>
              </a:rPr>
              <a:t> et al. 2025).</a:t>
            </a:r>
            <a:endParaRPr lang="en-IN" dirty="0">
              <a:solidFill>
                <a:schemeClr val="bg2">
                  <a:lumMod val="10000"/>
                </a:schemeClr>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Moreover, it will significantly reduce the intensive cost of cancer treatment and complications by managing the onset of malignancy.</a:t>
            </a:r>
          </a:p>
        </p:txBody>
      </p:sp>
      <p:sp>
        <p:nvSpPr>
          <p:cNvPr id="6" name="Rectangle 5"/>
          <p:cNvSpPr/>
          <p:nvPr/>
        </p:nvSpPr>
        <p:spPr>
          <a:xfrm>
            <a:off x="3048000" y="5793067"/>
            <a:ext cx="6096000" cy="646331"/>
          </a:xfrm>
          <a:prstGeom prst="rect">
            <a:avLst/>
          </a:prstGeom>
        </p:spPr>
        <p:txBody>
          <a:bodyPr>
            <a:spAutoFit/>
          </a:bodyPr>
          <a:lstStyle/>
          <a:p>
            <a:pPr algn="ctr"/>
            <a:r>
              <a:rPr lang="en-IN" dirty="0">
                <a:solidFill>
                  <a:schemeClr val="bg2">
                    <a:lumMod val="10000"/>
                  </a:schemeClr>
                </a:solidFill>
                <a:latin typeface="Arial" panose="020B0604020202020204" pitchFamily="34" charset="0"/>
                <a:cs typeface="Arial" panose="020B0604020202020204" pitchFamily="34" charset="0"/>
              </a:rPr>
              <a:t>Figure: NHS UK</a:t>
            </a:r>
          </a:p>
          <a:p>
            <a:pPr algn="ctr"/>
            <a:r>
              <a:rPr lang="en-IN" dirty="0">
                <a:solidFill>
                  <a:schemeClr val="bg2">
                    <a:lumMod val="10000"/>
                  </a:schemeClr>
                </a:solidFill>
                <a:latin typeface="Arial" panose="020B0604020202020204" pitchFamily="34" charset="0"/>
                <a:cs typeface="Arial" panose="020B0604020202020204" pitchFamily="34" charset="0"/>
              </a:rPr>
              <a:t>(source: </a:t>
            </a:r>
            <a:r>
              <a:rPr lang="en-IN" dirty="0" err="1">
                <a:solidFill>
                  <a:schemeClr val="bg2">
                    <a:lumMod val="10000"/>
                  </a:schemeClr>
                </a:solidFill>
                <a:latin typeface="Arial" panose="020B0604020202020204" pitchFamily="34" charset="0"/>
                <a:cs typeface="Arial" panose="020B0604020202020204" pitchFamily="34" charset="0"/>
              </a:rPr>
              <a:t>NHS.uk</a:t>
            </a:r>
            <a:r>
              <a:rPr lang="en-IN" dirty="0">
                <a:solidFill>
                  <a:schemeClr val="bg2">
                    <a:lumMod val="10000"/>
                  </a:schemeClr>
                </a:solidFill>
                <a:latin typeface="Arial" panose="020B0604020202020204" pitchFamily="34" charset="0"/>
                <a:cs typeface="Arial" panose="020B0604020202020204" pitchFamily="34" charset="0"/>
              </a:rPr>
              <a:t>, 2026)</a:t>
            </a:r>
            <a:endParaRPr lang="en-GB" dirty="0">
              <a:solidFill>
                <a:schemeClr val="bg2">
                  <a:lumMod val="10000"/>
                </a:schemeClr>
              </a:solidFill>
              <a:latin typeface="Arial" panose="020B0604020202020204" pitchFamily="34" charset="0"/>
              <a:cs typeface="Arial" panose="020B0604020202020204" pitchFamily="34" charset="0"/>
            </a:endParaRPr>
          </a:p>
        </p:txBody>
      </p:sp>
      <p:pic>
        <p:nvPicPr>
          <p:cNvPr id="7" name="image5.png"/>
          <p:cNvPicPr/>
          <p:nvPr/>
        </p:nvPicPr>
        <p:blipFill>
          <a:blip r:embed="rId3"/>
          <a:srcRect/>
          <a:stretch>
            <a:fillRect/>
          </a:stretch>
        </p:blipFill>
        <p:spPr>
          <a:xfrm>
            <a:off x="3466399" y="4300817"/>
            <a:ext cx="5259201" cy="1492250"/>
          </a:xfrm>
          <a:prstGeom prst="rect">
            <a:avLst/>
          </a:prstGeom>
          <a:ln/>
        </p:spPr>
      </p:pic>
    </p:spTree>
    <p:extLst>
      <p:ext uri="{BB962C8B-B14F-4D97-AF65-F5344CB8AC3E}">
        <p14:creationId xmlns:p14="http://schemas.microsoft.com/office/powerpoint/2010/main" val="4696891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961651"/>
          </a:xfrm>
        </p:spPr>
        <p:txBody>
          <a:bodyPr>
            <a:normAutofit/>
          </a:bodyPr>
          <a:lstStyle/>
          <a:p>
            <a:pPr algn="ctr"/>
            <a:r>
              <a:rPr lang="en-IN" sz="3500" b="1" dirty="0">
                <a:solidFill>
                  <a:schemeClr val="bg2">
                    <a:lumMod val="10000"/>
                  </a:schemeClr>
                </a:solidFill>
                <a:latin typeface="Arial" panose="020B0604020202020204" pitchFamily="34" charset="0"/>
                <a:cs typeface="Arial" panose="020B0604020202020204" pitchFamily="34" charset="0"/>
              </a:rPr>
              <a:t>Key summary and transition</a:t>
            </a:r>
            <a:endParaRPr lang="en-GB" sz="3500" dirty="0">
              <a:solidFill>
                <a:schemeClr val="bg2">
                  <a:lumMod val="10000"/>
                </a:schemeClr>
              </a:solidFill>
              <a:latin typeface="Arial" panose="020B0604020202020204" pitchFamily="34" charset="0"/>
              <a:cs typeface="Arial" panose="020B0604020202020204" pitchFamily="34" charset="0"/>
            </a:endParaRPr>
          </a:p>
        </p:txBody>
      </p:sp>
      <p:pic>
        <p:nvPicPr>
          <p:cNvPr id="4" name="image14.png"/>
          <p:cNvPicPr/>
          <p:nvPr/>
        </p:nvPicPr>
        <p:blipFill>
          <a:blip r:embed="rId3"/>
          <a:srcRect/>
          <a:stretch>
            <a:fillRect/>
          </a:stretch>
        </p:blipFill>
        <p:spPr>
          <a:xfrm>
            <a:off x="369513" y="1524000"/>
            <a:ext cx="5332040" cy="3752536"/>
          </a:xfrm>
          <a:prstGeom prst="rect">
            <a:avLst/>
          </a:prstGeom>
          <a:ln/>
        </p:spPr>
      </p:pic>
      <p:sp>
        <p:nvSpPr>
          <p:cNvPr id="5" name="Rectangle 4"/>
          <p:cNvSpPr/>
          <p:nvPr/>
        </p:nvSpPr>
        <p:spPr>
          <a:xfrm>
            <a:off x="-197224" y="5276536"/>
            <a:ext cx="6096000" cy="923330"/>
          </a:xfrm>
          <a:prstGeom prst="rect">
            <a:avLst/>
          </a:prstGeom>
        </p:spPr>
        <p:txBody>
          <a:bodyPr>
            <a:spAutoFit/>
          </a:bodyPr>
          <a:lstStyle/>
          <a:p>
            <a:pPr algn="ctr">
              <a:lnSpc>
                <a:spcPct val="150000"/>
              </a:lnSpc>
              <a:spcAft>
                <a:spcPts val="0"/>
              </a:spcAft>
            </a:pPr>
            <a:r>
              <a:rPr lang="en-IN" dirty="0">
                <a:solidFill>
                  <a:schemeClr val="bg2">
                    <a:lumMod val="10000"/>
                  </a:schemeClr>
                </a:solidFill>
                <a:latin typeface="Arial" panose="020B0604020202020204" pitchFamily="34" charset="0"/>
                <a:ea typeface="Times New Roman" panose="02020603050405020304" pitchFamily="18" charset="0"/>
                <a:cs typeface="Arial" panose="020B0604020202020204" pitchFamily="34" charset="0"/>
              </a:rPr>
              <a:t>Figure: NHS App</a:t>
            </a:r>
            <a:endParaRPr lang="en-IN" sz="1600" dirty="0">
              <a:solidFill>
                <a:schemeClr val="bg2">
                  <a:lumMod val="10000"/>
                </a:schemeClr>
              </a:solidFill>
              <a:latin typeface="Arial" panose="020B0604020202020204" pitchFamily="34" charset="0"/>
              <a:ea typeface="Arial" panose="020B0604020202020204" pitchFamily="34" charset="0"/>
              <a:cs typeface="Arial" panose="020B0604020202020204" pitchFamily="34" charset="0"/>
            </a:endParaRPr>
          </a:p>
          <a:p>
            <a:pPr algn="ctr">
              <a:lnSpc>
                <a:spcPct val="150000"/>
              </a:lnSpc>
              <a:spcAft>
                <a:spcPts val="0"/>
              </a:spcAft>
            </a:pPr>
            <a:r>
              <a:rPr lang="en-IN" dirty="0">
                <a:solidFill>
                  <a:schemeClr val="bg2">
                    <a:lumMod val="10000"/>
                  </a:schemeClr>
                </a:solidFill>
                <a:latin typeface="Arial" panose="020B0604020202020204" pitchFamily="34" charset="0"/>
                <a:ea typeface="Times New Roman" panose="02020603050405020304" pitchFamily="18" charset="0"/>
                <a:cs typeface="Arial" panose="020B0604020202020204" pitchFamily="34" charset="0"/>
              </a:rPr>
              <a:t>(source: </a:t>
            </a:r>
            <a:r>
              <a:rPr lang="en-IN" dirty="0" err="1">
                <a:solidFill>
                  <a:schemeClr val="bg2">
                    <a:lumMod val="10000"/>
                  </a:schemeClr>
                </a:solidFill>
                <a:latin typeface="Arial" panose="020B0604020202020204" pitchFamily="34" charset="0"/>
                <a:ea typeface="Times New Roman" panose="02020603050405020304" pitchFamily="18" charset="0"/>
                <a:cs typeface="Arial" panose="020B0604020202020204" pitchFamily="34" charset="0"/>
              </a:rPr>
              <a:t>gettyimages</a:t>
            </a:r>
            <a:r>
              <a:rPr lang="en-IN" dirty="0">
                <a:solidFill>
                  <a:schemeClr val="bg2">
                    <a:lumMod val="10000"/>
                  </a:schemeClr>
                </a:solidFill>
                <a:latin typeface="Arial" panose="020B0604020202020204" pitchFamily="34" charset="0"/>
                <a:ea typeface="Times New Roman" panose="02020603050405020304" pitchFamily="18" charset="0"/>
                <a:cs typeface="Arial" panose="020B0604020202020204" pitchFamily="34" charset="0"/>
              </a:rPr>
              <a:t>, 2026)</a:t>
            </a:r>
            <a:endParaRPr lang="en-IN" sz="1600" dirty="0">
              <a:solidFill>
                <a:schemeClr val="bg2">
                  <a:lumMod val="10000"/>
                </a:schemeClr>
              </a:solidFill>
              <a:effectLst/>
              <a:latin typeface="Arial" panose="020B0604020202020204" pitchFamily="34" charset="0"/>
              <a:ea typeface="Arial" panose="020B0604020202020204" pitchFamily="34" charset="0"/>
              <a:cs typeface="Arial" panose="020B0604020202020204" pitchFamily="34" charset="0"/>
            </a:endParaRPr>
          </a:p>
        </p:txBody>
      </p:sp>
      <p:sp>
        <p:nvSpPr>
          <p:cNvPr id="6" name="Rectangle 5"/>
          <p:cNvSpPr/>
          <p:nvPr/>
        </p:nvSpPr>
        <p:spPr>
          <a:xfrm>
            <a:off x="5898776" y="1524000"/>
            <a:ext cx="5880848" cy="46257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The digital intervention has been designed to effectively increase health promotion for changing behaviour among young women in the UK.</a:t>
            </a:r>
            <a:endParaRPr lang="en-IN" dirty="0">
              <a:solidFill>
                <a:schemeClr val="bg2">
                  <a:lumMod val="10000"/>
                </a:schemeClr>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Health literacy will increase awareness and the needs for complete cervical screening to minimise the risk of cancer. </a:t>
            </a:r>
            <a:endParaRPr lang="en-IN" dirty="0">
              <a:solidFill>
                <a:schemeClr val="bg2">
                  <a:lumMod val="10000"/>
                </a:schemeClr>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Although a lack of technological capability and digital literacy will hinder users from accessing the service. </a:t>
            </a:r>
            <a:endParaRPr lang="en-IN" dirty="0">
              <a:solidFill>
                <a:schemeClr val="bg2">
                  <a:lumMod val="10000"/>
                </a:schemeClr>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solidFill>
                  <a:schemeClr val="bg2">
                    <a:lumMod val="10000"/>
                  </a:schemeClr>
                </a:solidFill>
                <a:latin typeface="Arial" panose="020B0604020202020204" pitchFamily="34" charset="0"/>
                <a:cs typeface="Arial" panose="020B0604020202020204" pitchFamily="34" charset="0"/>
              </a:rPr>
              <a:t>Limitations and drawbacks of implementing the tool will be discussed next. </a:t>
            </a:r>
            <a:endParaRPr lang="en-IN" dirty="0">
              <a:solidFill>
                <a:schemeClr val="bg2">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36101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2">
            <a:alpha val="51128"/>
          </a:schemeClr>
        </a:solidFill>
        <a:effectLst/>
      </p:bgPr>
    </p:bg>
    <p:spTree>
      <p:nvGrpSpPr>
        <p:cNvPr id="1" name=""/>
        <p:cNvGrpSpPr/>
        <p:nvPr/>
      </p:nvGrpSpPr>
      <p:grpSpPr>
        <a:xfrm>
          <a:off x="0" y="0"/>
          <a:ext cx="0" cy="0"/>
          <a:chOff x="0" y="0"/>
          <a:chExt cx="0" cy="0"/>
        </a:xfrm>
      </p:grpSpPr>
      <p:pic>
        <p:nvPicPr>
          <p:cNvPr id="2" name="Picture 2" descr="UWTSD Named UK University of the Year for Teaching Quality">
            <a:extLst>
              <a:ext uri="{FF2B5EF4-FFF2-40B4-BE49-F238E27FC236}">
                <a16:creationId xmlns:a16="http://schemas.microsoft.com/office/drawing/2014/main" id="{1BECABB3-86DE-328B-0DED-B71FCBBC67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410" b="17897"/>
          <a:stretch>
            <a:fillRect/>
          </a:stretch>
        </p:blipFill>
        <p:spPr bwMode="auto">
          <a:xfrm>
            <a:off x="3537144" y="203698"/>
            <a:ext cx="5117709" cy="159702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DA8C0E4-51C5-6CEE-E9A7-9384D3CE74A5}"/>
              </a:ext>
            </a:extLst>
          </p:cNvPr>
          <p:cNvSpPr txBox="1"/>
          <p:nvPr/>
        </p:nvSpPr>
        <p:spPr>
          <a:xfrm>
            <a:off x="2324581" y="2080654"/>
            <a:ext cx="862349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M.Sc. Public Health and Social Care in Practice</a:t>
            </a:r>
          </a:p>
        </p:txBody>
      </p:sp>
      <p:sp>
        <p:nvSpPr>
          <p:cNvPr id="4" name="TextBox 3">
            <a:extLst>
              <a:ext uri="{FF2B5EF4-FFF2-40B4-BE49-F238E27FC236}">
                <a16:creationId xmlns:a16="http://schemas.microsoft.com/office/drawing/2014/main" id="{8F140548-186E-2743-9871-45D7016648DA}"/>
              </a:ext>
            </a:extLst>
          </p:cNvPr>
          <p:cNvSpPr txBox="1"/>
          <p:nvPr/>
        </p:nvSpPr>
        <p:spPr>
          <a:xfrm>
            <a:off x="1879253" y="2861932"/>
            <a:ext cx="8623493" cy="1015663"/>
          </a:xfrm>
          <a:prstGeom prst="rect">
            <a:avLst/>
          </a:prstGeom>
          <a:noFill/>
        </p:spPr>
        <p:txBody>
          <a:bodyPr wrap="square" rtlCol="0">
            <a:spAutoFit/>
          </a:bodyPr>
          <a:lstStyle/>
          <a:p>
            <a:pPr algn="ctr">
              <a:lnSpc>
                <a:spcPct val="150000"/>
              </a:lnSpc>
            </a:pPr>
            <a:r>
              <a:rPr lang="en-US" sz="2400" b="1" dirty="0">
                <a:latin typeface="Times New Roman" panose="02020603050405020304" pitchFamily="18" charset="0"/>
                <a:cs typeface="Times New Roman" panose="02020603050405020304" pitchFamily="18" charset="0"/>
              </a:rPr>
              <a:t>Module Code: LCHS7009</a:t>
            </a:r>
          </a:p>
          <a:p>
            <a:pPr algn="ctr"/>
            <a:r>
              <a:rPr lang="en-US" sz="2400" b="1" dirty="0">
                <a:latin typeface="Times New Roman" panose="02020603050405020304" pitchFamily="18" charset="0"/>
                <a:cs typeface="Times New Roman" panose="02020603050405020304" pitchFamily="18" charset="0"/>
              </a:rPr>
              <a:t>Module: </a:t>
            </a:r>
            <a:r>
              <a:rPr lang="en-GB" sz="2400" b="1" dirty="0">
                <a:latin typeface="Times New Roman" panose="02020603050405020304" pitchFamily="18" charset="0"/>
                <a:cs typeface="Times New Roman" panose="02020603050405020304" pitchFamily="18" charset="0"/>
              </a:rPr>
              <a:t>Population Health and Digital Health Promotion</a:t>
            </a:r>
            <a:endParaRPr lang="en-GB" sz="2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4E606650-9CCF-AFE7-7974-2A970B164682}"/>
              </a:ext>
            </a:extLst>
          </p:cNvPr>
          <p:cNvSpPr txBox="1"/>
          <p:nvPr/>
        </p:nvSpPr>
        <p:spPr>
          <a:xfrm>
            <a:off x="3932228" y="4385427"/>
            <a:ext cx="4327536" cy="461665"/>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Lecturer: </a:t>
            </a:r>
            <a:r>
              <a:rPr lang="en-GB" sz="2400" b="1" dirty="0">
                <a:latin typeface="Times New Roman" panose="02020603050405020304" pitchFamily="18" charset="0"/>
                <a:cs typeface="Times New Roman" panose="02020603050405020304" pitchFamily="18" charset="0"/>
              </a:rPr>
              <a:t>Dr Ping Wu</a:t>
            </a:r>
          </a:p>
        </p:txBody>
      </p:sp>
      <p:sp>
        <p:nvSpPr>
          <p:cNvPr id="6" name="TextBox 5">
            <a:extLst>
              <a:ext uri="{FF2B5EF4-FFF2-40B4-BE49-F238E27FC236}">
                <a16:creationId xmlns:a16="http://schemas.microsoft.com/office/drawing/2014/main" id="{90F44BA9-A28B-2ECD-18F8-49A473D8355D}"/>
              </a:ext>
            </a:extLst>
          </p:cNvPr>
          <p:cNvSpPr txBox="1"/>
          <p:nvPr/>
        </p:nvSpPr>
        <p:spPr>
          <a:xfrm>
            <a:off x="4471377" y="4847093"/>
            <a:ext cx="3249237" cy="707886"/>
          </a:xfrm>
          <a:prstGeom prst="rect">
            <a:avLst/>
          </a:prstGeom>
          <a:noFill/>
        </p:spPr>
        <p:txBody>
          <a:bodyPr wrap="square" rtlCol="0">
            <a:spAutoFit/>
          </a:bodyPr>
          <a:lstStyle/>
          <a:p>
            <a:pPr algn="ctr"/>
            <a:r>
              <a:rPr lang="en-US" sz="2000" b="1" dirty="0">
                <a:latin typeface="Times New Roman" panose="02020603050405020304" pitchFamily="18" charset="0"/>
                <a:cs typeface="Times New Roman" panose="02020603050405020304" pitchFamily="18" charset="0"/>
              </a:rPr>
              <a:t>Student Name: Amit Tiwari</a:t>
            </a:r>
          </a:p>
          <a:p>
            <a:pPr algn="ctr"/>
            <a:r>
              <a:rPr lang="en-US" sz="2000" b="1" dirty="0">
                <a:latin typeface="Times New Roman" panose="02020603050405020304" pitchFamily="18" charset="0"/>
                <a:cs typeface="Times New Roman" panose="02020603050405020304" pitchFamily="18" charset="0"/>
              </a:rPr>
              <a:t>Student ID: 2526931</a:t>
            </a:r>
          </a:p>
        </p:txBody>
      </p:sp>
    </p:spTree>
    <p:extLst>
      <p:ext uri="{BB962C8B-B14F-4D97-AF65-F5344CB8AC3E}">
        <p14:creationId xmlns:p14="http://schemas.microsoft.com/office/powerpoint/2010/main" val="2420291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
          <p:cNvSpPr/>
          <p:nvPr/>
        </p:nvSpPr>
        <p:spPr>
          <a:xfrm>
            <a:off x="10715528" y="-9144"/>
            <a:ext cx="3291840" cy="3291840"/>
          </a:xfrm>
          <a:prstGeom prst="ellipse">
            <a:avLst/>
          </a:prstGeom>
          <a:solidFill>
            <a:srgbClr val="02C39A">
              <a:alpha val="5297"/>
            </a:srgbClr>
          </a:solidFill>
          <a:ln/>
        </p:spPr>
        <p:txBody>
          <a:bodyPr/>
          <a:lstStyle/>
          <a:p>
            <a:endParaRPr lang="en-US"/>
          </a:p>
        </p:txBody>
      </p:sp>
      <p:sp>
        <p:nvSpPr>
          <p:cNvPr id="4" name="Shape 2"/>
          <p:cNvSpPr/>
          <p:nvPr/>
        </p:nvSpPr>
        <p:spPr>
          <a:xfrm>
            <a:off x="-1188720" y="5120640"/>
            <a:ext cx="2926080" cy="2926080"/>
          </a:xfrm>
          <a:prstGeom prst="ellipse">
            <a:avLst/>
          </a:prstGeom>
          <a:solidFill>
            <a:srgbClr val="FFFFFF">
              <a:alpha val="12000"/>
            </a:srgbClr>
          </a:solidFill>
          <a:ln/>
        </p:spPr>
        <p:txBody>
          <a:bodyPr/>
          <a:lstStyle/>
          <a:p>
            <a:endParaRPr lang="en-US"/>
          </a:p>
        </p:txBody>
      </p:sp>
      <p:sp>
        <p:nvSpPr>
          <p:cNvPr id="5" name="Text 3"/>
          <p:cNvSpPr/>
          <p:nvPr/>
        </p:nvSpPr>
        <p:spPr>
          <a:xfrm>
            <a:off x="822960" y="822960"/>
            <a:ext cx="2497183" cy="365760"/>
          </a:xfrm>
          <a:prstGeom prst="rect">
            <a:avLst/>
          </a:prstGeom>
          <a:noFill/>
          <a:ln/>
        </p:spPr>
        <p:txBody>
          <a:bodyPr wrap="square" lIns="0" tIns="0" rIns="0" bIns="0" rtlCol="0" anchor="ctr"/>
          <a:lstStyle/>
          <a:p>
            <a:pPr marL="0" indent="0">
              <a:buNone/>
            </a:pPr>
            <a:r>
              <a:rPr lang="en-US" sz="1600" b="1" kern="0" spc="300" dirty="0">
                <a:solidFill>
                  <a:srgbClr val="02C39A"/>
                </a:solidFill>
                <a:latin typeface="Times New Roman" panose="02020603050405020304" pitchFamily="18" charset="0"/>
                <a:ea typeface="Calibri" pitchFamily="34" charset="-122"/>
                <a:cs typeface="Times New Roman" panose="02020603050405020304" pitchFamily="18" charset="0"/>
              </a:rPr>
              <a:t>GROUP MEMBER 3</a:t>
            </a:r>
            <a:endParaRPr lang="en-US" sz="1600" dirty="0">
              <a:latin typeface="Times New Roman" panose="02020603050405020304" pitchFamily="18" charset="0"/>
              <a:cs typeface="Times New Roman" panose="02020603050405020304" pitchFamily="18" charset="0"/>
            </a:endParaRPr>
          </a:p>
        </p:txBody>
      </p:sp>
      <p:sp>
        <p:nvSpPr>
          <p:cNvPr id="6" name="Text 4"/>
          <p:cNvSpPr/>
          <p:nvPr/>
        </p:nvSpPr>
        <p:spPr>
          <a:xfrm>
            <a:off x="822960" y="1371600"/>
            <a:ext cx="5486400" cy="1188720"/>
          </a:xfrm>
          <a:prstGeom prst="rect">
            <a:avLst/>
          </a:prstGeom>
          <a:noFill/>
          <a:ln/>
        </p:spPr>
        <p:txBody>
          <a:bodyPr wrap="square" lIns="0" tIns="0" rIns="0" bIns="0" rtlCol="0" anchor="ctr"/>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Barriers to Implementation</a:t>
            </a:r>
            <a:endParaRPr lang="en-US" sz="3200" dirty="0">
              <a:latin typeface="Times New Roman" panose="02020603050405020304" pitchFamily="18" charset="0"/>
              <a:cs typeface="Times New Roman" panose="02020603050405020304" pitchFamily="18" charset="0"/>
            </a:endParaRPr>
          </a:p>
        </p:txBody>
      </p:sp>
      <p:sp>
        <p:nvSpPr>
          <p:cNvPr id="7" name="Text 5"/>
          <p:cNvSpPr/>
          <p:nvPr/>
        </p:nvSpPr>
        <p:spPr>
          <a:xfrm>
            <a:off x="822960" y="2514600"/>
            <a:ext cx="6766560" cy="1188720"/>
          </a:xfrm>
          <a:prstGeom prst="rect">
            <a:avLst/>
          </a:prstGeom>
          <a:noFill/>
          <a:ln/>
        </p:spPr>
        <p:txBody>
          <a:bodyPr wrap="square" lIns="0" tIns="0" rIns="0" bIns="0" rtlCol="0" anchor="ctr"/>
          <a:lstStyle/>
          <a:p>
            <a:pPr marL="0" indent="0">
              <a:lnSpc>
                <a:spcPct val="125000"/>
              </a:lnSpc>
              <a:buNone/>
            </a:pPr>
            <a:r>
              <a:rPr lang="en-US" sz="1600" dirty="0">
                <a:latin typeface="Times New Roman" panose="02020603050405020304" pitchFamily="18" charset="0"/>
                <a:ea typeface="Calibri" pitchFamily="34" charset="-122"/>
                <a:cs typeface="Times New Roman" panose="02020603050405020304" pitchFamily="18" charset="0"/>
              </a:rPr>
              <a:t>Stakeholders, Barriers, and Legal &amp; Ethical Issues in Delivering a Digital</a:t>
            </a:r>
            <a:endParaRPr lang="en-US" sz="1600" dirty="0">
              <a:latin typeface="Times New Roman" panose="02020603050405020304" pitchFamily="18" charset="0"/>
              <a:cs typeface="Times New Roman" panose="02020603050405020304" pitchFamily="18" charset="0"/>
            </a:endParaRPr>
          </a:p>
          <a:p>
            <a:pPr marL="0" indent="0">
              <a:lnSpc>
                <a:spcPct val="125000"/>
              </a:lnSpc>
              <a:buNone/>
            </a:pPr>
            <a:r>
              <a:rPr lang="en-US" sz="1600" dirty="0">
                <a:latin typeface="Times New Roman" panose="02020603050405020304" pitchFamily="18" charset="0"/>
                <a:ea typeface="Calibri" pitchFamily="34" charset="-122"/>
                <a:cs typeface="Times New Roman" panose="02020603050405020304" pitchFamily="18" charset="0"/>
              </a:rPr>
              <a:t>Health Promotion Intervention to Improve Cervical Screening Uptake</a:t>
            </a:r>
            <a:endParaRPr lang="en-US" sz="1600" dirty="0">
              <a:latin typeface="Times New Roman" panose="02020603050405020304" pitchFamily="18" charset="0"/>
              <a:cs typeface="Times New Roman" panose="02020603050405020304" pitchFamily="18" charset="0"/>
            </a:endParaRPr>
          </a:p>
          <a:p>
            <a:pPr marL="0" indent="0">
              <a:lnSpc>
                <a:spcPct val="125000"/>
              </a:lnSpc>
              <a:buNone/>
            </a:pPr>
            <a:r>
              <a:rPr lang="en-US" sz="1600" dirty="0">
                <a:latin typeface="Times New Roman" panose="02020603050405020304" pitchFamily="18" charset="0"/>
                <a:ea typeface="Calibri" pitchFamily="34" charset="-122"/>
                <a:cs typeface="Times New Roman" panose="02020603050405020304" pitchFamily="18" charset="0"/>
              </a:rPr>
              <a:t>Among Young Women</a:t>
            </a:r>
            <a:endParaRPr lang="en-US" sz="1600" dirty="0">
              <a:latin typeface="Times New Roman" panose="02020603050405020304" pitchFamily="18" charset="0"/>
              <a:cs typeface="Times New Roman" panose="02020603050405020304" pitchFamily="18" charset="0"/>
            </a:endParaRPr>
          </a:p>
        </p:txBody>
      </p:sp>
      <p:sp>
        <p:nvSpPr>
          <p:cNvPr id="8" name="Shape 6"/>
          <p:cNvSpPr/>
          <p:nvPr/>
        </p:nvSpPr>
        <p:spPr>
          <a:xfrm>
            <a:off x="822960" y="4160520"/>
            <a:ext cx="3246120" cy="1554480"/>
          </a:xfrm>
          <a:prstGeom prst="roundRect">
            <a:avLst>
              <a:gd name="adj" fmla="val 4706"/>
            </a:avLst>
          </a:prstGeom>
          <a:solidFill>
            <a:srgbClr val="0A5C63"/>
          </a:solidFill>
          <a:ln w="12700">
            <a:solidFill>
              <a:srgbClr val="0A5C63"/>
            </a:solidFill>
            <a:prstDash val="solid"/>
          </a:ln>
        </p:spPr>
        <p:txBody>
          <a:bodyPr/>
          <a:lstStyle/>
          <a:p>
            <a:endParaRPr lang="en-US"/>
          </a:p>
        </p:txBody>
      </p:sp>
      <p:sp>
        <p:nvSpPr>
          <p:cNvPr id="9" name="Text 7"/>
          <p:cNvSpPr/>
          <p:nvPr/>
        </p:nvSpPr>
        <p:spPr>
          <a:xfrm>
            <a:off x="1051560" y="4279392"/>
            <a:ext cx="2788920" cy="640080"/>
          </a:xfrm>
          <a:prstGeom prst="rect">
            <a:avLst/>
          </a:prstGeom>
          <a:noFill/>
          <a:ln/>
        </p:spPr>
        <p:txBody>
          <a:bodyPr wrap="square" lIns="0" tIns="0" rIns="0" bIns="0" rtlCol="0" anchor="ctr"/>
          <a:lstStyle/>
          <a:p>
            <a:pPr marL="0" indent="0">
              <a:buNone/>
            </a:pPr>
            <a:r>
              <a:rPr lang="en-US" sz="3000" b="1" dirty="0">
                <a:solidFill>
                  <a:srgbClr val="02C39A"/>
                </a:solidFill>
                <a:latin typeface="Cambria" pitchFamily="34" charset="0"/>
                <a:ea typeface="Cambria" pitchFamily="34" charset="-122"/>
                <a:cs typeface="Cambria" pitchFamily="34" charset="-120"/>
              </a:rPr>
              <a:t>68.8%</a:t>
            </a:r>
            <a:endParaRPr lang="en-US" sz="3000" dirty="0"/>
          </a:p>
        </p:txBody>
      </p:sp>
      <p:sp>
        <p:nvSpPr>
          <p:cNvPr id="10" name="Text 8"/>
          <p:cNvSpPr/>
          <p:nvPr/>
        </p:nvSpPr>
        <p:spPr>
          <a:xfrm>
            <a:off x="1051560" y="4937760"/>
            <a:ext cx="2834640" cy="685800"/>
          </a:xfrm>
          <a:prstGeom prst="rect">
            <a:avLst/>
          </a:prstGeom>
          <a:noFill/>
          <a:ln/>
        </p:spPr>
        <p:txBody>
          <a:bodyPr wrap="square" lIns="0" tIns="0" rIns="0" bIns="0" rtlCol="0" anchor="ctr"/>
          <a:lstStyle/>
          <a:p>
            <a:pPr marL="0" indent="0">
              <a:lnSpc>
                <a:spcPct val="110000"/>
              </a:lnSpc>
              <a:buNone/>
            </a:pPr>
            <a:r>
              <a:rPr lang="en-US" sz="1400" dirty="0">
                <a:solidFill>
                  <a:srgbClr val="D7ECEA"/>
                </a:solidFill>
                <a:latin typeface="Times New Roman" panose="02020603050405020304" pitchFamily="18" charset="0"/>
                <a:ea typeface="Calibri" pitchFamily="34" charset="-122"/>
                <a:cs typeface="Times New Roman" panose="02020603050405020304" pitchFamily="18" charset="0"/>
              </a:rPr>
              <a:t>of eligible women</a:t>
            </a:r>
            <a:endParaRPr lang="en-US" sz="1400" dirty="0">
              <a:latin typeface="Times New Roman" panose="02020603050405020304" pitchFamily="18" charset="0"/>
              <a:cs typeface="Times New Roman" panose="02020603050405020304" pitchFamily="18" charset="0"/>
            </a:endParaRPr>
          </a:p>
          <a:p>
            <a:pPr marL="0" indent="0">
              <a:lnSpc>
                <a:spcPct val="110000"/>
              </a:lnSpc>
              <a:buNone/>
            </a:pPr>
            <a:r>
              <a:rPr lang="en-US" sz="1400" dirty="0">
                <a:solidFill>
                  <a:srgbClr val="D7ECEA"/>
                </a:solidFill>
                <a:latin typeface="Times New Roman" panose="02020603050405020304" pitchFamily="18" charset="0"/>
                <a:ea typeface="Calibri" pitchFamily="34" charset="-122"/>
                <a:cs typeface="Times New Roman" panose="02020603050405020304" pitchFamily="18" charset="0"/>
              </a:rPr>
              <a:t>screened in 2023–24</a:t>
            </a:r>
            <a:endParaRPr lang="en-US" sz="1400" dirty="0">
              <a:latin typeface="Times New Roman" panose="02020603050405020304" pitchFamily="18" charset="0"/>
              <a:cs typeface="Times New Roman" panose="02020603050405020304" pitchFamily="18" charset="0"/>
            </a:endParaRPr>
          </a:p>
        </p:txBody>
      </p:sp>
      <p:sp>
        <p:nvSpPr>
          <p:cNvPr id="11" name="Shape 9"/>
          <p:cNvSpPr/>
          <p:nvPr/>
        </p:nvSpPr>
        <p:spPr>
          <a:xfrm>
            <a:off x="4343400" y="4160520"/>
            <a:ext cx="3246120" cy="1554480"/>
          </a:xfrm>
          <a:prstGeom prst="roundRect">
            <a:avLst>
              <a:gd name="adj" fmla="val 4706"/>
            </a:avLst>
          </a:prstGeom>
          <a:solidFill>
            <a:srgbClr val="0A5C63"/>
          </a:solidFill>
          <a:ln w="12700">
            <a:solidFill>
              <a:srgbClr val="0A5C63"/>
            </a:solidFill>
            <a:prstDash val="solid"/>
          </a:ln>
        </p:spPr>
        <p:txBody>
          <a:bodyPr/>
          <a:lstStyle/>
          <a:p>
            <a:endParaRPr lang="en-US"/>
          </a:p>
        </p:txBody>
      </p:sp>
      <p:sp>
        <p:nvSpPr>
          <p:cNvPr id="12" name="Text 10"/>
          <p:cNvSpPr/>
          <p:nvPr/>
        </p:nvSpPr>
        <p:spPr>
          <a:xfrm>
            <a:off x="4572000" y="4279392"/>
            <a:ext cx="2788920" cy="640080"/>
          </a:xfrm>
          <a:prstGeom prst="rect">
            <a:avLst/>
          </a:prstGeom>
          <a:noFill/>
          <a:ln/>
        </p:spPr>
        <p:txBody>
          <a:bodyPr wrap="square" lIns="0" tIns="0" rIns="0" bIns="0" rtlCol="0" anchor="ctr"/>
          <a:lstStyle/>
          <a:p>
            <a:pPr marL="0" indent="0">
              <a:buNone/>
            </a:pPr>
            <a:r>
              <a:rPr lang="en-US" sz="3000" b="1" dirty="0">
                <a:solidFill>
                  <a:srgbClr val="02C39A"/>
                </a:solidFill>
                <a:latin typeface="Cambria" pitchFamily="34" charset="0"/>
                <a:ea typeface="Cambria" pitchFamily="34" charset="-122"/>
                <a:cs typeface="Cambria" pitchFamily="34" charset="-120"/>
              </a:rPr>
              <a:t>66.1%</a:t>
            </a:r>
            <a:endParaRPr lang="en-US" sz="3000" dirty="0"/>
          </a:p>
        </p:txBody>
      </p:sp>
      <p:sp>
        <p:nvSpPr>
          <p:cNvPr id="13" name="Text 11"/>
          <p:cNvSpPr/>
          <p:nvPr/>
        </p:nvSpPr>
        <p:spPr>
          <a:xfrm>
            <a:off x="4572000" y="4937760"/>
            <a:ext cx="2834640" cy="685800"/>
          </a:xfrm>
          <a:prstGeom prst="rect">
            <a:avLst/>
          </a:prstGeom>
          <a:noFill/>
          <a:ln/>
        </p:spPr>
        <p:txBody>
          <a:bodyPr wrap="square" lIns="0" tIns="0" rIns="0" bIns="0" rtlCol="0" anchor="ctr"/>
          <a:lstStyle/>
          <a:p>
            <a:pPr marL="0" indent="0">
              <a:lnSpc>
                <a:spcPct val="110000"/>
              </a:lnSpc>
              <a:buNone/>
            </a:pPr>
            <a:r>
              <a:rPr lang="en-US" sz="1400" dirty="0">
                <a:solidFill>
                  <a:srgbClr val="D7ECEA"/>
                </a:solidFill>
                <a:latin typeface="Times New Roman" panose="02020603050405020304" pitchFamily="18" charset="0"/>
                <a:ea typeface="Calibri" pitchFamily="34" charset="-122"/>
                <a:cs typeface="Times New Roman" panose="02020603050405020304" pitchFamily="18" charset="0"/>
              </a:rPr>
              <a:t>coverage among</a:t>
            </a:r>
            <a:endParaRPr lang="en-US" sz="1400" dirty="0">
              <a:latin typeface="Times New Roman" panose="02020603050405020304" pitchFamily="18" charset="0"/>
              <a:cs typeface="Times New Roman" panose="02020603050405020304" pitchFamily="18" charset="0"/>
            </a:endParaRPr>
          </a:p>
          <a:p>
            <a:pPr marL="0" indent="0">
              <a:lnSpc>
                <a:spcPct val="110000"/>
              </a:lnSpc>
              <a:buNone/>
            </a:pPr>
            <a:r>
              <a:rPr lang="en-US" sz="1400" dirty="0">
                <a:solidFill>
                  <a:srgbClr val="D7ECEA"/>
                </a:solidFill>
                <a:latin typeface="Times New Roman" panose="02020603050405020304" pitchFamily="18" charset="0"/>
                <a:ea typeface="Calibri" pitchFamily="34" charset="-122"/>
                <a:cs typeface="Times New Roman" panose="02020603050405020304" pitchFamily="18" charset="0"/>
              </a:rPr>
              <a:t>25–49year olds</a:t>
            </a:r>
            <a:endParaRPr lang="en-US" sz="1400" dirty="0">
              <a:latin typeface="Times New Roman" panose="02020603050405020304" pitchFamily="18" charset="0"/>
              <a:cs typeface="Times New Roman" panose="02020603050405020304" pitchFamily="18" charset="0"/>
            </a:endParaRPr>
          </a:p>
        </p:txBody>
      </p:sp>
      <p:sp>
        <p:nvSpPr>
          <p:cNvPr id="14" name="Shape 12"/>
          <p:cNvSpPr/>
          <p:nvPr/>
        </p:nvSpPr>
        <p:spPr>
          <a:xfrm>
            <a:off x="7863840" y="4160520"/>
            <a:ext cx="3246120" cy="1554480"/>
          </a:xfrm>
          <a:prstGeom prst="roundRect">
            <a:avLst>
              <a:gd name="adj" fmla="val 4706"/>
            </a:avLst>
          </a:prstGeom>
          <a:solidFill>
            <a:srgbClr val="0A5C63"/>
          </a:solidFill>
          <a:ln w="12700">
            <a:solidFill>
              <a:srgbClr val="0A5C63"/>
            </a:solidFill>
            <a:prstDash val="solid"/>
          </a:ln>
        </p:spPr>
        <p:txBody>
          <a:bodyPr/>
          <a:lstStyle/>
          <a:p>
            <a:endParaRPr lang="en-US"/>
          </a:p>
        </p:txBody>
      </p:sp>
      <p:sp>
        <p:nvSpPr>
          <p:cNvPr id="15" name="Text 13"/>
          <p:cNvSpPr/>
          <p:nvPr/>
        </p:nvSpPr>
        <p:spPr>
          <a:xfrm>
            <a:off x="8092440" y="4279392"/>
            <a:ext cx="2788920" cy="640080"/>
          </a:xfrm>
          <a:prstGeom prst="rect">
            <a:avLst/>
          </a:prstGeom>
          <a:noFill/>
          <a:ln/>
        </p:spPr>
        <p:txBody>
          <a:bodyPr wrap="square" lIns="0" tIns="0" rIns="0" bIns="0" rtlCol="0" anchor="ctr"/>
          <a:lstStyle/>
          <a:p>
            <a:pPr marL="0" indent="0">
              <a:buNone/>
            </a:pPr>
            <a:r>
              <a:rPr lang="en-US" sz="3000" b="1" dirty="0">
                <a:solidFill>
                  <a:srgbClr val="02C39A"/>
                </a:solidFill>
                <a:latin typeface="Cambria" pitchFamily="34" charset="0"/>
                <a:ea typeface="Cambria" pitchFamily="34" charset="-122"/>
                <a:cs typeface="Cambria" pitchFamily="34" charset="-120"/>
              </a:rPr>
              <a:t>80%</a:t>
            </a:r>
            <a:endParaRPr lang="en-US" sz="3000" dirty="0"/>
          </a:p>
        </p:txBody>
      </p:sp>
      <p:sp>
        <p:nvSpPr>
          <p:cNvPr id="16" name="Text 14"/>
          <p:cNvSpPr/>
          <p:nvPr/>
        </p:nvSpPr>
        <p:spPr>
          <a:xfrm>
            <a:off x="8092440" y="4937760"/>
            <a:ext cx="2834640" cy="685800"/>
          </a:xfrm>
          <a:prstGeom prst="rect">
            <a:avLst/>
          </a:prstGeom>
          <a:noFill/>
          <a:ln/>
        </p:spPr>
        <p:txBody>
          <a:bodyPr wrap="square" lIns="0" tIns="0" rIns="0" bIns="0" rtlCol="0" anchor="ctr"/>
          <a:lstStyle/>
          <a:p>
            <a:pPr marL="0" indent="0">
              <a:lnSpc>
                <a:spcPct val="110000"/>
              </a:lnSpc>
              <a:buNone/>
            </a:pPr>
            <a:r>
              <a:rPr lang="en-US" sz="1400" dirty="0">
                <a:solidFill>
                  <a:srgbClr val="D7ECEA"/>
                </a:solidFill>
                <a:latin typeface="Times New Roman" panose="02020603050405020304" pitchFamily="18" charset="0"/>
                <a:ea typeface="Calibri" pitchFamily="34" charset="-122"/>
                <a:cs typeface="Times New Roman" panose="02020603050405020304" pitchFamily="18" charset="0"/>
              </a:rPr>
              <a:t>national coverage</a:t>
            </a:r>
            <a:endParaRPr lang="en-US" sz="1400" dirty="0">
              <a:latin typeface="Times New Roman" panose="02020603050405020304" pitchFamily="18" charset="0"/>
              <a:cs typeface="Times New Roman" panose="02020603050405020304" pitchFamily="18" charset="0"/>
            </a:endParaRPr>
          </a:p>
          <a:p>
            <a:pPr marL="0" indent="0">
              <a:lnSpc>
                <a:spcPct val="110000"/>
              </a:lnSpc>
              <a:buNone/>
            </a:pPr>
            <a:r>
              <a:rPr lang="en-US" sz="1400" dirty="0">
                <a:solidFill>
                  <a:srgbClr val="D7ECEA"/>
                </a:solidFill>
                <a:latin typeface="Times New Roman" panose="02020603050405020304" pitchFamily="18" charset="0"/>
                <a:ea typeface="Calibri" pitchFamily="34" charset="-122"/>
                <a:cs typeface="Times New Roman" panose="02020603050405020304" pitchFamily="18" charset="0"/>
              </a:rPr>
              <a:t>target (not yet met)</a:t>
            </a:r>
            <a:endParaRPr lang="en-US" sz="14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47F93C8A-C29B-87B8-5C4D-2EAE71F04C6D}"/>
              </a:ext>
            </a:extLst>
          </p:cNvPr>
          <p:cNvSpPr txBox="1"/>
          <p:nvPr/>
        </p:nvSpPr>
        <p:spPr>
          <a:xfrm>
            <a:off x="9486900" y="6223492"/>
            <a:ext cx="2342136" cy="307777"/>
          </a:xfrm>
          <a:prstGeom prst="rect">
            <a:avLst/>
          </a:prstGeom>
          <a:noFill/>
        </p:spPr>
        <p:txBody>
          <a:bodyPr wrap="square">
            <a:spAutoFit/>
          </a:bodyPr>
          <a:lstStyle/>
          <a:p>
            <a:pPr marL="0" indent="0" algn="r">
              <a:buNone/>
            </a:pPr>
            <a:r>
              <a:rPr lang="en-US" sz="1400" i="1" dirty="0">
                <a:latin typeface="Times New Roman" panose="02020603050405020304" pitchFamily="18" charset="0"/>
                <a:ea typeface="Calibri" pitchFamily="34" charset="-122"/>
                <a:cs typeface="Times New Roman" panose="02020603050405020304" pitchFamily="18" charset="0"/>
              </a:rPr>
              <a:t>(NHS England, 2024)</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586731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621792"/>
            <a:ext cx="9601200" cy="822960"/>
          </a:xfrm>
          <a:prstGeom prst="rect">
            <a:avLst/>
          </a:prstGeom>
          <a:noFill/>
          <a:ln/>
        </p:spPr>
        <p:txBody>
          <a:bodyPr wrap="square" lIns="0" tIns="0" rIns="0" bIns="0" rtlCol="0" anchor="t"/>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What this section covers</a:t>
            </a:r>
            <a:endParaRPr lang="en-US" sz="3200" dirty="0">
              <a:latin typeface="Times New Roman" panose="02020603050405020304" pitchFamily="18" charset="0"/>
              <a:cs typeface="Times New Roman" panose="02020603050405020304" pitchFamily="18" charset="0"/>
            </a:endParaRPr>
          </a:p>
        </p:txBody>
      </p:sp>
      <p:sp>
        <p:nvSpPr>
          <p:cNvPr id="4" name="Text 2"/>
          <p:cNvSpPr/>
          <p:nvPr/>
        </p:nvSpPr>
        <p:spPr>
          <a:xfrm>
            <a:off x="548640" y="1417320"/>
            <a:ext cx="10881360" cy="868680"/>
          </a:xfrm>
          <a:prstGeom prst="rect">
            <a:avLst/>
          </a:prstGeom>
          <a:noFill/>
          <a:ln/>
        </p:spPr>
        <p:txBody>
          <a:bodyPr wrap="square" lIns="0" tIns="0" rIns="0" bIns="0" rtlCol="0" anchor="ctr"/>
          <a:lstStyle/>
          <a:p>
            <a:pPr marL="0" indent="0">
              <a:lnSpc>
                <a:spcPct val="125000"/>
              </a:lnSpc>
              <a:buNone/>
            </a:pPr>
            <a:r>
              <a:rPr lang="en-US" sz="1600" dirty="0">
                <a:latin typeface="Times New Roman" panose="02020603050405020304" pitchFamily="18" charset="0"/>
                <a:ea typeface="Calibri" pitchFamily="34" charset="-122"/>
                <a:cs typeface="Times New Roman" panose="02020603050405020304" pitchFamily="18" charset="0"/>
              </a:rPr>
              <a:t>The group's intervention pairs SMS/app-based screening reminders with a self-sampling digital pathway, aligned to NHS England's rollout of “ping and book” screening alerts through the NHS App (NHS England, 2024). This section examines what is needed — and what stands in the way — for that intervention to work in practice.</a:t>
            </a:r>
            <a:endParaRPr lang="en-US" sz="1600" dirty="0">
              <a:latin typeface="Times New Roman" panose="02020603050405020304" pitchFamily="18" charset="0"/>
              <a:cs typeface="Times New Roman" panose="02020603050405020304" pitchFamily="18" charset="0"/>
            </a:endParaRPr>
          </a:p>
        </p:txBody>
      </p:sp>
      <p:sp>
        <p:nvSpPr>
          <p:cNvPr id="5" name="Shape 3"/>
          <p:cNvSpPr/>
          <p:nvPr/>
        </p:nvSpPr>
        <p:spPr>
          <a:xfrm>
            <a:off x="274320" y="2606040"/>
            <a:ext cx="3520440" cy="3200400"/>
          </a:xfrm>
          <a:prstGeom prst="roundRect">
            <a:avLst>
              <a:gd name="adj" fmla="val 2286"/>
            </a:avLst>
          </a:prstGeom>
          <a:solidFill>
            <a:schemeClr val="accent4">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6" name="Shape 4"/>
          <p:cNvSpPr/>
          <p:nvPr/>
        </p:nvSpPr>
        <p:spPr>
          <a:xfrm>
            <a:off x="868680" y="2926080"/>
            <a:ext cx="777240" cy="777240"/>
          </a:xfrm>
          <a:prstGeom prst="ellipse">
            <a:avLst/>
          </a:prstGeom>
          <a:solidFill>
            <a:srgbClr val="028090"/>
          </a:solidFill>
          <a:ln/>
        </p:spPr>
        <p:txBody>
          <a:bodyPr/>
          <a:lstStyle/>
          <a:p>
            <a:endParaRPr lang="en-US"/>
          </a:p>
        </p:txBody>
      </p:sp>
      <p:sp>
        <p:nvSpPr>
          <p:cNvPr id="7" name="Text 5"/>
          <p:cNvSpPr/>
          <p:nvPr/>
        </p:nvSpPr>
        <p:spPr>
          <a:xfrm>
            <a:off x="868680" y="2926080"/>
            <a:ext cx="777240" cy="77724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1</a:t>
            </a:r>
            <a:endParaRPr lang="en-US" sz="2000" dirty="0"/>
          </a:p>
        </p:txBody>
      </p:sp>
      <p:sp>
        <p:nvSpPr>
          <p:cNvPr id="8" name="Text 6"/>
          <p:cNvSpPr/>
          <p:nvPr/>
        </p:nvSpPr>
        <p:spPr>
          <a:xfrm>
            <a:off x="807720" y="3703320"/>
            <a:ext cx="1493520" cy="457200"/>
          </a:xfrm>
          <a:prstGeom prst="rect">
            <a:avLst/>
          </a:prstGeom>
          <a:noFill/>
          <a:ln/>
        </p:spPr>
        <p:txBody>
          <a:bodyPr wrap="square" lIns="0" tIns="0" rIns="0" bIns="0" rtlCol="0" anchor="ctr"/>
          <a:lstStyle/>
          <a:p>
            <a:pPr marL="0" indent="0">
              <a:buNone/>
            </a:pPr>
            <a:r>
              <a:rPr lang="en-US" sz="1600" b="1" dirty="0">
                <a:latin typeface="Times New Roman" panose="02020603050405020304" pitchFamily="18" charset="0"/>
                <a:ea typeface="Cambria" pitchFamily="34" charset="-122"/>
                <a:cs typeface="Times New Roman" panose="02020603050405020304" pitchFamily="18" charset="0"/>
              </a:rPr>
              <a:t>Stakeholders</a:t>
            </a:r>
            <a:endParaRPr lang="en-US" sz="1600" dirty="0">
              <a:latin typeface="Times New Roman" panose="02020603050405020304" pitchFamily="18" charset="0"/>
              <a:cs typeface="Times New Roman" panose="02020603050405020304" pitchFamily="18" charset="0"/>
            </a:endParaRPr>
          </a:p>
        </p:txBody>
      </p:sp>
      <p:sp>
        <p:nvSpPr>
          <p:cNvPr id="9" name="Text 7"/>
          <p:cNvSpPr/>
          <p:nvPr/>
        </p:nvSpPr>
        <p:spPr>
          <a:xfrm>
            <a:off x="470263" y="4144409"/>
            <a:ext cx="2926080" cy="1188720"/>
          </a:xfrm>
          <a:prstGeom prst="rect">
            <a:avLst/>
          </a:prstGeom>
          <a:noFill/>
          <a:ln/>
        </p:spPr>
        <p:txBody>
          <a:bodyPr wrap="square" lIns="0" tIns="0" rIns="0" bIns="0" rtlCol="0" anchor="ctr"/>
          <a:lstStyle/>
          <a:p>
            <a:pPr marL="0" indent="0">
              <a:lnSpc>
                <a:spcPct val="125000"/>
              </a:lnSpc>
              <a:buNone/>
            </a:pPr>
            <a:endParaRPr lang="en-US" sz="1250" dirty="0"/>
          </a:p>
        </p:txBody>
      </p:sp>
      <p:sp>
        <p:nvSpPr>
          <p:cNvPr id="10" name="Shape 8"/>
          <p:cNvSpPr/>
          <p:nvPr/>
        </p:nvSpPr>
        <p:spPr>
          <a:xfrm>
            <a:off x="4127862" y="2606040"/>
            <a:ext cx="3520440" cy="3200400"/>
          </a:xfrm>
          <a:prstGeom prst="roundRect">
            <a:avLst>
              <a:gd name="adj" fmla="val 2286"/>
            </a:avLst>
          </a:prstGeom>
          <a:solidFill>
            <a:schemeClr val="accent2">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1" name="Shape 9"/>
          <p:cNvSpPr/>
          <p:nvPr/>
        </p:nvSpPr>
        <p:spPr>
          <a:xfrm>
            <a:off x="4663440" y="2926080"/>
            <a:ext cx="777240" cy="777240"/>
          </a:xfrm>
          <a:prstGeom prst="ellipse">
            <a:avLst/>
          </a:prstGeom>
          <a:solidFill>
            <a:srgbClr val="00A896"/>
          </a:solidFill>
          <a:ln/>
        </p:spPr>
        <p:txBody>
          <a:bodyPr/>
          <a:lstStyle/>
          <a:p>
            <a:endParaRPr lang="en-US"/>
          </a:p>
        </p:txBody>
      </p:sp>
      <p:sp>
        <p:nvSpPr>
          <p:cNvPr id="12" name="Text 10"/>
          <p:cNvSpPr/>
          <p:nvPr/>
        </p:nvSpPr>
        <p:spPr>
          <a:xfrm>
            <a:off x="4663440" y="2926080"/>
            <a:ext cx="777240" cy="77724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2</a:t>
            </a:r>
            <a:endParaRPr lang="en-US" sz="2000" dirty="0"/>
          </a:p>
        </p:txBody>
      </p:sp>
      <p:sp>
        <p:nvSpPr>
          <p:cNvPr id="13" name="Text 11"/>
          <p:cNvSpPr/>
          <p:nvPr/>
        </p:nvSpPr>
        <p:spPr>
          <a:xfrm>
            <a:off x="4663440" y="3714206"/>
            <a:ext cx="1051560" cy="457200"/>
          </a:xfrm>
          <a:prstGeom prst="rect">
            <a:avLst/>
          </a:prstGeom>
          <a:noFill/>
          <a:ln/>
        </p:spPr>
        <p:txBody>
          <a:bodyPr wrap="square" lIns="0" tIns="0" rIns="0" bIns="0" rtlCol="0" anchor="ctr"/>
          <a:lstStyle/>
          <a:p>
            <a:pPr marL="0" indent="0">
              <a:buNone/>
            </a:pPr>
            <a:r>
              <a:rPr lang="en-US" sz="1600" b="1" dirty="0">
                <a:latin typeface="Times New Roman" panose="02020603050405020304" pitchFamily="18" charset="0"/>
                <a:ea typeface="Cambria" pitchFamily="34" charset="-122"/>
                <a:cs typeface="Times New Roman" panose="02020603050405020304" pitchFamily="18" charset="0"/>
              </a:rPr>
              <a:t>Barriers</a:t>
            </a:r>
            <a:endParaRPr lang="en-US" sz="1600" dirty="0">
              <a:latin typeface="Times New Roman" panose="02020603050405020304" pitchFamily="18" charset="0"/>
              <a:cs typeface="Times New Roman" panose="02020603050405020304" pitchFamily="18" charset="0"/>
            </a:endParaRPr>
          </a:p>
        </p:txBody>
      </p:sp>
      <p:sp>
        <p:nvSpPr>
          <p:cNvPr id="15" name="Shape 13"/>
          <p:cNvSpPr/>
          <p:nvPr/>
        </p:nvSpPr>
        <p:spPr>
          <a:xfrm>
            <a:off x="8183880" y="2606040"/>
            <a:ext cx="3520440" cy="3200400"/>
          </a:xfrm>
          <a:prstGeom prst="roundRect">
            <a:avLst>
              <a:gd name="adj" fmla="val 2286"/>
            </a:avLst>
          </a:prstGeom>
          <a:solidFill>
            <a:schemeClr val="accent6">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dirty="0"/>
          </a:p>
        </p:txBody>
      </p:sp>
      <p:sp>
        <p:nvSpPr>
          <p:cNvPr id="16" name="Shape 14"/>
          <p:cNvSpPr/>
          <p:nvPr/>
        </p:nvSpPr>
        <p:spPr>
          <a:xfrm>
            <a:off x="8458200" y="2926080"/>
            <a:ext cx="777240" cy="777240"/>
          </a:xfrm>
          <a:prstGeom prst="ellipse">
            <a:avLst/>
          </a:prstGeom>
          <a:solidFill>
            <a:srgbClr val="8E3B57"/>
          </a:solidFill>
          <a:ln/>
        </p:spPr>
        <p:txBody>
          <a:bodyPr/>
          <a:lstStyle/>
          <a:p>
            <a:endParaRPr lang="en-US"/>
          </a:p>
        </p:txBody>
      </p:sp>
      <p:sp>
        <p:nvSpPr>
          <p:cNvPr id="17" name="Text 15"/>
          <p:cNvSpPr/>
          <p:nvPr/>
        </p:nvSpPr>
        <p:spPr>
          <a:xfrm>
            <a:off x="8458200" y="2926080"/>
            <a:ext cx="777240" cy="77724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3</a:t>
            </a:r>
            <a:endParaRPr lang="en-US" sz="2000" dirty="0"/>
          </a:p>
        </p:txBody>
      </p:sp>
      <p:sp>
        <p:nvSpPr>
          <p:cNvPr id="18" name="Text 16"/>
          <p:cNvSpPr/>
          <p:nvPr/>
        </p:nvSpPr>
        <p:spPr>
          <a:xfrm>
            <a:off x="8458200" y="3714206"/>
            <a:ext cx="2253343" cy="457200"/>
          </a:xfrm>
          <a:prstGeom prst="rect">
            <a:avLst/>
          </a:prstGeom>
          <a:noFill/>
          <a:ln/>
        </p:spPr>
        <p:txBody>
          <a:bodyPr wrap="square" lIns="0" tIns="0" rIns="0" bIns="0" rtlCol="0" anchor="ctr"/>
          <a:lstStyle/>
          <a:p>
            <a:pPr marL="0" indent="0">
              <a:buNone/>
            </a:pPr>
            <a:r>
              <a:rPr lang="en-US" sz="1600" b="1" dirty="0">
                <a:latin typeface="Times New Roman" panose="02020603050405020304" pitchFamily="18" charset="0"/>
                <a:ea typeface="Cambria" pitchFamily="34" charset="-122"/>
                <a:cs typeface="Times New Roman" panose="02020603050405020304" pitchFamily="18" charset="0"/>
              </a:rPr>
              <a:t>Legal &amp; Ethical Issues</a:t>
            </a:r>
            <a:endParaRPr lang="en-US" sz="16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D2F129D3-5C65-8DBC-F076-73517396BED5}"/>
              </a:ext>
            </a:extLst>
          </p:cNvPr>
          <p:cNvSpPr txBox="1"/>
          <p:nvPr/>
        </p:nvSpPr>
        <p:spPr>
          <a:xfrm>
            <a:off x="385354" y="4174557"/>
            <a:ext cx="3298371" cy="1384995"/>
          </a:xfrm>
          <a:prstGeom prst="rect">
            <a:avLst/>
          </a:prstGeom>
          <a:noFill/>
        </p:spPr>
        <p:txBody>
          <a:bodyPr wrap="square" rtlCol="0">
            <a:spAutoFit/>
          </a:bodyPr>
          <a:lstStyle/>
          <a:p>
            <a:pPr marL="171450" lvl="0" indent="-171450" algn="just" eaLnBrk="0" fontAlgn="base" hangingPunct="0">
              <a:spcBef>
                <a:spcPct val="0"/>
              </a:spcBef>
              <a:spcAft>
                <a:spcPct val="0"/>
              </a:spcAft>
              <a:buFont typeface="Arial" panose="020B0604020202020204" pitchFamily="34" charset="0"/>
              <a:buChar char="•"/>
            </a:pPr>
            <a:r>
              <a:rPr lang="en-US" altLang="en-US" sz="1200" dirty="0">
                <a:solidFill>
                  <a:srgbClr val="000000"/>
                </a:solidFill>
                <a:latin typeface="Times New Roman" panose="02020603050405020304" pitchFamily="18" charset="0"/>
                <a:cs typeface="Times New Roman" panose="02020603050405020304" pitchFamily="18" charset="0"/>
              </a:rPr>
              <a:t>GPs, NHS England, local authorities and third-sector groups like Jo's Cervical Cancer Trust can all help deliver and promote the intervention.</a:t>
            </a:r>
          </a:p>
          <a:p>
            <a:pPr marL="171450" lvl="0" indent="-171450" algn="just" eaLnBrk="0" fontAlgn="base" hangingPunct="0">
              <a:spcBef>
                <a:spcPct val="0"/>
              </a:spcBef>
              <a:spcAft>
                <a:spcPct val="0"/>
              </a:spcAft>
              <a:buFont typeface="Arial" panose="020B0604020202020204" pitchFamily="34" charset="0"/>
              <a:buChar char="•"/>
            </a:pPr>
            <a:r>
              <a:rPr lang="en-US" altLang="en-US" sz="1200" dirty="0">
                <a:solidFill>
                  <a:srgbClr val="000000"/>
                </a:solidFill>
                <a:latin typeface="Times New Roman" panose="02020603050405020304" pitchFamily="18" charset="0"/>
                <a:cs typeface="Times New Roman" panose="02020603050405020304" pitchFamily="18" charset="0"/>
              </a:rPr>
              <a:t>Schools, digital platform developers, and young women themselves as peer educators are just as important for reach and design.</a:t>
            </a:r>
            <a:endParaRPr lang="en-US" altLang="en-US" sz="1200"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DBAC58B3-6800-117E-B813-C38FF69557C8}"/>
              </a:ext>
            </a:extLst>
          </p:cNvPr>
          <p:cNvSpPr txBox="1"/>
          <p:nvPr/>
        </p:nvSpPr>
        <p:spPr>
          <a:xfrm>
            <a:off x="4255225" y="4296425"/>
            <a:ext cx="3265714" cy="1384995"/>
          </a:xfrm>
          <a:prstGeom prst="rect">
            <a:avLst/>
          </a:prstGeom>
          <a:noFill/>
        </p:spPr>
        <p:txBody>
          <a:bodyPr wrap="square" rtlCol="0">
            <a:spAutoFit/>
          </a:bodyPr>
          <a:lstStyle/>
          <a:p>
            <a:pPr marL="171450" lvl="0" indent="-171450" algn="just" eaLnBrk="0" fontAlgn="base" hangingPunct="0">
              <a:spcBef>
                <a:spcPct val="0"/>
              </a:spcBef>
              <a:spcAft>
                <a:spcPct val="0"/>
              </a:spcAft>
              <a:buFont typeface="Arial" panose="020B0604020202020204" pitchFamily="34" charset="0"/>
              <a:buChar char="•"/>
            </a:pPr>
            <a:r>
              <a:rPr lang="en-US" altLang="en-US" sz="1200" dirty="0">
                <a:solidFill>
                  <a:srgbClr val="000000"/>
                </a:solidFill>
                <a:latin typeface="Times New Roman" panose="02020603050405020304" pitchFamily="18" charset="0"/>
                <a:cs typeface="Times New Roman" panose="02020603050405020304" pitchFamily="18" charset="0"/>
              </a:rPr>
              <a:t>Individual and psychological barriers, like embarrassment and low awareness, sit alongside digital exclusion for women without smartphone or data access.</a:t>
            </a:r>
          </a:p>
          <a:p>
            <a:pPr marL="171450" lvl="0" indent="-171450" algn="just" eaLnBrk="0" fontAlgn="base" hangingPunct="0">
              <a:spcBef>
                <a:spcPct val="0"/>
              </a:spcBef>
              <a:spcAft>
                <a:spcPct val="0"/>
              </a:spcAft>
              <a:buFont typeface="Arial" panose="020B0604020202020204" pitchFamily="34" charset="0"/>
              <a:buChar char="•"/>
            </a:pPr>
            <a:r>
              <a:rPr lang="en-US" altLang="en-US" sz="1200" dirty="0">
                <a:solidFill>
                  <a:srgbClr val="000000"/>
                </a:solidFill>
                <a:latin typeface="Times New Roman" panose="02020603050405020304" pitchFamily="18" charset="0"/>
                <a:cs typeface="Times New Roman" panose="02020603050405020304" pitchFamily="18" charset="0"/>
              </a:rPr>
              <a:t>Health-system pressures, such as GP workload and inconsistent baseline uptake, shape how well the intervention can actually be delivered.</a:t>
            </a:r>
            <a:endParaRPr lang="en-US" altLang="en-US" sz="1200"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E8AFFD57-1F59-1465-1682-12FD366FAE5A}"/>
              </a:ext>
            </a:extLst>
          </p:cNvPr>
          <p:cNvSpPr txBox="1"/>
          <p:nvPr/>
        </p:nvSpPr>
        <p:spPr>
          <a:xfrm>
            <a:off x="8284029" y="4206240"/>
            <a:ext cx="3331028" cy="1200329"/>
          </a:xfrm>
          <a:prstGeom prst="rect">
            <a:avLst/>
          </a:prstGeom>
          <a:noFill/>
        </p:spPr>
        <p:txBody>
          <a:bodyPr wrap="square" rtlCol="0">
            <a:spAutoFit/>
          </a:bodyPr>
          <a:lstStyle/>
          <a:p>
            <a:pPr marL="171450" lvl="0" indent="-171450" algn="just" eaLnBrk="0" fontAlgn="base" hangingPunct="0">
              <a:spcBef>
                <a:spcPct val="0"/>
              </a:spcBef>
              <a:spcAft>
                <a:spcPct val="0"/>
              </a:spcAft>
              <a:buFont typeface="Arial" panose="020B0604020202020204" pitchFamily="34" charset="0"/>
              <a:buChar char="•"/>
            </a:pPr>
            <a:r>
              <a:rPr lang="en-US" altLang="en-US" sz="1200" dirty="0">
                <a:solidFill>
                  <a:srgbClr val="000000"/>
                </a:solidFill>
                <a:latin typeface="Times New Roman" panose="02020603050405020304" pitchFamily="18" charset="0"/>
                <a:cs typeface="Times New Roman" panose="02020603050405020304" pitchFamily="18" charset="0"/>
              </a:rPr>
              <a:t>Sensitive health data means UK GDPR, the Data Protection Act 2018, and Caldicott Principles all apply from the design stage.</a:t>
            </a:r>
          </a:p>
          <a:p>
            <a:pPr marL="171450" lvl="0" indent="-171450" algn="just" eaLnBrk="0" fontAlgn="base" hangingPunct="0">
              <a:spcBef>
                <a:spcPct val="0"/>
              </a:spcBef>
              <a:spcAft>
                <a:spcPct val="0"/>
              </a:spcAft>
              <a:buFont typeface="Arial" panose="020B0604020202020204" pitchFamily="34" charset="0"/>
              <a:buChar char="•"/>
            </a:pPr>
            <a:r>
              <a:rPr lang="en-US" altLang="en-US" sz="1200" dirty="0">
                <a:solidFill>
                  <a:srgbClr val="000000"/>
                </a:solidFill>
                <a:latin typeface="Times New Roman" panose="02020603050405020304" pitchFamily="18" charset="0"/>
                <a:cs typeface="Times New Roman" panose="02020603050405020304" pitchFamily="18" charset="0"/>
              </a:rPr>
              <a:t>Consent, equity and clinical-safety standards like DTAC need to be built in, so the tool doesn't widen the inequalities it's meant to close.</a:t>
            </a:r>
          </a:p>
        </p:txBody>
      </p:sp>
      <p:sp>
        <p:nvSpPr>
          <p:cNvPr id="19" name="TextBox 18">
            <a:extLst>
              <a:ext uri="{FF2B5EF4-FFF2-40B4-BE49-F238E27FC236}">
                <a16:creationId xmlns:a16="http://schemas.microsoft.com/office/drawing/2014/main" id="{D87494AA-1FC4-8B71-A80D-A20B4E287FE2}"/>
              </a:ext>
            </a:extLst>
          </p:cNvPr>
          <p:cNvSpPr txBox="1"/>
          <p:nvPr/>
        </p:nvSpPr>
        <p:spPr>
          <a:xfrm>
            <a:off x="9082655" y="6051542"/>
            <a:ext cx="2621665" cy="307777"/>
          </a:xfrm>
          <a:prstGeom prst="rect">
            <a:avLst/>
          </a:prstGeom>
          <a:noFill/>
        </p:spPr>
        <p:txBody>
          <a:bodyPr wrap="square">
            <a:spAutoFit/>
          </a:bodyPr>
          <a:lstStyle/>
          <a:p>
            <a:pPr marL="0" indent="0" algn="r">
              <a:buNone/>
            </a:pPr>
            <a:r>
              <a:rPr lang="en-US" sz="1400" i="1" dirty="0">
                <a:latin typeface="Times New Roman" panose="02020603050405020304" pitchFamily="18" charset="0"/>
                <a:ea typeface="Calibri" pitchFamily="34" charset="-122"/>
                <a:cs typeface="Times New Roman" panose="02020603050405020304" pitchFamily="18" charset="0"/>
              </a:rPr>
              <a:t>(NHS England, 2024)</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619554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479696"/>
            <a:ext cx="9601200" cy="527836"/>
          </a:xfrm>
          <a:prstGeom prst="rect">
            <a:avLst/>
          </a:prstGeom>
          <a:noFill/>
          <a:ln/>
        </p:spPr>
        <p:txBody>
          <a:bodyPr wrap="square" lIns="0" tIns="0" rIns="0" bIns="0" rtlCol="0" anchor="t"/>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Mapping stakeholders around the intervention</a:t>
            </a:r>
            <a:endParaRPr lang="en-US" sz="3200" dirty="0">
              <a:latin typeface="Times New Roman" panose="02020603050405020304" pitchFamily="18" charset="0"/>
              <a:cs typeface="Times New Roman" panose="02020603050405020304" pitchFamily="18" charset="0"/>
            </a:endParaRPr>
          </a:p>
        </p:txBody>
      </p:sp>
      <p:sp>
        <p:nvSpPr>
          <p:cNvPr id="4" name="Shape 2"/>
          <p:cNvSpPr/>
          <p:nvPr/>
        </p:nvSpPr>
        <p:spPr>
          <a:xfrm>
            <a:off x="5394960" y="2880360"/>
            <a:ext cx="1371600" cy="1371600"/>
          </a:xfrm>
          <a:prstGeom prst="ellipse">
            <a:avLst/>
          </a:prstGeom>
          <a:solidFill>
            <a:srgbClr val="028090"/>
          </a:solidFill>
          <a:ln/>
        </p:spPr>
        <p:txBody>
          <a:bodyPr/>
          <a:lstStyle/>
          <a:p>
            <a:endParaRPr lang="en-US"/>
          </a:p>
        </p:txBody>
      </p:sp>
      <p:sp>
        <p:nvSpPr>
          <p:cNvPr id="5" name="Text 3"/>
          <p:cNvSpPr/>
          <p:nvPr/>
        </p:nvSpPr>
        <p:spPr>
          <a:xfrm>
            <a:off x="5462788" y="2880360"/>
            <a:ext cx="1371600" cy="137160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Digital</a:t>
            </a:r>
            <a:endParaRPr lang="en-US" sz="1300" dirty="0"/>
          </a:p>
          <a:p>
            <a:pPr marL="0" indent="0" algn="ctr">
              <a:buNone/>
            </a:pPr>
            <a:r>
              <a:rPr lang="en-US" sz="1300" b="1" dirty="0">
                <a:solidFill>
                  <a:srgbClr val="FFFFFF"/>
                </a:solidFill>
                <a:latin typeface="Cambria" pitchFamily="34" charset="0"/>
                <a:ea typeface="Cambria" pitchFamily="34" charset="-122"/>
                <a:cs typeface="Cambria" pitchFamily="34" charset="-120"/>
              </a:rPr>
              <a:t>Screening</a:t>
            </a:r>
            <a:endParaRPr lang="en-US" sz="1300" dirty="0"/>
          </a:p>
          <a:p>
            <a:pPr marL="0" indent="0" algn="ctr">
              <a:buNone/>
            </a:pPr>
            <a:r>
              <a:rPr lang="en-US" sz="1300" b="1" dirty="0">
                <a:solidFill>
                  <a:srgbClr val="FFFFFF"/>
                </a:solidFill>
                <a:latin typeface="Cambria" pitchFamily="34" charset="0"/>
                <a:ea typeface="Cambria" pitchFamily="34" charset="-122"/>
                <a:cs typeface="Cambria" pitchFamily="34" charset="-120"/>
              </a:rPr>
              <a:t>Intervention</a:t>
            </a:r>
            <a:endParaRPr lang="en-US" sz="1300" dirty="0"/>
          </a:p>
        </p:txBody>
      </p:sp>
      <p:sp>
        <p:nvSpPr>
          <p:cNvPr id="6" name="Shape 4"/>
          <p:cNvSpPr/>
          <p:nvPr/>
        </p:nvSpPr>
        <p:spPr>
          <a:xfrm>
            <a:off x="6080760" y="3566160"/>
            <a:ext cx="0" cy="0"/>
          </a:xfrm>
          <a:prstGeom prst="line">
            <a:avLst/>
          </a:prstGeom>
          <a:noFill/>
          <a:ln w="15875">
            <a:solidFill>
              <a:srgbClr val="C9DEDB"/>
            </a:solidFill>
            <a:prstDash val="solid"/>
          </a:ln>
        </p:spPr>
        <p:txBody>
          <a:bodyPr/>
          <a:lstStyle/>
          <a:p>
            <a:endParaRPr lang="en-US"/>
          </a:p>
        </p:txBody>
      </p:sp>
      <p:sp>
        <p:nvSpPr>
          <p:cNvPr id="7" name="Shape 5"/>
          <p:cNvSpPr/>
          <p:nvPr/>
        </p:nvSpPr>
        <p:spPr>
          <a:xfrm>
            <a:off x="6080760" y="3566160"/>
            <a:ext cx="0" cy="0"/>
          </a:xfrm>
          <a:prstGeom prst="line">
            <a:avLst/>
          </a:prstGeom>
          <a:noFill/>
          <a:ln w="15875">
            <a:solidFill>
              <a:srgbClr val="C9DEDB"/>
            </a:solidFill>
            <a:prstDash val="solid"/>
          </a:ln>
        </p:spPr>
        <p:txBody>
          <a:bodyPr/>
          <a:lstStyle/>
          <a:p>
            <a:endParaRPr lang="en-US"/>
          </a:p>
        </p:txBody>
      </p:sp>
      <p:sp>
        <p:nvSpPr>
          <p:cNvPr id="8" name="Shape 6"/>
          <p:cNvSpPr/>
          <p:nvPr/>
        </p:nvSpPr>
        <p:spPr>
          <a:xfrm flipH="1" flipV="1">
            <a:off x="5562601" y="2044592"/>
            <a:ext cx="342393" cy="857720"/>
          </a:xfrm>
          <a:prstGeom prst="line">
            <a:avLst/>
          </a:prstGeom>
          <a:noFill/>
          <a:ln w="15875">
            <a:solidFill>
              <a:srgbClr val="C9DEDB"/>
            </a:solidFill>
            <a:prstDash val="solid"/>
          </a:ln>
        </p:spPr>
        <p:txBody>
          <a:bodyPr/>
          <a:lstStyle/>
          <a:p>
            <a:endParaRPr lang="en-US"/>
          </a:p>
        </p:txBody>
      </p:sp>
      <p:sp>
        <p:nvSpPr>
          <p:cNvPr id="10" name="Shape 8"/>
          <p:cNvSpPr/>
          <p:nvPr/>
        </p:nvSpPr>
        <p:spPr>
          <a:xfrm>
            <a:off x="6766560" y="3730876"/>
            <a:ext cx="2308087" cy="712440"/>
          </a:xfrm>
          <a:prstGeom prst="line">
            <a:avLst/>
          </a:prstGeom>
          <a:noFill/>
          <a:ln w="15875">
            <a:solidFill>
              <a:srgbClr val="C9DEDB"/>
            </a:solidFill>
            <a:prstDash val="solid"/>
          </a:ln>
        </p:spPr>
        <p:txBody>
          <a:bodyPr/>
          <a:lstStyle/>
          <a:p>
            <a:endParaRPr lang="en-US"/>
          </a:p>
        </p:txBody>
      </p:sp>
      <p:sp>
        <p:nvSpPr>
          <p:cNvPr id="11" name="Shape 9"/>
          <p:cNvSpPr/>
          <p:nvPr/>
        </p:nvSpPr>
        <p:spPr>
          <a:xfrm flipH="1">
            <a:off x="4929388" y="4161668"/>
            <a:ext cx="853441" cy="801592"/>
          </a:xfrm>
          <a:prstGeom prst="line">
            <a:avLst/>
          </a:prstGeom>
          <a:noFill/>
          <a:ln w="15875">
            <a:solidFill>
              <a:srgbClr val="C9DEDB"/>
            </a:solidFill>
            <a:prstDash val="solid"/>
          </a:ln>
        </p:spPr>
        <p:txBody>
          <a:bodyPr/>
          <a:lstStyle/>
          <a:p>
            <a:endParaRPr lang="en-US"/>
          </a:p>
        </p:txBody>
      </p:sp>
      <p:sp>
        <p:nvSpPr>
          <p:cNvPr id="12" name="Shape 10"/>
          <p:cNvSpPr/>
          <p:nvPr/>
        </p:nvSpPr>
        <p:spPr>
          <a:xfrm flipH="1" flipV="1">
            <a:off x="4692153" y="2843784"/>
            <a:ext cx="757668" cy="405760"/>
          </a:xfrm>
          <a:prstGeom prst="line">
            <a:avLst/>
          </a:prstGeom>
          <a:noFill/>
          <a:ln w="15875">
            <a:solidFill>
              <a:srgbClr val="C9DEDB"/>
            </a:solidFill>
            <a:prstDash val="solid"/>
          </a:ln>
        </p:spPr>
        <p:txBody>
          <a:bodyPr/>
          <a:lstStyle/>
          <a:p>
            <a:endParaRPr lang="en-US"/>
          </a:p>
        </p:txBody>
      </p:sp>
      <p:sp>
        <p:nvSpPr>
          <p:cNvPr id="13" name="Shape 11"/>
          <p:cNvSpPr/>
          <p:nvPr/>
        </p:nvSpPr>
        <p:spPr>
          <a:xfrm flipH="1">
            <a:off x="4649215" y="3730876"/>
            <a:ext cx="745743" cy="430792"/>
          </a:xfrm>
          <a:prstGeom prst="line">
            <a:avLst/>
          </a:prstGeom>
          <a:noFill/>
          <a:ln w="15875">
            <a:solidFill>
              <a:srgbClr val="C9DEDB"/>
            </a:solidFill>
            <a:prstDash val="solid"/>
          </a:ln>
        </p:spPr>
        <p:txBody>
          <a:bodyPr/>
          <a:lstStyle/>
          <a:p>
            <a:endParaRPr lang="en-US"/>
          </a:p>
        </p:txBody>
      </p:sp>
      <p:sp>
        <p:nvSpPr>
          <p:cNvPr id="14" name="Shape 12"/>
          <p:cNvSpPr/>
          <p:nvPr/>
        </p:nvSpPr>
        <p:spPr>
          <a:xfrm>
            <a:off x="2716155" y="2484528"/>
            <a:ext cx="1874520" cy="777240"/>
          </a:xfrm>
          <a:prstGeom prst="roundRect">
            <a:avLst>
              <a:gd name="adj" fmla="val 9412"/>
            </a:avLst>
          </a:prstGeom>
          <a:solidFill>
            <a:srgbClr val="FFFFFF"/>
          </a:solidFill>
          <a:ln w="12700">
            <a:solidFill>
              <a:srgbClr val="DCE7E5"/>
            </a:solidFill>
            <a:prstDash val="solid"/>
          </a:ln>
        </p:spPr>
        <p:txBody>
          <a:bodyPr/>
          <a:lstStyle/>
          <a:p>
            <a:endParaRPr lang="en-US"/>
          </a:p>
        </p:txBody>
      </p:sp>
      <p:sp>
        <p:nvSpPr>
          <p:cNvPr id="15" name="Shape 13"/>
          <p:cNvSpPr/>
          <p:nvPr/>
        </p:nvSpPr>
        <p:spPr>
          <a:xfrm>
            <a:off x="2871989" y="2751196"/>
            <a:ext cx="219456" cy="219456"/>
          </a:xfrm>
          <a:prstGeom prst="ellipse">
            <a:avLst/>
          </a:prstGeom>
          <a:solidFill>
            <a:srgbClr val="00A896"/>
          </a:solidFill>
          <a:ln/>
        </p:spPr>
        <p:txBody>
          <a:bodyPr/>
          <a:lstStyle/>
          <a:p>
            <a:endParaRPr lang="en-US"/>
          </a:p>
        </p:txBody>
      </p:sp>
      <p:sp>
        <p:nvSpPr>
          <p:cNvPr id="16" name="Text 14"/>
          <p:cNvSpPr/>
          <p:nvPr/>
        </p:nvSpPr>
        <p:spPr>
          <a:xfrm>
            <a:off x="3146309" y="2472304"/>
            <a:ext cx="1417320" cy="777240"/>
          </a:xfrm>
          <a:prstGeom prst="rect">
            <a:avLst/>
          </a:prstGeom>
          <a:noFill/>
          <a:ln/>
        </p:spPr>
        <p:txBody>
          <a:bodyPr wrap="square" lIns="0" tIns="0" rIns="0" bIns="0" rtlCol="0" anchor="ctr"/>
          <a:lstStyle/>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Primary care</a:t>
            </a:r>
            <a:endParaRPr lang="en-US" sz="1200" dirty="0">
              <a:latin typeface="Times New Roman" panose="02020603050405020304" pitchFamily="18" charset="0"/>
              <a:cs typeface="Times New Roman" panose="02020603050405020304" pitchFamily="18" charset="0"/>
            </a:endParaRPr>
          </a:p>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(GPs &amp; nurses)</a:t>
            </a:r>
            <a:endParaRPr lang="en-US" sz="1200" dirty="0">
              <a:latin typeface="Times New Roman" panose="02020603050405020304" pitchFamily="18" charset="0"/>
              <a:cs typeface="Times New Roman" panose="02020603050405020304" pitchFamily="18" charset="0"/>
            </a:endParaRPr>
          </a:p>
        </p:txBody>
      </p:sp>
      <p:sp>
        <p:nvSpPr>
          <p:cNvPr id="17" name="Shape 15"/>
          <p:cNvSpPr/>
          <p:nvPr/>
        </p:nvSpPr>
        <p:spPr>
          <a:xfrm>
            <a:off x="4283456" y="1239920"/>
            <a:ext cx="1874520" cy="777240"/>
          </a:xfrm>
          <a:prstGeom prst="roundRect">
            <a:avLst>
              <a:gd name="adj" fmla="val 9412"/>
            </a:avLst>
          </a:prstGeom>
          <a:solidFill>
            <a:srgbClr val="FFFFFF"/>
          </a:solidFill>
          <a:ln w="12700">
            <a:solidFill>
              <a:srgbClr val="DCE7E5"/>
            </a:solidFill>
            <a:prstDash val="solid"/>
          </a:ln>
        </p:spPr>
        <p:txBody>
          <a:bodyPr/>
          <a:lstStyle/>
          <a:p>
            <a:endParaRPr lang="en-US"/>
          </a:p>
        </p:txBody>
      </p:sp>
      <p:sp>
        <p:nvSpPr>
          <p:cNvPr id="18" name="Shape 16"/>
          <p:cNvSpPr/>
          <p:nvPr/>
        </p:nvSpPr>
        <p:spPr>
          <a:xfrm>
            <a:off x="4374896" y="1518812"/>
            <a:ext cx="219456" cy="219456"/>
          </a:xfrm>
          <a:prstGeom prst="ellipse">
            <a:avLst/>
          </a:prstGeom>
          <a:solidFill>
            <a:srgbClr val="00A896"/>
          </a:solidFill>
          <a:ln/>
        </p:spPr>
        <p:txBody>
          <a:bodyPr/>
          <a:lstStyle/>
          <a:p>
            <a:endParaRPr lang="en-US"/>
          </a:p>
        </p:txBody>
      </p:sp>
      <p:sp>
        <p:nvSpPr>
          <p:cNvPr id="19" name="Text 17"/>
          <p:cNvSpPr/>
          <p:nvPr/>
        </p:nvSpPr>
        <p:spPr>
          <a:xfrm>
            <a:off x="4649216" y="1239920"/>
            <a:ext cx="1417320" cy="777240"/>
          </a:xfrm>
          <a:prstGeom prst="rect">
            <a:avLst/>
          </a:prstGeom>
          <a:noFill/>
          <a:ln/>
        </p:spPr>
        <p:txBody>
          <a:bodyPr wrap="square" lIns="0" tIns="0" rIns="0" bIns="0" rtlCol="0" anchor="ctr"/>
          <a:lstStyle/>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NHS England /</a:t>
            </a:r>
            <a:endParaRPr lang="en-US" sz="1200" dirty="0">
              <a:latin typeface="Times New Roman" panose="02020603050405020304" pitchFamily="18" charset="0"/>
              <a:cs typeface="Times New Roman" panose="02020603050405020304" pitchFamily="18" charset="0"/>
            </a:endParaRPr>
          </a:p>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Integrated Care Boards</a:t>
            </a:r>
            <a:endParaRPr lang="en-US" sz="1200" dirty="0">
              <a:latin typeface="Times New Roman" panose="02020603050405020304" pitchFamily="18" charset="0"/>
              <a:cs typeface="Times New Roman" panose="02020603050405020304" pitchFamily="18" charset="0"/>
            </a:endParaRPr>
          </a:p>
        </p:txBody>
      </p:sp>
      <p:sp>
        <p:nvSpPr>
          <p:cNvPr id="20" name="Shape 18"/>
          <p:cNvSpPr/>
          <p:nvPr/>
        </p:nvSpPr>
        <p:spPr>
          <a:xfrm>
            <a:off x="6400800" y="1391820"/>
            <a:ext cx="1874520" cy="777240"/>
          </a:xfrm>
          <a:prstGeom prst="roundRect">
            <a:avLst>
              <a:gd name="adj" fmla="val 9412"/>
            </a:avLst>
          </a:prstGeom>
          <a:solidFill>
            <a:srgbClr val="FFFFFF"/>
          </a:solidFill>
          <a:ln w="12700">
            <a:solidFill>
              <a:srgbClr val="DCE7E5"/>
            </a:solidFill>
            <a:prstDash val="solid"/>
          </a:ln>
        </p:spPr>
        <p:txBody>
          <a:bodyPr/>
          <a:lstStyle/>
          <a:p>
            <a:endParaRPr lang="en-US"/>
          </a:p>
        </p:txBody>
      </p:sp>
      <p:sp>
        <p:nvSpPr>
          <p:cNvPr id="21" name="Shape 19"/>
          <p:cNvSpPr/>
          <p:nvPr/>
        </p:nvSpPr>
        <p:spPr>
          <a:xfrm>
            <a:off x="6492240" y="1670712"/>
            <a:ext cx="219456" cy="219456"/>
          </a:xfrm>
          <a:prstGeom prst="ellipse">
            <a:avLst/>
          </a:prstGeom>
          <a:solidFill>
            <a:srgbClr val="02C39A"/>
          </a:solidFill>
          <a:ln/>
        </p:spPr>
        <p:txBody>
          <a:bodyPr/>
          <a:lstStyle/>
          <a:p>
            <a:endParaRPr lang="en-US"/>
          </a:p>
        </p:txBody>
      </p:sp>
      <p:sp>
        <p:nvSpPr>
          <p:cNvPr id="22" name="Text 20"/>
          <p:cNvSpPr/>
          <p:nvPr/>
        </p:nvSpPr>
        <p:spPr>
          <a:xfrm>
            <a:off x="6766560" y="1391820"/>
            <a:ext cx="1417320" cy="777240"/>
          </a:xfrm>
          <a:prstGeom prst="rect">
            <a:avLst/>
          </a:prstGeom>
          <a:noFill/>
          <a:ln/>
        </p:spPr>
        <p:txBody>
          <a:bodyPr wrap="square" lIns="0" tIns="0" rIns="0" bIns="0" rtlCol="0" anchor="ctr"/>
          <a:lstStyle/>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Local authority</a:t>
            </a:r>
            <a:endParaRPr lang="en-US" sz="1200" dirty="0">
              <a:latin typeface="Times New Roman" panose="02020603050405020304" pitchFamily="18" charset="0"/>
              <a:cs typeface="Times New Roman" panose="02020603050405020304" pitchFamily="18" charset="0"/>
            </a:endParaRPr>
          </a:p>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public health teams</a:t>
            </a:r>
            <a:endParaRPr lang="en-US" sz="1200" dirty="0">
              <a:latin typeface="Times New Roman" panose="02020603050405020304" pitchFamily="18" charset="0"/>
              <a:cs typeface="Times New Roman" panose="02020603050405020304" pitchFamily="18" charset="0"/>
            </a:endParaRPr>
          </a:p>
        </p:txBody>
      </p:sp>
      <p:sp>
        <p:nvSpPr>
          <p:cNvPr id="23" name="Shape 21"/>
          <p:cNvSpPr/>
          <p:nvPr/>
        </p:nvSpPr>
        <p:spPr>
          <a:xfrm>
            <a:off x="7506451" y="2472304"/>
            <a:ext cx="1874520" cy="777240"/>
          </a:xfrm>
          <a:prstGeom prst="roundRect">
            <a:avLst>
              <a:gd name="adj" fmla="val 9412"/>
            </a:avLst>
          </a:prstGeom>
          <a:solidFill>
            <a:srgbClr val="FFFFFF"/>
          </a:solidFill>
          <a:ln w="12700">
            <a:solidFill>
              <a:srgbClr val="DCE7E5"/>
            </a:solidFill>
            <a:prstDash val="solid"/>
          </a:ln>
        </p:spPr>
        <p:txBody>
          <a:bodyPr/>
          <a:lstStyle/>
          <a:p>
            <a:endParaRPr lang="en-US"/>
          </a:p>
        </p:txBody>
      </p:sp>
      <p:sp>
        <p:nvSpPr>
          <p:cNvPr id="24" name="Shape 22"/>
          <p:cNvSpPr/>
          <p:nvPr/>
        </p:nvSpPr>
        <p:spPr>
          <a:xfrm>
            <a:off x="7597891" y="2751196"/>
            <a:ext cx="219456" cy="219456"/>
          </a:xfrm>
          <a:prstGeom prst="ellipse">
            <a:avLst/>
          </a:prstGeom>
          <a:solidFill>
            <a:srgbClr val="02C39A"/>
          </a:solidFill>
          <a:ln/>
        </p:spPr>
        <p:txBody>
          <a:bodyPr/>
          <a:lstStyle/>
          <a:p>
            <a:endParaRPr lang="en-US"/>
          </a:p>
        </p:txBody>
      </p:sp>
      <p:sp>
        <p:nvSpPr>
          <p:cNvPr id="25" name="Text 23"/>
          <p:cNvSpPr/>
          <p:nvPr/>
        </p:nvSpPr>
        <p:spPr>
          <a:xfrm>
            <a:off x="7872211" y="2472304"/>
            <a:ext cx="1417320" cy="777240"/>
          </a:xfrm>
          <a:prstGeom prst="rect">
            <a:avLst/>
          </a:prstGeom>
          <a:noFill/>
          <a:ln/>
        </p:spPr>
        <p:txBody>
          <a:bodyPr wrap="square" lIns="0" tIns="0" rIns="0" bIns="0" rtlCol="0" anchor="ctr"/>
          <a:lstStyle/>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Third sector</a:t>
            </a:r>
            <a:endParaRPr lang="en-US" sz="1200" dirty="0">
              <a:latin typeface="Times New Roman" panose="02020603050405020304" pitchFamily="18" charset="0"/>
              <a:cs typeface="Times New Roman" panose="02020603050405020304" pitchFamily="18" charset="0"/>
            </a:endParaRPr>
          </a:p>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(e.g. Jo's Trust</a:t>
            </a:r>
            <a:r>
              <a:rPr lang="en-US" sz="1050" b="1" dirty="0">
                <a:solidFill>
                  <a:srgbClr val="16302B"/>
                </a:solidFill>
                <a:latin typeface="Calibri" pitchFamily="34" charset="0"/>
                <a:ea typeface="Calibri" pitchFamily="34" charset="-122"/>
                <a:cs typeface="Calibri" pitchFamily="34" charset="-120"/>
              </a:rPr>
              <a:t>)</a:t>
            </a:r>
            <a:endParaRPr lang="en-US" sz="1050" dirty="0"/>
          </a:p>
        </p:txBody>
      </p:sp>
      <p:sp>
        <p:nvSpPr>
          <p:cNvPr id="26" name="Shape 24"/>
          <p:cNvSpPr/>
          <p:nvPr/>
        </p:nvSpPr>
        <p:spPr>
          <a:xfrm>
            <a:off x="7506451" y="3882776"/>
            <a:ext cx="1874520" cy="777240"/>
          </a:xfrm>
          <a:prstGeom prst="roundRect">
            <a:avLst>
              <a:gd name="adj" fmla="val 9412"/>
            </a:avLst>
          </a:prstGeom>
          <a:solidFill>
            <a:srgbClr val="FFFFFF"/>
          </a:solidFill>
          <a:ln w="12700">
            <a:solidFill>
              <a:srgbClr val="DCE7E5"/>
            </a:solidFill>
            <a:prstDash val="solid"/>
          </a:ln>
        </p:spPr>
        <p:txBody>
          <a:bodyPr/>
          <a:lstStyle/>
          <a:p>
            <a:endParaRPr lang="en-US"/>
          </a:p>
        </p:txBody>
      </p:sp>
      <p:sp>
        <p:nvSpPr>
          <p:cNvPr id="27" name="Shape 25"/>
          <p:cNvSpPr/>
          <p:nvPr/>
        </p:nvSpPr>
        <p:spPr>
          <a:xfrm>
            <a:off x="7597891" y="4161668"/>
            <a:ext cx="219456" cy="219456"/>
          </a:xfrm>
          <a:prstGeom prst="ellipse">
            <a:avLst/>
          </a:prstGeom>
          <a:solidFill>
            <a:srgbClr val="8E3B57"/>
          </a:solidFill>
          <a:ln/>
        </p:spPr>
        <p:txBody>
          <a:bodyPr/>
          <a:lstStyle/>
          <a:p>
            <a:endParaRPr lang="en-US"/>
          </a:p>
        </p:txBody>
      </p:sp>
      <p:sp>
        <p:nvSpPr>
          <p:cNvPr id="28" name="Text 26"/>
          <p:cNvSpPr/>
          <p:nvPr/>
        </p:nvSpPr>
        <p:spPr>
          <a:xfrm>
            <a:off x="7872211" y="3882776"/>
            <a:ext cx="1417320" cy="777240"/>
          </a:xfrm>
          <a:prstGeom prst="rect">
            <a:avLst/>
          </a:prstGeom>
          <a:noFill/>
          <a:ln/>
        </p:spPr>
        <p:txBody>
          <a:bodyPr wrap="square" lIns="0" tIns="0" rIns="0" bIns="0" rtlCol="0" anchor="ctr"/>
          <a:lstStyle/>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Schools &amp;</a:t>
            </a:r>
            <a:endParaRPr lang="en-US" sz="1200" dirty="0">
              <a:latin typeface="Times New Roman" panose="02020603050405020304" pitchFamily="18" charset="0"/>
              <a:cs typeface="Times New Roman" panose="02020603050405020304" pitchFamily="18" charset="0"/>
            </a:endParaRPr>
          </a:p>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universities</a:t>
            </a:r>
            <a:endParaRPr lang="en-US" sz="1200" dirty="0">
              <a:latin typeface="Times New Roman" panose="02020603050405020304" pitchFamily="18" charset="0"/>
              <a:cs typeface="Times New Roman" panose="02020603050405020304" pitchFamily="18" charset="0"/>
            </a:endParaRPr>
          </a:p>
        </p:txBody>
      </p:sp>
      <p:sp>
        <p:nvSpPr>
          <p:cNvPr id="29" name="Shape 27"/>
          <p:cNvSpPr/>
          <p:nvPr/>
        </p:nvSpPr>
        <p:spPr>
          <a:xfrm>
            <a:off x="6003544" y="5115160"/>
            <a:ext cx="1874520" cy="777240"/>
          </a:xfrm>
          <a:prstGeom prst="roundRect">
            <a:avLst>
              <a:gd name="adj" fmla="val 9412"/>
            </a:avLst>
          </a:prstGeom>
          <a:solidFill>
            <a:srgbClr val="FFFFFF"/>
          </a:solidFill>
          <a:ln w="12700">
            <a:solidFill>
              <a:srgbClr val="DCE7E5"/>
            </a:solidFill>
            <a:prstDash val="solid"/>
          </a:ln>
        </p:spPr>
        <p:txBody>
          <a:bodyPr/>
          <a:lstStyle/>
          <a:p>
            <a:endParaRPr lang="en-US"/>
          </a:p>
        </p:txBody>
      </p:sp>
      <p:sp>
        <p:nvSpPr>
          <p:cNvPr id="30" name="Shape 28"/>
          <p:cNvSpPr/>
          <p:nvPr/>
        </p:nvSpPr>
        <p:spPr>
          <a:xfrm>
            <a:off x="6094984" y="5394052"/>
            <a:ext cx="219456" cy="219456"/>
          </a:xfrm>
          <a:prstGeom prst="ellipse">
            <a:avLst/>
          </a:prstGeom>
          <a:solidFill>
            <a:srgbClr val="8E3B57"/>
          </a:solidFill>
          <a:ln/>
        </p:spPr>
        <p:txBody>
          <a:bodyPr/>
          <a:lstStyle/>
          <a:p>
            <a:endParaRPr lang="en-US"/>
          </a:p>
        </p:txBody>
      </p:sp>
      <p:sp>
        <p:nvSpPr>
          <p:cNvPr id="31" name="Text 29"/>
          <p:cNvSpPr/>
          <p:nvPr/>
        </p:nvSpPr>
        <p:spPr>
          <a:xfrm>
            <a:off x="6369304" y="5115160"/>
            <a:ext cx="1417320" cy="777240"/>
          </a:xfrm>
          <a:prstGeom prst="rect">
            <a:avLst/>
          </a:prstGeom>
          <a:noFill/>
          <a:ln/>
        </p:spPr>
        <p:txBody>
          <a:bodyPr wrap="square" lIns="0" tIns="0" rIns="0" bIns="0" rtlCol="0" anchor="ctr"/>
          <a:lstStyle/>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Digital platform /</a:t>
            </a:r>
            <a:endParaRPr lang="en-US" sz="1200" dirty="0">
              <a:latin typeface="Times New Roman" panose="02020603050405020304" pitchFamily="18" charset="0"/>
              <a:cs typeface="Times New Roman" panose="02020603050405020304" pitchFamily="18" charset="0"/>
            </a:endParaRPr>
          </a:p>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app providers</a:t>
            </a:r>
            <a:endParaRPr lang="en-US" sz="1200" dirty="0">
              <a:latin typeface="Times New Roman" panose="02020603050405020304" pitchFamily="18" charset="0"/>
              <a:cs typeface="Times New Roman" panose="02020603050405020304" pitchFamily="18" charset="0"/>
            </a:endParaRPr>
          </a:p>
        </p:txBody>
      </p:sp>
      <p:sp>
        <p:nvSpPr>
          <p:cNvPr id="32" name="Shape 30"/>
          <p:cNvSpPr/>
          <p:nvPr/>
        </p:nvSpPr>
        <p:spPr>
          <a:xfrm>
            <a:off x="3886200" y="4963260"/>
            <a:ext cx="1874520" cy="777240"/>
          </a:xfrm>
          <a:prstGeom prst="roundRect">
            <a:avLst>
              <a:gd name="adj" fmla="val 9412"/>
            </a:avLst>
          </a:prstGeom>
          <a:solidFill>
            <a:srgbClr val="FFFFFF"/>
          </a:solidFill>
          <a:ln w="12700">
            <a:solidFill>
              <a:srgbClr val="DCE7E5"/>
            </a:solidFill>
            <a:prstDash val="solid"/>
          </a:ln>
        </p:spPr>
        <p:txBody>
          <a:bodyPr/>
          <a:lstStyle/>
          <a:p>
            <a:endParaRPr lang="en-US"/>
          </a:p>
        </p:txBody>
      </p:sp>
      <p:sp>
        <p:nvSpPr>
          <p:cNvPr id="33" name="Shape 31"/>
          <p:cNvSpPr/>
          <p:nvPr/>
        </p:nvSpPr>
        <p:spPr>
          <a:xfrm>
            <a:off x="3977640" y="5242152"/>
            <a:ext cx="219456" cy="219456"/>
          </a:xfrm>
          <a:prstGeom prst="ellipse">
            <a:avLst/>
          </a:prstGeom>
          <a:solidFill>
            <a:srgbClr val="0A5C63"/>
          </a:solidFill>
          <a:ln/>
        </p:spPr>
        <p:txBody>
          <a:bodyPr/>
          <a:lstStyle/>
          <a:p>
            <a:endParaRPr lang="en-US"/>
          </a:p>
        </p:txBody>
      </p:sp>
      <p:sp>
        <p:nvSpPr>
          <p:cNvPr id="34" name="Text 32"/>
          <p:cNvSpPr/>
          <p:nvPr/>
        </p:nvSpPr>
        <p:spPr>
          <a:xfrm>
            <a:off x="4251960" y="4963260"/>
            <a:ext cx="1417320" cy="777240"/>
          </a:xfrm>
          <a:prstGeom prst="rect">
            <a:avLst/>
          </a:prstGeom>
          <a:noFill/>
          <a:ln/>
        </p:spPr>
        <p:txBody>
          <a:bodyPr wrap="square" lIns="0" tIns="0" rIns="0" bIns="0" rtlCol="0" anchor="ctr"/>
          <a:lstStyle/>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Young women &amp;</a:t>
            </a:r>
            <a:endParaRPr lang="en-US" sz="1200" dirty="0">
              <a:latin typeface="Times New Roman" panose="02020603050405020304" pitchFamily="18" charset="0"/>
              <a:cs typeface="Times New Roman" panose="02020603050405020304" pitchFamily="18" charset="0"/>
            </a:endParaRPr>
          </a:p>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peer educators</a:t>
            </a:r>
            <a:endParaRPr lang="en-US" sz="1200" dirty="0">
              <a:latin typeface="Times New Roman" panose="02020603050405020304" pitchFamily="18" charset="0"/>
              <a:cs typeface="Times New Roman" panose="02020603050405020304" pitchFamily="18" charset="0"/>
            </a:endParaRPr>
          </a:p>
        </p:txBody>
      </p:sp>
      <p:sp>
        <p:nvSpPr>
          <p:cNvPr id="35" name="Shape 33"/>
          <p:cNvSpPr/>
          <p:nvPr/>
        </p:nvSpPr>
        <p:spPr>
          <a:xfrm>
            <a:off x="2780549" y="3882776"/>
            <a:ext cx="1874520" cy="777240"/>
          </a:xfrm>
          <a:prstGeom prst="roundRect">
            <a:avLst>
              <a:gd name="adj" fmla="val 9412"/>
            </a:avLst>
          </a:prstGeom>
          <a:solidFill>
            <a:srgbClr val="FFFFFF"/>
          </a:solidFill>
          <a:ln w="12700">
            <a:solidFill>
              <a:srgbClr val="DCE7E5"/>
            </a:solidFill>
            <a:prstDash val="solid"/>
          </a:ln>
        </p:spPr>
        <p:txBody>
          <a:bodyPr/>
          <a:lstStyle/>
          <a:p>
            <a:endParaRPr lang="en-US"/>
          </a:p>
        </p:txBody>
      </p:sp>
      <p:sp>
        <p:nvSpPr>
          <p:cNvPr id="36" name="Shape 34"/>
          <p:cNvSpPr/>
          <p:nvPr/>
        </p:nvSpPr>
        <p:spPr>
          <a:xfrm>
            <a:off x="2871989" y="4161668"/>
            <a:ext cx="219456" cy="219456"/>
          </a:xfrm>
          <a:prstGeom prst="ellipse">
            <a:avLst/>
          </a:prstGeom>
          <a:solidFill>
            <a:srgbClr val="0A5C63"/>
          </a:solidFill>
          <a:ln/>
        </p:spPr>
        <p:txBody>
          <a:bodyPr/>
          <a:lstStyle/>
          <a:p>
            <a:endParaRPr lang="en-US"/>
          </a:p>
        </p:txBody>
      </p:sp>
      <p:sp>
        <p:nvSpPr>
          <p:cNvPr id="37" name="Text 35"/>
          <p:cNvSpPr/>
          <p:nvPr/>
        </p:nvSpPr>
        <p:spPr>
          <a:xfrm>
            <a:off x="3146309" y="3882776"/>
            <a:ext cx="1417320" cy="777240"/>
          </a:xfrm>
          <a:prstGeom prst="rect">
            <a:avLst/>
          </a:prstGeom>
          <a:noFill/>
          <a:ln/>
        </p:spPr>
        <p:txBody>
          <a:bodyPr wrap="square" lIns="0" tIns="0" rIns="0" bIns="0" rtlCol="0" anchor="ctr"/>
          <a:lstStyle/>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UKHSA — data &amp;</a:t>
            </a:r>
            <a:endParaRPr lang="en-US" sz="1200" dirty="0">
              <a:latin typeface="Times New Roman" panose="02020603050405020304" pitchFamily="18" charset="0"/>
              <a:cs typeface="Times New Roman" panose="02020603050405020304" pitchFamily="18" charset="0"/>
            </a:endParaRPr>
          </a:p>
          <a:p>
            <a:pPr marL="0" indent="0" algn="l">
              <a:lnSpc>
                <a:spcPct val="105000"/>
              </a:lnSpc>
              <a:buNone/>
            </a:pPr>
            <a:r>
              <a:rPr lang="en-US" sz="1200" b="1" dirty="0">
                <a:latin typeface="Times New Roman" panose="02020603050405020304" pitchFamily="18" charset="0"/>
                <a:ea typeface="Calibri" pitchFamily="34" charset="-122"/>
                <a:cs typeface="Times New Roman" panose="02020603050405020304" pitchFamily="18" charset="0"/>
              </a:rPr>
              <a:t>surveillance</a:t>
            </a:r>
            <a:endParaRPr lang="en-US" sz="1200" dirty="0">
              <a:latin typeface="Times New Roman" panose="02020603050405020304" pitchFamily="18" charset="0"/>
              <a:cs typeface="Times New Roman" panose="02020603050405020304" pitchFamily="18" charset="0"/>
            </a:endParaRPr>
          </a:p>
        </p:txBody>
      </p:sp>
      <p:sp>
        <p:nvSpPr>
          <p:cNvPr id="41" name="Shape 7">
            <a:extLst>
              <a:ext uri="{FF2B5EF4-FFF2-40B4-BE49-F238E27FC236}">
                <a16:creationId xmlns:a16="http://schemas.microsoft.com/office/drawing/2014/main" id="{0856C647-5F67-B5A0-9733-C578ADA57C08}"/>
              </a:ext>
            </a:extLst>
          </p:cNvPr>
          <p:cNvSpPr/>
          <p:nvPr/>
        </p:nvSpPr>
        <p:spPr>
          <a:xfrm flipV="1">
            <a:off x="6369304" y="2197076"/>
            <a:ext cx="342392" cy="705236"/>
          </a:xfrm>
          <a:prstGeom prst="line">
            <a:avLst/>
          </a:prstGeom>
          <a:noFill/>
          <a:ln w="15875">
            <a:solidFill>
              <a:srgbClr val="C9DEDB"/>
            </a:solidFill>
            <a:prstDash val="solid"/>
          </a:ln>
        </p:spPr>
        <p:txBody>
          <a:bodyPr/>
          <a:lstStyle/>
          <a:p>
            <a:endParaRPr lang="en-US"/>
          </a:p>
        </p:txBody>
      </p:sp>
      <p:sp>
        <p:nvSpPr>
          <p:cNvPr id="42" name="Shape 7">
            <a:extLst>
              <a:ext uri="{FF2B5EF4-FFF2-40B4-BE49-F238E27FC236}">
                <a16:creationId xmlns:a16="http://schemas.microsoft.com/office/drawing/2014/main" id="{A23A5280-C8B1-551E-668C-71A4814793DC}"/>
              </a:ext>
            </a:extLst>
          </p:cNvPr>
          <p:cNvSpPr/>
          <p:nvPr/>
        </p:nvSpPr>
        <p:spPr>
          <a:xfrm>
            <a:off x="6314440" y="4251960"/>
            <a:ext cx="346191" cy="843764"/>
          </a:xfrm>
          <a:prstGeom prst="line">
            <a:avLst/>
          </a:prstGeom>
          <a:noFill/>
          <a:ln w="15875">
            <a:solidFill>
              <a:srgbClr val="C9DEDB"/>
            </a:solidFill>
            <a:prstDash val="solid"/>
          </a:ln>
        </p:spPr>
        <p:txBody>
          <a:bodyPr/>
          <a:lstStyle/>
          <a:p>
            <a:endParaRPr lang="en-US"/>
          </a:p>
        </p:txBody>
      </p:sp>
      <p:sp>
        <p:nvSpPr>
          <p:cNvPr id="43" name="Shape 7">
            <a:extLst>
              <a:ext uri="{FF2B5EF4-FFF2-40B4-BE49-F238E27FC236}">
                <a16:creationId xmlns:a16="http://schemas.microsoft.com/office/drawing/2014/main" id="{6F4D5952-F941-F8F8-F1D7-F5BA148818B5}"/>
              </a:ext>
            </a:extLst>
          </p:cNvPr>
          <p:cNvSpPr/>
          <p:nvPr/>
        </p:nvSpPr>
        <p:spPr>
          <a:xfrm flipV="1">
            <a:off x="6699749" y="2874880"/>
            <a:ext cx="769618" cy="374664"/>
          </a:xfrm>
          <a:prstGeom prst="line">
            <a:avLst/>
          </a:prstGeom>
          <a:noFill/>
          <a:ln w="15875">
            <a:solidFill>
              <a:srgbClr val="C9DEDB"/>
            </a:solidFill>
            <a:prstDash val="solid"/>
          </a:ln>
        </p:spPr>
        <p:txBody>
          <a:bodyPr/>
          <a:lstStyle/>
          <a:p>
            <a:endParaRPr lang="en-US"/>
          </a:p>
        </p:txBody>
      </p:sp>
      <p:sp>
        <p:nvSpPr>
          <p:cNvPr id="9" name="Text 36">
            <a:extLst>
              <a:ext uri="{FF2B5EF4-FFF2-40B4-BE49-F238E27FC236}">
                <a16:creationId xmlns:a16="http://schemas.microsoft.com/office/drawing/2014/main" id="{5B19DA03-55B7-600D-97B2-E1A02C22E393}"/>
              </a:ext>
            </a:extLst>
          </p:cNvPr>
          <p:cNvSpPr/>
          <p:nvPr/>
        </p:nvSpPr>
        <p:spPr>
          <a:xfrm>
            <a:off x="8639654" y="6241143"/>
            <a:ext cx="3108650" cy="344851"/>
          </a:xfrm>
          <a:prstGeom prst="rect">
            <a:avLst/>
          </a:prstGeom>
          <a:noFill/>
          <a:ln/>
        </p:spPr>
        <p:txBody>
          <a:bodyPr wrap="square" lIns="0" tIns="0" rIns="0" bIns="0" rtlCol="0" anchor="ctr"/>
          <a:lstStyle/>
          <a:p>
            <a:pPr marL="0" indent="0" algn="r">
              <a:buNone/>
            </a:pPr>
            <a:r>
              <a:rPr lang="en-US" sz="1400" i="1" dirty="0">
                <a:latin typeface="Times New Roman" panose="02020603050405020304" pitchFamily="18" charset="0"/>
                <a:ea typeface="Calibri" pitchFamily="34" charset="-122"/>
                <a:cs typeface="Times New Roman" panose="02020603050405020304" pitchFamily="18" charset="0"/>
              </a:rPr>
              <a:t>(NHS England, 2025; Shpendi et al., 2025)</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03356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621792"/>
            <a:ext cx="9601200" cy="822960"/>
          </a:xfrm>
          <a:prstGeom prst="rect">
            <a:avLst/>
          </a:prstGeom>
          <a:noFill/>
          <a:ln/>
        </p:spPr>
        <p:txBody>
          <a:bodyPr wrap="square" lIns="0" tIns="0" rIns="0" bIns="0" rtlCol="0" anchor="t"/>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Facilitating stakeholders: the health system</a:t>
            </a:r>
            <a:endParaRPr lang="en-US" sz="3200" dirty="0">
              <a:latin typeface="Times New Roman" panose="02020603050405020304" pitchFamily="18" charset="0"/>
              <a:cs typeface="Times New Roman" panose="02020603050405020304" pitchFamily="18" charset="0"/>
            </a:endParaRPr>
          </a:p>
        </p:txBody>
      </p:sp>
      <p:sp>
        <p:nvSpPr>
          <p:cNvPr id="4" name="Shape 2"/>
          <p:cNvSpPr/>
          <p:nvPr/>
        </p:nvSpPr>
        <p:spPr>
          <a:xfrm>
            <a:off x="548640" y="1554480"/>
            <a:ext cx="11064240" cy="1417320"/>
          </a:xfrm>
          <a:prstGeom prst="roundRect">
            <a:avLst>
              <a:gd name="adj" fmla="val 5161"/>
            </a:avLst>
          </a:prstGeom>
          <a:solidFill>
            <a:schemeClr val="accent4">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5" name="Shape 3"/>
          <p:cNvSpPr/>
          <p:nvPr/>
        </p:nvSpPr>
        <p:spPr>
          <a:xfrm>
            <a:off x="868680" y="1847088"/>
            <a:ext cx="822960" cy="822960"/>
          </a:xfrm>
          <a:prstGeom prst="ellipse">
            <a:avLst/>
          </a:prstGeom>
          <a:solidFill>
            <a:srgbClr val="028090"/>
          </a:solidFill>
          <a:ln/>
        </p:spPr>
        <p:txBody>
          <a:bodyPr/>
          <a:lstStyle/>
          <a:p>
            <a:endParaRPr lang="en-US"/>
          </a:p>
        </p:txBody>
      </p:sp>
      <p:sp>
        <p:nvSpPr>
          <p:cNvPr id="6" name="Text 4"/>
          <p:cNvSpPr/>
          <p:nvPr/>
        </p:nvSpPr>
        <p:spPr>
          <a:xfrm>
            <a:off x="868680" y="1847088"/>
            <a:ext cx="822960" cy="82296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1</a:t>
            </a:r>
            <a:endParaRPr lang="en-US" sz="2000" dirty="0"/>
          </a:p>
        </p:txBody>
      </p:sp>
      <p:sp>
        <p:nvSpPr>
          <p:cNvPr id="7" name="Text 5"/>
          <p:cNvSpPr/>
          <p:nvPr/>
        </p:nvSpPr>
        <p:spPr>
          <a:xfrm>
            <a:off x="1920240" y="1719072"/>
            <a:ext cx="9418320" cy="365760"/>
          </a:xfrm>
          <a:prstGeom prst="rect">
            <a:avLst/>
          </a:prstGeom>
          <a:noFill/>
          <a:ln/>
        </p:spPr>
        <p:txBody>
          <a:bodyPr wrap="square" lIns="0" tIns="0" rIns="0" bIns="0" rtlCol="0" anchor="ctr"/>
          <a:lstStyle/>
          <a:p>
            <a:pPr marL="0" indent="0">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GPs &amp; practice nurses</a:t>
            </a:r>
            <a:endParaRPr lang="en-US" sz="1600" dirty="0">
              <a:latin typeface="Times New Roman" panose="02020603050405020304" pitchFamily="18" charset="0"/>
              <a:cs typeface="Times New Roman" panose="02020603050405020304" pitchFamily="18" charset="0"/>
            </a:endParaRPr>
          </a:p>
        </p:txBody>
      </p:sp>
      <p:sp>
        <p:nvSpPr>
          <p:cNvPr id="8" name="Text 6"/>
          <p:cNvSpPr/>
          <p:nvPr/>
        </p:nvSpPr>
        <p:spPr>
          <a:xfrm>
            <a:off x="1920240" y="2103120"/>
            <a:ext cx="9464040" cy="777240"/>
          </a:xfrm>
          <a:prstGeom prst="rect">
            <a:avLst/>
          </a:prstGeom>
          <a:noFill/>
          <a:ln/>
        </p:spPr>
        <p:txBody>
          <a:bodyPr wrap="square" lIns="0" tIns="0" rIns="0" bIns="0" rtlCol="0" anchor="ctr"/>
          <a:lstStyle/>
          <a:p>
            <a:pPr marL="0" indent="0">
              <a:lnSpc>
                <a:spcPct val="120000"/>
              </a:lnSpc>
              <a:buNone/>
            </a:pPr>
            <a:r>
              <a:rPr lang="en-US" sz="1400" dirty="0">
                <a:latin typeface="Times New Roman" panose="02020603050405020304" pitchFamily="18" charset="0"/>
                <a:ea typeface="Calibri" pitchFamily="34" charset="-122"/>
                <a:cs typeface="Times New Roman" panose="02020603050405020304" pitchFamily="18" charset="0"/>
              </a:rPr>
              <a:t>Deliver invitations, address concerns face-to-face, and follow up non-responders — the trusted point of contact most likely to convert an app reminder into an attended appointment.</a:t>
            </a:r>
            <a:endParaRPr lang="en-US" sz="1400" dirty="0">
              <a:latin typeface="Times New Roman" panose="02020603050405020304" pitchFamily="18" charset="0"/>
              <a:cs typeface="Times New Roman" panose="02020603050405020304" pitchFamily="18" charset="0"/>
            </a:endParaRPr>
          </a:p>
        </p:txBody>
      </p:sp>
      <p:sp>
        <p:nvSpPr>
          <p:cNvPr id="9" name="Shape 7"/>
          <p:cNvSpPr/>
          <p:nvPr/>
        </p:nvSpPr>
        <p:spPr>
          <a:xfrm>
            <a:off x="548640" y="3127248"/>
            <a:ext cx="11064240" cy="1417320"/>
          </a:xfrm>
          <a:prstGeom prst="roundRect">
            <a:avLst>
              <a:gd name="adj" fmla="val 5161"/>
            </a:avLst>
          </a:prstGeom>
          <a:solidFill>
            <a:schemeClr val="accent2">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dirty="0"/>
          </a:p>
        </p:txBody>
      </p:sp>
      <p:sp>
        <p:nvSpPr>
          <p:cNvPr id="10" name="Shape 8"/>
          <p:cNvSpPr/>
          <p:nvPr/>
        </p:nvSpPr>
        <p:spPr>
          <a:xfrm>
            <a:off x="868680" y="3419856"/>
            <a:ext cx="822960" cy="822960"/>
          </a:xfrm>
          <a:prstGeom prst="ellipse">
            <a:avLst/>
          </a:prstGeom>
          <a:solidFill>
            <a:srgbClr val="028090"/>
          </a:solidFill>
          <a:ln/>
        </p:spPr>
        <p:txBody>
          <a:bodyPr/>
          <a:lstStyle/>
          <a:p>
            <a:endParaRPr lang="en-US"/>
          </a:p>
        </p:txBody>
      </p:sp>
      <p:sp>
        <p:nvSpPr>
          <p:cNvPr id="11" name="Text 9"/>
          <p:cNvSpPr/>
          <p:nvPr/>
        </p:nvSpPr>
        <p:spPr>
          <a:xfrm>
            <a:off x="868680" y="3419856"/>
            <a:ext cx="822960" cy="82296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2</a:t>
            </a:r>
            <a:endParaRPr lang="en-US" sz="2000" dirty="0"/>
          </a:p>
        </p:txBody>
      </p:sp>
      <p:sp>
        <p:nvSpPr>
          <p:cNvPr id="12" name="Text 10"/>
          <p:cNvSpPr/>
          <p:nvPr/>
        </p:nvSpPr>
        <p:spPr>
          <a:xfrm>
            <a:off x="1920240" y="3291840"/>
            <a:ext cx="9418320" cy="365760"/>
          </a:xfrm>
          <a:prstGeom prst="rect">
            <a:avLst/>
          </a:prstGeom>
          <a:noFill/>
          <a:ln/>
        </p:spPr>
        <p:txBody>
          <a:bodyPr wrap="square" lIns="0" tIns="0" rIns="0" bIns="0" rtlCol="0" anchor="ctr"/>
          <a:lstStyle/>
          <a:p>
            <a:pPr marL="0" indent="0">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NHS England &amp; Integrated Care Boards (ICBs)</a:t>
            </a:r>
            <a:endParaRPr lang="en-US" sz="1600" dirty="0">
              <a:latin typeface="Times New Roman" panose="02020603050405020304" pitchFamily="18" charset="0"/>
              <a:cs typeface="Times New Roman" panose="02020603050405020304" pitchFamily="18" charset="0"/>
            </a:endParaRPr>
          </a:p>
        </p:txBody>
      </p:sp>
      <p:sp>
        <p:nvSpPr>
          <p:cNvPr id="13" name="Text 11"/>
          <p:cNvSpPr/>
          <p:nvPr/>
        </p:nvSpPr>
        <p:spPr>
          <a:xfrm>
            <a:off x="1920240" y="3675888"/>
            <a:ext cx="9464040" cy="777240"/>
          </a:xfrm>
          <a:prstGeom prst="rect">
            <a:avLst/>
          </a:prstGeom>
          <a:noFill/>
          <a:ln/>
        </p:spPr>
        <p:txBody>
          <a:bodyPr wrap="square" lIns="0" tIns="0" rIns="0" bIns="0" rtlCol="0" anchor="ctr"/>
          <a:lstStyle/>
          <a:p>
            <a:pPr marL="0" indent="0">
              <a:lnSpc>
                <a:spcPct val="120000"/>
              </a:lnSpc>
              <a:buNone/>
            </a:pPr>
            <a:r>
              <a:rPr lang="en-US" sz="1400" dirty="0">
                <a:latin typeface="Times New Roman" panose="02020603050405020304" pitchFamily="18" charset="0"/>
                <a:ea typeface="Calibri" pitchFamily="34" charset="-122"/>
                <a:cs typeface="Times New Roman" panose="02020603050405020304" pitchFamily="18" charset="0"/>
              </a:rPr>
              <a:t>Commission services, oversee the national screening call/recall system, and are rolling out “ping and book” digital invitations via the NHS App from spring 2025.</a:t>
            </a:r>
            <a:endParaRPr lang="en-US" sz="1400" dirty="0">
              <a:latin typeface="Times New Roman" panose="02020603050405020304" pitchFamily="18" charset="0"/>
              <a:cs typeface="Times New Roman" panose="02020603050405020304" pitchFamily="18" charset="0"/>
            </a:endParaRPr>
          </a:p>
        </p:txBody>
      </p:sp>
      <p:sp>
        <p:nvSpPr>
          <p:cNvPr id="14" name="Shape 12"/>
          <p:cNvSpPr/>
          <p:nvPr/>
        </p:nvSpPr>
        <p:spPr>
          <a:xfrm>
            <a:off x="548640" y="4700016"/>
            <a:ext cx="11064240" cy="1417320"/>
          </a:xfrm>
          <a:prstGeom prst="roundRect">
            <a:avLst>
              <a:gd name="adj" fmla="val 5161"/>
            </a:avLst>
          </a:prstGeom>
          <a:solidFill>
            <a:schemeClr val="accent6">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5" name="Shape 13"/>
          <p:cNvSpPr/>
          <p:nvPr/>
        </p:nvSpPr>
        <p:spPr>
          <a:xfrm>
            <a:off x="868680" y="4992624"/>
            <a:ext cx="822960" cy="822960"/>
          </a:xfrm>
          <a:prstGeom prst="ellipse">
            <a:avLst/>
          </a:prstGeom>
          <a:solidFill>
            <a:srgbClr val="028090"/>
          </a:solidFill>
          <a:ln/>
        </p:spPr>
        <p:txBody>
          <a:bodyPr/>
          <a:lstStyle/>
          <a:p>
            <a:endParaRPr lang="en-US"/>
          </a:p>
        </p:txBody>
      </p:sp>
      <p:sp>
        <p:nvSpPr>
          <p:cNvPr id="16" name="Text 14"/>
          <p:cNvSpPr/>
          <p:nvPr/>
        </p:nvSpPr>
        <p:spPr>
          <a:xfrm>
            <a:off x="868680" y="4992624"/>
            <a:ext cx="822960" cy="82296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3</a:t>
            </a:r>
            <a:endParaRPr lang="en-US" sz="2000" dirty="0"/>
          </a:p>
        </p:txBody>
      </p:sp>
      <p:sp>
        <p:nvSpPr>
          <p:cNvPr id="17" name="Text 15"/>
          <p:cNvSpPr/>
          <p:nvPr/>
        </p:nvSpPr>
        <p:spPr>
          <a:xfrm>
            <a:off x="1920240" y="4864608"/>
            <a:ext cx="9418320" cy="365760"/>
          </a:xfrm>
          <a:prstGeom prst="rect">
            <a:avLst/>
          </a:prstGeom>
          <a:noFill/>
          <a:ln/>
        </p:spPr>
        <p:txBody>
          <a:bodyPr wrap="square" lIns="0" tIns="0" rIns="0" bIns="0" rtlCol="0" anchor="ctr"/>
          <a:lstStyle/>
          <a:p>
            <a:pPr marL="0" indent="0">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UK Health Security Agency (UKHSA)</a:t>
            </a:r>
            <a:endParaRPr lang="en-US" sz="1600" dirty="0">
              <a:latin typeface="Times New Roman" panose="02020603050405020304" pitchFamily="18" charset="0"/>
              <a:cs typeface="Times New Roman" panose="02020603050405020304" pitchFamily="18" charset="0"/>
            </a:endParaRPr>
          </a:p>
        </p:txBody>
      </p:sp>
      <p:sp>
        <p:nvSpPr>
          <p:cNvPr id="18" name="Text 16"/>
          <p:cNvSpPr/>
          <p:nvPr/>
        </p:nvSpPr>
        <p:spPr>
          <a:xfrm>
            <a:off x="1920240" y="5248656"/>
            <a:ext cx="9464040" cy="777240"/>
          </a:xfrm>
          <a:prstGeom prst="rect">
            <a:avLst/>
          </a:prstGeom>
          <a:noFill/>
          <a:ln/>
        </p:spPr>
        <p:txBody>
          <a:bodyPr wrap="square" lIns="0" tIns="0" rIns="0" bIns="0" rtlCol="0" anchor="ctr"/>
          <a:lstStyle/>
          <a:p>
            <a:pPr marL="0" indent="0">
              <a:lnSpc>
                <a:spcPct val="120000"/>
              </a:lnSpc>
              <a:buNone/>
            </a:pPr>
            <a:r>
              <a:rPr lang="en-US" sz="1400" dirty="0">
                <a:latin typeface="Times New Roman" panose="02020603050405020304" pitchFamily="18" charset="0"/>
                <a:ea typeface="Calibri" pitchFamily="34" charset="-122"/>
                <a:cs typeface="Times New Roman" panose="02020603050405020304" pitchFamily="18" charset="0"/>
              </a:rPr>
              <a:t>Provides the coverage and inequality data (e.g. by ICB) that lets commissioners target the intervention at areas of lowest uptake.</a:t>
            </a:r>
            <a:endParaRPr lang="en-US" sz="1400" dirty="0">
              <a:latin typeface="Times New Roman" panose="02020603050405020304" pitchFamily="18" charset="0"/>
              <a:cs typeface="Times New Roman" panose="02020603050405020304" pitchFamily="18" charset="0"/>
            </a:endParaRPr>
          </a:p>
        </p:txBody>
      </p:sp>
      <p:sp>
        <p:nvSpPr>
          <p:cNvPr id="20" name="Text 17">
            <a:extLst>
              <a:ext uri="{FF2B5EF4-FFF2-40B4-BE49-F238E27FC236}">
                <a16:creationId xmlns:a16="http://schemas.microsoft.com/office/drawing/2014/main" id="{F3CBB2A1-34D4-22D0-2DD0-EC66DB111308}"/>
              </a:ext>
            </a:extLst>
          </p:cNvPr>
          <p:cNvSpPr/>
          <p:nvPr/>
        </p:nvSpPr>
        <p:spPr>
          <a:xfrm>
            <a:off x="10051869" y="6391656"/>
            <a:ext cx="1561011" cy="274320"/>
          </a:xfrm>
          <a:prstGeom prst="rect">
            <a:avLst/>
          </a:prstGeom>
          <a:noFill/>
          <a:ln/>
        </p:spPr>
        <p:txBody>
          <a:bodyPr wrap="square" lIns="0" tIns="0" rIns="0" bIns="0" rtlCol="0" anchor="ctr"/>
          <a:lstStyle/>
          <a:p>
            <a:pPr marL="0" indent="0" algn="r">
              <a:buNone/>
            </a:pPr>
            <a:r>
              <a:rPr lang="en-US" sz="1400" i="1" dirty="0">
                <a:latin typeface="Times New Roman" panose="02020603050405020304" pitchFamily="18" charset="0"/>
                <a:ea typeface="Calibri" pitchFamily="34" charset="-122"/>
                <a:cs typeface="Times New Roman" panose="02020603050405020304" pitchFamily="18" charset="0"/>
              </a:rPr>
              <a:t>(NHS England, 2024)</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36090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621792"/>
            <a:ext cx="9601200" cy="822960"/>
          </a:xfrm>
          <a:prstGeom prst="rect">
            <a:avLst/>
          </a:prstGeom>
          <a:noFill/>
          <a:ln/>
        </p:spPr>
        <p:txBody>
          <a:bodyPr wrap="square" lIns="0" tIns="0" rIns="0" bIns="0" rtlCol="0" anchor="t"/>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Facilitating stakeholders: community &amp; third sector</a:t>
            </a:r>
            <a:endParaRPr lang="en-US" sz="3200" dirty="0">
              <a:latin typeface="Times New Roman" panose="02020603050405020304" pitchFamily="18" charset="0"/>
              <a:cs typeface="Times New Roman" panose="02020603050405020304" pitchFamily="18" charset="0"/>
            </a:endParaRPr>
          </a:p>
        </p:txBody>
      </p:sp>
      <p:sp>
        <p:nvSpPr>
          <p:cNvPr id="4" name="Text 2"/>
          <p:cNvSpPr/>
          <p:nvPr/>
        </p:nvSpPr>
        <p:spPr>
          <a:xfrm>
            <a:off x="548640" y="1417320"/>
            <a:ext cx="10881360" cy="640080"/>
          </a:xfrm>
          <a:prstGeom prst="rect">
            <a:avLst/>
          </a:prstGeom>
          <a:noFill/>
          <a:ln/>
        </p:spPr>
        <p:txBody>
          <a:bodyPr wrap="square" lIns="0" tIns="0" rIns="0" bIns="0" rtlCol="0" anchor="ctr"/>
          <a:lstStyle/>
          <a:p>
            <a:pPr marL="0" indent="0">
              <a:lnSpc>
                <a:spcPct val="120000"/>
              </a:lnSpc>
              <a:buNone/>
            </a:pPr>
            <a:r>
              <a:rPr lang="en-US" sz="1600" dirty="0">
                <a:latin typeface="Times New Roman" panose="02020603050405020304" pitchFamily="18" charset="0"/>
                <a:ea typeface="Calibri" pitchFamily="34" charset="-122"/>
                <a:cs typeface="Times New Roman" panose="02020603050405020304" pitchFamily="18" charset="0"/>
              </a:rPr>
              <a:t>Cervical cancer incidence is 65% higher in the most deprived quintile than the least (NHS England, 2024), so stakeholders who can reach under-served communities are essential to the intervention's equity aims.</a:t>
            </a:r>
            <a:endParaRPr lang="en-US" sz="1600" dirty="0">
              <a:latin typeface="Times New Roman" panose="02020603050405020304" pitchFamily="18" charset="0"/>
              <a:cs typeface="Times New Roman" panose="02020603050405020304" pitchFamily="18" charset="0"/>
            </a:endParaRPr>
          </a:p>
        </p:txBody>
      </p:sp>
      <p:sp>
        <p:nvSpPr>
          <p:cNvPr id="5" name="Shape 3"/>
          <p:cNvSpPr/>
          <p:nvPr/>
        </p:nvSpPr>
        <p:spPr>
          <a:xfrm>
            <a:off x="548640" y="2286000"/>
            <a:ext cx="3520440" cy="3474720"/>
          </a:xfrm>
          <a:prstGeom prst="roundRect">
            <a:avLst>
              <a:gd name="adj" fmla="val 2105"/>
            </a:avLst>
          </a:prstGeom>
          <a:solidFill>
            <a:schemeClr val="accent4">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6" name="Shape 4"/>
          <p:cNvSpPr/>
          <p:nvPr/>
        </p:nvSpPr>
        <p:spPr>
          <a:xfrm>
            <a:off x="868680" y="2606040"/>
            <a:ext cx="822960" cy="822960"/>
          </a:xfrm>
          <a:prstGeom prst="roundRect">
            <a:avLst>
              <a:gd name="adj" fmla="val 55556"/>
            </a:avLst>
          </a:prstGeom>
          <a:solidFill>
            <a:srgbClr val="028090"/>
          </a:solidFill>
          <a:ln/>
        </p:spPr>
        <p:txBody>
          <a:bodyPr/>
          <a:lstStyle/>
          <a:p>
            <a:endParaRPr lang="en-US"/>
          </a:p>
        </p:txBody>
      </p:sp>
      <p:sp>
        <p:nvSpPr>
          <p:cNvPr id="7" name="Text 5"/>
          <p:cNvSpPr/>
          <p:nvPr/>
        </p:nvSpPr>
        <p:spPr>
          <a:xfrm>
            <a:off x="868680" y="3657600"/>
            <a:ext cx="2926080" cy="685800"/>
          </a:xfrm>
          <a:prstGeom prst="rect">
            <a:avLst/>
          </a:prstGeom>
          <a:noFill/>
          <a:ln/>
        </p:spPr>
        <p:txBody>
          <a:bodyPr wrap="square" lIns="0" tIns="0" rIns="0" bIns="0" rtlCol="0" anchor="ctr"/>
          <a:lstStyle/>
          <a:p>
            <a:pPr marL="0" indent="0">
              <a:lnSpc>
                <a:spcPct val="105000"/>
              </a:lnSpc>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Third-sector charities</a:t>
            </a:r>
            <a:endParaRPr lang="en-US" sz="1600" dirty="0">
              <a:latin typeface="Times New Roman" panose="02020603050405020304" pitchFamily="18" charset="0"/>
              <a:cs typeface="Times New Roman" panose="02020603050405020304" pitchFamily="18" charset="0"/>
            </a:endParaRPr>
          </a:p>
        </p:txBody>
      </p:sp>
      <p:sp>
        <p:nvSpPr>
          <p:cNvPr id="8" name="Text 6"/>
          <p:cNvSpPr/>
          <p:nvPr/>
        </p:nvSpPr>
        <p:spPr>
          <a:xfrm>
            <a:off x="868680" y="4343400"/>
            <a:ext cx="2926080" cy="1325880"/>
          </a:xfrm>
          <a:prstGeom prst="rect">
            <a:avLst/>
          </a:prstGeom>
          <a:noFill/>
          <a:ln/>
        </p:spPr>
        <p:txBody>
          <a:bodyPr wrap="square" lIns="0" tIns="0" rIns="0" bIns="0" rtlCol="0" anchor="ctr"/>
          <a:lstStyle/>
          <a:p>
            <a:pPr marL="0" indent="0">
              <a:lnSpc>
                <a:spcPct val="122000"/>
              </a:lnSpc>
              <a:buNone/>
            </a:pPr>
            <a:r>
              <a:rPr lang="en-US" sz="1400" dirty="0">
                <a:latin typeface="Times New Roman" panose="02020603050405020304" pitchFamily="18" charset="0"/>
                <a:ea typeface="Calibri" pitchFamily="34" charset="-122"/>
                <a:cs typeface="Times New Roman" panose="02020603050405020304" pitchFamily="18" charset="0"/>
              </a:rPr>
              <a:t>Organisations such as Jo's Cervical Cancer Trust run awareness campaigns, helplines and peer-support content that normalise screening and reduce stigma.</a:t>
            </a:r>
            <a:endParaRPr lang="en-US" sz="1400" dirty="0">
              <a:latin typeface="Times New Roman" panose="02020603050405020304" pitchFamily="18" charset="0"/>
              <a:cs typeface="Times New Roman" panose="02020603050405020304" pitchFamily="18" charset="0"/>
            </a:endParaRPr>
          </a:p>
        </p:txBody>
      </p:sp>
      <p:sp>
        <p:nvSpPr>
          <p:cNvPr id="9" name="Shape 7"/>
          <p:cNvSpPr/>
          <p:nvPr/>
        </p:nvSpPr>
        <p:spPr>
          <a:xfrm>
            <a:off x="4343400" y="2286000"/>
            <a:ext cx="3520440" cy="3474720"/>
          </a:xfrm>
          <a:prstGeom prst="roundRect">
            <a:avLst>
              <a:gd name="adj" fmla="val 2105"/>
            </a:avLst>
          </a:prstGeom>
          <a:solidFill>
            <a:schemeClr val="accent2">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0" name="Shape 8"/>
          <p:cNvSpPr/>
          <p:nvPr/>
        </p:nvSpPr>
        <p:spPr>
          <a:xfrm>
            <a:off x="4663440" y="2606040"/>
            <a:ext cx="822960" cy="822960"/>
          </a:xfrm>
          <a:prstGeom prst="roundRect">
            <a:avLst>
              <a:gd name="adj" fmla="val 55556"/>
            </a:avLst>
          </a:prstGeom>
          <a:solidFill>
            <a:srgbClr val="00A896"/>
          </a:solidFill>
          <a:ln/>
        </p:spPr>
        <p:txBody>
          <a:bodyPr/>
          <a:lstStyle/>
          <a:p>
            <a:endParaRPr lang="en-US"/>
          </a:p>
        </p:txBody>
      </p:sp>
      <p:sp>
        <p:nvSpPr>
          <p:cNvPr id="11" name="Text 9"/>
          <p:cNvSpPr/>
          <p:nvPr/>
        </p:nvSpPr>
        <p:spPr>
          <a:xfrm>
            <a:off x="4663440" y="3657600"/>
            <a:ext cx="2926080" cy="685800"/>
          </a:xfrm>
          <a:prstGeom prst="rect">
            <a:avLst/>
          </a:prstGeom>
          <a:noFill/>
          <a:ln/>
        </p:spPr>
        <p:txBody>
          <a:bodyPr wrap="square" lIns="0" tIns="0" rIns="0" bIns="0" rtlCol="0" anchor="ctr"/>
          <a:lstStyle/>
          <a:p>
            <a:pPr marL="0" indent="0">
              <a:lnSpc>
                <a:spcPct val="105000"/>
              </a:lnSpc>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Local authority public health teams</a:t>
            </a:r>
            <a:endParaRPr lang="en-US" sz="1600" dirty="0">
              <a:latin typeface="Times New Roman" panose="02020603050405020304" pitchFamily="18" charset="0"/>
              <a:cs typeface="Times New Roman" panose="02020603050405020304" pitchFamily="18" charset="0"/>
            </a:endParaRPr>
          </a:p>
        </p:txBody>
      </p:sp>
      <p:sp>
        <p:nvSpPr>
          <p:cNvPr id="12" name="Text 10"/>
          <p:cNvSpPr/>
          <p:nvPr/>
        </p:nvSpPr>
        <p:spPr>
          <a:xfrm>
            <a:off x="4663440" y="4343400"/>
            <a:ext cx="2926080" cy="1325880"/>
          </a:xfrm>
          <a:prstGeom prst="rect">
            <a:avLst/>
          </a:prstGeom>
          <a:noFill/>
          <a:ln/>
        </p:spPr>
        <p:txBody>
          <a:bodyPr wrap="square" lIns="0" tIns="0" rIns="0" bIns="0" rtlCol="0" anchor="ctr"/>
          <a:lstStyle/>
          <a:p>
            <a:pPr marL="0" indent="0">
              <a:lnSpc>
                <a:spcPct val="122000"/>
              </a:lnSpc>
              <a:buNone/>
            </a:pPr>
            <a:r>
              <a:rPr lang="en-US" sz="1400" dirty="0">
                <a:latin typeface="Times New Roman" panose="02020603050405020304" pitchFamily="18" charset="0"/>
                <a:ea typeface="Calibri" pitchFamily="34" charset="-122"/>
                <a:cs typeface="Times New Roman" panose="02020603050405020304" pitchFamily="18" charset="0"/>
              </a:rPr>
              <a:t>Lead outreach in deprived and coastal areas, embedding the digital intervention within wider health-inequality action plans.</a:t>
            </a:r>
            <a:endParaRPr lang="en-US" sz="1400" dirty="0">
              <a:latin typeface="Times New Roman" panose="02020603050405020304" pitchFamily="18" charset="0"/>
              <a:cs typeface="Times New Roman" panose="02020603050405020304" pitchFamily="18" charset="0"/>
            </a:endParaRPr>
          </a:p>
        </p:txBody>
      </p:sp>
      <p:sp>
        <p:nvSpPr>
          <p:cNvPr id="13" name="Shape 11"/>
          <p:cNvSpPr/>
          <p:nvPr/>
        </p:nvSpPr>
        <p:spPr>
          <a:xfrm>
            <a:off x="8138160" y="2286000"/>
            <a:ext cx="3520440" cy="3474720"/>
          </a:xfrm>
          <a:prstGeom prst="roundRect">
            <a:avLst>
              <a:gd name="adj" fmla="val 2105"/>
            </a:avLst>
          </a:prstGeom>
          <a:solidFill>
            <a:schemeClr val="accent6">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4" name="Shape 12"/>
          <p:cNvSpPr/>
          <p:nvPr/>
        </p:nvSpPr>
        <p:spPr>
          <a:xfrm>
            <a:off x="8458200" y="2606040"/>
            <a:ext cx="822960" cy="822960"/>
          </a:xfrm>
          <a:prstGeom prst="roundRect">
            <a:avLst>
              <a:gd name="adj" fmla="val 55556"/>
            </a:avLst>
          </a:prstGeom>
          <a:solidFill>
            <a:srgbClr val="02C39A"/>
          </a:solidFill>
          <a:ln/>
        </p:spPr>
        <p:txBody>
          <a:bodyPr/>
          <a:lstStyle/>
          <a:p>
            <a:endParaRPr lang="en-US"/>
          </a:p>
        </p:txBody>
      </p:sp>
      <p:sp>
        <p:nvSpPr>
          <p:cNvPr id="15" name="Text 13"/>
          <p:cNvSpPr/>
          <p:nvPr/>
        </p:nvSpPr>
        <p:spPr>
          <a:xfrm>
            <a:off x="8458200" y="3657600"/>
            <a:ext cx="2926080" cy="685800"/>
          </a:xfrm>
          <a:prstGeom prst="rect">
            <a:avLst/>
          </a:prstGeom>
          <a:noFill/>
          <a:ln/>
        </p:spPr>
        <p:txBody>
          <a:bodyPr wrap="square" lIns="0" tIns="0" rIns="0" bIns="0" rtlCol="0" anchor="ctr"/>
          <a:lstStyle/>
          <a:p>
            <a:pPr marL="0" indent="0">
              <a:lnSpc>
                <a:spcPct val="105000"/>
              </a:lnSpc>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Community &amp; voluntary digital hubs</a:t>
            </a:r>
            <a:endParaRPr lang="en-US" sz="1600" dirty="0">
              <a:latin typeface="Times New Roman" panose="02020603050405020304" pitchFamily="18" charset="0"/>
              <a:cs typeface="Times New Roman" panose="02020603050405020304" pitchFamily="18" charset="0"/>
            </a:endParaRPr>
          </a:p>
        </p:txBody>
      </p:sp>
      <p:sp>
        <p:nvSpPr>
          <p:cNvPr id="16" name="Text 14"/>
          <p:cNvSpPr/>
          <p:nvPr/>
        </p:nvSpPr>
        <p:spPr>
          <a:xfrm>
            <a:off x="8458200" y="4343400"/>
            <a:ext cx="2926080" cy="1325880"/>
          </a:xfrm>
          <a:prstGeom prst="rect">
            <a:avLst/>
          </a:prstGeom>
          <a:noFill/>
          <a:ln/>
        </p:spPr>
        <p:txBody>
          <a:bodyPr wrap="square" lIns="0" tIns="0" rIns="0" bIns="0" rtlCol="0" anchor="ctr"/>
          <a:lstStyle/>
          <a:p>
            <a:pPr marL="0" indent="0">
              <a:lnSpc>
                <a:spcPct val="122000"/>
              </a:lnSpc>
              <a:buNone/>
            </a:pPr>
            <a:r>
              <a:rPr lang="en-US" sz="1400" dirty="0">
                <a:latin typeface="Times New Roman" panose="02020603050405020304" pitchFamily="18" charset="0"/>
                <a:ea typeface="Calibri" pitchFamily="34" charset="-122"/>
                <a:cs typeface="Times New Roman" panose="02020603050405020304" pitchFamily="18" charset="0"/>
              </a:rPr>
              <a:t>Place-based digital-inclusion hubs build confidence and skills so digitally excluded women can actually use reminder apps and booking tools.</a:t>
            </a:r>
            <a:endParaRPr lang="en-US" sz="1400" dirty="0">
              <a:latin typeface="Times New Roman" panose="02020603050405020304" pitchFamily="18" charset="0"/>
              <a:cs typeface="Times New Roman" panose="02020603050405020304" pitchFamily="18" charset="0"/>
            </a:endParaRPr>
          </a:p>
        </p:txBody>
      </p:sp>
      <p:sp>
        <p:nvSpPr>
          <p:cNvPr id="18" name="Text 15">
            <a:extLst>
              <a:ext uri="{FF2B5EF4-FFF2-40B4-BE49-F238E27FC236}">
                <a16:creationId xmlns:a16="http://schemas.microsoft.com/office/drawing/2014/main" id="{7A4367AD-C3D8-16A1-9EEE-263927931ACA}"/>
              </a:ext>
            </a:extLst>
          </p:cNvPr>
          <p:cNvSpPr/>
          <p:nvPr/>
        </p:nvSpPr>
        <p:spPr>
          <a:xfrm>
            <a:off x="8669438" y="6236208"/>
            <a:ext cx="2989162" cy="324612"/>
          </a:xfrm>
          <a:prstGeom prst="rect">
            <a:avLst/>
          </a:prstGeom>
          <a:noFill/>
          <a:ln/>
        </p:spPr>
        <p:txBody>
          <a:bodyPr wrap="square" lIns="0" tIns="0" rIns="0" bIns="0" rtlCol="0" anchor="ctr"/>
          <a:lstStyle/>
          <a:p>
            <a:pPr algn="r"/>
            <a:r>
              <a:rPr lang="en-US" sz="1400" i="1" dirty="0">
                <a:latin typeface="Times New Roman" panose="02020603050405020304" pitchFamily="18" charset="0"/>
                <a:ea typeface="Calibri" pitchFamily="34" charset="-122"/>
                <a:cs typeface="Times New Roman" panose="02020603050405020304" pitchFamily="18" charset="0"/>
              </a:rPr>
              <a:t>(NHS England, 2024; </a:t>
            </a:r>
            <a:r>
              <a:rPr lang="en-GB" sz="1400" dirty="0">
                <a:latin typeface="Times New Roman" panose="02020603050405020304" pitchFamily="18" charset="0"/>
                <a:cs typeface="Times New Roman" panose="02020603050405020304" pitchFamily="18" charset="0"/>
              </a:rPr>
              <a:t>Measures,</a:t>
            </a:r>
            <a:r>
              <a:rPr lang="en-US" sz="1400" i="1" dirty="0">
                <a:latin typeface="Times New Roman" panose="02020603050405020304" pitchFamily="18" charset="0"/>
                <a:ea typeface="Calibri" pitchFamily="34" charset="-122"/>
                <a:cs typeface="Times New Roman" panose="02020603050405020304" pitchFamily="18" charset="0"/>
              </a:rPr>
              <a:t> 2025)</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94017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621792"/>
            <a:ext cx="9601200" cy="822960"/>
          </a:xfrm>
          <a:prstGeom prst="rect">
            <a:avLst/>
          </a:prstGeom>
          <a:noFill/>
          <a:ln/>
        </p:spPr>
        <p:txBody>
          <a:bodyPr wrap="square" lIns="0" tIns="0" rIns="0" bIns="0" rtlCol="0" anchor="t"/>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Facilitating stakeholders: education, digital &amp; peers</a:t>
            </a:r>
            <a:endParaRPr lang="en-US" sz="3200" dirty="0">
              <a:latin typeface="Times New Roman" panose="02020603050405020304" pitchFamily="18" charset="0"/>
              <a:cs typeface="Times New Roman" panose="02020603050405020304" pitchFamily="18" charset="0"/>
            </a:endParaRPr>
          </a:p>
        </p:txBody>
      </p:sp>
      <p:sp>
        <p:nvSpPr>
          <p:cNvPr id="4" name="Shape 2"/>
          <p:cNvSpPr/>
          <p:nvPr/>
        </p:nvSpPr>
        <p:spPr>
          <a:xfrm>
            <a:off x="548640" y="1554480"/>
            <a:ext cx="11064240" cy="1417320"/>
          </a:xfrm>
          <a:prstGeom prst="roundRect">
            <a:avLst>
              <a:gd name="adj" fmla="val 5161"/>
            </a:avLst>
          </a:prstGeom>
          <a:solidFill>
            <a:schemeClr val="accent4">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5" name="Shape 3"/>
          <p:cNvSpPr/>
          <p:nvPr/>
        </p:nvSpPr>
        <p:spPr>
          <a:xfrm>
            <a:off x="822960" y="1847088"/>
            <a:ext cx="822960" cy="822960"/>
          </a:xfrm>
          <a:prstGeom prst="roundRect">
            <a:avLst>
              <a:gd name="adj" fmla="val 55556"/>
            </a:avLst>
          </a:prstGeom>
          <a:solidFill>
            <a:srgbClr val="00A896"/>
          </a:solidFill>
          <a:ln/>
        </p:spPr>
        <p:txBody>
          <a:bodyPr/>
          <a:lstStyle/>
          <a:p>
            <a:endParaRPr lang="en-US"/>
          </a:p>
        </p:txBody>
      </p:sp>
      <p:sp>
        <p:nvSpPr>
          <p:cNvPr id="6" name="Text 4"/>
          <p:cNvSpPr/>
          <p:nvPr/>
        </p:nvSpPr>
        <p:spPr>
          <a:xfrm>
            <a:off x="1920240" y="1719072"/>
            <a:ext cx="9418320" cy="365760"/>
          </a:xfrm>
          <a:prstGeom prst="rect">
            <a:avLst/>
          </a:prstGeom>
          <a:noFill/>
          <a:ln/>
        </p:spPr>
        <p:txBody>
          <a:bodyPr wrap="square" lIns="0" tIns="0" rIns="0" bIns="0" rtlCol="0" anchor="ctr"/>
          <a:lstStyle/>
          <a:p>
            <a:pPr marL="0" indent="0">
              <a:buNone/>
            </a:pPr>
            <a:r>
              <a:rPr lang="en-US" sz="1600" b="1" dirty="0">
                <a:solidFill>
                  <a:srgbClr val="16302B"/>
                </a:solidFill>
                <a:latin typeface="Cambria" pitchFamily="34" charset="0"/>
                <a:ea typeface="Cambria" pitchFamily="34" charset="-122"/>
                <a:cs typeface="Cambria" pitchFamily="34" charset="-120"/>
              </a:rPr>
              <a:t>Schools, colleges &amp; universities</a:t>
            </a:r>
            <a:endParaRPr lang="en-US" sz="1600" dirty="0"/>
          </a:p>
        </p:txBody>
      </p:sp>
      <p:sp>
        <p:nvSpPr>
          <p:cNvPr id="7" name="Text 5"/>
          <p:cNvSpPr/>
          <p:nvPr/>
        </p:nvSpPr>
        <p:spPr>
          <a:xfrm>
            <a:off x="1920240" y="2103120"/>
            <a:ext cx="9464040" cy="777240"/>
          </a:xfrm>
          <a:prstGeom prst="rect">
            <a:avLst/>
          </a:prstGeom>
          <a:noFill/>
          <a:ln/>
        </p:spPr>
        <p:txBody>
          <a:bodyPr wrap="square" lIns="0" tIns="0" rIns="0" bIns="0" rtlCol="0" anchor="ctr"/>
          <a:lstStyle/>
          <a:p>
            <a:pPr marL="0" indent="0">
              <a:lnSpc>
                <a:spcPct val="120000"/>
              </a:lnSpc>
              <a:buNone/>
            </a:pPr>
            <a:r>
              <a:rPr lang="en-US" sz="1400" dirty="0">
                <a:latin typeface="Times New Roman" panose="02020603050405020304" pitchFamily="18" charset="0"/>
                <a:ea typeface="Calibri" pitchFamily="34" charset="-122"/>
                <a:cs typeface="Times New Roman" panose="02020603050405020304" pitchFamily="18" charset="0"/>
              </a:rPr>
              <a:t>Deliver age-appropriate health and digital literacy education to the 20–24 cohort before they become eligible — the group shown to have the lowest awareness and most misconceptions about screening.</a:t>
            </a:r>
            <a:endParaRPr lang="en-US" sz="1400" dirty="0">
              <a:latin typeface="Times New Roman" panose="02020603050405020304" pitchFamily="18" charset="0"/>
              <a:cs typeface="Times New Roman" panose="02020603050405020304" pitchFamily="18" charset="0"/>
            </a:endParaRPr>
          </a:p>
        </p:txBody>
      </p:sp>
      <p:sp>
        <p:nvSpPr>
          <p:cNvPr id="8" name="Shape 6"/>
          <p:cNvSpPr/>
          <p:nvPr/>
        </p:nvSpPr>
        <p:spPr>
          <a:xfrm>
            <a:off x="548640" y="3127248"/>
            <a:ext cx="11064240" cy="1417320"/>
          </a:xfrm>
          <a:prstGeom prst="roundRect">
            <a:avLst>
              <a:gd name="adj" fmla="val 5161"/>
            </a:avLst>
          </a:prstGeom>
          <a:solidFill>
            <a:schemeClr val="accent2">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9" name="Shape 7"/>
          <p:cNvSpPr/>
          <p:nvPr/>
        </p:nvSpPr>
        <p:spPr>
          <a:xfrm>
            <a:off x="822960" y="3419856"/>
            <a:ext cx="822960" cy="822960"/>
          </a:xfrm>
          <a:prstGeom prst="roundRect">
            <a:avLst>
              <a:gd name="adj" fmla="val 55556"/>
            </a:avLst>
          </a:prstGeom>
          <a:solidFill>
            <a:srgbClr val="00A896"/>
          </a:solidFill>
          <a:ln/>
        </p:spPr>
        <p:txBody>
          <a:bodyPr/>
          <a:lstStyle/>
          <a:p>
            <a:endParaRPr lang="en-US"/>
          </a:p>
        </p:txBody>
      </p:sp>
      <p:sp>
        <p:nvSpPr>
          <p:cNvPr id="10" name="Text 8"/>
          <p:cNvSpPr/>
          <p:nvPr/>
        </p:nvSpPr>
        <p:spPr>
          <a:xfrm>
            <a:off x="1920240" y="3291840"/>
            <a:ext cx="9418320" cy="365760"/>
          </a:xfrm>
          <a:prstGeom prst="rect">
            <a:avLst/>
          </a:prstGeom>
          <a:noFill/>
          <a:ln/>
        </p:spPr>
        <p:txBody>
          <a:bodyPr wrap="square" lIns="0" tIns="0" rIns="0" bIns="0" rtlCol="0" anchor="ctr"/>
          <a:lstStyle/>
          <a:p>
            <a:pPr marL="0" indent="0">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Digital platform &amp; app developers</a:t>
            </a:r>
            <a:endParaRPr lang="en-US" sz="1600" dirty="0">
              <a:latin typeface="Times New Roman" panose="02020603050405020304" pitchFamily="18" charset="0"/>
              <a:cs typeface="Times New Roman" panose="02020603050405020304" pitchFamily="18" charset="0"/>
            </a:endParaRPr>
          </a:p>
        </p:txBody>
      </p:sp>
      <p:sp>
        <p:nvSpPr>
          <p:cNvPr id="11" name="Text 9"/>
          <p:cNvSpPr/>
          <p:nvPr/>
        </p:nvSpPr>
        <p:spPr>
          <a:xfrm>
            <a:off x="1920240" y="3675888"/>
            <a:ext cx="9464040" cy="777240"/>
          </a:xfrm>
          <a:prstGeom prst="rect">
            <a:avLst/>
          </a:prstGeom>
          <a:noFill/>
          <a:ln/>
        </p:spPr>
        <p:txBody>
          <a:bodyPr wrap="square" lIns="0" tIns="0" rIns="0" bIns="0" rtlCol="0" anchor="ctr"/>
          <a:lstStyle/>
          <a:p>
            <a:pPr marL="0" indent="0">
              <a:lnSpc>
                <a:spcPct val="120000"/>
              </a:lnSpc>
              <a:buNone/>
            </a:pPr>
            <a:r>
              <a:rPr lang="en-US" sz="1400" dirty="0">
                <a:latin typeface="Times New Roman" panose="02020603050405020304" pitchFamily="18" charset="0"/>
                <a:ea typeface="Calibri" pitchFamily="34" charset="-122"/>
                <a:cs typeface="Times New Roman" panose="02020603050405020304" pitchFamily="18" charset="0"/>
              </a:rPr>
              <a:t>Design the reminder/booking technology itself, and are jointly responsible for its accessibility, usability and clinical safety alongside NHS commissioners.</a:t>
            </a:r>
            <a:endParaRPr lang="en-US" sz="1400" dirty="0">
              <a:latin typeface="Times New Roman" panose="02020603050405020304" pitchFamily="18" charset="0"/>
              <a:cs typeface="Times New Roman" panose="02020603050405020304" pitchFamily="18" charset="0"/>
            </a:endParaRPr>
          </a:p>
        </p:txBody>
      </p:sp>
      <p:sp>
        <p:nvSpPr>
          <p:cNvPr id="12" name="Shape 10"/>
          <p:cNvSpPr/>
          <p:nvPr/>
        </p:nvSpPr>
        <p:spPr>
          <a:xfrm>
            <a:off x="548640" y="4700016"/>
            <a:ext cx="11064240" cy="1417320"/>
          </a:xfrm>
          <a:prstGeom prst="roundRect">
            <a:avLst>
              <a:gd name="adj" fmla="val 5161"/>
            </a:avLst>
          </a:prstGeom>
          <a:solidFill>
            <a:schemeClr val="accent6">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3" name="Shape 11"/>
          <p:cNvSpPr/>
          <p:nvPr/>
        </p:nvSpPr>
        <p:spPr>
          <a:xfrm>
            <a:off x="822960" y="4992624"/>
            <a:ext cx="822960" cy="822960"/>
          </a:xfrm>
          <a:prstGeom prst="roundRect">
            <a:avLst>
              <a:gd name="adj" fmla="val 55556"/>
            </a:avLst>
          </a:prstGeom>
          <a:solidFill>
            <a:srgbClr val="8E3B57"/>
          </a:solidFill>
          <a:ln/>
        </p:spPr>
        <p:txBody>
          <a:bodyPr/>
          <a:lstStyle/>
          <a:p>
            <a:endParaRPr lang="en-US"/>
          </a:p>
        </p:txBody>
      </p:sp>
      <p:sp>
        <p:nvSpPr>
          <p:cNvPr id="14" name="Text 12"/>
          <p:cNvSpPr/>
          <p:nvPr/>
        </p:nvSpPr>
        <p:spPr>
          <a:xfrm>
            <a:off x="1920240" y="4864608"/>
            <a:ext cx="9418320" cy="365760"/>
          </a:xfrm>
          <a:prstGeom prst="rect">
            <a:avLst/>
          </a:prstGeom>
          <a:noFill/>
          <a:ln/>
        </p:spPr>
        <p:txBody>
          <a:bodyPr wrap="square" lIns="0" tIns="0" rIns="0" bIns="0" rtlCol="0" anchor="ctr"/>
          <a:lstStyle/>
          <a:p>
            <a:pPr marL="0" indent="0">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Young women &amp; peer educators</a:t>
            </a:r>
            <a:endParaRPr lang="en-US" sz="1600" dirty="0">
              <a:latin typeface="Times New Roman" panose="02020603050405020304" pitchFamily="18" charset="0"/>
              <a:cs typeface="Times New Roman" panose="02020603050405020304" pitchFamily="18" charset="0"/>
            </a:endParaRPr>
          </a:p>
        </p:txBody>
      </p:sp>
      <p:sp>
        <p:nvSpPr>
          <p:cNvPr id="15" name="Text 13"/>
          <p:cNvSpPr/>
          <p:nvPr/>
        </p:nvSpPr>
        <p:spPr>
          <a:xfrm>
            <a:off x="1920240" y="5248656"/>
            <a:ext cx="9464040" cy="777240"/>
          </a:xfrm>
          <a:prstGeom prst="rect">
            <a:avLst/>
          </a:prstGeom>
          <a:noFill/>
          <a:ln/>
        </p:spPr>
        <p:txBody>
          <a:bodyPr wrap="square" lIns="0" tIns="0" rIns="0" bIns="0" rtlCol="0" anchor="ctr"/>
          <a:lstStyle/>
          <a:p>
            <a:pPr marL="0" indent="0">
              <a:lnSpc>
                <a:spcPct val="120000"/>
              </a:lnSpc>
              <a:buNone/>
            </a:pPr>
            <a:r>
              <a:rPr lang="en-US" sz="1400" dirty="0">
                <a:latin typeface="Times New Roman" panose="02020603050405020304" pitchFamily="18" charset="0"/>
                <a:ea typeface="Calibri" pitchFamily="34" charset="-122"/>
                <a:cs typeface="Times New Roman" panose="02020603050405020304" pitchFamily="18" charset="0"/>
              </a:rPr>
              <a:t>Co-design and testing with the target group strengthens capability, opportunity and motivation — the three COM-B components shown to predict screening attendance.</a:t>
            </a:r>
            <a:endParaRPr lang="en-US" sz="1400" dirty="0">
              <a:latin typeface="Times New Roman" panose="02020603050405020304" pitchFamily="18" charset="0"/>
              <a:cs typeface="Times New Roman" panose="02020603050405020304" pitchFamily="18" charset="0"/>
            </a:endParaRPr>
          </a:p>
        </p:txBody>
      </p:sp>
      <p:sp>
        <p:nvSpPr>
          <p:cNvPr id="17" name="Text 14">
            <a:extLst>
              <a:ext uri="{FF2B5EF4-FFF2-40B4-BE49-F238E27FC236}">
                <a16:creationId xmlns:a16="http://schemas.microsoft.com/office/drawing/2014/main" id="{5B187F1C-569A-9DF6-DCC7-437423D7F59F}"/>
              </a:ext>
            </a:extLst>
          </p:cNvPr>
          <p:cNvSpPr/>
          <p:nvPr/>
        </p:nvSpPr>
        <p:spPr>
          <a:xfrm>
            <a:off x="7720315" y="6391656"/>
            <a:ext cx="3892566" cy="274320"/>
          </a:xfrm>
          <a:prstGeom prst="rect">
            <a:avLst/>
          </a:prstGeom>
          <a:noFill/>
          <a:ln/>
        </p:spPr>
        <p:txBody>
          <a:bodyPr wrap="square" lIns="0" tIns="0" rIns="0" bIns="0" rtlCol="0" anchor="ctr"/>
          <a:lstStyle/>
          <a:p>
            <a:pPr marL="0" indent="0" algn="r">
              <a:buNone/>
            </a:pPr>
            <a:r>
              <a:rPr lang="en-US" sz="1400" i="1" dirty="0">
                <a:latin typeface="Times New Roman" panose="02020603050405020304" pitchFamily="18" charset="0"/>
                <a:ea typeface="Calibri" pitchFamily="34" charset="-122"/>
                <a:cs typeface="Times New Roman" panose="02020603050405020304" pitchFamily="18" charset="0"/>
              </a:rPr>
              <a:t>(Taratula-Lyons and Hill, 2024; Shpendi et al., 2025)</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21618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621792"/>
            <a:ext cx="9601200" cy="822960"/>
          </a:xfrm>
          <a:prstGeom prst="rect">
            <a:avLst/>
          </a:prstGeom>
          <a:noFill/>
          <a:ln/>
        </p:spPr>
        <p:txBody>
          <a:bodyPr wrap="square" lIns="0" tIns="0" rIns="0" bIns="0" rtlCol="0" anchor="t"/>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Three layers of barriers to implementation</a:t>
            </a:r>
            <a:endParaRPr lang="en-US" sz="3200" dirty="0">
              <a:latin typeface="Times New Roman" panose="02020603050405020304" pitchFamily="18" charset="0"/>
              <a:cs typeface="Times New Roman" panose="02020603050405020304" pitchFamily="18" charset="0"/>
            </a:endParaRPr>
          </a:p>
        </p:txBody>
      </p:sp>
      <p:sp>
        <p:nvSpPr>
          <p:cNvPr id="4" name="Text 2"/>
          <p:cNvSpPr/>
          <p:nvPr/>
        </p:nvSpPr>
        <p:spPr>
          <a:xfrm>
            <a:off x="548640" y="1417320"/>
            <a:ext cx="10881360" cy="594360"/>
          </a:xfrm>
          <a:prstGeom prst="rect">
            <a:avLst/>
          </a:prstGeom>
          <a:noFill/>
          <a:ln/>
        </p:spPr>
        <p:txBody>
          <a:bodyPr wrap="square" lIns="0" tIns="0" rIns="0" bIns="0" rtlCol="0" anchor="ctr"/>
          <a:lstStyle/>
          <a:p>
            <a:pPr marL="0" indent="0">
              <a:lnSpc>
                <a:spcPct val="120000"/>
              </a:lnSpc>
              <a:buNone/>
            </a:pPr>
            <a:r>
              <a:rPr lang="en-US" sz="1400" dirty="0">
                <a:latin typeface="Times New Roman" panose="02020603050405020304" pitchFamily="18" charset="0"/>
                <a:ea typeface="Calibri" pitchFamily="34" charset="-122"/>
                <a:cs typeface="Times New Roman" panose="02020603050405020304" pitchFamily="18" charset="0"/>
              </a:rPr>
              <a:t>Barriers identified in the literature cluster into three interacting layers, echoing the Capability–Opportunity–Motivation (COM-B) factors linked to screening attendance in young women (Shpendi et al., 2025).</a:t>
            </a:r>
            <a:endParaRPr lang="en-US" sz="1400" dirty="0">
              <a:latin typeface="Times New Roman" panose="02020603050405020304" pitchFamily="18" charset="0"/>
              <a:cs typeface="Times New Roman" panose="02020603050405020304" pitchFamily="18" charset="0"/>
            </a:endParaRPr>
          </a:p>
        </p:txBody>
      </p:sp>
      <p:sp>
        <p:nvSpPr>
          <p:cNvPr id="5" name="Shape 3"/>
          <p:cNvSpPr/>
          <p:nvPr/>
        </p:nvSpPr>
        <p:spPr>
          <a:xfrm>
            <a:off x="548640" y="2286000"/>
            <a:ext cx="3520440" cy="3566160"/>
          </a:xfrm>
          <a:prstGeom prst="roundRect">
            <a:avLst>
              <a:gd name="adj" fmla="val 2078"/>
            </a:avLst>
          </a:prstGeom>
          <a:solidFill>
            <a:schemeClr val="accent4">
              <a:lumMod val="20000"/>
              <a:lumOff val="80000"/>
            </a:schemeClr>
          </a:solidFill>
          <a:ln w="12700">
            <a:solidFill>
              <a:srgbClr val="DCE7E5"/>
            </a:solidFill>
            <a:prstDash val="solid"/>
          </a:ln>
        </p:spPr>
        <p:txBody>
          <a:bodyPr/>
          <a:lstStyle/>
          <a:p>
            <a:endParaRPr lang="en-US" dirty="0"/>
          </a:p>
        </p:txBody>
      </p:sp>
      <p:sp>
        <p:nvSpPr>
          <p:cNvPr id="6" name="Shape 4"/>
          <p:cNvSpPr/>
          <p:nvPr/>
        </p:nvSpPr>
        <p:spPr>
          <a:xfrm>
            <a:off x="822960" y="2606040"/>
            <a:ext cx="685800" cy="685800"/>
          </a:xfrm>
          <a:prstGeom prst="ellipse">
            <a:avLst/>
          </a:prstGeom>
          <a:solidFill>
            <a:srgbClr val="028090"/>
          </a:solidFill>
          <a:ln/>
        </p:spPr>
        <p:txBody>
          <a:bodyPr/>
          <a:lstStyle/>
          <a:p>
            <a:endParaRPr lang="en-US"/>
          </a:p>
        </p:txBody>
      </p:sp>
      <p:sp>
        <p:nvSpPr>
          <p:cNvPr id="7" name="Text 5"/>
          <p:cNvSpPr/>
          <p:nvPr/>
        </p:nvSpPr>
        <p:spPr>
          <a:xfrm>
            <a:off x="822960" y="2606040"/>
            <a:ext cx="685800" cy="68580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A</a:t>
            </a:r>
            <a:endParaRPr lang="en-US" sz="1700" dirty="0"/>
          </a:p>
        </p:txBody>
      </p:sp>
      <p:sp>
        <p:nvSpPr>
          <p:cNvPr id="8" name="Text 6"/>
          <p:cNvSpPr/>
          <p:nvPr/>
        </p:nvSpPr>
        <p:spPr>
          <a:xfrm>
            <a:off x="822960" y="3566160"/>
            <a:ext cx="2971800" cy="414825"/>
          </a:xfrm>
          <a:prstGeom prst="rect">
            <a:avLst/>
          </a:prstGeom>
          <a:noFill/>
          <a:ln/>
        </p:spPr>
        <p:txBody>
          <a:bodyPr wrap="square" lIns="0" tIns="0" rIns="0" bIns="0" rtlCol="0" anchor="ctr"/>
          <a:lstStyle/>
          <a:p>
            <a:pPr marL="0" indent="0">
              <a:lnSpc>
                <a:spcPct val="110000"/>
              </a:lnSpc>
              <a:buNone/>
            </a:pPr>
            <a:r>
              <a:rPr lang="en-US" b="1" dirty="0">
                <a:solidFill>
                  <a:srgbClr val="16302B"/>
                </a:solidFill>
                <a:latin typeface="Times New Roman" panose="02020603050405020304" pitchFamily="18" charset="0"/>
                <a:ea typeface="Cambria" pitchFamily="34" charset="-122"/>
                <a:cs typeface="Times New Roman" panose="02020603050405020304" pitchFamily="18" charset="0"/>
              </a:rPr>
              <a:t>Individual &amp; psychological</a:t>
            </a:r>
            <a:endParaRPr lang="en-US" dirty="0">
              <a:latin typeface="Times New Roman" panose="02020603050405020304" pitchFamily="18" charset="0"/>
              <a:cs typeface="Times New Roman" panose="02020603050405020304" pitchFamily="18" charset="0"/>
            </a:endParaRPr>
          </a:p>
        </p:txBody>
      </p:sp>
      <p:sp>
        <p:nvSpPr>
          <p:cNvPr id="9" name="Text 7"/>
          <p:cNvSpPr/>
          <p:nvPr/>
        </p:nvSpPr>
        <p:spPr>
          <a:xfrm>
            <a:off x="822960" y="4251960"/>
            <a:ext cx="2971800" cy="1097280"/>
          </a:xfrm>
          <a:prstGeom prst="rect">
            <a:avLst/>
          </a:prstGeom>
          <a:noFill/>
          <a:ln/>
        </p:spPr>
        <p:txBody>
          <a:bodyPr wrap="square" lIns="0" tIns="0" rIns="0" bIns="0" rtlCol="0" anchor="ctr"/>
          <a:lstStyle/>
          <a:p>
            <a:pPr marL="0" indent="0">
              <a:lnSpc>
                <a:spcPct val="125000"/>
              </a:lnSpc>
              <a:buNone/>
            </a:pPr>
            <a:endParaRPr lang="en-US" sz="1200" dirty="0"/>
          </a:p>
        </p:txBody>
      </p:sp>
      <p:sp>
        <p:nvSpPr>
          <p:cNvPr id="11" name="Shape 9"/>
          <p:cNvSpPr/>
          <p:nvPr/>
        </p:nvSpPr>
        <p:spPr>
          <a:xfrm>
            <a:off x="4343400" y="2286000"/>
            <a:ext cx="3520440" cy="3566160"/>
          </a:xfrm>
          <a:prstGeom prst="roundRect">
            <a:avLst>
              <a:gd name="adj" fmla="val 2078"/>
            </a:avLst>
          </a:prstGeom>
          <a:solidFill>
            <a:schemeClr val="accent2">
              <a:lumMod val="20000"/>
              <a:lumOff val="80000"/>
            </a:schemeClr>
          </a:solidFill>
          <a:ln w="12700">
            <a:solidFill>
              <a:srgbClr val="DCE7E5"/>
            </a:solidFill>
            <a:prstDash val="solid"/>
          </a:ln>
        </p:spPr>
        <p:txBody>
          <a:bodyPr/>
          <a:lstStyle/>
          <a:p>
            <a:endParaRPr lang="en-US"/>
          </a:p>
        </p:txBody>
      </p:sp>
      <p:sp>
        <p:nvSpPr>
          <p:cNvPr id="12" name="Shape 10"/>
          <p:cNvSpPr/>
          <p:nvPr/>
        </p:nvSpPr>
        <p:spPr>
          <a:xfrm>
            <a:off x="4617720" y="2606040"/>
            <a:ext cx="685800" cy="685800"/>
          </a:xfrm>
          <a:prstGeom prst="ellipse">
            <a:avLst/>
          </a:prstGeom>
          <a:solidFill>
            <a:srgbClr val="00A896"/>
          </a:solidFill>
          <a:ln/>
        </p:spPr>
        <p:txBody>
          <a:bodyPr/>
          <a:lstStyle/>
          <a:p>
            <a:endParaRPr lang="en-US"/>
          </a:p>
        </p:txBody>
      </p:sp>
      <p:sp>
        <p:nvSpPr>
          <p:cNvPr id="13" name="Text 11"/>
          <p:cNvSpPr/>
          <p:nvPr/>
        </p:nvSpPr>
        <p:spPr>
          <a:xfrm>
            <a:off x="4617720" y="2606040"/>
            <a:ext cx="685800" cy="68580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B</a:t>
            </a:r>
            <a:endParaRPr lang="en-US" sz="1700" dirty="0"/>
          </a:p>
        </p:txBody>
      </p:sp>
      <p:sp>
        <p:nvSpPr>
          <p:cNvPr id="14" name="Text 12"/>
          <p:cNvSpPr/>
          <p:nvPr/>
        </p:nvSpPr>
        <p:spPr>
          <a:xfrm>
            <a:off x="4617720" y="3566160"/>
            <a:ext cx="2971800" cy="502920"/>
          </a:xfrm>
          <a:prstGeom prst="rect">
            <a:avLst/>
          </a:prstGeom>
          <a:noFill/>
          <a:ln/>
        </p:spPr>
        <p:txBody>
          <a:bodyPr wrap="square" lIns="0" tIns="0" rIns="0" bIns="0" rtlCol="0" anchor="ctr"/>
          <a:lstStyle/>
          <a:p>
            <a:pPr marL="0" indent="0">
              <a:lnSpc>
                <a:spcPct val="110000"/>
              </a:lnSpc>
              <a:buNone/>
            </a:pPr>
            <a:r>
              <a:rPr lang="en-US" b="1" dirty="0">
                <a:solidFill>
                  <a:srgbClr val="16302B"/>
                </a:solidFill>
                <a:latin typeface="Times New Roman" panose="02020603050405020304" pitchFamily="18" charset="0"/>
                <a:ea typeface="Cambria" pitchFamily="34" charset="-122"/>
                <a:cs typeface="Times New Roman" panose="02020603050405020304" pitchFamily="18" charset="0"/>
              </a:rPr>
              <a:t>Digital access &amp; inclusion</a:t>
            </a:r>
            <a:endParaRPr lang="en-US" dirty="0">
              <a:latin typeface="Times New Roman" panose="02020603050405020304" pitchFamily="18" charset="0"/>
              <a:cs typeface="Times New Roman" panose="02020603050405020304" pitchFamily="18" charset="0"/>
            </a:endParaRPr>
          </a:p>
        </p:txBody>
      </p:sp>
      <p:sp>
        <p:nvSpPr>
          <p:cNvPr id="17" name="Shape 15"/>
          <p:cNvSpPr/>
          <p:nvPr/>
        </p:nvSpPr>
        <p:spPr>
          <a:xfrm>
            <a:off x="8138160" y="2286000"/>
            <a:ext cx="3520440" cy="3566160"/>
          </a:xfrm>
          <a:prstGeom prst="roundRect">
            <a:avLst>
              <a:gd name="adj" fmla="val 2078"/>
            </a:avLst>
          </a:prstGeom>
          <a:solidFill>
            <a:schemeClr val="accent6">
              <a:lumMod val="20000"/>
              <a:lumOff val="80000"/>
            </a:schemeClr>
          </a:solidFill>
          <a:ln w="12700">
            <a:solidFill>
              <a:srgbClr val="DCE7E5"/>
            </a:solidFill>
            <a:prstDash val="solid"/>
          </a:ln>
        </p:spPr>
        <p:txBody>
          <a:bodyPr/>
          <a:lstStyle/>
          <a:p>
            <a:endParaRPr lang="en-US"/>
          </a:p>
        </p:txBody>
      </p:sp>
      <p:sp>
        <p:nvSpPr>
          <p:cNvPr id="18" name="Shape 16"/>
          <p:cNvSpPr/>
          <p:nvPr/>
        </p:nvSpPr>
        <p:spPr>
          <a:xfrm>
            <a:off x="8412480" y="2606040"/>
            <a:ext cx="685800" cy="685800"/>
          </a:xfrm>
          <a:prstGeom prst="ellipse">
            <a:avLst/>
          </a:prstGeom>
          <a:solidFill>
            <a:srgbClr val="8E3B57"/>
          </a:solidFill>
          <a:ln/>
        </p:spPr>
        <p:txBody>
          <a:bodyPr/>
          <a:lstStyle/>
          <a:p>
            <a:endParaRPr lang="en-US"/>
          </a:p>
        </p:txBody>
      </p:sp>
      <p:sp>
        <p:nvSpPr>
          <p:cNvPr id="19" name="Text 17"/>
          <p:cNvSpPr/>
          <p:nvPr/>
        </p:nvSpPr>
        <p:spPr>
          <a:xfrm>
            <a:off x="8412480" y="2606040"/>
            <a:ext cx="685800" cy="68580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C</a:t>
            </a:r>
            <a:endParaRPr lang="en-US" sz="1700" dirty="0"/>
          </a:p>
        </p:txBody>
      </p:sp>
      <p:sp>
        <p:nvSpPr>
          <p:cNvPr id="20" name="Text 18"/>
          <p:cNvSpPr/>
          <p:nvPr/>
        </p:nvSpPr>
        <p:spPr>
          <a:xfrm>
            <a:off x="8412479" y="3566160"/>
            <a:ext cx="3151335" cy="548640"/>
          </a:xfrm>
          <a:prstGeom prst="rect">
            <a:avLst/>
          </a:prstGeom>
          <a:noFill/>
          <a:ln/>
        </p:spPr>
        <p:txBody>
          <a:bodyPr wrap="square" lIns="0" tIns="0" rIns="0" bIns="0" rtlCol="0" anchor="ctr"/>
          <a:lstStyle/>
          <a:p>
            <a:pPr marL="0" indent="0">
              <a:lnSpc>
                <a:spcPct val="110000"/>
              </a:lnSpc>
              <a:buNone/>
            </a:pPr>
            <a:r>
              <a:rPr lang="en-US" b="1" dirty="0">
                <a:solidFill>
                  <a:srgbClr val="16302B"/>
                </a:solidFill>
                <a:latin typeface="Times New Roman" panose="02020603050405020304" pitchFamily="18" charset="0"/>
                <a:ea typeface="Cambria" pitchFamily="34" charset="-122"/>
                <a:cs typeface="Times New Roman" panose="02020603050405020304" pitchFamily="18" charset="0"/>
              </a:rPr>
              <a:t>Health-system &amp; organisational</a:t>
            </a:r>
            <a:endParaRPr lang="en-US"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65DA08D4-307F-1318-4C71-B79508A17483}"/>
              </a:ext>
            </a:extLst>
          </p:cNvPr>
          <p:cNvSpPr txBox="1"/>
          <p:nvPr/>
        </p:nvSpPr>
        <p:spPr>
          <a:xfrm>
            <a:off x="548639" y="4069080"/>
            <a:ext cx="3432345" cy="1200329"/>
          </a:xfrm>
          <a:prstGeom prst="rect">
            <a:avLst/>
          </a:prstGeom>
          <a:noFill/>
        </p:spPr>
        <p:txBody>
          <a:bodyPr wrap="square" rtlCol="0">
            <a:spAutoFit/>
          </a:bodyPr>
          <a:lstStyle/>
          <a:p>
            <a:pPr marL="285750" lvl="0" indent="-285750" eaLnBrk="0" fontAlgn="base" hangingPunct="0">
              <a:spcBef>
                <a:spcPct val="0"/>
              </a:spcBef>
              <a:spcAft>
                <a:spcPct val="0"/>
              </a:spcAft>
              <a:buFont typeface="Arial" panose="020B0604020202020204" pitchFamily="34" charset="0"/>
              <a:buChar char="•"/>
            </a:pPr>
            <a:r>
              <a:rPr lang="en-US" altLang="en-US" sz="1200" dirty="0">
                <a:solidFill>
                  <a:srgbClr val="000000"/>
                </a:solidFill>
                <a:latin typeface="Times New Roman" panose="02020603050405020304" pitchFamily="18" charset="0"/>
                <a:cs typeface="Times New Roman" panose="02020603050405020304" pitchFamily="18" charset="0"/>
              </a:rPr>
              <a:t>Embarrassment, fear of pain and anxiety about results are the reasons young women give most often for delaying screening.</a:t>
            </a:r>
          </a:p>
          <a:p>
            <a:pPr marL="285750" lvl="0" indent="-285750" eaLnBrk="0" fontAlgn="base" hangingPunct="0">
              <a:spcBef>
                <a:spcPct val="0"/>
              </a:spcBef>
              <a:spcAft>
                <a:spcPct val="0"/>
              </a:spcAft>
              <a:buFont typeface="Arial" panose="020B0604020202020204" pitchFamily="34" charset="0"/>
              <a:buChar char="•"/>
            </a:pPr>
            <a:r>
              <a:rPr lang="en-US" altLang="en-US" sz="1200" dirty="0">
                <a:solidFill>
                  <a:srgbClr val="000000"/>
                </a:solidFill>
                <a:latin typeface="Times New Roman" panose="02020603050405020304" pitchFamily="18" charset="0"/>
                <a:cs typeface="Times New Roman" panose="02020603050405020304" pitchFamily="18" charset="0"/>
              </a:rPr>
              <a:t>Low perceived personal risk saps motivation to act on a reminder, even when access isn't the problem.</a:t>
            </a:r>
            <a:endParaRPr lang="en-US" sz="1200"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F7FB2D06-5E96-75D6-E0D5-2B1BB23100F5}"/>
              </a:ext>
            </a:extLst>
          </p:cNvPr>
          <p:cNvSpPr txBox="1"/>
          <p:nvPr/>
        </p:nvSpPr>
        <p:spPr>
          <a:xfrm>
            <a:off x="4366260" y="4120247"/>
            <a:ext cx="3246120" cy="1015663"/>
          </a:xfrm>
          <a:prstGeom prst="rect">
            <a:avLst/>
          </a:prstGeom>
          <a:noFill/>
        </p:spPr>
        <p:txBody>
          <a:bodyPr wrap="square" rtlCol="0">
            <a:spAutoFit/>
          </a:bodyPr>
          <a:lstStyle/>
          <a:p>
            <a:pPr marL="171450" lvl="0" indent="-171450" eaLnBrk="0" fontAlgn="base" hangingPunct="0">
              <a:spcBef>
                <a:spcPct val="0"/>
              </a:spcBef>
              <a:spcAft>
                <a:spcPct val="0"/>
              </a:spcAft>
              <a:buFont typeface="Arial" panose="020B0604020202020204" pitchFamily="34" charset="0"/>
              <a:buChar char="•"/>
            </a:pPr>
            <a:r>
              <a:rPr lang="en-US" altLang="en-US" sz="1200" dirty="0">
                <a:latin typeface="Times New Roman" panose="02020603050405020304" pitchFamily="18" charset="0"/>
                <a:cs typeface="Times New Roman" panose="02020603050405020304" pitchFamily="18" charset="0"/>
              </a:rPr>
              <a:t>No smartphone, data, or Wi-Fi means some women never open the app at all.</a:t>
            </a:r>
          </a:p>
          <a:p>
            <a:pPr marL="171450" lvl="0" indent="-171450" eaLnBrk="0" fontAlgn="base" hangingPunct="0">
              <a:spcBef>
                <a:spcPct val="0"/>
              </a:spcBef>
              <a:spcAft>
                <a:spcPct val="0"/>
              </a:spcAft>
              <a:buFont typeface="Arial" panose="020B0604020202020204" pitchFamily="34" charset="0"/>
              <a:buChar char="•"/>
            </a:pPr>
            <a:r>
              <a:rPr lang="en-US" altLang="en-US" sz="1200" dirty="0">
                <a:latin typeface="Times New Roman" panose="02020603050405020304" pitchFamily="18" charset="0"/>
                <a:cs typeface="Times New Roman" panose="02020603050405020304" pitchFamily="18" charset="0"/>
              </a:rPr>
              <a:t>Digital exclusion follows geography, with rural and coastal areas showing higher exclusion than cities.</a:t>
            </a:r>
          </a:p>
        </p:txBody>
      </p:sp>
      <p:sp>
        <p:nvSpPr>
          <p:cNvPr id="26" name="TextBox 25">
            <a:extLst>
              <a:ext uri="{FF2B5EF4-FFF2-40B4-BE49-F238E27FC236}">
                <a16:creationId xmlns:a16="http://schemas.microsoft.com/office/drawing/2014/main" id="{7602AC29-9270-F390-0347-2040D1226A43}"/>
              </a:ext>
            </a:extLst>
          </p:cNvPr>
          <p:cNvSpPr txBox="1"/>
          <p:nvPr/>
        </p:nvSpPr>
        <p:spPr>
          <a:xfrm>
            <a:off x="8218449" y="4100303"/>
            <a:ext cx="3345365" cy="1569660"/>
          </a:xfrm>
          <a:prstGeom prst="rect">
            <a:avLst/>
          </a:prstGeom>
          <a:noFill/>
        </p:spPr>
        <p:txBody>
          <a:bodyPr wrap="square" rtlCol="0">
            <a:spAutoFit/>
          </a:bodyPr>
          <a:lstStyle/>
          <a:p>
            <a:pPr marL="171450" lvl="0" indent="-171450" eaLnBrk="0" fontAlgn="base" hangingPunct="0">
              <a:spcBef>
                <a:spcPct val="0"/>
              </a:spcBef>
              <a:spcAft>
                <a:spcPct val="0"/>
              </a:spcAft>
              <a:buFont typeface="Arial" panose="020B0604020202020204" pitchFamily="34" charset="0"/>
              <a:buChar char="•"/>
            </a:pPr>
            <a:r>
              <a:rPr lang="en-US" altLang="en-US" sz="1200" dirty="0">
                <a:latin typeface="Times New Roman" panose="02020603050405020304" pitchFamily="18" charset="0"/>
                <a:cs typeface="Times New Roman" panose="02020603050405020304" pitchFamily="18" charset="0"/>
              </a:rPr>
              <a:t>One London practice recorded uptake of just 54%, well short of the 80% target, showing how much delivery depends on local capacity, not just the technology (Santos et al., 2025).</a:t>
            </a:r>
          </a:p>
          <a:p>
            <a:pPr marL="171450" lvl="0" indent="-171450" eaLnBrk="0" fontAlgn="base" hangingPunct="0">
              <a:spcBef>
                <a:spcPct val="0"/>
              </a:spcBef>
              <a:spcAft>
                <a:spcPct val="0"/>
              </a:spcAft>
              <a:buFont typeface="Arial" panose="020B0604020202020204" pitchFamily="34" charset="0"/>
              <a:buChar char="•"/>
            </a:pPr>
            <a:r>
              <a:rPr lang="en-US" altLang="en-US" sz="1200" dirty="0">
                <a:latin typeface="Times New Roman" panose="02020603050405020304" pitchFamily="18" charset="0"/>
                <a:cs typeface="Times New Roman" panose="02020603050405020304" pitchFamily="18" charset="0"/>
              </a:rPr>
              <a:t>Practice nurses and GP teams already carry heavy admin loads, so a new digital pathway needs to fit into existing workflows rather than add to them.</a:t>
            </a:r>
          </a:p>
        </p:txBody>
      </p:sp>
      <p:sp>
        <p:nvSpPr>
          <p:cNvPr id="10" name="TextBox 9">
            <a:extLst>
              <a:ext uri="{FF2B5EF4-FFF2-40B4-BE49-F238E27FC236}">
                <a16:creationId xmlns:a16="http://schemas.microsoft.com/office/drawing/2014/main" id="{E8325C40-6202-6B09-4E7A-BC0F29DE3913}"/>
              </a:ext>
            </a:extLst>
          </p:cNvPr>
          <p:cNvSpPr txBox="1"/>
          <p:nvPr/>
        </p:nvSpPr>
        <p:spPr>
          <a:xfrm>
            <a:off x="5989320" y="6043057"/>
            <a:ext cx="6099858" cy="307777"/>
          </a:xfrm>
          <a:prstGeom prst="rect">
            <a:avLst/>
          </a:prstGeom>
          <a:noFill/>
        </p:spPr>
        <p:txBody>
          <a:bodyPr wrap="square">
            <a:spAutoFit/>
          </a:bodyPr>
          <a:lstStyle/>
          <a:p>
            <a:pPr algn="r"/>
            <a:r>
              <a:rPr lang="en-GB" sz="1400" i="1" dirty="0">
                <a:latin typeface="Times New Roman" panose="02020603050405020304" pitchFamily="18" charset="0"/>
                <a:cs typeface="Times New Roman" panose="02020603050405020304" pitchFamily="18" charset="0"/>
              </a:rPr>
              <a:t>(Hamilton et al., 2025</a:t>
            </a:r>
            <a:r>
              <a:rPr lang="en-US" sz="1400" i="1" dirty="0">
                <a:latin typeface="Times New Roman" panose="02020603050405020304" pitchFamily="18" charset="0"/>
                <a:ea typeface="Calibri" pitchFamily="34" charset="-122"/>
                <a:cs typeface="Times New Roman" panose="02020603050405020304" pitchFamily="18" charset="0"/>
              </a:rPr>
              <a:t>; NHS Alliance, 2026)</a:t>
            </a:r>
            <a:endParaRPr lang="en-US" sz="1400" i="1"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C9C9BF51-AE35-AF96-87BA-F83C3C573F52}"/>
              </a:ext>
            </a:extLst>
          </p:cNvPr>
          <p:cNvSpPr txBox="1"/>
          <p:nvPr/>
        </p:nvSpPr>
        <p:spPr>
          <a:xfrm>
            <a:off x="5989320" y="6341162"/>
            <a:ext cx="6099858" cy="307777"/>
          </a:xfrm>
          <a:prstGeom prst="rect">
            <a:avLst/>
          </a:prstGeom>
          <a:noFill/>
        </p:spPr>
        <p:txBody>
          <a:bodyPr wrap="square">
            <a:spAutoFit/>
          </a:bodyPr>
          <a:lstStyle/>
          <a:p>
            <a:pPr marL="0" indent="0" algn="r">
              <a:buNone/>
            </a:pPr>
            <a:r>
              <a:rPr lang="en-US" sz="1400" i="1" dirty="0">
                <a:latin typeface="Times New Roman" panose="02020603050405020304" pitchFamily="18" charset="0"/>
                <a:ea typeface="Calibri" pitchFamily="34" charset="-122"/>
                <a:cs typeface="Times New Roman" panose="02020603050405020304" pitchFamily="18" charset="0"/>
              </a:rPr>
              <a:t>(</a:t>
            </a:r>
            <a:r>
              <a:rPr lang="en-US" sz="1400" i="1" dirty="0" err="1">
                <a:latin typeface="Times New Roman" panose="02020603050405020304" pitchFamily="18" charset="0"/>
                <a:ea typeface="Calibri" pitchFamily="34" charset="-122"/>
                <a:cs typeface="Times New Roman" panose="02020603050405020304" pitchFamily="18" charset="0"/>
              </a:rPr>
              <a:t>Taratula</a:t>
            </a:r>
            <a:r>
              <a:rPr lang="en-US" sz="1400" i="1" dirty="0">
                <a:latin typeface="Times New Roman" panose="02020603050405020304" pitchFamily="18" charset="0"/>
                <a:ea typeface="Calibri" pitchFamily="34" charset="-122"/>
                <a:cs typeface="Times New Roman" panose="02020603050405020304" pitchFamily="18" charset="0"/>
              </a:rPr>
              <a:t>-Lyons and Hill, 2024; </a:t>
            </a:r>
            <a:r>
              <a:rPr lang="en-US" sz="1400" i="1" dirty="0" err="1">
                <a:latin typeface="Times New Roman" panose="02020603050405020304" pitchFamily="18" charset="0"/>
                <a:ea typeface="Calibri" pitchFamily="34" charset="-122"/>
                <a:cs typeface="Times New Roman" panose="02020603050405020304" pitchFamily="18" charset="0"/>
              </a:rPr>
              <a:t>Shpendi</a:t>
            </a:r>
            <a:r>
              <a:rPr lang="en-US" sz="1400" i="1" dirty="0">
                <a:latin typeface="Times New Roman" panose="02020603050405020304" pitchFamily="18" charset="0"/>
                <a:ea typeface="Calibri" pitchFamily="34" charset="-122"/>
                <a:cs typeface="Times New Roman" panose="02020603050405020304" pitchFamily="18" charset="0"/>
              </a:rPr>
              <a:t> et al., 2025)</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426013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621792"/>
            <a:ext cx="9601200" cy="822960"/>
          </a:xfrm>
          <a:prstGeom prst="rect">
            <a:avLst/>
          </a:prstGeom>
          <a:noFill/>
          <a:ln/>
        </p:spPr>
        <p:txBody>
          <a:bodyPr wrap="square" lIns="0" tIns="0" rIns="0" bIns="0" rtlCol="0" anchor="t"/>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Individual &amp; psychological barriers</a:t>
            </a:r>
            <a:endParaRPr lang="en-US" sz="3200" dirty="0">
              <a:latin typeface="Times New Roman" panose="02020603050405020304" pitchFamily="18" charset="0"/>
              <a:cs typeface="Times New Roman" panose="02020603050405020304" pitchFamily="18" charset="0"/>
            </a:endParaRPr>
          </a:p>
        </p:txBody>
      </p:sp>
      <p:sp>
        <p:nvSpPr>
          <p:cNvPr id="4" name="Shape 2"/>
          <p:cNvSpPr/>
          <p:nvPr/>
        </p:nvSpPr>
        <p:spPr>
          <a:xfrm>
            <a:off x="548640" y="1554480"/>
            <a:ext cx="5349240" cy="4206240"/>
          </a:xfrm>
          <a:prstGeom prst="roundRect">
            <a:avLst>
              <a:gd name="adj" fmla="val 1739"/>
            </a:avLst>
          </a:prstGeom>
          <a:solidFill>
            <a:schemeClr val="accent2">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5" name="Text 3"/>
          <p:cNvSpPr/>
          <p:nvPr/>
        </p:nvSpPr>
        <p:spPr>
          <a:xfrm>
            <a:off x="868680" y="1783080"/>
            <a:ext cx="4754880" cy="365760"/>
          </a:xfrm>
          <a:prstGeom prst="rect">
            <a:avLst/>
          </a:prstGeom>
          <a:noFill/>
          <a:ln/>
        </p:spPr>
        <p:txBody>
          <a:bodyPr wrap="square" lIns="0" tIns="0" rIns="0" bIns="0" rtlCol="0" anchor="ctr"/>
          <a:lstStyle/>
          <a:p>
            <a:pPr marL="0" indent="0">
              <a:buNone/>
            </a:pPr>
            <a:r>
              <a:rPr lang="en-US" sz="1600" b="1" dirty="0">
                <a:latin typeface="Times New Roman" panose="02020603050405020304" pitchFamily="18" charset="0"/>
                <a:ea typeface="Cambria" pitchFamily="34" charset="-122"/>
                <a:cs typeface="Times New Roman" panose="02020603050405020304" pitchFamily="18" charset="0"/>
              </a:rPr>
              <a:t>What the evidence shows</a:t>
            </a:r>
            <a:endParaRPr lang="en-US" sz="1600" dirty="0">
              <a:latin typeface="Times New Roman" panose="02020603050405020304" pitchFamily="18" charset="0"/>
              <a:cs typeface="Times New Roman" panose="02020603050405020304" pitchFamily="18" charset="0"/>
            </a:endParaRPr>
          </a:p>
        </p:txBody>
      </p:sp>
      <p:sp>
        <p:nvSpPr>
          <p:cNvPr id="7" name="Text 5"/>
          <p:cNvSpPr/>
          <p:nvPr/>
        </p:nvSpPr>
        <p:spPr>
          <a:xfrm>
            <a:off x="960120" y="2246524"/>
            <a:ext cx="4526280" cy="2559651"/>
          </a:xfrm>
          <a:prstGeom prst="rect">
            <a:avLst/>
          </a:prstGeom>
          <a:noFill/>
          <a:ln/>
        </p:spPr>
        <p:txBody>
          <a:bodyPr wrap="square" lIns="0" tIns="0" rIns="0" bIns="0" rtlCol="0" anchor="t"/>
          <a:lstStyle/>
          <a:p>
            <a:pPr marL="285750" indent="-285750">
              <a:lnSpc>
                <a:spcPct val="150000"/>
              </a:lnSpc>
              <a:buFont typeface="Arial" panose="020B0604020202020204" pitchFamily="34" charset="0"/>
              <a:buChar char="•"/>
            </a:pPr>
            <a:r>
              <a:rPr lang="en-US" sz="1400" dirty="0">
                <a:latin typeface="Times New Roman" panose="02020603050405020304" pitchFamily="18" charset="0"/>
                <a:ea typeface="Calibri" pitchFamily="34" charset="-122"/>
                <a:cs typeface="Times New Roman" panose="02020603050405020304" pitchFamily="18" charset="0"/>
              </a:rPr>
              <a:t>Embarrassment, fear of pain and anxiety about results are repeatedly cited by young women as reasons for avoiding or delaying screening.</a:t>
            </a:r>
          </a:p>
          <a:p>
            <a:pPr marL="285750" indent="-285750">
              <a:lnSpc>
                <a:spcPct val="150000"/>
              </a:lnSpc>
              <a:buFont typeface="Arial" panose="020B0604020202020204" pitchFamily="34" charset="0"/>
              <a:buChar char="•"/>
            </a:pPr>
            <a:r>
              <a:rPr lang="en-US" sz="1400" dirty="0">
                <a:latin typeface="Times New Roman" panose="02020603050405020304" pitchFamily="18" charset="0"/>
                <a:ea typeface="Calibri" pitchFamily="34" charset="-122"/>
                <a:cs typeface="Times New Roman" panose="02020603050405020304" pitchFamily="18" charset="0"/>
              </a:rPr>
              <a:t>Limited knowledge of what screening involves and why it matters is concentrated in the 20–24 age group, who have the least exposure to it before becoming eligible.</a:t>
            </a:r>
            <a:endParaRPr lang="en-US" sz="1400" dirty="0">
              <a:latin typeface="Times New Roman" panose="02020603050405020304" pitchFamily="18" charset="0"/>
              <a:cs typeface="Times New Roman" panose="02020603050405020304" pitchFamily="18" charset="0"/>
            </a:endParaRPr>
          </a:p>
          <a:p>
            <a:pPr marL="0" indent="0">
              <a:lnSpc>
                <a:spcPct val="125000"/>
              </a:lnSpc>
              <a:buNone/>
            </a:pPr>
            <a:endParaRPr lang="en-US" sz="1200" dirty="0">
              <a:latin typeface="Times New Roman" panose="02020603050405020304" pitchFamily="18" charset="0"/>
              <a:cs typeface="Times New Roman" panose="02020603050405020304" pitchFamily="18" charset="0"/>
            </a:endParaRPr>
          </a:p>
        </p:txBody>
      </p:sp>
      <p:sp>
        <p:nvSpPr>
          <p:cNvPr id="9" name="Text 7"/>
          <p:cNvSpPr/>
          <p:nvPr/>
        </p:nvSpPr>
        <p:spPr>
          <a:xfrm>
            <a:off x="1316736" y="3977640"/>
            <a:ext cx="4526280" cy="1463040"/>
          </a:xfrm>
          <a:prstGeom prst="rect">
            <a:avLst/>
          </a:prstGeom>
          <a:noFill/>
          <a:ln/>
        </p:spPr>
        <p:txBody>
          <a:bodyPr wrap="square" lIns="0" tIns="0" rIns="0" bIns="0" rtlCol="0" anchor="t"/>
          <a:lstStyle/>
          <a:p>
            <a:pPr marL="0" indent="0">
              <a:lnSpc>
                <a:spcPct val="125000"/>
              </a:lnSpc>
              <a:buNone/>
            </a:pPr>
            <a:endParaRPr lang="en-US" sz="1250" dirty="0"/>
          </a:p>
        </p:txBody>
      </p:sp>
      <p:sp>
        <p:nvSpPr>
          <p:cNvPr id="10" name="Shape 8"/>
          <p:cNvSpPr/>
          <p:nvPr/>
        </p:nvSpPr>
        <p:spPr>
          <a:xfrm>
            <a:off x="6080760" y="1554480"/>
            <a:ext cx="5532120" cy="4206240"/>
          </a:xfrm>
          <a:prstGeom prst="roundRect">
            <a:avLst>
              <a:gd name="adj" fmla="val 1739"/>
            </a:avLst>
          </a:prstGeom>
          <a:solidFill>
            <a:schemeClr val="accent6">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1" name="Text 9"/>
          <p:cNvSpPr/>
          <p:nvPr/>
        </p:nvSpPr>
        <p:spPr>
          <a:xfrm>
            <a:off x="6400800" y="1783080"/>
            <a:ext cx="4937760" cy="365760"/>
          </a:xfrm>
          <a:prstGeom prst="rect">
            <a:avLst/>
          </a:prstGeom>
          <a:noFill/>
          <a:ln/>
        </p:spPr>
        <p:txBody>
          <a:bodyPr wrap="square" lIns="0" tIns="0" rIns="0" bIns="0" rtlCol="0" anchor="ctr"/>
          <a:lstStyle/>
          <a:p>
            <a:pPr marL="0" indent="0">
              <a:buNone/>
            </a:pPr>
            <a:r>
              <a:rPr lang="en-US" sz="1600" b="1" dirty="0">
                <a:latin typeface="Times New Roman" panose="02020603050405020304" pitchFamily="18" charset="0"/>
                <a:ea typeface="Cambria" pitchFamily="34" charset="-122"/>
                <a:cs typeface="Times New Roman" panose="02020603050405020304" pitchFamily="18" charset="0"/>
              </a:rPr>
              <a:t>Implications for the intervention</a:t>
            </a:r>
            <a:endParaRPr lang="en-US" sz="1600" dirty="0">
              <a:latin typeface="Times New Roman" panose="02020603050405020304" pitchFamily="18" charset="0"/>
              <a:cs typeface="Times New Roman" panose="02020603050405020304" pitchFamily="18" charset="0"/>
            </a:endParaRPr>
          </a:p>
        </p:txBody>
      </p:sp>
      <p:sp>
        <p:nvSpPr>
          <p:cNvPr id="13" name="Text 11"/>
          <p:cNvSpPr/>
          <p:nvPr/>
        </p:nvSpPr>
        <p:spPr>
          <a:xfrm>
            <a:off x="6446520" y="2176272"/>
            <a:ext cx="4846320" cy="2514601"/>
          </a:xfrm>
          <a:prstGeom prst="rect">
            <a:avLst/>
          </a:prstGeom>
          <a:noFill/>
          <a:ln/>
        </p:spPr>
        <p:txBody>
          <a:bodyPr wrap="square" lIns="0" tIns="0" rIns="0" bIns="0" rtlCol="0" anchor="t"/>
          <a:lstStyle/>
          <a:p>
            <a:pPr marL="285750" indent="-285750">
              <a:lnSpc>
                <a:spcPct val="150000"/>
              </a:lnSpc>
              <a:buFont typeface="Arial" panose="020B0604020202020204" pitchFamily="34" charset="0"/>
              <a:buChar char="•"/>
            </a:pPr>
            <a:r>
              <a:rPr lang="en-US" sz="1400" dirty="0">
                <a:latin typeface="Times New Roman" panose="02020603050405020304" pitchFamily="18" charset="0"/>
                <a:ea typeface="Calibri" pitchFamily="34" charset="-122"/>
                <a:cs typeface="Times New Roman" panose="02020603050405020304" pitchFamily="18" charset="0"/>
              </a:rPr>
              <a:t>Low perceived personal risk (“it won't happen to me”) reduces motivation to act on a digital reminder even when access is not a barrier.</a:t>
            </a:r>
          </a:p>
          <a:p>
            <a:pPr marL="285750" indent="-285750">
              <a:lnSpc>
                <a:spcPct val="150000"/>
              </a:lnSpc>
              <a:buFont typeface="Arial" panose="020B0604020202020204" pitchFamily="34" charset="0"/>
              <a:buChar char="•"/>
            </a:pPr>
            <a:r>
              <a:rPr lang="en-US" sz="1400" dirty="0">
                <a:latin typeface="Times New Roman" panose="02020603050405020304" pitchFamily="18" charset="0"/>
                <a:ea typeface="Calibri" pitchFamily="34" charset="-122"/>
                <a:cs typeface="Times New Roman" panose="02020603050405020304" pitchFamily="18" charset="0"/>
              </a:rPr>
              <a:t>A digital nudge alone does not build capability or opportunity — the COM-B model shows all three components must be addressed together for attendance to improve.</a:t>
            </a:r>
            <a:endParaRPr lang="en-US" sz="1400" dirty="0">
              <a:latin typeface="Times New Roman" panose="02020603050405020304" pitchFamily="18" charset="0"/>
              <a:cs typeface="Times New Roman" panose="02020603050405020304" pitchFamily="18" charset="0"/>
            </a:endParaRPr>
          </a:p>
          <a:p>
            <a:pPr marL="0" indent="0">
              <a:lnSpc>
                <a:spcPct val="125000"/>
              </a:lnSpc>
              <a:buNone/>
            </a:pPr>
            <a:endParaRPr lang="en-US" sz="1250" dirty="0"/>
          </a:p>
        </p:txBody>
      </p:sp>
      <p:sp>
        <p:nvSpPr>
          <p:cNvPr id="2" name="Text 14">
            <a:extLst>
              <a:ext uri="{FF2B5EF4-FFF2-40B4-BE49-F238E27FC236}">
                <a16:creationId xmlns:a16="http://schemas.microsoft.com/office/drawing/2014/main" id="{A2B35275-E7E7-D5B1-6AE2-E297FF0A5633}"/>
              </a:ext>
            </a:extLst>
          </p:cNvPr>
          <p:cNvSpPr/>
          <p:nvPr/>
        </p:nvSpPr>
        <p:spPr>
          <a:xfrm>
            <a:off x="7859210" y="6236208"/>
            <a:ext cx="3845111" cy="338212"/>
          </a:xfrm>
          <a:prstGeom prst="rect">
            <a:avLst/>
          </a:prstGeom>
          <a:noFill/>
          <a:ln/>
        </p:spPr>
        <p:txBody>
          <a:bodyPr wrap="square" lIns="0" tIns="0" rIns="0" bIns="0" rtlCol="0" anchor="ctr"/>
          <a:lstStyle/>
          <a:p>
            <a:pPr marL="0" indent="0" algn="r">
              <a:buNone/>
            </a:pPr>
            <a:r>
              <a:rPr lang="en-US" sz="1400" i="1" dirty="0">
                <a:latin typeface="Times New Roman" panose="02020603050405020304" pitchFamily="18" charset="0"/>
                <a:ea typeface="Calibri" pitchFamily="34" charset="-122"/>
                <a:cs typeface="Times New Roman" panose="02020603050405020304" pitchFamily="18" charset="0"/>
              </a:rPr>
              <a:t>(Taratula-Lyons and Hill, 2024; Shpendi et al., 2025)</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9322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621792"/>
            <a:ext cx="9601200" cy="521208"/>
          </a:xfrm>
          <a:prstGeom prst="rect">
            <a:avLst/>
          </a:prstGeom>
          <a:noFill/>
          <a:ln/>
        </p:spPr>
        <p:txBody>
          <a:bodyPr wrap="square" lIns="0" tIns="0" rIns="0" bIns="0" rtlCol="0" anchor="t"/>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Digital access &amp; inclusion barriers</a:t>
            </a:r>
            <a:endParaRPr lang="en-US" sz="3200" dirty="0">
              <a:latin typeface="Times New Roman" panose="02020603050405020304" pitchFamily="18" charset="0"/>
              <a:cs typeface="Times New Roman" panose="02020603050405020304" pitchFamily="18" charset="0"/>
            </a:endParaRPr>
          </a:p>
        </p:txBody>
      </p:sp>
      <p:sp>
        <p:nvSpPr>
          <p:cNvPr id="4" name="Text 2"/>
          <p:cNvSpPr/>
          <p:nvPr/>
        </p:nvSpPr>
        <p:spPr>
          <a:xfrm>
            <a:off x="525780" y="1444752"/>
            <a:ext cx="5669280" cy="777240"/>
          </a:xfrm>
          <a:prstGeom prst="rect">
            <a:avLst/>
          </a:prstGeom>
          <a:noFill/>
          <a:ln/>
        </p:spPr>
        <p:txBody>
          <a:bodyPr wrap="square" lIns="0" tIns="0" rIns="0" bIns="0" rtlCol="0" anchor="ctr"/>
          <a:lstStyle/>
          <a:p>
            <a:pPr marL="0" indent="0">
              <a:lnSpc>
                <a:spcPct val="125000"/>
              </a:lnSpc>
              <a:buNone/>
            </a:pPr>
            <a:r>
              <a:rPr lang="en-US" sz="1400" dirty="0">
                <a:latin typeface="Times New Roman" panose="02020603050405020304" pitchFamily="18" charset="0"/>
                <a:ea typeface="Calibri" pitchFamily="34" charset="-122"/>
                <a:cs typeface="Times New Roman" panose="02020603050405020304" pitchFamily="18" charset="0"/>
              </a:rPr>
              <a:t>Digital-only design risks widening the very inequalities the intervention is meant to close coverage remains furthest from target among younger, often more deprived, groups.</a:t>
            </a:r>
            <a:endParaRPr lang="en-US" sz="1400" dirty="0">
              <a:latin typeface="Times New Roman" panose="02020603050405020304" pitchFamily="18" charset="0"/>
              <a:cs typeface="Times New Roman" panose="02020603050405020304" pitchFamily="18" charset="0"/>
            </a:endParaRPr>
          </a:p>
        </p:txBody>
      </p:sp>
      <p:sp>
        <p:nvSpPr>
          <p:cNvPr id="6" name="Text 4"/>
          <p:cNvSpPr/>
          <p:nvPr/>
        </p:nvSpPr>
        <p:spPr>
          <a:xfrm>
            <a:off x="396241" y="2583180"/>
            <a:ext cx="5440680" cy="3360420"/>
          </a:xfrm>
          <a:prstGeom prst="rect">
            <a:avLst/>
          </a:prstGeom>
          <a:noFill/>
          <a:ln/>
        </p:spPr>
        <p:txBody>
          <a:bodyPr wrap="square" lIns="0" tIns="0" rIns="0" bIns="0" rtlCol="0" anchor="t"/>
          <a:lstStyle/>
          <a:p>
            <a:pPr marL="285750" indent="-285750">
              <a:lnSpc>
                <a:spcPct val="150000"/>
              </a:lnSpc>
              <a:buFont typeface="Arial" panose="020B0604020202020204" pitchFamily="34" charset="0"/>
              <a:buChar char="•"/>
            </a:pPr>
            <a:r>
              <a:rPr lang="en-US" sz="1400" dirty="0">
                <a:latin typeface="Times New Roman" panose="02020603050405020304" pitchFamily="18" charset="0"/>
                <a:ea typeface="Calibri" pitchFamily="34" charset="-122"/>
                <a:cs typeface="Times New Roman" panose="02020603050405020304" pitchFamily="18" charset="0"/>
              </a:rPr>
              <a:t>Lack of smartphone ownership, data or Wi-Fi access excludes some women before the app is even opened; digital tools can widen inequalities if access and digital skills are not designed for from the outset.</a:t>
            </a:r>
          </a:p>
          <a:p>
            <a:pPr marL="285750" indent="-285750">
              <a:lnSpc>
                <a:spcPct val="150000"/>
              </a:lnSpc>
              <a:buFont typeface="Arial" panose="020B0604020202020204" pitchFamily="34" charset="0"/>
              <a:buChar char="•"/>
            </a:pPr>
            <a:r>
              <a:rPr lang="en-US" sz="1400" dirty="0">
                <a:latin typeface="Times New Roman" panose="02020603050405020304" pitchFamily="18" charset="0"/>
                <a:ea typeface="Calibri" pitchFamily="34" charset="-122"/>
                <a:cs typeface="Times New Roman" panose="02020603050405020304" pitchFamily="18" charset="0"/>
              </a:rPr>
              <a:t>Digital exclusion is geographically patterned — rural and coastal areas show consistently higher exclusion than urban </a:t>
            </a:r>
            <a:r>
              <a:rPr lang="en-US" sz="1400" dirty="0" err="1">
                <a:latin typeface="Times New Roman" panose="02020603050405020304" pitchFamily="18" charset="0"/>
                <a:ea typeface="Calibri" pitchFamily="34" charset="-122"/>
                <a:cs typeface="Times New Roman" panose="02020603050405020304" pitchFamily="18" charset="0"/>
              </a:rPr>
              <a:t>centres</a:t>
            </a:r>
            <a:r>
              <a:rPr lang="en-US" sz="1400" dirty="0">
                <a:latin typeface="Times New Roman" panose="02020603050405020304" pitchFamily="18" charset="0"/>
                <a:ea typeface="Calibri" pitchFamily="34" charset="-122"/>
                <a:cs typeface="Times New Roman" panose="02020603050405020304" pitchFamily="18" charset="0"/>
              </a:rPr>
              <a:t>.</a:t>
            </a:r>
          </a:p>
          <a:p>
            <a:pPr marL="285750" indent="-285750">
              <a:lnSpc>
                <a:spcPct val="150000"/>
              </a:lnSpc>
              <a:buFont typeface="Arial" panose="020B0604020202020204" pitchFamily="34" charset="0"/>
              <a:buChar char="•"/>
            </a:pPr>
            <a:r>
              <a:rPr lang="en-US" sz="1400" dirty="0">
                <a:latin typeface="Times New Roman" panose="02020603050405020304" pitchFamily="18" charset="0"/>
                <a:ea typeface="Calibri" pitchFamily="34" charset="-122"/>
                <a:cs typeface="Times New Roman" panose="02020603050405020304" pitchFamily="18" charset="0"/>
              </a:rPr>
              <a:t>Low digital literacy, not just lack of access to a device, is a distinct barrier — some women have a device but lack confidence to use it or use reminder features.</a:t>
            </a:r>
            <a:endParaRPr lang="en-US" sz="1400" dirty="0">
              <a:latin typeface="Times New Roman" panose="02020603050405020304" pitchFamily="18" charset="0"/>
              <a:cs typeface="Times New Roman" panose="02020603050405020304" pitchFamily="18" charset="0"/>
            </a:endParaRPr>
          </a:p>
          <a:p>
            <a:pPr>
              <a:lnSpc>
                <a:spcPct val="122000"/>
              </a:lnSpc>
            </a:pPr>
            <a:endParaRPr lang="en-US" sz="1150" dirty="0">
              <a:solidFill>
                <a:srgbClr val="45605C"/>
              </a:solidFill>
              <a:latin typeface="Calibri" pitchFamily="34" charset="0"/>
              <a:ea typeface="Calibri" pitchFamily="34" charset="-122"/>
              <a:cs typeface="Calibri" pitchFamily="34" charset="-120"/>
            </a:endParaRPr>
          </a:p>
          <a:p>
            <a:pPr>
              <a:lnSpc>
                <a:spcPct val="122000"/>
              </a:lnSpc>
            </a:pPr>
            <a:endParaRPr lang="en-US" sz="1150" dirty="0"/>
          </a:p>
          <a:p>
            <a:pPr marL="0" indent="0">
              <a:lnSpc>
                <a:spcPct val="122000"/>
              </a:lnSpc>
              <a:buNone/>
            </a:pPr>
            <a:endParaRPr lang="en-US" sz="1150" dirty="0"/>
          </a:p>
        </p:txBody>
      </p:sp>
      <p:sp>
        <p:nvSpPr>
          <p:cNvPr id="11" name="Shape 9"/>
          <p:cNvSpPr/>
          <p:nvPr/>
        </p:nvSpPr>
        <p:spPr>
          <a:xfrm>
            <a:off x="6408420" y="1299754"/>
            <a:ext cx="5257800" cy="4480560"/>
          </a:xfrm>
          <a:prstGeom prst="roundRect">
            <a:avLst>
              <a:gd name="adj" fmla="val 1633"/>
            </a:avLst>
          </a:prstGeom>
          <a:solidFill>
            <a:srgbClr val="FFFFFF"/>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2" name="Text 10"/>
          <p:cNvSpPr/>
          <p:nvPr/>
        </p:nvSpPr>
        <p:spPr>
          <a:xfrm>
            <a:off x="6675120" y="1691640"/>
            <a:ext cx="4663440" cy="457200"/>
          </a:xfrm>
          <a:prstGeom prst="rect">
            <a:avLst/>
          </a:prstGeom>
          <a:noFill/>
          <a:ln/>
        </p:spPr>
        <p:txBody>
          <a:bodyPr wrap="square" lIns="0" tIns="0" rIns="0" bIns="0" rtlCol="0" anchor="ctr"/>
          <a:lstStyle/>
          <a:p>
            <a:pPr marL="0" indent="0">
              <a:buNone/>
            </a:pPr>
            <a:r>
              <a:rPr lang="en-US" sz="1350" b="1" dirty="0">
                <a:solidFill>
                  <a:srgbClr val="16302B"/>
                </a:solidFill>
                <a:latin typeface="Cambria" pitchFamily="34" charset="0"/>
                <a:ea typeface="Cambria" pitchFamily="34" charset="-122"/>
                <a:cs typeface="Cambria" pitchFamily="34" charset="-120"/>
              </a:rPr>
              <a:t>Cervical screening coverage vs national target</a:t>
            </a:r>
            <a:endParaRPr lang="en-US" sz="1350" dirty="0"/>
          </a:p>
        </p:txBody>
      </p:sp>
      <p:graphicFrame>
        <p:nvGraphicFramePr>
          <p:cNvPr id="13" name="Chart 0"/>
          <p:cNvGraphicFramePr/>
          <p:nvPr/>
        </p:nvGraphicFramePr>
        <p:xfrm>
          <a:off x="6675120" y="2194560"/>
          <a:ext cx="4663440" cy="3520440"/>
        </p:xfrm>
        <a:graphic>
          <a:graphicData uri="http://schemas.openxmlformats.org/drawingml/2006/chart">
            <c:chart xmlns:c="http://schemas.openxmlformats.org/drawingml/2006/chart" xmlns:r="http://schemas.openxmlformats.org/officeDocument/2006/relationships" r:id="rId3"/>
          </a:graphicData>
        </a:graphic>
      </p:graphicFrame>
      <p:sp>
        <p:nvSpPr>
          <p:cNvPr id="2" name="Text 11">
            <a:extLst>
              <a:ext uri="{FF2B5EF4-FFF2-40B4-BE49-F238E27FC236}">
                <a16:creationId xmlns:a16="http://schemas.microsoft.com/office/drawing/2014/main" id="{63DF7CD4-C982-92F0-2DE1-527CA1CBEE2A}"/>
              </a:ext>
            </a:extLst>
          </p:cNvPr>
          <p:cNvSpPr/>
          <p:nvPr/>
        </p:nvSpPr>
        <p:spPr>
          <a:xfrm>
            <a:off x="6675120" y="6355037"/>
            <a:ext cx="4937760" cy="410365"/>
          </a:xfrm>
          <a:prstGeom prst="rect">
            <a:avLst/>
          </a:prstGeom>
          <a:noFill/>
          <a:ln/>
        </p:spPr>
        <p:txBody>
          <a:bodyPr wrap="square" lIns="0" tIns="0" rIns="0" bIns="0" rtlCol="0" anchor="ctr"/>
          <a:lstStyle/>
          <a:p>
            <a:pPr algn="r"/>
            <a:r>
              <a:rPr lang="en-US" sz="1400" i="1" dirty="0">
                <a:latin typeface="Times New Roman" panose="02020603050405020304" pitchFamily="18" charset="0"/>
                <a:ea typeface="Calibri" pitchFamily="34" charset="-122"/>
                <a:cs typeface="Times New Roman" panose="02020603050405020304" pitchFamily="18" charset="0"/>
              </a:rPr>
              <a:t>(</a:t>
            </a:r>
            <a:r>
              <a:rPr lang="en-US" sz="1400" dirty="0">
                <a:latin typeface="Times New Roman" panose="02020603050405020304" pitchFamily="18" charset="0"/>
                <a:ea typeface="Calibri" pitchFamily="34" charset="-122"/>
                <a:cs typeface="Times New Roman" panose="02020603050405020304" pitchFamily="18" charset="0"/>
              </a:rPr>
              <a:t>NHS England, 2025; </a:t>
            </a:r>
            <a:r>
              <a:rPr lang="en-GB" sz="1400" i="1" dirty="0">
                <a:latin typeface="Times New Roman" panose="02020603050405020304" pitchFamily="18" charset="0"/>
                <a:cs typeface="Times New Roman" panose="02020603050405020304" pitchFamily="18" charset="0"/>
              </a:rPr>
              <a:t>Hamilton et al., 2025</a:t>
            </a:r>
            <a:r>
              <a:rPr lang="en-US" sz="1400" dirty="0">
                <a:latin typeface="Times New Roman" panose="02020603050405020304" pitchFamily="18" charset="0"/>
                <a:ea typeface="Calibri" pitchFamily="34" charset="-122"/>
                <a:cs typeface="Times New Roman" panose="02020603050405020304" pitchFamily="18" charset="0"/>
              </a:rPr>
              <a:t>; NHS Alliance, 2026)</a:t>
            </a:r>
            <a:endParaRPr lang="en-US" sz="14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7F6B75F-3B34-98B9-5429-0473F0DA05A2}"/>
              </a:ext>
            </a:extLst>
          </p:cNvPr>
          <p:cNvSpPr txBox="1"/>
          <p:nvPr/>
        </p:nvSpPr>
        <p:spPr>
          <a:xfrm>
            <a:off x="6301740" y="5780314"/>
            <a:ext cx="5471160" cy="523220"/>
          </a:xfrm>
          <a:prstGeom prst="rect">
            <a:avLst/>
          </a:prstGeom>
          <a:noFill/>
        </p:spPr>
        <p:txBody>
          <a:bodyPr wrap="square">
            <a:spAutoFit/>
          </a:bodyPr>
          <a:lstStyle/>
          <a:p>
            <a:r>
              <a:rPr lang="en-GB" sz="1400" b="0" i="0" u="none" strike="noStrike" dirty="0">
                <a:effectLst/>
                <a:latin typeface="Times New Roman" panose="02020603050405020304" pitchFamily="18" charset="0"/>
                <a:cs typeface="Times New Roman" panose="02020603050405020304" pitchFamily="18" charset="0"/>
              </a:rPr>
              <a:t>Figure 1. Cervical screening coverage by age band relative to the national coverage </a:t>
            </a:r>
            <a:r>
              <a:rPr lang="en-GB" sz="1400" dirty="0">
                <a:latin typeface="Times New Roman" panose="02020603050405020304" pitchFamily="18" charset="0"/>
                <a:cs typeface="Times New Roman" panose="02020603050405020304" pitchFamily="18" charset="0"/>
              </a:rPr>
              <a:t>target in </a:t>
            </a:r>
            <a:r>
              <a:rPr lang="en-GB" sz="1400" b="0" i="0" u="none" strike="noStrike" dirty="0">
                <a:effectLst/>
                <a:latin typeface="Times New Roman" panose="02020603050405020304" pitchFamily="18" charset="0"/>
                <a:cs typeface="Times New Roman" panose="02020603050405020304" pitchFamily="18" charset="0"/>
              </a:rPr>
              <a:t>England. </a:t>
            </a:r>
            <a:r>
              <a:rPr lang="en-US" sz="1400" i="1" dirty="0">
                <a:latin typeface="Times New Roman" panose="02020603050405020304" pitchFamily="18" charset="0"/>
                <a:ea typeface="Calibri" pitchFamily="34" charset="-122"/>
                <a:cs typeface="Times New Roman" panose="02020603050405020304" pitchFamily="18" charset="0"/>
              </a:rPr>
              <a:t>(</a:t>
            </a:r>
            <a:r>
              <a:rPr lang="en-US" sz="1400" dirty="0">
                <a:latin typeface="Times New Roman" panose="02020603050405020304" pitchFamily="18" charset="0"/>
                <a:ea typeface="Calibri" pitchFamily="34" charset="-122"/>
                <a:cs typeface="Times New Roman" panose="02020603050405020304" pitchFamily="18" charset="0"/>
              </a:rPr>
              <a:t>NHS England, 2025)</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79966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621792"/>
            <a:ext cx="9601200" cy="822960"/>
          </a:xfrm>
          <a:prstGeom prst="rect">
            <a:avLst/>
          </a:prstGeom>
          <a:noFill/>
          <a:ln/>
        </p:spPr>
        <p:txBody>
          <a:bodyPr wrap="square" lIns="0" tIns="0" rIns="0" bIns="0" rtlCol="0" anchor="t"/>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Health-system &amp; organisational barriers</a:t>
            </a:r>
            <a:endParaRPr lang="en-US" sz="3200" dirty="0">
              <a:latin typeface="Times New Roman" panose="02020603050405020304" pitchFamily="18" charset="0"/>
              <a:cs typeface="Times New Roman" panose="02020603050405020304" pitchFamily="18" charset="0"/>
            </a:endParaRPr>
          </a:p>
        </p:txBody>
      </p:sp>
      <p:sp>
        <p:nvSpPr>
          <p:cNvPr id="4" name="Shape 2"/>
          <p:cNvSpPr/>
          <p:nvPr/>
        </p:nvSpPr>
        <p:spPr>
          <a:xfrm>
            <a:off x="548640" y="1554480"/>
            <a:ext cx="11064240" cy="1417320"/>
          </a:xfrm>
          <a:prstGeom prst="roundRect">
            <a:avLst>
              <a:gd name="adj" fmla="val 5161"/>
            </a:avLst>
          </a:prstGeom>
          <a:solidFill>
            <a:schemeClr val="accent4">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5" name="Shape 3"/>
          <p:cNvSpPr/>
          <p:nvPr/>
        </p:nvSpPr>
        <p:spPr>
          <a:xfrm>
            <a:off x="868680" y="1847088"/>
            <a:ext cx="822960" cy="822960"/>
          </a:xfrm>
          <a:prstGeom prst="ellipse">
            <a:avLst/>
          </a:prstGeom>
          <a:solidFill>
            <a:srgbClr val="8E3B57"/>
          </a:solidFill>
          <a:ln/>
        </p:spPr>
        <p:txBody>
          <a:bodyPr/>
          <a:lstStyle/>
          <a:p>
            <a:endParaRPr lang="en-US"/>
          </a:p>
        </p:txBody>
      </p:sp>
      <p:sp>
        <p:nvSpPr>
          <p:cNvPr id="6" name="Text 4"/>
          <p:cNvSpPr/>
          <p:nvPr/>
        </p:nvSpPr>
        <p:spPr>
          <a:xfrm>
            <a:off x="868680" y="1847088"/>
            <a:ext cx="822960" cy="82296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1</a:t>
            </a:r>
            <a:endParaRPr lang="en-US" sz="2000" dirty="0"/>
          </a:p>
        </p:txBody>
      </p:sp>
      <p:sp>
        <p:nvSpPr>
          <p:cNvPr id="7" name="Text 5"/>
          <p:cNvSpPr/>
          <p:nvPr/>
        </p:nvSpPr>
        <p:spPr>
          <a:xfrm>
            <a:off x="1920240" y="1691640"/>
            <a:ext cx="9418320" cy="411480"/>
          </a:xfrm>
          <a:prstGeom prst="rect">
            <a:avLst/>
          </a:prstGeom>
          <a:noFill/>
          <a:ln/>
        </p:spPr>
        <p:txBody>
          <a:bodyPr wrap="square" lIns="0" tIns="0" rIns="0" bIns="0" rtlCol="0" anchor="ctr"/>
          <a:lstStyle/>
          <a:p>
            <a:pPr marL="0" indent="0">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Variable baseline performance across practices</a:t>
            </a:r>
            <a:endParaRPr lang="en-US" sz="1600" dirty="0">
              <a:latin typeface="Times New Roman" panose="02020603050405020304" pitchFamily="18" charset="0"/>
              <a:cs typeface="Times New Roman" panose="02020603050405020304" pitchFamily="18" charset="0"/>
            </a:endParaRPr>
          </a:p>
        </p:txBody>
      </p:sp>
      <p:sp>
        <p:nvSpPr>
          <p:cNvPr id="8" name="Text 6"/>
          <p:cNvSpPr/>
          <p:nvPr/>
        </p:nvSpPr>
        <p:spPr>
          <a:xfrm>
            <a:off x="1920240" y="2084832"/>
            <a:ext cx="9464040" cy="822960"/>
          </a:xfrm>
          <a:prstGeom prst="rect">
            <a:avLst/>
          </a:prstGeom>
          <a:noFill/>
          <a:ln/>
        </p:spPr>
        <p:txBody>
          <a:bodyPr wrap="square" lIns="0" tIns="0" rIns="0" bIns="0" rtlCol="0" anchor="ctr"/>
          <a:lstStyle/>
          <a:p>
            <a:pPr>
              <a:lnSpc>
                <a:spcPct val="120000"/>
              </a:lnSpc>
            </a:pPr>
            <a:r>
              <a:rPr lang="en-US" sz="1200" dirty="0">
                <a:latin typeface="Times New Roman" panose="02020603050405020304" pitchFamily="18" charset="0"/>
                <a:ea typeface="Calibri" pitchFamily="34" charset="-122"/>
                <a:cs typeface="Times New Roman" panose="02020603050405020304" pitchFamily="18" charset="0"/>
              </a:rPr>
              <a:t>A London quality-improvement project found uptake of just 54% (ages 25–49) versus 62% (ages 50–64) at one practice — both far below the 80% target — showing how much implementation depends on local system capacity rather than the technology alone (Santos et al., 2025).</a:t>
            </a:r>
            <a:endParaRPr lang="en-US" sz="1200" dirty="0">
              <a:latin typeface="Times New Roman" panose="02020603050405020304" pitchFamily="18" charset="0"/>
              <a:cs typeface="Times New Roman" panose="02020603050405020304" pitchFamily="18" charset="0"/>
            </a:endParaRPr>
          </a:p>
        </p:txBody>
      </p:sp>
      <p:sp>
        <p:nvSpPr>
          <p:cNvPr id="9" name="Shape 7"/>
          <p:cNvSpPr/>
          <p:nvPr/>
        </p:nvSpPr>
        <p:spPr>
          <a:xfrm>
            <a:off x="548640" y="3127248"/>
            <a:ext cx="11064240" cy="1417320"/>
          </a:xfrm>
          <a:prstGeom prst="roundRect">
            <a:avLst>
              <a:gd name="adj" fmla="val 5161"/>
            </a:avLst>
          </a:prstGeom>
          <a:solidFill>
            <a:schemeClr val="accent2">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0" name="Shape 8"/>
          <p:cNvSpPr/>
          <p:nvPr/>
        </p:nvSpPr>
        <p:spPr>
          <a:xfrm>
            <a:off x="868680" y="3419856"/>
            <a:ext cx="822960" cy="822960"/>
          </a:xfrm>
          <a:prstGeom prst="ellipse">
            <a:avLst/>
          </a:prstGeom>
          <a:solidFill>
            <a:srgbClr val="8E3B57"/>
          </a:solidFill>
          <a:ln/>
        </p:spPr>
        <p:txBody>
          <a:bodyPr/>
          <a:lstStyle/>
          <a:p>
            <a:endParaRPr lang="en-US"/>
          </a:p>
        </p:txBody>
      </p:sp>
      <p:sp>
        <p:nvSpPr>
          <p:cNvPr id="11" name="Text 9"/>
          <p:cNvSpPr/>
          <p:nvPr/>
        </p:nvSpPr>
        <p:spPr>
          <a:xfrm>
            <a:off x="868680" y="3419856"/>
            <a:ext cx="822960" cy="82296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2</a:t>
            </a:r>
            <a:endParaRPr lang="en-US" sz="2000" dirty="0"/>
          </a:p>
        </p:txBody>
      </p:sp>
      <p:sp>
        <p:nvSpPr>
          <p:cNvPr id="12" name="Text 10"/>
          <p:cNvSpPr/>
          <p:nvPr/>
        </p:nvSpPr>
        <p:spPr>
          <a:xfrm>
            <a:off x="1920240" y="3264408"/>
            <a:ext cx="9418320" cy="411480"/>
          </a:xfrm>
          <a:prstGeom prst="rect">
            <a:avLst/>
          </a:prstGeom>
          <a:noFill/>
          <a:ln/>
        </p:spPr>
        <p:txBody>
          <a:bodyPr wrap="square" lIns="0" tIns="0" rIns="0" bIns="0" rtlCol="0" anchor="ctr"/>
          <a:lstStyle/>
          <a:p>
            <a:pPr marL="0" indent="0">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Workforce capacity &amp; competing priorities</a:t>
            </a:r>
            <a:endParaRPr lang="en-US" sz="1600" dirty="0">
              <a:latin typeface="Times New Roman" panose="02020603050405020304" pitchFamily="18" charset="0"/>
              <a:cs typeface="Times New Roman" panose="02020603050405020304" pitchFamily="18" charset="0"/>
            </a:endParaRPr>
          </a:p>
        </p:txBody>
      </p:sp>
      <p:sp>
        <p:nvSpPr>
          <p:cNvPr id="13" name="Text 11"/>
          <p:cNvSpPr/>
          <p:nvPr/>
        </p:nvSpPr>
        <p:spPr>
          <a:xfrm>
            <a:off x="1920240" y="3657600"/>
            <a:ext cx="9464040" cy="822960"/>
          </a:xfrm>
          <a:prstGeom prst="rect">
            <a:avLst/>
          </a:prstGeom>
          <a:noFill/>
          <a:ln/>
        </p:spPr>
        <p:txBody>
          <a:bodyPr wrap="square" lIns="0" tIns="0" rIns="0" bIns="0" rtlCol="0" anchor="ctr"/>
          <a:lstStyle/>
          <a:p>
            <a:pPr marL="0" indent="0">
              <a:lnSpc>
                <a:spcPct val="120000"/>
              </a:lnSpc>
              <a:buNone/>
            </a:pPr>
            <a:r>
              <a:rPr lang="en-US" sz="1200" dirty="0">
                <a:latin typeface="Times New Roman" panose="02020603050405020304" pitchFamily="18" charset="0"/>
                <a:ea typeface="Calibri" pitchFamily="34" charset="-122"/>
                <a:cs typeface="Times New Roman" panose="02020603050405020304" pitchFamily="18" charset="0"/>
              </a:rPr>
              <a:t>Practice nurses and GP teams already manage high administrative workloads; a new digital pathway must be integrated into, not layered onto, existing workflows.</a:t>
            </a:r>
            <a:endParaRPr lang="en-US" sz="1200" dirty="0">
              <a:latin typeface="Times New Roman" panose="02020603050405020304" pitchFamily="18" charset="0"/>
              <a:cs typeface="Times New Roman" panose="02020603050405020304" pitchFamily="18" charset="0"/>
            </a:endParaRPr>
          </a:p>
        </p:txBody>
      </p:sp>
      <p:sp>
        <p:nvSpPr>
          <p:cNvPr id="14" name="Shape 12"/>
          <p:cNvSpPr/>
          <p:nvPr/>
        </p:nvSpPr>
        <p:spPr>
          <a:xfrm>
            <a:off x="548640" y="4700016"/>
            <a:ext cx="11064240" cy="1417320"/>
          </a:xfrm>
          <a:prstGeom prst="roundRect">
            <a:avLst>
              <a:gd name="adj" fmla="val 5161"/>
            </a:avLst>
          </a:prstGeom>
          <a:solidFill>
            <a:schemeClr val="accent6">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5" name="Shape 13"/>
          <p:cNvSpPr/>
          <p:nvPr/>
        </p:nvSpPr>
        <p:spPr>
          <a:xfrm>
            <a:off x="868680" y="4992624"/>
            <a:ext cx="822960" cy="822960"/>
          </a:xfrm>
          <a:prstGeom prst="ellipse">
            <a:avLst/>
          </a:prstGeom>
          <a:solidFill>
            <a:srgbClr val="8E3B57"/>
          </a:solidFill>
          <a:ln/>
        </p:spPr>
        <p:txBody>
          <a:bodyPr/>
          <a:lstStyle/>
          <a:p>
            <a:endParaRPr lang="en-US"/>
          </a:p>
        </p:txBody>
      </p:sp>
      <p:sp>
        <p:nvSpPr>
          <p:cNvPr id="16" name="Text 14"/>
          <p:cNvSpPr/>
          <p:nvPr/>
        </p:nvSpPr>
        <p:spPr>
          <a:xfrm>
            <a:off x="868680" y="4992624"/>
            <a:ext cx="822960" cy="82296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3</a:t>
            </a:r>
            <a:endParaRPr lang="en-US" sz="2000" dirty="0"/>
          </a:p>
        </p:txBody>
      </p:sp>
      <p:sp>
        <p:nvSpPr>
          <p:cNvPr id="17" name="Text 15"/>
          <p:cNvSpPr/>
          <p:nvPr/>
        </p:nvSpPr>
        <p:spPr>
          <a:xfrm>
            <a:off x="1920240" y="4837176"/>
            <a:ext cx="9418320" cy="411480"/>
          </a:xfrm>
          <a:prstGeom prst="rect">
            <a:avLst/>
          </a:prstGeom>
          <a:noFill/>
          <a:ln/>
        </p:spPr>
        <p:txBody>
          <a:bodyPr wrap="square" lIns="0" tIns="0" rIns="0" bIns="0" rtlCol="0" anchor="ctr"/>
          <a:lstStyle/>
          <a:p>
            <a:pPr marL="0" indent="0">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Interoperability &amp; funding</a:t>
            </a:r>
            <a:endParaRPr lang="en-US" sz="1600" dirty="0">
              <a:latin typeface="Times New Roman" panose="02020603050405020304" pitchFamily="18" charset="0"/>
              <a:cs typeface="Times New Roman" panose="02020603050405020304" pitchFamily="18" charset="0"/>
            </a:endParaRPr>
          </a:p>
        </p:txBody>
      </p:sp>
      <p:sp>
        <p:nvSpPr>
          <p:cNvPr id="18" name="Text 16"/>
          <p:cNvSpPr/>
          <p:nvPr/>
        </p:nvSpPr>
        <p:spPr>
          <a:xfrm>
            <a:off x="1920240" y="5230368"/>
            <a:ext cx="9464040" cy="822960"/>
          </a:xfrm>
          <a:prstGeom prst="rect">
            <a:avLst/>
          </a:prstGeom>
          <a:noFill/>
          <a:ln/>
        </p:spPr>
        <p:txBody>
          <a:bodyPr wrap="square" lIns="0" tIns="0" rIns="0" bIns="0" rtlCol="0" anchor="ctr"/>
          <a:lstStyle/>
          <a:p>
            <a:pPr marL="0" indent="0">
              <a:lnSpc>
                <a:spcPct val="120000"/>
              </a:lnSpc>
              <a:buNone/>
            </a:pPr>
            <a:r>
              <a:rPr lang="en-US" sz="1200" dirty="0">
                <a:latin typeface="Times New Roman" panose="02020603050405020304" pitchFamily="18" charset="0"/>
                <a:ea typeface="Calibri" pitchFamily="34" charset="-122"/>
                <a:cs typeface="Times New Roman" panose="02020603050405020304" pitchFamily="18" charset="0"/>
              </a:rPr>
              <a:t>Reminder apps and self-sampling platforms must integrate with GP clinical systems and the national call/recall system, which requires sustained investment and technical alignment across NHS digital infrastructure.</a:t>
            </a:r>
            <a:endParaRPr lang="en-US" sz="1200" dirty="0">
              <a:latin typeface="Times New Roman" panose="02020603050405020304" pitchFamily="18" charset="0"/>
              <a:cs typeface="Times New Roman" panose="02020603050405020304" pitchFamily="18" charset="0"/>
            </a:endParaRPr>
          </a:p>
        </p:txBody>
      </p:sp>
      <p:sp>
        <p:nvSpPr>
          <p:cNvPr id="2" name="Text 17">
            <a:extLst>
              <a:ext uri="{FF2B5EF4-FFF2-40B4-BE49-F238E27FC236}">
                <a16:creationId xmlns:a16="http://schemas.microsoft.com/office/drawing/2014/main" id="{177EC535-9B58-98CA-44DE-E6C6B06ADB32}"/>
              </a:ext>
            </a:extLst>
          </p:cNvPr>
          <p:cNvSpPr/>
          <p:nvPr/>
        </p:nvSpPr>
        <p:spPr>
          <a:xfrm>
            <a:off x="9879980" y="6446520"/>
            <a:ext cx="1732900" cy="320040"/>
          </a:xfrm>
          <a:prstGeom prst="rect">
            <a:avLst/>
          </a:prstGeom>
          <a:noFill/>
          <a:ln/>
        </p:spPr>
        <p:txBody>
          <a:bodyPr wrap="square" lIns="0" tIns="0" rIns="0" bIns="0" rtlCol="0" anchor="ctr"/>
          <a:lstStyle/>
          <a:p>
            <a:pPr marL="0" indent="0" algn="r">
              <a:buNone/>
            </a:pPr>
            <a:r>
              <a:rPr lang="en-US" sz="1400" i="1" dirty="0">
                <a:latin typeface="Times New Roman" panose="02020603050405020304" pitchFamily="18" charset="0"/>
                <a:ea typeface="Calibri" pitchFamily="34" charset="-122"/>
                <a:cs typeface="Times New Roman" panose="02020603050405020304" pitchFamily="18" charset="0"/>
              </a:rPr>
              <a:t>(Santos et al., 2025)</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039078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621792"/>
            <a:ext cx="9601200" cy="822960"/>
          </a:xfrm>
          <a:prstGeom prst="rect">
            <a:avLst/>
          </a:prstGeom>
          <a:noFill/>
          <a:ln/>
        </p:spPr>
        <p:txBody>
          <a:bodyPr wrap="square" lIns="0" tIns="0" rIns="0" bIns="0" rtlCol="0" anchor="t"/>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Data protection &amp; confidentiality</a:t>
            </a:r>
            <a:endParaRPr lang="en-US" sz="3200" dirty="0">
              <a:latin typeface="Times New Roman" panose="02020603050405020304" pitchFamily="18" charset="0"/>
              <a:cs typeface="Times New Roman" panose="02020603050405020304" pitchFamily="18" charset="0"/>
            </a:endParaRPr>
          </a:p>
        </p:txBody>
      </p:sp>
      <p:sp>
        <p:nvSpPr>
          <p:cNvPr id="4" name="Text 2"/>
          <p:cNvSpPr/>
          <p:nvPr/>
        </p:nvSpPr>
        <p:spPr>
          <a:xfrm>
            <a:off x="548640" y="1417320"/>
            <a:ext cx="10881360" cy="548640"/>
          </a:xfrm>
          <a:prstGeom prst="rect">
            <a:avLst/>
          </a:prstGeom>
          <a:noFill/>
          <a:ln/>
        </p:spPr>
        <p:txBody>
          <a:bodyPr wrap="square" lIns="0" tIns="0" rIns="0" bIns="0" rtlCol="0" anchor="ctr"/>
          <a:lstStyle/>
          <a:p>
            <a:pPr marL="0" indent="0">
              <a:lnSpc>
                <a:spcPct val="120000"/>
              </a:lnSpc>
              <a:buNone/>
            </a:pPr>
            <a:r>
              <a:rPr lang="en-US" sz="1400" dirty="0">
                <a:latin typeface="Times New Roman" panose="02020603050405020304" pitchFamily="18" charset="0"/>
                <a:ea typeface="Calibri" pitchFamily="34" charset="-122"/>
                <a:cs typeface="Times New Roman" panose="02020603050405020304" pitchFamily="18" charset="0"/>
              </a:rPr>
              <a:t>A digital intervention that collects and transmits sensitive reproductive-health data must satisfy UK data-protection law before it satisfies user experience.</a:t>
            </a:r>
            <a:endParaRPr lang="en-US" sz="1400" dirty="0">
              <a:latin typeface="Times New Roman" panose="02020603050405020304" pitchFamily="18" charset="0"/>
              <a:cs typeface="Times New Roman" panose="02020603050405020304" pitchFamily="18" charset="0"/>
            </a:endParaRPr>
          </a:p>
        </p:txBody>
      </p:sp>
      <p:sp>
        <p:nvSpPr>
          <p:cNvPr id="5" name="Shape 3"/>
          <p:cNvSpPr/>
          <p:nvPr/>
        </p:nvSpPr>
        <p:spPr>
          <a:xfrm>
            <a:off x="548640" y="2103120"/>
            <a:ext cx="5349240" cy="1691640"/>
          </a:xfrm>
          <a:prstGeom prst="roundRect">
            <a:avLst>
              <a:gd name="adj" fmla="val 4324"/>
            </a:avLst>
          </a:prstGeom>
          <a:solidFill>
            <a:schemeClr val="accent4">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6" name="Shape 4"/>
          <p:cNvSpPr/>
          <p:nvPr/>
        </p:nvSpPr>
        <p:spPr>
          <a:xfrm>
            <a:off x="822960" y="2377440"/>
            <a:ext cx="548640" cy="548640"/>
          </a:xfrm>
          <a:prstGeom prst="roundRect">
            <a:avLst>
              <a:gd name="adj" fmla="val 58333"/>
            </a:avLst>
          </a:prstGeom>
          <a:solidFill>
            <a:srgbClr val="8E3B57"/>
          </a:solidFill>
          <a:ln/>
        </p:spPr>
        <p:txBody>
          <a:bodyPr/>
          <a:lstStyle/>
          <a:p>
            <a:endParaRPr lang="en-US"/>
          </a:p>
        </p:txBody>
      </p:sp>
      <p:sp>
        <p:nvSpPr>
          <p:cNvPr id="7" name="Text 5"/>
          <p:cNvSpPr/>
          <p:nvPr/>
        </p:nvSpPr>
        <p:spPr>
          <a:xfrm>
            <a:off x="1554480" y="2304288"/>
            <a:ext cx="4114800" cy="685800"/>
          </a:xfrm>
          <a:prstGeom prst="rect">
            <a:avLst/>
          </a:prstGeom>
          <a:noFill/>
          <a:ln/>
        </p:spPr>
        <p:txBody>
          <a:bodyPr wrap="square" lIns="0" tIns="0" rIns="0" bIns="0" rtlCol="0" anchor="ctr"/>
          <a:lstStyle/>
          <a:p>
            <a:pPr marL="0" indent="0">
              <a:lnSpc>
                <a:spcPct val="105000"/>
              </a:lnSpc>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UK GDPR &amp; Data Protection Act 2018</a:t>
            </a:r>
            <a:endParaRPr lang="en-US" sz="1600" dirty="0">
              <a:latin typeface="Times New Roman" panose="02020603050405020304" pitchFamily="18" charset="0"/>
              <a:cs typeface="Times New Roman" panose="02020603050405020304" pitchFamily="18" charset="0"/>
            </a:endParaRPr>
          </a:p>
        </p:txBody>
      </p:sp>
      <p:sp>
        <p:nvSpPr>
          <p:cNvPr id="8" name="Text 6"/>
          <p:cNvSpPr/>
          <p:nvPr/>
        </p:nvSpPr>
        <p:spPr>
          <a:xfrm>
            <a:off x="822960" y="3017520"/>
            <a:ext cx="4846320" cy="731520"/>
          </a:xfrm>
          <a:prstGeom prst="rect">
            <a:avLst/>
          </a:prstGeom>
          <a:noFill/>
          <a:ln/>
        </p:spPr>
        <p:txBody>
          <a:bodyPr wrap="square" lIns="0" tIns="0" rIns="0" bIns="0" rtlCol="0" anchor="ctr"/>
          <a:lstStyle/>
          <a:p>
            <a:pPr marL="0" indent="0">
              <a:lnSpc>
                <a:spcPct val="118000"/>
              </a:lnSpc>
              <a:buNone/>
            </a:pPr>
            <a:r>
              <a:rPr lang="en-US" sz="1200" dirty="0">
                <a:latin typeface="Times New Roman" panose="02020603050405020304" pitchFamily="18" charset="0"/>
                <a:ea typeface="Calibri" pitchFamily="34" charset="-122"/>
                <a:cs typeface="Times New Roman" panose="02020603050405020304" pitchFamily="18" charset="0"/>
              </a:rPr>
              <a:t>Sets the legal basis for processing health data; developers must demonstrate compliance and register with the ICO.</a:t>
            </a:r>
            <a:endParaRPr lang="en-US" sz="1200" dirty="0">
              <a:latin typeface="Times New Roman" panose="02020603050405020304" pitchFamily="18" charset="0"/>
              <a:cs typeface="Times New Roman" panose="02020603050405020304" pitchFamily="18" charset="0"/>
            </a:endParaRPr>
          </a:p>
        </p:txBody>
      </p:sp>
      <p:sp>
        <p:nvSpPr>
          <p:cNvPr id="9" name="Shape 7"/>
          <p:cNvSpPr/>
          <p:nvPr/>
        </p:nvSpPr>
        <p:spPr>
          <a:xfrm>
            <a:off x="6172200" y="2103120"/>
            <a:ext cx="5349240" cy="1691640"/>
          </a:xfrm>
          <a:prstGeom prst="roundRect">
            <a:avLst>
              <a:gd name="adj" fmla="val 4324"/>
            </a:avLst>
          </a:prstGeom>
          <a:solidFill>
            <a:schemeClr val="accent2">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0" name="Shape 8"/>
          <p:cNvSpPr/>
          <p:nvPr/>
        </p:nvSpPr>
        <p:spPr>
          <a:xfrm>
            <a:off x="6446520" y="2377440"/>
            <a:ext cx="548640" cy="548640"/>
          </a:xfrm>
          <a:prstGeom prst="roundRect">
            <a:avLst>
              <a:gd name="adj" fmla="val 58333"/>
            </a:avLst>
          </a:prstGeom>
          <a:solidFill>
            <a:srgbClr val="8E3B57"/>
          </a:solidFill>
          <a:ln/>
        </p:spPr>
        <p:txBody>
          <a:bodyPr/>
          <a:lstStyle/>
          <a:p>
            <a:endParaRPr lang="en-US"/>
          </a:p>
        </p:txBody>
      </p:sp>
      <p:sp>
        <p:nvSpPr>
          <p:cNvPr id="11" name="Text 9"/>
          <p:cNvSpPr/>
          <p:nvPr/>
        </p:nvSpPr>
        <p:spPr>
          <a:xfrm>
            <a:off x="7178040" y="2304288"/>
            <a:ext cx="4114800" cy="685800"/>
          </a:xfrm>
          <a:prstGeom prst="rect">
            <a:avLst/>
          </a:prstGeom>
          <a:noFill/>
          <a:ln/>
        </p:spPr>
        <p:txBody>
          <a:bodyPr wrap="square" lIns="0" tIns="0" rIns="0" bIns="0" rtlCol="0" anchor="ctr"/>
          <a:lstStyle/>
          <a:p>
            <a:pPr marL="0" indent="0">
              <a:lnSpc>
                <a:spcPct val="105000"/>
              </a:lnSpc>
              <a:buNone/>
            </a:pPr>
            <a:r>
              <a:rPr lang="en-US" sz="1600" b="1" dirty="0">
                <a:solidFill>
                  <a:srgbClr val="16302B"/>
                </a:solidFill>
                <a:latin typeface="Cambria" pitchFamily="34" charset="0"/>
                <a:ea typeface="Cambria" pitchFamily="34" charset="-122"/>
                <a:cs typeface="Cambria" pitchFamily="34" charset="-120"/>
              </a:rPr>
              <a:t>Data Protection Impact Assessments (DPIAs)</a:t>
            </a:r>
            <a:endParaRPr lang="en-US" sz="1600" dirty="0"/>
          </a:p>
        </p:txBody>
      </p:sp>
      <p:sp>
        <p:nvSpPr>
          <p:cNvPr id="12" name="Text 10"/>
          <p:cNvSpPr/>
          <p:nvPr/>
        </p:nvSpPr>
        <p:spPr>
          <a:xfrm>
            <a:off x="6446520" y="3017520"/>
            <a:ext cx="4846320" cy="731520"/>
          </a:xfrm>
          <a:prstGeom prst="rect">
            <a:avLst/>
          </a:prstGeom>
          <a:noFill/>
          <a:ln/>
        </p:spPr>
        <p:txBody>
          <a:bodyPr wrap="square" lIns="0" tIns="0" rIns="0" bIns="0" rtlCol="0" anchor="ctr"/>
          <a:lstStyle/>
          <a:p>
            <a:pPr marL="0" indent="0">
              <a:lnSpc>
                <a:spcPct val="118000"/>
              </a:lnSpc>
              <a:buNone/>
            </a:pPr>
            <a:r>
              <a:rPr lang="en-US" sz="1200" dirty="0">
                <a:latin typeface="Times New Roman" panose="02020603050405020304" pitchFamily="18" charset="0"/>
                <a:ea typeface="Calibri" pitchFamily="34" charset="-122"/>
                <a:cs typeface="Times New Roman" panose="02020603050405020304" pitchFamily="18" charset="0"/>
              </a:rPr>
              <a:t>Required to identify risks to individuals' rights before high-risk processing — such as automated screening reminders — goes live.</a:t>
            </a:r>
            <a:endParaRPr lang="en-US" sz="1200" dirty="0">
              <a:latin typeface="Times New Roman" panose="02020603050405020304" pitchFamily="18" charset="0"/>
              <a:cs typeface="Times New Roman" panose="02020603050405020304" pitchFamily="18" charset="0"/>
            </a:endParaRPr>
          </a:p>
        </p:txBody>
      </p:sp>
      <p:sp>
        <p:nvSpPr>
          <p:cNvPr id="13" name="Shape 11"/>
          <p:cNvSpPr/>
          <p:nvPr/>
        </p:nvSpPr>
        <p:spPr>
          <a:xfrm>
            <a:off x="548640" y="3977640"/>
            <a:ext cx="5349240" cy="1691640"/>
          </a:xfrm>
          <a:prstGeom prst="roundRect">
            <a:avLst>
              <a:gd name="adj" fmla="val 4324"/>
            </a:avLst>
          </a:prstGeom>
          <a:solidFill>
            <a:schemeClr val="accent5">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4" name="Shape 12"/>
          <p:cNvSpPr/>
          <p:nvPr/>
        </p:nvSpPr>
        <p:spPr>
          <a:xfrm>
            <a:off x="822960" y="4251960"/>
            <a:ext cx="548640" cy="548640"/>
          </a:xfrm>
          <a:prstGeom prst="roundRect">
            <a:avLst>
              <a:gd name="adj" fmla="val 58333"/>
            </a:avLst>
          </a:prstGeom>
          <a:solidFill>
            <a:srgbClr val="8E3B57"/>
          </a:solidFill>
          <a:ln/>
        </p:spPr>
        <p:txBody>
          <a:bodyPr/>
          <a:lstStyle/>
          <a:p>
            <a:endParaRPr lang="en-US"/>
          </a:p>
        </p:txBody>
      </p:sp>
      <p:sp>
        <p:nvSpPr>
          <p:cNvPr id="15" name="Text 13"/>
          <p:cNvSpPr/>
          <p:nvPr/>
        </p:nvSpPr>
        <p:spPr>
          <a:xfrm>
            <a:off x="1554480" y="4178808"/>
            <a:ext cx="4114800" cy="685800"/>
          </a:xfrm>
          <a:prstGeom prst="rect">
            <a:avLst/>
          </a:prstGeom>
          <a:noFill/>
          <a:ln/>
        </p:spPr>
        <p:txBody>
          <a:bodyPr wrap="square" lIns="0" tIns="0" rIns="0" bIns="0" rtlCol="0" anchor="ctr"/>
          <a:lstStyle/>
          <a:p>
            <a:pPr marL="0" indent="0">
              <a:lnSpc>
                <a:spcPct val="105000"/>
              </a:lnSpc>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Caldicott Principles</a:t>
            </a:r>
            <a:endParaRPr lang="en-US" sz="1600" dirty="0">
              <a:latin typeface="Times New Roman" panose="02020603050405020304" pitchFamily="18" charset="0"/>
              <a:cs typeface="Times New Roman" panose="02020603050405020304" pitchFamily="18" charset="0"/>
            </a:endParaRPr>
          </a:p>
        </p:txBody>
      </p:sp>
      <p:sp>
        <p:nvSpPr>
          <p:cNvPr id="16" name="Text 14"/>
          <p:cNvSpPr/>
          <p:nvPr/>
        </p:nvSpPr>
        <p:spPr>
          <a:xfrm>
            <a:off x="822960" y="4892040"/>
            <a:ext cx="4846320" cy="731520"/>
          </a:xfrm>
          <a:prstGeom prst="rect">
            <a:avLst/>
          </a:prstGeom>
          <a:noFill/>
          <a:ln/>
        </p:spPr>
        <p:txBody>
          <a:bodyPr wrap="square" lIns="0" tIns="0" rIns="0" bIns="0" rtlCol="0" anchor="ctr"/>
          <a:lstStyle/>
          <a:p>
            <a:pPr>
              <a:lnSpc>
                <a:spcPct val="118000"/>
              </a:lnSpc>
            </a:pPr>
            <a:r>
              <a:rPr lang="en-US" sz="1200" dirty="0">
                <a:latin typeface="Times New Roman" panose="02020603050405020304" pitchFamily="18" charset="0"/>
                <a:ea typeface="Calibri" pitchFamily="34" charset="-122"/>
                <a:cs typeface="Times New Roman" panose="02020603050405020304" pitchFamily="18" charset="0"/>
              </a:rPr>
              <a:t>NHS-specific confidentiality standards require justification for every use of identifiable patient information.</a:t>
            </a:r>
            <a:endParaRPr lang="en-US" sz="1200" dirty="0">
              <a:latin typeface="Times New Roman" panose="02020603050405020304" pitchFamily="18" charset="0"/>
              <a:cs typeface="Times New Roman" panose="02020603050405020304" pitchFamily="18" charset="0"/>
            </a:endParaRPr>
          </a:p>
        </p:txBody>
      </p:sp>
      <p:sp>
        <p:nvSpPr>
          <p:cNvPr id="17" name="Shape 15"/>
          <p:cNvSpPr/>
          <p:nvPr/>
        </p:nvSpPr>
        <p:spPr>
          <a:xfrm>
            <a:off x="6172200" y="3977640"/>
            <a:ext cx="5349240" cy="1691640"/>
          </a:xfrm>
          <a:prstGeom prst="roundRect">
            <a:avLst>
              <a:gd name="adj" fmla="val 4324"/>
            </a:avLst>
          </a:prstGeom>
          <a:solidFill>
            <a:schemeClr val="accent6">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8" name="Shape 16"/>
          <p:cNvSpPr/>
          <p:nvPr/>
        </p:nvSpPr>
        <p:spPr>
          <a:xfrm>
            <a:off x="6446520" y="4251960"/>
            <a:ext cx="548640" cy="548640"/>
          </a:xfrm>
          <a:prstGeom prst="roundRect">
            <a:avLst>
              <a:gd name="adj" fmla="val 58333"/>
            </a:avLst>
          </a:prstGeom>
          <a:solidFill>
            <a:srgbClr val="8E3B57"/>
          </a:solidFill>
          <a:ln/>
        </p:spPr>
        <p:txBody>
          <a:bodyPr/>
          <a:lstStyle/>
          <a:p>
            <a:endParaRPr lang="en-US"/>
          </a:p>
        </p:txBody>
      </p:sp>
      <p:sp>
        <p:nvSpPr>
          <p:cNvPr id="19" name="Text 17"/>
          <p:cNvSpPr/>
          <p:nvPr/>
        </p:nvSpPr>
        <p:spPr>
          <a:xfrm>
            <a:off x="7178040" y="4178808"/>
            <a:ext cx="4114800" cy="685800"/>
          </a:xfrm>
          <a:prstGeom prst="rect">
            <a:avLst/>
          </a:prstGeom>
          <a:noFill/>
          <a:ln/>
        </p:spPr>
        <p:txBody>
          <a:bodyPr wrap="square" lIns="0" tIns="0" rIns="0" bIns="0" rtlCol="0" anchor="ctr"/>
          <a:lstStyle/>
          <a:p>
            <a:pPr marL="0" indent="0">
              <a:lnSpc>
                <a:spcPct val="105000"/>
              </a:lnSpc>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Confidentiality of sensitive data</a:t>
            </a:r>
            <a:endParaRPr lang="en-US" sz="1600" dirty="0">
              <a:latin typeface="Times New Roman" panose="02020603050405020304" pitchFamily="18" charset="0"/>
              <a:cs typeface="Times New Roman" panose="02020603050405020304" pitchFamily="18" charset="0"/>
            </a:endParaRPr>
          </a:p>
        </p:txBody>
      </p:sp>
      <p:sp>
        <p:nvSpPr>
          <p:cNvPr id="20" name="Text 18"/>
          <p:cNvSpPr/>
          <p:nvPr/>
        </p:nvSpPr>
        <p:spPr>
          <a:xfrm>
            <a:off x="6446520" y="4892040"/>
            <a:ext cx="4846320" cy="731520"/>
          </a:xfrm>
          <a:prstGeom prst="rect">
            <a:avLst/>
          </a:prstGeom>
          <a:noFill/>
          <a:ln/>
        </p:spPr>
        <p:txBody>
          <a:bodyPr wrap="square" lIns="0" tIns="0" rIns="0" bIns="0" rtlCol="0" anchor="ctr"/>
          <a:lstStyle/>
          <a:p>
            <a:pPr marL="0" indent="0">
              <a:lnSpc>
                <a:spcPct val="118000"/>
              </a:lnSpc>
              <a:buNone/>
            </a:pPr>
            <a:r>
              <a:rPr lang="en-US" sz="1200" dirty="0">
                <a:latin typeface="Times New Roman" panose="02020603050405020304" pitchFamily="18" charset="0"/>
                <a:ea typeface="Calibri" pitchFamily="34" charset="-122"/>
                <a:cs typeface="Times New Roman" panose="02020603050405020304" pitchFamily="18" charset="0"/>
              </a:rPr>
              <a:t>Cervical screening data intersects with sexual and reproductive health — breaches carry particular stigma and psychological harm for young women.</a:t>
            </a:r>
            <a:endParaRPr lang="en-US" sz="1200" dirty="0">
              <a:latin typeface="Times New Roman" panose="02020603050405020304" pitchFamily="18" charset="0"/>
              <a:cs typeface="Times New Roman" panose="02020603050405020304" pitchFamily="18" charset="0"/>
            </a:endParaRPr>
          </a:p>
        </p:txBody>
      </p:sp>
      <p:sp>
        <p:nvSpPr>
          <p:cNvPr id="2" name="Text 17">
            <a:extLst>
              <a:ext uri="{FF2B5EF4-FFF2-40B4-BE49-F238E27FC236}">
                <a16:creationId xmlns:a16="http://schemas.microsoft.com/office/drawing/2014/main" id="{1496C55B-B515-A2A4-7032-E7360264FCF3}"/>
              </a:ext>
            </a:extLst>
          </p:cNvPr>
          <p:cNvSpPr/>
          <p:nvPr/>
        </p:nvSpPr>
        <p:spPr>
          <a:xfrm>
            <a:off x="9866996" y="6172200"/>
            <a:ext cx="1575403" cy="365760"/>
          </a:xfrm>
          <a:prstGeom prst="rect">
            <a:avLst/>
          </a:prstGeom>
          <a:noFill/>
          <a:ln/>
        </p:spPr>
        <p:txBody>
          <a:bodyPr wrap="square" lIns="0" tIns="0" rIns="0" bIns="0" rtlCol="0" anchor="ctr"/>
          <a:lstStyle/>
          <a:p>
            <a:pPr algn="r"/>
            <a:r>
              <a:rPr lang="en-GB" sz="1400" i="1" dirty="0">
                <a:latin typeface="Times New Roman" panose="02020603050405020304" pitchFamily="18" charset="0"/>
                <a:cs typeface="Times New Roman" panose="02020603050405020304" pitchFamily="18" charset="0"/>
              </a:rPr>
              <a:t>(Stuart, 2024)</a:t>
            </a:r>
            <a:endParaRPr lang="en-US" sz="14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78965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621792"/>
            <a:ext cx="9601200" cy="822960"/>
          </a:xfrm>
          <a:prstGeom prst="rect">
            <a:avLst/>
          </a:prstGeom>
          <a:noFill/>
          <a:ln/>
        </p:spPr>
        <p:txBody>
          <a:bodyPr wrap="square" lIns="0" tIns="0" rIns="0" bIns="0" rtlCol="0" anchor="t"/>
          <a:lstStyle/>
          <a:p>
            <a:pPr marL="0" indent="0">
              <a:buNone/>
            </a:pPr>
            <a:r>
              <a:rPr lang="en-US" sz="3000" b="1" dirty="0">
                <a:latin typeface="Cambria" pitchFamily="34" charset="0"/>
                <a:ea typeface="Cambria" pitchFamily="34" charset="-122"/>
                <a:cs typeface="Cambria" pitchFamily="34" charset="-120"/>
              </a:rPr>
              <a:t>Consent, equity &amp; bias</a:t>
            </a:r>
            <a:endParaRPr lang="en-US" sz="3000" dirty="0"/>
          </a:p>
        </p:txBody>
      </p:sp>
      <p:sp>
        <p:nvSpPr>
          <p:cNvPr id="4" name="Shape 2"/>
          <p:cNvSpPr/>
          <p:nvPr/>
        </p:nvSpPr>
        <p:spPr>
          <a:xfrm>
            <a:off x="548640" y="1600200"/>
            <a:ext cx="11064240" cy="1371600"/>
          </a:xfrm>
          <a:prstGeom prst="roundRect">
            <a:avLst>
              <a:gd name="adj" fmla="val 5333"/>
            </a:avLst>
          </a:prstGeom>
          <a:solidFill>
            <a:schemeClr val="accent4">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5" name="Shape 3"/>
          <p:cNvSpPr/>
          <p:nvPr/>
        </p:nvSpPr>
        <p:spPr>
          <a:xfrm>
            <a:off x="868680" y="2057400"/>
            <a:ext cx="201168" cy="201168"/>
          </a:xfrm>
          <a:prstGeom prst="ellipse">
            <a:avLst/>
          </a:prstGeom>
          <a:solidFill>
            <a:srgbClr val="8E3B57"/>
          </a:solidFill>
          <a:ln/>
        </p:spPr>
        <p:txBody>
          <a:bodyPr/>
          <a:lstStyle/>
          <a:p>
            <a:endParaRPr lang="en-US"/>
          </a:p>
        </p:txBody>
      </p:sp>
      <p:sp>
        <p:nvSpPr>
          <p:cNvPr id="6" name="Text 4"/>
          <p:cNvSpPr/>
          <p:nvPr/>
        </p:nvSpPr>
        <p:spPr>
          <a:xfrm>
            <a:off x="1371600" y="1783080"/>
            <a:ext cx="9966960" cy="365760"/>
          </a:xfrm>
          <a:prstGeom prst="rect">
            <a:avLst/>
          </a:prstGeom>
          <a:noFill/>
          <a:ln/>
        </p:spPr>
        <p:txBody>
          <a:bodyPr wrap="square" lIns="0" tIns="0" rIns="0" bIns="0" rtlCol="0" anchor="ctr"/>
          <a:lstStyle/>
          <a:p>
            <a:pPr marL="0" indent="0">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Informed &amp; meaningful consent</a:t>
            </a:r>
            <a:endParaRPr lang="en-US" sz="1600" dirty="0">
              <a:latin typeface="Times New Roman" panose="02020603050405020304" pitchFamily="18" charset="0"/>
              <a:cs typeface="Times New Roman" panose="02020603050405020304" pitchFamily="18" charset="0"/>
            </a:endParaRPr>
          </a:p>
        </p:txBody>
      </p:sp>
      <p:sp>
        <p:nvSpPr>
          <p:cNvPr id="7" name="Text 5"/>
          <p:cNvSpPr/>
          <p:nvPr/>
        </p:nvSpPr>
        <p:spPr>
          <a:xfrm>
            <a:off x="1371600" y="2167128"/>
            <a:ext cx="9966960" cy="731520"/>
          </a:xfrm>
          <a:prstGeom prst="rect">
            <a:avLst/>
          </a:prstGeom>
          <a:noFill/>
          <a:ln/>
        </p:spPr>
        <p:txBody>
          <a:bodyPr wrap="square" lIns="0" tIns="0" rIns="0" bIns="0" rtlCol="0" anchor="ctr"/>
          <a:lstStyle/>
          <a:p>
            <a:pPr marL="0" indent="0">
              <a:lnSpc>
                <a:spcPct val="120000"/>
              </a:lnSpc>
              <a:buNone/>
            </a:pPr>
            <a:r>
              <a:rPr lang="en-US" sz="1200" dirty="0">
                <a:solidFill>
                  <a:srgbClr val="45605C"/>
                </a:solidFill>
                <a:latin typeface="Times New Roman" panose="02020603050405020304" pitchFamily="18" charset="0"/>
                <a:ea typeface="Calibri" pitchFamily="34" charset="-122"/>
                <a:cs typeface="Times New Roman" panose="02020603050405020304" pitchFamily="18" charset="0"/>
              </a:rPr>
              <a:t>Young women must clearly understand what data is collected, by whom, and for what purpose — and must be able to opt out of digital contact without losing access to screening.</a:t>
            </a:r>
            <a:endParaRPr lang="en-US" sz="1200" dirty="0">
              <a:latin typeface="Times New Roman" panose="02020603050405020304" pitchFamily="18" charset="0"/>
              <a:cs typeface="Times New Roman" panose="02020603050405020304" pitchFamily="18" charset="0"/>
            </a:endParaRPr>
          </a:p>
        </p:txBody>
      </p:sp>
      <p:sp>
        <p:nvSpPr>
          <p:cNvPr id="8" name="Shape 6"/>
          <p:cNvSpPr/>
          <p:nvPr/>
        </p:nvSpPr>
        <p:spPr>
          <a:xfrm>
            <a:off x="548640" y="3081528"/>
            <a:ext cx="11064240" cy="1371600"/>
          </a:xfrm>
          <a:prstGeom prst="roundRect">
            <a:avLst>
              <a:gd name="adj" fmla="val 5333"/>
            </a:avLst>
          </a:prstGeom>
          <a:solidFill>
            <a:schemeClr val="accent2">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9" name="Shape 7"/>
          <p:cNvSpPr/>
          <p:nvPr/>
        </p:nvSpPr>
        <p:spPr>
          <a:xfrm>
            <a:off x="868680" y="3538728"/>
            <a:ext cx="201168" cy="201168"/>
          </a:xfrm>
          <a:prstGeom prst="ellipse">
            <a:avLst/>
          </a:prstGeom>
          <a:solidFill>
            <a:srgbClr val="8E3B57"/>
          </a:solidFill>
          <a:ln/>
        </p:spPr>
        <p:txBody>
          <a:bodyPr/>
          <a:lstStyle/>
          <a:p>
            <a:endParaRPr lang="en-US"/>
          </a:p>
        </p:txBody>
      </p:sp>
      <p:sp>
        <p:nvSpPr>
          <p:cNvPr id="10" name="Text 8"/>
          <p:cNvSpPr/>
          <p:nvPr/>
        </p:nvSpPr>
        <p:spPr>
          <a:xfrm>
            <a:off x="1371600" y="3264408"/>
            <a:ext cx="9966960" cy="365760"/>
          </a:xfrm>
          <a:prstGeom prst="rect">
            <a:avLst/>
          </a:prstGeom>
          <a:noFill/>
          <a:ln/>
        </p:spPr>
        <p:txBody>
          <a:bodyPr wrap="square" lIns="0" tIns="0" rIns="0" bIns="0" rtlCol="0" anchor="ctr"/>
          <a:lstStyle/>
          <a:p>
            <a:pPr marL="0" indent="0">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Equity: the risk of a “digital-only” default</a:t>
            </a:r>
            <a:endParaRPr lang="en-US" sz="1600" dirty="0">
              <a:latin typeface="Times New Roman" panose="02020603050405020304" pitchFamily="18" charset="0"/>
              <a:cs typeface="Times New Roman" panose="02020603050405020304" pitchFamily="18" charset="0"/>
            </a:endParaRPr>
          </a:p>
        </p:txBody>
      </p:sp>
      <p:sp>
        <p:nvSpPr>
          <p:cNvPr id="11" name="Text 9"/>
          <p:cNvSpPr/>
          <p:nvPr/>
        </p:nvSpPr>
        <p:spPr>
          <a:xfrm>
            <a:off x="1371600" y="3648456"/>
            <a:ext cx="9966960" cy="731520"/>
          </a:xfrm>
          <a:prstGeom prst="rect">
            <a:avLst/>
          </a:prstGeom>
          <a:noFill/>
          <a:ln/>
        </p:spPr>
        <p:txBody>
          <a:bodyPr wrap="square" lIns="0" tIns="0" rIns="0" bIns="0" rtlCol="0" anchor="ctr"/>
          <a:lstStyle/>
          <a:p>
            <a:pPr marL="0" indent="0">
              <a:lnSpc>
                <a:spcPct val="120000"/>
              </a:lnSpc>
              <a:buNone/>
            </a:pPr>
            <a:r>
              <a:rPr lang="en-US" sz="1200" dirty="0">
                <a:solidFill>
                  <a:srgbClr val="45605C"/>
                </a:solidFill>
                <a:latin typeface="Times New Roman" panose="02020603050405020304" pitchFamily="18" charset="0"/>
                <a:ea typeface="Calibri" pitchFamily="34" charset="-122"/>
                <a:cs typeface="Times New Roman" panose="02020603050405020304" pitchFamily="18" charset="0"/>
              </a:rPr>
              <a:t>Digital health tools can widen inequalities where they are not designed for digitally excluded users; a fully digital pathway risks systematically under-reaching the deprived and rural groups it most needs to reach.</a:t>
            </a:r>
            <a:endParaRPr lang="en-US" sz="1200" dirty="0">
              <a:latin typeface="Times New Roman" panose="02020603050405020304" pitchFamily="18" charset="0"/>
              <a:cs typeface="Times New Roman" panose="02020603050405020304" pitchFamily="18" charset="0"/>
            </a:endParaRPr>
          </a:p>
        </p:txBody>
      </p:sp>
      <p:sp>
        <p:nvSpPr>
          <p:cNvPr id="12" name="Shape 10"/>
          <p:cNvSpPr/>
          <p:nvPr/>
        </p:nvSpPr>
        <p:spPr>
          <a:xfrm>
            <a:off x="548640" y="4562856"/>
            <a:ext cx="11064240" cy="1371600"/>
          </a:xfrm>
          <a:prstGeom prst="roundRect">
            <a:avLst>
              <a:gd name="adj" fmla="val 5333"/>
            </a:avLst>
          </a:prstGeom>
          <a:solidFill>
            <a:schemeClr val="accent6">
              <a:lumMod val="20000"/>
              <a:lumOff val="80000"/>
            </a:schemeClr>
          </a:solidFill>
          <a:ln w="12700">
            <a:solidFill>
              <a:srgbClr val="DCE7E5"/>
            </a:solidFill>
            <a:prstDash val="solid"/>
          </a:ln>
          <a:effectLst>
            <a:outerShdw blurRad="101600" dist="38100" dir="5400000" algn="bl" rotWithShape="0">
              <a:srgbClr val="1F2937">
                <a:alpha val="12000"/>
              </a:srgbClr>
            </a:outerShdw>
          </a:effectLst>
        </p:spPr>
        <p:txBody>
          <a:bodyPr/>
          <a:lstStyle/>
          <a:p>
            <a:endParaRPr lang="en-US"/>
          </a:p>
        </p:txBody>
      </p:sp>
      <p:sp>
        <p:nvSpPr>
          <p:cNvPr id="13" name="Shape 11"/>
          <p:cNvSpPr/>
          <p:nvPr/>
        </p:nvSpPr>
        <p:spPr>
          <a:xfrm>
            <a:off x="868680" y="5020056"/>
            <a:ext cx="201168" cy="201168"/>
          </a:xfrm>
          <a:prstGeom prst="ellipse">
            <a:avLst/>
          </a:prstGeom>
          <a:solidFill>
            <a:srgbClr val="8E3B57"/>
          </a:solidFill>
          <a:ln/>
        </p:spPr>
        <p:txBody>
          <a:bodyPr/>
          <a:lstStyle/>
          <a:p>
            <a:endParaRPr lang="en-US"/>
          </a:p>
        </p:txBody>
      </p:sp>
      <p:sp>
        <p:nvSpPr>
          <p:cNvPr id="14" name="Text 12"/>
          <p:cNvSpPr/>
          <p:nvPr/>
        </p:nvSpPr>
        <p:spPr>
          <a:xfrm>
            <a:off x="1371600" y="4745736"/>
            <a:ext cx="9966960" cy="365760"/>
          </a:xfrm>
          <a:prstGeom prst="rect">
            <a:avLst/>
          </a:prstGeom>
          <a:noFill/>
          <a:ln/>
        </p:spPr>
        <p:txBody>
          <a:bodyPr wrap="square" lIns="0" tIns="0" rIns="0" bIns="0" rtlCol="0" anchor="ctr"/>
          <a:lstStyle/>
          <a:p>
            <a:pPr marL="0" indent="0">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Algorithmic and design bias</a:t>
            </a:r>
            <a:endParaRPr lang="en-US" sz="1600" dirty="0">
              <a:latin typeface="Times New Roman" panose="02020603050405020304" pitchFamily="18" charset="0"/>
              <a:cs typeface="Times New Roman" panose="02020603050405020304" pitchFamily="18" charset="0"/>
            </a:endParaRPr>
          </a:p>
        </p:txBody>
      </p:sp>
      <p:sp>
        <p:nvSpPr>
          <p:cNvPr id="15" name="Text 13"/>
          <p:cNvSpPr/>
          <p:nvPr/>
        </p:nvSpPr>
        <p:spPr>
          <a:xfrm>
            <a:off x="1371600" y="5129784"/>
            <a:ext cx="9966960" cy="731520"/>
          </a:xfrm>
          <a:prstGeom prst="rect">
            <a:avLst/>
          </a:prstGeom>
          <a:noFill/>
          <a:ln/>
        </p:spPr>
        <p:txBody>
          <a:bodyPr wrap="square" lIns="0" tIns="0" rIns="0" bIns="0" rtlCol="0" anchor="ctr"/>
          <a:lstStyle/>
          <a:p>
            <a:pPr marL="0" indent="0">
              <a:lnSpc>
                <a:spcPct val="120000"/>
              </a:lnSpc>
              <a:buNone/>
            </a:pPr>
            <a:r>
              <a:rPr lang="en-US" sz="1200" dirty="0">
                <a:solidFill>
                  <a:srgbClr val="45605C"/>
                </a:solidFill>
                <a:latin typeface="Times New Roman" panose="02020603050405020304" pitchFamily="18" charset="0"/>
                <a:ea typeface="Calibri" pitchFamily="34" charset="-122"/>
                <a:cs typeface="Times New Roman" panose="02020603050405020304" pitchFamily="18" charset="0"/>
              </a:rPr>
              <a:t>If the platform uses automated triage or targeting, design choices must be tested across age, ethnicity and deprivation groups to avoid embedding existing screening inequalities into the technology itself.</a:t>
            </a:r>
            <a:endParaRPr lang="en-US" sz="1200" dirty="0">
              <a:latin typeface="Times New Roman" panose="02020603050405020304" pitchFamily="18" charset="0"/>
              <a:cs typeface="Times New Roman" panose="02020603050405020304" pitchFamily="18" charset="0"/>
            </a:endParaRPr>
          </a:p>
        </p:txBody>
      </p:sp>
      <p:sp>
        <p:nvSpPr>
          <p:cNvPr id="2" name="Text 14">
            <a:extLst>
              <a:ext uri="{FF2B5EF4-FFF2-40B4-BE49-F238E27FC236}">
                <a16:creationId xmlns:a16="http://schemas.microsoft.com/office/drawing/2014/main" id="{496CC19A-ED84-85B0-0021-9FBE04648875}"/>
              </a:ext>
            </a:extLst>
          </p:cNvPr>
          <p:cNvSpPr/>
          <p:nvPr/>
        </p:nvSpPr>
        <p:spPr>
          <a:xfrm>
            <a:off x="8106935" y="6236208"/>
            <a:ext cx="3397777" cy="274320"/>
          </a:xfrm>
          <a:prstGeom prst="rect">
            <a:avLst/>
          </a:prstGeom>
          <a:noFill/>
          <a:ln/>
        </p:spPr>
        <p:txBody>
          <a:bodyPr wrap="square" lIns="0" tIns="0" rIns="0" bIns="0" rtlCol="0" anchor="ctr"/>
          <a:lstStyle/>
          <a:p>
            <a:pPr algn="r"/>
            <a:r>
              <a:rPr lang="en-GB" sz="1400" i="1" dirty="0">
                <a:latin typeface="Times New Roman" panose="02020603050405020304" pitchFamily="18" charset="0"/>
                <a:cs typeface="Times New Roman" panose="02020603050405020304" pitchFamily="18" charset="0"/>
              </a:rPr>
              <a:t>(Hamilton et al., 2025</a:t>
            </a:r>
            <a:r>
              <a:rPr lang="en-US" sz="1400" i="1" dirty="0">
                <a:latin typeface="Times New Roman" panose="02020603050405020304" pitchFamily="18" charset="0"/>
                <a:ea typeface="Calibri" pitchFamily="34" charset="-122"/>
                <a:cs typeface="Times New Roman" panose="02020603050405020304" pitchFamily="18" charset="0"/>
              </a:rPr>
              <a:t>; NHS Alliance, 2026)</a:t>
            </a:r>
            <a:endParaRPr lang="en-US" sz="14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15270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621792"/>
            <a:ext cx="9601200" cy="822960"/>
          </a:xfrm>
          <a:prstGeom prst="rect">
            <a:avLst/>
          </a:prstGeom>
          <a:noFill/>
          <a:ln/>
        </p:spPr>
        <p:txBody>
          <a:bodyPr wrap="square" lIns="0" tIns="0" rIns="0" bIns="0" rtlCol="0" anchor="t"/>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Governance &amp; clinical safety standards</a:t>
            </a:r>
            <a:endParaRPr lang="en-US" sz="3200" dirty="0">
              <a:latin typeface="Times New Roman" panose="02020603050405020304" pitchFamily="18" charset="0"/>
              <a:cs typeface="Times New Roman" panose="02020603050405020304" pitchFamily="18" charset="0"/>
            </a:endParaRPr>
          </a:p>
        </p:txBody>
      </p:sp>
      <p:sp>
        <p:nvSpPr>
          <p:cNvPr id="4" name="Text 2"/>
          <p:cNvSpPr/>
          <p:nvPr/>
        </p:nvSpPr>
        <p:spPr>
          <a:xfrm>
            <a:off x="548640" y="1417320"/>
            <a:ext cx="10881360" cy="685800"/>
          </a:xfrm>
          <a:prstGeom prst="rect">
            <a:avLst/>
          </a:prstGeom>
          <a:noFill/>
          <a:ln/>
        </p:spPr>
        <p:txBody>
          <a:bodyPr wrap="square" lIns="0" tIns="0" rIns="0" bIns="0" rtlCol="0" anchor="ctr"/>
          <a:lstStyle/>
          <a:p>
            <a:pPr marL="0" indent="0">
              <a:lnSpc>
                <a:spcPct val="122000"/>
              </a:lnSpc>
              <a:buNone/>
            </a:pPr>
            <a:r>
              <a:rPr lang="en-US" sz="1400" dirty="0">
                <a:latin typeface="Times New Roman" panose="02020603050405020304" pitchFamily="18" charset="0"/>
                <a:ea typeface="Calibri" pitchFamily="34" charset="-122"/>
                <a:cs typeface="Times New Roman" panose="02020603050405020304" pitchFamily="18" charset="0"/>
              </a:rPr>
              <a:t>Before adoption, any NHS-facing digital screening tool must be assessed against the Digital Technology Assessment Criteria (DTAC) — the national baseline covering five domains (NHS Transformation Directorate, n.d.; Periculo, 2026).</a:t>
            </a:r>
            <a:endParaRPr lang="en-US" sz="1400" dirty="0">
              <a:latin typeface="Times New Roman" panose="02020603050405020304" pitchFamily="18" charset="0"/>
              <a:cs typeface="Times New Roman" panose="02020603050405020304" pitchFamily="18" charset="0"/>
            </a:endParaRPr>
          </a:p>
        </p:txBody>
      </p:sp>
      <p:sp>
        <p:nvSpPr>
          <p:cNvPr id="5" name="Shape 3"/>
          <p:cNvSpPr/>
          <p:nvPr/>
        </p:nvSpPr>
        <p:spPr>
          <a:xfrm>
            <a:off x="548640" y="2377440"/>
            <a:ext cx="2121408" cy="3291840"/>
          </a:xfrm>
          <a:prstGeom prst="roundRect">
            <a:avLst>
              <a:gd name="adj" fmla="val 3448"/>
            </a:avLst>
          </a:prstGeom>
          <a:solidFill>
            <a:schemeClr val="accent4">
              <a:lumMod val="20000"/>
              <a:lumOff val="80000"/>
            </a:schemeClr>
          </a:solidFill>
          <a:ln w="12700">
            <a:solidFill>
              <a:srgbClr val="DCE7E5"/>
            </a:solidFill>
            <a:prstDash val="solid"/>
          </a:ln>
        </p:spPr>
        <p:txBody>
          <a:bodyPr/>
          <a:lstStyle/>
          <a:p>
            <a:endParaRPr lang="en-US"/>
          </a:p>
        </p:txBody>
      </p:sp>
      <p:sp>
        <p:nvSpPr>
          <p:cNvPr id="6" name="Shape 4"/>
          <p:cNvSpPr/>
          <p:nvPr/>
        </p:nvSpPr>
        <p:spPr>
          <a:xfrm>
            <a:off x="1289304" y="2651760"/>
            <a:ext cx="640080" cy="640080"/>
          </a:xfrm>
          <a:prstGeom prst="ellipse">
            <a:avLst/>
          </a:prstGeom>
          <a:solidFill>
            <a:srgbClr val="028090"/>
          </a:solidFill>
          <a:ln/>
        </p:spPr>
        <p:txBody>
          <a:bodyPr/>
          <a:lstStyle/>
          <a:p>
            <a:endParaRPr lang="en-US"/>
          </a:p>
        </p:txBody>
      </p:sp>
      <p:sp>
        <p:nvSpPr>
          <p:cNvPr id="7" name="Text 5"/>
          <p:cNvSpPr/>
          <p:nvPr/>
        </p:nvSpPr>
        <p:spPr>
          <a:xfrm>
            <a:off x="1289304" y="2651760"/>
            <a:ext cx="640080" cy="64008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8" name="Text 6"/>
          <p:cNvSpPr/>
          <p:nvPr/>
        </p:nvSpPr>
        <p:spPr>
          <a:xfrm>
            <a:off x="685800" y="3429000"/>
            <a:ext cx="1847088" cy="640080"/>
          </a:xfrm>
          <a:prstGeom prst="rect">
            <a:avLst/>
          </a:prstGeom>
          <a:noFill/>
          <a:ln/>
        </p:spPr>
        <p:txBody>
          <a:bodyPr wrap="square" lIns="0" tIns="0" rIns="0" bIns="0" rtlCol="0" anchor="ctr"/>
          <a:lstStyle/>
          <a:p>
            <a:pPr marL="0" indent="0" algn="ctr">
              <a:lnSpc>
                <a:spcPct val="105000"/>
              </a:lnSpc>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Clinical safety</a:t>
            </a:r>
            <a:endParaRPr lang="en-US" sz="1600" dirty="0">
              <a:latin typeface="Times New Roman" panose="02020603050405020304" pitchFamily="18" charset="0"/>
              <a:cs typeface="Times New Roman" panose="02020603050405020304" pitchFamily="18" charset="0"/>
            </a:endParaRPr>
          </a:p>
        </p:txBody>
      </p:sp>
      <p:sp>
        <p:nvSpPr>
          <p:cNvPr id="9" name="Text 7"/>
          <p:cNvSpPr/>
          <p:nvPr/>
        </p:nvSpPr>
        <p:spPr>
          <a:xfrm>
            <a:off x="685800" y="4114800"/>
            <a:ext cx="1847088" cy="1280160"/>
          </a:xfrm>
          <a:prstGeom prst="rect">
            <a:avLst/>
          </a:prstGeom>
          <a:noFill/>
          <a:ln/>
        </p:spPr>
        <p:txBody>
          <a:bodyPr wrap="square" lIns="0" tIns="0" rIns="0" bIns="0" rtlCol="0" anchor="ctr"/>
          <a:lstStyle/>
          <a:p>
            <a:pPr marL="0" indent="0" algn="ctr">
              <a:lnSpc>
                <a:spcPct val="120000"/>
              </a:lnSpc>
              <a:buNone/>
            </a:pPr>
            <a:r>
              <a:rPr lang="en-US" sz="1200" dirty="0">
                <a:latin typeface="Times New Roman" panose="02020603050405020304" pitchFamily="18" charset="0"/>
                <a:ea typeface="Calibri" pitchFamily="34" charset="-122"/>
                <a:cs typeface="Times New Roman" panose="02020603050405020304" pitchFamily="18" charset="0"/>
              </a:rPr>
              <a:t>DCB0129 / DCB0160 risk</a:t>
            </a:r>
            <a:endParaRPr lang="en-US" sz="1200" dirty="0">
              <a:latin typeface="Times New Roman" panose="02020603050405020304" pitchFamily="18" charset="0"/>
              <a:cs typeface="Times New Roman" panose="02020603050405020304" pitchFamily="18" charset="0"/>
            </a:endParaRPr>
          </a:p>
          <a:p>
            <a:pPr marL="0" indent="0" algn="ctr">
              <a:lnSpc>
                <a:spcPct val="120000"/>
              </a:lnSpc>
              <a:buNone/>
            </a:pPr>
            <a:r>
              <a:rPr lang="en-US" sz="1200" dirty="0">
                <a:latin typeface="Times New Roman" panose="02020603050405020304" pitchFamily="18" charset="0"/>
                <a:ea typeface="Calibri" pitchFamily="34" charset="-122"/>
                <a:cs typeface="Times New Roman" panose="02020603050405020304" pitchFamily="18" charset="0"/>
              </a:rPr>
              <a:t>management and hazard logging</a:t>
            </a:r>
            <a:endParaRPr lang="en-US" sz="1200" dirty="0">
              <a:latin typeface="Times New Roman" panose="02020603050405020304" pitchFamily="18" charset="0"/>
              <a:cs typeface="Times New Roman" panose="02020603050405020304" pitchFamily="18" charset="0"/>
            </a:endParaRPr>
          </a:p>
        </p:txBody>
      </p:sp>
      <p:sp>
        <p:nvSpPr>
          <p:cNvPr id="10" name="Shape 8"/>
          <p:cNvSpPr/>
          <p:nvPr/>
        </p:nvSpPr>
        <p:spPr>
          <a:xfrm>
            <a:off x="2770632" y="2377440"/>
            <a:ext cx="2121408" cy="3291840"/>
          </a:xfrm>
          <a:prstGeom prst="roundRect">
            <a:avLst>
              <a:gd name="adj" fmla="val 3448"/>
            </a:avLst>
          </a:prstGeom>
          <a:solidFill>
            <a:schemeClr val="accent5">
              <a:lumMod val="20000"/>
              <a:lumOff val="80000"/>
            </a:schemeClr>
          </a:solidFill>
          <a:ln w="12700">
            <a:solidFill>
              <a:srgbClr val="DCE7E5"/>
            </a:solidFill>
            <a:prstDash val="solid"/>
          </a:ln>
        </p:spPr>
        <p:txBody>
          <a:bodyPr/>
          <a:lstStyle/>
          <a:p>
            <a:endParaRPr lang="en-US"/>
          </a:p>
        </p:txBody>
      </p:sp>
      <p:sp>
        <p:nvSpPr>
          <p:cNvPr id="11" name="Shape 9"/>
          <p:cNvSpPr/>
          <p:nvPr/>
        </p:nvSpPr>
        <p:spPr>
          <a:xfrm>
            <a:off x="3511296" y="2651760"/>
            <a:ext cx="640080" cy="640080"/>
          </a:xfrm>
          <a:prstGeom prst="ellipse">
            <a:avLst/>
          </a:prstGeom>
          <a:solidFill>
            <a:srgbClr val="028090"/>
          </a:solidFill>
          <a:ln/>
        </p:spPr>
        <p:txBody>
          <a:bodyPr/>
          <a:lstStyle/>
          <a:p>
            <a:endParaRPr lang="en-US"/>
          </a:p>
        </p:txBody>
      </p:sp>
      <p:sp>
        <p:nvSpPr>
          <p:cNvPr id="12" name="Text 10"/>
          <p:cNvSpPr/>
          <p:nvPr/>
        </p:nvSpPr>
        <p:spPr>
          <a:xfrm>
            <a:off x="3511296" y="2651760"/>
            <a:ext cx="640080" cy="64008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3" name="Text 11"/>
          <p:cNvSpPr/>
          <p:nvPr/>
        </p:nvSpPr>
        <p:spPr>
          <a:xfrm>
            <a:off x="2907792" y="3429000"/>
            <a:ext cx="1847088" cy="640080"/>
          </a:xfrm>
          <a:prstGeom prst="rect">
            <a:avLst/>
          </a:prstGeom>
          <a:noFill/>
          <a:ln/>
        </p:spPr>
        <p:txBody>
          <a:bodyPr wrap="square" lIns="0" tIns="0" rIns="0" bIns="0" rtlCol="0" anchor="ctr"/>
          <a:lstStyle/>
          <a:p>
            <a:pPr marL="0" indent="0" algn="ctr">
              <a:lnSpc>
                <a:spcPct val="105000"/>
              </a:lnSpc>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Data protection</a:t>
            </a:r>
            <a:endParaRPr lang="en-US" sz="1600" dirty="0">
              <a:latin typeface="Times New Roman" panose="02020603050405020304" pitchFamily="18" charset="0"/>
              <a:cs typeface="Times New Roman" panose="02020603050405020304" pitchFamily="18" charset="0"/>
            </a:endParaRPr>
          </a:p>
        </p:txBody>
      </p:sp>
      <p:sp>
        <p:nvSpPr>
          <p:cNvPr id="14" name="Text 12"/>
          <p:cNvSpPr/>
          <p:nvPr/>
        </p:nvSpPr>
        <p:spPr>
          <a:xfrm>
            <a:off x="2907792" y="4114800"/>
            <a:ext cx="1847088" cy="1280160"/>
          </a:xfrm>
          <a:prstGeom prst="rect">
            <a:avLst/>
          </a:prstGeom>
          <a:noFill/>
          <a:ln/>
        </p:spPr>
        <p:txBody>
          <a:bodyPr wrap="square" lIns="0" tIns="0" rIns="0" bIns="0" rtlCol="0" anchor="ctr"/>
          <a:lstStyle/>
          <a:p>
            <a:pPr marL="0" indent="0" algn="ctr">
              <a:lnSpc>
                <a:spcPct val="120000"/>
              </a:lnSpc>
              <a:buNone/>
            </a:pPr>
            <a:r>
              <a:rPr lang="en-US" sz="1200" dirty="0">
                <a:latin typeface="Times New Roman" panose="02020603050405020304" pitchFamily="18" charset="0"/>
                <a:ea typeface="Calibri" pitchFamily="34" charset="-122"/>
                <a:cs typeface="Times New Roman" panose="02020603050405020304" pitchFamily="18" charset="0"/>
              </a:rPr>
              <a:t>Privacy-by-design,</a:t>
            </a:r>
            <a:endParaRPr lang="en-US" sz="1200" dirty="0">
              <a:latin typeface="Times New Roman" panose="02020603050405020304" pitchFamily="18" charset="0"/>
              <a:cs typeface="Times New Roman" panose="02020603050405020304" pitchFamily="18" charset="0"/>
            </a:endParaRPr>
          </a:p>
          <a:p>
            <a:pPr marL="0" indent="0" algn="ctr">
              <a:lnSpc>
                <a:spcPct val="120000"/>
              </a:lnSpc>
              <a:buNone/>
            </a:pPr>
            <a:r>
              <a:rPr lang="en-US" sz="1200" dirty="0">
                <a:latin typeface="Times New Roman" panose="02020603050405020304" pitchFamily="18" charset="0"/>
                <a:ea typeface="Calibri" pitchFamily="34" charset="-122"/>
                <a:cs typeface="Times New Roman" panose="02020603050405020304" pitchFamily="18" charset="0"/>
              </a:rPr>
              <a:t>DPIAs, UK GDPR</a:t>
            </a:r>
            <a:endParaRPr lang="en-US" sz="1200" dirty="0">
              <a:latin typeface="Times New Roman" panose="02020603050405020304" pitchFamily="18" charset="0"/>
              <a:cs typeface="Times New Roman" panose="02020603050405020304" pitchFamily="18" charset="0"/>
            </a:endParaRPr>
          </a:p>
        </p:txBody>
      </p:sp>
      <p:sp>
        <p:nvSpPr>
          <p:cNvPr id="15" name="Shape 13"/>
          <p:cNvSpPr/>
          <p:nvPr/>
        </p:nvSpPr>
        <p:spPr>
          <a:xfrm>
            <a:off x="4992624" y="2377440"/>
            <a:ext cx="2121408" cy="3291840"/>
          </a:xfrm>
          <a:prstGeom prst="roundRect">
            <a:avLst>
              <a:gd name="adj" fmla="val 3448"/>
            </a:avLst>
          </a:prstGeom>
          <a:solidFill>
            <a:schemeClr val="accent2">
              <a:lumMod val="20000"/>
              <a:lumOff val="80000"/>
            </a:schemeClr>
          </a:solidFill>
          <a:ln w="12700">
            <a:solidFill>
              <a:srgbClr val="DCE7E5"/>
            </a:solidFill>
            <a:prstDash val="solid"/>
          </a:ln>
        </p:spPr>
        <p:txBody>
          <a:bodyPr/>
          <a:lstStyle/>
          <a:p>
            <a:endParaRPr lang="en-US"/>
          </a:p>
        </p:txBody>
      </p:sp>
      <p:sp>
        <p:nvSpPr>
          <p:cNvPr id="16" name="Shape 14"/>
          <p:cNvSpPr/>
          <p:nvPr/>
        </p:nvSpPr>
        <p:spPr>
          <a:xfrm>
            <a:off x="5733288" y="2651760"/>
            <a:ext cx="640080" cy="640080"/>
          </a:xfrm>
          <a:prstGeom prst="ellipse">
            <a:avLst/>
          </a:prstGeom>
          <a:solidFill>
            <a:srgbClr val="028090"/>
          </a:solidFill>
          <a:ln/>
        </p:spPr>
        <p:txBody>
          <a:bodyPr/>
          <a:lstStyle/>
          <a:p>
            <a:endParaRPr lang="en-US"/>
          </a:p>
        </p:txBody>
      </p:sp>
      <p:sp>
        <p:nvSpPr>
          <p:cNvPr id="17" name="Text 15"/>
          <p:cNvSpPr/>
          <p:nvPr/>
        </p:nvSpPr>
        <p:spPr>
          <a:xfrm>
            <a:off x="5733288" y="2651760"/>
            <a:ext cx="640080" cy="64008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8" name="Text 16"/>
          <p:cNvSpPr/>
          <p:nvPr/>
        </p:nvSpPr>
        <p:spPr>
          <a:xfrm>
            <a:off x="5129784" y="3429000"/>
            <a:ext cx="1847088" cy="640080"/>
          </a:xfrm>
          <a:prstGeom prst="rect">
            <a:avLst/>
          </a:prstGeom>
          <a:noFill/>
          <a:ln/>
        </p:spPr>
        <p:txBody>
          <a:bodyPr wrap="square" lIns="0" tIns="0" rIns="0" bIns="0" rtlCol="0" anchor="ctr"/>
          <a:lstStyle/>
          <a:p>
            <a:pPr marL="0" indent="0" algn="ctr">
              <a:lnSpc>
                <a:spcPct val="105000"/>
              </a:lnSpc>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Technical security</a:t>
            </a:r>
            <a:endParaRPr lang="en-US" sz="1600" dirty="0">
              <a:latin typeface="Times New Roman" panose="02020603050405020304" pitchFamily="18" charset="0"/>
              <a:cs typeface="Times New Roman" panose="02020603050405020304" pitchFamily="18" charset="0"/>
            </a:endParaRPr>
          </a:p>
        </p:txBody>
      </p:sp>
      <p:sp>
        <p:nvSpPr>
          <p:cNvPr id="19" name="Text 17"/>
          <p:cNvSpPr/>
          <p:nvPr/>
        </p:nvSpPr>
        <p:spPr>
          <a:xfrm>
            <a:off x="5129784" y="4114800"/>
            <a:ext cx="1847088" cy="1280160"/>
          </a:xfrm>
          <a:prstGeom prst="rect">
            <a:avLst/>
          </a:prstGeom>
          <a:noFill/>
          <a:ln/>
        </p:spPr>
        <p:txBody>
          <a:bodyPr wrap="square" lIns="0" tIns="0" rIns="0" bIns="0" rtlCol="0" anchor="ctr"/>
          <a:lstStyle/>
          <a:p>
            <a:pPr marL="0" indent="0" algn="ctr">
              <a:lnSpc>
                <a:spcPct val="120000"/>
              </a:lnSpc>
              <a:buNone/>
            </a:pPr>
            <a:r>
              <a:rPr lang="en-US" sz="1200" dirty="0">
                <a:latin typeface="Times New Roman" panose="02020603050405020304" pitchFamily="18" charset="0"/>
                <a:ea typeface="Calibri" pitchFamily="34" charset="-122"/>
                <a:cs typeface="Times New Roman" panose="02020603050405020304" pitchFamily="18" charset="0"/>
              </a:rPr>
              <a:t>Data Security &amp; Protection</a:t>
            </a:r>
            <a:endParaRPr lang="en-US" sz="1200" dirty="0">
              <a:latin typeface="Times New Roman" panose="02020603050405020304" pitchFamily="18" charset="0"/>
              <a:cs typeface="Times New Roman" panose="02020603050405020304" pitchFamily="18" charset="0"/>
            </a:endParaRPr>
          </a:p>
          <a:p>
            <a:pPr marL="0" indent="0" algn="ctr">
              <a:lnSpc>
                <a:spcPct val="120000"/>
              </a:lnSpc>
              <a:buNone/>
            </a:pPr>
            <a:r>
              <a:rPr lang="en-US" sz="1200" dirty="0">
                <a:latin typeface="Times New Roman" panose="02020603050405020304" pitchFamily="18" charset="0"/>
                <a:ea typeface="Calibri" pitchFamily="34" charset="-122"/>
                <a:cs typeface="Times New Roman" panose="02020603050405020304" pitchFamily="18" charset="0"/>
              </a:rPr>
              <a:t>Toolkit (DSPT) compliance</a:t>
            </a:r>
            <a:endParaRPr lang="en-US" sz="1200" dirty="0">
              <a:latin typeface="Times New Roman" panose="02020603050405020304" pitchFamily="18" charset="0"/>
              <a:cs typeface="Times New Roman" panose="02020603050405020304" pitchFamily="18" charset="0"/>
            </a:endParaRPr>
          </a:p>
        </p:txBody>
      </p:sp>
      <p:sp>
        <p:nvSpPr>
          <p:cNvPr id="20" name="Shape 18"/>
          <p:cNvSpPr/>
          <p:nvPr/>
        </p:nvSpPr>
        <p:spPr>
          <a:xfrm>
            <a:off x="7214616" y="2377440"/>
            <a:ext cx="2121408" cy="3291840"/>
          </a:xfrm>
          <a:prstGeom prst="roundRect">
            <a:avLst>
              <a:gd name="adj" fmla="val 3448"/>
            </a:avLst>
          </a:prstGeom>
          <a:solidFill>
            <a:schemeClr val="tx2">
              <a:lumMod val="10000"/>
              <a:lumOff val="90000"/>
            </a:schemeClr>
          </a:solidFill>
          <a:ln w="12700">
            <a:solidFill>
              <a:srgbClr val="DCE7E5"/>
            </a:solidFill>
            <a:prstDash val="solid"/>
          </a:ln>
        </p:spPr>
        <p:txBody>
          <a:bodyPr/>
          <a:lstStyle/>
          <a:p>
            <a:endParaRPr lang="en-US"/>
          </a:p>
        </p:txBody>
      </p:sp>
      <p:sp>
        <p:nvSpPr>
          <p:cNvPr id="21" name="Shape 19"/>
          <p:cNvSpPr/>
          <p:nvPr/>
        </p:nvSpPr>
        <p:spPr>
          <a:xfrm>
            <a:off x="7955280" y="2651760"/>
            <a:ext cx="640080" cy="640080"/>
          </a:xfrm>
          <a:prstGeom prst="ellipse">
            <a:avLst/>
          </a:prstGeom>
          <a:solidFill>
            <a:srgbClr val="028090"/>
          </a:solidFill>
          <a:ln/>
        </p:spPr>
        <p:txBody>
          <a:bodyPr/>
          <a:lstStyle/>
          <a:p>
            <a:endParaRPr lang="en-US"/>
          </a:p>
        </p:txBody>
      </p:sp>
      <p:sp>
        <p:nvSpPr>
          <p:cNvPr id="22" name="Text 20"/>
          <p:cNvSpPr/>
          <p:nvPr/>
        </p:nvSpPr>
        <p:spPr>
          <a:xfrm>
            <a:off x="7955280" y="2651760"/>
            <a:ext cx="640080" cy="64008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3" name="Text 21"/>
          <p:cNvSpPr/>
          <p:nvPr/>
        </p:nvSpPr>
        <p:spPr>
          <a:xfrm>
            <a:off x="7351776" y="3429000"/>
            <a:ext cx="1847088" cy="640080"/>
          </a:xfrm>
          <a:prstGeom prst="rect">
            <a:avLst/>
          </a:prstGeom>
          <a:noFill/>
          <a:ln/>
        </p:spPr>
        <p:txBody>
          <a:bodyPr wrap="square" lIns="0" tIns="0" rIns="0" bIns="0" rtlCol="0" anchor="ctr"/>
          <a:lstStyle/>
          <a:p>
            <a:pPr marL="0" indent="0" algn="ctr">
              <a:lnSpc>
                <a:spcPct val="105000"/>
              </a:lnSpc>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Interoperability</a:t>
            </a:r>
            <a:endParaRPr lang="en-US" sz="1600" dirty="0">
              <a:latin typeface="Times New Roman" panose="02020603050405020304" pitchFamily="18" charset="0"/>
              <a:cs typeface="Times New Roman" panose="02020603050405020304" pitchFamily="18" charset="0"/>
            </a:endParaRPr>
          </a:p>
        </p:txBody>
      </p:sp>
      <p:sp>
        <p:nvSpPr>
          <p:cNvPr id="24" name="Text 22"/>
          <p:cNvSpPr/>
          <p:nvPr/>
        </p:nvSpPr>
        <p:spPr>
          <a:xfrm>
            <a:off x="7351776" y="4114800"/>
            <a:ext cx="1847088" cy="1280160"/>
          </a:xfrm>
          <a:prstGeom prst="rect">
            <a:avLst/>
          </a:prstGeom>
          <a:noFill/>
          <a:ln/>
        </p:spPr>
        <p:txBody>
          <a:bodyPr wrap="square" lIns="0" tIns="0" rIns="0" bIns="0" rtlCol="0" anchor="ctr"/>
          <a:lstStyle/>
          <a:p>
            <a:pPr marL="0" indent="0" algn="ctr">
              <a:lnSpc>
                <a:spcPct val="120000"/>
              </a:lnSpc>
              <a:buNone/>
            </a:pPr>
            <a:r>
              <a:rPr lang="en-US" sz="1200" dirty="0">
                <a:latin typeface="Times New Roman" panose="02020603050405020304" pitchFamily="18" charset="0"/>
                <a:ea typeface="Calibri" pitchFamily="34" charset="-122"/>
                <a:cs typeface="Times New Roman" panose="02020603050405020304" pitchFamily="18" charset="0"/>
              </a:rPr>
              <a:t>Integration with GP</a:t>
            </a:r>
            <a:endParaRPr lang="en-US" sz="1200" dirty="0">
              <a:latin typeface="Times New Roman" panose="02020603050405020304" pitchFamily="18" charset="0"/>
              <a:cs typeface="Times New Roman" panose="02020603050405020304" pitchFamily="18" charset="0"/>
            </a:endParaRPr>
          </a:p>
          <a:p>
            <a:pPr marL="0" indent="0" algn="ctr">
              <a:lnSpc>
                <a:spcPct val="120000"/>
              </a:lnSpc>
              <a:buNone/>
            </a:pPr>
            <a:r>
              <a:rPr lang="en-US" sz="1200" dirty="0">
                <a:latin typeface="Times New Roman" panose="02020603050405020304" pitchFamily="18" charset="0"/>
                <a:ea typeface="Calibri" pitchFamily="34" charset="-122"/>
                <a:cs typeface="Times New Roman" panose="02020603050405020304" pitchFamily="18" charset="0"/>
              </a:rPr>
              <a:t>record and NHS App systems</a:t>
            </a:r>
            <a:endParaRPr lang="en-US" sz="1200" dirty="0">
              <a:latin typeface="Times New Roman" panose="02020603050405020304" pitchFamily="18" charset="0"/>
              <a:cs typeface="Times New Roman" panose="02020603050405020304" pitchFamily="18" charset="0"/>
            </a:endParaRPr>
          </a:p>
        </p:txBody>
      </p:sp>
      <p:sp>
        <p:nvSpPr>
          <p:cNvPr id="25" name="Shape 23"/>
          <p:cNvSpPr/>
          <p:nvPr/>
        </p:nvSpPr>
        <p:spPr>
          <a:xfrm>
            <a:off x="9436608" y="2377440"/>
            <a:ext cx="2121408" cy="3291840"/>
          </a:xfrm>
          <a:prstGeom prst="roundRect">
            <a:avLst>
              <a:gd name="adj" fmla="val 3448"/>
            </a:avLst>
          </a:prstGeom>
          <a:solidFill>
            <a:schemeClr val="accent3">
              <a:lumMod val="20000"/>
              <a:lumOff val="80000"/>
            </a:schemeClr>
          </a:solidFill>
          <a:ln w="12700">
            <a:solidFill>
              <a:srgbClr val="DCE7E5"/>
            </a:solidFill>
            <a:prstDash val="solid"/>
          </a:ln>
        </p:spPr>
        <p:txBody>
          <a:bodyPr/>
          <a:lstStyle/>
          <a:p>
            <a:endParaRPr lang="en-US"/>
          </a:p>
        </p:txBody>
      </p:sp>
      <p:sp>
        <p:nvSpPr>
          <p:cNvPr id="26" name="Shape 24"/>
          <p:cNvSpPr/>
          <p:nvPr/>
        </p:nvSpPr>
        <p:spPr>
          <a:xfrm>
            <a:off x="10177272" y="2651760"/>
            <a:ext cx="640080" cy="640080"/>
          </a:xfrm>
          <a:prstGeom prst="ellipse">
            <a:avLst/>
          </a:prstGeom>
          <a:solidFill>
            <a:srgbClr val="028090"/>
          </a:solidFill>
          <a:ln/>
        </p:spPr>
        <p:txBody>
          <a:bodyPr/>
          <a:lstStyle/>
          <a:p>
            <a:endParaRPr lang="en-US"/>
          </a:p>
        </p:txBody>
      </p:sp>
      <p:sp>
        <p:nvSpPr>
          <p:cNvPr id="27" name="Text 25"/>
          <p:cNvSpPr/>
          <p:nvPr/>
        </p:nvSpPr>
        <p:spPr>
          <a:xfrm>
            <a:off x="10177272" y="2651760"/>
            <a:ext cx="640080" cy="64008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a:t>
            </a:r>
            <a:endParaRPr lang="en-US" sz="1600" dirty="0"/>
          </a:p>
        </p:txBody>
      </p:sp>
      <p:sp>
        <p:nvSpPr>
          <p:cNvPr id="28" name="Text 26"/>
          <p:cNvSpPr/>
          <p:nvPr/>
        </p:nvSpPr>
        <p:spPr>
          <a:xfrm>
            <a:off x="9573768" y="3429000"/>
            <a:ext cx="1847088" cy="640080"/>
          </a:xfrm>
          <a:prstGeom prst="rect">
            <a:avLst/>
          </a:prstGeom>
          <a:noFill/>
          <a:ln/>
        </p:spPr>
        <p:txBody>
          <a:bodyPr wrap="square" lIns="0" tIns="0" rIns="0" bIns="0" rtlCol="0" anchor="ctr"/>
          <a:lstStyle/>
          <a:p>
            <a:pPr marL="0" indent="0" algn="ctr">
              <a:lnSpc>
                <a:spcPct val="105000"/>
              </a:lnSpc>
              <a:buNone/>
            </a:pPr>
            <a:r>
              <a:rPr lang="en-US" sz="1600" b="1" dirty="0">
                <a:solidFill>
                  <a:srgbClr val="16302B"/>
                </a:solidFill>
                <a:latin typeface="Times New Roman" panose="02020603050405020304" pitchFamily="18" charset="0"/>
                <a:ea typeface="Cambria" pitchFamily="34" charset="-122"/>
                <a:cs typeface="Times New Roman" panose="02020603050405020304" pitchFamily="18" charset="0"/>
              </a:rPr>
              <a:t>Usability &amp; accessibility</a:t>
            </a:r>
            <a:endParaRPr lang="en-US" sz="1600" dirty="0">
              <a:latin typeface="Times New Roman" panose="02020603050405020304" pitchFamily="18" charset="0"/>
              <a:cs typeface="Times New Roman" panose="02020603050405020304" pitchFamily="18" charset="0"/>
            </a:endParaRPr>
          </a:p>
        </p:txBody>
      </p:sp>
      <p:sp>
        <p:nvSpPr>
          <p:cNvPr id="29" name="Text 27"/>
          <p:cNvSpPr/>
          <p:nvPr/>
        </p:nvSpPr>
        <p:spPr>
          <a:xfrm>
            <a:off x="9573768" y="4114800"/>
            <a:ext cx="1847088" cy="1280160"/>
          </a:xfrm>
          <a:prstGeom prst="rect">
            <a:avLst/>
          </a:prstGeom>
          <a:noFill/>
          <a:ln/>
        </p:spPr>
        <p:txBody>
          <a:bodyPr wrap="square" lIns="0" tIns="0" rIns="0" bIns="0" rtlCol="0" anchor="ctr"/>
          <a:lstStyle/>
          <a:p>
            <a:pPr marL="0" indent="0" algn="ctr">
              <a:lnSpc>
                <a:spcPct val="120000"/>
              </a:lnSpc>
              <a:buNone/>
            </a:pPr>
            <a:r>
              <a:rPr lang="en-US" sz="1200" dirty="0">
                <a:latin typeface="Times New Roman" panose="02020603050405020304" pitchFamily="18" charset="0"/>
                <a:ea typeface="Calibri" pitchFamily="34" charset="-122"/>
                <a:cs typeface="Times New Roman" panose="02020603050405020304" pitchFamily="18" charset="0"/>
              </a:rPr>
              <a:t>Inclusive design tested</a:t>
            </a:r>
            <a:endParaRPr lang="en-US" sz="1200" dirty="0">
              <a:latin typeface="Times New Roman" panose="02020603050405020304" pitchFamily="18" charset="0"/>
              <a:cs typeface="Times New Roman" panose="02020603050405020304" pitchFamily="18" charset="0"/>
            </a:endParaRPr>
          </a:p>
          <a:p>
            <a:pPr marL="0" indent="0" algn="ctr">
              <a:lnSpc>
                <a:spcPct val="120000"/>
              </a:lnSpc>
              <a:buNone/>
            </a:pPr>
            <a:r>
              <a:rPr lang="en-US" sz="1200" dirty="0">
                <a:latin typeface="Times New Roman" panose="02020603050405020304" pitchFamily="18" charset="0"/>
                <a:ea typeface="Calibri" pitchFamily="34" charset="-122"/>
                <a:cs typeface="Times New Roman" panose="02020603050405020304" pitchFamily="18" charset="0"/>
              </a:rPr>
              <a:t>with the target population</a:t>
            </a:r>
            <a:endParaRPr lang="en-US" sz="1200" dirty="0">
              <a:latin typeface="Times New Roman" panose="02020603050405020304" pitchFamily="18" charset="0"/>
              <a:cs typeface="Times New Roman" panose="02020603050405020304" pitchFamily="18" charset="0"/>
            </a:endParaRPr>
          </a:p>
        </p:txBody>
      </p:sp>
      <p:sp>
        <p:nvSpPr>
          <p:cNvPr id="2" name="Text 18">
            <a:extLst>
              <a:ext uri="{FF2B5EF4-FFF2-40B4-BE49-F238E27FC236}">
                <a16:creationId xmlns:a16="http://schemas.microsoft.com/office/drawing/2014/main" id="{48814AE1-76C0-B62B-4F08-ADEA8475F439}"/>
              </a:ext>
            </a:extLst>
          </p:cNvPr>
          <p:cNvSpPr/>
          <p:nvPr/>
        </p:nvSpPr>
        <p:spPr>
          <a:xfrm>
            <a:off x="9336024" y="6236208"/>
            <a:ext cx="2365980" cy="291914"/>
          </a:xfrm>
          <a:prstGeom prst="rect">
            <a:avLst/>
          </a:prstGeom>
          <a:noFill/>
          <a:ln/>
        </p:spPr>
        <p:txBody>
          <a:bodyPr wrap="square" lIns="0" tIns="0" rIns="0" bIns="0" rtlCol="0" anchor="ctr"/>
          <a:lstStyle/>
          <a:p>
            <a:pPr algn="r"/>
            <a:r>
              <a:rPr lang="en-GB" sz="1400" i="1" dirty="0">
                <a:latin typeface="Times New Roman" panose="02020603050405020304" pitchFamily="18" charset="0"/>
                <a:cs typeface="Times New Roman" panose="02020603050405020304" pitchFamily="18" charset="0"/>
              </a:rPr>
              <a:t>(Pepper, 2026</a:t>
            </a:r>
            <a:r>
              <a:rPr lang="en-US" sz="1400" i="1" dirty="0">
                <a:latin typeface="Times New Roman" panose="02020603050405020304" pitchFamily="18" charset="0"/>
                <a:ea typeface="Calibri" pitchFamily="34" charset="-122"/>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Stuart, 2024</a:t>
            </a:r>
            <a:r>
              <a:rPr lang="en-US" sz="1400" i="1" dirty="0">
                <a:latin typeface="Times New Roman" panose="02020603050405020304" pitchFamily="18" charset="0"/>
                <a:ea typeface="Calibri" pitchFamily="34" charset="-122"/>
                <a:cs typeface="Times New Roman" panose="02020603050405020304" pitchFamily="18" charset="0"/>
              </a:rPr>
              <a:t>)</a:t>
            </a:r>
            <a:endParaRPr lang="en-US" sz="14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94708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10653339" y="4400694"/>
            <a:ext cx="4114800" cy="4114800"/>
          </a:xfrm>
          <a:prstGeom prst="ellipse">
            <a:avLst/>
          </a:prstGeom>
          <a:solidFill>
            <a:srgbClr val="00A896">
              <a:alpha val="28000"/>
            </a:srgbClr>
          </a:solidFill>
          <a:ln/>
        </p:spPr>
        <p:txBody>
          <a:bodyPr/>
          <a:lstStyle/>
          <a:p>
            <a:endParaRPr lang="en-US"/>
          </a:p>
        </p:txBody>
      </p:sp>
      <p:sp>
        <p:nvSpPr>
          <p:cNvPr id="4" name="Text 2"/>
          <p:cNvSpPr/>
          <p:nvPr/>
        </p:nvSpPr>
        <p:spPr>
          <a:xfrm>
            <a:off x="548640" y="621792"/>
            <a:ext cx="9601200" cy="822960"/>
          </a:xfrm>
          <a:prstGeom prst="rect">
            <a:avLst/>
          </a:prstGeom>
          <a:noFill/>
          <a:ln/>
        </p:spPr>
        <p:txBody>
          <a:bodyPr wrap="square" lIns="0" tIns="0" rIns="0" bIns="0" rtlCol="0" anchor="t"/>
          <a:lstStyle/>
          <a:p>
            <a:pPr marL="0" indent="0">
              <a:buNone/>
            </a:pPr>
            <a:r>
              <a:rPr lang="en-US" sz="3200" b="1" dirty="0">
                <a:latin typeface="Times New Roman" panose="02020603050405020304" pitchFamily="18" charset="0"/>
                <a:ea typeface="Cambria" pitchFamily="34" charset="-122"/>
                <a:cs typeface="Times New Roman" panose="02020603050405020304" pitchFamily="18" charset="0"/>
              </a:rPr>
              <a:t>Bringing it together</a:t>
            </a:r>
            <a:endParaRPr lang="en-US" sz="3200" dirty="0">
              <a:latin typeface="Times New Roman" panose="02020603050405020304" pitchFamily="18" charset="0"/>
              <a:cs typeface="Times New Roman" panose="02020603050405020304" pitchFamily="18" charset="0"/>
            </a:endParaRPr>
          </a:p>
        </p:txBody>
      </p:sp>
      <p:sp>
        <p:nvSpPr>
          <p:cNvPr id="5" name="Text 3"/>
          <p:cNvSpPr/>
          <p:nvPr/>
        </p:nvSpPr>
        <p:spPr>
          <a:xfrm>
            <a:off x="548640" y="1508760"/>
            <a:ext cx="10881360" cy="822960"/>
          </a:xfrm>
          <a:prstGeom prst="rect">
            <a:avLst/>
          </a:prstGeom>
          <a:noFill/>
          <a:ln/>
        </p:spPr>
        <p:txBody>
          <a:bodyPr wrap="square" lIns="0" tIns="0" rIns="0" bIns="0" rtlCol="0" anchor="ctr"/>
          <a:lstStyle/>
          <a:p>
            <a:pPr marL="0" indent="0">
              <a:lnSpc>
                <a:spcPct val="130000"/>
              </a:lnSpc>
              <a:buNone/>
            </a:pPr>
            <a:r>
              <a:rPr lang="en-US" sz="1400" dirty="0">
                <a:latin typeface="Times New Roman" panose="02020603050405020304" pitchFamily="18" charset="0"/>
                <a:ea typeface="Calibri" pitchFamily="34" charset="-122"/>
                <a:cs typeface="Times New Roman" panose="02020603050405020304" pitchFamily="18" charset="0"/>
              </a:rPr>
              <a:t>Successful implementation depends on aligning all three elements: stakeholders who can reach and support the target group, realistic mitigation of individual, digital-access and system barriers, and legal/ethical safeguards built in from the design stage — not added afterwards.</a:t>
            </a:r>
            <a:endParaRPr lang="en-US" sz="1400" dirty="0">
              <a:latin typeface="Times New Roman" panose="02020603050405020304" pitchFamily="18" charset="0"/>
              <a:cs typeface="Times New Roman" panose="02020603050405020304" pitchFamily="18" charset="0"/>
            </a:endParaRPr>
          </a:p>
        </p:txBody>
      </p:sp>
      <p:sp>
        <p:nvSpPr>
          <p:cNvPr id="6" name="Shape 4"/>
          <p:cNvSpPr/>
          <p:nvPr/>
        </p:nvSpPr>
        <p:spPr>
          <a:xfrm>
            <a:off x="548640" y="2834640"/>
            <a:ext cx="2606040" cy="1737360"/>
          </a:xfrm>
          <a:prstGeom prst="roundRect">
            <a:avLst>
              <a:gd name="adj" fmla="val 4211"/>
            </a:avLst>
          </a:prstGeom>
          <a:solidFill>
            <a:srgbClr val="0A5C63"/>
          </a:solidFill>
          <a:ln w="12700">
            <a:solidFill>
              <a:srgbClr val="0A5C63"/>
            </a:solidFill>
            <a:prstDash val="solid"/>
          </a:ln>
        </p:spPr>
        <p:txBody>
          <a:bodyPr/>
          <a:lstStyle/>
          <a:p>
            <a:endParaRPr lang="en-US"/>
          </a:p>
        </p:txBody>
      </p:sp>
      <p:sp>
        <p:nvSpPr>
          <p:cNvPr id="7" name="Text 5"/>
          <p:cNvSpPr/>
          <p:nvPr/>
        </p:nvSpPr>
        <p:spPr>
          <a:xfrm>
            <a:off x="731520" y="2834640"/>
            <a:ext cx="2240280" cy="1737360"/>
          </a:xfrm>
          <a:prstGeom prst="rect">
            <a:avLst/>
          </a:prstGeom>
          <a:noFill/>
          <a:ln/>
        </p:spPr>
        <p:txBody>
          <a:bodyPr wrap="square" lIns="0" tIns="0" rIns="0" bIns="0" rtlCol="0" anchor="ctr"/>
          <a:lstStyle/>
          <a:p>
            <a:pPr marL="0" indent="0" algn="ctr">
              <a:lnSpc>
                <a:spcPct val="110000"/>
              </a:lnSpc>
              <a:buNone/>
            </a:pPr>
            <a:r>
              <a:rPr lang="en-US" sz="1600" b="1" dirty="0">
                <a:solidFill>
                  <a:srgbClr val="FFFFFF"/>
                </a:solidFill>
                <a:latin typeface="Times New Roman" panose="02020603050405020304" pitchFamily="18" charset="0"/>
                <a:ea typeface="Cambria" pitchFamily="34" charset="-122"/>
                <a:cs typeface="Times New Roman" panose="02020603050405020304" pitchFamily="18" charset="0"/>
              </a:rPr>
              <a:t>Engage stakeholders</a:t>
            </a:r>
            <a:endParaRPr lang="en-US" sz="1600" dirty="0">
              <a:latin typeface="Times New Roman" panose="02020603050405020304" pitchFamily="18" charset="0"/>
              <a:cs typeface="Times New Roman" panose="02020603050405020304" pitchFamily="18" charset="0"/>
            </a:endParaRPr>
          </a:p>
        </p:txBody>
      </p:sp>
      <p:sp>
        <p:nvSpPr>
          <p:cNvPr id="8" name="Text 6"/>
          <p:cNvSpPr/>
          <p:nvPr/>
        </p:nvSpPr>
        <p:spPr>
          <a:xfrm>
            <a:off x="3154680" y="2834640"/>
            <a:ext cx="365760" cy="1737360"/>
          </a:xfrm>
          <a:prstGeom prst="rect">
            <a:avLst/>
          </a:prstGeom>
          <a:noFill/>
          <a:ln/>
        </p:spPr>
        <p:txBody>
          <a:bodyPr wrap="square" lIns="0" tIns="0" rIns="0" bIns="0" rtlCol="0" anchor="ctr"/>
          <a:lstStyle/>
          <a:p>
            <a:pPr marL="0" indent="0" algn="ctr">
              <a:buNone/>
            </a:pPr>
            <a:r>
              <a:rPr lang="en-US" sz="2400" b="1" dirty="0">
                <a:solidFill>
                  <a:srgbClr val="02C39A"/>
                </a:solidFill>
                <a:latin typeface="Calibri" pitchFamily="34" charset="0"/>
                <a:ea typeface="Calibri" pitchFamily="34" charset="-122"/>
                <a:cs typeface="Calibri" pitchFamily="34" charset="-120"/>
              </a:rPr>
              <a:t>→</a:t>
            </a:r>
            <a:endParaRPr lang="en-US" sz="2400" dirty="0"/>
          </a:p>
        </p:txBody>
      </p:sp>
      <p:sp>
        <p:nvSpPr>
          <p:cNvPr id="9" name="Shape 7"/>
          <p:cNvSpPr/>
          <p:nvPr/>
        </p:nvSpPr>
        <p:spPr>
          <a:xfrm>
            <a:off x="3520440" y="2834640"/>
            <a:ext cx="2606040" cy="1737360"/>
          </a:xfrm>
          <a:prstGeom prst="roundRect">
            <a:avLst>
              <a:gd name="adj" fmla="val 4211"/>
            </a:avLst>
          </a:prstGeom>
          <a:solidFill>
            <a:srgbClr val="0A5C63"/>
          </a:solidFill>
          <a:ln w="12700">
            <a:solidFill>
              <a:srgbClr val="0A5C63"/>
            </a:solidFill>
            <a:prstDash val="solid"/>
          </a:ln>
        </p:spPr>
        <p:txBody>
          <a:bodyPr/>
          <a:lstStyle/>
          <a:p>
            <a:endParaRPr lang="en-US"/>
          </a:p>
        </p:txBody>
      </p:sp>
      <p:sp>
        <p:nvSpPr>
          <p:cNvPr id="10" name="Text 8"/>
          <p:cNvSpPr/>
          <p:nvPr/>
        </p:nvSpPr>
        <p:spPr>
          <a:xfrm>
            <a:off x="3703320" y="2834640"/>
            <a:ext cx="2240280" cy="1737360"/>
          </a:xfrm>
          <a:prstGeom prst="rect">
            <a:avLst/>
          </a:prstGeom>
          <a:noFill/>
          <a:ln/>
        </p:spPr>
        <p:txBody>
          <a:bodyPr wrap="square" lIns="0" tIns="0" rIns="0" bIns="0" rtlCol="0" anchor="ctr"/>
          <a:lstStyle/>
          <a:p>
            <a:pPr marL="0" indent="0" algn="ctr">
              <a:lnSpc>
                <a:spcPct val="110000"/>
              </a:lnSpc>
              <a:buNone/>
            </a:pPr>
            <a:r>
              <a:rPr lang="en-US" sz="1600" b="1" dirty="0">
                <a:solidFill>
                  <a:srgbClr val="FFFFFF"/>
                </a:solidFill>
                <a:latin typeface="Times New Roman" panose="02020603050405020304" pitchFamily="18" charset="0"/>
                <a:ea typeface="Cambria" pitchFamily="34" charset="-122"/>
                <a:cs typeface="Times New Roman" panose="02020603050405020304" pitchFamily="18" charset="0"/>
              </a:rPr>
              <a:t>Design out barriers</a:t>
            </a:r>
            <a:endParaRPr lang="en-US" sz="1600" dirty="0">
              <a:latin typeface="Times New Roman" panose="02020603050405020304" pitchFamily="18" charset="0"/>
              <a:cs typeface="Times New Roman" panose="02020603050405020304" pitchFamily="18" charset="0"/>
            </a:endParaRPr>
          </a:p>
        </p:txBody>
      </p:sp>
      <p:sp>
        <p:nvSpPr>
          <p:cNvPr id="11" name="Text 9"/>
          <p:cNvSpPr/>
          <p:nvPr/>
        </p:nvSpPr>
        <p:spPr>
          <a:xfrm>
            <a:off x="6126480" y="2834640"/>
            <a:ext cx="365760" cy="1737360"/>
          </a:xfrm>
          <a:prstGeom prst="rect">
            <a:avLst/>
          </a:prstGeom>
          <a:noFill/>
          <a:ln/>
        </p:spPr>
        <p:txBody>
          <a:bodyPr wrap="square" lIns="0" tIns="0" rIns="0" bIns="0" rtlCol="0" anchor="ctr"/>
          <a:lstStyle/>
          <a:p>
            <a:pPr marL="0" indent="0" algn="ctr">
              <a:buNone/>
            </a:pPr>
            <a:r>
              <a:rPr lang="en-US" sz="2400" b="1" dirty="0">
                <a:solidFill>
                  <a:srgbClr val="02C39A"/>
                </a:solidFill>
                <a:latin typeface="Calibri" pitchFamily="34" charset="0"/>
                <a:ea typeface="Calibri" pitchFamily="34" charset="-122"/>
                <a:cs typeface="Calibri" pitchFamily="34" charset="-120"/>
              </a:rPr>
              <a:t>→</a:t>
            </a:r>
            <a:endParaRPr lang="en-US" sz="2400" dirty="0"/>
          </a:p>
        </p:txBody>
      </p:sp>
      <p:sp>
        <p:nvSpPr>
          <p:cNvPr id="12" name="Shape 10"/>
          <p:cNvSpPr/>
          <p:nvPr/>
        </p:nvSpPr>
        <p:spPr>
          <a:xfrm>
            <a:off x="6492240" y="2834640"/>
            <a:ext cx="2606040" cy="1737360"/>
          </a:xfrm>
          <a:prstGeom prst="roundRect">
            <a:avLst>
              <a:gd name="adj" fmla="val 4211"/>
            </a:avLst>
          </a:prstGeom>
          <a:solidFill>
            <a:srgbClr val="0A5C63"/>
          </a:solidFill>
          <a:ln w="12700">
            <a:solidFill>
              <a:srgbClr val="0A5C63"/>
            </a:solidFill>
            <a:prstDash val="solid"/>
          </a:ln>
        </p:spPr>
        <p:txBody>
          <a:bodyPr/>
          <a:lstStyle/>
          <a:p>
            <a:endParaRPr lang="en-US"/>
          </a:p>
        </p:txBody>
      </p:sp>
      <p:sp>
        <p:nvSpPr>
          <p:cNvPr id="13" name="Text 11"/>
          <p:cNvSpPr/>
          <p:nvPr/>
        </p:nvSpPr>
        <p:spPr>
          <a:xfrm>
            <a:off x="6675120" y="2834640"/>
            <a:ext cx="2240280" cy="1737360"/>
          </a:xfrm>
          <a:prstGeom prst="rect">
            <a:avLst/>
          </a:prstGeom>
          <a:noFill/>
          <a:ln/>
        </p:spPr>
        <p:txBody>
          <a:bodyPr wrap="square" lIns="0" tIns="0" rIns="0" bIns="0" rtlCol="0" anchor="ctr"/>
          <a:lstStyle/>
          <a:p>
            <a:pPr marL="0" indent="0" algn="ctr">
              <a:lnSpc>
                <a:spcPct val="110000"/>
              </a:lnSpc>
              <a:buNone/>
            </a:pPr>
            <a:r>
              <a:rPr lang="en-US" sz="1600" b="1" dirty="0">
                <a:solidFill>
                  <a:srgbClr val="FFFFFF"/>
                </a:solidFill>
                <a:latin typeface="Times New Roman" panose="02020603050405020304" pitchFamily="18" charset="0"/>
                <a:ea typeface="Cambria" pitchFamily="34" charset="-122"/>
                <a:cs typeface="Times New Roman" panose="02020603050405020304" pitchFamily="18" charset="0"/>
              </a:rPr>
              <a:t>Embed legal &amp; ethical safeguards</a:t>
            </a:r>
            <a:endParaRPr lang="en-US" sz="1600" dirty="0">
              <a:latin typeface="Times New Roman" panose="02020603050405020304" pitchFamily="18" charset="0"/>
              <a:cs typeface="Times New Roman" panose="02020603050405020304" pitchFamily="18" charset="0"/>
            </a:endParaRPr>
          </a:p>
        </p:txBody>
      </p:sp>
      <p:sp>
        <p:nvSpPr>
          <p:cNvPr id="14" name="Text 12"/>
          <p:cNvSpPr/>
          <p:nvPr/>
        </p:nvSpPr>
        <p:spPr>
          <a:xfrm>
            <a:off x="9098280" y="2834640"/>
            <a:ext cx="365760" cy="1737360"/>
          </a:xfrm>
          <a:prstGeom prst="rect">
            <a:avLst/>
          </a:prstGeom>
          <a:noFill/>
          <a:ln/>
        </p:spPr>
        <p:txBody>
          <a:bodyPr wrap="square" lIns="0" tIns="0" rIns="0" bIns="0" rtlCol="0" anchor="ctr"/>
          <a:lstStyle/>
          <a:p>
            <a:pPr marL="0" indent="0" algn="ctr">
              <a:buNone/>
            </a:pPr>
            <a:r>
              <a:rPr lang="en-US" sz="2400" b="1" dirty="0">
                <a:solidFill>
                  <a:srgbClr val="02C39A"/>
                </a:solidFill>
                <a:latin typeface="Calibri" pitchFamily="34" charset="0"/>
                <a:ea typeface="Calibri" pitchFamily="34" charset="-122"/>
                <a:cs typeface="Calibri" pitchFamily="34" charset="-120"/>
              </a:rPr>
              <a:t>→</a:t>
            </a:r>
            <a:endParaRPr lang="en-US" sz="2400" dirty="0"/>
          </a:p>
        </p:txBody>
      </p:sp>
      <p:sp>
        <p:nvSpPr>
          <p:cNvPr id="15" name="Shape 13"/>
          <p:cNvSpPr/>
          <p:nvPr/>
        </p:nvSpPr>
        <p:spPr>
          <a:xfrm>
            <a:off x="9464040" y="2834640"/>
            <a:ext cx="2606040" cy="1737360"/>
          </a:xfrm>
          <a:prstGeom prst="roundRect">
            <a:avLst>
              <a:gd name="adj" fmla="val 4211"/>
            </a:avLst>
          </a:prstGeom>
          <a:solidFill>
            <a:srgbClr val="8E3B57"/>
          </a:solidFill>
          <a:ln w="12700">
            <a:solidFill>
              <a:srgbClr val="8E3B57"/>
            </a:solidFill>
            <a:prstDash val="solid"/>
          </a:ln>
        </p:spPr>
        <p:txBody>
          <a:bodyPr/>
          <a:lstStyle/>
          <a:p>
            <a:endParaRPr lang="en-US"/>
          </a:p>
        </p:txBody>
      </p:sp>
      <p:sp>
        <p:nvSpPr>
          <p:cNvPr id="16" name="Text 14"/>
          <p:cNvSpPr/>
          <p:nvPr/>
        </p:nvSpPr>
        <p:spPr>
          <a:xfrm>
            <a:off x="9646920" y="2834640"/>
            <a:ext cx="2240280" cy="1737360"/>
          </a:xfrm>
          <a:prstGeom prst="rect">
            <a:avLst/>
          </a:prstGeom>
          <a:noFill/>
          <a:ln/>
        </p:spPr>
        <p:txBody>
          <a:bodyPr wrap="square" lIns="0" tIns="0" rIns="0" bIns="0" rtlCol="0" anchor="ctr"/>
          <a:lstStyle/>
          <a:p>
            <a:pPr marL="0" indent="0" algn="ctr">
              <a:lnSpc>
                <a:spcPct val="110000"/>
              </a:lnSpc>
              <a:buNone/>
            </a:pPr>
            <a:r>
              <a:rPr lang="en-US" sz="1600" b="1" dirty="0">
                <a:solidFill>
                  <a:srgbClr val="FFFFFF"/>
                </a:solidFill>
                <a:latin typeface="Times New Roman" panose="02020603050405020304" pitchFamily="18" charset="0"/>
                <a:ea typeface="Cambria" pitchFamily="34" charset="-122"/>
                <a:cs typeface="Times New Roman" panose="02020603050405020304" pitchFamily="18" charset="0"/>
              </a:rPr>
              <a:t>Equitable, sustained uptake</a:t>
            </a:r>
            <a:endParaRPr lang="en-US" sz="1600" dirty="0">
              <a:latin typeface="Times New Roman" panose="02020603050405020304" pitchFamily="18" charset="0"/>
              <a:cs typeface="Times New Roman" panose="02020603050405020304" pitchFamily="18" charset="0"/>
            </a:endParaRPr>
          </a:p>
        </p:txBody>
      </p:sp>
      <p:sp>
        <p:nvSpPr>
          <p:cNvPr id="17" name="Text 15"/>
          <p:cNvSpPr/>
          <p:nvPr/>
        </p:nvSpPr>
        <p:spPr>
          <a:xfrm>
            <a:off x="548640" y="5074920"/>
            <a:ext cx="10881360" cy="822960"/>
          </a:xfrm>
          <a:prstGeom prst="rect">
            <a:avLst/>
          </a:prstGeom>
          <a:noFill/>
          <a:ln/>
        </p:spPr>
        <p:txBody>
          <a:bodyPr wrap="square" lIns="0" tIns="0" rIns="0" bIns="0" rtlCol="0" anchor="ctr"/>
          <a:lstStyle/>
          <a:p>
            <a:pPr marL="0" indent="0">
              <a:lnSpc>
                <a:spcPct val="125000"/>
              </a:lnSpc>
              <a:buNone/>
            </a:pPr>
            <a:r>
              <a:rPr lang="en-US" sz="1400" dirty="0">
                <a:latin typeface="Times New Roman" panose="02020603050405020304" pitchFamily="18" charset="0"/>
                <a:ea typeface="Calibri" pitchFamily="34" charset="-122"/>
                <a:cs typeface="Times New Roman" panose="02020603050405020304" pitchFamily="18" charset="0"/>
              </a:rPr>
              <a:t>This links directly to the wider intervention: the planning model (Group Member 2) determines how these safeguards are sequenced, while the benefits and policy implications (Group Member 4) depend on these barriers being addressed.</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88443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5" name="TextBox 4"/>
          <p:cNvSpPr txBox="1"/>
          <p:nvPr/>
        </p:nvSpPr>
        <p:spPr>
          <a:xfrm>
            <a:off x="268298" y="3347912"/>
            <a:ext cx="9501319" cy="3139321"/>
          </a:xfrm>
          <a:prstGeom prst="rect">
            <a:avLst/>
          </a:prstGeom>
          <a:noFill/>
        </p:spPr>
        <p:txBody>
          <a:bodyPr wrap="none">
            <a:spAutoFit/>
          </a:bodyPr>
          <a:lstStyle/>
          <a:p>
            <a:pPr>
              <a:defRPr sz="3600" b="1">
                <a:solidFill>
                  <a:srgbClr val="18374D"/>
                </a:solidFill>
              </a:defRPr>
            </a:pPr>
            <a:endParaRPr dirty="0">
              <a:latin typeface="Arial" panose="020B0604020202020204" pitchFamily="34" charset="0"/>
              <a:cs typeface="Arial" panose="020B0604020202020204" pitchFamily="34" charset="0"/>
            </a:endParaRPr>
          </a:p>
          <a:p>
            <a:pPr>
              <a:defRPr sz="2300">
                <a:solidFill>
                  <a:srgbClr val="008489"/>
                </a:solidFill>
              </a:defRPr>
            </a:pPr>
            <a:r>
              <a:rPr sz="2400" dirty="0">
                <a:latin typeface="Arial" panose="020B0604020202020204" pitchFamily="34" charset="0"/>
                <a:cs typeface="Arial" panose="020B0604020202020204" pitchFamily="34" charset="0"/>
              </a:rPr>
              <a:t>Among young women through a digital health promotion intervention</a:t>
            </a:r>
            <a:endParaRPr lang="en-US" sz="2400" dirty="0">
              <a:latin typeface="Arial" panose="020B0604020202020204" pitchFamily="34" charset="0"/>
              <a:cs typeface="Arial" panose="020B0604020202020204" pitchFamily="34" charset="0"/>
            </a:endParaRPr>
          </a:p>
          <a:p>
            <a:pPr>
              <a:defRPr sz="2300">
                <a:solidFill>
                  <a:srgbClr val="008489"/>
                </a:solidFill>
              </a:defRPr>
            </a:pPr>
            <a:endParaRPr lang="en-US" dirty="0">
              <a:latin typeface="Arial" panose="020B0604020202020204" pitchFamily="34" charset="0"/>
              <a:cs typeface="Arial" panose="020B0604020202020204" pitchFamily="34" charset="0"/>
            </a:endParaRPr>
          </a:p>
          <a:p>
            <a:pPr>
              <a:defRPr sz="2300">
                <a:solidFill>
                  <a:srgbClr val="008489"/>
                </a:solidFill>
              </a:defRPr>
            </a:pPr>
            <a:r>
              <a:rPr lang="en-US" dirty="0">
                <a:latin typeface="Arial" panose="020B0604020202020204" pitchFamily="34" charset="0"/>
                <a:cs typeface="Arial" panose="020B0604020202020204" pitchFamily="34" charset="0"/>
              </a:rPr>
              <a:t>Module Name : Population Health and Digital Health Promotion </a:t>
            </a:r>
          </a:p>
          <a:p>
            <a:pPr>
              <a:defRPr sz="2300">
                <a:solidFill>
                  <a:srgbClr val="008489"/>
                </a:solidFill>
              </a:defRPr>
            </a:pPr>
            <a:r>
              <a:rPr lang="en-US" dirty="0">
                <a:latin typeface="Arial" panose="020B0604020202020204" pitchFamily="34" charset="0"/>
                <a:cs typeface="Arial" panose="020B0604020202020204" pitchFamily="34" charset="0"/>
              </a:rPr>
              <a:t>Code :LCHS7009</a:t>
            </a:r>
          </a:p>
          <a:p>
            <a:pPr>
              <a:defRPr sz="2300">
                <a:solidFill>
                  <a:srgbClr val="008489"/>
                </a:solidFill>
              </a:defRPr>
            </a:pPr>
            <a:r>
              <a:rPr lang="en-US" dirty="0">
                <a:latin typeface="Arial" panose="020B0604020202020204" pitchFamily="34" charset="0"/>
                <a:cs typeface="Arial" panose="020B0604020202020204" pitchFamily="34" charset="0"/>
              </a:rPr>
              <a:t>Student Name : Patel </a:t>
            </a:r>
            <a:r>
              <a:rPr lang="en-US" dirty="0" err="1">
                <a:latin typeface="Arial" panose="020B0604020202020204" pitchFamily="34" charset="0"/>
                <a:cs typeface="Arial" panose="020B0604020202020204" pitchFamily="34" charset="0"/>
              </a:rPr>
              <a:t>Vidhi</a:t>
            </a:r>
            <a:endParaRPr lang="en-US" dirty="0">
              <a:latin typeface="Arial" panose="020B0604020202020204" pitchFamily="34" charset="0"/>
              <a:cs typeface="Arial" panose="020B0604020202020204" pitchFamily="34" charset="0"/>
            </a:endParaRPr>
          </a:p>
          <a:p>
            <a:pPr>
              <a:defRPr sz="2300">
                <a:solidFill>
                  <a:srgbClr val="008489"/>
                </a:solidFill>
              </a:defRPr>
            </a:pPr>
            <a:r>
              <a:rPr lang="en-US" dirty="0">
                <a:latin typeface="Arial" panose="020B0604020202020204" pitchFamily="34" charset="0"/>
                <a:cs typeface="Arial" panose="020B0604020202020204" pitchFamily="34" charset="0"/>
              </a:rPr>
              <a:t>ID : 2523554</a:t>
            </a:r>
          </a:p>
          <a:p>
            <a:pPr>
              <a:defRPr sz="2300">
                <a:solidFill>
                  <a:srgbClr val="008489"/>
                </a:solidFill>
              </a:defRPr>
            </a:pPr>
            <a:r>
              <a:rPr lang="en-US" dirty="0">
                <a:latin typeface="Arial" panose="020B0604020202020204" pitchFamily="34" charset="0"/>
                <a:cs typeface="Arial" panose="020B0604020202020204" pitchFamily="34" charset="0"/>
              </a:rPr>
              <a:t>Lecturer Name : </a:t>
            </a:r>
            <a:r>
              <a:rPr lang="en-US" dirty="0" err="1">
                <a:latin typeface="Arial" panose="020B0604020202020204" pitchFamily="34" charset="0"/>
                <a:cs typeface="Arial" panose="020B0604020202020204" pitchFamily="34" charset="0"/>
              </a:rPr>
              <a:t>Dr</a:t>
            </a:r>
            <a:r>
              <a:rPr lang="en-US" dirty="0">
                <a:latin typeface="Arial" panose="020B0604020202020204" pitchFamily="34" charset="0"/>
                <a:cs typeface="Arial" panose="020B0604020202020204" pitchFamily="34" charset="0"/>
              </a:rPr>
              <a:t> Ping Wu</a:t>
            </a:r>
          </a:p>
        </p:txBody>
      </p:sp>
      <p:pic>
        <p:nvPicPr>
          <p:cNvPr id="6" name="Picture 5"/>
          <p:cNvPicPr>
            <a:picLocks noChangeAspect="1"/>
          </p:cNvPicPr>
          <p:nvPr/>
        </p:nvPicPr>
        <p:blipFill>
          <a:blip r:embed="rId2"/>
          <a:stretch>
            <a:fillRect/>
          </a:stretch>
        </p:blipFill>
        <p:spPr>
          <a:xfrm>
            <a:off x="3536446" y="266459"/>
            <a:ext cx="5219365" cy="2369842"/>
          </a:xfrm>
          <a:prstGeom prst="rect">
            <a:avLst/>
          </a:prstGeom>
        </p:spPr>
      </p:pic>
      <p:sp>
        <p:nvSpPr>
          <p:cNvPr id="7" name="Rectangle 6"/>
          <p:cNvSpPr/>
          <p:nvPr/>
        </p:nvSpPr>
        <p:spPr>
          <a:xfrm>
            <a:off x="150781" y="2812352"/>
            <a:ext cx="9575320" cy="646331"/>
          </a:xfrm>
          <a:prstGeom prst="rect">
            <a:avLst/>
          </a:prstGeom>
        </p:spPr>
        <p:txBody>
          <a:bodyPr wrap="square">
            <a:spAutoFit/>
          </a:bodyPr>
          <a:lstStyle/>
          <a:p>
            <a:pPr>
              <a:defRPr sz="3600" b="1">
                <a:solidFill>
                  <a:srgbClr val="18374D"/>
                </a:solidFill>
              </a:defRPr>
            </a:pPr>
            <a:r>
              <a:rPr lang="en-IN" dirty="0">
                <a:latin typeface="Arial" panose="020B0604020202020204" pitchFamily="34" charset="0"/>
                <a:cs typeface="Arial" panose="020B0604020202020204" pitchFamily="34" charset="0"/>
              </a:rPr>
              <a:t>Increasing Cervical Screening Uptake</a:t>
            </a:r>
          </a:p>
        </p:txBody>
      </p:sp>
    </p:spTree>
    <p:extLst>
      <p:ext uri="{BB962C8B-B14F-4D97-AF65-F5344CB8AC3E}">
        <p14:creationId xmlns:p14="http://schemas.microsoft.com/office/powerpoint/2010/main" val="14997590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3" name="TextBox 2"/>
          <p:cNvSpPr txBox="1"/>
          <p:nvPr/>
        </p:nvSpPr>
        <p:spPr>
          <a:xfrm>
            <a:off x="640080" y="526054"/>
            <a:ext cx="6359433" cy="523220"/>
          </a:xfrm>
          <a:prstGeom prst="rect">
            <a:avLst/>
          </a:prstGeom>
          <a:noFill/>
        </p:spPr>
        <p:txBody>
          <a:bodyPr wrap="none">
            <a:spAutoFit/>
          </a:bodyPr>
          <a:lstStyle/>
          <a:p>
            <a:pPr>
              <a:defRPr sz="2800" b="1">
                <a:solidFill>
                  <a:srgbClr val="18374D"/>
                </a:solidFill>
              </a:defRPr>
            </a:pPr>
            <a:r>
              <a:rPr dirty="0">
                <a:latin typeface="Arial" panose="020B0604020202020204" pitchFamily="34" charset="0"/>
                <a:cs typeface="Arial" panose="020B0604020202020204" pitchFamily="34" charset="0"/>
              </a:rPr>
              <a:t>Why does screening uptake matter?</a:t>
            </a:r>
          </a:p>
        </p:txBody>
      </p:sp>
      <p:sp>
        <p:nvSpPr>
          <p:cNvPr id="5" name="Rounded Rectangle 4"/>
          <p:cNvSpPr/>
          <p:nvPr/>
        </p:nvSpPr>
        <p:spPr>
          <a:xfrm>
            <a:off x="640080" y="1417320"/>
            <a:ext cx="2514600" cy="1645920"/>
          </a:xfrm>
          <a:prstGeom prst="roundRect">
            <a:avLst/>
          </a:prstGeom>
          <a:solidFill>
            <a:srgbClr val="E2F4F2"/>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700" b="1">
                <a:solidFill>
                  <a:srgbClr val="18374D"/>
                </a:solidFill>
              </a:defRPr>
            </a:pPr>
            <a:r>
              <a:t>660,000</a:t>
            </a:r>
          </a:p>
          <a:p>
            <a:pPr algn="ctr">
              <a:defRPr sz="1100">
                <a:solidFill>
                  <a:srgbClr val="2A3035"/>
                </a:solidFill>
              </a:defRPr>
            </a:pPr>
            <a:r>
              <a:t>women diagnosed with cervical cancer globally in 2022</a:t>
            </a:r>
          </a:p>
          <a:p>
            <a:pPr algn="ctr">
              <a:defRPr sz="800">
                <a:solidFill>
                  <a:srgbClr val="697278"/>
                </a:solidFill>
              </a:defRPr>
            </a:pPr>
            <a:r>
              <a:t>WHO, 2025</a:t>
            </a:r>
          </a:p>
        </p:txBody>
      </p:sp>
      <p:sp>
        <p:nvSpPr>
          <p:cNvPr id="6" name="Rounded Rectangle 5"/>
          <p:cNvSpPr/>
          <p:nvPr/>
        </p:nvSpPr>
        <p:spPr>
          <a:xfrm>
            <a:off x="3383280" y="1417320"/>
            <a:ext cx="2514600" cy="1645920"/>
          </a:xfrm>
          <a:prstGeom prst="roundRect">
            <a:avLst/>
          </a:prstGeom>
          <a:solidFill>
            <a:srgbClr val="E2F4F2"/>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700" b="1">
                <a:solidFill>
                  <a:srgbClr val="18374D"/>
                </a:solidFill>
              </a:defRPr>
            </a:pPr>
            <a:r>
              <a:t>350,000</a:t>
            </a:r>
          </a:p>
          <a:p>
            <a:pPr algn="ctr">
              <a:defRPr sz="1100">
                <a:solidFill>
                  <a:srgbClr val="2A3035"/>
                </a:solidFill>
              </a:defRPr>
            </a:pPr>
            <a:r>
              <a:t>deaths globally in 2022</a:t>
            </a:r>
          </a:p>
          <a:p>
            <a:pPr algn="ctr">
              <a:defRPr sz="800">
                <a:solidFill>
                  <a:srgbClr val="697278"/>
                </a:solidFill>
              </a:defRPr>
            </a:pPr>
            <a:r>
              <a:t>WHO, 2025</a:t>
            </a:r>
          </a:p>
        </p:txBody>
      </p:sp>
      <p:sp>
        <p:nvSpPr>
          <p:cNvPr id="7" name="Rounded Rectangle 6"/>
          <p:cNvSpPr/>
          <p:nvPr/>
        </p:nvSpPr>
        <p:spPr>
          <a:xfrm>
            <a:off x="6126480" y="1417320"/>
            <a:ext cx="2514600" cy="1645920"/>
          </a:xfrm>
          <a:prstGeom prst="roundRect">
            <a:avLst/>
          </a:prstGeom>
          <a:solidFill>
            <a:srgbClr val="E2F4F2"/>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700" b="1">
                <a:solidFill>
                  <a:srgbClr val="18374D"/>
                </a:solidFill>
              </a:defRPr>
            </a:pPr>
            <a:r>
              <a:t>68.8%</a:t>
            </a:r>
          </a:p>
          <a:p>
            <a:pPr algn="ctr">
              <a:defRPr sz="1100">
                <a:solidFill>
                  <a:srgbClr val="2A3035"/>
                </a:solidFill>
              </a:defRPr>
            </a:pPr>
            <a:r>
              <a:t>England coverage, ages 25–64, 2023/24</a:t>
            </a:r>
          </a:p>
          <a:p>
            <a:pPr algn="ctr">
              <a:defRPr sz="800">
                <a:solidFill>
                  <a:srgbClr val="697278"/>
                </a:solidFill>
              </a:defRPr>
            </a:pPr>
            <a:r>
              <a:t>NHS England, 2026</a:t>
            </a:r>
          </a:p>
        </p:txBody>
      </p:sp>
      <p:sp>
        <p:nvSpPr>
          <p:cNvPr id="8" name="Rounded Rectangle 7"/>
          <p:cNvSpPr/>
          <p:nvPr/>
        </p:nvSpPr>
        <p:spPr>
          <a:xfrm>
            <a:off x="9159087" y="1417320"/>
            <a:ext cx="2514600" cy="1645920"/>
          </a:xfrm>
          <a:prstGeom prst="roundRect">
            <a:avLst/>
          </a:prstGeom>
          <a:solidFill>
            <a:srgbClr val="E2F4F2"/>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700" b="1">
                <a:solidFill>
                  <a:srgbClr val="18374D"/>
                </a:solidFill>
              </a:defRPr>
            </a:pPr>
            <a:r>
              <a:t>80%</a:t>
            </a:r>
          </a:p>
          <a:p>
            <a:pPr algn="ctr">
              <a:defRPr sz="1100">
                <a:solidFill>
                  <a:srgbClr val="2A3035"/>
                </a:solidFill>
              </a:defRPr>
            </a:pPr>
            <a:r>
              <a:t>acceptable performance level</a:t>
            </a:r>
          </a:p>
          <a:p>
            <a:pPr algn="ctr">
              <a:defRPr sz="800">
                <a:solidFill>
                  <a:srgbClr val="697278"/>
                </a:solidFill>
              </a:defRPr>
            </a:pPr>
            <a:r>
              <a:t>NHS England, 2024</a:t>
            </a:r>
          </a:p>
        </p:txBody>
      </p:sp>
      <p:sp>
        <p:nvSpPr>
          <p:cNvPr id="9" name="TextBox 8"/>
          <p:cNvSpPr txBox="1"/>
          <p:nvPr/>
        </p:nvSpPr>
        <p:spPr>
          <a:xfrm>
            <a:off x="777240" y="3520440"/>
            <a:ext cx="6766560" cy="2377440"/>
          </a:xfrm>
          <a:prstGeom prst="rect">
            <a:avLst/>
          </a:prstGeom>
          <a:noFill/>
        </p:spPr>
        <p:txBody>
          <a:bodyPr wrap="square">
            <a:spAutoFit/>
          </a:bodyPr>
          <a:lstStyle/>
          <a:p>
            <a:pPr>
              <a:spcAft>
                <a:spcPts val="1000"/>
              </a:spcAft>
              <a:defRPr sz="1600">
                <a:solidFill>
                  <a:srgbClr val="2A3035"/>
                </a:solidFill>
              </a:defRPr>
            </a:pPr>
            <a:r>
              <a:t>• About 99% of cervical cancers are associated with high-risk HPV infection (WHO, 2025).</a:t>
            </a:r>
          </a:p>
          <a:p>
            <a:pPr>
              <a:spcAft>
                <a:spcPts val="1000"/>
              </a:spcAft>
              <a:defRPr sz="1600">
                <a:solidFill>
                  <a:srgbClr val="2A3035"/>
                </a:solidFill>
              </a:defRPr>
            </a:pPr>
            <a:r>
              <a:t>• Screening can identify high-risk HPV and cell changes before cervical cancer develops (WHO, 2025).</a:t>
            </a:r>
          </a:p>
          <a:p>
            <a:pPr>
              <a:spcAft>
                <a:spcPts val="1000"/>
              </a:spcAft>
              <a:defRPr sz="1600">
                <a:solidFill>
                  <a:srgbClr val="2A3035"/>
                </a:solidFill>
              </a:defRPr>
            </a:pPr>
            <a:r>
              <a:t>• Coverage in England has fallen from 72.2% in 2019/20 to 68.8% in 2023/24 (NHS England, 2026).</a:t>
            </a:r>
          </a:p>
          <a:p>
            <a:pPr>
              <a:spcAft>
                <a:spcPts val="1000"/>
              </a:spcAft>
              <a:defRPr sz="1600">
                <a:solidFill>
                  <a:srgbClr val="2A3035"/>
                </a:solidFill>
              </a:defRPr>
            </a:pPr>
            <a:r>
              <a:t>• Improving uptake among younger women is therefore an important prevention priority.</a:t>
            </a:r>
          </a:p>
        </p:txBody>
      </p:sp>
      <p:pic>
        <p:nvPicPr>
          <p:cNvPr id="10" name="Picture 9" descr="_crop.jpg"/>
          <p:cNvPicPr>
            <a:picLocks noChangeAspect="1"/>
          </p:cNvPicPr>
          <p:nvPr/>
        </p:nvPicPr>
        <p:blipFill>
          <a:blip r:embed="rId2"/>
          <a:stretch>
            <a:fillRect/>
          </a:stretch>
        </p:blipFill>
        <p:spPr>
          <a:xfrm>
            <a:off x="8641080" y="3534156"/>
            <a:ext cx="2743200" cy="2148840"/>
          </a:xfrm>
          <a:prstGeom prst="rect">
            <a:avLst/>
          </a:prstGeom>
        </p:spPr>
      </p:pic>
    </p:spTree>
    <p:extLst>
      <p:ext uri="{BB962C8B-B14F-4D97-AF65-F5344CB8AC3E}">
        <p14:creationId xmlns:p14="http://schemas.microsoft.com/office/powerpoint/2010/main" val="40713330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p:cNvSpPr txBox="1"/>
          <p:nvPr/>
        </p:nvSpPr>
        <p:spPr>
          <a:xfrm>
            <a:off x="560644" y="369326"/>
            <a:ext cx="6742551" cy="523220"/>
          </a:xfrm>
          <a:prstGeom prst="rect">
            <a:avLst/>
          </a:prstGeom>
          <a:noFill/>
        </p:spPr>
        <p:txBody>
          <a:bodyPr wrap="none">
            <a:spAutoFit/>
          </a:bodyPr>
          <a:lstStyle/>
          <a:p>
            <a:pPr>
              <a:defRPr sz="2800" b="1">
                <a:solidFill>
                  <a:srgbClr val="18374D"/>
                </a:solidFill>
              </a:defRPr>
            </a:pPr>
            <a:r>
              <a:rPr dirty="0">
                <a:latin typeface="Arial" panose="020B0604020202020204" pitchFamily="34" charset="0"/>
                <a:cs typeface="Arial" panose="020B0604020202020204" pitchFamily="34" charset="0"/>
              </a:rPr>
              <a:t>What is the digital health intervention</a:t>
            </a:r>
            <a:r>
              <a:rPr dirty="0"/>
              <a:t>?</a:t>
            </a:r>
          </a:p>
        </p:txBody>
      </p:sp>
      <p:sp>
        <p:nvSpPr>
          <p:cNvPr id="5" name="Rounded Rectangle 4"/>
          <p:cNvSpPr/>
          <p:nvPr/>
        </p:nvSpPr>
        <p:spPr>
          <a:xfrm>
            <a:off x="685800" y="1417320"/>
            <a:ext cx="2880360" cy="150876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t>SMS</a:t>
            </a:r>
          </a:p>
          <a:p>
            <a:pPr algn="ctr">
              <a:defRPr sz="1100">
                <a:solidFill>
                  <a:srgbClr val="2A3035"/>
                </a:solidFill>
              </a:defRPr>
            </a:pPr>
            <a:r>
              <a:t>Due-date reminders</a:t>
            </a:r>
          </a:p>
        </p:txBody>
      </p:sp>
      <p:sp>
        <p:nvSpPr>
          <p:cNvPr id="6" name="Rounded Rectangle 5"/>
          <p:cNvSpPr/>
          <p:nvPr/>
        </p:nvSpPr>
        <p:spPr>
          <a:xfrm>
            <a:off x="3931920" y="1417320"/>
            <a:ext cx="2880360" cy="150876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t>Social media</a:t>
            </a:r>
          </a:p>
          <a:p>
            <a:pPr algn="ctr">
              <a:defRPr sz="1100">
                <a:solidFill>
                  <a:srgbClr val="2A3035"/>
                </a:solidFill>
              </a:defRPr>
            </a:pPr>
            <a:r>
              <a:t>Short, shareable education</a:t>
            </a:r>
          </a:p>
        </p:txBody>
      </p:sp>
      <p:sp>
        <p:nvSpPr>
          <p:cNvPr id="7" name="Rounded Rectangle 6"/>
          <p:cNvSpPr/>
          <p:nvPr/>
        </p:nvSpPr>
        <p:spPr>
          <a:xfrm>
            <a:off x="685800" y="3383280"/>
            <a:ext cx="2880360" cy="150876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t>Personalised digital invite</a:t>
            </a:r>
          </a:p>
          <a:p>
            <a:pPr algn="ctr">
              <a:defRPr sz="1100">
                <a:solidFill>
                  <a:srgbClr val="2A3035"/>
                </a:solidFill>
              </a:defRPr>
            </a:pPr>
            <a:r>
              <a:t>Clear call-to-action</a:t>
            </a:r>
          </a:p>
        </p:txBody>
      </p:sp>
      <p:sp>
        <p:nvSpPr>
          <p:cNvPr id="8" name="Rounded Rectangle 7"/>
          <p:cNvSpPr/>
          <p:nvPr/>
        </p:nvSpPr>
        <p:spPr>
          <a:xfrm>
            <a:off x="3931920" y="3383280"/>
            <a:ext cx="2880360" cy="150876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t>Video/infographics</a:t>
            </a:r>
          </a:p>
          <a:p>
            <a:pPr algn="ctr">
              <a:defRPr sz="1100">
                <a:solidFill>
                  <a:srgbClr val="2A3035"/>
                </a:solidFill>
              </a:defRPr>
            </a:pPr>
            <a:r>
              <a:t>Explain what to expect</a:t>
            </a:r>
          </a:p>
        </p:txBody>
      </p:sp>
      <p:pic>
        <p:nvPicPr>
          <p:cNvPr id="9" name="Picture 8" descr="_crop.jpg"/>
          <p:cNvPicPr>
            <a:picLocks noChangeAspect="1"/>
          </p:cNvPicPr>
          <p:nvPr/>
        </p:nvPicPr>
        <p:blipFill>
          <a:blip r:embed="rId2"/>
          <a:stretch>
            <a:fillRect/>
          </a:stretch>
        </p:blipFill>
        <p:spPr>
          <a:xfrm>
            <a:off x="7704251" y="1019556"/>
            <a:ext cx="3794760" cy="4389120"/>
          </a:xfrm>
          <a:prstGeom prst="rect">
            <a:avLst/>
          </a:prstGeom>
        </p:spPr>
      </p:pic>
      <p:sp>
        <p:nvSpPr>
          <p:cNvPr id="10" name="TextBox 9"/>
          <p:cNvSpPr txBox="1"/>
          <p:nvPr/>
        </p:nvSpPr>
        <p:spPr>
          <a:xfrm>
            <a:off x="-151825" y="5678424"/>
            <a:ext cx="10515600" cy="502920"/>
          </a:xfrm>
          <a:prstGeom prst="rect">
            <a:avLst/>
          </a:prstGeom>
          <a:noFill/>
        </p:spPr>
        <p:txBody>
          <a:bodyPr wrap="none">
            <a:spAutoFit/>
          </a:bodyPr>
          <a:lstStyle/>
          <a:p>
            <a:pPr algn="ctr">
              <a:defRPr sz="1900" b="1">
                <a:solidFill>
                  <a:srgbClr val="18374D"/>
                </a:solidFill>
              </a:defRPr>
            </a:pPr>
            <a:r>
              <a:rPr dirty="0"/>
              <a:t>Goal: increase awareness → reduce barriers → encourage booking → improve attendance</a:t>
            </a:r>
          </a:p>
        </p:txBody>
      </p:sp>
    </p:spTree>
    <p:extLst>
      <p:ext uri="{BB962C8B-B14F-4D97-AF65-F5344CB8AC3E}">
        <p14:creationId xmlns:p14="http://schemas.microsoft.com/office/powerpoint/2010/main" val="16761739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p:cNvSpPr txBox="1"/>
          <p:nvPr/>
        </p:nvSpPr>
        <p:spPr>
          <a:xfrm>
            <a:off x="525349" y="472470"/>
            <a:ext cx="9360255" cy="523220"/>
          </a:xfrm>
          <a:prstGeom prst="rect">
            <a:avLst/>
          </a:prstGeom>
          <a:noFill/>
        </p:spPr>
        <p:txBody>
          <a:bodyPr wrap="none">
            <a:spAutoFit/>
          </a:bodyPr>
          <a:lstStyle/>
          <a:p>
            <a:pPr>
              <a:defRPr sz="2800" b="1">
                <a:solidFill>
                  <a:srgbClr val="18374D"/>
                </a:solidFill>
              </a:defRPr>
            </a:pPr>
            <a:r>
              <a:rPr dirty="0">
                <a:latin typeface="Arial" panose="020B0604020202020204" pitchFamily="34" charset="0"/>
                <a:cs typeface="Arial" panose="020B0604020202020204" pitchFamily="34" charset="0"/>
              </a:rPr>
              <a:t>Benefits: increasing awareness and screening uptake</a:t>
            </a:r>
          </a:p>
        </p:txBody>
      </p:sp>
      <p:sp>
        <p:nvSpPr>
          <p:cNvPr id="4" name="TextBox 3"/>
          <p:cNvSpPr txBox="1"/>
          <p:nvPr/>
        </p:nvSpPr>
        <p:spPr>
          <a:xfrm>
            <a:off x="392501" y="1770316"/>
            <a:ext cx="6583680" cy="3247043"/>
          </a:xfrm>
          <a:prstGeom prst="rect">
            <a:avLst/>
          </a:prstGeom>
          <a:noFill/>
        </p:spPr>
        <p:txBody>
          <a:bodyPr wrap="square">
            <a:spAutoFit/>
          </a:bodyPr>
          <a:lstStyle/>
          <a:p>
            <a:pPr>
              <a:spcAft>
                <a:spcPts val="1000"/>
              </a:spcAft>
              <a:defRPr sz="1700">
                <a:solidFill>
                  <a:srgbClr val="2A3035"/>
                </a:solidFill>
              </a:defRPr>
            </a:pPr>
            <a:r>
              <a:rPr sz="2000" dirty="0"/>
              <a:t>• </a:t>
            </a:r>
            <a:r>
              <a:rPr sz="2000" dirty="0">
                <a:latin typeface="Arial" panose="020B0604020202020204" pitchFamily="34" charset="0"/>
                <a:cs typeface="Arial" panose="020B0604020202020204" pitchFamily="34" charset="0"/>
              </a:rPr>
              <a:t>Reminders can reduce missed appointments caused by forgetting or uncertainty.</a:t>
            </a:r>
          </a:p>
          <a:p>
            <a:pPr>
              <a:spcAft>
                <a:spcPts val="1000"/>
              </a:spcAft>
              <a:defRPr sz="1700">
                <a:solidFill>
                  <a:srgbClr val="2A3035"/>
                </a:solidFill>
              </a:defRPr>
            </a:pPr>
            <a:r>
              <a:rPr sz="2000" dirty="0">
                <a:latin typeface="Arial" panose="020B0604020202020204" pitchFamily="34" charset="0"/>
                <a:cs typeface="Arial" panose="020B0604020202020204" pitchFamily="34" charset="0"/>
              </a:rPr>
              <a:t>• Personalized messages can make screening information more relevant and actionable.</a:t>
            </a:r>
          </a:p>
          <a:p>
            <a:pPr>
              <a:spcAft>
                <a:spcPts val="1000"/>
              </a:spcAft>
              <a:defRPr sz="1700">
                <a:solidFill>
                  <a:srgbClr val="2A3035"/>
                </a:solidFill>
              </a:defRPr>
            </a:pPr>
            <a:r>
              <a:rPr sz="2000" dirty="0">
                <a:latin typeface="Arial" panose="020B0604020202020204" pitchFamily="34" charset="0"/>
                <a:cs typeface="Arial" panose="020B0604020202020204" pitchFamily="34" charset="0"/>
              </a:rPr>
              <a:t>• Digital platforms can reach large numbers of younger women quickly.</a:t>
            </a:r>
          </a:p>
          <a:p>
            <a:pPr>
              <a:spcAft>
                <a:spcPts val="1000"/>
              </a:spcAft>
              <a:defRPr sz="1700">
                <a:solidFill>
                  <a:srgbClr val="2A3035"/>
                </a:solidFill>
              </a:defRPr>
            </a:pPr>
            <a:r>
              <a:rPr sz="2000" dirty="0">
                <a:latin typeface="Arial" panose="020B0604020202020204" pitchFamily="34" charset="0"/>
                <a:cs typeface="Arial" panose="020B0604020202020204" pitchFamily="34" charset="0"/>
              </a:rPr>
              <a:t>• Text-message interventions have shown improvements in cancer screening participation across studies (</a:t>
            </a:r>
            <a:r>
              <a:rPr sz="2000" dirty="0" err="1">
                <a:latin typeface="Arial" panose="020B0604020202020204" pitchFamily="34" charset="0"/>
                <a:cs typeface="Arial" panose="020B0604020202020204" pitchFamily="34" charset="0"/>
              </a:rPr>
              <a:t>Uy</a:t>
            </a:r>
            <a:r>
              <a:rPr sz="2000" dirty="0">
                <a:latin typeface="Arial" panose="020B0604020202020204" pitchFamily="34" charset="0"/>
                <a:cs typeface="Arial" panose="020B0604020202020204" pitchFamily="34" charset="0"/>
              </a:rPr>
              <a:t> et al., 2017).</a:t>
            </a:r>
          </a:p>
        </p:txBody>
      </p:sp>
      <p:sp>
        <p:nvSpPr>
          <p:cNvPr id="5" name="Rounded Rectangle 4"/>
          <p:cNvSpPr/>
          <p:nvPr/>
        </p:nvSpPr>
        <p:spPr>
          <a:xfrm>
            <a:off x="7680960" y="1417320"/>
            <a:ext cx="3337560" cy="1600200"/>
          </a:xfrm>
          <a:prstGeom prst="roundRect">
            <a:avLst/>
          </a:prstGeom>
          <a:solidFill>
            <a:srgbClr val="E2F4F2"/>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700" b="1">
                <a:solidFill>
                  <a:srgbClr val="18374D"/>
                </a:solidFill>
              </a:defRPr>
            </a:pPr>
            <a:r>
              <a:t>0.6–15 pp</a:t>
            </a:r>
          </a:p>
          <a:p>
            <a:pPr algn="ctr">
              <a:defRPr sz="1100">
                <a:solidFill>
                  <a:srgbClr val="2A3035"/>
                </a:solidFill>
              </a:defRPr>
            </a:pPr>
            <a:r>
              <a:t>higher absolute screening rates in reviewed SMS studies</a:t>
            </a:r>
          </a:p>
          <a:p>
            <a:pPr algn="ctr">
              <a:defRPr sz="800">
                <a:solidFill>
                  <a:srgbClr val="697278"/>
                </a:solidFill>
              </a:defRPr>
            </a:pPr>
            <a:r>
              <a:t>Uy et al., 2017</a:t>
            </a:r>
          </a:p>
        </p:txBody>
      </p:sp>
      <p:sp>
        <p:nvSpPr>
          <p:cNvPr id="6" name="Rounded Rectangle 5"/>
          <p:cNvSpPr/>
          <p:nvPr/>
        </p:nvSpPr>
        <p:spPr>
          <a:xfrm>
            <a:off x="7680960" y="3383280"/>
            <a:ext cx="3337560" cy="1600200"/>
          </a:xfrm>
          <a:prstGeom prst="roundRect">
            <a:avLst/>
          </a:prstGeom>
          <a:solidFill>
            <a:srgbClr val="E2F4F2"/>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700" b="1">
                <a:solidFill>
                  <a:srgbClr val="18374D"/>
                </a:solidFill>
              </a:defRPr>
            </a:pPr>
            <a:r>
              <a:t>4–63%</a:t>
            </a:r>
          </a:p>
          <a:p>
            <a:pPr algn="ctr">
              <a:defRPr sz="1100">
                <a:solidFill>
                  <a:srgbClr val="2A3035"/>
                </a:solidFill>
              </a:defRPr>
            </a:pPr>
            <a:r>
              <a:t>higher relative screening rates in reviewed studies</a:t>
            </a:r>
          </a:p>
          <a:p>
            <a:pPr algn="ctr">
              <a:defRPr sz="800">
                <a:solidFill>
                  <a:srgbClr val="697278"/>
                </a:solidFill>
              </a:defRPr>
            </a:pPr>
            <a:r>
              <a:t>Uy et al., 2017</a:t>
            </a:r>
          </a:p>
        </p:txBody>
      </p:sp>
      <p:sp>
        <p:nvSpPr>
          <p:cNvPr id="7" name="Rounded Rectangle 6"/>
          <p:cNvSpPr/>
          <p:nvPr/>
        </p:nvSpPr>
        <p:spPr>
          <a:xfrm>
            <a:off x="7680960" y="5303520"/>
            <a:ext cx="3337560" cy="731520"/>
          </a:xfrm>
          <a:prstGeom prst="roundRect">
            <a:avLst/>
          </a:prstGeom>
          <a:solidFill>
            <a:srgbClr val="FFFFFF"/>
          </a:solidFill>
          <a:ln>
            <a:solidFill>
              <a:srgbClr val="F5DEE6"/>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t>Key benefit</a:t>
            </a:r>
          </a:p>
          <a:p>
            <a:pPr algn="ctr">
              <a:defRPr sz="1100">
                <a:solidFill>
                  <a:srgbClr val="2A3035"/>
                </a:solidFill>
              </a:defRPr>
            </a:pPr>
            <a:r>
              <a:t>Timely + convenient prompts</a:t>
            </a:r>
          </a:p>
        </p:txBody>
      </p:sp>
    </p:spTree>
    <p:extLst>
      <p:ext uri="{BB962C8B-B14F-4D97-AF65-F5344CB8AC3E}">
        <p14:creationId xmlns:p14="http://schemas.microsoft.com/office/powerpoint/2010/main" val="20143366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p:cNvSpPr txBox="1"/>
          <p:nvPr/>
        </p:nvSpPr>
        <p:spPr>
          <a:xfrm>
            <a:off x="594360" y="347472"/>
            <a:ext cx="8996374" cy="523220"/>
          </a:xfrm>
          <a:prstGeom prst="rect">
            <a:avLst/>
          </a:prstGeom>
          <a:noFill/>
        </p:spPr>
        <p:txBody>
          <a:bodyPr wrap="none">
            <a:spAutoFit/>
          </a:bodyPr>
          <a:lstStyle/>
          <a:p>
            <a:pPr>
              <a:defRPr sz="2800" b="1">
                <a:solidFill>
                  <a:srgbClr val="18374D"/>
                </a:solidFill>
              </a:defRPr>
            </a:pPr>
            <a:r>
              <a:rPr dirty="0">
                <a:latin typeface="Arial" panose="020B0604020202020204" pitchFamily="34" charset="0"/>
                <a:cs typeface="Arial" panose="020B0604020202020204" pitchFamily="34" charset="0"/>
              </a:rPr>
              <a:t>Benefits: knowledge, confidence and fewer barriers</a:t>
            </a:r>
          </a:p>
        </p:txBody>
      </p:sp>
      <p:sp>
        <p:nvSpPr>
          <p:cNvPr id="4" name="TextBox 3"/>
          <p:cNvSpPr txBox="1"/>
          <p:nvPr/>
        </p:nvSpPr>
        <p:spPr>
          <a:xfrm>
            <a:off x="594360" y="1705442"/>
            <a:ext cx="6675120" cy="3683060"/>
          </a:xfrm>
          <a:prstGeom prst="rect">
            <a:avLst/>
          </a:prstGeom>
          <a:noFill/>
        </p:spPr>
        <p:txBody>
          <a:bodyPr wrap="square">
            <a:spAutoFit/>
          </a:bodyPr>
          <a:lstStyle/>
          <a:p>
            <a:pPr>
              <a:spcAft>
                <a:spcPts val="1000"/>
              </a:spcAft>
              <a:defRPr sz="1600">
                <a:solidFill>
                  <a:srgbClr val="2A3035"/>
                </a:solidFill>
              </a:defRPr>
            </a:pPr>
            <a:r>
              <a:rPr dirty="0"/>
              <a:t>• </a:t>
            </a:r>
            <a:r>
              <a:rPr sz="2000" dirty="0">
                <a:latin typeface="Arial" panose="020B0604020202020204" pitchFamily="34" charset="0"/>
                <a:cs typeface="Arial" panose="020B0604020202020204" pitchFamily="34" charset="0"/>
              </a:rPr>
              <a:t>Explain HPV, eligibility, the screening process and why screening matters.</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Use videos, info graphics and FAQs to address fear, embarrassment and misconceptions.</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Private, self-paced information may help women feel more prepared for an appointment.</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Tailored content can improve relevance for diverse groups.</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E-health interventions have been associated with higher cervical screening uptake (</a:t>
            </a:r>
            <a:r>
              <a:rPr sz="2000" dirty="0" err="1">
                <a:latin typeface="Arial" panose="020B0604020202020204" pitchFamily="34" charset="0"/>
                <a:cs typeface="Arial" panose="020B0604020202020204" pitchFamily="34" charset="0"/>
              </a:rPr>
              <a:t>Moshiri</a:t>
            </a:r>
            <a:r>
              <a:rPr sz="2000" dirty="0">
                <a:latin typeface="Arial" panose="020B0604020202020204" pitchFamily="34" charset="0"/>
                <a:cs typeface="Arial" panose="020B0604020202020204" pitchFamily="34" charset="0"/>
              </a:rPr>
              <a:t> et al., 2022).</a:t>
            </a:r>
          </a:p>
        </p:txBody>
      </p:sp>
      <p:sp>
        <p:nvSpPr>
          <p:cNvPr id="5" name="Rounded Rectangle 4"/>
          <p:cNvSpPr/>
          <p:nvPr/>
        </p:nvSpPr>
        <p:spPr>
          <a:xfrm>
            <a:off x="7726679" y="1417320"/>
            <a:ext cx="3154680" cy="1783080"/>
          </a:xfrm>
          <a:prstGeom prst="roundRect">
            <a:avLst/>
          </a:prstGeom>
          <a:solidFill>
            <a:srgbClr val="E2F4F2"/>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700" b="1">
                <a:solidFill>
                  <a:srgbClr val="18374D"/>
                </a:solidFill>
              </a:defRPr>
            </a:pPr>
            <a:r>
              <a:t>OR 2.29</a:t>
            </a:r>
          </a:p>
          <a:p>
            <a:pPr algn="ctr">
              <a:defRPr sz="1100">
                <a:solidFill>
                  <a:srgbClr val="2A3035"/>
                </a:solidFill>
              </a:defRPr>
            </a:pPr>
            <a:r>
              <a:t>higher odds of screening uptake</a:t>
            </a:r>
            <a:br/>
            <a:r>
              <a:t>95% CI 1.28–4.10</a:t>
            </a:r>
          </a:p>
          <a:p>
            <a:pPr algn="ctr">
              <a:defRPr sz="800">
                <a:solidFill>
                  <a:srgbClr val="697278"/>
                </a:solidFill>
              </a:defRPr>
            </a:pPr>
            <a:r>
              <a:t>Moshiri et al., 2022</a:t>
            </a:r>
          </a:p>
        </p:txBody>
      </p:sp>
      <p:sp>
        <p:nvSpPr>
          <p:cNvPr id="6" name="Rounded Rectangle 5"/>
          <p:cNvSpPr/>
          <p:nvPr/>
        </p:nvSpPr>
        <p:spPr>
          <a:xfrm>
            <a:off x="7726679" y="3703320"/>
            <a:ext cx="3154680" cy="1783080"/>
          </a:xfrm>
          <a:prstGeom prst="roundRect">
            <a:avLst/>
          </a:prstGeom>
          <a:solidFill>
            <a:srgbClr val="E2F4F2"/>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700" b="1">
                <a:solidFill>
                  <a:srgbClr val="18374D"/>
                </a:solidFill>
              </a:defRPr>
            </a:pPr>
            <a:r>
              <a:t>1,886</a:t>
            </a:r>
          </a:p>
          <a:p>
            <a:pPr algn="ctr">
              <a:defRPr sz="1100">
                <a:solidFill>
                  <a:srgbClr val="2A3035"/>
                </a:solidFill>
              </a:defRPr>
            </a:pPr>
            <a:r>
              <a:t>women across 6 studies</a:t>
            </a:r>
          </a:p>
          <a:p>
            <a:pPr algn="ctr">
              <a:defRPr sz="800">
                <a:solidFill>
                  <a:srgbClr val="697278"/>
                </a:solidFill>
              </a:defRPr>
            </a:pPr>
            <a:r>
              <a:t>Moshiri et al., 2022</a:t>
            </a:r>
          </a:p>
        </p:txBody>
      </p:sp>
    </p:spTree>
    <p:extLst>
      <p:ext uri="{BB962C8B-B14F-4D97-AF65-F5344CB8AC3E}">
        <p14:creationId xmlns:p14="http://schemas.microsoft.com/office/powerpoint/2010/main" val="5301231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p:cNvSpPr txBox="1"/>
          <p:nvPr/>
        </p:nvSpPr>
        <p:spPr>
          <a:xfrm>
            <a:off x="594360" y="347472"/>
            <a:ext cx="3998210" cy="523220"/>
          </a:xfrm>
          <a:prstGeom prst="rect">
            <a:avLst/>
          </a:prstGeom>
          <a:noFill/>
        </p:spPr>
        <p:txBody>
          <a:bodyPr wrap="none">
            <a:spAutoFit/>
          </a:bodyPr>
          <a:lstStyle/>
          <a:p>
            <a:pPr>
              <a:defRPr sz="2800" b="1">
                <a:solidFill>
                  <a:srgbClr val="18374D"/>
                </a:solidFill>
              </a:defRPr>
            </a:pPr>
            <a:r>
              <a:rPr dirty="0">
                <a:latin typeface="Arial" panose="020B0604020202020204" pitchFamily="34" charset="0"/>
                <a:cs typeface="Arial" panose="020B0604020202020204" pitchFamily="34" charset="0"/>
              </a:rPr>
              <a:t>Implications for policy</a:t>
            </a:r>
          </a:p>
        </p:txBody>
      </p:sp>
      <p:sp>
        <p:nvSpPr>
          <p:cNvPr id="5" name="Rounded Rectangle 4"/>
          <p:cNvSpPr/>
          <p:nvPr/>
        </p:nvSpPr>
        <p:spPr>
          <a:xfrm>
            <a:off x="420969" y="1218911"/>
            <a:ext cx="2468880" cy="1874519"/>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rPr dirty="0">
                <a:latin typeface="Arial" panose="020B0604020202020204" pitchFamily="34" charset="0"/>
                <a:cs typeface="Arial" panose="020B0604020202020204" pitchFamily="34" charset="0"/>
              </a:rPr>
              <a:t>Integrate</a:t>
            </a:r>
          </a:p>
          <a:p>
            <a:pPr algn="ctr">
              <a:defRPr sz="1100">
                <a:solidFill>
                  <a:srgbClr val="2A3035"/>
                </a:solidFill>
              </a:defRPr>
            </a:pPr>
            <a:r>
              <a:rPr dirty="0">
                <a:latin typeface="Arial" panose="020B0604020202020204" pitchFamily="34" charset="0"/>
                <a:cs typeface="Arial" panose="020B0604020202020204" pitchFamily="34" charset="0"/>
              </a:rPr>
              <a:t>Digital reminders with invitations and recall</a:t>
            </a:r>
          </a:p>
        </p:txBody>
      </p:sp>
      <p:sp>
        <p:nvSpPr>
          <p:cNvPr id="6" name="Rounded Rectangle 5"/>
          <p:cNvSpPr/>
          <p:nvPr/>
        </p:nvSpPr>
        <p:spPr>
          <a:xfrm>
            <a:off x="3486365" y="1218912"/>
            <a:ext cx="2468880" cy="1874519"/>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rPr dirty="0">
                <a:latin typeface="Arial" panose="020B0604020202020204" pitchFamily="34" charset="0"/>
                <a:cs typeface="Arial" panose="020B0604020202020204" pitchFamily="34" charset="0"/>
              </a:rPr>
              <a:t>Target</a:t>
            </a:r>
          </a:p>
          <a:p>
            <a:pPr algn="ctr">
              <a:defRPr sz="1100">
                <a:solidFill>
                  <a:srgbClr val="2A3035"/>
                </a:solidFill>
              </a:defRPr>
            </a:pPr>
            <a:r>
              <a:rPr dirty="0">
                <a:latin typeface="Arial" panose="020B0604020202020204" pitchFamily="34" charset="0"/>
                <a:cs typeface="Arial" panose="020B0604020202020204" pitchFamily="34" charset="0"/>
              </a:rPr>
              <a:t>Younger and under-screened populations</a:t>
            </a:r>
          </a:p>
        </p:txBody>
      </p:sp>
      <p:sp>
        <p:nvSpPr>
          <p:cNvPr id="7" name="Rounded Rectangle 6"/>
          <p:cNvSpPr/>
          <p:nvPr/>
        </p:nvSpPr>
        <p:spPr>
          <a:xfrm>
            <a:off x="6331141" y="1218910"/>
            <a:ext cx="2468880" cy="1874519"/>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rPr dirty="0">
                <a:latin typeface="Arial" panose="020B0604020202020204" pitchFamily="34" charset="0"/>
                <a:cs typeface="Arial" panose="020B0604020202020204" pitchFamily="34" charset="0"/>
              </a:rPr>
              <a:t>Protect</a:t>
            </a:r>
          </a:p>
          <a:p>
            <a:pPr algn="ctr">
              <a:defRPr sz="1100">
                <a:solidFill>
                  <a:srgbClr val="2A3035"/>
                </a:solidFill>
              </a:defRPr>
            </a:pPr>
            <a:r>
              <a:rPr dirty="0">
                <a:latin typeface="Arial" panose="020B0604020202020204" pitchFamily="34" charset="0"/>
                <a:cs typeface="Arial" panose="020B0604020202020204" pitchFamily="34" charset="0"/>
              </a:rPr>
              <a:t>Privacy, confidentiality and data security</a:t>
            </a:r>
          </a:p>
        </p:txBody>
      </p:sp>
      <p:sp>
        <p:nvSpPr>
          <p:cNvPr id="8" name="Rounded Rectangle 7"/>
          <p:cNvSpPr/>
          <p:nvPr/>
        </p:nvSpPr>
        <p:spPr>
          <a:xfrm>
            <a:off x="9175918" y="1218912"/>
            <a:ext cx="2468880" cy="1874519"/>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rPr dirty="0">
                <a:latin typeface="Arial" panose="020B0604020202020204" pitchFamily="34" charset="0"/>
                <a:cs typeface="Arial" panose="020B0604020202020204" pitchFamily="34" charset="0"/>
              </a:rPr>
              <a:t>Measure</a:t>
            </a:r>
          </a:p>
          <a:p>
            <a:pPr algn="ctr">
              <a:defRPr sz="1100">
                <a:solidFill>
                  <a:srgbClr val="2A3035"/>
                </a:solidFill>
              </a:defRPr>
            </a:pPr>
            <a:r>
              <a:rPr dirty="0">
                <a:latin typeface="Arial" panose="020B0604020202020204" pitchFamily="34" charset="0"/>
                <a:cs typeface="Arial" panose="020B0604020202020204" pitchFamily="34" charset="0"/>
              </a:rPr>
              <a:t>Coverage by age and inequality indicators</a:t>
            </a:r>
          </a:p>
        </p:txBody>
      </p:sp>
      <p:sp>
        <p:nvSpPr>
          <p:cNvPr id="9" name="TextBox 8"/>
          <p:cNvSpPr txBox="1"/>
          <p:nvPr/>
        </p:nvSpPr>
        <p:spPr>
          <a:xfrm>
            <a:off x="914400" y="3840480"/>
            <a:ext cx="10149840" cy="2195473"/>
          </a:xfrm>
          <a:prstGeom prst="rect">
            <a:avLst/>
          </a:prstGeom>
          <a:noFill/>
        </p:spPr>
        <p:txBody>
          <a:bodyPr wrap="square">
            <a:spAutoFit/>
          </a:bodyPr>
          <a:lstStyle/>
          <a:p>
            <a:pPr>
              <a:spcAft>
                <a:spcPts val="1000"/>
              </a:spcAft>
              <a:defRPr sz="1600">
                <a:solidFill>
                  <a:srgbClr val="2A3035"/>
                </a:solidFill>
              </a:defRPr>
            </a:pPr>
            <a:r>
              <a:rPr sz="2000" dirty="0">
                <a:latin typeface="Arial" panose="020B0604020202020204" pitchFamily="34" charset="0"/>
                <a:cs typeface="Arial" panose="020B0604020202020204" pitchFamily="34" charset="0"/>
              </a:rPr>
              <a:t>• NHS England has been moving towards digital-first correspondence for invitations, reminders and results (NHS England, 2026).</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Policy should ensure digital information is accessible, culturally appropriate and not a barrier for people with limited digital access.</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Digital approaches should complement routine clinical screening rather than replace non-digital options.</a:t>
            </a:r>
          </a:p>
        </p:txBody>
      </p:sp>
    </p:spTree>
    <p:extLst>
      <p:ext uri="{BB962C8B-B14F-4D97-AF65-F5344CB8AC3E}">
        <p14:creationId xmlns:p14="http://schemas.microsoft.com/office/powerpoint/2010/main" val="8676919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p:cNvSpPr txBox="1"/>
          <p:nvPr/>
        </p:nvSpPr>
        <p:spPr>
          <a:xfrm>
            <a:off x="594360" y="347472"/>
            <a:ext cx="10881360" cy="594360"/>
          </a:xfrm>
          <a:prstGeom prst="rect">
            <a:avLst/>
          </a:prstGeom>
          <a:noFill/>
        </p:spPr>
        <p:txBody>
          <a:bodyPr wrap="none">
            <a:spAutoFit/>
          </a:bodyPr>
          <a:lstStyle/>
          <a:p>
            <a:pPr>
              <a:defRPr sz="2800" b="1">
                <a:solidFill>
                  <a:srgbClr val="18374D"/>
                </a:solidFill>
              </a:defRPr>
            </a:pPr>
            <a:r>
              <a:t>Implications for research</a:t>
            </a:r>
          </a:p>
        </p:txBody>
      </p:sp>
      <p:sp>
        <p:nvSpPr>
          <p:cNvPr id="4" name="Rounded Rectangle 3"/>
          <p:cNvSpPr/>
          <p:nvPr/>
        </p:nvSpPr>
        <p:spPr>
          <a:xfrm>
            <a:off x="685800" y="1417320"/>
            <a:ext cx="2468880" cy="173736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rPr dirty="0">
                <a:latin typeface="Arial" panose="020B0604020202020204" pitchFamily="34" charset="0"/>
                <a:cs typeface="Arial" panose="020B0604020202020204" pitchFamily="34" charset="0"/>
              </a:rPr>
              <a:t>Compare</a:t>
            </a:r>
          </a:p>
          <a:p>
            <a:pPr algn="ctr">
              <a:defRPr sz="1100">
                <a:solidFill>
                  <a:srgbClr val="2A3035"/>
                </a:solidFill>
              </a:defRPr>
            </a:pPr>
            <a:r>
              <a:rPr dirty="0">
                <a:latin typeface="Arial" panose="020B0604020202020204" pitchFamily="34" charset="0"/>
                <a:cs typeface="Arial" panose="020B0604020202020204" pitchFamily="34" charset="0"/>
              </a:rPr>
              <a:t>SMS </a:t>
            </a:r>
            <a:r>
              <a:rPr dirty="0" err="1">
                <a:latin typeface="Arial" panose="020B0604020202020204" pitchFamily="34" charset="0"/>
                <a:cs typeface="Arial" panose="020B0604020202020204" pitchFamily="34" charset="0"/>
              </a:rPr>
              <a:t>vs</a:t>
            </a:r>
            <a:r>
              <a:rPr dirty="0">
                <a:latin typeface="Arial" panose="020B0604020202020204" pitchFamily="34" charset="0"/>
                <a:cs typeface="Arial" panose="020B0604020202020204" pitchFamily="34" charset="0"/>
              </a:rPr>
              <a:t> apps </a:t>
            </a:r>
            <a:r>
              <a:rPr dirty="0" err="1">
                <a:latin typeface="Arial" panose="020B0604020202020204" pitchFamily="34" charset="0"/>
                <a:cs typeface="Arial" panose="020B0604020202020204" pitchFamily="34" charset="0"/>
              </a:rPr>
              <a:t>vs</a:t>
            </a:r>
            <a:r>
              <a:rPr dirty="0">
                <a:latin typeface="Arial" panose="020B0604020202020204" pitchFamily="34" charset="0"/>
                <a:cs typeface="Arial" panose="020B0604020202020204" pitchFamily="34" charset="0"/>
              </a:rPr>
              <a:t> social media </a:t>
            </a:r>
            <a:r>
              <a:rPr dirty="0" err="1">
                <a:latin typeface="Arial" panose="020B0604020202020204" pitchFamily="34" charset="0"/>
                <a:cs typeface="Arial" panose="020B0604020202020204" pitchFamily="34" charset="0"/>
              </a:rPr>
              <a:t>vs</a:t>
            </a:r>
            <a:r>
              <a:rPr dirty="0">
                <a:latin typeface="Arial" panose="020B0604020202020204" pitchFamily="34" charset="0"/>
                <a:cs typeface="Arial" panose="020B0604020202020204" pitchFamily="34" charset="0"/>
              </a:rPr>
              <a:t> personalized messages</a:t>
            </a:r>
          </a:p>
        </p:txBody>
      </p:sp>
      <p:sp>
        <p:nvSpPr>
          <p:cNvPr id="5" name="Rounded Rectangle 4"/>
          <p:cNvSpPr/>
          <p:nvPr/>
        </p:nvSpPr>
        <p:spPr>
          <a:xfrm>
            <a:off x="3474720" y="1417320"/>
            <a:ext cx="2468880" cy="173736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rPr dirty="0">
                <a:latin typeface="Arial" panose="020B0604020202020204" pitchFamily="34" charset="0"/>
                <a:cs typeface="Arial" panose="020B0604020202020204" pitchFamily="34" charset="0"/>
              </a:rPr>
              <a:t>Measure</a:t>
            </a:r>
          </a:p>
          <a:p>
            <a:pPr algn="ctr">
              <a:defRPr sz="1100">
                <a:solidFill>
                  <a:srgbClr val="2A3035"/>
                </a:solidFill>
              </a:defRPr>
            </a:pPr>
            <a:r>
              <a:rPr dirty="0">
                <a:latin typeface="Arial" panose="020B0604020202020204" pitchFamily="34" charset="0"/>
                <a:cs typeface="Arial" panose="020B0604020202020204" pitchFamily="34" charset="0"/>
              </a:rPr>
              <a:t>Actual screening attendance, not only intention</a:t>
            </a:r>
          </a:p>
        </p:txBody>
      </p:sp>
      <p:sp>
        <p:nvSpPr>
          <p:cNvPr id="6" name="Rounded Rectangle 5"/>
          <p:cNvSpPr/>
          <p:nvPr/>
        </p:nvSpPr>
        <p:spPr>
          <a:xfrm>
            <a:off x="6263640" y="1417320"/>
            <a:ext cx="2468880" cy="173736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rPr dirty="0">
                <a:latin typeface="Arial" panose="020B0604020202020204" pitchFamily="34" charset="0"/>
                <a:cs typeface="Arial" panose="020B0604020202020204" pitchFamily="34" charset="0"/>
              </a:rPr>
              <a:t>Equity</a:t>
            </a:r>
          </a:p>
          <a:p>
            <a:pPr algn="ctr">
              <a:defRPr sz="1100">
                <a:solidFill>
                  <a:srgbClr val="2A3035"/>
                </a:solidFill>
              </a:defRPr>
            </a:pPr>
            <a:r>
              <a:rPr dirty="0">
                <a:latin typeface="Arial" panose="020B0604020202020204" pitchFamily="34" charset="0"/>
                <a:cs typeface="Arial" panose="020B0604020202020204" pitchFamily="34" charset="0"/>
              </a:rPr>
              <a:t>Effectiveness across deprivation and underserved groups</a:t>
            </a:r>
          </a:p>
        </p:txBody>
      </p:sp>
      <p:sp>
        <p:nvSpPr>
          <p:cNvPr id="7" name="Rounded Rectangle 6"/>
          <p:cNvSpPr/>
          <p:nvPr/>
        </p:nvSpPr>
        <p:spPr>
          <a:xfrm>
            <a:off x="9098280" y="1417320"/>
            <a:ext cx="2468880" cy="173736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lIns="137160" rIns="137160" rtlCol="0" anchor="ctr"/>
          <a:lstStyle/>
          <a:p>
            <a:pPr algn="ctr">
              <a:defRPr sz="1800" b="1">
                <a:solidFill>
                  <a:srgbClr val="18374D"/>
                </a:solidFill>
              </a:defRPr>
            </a:pPr>
            <a:r>
              <a:rPr dirty="0">
                <a:latin typeface="Arial" panose="020B0604020202020204" pitchFamily="34" charset="0"/>
                <a:cs typeface="Arial" panose="020B0604020202020204" pitchFamily="34" charset="0"/>
              </a:rPr>
              <a:t>Value</a:t>
            </a:r>
          </a:p>
          <a:p>
            <a:pPr algn="ctr">
              <a:defRPr sz="1100">
                <a:solidFill>
                  <a:srgbClr val="2A3035"/>
                </a:solidFill>
              </a:defRPr>
            </a:pPr>
            <a:r>
              <a:rPr dirty="0">
                <a:latin typeface="Arial" panose="020B0604020202020204" pitchFamily="34" charset="0"/>
                <a:cs typeface="Arial" panose="020B0604020202020204" pitchFamily="34" charset="0"/>
              </a:rPr>
              <a:t>Cost-effectiveness and long-term sustainability</a:t>
            </a:r>
          </a:p>
        </p:txBody>
      </p:sp>
      <p:sp>
        <p:nvSpPr>
          <p:cNvPr id="8" name="TextBox 7"/>
          <p:cNvSpPr txBox="1"/>
          <p:nvPr/>
        </p:nvSpPr>
        <p:spPr>
          <a:xfrm>
            <a:off x="868680" y="3703320"/>
            <a:ext cx="10058400" cy="2195473"/>
          </a:xfrm>
          <a:prstGeom prst="rect">
            <a:avLst/>
          </a:prstGeom>
          <a:noFill/>
        </p:spPr>
        <p:txBody>
          <a:bodyPr wrap="square">
            <a:spAutoFit/>
          </a:bodyPr>
          <a:lstStyle/>
          <a:p>
            <a:pPr>
              <a:spcAft>
                <a:spcPts val="1000"/>
              </a:spcAft>
              <a:defRPr sz="1600">
                <a:solidFill>
                  <a:srgbClr val="2A3035"/>
                </a:solidFill>
              </a:defRPr>
            </a:pPr>
            <a:r>
              <a:rPr sz="2000" dirty="0">
                <a:latin typeface="Arial" panose="020B0604020202020204" pitchFamily="34" charset="0"/>
                <a:cs typeface="Arial" panose="020B0604020202020204" pitchFamily="34" charset="0"/>
              </a:rPr>
              <a:t>• Future studies should identify which digital components produce the greatest improvement in attendance.</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Research should examine digital exclusion, accessibility, health literacy and cultural tailoring.</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Systematic reviews report promising evidence but also highlight variation between interventions and settings (Richardson-Parry et al., 2023).</a:t>
            </a:r>
          </a:p>
        </p:txBody>
      </p:sp>
    </p:spTree>
    <p:extLst>
      <p:ext uri="{BB962C8B-B14F-4D97-AF65-F5344CB8AC3E}">
        <p14:creationId xmlns:p14="http://schemas.microsoft.com/office/powerpoint/2010/main" val="7528122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p:cNvSpPr txBox="1"/>
          <p:nvPr/>
        </p:nvSpPr>
        <p:spPr>
          <a:xfrm>
            <a:off x="594360" y="347472"/>
            <a:ext cx="4658648" cy="523220"/>
          </a:xfrm>
          <a:prstGeom prst="rect">
            <a:avLst/>
          </a:prstGeom>
          <a:noFill/>
        </p:spPr>
        <p:txBody>
          <a:bodyPr wrap="none">
            <a:spAutoFit/>
          </a:bodyPr>
          <a:lstStyle/>
          <a:p>
            <a:pPr>
              <a:defRPr sz="2800" b="1">
                <a:solidFill>
                  <a:srgbClr val="18374D"/>
                </a:solidFill>
              </a:defRPr>
            </a:pPr>
            <a:r>
              <a:rPr dirty="0">
                <a:latin typeface="Arial" panose="020B0604020202020204" pitchFamily="34" charset="0"/>
                <a:cs typeface="Arial" panose="020B0604020202020204" pitchFamily="34" charset="0"/>
              </a:rPr>
              <a:t>Implications for education</a:t>
            </a:r>
          </a:p>
        </p:txBody>
      </p:sp>
      <p:pic>
        <p:nvPicPr>
          <p:cNvPr id="4" name="Picture 3" descr="_crop.jpg"/>
          <p:cNvPicPr>
            <a:picLocks noChangeAspect="1"/>
          </p:cNvPicPr>
          <p:nvPr/>
        </p:nvPicPr>
        <p:blipFill>
          <a:blip r:embed="rId2"/>
          <a:stretch>
            <a:fillRect/>
          </a:stretch>
        </p:blipFill>
        <p:spPr>
          <a:xfrm>
            <a:off x="467552" y="1371600"/>
            <a:ext cx="3749039" cy="4297680"/>
          </a:xfrm>
          <a:prstGeom prst="rect">
            <a:avLst/>
          </a:prstGeom>
        </p:spPr>
      </p:pic>
      <p:sp>
        <p:nvSpPr>
          <p:cNvPr id="5" name="TextBox 4"/>
          <p:cNvSpPr txBox="1"/>
          <p:nvPr/>
        </p:nvSpPr>
        <p:spPr>
          <a:xfrm>
            <a:off x="4800600" y="1325880"/>
            <a:ext cx="6309360" cy="4426853"/>
          </a:xfrm>
          <a:prstGeom prst="rect">
            <a:avLst/>
          </a:prstGeom>
          <a:noFill/>
        </p:spPr>
        <p:txBody>
          <a:bodyPr wrap="square">
            <a:spAutoFit/>
          </a:bodyPr>
          <a:lstStyle/>
          <a:p>
            <a:pPr>
              <a:spcAft>
                <a:spcPts val="1000"/>
              </a:spcAft>
              <a:defRPr sz="1600">
                <a:solidFill>
                  <a:srgbClr val="2A3035"/>
                </a:solidFill>
              </a:defRPr>
            </a:pPr>
            <a:r>
              <a:rPr sz="2000" dirty="0">
                <a:latin typeface="Arial" panose="020B0604020202020204" pitchFamily="34" charset="0"/>
                <a:cs typeface="Arial" panose="020B0604020202020204" pitchFamily="34" charset="0"/>
              </a:rPr>
              <a:t>• Teach what HPV is and how it is linked to cervical cancer.</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Explain why screening is important even when women feel healthy.</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Show what to expect during screening to reduce uncertainty and anxiety.</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Use short videos, info graphics and FAQs to make messages engaging.</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Provide healthcare professionals with consistent, evidence-based digital resources.</a:t>
            </a:r>
          </a:p>
          <a:p>
            <a:pPr>
              <a:spcAft>
                <a:spcPts val="1000"/>
              </a:spcAft>
              <a:defRPr sz="1600">
                <a:solidFill>
                  <a:srgbClr val="2A3035"/>
                </a:solidFill>
              </a:defRPr>
            </a:pPr>
            <a:r>
              <a:rPr sz="2000" dirty="0">
                <a:latin typeface="Arial" panose="020B0604020202020204" pitchFamily="34" charset="0"/>
                <a:cs typeface="Arial" panose="020B0604020202020204" pitchFamily="34" charset="0"/>
              </a:rPr>
              <a:t>• Health education interventions can improve screening knowledge and uptake (</a:t>
            </a:r>
            <a:r>
              <a:rPr sz="2000" dirty="0" err="1">
                <a:latin typeface="Arial" panose="020B0604020202020204" pitchFamily="34" charset="0"/>
                <a:cs typeface="Arial" panose="020B0604020202020204" pitchFamily="34" charset="0"/>
              </a:rPr>
              <a:t>Agide</a:t>
            </a:r>
            <a:r>
              <a:rPr sz="2000" dirty="0">
                <a:latin typeface="Arial" panose="020B0604020202020204" pitchFamily="34" charset="0"/>
                <a:cs typeface="Arial" panose="020B0604020202020204" pitchFamily="34" charset="0"/>
              </a:rPr>
              <a:t> et al., 2018).</a:t>
            </a:r>
          </a:p>
        </p:txBody>
      </p:sp>
    </p:spTree>
    <p:extLst>
      <p:ext uri="{BB962C8B-B14F-4D97-AF65-F5344CB8AC3E}">
        <p14:creationId xmlns:p14="http://schemas.microsoft.com/office/powerpoint/2010/main" val="8709583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p:cNvSpPr txBox="1"/>
          <p:nvPr/>
        </p:nvSpPr>
        <p:spPr>
          <a:xfrm>
            <a:off x="2595705" y="502920"/>
            <a:ext cx="7061550" cy="538609"/>
          </a:xfrm>
          <a:prstGeom prst="rect">
            <a:avLst/>
          </a:prstGeom>
          <a:noFill/>
        </p:spPr>
        <p:txBody>
          <a:bodyPr wrap="none">
            <a:spAutoFit/>
          </a:bodyPr>
          <a:lstStyle/>
          <a:p>
            <a:pPr algn="ctr">
              <a:defRPr sz="2900" b="1">
                <a:solidFill>
                  <a:srgbClr val="FFFFFF"/>
                </a:solidFill>
              </a:defRPr>
            </a:pPr>
            <a:r>
              <a:rPr dirty="0">
                <a:solidFill>
                  <a:schemeClr val="tx1">
                    <a:lumMod val="75000"/>
                    <a:lumOff val="25000"/>
                  </a:schemeClr>
                </a:solidFill>
                <a:latin typeface="Arial" panose="020B0604020202020204" pitchFamily="34" charset="0"/>
                <a:cs typeface="Arial" panose="020B0604020202020204" pitchFamily="34" charset="0"/>
              </a:rPr>
              <a:t>From digital engagement to prevention</a:t>
            </a:r>
          </a:p>
        </p:txBody>
      </p:sp>
      <p:sp>
        <p:nvSpPr>
          <p:cNvPr id="4" name="Rounded Rectangle 3"/>
          <p:cNvSpPr/>
          <p:nvPr/>
        </p:nvSpPr>
        <p:spPr>
          <a:xfrm>
            <a:off x="502920" y="1965960"/>
            <a:ext cx="1965960" cy="155448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008489"/>
                </a:solidFill>
              </a:defRPr>
            </a:pPr>
            <a:r>
              <a:rPr dirty="0">
                <a:latin typeface="Arial" panose="020B0604020202020204" pitchFamily="34" charset="0"/>
                <a:cs typeface="Arial" panose="020B0604020202020204" pitchFamily="34" charset="0"/>
              </a:rPr>
              <a:t>Reach</a:t>
            </a:r>
          </a:p>
          <a:p>
            <a:pPr algn="ctr">
              <a:defRPr sz="1200">
                <a:solidFill>
                  <a:srgbClr val="2A3035"/>
                </a:solidFill>
              </a:defRPr>
            </a:pPr>
            <a:r>
              <a:rPr dirty="0">
                <a:latin typeface="Arial" panose="020B0604020202020204" pitchFamily="34" charset="0"/>
                <a:cs typeface="Arial" panose="020B0604020202020204" pitchFamily="34" charset="0"/>
              </a:rPr>
              <a:t>Young women</a:t>
            </a:r>
          </a:p>
        </p:txBody>
      </p:sp>
      <p:sp>
        <p:nvSpPr>
          <p:cNvPr id="5" name="Chevron 4"/>
          <p:cNvSpPr/>
          <p:nvPr/>
        </p:nvSpPr>
        <p:spPr>
          <a:xfrm>
            <a:off x="2496312" y="2487168"/>
            <a:ext cx="274320" cy="502920"/>
          </a:xfrm>
          <a:prstGeom prst="chevron">
            <a:avLst/>
          </a:prstGeom>
          <a:solidFill>
            <a:schemeClr val="accent1">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solidFill>
                <a:schemeClr val="tx1">
                  <a:lumMod val="75000"/>
                  <a:lumOff val="25000"/>
                </a:schemeClr>
              </a:solidFill>
            </a:endParaRPr>
          </a:p>
        </p:txBody>
      </p:sp>
      <p:sp>
        <p:nvSpPr>
          <p:cNvPr id="6" name="Rounded Rectangle 5"/>
          <p:cNvSpPr/>
          <p:nvPr/>
        </p:nvSpPr>
        <p:spPr>
          <a:xfrm>
            <a:off x="2834639" y="1965960"/>
            <a:ext cx="1965960" cy="155448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008489"/>
                </a:solidFill>
              </a:defRPr>
            </a:pPr>
            <a:r>
              <a:rPr dirty="0">
                <a:latin typeface="Arial" panose="020B0604020202020204" pitchFamily="34" charset="0"/>
                <a:cs typeface="Arial" panose="020B0604020202020204" pitchFamily="34" charset="0"/>
              </a:rPr>
              <a:t>Inform</a:t>
            </a:r>
          </a:p>
          <a:p>
            <a:pPr algn="ctr">
              <a:defRPr sz="1200">
                <a:solidFill>
                  <a:srgbClr val="2A3035"/>
                </a:solidFill>
              </a:defRPr>
            </a:pPr>
            <a:r>
              <a:rPr dirty="0">
                <a:latin typeface="Arial" panose="020B0604020202020204" pitchFamily="34" charset="0"/>
                <a:cs typeface="Arial" panose="020B0604020202020204" pitchFamily="34" charset="0"/>
              </a:rPr>
              <a:t>Better knowledge</a:t>
            </a:r>
          </a:p>
        </p:txBody>
      </p:sp>
      <p:sp>
        <p:nvSpPr>
          <p:cNvPr id="7" name="Chevron 6"/>
          <p:cNvSpPr/>
          <p:nvPr/>
        </p:nvSpPr>
        <p:spPr>
          <a:xfrm>
            <a:off x="4828031" y="2487168"/>
            <a:ext cx="274320" cy="502920"/>
          </a:xfrm>
          <a:prstGeom prst="chevron">
            <a:avLst/>
          </a:prstGeom>
          <a:solidFill>
            <a:schemeClr val="accent1">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5166359" y="1965960"/>
            <a:ext cx="1965960" cy="155448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008489"/>
                </a:solidFill>
              </a:defRPr>
            </a:pPr>
            <a:r>
              <a:rPr sz="1600" dirty="0">
                <a:latin typeface="Arial" panose="020B0604020202020204" pitchFamily="34" charset="0"/>
                <a:cs typeface="Arial" panose="020B0604020202020204" pitchFamily="34" charset="0"/>
              </a:rPr>
              <a:t>Support</a:t>
            </a:r>
          </a:p>
          <a:p>
            <a:pPr algn="ctr">
              <a:defRPr sz="1200">
                <a:solidFill>
                  <a:srgbClr val="2A3035"/>
                </a:solidFill>
              </a:defRPr>
            </a:pPr>
            <a:r>
              <a:rPr sz="1600" dirty="0">
                <a:latin typeface="Arial" panose="020B0604020202020204" pitchFamily="34" charset="0"/>
                <a:cs typeface="Arial" panose="020B0604020202020204" pitchFamily="34" charset="0"/>
              </a:rPr>
              <a:t>Fewer barriers</a:t>
            </a:r>
          </a:p>
        </p:txBody>
      </p:sp>
      <p:sp>
        <p:nvSpPr>
          <p:cNvPr id="9" name="Chevron 8"/>
          <p:cNvSpPr/>
          <p:nvPr/>
        </p:nvSpPr>
        <p:spPr>
          <a:xfrm>
            <a:off x="7159752" y="2487168"/>
            <a:ext cx="274320" cy="502920"/>
          </a:xfrm>
          <a:prstGeom prst="chevron">
            <a:avLst/>
          </a:prstGeom>
          <a:solidFill>
            <a:schemeClr val="accent1">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7498079" y="1965960"/>
            <a:ext cx="1965960" cy="155448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008489"/>
                </a:solidFill>
              </a:defRPr>
            </a:pPr>
            <a:r>
              <a:rPr dirty="0">
                <a:latin typeface="Arial" panose="020B0604020202020204" pitchFamily="34" charset="0"/>
                <a:cs typeface="Arial" panose="020B0604020202020204" pitchFamily="34" charset="0"/>
              </a:rPr>
              <a:t>Act</a:t>
            </a:r>
          </a:p>
          <a:p>
            <a:pPr algn="ctr">
              <a:defRPr sz="1200">
                <a:solidFill>
                  <a:srgbClr val="2A3035"/>
                </a:solidFill>
              </a:defRPr>
            </a:pPr>
            <a:r>
              <a:rPr dirty="0">
                <a:latin typeface="Arial" panose="020B0604020202020204" pitchFamily="34" charset="0"/>
                <a:cs typeface="Arial" panose="020B0604020202020204" pitchFamily="34" charset="0"/>
              </a:rPr>
              <a:t>Book &amp; attend</a:t>
            </a:r>
          </a:p>
        </p:txBody>
      </p:sp>
      <p:sp>
        <p:nvSpPr>
          <p:cNvPr id="11" name="Chevron 10"/>
          <p:cNvSpPr/>
          <p:nvPr/>
        </p:nvSpPr>
        <p:spPr>
          <a:xfrm>
            <a:off x="9491472" y="2487168"/>
            <a:ext cx="274320" cy="502920"/>
          </a:xfrm>
          <a:prstGeom prst="chevron">
            <a:avLst/>
          </a:prstGeom>
          <a:solidFill>
            <a:schemeClr val="accent1">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ounded Rectangle 11"/>
          <p:cNvSpPr/>
          <p:nvPr/>
        </p:nvSpPr>
        <p:spPr>
          <a:xfrm>
            <a:off x="9829800" y="1965960"/>
            <a:ext cx="1965960" cy="1554480"/>
          </a:xfrm>
          <a:prstGeom prst="roundRect">
            <a:avLst/>
          </a:prstGeom>
          <a:solidFill>
            <a:srgbClr val="FFFFFF"/>
          </a:solidFill>
          <a:ln>
            <a:solidFill>
              <a:srgbClr val="00848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008489"/>
                </a:solidFill>
              </a:defRPr>
            </a:pPr>
            <a:r>
              <a:rPr dirty="0">
                <a:latin typeface="Arial" panose="020B0604020202020204" pitchFamily="34" charset="0"/>
                <a:cs typeface="Arial" panose="020B0604020202020204" pitchFamily="34" charset="0"/>
              </a:rPr>
              <a:t>Prevent</a:t>
            </a:r>
          </a:p>
          <a:p>
            <a:pPr algn="ctr">
              <a:defRPr sz="1200">
                <a:solidFill>
                  <a:srgbClr val="2A3035"/>
                </a:solidFill>
              </a:defRPr>
            </a:pPr>
            <a:r>
              <a:rPr dirty="0">
                <a:latin typeface="Arial" panose="020B0604020202020204" pitchFamily="34" charset="0"/>
                <a:cs typeface="Arial" panose="020B0604020202020204" pitchFamily="34" charset="0"/>
              </a:rPr>
              <a:t>Earlier detection</a:t>
            </a:r>
          </a:p>
        </p:txBody>
      </p:sp>
      <p:sp>
        <p:nvSpPr>
          <p:cNvPr id="13" name="TextBox 12"/>
          <p:cNvSpPr txBox="1"/>
          <p:nvPr/>
        </p:nvSpPr>
        <p:spPr>
          <a:xfrm>
            <a:off x="865056" y="4485016"/>
            <a:ext cx="9558528" cy="1323439"/>
          </a:xfrm>
          <a:prstGeom prst="rect">
            <a:avLst/>
          </a:prstGeom>
          <a:noFill/>
        </p:spPr>
        <p:txBody>
          <a:bodyPr wrap="square">
            <a:spAutoFit/>
          </a:bodyPr>
          <a:lstStyle/>
          <a:p>
            <a:pPr algn="ctr">
              <a:defRPr sz="2100" b="1">
                <a:solidFill>
                  <a:srgbClr val="F5DEE6"/>
                </a:solidFill>
              </a:defRPr>
            </a:pPr>
            <a:r>
              <a:rPr sz="2000" dirty="0">
                <a:solidFill>
                  <a:schemeClr val="tx1">
                    <a:lumMod val="75000"/>
                    <a:lumOff val="25000"/>
                  </a:schemeClr>
                </a:solidFill>
                <a:latin typeface="Arial" panose="020B0604020202020204" pitchFamily="34" charset="0"/>
                <a:cs typeface="Arial" panose="020B0604020202020204" pitchFamily="34" charset="0"/>
              </a:rPr>
              <a:t>Key message</a:t>
            </a:r>
          </a:p>
          <a:p>
            <a:pPr algn="ctr">
              <a:defRPr sz="1800">
                <a:solidFill>
                  <a:srgbClr val="FFFFFF"/>
                </a:solidFill>
              </a:defRPr>
            </a:pPr>
            <a:r>
              <a:rPr sz="2000" dirty="0">
                <a:solidFill>
                  <a:schemeClr val="tx1">
                    <a:lumMod val="75000"/>
                    <a:lumOff val="25000"/>
                  </a:schemeClr>
                </a:solidFill>
                <a:latin typeface="Arial" panose="020B0604020202020204" pitchFamily="34" charset="0"/>
                <a:cs typeface="Arial" panose="020B0604020202020204" pitchFamily="34" charset="0"/>
              </a:rPr>
              <a:t>Digital health promotion can make cervical screening information timely, accessible, personalized and engaging—supporting NHS policy, research and education.</a:t>
            </a:r>
          </a:p>
        </p:txBody>
      </p:sp>
    </p:spTree>
    <p:extLst>
      <p:ext uri="{BB962C8B-B14F-4D97-AF65-F5344CB8AC3E}">
        <p14:creationId xmlns:p14="http://schemas.microsoft.com/office/powerpoint/2010/main" val="42040828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a:latin typeface="Arial Nova"/>
                <a:ea typeface="+mj-lt"/>
                <a:cs typeface="+mj-lt"/>
              </a:rPr>
              <a:t>Increasing Cervical Screening Uptake Among Young Women Through a Digital Health Promotion Intervention</a:t>
            </a:r>
            <a:endParaRPr lang="en-US" sz="2800">
              <a:latin typeface="Arial Nova"/>
            </a:endParaRPr>
          </a:p>
        </p:txBody>
      </p:sp>
      <p:sp>
        <p:nvSpPr>
          <p:cNvPr id="3" name="Subtitle 2"/>
          <p:cNvSpPr>
            <a:spLocks noGrp="1"/>
          </p:cNvSpPr>
          <p:nvPr>
            <p:ph type="subTitle" idx="1"/>
          </p:nvPr>
        </p:nvSpPr>
        <p:spPr/>
        <p:txBody>
          <a:bodyPr vert="horz" lIns="91440" tIns="45720" rIns="91440" bIns="45720" rtlCol="0" anchor="t">
            <a:normAutofit fontScale="92500" lnSpcReduction="20000"/>
          </a:bodyPr>
          <a:lstStyle/>
          <a:p>
            <a:r>
              <a:rPr lang="en-US" dirty="0">
                <a:latin typeface="Arial Nova"/>
              </a:rPr>
              <a:t>Name: </a:t>
            </a:r>
            <a:r>
              <a:rPr lang="en-US" dirty="0" err="1">
                <a:latin typeface="Arial Nova"/>
              </a:rPr>
              <a:t>Aayushkumar</a:t>
            </a:r>
            <a:r>
              <a:rPr lang="en-US" dirty="0">
                <a:latin typeface="Arial Nova"/>
              </a:rPr>
              <a:t> H  Parmar </a:t>
            </a:r>
          </a:p>
          <a:p>
            <a:r>
              <a:rPr lang="en-US" dirty="0">
                <a:latin typeface="Arial Nova"/>
              </a:rPr>
              <a:t>Student id: 2517971</a:t>
            </a:r>
          </a:p>
          <a:p>
            <a:r>
              <a:rPr lang="en-US" dirty="0">
                <a:latin typeface="Arial Nova"/>
              </a:rPr>
              <a:t>Module &amp; Code: </a:t>
            </a:r>
            <a:r>
              <a:rPr lang="en-US" dirty="0">
                <a:latin typeface="Arial Nova"/>
                <a:ea typeface="+mn-lt"/>
                <a:cs typeface="+mn-lt"/>
              </a:rPr>
              <a:t>Population Health and Digital Health Promotion LCHS7009</a:t>
            </a:r>
          </a:p>
          <a:p>
            <a:r>
              <a:rPr lang="en-US" dirty="0" err="1">
                <a:latin typeface="Arial Nova"/>
                <a:ea typeface="+mn-lt"/>
                <a:cs typeface="+mn-lt"/>
              </a:rPr>
              <a:t>Lecturer:Dr</a:t>
            </a:r>
            <a:r>
              <a:rPr lang="en-US" dirty="0">
                <a:latin typeface="Arial Nova"/>
                <a:ea typeface="+mn-lt"/>
                <a:cs typeface="+mn-lt"/>
              </a:rPr>
              <a:t> Ping Wu</a:t>
            </a:r>
            <a:r>
              <a:rPr lang="en-US" dirty="0">
                <a:ea typeface="+mn-lt"/>
                <a:cs typeface="+mn-lt"/>
              </a:rPr>
              <a:t> </a:t>
            </a:r>
            <a:endParaRPr lang="en-US" dirty="0"/>
          </a:p>
          <a:p>
            <a:endParaRPr lang="en-US" dirty="0"/>
          </a:p>
        </p:txBody>
      </p:sp>
      <p:pic>
        <p:nvPicPr>
          <p:cNvPr id="4" name="Picture 3">
            <a:extLst>
              <a:ext uri="{FF2B5EF4-FFF2-40B4-BE49-F238E27FC236}">
                <a16:creationId xmlns:a16="http://schemas.microsoft.com/office/drawing/2014/main" id="{0AFF241B-38BE-D444-DC98-6BCC38C703D1}"/>
              </a:ext>
            </a:extLst>
          </p:cNvPr>
          <p:cNvPicPr>
            <a:picLocks noChangeAspect="1"/>
          </p:cNvPicPr>
          <p:nvPr/>
        </p:nvPicPr>
        <p:blipFill>
          <a:blip r:embed="rId2"/>
          <a:stretch>
            <a:fillRect/>
          </a:stretch>
        </p:blipFill>
        <p:spPr>
          <a:xfrm>
            <a:off x="5143500" y="1089355"/>
            <a:ext cx="1905000" cy="1228725"/>
          </a:xfrm>
          <a:prstGeom prst="rect">
            <a:avLst/>
          </a:prstGeom>
        </p:spPr>
      </p:pic>
    </p:spTree>
    <p:extLst>
      <p:ext uri="{BB962C8B-B14F-4D97-AF65-F5344CB8AC3E}">
        <p14:creationId xmlns:p14="http://schemas.microsoft.com/office/powerpoint/2010/main" val="11474421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7106C9-9E3C-4A48-DCA9-699A0B3B22D1}"/>
              </a:ext>
            </a:extLst>
          </p:cNvPr>
          <p:cNvSpPr>
            <a:spLocks noGrp="1"/>
          </p:cNvSpPr>
          <p:nvPr>
            <p:ph type="title"/>
          </p:nvPr>
        </p:nvSpPr>
        <p:spPr>
          <a:xfrm>
            <a:off x="686834" y="591344"/>
            <a:ext cx="3200400" cy="5585619"/>
          </a:xfrm>
        </p:spPr>
        <p:txBody>
          <a:bodyPr>
            <a:normAutofit/>
          </a:bodyPr>
          <a:lstStyle/>
          <a:p>
            <a:br>
              <a:rPr lang="en-US" sz="3400">
                <a:solidFill>
                  <a:srgbClr val="FFFFFF"/>
                </a:solidFill>
                <a:latin typeface="Arial Nova"/>
                <a:ea typeface="+mj-lt"/>
                <a:cs typeface="+mj-lt"/>
              </a:rPr>
            </a:br>
            <a:r>
              <a:rPr lang="en-US" sz="3400">
                <a:solidFill>
                  <a:srgbClr val="FFFFFF"/>
                </a:solidFill>
                <a:latin typeface="Arial Nova"/>
                <a:ea typeface="+mj-lt"/>
                <a:cs typeface="+mj-lt"/>
              </a:rPr>
              <a:t>A Digital Health Promotion Intervention Using SMS Reminders, Educational Videos and Digital Booking</a:t>
            </a:r>
            <a:br>
              <a:rPr lang="en-US" sz="3400">
                <a:solidFill>
                  <a:srgbClr val="FFFFFF"/>
                </a:solidFill>
                <a:latin typeface="Arial Nova"/>
                <a:ea typeface="+mj-lt"/>
                <a:cs typeface="+mj-lt"/>
              </a:rPr>
            </a:br>
            <a:endParaRPr lang="en-US" sz="3400">
              <a:solidFill>
                <a:srgbClr val="FFFFFF"/>
              </a:solidFill>
              <a:latin typeface="Arial Nova"/>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0069F10-80C6-76E3-3DB1-8811AE07371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b="1">
                <a:latin typeface="Arial Nova"/>
                <a:ea typeface="+mn-lt"/>
                <a:cs typeface="+mn-lt"/>
              </a:rPr>
              <a:t>Target Population</a:t>
            </a:r>
            <a:endParaRPr lang="en-US" sz="2000">
              <a:latin typeface="Arial Nova"/>
            </a:endParaRPr>
          </a:p>
          <a:p>
            <a:r>
              <a:rPr lang="en-US" sz="2000">
                <a:latin typeface="Arial Nova"/>
                <a:ea typeface="+mn-lt"/>
                <a:cs typeface="+mn-lt"/>
              </a:rPr>
              <a:t>Women aged </a:t>
            </a:r>
            <a:r>
              <a:rPr lang="en-US" sz="2000" b="1">
                <a:latin typeface="Arial Nova"/>
                <a:ea typeface="+mn-lt"/>
                <a:cs typeface="+mn-lt"/>
              </a:rPr>
              <a:t>25–35 years</a:t>
            </a:r>
            <a:r>
              <a:rPr lang="en-US" sz="2000">
                <a:latin typeface="Arial Nova"/>
                <a:ea typeface="+mn-lt"/>
                <a:cs typeface="+mn-lt"/>
              </a:rPr>
              <a:t> in England </a:t>
            </a:r>
            <a:endParaRPr lang="en-US" sz="2000">
              <a:latin typeface="Arial Nova"/>
            </a:endParaRPr>
          </a:p>
          <a:p>
            <a:r>
              <a:rPr lang="en-US" sz="2000" b="1">
                <a:latin typeface="Arial Nova"/>
                <a:ea typeface="+mn-lt"/>
                <a:cs typeface="+mn-lt"/>
              </a:rPr>
              <a:t>Public Health Issue</a:t>
            </a:r>
            <a:endParaRPr lang="en-US" sz="2000">
              <a:latin typeface="Arial Nova"/>
            </a:endParaRPr>
          </a:p>
          <a:p>
            <a:r>
              <a:rPr lang="en-US" sz="2000" dirty="0">
                <a:latin typeface="Arial Nova"/>
                <a:ea typeface="+mn-lt"/>
                <a:cs typeface="+mn-lt"/>
              </a:rPr>
              <a:t>Low participation in cervical screening despite the availability of a free NHS Cervical Screening </a:t>
            </a:r>
            <a:r>
              <a:rPr lang="en-US" sz="2000" dirty="0" err="1">
                <a:latin typeface="Arial Nova"/>
                <a:ea typeface="+mn-lt"/>
                <a:cs typeface="+mn-lt"/>
              </a:rPr>
              <a:t>Programme</a:t>
            </a:r>
            <a:r>
              <a:rPr lang="en-US" sz="2000" dirty="0">
                <a:latin typeface="Arial Nova"/>
                <a:ea typeface="+mn-lt"/>
                <a:cs typeface="+mn-lt"/>
              </a:rPr>
              <a:t>. </a:t>
            </a:r>
            <a:endParaRPr lang="en-US" sz="2000" dirty="0">
              <a:latin typeface="Arial Nova"/>
            </a:endParaRPr>
          </a:p>
          <a:p>
            <a:r>
              <a:rPr lang="en-US" sz="2000" b="1">
                <a:latin typeface="Arial Nova"/>
                <a:ea typeface="+mn-lt"/>
                <a:cs typeface="+mn-lt"/>
              </a:rPr>
              <a:t>Overview</a:t>
            </a:r>
            <a:endParaRPr lang="en-US" sz="2000">
              <a:latin typeface="Arial Nova"/>
            </a:endParaRPr>
          </a:p>
          <a:p>
            <a:r>
              <a:rPr lang="en-US" sz="2000">
                <a:latin typeface="Arial Nova"/>
                <a:ea typeface="+mn-lt"/>
                <a:cs typeface="+mn-lt"/>
              </a:rPr>
              <a:t>Public health problem </a:t>
            </a:r>
            <a:endParaRPr lang="en-US" sz="2000">
              <a:latin typeface="Arial Nova"/>
            </a:endParaRPr>
          </a:p>
          <a:p>
            <a:r>
              <a:rPr lang="en-US" sz="2000">
                <a:latin typeface="Arial Nova"/>
                <a:ea typeface="+mn-lt"/>
                <a:cs typeface="+mn-lt"/>
              </a:rPr>
              <a:t>Importance of screening </a:t>
            </a:r>
            <a:endParaRPr lang="en-US" sz="2000">
              <a:latin typeface="Arial Nova"/>
            </a:endParaRPr>
          </a:p>
          <a:p>
            <a:r>
              <a:rPr lang="en-US" sz="2000">
                <a:latin typeface="Arial Nova"/>
                <a:ea typeface="+mn-lt"/>
                <a:cs typeface="+mn-lt"/>
              </a:rPr>
              <a:t>Target population </a:t>
            </a:r>
            <a:endParaRPr lang="en-US" sz="2000">
              <a:latin typeface="Arial Nova"/>
            </a:endParaRPr>
          </a:p>
          <a:p>
            <a:r>
              <a:rPr lang="en-US" sz="2000">
                <a:latin typeface="Arial Nova"/>
                <a:ea typeface="+mn-lt"/>
                <a:cs typeface="+mn-lt"/>
              </a:rPr>
              <a:t>Digital intervention </a:t>
            </a:r>
            <a:endParaRPr lang="en-US" sz="2000">
              <a:latin typeface="Arial Nova"/>
            </a:endParaRPr>
          </a:p>
          <a:p>
            <a:r>
              <a:rPr lang="en-US" sz="2000">
                <a:latin typeface="Arial Nova"/>
                <a:ea typeface="+mn-lt"/>
                <a:cs typeface="+mn-lt"/>
              </a:rPr>
              <a:t>Expected impact </a:t>
            </a:r>
            <a:endParaRPr lang="en-US" sz="2000">
              <a:latin typeface="Arial Nova"/>
            </a:endParaRPr>
          </a:p>
          <a:p>
            <a:pPr marL="0" indent="0">
              <a:buNone/>
            </a:pPr>
            <a:br>
              <a:rPr lang="en-US" sz="2000" b="1" dirty="0">
                <a:latin typeface="Arial Nova"/>
                <a:ea typeface="+mn-lt"/>
                <a:cs typeface="+mn-lt"/>
              </a:rPr>
            </a:br>
            <a:r>
              <a:rPr lang="en-US" sz="2000" b="1">
                <a:latin typeface="Arial Nova"/>
                <a:ea typeface="+mn-lt"/>
                <a:cs typeface="+mn-lt"/>
              </a:rPr>
              <a:t> (NHS England, 2024)</a:t>
            </a:r>
            <a:endParaRPr lang="en-US" sz="2000">
              <a:latin typeface="Arial Nova"/>
            </a:endParaRPr>
          </a:p>
          <a:p>
            <a:endParaRPr lang="en-US" sz="2000">
              <a:latin typeface="Arial Nova"/>
            </a:endParaRPr>
          </a:p>
        </p:txBody>
      </p:sp>
      <p:pic>
        <p:nvPicPr>
          <p:cNvPr id="4" name="Picture 3">
            <a:extLst>
              <a:ext uri="{FF2B5EF4-FFF2-40B4-BE49-F238E27FC236}">
                <a16:creationId xmlns:a16="http://schemas.microsoft.com/office/drawing/2014/main" id="{BBCC7CB4-2707-CB70-D9AE-92B75E143673}"/>
              </a:ext>
            </a:extLst>
          </p:cNvPr>
          <p:cNvPicPr>
            <a:picLocks noChangeAspect="1"/>
          </p:cNvPicPr>
          <p:nvPr/>
        </p:nvPicPr>
        <p:blipFill>
          <a:blip r:embed="rId2"/>
          <a:stretch>
            <a:fillRect/>
          </a:stretch>
        </p:blipFill>
        <p:spPr>
          <a:xfrm>
            <a:off x="7260565" y="4115191"/>
            <a:ext cx="4931435" cy="2739541"/>
          </a:xfrm>
          <a:prstGeom prst="rect">
            <a:avLst/>
          </a:prstGeom>
        </p:spPr>
      </p:pic>
    </p:spTree>
    <p:extLst>
      <p:ext uri="{BB962C8B-B14F-4D97-AF65-F5344CB8AC3E}">
        <p14:creationId xmlns:p14="http://schemas.microsoft.com/office/powerpoint/2010/main" val="12093463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82EB03-7B0D-8592-C5DC-36E53488F7C4}"/>
              </a:ext>
            </a:extLst>
          </p:cNvPr>
          <p:cNvPicPr>
            <a:picLocks noChangeAspect="1"/>
          </p:cNvPicPr>
          <p:nvPr/>
        </p:nvPicPr>
        <p:blipFill>
          <a:blip r:embed="rId2">
            <a:duotone>
              <a:schemeClr val="bg2">
                <a:shade val="45000"/>
                <a:satMod val="135000"/>
              </a:schemeClr>
              <a:prstClr val="white"/>
            </a:duotone>
          </a:blip>
          <a:srcRect t="23614"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4B3B0-4DFB-055E-C73E-778BE935F63D}"/>
              </a:ext>
            </a:extLst>
          </p:cNvPr>
          <p:cNvSpPr>
            <a:spLocks noGrp="1"/>
          </p:cNvSpPr>
          <p:nvPr>
            <p:ph type="title"/>
          </p:nvPr>
        </p:nvSpPr>
        <p:spPr>
          <a:xfrm>
            <a:off x="838200" y="365125"/>
            <a:ext cx="10515600" cy="1325563"/>
          </a:xfrm>
        </p:spPr>
        <p:txBody>
          <a:bodyPr>
            <a:normAutofit/>
          </a:bodyPr>
          <a:lstStyle/>
          <a:p>
            <a:r>
              <a:rPr lang="en-US">
                <a:ea typeface="+mj-lt"/>
                <a:cs typeface="+mj-lt"/>
              </a:rPr>
              <a:t>Burden of Cervical Cancer</a:t>
            </a:r>
            <a:endParaRPr lang="en-US"/>
          </a:p>
        </p:txBody>
      </p:sp>
      <p:graphicFrame>
        <p:nvGraphicFramePr>
          <p:cNvPr id="5" name="Content Placeholder 2">
            <a:extLst>
              <a:ext uri="{FF2B5EF4-FFF2-40B4-BE49-F238E27FC236}">
                <a16:creationId xmlns:a16="http://schemas.microsoft.com/office/drawing/2014/main" id="{AF08968A-F670-A2F6-61E8-E48976B8967C}"/>
              </a:ext>
            </a:extLst>
          </p:cNvPr>
          <p:cNvGraphicFramePr>
            <a:graphicFrameLocks noGrp="1"/>
          </p:cNvGraphicFramePr>
          <p:nvPr>
            <p:ph idx="1"/>
            <p:extLst>
              <p:ext uri="{D42A27DB-BD31-4B8C-83A1-F6EECF244321}">
                <p14:modId xmlns:p14="http://schemas.microsoft.com/office/powerpoint/2010/main" val="601795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a:extLst>
              <a:ext uri="{FF2B5EF4-FFF2-40B4-BE49-F238E27FC236}">
                <a16:creationId xmlns:a16="http://schemas.microsoft.com/office/drawing/2014/main" id="{E47F7E0E-913A-3626-68CE-DBF0585452FA}"/>
              </a:ext>
            </a:extLst>
          </p:cNvPr>
          <p:cNvPicPr>
            <a:picLocks noChangeAspect="1"/>
          </p:cNvPicPr>
          <p:nvPr/>
        </p:nvPicPr>
        <p:blipFill>
          <a:blip r:embed="rId8"/>
          <a:stretch>
            <a:fillRect/>
          </a:stretch>
        </p:blipFill>
        <p:spPr>
          <a:xfrm>
            <a:off x="7533735" y="-154884"/>
            <a:ext cx="4658265" cy="1977541"/>
          </a:xfrm>
          <a:prstGeom prst="rect">
            <a:avLst/>
          </a:prstGeom>
        </p:spPr>
      </p:pic>
    </p:spTree>
    <p:extLst>
      <p:ext uri="{BB962C8B-B14F-4D97-AF65-F5344CB8AC3E}">
        <p14:creationId xmlns:p14="http://schemas.microsoft.com/office/powerpoint/2010/main" val="236262095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BDDDD-4857-6C60-6ECA-16F077A6E841}"/>
              </a:ext>
            </a:extLst>
          </p:cNvPr>
          <p:cNvSpPr>
            <a:spLocks noGrp="1"/>
          </p:cNvSpPr>
          <p:nvPr>
            <p:ph type="title"/>
          </p:nvPr>
        </p:nvSpPr>
        <p:spPr>
          <a:xfrm>
            <a:off x="838200" y="365125"/>
            <a:ext cx="5558489" cy="1325563"/>
          </a:xfrm>
        </p:spPr>
        <p:txBody>
          <a:bodyPr>
            <a:normAutofit/>
          </a:bodyPr>
          <a:lstStyle/>
          <a:p>
            <a:r>
              <a:rPr lang="en-US">
                <a:ea typeface="+mj-lt"/>
                <a:cs typeface="+mj-lt"/>
              </a:rPr>
              <a:t>Why Focus on Young Women?</a:t>
            </a: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88E33DD-ED8A-359A-1272-A746B61947BF}"/>
              </a:ext>
            </a:extLst>
          </p:cNvPr>
          <p:cNvSpPr>
            <a:spLocks noGrp="1"/>
          </p:cNvSpPr>
          <p:nvPr>
            <p:ph idx="1"/>
          </p:nvPr>
        </p:nvSpPr>
        <p:spPr>
          <a:xfrm>
            <a:off x="838200" y="1825625"/>
            <a:ext cx="5558489" cy="4351338"/>
          </a:xfrm>
        </p:spPr>
        <p:txBody>
          <a:bodyPr vert="horz" lIns="91440" tIns="45720" rIns="91440" bIns="45720" rtlCol="0">
            <a:normAutofit/>
          </a:bodyPr>
          <a:lstStyle/>
          <a:p>
            <a:r>
              <a:rPr lang="en-US" sz="1800">
                <a:ea typeface="+mn-lt"/>
                <a:cs typeface="+mn-lt"/>
              </a:rPr>
              <a:t>Women aged </a:t>
            </a:r>
            <a:r>
              <a:rPr lang="en-US" sz="1800" b="1">
                <a:ea typeface="+mn-lt"/>
                <a:cs typeface="+mn-lt"/>
              </a:rPr>
              <a:t>25–35 years</a:t>
            </a:r>
            <a:r>
              <a:rPr lang="en-US" sz="1800">
                <a:ea typeface="+mn-lt"/>
                <a:cs typeface="+mn-lt"/>
              </a:rPr>
              <a:t> have consistently lower cervical screening attendance than older age groups. Many delay or miss screening because of:</a:t>
            </a:r>
            <a:endParaRPr lang="en-US" sz="1800"/>
          </a:p>
          <a:p>
            <a:r>
              <a:rPr lang="en-US" sz="1800">
                <a:ea typeface="+mn-lt"/>
                <a:cs typeface="+mn-lt"/>
              </a:rPr>
              <a:t>Lack of awareness </a:t>
            </a:r>
            <a:endParaRPr lang="en-US" sz="1800"/>
          </a:p>
          <a:p>
            <a:r>
              <a:rPr lang="en-US" sz="1800">
                <a:ea typeface="+mn-lt"/>
                <a:cs typeface="+mn-lt"/>
              </a:rPr>
              <a:t>Fear or embarrassment </a:t>
            </a:r>
            <a:endParaRPr lang="en-US" sz="1800"/>
          </a:p>
          <a:p>
            <a:r>
              <a:rPr lang="en-US" sz="1800">
                <a:ea typeface="+mn-lt"/>
                <a:cs typeface="+mn-lt"/>
              </a:rPr>
              <a:t>Busy work or family commitments </a:t>
            </a:r>
            <a:endParaRPr lang="en-US" sz="1800"/>
          </a:p>
          <a:p>
            <a:r>
              <a:rPr lang="en-US" sz="1800">
                <a:ea typeface="+mn-lt"/>
                <a:cs typeface="+mn-lt"/>
              </a:rPr>
              <a:t>Difficulty accessing appointments </a:t>
            </a:r>
            <a:endParaRPr lang="en-US" sz="1800"/>
          </a:p>
          <a:p>
            <a:r>
              <a:rPr lang="en-US" sz="1800">
                <a:ea typeface="+mn-lt"/>
                <a:cs typeface="+mn-lt"/>
              </a:rPr>
              <a:t>Misconceptions that HPV vaccination removes the need for screening </a:t>
            </a:r>
            <a:endParaRPr lang="en-US" sz="1800"/>
          </a:p>
          <a:p>
            <a:r>
              <a:rPr lang="en-US" sz="1800">
                <a:ea typeface="+mn-lt"/>
                <a:cs typeface="+mn-lt"/>
              </a:rPr>
              <a:t>As this age group has high smartphone and internet use, digital interventions provide an effective opportunity to improve engagement.</a:t>
            </a:r>
            <a:br>
              <a:rPr lang="en-US" sz="1800" b="1">
                <a:ea typeface="+mn-lt"/>
                <a:cs typeface="+mn-lt"/>
              </a:rPr>
            </a:br>
            <a:r>
              <a:rPr lang="en-US" sz="1800" b="1">
                <a:ea typeface="+mn-lt"/>
                <a:cs typeface="+mn-lt"/>
              </a:rPr>
              <a:t> (NHS England, 2024; ONS, 2024)</a:t>
            </a:r>
            <a:endParaRPr lang="en-US" sz="1800"/>
          </a:p>
          <a:p>
            <a:endParaRPr lang="en-US" sz="18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15297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2D7C562-BF02-75C2-62C9-866E1B27953C}"/>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ea typeface="+mj-lt"/>
                <a:cs typeface="+mj-lt"/>
              </a:rPr>
              <a:t>Current Screening Uptake</a:t>
            </a:r>
            <a:endParaRPr lang="en-US" sz="5400">
              <a:solidFill>
                <a:srgbClr val="FFFFFF"/>
              </a:solidFill>
            </a:endParaRPr>
          </a:p>
        </p:txBody>
      </p:sp>
      <p:sp>
        <p:nvSpPr>
          <p:cNvPr id="3" name="Content Placeholder 2">
            <a:extLst>
              <a:ext uri="{FF2B5EF4-FFF2-40B4-BE49-F238E27FC236}">
                <a16:creationId xmlns:a16="http://schemas.microsoft.com/office/drawing/2014/main" id="{D6B9D0BD-3724-98E9-F24B-7F6C413A6A01}"/>
              </a:ext>
            </a:extLst>
          </p:cNvPr>
          <p:cNvSpPr>
            <a:spLocks noGrp="1"/>
          </p:cNvSpPr>
          <p:nvPr>
            <p:ph idx="1"/>
          </p:nvPr>
        </p:nvSpPr>
        <p:spPr>
          <a:xfrm>
            <a:off x="6095999" y="882315"/>
            <a:ext cx="5254754" cy="5294647"/>
          </a:xfrm>
        </p:spPr>
        <p:txBody>
          <a:bodyPr vert="horz" lIns="91440" tIns="45720" rIns="91440" bIns="45720" rtlCol="0">
            <a:normAutofit/>
          </a:bodyPr>
          <a:lstStyle/>
          <a:p>
            <a:r>
              <a:rPr lang="en-US" sz="2200">
                <a:ea typeface="+mn-lt"/>
                <a:cs typeface="+mn-lt"/>
              </a:rPr>
              <a:t>Although cervical screening is freely available through the NHS, attendance remains below the desired level.</a:t>
            </a:r>
            <a:endParaRPr lang="en-US" sz="2200"/>
          </a:p>
          <a:p>
            <a:r>
              <a:rPr lang="en-US" sz="2200">
                <a:ea typeface="+mn-lt"/>
                <a:cs typeface="+mn-lt"/>
              </a:rPr>
              <a:t>Overall cervical screening coverage in England is approximately </a:t>
            </a:r>
            <a:r>
              <a:rPr lang="en-US" sz="2200" b="1">
                <a:ea typeface="+mn-lt"/>
                <a:cs typeface="+mn-lt"/>
              </a:rPr>
              <a:t>68–69%</a:t>
            </a:r>
            <a:r>
              <a:rPr lang="en-US" sz="2200">
                <a:ea typeface="+mn-lt"/>
                <a:cs typeface="+mn-lt"/>
              </a:rPr>
              <a:t>. </a:t>
            </a:r>
            <a:endParaRPr lang="en-US" sz="2200"/>
          </a:p>
          <a:p>
            <a:r>
              <a:rPr lang="en-US" sz="2200">
                <a:ea typeface="+mn-lt"/>
                <a:cs typeface="+mn-lt"/>
              </a:rPr>
              <a:t>Women aged </a:t>
            </a:r>
            <a:r>
              <a:rPr lang="en-US" sz="2200" b="1">
                <a:ea typeface="+mn-lt"/>
                <a:cs typeface="+mn-lt"/>
              </a:rPr>
              <a:t>25–29 years</a:t>
            </a:r>
            <a:r>
              <a:rPr lang="en-US" sz="2200">
                <a:ea typeface="+mn-lt"/>
                <a:cs typeface="+mn-lt"/>
              </a:rPr>
              <a:t> have the lowest uptake, with coverage around </a:t>
            </a:r>
            <a:r>
              <a:rPr lang="en-US" sz="2200" b="1">
                <a:ea typeface="+mn-lt"/>
                <a:cs typeface="+mn-lt"/>
              </a:rPr>
              <a:t>60–65%</a:t>
            </a:r>
            <a:r>
              <a:rPr lang="en-US" sz="2200">
                <a:ea typeface="+mn-lt"/>
                <a:cs typeface="+mn-lt"/>
              </a:rPr>
              <a:t>. </a:t>
            </a:r>
            <a:endParaRPr lang="en-US" sz="2200"/>
          </a:p>
          <a:p>
            <a:r>
              <a:rPr lang="en-US" sz="2200">
                <a:ea typeface="+mn-lt"/>
                <a:cs typeface="+mn-lt"/>
              </a:rPr>
              <a:t>Lower screening attendance contributes to delayed diagnosis and increased healthcare costs. </a:t>
            </a:r>
            <a:endParaRPr lang="en-US" sz="2200"/>
          </a:p>
          <a:p>
            <a:r>
              <a:rPr lang="en-US" sz="2200">
                <a:ea typeface="+mn-lt"/>
                <a:cs typeface="+mn-lt"/>
              </a:rPr>
              <a:t>Improving uptake remains a national public health priority.</a:t>
            </a:r>
            <a:endParaRPr lang="en-US" sz="2200"/>
          </a:p>
          <a:p>
            <a:pPr marL="0" indent="0">
              <a:buNone/>
            </a:pPr>
            <a:br>
              <a:rPr lang="en-US" sz="2200" b="1">
                <a:ea typeface="+mn-lt"/>
                <a:cs typeface="+mn-lt"/>
              </a:rPr>
            </a:br>
            <a:r>
              <a:rPr lang="en-US" sz="2200" b="1">
                <a:ea typeface="+mn-lt"/>
                <a:cs typeface="+mn-lt"/>
              </a:rPr>
              <a:t> (UK Health Security Agency, 2024)</a:t>
            </a:r>
            <a:endParaRPr lang="en-US" sz="2200"/>
          </a:p>
          <a:p>
            <a:endParaRPr lang="en-US" sz="2200"/>
          </a:p>
        </p:txBody>
      </p:sp>
    </p:spTree>
    <p:extLst>
      <p:ext uri="{BB962C8B-B14F-4D97-AF65-F5344CB8AC3E}">
        <p14:creationId xmlns:p14="http://schemas.microsoft.com/office/powerpoint/2010/main" val="8301398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0493CE-3D2F-D23E-25C0-C4D979B784E8}"/>
              </a:ext>
            </a:extLst>
          </p:cNvPr>
          <p:cNvSpPr>
            <a:spLocks noGrp="1"/>
          </p:cNvSpPr>
          <p:nvPr>
            <p:ph type="title"/>
          </p:nvPr>
        </p:nvSpPr>
        <p:spPr>
          <a:xfrm>
            <a:off x="1389278" y="1233241"/>
            <a:ext cx="3240506" cy="4064628"/>
          </a:xfrm>
        </p:spPr>
        <p:txBody>
          <a:bodyPr>
            <a:normAutofit/>
          </a:bodyPr>
          <a:lstStyle/>
          <a:p>
            <a:r>
              <a:rPr lang="en-US" sz="3700">
                <a:solidFill>
                  <a:srgbClr val="FFFFFF"/>
                </a:solidFill>
                <a:ea typeface="+mj-lt"/>
                <a:cs typeface="+mj-lt"/>
              </a:rPr>
              <a:t>Consequences of Low Screening Uptake</a:t>
            </a:r>
            <a:endParaRPr lang="en-US" sz="370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142841E-B286-7B96-51F9-939F845DCD9F}"/>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US" sz="1800">
                <a:ea typeface="+mn-lt"/>
                <a:cs typeface="+mn-lt"/>
              </a:rPr>
              <a:t>Failure to attend cervical screening may lead to:</a:t>
            </a:r>
            <a:endParaRPr lang="en-US" sz="1800"/>
          </a:p>
          <a:p>
            <a:r>
              <a:rPr lang="en-US" sz="1800">
                <a:ea typeface="+mn-lt"/>
                <a:cs typeface="+mn-lt"/>
              </a:rPr>
              <a:t>Delayed detection of abnormal cervical cells </a:t>
            </a:r>
            <a:endParaRPr lang="en-US" sz="1800"/>
          </a:p>
          <a:p>
            <a:r>
              <a:rPr lang="en-US" sz="1800">
                <a:ea typeface="+mn-lt"/>
                <a:cs typeface="+mn-lt"/>
              </a:rPr>
              <a:t>Development of invasive cervical cancer </a:t>
            </a:r>
            <a:endParaRPr lang="en-US" sz="1800"/>
          </a:p>
          <a:p>
            <a:r>
              <a:rPr lang="en-US" sz="1800">
                <a:ea typeface="+mn-lt"/>
                <a:cs typeface="+mn-lt"/>
              </a:rPr>
              <a:t>More complex treatment </a:t>
            </a:r>
            <a:endParaRPr lang="en-US" sz="1800"/>
          </a:p>
          <a:p>
            <a:r>
              <a:rPr lang="en-US" sz="1800">
                <a:ea typeface="+mn-lt"/>
                <a:cs typeface="+mn-lt"/>
              </a:rPr>
              <a:t>Lower survival rates </a:t>
            </a:r>
            <a:endParaRPr lang="en-US" sz="1800"/>
          </a:p>
          <a:p>
            <a:r>
              <a:rPr lang="en-US" sz="1800">
                <a:ea typeface="+mn-lt"/>
                <a:cs typeface="+mn-lt"/>
              </a:rPr>
              <a:t>Increased NHS costs </a:t>
            </a:r>
            <a:endParaRPr lang="en-US" sz="1800"/>
          </a:p>
          <a:p>
            <a:r>
              <a:rPr lang="en-US" sz="1800">
                <a:ea typeface="+mn-lt"/>
                <a:cs typeface="+mn-lt"/>
              </a:rPr>
              <a:t>Preventable illness and deaths </a:t>
            </a:r>
            <a:endParaRPr lang="en-US" sz="1800"/>
          </a:p>
          <a:p>
            <a:r>
              <a:rPr lang="en-US" sz="1800">
                <a:ea typeface="+mn-lt"/>
                <a:cs typeface="+mn-lt"/>
              </a:rPr>
              <a:t>Regular screening allows abnormalities to be identified before cancer develops.</a:t>
            </a:r>
            <a:endParaRPr lang="en-US" sz="1800"/>
          </a:p>
          <a:p>
            <a:pPr marL="0" indent="0">
              <a:buNone/>
            </a:pPr>
            <a:br>
              <a:rPr lang="en-US" sz="1800" b="1">
                <a:ea typeface="+mn-lt"/>
                <a:cs typeface="+mn-lt"/>
              </a:rPr>
            </a:br>
            <a:r>
              <a:rPr lang="en-US" sz="1800" b="1">
                <a:ea typeface="+mn-lt"/>
                <a:cs typeface="+mn-lt"/>
              </a:rPr>
              <a:t> (Cancer Research UK, 2024; NHS England, 2024)</a:t>
            </a:r>
            <a:endParaRPr lang="en-US" sz="1800"/>
          </a:p>
          <a:p>
            <a:endParaRPr lang="en-US" sz="18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750343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0BF42B-BBFA-BD38-DBBF-69AF3DC4B90F}"/>
              </a:ext>
            </a:extLst>
          </p:cNvPr>
          <p:cNvSpPr>
            <a:spLocks noGrp="1"/>
          </p:cNvSpPr>
          <p:nvPr>
            <p:ph type="title"/>
          </p:nvPr>
        </p:nvSpPr>
        <p:spPr>
          <a:xfrm>
            <a:off x="838200" y="401221"/>
            <a:ext cx="10515600" cy="1348065"/>
          </a:xfrm>
        </p:spPr>
        <p:txBody>
          <a:bodyPr>
            <a:normAutofit/>
          </a:bodyPr>
          <a:lstStyle/>
          <a:p>
            <a:r>
              <a:rPr lang="en-US" sz="5400">
                <a:solidFill>
                  <a:srgbClr val="FFFFFF"/>
                </a:solidFill>
                <a:ea typeface="+mj-lt"/>
                <a:cs typeface="+mj-lt"/>
              </a:rPr>
              <a:t>Digital Health Promotion Opportunity</a:t>
            </a:r>
            <a:endParaRPr lang="en-US" sz="5400">
              <a:solidFill>
                <a:srgbClr val="FFFFFF"/>
              </a:solidFill>
            </a:endParaRPr>
          </a:p>
        </p:txBody>
      </p:sp>
      <p:sp>
        <p:nvSpPr>
          <p:cNvPr id="3" name="Content Placeholder 2">
            <a:extLst>
              <a:ext uri="{FF2B5EF4-FFF2-40B4-BE49-F238E27FC236}">
                <a16:creationId xmlns:a16="http://schemas.microsoft.com/office/drawing/2014/main" id="{C0174592-FBA3-7C9C-5671-F7C2C89A65B2}"/>
              </a:ext>
            </a:extLst>
          </p:cNvPr>
          <p:cNvSpPr>
            <a:spLocks noGrp="1"/>
          </p:cNvSpPr>
          <p:nvPr>
            <p:ph idx="1"/>
          </p:nvPr>
        </p:nvSpPr>
        <p:spPr>
          <a:xfrm>
            <a:off x="838200" y="2586789"/>
            <a:ext cx="10515600" cy="3590174"/>
          </a:xfrm>
        </p:spPr>
        <p:txBody>
          <a:bodyPr vert="horz" lIns="91440" tIns="45720" rIns="91440" bIns="45720" rtlCol="0">
            <a:normAutofit/>
          </a:bodyPr>
          <a:lstStyle/>
          <a:p>
            <a:r>
              <a:rPr lang="en-US" sz="1500">
                <a:ea typeface="+mn-lt"/>
                <a:cs typeface="+mn-lt"/>
              </a:rPr>
              <a:t>Digital technology offers innovative ways to increase screening participation.</a:t>
            </a:r>
            <a:endParaRPr lang="en-US" sz="1500"/>
          </a:p>
          <a:p>
            <a:r>
              <a:rPr lang="en-US" sz="1500">
                <a:ea typeface="+mn-lt"/>
                <a:cs typeface="+mn-lt"/>
              </a:rPr>
              <a:t>Examples include:</a:t>
            </a:r>
            <a:endParaRPr lang="en-US" sz="1500"/>
          </a:p>
          <a:p>
            <a:r>
              <a:rPr lang="en-US" sz="1500">
                <a:ea typeface="+mn-lt"/>
                <a:cs typeface="+mn-lt"/>
              </a:rPr>
              <a:t>SMS reminders </a:t>
            </a:r>
            <a:endParaRPr lang="en-US" sz="1500"/>
          </a:p>
          <a:p>
            <a:r>
              <a:rPr lang="en-US" sz="1500">
                <a:ea typeface="+mn-lt"/>
                <a:cs typeface="+mn-lt"/>
              </a:rPr>
              <a:t>NHS App notifications </a:t>
            </a:r>
            <a:endParaRPr lang="en-US" sz="1500"/>
          </a:p>
          <a:p>
            <a:r>
              <a:rPr lang="en-US" sz="1500">
                <a:ea typeface="+mn-lt"/>
                <a:cs typeface="+mn-lt"/>
              </a:rPr>
              <a:t>Educational videos </a:t>
            </a:r>
            <a:endParaRPr lang="en-US" sz="1500"/>
          </a:p>
          <a:p>
            <a:r>
              <a:rPr lang="en-US" sz="1500">
                <a:ea typeface="+mn-lt"/>
                <a:cs typeface="+mn-lt"/>
              </a:rPr>
              <a:t>Online appointment booking </a:t>
            </a:r>
            <a:endParaRPr lang="en-US" sz="1500"/>
          </a:p>
          <a:p>
            <a:r>
              <a:rPr lang="en-US" sz="1500">
                <a:ea typeface="+mn-lt"/>
                <a:cs typeface="+mn-lt"/>
              </a:rPr>
              <a:t>Social media awareness campaigns </a:t>
            </a:r>
            <a:endParaRPr lang="en-US" sz="1500"/>
          </a:p>
          <a:p>
            <a:r>
              <a:rPr lang="en-US" sz="1500">
                <a:ea typeface="+mn-lt"/>
                <a:cs typeface="+mn-lt"/>
              </a:rPr>
              <a:t>These technologies improve accessibility, provide timely reminders, and encourage informed decision-making among young women.</a:t>
            </a:r>
            <a:endParaRPr lang="en-US" sz="1500"/>
          </a:p>
          <a:p>
            <a:pPr marL="0" indent="0">
              <a:buNone/>
            </a:pPr>
            <a:br>
              <a:rPr lang="en-US" sz="1500" b="1">
                <a:ea typeface="+mn-lt"/>
                <a:cs typeface="+mn-lt"/>
              </a:rPr>
            </a:br>
            <a:r>
              <a:rPr lang="en-US" sz="1500" b="1">
                <a:ea typeface="+mn-lt"/>
                <a:cs typeface="+mn-lt"/>
              </a:rPr>
              <a:t> (NICE, 2022; NHS England, 2024)</a:t>
            </a:r>
            <a:endParaRPr lang="en-US" sz="1500"/>
          </a:p>
          <a:p>
            <a:endParaRPr lang="en-US" sz="1500"/>
          </a:p>
        </p:txBody>
      </p:sp>
    </p:spTree>
    <p:extLst>
      <p:ext uri="{BB962C8B-B14F-4D97-AF65-F5344CB8AC3E}">
        <p14:creationId xmlns:p14="http://schemas.microsoft.com/office/powerpoint/2010/main" val="297757799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2E92D5-D038-8BA6-8510-A2BE46C7C43E}"/>
              </a:ext>
            </a:extLst>
          </p:cNvPr>
          <p:cNvSpPr>
            <a:spLocks noGrp="1"/>
          </p:cNvSpPr>
          <p:nvPr>
            <p:ph type="title"/>
          </p:nvPr>
        </p:nvSpPr>
        <p:spPr>
          <a:xfrm>
            <a:off x="838200" y="365125"/>
            <a:ext cx="10515600" cy="1325563"/>
          </a:xfrm>
        </p:spPr>
        <p:txBody>
          <a:bodyPr>
            <a:normAutofit/>
          </a:bodyPr>
          <a:lstStyle/>
          <a:p>
            <a:r>
              <a:rPr lang="en-US" sz="5400">
                <a:ea typeface="+mj-lt"/>
                <a:cs typeface="+mj-lt"/>
              </a:rPr>
              <a:t>Proposed Digital Intervention</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241902-CDFC-8B70-0888-770D2160DE29}"/>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The proposed intervention combines several digital approaches:</a:t>
            </a:r>
            <a:endParaRPr lang="en-US" sz="2200"/>
          </a:p>
          <a:p>
            <a:r>
              <a:rPr lang="en-US" sz="2200">
                <a:ea typeface="+mn-lt"/>
                <a:cs typeface="+mn-lt"/>
              </a:rPr>
              <a:t>Personalised SMS reminders for eligible women. </a:t>
            </a:r>
            <a:endParaRPr lang="en-US" sz="2200"/>
          </a:p>
          <a:p>
            <a:r>
              <a:rPr lang="en-US" sz="2200">
                <a:ea typeface="+mn-lt"/>
                <a:cs typeface="+mn-lt"/>
              </a:rPr>
              <a:t>A short educational video explaining the screening procedure, HPV, and common misconceptions. </a:t>
            </a:r>
            <a:endParaRPr lang="en-US" sz="2200"/>
          </a:p>
          <a:p>
            <a:r>
              <a:rPr lang="en-US" sz="2200">
                <a:ea typeface="+mn-lt"/>
                <a:cs typeface="+mn-lt"/>
              </a:rPr>
              <a:t>Direct online booking through the NHS App or GP practice. </a:t>
            </a:r>
            <a:endParaRPr lang="en-US" sz="2200"/>
          </a:p>
          <a:p>
            <a:r>
              <a:rPr lang="en-US" sz="2200">
                <a:ea typeface="+mn-lt"/>
                <a:cs typeface="+mn-lt"/>
              </a:rPr>
              <a:t>Automated follow-up reminders for women who do not respond to the initial invitation. </a:t>
            </a:r>
            <a:endParaRPr lang="en-US" sz="2200"/>
          </a:p>
          <a:p>
            <a:r>
              <a:rPr lang="en-US" sz="2200">
                <a:ea typeface="+mn-lt"/>
                <a:cs typeface="+mn-lt"/>
              </a:rPr>
              <a:t>This intervention aims to increase awareness, reduce anxiety, and improve attendance.</a:t>
            </a:r>
            <a:endParaRPr lang="en-US" sz="2200"/>
          </a:p>
          <a:p>
            <a:pPr marL="0" indent="0">
              <a:buNone/>
            </a:pPr>
            <a:br>
              <a:rPr lang="en-US" sz="2200" b="1">
                <a:ea typeface="+mn-lt"/>
                <a:cs typeface="+mn-lt"/>
              </a:rPr>
            </a:br>
            <a:r>
              <a:rPr lang="en-US" sz="2200" b="1">
                <a:ea typeface="+mn-lt"/>
                <a:cs typeface="+mn-lt"/>
              </a:rPr>
              <a:t> (NHS England, 2024; WHO, 2023)</a:t>
            </a:r>
            <a:endParaRPr lang="en-US" sz="2200"/>
          </a:p>
          <a:p>
            <a:endParaRPr lang="en-US" sz="2200"/>
          </a:p>
        </p:txBody>
      </p:sp>
    </p:spTree>
    <p:extLst>
      <p:ext uri="{BB962C8B-B14F-4D97-AF65-F5344CB8AC3E}">
        <p14:creationId xmlns:p14="http://schemas.microsoft.com/office/powerpoint/2010/main" val="25556306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784C58-36C1-4233-BB38-D1652564D435}"/>
              </a:ext>
            </a:extLst>
          </p:cNvPr>
          <p:cNvPicPr>
            <a:picLocks noChangeAspect="1"/>
          </p:cNvPicPr>
          <p:nvPr/>
        </p:nvPicPr>
        <p:blipFill>
          <a:blip r:embed="rId2">
            <a:duotone>
              <a:schemeClr val="bg2">
                <a:shade val="45000"/>
                <a:satMod val="135000"/>
              </a:schemeClr>
              <a:prstClr val="white"/>
            </a:duotone>
          </a:blip>
          <a:srcRect t="23390"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4B748-59C8-C8F6-101D-29ABDCC2B52F}"/>
              </a:ext>
            </a:extLst>
          </p:cNvPr>
          <p:cNvSpPr>
            <a:spLocks noGrp="1"/>
          </p:cNvSpPr>
          <p:nvPr>
            <p:ph type="title"/>
          </p:nvPr>
        </p:nvSpPr>
        <p:spPr>
          <a:xfrm>
            <a:off x="838200" y="365125"/>
            <a:ext cx="10515600" cy="1325563"/>
          </a:xfrm>
        </p:spPr>
        <p:txBody>
          <a:bodyPr>
            <a:normAutofit/>
          </a:bodyPr>
          <a:lstStyle/>
          <a:p>
            <a:r>
              <a:rPr lang="en-US">
                <a:ea typeface="+mj-lt"/>
                <a:cs typeface="+mj-lt"/>
              </a:rPr>
              <a:t>Expected Outcomes</a:t>
            </a:r>
            <a:endParaRPr lang="en-US"/>
          </a:p>
        </p:txBody>
      </p:sp>
      <p:graphicFrame>
        <p:nvGraphicFramePr>
          <p:cNvPr id="5" name="Content Placeholder 2">
            <a:extLst>
              <a:ext uri="{FF2B5EF4-FFF2-40B4-BE49-F238E27FC236}">
                <a16:creationId xmlns:a16="http://schemas.microsoft.com/office/drawing/2014/main" id="{2A2C816C-1DB3-7F51-D9B1-143609F926EE}"/>
              </a:ext>
            </a:extLst>
          </p:cNvPr>
          <p:cNvGraphicFramePr>
            <a:graphicFrameLocks noGrp="1"/>
          </p:cNvGraphicFramePr>
          <p:nvPr>
            <p:ph idx="1"/>
            <p:extLst>
              <p:ext uri="{D42A27DB-BD31-4B8C-83A1-F6EECF244321}">
                <p14:modId xmlns:p14="http://schemas.microsoft.com/office/powerpoint/2010/main" val="2671890020"/>
              </p:ext>
            </p:extLst>
          </p:nvPr>
        </p:nvGraphicFramePr>
        <p:xfrm>
          <a:off x="651294" y="1710606"/>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130671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3B93EF-4ADA-06EA-9574-0930C4865CD2}"/>
              </a:ext>
            </a:extLst>
          </p:cNvPr>
          <p:cNvSpPr>
            <a:spLocks noGrp="1"/>
          </p:cNvSpPr>
          <p:nvPr>
            <p:ph type="title"/>
          </p:nvPr>
        </p:nvSpPr>
        <p:spPr>
          <a:xfrm>
            <a:off x="956826" y="1112969"/>
            <a:ext cx="3937298" cy="4166010"/>
          </a:xfrm>
        </p:spPr>
        <p:txBody>
          <a:bodyPr>
            <a:normAutofit/>
          </a:bodyPr>
          <a:lstStyle/>
          <a:p>
            <a:r>
              <a:rPr lang="en-US">
                <a:solidFill>
                  <a:srgbClr val="FFFFFF"/>
                </a:solidFill>
                <a:ea typeface="+mj-lt"/>
                <a:cs typeface="+mj-lt"/>
              </a:rPr>
              <a:t>Topic Overview Summary</a:t>
            </a:r>
            <a:endParaRPr lang="en-US">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51EE84A-B59A-F56A-2E3D-6E1574955801}"/>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US" sz="2000">
                <a:ea typeface="+mn-lt"/>
                <a:cs typeface="+mn-lt"/>
              </a:rPr>
              <a:t>Cervical cancer is largely preventable through regular screening, yet attendance remains low among young women in England. Digital health technologies such as SMS reminders, educational videos, and online booking systems provide a practical and evidence-based approach to improving screening uptake. By increasing awareness and making access to screening easier, this intervention has the potential to improve early detection, reduce cervical cancer incidence, and support national public health goals.</a:t>
            </a:r>
            <a:endParaRPr lang="en-US" sz="2000"/>
          </a:p>
          <a:p>
            <a:pPr marL="0" indent="0">
              <a:buNone/>
            </a:pPr>
            <a:br>
              <a:rPr lang="en-US" sz="2000" b="1">
                <a:ea typeface="+mn-lt"/>
                <a:cs typeface="+mn-lt"/>
              </a:rPr>
            </a:br>
            <a:r>
              <a:rPr lang="en-US" sz="2000" b="1">
                <a:ea typeface="+mn-lt"/>
                <a:cs typeface="+mn-lt"/>
              </a:rPr>
              <a:t> (NHS England, 2024; NICE, 2022; WHO, 2023)</a:t>
            </a:r>
            <a:endParaRPr lang="en-US" sz="2000"/>
          </a:p>
          <a:p>
            <a:endParaRPr lang="en-US" sz="20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39256426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6A1C7-4452-E5D1-31CD-9E57F8A799BC}"/>
              </a:ext>
            </a:extLst>
          </p:cNvPr>
          <p:cNvSpPr>
            <a:spLocks noGrp="1"/>
          </p:cNvSpPr>
          <p:nvPr>
            <p:ph type="title"/>
          </p:nvPr>
        </p:nvSpPr>
        <p:spPr>
          <a:xfrm>
            <a:off x="0" y="168479"/>
            <a:ext cx="10515600" cy="490281"/>
          </a:xfrm>
        </p:spPr>
        <p:txBody>
          <a:bodyPr>
            <a:noAutofit/>
          </a:bodyPr>
          <a:lstStyle/>
          <a:p>
            <a:pPr algn="ctr"/>
            <a:r>
              <a:rPr lang="en-US" sz="28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REFERENCES </a:t>
            </a:r>
            <a:endParaRPr lang="en-IN" sz="28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8FB22D4-1536-AD76-93B2-1C8AB84AF8E3}"/>
              </a:ext>
            </a:extLst>
          </p:cNvPr>
          <p:cNvSpPr>
            <a:spLocks noGrp="1"/>
          </p:cNvSpPr>
          <p:nvPr>
            <p:ph idx="1"/>
          </p:nvPr>
        </p:nvSpPr>
        <p:spPr>
          <a:xfrm>
            <a:off x="376084" y="413619"/>
            <a:ext cx="10515600" cy="6046837"/>
          </a:xfrm>
        </p:spPr>
        <p:txBody>
          <a:bodyPr>
            <a:noAutofit/>
          </a:bodyPr>
          <a:lstStyle/>
          <a:p>
            <a:pPr marL="0" indent="0">
              <a:buNone/>
            </a:pPr>
            <a:endParaRPr lang="en-IN" sz="800" dirty="0">
              <a:latin typeface="Arial" panose="020B0604020202020204" pitchFamily="34" charset="0"/>
              <a:cs typeface="Arial" panose="020B0604020202020204" pitchFamily="34" charset="0"/>
            </a:endParaRPr>
          </a:p>
          <a:p>
            <a:pPr lvl="0"/>
            <a:r>
              <a:rPr lang="en-IN" sz="800" dirty="0">
                <a:latin typeface="Arial" panose="020B0604020202020204" pitchFamily="34" charset="0"/>
                <a:cs typeface="Arial" panose="020B0604020202020204" pitchFamily="34" charset="0"/>
              </a:rPr>
              <a:t>Ahmed, S. et al. (2025) ‘Interventions in primary care to improve cervical cancer screening: a systematic review’. </a:t>
            </a:r>
            <a:r>
              <a:rPr lang="en-IN" sz="800" i="1" dirty="0">
                <a:latin typeface="Arial" panose="020B0604020202020204" pitchFamily="34" charset="0"/>
                <a:cs typeface="Arial" panose="020B0604020202020204" pitchFamily="34" charset="0"/>
              </a:rPr>
              <a:t>[Use the full journal details from your library/Google Scholar record]</a:t>
            </a:r>
            <a:r>
              <a:rPr lang="en-IN" sz="800" dirty="0">
                <a:latin typeface="Arial" panose="020B0604020202020204" pitchFamily="34" charset="0"/>
                <a:cs typeface="Arial" panose="020B0604020202020204" pitchFamily="34" charset="0"/>
              </a:rPr>
              <a:t>. </a:t>
            </a:r>
          </a:p>
          <a:p>
            <a:pPr lvl="0"/>
            <a:r>
              <a:rPr lang="en-IN" sz="800" dirty="0">
                <a:latin typeface="Arial" panose="020B0604020202020204" pitchFamily="34" charset="0"/>
                <a:cs typeface="Arial" panose="020B0604020202020204" pitchFamily="34" charset="0"/>
              </a:rPr>
              <a:t>Alam, Z., Cairns, J.M., Scott, M., Dean, J.A. and Janda, M. (2023) ‘Interventions to increase cervical screening uptake among immigrant women: a systematic review and meta-analysis’, </a:t>
            </a:r>
            <a:r>
              <a:rPr lang="en-IN" sz="800" i="1" dirty="0" err="1">
                <a:latin typeface="Arial" panose="020B0604020202020204" pitchFamily="34" charset="0"/>
                <a:cs typeface="Arial" panose="020B0604020202020204" pitchFamily="34" charset="0"/>
              </a:rPr>
              <a:t>PLoS</a:t>
            </a:r>
            <a:r>
              <a:rPr lang="en-IN" sz="800" i="1" dirty="0">
                <a:latin typeface="Arial" panose="020B0604020202020204" pitchFamily="34" charset="0"/>
                <a:cs typeface="Arial" panose="020B0604020202020204" pitchFamily="34" charset="0"/>
              </a:rPr>
              <a:t> ONE</a:t>
            </a:r>
            <a:r>
              <a:rPr lang="en-IN" sz="800" dirty="0">
                <a:latin typeface="Arial" panose="020B0604020202020204" pitchFamily="34" charset="0"/>
                <a:cs typeface="Arial" panose="020B0604020202020204" pitchFamily="34" charset="0"/>
              </a:rPr>
              <a:t>, 18(6), e0281976. </a:t>
            </a:r>
            <a:r>
              <a:rPr lang="en-IN" sz="800" dirty="0" err="1">
                <a:latin typeface="Arial" panose="020B0604020202020204" pitchFamily="34" charset="0"/>
                <a:cs typeface="Arial" panose="020B0604020202020204" pitchFamily="34" charset="0"/>
              </a:rPr>
              <a:t>doi</a:t>
            </a:r>
            <a:r>
              <a:rPr lang="en-IN" sz="800" dirty="0">
                <a:latin typeface="Arial" panose="020B0604020202020204" pitchFamily="34" charset="0"/>
                <a:cs typeface="Arial" panose="020B0604020202020204" pitchFamily="34" charset="0"/>
              </a:rPr>
              <a:t>: 10.1371/journal.pone.0281976. </a:t>
            </a:r>
          </a:p>
          <a:p>
            <a:pPr lvl="0"/>
            <a:r>
              <a:rPr lang="en-IN" sz="800" dirty="0">
                <a:latin typeface="Arial" panose="020B0604020202020204" pitchFamily="34" charset="0"/>
                <a:cs typeface="Arial" panose="020B0604020202020204" pitchFamily="34" charset="0"/>
              </a:rPr>
              <a:t>Al-Ani, A., </a:t>
            </a:r>
            <a:r>
              <a:rPr lang="en-IN" sz="800" dirty="0" err="1">
                <a:latin typeface="Arial" panose="020B0604020202020204" pitchFamily="34" charset="0"/>
                <a:cs typeface="Arial" panose="020B0604020202020204" pitchFamily="34" charset="0"/>
              </a:rPr>
              <a:t>Hammouri</a:t>
            </a:r>
            <a:r>
              <a:rPr lang="en-IN" sz="800" dirty="0">
                <a:latin typeface="Arial" panose="020B0604020202020204" pitchFamily="34" charset="0"/>
                <a:cs typeface="Arial" panose="020B0604020202020204" pitchFamily="34" charset="0"/>
              </a:rPr>
              <a:t>, M., Sultan, H., Al-</a:t>
            </a:r>
            <a:r>
              <a:rPr lang="en-IN" sz="800" dirty="0" err="1">
                <a:latin typeface="Arial" panose="020B0604020202020204" pitchFamily="34" charset="0"/>
                <a:cs typeface="Arial" panose="020B0604020202020204" pitchFamily="34" charset="0"/>
              </a:rPr>
              <a:t>Huneidy</a:t>
            </a:r>
            <a:r>
              <a:rPr lang="en-IN" sz="800" dirty="0">
                <a:latin typeface="Arial" panose="020B0604020202020204" pitchFamily="34" charset="0"/>
                <a:cs typeface="Arial" panose="020B0604020202020204" pitchFamily="34" charset="0"/>
              </a:rPr>
              <a:t>, L., Mansour, A. and Al-Hussaini, M. (2024) ‘Factors affecting cervical screening using the Health Belief Model during the last decade: a systematic review and meta-analysis’, </a:t>
            </a:r>
            <a:r>
              <a:rPr lang="en-IN" sz="800" i="1" dirty="0">
                <a:latin typeface="Arial" panose="020B0604020202020204" pitchFamily="34" charset="0"/>
                <a:cs typeface="Arial" panose="020B0604020202020204" pitchFamily="34" charset="0"/>
              </a:rPr>
              <a:t>Psycho-Oncology</a:t>
            </a:r>
            <a:r>
              <a:rPr lang="en-IN" sz="800" dirty="0">
                <a:latin typeface="Arial" panose="020B0604020202020204" pitchFamily="34" charset="0"/>
                <a:cs typeface="Arial" panose="020B0604020202020204" pitchFamily="34" charset="0"/>
              </a:rPr>
              <a:t>, 33(1), e6275. </a:t>
            </a:r>
          </a:p>
          <a:p>
            <a:pPr lvl="0"/>
            <a:r>
              <a:rPr lang="en-IN" sz="800" dirty="0">
                <a:latin typeface="Arial" panose="020B0604020202020204" pitchFamily="34" charset="0"/>
                <a:cs typeface="Arial" panose="020B0604020202020204" pitchFamily="34" charset="0"/>
              </a:rPr>
              <a:t>Black, E. and Richmond, R. (2018) ‘Prevention of cervical cancer in sub-Saharan Africa: the advantages and disadvantages of different prevention strategies’, </a:t>
            </a:r>
            <a:r>
              <a:rPr lang="en-IN" sz="800" i="1" dirty="0">
                <a:latin typeface="Arial" panose="020B0604020202020204" pitchFamily="34" charset="0"/>
                <a:cs typeface="Arial" panose="020B0604020202020204" pitchFamily="34" charset="0"/>
              </a:rPr>
              <a:t>International Journal of Women's Health</a:t>
            </a:r>
            <a:r>
              <a:rPr lang="en-IN" sz="800" dirty="0">
                <a:latin typeface="Arial" panose="020B0604020202020204" pitchFamily="34" charset="0"/>
                <a:cs typeface="Arial" panose="020B0604020202020204" pitchFamily="34" charset="0"/>
              </a:rPr>
              <a:t>, 10, pp. 477–486. </a:t>
            </a:r>
          </a:p>
          <a:p>
            <a:pPr lvl="0"/>
            <a:r>
              <a:rPr lang="en-IN" sz="800" dirty="0">
                <a:latin typeface="Arial" panose="020B0604020202020204" pitchFamily="34" charset="0"/>
                <a:cs typeface="Arial" panose="020B0604020202020204" pitchFamily="34" charset="0"/>
              </a:rPr>
              <a:t>Cancer Research UK (2025) </a:t>
            </a:r>
            <a:r>
              <a:rPr lang="en-IN" sz="800" i="1" dirty="0">
                <a:latin typeface="Arial" panose="020B0604020202020204" pitchFamily="34" charset="0"/>
                <a:cs typeface="Arial" panose="020B0604020202020204" pitchFamily="34" charset="0"/>
              </a:rPr>
              <a:t>Cervical cancer statistics</a:t>
            </a:r>
            <a:r>
              <a:rPr lang="en-IN" sz="800" dirty="0">
                <a:latin typeface="Arial" panose="020B0604020202020204" pitchFamily="34" charset="0"/>
                <a:cs typeface="Arial" panose="020B0604020202020204" pitchFamily="34" charset="0"/>
              </a:rPr>
              <a:t>. London: Cancer Research UK. </a:t>
            </a:r>
          </a:p>
          <a:p>
            <a:pPr lvl="0"/>
            <a:r>
              <a:rPr lang="en-IN" sz="800" dirty="0">
                <a:latin typeface="Arial" panose="020B0604020202020204" pitchFamily="34" charset="0"/>
                <a:cs typeface="Arial" panose="020B0604020202020204" pitchFamily="34" charset="0"/>
              </a:rPr>
              <a:t>Chorley, A.J., Marlow, L.A.V., Forster, A.S., </a:t>
            </a:r>
            <a:r>
              <a:rPr lang="en-IN" sz="800" dirty="0" err="1">
                <a:latin typeface="Arial" panose="020B0604020202020204" pitchFamily="34" charset="0"/>
                <a:cs typeface="Arial" panose="020B0604020202020204" pitchFamily="34" charset="0"/>
              </a:rPr>
              <a:t>Haddrell</a:t>
            </a:r>
            <a:r>
              <a:rPr lang="en-IN" sz="800" dirty="0">
                <a:latin typeface="Arial" panose="020B0604020202020204" pitchFamily="34" charset="0"/>
                <a:cs typeface="Arial" panose="020B0604020202020204" pitchFamily="34" charset="0"/>
              </a:rPr>
              <a:t>, J.B. and Waller, J. (2017) ‘Experiences of cervical screening and barriers to participation in the context of an organised programme: a systematic review and thematic synthesis’, </a:t>
            </a:r>
            <a:r>
              <a:rPr lang="en-IN" sz="800" i="1" dirty="0">
                <a:latin typeface="Arial" panose="020B0604020202020204" pitchFamily="34" charset="0"/>
                <a:cs typeface="Arial" panose="020B0604020202020204" pitchFamily="34" charset="0"/>
              </a:rPr>
              <a:t>Psycho-Oncology</a:t>
            </a:r>
            <a:r>
              <a:rPr lang="en-IN" sz="800" dirty="0">
                <a:latin typeface="Arial" panose="020B0604020202020204" pitchFamily="34" charset="0"/>
                <a:cs typeface="Arial" panose="020B0604020202020204" pitchFamily="34" charset="0"/>
              </a:rPr>
              <a:t>, 26(2), pp. 161–172. </a:t>
            </a:r>
            <a:r>
              <a:rPr lang="en-IN" sz="800" dirty="0" err="1">
                <a:latin typeface="Arial" panose="020B0604020202020204" pitchFamily="34" charset="0"/>
                <a:cs typeface="Arial" panose="020B0604020202020204" pitchFamily="34" charset="0"/>
              </a:rPr>
              <a:t>doi</a:t>
            </a:r>
            <a:r>
              <a:rPr lang="en-IN" sz="800" dirty="0">
                <a:latin typeface="Arial" panose="020B0604020202020204" pitchFamily="34" charset="0"/>
                <a:cs typeface="Arial" panose="020B0604020202020204" pitchFamily="34" charset="0"/>
              </a:rPr>
              <a:t>: 10.1002/pon.4126. </a:t>
            </a:r>
          </a:p>
          <a:p>
            <a:pPr lvl="0"/>
            <a:r>
              <a:rPr lang="en-IN" sz="800" dirty="0">
                <a:latin typeface="Arial" panose="020B0604020202020204" pitchFamily="34" charset="0"/>
                <a:cs typeface="Arial" panose="020B0604020202020204" pitchFamily="34" charset="0"/>
              </a:rPr>
              <a:t>Cochrane Collaboration (2021) </a:t>
            </a:r>
            <a:r>
              <a:rPr lang="en-IN" sz="800" i="1" dirty="0">
                <a:latin typeface="Arial" panose="020B0604020202020204" pitchFamily="34" charset="0"/>
                <a:cs typeface="Arial" panose="020B0604020202020204" pitchFamily="34" charset="0"/>
              </a:rPr>
              <a:t>Interventions targeted at women to encourage the uptake of cervical screening</a:t>
            </a:r>
            <a:r>
              <a:rPr lang="en-IN" sz="800" dirty="0">
                <a:latin typeface="Arial" panose="020B0604020202020204" pitchFamily="34" charset="0"/>
                <a:cs typeface="Arial" panose="020B0604020202020204" pitchFamily="34" charset="0"/>
              </a:rPr>
              <a:t>. Cochrane Database of Systematic Reviews. </a:t>
            </a:r>
          </a:p>
          <a:p>
            <a:pPr lvl="0"/>
            <a:r>
              <a:rPr lang="en-IN" sz="800" dirty="0">
                <a:latin typeface="Arial" panose="020B0604020202020204" pitchFamily="34" charset="0"/>
                <a:cs typeface="Arial" panose="020B0604020202020204" pitchFamily="34" charset="0"/>
              </a:rPr>
              <a:t>Everett, T., Bryant, A., Griffin, M.F., Martin-Hirsch, P.P.L., Forbes, C.A. and Jepson, R.G. (2011) ‘Interventions targeted at women to encourage the uptake of cervical screening’, </a:t>
            </a:r>
            <a:r>
              <a:rPr lang="en-IN" sz="800" i="1" dirty="0">
                <a:latin typeface="Arial" panose="020B0604020202020204" pitchFamily="34" charset="0"/>
                <a:cs typeface="Arial" panose="020B0604020202020204" pitchFamily="34" charset="0"/>
              </a:rPr>
              <a:t>Cochrane Database of Systematic Reviews</a:t>
            </a:r>
            <a:r>
              <a:rPr lang="en-IN" sz="800" dirty="0">
                <a:latin typeface="Arial" panose="020B0604020202020204" pitchFamily="34" charset="0"/>
                <a:cs typeface="Arial" panose="020B0604020202020204" pitchFamily="34" charset="0"/>
              </a:rPr>
              <a:t>, 5, CD002834. </a:t>
            </a:r>
          </a:p>
          <a:p>
            <a:pPr lvl="0"/>
            <a:r>
              <a:rPr lang="en-IN" sz="800" dirty="0">
                <a:latin typeface="Arial" panose="020B0604020202020204" pitchFamily="34" charset="0"/>
                <a:cs typeface="Arial" panose="020B0604020202020204" pitchFamily="34" charset="0"/>
              </a:rPr>
              <a:t>Foran, C. and Brennan, M. (2015) ‘Cervical cancer prevention: knowledge, attitudes and screening behaviour among young women’. </a:t>
            </a:r>
            <a:r>
              <a:rPr lang="en-IN" sz="800" i="1" dirty="0">
                <a:latin typeface="Arial" panose="020B0604020202020204" pitchFamily="34" charset="0"/>
                <a:cs typeface="Arial" panose="020B0604020202020204" pitchFamily="34" charset="0"/>
              </a:rPr>
              <a:t>[Check your university library/Google Scholar for the complete journal details before submission.]</a:t>
            </a:r>
            <a:r>
              <a:rPr lang="en-IN" sz="800" dirty="0">
                <a:latin typeface="Arial" panose="020B0604020202020204" pitchFamily="34" charset="0"/>
                <a:cs typeface="Arial" panose="020B0604020202020204" pitchFamily="34" charset="0"/>
              </a:rPr>
              <a:t> </a:t>
            </a:r>
          </a:p>
          <a:p>
            <a:pPr lvl="0"/>
            <a:r>
              <a:rPr lang="en-IN" sz="800" dirty="0">
                <a:latin typeface="Arial" panose="020B0604020202020204" pitchFamily="34" charset="0"/>
                <a:cs typeface="Arial" panose="020B0604020202020204" pitchFamily="34" charset="0"/>
              </a:rPr>
              <a:t>National Institute for Health and Care Excellence (NICE) (2025) </a:t>
            </a:r>
            <a:r>
              <a:rPr lang="en-IN" sz="800" i="1" dirty="0">
                <a:latin typeface="Arial" panose="020B0604020202020204" pitchFamily="34" charset="0"/>
                <a:cs typeface="Arial" panose="020B0604020202020204" pitchFamily="34" charset="0"/>
              </a:rPr>
              <a:t>Cervical screening: 25 to 64 years</a:t>
            </a:r>
            <a:r>
              <a:rPr lang="en-IN" sz="800" dirty="0">
                <a:latin typeface="Arial" panose="020B0604020202020204" pitchFamily="34" charset="0"/>
                <a:cs typeface="Arial" panose="020B0604020202020204" pitchFamily="34" charset="0"/>
              </a:rPr>
              <a:t>. NICE indicator IND321. </a:t>
            </a:r>
          </a:p>
          <a:p>
            <a:pPr marL="457200" lvl="1" indent="0">
              <a:buNone/>
            </a:pPr>
            <a:r>
              <a:rPr lang="en-IN" sz="700" dirty="0">
                <a:latin typeface="Arial" panose="020B0604020202020204" pitchFamily="34" charset="0"/>
                <a:cs typeface="Arial" panose="020B0604020202020204" pitchFamily="34" charset="0"/>
              </a:rPr>
              <a:t>NHS England (2025) </a:t>
            </a:r>
            <a:r>
              <a:rPr lang="en-IN" sz="700" i="1" dirty="0">
                <a:latin typeface="Arial" panose="020B0604020202020204" pitchFamily="34" charset="0"/>
                <a:cs typeface="Arial" panose="020B0604020202020204" pitchFamily="34" charset="0"/>
              </a:rPr>
              <a:t>Cervical screening standards data report 2023 to 2024</a:t>
            </a:r>
            <a:r>
              <a:rPr lang="en-IN" sz="700" dirty="0">
                <a:latin typeface="Arial" panose="020B0604020202020204" pitchFamily="34" charset="0"/>
                <a:cs typeface="Arial" panose="020B0604020202020204" pitchFamily="34" charset="0"/>
              </a:rPr>
              <a:t>. London: NHS England. </a:t>
            </a:r>
            <a:endParaRPr lang="en-IN" sz="300" dirty="0">
              <a:latin typeface="Arial" panose="020B0604020202020204" pitchFamily="34" charset="0"/>
              <a:cs typeface="Arial" panose="020B0604020202020204" pitchFamily="34" charset="0"/>
            </a:endParaRPr>
          </a:p>
          <a:p>
            <a:pPr>
              <a:buFont typeface="Wingdings" panose="05000000000000000000" pitchFamily="2" charset="2"/>
              <a:buChar char="§"/>
            </a:pPr>
            <a:r>
              <a:rPr lang="en-IN" sz="800" dirty="0">
                <a:latin typeface="Arial" panose="020B0604020202020204" pitchFamily="34" charset="0"/>
                <a:cs typeface="Arial" panose="020B0604020202020204" pitchFamily="34" charset="0"/>
              </a:rPr>
              <a:t>NHS England South East (2025) </a:t>
            </a:r>
            <a:r>
              <a:rPr lang="en-IN" sz="800" i="1" dirty="0">
                <a:latin typeface="Arial" panose="020B0604020202020204" pitchFamily="34" charset="0"/>
                <a:cs typeface="Arial" panose="020B0604020202020204" pitchFamily="34" charset="0"/>
              </a:rPr>
              <a:t>Resource for community partners: increasing uptake of cervical screening among 25–29-year-olds</a:t>
            </a:r>
            <a:r>
              <a:rPr lang="en-IN" sz="800" dirty="0">
                <a:latin typeface="Arial" panose="020B0604020202020204" pitchFamily="34" charset="0"/>
                <a:cs typeface="Arial" panose="020B0604020202020204" pitchFamily="34" charset="0"/>
              </a:rPr>
              <a:t>. Available at: </a:t>
            </a:r>
            <a:r>
              <a:rPr lang="en-IN" sz="800" u="sng" dirty="0">
                <a:latin typeface="Arial" panose="020B0604020202020204" pitchFamily="34" charset="0"/>
                <a:cs typeface="Arial" panose="020B0604020202020204" pitchFamily="34" charset="0"/>
                <a:hlinkClick r:id="rId2"/>
              </a:rPr>
              <a:t>NHS England South East – Resource for community partners</a:t>
            </a:r>
            <a:r>
              <a:rPr lang="en-IN" sz="800" dirty="0">
                <a:latin typeface="Arial" panose="020B0604020202020204" pitchFamily="34" charset="0"/>
                <a:cs typeface="Arial" panose="020B0604020202020204" pitchFamily="34" charset="0"/>
              </a:rPr>
              <a:t> (Accessed: 8 August 2026). </a:t>
            </a:r>
          </a:p>
          <a:p>
            <a:pPr lvl="0">
              <a:buFont typeface="Wingdings" panose="05000000000000000000" pitchFamily="2" charset="2"/>
              <a:buChar char="§"/>
            </a:pPr>
            <a:r>
              <a:rPr lang="en-IN" sz="800" dirty="0" err="1">
                <a:latin typeface="Arial" panose="020B0604020202020204" pitchFamily="34" charset="0"/>
                <a:cs typeface="Arial" panose="020B0604020202020204" pitchFamily="34" charset="0"/>
              </a:rPr>
              <a:t>Shpendi</a:t>
            </a:r>
            <a:r>
              <a:rPr lang="en-IN" sz="800" dirty="0">
                <a:latin typeface="Arial" panose="020B0604020202020204" pitchFamily="34" charset="0"/>
                <a:cs typeface="Arial" panose="020B0604020202020204" pitchFamily="34" charset="0"/>
              </a:rPr>
              <a:t>, S., Norman, P., Gibson-Miller, J. and Webster, R. (2025) ‘Identifying the key barriers, facilitators and factors associated with cervical cancer screening attendance in young women: a systematic review’, </a:t>
            </a:r>
            <a:r>
              <a:rPr lang="en-IN" sz="800" i="1" dirty="0">
                <a:latin typeface="Arial" panose="020B0604020202020204" pitchFamily="34" charset="0"/>
                <a:cs typeface="Arial" panose="020B0604020202020204" pitchFamily="34" charset="0"/>
              </a:rPr>
              <a:t>Women’s Health</a:t>
            </a:r>
            <a:r>
              <a:rPr lang="en-IN" sz="800" dirty="0">
                <a:latin typeface="Arial" panose="020B0604020202020204" pitchFamily="34" charset="0"/>
                <a:cs typeface="Arial" panose="020B0604020202020204" pitchFamily="34" charset="0"/>
              </a:rPr>
              <a:t>, 21, pp. 1–15. </a:t>
            </a:r>
            <a:r>
              <a:rPr lang="en-IN" sz="800" dirty="0" err="1">
                <a:latin typeface="Arial" panose="020B0604020202020204" pitchFamily="34" charset="0"/>
                <a:cs typeface="Arial" panose="020B0604020202020204" pitchFamily="34" charset="0"/>
              </a:rPr>
              <a:t>doi</a:t>
            </a:r>
            <a:r>
              <a:rPr lang="en-IN" sz="800" dirty="0">
                <a:latin typeface="Arial" panose="020B0604020202020204" pitchFamily="34" charset="0"/>
                <a:cs typeface="Arial" panose="020B0604020202020204" pitchFamily="34" charset="0"/>
              </a:rPr>
              <a:t>: 10.1177/17455057251324309. </a:t>
            </a:r>
          </a:p>
          <a:p>
            <a:pPr lvl="0">
              <a:buFont typeface="Wingdings" panose="05000000000000000000" pitchFamily="2" charset="2"/>
              <a:buChar char="§"/>
            </a:pPr>
            <a:r>
              <a:rPr lang="en-IN" sz="800" dirty="0" err="1">
                <a:latin typeface="Arial" panose="020B0604020202020204" pitchFamily="34" charset="0"/>
                <a:cs typeface="Arial" panose="020B0604020202020204" pitchFamily="34" charset="0"/>
              </a:rPr>
              <a:t>Simbar</a:t>
            </a:r>
            <a:r>
              <a:rPr lang="en-IN" sz="800" dirty="0">
                <a:latin typeface="Arial" panose="020B0604020202020204" pitchFamily="34" charset="0"/>
                <a:cs typeface="Arial" panose="020B0604020202020204" pitchFamily="34" charset="0"/>
              </a:rPr>
              <a:t>, M., </a:t>
            </a:r>
            <a:r>
              <a:rPr lang="en-IN" sz="800" dirty="0" err="1">
                <a:latin typeface="Arial" panose="020B0604020202020204" pitchFamily="34" charset="0"/>
                <a:cs typeface="Arial" panose="020B0604020202020204" pitchFamily="34" charset="0"/>
              </a:rPr>
              <a:t>Ghazanfarpour</a:t>
            </a:r>
            <a:r>
              <a:rPr lang="en-IN" sz="800" dirty="0">
                <a:latin typeface="Arial" panose="020B0604020202020204" pitchFamily="34" charset="0"/>
                <a:cs typeface="Arial" panose="020B0604020202020204" pitchFamily="34" charset="0"/>
              </a:rPr>
              <a:t>, M. and </a:t>
            </a:r>
            <a:r>
              <a:rPr lang="en-IN" sz="800" dirty="0" err="1">
                <a:latin typeface="Arial" panose="020B0604020202020204" pitchFamily="34" charset="0"/>
                <a:cs typeface="Arial" panose="020B0604020202020204" pitchFamily="34" charset="0"/>
              </a:rPr>
              <a:t>Abdolahian</a:t>
            </a:r>
            <a:r>
              <a:rPr lang="en-IN" sz="800" dirty="0">
                <a:latin typeface="Arial" panose="020B0604020202020204" pitchFamily="34" charset="0"/>
                <a:cs typeface="Arial" panose="020B0604020202020204" pitchFamily="34" charset="0"/>
              </a:rPr>
              <a:t>, S. (2020) ‘Effects of training based on the health belief model on Iranian women's performance about cervical screening: a systematic review and meta-analysis’, </a:t>
            </a:r>
            <a:r>
              <a:rPr lang="en-IN" sz="800" i="1" dirty="0">
                <a:latin typeface="Arial" panose="020B0604020202020204" pitchFamily="34" charset="0"/>
                <a:cs typeface="Arial" panose="020B0604020202020204" pitchFamily="34" charset="0"/>
              </a:rPr>
              <a:t>Journal of Education and Health Promotion</a:t>
            </a:r>
            <a:r>
              <a:rPr lang="en-IN" sz="800" dirty="0">
                <a:latin typeface="Arial" panose="020B0604020202020204" pitchFamily="34" charset="0"/>
                <a:cs typeface="Arial" panose="020B0604020202020204" pitchFamily="34" charset="0"/>
              </a:rPr>
              <a:t>, 9, p.179. Available at: </a:t>
            </a:r>
            <a:r>
              <a:rPr lang="en-IN" sz="800" u="sng" dirty="0">
                <a:latin typeface="Arial" panose="020B0604020202020204" pitchFamily="34" charset="0"/>
                <a:cs typeface="Arial" panose="020B0604020202020204" pitchFamily="34" charset="0"/>
                <a:hlinkClick r:id="rId3"/>
              </a:rPr>
              <a:t>PubMed – </a:t>
            </a:r>
            <a:r>
              <a:rPr lang="en-IN" sz="800" u="sng" dirty="0" err="1">
                <a:latin typeface="Arial" panose="020B0604020202020204" pitchFamily="34" charset="0"/>
                <a:cs typeface="Arial" panose="020B0604020202020204" pitchFamily="34" charset="0"/>
                <a:hlinkClick r:id="rId3"/>
              </a:rPr>
              <a:t>Simbar</a:t>
            </a:r>
            <a:r>
              <a:rPr lang="en-IN" sz="800" u="sng" dirty="0">
                <a:latin typeface="Arial" panose="020B0604020202020204" pitchFamily="34" charset="0"/>
                <a:cs typeface="Arial" panose="020B0604020202020204" pitchFamily="34" charset="0"/>
                <a:hlinkClick r:id="rId3"/>
              </a:rPr>
              <a:t> et al.</a:t>
            </a:r>
            <a:r>
              <a:rPr lang="en-IN" sz="800" dirty="0">
                <a:latin typeface="Arial" panose="020B0604020202020204" pitchFamily="34" charset="0"/>
                <a:cs typeface="Arial" panose="020B0604020202020204" pitchFamily="34" charset="0"/>
              </a:rPr>
              <a:t> (Accessed: 8 August 2026). </a:t>
            </a:r>
          </a:p>
          <a:p>
            <a:pPr lvl="0">
              <a:buFont typeface="Wingdings" panose="05000000000000000000" pitchFamily="2" charset="2"/>
              <a:buChar char="§"/>
            </a:pPr>
            <a:r>
              <a:rPr lang="en-IN" sz="800" dirty="0" err="1">
                <a:latin typeface="Arial" panose="020B0604020202020204" pitchFamily="34" charset="0"/>
                <a:cs typeface="Arial" panose="020B0604020202020204" pitchFamily="34" charset="0"/>
              </a:rPr>
              <a:t>Simbar</a:t>
            </a:r>
            <a:r>
              <a:rPr lang="en-IN" sz="800" dirty="0">
                <a:latin typeface="Arial" panose="020B0604020202020204" pitchFamily="34" charset="0"/>
                <a:cs typeface="Arial" panose="020B0604020202020204" pitchFamily="34" charset="0"/>
              </a:rPr>
              <a:t>, M., </a:t>
            </a:r>
            <a:r>
              <a:rPr lang="en-IN" sz="800" dirty="0" err="1">
                <a:latin typeface="Arial" panose="020B0604020202020204" pitchFamily="34" charset="0"/>
                <a:cs typeface="Arial" panose="020B0604020202020204" pitchFamily="34" charset="0"/>
              </a:rPr>
              <a:t>Ghazanfarpour</a:t>
            </a:r>
            <a:r>
              <a:rPr lang="en-IN" sz="800" dirty="0">
                <a:latin typeface="Arial" panose="020B0604020202020204" pitchFamily="34" charset="0"/>
                <a:cs typeface="Arial" panose="020B0604020202020204" pitchFamily="34" charset="0"/>
              </a:rPr>
              <a:t>, M. and </a:t>
            </a:r>
            <a:r>
              <a:rPr lang="en-IN" sz="800" dirty="0" err="1">
                <a:latin typeface="Arial" panose="020B0604020202020204" pitchFamily="34" charset="0"/>
                <a:cs typeface="Arial" panose="020B0604020202020204" pitchFamily="34" charset="0"/>
              </a:rPr>
              <a:t>Abdolahian</a:t>
            </a:r>
            <a:r>
              <a:rPr lang="en-IN" sz="800" dirty="0">
                <a:latin typeface="Arial" panose="020B0604020202020204" pitchFamily="34" charset="0"/>
                <a:cs typeface="Arial" panose="020B0604020202020204" pitchFamily="34" charset="0"/>
              </a:rPr>
              <a:t>, S. (2020) ‘Effects of training based on the Health Belief Model on women’s cervical screening behaviour: a systematic review and meta-analysis’, </a:t>
            </a:r>
            <a:r>
              <a:rPr lang="en-IN" sz="800" i="1" dirty="0">
                <a:latin typeface="Arial" panose="020B0604020202020204" pitchFamily="34" charset="0"/>
                <a:cs typeface="Arial" panose="020B0604020202020204" pitchFamily="34" charset="0"/>
              </a:rPr>
              <a:t>Journal of Education and Health Promotion</a:t>
            </a:r>
            <a:r>
              <a:rPr lang="en-IN" sz="800" dirty="0">
                <a:latin typeface="Arial" panose="020B0604020202020204" pitchFamily="34" charset="0"/>
                <a:cs typeface="Arial" panose="020B0604020202020204" pitchFamily="34" charset="0"/>
              </a:rPr>
              <a:t>, 9, p.179. </a:t>
            </a:r>
          </a:p>
          <a:p>
            <a:pPr lvl="0">
              <a:buFont typeface="Wingdings" panose="05000000000000000000" pitchFamily="2" charset="2"/>
              <a:buChar char="§"/>
            </a:pPr>
            <a:r>
              <a:rPr lang="en-IN" sz="800" dirty="0">
                <a:latin typeface="Arial" panose="020B0604020202020204" pitchFamily="34" charset="0"/>
                <a:cs typeface="Arial" panose="020B0604020202020204" pitchFamily="34" charset="0"/>
              </a:rPr>
              <a:t>Waller, J., Jackowska, M., Marlow, L. and Wardle, J. (2012) ‘Exploring age differences in reasons for nonattendance for cervical screening: a qualitative study’, </a:t>
            </a:r>
            <a:r>
              <a:rPr lang="en-IN" sz="800" i="1" dirty="0">
                <a:latin typeface="Arial" panose="020B0604020202020204" pitchFamily="34" charset="0"/>
                <a:cs typeface="Arial" panose="020B0604020202020204" pitchFamily="34" charset="0"/>
              </a:rPr>
              <a:t>BJOG: An International Journal of Obstetrics &amp; Gynaecology</a:t>
            </a:r>
            <a:r>
              <a:rPr lang="en-IN" sz="800" dirty="0">
                <a:latin typeface="Arial" panose="020B0604020202020204" pitchFamily="34" charset="0"/>
                <a:cs typeface="Arial" panose="020B0604020202020204" pitchFamily="34" charset="0"/>
              </a:rPr>
              <a:t>, 119(3), pp. 363–370. Available at: </a:t>
            </a:r>
            <a:r>
              <a:rPr lang="en-IN" sz="800" u="sng" dirty="0">
                <a:latin typeface="Arial" panose="020B0604020202020204" pitchFamily="34" charset="0"/>
                <a:cs typeface="Arial" panose="020B0604020202020204" pitchFamily="34" charset="0"/>
                <a:hlinkClick r:id="rId4"/>
              </a:rPr>
              <a:t>PubMed – Waller et al.</a:t>
            </a:r>
            <a:r>
              <a:rPr lang="en-IN" sz="800" dirty="0">
                <a:latin typeface="Arial" panose="020B0604020202020204" pitchFamily="34" charset="0"/>
                <a:cs typeface="Arial" panose="020B0604020202020204" pitchFamily="34" charset="0"/>
              </a:rPr>
              <a:t> (Accessed: 8 August 2026). </a:t>
            </a:r>
          </a:p>
          <a:p>
            <a:pPr lvl="0">
              <a:buFont typeface="Wingdings" panose="05000000000000000000" pitchFamily="2" charset="2"/>
              <a:buChar char="§"/>
            </a:pPr>
            <a:r>
              <a:rPr lang="en-IN" sz="800" dirty="0">
                <a:latin typeface="Arial" panose="020B0604020202020204" pitchFamily="34" charset="0"/>
                <a:cs typeface="Arial" panose="020B0604020202020204" pitchFamily="34" charset="0"/>
              </a:rPr>
              <a:t>World Health Organization (WHO) (2020) </a:t>
            </a:r>
            <a:r>
              <a:rPr lang="en-IN" sz="800" i="1" dirty="0">
                <a:latin typeface="Arial" panose="020B0604020202020204" pitchFamily="34" charset="0"/>
                <a:cs typeface="Arial" panose="020B0604020202020204" pitchFamily="34" charset="0"/>
              </a:rPr>
              <a:t>Global strategy to accelerate the elimination of cervical cancer as a public health problem</a:t>
            </a:r>
            <a:r>
              <a:rPr lang="en-IN" sz="800" dirty="0">
                <a:latin typeface="Arial" panose="020B0604020202020204" pitchFamily="34" charset="0"/>
                <a:cs typeface="Arial" panose="020B0604020202020204" pitchFamily="34" charset="0"/>
              </a:rPr>
              <a:t>. Geneva: World Health Organization. Available at: </a:t>
            </a:r>
            <a:r>
              <a:rPr lang="en-IN" sz="800" u="sng" dirty="0">
                <a:latin typeface="Arial" panose="020B0604020202020204" pitchFamily="34" charset="0"/>
                <a:cs typeface="Arial" panose="020B0604020202020204" pitchFamily="34" charset="0"/>
                <a:hlinkClick r:id="rId5"/>
              </a:rPr>
              <a:t>WHO – Global strategy for cervical cancer elimination</a:t>
            </a:r>
            <a:r>
              <a:rPr lang="en-IN" sz="800" dirty="0">
                <a:latin typeface="Arial" panose="020B0604020202020204" pitchFamily="34" charset="0"/>
                <a:cs typeface="Arial" panose="020B0604020202020204" pitchFamily="34" charset="0"/>
              </a:rPr>
              <a:t> (Accessed: 8 August 2026). </a:t>
            </a:r>
          </a:p>
          <a:p>
            <a:pPr lvl="0">
              <a:buFont typeface="Wingdings" panose="05000000000000000000" pitchFamily="2" charset="2"/>
              <a:buChar char="§"/>
            </a:pPr>
            <a:r>
              <a:rPr lang="en-IN" sz="800" dirty="0">
                <a:latin typeface="Arial" panose="020B0604020202020204" pitchFamily="34" charset="0"/>
                <a:cs typeface="Arial" panose="020B0604020202020204" pitchFamily="34" charset="0"/>
              </a:rPr>
              <a:t>World Health Organization (WHO) (2026) </a:t>
            </a:r>
            <a:r>
              <a:rPr lang="en-IN" sz="800" i="1" dirty="0">
                <a:latin typeface="Arial" panose="020B0604020202020204" pitchFamily="34" charset="0"/>
                <a:cs typeface="Arial" panose="020B0604020202020204" pitchFamily="34" charset="0"/>
              </a:rPr>
              <a:t>Cervical cancer</a:t>
            </a:r>
            <a:r>
              <a:rPr lang="en-IN" sz="800" dirty="0">
                <a:latin typeface="Arial" panose="020B0604020202020204" pitchFamily="34" charset="0"/>
                <a:cs typeface="Arial" panose="020B0604020202020204" pitchFamily="34" charset="0"/>
              </a:rPr>
              <a:t>. Available at: </a:t>
            </a:r>
            <a:r>
              <a:rPr lang="en-IN" sz="800" u="sng" dirty="0">
                <a:latin typeface="Arial" panose="020B0604020202020204" pitchFamily="34" charset="0"/>
                <a:cs typeface="Arial" panose="020B0604020202020204" pitchFamily="34" charset="0"/>
                <a:hlinkClick r:id="rId6"/>
              </a:rPr>
              <a:t>WHO – Cervical cancer fact sheet</a:t>
            </a:r>
            <a:r>
              <a:rPr lang="en-IN" sz="800" dirty="0">
                <a:latin typeface="Arial" panose="020B0604020202020204" pitchFamily="34" charset="0"/>
                <a:cs typeface="Arial" panose="020B0604020202020204" pitchFamily="34" charset="0"/>
              </a:rPr>
              <a:t> (Accessed: 8 August 2026). </a:t>
            </a:r>
          </a:p>
          <a:p>
            <a:pPr lvl="0">
              <a:buFont typeface="Wingdings" panose="05000000000000000000" pitchFamily="2" charset="2"/>
              <a:buChar char="§"/>
            </a:pPr>
            <a:r>
              <a:rPr lang="en-IN" sz="800" dirty="0" err="1">
                <a:latin typeface="Arial" panose="020B0604020202020204" pitchFamily="34" charset="0"/>
                <a:cs typeface="Arial" panose="020B0604020202020204" pitchFamily="34" charset="0"/>
              </a:rPr>
              <a:t>Yirsaw</a:t>
            </a:r>
            <a:r>
              <a:rPr lang="en-IN" sz="800" dirty="0">
                <a:latin typeface="Arial" panose="020B0604020202020204" pitchFamily="34" charset="0"/>
                <a:cs typeface="Arial" panose="020B0604020202020204" pitchFamily="34" charset="0"/>
              </a:rPr>
              <a:t>, A.N., Tefera, M., Bogale, E.K., </a:t>
            </a:r>
            <a:r>
              <a:rPr lang="en-IN" sz="800" dirty="0" err="1">
                <a:latin typeface="Arial" panose="020B0604020202020204" pitchFamily="34" charset="0"/>
                <a:cs typeface="Arial" panose="020B0604020202020204" pitchFamily="34" charset="0"/>
              </a:rPr>
              <a:t>Anagaw</a:t>
            </a:r>
            <a:r>
              <a:rPr lang="en-IN" sz="800" dirty="0">
                <a:latin typeface="Arial" panose="020B0604020202020204" pitchFamily="34" charset="0"/>
                <a:cs typeface="Arial" panose="020B0604020202020204" pitchFamily="34" charset="0"/>
              </a:rPr>
              <a:t>, T.F., Tiruneh, M.G., Fenta, E.T. </a:t>
            </a:r>
            <a:r>
              <a:rPr lang="en-IN" sz="800" i="1" dirty="0">
                <a:latin typeface="Arial" panose="020B0604020202020204" pitchFamily="34" charset="0"/>
                <a:cs typeface="Arial" panose="020B0604020202020204" pitchFamily="34" charset="0"/>
              </a:rPr>
              <a:t>et al.</a:t>
            </a:r>
            <a:r>
              <a:rPr lang="en-IN" sz="800" dirty="0">
                <a:latin typeface="Arial" panose="020B0604020202020204" pitchFamily="34" charset="0"/>
                <a:cs typeface="Arial" panose="020B0604020202020204" pitchFamily="34" charset="0"/>
              </a:rPr>
              <a:t> (2024) ‘Applying the Health Belief Model to cervical cancer screening uptake among women in Ethiopia: a systematic review and meta-analysis’, </a:t>
            </a:r>
            <a:r>
              <a:rPr lang="en-IN" sz="800" i="1" dirty="0">
                <a:latin typeface="Arial" panose="020B0604020202020204" pitchFamily="34" charset="0"/>
                <a:cs typeface="Arial" panose="020B0604020202020204" pitchFamily="34" charset="0"/>
              </a:rPr>
              <a:t>BMC Cancer</a:t>
            </a:r>
            <a:r>
              <a:rPr lang="en-IN" sz="800" dirty="0">
                <a:latin typeface="Arial" panose="020B0604020202020204" pitchFamily="34" charset="0"/>
                <a:cs typeface="Arial" panose="020B0604020202020204" pitchFamily="34" charset="0"/>
              </a:rPr>
              <a:t>, 24, 1294. Available at: </a:t>
            </a:r>
            <a:r>
              <a:rPr lang="en-IN" sz="800" u="sng" dirty="0">
                <a:latin typeface="Arial" panose="020B0604020202020204" pitchFamily="34" charset="0"/>
                <a:cs typeface="Arial" panose="020B0604020202020204" pitchFamily="34" charset="0"/>
                <a:hlinkClick r:id="rId7"/>
              </a:rPr>
              <a:t>PubMed – </a:t>
            </a:r>
            <a:r>
              <a:rPr lang="en-IN" sz="800" u="sng" dirty="0" err="1">
                <a:latin typeface="Arial" panose="020B0604020202020204" pitchFamily="34" charset="0"/>
                <a:cs typeface="Arial" panose="020B0604020202020204" pitchFamily="34" charset="0"/>
                <a:hlinkClick r:id="rId7"/>
              </a:rPr>
              <a:t>Yirsaw</a:t>
            </a:r>
            <a:r>
              <a:rPr lang="en-IN" sz="800" u="sng" dirty="0">
                <a:latin typeface="Arial" panose="020B0604020202020204" pitchFamily="34" charset="0"/>
                <a:cs typeface="Arial" panose="020B0604020202020204" pitchFamily="34" charset="0"/>
                <a:hlinkClick r:id="rId7"/>
              </a:rPr>
              <a:t> et al.</a:t>
            </a:r>
            <a:r>
              <a:rPr lang="en-IN" sz="800" dirty="0">
                <a:latin typeface="Arial" panose="020B0604020202020204" pitchFamily="34" charset="0"/>
                <a:cs typeface="Arial" panose="020B0604020202020204" pitchFamily="34" charset="0"/>
              </a:rPr>
              <a:t> (Accessed: 8 August 2026). </a:t>
            </a:r>
          </a:p>
          <a:p>
            <a:pPr lvl="0">
              <a:buFont typeface="Wingdings" panose="05000000000000000000" pitchFamily="2" charset="2"/>
              <a:buChar char="§"/>
            </a:pPr>
            <a:r>
              <a:rPr lang="en-IN" sz="800" dirty="0">
                <a:latin typeface="Arial" panose="020B0604020202020204" pitchFamily="34" charset="0"/>
                <a:cs typeface="Arial" panose="020B0604020202020204" pitchFamily="34" charset="0"/>
              </a:rPr>
              <a:t>Young women’s perceptions of cervical screening in the UK: a qualitative study (2024) </a:t>
            </a:r>
            <a:r>
              <a:rPr lang="en-IN" sz="800" i="1" dirty="0">
                <a:latin typeface="Arial" panose="020B0604020202020204" pitchFamily="34" charset="0"/>
                <a:cs typeface="Arial" panose="020B0604020202020204" pitchFamily="34" charset="0"/>
              </a:rPr>
              <a:t>Primary Health Care Research &amp; Development</a:t>
            </a:r>
            <a:r>
              <a:rPr lang="en-IN" sz="800" dirty="0">
                <a:latin typeface="Arial" panose="020B0604020202020204" pitchFamily="34" charset="0"/>
                <a:cs typeface="Arial" panose="020B0604020202020204" pitchFamily="34" charset="0"/>
              </a:rPr>
              <a:t>. Available at: </a:t>
            </a:r>
            <a:r>
              <a:rPr lang="en-IN" sz="800" u="sng" dirty="0">
                <a:latin typeface="Arial" panose="020B0604020202020204" pitchFamily="34" charset="0"/>
                <a:cs typeface="Arial" panose="020B0604020202020204" pitchFamily="34" charset="0"/>
                <a:hlinkClick r:id="rId8"/>
              </a:rPr>
              <a:t>Cambridge Core – Young women's perceptions of cervical screening</a:t>
            </a:r>
            <a:r>
              <a:rPr lang="en-IN" sz="800" dirty="0">
                <a:latin typeface="Arial" panose="020B0604020202020204" pitchFamily="34" charset="0"/>
                <a:cs typeface="Arial" panose="020B0604020202020204" pitchFamily="34" charset="0"/>
              </a:rPr>
              <a:t> (Accessed: 8 August 2026). </a:t>
            </a:r>
          </a:p>
        </p:txBody>
      </p:sp>
    </p:spTree>
    <p:extLst>
      <p:ext uri="{BB962C8B-B14F-4D97-AF65-F5344CB8AC3E}">
        <p14:creationId xmlns:p14="http://schemas.microsoft.com/office/powerpoint/2010/main" val="195413558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39619"/>
            <a:ext cx="12192000" cy="549275"/>
          </a:xfrm>
        </p:spPr>
        <p:txBody>
          <a:bodyPr>
            <a:noAutofit/>
          </a:bodyPr>
          <a:lstStyle/>
          <a:p>
            <a:pPr algn="ctr">
              <a:lnSpc>
                <a:spcPct val="150000"/>
              </a:lnSpc>
            </a:pPr>
            <a:r>
              <a:rPr lang="en-GB" sz="3500" b="1" dirty="0">
                <a:solidFill>
                  <a:schemeClr val="bg2">
                    <a:lumMod val="10000"/>
                  </a:schemeClr>
                </a:solidFill>
                <a:latin typeface="Arial" panose="020B0604020202020204" pitchFamily="34" charset="0"/>
                <a:cs typeface="Arial" panose="020B0604020202020204" pitchFamily="34" charset="0"/>
              </a:rPr>
              <a:t>References</a:t>
            </a:r>
            <a:endParaRPr lang="en-GB" sz="3500" dirty="0">
              <a:solidFill>
                <a:schemeClr val="bg2">
                  <a:lumMod val="10000"/>
                </a:schemeClr>
              </a:solidFill>
              <a:latin typeface="Arial" panose="020B0604020202020204" pitchFamily="34" charset="0"/>
              <a:cs typeface="Arial" panose="020B0604020202020204" pitchFamily="34" charset="0"/>
            </a:endParaRPr>
          </a:p>
        </p:txBody>
      </p:sp>
      <p:sp>
        <p:nvSpPr>
          <p:cNvPr id="4" name="Rectangle 3"/>
          <p:cNvSpPr/>
          <p:nvPr/>
        </p:nvSpPr>
        <p:spPr>
          <a:xfrm>
            <a:off x="412377" y="1057835"/>
            <a:ext cx="11367248" cy="5181599"/>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IN" dirty="0">
                <a:solidFill>
                  <a:schemeClr val="bg2">
                    <a:lumMod val="10000"/>
                  </a:schemeClr>
                </a:solidFill>
                <a:latin typeface="Arial" panose="020B0604020202020204" pitchFamily="34" charset="0"/>
                <a:cs typeface="Arial" panose="020B0604020202020204" pitchFamily="34" charset="0"/>
              </a:rPr>
              <a:t>Cancer Research UK (2026) </a:t>
            </a:r>
            <a:r>
              <a:rPr lang="en-IN" i="1" dirty="0">
                <a:solidFill>
                  <a:schemeClr val="bg2">
                    <a:lumMod val="10000"/>
                  </a:schemeClr>
                </a:solidFill>
                <a:latin typeface="Arial" panose="020B0604020202020204" pitchFamily="34" charset="0"/>
                <a:cs typeface="Arial" panose="020B0604020202020204" pitchFamily="34" charset="0"/>
              </a:rPr>
              <a:t>Cervical cancer statistics. </a:t>
            </a:r>
            <a:r>
              <a:rPr lang="en-IN" dirty="0">
                <a:solidFill>
                  <a:schemeClr val="bg2">
                    <a:lumMod val="10000"/>
                  </a:schemeClr>
                </a:solidFill>
                <a:latin typeface="Arial" panose="020B0604020202020204" pitchFamily="34" charset="0"/>
                <a:cs typeface="Arial" panose="020B0604020202020204" pitchFamily="34" charset="0"/>
              </a:rPr>
              <a:t>Available at: </a:t>
            </a:r>
            <a:r>
              <a:rPr lang="en-IN" u="sng" dirty="0">
                <a:solidFill>
                  <a:schemeClr val="bg2">
                    <a:lumMod val="10000"/>
                  </a:schemeClr>
                </a:solidFill>
                <a:latin typeface="Arial" panose="020B0604020202020204" pitchFamily="34" charset="0"/>
                <a:cs typeface="Arial" panose="020B0604020202020204" pitchFamily="34" charset="0"/>
                <a:hlinkClick r:id="rId3"/>
              </a:rPr>
              <a:t>https://</a:t>
            </a:r>
            <a:r>
              <a:rPr lang="en-IN" u="sng" dirty="0" err="1">
                <a:solidFill>
                  <a:schemeClr val="bg2">
                    <a:lumMod val="10000"/>
                  </a:schemeClr>
                </a:solidFill>
                <a:latin typeface="Arial" panose="020B0604020202020204" pitchFamily="34" charset="0"/>
                <a:cs typeface="Arial" panose="020B0604020202020204" pitchFamily="34" charset="0"/>
                <a:hlinkClick r:id="rId3"/>
              </a:rPr>
              <a:t>www.cancerresearchuk.org</a:t>
            </a:r>
            <a:r>
              <a:rPr lang="en-IN" u="sng" dirty="0">
                <a:solidFill>
                  <a:schemeClr val="bg2">
                    <a:lumMod val="10000"/>
                  </a:schemeClr>
                </a:solidFill>
                <a:latin typeface="Arial" panose="020B0604020202020204" pitchFamily="34" charset="0"/>
                <a:cs typeface="Arial" panose="020B0604020202020204" pitchFamily="34" charset="0"/>
                <a:hlinkClick r:id="rId3"/>
              </a:rPr>
              <a:t>/health-professional/cancer-statistics/statistics-by-cancer-type/cervical-cancer</a:t>
            </a:r>
            <a:r>
              <a:rPr lang="en-IN" dirty="0">
                <a:solidFill>
                  <a:schemeClr val="bg2">
                    <a:lumMod val="10000"/>
                  </a:schemeClr>
                </a:solidFill>
                <a:latin typeface="Arial" panose="020B0604020202020204" pitchFamily="34" charset="0"/>
                <a:cs typeface="Arial" panose="020B0604020202020204" pitchFamily="34" charset="0"/>
              </a:rPr>
              <a:t> (Accessed: 5 August 2026). </a:t>
            </a:r>
          </a:p>
          <a:p>
            <a:pPr marL="285750" lvl="0" indent="-285750" algn="just">
              <a:lnSpc>
                <a:spcPct val="150000"/>
              </a:lnSpc>
              <a:buFont typeface="Arial" panose="020B0604020202020204" pitchFamily="34" charset="0"/>
              <a:buChar char="•"/>
            </a:pPr>
            <a:r>
              <a:rPr lang="en-IN" dirty="0" err="1">
                <a:solidFill>
                  <a:schemeClr val="bg2">
                    <a:lumMod val="10000"/>
                  </a:schemeClr>
                </a:solidFill>
                <a:latin typeface="Arial" panose="020B0604020202020204" pitchFamily="34" charset="0"/>
                <a:cs typeface="Arial" panose="020B0604020202020204" pitchFamily="34" charset="0"/>
              </a:rPr>
              <a:t>gettyimages</a:t>
            </a:r>
            <a:r>
              <a:rPr lang="en-IN" dirty="0">
                <a:solidFill>
                  <a:schemeClr val="bg2">
                    <a:lumMod val="10000"/>
                  </a:schemeClr>
                </a:solidFill>
                <a:latin typeface="Arial" panose="020B0604020202020204" pitchFamily="34" charset="0"/>
                <a:cs typeface="Arial" panose="020B0604020202020204" pitchFamily="34" charset="0"/>
              </a:rPr>
              <a:t> (2026) </a:t>
            </a:r>
            <a:r>
              <a:rPr lang="en-IN" i="1" dirty="0">
                <a:solidFill>
                  <a:schemeClr val="bg2">
                    <a:lumMod val="10000"/>
                  </a:schemeClr>
                </a:solidFill>
                <a:latin typeface="Arial" panose="020B0604020202020204" pitchFamily="34" charset="0"/>
                <a:cs typeface="Arial" panose="020B0604020202020204" pitchFamily="34" charset="0"/>
              </a:rPr>
              <a:t>518 </a:t>
            </a:r>
            <a:r>
              <a:rPr lang="en-IN" i="1" dirty="0" err="1">
                <a:solidFill>
                  <a:schemeClr val="bg2">
                    <a:lumMod val="10000"/>
                  </a:schemeClr>
                </a:solidFill>
                <a:latin typeface="Arial" panose="020B0604020202020204" pitchFamily="34" charset="0"/>
                <a:cs typeface="Arial" panose="020B0604020202020204" pitchFamily="34" charset="0"/>
              </a:rPr>
              <a:t>Nhs</a:t>
            </a:r>
            <a:r>
              <a:rPr lang="en-IN" i="1" dirty="0">
                <a:solidFill>
                  <a:schemeClr val="bg2">
                    <a:lumMod val="10000"/>
                  </a:schemeClr>
                </a:solidFill>
                <a:latin typeface="Arial" panose="020B0604020202020204" pitchFamily="34" charset="0"/>
                <a:cs typeface="Arial" panose="020B0604020202020204" pitchFamily="34" charset="0"/>
              </a:rPr>
              <a:t> App Images and Stock Photos. </a:t>
            </a:r>
            <a:r>
              <a:rPr lang="en-IN" dirty="0">
                <a:solidFill>
                  <a:schemeClr val="bg2">
                    <a:lumMod val="10000"/>
                  </a:schemeClr>
                </a:solidFill>
                <a:latin typeface="Arial" panose="020B0604020202020204" pitchFamily="34" charset="0"/>
                <a:cs typeface="Arial" panose="020B0604020202020204" pitchFamily="34" charset="0"/>
              </a:rPr>
              <a:t>Available at: </a:t>
            </a:r>
            <a:r>
              <a:rPr lang="en-IN" u="sng" dirty="0">
                <a:solidFill>
                  <a:schemeClr val="bg2">
                    <a:lumMod val="10000"/>
                  </a:schemeClr>
                </a:solidFill>
                <a:latin typeface="Arial" panose="020B0604020202020204" pitchFamily="34" charset="0"/>
                <a:cs typeface="Arial" panose="020B0604020202020204" pitchFamily="34" charset="0"/>
                <a:hlinkClick r:id="rId4"/>
              </a:rPr>
              <a:t>https://</a:t>
            </a:r>
            <a:r>
              <a:rPr lang="en-IN" u="sng" dirty="0" err="1">
                <a:solidFill>
                  <a:schemeClr val="bg2">
                    <a:lumMod val="10000"/>
                  </a:schemeClr>
                </a:solidFill>
                <a:latin typeface="Arial" panose="020B0604020202020204" pitchFamily="34" charset="0"/>
                <a:cs typeface="Arial" panose="020B0604020202020204" pitchFamily="34" charset="0"/>
                <a:hlinkClick r:id="rId4"/>
              </a:rPr>
              <a:t>www.gettyimages.in</a:t>
            </a:r>
            <a:r>
              <a:rPr lang="en-IN" u="sng" dirty="0">
                <a:solidFill>
                  <a:schemeClr val="bg2">
                    <a:lumMod val="10000"/>
                  </a:schemeClr>
                </a:solidFill>
                <a:latin typeface="Arial" panose="020B0604020202020204" pitchFamily="34" charset="0"/>
                <a:cs typeface="Arial" panose="020B0604020202020204" pitchFamily="34" charset="0"/>
                <a:hlinkClick r:id="rId4"/>
              </a:rPr>
              <a:t>/photos/</a:t>
            </a:r>
            <a:r>
              <a:rPr lang="en-IN" u="sng" dirty="0" err="1">
                <a:solidFill>
                  <a:schemeClr val="bg2">
                    <a:lumMod val="10000"/>
                  </a:schemeClr>
                </a:solidFill>
                <a:latin typeface="Arial" panose="020B0604020202020204" pitchFamily="34" charset="0"/>
                <a:cs typeface="Arial" panose="020B0604020202020204" pitchFamily="34" charset="0"/>
                <a:hlinkClick r:id="rId4"/>
              </a:rPr>
              <a:t>nhs</a:t>
            </a:r>
            <a:r>
              <a:rPr lang="en-IN" u="sng" dirty="0">
                <a:solidFill>
                  <a:schemeClr val="bg2">
                    <a:lumMod val="10000"/>
                  </a:schemeClr>
                </a:solidFill>
                <a:latin typeface="Arial" panose="020B0604020202020204" pitchFamily="34" charset="0"/>
                <a:cs typeface="Arial" panose="020B0604020202020204" pitchFamily="34" charset="0"/>
                <a:hlinkClick r:id="rId4"/>
              </a:rPr>
              <a:t>-app</a:t>
            </a:r>
            <a:r>
              <a:rPr lang="en-IN" dirty="0">
                <a:solidFill>
                  <a:schemeClr val="bg2">
                    <a:lumMod val="10000"/>
                  </a:schemeClr>
                </a:solidFill>
                <a:latin typeface="Arial" panose="020B0604020202020204" pitchFamily="34" charset="0"/>
                <a:cs typeface="Arial" panose="020B0604020202020204" pitchFamily="34" charset="0"/>
              </a:rPr>
              <a:t> (Accessed: 5 August 2026). </a:t>
            </a:r>
          </a:p>
          <a:p>
            <a:pPr marL="285750" lvl="0" indent="-285750" algn="just">
              <a:lnSpc>
                <a:spcPct val="150000"/>
              </a:lnSpc>
              <a:buFont typeface="Arial" panose="020B0604020202020204" pitchFamily="34" charset="0"/>
              <a:buChar char="•"/>
            </a:pPr>
            <a:r>
              <a:rPr lang="en-IN" dirty="0" err="1">
                <a:solidFill>
                  <a:schemeClr val="bg2">
                    <a:lumMod val="10000"/>
                  </a:schemeClr>
                </a:solidFill>
                <a:latin typeface="Arial" panose="020B0604020202020204" pitchFamily="34" charset="0"/>
                <a:cs typeface="Arial" panose="020B0604020202020204" pitchFamily="34" charset="0"/>
              </a:rPr>
              <a:t>gettyimages</a:t>
            </a:r>
            <a:r>
              <a:rPr lang="en-IN" dirty="0">
                <a:solidFill>
                  <a:schemeClr val="bg2">
                    <a:lumMod val="10000"/>
                  </a:schemeClr>
                </a:solidFill>
                <a:latin typeface="Arial" panose="020B0604020202020204" pitchFamily="34" charset="0"/>
                <a:cs typeface="Arial" panose="020B0604020202020204" pitchFamily="34" charset="0"/>
              </a:rPr>
              <a:t> (2026a) </a:t>
            </a:r>
            <a:r>
              <a:rPr lang="en-IN" i="1" dirty="0">
                <a:solidFill>
                  <a:schemeClr val="bg2">
                    <a:lumMod val="10000"/>
                  </a:schemeClr>
                </a:solidFill>
                <a:latin typeface="Arial" panose="020B0604020202020204" pitchFamily="34" charset="0"/>
                <a:cs typeface="Arial" panose="020B0604020202020204" pitchFamily="34" charset="0"/>
              </a:rPr>
              <a:t>3,312 Cervical Screening Images and Stock Photos. </a:t>
            </a:r>
            <a:r>
              <a:rPr lang="en-IN" dirty="0">
                <a:solidFill>
                  <a:schemeClr val="bg2">
                    <a:lumMod val="10000"/>
                  </a:schemeClr>
                </a:solidFill>
                <a:latin typeface="Arial" panose="020B0604020202020204" pitchFamily="34" charset="0"/>
                <a:cs typeface="Arial" panose="020B0604020202020204" pitchFamily="34" charset="0"/>
              </a:rPr>
              <a:t>Available at: </a:t>
            </a:r>
            <a:r>
              <a:rPr lang="en-IN" u="sng" dirty="0">
                <a:solidFill>
                  <a:schemeClr val="bg2">
                    <a:lumMod val="10000"/>
                  </a:schemeClr>
                </a:solidFill>
                <a:latin typeface="Arial" panose="020B0604020202020204" pitchFamily="34" charset="0"/>
                <a:cs typeface="Arial" panose="020B0604020202020204" pitchFamily="34" charset="0"/>
                <a:hlinkClick r:id="rId5"/>
              </a:rPr>
              <a:t>https://</a:t>
            </a:r>
            <a:r>
              <a:rPr lang="en-IN" u="sng" dirty="0" err="1">
                <a:solidFill>
                  <a:schemeClr val="bg2">
                    <a:lumMod val="10000"/>
                  </a:schemeClr>
                </a:solidFill>
                <a:latin typeface="Arial" panose="020B0604020202020204" pitchFamily="34" charset="0"/>
                <a:cs typeface="Arial" panose="020B0604020202020204" pitchFamily="34" charset="0"/>
                <a:hlinkClick r:id="rId5"/>
              </a:rPr>
              <a:t>www.gettyimages.in</a:t>
            </a:r>
            <a:r>
              <a:rPr lang="en-IN" u="sng" dirty="0">
                <a:solidFill>
                  <a:schemeClr val="bg2">
                    <a:lumMod val="10000"/>
                  </a:schemeClr>
                </a:solidFill>
                <a:latin typeface="Arial" panose="020B0604020202020204" pitchFamily="34" charset="0"/>
                <a:cs typeface="Arial" panose="020B0604020202020204" pitchFamily="34" charset="0"/>
                <a:hlinkClick r:id="rId5"/>
              </a:rPr>
              <a:t>/photos/cervical-screening</a:t>
            </a:r>
            <a:r>
              <a:rPr lang="en-IN" dirty="0">
                <a:solidFill>
                  <a:schemeClr val="bg2">
                    <a:lumMod val="10000"/>
                  </a:schemeClr>
                </a:solidFill>
                <a:latin typeface="Arial" panose="020B0604020202020204" pitchFamily="34" charset="0"/>
                <a:cs typeface="Arial" panose="020B0604020202020204" pitchFamily="34" charset="0"/>
              </a:rPr>
              <a:t> (Accessed: 5 August 2026). </a:t>
            </a:r>
          </a:p>
          <a:p>
            <a:pPr marL="285750" lvl="0" indent="-285750" algn="just">
              <a:lnSpc>
                <a:spcPct val="150000"/>
              </a:lnSpc>
              <a:buFont typeface="Arial" panose="020B0604020202020204" pitchFamily="34" charset="0"/>
              <a:buChar char="•"/>
            </a:pPr>
            <a:r>
              <a:rPr lang="en-IN" dirty="0" err="1">
                <a:solidFill>
                  <a:schemeClr val="bg2">
                    <a:lumMod val="10000"/>
                  </a:schemeClr>
                </a:solidFill>
                <a:latin typeface="Arial" panose="020B0604020202020204" pitchFamily="34" charset="0"/>
                <a:cs typeface="Arial" panose="020B0604020202020204" pitchFamily="34" charset="0"/>
              </a:rPr>
              <a:t>gov.uk</a:t>
            </a:r>
            <a:r>
              <a:rPr lang="en-IN" dirty="0">
                <a:solidFill>
                  <a:schemeClr val="bg2">
                    <a:lumMod val="10000"/>
                  </a:schemeClr>
                </a:solidFill>
                <a:latin typeface="Arial" panose="020B0604020202020204" pitchFamily="34" charset="0"/>
                <a:cs typeface="Arial" panose="020B0604020202020204" pitchFamily="34" charset="0"/>
              </a:rPr>
              <a:t> (2026) </a:t>
            </a:r>
            <a:r>
              <a:rPr lang="en-IN" i="1" dirty="0">
                <a:solidFill>
                  <a:schemeClr val="bg2">
                    <a:lumMod val="10000"/>
                  </a:schemeClr>
                </a:solidFill>
                <a:latin typeface="Arial" panose="020B0604020202020204" pitchFamily="34" charset="0"/>
                <a:cs typeface="Arial" panose="020B0604020202020204" pitchFamily="34" charset="0"/>
              </a:rPr>
              <a:t>Cervical screening: programme overview. </a:t>
            </a:r>
            <a:r>
              <a:rPr lang="en-IN" dirty="0">
                <a:solidFill>
                  <a:schemeClr val="bg2">
                    <a:lumMod val="10000"/>
                  </a:schemeClr>
                </a:solidFill>
                <a:latin typeface="Arial" panose="020B0604020202020204" pitchFamily="34" charset="0"/>
                <a:cs typeface="Arial" panose="020B0604020202020204" pitchFamily="34" charset="0"/>
              </a:rPr>
              <a:t>Available at: </a:t>
            </a:r>
            <a:r>
              <a:rPr lang="en-IN" u="sng" dirty="0">
                <a:solidFill>
                  <a:schemeClr val="bg2">
                    <a:lumMod val="10000"/>
                  </a:schemeClr>
                </a:solidFill>
                <a:latin typeface="Arial" panose="020B0604020202020204" pitchFamily="34" charset="0"/>
                <a:cs typeface="Arial" panose="020B0604020202020204" pitchFamily="34" charset="0"/>
                <a:hlinkClick r:id="rId6"/>
              </a:rPr>
              <a:t>https://</a:t>
            </a:r>
            <a:r>
              <a:rPr lang="en-IN" u="sng" dirty="0" err="1">
                <a:solidFill>
                  <a:schemeClr val="bg2">
                    <a:lumMod val="10000"/>
                  </a:schemeClr>
                </a:solidFill>
                <a:latin typeface="Arial" panose="020B0604020202020204" pitchFamily="34" charset="0"/>
                <a:cs typeface="Arial" panose="020B0604020202020204" pitchFamily="34" charset="0"/>
                <a:hlinkClick r:id="rId6"/>
              </a:rPr>
              <a:t>www.gov.uk</a:t>
            </a:r>
            <a:r>
              <a:rPr lang="en-IN" u="sng" dirty="0">
                <a:solidFill>
                  <a:schemeClr val="bg2">
                    <a:lumMod val="10000"/>
                  </a:schemeClr>
                </a:solidFill>
                <a:latin typeface="Arial" panose="020B0604020202020204" pitchFamily="34" charset="0"/>
                <a:cs typeface="Arial" panose="020B0604020202020204" pitchFamily="34" charset="0"/>
                <a:hlinkClick r:id="rId6"/>
              </a:rPr>
              <a:t>/guidance/cervical-screening-programme-overview</a:t>
            </a:r>
            <a:r>
              <a:rPr lang="en-IN" dirty="0">
                <a:solidFill>
                  <a:schemeClr val="bg2">
                    <a:lumMod val="10000"/>
                  </a:schemeClr>
                </a:solidFill>
                <a:latin typeface="Arial" panose="020B0604020202020204" pitchFamily="34" charset="0"/>
                <a:cs typeface="Arial" panose="020B0604020202020204" pitchFamily="34" charset="0"/>
              </a:rPr>
              <a:t> (Accessed: 5 August 2026). </a:t>
            </a:r>
          </a:p>
          <a:p>
            <a:pPr marL="285750" lvl="0" indent="-285750" algn="just">
              <a:lnSpc>
                <a:spcPct val="150000"/>
              </a:lnSpc>
              <a:buFont typeface="Arial" panose="020B0604020202020204" pitchFamily="34" charset="0"/>
              <a:buChar char="•"/>
            </a:pPr>
            <a:r>
              <a:rPr lang="en-IN" dirty="0" err="1">
                <a:solidFill>
                  <a:schemeClr val="bg2">
                    <a:lumMod val="10000"/>
                  </a:schemeClr>
                </a:solidFill>
                <a:latin typeface="Arial" panose="020B0604020202020204" pitchFamily="34" charset="0"/>
                <a:cs typeface="Arial" panose="020B0604020202020204" pitchFamily="34" charset="0"/>
              </a:rPr>
              <a:t>gov.uk</a:t>
            </a:r>
            <a:r>
              <a:rPr lang="en-IN" dirty="0">
                <a:solidFill>
                  <a:schemeClr val="bg2">
                    <a:lumMod val="10000"/>
                  </a:schemeClr>
                </a:solidFill>
                <a:latin typeface="Arial" panose="020B0604020202020204" pitchFamily="34" charset="0"/>
                <a:cs typeface="Arial" panose="020B0604020202020204" pitchFamily="34" charset="0"/>
              </a:rPr>
              <a:t> (2026a) </a:t>
            </a:r>
            <a:r>
              <a:rPr lang="en-IN" i="1" dirty="0">
                <a:solidFill>
                  <a:schemeClr val="bg2">
                    <a:lumMod val="10000"/>
                  </a:schemeClr>
                </a:solidFill>
                <a:latin typeface="Arial" panose="020B0604020202020204" pitchFamily="34" charset="0"/>
                <a:cs typeface="Arial" panose="020B0604020202020204" pitchFamily="34" charset="0"/>
              </a:rPr>
              <a:t>Cervical screening: professional guidance. </a:t>
            </a:r>
            <a:r>
              <a:rPr lang="en-IN" dirty="0">
                <a:solidFill>
                  <a:schemeClr val="bg2">
                    <a:lumMod val="10000"/>
                  </a:schemeClr>
                </a:solidFill>
                <a:latin typeface="Arial" panose="020B0604020202020204" pitchFamily="34" charset="0"/>
                <a:cs typeface="Arial" panose="020B0604020202020204" pitchFamily="34" charset="0"/>
              </a:rPr>
              <a:t>Available at: </a:t>
            </a:r>
            <a:r>
              <a:rPr lang="en-IN" u="sng" dirty="0">
                <a:solidFill>
                  <a:schemeClr val="bg2">
                    <a:lumMod val="10000"/>
                  </a:schemeClr>
                </a:solidFill>
                <a:latin typeface="Arial" panose="020B0604020202020204" pitchFamily="34" charset="0"/>
                <a:cs typeface="Arial" panose="020B0604020202020204" pitchFamily="34" charset="0"/>
                <a:hlinkClick r:id="rId7"/>
              </a:rPr>
              <a:t>https://</a:t>
            </a:r>
            <a:r>
              <a:rPr lang="en-IN" u="sng" dirty="0" err="1">
                <a:solidFill>
                  <a:schemeClr val="bg2">
                    <a:lumMod val="10000"/>
                  </a:schemeClr>
                </a:solidFill>
                <a:latin typeface="Arial" panose="020B0604020202020204" pitchFamily="34" charset="0"/>
                <a:cs typeface="Arial" panose="020B0604020202020204" pitchFamily="34" charset="0"/>
                <a:hlinkClick r:id="rId7"/>
              </a:rPr>
              <a:t>www.gov.uk</a:t>
            </a:r>
            <a:r>
              <a:rPr lang="en-IN" u="sng" dirty="0">
                <a:solidFill>
                  <a:schemeClr val="bg2">
                    <a:lumMod val="10000"/>
                  </a:schemeClr>
                </a:solidFill>
                <a:latin typeface="Arial" panose="020B0604020202020204" pitchFamily="34" charset="0"/>
                <a:cs typeface="Arial" panose="020B0604020202020204" pitchFamily="34" charset="0"/>
                <a:hlinkClick r:id="rId7"/>
              </a:rPr>
              <a:t>/government/collections/cervical-screening-professional-guidance</a:t>
            </a:r>
            <a:r>
              <a:rPr lang="en-IN" dirty="0">
                <a:solidFill>
                  <a:schemeClr val="bg2">
                    <a:lumMod val="10000"/>
                  </a:schemeClr>
                </a:solidFill>
                <a:latin typeface="Arial" panose="020B0604020202020204" pitchFamily="34" charset="0"/>
                <a:cs typeface="Arial" panose="020B0604020202020204" pitchFamily="34" charset="0"/>
              </a:rPr>
              <a:t> (Accessed: 5 August 2026). </a:t>
            </a:r>
          </a:p>
        </p:txBody>
      </p:sp>
    </p:spTree>
    <p:extLst>
      <p:ext uri="{BB962C8B-B14F-4D97-AF65-F5344CB8AC3E}">
        <p14:creationId xmlns:p14="http://schemas.microsoft.com/office/powerpoint/2010/main" val="100039930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376518"/>
            <a:ext cx="12192000" cy="487271"/>
          </a:xfrm>
        </p:spPr>
        <p:txBody>
          <a:bodyPr>
            <a:noAutofit/>
          </a:bodyPr>
          <a:lstStyle/>
          <a:p>
            <a:pPr algn="ctr">
              <a:lnSpc>
                <a:spcPct val="150000"/>
              </a:lnSpc>
            </a:pPr>
            <a:r>
              <a:rPr lang="en-GB" sz="3500" b="1" dirty="0">
                <a:solidFill>
                  <a:schemeClr val="bg2">
                    <a:lumMod val="10000"/>
                  </a:schemeClr>
                </a:solidFill>
                <a:latin typeface="Arial" panose="020B0604020202020204" pitchFamily="34" charset="0"/>
                <a:cs typeface="Arial" panose="020B0604020202020204" pitchFamily="34" charset="0"/>
              </a:rPr>
              <a:t>References (contd.) </a:t>
            </a:r>
          </a:p>
        </p:txBody>
      </p:sp>
      <p:sp>
        <p:nvSpPr>
          <p:cNvPr id="4" name="Rectangle 3"/>
          <p:cNvSpPr/>
          <p:nvPr/>
        </p:nvSpPr>
        <p:spPr>
          <a:xfrm>
            <a:off x="465991" y="1169377"/>
            <a:ext cx="11236571" cy="5267282"/>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IN" dirty="0">
                <a:solidFill>
                  <a:schemeClr val="bg2">
                    <a:lumMod val="10000"/>
                  </a:schemeClr>
                </a:solidFill>
                <a:latin typeface="Arial" panose="020B0604020202020204" pitchFamily="34" charset="0"/>
                <a:cs typeface="Arial" panose="020B0604020202020204" pitchFamily="34" charset="0"/>
              </a:rPr>
              <a:t>Kim, J., Jang, J., Kim, B. and Lee, K.H. (2022) ‘Effect of the PRECEDE-PROCEED model on health programs: a systematic review and meta-analysis’, </a:t>
            </a:r>
            <a:r>
              <a:rPr lang="en-IN" i="1" dirty="0">
                <a:solidFill>
                  <a:schemeClr val="bg2">
                    <a:lumMod val="10000"/>
                  </a:schemeClr>
                </a:solidFill>
                <a:latin typeface="Arial" panose="020B0604020202020204" pitchFamily="34" charset="0"/>
                <a:cs typeface="Arial" panose="020B0604020202020204" pitchFamily="34" charset="0"/>
              </a:rPr>
              <a:t>Systematic Reviews</a:t>
            </a:r>
            <a:r>
              <a:rPr lang="en-IN" dirty="0">
                <a:solidFill>
                  <a:schemeClr val="bg2">
                    <a:lumMod val="10000"/>
                  </a:schemeClr>
                </a:solidFill>
                <a:latin typeface="Arial" panose="020B0604020202020204" pitchFamily="34" charset="0"/>
                <a:cs typeface="Arial" panose="020B0604020202020204" pitchFamily="34" charset="0"/>
              </a:rPr>
              <a:t>, </a:t>
            </a:r>
            <a:r>
              <a:rPr lang="en-IN" i="1" dirty="0">
                <a:solidFill>
                  <a:schemeClr val="bg2">
                    <a:lumMod val="10000"/>
                  </a:schemeClr>
                </a:solidFill>
                <a:latin typeface="Arial" panose="020B0604020202020204" pitchFamily="34" charset="0"/>
                <a:cs typeface="Arial" panose="020B0604020202020204" pitchFamily="34" charset="0"/>
              </a:rPr>
              <a:t>11</a:t>
            </a:r>
            <a:r>
              <a:rPr lang="en-IN" dirty="0">
                <a:solidFill>
                  <a:schemeClr val="bg2">
                    <a:lumMod val="10000"/>
                  </a:schemeClr>
                </a:solidFill>
                <a:latin typeface="Arial" panose="020B0604020202020204" pitchFamily="34" charset="0"/>
                <a:cs typeface="Arial" panose="020B0604020202020204" pitchFamily="34" charset="0"/>
              </a:rPr>
              <a:t>(1), p.213. </a:t>
            </a:r>
          </a:p>
          <a:p>
            <a:pPr marL="285750" lvl="0" indent="-285750" algn="just">
              <a:lnSpc>
                <a:spcPct val="150000"/>
              </a:lnSpc>
              <a:buFont typeface="Arial" panose="020B0604020202020204" pitchFamily="34" charset="0"/>
              <a:buChar char="•"/>
            </a:pPr>
            <a:r>
              <a:rPr lang="en-IN" dirty="0" err="1">
                <a:solidFill>
                  <a:schemeClr val="bg2">
                    <a:lumMod val="10000"/>
                  </a:schemeClr>
                </a:solidFill>
                <a:latin typeface="Arial" panose="020B0604020202020204" pitchFamily="34" charset="0"/>
                <a:cs typeface="Arial" panose="020B0604020202020204" pitchFamily="34" charset="0"/>
              </a:rPr>
              <a:t>NHS.uk</a:t>
            </a:r>
            <a:r>
              <a:rPr lang="en-IN" dirty="0">
                <a:solidFill>
                  <a:schemeClr val="bg2">
                    <a:lumMod val="10000"/>
                  </a:schemeClr>
                </a:solidFill>
                <a:latin typeface="Arial" panose="020B0604020202020204" pitchFamily="34" charset="0"/>
                <a:cs typeface="Arial" panose="020B0604020202020204" pitchFamily="34" charset="0"/>
              </a:rPr>
              <a:t> (2026) </a:t>
            </a:r>
            <a:r>
              <a:rPr lang="en-IN" i="1" dirty="0">
                <a:solidFill>
                  <a:schemeClr val="bg2">
                    <a:lumMod val="10000"/>
                  </a:schemeClr>
                </a:solidFill>
                <a:latin typeface="Arial" panose="020B0604020202020204" pitchFamily="34" charset="0"/>
                <a:cs typeface="Arial" panose="020B0604020202020204" pitchFamily="34" charset="0"/>
              </a:rPr>
              <a:t>Find information and services to help you manage your health. </a:t>
            </a:r>
            <a:r>
              <a:rPr lang="en-IN" dirty="0">
                <a:solidFill>
                  <a:schemeClr val="bg2">
                    <a:lumMod val="10000"/>
                  </a:schemeClr>
                </a:solidFill>
                <a:latin typeface="Arial" panose="020B0604020202020204" pitchFamily="34" charset="0"/>
                <a:cs typeface="Arial" panose="020B0604020202020204" pitchFamily="34" charset="0"/>
              </a:rPr>
              <a:t>Available at: </a:t>
            </a:r>
            <a:r>
              <a:rPr lang="en-IN" u="sng" dirty="0">
                <a:solidFill>
                  <a:schemeClr val="bg2">
                    <a:lumMod val="10000"/>
                  </a:schemeClr>
                </a:solidFill>
                <a:latin typeface="Arial" panose="020B0604020202020204" pitchFamily="34" charset="0"/>
                <a:cs typeface="Arial" panose="020B0604020202020204" pitchFamily="34" charset="0"/>
                <a:hlinkClick r:id="rId3"/>
              </a:rPr>
              <a:t>https://</a:t>
            </a:r>
            <a:r>
              <a:rPr lang="en-IN" u="sng" dirty="0" err="1">
                <a:solidFill>
                  <a:schemeClr val="bg2">
                    <a:lumMod val="10000"/>
                  </a:schemeClr>
                </a:solidFill>
                <a:latin typeface="Arial" panose="020B0604020202020204" pitchFamily="34" charset="0"/>
                <a:cs typeface="Arial" panose="020B0604020202020204" pitchFamily="34" charset="0"/>
                <a:hlinkClick r:id="rId3"/>
              </a:rPr>
              <a:t>www.nhs.uk</a:t>
            </a:r>
            <a:r>
              <a:rPr lang="en-IN" u="sng" dirty="0">
                <a:solidFill>
                  <a:schemeClr val="bg2">
                    <a:lumMod val="10000"/>
                  </a:schemeClr>
                </a:solidFill>
                <a:latin typeface="Arial" panose="020B0604020202020204" pitchFamily="34" charset="0"/>
                <a:cs typeface="Arial" panose="020B0604020202020204" pitchFamily="34" charset="0"/>
                <a:hlinkClick r:id="rId3"/>
              </a:rPr>
              <a:t>/</a:t>
            </a:r>
            <a:r>
              <a:rPr lang="en-IN" dirty="0">
                <a:solidFill>
                  <a:schemeClr val="bg2">
                    <a:lumMod val="10000"/>
                  </a:schemeClr>
                </a:solidFill>
                <a:latin typeface="Arial" panose="020B0604020202020204" pitchFamily="34" charset="0"/>
                <a:cs typeface="Arial" panose="020B0604020202020204" pitchFamily="34" charset="0"/>
              </a:rPr>
              <a:t> (Accessed: 5 August 2026). </a:t>
            </a:r>
          </a:p>
          <a:p>
            <a:pPr marL="285750" lvl="0" indent="-285750" algn="just">
              <a:lnSpc>
                <a:spcPct val="150000"/>
              </a:lnSpc>
              <a:buFont typeface="Arial" panose="020B0604020202020204" pitchFamily="34" charset="0"/>
              <a:buChar char="•"/>
            </a:pPr>
            <a:r>
              <a:rPr lang="en-IN" dirty="0">
                <a:solidFill>
                  <a:schemeClr val="bg2">
                    <a:lumMod val="10000"/>
                  </a:schemeClr>
                </a:solidFill>
                <a:latin typeface="Arial" panose="020B0604020202020204" pitchFamily="34" charset="0"/>
                <a:cs typeface="Arial" panose="020B0604020202020204" pitchFamily="34" charset="0"/>
              </a:rPr>
              <a:t>Norman, M. (2025) </a:t>
            </a:r>
            <a:r>
              <a:rPr lang="en-IN" i="1" dirty="0">
                <a:solidFill>
                  <a:schemeClr val="bg2">
                    <a:lumMod val="10000"/>
                  </a:schemeClr>
                </a:solidFill>
                <a:latin typeface="Arial" panose="020B0604020202020204" pitchFamily="34" charset="0"/>
                <a:cs typeface="Arial" panose="020B0604020202020204" pitchFamily="34" charset="0"/>
              </a:rPr>
              <a:t>Young women urged to attend NHS cervical screening. </a:t>
            </a:r>
            <a:r>
              <a:rPr lang="en-IN" dirty="0">
                <a:solidFill>
                  <a:schemeClr val="bg2">
                    <a:lumMod val="10000"/>
                  </a:schemeClr>
                </a:solidFill>
                <a:latin typeface="Arial" panose="020B0604020202020204" pitchFamily="34" charset="0"/>
                <a:cs typeface="Arial" panose="020B0604020202020204" pitchFamily="34" charset="0"/>
              </a:rPr>
              <a:t>Available at: </a:t>
            </a:r>
            <a:r>
              <a:rPr lang="en-IN" u="sng" dirty="0">
                <a:solidFill>
                  <a:schemeClr val="bg2">
                    <a:lumMod val="10000"/>
                  </a:schemeClr>
                </a:solidFill>
                <a:latin typeface="Arial" panose="020B0604020202020204" pitchFamily="34" charset="0"/>
                <a:cs typeface="Arial" panose="020B0604020202020204" pitchFamily="34" charset="0"/>
                <a:hlinkClick r:id="rId4"/>
              </a:rPr>
              <a:t>https://</a:t>
            </a:r>
            <a:r>
              <a:rPr lang="en-IN" u="sng" dirty="0" err="1">
                <a:solidFill>
                  <a:schemeClr val="bg2">
                    <a:lumMod val="10000"/>
                  </a:schemeClr>
                </a:solidFill>
                <a:latin typeface="Arial" panose="020B0604020202020204" pitchFamily="34" charset="0"/>
                <a:cs typeface="Arial" panose="020B0604020202020204" pitchFamily="34" charset="0"/>
                <a:hlinkClick r:id="rId4"/>
              </a:rPr>
              <a:t>www.bbc.com</a:t>
            </a:r>
            <a:r>
              <a:rPr lang="en-IN" u="sng" dirty="0">
                <a:solidFill>
                  <a:schemeClr val="bg2">
                    <a:lumMod val="10000"/>
                  </a:schemeClr>
                </a:solidFill>
                <a:latin typeface="Arial" panose="020B0604020202020204" pitchFamily="34" charset="0"/>
                <a:cs typeface="Arial" panose="020B0604020202020204" pitchFamily="34" charset="0"/>
                <a:hlinkClick r:id="rId4"/>
              </a:rPr>
              <a:t>/news/articles/cew0l17nvr9o</a:t>
            </a:r>
            <a:r>
              <a:rPr lang="en-IN" dirty="0">
                <a:solidFill>
                  <a:schemeClr val="bg2">
                    <a:lumMod val="10000"/>
                  </a:schemeClr>
                </a:solidFill>
                <a:latin typeface="Arial" panose="020B0604020202020204" pitchFamily="34" charset="0"/>
                <a:cs typeface="Arial" panose="020B0604020202020204" pitchFamily="34" charset="0"/>
              </a:rPr>
              <a:t> (Accessed: 5 August 2026). </a:t>
            </a:r>
          </a:p>
          <a:p>
            <a:pPr marL="285750" lvl="0" indent="-285750" algn="just">
              <a:lnSpc>
                <a:spcPct val="150000"/>
              </a:lnSpc>
              <a:buFont typeface="Arial" panose="020B0604020202020204" pitchFamily="34" charset="0"/>
              <a:buChar char="•"/>
            </a:pPr>
            <a:r>
              <a:rPr lang="en-IN" dirty="0">
                <a:solidFill>
                  <a:schemeClr val="bg2">
                    <a:lumMod val="10000"/>
                  </a:schemeClr>
                </a:solidFill>
                <a:latin typeface="Arial" panose="020B0604020202020204" pitchFamily="34" charset="0"/>
                <a:cs typeface="Arial" panose="020B0604020202020204" pitchFamily="34" charset="0"/>
              </a:rPr>
              <a:t>Porter, C. (2016) ‘Revisiting Precede–Proceed: A leading model for ecological and ethical health promotion’, </a:t>
            </a:r>
            <a:r>
              <a:rPr lang="en-IN" i="1" dirty="0">
                <a:solidFill>
                  <a:schemeClr val="bg2">
                    <a:lumMod val="10000"/>
                  </a:schemeClr>
                </a:solidFill>
                <a:latin typeface="Arial" panose="020B0604020202020204" pitchFamily="34" charset="0"/>
                <a:cs typeface="Arial" panose="020B0604020202020204" pitchFamily="34" charset="0"/>
              </a:rPr>
              <a:t>Health Education Journal.</a:t>
            </a:r>
            <a:r>
              <a:rPr lang="en-IN" dirty="0">
                <a:solidFill>
                  <a:schemeClr val="bg2">
                    <a:lumMod val="10000"/>
                  </a:schemeClr>
                </a:solidFill>
                <a:latin typeface="Arial" panose="020B0604020202020204" pitchFamily="34" charset="0"/>
                <a:cs typeface="Arial" panose="020B0604020202020204" pitchFamily="34" charset="0"/>
              </a:rPr>
              <a:t> 75. 753-764. 10.1177/0017896915619645. </a:t>
            </a:r>
          </a:p>
          <a:p>
            <a:pPr marL="285750" indent="-285750" algn="just">
              <a:lnSpc>
                <a:spcPct val="150000"/>
              </a:lnSpc>
              <a:buFont typeface="Arial" panose="020B0604020202020204" pitchFamily="34" charset="0"/>
              <a:buChar char="•"/>
            </a:pPr>
            <a:r>
              <a:rPr lang="en-IN" dirty="0">
                <a:solidFill>
                  <a:schemeClr val="bg2">
                    <a:lumMod val="10000"/>
                  </a:schemeClr>
                </a:solidFill>
                <a:latin typeface="Arial" panose="020B0604020202020204" pitchFamily="34" charset="0"/>
                <a:cs typeface="Arial" panose="020B0604020202020204" pitchFamily="34" charset="0"/>
              </a:rPr>
              <a:t>Statista (2024) </a:t>
            </a:r>
            <a:r>
              <a:rPr lang="en-IN" i="1" dirty="0">
                <a:solidFill>
                  <a:schemeClr val="bg2">
                    <a:lumMod val="10000"/>
                  </a:schemeClr>
                </a:solidFill>
                <a:latin typeface="Arial" panose="020B0604020202020204" pitchFamily="34" charset="0"/>
                <a:cs typeface="Arial" panose="020B0604020202020204" pitchFamily="34" charset="0"/>
              </a:rPr>
              <a:t>Number of women invited for cervical screening in England from 2011 to 2024 (in millions). </a:t>
            </a:r>
            <a:r>
              <a:rPr lang="en-IN" dirty="0">
                <a:solidFill>
                  <a:schemeClr val="bg2">
                    <a:lumMod val="10000"/>
                  </a:schemeClr>
                </a:solidFill>
                <a:latin typeface="Arial" panose="020B0604020202020204" pitchFamily="34" charset="0"/>
                <a:cs typeface="Arial" panose="020B0604020202020204" pitchFamily="34" charset="0"/>
              </a:rPr>
              <a:t>Available at: </a:t>
            </a:r>
            <a:r>
              <a:rPr lang="en-IN" u="sng" dirty="0">
                <a:solidFill>
                  <a:schemeClr val="bg2">
                    <a:lumMod val="10000"/>
                  </a:schemeClr>
                </a:solidFill>
                <a:latin typeface="Arial" panose="020B0604020202020204" pitchFamily="34" charset="0"/>
                <a:cs typeface="Arial" panose="020B0604020202020204" pitchFamily="34" charset="0"/>
                <a:hlinkClick r:id="rId5"/>
              </a:rPr>
              <a:t>https://</a:t>
            </a:r>
            <a:r>
              <a:rPr lang="en-IN" u="sng" dirty="0" err="1">
                <a:solidFill>
                  <a:schemeClr val="bg2">
                    <a:lumMod val="10000"/>
                  </a:schemeClr>
                </a:solidFill>
                <a:latin typeface="Arial" panose="020B0604020202020204" pitchFamily="34" charset="0"/>
                <a:cs typeface="Arial" panose="020B0604020202020204" pitchFamily="34" charset="0"/>
                <a:hlinkClick r:id="rId5"/>
              </a:rPr>
              <a:t>www.statista.com</a:t>
            </a:r>
            <a:r>
              <a:rPr lang="en-IN" u="sng" dirty="0">
                <a:solidFill>
                  <a:schemeClr val="bg2">
                    <a:lumMod val="10000"/>
                  </a:schemeClr>
                </a:solidFill>
                <a:latin typeface="Arial" panose="020B0604020202020204" pitchFamily="34" charset="0"/>
                <a:cs typeface="Arial" panose="020B0604020202020204" pitchFamily="34" charset="0"/>
                <a:hlinkClick r:id="rId5"/>
              </a:rPr>
              <a:t>/statistics/535348/women-invited-for-the-cervical-cancer-screening-in-</a:t>
            </a:r>
            <a:r>
              <a:rPr lang="en-IN" u="sng" dirty="0" err="1">
                <a:solidFill>
                  <a:schemeClr val="bg2">
                    <a:lumMod val="10000"/>
                  </a:schemeClr>
                </a:solidFill>
                <a:latin typeface="Arial" panose="020B0604020202020204" pitchFamily="34" charset="0"/>
                <a:cs typeface="Arial" panose="020B0604020202020204" pitchFamily="34" charset="0"/>
                <a:hlinkClick r:id="rId5"/>
              </a:rPr>
              <a:t>england</a:t>
            </a:r>
            <a:r>
              <a:rPr lang="en-IN" u="sng" dirty="0">
                <a:solidFill>
                  <a:schemeClr val="bg2">
                    <a:lumMod val="10000"/>
                  </a:schemeClr>
                </a:solidFill>
                <a:latin typeface="Arial" panose="020B0604020202020204" pitchFamily="34" charset="0"/>
                <a:cs typeface="Arial" panose="020B0604020202020204" pitchFamily="34" charset="0"/>
                <a:hlinkClick r:id="rId5"/>
              </a:rPr>
              <a:t>/?</a:t>
            </a:r>
            <a:r>
              <a:rPr lang="en-IN" u="sng" dirty="0" err="1">
                <a:solidFill>
                  <a:schemeClr val="bg2">
                    <a:lumMod val="10000"/>
                  </a:schemeClr>
                </a:solidFill>
                <a:latin typeface="Arial" panose="020B0604020202020204" pitchFamily="34" charset="0"/>
                <a:cs typeface="Arial" panose="020B0604020202020204" pitchFamily="34" charset="0"/>
                <a:hlinkClick r:id="rId5"/>
              </a:rPr>
              <a:t>srsltid</a:t>
            </a:r>
            <a:r>
              <a:rPr lang="en-IN" u="sng" dirty="0">
                <a:solidFill>
                  <a:schemeClr val="bg2">
                    <a:lumMod val="10000"/>
                  </a:schemeClr>
                </a:solidFill>
                <a:latin typeface="Arial" panose="020B0604020202020204" pitchFamily="34" charset="0"/>
                <a:cs typeface="Arial" panose="020B0604020202020204" pitchFamily="34" charset="0"/>
                <a:hlinkClick r:id="rId5"/>
              </a:rPr>
              <a:t>=AfmBOoo16nLQAx8VzXQ1QNHt0wtAFWPlRR5Bn6EZAVh61Qk0_KI_MOsr</a:t>
            </a:r>
            <a:r>
              <a:rPr lang="en-IN" dirty="0">
                <a:solidFill>
                  <a:schemeClr val="bg2">
                    <a:lumMod val="10000"/>
                  </a:schemeClr>
                </a:solidFill>
                <a:latin typeface="Arial" panose="020B0604020202020204" pitchFamily="34" charset="0"/>
                <a:cs typeface="Arial" panose="020B0604020202020204" pitchFamily="34" charset="0"/>
              </a:rPr>
              <a:t> (Accessed: 5 August 2026).</a:t>
            </a:r>
          </a:p>
        </p:txBody>
      </p:sp>
    </p:spTree>
    <p:extLst>
      <p:ext uri="{BB962C8B-B14F-4D97-AF65-F5344CB8AC3E}">
        <p14:creationId xmlns:p14="http://schemas.microsoft.com/office/powerpoint/2010/main" val="419128590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746499"/>
          </a:xfrm>
        </p:spPr>
        <p:txBody>
          <a:bodyPr>
            <a:normAutofit/>
          </a:bodyPr>
          <a:lstStyle/>
          <a:p>
            <a:pPr algn="ctr"/>
            <a:r>
              <a:rPr lang="en-GB" sz="3500" b="1" dirty="0">
                <a:solidFill>
                  <a:schemeClr val="bg2">
                    <a:lumMod val="10000"/>
                  </a:schemeClr>
                </a:solidFill>
                <a:latin typeface="Arial" panose="020B0604020202020204" pitchFamily="34" charset="0"/>
                <a:cs typeface="Arial" panose="020B0604020202020204" pitchFamily="34" charset="0"/>
              </a:rPr>
              <a:t>References (contd.) </a:t>
            </a:r>
            <a:endParaRPr lang="en-GB" sz="3500" dirty="0">
              <a:solidFill>
                <a:schemeClr val="bg2">
                  <a:lumMod val="10000"/>
                </a:schemeClr>
              </a:solidFill>
              <a:latin typeface="Arial" panose="020B0604020202020204" pitchFamily="34" charset="0"/>
              <a:cs typeface="Arial" panose="020B0604020202020204" pitchFamily="34" charset="0"/>
            </a:endParaRPr>
          </a:p>
        </p:txBody>
      </p:sp>
      <p:sp>
        <p:nvSpPr>
          <p:cNvPr id="5" name="Rectangle 4"/>
          <p:cNvSpPr/>
          <p:nvPr/>
        </p:nvSpPr>
        <p:spPr>
          <a:xfrm>
            <a:off x="430823" y="1195755"/>
            <a:ext cx="11280531" cy="5090746"/>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
              <a:lnSpc>
                <a:spcPct val="150000"/>
              </a:lnSpc>
              <a:buFont typeface="Arial" panose="020B0604020202020204" pitchFamily="34" charset="0"/>
              <a:buChar char="•"/>
            </a:pPr>
            <a:r>
              <a:rPr lang="en-IN" dirty="0">
                <a:solidFill>
                  <a:schemeClr val="bg2">
                    <a:lumMod val="10000"/>
                  </a:schemeClr>
                </a:solidFill>
                <a:latin typeface="Arial" panose="020B0604020202020204" pitchFamily="34" charset="0"/>
                <a:cs typeface="Arial" panose="020B0604020202020204" pitchFamily="34" charset="0"/>
              </a:rPr>
              <a:t>Statista (2026) </a:t>
            </a:r>
            <a:r>
              <a:rPr lang="en-IN" i="1" dirty="0">
                <a:solidFill>
                  <a:schemeClr val="bg2">
                    <a:lumMod val="10000"/>
                  </a:schemeClr>
                </a:solidFill>
                <a:latin typeface="Arial" panose="020B0604020202020204" pitchFamily="34" charset="0"/>
                <a:cs typeface="Arial" panose="020B0604020202020204" pitchFamily="34" charset="0"/>
              </a:rPr>
              <a:t>Annual uptake rate of women being screened according to the cervical cancer screening program in England from 2011 to 2024, by age. </a:t>
            </a:r>
            <a:r>
              <a:rPr lang="en-IN" dirty="0">
                <a:solidFill>
                  <a:schemeClr val="bg2">
                    <a:lumMod val="10000"/>
                  </a:schemeClr>
                </a:solidFill>
                <a:latin typeface="Arial" panose="020B0604020202020204" pitchFamily="34" charset="0"/>
                <a:cs typeface="Arial" panose="020B0604020202020204" pitchFamily="34" charset="0"/>
              </a:rPr>
              <a:t>Available at: </a:t>
            </a:r>
            <a:r>
              <a:rPr lang="en-IN" u="sng" dirty="0">
                <a:solidFill>
                  <a:schemeClr val="bg2">
                    <a:lumMod val="10000"/>
                  </a:schemeClr>
                </a:solidFill>
                <a:latin typeface="Arial" panose="020B0604020202020204" pitchFamily="34" charset="0"/>
                <a:cs typeface="Arial" panose="020B0604020202020204" pitchFamily="34" charset="0"/>
                <a:hlinkClick r:id="rId3"/>
              </a:rPr>
              <a:t>https://</a:t>
            </a:r>
            <a:r>
              <a:rPr lang="en-IN" u="sng" dirty="0" err="1">
                <a:solidFill>
                  <a:schemeClr val="bg2">
                    <a:lumMod val="10000"/>
                  </a:schemeClr>
                </a:solidFill>
                <a:latin typeface="Arial" panose="020B0604020202020204" pitchFamily="34" charset="0"/>
                <a:cs typeface="Arial" panose="020B0604020202020204" pitchFamily="34" charset="0"/>
                <a:hlinkClick r:id="rId3"/>
              </a:rPr>
              <a:t>www.statista.com</a:t>
            </a:r>
            <a:r>
              <a:rPr lang="en-IN" u="sng" dirty="0">
                <a:solidFill>
                  <a:schemeClr val="bg2">
                    <a:lumMod val="10000"/>
                  </a:schemeClr>
                </a:solidFill>
                <a:latin typeface="Arial" panose="020B0604020202020204" pitchFamily="34" charset="0"/>
                <a:cs typeface="Arial" panose="020B0604020202020204" pitchFamily="34" charset="0"/>
                <a:hlinkClick r:id="rId3"/>
              </a:rPr>
              <a:t>/statistics/535342/-cervical-cancer-screening-uptake-by-age-in-</a:t>
            </a:r>
            <a:r>
              <a:rPr lang="en-IN" u="sng" dirty="0" err="1">
                <a:solidFill>
                  <a:schemeClr val="bg2">
                    <a:lumMod val="10000"/>
                  </a:schemeClr>
                </a:solidFill>
                <a:latin typeface="Arial" panose="020B0604020202020204" pitchFamily="34" charset="0"/>
                <a:cs typeface="Arial" panose="020B0604020202020204" pitchFamily="34" charset="0"/>
                <a:hlinkClick r:id="rId3"/>
              </a:rPr>
              <a:t>england</a:t>
            </a:r>
            <a:r>
              <a:rPr lang="en-IN" u="sng" dirty="0">
                <a:solidFill>
                  <a:schemeClr val="bg2">
                    <a:lumMod val="10000"/>
                  </a:schemeClr>
                </a:solidFill>
                <a:latin typeface="Arial" panose="020B0604020202020204" pitchFamily="34" charset="0"/>
                <a:cs typeface="Arial" panose="020B0604020202020204" pitchFamily="34" charset="0"/>
                <a:hlinkClick r:id="rId3"/>
              </a:rPr>
              <a:t>/?</a:t>
            </a:r>
            <a:r>
              <a:rPr lang="en-IN" u="sng" dirty="0" err="1">
                <a:solidFill>
                  <a:schemeClr val="bg2">
                    <a:lumMod val="10000"/>
                  </a:schemeClr>
                </a:solidFill>
                <a:latin typeface="Arial" panose="020B0604020202020204" pitchFamily="34" charset="0"/>
                <a:cs typeface="Arial" panose="020B0604020202020204" pitchFamily="34" charset="0"/>
                <a:hlinkClick r:id="rId3"/>
              </a:rPr>
              <a:t>srsltid</a:t>
            </a:r>
            <a:r>
              <a:rPr lang="en-IN" u="sng" dirty="0">
                <a:solidFill>
                  <a:schemeClr val="bg2">
                    <a:lumMod val="10000"/>
                  </a:schemeClr>
                </a:solidFill>
                <a:latin typeface="Arial" panose="020B0604020202020204" pitchFamily="34" charset="0"/>
                <a:cs typeface="Arial" panose="020B0604020202020204" pitchFamily="34" charset="0"/>
                <a:hlinkClick r:id="rId3"/>
              </a:rPr>
              <a:t>=AfmBOopIVrQUW_UcRriiul7pdlAZcKc2cS23WqhK4dZOsihccjqsYWUR</a:t>
            </a:r>
            <a:r>
              <a:rPr lang="en-IN" dirty="0">
                <a:solidFill>
                  <a:schemeClr val="bg2">
                    <a:lumMod val="10000"/>
                  </a:schemeClr>
                </a:solidFill>
                <a:latin typeface="Arial" panose="020B0604020202020204" pitchFamily="34" charset="0"/>
                <a:cs typeface="Arial" panose="020B0604020202020204" pitchFamily="34" charset="0"/>
              </a:rPr>
              <a:t> (Accessed: 5 August 2026). </a:t>
            </a:r>
          </a:p>
          <a:p>
            <a:pPr marL="285750" lvl="0" indent="-285750" algn="just">
              <a:lnSpc>
                <a:spcPct val="150000"/>
              </a:lnSpc>
              <a:buFont typeface="Arial" panose="020B0604020202020204" pitchFamily="34" charset="0"/>
              <a:buChar char="•"/>
            </a:pPr>
            <a:r>
              <a:rPr lang="en-IN" dirty="0" err="1">
                <a:solidFill>
                  <a:schemeClr val="bg2">
                    <a:lumMod val="10000"/>
                  </a:schemeClr>
                </a:solidFill>
                <a:latin typeface="Arial" panose="020B0604020202020204" pitchFamily="34" charset="0"/>
                <a:cs typeface="Arial" panose="020B0604020202020204" pitchFamily="34" charset="0"/>
              </a:rPr>
              <a:t>Ürek</a:t>
            </a:r>
            <a:r>
              <a:rPr lang="en-IN" dirty="0">
                <a:solidFill>
                  <a:schemeClr val="bg2">
                    <a:lumMod val="10000"/>
                  </a:schemeClr>
                </a:solidFill>
                <a:latin typeface="Arial" panose="020B0604020202020204" pitchFamily="34" charset="0"/>
                <a:cs typeface="Arial" panose="020B0604020202020204" pitchFamily="34" charset="0"/>
              </a:rPr>
              <a:t>, H. (2024) ‘The impact of a mobile phone and mobile application-supported science laboratory on the digital literacy of preservice teachers and their disposition toward using technology in class’, </a:t>
            </a:r>
            <a:r>
              <a:rPr lang="en-IN" i="1" dirty="0">
                <a:solidFill>
                  <a:schemeClr val="bg2">
                    <a:lumMod val="10000"/>
                  </a:schemeClr>
                </a:solidFill>
                <a:latin typeface="Arial" panose="020B0604020202020204" pitchFamily="34" charset="0"/>
                <a:cs typeface="Arial" panose="020B0604020202020204" pitchFamily="34" charset="0"/>
              </a:rPr>
              <a:t>Journal of Science Education and Technology</a:t>
            </a:r>
            <a:r>
              <a:rPr lang="en-IN" dirty="0">
                <a:solidFill>
                  <a:schemeClr val="bg2">
                    <a:lumMod val="10000"/>
                  </a:schemeClr>
                </a:solidFill>
                <a:latin typeface="Arial" panose="020B0604020202020204" pitchFamily="34" charset="0"/>
                <a:cs typeface="Arial" panose="020B0604020202020204" pitchFamily="34" charset="0"/>
              </a:rPr>
              <a:t>, </a:t>
            </a:r>
            <a:r>
              <a:rPr lang="en-IN" i="1" dirty="0">
                <a:solidFill>
                  <a:schemeClr val="bg2">
                    <a:lumMod val="10000"/>
                  </a:schemeClr>
                </a:solidFill>
                <a:latin typeface="Arial" panose="020B0604020202020204" pitchFamily="34" charset="0"/>
                <a:cs typeface="Arial" panose="020B0604020202020204" pitchFamily="34" charset="0"/>
              </a:rPr>
              <a:t>33</a:t>
            </a:r>
            <a:r>
              <a:rPr lang="en-IN" dirty="0">
                <a:solidFill>
                  <a:schemeClr val="bg2">
                    <a:lumMod val="10000"/>
                  </a:schemeClr>
                </a:solidFill>
                <a:latin typeface="Arial" panose="020B0604020202020204" pitchFamily="34" charset="0"/>
                <a:cs typeface="Arial" panose="020B0604020202020204" pitchFamily="34" charset="0"/>
              </a:rPr>
              <a:t>(6), pp.983-997. </a:t>
            </a:r>
          </a:p>
          <a:p>
            <a:pPr marL="285750" indent="-285750" algn="just">
              <a:lnSpc>
                <a:spcPct val="150000"/>
              </a:lnSpc>
              <a:buFont typeface="Arial" panose="020B0604020202020204" pitchFamily="34" charset="0"/>
              <a:buChar char="•"/>
            </a:pPr>
            <a:r>
              <a:rPr lang="en-IN" dirty="0" err="1">
                <a:solidFill>
                  <a:schemeClr val="bg2">
                    <a:lumMod val="10000"/>
                  </a:schemeClr>
                </a:solidFill>
                <a:latin typeface="Arial" panose="020B0604020202020204" pitchFamily="34" charset="0"/>
                <a:cs typeface="Arial" panose="020B0604020202020204" pitchFamily="34" charset="0"/>
              </a:rPr>
              <a:t>Zampaoglou</a:t>
            </a:r>
            <a:r>
              <a:rPr lang="en-IN" dirty="0">
                <a:solidFill>
                  <a:schemeClr val="bg2">
                    <a:lumMod val="10000"/>
                  </a:schemeClr>
                </a:solidFill>
                <a:latin typeface="Arial" panose="020B0604020202020204" pitchFamily="34" charset="0"/>
                <a:cs typeface="Arial" panose="020B0604020202020204" pitchFamily="34" charset="0"/>
              </a:rPr>
              <a:t>, E., </a:t>
            </a:r>
            <a:r>
              <a:rPr lang="en-IN" dirty="0" err="1">
                <a:solidFill>
                  <a:schemeClr val="bg2">
                    <a:lumMod val="10000"/>
                  </a:schemeClr>
                </a:solidFill>
                <a:latin typeface="Arial" panose="020B0604020202020204" pitchFamily="34" charset="0"/>
                <a:cs typeface="Arial" panose="020B0604020202020204" pitchFamily="34" charset="0"/>
              </a:rPr>
              <a:t>Boureka</a:t>
            </a:r>
            <a:r>
              <a:rPr lang="en-IN" dirty="0">
                <a:solidFill>
                  <a:schemeClr val="bg2">
                    <a:lumMod val="10000"/>
                  </a:schemeClr>
                </a:solidFill>
                <a:latin typeface="Arial" panose="020B0604020202020204" pitchFamily="34" charset="0"/>
                <a:cs typeface="Arial" panose="020B0604020202020204" pitchFamily="34" charset="0"/>
              </a:rPr>
              <a:t>, E., </a:t>
            </a:r>
            <a:r>
              <a:rPr lang="en-IN" dirty="0" err="1">
                <a:solidFill>
                  <a:schemeClr val="bg2">
                    <a:lumMod val="10000"/>
                  </a:schemeClr>
                </a:solidFill>
                <a:latin typeface="Arial" panose="020B0604020202020204" pitchFamily="34" charset="0"/>
                <a:cs typeface="Arial" panose="020B0604020202020204" pitchFamily="34" charset="0"/>
              </a:rPr>
              <a:t>Gounari</a:t>
            </a:r>
            <a:r>
              <a:rPr lang="en-IN" dirty="0">
                <a:solidFill>
                  <a:schemeClr val="bg2">
                    <a:lumMod val="10000"/>
                  </a:schemeClr>
                </a:solidFill>
                <a:latin typeface="Arial" panose="020B0604020202020204" pitchFamily="34" charset="0"/>
                <a:cs typeface="Arial" panose="020B0604020202020204" pitchFamily="34" charset="0"/>
              </a:rPr>
              <a:t>, E., </a:t>
            </a:r>
            <a:r>
              <a:rPr lang="en-IN" dirty="0" err="1">
                <a:solidFill>
                  <a:schemeClr val="bg2">
                    <a:lumMod val="10000"/>
                  </a:schemeClr>
                </a:solidFill>
                <a:latin typeface="Arial" panose="020B0604020202020204" pitchFamily="34" charset="0"/>
                <a:cs typeface="Arial" panose="020B0604020202020204" pitchFamily="34" charset="0"/>
              </a:rPr>
              <a:t>Liasidi</a:t>
            </a:r>
            <a:r>
              <a:rPr lang="en-IN" dirty="0">
                <a:solidFill>
                  <a:schemeClr val="bg2">
                    <a:lumMod val="10000"/>
                  </a:schemeClr>
                </a:solidFill>
                <a:latin typeface="Arial" panose="020B0604020202020204" pitchFamily="34" charset="0"/>
                <a:cs typeface="Arial" panose="020B0604020202020204" pitchFamily="34" charset="0"/>
              </a:rPr>
              <a:t>, P.N., </a:t>
            </a:r>
            <a:r>
              <a:rPr lang="en-IN" dirty="0" err="1">
                <a:solidFill>
                  <a:schemeClr val="bg2">
                    <a:lumMod val="10000"/>
                  </a:schemeClr>
                </a:solidFill>
                <a:latin typeface="Arial" panose="020B0604020202020204" pitchFamily="34" charset="0"/>
                <a:cs typeface="Arial" panose="020B0604020202020204" pitchFamily="34" charset="0"/>
              </a:rPr>
              <a:t>Kalogiannidis</a:t>
            </a:r>
            <a:r>
              <a:rPr lang="en-IN" dirty="0">
                <a:solidFill>
                  <a:schemeClr val="bg2">
                    <a:lumMod val="10000"/>
                  </a:schemeClr>
                </a:solidFill>
                <a:latin typeface="Arial" panose="020B0604020202020204" pitchFamily="34" charset="0"/>
                <a:cs typeface="Arial" panose="020B0604020202020204" pitchFamily="34" charset="0"/>
              </a:rPr>
              <a:t>, I., </a:t>
            </a:r>
            <a:r>
              <a:rPr lang="en-IN" dirty="0" err="1">
                <a:solidFill>
                  <a:schemeClr val="bg2">
                    <a:lumMod val="10000"/>
                  </a:schemeClr>
                </a:solidFill>
                <a:latin typeface="Arial" panose="020B0604020202020204" pitchFamily="34" charset="0"/>
                <a:cs typeface="Arial" panose="020B0604020202020204" pitchFamily="34" charset="0"/>
              </a:rPr>
              <a:t>Tsimtsiou</a:t>
            </a:r>
            <a:r>
              <a:rPr lang="en-IN" dirty="0">
                <a:solidFill>
                  <a:schemeClr val="bg2">
                    <a:lumMod val="10000"/>
                  </a:schemeClr>
                </a:solidFill>
                <a:latin typeface="Arial" panose="020B0604020202020204" pitchFamily="34" charset="0"/>
                <a:cs typeface="Arial" panose="020B0604020202020204" pitchFamily="34" charset="0"/>
              </a:rPr>
              <a:t>, Z., </a:t>
            </a:r>
            <a:r>
              <a:rPr lang="en-IN" dirty="0" err="1">
                <a:solidFill>
                  <a:schemeClr val="bg2">
                    <a:lumMod val="10000"/>
                  </a:schemeClr>
                </a:solidFill>
                <a:latin typeface="Arial" panose="020B0604020202020204" pitchFamily="34" charset="0"/>
                <a:cs typeface="Arial" panose="020B0604020202020204" pitchFamily="34" charset="0"/>
              </a:rPr>
              <a:t>Haidich</a:t>
            </a:r>
            <a:r>
              <a:rPr lang="en-IN" dirty="0">
                <a:solidFill>
                  <a:schemeClr val="bg2">
                    <a:lumMod val="10000"/>
                  </a:schemeClr>
                </a:solidFill>
                <a:latin typeface="Arial" panose="020B0604020202020204" pitchFamily="34" charset="0"/>
                <a:cs typeface="Arial" panose="020B0604020202020204" pitchFamily="34" charset="0"/>
              </a:rPr>
              <a:t>, A.B., </a:t>
            </a:r>
            <a:r>
              <a:rPr lang="en-IN" dirty="0" err="1">
                <a:solidFill>
                  <a:schemeClr val="bg2">
                    <a:lumMod val="10000"/>
                  </a:schemeClr>
                </a:solidFill>
                <a:latin typeface="Arial" panose="020B0604020202020204" pitchFamily="34" charset="0"/>
                <a:cs typeface="Arial" panose="020B0604020202020204" pitchFamily="34" charset="0"/>
              </a:rPr>
              <a:t>Tsakiridis</a:t>
            </a:r>
            <a:r>
              <a:rPr lang="en-IN" dirty="0">
                <a:solidFill>
                  <a:schemeClr val="bg2">
                    <a:lumMod val="10000"/>
                  </a:schemeClr>
                </a:solidFill>
                <a:latin typeface="Arial" panose="020B0604020202020204" pitchFamily="34" charset="0"/>
                <a:cs typeface="Arial" panose="020B0604020202020204" pitchFamily="34" charset="0"/>
              </a:rPr>
              <a:t>, I. and </a:t>
            </a:r>
            <a:r>
              <a:rPr lang="en-IN" dirty="0" err="1">
                <a:solidFill>
                  <a:schemeClr val="bg2">
                    <a:lumMod val="10000"/>
                  </a:schemeClr>
                </a:solidFill>
                <a:latin typeface="Arial" panose="020B0604020202020204" pitchFamily="34" charset="0"/>
                <a:cs typeface="Arial" panose="020B0604020202020204" pitchFamily="34" charset="0"/>
              </a:rPr>
              <a:t>Dagklis</a:t>
            </a:r>
            <a:r>
              <a:rPr lang="en-IN" dirty="0">
                <a:solidFill>
                  <a:schemeClr val="bg2">
                    <a:lumMod val="10000"/>
                  </a:schemeClr>
                </a:solidFill>
                <a:latin typeface="Arial" panose="020B0604020202020204" pitchFamily="34" charset="0"/>
                <a:cs typeface="Arial" panose="020B0604020202020204" pitchFamily="34" charset="0"/>
              </a:rPr>
              <a:t>, T. (2025) ‘Screening for cervical cancer: a comprehensive review of guidelines’, </a:t>
            </a:r>
            <a:r>
              <a:rPr lang="en-IN" i="1" dirty="0">
                <a:solidFill>
                  <a:schemeClr val="bg2">
                    <a:lumMod val="10000"/>
                  </a:schemeClr>
                </a:solidFill>
                <a:latin typeface="Arial" panose="020B0604020202020204" pitchFamily="34" charset="0"/>
                <a:cs typeface="Arial" panose="020B0604020202020204" pitchFamily="34" charset="0"/>
              </a:rPr>
              <a:t>Cancers</a:t>
            </a:r>
            <a:r>
              <a:rPr lang="en-IN" dirty="0">
                <a:solidFill>
                  <a:schemeClr val="bg2">
                    <a:lumMod val="10000"/>
                  </a:schemeClr>
                </a:solidFill>
                <a:latin typeface="Arial" panose="020B0604020202020204" pitchFamily="34" charset="0"/>
                <a:cs typeface="Arial" panose="020B0604020202020204" pitchFamily="34" charset="0"/>
              </a:rPr>
              <a:t>, </a:t>
            </a:r>
            <a:r>
              <a:rPr lang="en-IN" i="1" dirty="0">
                <a:solidFill>
                  <a:schemeClr val="bg2">
                    <a:lumMod val="10000"/>
                  </a:schemeClr>
                </a:solidFill>
                <a:latin typeface="Arial" panose="020B0604020202020204" pitchFamily="34" charset="0"/>
                <a:cs typeface="Arial" panose="020B0604020202020204" pitchFamily="34" charset="0"/>
              </a:rPr>
              <a:t>17</a:t>
            </a:r>
            <a:r>
              <a:rPr lang="en-IN" dirty="0">
                <a:solidFill>
                  <a:schemeClr val="bg2">
                    <a:lumMod val="10000"/>
                  </a:schemeClr>
                </a:solidFill>
                <a:latin typeface="Arial" panose="020B0604020202020204" pitchFamily="34" charset="0"/>
                <a:cs typeface="Arial" panose="020B0604020202020204" pitchFamily="34" charset="0"/>
              </a:rPr>
              <a:t>(13), p.2072.</a:t>
            </a:r>
            <a:endParaRPr lang="en-GB" dirty="0">
              <a:solidFill>
                <a:schemeClr val="bg2">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72430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70412" y="131934"/>
            <a:ext cx="2020388" cy="477666"/>
          </a:xfrm>
          <a:prstGeom prst="rect">
            <a:avLst/>
          </a:prstGeom>
          <a:noFill/>
          <a:ln/>
        </p:spPr>
        <p:txBody>
          <a:bodyPr wrap="square" lIns="0" tIns="0" rIns="0" bIns="0" rtlCol="0" anchor="t"/>
          <a:lstStyle/>
          <a:p>
            <a:pPr marL="0" indent="0">
              <a:buNone/>
            </a:pPr>
            <a:r>
              <a:rPr lang="en-US" sz="2800" b="1" dirty="0">
                <a:latin typeface="Cambria" pitchFamily="34" charset="0"/>
                <a:ea typeface="Cambria" pitchFamily="34" charset="-122"/>
                <a:cs typeface="Cambria" pitchFamily="34" charset="-120"/>
              </a:rPr>
              <a:t>References</a:t>
            </a:r>
            <a:endParaRPr lang="en-US" sz="2800" dirty="0"/>
          </a:p>
        </p:txBody>
      </p:sp>
      <p:sp>
        <p:nvSpPr>
          <p:cNvPr id="5" name="Text 3"/>
          <p:cNvSpPr/>
          <p:nvPr/>
        </p:nvSpPr>
        <p:spPr>
          <a:xfrm>
            <a:off x="481149" y="693420"/>
            <a:ext cx="11140439" cy="6032646"/>
          </a:xfrm>
          <a:prstGeom prst="rect">
            <a:avLst/>
          </a:prstGeom>
          <a:noFill/>
          <a:ln/>
        </p:spPr>
        <p:txBody>
          <a:bodyPr wrap="square" lIns="0" tIns="0" rIns="0" bIns="0" rtlCol="0" anchor="t"/>
          <a:lstStyle/>
          <a:p>
            <a:pPr marL="285750" lvl="0" indent="-285750" algn="just" eaLnBrk="0" fontAlgn="base" hangingPunct="0">
              <a:spcBef>
                <a:spcPct val="0"/>
              </a:spcBef>
              <a:spcAft>
                <a:spcPct val="0"/>
              </a:spcAft>
              <a:buFont typeface="Arial" panose="020B0604020202020204" pitchFamily="34" charset="0"/>
              <a:buChar char="•"/>
            </a:pPr>
            <a:r>
              <a:rPr lang="en-US" altLang="en-US" sz="1400" dirty="0">
                <a:latin typeface="Times New Roman" panose="02020603050405020304" pitchFamily="18" charset="0"/>
                <a:cs typeface="Times New Roman" panose="02020603050405020304" pitchFamily="18" charset="0"/>
              </a:rPr>
              <a:t>Hamilton, F.L., Imran, S., Mahmood, A., Dobbin, J., Bradbury, K., Shoba </a:t>
            </a:r>
            <a:r>
              <a:rPr lang="en-US" altLang="en-US" sz="1400" dirty="0" err="1">
                <a:latin typeface="Times New Roman" panose="02020603050405020304" pitchFamily="18" charset="0"/>
                <a:cs typeface="Times New Roman" panose="02020603050405020304" pitchFamily="18" charset="0"/>
              </a:rPr>
              <a:t>Poduval</a:t>
            </a:r>
            <a:r>
              <a:rPr lang="en-US" altLang="en-US" sz="1400" dirty="0">
                <a:latin typeface="Times New Roman" panose="02020603050405020304" pitchFamily="18" charset="0"/>
                <a:cs typeface="Times New Roman" panose="02020603050405020304" pitchFamily="18" charset="0"/>
              </a:rPr>
              <a:t>, </a:t>
            </a:r>
            <a:r>
              <a:rPr lang="en-US" altLang="en-US" sz="1400" dirty="0" err="1">
                <a:latin typeface="Times New Roman" panose="02020603050405020304" pitchFamily="18" charset="0"/>
                <a:cs typeface="Times New Roman" panose="02020603050405020304" pitchFamily="18" charset="0"/>
              </a:rPr>
              <a:t>Scuffell</a:t>
            </a:r>
            <a:r>
              <a:rPr lang="en-US" altLang="en-US" sz="1400" dirty="0">
                <a:latin typeface="Times New Roman" panose="02020603050405020304" pitchFamily="18" charset="0"/>
                <a:cs typeface="Times New Roman" panose="02020603050405020304" pitchFamily="18" charset="0"/>
              </a:rPr>
              <a:t>, J., Thomas, F. and Stevenson, F. (2025). Design and deployment of digital health interventions to reduce the risk of the digital divide and to inform development of the living with COVID recovery: A systematic scoping review. </a:t>
            </a:r>
            <a:r>
              <a:rPr lang="en-US" altLang="en-US" sz="1400" i="1" dirty="0" err="1">
                <a:latin typeface="Times New Roman" panose="02020603050405020304" pitchFamily="18" charset="0"/>
                <a:cs typeface="Times New Roman" panose="02020603050405020304" pitchFamily="18" charset="0"/>
              </a:rPr>
              <a:t>Ncbibooks</a:t>
            </a:r>
            <a:r>
              <a:rPr lang="en-US" altLang="en-US" sz="1400" dirty="0">
                <a:latin typeface="Times New Roman" panose="02020603050405020304" pitchFamily="18" charset="0"/>
                <a:cs typeface="Times New Roman" panose="02020603050405020304" pitchFamily="18" charset="0"/>
              </a:rPr>
              <a:t>. [online] doi:10.3310/GJHG1331.</a:t>
            </a:r>
          </a:p>
          <a:p>
            <a:pPr marL="285750" lvl="0" indent="-285750" algn="just" eaLnBrk="0" fontAlgn="base" hangingPunct="0">
              <a:spcBef>
                <a:spcPct val="0"/>
              </a:spcBef>
              <a:spcAft>
                <a:spcPct val="0"/>
              </a:spcAft>
              <a:buFont typeface="Arial" panose="020B0604020202020204" pitchFamily="34" charset="0"/>
              <a:buChar char="•"/>
            </a:pPr>
            <a:r>
              <a:rPr lang="en-US" altLang="en-US" sz="1400" dirty="0">
                <a:latin typeface="Times New Roman" panose="02020603050405020304" pitchFamily="18" charset="0"/>
                <a:cs typeface="Times New Roman" panose="02020603050405020304" pitchFamily="18" charset="0"/>
              </a:rPr>
              <a:t>Measures, C. (2025). </a:t>
            </a:r>
            <a:r>
              <a:rPr lang="en-US" altLang="en-US" sz="1400" i="1" dirty="0">
                <a:latin typeface="Times New Roman" panose="02020603050405020304" pitchFamily="18" charset="0"/>
                <a:cs typeface="Times New Roman" panose="02020603050405020304" pitchFamily="18" charset="0"/>
              </a:rPr>
              <a:t>Cervical Smear. Clear: Experts urge women to overcome cervical screening fears as nearly 1 in 3 miss vital tests</a:t>
            </a:r>
            <a:r>
              <a:rPr lang="en-US" altLang="en-US" sz="1400" dirty="0">
                <a:latin typeface="Times New Roman" panose="02020603050405020304" pitchFamily="18" charset="0"/>
                <a:cs typeface="Times New Roman" panose="02020603050405020304" pitchFamily="18" charset="0"/>
              </a:rPr>
              <a:t>. [online] </a:t>
            </a:r>
            <a:r>
              <a:rPr lang="en-US" altLang="en-US" sz="1400" i="1" dirty="0" err="1">
                <a:latin typeface="Times New Roman" panose="02020603050405020304" pitchFamily="18" charset="0"/>
                <a:cs typeface="Times New Roman" panose="02020603050405020304" pitchFamily="18" charset="0"/>
              </a:rPr>
              <a:t>Higgsllp.co.uk</a:t>
            </a:r>
            <a:r>
              <a:rPr lang="en-US" altLang="en-US" sz="1400" dirty="0">
                <a:latin typeface="Times New Roman" panose="02020603050405020304" pitchFamily="18" charset="0"/>
                <a:cs typeface="Times New Roman" panose="02020603050405020304" pitchFamily="18" charset="0"/>
              </a:rPr>
              <a:t>. Higgs LLP. Available at: https://</a:t>
            </a:r>
            <a:r>
              <a:rPr lang="en-US" altLang="en-US" sz="1400" dirty="0" err="1">
                <a:latin typeface="Times New Roman" panose="02020603050405020304" pitchFamily="18" charset="0"/>
                <a:cs typeface="Times New Roman" panose="02020603050405020304" pitchFamily="18" charset="0"/>
              </a:rPr>
              <a:t>www.higgsllp.co.uk</a:t>
            </a:r>
            <a:r>
              <a:rPr lang="en-US" altLang="en-US" sz="1400" dirty="0">
                <a:latin typeface="Times New Roman" panose="02020603050405020304" pitchFamily="18" charset="0"/>
                <a:cs typeface="Times New Roman" panose="02020603050405020304" pitchFamily="18" charset="0"/>
              </a:rPr>
              <a:t>/articles/cervical-smear-clear-experts-urge-women-to-overcome-cervical-screening-fears-as-nearly-1-in-3-miss-vital-tests [Accessed 12 Aug. 2026].</a:t>
            </a:r>
          </a:p>
          <a:p>
            <a:pPr marL="285750" lvl="0" indent="-285750" algn="just" eaLnBrk="0" fontAlgn="base" hangingPunct="0">
              <a:spcBef>
                <a:spcPct val="0"/>
              </a:spcBef>
              <a:spcAft>
                <a:spcPct val="0"/>
              </a:spcAft>
              <a:buFont typeface="Arial" panose="020B0604020202020204" pitchFamily="34" charset="0"/>
              <a:buChar char="•"/>
            </a:pPr>
            <a:r>
              <a:rPr lang="en-US" altLang="en-US" sz="1400" dirty="0">
                <a:latin typeface="Times New Roman" panose="02020603050405020304" pitchFamily="18" charset="0"/>
                <a:cs typeface="Times New Roman" panose="02020603050405020304" pitchFamily="18" charset="0"/>
              </a:rPr>
              <a:t>NHS Alliance (2026). </a:t>
            </a:r>
            <a:r>
              <a:rPr lang="en-US" altLang="en-US" sz="1400" i="1" dirty="0">
                <a:latin typeface="Times New Roman" panose="02020603050405020304" pitchFamily="18" charset="0"/>
                <a:cs typeface="Times New Roman" panose="02020603050405020304" pitchFamily="18" charset="0"/>
              </a:rPr>
              <a:t>Assessing digital inclusion in the NHS the NHS app</a:t>
            </a:r>
            <a:r>
              <a:rPr lang="en-US" altLang="en-US" sz="1400" dirty="0">
                <a:latin typeface="Times New Roman" panose="02020603050405020304" pitchFamily="18" charset="0"/>
                <a:cs typeface="Times New Roman" panose="02020603050405020304" pitchFamily="18" charset="0"/>
              </a:rPr>
              <a:t>. [online] </a:t>
            </a:r>
            <a:r>
              <a:rPr lang="en-US" altLang="en-US" sz="1400" i="1" dirty="0" err="1">
                <a:latin typeface="Times New Roman" panose="02020603050405020304" pitchFamily="18" charset="0"/>
                <a:cs typeface="Times New Roman" panose="02020603050405020304" pitchFamily="18" charset="0"/>
              </a:rPr>
              <a:t>Thenhsalliance.org</a:t>
            </a:r>
            <a:r>
              <a:rPr lang="en-US" altLang="en-US" sz="1400" dirty="0">
                <a:latin typeface="Times New Roman" panose="02020603050405020304" pitchFamily="18" charset="0"/>
                <a:cs typeface="Times New Roman" panose="02020603050405020304" pitchFamily="18" charset="0"/>
              </a:rPr>
              <a:t>. Available at: https://</a:t>
            </a:r>
            <a:r>
              <a:rPr lang="en-US" altLang="en-US" sz="1400" dirty="0" err="1">
                <a:latin typeface="Times New Roman" panose="02020603050405020304" pitchFamily="18" charset="0"/>
                <a:cs typeface="Times New Roman" panose="02020603050405020304" pitchFamily="18" charset="0"/>
              </a:rPr>
              <a:t>thenhsalliance.org</a:t>
            </a:r>
            <a:r>
              <a:rPr lang="en-US" altLang="en-US" sz="1400" dirty="0">
                <a:latin typeface="Times New Roman" panose="02020603050405020304" pitchFamily="18" charset="0"/>
                <a:cs typeface="Times New Roman" panose="02020603050405020304" pitchFamily="18" charset="0"/>
              </a:rPr>
              <a:t>/resources/assessing-digital-inclusion-in-the-</a:t>
            </a:r>
            <a:r>
              <a:rPr lang="en-US" altLang="en-US" sz="1400" dirty="0" err="1">
                <a:latin typeface="Times New Roman" panose="02020603050405020304" pitchFamily="18" charset="0"/>
                <a:cs typeface="Times New Roman" panose="02020603050405020304" pitchFamily="18" charset="0"/>
              </a:rPr>
              <a:t>nhs</a:t>
            </a:r>
            <a:r>
              <a:rPr lang="en-US" altLang="en-US" sz="1400" dirty="0">
                <a:latin typeface="Times New Roman" panose="02020603050405020304" pitchFamily="18" charset="0"/>
                <a:cs typeface="Times New Roman" panose="02020603050405020304" pitchFamily="18" charset="0"/>
              </a:rPr>
              <a:t>-the-</a:t>
            </a:r>
            <a:r>
              <a:rPr lang="en-US" altLang="en-US" sz="1400" dirty="0" err="1">
                <a:latin typeface="Times New Roman" panose="02020603050405020304" pitchFamily="18" charset="0"/>
                <a:cs typeface="Times New Roman" panose="02020603050405020304" pitchFamily="18" charset="0"/>
              </a:rPr>
              <a:t>nhs</a:t>
            </a:r>
            <a:r>
              <a:rPr lang="en-US" altLang="en-US" sz="1400" dirty="0">
                <a:latin typeface="Times New Roman" panose="02020603050405020304" pitchFamily="18" charset="0"/>
                <a:cs typeface="Times New Roman" panose="02020603050405020304" pitchFamily="18" charset="0"/>
              </a:rPr>
              <a:t>-app [Accessed 12 Aug. 2026].</a:t>
            </a:r>
          </a:p>
          <a:p>
            <a:pPr marL="285750" lvl="0" indent="-285750" algn="just" eaLnBrk="0" fontAlgn="base" hangingPunct="0">
              <a:spcBef>
                <a:spcPct val="0"/>
              </a:spcBef>
              <a:spcAft>
                <a:spcPct val="0"/>
              </a:spcAft>
              <a:buFont typeface="Arial" panose="020B0604020202020204" pitchFamily="34" charset="0"/>
              <a:buChar char="•"/>
            </a:pPr>
            <a:r>
              <a:rPr lang="en-US" altLang="en-US" sz="1400" dirty="0">
                <a:latin typeface="Times New Roman" panose="02020603050405020304" pitchFamily="18" charset="0"/>
                <a:cs typeface="Times New Roman" panose="02020603050405020304" pitchFamily="18" charset="0"/>
              </a:rPr>
              <a:t>NHS England (2024). </a:t>
            </a:r>
            <a:r>
              <a:rPr lang="en-US" altLang="en-US" sz="1400" i="1" dirty="0">
                <a:latin typeface="Times New Roman" panose="02020603050405020304" pitchFamily="18" charset="0"/>
                <a:cs typeface="Times New Roman" panose="02020603050405020304" pitchFamily="18" charset="0"/>
              </a:rPr>
              <a:t>NHS England » NHS makes fresh uptake appeal as five million women not up to date with cervical screening</a:t>
            </a:r>
            <a:r>
              <a:rPr lang="en-US" altLang="en-US" sz="1400" dirty="0">
                <a:latin typeface="Times New Roman" panose="02020603050405020304" pitchFamily="18" charset="0"/>
                <a:cs typeface="Times New Roman" panose="02020603050405020304" pitchFamily="18" charset="0"/>
              </a:rPr>
              <a:t>. [online] </a:t>
            </a:r>
            <a:r>
              <a:rPr lang="en-US" altLang="en-US" sz="1400" i="1" dirty="0" err="1">
                <a:latin typeface="Times New Roman" panose="02020603050405020304" pitchFamily="18" charset="0"/>
                <a:cs typeface="Times New Roman" panose="02020603050405020304" pitchFamily="18" charset="0"/>
              </a:rPr>
              <a:t>England.nhs.uk</a:t>
            </a:r>
            <a:r>
              <a:rPr lang="en-US" altLang="en-US" sz="1400" dirty="0">
                <a:latin typeface="Times New Roman" panose="02020603050405020304" pitchFamily="18" charset="0"/>
                <a:cs typeface="Times New Roman" panose="02020603050405020304" pitchFamily="18" charset="0"/>
              </a:rPr>
              <a:t>. Available at: https://</a:t>
            </a:r>
            <a:r>
              <a:rPr lang="en-US" altLang="en-US" sz="1400" dirty="0" err="1">
                <a:latin typeface="Times New Roman" panose="02020603050405020304" pitchFamily="18" charset="0"/>
                <a:cs typeface="Times New Roman" panose="02020603050405020304" pitchFamily="18" charset="0"/>
              </a:rPr>
              <a:t>www.england.nhs.uk</a:t>
            </a:r>
            <a:r>
              <a:rPr lang="en-US" altLang="en-US" sz="1400" dirty="0">
                <a:latin typeface="Times New Roman" panose="02020603050405020304" pitchFamily="18" charset="0"/>
                <a:cs typeface="Times New Roman" panose="02020603050405020304" pitchFamily="18" charset="0"/>
              </a:rPr>
              <a:t>/2024/11/nhs-makes-fresh-uptake-appeal-as-five-million-women-not-up-to-date-with-cervical-screening/ [Accessed 12 Aug. 2026].</a:t>
            </a:r>
          </a:p>
          <a:p>
            <a:pPr marL="285750" lvl="0" indent="-285750" algn="just" eaLnBrk="0" fontAlgn="base" hangingPunct="0">
              <a:spcBef>
                <a:spcPct val="0"/>
              </a:spcBef>
              <a:spcAft>
                <a:spcPct val="0"/>
              </a:spcAft>
              <a:buFont typeface="Arial" panose="020B0604020202020204" pitchFamily="34" charset="0"/>
              <a:buChar char="•"/>
            </a:pPr>
            <a:r>
              <a:rPr lang="en-US" altLang="en-US" sz="1400" dirty="0">
                <a:latin typeface="Times New Roman" panose="02020603050405020304" pitchFamily="18" charset="0"/>
                <a:cs typeface="Times New Roman" panose="02020603050405020304" pitchFamily="18" charset="0"/>
              </a:rPr>
              <a:t>NHS England (2025). </a:t>
            </a:r>
            <a:r>
              <a:rPr lang="en-US" altLang="en-US" sz="1400" i="1" dirty="0">
                <a:latin typeface="Times New Roman" panose="02020603050405020304" pitchFamily="18" charset="0"/>
                <a:cs typeface="Times New Roman" panose="02020603050405020304" pitchFamily="18" charset="0"/>
              </a:rPr>
              <a:t>NHS England » Cervical cancer elimination by 2040 – plan for England</a:t>
            </a:r>
            <a:r>
              <a:rPr lang="en-US" altLang="en-US" sz="1400" dirty="0">
                <a:latin typeface="Times New Roman" panose="02020603050405020304" pitchFamily="18" charset="0"/>
                <a:cs typeface="Times New Roman" panose="02020603050405020304" pitchFamily="18" charset="0"/>
              </a:rPr>
              <a:t>. [online] </a:t>
            </a:r>
            <a:r>
              <a:rPr lang="en-US" altLang="en-US" sz="1400" i="1" dirty="0" err="1">
                <a:latin typeface="Times New Roman" panose="02020603050405020304" pitchFamily="18" charset="0"/>
                <a:cs typeface="Times New Roman" panose="02020603050405020304" pitchFamily="18" charset="0"/>
              </a:rPr>
              <a:t>England.nhs.uk</a:t>
            </a:r>
            <a:r>
              <a:rPr lang="en-US" altLang="en-US" sz="1400" dirty="0">
                <a:latin typeface="Times New Roman" panose="02020603050405020304" pitchFamily="18" charset="0"/>
                <a:cs typeface="Times New Roman" panose="02020603050405020304" pitchFamily="18" charset="0"/>
              </a:rPr>
              <a:t>. Available at: https://</a:t>
            </a:r>
            <a:r>
              <a:rPr lang="en-US" altLang="en-US" sz="1400" dirty="0" err="1">
                <a:latin typeface="Times New Roman" panose="02020603050405020304" pitchFamily="18" charset="0"/>
                <a:cs typeface="Times New Roman" panose="02020603050405020304" pitchFamily="18" charset="0"/>
              </a:rPr>
              <a:t>www.england.nhs.uk</a:t>
            </a:r>
            <a:r>
              <a:rPr lang="en-US" altLang="en-US" sz="1400" dirty="0">
                <a:latin typeface="Times New Roman" panose="02020603050405020304" pitchFamily="18" charset="0"/>
                <a:cs typeface="Times New Roman" panose="02020603050405020304" pitchFamily="18" charset="0"/>
              </a:rPr>
              <a:t>/long-read/cervical-cancer-elimination-by-2040-plan-for-england/ [Accessed 12 Aug. 2026].</a:t>
            </a:r>
          </a:p>
          <a:p>
            <a:pPr marL="285750" lvl="0" indent="-285750" algn="just" eaLnBrk="0" fontAlgn="base" hangingPunct="0">
              <a:spcBef>
                <a:spcPct val="0"/>
              </a:spcBef>
              <a:spcAft>
                <a:spcPct val="0"/>
              </a:spcAft>
              <a:buFont typeface="Arial" panose="020B0604020202020204" pitchFamily="34" charset="0"/>
              <a:buChar char="•"/>
            </a:pPr>
            <a:r>
              <a:rPr lang="en-US" altLang="en-US" sz="1400" dirty="0">
                <a:latin typeface="Times New Roman" panose="02020603050405020304" pitchFamily="18" charset="0"/>
                <a:cs typeface="Times New Roman" panose="02020603050405020304" pitchFamily="18" charset="0"/>
              </a:rPr>
              <a:t>North Tyneside Council (2025). </a:t>
            </a:r>
            <a:r>
              <a:rPr lang="en-US" altLang="en-US" sz="1400" i="1" dirty="0">
                <a:latin typeface="Times New Roman" panose="02020603050405020304" pitchFamily="18" charset="0"/>
                <a:cs typeface="Times New Roman" panose="02020603050405020304" pitchFamily="18" charset="0"/>
              </a:rPr>
              <a:t>Cervical Cancer screening | North Tyneside Council</a:t>
            </a:r>
            <a:r>
              <a:rPr lang="en-US" altLang="en-US" sz="1400" dirty="0">
                <a:latin typeface="Times New Roman" panose="02020603050405020304" pitchFamily="18" charset="0"/>
                <a:cs typeface="Times New Roman" panose="02020603050405020304" pitchFamily="18" charset="0"/>
              </a:rPr>
              <a:t>. [online] </a:t>
            </a:r>
            <a:r>
              <a:rPr lang="en-US" altLang="en-US" sz="1400" dirty="0" err="1">
                <a:latin typeface="Times New Roman" panose="02020603050405020304" pitchFamily="18" charset="0"/>
                <a:cs typeface="Times New Roman" panose="02020603050405020304" pitchFamily="18" charset="0"/>
              </a:rPr>
              <a:t>Northtyneside.gov.uk</a:t>
            </a:r>
            <a:r>
              <a:rPr lang="en-US" altLang="en-US" sz="1400" dirty="0">
                <a:latin typeface="Times New Roman" panose="02020603050405020304" pitchFamily="18" charset="0"/>
                <a:cs typeface="Times New Roman" panose="02020603050405020304" pitchFamily="18" charset="0"/>
              </a:rPr>
              <a:t>. Available at: https://</a:t>
            </a:r>
            <a:r>
              <a:rPr lang="en-US" altLang="en-US" sz="1400" dirty="0" err="1">
                <a:latin typeface="Times New Roman" panose="02020603050405020304" pitchFamily="18" charset="0"/>
                <a:cs typeface="Times New Roman" panose="02020603050405020304" pitchFamily="18" charset="0"/>
              </a:rPr>
              <a:t>www.northtyneside.gov.uk</a:t>
            </a:r>
            <a:r>
              <a:rPr lang="en-US" altLang="en-US" sz="1400" dirty="0">
                <a:latin typeface="Times New Roman" panose="02020603050405020304" pitchFamily="18" charset="0"/>
                <a:cs typeface="Times New Roman" panose="02020603050405020304" pitchFamily="18" charset="0"/>
              </a:rPr>
              <a:t>/public-health-and-wellbeing/joint-strategic-needs-assessment-</a:t>
            </a:r>
            <a:r>
              <a:rPr lang="en-US" altLang="en-US" sz="1400" dirty="0" err="1">
                <a:latin typeface="Times New Roman" panose="02020603050405020304" pitchFamily="18" charset="0"/>
                <a:cs typeface="Times New Roman" panose="02020603050405020304" pitchFamily="18" charset="0"/>
              </a:rPr>
              <a:t>jsna</a:t>
            </a:r>
            <a:r>
              <a:rPr lang="en-US" altLang="en-US" sz="1400" dirty="0">
                <a:latin typeface="Times New Roman" panose="02020603050405020304" pitchFamily="18" charset="0"/>
                <a:cs typeface="Times New Roman" panose="02020603050405020304" pitchFamily="18" charset="0"/>
              </a:rPr>
              <a:t>/cervical-cancer-screening [Accessed 12 Aug. 2026].</a:t>
            </a:r>
          </a:p>
          <a:p>
            <a:pPr marL="285750" lvl="0" indent="-285750" algn="just" eaLnBrk="0" fontAlgn="base" hangingPunct="0">
              <a:spcBef>
                <a:spcPct val="0"/>
              </a:spcBef>
              <a:spcAft>
                <a:spcPct val="0"/>
              </a:spcAft>
              <a:buFont typeface="Arial" panose="020B0604020202020204" pitchFamily="34" charset="0"/>
              <a:buChar char="•"/>
            </a:pPr>
            <a:r>
              <a:rPr lang="en-US" altLang="en-US" sz="1400" dirty="0">
                <a:latin typeface="Times New Roman" panose="02020603050405020304" pitchFamily="18" charset="0"/>
                <a:cs typeface="Times New Roman" panose="02020603050405020304" pitchFamily="18" charset="0"/>
              </a:rPr>
              <a:t>Pepper, C. (2026). </a:t>
            </a:r>
            <a:r>
              <a:rPr lang="en-US" altLang="en-US" sz="1400" i="1" dirty="0">
                <a:latin typeface="Times New Roman" panose="02020603050405020304" pitchFamily="18" charset="0"/>
                <a:cs typeface="Times New Roman" panose="02020603050405020304" pitchFamily="18" charset="0"/>
              </a:rPr>
              <a:t>What is NHS DTAC? Digital Technology Assessment Criteria — A Complete Guide</a:t>
            </a:r>
            <a:r>
              <a:rPr lang="en-US" altLang="en-US" sz="1400" dirty="0">
                <a:latin typeface="Times New Roman" panose="02020603050405020304" pitchFamily="18" charset="0"/>
                <a:cs typeface="Times New Roman" panose="02020603050405020304" pitchFamily="18" charset="0"/>
              </a:rPr>
              <a:t>. [online] </a:t>
            </a:r>
            <a:r>
              <a:rPr lang="en-US" altLang="en-US" sz="1400" dirty="0" err="1">
                <a:latin typeface="Times New Roman" panose="02020603050405020304" pitchFamily="18" charset="0"/>
                <a:cs typeface="Times New Roman" panose="02020603050405020304" pitchFamily="18" charset="0"/>
              </a:rPr>
              <a:t>Periculo.co.uk</a:t>
            </a:r>
            <a:r>
              <a:rPr lang="en-US" altLang="en-US" sz="1400" dirty="0">
                <a:latin typeface="Times New Roman" panose="02020603050405020304" pitchFamily="18" charset="0"/>
                <a:cs typeface="Times New Roman" panose="02020603050405020304" pitchFamily="18" charset="0"/>
              </a:rPr>
              <a:t>. Available at: https://</a:t>
            </a:r>
            <a:r>
              <a:rPr lang="en-US" altLang="en-US" sz="1400" dirty="0" err="1">
                <a:latin typeface="Times New Roman" panose="02020603050405020304" pitchFamily="18" charset="0"/>
                <a:cs typeface="Times New Roman" panose="02020603050405020304" pitchFamily="18" charset="0"/>
              </a:rPr>
              <a:t>www.periculo.co.uk</a:t>
            </a:r>
            <a:r>
              <a:rPr lang="en-US" altLang="en-US" sz="1400" dirty="0">
                <a:latin typeface="Times New Roman" panose="02020603050405020304" pitchFamily="18" charset="0"/>
                <a:cs typeface="Times New Roman" panose="02020603050405020304" pitchFamily="18" charset="0"/>
              </a:rPr>
              <a:t>/cyber-security-blog/what-is-nhs-dtac-digital-technology-assessment-criteria-a-complete-guide [Accessed 12 Aug. 2026].</a:t>
            </a:r>
          </a:p>
          <a:p>
            <a:pPr marL="285750" lvl="0" indent="-285750" algn="just" eaLnBrk="0" fontAlgn="base" hangingPunct="0">
              <a:spcBef>
                <a:spcPct val="0"/>
              </a:spcBef>
              <a:spcAft>
                <a:spcPct val="0"/>
              </a:spcAft>
              <a:buFont typeface="Arial" panose="020B0604020202020204" pitchFamily="34" charset="0"/>
              <a:buChar char="•"/>
            </a:pPr>
            <a:r>
              <a:rPr lang="en-US" altLang="en-US" sz="1400" dirty="0">
                <a:latin typeface="Times New Roman" panose="02020603050405020304" pitchFamily="18" charset="0"/>
                <a:cs typeface="Times New Roman" panose="02020603050405020304" pitchFamily="18" charset="0"/>
              </a:rPr>
              <a:t>Santos, C., Roye, J., Tucker, J. and Guevara, C. (2025). Enhancing equity and efficiency in cervical screening uptake: A multidisciplinary quality improvement initiative. </a:t>
            </a:r>
            <a:r>
              <a:rPr lang="en-US" altLang="en-US" sz="1400" i="1" dirty="0">
                <a:latin typeface="Times New Roman" panose="02020603050405020304" pitchFamily="18" charset="0"/>
                <a:cs typeface="Times New Roman" panose="02020603050405020304" pitchFamily="18" charset="0"/>
              </a:rPr>
              <a:t>BMJ Open Quality</a:t>
            </a:r>
            <a:r>
              <a:rPr lang="en-US" altLang="en-US" sz="1400" dirty="0">
                <a:latin typeface="Times New Roman" panose="02020603050405020304" pitchFamily="18" charset="0"/>
                <a:cs typeface="Times New Roman" panose="02020603050405020304" pitchFamily="18" charset="0"/>
              </a:rPr>
              <a:t>, [online] 14(3), pp.e003111-e003111. doi:10.1136/bmjoq-2024-003111.</a:t>
            </a:r>
          </a:p>
          <a:p>
            <a:pPr marL="285750" lvl="0" indent="-285750" algn="just" eaLnBrk="0" fontAlgn="base" hangingPunct="0">
              <a:spcBef>
                <a:spcPct val="0"/>
              </a:spcBef>
              <a:spcAft>
                <a:spcPct val="0"/>
              </a:spcAft>
              <a:buFont typeface="Arial" panose="020B0604020202020204" pitchFamily="34" charset="0"/>
              <a:buChar char="•"/>
            </a:pPr>
            <a:r>
              <a:rPr lang="en-US" altLang="en-US" sz="1400" dirty="0" err="1">
                <a:latin typeface="Times New Roman" panose="02020603050405020304" pitchFamily="18" charset="0"/>
                <a:cs typeface="Times New Roman" panose="02020603050405020304" pitchFamily="18" charset="0"/>
              </a:rPr>
              <a:t>Shpendi</a:t>
            </a:r>
            <a:r>
              <a:rPr lang="en-US" altLang="en-US" sz="1400" dirty="0">
                <a:latin typeface="Times New Roman" panose="02020603050405020304" pitchFamily="18" charset="0"/>
                <a:cs typeface="Times New Roman" panose="02020603050405020304" pitchFamily="18" charset="0"/>
              </a:rPr>
              <a:t>, S., Norman, P., Jilly Gibson‐Miller and Webster, R. (2025). Cervical screening attendance in young women and people with a cervix: An application of the &lt;</a:t>
            </a:r>
            <a:r>
              <a:rPr lang="en-US" altLang="en-US" sz="1400" dirty="0" err="1">
                <a:latin typeface="Times New Roman" panose="02020603050405020304" pitchFamily="18" charset="0"/>
                <a:cs typeface="Times New Roman" panose="02020603050405020304" pitchFamily="18" charset="0"/>
              </a:rPr>
              <a:t>scp</a:t>
            </a:r>
            <a:r>
              <a:rPr lang="en-US" altLang="en-US" sz="1400" dirty="0">
                <a:latin typeface="Times New Roman" panose="02020603050405020304" pitchFamily="18" charset="0"/>
                <a:cs typeface="Times New Roman" panose="02020603050405020304" pitchFamily="18" charset="0"/>
              </a:rPr>
              <a:t>&gt;COM&lt;/</a:t>
            </a:r>
            <a:r>
              <a:rPr lang="en-US" altLang="en-US" sz="1400" dirty="0" err="1">
                <a:latin typeface="Times New Roman" panose="02020603050405020304" pitchFamily="18" charset="0"/>
                <a:cs typeface="Times New Roman" panose="02020603050405020304" pitchFamily="18" charset="0"/>
              </a:rPr>
              <a:t>scp</a:t>
            </a:r>
            <a:r>
              <a:rPr lang="en-US" altLang="en-US" sz="1400" dirty="0">
                <a:latin typeface="Times New Roman" panose="02020603050405020304" pitchFamily="18" charset="0"/>
                <a:cs typeface="Times New Roman" panose="02020603050405020304" pitchFamily="18" charset="0"/>
              </a:rPr>
              <a:t>&gt;‐B model. </a:t>
            </a:r>
            <a:r>
              <a:rPr lang="en-US" altLang="en-US" sz="1400" i="1" dirty="0">
                <a:latin typeface="Times New Roman" panose="02020603050405020304" pitchFamily="18" charset="0"/>
                <a:cs typeface="Times New Roman" panose="02020603050405020304" pitchFamily="18" charset="0"/>
              </a:rPr>
              <a:t>British Journal of Health Psychology</a:t>
            </a:r>
            <a:r>
              <a:rPr lang="en-US" altLang="en-US" sz="1400" dirty="0">
                <a:latin typeface="Times New Roman" panose="02020603050405020304" pitchFamily="18" charset="0"/>
                <a:cs typeface="Times New Roman" panose="02020603050405020304" pitchFamily="18" charset="0"/>
              </a:rPr>
              <a:t>, 30(3). doi:10.1111/bjhp.70016.</a:t>
            </a:r>
          </a:p>
          <a:p>
            <a:pPr marL="285750" lvl="0" indent="-285750" algn="just" eaLnBrk="0" fontAlgn="base" hangingPunct="0">
              <a:spcBef>
                <a:spcPct val="0"/>
              </a:spcBef>
              <a:spcAft>
                <a:spcPct val="0"/>
              </a:spcAft>
              <a:buFont typeface="Arial" panose="020B0604020202020204" pitchFamily="34" charset="0"/>
              <a:buChar char="•"/>
            </a:pPr>
            <a:r>
              <a:rPr lang="en-US" altLang="en-US" sz="1400" dirty="0">
                <a:latin typeface="Times New Roman" panose="02020603050405020304" pitchFamily="18" charset="0"/>
                <a:cs typeface="Times New Roman" panose="02020603050405020304" pitchFamily="18" charset="0"/>
              </a:rPr>
              <a:t>Stuart, L. (2024). </a:t>
            </a:r>
            <a:r>
              <a:rPr lang="en-US" altLang="en-US" sz="1400" i="1" dirty="0">
                <a:latin typeface="Times New Roman" panose="02020603050405020304" pitchFamily="18" charset="0"/>
                <a:cs typeface="Times New Roman" panose="02020603050405020304" pitchFamily="18" charset="0"/>
              </a:rPr>
              <a:t>A Guide to the NHS Digital Technology Assessment Criteria (DTAC)</a:t>
            </a:r>
            <a:r>
              <a:rPr lang="en-US" altLang="en-US" sz="1400" dirty="0">
                <a:latin typeface="Times New Roman" panose="02020603050405020304" pitchFamily="18" charset="0"/>
                <a:cs typeface="Times New Roman" panose="02020603050405020304" pitchFamily="18" charset="0"/>
              </a:rPr>
              <a:t>. [online] </a:t>
            </a:r>
            <a:r>
              <a:rPr lang="en-US" altLang="en-US" sz="1400" dirty="0" err="1">
                <a:latin typeface="Times New Roman" panose="02020603050405020304" pitchFamily="18" charset="0"/>
                <a:cs typeface="Times New Roman" panose="02020603050405020304" pitchFamily="18" charset="0"/>
              </a:rPr>
              <a:t>Naqcyber.com</a:t>
            </a:r>
            <a:r>
              <a:rPr lang="en-US" altLang="en-US" sz="1400" dirty="0">
                <a:latin typeface="Times New Roman" panose="02020603050405020304" pitchFamily="18" charset="0"/>
                <a:cs typeface="Times New Roman" panose="02020603050405020304" pitchFamily="18" charset="0"/>
              </a:rPr>
              <a:t>. Available at: https://</a:t>
            </a:r>
            <a:r>
              <a:rPr lang="en-US" altLang="en-US" sz="1400" dirty="0" err="1">
                <a:latin typeface="Times New Roman" panose="02020603050405020304" pitchFamily="18" charset="0"/>
                <a:cs typeface="Times New Roman" panose="02020603050405020304" pitchFamily="18" charset="0"/>
              </a:rPr>
              <a:t>www.naqcyber.com</a:t>
            </a:r>
            <a:r>
              <a:rPr lang="en-US" altLang="en-US" sz="1400" dirty="0">
                <a:latin typeface="Times New Roman" panose="02020603050405020304" pitchFamily="18" charset="0"/>
                <a:cs typeface="Times New Roman" panose="02020603050405020304" pitchFamily="18" charset="0"/>
              </a:rPr>
              <a:t>/blog/a-guide-to-the-</a:t>
            </a:r>
            <a:r>
              <a:rPr lang="en-US" altLang="en-US" sz="1400" dirty="0" err="1">
                <a:latin typeface="Times New Roman" panose="02020603050405020304" pitchFamily="18" charset="0"/>
                <a:cs typeface="Times New Roman" panose="02020603050405020304" pitchFamily="18" charset="0"/>
              </a:rPr>
              <a:t>nhs</a:t>
            </a:r>
            <a:r>
              <a:rPr lang="en-US" altLang="en-US" sz="1400" dirty="0">
                <a:latin typeface="Times New Roman" panose="02020603050405020304" pitchFamily="18" charset="0"/>
                <a:cs typeface="Times New Roman" panose="02020603050405020304" pitchFamily="18" charset="0"/>
              </a:rPr>
              <a:t>-digital-technology-assessment-criteria [Accessed 12 Aug. 2026].</a:t>
            </a:r>
          </a:p>
          <a:p>
            <a:pPr marL="285750" lvl="0" indent="-285750" algn="just" eaLnBrk="0" fontAlgn="base" hangingPunct="0">
              <a:spcBef>
                <a:spcPct val="0"/>
              </a:spcBef>
              <a:spcAft>
                <a:spcPct val="0"/>
              </a:spcAft>
              <a:buFont typeface="Arial" panose="020B0604020202020204" pitchFamily="34" charset="0"/>
              <a:buChar char="•"/>
            </a:pPr>
            <a:r>
              <a:rPr lang="en-US" altLang="en-US" sz="1400" dirty="0" err="1">
                <a:latin typeface="Times New Roman" panose="02020603050405020304" pitchFamily="18" charset="0"/>
                <a:cs typeface="Times New Roman" panose="02020603050405020304" pitchFamily="18" charset="0"/>
              </a:rPr>
              <a:t>Taratula</a:t>
            </a:r>
            <a:r>
              <a:rPr lang="en-US" altLang="en-US" sz="1400" dirty="0">
                <a:latin typeface="Times New Roman" panose="02020603050405020304" pitchFamily="18" charset="0"/>
                <a:cs typeface="Times New Roman" panose="02020603050405020304" pitchFamily="18" charset="0"/>
              </a:rPr>
              <a:t>-Lyons, M. and Hill, M.C. (2024). Young Women’s Perceptions of Cervical Screening in the UK: A Qualitative Study. </a:t>
            </a:r>
            <a:r>
              <a:rPr lang="en-US" altLang="en-US" sz="1400" i="1" dirty="0">
                <a:latin typeface="Times New Roman" panose="02020603050405020304" pitchFamily="18" charset="0"/>
                <a:cs typeface="Times New Roman" panose="02020603050405020304" pitchFamily="18" charset="0"/>
              </a:rPr>
              <a:t>Primary Health Care Research &amp; Development</a:t>
            </a:r>
            <a:r>
              <a:rPr lang="en-US" altLang="en-US" sz="1400" dirty="0">
                <a:latin typeface="Times New Roman" panose="02020603050405020304" pitchFamily="18" charset="0"/>
                <a:cs typeface="Times New Roman" panose="02020603050405020304" pitchFamily="18" charset="0"/>
              </a:rPr>
              <a:t>, [online] 25. doi:10.1017/s1463423624000446.</a:t>
            </a:r>
          </a:p>
        </p:txBody>
      </p:sp>
      <p:sp>
        <p:nvSpPr>
          <p:cNvPr id="7" name="Text 5"/>
          <p:cNvSpPr/>
          <p:nvPr/>
        </p:nvSpPr>
        <p:spPr>
          <a:xfrm>
            <a:off x="11475720" y="6473952"/>
            <a:ext cx="548640" cy="274320"/>
          </a:xfrm>
          <a:prstGeom prst="rect">
            <a:avLst/>
          </a:prstGeom>
          <a:noFill/>
          <a:ln/>
        </p:spPr>
        <p:txBody>
          <a:bodyPr wrap="square" lIns="0" tIns="0" rIns="0" bIns="0" rtlCol="0" anchor="ctr"/>
          <a:lstStyle/>
          <a:p>
            <a:pPr marL="0" indent="0" algn="r">
              <a:buNone/>
            </a:pPr>
            <a:r>
              <a:rPr lang="en-US" sz="1000" dirty="0">
                <a:solidFill>
                  <a:srgbClr val="45605C"/>
                </a:solidFill>
                <a:latin typeface="Calibri" pitchFamily="34" charset="0"/>
                <a:ea typeface="Calibri" pitchFamily="34" charset="-122"/>
                <a:cs typeface="Calibri" pitchFamily="34" charset="-120"/>
              </a:rPr>
              <a:t>15</a:t>
            </a:r>
            <a:endParaRPr lang="en-US" sz="1000" dirty="0"/>
          </a:p>
        </p:txBody>
      </p:sp>
    </p:spTree>
    <p:extLst>
      <p:ext uri="{BB962C8B-B14F-4D97-AF65-F5344CB8AC3E}">
        <p14:creationId xmlns:p14="http://schemas.microsoft.com/office/powerpoint/2010/main" val="297371343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p:cNvSpPr txBox="1"/>
          <p:nvPr/>
        </p:nvSpPr>
        <p:spPr>
          <a:xfrm>
            <a:off x="939417" y="131811"/>
            <a:ext cx="1902509" cy="523220"/>
          </a:xfrm>
          <a:prstGeom prst="rect">
            <a:avLst/>
          </a:prstGeom>
          <a:noFill/>
        </p:spPr>
        <p:txBody>
          <a:bodyPr wrap="none">
            <a:spAutoFit/>
          </a:bodyPr>
          <a:lstStyle/>
          <a:p>
            <a:pPr>
              <a:defRPr sz="2800" b="1">
                <a:solidFill>
                  <a:srgbClr val="18374D"/>
                </a:solidFill>
              </a:defRPr>
            </a:pPr>
            <a:r>
              <a:rPr dirty="0"/>
              <a:t>References </a:t>
            </a:r>
          </a:p>
        </p:txBody>
      </p:sp>
      <p:sp>
        <p:nvSpPr>
          <p:cNvPr id="4" name="TextBox 3"/>
          <p:cNvSpPr txBox="1"/>
          <p:nvPr/>
        </p:nvSpPr>
        <p:spPr>
          <a:xfrm>
            <a:off x="311414" y="898700"/>
            <a:ext cx="10698480" cy="5678478"/>
          </a:xfrm>
          <a:prstGeom prst="rect">
            <a:avLst/>
          </a:prstGeom>
          <a:noFill/>
        </p:spPr>
        <p:txBody>
          <a:bodyPr wrap="square">
            <a:spAutoFit/>
          </a:bodyPr>
          <a:lstStyle/>
          <a:p>
            <a:pPr>
              <a:spcAft>
                <a:spcPts val="1500"/>
              </a:spcAft>
              <a:defRPr sz="1400">
                <a:solidFill>
                  <a:srgbClr val="2A3035"/>
                </a:solidFill>
              </a:defRPr>
            </a:pPr>
            <a:r>
              <a:rPr dirty="0"/>
              <a:t>1</a:t>
            </a:r>
            <a:r>
              <a:rPr dirty="0">
                <a:latin typeface="Arial" panose="020B0604020202020204" pitchFamily="34" charset="0"/>
                <a:cs typeface="Arial" panose="020B0604020202020204" pitchFamily="34" charset="0"/>
              </a:rPr>
              <a:t>. World Health Organization (WHO). (2025). Cervical cancer. WHO.</a:t>
            </a:r>
          </a:p>
          <a:p>
            <a:pPr>
              <a:spcAft>
                <a:spcPts val="1500"/>
              </a:spcAft>
              <a:defRPr sz="1400">
                <a:solidFill>
                  <a:srgbClr val="2A3035"/>
                </a:solidFill>
              </a:defRPr>
            </a:pPr>
            <a:r>
              <a:rPr dirty="0">
                <a:latin typeface="Arial" panose="020B0604020202020204" pitchFamily="34" charset="0"/>
                <a:cs typeface="Arial" panose="020B0604020202020204" pitchFamily="34" charset="0"/>
              </a:rPr>
              <a:t>2. World Health Organization (WHO). (2025). Screening for cervical cancer. WHO.</a:t>
            </a:r>
          </a:p>
          <a:p>
            <a:pPr>
              <a:spcAft>
                <a:spcPts val="1500"/>
              </a:spcAft>
              <a:defRPr sz="1400">
                <a:solidFill>
                  <a:srgbClr val="2A3035"/>
                </a:solidFill>
              </a:defRPr>
            </a:pPr>
            <a:r>
              <a:rPr dirty="0">
                <a:latin typeface="Arial" panose="020B0604020202020204" pitchFamily="34" charset="0"/>
                <a:cs typeface="Arial" panose="020B0604020202020204" pitchFamily="34" charset="0"/>
              </a:rPr>
              <a:t>3. NHS England. (2024). Cervical screening standards data report 2023 to 2024.</a:t>
            </a:r>
          </a:p>
          <a:p>
            <a:pPr>
              <a:spcAft>
                <a:spcPts val="1500"/>
              </a:spcAft>
              <a:defRPr sz="1400">
                <a:solidFill>
                  <a:srgbClr val="2A3035"/>
                </a:solidFill>
              </a:defRPr>
            </a:pPr>
            <a:r>
              <a:rPr dirty="0">
                <a:latin typeface="Arial" panose="020B0604020202020204" pitchFamily="34" charset="0"/>
                <a:cs typeface="Arial" panose="020B0604020202020204" pitchFamily="34" charset="0"/>
              </a:rPr>
              <a:t>4. NHS England. (2026). Integrated Performance Report: Improving health and reducing inequality – Vaccinations &amp; Screening.</a:t>
            </a:r>
          </a:p>
          <a:p>
            <a:pPr>
              <a:spcAft>
                <a:spcPts val="1500"/>
              </a:spcAft>
              <a:defRPr sz="1400">
                <a:solidFill>
                  <a:srgbClr val="2A3035"/>
                </a:solidFill>
              </a:defRPr>
            </a:pPr>
            <a:r>
              <a:rPr dirty="0">
                <a:latin typeface="Arial" panose="020B0604020202020204" pitchFamily="34" charset="0"/>
                <a:cs typeface="Arial" panose="020B0604020202020204" pitchFamily="34" charset="0"/>
              </a:rPr>
              <a:t>5. Uy, C. et al. (2017). Text Messaging Interventions on Cancer Screening Rates: A Systematic Review. Journal of Medical Internet Research, 19(8), e296.</a:t>
            </a:r>
            <a:endParaRPr lang="en-US" dirty="0">
              <a:latin typeface="Arial" panose="020B0604020202020204" pitchFamily="34" charset="0"/>
              <a:cs typeface="Arial" panose="020B0604020202020204" pitchFamily="34" charset="0"/>
            </a:endParaRPr>
          </a:p>
          <a:p>
            <a:pPr>
              <a:spcAft>
                <a:spcPts val="1500"/>
              </a:spcAft>
              <a:defRPr sz="1400">
                <a:solidFill>
                  <a:srgbClr val="2A3035"/>
                </a:solidFill>
              </a:defRPr>
            </a:pP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Moshiri</a:t>
            </a:r>
            <a:r>
              <a:rPr lang="en-US" dirty="0">
                <a:latin typeface="Arial" panose="020B0604020202020204" pitchFamily="34" charset="0"/>
                <a:cs typeface="Arial" panose="020B0604020202020204" pitchFamily="34" charset="0"/>
              </a:rPr>
              <a:t>, E. et al. (2022). Empirical investigation of e-health intervention in cervical cancer screening: A systematic literature review. BMC Women's Health.</a:t>
            </a:r>
          </a:p>
          <a:p>
            <a:pPr>
              <a:spcAft>
                <a:spcPts val="1500"/>
              </a:spcAft>
              <a:defRPr sz="1400">
                <a:solidFill>
                  <a:srgbClr val="2A3035"/>
                </a:solidFill>
              </a:defRPr>
            </a:pPr>
            <a:r>
              <a:rPr lang="en-US" dirty="0">
                <a:latin typeface="Arial" panose="020B0604020202020204" pitchFamily="34" charset="0"/>
                <a:cs typeface="Arial" panose="020B0604020202020204" pitchFamily="34" charset="0"/>
              </a:rPr>
              <a:t>7. Richardson-Parry, A. et al. (2023). Interactive or tailored digital interventions to increase uptake in cervical, breast, and colorectal cancer screening to reduce health inequity: a systematic review. European Journal of Cancer Prevention, 32(4), 396–409.</a:t>
            </a:r>
          </a:p>
          <a:p>
            <a:pPr>
              <a:spcAft>
                <a:spcPts val="1500"/>
              </a:spcAft>
              <a:defRPr sz="1400">
                <a:solidFill>
                  <a:srgbClr val="2A3035"/>
                </a:solidFill>
              </a:defRPr>
            </a:pPr>
            <a:r>
              <a:rPr lang="en-US" dirty="0">
                <a:latin typeface="Arial" panose="020B0604020202020204" pitchFamily="34" charset="0"/>
                <a:cs typeface="Arial" panose="020B0604020202020204" pitchFamily="34" charset="0"/>
              </a:rPr>
              <a:t>8. </a:t>
            </a:r>
            <a:r>
              <a:rPr lang="en-US" dirty="0" err="1">
                <a:latin typeface="Arial" panose="020B0604020202020204" pitchFamily="34" charset="0"/>
                <a:cs typeface="Arial" panose="020B0604020202020204" pitchFamily="34" charset="0"/>
              </a:rPr>
              <a:t>Agide</a:t>
            </a:r>
            <a:r>
              <a:rPr lang="en-US" dirty="0">
                <a:latin typeface="Arial" panose="020B0604020202020204" pitchFamily="34" charset="0"/>
                <a:cs typeface="Arial" panose="020B0604020202020204" pitchFamily="34" charset="0"/>
              </a:rPr>
              <a:t>, F.D. et al. (2018). A systematic review of the effectiveness of health education interventions to increase cervical cancer screening uptake. European Journal of Public Health, 28(6), 1156–1162.</a:t>
            </a:r>
          </a:p>
          <a:p>
            <a:pPr>
              <a:spcAft>
                <a:spcPts val="1500"/>
              </a:spcAft>
              <a:defRPr sz="1400">
                <a:solidFill>
                  <a:srgbClr val="2A3035"/>
                </a:solidFill>
              </a:defRPr>
            </a:pPr>
            <a:r>
              <a:rPr lang="en-US" dirty="0">
                <a:latin typeface="Arial" panose="020B0604020202020204" pitchFamily="34" charset="0"/>
                <a:cs typeface="Arial" panose="020B0604020202020204" pitchFamily="34" charset="0"/>
              </a:rPr>
              <a:t>9. Rees, I. et al. (2018). Interventions to improve the uptake of cervical cancer screening among lower socioeconomic groups: A systematic review. Preventive Medicine, 111, 323–335.</a:t>
            </a:r>
          </a:p>
          <a:p>
            <a:pPr>
              <a:spcAft>
                <a:spcPts val="1500"/>
              </a:spcAft>
              <a:defRPr sz="1400">
                <a:solidFill>
                  <a:srgbClr val="2A3035"/>
                </a:solidFill>
              </a:defRPr>
            </a:pPr>
            <a:r>
              <a:rPr lang="en-US" dirty="0">
                <a:latin typeface="Arial" panose="020B0604020202020204" pitchFamily="34" charset="0"/>
                <a:cs typeface="Arial" panose="020B0604020202020204" pitchFamily="34" charset="0"/>
              </a:rPr>
              <a:t>10. Islam, R. et al. (2017). Barriers to Cervical Cancer and Breast Cancer Screening Uptake in Low-Income and Middle-Income Countries: A Systematic Review. Asian Pacific Journal of Cancer Prevention, 18(7), 1751–1763.</a:t>
            </a:r>
          </a:p>
          <a:p>
            <a:pPr>
              <a:spcAft>
                <a:spcPts val="1500"/>
              </a:spcAft>
              <a:defRPr sz="1400">
                <a:solidFill>
                  <a:srgbClr val="2A3035"/>
                </a:solidFill>
              </a:defRPr>
            </a:pPr>
            <a:endParaRPr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630520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B22E2-434A-808F-C60D-936F8A87D7B3}"/>
              </a:ext>
            </a:extLst>
          </p:cNvPr>
          <p:cNvSpPr>
            <a:spLocks noGrp="1"/>
          </p:cNvSpPr>
          <p:nvPr>
            <p:ph type="title"/>
          </p:nvPr>
        </p:nvSpPr>
        <p:spPr/>
        <p:txBody>
          <a:bodyPr/>
          <a:lstStyle/>
          <a:p>
            <a:r>
              <a:rPr lang="en-US">
                <a:latin typeface="Arial Nova"/>
                <a:ea typeface="+mj-lt"/>
                <a:cs typeface="+mj-lt"/>
              </a:rPr>
              <a:t>References </a:t>
            </a:r>
            <a:endParaRPr lang="en-US">
              <a:latin typeface="Arial Nova"/>
            </a:endParaRPr>
          </a:p>
        </p:txBody>
      </p:sp>
      <p:sp>
        <p:nvSpPr>
          <p:cNvPr id="3" name="Content Placeholder 2">
            <a:extLst>
              <a:ext uri="{FF2B5EF4-FFF2-40B4-BE49-F238E27FC236}">
                <a16:creationId xmlns:a16="http://schemas.microsoft.com/office/drawing/2014/main" id="{2F96AC63-B6CD-B9D8-4A11-8174577D408A}"/>
              </a:ext>
            </a:extLst>
          </p:cNvPr>
          <p:cNvSpPr>
            <a:spLocks noGrp="1"/>
          </p:cNvSpPr>
          <p:nvPr>
            <p:ph idx="1"/>
          </p:nvPr>
        </p:nvSpPr>
        <p:spPr/>
        <p:txBody>
          <a:bodyPr vert="horz" lIns="91440" tIns="45720" rIns="91440" bIns="45720" rtlCol="0" anchor="t">
            <a:normAutofit fontScale="47500" lnSpcReduction="20000"/>
          </a:bodyPr>
          <a:lstStyle/>
          <a:p>
            <a:r>
              <a:rPr lang="en-US">
                <a:latin typeface="Arial Nova"/>
                <a:ea typeface="+mn-lt"/>
                <a:cs typeface="+mn-lt"/>
              </a:rPr>
              <a:t>Cancer Research UK (2024) </a:t>
            </a:r>
            <a:r>
              <a:rPr lang="en-US" i="1">
                <a:latin typeface="Arial Nova"/>
                <a:ea typeface="+mn-lt"/>
                <a:cs typeface="+mn-lt"/>
              </a:rPr>
              <a:t>Cervical cancer statistics</a:t>
            </a:r>
            <a:r>
              <a:rPr lang="en-US">
                <a:latin typeface="Arial Nova"/>
                <a:ea typeface="+mn-lt"/>
                <a:cs typeface="+mn-lt"/>
              </a:rPr>
              <a:t>. Available at: </a:t>
            </a:r>
            <a:r>
              <a:rPr lang="en-US" dirty="0">
                <a:latin typeface="Arial Nova"/>
                <a:ea typeface="+mn-lt"/>
                <a:cs typeface="+mn-lt"/>
                <a:hlinkClick r:id="rId2"/>
              </a:rPr>
              <a:t>https://www.cancerresearchuk.org/health-professional/cancer-statistics/statistics-by-cancer-type/cervical-cancer</a:t>
            </a:r>
            <a:r>
              <a:rPr lang="en-US">
                <a:latin typeface="Arial Nova"/>
                <a:ea typeface="+mn-lt"/>
                <a:cs typeface="+mn-lt"/>
              </a:rPr>
              <a:t> (Accessed: 6 August 2026)</a:t>
            </a:r>
            <a:endParaRPr lang="en-US">
              <a:latin typeface="Arial Nova"/>
            </a:endParaRPr>
          </a:p>
          <a:p>
            <a:r>
              <a:rPr lang="en-US" dirty="0">
                <a:latin typeface="Arial Nova"/>
                <a:ea typeface="+mn-lt"/>
                <a:cs typeface="+mn-lt"/>
              </a:rPr>
              <a:t>National Institute for Health and Care Excellence (NICE) (2022) </a:t>
            </a:r>
            <a:r>
              <a:rPr lang="en-US" i="1" dirty="0" err="1">
                <a:latin typeface="Arial Nova"/>
                <a:ea typeface="+mn-lt"/>
                <a:cs typeface="+mn-lt"/>
              </a:rPr>
              <a:t>Behaviour</a:t>
            </a:r>
            <a:r>
              <a:rPr lang="en-US" i="1" dirty="0">
                <a:latin typeface="Arial Nova"/>
                <a:ea typeface="+mn-lt"/>
                <a:cs typeface="+mn-lt"/>
              </a:rPr>
              <a:t> change: digital and mobile health interventions (NG183)</a:t>
            </a:r>
            <a:r>
              <a:rPr lang="en-US" dirty="0">
                <a:latin typeface="Arial Nova"/>
                <a:ea typeface="+mn-lt"/>
                <a:cs typeface="+mn-lt"/>
              </a:rPr>
              <a:t>. London: NICE. Available at: </a:t>
            </a:r>
            <a:r>
              <a:rPr lang="en-US" dirty="0">
                <a:latin typeface="Arial Nova"/>
                <a:ea typeface="+mn-lt"/>
                <a:cs typeface="+mn-lt"/>
                <a:hlinkClick r:id="rId3"/>
              </a:rPr>
              <a:t>https://www.nice.org.uk/guidance/ng183</a:t>
            </a:r>
            <a:r>
              <a:rPr lang="en-US" dirty="0">
                <a:latin typeface="Arial Nova"/>
                <a:ea typeface="+mn-lt"/>
                <a:cs typeface="+mn-lt"/>
              </a:rPr>
              <a:t> (Accessed: 6 August 2026).</a:t>
            </a:r>
            <a:endParaRPr lang="en-US">
              <a:latin typeface="Arial Nova"/>
            </a:endParaRPr>
          </a:p>
          <a:p>
            <a:r>
              <a:rPr lang="en-US" dirty="0">
                <a:latin typeface="Arial Nova"/>
                <a:ea typeface="+mn-lt"/>
                <a:cs typeface="+mn-lt"/>
              </a:rPr>
              <a:t>NHS England (2024) </a:t>
            </a:r>
            <a:r>
              <a:rPr lang="en-US" i="1" dirty="0">
                <a:latin typeface="Arial Nova"/>
                <a:ea typeface="+mn-lt"/>
                <a:cs typeface="+mn-lt"/>
              </a:rPr>
              <a:t>NHS Cervical Screening </a:t>
            </a:r>
            <a:r>
              <a:rPr lang="en-US" i="1" dirty="0" err="1">
                <a:latin typeface="Arial Nova"/>
                <a:ea typeface="+mn-lt"/>
                <a:cs typeface="+mn-lt"/>
              </a:rPr>
              <a:t>Programme</a:t>
            </a:r>
            <a:r>
              <a:rPr lang="en-US" dirty="0">
                <a:latin typeface="Arial Nova"/>
                <a:ea typeface="+mn-lt"/>
                <a:cs typeface="+mn-lt"/>
              </a:rPr>
              <a:t>. Available at: </a:t>
            </a:r>
            <a:r>
              <a:rPr lang="en-US" dirty="0">
                <a:latin typeface="Arial Nova"/>
                <a:ea typeface="+mn-lt"/>
                <a:cs typeface="+mn-lt"/>
                <a:hlinkClick r:id="rId4"/>
              </a:rPr>
              <a:t>https://www.england.nhs.uk/publication/nhs-screening-programmes/</a:t>
            </a:r>
            <a:r>
              <a:rPr lang="en-US" dirty="0">
                <a:latin typeface="Arial Nova"/>
                <a:ea typeface="+mn-lt"/>
                <a:cs typeface="+mn-lt"/>
              </a:rPr>
              <a:t> (Accessed: 6 August 2026).</a:t>
            </a:r>
            <a:endParaRPr lang="en-US">
              <a:latin typeface="Arial Nova"/>
            </a:endParaRPr>
          </a:p>
          <a:p>
            <a:r>
              <a:rPr lang="en-US">
                <a:latin typeface="Arial Nova"/>
                <a:ea typeface="+mn-lt"/>
                <a:cs typeface="+mn-lt"/>
              </a:rPr>
              <a:t>NHS England (2024) </a:t>
            </a:r>
            <a:r>
              <a:rPr lang="en-US" i="1">
                <a:latin typeface="Arial Nova"/>
                <a:ea typeface="+mn-lt"/>
                <a:cs typeface="+mn-lt"/>
              </a:rPr>
              <a:t>NHS App</a:t>
            </a:r>
            <a:r>
              <a:rPr lang="en-US">
                <a:latin typeface="Arial Nova"/>
                <a:ea typeface="+mn-lt"/>
                <a:cs typeface="+mn-lt"/>
              </a:rPr>
              <a:t>. Available at: </a:t>
            </a:r>
            <a:r>
              <a:rPr lang="en-US" dirty="0">
                <a:latin typeface="Arial Nova"/>
                <a:ea typeface="+mn-lt"/>
                <a:cs typeface="+mn-lt"/>
                <a:hlinkClick r:id="rId5"/>
              </a:rPr>
              <a:t>https://www.nhs.uk/nhs-app/</a:t>
            </a:r>
            <a:r>
              <a:rPr lang="en-US">
                <a:latin typeface="Arial Nova"/>
                <a:ea typeface="+mn-lt"/>
                <a:cs typeface="+mn-lt"/>
              </a:rPr>
              <a:t> (Accessed: 6 August 2026).</a:t>
            </a:r>
            <a:endParaRPr lang="en-US">
              <a:latin typeface="Arial Nova"/>
            </a:endParaRPr>
          </a:p>
          <a:p>
            <a:r>
              <a:rPr lang="en-US">
                <a:latin typeface="Arial Nova"/>
                <a:ea typeface="+mn-lt"/>
                <a:cs typeface="+mn-lt"/>
              </a:rPr>
              <a:t>Office for National Statistics (2024) </a:t>
            </a:r>
            <a:r>
              <a:rPr lang="en-US" i="1">
                <a:latin typeface="Arial Nova"/>
                <a:ea typeface="+mn-lt"/>
                <a:cs typeface="+mn-lt"/>
              </a:rPr>
              <a:t>Internet access – households and individuals, Great Britain: 2024</a:t>
            </a:r>
            <a:r>
              <a:rPr lang="en-US">
                <a:latin typeface="Arial Nova"/>
                <a:ea typeface="+mn-lt"/>
                <a:cs typeface="+mn-lt"/>
              </a:rPr>
              <a:t>. Newport: Office for National Statistics. Available at: </a:t>
            </a:r>
            <a:r>
              <a:rPr lang="en-US" dirty="0">
                <a:latin typeface="Arial Nova"/>
                <a:ea typeface="+mn-lt"/>
                <a:cs typeface="+mn-lt"/>
                <a:hlinkClick r:id="rId6"/>
              </a:rPr>
              <a:t>https://www.ons.gov.uk/peoplepopulationandcommunity/householdcharacteristics/homeinternetandsocialmediausage</a:t>
            </a:r>
            <a:r>
              <a:rPr lang="en-US" dirty="0">
                <a:latin typeface="Arial Nova"/>
                <a:ea typeface="+mn-lt"/>
                <a:cs typeface="+mn-lt"/>
              </a:rPr>
              <a:t> </a:t>
            </a:r>
            <a:r>
              <a:rPr lang="en-US">
                <a:latin typeface="Arial Nova"/>
                <a:ea typeface="+mn-lt"/>
                <a:cs typeface="+mn-lt"/>
              </a:rPr>
              <a:t>(Accessed: 6 August 2026).</a:t>
            </a:r>
            <a:endParaRPr lang="en-US">
              <a:latin typeface="Arial Nova"/>
            </a:endParaRPr>
          </a:p>
          <a:p>
            <a:r>
              <a:rPr lang="en-US" dirty="0">
                <a:latin typeface="Arial Nova"/>
                <a:ea typeface="+mn-lt"/>
                <a:cs typeface="+mn-lt"/>
              </a:rPr>
              <a:t>UK Health Security Agency (2024) </a:t>
            </a:r>
            <a:r>
              <a:rPr lang="en-US" i="1" dirty="0">
                <a:latin typeface="Arial Nova"/>
                <a:ea typeface="+mn-lt"/>
                <a:cs typeface="+mn-lt"/>
              </a:rPr>
              <a:t>NHS Cervical Screening </a:t>
            </a:r>
            <a:r>
              <a:rPr lang="en-US" i="1" dirty="0" err="1">
                <a:latin typeface="Arial Nova"/>
                <a:ea typeface="+mn-lt"/>
                <a:cs typeface="+mn-lt"/>
              </a:rPr>
              <a:t>Programme</a:t>
            </a:r>
            <a:r>
              <a:rPr lang="en-US" i="1" dirty="0">
                <a:latin typeface="Arial Nova"/>
                <a:ea typeface="+mn-lt"/>
                <a:cs typeface="+mn-lt"/>
              </a:rPr>
              <a:t>, England: Annual Report 2023 to 2024</a:t>
            </a:r>
            <a:r>
              <a:rPr lang="en-US" dirty="0">
                <a:latin typeface="Arial Nova"/>
                <a:ea typeface="+mn-lt"/>
                <a:cs typeface="+mn-lt"/>
              </a:rPr>
              <a:t>. London: UK Health Security Agency. Available at: </a:t>
            </a:r>
            <a:r>
              <a:rPr lang="en-US" dirty="0">
                <a:latin typeface="Arial Nova"/>
                <a:ea typeface="+mn-lt"/>
                <a:cs typeface="+mn-lt"/>
                <a:hlinkClick r:id="rId7"/>
              </a:rPr>
              <a:t>https://www.gov.uk/government/collections/cervical-screening-programme</a:t>
            </a:r>
            <a:r>
              <a:rPr lang="en-US" dirty="0">
                <a:latin typeface="Arial Nova"/>
                <a:ea typeface="+mn-lt"/>
                <a:cs typeface="+mn-lt"/>
              </a:rPr>
              <a:t> (Accessed: 6 August 2026).</a:t>
            </a:r>
            <a:endParaRPr lang="en-US">
              <a:latin typeface="Arial Nova"/>
            </a:endParaRPr>
          </a:p>
          <a:p>
            <a:r>
              <a:rPr lang="en-US">
                <a:latin typeface="Arial Nova"/>
                <a:ea typeface="+mn-lt"/>
                <a:cs typeface="+mn-lt"/>
              </a:rPr>
              <a:t>World Health Organization (2023) </a:t>
            </a:r>
            <a:r>
              <a:rPr lang="en-US" i="1">
                <a:latin typeface="Arial Nova"/>
                <a:ea typeface="+mn-lt"/>
                <a:cs typeface="+mn-lt"/>
              </a:rPr>
              <a:t>Global strategy to accelerate the elimination of cervical cancer as a public health problem</a:t>
            </a:r>
            <a:r>
              <a:rPr lang="en-US">
                <a:latin typeface="Arial Nova"/>
                <a:ea typeface="+mn-lt"/>
                <a:cs typeface="+mn-lt"/>
              </a:rPr>
              <a:t>. Geneva: World Health Organization. Available at: </a:t>
            </a:r>
            <a:r>
              <a:rPr lang="en-US" dirty="0">
                <a:latin typeface="Arial Nova"/>
                <a:ea typeface="+mn-lt"/>
                <a:cs typeface="+mn-lt"/>
                <a:hlinkClick r:id="rId8"/>
              </a:rPr>
              <a:t>https://www.who.int/initiatives/cervical-cancer-elimination-initiative</a:t>
            </a:r>
            <a:r>
              <a:rPr lang="en-US">
                <a:latin typeface="Arial Nova"/>
                <a:ea typeface="+mn-lt"/>
                <a:cs typeface="+mn-lt"/>
              </a:rPr>
              <a:t> (Accessed: 6 August 2026).</a:t>
            </a:r>
            <a:endParaRPr lang="en-US">
              <a:latin typeface="Arial Nova"/>
            </a:endParaRPr>
          </a:p>
          <a:p>
            <a:r>
              <a:rPr lang="en-US">
                <a:latin typeface="Arial Nova"/>
                <a:ea typeface="+mn-lt"/>
                <a:cs typeface="+mn-lt"/>
              </a:rPr>
              <a:t>Department of Health and Social Care (2022) </a:t>
            </a:r>
            <a:r>
              <a:rPr lang="en-US" i="1">
                <a:latin typeface="Arial Nova"/>
                <a:ea typeface="+mn-lt"/>
                <a:cs typeface="+mn-lt"/>
              </a:rPr>
              <a:t>Women's Health Strategy for England</a:t>
            </a:r>
            <a:r>
              <a:rPr lang="en-US">
                <a:latin typeface="Arial Nova"/>
                <a:ea typeface="+mn-lt"/>
                <a:cs typeface="+mn-lt"/>
              </a:rPr>
              <a:t>. London: Department of Health and Social Care. Available at: </a:t>
            </a:r>
            <a:r>
              <a:rPr lang="en-US" dirty="0">
                <a:latin typeface="Arial Nova"/>
                <a:ea typeface="+mn-lt"/>
                <a:cs typeface="+mn-lt"/>
                <a:hlinkClick r:id="rId9"/>
              </a:rPr>
              <a:t>https://www.gov.uk/government/publications/womens-health-strategy-for-england</a:t>
            </a:r>
            <a:r>
              <a:rPr lang="en-US">
                <a:latin typeface="Arial Nova"/>
                <a:ea typeface="+mn-lt"/>
                <a:cs typeface="+mn-lt"/>
              </a:rPr>
              <a:t> (Accessed: 6 August 2026).</a:t>
            </a:r>
            <a:endParaRPr lang="en-US">
              <a:latin typeface="Arial Nova"/>
            </a:endParaRPr>
          </a:p>
          <a:p>
            <a:r>
              <a:rPr lang="en-US">
                <a:latin typeface="Arial Nova"/>
                <a:ea typeface="+mn-lt"/>
                <a:cs typeface="+mn-lt"/>
              </a:rPr>
              <a:t>NHS England (2023) </a:t>
            </a:r>
            <a:r>
              <a:rPr lang="en-US" i="1">
                <a:latin typeface="Arial Nova"/>
                <a:ea typeface="+mn-lt"/>
                <a:cs typeface="+mn-lt"/>
              </a:rPr>
              <a:t>Core20PLUS5: An approach to reducing health inequalities</a:t>
            </a:r>
            <a:r>
              <a:rPr lang="en-US">
                <a:latin typeface="Arial Nova"/>
                <a:ea typeface="+mn-lt"/>
                <a:cs typeface="+mn-lt"/>
              </a:rPr>
              <a:t>. Available at: </a:t>
            </a:r>
            <a:r>
              <a:rPr lang="en-US" dirty="0">
                <a:latin typeface="Arial Nova"/>
                <a:ea typeface="+mn-lt"/>
                <a:cs typeface="+mn-lt"/>
                <a:hlinkClick r:id="rId10"/>
              </a:rPr>
              <a:t>https://www.england.nhs.uk/about/equality/equality-hub/core20plus5/</a:t>
            </a:r>
            <a:r>
              <a:rPr lang="en-US">
                <a:latin typeface="Arial Nova"/>
                <a:ea typeface="+mn-lt"/>
                <a:cs typeface="+mn-lt"/>
              </a:rPr>
              <a:t> (Accessed: 6 August 2026).</a:t>
            </a:r>
            <a:endParaRPr lang="en-US">
              <a:latin typeface="Arial Nova"/>
            </a:endParaRPr>
          </a:p>
          <a:p>
            <a:r>
              <a:rPr lang="en-US">
                <a:latin typeface="Arial Nova"/>
                <a:ea typeface="+mn-lt"/>
                <a:cs typeface="+mn-lt"/>
              </a:rPr>
              <a:t>Office for Health Improvement and Disparities (2023) </a:t>
            </a:r>
            <a:r>
              <a:rPr lang="en-US" i="1">
                <a:latin typeface="Arial Nova"/>
                <a:ea typeface="+mn-lt"/>
                <a:cs typeface="+mn-lt"/>
              </a:rPr>
              <a:t>Health Profile for England 2023</a:t>
            </a:r>
            <a:r>
              <a:rPr lang="en-US">
                <a:latin typeface="Arial Nova"/>
                <a:ea typeface="+mn-lt"/>
                <a:cs typeface="+mn-lt"/>
              </a:rPr>
              <a:t>. London: Office for Health Improvement and Disparities. Available at: </a:t>
            </a:r>
            <a:r>
              <a:rPr lang="en-US" dirty="0">
                <a:latin typeface="Arial Nova"/>
                <a:ea typeface="+mn-lt"/>
                <a:cs typeface="+mn-lt"/>
                <a:hlinkClick r:id="rId11"/>
              </a:rPr>
              <a:t>https://www.gov.uk/government/publications/health-profile-for-england</a:t>
            </a:r>
            <a:r>
              <a:rPr lang="en-US">
                <a:latin typeface="Arial Nova"/>
                <a:ea typeface="+mn-lt"/>
                <a:cs typeface="+mn-lt"/>
              </a:rPr>
              <a:t> (Accessed: 6 August 2026).</a:t>
            </a:r>
            <a:endParaRPr lang="en-US">
              <a:latin typeface="Arial Nova"/>
            </a:endParaRPr>
          </a:p>
          <a:p>
            <a:endParaRPr lang="en-US" dirty="0"/>
          </a:p>
        </p:txBody>
      </p:sp>
    </p:spTree>
    <p:extLst>
      <p:ext uri="{BB962C8B-B14F-4D97-AF65-F5344CB8AC3E}">
        <p14:creationId xmlns:p14="http://schemas.microsoft.com/office/powerpoint/2010/main" val="348454907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FD5D159-DF75-3F1F-49A8-419CF258484A}"/>
              </a:ext>
            </a:extLst>
          </p:cNvPr>
          <p:cNvSpPr/>
          <p:nvPr/>
        </p:nvSpPr>
        <p:spPr>
          <a:xfrm>
            <a:off x="2221856" y="2397063"/>
            <a:ext cx="8229833" cy="923330"/>
          </a:xfrm>
          <a:prstGeom prst="rect">
            <a:avLst/>
          </a:prstGeom>
          <a:noFill/>
        </p:spPr>
        <p:txBody>
          <a:bodyPr wrap="none" lIns="91440" tIns="45720" rIns="91440" bIns="45720">
            <a:prstTxWarp prst="textWave4">
              <a:avLst/>
            </a:prstTxWarp>
            <a:spAutoFit/>
          </a:bodyPr>
          <a:lstStyle/>
          <a:p>
            <a:pPr algn="ctr"/>
            <a:r>
              <a:rPr lang="en-US" sz="9600" b="1" dirty="0">
                <a:ln w="9525">
                  <a:solidFill>
                    <a:schemeClr val="bg1"/>
                  </a:solidFill>
                  <a:prstDash val="solid"/>
                </a:ln>
                <a:solidFill>
                  <a:schemeClr val="accent5"/>
                </a:solidFill>
                <a:effectLst>
                  <a:glow rad="63500">
                    <a:schemeClr val="accent6">
                      <a:satMod val="175000"/>
                      <a:alpha val="40000"/>
                    </a:schemeClr>
                  </a:glow>
                  <a:outerShdw blurRad="12700" dist="38100" dir="2700000" algn="tl" rotWithShape="0">
                    <a:schemeClr val="accent5">
                      <a:lumMod val="60000"/>
                      <a:lumOff val="40000"/>
                    </a:schemeClr>
                  </a:outerShdw>
                </a:effectLst>
                <a:latin typeface="Algerian" panose="04020705040A02060702" pitchFamily="82" charset="0"/>
              </a:rPr>
              <a:t>Thank</a:t>
            </a:r>
            <a:r>
              <a:rPr lang="en-US" sz="9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lgerian" panose="04020705040A02060702" pitchFamily="82" charset="0"/>
              </a:rPr>
              <a:t> </a:t>
            </a:r>
            <a:r>
              <a:rPr lang="en-US" sz="9600" b="1" dirty="0">
                <a:ln w="9525">
                  <a:solidFill>
                    <a:schemeClr val="bg1"/>
                  </a:solidFill>
                  <a:prstDash val="solid"/>
                </a:ln>
                <a:solidFill>
                  <a:schemeClr val="accent5"/>
                </a:solidFill>
                <a:effectLst>
                  <a:glow rad="63500">
                    <a:schemeClr val="accent6">
                      <a:satMod val="175000"/>
                      <a:alpha val="40000"/>
                    </a:schemeClr>
                  </a:glow>
                  <a:outerShdw blurRad="12700" dist="38100" dir="2700000" algn="tl" rotWithShape="0">
                    <a:schemeClr val="accent5">
                      <a:lumMod val="60000"/>
                      <a:lumOff val="40000"/>
                    </a:schemeClr>
                  </a:outerShdw>
                </a:effectLst>
                <a:latin typeface="Algerian" panose="04020705040A02060702" pitchFamily="82" charset="0"/>
              </a:rPr>
              <a:t>you</a:t>
            </a:r>
          </a:p>
        </p:txBody>
      </p:sp>
    </p:spTree>
    <p:extLst>
      <p:ext uri="{BB962C8B-B14F-4D97-AF65-F5344CB8AC3E}">
        <p14:creationId xmlns:p14="http://schemas.microsoft.com/office/powerpoint/2010/main" val="28760718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Custom 2">
    <a:dk1>
      <a:srgbClr val="9EDDBF"/>
    </a:dk1>
    <a:lt1>
      <a:sysClr val="window" lastClr="FFFFFF"/>
    </a:lt1>
    <a:dk2>
      <a:srgbClr val="08664C"/>
    </a:dk2>
    <a:lt2>
      <a:srgbClr val="C5FAEB"/>
    </a:lt2>
    <a:accent1>
      <a:srgbClr val="2D87A7"/>
    </a:accent1>
    <a:accent2>
      <a:srgbClr val="5EC795"/>
    </a:accent2>
    <a:accent3>
      <a:srgbClr val="4DADCF"/>
    </a:accent3>
    <a:accent4>
      <a:srgbClr val="CDB756"/>
    </a:accent4>
    <a:accent5>
      <a:srgbClr val="E29C36"/>
    </a:accent5>
    <a:accent6>
      <a:srgbClr val="8EC0C1"/>
    </a:accent6>
    <a:hlink>
      <a:srgbClr val="6D9D9B"/>
    </a:hlink>
    <a:folHlink>
      <a:srgbClr val="6D8583"/>
    </a:folHlink>
  </a:clrScheme>
</a:themeOverride>
</file>

<file path=ppt/theme/themeOverride2.xml><?xml version="1.0" encoding="utf-8"?>
<a:themeOverride xmlns:a="http://schemas.openxmlformats.org/drawingml/2006/main">
  <a:clrScheme name="Custom 6">
    <a:dk1>
      <a:srgbClr val="C4EAD8"/>
    </a:dk1>
    <a:lt1>
      <a:sysClr val="window" lastClr="FFFFFF"/>
    </a:lt1>
    <a:dk2>
      <a:srgbClr val="59A0A2"/>
    </a:dk2>
    <a:lt2>
      <a:srgbClr val="C5FAEB"/>
    </a:lt2>
    <a:accent1>
      <a:srgbClr val="72BED9"/>
    </a:accent1>
    <a:accent2>
      <a:srgbClr val="A5A5A5"/>
    </a:accent2>
    <a:accent3>
      <a:srgbClr val="9AC6C7"/>
    </a:accent3>
    <a:accent4>
      <a:srgbClr val="08664C"/>
    </a:accent4>
    <a:accent5>
      <a:srgbClr val="08664C"/>
    </a:accent5>
    <a:accent6>
      <a:srgbClr val="8EC0C1"/>
    </a:accent6>
    <a:hlink>
      <a:srgbClr val="6D9D9B"/>
    </a:hlink>
    <a:folHlink>
      <a:srgbClr val="6D8583"/>
    </a:folHlink>
  </a:clrScheme>
</a:themeOverride>
</file>

<file path=ppt/theme/themeOverride3.xml><?xml version="1.0" encoding="utf-8"?>
<a:themeOverride xmlns:a="http://schemas.openxmlformats.org/drawingml/2006/main">
  <a:clrScheme name="Custom 2">
    <a:dk1>
      <a:srgbClr val="9EDDBF"/>
    </a:dk1>
    <a:lt1>
      <a:sysClr val="window" lastClr="FFFFFF"/>
    </a:lt1>
    <a:dk2>
      <a:srgbClr val="08664C"/>
    </a:dk2>
    <a:lt2>
      <a:srgbClr val="C5FAEB"/>
    </a:lt2>
    <a:accent1>
      <a:srgbClr val="2D87A7"/>
    </a:accent1>
    <a:accent2>
      <a:srgbClr val="5EC795"/>
    </a:accent2>
    <a:accent3>
      <a:srgbClr val="4DADCF"/>
    </a:accent3>
    <a:accent4>
      <a:srgbClr val="CDB756"/>
    </a:accent4>
    <a:accent5>
      <a:srgbClr val="E29C36"/>
    </a:accent5>
    <a:accent6>
      <a:srgbClr val="8EC0C1"/>
    </a:accent6>
    <a:hlink>
      <a:srgbClr val="6D9D9B"/>
    </a:hlink>
    <a:folHlink>
      <a:srgbClr val="6D8583"/>
    </a:folHlink>
  </a:clrScheme>
</a:themeOverride>
</file>

<file path=ppt/theme/themeOverride4.xml><?xml version="1.0" encoding="utf-8"?>
<a:themeOverride xmlns:a="http://schemas.openxmlformats.org/drawingml/2006/main">
  <a:clrScheme name="Custom 3">
    <a:dk1>
      <a:srgbClr val="9EDDBF"/>
    </a:dk1>
    <a:lt1>
      <a:sysClr val="window" lastClr="FFFFFF"/>
    </a:lt1>
    <a:dk2>
      <a:srgbClr val="08664C"/>
    </a:dk2>
    <a:lt2>
      <a:srgbClr val="C5FAEB"/>
    </a:lt2>
    <a:accent1>
      <a:srgbClr val="72BED9"/>
    </a:accent1>
    <a:accent2>
      <a:srgbClr val="5EC795"/>
    </a:accent2>
    <a:accent3>
      <a:srgbClr val="4DADCF"/>
    </a:accent3>
    <a:accent4>
      <a:srgbClr val="CDB756"/>
    </a:accent4>
    <a:accent5>
      <a:srgbClr val="E29C36"/>
    </a:accent5>
    <a:accent6>
      <a:srgbClr val="8EC0C1"/>
    </a:accent6>
    <a:hlink>
      <a:srgbClr val="6D9D9B"/>
    </a:hlink>
    <a:folHlink>
      <a:srgbClr val="6D8583"/>
    </a:folHlink>
  </a:clrScheme>
</a:themeOverride>
</file>

<file path=ppt/theme/themeOverride5.xml><?xml version="1.0" encoding="utf-8"?>
<a:themeOverride xmlns:a="http://schemas.openxmlformats.org/drawingml/2006/main">
  <a:clrScheme name="Custom 2">
    <a:dk1>
      <a:srgbClr val="9EDDBF"/>
    </a:dk1>
    <a:lt1>
      <a:sysClr val="window" lastClr="FFFFFF"/>
    </a:lt1>
    <a:dk2>
      <a:srgbClr val="08664C"/>
    </a:dk2>
    <a:lt2>
      <a:srgbClr val="C5FAEB"/>
    </a:lt2>
    <a:accent1>
      <a:srgbClr val="2D87A7"/>
    </a:accent1>
    <a:accent2>
      <a:srgbClr val="5EC795"/>
    </a:accent2>
    <a:accent3>
      <a:srgbClr val="4DADCF"/>
    </a:accent3>
    <a:accent4>
      <a:srgbClr val="CDB756"/>
    </a:accent4>
    <a:accent5>
      <a:srgbClr val="E29C36"/>
    </a:accent5>
    <a:accent6>
      <a:srgbClr val="8EC0C1"/>
    </a:accent6>
    <a:hlink>
      <a:srgbClr val="6D9D9B"/>
    </a:hlink>
    <a:folHlink>
      <a:srgbClr val="6D8583"/>
    </a:folHlink>
  </a:clrScheme>
</a:themeOverride>
</file>

<file path=ppt/theme/themeOverride6.xml><?xml version="1.0" encoding="utf-8"?>
<a:themeOverride xmlns:a="http://schemas.openxmlformats.org/drawingml/2006/main">
  <a:clrScheme name="Custom 3">
    <a:dk1>
      <a:srgbClr val="9EDDBF"/>
    </a:dk1>
    <a:lt1>
      <a:sysClr val="window" lastClr="FFFFFF"/>
    </a:lt1>
    <a:dk2>
      <a:srgbClr val="08664C"/>
    </a:dk2>
    <a:lt2>
      <a:srgbClr val="C5FAEB"/>
    </a:lt2>
    <a:accent1>
      <a:srgbClr val="72BED9"/>
    </a:accent1>
    <a:accent2>
      <a:srgbClr val="5EC795"/>
    </a:accent2>
    <a:accent3>
      <a:srgbClr val="4DADCF"/>
    </a:accent3>
    <a:accent4>
      <a:srgbClr val="CDB756"/>
    </a:accent4>
    <a:accent5>
      <a:srgbClr val="E29C36"/>
    </a:accent5>
    <a:accent6>
      <a:srgbClr val="8EC0C1"/>
    </a:accent6>
    <a:hlink>
      <a:srgbClr val="6D9D9B"/>
    </a:hlink>
    <a:folHlink>
      <a:srgbClr val="6D8583"/>
    </a:folHlink>
  </a:clrScheme>
</a:themeOverride>
</file>

<file path=ppt/theme/themeOverride7.xml><?xml version="1.0" encoding="utf-8"?>
<a:themeOverride xmlns:a="http://schemas.openxmlformats.org/drawingml/2006/main">
  <a:clrScheme name="Custom 2">
    <a:dk1>
      <a:srgbClr val="9EDDBF"/>
    </a:dk1>
    <a:lt1>
      <a:sysClr val="window" lastClr="FFFFFF"/>
    </a:lt1>
    <a:dk2>
      <a:srgbClr val="08664C"/>
    </a:dk2>
    <a:lt2>
      <a:srgbClr val="C5FAEB"/>
    </a:lt2>
    <a:accent1>
      <a:srgbClr val="2D87A7"/>
    </a:accent1>
    <a:accent2>
      <a:srgbClr val="5EC795"/>
    </a:accent2>
    <a:accent3>
      <a:srgbClr val="4DADCF"/>
    </a:accent3>
    <a:accent4>
      <a:srgbClr val="CDB756"/>
    </a:accent4>
    <a:accent5>
      <a:srgbClr val="E29C36"/>
    </a:accent5>
    <a:accent6>
      <a:srgbClr val="8EC0C1"/>
    </a:accent6>
    <a:hlink>
      <a:srgbClr val="6D9D9B"/>
    </a:hlink>
    <a:folHlink>
      <a:srgbClr val="6D8583"/>
    </a:folHlink>
  </a:clrScheme>
</a:themeOverride>
</file>

<file path=ppt/theme/themeOverride8.xml><?xml version="1.0" encoding="utf-8"?>
<a:themeOverride xmlns:a="http://schemas.openxmlformats.org/drawingml/2006/main">
  <a:clrScheme name="Custom 4">
    <a:dk1>
      <a:srgbClr val="C4EAD8"/>
    </a:dk1>
    <a:lt1>
      <a:sysClr val="window" lastClr="FFFFFF"/>
    </a:lt1>
    <a:dk2>
      <a:srgbClr val="BFBFBF"/>
    </a:dk2>
    <a:lt2>
      <a:srgbClr val="C5FAEB"/>
    </a:lt2>
    <a:accent1>
      <a:srgbClr val="72BED9"/>
    </a:accent1>
    <a:accent2>
      <a:srgbClr val="5EC795"/>
    </a:accent2>
    <a:accent3>
      <a:srgbClr val="4DADCF"/>
    </a:accent3>
    <a:accent4>
      <a:srgbClr val="CDB756"/>
    </a:accent4>
    <a:accent5>
      <a:srgbClr val="E29C36"/>
    </a:accent5>
    <a:accent6>
      <a:srgbClr val="8EC0C1"/>
    </a:accent6>
    <a:hlink>
      <a:srgbClr val="6D9D9B"/>
    </a:hlink>
    <a:folHlink>
      <a:srgbClr val="6D8583"/>
    </a:folHlink>
  </a:clrScheme>
</a:themeOverride>
</file>

<file path=ppt/theme/themeOverride9.xml><?xml version="1.0" encoding="utf-8"?>
<a:themeOverride xmlns:a="http://schemas.openxmlformats.org/drawingml/2006/main">
  <a:clrScheme name="Custom 2">
    <a:dk1>
      <a:srgbClr val="9EDDBF"/>
    </a:dk1>
    <a:lt1>
      <a:sysClr val="window" lastClr="FFFFFF"/>
    </a:lt1>
    <a:dk2>
      <a:srgbClr val="08664C"/>
    </a:dk2>
    <a:lt2>
      <a:srgbClr val="C5FAEB"/>
    </a:lt2>
    <a:accent1>
      <a:srgbClr val="2D87A7"/>
    </a:accent1>
    <a:accent2>
      <a:srgbClr val="5EC795"/>
    </a:accent2>
    <a:accent3>
      <a:srgbClr val="4DADCF"/>
    </a:accent3>
    <a:accent4>
      <a:srgbClr val="CDB756"/>
    </a:accent4>
    <a:accent5>
      <a:srgbClr val="E29C36"/>
    </a:accent5>
    <a:accent6>
      <a:srgbClr val="8EC0C1"/>
    </a:accent6>
    <a:hlink>
      <a:srgbClr val="6D9D9B"/>
    </a:hlink>
    <a:folHlink>
      <a:srgbClr val="6D8583"/>
    </a:folHlink>
  </a:clrScheme>
</a:themeOverride>
</file>

<file path=ppt/theme/themeOverride10.xml><?xml version="1.0" encoding="utf-8"?>
<a:themeOverride xmlns:a="http://schemas.openxmlformats.org/drawingml/2006/main">
  <a:clrScheme name="Custom 4">
    <a:dk1>
      <a:srgbClr val="C4EAD8"/>
    </a:dk1>
    <a:lt1>
      <a:sysClr val="window" lastClr="FFFFFF"/>
    </a:lt1>
    <a:dk2>
      <a:srgbClr val="BFBFBF"/>
    </a:dk2>
    <a:lt2>
      <a:srgbClr val="C5FAEB"/>
    </a:lt2>
    <a:accent1>
      <a:srgbClr val="72BED9"/>
    </a:accent1>
    <a:accent2>
      <a:srgbClr val="5EC795"/>
    </a:accent2>
    <a:accent3>
      <a:srgbClr val="4DADCF"/>
    </a:accent3>
    <a:accent4>
      <a:srgbClr val="CDB756"/>
    </a:accent4>
    <a:accent5>
      <a:srgbClr val="E29C36"/>
    </a:accent5>
    <a:accent6>
      <a:srgbClr val="8EC0C1"/>
    </a:accent6>
    <a:hlink>
      <a:srgbClr val="6D9D9B"/>
    </a:hlink>
    <a:folHlink>
      <a:srgbClr val="6D8583"/>
    </a:folHlink>
  </a:clrScheme>
</a:themeOverride>
</file>

<file path=ppt/theme/themeOverride11.xml><?xml version="1.0" encoding="utf-8"?>
<a:themeOverride xmlns:a="http://schemas.openxmlformats.org/drawingml/2006/main">
  <a:clrScheme name="Custom 2">
    <a:dk1>
      <a:srgbClr val="9EDDBF"/>
    </a:dk1>
    <a:lt1>
      <a:sysClr val="window" lastClr="FFFFFF"/>
    </a:lt1>
    <a:dk2>
      <a:srgbClr val="08664C"/>
    </a:dk2>
    <a:lt2>
      <a:srgbClr val="C5FAEB"/>
    </a:lt2>
    <a:accent1>
      <a:srgbClr val="2D87A7"/>
    </a:accent1>
    <a:accent2>
      <a:srgbClr val="5EC795"/>
    </a:accent2>
    <a:accent3>
      <a:srgbClr val="4DADCF"/>
    </a:accent3>
    <a:accent4>
      <a:srgbClr val="CDB756"/>
    </a:accent4>
    <a:accent5>
      <a:srgbClr val="E29C36"/>
    </a:accent5>
    <a:accent6>
      <a:srgbClr val="8EC0C1"/>
    </a:accent6>
    <a:hlink>
      <a:srgbClr val="6D9D9B"/>
    </a:hlink>
    <a:folHlink>
      <a:srgbClr val="6D8583"/>
    </a:folHlink>
  </a:clrScheme>
</a:themeOverride>
</file>

<file path=ppt/theme/themeOverride12.xml><?xml version="1.0" encoding="utf-8"?>
<a:themeOverride xmlns:a="http://schemas.openxmlformats.org/drawingml/2006/main">
  <a:clrScheme name="Custom 3">
    <a:dk1>
      <a:srgbClr val="9EDDBF"/>
    </a:dk1>
    <a:lt1>
      <a:sysClr val="window" lastClr="FFFFFF"/>
    </a:lt1>
    <a:dk2>
      <a:srgbClr val="08664C"/>
    </a:dk2>
    <a:lt2>
      <a:srgbClr val="C5FAEB"/>
    </a:lt2>
    <a:accent1>
      <a:srgbClr val="72BED9"/>
    </a:accent1>
    <a:accent2>
      <a:srgbClr val="5EC795"/>
    </a:accent2>
    <a:accent3>
      <a:srgbClr val="4DADCF"/>
    </a:accent3>
    <a:accent4>
      <a:srgbClr val="CDB756"/>
    </a:accent4>
    <a:accent5>
      <a:srgbClr val="E29C36"/>
    </a:accent5>
    <a:accent6>
      <a:srgbClr val="8EC0C1"/>
    </a:accent6>
    <a:hlink>
      <a:srgbClr val="6D9D9B"/>
    </a:hlink>
    <a:folHlink>
      <a:srgbClr val="6D8583"/>
    </a:folHlink>
  </a:clrScheme>
</a:themeOverride>
</file>

<file path=docProps/app.xml><?xml version="1.0" encoding="utf-8"?>
<Properties xmlns="http://schemas.openxmlformats.org/officeDocument/2006/extended-properties" xmlns:vt="http://schemas.openxmlformats.org/officeDocument/2006/docPropsVTypes">
  <TotalTime>5606</TotalTime>
  <Words>8396</Words>
  <Application>Microsoft Macintosh PowerPoint</Application>
  <PresentationFormat>Widescreen</PresentationFormat>
  <Paragraphs>654</Paragraphs>
  <Slides>65</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65</vt:i4>
      </vt:variant>
    </vt:vector>
  </HeadingPairs>
  <TitlesOfParts>
    <vt:vector size="76" baseType="lpstr">
      <vt:lpstr>Algerian</vt:lpstr>
      <vt:lpstr>Aptos</vt:lpstr>
      <vt:lpstr>Aptos Display</vt:lpstr>
      <vt:lpstr>Arial</vt:lpstr>
      <vt:lpstr>Arial Nova</vt:lpstr>
      <vt:lpstr>Berlin Sans FB</vt:lpstr>
      <vt:lpstr>Calibri</vt:lpstr>
      <vt:lpstr>Cambria</vt:lpstr>
      <vt:lpstr>Times New Roman</vt:lpstr>
      <vt:lpstr>Wingdings</vt:lpstr>
      <vt:lpstr>Office Theme</vt:lpstr>
      <vt:lpstr>PowerPoint Presentation</vt:lpstr>
      <vt:lpstr>PowerPoint Presentation</vt:lpstr>
      <vt:lpstr>Encouraging Young Women to Attend Cervical Screening</vt:lpstr>
      <vt:lpstr>The activity: aim and content</vt:lpstr>
      <vt:lpstr>THE DIGITAL HEALTH TECHNOLOGY</vt:lpstr>
      <vt:lpstr>INTRODUCTION </vt:lpstr>
      <vt:lpstr>WHY IS THIS A PUBLIC HEALTH ISSUE?</vt:lpstr>
      <vt:lpstr>WHY FOCUS ON YOUNG WOMEN AGED 25–35?</vt:lpstr>
      <vt:lpstr>WHY IS THIS PARTICULARLY IMPORTANT FOR WOMEN AGED 25–35?</vt:lpstr>
      <vt:lpstr>NATIONAL GUIDELINES</vt:lpstr>
      <vt:lpstr>CONSEQUENCES OF NOT ADDRESSING LOW SCREENING UPTAKE</vt:lpstr>
      <vt:lpstr>HEALTH PROMOTION INTERVENTION</vt:lpstr>
      <vt:lpstr>WHY HEALTH PROMOTION IS NEEDED</vt:lpstr>
      <vt:lpstr>PowerPoint Presentation</vt:lpstr>
      <vt:lpstr>Significance of the PRECEDE-PROCEED Model</vt:lpstr>
      <vt:lpstr>Phase 1 and 2: Social and epidemiological assessment</vt:lpstr>
      <vt:lpstr>Phase 3: Educational and ecological assessment</vt:lpstr>
      <vt:lpstr>Phase 4: Administrative and policy assessment, and intervention alignment</vt:lpstr>
      <vt:lpstr>Phase 5: Implementation</vt:lpstr>
      <vt:lpstr>Phase 6: Process evaluation</vt:lpstr>
      <vt:lpstr>Phase 7: Impact evaluation</vt:lpstr>
      <vt:lpstr>Phase 8: Outcome evaluation</vt:lpstr>
      <vt:lpstr>Key summary and transition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Increasing Cervical Screening Uptake Among Young Women Through a Digital Health Promotion Intervention</vt:lpstr>
      <vt:lpstr> A Digital Health Promotion Intervention Using SMS Reminders, Educational Videos and Digital Booking </vt:lpstr>
      <vt:lpstr>Burden of Cervical Cancer</vt:lpstr>
      <vt:lpstr>Why Focus on Young Women?</vt:lpstr>
      <vt:lpstr>Current Screening Uptake</vt:lpstr>
      <vt:lpstr>Consequences of Low Screening Uptake</vt:lpstr>
      <vt:lpstr>Digital Health Promotion Opportunity</vt:lpstr>
      <vt:lpstr>Proposed Digital Intervention</vt:lpstr>
      <vt:lpstr>Expected Outcomes</vt:lpstr>
      <vt:lpstr>Topic Overview Summary</vt:lpstr>
      <vt:lpstr>REFERENCES </vt:lpstr>
      <vt:lpstr>References</vt:lpstr>
      <vt:lpstr>References (contd.) </vt:lpstr>
      <vt:lpstr>References (contd.) </vt:lpstr>
      <vt:lpstr>PowerPoint Presentation</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PINAL PATEL</dc:creator>
  <cp:lastModifiedBy>Amit Tiwari (2526931)</cp:lastModifiedBy>
  <cp:revision>7</cp:revision>
  <dcterms:created xsi:type="dcterms:W3CDTF">2026-08-05T22:11:27Z</dcterms:created>
  <dcterms:modified xsi:type="dcterms:W3CDTF">2026-08-12T22:47:48Z</dcterms:modified>
</cp:coreProperties>
</file>