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4A69C1-8D3D-4D62-BFB1-B53ED857A094}" v="1237" dt="2021-01-17T21:50:27.0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155" d="100"/>
          <a:sy n="155" d="100"/>
        </p:scale>
        <p:origin x="3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tableStyles" Target="tableStyles.xml" Id="rId8" /><Relationship Type="http://schemas.openxmlformats.org/officeDocument/2006/relationships/slide" Target="slides/slide2.xml" Id="rId3" /><Relationship Type="http://schemas.openxmlformats.org/officeDocument/2006/relationships/theme" Target="theme/theme1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viewProps" Target="viewProps.xml" Id="rId6" /><Relationship Type="http://schemas.openxmlformats.org/officeDocument/2006/relationships/presProps" Target="presProps.xml" Id="rId5" /><Relationship Type="http://schemas.microsoft.com/office/2015/10/relationships/revisionInfo" Target="revisionInfo.xml" Id="rId10" /><Relationship Type="http://schemas.openxmlformats.org/officeDocument/2006/relationships/slide" Target="slides/slide3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0713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8690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197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847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323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0370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06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7931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0600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642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109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420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ducateandcelebrate.org/wp-content/uploads/2016/02/Example-secondary-school-anti-bullying-policy.pdf" TargetMode="External"/><Relationship Id="rId3" Type="http://schemas.openxmlformats.org/officeDocument/2006/relationships/hyperlink" Target="https://www.supportsolutions.co.uk/blog/social_media_for_the_sector/post/facts_about_cyberbullying.html" TargetMode="External"/><Relationship Id="rId7" Type="http://schemas.openxmlformats.org/officeDocument/2006/relationships/hyperlink" Target="https://youngminds.org.uk/blog/what-to-do-if-you-re-being-bullied-at-school/" TargetMode="External"/><Relationship Id="rId2" Type="http://schemas.openxmlformats.org/officeDocument/2006/relationships/hyperlink" Target="https://www.ditchthelabel.org/21-facts-about-bullyin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bullying.co.uk/anti-bullying-week/" TargetMode="External"/><Relationship Id="rId5" Type="http://schemas.openxmlformats.org/officeDocument/2006/relationships/hyperlink" Target="https://gov.wales/school-bullying" TargetMode="External"/><Relationship Id="rId4" Type="http://schemas.openxmlformats.org/officeDocument/2006/relationships/hyperlink" Target="https://www.anti-bullyingalliance.org.uk/tools-information/all-about-bullying/groups-more-likely-experience-bullying/sen-disabili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tr-TR" dirty="0">
                <a:cs typeface="Calibri Light"/>
              </a:rPr>
              <a:t>Anti-</a:t>
            </a:r>
            <a:r>
              <a:rPr lang="tr-TR" dirty="0" err="1">
                <a:cs typeface="Calibri Light"/>
              </a:rPr>
              <a:t>bullying</a:t>
            </a:r>
            <a:r>
              <a:rPr lang="tr-TR" dirty="0">
                <a:cs typeface="Calibri Light"/>
              </a:rPr>
              <a:t> Poster</a:t>
            </a:r>
            <a:endParaRPr lang="tr-TR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8D8C1-1062-49B2-BB56-D9F8E5DA6E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0" rIns="91440" bIns="45720" rtlCol="0" anchor="t">
            <a:normAutofit/>
          </a:bodyPr>
          <a:lstStyle/>
          <a:p>
            <a:r>
              <a:rPr lang="tr-TR" dirty="0" err="1"/>
              <a:t>By</a:t>
            </a:r>
            <a:r>
              <a:rPr lang="tr-TR" dirty="0"/>
              <a:t> </a:t>
            </a:r>
            <a:r>
              <a:rPr lang="tr-TR" dirty="0" err="1"/>
              <a:t>Cameron</a:t>
            </a:r>
            <a:r>
              <a:rPr lang="tr-TR" dirty="0"/>
              <a:t> Douglas</a:t>
            </a:r>
          </a:p>
        </p:txBody>
      </p:sp>
    </p:spTree>
    <p:extLst>
      <p:ext uri="{BB962C8B-B14F-4D97-AF65-F5344CB8AC3E}">
        <p14:creationId xmlns:p14="http://schemas.microsoft.com/office/powerpoint/2010/main" val="4262868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11EA99E5-D320-49DF-A922-12D705156C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6853" y="234854"/>
            <a:ext cx="2743200" cy="27364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413D518-95C2-4683-9801-51D7221FA0E7}"/>
              </a:ext>
            </a:extLst>
          </p:cNvPr>
          <p:cNvSpPr txBox="1"/>
          <p:nvPr/>
        </p:nvSpPr>
        <p:spPr>
          <a:xfrm>
            <a:off x="4436853" y="298474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dirty="0">
                <a:latin typeface="Calibri"/>
                <a:ea typeface="+mn-lt"/>
                <a:cs typeface="+mn-lt"/>
              </a:rPr>
              <a:t>http://www.kingsley-st-johns.cheshire.sch.uk/page/anti-bullying/22493</a:t>
            </a:r>
            <a:endParaRPr lang="en-US" sz="1000" dirty="0">
              <a:latin typeface="Rockwell" panose="02060603020205020403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A787B6-6A14-4612-9D7E-1406045C18D2}"/>
              </a:ext>
            </a:extLst>
          </p:cNvPr>
          <p:cNvSpPr txBox="1"/>
          <p:nvPr/>
        </p:nvSpPr>
        <p:spPr>
          <a:xfrm>
            <a:off x="8691652" y="237764"/>
            <a:ext cx="2743200" cy="2308324"/>
          </a:xfrm>
          <a:prstGeom prst="rect">
            <a:avLst/>
          </a:prstGeom>
          <a:noFill/>
          <a:ln w="57150">
            <a:solidFill>
              <a:srgbClr val="0070C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  <a:ea typeface="+mn-lt"/>
                <a:cs typeface="+mn-lt"/>
              </a:rPr>
              <a:t>"Individual schools are allowed to choose the type of policy they use but they must have a policy in place. Bullying is big business, with a large number of firms selling anti-bullying courses, workbooks and training schemes to schools and LEAs. The government has not carried out long term, independent evaluations of anti-bullying methods, so schools may want to explore a range of methods before deciding what </a:t>
            </a:r>
            <a:r>
              <a:rPr lang="en-GB" sz="1200">
                <a:latin typeface="Calibri"/>
                <a:ea typeface="+mn-lt"/>
                <a:cs typeface="+mn-lt"/>
              </a:rPr>
              <a:t>works best for them" - Bullying UK</a:t>
            </a:r>
            <a:endParaRPr lang="en-US" sz="1200"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DE9BF7-D91B-43C8-9B60-2AF5AF77E8BD}"/>
              </a:ext>
            </a:extLst>
          </p:cNvPr>
          <p:cNvSpPr txBox="1"/>
          <p:nvPr/>
        </p:nvSpPr>
        <p:spPr>
          <a:xfrm>
            <a:off x="308754" y="409395"/>
            <a:ext cx="2743200" cy="2677656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>
                <a:latin typeface="Calibri"/>
                <a:ea typeface="+mn-lt"/>
                <a:cs typeface="+mn-lt"/>
              </a:rPr>
              <a:t>"</a:t>
            </a:r>
            <a:r>
              <a:rPr lang="en-GB" sz="1200" dirty="0">
                <a:latin typeface="Calibri"/>
                <a:ea typeface="+mn-lt"/>
                <a:cs typeface="+mn-lt"/>
              </a:rPr>
              <a:t>The aim of the anti-bullying policy is to ensure that pupils learn in a supportive, caring and safe environment without fear of being bullied. Bullying is anti-social behaviour and affects everyone; it is unacceptable. We are committed to providing a caring, friendly and safe environment for all of our pupils so they can learn in a relaxed and secure atmosphere. If bullying does occur, all pupils should be able to tell and know that incidents will be dealt with promptly and </a:t>
            </a:r>
            <a:r>
              <a:rPr lang="en-GB" sz="1200">
                <a:latin typeface="Calibri"/>
                <a:ea typeface="+mn-lt"/>
                <a:cs typeface="+mn-lt"/>
              </a:rPr>
              <a:t>effectively" - Edcuate  and celebrate.org </a:t>
            </a:r>
            <a:endParaRPr lang="en-US" sz="1200">
              <a:latin typeface="Calibri"/>
              <a:cs typeface="Calibri"/>
            </a:endParaRPr>
          </a:p>
        </p:txBody>
      </p:sp>
      <p:pic>
        <p:nvPicPr>
          <p:cNvPr id="6" name="Picture 6" descr="A stop sign&#10;&#10;Description automatically generated">
            <a:extLst>
              <a:ext uri="{FF2B5EF4-FFF2-40B4-BE49-F238E27FC236}">
                <a16:creationId xmlns:a16="http://schemas.microsoft.com/office/drawing/2014/main" id="{C7D1AE49-9CA1-4B95-81AD-DA85D3C1A3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211" y="3172765"/>
            <a:ext cx="2168106" cy="2180244"/>
          </a:xfrm>
          <a:prstGeom prst="rect">
            <a:avLst/>
          </a:prstGeom>
        </p:spPr>
      </p:pic>
      <p:pic>
        <p:nvPicPr>
          <p:cNvPr id="7" name="Picture 7" descr="Logo&#10;&#10;Description automatically generated">
            <a:extLst>
              <a:ext uri="{FF2B5EF4-FFF2-40B4-BE49-F238E27FC236}">
                <a16:creationId xmlns:a16="http://schemas.microsoft.com/office/drawing/2014/main" id="{2ED643CB-FEEF-444B-A73D-FDB61B603D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40816" y="2750834"/>
            <a:ext cx="2182484" cy="216146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698D1A-C70C-47C8-B95F-503DECD202D4}"/>
              </a:ext>
            </a:extLst>
          </p:cNvPr>
          <p:cNvSpPr txBox="1"/>
          <p:nvPr/>
        </p:nvSpPr>
        <p:spPr>
          <a:xfrm>
            <a:off x="9397041" y="4954438"/>
            <a:ext cx="248440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dirty="0">
                <a:latin typeface="Calibri"/>
                <a:ea typeface="+mn-lt"/>
                <a:cs typeface="+mn-lt"/>
              </a:rPr>
              <a:t>https://www.mossleyhollins.com/anti-bullying/89.html</a:t>
            </a:r>
            <a:endParaRPr lang="en-US" sz="1000" dirty="0">
              <a:latin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2C2291-8ABA-4271-B566-41AF3CBBF9AE}"/>
              </a:ext>
            </a:extLst>
          </p:cNvPr>
          <p:cNvSpPr txBox="1"/>
          <p:nvPr/>
        </p:nvSpPr>
        <p:spPr>
          <a:xfrm>
            <a:off x="151501" y="5384860"/>
            <a:ext cx="2743200" cy="138499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Calibri"/>
                <a:cs typeface="Calibri"/>
              </a:rPr>
              <a:t>What to do if you are being bullied:</a:t>
            </a:r>
          </a:p>
          <a:p>
            <a:endParaRPr lang="en-GB" sz="1200" dirty="0">
              <a:latin typeface="Calibri"/>
              <a:cs typeface="Calibri"/>
            </a:endParaRPr>
          </a:p>
          <a:p>
            <a:r>
              <a:rPr lang="en-GB" sz="1200">
                <a:latin typeface="Calibri"/>
                <a:cs typeface="Calibri"/>
              </a:rPr>
              <a:t>- Tell a teacher</a:t>
            </a:r>
            <a:endParaRPr lang="en-GB" sz="1200" dirty="0">
              <a:latin typeface="Calibri"/>
              <a:cs typeface="Calibri"/>
            </a:endParaRPr>
          </a:p>
          <a:p>
            <a:r>
              <a:rPr lang="en-GB" sz="1200">
                <a:latin typeface="Calibri"/>
                <a:cs typeface="Calibri"/>
              </a:rPr>
              <a:t>- Tell a parent</a:t>
            </a:r>
            <a:endParaRPr lang="en-GB" sz="1200" dirty="0">
              <a:latin typeface="Calibri"/>
              <a:cs typeface="Calibri"/>
            </a:endParaRPr>
          </a:p>
          <a:p>
            <a:r>
              <a:rPr lang="en-GB" sz="1200">
                <a:latin typeface="Calibri"/>
                <a:cs typeface="Calibri"/>
              </a:rPr>
              <a:t>- Tell a friend</a:t>
            </a:r>
            <a:endParaRPr lang="en-GB" sz="1200" dirty="0">
              <a:latin typeface="Calibri"/>
              <a:cs typeface="Calibri"/>
            </a:endParaRPr>
          </a:p>
          <a:p>
            <a:r>
              <a:rPr lang="en-GB" sz="1200">
                <a:latin typeface="Calibri"/>
                <a:cs typeface="Calibri"/>
              </a:rPr>
              <a:t>- Block them on social media</a:t>
            </a:r>
          </a:p>
          <a:p>
            <a:r>
              <a:rPr lang="en-GB" sz="1200">
                <a:latin typeface="Calibri"/>
                <a:cs typeface="Calibri"/>
              </a:rPr>
              <a:t>- Ignore them</a:t>
            </a:r>
            <a:endParaRPr lang="en-GB" sz="1200" dirty="0">
              <a:latin typeface="Calibri"/>
              <a:cs typeface="Calibri"/>
            </a:endParaRPr>
          </a:p>
        </p:txBody>
      </p:sp>
      <p:pic>
        <p:nvPicPr>
          <p:cNvPr id="10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C50C6DD4-4625-49A4-A388-C6E8D60D12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9269" y="4643269"/>
            <a:ext cx="3260784" cy="172652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FC95907-D92B-43F3-8E9D-E8C15642F673}"/>
              </a:ext>
            </a:extLst>
          </p:cNvPr>
          <p:cNvSpPr txBox="1"/>
          <p:nvPr/>
        </p:nvSpPr>
        <p:spPr>
          <a:xfrm>
            <a:off x="4478188" y="6361622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000" dirty="0">
                <a:latin typeface="Calibri"/>
                <a:ea typeface="+mn-lt"/>
                <a:cs typeface="+mn-lt"/>
              </a:rPr>
              <a:t>https://www.sendgateway.org.uk/organisations.anti-bullying-alliance.html</a:t>
            </a:r>
            <a:endParaRPr lang="en-US" sz="1000" dirty="0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BF5E8C-6A83-4CF0-B891-37A9592B8369}"/>
              </a:ext>
            </a:extLst>
          </p:cNvPr>
          <p:cNvSpPr txBox="1"/>
          <p:nvPr/>
        </p:nvSpPr>
        <p:spPr>
          <a:xfrm>
            <a:off x="3154573" y="3629025"/>
            <a:ext cx="5474897" cy="83099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Calibri"/>
                <a:cs typeface="Calibri"/>
              </a:rPr>
              <a:t>- 43% of children in the UK have been bullied online</a:t>
            </a:r>
            <a:endParaRPr lang="en-GB" sz="1200" dirty="0">
              <a:latin typeface="Calibri"/>
              <a:cs typeface="Calibri"/>
            </a:endParaRPr>
          </a:p>
          <a:p>
            <a:r>
              <a:rPr lang="en-GB" sz="1200">
                <a:latin typeface="Calibri"/>
                <a:cs typeface="Calibri"/>
              </a:rPr>
              <a:t>- Girls are twice as likely to be the victims and perpertrators of cyber bullying</a:t>
            </a:r>
            <a:endParaRPr lang="en-GB" sz="1200" dirty="0">
              <a:latin typeface="Calibri"/>
              <a:cs typeface="Calibri"/>
            </a:endParaRPr>
          </a:p>
          <a:p>
            <a:r>
              <a:rPr lang="en-GB" sz="1200">
                <a:latin typeface="Calibri"/>
                <a:cs typeface="Calibri"/>
              </a:rPr>
              <a:t>- 58% of children said someone has said something hurtful towards them online</a:t>
            </a:r>
          </a:p>
          <a:p>
            <a:r>
              <a:rPr lang="en-GB" sz="1200">
                <a:latin typeface="Calibri"/>
                <a:cs typeface="Calibri"/>
              </a:rPr>
              <a:t>- Bullying victims are twice to nine times as likely to ever think of committing suicide</a:t>
            </a:r>
            <a:endParaRPr lang="en-GB" sz="1200" dirty="0">
              <a:latin typeface="Calibri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1927C3-54F4-40FB-A75C-AA6211F266E9}"/>
              </a:ext>
            </a:extLst>
          </p:cNvPr>
          <p:cNvSpPr txBox="1"/>
          <p:nvPr/>
        </p:nvSpPr>
        <p:spPr>
          <a:xfrm>
            <a:off x="7495637" y="5640958"/>
            <a:ext cx="4310331" cy="1015663"/>
          </a:xfrm>
          <a:prstGeom prst="rect">
            <a:avLst/>
          </a:prstGeom>
          <a:noFill/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Calibri"/>
                <a:cs typeface="Calibri"/>
              </a:rPr>
              <a:t>- People with a disability are more likely to experience bullying</a:t>
            </a:r>
          </a:p>
          <a:p>
            <a:r>
              <a:rPr lang="en-GB" sz="1200" dirty="0">
                <a:latin typeface="Calibri"/>
                <a:cs typeface="Calibri"/>
              </a:rPr>
              <a:t>- People within the LGBT+ community are more likely to </a:t>
            </a:r>
            <a:r>
              <a:rPr lang="en-GB" sz="1200">
                <a:latin typeface="Calibri"/>
                <a:cs typeface="Calibri"/>
              </a:rPr>
              <a:t>experience bullying</a:t>
            </a:r>
          </a:p>
          <a:p>
            <a:r>
              <a:rPr lang="en-GB" sz="1200">
                <a:latin typeface="Calibri"/>
                <a:cs typeface="Calibri"/>
              </a:rPr>
              <a:t>- Social exclusion is an indirect form of bullying e.g. being left out by friends</a:t>
            </a:r>
            <a:endParaRPr lang="en-GB" sz="12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93161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594CAB5-C6B5-470C-A1E7-142D6B38C035}"/>
              </a:ext>
            </a:extLst>
          </p:cNvPr>
          <p:cNvSpPr txBox="1"/>
          <p:nvPr/>
        </p:nvSpPr>
        <p:spPr>
          <a:xfrm>
            <a:off x="4997570" y="583720"/>
            <a:ext cx="156425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>
                <a:latin typeface="Calibri"/>
                <a:cs typeface="Calibri"/>
              </a:rPr>
              <a:t>References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20CE43-7E59-45B7-A144-00EA8F402B37}"/>
              </a:ext>
            </a:extLst>
          </p:cNvPr>
          <p:cNvSpPr txBox="1"/>
          <p:nvPr/>
        </p:nvSpPr>
        <p:spPr>
          <a:xfrm>
            <a:off x="1201049" y="1833652"/>
            <a:ext cx="1027693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ea typeface="+mn-lt"/>
                <a:cs typeface="+mn-lt"/>
                <a:hlinkClick r:id="rId2"/>
              </a:rPr>
              <a:t>https://www.ditchthelabel.org/21-facts-about-bullying/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https://www.supportsolutions.co.uk/blog/social_media_for_the_sector/post/facts_about_cyberbullying.html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2"/>
              </a:rPr>
              <a:t>https://www.ditchthelabel.org/21-facts-about-bullying/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4"/>
              </a:rPr>
              <a:t>https://www.anti-bullyingalliance.org.uk/tools-information/all-about-bullying/groups-more-likely-experience-bullying/sen-disability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5"/>
              </a:rPr>
              <a:t>https://gov.wales/school-bullying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6"/>
              </a:rPr>
              <a:t>https://www.bullying.co.uk/anti-bullying-week/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7"/>
              </a:rPr>
              <a:t>https://youngminds.org.uk/blog/what-to-do-if-you-re-being-bullied-at-school/</a:t>
            </a:r>
          </a:p>
          <a:p>
            <a:r>
              <a:rPr lang="en-GB" dirty="0">
                <a:ea typeface="+mn-lt"/>
                <a:cs typeface="+mn-lt"/>
                <a:hlinkClick r:id="rId8"/>
              </a:rPr>
              <a:t>https://www.educateandcelebrate.org/wp-content/uploads/2016/02/Example-secondary-school-anti-bullying-policy.pdf</a:t>
            </a:r>
            <a:endParaRPr lang="en-GB"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8044946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10B6F4"/>
      </a:accent1>
      <a:accent2>
        <a:srgbClr val="3C78C3"/>
      </a:accent2>
      <a:accent3>
        <a:srgbClr val="9F52D0"/>
      </a:accent3>
      <a:accent4>
        <a:srgbClr val="D64198"/>
      </a:accent4>
      <a:accent5>
        <a:srgbClr val="DA2228"/>
      </a:accent5>
      <a:accent6>
        <a:srgbClr val="F18318"/>
      </a:accent6>
      <a:hlink>
        <a:srgbClr val="38DDEC"/>
      </a:hlink>
      <a:folHlink>
        <a:srgbClr val="A8DEE8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C0CB9708-C445-4049-9D7F-4C8684E69AF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Atlas</vt:lpstr>
      <vt:lpstr>Anti-bullying Poster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214</cp:revision>
  <dcterms:created xsi:type="dcterms:W3CDTF">2021-01-17T19:13:47Z</dcterms:created>
  <dcterms:modified xsi:type="dcterms:W3CDTF">2021-01-17T21:50:30Z</dcterms:modified>
</cp:coreProperties>
</file>