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5" r:id="rId7"/>
    <p:sldId id="268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06" autoAdjust="0"/>
    <p:restoredTop sz="94660"/>
  </p:normalViewPr>
  <p:slideViewPr>
    <p:cSldViewPr snapToGrid="0">
      <p:cViewPr varScale="1">
        <p:scale>
          <a:sx n="77" d="100"/>
          <a:sy n="77" d="100"/>
        </p:scale>
        <p:origin x="80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12/15/2021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92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12/15/2021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352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12/15/2021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5200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12/15/2021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951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12/15/2021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055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12/15/2021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811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12/15/2021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768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12/15/2021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152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12/15/2021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20969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12/15/2021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364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12/15/2021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919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12/15/2021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909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ymindoman.com/what-is-eternal-life-a-mystical-perspective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inkinghumanity.com/2014/12/3-scientific-theories-about-the-multiverse-and-how-it-works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ondergressive.com/new-plausible-theory-of-black-hole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animal-alpaca-wool-fluffy-face-funny-ranch-natural-landscape-wallpaper-enfdy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nostra-matematica.org/2015/10/il-grand-hotel-di-hilbert-un-aiuto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elmelinscott.blogspot.com/2010/06/in-gods-hands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lastamericanvagabond.com/top-news/world-disconnected-imagination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gieuropeseminars.com/friday-night-lecture-image-sacred-geometry-2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outdoor, grass, nature, person&#10;&#10;Description automatically generated">
            <a:extLst>
              <a:ext uri="{FF2B5EF4-FFF2-40B4-BE49-F238E27FC236}">
                <a16:creationId xmlns:a16="http://schemas.microsoft.com/office/drawing/2014/main" id="{D041B79F-99AA-426A-8F85-3FA8A6C356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-1" y="10"/>
            <a:ext cx="12192000" cy="6857988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0B121716-8B64-478F-ABDB-17030AD1B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24000">
                <a:schemeClr val="bg1">
                  <a:alpha val="20000"/>
                </a:schemeClr>
              </a:gs>
              <a:gs pos="78000">
                <a:schemeClr val="bg1">
                  <a:alpha val="30000"/>
                </a:schemeClr>
              </a:gs>
              <a:gs pos="50000">
                <a:schemeClr val="bg1">
                  <a:alpha val="30000"/>
                </a:schemeClr>
              </a:gs>
              <a:gs pos="100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4AC143-E66C-4AA5-B80F-8E98B49AD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631" y="1434578"/>
            <a:ext cx="11536445" cy="1142871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83000"/>
              </a:lnSpc>
            </a:pPr>
            <a:r>
              <a:rPr lang="en-US" sz="6600" cap="all" spc="-100" dirty="0">
                <a:solidFill>
                  <a:schemeClr val="tx1"/>
                </a:solidFill>
                <a:latin typeface="Big Bad Robot" panose="02000500000000000000" pitchFamily="2" charset="0"/>
                <a:ea typeface="STCaiyun" panose="02010800040101010101" pitchFamily="2" charset="-122"/>
              </a:rPr>
              <a:t>A Human’s guide to Infinity</a:t>
            </a:r>
            <a:br>
              <a:rPr lang="en-US" sz="6600" cap="all" spc="-100" dirty="0">
                <a:solidFill>
                  <a:schemeClr val="tx1"/>
                </a:solidFill>
                <a:latin typeface="Big Bad Robot" panose="02000500000000000000" pitchFamily="2" charset="0"/>
                <a:ea typeface="STCaiyun" panose="02010800040101010101" pitchFamily="2" charset="-122"/>
              </a:rPr>
            </a:br>
            <a:br>
              <a:rPr lang="en-US" sz="6600" cap="all" spc="-100" dirty="0">
                <a:solidFill>
                  <a:schemeClr val="tx1"/>
                </a:solidFill>
                <a:latin typeface="Big Bad Robot" panose="02000500000000000000" pitchFamily="2" charset="0"/>
                <a:ea typeface="STCaiyun" panose="02010800040101010101" pitchFamily="2" charset="-122"/>
              </a:rPr>
            </a:br>
            <a:r>
              <a:rPr lang="en-US" sz="4000" cap="all" spc="-100" dirty="0">
                <a:solidFill>
                  <a:schemeClr val="tx1"/>
                </a:solidFill>
                <a:latin typeface="Big Bad Robot" panose="02000500000000000000" pitchFamily="2" charset="0"/>
                <a:ea typeface="STCaiyun" panose="02010800040101010101" pitchFamily="2" charset="-122"/>
              </a:rPr>
              <a:t>By Paul O’toole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8070C-570C-496F-AFE3-B98D263C1D7E}"/>
              </a:ext>
            </a:extLst>
          </p:cNvPr>
          <p:cNvSpPr txBox="1"/>
          <p:nvPr/>
        </p:nvSpPr>
        <p:spPr>
          <a:xfrm>
            <a:off x="9854500" y="6657943"/>
            <a:ext cx="233749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ymindoman.com/what-is-eternal-life-a-mystical-perspectiv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3223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10">
        <p14:vortex dir="r"/>
      </p:transition>
    </mc:Choice>
    <mc:Fallback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78596465-4E25-4A50-B27F-CECDF4CF69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57" r="1422" b="1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87FD26E4-041F-4EF2-B92D-6034C0F8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bg1">
                  <a:alpha val="30000"/>
                </a:schemeClr>
              </a:gs>
              <a:gs pos="80000">
                <a:schemeClr val="bg1">
                  <a:alpha val="15000"/>
                </a:schemeClr>
              </a:gs>
              <a:gs pos="0">
                <a:schemeClr val="bg1">
                  <a:alpha val="0"/>
                </a:schemeClr>
              </a:gs>
              <a:gs pos="20000">
                <a:schemeClr val="bg1">
                  <a:alpha val="15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39322-0574-4527-9B6B-9B3CE2060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262" y="275291"/>
            <a:ext cx="11296996" cy="226009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8800" cap="all" spc="-100" dirty="0">
                <a:latin typeface="Big Bad Robot" panose="02000500000000000000" pitchFamily="2" charset="0"/>
              </a:rPr>
              <a:t>Subject Matter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2ACCE-5273-40C9-834D-E2C5E0EEB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65" y="2679267"/>
            <a:ext cx="11787447" cy="378846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ctr">
              <a:spcBef>
                <a:spcPts val="0"/>
              </a:spcBef>
              <a:spcAft>
                <a:spcPts val="600"/>
              </a:spcAft>
            </a:pPr>
            <a:r>
              <a:rPr lang="en-US" sz="3600" spc="80" dirty="0">
                <a:latin typeface="Bahnschrift Light SemiCondensed" panose="020B0502040204020203" pitchFamily="34" charset="0"/>
                <a:ea typeface="White Dream PERSONAL USE ONLY" pitchFamily="50" charset="0"/>
              </a:rPr>
              <a:t>Defining Infinity</a:t>
            </a:r>
          </a:p>
          <a:p>
            <a:pPr algn="ctr">
              <a:spcBef>
                <a:spcPts val="0"/>
              </a:spcBef>
              <a:spcAft>
                <a:spcPts val="600"/>
              </a:spcAft>
            </a:pPr>
            <a:r>
              <a:rPr lang="en-US" sz="3600" spc="80" dirty="0">
                <a:latin typeface="Bahnschrift Light SemiCondensed" panose="020B0502040204020203" pitchFamily="34" charset="0"/>
                <a:ea typeface="White Dream PERSONAL USE ONLY" pitchFamily="50" charset="0"/>
              </a:rPr>
              <a:t>Miscomprehension of Infinity </a:t>
            </a:r>
          </a:p>
          <a:p>
            <a:pPr algn="ctr">
              <a:spcBef>
                <a:spcPts val="0"/>
              </a:spcBef>
              <a:spcAft>
                <a:spcPts val="600"/>
              </a:spcAft>
            </a:pPr>
            <a:r>
              <a:rPr lang="en-US" sz="3600" spc="80" dirty="0">
                <a:latin typeface="Bahnschrift Light SemiCondensed" panose="020B0502040204020203" pitchFamily="34" charset="0"/>
                <a:ea typeface="White Dream PERSONAL USE ONLY" pitchFamily="50" charset="0"/>
              </a:rPr>
              <a:t>Hilbert’s Hotel</a:t>
            </a:r>
          </a:p>
          <a:p>
            <a:pPr algn="ctr">
              <a:spcBef>
                <a:spcPts val="0"/>
              </a:spcBef>
              <a:spcAft>
                <a:spcPts val="600"/>
              </a:spcAft>
            </a:pPr>
            <a:r>
              <a:rPr lang="en-US" sz="3600" spc="80" dirty="0">
                <a:latin typeface="Bahnschrift Light SemiCondensed" panose="020B0502040204020203" pitchFamily="34" charset="0"/>
                <a:ea typeface="White Dream PERSONAL USE ONLY" pitchFamily="50" charset="0"/>
              </a:rPr>
              <a:t>Infinity and God</a:t>
            </a:r>
          </a:p>
          <a:p>
            <a:pPr algn="ctr">
              <a:spcBef>
                <a:spcPts val="0"/>
              </a:spcBef>
              <a:spcAft>
                <a:spcPts val="600"/>
              </a:spcAft>
            </a:pPr>
            <a:r>
              <a:rPr lang="en-US" sz="3600" spc="80" dirty="0">
                <a:latin typeface="Bahnschrift Light SemiCondensed" panose="020B0502040204020203" pitchFamily="34" charset="0"/>
                <a:ea typeface="White Dream PERSONAL USE ONLY" pitchFamily="50" charset="0"/>
              </a:rPr>
              <a:t>The Imagination</a:t>
            </a:r>
          </a:p>
          <a:p>
            <a:pPr algn="ctr">
              <a:spcBef>
                <a:spcPts val="0"/>
              </a:spcBef>
              <a:spcAft>
                <a:spcPts val="600"/>
              </a:spcAft>
            </a:pPr>
            <a:r>
              <a:rPr lang="en-US" sz="3600" spc="80" dirty="0">
                <a:latin typeface="Bahnschrift Light SemiCondensed" panose="020B0502040204020203" pitchFamily="34" charset="0"/>
                <a:ea typeface="White Dream PERSONAL USE ONLY" pitchFamily="50" charset="0"/>
              </a:rPr>
              <a:t>Conclusion</a:t>
            </a:r>
          </a:p>
          <a:p>
            <a:pPr algn="ctr">
              <a:spcBef>
                <a:spcPts val="0"/>
              </a:spcBef>
              <a:spcAft>
                <a:spcPts val="600"/>
              </a:spcAft>
            </a:pPr>
            <a:endParaRPr lang="en-US" sz="3600" spc="80" dirty="0">
              <a:latin typeface="Bahnschrift Light SemiCondensed" panose="020B0502040204020203" pitchFamily="34" charset="0"/>
              <a:ea typeface="White Dream PERSONAL USE ONLY" pitchFamily="50" charset="0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endParaRPr lang="en-US" sz="3600" spc="80" dirty="0">
              <a:solidFill>
                <a:srgbClr val="FF0000"/>
              </a:solidFill>
              <a:latin typeface="Bahnschrift SemiBold" panose="020B0502040204020203" pitchFamily="34" charset="0"/>
              <a:ea typeface="White Dream PERSONAL USE ONLY" pitchFamily="50" charset="0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endParaRPr lang="en-US" spc="80" dirty="0">
              <a:solidFill>
                <a:srgbClr val="FF0000"/>
              </a:solidFill>
              <a:latin typeface="Bahnschrift SemiBold" panose="020B0502040204020203" pitchFamily="34" charset="0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endParaRPr lang="en-US" spc="80" dirty="0">
              <a:solidFill>
                <a:srgbClr val="FF0000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446827-89C8-4BC8-8A6D-2D6E4AB2D417}"/>
              </a:ext>
            </a:extLst>
          </p:cNvPr>
          <p:cNvSpPr txBox="1"/>
          <p:nvPr/>
        </p:nvSpPr>
        <p:spPr>
          <a:xfrm>
            <a:off x="9987550" y="6657944"/>
            <a:ext cx="220445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thinkinghumanity.com/2014/12/3-scientific-theories-about-the-multiverse-and-how-it-work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7656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 advTm="40389">
        <p14:vortex dir="r"/>
      </p:transition>
    </mc:Choice>
    <mc:Fallback xmlns="">
      <p:transition spd="slow" advTm="4038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able, indoor, different&#10;&#10;Description automatically generated">
            <a:extLst>
              <a:ext uri="{FF2B5EF4-FFF2-40B4-BE49-F238E27FC236}">
                <a16:creationId xmlns:a16="http://schemas.microsoft.com/office/drawing/2014/main" id="{E80CEDCA-EFB5-45DC-8829-5530FA1A0E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837" r="-1" b="7471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D64F326-929E-45E2-B54D-DC7E17207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0224" y="941695"/>
            <a:ext cx="5452527" cy="497461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BFCDFD7-7B3B-4ED9-B533-34D0B3724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6167" y="1106424"/>
            <a:ext cx="5120640" cy="464515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33E30C-5F36-4795-99F0-DA2D66210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0846" y="1352277"/>
            <a:ext cx="4633416" cy="1371600"/>
          </a:xfrm>
        </p:spPr>
        <p:txBody>
          <a:bodyPr>
            <a:noAutofit/>
          </a:bodyPr>
          <a:lstStyle/>
          <a:p>
            <a:pPr algn="ctr"/>
            <a:r>
              <a:rPr lang="en-GB" sz="5400" dirty="0">
                <a:solidFill>
                  <a:schemeClr val="tx1"/>
                </a:solidFill>
                <a:latin typeface="Big Bad Robot" panose="02000500000000000000" pitchFamily="2" charset="0"/>
              </a:rPr>
              <a:t>Defining Infinity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5D318-1B4C-4BAA-8BFB-452C0A4C9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0845" y="2852792"/>
            <a:ext cx="4633415" cy="25721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700" dirty="0">
              <a:latin typeface="Bahnschrift Light" panose="020B0502040204020203" pitchFamily="34" charset="0"/>
              <a:ea typeface="White Dream PERSONAL USE ONLY" pitchFamily="50" charset="0"/>
            </a:endParaRPr>
          </a:p>
          <a:p>
            <a:r>
              <a:rPr lang="en-GB" sz="1700" dirty="0">
                <a:latin typeface="Bahnschrift Light" panose="020B0502040204020203" pitchFamily="34" charset="0"/>
                <a:ea typeface="White Dream PERSONAL USE ONLY" pitchFamily="50" charset="0"/>
              </a:rPr>
              <a:t>Distinguishing between Infinity and Eternity.</a:t>
            </a:r>
          </a:p>
          <a:p>
            <a:r>
              <a:rPr lang="en-GB" sz="1700" dirty="0">
                <a:latin typeface="Bahnschrift Light" panose="020B0502040204020203" pitchFamily="34" charset="0"/>
                <a:ea typeface="White Dream PERSONAL USE ONLY" pitchFamily="50" charset="0"/>
              </a:rPr>
              <a:t>Infinity is ontological.</a:t>
            </a:r>
          </a:p>
          <a:p>
            <a:r>
              <a:rPr lang="en-GB" sz="1700" dirty="0">
                <a:latin typeface="Bahnschrift Light" panose="020B0502040204020203" pitchFamily="34" charset="0"/>
                <a:ea typeface="White Dream PERSONAL USE ONLY" pitchFamily="50" charset="0"/>
              </a:rPr>
              <a:t>Infinity transcends this dimension or reality. Yet, Infinity also contains this experience of reality. </a:t>
            </a:r>
          </a:p>
          <a:p>
            <a:r>
              <a:rPr lang="en-GB" sz="1700" dirty="0">
                <a:latin typeface="Bahnschrift Light" panose="020B0502040204020203" pitchFamily="34" charset="0"/>
                <a:ea typeface="White Dream PERSONAL USE ONLY" pitchFamily="50" charset="0"/>
              </a:rPr>
              <a:t>Potentiality and actuality.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BEABDFC-A3A2-4F1A-AF4D-9C0A4DEE6432}"/>
              </a:ext>
            </a:extLst>
          </p:cNvPr>
          <p:cNvSpPr txBox="1"/>
          <p:nvPr/>
        </p:nvSpPr>
        <p:spPr>
          <a:xfrm>
            <a:off x="9854501" y="6657943"/>
            <a:ext cx="233749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ondergressive.com/new-plausible-theory-of-black-hol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1000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 advTm="141273">
        <p14:vortex dir="r"/>
      </p:transition>
    </mc:Choice>
    <mc:Fallback xmlns="">
      <p:transition spd="slow" advTm="141273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t in front of a starry sky&#10;&#10;Description automatically generated with medium confidence">
            <a:extLst>
              <a:ext uri="{FF2B5EF4-FFF2-40B4-BE49-F238E27FC236}">
                <a16:creationId xmlns:a16="http://schemas.microsoft.com/office/drawing/2014/main" id="{45FBF4E2-B432-4162-AC68-D8455CD688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D64F326-929E-45E2-B54D-DC7E17207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329" y="941695"/>
            <a:ext cx="5452527" cy="497461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BFCDFD7-7B3B-4ED9-B533-34D0B3724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272" y="1106424"/>
            <a:ext cx="5120640" cy="464515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9A12D2-055C-463D-899B-8980CE940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8596" y="1352277"/>
            <a:ext cx="4921135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 </a:t>
            </a:r>
            <a:r>
              <a:rPr lang="en-GB" sz="4000" dirty="0">
                <a:latin typeface="Big Bad Robot" panose="02000500000000000000" pitchFamily="2" charset="0"/>
              </a:rPr>
              <a:t>Miscomprehension of the infinite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97419-9B52-4669-9451-6AAD6BAE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7950" y="2852792"/>
            <a:ext cx="4633415" cy="257219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  <a:ea typeface="White Dream PERSONAL USE ONLY" pitchFamily="50" charset="0"/>
            </a:endParaRPr>
          </a:p>
          <a:p>
            <a:r>
              <a:rPr lang="en-GB" dirty="0">
                <a:latin typeface="Bahnschrift Light" panose="020B0502040204020203" pitchFamily="34" charset="0"/>
                <a:ea typeface="White Dream PERSONAL USE ONLY" pitchFamily="50" charset="0"/>
              </a:rPr>
              <a:t>Compartmentalisation of objects and phenomena</a:t>
            </a:r>
          </a:p>
          <a:p>
            <a:pPr marL="0" indent="0">
              <a:buNone/>
            </a:pPr>
            <a:endParaRPr lang="en-GB" dirty="0">
              <a:latin typeface="Bahnschrift Light" panose="020B0502040204020203" pitchFamily="34" charset="0"/>
              <a:ea typeface="White Dream PERSONAL USE ONLY" pitchFamily="50" charset="0"/>
            </a:endParaRPr>
          </a:p>
          <a:p>
            <a:r>
              <a:rPr lang="en-GB" dirty="0">
                <a:latin typeface="Bahnschrift Light" panose="020B0502040204020203" pitchFamily="34" charset="0"/>
                <a:ea typeface="White Dream PERSONAL USE ONLY" pitchFamily="50" charset="0"/>
              </a:rPr>
              <a:t>We have not yet comprehended the human mind, it is ignorant of us to believe we reconstruct the concept of infinity into a human concept</a:t>
            </a:r>
          </a:p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  <a:ea typeface="White Dream PERSONAL USE ONL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4980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 advTm="117264">
        <p14:vortex dir="r"/>
      </p:transition>
    </mc:Choice>
    <mc:Fallback xmlns="">
      <p:transition spd="slow" advTm="117264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90D278C0-ED04-4525-8CD9-251DEACB99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53" r="7965" b="2"/>
          <a:stretch/>
        </p:blipFill>
        <p:spPr>
          <a:xfrm>
            <a:off x="20" y="10"/>
            <a:ext cx="6621247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B833E3-3611-44DE-82B8-D7A1E6CC0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784722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Big Bad Robot" panose="02000500000000000000" pitchFamily="2" charset="0"/>
              </a:rPr>
              <a:t>The Hilbert hotel paradox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593D6-DA95-499F-BB6A-00D45FE5D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659919"/>
            <a:ext cx="4472922" cy="360772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700" dirty="0">
              <a:latin typeface="Bahnschrift Light" panose="020B0502040204020203" pitchFamily="34" charset="0"/>
              <a:ea typeface="White Dream PERSONAL USE ONLY" pitchFamily="50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latin typeface="Bahnschrift Light" panose="020B0502040204020203" pitchFamily="34" charset="0"/>
                <a:ea typeface="White Dream PERSONAL USE ONLY" pitchFamily="50" charset="0"/>
              </a:rPr>
              <a:t>David Hilbert’s Infinite hotel paradox </a:t>
            </a:r>
            <a:endParaRPr lang="en-GB" sz="1700" b="1" dirty="0">
              <a:latin typeface="Bahnschrift Light" panose="020B0502040204020203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 b="1" dirty="0">
              <a:latin typeface="Bahnschrift Light" panose="020B0502040204020203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latin typeface="Bahnschrift Light" panose="020B0502040204020203" pitchFamily="34" charset="0"/>
                <a:ea typeface="White Dream PERSONAL USE ONLY" pitchFamily="50" charset="0"/>
              </a:rPr>
              <a:t>Does Infinity having a starting point?</a:t>
            </a:r>
          </a:p>
          <a:p>
            <a:pPr>
              <a:lnSpc>
                <a:spcPct val="90000"/>
              </a:lnSpc>
            </a:pPr>
            <a:endParaRPr lang="en-GB" sz="1700" b="1" dirty="0">
              <a:latin typeface="Bahnschrift Light" panose="020B0502040204020203" pitchFamily="34" charset="0"/>
              <a:ea typeface="White Dream PERSONAL USE ONLY" pitchFamily="50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latin typeface="Bahnschrift Light" panose="020B0502040204020203" pitchFamily="34" charset="0"/>
              </a:rPr>
              <a:t>A jumper is made up of many threads. </a:t>
            </a:r>
            <a:r>
              <a:rPr lang="en-GB" sz="1700" dirty="0">
                <a:latin typeface="Bahnschrift Light" panose="020B0502040204020203" pitchFamily="34" charset="0"/>
              </a:rPr>
              <a:t>T</a:t>
            </a:r>
            <a:r>
              <a:rPr lang="en-GB" sz="1700" b="1" dirty="0">
                <a:latin typeface="Bahnschrift Light" panose="020B0502040204020203" pitchFamily="34" charset="0"/>
              </a:rPr>
              <a:t>he jumper is worn by a person, who exists in a world of objects. At which point do you start in the creation of the jumper? With the threads, in the mind, is there any beginning at all? </a:t>
            </a:r>
            <a:endParaRPr lang="en-GB" sz="1700" b="1" dirty="0">
              <a:latin typeface="Bahnschrift Light" panose="020B0502040204020203" pitchFamily="34" charset="0"/>
              <a:ea typeface="White Dream PERSONAL USE ONLY" pitchFamily="50" charset="0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Bahnschrift Light" panose="020B0502040204020203" pitchFamily="34" charset="0"/>
              <a:ea typeface="White Dream PERSONAL USE ONLY" pitchFamily="50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 dirty="0">
              <a:latin typeface="Bahnschrift Light" panose="020B0502040204020203" pitchFamily="34" charset="0"/>
              <a:ea typeface="White Dream PERSONAL USE ONLY" pitchFamily="50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 dirty="0">
              <a:latin typeface="Bahnschrift Light" panose="020B0502040204020203" pitchFamily="34" charset="0"/>
              <a:ea typeface="White Dream PERSONAL USE ONLY" pitchFamily="50" charset="0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Bahnschrift Light" panose="020B0502040204020203" pitchFamily="34" charset="0"/>
              <a:ea typeface="White Dream PERSONAL USE ONLY" pitchFamily="50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AC9F93-687C-45FF-8DA2-AF2E5FD17E53}"/>
              </a:ext>
            </a:extLst>
          </p:cNvPr>
          <p:cNvSpPr txBox="1"/>
          <p:nvPr/>
        </p:nvSpPr>
        <p:spPr>
          <a:xfrm>
            <a:off x="3866013" y="6657945"/>
            <a:ext cx="252665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lanostra-matematica.org/2015/10/il-grand-hotel-di-hilbert-un-aiuto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848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Tm="144089">
        <p14:vortex dir="r"/>
      </p:transition>
    </mc:Choice>
    <mc:Fallback xmlns="">
      <p:transition spd="slow" advTm="144089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nds holding a globe&#10;&#10;Description automatically generated with low confidence">
            <a:extLst>
              <a:ext uri="{FF2B5EF4-FFF2-40B4-BE49-F238E27FC236}">
                <a16:creationId xmlns:a16="http://schemas.microsoft.com/office/drawing/2014/main" id="{AE3A15FA-CA65-4598-AA1E-C80C734C4D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433" r="-1" b="23497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90" name="Rectangle 85">
            <a:extLst>
              <a:ext uri="{FF2B5EF4-FFF2-40B4-BE49-F238E27FC236}">
                <a16:creationId xmlns:a16="http://schemas.microsoft.com/office/drawing/2014/main" id="{CD64F326-929E-45E2-B54D-DC7E17207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329" y="941695"/>
            <a:ext cx="5452527" cy="497461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91" name="Rectangle 87">
            <a:extLst>
              <a:ext uri="{FF2B5EF4-FFF2-40B4-BE49-F238E27FC236}">
                <a16:creationId xmlns:a16="http://schemas.microsoft.com/office/drawing/2014/main" id="{7BFCDFD7-7B3B-4ED9-B533-34D0B3724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272" y="1106424"/>
            <a:ext cx="5120640" cy="464515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9BF9E3-393E-4042-BB3E-EB3B90A22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951" y="1352277"/>
            <a:ext cx="4633416" cy="1371600"/>
          </a:xfrm>
        </p:spPr>
        <p:txBody>
          <a:bodyPr>
            <a:noAutofit/>
          </a:bodyPr>
          <a:lstStyle/>
          <a:p>
            <a:pPr algn="ctr"/>
            <a:r>
              <a:rPr lang="en-GB" sz="6000" dirty="0">
                <a:latin typeface="Big Bad Robot" panose="02000500000000000000" pitchFamily="2" charset="0"/>
              </a:rPr>
              <a:t>Infinity and God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170A9-483C-49E3-99BE-D4B956AA2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7950" y="2852792"/>
            <a:ext cx="4633415" cy="257219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endParaRPr lang="en-GB" sz="1400" dirty="0">
              <a:latin typeface="Bahnschrift Light" panose="020B0502040204020203" pitchFamily="34" charset="0"/>
              <a:ea typeface="White Dream PERSONAL USE ONLY" pitchFamily="50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Bahnschrift Light" panose="020B0502040204020203" pitchFamily="34" charset="0"/>
                <a:ea typeface="White Dream PERSONAL USE ONLY" pitchFamily="50" charset="0"/>
              </a:rPr>
              <a:t>Infinity is synonymous with God.</a:t>
            </a:r>
          </a:p>
          <a:p>
            <a:pPr>
              <a:lnSpc>
                <a:spcPct val="90000"/>
              </a:lnSpc>
            </a:pPr>
            <a:endParaRPr lang="en-GB" sz="1400" dirty="0">
              <a:latin typeface="Bahnschrift Light" panose="020B0502040204020203" pitchFamily="34" charset="0"/>
              <a:ea typeface="White Dream PERSONAL USE ONLY" pitchFamily="50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Bahnschrift Light" panose="020B0502040204020203" pitchFamily="34" charset="0"/>
                <a:ea typeface="White Dream PERSONAL USE ONLY" pitchFamily="50" charset="0"/>
              </a:rPr>
              <a:t>The concept of Infinity dictates that there are an Infinite number of worlds which contain Gods, and an Infinite number of worlds which contain no Gods.</a:t>
            </a:r>
          </a:p>
          <a:p>
            <a:pPr>
              <a:lnSpc>
                <a:spcPct val="90000"/>
              </a:lnSpc>
            </a:pPr>
            <a:endParaRPr lang="en-GB" sz="1400" dirty="0">
              <a:latin typeface="Bahnschrift Light" panose="020B0502040204020203" pitchFamily="34" charset="0"/>
              <a:ea typeface="White Dream PERSONAL USE ONLY" pitchFamily="50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Bahnschrift Light" panose="020B0502040204020203" pitchFamily="34" charset="0"/>
                <a:ea typeface="White Dream PERSONAL USE ONLY" pitchFamily="50" charset="0"/>
              </a:rPr>
              <a:t>The spirit of the writer resides within the characters he creates. Is this a glimpse into the creation of universes?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latin typeface="Bahnschrift Light" panose="020B0502040204020203" pitchFamily="34" charset="0"/>
              <a:ea typeface="White Dream PERSONAL USE ONL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969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 advTm="101625">
        <p14:vortex dir="r"/>
      </p:transition>
    </mc:Choice>
    <mc:Fallback xmlns="">
      <p:transition spd="slow" advTm="101625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group of people around a fire&#10;&#10;Description automatically generated with medium confidence">
            <a:extLst>
              <a:ext uri="{FF2B5EF4-FFF2-40B4-BE49-F238E27FC236}">
                <a16:creationId xmlns:a16="http://schemas.microsoft.com/office/drawing/2014/main" id="{ECBEEA51-5905-4453-8652-A0D60C2D32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"/>
          <a:stretch/>
        </p:blipFill>
        <p:spPr>
          <a:xfrm>
            <a:off x="0" y="10"/>
            <a:ext cx="13546882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CD64F326-929E-45E2-B54D-DC7E17207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329" y="941695"/>
            <a:ext cx="5452527" cy="497461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BFCDFD7-7B3B-4ED9-B533-34D0B3724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272" y="1106424"/>
            <a:ext cx="5120640" cy="464515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011D81-5C58-4893-AA50-68EDA957F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951" y="1352277"/>
            <a:ext cx="4633416" cy="1371600"/>
          </a:xfrm>
        </p:spPr>
        <p:txBody>
          <a:bodyPr>
            <a:normAutofit/>
          </a:bodyPr>
          <a:lstStyle/>
          <a:p>
            <a:pPr algn="ctr"/>
            <a:r>
              <a:rPr lang="en-GB" sz="3100" dirty="0">
                <a:latin typeface="Big Bad Robot" panose="02000500000000000000" pitchFamily="2" charset="0"/>
              </a:rPr>
              <a:t>The Imagination: A glimpse into other worlds?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2D8A8-2A5F-4EAE-814B-0E6A65FFEA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7950" y="2852792"/>
            <a:ext cx="4633415" cy="257219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Bahnschrift Light" panose="020B0502040204020203" pitchFamily="34" charset="0"/>
              </a:rPr>
              <a:t>Is the imagination a construction of arbitrary images drew from experiences?</a:t>
            </a:r>
          </a:p>
          <a:p>
            <a:pPr>
              <a:lnSpc>
                <a:spcPct val="90000"/>
              </a:lnSpc>
            </a:pPr>
            <a:endParaRPr lang="en-GB">
              <a:latin typeface="Bahnschrift Light" panose="020B0502040204020203" pitchFamily="34" charset="0"/>
            </a:endParaRPr>
          </a:p>
          <a:p>
            <a:pPr>
              <a:lnSpc>
                <a:spcPct val="90000"/>
              </a:lnSpc>
            </a:pPr>
            <a:r>
              <a:rPr lang="en-GB">
                <a:latin typeface="Bahnschrift Light" panose="020B0502040204020203" pitchFamily="34" charset="0"/>
              </a:rPr>
              <a:t>Could the imagination be a glimpse into other worlds? </a:t>
            </a:r>
          </a:p>
          <a:p>
            <a:pPr>
              <a:lnSpc>
                <a:spcPct val="90000"/>
              </a:lnSpc>
            </a:pPr>
            <a:endParaRPr lang="en-GB">
              <a:latin typeface="Bahnschrift Light" panose="020B0502040204020203" pitchFamily="34" charset="0"/>
            </a:endParaRPr>
          </a:p>
          <a:p>
            <a:pPr>
              <a:lnSpc>
                <a:spcPct val="90000"/>
              </a:lnSpc>
            </a:pPr>
            <a:r>
              <a:rPr lang="en-GB">
                <a:latin typeface="Bahnschrift Light" panose="020B0502040204020203" pitchFamily="34" charset="0"/>
              </a:rPr>
              <a:t>The worlds created by the imagination become a reality in their own right. </a:t>
            </a:r>
          </a:p>
          <a:p>
            <a:pPr>
              <a:lnSpc>
                <a:spcPct val="90000"/>
              </a:lnSpc>
            </a:pPr>
            <a:endParaRPr lang="en-GB">
              <a:latin typeface="Bahnschrift Light" panose="020B0502040204020203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>
              <a:latin typeface="Bahnschrift Light" panose="020B0502040204020203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7BD46CC-BDD0-4F1E-82E0-85F2B0D22A56}"/>
              </a:ext>
            </a:extLst>
          </p:cNvPr>
          <p:cNvSpPr txBox="1"/>
          <p:nvPr/>
        </p:nvSpPr>
        <p:spPr>
          <a:xfrm>
            <a:off x="9817790" y="6657945"/>
            <a:ext cx="237116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thelastamericanvagabond.com/top-news/world-disconnected-imagin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3682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0">
            <a:extLst>
              <a:ext uri="{FF2B5EF4-FFF2-40B4-BE49-F238E27FC236}">
                <a16:creationId xmlns:a16="http://schemas.microsoft.com/office/drawing/2014/main" id="{E192707B-B929-41A7-9B41-E959A1C68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hydrozoan&#10;&#10;Description automatically generated">
            <a:extLst>
              <a:ext uri="{FF2B5EF4-FFF2-40B4-BE49-F238E27FC236}">
                <a16:creationId xmlns:a16="http://schemas.microsoft.com/office/drawing/2014/main" id="{1FE9F566-B6BA-4F98-842A-53909387FF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8C468D-C62C-40B5-B460-51F16ED97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sz="8000" dirty="0">
                <a:latin typeface="Big Bad Robot" panose="02000500000000000000" pitchFamily="2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D646C-0587-48F9-A29E-402A2E6BB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3849624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Bahnschrift Light" panose="020B0502040204020203" pitchFamily="34" charset="0"/>
              </a:rPr>
              <a:t>The notion of Infinity cannot be fully comprehended by the human mind.</a:t>
            </a:r>
          </a:p>
          <a:p>
            <a:pPr marL="0" indent="0">
              <a:buNone/>
            </a:pPr>
            <a:endParaRPr lang="en-GB" sz="2000" dirty="0">
              <a:latin typeface="Bahnschrift Light" panose="020B0502040204020203" pitchFamily="34" charset="0"/>
            </a:endParaRPr>
          </a:p>
          <a:p>
            <a:r>
              <a:rPr lang="en-GB" sz="2000" dirty="0">
                <a:latin typeface="Bahnschrift Light" panose="020B0502040204020203" pitchFamily="34" charset="0"/>
              </a:rPr>
              <a:t>The Infinite is of such a scope that it contains all possibilities, all material things, all immaterial things, worlds with God’s and worlds without Gods.</a:t>
            </a:r>
          </a:p>
          <a:p>
            <a:pPr marL="0" indent="0">
              <a:buNone/>
            </a:pPr>
            <a:endParaRPr lang="en-GB" sz="2000" dirty="0">
              <a:latin typeface="Bahnschrift Light" panose="020B0502040204020203" pitchFamily="34" charset="0"/>
            </a:endParaRPr>
          </a:p>
          <a:p>
            <a:r>
              <a:rPr lang="en-GB" sz="2000" dirty="0">
                <a:latin typeface="Bahnschrift Light" panose="020B0502040204020203" pitchFamily="34" charset="0"/>
              </a:rPr>
              <a:t>Are the images and scenes that come into our imagination other realities, other worlds, as opposed to arbitrary images?</a:t>
            </a:r>
          </a:p>
          <a:p>
            <a:pPr marL="0" indent="0">
              <a:buNone/>
            </a:pPr>
            <a:endParaRPr lang="en-GB" sz="2000" dirty="0">
              <a:latin typeface="Bahnschrift Light" panose="020B0502040204020203" pitchFamily="34" charset="0"/>
            </a:endParaRPr>
          </a:p>
          <a:p>
            <a:r>
              <a:rPr lang="en-GB" sz="2000" dirty="0">
                <a:latin typeface="Bahnschrift Light" panose="020B0502040204020203" pitchFamily="34" charset="0"/>
              </a:rPr>
              <a:t>The concept of Infinity is ontological.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B4235C-4505-46C7-AD8F-8769A197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18F6DE-738A-4522-BF6A-1F21F2040AE7}"/>
              </a:ext>
            </a:extLst>
          </p:cNvPr>
          <p:cNvSpPr txBox="1"/>
          <p:nvPr/>
        </p:nvSpPr>
        <p:spPr>
          <a:xfrm>
            <a:off x="9665347" y="6657945"/>
            <a:ext cx="25266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gieuropeseminars.com/friday-night-lecture-image-sacred-geometry-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3259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 advTm="269305">
        <p14:vortex dir="r"/>
      </p:transition>
    </mc:Choice>
    <mc:Fallback xmlns="">
      <p:transition spd="slow" advTm="269305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DarkSeedLeftStep">
      <a:dk1>
        <a:srgbClr val="000000"/>
      </a:dk1>
      <a:lt1>
        <a:srgbClr val="FFFFFF"/>
      </a:lt1>
      <a:dk2>
        <a:srgbClr val="1A212E"/>
      </a:dk2>
      <a:lt2>
        <a:srgbClr val="F1F3F0"/>
      </a:lt2>
      <a:accent1>
        <a:srgbClr val="D529E7"/>
      </a:accent1>
      <a:accent2>
        <a:srgbClr val="7417D5"/>
      </a:accent2>
      <a:accent3>
        <a:srgbClr val="3A2CE7"/>
      </a:accent3>
      <a:accent4>
        <a:srgbClr val="1758D5"/>
      </a:accent4>
      <a:accent5>
        <a:srgbClr val="29B9E7"/>
      </a:accent5>
      <a:accent6>
        <a:srgbClr val="15C2A4"/>
      </a:accent6>
      <a:hlink>
        <a:srgbClr val="3F8BBF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10392</TotalTime>
  <Words>399</Words>
  <Application>Microsoft Office PowerPoint</Application>
  <PresentationFormat>Widescreen</PresentationFormat>
  <Paragraphs>57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Bahnschrift Light</vt:lpstr>
      <vt:lpstr>Bahnschrift Light SemiCondensed</vt:lpstr>
      <vt:lpstr>Bahnschrift SemiBold</vt:lpstr>
      <vt:lpstr>Big Bad Robot</vt:lpstr>
      <vt:lpstr>Garamond</vt:lpstr>
      <vt:lpstr>SavonVTI</vt:lpstr>
      <vt:lpstr>A Human’s guide to Infinity  By Paul O’toole</vt:lpstr>
      <vt:lpstr>Subject Matter  </vt:lpstr>
      <vt:lpstr>Defining Infinity</vt:lpstr>
      <vt:lpstr> Miscomprehension of the infinite </vt:lpstr>
      <vt:lpstr>The Hilbert hotel paradox</vt:lpstr>
      <vt:lpstr>Infinity and God</vt:lpstr>
      <vt:lpstr>The Imagination: A glimpse into other worlds? 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Ontology of Infinite Possibilities</dc:title>
  <dc:creator>Paul Mark O'toole (2000978)</dc:creator>
  <cp:lastModifiedBy>Paul Mark O'toole (2000978)</cp:lastModifiedBy>
  <cp:revision>48</cp:revision>
  <dcterms:created xsi:type="dcterms:W3CDTF">2021-12-07T18:55:53Z</dcterms:created>
  <dcterms:modified xsi:type="dcterms:W3CDTF">2021-12-17T17:59:50Z</dcterms:modified>
</cp:coreProperties>
</file>