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63"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49"/>
  </p:normalViewPr>
  <p:slideViewPr>
    <p:cSldViewPr snapToGrid="0" snapToObjects="1">
      <p:cViewPr varScale="1">
        <p:scale>
          <a:sx n="92" d="100"/>
          <a:sy n="92" d="100"/>
        </p:scale>
        <p:origin x="7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9/3/20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9/3/20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9/3/20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9/3/20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50A5A-F045-E944-A07A-0B5280556A46}"/>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fontScale="90000"/>
          </a:bodyPr>
          <a:lstStyle/>
          <a:p>
            <a:r>
              <a:rPr lang="en-US" sz="6000" kern="1200" cap="all" spc="200" baseline="0" dirty="0">
                <a:solidFill>
                  <a:srgbClr val="FFFFFF"/>
                </a:solidFill>
                <a:latin typeface="+mj-lt"/>
                <a:ea typeface="+mj-ea"/>
                <a:cs typeface="+mj-cs"/>
              </a:rPr>
              <a:t>Dwayne lauder</a:t>
            </a:r>
            <a:br>
              <a:rPr lang="en-US" sz="6000" kern="1200" cap="all" spc="200" baseline="0" dirty="0">
                <a:solidFill>
                  <a:srgbClr val="FFFFFF"/>
                </a:solidFill>
                <a:latin typeface="+mj-lt"/>
                <a:ea typeface="+mj-ea"/>
                <a:cs typeface="+mj-cs"/>
              </a:rPr>
            </a:br>
            <a:r>
              <a:rPr lang="en-US" sz="6000" kern="1200" cap="all" spc="200" baseline="0" dirty="0">
                <a:solidFill>
                  <a:srgbClr val="FFFFFF"/>
                </a:solidFill>
                <a:latin typeface="+mj-lt"/>
                <a:ea typeface="+mj-ea"/>
                <a:cs typeface="+mj-cs"/>
              </a:rPr>
              <a:t>group 9</a:t>
            </a:r>
            <a:br>
              <a:rPr lang="en-US" sz="6000" kern="1200" cap="all" spc="200" baseline="0" dirty="0">
                <a:solidFill>
                  <a:srgbClr val="FFFFFF"/>
                </a:solidFill>
                <a:latin typeface="+mj-lt"/>
                <a:ea typeface="+mj-ea"/>
                <a:cs typeface="+mj-cs"/>
              </a:rPr>
            </a:br>
            <a:r>
              <a:rPr lang="en-US" sz="6000" kern="1200" cap="all" spc="200" baseline="0" dirty="0">
                <a:solidFill>
                  <a:srgbClr val="FFFFFF"/>
                </a:solidFill>
                <a:latin typeface="+mj-lt"/>
                <a:ea typeface="+mj-ea"/>
                <a:cs typeface="+mj-cs"/>
              </a:rPr>
              <a:t>professional career development</a:t>
            </a:r>
            <a:br>
              <a:rPr lang="en-US" sz="6000" kern="1200" cap="all" spc="200" baseline="0" dirty="0">
                <a:solidFill>
                  <a:srgbClr val="FFFFFF"/>
                </a:solidFill>
                <a:latin typeface="+mj-lt"/>
                <a:ea typeface="+mj-ea"/>
                <a:cs typeface="+mj-cs"/>
              </a:rPr>
            </a:br>
            <a:r>
              <a:rPr lang="en-US" sz="6000" kern="1200" cap="all" spc="200" baseline="0" dirty="0">
                <a:solidFill>
                  <a:srgbClr val="FFFFFF"/>
                </a:solidFill>
                <a:latin typeface="+mj-lt"/>
                <a:ea typeface="+mj-ea"/>
                <a:cs typeface="+mj-cs"/>
              </a:rPr>
              <a:t>module code: bmsw4005</a:t>
            </a:r>
            <a:br>
              <a:rPr lang="en-US" sz="6000" kern="1200" cap="all" spc="200" baseline="0" dirty="0">
                <a:solidFill>
                  <a:srgbClr val="FFFFFF"/>
                </a:solidFill>
                <a:latin typeface="+mj-lt"/>
                <a:ea typeface="+mj-ea"/>
                <a:cs typeface="+mj-cs"/>
              </a:rPr>
            </a:br>
            <a:r>
              <a:rPr lang="en-US" sz="6000" kern="1200" cap="all" spc="200" baseline="0" dirty="0">
                <a:solidFill>
                  <a:srgbClr val="FFFFFF"/>
                </a:solidFill>
                <a:latin typeface="+mj-lt"/>
                <a:ea typeface="+mj-ea"/>
                <a:cs typeface="+mj-cs"/>
              </a:rPr>
              <a:t>lecturer: </a:t>
            </a:r>
            <a:r>
              <a:rPr lang="en-US" sz="6000" kern="1200" cap="all" spc="200" baseline="0" dirty="0" err="1">
                <a:solidFill>
                  <a:srgbClr val="FFFFFF"/>
                </a:solidFill>
                <a:latin typeface="+mj-lt"/>
                <a:ea typeface="+mj-ea"/>
                <a:cs typeface="+mj-cs"/>
              </a:rPr>
              <a:t>nandish</a:t>
            </a:r>
            <a:r>
              <a:rPr lang="en-US" sz="6000" kern="1200" cap="all" spc="200" baseline="0" dirty="0">
                <a:solidFill>
                  <a:srgbClr val="FFFFFF"/>
                </a:solidFill>
                <a:latin typeface="+mj-lt"/>
                <a:ea typeface="+mj-ea"/>
                <a:cs typeface="+mj-cs"/>
              </a:rPr>
              <a:t> </a:t>
            </a:r>
            <a:r>
              <a:rPr lang="en-US" sz="6000" kern="1200" cap="all" spc="200" baseline="0" dirty="0" err="1">
                <a:solidFill>
                  <a:srgbClr val="FFFFFF"/>
                </a:solidFill>
                <a:latin typeface="+mj-lt"/>
                <a:ea typeface="+mj-ea"/>
                <a:cs typeface="+mj-cs"/>
              </a:rPr>
              <a:t>patel</a:t>
            </a:r>
            <a:endParaRPr lang="en-US" sz="6000" kern="1200" cap="all" spc="200" baseline="0" dirty="0">
              <a:solidFill>
                <a:srgbClr val="FFFFFF"/>
              </a:solidFill>
              <a:latin typeface="+mj-lt"/>
              <a:ea typeface="+mj-ea"/>
              <a:cs typeface="+mj-cs"/>
            </a:endParaRPr>
          </a:p>
        </p:txBody>
      </p:sp>
    </p:spTree>
    <p:extLst>
      <p:ext uri="{BB962C8B-B14F-4D97-AF65-F5344CB8AC3E}">
        <p14:creationId xmlns:p14="http://schemas.microsoft.com/office/powerpoint/2010/main" val="1006158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E9C6F-6116-7545-8AF1-2ABD4B679BE3}"/>
              </a:ext>
            </a:extLst>
          </p:cNvPr>
          <p:cNvSpPr>
            <a:spLocks noGrp="1"/>
          </p:cNvSpPr>
          <p:nvPr>
            <p:ph type="title"/>
          </p:nvPr>
        </p:nvSpPr>
        <p:spPr>
          <a:xfrm>
            <a:off x="2230954" y="59436"/>
            <a:ext cx="7729728" cy="1188720"/>
          </a:xfrm>
          <a:solidFill>
            <a:srgbClr val="FFFFFF"/>
          </a:solidFill>
        </p:spPr>
        <p:txBody>
          <a:bodyPr>
            <a:normAutofit/>
          </a:bodyPr>
          <a:lstStyle/>
          <a:p>
            <a:r>
              <a:rPr lang="en-US" dirty="0"/>
              <a:t>Reflecting on the role play</a:t>
            </a:r>
          </a:p>
        </p:txBody>
      </p:sp>
      <p:sp>
        <p:nvSpPr>
          <p:cNvPr id="3" name="Content Placeholder 2">
            <a:extLst>
              <a:ext uri="{FF2B5EF4-FFF2-40B4-BE49-F238E27FC236}">
                <a16:creationId xmlns:a16="http://schemas.microsoft.com/office/drawing/2014/main" id="{27EC9ABB-8601-3544-A1C5-60563C35D080}"/>
              </a:ext>
            </a:extLst>
          </p:cNvPr>
          <p:cNvSpPr>
            <a:spLocks noGrp="1"/>
          </p:cNvSpPr>
          <p:nvPr>
            <p:ph idx="1"/>
          </p:nvPr>
        </p:nvSpPr>
        <p:spPr>
          <a:xfrm>
            <a:off x="1706062" y="2291262"/>
            <a:ext cx="8779512" cy="2879256"/>
          </a:xfrm>
        </p:spPr>
        <p:txBody>
          <a:bodyPr>
            <a:normAutofit/>
          </a:bodyPr>
          <a:lstStyle/>
          <a:p>
            <a:pPr marL="0" indent="0">
              <a:buNone/>
            </a:pPr>
            <a:r>
              <a:rPr lang="en-US" dirty="0">
                <a:solidFill>
                  <a:srgbClr val="404040"/>
                </a:solidFill>
              </a:rPr>
              <a:t>Reflecting on the role play. when i reflect on the role play i am very happy that that was part of the career development training in the professional career development class my role play interview was for the managerial position at Deliveroo where </a:t>
            </a:r>
            <a:r>
              <a:rPr lang="en-US" dirty="0" err="1">
                <a:solidFill>
                  <a:srgbClr val="404040"/>
                </a:solidFill>
              </a:rPr>
              <a:t>i</a:t>
            </a:r>
            <a:r>
              <a:rPr lang="en-US" dirty="0">
                <a:solidFill>
                  <a:srgbClr val="404040"/>
                </a:solidFill>
              </a:rPr>
              <a:t> would join the team of manager’s, the role play has given me a lot of confidence for when </a:t>
            </a:r>
            <a:r>
              <a:rPr lang="en-US" dirty="0" err="1">
                <a:solidFill>
                  <a:srgbClr val="404040"/>
                </a:solidFill>
              </a:rPr>
              <a:t>i</a:t>
            </a:r>
            <a:r>
              <a:rPr lang="en-US" dirty="0">
                <a:solidFill>
                  <a:srgbClr val="404040"/>
                </a:solidFill>
              </a:rPr>
              <a:t> have the interview for real to be one of the managers in the company Deliveroo.  I have four years experience working with the company Deliveroo and </a:t>
            </a:r>
            <a:r>
              <a:rPr lang="en-US" dirty="0" err="1">
                <a:solidFill>
                  <a:srgbClr val="404040"/>
                </a:solidFill>
              </a:rPr>
              <a:t>i</a:t>
            </a:r>
            <a:r>
              <a:rPr lang="en-US" dirty="0">
                <a:solidFill>
                  <a:srgbClr val="404040"/>
                </a:solidFill>
              </a:rPr>
              <a:t> am confident that </a:t>
            </a:r>
            <a:r>
              <a:rPr lang="en-US" dirty="0" err="1">
                <a:solidFill>
                  <a:srgbClr val="404040"/>
                </a:solidFill>
              </a:rPr>
              <a:t>i</a:t>
            </a:r>
            <a:r>
              <a:rPr lang="en-US" dirty="0">
                <a:solidFill>
                  <a:srgbClr val="404040"/>
                </a:solidFill>
              </a:rPr>
              <a:t> can answer any questions in the real interview in a way that </a:t>
            </a:r>
            <a:r>
              <a:rPr lang="en-US" dirty="0" err="1">
                <a:solidFill>
                  <a:srgbClr val="404040"/>
                </a:solidFill>
              </a:rPr>
              <a:t>i</a:t>
            </a:r>
            <a:r>
              <a:rPr lang="en-US" dirty="0">
                <a:solidFill>
                  <a:srgbClr val="404040"/>
                </a:solidFill>
              </a:rPr>
              <a:t> know that’s what the interviewer wants to hear for me to be one of the managers at Deliveroo.</a:t>
            </a:r>
          </a:p>
        </p:txBody>
      </p:sp>
    </p:spTree>
    <p:extLst>
      <p:ext uri="{BB962C8B-B14F-4D97-AF65-F5344CB8AC3E}">
        <p14:creationId xmlns:p14="http://schemas.microsoft.com/office/powerpoint/2010/main" val="3361635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875CC-A9FD-6B46-95A0-F3E0519FE6F4}"/>
              </a:ext>
            </a:extLst>
          </p:cNvPr>
          <p:cNvSpPr>
            <a:spLocks noGrp="1"/>
          </p:cNvSpPr>
          <p:nvPr>
            <p:ph type="title"/>
          </p:nvPr>
        </p:nvSpPr>
        <p:spPr>
          <a:xfrm>
            <a:off x="2230954" y="4018"/>
            <a:ext cx="7729728" cy="1188720"/>
          </a:xfrm>
          <a:solidFill>
            <a:srgbClr val="FFFFFF"/>
          </a:solidFill>
        </p:spPr>
        <p:txBody>
          <a:bodyPr>
            <a:normAutofit fontScale="90000"/>
          </a:bodyPr>
          <a:lstStyle/>
          <a:p>
            <a:r>
              <a:rPr lang="en-US" dirty="0"/>
              <a:t>Skills and knowledge which contribute towards working effectively</a:t>
            </a:r>
          </a:p>
        </p:txBody>
      </p:sp>
      <p:sp>
        <p:nvSpPr>
          <p:cNvPr id="3" name="Content Placeholder 2">
            <a:extLst>
              <a:ext uri="{FF2B5EF4-FFF2-40B4-BE49-F238E27FC236}">
                <a16:creationId xmlns:a16="http://schemas.microsoft.com/office/drawing/2014/main" id="{CEE8FCBB-F6C0-F64C-B479-1D826B073175}"/>
              </a:ext>
            </a:extLst>
          </p:cNvPr>
          <p:cNvSpPr>
            <a:spLocks noGrp="1"/>
          </p:cNvSpPr>
          <p:nvPr>
            <p:ph idx="1"/>
          </p:nvPr>
        </p:nvSpPr>
        <p:spPr>
          <a:xfrm>
            <a:off x="1625600" y="1248156"/>
            <a:ext cx="9208655" cy="4361688"/>
          </a:xfrm>
        </p:spPr>
        <p:txBody>
          <a:bodyPr>
            <a:normAutofit fontScale="85000" lnSpcReduction="20000"/>
          </a:bodyPr>
          <a:lstStyle/>
          <a:p>
            <a:pPr marL="342900" indent="-342900">
              <a:buAutoNum type="arabicPeriod"/>
            </a:pPr>
            <a:r>
              <a:rPr lang="en-US" dirty="0">
                <a:solidFill>
                  <a:srgbClr val="404040"/>
                </a:solidFill>
              </a:rPr>
              <a:t>Listening skills. I have learned and understood that </a:t>
            </a:r>
            <a:r>
              <a:rPr lang="en-US" dirty="0" err="1">
                <a:solidFill>
                  <a:srgbClr val="404040"/>
                </a:solidFill>
              </a:rPr>
              <a:t>i</a:t>
            </a:r>
            <a:r>
              <a:rPr lang="en-US" dirty="0">
                <a:solidFill>
                  <a:srgbClr val="404040"/>
                </a:solidFill>
              </a:rPr>
              <a:t> must have listening skills when managing a team and when anyone is speaking to me </a:t>
            </a:r>
            <a:r>
              <a:rPr lang="en-US" dirty="0" err="1">
                <a:solidFill>
                  <a:srgbClr val="404040"/>
                </a:solidFill>
              </a:rPr>
              <a:t>i</a:t>
            </a:r>
            <a:r>
              <a:rPr lang="en-US" dirty="0">
                <a:solidFill>
                  <a:srgbClr val="404040"/>
                </a:solidFill>
              </a:rPr>
              <a:t> should listen carefully without interrupting and or speaking over the person </a:t>
            </a:r>
            <a:r>
              <a:rPr lang="en-US" dirty="0" err="1">
                <a:solidFill>
                  <a:srgbClr val="404040"/>
                </a:solidFill>
              </a:rPr>
              <a:t>i</a:t>
            </a:r>
            <a:r>
              <a:rPr lang="en-US" dirty="0">
                <a:solidFill>
                  <a:srgbClr val="404040"/>
                </a:solidFill>
              </a:rPr>
              <a:t> am communicating with this is very good for the workplace because if a manager does not have listening skills this could cause the team to not be as effective as it could be, some mangers believe their way is the best way so they do what they believe to be the best thing for their team but what that particular manager believes to be the best thing to do might not necessarily be the best thing for the team, if that particular manager had listening skills that particular manager may hear a idea from one of the team members that the manager did not think of this idea, hearing this idea from the team member may allow the manager to make a better decision for the team going forward also it shows that the leader/ manager is paying attention to the teams thought’s, feelings and concerns. It is also important for leaders and managers to understand the difference between hearing and listening hearing is just hearing the sounds that are coming out of a person’s mouth but not actually listening to what the person is saying just simply nodding your head at the sounds, that particular leader/manager is hearing but not processing any of the information of what the person is saying.  Listening, is the leader/manager for example consciously listening to what the person is saying and the person can see that the leader/manager is concentrating on what they are saying and responding accordingly.  Another skill </a:t>
            </a:r>
            <a:r>
              <a:rPr lang="en-US" dirty="0" err="1">
                <a:solidFill>
                  <a:srgbClr val="404040"/>
                </a:solidFill>
              </a:rPr>
              <a:t>i</a:t>
            </a:r>
            <a:r>
              <a:rPr lang="en-US" dirty="0">
                <a:solidFill>
                  <a:srgbClr val="404040"/>
                </a:solidFill>
              </a:rPr>
              <a:t> learned and understood is </a:t>
            </a:r>
            <a:r>
              <a:rPr lang="en-US" dirty="0" err="1">
                <a:solidFill>
                  <a:srgbClr val="404040"/>
                </a:solidFill>
              </a:rPr>
              <a:t>i</a:t>
            </a:r>
            <a:r>
              <a:rPr lang="en-US" dirty="0">
                <a:solidFill>
                  <a:srgbClr val="404040"/>
                </a:solidFill>
              </a:rPr>
              <a:t> must make consistent eye contact with whoever </a:t>
            </a:r>
            <a:r>
              <a:rPr lang="en-US" dirty="0" err="1">
                <a:solidFill>
                  <a:srgbClr val="404040"/>
                </a:solidFill>
              </a:rPr>
              <a:t>i</a:t>
            </a:r>
            <a:r>
              <a:rPr lang="en-US" dirty="0">
                <a:solidFill>
                  <a:srgbClr val="404040"/>
                </a:solidFill>
              </a:rPr>
              <a:t> am communicating with also it will be a good idea if </a:t>
            </a:r>
            <a:r>
              <a:rPr lang="en-US" dirty="0" err="1">
                <a:solidFill>
                  <a:srgbClr val="404040"/>
                </a:solidFill>
              </a:rPr>
              <a:t>i</a:t>
            </a:r>
            <a:r>
              <a:rPr lang="en-US" dirty="0">
                <a:solidFill>
                  <a:srgbClr val="404040"/>
                </a:solidFill>
              </a:rPr>
              <a:t> also ask open questions from what the person </a:t>
            </a:r>
            <a:r>
              <a:rPr lang="en-US" dirty="0" err="1">
                <a:solidFill>
                  <a:srgbClr val="404040"/>
                </a:solidFill>
              </a:rPr>
              <a:t>i</a:t>
            </a:r>
            <a:r>
              <a:rPr lang="en-US" dirty="0">
                <a:solidFill>
                  <a:srgbClr val="404040"/>
                </a:solidFill>
              </a:rPr>
              <a:t> am communicating with has said, also show </a:t>
            </a:r>
            <a:r>
              <a:rPr lang="en-US" dirty="0" err="1">
                <a:solidFill>
                  <a:srgbClr val="404040"/>
                </a:solidFill>
              </a:rPr>
              <a:t>i</a:t>
            </a:r>
            <a:r>
              <a:rPr lang="en-US" dirty="0">
                <a:solidFill>
                  <a:srgbClr val="404040"/>
                </a:solidFill>
              </a:rPr>
              <a:t> am listening by paraphrasing from what the person </a:t>
            </a:r>
            <a:r>
              <a:rPr lang="en-US" dirty="0" err="1">
                <a:solidFill>
                  <a:srgbClr val="404040"/>
                </a:solidFill>
              </a:rPr>
              <a:t>i</a:t>
            </a:r>
            <a:r>
              <a:rPr lang="en-US" dirty="0">
                <a:solidFill>
                  <a:srgbClr val="404040"/>
                </a:solidFill>
              </a:rPr>
              <a:t> am communicating with has said.  I should also show the person </a:t>
            </a:r>
            <a:r>
              <a:rPr lang="en-US" dirty="0" err="1">
                <a:solidFill>
                  <a:srgbClr val="404040"/>
                </a:solidFill>
              </a:rPr>
              <a:t>i</a:t>
            </a:r>
            <a:r>
              <a:rPr lang="en-US" dirty="0">
                <a:solidFill>
                  <a:srgbClr val="404040"/>
                </a:solidFill>
              </a:rPr>
              <a:t> am communicating with that </a:t>
            </a:r>
            <a:r>
              <a:rPr lang="en-US" dirty="0" err="1">
                <a:solidFill>
                  <a:srgbClr val="404040"/>
                </a:solidFill>
              </a:rPr>
              <a:t>i</a:t>
            </a:r>
            <a:r>
              <a:rPr lang="en-US" dirty="0">
                <a:solidFill>
                  <a:srgbClr val="404040"/>
                </a:solidFill>
              </a:rPr>
              <a:t> am giving them my undivided attention, </a:t>
            </a:r>
            <a:r>
              <a:rPr lang="en-US" dirty="0" err="1">
                <a:solidFill>
                  <a:srgbClr val="404040"/>
                </a:solidFill>
              </a:rPr>
              <a:t>i</a:t>
            </a:r>
            <a:r>
              <a:rPr lang="en-US" dirty="0">
                <a:solidFill>
                  <a:srgbClr val="404040"/>
                </a:solidFill>
              </a:rPr>
              <a:t> learned and understood that my body language is very important too </a:t>
            </a:r>
            <a:r>
              <a:rPr lang="en-US" dirty="0" err="1">
                <a:solidFill>
                  <a:srgbClr val="404040"/>
                </a:solidFill>
              </a:rPr>
              <a:t>i</a:t>
            </a:r>
            <a:r>
              <a:rPr lang="en-US" dirty="0">
                <a:solidFill>
                  <a:srgbClr val="404040"/>
                </a:solidFill>
              </a:rPr>
              <a:t> should use my body languages and gestures to show the person </a:t>
            </a:r>
            <a:r>
              <a:rPr lang="en-US" dirty="0" err="1">
                <a:solidFill>
                  <a:srgbClr val="404040"/>
                </a:solidFill>
              </a:rPr>
              <a:t>i</a:t>
            </a:r>
            <a:r>
              <a:rPr lang="en-US" dirty="0">
                <a:solidFill>
                  <a:srgbClr val="404040"/>
                </a:solidFill>
              </a:rPr>
              <a:t> am communicating with that </a:t>
            </a:r>
            <a:r>
              <a:rPr lang="en-US" dirty="0" err="1">
                <a:solidFill>
                  <a:srgbClr val="404040"/>
                </a:solidFill>
              </a:rPr>
              <a:t>i</a:t>
            </a:r>
            <a:r>
              <a:rPr lang="en-US" dirty="0">
                <a:solidFill>
                  <a:srgbClr val="404040"/>
                </a:solidFill>
              </a:rPr>
              <a:t> am one hundred percent engaged and listening to the best of my ability to what the person </a:t>
            </a:r>
            <a:r>
              <a:rPr lang="en-US" dirty="0" err="1">
                <a:solidFill>
                  <a:srgbClr val="404040"/>
                </a:solidFill>
              </a:rPr>
              <a:t>i</a:t>
            </a:r>
            <a:r>
              <a:rPr lang="en-US" dirty="0">
                <a:solidFill>
                  <a:srgbClr val="404040"/>
                </a:solidFill>
              </a:rPr>
              <a:t> am communicating with is saying. i also learned and understood that </a:t>
            </a:r>
            <a:r>
              <a:rPr lang="en-US" dirty="0" err="1">
                <a:solidFill>
                  <a:srgbClr val="404040"/>
                </a:solidFill>
              </a:rPr>
              <a:t>i</a:t>
            </a:r>
            <a:r>
              <a:rPr lang="en-US" dirty="0">
                <a:solidFill>
                  <a:srgbClr val="404040"/>
                </a:solidFill>
              </a:rPr>
              <a:t> should provide feedback to the person from what the person has said that </a:t>
            </a:r>
            <a:r>
              <a:rPr lang="en-US" dirty="0" err="1">
                <a:solidFill>
                  <a:srgbClr val="404040"/>
                </a:solidFill>
              </a:rPr>
              <a:t>i</a:t>
            </a:r>
            <a:r>
              <a:rPr lang="en-US" dirty="0">
                <a:solidFill>
                  <a:srgbClr val="404040"/>
                </a:solidFill>
              </a:rPr>
              <a:t> am communicating with.</a:t>
            </a:r>
          </a:p>
          <a:p>
            <a:pPr marL="0" indent="0">
              <a:buNone/>
            </a:pPr>
            <a:endParaRPr lang="en-US" dirty="0">
              <a:solidFill>
                <a:srgbClr val="404040"/>
              </a:solidFill>
            </a:endParaRPr>
          </a:p>
        </p:txBody>
      </p:sp>
    </p:spTree>
    <p:extLst>
      <p:ext uri="{BB962C8B-B14F-4D97-AF65-F5344CB8AC3E}">
        <p14:creationId xmlns:p14="http://schemas.microsoft.com/office/powerpoint/2010/main" val="2544456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F4454-C619-E446-B878-75319EB921A3}"/>
              </a:ext>
            </a:extLst>
          </p:cNvPr>
          <p:cNvSpPr>
            <a:spLocks noGrp="1"/>
          </p:cNvSpPr>
          <p:nvPr>
            <p:ph type="title"/>
          </p:nvPr>
        </p:nvSpPr>
        <p:spPr>
          <a:xfrm>
            <a:off x="2230954" y="0"/>
            <a:ext cx="7729728" cy="1188720"/>
          </a:xfrm>
          <a:solidFill>
            <a:srgbClr val="FFFFFF"/>
          </a:solidFill>
        </p:spPr>
        <p:txBody>
          <a:bodyPr>
            <a:normAutofit fontScale="90000"/>
          </a:bodyPr>
          <a:lstStyle/>
          <a:p>
            <a:r>
              <a:rPr lang="en-US" dirty="0"/>
              <a:t>Skills and knowledge which contribute towards working effectively</a:t>
            </a:r>
          </a:p>
        </p:txBody>
      </p:sp>
      <p:sp>
        <p:nvSpPr>
          <p:cNvPr id="3" name="Content Placeholder 2">
            <a:extLst>
              <a:ext uri="{FF2B5EF4-FFF2-40B4-BE49-F238E27FC236}">
                <a16:creationId xmlns:a16="http://schemas.microsoft.com/office/drawing/2014/main" id="{CC82F8C9-B763-BA4C-81AD-93EC64A863D9}"/>
              </a:ext>
            </a:extLst>
          </p:cNvPr>
          <p:cNvSpPr>
            <a:spLocks noGrp="1"/>
          </p:cNvSpPr>
          <p:nvPr>
            <p:ph idx="1"/>
          </p:nvPr>
        </p:nvSpPr>
        <p:spPr>
          <a:xfrm>
            <a:off x="1706061" y="1294981"/>
            <a:ext cx="9100484" cy="4205274"/>
          </a:xfrm>
        </p:spPr>
        <p:txBody>
          <a:bodyPr>
            <a:normAutofit fontScale="92500" lnSpcReduction="20000"/>
          </a:bodyPr>
          <a:lstStyle/>
          <a:p>
            <a:pPr marL="0" indent="0">
              <a:buNone/>
            </a:pPr>
            <a:r>
              <a:rPr lang="en-US" dirty="0">
                <a:solidFill>
                  <a:srgbClr val="404040"/>
                </a:solidFill>
              </a:rPr>
              <a:t>Another skill </a:t>
            </a:r>
            <a:r>
              <a:rPr lang="en-US" dirty="0" err="1">
                <a:solidFill>
                  <a:srgbClr val="404040"/>
                </a:solidFill>
              </a:rPr>
              <a:t>i</a:t>
            </a:r>
            <a:r>
              <a:rPr lang="en-US" dirty="0">
                <a:solidFill>
                  <a:srgbClr val="404040"/>
                </a:solidFill>
              </a:rPr>
              <a:t> learned is thinking skills which has helped me to make better decisions and solve problems, this is very good for working in a team or working individually. I learned and understood that thinking skills help me to understand that </a:t>
            </a:r>
            <a:r>
              <a:rPr lang="en-US" dirty="0" err="1">
                <a:solidFill>
                  <a:srgbClr val="404040"/>
                </a:solidFill>
              </a:rPr>
              <a:t>i</a:t>
            </a:r>
            <a:r>
              <a:rPr lang="en-US" dirty="0">
                <a:solidFill>
                  <a:srgbClr val="404040"/>
                </a:solidFill>
              </a:rPr>
              <a:t> must analyze things in detail taking the whole and breaking it into small pieces analyze each piece carefully and put it back together then know and understand the conclusion, I also learned and understood that </a:t>
            </a:r>
            <a:r>
              <a:rPr lang="en-US" dirty="0" err="1">
                <a:solidFill>
                  <a:srgbClr val="404040"/>
                </a:solidFill>
              </a:rPr>
              <a:t>i</a:t>
            </a:r>
            <a:r>
              <a:rPr lang="en-US" dirty="0">
                <a:solidFill>
                  <a:srgbClr val="404040"/>
                </a:solidFill>
              </a:rPr>
              <a:t> should be open minded about information and not be stuck in a belief that </a:t>
            </a:r>
            <a:r>
              <a:rPr lang="en-US" dirty="0" err="1">
                <a:solidFill>
                  <a:srgbClr val="404040"/>
                </a:solidFill>
              </a:rPr>
              <a:t>i</a:t>
            </a:r>
            <a:r>
              <a:rPr lang="en-US" dirty="0">
                <a:solidFill>
                  <a:srgbClr val="404040"/>
                </a:solidFill>
              </a:rPr>
              <a:t> believe to be true about a subject, I should be open minded and not make the mistake of believing something to be true that actually is not true somebody may communicate their views to me which is the correct information but if </a:t>
            </a:r>
            <a:r>
              <a:rPr lang="en-US" dirty="0" err="1">
                <a:solidFill>
                  <a:srgbClr val="404040"/>
                </a:solidFill>
              </a:rPr>
              <a:t>i</a:t>
            </a:r>
            <a:r>
              <a:rPr lang="en-US" dirty="0">
                <a:solidFill>
                  <a:srgbClr val="404040"/>
                </a:solidFill>
              </a:rPr>
              <a:t> am not open-minded </a:t>
            </a:r>
            <a:r>
              <a:rPr lang="en-US" dirty="0" err="1">
                <a:solidFill>
                  <a:srgbClr val="404040"/>
                </a:solidFill>
              </a:rPr>
              <a:t>i</a:t>
            </a:r>
            <a:r>
              <a:rPr lang="en-US" dirty="0">
                <a:solidFill>
                  <a:srgbClr val="404040"/>
                </a:solidFill>
              </a:rPr>
              <a:t> may not receive that information and not receiving that information at that point will not be good because that information is actually the correct information about the subject so </a:t>
            </a:r>
            <a:r>
              <a:rPr lang="en-US" dirty="0" err="1">
                <a:solidFill>
                  <a:srgbClr val="404040"/>
                </a:solidFill>
              </a:rPr>
              <a:t>i</a:t>
            </a:r>
            <a:r>
              <a:rPr lang="en-US" dirty="0">
                <a:solidFill>
                  <a:srgbClr val="404040"/>
                </a:solidFill>
              </a:rPr>
              <a:t> must always be open minded.  Another thing </a:t>
            </a:r>
            <a:r>
              <a:rPr lang="en-US" dirty="0" err="1">
                <a:solidFill>
                  <a:srgbClr val="404040"/>
                </a:solidFill>
              </a:rPr>
              <a:t>i</a:t>
            </a:r>
            <a:r>
              <a:rPr lang="en-US" dirty="0">
                <a:solidFill>
                  <a:srgbClr val="404040"/>
                </a:solidFill>
              </a:rPr>
              <a:t> learned and understood and my </a:t>
            </a:r>
            <a:r>
              <a:rPr lang="en-US" dirty="0" err="1">
                <a:solidFill>
                  <a:srgbClr val="404040"/>
                </a:solidFill>
              </a:rPr>
              <a:t>favourite</a:t>
            </a:r>
            <a:r>
              <a:rPr lang="en-US" dirty="0">
                <a:solidFill>
                  <a:srgbClr val="404040"/>
                </a:solidFill>
              </a:rPr>
              <a:t> one is </a:t>
            </a:r>
            <a:r>
              <a:rPr lang="en-US" dirty="0" err="1">
                <a:solidFill>
                  <a:srgbClr val="404040"/>
                </a:solidFill>
              </a:rPr>
              <a:t>i</a:t>
            </a:r>
            <a:r>
              <a:rPr lang="en-US" dirty="0">
                <a:solidFill>
                  <a:srgbClr val="404040"/>
                </a:solidFill>
              </a:rPr>
              <a:t> should be aware of my mental processes meaning </a:t>
            </a:r>
            <a:r>
              <a:rPr lang="en-US" dirty="0" err="1">
                <a:solidFill>
                  <a:srgbClr val="404040"/>
                </a:solidFill>
              </a:rPr>
              <a:t>i</a:t>
            </a:r>
            <a:r>
              <a:rPr lang="en-US" dirty="0">
                <a:solidFill>
                  <a:srgbClr val="404040"/>
                </a:solidFill>
              </a:rPr>
              <a:t> should have a high awareness of my thought processes also a high awareness of my actions, feelings, sensations and my perceptions. I also learned and understood that I should think for myself, </a:t>
            </a:r>
            <a:r>
              <a:rPr lang="en-US" dirty="0" err="1">
                <a:solidFill>
                  <a:srgbClr val="404040"/>
                </a:solidFill>
              </a:rPr>
              <a:t>i</a:t>
            </a:r>
            <a:r>
              <a:rPr lang="en-US" dirty="0">
                <a:solidFill>
                  <a:srgbClr val="404040"/>
                </a:solidFill>
              </a:rPr>
              <a:t> should evaluate all the evidence that is available to me for the chosen subject and draw up my conclusion. I also learned and understood that </a:t>
            </a:r>
            <a:r>
              <a:rPr lang="en-US" dirty="0" err="1">
                <a:solidFill>
                  <a:srgbClr val="404040"/>
                </a:solidFill>
              </a:rPr>
              <a:t>i</a:t>
            </a:r>
            <a:r>
              <a:rPr lang="en-US" dirty="0">
                <a:solidFill>
                  <a:srgbClr val="404040"/>
                </a:solidFill>
              </a:rPr>
              <a:t> should challenge assumptions whatever assumptions people may have </a:t>
            </a:r>
            <a:r>
              <a:rPr lang="en-US" dirty="0" err="1">
                <a:solidFill>
                  <a:srgbClr val="404040"/>
                </a:solidFill>
              </a:rPr>
              <a:t>i</a:t>
            </a:r>
            <a:r>
              <a:rPr lang="en-US" dirty="0">
                <a:solidFill>
                  <a:srgbClr val="404040"/>
                </a:solidFill>
              </a:rPr>
              <a:t> should ask them for the evidence to support what ever assumptions the person or persons have if the person or persons cannot provide the evidence for their assumptions then the conclusion will have to be that the assumptions are not valid and then the assumptions will have to be rejected because of no evidence to support the assumptions.</a:t>
            </a:r>
          </a:p>
        </p:txBody>
      </p:sp>
    </p:spTree>
    <p:extLst>
      <p:ext uri="{BB962C8B-B14F-4D97-AF65-F5344CB8AC3E}">
        <p14:creationId xmlns:p14="http://schemas.microsoft.com/office/powerpoint/2010/main" val="2742276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E10B2-9B46-FA4C-B8CD-848DA45D80FE}"/>
              </a:ext>
            </a:extLst>
          </p:cNvPr>
          <p:cNvSpPr>
            <a:spLocks noGrp="1"/>
          </p:cNvSpPr>
          <p:nvPr>
            <p:ph type="title"/>
          </p:nvPr>
        </p:nvSpPr>
        <p:spPr>
          <a:xfrm>
            <a:off x="2230954" y="-13371"/>
            <a:ext cx="7729728" cy="1188720"/>
          </a:xfrm>
          <a:solidFill>
            <a:srgbClr val="FFFFFF"/>
          </a:solidFill>
        </p:spPr>
        <p:txBody>
          <a:bodyPr>
            <a:normAutofit fontScale="90000"/>
          </a:bodyPr>
          <a:lstStyle/>
          <a:p>
            <a:r>
              <a:rPr lang="en-US" dirty="0"/>
              <a:t>Skills and knowledge that contribute towards working effectively</a:t>
            </a:r>
          </a:p>
        </p:txBody>
      </p:sp>
      <p:sp>
        <p:nvSpPr>
          <p:cNvPr id="3" name="Content Placeholder 2">
            <a:extLst>
              <a:ext uri="{FF2B5EF4-FFF2-40B4-BE49-F238E27FC236}">
                <a16:creationId xmlns:a16="http://schemas.microsoft.com/office/drawing/2014/main" id="{24BA2E7E-7602-B249-BF54-9D387D683F4B}"/>
              </a:ext>
            </a:extLst>
          </p:cNvPr>
          <p:cNvSpPr>
            <a:spLocks noGrp="1"/>
          </p:cNvSpPr>
          <p:nvPr>
            <p:ph idx="1"/>
          </p:nvPr>
        </p:nvSpPr>
        <p:spPr>
          <a:xfrm>
            <a:off x="1706062" y="1384685"/>
            <a:ext cx="8779512" cy="4115569"/>
          </a:xfrm>
        </p:spPr>
        <p:txBody>
          <a:bodyPr>
            <a:normAutofit/>
          </a:bodyPr>
          <a:lstStyle/>
          <a:p>
            <a:pPr marL="0" indent="0">
              <a:buNone/>
            </a:pPr>
            <a:r>
              <a:rPr lang="en-US" dirty="0">
                <a:solidFill>
                  <a:srgbClr val="404040"/>
                </a:solidFill>
              </a:rPr>
              <a:t>Communication. Communication was one of my identified weaknesses thanks to University of  Wales Trinity Saint David lecturers lecturing in a way that allowed me to identify this weakness and </a:t>
            </a:r>
            <a:r>
              <a:rPr lang="en-US" dirty="0" err="1">
                <a:solidFill>
                  <a:srgbClr val="404040"/>
                </a:solidFill>
              </a:rPr>
              <a:t>i</a:t>
            </a:r>
            <a:r>
              <a:rPr lang="en-US" dirty="0">
                <a:solidFill>
                  <a:srgbClr val="404040"/>
                </a:solidFill>
              </a:rPr>
              <a:t> have taken steps to improve this weakness turning it into a strength </a:t>
            </a:r>
            <a:r>
              <a:rPr lang="en-US" dirty="0" err="1">
                <a:solidFill>
                  <a:srgbClr val="404040"/>
                </a:solidFill>
              </a:rPr>
              <a:t>i</a:t>
            </a:r>
            <a:r>
              <a:rPr lang="en-US" dirty="0">
                <a:solidFill>
                  <a:srgbClr val="404040"/>
                </a:solidFill>
              </a:rPr>
              <a:t> now communicate with others a lot better my verbal communication has improved </a:t>
            </a:r>
            <a:r>
              <a:rPr lang="en-US" dirty="0" err="1">
                <a:solidFill>
                  <a:srgbClr val="404040"/>
                </a:solidFill>
              </a:rPr>
              <a:t>i</a:t>
            </a:r>
            <a:r>
              <a:rPr lang="en-US" dirty="0">
                <a:solidFill>
                  <a:srgbClr val="404040"/>
                </a:solidFill>
              </a:rPr>
              <a:t> can express my views to others and </a:t>
            </a:r>
            <a:r>
              <a:rPr lang="en-US" dirty="0" err="1">
                <a:solidFill>
                  <a:srgbClr val="404040"/>
                </a:solidFill>
              </a:rPr>
              <a:t>i</a:t>
            </a:r>
            <a:r>
              <a:rPr lang="en-US" dirty="0">
                <a:solidFill>
                  <a:srgbClr val="404040"/>
                </a:solidFill>
              </a:rPr>
              <a:t> continue to practice my communication skills wherever </a:t>
            </a:r>
            <a:r>
              <a:rPr lang="en-US" dirty="0" err="1">
                <a:solidFill>
                  <a:srgbClr val="404040"/>
                </a:solidFill>
              </a:rPr>
              <a:t>i</a:t>
            </a:r>
            <a:r>
              <a:rPr lang="en-US" dirty="0">
                <a:solidFill>
                  <a:srgbClr val="404040"/>
                </a:solidFill>
              </a:rPr>
              <a:t> can also my non-verbal communication has improved </a:t>
            </a:r>
            <a:r>
              <a:rPr lang="en-US" dirty="0" err="1">
                <a:solidFill>
                  <a:srgbClr val="404040"/>
                </a:solidFill>
              </a:rPr>
              <a:t>i</a:t>
            </a:r>
            <a:r>
              <a:rPr lang="en-US" dirty="0">
                <a:solidFill>
                  <a:srgbClr val="404040"/>
                </a:solidFill>
              </a:rPr>
              <a:t> can listen to people when they are expressing their views to me and </a:t>
            </a:r>
            <a:r>
              <a:rPr lang="en-US" dirty="0" err="1">
                <a:solidFill>
                  <a:srgbClr val="404040"/>
                </a:solidFill>
              </a:rPr>
              <a:t>i</a:t>
            </a:r>
            <a:r>
              <a:rPr lang="en-US" dirty="0">
                <a:solidFill>
                  <a:srgbClr val="404040"/>
                </a:solidFill>
              </a:rPr>
              <a:t> listen to them without interrupting </a:t>
            </a:r>
            <a:r>
              <a:rPr lang="en-US" dirty="0" err="1">
                <a:solidFill>
                  <a:srgbClr val="404040"/>
                </a:solidFill>
              </a:rPr>
              <a:t>i</a:t>
            </a:r>
            <a:r>
              <a:rPr lang="en-US" dirty="0">
                <a:solidFill>
                  <a:srgbClr val="404040"/>
                </a:solidFill>
              </a:rPr>
              <a:t> also engage in a lot more discussions than </a:t>
            </a:r>
            <a:r>
              <a:rPr lang="en-US" dirty="0" err="1">
                <a:solidFill>
                  <a:srgbClr val="404040"/>
                </a:solidFill>
              </a:rPr>
              <a:t>i</a:t>
            </a:r>
            <a:r>
              <a:rPr lang="en-US" dirty="0">
                <a:solidFill>
                  <a:srgbClr val="404040"/>
                </a:solidFill>
              </a:rPr>
              <a:t> used to before.  Previously </a:t>
            </a:r>
            <a:r>
              <a:rPr lang="en-US" dirty="0" err="1">
                <a:solidFill>
                  <a:srgbClr val="404040"/>
                </a:solidFill>
              </a:rPr>
              <a:t>i</a:t>
            </a:r>
            <a:r>
              <a:rPr lang="en-US" dirty="0">
                <a:solidFill>
                  <a:srgbClr val="404040"/>
                </a:solidFill>
              </a:rPr>
              <a:t> never used to think ahead of what </a:t>
            </a:r>
            <a:r>
              <a:rPr lang="en-US" dirty="0" err="1">
                <a:solidFill>
                  <a:srgbClr val="404040"/>
                </a:solidFill>
              </a:rPr>
              <a:t>i</a:t>
            </a:r>
            <a:r>
              <a:rPr lang="en-US" dirty="0">
                <a:solidFill>
                  <a:srgbClr val="404040"/>
                </a:solidFill>
              </a:rPr>
              <a:t> will say in a conversation </a:t>
            </a:r>
            <a:r>
              <a:rPr lang="en-US" dirty="0" err="1">
                <a:solidFill>
                  <a:srgbClr val="404040"/>
                </a:solidFill>
              </a:rPr>
              <a:t>i</a:t>
            </a:r>
            <a:r>
              <a:rPr lang="en-US" dirty="0">
                <a:solidFill>
                  <a:srgbClr val="404040"/>
                </a:solidFill>
              </a:rPr>
              <a:t> learned and understood that i should do this as it helps me to have a steady conversation thinking clearly about what </a:t>
            </a:r>
            <a:r>
              <a:rPr lang="en-US" dirty="0" err="1">
                <a:solidFill>
                  <a:srgbClr val="404040"/>
                </a:solidFill>
              </a:rPr>
              <a:t>i</a:t>
            </a:r>
            <a:r>
              <a:rPr lang="en-US" dirty="0">
                <a:solidFill>
                  <a:srgbClr val="404040"/>
                </a:solidFill>
              </a:rPr>
              <a:t> will say. I also learned and understood that having good communication skills will not just help me have good relations with people it will also help me with success in my career.</a:t>
            </a:r>
          </a:p>
        </p:txBody>
      </p:sp>
    </p:spTree>
    <p:extLst>
      <p:ext uri="{BB962C8B-B14F-4D97-AF65-F5344CB8AC3E}">
        <p14:creationId xmlns:p14="http://schemas.microsoft.com/office/powerpoint/2010/main" val="3178168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23B0E-E9F1-2447-8847-BE41C9366D07}"/>
              </a:ext>
            </a:extLst>
          </p:cNvPr>
          <p:cNvSpPr>
            <a:spLocks noGrp="1"/>
          </p:cNvSpPr>
          <p:nvPr>
            <p:ph type="title"/>
          </p:nvPr>
        </p:nvSpPr>
        <p:spPr>
          <a:xfrm>
            <a:off x="2230954" y="59436"/>
            <a:ext cx="7729728" cy="1188720"/>
          </a:xfrm>
          <a:solidFill>
            <a:srgbClr val="FFFFFF"/>
          </a:solidFill>
        </p:spPr>
        <p:txBody>
          <a:bodyPr>
            <a:normAutofit/>
          </a:bodyPr>
          <a:lstStyle/>
          <a:p>
            <a:r>
              <a:rPr lang="en-US" dirty="0"/>
              <a:t>Establishing my employment goals</a:t>
            </a:r>
          </a:p>
        </p:txBody>
      </p:sp>
      <p:sp>
        <p:nvSpPr>
          <p:cNvPr id="3" name="Content Placeholder 2">
            <a:extLst>
              <a:ext uri="{FF2B5EF4-FFF2-40B4-BE49-F238E27FC236}">
                <a16:creationId xmlns:a16="http://schemas.microsoft.com/office/drawing/2014/main" id="{83E341C4-8E63-5544-AED9-7D058E1AADE6}"/>
              </a:ext>
            </a:extLst>
          </p:cNvPr>
          <p:cNvSpPr>
            <a:spLocks noGrp="1"/>
          </p:cNvSpPr>
          <p:nvPr>
            <p:ph idx="1"/>
          </p:nvPr>
        </p:nvSpPr>
        <p:spPr>
          <a:xfrm>
            <a:off x="1706062" y="1549416"/>
            <a:ext cx="8779512" cy="3895419"/>
          </a:xfrm>
        </p:spPr>
        <p:txBody>
          <a:bodyPr>
            <a:normAutofit lnSpcReduction="10000"/>
          </a:bodyPr>
          <a:lstStyle/>
          <a:p>
            <a:pPr marL="0" indent="0">
              <a:buNone/>
            </a:pPr>
            <a:r>
              <a:rPr lang="en-US" dirty="0">
                <a:solidFill>
                  <a:srgbClr val="404040"/>
                </a:solidFill>
              </a:rPr>
              <a:t>Establishing my employment goals. my employment goal is </a:t>
            </a:r>
            <a:r>
              <a:rPr lang="en-US" dirty="0" err="1">
                <a:solidFill>
                  <a:srgbClr val="404040"/>
                </a:solidFill>
              </a:rPr>
              <a:t>i</a:t>
            </a:r>
            <a:r>
              <a:rPr lang="en-US" dirty="0">
                <a:solidFill>
                  <a:srgbClr val="404040"/>
                </a:solidFill>
              </a:rPr>
              <a:t> would like to be a manager at  Deliveroo when i have completed level 5&amp;6 in management and leadership at University of Wales Trinity Saint David </a:t>
            </a:r>
            <a:r>
              <a:rPr lang="en-US" dirty="0" err="1">
                <a:solidFill>
                  <a:srgbClr val="404040"/>
                </a:solidFill>
              </a:rPr>
              <a:t>i</a:t>
            </a:r>
            <a:r>
              <a:rPr lang="en-US" dirty="0">
                <a:solidFill>
                  <a:srgbClr val="404040"/>
                </a:solidFill>
              </a:rPr>
              <a:t> will apply for the managers position at Deliveroo for me to be one of the managers on the managers team, when </a:t>
            </a:r>
            <a:r>
              <a:rPr lang="en-US" dirty="0" err="1">
                <a:solidFill>
                  <a:srgbClr val="404040"/>
                </a:solidFill>
              </a:rPr>
              <a:t>i</a:t>
            </a:r>
            <a:r>
              <a:rPr lang="en-US" dirty="0">
                <a:solidFill>
                  <a:srgbClr val="404040"/>
                </a:solidFill>
              </a:rPr>
              <a:t> am one of the mangers at Deliveroo </a:t>
            </a:r>
            <a:r>
              <a:rPr lang="en-US" dirty="0" err="1">
                <a:solidFill>
                  <a:srgbClr val="404040"/>
                </a:solidFill>
              </a:rPr>
              <a:t>i</a:t>
            </a:r>
            <a:r>
              <a:rPr lang="en-US" dirty="0">
                <a:solidFill>
                  <a:srgbClr val="404040"/>
                </a:solidFill>
              </a:rPr>
              <a:t> am very confident that </a:t>
            </a:r>
            <a:r>
              <a:rPr lang="en-US" dirty="0" err="1">
                <a:solidFill>
                  <a:srgbClr val="404040"/>
                </a:solidFill>
              </a:rPr>
              <a:t>i</a:t>
            </a:r>
            <a:r>
              <a:rPr lang="en-US" dirty="0">
                <a:solidFill>
                  <a:srgbClr val="404040"/>
                </a:solidFill>
              </a:rPr>
              <a:t> can raise company profits and maintain the company profits being as high as possible. Deliveroo work with a lot of restaurants across the united kingdom so there is a lot of organization in these restaurants that need to be done and also maintained this is where </a:t>
            </a:r>
            <a:r>
              <a:rPr lang="en-US" dirty="0" err="1">
                <a:solidFill>
                  <a:srgbClr val="404040"/>
                </a:solidFill>
              </a:rPr>
              <a:t>i</a:t>
            </a:r>
            <a:r>
              <a:rPr lang="en-US" dirty="0">
                <a:solidFill>
                  <a:srgbClr val="404040"/>
                </a:solidFill>
              </a:rPr>
              <a:t> come in to make sure the operations of the businesses is operating in a way that will allow the particular restaurant to be able to process all of the Deliveroo orders that come into the restaurant from Deliveroo customers, some restaurants get so busy with their own customers and serving members of the public and then when Deliveroo orders come in on top of all the other orders that the restaurant already has it can be to much for the restaurant to manage, NOT if the organization is operating in the way </a:t>
            </a:r>
            <a:r>
              <a:rPr lang="en-US" dirty="0" err="1">
                <a:solidFill>
                  <a:srgbClr val="404040"/>
                </a:solidFill>
              </a:rPr>
              <a:t>i</a:t>
            </a:r>
            <a:r>
              <a:rPr lang="en-US" dirty="0">
                <a:solidFill>
                  <a:srgbClr val="404040"/>
                </a:solidFill>
              </a:rPr>
              <a:t> will suggest, the way </a:t>
            </a:r>
            <a:r>
              <a:rPr lang="en-US" dirty="0" err="1">
                <a:solidFill>
                  <a:srgbClr val="404040"/>
                </a:solidFill>
              </a:rPr>
              <a:t>i</a:t>
            </a:r>
            <a:r>
              <a:rPr lang="en-US" dirty="0">
                <a:solidFill>
                  <a:srgbClr val="404040"/>
                </a:solidFill>
              </a:rPr>
              <a:t> am suggesting will allow every order to be processed allowing Deliveroo and the particular restaurant profits to be as high as possible.</a:t>
            </a:r>
          </a:p>
        </p:txBody>
      </p:sp>
    </p:spTree>
    <p:extLst>
      <p:ext uri="{BB962C8B-B14F-4D97-AF65-F5344CB8AC3E}">
        <p14:creationId xmlns:p14="http://schemas.microsoft.com/office/powerpoint/2010/main" val="940372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211BA-D64E-2B44-B492-A1A623916165}"/>
              </a:ext>
            </a:extLst>
          </p:cNvPr>
          <p:cNvSpPr>
            <a:spLocks noGrp="1"/>
          </p:cNvSpPr>
          <p:nvPr>
            <p:ph type="title"/>
          </p:nvPr>
        </p:nvSpPr>
        <p:spPr>
          <a:xfrm>
            <a:off x="2349487" y="0"/>
            <a:ext cx="7729728" cy="1188720"/>
          </a:xfrm>
          <a:solidFill>
            <a:srgbClr val="FFFFFF"/>
          </a:solidFill>
        </p:spPr>
        <p:txBody>
          <a:bodyPr>
            <a:normAutofit/>
          </a:bodyPr>
          <a:lstStyle/>
          <a:p>
            <a:r>
              <a:rPr lang="en-US" dirty="0"/>
              <a:t>Personal action plan.</a:t>
            </a:r>
          </a:p>
        </p:txBody>
      </p:sp>
      <p:sp>
        <p:nvSpPr>
          <p:cNvPr id="3" name="Content Placeholder 2">
            <a:extLst>
              <a:ext uri="{FF2B5EF4-FFF2-40B4-BE49-F238E27FC236}">
                <a16:creationId xmlns:a16="http://schemas.microsoft.com/office/drawing/2014/main" id="{67BCF9C4-8098-7345-BC3A-AE9DBAA950B9}"/>
              </a:ext>
            </a:extLst>
          </p:cNvPr>
          <p:cNvSpPr>
            <a:spLocks noGrp="1"/>
          </p:cNvSpPr>
          <p:nvPr>
            <p:ph idx="1"/>
          </p:nvPr>
        </p:nvSpPr>
        <p:spPr>
          <a:xfrm>
            <a:off x="1439333" y="1376172"/>
            <a:ext cx="9502987" cy="4068664"/>
          </a:xfrm>
        </p:spPr>
        <p:txBody>
          <a:bodyPr>
            <a:normAutofit fontScale="85000" lnSpcReduction="10000"/>
          </a:bodyPr>
          <a:lstStyle/>
          <a:p>
            <a:pPr marL="0" indent="0" algn="just">
              <a:buNone/>
            </a:pPr>
            <a:r>
              <a:rPr lang="en-US" dirty="0">
                <a:solidFill>
                  <a:srgbClr val="FF0000"/>
                </a:solidFill>
              </a:rPr>
              <a:t>Current skills:      </a:t>
            </a:r>
            <a:r>
              <a:rPr lang="en-US" dirty="0">
                <a:solidFill>
                  <a:srgbClr val="404040"/>
                </a:solidFill>
              </a:rPr>
              <a:t>Listening, problem solving, digital skills, customer service</a:t>
            </a:r>
          </a:p>
          <a:p>
            <a:pPr marL="0" indent="0">
              <a:buNone/>
            </a:pPr>
            <a:endParaRPr lang="en-US" dirty="0">
              <a:solidFill>
                <a:srgbClr val="404040"/>
              </a:solidFill>
            </a:endParaRPr>
          </a:p>
          <a:p>
            <a:pPr marL="0" indent="0">
              <a:buNone/>
            </a:pPr>
            <a:r>
              <a:rPr lang="en-US" dirty="0">
                <a:solidFill>
                  <a:srgbClr val="FF0000"/>
                </a:solidFill>
              </a:rPr>
              <a:t>Skills to work on:    </a:t>
            </a:r>
            <a:r>
              <a:rPr lang="en-US" dirty="0">
                <a:solidFill>
                  <a:srgbClr val="404040"/>
                </a:solidFill>
              </a:rPr>
              <a:t>Communication, Time keeping</a:t>
            </a:r>
          </a:p>
          <a:p>
            <a:pPr marL="0" indent="0">
              <a:buNone/>
            </a:pPr>
            <a:endParaRPr lang="en-US" dirty="0">
              <a:solidFill>
                <a:srgbClr val="404040"/>
              </a:solidFill>
            </a:endParaRPr>
          </a:p>
          <a:p>
            <a:pPr marL="0" indent="0">
              <a:buNone/>
            </a:pPr>
            <a:r>
              <a:rPr lang="en-US" dirty="0">
                <a:solidFill>
                  <a:srgbClr val="FF0000"/>
                </a:solidFill>
              </a:rPr>
              <a:t>My goals:       </a:t>
            </a:r>
            <a:r>
              <a:rPr lang="en-US" dirty="0">
                <a:solidFill>
                  <a:srgbClr val="404040"/>
                </a:solidFill>
              </a:rPr>
              <a:t>To be a manager at Deliveroo making sure the company profits are as high as possible and maintain staying as high as possible.</a:t>
            </a:r>
          </a:p>
          <a:p>
            <a:pPr marL="0" indent="0">
              <a:buNone/>
            </a:pPr>
            <a:endParaRPr lang="en-US" dirty="0">
              <a:solidFill>
                <a:srgbClr val="404040"/>
              </a:solidFill>
            </a:endParaRPr>
          </a:p>
          <a:p>
            <a:pPr marL="0" indent="0">
              <a:buNone/>
            </a:pPr>
            <a:r>
              <a:rPr lang="en-US" dirty="0">
                <a:solidFill>
                  <a:srgbClr val="FF0000"/>
                </a:solidFill>
              </a:rPr>
              <a:t>Action plan:     </a:t>
            </a:r>
            <a:r>
              <a:rPr lang="en-US" dirty="0">
                <a:solidFill>
                  <a:srgbClr val="404040"/>
                </a:solidFill>
              </a:rPr>
              <a:t>Complete level 4 at University of  Wales Trinity Saint David then go on to do level 5&amp;6 management and leadership, complete the management and leadership level 5&amp;6 course at University of  Wales Trinity Saint David once </a:t>
            </a:r>
            <a:r>
              <a:rPr lang="en-US" dirty="0" err="1">
                <a:solidFill>
                  <a:srgbClr val="404040"/>
                </a:solidFill>
              </a:rPr>
              <a:t>i</a:t>
            </a:r>
            <a:r>
              <a:rPr lang="en-US" dirty="0">
                <a:solidFill>
                  <a:srgbClr val="404040"/>
                </a:solidFill>
              </a:rPr>
              <a:t> have completed the course </a:t>
            </a:r>
            <a:r>
              <a:rPr lang="en-US" dirty="0" err="1">
                <a:solidFill>
                  <a:srgbClr val="404040"/>
                </a:solidFill>
              </a:rPr>
              <a:t>i</a:t>
            </a:r>
            <a:r>
              <a:rPr lang="en-US" dirty="0">
                <a:solidFill>
                  <a:srgbClr val="404040"/>
                </a:solidFill>
              </a:rPr>
              <a:t> will then be ready to be employed as one of the managers at Deliveroo.</a:t>
            </a:r>
          </a:p>
          <a:p>
            <a:pPr marL="0" indent="0">
              <a:buNone/>
            </a:pPr>
            <a:endParaRPr lang="en-US" dirty="0">
              <a:solidFill>
                <a:srgbClr val="404040"/>
              </a:solidFill>
            </a:endParaRPr>
          </a:p>
          <a:p>
            <a:pPr marL="0" indent="0">
              <a:buNone/>
            </a:pPr>
            <a:r>
              <a:rPr lang="en-US" dirty="0">
                <a:solidFill>
                  <a:srgbClr val="FF0000"/>
                </a:solidFill>
              </a:rPr>
              <a:t>Time frame:    </a:t>
            </a:r>
            <a:r>
              <a:rPr lang="en-US" dirty="0">
                <a:solidFill>
                  <a:srgbClr val="404040"/>
                </a:solidFill>
              </a:rPr>
              <a:t>2 years,  at the end of the two-year period </a:t>
            </a:r>
            <a:r>
              <a:rPr lang="en-US" dirty="0" err="1">
                <a:solidFill>
                  <a:srgbClr val="404040"/>
                </a:solidFill>
              </a:rPr>
              <a:t>i</a:t>
            </a:r>
            <a:r>
              <a:rPr lang="en-US" dirty="0">
                <a:solidFill>
                  <a:srgbClr val="404040"/>
                </a:solidFill>
              </a:rPr>
              <a:t> will have completed level 5&amp;6 in management and leadership at University of  Wales Trinity Saint David i will then be ready to be employed as one of the managers at Deliveroo </a:t>
            </a:r>
            <a:r>
              <a:rPr lang="en-US" dirty="0" err="1">
                <a:solidFill>
                  <a:srgbClr val="404040"/>
                </a:solidFill>
              </a:rPr>
              <a:t>i</a:t>
            </a:r>
            <a:r>
              <a:rPr lang="en-US" dirty="0">
                <a:solidFill>
                  <a:srgbClr val="404040"/>
                </a:solidFill>
              </a:rPr>
              <a:t> will then schedule a meeting with the owner of Deliveroo.</a:t>
            </a:r>
          </a:p>
        </p:txBody>
      </p:sp>
    </p:spTree>
    <p:extLst>
      <p:ext uri="{BB962C8B-B14F-4D97-AF65-F5344CB8AC3E}">
        <p14:creationId xmlns:p14="http://schemas.microsoft.com/office/powerpoint/2010/main" val="328318454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4</TotalTime>
  <Words>1573</Words>
  <Application>Microsoft Office PowerPoint</Application>
  <PresentationFormat>Widescreen</PresentationFormat>
  <Paragraphs>21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Parcel</vt:lpstr>
      <vt:lpstr>Dwayne lauder group 9 professional career development module code: bmsw4005 lecturer: nandish patel</vt:lpstr>
      <vt:lpstr>Reflecting on the role play</vt:lpstr>
      <vt:lpstr>Skills and knowledge which contribute towards working effectively</vt:lpstr>
      <vt:lpstr>Skills and knowledge which contribute towards working effectively</vt:lpstr>
      <vt:lpstr>Skills and knowledge that contribute towards working effectively</vt:lpstr>
      <vt:lpstr>Establishing my employment goals</vt:lpstr>
      <vt:lpstr>Personal action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Dwayne lauder group 9 professional career development module code: bmsw4005 lecturer: nandish patel</dc:title>
  <dc:creator>Dwayne Lauder</dc:creator>
  <cp:lastModifiedBy>Dwayne Lauder (1905623)</cp:lastModifiedBy>
  <cp:revision>2</cp:revision>
  <dcterms:created xsi:type="dcterms:W3CDTF">2020-09-03T18:12:59Z</dcterms:created>
  <dcterms:modified xsi:type="dcterms:W3CDTF">2020-09-03T18:29:41Z</dcterms:modified>
</cp:coreProperties>
</file>