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79" r:id="rId4"/>
    <p:sldId id="260" r:id="rId5"/>
    <p:sldId id="280" r:id="rId6"/>
    <p:sldId id="299" r:id="rId7"/>
    <p:sldId id="300" r:id="rId8"/>
    <p:sldId id="301" r:id="rId9"/>
    <p:sldId id="302" r:id="rId10"/>
    <p:sldId id="303" r:id="rId11"/>
    <p:sldId id="304" r:id="rId12"/>
    <p:sldId id="305" r:id="rId13"/>
    <p:sldId id="281" r:id="rId14"/>
    <p:sldId id="282" r:id="rId15"/>
    <p:sldId id="283" r:id="rId16"/>
    <p:sldId id="284" r:id="rId17"/>
    <p:sldId id="285" r:id="rId18"/>
    <p:sldId id="298" r:id="rId19"/>
    <p:sldId id="267" r:id="rId20"/>
    <p:sldId id="29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DF43B7E-BD60-451D-BAC6-57C942A1C72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E3E0C2F-C4A5-4226-AE9C-6BA13322DBC3}" type="datetimeFigureOut">
              <a:rPr lang="en-GB" smtClean="0"/>
              <a:pPr/>
              <a:t>18/10/2016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2A511A2-1205-4CD9-8349-FC562D82164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 descr="plough scene"/>
          <p:cNvPicPr>
            <a:picLocks noChangeAspect="1" noChangeArrowheads="1"/>
          </p:cNvPicPr>
          <p:nvPr/>
        </p:nvPicPr>
        <p:blipFill>
          <a:blip r:embed="rId2" cstate="email">
            <a:lum bright="-14000" contrast="-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400"/>
            <a:ext cx="9251950" cy="6910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996008"/>
            <a:ext cx="8077200" cy="1385320"/>
          </a:xfrm>
        </p:spPr>
        <p:txBody>
          <a:bodyPr>
            <a:normAutofit fontScale="90000"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468960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Households in </a:t>
            </a:r>
            <a:r>
              <a:rPr lang="en-GB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PreBA</a:t>
            </a: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Cyprus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285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Early-Middle Cypriot Period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392488" cy="49685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Prehistoric </a:t>
            </a:r>
            <a:r>
              <a:rPr lang="en-GB" dirty="0"/>
              <a:t>Bronze Age (</a:t>
            </a:r>
            <a:r>
              <a:rPr lang="en-GB" dirty="0" err="1"/>
              <a:t>PreBA</a:t>
            </a:r>
            <a:r>
              <a:rPr lang="en-GB" dirty="0" smtClean="0"/>
              <a:t>)</a:t>
            </a:r>
            <a:endParaRPr lang="en-GB" dirty="0"/>
          </a:p>
          <a:p>
            <a:pPr>
              <a:defRPr/>
            </a:pPr>
            <a:r>
              <a:rPr lang="en-GB" dirty="0"/>
              <a:t>C14 dates</a:t>
            </a:r>
          </a:p>
          <a:p>
            <a:pPr lvl="1">
              <a:defRPr/>
            </a:pPr>
            <a:r>
              <a:rPr lang="en-GB" dirty="0" smtClean="0"/>
              <a:t>Philia = c.2500-2300 BC</a:t>
            </a:r>
          </a:p>
          <a:p>
            <a:pPr lvl="1">
              <a:defRPr/>
            </a:pPr>
            <a:r>
              <a:rPr lang="en-GB" dirty="0" smtClean="0"/>
              <a:t>EC </a:t>
            </a:r>
            <a:r>
              <a:rPr lang="en-GB" dirty="0"/>
              <a:t>= c.2300 – 2100BC</a:t>
            </a:r>
          </a:p>
          <a:p>
            <a:pPr lvl="1">
              <a:defRPr/>
            </a:pPr>
            <a:r>
              <a:rPr lang="en-GB" dirty="0"/>
              <a:t>MC = c.2000/1950 – </a:t>
            </a:r>
            <a:r>
              <a:rPr lang="en-GB" dirty="0" smtClean="0"/>
              <a:t>1700/1650</a:t>
            </a:r>
          </a:p>
        </p:txBody>
      </p:sp>
      <p:pic>
        <p:nvPicPr>
          <p:cNvPr id="6" name="Picture 4" descr="RP potte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8000" contrast="-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32856"/>
            <a:ext cx="3946121" cy="2954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62502" y="5157192"/>
            <a:ext cx="2471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EC Red Polished pottery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28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Transformation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824536" cy="48954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Radical social </a:t>
            </a:r>
            <a:r>
              <a:rPr lang="en-GB" dirty="0" smtClean="0"/>
              <a:t>changes between Chalcolithic &amp; EC period: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Use of landscape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Organisation of the household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Domestic technologies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Economy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Burial practices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Ideological expression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An end of apparent cultural </a:t>
            </a:r>
            <a:r>
              <a:rPr lang="en-GB" dirty="0" smtClean="0"/>
              <a:t>isolation</a:t>
            </a:r>
            <a:endParaRPr lang="en-GB" dirty="0"/>
          </a:p>
        </p:txBody>
      </p:sp>
      <p:pic>
        <p:nvPicPr>
          <p:cNvPr id="5" name="Picture 5" descr="whorl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3557645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164288" y="4653136"/>
            <a:ext cx="1534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Spindlewhorls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88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MC sites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860425"/>
            <a:ext cx="8964613" cy="595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160048"/>
            <a:ext cx="8229600" cy="1252728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Settlement</a:t>
            </a:r>
            <a:endParaRPr lang="en-GB" dirty="0"/>
          </a:p>
        </p:txBody>
      </p:sp>
      <p:sp>
        <p:nvSpPr>
          <p:cNvPr id="149510" name="Rectangle 6"/>
          <p:cNvSpPr>
            <a:spLocks noGrp="1" noChangeArrowheads="1"/>
          </p:cNvSpPr>
          <p:nvPr>
            <p:ph idx="1"/>
          </p:nvPr>
        </p:nvSpPr>
        <p:spPr>
          <a:xfrm>
            <a:off x="179512" y="1268760"/>
            <a:ext cx="7848872" cy="4625609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2400" dirty="0">
                <a:solidFill>
                  <a:srgbClr val="000066"/>
                </a:solidFill>
                <a:effectLst/>
              </a:rPr>
              <a:t>Substantial increase in the number of settlements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 smtClean="0">
                <a:solidFill>
                  <a:srgbClr val="000066"/>
                </a:solidFill>
                <a:effectLst/>
              </a:rPr>
              <a:t>Introduction</a:t>
            </a:r>
            <a:r>
              <a:rPr lang="en-GB" sz="2400" dirty="0" smtClean="0">
                <a:solidFill>
                  <a:srgbClr val="000066"/>
                </a:solidFill>
              </a:rPr>
              <a:t> of</a:t>
            </a:r>
            <a:r>
              <a:rPr lang="en-GB" sz="2400" dirty="0" smtClean="0">
                <a:solidFill>
                  <a:srgbClr val="000066"/>
                </a:solidFill>
                <a:effectLst/>
              </a:rPr>
              <a:t> </a:t>
            </a:r>
            <a:r>
              <a:rPr lang="en-GB" sz="2400" dirty="0">
                <a:solidFill>
                  <a:srgbClr val="000066"/>
                </a:solidFill>
                <a:effectLst/>
              </a:rPr>
              <a:t>plough </a:t>
            </a:r>
            <a:r>
              <a:rPr lang="en-GB" sz="2400" dirty="0" smtClean="0">
                <a:solidFill>
                  <a:srgbClr val="000066"/>
                </a:solidFill>
                <a:effectLst/>
              </a:rPr>
              <a:t>agriculture</a:t>
            </a:r>
            <a:endParaRPr lang="en-GB" sz="2400" dirty="0">
              <a:solidFill>
                <a:srgbClr val="000066"/>
              </a:solidFill>
              <a:effectLst/>
            </a:endParaRPr>
          </a:p>
          <a:p>
            <a:pPr>
              <a:defRPr/>
            </a:pPr>
            <a:r>
              <a:rPr lang="en-US" sz="2400" dirty="0">
                <a:solidFill>
                  <a:srgbClr val="000066"/>
                </a:solidFill>
                <a:effectLst/>
              </a:rPr>
              <a:t>Intensification of occupation in the </a:t>
            </a:r>
            <a:r>
              <a:rPr lang="en-US" sz="2400" dirty="0" smtClean="0">
                <a:solidFill>
                  <a:srgbClr val="000066"/>
                </a:solidFill>
                <a:effectLst/>
              </a:rPr>
              <a:t>hinterland</a:t>
            </a:r>
            <a:endParaRPr lang="en-US" sz="2400" dirty="0">
              <a:solidFill>
                <a:srgbClr val="000066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23272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9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9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9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10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Settlement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895424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Settlements between 15 &amp; 20 hectares</a:t>
            </a:r>
          </a:p>
          <a:p>
            <a:pPr>
              <a:defRPr/>
            </a:pPr>
            <a:r>
              <a:rPr lang="en-GB" dirty="0"/>
              <a:t>Open villages, no clear boundaries nor evidence for fortifications</a:t>
            </a:r>
          </a:p>
          <a:p>
            <a:pPr>
              <a:defRPr/>
            </a:pPr>
            <a:r>
              <a:rPr lang="en-GB" dirty="0"/>
              <a:t>Located close to a water supply </a:t>
            </a:r>
            <a:r>
              <a:rPr lang="en-GB" dirty="0" smtClean="0"/>
              <a:t>&amp; </a:t>
            </a:r>
            <a:r>
              <a:rPr lang="en-GB" dirty="0"/>
              <a:t>good arable land</a:t>
            </a:r>
          </a:p>
          <a:p>
            <a:pPr>
              <a:defRPr/>
            </a:pPr>
            <a:r>
              <a:rPr lang="en-GB" dirty="0"/>
              <a:t>Preference for raised ground with a commanding view:</a:t>
            </a:r>
          </a:p>
          <a:p>
            <a:pPr lvl="1">
              <a:defRPr/>
            </a:pPr>
            <a:r>
              <a:rPr lang="en-GB" dirty="0"/>
              <a:t>But not commanding defensive positions or with enclosure walls / </a:t>
            </a:r>
            <a:r>
              <a:rPr lang="en-GB" dirty="0" smtClean="0"/>
              <a:t>fortifications</a:t>
            </a:r>
            <a:endParaRPr lang="en-GB" dirty="0"/>
          </a:p>
        </p:txBody>
      </p:sp>
      <p:pic>
        <p:nvPicPr>
          <p:cNvPr id="7" name="Picture 10" descr="marki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59261"/>
            <a:ext cx="4096011" cy="25845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7202274" y="4715852"/>
            <a:ext cx="1371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Marki</a:t>
            </a:r>
            <a:r>
              <a:rPr lang="en-GB" dirty="0" smtClean="0"/>
              <a:t> </a:t>
            </a:r>
            <a:r>
              <a:rPr lang="en-GB" i="1" dirty="0" err="1" smtClean="0"/>
              <a:t>Alonia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95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Economy: Fauna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464496" cy="475252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Introduction of cattle </a:t>
            </a:r>
          </a:p>
          <a:p>
            <a:pPr>
              <a:defRPr/>
            </a:pPr>
            <a:r>
              <a:rPr lang="en-GB" dirty="0" smtClean="0"/>
              <a:t>Herded </a:t>
            </a:r>
            <a:r>
              <a:rPr lang="en-GB" dirty="0"/>
              <a:t>sheep, goats, &amp; very small proportions of pig</a:t>
            </a:r>
          </a:p>
          <a:p>
            <a:pPr>
              <a:defRPr/>
            </a:pPr>
            <a:r>
              <a:rPr lang="en-GB" dirty="0" err="1"/>
              <a:t>Caprines</a:t>
            </a:r>
            <a:r>
              <a:rPr lang="en-GB" dirty="0"/>
              <a:t>: slight increase in herding for milk</a:t>
            </a:r>
          </a:p>
          <a:p>
            <a:pPr>
              <a:defRPr/>
            </a:pPr>
            <a:r>
              <a:rPr lang="en-GB" dirty="0" smtClean="0"/>
              <a:t>Deer </a:t>
            </a:r>
            <a:r>
              <a:rPr lang="en-GB" dirty="0"/>
              <a:t>continues to be hunted on small </a:t>
            </a:r>
            <a:r>
              <a:rPr lang="en-GB" dirty="0" smtClean="0"/>
              <a:t>scale</a:t>
            </a:r>
            <a:endParaRPr lang="en-GB" dirty="0"/>
          </a:p>
        </p:txBody>
      </p:sp>
      <p:pic>
        <p:nvPicPr>
          <p:cNvPr id="9" name="Content Placeholder 8" descr="dama mesopotamic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004048" y="2060848"/>
            <a:ext cx="3810378" cy="3240360"/>
          </a:xfrm>
        </p:spPr>
      </p:pic>
      <p:sp>
        <p:nvSpPr>
          <p:cNvPr id="10" name="TextBox 9"/>
          <p:cNvSpPr txBox="1"/>
          <p:nvPr/>
        </p:nvSpPr>
        <p:spPr>
          <a:xfrm>
            <a:off x="6444208" y="5373216"/>
            <a:ext cx="2225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Dama</a:t>
            </a:r>
            <a:r>
              <a:rPr lang="en-GB" dirty="0" smtClean="0"/>
              <a:t> </a:t>
            </a:r>
            <a:r>
              <a:rPr lang="en-GB" dirty="0" err="1" smtClean="0"/>
              <a:t>mesopotamica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35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Products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24536" cy="2736304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defRPr/>
            </a:pPr>
            <a:r>
              <a:rPr lang="en-GB" dirty="0" smtClean="0"/>
              <a:t>Primary evidence for textile production</a:t>
            </a:r>
          </a:p>
          <a:p>
            <a:pPr marL="609600" indent="-609600">
              <a:lnSpc>
                <a:spcPct val="80000"/>
              </a:lnSpc>
              <a:defRPr/>
            </a:pPr>
            <a:r>
              <a:rPr lang="en-GB" dirty="0" smtClean="0"/>
              <a:t>Milk production: new spouted bowls</a:t>
            </a:r>
          </a:p>
          <a:p>
            <a:pPr marL="609600" indent="-609600">
              <a:lnSpc>
                <a:spcPct val="80000"/>
              </a:lnSpc>
              <a:defRPr/>
            </a:pPr>
            <a:r>
              <a:rPr lang="en-GB" dirty="0" smtClean="0"/>
              <a:t>Secondary evidence for animal traction</a:t>
            </a:r>
          </a:p>
        </p:txBody>
      </p:sp>
      <p:pic>
        <p:nvPicPr>
          <p:cNvPr id="5" name="Content Placeholder 4" descr="plough scen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933056"/>
            <a:ext cx="3819191" cy="2852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donkeys"/>
          <p:cNvPicPr>
            <a:picLocks noChangeAspect="1" noChangeArrowheads="1"/>
          </p:cNvPicPr>
          <p:nvPr/>
        </p:nvPicPr>
        <p:blipFill>
          <a:blip r:embed="rId3" cstate="email">
            <a:lum bright="-8000" contrast="-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3161676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551694" y="5373216"/>
            <a:ext cx="3340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Red Polished model pack animals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225719" y="6309320"/>
            <a:ext cx="2434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Plough model, Vounous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49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Agricultural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546848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Very little primary evidence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Large number of grinding </a:t>
            </a:r>
            <a:r>
              <a:rPr lang="en-GB" dirty="0" smtClean="0"/>
              <a:t>stones indicate </a:t>
            </a:r>
            <a:r>
              <a:rPr lang="en-GB" dirty="0"/>
              <a:t>importance of cereals &amp; pulses 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Bronze &amp; stone axes: forest clearance associated with intensified agriculture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Increased storage capacity </a:t>
            </a:r>
          </a:p>
        </p:txBody>
      </p:sp>
      <p:pic>
        <p:nvPicPr>
          <p:cNvPr id="5" name="Content Placeholder 4" descr="sotira_quer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6832"/>
            <a:ext cx="3501646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236296" y="4725144"/>
            <a:ext cx="1464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Quern, </a:t>
            </a:r>
            <a:r>
              <a:rPr lang="en-GB" dirty="0" err="1" smtClean="0"/>
              <a:t>Sotira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858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824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Wheat, barley, lentils &amp; the </a:t>
            </a:r>
            <a:r>
              <a:rPr lang="en-GB" dirty="0" smtClean="0"/>
              <a:t>olive</a:t>
            </a:r>
            <a:endParaRPr lang="en-GB" dirty="0"/>
          </a:p>
          <a:p>
            <a:pPr>
              <a:defRPr/>
            </a:pPr>
            <a:r>
              <a:rPr lang="en-GB" dirty="0"/>
              <a:t>Major dietary </a:t>
            </a:r>
            <a:r>
              <a:rPr lang="en-GB" dirty="0" smtClean="0"/>
              <a:t>change: introduction </a:t>
            </a:r>
            <a:r>
              <a:rPr lang="en-GB" dirty="0"/>
              <a:t>of bread </a:t>
            </a:r>
            <a:r>
              <a:rPr lang="en-GB" dirty="0" smtClean="0"/>
              <a:t>wheat</a:t>
            </a:r>
          </a:p>
          <a:p>
            <a:pPr>
              <a:defRPr/>
            </a:pPr>
            <a:r>
              <a:rPr lang="en-GB" dirty="0" smtClean="0"/>
              <a:t>Representations: production is communal</a:t>
            </a:r>
          </a:p>
        </p:txBody>
      </p:sp>
      <p:pic>
        <p:nvPicPr>
          <p:cNvPr id="6" name="Picture 9" descr="basi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2000" contrast="-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60848"/>
            <a:ext cx="3913256" cy="2667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92080" y="4797152"/>
            <a:ext cx="3594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Red Polished figured representation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904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Pottery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08512" cy="489654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Household production or craft specialisation?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Frankel &amp; Webb: general lack of standardisation more typical of household production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Variability in the different fabrics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Barlow: skills inherent in the production pottery precludes household production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High firing temperatures 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Even surface </a:t>
            </a:r>
            <a:r>
              <a:rPr lang="en-GB" sz="2200" dirty="0" smtClean="0"/>
              <a:t>finish</a:t>
            </a:r>
            <a:endParaRPr lang="en-GB" sz="2200" dirty="0"/>
          </a:p>
        </p:txBody>
      </p:sp>
      <p:pic>
        <p:nvPicPr>
          <p:cNvPr id="5" name="Picture 6" descr="RP incise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3316733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wp askoi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45024"/>
            <a:ext cx="3687173" cy="2600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236296" y="3212976"/>
            <a:ext cx="1407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Red Polished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292080" y="6309320"/>
            <a:ext cx="15456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White Painted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589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Metallurgy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823416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Small scale regional </a:t>
            </a:r>
            <a:r>
              <a:rPr lang="en-GB" dirty="0" smtClean="0"/>
              <a:t>industry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 err="1"/>
              <a:t>Ambelikou</a:t>
            </a:r>
            <a:r>
              <a:rPr lang="en-GB" dirty="0"/>
              <a:t> </a:t>
            </a:r>
            <a:r>
              <a:rPr lang="en-GB" i="1" dirty="0" err="1"/>
              <a:t>Aletri</a:t>
            </a:r>
            <a:r>
              <a:rPr lang="en-GB" dirty="0"/>
              <a:t> &amp; </a:t>
            </a:r>
            <a:r>
              <a:rPr lang="en-GB" dirty="0" err="1"/>
              <a:t>Alambra</a:t>
            </a:r>
            <a:r>
              <a:rPr lang="en-GB" dirty="0"/>
              <a:t> </a:t>
            </a:r>
            <a:r>
              <a:rPr lang="en-GB" i="1" dirty="0" err="1" smtClean="0"/>
              <a:t>Mouttes</a:t>
            </a:r>
            <a:r>
              <a:rPr lang="en-GB" dirty="0" smtClean="0"/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Copper </a:t>
            </a:r>
            <a:r>
              <a:rPr lang="en-GB" dirty="0"/>
              <a:t>slag, crucible fragments, moulds</a:t>
            </a:r>
          </a:p>
          <a:p>
            <a:pPr>
              <a:lnSpc>
                <a:spcPct val="90000"/>
              </a:lnSpc>
              <a:defRPr/>
            </a:pPr>
            <a:r>
              <a:rPr lang="en-GB" dirty="0" err="1" smtClean="0"/>
              <a:t>Pyrgos</a:t>
            </a:r>
            <a:r>
              <a:rPr lang="en-GB" dirty="0" smtClean="0"/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MC </a:t>
            </a:r>
            <a:r>
              <a:rPr lang="en-GB" dirty="0"/>
              <a:t>III furnaces &amp; anvils suggest larger-scale production </a:t>
            </a:r>
          </a:p>
          <a:p>
            <a:pPr>
              <a:lnSpc>
                <a:spcPct val="90000"/>
              </a:lnSpc>
              <a:defRPr/>
            </a:pPr>
            <a:r>
              <a:rPr lang="en-GB" dirty="0" err="1" smtClean="0"/>
              <a:t>Alambra</a:t>
            </a:r>
            <a:r>
              <a:rPr lang="en-GB" dirty="0" smtClean="0"/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Some </a:t>
            </a:r>
            <a:r>
              <a:rPr lang="en-GB" dirty="0"/>
              <a:t>tin bronze</a:t>
            </a:r>
          </a:p>
          <a:p>
            <a:pPr marL="118872" indent="0">
              <a:buNone/>
            </a:pPr>
            <a:endParaRPr lang="en-GB" dirty="0"/>
          </a:p>
        </p:txBody>
      </p:sp>
      <p:pic>
        <p:nvPicPr>
          <p:cNvPr id="5" name="Content Placeholder 4" descr="copper objects alam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23564"/>
            <a:ext cx="3096968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300192" y="5579948"/>
            <a:ext cx="2389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Metal objects, Alambra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44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Specialisation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7504" y="1773936"/>
            <a:ext cx="468052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err="1"/>
              <a:t>Pyrgos</a:t>
            </a:r>
            <a:r>
              <a:rPr lang="en-GB" dirty="0"/>
              <a:t> </a:t>
            </a:r>
            <a:r>
              <a:rPr lang="en-GB" i="1" dirty="0" err="1"/>
              <a:t>Mavroraki</a:t>
            </a:r>
            <a:r>
              <a:rPr lang="en-GB" dirty="0"/>
              <a:t>: substantial industrial &amp; storage </a:t>
            </a:r>
            <a:r>
              <a:rPr lang="en-GB" dirty="0" smtClean="0"/>
              <a:t>facility:</a:t>
            </a:r>
          </a:p>
          <a:p>
            <a:pPr lvl="1">
              <a:defRPr/>
            </a:pPr>
            <a:r>
              <a:rPr lang="en-GB" dirty="0" smtClean="0"/>
              <a:t>Centralised </a:t>
            </a:r>
            <a:r>
              <a:rPr lang="en-GB" dirty="0"/>
              <a:t>production?</a:t>
            </a:r>
          </a:p>
          <a:p>
            <a:pPr>
              <a:defRPr/>
            </a:pPr>
            <a:r>
              <a:rPr lang="en-GB" dirty="0" smtClean="0"/>
              <a:t>Centralised storage:</a:t>
            </a:r>
          </a:p>
          <a:p>
            <a:pPr lvl="1">
              <a:defRPr/>
            </a:pPr>
            <a:r>
              <a:rPr lang="en-GB" dirty="0" smtClean="0"/>
              <a:t>Courtyard with </a:t>
            </a:r>
            <a:r>
              <a:rPr lang="en-GB" i="1" dirty="0"/>
              <a:t>pithoi</a:t>
            </a:r>
            <a:r>
              <a:rPr lang="en-GB" dirty="0"/>
              <a:t> </a:t>
            </a:r>
            <a:r>
              <a:rPr lang="en-GB" dirty="0" smtClean="0"/>
              <a:t>(olive oil)</a:t>
            </a:r>
            <a:endParaRPr lang="en-GB" dirty="0"/>
          </a:p>
          <a:p>
            <a:pPr>
              <a:defRPr/>
            </a:pPr>
            <a:r>
              <a:rPr lang="en-GB" dirty="0" smtClean="0"/>
              <a:t>Metal workshops</a:t>
            </a:r>
            <a:endParaRPr lang="en-GB" dirty="0"/>
          </a:p>
          <a:p>
            <a:pPr>
              <a:defRPr/>
            </a:pPr>
            <a:r>
              <a:rPr lang="en-GB" dirty="0" smtClean="0"/>
              <a:t>Textiles production</a:t>
            </a:r>
          </a:p>
          <a:p>
            <a:pPr>
              <a:defRPr/>
            </a:pPr>
            <a:r>
              <a:rPr lang="en-GB" dirty="0" smtClean="0"/>
              <a:t>Wine production</a:t>
            </a:r>
          </a:p>
          <a:p>
            <a:pPr>
              <a:defRPr/>
            </a:pPr>
            <a:r>
              <a:rPr lang="en-GB" dirty="0" smtClean="0"/>
              <a:t>Perfumed oil production</a:t>
            </a:r>
            <a:endParaRPr lang="en-GB" dirty="0"/>
          </a:p>
        </p:txBody>
      </p:sp>
      <p:pic>
        <p:nvPicPr>
          <p:cNvPr id="7" name="Picture 4" descr="pyrgos_mavroraki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180" y="2060848"/>
            <a:ext cx="4331308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804248" y="5157192"/>
            <a:ext cx="1854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Pyrgos</a:t>
            </a:r>
            <a:r>
              <a:rPr lang="en-GB" dirty="0" smtClean="0"/>
              <a:t> </a:t>
            </a:r>
            <a:r>
              <a:rPr lang="en-GB" i="1" dirty="0" err="1" smtClean="0"/>
              <a:t>Mavroraki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42883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 Houses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104456" cy="4896544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Introduction of rectilinear, agglutinative architecture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Mould-made </a:t>
            </a:r>
            <a:r>
              <a:rPr lang="en-GB" dirty="0" err="1"/>
              <a:t>mudbrick</a:t>
            </a:r>
            <a:r>
              <a:rPr lang="en-GB" dirty="0"/>
              <a:t> </a:t>
            </a:r>
            <a:r>
              <a:rPr lang="en-GB" dirty="0" smtClean="0"/>
              <a:t>walls on </a:t>
            </a:r>
            <a:r>
              <a:rPr lang="en-GB" dirty="0"/>
              <a:t>low stone </a:t>
            </a:r>
            <a:r>
              <a:rPr lang="en-GB" dirty="0" smtClean="0"/>
              <a:t>foundation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Internal arrangement </a:t>
            </a:r>
            <a:r>
              <a:rPr lang="en-GB" dirty="0" smtClean="0"/>
              <a:t>is variable</a:t>
            </a:r>
            <a:endParaRPr lang="en-GB" dirty="0"/>
          </a:p>
        </p:txBody>
      </p:sp>
      <p:pic>
        <p:nvPicPr>
          <p:cNvPr id="5" name="Content Placeholder 4" descr="sotira Ka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6000"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020" y="2204864"/>
            <a:ext cx="4415468" cy="3099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871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 Houses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Fixed furnishings: </a:t>
            </a:r>
          </a:p>
          <a:p>
            <a:pPr lvl="1">
              <a:defRPr/>
            </a:pPr>
            <a:r>
              <a:rPr lang="en-GB" dirty="0" smtClean="0"/>
              <a:t>Rectangular </a:t>
            </a:r>
            <a:r>
              <a:rPr lang="en-GB" dirty="0"/>
              <a:t>clay hearths, low benches, pot emplacements &amp; lime plaster bins</a:t>
            </a:r>
          </a:p>
          <a:p>
            <a:pPr>
              <a:defRPr/>
            </a:pPr>
            <a:r>
              <a:rPr lang="en-GB" dirty="0"/>
              <a:t> Central floor area free for a variety of activities</a:t>
            </a:r>
          </a:p>
          <a:p>
            <a:pPr>
              <a:defRPr/>
            </a:pPr>
            <a:r>
              <a:rPr lang="en-GB" dirty="0" smtClean="0"/>
              <a:t>Agricultural storage in </a:t>
            </a:r>
            <a:r>
              <a:rPr lang="en-GB" dirty="0"/>
              <a:t>large </a:t>
            </a:r>
            <a:r>
              <a:rPr lang="en-GB" dirty="0" err="1" smtClean="0"/>
              <a:t>pithoi</a:t>
            </a:r>
            <a:r>
              <a:rPr lang="en-GB" dirty="0" smtClean="0"/>
              <a:t> </a:t>
            </a:r>
            <a:r>
              <a:rPr lang="en-GB" dirty="0"/>
              <a:t>&amp; plastered bins</a:t>
            </a:r>
          </a:p>
          <a:p>
            <a:endParaRPr lang="en-GB" dirty="0"/>
          </a:p>
        </p:txBody>
      </p:sp>
      <p:pic>
        <p:nvPicPr>
          <p:cNvPr id="5" name="Picture 7" descr="sotira_emplacemen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656"/>
            <a:ext cx="4200134" cy="2793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" descr="sotira_bench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552" y="3356993"/>
            <a:ext cx="4200525" cy="279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Sotira_emplacement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775" y="1788773"/>
            <a:ext cx="2611437" cy="2027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588224" y="6237312"/>
            <a:ext cx="203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Sotira</a:t>
            </a:r>
            <a:r>
              <a:rPr lang="en-GB" dirty="0" smtClean="0"/>
              <a:t> </a:t>
            </a:r>
            <a:r>
              <a:rPr lang="en-GB" i="1" dirty="0" err="1" smtClean="0"/>
              <a:t>Kaminoudhia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129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 descr="Sotira_querns1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89040"/>
            <a:ext cx="3360374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 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320480" cy="2607592"/>
          </a:xfrm>
        </p:spPr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Portable furniture: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 Polished pottery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Ground stone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tools: grinders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pounders, pestles &amp;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mortars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10" descr="RP potte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0648"/>
            <a:ext cx="4233672" cy="316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Sotira_mortar1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3384376" cy="282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2841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 Household Activities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176464" cy="47514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F</a:t>
            </a:r>
            <a:r>
              <a:rPr lang="en-GB" dirty="0" smtClean="0"/>
              <a:t>loors kept clean &amp; refuse removed </a:t>
            </a:r>
            <a:r>
              <a:rPr lang="en-GB" dirty="0"/>
              <a:t>from the immediate habitation area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Economic production within household: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Storage</a:t>
            </a:r>
            <a:r>
              <a:rPr lang="en-GB" dirty="0"/>
              <a:t>, preparation &amp; cooking of foodstuffs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Textile production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Craft production: </a:t>
            </a:r>
            <a:r>
              <a:rPr lang="en-GB" dirty="0" err="1"/>
              <a:t>lithics</a:t>
            </a:r>
            <a:r>
              <a:rPr lang="en-GB" dirty="0"/>
              <a:t>, pottery…</a:t>
            </a:r>
          </a:p>
        </p:txBody>
      </p:sp>
      <p:pic>
        <p:nvPicPr>
          <p:cNvPr id="7" name="Picture 8" descr="sotiraK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4403858" cy="2928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516216" y="5157192"/>
            <a:ext cx="22894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Sotira</a:t>
            </a:r>
            <a:r>
              <a:rPr lang="en-GB" sz="2000" dirty="0" smtClean="0"/>
              <a:t> </a:t>
            </a:r>
            <a:r>
              <a:rPr lang="en-GB" sz="2000" dirty="0" err="1" smtClean="0"/>
              <a:t>Kaminoudhia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8427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 Household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52528" cy="496855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Gradual move away from </a:t>
            </a:r>
            <a:r>
              <a:rPr lang="en-GB" dirty="0"/>
              <a:t>agglutinative architecture </a:t>
            </a:r>
            <a:endParaRPr lang="en-GB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Alambra: development </a:t>
            </a:r>
            <a:r>
              <a:rPr lang="en-GB" dirty="0"/>
              <a:t>of </a:t>
            </a:r>
            <a:r>
              <a:rPr lang="en-GB" dirty="0" smtClean="0"/>
              <a:t>freestanding houses</a:t>
            </a:r>
            <a:r>
              <a:rPr lang="en-GB" dirty="0"/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Front </a:t>
            </a:r>
            <a:r>
              <a:rPr lang="en-GB" dirty="0" smtClean="0"/>
              <a:t>porch/courtyard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Three-five smaller storage &amp; work rooms at </a:t>
            </a:r>
            <a:r>
              <a:rPr lang="en-GB" dirty="0" smtClean="0"/>
              <a:t>back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Floor </a:t>
            </a:r>
            <a:r>
              <a:rPr lang="en-GB" dirty="0"/>
              <a:t>cut into the bedrock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Fixtures: benches, platforms, plastered bins &amp; pot </a:t>
            </a:r>
            <a:r>
              <a:rPr lang="en-GB" dirty="0" smtClean="0"/>
              <a:t>emplacements</a:t>
            </a:r>
          </a:p>
          <a:p>
            <a:pPr>
              <a:lnSpc>
                <a:spcPct val="90000"/>
              </a:lnSpc>
            </a:pPr>
            <a:r>
              <a:rPr lang="en-GB" dirty="0" err="1" smtClean="0"/>
              <a:t>Marki</a:t>
            </a:r>
            <a:r>
              <a:rPr lang="en-GB" dirty="0" smtClean="0"/>
              <a:t>: new </a:t>
            </a:r>
            <a:r>
              <a:rPr lang="en-GB" sz="2800" dirty="0" smtClean="0"/>
              <a:t>single room  compounds with no courtyards (very different use of space)</a:t>
            </a:r>
            <a:endParaRPr lang="en-GB" sz="2800" dirty="0"/>
          </a:p>
          <a:p>
            <a:endParaRPr lang="en-GB" dirty="0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6660232" y="5229200"/>
            <a:ext cx="2000869" cy="40011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Alambra</a:t>
            </a: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000" i="1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Mouttes</a:t>
            </a:r>
            <a:endParaRPr lang="en-GB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" name="Content Placeholder 6" descr="Alambr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150475" y="2420888"/>
            <a:ext cx="3993525" cy="2736304"/>
          </a:xfrm>
        </p:spPr>
      </p:pic>
    </p:spTree>
    <p:extLst>
      <p:ext uri="{BB962C8B-B14F-4D97-AF65-F5344CB8AC3E}">
        <p14:creationId xmlns:p14="http://schemas.microsoft.com/office/powerpoint/2010/main" val="72408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MC Households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Small independent households indentified within settlement</a:t>
            </a:r>
          </a:p>
          <a:p>
            <a:r>
              <a:rPr lang="en-GB" dirty="0" smtClean="0"/>
              <a:t> What is the relationship between these?</a:t>
            </a:r>
          </a:p>
          <a:p>
            <a:r>
              <a:rPr lang="en-GB" dirty="0" smtClean="0"/>
              <a:t>Can we argue for groups of these working together as house societies (as in EB Levant?)</a:t>
            </a:r>
          </a:p>
          <a:p>
            <a:endParaRPr lang="en-GB" dirty="0"/>
          </a:p>
        </p:txBody>
      </p:sp>
      <p:pic>
        <p:nvPicPr>
          <p:cNvPr id="5" name="Picture 6" descr="Marki_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132856"/>
            <a:ext cx="4038600" cy="29683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MC III </a:t>
            </a:r>
            <a:r>
              <a:rPr lang="en-GB"/>
              <a:t>Household</a:t>
            </a:r>
          </a:p>
        </p:txBody>
      </p:sp>
      <p:sp>
        <p:nvSpPr>
          <p:cNvPr id="17920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680520" cy="482453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US" dirty="0" err="1"/>
              <a:t>Kalopsidha</a:t>
            </a:r>
            <a:r>
              <a:rPr lang="en-US" dirty="0"/>
              <a:t>: first extant freestanding </a:t>
            </a:r>
            <a:r>
              <a:rPr lang="en-US" dirty="0" smtClean="0"/>
              <a:t>house</a:t>
            </a:r>
            <a:endParaRPr lang="en-US" sz="2000" dirty="0"/>
          </a:p>
          <a:p>
            <a:pPr>
              <a:lnSpc>
                <a:spcPct val="90000"/>
              </a:lnSpc>
              <a:defRPr/>
            </a:pPr>
            <a:r>
              <a:rPr lang="en-US" dirty="0"/>
              <a:t>Courtyard: used for food preparation &amp; cooking?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Other </a:t>
            </a:r>
            <a:r>
              <a:rPr lang="en-US" dirty="0" smtClean="0"/>
              <a:t>rooms housed a variety </a:t>
            </a:r>
            <a:r>
              <a:rPr lang="en-US" dirty="0"/>
              <a:t>of </a:t>
            </a:r>
            <a:r>
              <a:rPr lang="en-US" dirty="0" smtClean="0"/>
              <a:t>activities</a:t>
            </a:r>
          </a:p>
          <a:p>
            <a:pPr>
              <a:lnSpc>
                <a:spcPct val="90000"/>
              </a:lnSpc>
              <a:defRPr/>
            </a:pPr>
            <a:r>
              <a:rPr lang="en-US" dirty="0" smtClean="0"/>
              <a:t>Development of ceramic storage pithoi:</a:t>
            </a:r>
          </a:p>
          <a:p>
            <a:pPr lvl="1">
              <a:lnSpc>
                <a:spcPct val="90000"/>
              </a:lnSpc>
              <a:defRPr/>
            </a:pPr>
            <a:r>
              <a:rPr lang="en-US" dirty="0" smtClean="0"/>
              <a:t>Increased household storage &amp; control over resource:</a:t>
            </a:r>
            <a:endParaRPr lang="en-US" dirty="0"/>
          </a:p>
          <a:p>
            <a:pPr>
              <a:lnSpc>
                <a:spcPct val="90000"/>
              </a:lnSpc>
              <a:defRPr/>
            </a:pPr>
            <a:r>
              <a:rPr lang="en-US" dirty="0"/>
              <a:t>Bolger: development of freestanding structures foreshadows significant social changes</a:t>
            </a:r>
            <a:endParaRPr lang="en-GB" dirty="0"/>
          </a:p>
        </p:txBody>
      </p:sp>
      <p:pic>
        <p:nvPicPr>
          <p:cNvPr id="6" name="Picture 7" descr="kalopisdh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6832"/>
            <a:ext cx="3657608" cy="3794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785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9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92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79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92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9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92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4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Very rich archaeological record which has been minutely analysed &amp; published to a high standard</a:t>
            </a:r>
          </a:p>
          <a:p>
            <a:r>
              <a:rPr lang="en-GB" sz="2800" dirty="0" smtClean="0"/>
              <a:t>Focus in the literature on household activities within </a:t>
            </a:r>
            <a:r>
              <a:rPr lang="en-GB" sz="2800" dirty="0" err="1" smtClean="0"/>
              <a:t>PreBA</a:t>
            </a:r>
            <a:r>
              <a:rPr lang="en-GB" sz="2800" dirty="0" smtClean="0"/>
              <a:t> villages</a:t>
            </a:r>
          </a:p>
          <a:p>
            <a:r>
              <a:rPr lang="en-GB" sz="2800" dirty="0" smtClean="0"/>
              <a:t>Large settled communities with many small economically self-sufficient households</a:t>
            </a:r>
          </a:p>
          <a:p>
            <a:r>
              <a:rPr lang="en-GB" sz="2800" dirty="0" smtClean="0"/>
              <a:t>Relationship between households/compounds?</a:t>
            </a:r>
          </a:p>
          <a:p>
            <a:r>
              <a:rPr lang="en-GB" sz="2800" dirty="0" smtClean="0"/>
              <a:t>Seems to be a picture of increasing concentration of wealth within single households (culminating in large free-standings structures in MC III)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112</TotalTime>
  <Words>694</Words>
  <Application>Microsoft Office PowerPoint</Application>
  <PresentationFormat>On-screen Show (4:3)</PresentationFormat>
  <Paragraphs>128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Corbel</vt:lpstr>
      <vt:lpstr>Wingdings</vt:lpstr>
      <vt:lpstr>Wingdings 2</vt:lpstr>
      <vt:lpstr>Wingdings 3</vt:lpstr>
      <vt:lpstr>Module</vt:lpstr>
      <vt:lpstr>Towns, Tombs &amp; Temples</vt:lpstr>
      <vt:lpstr>Early-Middle Cypriot Period</vt:lpstr>
      <vt:lpstr>Cultural Transformation</vt:lpstr>
      <vt:lpstr>Settlement</vt:lpstr>
      <vt:lpstr>Settlement</vt:lpstr>
      <vt:lpstr>Economy: Fauna</vt:lpstr>
      <vt:lpstr>Secondary Products</vt:lpstr>
      <vt:lpstr>Agricultural Economy</vt:lpstr>
      <vt:lpstr>Economy</vt:lpstr>
      <vt:lpstr>Pottery Production</vt:lpstr>
      <vt:lpstr>Metallurgy</vt:lpstr>
      <vt:lpstr>Specialisation</vt:lpstr>
      <vt:lpstr>EC Houses</vt:lpstr>
      <vt:lpstr>EC Houses</vt:lpstr>
      <vt:lpstr>EC House</vt:lpstr>
      <vt:lpstr>EC Household Activities</vt:lpstr>
      <vt:lpstr>MC Household</vt:lpstr>
      <vt:lpstr>MC Households</vt:lpstr>
      <vt:lpstr>MC III Household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Bronze Age Society</dc:title>
  <dc:creator>Louise Steel</dc:creator>
  <cp:lastModifiedBy>Louise Steel</cp:lastModifiedBy>
  <cp:revision>35</cp:revision>
  <dcterms:created xsi:type="dcterms:W3CDTF">2012-02-08T13:01:10Z</dcterms:created>
  <dcterms:modified xsi:type="dcterms:W3CDTF">2016-10-18T16:55:37Z</dcterms:modified>
</cp:coreProperties>
</file>