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CF9B68-6F63-5AA5-BD53-DA7DC32D66D6}" v="14" dt="2026-06-21T20:04:58.294"/>
    <p1510:client id="{DED108DD-CC36-2F8D-8403-CB368C32C921}" v="134" dt="2026-06-21T19:58:29.7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5733A9-4A9A-4A44-9B53-466602CDC35E}" type="datetimeFigureOut">
              <a:t>6/21/2026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EE813B-9225-49BA-855A-705D23D5CB1B}" type="slidenum">
              <a:t>‹#›</a:t>
            </a:fld>
            <a:endParaRPr lang="en-GB"/>
          </a:p>
        </p:txBody>
      </p:sp>
    </p:spTree>
    <p:extLst>
      <p:ext uri="{BB962C8B-B14F-4D97-AF65-F5344CB8AC3E}">
        <p14:creationId xmlns:p14="http://schemas.microsoft.com/office/powerpoint/2010/main" val="38269305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Today I’m going to talk about Isaac’s development using Vygotsky’s Sociocultural Theory. I’ll explain the theory, apply it to Isaac, look at nature and nurture, suggest support strategies, and briefly evaluate the theory.</a:t>
            </a:r>
          </a:p>
          <a:p>
            <a:r>
              <a:rPr lang="en-US" dirty="0"/>
              <a:t>Vygotsky</a:t>
            </a:r>
            <a:r>
              <a:rPr lang="en-US" dirty="0">
                <a:ea typeface="Calibri"/>
                <a:cs typeface="Calibri"/>
              </a:rPr>
              <a:t> Pronounced as </a:t>
            </a:r>
            <a:r>
              <a:rPr lang="en-US" dirty="0" err="1"/>
              <a:t>vuh</a:t>
            </a:r>
            <a:r>
              <a:rPr lang="en-US" dirty="0"/>
              <a:t>-got-</a:t>
            </a:r>
            <a:r>
              <a:rPr lang="en-US" dirty="0" err="1"/>
              <a:t>skee</a:t>
            </a:r>
            <a:endParaRPr lang="en-US" dirty="0" err="1">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2EE813B-9225-49BA-855A-705D23D5CB1B}" type="slidenum">
              <a:t>1</a:t>
            </a:fld>
            <a:endParaRPr lang="en-GB"/>
          </a:p>
        </p:txBody>
      </p:sp>
    </p:spTree>
    <p:extLst>
      <p:ext uri="{BB962C8B-B14F-4D97-AF65-F5344CB8AC3E}">
        <p14:creationId xmlns:p14="http://schemas.microsoft.com/office/powerpoint/2010/main" val="24285351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Vygotsky believed children learn through the people around them, like parents, carers and teachers. He thought social interaction is key for development. He also said children learn more when they’re supported by someone more skilled, and then become independent over time.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2EE813B-9225-49BA-855A-705D23D5CB1B}" type="slidenum">
              <a:t>2</a:t>
            </a:fld>
            <a:endParaRPr lang="en-GB"/>
          </a:p>
        </p:txBody>
      </p:sp>
    </p:spTree>
    <p:extLst>
      <p:ext uri="{BB962C8B-B14F-4D97-AF65-F5344CB8AC3E}">
        <p14:creationId xmlns:p14="http://schemas.microsoft.com/office/powerpoint/2010/main" val="9905601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Isaac’s case, he’s had disrupted childcare and a recent move, so he may not have had stable relationships. His mum’s</a:t>
            </a:r>
            <a:r>
              <a:rPr lang="en-US"/>
              <a:t> post natal depression may also mean less communication at home. Vygotsky would say this could affect his learning, especially his language and confidence, which might explain why he’s withdrawn and struggles in groups.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2EE813B-9225-49BA-855A-705D23D5CB1B}" type="slidenum">
              <a:t>3</a:t>
            </a:fld>
            <a:endParaRPr lang="en-GB"/>
          </a:p>
        </p:txBody>
      </p:sp>
    </p:spTree>
    <p:extLst>
      <p:ext uri="{BB962C8B-B14F-4D97-AF65-F5344CB8AC3E}">
        <p14:creationId xmlns:p14="http://schemas.microsoft.com/office/powerpoint/2010/main" val="18698319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Isaac’s development is influenced by both nature and nurture. He may naturally be quite shy or sensitive, but his environment also plays a big part. Things like moving home, changes in childcare and limited social interaction could all affect his development. Vygotsky mainly focuses on the environment.</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2EE813B-9225-49BA-855A-705D23D5CB1B}" type="slidenum">
              <a:t>4</a:t>
            </a:fld>
            <a:endParaRPr lang="en-GB"/>
          </a:p>
        </p:txBody>
      </p:sp>
    </p:spTree>
    <p:extLst>
      <p:ext uri="{BB962C8B-B14F-4D97-AF65-F5344CB8AC3E}">
        <p14:creationId xmlns:p14="http://schemas.microsoft.com/office/powerpoint/2010/main" val="10846800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 support Isaac, we could use scaffolding, which means giving help while he learns and then slowly stepping back. This could be through small-group activities, play-based learning, and things like stories and songs to support language. Consistent routines and encouragement would also help build his confidence.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2EE813B-9225-49BA-855A-705D23D5CB1B}" type="slidenum">
              <a:t>5</a:t>
            </a:fld>
            <a:endParaRPr lang="en-GB"/>
          </a:p>
        </p:txBody>
      </p:sp>
    </p:spTree>
    <p:extLst>
      <p:ext uri="{BB962C8B-B14F-4D97-AF65-F5344CB8AC3E}">
        <p14:creationId xmlns:p14="http://schemas.microsoft.com/office/powerpoint/2010/main" val="16097375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It’s important to work with Isaac’s mum as well, so support is consistent at home and in the setting. Other professionals like speech and language therapists and health visitors could also help. Working together means Isaac gets more joined-up support.</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2EE813B-9225-49BA-855A-705D23D5CB1B}" type="slidenum">
              <a:t>6</a:t>
            </a:fld>
            <a:endParaRPr lang="en-GB"/>
          </a:p>
        </p:txBody>
      </p:sp>
    </p:spTree>
    <p:extLst>
      <p:ext uri="{BB962C8B-B14F-4D97-AF65-F5344CB8AC3E}">
        <p14:creationId xmlns:p14="http://schemas.microsoft.com/office/powerpoint/2010/main" val="14606506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Overall, Vygotsky’s theory is useful because it shows how important relationships and communication are in a child’s development. It also gives practical ideas for early years practice. A limitation is that it doesn’t focus much on biology.</a:t>
            </a:r>
          </a:p>
        </p:txBody>
      </p:sp>
      <p:sp>
        <p:nvSpPr>
          <p:cNvPr id="4" name="Slide Number Placeholder 3"/>
          <p:cNvSpPr>
            <a:spLocks noGrp="1"/>
          </p:cNvSpPr>
          <p:nvPr>
            <p:ph type="sldNum" sz="quarter" idx="5"/>
          </p:nvPr>
        </p:nvSpPr>
        <p:spPr/>
        <p:txBody>
          <a:bodyPr/>
          <a:lstStyle/>
          <a:p>
            <a:fld id="{12EE813B-9225-49BA-855A-705D23D5CB1B}" type="slidenum">
              <a:t>7</a:t>
            </a:fld>
            <a:endParaRPr lang="en-GB"/>
          </a:p>
        </p:txBody>
      </p:sp>
    </p:spTree>
    <p:extLst>
      <p:ext uri="{BB962C8B-B14F-4D97-AF65-F5344CB8AC3E}">
        <p14:creationId xmlns:p14="http://schemas.microsoft.com/office/powerpoint/2010/main" val="24828105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conclusion, it helps explain Isaac’s difficulties and shows how support can improve his development.</a:t>
            </a:r>
          </a:p>
        </p:txBody>
      </p:sp>
      <p:sp>
        <p:nvSpPr>
          <p:cNvPr id="4" name="Slide Number Placeholder 3"/>
          <p:cNvSpPr>
            <a:spLocks noGrp="1"/>
          </p:cNvSpPr>
          <p:nvPr>
            <p:ph type="sldNum" sz="quarter" idx="5"/>
          </p:nvPr>
        </p:nvSpPr>
        <p:spPr/>
        <p:txBody>
          <a:bodyPr/>
          <a:lstStyle/>
          <a:p>
            <a:fld id="{12EE813B-9225-49BA-855A-705D23D5CB1B}" type="slidenum">
              <a:t>8</a:t>
            </a:fld>
            <a:endParaRPr lang="en-GB"/>
          </a:p>
        </p:txBody>
      </p:sp>
    </p:spTree>
    <p:extLst>
      <p:ext uri="{BB962C8B-B14F-4D97-AF65-F5344CB8AC3E}">
        <p14:creationId xmlns:p14="http://schemas.microsoft.com/office/powerpoint/2010/main" val="37956104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554201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680566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73898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052771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6/21/2026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30928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6/21/2026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795324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6/21/2026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708710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614974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526931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189119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394778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6/21/2026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75955677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283646C-3D23-F1F4-4920-D380A8036418}"/>
              </a:ext>
            </a:extLst>
          </p:cNvPr>
          <p:cNvSpPr txBox="1"/>
          <p:nvPr/>
        </p:nvSpPr>
        <p:spPr>
          <a:xfrm>
            <a:off x="158704" y="264507"/>
            <a:ext cx="11797001" cy="5509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latin typeface="Arial"/>
                <a:ea typeface="+mn-lt"/>
                <a:cs typeface="Arial"/>
              </a:rPr>
              <a:t>Understanding Isaac’s Development Through Vygotsky’s Sociocultural Theory</a:t>
            </a:r>
            <a:endParaRPr lang="en-US" sz="3200">
              <a:latin typeface="Arial"/>
              <a:cs typeface="Arial"/>
            </a:endParaRPr>
          </a:p>
          <a:p>
            <a:endParaRPr lang="en-GB" sz="3200" dirty="0">
              <a:latin typeface="Arial"/>
              <a:ea typeface="+mn-lt"/>
              <a:cs typeface="Arial"/>
            </a:endParaRPr>
          </a:p>
          <a:p>
            <a:endParaRPr lang="en-GB" sz="3200" dirty="0">
              <a:latin typeface="Arial"/>
              <a:ea typeface="+mn-lt"/>
              <a:cs typeface="Arial"/>
            </a:endParaRPr>
          </a:p>
          <a:p>
            <a:endParaRPr lang="en-GB" sz="3200" dirty="0">
              <a:latin typeface="Arial"/>
              <a:ea typeface="+mn-lt"/>
              <a:cs typeface="Arial"/>
            </a:endParaRPr>
          </a:p>
          <a:p>
            <a:pPr marL="285750" indent="-285750">
              <a:buFont typeface="Arial"/>
              <a:buChar char="•"/>
            </a:pPr>
            <a:r>
              <a:rPr lang="en-GB" sz="3200">
                <a:latin typeface="Arial"/>
                <a:ea typeface="+mn-lt"/>
                <a:cs typeface="Arial"/>
              </a:rPr>
              <a:t>Your Name: Shazma Raza</a:t>
            </a:r>
            <a:endParaRPr lang="en-GB" sz="3200">
              <a:latin typeface="Arial"/>
              <a:cs typeface="Arial"/>
            </a:endParaRPr>
          </a:p>
          <a:p>
            <a:pPr marL="285750" indent="-285750">
              <a:buFont typeface="Arial"/>
              <a:buChar char="•"/>
            </a:pPr>
            <a:r>
              <a:rPr lang="en-GB" sz="3200">
                <a:latin typeface="Arial"/>
                <a:ea typeface="+mn-lt"/>
                <a:cs typeface="Arial"/>
              </a:rPr>
              <a:t>Student ID: 2515556</a:t>
            </a:r>
            <a:endParaRPr lang="en-GB" sz="3200">
              <a:latin typeface="Arial"/>
              <a:cs typeface="Arial"/>
            </a:endParaRPr>
          </a:p>
          <a:p>
            <a:pPr marL="457200" indent="-457200">
              <a:buFont typeface="Arial"/>
              <a:buChar char="•"/>
            </a:pPr>
            <a:r>
              <a:rPr lang="en-GB" sz="3200">
                <a:latin typeface="Arial"/>
                <a:ea typeface="+mn-lt"/>
                <a:cs typeface="Arial"/>
              </a:rPr>
              <a:t>Module Title:</a:t>
            </a:r>
            <a:r>
              <a:rPr lang="en-GB" sz="3200" dirty="0">
                <a:latin typeface="Arial"/>
                <a:ea typeface="+mn-lt"/>
                <a:cs typeface="Arial"/>
              </a:rPr>
              <a:t> </a:t>
            </a:r>
            <a:r>
              <a:rPr lang="en-GB" sz="3200">
                <a:latin typeface="Arial"/>
                <a:ea typeface="+mn-lt"/>
                <a:cs typeface="Arial"/>
              </a:rPr>
              <a:t>Psychology in Health and Social Care-</a:t>
            </a:r>
            <a:r>
              <a:rPr lang="en-GB" sz="3200">
                <a:solidFill>
                  <a:srgbClr val="1D2125"/>
                </a:solidFill>
                <a:highlight>
                  <a:srgbClr val="FFFFFF"/>
                </a:highlight>
                <a:latin typeface="Arial"/>
                <a:cs typeface="Arial"/>
              </a:rPr>
              <a:t>LCHS4010 </a:t>
            </a:r>
            <a:endParaRPr lang="en-GB" sz="3200">
              <a:latin typeface="Arial"/>
              <a:ea typeface="+mn-lt"/>
              <a:cs typeface="Arial"/>
            </a:endParaRPr>
          </a:p>
          <a:p>
            <a:pPr marL="285750" indent="-285750">
              <a:buFont typeface="Arial"/>
              <a:buChar char="•"/>
            </a:pPr>
            <a:r>
              <a:rPr lang="en-GB" sz="3200">
                <a:latin typeface="Arial"/>
                <a:ea typeface="+mn-lt"/>
                <a:cs typeface="Arial"/>
              </a:rPr>
              <a:t>Date: Monday 22nd June 2026</a:t>
            </a:r>
            <a:endParaRPr lang="en-GB" sz="3200" dirty="0">
              <a:latin typeface="Arial"/>
              <a:cs typeface="Arial"/>
            </a:endParaRPr>
          </a:p>
          <a:p>
            <a:endParaRPr lang="en-GB" sz="3200" dirty="0">
              <a:ea typeface="+mn-lt"/>
              <a:cs typeface="+mn-lt"/>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20DDDE7-82CD-2964-BD07-525A05F2BCA1}"/>
              </a:ext>
            </a:extLst>
          </p:cNvPr>
          <p:cNvSpPr txBox="1"/>
          <p:nvPr/>
        </p:nvSpPr>
        <p:spPr>
          <a:xfrm>
            <a:off x="394989" y="416186"/>
            <a:ext cx="10262862" cy="64940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latin typeface="Arial"/>
                <a:cs typeface="Arial"/>
              </a:rPr>
              <a:t>Vygotsky's Sociocultural Theory</a:t>
            </a:r>
            <a:endParaRPr lang="en-US" sz="3200">
              <a:latin typeface="Arial"/>
              <a:cs typeface="Arial"/>
            </a:endParaRPr>
          </a:p>
          <a:p>
            <a:pPr marL="285750" indent="-285750">
              <a:buFont typeface="Arial"/>
              <a:buChar char="•"/>
            </a:pPr>
            <a:r>
              <a:rPr lang="en-GB" sz="3200">
                <a:latin typeface="Arial"/>
                <a:ea typeface="+mn-lt"/>
                <a:cs typeface="Arial"/>
              </a:rPr>
              <a:t>Vygotsky believed that children learn best through interactions with the people around them. </a:t>
            </a:r>
            <a:endParaRPr lang="en-GB" sz="3200">
              <a:latin typeface="Arial"/>
              <a:cs typeface="Arial"/>
            </a:endParaRPr>
          </a:p>
          <a:p>
            <a:pPr marL="285750" indent="-285750">
              <a:buFont typeface="Arial"/>
              <a:buChar char="•"/>
            </a:pPr>
            <a:r>
              <a:rPr lang="en-GB" sz="3200">
                <a:latin typeface="Arial"/>
                <a:ea typeface="+mn-lt"/>
                <a:cs typeface="Arial"/>
              </a:rPr>
              <a:t>He argued that parents, carers, teachers and friends all help children develop new skills and understanding. </a:t>
            </a:r>
            <a:endParaRPr lang="en-GB" sz="3200">
              <a:latin typeface="Arial"/>
              <a:cs typeface="Arial"/>
            </a:endParaRPr>
          </a:p>
          <a:p>
            <a:pPr marL="285750" indent="-285750">
              <a:buFont typeface="Arial"/>
              <a:buChar char="•"/>
            </a:pPr>
            <a:r>
              <a:rPr lang="en-GB" sz="3200">
                <a:latin typeface="Arial"/>
                <a:ea typeface="+mn-lt"/>
                <a:cs typeface="Arial"/>
              </a:rPr>
              <a:t>Children's learning is shaped by their experiences, relationships and cultural background. </a:t>
            </a:r>
            <a:endParaRPr lang="en-GB" sz="3200">
              <a:latin typeface="Arial"/>
              <a:cs typeface="Arial"/>
            </a:endParaRPr>
          </a:p>
          <a:p>
            <a:pPr marL="285750" indent="-285750">
              <a:buFont typeface="Arial"/>
              <a:buChar char="•"/>
            </a:pPr>
            <a:r>
              <a:rPr lang="en-GB" sz="3200">
                <a:latin typeface="Arial"/>
                <a:ea typeface="+mn-lt"/>
                <a:cs typeface="Arial"/>
              </a:rPr>
              <a:t>He believed children can achieve more when they are supported by someone with more knowledge or experience. </a:t>
            </a:r>
            <a:endParaRPr lang="en-GB" sz="3200">
              <a:latin typeface="Arial"/>
              <a:cs typeface="Arial"/>
            </a:endParaRPr>
          </a:p>
          <a:p>
            <a:pPr marL="285750" indent="-285750">
              <a:buFont typeface="Arial"/>
              <a:buChar char="•"/>
            </a:pPr>
            <a:r>
              <a:rPr lang="en-GB" sz="3200">
                <a:latin typeface="Arial"/>
                <a:ea typeface="+mn-lt"/>
                <a:cs typeface="Arial"/>
              </a:rPr>
              <a:t>As children become more confident, this support can gradually be reduced (Vygotsky, 1978).</a:t>
            </a:r>
            <a:endParaRPr lang="en-GB" sz="3200">
              <a:latin typeface="Arial"/>
              <a:cs typeface="Arial"/>
            </a:endParaRPr>
          </a:p>
          <a:p>
            <a:pPr algn="l"/>
            <a:endParaRPr lang="en-GB" sz="3200" dirty="0">
              <a:latin typeface="Arial"/>
              <a:cs typeface="Arial"/>
            </a:endParaRPr>
          </a:p>
        </p:txBody>
      </p:sp>
    </p:spTree>
    <p:extLst>
      <p:ext uri="{BB962C8B-B14F-4D97-AF65-F5344CB8AC3E}">
        <p14:creationId xmlns:p14="http://schemas.microsoft.com/office/powerpoint/2010/main" val="18150120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C58194B-7691-E013-02AF-9E5BF53990A9}"/>
              </a:ext>
            </a:extLst>
          </p:cNvPr>
          <p:cNvSpPr txBox="1"/>
          <p:nvPr/>
        </p:nvSpPr>
        <p:spPr>
          <a:xfrm>
            <a:off x="324494" y="331539"/>
            <a:ext cx="11267988" cy="58477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latin typeface="Arial"/>
                <a:cs typeface="Arial"/>
              </a:rPr>
              <a:t>Applying the Theory to Isaac</a:t>
            </a:r>
            <a:endParaRPr lang="en-US" sz="3600">
              <a:latin typeface="Arial"/>
              <a:cs typeface="Arial"/>
            </a:endParaRPr>
          </a:p>
          <a:p>
            <a:pPr marL="285750" indent="-285750">
              <a:buFont typeface="Arial"/>
              <a:buChar char="•"/>
            </a:pPr>
            <a:r>
              <a:rPr lang="en-GB" sz="3200">
                <a:latin typeface="Arial"/>
                <a:ea typeface="+mn-lt"/>
                <a:cs typeface="Arial"/>
              </a:rPr>
              <a:t>Isaac has experienced several changes in his life, including disrupted childcare and moving to a new area. </a:t>
            </a:r>
            <a:endParaRPr lang="en-GB" sz="3200">
              <a:latin typeface="Arial"/>
              <a:cs typeface="Arial"/>
            </a:endParaRPr>
          </a:p>
          <a:p>
            <a:pPr marL="285750" indent="-285750">
              <a:buFont typeface="Arial"/>
              <a:buChar char="•"/>
            </a:pPr>
            <a:r>
              <a:rPr lang="en-GB" sz="3200">
                <a:latin typeface="Arial"/>
                <a:ea typeface="+mn-lt"/>
                <a:cs typeface="Arial"/>
              </a:rPr>
              <a:t>These experiences may have reduced his opportunities to learn through regular social interaction. </a:t>
            </a:r>
            <a:endParaRPr lang="en-GB" sz="3200">
              <a:latin typeface="Arial"/>
              <a:cs typeface="Arial"/>
            </a:endParaRPr>
          </a:p>
          <a:p>
            <a:pPr marL="285750" indent="-285750">
              <a:buFont typeface="Arial"/>
              <a:buChar char="•"/>
            </a:pPr>
            <a:r>
              <a:rPr lang="en-GB" sz="3200">
                <a:latin typeface="Arial"/>
                <a:ea typeface="+mn-lt"/>
                <a:cs typeface="Arial"/>
              </a:rPr>
              <a:t>His mother's post-natal depression may have affected the amount of communication and support available at home. </a:t>
            </a:r>
            <a:endParaRPr lang="en-GB" sz="3200">
              <a:latin typeface="Arial"/>
              <a:cs typeface="Arial"/>
            </a:endParaRPr>
          </a:p>
          <a:p>
            <a:pPr marL="285750" indent="-285750">
              <a:buFont typeface="Arial"/>
              <a:buChar char="•"/>
            </a:pPr>
            <a:r>
              <a:rPr lang="en-GB" sz="3200">
                <a:latin typeface="Arial"/>
                <a:ea typeface="+mn-lt"/>
                <a:cs typeface="Arial"/>
              </a:rPr>
              <a:t>This may help explain why he struggles to join group activities and appears withdrawn from other children. </a:t>
            </a:r>
            <a:endParaRPr lang="en-GB" sz="3200">
              <a:latin typeface="Arial"/>
              <a:cs typeface="Arial"/>
            </a:endParaRPr>
          </a:p>
          <a:p>
            <a:pPr marL="285750" indent="-285750">
              <a:buFont typeface="Arial"/>
              <a:buChar char="•"/>
            </a:pPr>
            <a:r>
              <a:rPr lang="en-GB" sz="3200">
                <a:latin typeface="Arial"/>
                <a:ea typeface="+mn-lt"/>
                <a:cs typeface="Arial"/>
              </a:rPr>
              <a:t>Limited opportunities for interaction may also have contributed to his language delay (Vygotsky, 1978).</a:t>
            </a:r>
            <a:endParaRPr lang="en-GB" sz="3200">
              <a:latin typeface="Arial"/>
              <a:cs typeface="Arial"/>
            </a:endParaRPr>
          </a:p>
          <a:p>
            <a:pPr algn="l"/>
            <a:endParaRPr lang="en-GB" dirty="0"/>
          </a:p>
        </p:txBody>
      </p:sp>
    </p:spTree>
    <p:extLst>
      <p:ext uri="{BB962C8B-B14F-4D97-AF65-F5344CB8AC3E}">
        <p14:creationId xmlns:p14="http://schemas.microsoft.com/office/powerpoint/2010/main" val="21850386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5C33C4C-4543-9EF4-32AC-B8C0CD419D4E}"/>
              </a:ext>
            </a:extLst>
          </p:cNvPr>
          <p:cNvSpPr txBox="1"/>
          <p:nvPr/>
        </p:nvSpPr>
        <p:spPr>
          <a:xfrm>
            <a:off x="229238" y="211605"/>
            <a:ext cx="11532495" cy="70480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latin typeface="Arial"/>
                <a:cs typeface="Arial"/>
              </a:rPr>
              <a:t>Nature and Nurture Influences</a:t>
            </a:r>
            <a:endParaRPr lang="en-US" sz="3600">
              <a:latin typeface="Arial"/>
              <a:cs typeface="Arial"/>
            </a:endParaRPr>
          </a:p>
          <a:p>
            <a:pPr marL="285750" indent="-285750">
              <a:buFont typeface="Arial"/>
              <a:buChar char="•"/>
            </a:pPr>
            <a:r>
              <a:rPr lang="en-GB" sz="3200">
                <a:latin typeface="Arial"/>
                <a:ea typeface="+mn-lt"/>
                <a:cs typeface="Arial"/>
              </a:rPr>
              <a:t>Isaac's development is likely to have been influenced by both biological and environmental factors. </a:t>
            </a:r>
            <a:endParaRPr lang="en-GB" sz="3200">
              <a:latin typeface="Arial"/>
              <a:cs typeface="Arial"/>
            </a:endParaRPr>
          </a:p>
          <a:p>
            <a:pPr marL="285750" indent="-285750">
              <a:buFont typeface="Arial"/>
              <a:buChar char="•"/>
            </a:pPr>
            <a:r>
              <a:rPr lang="en-GB" sz="3200">
                <a:latin typeface="Arial"/>
                <a:ea typeface="+mn-lt"/>
                <a:cs typeface="Arial"/>
              </a:rPr>
              <a:t>He may naturally be a more cautious or sensitive child than others his age. </a:t>
            </a:r>
            <a:endParaRPr lang="en-GB" sz="3200">
              <a:latin typeface="Arial"/>
              <a:cs typeface="Arial"/>
            </a:endParaRPr>
          </a:p>
          <a:p>
            <a:pPr marL="285750" indent="-285750">
              <a:buFont typeface="Arial"/>
              <a:buChar char="•"/>
            </a:pPr>
            <a:r>
              <a:rPr lang="en-GB" sz="3200">
                <a:latin typeface="Arial"/>
                <a:ea typeface="+mn-lt"/>
                <a:cs typeface="Arial"/>
              </a:rPr>
              <a:t>However, experiences such as family stress, moving home and changes in childcare are also likely to have had an impact. </a:t>
            </a:r>
            <a:endParaRPr lang="en-GB" sz="3200">
              <a:latin typeface="Arial"/>
              <a:cs typeface="Arial"/>
            </a:endParaRPr>
          </a:p>
          <a:p>
            <a:pPr marL="285750" indent="-285750">
              <a:buFont typeface="Arial"/>
              <a:buChar char="•"/>
            </a:pPr>
            <a:r>
              <a:rPr lang="en-GB" sz="3200">
                <a:latin typeface="Arial"/>
                <a:ea typeface="+mn-lt"/>
                <a:cs typeface="Arial"/>
              </a:rPr>
              <a:t>Positive relationships and supportive environments can help children overcome challenges and build confidence. </a:t>
            </a:r>
            <a:endParaRPr lang="en-GB" sz="3200">
              <a:latin typeface="Arial"/>
              <a:cs typeface="Arial"/>
            </a:endParaRPr>
          </a:p>
          <a:p>
            <a:pPr marL="285750" indent="-285750">
              <a:buFont typeface="Arial"/>
              <a:buChar char="•"/>
            </a:pPr>
            <a:r>
              <a:rPr lang="en-GB" sz="3200">
                <a:latin typeface="Arial"/>
                <a:ea typeface="+mn-lt"/>
                <a:cs typeface="Arial"/>
              </a:rPr>
              <a:t>Vygotsky believed that children's experiences and interactions play a major role in shaping development (Berk, 2018).</a:t>
            </a:r>
            <a:endParaRPr lang="en-GB" sz="3200">
              <a:latin typeface="Arial"/>
              <a:cs typeface="Arial"/>
            </a:endParaRPr>
          </a:p>
          <a:p>
            <a:pPr algn="l"/>
            <a:endParaRPr lang="en-GB" sz="3200" dirty="0"/>
          </a:p>
        </p:txBody>
      </p:sp>
    </p:spTree>
    <p:extLst>
      <p:ext uri="{BB962C8B-B14F-4D97-AF65-F5344CB8AC3E}">
        <p14:creationId xmlns:p14="http://schemas.microsoft.com/office/powerpoint/2010/main" val="22761549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9E148DF-548B-7E4E-4D74-87BF60C9B2F0}"/>
              </a:ext>
            </a:extLst>
          </p:cNvPr>
          <p:cNvSpPr txBox="1"/>
          <p:nvPr/>
        </p:nvSpPr>
        <p:spPr>
          <a:xfrm>
            <a:off x="282140" y="211605"/>
            <a:ext cx="11109284" cy="58477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latin typeface="Arial"/>
                <a:ea typeface="+mn-lt"/>
                <a:cs typeface="Arial"/>
              </a:rPr>
              <a:t>Supporting Isaac's Development</a:t>
            </a:r>
            <a:endParaRPr lang="en-US" sz="3600">
              <a:latin typeface="Arial"/>
              <a:ea typeface="+mn-lt"/>
              <a:cs typeface="Arial"/>
            </a:endParaRPr>
          </a:p>
          <a:p>
            <a:pPr marL="285750" indent="-285750">
              <a:buFont typeface="Arial"/>
              <a:buChar char="•"/>
            </a:pPr>
            <a:r>
              <a:rPr lang="en-GB" sz="3200">
                <a:latin typeface="Arial"/>
                <a:ea typeface="+mn-lt"/>
                <a:cs typeface="Arial"/>
              </a:rPr>
              <a:t>Isaac could benefit from gentle support during play and social activities. </a:t>
            </a:r>
            <a:endParaRPr lang="en-GB" sz="3200">
              <a:latin typeface="Arial"/>
              <a:cs typeface="Arial"/>
            </a:endParaRPr>
          </a:p>
          <a:p>
            <a:pPr marL="285750" indent="-285750">
              <a:buFont typeface="Arial"/>
              <a:buChar char="•"/>
            </a:pPr>
            <a:r>
              <a:rPr lang="en-GB" sz="3200">
                <a:latin typeface="Arial"/>
                <a:ea typeface="+mn-lt"/>
                <a:cs typeface="Arial"/>
              </a:rPr>
              <a:t>Small-group activities may help him feel more comfortable interacting with other children. </a:t>
            </a:r>
            <a:endParaRPr lang="en-GB" sz="3200">
              <a:latin typeface="Arial"/>
              <a:cs typeface="Arial"/>
            </a:endParaRPr>
          </a:p>
          <a:p>
            <a:pPr marL="285750" indent="-285750">
              <a:buFont typeface="Arial"/>
              <a:buChar char="•"/>
            </a:pPr>
            <a:r>
              <a:rPr lang="en-GB" sz="3200">
                <a:latin typeface="Arial"/>
                <a:ea typeface="+mn-lt"/>
                <a:cs typeface="Arial"/>
              </a:rPr>
              <a:t>Reading stories, singing songs and having regular conversations could support his language development. </a:t>
            </a:r>
            <a:endParaRPr lang="en-GB" sz="3200">
              <a:latin typeface="Arial"/>
              <a:cs typeface="Arial"/>
            </a:endParaRPr>
          </a:p>
          <a:p>
            <a:pPr marL="285750" indent="-285750">
              <a:buFont typeface="Arial"/>
              <a:buChar char="•"/>
            </a:pPr>
            <a:r>
              <a:rPr lang="en-GB" sz="3200">
                <a:latin typeface="Arial"/>
                <a:ea typeface="+mn-lt"/>
                <a:cs typeface="Arial"/>
              </a:rPr>
              <a:t>Predictable routines may help him feel more secure and reduce anxiety. </a:t>
            </a:r>
            <a:endParaRPr lang="en-GB" sz="3200">
              <a:latin typeface="Arial"/>
              <a:cs typeface="Arial"/>
            </a:endParaRPr>
          </a:p>
          <a:p>
            <a:pPr marL="285750" indent="-285750">
              <a:buFont typeface="Arial"/>
              <a:buChar char="•"/>
            </a:pPr>
            <a:r>
              <a:rPr lang="en-GB" sz="3200">
                <a:latin typeface="Arial"/>
                <a:ea typeface="+mn-lt"/>
                <a:cs typeface="Arial"/>
              </a:rPr>
              <a:t>Encouragement and praise can help build his confidence and independence over time.</a:t>
            </a:r>
            <a:endParaRPr lang="en-GB" sz="3200">
              <a:latin typeface="Arial"/>
              <a:cs typeface="Arial"/>
            </a:endParaRPr>
          </a:p>
          <a:p>
            <a:pPr algn="l"/>
            <a:endParaRPr lang="en-GB" dirty="0"/>
          </a:p>
        </p:txBody>
      </p:sp>
    </p:spTree>
    <p:extLst>
      <p:ext uri="{BB962C8B-B14F-4D97-AF65-F5344CB8AC3E}">
        <p14:creationId xmlns:p14="http://schemas.microsoft.com/office/powerpoint/2010/main" val="14253681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E4A7920-52B3-CF82-F584-D097FD03CA54}"/>
              </a:ext>
            </a:extLst>
          </p:cNvPr>
          <p:cNvSpPr txBox="1"/>
          <p:nvPr/>
        </p:nvSpPr>
        <p:spPr>
          <a:xfrm>
            <a:off x="211605" y="211605"/>
            <a:ext cx="11409058" cy="58477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latin typeface="Arial"/>
                <a:cs typeface="Arial"/>
              </a:rPr>
              <a:t>Family Support and Multi-Agency Working</a:t>
            </a:r>
            <a:endParaRPr lang="en-US" sz="3600">
              <a:latin typeface="Arial"/>
              <a:cs typeface="Arial"/>
            </a:endParaRPr>
          </a:p>
          <a:p>
            <a:pPr marL="285750" indent="-285750">
              <a:buFont typeface="Arial"/>
              <a:buChar char="•"/>
            </a:pPr>
            <a:r>
              <a:rPr lang="en-GB" sz="3200">
                <a:latin typeface="Arial"/>
                <a:ea typeface="+mn-lt"/>
                <a:cs typeface="Arial"/>
              </a:rPr>
              <a:t>Supporting Isaac's mother is just as important as supporting Isaac himself. </a:t>
            </a:r>
            <a:endParaRPr lang="en-GB" sz="3200">
              <a:latin typeface="Arial"/>
              <a:cs typeface="Arial"/>
            </a:endParaRPr>
          </a:p>
          <a:p>
            <a:pPr marL="285750" indent="-285750">
              <a:buFont typeface="Arial"/>
              <a:buChar char="•"/>
            </a:pPr>
            <a:r>
              <a:rPr lang="en-GB" sz="3200">
                <a:latin typeface="Arial"/>
                <a:ea typeface="+mn-lt"/>
                <a:cs typeface="Arial"/>
              </a:rPr>
              <a:t>Building a positive relationship with the family can help create consistency between home and the children's centre. </a:t>
            </a:r>
            <a:endParaRPr lang="en-GB" sz="3200">
              <a:latin typeface="Arial"/>
              <a:cs typeface="Arial"/>
            </a:endParaRPr>
          </a:p>
          <a:p>
            <a:pPr marL="285750" indent="-285750">
              <a:buFont typeface="Arial"/>
              <a:buChar char="•"/>
            </a:pPr>
            <a:r>
              <a:rPr lang="en-GB" sz="3200">
                <a:latin typeface="Arial"/>
                <a:ea typeface="+mn-lt"/>
                <a:cs typeface="Arial"/>
              </a:rPr>
              <a:t>Speech and language support may help address Isaac's communication difficulties. </a:t>
            </a:r>
            <a:endParaRPr lang="en-GB" sz="3200">
              <a:latin typeface="Arial"/>
              <a:cs typeface="Arial"/>
            </a:endParaRPr>
          </a:p>
          <a:p>
            <a:pPr marL="285750" indent="-285750">
              <a:buFont typeface="Arial"/>
              <a:buChar char="•"/>
            </a:pPr>
            <a:r>
              <a:rPr lang="en-GB" sz="3200">
                <a:latin typeface="Arial"/>
                <a:ea typeface="+mn-lt"/>
                <a:cs typeface="Arial"/>
              </a:rPr>
              <a:t>Health visitors and family support workers can provide additional support where needed. </a:t>
            </a:r>
            <a:endParaRPr lang="en-GB" sz="3200">
              <a:latin typeface="Arial"/>
              <a:cs typeface="Arial"/>
            </a:endParaRPr>
          </a:p>
          <a:p>
            <a:pPr marL="285750" indent="-285750">
              <a:buFont typeface="Arial"/>
              <a:buChar char="•"/>
            </a:pPr>
            <a:r>
              <a:rPr lang="en-GB" sz="3200">
                <a:latin typeface="Arial"/>
                <a:ea typeface="+mn-lt"/>
                <a:cs typeface="Arial"/>
              </a:rPr>
              <a:t>Working together allows professionals to meet Isaac's needs more effectively. </a:t>
            </a:r>
            <a:endParaRPr lang="en-GB" sz="3200">
              <a:latin typeface="Arial"/>
              <a:cs typeface="Arial"/>
            </a:endParaRPr>
          </a:p>
          <a:p>
            <a:pPr algn="l"/>
            <a:endParaRPr lang="en-GB" dirty="0"/>
          </a:p>
        </p:txBody>
      </p:sp>
    </p:spTree>
    <p:extLst>
      <p:ext uri="{BB962C8B-B14F-4D97-AF65-F5344CB8AC3E}">
        <p14:creationId xmlns:p14="http://schemas.microsoft.com/office/powerpoint/2010/main" val="2053075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180F96B-96B3-09A9-823D-A5747957802E}"/>
              </a:ext>
            </a:extLst>
          </p:cNvPr>
          <p:cNvSpPr txBox="1"/>
          <p:nvPr/>
        </p:nvSpPr>
        <p:spPr>
          <a:xfrm>
            <a:off x="144592" y="155120"/>
            <a:ext cx="11356157" cy="71096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latin typeface="Arial"/>
                <a:cs typeface="Arial"/>
              </a:rPr>
              <a:t>Reflecting on the Theory and Isaac’s Support Needs</a:t>
            </a:r>
            <a:endParaRPr lang="en-US" sz="3600">
              <a:latin typeface="Arial"/>
              <a:cs typeface="Arial"/>
            </a:endParaRPr>
          </a:p>
          <a:p>
            <a:r>
              <a:rPr lang="en-GB" sz="3200">
                <a:latin typeface="Arial"/>
                <a:cs typeface="Arial"/>
              </a:rPr>
              <a:t>Strengths</a:t>
            </a:r>
          </a:p>
          <a:p>
            <a:pPr marL="285750" indent="-285750">
              <a:buFont typeface="Arial"/>
              <a:buChar char="•"/>
            </a:pPr>
            <a:r>
              <a:rPr lang="en-GB" sz="3200">
                <a:latin typeface="Arial"/>
                <a:ea typeface="+mn-lt"/>
                <a:cs typeface="Arial"/>
              </a:rPr>
              <a:t>Vygotsky’s theory helps explain how relationships shape children’s development. </a:t>
            </a:r>
            <a:endParaRPr lang="en-GB" sz="3200">
              <a:latin typeface="Arial"/>
              <a:cs typeface="Arial"/>
            </a:endParaRPr>
          </a:p>
          <a:p>
            <a:pPr marL="285750" indent="-285750">
              <a:buFont typeface="Arial"/>
              <a:buChar char="•"/>
            </a:pPr>
            <a:r>
              <a:rPr lang="en-GB" sz="3200">
                <a:latin typeface="Arial"/>
                <a:ea typeface="+mn-lt"/>
                <a:cs typeface="Arial"/>
              </a:rPr>
              <a:t>It offers practical strategies that can be used easily in early years settings. </a:t>
            </a:r>
            <a:endParaRPr lang="en-GB" sz="3200">
              <a:latin typeface="Arial"/>
              <a:cs typeface="Arial"/>
            </a:endParaRPr>
          </a:p>
          <a:p>
            <a:pPr marL="285750" indent="-285750">
              <a:buFont typeface="Arial"/>
              <a:buChar char="•"/>
            </a:pPr>
            <a:r>
              <a:rPr lang="en-GB" sz="3200">
                <a:latin typeface="Arial"/>
                <a:ea typeface="+mn-lt"/>
                <a:cs typeface="Arial"/>
              </a:rPr>
              <a:t>It recognises that children develop within a social and cultural context. </a:t>
            </a:r>
            <a:endParaRPr lang="en-GB" sz="3200">
              <a:latin typeface="Arial"/>
              <a:cs typeface="Arial"/>
            </a:endParaRPr>
          </a:p>
          <a:p>
            <a:r>
              <a:rPr lang="en-GB" sz="3200">
                <a:latin typeface="Arial"/>
                <a:cs typeface="Arial"/>
              </a:rPr>
              <a:t>Limitations</a:t>
            </a:r>
          </a:p>
          <a:p>
            <a:pPr marL="285750" indent="-285750">
              <a:buFont typeface="Arial"/>
              <a:buChar char="•"/>
            </a:pPr>
            <a:r>
              <a:rPr lang="en-GB" sz="3200">
                <a:latin typeface="Arial"/>
                <a:ea typeface="+mn-lt"/>
                <a:cs typeface="Arial"/>
              </a:rPr>
              <a:t>The theory focuses mainly on environmental influences and pays less attention to biology. </a:t>
            </a:r>
            <a:endParaRPr lang="en-GB" sz="3200">
              <a:latin typeface="Arial"/>
              <a:cs typeface="Arial"/>
            </a:endParaRPr>
          </a:p>
          <a:p>
            <a:pPr marL="285750" indent="-285750">
              <a:buFont typeface="Arial"/>
              <a:buChar char="•"/>
            </a:pPr>
            <a:r>
              <a:rPr lang="en-GB" sz="3200">
                <a:latin typeface="Arial"/>
                <a:ea typeface="+mn-lt"/>
                <a:cs typeface="Arial"/>
              </a:rPr>
              <a:t>It does not fully explain why children react differently to similar experiences.</a:t>
            </a:r>
            <a:endParaRPr lang="en-GB" sz="3200">
              <a:latin typeface="Arial"/>
              <a:cs typeface="Arial"/>
            </a:endParaRPr>
          </a:p>
          <a:p>
            <a:endParaRPr lang="en-GB" b="1" dirty="0"/>
          </a:p>
          <a:p>
            <a:pPr algn="l"/>
            <a:endParaRPr lang="en-GB" dirty="0"/>
          </a:p>
        </p:txBody>
      </p:sp>
    </p:spTree>
    <p:extLst>
      <p:ext uri="{BB962C8B-B14F-4D97-AF65-F5344CB8AC3E}">
        <p14:creationId xmlns:p14="http://schemas.microsoft.com/office/powerpoint/2010/main" val="23650599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047F99A-E334-D33F-DB87-892C41E1FA9D}"/>
              </a:ext>
            </a:extLst>
          </p:cNvPr>
          <p:cNvSpPr txBox="1"/>
          <p:nvPr/>
        </p:nvSpPr>
        <p:spPr>
          <a:xfrm>
            <a:off x="140968" y="186906"/>
            <a:ext cx="11708914"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latin typeface="Arial"/>
                <a:cs typeface="Arial"/>
              </a:rPr>
              <a:t>Conclusion</a:t>
            </a:r>
            <a:endParaRPr lang="en-US" sz="3600">
              <a:latin typeface="Arial"/>
              <a:cs typeface="Arial"/>
            </a:endParaRPr>
          </a:p>
          <a:p>
            <a:pPr marL="285750" indent="-285750">
              <a:buFont typeface="Arial"/>
              <a:buChar char="•"/>
            </a:pPr>
            <a:r>
              <a:rPr lang="en-GB" sz="3200">
                <a:latin typeface="Arial"/>
                <a:ea typeface="+mn-lt"/>
                <a:cs typeface="Arial"/>
              </a:rPr>
              <a:t>Vygotsky’s theory helps explain many of the difficulties Isaac is experiencing. </a:t>
            </a:r>
            <a:endParaRPr lang="en-GB" sz="3200">
              <a:latin typeface="Arial"/>
              <a:cs typeface="Arial"/>
            </a:endParaRPr>
          </a:p>
          <a:p>
            <a:pPr marL="285750" indent="-285750">
              <a:buFont typeface="Arial"/>
              <a:buChar char="•"/>
            </a:pPr>
            <a:r>
              <a:rPr lang="en-GB" sz="3200">
                <a:latin typeface="Arial"/>
                <a:ea typeface="+mn-lt"/>
                <a:cs typeface="Arial"/>
              </a:rPr>
              <a:t>It highlights the importance of communication, relationships and social interaction. </a:t>
            </a:r>
            <a:endParaRPr lang="en-GB" sz="3200">
              <a:latin typeface="Arial"/>
              <a:cs typeface="Arial"/>
            </a:endParaRPr>
          </a:p>
          <a:p>
            <a:pPr marL="285750" indent="-285750">
              <a:buFont typeface="Arial"/>
              <a:buChar char="•"/>
            </a:pPr>
            <a:r>
              <a:rPr lang="en-GB" sz="3200">
                <a:latin typeface="Arial"/>
                <a:ea typeface="+mn-lt"/>
                <a:cs typeface="Arial"/>
              </a:rPr>
              <a:t>With the right support, Isaac can build confidence, language skills and stronger social relationships. </a:t>
            </a:r>
            <a:endParaRPr lang="en-GB" sz="3200">
              <a:latin typeface="Arial"/>
              <a:cs typeface="Arial"/>
            </a:endParaRPr>
          </a:p>
          <a:p>
            <a:pPr algn="l"/>
            <a:endParaRPr lang="en-GB" sz="3200" dirty="0"/>
          </a:p>
        </p:txBody>
      </p:sp>
    </p:spTree>
    <p:extLst>
      <p:ext uri="{BB962C8B-B14F-4D97-AF65-F5344CB8AC3E}">
        <p14:creationId xmlns:p14="http://schemas.microsoft.com/office/powerpoint/2010/main" val="22310174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6A73B1B-46A8-DCB5-2947-F761AC3584D6}"/>
              </a:ext>
            </a:extLst>
          </p:cNvPr>
          <p:cNvSpPr txBox="1"/>
          <p:nvPr/>
        </p:nvSpPr>
        <p:spPr>
          <a:xfrm>
            <a:off x="211605" y="264507"/>
            <a:ext cx="11655931" cy="60478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700" dirty="0">
                <a:latin typeface="Arial"/>
                <a:ea typeface="+mn-lt"/>
                <a:cs typeface="Arial"/>
              </a:rPr>
              <a:t>Berk, L.E. (2018) </a:t>
            </a:r>
            <a:r>
              <a:rPr lang="en-GB" sz="2700" i="1" dirty="0">
                <a:latin typeface="Arial"/>
                <a:ea typeface="+mn-lt"/>
                <a:cs typeface="Arial"/>
              </a:rPr>
              <a:t>Development Through the Lifespan</a:t>
            </a:r>
            <a:r>
              <a:rPr lang="en-GB" sz="2700" dirty="0">
                <a:latin typeface="Arial"/>
                <a:ea typeface="+mn-lt"/>
                <a:cs typeface="Arial"/>
              </a:rPr>
              <a:t>. 7th </a:t>
            </a:r>
            <a:r>
              <a:rPr lang="en-GB" sz="2700" dirty="0" err="1">
                <a:latin typeface="Arial"/>
                <a:ea typeface="+mn-lt"/>
                <a:cs typeface="Arial"/>
              </a:rPr>
              <a:t>edn</a:t>
            </a:r>
            <a:r>
              <a:rPr lang="en-GB" sz="2700" dirty="0">
                <a:latin typeface="Arial"/>
                <a:ea typeface="+mn-lt"/>
                <a:cs typeface="Arial"/>
              </a:rPr>
              <a:t>. Harlow: Pearson.</a:t>
            </a:r>
            <a:endParaRPr lang="en-US" sz="2700">
              <a:latin typeface="Arial"/>
              <a:ea typeface="+mn-lt"/>
              <a:cs typeface="Arial"/>
            </a:endParaRPr>
          </a:p>
          <a:p>
            <a:r>
              <a:rPr lang="en-GB" sz="2700" dirty="0">
                <a:latin typeface="Arial"/>
                <a:ea typeface="+mn-lt"/>
                <a:cs typeface="Arial"/>
              </a:rPr>
              <a:t>Daniels, H. (2016) </a:t>
            </a:r>
            <a:r>
              <a:rPr lang="en-GB" sz="2700" i="1" dirty="0">
                <a:latin typeface="Arial"/>
                <a:ea typeface="+mn-lt"/>
                <a:cs typeface="Arial"/>
              </a:rPr>
              <a:t>Vygotsky and Pedagogy</a:t>
            </a:r>
            <a:r>
              <a:rPr lang="en-GB" sz="2700" dirty="0">
                <a:latin typeface="Arial"/>
                <a:ea typeface="+mn-lt"/>
                <a:cs typeface="Arial"/>
              </a:rPr>
              <a:t>. 2nd </a:t>
            </a:r>
            <a:r>
              <a:rPr lang="en-GB" sz="2700" dirty="0" err="1">
                <a:latin typeface="Arial"/>
                <a:ea typeface="+mn-lt"/>
                <a:cs typeface="Arial"/>
              </a:rPr>
              <a:t>edn</a:t>
            </a:r>
            <a:r>
              <a:rPr lang="en-GB" sz="2700" dirty="0">
                <a:latin typeface="Arial"/>
                <a:ea typeface="+mn-lt"/>
                <a:cs typeface="Arial"/>
              </a:rPr>
              <a:t>. London: Routledge.</a:t>
            </a:r>
          </a:p>
          <a:p>
            <a:r>
              <a:rPr lang="en-GB" sz="2700">
                <a:latin typeface="Arial"/>
                <a:ea typeface="+mn-lt"/>
                <a:cs typeface="Arial"/>
              </a:rPr>
              <a:t>Murray, L., Cooper, P., Wilson, A. and Romaniuk, H. (2010) ‘Controlled trial of the short- and long-term effect of psychological treatment of post-partum depression’, </a:t>
            </a:r>
            <a:r>
              <a:rPr lang="en-GB" sz="2700" i="1">
                <a:latin typeface="Arial"/>
                <a:ea typeface="+mn-lt"/>
                <a:cs typeface="Arial"/>
              </a:rPr>
              <a:t>British Journal of Psychiatry</a:t>
            </a:r>
            <a:r>
              <a:rPr lang="en-GB" sz="2700">
                <a:latin typeface="Arial"/>
                <a:ea typeface="+mn-lt"/>
                <a:cs typeface="Arial"/>
              </a:rPr>
              <a:t>, 182(5), pp. 420–427.</a:t>
            </a:r>
            <a:endParaRPr lang="en-GB" sz="2700" dirty="0">
              <a:latin typeface="Arial"/>
              <a:ea typeface="+mn-lt"/>
              <a:cs typeface="Arial"/>
            </a:endParaRPr>
          </a:p>
          <a:p>
            <a:r>
              <a:rPr lang="en-GB" sz="2700">
                <a:latin typeface="Arial"/>
                <a:ea typeface="+mn-lt"/>
                <a:cs typeface="Arial"/>
              </a:rPr>
              <a:t>Siraj-Blatchford, I. (2009) </a:t>
            </a:r>
            <a:r>
              <a:rPr lang="en-GB" sz="2700" i="1">
                <a:latin typeface="Arial"/>
                <a:ea typeface="+mn-lt"/>
                <a:cs typeface="Arial"/>
              </a:rPr>
              <a:t>Conceptualising progression in the pedagogy of play and sustained shared thinking in early childhood education</a:t>
            </a:r>
            <a:r>
              <a:rPr lang="en-GB" sz="2700">
                <a:latin typeface="Arial"/>
                <a:ea typeface="+mn-lt"/>
                <a:cs typeface="Arial"/>
              </a:rPr>
              <a:t>. London: Institute of Education.</a:t>
            </a:r>
            <a:endParaRPr lang="en-GB" sz="2700" dirty="0">
              <a:latin typeface="Arial"/>
              <a:ea typeface="+mn-lt"/>
              <a:cs typeface="Arial"/>
            </a:endParaRPr>
          </a:p>
          <a:p>
            <a:r>
              <a:rPr lang="en-GB" sz="2700">
                <a:latin typeface="Arial"/>
                <a:ea typeface="+mn-lt"/>
                <a:cs typeface="Arial"/>
              </a:rPr>
              <a:t>Vygotsky, L.S. (1978) </a:t>
            </a:r>
            <a:r>
              <a:rPr lang="en-GB" sz="2700" i="1">
                <a:latin typeface="Arial"/>
                <a:ea typeface="+mn-lt"/>
                <a:cs typeface="Arial"/>
              </a:rPr>
              <a:t>Mind in Society: The Development of Higher Psychological Processes</a:t>
            </a:r>
            <a:r>
              <a:rPr lang="en-GB" sz="2700">
                <a:latin typeface="Arial"/>
                <a:ea typeface="+mn-lt"/>
                <a:cs typeface="Arial"/>
              </a:rPr>
              <a:t>. Cambridge, MA: Harvard University Press.</a:t>
            </a:r>
            <a:endParaRPr lang="en-GB" sz="2700" dirty="0">
              <a:latin typeface="Arial"/>
              <a:ea typeface="+mn-lt"/>
              <a:cs typeface="Arial"/>
            </a:endParaRPr>
          </a:p>
          <a:p>
            <a:r>
              <a:rPr lang="en-GB" sz="2700">
                <a:latin typeface="Arial"/>
                <a:ea typeface="+mn-lt"/>
                <a:cs typeface="Arial"/>
              </a:rPr>
              <a:t>Wood, D., Bruner, J.S. and Ross, G. (1976) ‘The role of tutoring in problem solving’, </a:t>
            </a:r>
            <a:r>
              <a:rPr lang="en-GB" sz="2700" i="1">
                <a:latin typeface="Arial"/>
                <a:ea typeface="+mn-lt"/>
                <a:cs typeface="Arial"/>
              </a:rPr>
              <a:t>Journal of Child Psychology and Psychiatry</a:t>
            </a:r>
            <a:r>
              <a:rPr lang="en-GB" sz="2700">
                <a:latin typeface="Arial"/>
                <a:ea typeface="+mn-lt"/>
                <a:cs typeface="Arial"/>
              </a:rPr>
              <a:t>, 17(2), pp. 89–100.</a:t>
            </a:r>
            <a:endParaRPr lang="en-GB" sz="2700" dirty="0">
              <a:latin typeface="Arial"/>
              <a:ea typeface="+mn-lt"/>
              <a:cs typeface="Arial"/>
            </a:endParaRPr>
          </a:p>
          <a:p>
            <a:endParaRPr lang="en-GB" dirty="0"/>
          </a:p>
          <a:p>
            <a:pPr algn="l"/>
            <a:endParaRPr lang="en-GB" dirty="0"/>
          </a:p>
        </p:txBody>
      </p:sp>
    </p:spTree>
    <p:extLst>
      <p:ext uri="{BB962C8B-B14F-4D97-AF65-F5344CB8AC3E}">
        <p14:creationId xmlns:p14="http://schemas.microsoft.com/office/powerpoint/2010/main" val="17327025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8</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141</cp:revision>
  <dcterms:created xsi:type="dcterms:W3CDTF">2026-06-16T22:57:12Z</dcterms:created>
  <dcterms:modified xsi:type="dcterms:W3CDTF">2026-06-21T20:10:20Z</dcterms:modified>
</cp:coreProperties>
</file>