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9" r:id="rId3"/>
    <p:sldId id="258" r:id="rId4"/>
    <p:sldId id="273" r:id="rId5"/>
    <p:sldId id="270" r:id="rId6"/>
    <p:sldId id="260" r:id="rId7"/>
    <p:sldId id="261" r:id="rId8"/>
    <p:sldId id="272" r:id="rId9"/>
    <p:sldId id="262" r:id="rId10"/>
    <p:sldId id="264" r:id="rId11"/>
    <p:sldId id="263" r:id="rId12"/>
    <p:sldId id="265" r:id="rId13"/>
    <p:sldId id="266" r:id="rId14"/>
    <p:sldId id="267" r:id="rId15"/>
    <p:sldId id="271" r:id="rId16"/>
    <p:sldId id="274" r:id="rId17"/>
    <p:sldId id="275"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605"/>
    <p:restoredTop sz="94691"/>
  </p:normalViewPr>
  <p:slideViewPr>
    <p:cSldViewPr snapToGrid="0">
      <p:cViewPr varScale="1">
        <p:scale>
          <a:sx n="103" d="100"/>
          <a:sy n="103" d="100"/>
        </p:scale>
        <p:origin x="28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03A96B-97DA-4496-851D-5BB038587176}" type="doc">
      <dgm:prSet loTypeId="urn:microsoft.com/office/officeart/2005/8/layout/matrix3" loCatId="matrix" qsTypeId="urn:microsoft.com/office/officeart/2005/8/quickstyle/simple3" qsCatId="simple" csTypeId="urn:microsoft.com/office/officeart/2005/8/colors/colorful2" csCatId="colorful" phldr="1"/>
      <dgm:spPr/>
      <dgm:t>
        <a:bodyPr/>
        <a:lstStyle/>
        <a:p>
          <a:endParaRPr lang="en-US"/>
        </a:p>
      </dgm:t>
    </dgm:pt>
    <dgm:pt modelId="{3C5DEDFB-8A5C-4D60-922F-413A35712A0D}">
      <dgm:prSet custT="1"/>
      <dgm:spPr/>
      <dgm:t>
        <a:bodyPr/>
        <a:lstStyle/>
        <a:p>
          <a:r>
            <a:rPr lang="en-US" sz="1200" b="1" i="0" baseline="0" dirty="0"/>
            <a:t>Health </a:t>
          </a:r>
          <a:endParaRPr lang="en-US" sz="1200" b="1" dirty="0"/>
        </a:p>
      </dgm:t>
    </dgm:pt>
    <dgm:pt modelId="{32B8CC14-B7C9-4144-8C65-9F1414A54EFF}" type="parTrans" cxnId="{36EF9CF2-5EA3-4BE3-A5B7-1464778F8BF7}">
      <dgm:prSet/>
      <dgm:spPr/>
      <dgm:t>
        <a:bodyPr/>
        <a:lstStyle/>
        <a:p>
          <a:endParaRPr lang="en-US" sz="1200"/>
        </a:p>
      </dgm:t>
    </dgm:pt>
    <dgm:pt modelId="{58D3A7C0-2046-4378-8A9F-D01714D1AC92}" type="sibTrans" cxnId="{36EF9CF2-5EA3-4BE3-A5B7-1464778F8BF7}">
      <dgm:prSet/>
      <dgm:spPr/>
      <dgm:t>
        <a:bodyPr/>
        <a:lstStyle/>
        <a:p>
          <a:endParaRPr lang="en-US" sz="1200"/>
        </a:p>
      </dgm:t>
    </dgm:pt>
    <dgm:pt modelId="{57E82929-8D15-4E58-AECA-EEB434F2D654}">
      <dgm:prSet custT="1"/>
      <dgm:spPr/>
      <dgm:t>
        <a:bodyPr/>
        <a:lstStyle/>
        <a:p>
          <a:r>
            <a:rPr lang="en-US" sz="1200" b="0" i="0" baseline="0" dirty="0"/>
            <a:t>Physical health – how well the body functions.</a:t>
          </a:r>
          <a:endParaRPr lang="en-US" sz="1200" b="0" dirty="0"/>
        </a:p>
      </dgm:t>
    </dgm:pt>
    <dgm:pt modelId="{8E9FEFD0-B564-4E14-BC41-AC138264EE47}" type="parTrans" cxnId="{D98CC5DE-3AD6-4E44-832D-9093DDAAB31C}">
      <dgm:prSet/>
      <dgm:spPr/>
      <dgm:t>
        <a:bodyPr/>
        <a:lstStyle/>
        <a:p>
          <a:endParaRPr lang="en-US" sz="1200"/>
        </a:p>
      </dgm:t>
    </dgm:pt>
    <dgm:pt modelId="{3F5B5F3C-DFE5-4A29-88BF-6D06094298C9}" type="sibTrans" cxnId="{D98CC5DE-3AD6-4E44-832D-9093DDAAB31C}">
      <dgm:prSet/>
      <dgm:spPr/>
      <dgm:t>
        <a:bodyPr/>
        <a:lstStyle/>
        <a:p>
          <a:endParaRPr lang="en-US" sz="1200"/>
        </a:p>
      </dgm:t>
    </dgm:pt>
    <dgm:pt modelId="{58B53313-E4D9-4F62-8E75-D8ACCE31EDCE}">
      <dgm:prSet custT="1"/>
      <dgm:spPr/>
      <dgm:t>
        <a:bodyPr/>
        <a:lstStyle/>
        <a:p>
          <a:r>
            <a:rPr lang="en-US" sz="1200" b="0" i="0" baseline="0" dirty="0"/>
            <a:t>Mental health – emotional and psychological wellbeing.</a:t>
          </a:r>
          <a:endParaRPr lang="en-US" sz="1200" b="0" dirty="0"/>
        </a:p>
      </dgm:t>
    </dgm:pt>
    <dgm:pt modelId="{2289654D-EA95-453E-9512-7235C174BF90}" type="parTrans" cxnId="{BFE154D7-27A7-4457-BAFB-BA96FE3FC349}">
      <dgm:prSet/>
      <dgm:spPr/>
      <dgm:t>
        <a:bodyPr/>
        <a:lstStyle/>
        <a:p>
          <a:endParaRPr lang="en-US" sz="1200"/>
        </a:p>
      </dgm:t>
    </dgm:pt>
    <dgm:pt modelId="{2C6B1187-1C79-41DA-9AD2-AF5458CB2CFA}" type="sibTrans" cxnId="{BFE154D7-27A7-4457-BAFB-BA96FE3FC349}">
      <dgm:prSet/>
      <dgm:spPr/>
      <dgm:t>
        <a:bodyPr/>
        <a:lstStyle/>
        <a:p>
          <a:endParaRPr lang="en-US" sz="1200"/>
        </a:p>
      </dgm:t>
    </dgm:pt>
    <dgm:pt modelId="{198D9D6D-D0FD-4EAD-AA19-7E7B703F8108}">
      <dgm:prSet custT="1"/>
      <dgm:spPr/>
      <dgm:t>
        <a:bodyPr/>
        <a:lstStyle/>
        <a:p>
          <a:r>
            <a:rPr lang="en-US" sz="1200" b="0" i="0" baseline="0" dirty="0"/>
            <a:t>Social health – relationships and social connections.</a:t>
          </a:r>
          <a:endParaRPr lang="en-US" sz="1200" b="0" dirty="0"/>
        </a:p>
      </dgm:t>
    </dgm:pt>
    <dgm:pt modelId="{E96EE23D-385B-440B-AFFC-39BF808A8B1F}" type="parTrans" cxnId="{0948D389-189C-4671-BB1B-F63497DDCF9E}">
      <dgm:prSet/>
      <dgm:spPr/>
      <dgm:t>
        <a:bodyPr/>
        <a:lstStyle/>
        <a:p>
          <a:endParaRPr lang="en-US" sz="1200"/>
        </a:p>
      </dgm:t>
    </dgm:pt>
    <dgm:pt modelId="{5887523A-8331-4D60-9271-486E79AE2FAA}" type="sibTrans" cxnId="{0948D389-189C-4671-BB1B-F63497DDCF9E}">
      <dgm:prSet/>
      <dgm:spPr/>
      <dgm:t>
        <a:bodyPr/>
        <a:lstStyle/>
        <a:p>
          <a:endParaRPr lang="en-US" sz="1200"/>
        </a:p>
      </dgm:t>
    </dgm:pt>
    <dgm:pt modelId="{2280AE5F-8BAF-4A4C-9330-82B4ABF7FB79}">
      <dgm:prSet custT="1"/>
      <dgm:spPr/>
      <dgm:t>
        <a:bodyPr/>
        <a:lstStyle/>
        <a:p>
          <a:r>
            <a:rPr lang="en-US" sz="1200" b="0" i="0" baseline="0" dirty="0"/>
            <a:t>Health – physical, mental and social wellbeing (WHO, 1948).</a:t>
          </a:r>
          <a:endParaRPr lang="en-US" sz="1200" b="0" dirty="0"/>
        </a:p>
      </dgm:t>
    </dgm:pt>
    <dgm:pt modelId="{28312E3B-FB14-4287-912E-DF1D24E7EA4D}" type="parTrans" cxnId="{01686CA9-3A8C-4CC1-B136-E35C3746B1B1}">
      <dgm:prSet/>
      <dgm:spPr/>
      <dgm:t>
        <a:bodyPr/>
        <a:lstStyle/>
        <a:p>
          <a:endParaRPr lang="en-US" sz="1200"/>
        </a:p>
      </dgm:t>
    </dgm:pt>
    <dgm:pt modelId="{808B2C25-98C1-457F-9F1D-C868F0EA65B7}" type="sibTrans" cxnId="{01686CA9-3A8C-4CC1-B136-E35C3746B1B1}">
      <dgm:prSet/>
      <dgm:spPr/>
      <dgm:t>
        <a:bodyPr/>
        <a:lstStyle/>
        <a:p>
          <a:endParaRPr lang="en-US" sz="1200"/>
        </a:p>
      </dgm:t>
    </dgm:pt>
    <dgm:pt modelId="{524A2C50-BE1D-4B9E-9EF9-3E9F3A282D08}">
      <dgm:prSet custT="1"/>
      <dgm:spPr/>
      <dgm:t>
        <a:bodyPr/>
        <a:lstStyle/>
        <a:p>
          <a:r>
            <a:rPr lang="en-US" sz="1200" b="1" dirty="0"/>
            <a:t>Wellbeing </a:t>
          </a:r>
        </a:p>
      </dgm:t>
    </dgm:pt>
    <dgm:pt modelId="{BAB5FD75-2E02-4FBA-B731-4A880A0F8F39}" type="parTrans" cxnId="{4F59856A-9A7C-4FB4-B0C5-81EF890C408E}">
      <dgm:prSet/>
      <dgm:spPr/>
      <dgm:t>
        <a:bodyPr/>
        <a:lstStyle/>
        <a:p>
          <a:endParaRPr lang="en-US" sz="1200"/>
        </a:p>
      </dgm:t>
    </dgm:pt>
    <dgm:pt modelId="{4D283F5F-1598-437C-87C2-F0471C4BA520}" type="sibTrans" cxnId="{4F59856A-9A7C-4FB4-B0C5-81EF890C408E}">
      <dgm:prSet/>
      <dgm:spPr/>
      <dgm:t>
        <a:bodyPr/>
        <a:lstStyle/>
        <a:p>
          <a:endParaRPr lang="en-US" sz="1200"/>
        </a:p>
      </dgm:t>
    </dgm:pt>
    <dgm:pt modelId="{8C538A5D-83D2-47D5-8A41-241E001CF831}">
      <dgm:prSet custT="1"/>
      <dgm:spPr/>
      <dgm:t>
        <a:bodyPr/>
        <a:lstStyle/>
        <a:p>
          <a:r>
            <a:rPr lang="en-US" sz="1200" b="0" i="0" baseline="0" dirty="0"/>
            <a:t>Subjective wellbeing – how satisfied people feel with their lives (OECD, 2025).</a:t>
          </a:r>
          <a:endParaRPr lang="en-US" sz="1200" b="0" dirty="0"/>
        </a:p>
      </dgm:t>
    </dgm:pt>
    <dgm:pt modelId="{826E8BD8-2925-4A6F-A9EB-A1CABDCD55E6}" type="parTrans" cxnId="{580B9D40-1DA2-42DD-BD53-E3F267D0DDFD}">
      <dgm:prSet/>
      <dgm:spPr/>
      <dgm:t>
        <a:bodyPr/>
        <a:lstStyle/>
        <a:p>
          <a:endParaRPr lang="en-US" sz="1200"/>
        </a:p>
      </dgm:t>
    </dgm:pt>
    <dgm:pt modelId="{8A3F16F7-7AA5-48B7-8831-14ABA02694C7}" type="sibTrans" cxnId="{580B9D40-1DA2-42DD-BD53-E3F267D0DDFD}">
      <dgm:prSet/>
      <dgm:spPr/>
      <dgm:t>
        <a:bodyPr/>
        <a:lstStyle/>
        <a:p>
          <a:endParaRPr lang="en-US" sz="1200"/>
        </a:p>
      </dgm:t>
    </dgm:pt>
    <dgm:pt modelId="{FFD1F2CA-6FF7-4C9F-8290-6D29C1DB3628}">
      <dgm:prSet custT="1"/>
      <dgm:spPr/>
      <dgm:t>
        <a:bodyPr/>
        <a:lstStyle/>
        <a:p>
          <a:r>
            <a:rPr lang="en-US" sz="1200" b="0" i="0" baseline="0" dirty="0"/>
            <a:t>Objective wellbeing – measurable factors such as income, housing and health (OECD, 2025).</a:t>
          </a:r>
          <a:endParaRPr lang="en-US" sz="1200" b="0" dirty="0"/>
        </a:p>
      </dgm:t>
    </dgm:pt>
    <dgm:pt modelId="{222E7FE7-1445-4C6E-966D-326F2F175E2B}" type="parTrans" cxnId="{B85CDA05-A3D1-4315-9132-4CF485C1383D}">
      <dgm:prSet/>
      <dgm:spPr/>
      <dgm:t>
        <a:bodyPr/>
        <a:lstStyle/>
        <a:p>
          <a:endParaRPr lang="en-US" sz="1200"/>
        </a:p>
      </dgm:t>
    </dgm:pt>
    <dgm:pt modelId="{FB19BD44-56EF-4E05-ACA5-F1A0F1BA8CBF}" type="sibTrans" cxnId="{B85CDA05-A3D1-4315-9132-4CF485C1383D}">
      <dgm:prSet/>
      <dgm:spPr/>
      <dgm:t>
        <a:bodyPr/>
        <a:lstStyle/>
        <a:p>
          <a:endParaRPr lang="en-US" sz="1200"/>
        </a:p>
      </dgm:t>
    </dgm:pt>
    <dgm:pt modelId="{1E8F414B-8640-443F-B376-047B1C8BB1B5}">
      <dgm:prSet custT="1"/>
      <dgm:spPr/>
      <dgm:t>
        <a:bodyPr/>
        <a:lstStyle/>
        <a:p>
          <a:r>
            <a:rPr lang="en-US" sz="1200" b="1" i="0" baseline="0" dirty="0"/>
            <a:t>Sustainable development</a:t>
          </a:r>
          <a:r>
            <a:rPr lang="en-US" sz="1200" b="0" i="0" baseline="0" dirty="0"/>
            <a:t> – meeting current needs without harming future generations</a:t>
          </a:r>
          <a:r>
            <a:rPr lang="en-US" sz="1200" b="1" i="0" baseline="0" dirty="0"/>
            <a:t> (</a:t>
          </a:r>
          <a:r>
            <a:rPr lang="en-GB" sz="1200" dirty="0"/>
            <a:t>(World Commission on Environment and Development, 1987</a:t>
          </a:r>
          <a:r>
            <a:rPr lang="en-US" sz="1200" b="0" i="0" baseline="0" dirty="0"/>
            <a:t>).</a:t>
          </a:r>
          <a:endParaRPr lang="en-US" sz="1200" b="0" dirty="0"/>
        </a:p>
      </dgm:t>
    </dgm:pt>
    <dgm:pt modelId="{00215EEA-D63E-4179-BE70-8AAE6EF1B94A}" type="parTrans" cxnId="{A9F215C9-CE77-48E5-8D36-53417993A210}">
      <dgm:prSet/>
      <dgm:spPr/>
      <dgm:t>
        <a:bodyPr/>
        <a:lstStyle/>
        <a:p>
          <a:endParaRPr lang="en-US" sz="1200"/>
        </a:p>
      </dgm:t>
    </dgm:pt>
    <dgm:pt modelId="{2F92FB57-7F4E-4CEC-968D-BC69506AFE15}" type="sibTrans" cxnId="{A9F215C9-CE77-48E5-8D36-53417993A210}">
      <dgm:prSet/>
      <dgm:spPr/>
      <dgm:t>
        <a:bodyPr/>
        <a:lstStyle/>
        <a:p>
          <a:endParaRPr lang="en-US" sz="1200"/>
        </a:p>
      </dgm:t>
    </dgm:pt>
    <dgm:pt modelId="{6D6C0337-867B-47DF-A440-40F5FB1BEED4}">
      <dgm:prSet custT="1"/>
      <dgm:spPr/>
      <dgm:t>
        <a:bodyPr/>
        <a:lstStyle/>
        <a:p>
          <a:r>
            <a:rPr lang="en-US" sz="1200" b="1" i="0" baseline="0" dirty="0"/>
            <a:t>Biopsychosocial model</a:t>
          </a:r>
          <a:r>
            <a:rPr lang="en-US" sz="1200" b="0" i="0" baseline="0" dirty="0"/>
            <a:t> – health is influenced by biological, psychological and social factors </a:t>
          </a:r>
          <a:r>
            <a:rPr lang="en-US" sz="1200" b="1" i="0" baseline="0" dirty="0"/>
            <a:t>(Engel, 1977).</a:t>
          </a:r>
          <a:endParaRPr lang="en-US" sz="1200" b="1" dirty="0"/>
        </a:p>
      </dgm:t>
    </dgm:pt>
    <dgm:pt modelId="{69478EDC-842C-4860-B9F5-C5641413C77C}" type="parTrans" cxnId="{523BBC48-57C3-4803-8BE1-573744C9DA26}">
      <dgm:prSet/>
      <dgm:spPr/>
      <dgm:t>
        <a:bodyPr/>
        <a:lstStyle/>
        <a:p>
          <a:endParaRPr lang="en-US" sz="1200"/>
        </a:p>
      </dgm:t>
    </dgm:pt>
    <dgm:pt modelId="{3C69F778-7223-42C1-A139-64AA12441AE1}" type="sibTrans" cxnId="{523BBC48-57C3-4803-8BE1-573744C9DA26}">
      <dgm:prSet/>
      <dgm:spPr/>
      <dgm:t>
        <a:bodyPr/>
        <a:lstStyle/>
        <a:p>
          <a:endParaRPr lang="en-US" sz="1200"/>
        </a:p>
      </dgm:t>
    </dgm:pt>
    <dgm:pt modelId="{C0C14E5B-7313-6B47-944A-ABBE79548000}" type="pres">
      <dgm:prSet presAssocID="{8D03A96B-97DA-4496-851D-5BB038587176}" presName="matrix" presStyleCnt="0">
        <dgm:presLayoutVars>
          <dgm:chMax val="1"/>
          <dgm:dir/>
          <dgm:resizeHandles val="exact"/>
        </dgm:presLayoutVars>
      </dgm:prSet>
      <dgm:spPr/>
    </dgm:pt>
    <dgm:pt modelId="{546D4F27-B9D8-9F45-80AC-7A4ED03F00FE}" type="pres">
      <dgm:prSet presAssocID="{8D03A96B-97DA-4496-851D-5BB038587176}" presName="diamond" presStyleLbl="bgShp" presStyleIdx="0" presStyleCnt="1"/>
      <dgm:spPr/>
    </dgm:pt>
    <dgm:pt modelId="{D1522822-7F58-6640-A5AD-CBDF6BA44709}" type="pres">
      <dgm:prSet presAssocID="{8D03A96B-97DA-4496-851D-5BB038587176}" presName="quad1" presStyleLbl="node1" presStyleIdx="0" presStyleCnt="4" custScaleX="107464" custScaleY="109755">
        <dgm:presLayoutVars>
          <dgm:chMax val="0"/>
          <dgm:chPref val="0"/>
          <dgm:bulletEnabled val="1"/>
        </dgm:presLayoutVars>
      </dgm:prSet>
      <dgm:spPr/>
    </dgm:pt>
    <dgm:pt modelId="{208CE0DD-FE73-BE46-A65E-06D6D89D6F2B}" type="pres">
      <dgm:prSet presAssocID="{8D03A96B-97DA-4496-851D-5BB038587176}" presName="quad2" presStyleLbl="node1" presStyleIdx="1" presStyleCnt="4" custScaleX="100416" custScaleY="107900">
        <dgm:presLayoutVars>
          <dgm:chMax val="0"/>
          <dgm:chPref val="0"/>
          <dgm:bulletEnabled val="1"/>
        </dgm:presLayoutVars>
      </dgm:prSet>
      <dgm:spPr/>
    </dgm:pt>
    <dgm:pt modelId="{669EFB59-1991-BD4C-B2FF-F971E37F87E3}" type="pres">
      <dgm:prSet presAssocID="{8D03A96B-97DA-4496-851D-5BB038587176}" presName="quad3" presStyleLbl="node1" presStyleIdx="2" presStyleCnt="4" custScaleX="102888" custScaleY="100598">
        <dgm:presLayoutVars>
          <dgm:chMax val="0"/>
          <dgm:chPref val="0"/>
          <dgm:bulletEnabled val="1"/>
        </dgm:presLayoutVars>
      </dgm:prSet>
      <dgm:spPr/>
    </dgm:pt>
    <dgm:pt modelId="{83DF0163-06C3-2049-8F9E-FE4E5F1FE44F}" type="pres">
      <dgm:prSet presAssocID="{8D03A96B-97DA-4496-851D-5BB038587176}" presName="quad4" presStyleLbl="node1" presStyleIdx="3" presStyleCnt="4">
        <dgm:presLayoutVars>
          <dgm:chMax val="0"/>
          <dgm:chPref val="0"/>
          <dgm:bulletEnabled val="1"/>
        </dgm:presLayoutVars>
      </dgm:prSet>
      <dgm:spPr/>
    </dgm:pt>
  </dgm:ptLst>
  <dgm:cxnLst>
    <dgm:cxn modelId="{B85CDA05-A3D1-4315-9132-4CF485C1383D}" srcId="{524A2C50-BE1D-4B9E-9EF9-3E9F3A282D08}" destId="{FFD1F2CA-6FF7-4C9F-8290-6D29C1DB3628}" srcOrd="1" destOrd="0" parTransId="{222E7FE7-1445-4C6E-966D-326F2F175E2B}" sibTransId="{FB19BD44-56EF-4E05-ACA5-F1A0F1BA8CBF}"/>
    <dgm:cxn modelId="{E2C47308-27FE-BF4C-A0C0-F860F77A2FD5}" type="presOf" srcId="{8C538A5D-83D2-47D5-8A41-241E001CF831}" destId="{208CE0DD-FE73-BE46-A65E-06D6D89D6F2B}" srcOrd="0" destOrd="1" presId="urn:microsoft.com/office/officeart/2005/8/layout/matrix3"/>
    <dgm:cxn modelId="{0D84A511-CA37-304E-AC87-EEA663C79C39}" type="presOf" srcId="{58B53313-E4D9-4F62-8E75-D8ACCE31EDCE}" destId="{D1522822-7F58-6640-A5AD-CBDF6BA44709}" srcOrd="0" destOrd="2" presId="urn:microsoft.com/office/officeart/2005/8/layout/matrix3"/>
    <dgm:cxn modelId="{FD53EF15-2AEB-6C4A-A83C-804267B3697E}" type="presOf" srcId="{524A2C50-BE1D-4B9E-9EF9-3E9F3A282D08}" destId="{208CE0DD-FE73-BE46-A65E-06D6D89D6F2B}" srcOrd="0" destOrd="0" presId="urn:microsoft.com/office/officeart/2005/8/layout/matrix3"/>
    <dgm:cxn modelId="{D16EBF16-88A8-FF43-A0DB-059746D53CDF}" type="presOf" srcId="{3C5DEDFB-8A5C-4D60-922F-413A35712A0D}" destId="{D1522822-7F58-6640-A5AD-CBDF6BA44709}" srcOrd="0" destOrd="0" presId="urn:microsoft.com/office/officeart/2005/8/layout/matrix3"/>
    <dgm:cxn modelId="{580B9D40-1DA2-42DD-BD53-E3F267D0DDFD}" srcId="{524A2C50-BE1D-4B9E-9EF9-3E9F3A282D08}" destId="{8C538A5D-83D2-47D5-8A41-241E001CF831}" srcOrd="0" destOrd="0" parTransId="{826E8BD8-2925-4A6F-A9EB-A1CABDCD55E6}" sibTransId="{8A3F16F7-7AA5-48B7-8831-14ABA02694C7}"/>
    <dgm:cxn modelId="{C94B6445-F6A1-1A4E-B306-CA1A23335A56}" type="presOf" srcId="{FFD1F2CA-6FF7-4C9F-8290-6D29C1DB3628}" destId="{208CE0DD-FE73-BE46-A65E-06D6D89D6F2B}" srcOrd="0" destOrd="2" presId="urn:microsoft.com/office/officeart/2005/8/layout/matrix3"/>
    <dgm:cxn modelId="{523BBC48-57C3-4803-8BE1-573744C9DA26}" srcId="{8D03A96B-97DA-4496-851D-5BB038587176}" destId="{6D6C0337-867B-47DF-A440-40F5FB1BEED4}" srcOrd="3" destOrd="0" parTransId="{69478EDC-842C-4860-B9F5-C5641413C77C}" sibTransId="{3C69F778-7223-42C1-A139-64AA12441AE1}"/>
    <dgm:cxn modelId="{9AE8C662-A44D-4F45-87E0-7D43EB07C8E5}" type="presOf" srcId="{1E8F414B-8640-443F-B376-047B1C8BB1B5}" destId="{669EFB59-1991-BD4C-B2FF-F971E37F87E3}" srcOrd="0" destOrd="0" presId="urn:microsoft.com/office/officeart/2005/8/layout/matrix3"/>
    <dgm:cxn modelId="{4F59856A-9A7C-4FB4-B0C5-81EF890C408E}" srcId="{8D03A96B-97DA-4496-851D-5BB038587176}" destId="{524A2C50-BE1D-4B9E-9EF9-3E9F3A282D08}" srcOrd="1" destOrd="0" parTransId="{BAB5FD75-2E02-4FBA-B731-4A880A0F8F39}" sibTransId="{4D283F5F-1598-437C-87C2-F0471C4BA520}"/>
    <dgm:cxn modelId="{2B8DEB84-286C-8E49-8395-0DA0AC8E132C}" type="presOf" srcId="{57E82929-8D15-4E58-AECA-EEB434F2D654}" destId="{D1522822-7F58-6640-A5AD-CBDF6BA44709}" srcOrd="0" destOrd="1" presId="urn:microsoft.com/office/officeart/2005/8/layout/matrix3"/>
    <dgm:cxn modelId="{0948D389-189C-4671-BB1B-F63497DDCF9E}" srcId="{3C5DEDFB-8A5C-4D60-922F-413A35712A0D}" destId="{198D9D6D-D0FD-4EAD-AA19-7E7B703F8108}" srcOrd="2" destOrd="0" parTransId="{E96EE23D-385B-440B-AFFC-39BF808A8B1F}" sibTransId="{5887523A-8331-4D60-9271-486E79AE2FAA}"/>
    <dgm:cxn modelId="{01686CA9-3A8C-4CC1-B136-E35C3746B1B1}" srcId="{3C5DEDFB-8A5C-4D60-922F-413A35712A0D}" destId="{2280AE5F-8BAF-4A4C-9330-82B4ABF7FB79}" srcOrd="3" destOrd="0" parTransId="{28312E3B-FB14-4287-912E-DF1D24E7EA4D}" sibTransId="{808B2C25-98C1-457F-9F1D-C868F0EA65B7}"/>
    <dgm:cxn modelId="{B231A9C0-AF1E-834A-B95D-42B47F77D5E6}" type="presOf" srcId="{2280AE5F-8BAF-4A4C-9330-82B4ABF7FB79}" destId="{D1522822-7F58-6640-A5AD-CBDF6BA44709}" srcOrd="0" destOrd="4" presId="urn:microsoft.com/office/officeart/2005/8/layout/matrix3"/>
    <dgm:cxn modelId="{433FB9C8-71ED-E34F-BFDC-98797D07E56C}" type="presOf" srcId="{6D6C0337-867B-47DF-A440-40F5FB1BEED4}" destId="{83DF0163-06C3-2049-8F9E-FE4E5F1FE44F}" srcOrd="0" destOrd="0" presId="urn:microsoft.com/office/officeart/2005/8/layout/matrix3"/>
    <dgm:cxn modelId="{A9F215C9-CE77-48E5-8D36-53417993A210}" srcId="{8D03A96B-97DA-4496-851D-5BB038587176}" destId="{1E8F414B-8640-443F-B376-047B1C8BB1B5}" srcOrd="2" destOrd="0" parTransId="{00215EEA-D63E-4179-BE70-8AAE6EF1B94A}" sibTransId="{2F92FB57-7F4E-4CEC-968D-BC69506AFE15}"/>
    <dgm:cxn modelId="{BFE154D7-27A7-4457-BAFB-BA96FE3FC349}" srcId="{3C5DEDFB-8A5C-4D60-922F-413A35712A0D}" destId="{58B53313-E4D9-4F62-8E75-D8ACCE31EDCE}" srcOrd="1" destOrd="0" parTransId="{2289654D-EA95-453E-9512-7235C174BF90}" sibTransId="{2C6B1187-1C79-41DA-9AD2-AF5458CB2CFA}"/>
    <dgm:cxn modelId="{D98CC5DE-3AD6-4E44-832D-9093DDAAB31C}" srcId="{3C5DEDFB-8A5C-4D60-922F-413A35712A0D}" destId="{57E82929-8D15-4E58-AECA-EEB434F2D654}" srcOrd="0" destOrd="0" parTransId="{8E9FEFD0-B564-4E14-BC41-AC138264EE47}" sibTransId="{3F5B5F3C-DFE5-4A29-88BF-6D06094298C9}"/>
    <dgm:cxn modelId="{0B2F11EC-793B-4848-BE9C-A885F008C78A}" type="presOf" srcId="{198D9D6D-D0FD-4EAD-AA19-7E7B703F8108}" destId="{D1522822-7F58-6640-A5AD-CBDF6BA44709}" srcOrd="0" destOrd="3" presId="urn:microsoft.com/office/officeart/2005/8/layout/matrix3"/>
    <dgm:cxn modelId="{36EF9CF2-5EA3-4BE3-A5B7-1464778F8BF7}" srcId="{8D03A96B-97DA-4496-851D-5BB038587176}" destId="{3C5DEDFB-8A5C-4D60-922F-413A35712A0D}" srcOrd="0" destOrd="0" parTransId="{32B8CC14-B7C9-4144-8C65-9F1414A54EFF}" sibTransId="{58D3A7C0-2046-4378-8A9F-D01714D1AC92}"/>
    <dgm:cxn modelId="{726CF1F6-FEC6-FD47-9BBA-9A79DD6C639E}" type="presOf" srcId="{8D03A96B-97DA-4496-851D-5BB038587176}" destId="{C0C14E5B-7313-6B47-944A-ABBE79548000}" srcOrd="0" destOrd="0" presId="urn:microsoft.com/office/officeart/2005/8/layout/matrix3"/>
    <dgm:cxn modelId="{81570A21-C336-A34E-B41E-3133FF35F102}" type="presParOf" srcId="{C0C14E5B-7313-6B47-944A-ABBE79548000}" destId="{546D4F27-B9D8-9F45-80AC-7A4ED03F00FE}" srcOrd="0" destOrd="0" presId="urn:microsoft.com/office/officeart/2005/8/layout/matrix3"/>
    <dgm:cxn modelId="{121D1CFE-2480-B74E-998A-5EE3DAA72A81}" type="presParOf" srcId="{C0C14E5B-7313-6B47-944A-ABBE79548000}" destId="{D1522822-7F58-6640-A5AD-CBDF6BA44709}" srcOrd="1" destOrd="0" presId="urn:microsoft.com/office/officeart/2005/8/layout/matrix3"/>
    <dgm:cxn modelId="{86DA95BE-7A77-8143-9DFB-A3D6B3E1A0F0}" type="presParOf" srcId="{C0C14E5B-7313-6B47-944A-ABBE79548000}" destId="{208CE0DD-FE73-BE46-A65E-06D6D89D6F2B}" srcOrd="2" destOrd="0" presId="urn:microsoft.com/office/officeart/2005/8/layout/matrix3"/>
    <dgm:cxn modelId="{61E76C07-ABB3-F447-808E-BA7C870C1FED}" type="presParOf" srcId="{C0C14E5B-7313-6B47-944A-ABBE79548000}" destId="{669EFB59-1991-BD4C-B2FF-F971E37F87E3}" srcOrd="3" destOrd="0" presId="urn:microsoft.com/office/officeart/2005/8/layout/matrix3"/>
    <dgm:cxn modelId="{7FD3EE57-C12A-6146-A18B-423E4D83794A}" type="presParOf" srcId="{C0C14E5B-7313-6B47-944A-ABBE79548000}" destId="{83DF0163-06C3-2049-8F9E-FE4E5F1FE44F}"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B29FEA-BABE-4C08-A025-6D6D3A0969D2}" type="doc">
      <dgm:prSet loTypeId="urn:microsoft.com/office/officeart/2005/8/layout/vProcess5" loCatId="process" qsTypeId="urn:microsoft.com/office/officeart/2005/8/quickstyle/3d4" qsCatId="3D" csTypeId="urn:microsoft.com/office/officeart/2005/8/colors/accent3_3" csCatId="accent3" phldr="1"/>
      <dgm:spPr/>
      <dgm:t>
        <a:bodyPr/>
        <a:lstStyle/>
        <a:p>
          <a:endParaRPr lang="en-US"/>
        </a:p>
      </dgm:t>
    </dgm:pt>
    <dgm:pt modelId="{6760BBBD-3EC4-48BC-818A-3E3C139B4D0B}">
      <dgm:prSet/>
      <dgm:spPr/>
      <dgm:t>
        <a:bodyPr/>
        <a:lstStyle/>
        <a:p>
          <a:r>
            <a:rPr lang="en-GB" b="1"/>
            <a:t>Socioeconomic deprivation:</a:t>
          </a:r>
          <a:r>
            <a:rPr lang="en-GB"/>
            <a:t> People living in deprived areas often experience poorer health and difficulties accessing healthcare services (Marmot, 2020).</a:t>
          </a:r>
          <a:endParaRPr lang="en-US"/>
        </a:p>
      </dgm:t>
    </dgm:pt>
    <dgm:pt modelId="{3FA09709-6822-417E-9F0E-BEEAAAB17E86}" type="parTrans" cxnId="{EE50F49B-19C7-4ADD-B745-DCCDE7069367}">
      <dgm:prSet/>
      <dgm:spPr/>
      <dgm:t>
        <a:bodyPr/>
        <a:lstStyle/>
        <a:p>
          <a:endParaRPr lang="en-US"/>
        </a:p>
      </dgm:t>
    </dgm:pt>
    <dgm:pt modelId="{9E4EC20F-547D-47AB-BDE1-409F3E5C21CF}" type="sibTrans" cxnId="{EE50F49B-19C7-4ADD-B745-DCCDE7069367}">
      <dgm:prSet/>
      <dgm:spPr/>
      <dgm:t>
        <a:bodyPr/>
        <a:lstStyle/>
        <a:p>
          <a:endParaRPr lang="en-US"/>
        </a:p>
      </dgm:t>
    </dgm:pt>
    <dgm:pt modelId="{E7C9B52A-5F91-4F7D-8811-70F7202183AC}">
      <dgm:prSet/>
      <dgm:spPr/>
      <dgm:t>
        <a:bodyPr/>
        <a:lstStyle/>
        <a:p>
          <a:r>
            <a:rPr lang="en-GB" b="1" dirty="0"/>
            <a:t>Ethnic inequalities:</a:t>
          </a:r>
          <a:r>
            <a:rPr lang="en-GB" dirty="0"/>
            <a:t> Language barriers, discrimination and cultural differences can affect access to healthcare for some ethnic minority groups (NHS England, 2025).</a:t>
          </a:r>
          <a:endParaRPr lang="en-US" dirty="0"/>
        </a:p>
      </dgm:t>
    </dgm:pt>
    <dgm:pt modelId="{0B243D41-E5E5-41F1-AA36-AA73F4EDD1DC}" type="parTrans" cxnId="{45AA9D20-F24E-408F-BB28-A18DE0437F5E}">
      <dgm:prSet/>
      <dgm:spPr/>
      <dgm:t>
        <a:bodyPr/>
        <a:lstStyle/>
        <a:p>
          <a:endParaRPr lang="en-US"/>
        </a:p>
      </dgm:t>
    </dgm:pt>
    <dgm:pt modelId="{71921AD0-2272-4712-A896-168F3DFC7DAD}" type="sibTrans" cxnId="{45AA9D20-F24E-408F-BB28-A18DE0437F5E}">
      <dgm:prSet/>
      <dgm:spPr/>
      <dgm:t>
        <a:bodyPr/>
        <a:lstStyle/>
        <a:p>
          <a:endParaRPr lang="en-US"/>
        </a:p>
      </dgm:t>
    </dgm:pt>
    <dgm:pt modelId="{94388018-14AB-4CD2-90A2-98F8F80E3173}">
      <dgm:prSet/>
      <dgm:spPr/>
      <dgm:t>
        <a:bodyPr/>
        <a:lstStyle/>
        <a:p>
          <a:r>
            <a:rPr lang="en-GB" b="1"/>
            <a:t>Digital exclusion:</a:t>
          </a:r>
          <a:r>
            <a:rPr lang="en-GB"/>
            <a:t> People without internet access or digital skills may struggle to use online healthcare services (Good Things Foundation, 2024)</a:t>
          </a:r>
          <a:endParaRPr lang="en-US"/>
        </a:p>
      </dgm:t>
    </dgm:pt>
    <dgm:pt modelId="{E37EA255-2372-40B2-BC7E-F27809952F8F}" type="parTrans" cxnId="{19A0C1A1-30FC-4F5F-8023-0E83B5A2D64E}">
      <dgm:prSet/>
      <dgm:spPr/>
      <dgm:t>
        <a:bodyPr/>
        <a:lstStyle/>
        <a:p>
          <a:endParaRPr lang="en-US"/>
        </a:p>
      </dgm:t>
    </dgm:pt>
    <dgm:pt modelId="{E4173155-FE6C-44F5-A5D5-E7875B6491D6}" type="sibTrans" cxnId="{19A0C1A1-30FC-4F5F-8023-0E83B5A2D64E}">
      <dgm:prSet/>
      <dgm:spPr/>
      <dgm:t>
        <a:bodyPr/>
        <a:lstStyle/>
        <a:p>
          <a:endParaRPr lang="en-US"/>
        </a:p>
      </dgm:t>
    </dgm:pt>
    <dgm:pt modelId="{BEC0F44E-F2B6-234A-89C8-B7B946F7F851}" type="pres">
      <dgm:prSet presAssocID="{24B29FEA-BABE-4C08-A025-6D6D3A0969D2}" presName="outerComposite" presStyleCnt="0">
        <dgm:presLayoutVars>
          <dgm:chMax val="5"/>
          <dgm:dir/>
          <dgm:resizeHandles val="exact"/>
        </dgm:presLayoutVars>
      </dgm:prSet>
      <dgm:spPr/>
    </dgm:pt>
    <dgm:pt modelId="{0AE30B6A-4940-3C46-B102-7821911AC306}" type="pres">
      <dgm:prSet presAssocID="{24B29FEA-BABE-4C08-A025-6D6D3A0969D2}" presName="dummyMaxCanvas" presStyleCnt="0">
        <dgm:presLayoutVars/>
      </dgm:prSet>
      <dgm:spPr/>
    </dgm:pt>
    <dgm:pt modelId="{882A34EB-AAAE-8B4E-AB87-CC0394A08902}" type="pres">
      <dgm:prSet presAssocID="{24B29FEA-BABE-4C08-A025-6D6D3A0969D2}" presName="ThreeNodes_1" presStyleLbl="node1" presStyleIdx="0" presStyleCnt="3">
        <dgm:presLayoutVars>
          <dgm:bulletEnabled val="1"/>
        </dgm:presLayoutVars>
      </dgm:prSet>
      <dgm:spPr/>
    </dgm:pt>
    <dgm:pt modelId="{6146658C-9237-FC43-8D11-21254D1073D2}" type="pres">
      <dgm:prSet presAssocID="{24B29FEA-BABE-4C08-A025-6D6D3A0969D2}" presName="ThreeNodes_2" presStyleLbl="node1" presStyleIdx="1" presStyleCnt="3">
        <dgm:presLayoutVars>
          <dgm:bulletEnabled val="1"/>
        </dgm:presLayoutVars>
      </dgm:prSet>
      <dgm:spPr/>
    </dgm:pt>
    <dgm:pt modelId="{0644022B-EDE6-2A4A-8282-1C219D941825}" type="pres">
      <dgm:prSet presAssocID="{24B29FEA-BABE-4C08-A025-6D6D3A0969D2}" presName="ThreeNodes_3" presStyleLbl="node1" presStyleIdx="2" presStyleCnt="3">
        <dgm:presLayoutVars>
          <dgm:bulletEnabled val="1"/>
        </dgm:presLayoutVars>
      </dgm:prSet>
      <dgm:spPr/>
    </dgm:pt>
    <dgm:pt modelId="{4D8BD227-BEAF-224F-B57E-CBF3DAD197E6}" type="pres">
      <dgm:prSet presAssocID="{24B29FEA-BABE-4C08-A025-6D6D3A0969D2}" presName="ThreeConn_1-2" presStyleLbl="fgAccFollowNode1" presStyleIdx="0" presStyleCnt="2">
        <dgm:presLayoutVars>
          <dgm:bulletEnabled val="1"/>
        </dgm:presLayoutVars>
      </dgm:prSet>
      <dgm:spPr/>
    </dgm:pt>
    <dgm:pt modelId="{54F7AA55-0C84-224D-A053-4F735A20DB5D}" type="pres">
      <dgm:prSet presAssocID="{24B29FEA-BABE-4C08-A025-6D6D3A0969D2}" presName="ThreeConn_2-3" presStyleLbl="fgAccFollowNode1" presStyleIdx="1" presStyleCnt="2">
        <dgm:presLayoutVars>
          <dgm:bulletEnabled val="1"/>
        </dgm:presLayoutVars>
      </dgm:prSet>
      <dgm:spPr/>
    </dgm:pt>
    <dgm:pt modelId="{0693B282-7CB9-5F41-817A-2CDBDD72C41C}" type="pres">
      <dgm:prSet presAssocID="{24B29FEA-BABE-4C08-A025-6D6D3A0969D2}" presName="ThreeNodes_1_text" presStyleLbl="node1" presStyleIdx="2" presStyleCnt="3">
        <dgm:presLayoutVars>
          <dgm:bulletEnabled val="1"/>
        </dgm:presLayoutVars>
      </dgm:prSet>
      <dgm:spPr/>
    </dgm:pt>
    <dgm:pt modelId="{607F6758-A536-3140-97C7-4A0B3C10BACA}" type="pres">
      <dgm:prSet presAssocID="{24B29FEA-BABE-4C08-A025-6D6D3A0969D2}" presName="ThreeNodes_2_text" presStyleLbl="node1" presStyleIdx="2" presStyleCnt="3">
        <dgm:presLayoutVars>
          <dgm:bulletEnabled val="1"/>
        </dgm:presLayoutVars>
      </dgm:prSet>
      <dgm:spPr/>
    </dgm:pt>
    <dgm:pt modelId="{2829DFA7-A22F-664B-BDEE-CED69A9A9AED}" type="pres">
      <dgm:prSet presAssocID="{24B29FEA-BABE-4C08-A025-6D6D3A0969D2}" presName="ThreeNodes_3_text" presStyleLbl="node1" presStyleIdx="2" presStyleCnt="3">
        <dgm:presLayoutVars>
          <dgm:bulletEnabled val="1"/>
        </dgm:presLayoutVars>
      </dgm:prSet>
      <dgm:spPr/>
    </dgm:pt>
  </dgm:ptLst>
  <dgm:cxnLst>
    <dgm:cxn modelId="{45AA9D20-F24E-408F-BB28-A18DE0437F5E}" srcId="{24B29FEA-BABE-4C08-A025-6D6D3A0969D2}" destId="{E7C9B52A-5F91-4F7D-8811-70F7202183AC}" srcOrd="1" destOrd="0" parTransId="{0B243D41-E5E5-41F1-AA36-AA73F4EDD1DC}" sibTransId="{71921AD0-2272-4712-A896-168F3DFC7DAD}"/>
    <dgm:cxn modelId="{79042526-F7EB-E943-820A-4C303DFAFF82}" type="presOf" srcId="{71921AD0-2272-4712-A896-168F3DFC7DAD}" destId="{54F7AA55-0C84-224D-A053-4F735A20DB5D}" srcOrd="0" destOrd="0" presId="urn:microsoft.com/office/officeart/2005/8/layout/vProcess5"/>
    <dgm:cxn modelId="{5AC45E2B-536C-B943-A0B3-CAABFD878774}" type="presOf" srcId="{6760BBBD-3EC4-48BC-818A-3E3C139B4D0B}" destId="{882A34EB-AAAE-8B4E-AB87-CC0394A08902}" srcOrd="0" destOrd="0" presId="urn:microsoft.com/office/officeart/2005/8/layout/vProcess5"/>
    <dgm:cxn modelId="{CF618335-36B9-C542-8223-50EB4F1086F2}" type="presOf" srcId="{E7C9B52A-5F91-4F7D-8811-70F7202183AC}" destId="{6146658C-9237-FC43-8D11-21254D1073D2}" srcOrd="0" destOrd="0" presId="urn:microsoft.com/office/officeart/2005/8/layout/vProcess5"/>
    <dgm:cxn modelId="{C33F9E61-2C54-0941-82DF-A94F3A9027A5}" type="presOf" srcId="{9E4EC20F-547D-47AB-BDE1-409F3E5C21CF}" destId="{4D8BD227-BEAF-224F-B57E-CBF3DAD197E6}" srcOrd="0" destOrd="0" presId="urn:microsoft.com/office/officeart/2005/8/layout/vProcess5"/>
    <dgm:cxn modelId="{1C269E70-7A44-D04E-A93B-865130F2D8C8}" type="presOf" srcId="{94388018-14AB-4CD2-90A2-98F8F80E3173}" destId="{0644022B-EDE6-2A4A-8282-1C219D941825}" srcOrd="0" destOrd="0" presId="urn:microsoft.com/office/officeart/2005/8/layout/vProcess5"/>
    <dgm:cxn modelId="{EE50F49B-19C7-4ADD-B745-DCCDE7069367}" srcId="{24B29FEA-BABE-4C08-A025-6D6D3A0969D2}" destId="{6760BBBD-3EC4-48BC-818A-3E3C139B4D0B}" srcOrd="0" destOrd="0" parTransId="{3FA09709-6822-417E-9F0E-BEEAAAB17E86}" sibTransId="{9E4EC20F-547D-47AB-BDE1-409F3E5C21CF}"/>
    <dgm:cxn modelId="{BADCEB9C-E2EB-E441-B361-0807CE175380}" type="presOf" srcId="{6760BBBD-3EC4-48BC-818A-3E3C139B4D0B}" destId="{0693B282-7CB9-5F41-817A-2CDBDD72C41C}" srcOrd="1" destOrd="0" presId="urn:microsoft.com/office/officeart/2005/8/layout/vProcess5"/>
    <dgm:cxn modelId="{19A0C1A1-30FC-4F5F-8023-0E83B5A2D64E}" srcId="{24B29FEA-BABE-4C08-A025-6D6D3A0969D2}" destId="{94388018-14AB-4CD2-90A2-98F8F80E3173}" srcOrd="2" destOrd="0" parTransId="{E37EA255-2372-40B2-BC7E-F27809952F8F}" sibTransId="{E4173155-FE6C-44F5-A5D5-E7875B6491D6}"/>
    <dgm:cxn modelId="{E2F22BAC-23B2-E446-A056-F34DCE576FC5}" type="presOf" srcId="{24B29FEA-BABE-4C08-A025-6D6D3A0969D2}" destId="{BEC0F44E-F2B6-234A-89C8-B7B946F7F851}" srcOrd="0" destOrd="0" presId="urn:microsoft.com/office/officeart/2005/8/layout/vProcess5"/>
    <dgm:cxn modelId="{930B42C9-DF03-B942-B842-B66AAC93B66B}" type="presOf" srcId="{E7C9B52A-5F91-4F7D-8811-70F7202183AC}" destId="{607F6758-A536-3140-97C7-4A0B3C10BACA}" srcOrd="1" destOrd="0" presId="urn:microsoft.com/office/officeart/2005/8/layout/vProcess5"/>
    <dgm:cxn modelId="{C6DC4CDF-E907-9E4D-812B-4D9F6C3812E6}" type="presOf" srcId="{94388018-14AB-4CD2-90A2-98F8F80E3173}" destId="{2829DFA7-A22F-664B-BDEE-CED69A9A9AED}" srcOrd="1" destOrd="0" presId="urn:microsoft.com/office/officeart/2005/8/layout/vProcess5"/>
    <dgm:cxn modelId="{1E36CE11-4BDC-7C4A-8711-93D1E8D148D5}" type="presParOf" srcId="{BEC0F44E-F2B6-234A-89C8-B7B946F7F851}" destId="{0AE30B6A-4940-3C46-B102-7821911AC306}" srcOrd="0" destOrd="0" presId="urn:microsoft.com/office/officeart/2005/8/layout/vProcess5"/>
    <dgm:cxn modelId="{8B575327-2FD7-E743-93B2-B0D11A1062A7}" type="presParOf" srcId="{BEC0F44E-F2B6-234A-89C8-B7B946F7F851}" destId="{882A34EB-AAAE-8B4E-AB87-CC0394A08902}" srcOrd="1" destOrd="0" presId="urn:microsoft.com/office/officeart/2005/8/layout/vProcess5"/>
    <dgm:cxn modelId="{8091C36F-5A3E-EC45-B524-1029A62905BE}" type="presParOf" srcId="{BEC0F44E-F2B6-234A-89C8-B7B946F7F851}" destId="{6146658C-9237-FC43-8D11-21254D1073D2}" srcOrd="2" destOrd="0" presId="urn:microsoft.com/office/officeart/2005/8/layout/vProcess5"/>
    <dgm:cxn modelId="{FBD08466-8AF9-5940-A76D-99980E8EC0C0}" type="presParOf" srcId="{BEC0F44E-F2B6-234A-89C8-B7B946F7F851}" destId="{0644022B-EDE6-2A4A-8282-1C219D941825}" srcOrd="3" destOrd="0" presId="urn:microsoft.com/office/officeart/2005/8/layout/vProcess5"/>
    <dgm:cxn modelId="{0ED6863D-2835-A648-96B9-B7FE3544DCFB}" type="presParOf" srcId="{BEC0F44E-F2B6-234A-89C8-B7B946F7F851}" destId="{4D8BD227-BEAF-224F-B57E-CBF3DAD197E6}" srcOrd="4" destOrd="0" presId="urn:microsoft.com/office/officeart/2005/8/layout/vProcess5"/>
    <dgm:cxn modelId="{394FE4C8-9D23-D048-8205-CE0D3D1F1C5B}" type="presParOf" srcId="{BEC0F44E-F2B6-234A-89C8-B7B946F7F851}" destId="{54F7AA55-0C84-224D-A053-4F735A20DB5D}" srcOrd="5" destOrd="0" presId="urn:microsoft.com/office/officeart/2005/8/layout/vProcess5"/>
    <dgm:cxn modelId="{DCF21780-A28A-A440-87BC-CC7CC13A40FC}" type="presParOf" srcId="{BEC0F44E-F2B6-234A-89C8-B7B946F7F851}" destId="{0693B282-7CB9-5F41-817A-2CDBDD72C41C}" srcOrd="6" destOrd="0" presId="urn:microsoft.com/office/officeart/2005/8/layout/vProcess5"/>
    <dgm:cxn modelId="{127AE9BF-694E-8C4C-8023-FF855639FB92}" type="presParOf" srcId="{BEC0F44E-F2B6-234A-89C8-B7B946F7F851}" destId="{607F6758-A536-3140-97C7-4A0B3C10BACA}" srcOrd="7" destOrd="0" presId="urn:microsoft.com/office/officeart/2005/8/layout/vProcess5"/>
    <dgm:cxn modelId="{27F64785-33BE-E547-8476-4CD2A10E1D10}" type="presParOf" srcId="{BEC0F44E-F2B6-234A-89C8-B7B946F7F851}" destId="{2829DFA7-A22F-664B-BDEE-CED69A9A9AE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6D4F27-B9D8-9F45-80AC-7A4ED03F00FE}">
      <dsp:nvSpPr>
        <dsp:cNvPr id="0" name=""/>
        <dsp:cNvSpPr/>
      </dsp:nvSpPr>
      <dsp:spPr>
        <a:xfrm>
          <a:off x="369747" y="0"/>
          <a:ext cx="5591331" cy="559133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D1522822-7F58-6640-A5AD-CBDF6BA44709}">
      <dsp:nvSpPr>
        <dsp:cNvPr id="0" name=""/>
        <dsp:cNvSpPr/>
      </dsp:nvSpPr>
      <dsp:spPr>
        <a:xfrm>
          <a:off x="819543" y="424816"/>
          <a:ext cx="2343380" cy="2393338"/>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b="1" i="0" kern="1200" baseline="0" dirty="0"/>
            <a:t>Health </a:t>
          </a:r>
          <a:endParaRPr lang="en-US" sz="1200" b="1" kern="1200" dirty="0"/>
        </a:p>
        <a:p>
          <a:pPr marL="114300" lvl="1" indent="-114300" algn="l" defTabSz="533400">
            <a:lnSpc>
              <a:spcPct val="90000"/>
            </a:lnSpc>
            <a:spcBef>
              <a:spcPct val="0"/>
            </a:spcBef>
            <a:spcAft>
              <a:spcPct val="15000"/>
            </a:spcAft>
            <a:buChar char="•"/>
          </a:pPr>
          <a:r>
            <a:rPr lang="en-US" sz="1200" b="0" i="0" kern="1200" baseline="0" dirty="0"/>
            <a:t>Physical health – how well the body functions.</a:t>
          </a:r>
          <a:endParaRPr lang="en-US" sz="1200" b="0" kern="1200" dirty="0"/>
        </a:p>
        <a:p>
          <a:pPr marL="114300" lvl="1" indent="-114300" algn="l" defTabSz="533400">
            <a:lnSpc>
              <a:spcPct val="90000"/>
            </a:lnSpc>
            <a:spcBef>
              <a:spcPct val="0"/>
            </a:spcBef>
            <a:spcAft>
              <a:spcPct val="15000"/>
            </a:spcAft>
            <a:buChar char="•"/>
          </a:pPr>
          <a:r>
            <a:rPr lang="en-US" sz="1200" b="0" i="0" kern="1200" baseline="0" dirty="0"/>
            <a:t>Mental health – emotional and psychological wellbeing.</a:t>
          </a:r>
          <a:endParaRPr lang="en-US" sz="1200" b="0" kern="1200" dirty="0"/>
        </a:p>
        <a:p>
          <a:pPr marL="114300" lvl="1" indent="-114300" algn="l" defTabSz="533400">
            <a:lnSpc>
              <a:spcPct val="90000"/>
            </a:lnSpc>
            <a:spcBef>
              <a:spcPct val="0"/>
            </a:spcBef>
            <a:spcAft>
              <a:spcPct val="15000"/>
            </a:spcAft>
            <a:buChar char="•"/>
          </a:pPr>
          <a:r>
            <a:rPr lang="en-US" sz="1200" b="0" i="0" kern="1200" baseline="0" dirty="0"/>
            <a:t>Social health – relationships and social connections.</a:t>
          </a:r>
          <a:endParaRPr lang="en-US" sz="1200" b="0" kern="1200" dirty="0"/>
        </a:p>
        <a:p>
          <a:pPr marL="114300" lvl="1" indent="-114300" algn="l" defTabSz="533400">
            <a:lnSpc>
              <a:spcPct val="90000"/>
            </a:lnSpc>
            <a:spcBef>
              <a:spcPct val="0"/>
            </a:spcBef>
            <a:spcAft>
              <a:spcPct val="15000"/>
            </a:spcAft>
            <a:buChar char="•"/>
          </a:pPr>
          <a:r>
            <a:rPr lang="en-US" sz="1200" b="0" i="0" kern="1200" baseline="0" dirty="0"/>
            <a:t>Health – physical, mental and social wellbeing (WHO, 1948).</a:t>
          </a:r>
          <a:endParaRPr lang="en-US" sz="1200" b="0" kern="1200" dirty="0"/>
        </a:p>
      </dsp:txBody>
      <dsp:txXfrm>
        <a:off x="933937" y="539210"/>
        <a:ext cx="2114592" cy="2164550"/>
      </dsp:txXfrm>
    </dsp:sp>
    <dsp:sp modelId="{208CE0DD-FE73-BE46-A65E-06D6D89D6F2B}">
      <dsp:nvSpPr>
        <dsp:cNvPr id="0" name=""/>
        <dsp:cNvSpPr/>
      </dsp:nvSpPr>
      <dsp:spPr>
        <a:xfrm>
          <a:off x="3244747" y="445041"/>
          <a:ext cx="2189690" cy="2352887"/>
        </a:xfrm>
        <a:prstGeom prst="roundRect">
          <a:avLst/>
        </a:prstGeom>
        <a:gradFill rotWithShape="0">
          <a:gsLst>
            <a:gs pos="0">
              <a:schemeClr val="accent2">
                <a:hueOff val="2147871"/>
                <a:satOff val="-6164"/>
                <a:lumOff val="-9870"/>
                <a:alphaOff val="0"/>
                <a:lumMod val="110000"/>
                <a:satMod val="105000"/>
                <a:tint val="67000"/>
              </a:schemeClr>
            </a:gs>
            <a:gs pos="50000">
              <a:schemeClr val="accent2">
                <a:hueOff val="2147871"/>
                <a:satOff val="-6164"/>
                <a:lumOff val="-9870"/>
                <a:alphaOff val="0"/>
                <a:lumMod val="105000"/>
                <a:satMod val="103000"/>
                <a:tint val="73000"/>
              </a:schemeClr>
            </a:gs>
            <a:gs pos="100000">
              <a:schemeClr val="accent2">
                <a:hueOff val="2147871"/>
                <a:satOff val="-6164"/>
                <a:lumOff val="-987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b="1" kern="1200" dirty="0"/>
            <a:t>Wellbeing </a:t>
          </a:r>
        </a:p>
        <a:p>
          <a:pPr marL="114300" lvl="1" indent="-114300" algn="l" defTabSz="533400">
            <a:lnSpc>
              <a:spcPct val="90000"/>
            </a:lnSpc>
            <a:spcBef>
              <a:spcPct val="0"/>
            </a:spcBef>
            <a:spcAft>
              <a:spcPct val="15000"/>
            </a:spcAft>
            <a:buChar char="•"/>
          </a:pPr>
          <a:r>
            <a:rPr lang="en-US" sz="1200" b="0" i="0" kern="1200" baseline="0" dirty="0"/>
            <a:t>Subjective wellbeing – how satisfied people feel with their lives (OECD, 2025).</a:t>
          </a:r>
          <a:endParaRPr lang="en-US" sz="1200" b="0" kern="1200" dirty="0"/>
        </a:p>
        <a:p>
          <a:pPr marL="114300" lvl="1" indent="-114300" algn="l" defTabSz="533400">
            <a:lnSpc>
              <a:spcPct val="90000"/>
            </a:lnSpc>
            <a:spcBef>
              <a:spcPct val="0"/>
            </a:spcBef>
            <a:spcAft>
              <a:spcPct val="15000"/>
            </a:spcAft>
            <a:buChar char="•"/>
          </a:pPr>
          <a:r>
            <a:rPr lang="en-US" sz="1200" b="0" i="0" kern="1200" baseline="0" dirty="0"/>
            <a:t>Objective wellbeing – measurable factors such as income, housing and health (OECD, 2025).</a:t>
          </a:r>
          <a:endParaRPr lang="en-US" sz="1200" b="0" kern="1200" dirty="0"/>
        </a:p>
      </dsp:txBody>
      <dsp:txXfrm>
        <a:off x="3351639" y="551933"/>
        <a:ext cx="1975906" cy="2139103"/>
      </dsp:txXfrm>
    </dsp:sp>
    <dsp:sp modelId="{669EFB59-1991-BD4C-B2FF-F971E37F87E3}">
      <dsp:nvSpPr>
        <dsp:cNvPr id="0" name=""/>
        <dsp:cNvSpPr/>
      </dsp:nvSpPr>
      <dsp:spPr>
        <a:xfrm>
          <a:off x="869435" y="2873015"/>
          <a:ext cx="2243595" cy="2193659"/>
        </a:xfrm>
        <a:prstGeom prst="roundRect">
          <a:avLst/>
        </a:prstGeom>
        <a:gradFill rotWithShape="0">
          <a:gsLst>
            <a:gs pos="0">
              <a:schemeClr val="accent2">
                <a:hueOff val="4295742"/>
                <a:satOff val="-12329"/>
                <a:lumOff val="-19739"/>
                <a:alphaOff val="0"/>
                <a:lumMod val="110000"/>
                <a:satMod val="105000"/>
                <a:tint val="67000"/>
              </a:schemeClr>
            </a:gs>
            <a:gs pos="50000">
              <a:schemeClr val="accent2">
                <a:hueOff val="4295742"/>
                <a:satOff val="-12329"/>
                <a:lumOff val="-19739"/>
                <a:alphaOff val="0"/>
                <a:lumMod val="105000"/>
                <a:satMod val="103000"/>
                <a:tint val="73000"/>
              </a:schemeClr>
            </a:gs>
            <a:gs pos="100000">
              <a:schemeClr val="accent2">
                <a:hueOff val="4295742"/>
                <a:satOff val="-12329"/>
                <a:lumOff val="-1973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i="0" kern="1200" baseline="0" dirty="0"/>
            <a:t>Sustainable development</a:t>
          </a:r>
          <a:r>
            <a:rPr lang="en-US" sz="1200" b="0" i="0" kern="1200" baseline="0" dirty="0"/>
            <a:t> – meeting current needs without harming future generations</a:t>
          </a:r>
          <a:r>
            <a:rPr lang="en-US" sz="1200" b="1" i="0" kern="1200" baseline="0" dirty="0"/>
            <a:t> (</a:t>
          </a:r>
          <a:r>
            <a:rPr lang="en-GB" sz="1200" kern="1200" dirty="0"/>
            <a:t>(World Commission on Environment and Development, 1987</a:t>
          </a:r>
          <a:r>
            <a:rPr lang="en-US" sz="1200" b="0" i="0" kern="1200" baseline="0" dirty="0"/>
            <a:t>).</a:t>
          </a:r>
          <a:endParaRPr lang="en-US" sz="1200" b="0" kern="1200" dirty="0"/>
        </a:p>
      </dsp:txBody>
      <dsp:txXfrm>
        <a:off x="976521" y="2980101"/>
        <a:ext cx="2029423" cy="1979487"/>
      </dsp:txXfrm>
    </dsp:sp>
    <dsp:sp modelId="{83DF0163-06C3-2049-8F9E-FE4E5F1FE44F}">
      <dsp:nvSpPr>
        <dsp:cNvPr id="0" name=""/>
        <dsp:cNvSpPr/>
      </dsp:nvSpPr>
      <dsp:spPr>
        <a:xfrm>
          <a:off x="3249282" y="2879535"/>
          <a:ext cx="2180619" cy="2180619"/>
        </a:xfrm>
        <a:prstGeom prst="roundRect">
          <a:avLst/>
        </a:prstGeom>
        <a:gradFill rotWithShape="0">
          <a:gsLst>
            <a:gs pos="0">
              <a:schemeClr val="accent2">
                <a:hueOff val="6443612"/>
                <a:satOff val="-18493"/>
                <a:lumOff val="-29609"/>
                <a:alphaOff val="0"/>
                <a:lumMod val="110000"/>
                <a:satMod val="105000"/>
                <a:tint val="67000"/>
              </a:schemeClr>
            </a:gs>
            <a:gs pos="50000">
              <a:schemeClr val="accent2">
                <a:hueOff val="6443612"/>
                <a:satOff val="-18493"/>
                <a:lumOff val="-29609"/>
                <a:alphaOff val="0"/>
                <a:lumMod val="105000"/>
                <a:satMod val="103000"/>
                <a:tint val="73000"/>
              </a:schemeClr>
            </a:gs>
            <a:gs pos="100000">
              <a:schemeClr val="accent2">
                <a:hueOff val="6443612"/>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i="0" kern="1200" baseline="0" dirty="0"/>
            <a:t>Biopsychosocial model</a:t>
          </a:r>
          <a:r>
            <a:rPr lang="en-US" sz="1200" b="0" i="0" kern="1200" baseline="0" dirty="0"/>
            <a:t> – health is influenced by biological, psychological and social factors </a:t>
          </a:r>
          <a:r>
            <a:rPr lang="en-US" sz="1200" b="1" i="0" kern="1200" baseline="0" dirty="0"/>
            <a:t>(Engel, 1977).</a:t>
          </a:r>
          <a:endParaRPr lang="en-US" sz="1200" b="1" kern="1200" dirty="0"/>
        </a:p>
      </dsp:txBody>
      <dsp:txXfrm>
        <a:off x="3355731" y="2985984"/>
        <a:ext cx="1967721" cy="19677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2A34EB-AAAE-8B4E-AB87-CC0394A08902}">
      <dsp:nvSpPr>
        <dsp:cNvPr id="0" name=""/>
        <dsp:cNvSpPr/>
      </dsp:nvSpPr>
      <dsp:spPr>
        <a:xfrm>
          <a:off x="0" y="0"/>
          <a:ext cx="8938260" cy="1138713"/>
        </a:xfrm>
        <a:prstGeom prst="roundRect">
          <a:avLst>
            <a:gd name="adj" fmla="val 10000"/>
          </a:avLst>
        </a:prstGeom>
        <a:solidFill>
          <a:schemeClr val="accent3">
            <a:shade val="8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Socioeconomic deprivation:</a:t>
          </a:r>
          <a:r>
            <a:rPr lang="en-GB" sz="2100" kern="1200"/>
            <a:t> People living in deprived areas often experience poorer health and difficulties accessing healthcare services (Marmot, 2020).</a:t>
          </a:r>
          <a:endParaRPr lang="en-US" sz="2100" kern="1200"/>
        </a:p>
      </dsp:txBody>
      <dsp:txXfrm>
        <a:off x="33352" y="33352"/>
        <a:ext cx="7709498" cy="1072009"/>
      </dsp:txXfrm>
    </dsp:sp>
    <dsp:sp modelId="{6146658C-9237-FC43-8D11-21254D1073D2}">
      <dsp:nvSpPr>
        <dsp:cNvPr id="0" name=""/>
        <dsp:cNvSpPr/>
      </dsp:nvSpPr>
      <dsp:spPr>
        <a:xfrm>
          <a:off x="788670" y="1328499"/>
          <a:ext cx="8938260" cy="1138713"/>
        </a:xfrm>
        <a:prstGeom prst="roundRect">
          <a:avLst>
            <a:gd name="adj" fmla="val 10000"/>
          </a:avLst>
        </a:prstGeom>
        <a:solidFill>
          <a:schemeClr val="accent3">
            <a:shade val="80000"/>
            <a:hueOff val="-128999"/>
            <a:satOff val="-26493"/>
            <a:lumOff val="19882"/>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Ethnic inequalities:</a:t>
          </a:r>
          <a:r>
            <a:rPr lang="en-GB" sz="2100" kern="1200" dirty="0"/>
            <a:t> Language barriers, discrimination and cultural differences can affect access to healthcare for some ethnic minority groups (NHS England, 2025).</a:t>
          </a:r>
          <a:endParaRPr lang="en-US" sz="2100" kern="1200" dirty="0"/>
        </a:p>
      </dsp:txBody>
      <dsp:txXfrm>
        <a:off x="822022" y="1361851"/>
        <a:ext cx="7342722" cy="1072009"/>
      </dsp:txXfrm>
    </dsp:sp>
    <dsp:sp modelId="{0644022B-EDE6-2A4A-8282-1C219D941825}">
      <dsp:nvSpPr>
        <dsp:cNvPr id="0" name=""/>
        <dsp:cNvSpPr/>
      </dsp:nvSpPr>
      <dsp:spPr>
        <a:xfrm>
          <a:off x="1577340" y="2656998"/>
          <a:ext cx="8938260" cy="1138713"/>
        </a:xfrm>
        <a:prstGeom prst="roundRect">
          <a:avLst>
            <a:gd name="adj" fmla="val 10000"/>
          </a:avLst>
        </a:prstGeom>
        <a:solidFill>
          <a:schemeClr val="accent3">
            <a:shade val="80000"/>
            <a:hueOff val="-257998"/>
            <a:satOff val="-52986"/>
            <a:lumOff val="3976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Digital exclusion:</a:t>
          </a:r>
          <a:r>
            <a:rPr lang="en-GB" sz="2100" kern="1200"/>
            <a:t> People without internet access or digital skills may struggle to use online healthcare services (Good Things Foundation, 2024)</a:t>
          </a:r>
          <a:endParaRPr lang="en-US" sz="2100" kern="1200"/>
        </a:p>
      </dsp:txBody>
      <dsp:txXfrm>
        <a:off x="1610692" y="2690350"/>
        <a:ext cx="7342722" cy="1072009"/>
      </dsp:txXfrm>
    </dsp:sp>
    <dsp:sp modelId="{4D8BD227-BEAF-224F-B57E-CBF3DAD197E6}">
      <dsp:nvSpPr>
        <dsp:cNvPr id="0" name=""/>
        <dsp:cNvSpPr/>
      </dsp:nvSpPr>
      <dsp:spPr>
        <a:xfrm>
          <a:off x="8198096" y="863524"/>
          <a:ext cx="740163" cy="740163"/>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364633" y="863524"/>
        <a:ext cx="407089" cy="556973"/>
      </dsp:txXfrm>
    </dsp:sp>
    <dsp:sp modelId="{54F7AA55-0C84-224D-A053-4F735A20DB5D}">
      <dsp:nvSpPr>
        <dsp:cNvPr id="0" name=""/>
        <dsp:cNvSpPr/>
      </dsp:nvSpPr>
      <dsp:spPr>
        <a:xfrm>
          <a:off x="8986766" y="2184432"/>
          <a:ext cx="740163" cy="740163"/>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153303" y="2184432"/>
        <a:ext cx="407089" cy="556973"/>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90219-7921-B8F7-0CED-1F3B5A4C425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E1614F2-5187-D3A4-455F-E9CEE542D3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A22B723-8455-12E6-1B98-CFA7DCD0D019}"/>
              </a:ext>
            </a:extLst>
          </p:cNvPr>
          <p:cNvSpPr>
            <a:spLocks noGrp="1"/>
          </p:cNvSpPr>
          <p:nvPr>
            <p:ph type="dt" sz="half" idx="10"/>
          </p:nvPr>
        </p:nvSpPr>
        <p:spPr/>
        <p:txBody>
          <a:bodyPr/>
          <a:lstStyle/>
          <a:p>
            <a:fld id="{E3D1659E-7520-C749-9789-9A645D8B9405}" type="datetimeFigureOut">
              <a:rPr lang="en-GB" smtClean="0"/>
              <a:t>15/10/2026</a:t>
            </a:fld>
            <a:endParaRPr lang="en-GB"/>
          </a:p>
        </p:txBody>
      </p:sp>
      <p:sp>
        <p:nvSpPr>
          <p:cNvPr id="5" name="Footer Placeholder 4">
            <a:extLst>
              <a:ext uri="{FF2B5EF4-FFF2-40B4-BE49-F238E27FC236}">
                <a16:creationId xmlns:a16="http://schemas.microsoft.com/office/drawing/2014/main" id="{F1F2C406-1768-B9CB-A7E5-4EACF5268A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23F0A5-77D7-05FA-1F3F-0881C9A80221}"/>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859856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6BA12-E404-FC9E-03D3-07D9D48979C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738E92F-73A0-7C53-9095-D6EC6C95299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EC7FEAC-6B4C-3065-0F43-E8E3E95F895F}"/>
              </a:ext>
            </a:extLst>
          </p:cNvPr>
          <p:cNvSpPr>
            <a:spLocks noGrp="1"/>
          </p:cNvSpPr>
          <p:nvPr>
            <p:ph type="dt" sz="half" idx="10"/>
          </p:nvPr>
        </p:nvSpPr>
        <p:spPr/>
        <p:txBody>
          <a:bodyPr/>
          <a:lstStyle/>
          <a:p>
            <a:fld id="{E3D1659E-7520-C749-9789-9A645D8B9405}" type="datetimeFigureOut">
              <a:rPr lang="en-GB" smtClean="0"/>
              <a:t>15/10/2026</a:t>
            </a:fld>
            <a:endParaRPr lang="en-GB"/>
          </a:p>
        </p:txBody>
      </p:sp>
      <p:sp>
        <p:nvSpPr>
          <p:cNvPr id="5" name="Footer Placeholder 4">
            <a:extLst>
              <a:ext uri="{FF2B5EF4-FFF2-40B4-BE49-F238E27FC236}">
                <a16:creationId xmlns:a16="http://schemas.microsoft.com/office/drawing/2014/main" id="{B7224056-A259-6699-680D-A04A7F6513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AACE82-9C21-1DAF-B8F1-49FB776A064D}"/>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2673937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0AC85-9049-0A9A-ED4F-7BDB64B872F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E2360C7-D37D-145A-69A9-DE52D5D6F45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FA8B1BA-EA3F-4A59-B4EE-D641299C0CED}"/>
              </a:ext>
            </a:extLst>
          </p:cNvPr>
          <p:cNvSpPr>
            <a:spLocks noGrp="1"/>
          </p:cNvSpPr>
          <p:nvPr>
            <p:ph type="dt" sz="half" idx="10"/>
          </p:nvPr>
        </p:nvSpPr>
        <p:spPr/>
        <p:txBody>
          <a:bodyPr/>
          <a:lstStyle/>
          <a:p>
            <a:fld id="{E3D1659E-7520-C749-9789-9A645D8B9405}" type="datetimeFigureOut">
              <a:rPr lang="en-GB" smtClean="0"/>
              <a:t>15/10/2026</a:t>
            </a:fld>
            <a:endParaRPr lang="en-GB"/>
          </a:p>
        </p:txBody>
      </p:sp>
      <p:sp>
        <p:nvSpPr>
          <p:cNvPr id="5" name="Footer Placeholder 4">
            <a:extLst>
              <a:ext uri="{FF2B5EF4-FFF2-40B4-BE49-F238E27FC236}">
                <a16:creationId xmlns:a16="http://schemas.microsoft.com/office/drawing/2014/main" id="{1002383E-666B-A200-F644-4D99F0B30C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9FABBA-7A60-1A46-88D8-88E005D2A8B3}"/>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172876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30F25-3EED-5B25-5E4E-437919D1D2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B00C6AA-A7FD-258A-7FA1-C629C5748E9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8C84B34-6EF9-0114-23F1-7EF50A8E2B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D85EC28-41F1-3A19-7EF9-6E071568EA7F}"/>
              </a:ext>
            </a:extLst>
          </p:cNvPr>
          <p:cNvSpPr>
            <a:spLocks noGrp="1"/>
          </p:cNvSpPr>
          <p:nvPr>
            <p:ph type="dt" sz="half" idx="10"/>
          </p:nvPr>
        </p:nvSpPr>
        <p:spPr/>
        <p:txBody>
          <a:bodyPr/>
          <a:lstStyle/>
          <a:p>
            <a:fld id="{E3D1659E-7520-C749-9789-9A645D8B9405}" type="datetimeFigureOut">
              <a:rPr lang="en-GB" smtClean="0"/>
              <a:t>15/10/2026</a:t>
            </a:fld>
            <a:endParaRPr lang="en-GB"/>
          </a:p>
        </p:txBody>
      </p:sp>
      <p:sp>
        <p:nvSpPr>
          <p:cNvPr id="6" name="Footer Placeholder 5">
            <a:extLst>
              <a:ext uri="{FF2B5EF4-FFF2-40B4-BE49-F238E27FC236}">
                <a16:creationId xmlns:a16="http://schemas.microsoft.com/office/drawing/2014/main" id="{A1C55F95-005B-494D-2298-BE1CC1E3AB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4243C3-0662-DB73-44E9-977214ACA23C}"/>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1564215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23F37-6AF7-CA9F-8967-E3CCCAF8668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2B8E69A-A6F4-6A82-1E5C-AEA5433475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AA072D-4D92-000B-7080-9CB3D5598D8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533FC88-ACD6-9338-0ED8-6C336B698C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299EE3-38B0-BBCA-E340-716D30E709C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9770B38-075B-642A-FAA1-21872C28E704}"/>
              </a:ext>
            </a:extLst>
          </p:cNvPr>
          <p:cNvSpPr>
            <a:spLocks noGrp="1"/>
          </p:cNvSpPr>
          <p:nvPr>
            <p:ph type="dt" sz="half" idx="10"/>
          </p:nvPr>
        </p:nvSpPr>
        <p:spPr/>
        <p:txBody>
          <a:bodyPr/>
          <a:lstStyle/>
          <a:p>
            <a:fld id="{E3D1659E-7520-C749-9789-9A645D8B9405}" type="datetimeFigureOut">
              <a:rPr lang="en-GB" smtClean="0"/>
              <a:t>15/10/2026</a:t>
            </a:fld>
            <a:endParaRPr lang="en-GB"/>
          </a:p>
        </p:txBody>
      </p:sp>
      <p:sp>
        <p:nvSpPr>
          <p:cNvPr id="8" name="Footer Placeholder 7">
            <a:extLst>
              <a:ext uri="{FF2B5EF4-FFF2-40B4-BE49-F238E27FC236}">
                <a16:creationId xmlns:a16="http://schemas.microsoft.com/office/drawing/2014/main" id="{1822BA2F-8D92-FBDE-A50D-12A5C0570B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A34676-13AA-1CB5-8604-AEEB02864FD4}"/>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946398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5D142-7BC1-6F95-D9B1-89FD3F42BE8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5665004-6850-13EC-1EDA-56B2814B2053}"/>
              </a:ext>
            </a:extLst>
          </p:cNvPr>
          <p:cNvSpPr>
            <a:spLocks noGrp="1"/>
          </p:cNvSpPr>
          <p:nvPr>
            <p:ph type="dt" sz="half" idx="10"/>
          </p:nvPr>
        </p:nvSpPr>
        <p:spPr/>
        <p:txBody>
          <a:bodyPr/>
          <a:lstStyle/>
          <a:p>
            <a:fld id="{E3D1659E-7520-C749-9789-9A645D8B9405}" type="datetimeFigureOut">
              <a:rPr lang="en-GB" smtClean="0"/>
              <a:t>15/10/2026</a:t>
            </a:fld>
            <a:endParaRPr lang="en-GB"/>
          </a:p>
        </p:txBody>
      </p:sp>
      <p:sp>
        <p:nvSpPr>
          <p:cNvPr id="4" name="Footer Placeholder 3">
            <a:extLst>
              <a:ext uri="{FF2B5EF4-FFF2-40B4-BE49-F238E27FC236}">
                <a16:creationId xmlns:a16="http://schemas.microsoft.com/office/drawing/2014/main" id="{89850B3F-E306-2F61-34A0-DC85444839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41B8A45-138C-F409-9E2E-DE062D2D4A5D}"/>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3506312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209D2D-0CAC-8474-5344-F2FC98C0A715}"/>
              </a:ext>
            </a:extLst>
          </p:cNvPr>
          <p:cNvSpPr>
            <a:spLocks noGrp="1"/>
          </p:cNvSpPr>
          <p:nvPr>
            <p:ph type="dt" sz="half" idx="10"/>
          </p:nvPr>
        </p:nvSpPr>
        <p:spPr/>
        <p:txBody>
          <a:bodyPr/>
          <a:lstStyle/>
          <a:p>
            <a:fld id="{E3D1659E-7520-C749-9789-9A645D8B9405}" type="datetimeFigureOut">
              <a:rPr lang="en-GB" smtClean="0"/>
              <a:t>15/10/2026</a:t>
            </a:fld>
            <a:endParaRPr lang="en-GB"/>
          </a:p>
        </p:txBody>
      </p:sp>
      <p:sp>
        <p:nvSpPr>
          <p:cNvPr id="3" name="Footer Placeholder 2">
            <a:extLst>
              <a:ext uri="{FF2B5EF4-FFF2-40B4-BE49-F238E27FC236}">
                <a16:creationId xmlns:a16="http://schemas.microsoft.com/office/drawing/2014/main" id="{F4BA1CEB-2B04-EF28-CF62-F2F8AD2E71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BAAE28-272E-B806-A17B-7650310C9ED9}"/>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3283430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06D73-587B-B36F-09AB-D3A0D3793F5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A870D78-8C93-8549-DBF7-88E925C9D5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33E45EA-BAF2-EDD9-A91F-98D58F13E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E3E3EAC-123E-8A17-E45F-B28C28CF4C0E}"/>
              </a:ext>
            </a:extLst>
          </p:cNvPr>
          <p:cNvSpPr>
            <a:spLocks noGrp="1"/>
          </p:cNvSpPr>
          <p:nvPr>
            <p:ph type="dt" sz="half" idx="10"/>
          </p:nvPr>
        </p:nvSpPr>
        <p:spPr/>
        <p:txBody>
          <a:bodyPr/>
          <a:lstStyle/>
          <a:p>
            <a:fld id="{E3D1659E-7520-C749-9789-9A645D8B9405}" type="datetimeFigureOut">
              <a:rPr lang="en-GB" smtClean="0"/>
              <a:t>15/10/2026</a:t>
            </a:fld>
            <a:endParaRPr lang="en-GB"/>
          </a:p>
        </p:txBody>
      </p:sp>
      <p:sp>
        <p:nvSpPr>
          <p:cNvPr id="6" name="Footer Placeholder 5">
            <a:extLst>
              <a:ext uri="{FF2B5EF4-FFF2-40B4-BE49-F238E27FC236}">
                <a16:creationId xmlns:a16="http://schemas.microsoft.com/office/drawing/2014/main" id="{692B3C45-8F58-DCC4-37CD-8BFB1AA340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5B3B19-4604-E58B-6DFB-B1D8515EFE1E}"/>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542395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909C6-E3C9-4112-6ED4-C6D146AE7E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DB28321-3557-CDF8-D8F5-874E0F458F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E65EAF-7DC8-DA4B-EE08-95B2518827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BF6047-6148-220E-1A01-F8079500BC70}"/>
              </a:ext>
            </a:extLst>
          </p:cNvPr>
          <p:cNvSpPr>
            <a:spLocks noGrp="1"/>
          </p:cNvSpPr>
          <p:nvPr>
            <p:ph type="dt" sz="half" idx="10"/>
          </p:nvPr>
        </p:nvSpPr>
        <p:spPr/>
        <p:txBody>
          <a:bodyPr/>
          <a:lstStyle/>
          <a:p>
            <a:fld id="{E3D1659E-7520-C749-9789-9A645D8B9405}" type="datetimeFigureOut">
              <a:rPr lang="en-GB" smtClean="0"/>
              <a:t>15/10/2026</a:t>
            </a:fld>
            <a:endParaRPr lang="en-GB"/>
          </a:p>
        </p:txBody>
      </p:sp>
      <p:sp>
        <p:nvSpPr>
          <p:cNvPr id="6" name="Footer Placeholder 5">
            <a:extLst>
              <a:ext uri="{FF2B5EF4-FFF2-40B4-BE49-F238E27FC236}">
                <a16:creationId xmlns:a16="http://schemas.microsoft.com/office/drawing/2014/main" id="{1348E7FF-3C66-4A3D-812C-65F61B786E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508F44-3387-DF0F-6FBE-6DF2D69589B2}"/>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1449591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75697-0722-F03A-5D59-1C3B1ED56C6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407DF81-90B0-4813-B91E-A2008E48390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E8754F5-0CE0-2130-8AF6-E62674D4307E}"/>
              </a:ext>
            </a:extLst>
          </p:cNvPr>
          <p:cNvSpPr>
            <a:spLocks noGrp="1"/>
          </p:cNvSpPr>
          <p:nvPr>
            <p:ph type="dt" sz="half" idx="10"/>
          </p:nvPr>
        </p:nvSpPr>
        <p:spPr/>
        <p:txBody>
          <a:bodyPr/>
          <a:lstStyle/>
          <a:p>
            <a:fld id="{E3D1659E-7520-C749-9789-9A645D8B9405}" type="datetimeFigureOut">
              <a:rPr lang="en-GB" smtClean="0"/>
              <a:t>15/10/2026</a:t>
            </a:fld>
            <a:endParaRPr lang="en-GB"/>
          </a:p>
        </p:txBody>
      </p:sp>
      <p:sp>
        <p:nvSpPr>
          <p:cNvPr id="5" name="Footer Placeholder 4">
            <a:extLst>
              <a:ext uri="{FF2B5EF4-FFF2-40B4-BE49-F238E27FC236}">
                <a16:creationId xmlns:a16="http://schemas.microsoft.com/office/drawing/2014/main" id="{5866661C-7F97-931B-EB1F-564C9F93C7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656FB9-CC63-BBBE-63FA-0540DB733735}"/>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1332978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4B75B2-518F-A148-FABB-F7E42696AE2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FC24A6C-87B1-C6BF-A7BF-6C08123AD76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0164C9-7324-3470-AC26-96867810D489}"/>
              </a:ext>
            </a:extLst>
          </p:cNvPr>
          <p:cNvSpPr>
            <a:spLocks noGrp="1"/>
          </p:cNvSpPr>
          <p:nvPr>
            <p:ph type="dt" sz="half" idx="10"/>
          </p:nvPr>
        </p:nvSpPr>
        <p:spPr/>
        <p:txBody>
          <a:bodyPr/>
          <a:lstStyle/>
          <a:p>
            <a:fld id="{E3D1659E-7520-C749-9789-9A645D8B9405}" type="datetimeFigureOut">
              <a:rPr lang="en-GB" smtClean="0"/>
              <a:t>15/10/2026</a:t>
            </a:fld>
            <a:endParaRPr lang="en-GB"/>
          </a:p>
        </p:txBody>
      </p:sp>
      <p:sp>
        <p:nvSpPr>
          <p:cNvPr id="5" name="Footer Placeholder 4">
            <a:extLst>
              <a:ext uri="{FF2B5EF4-FFF2-40B4-BE49-F238E27FC236}">
                <a16:creationId xmlns:a16="http://schemas.microsoft.com/office/drawing/2014/main" id="{14670249-AD08-6339-42DD-068D244B61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591A9F-76AB-67DF-3DD2-E8C4E6F7031F}"/>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2839891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C53896-5BD0-00E5-D4D8-4B3A6C5DE6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73D04A9-2D7A-075B-138C-CECB44150F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3AB5DCC-2DDB-EDAA-DBA4-47A599E3C2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D1659E-7520-C749-9789-9A645D8B9405}" type="datetimeFigureOut">
              <a:rPr lang="en-GB" smtClean="0"/>
              <a:t>15/10/2026</a:t>
            </a:fld>
            <a:endParaRPr lang="en-GB"/>
          </a:p>
        </p:txBody>
      </p:sp>
      <p:sp>
        <p:nvSpPr>
          <p:cNvPr id="5" name="Footer Placeholder 4">
            <a:extLst>
              <a:ext uri="{FF2B5EF4-FFF2-40B4-BE49-F238E27FC236}">
                <a16:creationId xmlns:a16="http://schemas.microsoft.com/office/drawing/2014/main" id="{BB9B305A-0A0D-CB56-7180-9A66363B81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24B12CA-C143-217F-9D62-18757074ED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652E6F7-13B4-EF40-B2BB-3937A15EF4EF}" type="slidenum">
              <a:rPr lang="en-GB" smtClean="0"/>
              <a:t>‹#›</a:t>
            </a:fld>
            <a:endParaRPr lang="en-GB"/>
          </a:p>
        </p:txBody>
      </p:sp>
    </p:spTree>
    <p:extLst>
      <p:ext uri="{BB962C8B-B14F-4D97-AF65-F5344CB8AC3E}">
        <p14:creationId xmlns:p14="http://schemas.microsoft.com/office/powerpoint/2010/main" val="39109019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126/science.847460" TargetMode="External"/><Relationship Id="rId13" Type="http://schemas.openxmlformats.org/officeDocument/2006/relationships/hyperlink" Target="https://www.linkedin.com/posts/itpaystocare_great-messaging-from-comcare-it-pays-to-activity-7153854985179402240-oF4A?utm_source=chatgpt.com" TargetMode="External"/><Relationship Id="rId3" Type="http://schemas.openxmlformats.org/officeDocument/2006/relationships/hyperlink" Target="https://sustain.auburn.edu/poster-archive-sustainable-development-goal-3-good-health-and-wellbeing-poster/" TargetMode="External"/><Relationship Id="rId7" Type="http://schemas.openxmlformats.org/officeDocument/2006/relationships/hyperlink" Target="https://www.diabetes.org.uk/about-diabetes/type-2-diabetes/preventing/prevention-work" TargetMode="External"/><Relationship Id="rId12" Type="http://schemas.openxmlformats.org/officeDocument/2006/relationships/hyperlink" Target="https://www.psychologytoday.com/gb/blog/theory-knowledge/201510/the-biopsychosocial-model-and-its-limitations" TargetMode="External"/><Relationship Id="rId2" Type="http://schemas.openxmlformats.org/officeDocument/2006/relationships/hyperlink" Target="https://www.kingsfund.org.uk/insight-and-analysis/long-reads/what-is-prevention-in-health" TargetMode="External"/><Relationship Id="rId1" Type="http://schemas.openxmlformats.org/officeDocument/2006/relationships/slideLayout" Target="../slideLayouts/slideLayout2.xml"/><Relationship Id="rId6" Type="http://schemas.openxmlformats.org/officeDocument/2006/relationships/hyperlink" Target="https://www.legislation.gov.uk/ukpga/2022/31/contents" TargetMode="External"/><Relationship Id="rId11" Type="http://schemas.openxmlformats.org/officeDocument/2006/relationships/hyperlink" Target="https://doi.org/10.1186/s12913-020-05951-7" TargetMode="External"/><Relationship Id="rId5" Type="http://schemas.openxmlformats.org/officeDocument/2006/relationships/hyperlink" Target="https://www.legislation.gov.uk/ukpga/2014/23/contents" TargetMode="External"/><Relationship Id="rId10" Type="http://schemas.openxmlformats.org/officeDocument/2006/relationships/hyperlink" Target="https://www.iied.org/global-goals-for-sustainable-development" TargetMode="External"/><Relationship Id="rId4" Type="http://schemas.openxmlformats.org/officeDocument/2006/relationships/hyperlink" Target="https://www.health.org.uk/reports-and-analysis/briefings/personalised-prevention-in-england" TargetMode="External"/><Relationship Id="rId9" Type="http://schemas.openxmlformats.org/officeDocument/2006/relationships/hyperlink" Target="https://www.legislation.gov.uk/ukpga/2010/15/contents" TargetMode="External"/><Relationship Id="rId14" Type="http://schemas.openxmlformats.org/officeDocument/2006/relationships/hyperlink" Target="https://www.instituteofhealthequity.org/resources-reports/marmot-review-10-years-on"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igital.nhs.uk/data-and-information/publications/statistical/national-diabetes-audit-ndh-dpp/dpp-e1-23-24/non-diabetic-hyperglycaemia" TargetMode="External"/><Relationship Id="rId13" Type="http://schemas.openxmlformats.org/officeDocument/2006/relationships/hyperlink" Target="https://www.gov.uk/government/organisations/office-for-health-improvement-and-disparities/about" TargetMode="External"/><Relationship Id="rId3" Type="http://schemas.openxmlformats.org/officeDocument/2006/relationships/hyperlink" Target="https://doi.org/10.1016/j.lanepe.2022.100420" TargetMode="External"/><Relationship Id="rId7" Type="http://schemas.openxmlformats.org/officeDocument/2006/relationships/hyperlink" Target="https://www.england.nhs.uk/publication/core20plus5-an-approach-to-reducing-health-inequalities-supporting-information/" TargetMode="External"/><Relationship Id="rId12" Type="http://schemas.openxmlformats.org/officeDocument/2006/relationships/hyperlink" Target="https://doi.org/10.1787/9203632a-en" TargetMode="External"/><Relationship Id="rId2" Type="http://schemas.openxmlformats.org/officeDocument/2006/relationships/hyperlink" Target="https://www.health.org.uk/reports-and-analysis/briefings/how-can-the-next-government-take-prevention-from-rhetoric-to-reality" TargetMode="External"/><Relationship Id="rId1" Type="http://schemas.openxmlformats.org/officeDocument/2006/relationships/slideLayout" Target="../slideLayouts/slideLayout2.xml"/><Relationship Id="rId6" Type="http://schemas.openxmlformats.org/officeDocument/2006/relationships/hyperlink" Target="https://webarchive.nationalarchives.gov.uk/ukgwa/20250506042016/https:/www.longtermplan.nhs.uk/publication/nhs-long-term-plan/" TargetMode="External"/><Relationship Id="rId11" Type="http://schemas.openxmlformats.org/officeDocument/2006/relationships/hyperlink" Target="https://www.nice.org.uk/guidance/qs209/chapter/Quality-statement-1-Preventing-type-2-diabetes" TargetMode="External"/><Relationship Id="rId5" Type="http://schemas.openxmlformats.org/officeDocument/2006/relationships/hyperlink" Target="https://doi.org/10.1093/abm/kaab093" TargetMode="External"/><Relationship Id="rId10" Type="http://schemas.openxmlformats.org/officeDocument/2006/relationships/hyperlink" Target="https://www.england.nhs.uk/diabetes/diabetes-prevention/" TargetMode="External"/><Relationship Id="rId4" Type="http://schemas.openxmlformats.org/officeDocument/2006/relationships/hyperlink" Target="https://www.medwriter.ai/blog/comprehensive-guide-to-biopsychosocial-assessment-enhancing-mental-health-evaluations" TargetMode="External"/><Relationship Id="rId9" Type="http://schemas.openxmlformats.org/officeDocument/2006/relationships/hyperlink" Target="https://www.england.nhs.uk/long-read/nhs-englands-statement-on-information-on-health-inequalitie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sdgs.un.org/topics/health-and-population" TargetMode="External"/><Relationship Id="rId7" Type="http://schemas.openxmlformats.org/officeDocument/2006/relationships/hyperlink" Target="https://sustainabledevelopment.un.org/content/documents/5987our-common-future.pdf" TargetMode="External"/><Relationship Id="rId2" Type="http://schemas.openxmlformats.org/officeDocument/2006/relationships/hyperlink" Target="http://socisdg.com/en/blog/sustainable-development-goal-3-ensure-healthy-lives-and-promote-well-being-for-all-at-all-ages/" TargetMode="External"/><Relationship Id="rId1" Type="http://schemas.openxmlformats.org/officeDocument/2006/relationships/slideLayout" Target="../slideLayouts/slideLayout2.xml"/><Relationship Id="rId6" Type="http://schemas.openxmlformats.org/officeDocument/2006/relationships/hyperlink" Target="https://doi.org/10.2337/dc19-1425" TargetMode="External"/><Relationship Id="rId5" Type="http://schemas.openxmlformats.org/officeDocument/2006/relationships/hyperlink" Target="https://sdgs.un.org/goals" TargetMode="External"/><Relationship Id="rId4" Type="http://schemas.openxmlformats.org/officeDocument/2006/relationships/hyperlink" Target="https://sdgs.un.org/goals/goal3"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who.int/publications/i/item/9789241506908" TargetMode="External"/><Relationship Id="rId2" Type="http://schemas.openxmlformats.org/officeDocument/2006/relationships/hyperlink" Target="https://www.who.int/about/governance/constitution" TargetMode="External"/><Relationship Id="rId1" Type="http://schemas.openxmlformats.org/officeDocument/2006/relationships/slideLayout" Target="../slideLayouts/slideLayout2.xml"/><Relationship Id="rId5" Type="http://schemas.openxmlformats.org/officeDocument/2006/relationships/hyperlink" Target="https://www.who.int/health-topics/social-determinants-of-health" TargetMode="External"/><Relationship Id="rId4" Type="http://schemas.openxmlformats.org/officeDocument/2006/relationships/hyperlink" Target="https://www.who.int/europe/news-room/01-09-2022-infodemics-and-misinformation-negatively-affect-people-s-health-behaviours--new-who-review-fin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3074" name="Picture 2" descr="Sustainable Development Goal 3 Good Health and Well-being, green background with image of a heart with worldly icons">
            <a:extLst>
              <a:ext uri="{FF2B5EF4-FFF2-40B4-BE49-F238E27FC236}">
                <a16:creationId xmlns:a16="http://schemas.microsoft.com/office/drawing/2014/main" id="{845D6419-2339-C938-5F36-12CA9DE609A3}"/>
              </a:ext>
            </a:extLst>
          </p:cNvPr>
          <p:cNvPicPr>
            <a:picLocks noChangeAspect="1" noChangeArrowheads="1"/>
          </p:cNvPicPr>
          <p:nvPr/>
        </p:nvPicPr>
        <p:blipFill rotWithShape="1">
          <a:blip r:embed="rId2">
            <a:alphaModFix amt="70000"/>
            <a:extLst>
              <a:ext uri="{28A0092B-C50C-407E-A947-70E740481C1C}">
                <a14:useLocalDpi xmlns:a14="http://schemas.microsoft.com/office/drawing/2010/main" val="0"/>
              </a:ext>
            </a:extLst>
          </a:blip>
          <a:srcRect t="19402" r="1" b="14433"/>
          <a:stretch>
            <a:fillRect/>
          </a:stretch>
        </p:blipFill>
        <p:spPr bwMode="auto">
          <a:xfrm>
            <a:off x="23507" y="0"/>
            <a:ext cx="10364889" cy="6858000"/>
          </a:xfrm>
          <a:prstGeom prst="rect">
            <a:avLst/>
          </a:prstGeom>
          <a:noFill/>
          <a:extLst>
            <a:ext uri="{909E8E84-426E-40DD-AFC4-6F175D3DCCD1}">
              <a14:hiddenFill xmlns:a14="http://schemas.microsoft.com/office/drawing/2010/main">
                <a:solidFill>
                  <a:srgbClr val="FFFFFF"/>
                </a:solidFill>
              </a14:hiddenFill>
            </a:ext>
          </a:extLst>
        </p:spPr>
      </p:pic>
      <p:sp>
        <p:nvSpPr>
          <p:cNvPr id="3081" name="Freeform: Shape 308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3083" name="Freeform: Shape 308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3085" name="Freeform: Shape 308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2FF3163-E625-E26B-6C65-3D8EE89DA86D}"/>
              </a:ext>
            </a:extLst>
          </p:cNvPr>
          <p:cNvSpPr>
            <a:spLocks noGrp="1"/>
          </p:cNvSpPr>
          <p:nvPr>
            <p:ph type="ctrTitle"/>
          </p:nvPr>
        </p:nvSpPr>
        <p:spPr>
          <a:xfrm>
            <a:off x="8046720" y="1045597"/>
            <a:ext cx="3633746" cy="1588422"/>
          </a:xfrm>
        </p:spPr>
        <p:txBody>
          <a:bodyPr vert="horz" lIns="91440" tIns="45720" rIns="91440" bIns="45720" rtlCol="0" anchor="b">
            <a:normAutofit/>
          </a:bodyPr>
          <a:lstStyle/>
          <a:p>
            <a:pPr algn="l"/>
            <a:r>
              <a:rPr lang="en-US" sz="3300" b="1" dirty="0"/>
              <a:t>Health, Wellbeing and Sustainable Development</a:t>
            </a:r>
            <a:r>
              <a:rPr lang="en-US" sz="3300" dirty="0"/>
              <a:t> </a:t>
            </a:r>
          </a:p>
        </p:txBody>
      </p:sp>
      <p:sp>
        <p:nvSpPr>
          <p:cNvPr id="3" name="Subtitle 2">
            <a:extLst>
              <a:ext uri="{FF2B5EF4-FFF2-40B4-BE49-F238E27FC236}">
                <a16:creationId xmlns:a16="http://schemas.microsoft.com/office/drawing/2014/main" id="{EB3DD133-BCFD-29DD-1B5C-2332C5B74D55}"/>
              </a:ext>
            </a:extLst>
          </p:cNvPr>
          <p:cNvSpPr>
            <a:spLocks noGrp="1"/>
          </p:cNvSpPr>
          <p:nvPr>
            <p:ph type="subTitle" idx="1"/>
          </p:nvPr>
        </p:nvSpPr>
        <p:spPr>
          <a:xfrm>
            <a:off x="8224012" y="3222460"/>
            <a:ext cx="3633747" cy="2700062"/>
          </a:xfrm>
        </p:spPr>
        <p:txBody>
          <a:bodyPr vert="horz" lIns="91440" tIns="45720" rIns="91440" bIns="45720" rtlCol="0">
            <a:normAutofit/>
          </a:bodyPr>
          <a:lstStyle/>
          <a:p>
            <a:pPr algn="l"/>
            <a:r>
              <a:rPr lang="en-US" sz="2000" b="1" dirty="0"/>
              <a:t>Name: Iqra Mohammad </a:t>
            </a:r>
          </a:p>
          <a:p>
            <a:pPr algn="l"/>
            <a:r>
              <a:rPr lang="en-US" sz="2000" b="1" dirty="0"/>
              <a:t>Student ID : 2325946 </a:t>
            </a:r>
          </a:p>
          <a:p>
            <a:pPr algn="l"/>
            <a:r>
              <a:rPr lang="en-US" sz="2000" b="1" dirty="0"/>
              <a:t>Module : BMHP6030</a:t>
            </a:r>
          </a:p>
          <a:p>
            <a:pPr algn="l"/>
            <a:r>
              <a:rPr lang="en-US" sz="2000" b="1" dirty="0"/>
              <a:t>Lecturer : Parese Ahmed</a:t>
            </a:r>
          </a:p>
        </p:txBody>
      </p:sp>
      <p:sp>
        <p:nvSpPr>
          <p:cNvPr id="5" name="TextBox 4">
            <a:extLst>
              <a:ext uri="{FF2B5EF4-FFF2-40B4-BE49-F238E27FC236}">
                <a16:creationId xmlns:a16="http://schemas.microsoft.com/office/drawing/2014/main" id="{EDB15F6D-6F78-04C4-B87C-8054151DA426}"/>
              </a:ext>
            </a:extLst>
          </p:cNvPr>
          <p:cNvSpPr txBox="1"/>
          <p:nvPr/>
        </p:nvSpPr>
        <p:spPr>
          <a:xfrm>
            <a:off x="-15116" y="6488668"/>
            <a:ext cx="5359738" cy="369332"/>
          </a:xfrm>
          <a:prstGeom prst="rect">
            <a:avLst/>
          </a:prstGeom>
          <a:noFill/>
        </p:spPr>
        <p:txBody>
          <a:bodyPr wrap="square">
            <a:spAutoFit/>
          </a:bodyPr>
          <a:lstStyle/>
          <a:p>
            <a:r>
              <a:rPr lang="en-GB" dirty="0"/>
              <a:t>(Auburn University Office of Sustainability, n.d.)</a:t>
            </a:r>
            <a:endParaRPr lang="en-GB" dirty="0">
              <a:solidFill>
                <a:srgbClr val="FF0000"/>
              </a:solidFill>
            </a:endParaRPr>
          </a:p>
        </p:txBody>
      </p:sp>
    </p:spTree>
    <p:extLst>
      <p:ext uri="{BB962C8B-B14F-4D97-AF65-F5344CB8AC3E}">
        <p14:creationId xmlns:p14="http://schemas.microsoft.com/office/powerpoint/2010/main" val="1609954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IED produced an animation to raise awareness of the SDGs and the potential of the new development agenda (Image: IIED/Hands Up)">
            <a:extLst>
              <a:ext uri="{FF2B5EF4-FFF2-40B4-BE49-F238E27FC236}">
                <a16:creationId xmlns:a16="http://schemas.microsoft.com/office/drawing/2014/main" id="{153B871D-45AC-0468-D07B-7EE6A42E82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0513" r="29723"/>
          <a:stretch>
            <a:fillRect/>
          </a:stretch>
        </p:blipFill>
        <p:spPr bwMode="auto">
          <a:xfrm>
            <a:off x="3455373"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71A9515-53DE-C4A5-35F0-B057AB591C41}"/>
              </a:ext>
            </a:extLst>
          </p:cNvPr>
          <p:cNvSpPr>
            <a:spLocks noGrp="1"/>
          </p:cNvSpPr>
          <p:nvPr>
            <p:ph type="title"/>
          </p:nvPr>
        </p:nvSpPr>
        <p:spPr>
          <a:xfrm>
            <a:off x="481012" y="485775"/>
            <a:ext cx="2825506" cy="5719762"/>
          </a:xfrm>
        </p:spPr>
        <p:txBody>
          <a:bodyPr>
            <a:normAutofit/>
          </a:bodyPr>
          <a:lstStyle/>
          <a:p>
            <a:r>
              <a:rPr lang="en-GB" sz="3600" b="1" dirty="0"/>
              <a:t>Introduction </a:t>
            </a:r>
          </a:p>
        </p:txBody>
      </p:sp>
      <p:sp>
        <p:nvSpPr>
          <p:cNvPr id="3" name="Content Placeholder 2">
            <a:extLst>
              <a:ext uri="{FF2B5EF4-FFF2-40B4-BE49-F238E27FC236}">
                <a16:creationId xmlns:a16="http://schemas.microsoft.com/office/drawing/2014/main" id="{0D64470E-5FE3-7B1C-7418-378FB7213105}"/>
              </a:ext>
            </a:extLst>
          </p:cNvPr>
          <p:cNvSpPr>
            <a:spLocks noGrp="1"/>
          </p:cNvSpPr>
          <p:nvPr>
            <p:ph idx="1"/>
          </p:nvPr>
        </p:nvSpPr>
        <p:spPr>
          <a:xfrm>
            <a:off x="8640208" y="262490"/>
            <a:ext cx="3292475" cy="5719763"/>
          </a:xfrm>
        </p:spPr>
        <p:txBody>
          <a:bodyPr anchor="ctr">
            <a:normAutofit/>
          </a:bodyPr>
          <a:lstStyle/>
          <a:p>
            <a:pPr marL="0" indent="0">
              <a:buNone/>
            </a:pPr>
            <a:r>
              <a:rPr lang="en-GB" sz="1800" b="1" dirty="0"/>
              <a:t>This presentation will cover:</a:t>
            </a:r>
          </a:p>
          <a:p>
            <a:r>
              <a:rPr lang="en-GB" sz="1800" dirty="0"/>
              <a:t>Definitions and Key Concepts</a:t>
            </a:r>
          </a:p>
          <a:p>
            <a:r>
              <a:rPr lang="en-GB" sz="1800" dirty="0"/>
              <a:t>Sustainable Development Goals (SDGs)</a:t>
            </a:r>
          </a:p>
          <a:p>
            <a:r>
              <a:rPr lang="en-GB" sz="1800" dirty="0"/>
              <a:t>Policy, Governance and Legislation</a:t>
            </a:r>
          </a:p>
          <a:p>
            <a:r>
              <a:rPr lang="en-GB" sz="1800" dirty="0"/>
              <a:t>Case Study: NHS Diabetes Prevention Programme – Successes and Challenges</a:t>
            </a:r>
          </a:p>
          <a:p>
            <a:r>
              <a:rPr lang="en-GB" sz="1800" dirty="0"/>
              <a:t>Health Belief Model</a:t>
            </a:r>
          </a:p>
          <a:p>
            <a:r>
              <a:rPr lang="en-GB" sz="1800" dirty="0"/>
              <a:t>Health Inequalities</a:t>
            </a:r>
          </a:p>
          <a:p>
            <a:r>
              <a:rPr lang="en-GB" sz="1800" dirty="0"/>
              <a:t>Recommendations for Sustainable Healthcare</a:t>
            </a:r>
            <a:endParaRPr lang="en-US" sz="1800" dirty="0"/>
          </a:p>
        </p:txBody>
      </p:sp>
      <p:sp>
        <p:nvSpPr>
          <p:cNvPr id="5" name="TextBox 4">
            <a:extLst>
              <a:ext uri="{FF2B5EF4-FFF2-40B4-BE49-F238E27FC236}">
                <a16:creationId xmlns:a16="http://schemas.microsoft.com/office/drawing/2014/main" id="{DC63B037-4567-D0FC-95C2-665B7ABDE26E}"/>
              </a:ext>
            </a:extLst>
          </p:cNvPr>
          <p:cNvSpPr txBox="1"/>
          <p:nvPr/>
        </p:nvSpPr>
        <p:spPr>
          <a:xfrm>
            <a:off x="4970426" y="6410844"/>
            <a:ext cx="6098058" cy="369332"/>
          </a:xfrm>
          <a:prstGeom prst="rect">
            <a:avLst/>
          </a:prstGeom>
          <a:noFill/>
        </p:spPr>
        <p:txBody>
          <a:bodyPr wrap="square">
            <a:spAutoFit/>
          </a:bodyPr>
          <a:lstStyle/>
          <a:p>
            <a:r>
              <a:rPr lang="en-GB" dirty="0"/>
              <a:t>(Geoghegan, 2015)</a:t>
            </a:r>
            <a:endParaRPr lang="en-GB" dirty="0">
              <a:solidFill>
                <a:srgbClr val="FF0000"/>
              </a:solidFill>
            </a:endParaRPr>
          </a:p>
        </p:txBody>
      </p:sp>
    </p:spTree>
    <p:extLst>
      <p:ext uri="{BB962C8B-B14F-4D97-AF65-F5344CB8AC3E}">
        <p14:creationId xmlns:p14="http://schemas.microsoft.com/office/powerpoint/2010/main" val="1313500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9" name="Rectangle 105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1" name="Rectangle 106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B1995-0396-5AAA-D5FD-BC12DACB5AF5}"/>
              </a:ext>
            </a:extLst>
          </p:cNvPr>
          <p:cNvSpPr>
            <a:spLocks noGrp="1"/>
          </p:cNvSpPr>
          <p:nvPr>
            <p:ph type="title"/>
          </p:nvPr>
        </p:nvSpPr>
        <p:spPr>
          <a:xfrm>
            <a:off x="7155574" y="0"/>
            <a:ext cx="4140014" cy="1330839"/>
          </a:xfrm>
        </p:spPr>
        <p:txBody>
          <a:bodyPr>
            <a:normAutofit/>
          </a:bodyPr>
          <a:lstStyle/>
          <a:p>
            <a:r>
              <a:rPr lang="en-GB" sz="2800" b="1" dirty="0"/>
              <a:t>Health, Wellbeing &amp; Sustainable Development</a:t>
            </a:r>
          </a:p>
        </p:txBody>
      </p:sp>
      <p:pic>
        <p:nvPicPr>
          <p:cNvPr id="1032" name="Picture 8" descr="Comprehensive Guide to Biopsychosocial Assessment: Enhancing Mental Health Evaluations">
            <a:extLst>
              <a:ext uri="{FF2B5EF4-FFF2-40B4-BE49-F238E27FC236}">
                <a16:creationId xmlns:a16="http://schemas.microsoft.com/office/drawing/2014/main" id="{5F140406-EB34-CDF5-E190-2698F57D43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33" r="-2" b="-2"/>
          <a:stretch>
            <a:fillRect/>
          </a:stretch>
        </p:blipFill>
        <p:spPr bwMode="auto">
          <a:xfrm>
            <a:off x="88625" y="370713"/>
            <a:ext cx="6007375"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11" name="Rectangle 6">
            <a:extLst>
              <a:ext uri="{FF2B5EF4-FFF2-40B4-BE49-F238E27FC236}">
                <a16:creationId xmlns:a16="http://schemas.microsoft.com/office/drawing/2014/main" id="{13EEF131-6D36-B1F5-7610-7111503CFF6E}"/>
              </a:ext>
            </a:extLst>
          </p:cNvPr>
          <p:cNvGraphicFramePr>
            <a:graphicFrameLocks noGrp="1"/>
          </p:cNvGraphicFramePr>
          <p:nvPr>
            <p:ph idx="1"/>
            <p:extLst>
              <p:ext uri="{D42A27DB-BD31-4B8C-83A1-F6EECF244321}">
                <p14:modId xmlns:p14="http://schemas.microsoft.com/office/powerpoint/2010/main" val="1585406117"/>
              </p:ext>
            </p:extLst>
          </p:nvPr>
        </p:nvGraphicFramePr>
        <p:xfrm>
          <a:off x="5861154" y="1124262"/>
          <a:ext cx="6330826" cy="55913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13">
            <a:extLst>
              <a:ext uri="{FF2B5EF4-FFF2-40B4-BE49-F238E27FC236}">
                <a16:creationId xmlns:a16="http://schemas.microsoft.com/office/drawing/2014/main" id="{6F6D77D1-4325-DFBD-0D7F-27E7CE461A46}"/>
              </a:ext>
            </a:extLst>
          </p:cNvPr>
          <p:cNvSpPr txBox="1"/>
          <p:nvPr/>
        </p:nvSpPr>
        <p:spPr>
          <a:xfrm>
            <a:off x="1953136" y="6673334"/>
            <a:ext cx="2101102" cy="369332"/>
          </a:xfrm>
          <a:prstGeom prst="rect">
            <a:avLst/>
          </a:prstGeom>
          <a:noFill/>
        </p:spPr>
        <p:txBody>
          <a:bodyPr wrap="square">
            <a:spAutoFit/>
          </a:bodyPr>
          <a:lstStyle/>
          <a:p>
            <a:r>
              <a:rPr lang="en-GB" dirty="0"/>
              <a:t>(</a:t>
            </a:r>
            <a:r>
              <a:rPr lang="en-GB" dirty="0" err="1"/>
              <a:t>Medwriter</a:t>
            </a:r>
            <a:r>
              <a:rPr lang="en-GB" dirty="0"/>
              <a:t>, 2025).</a:t>
            </a:r>
          </a:p>
        </p:txBody>
      </p:sp>
    </p:spTree>
    <p:extLst>
      <p:ext uri="{BB962C8B-B14F-4D97-AF65-F5344CB8AC3E}">
        <p14:creationId xmlns:p14="http://schemas.microsoft.com/office/powerpoint/2010/main" val="1006659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2" name="Rectangle 2071">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2240A-749F-A431-5064-FA1524D3B360}"/>
              </a:ext>
            </a:extLst>
          </p:cNvPr>
          <p:cNvSpPr>
            <a:spLocks noGrp="1"/>
          </p:cNvSpPr>
          <p:nvPr>
            <p:ph type="title"/>
          </p:nvPr>
        </p:nvSpPr>
        <p:spPr>
          <a:xfrm>
            <a:off x="838200" y="365125"/>
            <a:ext cx="10515600" cy="1325563"/>
          </a:xfrm>
        </p:spPr>
        <p:txBody>
          <a:bodyPr>
            <a:normAutofit/>
          </a:bodyPr>
          <a:lstStyle/>
          <a:p>
            <a:r>
              <a:rPr lang="en-US" b="1" dirty="0"/>
              <a:t>Biopsychosocial model</a:t>
            </a:r>
            <a:r>
              <a:rPr lang="en-US" dirty="0"/>
              <a:t> </a:t>
            </a:r>
            <a:br>
              <a:rPr lang="en-GB" dirty="0"/>
            </a:br>
            <a:endParaRPr lang="en-GB" dirty="0"/>
          </a:p>
        </p:txBody>
      </p:sp>
      <p:sp>
        <p:nvSpPr>
          <p:cNvPr id="3" name="Content Placeholder 2">
            <a:extLst>
              <a:ext uri="{FF2B5EF4-FFF2-40B4-BE49-F238E27FC236}">
                <a16:creationId xmlns:a16="http://schemas.microsoft.com/office/drawing/2014/main" id="{629B2B14-54AA-4533-FC07-7B1CF195858A}"/>
              </a:ext>
            </a:extLst>
          </p:cNvPr>
          <p:cNvSpPr>
            <a:spLocks noGrp="1"/>
          </p:cNvSpPr>
          <p:nvPr>
            <p:ph idx="1"/>
          </p:nvPr>
        </p:nvSpPr>
        <p:spPr>
          <a:xfrm>
            <a:off x="420623" y="1347331"/>
            <a:ext cx="6227311" cy="4163337"/>
          </a:xfrm>
        </p:spPr>
        <p:txBody>
          <a:bodyPr>
            <a:noAutofit/>
          </a:bodyPr>
          <a:lstStyle/>
          <a:p>
            <a:pPr marL="0" indent="0">
              <a:buNone/>
            </a:pPr>
            <a:r>
              <a:rPr lang="en-GB" sz="1800" b="1" dirty="0"/>
              <a:t>Advantages:</a:t>
            </a:r>
          </a:p>
          <a:p>
            <a:r>
              <a:rPr lang="en-GB" sz="1800" dirty="0"/>
              <a:t>The model considers biological, psychological and social factors affecting health.</a:t>
            </a:r>
          </a:p>
          <a:p>
            <a:r>
              <a:rPr lang="en-GB" sz="1800" dirty="0"/>
              <a:t>It encourages a holistic approach rather than focusing only on physical illness.</a:t>
            </a:r>
          </a:p>
          <a:p>
            <a:r>
              <a:rPr lang="en-GB" sz="1800" dirty="0"/>
              <a:t>It helps healthcare professionals understand how lifestyle, emotions and social circumstances influence health.</a:t>
            </a:r>
          </a:p>
          <a:p>
            <a:pPr marL="0" indent="0">
              <a:buNone/>
            </a:pPr>
            <a:r>
              <a:rPr lang="en-GB" sz="1800" b="1" dirty="0"/>
              <a:t>Limitations:</a:t>
            </a:r>
          </a:p>
          <a:p>
            <a:r>
              <a:rPr lang="en-GB" sz="1800" dirty="0"/>
              <a:t>The model is very broad, making it difficult to identify which factors are most important.</a:t>
            </a:r>
          </a:p>
          <a:p>
            <a:r>
              <a:rPr lang="en-GB" sz="1800" dirty="0"/>
              <a:t>It does not clearly explain how biological, psychological and social factors interact.</a:t>
            </a:r>
          </a:p>
          <a:p>
            <a:r>
              <a:rPr lang="en-GB" sz="1800" dirty="0"/>
              <a:t>Applying the model can be challenging because healthcare professionals may not have expertise in all three areas.</a:t>
            </a:r>
          </a:p>
          <a:p>
            <a:pPr marL="0" indent="0" algn="ctr">
              <a:buNone/>
            </a:pPr>
            <a:r>
              <a:rPr lang="en-GB" sz="1800" dirty="0"/>
              <a:t>(Henriques, 2015).</a:t>
            </a:r>
          </a:p>
        </p:txBody>
      </p:sp>
      <p:pic>
        <p:nvPicPr>
          <p:cNvPr id="2050" name="Picture 2" descr="A stylized illustration of a woman standing in front of a Venn diagram containing icons of a speech bubble, a DNA strand, and a human brain.">
            <a:extLst>
              <a:ext uri="{FF2B5EF4-FFF2-40B4-BE49-F238E27FC236}">
                <a16:creationId xmlns:a16="http://schemas.microsoft.com/office/drawing/2014/main" id="{FA02CB3A-EFF2-8B4D-8F81-2C149AAF4B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609" r="3621" b="-3"/>
          <a:stretch>
            <a:fillRect/>
          </a:stretch>
        </p:blipFill>
        <p:spPr bwMode="auto">
          <a:xfrm>
            <a:off x="6786972" y="1614770"/>
            <a:ext cx="4984404" cy="3971816"/>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5081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9B5345-FDEC-23DE-6B7A-EE18DE1DCB7F}"/>
              </a:ext>
            </a:extLst>
          </p:cNvPr>
          <p:cNvSpPr>
            <a:spLocks noGrp="1"/>
          </p:cNvSpPr>
          <p:nvPr>
            <p:ph type="title"/>
          </p:nvPr>
        </p:nvSpPr>
        <p:spPr>
          <a:xfrm>
            <a:off x="1137033" y="670559"/>
            <a:ext cx="4683321" cy="2148841"/>
          </a:xfrm>
        </p:spPr>
        <p:txBody>
          <a:bodyPr anchor="t">
            <a:normAutofit/>
          </a:bodyPr>
          <a:lstStyle/>
          <a:p>
            <a:r>
              <a:rPr lang="en-GB" b="1" dirty="0"/>
              <a:t>Sustainable Development Goals (SDGs</a:t>
            </a:r>
            <a:endParaRPr lang="en-GB" dirty="0"/>
          </a:p>
        </p:txBody>
      </p:sp>
      <p:pic>
        <p:nvPicPr>
          <p:cNvPr id="5124" name="Picture 4" descr="SUSTAINABLE DEVELOPMENT GOAL 3: Ensure healthy lives and promote well-being for all at all ages.">
            <a:extLst>
              <a:ext uri="{FF2B5EF4-FFF2-40B4-BE49-F238E27FC236}">
                <a16:creationId xmlns:a16="http://schemas.microsoft.com/office/drawing/2014/main" id="{A40014F8-915B-EE04-B5A4-669D0AE09F10}"/>
              </a:ext>
            </a:extLst>
          </p:cNvPr>
          <p:cNvPicPr>
            <a:picLocks noChangeAspect="1" noChangeArrowheads="1"/>
          </p:cNvPicPr>
          <p:nvPr/>
        </p:nvPicPr>
        <p:blipFill>
          <a:blip r:embed="rId2">
            <a:alphaModFix amt="70000"/>
            <a:extLst>
              <a:ext uri="{28A0092B-C50C-407E-A947-70E740481C1C}">
                <a14:useLocalDpi xmlns:a14="http://schemas.microsoft.com/office/drawing/2010/main" val="0"/>
              </a:ext>
            </a:extLst>
          </a:blip>
          <a:srcRect t="10822" r="-9" b="17270"/>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16" name="Content Placeholder 15">
            <a:extLst>
              <a:ext uri="{FF2B5EF4-FFF2-40B4-BE49-F238E27FC236}">
                <a16:creationId xmlns:a16="http://schemas.microsoft.com/office/drawing/2014/main" id="{A008BC3D-ABD0-3D25-07D2-269CB72EBF09}"/>
              </a:ext>
            </a:extLst>
          </p:cNvPr>
          <p:cNvSpPr>
            <a:spLocks noGrp="1"/>
          </p:cNvSpPr>
          <p:nvPr>
            <p:ph idx="1"/>
          </p:nvPr>
        </p:nvSpPr>
        <p:spPr>
          <a:xfrm>
            <a:off x="6371648" y="164892"/>
            <a:ext cx="5825855" cy="6693106"/>
          </a:xfrm>
        </p:spPr>
        <p:txBody>
          <a:bodyPr anchor="t">
            <a:normAutofit fontScale="92500" lnSpcReduction="10000"/>
          </a:bodyPr>
          <a:lstStyle/>
          <a:p>
            <a:pPr marL="0" indent="0">
              <a:buNone/>
            </a:pPr>
            <a:r>
              <a:rPr lang="en-GB" sz="1900" b="1" dirty="0"/>
              <a:t>Sustainable Development Goals (SDGs):</a:t>
            </a:r>
            <a:r>
              <a:rPr lang="en-GB" sz="1900" dirty="0"/>
              <a:t> The 17 global goals adopted by the United Nations in 2015 as part of the 2030 Agenda for Sustainable Development. They aim to improve people's lives, reduce inequalities, protect the environment and promote sustainable development by 2030 (United Nations, 2015).</a:t>
            </a:r>
          </a:p>
          <a:p>
            <a:pPr marL="0" indent="0">
              <a:buNone/>
            </a:pPr>
            <a:r>
              <a:rPr lang="en-GB" sz="1900" b="1" dirty="0"/>
              <a:t>SDG 3 -  Good health and wellbeing </a:t>
            </a:r>
          </a:p>
          <a:p>
            <a:pPr marL="285750" indent="-285750"/>
            <a:r>
              <a:rPr lang="en-GB" sz="1900" dirty="0"/>
              <a:t>Aims to ensure healthy lives and promote well-being for all at all ages (United Nations, 2015).</a:t>
            </a:r>
          </a:p>
          <a:p>
            <a:pPr marL="285750" indent="-285750"/>
            <a:r>
              <a:rPr lang="en-GB" sz="1900" dirty="0"/>
              <a:t>Focuses on preventing disease, improving mental health and reducing preventable deaths (United Nations, 2015).</a:t>
            </a:r>
          </a:p>
          <a:p>
            <a:pPr marL="285750" indent="-285750"/>
            <a:r>
              <a:rPr lang="en-GB" sz="1900" dirty="0"/>
              <a:t>Promotes universal access to essential healthcare services and affordable medicines (United Nations, 2015).</a:t>
            </a:r>
          </a:p>
          <a:p>
            <a:pPr marL="285750" indent="-285750"/>
            <a:r>
              <a:rPr lang="en-GB" sz="1900" dirty="0"/>
              <a:t>Supports health promotion, disease prevention and early intervention, rather than focusing only on treatment (WHO, 2025).</a:t>
            </a:r>
          </a:p>
          <a:p>
            <a:pPr marL="285750" indent="-285750"/>
            <a:r>
              <a:rPr lang="en-GB" sz="1900" dirty="0"/>
              <a:t>Encourages stronger and more resilient healthcare systems to support population health (WHO, 2025).</a:t>
            </a:r>
          </a:p>
          <a:p>
            <a:pPr marL="0" indent="0">
              <a:buNone/>
            </a:pPr>
            <a:endParaRPr lang="en-GB" sz="1900" dirty="0"/>
          </a:p>
          <a:p>
            <a:pPr marL="0" indent="0">
              <a:buNone/>
            </a:pPr>
            <a:r>
              <a:rPr lang="en-GB" sz="1900" dirty="0"/>
              <a:t>Links to sustainable healthcare, as prevention and health promotion can improve population health while reducing avoidable demand on healthcare services (NHS England, 2019).</a:t>
            </a:r>
          </a:p>
          <a:p>
            <a:endParaRPr lang="en-GB" sz="1100" dirty="0"/>
          </a:p>
          <a:p>
            <a:endParaRPr lang="en-GB" sz="1100" dirty="0"/>
          </a:p>
        </p:txBody>
      </p:sp>
      <p:sp>
        <p:nvSpPr>
          <p:cNvPr id="20" name="TextBox 19">
            <a:extLst>
              <a:ext uri="{FF2B5EF4-FFF2-40B4-BE49-F238E27FC236}">
                <a16:creationId xmlns:a16="http://schemas.microsoft.com/office/drawing/2014/main" id="{CD997039-A539-4666-5793-5A3582484EEC}"/>
              </a:ext>
            </a:extLst>
          </p:cNvPr>
          <p:cNvSpPr txBox="1"/>
          <p:nvPr/>
        </p:nvSpPr>
        <p:spPr>
          <a:xfrm>
            <a:off x="-11006" y="6488666"/>
            <a:ext cx="5884396" cy="369332"/>
          </a:xfrm>
          <a:prstGeom prst="rect">
            <a:avLst/>
          </a:prstGeom>
          <a:noFill/>
        </p:spPr>
        <p:txBody>
          <a:bodyPr wrap="square">
            <a:spAutoFit/>
          </a:bodyPr>
          <a:lstStyle/>
          <a:p>
            <a:r>
              <a:rPr lang="en-GB" dirty="0"/>
              <a:t>(SOCI SDG, 2019).</a:t>
            </a:r>
            <a:endParaRPr lang="en-GB" dirty="0">
              <a:solidFill>
                <a:srgbClr val="FF0000"/>
              </a:solidFill>
            </a:endParaRPr>
          </a:p>
        </p:txBody>
      </p:sp>
    </p:spTree>
    <p:extLst>
      <p:ext uri="{BB962C8B-B14F-4D97-AF65-F5344CB8AC3E}">
        <p14:creationId xmlns:p14="http://schemas.microsoft.com/office/powerpoint/2010/main" val="3423866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6" name="Rectangle 615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Freeform: Shape 615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D97FE0-9193-3540-3A30-2650A34019F4}"/>
              </a:ext>
            </a:extLst>
          </p:cNvPr>
          <p:cNvSpPr>
            <a:spLocks noGrp="1"/>
          </p:cNvSpPr>
          <p:nvPr>
            <p:ph type="title"/>
          </p:nvPr>
        </p:nvSpPr>
        <p:spPr>
          <a:xfrm>
            <a:off x="1137034" y="609597"/>
            <a:ext cx="9392421" cy="1330841"/>
          </a:xfrm>
        </p:spPr>
        <p:txBody>
          <a:bodyPr>
            <a:normAutofit/>
          </a:bodyPr>
          <a:lstStyle/>
          <a:p>
            <a:r>
              <a:rPr lang="en-GB" b="1"/>
              <a:t>SDG 3 in UK Health &amp; Social Care</a:t>
            </a:r>
            <a:br>
              <a:rPr lang="en-GB" b="1"/>
            </a:br>
            <a:endParaRPr lang="en-GB" dirty="0"/>
          </a:p>
        </p:txBody>
      </p:sp>
      <p:sp>
        <p:nvSpPr>
          <p:cNvPr id="3" name="Content Placeholder 2">
            <a:extLst>
              <a:ext uri="{FF2B5EF4-FFF2-40B4-BE49-F238E27FC236}">
                <a16:creationId xmlns:a16="http://schemas.microsoft.com/office/drawing/2014/main" id="{AB79D5D7-6C1A-0683-FD30-329AF1481BE6}"/>
              </a:ext>
            </a:extLst>
          </p:cNvPr>
          <p:cNvSpPr>
            <a:spLocks noGrp="1"/>
          </p:cNvSpPr>
          <p:nvPr>
            <p:ph idx="1"/>
          </p:nvPr>
        </p:nvSpPr>
        <p:spPr>
          <a:xfrm>
            <a:off x="432484" y="2209022"/>
            <a:ext cx="7142208" cy="4167063"/>
          </a:xfrm>
        </p:spPr>
        <p:txBody>
          <a:bodyPr>
            <a:normAutofit fontScale="55000" lnSpcReduction="20000"/>
          </a:bodyPr>
          <a:lstStyle/>
          <a:p>
            <a:pPr marL="0" indent="0">
              <a:buNone/>
            </a:pPr>
            <a:r>
              <a:rPr lang="en-GB" sz="2900" b="1" dirty="0"/>
              <a:t>Prevention &amp; Early Intervention</a:t>
            </a:r>
          </a:p>
          <a:p>
            <a:r>
              <a:rPr lang="en-GB" sz="2900" dirty="0"/>
              <a:t>Prevention aims to keep people healthy and reduce the risk of illness (Arnold and Holden, 2025).</a:t>
            </a:r>
          </a:p>
          <a:p>
            <a:r>
              <a:rPr lang="en-GB" sz="2900" dirty="0"/>
              <a:t>Early intervention identifies health problems sooner to prevent them from becoming more serious (Arnold and Holden, 2025).</a:t>
            </a:r>
          </a:p>
          <a:p>
            <a:r>
              <a:rPr lang="en-GB" sz="2900" dirty="0"/>
              <a:t>A greater focus on prevention may also help reduce future pressure on health services (Arnold and Holden, 2025).</a:t>
            </a:r>
          </a:p>
          <a:p>
            <a:r>
              <a:rPr lang="en-GB" sz="2900" dirty="0"/>
              <a:t>Prevention can improve population health and reduce avoidable illness (Marshall, Briggs and Bibby, 2024).</a:t>
            </a:r>
          </a:p>
          <a:p>
            <a:pPr marL="0" indent="0">
              <a:buNone/>
            </a:pPr>
            <a:endParaRPr lang="en-GB" sz="2900" b="1" dirty="0"/>
          </a:p>
          <a:p>
            <a:pPr marL="0" indent="0">
              <a:buNone/>
            </a:pPr>
            <a:r>
              <a:rPr lang="en-GB" sz="2900" b="1" dirty="0"/>
              <a:t>NHS Diabetes Prevention Programme</a:t>
            </a:r>
          </a:p>
          <a:p>
            <a:r>
              <a:rPr lang="en-GB" sz="2900" dirty="0"/>
              <a:t>Supports adults at high risk of developing type 2 diabetes (NICE, 2023).</a:t>
            </a:r>
          </a:p>
          <a:p>
            <a:r>
              <a:rPr lang="en-GB" sz="2900" dirty="0"/>
              <a:t>Promotes healthier lifestyles and behaviour change.</a:t>
            </a:r>
          </a:p>
          <a:p>
            <a:r>
              <a:rPr lang="en-GB" sz="2900" dirty="0"/>
              <a:t>Research shows the programme has reduced the incidence of type 2 diabetes in England (McManus et al., 2022).</a:t>
            </a:r>
          </a:p>
          <a:p>
            <a:endParaRPr lang="en-GB" sz="1100" dirty="0"/>
          </a:p>
        </p:txBody>
      </p:sp>
      <p:pic>
        <p:nvPicPr>
          <p:cNvPr id="6146" name="Picture 2" descr="No alternative text description for this image">
            <a:extLst>
              <a:ext uri="{FF2B5EF4-FFF2-40B4-BE49-F238E27FC236}">
                <a16:creationId xmlns:a16="http://schemas.microsoft.com/office/drawing/2014/main" id="{816F7B6A-18F5-9851-341F-B8031EB49C1E}"/>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11500"/>
                    </a14:imgEffect>
                  </a14:imgLayer>
                </a14:imgProps>
              </a:ext>
              <a:ext uri="{28A0092B-C50C-407E-A947-70E740481C1C}">
                <a14:useLocalDpi xmlns:a14="http://schemas.microsoft.com/office/drawing/2010/main" val="0"/>
              </a:ext>
            </a:extLst>
          </a:blip>
          <a:stretch>
            <a:fillRect/>
          </a:stretch>
        </p:blipFill>
        <p:spPr bwMode="auto">
          <a:xfrm>
            <a:off x="7789144" y="2209022"/>
            <a:ext cx="3755915" cy="3755915"/>
          </a:xfrm>
          <a:prstGeom prst="rect">
            <a:avLst/>
          </a:prstGeom>
          <a:noFill/>
          <a:extLst>
            <a:ext uri="{909E8E84-426E-40DD-AFC4-6F175D3DCCD1}">
              <a14:hiddenFill xmlns:a14="http://schemas.microsoft.com/office/drawing/2010/main">
                <a:solidFill>
                  <a:srgbClr val="FFFFFF"/>
                </a:solidFill>
              </a14:hiddenFill>
            </a:ext>
          </a:extLst>
        </p:spPr>
      </p:pic>
      <p:sp>
        <p:nvSpPr>
          <p:cNvPr id="6155" name="Freeform: Shape 615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D22D3FE0-1E45-CE2E-50EA-27D34582E785}"/>
              </a:ext>
            </a:extLst>
          </p:cNvPr>
          <p:cNvSpPr txBox="1"/>
          <p:nvPr/>
        </p:nvSpPr>
        <p:spPr>
          <a:xfrm>
            <a:off x="8786811" y="5908339"/>
            <a:ext cx="2332594" cy="307777"/>
          </a:xfrm>
          <a:prstGeom prst="rect">
            <a:avLst/>
          </a:prstGeom>
          <a:noFill/>
        </p:spPr>
        <p:txBody>
          <a:bodyPr wrap="square">
            <a:spAutoFit/>
          </a:bodyPr>
          <a:lstStyle/>
          <a:p>
            <a:pPr>
              <a:buNone/>
            </a:pPr>
            <a:r>
              <a:rPr lang="en-GB" sz="1400" dirty="0"/>
              <a:t>(It Pays to Care, n.d.)</a:t>
            </a:r>
          </a:p>
        </p:txBody>
      </p:sp>
    </p:spTree>
    <p:extLst>
      <p:ext uri="{BB962C8B-B14F-4D97-AF65-F5344CB8AC3E}">
        <p14:creationId xmlns:p14="http://schemas.microsoft.com/office/powerpoint/2010/main" val="1408387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B0AB7-2572-B697-48B3-4ABE5F99E2ED}"/>
              </a:ext>
            </a:extLst>
          </p:cNvPr>
          <p:cNvSpPr>
            <a:spLocks noGrp="1"/>
          </p:cNvSpPr>
          <p:nvPr>
            <p:ph type="title"/>
          </p:nvPr>
        </p:nvSpPr>
        <p:spPr>
          <a:xfrm>
            <a:off x="838200" y="100654"/>
            <a:ext cx="10035746" cy="863174"/>
          </a:xfrm>
        </p:spPr>
        <p:txBody>
          <a:bodyPr/>
          <a:lstStyle/>
          <a:p>
            <a:pPr algn="ctr"/>
            <a:r>
              <a:rPr lang="en-GB" b="1" dirty="0"/>
              <a:t>Policy, Governance &amp; Legislation</a:t>
            </a:r>
          </a:p>
        </p:txBody>
      </p:sp>
      <p:graphicFrame>
        <p:nvGraphicFramePr>
          <p:cNvPr id="4" name="Content Placeholder 3">
            <a:extLst>
              <a:ext uri="{FF2B5EF4-FFF2-40B4-BE49-F238E27FC236}">
                <a16:creationId xmlns:a16="http://schemas.microsoft.com/office/drawing/2014/main" id="{B41327FD-5580-B641-8E5D-1DE2403AB31F}"/>
              </a:ext>
            </a:extLst>
          </p:cNvPr>
          <p:cNvGraphicFramePr>
            <a:graphicFrameLocks noGrp="1"/>
          </p:cNvGraphicFramePr>
          <p:nvPr>
            <p:ph idx="1"/>
            <p:extLst>
              <p:ext uri="{D42A27DB-BD31-4B8C-83A1-F6EECF244321}">
                <p14:modId xmlns:p14="http://schemas.microsoft.com/office/powerpoint/2010/main" val="2875908564"/>
              </p:ext>
            </p:extLst>
          </p:nvPr>
        </p:nvGraphicFramePr>
        <p:xfrm>
          <a:off x="838200" y="963828"/>
          <a:ext cx="10515600" cy="5066659"/>
        </p:xfrm>
        <a:graphic>
          <a:graphicData uri="http://schemas.openxmlformats.org/drawingml/2006/table">
            <a:tbl>
              <a:tblPr firstRow="1" bandRow="1">
                <a:tableStyleId>{93296810-A885-4BE3-A3E7-6D5BEEA58F35}</a:tableStyleId>
              </a:tblPr>
              <a:tblGrid>
                <a:gridCol w="5257800">
                  <a:extLst>
                    <a:ext uri="{9D8B030D-6E8A-4147-A177-3AD203B41FA5}">
                      <a16:colId xmlns:a16="http://schemas.microsoft.com/office/drawing/2014/main" val="3995463425"/>
                    </a:ext>
                  </a:extLst>
                </a:gridCol>
                <a:gridCol w="5257800">
                  <a:extLst>
                    <a:ext uri="{9D8B030D-6E8A-4147-A177-3AD203B41FA5}">
                      <a16:colId xmlns:a16="http://schemas.microsoft.com/office/drawing/2014/main" val="2783671189"/>
                    </a:ext>
                  </a:extLst>
                </a:gridCol>
              </a:tblGrid>
              <a:tr h="306867">
                <a:tc>
                  <a:txBody>
                    <a:bodyPr/>
                    <a:lstStyle/>
                    <a:p>
                      <a:r>
                        <a:rPr lang="en-GB" dirty="0"/>
                        <a:t>Policy / Legislation</a:t>
                      </a:r>
                    </a:p>
                  </a:txBody>
                  <a:tcPr/>
                </a:tc>
                <a:tc>
                  <a:txBody>
                    <a:bodyPr/>
                    <a:lstStyle/>
                    <a:p>
                      <a:r>
                        <a:rPr lang="en-GB" dirty="0"/>
                        <a:t>Relevance to health &amp; social care</a:t>
                      </a:r>
                    </a:p>
                  </a:txBody>
                  <a:tcPr/>
                </a:tc>
                <a:extLst>
                  <a:ext uri="{0D108BD9-81ED-4DB2-BD59-A6C34878D82A}">
                    <a16:rowId xmlns:a16="http://schemas.microsoft.com/office/drawing/2014/main" val="683822807"/>
                  </a:ext>
                </a:extLst>
              </a:tr>
              <a:tr h="76716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WHO – Health in All Policies</a:t>
                      </a:r>
                    </a:p>
                    <a:p>
                      <a:pPr>
                        <a:buNone/>
                      </a:pPr>
                      <a:endParaRPr lang="en-GB" sz="1600" b="0" dirty="0"/>
                    </a:p>
                  </a:txBody>
                  <a:tcPr anchor="ctr"/>
                </a:tc>
                <a:tc>
                  <a:txBody>
                    <a:bodyPr/>
                    <a:lstStyle/>
                    <a:p>
                      <a:pPr>
                        <a:buNone/>
                      </a:pPr>
                      <a:r>
                        <a:rPr lang="en-GB" sz="1600" b="0" dirty="0"/>
                        <a:t>Encourages health and health equity to be considered across different areas of public policy (WHO, 2014).</a:t>
                      </a:r>
                    </a:p>
                  </a:txBody>
                  <a:tcPr anchor="ctr"/>
                </a:tc>
                <a:extLst>
                  <a:ext uri="{0D108BD9-81ED-4DB2-BD59-A6C34878D82A}">
                    <a16:rowId xmlns:a16="http://schemas.microsoft.com/office/drawing/2014/main" val="1756827055"/>
                  </a:ext>
                </a:extLst>
              </a:tr>
              <a:tr h="767167">
                <a:tc>
                  <a:txBody>
                    <a:bodyPr/>
                    <a:lstStyle/>
                    <a:p>
                      <a:pPr>
                        <a:buNone/>
                      </a:pPr>
                      <a:r>
                        <a:rPr lang="en-GB" sz="1600" b="0" dirty="0"/>
                        <a:t>NHS Long Term Plan</a:t>
                      </a:r>
                    </a:p>
                  </a:txBody>
                  <a:tcPr anchor="ctr"/>
                </a:tc>
                <a:tc>
                  <a:txBody>
                    <a:bodyPr/>
                    <a:lstStyle/>
                    <a:p>
                      <a:r>
                        <a:rPr lang="en-GB" sz="1600" b="0" dirty="0"/>
                        <a:t>Emphasises prevention, reducing health inequalities and improving population health (NHS England, 2019).</a:t>
                      </a:r>
                    </a:p>
                  </a:txBody>
                  <a:tcPr/>
                </a:tc>
                <a:extLst>
                  <a:ext uri="{0D108BD9-81ED-4DB2-BD59-A6C34878D82A}">
                    <a16:rowId xmlns:a16="http://schemas.microsoft.com/office/drawing/2014/main" val="1719874436"/>
                  </a:ext>
                </a:extLst>
              </a:tr>
              <a:tr h="767167">
                <a:tc>
                  <a:txBody>
                    <a:bodyPr/>
                    <a:lstStyle/>
                    <a:p>
                      <a:r>
                        <a:rPr lang="en-GB" sz="1600" b="0" dirty="0"/>
                        <a:t>Health and Care Act 2022</a:t>
                      </a:r>
                    </a:p>
                  </a:txBody>
                  <a:tcPr/>
                </a:tc>
                <a:tc>
                  <a:txBody>
                    <a:bodyPr/>
                    <a:lstStyle/>
                    <a:p>
                      <a:r>
                        <a:rPr lang="en-GB" sz="1600" b="0" dirty="0"/>
                        <a:t>Supports greater integration and collaboration between NHS organisations, local authorities and other partners (Health and Care Act 2022).</a:t>
                      </a:r>
                    </a:p>
                  </a:txBody>
                  <a:tcPr/>
                </a:tc>
                <a:extLst>
                  <a:ext uri="{0D108BD9-81ED-4DB2-BD59-A6C34878D82A}">
                    <a16:rowId xmlns:a16="http://schemas.microsoft.com/office/drawing/2014/main" val="1030478630"/>
                  </a:ext>
                </a:extLst>
              </a:tr>
              <a:tr h="767167">
                <a:tc>
                  <a:txBody>
                    <a:bodyPr/>
                    <a:lstStyle/>
                    <a:p>
                      <a:r>
                        <a:rPr lang="en-GB" sz="1600" b="0" dirty="0"/>
                        <a:t>Care Act 2014</a:t>
                      </a:r>
                    </a:p>
                  </a:txBody>
                  <a:tcPr/>
                </a:tc>
                <a:tc>
                  <a:txBody>
                    <a:bodyPr/>
                    <a:lstStyle/>
                    <a:p>
                      <a:r>
                        <a:rPr lang="en-GB" sz="1600" b="0" dirty="0"/>
                        <a:t>Places wellbeing and prevention at the centre of adult social care and promotes independence (Care Act 2014).</a:t>
                      </a:r>
                    </a:p>
                  </a:txBody>
                  <a:tcPr/>
                </a:tc>
                <a:extLst>
                  <a:ext uri="{0D108BD9-81ED-4DB2-BD59-A6C34878D82A}">
                    <a16:rowId xmlns:a16="http://schemas.microsoft.com/office/drawing/2014/main" val="3930452289"/>
                  </a:ext>
                </a:extLst>
              </a:tr>
              <a:tr h="537017">
                <a:tc>
                  <a:txBody>
                    <a:bodyPr/>
                    <a:lstStyle/>
                    <a:p>
                      <a:r>
                        <a:rPr lang="en-GB" sz="1600" b="0" dirty="0"/>
                        <a:t>Equality Act 2010</a:t>
                      </a:r>
                    </a:p>
                  </a:txBody>
                  <a:tcPr/>
                </a:tc>
                <a:tc>
                  <a:txBody>
                    <a:bodyPr/>
                    <a:lstStyle/>
                    <a:p>
                      <a:r>
                        <a:rPr lang="en-GB" sz="1600" b="0" dirty="0"/>
                        <a:t>Protects people from discrimination because of protected characteristics (Equality Act 2010).</a:t>
                      </a:r>
                    </a:p>
                  </a:txBody>
                  <a:tcPr/>
                </a:tc>
                <a:extLst>
                  <a:ext uri="{0D108BD9-81ED-4DB2-BD59-A6C34878D82A}">
                    <a16:rowId xmlns:a16="http://schemas.microsoft.com/office/drawing/2014/main" val="3619925045"/>
                  </a:ext>
                </a:extLst>
              </a:tr>
              <a:tr h="997318">
                <a:tc>
                  <a:txBody>
                    <a:bodyPr/>
                    <a:lstStyle/>
                    <a:p>
                      <a:r>
                        <a:rPr lang="en-GB" sz="1600" b="0" dirty="0"/>
                        <a:t>Public Health Approach</a:t>
                      </a:r>
                    </a:p>
                  </a:txBody>
                  <a:tcPr/>
                </a:tc>
                <a:tc>
                  <a:txBody>
                    <a:bodyPr/>
                    <a:lstStyle/>
                    <a:p>
                      <a:r>
                        <a:rPr lang="en-GB" sz="1600" b="0" dirty="0"/>
                        <a:t>Focuses on preventing ill health, promoting health and improving population health and wellbeing (Office for Health Improvement and Disparities, </a:t>
                      </a:r>
                      <a:r>
                        <a:rPr lang="en-GB" sz="1600" b="0" dirty="0" err="1"/>
                        <a:t>n.d</a:t>
                      </a:r>
                      <a:r>
                        <a:rPr lang="en-GB" sz="1600" b="0" dirty="0"/>
                        <a:t>).</a:t>
                      </a:r>
                    </a:p>
                  </a:txBody>
                  <a:tcPr/>
                </a:tc>
                <a:extLst>
                  <a:ext uri="{0D108BD9-81ED-4DB2-BD59-A6C34878D82A}">
                    <a16:rowId xmlns:a16="http://schemas.microsoft.com/office/drawing/2014/main" val="2298871730"/>
                  </a:ext>
                </a:extLst>
              </a:tr>
            </a:tbl>
          </a:graphicData>
        </a:graphic>
      </p:graphicFrame>
      <p:sp>
        <p:nvSpPr>
          <p:cNvPr id="6" name="TextBox 5">
            <a:extLst>
              <a:ext uri="{FF2B5EF4-FFF2-40B4-BE49-F238E27FC236}">
                <a16:creationId xmlns:a16="http://schemas.microsoft.com/office/drawing/2014/main" id="{2B78E0A6-EA65-283D-6A30-2F5A5291EFCA}"/>
              </a:ext>
            </a:extLst>
          </p:cNvPr>
          <p:cNvSpPr txBox="1"/>
          <p:nvPr/>
        </p:nvSpPr>
        <p:spPr>
          <a:xfrm>
            <a:off x="960738" y="6111015"/>
            <a:ext cx="10515600" cy="646331"/>
          </a:xfrm>
          <a:prstGeom prst="rect">
            <a:avLst/>
          </a:prstGeom>
          <a:noFill/>
        </p:spPr>
        <p:txBody>
          <a:bodyPr wrap="square">
            <a:spAutoFit/>
          </a:bodyPr>
          <a:lstStyle/>
          <a:p>
            <a:r>
              <a:rPr lang="en-GB" dirty="0"/>
              <a:t>Policies and legislation can promote prevention, equality and integrated care, but practical barriers can affect how these principles are achieved in practice (</a:t>
            </a:r>
            <a:r>
              <a:rPr lang="en-GB" dirty="0" err="1"/>
              <a:t>Boshari</a:t>
            </a:r>
            <a:r>
              <a:rPr lang="en-GB" dirty="0"/>
              <a:t> et al., 2024).</a:t>
            </a:r>
          </a:p>
        </p:txBody>
      </p:sp>
    </p:spTree>
    <p:extLst>
      <p:ext uri="{BB962C8B-B14F-4D97-AF65-F5344CB8AC3E}">
        <p14:creationId xmlns:p14="http://schemas.microsoft.com/office/powerpoint/2010/main" val="3348404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1E1F-0087-9380-610E-089C9B98EA75}"/>
              </a:ext>
            </a:extLst>
          </p:cNvPr>
          <p:cNvSpPr>
            <a:spLocks noGrp="1"/>
          </p:cNvSpPr>
          <p:nvPr>
            <p:ph type="title"/>
          </p:nvPr>
        </p:nvSpPr>
        <p:spPr>
          <a:xfrm>
            <a:off x="1503403" y="0"/>
            <a:ext cx="10515600" cy="1325563"/>
          </a:xfrm>
        </p:spPr>
        <p:txBody>
          <a:bodyPr>
            <a:normAutofit/>
          </a:bodyPr>
          <a:lstStyle/>
          <a:p>
            <a:r>
              <a:rPr lang="en-GB" sz="3600" b="1" dirty="0"/>
              <a:t>Social processes, media and ideologies  </a:t>
            </a:r>
          </a:p>
        </p:txBody>
      </p:sp>
      <p:graphicFrame>
        <p:nvGraphicFramePr>
          <p:cNvPr id="4" name="Content Placeholder 3">
            <a:extLst>
              <a:ext uri="{FF2B5EF4-FFF2-40B4-BE49-F238E27FC236}">
                <a16:creationId xmlns:a16="http://schemas.microsoft.com/office/drawing/2014/main" id="{78BA5CC4-36A3-617F-4255-AB51385B61AA}"/>
              </a:ext>
            </a:extLst>
          </p:cNvPr>
          <p:cNvGraphicFramePr>
            <a:graphicFrameLocks noGrp="1"/>
          </p:cNvGraphicFramePr>
          <p:nvPr>
            <p:ph idx="1"/>
            <p:extLst>
              <p:ext uri="{D42A27DB-BD31-4B8C-83A1-F6EECF244321}">
                <p14:modId xmlns:p14="http://schemas.microsoft.com/office/powerpoint/2010/main" val="2848232276"/>
              </p:ext>
            </p:extLst>
          </p:nvPr>
        </p:nvGraphicFramePr>
        <p:xfrm>
          <a:off x="593126" y="1581665"/>
          <a:ext cx="10641228" cy="4297680"/>
        </p:xfrm>
        <a:graphic>
          <a:graphicData uri="http://schemas.openxmlformats.org/drawingml/2006/table">
            <a:tbl>
              <a:tblPr>
                <a:tableStyleId>{08FB837D-C827-4EFA-A057-4D05807E0F7C}</a:tableStyleId>
              </a:tblPr>
              <a:tblGrid>
                <a:gridCol w="5320614">
                  <a:extLst>
                    <a:ext uri="{9D8B030D-6E8A-4147-A177-3AD203B41FA5}">
                      <a16:colId xmlns:a16="http://schemas.microsoft.com/office/drawing/2014/main" val="2788387955"/>
                    </a:ext>
                  </a:extLst>
                </a:gridCol>
                <a:gridCol w="5320614">
                  <a:extLst>
                    <a:ext uri="{9D8B030D-6E8A-4147-A177-3AD203B41FA5}">
                      <a16:colId xmlns:a16="http://schemas.microsoft.com/office/drawing/2014/main" val="2896814780"/>
                    </a:ext>
                  </a:extLst>
                </a:gridCol>
              </a:tblGrid>
              <a:tr h="250935">
                <a:tc>
                  <a:txBody>
                    <a:bodyPr/>
                    <a:lstStyle/>
                    <a:p>
                      <a:pPr>
                        <a:buNone/>
                      </a:pPr>
                      <a:r>
                        <a:rPr lang="en-GB" b="1" dirty="0"/>
                        <a:t>Factor</a:t>
                      </a:r>
                    </a:p>
                  </a:txBody>
                  <a:tcPr anchor="ctr"/>
                </a:tc>
                <a:tc>
                  <a:txBody>
                    <a:bodyPr/>
                    <a:lstStyle/>
                    <a:p>
                      <a:pPr>
                        <a:buNone/>
                      </a:pPr>
                      <a:r>
                        <a:rPr lang="en-GB" b="1" dirty="0"/>
                        <a:t>Impact on health and wellbeing</a:t>
                      </a:r>
                    </a:p>
                  </a:txBody>
                  <a:tcPr anchor="ctr"/>
                </a:tc>
                <a:extLst>
                  <a:ext uri="{0D108BD9-81ED-4DB2-BD59-A6C34878D82A}">
                    <a16:rowId xmlns:a16="http://schemas.microsoft.com/office/drawing/2014/main" val="4151125508"/>
                  </a:ext>
                </a:extLst>
              </a:tr>
              <a:tr h="796537">
                <a:tc>
                  <a:txBody>
                    <a:bodyPr/>
                    <a:lstStyle/>
                    <a:p>
                      <a:pPr>
                        <a:buNone/>
                      </a:pPr>
                      <a:r>
                        <a:rPr lang="en-GB" dirty="0"/>
                        <a:t>Social processes</a:t>
                      </a:r>
                    </a:p>
                  </a:txBody>
                  <a:tcPr anchor="ctr"/>
                </a:tc>
                <a:tc>
                  <a:txBody>
                    <a:bodyPr/>
                    <a:lstStyle/>
                    <a:p>
                      <a:pPr>
                        <a:buNone/>
                      </a:pPr>
                      <a:r>
                        <a:rPr lang="en-GB" dirty="0"/>
                        <a:t>Family, culture, education and socioeconomic status influence health behaviours and access to healthcare (Marmot et al., 2020).</a:t>
                      </a:r>
                    </a:p>
                  </a:txBody>
                  <a:tcPr anchor="ctr"/>
                </a:tc>
                <a:extLst>
                  <a:ext uri="{0D108BD9-81ED-4DB2-BD59-A6C34878D82A}">
                    <a16:rowId xmlns:a16="http://schemas.microsoft.com/office/drawing/2014/main" val="846754663"/>
                  </a:ext>
                </a:extLst>
              </a:tr>
              <a:tr h="796537">
                <a:tc>
                  <a:txBody>
                    <a:bodyPr/>
                    <a:lstStyle/>
                    <a:p>
                      <a:pPr>
                        <a:buNone/>
                      </a:pPr>
                      <a:r>
                        <a:rPr lang="en-GB" dirty="0"/>
                        <a:t>Media influence</a:t>
                      </a:r>
                    </a:p>
                  </a:txBody>
                  <a:tcPr anchor="ctr"/>
                </a:tc>
                <a:tc>
                  <a:txBody>
                    <a:bodyPr/>
                    <a:lstStyle/>
                    <a:p>
                      <a:pPr>
                        <a:buNone/>
                      </a:pPr>
                      <a:r>
                        <a:rPr lang="en-GB" dirty="0"/>
                        <a:t>Social media and health campaigns increase awareness but can also spread misinformation (WHO, 2022).</a:t>
                      </a:r>
                    </a:p>
                  </a:txBody>
                  <a:tcPr anchor="ctr"/>
                </a:tc>
                <a:extLst>
                  <a:ext uri="{0D108BD9-81ED-4DB2-BD59-A6C34878D82A}">
                    <a16:rowId xmlns:a16="http://schemas.microsoft.com/office/drawing/2014/main" val="1335966058"/>
                  </a:ext>
                </a:extLst>
              </a:tr>
              <a:tr h="796537">
                <a:tc>
                  <a:txBody>
                    <a:bodyPr/>
                    <a:lstStyle/>
                    <a:p>
                      <a:pPr>
                        <a:buNone/>
                      </a:pPr>
                      <a:r>
                        <a:rPr lang="en-GB" dirty="0"/>
                        <a:t>Health ideologies</a:t>
                      </a:r>
                    </a:p>
                  </a:txBody>
                  <a:tcPr anchor="ctr"/>
                </a:tc>
                <a:tc>
                  <a:txBody>
                    <a:bodyPr/>
                    <a:lstStyle/>
                    <a:p>
                      <a:pPr>
                        <a:buNone/>
                      </a:pPr>
                      <a:r>
                        <a:rPr lang="en-GB" dirty="0"/>
                        <a:t>Beliefs about personal responsibility influence lifestyle choices but may overlook social and economic inequalities (Marmot et al., 2020).</a:t>
                      </a:r>
                    </a:p>
                  </a:txBody>
                  <a:tcPr anchor="ctr"/>
                </a:tc>
                <a:extLst>
                  <a:ext uri="{0D108BD9-81ED-4DB2-BD59-A6C34878D82A}">
                    <a16:rowId xmlns:a16="http://schemas.microsoft.com/office/drawing/2014/main" val="1474041990"/>
                  </a:ext>
                </a:extLst>
              </a:tr>
              <a:tr h="1035498">
                <a:tc>
                  <a:txBody>
                    <a:bodyPr/>
                    <a:lstStyle/>
                    <a:p>
                      <a:pPr>
                        <a:buNone/>
                      </a:pPr>
                      <a:r>
                        <a:rPr lang="en-GB"/>
                        <a:t>Social norms and stigma</a:t>
                      </a:r>
                    </a:p>
                  </a:txBody>
                  <a:tcPr anchor="ctr"/>
                </a:tc>
                <a:tc>
                  <a:txBody>
                    <a:bodyPr/>
                    <a:lstStyle/>
                    <a:p>
                      <a:pPr>
                        <a:buNone/>
                      </a:pPr>
                      <a:r>
                        <a:rPr lang="en-GB" dirty="0"/>
                        <a:t>Cultural expectations and negative attitudes towards mental illness, disability or obesity can discourage people from seeking support (WHO, 2022).</a:t>
                      </a:r>
                    </a:p>
                  </a:txBody>
                  <a:tcPr anchor="ctr"/>
                </a:tc>
                <a:extLst>
                  <a:ext uri="{0D108BD9-81ED-4DB2-BD59-A6C34878D82A}">
                    <a16:rowId xmlns:a16="http://schemas.microsoft.com/office/drawing/2014/main" val="3270980771"/>
                  </a:ext>
                </a:extLst>
              </a:tr>
            </a:tbl>
          </a:graphicData>
        </a:graphic>
      </p:graphicFrame>
    </p:spTree>
    <p:extLst>
      <p:ext uri="{BB962C8B-B14F-4D97-AF65-F5344CB8AC3E}">
        <p14:creationId xmlns:p14="http://schemas.microsoft.com/office/powerpoint/2010/main" val="1431529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B27C4-C206-30CC-6327-E145FE03C03C}"/>
              </a:ext>
            </a:extLst>
          </p:cNvPr>
          <p:cNvSpPr>
            <a:spLocks noGrp="1"/>
          </p:cNvSpPr>
          <p:nvPr>
            <p:ph type="title"/>
          </p:nvPr>
        </p:nvSpPr>
        <p:spPr>
          <a:xfrm>
            <a:off x="980607" y="78898"/>
            <a:ext cx="10515600" cy="1325563"/>
          </a:xfrm>
        </p:spPr>
        <p:txBody>
          <a:bodyPr>
            <a:normAutofit/>
          </a:bodyPr>
          <a:lstStyle/>
          <a:p>
            <a:r>
              <a:rPr lang="en-GB" sz="3600" b="1" dirty="0"/>
              <a:t>Case Study: NHS Diabetes Prevention Programme</a:t>
            </a:r>
          </a:p>
        </p:txBody>
      </p:sp>
      <p:sp>
        <p:nvSpPr>
          <p:cNvPr id="3" name="Content Placeholder 2">
            <a:extLst>
              <a:ext uri="{FF2B5EF4-FFF2-40B4-BE49-F238E27FC236}">
                <a16:creationId xmlns:a16="http://schemas.microsoft.com/office/drawing/2014/main" id="{4C2A54D5-0458-0FD4-E540-FEEC33E8FC80}"/>
              </a:ext>
            </a:extLst>
          </p:cNvPr>
          <p:cNvSpPr>
            <a:spLocks noGrp="1"/>
          </p:cNvSpPr>
          <p:nvPr>
            <p:ph idx="1"/>
          </p:nvPr>
        </p:nvSpPr>
        <p:spPr>
          <a:xfrm>
            <a:off x="200577" y="1185280"/>
            <a:ext cx="11790845" cy="2243720"/>
          </a:xfrm>
        </p:spPr>
        <p:txBody>
          <a:bodyPr>
            <a:normAutofit fontScale="92500" lnSpcReduction="20000"/>
          </a:bodyPr>
          <a:lstStyle/>
          <a:p>
            <a:pPr marL="0" indent="0">
              <a:buNone/>
            </a:pPr>
            <a:r>
              <a:rPr lang="en-GB" sz="1900" b="1" dirty="0">
                <a:cs typeface="Arial" panose="020B0604020202020204" pitchFamily="34" charset="0"/>
              </a:rPr>
              <a:t>What is the NHS Diabetes Prevention Programme?</a:t>
            </a:r>
          </a:p>
          <a:p>
            <a:r>
              <a:rPr lang="en-GB" sz="1900" dirty="0">
                <a:cs typeface="Arial" panose="020B0604020202020204" pitchFamily="34" charset="0"/>
              </a:rPr>
              <a:t>A national NHS programme designed to help prevent or delay type 2 diabetes.</a:t>
            </a:r>
          </a:p>
          <a:p>
            <a:r>
              <a:rPr lang="en-GB" sz="1900" dirty="0">
                <a:cs typeface="Arial" panose="020B0604020202020204" pitchFamily="34" charset="0"/>
              </a:rPr>
              <a:t>Supports people identified as being at high risk of developing type 2 diabetes(NHS England, n.d.).</a:t>
            </a:r>
          </a:p>
          <a:p>
            <a:pPr marL="0" indent="0">
              <a:buNone/>
            </a:pPr>
            <a:r>
              <a:rPr lang="en-GB" sz="1900" b="1" dirty="0">
                <a:cs typeface="Arial" panose="020B0604020202020204" pitchFamily="34" charset="0"/>
              </a:rPr>
              <a:t>Why is it important?</a:t>
            </a:r>
          </a:p>
          <a:p>
            <a:r>
              <a:rPr lang="en-GB" sz="1900" dirty="0">
                <a:cs typeface="Arial" panose="020B0604020202020204" pitchFamily="34" charset="0"/>
              </a:rPr>
              <a:t> Identifies people at risk early.</a:t>
            </a:r>
          </a:p>
          <a:p>
            <a:r>
              <a:rPr lang="en-GB" sz="1900" dirty="0">
                <a:cs typeface="Arial" panose="020B0604020202020204" pitchFamily="34" charset="0"/>
              </a:rPr>
              <a:t> Encourages healthier lifestyle changes.</a:t>
            </a:r>
          </a:p>
          <a:p>
            <a:r>
              <a:rPr lang="en-GB" sz="1900" dirty="0">
                <a:cs typeface="Arial" panose="020B0604020202020204" pitchFamily="34" charset="0"/>
              </a:rPr>
              <a:t> Can help prevent or delay type 2 diabetes (Diabetes UK, n.d.).</a:t>
            </a:r>
          </a:p>
          <a:p>
            <a:pPr marL="0" indent="0">
              <a:buNone/>
            </a:pPr>
            <a:endParaRPr lang="en-GB" b="1" dirty="0"/>
          </a:p>
          <a:p>
            <a:endParaRPr lang="en-GB" dirty="0"/>
          </a:p>
        </p:txBody>
      </p:sp>
      <p:graphicFrame>
        <p:nvGraphicFramePr>
          <p:cNvPr id="4" name="Table 3">
            <a:extLst>
              <a:ext uri="{FF2B5EF4-FFF2-40B4-BE49-F238E27FC236}">
                <a16:creationId xmlns:a16="http://schemas.microsoft.com/office/drawing/2014/main" id="{041D7E2B-BF13-021E-4600-56C92D893B67}"/>
              </a:ext>
            </a:extLst>
          </p:cNvPr>
          <p:cNvGraphicFramePr>
            <a:graphicFrameLocks noGrp="1"/>
          </p:cNvGraphicFramePr>
          <p:nvPr>
            <p:extLst>
              <p:ext uri="{D42A27DB-BD31-4B8C-83A1-F6EECF244321}">
                <p14:modId xmlns:p14="http://schemas.microsoft.com/office/powerpoint/2010/main" val="4052091231"/>
              </p:ext>
            </p:extLst>
          </p:nvPr>
        </p:nvGraphicFramePr>
        <p:xfrm>
          <a:off x="353282" y="3909826"/>
          <a:ext cx="11142925" cy="2024538"/>
        </p:xfrm>
        <a:graphic>
          <a:graphicData uri="http://schemas.openxmlformats.org/drawingml/2006/table">
            <a:tbl>
              <a:tblPr>
                <a:tableStyleId>{08FB837D-C827-4EFA-A057-4D05807E0F7C}</a:tableStyleId>
              </a:tblPr>
              <a:tblGrid>
                <a:gridCol w="5826245">
                  <a:extLst>
                    <a:ext uri="{9D8B030D-6E8A-4147-A177-3AD203B41FA5}">
                      <a16:colId xmlns:a16="http://schemas.microsoft.com/office/drawing/2014/main" val="4240507413"/>
                    </a:ext>
                  </a:extLst>
                </a:gridCol>
                <a:gridCol w="2658340">
                  <a:extLst>
                    <a:ext uri="{9D8B030D-6E8A-4147-A177-3AD203B41FA5}">
                      <a16:colId xmlns:a16="http://schemas.microsoft.com/office/drawing/2014/main" val="2284843224"/>
                    </a:ext>
                  </a:extLst>
                </a:gridCol>
                <a:gridCol w="2658340">
                  <a:extLst>
                    <a:ext uri="{9D8B030D-6E8A-4147-A177-3AD203B41FA5}">
                      <a16:colId xmlns:a16="http://schemas.microsoft.com/office/drawing/2014/main" val="2177115399"/>
                    </a:ext>
                  </a:extLst>
                </a:gridCol>
              </a:tblGrid>
              <a:tr h="385626">
                <a:tc>
                  <a:txBody>
                    <a:bodyPr/>
                    <a:lstStyle/>
                    <a:p>
                      <a:pPr>
                        <a:buNone/>
                      </a:pPr>
                      <a:r>
                        <a:rPr lang="en-GB" b="1" dirty="0"/>
                        <a:t>7% ↓</a:t>
                      </a:r>
                      <a:endParaRPr lang="en-GB" dirty="0"/>
                    </a:p>
                  </a:txBody>
                  <a:tcPr anchor="ctr"/>
                </a:tc>
                <a:tc>
                  <a:txBody>
                    <a:bodyPr/>
                    <a:lstStyle/>
                    <a:p>
                      <a:pPr>
                        <a:buNone/>
                      </a:pPr>
                      <a:r>
                        <a:rPr lang="en-GB" b="1"/>
                        <a:t>3.3 kg ↓</a:t>
                      </a:r>
                      <a:endParaRPr lang="en-GB"/>
                    </a:p>
                  </a:txBody>
                  <a:tcPr anchor="ctr"/>
                </a:tc>
                <a:tc>
                  <a:txBody>
                    <a:bodyPr/>
                    <a:lstStyle/>
                    <a:p>
                      <a:pPr>
                        <a:buNone/>
                      </a:pPr>
                      <a:r>
                        <a:rPr lang="en-GB" b="1"/>
                        <a:t>~50% ↓</a:t>
                      </a:r>
                      <a:endParaRPr lang="en-GB"/>
                    </a:p>
                  </a:txBody>
                  <a:tcPr anchor="ctr"/>
                </a:tc>
                <a:extLst>
                  <a:ext uri="{0D108BD9-81ED-4DB2-BD59-A6C34878D82A}">
                    <a16:rowId xmlns:a16="http://schemas.microsoft.com/office/drawing/2014/main" val="4276015992"/>
                  </a:ext>
                </a:extLst>
              </a:tr>
              <a:tr h="1253286">
                <a:tc>
                  <a:txBody>
                    <a:bodyPr/>
                    <a:lstStyle/>
                    <a:p>
                      <a:pPr>
                        <a:buNone/>
                      </a:pPr>
                      <a:r>
                        <a:rPr lang="en-GB" dirty="0"/>
                        <a:t>Reduction in type 2 diabetes incidence associated with the NHS programme</a:t>
                      </a:r>
                    </a:p>
                  </a:txBody>
                  <a:tcPr anchor="ctr"/>
                </a:tc>
                <a:tc>
                  <a:txBody>
                    <a:bodyPr/>
                    <a:lstStyle/>
                    <a:p>
                      <a:pPr>
                        <a:buNone/>
                      </a:pPr>
                      <a:r>
                        <a:rPr lang="en-GB"/>
                        <a:t>Average weight loss among participants who completed the programme</a:t>
                      </a:r>
                    </a:p>
                  </a:txBody>
                  <a:tcPr anchor="ctr"/>
                </a:tc>
                <a:tc>
                  <a:txBody>
                    <a:bodyPr/>
                    <a:lstStyle/>
                    <a:p>
                      <a:pPr>
                        <a:buNone/>
                      </a:pPr>
                      <a:r>
                        <a:rPr lang="en-GB" dirty="0"/>
                        <a:t>Type 2 diabetes risk reduction possible for some people through lifestyle changes</a:t>
                      </a:r>
                    </a:p>
                  </a:txBody>
                  <a:tcPr anchor="ctr"/>
                </a:tc>
                <a:extLst>
                  <a:ext uri="{0D108BD9-81ED-4DB2-BD59-A6C34878D82A}">
                    <a16:rowId xmlns:a16="http://schemas.microsoft.com/office/drawing/2014/main" val="1586083996"/>
                  </a:ext>
                </a:extLst>
              </a:tr>
              <a:tr h="385626">
                <a:tc>
                  <a:txBody>
                    <a:bodyPr/>
                    <a:lstStyle/>
                    <a:p>
                      <a:pPr>
                        <a:buNone/>
                      </a:pPr>
                      <a:r>
                        <a:rPr lang="en-GB" b="0" dirty="0"/>
                        <a:t>(McManus et al., 2022)</a:t>
                      </a:r>
                    </a:p>
                  </a:txBody>
                  <a:tcPr anchor="ctr"/>
                </a:tc>
                <a:tc>
                  <a:txBody>
                    <a:bodyPr/>
                    <a:lstStyle/>
                    <a:p>
                      <a:pPr>
                        <a:buNone/>
                      </a:pPr>
                      <a:r>
                        <a:rPr lang="en-GB" b="0" dirty="0"/>
                        <a:t>(</a:t>
                      </a:r>
                      <a:r>
                        <a:rPr lang="en-GB" b="0" dirty="0" err="1"/>
                        <a:t>Valabhji</a:t>
                      </a:r>
                      <a:r>
                        <a:rPr lang="en-GB" b="0" dirty="0"/>
                        <a:t> et al., 2020)</a:t>
                      </a:r>
                    </a:p>
                  </a:txBody>
                  <a:tcPr anchor="ctr"/>
                </a:tc>
                <a:tc>
                  <a:txBody>
                    <a:bodyPr/>
                    <a:lstStyle/>
                    <a:p>
                      <a:pPr>
                        <a:buNone/>
                      </a:pPr>
                      <a:r>
                        <a:rPr lang="en-GB" b="0" dirty="0"/>
                        <a:t>(Diabetes UK, n.d.)</a:t>
                      </a:r>
                    </a:p>
                  </a:txBody>
                  <a:tcPr anchor="ctr"/>
                </a:tc>
                <a:extLst>
                  <a:ext uri="{0D108BD9-81ED-4DB2-BD59-A6C34878D82A}">
                    <a16:rowId xmlns:a16="http://schemas.microsoft.com/office/drawing/2014/main" val="3753483208"/>
                  </a:ext>
                </a:extLst>
              </a:tr>
            </a:tbl>
          </a:graphicData>
        </a:graphic>
      </p:graphicFrame>
      <p:sp>
        <p:nvSpPr>
          <p:cNvPr id="5" name="Rectangle 1">
            <a:extLst>
              <a:ext uri="{FF2B5EF4-FFF2-40B4-BE49-F238E27FC236}">
                <a16:creationId xmlns:a16="http://schemas.microsoft.com/office/drawing/2014/main" id="{9DE82376-CBC7-6902-1A53-ED07885FC4F1}"/>
              </a:ext>
            </a:extLst>
          </p:cNvPr>
          <p:cNvSpPr>
            <a:spLocks noChangeArrowheads="1"/>
          </p:cNvSpPr>
          <p:nvPr/>
        </p:nvSpPr>
        <p:spPr bwMode="auto">
          <a:xfrm>
            <a:off x="388495" y="3479712"/>
            <a:ext cx="169790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Key Statistics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7EFEC667-8FF4-8EE9-407B-7D6B1F276F83}"/>
              </a:ext>
            </a:extLst>
          </p:cNvPr>
          <p:cNvSpPr txBox="1"/>
          <p:nvPr/>
        </p:nvSpPr>
        <p:spPr>
          <a:xfrm>
            <a:off x="388495" y="5934364"/>
            <a:ext cx="11363794" cy="923330"/>
          </a:xfrm>
          <a:prstGeom prst="rect">
            <a:avLst/>
          </a:prstGeom>
          <a:noFill/>
        </p:spPr>
        <p:txBody>
          <a:bodyPr wrap="square">
            <a:spAutoFit/>
          </a:bodyPr>
          <a:lstStyle/>
          <a:p>
            <a:pPr>
              <a:buNone/>
            </a:pPr>
            <a:endParaRPr lang="en-GB" b="1" dirty="0"/>
          </a:p>
          <a:p>
            <a:pPr>
              <a:buNone/>
            </a:pPr>
            <a:r>
              <a:rPr lang="en-GB" b="1" dirty="0"/>
              <a:t>Why this case study?</a:t>
            </a:r>
          </a:p>
          <a:p>
            <a:pPr>
              <a:buNone/>
            </a:pPr>
            <a:r>
              <a:rPr lang="en-GB" b="1" dirty="0"/>
              <a:t>Health Promotion + Prevention + Behaviour Change + Wellbeing = Sustainable Healthcare</a:t>
            </a:r>
            <a:endParaRPr lang="en-GB" dirty="0"/>
          </a:p>
        </p:txBody>
      </p:sp>
    </p:spTree>
    <p:extLst>
      <p:ext uri="{BB962C8B-B14F-4D97-AF65-F5344CB8AC3E}">
        <p14:creationId xmlns:p14="http://schemas.microsoft.com/office/powerpoint/2010/main" val="3514192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6C549-4987-479A-32B4-B066ED486992}"/>
              </a:ext>
            </a:extLst>
          </p:cNvPr>
          <p:cNvSpPr>
            <a:spLocks noGrp="1"/>
          </p:cNvSpPr>
          <p:nvPr>
            <p:ph type="title"/>
          </p:nvPr>
        </p:nvSpPr>
        <p:spPr>
          <a:xfrm>
            <a:off x="838200" y="556995"/>
            <a:ext cx="10515600" cy="1133693"/>
          </a:xfrm>
        </p:spPr>
        <p:txBody>
          <a:bodyPr>
            <a:normAutofit/>
          </a:bodyPr>
          <a:lstStyle/>
          <a:p>
            <a:br>
              <a:rPr lang="en-GB" sz="3600" b="1" dirty="0"/>
            </a:br>
            <a:endParaRPr lang="en-GB" sz="3600" dirty="0"/>
          </a:p>
        </p:txBody>
      </p:sp>
      <p:graphicFrame>
        <p:nvGraphicFramePr>
          <p:cNvPr id="11" name="Content Placeholder 10">
            <a:extLst>
              <a:ext uri="{FF2B5EF4-FFF2-40B4-BE49-F238E27FC236}">
                <a16:creationId xmlns:a16="http://schemas.microsoft.com/office/drawing/2014/main" id="{8092996A-8B92-E3EE-B91B-8529CF46DC9A}"/>
              </a:ext>
            </a:extLst>
          </p:cNvPr>
          <p:cNvGraphicFramePr>
            <a:graphicFrameLocks noGrp="1"/>
          </p:cNvGraphicFramePr>
          <p:nvPr>
            <p:ph idx="1"/>
            <p:extLst>
              <p:ext uri="{D42A27DB-BD31-4B8C-83A1-F6EECF244321}">
                <p14:modId xmlns:p14="http://schemas.microsoft.com/office/powerpoint/2010/main" val="4168281410"/>
              </p:ext>
            </p:extLst>
          </p:nvPr>
        </p:nvGraphicFramePr>
        <p:xfrm>
          <a:off x="836674" y="1690688"/>
          <a:ext cx="10515601" cy="4399755"/>
        </p:xfrm>
        <a:graphic>
          <a:graphicData uri="http://schemas.openxmlformats.org/drawingml/2006/table">
            <a:tbl>
              <a:tblPr>
                <a:tableStyleId>{08FB837D-C827-4EFA-A057-4D05807E0F7C}</a:tableStyleId>
              </a:tblPr>
              <a:tblGrid>
                <a:gridCol w="5298593">
                  <a:extLst>
                    <a:ext uri="{9D8B030D-6E8A-4147-A177-3AD203B41FA5}">
                      <a16:colId xmlns:a16="http://schemas.microsoft.com/office/drawing/2014/main" val="1505124929"/>
                    </a:ext>
                  </a:extLst>
                </a:gridCol>
                <a:gridCol w="5217008">
                  <a:extLst>
                    <a:ext uri="{9D8B030D-6E8A-4147-A177-3AD203B41FA5}">
                      <a16:colId xmlns:a16="http://schemas.microsoft.com/office/drawing/2014/main" val="1854360893"/>
                    </a:ext>
                  </a:extLst>
                </a:gridCol>
              </a:tblGrid>
              <a:tr h="397019">
                <a:tc>
                  <a:txBody>
                    <a:bodyPr/>
                    <a:lstStyle/>
                    <a:p>
                      <a:pPr>
                        <a:buNone/>
                      </a:pPr>
                      <a:r>
                        <a:rPr lang="en-GB" sz="1800" b="1"/>
                        <a:t>Successes</a:t>
                      </a:r>
                      <a:endParaRPr lang="en-GB" sz="1800"/>
                    </a:p>
                  </a:txBody>
                  <a:tcPr marL="90231" marR="90231" marT="45116" marB="45116" anchor="ctr"/>
                </a:tc>
                <a:tc>
                  <a:txBody>
                    <a:bodyPr/>
                    <a:lstStyle/>
                    <a:p>
                      <a:pPr>
                        <a:buNone/>
                      </a:pPr>
                      <a:r>
                        <a:rPr lang="en-GB" sz="1800" b="1" dirty="0"/>
                        <a:t>Challenges</a:t>
                      </a:r>
                      <a:endParaRPr lang="en-GB" sz="1800" dirty="0"/>
                    </a:p>
                  </a:txBody>
                  <a:tcPr marL="90231" marR="90231" marT="45116" marB="45116" anchor="ctr"/>
                </a:tc>
                <a:extLst>
                  <a:ext uri="{0D108BD9-81ED-4DB2-BD59-A6C34878D82A}">
                    <a16:rowId xmlns:a16="http://schemas.microsoft.com/office/drawing/2014/main" val="2216263511"/>
                  </a:ext>
                </a:extLst>
              </a:tr>
              <a:tr h="938408">
                <a:tc>
                  <a:txBody>
                    <a:bodyPr/>
                    <a:lstStyle/>
                    <a:p>
                      <a:pPr>
                        <a:buNone/>
                      </a:pPr>
                      <a:r>
                        <a:rPr lang="en-GB" sz="1800" b="1" dirty="0"/>
                        <a:t>Weight Loss:</a:t>
                      </a:r>
                      <a:r>
                        <a:rPr lang="en-GB" sz="1800" dirty="0"/>
                        <a:t> Participants completing the programme lost around </a:t>
                      </a:r>
                      <a:r>
                        <a:rPr lang="en-GB" sz="1800" b="0" dirty="0"/>
                        <a:t>3.3 kg on average </a:t>
                      </a:r>
                      <a:r>
                        <a:rPr lang="en-GB" sz="1800" dirty="0"/>
                        <a:t>(</a:t>
                      </a:r>
                      <a:r>
                        <a:rPr lang="en-GB" sz="1800" dirty="0" err="1"/>
                        <a:t>Valabhji</a:t>
                      </a:r>
                      <a:r>
                        <a:rPr lang="en-GB" sz="1800" dirty="0"/>
                        <a:t> et al., 2020).</a:t>
                      </a:r>
                    </a:p>
                  </a:txBody>
                  <a:tcPr marL="90231" marR="90231" marT="45116" marB="45116" anchor="ctr"/>
                </a:tc>
                <a:tc>
                  <a:txBody>
                    <a:bodyPr/>
                    <a:lstStyle/>
                    <a:p>
                      <a:pPr>
                        <a:buNone/>
                      </a:pPr>
                      <a:r>
                        <a:rPr lang="en-GB" sz="1800" b="1" dirty="0"/>
                        <a:t>Engagement &amp; Retention:</a:t>
                      </a:r>
                      <a:r>
                        <a:rPr lang="en-GB" dirty="0"/>
                        <a:t>Not everyone referred to the programme starts or completes it (NHS England, 2023).</a:t>
                      </a:r>
                      <a:endParaRPr lang="en-GB" sz="1800" dirty="0"/>
                    </a:p>
                  </a:txBody>
                  <a:tcPr marL="90231" marR="90231" marT="45116" marB="45116" anchor="ctr"/>
                </a:tc>
                <a:extLst>
                  <a:ext uri="{0D108BD9-81ED-4DB2-BD59-A6C34878D82A}">
                    <a16:rowId xmlns:a16="http://schemas.microsoft.com/office/drawing/2014/main" val="1595564215"/>
                  </a:ext>
                </a:extLst>
              </a:tr>
              <a:tr h="938408">
                <a:tc>
                  <a:txBody>
                    <a:bodyPr/>
                    <a:lstStyle/>
                    <a:p>
                      <a:pPr>
                        <a:buNone/>
                      </a:pPr>
                      <a:r>
                        <a:rPr lang="en-GB" sz="1800" b="1" dirty="0"/>
                        <a:t>Reduced Diabetes Risk:</a:t>
                      </a:r>
                      <a:r>
                        <a:rPr lang="en-GB" sz="1800" dirty="0"/>
                        <a:t> Programme completion is associated with a </a:t>
                      </a:r>
                      <a:r>
                        <a:rPr lang="en-GB" sz="1800" b="0" dirty="0"/>
                        <a:t>37% lower risk </a:t>
                      </a:r>
                      <a:r>
                        <a:rPr lang="en-GB" sz="1800" dirty="0"/>
                        <a:t>of developing type 2 diabetes (Diabetes UK, n.d.).</a:t>
                      </a:r>
                    </a:p>
                  </a:txBody>
                  <a:tcPr marL="90231" marR="90231" marT="45116" marB="45116" anchor="ctr"/>
                </a:tc>
                <a:tc>
                  <a:txBody>
                    <a:bodyPr/>
                    <a:lstStyle/>
                    <a:p>
                      <a:pPr>
                        <a:buNone/>
                      </a:pPr>
                      <a:r>
                        <a:rPr lang="en-GB" sz="1800" b="1" dirty="0"/>
                        <a:t>Health Inequalities:</a:t>
                      </a:r>
                      <a:r>
                        <a:rPr lang="en-GB" sz="1800" dirty="0"/>
                        <a:t> </a:t>
                      </a:r>
                      <a:r>
                        <a:rPr lang="en-GB" dirty="0"/>
                        <a:t>People from deprived areas and some age groups may be under-represented in programme participation (NHS England, 2023).</a:t>
                      </a:r>
                      <a:endParaRPr lang="en-GB" sz="1800" dirty="0"/>
                    </a:p>
                  </a:txBody>
                  <a:tcPr marL="90231" marR="90231" marT="45116" marB="45116" anchor="ctr"/>
                </a:tc>
                <a:extLst>
                  <a:ext uri="{0D108BD9-81ED-4DB2-BD59-A6C34878D82A}">
                    <a16:rowId xmlns:a16="http://schemas.microsoft.com/office/drawing/2014/main" val="2706321731"/>
                  </a:ext>
                </a:extLst>
              </a:tr>
              <a:tr h="938408">
                <a:tc>
                  <a:txBody>
                    <a:bodyPr/>
                    <a:lstStyle/>
                    <a:p>
                      <a:pPr>
                        <a:buNone/>
                      </a:pPr>
                      <a:r>
                        <a:rPr lang="en-GB" sz="1800" b="1" dirty="0"/>
                        <a:t>Population Impact:</a:t>
                      </a:r>
                      <a:r>
                        <a:rPr lang="en-GB" sz="1800" dirty="0"/>
                        <a:t> Associated with a</a:t>
                      </a:r>
                      <a:r>
                        <a:rPr lang="en-GB" sz="1800" b="0" dirty="0"/>
                        <a:t> 7% reduction in new type 2 diabetes cases </a:t>
                      </a:r>
                      <a:r>
                        <a:rPr lang="en-GB" sz="1800" dirty="0"/>
                        <a:t>in England (McManus et al., 2022).</a:t>
                      </a:r>
                    </a:p>
                  </a:txBody>
                  <a:tcPr marL="90231" marR="90231" marT="45116" marB="45116" anchor="ctr"/>
                </a:tc>
                <a:tc>
                  <a:txBody>
                    <a:bodyPr/>
                    <a:lstStyle/>
                    <a:p>
                      <a:pPr>
                        <a:buNone/>
                      </a:pPr>
                      <a:r>
                        <a:rPr lang="en-GB" sz="1800" b="1" dirty="0"/>
                        <a:t>Cultural &amp; Language Barriers:</a:t>
                      </a:r>
                      <a:r>
                        <a:rPr lang="en-GB" sz="1800" dirty="0"/>
                        <a:t> </a:t>
                      </a:r>
                      <a:r>
                        <a:rPr lang="en-GB" dirty="0"/>
                        <a:t>Access Barriers: Language, transport and digital barriers may limit access to preventative services (NHS England, 2025)</a:t>
                      </a:r>
                      <a:r>
                        <a:rPr lang="en-GB" sz="1800" dirty="0"/>
                        <a:t>.</a:t>
                      </a:r>
                    </a:p>
                  </a:txBody>
                  <a:tcPr marL="90231" marR="90231" marT="45116" marB="45116" anchor="ctr"/>
                </a:tc>
                <a:extLst>
                  <a:ext uri="{0D108BD9-81ED-4DB2-BD59-A6C34878D82A}">
                    <a16:rowId xmlns:a16="http://schemas.microsoft.com/office/drawing/2014/main" val="4225593561"/>
                  </a:ext>
                </a:extLst>
              </a:tr>
              <a:tr h="938408">
                <a:tc>
                  <a:txBody>
                    <a:bodyPr/>
                    <a:lstStyle/>
                    <a:p>
                      <a:pPr>
                        <a:buNone/>
                      </a:pPr>
                      <a:r>
                        <a:rPr lang="en-GB" sz="1800" b="1" dirty="0"/>
                        <a:t>Behaviour Change:</a:t>
                      </a:r>
                      <a:r>
                        <a:rPr lang="en-GB" sz="1800" dirty="0"/>
                        <a:t> Participants reported positive lifestyle changes and valued </a:t>
                      </a:r>
                      <a:r>
                        <a:rPr lang="en-GB" sz="1800" b="0" dirty="0"/>
                        <a:t>peer support </a:t>
                      </a:r>
                      <a:r>
                        <a:rPr lang="en-GB" sz="1800" dirty="0"/>
                        <a:t>(Hawkes et al., 2020).</a:t>
                      </a:r>
                    </a:p>
                  </a:txBody>
                  <a:tcPr marL="90231" marR="90231" marT="45116" marB="45116" anchor="ctr"/>
                </a:tc>
                <a:tc>
                  <a:txBody>
                    <a:bodyPr/>
                    <a:lstStyle/>
                    <a:p>
                      <a:pPr>
                        <a:buNone/>
                      </a:pPr>
                      <a:r>
                        <a:rPr lang="en-GB" sz="1800" b="1" dirty="0"/>
                        <a:t>Maintaining Change:</a:t>
                      </a:r>
                      <a:r>
                        <a:rPr lang="en-GB" sz="1800" dirty="0"/>
                        <a:t> Long-term lifestyle changes can be difficult to sustain after programme support ends (Hawkes et al., 2020).</a:t>
                      </a:r>
                    </a:p>
                  </a:txBody>
                  <a:tcPr marL="90231" marR="90231" marT="45116" marB="45116" anchor="ctr"/>
                </a:tc>
                <a:extLst>
                  <a:ext uri="{0D108BD9-81ED-4DB2-BD59-A6C34878D82A}">
                    <a16:rowId xmlns:a16="http://schemas.microsoft.com/office/drawing/2014/main" val="3687882322"/>
                  </a:ext>
                </a:extLst>
              </a:tr>
            </a:tbl>
          </a:graphicData>
        </a:graphic>
      </p:graphicFrame>
      <p:sp>
        <p:nvSpPr>
          <p:cNvPr id="17" name="Title 1">
            <a:extLst>
              <a:ext uri="{FF2B5EF4-FFF2-40B4-BE49-F238E27FC236}">
                <a16:creationId xmlns:a16="http://schemas.microsoft.com/office/drawing/2014/main" id="{958D21AE-FFA5-0511-E1C9-85BF05969ED3}"/>
              </a:ext>
            </a:extLst>
          </p:cNvPr>
          <p:cNvSpPr txBox="1">
            <a:spLocks/>
          </p:cNvSpPr>
          <p:nvPr/>
        </p:nvSpPr>
        <p:spPr>
          <a:xfrm>
            <a:off x="980607" y="78898"/>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t>Case Study: NHS Diabetes Prevention Programme</a:t>
            </a:r>
          </a:p>
        </p:txBody>
      </p:sp>
    </p:spTree>
    <p:extLst>
      <p:ext uri="{BB962C8B-B14F-4D97-AF65-F5344CB8AC3E}">
        <p14:creationId xmlns:p14="http://schemas.microsoft.com/office/powerpoint/2010/main" val="2113883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350D0-F2A8-DEEF-9C66-ED585B1CCCA8}"/>
              </a:ext>
            </a:extLst>
          </p:cNvPr>
          <p:cNvSpPr>
            <a:spLocks noGrp="1"/>
          </p:cNvSpPr>
          <p:nvPr>
            <p:ph type="title"/>
          </p:nvPr>
        </p:nvSpPr>
        <p:spPr>
          <a:xfrm>
            <a:off x="497359" y="118192"/>
            <a:ext cx="10515600" cy="1189429"/>
          </a:xfrm>
        </p:spPr>
        <p:txBody>
          <a:bodyPr>
            <a:normAutofit/>
          </a:bodyPr>
          <a:lstStyle/>
          <a:p>
            <a:r>
              <a:rPr lang="en-GB" sz="3600" b="1" dirty="0"/>
              <a:t>Health Belief Model</a:t>
            </a:r>
          </a:p>
        </p:txBody>
      </p:sp>
      <p:graphicFrame>
        <p:nvGraphicFramePr>
          <p:cNvPr id="4" name="Content Placeholder 3">
            <a:extLst>
              <a:ext uri="{FF2B5EF4-FFF2-40B4-BE49-F238E27FC236}">
                <a16:creationId xmlns:a16="http://schemas.microsoft.com/office/drawing/2014/main" id="{ED506F27-BECD-B081-C4E4-528B9E9A1FE9}"/>
              </a:ext>
            </a:extLst>
          </p:cNvPr>
          <p:cNvGraphicFramePr>
            <a:graphicFrameLocks noGrp="1"/>
          </p:cNvGraphicFramePr>
          <p:nvPr>
            <p:ph idx="1"/>
            <p:extLst>
              <p:ext uri="{D42A27DB-BD31-4B8C-83A1-F6EECF244321}">
                <p14:modId xmlns:p14="http://schemas.microsoft.com/office/powerpoint/2010/main" val="1526341633"/>
              </p:ext>
            </p:extLst>
          </p:nvPr>
        </p:nvGraphicFramePr>
        <p:xfrm>
          <a:off x="497359" y="2259120"/>
          <a:ext cx="11197282" cy="3647413"/>
        </p:xfrm>
        <a:graphic>
          <a:graphicData uri="http://schemas.openxmlformats.org/drawingml/2006/table">
            <a:tbl>
              <a:tblPr>
                <a:tableStyleId>{08FB837D-C827-4EFA-A057-4D05807E0F7C}</a:tableStyleId>
              </a:tblPr>
              <a:tblGrid>
                <a:gridCol w="5598641">
                  <a:extLst>
                    <a:ext uri="{9D8B030D-6E8A-4147-A177-3AD203B41FA5}">
                      <a16:colId xmlns:a16="http://schemas.microsoft.com/office/drawing/2014/main" val="1502653660"/>
                    </a:ext>
                  </a:extLst>
                </a:gridCol>
                <a:gridCol w="5598641">
                  <a:extLst>
                    <a:ext uri="{9D8B030D-6E8A-4147-A177-3AD203B41FA5}">
                      <a16:colId xmlns:a16="http://schemas.microsoft.com/office/drawing/2014/main" val="2383206033"/>
                    </a:ext>
                  </a:extLst>
                </a:gridCol>
              </a:tblGrid>
              <a:tr h="521059">
                <a:tc>
                  <a:txBody>
                    <a:bodyPr/>
                    <a:lstStyle/>
                    <a:p>
                      <a:pPr>
                        <a:buNone/>
                      </a:pPr>
                      <a:r>
                        <a:rPr lang="en-GB" b="1" dirty="0"/>
                        <a:t>HBM concept</a:t>
                      </a:r>
                    </a:p>
                  </a:txBody>
                  <a:tcPr anchor="ctr"/>
                </a:tc>
                <a:tc>
                  <a:txBody>
                    <a:bodyPr/>
                    <a:lstStyle/>
                    <a:p>
                      <a:pPr>
                        <a:buNone/>
                      </a:pPr>
                      <a:r>
                        <a:rPr lang="en-GB" b="1" dirty="0"/>
                        <a:t>Diabetes prevention </a:t>
                      </a:r>
                    </a:p>
                  </a:txBody>
                  <a:tcPr anchor="ctr"/>
                </a:tc>
                <a:extLst>
                  <a:ext uri="{0D108BD9-81ED-4DB2-BD59-A6C34878D82A}">
                    <a16:rowId xmlns:a16="http://schemas.microsoft.com/office/drawing/2014/main" val="1951500813"/>
                  </a:ext>
                </a:extLst>
              </a:tr>
              <a:tr h="521059">
                <a:tc>
                  <a:txBody>
                    <a:bodyPr/>
                    <a:lstStyle/>
                    <a:p>
                      <a:pPr>
                        <a:buNone/>
                      </a:pPr>
                      <a:r>
                        <a:rPr lang="en-GB" dirty="0"/>
                        <a:t>Perceived susceptibility</a:t>
                      </a:r>
                    </a:p>
                  </a:txBody>
                  <a:tcPr anchor="ctr"/>
                </a:tc>
                <a:tc>
                  <a:txBody>
                    <a:bodyPr/>
                    <a:lstStyle/>
                    <a:p>
                      <a:pPr>
                        <a:buNone/>
                      </a:pPr>
                      <a:r>
                        <a:rPr lang="en-GB"/>
                        <a:t>Understanding personal risk of diabetes</a:t>
                      </a:r>
                    </a:p>
                  </a:txBody>
                  <a:tcPr anchor="ctr"/>
                </a:tc>
                <a:extLst>
                  <a:ext uri="{0D108BD9-81ED-4DB2-BD59-A6C34878D82A}">
                    <a16:rowId xmlns:a16="http://schemas.microsoft.com/office/drawing/2014/main" val="3449733259"/>
                  </a:ext>
                </a:extLst>
              </a:tr>
              <a:tr h="521059">
                <a:tc>
                  <a:txBody>
                    <a:bodyPr/>
                    <a:lstStyle/>
                    <a:p>
                      <a:pPr>
                        <a:buNone/>
                      </a:pPr>
                      <a:r>
                        <a:rPr lang="en-GB" dirty="0"/>
                        <a:t>Perceived severity</a:t>
                      </a:r>
                    </a:p>
                  </a:txBody>
                  <a:tcPr anchor="ctr"/>
                </a:tc>
                <a:tc>
                  <a:txBody>
                    <a:bodyPr/>
                    <a:lstStyle/>
                    <a:p>
                      <a:pPr>
                        <a:buNone/>
                      </a:pPr>
                      <a:r>
                        <a:rPr lang="en-GB"/>
                        <a:t>Understanding possible consequences</a:t>
                      </a:r>
                    </a:p>
                  </a:txBody>
                  <a:tcPr anchor="ctr"/>
                </a:tc>
                <a:extLst>
                  <a:ext uri="{0D108BD9-81ED-4DB2-BD59-A6C34878D82A}">
                    <a16:rowId xmlns:a16="http://schemas.microsoft.com/office/drawing/2014/main" val="1063500574"/>
                  </a:ext>
                </a:extLst>
              </a:tr>
              <a:tr h="521059">
                <a:tc>
                  <a:txBody>
                    <a:bodyPr/>
                    <a:lstStyle/>
                    <a:p>
                      <a:pPr>
                        <a:buNone/>
                      </a:pPr>
                      <a:r>
                        <a:rPr lang="en-GB"/>
                        <a:t>Perceived benefits</a:t>
                      </a:r>
                    </a:p>
                  </a:txBody>
                  <a:tcPr anchor="ctr"/>
                </a:tc>
                <a:tc>
                  <a:txBody>
                    <a:bodyPr/>
                    <a:lstStyle/>
                    <a:p>
                      <a:pPr>
                        <a:buNone/>
                      </a:pPr>
                      <a:r>
                        <a:rPr lang="en-GB" dirty="0"/>
                        <a:t>Believing lifestyle changes can reduce risk</a:t>
                      </a:r>
                    </a:p>
                  </a:txBody>
                  <a:tcPr anchor="ctr"/>
                </a:tc>
                <a:extLst>
                  <a:ext uri="{0D108BD9-81ED-4DB2-BD59-A6C34878D82A}">
                    <a16:rowId xmlns:a16="http://schemas.microsoft.com/office/drawing/2014/main" val="3433844412"/>
                  </a:ext>
                </a:extLst>
              </a:tr>
              <a:tr h="521059">
                <a:tc>
                  <a:txBody>
                    <a:bodyPr/>
                    <a:lstStyle/>
                    <a:p>
                      <a:pPr>
                        <a:buNone/>
                      </a:pPr>
                      <a:r>
                        <a:rPr lang="en-GB"/>
                        <a:t>Perceived barriers</a:t>
                      </a:r>
                    </a:p>
                  </a:txBody>
                  <a:tcPr anchor="ctr"/>
                </a:tc>
                <a:tc>
                  <a:txBody>
                    <a:bodyPr/>
                    <a:lstStyle/>
                    <a:p>
                      <a:pPr>
                        <a:buNone/>
                      </a:pPr>
                      <a:r>
                        <a:rPr lang="en-GB"/>
                        <a:t>Cost, time, language, transport</a:t>
                      </a:r>
                    </a:p>
                  </a:txBody>
                  <a:tcPr anchor="ctr"/>
                </a:tc>
                <a:extLst>
                  <a:ext uri="{0D108BD9-81ED-4DB2-BD59-A6C34878D82A}">
                    <a16:rowId xmlns:a16="http://schemas.microsoft.com/office/drawing/2014/main" val="3041833211"/>
                  </a:ext>
                </a:extLst>
              </a:tr>
              <a:tr h="521059">
                <a:tc>
                  <a:txBody>
                    <a:bodyPr/>
                    <a:lstStyle/>
                    <a:p>
                      <a:pPr>
                        <a:buNone/>
                      </a:pPr>
                      <a:r>
                        <a:rPr lang="en-GB" dirty="0"/>
                        <a:t>Cues to action</a:t>
                      </a:r>
                    </a:p>
                  </a:txBody>
                  <a:tcPr anchor="ctr"/>
                </a:tc>
                <a:tc>
                  <a:txBody>
                    <a:bodyPr/>
                    <a:lstStyle/>
                    <a:p>
                      <a:pPr>
                        <a:buNone/>
                      </a:pPr>
                      <a:r>
                        <a:rPr lang="en-GB"/>
                        <a:t>GP referral/health advice</a:t>
                      </a:r>
                    </a:p>
                  </a:txBody>
                  <a:tcPr anchor="ctr"/>
                </a:tc>
                <a:extLst>
                  <a:ext uri="{0D108BD9-81ED-4DB2-BD59-A6C34878D82A}">
                    <a16:rowId xmlns:a16="http://schemas.microsoft.com/office/drawing/2014/main" val="674513782"/>
                  </a:ext>
                </a:extLst>
              </a:tr>
              <a:tr h="521059">
                <a:tc>
                  <a:txBody>
                    <a:bodyPr/>
                    <a:lstStyle/>
                    <a:p>
                      <a:pPr>
                        <a:buNone/>
                      </a:pPr>
                      <a:r>
                        <a:rPr lang="en-GB"/>
                        <a:t>Self-efficacy</a:t>
                      </a:r>
                    </a:p>
                  </a:txBody>
                  <a:tcPr anchor="ctr"/>
                </a:tc>
                <a:tc>
                  <a:txBody>
                    <a:bodyPr/>
                    <a:lstStyle/>
                    <a:p>
                      <a:pPr>
                        <a:buNone/>
                      </a:pPr>
                      <a:r>
                        <a:rPr lang="en-GB" dirty="0"/>
                        <a:t>Confidence to change diet/activity</a:t>
                      </a:r>
                    </a:p>
                  </a:txBody>
                  <a:tcPr anchor="ctr"/>
                </a:tc>
                <a:extLst>
                  <a:ext uri="{0D108BD9-81ED-4DB2-BD59-A6C34878D82A}">
                    <a16:rowId xmlns:a16="http://schemas.microsoft.com/office/drawing/2014/main" val="2111820104"/>
                  </a:ext>
                </a:extLst>
              </a:tr>
            </a:tbl>
          </a:graphicData>
        </a:graphic>
      </p:graphicFrame>
      <p:sp>
        <p:nvSpPr>
          <p:cNvPr id="5" name="Rectangle 1">
            <a:extLst>
              <a:ext uri="{FF2B5EF4-FFF2-40B4-BE49-F238E27FC236}">
                <a16:creationId xmlns:a16="http://schemas.microsoft.com/office/drawing/2014/main" id="{CFE55E38-CF41-E3AB-A846-5DF6495D330C}"/>
              </a:ext>
            </a:extLst>
          </p:cNvPr>
          <p:cNvSpPr>
            <a:spLocks noChangeArrowheads="1"/>
          </p:cNvSpPr>
          <p:nvPr/>
        </p:nvSpPr>
        <p:spPr bwMode="auto">
          <a:xfrm>
            <a:off x="366584" y="1307621"/>
            <a:ext cx="1206019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GB" dirty="0"/>
              <a:t>Health Belief Model (HBM): The HBM suggests that people's health behaviours are influenced by their beliefs about risk, seriousness, benefits, barriers and their ability to take action (Rosenstock, </a:t>
            </a:r>
            <a:r>
              <a:rPr lang="en-GB" dirty="0" err="1"/>
              <a:t>Strecher</a:t>
            </a:r>
            <a:r>
              <a:rPr lang="en-GB" dirty="0"/>
              <a:t> and Becker, 1988).</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67768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8FC48-FBF5-10B9-0A4C-C6AE334DB99C}"/>
              </a:ext>
            </a:extLst>
          </p:cNvPr>
          <p:cNvSpPr>
            <a:spLocks noGrp="1"/>
          </p:cNvSpPr>
          <p:nvPr>
            <p:ph type="title"/>
          </p:nvPr>
        </p:nvSpPr>
        <p:spPr>
          <a:xfrm>
            <a:off x="665203" y="363589"/>
            <a:ext cx="10515600" cy="1325563"/>
          </a:xfrm>
        </p:spPr>
        <p:txBody>
          <a:bodyPr>
            <a:normAutofit/>
          </a:bodyPr>
          <a:lstStyle/>
          <a:p>
            <a:r>
              <a:rPr lang="en-GB" sz="3600" b="1" dirty="0"/>
              <a:t>Health Inequalities, Equity &amp; Access</a:t>
            </a:r>
          </a:p>
        </p:txBody>
      </p:sp>
      <p:graphicFrame>
        <p:nvGraphicFramePr>
          <p:cNvPr id="1028" name="Content Placeholder 2">
            <a:extLst>
              <a:ext uri="{FF2B5EF4-FFF2-40B4-BE49-F238E27FC236}">
                <a16:creationId xmlns:a16="http://schemas.microsoft.com/office/drawing/2014/main" id="{3B0F1416-CDCE-C00F-634D-AD6915E04D33}"/>
              </a:ext>
            </a:extLst>
          </p:cNvPr>
          <p:cNvGraphicFramePr>
            <a:graphicFrameLocks noGrp="1"/>
          </p:cNvGraphicFramePr>
          <p:nvPr>
            <p:ph idx="1"/>
            <p:extLst>
              <p:ext uri="{D42A27DB-BD31-4B8C-83A1-F6EECF244321}">
                <p14:modId xmlns:p14="http://schemas.microsoft.com/office/powerpoint/2010/main" val="453261165"/>
              </p:ext>
            </p:extLst>
          </p:nvPr>
        </p:nvGraphicFramePr>
        <p:xfrm>
          <a:off x="665203" y="1754326"/>
          <a:ext cx="10515600" cy="3795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CA674858-B4D5-5D05-10CF-2A843DEBC21C}"/>
              </a:ext>
            </a:extLst>
          </p:cNvPr>
          <p:cNvSpPr txBox="1"/>
          <p:nvPr/>
        </p:nvSpPr>
        <p:spPr>
          <a:xfrm>
            <a:off x="916462" y="5894246"/>
            <a:ext cx="9306700" cy="1200329"/>
          </a:xfrm>
          <a:prstGeom prst="rect">
            <a:avLst/>
          </a:prstGeom>
          <a:noFill/>
        </p:spPr>
        <p:txBody>
          <a:bodyPr wrap="square">
            <a:spAutoFit/>
          </a:bodyPr>
          <a:lstStyle/>
          <a:p>
            <a:r>
              <a:rPr lang="en-GB" b="1" dirty="0"/>
              <a:t>Policies and Strategies to Reduce Inequalities</a:t>
            </a:r>
          </a:p>
          <a:p>
            <a:pPr marL="285750" indent="-285750">
              <a:buFont typeface="Arial" panose="020B0604020202020204" pitchFamily="34" charset="0"/>
              <a:buChar char="•"/>
            </a:pPr>
            <a:r>
              <a:rPr lang="en-GB" dirty="0"/>
              <a:t>SDG 10 – Reduced Inequalities, Equality Act 2010 and Core20PLUS5.</a:t>
            </a:r>
          </a:p>
          <a:p>
            <a:endParaRPr lang="en-GB" dirty="0"/>
          </a:p>
          <a:p>
            <a:endParaRPr lang="en-GB" dirty="0"/>
          </a:p>
        </p:txBody>
      </p:sp>
    </p:spTree>
    <p:extLst>
      <p:ext uri="{BB962C8B-B14F-4D97-AF65-F5344CB8AC3E}">
        <p14:creationId xmlns:p14="http://schemas.microsoft.com/office/powerpoint/2010/main" val="4210989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449C3D-85E2-E4BE-F946-54B2A5B773F9}"/>
              </a:ext>
            </a:extLst>
          </p:cNvPr>
          <p:cNvSpPr>
            <a:spLocks noGrp="1"/>
          </p:cNvSpPr>
          <p:nvPr>
            <p:ph type="title"/>
          </p:nvPr>
        </p:nvSpPr>
        <p:spPr>
          <a:xfrm>
            <a:off x="1629751" y="1059116"/>
            <a:ext cx="8924392" cy="933486"/>
          </a:xfrm>
        </p:spPr>
        <p:txBody>
          <a:bodyPr>
            <a:normAutofit/>
          </a:bodyPr>
          <a:lstStyle/>
          <a:p>
            <a:pPr algn="ctr"/>
            <a:r>
              <a:rPr lang="en-GB" b="1"/>
              <a:t>Recommendation</a:t>
            </a:r>
          </a:p>
        </p:txBody>
      </p:sp>
      <p:sp>
        <p:nvSpPr>
          <p:cNvPr id="21"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AF67ACB-28EB-791B-D466-D5DE08C12AA4}"/>
              </a:ext>
            </a:extLst>
          </p:cNvPr>
          <p:cNvSpPr>
            <a:spLocks noGrp="1"/>
          </p:cNvSpPr>
          <p:nvPr>
            <p:ph idx="1"/>
          </p:nvPr>
        </p:nvSpPr>
        <p:spPr>
          <a:xfrm>
            <a:off x="1957986" y="2292176"/>
            <a:ext cx="8273380" cy="3329395"/>
          </a:xfrm>
        </p:spPr>
        <p:txBody>
          <a:bodyPr>
            <a:normAutofit/>
          </a:bodyPr>
          <a:lstStyle/>
          <a:p>
            <a:r>
              <a:rPr lang="en-GB" sz="1900" dirty="0"/>
              <a:t>The NHS should work with local authorities to establish community healthcare support hubs in deprived areas, particularly those identified through the Core20PLUS5 approach. These hubs should provide free health screenings, face-to-face appointments, language interpretation and digital support for booking healthcare appointments.</a:t>
            </a:r>
          </a:p>
          <a:p>
            <a:r>
              <a:rPr lang="en-GB" sz="1900" dirty="0"/>
              <a:t>This would help reduce barriers to accessing healthcare, encourage early detection of illnesses and improve access to preventative services for vulnerable communities (NHS England, </a:t>
            </a:r>
            <a:r>
              <a:rPr lang="en-GB" sz="1900" dirty="0" err="1"/>
              <a:t>nd</a:t>
            </a:r>
            <a:r>
              <a:rPr lang="en-GB" sz="1900" dirty="0"/>
              <a:t>).</a:t>
            </a:r>
          </a:p>
          <a:p>
            <a:r>
              <a:rPr lang="en-GB" sz="1900" dirty="0"/>
              <a:t>This recommendation supports SDG 3 (Good Health and Well-being) and SDG 10 (Reduced Inequalities) by promoting fair and accessible healthcare for everyone.</a:t>
            </a:r>
          </a:p>
          <a:p>
            <a:endParaRPr lang="en-GB" sz="1900" dirty="0"/>
          </a:p>
        </p:txBody>
      </p:sp>
    </p:spTree>
    <p:extLst>
      <p:ext uri="{BB962C8B-B14F-4D97-AF65-F5344CB8AC3E}">
        <p14:creationId xmlns:p14="http://schemas.microsoft.com/office/powerpoint/2010/main" val="1698510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97DBC2-B548-5926-91A7-196D9F155584}"/>
              </a:ext>
            </a:extLst>
          </p:cNvPr>
          <p:cNvSpPr>
            <a:spLocks noGrp="1"/>
          </p:cNvSpPr>
          <p:nvPr>
            <p:ph type="title"/>
          </p:nvPr>
        </p:nvSpPr>
        <p:spPr>
          <a:xfrm>
            <a:off x="1629751" y="1059116"/>
            <a:ext cx="8924392" cy="933486"/>
          </a:xfrm>
        </p:spPr>
        <p:txBody>
          <a:bodyPr>
            <a:normAutofit/>
          </a:bodyPr>
          <a:lstStyle/>
          <a:p>
            <a:pPr algn="ctr"/>
            <a:r>
              <a:rPr lang="en-GB" b="1"/>
              <a:t>Conclusion</a:t>
            </a:r>
          </a:p>
        </p:txBody>
      </p:sp>
      <p:sp>
        <p:nvSpPr>
          <p:cNvPr id="12"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5B8A191-F848-C744-A97A-A7250A987ADF}"/>
              </a:ext>
            </a:extLst>
          </p:cNvPr>
          <p:cNvSpPr>
            <a:spLocks noGrp="1"/>
          </p:cNvSpPr>
          <p:nvPr>
            <p:ph idx="1"/>
          </p:nvPr>
        </p:nvSpPr>
        <p:spPr>
          <a:xfrm>
            <a:off x="1957986" y="2292176"/>
            <a:ext cx="8273380" cy="3329395"/>
          </a:xfrm>
        </p:spPr>
        <p:txBody>
          <a:bodyPr>
            <a:normAutofit fontScale="85000" lnSpcReduction="20000"/>
          </a:bodyPr>
          <a:lstStyle/>
          <a:p>
            <a:r>
              <a:rPr lang="en-GB" sz="2000" dirty="0"/>
              <a:t>Health, wellbeing and sustainability are closely connected and essential for improving quality of life.</a:t>
            </a:r>
          </a:p>
          <a:p>
            <a:r>
              <a:rPr lang="en-GB" sz="2000" dirty="0"/>
              <a:t>SDG 3 aims to promote good health and wellbeing for everyone through prevention, early intervention and equal access to healthcare.</a:t>
            </a:r>
          </a:p>
          <a:p>
            <a:r>
              <a:rPr lang="en-GB" sz="2000" dirty="0"/>
              <a:t>UK policies and legislation support preventative, person-centred and integrated healthcare services.</a:t>
            </a:r>
          </a:p>
          <a:p>
            <a:r>
              <a:rPr lang="en-GB" sz="2000" dirty="0"/>
              <a:t>The NHS Diabetes Prevention Programme demonstrates how early intervention and healthier lifestyles can reduce the risk of Type 2 diabetes and support sustainable healthcare.</a:t>
            </a:r>
          </a:p>
          <a:p>
            <a:r>
              <a:rPr lang="en-GB" sz="2000" dirty="0"/>
              <a:t>However, socioeconomic deprivation, ethnic inequalities and digital exclusion continue to create barriers to accessing healthcare.</a:t>
            </a:r>
          </a:p>
          <a:p>
            <a:r>
              <a:rPr lang="en-GB" sz="2000" dirty="0"/>
              <a:t>Overall, achieving SDG 3 requires accessible, inclusive and sustainable healthcare that addresses both individual health needs and wider social inequalities.</a:t>
            </a:r>
          </a:p>
          <a:p>
            <a:endParaRPr lang="en-GB" sz="1400" dirty="0"/>
          </a:p>
          <a:p>
            <a:endParaRPr lang="en-GB" sz="1400" dirty="0"/>
          </a:p>
        </p:txBody>
      </p:sp>
    </p:spTree>
    <p:extLst>
      <p:ext uri="{BB962C8B-B14F-4D97-AF65-F5344CB8AC3E}">
        <p14:creationId xmlns:p14="http://schemas.microsoft.com/office/powerpoint/2010/main" val="9583170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86B27-690D-526D-D3AA-EF9A095D1476}"/>
              </a:ext>
            </a:extLst>
          </p:cNvPr>
          <p:cNvSpPr>
            <a:spLocks noGrp="1"/>
          </p:cNvSpPr>
          <p:nvPr>
            <p:ph type="title"/>
          </p:nvPr>
        </p:nvSpPr>
        <p:spPr/>
        <p:txBody>
          <a:bodyPr/>
          <a:lstStyle/>
          <a:p>
            <a:r>
              <a:rPr lang="en-GB" sz="3600" b="1" dirty="0"/>
              <a:t>References</a:t>
            </a:r>
            <a:r>
              <a:rPr lang="en-GB" dirty="0"/>
              <a:t> </a:t>
            </a:r>
          </a:p>
        </p:txBody>
      </p:sp>
      <p:sp>
        <p:nvSpPr>
          <p:cNvPr id="3" name="Content Placeholder 2">
            <a:extLst>
              <a:ext uri="{FF2B5EF4-FFF2-40B4-BE49-F238E27FC236}">
                <a16:creationId xmlns:a16="http://schemas.microsoft.com/office/drawing/2014/main" id="{D8E1904B-C6B5-FFE3-589F-9F0C32044732}"/>
              </a:ext>
            </a:extLst>
          </p:cNvPr>
          <p:cNvSpPr>
            <a:spLocks noGrp="1"/>
          </p:cNvSpPr>
          <p:nvPr>
            <p:ph idx="1"/>
          </p:nvPr>
        </p:nvSpPr>
        <p:spPr>
          <a:xfrm>
            <a:off x="838200" y="1825625"/>
            <a:ext cx="10515600" cy="4822310"/>
          </a:xfrm>
        </p:spPr>
        <p:txBody>
          <a:bodyPr>
            <a:normAutofit fontScale="40000" lnSpcReduction="20000"/>
          </a:bodyPr>
          <a:lstStyle/>
          <a:p>
            <a:pPr marL="0" indent="0">
              <a:buNone/>
            </a:pPr>
            <a:r>
              <a:rPr lang="en-GB" dirty="0"/>
              <a:t> </a:t>
            </a:r>
          </a:p>
          <a:p>
            <a:pPr marL="0" indent="0">
              <a:buNone/>
            </a:pPr>
            <a:r>
              <a:rPr lang="en-GB" dirty="0"/>
              <a:t>Arnold, S. and Holden, J. (2025) ‘What is prevention in health?’, </a:t>
            </a:r>
            <a:r>
              <a:rPr lang="en-GB" i="1" dirty="0"/>
              <a:t>The King’s Fund</a:t>
            </a:r>
            <a:r>
              <a:rPr lang="en-GB" dirty="0"/>
              <a:t>, 18 June. Available at: </a:t>
            </a:r>
            <a:r>
              <a:rPr lang="en-GB" u="sng" dirty="0">
                <a:hlinkClick r:id="rId2"/>
              </a:rPr>
              <a:t>https://www.kingsfund.org.uk/insight-and-analysis/long-reads/what-is-prevention-in-health</a:t>
            </a:r>
            <a:r>
              <a:rPr lang="en-GB" dirty="0"/>
              <a:t> (Accessed: 28 September 2026).</a:t>
            </a:r>
          </a:p>
          <a:p>
            <a:pPr marL="0" indent="0">
              <a:buNone/>
            </a:pPr>
            <a:r>
              <a:rPr lang="en-GB" dirty="0"/>
              <a:t>Auburn University Office of Sustainability (n.d.) </a:t>
            </a:r>
            <a:r>
              <a:rPr lang="en-GB" i="1" dirty="0"/>
              <a:t>Sustainable Development Goal 3: Good Health and Wellbeing Poster</a:t>
            </a:r>
            <a:r>
              <a:rPr lang="en-GB" dirty="0"/>
              <a:t>. Available at: </a:t>
            </a:r>
            <a:r>
              <a:rPr lang="en-GB" u="sng" dirty="0">
                <a:hlinkClick r:id="rId3"/>
              </a:rPr>
              <a:t>https://sustain.auburn.edu/poster-archive-sustainable-development-goal-3-good-health-and-wellbeing-poster/</a:t>
            </a:r>
            <a:r>
              <a:rPr lang="en-GB" dirty="0"/>
              <a:t> (Accessed: 28 September 2026).</a:t>
            </a:r>
          </a:p>
          <a:p>
            <a:pPr marL="0" indent="0">
              <a:buNone/>
            </a:pPr>
            <a:r>
              <a:rPr lang="en-GB" dirty="0" err="1"/>
              <a:t>Boshari</a:t>
            </a:r>
            <a:r>
              <a:rPr lang="en-GB" dirty="0"/>
              <a:t>, T., </a:t>
            </a:r>
            <a:r>
              <a:rPr lang="en-GB" dirty="0" err="1"/>
              <a:t>Tallack</a:t>
            </a:r>
            <a:r>
              <a:rPr lang="en-GB" dirty="0"/>
              <a:t>, C., Gerhold, M. and Briggs, A. (2024) </a:t>
            </a:r>
            <a:r>
              <a:rPr lang="en-GB" i="1" dirty="0"/>
              <a:t>Personalised prevention in England: Bridging the gap between policy rhetoric and practical reality</a:t>
            </a:r>
            <a:r>
              <a:rPr lang="en-GB" dirty="0"/>
              <a:t>. London: The Health Foundation. Available at: </a:t>
            </a:r>
            <a:r>
              <a:rPr lang="en-GB" u="sng" dirty="0">
                <a:hlinkClick r:id="rId4"/>
              </a:rPr>
              <a:t>https://www.health.org.uk/reports-and-analysis/briefings/personalised-prevention-in-england</a:t>
            </a:r>
            <a:r>
              <a:rPr lang="en-GB" dirty="0"/>
              <a:t> (Accessed: 28 September 2026).</a:t>
            </a:r>
          </a:p>
          <a:p>
            <a:pPr marL="0" indent="0">
              <a:buNone/>
            </a:pPr>
            <a:r>
              <a:rPr lang="en-GB" i="1" dirty="0"/>
              <a:t>Care Act (2014)</a:t>
            </a:r>
            <a:r>
              <a:rPr lang="en-GB" dirty="0"/>
              <a:t>. London: The Stationery Office. Available at: </a:t>
            </a:r>
            <a:r>
              <a:rPr lang="en-GB" u="sng" dirty="0">
                <a:hlinkClick r:id="rId5"/>
              </a:rPr>
              <a:t>https://www.legislation.gov.uk/ukpga/2014/23/contents</a:t>
            </a:r>
            <a:r>
              <a:rPr lang="en-GB" dirty="0"/>
              <a:t> (Accessed: 28 September 2026).</a:t>
            </a:r>
          </a:p>
          <a:p>
            <a:pPr marL="0" indent="0">
              <a:buNone/>
            </a:pPr>
            <a:r>
              <a:rPr lang="en-GB" dirty="0"/>
              <a:t>Department of Health and Social Care (2022) </a:t>
            </a:r>
            <a:r>
              <a:rPr lang="en-GB" i="1" dirty="0"/>
              <a:t>Health and Care Act 2022</a:t>
            </a:r>
            <a:r>
              <a:rPr lang="en-GB" dirty="0"/>
              <a:t>. London: The Stationery Office. Available at: </a:t>
            </a:r>
            <a:r>
              <a:rPr lang="en-GB" u="sng" dirty="0">
                <a:hlinkClick r:id="rId6"/>
              </a:rPr>
              <a:t>https://www.legislation.gov.uk/ukpga/2022/31/contents</a:t>
            </a:r>
            <a:r>
              <a:rPr lang="en-GB" dirty="0"/>
              <a:t> (Accessed: 28 September 2026).</a:t>
            </a:r>
          </a:p>
          <a:p>
            <a:pPr marL="0" indent="0">
              <a:buNone/>
            </a:pPr>
            <a:r>
              <a:rPr lang="en-GB" dirty="0"/>
              <a:t>Diabetes UK (n.d.) </a:t>
            </a:r>
            <a:r>
              <a:rPr lang="en-GB" i="1" dirty="0"/>
              <a:t>Our prevention work</a:t>
            </a:r>
            <a:r>
              <a:rPr lang="en-GB" dirty="0"/>
              <a:t>. Available at: </a:t>
            </a:r>
            <a:r>
              <a:rPr lang="en-GB" u="sng" dirty="0">
                <a:hlinkClick r:id="rId7"/>
              </a:rPr>
              <a:t>https://www.diabetes.org.uk/about-diabetes/type-2-diabetes/preventing/prevention-work</a:t>
            </a:r>
            <a:r>
              <a:rPr lang="en-GB" dirty="0"/>
              <a:t> (Accessed: 28 September 2026).</a:t>
            </a:r>
          </a:p>
          <a:p>
            <a:pPr marL="0" indent="0">
              <a:buNone/>
            </a:pPr>
            <a:r>
              <a:rPr lang="en-GB" dirty="0"/>
              <a:t>Engel, G.L. (1977) ‘The need for a new medical model: A challenge for biomedicine’, </a:t>
            </a:r>
            <a:r>
              <a:rPr lang="en-GB" i="1" dirty="0"/>
              <a:t>Science</a:t>
            </a:r>
            <a:r>
              <a:rPr lang="en-GB" dirty="0"/>
              <a:t>, 196(4286), pp. 129–136. Available at: </a:t>
            </a:r>
            <a:r>
              <a:rPr lang="en-GB" u="sng" dirty="0">
                <a:hlinkClick r:id="rId8"/>
              </a:rPr>
              <a:t>https://doi.org/10.1126/science.847460</a:t>
            </a:r>
            <a:r>
              <a:rPr lang="en-GB" dirty="0"/>
              <a:t>.</a:t>
            </a:r>
          </a:p>
          <a:p>
            <a:pPr marL="0" indent="0">
              <a:buNone/>
            </a:pPr>
            <a:r>
              <a:rPr lang="en-GB" i="1" dirty="0"/>
              <a:t>Equality Act( 2010)</a:t>
            </a:r>
            <a:r>
              <a:rPr lang="en-GB" dirty="0"/>
              <a:t>. London: The Stationery Office. Available at: </a:t>
            </a:r>
            <a:r>
              <a:rPr lang="en-GB" u="sng" dirty="0">
                <a:hlinkClick r:id="rId9"/>
              </a:rPr>
              <a:t>https://www.legislation.gov.uk/ukpga/2010/15/contents</a:t>
            </a:r>
            <a:r>
              <a:rPr lang="en-GB" dirty="0"/>
              <a:t> (Accessed: 28 September 2026).</a:t>
            </a:r>
          </a:p>
          <a:p>
            <a:pPr marL="0" indent="0">
              <a:buNone/>
            </a:pPr>
            <a:r>
              <a:rPr lang="en-GB" dirty="0"/>
              <a:t>Geoghegan, T. (2015) ‘Global goals for sustainable development’, </a:t>
            </a:r>
            <a:r>
              <a:rPr lang="en-GB" i="1" dirty="0"/>
              <a:t>International Institute for Environment and Development</a:t>
            </a:r>
            <a:r>
              <a:rPr lang="en-GB" dirty="0"/>
              <a:t>, 2 September. Available at: </a:t>
            </a:r>
            <a:r>
              <a:rPr lang="en-GB" u="sng" dirty="0">
                <a:hlinkClick r:id="rId10"/>
              </a:rPr>
              <a:t>https://www.iied.org/global-goals-for-sustainable-development</a:t>
            </a:r>
            <a:r>
              <a:rPr lang="en-GB" dirty="0"/>
              <a:t> (Accessed: 28 September 2026).</a:t>
            </a:r>
          </a:p>
          <a:p>
            <a:pPr marL="0" indent="0">
              <a:buNone/>
            </a:pPr>
            <a:r>
              <a:rPr lang="en-GB" dirty="0"/>
              <a:t>Hawkes, R.E., Cameron, E., Cotterill, S., Bower, P. and French, D.P. (2020) ‘The NHS Diabetes Prevention Programme: an observational study of service delivery and patient experience’, </a:t>
            </a:r>
            <a:r>
              <a:rPr lang="en-GB" i="1" dirty="0"/>
              <a:t>BMC Health Services Research</a:t>
            </a:r>
            <a:r>
              <a:rPr lang="en-GB" dirty="0"/>
              <a:t>, 20, 1098. Available at: </a:t>
            </a:r>
            <a:r>
              <a:rPr lang="en-GB" u="sng" dirty="0">
                <a:hlinkClick r:id="rId11"/>
              </a:rPr>
              <a:t>https://doi.org/10.1186/s12913-020-05951-7</a:t>
            </a:r>
            <a:r>
              <a:rPr lang="en-GB" dirty="0"/>
              <a:t> (Accessed: 28 September 2026).</a:t>
            </a:r>
          </a:p>
          <a:p>
            <a:pPr marL="0" indent="0">
              <a:buNone/>
            </a:pPr>
            <a:r>
              <a:rPr lang="en-GB" dirty="0"/>
              <a:t>Henriques, G. (2015) ‘The biopsychosocial model and its limitations’, Psychology Today, 30 October. Available at: </a:t>
            </a:r>
            <a:r>
              <a:rPr lang="en-GB" u="sng" dirty="0">
                <a:hlinkClick r:id="rId12"/>
              </a:rPr>
              <a:t>https://www.psychologytoday.com/gb/blog/theory-knowledge/201510/the-biopsychosocial-model-and-its-limitations</a:t>
            </a:r>
            <a:r>
              <a:rPr lang="en-GB" dirty="0"/>
              <a:t> (Accessed: 14 October 2026).</a:t>
            </a:r>
          </a:p>
          <a:p>
            <a:pPr marL="0" indent="0">
              <a:buNone/>
            </a:pPr>
            <a:r>
              <a:rPr lang="en-GB" dirty="0"/>
              <a:t>It Pays to Care (n.d.) ‘Great messaging from Comcare – it pays to care’ [LinkedIn post]. Available at: </a:t>
            </a:r>
            <a:r>
              <a:rPr lang="en-GB" u="sng" dirty="0">
                <a:hlinkClick r:id="rId13"/>
              </a:rPr>
              <a:t>LinkedIn post</a:t>
            </a:r>
            <a:r>
              <a:rPr lang="en-GB" dirty="0"/>
              <a:t> (Accessed: 28 September 2026).</a:t>
            </a:r>
          </a:p>
          <a:p>
            <a:pPr marL="0" indent="0">
              <a:buNone/>
            </a:pPr>
            <a:r>
              <a:rPr lang="en-GB" dirty="0"/>
              <a:t>Marmot, M. et al. (2020) Health Equity in England: The Marmot Review 10 Years On. London: Institute of Health Equity. Available at: </a:t>
            </a:r>
            <a:r>
              <a:rPr lang="en-GB" u="sng" dirty="0">
                <a:hlinkClick r:id="rId14"/>
              </a:rPr>
              <a:t>https://www.instituteofhealthequity.org/resources-reports/marmot-review-10-years-on</a:t>
            </a:r>
            <a:r>
              <a:rPr lang="en-GB" dirty="0"/>
              <a:t> (Accessed: 13 October 2026).</a:t>
            </a:r>
          </a:p>
          <a:p>
            <a:pPr marL="0" indent="0">
              <a:buNone/>
            </a:pPr>
            <a:endParaRPr lang="en-GB" b="1" dirty="0"/>
          </a:p>
        </p:txBody>
      </p:sp>
    </p:spTree>
    <p:extLst>
      <p:ext uri="{BB962C8B-B14F-4D97-AF65-F5344CB8AC3E}">
        <p14:creationId xmlns:p14="http://schemas.microsoft.com/office/powerpoint/2010/main" val="23500204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6FD520-F4F5-715C-FC4C-CD94677AE7F3}"/>
              </a:ext>
            </a:extLst>
          </p:cNvPr>
          <p:cNvSpPr>
            <a:spLocks noGrp="1"/>
          </p:cNvSpPr>
          <p:nvPr>
            <p:ph idx="1"/>
          </p:nvPr>
        </p:nvSpPr>
        <p:spPr>
          <a:xfrm>
            <a:off x="492210" y="466382"/>
            <a:ext cx="11699790" cy="5131230"/>
          </a:xfrm>
        </p:spPr>
        <p:txBody>
          <a:bodyPr>
            <a:normAutofit fontScale="25000" lnSpcReduction="20000"/>
          </a:bodyPr>
          <a:lstStyle/>
          <a:p>
            <a:pPr marL="0" indent="0">
              <a:buNone/>
            </a:pPr>
            <a:r>
              <a:rPr lang="en-GB" sz="4900" dirty="0"/>
              <a:t>Marshall, L., Briggs, A. and Bibby, J. (2024) </a:t>
            </a:r>
            <a:r>
              <a:rPr lang="en-GB" sz="4900" i="1" dirty="0"/>
              <a:t>How can the next government take prevention from rhetoric to reality?</a:t>
            </a:r>
            <a:r>
              <a:rPr lang="en-GB" sz="4900" dirty="0"/>
              <a:t> London: The Health Foundation. Available at: </a:t>
            </a:r>
            <a:r>
              <a:rPr lang="en-GB" sz="4900" u="sng" dirty="0">
                <a:hlinkClick r:id="rId2"/>
              </a:rPr>
              <a:t>https://www.health.org.uk/reports-and-analysis/briefings/how-can-the-next-government-take-prevention-from-rhetoric-to-reality</a:t>
            </a:r>
            <a:r>
              <a:rPr lang="en-GB" sz="4900" dirty="0"/>
              <a:t> (Accessed: 28 September 2026).</a:t>
            </a:r>
          </a:p>
          <a:p>
            <a:pPr marL="0" indent="0">
              <a:buNone/>
            </a:pPr>
            <a:r>
              <a:rPr lang="en-GB" sz="4900" dirty="0"/>
              <a:t>McManus, E., Meacock, R., Parkinson, B. and Sutton, M. (2022) ‘Population level impact of the NHS Diabetes Prevention Programme on incidence of type 2 diabetes in England: An observational study’, </a:t>
            </a:r>
            <a:r>
              <a:rPr lang="en-GB" sz="4900" i="1" dirty="0"/>
              <a:t>The Lancet Regional Health – Europe</a:t>
            </a:r>
            <a:r>
              <a:rPr lang="en-GB" sz="4900" dirty="0"/>
              <a:t>, 19, 100420. Available at: </a:t>
            </a:r>
            <a:r>
              <a:rPr lang="en-GB" sz="4900" u="sng" dirty="0">
                <a:hlinkClick r:id="rId3"/>
              </a:rPr>
              <a:t>https://doi.org/10.1016/j.lanepe.2022.100420</a:t>
            </a:r>
            <a:r>
              <a:rPr lang="en-GB" sz="4900" dirty="0"/>
              <a:t> (Accessed: 28 September 2026).</a:t>
            </a:r>
          </a:p>
          <a:p>
            <a:pPr marL="0" indent="0">
              <a:buNone/>
            </a:pPr>
            <a:r>
              <a:rPr lang="en-GB" sz="4900" dirty="0" err="1"/>
              <a:t>Medwriter</a:t>
            </a:r>
            <a:r>
              <a:rPr lang="en-GB" sz="4900" dirty="0"/>
              <a:t> (2025) </a:t>
            </a:r>
            <a:r>
              <a:rPr lang="en-GB" sz="4900" i="1" dirty="0"/>
              <a:t>Comprehensive Guide to Biopsychosocial Assessment: Enhancing Mental Health Evaluations</a:t>
            </a:r>
            <a:r>
              <a:rPr lang="en-GB" sz="4900" dirty="0"/>
              <a:t>. 15 May. Available at: </a:t>
            </a:r>
            <a:r>
              <a:rPr lang="en-GB" sz="4900" u="sng" dirty="0">
                <a:hlinkClick r:id="rId4"/>
              </a:rPr>
              <a:t>https://www.medwriter.ai/blog/comprehensive-guide-to-biopsychosocial-assessment-enhancing-mental-health-evaluations</a:t>
            </a:r>
            <a:r>
              <a:rPr lang="en-GB" sz="4900" dirty="0"/>
              <a:t> (Accessed: 28 September 2026).</a:t>
            </a:r>
          </a:p>
          <a:p>
            <a:pPr marL="0" indent="0">
              <a:buNone/>
            </a:pPr>
            <a:r>
              <a:rPr lang="en-GB" sz="4900" dirty="0"/>
              <a:t>Miles, L.M., Hawkes, R.E. and French, D.P. (2021) ‘How is the </a:t>
            </a:r>
            <a:r>
              <a:rPr lang="en-GB" sz="4900" dirty="0" err="1"/>
              <a:t>behavior</a:t>
            </a:r>
            <a:r>
              <a:rPr lang="en-GB" sz="4900" dirty="0"/>
              <a:t> change technique content of the NHS Diabetes Prevention Program understood by participants? A qualitative study of fidelity, with a focus on receipt’, </a:t>
            </a:r>
            <a:r>
              <a:rPr lang="en-GB" sz="4900" i="1" dirty="0"/>
              <a:t>Annals of </a:t>
            </a:r>
            <a:r>
              <a:rPr lang="en-GB" sz="4900" i="1" dirty="0" err="1"/>
              <a:t>Behavioral</a:t>
            </a:r>
            <a:r>
              <a:rPr lang="en-GB" sz="4900" i="1" dirty="0"/>
              <a:t> Medicine</a:t>
            </a:r>
            <a:r>
              <a:rPr lang="en-GB" sz="4900" dirty="0"/>
              <a:t>, 56(7), pp. 749–759. Available at: </a:t>
            </a:r>
            <a:r>
              <a:rPr lang="en-GB" sz="4900" u="sng" dirty="0">
                <a:hlinkClick r:id="rId5"/>
              </a:rPr>
              <a:t>https://doi.org/10.1093/abm/kaab093</a:t>
            </a:r>
            <a:r>
              <a:rPr lang="en-GB" sz="4900" dirty="0"/>
              <a:t> (Accessed: 28 September 2026).</a:t>
            </a:r>
          </a:p>
          <a:p>
            <a:pPr marL="0" indent="0">
              <a:buNone/>
            </a:pPr>
            <a:r>
              <a:rPr lang="en-GB" sz="4900" dirty="0"/>
              <a:t>NHS England (2019) </a:t>
            </a:r>
            <a:r>
              <a:rPr lang="en-GB" sz="4900" i="1" dirty="0"/>
              <a:t>The NHS Long Term Plan</a:t>
            </a:r>
            <a:r>
              <a:rPr lang="en-GB" sz="4900" dirty="0"/>
              <a:t>. London: NHS England. Available at: </a:t>
            </a:r>
            <a:r>
              <a:rPr lang="en-GB" sz="4900" u="sng" dirty="0">
                <a:hlinkClick r:id="rId6"/>
              </a:rPr>
              <a:t>https://webarchive.nationalarchives.gov.uk/ukgwa/20250506042016/https://www.longtermplan.nhs.uk/publication/nhs-long-term-plan/</a:t>
            </a:r>
            <a:r>
              <a:rPr lang="en-GB" sz="4900" dirty="0"/>
              <a:t>  (Accessed: 28 September 2026).</a:t>
            </a:r>
          </a:p>
          <a:p>
            <a:pPr marL="0" indent="0">
              <a:buNone/>
            </a:pPr>
            <a:r>
              <a:rPr lang="en-GB" sz="4900" dirty="0"/>
              <a:t>NHS England (2021) Core20PLUS5 – An Approach to Reducing Health Inequalities: Supporting Information. Available at: </a:t>
            </a:r>
            <a:r>
              <a:rPr lang="en-GB" sz="4900" u="sng" dirty="0">
                <a:hlinkClick r:id="rId7"/>
              </a:rPr>
              <a:t>https://www.england.nhs.uk/publication/core20plus5-an-approach-to-reducing-health-inequalities-supporting-information/</a:t>
            </a:r>
            <a:r>
              <a:rPr lang="en-GB" sz="4900" dirty="0"/>
              <a:t> (Accessed: 14 October 2026).</a:t>
            </a:r>
          </a:p>
          <a:p>
            <a:pPr marL="0" indent="0">
              <a:buNone/>
            </a:pPr>
            <a:r>
              <a:rPr lang="en-GB" sz="4900" dirty="0"/>
              <a:t>NHS England (2023) Diabetes Prevention Programme: Non-Diabetic Hyperglycaemia, January 2023 to June 2023. Available at: </a:t>
            </a:r>
            <a:r>
              <a:rPr lang="en-GB" sz="4900" u="sng" dirty="0">
                <a:hlinkClick r:id="rId8"/>
              </a:rPr>
              <a:t>https://digital.nhs.uk/data-and-information/publications/statistical/national-diabetes-audit-ndh-dpp/dpp-e1-23-24/non-diabetic-hyperglycaemia</a:t>
            </a:r>
            <a:r>
              <a:rPr lang="en-GB" sz="4900" dirty="0"/>
              <a:t> (Accessed: 14 October 2026).</a:t>
            </a:r>
          </a:p>
          <a:p>
            <a:pPr marL="0" indent="0">
              <a:buNone/>
            </a:pPr>
            <a:r>
              <a:rPr lang="en-GB" sz="4900" dirty="0"/>
              <a:t>NHS England (2025) NHS England's statement on information on health inequalities. Available at: </a:t>
            </a:r>
            <a:r>
              <a:rPr lang="en-GB" sz="4900" u="sng" dirty="0">
                <a:hlinkClick r:id="rId9"/>
              </a:rPr>
              <a:t>https://www.england.nhs.uk/long-read/nhs-englands-statement-on-information-on-health-inequalities/</a:t>
            </a:r>
            <a:r>
              <a:rPr lang="en-GB" sz="4900" dirty="0"/>
              <a:t> (Accessed: 14 October 2026).</a:t>
            </a:r>
          </a:p>
          <a:p>
            <a:pPr marL="0" indent="0">
              <a:buNone/>
            </a:pPr>
            <a:r>
              <a:rPr lang="en-GB" sz="4900" dirty="0"/>
              <a:t>NHS England (n.d.) </a:t>
            </a:r>
            <a:r>
              <a:rPr lang="en-GB" sz="4900" i="1" dirty="0"/>
              <a:t>NHS Diabetes Prevention Programme</a:t>
            </a:r>
            <a:r>
              <a:rPr lang="en-GB" sz="4900" dirty="0"/>
              <a:t>. Available at: </a:t>
            </a:r>
            <a:r>
              <a:rPr lang="en-GB" sz="4900" u="sng" dirty="0">
                <a:hlinkClick r:id="rId10"/>
              </a:rPr>
              <a:t>https://www.england.nhs.uk/diabetes/diabetes-prevention/</a:t>
            </a:r>
            <a:r>
              <a:rPr lang="en-GB" sz="4900" dirty="0"/>
              <a:t> (Accessed: 28 September 2026).</a:t>
            </a:r>
          </a:p>
          <a:p>
            <a:pPr marL="0" indent="0">
              <a:buNone/>
            </a:pPr>
            <a:r>
              <a:rPr lang="en-GB" sz="4900" dirty="0"/>
              <a:t>NICE (2023) </a:t>
            </a:r>
            <a:r>
              <a:rPr lang="en-GB" sz="4900" i="1" dirty="0"/>
              <a:t>Type 2 diabetes in adults: prevention – Quality statement 1: Preventing type 2 diabetes</a:t>
            </a:r>
            <a:r>
              <a:rPr lang="en-GB" sz="4900" dirty="0"/>
              <a:t>. London: National Institute for Health and Care Excellence. Available at: </a:t>
            </a:r>
            <a:r>
              <a:rPr lang="en-GB" sz="4900" u="sng" dirty="0">
                <a:hlinkClick r:id="rId11"/>
              </a:rPr>
              <a:t>https://www.nice.org.uk/guidance/qs209/chapter/Quality-statement-1-Preventing-type-2-diabetes</a:t>
            </a:r>
            <a:r>
              <a:rPr lang="en-GB" sz="4900" dirty="0"/>
              <a:t> (Accessed: 28 September 2026).</a:t>
            </a:r>
          </a:p>
          <a:p>
            <a:pPr marL="0" indent="0">
              <a:buNone/>
            </a:pPr>
            <a:r>
              <a:rPr lang="en-GB" sz="4900" dirty="0"/>
              <a:t>OECD (2025) </a:t>
            </a:r>
            <a:r>
              <a:rPr lang="en-GB" sz="4900" i="1" dirty="0"/>
              <a:t>OECD Guidelines on Measuring Subjective Well-being</a:t>
            </a:r>
            <a:r>
              <a:rPr lang="en-GB" sz="4900" dirty="0"/>
              <a:t>. Paris: OECD Publishing. Available at: </a:t>
            </a:r>
            <a:r>
              <a:rPr lang="en-GB" sz="4900" u="sng" dirty="0">
                <a:hlinkClick r:id="rId12"/>
              </a:rPr>
              <a:t>https://doi.org/10.1787/9203632a-en</a:t>
            </a:r>
            <a:r>
              <a:rPr lang="en-GB" sz="4900" dirty="0"/>
              <a:t> (Accessed: 28 September 2026).</a:t>
            </a:r>
          </a:p>
          <a:p>
            <a:pPr marL="0" indent="0">
              <a:buNone/>
            </a:pPr>
            <a:r>
              <a:rPr lang="en-GB" sz="4900" dirty="0"/>
              <a:t>Office for Health Improvement and Disparities (OHID) (n.d.) </a:t>
            </a:r>
            <a:r>
              <a:rPr lang="en-GB" sz="4900" i="1" dirty="0"/>
              <a:t>About us</a:t>
            </a:r>
            <a:r>
              <a:rPr lang="en-GB" sz="4900" dirty="0"/>
              <a:t>. Available at: </a:t>
            </a:r>
            <a:r>
              <a:rPr lang="en-GB" sz="4900" u="sng" dirty="0">
                <a:hlinkClick r:id="rId13"/>
              </a:rPr>
              <a:t>https://www.gov.uk/government/organisations/office-for-health-improvement-and-disparities/about</a:t>
            </a:r>
            <a:r>
              <a:rPr lang="en-GB" sz="4900" dirty="0"/>
              <a:t> (Accessed: 28 September 2026).</a:t>
            </a:r>
          </a:p>
          <a:p>
            <a:endParaRPr lang="en-GB" sz="3400" dirty="0"/>
          </a:p>
          <a:p>
            <a:endParaRPr lang="en-GB" dirty="0"/>
          </a:p>
        </p:txBody>
      </p:sp>
    </p:spTree>
    <p:extLst>
      <p:ext uri="{BB962C8B-B14F-4D97-AF65-F5344CB8AC3E}">
        <p14:creationId xmlns:p14="http://schemas.microsoft.com/office/powerpoint/2010/main" val="3894092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7C2CF8-F153-109B-1377-3EE4A7B42587}"/>
              </a:ext>
            </a:extLst>
          </p:cNvPr>
          <p:cNvSpPr>
            <a:spLocks noGrp="1"/>
          </p:cNvSpPr>
          <p:nvPr>
            <p:ph idx="1"/>
          </p:nvPr>
        </p:nvSpPr>
        <p:spPr>
          <a:xfrm>
            <a:off x="702275" y="379885"/>
            <a:ext cx="10515600" cy="4351338"/>
          </a:xfrm>
        </p:spPr>
        <p:txBody>
          <a:bodyPr>
            <a:normAutofit fontScale="62500" lnSpcReduction="20000"/>
          </a:bodyPr>
          <a:lstStyle/>
          <a:p>
            <a:pPr marL="0" indent="0">
              <a:buNone/>
            </a:pPr>
            <a:r>
              <a:rPr lang="en-GB" dirty="0"/>
              <a:t>SOCI SDG (2019) </a:t>
            </a:r>
            <a:r>
              <a:rPr lang="en-GB" i="1" dirty="0"/>
              <a:t>Sustainable Development Goal 3: Ensure healthy lives and promote well-being for all at all ages</a:t>
            </a:r>
            <a:r>
              <a:rPr lang="en-GB" dirty="0"/>
              <a:t>. Available at: </a:t>
            </a:r>
            <a:r>
              <a:rPr lang="en-GB" u="sng" dirty="0">
                <a:hlinkClick r:id="rId2"/>
              </a:rPr>
              <a:t>http://socisdg.com/en/blog/sustainable-development-goal-3-ensure-healthy-lives-and-promote-well-being-for-all-at-all-ages/</a:t>
            </a:r>
            <a:r>
              <a:rPr lang="en-GB" dirty="0"/>
              <a:t> (Accessed: 28 September 2026).</a:t>
            </a:r>
          </a:p>
          <a:p>
            <a:pPr marL="0" indent="0">
              <a:buNone/>
            </a:pPr>
            <a:r>
              <a:rPr lang="en-GB" dirty="0"/>
              <a:t>United Nations (2015) </a:t>
            </a:r>
            <a:r>
              <a:rPr lang="en-GB" i="1" dirty="0"/>
              <a:t>Transforming our world: The 2030 Agenda for Sustainable Development</a:t>
            </a:r>
            <a:r>
              <a:rPr lang="en-GB" dirty="0"/>
              <a:t>. New York: United Nations. Available at: </a:t>
            </a:r>
            <a:r>
              <a:rPr lang="en-GB" u="sng" dirty="0">
                <a:hlinkClick r:id="rId3"/>
              </a:rPr>
              <a:t>https://sdgs.un.org/topics/health-and-population</a:t>
            </a:r>
            <a:r>
              <a:rPr lang="en-GB" dirty="0"/>
              <a:t> (Accessed: 28 September 2026).</a:t>
            </a:r>
          </a:p>
          <a:p>
            <a:pPr marL="0" indent="0">
              <a:buNone/>
            </a:pPr>
            <a:r>
              <a:rPr lang="en-GB" dirty="0"/>
              <a:t>United Nations (n.d.) </a:t>
            </a:r>
            <a:r>
              <a:rPr lang="en-GB" i="1" dirty="0"/>
              <a:t>Goal 3: Ensure healthy lives and promote well-being for all at all ages</a:t>
            </a:r>
            <a:r>
              <a:rPr lang="en-GB" dirty="0"/>
              <a:t>. Available at: </a:t>
            </a:r>
            <a:r>
              <a:rPr lang="en-GB" u="sng" dirty="0">
                <a:hlinkClick r:id="rId4"/>
              </a:rPr>
              <a:t>https://sdgs.un.org/goals/goal3</a:t>
            </a:r>
            <a:r>
              <a:rPr lang="en-GB" dirty="0"/>
              <a:t> (Accessed: 28 September 2026).</a:t>
            </a:r>
          </a:p>
          <a:p>
            <a:pPr marL="0" indent="0">
              <a:buNone/>
            </a:pPr>
            <a:r>
              <a:rPr lang="en-GB" dirty="0"/>
              <a:t>United Nations (n.d.) </a:t>
            </a:r>
            <a:r>
              <a:rPr lang="en-GB" i="1" dirty="0"/>
              <a:t>The 17 Goals</a:t>
            </a:r>
            <a:r>
              <a:rPr lang="en-GB" dirty="0"/>
              <a:t>. Available at: </a:t>
            </a:r>
            <a:r>
              <a:rPr lang="en-GB" u="sng" dirty="0">
                <a:hlinkClick r:id="rId5"/>
              </a:rPr>
              <a:t>https://sdgs.un.org/goals</a:t>
            </a:r>
            <a:r>
              <a:rPr lang="en-GB" dirty="0"/>
              <a:t> (Accessed: 28 September 2026).</a:t>
            </a:r>
          </a:p>
          <a:p>
            <a:pPr marL="0" indent="0">
              <a:buNone/>
            </a:pPr>
            <a:r>
              <a:rPr lang="en-GB" dirty="0" err="1"/>
              <a:t>Valabhji</a:t>
            </a:r>
            <a:r>
              <a:rPr lang="en-GB" dirty="0"/>
              <a:t>, J., Barron, E., Bradley, D., </a:t>
            </a:r>
            <a:r>
              <a:rPr lang="en-GB" dirty="0" err="1"/>
              <a:t>Bakhai</a:t>
            </a:r>
            <a:r>
              <a:rPr lang="en-GB" dirty="0"/>
              <a:t>, C., Fagg, J., O’Neill, S., Young, B., Wareham, N., </a:t>
            </a:r>
            <a:r>
              <a:rPr lang="en-GB" dirty="0" err="1"/>
              <a:t>Khunti</a:t>
            </a:r>
            <a:r>
              <a:rPr lang="en-GB" dirty="0"/>
              <a:t>, K., Jebb, S. and Smith, J. (2020) ‘Early outcomes from the English National Health Service Diabetes Prevention Programme’, </a:t>
            </a:r>
            <a:r>
              <a:rPr lang="en-GB" i="1" dirty="0"/>
              <a:t>Diabetes Care</a:t>
            </a:r>
            <a:r>
              <a:rPr lang="en-GB" dirty="0"/>
              <a:t>, 43(1), pp. 152–160. Available at: </a:t>
            </a:r>
            <a:r>
              <a:rPr lang="en-GB" u="sng" dirty="0">
                <a:hlinkClick r:id="rId6"/>
              </a:rPr>
              <a:t>https://doi.org/10.2337/dc19-1425</a:t>
            </a:r>
            <a:r>
              <a:rPr lang="en-GB" dirty="0"/>
              <a:t> (Accessed: 28 September 2026).</a:t>
            </a:r>
          </a:p>
          <a:p>
            <a:pPr marL="0" indent="0">
              <a:buNone/>
            </a:pPr>
            <a:r>
              <a:rPr lang="en-GB" dirty="0"/>
              <a:t>World Commission on Environment and Development (1987) Our Common Future. Oxford: Oxford University Press. Available at: </a:t>
            </a:r>
            <a:r>
              <a:rPr lang="en-GB" u="sng" dirty="0">
                <a:hlinkClick r:id="rId7"/>
              </a:rPr>
              <a:t>https://sustainabledevelopment.un.org/content/documents/5987our-common-future.pdf</a:t>
            </a:r>
            <a:r>
              <a:rPr lang="en-GB" dirty="0"/>
              <a:t> (Accessed: 14 October 2026).</a:t>
            </a:r>
          </a:p>
          <a:p>
            <a:endParaRPr lang="en-GB" dirty="0"/>
          </a:p>
          <a:p>
            <a:endParaRPr lang="en-GB" dirty="0"/>
          </a:p>
        </p:txBody>
      </p:sp>
    </p:spTree>
    <p:extLst>
      <p:ext uri="{BB962C8B-B14F-4D97-AF65-F5344CB8AC3E}">
        <p14:creationId xmlns:p14="http://schemas.microsoft.com/office/powerpoint/2010/main" val="2406906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E8AD8F-4F8D-026B-53CD-98814B268F4B}"/>
              </a:ext>
            </a:extLst>
          </p:cNvPr>
          <p:cNvSpPr>
            <a:spLocks noGrp="1"/>
          </p:cNvSpPr>
          <p:nvPr>
            <p:ph idx="1"/>
          </p:nvPr>
        </p:nvSpPr>
        <p:spPr>
          <a:xfrm>
            <a:off x="739346" y="997723"/>
            <a:ext cx="10515600" cy="4351338"/>
          </a:xfrm>
        </p:spPr>
        <p:txBody>
          <a:bodyPr>
            <a:normAutofit fontScale="70000" lnSpcReduction="20000"/>
          </a:bodyPr>
          <a:lstStyle/>
          <a:p>
            <a:pPr marL="0" indent="0">
              <a:buNone/>
            </a:pPr>
            <a:r>
              <a:rPr lang="en-GB" dirty="0"/>
              <a:t>World Health Organization (WHO) (1948) </a:t>
            </a:r>
            <a:r>
              <a:rPr lang="en-GB" i="1" dirty="0"/>
              <a:t>Constitution of the World Health Organization</a:t>
            </a:r>
            <a:r>
              <a:rPr lang="en-GB" dirty="0"/>
              <a:t>. Geneva: World Health Organization. Available at: </a:t>
            </a:r>
            <a:r>
              <a:rPr lang="en-GB" u="sng" dirty="0">
                <a:hlinkClick r:id="rId2"/>
              </a:rPr>
              <a:t>https://www.who.int/about/governance/constitution</a:t>
            </a:r>
            <a:r>
              <a:rPr lang="en-GB" dirty="0"/>
              <a:t> (Accessed: 28 September 2026).</a:t>
            </a:r>
          </a:p>
          <a:p>
            <a:pPr marL="0" indent="0">
              <a:buNone/>
            </a:pPr>
            <a:r>
              <a:rPr lang="en-GB" dirty="0"/>
              <a:t>World Health Organization (WHO) (2014) </a:t>
            </a:r>
            <a:r>
              <a:rPr lang="en-GB" i="1" dirty="0"/>
              <a:t>Health in All Policies: Helsinki Statement. Framework for Country Action</a:t>
            </a:r>
            <a:r>
              <a:rPr lang="en-GB" dirty="0"/>
              <a:t>. Geneva: World Health Organization. Available at: </a:t>
            </a:r>
            <a:r>
              <a:rPr lang="en-GB" u="sng" dirty="0">
                <a:hlinkClick r:id="rId3"/>
              </a:rPr>
              <a:t>https://www.who.int/publications/i/item/9789241506908</a:t>
            </a:r>
            <a:r>
              <a:rPr lang="en-GB" dirty="0"/>
              <a:t> (Accessed: 28 September 2026).</a:t>
            </a:r>
          </a:p>
          <a:p>
            <a:pPr marL="0" indent="0">
              <a:buNone/>
            </a:pPr>
            <a:r>
              <a:rPr lang="en-GB" dirty="0"/>
              <a:t>World Health Organization (WHO) (2022) Infodemics and misinformation negatively affect people's health behaviours, new WHO review finds. Available at: </a:t>
            </a:r>
            <a:r>
              <a:rPr lang="en-GB" u="sng" dirty="0">
                <a:hlinkClick r:id="rId4"/>
              </a:rPr>
              <a:t>https://www.who.int/europe/news-room/01-09-2022-infodemics-and-misinformation-negatively-affect-people-s-health-behaviours--new-who-review-finds</a:t>
            </a:r>
            <a:r>
              <a:rPr lang="en-GB" dirty="0"/>
              <a:t> (Accessed: 13 October 2026).</a:t>
            </a:r>
          </a:p>
          <a:p>
            <a:pPr marL="0" indent="0">
              <a:buNone/>
            </a:pPr>
            <a:r>
              <a:rPr lang="en-GB" dirty="0"/>
              <a:t>World Health Organization (WHO) (</a:t>
            </a:r>
            <a:r>
              <a:rPr lang="en-GB" dirty="0" err="1"/>
              <a:t>n.d</a:t>
            </a:r>
            <a:r>
              <a:rPr lang="en-GB" dirty="0"/>
              <a:t>) </a:t>
            </a:r>
            <a:r>
              <a:rPr lang="en-GB" i="1" dirty="0"/>
              <a:t>Social determinants of health</a:t>
            </a:r>
            <a:r>
              <a:rPr lang="en-GB" dirty="0"/>
              <a:t>. Geneva: World Health Organization. Available at: </a:t>
            </a:r>
            <a:r>
              <a:rPr lang="en-GB" u="sng" dirty="0">
                <a:hlinkClick r:id="rId5"/>
              </a:rPr>
              <a:t>https://www.who.int/health-topics/social-determinants-of-health</a:t>
            </a:r>
            <a:r>
              <a:rPr lang="en-GB" dirty="0"/>
              <a:t> (Accessed: 28 September 2026).</a:t>
            </a: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15442150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1268</TotalTime>
  <Words>3395</Words>
  <Application>Microsoft Macintosh PowerPoint</Application>
  <PresentationFormat>Widescreen</PresentationFormat>
  <Paragraphs>192</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Meiryo</vt:lpstr>
      <vt:lpstr>Aptos</vt:lpstr>
      <vt:lpstr>Aptos Display</vt:lpstr>
      <vt:lpstr>Arial</vt:lpstr>
      <vt:lpstr>Office Theme</vt:lpstr>
      <vt:lpstr>Health, Wellbeing and Sustainable Development </vt:lpstr>
      <vt:lpstr>Introduction </vt:lpstr>
      <vt:lpstr>Health, Wellbeing &amp; Sustainable Development</vt:lpstr>
      <vt:lpstr>Biopsychosocial model  </vt:lpstr>
      <vt:lpstr>Sustainable Development Goals (SDGs</vt:lpstr>
      <vt:lpstr>SDG 3 in UK Health &amp; Social Care </vt:lpstr>
      <vt:lpstr>Policy, Governance &amp; Legislation</vt:lpstr>
      <vt:lpstr>Social processes, media and ideologies  </vt:lpstr>
      <vt:lpstr>Case Study: NHS Diabetes Prevention Programme</vt:lpstr>
      <vt:lpstr> </vt:lpstr>
      <vt:lpstr>Health Belief Model</vt:lpstr>
      <vt:lpstr>Health Inequalities, Equity &amp; Access</vt:lpstr>
      <vt:lpstr>Recommendation</vt:lpstr>
      <vt:lpstr>Conclusion</vt:lpstr>
      <vt:lpstr>References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Iqra Mohammad (2325946)</dc:creator>
  <cp:lastModifiedBy>Iqra Mohammad (2325946)</cp:lastModifiedBy>
  <cp:revision>10</cp:revision>
  <dcterms:created xsi:type="dcterms:W3CDTF">2026-09-22T20:55:33Z</dcterms:created>
  <dcterms:modified xsi:type="dcterms:W3CDTF">2026-10-15T07:42:59Z</dcterms:modified>
</cp:coreProperties>
</file>