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9"/>
  </p:notesMasterIdLst>
  <p:handoutMasterIdLst>
    <p:handoutMasterId r:id="rId40"/>
  </p:handoutMasterIdLst>
  <p:sldIdLst>
    <p:sldId id="256" r:id="rId6"/>
    <p:sldId id="352" r:id="rId7"/>
    <p:sldId id="283" r:id="rId8"/>
    <p:sldId id="308" r:id="rId9"/>
    <p:sldId id="376" r:id="rId10"/>
    <p:sldId id="397" r:id="rId11"/>
    <p:sldId id="387" r:id="rId12"/>
    <p:sldId id="353" r:id="rId13"/>
    <p:sldId id="346" r:id="rId14"/>
    <p:sldId id="386" r:id="rId15"/>
    <p:sldId id="362" r:id="rId16"/>
    <p:sldId id="361" r:id="rId17"/>
    <p:sldId id="390" r:id="rId18"/>
    <p:sldId id="394" r:id="rId19"/>
    <p:sldId id="380" r:id="rId20"/>
    <p:sldId id="381" r:id="rId21"/>
    <p:sldId id="388" r:id="rId22"/>
    <p:sldId id="360" r:id="rId23"/>
    <p:sldId id="382" r:id="rId24"/>
    <p:sldId id="396" r:id="rId25"/>
    <p:sldId id="363" r:id="rId26"/>
    <p:sldId id="393" r:id="rId27"/>
    <p:sldId id="374" r:id="rId28"/>
    <p:sldId id="358" r:id="rId29"/>
    <p:sldId id="385" r:id="rId30"/>
    <p:sldId id="359" r:id="rId31"/>
    <p:sldId id="378" r:id="rId32"/>
    <p:sldId id="395" r:id="rId33"/>
    <p:sldId id="369" r:id="rId34"/>
    <p:sldId id="370" r:id="rId35"/>
    <p:sldId id="275" r:id="rId36"/>
    <p:sldId id="347" r:id="rId37"/>
    <p:sldId id="291"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67" autoAdjust="0"/>
    <p:restoredTop sz="76234" autoAdjust="0"/>
  </p:normalViewPr>
  <p:slideViewPr>
    <p:cSldViewPr>
      <p:cViewPr varScale="1">
        <p:scale>
          <a:sx n="78" d="100"/>
          <a:sy n="78" d="100"/>
        </p:scale>
        <p:origin x="1632"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Wyatt" userId="c3e1212f-7374-4739-8e9f-f13855138211" providerId="ADAL" clId="{615E8EB2-5B34-4D1E-A8C0-CB0FA24B36DE}"/>
    <pc:docChg chg="custSel delSld modSld">
      <pc:chgData name="Jonathan Wyatt" userId="c3e1212f-7374-4739-8e9f-f13855138211" providerId="ADAL" clId="{615E8EB2-5B34-4D1E-A8C0-CB0FA24B36DE}" dt="2024-01-17T19:38:53.051" v="8" actId="47"/>
      <pc:docMkLst>
        <pc:docMk/>
      </pc:docMkLst>
      <pc:sldChg chg="modSp mod">
        <pc:chgData name="Jonathan Wyatt" userId="c3e1212f-7374-4739-8e9f-f13855138211" providerId="ADAL" clId="{615E8EB2-5B34-4D1E-A8C0-CB0FA24B36DE}" dt="2024-01-17T19:37:23.834" v="5" actId="27636"/>
        <pc:sldMkLst>
          <pc:docMk/>
          <pc:sldMk cId="3155882856" sldId="291"/>
        </pc:sldMkLst>
      </pc:sldChg>
      <pc:sldChg chg="del">
        <pc:chgData name="Jonathan Wyatt" userId="c3e1212f-7374-4739-8e9f-f13855138211" providerId="ADAL" clId="{615E8EB2-5B34-4D1E-A8C0-CB0FA24B36DE}" dt="2024-01-17T19:38:37.348" v="6" actId="47"/>
        <pc:sldMkLst>
          <pc:docMk/>
          <pc:sldMk cId="3919355154" sldId="295"/>
        </pc:sldMkLst>
      </pc:sldChg>
      <pc:sldChg chg="del">
        <pc:chgData name="Jonathan Wyatt" userId="c3e1212f-7374-4739-8e9f-f13855138211" providerId="ADAL" clId="{615E8EB2-5B34-4D1E-A8C0-CB0FA24B36DE}" dt="2024-01-17T19:33:02.556" v="1" actId="47"/>
        <pc:sldMkLst>
          <pc:docMk/>
          <pc:sldMk cId="1901423403" sldId="297"/>
        </pc:sldMkLst>
      </pc:sldChg>
      <pc:sldChg chg="del">
        <pc:chgData name="Jonathan Wyatt" userId="c3e1212f-7374-4739-8e9f-f13855138211" providerId="ADAL" clId="{615E8EB2-5B34-4D1E-A8C0-CB0FA24B36DE}" dt="2024-01-17T19:33:05.875" v="3" actId="47"/>
        <pc:sldMkLst>
          <pc:docMk/>
          <pc:sldMk cId="3407107681" sldId="348"/>
        </pc:sldMkLst>
      </pc:sldChg>
      <pc:sldChg chg="del">
        <pc:chgData name="Jonathan Wyatt" userId="c3e1212f-7374-4739-8e9f-f13855138211" providerId="ADAL" clId="{615E8EB2-5B34-4D1E-A8C0-CB0FA24B36DE}" dt="2024-01-17T19:33:04.575" v="2" actId="47"/>
        <pc:sldMkLst>
          <pc:docMk/>
          <pc:sldMk cId="232567231" sldId="349"/>
        </pc:sldMkLst>
      </pc:sldChg>
      <pc:sldChg chg="del">
        <pc:chgData name="Jonathan Wyatt" userId="c3e1212f-7374-4739-8e9f-f13855138211" providerId="ADAL" clId="{615E8EB2-5B34-4D1E-A8C0-CB0FA24B36DE}" dt="2024-01-17T19:38:50.167" v="7" actId="47"/>
        <pc:sldMkLst>
          <pc:docMk/>
          <pc:sldMk cId="191588566" sldId="366"/>
        </pc:sldMkLst>
      </pc:sldChg>
      <pc:sldChg chg="del">
        <pc:chgData name="Jonathan Wyatt" userId="c3e1212f-7374-4739-8e9f-f13855138211" providerId="ADAL" clId="{615E8EB2-5B34-4D1E-A8C0-CB0FA24B36DE}" dt="2024-01-17T19:38:53.051" v="8" actId="47"/>
        <pc:sldMkLst>
          <pc:docMk/>
          <pc:sldMk cId="874863815" sldId="367"/>
        </pc:sldMkLst>
      </pc:sldChg>
      <pc:sldChg chg="del">
        <pc:chgData name="Jonathan Wyatt" userId="c3e1212f-7374-4739-8e9f-f13855138211" providerId="ADAL" clId="{615E8EB2-5B34-4D1E-A8C0-CB0FA24B36DE}" dt="2024-01-17T19:32:58.766" v="0" actId="47"/>
        <pc:sldMkLst>
          <pc:docMk/>
          <pc:sldMk cId="1269954223" sldId="372"/>
        </pc:sldMkLst>
      </pc:sldChg>
    </pc:docChg>
  </pc:docChgLst>
  <pc:docChgLst>
    <pc:chgData name="Jonathan Wyatt" userId="c3e1212f-7374-4739-8e9f-f13855138211" providerId="ADAL" clId="{285AE891-1547-4969-BFD5-54C537094D5D}"/>
    <pc:docChg chg="modSld">
      <pc:chgData name="Jonathan Wyatt" userId="c3e1212f-7374-4739-8e9f-f13855138211" providerId="ADAL" clId="{285AE891-1547-4969-BFD5-54C537094D5D}" dt="2025-08-07T20:32:32.578" v="10" actId="20577"/>
      <pc:docMkLst>
        <pc:docMk/>
      </pc:docMkLst>
      <pc:sldChg chg="modSp mod">
        <pc:chgData name="Jonathan Wyatt" userId="c3e1212f-7374-4739-8e9f-f13855138211" providerId="ADAL" clId="{285AE891-1547-4969-BFD5-54C537094D5D}" dt="2025-08-07T20:32:32.578" v="10" actId="20577"/>
        <pc:sldMkLst>
          <pc:docMk/>
          <pc:sldMk cId="3408955283" sldId="256"/>
        </pc:sldMkLst>
        <pc:spChg chg="mod">
          <ac:chgData name="Jonathan Wyatt" userId="c3e1212f-7374-4739-8e9f-f13855138211" providerId="ADAL" clId="{285AE891-1547-4969-BFD5-54C537094D5D}" dt="2025-08-07T20:32:32.578" v="10" actId="20577"/>
          <ac:spMkLst>
            <pc:docMk/>
            <pc:sldMk cId="3408955283" sldId="256"/>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07/08/2025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8/7/2025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1</a:t>
            </a:fld>
            <a:endParaRPr lang="en-US"/>
          </a:p>
        </p:txBody>
      </p:sp>
    </p:spTree>
    <p:extLst>
      <p:ext uri="{BB962C8B-B14F-4D97-AF65-F5344CB8AC3E}">
        <p14:creationId xmlns:p14="http://schemas.microsoft.com/office/powerpoint/2010/main" val="2785336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We’ve been asked to advise all students to get a laptop and highlight these bursaries – please don’t skip this slide!</a:t>
            </a:r>
          </a:p>
        </p:txBody>
      </p:sp>
      <p:sp>
        <p:nvSpPr>
          <p:cNvPr id="4" name="Slide Number Placeholder 3"/>
          <p:cNvSpPr>
            <a:spLocks noGrp="1"/>
          </p:cNvSpPr>
          <p:nvPr>
            <p:ph type="sldNum" sz="quarter" idx="5"/>
          </p:nvPr>
        </p:nvSpPr>
        <p:spPr/>
        <p:txBody>
          <a:bodyPr/>
          <a:lstStyle/>
          <a:p>
            <a:fld id="{6936E1E2-17D2-5E4C-B96D-EEDAC0EF77DB}" type="slidenum">
              <a:rPr lang="en-US" smtClean="0"/>
              <a:pPr/>
              <a:t>2</a:t>
            </a:fld>
            <a:endParaRPr lang="en-US"/>
          </a:p>
        </p:txBody>
      </p:sp>
    </p:spTree>
    <p:extLst>
      <p:ext uri="{BB962C8B-B14F-4D97-AF65-F5344CB8AC3E}">
        <p14:creationId xmlns:p14="http://schemas.microsoft.com/office/powerpoint/2010/main" val="4117697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We are learning about the CRAAP test (Blakeslee, 2004) for evaluating sources in Session 2</a:t>
            </a:r>
          </a:p>
          <a:p>
            <a:r>
              <a:rPr lang="en-GB" dirty="0"/>
              <a:t>Journals are explained on the following slides</a:t>
            </a:r>
          </a:p>
        </p:txBody>
      </p:sp>
      <p:sp>
        <p:nvSpPr>
          <p:cNvPr id="4" name="Slide Number Placeholder 3"/>
          <p:cNvSpPr>
            <a:spLocks noGrp="1"/>
          </p:cNvSpPr>
          <p:nvPr>
            <p:ph type="sldNum" sz="quarter" idx="5"/>
          </p:nvPr>
        </p:nvSpPr>
        <p:spPr/>
        <p:txBody>
          <a:bodyPr/>
          <a:lstStyle/>
          <a:p>
            <a:fld id="{6936E1E2-17D2-5E4C-B96D-EEDAC0EF77DB}" type="slidenum">
              <a:rPr lang="en-US" smtClean="0"/>
              <a:pPr/>
              <a:t>5</a:t>
            </a:fld>
            <a:endParaRPr lang="en-US"/>
          </a:p>
        </p:txBody>
      </p:sp>
    </p:spTree>
    <p:extLst>
      <p:ext uri="{BB962C8B-B14F-4D97-AF65-F5344CB8AC3E}">
        <p14:creationId xmlns:p14="http://schemas.microsoft.com/office/powerpoint/2010/main" val="2183643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Journal Articles </a:t>
            </a:r>
          </a:p>
          <a:p>
            <a:r>
              <a:rPr lang="en-GB" dirty="0"/>
              <a:t>Books </a:t>
            </a:r>
          </a:p>
        </p:txBody>
      </p:sp>
      <p:sp>
        <p:nvSpPr>
          <p:cNvPr id="4" name="Slide Number Placeholder 3"/>
          <p:cNvSpPr>
            <a:spLocks noGrp="1"/>
          </p:cNvSpPr>
          <p:nvPr>
            <p:ph type="sldNum" sz="quarter" idx="5"/>
          </p:nvPr>
        </p:nvSpPr>
        <p:spPr/>
        <p:txBody>
          <a:bodyPr/>
          <a:lstStyle/>
          <a:p>
            <a:fld id="{6936E1E2-17D2-5E4C-B96D-EEDAC0EF77DB}" type="slidenum">
              <a:rPr lang="en-US" smtClean="0"/>
              <a:pPr/>
              <a:t>6</a:t>
            </a:fld>
            <a:endParaRPr lang="en-US"/>
          </a:p>
        </p:txBody>
      </p:sp>
    </p:spTree>
    <p:extLst>
      <p:ext uri="{BB962C8B-B14F-4D97-AF65-F5344CB8AC3E}">
        <p14:creationId xmlns:p14="http://schemas.microsoft.com/office/powerpoint/2010/main" val="3030899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0778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51313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Pre-activity – please check students understand what each of these are (show websites if necessary and ask them to work out what they are e.g. ONS)</a:t>
            </a:r>
          </a:p>
          <a:p>
            <a:r>
              <a:rPr lang="en-GB" dirty="0"/>
              <a:t>Post-discussion – you could choose some to discuss e.g. bias in the media (what do they think about the BBC etc?), the difference between the FT and the Sun, why would we trust the NSPCC etc? </a:t>
            </a:r>
          </a:p>
        </p:txBody>
      </p:sp>
      <p:sp>
        <p:nvSpPr>
          <p:cNvPr id="4" name="Slide Number Placeholder 3"/>
          <p:cNvSpPr>
            <a:spLocks noGrp="1"/>
          </p:cNvSpPr>
          <p:nvPr>
            <p:ph type="sldNum" sz="quarter" idx="5"/>
          </p:nvPr>
        </p:nvSpPr>
        <p:spPr/>
        <p:txBody>
          <a:bodyPr/>
          <a:lstStyle/>
          <a:p>
            <a:fld id="{6936E1E2-17D2-5E4C-B96D-EEDAC0EF77DB}" type="slidenum">
              <a:rPr lang="en-US" smtClean="0"/>
              <a:pPr/>
              <a:t>10</a:t>
            </a:fld>
            <a:endParaRPr lang="en-US"/>
          </a:p>
        </p:txBody>
      </p:sp>
    </p:spTree>
    <p:extLst>
      <p:ext uri="{BB962C8B-B14F-4D97-AF65-F5344CB8AC3E}">
        <p14:creationId xmlns:p14="http://schemas.microsoft.com/office/powerpoint/2010/main" val="24549397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explain that each module the students will study will have a reading list. And please demonstrate how to access the list (including from the module homepage) and HOW TO OPEN A BOOK!!</a:t>
            </a:r>
          </a:p>
        </p:txBody>
      </p:sp>
      <p:sp>
        <p:nvSpPr>
          <p:cNvPr id="4" name="Slide Number Placeholder 3"/>
          <p:cNvSpPr>
            <a:spLocks noGrp="1"/>
          </p:cNvSpPr>
          <p:nvPr>
            <p:ph type="sldNum" sz="quarter" idx="5"/>
          </p:nvPr>
        </p:nvSpPr>
        <p:spPr/>
        <p:txBody>
          <a:bodyPr/>
          <a:lstStyle/>
          <a:p>
            <a:fld id="{6936E1E2-17D2-5E4C-B96D-EEDAC0EF77DB}" type="slidenum">
              <a:rPr lang="en-US" smtClean="0"/>
              <a:pPr/>
              <a:t>16</a:t>
            </a:fld>
            <a:endParaRPr lang="en-US"/>
          </a:p>
        </p:txBody>
      </p:sp>
    </p:spTree>
    <p:extLst>
      <p:ext uri="{BB962C8B-B14F-4D97-AF65-F5344CB8AC3E}">
        <p14:creationId xmlns:p14="http://schemas.microsoft.com/office/powerpoint/2010/main" val="1959111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possible, demonstrate one of the books where you can listen to the text being read as well as read it. The Moore et al. (2010) book -  The ultimate study skills handbook – is one you could demonstrate. </a:t>
            </a:r>
          </a:p>
        </p:txBody>
      </p:sp>
      <p:sp>
        <p:nvSpPr>
          <p:cNvPr id="4" name="Slide Number Placeholder 3"/>
          <p:cNvSpPr>
            <a:spLocks noGrp="1"/>
          </p:cNvSpPr>
          <p:nvPr>
            <p:ph type="sldNum" sz="quarter" idx="5"/>
          </p:nvPr>
        </p:nvSpPr>
        <p:spPr/>
        <p:txBody>
          <a:bodyPr/>
          <a:lstStyle/>
          <a:p>
            <a:fld id="{6936E1E2-17D2-5E4C-B96D-EEDAC0EF77DB}" type="slidenum">
              <a:rPr lang="en-US" smtClean="0"/>
              <a:pPr/>
              <a:t>17</a:t>
            </a:fld>
            <a:endParaRPr lang="en-US"/>
          </a:p>
        </p:txBody>
      </p:sp>
    </p:spTree>
    <p:extLst>
      <p:ext uri="{BB962C8B-B14F-4D97-AF65-F5344CB8AC3E}">
        <p14:creationId xmlns:p14="http://schemas.microsoft.com/office/powerpoint/2010/main" val="2873684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20130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Lecturers – please choose a topic and demonstrate thinking of search terms and putting them in the library search box – build up a search slowly (key words including alternatives – and show the use of inverted commas) – also please show how to filter by date </a:t>
            </a:r>
          </a:p>
          <a:p>
            <a:r>
              <a:rPr lang="en-GB" dirty="0"/>
              <a:t>Possible examples: “asylum seekers” and refugees (OR/NOT migrants)   </a:t>
            </a:r>
          </a:p>
          <a:p>
            <a:r>
              <a:rPr lang="en-GB" dirty="0"/>
              <a:t>“national health service” OR NHS</a:t>
            </a:r>
          </a:p>
          <a:p>
            <a:r>
              <a:rPr lang="en-GB" dirty="0"/>
              <a:t>“higher education”</a:t>
            </a:r>
          </a:p>
          <a:p>
            <a:r>
              <a:rPr lang="en-GB" dirty="0"/>
              <a:t>“social media” “health information”</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19</a:t>
            </a:fld>
            <a:endParaRPr lang="en-US"/>
          </a:p>
        </p:txBody>
      </p:sp>
    </p:spTree>
    <p:extLst>
      <p:ext uri="{BB962C8B-B14F-4D97-AF65-F5344CB8AC3E}">
        <p14:creationId xmlns:p14="http://schemas.microsoft.com/office/powerpoint/2010/main" val="3614039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Lecturers – please choose a topic and demonstrate thinking of search terms and putting them in the library search box – build up a search slowly (key words including alternatives – and show the use of inverted commas) – also please show how to filter by date </a:t>
            </a:r>
          </a:p>
          <a:p>
            <a:r>
              <a:rPr lang="en-GB" dirty="0"/>
              <a:t>Possible examples: “asylum seekers” and refugees (OR/NOT migrants)   </a:t>
            </a:r>
          </a:p>
          <a:p>
            <a:r>
              <a:rPr lang="en-GB" dirty="0"/>
              <a:t>“national health service” OR NHS</a:t>
            </a:r>
          </a:p>
          <a:p>
            <a:r>
              <a:rPr lang="en-GB" dirty="0"/>
              <a:t>“higher education”</a:t>
            </a:r>
          </a:p>
          <a:p>
            <a:r>
              <a:rPr lang="en-GB" dirty="0"/>
              <a:t>“social media” “health information”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0961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i.e. think of alternatives to physical activity; care homes; older people – think of where we need the inverted commas; do we need to use OR </a:t>
            </a:r>
            <a:r>
              <a:rPr lang="en-GB" dirty="0" err="1"/>
              <a:t>or</a:t>
            </a:r>
            <a:r>
              <a:rPr lang="en-GB" dirty="0"/>
              <a:t> NOT   </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21</a:t>
            </a:fld>
            <a:endParaRPr lang="en-US"/>
          </a:p>
        </p:txBody>
      </p:sp>
    </p:spTree>
    <p:extLst>
      <p:ext uri="{BB962C8B-B14F-4D97-AF65-F5344CB8AC3E}">
        <p14:creationId xmlns:p14="http://schemas.microsoft.com/office/powerpoint/2010/main" val="1477644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3916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Lecturers will need to print out the contents pages because several students are unlikely to have laptops in Week 1. </a:t>
            </a:r>
          </a:p>
          <a:p>
            <a:r>
              <a:rPr lang="en-GB" dirty="0"/>
              <a:t>You could display the books on the screen and show other elements e.g. point out examples of headings and subheadings, show the index. </a:t>
            </a:r>
          </a:p>
          <a:p>
            <a:r>
              <a:rPr lang="en-GB" b="1" dirty="0"/>
              <a:t>Please get some feedback from the class on their answers to the questions… especially the first one – to reinforce the kinds of skills that are ‘study skills’/’academic skills’ (i.e. the topic of the  module (or half of it – employability skills </a:t>
            </a:r>
            <a:r>
              <a:rPr lang="en-GB" b="1"/>
              <a:t>coming next week)). </a:t>
            </a:r>
            <a:endParaRPr lang="en-GB"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6456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print the extract for students who </a:t>
            </a:r>
            <a:r>
              <a:rPr lang="en-GB"/>
              <a:t>don’t have a laptop</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27</a:t>
            </a:fld>
            <a:endParaRPr lang="en-US"/>
          </a:p>
        </p:txBody>
      </p:sp>
    </p:spTree>
    <p:extLst>
      <p:ext uri="{BB962C8B-B14F-4D97-AF65-F5344CB8AC3E}">
        <p14:creationId xmlns:p14="http://schemas.microsoft.com/office/powerpoint/2010/main" val="7506222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71049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29</a:t>
            </a:fld>
            <a:endParaRPr lang="en-US"/>
          </a:p>
        </p:txBody>
      </p:sp>
    </p:spTree>
    <p:extLst>
      <p:ext uri="{BB962C8B-B14F-4D97-AF65-F5344CB8AC3E}">
        <p14:creationId xmlns:p14="http://schemas.microsoft.com/office/powerpoint/2010/main" val="28053331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30</a:t>
            </a:fld>
            <a:endParaRPr lang="en-US"/>
          </a:p>
        </p:txBody>
      </p:sp>
    </p:spTree>
    <p:extLst>
      <p:ext uri="{BB962C8B-B14F-4D97-AF65-F5344CB8AC3E}">
        <p14:creationId xmlns:p14="http://schemas.microsoft.com/office/powerpoint/2010/main" val="137324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31</a:t>
            </a:fld>
            <a:endParaRPr lang="en-US"/>
          </a:p>
        </p:txBody>
      </p:sp>
    </p:spTree>
    <p:extLst>
      <p:ext uri="{BB962C8B-B14F-4D97-AF65-F5344CB8AC3E}">
        <p14:creationId xmlns:p14="http://schemas.microsoft.com/office/powerpoint/2010/main" val="24928270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07/08/2025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9C64F3F4-CE19-49F8-9EF4-FF4EE52031C2}" type="datetimeFigureOut">
              <a:rPr lang="en-GB" smtClean="0"/>
              <a:pPr/>
              <a:t>07/08/2025</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806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8763229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9178300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3086844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5437265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40050250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5482083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7000486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536502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449899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07/08/2025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80728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07/08/2025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pPr/>
              <a:t>07/08/2025</a:t>
            </a:fld>
            <a:endParaRPr lang="en-GB" dirty="0"/>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957159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uwtsd.ac.uk/bursaries/undergraduat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www.nature.com/articles/d41586-019-01493-z" TargetMode="External"/><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hyperlink" Target="http://www.gov.uk/" TargetMode="Externa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scholar.google.co.uk/" TargetMode="External"/><Relationship Id="rId5" Type="http://schemas.openxmlformats.org/officeDocument/2006/relationships/hyperlink" Target="http://www.uwtsd.ac.uk/library" TargetMode="Externa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ncl.ac.uk/mediav8/academic-skills-kit/file-downloads/Google%20versus.pdf"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fontScale="90000"/>
          </a:bodyPr>
          <a:lstStyle/>
          <a:p>
            <a:br>
              <a:rPr lang="en-GB" altLang="en-US" dirty="0"/>
            </a:br>
            <a:r>
              <a:rPr lang="en-GB" dirty="0"/>
              <a:t> </a:t>
            </a:r>
            <a:r>
              <a:rPr lang="en-GB" sz="3100" b="1" dirty="0">
                <a:solidFill>
                  <a:schemeClr val="accent2">
                    <a:lumMod val="20000"/>
                    <a:lumOff val="80000"/>
                  </a:schemeClr>
                </a:solidFill>
              </a:rPr>
              <a:t>Preparing for Success in HE </a:t>
            </a:r>
            <a:br>
              <a:rPr lang="en-GB" sz="3100" b="1">
                <a:solidFill>
                  <a:schemeClr val="accent2">
                    <a:lumMod val="20000"/>
                    <a:lumOff val="80000"/>
                  </a:schemeClr>
                </a:solidFill>
              </a:rPr>
            </a:br>
            <a:r>
              <a:rPr lang="en-GB" sz="6000" b="1">
                <a:solidFill>
                  <a:schemeClr val="accent2">
                    <a:lumMod val="20000"/>
                    <a:lumOff val="80000"/>
                  </a:schemeClr>
                </a:solidFill>
              </a:rPr>
              <a:t> </a:t>
            </a:r>
            <a:r>
              <a:rPr lang="en-GB" sz="6000" b="1" dirty="0">
                <a:solidFill>
                  <a:schemeClr val="accent2">
                    <a:lumMod val="20000"/>
                    <a:lumOff val="80000"/>
                  </a:schemeClr>
                </a:solidFill>
              </a:rPr>
              <a:t>Searching for academic information &amp; Reading strategies</a:t>
            </a:r>
            <a:br>
              <a:rPr lang="en-GB" sz="7300" b="1" dirty="0">
                <a:solidFill>
                  <a:schemeClr val="accent2">
                    <a:lumMod val="20000"/>
                    <a:lumOff val="80000"/>
                  </a:schemeClr>
                </a:solidFill>
              </a:rPr>
            </a:br>
            <a:endParaRPr lang="en-GB" altLang="en-US"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B5B1C-8207-E6D5-B6F7-6861630F54AF}"/>
              </a:ext>
            </a:extLst>
          </p:cNvPr>
          <p:cNvSpPr>
            <a:spLocks noGrp="1"/>
          </p:cNvSpPr>
          <p:nvPr>
            <p:ph type="title"/>
          </p:nvPr>
        </p:nvSpPr>
        <p:spPr/>
        <p:txBody>
          <a:bodyPr/>
          <a:lstStyle/>
          <a:p>
            <a:r>
              <a:rPr lang="en-GB" b="1" dirty="0"/>
              <a:t>Before we start…</a:t>
            </a:r>
          </a:p>
        </p:txBody>
      </p:sp>
      <p:sp>
        <p:nvSpPr>
          <p:cNvPr id="3" name="Content Placeholder 2">
            <a:extLst>
              <a:ext uri="{FF2B5EF4-FFF2-40B4-BE49-F238E27FC236}">
                <a16:creationId xmlns:a16="http://schemas.microsoft.com/office/drawing/2014/main" id="{CFAF09FE-39D1-9788-B161-78D90BAA5F90}"/>
              </a:ext>
            </a:extLst>
          </p:cNvPr>
          <p:cNvSpPr>
            <a:spLocks noGrp="1"/>
          </p:cNvSpPr>
          <p:nvPr>
            <p:ph idx="1"/>
          </p:nvPr>
        </p:nvSpPr>
        <p:spPr>
          <a:xfrm>
            <a:off x="0" y="1340768"/>
            <a:ext cx="9144000" cy="4205064"/>
          </a:xfrm>
        </p:spPr>
        <p:txBody>
          <a:bodyPr>
            <a:normAutofit fontScale="85000" lnSpcReduction="20000"/>
          </a:bodyPr>
          <a:lstStyle/>
          <a:p>
            <a:pPr marL="0" indent="0" algn="ctr">
              <a:buNone/>
            </a:pPr>
            <a:r>
              <a:rPr lang="en-GB" dirty="0"/>
              <a:t>Have you got everything you need?</a:t>
            </a:r>
          </a:p>
          <a:p>
            <a:pPr lvl="1" algn="ctr"/>
            <a:r>
              <a:rPr lang="en-GB" dirty="0"/>
              <a:t>Notebook and pen</a:t>
            </a:r>
          </a:p>
          <a:p>
            <a:pPr lvl="1" algn="ctr"/>
            <a:r>
              <a:rPr lang="en-GB" dirty="0"/>
              <a:t>And </a:t>
            </a:r>
            <a:r>
              <a:rPr lang="en-GB" b="1" dirty="0"/>
              <a:t>a laptop</a:t>
            </a:r>
          </a:p>
          <a:p>
            <a:pPr lvl="1"/>
            <a:endParaRPr lang="en-GB" b="1" dirty="0"/>
          </a:p>
          <a:p>
            <a:pPr marL="57150" indent="0" algn="ctr">
              <a:buNone/>
            </a:pPr>
            <a:r>
              <a:rPr lang="en-GB" b="1" dirty="0"/>
              <a:t>Financial support for available for getting a laptop:</a:t>
            </a:r>
          </a:p>
          <a:p>
            <a:pPr marL="57150" indent="0">
              <a:buNone/>
            </a:pPr>
            <a:endParaRPr lang="en-GB" b="1" dirty="0"/>
          </a:p>
          <a:p>
            <a:pPr marL="57150" indent="0" algn="ctr">
              <a:buNone/>
            </a:pPr>
            <a:r>
              <a:rPr lang="en-GB" dirty="0"/>
              <a:t>Laptop bursary is called</a:t>
            </a:r>
            <a:r>
              <a:rPr lang="en-GB" b="1" dirty="0"/>
              <a:t> “</a:t>
            </a:r>
            <a:r>
              <a:rPr lang="en-GB" b="1" dirty="0">
                <a:effectLst>
                  <a:outerShdw blurRad="38100" dist="38100" dir="2700000" algn="tl">
                    <a:srgbClr val="000000">
                      <a:alpha val="43137"/>
                    </a:srgbClr>
                  </a:outerShdw>
                </a:effectLst>
              </a:rPr>
              <a:t>digital connectivity bursary</a:t>
            </a:r>
            <a:r>
              <a:rPr lang="en-GB" b="1" dirty="0"/>
              <a:t>”</a:t>
            </a:r>
          </a:p>
          <a:p>
            <a:pPr marL="57150" indent="0">
              <a:buNone/>
            </a:pPr>
            <a:endParaRPr lang="en-GB" b="1" dirty="0"/>
          </a:p>
          <a:p>
            <a:pPr marL="57150" indent="0">
              <a:buNone/>
            </a:pPr>
            <a:r>
              <a:rPr lang="en-GB" b="1" dirty="0"/>
              <a:t>Information and application form can be found here:</a:t>
            </a:r>
          </a:p>
          <a:p>
            <a:pPr marL="57150" indent="0">
              <a:buNone/>
            </a:pPr>
            <a:r>
              <a:rPr lang="en-GB" b="1" dirty="0">
                <a:hlinkClick r:id="rId3"/>
              </a:rPr>
              <a:t>https://www.uwtsd.ac.uk/bursaries/undergraduate/</a:t>
            </a:r>
            <a:endParaRPr lang="en-GB" b="1" dirty="0"/>
          </a:p>
          <a:p>
            <a:pPr marL="57150" indent="0">
              <a:buNone/>
            </a:pPr>
            <a:endParaRPr lang="en-GB" dirty="0"/>
          </a:p>
        </p:txBody>
      </p:sp>
    </p:spTree>
    <p:extLst>
      <p:ext uri="{BB962C8B-B14F-4D97-AF65-F5344CB8AC3E}">
        <p14:creationId xmlns:p14="http://schemas.microsoft.com/office/powerpoint/2010/main" val="667125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normAutofit/>
          </a:bodyPr>
          <a:lstStyle/>
          <a:p>
            <a:r>
              <a:rPr lang="en-GB" b="1" dirty="0"/>
              <a:t>In this session we will:</a:t>
            </a:r>
          </a:p>
        </p:txBody>
      </p:sp>
      <p:grpSp>
        <p:nvGrpSpPr>
          <p:cNvPr id="22" name="Group 21">
            <a:extLst>
              <a:ext uri="{FF2B5EF4-FFF2-40B4-BE49-F238E27FC236}">
                <a16:creationId xmlns:a16="http://schemas.microsoft.com/office/drawing/2014/main" id="{E5DDBD81-121A-42AC-B441-AA46B5CF24C4}"/>
              </a:ext>
            </a:extLst>
          </p:cNvPr>
          <p:cNvGrpSpPr/>
          <p:nvPr/>
        </p:nvGrpSpPr>
        <p:grpSpPr>
          <a:xfrm>
            <a:off x="220337" y="1277540"/>
            <a:ext cx="8528129" cy="998920"/>
            <a:chOff x="220337" y="1277540"/>
            <a:chExt cx="8528129" cy="998920"/>
          </a:xfrm>
        </p:grpSpPr>
        <p:sp>
          <p:nvSpPr>
            <p:cNvPr id="10" name="Freeform: Shape 9">
              <a:extLst>
                <a:ext uri="{FF2B5EF4-FFF2-40B4-BE49-F238E27FC236}">
                  <a16:creationId xmlns:a16="http://schemas.microsoft.com/office/drawing/2014/main" id="{14B5D16A-9BBE-48EC-A4CD-46A66AA6AF44}"/>
                </a:ext>
              </a:extLst>
            </p:cNvPr>
            <p:cNvSpPr/>
            <p:nvPr/>
          </p:nvSpPr>
          <p:spPr>
            <a:xfrm rot="16200000">
              <a:off x="4092748" y="-2594871"/>
              <a:ext cx="783308" cy="8528129"/>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5" rIns="80011" bIns="1343397"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1" name="Freeform: Shape 10">
              <a:extLst>
                <a:ext uri="{FF2B5EF4-FFF2-40B4-BE49-F238E27FC236}">
                  <a16:creationId xmlns:a16="http://schemas.microsoft.com/office/drawing/2014/main" id="{9AD077B8-0676-4418-8DC7-FF4A25F61A0F}"/>
                </a:ext>
              </a:extLst>
            </p:cNvPr>
            <p:cNvSpPr/>
            <p:nvPr/>
          </p:nvSpPr>
          <p:spPr>
            <a:xfrm>
              <a:off x="683568" y="1421143"/>
              <a:ext cx="7078570" cy="855317"/>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Discuss how to work together</a:t>
              </a:r>
              <a:endParaRPr lang="en-GB" sz="2800" kern="1200" dirty="0"/>
            </a:p>
          </p:txBody>
        </p:sp>
      </p:grpSp>
      <p:grpSp>
        <p:nvGrpSpPr>
          <p:cNvPr id="23" name="Group 22">
            <a:extLst>
              <a:ext uri="{FF2B5EF4-FFF2-40B4-BE49-F238E27FC236}">
                <a16:creationId xmlns:a16="http://schemas.microsoft.com/office/drawing/2014/main" id="{D2FCA51B-A796-4B78-9BBD-2966F82D2D33}"/>
              </a:ext>
            </a:extLst>
          </p:cNvPr>
          <p:cNvGrpSpPr/>
          <p:nvPr/>
        </p:nvGrpSpPr>
        <p:grpSpPr>
          <a:xfrm>
            <a:off x="213243" y="2131121"/>
            <a:ext cx="8528131" cy="783308"/>
            <a:chOff x="220336" y="2165563"/>
            <a:chExt cx="8528131" cy="783308"/>
          </a:xfrm>
        </p:grpSpPr>
        <p:sp>
          <p:nvSpPr>
            <p:cNvPr id="12" name="Freeform: Shape 11">
              <a:extLst>
                <a:ext uri="{FF2B5EF4-FFF2-40B4-BE49-F238E27FC236}">
                  <a16:creationId xmlns:a16="http://schemas.microsoft.com/office/drawing/2014/main" id="{1AA793E5-332B-4718-B0EA-29BB309EA9DD}"/>
                </a:ext>
              </a:extLst>
            </p:cNvPr>
            <p:cNvSpPr/>
            <p:nvPr/>
          </p:nvSpPr>
          <p:spPr>
            <a:xfrm rot="16200000">
              <a:off x="4092748" y="-1706849"/>
              <a:ext cx="783308" cy="8528131"/>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6" tIns="61724" rIns="80011" bIns="1343398"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4" name="Freeform: Shape 13">
              <a:extLst>
                <a:ext uri="{FF2B5EF4-FFF2-40B4-BE49-F238E27FC236}">
                  <a16:creationId xmlns:a16="http://schemas.microsoft.com/office/drawing/2014/main" id="{A067EB9D-2E45-4920-A501-7979D52D1C83}"/>
                </a:ext>
              </a:extLst>
            </p:cNvPr>
            <p:cNvSpPr/>
            <p:nvPr/>
          </p:nvSpPr>
          <p:spPr>
            <a:xfrm>
              <a:off x="683566" y="2314673"/>
              <a:ext cx="8003232" cy="499736"/>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Take an overview of the module</a:t>
              </a:r>
              <a:endParaRPr lang="en-GB" sz="2800" kern="1200" dirty="0"/>
            </a:p>
          </p:txBody>
        </p:sp>
      </p:grpSp>
      <p:grpSp>
        <p:nvGrpSpPr>
          <p:cNvPr id="24" name="Group 23">
            <a:extLst>
              <a:ext uri="{FF2B5EF4-FFF2-40B4-BE49-F238E27FC236}">
                <a16:creationId xmlns:a16="http://schemas.microsoft.com/office/drawing/2014/main" id="{70AA6E8D-9957-421F-A5FD-CFB408418735}"/>
              </a:ext>
            </a:extLst>
          </p:cNvPr>
          <p:cNvGrpSpPr/>
          <p:nvPr/>
        </p:nvGrpSpPr>
        <p:grpSpPr>
          <a:xfrm>
            <a:off x="229218" y="2976490"/>
            <a:ext cx="8528131" cy="855316"/>
            <a:chOff x="229217" y="3022194"/>
            <a:chExt cx="8528131" cy="855316"/>
          </a:xfrm>
        </p:grpSpPr>
        <p:sp>
          <p:nvSpPr>
            <p:cNvPr id="15" name="Freeform: Shape 14">
              <a:extLst>
                <a:ext uri="{FF2B5EF4-FFF2-40B4-BE49-F238E27FC236}">
                  <a16:creationId xmlns:a16="http://schemas.microsoft.com/office/drawing/2014/main" id="{F31112B6-FC73-4190-B4D1-9120069E031F}"/>
                </a:ext>
              </a:extLst>
            </p:cNvPr>
            <p:cNvSpPr/>
            <p:nvPr/>
          </p:nvSpPr>
          <p:spPr>
            <a:xfrm rot="16200000">
              <a:off x="4065625" y="-814214"/>
              <a:ext cx="855316" cy="8528131"/>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2" rIns="80011" bIns="1343400"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7" name="Freeform: Shape 16">
              <a:extLst>
                <a:ext uri="{FF2B5EF4-FFF2-40B4-BE49-F238E27FC236}">
                  <a16:creationId xmlns:a16="http://schemas.microsoft.com/office/drawing/2014/main" id="{AFE53CDF-091C-4899-B5AD-673E34F1F5E5}"/>
                </a:ext>
              </a:extLst>
            </p:cNvPr>
            <p:cNvSpPr/>
            <p:nvPr/>
          </p:nvSpPr>
          <p:spPr>
            <a:xfrm>
              <a:off x="683565" y="3140711"/>
              <a:ext cx="8003233" cy="611960"/>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Learn how to find academic </a:t>
              </a:r>
              <a:r>
                <a:rPr lang="en-US" sz="2800" dirty="0"/>
                <a:t>sources of i</a:t>
              </a:r>
              <a:r>
                <a:rPr lang="en-US" sz="2800" kern="1200" dirty="0"/>
                <a:t>nformation</a:t>
              </a:r>
              <a:endParaRPr lang="en-GB" sz="2800" kern="1200" dirty="0"/>
            </a:p>
          </p:txBody>
        </p:sp>
      </p:grpSp>
      <p:sp>
        <p:nvSpPr>
          <p:cNvPr id="16" name="Flowchart: Extract 15">
            <a:extLst>
              <a:ext uri="{FF2B5EF4-FFF2-40B4-BE49-F238E27FC236}">
                <a16:creationId xmlns:a16="http://schemas.microsoft.com/office/drawing/2014/main" id="{FAB4C5D8-EE57-4D68-A09C-4C870CD8FF28}"/>
              </a:ext>
            </a:extLst>
          </p:cNvPr>
          <p:cNvSpPr/>
          <p:nvPr/>
        </p:nvSpPr>
        <p:spPr>
          <a:xfrm rot="10800000">
            <a:off x="457200" y="2861140"/>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grpSp>
        <p:nvGrpSpPr>
          <p:cNvPr id="2" name="Group 1">
            <a:extLst>
              <a:ext uri="{FF2B5EF4-FFF2-40B4-BE49-F238E27FC236}">
                <a16:creationId xmlns:a16="http://schemas.microsoft.com/office/drawing/2014/main" id="{0CB82C70-1164-3B57-C06A-307F2830DB53}"/>
              </a:ext>
            </a:extLst>
          </p:cNvPr>
          <p:cNvGrpSpPr/>
          <p:nvPr/>
        </p:nvGrpSpPr>
        <p:grpSpPr>
          <a:xfrm>
            <a:off x="229218" y="4851053"/>
            <a:ext cx="8528131" cy="855316"/>
            <a:chOff x="229217" y="3022194"/>
            <a:chExt cx="8528131" cy="855316"/>
          </a:xfrm>
        </p:grpSpPr>
        <p:sp>
          <p:nvSpPr>
            <p:cNvPr id="3" name="Freeform: Shape 2">
              <a:extLst>
                <a:ext uri="{FF2B5EF4-FFF2-40B4-BE49-F238E27FC236}">
                  <a16:creationId xmlns:a16="http://schemas.microsoft.com/office/drawing/2014/main" id="{ABBCDC32-3FAE-C99E-3960-1263021AD1FE}"/>
                </a:ext>
              </a:extLst>
            </p:cNvPr>
            <p:cNvSpPr/>
            <p:nvPr/>
          </p:nvSpPr>
          <p:spPr>
            <a:xfrm rot="16200000">
              <a:off x="4065625" y="-814214"/>
              <a:ext cx="855316" cy="8528131"/>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2" rIns="80011" bIns="1343400"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7" name="Freeform: Shape 6">
              <a:extLst>
                <a:ext uri="{FF2B5EF4-FFF2-40B4-BE49-F238E27FC236}">
                  <a16:creationId xmlns:a16="http://schemas.microsoft.com/office/drawing/2014/main" id="{08808A0E-C2CC-0A17-6E24-98B2F41C3F67}"/>
                </a:ext>
              </a:extLst>
            </p:cNvPr>
            <p:cNvSpPr/>
            <p:nvPr/>
          </p:nvSpPr>
          <p:spPr>
            <a:xfrm>
              <a:off x="683565" y="3140711"/>
              <a:ext cx="8003233" cy="611960"/>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Make our first reflective journal entries</a:t>
              </a:r>
              <a:endParaRPr lang="en-GB" sz="2800" kern="1200" dirty="0"/>
            </a:p>
          </p:txBody>
        </p:sp>
      </p:grpSp>
      <p:grpSp>
        <p:nvGrpSpPr>
          <p:cNvPr id="8" name="Group 7">
            <a:extLst>
              <a:ext uri="{FF2B5EF4-FFF2-40B4-BE49-F238E27FC236}">
                <a16:creationId xmlns:a16="http://schemas.microsoft.com/office/drawing/2014/main" id="{D920230F-6FAA-0D88-17A0-7A8CDDC7B2AE}"/>
              </a:ext>
            </a:extLst>
          </p:cNvPr>
          <p:cNvGrpSpPr/>
          <p:nvPr/>
        </p:nvGrpSpPr>
        <p:grpSpPr>
          <a:xfrm>
            <a:off x="229218" y="3913770"/>
            <a:ext cx="8528131" cy="855316"/>
            <a:chOff x="229217" y="3022194"/>
            <a:chExt cx="8528131" cy="855316"/>
          </a:xfrm>
        </p:grpSpPr>
        <p:sp>
          <p:nvSpPr>
            <p:cNvPr id="9" name="Freeform: Shape 8">
              <a:extLst>
                <a:ext uri="{FF2B5EF4-FFF2-40B4-BE49-F238E27FC236}">
                  <a16:creationId xmlns:a16="http://schemas.microsoft.com/office/drawing/2014/main" id="{4BFEA6B2-9B78-799D-1079-7FAB9B39ECA3}"/>
                </a:ext>
              </a:extLst>
            </p:cNvPr>
            <p:cNvSpPr/>
            <p:nvPr/>
          </p:nvSpPr>
          <p:spPr>
            <a:xfrm rot="16200000">
              <a:off x="4065625" y="-814214"/>
              <a:ext cx="855316" cy="8528131"/>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2" rIns="80011" bIns="1343400"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27" name="Freeform: Shape 26">
              <a:extLst>
                <a:ext uri="{FF2B5EF4-FFF2-40B4-BE49-F238E27FC236}">
                  <a16:creationId xmlns:a16="http://schemas.microsoft.com/office/drawing/2014/main" id="{8414E3C0-0A4B-3FAB-BC07-28EA8A17EEB3}"/>
                </a:ext>
              </a:extLst>
            </p:cNvPr>
            <p:cNvSpPr/>
            <p:nvPr/>
          </p:nvSpPr>
          <p:spPr>
            <a:xfrm>
              <a:off x="683565" y="3140711"/>
              <a:ext cx="8003233" cy="611960"/>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Learn about reading strategies</a:t>
              </a:r>
              <a:endParaRPr lang="en-GB" sz="2800" kern="1200" dirty="0"/>
            </a:p>
          </p:txBody>
        </p:sp>
      </p:grpSp>
      <p:sp>
        <p:nvSpPr>
          <p:cNvPr id="19" name="Flowchart: Extract 18">
            <a:extLst>
              <a:ext uri="{FF2B5EF4-FFF2-40B4-BE49-F238E27FC236}">
                <a16:creationId xmlns:a16="http://schemas.microsoft.com/office/drawing/2014/main" id="{FDAE498B-C5C9-437C-95C3-F22C43187278}"/>
              </a:ext>
            </a:extLst>
          </p:cNvPr>
          <p:cNvSpPr/>
          <p:nvPr/>
        </p:nvSpPr>
        <p:spPr>
          <a:xfrm rot="10800000">
            <a:off x="457200" y="3831806"/>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8" name="Flowchart: Extract 27">
            <a:extLst>
              <a:ext uri="{FF2B5EF4-FFF2-40B4-BE49-F238E27FC236}">
                <a16:creationId xmlns:a16="http://schemas.microsoft.com/office/drawing/2014/main" id="{E09CB145-1B7B-DF6C-DF94-44B62F9D5F6C}"/>
              </a:ext>
            </a:extLst>
          </p:cNvPr>
          <p:cNvSpPr/>
          <p:nvPr/>
        </p:nvSpPr>
        <p:spPr>
          <a:xfrm rot="10800000">
            <a:off x="451096" y="4705562"/>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3" name="Flowchart: Extract 12">
            <a:extLst>
              <a:ext uri="{FF2B5EF4-FFF2-40B4-BE49-F238E27FC236}">
                <a16:creationId xmlns:a16="http://schemas.microsoft.com/office/drawing/2014/main" id="{573A9298-07D9-409A-81FA-BFF0C0D68CF3}"/>
              </a:ext>
            </a:extLst>
          </p:cNvPr>
          <p:cNvSpPr/>
          <p:nvPr/>
        </p:nvSpPr>
        <p:spPr>
          <a:xfrm rot="10800000">
            <a:off x="469161" y="1934904"/>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r>
              <a:rPr lang="en-GB" sz="4050" b="1" dirty="0"/>
              <a:t>Searching for </a:t>
            </a:r>
          </a:p>
          <a:p>
            <a:pPr marL="0" indent="0" algn="ctr">
              <a:buNone/>
            </a:pPr>
            <a:r>
              <a:rPr lang="en-GB" sz="4050" b="1" dirty="0"/>
              <a:t>academic sources of information</a:t>
            </a:r>
          </a:p>
        </p:txBody>
      </p:sp>
    </p:spTree>
    <p:extLst>
      <p:ext uri="{BB962C8B-B14F-4D97-AF65-F5344CB8AC3E}">
        <p14:creationId xmlns:p14="http://schemas.microsoft.com/office/powerpoint/2010/main" val="469417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73E50-8A2A-A2B7-B4B6-CE2A286F9F12}"/>
              </a:ext>
            </a:extLst>
          </p:cNvPr>
          <p:cNvSpPr>
            <a:spLocks noGrp="1"/>
          </p:cNvSpPr>
          <p:nvPr>
            <p:ph type="title"/>
          </p:nvPr>
        </p:nvSpPr>
        <p:spPr/>
        <p:txBody>
          <a:bodyPr>
            <a:normAutofit fontScale="90000"/>
          </a:bodyPr>
          <a:lstStyle/>
          <a:p>
            <a:r>
              <a:rPr lang="en-GB" sz="4400" b="1" dirty="0"/>
              <a:t>What is academic information?</a:t>
            </a:r>
          </a:p>
        </p:txBody>
      </p:sp>
      <p:sp>
        <p:nvSpPr>
          <p:cNvPr id="3" name="Content Placeholder 2">
            <a:extLst>
              <a:ext uri="{FF2B5EF4-FFF2-40B4-BE49-F238E27FC236}">
                <a16:creationId xmlns:a16="http://schemas.microsoft.com/office/drawing/2014/main" id="{1AA6D0CB-ECFD-EDC9-5685-FD4041B54B4F}"/>
              </a:ext>
            </a:extLst>
          </p:cNvPr>
          <p:cNvSpPr>
            <a:spLocks noGrp="1"/>
          </p:cNvSpPr>
          <p:nvPr>
            <p:ph idx="1"/>
          </p:nvPr>
        </p:nvSpPr>
        <p:spPr/>
        <p:txBody>
          <a:bodyPr/>
          <a:lstStyle/>
          <a:p>
            <a:r>
              <a:rPr lang="en-GB" dirty="0"/>
              <a:t>Good quality information we can trust</a:t>
            </a:r>
          </a:p>
          <a:p>
            <a:r>
              <a:rPr lang="en-GB" dirty="0"/>
              <a:t>Information that can be used as evidence</a:t>
            </a:r>
          </a:p>
          <a:p>
            <a:endParaRPr lang="en-GB" dirty="0"/>
          </a:p>
          <a:p>
            <a:r>
              <a:rPr lang="en-GB" dirty="0"/>
              <a:t>Written by authors we can rely on e.g. subject specialists, academics who do research, experienced professionals, industry experts</a:t>
            </a:r>
          </a:p>
          <a:p>
            <a:endParaRPr lang="en-GB" dirty="0"/>
          </a:p>
          <a:p>
            <a:r>
              <a:rPr lang="en-GB" dirty="0"/>
              <a:t>Often in the form of academic books and journal articles</a:t>
            </a:r>
          </a:p>
        </p:txBody>
      </p:sp>
    </p:spTree>
    <p:extLst>
      <p:ext uri="{BB962C8B-B14F-4D97-AF65-F5344CB8AC3E}">
        <p14:creationId xmlns:p14="http://schemas.microsoft.com/office/powerpoint/2010/main" val="174672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B876D-CE51-210A-180D-0470E6C1BF44}"/>
              </a:ext>
            </a:extLst>
          </p:cNvPr>
          <p:cNvSpPr>
            <a:spLocks noGrp="1"/>
          </p:cNvSpPr>
          <p:nvPr>
            <p:ph type="title"/>
          </p:nvPr>
        </p:nvSpPr>
        <p:spPr/>
        <p:txBody>
          <a:bodyPr/>
          <a:lstStyle/>
          <a:p>
            <a:r>
              <a:rPr lang="en-GB" dirty="0"/>
              <a:t>What types of academic information are available?  </a:t>
            </a:r>
          </a:p>
        </p:txBody>
      </p:sp>
      <p:pic>
        <p:nvPicPr>
          <p:cNvPr id="1026" name="Picture 2" descr="Improve your critical thinking by using these 3 simple strategies | Monkey  Puzzle Training">
            <a:extLst>
              <a:ext uri="{FF2B5EF4-FFF2-40B4-BE49-F238E27FC236}">
                <a16:creationId xmlns:a16="http://schemas.microsoft.com/office/drawing/2014/main" id="{63695EF9-7478-EC4A-E4E8-1C23BA8E73D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372357" y="1600200"/>
            <a:ext cx="6399285"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88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B3CAE03-602C-1A82-292B-3D60D352F985}"/>
              </a:ext>
            </a:extLst>
          </p:cNvPr>
          <p:cNvPicPr>
            <a:picLocks noGrp="1" noChangeAspect="1"/>
          </p:cNvPicPr>
          <p:nvPr>
            <p:ph type="pic" idx="1"/>
          </p:nvPr>
        </p:nvPicPr>
        <p:blipFill>
          <a:blip r:embed="rId2"/>
          <a:srcRect l="901" r="901"/>
          <a:stretch/>
        </p:blipFill>
        <p:spPr>
          <a:xfrm>
            <a:off x="1792288" y="1268760"/>
            <a:ext cx="5486400" cy="3824337"/>
          </a:xfrm>
          <a:prstGeom prst="rect">
            <a:avLst/>
          </a:prstGeom>
        </p:spPr>
      </p:pic>
      <p:sp>
        <p:nvSpPr>
          <p:cNvPr id="4" name="Text Placeholder 3">
            <a:extLst>
              <a:ext uri="{FF2B5EF4-FFF2-40B4-BE49-F238E27FC236}">
                <a16:creationId xmlns:a16="http://schemas.microsoft.com/office/drawing/2014/main" id="{5E40F93A-FB59-F161-B5CE-788697015DA8}"/>
              </a:ext>
            </a:extLst>
          </p:cNvPr>
          <p:cNvSpPr>
            <a:spLocks noGrp="1"/>
          </p:cNvSpPr>
          <p:nvPr>
            <p:ph type="body" sz="half" idx="2"/>
          </p:nvPr>
        </p:nvSpPr>
        <p:spPr>
          <a:xfrm>
            <a:off x="1792288" y="5157192"/>
            <a:ext cx="5660032" cy="576064"/>
          </a:xfrm>
        </p:spPr>
        <p:txBody>
          <a:bodyPr>
            <a:normAutofit fontScale="85000" lnSpcReduction="20000"/>
          </a:bodyPr>
          <a:lstStyle/>
          <a:p>
            <a:r>
              <a:rPr lang="en-GB" dirty="0"/>
              <a:t>Picture:</a:t>
            </a:r>
          </a:p>
          <a:p>
            <a:r>
              <a:rPr lang="en-GB" dirty="0"/>
              <a:t>Nature (2019) Available at: </a:t>
            </a:r>
            <a:r>
              <a:rPr lang="en-GB" dirty="0">
                <a:hlinkClick r:id="rId3"/>
              </a:rPr>
              <a:t>https://www.nature.com/articles/d41586-019-01493-z</a:t>
            </a:r>
            <a:r>
              <a:rPr lang="en-GB" dirty="0"/>
              <a:t> (Accessed: 15 October 2023).</a:t>
            </a:r>
          </a:p>
        </p:txBody>
      </p:sp>
      <p:sp>
        <p:nvSpPr>
          <p:cNvPr id="6" name="Title 1">
            <a:extLst>
              <a:ext uri="{FF2B5EF4-FFF2-40B4-BE49-F238E27FC236}">
                <a16:creationId xmlns:a16="http://schemas.microsoft.com/office/drawing/2014/main" id="{7860DCE6-A77D-E7A7-3BEF-129228D1563A}"/>
              </a:ext>
            </a:extLst>
          </p:cNvPr>
          <p:cNvSpPr>
            <a:spLocks noGrp="1"/>
          </p:cNvSpPr>
          <p:nvPr>
            <p:ph type="title"/>
          </p:nvPr>
        </p:nvSpPr>
        <p:spPr>
          <a:xfrm>
            <a:off x="507504" y="188640"/>
            <a:ext cx="8229600" cy="652934"/>
          </a:xfrm>
        </p:spPr>
        <p:txBody>
          <a:bodyPr>
            <a:normAutofit fontScale="90000"/>
          </a:bodyPr>
          <a:lstStyle/>
          <a:p>
            <a:pPr algn="ctr"/>
            <a:r>
              <a:rPr lang="en-GB" sz="4400" dirty="0"/>
              <a:t>What is a journal? </a:t>
            </a:r>
          </a:p>
        </p:txBody>
      </p:sp>
    </p:spTree>
    <p:extLst>
      <p:ext uri="{BB962C8B-B14F-4D97-AF65-F5344CB8AC3E}">
        <p14:creationId xmlns:p14="http://schemas.microsoft.com/office/powerpoint/2010/main" val="341999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34379-65A5-A3C5-7E76-1CFDE25DD83E}"/>
              </a:ext>
            </a:extLst>
          </p:cNvPr>
          <p:cNvSpPr>
            <a:spLocks noGrp="1"/>
          </p:cNvSpPr>
          <p:nvPr>
            <p:ph type="title"/>
          </p:nvPr>
        </p:nvSpPr>
        <p:spPr/>
        <p:txBody>
          <a:bodyPr/>
          <a:lstStyle/>
          <a:p>
            <a:r>
              <a:rPr lang="en-GB" b="1" dirty="0"/>
              <a:t>What is a journal? </a:t>
            </a:r>
          </a:p>
        </p:txBody>
      </p:sp>
      <p:sp>
        <p:nvSpPr>
          <p:cNvPr id="3" name="Content Placeholder 2">
            <a:extLst>
              <a:ext uri="{FF2B5EF4-FFF2-40B4-BE49-F238E27FC236}">
                <a16:creationId xmlns:a16="http://schemas.microsoft.com/office/drawing/2014/main" id="{44700894-D5C9-533F-5649-91D637B59205}"/>
              </a:ext>
            </a:extLst>
          </p:cNvPr>
          <p:cNvSpPr>
            <a:spLocks noGrp="1"/>
          </p:cNvSpPr>
          <p:nvPr>
            <p:ph idx="1"/>
          </p:nvPr>
        </p:nvSpPr>
        <p:spPr/>
        <p:txBody>
          <a:bodyPr>
            <a:normAutofit fontScale="85000" lnSpcReduction="10000"/>
          </a:bodyPr>
          <a:lstStyle/>
          <a:p>
            <a:r>
              <a:rPr lang="en-GB" dirty="0"/>
              <a:t>A journal has several volumes (often one per year)</a:t>
            </a:r>
          </a:p>
          <a:p>
            <a:r>
              <a:rPr lang="en-GB" dirty="0"/>
              <a:t>Each volume has several issues/parts (e.g. 4 per year or 12 per year)</a:t>
            </a:r>
          </a:p>
          <a:p>
            <a:r>
              <a:rPr lang="en-GB" dirty="0"/>
              <a:t>Each issue contains a number of articles on different topics by different authors</a:t>
            </a:r>
          </a:p>
          <a:p>
            <a:endParaRPr lang="en-GB" dirty="0"/>
          </a:p>
          <a:p>
            <a:r>
              <a:rPr lang="en-GB" dirty="0"/>
              <a:t>Most journals are now online, but they are still organised and referenced by using the volume and issue number</a:t>
            </a:r>
          </a:p>
          <a:p>
            <a:endParaRPr lang="en-GB" dirty="0"/>
          </a:p>
          <a:p>
            <a:endParaRPr lang="en-GB" dirty="0"/>
          </a:p>
        </p:txBody>
      </p:sp>
    </p:spTree>
    <p:extLst>
      <p:ext uri="{BB962C8B-B14F-4D97-AF65-F5344CB8AC3E}">
        <p14:creationId xmlns:p14="http://schemas.microsoft.com/office/powerpoint/2010/main" val="414194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11306-6280-B7F2-5F61-AF082125314E}"/>
              </a:ext>
            </a:extLst>
          </p:cNvPr>
          <p:cNvSpPr>
            <a:spLocks noGrp="1"/>
          </p:cNvSpPr>
          <p:nvPr>
            <p:ph type="title"/>
          </p:nvPr>
        </p:nvSpPr>
        <p:spPr/>
        <p:txBody>
          <a:bodyPr/>
          <a:lstStyle/>
          <a:p>
            <a:r>
              <a:rPr lang="en-GB" b="1" dirty="0"/>
              <a:t>Books vs Journal Articles</a:t>
            </a:r>
          </a:p>
        </p:txBody>
      </p:sp>
      <p:graphicFrame>
        <p:nvGraphicFramePr>
          <p:cNvPr id="4" name="Table 4">
            <a:extLst>
              <a:ext uri="{FF2B5EF4-FFF2-40B4-BE49-F238E27FC236}">
                <a16:creationId xmlns:a16="http://schemas.microsoft.com/office/drawing/2014/main" id="{91D12C31-2D67-3358-F7F4-BA15986D29F8}"/>
              </a:ext>
            </a:extLst>
          </p:cNvPr>
          <p:cNvGraphicFramePr>
            <a:graphicFrameLocks noGrp="1"/>
          </p:cNvGraphicFramePr>
          <p:nvPr>
            <p:ph idx="1"/>
            <p:extLst>
              <p:ext uri="{D42A27DB-BD31-4B8C-83A1-F6EECF244321}">
                <p14:modId xmlns:p14="http://schemas.microsoft.com/office/powerpoint/2010/main" val="3824099288"/>
              </p:ext>
            </p:extLst>
          </p:nvPr>
        </p:nvGraphicFramePr>
        <p:xfrm>
          <a:off x="457200" y="1600200"/>
          <a:ext cx="8229600" cy="357632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795210875"/>
                    </a:ext>
                  </a:extLst>
                </a:gridCol>
                <a:gridCol w="4114800">
                  <a:extLst>
                    <a:ext uri="{9D8B030D-6E8A-4147-A177-3AD203B41FA5}">
                      <a16:colId xmlns:a16="http://schemas.microsoft.com/office/drawing/2014/main" val="617585214"/>
                    </a:ext>
                  </a:extLst>
                </a:gridCol>
              </a:tblGrid>
              <a:tr h="370840">
                <a:tc>
                  <a:txBody>
                    <a:bodyPr/>
                    <a:lstStyle/>
                    <a:p>
                      <a:r>
                        <a:rPr lang="en-GB" dirty="0"/>
                        <a:t>Academic Books</a:t>
                      </a:r>
                    </a:p>
                  </a:txBody>
                  <a:tcPr/>
                </a:tc>
                <a:tc>
                  <a:txBody>
                    <a:bodyPr/>
                    <a:lstStyle/>
                    <a:p>
                      <a:r>
                        <a:rPr lang="en-GB" dirty="0"/>
                        <a:t>Academic Journal Articles</a:t>
                      </a:r>
                    </a:p>
                  </a:txBody>
                  <a:tcPr/>
                </a:tc>
                <a:extLst>
                  <a:ext uri="{0D108BD9-81ED-4DB2-BD59-A6C34878D82A}">
                    <a16:rowId xmlns:a16="http://schemas.microsoft.com/office/drawing/2014/main" val="3197934061"/>
                  </a:ext>
                </a:extLst>
              </a:tr>
              <a:tr h="370840">
                <a:tc>
                  <a:txBody>
                    <a:bodyPr/>
                    <a:lstStyle/>
                    <a:p>
                      <a:r>
                        <a:rPr lang="en-GB" dirty="0"/>
                        <a:t>Can be holistic – give a comprehensive overview of a topic</a:t>
                      </a:r>
                    </a:p>
                  </a:txBody>
                  <a:tcPr/>
                </a:tc>
                <a:tc>
                  <a:txBody>
                    <a:bodyPr/>
                    <a:lstStyle/>
                    <a:p>
                      <a:r>
                        <a:rPr lang="en-GB" dirty="0"/>
                        <a:t>Often about one specific aspect of a topic</a:t>
                      </a:r>
                    </a:p>
                  </a:txBody>
                  <a:tcPr/>
                </a:tc>
                <a:extLst>
                  <a:ext uri="{0D108BD9-81ED-4DB2-BD59-A6C34878D82A}">
                    <a16:rowId xmlns:a16="http://schemas.microsoft.com/office/drawing/2014/main" val="1401861803"/>
                  </a:ext>
                </a:extLst>
              </a:tr>
              <a:tr h="370840">
                <a:tc>
                  <a:txBody>
                    <a:bodyPr/>
                    <a:lstStyle/>
                    <a:p>
                      <a:r>
                        <a:rPr lang="en-GB" dirty="0"/>
                        <a:t>Longer</a:t>
                      </a:r>
                    </a:p>
                  </a:txBody>
                  <a:tcPr/>
                </a:tc>
                <a:tc>
                  <a:txBody>
                    <a:bodyPr/>
                    <a:lstStyle/>
                    <a:p>
                      <a:r>
                        <a:rPr lang="en-GB" dirty="0"/>
                        <a:t>Shorter</a:t>
                      </a:r>
                    </a:p>
                  </a:txBody>
                  <a:tcPr/>
                </a:tc>
                <a:extLst>
                  <a:ext uri="{0D108BD9-81ED-4DB2-BD59-A6C34878D82A}">
                    <a16:rowId xmlns:a16="http://schemas.microsoft.com/office/drawing/2014/main" val="1784207550"/>
                  </a:ext>
                </a:extLst>
              </a:tr>
              <a:tr h="370840">
                <a:tc>
                  <a:txBody>
                    <a:bodyPr/>
                    <a:lstStyle/>
                    <a:p>
                      <a:r>
                        <a:rPr lang="en-GB" dirty="0"/>
                        <a:t>Written at one point in time – may not be current/up to date</a:t>
                      </a:r>
                    </a:p>
                  </a:txBody>
                  <a:tcPr/>
                </a:tc>
                <a:tc>
                  <a:txBody>
                    <a:bodyPr/>
                    <a:lstStyle/>
                    <a:p>
                      <a:r>
                        <a:rPr lang="en-GB" dirty="0"/>
                        <a:t>New articles are being published all the time – based on recent research</a:t>
                      </a:r>
                    </a:p>
                  </a:txBody>
                  <a:tcPr/>
                </a:tc>
                <a:extLst>
                  <a:ext uri="{0D108BD9-81ED-4DB2-BD59-A6C34878D82A}">
                    <a16:rowId xmlns:a16="http://schemas.microsoft.com/office/drawing/2014/main" val="3001106525"/>
                  </a:ext>
                </a:extLst>
              </a:tr>
              <a:tr h="370840">
                <a:tc>
                  <a:txBody>
                    <a:bodyPr/>
                    <a:lstStyle/>
                    <a:p>
                      <a:r>
                        <a:rPr lang="en-GB" dirty="0"/>
                        <a:t>Published once (maybe with revised editions every few years)</a:t>
                      </a:r>
                    </a:p>
                  </a:txBody>
                  <a:tcPr/>
                </a:tc>
                <a:tc>
                  <a:txBody>
                    <a:bodyPr/>
                    <a:lstStyle/>
                    <a:p>
                      <a:r>
                        <a:rPr lang="en-GB" dirty="0"/>
                        <a:t>New volumes/issues published regularly with new articles</a:t>
                      </a:r>
                    </a:p>
                  </a:txBody>
                  <a:tcPr/>
                </a:tc>
                <a:extLst>
                  <a:ext uri="{0D108BD9-81ED-4DB2-BD59-A6C34878D82A}">
                    <a16:rowId xmlns:a16="http://schemas.microsoft.com/office/drawing/2014/main" val="3533468253"/>
                  </a:ext>
                </a:extLst>
              </a:tr>
              <a:tr h="370840">
                <a:tc>
                  <a:txBody>
                    <a:bodyPr/>
                    <a:lstStyle/>
                    <a:p>
                      <a:r>
                        <a:rPr lang="en-GB" dirty="0"/>
                        <a:t>Peer-reviewed (if it is an academic book)*</a:t>
                      </a:r>
                    </a:p>
                  </a:txBody>
                  <a:tcPr/>
                </a:tc>
                <a:tc>
                  <a:txBody>
                    <a:bodyPr/>
                    <a:lstStyle/>
                    <a:p>
                      <a:r>
                        <a:rPr lang="en-GB" dirty="0"/>
                        <a:t>Peer-reviewed (if it is an academic journal – not a professional journal/trade magazine)</a:t>
                      </a:r>
                    </a:p>
                  </a:txBody>
                  <a:tcPr/>
                </a:tc>
                <a:extLst>
                  <a:ext uri="{0D108BD9-81ED-4DB2-BD59-A6C34878D82A}">
                    <a16:rowId xmlns:a16="http://schemas.microsoft.com/office/drawing/2014/main" val="3028501446"/>
                  </a:ext>
                </a:extLst>
              </a:tr>
            </a:tbl>
          </a:graphicData>
        </a:graphic>
      </p:graphicFrame>
      <p:sp>
        <p:nvSpPr>
          <p:cNvPr id="3" name="TextBox 2">
            <a:extLst>
              <a:ext uri="{FF2B5EF4-FFF2-40B4-BE49-F238E27FC236}">
                <a16:creationId xmlns:a16="http://schemas.microsoft.com/office/drawing/2014/main" id="{96C8CE9D-DA82-21D2-BBBE-0CFDEB42F6B8}"/>
              </a:ext>
            </a:extLst>
          </p:cNvPr>
          <p:cNvSpPr txBox="1"/>
          <p:nvPr/>
        </p:nvSpPr>
        <p:spPr>
          <a:xfrm>
            <a:off x="457200" y="5273774"/>
            <a:ext cx="7787208" cy="369332"/>
          </a:xfrm>
          <a:prstGeom prst="rect">
            <a:avLst/>
          </a:prstGeom>
          <a:noFill/>
        </p:spPr>
        <p:txBody>
          <a:bodyPr wrap="square" rtlCol="0">
            <a:spAutoFit/>
          </a:bodyPr>
          <a:lstStyle/>
          <a:p>
            <a:r>
              <a:rPr lang="en-GB" dirty="0"/>
              <a:t>*Peer review = evaluated by experts in the same field before publication</a:t>
            </a:r>
          </a:p>
        </p:txBody>
      </p:sp>
    </p:spTree>
    <p:extLst>
      <p:ext uri="{BB962C8B-B14F-4D97-AF65-F5344CB8AC3E}">
        <p14:creationId xmlns:p14="http://schemas.microsoft.com/office/powerpoint/2010/main" val="428957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18FE0-BCB7-24F4-AEDA-5E612FB68335}"/>
              </a:ext>
            </a:extLst>
          </p:cNvPr>
          <p:cNvSpPr>
            <a:spLocks noGrp="1"/>
          </p:cNvSpPr>
          <p:nvPr>
            <p:ph type="title"/>
          </p:nvPr>
        </p:nvSpPr>
        <p:spPr/>
        <p:txBody>
          <a:bodyPr/>
          <a:lstStyle/>
          <a:p>
            <a:r>
              <a:rPr lang="en-GB" b="1" dirty="0"/>
              <a:t>Discuss in pairs</a:t>
            </a:r>
          </a:p>
        </p:txBody>
      </p:sp>
      <p:sp>
        <p:nvSpPr>
          <p:cNvPr id="3" name="Content Placeholder 2">
            <a:extLst>
              <a:ext uri="{FF2B5EF4-FFF2-40B4-BE49-F238E27FC236}">
                <a16:creationId xmlns:a16="http://schemas.microsoft.com/office/drawing/2014/main" id="{A7A63E10-A345-F1E8-A2FB-1147C2E2DA63}"/>
              </a:ext>
            </a:extLst>
          </p:cNvPr>
          <p:cNvSpPr>
            <a:spLocks noGrp="1"/>
          </p:cNvSpPr>
          <p:nvPr>
            <p:ph sz="half" idx="1"/>
          </p:nvPr>
        </p:nvSpPr>
        <p:spPr>
          <a:xfrm>
            <a:off x="457200" y="2276871"/>
            <a:ext cx="4038600" cy="3312369"/>
          </a:xfrm>
        </p:spPr>
        <p:txBody>
          <a:bodyPr>
            <a:normAutofit fontScale="77500" lnSpcReduction="20000"/>
          </a:bodyPr>
          <a:lstStyle/>
          <a:p>
            <a:r>
              <a:rPr lang="en-GB" dirty="0"/>
              <a:t>BBC News</a:t>
            </a:r>
          </a:p>
          <a:p>
            <a:r>
              <a:rPr lang="en-GB" dirty="0"/>
              <a:t>Books from the library </a:t>
            </a:r>
          </a:p>
          <a:p>
            <a:r>
              <a:rPr lang="en-GB" dirty="0"/>
              <a:t>ChatGPT/other AI (artificial intelligence)</a:t>
            </a:r>
          </a:p>
          <a:p>
            <a:r>
              <a:rPr lang="en-GB" dirty="0"/>
              <a:t>Google</a:t>
            </a:r>
          </a:p>
          <a:p>
            <a:r>
              <a:rPr lang="en-GB" dirty="0"/>
              <a:t>Google Scholar</a:t>
            </a:r>
          </a:p>
          <a:p>
            <a:r>
              <a:rPr lang="en-GB" dirty="0"/>
              <a:t>Government websites e.g. NHS</a:t>
            </a:r>
          </a:p>
          <a:p>
            <a:r>
              <a:rPr lang="en-GB" dirty="0"/>
              <a:t>Journals</a:t>
            </a:r>
          </a:p>
          <a:p>
            <a:endParaRPr lang="en-GB" dirty="0"/>
          </a:p>
        </p:txBody>
      </p:sp>
      <p:sp>
        <p:nvSpPr>
          <p:cNvPr id="4" name="Content Placeholder 3">
            <a:extLst>
              <a:ext uri="{FF2B5EF4-FFF2-40B4-BE49-F238E27FC236}">
                <a16:creationId xmlns:a16="http://schemas.microsoft.com/office/drawing/2014/main" id="{D90EDD7B-777E-CA35-F0BA-2BC7D79894CE}"/>
              </a:ext>
            </a:extLst>
          </p:cNvPr>
          <p:cNvSpPr>
            <a:spLocks noGrp="1"/>
          </p:cNvSpPr>
          <p:nvPr>
            <p:ph sz="half" idx="2"/>
          </p:nvPr>
        </p:nvSpPr>
        <p:spPr>
          <a:xfrm>
            <a:off x="4648200" y="2276871"/>
            <a:ext cx="4038600" cy="3312370"/>
          </a:xfrm>
        </p:spPr>
        <p:txBody>
          <a:bodyPr>
            <a:normAutofit fontScale="77500" lnSpcReduction="20000"/>
          </a:bodyPr>
          <a:lstStyle/>
          <a:p>
            <a:r>
              <a:rPr lang="en-GB" dirty="0"/>
              <a:t>Office for National Statistics</a:t>
            </a:r>
          </a:p>
          <a:p>
            <a:r>
              <a:rPr lang="en-GB" dirty="0"/>
              <a:t>Social media</a:t>
            </a:r>
          </a:p>
          <a:p>
            <a:r>
              <a:rPr lang="en-GB" dirty="0"/>
              <a:t>Specialist sources of information for the subject e.g. NSPCC</a:t>
            </a:r>
          </a:p>
          <a:p>
            <a:r>
              <a:rPr lang="en-GB" dirty="0"/>
              <a:t>TED Talks</a:t>
            </a:r>
          </a:p>
          <a:p>
            <a:r>
              <a:rPr lang="en-GB" dirty="0"/>
              <a:t>The Financial Times</a:t>
            </a:r>
          </a:p>
          <a:p>
            <a:r>
              <a:rPr lang="en-GB" dirty="0"/>
              <a:t>The Sun</a:t>
            </a:r>
          </a:p>
          <a:p>
            <a:r>
              <a:rPr lang="en-GB" dirty="0"/>
              <a:t>Wikipedia</a:t>
            </a:r>
          </a:p>
          <a:p>
            <a:r>
              <a:rPr lang="en-GB" dirty="0"/>
              <a:t>YouTube</a:t>
            </a:r>
          </a:p>
          <a:p>
            <a:endParaRPr lang="en-GB" dirty="0"/>
          </a:p>
        </p:txBody>
      </p:sp>
      <p:sp>
        <p:nvSpPr>
          <p:cNvPr id="5" name="Title 1">
            <a:extLst>
              <a:ext uri="{FF2B5EF4-FFF2-40B4-BE49-F238E27FC236}">
                <a16:creationId xmlns:a16="http://schemas.microsoft.com/office/drawing/2014/main" id="{CA8B3765-1EF6-0A99-A3CA-67D51D92F626}"/>
              </a:ext>
            </a:extLst>
          </p:cNvPr>
          <p:cNvSpPr txBox="1">
            <a:spLocks/>
          </p:cNvSpPr>
          <p:nvPr/>
        </p:nvSpPr>
        <p:spPr>
          <a:xfrm>
            <a:off x="457200" y="1133871"/>
            <a:ext cx="8229600" cy="11430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Would you use the following to find academic information, and how would you use them?</a:t>
            </a:r>
          </a:p>
        </p:txBody>
      </p:sp>
    </p:spTree>
    <p:extLst>
      <p:ext uri="{BB962C8B-B14F-4D97-AF65-F5344CB8AC3E}">
        <p14:creationId xmlns:p14="http://schemas.microsoft.com/office/powerpoint/2010/main" val="3492918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DC72495-DFE8-47A6-AB89-136277D01AFA}"/>
              </a:ext>
            </a:extLst>
          </p:cNvPr>
          <p:cNvSpPr>
            <a:spLocks noGrp="1"/>
          </p:cNvSpPr>
          <p:nvPr>
            <p:ph type="title"/>
          </p:nvPr>
        </p:nvSpPr>
        <p:spPr>
          <a:xfrm>
            <a:off x="457200" y="274638"/>
            <a:ext cx="8229600" cy="1143000"/>
          </a:xfrm>
        </p:spPr>
        <p:txBody>
          <a:bodyPr/>
          <a:lstStyle/>
          <a:p>
            <a:r>
              <a:rPr lang="en-GB" b="1" dirty="0"/>
              <a:t>Some sources are not reliable </a:t>
            </a:r>
          </a:p>
        </p:txBody>
      </p:sp>
      <p:pic>
        <p:nvPicPr>
          <p:cNvPr id="6" name="Picture 5">
            <a:extLst>
              <a:ext uri="{FF2B5EF4-FFF2-40B4-BE49-F238E27FC236}">
                <a16:creationId xmlns:a16="http://schemas.microsoft.com/office/drawing/2014/main" id="{401AC0AB-4523-41B2-85C8-4ED2ED0460F2}"/>
              </a:ext>
            </a:extLst>
          </p:cNvPr>
          <p:cNvPicPr>
            <a:picLocks noChangeAspect="1"/>
          </p:cNvPicPr>
          <p:nvPr/>
        </p:nvPicPr>
        <p:blipFill>
          <a:blip r:embed="rId2" cstate="print"/>
          <a:stretch>
            <a:fillRect/>
          </a:stretch>
        </p:blipFill>
        <p:spPr>
          <a:xfrm>
            <a:off x="677858" y="1283803"/>
            <a:ext cx="1543050" cy="1590675"/>
          </a:xfrm>
          <a:prstGeom prst="rect">
            <a:avLst/>
          </a:prstGeom>
        </p:spPr>
      </p:pic>
      <p:pic>
        <p:nvPicPr>
          <p:cNvPr id="8" name="Picture 7">
            <a:extLst>
              <a:ext uri="{FF2B5EF4-FFF2-40B4-BE49-F238E27FC236}">
                <a16:creationId xmlns:a16="http://schemas.microsoft.com/office/drawing/2014/main" id="{9D8F40F7-0490-4860-9DDC-5AA67AA3ADA9}"/>
              </a:ext>
            </a:extLst>
          </p:cNvPr>
          <p:cNvPicPr>
            <a:picLocks noChangeAspect="1"/>
          </p:cNvPicPr>
          <p:nvPr/>
        </p:nvPicPr>
        <p:blipFill>
          <a:blip r:embed="rId3" cstate="print"/>
          <a:stretch>
            <a:fillRect/>
          </a:stretch>
        </p:blipFill>
        <p:spPr>
          <a:xfrm>
            <a:off x="677858" y="3340807"/>
            <a:ext cx="1504950" cy="542925"/>
          </a:xfrm>
          <a:prstGeom prst="rect">
            <a:avLst/>
          </a:prstGeom>
        </p:spPr>
      </p:pic>
      <p:sp>
        <p:nvSpPr>
          <p:cNvPr id="9" name="TextBox 8">
            <a:extLst>
              <a:ext uri="{FF2B5EF4-FFF2-40B4-BE49-F238E27FC236}">
                <a16:creationId xmlns:a16="http://schemas.microsoft.com/office/drawing/2014/main" id="{EA2F3798-483F-47E7-A662-443D944E187F}"/>
              </a:ext>
            </a:extLst>
          </p:cNvPr>
          <p:cNvSpPr txBox="1"/>
          <p:nvPr/>
        </p:nvSpPr>
        <p:spPr>
          <a:xfrm>
            <a:off x="2555776" y="1602624"/>
            <a:ext cx="56886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Wikipedia</a:t>
            </a:r>
            <a:r>
              <a:rPr lang="en-GB" dirty="0">
                <a:solidFill>
                  <a:prstClr val="black"/>
                </a:solidFill>
                <a:latin typeface="Myriad Pro"/>
              </a:rPr>
              <a:t> </a:t>
            </a:r>
            <a:r>
              <a:rPr kumimoji="0" lang="en-GB" sz="1800" b="0" i="0" u="none" strike="noStrike" kern="1200" cap="none" spc="0" normalizeH="0" baseline="0" noProof="0" dirty="0">
                <a:ln>
                  <a:noFill/>
                </a:ln>
                <a:solidFill>
                  <a:prstClr val="black"/>
                </a:solidFill>
                <a:effectLst/>
                <a:uLnTx/>
                <a:uFillTx/>
                <a:latin typeface="Myriad Pro"/>
                <a:ea typeface="+mn-ea"/>
                <a:cs typeface="+mn-cs"/>
              </a:rPr>
              <a:t>can be edited by anyone and </a:t>
            </a:r>
            <a:r>
              <a:rPr lang="en-GB" dirty="0">
                <a:solidFill>
                  <a:prstClr val="black"/>
                </a:solidFill>
                <a:latin typeface="Myriad Pro"/>
              </a:rPr>
              <a:t>is</a:t>
            </a:r>
            <a:r>
              <a:rPr kumimoji="0" lang="en-GB" sz="1800" b="0" i="0" u="none" strike="noStrike" kern="1200" cap="none" spc="0" normalizeH="0" baseline="0" noProof="0" dirty="0">
                <a:ln>
                  <a:noFill/>
                </a:ln>
                <a:solidFill>
                  <a:prstClr val="black"/>
                </a:solidFill>
                <a:effectLst/>
                <a:uLnTx/>
                <a:uFillTx/>
                <a:latin typeface="Myriad Pro"/>
                <a:ea typeface="+mn-ea"/>
                <a:cs typeface="+mn-cs"/>
              </a:rPr>
              <a:t> not checked for </a:t>
            </a:r>
            <a:r>
              <a:rPr kumimoji="0" lang="en-GB" sz="1800" b="0" i="0" u="none" strike="noStrike" kern="1200" cap="none" spc="0" normalizeH="0" noProof="0" dirty="0">
                <a:ln>
                  <a:noFill/>
                </a:ln>
                <a:solidFill>
                  <a:prstClr val="black"/>
                </a:solidFill>
                <a:effectLst/>
                <a:uLnTx/>
                <a:uFillTx/>
                <a:latin typeface="Myriad Pro"/>
                <a:ea typeface="+mn-ea"/>
                <a:cs typeface="+mn-cs"/>
              </a:rPr>
              <a:t>academic quality. </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pic>
        <p:nvPicPr>
          <p:cNvPr id="2" name="Picture 1">
            <a:extLst>
              <a:ext uri="{FF2B5EF4-FFF2-40B4-BE49-F238E27FC236}">
                <a16:creationId xmlns:a16="http://schemas.microsoft.com/office/drawing/2014/main" id="{D4ADD4A8-F558-0761-ED9C-0C44F0065CB4}"/>
              </a:ext>
            </a:extLst>
          </p:cNvPr>
          <p:cNvPicPr>
            <a:picLocks noChangeAspect="1"/>
          </p:cNvPicPr>
          <p:nvPr/>
        </p:nvPicPr>
        <p:blipFill>
          <a:blip r:embed="rId4"/>
          <a:stretch>
            <a:fillRect/>
          </a:stretch>
        </p:blipFill>
        <p:spPr>
          <a:xfrm>
            <a:off x="899592" y="4251466"/>
            <a:ext cx="936104" cy="936104"/>
          </a:xfrm>
          <a:prstGeom prst="rect">
            <a:avLst/>
          </a:prstGeom>
        </p:spPr>
      </p:pic>
      <p:sp>
        <p:nvSpPr>
          <p:cNvPr id="3" name="TextBox 2">
            <a:extLst>
              <a:ext uri="{FF2B5EF4-FFF2-40B4-BE49-F238E27FC236}">
                <a16:creationId xmlns:a16="http://schemas.microsoft.com/office/drawing/2014/main" id="{1BD9628C-F666-4D9A-6939-F509270A3E0C}"/>
              </a:ext>
            </a:extLst>
          </p:cNvPr>
          <p:cNvSpPr txBox="1"/>
          <p:nvPr/>
        </p:nvSpPr>
        <p:spPr>
          <a:xfrm>
            <a:off x="2555776" y="4119354"/>
            <a:ext cx="5688632"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Myriad Pro"/>
              </a:rPr>
              <a:t>A post on social media by a professional organisation may lead you to an appropriate source of information (e.g. a link to a research report), but you should not take information directly from social media posts.</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extBox 4">
            <a:extLst>
              <a:ext uri="{FF2B5EF4-FFF2-40B4-BE49-F238E27FC236}">
                <a16:creationId xmlns:a16="http://schemas.microsoft.com/office/drawing/2014/main" id="{92A8A1D8-14E6-D29E-FF70-A7164B231A39}"/>
              </a:ext>
            </a:extLst>
          </p:cNvPr>
          <p:cNvSpPr txBox="1"/>
          <p:nvPr/>
        </p:nvSpPr>
        <p:spPr>
          <a:xfrm>
            <a:off x="2579772" y="2740642"/>
            <a:ext cx="5688632"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YouTube and blogging websites are also not checked for academic</a:t>
            </a:r>
            <a:r>
              <a:rPr kumimoji="0" lang="en-GB" sz="1800" b="0" i="0" u="none" strike="noStrike" kern="1200" cap="none" spc="0" normalizeH="0" noProof="0" dirty="0">
                <a:ln>
                  <a:noFill/>
                </a:ln>
                <a:solidFill>
                  <a:prstClr val="black"/>
                </a:solidFill>
                <a:effectLst/>
                <a:uLnTx/>
                <a:uFillTx/>
                <a:latin typeface="Myriad Pro"/>
                <a:ea typeface="+mn-ea"/>
                <a:cs typeface="+mn-cs"/>
              </a:rPr>
              <a:t> quality. You may be able to watch an expert giving a talk on their specialist subject, but you should be very careful!</a:t>
            </a: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Tree>
    <p:extLst>
      <p:ext uri="{BB962C8B-B14F-4D97-AF65-F5344CB8AC3E}">
        <p14:creationId xmlns:p14="http://schemas.microsoft.com/office/powerpoint/2010/main" val="4167928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F1361-A6B4-48CB-B7FE-7E88844FC5E5}"/>
              </a:ext>
            </a:extLst>
          </p:cNvPr>
          <p:cNvSpPr>
            <a:spLocks noGrp="1"/>
          </p:cNvSpPr>
          <p:nvPr>
            <p:ph type="title"/>
          </p:nvPr>
        </p:nvSpPr>
        <p:spPr/>
        <p:txBody>
          <a:bodyPr>
            <a:normAutofit fontScale="90000"/>
          </a:bodyPr>
          <a:lstStyle/>
          <a:p>
            <a:r>
              <a:rPr lang="en-GB" b="1" dirty="0"/>
              <a:t>Some websites may be suitable sources of information </a:t>
            </a:r>
          </a:p>
        </p:txBody>
      </p:sp>
      <p:sp>
        <p:nvSpPr>
          <p:cNvPr id="3" name="Content Placeholder 2">
            <a:extLst>
              <a:ext uri="{FF2B5EF4-FFF2-40B4-BE49-F238E27FC236}">
                <a16:creationId xmlns:a16="http://schemas.microsoft.com/office/drawing/2014/main" id="{9E297959-25B8-4FE1-8066-A0FC24FCA040}"/>
              </a:ext>
            </a:extLst>
          </p:cNvPr>
          <p:cNvSpPr>
            <a:spLocks noGrp="1"/>
          </p:cNvSpPr>
          <p:nvPr>
            <p:ph idx="1"/>
          </p:nvPr>
        </p:nvSpPr>
        <p:spPr>
          <a:xfrm>
            <a:off x="457200" y="1600201"/>
            <a:ext cx="8229600" cy="964703"/>
          </a:xfrm>
          <a:ln w="38100">
            <a:solidFill>
              <a:schemeClr val="accent1">
                <a:lumMod val="75000"/>
              </a:schemeClr>
            </a:solidFill>
          </a:ln>
        </p:spPr>
        <p:txBody>
          <a:bodyPr>
            <a:normAutofit/>
          </a:bodyPr>
          <a:lstStyle/>
          <a:p>
            <a:pPr marL="0" indent="0">
              <a:buNone/>
            </a:pPr>
            <a:r>
              <a:rPr lang="en-GB" sz="2400" dirty="0"/>
              <a:t>For health and social care students there are other valuable and relevant sources that you might use. </a:t>
            </a:r>
          </a:p>
        </p:txBody>
      </p:sp>
      <p:pic>
        <p:nvPicPr>
          <p:cNvPr id="5" name="Picture 4">
            <a:extLst>
              <a:ext uri="{FF2B5EF4-FFF2-40B4-BE49-F238E27FC236}">
                <a16:creationId xmlns:a16="http://schemas.microsoft.com/office/drawing/2014/main" id="{A3FB799E-0B4B-4A10-8A2A-9EF79C8BC408}"/>
              </a:ext>
            </a:extLst>
          </p:cNvPr>
          <p:cNvPicPr>
            <a:picLocks noChangeAspect="1"/>
          </p:cNvPicPr>
          <p:nvPr/>
        </p:nvPicPr>
        <p:blipFill>
          <a:blip r:embed="rId2" cstate="print"/>
          <a:stretch>
            <a:fillRect/>
          </a:stretch>
        </p:blipFill>
        <p:spPr>
          <a:xfrm>
            <a:off x="457201" y="2773488"/>
            <a:ext cx="2386608" cy="1813970"/>
          </a:xfrm>
          <a:prstGeom prst="rect">
            <a:avLst/>
          </a:prstGeom>
        </p:spPr>
      </p:pic>
      <p:sp>
        <p:nvSpPr>
          <p:cNvPr id="6" name="TextBox 5">
            <a:extLst>
              <a:ext uri="{FF2B5EF4-FFF2-40B4-BE49-F238E27FC236}">
                <a16:creationId xmlns:a16="http://schemas.microsoft.com/office/drawing/2014/main" id="{81AE0B52-ADA0-489E-9986-83335E3A8743}"/>
              </a:ext>
            </a:extLst>
          </p:cNvPr>
          <p:cNvSpPr txBox="1"/>
          <p:nvPr/>
        </p:nvSpPr>
        <p:spPr>
          <a:xfrm>
            <a:off x="2843809" y="2773488"/>
            <a:ext cx="519492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The UK government website </a:t>
            </a: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3"/>
              </a:rPr>
              <a:t>www.gov.uk</a:t>
            </a:r>
            <a:r>
              <a:rPr kumimoji="0" lang="en-GB" sz="1800" b="0" i="0" u="none" strike="noStrike" kern="1200" cap="none" spc="0" normalizeH="0" baseline="0" noProof="0" dirty="0">
                <a:ln>
                  <a:noFill/>
                </a:ln>
                <a:solidFill>
                  <a:prstClr val="black"/>
                </a:solidFill>
                <a:effectLst/>
                <a:uLnTx/>
                <a:uFillTx/>
                <a:latin typeface="Myriad Pro"/>
                <a:ea typeface="+mn-ea"/>
                <a:cs typeface="+mn-cs"/>
              </a:rPr>
              <a:t> </a:t>
            </a:r>
          </a:p>
        </p:txBody>
      </p:sp>
      <p:pic>
        <p:nvPicPr>
          <p:cNvPr id="8" name="Picture 7">
            <a:extLst>
              <a:ext uri="{FF2B5EF4-FFF2-40B4-BE49-F238E27FC236}">
                <a16:creationId xmlns:a16="http://schemas.microsoft.com/office/drawing/2014/main" id="{1880DF39-AD07-4149-A118-14B7718D11AA}"/>
              </a:ext>
            </a:extLst>
          </p:cNvPr>
          <p:cNvPicPr>
            <a:picLocks noChangeAspect="1"/>
          </p:cNvPicPr>
          <p:nvPr/>
        </p:nvPicPr>
        <p:blipFill>
          <a:blip r:embed="rId4" cstate="print"/>
          <a:stretch>
            <a:fillRect/>
          </a:stretch>
        </p:blipFill>
        <p:spPr>
          <a:xfrm>
            <a:off x="6660232" y="3318736"/>
            <a:ext cx="2228089" cy="2004089"/>
          </a:xfrm>
          <a:prstGeom prst="rect">
            <a:avLst/>
          </a:prstGeom>
        </p:spPr>
      </p:pic>
      <p:sp>
        <p:nvSpPr>
          <p:cNvPr id="9" name="TextBox 8">
            <a:extLst>
              <a:ext uri="{FF2B5EF4-FFF2-40B4-BE49-F238E27FC236}">
                <a16:creationId xmlns:a16="http://schemas.microsoft.com/office/drawing/2014/main" id="{5AC440DA-BEDC-4B79-8AA9-D6B6F7418D82}"/>
              </a:ext>
            </a:extLst>
          </p:cNvPr>
          <p:cNvSpPr txBox="1"/>
          <p:nvPr/>
        </p:nvSpPr>
        <p:spPr>
          <a:xfrm>
            <a:off x="2154561" y="5043918"/>
            <a:ext cx="519492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The NHS website </a:t>
            </a: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3"/>
              </a:rPr>
              <a:t>www.nhs.uk</a:t>
            </a:r>
            <a:r>
              <a:rPr kumimoji="0" lang="en-GB" sz="1800" b="0" i="0" u="none" strike="noStrike" kern="1200" cap="none" spc="0" normalizeH="0" baseline="0" noProof="0" dirty="0">
                <a:ln>
                  <a:noFill/>
                </a:ln>
                <a:solidFill>
                  <a:prstClr val="black"/>
                </a:solidFill>
                <a:effectLst/>
                <a:uLnTx/>
                <a:uFillTx/>
                <a:latin typeface="Myriad Pro"/>
                <a:ea typeface="+mn-ea"/>
                <a:cs typeface="+mn-cs"/>
              </a:rPr>
              <a:t> </a:t>
            </a:r>
          </a:p>
        </p:txBody>
      </p:sp>
    </p:spTree>
    <p:extLst>
      <p:ext uri="{BB962C8B-B14F-4D97-AF65-F5344CB8AC3E}">
        <p14:creationId xmlns:p14="http://schemas.microsoft.com/office/powerpoint/2010/main" val="2386250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67CE0-A4C0-D1E7-1097-24F110C6B087}"/>
              </a:ext>
            </a:extLst>
          </p:cNvPr>
          <p:cNvSpPr>
            <a:spLocks noGrp="1"/>
          </p:cNvSpPr>
          <p:nvPr>
            <p:ph type="title"/>
          </p:nvPr>
        </p:nvSpPr>
        <p:spPr/>
        <p:txBody>
          <a:bodyPr>
            <a:normAutofit fontScale="90000"/>
          </a:bodyPr>
          <a:lstStyle/>
          <a:p>
            <a:pPr algn="l"/>
            <a:r>
              <a:rPr lang="en-GB" sz="4400" b="1" dirty="0"/>
              <a:t>What’s the problem with Google?</a:t>
            </a:r>
            <a:br>
              <a:rPr lang="en-GB" sz="4900" b="1" dirty="0"/>
            </a:br>
            <a:r>
              <a:rPr lang="en-GB" sz="1600" dirty="0"/>
              <a:t>Adapted from Newcastle University (2024)</a:t>
            </a:r>
            <a:endParaRPr lang="en-GB" dirty="0"/>
          </a:p>
        </p:txBody>
      </p:sp>
      <p:sp>
        <p:nvSpPr>
          <p:cNvPr id="13" name="Content Placeholder 12">
            <a:extLst>
              <a:ext uri="{FF2B5EF4-FFF2-40B4-BE49-F238E27FC236}">
                <a16:creationId xmlns:a16="http://schemas.microsoft.com/office/drawing/2014/main" id="{C5DB73F0-3A4A-E680-B68B-059AF46B4323}"/>
              </a:ext>
            </a:extLst>
          </p:cNvPr>
          <p:cNvSpPr>
            <a:spLocks noGrp="1"/>
          </p:cNvSpPr>
          <p:nvPr>
            <p:ph idx="1"/>
          </p:nvPr>
        </p:nvSpPr>
        <p:spPr>
          <a:xfrm>
            <a:off x="467504" y="1556792"/>
            <a:ext cx="8229600" cy="4104456"/>
          </a:xfrm>
        </p:spPr>
        <p:txBody>
          <a:bodyPr>
            <a:noAutofit/>
          </a:bodyPr>
          <a:lstStyle/>
          <a:p>
            <a:r>
              <a:rPr lang="en-GB" sz="1800" b="0" i="0" u="none" strike="noStrike" baseline="0" dirty="0"/>
              <a:t>Too much information (which is not organised for academic work)! </a:t>
            </a:r>
          </a:p>
          <a:p>
            <a:pPr marR="0" algn="l"/>
            <a:r>
              <a:rPr lang="en-GB" sz="1800" dirty="0"/>
              <a:t>I</a:t>
            </a:r>
            <a:r>
              <a:rPr lang="en-GB" sz="1800" b="0" i="0" u="none" strike="noStrike" baseline="0" dirty="0"/>
              <a:t>nformation can be incorrect, misleading or biased</a:t>
            </a:r>
          </a:p>
          <a:p>
            <a:pPr marR="0" algn="l"/>
            <a:r>
              <a:rPr lang="en-GB" sz="1800" dirty="0"/>
              <a:t>The origin of the information may not be transparent</a:t>
            </a:r>
            <a:endParaRPr lang="en-GB" sz="1800" b="0" i="0" u="none" strike="noStrike" baseline="0" dirty="0"/>
          </a:p>
          <a:p>
            <a:pPr marR="0" algn="l"/>
            <a:r>
              <a:rPr lang="en-GB" sz="1800" b="0" i="0" u="none" strike="noStrike" baseline="0" dirty="0"/>
              <a:t>Can be hard to locate academic sources, such as peer-reviewed journal articles</a:t>
            </a:r>
          </a:p>
          <a:p>
            <a:pPr marR="0" algn="l"/>
            <a:r>
              <a:rPr lang="en-GB" sz="1800" dirty="0"/>
              <a:t>You may need to pay, for example to access some academic journal articles</a:t>
            </a:r>
            <a:endParaRPr lang="en-GB" sz="1800" b="0" i="0" u="none" strike="noStrike" baseline="0" dirty="0"/>
          </a:p>
          <a:p>
            <a:pPr marR="0" algn="l"/>
            <a:r>
              <a:rPr lang="en-GB" sz="1800" b="0" i="0" u="none" strike="noStrike" baseline="0" dirty="0"/>
              <a:t>Some search results are sponsored adverts</a:t>
            </a:r>
          </a:p>
          <a:p>
            <a:pPr marR="0" algn="l"/>
            <a:r>
              <a:rPr lang="en-GB" sz="1800" b="0" i="0" u="none" strike="noStrike" baseline="0" dirty="0"/>
              <a:t>Google’s search algorithm personalises your results, which also creates bias</a:t>
            </a:r>
            <a:endParaRPr lang="en-GB" sz="1800" b="0" i="0" u="none" strike="noStrike" baseline="0" dirty="0">
              <a:solidFill>
                <a:srgbClr val="000000"/>
              </a:solidFill>
            </a:endParaRPr>
          </a:p>
          <a:p>
            <a:endParaRPr lang="en-GB" sz="1800" dirty="0"/>
          </a:p>
          <a:p>
            <a:r>
              <a:rPr lang="en-GB" sz="1800" dirty="0"/>
              <a:t>BUT it can be useful for finding reliable websites, such as government websites, professional organisations etc</a:t>
            </a:r>
          </a:p>
          <a:p>
            <a:r>
              <a:rPr lang="en-GB" sz="1800" dirty="0"/>
              <a:t>NB later we will discuss </a:t>
            </a:r>
            <a:r>
              <a:rPr lang="en-GB" sz="1800" b="1" dirty="0"/>
              <a:t>Google Scholar</a:t>
            </a:r>
            <a:r>
              <a:rPr lang="en-GB" sz="1800" dirty="0"/>
              <a:t>, which </a:t>
            </a:r>
            <a:r>
              <a:rPr lang="en-GB" sz="1800" b="1" i="1" dirty="0"/>
              <a:t>is</a:t>
            </a:r>
            <a:r>
              <a:rPr lang="en-GB" sz="1800" dirty="0"/>
              <a:t> recommended as it searches a wide range of academic literature</a:t>
            </a:r>
          </a:p>
        </p:txBody>
      </p:sp>
    </p:spTree>
    <p:extLst>
      <p:ext uri="{BB962C8B-B14F-4D97-AF65-F5344CB8AC3E}">
        <p14:creationId xmlns:p14="http://schemas.microsoft.com/office/powerpoint/2010/main" val="140851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fade">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fade">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fade">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fade">
                                      <p:cBhvr>
                                        <p:cTn id="27" dur="500"/>
                                        <p:tgtEl>
                                          <p:spTgt spid="1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5" end="5"/>
                                            </p:txEl>
                                          </p:spTgt>
                                        </p:tgtEl>
                                        <p:attrNameLst>
                                          <p:attrName>style.visibility</p:attrName>
                                        </p:attrNameLst>
                                      </p:cBhvr>
                                      <p:to>
                                        <p:strVal val="visible"/>
                                      </p:to>
                                    </p:set>
                                    <p:animEffect transition="in" filter="fade">
                                      <p:cBhvr>
                                        <p:cTn id="32" dur="500"/>
                                        <p:tgtEl>
                                          <p:spTgt spid="1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xEl>
                                              <p:pRg st="6" end="6"/>
                                            </p:txEl>
                                          </p:spTgt>
                                        </p:tgtEl>
                                        <p:attrNameLst>
                                          <p:attrName>style.visibility</p:attrName>
                                        </p:attrNameLst>
                                      </p:cBhvr>
                                      <p:to>
                                        <p:strVal val="visible"/>
                                      </p:to>
                                    </p:set>
                                    <p:animEffect transition="in" filter="fade">
                                      <p:cBhvr>
                                        <p:cTn id="37" dur="500"/>
                                        <p:tgtEl>
                                          <p:spTgt spid="1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
                                            <p:txEl>
                                              <p:pRg st="8" end="8"/>
                                            </p:txEl>
                                          </p:spTgt>
                                        </p:tgtEl>
                                        <p:attrNameLst>
                                          <p:attrName>style.visibility</p:attrName>
                                        </p:attrNameLst>
                                      </p:cBhvr>
                                      <p:to>
                                        <p:strVal val="visible"/>
                                      </p:to>
                                    </p:set>
                                    <p:animEffect transition="in" filter="fade">
                                      <p:cBhvr>
                                        <p:cTn id="42" dur="500"/>
                                        <p:tgtEl>
                                          <p:spTgt spid="1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xEl>
                                              <p:pRg st="9" end="9"/>
                                            </p:txEl>
                                          </p:spTgt>
                                        </p:tgtEl>
                                        <p:attrNameLst>
                                          <p:attrName>style.visibility</p:attrName>
                                        </p:attrNameLst>
                                      </p:cBhvr>
                                      <p:to>
                                        <p:strVal val="visible"/>
                                      </p:to>
                                    </p:set>
                                    <p:animEffect transition="in" filter="fade">
                                      <p:cBhvr>
                                        <p:cTn id="47" dur="500"/>
                                        <p:tgtEl>
                                          <p:spTgt spid="1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9CD44-ED18-C982-66C2-A6946D061072}"/>
              </a:ext>
            </a:extLst>
          </p:cNvPr>
          <p:cNvSpPr>
            <a:spLocks noGrp="1"/>
          </p:cNvSpPr>
          <p:nvPr>
            <p:ph type="title"/>
          </p:nvPr>
        </p:nvSpPr>
        <p:spPr/>
        <p:txBody>
          <a:bodyPr>
            <a:noAutofit/>
          </a:bodyPr>
          <a:lstStyle/>
          <a:p>
            <a:r>
              <a:rPr lang="en-GB" sz="3600" b="1" dirty="0"/>
              <a:t>Why is the library so much better?</a:t>
            </a:r>
          </a:p>
        </p:txBody>
      </p:sp>
      <p:sp>
        <p:nvSpPr>
          <p:cNvPr id="3" name="Content Placeholder 2">
            <a:extLst>
              <a:ext uri="{FF2B5EF4-FFF2-40B4-BE49-F238E27FC236}">
                <a16:creationId xmlns:a16="http://schemas.microsoft.com/office/drawing/2014/main" id="{7CE80E2A-F8E8-1CA1-9725-9EBB33C106C0}"/>
              </a:ext>
            </a:extLst>
          </p:cNvPr>
          <p:cNvSpPr>
            <a:spLocks noGrp="1"/>
          </p:cNvSpPr>
          <p:nvPr>
            <p:ph idx="1"/>
          </p:nvPr>
        </p:nvSpPr>
        <p:spPr/>
        <p:txBody>
          <a:bodyPr>
            <a:normAutofit/>
          </a:bodyPr>
          <a:lstStyle/>
          <a:p>
            <a:r>
              <a:rPr lang="en-GB" sz="2800" dirty="0"/>
              <a:t>Easy to find peer-reviewed publications</a:t>
            </a:r>
          </a:p>
          <a:p>
            <a:r>
              <a:rPr lang="en-GB" sz="2800" dirty="0"/>
              <a:t>Collated by subject experts including academic librarians</a:t>
            </a:r>
          </a:p>
          <a:p>
            <a:r>
              <a:rPr lang="en-GB" sz="2800" dirty="0"/>
              <a:t>Offers subject guides/specialist databases for specific areas</a:t>
            </a:r>
          </a:p>
          <a:p>
            <a:r>
              <a:rPr lang="en-GB" sz="2800" dirty="0"/>
              <a:t>Access to resources is paid for by the university</a:t>
            </a:r>
          </a:p>
        </p:txBody>
      </p:sp>
    </p:spTree>
    <p:extLst>
      <p:ext uri="{BB962C8B-B14F-4D97-AF65-F5344CB8AC3E}">
        <p14:creationId xmlns:p14="http://schemas.microsoft.com/office/powerpoint/2010/main" val="427433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993B2-64AA-4F24-3491-10061C9A18F3}"/>
              </a:ext>
            </a:extLst>
          </p:cNvPr>
          <p:cNvSpPr>
            <a:spLocks noGrp="1"/>
          </p:cNvSpPr>
          <p:nvPr>
            <p:ph type="title"/>
          </p:nvPr>
        </p:nvSpPr>
        <p:spPr/>
        <p:txBody>
          <a:bodyPr>
            <a:noAutofit/>
          </a:bodyPr>
          <a:lstStyle/>
          <a:p>
            <a:r>
              <a:rPr lang="en-GB" sz="4400" b="1" dirty="0"/>
              <a:t>Best places to find academic information</a:t>
            </a:r>
          </a:p>
        </p:txBody>
      </p:sp>
      <p:sp>
        <p:nvSpPr>
          <p:cNvPr id="3" name="Content Placeholder 2">
            <a:extLst>
              <a:ext uri="{FF2B5EF4-FFF2-40B4-BE49-F238E27FC236}">
                <a16:creationId xmlns:a16="http://schemas.microsoft.com/office/drawing/2014/main" id="{A8D68ACA-A31C-1B22-96BA-E115B3EB0B4F}"/>
              </a:ext>
            </a:extLst>
          </p:cNvPr>
          <p:cNvSpPr>
            <a:spLocks noGrp="1"/>
          </p:cNvSpPr>
          <p:nvPr>
            <p:ph idx="1"/>
          </p:nvPr>
        </p:nvSpPr>
        <p:spPr/>
        <p:txBody>
          <a:bodyPr/>
          <a:lstStyle/>
          <a:p>
            <a:r>
              <a:rPr lang="en-GB" sz="3200" dirty="0"/>
              <a:t>Module Reading List</a:t>
            </a:r>
          </a:p>
          <a:p>
            <a:r>
              <a:rPr lang="en-GB" sz="3200" dirty="0"/>
              <a:t>Library Search</a:t>
            </a:r>
          </a:p>
          <a:p>
            <a:r>
              <a:rPr lang="en-GB" sz="3200" dirty="0"/>
              <a:t>Advanced Web Search (e.g. Google Scholar)</a:t>
            </a:r>
          </a:p>
          <a:p>
            <a:endParaRPr lang="en-GB" dirty="0"/>
          </a:p>
          <a:p>
            <a:r>
              <a:rPr lang="en-GB" dirty="0"/>
              <a:t>Let’s practice using them…</a:t>
            </a:r>
          </a:p>
        </p:txBody>
      </p:sp>
    </p:spTree>
    <p:extLst>
      <p:ext uri="{BB962C8B-B14F-4D97-AF65-F5344CB8AC3E}">
        <p14:creationId xmlns:p14="http://schemas.microsoft.com/office/powerpoint/2010/main" val="10926364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97C6E-7819-DF0B-675D-AF44A8CEE01F}"/>
              </a:ext>
            </a:extLst>
          </p:cNvPr>
          <p:cNvSpPr>
            <a:spLocks noGrp="1"/>
          </p:cNvSpPr>
          <p:nvPr>
            <p:ph type="title"/>
          </p:nvPr>
        </p:nvSpPr>
        <p:spPr/>
        <p:txBody>
          <a:bodyPr>
            <a:normAutofit/>
          </a:bodyPr>
          <a:lstStyle/>
          <a:p>
            <a:r>
              <a:rPr lang="en-GB" sz="4400" b="1" dirty="0"/>
              <a:t>Module Reading List</a:t>
            </a:r>
          </a:p>
        </p:txBody>
      </p:sp>
      <p:pic>
        <p:nvPicPr>
          <p:cNvPr id="5" name="Content Placeholder 4">
            <a:extLst>
              <a:ext uri="{FF2B5EF4-FFF2-40B4-BE49-F238E27FC236}">
                <a16:creationId xmlns:a16="http://schemas.microsoft.com/office/drawing/2014/main" id="{C734809B-94E8-84D4-9437-CD3659FB88A7}"/>
              </a:ext>
            </a:extLst>
          </p:cNvPr>
          <p:cNvPicPr>
            <a:picLocks noGrp="1" noChangeAspect="1"/>
          </p:cNvPicPr>
          <p:nvPr>
            <p:ph idx="1"/>
          </p:nvPr>
        </p:nvPicPr>
        <p:blipFill>
          <a:blip r:embed="rId3"/>
          <a:stretch>
            <a:fillRect/>
          </a:stretch>
        </p:blipFill>
        <p:spPr>
          <a:xfrm>
            <a:off x="2051721" y="1113752"/>
            <a:ext cx="5112568" cy="4517483"/>
          </a:xfrm>
        </p:spPr>
      </p:pic>
    </p:spTree>
    <p:extLst>
      <p:ext uri="{BB962C8B-B14F-4D97-AF65-F5344CB8AC3E}">
        <p14:creationId xmlns:p14="http://schemas.microsoft.com/office/powerpoint/2010/main" val="523183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6933B-89E6-F32E-DAF8-DEE32A4310ED}"/>
              </a:ext>
            </a:extLst>
          </p:cNvPr>
          <p:cNvSpPr>
            <a:spLocks noGrp="1"/>
          </p:cNvSpPr>
          <p:nvPr>
            <p:ph type="title"/>
          </p:nvPr>
        </p:nvSpPr>
        <p:spPr/>
        <p:txBody>
          <a:bodyPr>
            <a:normAutofit fontScale="90000"/>
          </a:bodyPr>
          <a:lstStyle/>
          <a:p>
            <a:r>
              <a:rPr lang="en-GB" sz="4400" b="1" dirty="0"/>
              <a:t>Practice opening the </a:t>
            </a:r>
            <a:br>
              <a:rPr lang="en-GB" sz="4400" b="1" dirty="0"/>
            </a:br>
            <a:r>
              <a:rPr lang="en-GB" sz="4400" b="1" dirty="0"/>
              <a:t>module reading list</a:t>
            </a:r>
            <a:r>
              <a:rPr lang="en-GB" dirty="0"/>
              <a:t>	</a:t>
            </a:r>
          </a:p>
        </p:txBody>
      </p:sp>
      <p:sp>
        <p:nvSpPr>
          <p:cNvPr id="3" name="Content Placeholder 2">
            <a:extLst>
              <a:ext uri="{FF2B5EF4-FFF2-40B4-BE49-F238E27FC236}">
                <a16:creationId xmlns:a16="http://schemas.microsoft.com/office/drawing/2014/main" id="{05F166FC-59C2-E000-95B7-9D4F90028437}"/>
              </a:ext>
            </a:extLst>
          </p:cNvPr>
          <p:cNvSpPr>
            <a:spLocks noGrp="1"/>
          </p:cNvSpPr>
          <p:nvPr>
            <p:ph idx="1"/>
          </p:nvPr>
        </p:nvSpPr>
        <p:spPr/>
        <p:txBody>
          <a:bodyPr/>
          <a:lstStyle/>
          <a:p>
            <a:pPr marL="0" indent="0" algn="ctr">
              <a:buNone/>
            </a:pPr>
            <a:r>
              <a:rPr lang="en-GB" dirty="0"/>
              <a:t>Use your device </a:t>
            </a:r>
            <a:br>
              <a:rPr lang="en-GB" dirty="0"/>
            </a:br>
            <a:r>
              <a:rPr lang="en-GB" dirty="0"/>
              <a:t>to check you can find the module reading list </a:t>
            </a:r>
            <a:br>
              <a:rPr lang="en-GB" dirty="0"/>
            </a:br>
            <a:r>
              <a:rPr lang="en-GB" dirty="0"/>
              <a:t>and open a book!</a:t>
            </a:r>
          </a:p>
        </p:txBody>
      </p:sp>
    </p:spTree>
    <p:extLst>
      <p:ext uri="{BB962C8B-B14F-4D97-AF65-F5344CB8AC3E}">
        <p14:creationId xmlns:p14="http://schemas.microsoft.com/office/powerpoint/2010/main" val="3627113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F55DA-C2AD-4F07-A579-84405298C525}"/>
              </a:ext>
            </a:extLst>
          </p:cNvPr>
          <p:cNvSpPr>
            <a:spLocks noGrp="1"/>
          </p:cNvSpPr>
          <p:nvPr>
            <p:ph type="title"/>
          </p:nvPr>
        </p:nvSpPr>
        <p:spPr/>
        <p:txBody>
          <a:bodyPr>
            <a:noAutofit/>
          </a:bodyPr>
          <a:lstStyle/>
          <a:p>
            <a:r>
              <a:rPr lang="en-GB" b="1" dirty="0"/>
              <a:t>Library search </a:t>
            </a:r>
            <a:br>
              <a:rPr lang="en-GB" b="1" dirty="0"/>
            </a:br>
            <a:r>
              <a:rPr lang="en-GB" b="1" dirty="0"/>
              <a:t>or advanced web search</a:t>
            </a:r>
          </a:p>
        </p:txBody>
      </p:sp>
      <p:pic>
        <p:nvPicPr>
          <p:cNvPr id="4" name="Picture 3">
            <a:extLst>
              <a:ext uri="{FF2B5EF4-FFF2-40B4-BE49-F238E27FC236}">
                <a16:creationId xmlns:a16="http://schemas.microsoft.com/office/drawing/2014/main" id="{DD10BAC4-ACB8-4235-A4EE-DB8957304CDD}"/>
              </a:ext>
            </a:extLst>
          </p:cNvPr>
          <p:cNvPicPr>
            <a:picLocks noChangeAspect="1"/>
          </p:cNvPicPr>
          <p:nvPr/>
        </p:nvPicPr>
        <p:blipFill>
          <a:blip r:embed="rId3" cstate="print"/>
          <a:stretch>
            <a:fillRect/>
          </a:stretch>
        </p:blipFill>
        <p:spPr>
          <a:xfrm>
            <a:off x="457200" y="1434282"/>
            <a:ext cx="2868788" cy="1512168"/>
          </a:xfrm>
          <a:prstGeom prst="rect">
            <a:avLst/>
          </a:prstGeom>
        </p:spPr>
      </p:pic>
      <p:pic>
        <p:nvPicPr>
          <p:cNvPr id="6" name="Picture 5">
            <a:extLst>
              <a:ext uri="{FF2B5EF4-FFF2-40B4-BE49-F238E27FC236}">
                <a16:creationId xmlns:a16="http://schemas.microsoft.com/office/drawing/2014/main" id="{E593B923-0855-45F6-8325-69624F5035C4}"/>
              </a:ext>
            </a:extLst>
          </p:cNvPr>
          <p:cNvPicPr>
            <a:picLocks noChangeAspect="1"/>
          </p:cNvPicPr>
          <p:nvPr/>
        </p:nvPicPr>
        <p:blipFill>
          <a:blip r:embed="rId4" cstate="print"/>
          <a:stretch>
            <a:fillRect/>
          </a:stretch>
        </p:blipFill>
        <p:spPr>
          <a:xfrm>
            <a:off x="229644" y="3002623"/>
            <a:ext cx="3096344" cy="1817853"/>
          </a:xfrm>
          <a:prstGeom prst="rect">
            <a:avLst/>
          </a:prstGeom>
        </p:spPr>
      </p:pic>
      <p:sp>
        <p:nvSpPr>
          <p:cNvPr id="7" name="TextBox 6">
            <a:extLst>
              <a:ext uri="{FF2B5EF4-FFF2-40B4-BE49-F238E27FC236}">
                <a16:creationId xmlns:a16="http://schemas.microsoft.com/office/drawing/2014/main" id="{C13D88C5-5167-47C7-83D3-1CE83EF86D90}"/>
              </a:ext>
            </a:extLst>
          </p:cNvPr>
          <p:cNvSpPr txBox="1"/>
          <p:nvPr/>
        </p:nvSpPr>
        <p:spPr>
          <a:xfrm>
            <a:off x="4067944" y="1556792"/>
            <a:ext cx="424847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The UWTSD online library can be found at </a:t>
            </a: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5"/>
              </a:rPr>
              <a:t>www.uwtsd.ac.uk/library</a:t>
            </a:r>
            <a:r>
              <a:rPr kumimoji="0" lang="en-GB" sz="1800" b="0" i="0" u="none" strike="noStrike" kern="1200" cap="none" spc="0" normalizeH="0" baseline="0" noProof="0" dirty="0">
                <a:ln>
                  <a:noFill/>
                </a:ln>
                <a:solidFill>
                  <a:prstClr val="black"/>
                </a:solidFill>
                <a:effectLst/>
                <a:uLnTx/>
                <a:uFillTx/>
                <a:latin typeface="Myriad Pro"/>
                <a:ea typeface="+mn-ea"/>
                <a:cs typeface="+mn-cs"/>
              </a:rPr>
              <a:t>  </a:t>
            </a:r>
          </a:p>
        </p:txBody>
      </p:sp>
      <p:sp>
        <p:nvSpPr>
          <p:cNvPr id="8" name="TextBox 7">
            <a:extLst>
              <a:ext uri="{FF2B5EF4-FFF2-40B4-BE49-F238E27FC236}">
                <a16:creationId xmlns:a16="http://schemas.microsoft.com/office/drawing/2014/main" id="{E68DB742-1CCA-4DDD-8F0C-55FA3DB78216}"/>
              </a:ext>
            </a:extLst>
          </p:cNvPr>
          <p:cNvSpPr txBox="1"/>
          <p:nvPr/>
        </p:nvSpPr>
        <p:spPr>
          <a:xfrm>
            <a:off x="4067944" y="3615164"/>
            <a:ext cx="446449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Google Scholar is a useful tool for finding academic sources. </a:t>
            </a:r>
            <a:r>
              <a:rPr kumimoji="0" lang="en-GB" sz="1800" b="0" i="0" u="none" strike="noStrike" kern="1200" cap="none" spc="0" normalizeH="0" baseline="0" noProof="0" dirty="0">
                <a:ln>
                  <a:noFill/>
                </a:ln>
                <a:solidFill>
                  <a:prstClr val="black"/>
                </a:solidFill>
                <a:effectLst/>
                <a:uLnTx/>
                <a:uFillTx/>
                <a:latin typeface="Myriad Pro"/>
                <a:ea typeface="+mn-ea"/>
                <a:cs typeface="+mn-cs"/>
                <a:hlinkClick r:id="rId6"/>
              </a:rPr>
              <a:t>https://scholar.google.co.uk/</a:t>
            </a:r>
            <a:r>
              <a:rPr kumimoji="0" lang="en-GB" sz="1800" b="0" i="0" u="none" strike="noStrike" kern="1200" cap="none" spc="0" normalizeH="0" baseline="0" noProof="0" dirty="0">
                <a:ln>
                  <a:noFill/>
                </a:ln>
                <a:solidFill>
                  <a:prstClr val="black"/>
                </a:solidFill>
                <a:effectLst/>
                <a:uLnTx/>
                <a:uFillTx/>
                <a:latin typeface="Myriad Pro"/>
                <a:ea typeface="+mn-ea"/>
                <a:cs typeface="+mn-cs"/>
              </a:rPr>
              <a:t> </a:t>
            </a:r>
          </a:p>
        </p:txBody>
      </p:sp>
    </p:spTree>
    <p:extLst>
      <p:ext uri="{BB962C8B-B14F-4D97-AF65-F5344CB8AC3E}">
        <p14:creationId xmlns:p14="http://schemas.microsoft.com/office/powerpoint/2010/main" val="165936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B379D-10A5-9B11-8ED8-71F178CE3647}"/>
              </a:ext>
            </a:extLst>
          </p:cNvPr>
          <p:cNvSpPr>
            <a:spLocks noGrp="1"/>
          </p:cNvSpPr>
          <p:nvPr>
            <p:ph type="title"/>
          </p:nvPr>
        </p:nvSpPr>
        <p:spPr/>
        <p:txBody>
          <a:bodyPr>
            <a:normAutofit/>
          </a:bodyPr>
          <a:lstStyle/>
          <a:p>
            <a:r>
              <a:rPr lang="en-GB" sz="4400" b="1" dirty="0"/>
              <a:t>Beginning a search strategy</a:t>
            </a:r>
          </a:p>
        </p:txBody>
      </p:sp>
      <p:sp>
        <p:nvSpPr>
          <p:cNvPr id="3" name="Content Placeholder 2">
            <a:extLst>
              <a:ext uri="{FF2B5EF4-FFF2-40B4-BE49-F238E27FC236}">
                <a16:creationId xmlns:a16="http://schemas.microsoft.com/office/drawing/2014/main" id="{054C469D-2090-427B-88A8-4625B36BE85D}"/>
              </a:ext>
            </a:extLst>
          </p:cNvPr>
          <p:cNvSpPr>
            <a:spLocks noGrp="1"/>
          </p:cNvSpPr>
          <p:nvPr>
            <p:ph idx="1"/>
          </p:nvPr>
        </p:nvSpPr>
        <p:spPr>
          <a:xfrm>
            <a:off x="457200" y="1628800"/>
            <a:ext cx="8229600" cy="3917032"/>
          </a:xfrm>
        </p:spPr>
        <p:txBody>
          <a:bodyPr>
            <a:normAutofit fontScale="92500" lnSpcReduction="10000"/>
          </a:bodyPr>
          <a:lstStyle/>
          <a:p>
            <a:r>
              <a:rPr lang="en-GB" b="1" dirty="0"/>
              <a:t>Search terms </a:t>
            </a:r>
            <a:r>
              <a:rPr lang="en-GB" dirty="0"/>
              <a:t>(keywords and alternative terms) </a:t>
            </a:r>
          </a:p>
          <a:p>
            <a:pPr lvl="1"/>
            <a:r>
              <a:rPr lang="en-GB" dirty="0"/>
              <a:t>e.g. “mental health” wellbeing</a:t>
            </a:r>
          </a:p>
          <a:p>
            <a:r>
              <a:rPr lang="en-GB" b="1" dirty="0"/>
              <a:t>Inverted commas </a:t>
            </a:r>
            <a:r>
              <a:rPr lang="en-GB" dirty="0"/>
              <a:t>(search for a phrase or expression)</a:t>
            </a:r>
          </a:p>
          <a:p>
            <a:pPr lvl="1"/>
            <a:r>
              <a:rPr lang="en-GB" dirty="0"/>
              <a:t>e.g. “mental health” </a:t>
            </a:r>
            <a:r>
              <a:rPr lang="en-GB" i="1" dirty="0"/>
              <a:t>[not mental and health]</a:t>
            </a:r>
          </a:p>
          <a:p>
            <a:r>
              <a:rPr lang="en-GB" b="1" dirty="0"/>
              <a:t>And/Or/Not </a:t>
            </a:r>
          </a:p>
          <a:p>
            <a:pPr lvl="1"/>
            <a:r>
              <a:rPr lang="en-GB" dirty="0"/>
              <a:t>e.g. “mental health” AND wellbeing (NB this will only find sources that contain both words)</a:t>
            </a:r>
          </a:p>
          <a:p>
            <a:pPr lvl="1"/>
            <a:r>
              <a:rPr lang="en-GB" dirty="0"/>
              <a:t>e.g. “mental health” OR wellbeing (doesn’t matter which term the sources use – they will all be found)</a:t>
            </a:r>
          </a:p>
          <a:p>
            <a:pPr lvl="1"/>
            <a:r>
              <a:rPr lang="en-GB" dirty="0"/>
              <a:t>e.g. “mental health” NOT wellbeing (will find sources that use the term “mental health” but exclude any that use the term wellbeing)</a:t>
            </a:r>
          </a:p>
          <a:p>
            <a:r>
              <a:rPr lang="en-GB" b="1" dirty="0"/>
              <a:t>Filters</a:t>
            </a:r>
            <a:r>
              <a:rPr lang="en-GB" dirty="0"/>
              <a:t> (especially publication </a:t>
            </a:r>
            <a:r>
              <a:rPr lang="en-GB" b="1" dirty="0"/>
              <a:t>date</a:t>
            </a:r>
            <a:r>
              <a:rPr lang="en-GB" dirty="0"/>
              <a:t>)</a:t>
            </a:r>
          </a:p>
          <a:p>
            <a:endParaRPr lang="en-GB" dirty="0"/>
          </a:p>
        </p:txBody>
      </p:sp>
    </p:spTree>
    <p:extLst>
      <p:ext uri="{BB962C8B-B14F-4D97-AF65-F5344CB8AC3E}">
        <p14:creationId xmlns:p14="http://schemas.microsoft.com/office/powerpoint/2010/main" val="210065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B379D-10A5-9B11-8ED8-71F178CE3647}"/>
              </a:ext>
            </a:extLst>
          </p:cNvPr>
          <p:cNvSpPr>
            <a:spLocks noGrp="1"/>
          </p:cNvSpPr>
          <p:nvPr>
            <p:ph type="title"/>
          </p:nvPr>
        </p:nvSpPr>
        <p:spPr/>
        <p:txBody>
          <a:bodyPr>
            <a:normAutofit/>
          </a:bodyPr>
          <a:lstStyle/>
          <a:p>
            <a:r>
              <a:rPr lang="en-GB" sz="4400" b="1" dirty="0"/>
              <a:t>Beginning a search strategy</a:t>
            </a:r>
          </a:p>
        </p:txBody>
      </p:sp>
      <p:pic>
        <p:nvPicPr>
          <p:cNvPr id="6" name="Content Placeholder 5">
            <a:extLst>
              <a:ext uri="{FF2B5EF4-FFF2-40B4-BE49-F238E27FC236}">
                <a16:creationId xmlns:a16="http://schemas.microsoft.com/office/drawing/2014/main" id="{43148865-B2FF-03D1-8EC3-C3CA6A20D62F}"/>
              </a:ext>
            </a:extLst>
          </p:cNvPr>
          <p:cNvPicPr>
            <a:picLocks noGrp="1" noChangeAspect="1"/>
          </p:cNvPicPr>
          <p:nvPr>
            <p:ph idx="1"/>
          </p:nvPr>
        </p:nvPicPr>
        <p:blipFill>
          <a:blip r:embed="rId3"/>
          <a:stretch>
            <a:fillRect/>
          </a:stretch>
        </p:blipFill>
        <p:spPr>
          <a:xfrm>
            <a:off x="457200" y="1755257"/>
            <a:ext cx="8229600" cy="3663398"/>
          </a:xfrm>
        </p:spPr>
      </p:pic>
    </p:spTree>
    <p:extLst>
      <p:ext uri="{BB962C8B-B14F-4D97-AF65-F5344CB8AC3E}">
        <p14:creationId xmlns:p14="http://schemas.microsoft.com/office/powerpoint/2010/main" val="15372020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4878E-B0CC-4E85-8761-ABE31FD5CA82}"/>
              </a:ext>
            </a:extLst>
          </p:cNvPr>
          <p:cNvSpPr>
            <a:spLocks noGrp="1"/>
          </p:cNvSpPr>
          <p:nvPr>
            <p:ph type="title"/>
          </p:nvPr>
        </p:nvSpPr>
        <p:spPr/>
        <p:txBody>
          <a:bodyPr>
            <a:normAutofit/>
          </a:bodyPr>
          <a:lstStyle/>
          <a:p>
            <a:r>
              <a:rPr lang="en-GB" b="1" dirty="0"/>
              <a:t>Search strategy practice</a:t>
            </a:r>
          </a:p>
        </p:txBody>
      </p:sp>
      <p:sp>
        <p:nvSpPr>
          <p:cNvPr id="3" name="Content Placeholder 2">
            <a:extLst>
              <a:ext uri="{FF2B5EF4-FFF2-40B4-BE49-F238E27FC236}">
                <a16:creationId xmlns:a16="http://schemas.microsoft.com/office/drawing/2014/main" id="{A4B3AD07-BB76-445D-BE5A-F10286424D31}"/>
              </a:ext>
            </a:extLst>
          </p:cNvPr>
          <p:cNvSpPr>
            <a:spLocks noGrp="1"/>
          </p:cNvSpPr>
          <p:nvPr>
            <p:ph idx="1"/>
          </p:nvPr>
        </p:nvSpPr>
        <p:spPr>
          <a:xfrm>
            <a:off x="228600" y="1686508"/>
            <a:ext cx="8686800" cy="3484983"/>
          </a:xfrm>
        </p:spPr>
        <p:txBody>
          <a:bodyPr>
            <a:normAutofit fontScale="92500" lnSpcReduction="10000"/>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700" b="1"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r>
              <a:rPr lang="en-GB" dirty="0"/>
              <a:t>Write a list of search terms for the following question </a:t>
            </a:r>
          </a:p>
          <a:p>
            <a:r>
              <a:rPr lang="en-GB" dirty="0"/>
              <a:t>Experiment using them in a library search</a:t>
            </a:r>
          </a:p>
          <a:p>
            <a:endParaRPr lang="en-GB" dirty="0"/>
          </a:p>
          <a:p>
            <a:r>
              <a:rPr lang="en-GB" b="1" dirty="0"/>
              <a:t>How can we promote physical activity in care homes for older people? </a:t>
            </a:r>
          </a:p>
          <a:p>
            <a:endParaRPr lang="en-GB" dirty="0"/>
          </a:p>
          <a:p>
            <a:endParaRPr lang="en-GB" dirty="0"/>
          </a:p>
          <a:p>
            <a:endParaRPr lang="en-GB" dirty="0"/>
          </a:p>
          <a:p>
            <a:endParaRPr lang="en-GB" dirty="0"/>
          </a:p>
          <a:p>
            <a:endParaRPr lang="en-GB" dirty="0"/>
          </a:p>
          <a:p>
            <a:pPr marL="0" indent="0">
              <a:buNone/>
            </a:pP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4477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BREAK</a:t>
            </a:r>
          </a:p>
        </p:txBody>
      </p:sp>
    </p:spTree>
    <p:extLst>
      <p:ext uri="{BB962C8B-B14F-4D97-AF65-F5344CB8AC3E}">
        <p14:creationId xmlns:p14="http://schemas.microsoft.com/office/powerpoint/2010/main" val="827680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Reading strategies </a:t>
            </a:r>
          </a:p>
          <a:p>
            <a:pPr marL="0" indent="0" algn="ctr">
              <a:buNone/>
            </a:pPr>
            <a:r>
              <a:rPr lang="en-GB" sz="4050" b="1" dirty="0"/>
              <a:t>(how to approach a lot of information!)</a:t>
            </a:r>
          </a:p>
        </p:txBody>
      </p:sp>
    </p:spTree>
    <p:extLst>
      <p:ext uri="{BB962C8B-B14F-4D97-AF65-F5344CB8AC3E}">
        <p14:creationId xmlns:p14="http://schemas.microsoft.com/office/powerpoint/2010/main" val="919119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89534-A25D-8F5D-C752-EE1CA5D501DA}"/>
              </a:ext>
            </a:extLst>
          </p:cNvPr>
          <p:cNvSpPr>
            <a:spLocks noGrp="1"/>
          </p:cNvSpPr>
          <p:nvPr>
            <p:ph type="title"/>
          </p:nvPr>
        </p:nvSpPr>
        <p:spPr>
          <a:xfrm>
            <a:off x="457200" y="274638"/>
            <a:ext cx="8229600" cy="1143000"/>
          </a:xfrm>
        </p:spPr>
        <p:txBody>
          <a:bodyPr anchor="ctr">
            <a:normAutofit/>
          </a:bodyPr>
          <a:lstStyle/>
          <a:p>
            <a:r>
              <a:rPr lang="en-GB" b="1" dirty="0"/>
              <a:t>Class survey</a:t>
            </a:r>
          </a:p>
        </p:txBody>
      </p:sp>
      <p:sp>
        <p:nvSpPr>
          <p:cNvPr id="3" name="Content Placeholder 2">
            <a:extLst>
              <a:ext uri="{FF2B5EF4-FFF2-40B4-BE49-F238E27FC236}">
                <a16:creationId xmlns:a16="http://schemas.microsoft.com/office/drawing/2014/main" id="{3F70B31F-CC40-E9DE-2A98-B018DBAE6213}"/>
              </a:ext>
            </a:extLst>
          </p:cNvPr>
          <p:cNvSpPr>
            <a:spLocks noGrp="1"/>
          </p:cNvSpPr>
          <p:nvPr>
            <p:ph sz="half" idx="1"/>
          </p:nvPr>
        </p:nvSpPr>
        <p:spPr>
          <a:xfrm>
            <a:off x="457200" y="1600201"/>
            <a:ext cx="4038600" cy="3989040"/>
          </a:xfrm>
        </p:spPr>
        <p:txBody>
          <a:bodyPr>
            <a:normAutofit/>
          </a:bodyPr>
          <a:lstStyle/>
          <a:p>
            <a:r>
              <a:rPr lang="en-GB" dirty="0"/>
              <a:t>How many people enjoy reading? </a:t>
            </a:r>
          </a:p>
          <a:p>
            <a:pPr lvl="1"/>
            <a:r>
              <a:rPr lang="en-GB" sz="2800" dirty="0"/>
              <a:t>If not, why not?</a:t>
            </a:r>
          </a:p>
          <a:p>
            <a:pPr marL="0" indent="0">
              <a:buNone/>
            </a:pPr>
            <a:endParaRPr lang="en-GB" dirty="0"/>
          </a:p>
          <a:p>
            <a:r>
              <a:rPr lang="en-GB" dirty="0"/>
              <a:t>Who can read a long article quickly? </a:t>
            </a:r>
          </a:p>
          <a:p>
            <a:r>
              <a:rPr lang="en-GB" dirty="0"/>
              <a:t>What do you do if you don’t know a word?</a:t>
            </a:r>
          </a:p>
          <a:p>
            <a:endParaRPr lang="en-GB" dirty="0"/>
          </a:p>
          <a:p>
            <a:pPr marL="0" indent="0">
              <a:buNone/>
            </a:pPr>
            <a:endParaRPr lang="en-GB" dirty="0"/>
          </a:p>
        </p:txBody>
      </p:sp>
      <p:pic>
        <p:nvPicPr>
          <p:cNvPr id="2050" name="Picture 2" descr="Think reading in English is too difficult for you? Think again! - AllTalk  Training">
            <a:extLst>
              <a:ext uri="{FF2B5EF4-FFF2-40B4-BE49-F238E27FC236}">
                <a16:creationId xmlns:a16="http://schemas.microsoft.com/office/drawing/2014/main" id="{2190FC41-E9AD-AF4C-8689-BC5880355869}"/>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23896" r="8731"/>
          <a:stretch/>
        </p:blipFill>
        <p:spPr bwMode="auto">
          <a:xfrm>
            <a:off x="4648200" y="1600201"/>
            <a:ext cx="4038600" cy="3989040"/>
          </a:xfrm>
          <a:prstGeom prst="rect">
            <a:avLst/>
          </a:prstGeom>
          <a:solidFill>
            <a:srgbClr val="FFFFFF"/>
          </a:solidFill>
        </p:spPr>
      </p:pic>
    </p:spTree>
    <p:extLst>
      <p:ext uri="{BB962C8B-B14F-4D97-AF65-F5344CB8AC3E}">
        <p14:creationId xmlns:p14="http://schemas.microsoft.com/office/powerpoint/2010/main" val="4196504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0351-D18B-6F77-1BDB-F184FE8598AE}"/>
              </a:ext>
            </a:extLst>
          </p:cNvPr>
          <p:cNvSpPr>
            <a:spLocks noGrp="1"/>
          </p:cNvSpPr>
          <p:nvPr>
            <p:ph type="title"/>
          </p:nvPr>
        </p:nvSpPr>
        <p:spPr/>
        <p:txBody>
          <a:bodyPr/>
          <a:lstStyle/>
          <a:p>
            <a:r>
              <a:rPr lang="en-GB" b="1" dirty="0"/>
              <a:t>Reading Strategies</a:t>
            </a:r>
          </a:p>
        </p:txBody>
      </p:sp>
      <p:sp>
        <p:nvSpPr>
          <p:cNvPr id="3" name="Content Placeholder 2">
            <a:extLst>
              <a:ext uri="{FF2B5EF4-FFF2-40B4-BE49-F238E27FC236}">
                <a16:creationId xmlns:a16="http://schemas.microsoft.com/office/drawing/2014/main" id="{097FE888-5D5A-BDF9-956D-EAFE55E7B4DA}"/>
              </a:ext>
            </a:extLst>
          </p:cNvPr>
          <p:cNvSpPr>
            <a:spLocks noGrp="1"/>
          </p:cNvSpPr>
          <p:nvPr>
            <p:ph sz="half" idx="1"/>
          </p:nvPr>
        </p:nvSpPr>
        <p:spPr>
          <a:xfrm>
            <a:off x="457200" y="1600201"/>
            <a:ext cx="3034680" cy="3989040"/>
          </a:xfrm>
        </p:spPr>
        <p:txBody>
          <a:bodyPr>
            <a:normAutofit/>
          </a:bodyPr>
          <a:lstStyle/>
          <a:p>
            <a:pPr marL="0" indent="0" algn="r" rtl="0" eaLnBrk="1" fontAlgn="t" latinLnBrk="0" hangingPunct="1">
              <a:spcBef>
                <a:spcPts val="0"/>
              </a:spcBef>
              <a:buNone/>
            </a:pPr>
            <a:r>
              <a:rPr lang="en-GB" sz="1800" b="0" i="0" u="none" strike="noStrike" kern="1200" dirty="0">
                <a:solidFill>
                  <a:srgbClr val="000000"/>
                </a:solidFill>
                <a:effectLst/>
                <a:latin typeface="Myriad Pro"/>
              </a:rPr>
              <a:t>Prediction</a:t>
            </a:r>
            <a:endParaRPr lang="en-GB" sz="1800" b="0" i="0" u="none" strike="noStrike" dirty="0">
              <a:effectLst/>
              <a:latin typeface="Arial" panose="020B0604020202020204" pitchFamily="34" charset="0"/>
            </a:endParaRPr>
          </a:p>
          <a:p>
            <a:pPr marL="0" indent="0" algn="r" rtl="0" eaLnBrk="1" fontAlgn="t" latinLnBrk="0" hangingPunct="1">
              <a:spcBef>
                <a:spcPts val="0"/>
              </a:spcBef>
              <a:buNone/>
            </a:pPr>
            <a:endParaRPr lang="en-GB" sz="1800" b="0" i="0" u="none" strike="noStrike" dirty="0">
              <a:effectLst/>
              <a:latin typeface="Arial" panose="020B0604020202020204" pitchFamily="34" charset="0"/>
            </a:endParaRPr>
          </a:p>
          <a:p>
            <a:pPr marL="0" indent="0" algn="r" rtl="0" eaLnBrk="1" fontAlgn="t" latinLnBrk="0" hangingPunct="1">
              <a:spcBef>
                <a:spcPts val="0"/>
              </a:spcBef>
              <a:buNone/>
            </a:pPr>
            <a:r>
              <a:rPr lang="en-GB" sz="1800" b="0" i="0" u="none" strike="noStrike" kern="1200" dirty="0">
                <a:solidFill>
                  <a:srgbClr val="000000"/>
                </a:solidFill>
                <a:effectLst/>
                <a:latin typeface="Myriad Pro"/>
              </a:rPr>
              <a:t>Surveying</a:t>
            </a:r>
          </a:p>
          <a:p>
            <a:pPr marL="0" indent="0" algn="r" rtl="0" eaLnBrk="1" fontAlgn="t" latinLnBrk="0" hangingPunct="1">
              <a:spcBef>
                <a:spcPts val="0"/>
              </a:spcBef>
              <a:buNone/>
            </a:pPr>
            <a:endParaRPr lang="en-GB" sz="1800" b="0" i="0" u="none" strike="noStrike" dirty="0">
              <a:effectLst/>
              <a:latin typeface="Arial" panose="020B0604020202020204" pitchFamily="34" charset="0"/>
            </a:endParaRPr>
          </a:p>
          <a:p>
            <a:pPr marL="0" indent="0" algn="r" rtl="0" eaLnBrk="1" fontAlgn="t" latinLnBrk="0" hangingPunct="1">
              <a:spcBef>
                <a:spcPts val="0"/>
              </a:spcBef>
              <a:buNone/>
            </a:pPr>
            <a:r>
              <a:rPr lang="en-GB" sz="1800" b="0" i="0" u="none" strike="noStrike" kern="1200" dirty="0">
                <a:solidFill>
                  <a:srgbClr val="000000"/>
                </a:solidFill>
                <a:effectLst/>
                <a:latin typeface="Myriad Pro"/>
              </a:rPr>
              <a:t>Skimming</a:t>
            </a:r>
          </a:p>
          <a:p>
            <a:pPr marL="0" indent="0" algn="r" rtl="0" eaLnBrk="1" fontAlgn="t" latinLnBrk="0" hangingPunct="1">
              <a:spcBef>
                <a:spcPts val="0"/>
              </a:spcBef>
              <a:buNone/>
            </a:pPr>
            <a:endParaRPr lang="en-GB" sz="1800" b="0" i="0" u="none" strike="noStrike" dirty="0">
              <a:effectLst/>
              <a:latin typeface="Arial" panose="020B0604020202020204" pitchFamily="34" charset="0"/>
            </a:endParaRPr>
          </a:p>
          <a:p>
            <a:pPr marL="0" indent="0" algn="r" rtl="0" eaLnBrk="1" fontAlgn="t" latinLnBrk="0" hangingPunct="1">
              <a:spcBef>
                <a:spcPts val="0"/>
              </a:spcBef>
              <a:buNone/>
            </a:pPr>
            <a:r>
              <a:rPr lang="en-GB" sz="1800" b="0" i="0" u="none" strike="noStrike" kern="1200" dirty="0">
                <a:solidFill>
                  <a:srgbClr val="000000"/>
                </a:solidFill>
                <a:effectLst/>
                <a:latin typeface="Myriad Pro"/>
              </a:rPr>
              <a:t>Scanning</a:t>
            </a:r>
          </a:p>
          <a:p>
            <a:pPr marL="0" indent="0" algn="r" rtl="0" eaLnBrk="1" fontAlgn="t" latinLnBrk="0" hangingPunct="1">
              <a:spcBef>
                <a:spcPts val="0"/>
              </a:spcBef>
              <a:buNone/>
            </a:pPr>
            <a:endParaRPr lang="en-GB" sz="1800" b="0" i="0" u="none" strike="noStrike" dirty="0">
              <a:effectLst/>
              <a:latin typeface="Arial" panose="020B0604020202020204" pitchFamily="34" charset="0"/>
            </a:endParaRPr>
          </a:p>
          <a:p>
            <a:pPr marL="0" indent="0" algn="r" rtl="0" eaLnBrk="1" fontAlgn="t" latinLnBrk="0" hangingPunct="1">
              <a:spcBef>
                <a:spcPts val="0"/>
              </a:spcBef>
              <a:buNone/>
            </a:pPr>
            <a:r>
              <a:rPr lang="en-GB" sz="1800" b="0" i="0" u="none" strike="noStrike" kern="1200" dirty="0">
                <a:solidFill>
                  <a:srgbClr val="000000"/>
                </a:solidFill>
                <a:effectLst/>
                <a:latin typeface="Myriad Pro"/>
              </a:rPr>
              <a:t>Guessing unknown words</a:t>
            </a:r>
          </a:p>
          <a:p>
            <a:pPr marL="0" indent="0" algn="r" rtl="0" eaLnBrk="1" fontAlgn="t" latinLnBrk="0" hangingPunct="1">
              <a:spcBef>
                <a:spcPts val="0"/>
              </a:spcBef>
              <a:buNone/>
            </a:pPr>
            <a:endParaRPr lang="en-GB" sz="1800" b="0" i="0" u="none" strike="noStrike" dirty="0">
              <a:effectLst/>
              <a:latin typeface="Arial" panose="020B0604020202020204" pitchFamily="34" charset="0"/>
            </a:endParaRPr>
          </a:p>
          <a:p>
            <a:pPr marL="0" indent="0" algn="r" rtl="0" eaLnBrk="1" fontAlgn="t" latinLnBrk="0" hangingPunct="1">
              <a:spcBef>
                <a:spcPts val="0"/>
              </a:spcBef>
              <a:buNone/>
            </a:pPr>
            <a:r>
              <a:rPr lang="en-GB" sz="1800" b="0" i="0" u="none" strike="noStrike" kern="1200" dirty="0">
                <a:solidFill>
                  <a:srgbClr val="000000"/>
                </a:solidFill>
                <a:effectLst/>
                <a:latin typeface="Myriad Pro"/>
              </a:rPr>
              <a:t>Reading for detail</a:t>
            </a:r>
            <a:endParaRPr lang="en-GB" sz="1800" b="0" i="0" u="none" strike="noStrike" dirty="0">
              <a:effectLst/>
              <a:latin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165D3BFE-E122-0891-FF29-C9524B5B646A}"/>
              </a:ext>
            </a:extLst>
          </p:cNvPr>
          <p:cNvSpPr>
            <a:spLocks noGrp="1"/>
          </p:cNvSpPr>
          <p:nvPr>
            <p:ph sz="half" idx="2"/>
          </p:nvPr>
        </p:nvSpPr>
        <p:spPr>
          <a:xfrm>
            <a:off x="3707904" y="1600201"/>
            <a:ext cx="4978896" cy="3989040"/>
          </a:xfrm>
        </p:spPr>
        <p:txBody>
          <a:bodyPr>
            <a:normAutofit/>
          </a:bodyPr>
          <a:lstStyle/>
          <a:p>
            <a:pPr marL="0" indent="0" algn="l" rtl="0" eaLnBrk="1" fontAlgn="t" latinLnBrk="0" hangingPunct="1">
              <a:spcBef>
                <a:spcPts val="0"/>
              </a:spcBef>
              <a:buNone/>
            </a:pPr>
            <a:r>
              <a:rPr lang="en-GB" sz="1800" dirty="0">
                <a:solidFill>
                  <a:srgbClr val="000000"/>
                </a:solidFill>
                <a:latin typeface="Myriad Pro"/>
              </a:rPr>
              <a:t>G</a:t>
            </a:r>
            <a:r>
              <a:rPr lang="en-GB" sz="1800" b="0" i="0" u="none" strike="noStrike" kern="1200" dirty="0">
                <a:solidFill>
                  <a:srgbClr val="000000"/>
                </a:solidFill>
                <a:effectLst/>
                <a:latin typeface="Myriad Pro"/>
              </a:rPr>
              <a:t>uess what the text is about</a:t>
            </a:r>
          </a:p>
          <a:p>
            <a:pPr marL="0" indent="0" algn="l" rtl="0" eaLnBrk="1" fontAlgn="t" latinLnBrk="0" hangingPunct="1">
              <a:spcBef>
                <a:spcPts val="0"/>
              </a:spcBef>
              <a:buNone/>
            </a:pPr>
            <a:endParaRPr lang="en-GB" sz="1800" b="0" i="0" u="none" strike="noStrike" dirty="0">
              <a:effectLst/>
              <a:latin typeface="Arial" panose="020B0604020202020204" pitchFamily="34" charset="0"/>
            </a:endParaRPr>
          </a:p>
          <a:p>
            <a:pPr marL="0" indent="0" algn="l" rtl="0" eaLnBrk="1" fontAlgn="t" latinLnBrk="0" hangingPunct="1">
              <a:spcBef>
                <a:spcPts val="0"/>
              </a:spcBef>
              <a:buNone/>
            </a:pPr>
            <a:r>
              <a:rPr lang="en-GB" sz="1800" dirty="0">
                <a:solidFill>
                  <a:srgbClr val="000000"/>
                </a:solidFill>
                <a:latin typeface="Myriad Pro"/>
              </a:rPr>
              <a:t>S</a:t>
            </a:r>
            <a:r>
              <a:rPr lang="en-GB" sz="1800" b="0" i="0" u="none" strike="noStrike" kern="1200" dirty="0">
                <a:solidFill>
                  <a:srgbClr val="000000"/>
                </a:solidFill>
                <a:effectLst/>
                <a:latin typeface="Myriad Pro"/>
              </a:rPr>
              <a:t>ee how it is organised</a:t>
            </a:r>
          </a:p>
          <a:p>
            <a:pPr marL="0" indent="0" algn="l" rtl="0" eaLnBrk="1" fontAlgn="t" latinLnBrk="0" hangingPunct="1">
              <a:spcBef>
                <a:spcPts val="0"/>
              </a:spcBef>
              <a:buNone/>
            </a:pPr>
            <a:endParaRPr lang="en-GB" sz="1800" b="0" i="0" u="none" strike="noStrike" dirty="0">
              <a:effectLst/>
              <a:latin typeface="Arial" panose="020B0604020202020204" pitchFamily="34" charset="0"/>
            </a:endParaRPr>
          </a:p>
          <a:p>
            <a:pPr marL="0" indent="0" algn="l" rtl="0" eaLnBrk="1" fontAlgn="t" latinLnBrk="0" hangingPunct="1">
              <a:spcBef>
                <a:spcPts val="0"/>
              </a:spcBef>
              <a:buNone/>
            </a:pPr>
            <a:r>
              <a:rPr lang="en-GB" sz="1800" b="0" i="0" u="none" strike="noStrike" kern="1200" dirty="0">
                <a:solidFill>
                  <a:srgbClr val="000000"/>
                </a:solidFill>
                <a:effectLst/>
                <a:latin typeface="Myriad Pro"/>
              </a:rPr>
              <a:t>Look for the main ideas</a:t>
            </a:r>
          </a:p>
          <a:p>
            <a:pPr marL="0" indent="0" algn="l" rtl="0" eaLnBrk="1" fontAlgn="t" latinLnBrk="0" hangingPunct="1">
              <a:spcBef>
                <a:spcPts val="0"/>
              </a:spcBef>
              <a:buNone/>
            </a:pPr>
            <a:endParaRPr lang="en-GB" sz="1800" b="0" i="0" u="none" strike="noStrike" dirty="0">
              <a:effectLst/>
              <a:latin typeface="Arial" panose="020B0604020202020204" pitchFamily="34" charset="0"/>
            </a:endParaRPr>
          </a:p>
          <a:p>
            <a:pPr marL="0" indent="0" algn="l" rtl="0" eaLnBrk="1" fontAlgn="t" latinLnBrk="0" hangingPunct="1">
              <a:spcBef>
                <a:spcPts val="0"/>
              </a:spcBef>
              <a:buNone/>
            </a:pPr>
            <a:r>
              <a:rPr lang="en-GB" sz="1800" b="0" i="0" u="none" strike="noStrike" kern="1200" dirty="0">
                <a:solidFill>
                  <a:srgbClr val="000000"/>
                </a:solidFill>
                <a:effectLst/>
                <a:latin typeface="Myriad Pro"/>
              </a:rPr>
              <a:t>Look for specific information</a:t>
            </a:r>
          </a:p>
          <a:p>
            <a:pPr marL="0" indent="0" algn="l" rtl="0" eaLnBrk="1" fontAlgn="t" latinLnBrk="0" hangingPunct="1">
              <a:spcBef>
                <a:spcPts val="0"/>
              </a:spcBef>
              <a:buNone/>
            </a:pPr>
            <a:endParaRPr lang="en-GB" sz="1800" b="0" i="0" u="none" strike="noStrike" dirty="0">
              <a:effectLst/>
              <a:latin typeface="Arial" panose="020B0604020202020204" pitchFamily="34" charset="0"/>
            </a:endParaRPr>
          </a:p>
          <a:p>
            <a:pPr marL="0" indent="0" algn="l" rtl="0" eaLnBrk="1" fontAlgn="t" latinLnBrk="0" hangingPunct="1">
              <a:spcBef>
                <a:spcPts val="0"/>
              </a:spcBef>
              <a:buNone/>
            </a:pPr>
            <a:r>
              <a:rPr lang="en-GB" sz="1800" b="0" i="0" u="none" strike="noStrike" kern="1200" dirty="0">
                <a:solidFill>
                  <a:srgbClr val="000000"/>
                </a:solidFill>
                <a:effectLst/>
                <a:latin typeface="Myriad Pro"/>
              </a:rPr>
              <a:t>Use the context (not a dictionary)</a:t>
            </a:r>
          </a:p>
          <a:p>
            <a:pPr marL="0" indent="0" algn="l" rtl="0" eaLnBrk="1" fontAlgn="t" latinLnBrk="0" hangingPunct="1">
              <a:spcBef>
                <a:spcPts val="0"/>
              </a:spcBef>
              <a:buNone/>
            </a:pPr>
            <a:endParaRPr lang="en-GB" sz="1800" b="0" i="0" u="none" strike="noStrike" dirty="0">
              <a:effectLst/>
              <a:latin typeface="Arial" panose="020B0604020202020204" pitchFamily="34" charset="0"/>
            </a:endParaRPr>
          </a:p>
          <a:p>
            <a:pPr marL="0" indent="0" algn="l" rtl="0" eaLnBrk="1" fontAlgn="t" latinLnBrk="0" hangingPunct="1">
              <a:spcBef>
                <a:spcPts val="0"/>
              </a:spcBef>
              <a:buNone/>
            </a:pPr>
            <a:r>
              <a:rPr lang="en-GB" sz="1800" b="0" i="0" u="none" strike="noStrike" kern="1200" dirty="0">
                <a:solidFill>
                  <a:srgbClr val="000000"/>
                </a:solidFill>
                <a:effectLst/>
                <a:latin typeface="Myriad Pro"/>
              </a:rPr>
              <a:t>Understanding exactly what a section is saying</a:t>
            </a:r>
            <a:endParaRPr lang="en-GB" sz="1800" b="0" i="0" u="none" strike="noStrike" dirty="0">
              <a:effectLst/>
              <a:latin typeface="Arial" panose="020B0604020202020204" pitchFamily="34" charset="0"/>
            </a:endParaRPr>
          </a:p>
          <a:p>
            <a:endParaRPr lang="en-GB" dirty="0"/>
          </a:p>
        </p:txBody>
      </p:sp>
    </p:spTree>
    <p:extLst>
      <p:ext uri="{BB962C8B-B14F-4D97-AF65-F5344CB8AC3E}">
        <p14:creationId xmlns:p14="http://schemas.microsoft.com/office/powerpoint/2010/main" val="346413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5A0A5-2A2F-7021-FC1A-7DAA070D37D8}"/>
              </a:ext>
            </a:extLst>
          </p:cNvPr>
          <p:cNvSpPr>
            <a:spLocks noGrp="1"/>
          </p:cNvSpPr>
          <p:nvPr>
            <p:ph type="title"/>
          </p:nvPr>
        </p:nvSpPr>
        <p:spPr>
          <a:xfrm>
            <a:off x="457200" y="274638"/>
            <a:ext cx="8229600" cy="1143000"/>
          </a:xfrm>
        </p:spPr>
        <p:txBody>
          <a:bodyPr anchor="ctr">
            <a:normAutofit/>
          </a:bodyPr>
          <a:lstStyle/>
          <a:p>
            <a:r>
              <a:rPr lang="en-GB" b="1" dirty="0"/>
              <a:t>Activity – surveying</a:t>
            </a:r>
          </a:p>
        </p:txBody>
      </p:sp>
      <p:sp>
        <p:nvSpPr>
          <p:cNvPr id="3" name="Content Placeholder 2">
            <a:extLst>
              <a:ext uri="{FF2B5EF4-FFF2-40B4-BE49-F238E27FC236}">
                <a16:creationId xmlns:a16="http://schemas.microsoft.com/office/drawing/2014/main" id="{26397579-BFCA-6810-BD74-D1A87041C90F}"/>
              </a:ext>
            </a:extLst>
          </p:cNvPr>
          <p:cNvSpPr>
            <a:spLocks noGrp="1"/>
          </p:cNvSpPr>
          <p:nvPr>
            <p:ph sz="half" idx="1"/>
          </p:nvPr>
        </p:nvSpPr>
        <p:spPr>
          <a:xfrm>
            <a:off x="457200" y="1600201"/>
            <a:ext cx="4038600" cy="3989040"/>
          </a:xfrm>
        </p:spPr>
        <p:txBody>
          <a:bodyPr>
            <a:normAutofit/>
          </a:bodyPr>
          <a:lstStyle/>
          <a:p>
            <a:pPr marL="0" indent="0">
              <a:lnSpc>
                <a:spcPct val="90000"/>
              </a:lnSpc>
              <a:buNone/>
            </a:pPr>
            <a:r>
              <a:rPr lang="en-GB" sz="1300"/>
              <a:t>Surveying can include using the contents page, headings and subheadings, introduction, conclusion and index</a:t>
            </a:r>
          </a:p>
          <a:p>
            <a:pPr>
              <a:lnSpc>
                <a:spcPct val="90000"/>
              </a:lnSpc>
            </a:pPr>
            <a:endParaRPr lang="en-GB" sz="1300"/>
          </a:p>
          <a:p>
            <a:pPr marL="0" indent="0">
              <a:lnSpc>
                <a:spcPct val="90000"/>
              </a:lnSpc>
              <a:buNone/>
            </a:pPr>
            <a:r>
              <a:rPr lang="en-GB" sz="1300"/>
              <a:t>Today we will just focus on contents pages. Look at the contents pages for the following two books:</a:t>
            </a:r>
          </a:p>
          <a:p>
            <a:pPr marL="0" indent="0">
              <a:lnSpc>
                <a:spcPct val="90000"/>
              </a:lnSpc>
              <a:buNone/>
            </a:pPr>
            <a:endParaRPr lang="en-GB" sz="1300"/>
          </a:p>
          <a:p>
            <a:pPr marL="0" indent="0">
              <a:lnSpc>
                <a:spcPct val="90000"/>
              </a:lnSpc>
              <a:buNone/>
            </a:pPr>
            <a:r>
              <a:rPr lang="en-GB" sz="1300"/>
              <a:t>Cottrell, S. (2019) </a:t>
            </a:r>
            <a:r>
              <a:rPr lang="en-GB" sz="1300" i="1"/>
              <a:t>The study skills handbook</a:t>
            </a:r>
            <a:r>
              <a:rPr lang="en-GB" sz="1300"/>
              <a:t>. 5</a:t>
            </a:r>
            <a:r>
              <a:rPr lang="en-GB" sz="1300" baseline="30000"/>
              <a:t>th</a:t>
            </a:r>
            <a:r>
              <a:rPr lang="en-GB" sz="1300"/>
              <a:t> </a:t>
            </a:r>
            <a:r>
              <a:rPr lang="en-GB" sz="1300" err="1"/>
              <a:t>edn</a:t>
            </a:r>
            <a:r>
              <a:rPr lang="en-GB" sz="1300"/>
              <a:t>. London: Red Globe Press.</a:t>
            </a:r>
          </a:p>
          <a:p>
            <a:pPr marL="0" indent="0">
              <a:lnSpc>
                <a:spcPct val="90000"/>
              </a:lnSpc>
              <a:buNone/>
            </a:pPr>
            <a:r>
              <a:rPr kumimoji="0" lang="en-GB" sz="1300" b="0" i="0" u="none" strike="noStrike" kern="1200" cap="none" spc="0" normalizeH="0" baseline="0" noProof="0">
                <a:ln>
                  <a:noFill/>
                </a:ln>
                <a:effectLst/>
                <a:uLnTx/>
                <a:uFillTx/>
              </a:rPr>
              <a:t>Craig, C. (2009) </a:t>
            </a:r>
            <a:r>
              <a:rPr kumimoji="0" lang="en-GB" sz="1300" b="0" i="1" u="none" strike="noStrike" kern="1200" cap="none" spc="0" normalizeH="0" baseline="0" noProof="0">
                <a:ln>
                  <a:noFill/>
                </a:ln>
                <a:effectLst/>
                <a:uLnTx/>
                <a:uFillTx/>
              </a:rPr>
              <a:t>Study skills for health and social care students</a:t>
            </a:r>
            <a:r>
              <a:rPr kumimoji="0" lang="en-GB" sz="1300" b="0" i="0" u="none" strike="noStrike" kern="1200" cap="none" spc="0" normalizeH="0" baseline="0" noProof="0">
                <a:ln>
                  <a:noFill/>
                </a:ln>
                <a:effectLst/>
                <a:uLnTx/>
                <a:uFillTx/>
              </a:rPr>
              <a:t>. London: SAGE.</a:t>
            </a:r>
          </a:p>
          <a:p>
            <a:pPr>
              <a:lnSpc>
                <a:spcPct val="90000"/>
              </a:lnSpc>
            </a:pPr>
            <a:endParaRPr lang="en-GB" sz="1300"/>
          </a:p>
          <a:p>
            <a:pPr>
              <a:lnSpc>
                <a:spcPct val="90000"/>
              </a:lnSpc>
            </a:pPr>
            <a:r>
              <a:rPr lang="en-GB" sz="1300"/>
              <a:t>What study skills do the books discuss?</a:t>
            </a:r>
          </a:p>
          <a:p>
            <a:pPr>
              <a:lnSpc>
                <a:spcPct val="90000"/>
              </a:lnSpc>
            </a:pPr>
            <a:r>
              <a:rPr lang="en-GB" sz="1300"/>
              <a:t>How are the books organised – what are the differences in how they are organised?</a:t>
            </a:r>
          </a:p>
          <a:p>
            <a:pPr>
              <a:lnSpc>
                <a:spcPct val="90000"/>
              </a:lnSpc>
            </a:pPr>
            <a:r>
              <a:rPr lang="en-GB" sz="1300"/>
              <a:t>Which section would you like to explore further?</a:t>
            </a:r>
          </a:p>
        </p:txBody>
      </p:sp>
      <p:sp>
        <p:nvSpPr>
          <p:cNvPr id="10" name="Content Placeholder 3">
            <a:extLst>
              <a:ext uri="{FF2B5EF4-FFF2-40B4-BE49-F238E27FC236}">
                <a16:creationId xmlns:a16="http://schemas.microsoft.com/office/drawing/2014/main" id="{BB670419-9CC6-1DCF-8592-C96E8EE72121}"/>
              </a:ext>
            </a:extLst>
          </p:cNvPr>
          <p:cNvSpPr>
            <a:spLocks noGrp="1"/>
          </p:cNvSpPr>
          <p:nvPr>
            <p:ph sz="half" idx="2"/>
          </p:nvPr>
        </p:nvSpPr>
        <p:spPr>
          <a:xfrm>
            <a:off x="4648200" y="1600201"/>
            <a:ext cx="4038600" cy="3989040"/>
          </a:xfrm>
        </p:spPr>
        <p:txBody>
          <a:bodyPr/>
          <a:lstStyle/>
          <a:p>
            <a:endParaRPr lang="en-US"/>
          </a:p>
        </p:txBody>
      </p:sp>
    </p:spTree>
    <p:extLst>
      <p:ext uri="{BB962C8B-B14F-4D97-AF65-F5344CB8AC3E}">
        <p14:creationId xmlns:p14="http://schemas.microsoft.com/office/powerpoint/2010/main" val="3511873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F18E9-3AE0-F46F-64B7-3018E01BFE4D}"/>
              </a:ext>
            </a:extLst>
          </p:cNvPr>
          <p:cNvSpPr>
            <a:spLocks noGrp="1"/>
          </p:cNvSpPr>
          <p:nvPr>
            <p:ph type="title"/>
          </p:nvPr>
        </p:nvSpPr>
        <p:spPr/>
        <p:txBody>
          <a:bodyPr>
            <a:noAutofit/>
          </a:bodyPr>
          <a:lstStyle/>
          <a:p>
            <a:r>
              <a:rPr lang="en-GB" sz="4000" b="1" dirty="0"/>
              <a:t>Activity - skimming and scanning</a:t>
            </a:r>
          </a:p>
        </p:txBody>
      </p:sp>
      <p:sp>
        <p:nvSpPr>
          <p:cNvPr id="3" name="Content Placeholder 2">
            <a:extLst>
              <a:ext uri="{FF2B5EF4-FFF2-40B4-BE49-F238E27FC236}">
                <a16:creationId xmlns:a16="http://schemas.microsoft.com/office/drawing/2014/main" id="{6E3ED7D7-66FC-2665-4701-0855BD3379F3}"/>
              </a:ext>
            </a:extLst>
          </p:cNvPr>
          <p:cNvSpPr>
            <a:spLocks noGrp="1"/>
          </p:cNvSpPr>
          <p:nvPr>
            <p:ph idx="1"/>
          </p:nvPr>
        </p:nvSpPr>
        <p:spPr/>
        <p:txBody>
          <a:bodyPr>
            <a:normAutofit fontScale="77500" lnSpcReduction="20000"/>
          </a:bodyPr>
          <a:lstStyle/>
          <a:p>
            <a:pPr marL="0" indent="0">
              <a:buNone/>
            </a:pPr>
            <a:r>
              <a:rPr lang="en-GB" dirty="0"/>
              <a:t>Skim pages 49-50 (i.e. the beginning of Chapter 6) from the following book:</a:t>
            </a:r>
          </a:p>
          <a:p>
            <a:pPr marL="0" indent="0">
              <a:buNone/>
            </a:pPr>
            <a:endParaRPr lang="en-GB" dirty="0"/>
          </a:p>
          <a:p>
            <a:pPr marL="0" indent="0">
              <a:buNone/>
            </a:pPr>
            <a:r>
              <a:rPr lang="en-GB" dirty="0"/>
              <a:t>Craig, C. (2009) </a:t>
            </a:r>
            <a:r>
              <a:rPr lang="en-GB" i="1" dirty="0"/>
              <a:t>Study skills for health and social care students</a:t>
            </a:r>
            <a:r>
              <a:rPr lang="en-GB" dirty="0"/>
              <a:t>. London: SAGE.</a:t>
            </a:r>
          </a:p>
          <a:p>
            <a:pPr marL="300038" lvl="1" indent="0">
              <a:buNone/>
            </a:pPr>
            <a:endParaRPr lang="en-GB" dirty="0"/>
          </a:p>
          <a:p>
            <a:pPr marL="0" indent="0">
              <a:buNone/>
            </a:pPr>
            <a:r>
              <a:rPr lang="en-GB" dirty="0"/>
              <a:t>Skimming (for the main ideas)</a:t>
            </a:r>
          </a:p>
          <a:p>
            <a:r>
              <a:rPr lang="en-GB" b="1" dirty="0"/>
              <a:t>What are the main messages of this section? </a:t>
            </a:r>
          </a:p>
          <a:p>
            <a:r>
              <a:rPr lang="en-GB" dirty="0"/>
              <a:t>Tip for skimming: look at the structure - try reading the first and last sentences of each paragraph only</a:t>
            </a:r>
          </a:p>
          <a:p>
            <a:endParaRPr lang="en-GB" dirty="0"/>
          </a:p>
          <a:p>
            <a:pPr marL="0" indent="0">
              <a:buNone/>
            </a:pPr>
            <a:r>
              <a:rPr lang="en-GB" dirty="0"/>
              <a:t>Then scan the same pages (for specific information)</a:t>
            </a:r>
          </a:p>
          <a:p>
            <a:r>
              <a:rPr lang="en-GB" b="1" dirty="0"/>
              <a:t>What does the author say good time management is about? </a:t>
            </a:r>
          </a:p>
          <a:p>
            <a:r>
              <a:rPr lang="en-GB" dirty="0"/>
              <a:t>Tip for scanning: look for key words or phrases</a:t>
            </a:r>
          </a:p>
          <a:p>
            <a:endParaRPr lang="en-GB" dirty="0"/>
          </a:p>
          <a:p>
            <a:endParaRPr lang="en-GB" dirty="0"/>
          </a:p>
        </p:txBody>
      </p:sp>
    </p:spTree>
    <p:extLst>
      <p:ext uri="{BB962C8B-B14F-4D97-AF65-F5344CB8AC3E}">
        <p14:creationId xmlns:p14="http://schemas.microsoft.com/office/powerpoint/2010/main" val="997347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C8152-414F-EDF6-9C76-6B64A7E444F8}"/>
              </a:ext>
            </a:extLst>
          </p:cNvPr>
          <p:cNvSpPr>
            <a:spLocks noGrp="1"/>
          </p:cNvSpPr>
          <p:nvPr>
            <p:ph type="title"/>
          </p:nvPr>
        </p:nvSpPr>
        <p:spPr/>
        <p:txBody>
          <a:bodyPr>
            <a:noAutofit/>
          </a:bodyPr>
          <a:lstStyle/>
          <a:p>
            <a:r>
              <a:rPr lang="en-GB" sz="3600" b="1" dirty="0"/>
              <a:t>Additional preparation for reading </a:t>
            </a:r>
            <a:br>
              <a:rPr lang="en-GB" sz="3600" b="1" dirty="0"/>
            </a:br>
            <a:r>
              <a:rPr lang="en-GB" sz="3600" b="1" dirty="0"/>
              <a:t>(taking control by asking questions!)</a:t>
            </a:r>
          </a:p>
        </p:txBody>
      </p:sp>
      <p:sp>
        <p:nvSpPr>
          <p:cNvPr id="3" name="Content Placeholder 2">
            <a:extLst>
              <a:ext uri="{FF2B5EF4-FFF2-40B4-BE49-F238E27FC236}">
                <a16:creationId xmlns:a16="http://schemas.microsoft.com/office/drawing/2014/main" id="{9E470DF6-1DD2-69E1-022E-1047E1D6202F}"/>
              </a:ext>
            </a:extLst>
          </p:cNvPr>
          <p:cNvSpPr>
            <a:spLocks noGrp="1"/>
          </p:cNvSpPr>
          <p:nvPr>
            <p:ph idx="1"/>
          </p:nvPr>
        </p:nvSpPr>
        <p:spPr/>
        <p:txBody>
          <a:bodyPr>
            <a:normAutofit fontScale="70000" lnSpcReduction="20000"/>
          </a:bodyPr>
          <a:lstStyle/>
          <a:p>
            <a:endParaRPr lang="en-GB" dirty="0"/>
          </a:p>
          <a:p>
            <a:r>
              <a:rPr lang="en-GB" dirty="0"/>
              <a:t>Why am I reading this!?  Is this article relevant to me/my studies? </a:t>
            </a:r>
          </a:p>
          <a:p>
            <a:pPr marL="0" indent="0">
              <a:buNone/>
            </a:pPr>
            <a:endParaRPr lang="en-GB" dirty="0"/>
          </a:p>
          <a:p>
            <a:r>
              <a:rPr lang="en-GB" dirty="0"/>
              <a:t>What do I already know?</a:t>
            </a:r>
          </a:p>
          <a:p>
            <a:r>
              <a:rPr lang="en-GB" dirty="0"/>
              <a:t>How is this article related to what I already know about the topic/concept? </a:t>
            </a:r>
          </a:p>
          <a:p>
            <a:endParaRPr lang="en-GB" dirty="0"/>
          </a:p>
          <a:p>
            <a:r>
              <a:rPr lang="en-GB" dirty="0"/>
              <a:t>What do I need to find out?</a:t>
            </a:r>
          </a:p>
          <a:p>
            <a:r>
              <a:rPr lang="en-GB" dirty="0"/>
              <a:t>How will I know when I have read enough? </a:t>
            </a:r>
          </a:p>
          <a:p>
            <a:endParaRPr lang="en-GB" dirty="0"/>
          </a:p>
          <a:p>
            <a:pPr marL="0" indent="0" algn="ctr">
              <a:buNone/>
            </a:pPr>
            <a:r>
              <a:rPr lang="en-GB" b="1" dirty="0"/>
              <a:t>Happy Reading!</a:t>
            </a:r>
          </a:p>
          <a:p>
            <a:endParaRPr lang="en-GB" dirty="0"/>
          </a:p>
          <a:p>
            <a:endParaRPr lang="en-GB" dirty="0"/>
          </a:p>
        </p:txBody>
      </p:sp>
    </p:spTree>
    <p:extLst>
      <p:ext uri="{BB962C8B-B14F-4D97-AF65-F5344CB8AC3E}">
        <p14:creationId xmlns:p14="http://schemas.microsoft.com/office/powerpoint/2010/main" val="165723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1E32C-8D0C-CF81-5CE9-7B681B5B5F61}"/>
              </a:ext>
            </a:extLst>
          </p:cNvPr>
          <p:cNvSpPr>
            <a:spLocks noGrp="1"/>
          </p:cNvSpPr>
          <p:nvPr>
            <p:ph type="title"/>
          </p:nvPr>
        </p:nvSpPr>
        <p:spPr/>
        <p:txBody>
          <a:bodyPr/>
          <a:lstStyle/>
          <a:p>
            <a:r>
              <a:rPr lang="en-GB" b="1" dirty="0"/>
              <a:t>Keeping a reflective journal</a:t>
            </a:r>
          </a:p>
        </p:txBody>
      </p:sp>
      <p:sp>
        <p:nvSpPr>
          <p:cNvPr id="3" name="Content Placeholder 2">
            <a:extLst>
              <a:ext uri="{FF2B5EF4-FFF2-40B4-BE49-F238E27FC236}">
                <a16:creationId xmlns:a16="http://schemas.microsoft.com/office/drawing/2014/main" id="{55FFBB95-E8D6-C600-D9D4-D731A98E4E38}"/>
              </a:ext>
            </a:extLst>
          </p:cNvPr>
          <p:cNvSpPr>
            <a:spLocks noGrp="1"/>
          </p:cNvSpPr>
          <p:nvPr>
            <p:ph idx="1"/>
          </p:nvPr>
        </p:nvSpPr>
        <p:spPr/>
        <p:txBody>
          <a:bodyPr/>
          <a:lstStyle/>
          <a:p>
            <a:r>
              <a:rPr lang="en-GB" dirty="0"/>
              <a:t>We suggest you keep a journal to:</a:t>
            </a:r>
          </a:p>
          <a:p>
            <a:pPr lvl="1"/>
            <a:r>
              <a:rPr lang="en-GB" dirty="0"/>
              <a:t>Record your journey as a student through higher education</a:t>
            </a:r>
          </a:p>
          <a:p>
            <a:pPr lvl="1"/>
            <a:r>
              <a:rPr lang="en-GB" dirty="0"/>
              <a:t>Reflect on the development of your skills</a:t>
            </a:r>
          </a:p>
          <a:p>
            <a:pPr lvl="1"/>
            <a:r>
              <a:rPr lang="en-GB" dirty="0"/>
              <a:t>Help you write your reflective report at the end of term (more information next week)</a:t>
            </a:r>
          </a:p>
          <a:p>
            <a:endParaRPr lang="en-GB" dirty="0"/>
          </a:p>
        </p:txBody>
      </p:sp>
    </p:spTree>
    <p:extLst>
      <p:ext uri="{BB962C8B-B14F-4D97-AF65-F5344CB8AC3E}">
        <p14:creationId xmlns:p14="http://schemas.microsoft.com/office/powerpoint/2010/main" val="310377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E505B-5787-4229-B2B3-476C2F299DCD}"/>
              </a:ext>
            </a:extLst>
          </p:cNvPr>
          <p:cNvSpPr>
            <a:spLocks noGrp="1"/>
          </p:cNvSpPr>
          <p:nvPr>
            <p:ph type="title"/>
          </p:nvPr>
        </p:nvSpPr>
        <p:spPr/>
        <p:txBody>
          <a:bodyPr>
            <a:noAutofit/>
          </a:bodyPr>
          <a:lstStyle/>
          <a:p>
            <a:r>
              <a:rPr lang="en-GB" b="1" dirty="0"/>
              <a:t>Final activity – </a:t>
            </a:r>
            <a:br>
              <a:rPr lang="en-GB" b="1" dirty="0"/>
            </a:br>
            <a:r>
              <a:rPr lang="en-GB" b="1" dirty="0"/>
              <a:t>reflective journal entry</a:t>
            </a:r>
          </a:p>
        </p:txBody>
      </p:sp>
      <p:sp>
        <p:nvSpPr>
          <p:cNvPr id="3" name="Content Placeholder 2">
            <a:extLst>
              <a:ext uri="{FF2B5EF4-FFF2-40B4-BE49-F238E27FC236}">
                <a16:creationId xmlns:a16="http://schemas.microsoft.com/office/drawing/2014/main" id="{10B57489-07AE-1E09-C4BA-737CEBE5272E}"/>
              </a:ext>
            </a:extLst>
          </p:cNvPr>
          <p:cNvSpPr>
            <a:spLocks noGrp="1"/>
          </p:cNvSpPr>
          <p:nvPr>
            <p:ph idx="1"/>
          </p:nvPr>
        </p:nvSpPr>
        <p:spPr/>
        <p:txBody>
          <a:bodyPr>
            <a:normAutofit fontScale="77500" lnSpcReduction="20000"/>
          </a:bodyPr>
          <a:lstStyle/>
          <a:p>
            <a:pPr marL="0" indent="0">
              <a:buNone/>
            </a:pPr>
            <a:r>
              <a:rPr lang="en-GB" dirty="0"/>
              <a:t>Write the first entry in your reflective journal. You could consider:</a:t>
            </a:r>
          </a:p>
          <a:p>
            <a:endParaRPr lang="en-GB" dirty="0"/>
          </a:p>
          <a:p>
            <a:r>
              <a:rPr lang="en-GB" dirty="0"/>
              <a:t>How did I feel when I arrived today and how do I feel now?</a:t>
            </a:r>
          </a:p>
          <a:p>
            <a:r>
              <a:rPr lang="en-GB" dirty="0"/>
              <a:t>What was the most surprising thing I learnt today? </a:t>
            </a:r>
          </a:p>
          <a:p>
            <a:r>
              <a:rPr lang="en-GB" dirty="0"/>
              <a:t>What was easy today? </a:t>
            </a:r>
          </a:p>
          <a:p>
            <a:r>
              <a:rPr lang="en-GB" dirty="0"/>
              <a:t>What do I need to get further help with? </a:t>
            </a:r>
          </a:p>
          <a:p>
            <a:r>
              <a:rPr lang="en-GB" dirty="0"/>
              <a:t>How will I use my self-study time this week (e.g. review the slides, read (or listen to) a few pages from a book on the reading list, do a quiz on Moodle etc)?</a:t>
            </a:r>
          </a:p>
        </p:txBody>
      </p:sp>
    </p:spTree>
    <p:extLst>
      <p:ext uri="{BB962C8B-B14F-4D97-AF65-F5344CB8AC3E}">
        <p14:creationId xmlns:p14="http://schemas.microsoft.com/office/powerpoint/2010/main" val="710190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b="1" dirty="0"/>
              <a:t>Summary</a:t>
            </a:r>
          </a:p>
        </p:txBody>
      </p:sp>
      <p:sp>
        <p:nvSpPr>
          <p:cNvPr id="3" name="Content Placeholder 2"/>
          <p:cNvSpPr>
            <a:spLocks noGrp="1"/>
          </p:cNvSpPr>
          <p:nvPr>
            <p:ph idx="1"/>
          </p:nvPr>
        </p:nvSpPr>
        <p:spPr>
          <a:xfrm>
            <a:off x="241379" y="1417638"/>
            <a:ext cx="8229600" cy="3917032"/>
          </a:xfrm>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Can you remember three places where you can you search for academic information?</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What do you need to start a search strategy?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Can you name a reading strategy?</a:t>
            </a:r>
          </a:p>
          <a:p>
            <a:pPr marL="0" indent="0">
              <a:buNone/>
            </a:pPr>
            <a:endParaRPr lang="en-GB" dirty="0">
              <a:latin typeface="Arial" panose="020B0604020202020204" pitchFamily="34" charset="0"/>
              <a:cs typeface="Arial" panose="020B0604020202020204" pitchFamily="34" charset="0"/>
            </a:endParaRPr>
          </a:p>
          <a:p>
            <a:pPr marL="0" indent="0">
              <a:buNone/>
            </a:pPr>
            <a:r>
              <a:rPr lang="en-GB" i="1" dirty="0">
                <a:latin typeface="Arial" panose="020B0604020202020204" pitchFamily="34" charset="0"/>
                <a:cs typeface="Arial" panose="020B0604020202020204" pitchFamily="34" charset="0"/>
              </a:rPr>
              <a:t>Finally… don’t forget… we have added extra activities – this week some quizzes – on Moodle which we hope you will enjoy in your self-study time!</a:t>
            </a:r>
          </a:p>
          <a:p>
            <a:pPr marL="0" indent="0">
              <a:buNone/>
            </a:pPr>
            <a:endParaRPr lang="en-GB" dirty="0">
              <a:latin typeface="Arial" panose="020B0604020202020204" pitchFamily="34" charset="0"/>
              <a:cs typeface="Arial" panose="020B0604020202020204" pitchFamily="34" charset="0"/>
            </a:endParaRPr>
          </a:p>
        </p:txBody>
      </p:sp>
      <p:pic>
        <p:nvPicPr>
          <p:cNvPr id="4" name="Picture 1">
            <a:extLst>
              <a:ext uri="{FF2B5EF4-FFF2-40B4-BE49-F238E27FC236}">
                <a16:creationId xmlns:a16="http://schemas.microsoft.com/office/drawing/2014/main" id="{57A2770E-33FC-4834-AD2A-DCC61B82EAFE}"/>
              </a:ext>
            </a:extLst>
          </p:cNvPr>
          <p:cNvPicPr>
            <a:picLocks noChangeAspect="1"/>
          </p:cNvPicPr>
          <p:nvPr/>
        </p:nvPicPr>
        <p:blipFill>
          <a:blip r:embed="rId3" cstate="print"/>
          <a:srcRect/>
          <a:stretch>
            <a:fillRect/>
          </a:stretch>
        </p:blipFill>
        <p:spPr bwMode="auto">
          <a:xfrm>
            <a:off x="7208822" y="1965169"/>
            <a:ext cx="1935178" cy="2471943"/>
          </a:xfrm>
          <a:prstGeom prst="rect">
            <a:avLst/>
          </a:prstGeom>
          <a:noFill/>
          <a:ln w="9525">
            <a:noFill/>
            <a:miter lim="800000"/>
            <a:headEnd/>
            <a:tailEnd/>
          </a:ln>
        </p:spPr>
      </p:pic>
    </p:spTree>
    <p:extLst>
      <p:ext uri="{BB962C8B-B14F-4D97-AF65-F5344CB8AC3E}">
        <p14:creationId xmlns:p14="http://schemas.microsoft.com/office/powerpoint/2010/main" val="201178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77564-23A8-4DAB-A0FF-691CEAEC7587}"/>
              </a:ext>
            </a:extLst>
          </p:cNvPr>
          <p:cNvSpPr>
            <a:spLocks noGrp="1"/>
          </p:cNvSpPr>
          <p:nvPr>
            <p:ph type="title"/>
          </p:nvPr>
        </p:nvSpPr>
        <p:spPr/>
        <p:txBody>
          <a:bodyPr/>
          <a:lstStyle/>
          <a:p>
            <a:r>
              <a:rPr lang="en-GB" b="1" dirty="0"/>
              <a:t>References</a:t>
            </a:r>
            <a:r>
              <a:rPr lang="en-GB" dirty="0"/>
              <a:t> </a:t>
            </a:r>
          </a:p>
        </p:txBody>
      </p:sp>
      <p:sp>
        <p:nvSpPr>
          <p:cNvPr id="3" name="Content Placeholder 2">
            <a:extLst>
              <a:ext uri="{FF2B5EF4-FFF2-40B4-BE49-F238E27FC236}">
                <a16:creationId xmlns:a16="http://schemas.microsoft.com/office/drawing/2014/main" id="{1397E0CE-8F37-40AE-82FE-3D69732F2DD4}"/>
              </a:ext>
            </a:extLst>
          </p:cNvPr>
          <p:cNvSpPr>
            <a:spLocks noGrp="1"/>
          </p:cNvSpPr>
          <p:nvPr>
            <p:ph idx="1"/>
          </p:nvPr>
        </p:nvSpPr>
        <p:spPr/>
        <p:txBody>
          <a:bodyPr>
            <a:normAutofit/>
          </a:bodyPr>
          <a:lstStyle/>
          <a:p>
            <a:pPr>
              <a:lnSpc>
                <a:spcPct val="110000"/>
              </a:lnSpc>
              <a:spcBef>
                <a:spcPts val="0"/>
              </a:spcBef>
            </a:pPr>
            <a:r>
              <a:rPr lang="en-GB" sz="2000" dirty="0">
                <a:latin typeface="Arial" panose="020B0604020202020204" pitchFamily="34" charset="0"/>
                <a:cs typeface="Arial" panose="020B0604020202020204" pitchFamily="34" charset="0"/>
              </a:rPr>
              <a:t>Cottrell, S. (2019) </a:t>
            </a:r>
            <a:r>
              <a:rPr lang="en-GB" sz="2000" i="1" dirty="0">
                <a:latin typeface="Arial" panose="020B0604020202020204" pitchFamily="34" charset="0"/>
                <a:cs typeface="Arial" panose="020B0604020202020204" pitchFamily="34" charset="0"/>
              </a:rPr>
              <a:t>The study skills handbook</a:t>
            </a:r>
            <a:r>
              <a:rPr lang="en-GB" sz="2000" dirty="0">
                <a:latin typeface="Arial" panose="020B0604020202020204" pitchFamily="34" charset="0"/>
                <a:cs typeface="Arial" panose="020B0604020202020204" pitchFamily="34" charset="0"/>
              </a:rPr>
              <a:t>. 5th </a:t>
            </a:r>
            <a:r>
              <a:rPr lang="en-GB" sz="2000" dirty="0" err="1">
                <a:latin typeface="Arial" panose="020B0604020202020204" pitchFamily="34" charset="0"/>
                <a:cs typeface="Arial" panose="020B0604020202020204" pitchFamily="34" charset="0"/>
              </a:rPr>
              <a:t>edn</a:t>
            </a:r>
            <a:r>
              <a:rPr lang="en-GB" sz="2000" dirty="0">
                <a:latin typeface="Arial" panose="020B0604020202020204" pitchFamily="34" charset="0"/>
                <a:cs typeface="Arial" panose="020B0604020202020204" pitchFamily="34" charset="0"/>
              </a:rPr>
              <a:t>. London: Red Globe Press.</a:t>
            </a:r>
          </a:p>
          <a:p>
            <a:pPr>
              <a:lnSpc>
                <a:spcPct val="110000"/>
              </a:lnSpc>
              <a:spcBef>
                <a:spcPts val="0"/>
              </a:spcBef>
            </a:pPr>
            <a:endParaRPr lang="en-GB" sz="2000" dirty="0">
              <a:latin typeface="Arial" panose="020B0604020202020204" pitchFamily="34" charset="0"/>
              <a:cs typeface="Arial" panose="020B0604020202020204" pitchFamily="34" charset="0"/>
            </a:endParaRPr>
          </a:p>
          <a:p>
            <a:pPr>
              <a:lnSpc>
                <a:spcPct val="110000"/>
              </a:lnSpc>
              <a:spcBef>
                <a:spcPts val="0"/>
              </a:spcBef>
            </a:pPr>
            <a:r>
              <a:rPr lang="en-GB" sz="2000" dirty="0">
                <a:latin typeface="Arial" panose="020B0604020202020204" pitchFamily="34" charset="0"/>
                <a:cs typeface="Arial" panose="020B0604020202020204" pitchFamily="34" charset="0"/>
              </a:rPr>
              <a:t>Craig, C. (2009) </a:t>
            </a:r>
            <a:r>
              <a:rPr lang="en-GB" sz="2000" i="1" dirty="0">
                <a:latin typeface="Arial" panose="020B0604020202020204" pitchFamily="34" charset="0"/>
                <a:cs typeface="Arial" panose="020B0604020202020204" pitchFamily="34" charset="0"/>
              </a:rPr>
              <a:t>Study skills for health and social care students</a:t>
            </a:r>
            <a:r>
              <a:rPr lang="en-GB" sz="2000" dirty="0">
                <a:latin typeface="Arial" panose="020B0604020202020204" pitchFamily="34" charset="0"/>
                <a:cs typeface="Arial" panose="020B0604020202020204" pitchFamily="34" charset="0"/>
              </a:rPr>
              <a:t>. London: SAGE.</a:t>
            </a:r>
          </a:p>
          <a:p>
            <a:pPr marL="0" indent="0">
              <a:lnSpc>
                <a:spcPct val="110000"/>
              </a:lnSpc>
              <a:spcBef>
                <a:spcPts val="0"/>
              </a:spcBef>
              <a:buNone/>
            </a:pPr>
            <a:endParaRPr lang="en-GB" sz="2000" dirty="0">
              <a:latin typeface="Arial" panose="020B0604020202020204" pitchFamily="34" charset="0"/>
              <a:cs typeface="Arial" panose="020B0604020202020204" pitchFamily="34" charset="0"/>
            </a:endParaRPr>
          </a:p>
          <a:p>
            <a:pPr>
              <a:lnSpc>
                <a:spcPct val="110000"/>
              </a:lnSpc>
              <a:spcBef>
                <a:spcPts val="0"/>
              </a:spcBef>
            </a:pPr>
            <a:r>
              <a:rPr lang="en-GB" sz="2000" dirty="0">
                <a:latin typeface="Arial" panose="020B0604020202020204" pitchFamily="34" charset="0"/>
                <a:cs typeface="Arial" panose="020B0604020202020204" pitchFamily="34" charset="0"/>
              </a:rPr>
              <a:t>Newcastle University (2024) </a:t>
            </a:r>
            <a:r>
              <a:rPr lang="en-GB" sz="2000" i="1" dirty="0">
                <a:latin typeface="Arial" panose="020B0604020202020204" pitchFamily="34" charset="0"/>
                <a:cs typeface="Arial" panose="020B0604020202020204" pitchFamily="34" charset="0"/>
              </a:rPr>
              <a:t>Google vs Google Scholar vs Library Databases</a:t>
            </a:r>
            <a:r>
              <a:rPr lang="en-GB" sz="2000" dirty="0">
                <a:latin typeface="Arial" panose="020B0604020202020204" pitchFamily="34" charset="0"/>
                <a:cs typeface="Arial" panose="020B0604020202020204" pitchFamily="34" charset="0"/>
              </a:rPr>
              <a:t>. Available at: </a:t>
            </a:r>
            <a:r>
              <a:rPr lang="en-GB" sz="2000" dirty="0">
                <a:latin typeface="Arial" panose="020B0604020202020204" pitchFamily="34" charset="0"/>
                <a:cs typeface="Arial" panose="020B0604020202020204" pitchFamily="34" charset="0"/>
                <a:hlinkClick r:id="rId2"/>
              </a:rPr>
              <a:t>https://www.ncl.ac.uk/mediav8/academic-skills-kit/file-downloads/Google%20versus.pdf</a:t>
            </a:r>
            <a:r>
              <a:rPr lang="en-GB" sz="2000" dirty="0">
                <a:latin typeface="Arial" panose="020B0604020202020204" pitchFamily="34" charset="0"/>
                <a:cs typeface="Arial" panose="020B0604020202020204" pitchFamily="34" charset="0"/>
              </a:rPr>
              <a:t>  (Accessed: 5 January 2024). </a:t>
            </a:r>
          </a:p>
        </p:txBody>
      </p:sp>
    </p:spTree>
    <p:extLst>
      <p:ext uri="{BB962C8B-B14F-4D97-AF65-F5344CB8AC3E}">
        <p14:creationId xmlns:p14="http://schemas.microsoft.com/office/powerpoint/2010/main" val="34728957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understanding assessmen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35" y="32016"/>
            <a:ext cx="9144000" cy="56996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dirty="0"/>
              <a:t>Next session…</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2411760" y="1521573"/>
            <a:ext cx="6444208" cy="3814854"/>
          </a:xfrm>
          <a:solidFill>
            <a:schemeClr val="bg1">
              <a:lumMod val="85000"/>
              <a:alpha val="59000"/>
            </a:schemeClr>
          </a:solidFill>
          <a:effectLst>
            <a:softEdge rad="127000"/>
          </a:effectLst>
        </p:spPr>
        <p:txBody>
          <a:bodyPr>
            <a:normAutofit/>
          </a:bodyPr>
          <a:lstStyle/>
          <a:p>
            <a:pPr algn="r"/>
            <a:endParaRPr lang="en-GB" sz="5200" b="1" dirty="0"/>
          </a:p>
        </p:txBody>
      </p:sp>
    </p:spTree>
    <p:extLst>
      <p:ext uri="{BB962C8B-B14F-4D97-AF65-F5344CB8AC3E}">
        <p14:creationId xmlns:p14="http://schemas.microsoft.com/office/powerpoint/2010/main" val="31558828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microsoft.com/office/infopath/2007/PartnerControls"/>
    <ds:schemaRef ds:uri="http://purl.org/dc/elements/1.1/"/>
    <ds:schemaRef ds:uri="http://schemas.microsoft.com/office/2006/documentManagement/types"/>
    <ds:schemaRef ds:uri="e2529e2e-246e-4beb-bcc0-0746cc8768ab"/>
    <ds:schemaRef ds:uri="http://purl.org/dc/terms/"/>
    <ds:schemaRef ds:uri="http://schemas.openxmlformats.org/package/2006/metadata/core-properties"/>
    <ds:schemaRef ds:uri="http://purl.org/dc/dcmitype/"/>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2275</Words>
  <Application>Microsoft Office PowerPoint</Application>
  <PresentationFormat>On-screen Show (4:3)</PresentationFormat>
  <Paragraphs>277</Paragraphs>
  <Slides>33</Slides>
  <Notes>20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33</vt:i4>
      </vt:variant>
    </vt:vector>
  </HeadingPairs>
  <TitlesOfParts>
    <vt:vector size="38" baseType="lpstr">
      <vt:lpstr>Myriad Pro</vt:lpstr>
      <vt:lpstr>Arial</vt:lpstr>
      <vt:lpstr>Calibri</vt:lpstr>
      <vt:lpstr>20140311PresentationUWTSDTemplate</vt:lpstr>
      <vt:lpstr>1_20140311PresentationUWTSDTemplate</vt:lpstr>
      <vt:lpstr>  Preparing for Success in HE   Searching for academic information &amp; Reading strategies </vt:lpstr>
      <vt:lpstr>Before we start…</vt:lpstr>
      <vt:lpstr>In this session we will:</vt:lpstr>
      <vt:lpstr>PowerPoint Presentation</vt:lpstr>
      <vt:lpstr>What is academic information?</vt:lpstr>
      <vt:lpstr>What types of academic information are available?  </vt:lpstr>
      <vt:lpstr>What is a journal? </vt:lpstr>
      <vt:lpstr>What is a journal? </vt:lpstr>
      <vt:lpstr>Books vs Journal Articles</vt:lpstr>
      <vt:lpstr>Discuss in pairs</vt:lpstr>
      <vt:lpstr>Some sources are not reliable </vt:lpstr>
      <vt:lpstr>Some websites may be suitable sources of information </vt:lpstr>
      <vt:lpstr>What’s the problem with Google? Adapted from Newcastle University (2024)</vt:lpstr>
      <vt:lpstr>Why is the library so much better?</vt:lpstr>
      <vt:lpstr>Best places to find academic information</vt:lpstr>
      <vt:lpstr>Module Reading List</vt:lpstr>
      <vt:lpstr>Practice opening the  module reading list </vt:lpstr>
      <vt:lpstr>Library search  or advanced web search</vt:lpstr>
      <vt:lpstr>Beginning a search strategy</vt:lpstr>
      <vt:lpstr>Beginning a search strategy</vt:lpstr>
      <vt:lpstr>Search strategy practice</vt:lpstr>
      <vt:lpstr>PowerPoint Presentation</vt:lpstr>
      <vt:lpstr>PowerPoint Presentation</vt:lpstr>
      <vt:lpstr>Class survey</vt:lpstr>
      <vt:lpstr>Reading Strategies</vt:lpstr>
      <vt:lpstr>Activity – surveying</vt:lpstr>
      <vt:lpstr>Activity - skimming and scanning</vt:lpstr>
      <vt:lpstr>Additional preparation for reading  (taking control by asking questions!)</vt:lpstr>
      <vt:lpstr>Keeping a reflective journal</vt:lpstr>
      <vt:lpstr>Final activity –  reflective journal entry</vt:lpstr>
      <vt:lpstr>Summary</vt:lpstr>
      <vt:lpstr>References </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Jonathan Wyatt</cp:lastModifiedBy>
  <cp:revision>209</cp:revision>
  <dcterms:created xsi:type="dcterms:W3CDTF">2015-04-14T15:21:28Z</dcterms:created>
  <dcterms:modified xsi:type="dcterms:W3CDTF">2025-08-07T20:32:36Z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