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2" r:id="rId6"/>
    <p:sldId id="338" r:id="rId7"/>
    <p:sldId id="336" r:id="rId8"/>
    <p:sldId id="273" r:id="rId9"/>
    <p:sldId id="261" r:id="rId10"/>
    <p:sldId id="337" r:id="rId11"/>
    <p:sldId id="275" r:id="rId12"/>
    <p:sldId id="265" r:id="rId13"/>
    <p:sldId id="263" r:id="rId14"/>
    <p:sldId id="339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5AC0DD-43A3-4497-94A9-043AE6DE5A30}" v="1" dt="2025-10-12T20:59:20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2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merald.com/ijoa/article/doi/10.1108/IJOA-12-2024-5114/1259372/Strategic-management-of-barriers-in-the-adoptio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Muhammad Waheed Nadeem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2434525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b="0" i="0" dirty="0">
                <a:solidFill>
                  <a:srgbClr val="1D2125"/>
                </a:solidFill>
                <a:effectLst/>
                <a:latin typeface="-apple-system"/>
              </a:rPr>
              <a:t>Rebecca Stewart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sz="3700" b="1" u="sng">
                <a:latin typeface="Arial" panose="020B0604020202020204" pitchFamily="34" charset="0"/>
                <a:cs typeface="Arial" panose="020B0604020202020204" pitchFamily="34" charset="0"/>
              </a:rPr>
              <a:t>An overview of Green Havan Florists :</a:t>
            </a:r>
            <a:endParaRPr lang="en-GB" sz="3700" u="sng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Green haven florist founded in 2016 by Liam and Priya Patel in Norwich, UK</a:t>
            </a:r>
          </a:p>
          <a:p>
            <a:r>
              <a:rPr lang="en-GB" sz="2000">
                <a:latin typeface="Arial"/>
                <a:cs typeface="Arial"/>
              </a:rPr>
              <a:t>It is famous for bespoke floral arrangements, eco-friendly packaging, and strong community ties.</a:t>
            </a:r>
          </a:p>
          <a:p>
            <a:r>
              <a:rPr lang="en-GB" sz="2000">
                <a:latin typeface="Arial"/>
                <a:cs typeface="Arial"/>
              </a:rPr>
              <a:t>The business has faced a downturn in sales and increased competition.</a:t>
            </a:r>
          </a:p>
          <a:p>
            <a:r>
              <a:rPr lang="en-GB" sz="2000">
                <a:latin typeface="Arial"/>
                <a:cs typeface="Arial"/>
              </a:rPr>
              <a:t>30%decline in store sales over the past 12 months that is a big decline.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 PROBLEMS:</a:t>
            </a:r>
            <a:r>
              <a:rPr lang="en-GB" sz="2000">
                <a:latin typeface="Arial"/>
                <a:cs typeface="Arial"/>
              </a:rPr>
              <a:t> 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/>
                <a:cs typeface="Arial"/>
              </a:rPr>
              <a:t>Reduced foot traffic, increased online competition, rising operational costs, lack of digital marketing.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A logo with a butterfly&#10;&#10;AI-generated content may be incorrect.">
            <a:extLst>
              <a:ext uri="{FF2B5EF4-FFF2-40B4-BE49-F238E27FC236}">
                <a16:creationId xmlns:a16="http://schemas.microsoft.com/office/drawing/2014/main" id="{7995AFDA-0C5B-016E-45C3-6006679B03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>
            <a:fillRect/>
          </a:stretch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100A01-01B7-59A7-43B6-1E131481593A}"/>
              </a:ext>
            </a:extLst>
          </p:cNvPr>
          <p:cNvSpPr txBox="1"/>
          <p:nvPr/>
        </p:nvSpPr>
        <p:spPr>
          <a:xfrm>
            <a:off x="511277" y="334297"/>
            <a:ext cx="8076191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u="sng" dirty="0"/>
              <a:t>5W2H MODEL:</a:t>
            </a:r>
            <a:r>
              <a:rPr lang="en-GB" sz="2400" b="1" dirty="0"/>
              <a:t> </a:t>
            </a:r>
            <a:endParaRPr lang="en-US" sz="2400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            It is a simple but effective technique used to analyse and clarify a problem, project or process. </a:t>
            </a:r>
          </a:p>
          <a:p>
            <a:r>
              <a:rPr lang="en-GB" sz="2400" dirty="0">
                <a:ea typeface="Calibri"/>
                <a:cs typeface="Calibri"/>
              </a:rPr>
              <a:t>            By using this model, we can breakdown complex problems of Green Haven Florists into simple form.</a:t>
            </a:r>
          </a:p>
          <a:p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u="sng" dirty="0">
                <a:ea typeface="Calibri" panose="020F0502020204030204"/>
                <a:cs typeface="Calibri" panose="020F0502020204030204"/>
              </a:rPr>
              <a:t>GOAL USING 5W2H MODEL: </a:t>
            </a:r>
          </a:p>
          <a:p>
            <a:r>
              <a:rPr lang="en-GB" sz="2400" b="1" dirty="0">
                <a:ea typeface="Calibri" panose="020F0502020204030204"/>
                <a:cs typeface="Calibri" panose="020F0502020204030204"/>
              </a:rPr>
              <a:t>           </a:t>
            </a:r>
            <a:r>
              <a:rPr lang="en-GB" sz="2400" dirty="0">
                <a:ea typeface="Calibri" panose="020F0502020204030204"/>
                <a:cs typeface="Calibri" panose="020F0502020204030204"/>
              </a:rPr>
              <a:t> To develop a strategic plan that addresses these challenges and enable Green Haven Florists to thrive in a rapidly changing retail environment. </a:t>
            </a:r>
          </a:p>
          <a:p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endParaRPr lang="en-GB" sz="2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5087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7167321"/>
              </p:ext>
            </p:extLst>
          </p:nvPr>
        </p:nvGraphicFramePr>
        <p:xfrm>
          <a:off x="2105470" y="668980"/>
          <a:ext cx="9422296" cy="611944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7198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1734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301164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38817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4466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34466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35429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715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68884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36884">
                <a:tc>
                  <a:txBody>
                    <a:bodyPr/>
                    <a:lstStyle/>
                    <a:p>
                      <a:r>
                        <a:rPr lang="en-GB" sz="160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688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30% decline in store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Green Haven Florists 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In the past 12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Liam, Priya , business,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Increased competition, online shopping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in customers, loss revenue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30% decline in stores is  a financial hit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236884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Struggles with profitability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Team members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Rise in operational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Higher cost for sustainable products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in customers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7688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of 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changing customer behaviour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Ineffective online platform,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206251" y="69575"/>
            <a:ext cx="109951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>
                <a:latin typeface="Arial" panose="020B0604020202020204" pitchFamily="34" charset="0"/>
                <a:cs typeface="Arial" panose="020B0604020202020204" pitchFamily="34" charset="0"/>
              </a:rPr>
              <a:t>Nature and scope of the business Application of 5W2H model </a:t>
            </a: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796787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ANALYSIS: (External Factors)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060"/>
            <a:ext cx="10515600" cy="52880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PESTEL Analysis</a:t>
            </a:r>
            <a:endParaRPr lang="en-GB" dirty="0"/>
          </a:p>
          <a:p>
            <a:r>
              <a:rPr lang="en-GB" dirty="0"/>
              <a:t>It helps find real or possible problems outside the business.</a:t>
            </a:r>
          </a:p>
          <a:p>
            <a:r>
              <a:rPr lang="en-GB" dirty="0"/>
              <a:t>It shows outside factors that can affect the business.</a:t>
            </a:r>
          </a:p>
          <a:p>
            <a:r>
              <a:rPr lang="en-GB" dirty="0"/>
              <a:t>It helps managers make smart decisions.</a:t>
            </a:r>
          </a:p>
          <a:p>
            <a:pPr marL="0" indent="0">
              <a:buNone/>
            </a:pPr>
            <a:r>
              <a:rPr lang="en-GB" b="1" dirty="0"/>
              <a:t>Benefits:</a:t>
            </a:r>
            <a:endParaRPr lang="en-GB" dirty="0"/>
          </a:p>
          <a:p>
            <a:r>
              <a:rPr lang="en-GB" dirty="0"/>
              <a:t>Helps understand the bigger business world</a:t>
            </a:r>
          </a:p>
          <a:p>
            <a:r>
              <a:rPr lang="en-GB" dirty="0"/>
              <a:t>Helps see future risks</a:t>
            </a:r>
          </a:p>
          <a:p>
            <a:r>
              <a:rPr lang="en-GB" dirty="0"/>
              <a:t>Helps find and use chances to grow</a:t>
            </a:r>
          </a:p>
          <a:p>
            <a:pPr marL="0" indent="0">
              <a:buNone/>
            </a:pPr>
            <a:r>
              <a:rPr lang="en-GB" b="1" dirty="0"/>
              <a:t>Downsides:</a:t>
            </a:r>
            <a:endParaRPr lang="en-GB" dirty="0"/>
          </a:p>
          <a:p>
            <a:r>
              <a:rPr lang="en-GB" dirty="0"/>
              <a:t>Sometimes focuses on general things, not important ones</a:t>
            </a:r>
          </a:p>
          <a:p>
            <a:r>
              <a:rPr lang="en-GB" dirty="0"/>
              <a:t>Some factors are hard to put in a category</a:t>
            </a:r>
          </a:p>
          <a:p>
            <a:r>
              <a:rPr lang="en-GB" dirty="0"/>
              <a:t>Hard to make clear decisions from it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024730" cy="100385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PESTEL ANALYSIS for Green Haven Florists: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21" y="871056"/>
            <a:ext cx="9782355" cy="4102976"/>
          </a:xfrm>
        </p:spPr>
        <p:txBody>
          <a:bodyPr>
            <a:normAutofit fontScale="55000" lnSpcReduction="20000"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904782"/>
              </p:ext>
            </p:extLst>
          </p:nvPr>
        </p:nvGraphicFramePr>
        <p:xfrm>
          <a:off x="292921" y="871056"/>
          <a:ext cx="9782355" cy="5474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5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Change in flowers import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Local govt initiative for small businesses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Reduced profit margins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Rising cost of flower supplies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Reduced consumer spending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Changing consumer behaviour, online shopping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Growing interest in eco- friendly business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Shop’s outdated website</a:t>
                      </a:r>
                      <a:endParaRPr lang="en-GB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Falling behind in digital marketing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Social media platforms for marketing and consumer engagement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Health and safety regulations for flower handling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Need for training and equipment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Secure customer data handling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Climate change impacting flower supply and quality of green haven florists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Increased focus on environmental sustainability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600" b="1"/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52578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Cause-and-Effect model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038"/>
            <a:ext cx="10515600" cy="49561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Purpose:</a:t>
            </a:r>
            <a:endParaRPr lang="en-GB" dirty="0"/>
          </a:p>
          <a:p>
            <a:r>
              <a:rPr lang="en-GB" dirty="0"/>
              <a:t>Helps identify, organize, and show causes of a problem</a:t>
            </a:r>
          </a:p>
          <a:p>
            <a:r>
              <a:rPr lang="en-GB" dirty="0"/>
              <a:t>Gives a visual map of causes found by the team</a:t>
            </a:r>
          </a:p>
          <a:p>
            <a:r>
              <a:rPr lang="en-GB" dirty="0"/>
              <a:t>Encourages creative and deep thinking</a:t>
            </a:r>
          </a:p>
          <a:p>
            <a:r>
              <a:rPr lang="en-GB" dirty="0"/>
              <a:t>Helps team communicate with each other and the whole organization</a:t>
            </a:r>
          </a:p>
          <a:p>
            <a:pPr marL="0" indent="0">
              <a:buNone/>
            </a:pPr>
            <a:r>
              <a:rPr lang="en-GB" b="1" dirty="0"/>
              <a:t>Benefits:</a:t>
            </a:r>
            <a:endParaRPr lang="en-GB" dirty="0"/>
          </a:p>
          <a:p>
            <a:r>
              <a:rPr lang="en-GB" dirty="0"/>
              <a:t>Encourages team members to share ideas</a:t>
            </a:r>
          </a:p>
          <a:p>
            <a:r>
              <a:rPr lang="en-GB" dirty="0"/>
              <a:t>Makes complex problems easier to understand</a:t>
            </a:r>
          </a:p>
          <a:p>
            <a:r>
              <a:rPr lang="en-GB" dirty="0"/>
              <a:t>Groups causes into clear categories and structure</a:t>
            </a:r>
          </a:p>
          <a:p>
            <a:pPr marL="0" indent="0">
              <a:buNone/>
            </a:pPr>
            <a:r>
              <a:rPr lang="en-GB" b="1" dirty="0"/>
              <a:t>Criticisms:</a:t>
            </a:r>
            <a:endParaRPr lang="en-GB" dirty="0"/>
          </a:p>
          <a:p>
            <a:r>
              <a:rPr lang="en-GB" dirty="0"/>
              <a:t>Can make the team lose focus</a:t>
            </a:r>
          </a:p>
          <a:p>
            <a:r>
              <a:rPr lang="en-GB" dirty="0"/>
              <a:t>Needs skill and discipline to make a useful diagram</a:t>
            </a:r>
          </a:p>
          <a:p>
            <a:r>
              <a:rPr lang="en-GB" dirty="0"/>
              <a:t>Doesn’t show how much each cause affects the problem</a:t>
            </a:r>
          </a:p>
          <a:p>
            <a:pPr lvl="1">
              <a:lnSpc>
                <a:spcPct val="100000"/>
              </a:lnSpc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879673" y="1931467"/>
            <a:ext cx="9241209" cy="34720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418074" y="129613"/>
            <a:ext cx="924121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 Effect diagram for the Green Havan Florists:</a:t>
            </a:r>
            <a:endParaRPr lang="en-GB" sz="32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EDA89-879B-764D-A426-0B02CD15F321}"/>
              </a:ext>
            </a:extLst>
          </p:cNvPr>
          <p:cNvSpPr/>
          <p:nvPr/>
        </p:nvSpPr>
        <p:spPr>
          <a:xfrm>
            <a:off x="1617782" y="1593642"/>
            <a:ext cx="6957391" cy="393424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B02AC71-CB05-91C6-FA8C-419D15553DCA}"/>
              </a:ext>
            </a:extLst>
          </p:cNvPr>
          <p:cNvCxnSpPr>
            <a:cxnSpLocks/>
          </p:cNvCxnSpPr>
          <p:nvPr/>
        </p:nvCxnSpPr>
        <p:spPr>
          <a:xfrm flipH="1">
            <a:off x="1628220" y="3669487"/>
            <a:ext cx="6818246" cy="220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13349AE-FBE0-14D9-B572-CA7D4BC641A1}"/>
              </a:ext>
            </a:extLst>
          </p:cNvPr>
          <p:cNvCxnSpPr>
            <a:cxnSpLocks/>
          </p:cNvCxnSpPr>
          <p:nvPr/>
        </p:nvCxnSpPr>
        <p:spPr>
          <a:xfrm flipH="1">
            <a:off x="6147070" y="3679695"/>
            <a:ext cx="1386791" cy="1569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3997636-27A7-3C9D-7BFC-BDA6348EF342}"/>
              </a:ext>
            </a:extLst>
          </p:cNvPr>
          <p:cNvCxnSpPr>
            <a:cxnSpLocks/>
          </p:cNvCxnSpPr>
          <p:nvPr/>
        </p:nvCxnSpPr>
        <p:spPr>
          <a:xfrm flipH="1" flipV="1">
            <a:off x="4380786" y="1895915"/>
            <a:ext cx="1331740" cy="1745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AFABA42-9F24-011A-F1F7-FFE04285FA36}"/>
              </a:ext>
            </a:extLst>
          </p:cNvPr>
          <p:cNvCxnSpPr>
            <a:cxnSpLocks/>
          </p:cNvCxnSpPr>
          <p:nvPr/>
        </p:nvCxnSpPr>
        <p:spPr>
          <a:xfrm flipH="1">
            <a:off x="2269440" y="3667489"/>
            <a:ext cx="1548162" cy="1565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3DED2D4-2C9F-4546-2FD3-DB2DBBBD96F7}"/>
              </a:ext>
            </a:extLst>
          </p:cNvPr>
          <p:cNvCxnSpPr>
            <a:cxnSpLocks/>
          </p:cNvCxnSpPr>
          <p:nvPr/>
        </p:nvCxnSpPr>
        <p:spPr>
          <a:xfrm flipH="1" flipV="1">
            <a:off x="2453448" y="1886730"/>
            <a:ext cx="1382412" cy="17537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C7BEE335-4FF8-95F5-D57F-F6469FAB0ED8}"/>
              </a:ext>
            </a:extLst>
          </p:cNvPr>
          <p:cNvSpPr txBox="1"/>
          <p:nvPr/>
        </p:nvSpPr>
        <p:spPr>
          <a:xfrm>
            <a:off x="5506278" y="1586633"/>
            <a:ext cx="1030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PEOPLE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95C0D24-4E88-96F3-1F53-BE133CA5D1A5}"/>
              </a:ext>
            </a:extLst>
          </p:cNvPr>
          <p:cNvSpPr txBox="1"/>
          <p:nvPr/>
        </p:nvSpPr>
        <p:spPr>
          <a:xfrm>
            <a:off x="6526695" y="2518490"/>
            <a:ext cx="12909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Sales skills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CDC6865-5963-3C5A-C83E-7E666FA88FBD}"/>
              </a:ext>
            </a:extLst>
          </p:cNvPr>
          <p:cNvSpPr txBox="1"/>
          <p:nvPr/>
        </p:nvSpPr>
        <p:spPr>
          <a:xfrm>
            <a:off x="6081091" y="2082111"/>
            <a:ext cx="1530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poor management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6EF978C-70CE-82BA-A9EF-043607DC8278}"/>
              </a:ext>
            </a:extLst>
          </p:cNvPr>
          <p:cNvSpPr txBox="1"/>
          <p:nvPr/>
        </p:nvSpPr>
        <p:spPr>
          <a:xfrm>
            <a:off x="6734306" y="3040303"/>
            <a:ext cx="12909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Low morale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9591697-CF72-B810-A851-66C87A0B0567}"/>
              </a:ext>
            </a:extLst>
          </p:cNvPr>
          <p:cNvCxnSpPr>
            <a:cxnSpLocks/>
          </p:cNvCxnSpPr>
          <p:nvPr/>
        </p:nvCxnSpPr>
        <p:spPr>
          <a:xfrm flipH="1" flipV="1">
            <a:off x="6003235" y="1895086"/>
            <a:ext cx="1530626" cy="1806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59211443-EE35-106A-EA16-D448E940CB1C}"/>
              </a:ext>
            </a:extLst>
          </p:cNvPr>
          <p:cNvSpPr txBox="1"/>
          <p:nvPr/>
        </p:nvSpPr>
        <p:spPr>
          <a:xfrm>
            <a:off x="3998590" y="1635394"/>
            <a:ext cx="1271644" cy="369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Materials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1A4BE78-52DF-0A25-B894-86629EFCE668}"/>
              </a:ext>
            </a:extLst>
          </p:cNvPr>
          <p:cNvSpPr txBox="1"/>
          <p:nvPr/>
        </p:nvSpPr>
        <p:spPr>
          <a:xfrm>
            <a:off x="4363279" y="1928736"/>
            <a:ext cx="15306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Poor quality flower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B1BEB92-BA74-DC78-D327-11D7F08EAE8E}"/>
              </a:ext>
            </a:extLst>
          </p:cNvPr>
          <p:cNvSpPr txBox="1"/>
          <p:nvPr/>
        </p:nvSpPr>
        <p:spPr>
          <a:xfrm>
            <a:off x="4465413" y="2551115"/>
            <a:ext cx="18128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Supply chain issues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831D1D0-FC3D-EFB9-B778-F96FBC0632CC}"/>
              </a:ext>
            </a:extLst>
          </p:cNvPr>
          <p:cNvSpPr txBox="1"/>
          <p:nvPr/>
        </p:nvSpPr>
        <p:spPr>
          <a:xfrm>
            <a:off x="4814398" y="3042354"/>
            <a:ext cx="18100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Rising cost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24D921F-BB1E-0BCD-98A4-F51F253093AD}"/>
              </a:ext>
            </a:extLst>
          </p:cNvPr>
          <p:cNvSpPr txBox="1"/>
          <p:nvPr/>
        </p:nvSpPr>
        <p:spPr>
          <a:xfrm>
            <a:off x="1868557" y="1628441"/>
            <a:ext cx="1590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Environment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BF5E0DC-0C79-C3BC-5B79-AC4270215A2A}"/>
              </a:ext>
            </a:extLst>
          </p:cNvPr>
          <p:cNvSpPr txBox="1"/>
          <p:nvPr/>
        </p:nvSpPr>
        <p:spPr>
          <a:xfrm>
            <a:off x="2027583" y="1997773"/>
            <a:ext cx="19232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Economic pressure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EE003BA-B1EF-CCFA-8978-C9209DF4F1F4}"/>
              </a:ext>
            </a:extLst>
          </p:cNvPr>
          <p:cNvSpPr txBox="1"/>
          <p:nvPr/>
        </p:nvSpPr>
        <p:spPr>
          <a:xfrm>
            <a:off x="2246243" y="2551115"/>
            <a:ext cx="19706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Consumer behaviour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6B609D8-2518-28CC-5D72-7470A92D686C}"/>
              </a:ext>
            </a:extLst>
          </p:cNvPr>
          <p:cNvSpPr txBox="1"/>
          <p:nvPr/>
        </p:nvSpPr>
        <p:spPr>
          <a:xfrm>
            <a:off x="2484783" y="3159187"/>
            <a:ext cx="21716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Increased competition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A52A606C-25E0-62C3-4046-B8A1252DC754}"/>
              </a:ext>
            </a:extLst>
          </p:cNvPr>
          <p:cNvSpPr txBox="1"/>
          <p:nvPr/>
        </p:nvSpPr>
        <p:spPr>
          <a:xfrm>
            <a:off x="5277660" y="5166648"/>
            <a:ext cx="1525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Technology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A11EEBF-A11A-B523-95B6-D092BA2C65D9}"/>
              </a:ext>
            </a:extLst>
          </p:cNvPr>
          <p:cNvSpPr txBox="1"/>
          <p:nvPr/>
        </p:nvSpPr>
        <p:spPr>
          <a:xfrm>
            <a:off x="6303634" y="3984924"/>
            <a:ext cx="18066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Digital marketing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AF756F7-E70D-B7C2-18BF-42A22C271BF7}"/>
              </a:ext>
            </a:extLst>
          </p:cNvPr>
          <p:cNvSpPr txBox="1"/>
          <p:nvPr/>
        </p:nvSpPr>
        <p:spPr>
          <a:xfrm>
            <a:off x="5938782" y="4374012"/>
            <a:ext cx="22440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Outdated website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4B41C86-732A-D042-1242-99F9A4349772}"/>
              </a:ext>
            </a:extLst>
          </p:cNvPr>
          <p:cNvSpPr txBox="1"/>
          <p:nvPr/>
        </p:nvSpPr>
        <p:spPr>
          <a:xfrm>
            <a:off x="5337295" y="4697921"/>
            <a:ext cx="2574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Insufficient data analysis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97B55C5-E623-4FA2-9AC6-26B41DF72812}"/>
              </a:ext>
            </a:extLst>
          </p:cNvPr>
          <p:cNvSpPr txBox="1"/>
          <p:nvPr/>
        </p:nvSpPr>
        <p:spPr>
          <a:xfrm>
            <a:off x="1751637" y="5087436"/>
            <a:ext cx="1597422" cy="369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Process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1F7437AB-96E7-E59C-DDBC-DDB25B78754A}"/>
              </a:ext>
            </a:extLst>
          </p:cNvPr>
          <p:cNvSpPr txBox="1"/>
          <p:nvPr/>
        </p:nvSpPr>
        <p:spPr>
          <a:xfrm>
            <a:off x="2003222" y="4738257"/>
            <a:ext cx="26787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Limited online presence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EF99F459-8722-78BE-B473-6EED82A413C6}"/>
              </a:ext>
            </a:extLst>
          </p:cNvPr>
          <p:cNvSpPr txBox="1"/>
          <p:nvPr/>
        </p:nvSpPr>
        <p:spPr>
          <a:xfrm>
            <a:off x="1960773" y="4090561"/>
            <a:ext cx="25209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Insufficient supply chain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9964BA8-14F4-C7F9-6DDE-2CEE77D7CFEE}"/>
              </a:ext>
            </a:extLst>
          </p:cNvPr>
          <p:cNvSpPr/>
          <p:nvPr/>
        </p:nvSpPr>
        <p:spPr>
          <a:xfrm>
            <a:off x="8889001" y="3413620"/>
            <a:ext cx="1540566" cy="555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30%decline in sales</a:t>
            </a:r>
          </a:p>
        </p:txBody>
      </p:sp>
      <p:sp>
        <p:nvSpPr>
          <p:cNvPr id="79" name="Arrow: Chevron 78">
            <a:extLst>
              <a:ext uri="{FF2B5EF4-FFF2-40B4-BE49-F238E27FC236}">
                <a16:creationId xmlns:a16="http://schemas.microsoft.com/office/drawing/2014/main" id="{E20DBD28-3E7A-DA93-6CFF-EB3271438B47}"/>
              </a:ext>
            </a:extLst>
          </p:cNvPr>
          <p:cNvSpPr/>
          <p:nvPr/>
        </p:nvSpPr>
        <p:spPr>
          <a:xfrm>
            <a:off x="-6380" y="3220269"/>
            <a:ext cx="1624377" cy="876217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3533"/>
            <a:ext cx="5781261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Summary of Key Findings: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8983"/>
            <a:ext cx="9369287" cy="4495484"/>
          </a:xfrm>
        </p:spPr>
        <p:txBody>
          <a:bodyPr/>
          <a:lstStyle/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Fewer customers visiting: Less activity nearby and tough competition from big online flower shops.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Higher running costs: Prices for flowers and supplies have increased.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Old website: No delivery choices and hard to use.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competitors: New shops offer lower prices and use social media better.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 to go digital: Green Haven Florists is behind in online marketing and selling.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07" y="173710"/>
            <a:ext cx="4481052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970636"/>
            <a:ext cx="10412083" cy="58873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751C37-895F-2862-D783-01BAB8B0D87F}"/>
              </a:ext>
            </a:extLst>
          </p:cNvPr>
          <p:cNvSpPr txBox="1"/>
          <p:nvPr/>
        </p:nvSpPr>
        <p:spPr>
          <a:xfrm>
            <a:off x="1283461" y="1034610"/>
            <a:ext cx="8986053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/>
              <a:t>1</a:t>
            </a:r>
            <a:r>
              <a:rPr lang="en-GB" sz="2000"/>
              <a:t>. </a:t>
            </a:r>
            <a:r>
              <a:rPr lang="en-GB" sz="2000" err="1"/>
              <a:t>Dhamak</a:t>
            </a:r>
            <a:r>
              <a:rPr lang="en-GB" sz="2000"/>
              <a:t>, P., Aital, P. and </a:t>
            </a:r>
            <a:r>
              <a:rPr lang="en-GB" sz="2000" err="1"/>
              <a:t>Daftardar</a:t>
            </a:r>
            <a:r>
              <a:rPr lang="en-GB" sz="2000"/>
              <a:t>, A. (2025) ‘Strategic management of barriers in the adoption of Construction 4.0: TOPSIS and 5W2H approach for sustainable development goal integration’, </a:t>
            </a:r>
            <a:r>
              <a:rPr lang="en-GB" sz="2000" i="1"/>
              <a:t>International Journal of Organizational Analysis</a:t>
            </a:r>
            <a:r>
              <a:rPr lang="en-GB" sz="2000"/>
              <a:t>. </a:t>
            </a:r>
            <a:r>
              <a:rPr lang="en-GB" sz="2000" err="1"/>
              <a:t>doi</a:t>
            </a:r>
            <a:r>
              <a:rPr lang="en-GB" sz="2000"/>
              <a:t>: 10.1108/IJOA-12-2024-5114</a:t>
            </a:r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>
                <a:hlinkClick r:id="rId2"/>
              </a:rPr>
              <a:t>https://www.emerald.com/ijoa/article/doi/10.1108/IJOA-12-2024-5114/1259372/Strategic-management-of-barriers-in-the-adoption</a:t>
            </a:r>
            <a:endParaRPr lang="en-GB" sz="2000"/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C579D7-CE59-9FD9-BF67-5F4DC52C96E4}"/>
              </a:ext>
            </a:extLst>
          </p:cNvPr>
          <p:cNvSpPr txBox="1"/>
          <p:nvPr/>
        </p:nvSpPr>
        <p:spPr>
          <a:xfrm>
            <a:off x="1152729" y="3263092"/>
            <a:ext cx="89860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2</a:t>
            </a:r>
            <a:r>
              <a:rPr lang="en-GB" b="1"/>
              <a:t>. </a:t>
            </a:r>
            <a:r>
              <a:rPr lang="en-GB" sz="2000"/>
              <a:t>(Whittington et al., 2020, pp.36–49)</a:t>
            </a:r>
          </a:p>
          <a:p>
            <a:r>
              <a:rPr lang="en-GB" sz="2000"/>
              <a:t>Whittington, R., </a:t>
            </a:r>
            <a:r>
              <a:rPr lang="en-GB" sz="2000" err="1"/>
              <a:t>Regnér</a:t>
            </a:r>
            <a:r>
              <a:rPr lang="en-GB" sz="2000"/>
              <a:t>, P., Angwin, D., Johnson, G., Scholes, K., Evans, J. and Kerridge, C. (2021) </a:t>
            </a:r>
            <a:r>
              <a:rPr lang="en-GB" sz="2000" i="1"/>
              <a:t>Exploring strategy: Text and cases</a:t>
            </a:r>
            <a:r>
              <a:rPr lang="en-GB" sz="2000"/>
              <a:t>. Harlow: Pearson, pp.36–49.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CA6119-8793-4774-4B91-01CC4E0CF539}"/>
              </a:ext>
            </a:extLst>
          </p:cNvPr>
          <p:cNvSpPr txBox="1"/>
          <p:nvPr/>
        </p:nvSpPr>
        <p:spPr>
          <a:xfrm>
            <a:off x="1062059" y="4527341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3</a:t>
            </a:r>
            <a:r>
              <a:rPr lang="en-GB"/>
              <a:t>. Ishikawa, K. (2012) Introduction to Quality Control. Dordrecht: Springer Netherlands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59E7F5-CCF1-DBB4-ABDA-E23B75ECF617}"/>
              </a:ext>
            </a:extLst>
          </p:cNvPr>
          <p:cNvSpPr txBox="1"/>
          <p:nvPr/>
        </p:nvSpPr>
        <p:spPr>
          <a:xfrm>
            <a:off x="1062059" y="5294417"/>
            <a:ext cx="9328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4. </a:t>
            </a:r>
            <a:r>
              <a:rPr lang="en-GB" err="1"/>
              <a:t>Nagyova</a:t>
            </a:r>
            <a:r>
              <a:rPr lang="en-GB"/>
              <a:t>, A., Palko, M. and </a:t>
            </a:r>
            <a:r>
              <a:rPr lang="en-GB" err="1"/>
              <a:t>Pacaiova</a:t>
            </a:r>
            <a:r>
              <a:rPr lang="en-GB"/>
              <a:t>, H. (2015) ‘Analysis and identification of nonconforming products by 5W2H method’, in Proceedings of 9th International Quality Conference, </a:t>
            </a:r>
            <a:r>
              <a:rPr lang="en-GB" err="1"/>
              <a:t>Center</a:t>
            </a:r>
            <a:r>
              <a:rPr lang="en-GB"/>
              <a:t> for Quality, pp. 33-42. Available at: https://www.cqm.rs/2015/cd1/pdf/papers/focus_1/006.pdf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42B8B-980C-AF72-4D73-FACE4C885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890" y="478606"/>
            <a:ext cx="10515600" cy="2018788"/>
          </a:xfrm>
        </p:spPr>
        <p:txBody>
          <a:bodyPr/>
          <a:lstStyle/>
          <a:p>
            <a:pPr marL="0" indent="0">
              <a:buNone/>
            </a:pPr>
            <a:r>
              <a:rPr lang="en-GB" sz="2000"/>
              <a:t>5</a:t>
            </a:r>
            <a:r>
              <a:rPr lang="en-GB"/>
              <a:t>. </a:t>
            </a:r>
            <a:r>
              <a:rPr lang="en-GB" sz="2000"/>
              <a:t>Kotler, P., &amp; Keller, K.L. (2016). Marketing Management. Pearson Education.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400"/>
              <a:t>6</a:t>
            </a:r>
            <a:r>
              <a:rPr lang="en-GB" sz="2000"/>
              <a:t>. Laudon, K. C., &amp; Traver, C.G. (2020). E-Commerce 2020: Business, Technology, Society. Pearson.</a:t>
            </a:r>
          </a:p>
        </p:txBody>
      </p:sp>
    </p:spTree>
    <p:extLst>
      <p:ext uri="{BB962C8B-B14F-4D97-AF65-F5344CB8AC3E}">
        <p14:creationId xmlns:p14="http://schemas.microsoft.com/office/powerpoint/2010/main" val="3180758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5f4760a4b33df910ada66fc0874fb048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3a5237ab5d1f31da935b3e5b31269261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2006/metadata/properties"/>
    <ds:schemaRef ds:uri="f799553d-1ac0-48da-9ae3-fe400ced9c3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14BED0-CA76-4584-BFC3-56213F0DD78B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1022</Words>
  <Application>Microsoft Office PowerPoint</Application>
  <PresentationFormat>Widescreen</PresentationFormat>
  <Paragraphs>176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-apple-system</vt:lpstr>
      <vt:lpstr>Arial</vt:lpstr>
      <vt:lpstr>Calibri</vt:lpstr>
      <vt:lpstr>Calibri Light</vt:lpstr>
      <vt:lpstr>Wingdings</vt:lpstr>
      <vt:lpstr>Office Theme</vt:lpstr>
      <vt:lpstr>PowerPoint Presentation</vt:lpstr>
      <vt:lpstr>An overview of Green Havan Florists :</vt:lpstr>
      <vt:lpstr>PowerPoint Presentation</vt:lpstr>
      <vt:lpstr>PowerPoint Presentation</vt:lpstr>
      <vt:lpstr>PESTEL ANALYSIS: (External Factors)</vt:lpstr>
      <vt:lpstr>  PESTEL ANALYSIS for Green Haven Florists:  </vt:lpstr>
      <vt:lpstr>Cause-and-Effect model :</vt:lpstr>
      <vt:lpstr>PowerPoint Presentation</vt:lpstr>
      <vt:lpstr>Summary of Key Findings:</vt:lpstr>
      <vt:lpstr>Reference List: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Adegbite;Muhammad Waheed Nadeem</dc:creator>
  <cp:lastModifiedBy>Muhammad Waheed Nadeem (2434525)</cp:lastModifiedBy>
  <cp:revision>3</cp:revision>
  <dcterms:created xsi:type="dcterms:W3CDTF">2024-01-29T11:42:05Z</dcterms:created>
  <dcterms:modified xsi:type="dcterms:W3CDTF">2025-10-12T21:00:21Z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