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97" r:id="rId2"/>
    <p:sldId id="257" r:id="rId3"/>
    <p:sldId id="260" r:id="rId4"/>
    <p:sldId id="261" r:id="rId5"/>
    <p:sldId id="262" r:id="rId6"/>
    <p:sldId id="263" r:id="rId7"/>
    <p:sldId id="269" r:id="rId8"/>
    <p:sldId id="264" r:id="rId9"/>
    <p:sldId id="265" r:id="rId10"/>
    <p:sldId id="273" r:id="rId11"/>
    <p:sldId id="270" r:id="rId12"/>
    <p:sldId id="271" r:id="rId13"/>
    <p:sldId id="275" r:id="rId14"/>
    <p:sldId id="266" r:id="rId15"/>
    <p:sldId id="258" r:id="rId16"/>
    <p:sldId id="259" r:id="rId17"/>
    <p:sldId id="278" r:id="rId18"/>
    <p:sldId id="272" r:id="rId19"/>
    <p:sldId id="268" r:id="rId20"/>
    <p:sldId id="274" r:id="rId21"/>
    <p:sldId id="294" r:id="rId22"/>
    <p:sldId id="279" r:id="rId23"/>
    <p:sldId id="280" r:id="rId24"/>
    <p:sldId id="281" r:id="rId25"/>
    <p:sldId id="282" r:id="rId26"/>
    <p:sldId id="283" r:id="rId27"/>
    <p:sldId id="284" r:id="rId28"/>
    <p:sldId id="285" r:id="rId29"/>
    <p:sldId id="293" r:id="rId30"/>
    <p:sldId id="288" r:id="rId31"/>
    <p:sldId id="287" r:id="rId32"/>
    <p:sldId id="289" r:id="rId33"/>
    <p:sldId id="290" r:id="rId34"/>
    <p:sldId id="291" r:id="rId35"/>
    <p:sldId id="292" r:id="rId36"/>
    <p:sldId id="295" r:id="rId37"/>
    <p:sldId id="296"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7" autoAdjust="0"/>
    <p:restoredTop sz="86454" autoAdjust="0"/>
  </p:normalViewPr>
  <p:slideViewPr>
    <p:cSldViewPr snapToGrid="0">
      <p:cViewPr varScale="1">
        <p:scale>
          <a:sx n="51" d="100"/>
          <a:sy n="51" d="100"/>
        </p:scale>
        <p:origin x="508" y="56"/>
      </p:cViewPr>
      <p:guideLst/>
    </p:cSldViewPr>
  </p:slideViewPr>
  <p:outlineViewPr>
    <p:cViewPr>
      <p:scale>
        <a:sx n="33" d="100"/>
        <a:sy n="33" d="100"/>
      </p:scale>
      <p:origin x="0" y="-619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E01A23-6520-461D-95D1-640B8FDDA82B}" type="datetimeFigureOut">
              <a:rPr lang="en-IN" smtClean="0"/>
              <a:t>13-02-2026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182105-09A4-4E8C-98EA-64CB444F184C}" type="slidenum">
              <a:rPr lang="en-IN" smtClean="0"/>
              <a:t>‹#›</a:t>
            </a:fld>
            <a:endParaRPr lang="en-IN"/>
          </a:p>
        </p:txBody>
      </p:sp>
    </p:spTree>
    <p:extLst>
      <p:ext uri="{BB962C8B-B14F-4D97-AF65-F5344CB8AC3E}">
        <p14:creationId xmlns:p14="http://schemas.microsoft.com/office/powerpoint/2010/main" val="396539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BC706D2-0FEB-42CE-8963-54882C8FBD22}" type="slidenum">
              <a:rPr lang="en-IN" smtClean="0"/>
              <a:t>17</a:t>
            </a:fld>
            <a:endParaRPr lang="en-IN"/>
          </a:p>
        </p:txBody>
      </p:sp>
    </p:spTree>
    <p:extLst>
      <p:ext uri="{BB962C8B-B14F-4D97-AF65-F5344CB8AC3E}">
        <p14:creationId xmlns:p14="http://schemas.microsoft.com/office/powerpoint/2010/main" val="3024404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1"/>
            <a:ext cx="8915399" cy="2262781"/>
          </a:xfrm>
        </p:spPr>
        <p:txBody>
          <a:bodyPr anchor="b">
            <a:normAutofit/>
          </a:bodyPr>
          <a:lstStyle>
            <a:lvl1pPr>
              <a:defRPr sz="5401"/>
            </a:lvl1pPr>
          </a:lstStyle>
          <a:p>
            <a:r>
              <a:rPr lang="en-US"/>
              <a:t>Click to edit Master title style</a:t>
            </a:r>
            <a:endParaRPr lang="en-US" dirty="0"/>
          </a:p>
        </p:txBody>
      </p:sp>
      <p:sp>
        <p:nvSpPr>
          <p:cNvPr id="3" name="Subtitle 2"/>
          <p:cNvSpPr>
            <a:spLocks noGrp="1"/>
          </p:cNvSpPr>
          <p:nvPr>
            <p:ph type="subTitle" idx="1"/>
          </p:nvPr>
        </p:nvSpPr>
        <p:spPr>
          <a:xfrm>
            <a:off x="2589213" y="4777380"/>
            <a:ext cx="8915399" cy="1126283"/>
          </a:xfrm>
        </p:spPr>
        <p:txBody>
          <a:bodyPr anchor="t"/>
          <a:lstStyle>
            <a:lvl1pPr marL="0" indent="0" algn="l">
              <a:buNone/>
              <a:defRPr>
                <a:solidFill>
                  <a:schemeClr val="tx1">
                    <a:lumMod val="65000"/>
                    <a:lumOff val="35000"/>
                  </a:schemeClr>
                </a:solidFill>
              </a:defRPr>
            </a:lvl1pPr>
            <a:lvl2pPr marL="457245" indent="0" algn="ctr">
              <a:buNone/>
              <a:defRPr>
                <a:solidFill>
                  <a:schemeClr val="tx1">
                    <a:tint val="75000"/>
                  </a:schemeClr>
                </a:solidFill>
              </a:defRPr>
            </a:lvl2pPr>
            <a:lvl3pPr marL="914488" indent="0" algn="ctr">
              <a:buNone/>
              <a:defRPr>
                <a:solidFill>
                  <a:schemeClr val="tx1">
                    <a:tint val="75000"/>
                  </a:schemeClr>
                </a:solidFill>
              </a:defRPr>
            </a:lvl3pPr>
            <a:lvl4pPr marL="1371733" indent="0" algn="ctr">
              <a:buNone/>
              <a:defRPr>
                <a:solidFill>
                  <a:schemeClr val="tx1">
                    <a:tint val="75000"/>
                  </a:schemeClr>
                </a:solidFill>
              </a:defRPr>
            </a:lvl4pPr>
            <a:lvl5pPr marL="1828978" indent="0" algn="ctr">
              <a:buNone/>
              <a:defRPr>
                <a:solidFill>
                  <a:schemeClr val="tx1">
                    <a:tint val="75000"/>
                  </a:schemeClr>
                </a:solidFill>
              </a:defRPr>
            </a:lvl5pPr>
            <a:lvl6pPr marL="2286223" indent="0" algn="ctr">
              <a:buNone/>
              <a:defRPr>
                <a:solidFill>
                  <a:schemeClr val="tx1">
                    <a:tint val="75000"/>
                  </a:schemeClr>
                </a:solidFill>
              </a:defRPr>
            </a:lvl6pPr>
            <a:lvl7pPr marL="2743466" indent="0" algn="ctr">
              <a:buNone/>
              <a:defRPr>
                <a:solidFill>
                  <a:schemeClr val="tx1">
                    <a:tint val="75000"/>
                  </a:schemeClr>
                </a:solidFill>
              </a:defRPr>
            </a:lvl7pPr>
            <a:lvl8pPr marL="3200711" indent="0" algn="ctr">
              <a:buNone/>
              <a:defRPr>
                <a:solidFill>
                  <a:schemeClr val="tx1">
                    <a:tint val="75000"/>
                  </a:schemeClr>
                </a:solidFill>
              </a:defRPr>
            </a:lvl8pPr>
            <a:lvl9pPr marL="365795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1" y="4323811"/>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3" y="4529541"/>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913126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6"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399"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600129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45" indent="0">
              <a:buNone/>
              <a:defRPr sz="1800">
                <a:solidFill>
                  <a:schemeClr val="tx1">
                    <a:tint val="75000"/>
                  </a:schemeClr>
                </a:solidFill>
              </a:defRPr>
            </a:lvl2pPr>
            <a:lvl3pPr marL="914488" indent="0">
              <a:buNone/>
              <a:defRPr sz="1600">
                <a:solidFill>
                  <a:schemeClr val="tx1">
                    <a:tint val="75000"/>
                  </a:schemeClr>
                </a:solidFill>
              </a:defRPr>
            </a:lvl3pPr>
            <a:lvl4pPr marL="1371733" indent="0">
              <a:buNone/>
              <a:defRPr sz="1400">
                <a:solidFill>
                  <a:schemeClr val="tx1">
                    <a:tint val="75000"/>
                  </a:schemeClr>
                </a:solidFill>
              </a:defRPr>
            </a:lvl4pPr>
            <a:lvl5pPr marL="1828978" indent="0">
              <a:buNone/>
              <a:defRPr sz="1400">
                <a:solidFill>
                  <a:schemeClr val="tx1">
                    <a:tint val="75000"/>
                  </a:schemeClr>
                </a:solidFill>
              </a:defRPr>
            </a:lvl5pPr>
            <a:lvl6pPr marL="2286223" indent="0">
              <a:buNone/>
              <a:defRPr sz="1400">
                <a:solidFill>
                  <a:schemeClr val="tx1">
                    <a:tint val="75000"/>
                  </a:schemeClr>
                </a:solidFill>
              </a:defRPr>
            </a:lvl6pPr>
            <a:lvl7pPr marL="2743466" indent="0">
              <a:buNone/>
              <a:defRPr sz="1400">
                <a:solidFill>
                  <a:schemeClr val="tx1">
                    <a:tint val="75000"/>
                  </a:schemeClr>
                </a:solidFill>
              </a:defRPr>
            </a:lvl7pPr>
            <a:lvl8pPr marL="3200711" indent="0">
              <a:buNone/>
              <a:defRPr sz="1400">
                <a:solidFill>
                  <a:schemeClr val="tx1">
                    <a:tint val="75000"/>
                  </a:schemeClr>
                </a:solidFill>
              </a:defRPr>
            </a:lvl8pPr>
            <a:lvl9pPr marL="365795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7" y="31781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3" y="3244140"/>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291618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3"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8" y="2126222"/>
            <a:ext cx="4313863"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3" y="787783"/>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716439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4"/>
            <a:ext cx="3992732" cy="576262"/>
          </a:xfrm>
        </p:spPr>
        <p:txBody>
          <a:bodyPr anchor="b">
            <a:noAutofit/>
          </a:bodyPr>
          <a:lstStyle>
            <a:lvl1pPr marL="0" indent="0">
              <a:buNone/>
              <a:defRPr sz="2400" b="0"/>
            </a:lvl1pPr>
            <a:lvl2pPr marL="457245" indent="0">
              <a:buNone/>
              <a:defRPr sz="2000" b="1"/>
            </a:lvl2pPr>
            <a:lvl3pPr marL="914488" indent="0">
              <a:buNone/>
              <a:defRPr sz="1800" b="1"/>
            </a:lvl3pPr>
            <a:lvl4pPr marL="1371733" indent="0">
              <a:buNone/>
              <a:defRPr sz="1600" b="1"/>
            </a:lvl4pPr>
            <a:lvl5pPr marL="1828978" indent="0">
              <a:buNone/>
              <a:defRPr sz="1600" b="1"/>
            </a:lvl5pPr>
            <a:lvl6pPr marL="2286223" indent="0">
              <a:buNone/>
              <a:defRPr sz="1600" b="1"/>
            </a:lvl6pPr>
            <a:lvl7pPr marL="2743466" indent="0">
              <a:buNone/>
              <a:defRPr sz="1600" b="1"/>
            </a:lvl7pPr>
            <a:lvl8pPr marL="3200711" indent="0">
              <a:buNone/>
              <a:defRPr sz="1600" b="1"/>
            </a:lvl8pPr>
            <a:lvl9pPr marL="3657956"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3"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30" y="1969475"/>
            <a:ext cx="3999001" cy="576262"/>
          </a:xfrm>
        </p:spPr>
        <p:txBody>
          <a:bodyPr anchor="b">
            <a:noAutofit/>
          </a:bodyPr>
          <a:lstStyle>
            <a:lvl1pPr marL="0" indent="0">
              <a:buNone/>
              <a:defRPr sz="2400" b="0"/>
            </a:lvl1pPr>
            <a:lvl2pPr marL="457245" indent="0">
              <a:buNone/>
              <a:defRPr sz="2000" b="1"/>
            </a:lvl2pPr>
            <a:lvl3pPr marL="914488" indent="0">
              <a:buNone/>
              <a:defRPr sz="1800" b="1"/>
            </a:lvl3pPr>
            <a:lvl4pPr marL="1371733" indent="0">
              <a:buNone/>
              <a:defRPr sz="1600" b="1"/>
            </a:lvl4pPr>
            <a:lvl5pPr marL="1828978" indent="0">
              <a:buNone/>
              <a:defRPr sz="1600" b="1"/>
            </a:lvl5pPr>
            <a:lvl6pPr marL="2286223" indent="0">
              <a:buNone/>
              <a:defRPr sz="1600" b="1"/>
            </a:lvl6pPr>
            <a:lvl7pPr marL="2743466" indent="0">
              <a:buNone/>
              <a:defRPr sz="1600" b="1"/>
            </a:lvl7pPr>
            <a:lvl8pPr marL="3200711" indent="0">
              <a:buNone/>
              <a:defRPr sz="1600" b="1"/>
            </a:lvl8pPr>
            <a:lvl9pPr marL="3657956"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8"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B0C220-17CB-4275-8C68-90D8D0B60477}" type="datetimeFigureOut">
              <a:rPr lang="en-IN" smtClean="0"/>
              <a:t>13-02-2026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3" y="787783"/>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3145998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B0C220-17CB-4275-8C68-90D8D0B60477}" type="datetimeFigureOut">
              <a:rPr lang="en-IN" smtClean="0"/>
              <a:t>13-02-2026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454389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0C220-17CB-4275-8C68-90D8D0B60477}" type="datetimeFigureOut">
              <a:rPr lang="en-IN" smtClean="0"/>
              <a:t>13-02-2026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4167423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3" y="1598613"/>
            <a:ext cx="3505199" cy="4262436"/>
          </a:xfrm>
        </p:spPr>
        <p:txBody>
          <a:bodyPr/>
          <a:lstStyle>
            <a:lvl1pPr marL="0" indent="0">
              <a:buNone/>
              <a:defRPr sz="1400"/>
            </a:lvl1pPr>
            <a:lvl2pPr marL="457245" indent="0">
              <a:buNone/>
              <a:defRPr sz="1200"/>
            </a:lvl2pPr>
            <a:lvl3pPr marL="914488" indent="0">
              <a:buNone/>
              <a:defRPr sz="1000"/>
            </a:lvl3pPr>
            <a:lvl4pPr marL="1371733" indent="0">
              <a:buNone/>
              <a:defRPr sz="900"/>
            </a:lvl4pPr>
            <a:lvl5pPr marL="1828978" indent="0">
              <a:buNone/>
              <a:defRPr sz="900"/>
            </a:lvl5pPr>
            <a:lvl6pPr marL="2286223" indent="0">
              <a:buNone/>
              <a:defRPr sz="900"/>
            </a:lvl6pPr>
            <a:lvl7pPr marL="2743466" indent="0">
              <a:buNone/>
              <a:defRPr sz="900"/>
            </a:lvl7pPr>
            <a:lvl8pPr marL="3200711" indent="0">
              <a:buNone/>
              <a:defRPr sz="900"/>
            </a:lvl8pPr>
            <a:lvl9pPr marL="3657956"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02484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39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399" cy="3854970"/>
          </a:xfrm>
        </p:spPr>
        <p:txBody>
          <a:bodyPr anchor="t">
            <a:normAutofit/>
          </a:bodyPr>
          <a:lstStyle>
            <a:lvl1pPr marL="0" indent="0" algn="ctr">
              <a:buNone/>
              <a:defRPr sz="1600"/>
            </a:lvl1pPr>
            <a:lvl2pPr marL="457245" indent="0">
              <a:buNone/>
              <a:defRPr sz="1600"/>
            </a:lvl2pPr>
            <a:lvl3pPr marL="914488" indent="0">
              <a:buNone/>
              <a:defRPr sz="1600"/>
            </a:lvl3pPr>
            <a:lvl4pPr marL="1371733" indent="0">
              <a:buNone/>
              <a:defRPr sz="1600"/>
            </a:lvl4pPr>
            <a:lvl5pPr marL="1828978" indent="0">
              <a:buNone/>
              <a:defRPr sz="1600"/>
            </a:lvl5pPr>
            <a:lvl6pPr marL="2286223" indent="0">
              <a:buNone/>
              <a:defRPr sz="1600"/>
            </a:lvl6pPr>
            <a:lvl7pPr marL="2743466" indent="0">
              <a:buNone/>
              <a:defRPr sz="1600"/>
            </a:lvl7pPr>
            <a:lvl8pPr marL="3200711" indent="0">
              <a:buNone/>
              <a:defRPr sz="1600"/>
            </a:lvl8pPr>
            <a:lvl9pPr marL="3657956"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399" cy="493712"/>
          </a:xfrm>
        </p:spPr>
        <p:txBody>
          <a:bodyPr>
            <a:normAutofit/>
          </a:bodyPr>
          <a:lstStyle>
            <a:lvl1pPr marL="0" indent="0">
              <a:buNone/>
              <a:defRPr sz="1200"/>
            </a:lvl1pPr>
            <a:lvl2pPr marL="457245" indent="0">
              <a:buNone/>
              <a:defRPr sz="1200"/>
            </a:lvl2pPr>
            <a:lvl3pPr marL="914488" indent="0">
              <a:buNone/>
              <a:defRPr sz="1000"/>
            </a:lvl3pPr>
            <a:lvl4pPr marL="1371733" indent="0">
              <a:buNone/>
              <a:defRPr sz="900"/>
            </a:lvl4pPr>
            <a:lvl5pPr marL="1828978" indent="0">
              <a:buNone/>
              <a:defRPr sz="900"/>
            </a:lvl5pPr>
            <a:lvl6pPr marL="2286223" indent="0">
              <a:buNone/>
              <a:defRPr sz="900"/>
            </a:lvl6pPr>
            <a:lvl7pPr marL="2743466" indent="0">
              <a:buNone/>
              <a:defRPr sz="900"/>
            </a:lvl7pPr>
            <a:lvl8pPr marL="3200711" indent="0">
              <a:buNone/>
              <a:defRPr sz="900"/>
            </a:lvl8pPr>
            <a:lvl9pPr marL="3657956"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3080730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45" indent="0">
              <a:buNone/>
              <a:defRPr sz="1800">
                <a:solidFill>
                  <a:schemeClr val="tx1">
                    <a:tint val="75000"/>
                  </a:schemeClr>
                </a:solidFill>
              </a:defRPr>
            </a:lvl2pPr>
            <a:lvl3pPr marL="914488" indent="0">
              <a:buNone/>
              <a:defRPr sz="1600">
                <a:solidFill>
                  <a:schemeClr val="tx1">
                    <a:tint val="75000"/>
                  </a:schemeClr>
                </a:solidFill>
              </a:defRPr>
            </a:lvl3pPr>
            <a:lvl4pPr marL="1371733" indent="0">
              <a:buNone/>
              <a:defRPr sz="1400">
                <a:solidFill>
                  <a:schemeClr val="tx1">
                    <a:tint val="75000"/>
                  </a:schemeClr>
                </a:solidFill>
              </a:defRPr>
            </a:lvl4pPr>
            <a:lvl5pPr marL="1828978" indent="0">
              <a:buNone/>
              <a:defRPr sz="1400">
                <a:solidFill>
                  <a:schemeClr val="tx1">
                    <a:tint val="75000"/>
                  </a:schemeClr>
                </a:solidFill>
              </a:defRPr>
            </a:lvl5pPr>
            <a:lvl6pPr marL="2286223" indent="0">
              <a:buNone/>
              <a:defRPr sz="1400">
                <a:solidFill>
                  <a:schemeClr val="tx1">
                    <a:tint val="75000"/>
                  </a:schemeClr>
                </a:solidFill>
              </a:defRPr>
            </a:lvl6pPr>
            <a:lvl7pPr marL="2743466" indent="0">
              <a:buNone/>
              <a:defRPr sz="1400">
                <a:solidFill>
                  <a:schemeClr val="tx1">
                    <a:tint val="75000"/>
                  </a:schemeClr>
                </a:solidFill>
              </a:defRPr>
            </a:lvl7pPr>
            <a:lvl8pPr marL="3200711" indent="0">
              <a:buNone/>
              <a:defRPr sz="1400">
                <a:solidFill>
                  <a:schemeClr val="tx1">
                    <a:tint val="75000"/>
                  </a:schemeClr>
                </a:solidFill>
              </a:defRPr>
            </a:lvl8pPr>
            <a:lvl9pPr marL="365795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7" y="31781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3" y="3244140"/>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205628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50"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45" indent="0">
              <a:buFontTx/>
              <a:buNone/>
              <a:defRPr/>
            </a:lvl2pPr>
            <a:lvl3pPr marL="914488" indent="0">
              <a:buFontTx/>
              <a:buNone/>
              <a:defRPr/>
            </a:lvl3pPr>
            <a:lvl4pPr marL="1371733" indent="0">
              <a:buFontTx/>
              <a:buNone/>
              <a:defRPr/>
            </a:lvl4pPr>
            <a:lvl5pPr marL="1828978"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45" indent="0">
              <a:buNone/>
              <a:defRPr sz="1800">
                <a:solidFill>
                  <a:schemeClr val="tx1">
                    <a:tint val="75000"/>
                  </a:schemeClr>
                </a:solidFill>
              </a:defRPr>
            </a:lvl2pPr>
            <a:lvl3pPr marL="914488" indent="0">
              <a:buNone/>
              <a:defRPr sz="1600">
                <a:solidFill>
                  <a:schemeClr val="tx1">
                    <a:tint val="75000"/>
                  </a:schemeClr>
                </a:solidFill>
              </a:defRPr>
            </a:lvl3pPr>
            <a:lvl4pPr marL="1371733" indent="0">
              <a:buNone/>
              <a:defRPr sz="1400">
                <a:solidFill>
                  <a:schemeClr val="tx1">
                    <a:tint val="75000"/>
                  </a:schemeClr>
                </a:solidFill>
              </a:defRPr>
            </a:lvl4pPr>
            <a:lvl5pPr marL="1828978" indent="0">
              <a:buNone/>
              <a:defRPr sz="1400">
                <a:solidFill>
                  <a:schemeClr val="tx1">
                    <a:tint val="75000"/>
                  </a:schemeClr>
                </a:solidFill>
              </a:defRPr>
            </a:lvl5pPr>
            <a:lvl6pPr marL="2286223" indent="0">
              <a:buNone/>
              <a:defRPr sz="1400">
                <a:solidFill>
                  <a:schemeClr val="tx1">
                    <a:tint val="75000"/>
                  </a:schemeClr>
                </a:solidFill>
              </a:defRPr>
            </a:lvl6pPr>
            <a:lvl7pPr marL="2743466" indent="0">
              <a:buNone/>
              <a:defRPr sz="1400">
                <a:solidFill>
                  <a:schemeClr val="tx1">
                    <a:tint val="75000"/>
                  </a:schemeClr>
                </a:solidFill>
              </a:defRPr>
            </a:lvl7pPr>
            <a:lvl8pPr marL="3200711" indent="0">
              <a:buNone/>
              <a:defRPr sz="1400">
                <a:solidFill>
                  <a:schemeClr val="tx1">
                    <a:tint val="75000"/>
                  </a:schemeClr>
                </a:solidFill>
              </a:defRPr>
            </a:lvl8pPr>
            <a:lvl9pPr marL="3657956"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7" y="31781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3" y="3244140"/>
            <a:ext cx="779767" cy="365125"/>
          </a:xfrm>
        </p:spPr>
        <p:txBody>
          <a:bodyPr/>
          <a:lstStyle/>
          <a:p>
            <a:fld id="{93103905-6B48-4E7C-A49D-56C8234CA9EB}" type="slidenum">
              <a:rPr lang="en-IN" smtClean="0"/>
              <a:t>‹#›</a:t>
            </a:fld>
            <a:endParaRPr lang="en-IN"/>
          </a:p>
        </p:txBody>
      </p:sp>
      <p:sp>
        <p:nvSpPr>
          <p:cNvPr id="14" name="TextBox 13"/>
          <p:cNvSpPr txBox="1"/>
          <p:nvPr/>
        </p:nvSpPr>
        <p:spPr>
          <a:xfrm>
            <a:off x="2467653" y="648005"/>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0059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1"/>
            <a:ext cx="8915399"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1"/>
            <a:ext cx="8915399"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1368009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50"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1"/>
            <a:ext cx="8915399" cy="838200"/>
          </a:xfrm>
        </p:spPr>
        <p:txBody>
          <a:bodyPr anchor="b">
            <a:noAutofit/>
          </a:bodyPr>
          <a:lstStyle>
            <a:lvl1pPr marL="0" indent="0">
              <a:buFontTx/>
              <a:buNone/>
              <a:defRPr sz="2400">
                <a:solidFill>
                  <a:schemeClr val="accent1"/>
                </a:solidFill>
              </a:defRPr>
            </a:lvl1pPr>
            <a:lvl2pPr marL="457245" indent="0">
              <a:buFontTx/>
              <a:buNone/>
              <a:defRPr/>
            </a:lvl2pPr>
            <a:lvl3pPr marL="914488" indent="0">
              <a:buFontTx/>
              <a:buNone/>
              <a:defRPr/>
            </a:lvl3pPr>
            <a:lvl4pPr marL="1371733" indent="0">
              <a:buFontTx/>
              <a:buNone/>
              <a:defRPr/>
            </a:lvl4pPr>
            <a:lvl5pPr marL="1828978"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1"/>
            <a:ext cx="8915399"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
        <p:nvSpPr>
          <p:cNvPr id="17" name="TextBox 16"/>
          <p:cNvSpPr txBox="1"/>
          <p:nvPr/>
        </p:nvSpPr>
        <p:spPr>
          <a:xfrm>
            <a:off x="2467653" y="648005"/>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1" tIns="45720" rIns="91441" bIns="45720" rtlCol="0" anchor="ctr">
            <a:noAutofit/>
          </a:bodyPr>
          <a:lstStyle/>
          <a:p>
            <a:pPr lvl="0"/>
            <a:r>
              <a:rPr lang="en-US" sz="8001"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00066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1"/>
            <a:ext cx="8915399" cy="838200"/>
          </a:xfrm>
        </p:spPr>
        <p:txBody>
          <a:bodyPr anchor="b">
            <a:noAutofit/>
          </a:bodyPr>
          <a:lstStyle>
            <a:lvl1pPr marL="0" indent="0">
              <a:buFontTx/>
              <a:buNone/>
              <a:defRPr sz="2400">
                <a:solidFill>
                  <a:schemeClr val="accent1"/>
                </a:solidFill>
              </a:defRPr>
            </a:lvl1pPr>
            <a:lvl2pPr marL="457245" indent="0">
              <a:buFontTx/>
              <a:buNone/>
              <a:defRPr/>
            </a:lvl2pPr>
            <a:lvl3pPr marL="914488" indent="0">
              <a:buFontTx/>
              <a:buNone/>
              <a:defRPr/>
            </a:lvl3pPr>
            <a:lvl4pPr marL="1371733" indent="0">
              <a:buFontTx/>
              <a:buNone/>
              <a:defRPr/>
            </a:lvl4pPr>
            <a:lvl5pPr marL="1828978"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1"/>
            <a:ext cx="8915399"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CB0C220-17CB-4275-8C68-90D8D0B60477}" type="datetimeFigureOut">
              <a:rPr lang="en-IN" smtClean="0"/>
              <a:t>13-02-2026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7" y="4911726"/>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3" y="4983087"/>
            <a:ext cx="779767" cy="365125"/>
          </a:xfrm>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3051269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4001859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3" y="627406"/>
            <a:ext cx="220760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3" y="627406"/>
            <a:ext cx="6476999"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B0C220-17CB-4275-8C68-90D8D0B60477}" type="datetimeFigureOut">
              <a:rPr lang="en-IN" smtClean="0"/>
              <a:t>13-02-2026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7" y="714375"/>
            <a:ext cx="1588526"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103905-6B48-4E7C-A49D-56C8234CA9EB}" type="slidenum">
              <a:rPr lang="en-IN" smtClean="0"/>
              <a:t>‹#›</a:t>
            </a:fld>
            <a:endParaRPr lang="en-IN"/>
          </a:p>
        </p:txBody>
      </p:sp>
    </p:spTree>
    <p:extLst>
      <p:ext uri="{BB962C8B-B14F-4D97-AF65-F5344CB8AC3E}">
        <p14:creationId xmlns:p14="http://schemas.microsoft.com/office/powerpoint/2010/main" val="2903389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2" y="228600"/>
            <a:ext cx="2851515"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5"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1"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399"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3"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CB0C220-17CB-4275-8C68-90D8D0B60477}" type="datetimeFigureOut">
              <a:rPr lang="en-IN" smtClean="0"/>
              <a:t>13-02-2026</a:t>
            </a:fld>
            <a:endParaRPr lang="en-IN"/>
          </a:p>
        </p:txBody>
      </p:sp>
      <p:sp>
        <p:nvSpPr>
          <p:cNvPr id="5" name="Footer Placeholder 4"/>
          <p:cNvSpPr>
            <a:spLocks noGrp="1"/>
          </p:cNvSpPr>
          <p:nvPr>
            <p:ph type="ftr" sz="quarter" idx="3"/>
          </p:nvPr>
        </p:nvSpPr>
        <p:spPr>
          <a:xfrm>
            <a:off x="2589213"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3" y="787783"/>
            <a:ext cx="779767" cy="365125"/>
          </a:xfrm>
          <a:prstGeom prst="rect">
            <a:avLst/>
          </a:prstGeom>
        </p:spPr>
        <p:txBody>
          <a:bodyPr vert="horz" lIns="91440" tIns="45720" rIns="91440" bIns="45720" rtlCol="0" anchor="ctr"/>
          <a:lstStyle>
            <a:lvl1pPr algn="r">
              <a:defRPr sz="2000">
                <a:solidFill>
                  <a:srgbClr val="FEFFFF"/>
                </a:solidFill>
              </a:defRPr>
            </a:lvl1pPr>
          </a:lstStyle>
          <a:p>
            <a:fld id="{93103905-6B48-4E7C-A49D-56C8234CA9EB}" type="slidenum">
              <a:rPr lang="en-IN" smtClean="0"/>
              <a:t>‹#›</a:t>
            </a:fld>
            <a:endParaRPr lang="en-IN"/>
          </a:p>
        </p:txBody>
      </p:sp>
    </p:spTree>
    <p:extLst>
      <p:ext uri="{BB962C8B-B14F-4D97-AF65-F5344CB8AC3E}">
        <p14:creationId xmlns:p14="http://schemas.microsoft.com/office/powerpoint/2010/main" val="41587181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45"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33" indent="-342933" algn="l" defTabSz="457245"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3022" indent="-285778" algn="l" defTabSz="457245"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111" indent="-228622" algn="l" defTabSz="457245"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356"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601"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844"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2089"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334"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579" indent="-228622" algn="l" defTabSz="457245"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45" rtl="0" eaLnBrk="1" latinLnBrk="0" hangingPunct="1">
        <a:defRPr sz="1800" kern="1200">
          <a:solidFill>
            <a:schemeClr val="tx1"/>
          </a:solidFill>
          <a:latin typeface="+mn-lt"/>
          <a:ea typeface="+mn-ea"/>
          <a:cs typeface="+mn-cs"/>
        </a:defRPr>
      </a:lvl1pPr>
      <a:lvl2pPr marL="457245" algn="l" defTabSz="457245" rtl="0" eaLnBrk="1" latinLnBrk="0" hangingPunct="1">
        <a:defRPr sz="1800" kern="1200">
          <a:solidFill>
            <a:schemeClr val="tx1"/>
          </a:solidFill>
          <a:latin typeface="+mn-lt"/>
          <a:ea typeface="+mn-ea"/>
          <a:cs typeface="+mn-cs"/>
        </a:defRPr>
      </a:lvl2pPr>
      <a:lvl3pPr marL="914488" algn="l" defTabSz="457245" rtl="0" eaLnBrk="1" latinLnBrk="0" hangingPunct="1">
        <a:defRPr sz="1800" kern="1200">
          <a:solidFill>
            <a:schemeClr val="tx1"/>
          </a:solidFill>
          <a:latin typeface="+mn-lt"/>
          <a:ea typeface="+mn-ea"/>
          <a:cs typeface="+mn-cs"/>
        </a:defRPr>
      </a:lvl3pPr>
      <a:lvl4pPr marL="1371733" algn="l" defTabSz="457245" rtl="0" eaLnBrk="1" latinLnBrk="0" hangingPunct="1">
        <a:defRPr sz="1800" kern="1200">
          <a:solidFill>
            <a:schemeClr val="tx1"/>
          </a:solidFill>
          <a:latin typeface="+mn-lt"/>
          <a:ea typeface="+mn-ea"/>
          <a:cs typeface="+mn-cs"/>
        </a:defRPr>
      </a:lvl4pPr>
      <a:lvl5pPr marL="1828978" algn="l" defTabSz="457245" rtl="0" eaLnBrk="1" latinLnBrk="0" hangingPunct="1">
        <a:defRPr sz="1800" kern="1200">
          <a:solidFill>
            <a:schemeClr val="tx1"/>
          </a:solidFill>
          <a:latin typeface="+mn-lt"/>
          <a:ea typeface="+mn-ea"/>
          <a:cs typeface="+mn-cs"/>
        </a:defRPr>
      </a:lvl5pPr>
      <a:lvl6pPr marL="2286223" algn="l" defTabSz="457245" rtl="0" eaLnBrk="1" latinLnBrk="0" hangingPunct="1">
        <a:defRPr sz="1800" kern="1200">
          <a:solidFill>
            <a:schemeClr val="tx1"/>
          </a:solidFill>
          <a:latin typeface="+mn-lt"/>
          <a:ea typeface="+mn-ea"/>
          <a:cs typeface="+mn-cs"/>
        </a:defRPr>
      </a:lvl6pPr>
      <a:lvl7pPr marL="2743466" algn="l" defTabSz="457245" rtl="0" eaLnBrk="1" latinLnBrk="0" hangingPunct="1">
        <a:defRPr sz="1800" kern="1200">
          <a:solidFill>
            <a:schemeClr val="tx1"/>
          </a:solidFill>
          <a:latin typeface="+mn-lt"/>
          <a:ea typeface="+mn-ea"/>
          <a:cs typeface="+mn-cs"/>
        </a:defRPr>
      </a:lvl7pPr>
      <a:lvl8pPr marL="3200711" algn="l" defTabSz="457245" rtl="0" eaLnBrk="1" latinLnBrk="0" hangingPunct="1">
        <a:defRPr sz="1800" kern="1200">
          <a:solidFill>
            <a:schemeClr val="tx1"/>
          </a:solidFill>
          <a:latin typeface="+mn-lt"/>
          <a:ea typeface="+mn-ea"/>
          <a:cs typeface="+mn-cs"/>
        </a:defRPr>
      </a:lvl8pPr>
      <a:lvl9pPr marL="3657956" algn="l" defTabSz="45724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jpeg"/><Relationship Id="rId18" Type="http://schemas.openxmlformats.org/officeDocument/2006/relationships/image" Target="../media/image26.svg"/><Relationship Id="rId3" Type="http://schemas.openxmlformats.org/officeDocument/2006/relationships/image" Target="../media/image11.png"/><Relationship Id="rId21" Type="http://schemas.openxmlformats.org/officeDocument/2006/relationships/image" Target="../media/image29.png"/><Relationship Id="rId7" Type="http://schemas.openxmlformats.org/officeDocument/2006/relationships/image" Target="../media/image15.png"/><Relationship Id="rId12" Type="http://schemas.openxmlformats.org/officeDocument/2006/relationships/image" Target="../media/image20.jpeg"/><Relationship Id="rId17" Type="http://schemas.openxmlformats.org/officeDocument/2006/relationships/image" Target="../media/image25.png"/><Relationship Id="rId2" Type="http://schemas.openxmlformats.org/officeDocument/2006/relationships/notesSlide" Target="../notesSlides/notesSlide1.xml"/><Relationship Id="rId16" Type="http://schemas.openxmlformats.org/officeDocument/2006/relationships/image" Target="../media/image24.jpeg"/><Relationship Id="rId20" Type="http://schemas.openxmlformats.org/officeDocument/2006/relationships/image" Target="../media/image28.svg"/><Relationship Id="rId1" Type="http://schemas.openxmlformats.org/officeDocument/2006/relationships/slideLayout" Target="../slideLayouts/slideLayout1.xml"/><Relationship Id="rId6" Type="http://schemas.openxmlformats.org/officeDocument/2006/relationships/image" Target="../media/image14.svg"/><Relationship Id="rId11" Type="http://schemas.openxmlformats.org/officeDocument/2006/relationships/image" Target="../media/image19.jpeg"/><Relationship Id="rId5" Type="http://schemas.openxmlformats.org/officeDocument/2006/relationships/image" Target="../media/image13.png"/><Relationship Id="rId15" Type="http://schemas.openxmlformats.org/officeDocument/2006/relationships/image" Target="../media/image23.jpeg"/><Relationship Id="rId23" Type="http://schemas.openxmlformats.org/officeDocument/2006/relationships/image" Target="../media/image31.png"/><Relationship Id="rId10" Type="http://schemas.openxmlformats.org/officeDocument/2006/relationships/image" Target="../media/image18.jpeg"/><Relationship Id="rId19" Type="http://schemas.openxmlformats.org/officeDocument/2006/relationships/image" Target="../media/image27.png"/><Relationship Id="rId4" Type="http://schemas.openxmlformats.org/officeDocument/2006/relationships/image" Target="../media/image12.svg"/><Relationship Id="rId9" Type="http://schemas.openxmlformats.org/officeDocument/2006/relationships/image" Target="../media/image17.jpeg"/><Relationship Id="rId14" Type="http://schemas.openxmlformats.org/officeDocument/2006/relationships/image" Target="../media/image22.jpeg"/><Relationship Id="rId22" Type="http://schemas.openxmlformats.org/officeDocument/2006/relationships/image" Target="../media/image30.sv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8.xml"/><Relationship Id="rId4" Type="http://schemas.openxmlformats.org/officeDocument/2006/relationships/image" Target="../media/image34.jp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8.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adph.org.uk/" TargetMode="External"/><Relationship Id="rId2" Type="http://schemas.openxmlformats.org/officeDocument/2006/relationships/hyperlink" Target="https://ash.org.uk/" TargetMode="External"/><Relationship Id="rId1" Type="http://schemas.openxmlformats.org/officeDocument/2006/relationships/slideLayout" Target="../slideLayouts/slideLayout2.xml"/><Relationship Id="rId4" Type="http://schemas.openxmlformats.org/officeDocument/2006/relationships/hyperlink" Target="https://doi.org/10.1177/00333549241268644"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www.essex.gov.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doi.org/10.7759/cureus.69236"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77/1359105320985576" TargetMode="External"/><Relationship Id="rId2" Type="http://schemas.openxmlformats.org/officeDocument/2006/relationships/hyperlink" Target="https://www.sheffield.gov.uk/"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10.1080/21642850.2024.2365931"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9152-8FF3-BF28-E70C-64770BCC56D0}"/>
              </a:ext>
            </a:extLst>
          </p:cNvPr>
          <p:cNvSpPr>
            <a:spLocks noGrp="1"/>
          </p:cNvSpPr>
          <p:nvPr>
            <p:ph type="ctrTitle"/>
          </p:nvPr>
        </p:nvSpPr>
        <p:spPr>
          <a:xfrm>
            <a:off x="2299846" y="-671332"/>
            <a:ext cx="8915399" cy="1625669"/>
          </a:xfrm>
        </p:spPr>
        <p:txBody>
          <a:bodyPr>
            <a:normAutofit/>
          </a:bodyPr>
          <a:lstStyle/>
          <a:p>
            <a:pPr algn="ctr"/>
            <a:r>
              <a:rPr lang="en-IN" sz="2650" b="1" dirty="0">
                <a:latin typeface="Arial" panose="020B0604020202020204" pitchFamily="34" charset="0"/>
                <a:cs typeface="Arial" panose="020B0604020202020204" pitchFamily="34" charset="0"/>
              </a:rPr>
              <a:t> </a:t>
            </a:r>
            <a:r>
              <a:rPr lang="en-US" sz="2650" b="1" dirty="0">
                <a:latin typeface="Arial" panose="020B0604020202020204" pitchFamily="34" charset="0"/>
                <a:cs typeface="Arial" panose="020B0604020202020204" pitchFamily="34" charset="0"/>
              </a:rPr>
              <a:t>Smoking and Vaping: The Silent Killer of Young Youth </a:t>
            </a:r>
            <a:endParaRPr lang="en-IN" sz="265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B797AD0-A886-676F-0348-06B3E52B33FE}"/>
              </a:ext>
            </a:extLst>
          </p:cNvPr>
          <p:cNvSpPr>
            <a:spLocks noGrp="1"/>
          </p:cNvSpPr>
          <p:nvPr>
            <p:ph type="subTitle" idx="1"/>
          </p:nvPr>
        </p:nvSpPr>
        <p:spPr>
          <a:xfrm>
            <a:off x="2589213" y="1770928"/>
            <a:ext cx="8915399" cy="4132736"/>
          </a:xfrm>
        </p:spPr>
        <p:txBody>
          <a:bodyPr/>
          <a:lstStyle/>
          <a:p>
            <a:r>
              <a:rPr lang="en-IN" b="1" dirty="0">
                <a:latin typeface="Arial" panose="020B0604020202020204" pitchFamily="34" charset="0"/>
                <a:cs typeface="Arial" panose="020B0604020202020204" pitchFamily="34" charset="0"/>
              </a:rPr>
              <a:t>Module name </a:t>
            </a: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Social Epidemiology and Public Health Development</a:t>
            </a:r>
          </a:p>
          <a:p>
            <a:r>
              <a:rPr lang="en-US" b="1" dirty="0">
                <a:latin typeface="Arial" panose="020B0604020202020204" pitchFamily="34" charset="0"/>
                <a:cs typeface="Arial" panose="020B0604020202020204" pitchFamily="34" charset="0"/>
              </a:rPr>
              <a:t>Module Code </a:t>
            </a:r>
            <a:r>
              <a:rPr lang="en-US" dirty="0">
                <a:latin typeface="Arial" panose="020B0604020202020204" pitchFamily="34" charset="0"/>
                <a:cs typeface="Arial" panose="020B0604020202020204" pitchFamily="34" charset="0"/>
              </a:rPr>
              <a:t>: LCHS7000</a:t>
            </a:r>
          </a:p>
          <a:p>
            <a:r>
              <a:rPr lang="en-US" b="1" dirty="0">
                <a:latin typeface="Arial" panose="020B0604020202020204" pitchFamily="34" charset="0"/>
                <a:cs typeface="Arial" panose="020B0604020202020204" pitchFamily="34" charset="0"/>
              </a:rPr>
              <a:t>Lecturer Name</a:t>
            </a:r>
            <a:r>
              <a:rPr lang="en-US" dirty="0">
                <a:latin typeface="Arial" panose="020B0604020202020204" pitchFamily="34" charset="0"/>
                <a:cs typeface="Arial" panose="020B0604020202020204" pitchFamily="34" charset="0"/>
              </a:rPr>
              <a:t>: Dr. Hamdi Hussain</a:t>
            </a:r>
          </a:p>
          <a:p>
            <a:r>
              <a:rPr lang="en-US" b="1" dirty="0">
                <a:latin typeface="Arial" panose="020B0604020202020204" pitchFamily="34" charset="0"/>
                <a:cs typeface="Arial" panose="020B0604020202020204" pitchFamily="34" charset="0"/>
              </a:rPr>
              <a:t>Student name </a:t>
            </a:r>
            <a:r>
              <a:rPr lang="en-US" dirty="0">
                <a:latin typeface="Arial" panose="020B0604020202020204" pitchFamily="34" charset="0"/>
                <a:cs typeface="Arial" panose="020B0604020202020204" pitchFamily="34" charset="0"/>
              </a:rPr>
              <a:t>: Hetvi </a:t>
            </a:r>
            <a:r>
              <a:rPr lang="en-US" dirty="0" err="1">
                <a:latin typeface="Arial" panose="020B0604020202020204" pitchFamily="34" charset="0"/>
                <a:cs typeface="Arial" panose="020B0604020202020204" pitchFamily="34" charset="0"/>
              </a:rPr>
              <a:t>Rajendrasinh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Sangdot</a:t>
            </a:r>
            <a:r>
              <a:rPr lang="en-US"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Student ID </a:t>
            </a:r>
            <a:r>
              <a:rPr lang="en-US" dirty="0">
                <a:latin typeface="Arial" panose="020B0604020202020204" pitchFamily="34" charset="0"/>
                <a:cs typeface="Arial" panose="020B0604020202020204" pitchFamily="34" charset="0"/>
              </a:rPr>
              <a:t>: 2526006</a:t>
            </a:r>
          </a:p>
          <a:p>
            <a:r>
              <a:rPr lang="en-US" b="1" dirty="0">
                <a:latin typeface="Arial" panose="020B0604020202020204" pitchFamily="34" charset="0"/>
                <a:cs typeface="Arial" panose="020B0604020202020204" pitchFamily="34" charset="0"/>
              </a:rPr>
              <a:t>Course Name </a:t>
            </a:r>
            <a:r>
              <a:rPr lang="en-US" dirty="0">
                <a:latin typeface="Arial" panose="020B0604020202020204" pitchFamily="34" charset="0"/>
                <a:cs typeface="Arial" panose="020B0604020202020204" pitchFamily="34" charset="0"/>
              </a:rPr>
              <a:t>: M.Sc. Public Health and Social Care in Practice</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203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2138-A0B6-7CCF-5E5F-E9917804AAF1}"/>
              </a:ext>
            </a:extLst>
          </p:cNvPr>
          <p:cNvSpPr>
            <a:spLocks noGrp="1"/>
          </p:cNvSpPr>
          <p:nvPr>
            <p:ph type="title"/>
          </p:nvPr>
        </p:nvSpPr>
        <p:spPr>
          <a:xfrm>
            <a:off x="1728675" y="1"/>
            <a:ext cx="4365736" cy="4572000"/>
          </a:xfrm>
        </p:spPr>
        <p:txBody>
          <a:bodyPr>
            <a:noAutofit/>
          </a:bodyPr>
          <a:lstStyle/>
          <a:p>
            <a:r>
              <a:rPr lang="en-US" sz="4000" b="1" dirty="0">
                <a:latin typeface="Arial" panose="020B0604020202020204" pitchFamily="34" charset="0"/>
                <a:cs typeface="Arial" panose="020B0604020202020204" pitchFamily="34" charset="0"/>
              </a:rPr>
              <a:t>Reduce Vaping among Young People : Awareness, Action, Change</a:t>
            </a:r>
            <a:endParaRPr lang="en-IN" sz="4000" b="1" dirty="0">
              <a:latin typeface="Arial" panose="020B0604020202020204" pitchFamily="34" charset="0"/>
              <a:cs typeface="Arial" panose="020B0604020202020204" pitchFamily="34" charset="0"/>
            </a:endParaRPr>
          </a:p>
        </p:txBody>
      </p:sp>
      <p:pic>
        <p:nvPicPr>
          <p:cNvPr id="10" name="Content Placeholder 9">
            <a:extLst>
              <a:ext uri="{FF2B5EF4-FFF2-40B4-BE49-F238E27FC236}">
                <a16:creationId xmlns:a16="http://schemas.microsoft.com/office/drawing/2014/main" id="{09DB5A12-3C18-6035-83F6-6F4EAA3662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83679" y="870292"/>
            <a:ext cx="4365738" cy="4365738"/>
          </a:xfrm>
        </p:spPr>
      </p:pic>
      <p:sp>
        <p:nvSpPr>
          <p:cNvPr id="3" name="TextBox 2">
            <a:extLst>
              <a:ext uri="{FF2B5EF4-FFF2-40B4-BE49-F238E27FC236}">
                <a16:creationId xmlns:a16="http://schemas.microsoft.com/office/drawing/2014/main" id="{127EECEF-60DC-E414-A917-56D0C9351F56}"/>
              </a:ext>
            </a:extLst>
          </p:cNvPr>
          <p:cNvSpPr txBox="1"/>
          <p:nvPr/>
        </p:nvSpPr>
        <p:spPr>
          <a:xfrm>
            <a:off x="8358509" y="5521326"/>
            <a:ext cx="248855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Shutterstcok,2025</a:t>
            </a:r>
          </a:p>
        </p:txBody>
      </p:sp>
    </p:spTree>
    <p:extLst>
      <p:ext uri="{BB962C8B-B14F-4D97-AF65-F5344CB8AC3E}">
        <p14:creationId xmlns:p14="http://schemas.microsoft.com/office/powerpoint/2010/main" val="144741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3509-0E91-98D9-3567-BE4F81BC4943}"/>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1DE8262F-10EC-4B9B-6A77-65F8F4CAC8C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24742" y="229180"/>
            <a:ext cx="8993059" cy="6399640"/>
          </a:xfrm>
        </p:spPr>
      </p:pic>
    </p:spTree>
    <p:extLst>
      <p:ext uri="{BB962C8B-B14F-4D97-AF65-F5344CB8AC3E}">
        <p14:creationId xmlns:p14="http://schemas.microsoft.com/office/powerpoint/2010/main" val="917481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B889-E981-7AF3-6890-5E449162FB1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Vape Smoking</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C3BF4C-8664-1B29-E039-2A18457BBC7F}"/>
              </a:ext>
            </a:extLst>
          </p:cNvPr>
          <p:cNvSpPr>
            <a:spLocks noGrp="1"/>
          </p:cNvSpPr>
          <p:nvPr>
            <p:ph idx="1"/>
          </p:nvPr>
        </p:nvSpPr>
        <p:spPr>
          <a:xfrm>
            <a:off x="1638300" y="1643743"/>
            <a:ext cx="6177643" cy="4963886"/>
          </a:xfrm>
        </p:spPr>
        <p:txBody>
          <a:bodyPr>
            <a:normAutofit lnSpcReduction="10000"/>
          </a:bodyPr>
          <a:lstStyle/>
          <a:p>
            <a:r>
              <a:rPr lang="en-US" b="1" dirty="0">
                <a:latin typeface="Arial" panose="020B0604020202020204" pitchFamily="34" charset="0"/>
                <a:cs typeface="Arial" panose="020B0604020202020204" pitchFamily="34" charset="0"/>
              </a:rPr>
              <a:t>Smoking</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vaping</a:t>
            </a:r>
            <a:r>
              <a:rPr lang="en-US" dirty="0">
                <a:latin typeface="Arial" panose="020B0604020202020204" pitchFamily="34" charset="0"/>
                <a:cs typeface="Arial" panose="020B0604020202020204" pitchFamily="34" charset="0"/>
              </a:rPr>
              <a:t> are serious health issues among young people today. Many teenagers believe that vaping is safer than smoking, but both usually contain nicotine, which is addictive and harmful.</a:t>
            </a:r>
          </a:p>
          <a:p>
            <a:r>
              <a:rPr lang="en-US" b="1" dirty="0">
                <a:latin typeface="Arial" panose="020B0604020202020204" pitchFamily="34" charset="0"/>
                <a:cs typeface="Arial" panose="020B0604020202020204" pitchFamily="34" charset="0"/>
              </a:rPr>
              <a:t>Nicotine</a:t>
            </a:r>
            <a:r>
              <a:rPr lang="en-US" dirty="0">
                <a:latin typeface="Arial" panose="020B0604020202020204" pitchFamily="34" charset="0"/>
                <a:cs typeface="Arial" panose="020B0604020202020204" pitchFamily="34" charset="0"/>
              </a:rPr>
              <a:t> can negatively affect health, especially in young people. </a:t>
            </a:r>
          </a:p>
          <a:p>
            <a:r>
              <a:rPr lang="en-US" dirty="0">
                <a:latin typeface="Arial" panose="020B0604020202020204" pitchFamily="34" charset="0"/>
                <a:cs typeface="Arial" panose="020B0604020202020204" pitchFamily="34" charset="0"/>
              </a:rPr>
              <a:t>The use of e-cigarettes and vapes is increasing due to peer pressure, </a:t>
            </a:r>
            <a:r>
              <a:rPr lang="en-US" dirty="0" err="1">
                <a:latin typeface="Arial" panose="020B0604020202020204" pitchFamily="34" charset="0"/>
                <a:cs typeface="Arial" panose="020B0604020202020204" pitchFamily="34" charset="0"/>
              </a:rPr>
              <a:t>flavours</a:t>
            </a:r>
            <a:r>
              <a:rPr lang="en-US" dirty="0">
                <a:latin typeface="Arial" panose="020B0604020202020204" pitchFamily="34" charset="0"/>
                <a:cs typeface="Arial" panose="020B0604020202020204" pitchFamily="34" charset="0"/>
              </a:rPr>
              <a:t>, and social media influence (ASH,2025).</a:t>
            </a:r>
          </a:p>
          <a:p>
            <a:r>
              <a:rPr lang="en-US" dirty="0">
                <a:latin typeface="Arial" panose="020B0604020202020204" pitchFamily="34" charset="0"/>
                <a:cs typeface="Arial" panose="020B0604020202020204" pitchFamily="34" charset="0"/>
              </a:rPr>
              <a:t>Young people aged 16-25 years are most at risk, as this is the age when these habits often begin (NCSCT,2023).</a:t>
            </a:r>
          </a:p>
          <a:p>
            <a:r>
              <a:rPr lang="en-US" dirty="0">
                <a:latin typeface="Arial" panose="020B0604020202020204" pitchFamily="34" charset="0"/>
                <a:cs typeface="Arial" panose="020B0604020202020204" pitchFamily="34" charset="0"/>
              </a:rPr>
              <a:t>This presentation focuses on </a:t>
            </a:r>
            <a:r>
              <a:rPr lang="en-US" b="1" dirty="0">
                <a:latin typeface="Arial" panose="020B0604020202020204" pitchFamily="34" charset="0"/>
                <a:cs typeface="Arial" panose="020B0604020202020204" pitchFamily="34" charset="0"/>
              </a:rPr>
              <a:t>Reduce Vaping among Young People : Awareness, Action, Change</a:t>
            </a:r>
            <a:r>
              <a:rPr lang="en-US" dirty="0">
                <a:latin typeface="Arial" panose="020B0604020202020204" pitchFamily="34" charset="0"/>
                <a:cs typeface="Arial" panose="020B0604020202020204" pitchFamily="34" charset="0"/>
              </a:rPr>
              <a:t> aims to raise awareness about health risks and promote healthier choices.</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05A5F1C-D571-3335-947F-8E8507AB39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5943" y="2449285"/>
            <a:ext cx="4176033" cy="2362200"/>
          </a:xfrm>
          <a:prstGeom prst="rect">
            <a:avLst/>
          </a:prstGeom>
        </p:spPr>
      </p:pic>
      <p:sp>
        <p:nvSpPr>
          <p:cNvPr id="4" name="TextBox 3">
            <a:extLst>
              <a:ext uri="{FF2B5EF4-FFF2-40B4-BE49-F238E27FC236}">
                <a16:creationId xmlns:a16="http://schemas.microsoft.com/office/drawing/2014/main" id="{57B0155F-92F1-A01F-21DB-277D8716B418}"/>
              </a:ext>
            </a:extLst>
          </p:cNvPr>
          <p:cNvSpPr txBox="1"/>
          <p:nvPr/>
        </p:nvSpPr>
        <p:spPr>
          <a:xfrm>
            <a:off x="8619169" y="5069711"/>
            <a:ext cx="256958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(Shutterstock,2019)</a:t>
            </a:r>
          </a:p>
        </p:txBody>
      </p:sp>
    </p:spTree>
    <p:extLst>
      <p:ext uri="{BB962C8B-B14F-4D97-AF65-F5344CB8AC3E}">
        <p14:creationId xmlns:p14="http://schemas.microsoft.com/office/powerpoint/2010/main" val="2981395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A9796-42FA-A897-8C95-57064F176DD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Task 1- Rationale</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044248C-037B-56A0-DEF5-9422F3F8AA85}"/>
              </a:ext>
            </a:extLst>
          </p:cNvPr>
          <p:cNvSpPr>
            <a:spLocks noGrp="1"/>
          </p:cNvSpPr>
          <p:nvPr>
            <p:ph idx="1"/>
          </p:nvPr>
        </p:nvSpPr>
        <p:spPr>
          <a:xfrm>
            <a:off x="2066698" y="1763485"/>
            <a:ext cx="8915399" cy="4125965"/>
          </a:xfrm>
        </p:spPr>
        <p:txBody>
          <a:bodyPr>
            <a:normAutofit fontScale="92500" lnSpcReduction="20000"/>
          </a:bodyPr>
          <a:lstStyle/>
          <a:p>
            <a:r>
              <a:rPr lang="en-US" b="1" dirty="0">
                <a:latin typeface="Arial" panose="020B0604020202020204" pitchFamily="34" charset="0"/>
                <a:cs typeface="Arial" panose="020B0604020202020204" pitchFamily="34" charset="0"/>
              </a:rPr>
              <a:t>Campaign Outline :</a:t>
            </a:r>
          </a:p>
          <a:p>
            <a:r>
              <a:rPr lang="en-US" b="1" dirty="0">
                <a:latin typeface="Arial" panose="020B0604020202020204" pitchFamily="34" charset="0"/>
                <a:cs typeface="Arial" panose="020B0604020202020204" pitchFamily="34" charset="0"/>
              </a:rPr>
              <a:t>Title: Reducing Vaping Among Young People: Awareness, Action, Change</a:t>
            </a:r>
          </a:p>
          <a:p>
            <a:r>
              <a:rPr lang="en-US" b="1" dirty="0">
                <a:latin typeface="Arial" panose="020B0604020202020204" pitchFamily="34" charset="0"/>
                <a:cs typeface="Arial" panose="020B0604020202020204" pitchFamily="34" charset="0"/>
              </a:rPr>
              <a:t>Target Group: </a:t>
            </a:r>
            <a:r>
              <a:rPr lang="en-US" dirty="0">
                <a:latin typeface="Arial" panose="020B0604020202020204" pitchFamily="34" charset="0"/>
                <a:cs typeface="Arial" panose="020B0604020202020204" pitchFamily="34" charset="0"/>
              </a:rPr>
              <a:t>16-25 years</a:t>
            </a:r>
          </a:p>
          <a:p>
            <a:r>
              <a:rPr lang="en-US" b="1" dirty="0">
                <a:latin typeface="Arial" panose="020B0604020202020204" pitchFamily="34" charset="0"/>
                <a:cs typeface="Arial" panose="020B0604020202020204" pitchFamily="34" charset="0"/>
              </a:rPr>
              <a:t>Duration: </a:t>
            </a:r>
            <a:r>
              <a:rPr lang="en-US" dirty="0">
                <a:latin typeface="Arial" panose="020B0604020202020204" pitchFamily="34" charset="0"/>
                <a:cs typeface="Arial" panose="020B0604020202020204" pitchFamily="34" charset="0"/>
              </a:rPr>
              <a:t>1 hour, workshops in college or universities </a:t>
            </a:r>
          </a:p>
          <a:p>
            <a:r>
              <a:rPr lang="en-US" b="1" dirty="0">
                <a:latin typeface="Arial" panose="020B0604020202020204" pitchFamily="34" charset="0"/>
                <a:cs typeface="Arial" panose="020B0604020202020204" pitchFamily="34" charset="0"/>
              </a:rPr>
              <a:t>Why this group ?</a:t>
            </a:r>
          </a:p>
          <a:p>
            <a:r>
              <a:rPr lang="en-US" dirty="0">
                <a:latin typeface="Arial" panose="020B0604020202020204" pitchFamily="34" charset="0"/>
                <a:cs typeface="Arial" panose="020B0604020202020204" pitchFamily="34" charset="0"/>
              </a:rPr>
              <a:t>We selected the 16 to 25 age group because this is the stage of life when most people first try smoking or vaping.</a:t>
            </a:r>
          </a:p>
          <a:p>
            <a:r>
              <a:rPr lang="en-US" dirty="0">
                <a:latin typeface="Arial" panose="020B0604020202020204" pitchFamily="34" charset="0"/>
                <a:cs typeface="Arial" panose="020B0604020202020204" pitchFamily="34" charset="0"/>
              </a:rPr>
              <a:t>At this age, the brain is still developing, especially the part responsible for decision-making, self-control, and understanding long-term consequences (ASH,2025).</a:t>
            </a:r>
          </a:p>
          <a:p>
            <a:r>
              <a:rPr lang="en-US" dirty="0">
                <a:latin typeface="Arial" panose="020B0604020202020204" pitchFamily="34" charset="0"/>
                <a:cs typeface="Arial" panose="020B0604020202020204" pitchFamily="34" charset="0"/>
              </a:rPr>
              <a:t>Nicotine exposure during this stage can interfere with brain development and increase the risk of addiction(Rachael Harker,2024).</a:t>
            </a:r>
          </a:p>
          <a:p>
            <a:r>
              <a:rPr lang="en-US" dirty="0">
                <a:latin typeface="Arial" panose="020B0604020202020204" pitchFamily="34" charset="0"/>
                <a:cs typeface="Arial" panose="020B0604020202020204" pitchFamily="34" charset="0"/>
              </a:rPr>
              <a:t>This makes young people more vulnerable to becoming dependent on nicotine compared to older adults.</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D158585-960F-1EE7-FE7C-BDD254D82E62}"/>
              </a:ext>
            </a:extLst>
          </p:cNvPr>
          <p:cNvSpPr txBox="1"/>
          <p:nvPr/>
        </p:nvSpPr>
        <p:spPr>
          <a:xfrm>
            <a:off x="9494886" y="6233890"/>
            <a:ext cx="249252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2399028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AA99D-6DB7-3438-7EB7-CDA6F5EE579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Why this campaign matters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E05A13-FAA0-9BF2-1164-ED8BA7206669}"/>
              </a:ext>
            </a:extLst>
          </p:cNvPr>
          <p:cNvSpPr>
            <a:spLocks noGrp="1"/>
          </p:cNvSpPr>
          <p:nvPr>
            <p:ph idx="1"/>
          </p:nvPr>
        </p:nvSpPr>
        <p:spPr>
          <a:xfrm>
            <a:off x="1500641" y="1905000"/>
            <a:ext cx="6337073" cy="3777622"/>
          </a:xfrm>
        </p:spPr>
        <p:txBody>
          <a:bodyPr/>
          <a:lstStyle/>
          <a:p>
            <a:r>
              <a:rPr lang="en-US" b="1" dirty="0">
                <a:latin typeface="Arial" panose="020B0604020202020204" pitchFamily="34" charset="0"/>
                <a:cs typeface="Arial" panose="020B0604020202020204" pitchFamily="34" charset="0"/>
              </a:rPr>
              <a:t> National matters:</a:t>
            </a:r>
          </a:p>
          <a:p>
            <a:r>
              <a:rPr lang="en-US" dirty="0">
                <a:latin typeface="Arial" panose="020B0604020202020204" pitchFamily="34" charset="0"/>
                <a:cs typeface="Arial" panose="020B0604020202020204" pitchFamily="34" charset="0"/>
              </a:rPr>
              <a:t>National health data shows that young adults aged 18-24 have the highest vaping rates in the UK (ONS, 2024).</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Approximately 13.0% of people aged 16 to 24 in Great Britain are current vapers (ONS, 2025).</a:t>
            </a:r>
          </a:p>
          <a:p>
            <a:r>
              <a:rPr lang="en-US" dirty="0">
                <a:latin typeface="Arial" panose="020B0604020202020204" pitchFamily="34" charset="0"/>
                <a:cs typeface="Arial" panose="020B0604020202020204" pitchFamily="34" charset="0"/>
              </a:rPr>
              <a:t>Vaping among females in this age group has seen a sharp historical rise. In 2023, daily vaping for females aged 16–24 reached 8.7%, up from just 1.9% in 2021.</a:t>
            </a:r>
          </a:p>
          <a:p>
            <a:r>
              <a:rPr lang="en-US" dirty="0">
                <a:latin typeface="Arial" panose="020B0604020202020204" pitchFamily="34" charset="0"/>
                <a:cs typeface="Arial" panose="020B0604020202020204" pitchFamily="34" charset="0"/>
              </a:rPr>
              <a:t>Daily vaping for males in the same age group was approximately 5.3% in 2023(ONS,2025).</a:t>
            </a:r>
          </a:p>
        </p:txBody>
      </p:sp>
      <p:pic>
        <p:nvPicPr>
          <p:cNvPr id="4" name="Content Placeholder 4">
            <a:extLst>
              <a:ext uri="{FF2B5EF4-FFF2-40B4-BE49-F238E27FC236}">
                <a16:creationId xmlns:a16="http://schemas.microsoft.com/office/drawing/2014/main" id="{89F92653-DA55-13E1-2F20-33C0480706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5075" y="2342238"/>
            <a:ext cx="3720787" cy="232592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AE736BFF-D5D0-1E4B-111D-58F7A5734C98}"/>
              </a:ext>
            </a:extLst>
          </p:cNvPr>
          <p:cNvSpPr txBox="1"/>
          <p:nvPr/>
        </p:nvSpPr>
        <p:spPr>
          <a:xfrm>
            <a:off x="8631189" y="4920734"/>
            <a:ext cx="248855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(ASH Surveys, 2025)</a:t>
            </a:r>
          </a:p>
        </p:txBody>
      </p:sp>
      <p:sp>
        <p:nvSpPr>
          <p:cNvPr id="7" name="TextBox 6">
            <a:extLst>
              <a:ext uri="{FF2B5EF4-FFF2-40B4-BE49-F238E27FC236}">
                <a16:creationId xmlns:a16="http://schemas.microsoft.com/office/drawing/2014/main" id="{64E90298-62D3-E61E-1B2F-27E3B434E0A6}"/>
              </a:ext>
            </a:extLst>
          </p:cNvPr>
          <p:cNvSpPr txBox="1"/>
          <p:nvPr/>
        </p:nvSpPr>
        <p:spPr>
          <a:xfrm>
            <a:off x="8679711" y="6049224"/>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172566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6D4755-D02F-A66F-8431-9B866D8ABA3C}"/>
              </a:ext>
            </a:extLst>
          </p:cNvPr>
          <p:cNvSpPr>
            <a:spLocks noGrp="1"/>
          </p:cNvSpPr>
          <p:nvPr>
            <p:ph idx="1"/>
          </p:nvPr>
        </p:nvSpPr>
        <p:spPr/>
        <p:txBody>
          <a:bodyPr>
            <a:normAutofit fontScale="92500" lnSpcReduction="10000"/>
          </a:bodyPr>
          <a:lstStyle/>
          <a:p>
            <a:r>
              <a:rPr lang="en-US" b="1" dirty="0">
                <a:latin typeface="Arial" panose="020B0604020202020204" pitchFamily="34" charset="0"/>
                <a:cs typeface="Arial" panose="020B0604020202020204" pitchFamily="34" charset="0"/>
              </a:rPr>
              <a:t>Strong National Guidance:</a:t>
            </a:r>
          </a:p>
          <a:p>
            <a:r>
              <a:rPr lang="en-US" dirty="0">
                <a:latin typeface="Arial" panose="020B0604020202020204" pitchFamily="34" charset="0"/>
                <a:cs typeface="Arial" panose="020B0604020202020204" pitchFamily="34" charset="0"/>
              </a:rPr>
              <a:t>Nicotine vaping products must not be sold or supplied to anyone under 18, as nicotine is highly addictive and can harm adolescent health. This is a national legal safeguard to protect young people(ASH, 2025).</a:t>
            </a:r>
          </a:p>
          <a:p>
            <a:r>
              <a:rPr lang="en-US" dirty="0">
                <a:latin typeface="Arial" panose="020B0604020202020204" pitchFamily="34" charset="0"/>
                <a:cs typeface="Arial" panose="020B0604020202020204" pitchFamily="34" charset="0"/>
              </a:rPr>
              <a:t>The NHS clearly states that vaping is not recommended for children, young people, or non-smokers, because nicotine can negatively affect brain development, which continues until around age 25 (NHS, 2025).</a:t>
            </a:r>
          </a:p>
          <a:p>
            <a:r>
              <a:rPr lang="en-US" dirty="0">
                <a:latin typeface="Arial" panose="020B0604020202020204" pitchFamily="34" charset="0"/>
                <a:cs typeface="Arial" panose="020B0604020202020204" pitchFamily="34" charset="0"/>
              </a:rPr>
              <a:t>The UK Government </a:t>
            </a:r>
            <a:r>
              <a:rPr lang="en-US" dirty="0" err="1">
                <a:latin typeface="Arial" panose="020B0604020202020204" pitchFamily="34" charset="0"/>
                <a:cs typeface="Arial" panose="020B0604020202020204" pitchFamily="34" charset="0"/>
              </a:rPr>
              <a:t>recognises</a:t>
            </a:r>
            <a:r>
              <a:rPr lang="en-US" dirty="0">
                <a:latin typeface="Arial" panose="020B0604020202020204" pitchFamily="34" charset="0"/>
                <a:cs typeface="Arial" panose="020B0604020202020204" pitchFamily="34" charset="0"/>
              </a:rPr>
              <a:t> youth vaping as a public health concern and has introduced national policies to reduce vaping among young people, including restrictions on </a:t>
            </a:r>
            <a:r>
              <a:rPr lang="en-US" dirty="0" err="1">
                <a:latin typeface="Arial" panose="020B0604020202020204" pitchFamily="34" charset="0"/>
                <a:cs typeface="Arial" panose="020B0604020202020204" pitchFamily="34" charset="0"/>
              </a:rPr>
              <a:t>flavours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packagina</a:t>
            </a:r>
            <a:r>
              <a:rPr lang="en-US" dirty="0">
                <a:latin typeface="Arial" panose="020B0604020202020204" pitchFamily="34" charset="0"/>
                <a:cs typeface="Arial" panose="020B0604020202020204" pitchFamily="34" charset="0"/>
              </a:rPr>
              <a:t> and marketing.</a:t>
            </a:r>
          </a:p>
          <a:p>
            <a:r>
              <a:rPr lang="en-US" dirty="0">
                <a:latin typeface="Arial" panose="020B0604020202020204" pitchFamily="34" charset="0"/>
                <a:cs typeface="Arial" panose="020B0604020202020204" pitchFamily="34" charset="0"/>
              </a:rPr>
              <a:t>Public health guidance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prevention, stating that young people who have never smoked should not start vaping due to the risk of nicotine addiction and unknown long-term health effects(ASH, 2025; NHS, 2025).</a:t>
            </a:r>
          </a:p>
          <a:p>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A27983-E501-F937-2730-8B70CA40779C}"/>
              </a:ext>
            </a:extLst>
          </p:cNvPr>
          <p:cNvSpPr txBox="1"/>
          <p:nvPr/>
        </p:nvSpPr>
        <p:spPr>
          <a:xfrm>
            <a:off x="9560490" y="6216134"/>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506426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C17D-F488-E783-0315-555893D78E2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Short -term consequences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53A909-D895-22AC-78F5-1B4E87829D7C}"/>
              </a:ext>
            </a:extLst>
          </p:cNvPr>
          <p:cNvSpPr>
            <a:spLocks noGrp="1"/>
          </p:cNvSpPr>
          <p:nvPr>
            <p:ph idx="1"/>
          </p:nvPr>
        </p:nvSpPr>
        <p:spPr>
          <a:xfrm>
            <a:off x="1792827" y="1695450"/>
            <a:ext cx="6121088" cy="3777622"/>
          </a:xfrm>
        </p:spPr>
        <p:txBody>
          <a:bodyPr>
            <a:normAutofit lnSpcReduction="10000"/>
          </a:bodyPr>
          <a:lstStyle/>
          <a:p>
            <a:r>
              <a:rPr lang="en-US" sz="2400" dirty="0">
                <a:latin typeface="Arial" panose="020B0604020202020204" pitchFamily="34" charset="0"/>
                <a:cs typeface="Arial" panose="020B0604020202020204" pitchFamily="34" charset="0"/>
              </a:rPr>
              <a:t>Coughing, throat irritation, chest pain, shortness of breath</a:t>
            </a:r>
          </a:p>
          <a:p>
            <a:r>
              <a:rPr lang="en-US" sz="2400" dirty="0">
                <a:latin typeface="Arial" panose="020B0604020202020204" pitchFamily="34" charset="0"/>
                <a:cs typeface="Arial" panose="020B0604020202020204" pitchFamily="34" charset="0"/>
              </a:rPr>
              <a:t>Headache, dizziness, nausea</a:t>
            </a:r>
          </a:p>
          <a:p>
            <a:r>
              <a:rPr lang="en-US" sz="2400" dirty="0">
                <a:latin typeface="Arial" panose="020B0604020202020204" pitchFamily="34" charset="0"/>
                <a:cs typeface="Arial" panose="020B0604020202020204" pitchFamily="34" charset="0"/>
              </a:rPr>
              <a:t>EVALI (vaping-related lung injury)</a:t>
            </a:r>
          </a:p>
          <a:p>
            <a:r>
              <a:rPr lang="en-US" sz="2400" dirty="0">
                <a:latin typeface="Arial" panose="020B0604020202020204" pitchFamily="34" charset="0"/>
                <a:cs typeface="Arial" panose="020B0604020202020204" pitchFamily="34" charset="0"/>
              </a:rPr>
              <a:t>Nicotine addiction &amp; poisoning (Wang et al., 2023).</a:t>
            </a:r>
          </a:p>
          <a:p>
            <a:r>
              <a:rPr lang="en-US" sz="2400" dirty="0">
                <a:latin typeface="Arial" panose="020B0604020202020204" pitchFamily="34" charset="0"/>
                <a:cs typeface="Arial" panose="020B0604020202020204" pitchFamily="34" charset="0"/>
              </a:rPr>
              <a:t>Increased heart rate &amp; blood pressure</a:t>
            </a:r>
          </a:p>
          <a:p>
            <a:r>
              <a:rPr lang="en-US" sz="2400" dirty="0">
                <a:latin typeface="Arial" panose="020B0604020202020204" pitchFamily="34" charset="0"/>
                <a:cs typeface="Arial" panose="020B0604020202020204" pitchFamily="34" charset="0"/>
              </a:rPr>
              <a:t>Burns or injuries from device explosions (Tao et al., 2024).</a:t>
            </a:r>
            <a:endParaRPr lang="en-IN"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90B68B2-AE28-8558-F5F3-E5683EB9FA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4293" y="1762999"/>
            <a:ext cx="3583804" cy="333200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4ABE0292-36D5-B7F3-2D6A-016B5EA683A3}"/>
              </a:ext>
            </a:extLst>
          </p:cNvPr>
          <p:cNvSpPr txBox="1"/>
          <p:nvPr/>
        </p:nvSpPr>
        <p:spPr>
          <a:xfrm>
            <a:off x="8926007" y="5473072"/>
            <a:ext cx="1840375"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(iStock, 2022)</a:t>
            </a:r>
          </a:p>
        </p:txBody>
      </p:sp>
      <p:sp>
        <p:nvSpPr>
          <p:cNvPr id="5" name="TextBox 4">
            <a:extLst>
              <a:ext uri="{FF2B5EF4-FFF2-40B4-BE49-F238E27FC236}">
                <a16:creationId xmlns:a16="http://schemas.microsoft.com/office/drawing/2014/main" id="{A562F8C3-09C0-DE58-887E-00F706C7BC3A}"/>
              </a:ext>
            </a:extLst>
          </p:cNvPr>
          <p:cNvSpPr txBox="1"/>
          <p:nvPr/>
        </p:nvSpPr>
        <p:spPr>
          <a:xfrm>
            <a:off x="8821455" y="6341394"/>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1571625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0B789-2610-17B0-D158-113C88AF0CD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Long term consequences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69F623-074C-2A98-0E7F-451AE62D99A3}"/>
              </a:ext>
            </a:extLst>
          </p:cNvPr>
          <p:cNvSpPr>
            <a:spLocks noGrp="1"/>
          </p:cNvSpPr>
          <p:nvPr>
            <p:ph idx="1"/>
          </p:nvPr>
        </p:nvSpPr>
        <p:spPr>
          <a:xfrm>
            <a:off x="1998903" y="1759352"/>
            <a:ext cx="5420469" cy="4151870"/>
          </a:xfrm>
        </p:spPr>
        <p:txBody>
          <a:bodyPr>
            <a:normAutofit/>
          </a:bodyPr>
          <a:lstStyle/>
          <a:p>
            <a:r>
              <a:rPr lang="en-IN" dirty="0">
                <a:latin typeface="Arial" panose="020B0604020202020204" pitchFamily="34" charset="0"/>
                <a:cs typeface="Arial" panose="020B0604020202020204" pitchFamily="34" charset="0"/>
              </a:rPr>
              <a:t>Chronic lung diseases (asthma, bronchitis, popcorn lung)</a:t>
            </a:r>
          </a:p>
          <a:p>
            <a:r>
              <a:rPr lang="en-IN" dirty="0">
                <a:latin typeface="Arial" panose="020B0604020202020204" pitchFamily="34" charset="0"/>
                <a:cs typeface="Arial" panose="020B0604020202020204" pitchFamily="34" charset="0"/>
              </a:rPr>
              <a:t>Heart and cardiovascular disease</a:t>
            </a:r>
          </a:p>
          <a:p>
            <a:r>
              <a:rPr lang="en-IN" dirty="0">
                <a:latin typeface="Arial" panose="020B0604020202020204" pitchFamily="34" charset="0"/>
                <a:cs typeface="Arial" panose="020B0604020202020204" pitchFamily="34" charset="0"/>
              </a:rPr>
              <a:t>Brain development damage in youth (under 25)</a:t>
            </a:r>
          </a:p>
          <a:p>
            <a:r>
              <a:rPr lang="en-IN" dirty="0">
                <a:latin typeface="Arial" panose="020B0604020202020204" pitchFamily="34" charset="0"/>
                <a:cs typeface="Arial" panose="020B0604020202020204" pitchFamily="34" charset="0"/>
              </a:rPr>
              <a:t>Exposure to cancer- </a:t>
            </a:r>
            <a:r>
              <a:rPr lang="en-IN" dirty="0" err="1">
                <a:latin typeface="Arial" panose="020B0604020202020204" pitchFamily="34" charset="0"/>
                <a:cs typeface="Arial" panose="020B0604020202020204" pitchFamily="34" charset="0"/>
              </a:rPr>
              <a:t>causina</a:t>
            </a:r>
            <a:r>
              <a:rPr lang="en-IN" dirty="0">
                <a:latin typeface="Arial" panose="020B0604020202020204" pitchFamily="34" charset="0"/>
                <a:cs typeface="Arial" panose="020B0604020202020204" pitchFamily="34" charset="0"/>
              </a:rPr>
              <a:t> chemicals</a:t>
            </a:r>
          </a:p>
          <a:p>
            <a:r>
              <a:rPr lang="en-IN" dirty="0">
                <a:latin typeface="Arial" panose="020B0604020202020204" pitchFamily="34" charset="0"/>
                <a:cs typeface="Arial" panose="020B0604020202020204" pitchFamily="34" charset="0"/>
              </a:rPr>
              <a:t>Heart and cardiovascular disease (</a:t>
            </a:r>
            <a:r>
              <a:rPr lang="pl-PL" dirty="0">
                <a:latin typeface="Arial" panose="020B0604020202020204" pitchFamily="34" charset="0"/>
                <a:cs typeface="Arial" panose="020B0604020202020204" pitchFamily="34" charset="0"/>
              </a:rPr>
              <a:t>Jesch, E., Kikut, A. I., &amp; Hornik, R</a:t>
            </a:r>
            <a:r>
              <a:rPr lang="en-US" dirty="0">
                <a:latin typeface="Arial" panose="020B0604020202020204" pitchFamily="34" charset="0"/>
                <a:cs typeface="Arial" panose="020B0604020202020204" pitchFamily="34" charset="0"/>
              </a:rPr>
              <a:t>, </a:t>
            </a:r>
            <a:r>
              <a:rPr lang="pl-PL" dirty="0">
                <a:latin typeface="Arial" panose="020B0604020202020204" pitchFamily="34" charset="0"/>
                <a:cs typeface="Arial" panose="020B0604020202020204" pitchFamily="34" charset="0"/>
              </a:rPr>
              <a:t>2023.</a:t>
            </a:r>
            <a:r>
              <a:rPr lang="en-US"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Brain development damage in youth (under 25)</a:t>
            </a:r>
          </a:p>
          <a:p>
            <a:r>
              <a:rPr lang="en-IN" dirty="0">
                <a:latin typeface="Arial" panose="020B0604020202020204" pitchFamily="34" charset="0"/>
                <a:cs typeface="Arial" panose="020B0604020202020204" pitchFamily="34" charset="0"/>
              </a:rPr>
              <a:t>Exposure to cancer-causing chemicals</a:t>
            </a:r>
          </a:p>
          <a:p>
            <a:r>
              <a:rPr lang="en-IN" dirty="0">
                <a:latin typeface="Arial" panose="020B0604020202020204" pitchFamily="34" charset="0"/>
                <a:cs typeface="Arial" panose="020B0604020202020204" pitchFamily="34" charset="0"/>
              </a:rPr>
              <a:t>Memory and concentration problems (CDC,2025). </a:t>
            </a:r>
          </a:p>
        </p:txBody>
      </p:sp>
      <p:pic>
        <p:nvPicPr>
          <p:cNvPr id="5" name="Picture 4">
            <a:extLst>
              <a:ext uri="{FF2B5EF4-FFF2-40B4-BE49-F238E27FC236}">
                <a16:creationId xmlns:a16="http://schemas.microsoft.com/office/drawing/2014/main" id="{34C85916-8D45-CD50-C763-2873443D9B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6256" y="1905000"/>
            <a:ext cx="3538357" cy="353835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CE6B3C3B-2F91-B3EA-6046-2E387B018555}"/>
              </a:ext>
            </a:extLst>
          </p:cNvPr>
          <p:cNvSpPr txBox="1"/>
          <p:nvPr/>
        </p:nvSpPr>
        <p:spPr>
          <a:xfrm>
            <a:off x="8427495" y="5726556"/>
            <a:ext cx="2615878"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(NSW Government)</a:t>
            </a:r>
          </a:p>
        </p:txBody>
      </p:sp>
      <p:sp>
        <p:nvSpPr>
          <p:cNvPr id="7" name="TextBox 6">
            <a:extLst>
              <a:ext uri="{FF2B5EF4-FFF2-40B4-BE49-F238E27FC236}">
                <a16:creationId xmlns:a16="http://schemas.microsoft.com/office/drawing/2014/main" id="{0554EA6B-AB5B-8D0A-0A1E-6E993D773CB8}"/>
              </a:ext>
            </a:extLst>
          </p:cNvPr>
          <p:cNvSpPr txBox="1"/>
          <p:nvPr/>
        </p:nvSpPr>
        <p:spPr>
          <a:xfrm>
            <a:off x="8934189" y="6379087"/>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4039114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1DC1B-519E-EF95-1990-C8D7ACCF95E0}"/>
              </a:ext>
            </a:extLst>
          </p:cNvPr>
          <p:cNvSpPr>
            <a:spLocks noGrp="1"/>
          </p:cNvSpPr>
          <p:nvPr>
            <p:ph type="title"/>
          </p:nvPr>
        </p:nvSpPr>
        <p:spPr/>
        <p:txBody>
          <a:bodyPr>
            <a:noAutofit/>
          </a:bodyPr>
          <a:lstStyle/>
          <a:p>
            <a:r>
              <a:rPr lang="en-US" sz="2800" b="1" dirty="0">
                <a:latin typeface="Arial" panose="020B0604020202020204" pitchFamily="34" charset="0"/>
                <a:cs typeface="Arial" panose="020B0604020202020204" pitchFamily="34" charset="0"/>
              </a:rPr>
              <a:t>Aim 1 </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To increase awareness about vaping and its harmful effects among young people aged 16-26</a:t>
            </a:r>
            <a:endParaRPr lang="en-IN" sz="2800" dirty="0"/>
          </a:p>
        </p:txBody>
      </p:sp>
      <p:sp>
        <p:nvSpPr>
          <p:cNvPr id="3" name="Content Placeholder 2">
            <a:extLst>
              <a:ext uri="{FF2B5EF4-FFF2-40B4-BE49-F238E27FC236}">
                <a16:creationId xmlns:a16="http://schemas.microsoft.com/office/drawing/2014/main" id="{D65EEB9B-AD78-843E-DEAE-C956BE3C47D3}"/>
              </a:ext>
            </a:extLst>
          </p:cNvPr>
          <p:cNvSpPr>
            <a:spLocks noGrp="1"/>
          </p:cNvSpPr>
          <p:nvPr>
            <p:ph idx="1"/>
          </p:nvPr>
        </p:nvSpPr>
        <p:spPr>
          <a:xfrm>
            <a:off x="1370012" y="2456268"/>
            <a:ext cx="6271759" cy="3777622"/>
          </a:xfrm>
        </p:spPr>
        <p:txBody>
          <a:bodyPr>
            <a:normAutofit fontScale="92500" lnSpcReduction="20000"/>
          </a:bodyPr>
          <a:lstStyle/>
          <a:p>
            <a:r>
              <a:rPr lang="en-US" b="1" dirty="0">
                <a:latin typeface="Arial" panose="020B0604020202020204" pitchFamily="34" charset="0"/>
                <a:cs typeface="Arial" panose="020B0604020202020204" pitchFamily="34" charset="0"/>
              </a:rPr>
              <a:t>Aim</a:t>
            </a:r>
            <a:r>
              <a:rPr lang="en-US" dirty="0">
                <a:latin typeface="Arial" panose="020B0604020202020204" pitchFamily="34" charset="0"/>
                <a:cs typeface="Arial" panose="020B0604020202020204" pitchFamily="34" charset="0"/>
              </a:rPr>
              <a:t>: By the end of the campaign, at least 80% of young people aged 16-26 will be able to identify 5 harmful effects of smoking on physical and mental health.</a:t>
            </a:r>
          </a:p>
          <a:p>
            <a:r>
              <a:rPr lang="en-US" b="1" dirty="0">
                <a:latin typeface="Arial" panose="020B0604020202020204" pitchFamily="34" charset="0"/>
                <a:cs typeface="Arial" panose="020B0604020202020204" pitchFamily="34" charset="0"/>
              </a:rPr>
              <a:t>Explanation</a:t>
            </a:r>
            <a:r>
              <a:rPr lang="en-US" dirty="0">
                <a:latin typeface="Arial" panose="020B0604020202020204" pitchFamily="34" charset="0"/>
                <a:cs typeface="Arial" panose="020B0604020202020204" pitchFamily="34" charset="0"/>
              </a:rPr>
              <a:t>: Many young people start smoking due to peer pressure and lack of awareness.</a:t>
            </a:r>
          </a:p>
          <a:p>
            <a:r>
              <a:rPr lang="en-US" dirty="0">
                <a:latin typeface="Arial" panose="020B0604020202020204" pitchFamily="34" charset="0"/>
                <a:cs typeface="Arial" panose="020B0604020202020204" pitchFamily="34" charset="0"/>
              </a:rPr>
              <a:t>Increasing awareness helps them understand that smoking is addictive and harmful, which can prevent smoking and encourage healthier choices. (McNeill, A, </a:t>
            </a:r>
            <a:r>
              <a:rPr lang="en-US" dirty="0" err="1">
                <a:latin typeface="Arial" panose="020B0604020202020204" pitchFamily="34" charset="0"/>
                <a:cs typeface="Arial" panose="020B0604020202020204" pitchFamily="34" charset="0"/>
              </a:rPr>
              <a:t>Simonavičius</a:t>
            </a:r>
            <a:r>
              <a:rPr lang="en-US" dirty="0">
                <a:latin typeface="Arial" panose="020B0604020202020204" pitchFamily="34" charset="0"/>
                <a:cs typeface="Arial" panose="020B0604020202020204" pitchFamily="34" charset="0"/>
              </a:rPr>
              <a:t>, E, Brose, LS, Taylor, E, East, K, </a:t>
            </a:r>
            <a:r>
              <a:rPr lang="en-US" dirty="0" err="1">
                <a:latin typeface="Arial" panose="020B0604020202020204" pitchFamily="34" charset="0"/>
                <a:cs typeface="Arial" panose="020B0604020202020204" pitchFamily="34" charset="0"/>
              </a:rPr>
              <a:t>Zuikova</a:t>
            </a:r>
            <a:r>
              <a:rPr lang="en-US" dirty="0">
                <a:latin typeface="Arial" panose="020B0604020202020204" pitchFamily="34" charset="0"/>
                <a:cs typeface="Arial" panose="020B0604020202020204" pitchFamily="34" charset="0"/>
              </a:rPr>
              <a:t>, E, Calder, R and Robson, D 2022).</a:t>
            </a:r>
          </a:p>
          <a:p>
            <a:r>
              <a:rPr lang="en-US" b="1" dirty="0">
                <a:latin typeface="Arial" panose="020B0604020202020204" pitchFamily="34" charset="0"/>
                <a:cs typeface="Arial" panose="020B0604020202020204" pitchFamily="34" charset="0"/>
              </a:rPr>
              <a:t>Benefits:</a:t>
            </a:r>
          </a:p>
          <a:p>
            <a:pPr marL="0" indent="0">
              <a:buNone/>
            </a:pPr>
            <a:r>
              <a:rPr lang="en-US" dirty="0">
                <a:latin typeface="Arial" panose="020B0604020202020204" pitchFamily="34" charset="0"/>
                <a:cs typeface="Arial" panose="020B0604020202020204" pitchFamily="34" charset="0"/>
              </a:rPr>
              <a:t>       • Improves knowledge about smoking risks</a:t>
            </a:r>
          </a:p>
          <a:p>
            <a:pPr marL="0" indent="0">
              <a:buNone/>
            </a:pPr>
            <a:r>
              <a:rPr lang="en-US" dirty="0">
                <a:latin typeface="Arial" panose="020B0604020202020204" pitchFamily="34" charset="0"/>
                <a:cs typeface="Arial" panose="020B0604020202020204" pitchFamily="34" charset="0"/>
              </a:rPr>
              <a:t>       • Reduces myths about smoking</a:t>
            </a:r>
          </a:p>
          <a:p>
            <a:pPr marL="0" indent="0">
              <a:buNone/>
            </a:pPr>
            <a:r>
              <a:rPr lang="en-US" dirty="0">
                <a:latin typeface="Arial" panose="020B0604020202020204" pitchFamily="34" charset="0"/>
                <a:cs typeface="Arial" panose="020B0604020202020204" pitchFamily="34" charset="0"/>
              </a:rPr>
              <a:t>       • Encourages healthy lifestyle decisions</a:t>
            </a:r>
            <a:endParaRPr lang="en-IN"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p:txBody>
      </p:sp>
      <p:pic>
        <p:nvPicPr>
          <p:cNvPr id="4" name="Content Placeholder 4" descr="Target with solid fill">
            <a:extLst>
              <a:ext uri="{FF2B5EF4-FFF2-40B4-BE49-F238E27FC236}">
                <a16:creationId xmlns:a16="http://schemas.microsoft.com/office/drawing/2014/main" id="{5ED35345-9183-D7DB-E412-85BCB7628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46613" y="656768"/>
            <a:ext cx="446313" cy="466563"/>
          </a:xfrm>
          <a:prstGeom prst="rect">
            <a:avLst/>
          </a:prstGeom>
        </p:spPr>
      </p:pic>
      <p:pic>
        <p:nvPicPr>
          <p:cNvPr id="6" name="Picture 5">
            <a:extLst>
              <a:ext uri="{FF2B5EF4-FFF2-40B4-BE49-F238E27FC236}">
                <a16:creationId xmlns:a16="http://schemas.microsoft.com/office/drawing/2014/main" id="{BD85E9C8-5A77-7EE7-06AA-C0D20D5EFB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7374" y="2456268"/>
            <a:ext cx="2476500" cy="26670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9E93FD29-B1F2-3814-8113-FEC1C2EBA4B8}"/>
              </a:ext>
            </a:extLst>
          </p:cNvPr>
          <p:cNvSpPr txBox="1"/>
          <p:nvPr/>
        </p:nvSpPr>
        <p:spPr>
          <a:xfrm>
            <a:off x="8898937" y="5489870"/>
            <a:ext cx="2314937"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(Shutterstock, 2025)</a:t>
            </a:r>
          </a:p>
        </p:txBody>
      </p:sp>
      <p:sp>
        <p:nvSpPr>
          <p:cNvPr id="8" name="TextBox 7">
            <a:extLst>
              <a:ext uri="{FF2B5EF4-FFF2-40B4-BE49-F238E27FC236}">
                <a16:creationId xmlns:a16="http://schemas.microsoft.com/office/drawing/2014/main" id="{F3EBD5D4-BDC4-661F-8C5E-3A858209ADA0}"/>
              </a:ext>
            </a:extLst>
          </p:cNvPr>
          <p:cNvSpPr txBox="1"/>
          <p:nvPr/>
        </p:nvSpPr>
        <p:spPr>
          <a:xfrm>
            <a:off x="8737374" y="6488668"/>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2583604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50291-F9D8-C279-1B8B-4C6B282D223F}"/>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AIM 2</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To identify the short-term and long-term health risks associated with vaping.</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77F6B24-8AA0-1BD0-8870-D35AB109478F}"/>
              </a:ext>
            </a:extLst>
          </p:cNvPr>
          <p:cNvSpPr>
            <a:spLocks noGrp="1"/>
          </p:cNvSpPr>
          <p:nvPr>
            <p:ph idx="1"/>
          </p:nvPr>
        </p:nvSpPr>
        <p:spPr/>
        <p:txBody>
          <a:bodyPr>
            <a:normAutofit/>
          </a:bodyPr>
          <a:lstStyle/>
          <a:p>
            <a:r>
              <a:rPr lang="en-US" b="1" dirty="0">
                <a:latin typeface="Arial" panose="020B0604020202020204" pitchFamily="34" charset="0"/>
                <a:cs typeface="Arial" panose="020B0604020202020204" pitchFamily="34" charset="0"/>
              </a:rPr>
              <a:t>AIM: </a:t>
            </a:r>
            <a:r>
              <a:rPr lang="en-US" dirty="0">
                <a:latin typeface="Arial" panose="020B0604020202020204" pitchFamily="34" charset="0"/>
                <a:cs typeface="Arial" panose="020B0604020202020204" pitchFamily="34" charset="0"/>
              </a:rPr>
              <a:t>75% of young people (16-26) will be able to identify 3 short-term and 3 long-term effects of smoking.</a:t>
            </a:r>
          </a:p>
          <a:p>
            <a:r>
              <a:rPr lang="en-US" b="1" dirty="0">
                <a:latin typeface="Arial" panose="020B0604020202020204" pitchFamily="34" charset="0"/>
                <a:cs typeface="Arial" panose="020B0604020202020204" pitchFamily="34" charset="0"/>
              </a:rPr>
              <a:t>Explanation</a:t>
            </a:r>
            <a:r>
              <a:rPr lang="en-US" dirty="0">
                <a:latin typeface="Arial" panose="020B0604020202020204" pitchFamily="34" charset="0"/>
                <a:cs typeface="Arial" panose="020B0604020202020204" pitchFamily="34" charset="0"/>
              </a:rPr>
              <a:t>: According to health research, smoking causes immediate breathing problems and increases heart rate, while long-term use leads to lung cancer, heart disease, and chronic lung conditions (ASH,2025).</a:t>
            </a:r>
          </a:p>
          <a:p>
            <a:r>
              <a:rPr lang="en-US" b="1" dirty="0">
                <a:latin typeface="Arial" panose="020B0604020202020204" pitchFamily="34" charset="0"/>
                <a:cs typeface="Arial" panose="020B0604020202020204" pitchFamily="34" charset="0"/>
              </a:rPr>
              <a:t>Benefits:</a:t>
            </a:r>
          </a:p>
          <a:p>
            <a:pPr marL="0" indent="0">
              <a:buNone/>
            </a:pPr>
            <a:r>
              <a:rPr lang="en-US" dirty="0">
                <a:latin typeface="Arial" panose="020B0604020202020204" pitchFamily="34" charset="0"/>
                <a:cs typeface="Arial" panose="020B0604020202020204" pitchFamily="34" charset="0"/>
              </a:rPr>
              <a:t>           • Improves awareness of health risks</a:t>
            </a:r>
          </a:p>
          <a:p>
            <a:pPr marL="0" indent="0">
              <a:buNone/>
            </a:pPr>
            <a:r>
              <a:rPr lang="en-US" dirty="0">
                <a:latin typeface="Arial" panose="020B0604020202020204" pitchFamily="34" charset="0"/>
                <a:cs typeface="Arial" panose="020B0604020202020204" pitchFamily="34" charset="0"/>
              </a:rPr>
              <a:t>           • Encourages early prevention</a:t>
            </a:r>
          </a:p>
          <a:p>
            <a:pPr marL="0" indent="0">
              <a:buNone/>
            </a:pPr>
            <a:r>
              <a:rPr lang="en-US" dirty="0">
                <a:latin typeface="Arial" panose="020B0604020202020204" pitchFamily="34" charset="0"/>
                <a:cs typeface="Arial" panose="020B0604020202020204" pitchFamily="34" charset="0"/>
              </a:rPr>
              <a:t>           • Supports healthier lifestyle choices(</a:t>
            </a:r>
            <a:r>
              <a:rPr lang="da-DK" dirty="0">
                <a:latin typeface="Arial" panose="020B0604020202020204" pitchFamily="34" charset="0"/>
                <a:cs typeface="Arial" panose="020B0604020202020204" pitchFamily="34" charset="0"/>
              </a:rPr>
              <a:t>Ng et al.,2010)</a:t>
            </a:r>
            <a:endParaRPr lang="en-US" dirty="0">
              <a:latin typeface="Arial" panose="020B0604020202020204" pitchFamily="34" charset="0"/>
              <a:cs typeface="Arial" panose="020B0604020202020204" pitchFamily="34" charset="0"/>
            </a:endParaRPr>
          </a:p>
        </p:txBody>
      </p:sp>
      <p:pic>
        <p:nvPicPr>
          <p:cNvPr id="4" name="Content Placeholder 4" descr="Target with solid fill">
            <a:extLst>
              <a:ext uri="{FF2B5EF4-FFF2-40B4-BE49-F238E27FC236}">
                <a16:creationId xmlns:a16="http://schemas.microsoft.com/office/drawing/2014/main" id="{D199F937-BB66-4F8A-D294-858311175AD9}"/>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146613" y="624110"/>
            <a:ext cx="446313" cy="466563"/>
          </a:xfrm>
        </p:spPr>
      </p:pic>
      <p:pic>
        <p:nvPicPr>
          <p:cNvPr id="5" name="Content Placeholder 4" descr="Target with solid fill">
            <a:extLst>
              <a:ext uri="{FF2B5EF4-FFF2-40B4-BE49-F238E27FC236}">
                <a16:creationId xmlns:a16="http://schemas.microsoft.com/office/drawing/2014/main" id="{51970EC6-44E3-0C34-FBEF-A227D99AF82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92183" y="656764"/>
            <a:ext cx="446313" cy="466563"/>
          </a:xfrm>
          <a:prstGeom prst="rect">
            <a:avLst/>
          </a:prstGeom>
        </p:spPr>
      </p:pic>
      <p:sp>
        <p:nvSpPr>
          <p:cNvPr id="7" name="TextBox 6">
            <a:extLst>
              <a:ext uri="{FF2B5EF4-FFF2-40B4-BE49-F238E27FC236}">
                <a16:creationId xmlns:a16="http://schemas.microsoft.com/office/drawing/2014/main" id="{8283FFE9-B65F-8D11-ADD3-D2634DD83B5E}"/>
              </a:ext>
            </a:extLst>
          </p:cNvPr>
          <p:cNvSpPr txBox="1"/>
          <p:nvPr/>
        </p:nvSpPr>
        <p:spPr>
          <a:xfrm>
            <a:off x="8984294" y="6233890"/>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3222465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7E59-8ADC-FFBB-DE4A-660186AF115E}"/>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AIM 3</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To encourage young people to reduce or stop vaping and adopt healthier lifestyle changes</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063373-F519-A0BE-4EC1-97CBEF245BA9}"/>
              </a:ext>
            </a:extLst>
          </p:cNvPr>
          <p:cNvSpPr>
            <a:spLocks noGrp="1"/>
          </p:cNvSpPr>
          <p:nvPr>
            <p:ph idx="1"/>
          </p:nvPr>
        </p:nvSpPr>
        <p:spPr>
          <a:xfrm>
            <a:off x="2589212" y="2133599"/>
            <a:ext cx="8915399" cy="4539343"/>
          </a:xfrm>
        </p:spPr>
        <p:txBody>
          <a:bodyPr>
            <a:noAutofit/>
          </a:bodyPr>
          <a:lstStyle/>
          <a:p>
            <a:r>
              <a:rPr lang="en-US" sz="1600" b="1" dirty="0">
                <a:latin typeface="Arial" panose="020B0604020202020204" pitchFamily="34" charset="0"/>
                <a:cs typeface="Arial" panose="020B0604020202020204" pitchFamily="34" charset="0"/>
              </a:rPr>
              <a:t>Aim: </a:t>
            </a:r>
            <a:r>
              <a:rPr lang="en-US" sz="1600" dirty="0">
                <a:latin typeface="Arial" panose="020B0604020202020204" pitchFamily="34" charset="0"/>
                <a:cs typeface="Arial" panose="020B0604020202020204" pitchFamily="34" charset="0"/>
              </a:rPr>
              <a:t>By the end of the campaign, at least 60% of young people aged 16-26 will demonstrate motivation to reduce or quit smoking.</a:t>
            </a:r>
          </a:p>
          <a:p>
            <a:r>
              <a:rPr lang="en-US" sz="1600" b="1" dirty="0">
                <a:latin typeface="Arial" panose="020B0604020202020204" pitchFamily="34" charset="0"/>
                <a:cs typeface="Arial" panose="020B0604020202020204" pitchFamily="34" charset="0"/>
              </a:rPr>
              <a:t>Explanation: </a:t>
            </a:r>
            <a:r>
              <a:rPr lang="en-US" sz="1600" dirty="0">
                <a:latin typeface="Arial" panose="020B0604020202020204" pitchFamily="34" charset="0"/>
                <a:cs typeface="Arial" panose="020B0604020202020204" pitchFamily="34" charset="0"/>
              </a:rPr>
              <a:t>Evidence from public health research shows that access to stop-smoking services, counselling, and accurate health information increases quit attempts and long-term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change among young people (NCSCT, 2025).</a:t>
            </a:r>
          </a:p>
          <a:p>
            <a:r>
              <a:rPr lang="en-US" sz="1600" b="1" dirty="0">
                <a:latin typeface="Arial" panose="020B0604020202020204" pitchFamily="34" charset="0"/>
                <a:cs typeface="Arial" panose="020B0604020202020204" pitchFamily="34" charset="0"/>
              </a:rPr>
              <a:t>Benefits:</a:t>
            </a:r>
          </a:p>
          <a:p>
            <a:pPr marL="0" indent="0">
              <a:buNone/>
            </a:pPr>
            <a:r>
              <a:rPr lang="en-US" sz="1600" dirty="0">
                <a:latin typeface="Arial" panose="020B0604020202020204" pitchFamily="34" charset="0"/>
                <a:cs typeface="Arial" panose="020B0604020202020204" pitchFamily="34" charset="0"/>
              </a:rPr>
              <a:t>            • Improves lung function and breathing capacity</a:t>
            </a:r>
          </a:p>
          <a:p>
            <a:pPr marL="0" indent="0">
              <a:buNone/>
            </a:pPr>
            <a:r>
              <a:rPr lang="en-US" sz="1600" dirty="0">
                <a:latin typeface="Arial" panose="020B0604020202020204" pitchFamily="34" charset="0"/>
                <a:cs typeface="Arial" panose="020B0604020202020204" pitchFamily="34" charset="0"/>
              </a:rPr>
              <a:t>            • Reduces risk of heart disease and stroke</a:t>
            </a:r>
          </a:p>
          <a:p>
            <a:pPr marL="0" indent="0">
              <a:buNone/>
            </a:pPr>
            <a:r>
              <a:rPr lang="en-US" sz="1600" dirty="0">
                <a:latin typeface="Arial" panose="020B0604020202020204" pitchFamily="34" charset="0"/>
                <a:cs typeface="Arial" panose="020B0604020202020204" pitchFamily="34" charset="0"/>
              </a:rPr>
              <a:t>            • Decreases nicotine dependence and withdrawal symptoms</a:t>
            </a:r>
          </a:p>
          <a:p>
            <a:pPr marL="0" indent="0">
              <a:buNone/>
            </a:pPr>
            <a:r>
              <a:rPr lang="en-US" sz="1600" dirty="0">
                <a:latin typeface="Arial" panose="020B0604020202020204" pitchFamily="34" charset="0"/>
                <a:cs typeface="Arial" panose="020B0604020202020204" pitchFamily="34" charset="0"/>
              </a:rPr>
              <a:t>            • Improves mental wellbeing and stress</a:t>
            </a:r>
          </a:p>
          <a:p>
            <a:pPr marL="0" indent="0">
              <a:buNone/>
            </a:pPr>
            <a:r>
              <a:rPr lang="en-US" sz="1600" dirty="0">
                <a:latin typeface="Arial" panose="020B0604020202020204" pitchFamily="34" charset="0"/>
                <a:cs typeface="Arial" panose="020B0604020202020204" pitchFamily="34" charset="0"/>
              </a:rPr>
              <a:t>            • Improves mental wellbeing and stress management</a:t>
            </a:r>
          </a:p>
          <a:p>
            <a:pPr marL="0" indent="0">
              <a:buNone/>
            </a:pPr>
            <a:r>
              <a:rPr lang="en-US" sz="1600" dirty="0">
                <a:latin typeface="Arial" panose="020B0604020202020204" pitchFamily="34" charset="0"/>
                <a:cs typeface="Arial" panose="020B0604020202020204" pitchFamily="34" charset="0"/>
              </a:rPr>
              <a:t>            • Encourages adoption of healthier daily habits</a:t>
            </a:r>
          </a:p>
          <a:p>
            <a:pPr marL="0" indent="0">
              <a:buNone/>
            </a:pPr>
            <a:r>
              <a:rPr lang="en-US" sz="1600" dirty="0">
                <a:latin typeface="Arial" panose="020B0604020202020204" pitchFamily="34" charset="0"/>
                <a:cs typeface="Arial" panose="020B0604020202020204" pitchFamily="34" charset="0"/>
              </a:rPr>
              <a:t>            • Reduces long-term healthcare costs (Nicorette,2024)</a:t>
            </a:r>
            <a:endParaRPr lang="en-IN" sz="1600" dirty="0">
              <a:latin typeface="Arial" panose="020B0604020202020204" pitchFamily="34" charset="0"/>
              <a:cs typeface="Arial" panose="020B0604020202020204" pitchFamily="34" charset="0"/>
            </a:endParaRPr>
          </a:p>
        </p:txBody>
      </p:sp>
      <p:pic>
        <p:nvPicPr>
          <p:cNvPr id="4" name="Content Placeholder 4" descr="Target with solid fill">
            <a:extLst>
              <a:ext uri="{FF2B5EF4-FFF2-40B4-BE49-F238E27FC236}">
                <a16:creationId xmlns:a16="http://schemas.microsoft.com/office/drawing/2014/main" id="{8DEB488B-8387-45A6-A868-B6EB783AA77C}"/>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146613" y="624110"/>
            <a:ext cx="446313" cy="466563"/>
          </a:xfrm>
        </p:spPr>
      </p:pic>
      <p:pic>
        <p:nvPicPr>
          <p:cNvPr id="5" name="Content Placeholder 4" descr="Target with solid fill">
            <a:extLst>
              <a:ext uri="{FF2B5EF4-FFF2-40B4-BE49-F238E27FC236}">
                <a16:creationId xmlns:a16="http://schemas.microsoft.com/office/drawing/2014/main" id="{697D4B9F-DCC0-7665-8E12-01AFC543A3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46609" y="634992"/>
            <a:ext cx="446313" cy="466563"/>
          </a:xfrm>
          <a:prstGeom prst="rect">
            <a:avLst/>
          </a:prstGeom>
        </p:spPr>
      </p:pic>
      <p:sp>
        <p:nvSpPr>
          <p:cNvPr id="7" name="TextBox 6">
            <a:extLst>
              <a:ext uri="{FF2B5EF4-FFF2-40B4-BE49-F238E27FC236}">
                <a16:creationId xmlns:a16="http://schemas.microsoft.com/office/drawing/2014/main" id="{D6B6067D-D734-DDBC-596F-EEF2721723A2}"/>
              </a:ext>
            </a:extLst>
          </p:cNvPr>
          <p:cNvSpPr txBox="1"/>
          <p:nvPr/>
        </p:nvSpPr>
        <p:spPr>
          <a:xfrm>
            <a:off x="9322496" y="6303610"/>
            <a:ext cx="609391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Fahmidah Patel</a:t>
            </a:r>
          </a:p>
        </p:txBody>
      </p:sp>
    </p:spTree>
    <p:extLst>
      <p:ext uri="{BB962C8B-B14F-4D97-AF65-F5344CB8AC3E}">
        <p14:creationId xmlns:p14="http://schemas.microsoft.com/office/powerpoint/2010/main" val="1540006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54A90-7957-C24D-976C-F06280C7CD1E}"/>
              </a:ext>
            </a:extLst>
          </p:cNvPr>
          <p:cNvSpPr>
            <a:spLocks noGrp="1"/>
          </p:cNvSpPr>
          <p:nvPr>
            <p:ph type="title"/>
          </p:nvPr>
        </p:nvSpPr>
        <p:spPr>
          <a:xfrm>
            <a:off x="3191640" y="2387596"/>
            <a:ext cx="8911687" cy="1280890"/>
          </a:xfrm>
        </p:spPr>
        <p:txBody>
          <a:bodyPr/>
          <a:lstStyle/>
          <a:p>
            <a:r>
              <a:rPr lang="en-US" b="1" dirty="0">
                <a:latin typeface="Arial" panose="020B0604020202020204" pitchFamily="34" charset="0"/>
                <a:cs typeface="Arial" panose="020B0604020202020204" pitchFamily="34" charset="0"/>
              </a:rPr>
              <a:t>CAMPAIGN OVERVIEW</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372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2BBB1-DE3D-D242-EB9F-5EDF929896E2}"/>
              </a:ext>
            </a:extLst>
          </p:cNvPr>
          <p:cNvSpPr>
            <a:spLocks noGrp="1"/>
          </p:cNvSpPr>
          <p:nvPr>
            <p:ph type="title"/>
          </p:nvPr>
        </p:nvSpPr>
        <p:spPr>
          <a:xfrm>
            <a:off x="1771124" y="589386"/>
            <a:ext cx="8911687" cy="1280890"/>
          </a:xfrm>
        </p:spPr>
        <p:txBody>
          <a:bodyPr/>
          <a:lstStyle/>
          <a:p>
            <a:pPr algn="ctr"/>
            <a:r>
              <a:rPr lang="en-US" b="1" dirty="0">
                <a:latin typeface="Arial" panose="020B0604020202020204" pitchFamily="34" charset="0"/>
                <a:cs typeface="Arial" panose="020B0604020202020204" pitchFamily="34" charset="0"/>
              </a:rPr>
              <a:t>Campaign Outline</a:t>
            </a:r>
            <a:endParaRPr lang="en-IN"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69EE116-AB5D-8DF8-85EB-BF6F1DFF7B19}"/>
              </a:ext>
            </a:extLst>
          </p:cNvPr>
          <p:cNvSpPr>
            <a:spLocks noGrp="1"/>
          </p:cNvSpPr>
          <p:nvPr>
            <p:ph idx="1"/>
          </p:nvPr>
        </p:nvSpPr>
        <p:spPr>
          <a:xfrm>
            <a:off x="2010478" y="1655935"/>
            <a:ext cx="5860307" cy="4788407"/>
          </a:xfrm>
        </p:spPr>
        <p:txBody>
          <a:bodyPr>
            <a:noAutofit/>
          </a:bodyPr>
          <a:lstStyle/>
          <a:p>
            <a:r>
              <a:rPr lang="en-US" sz="2400" dirty="0">
                <a:latin typeface="Arial" panose="020B0604020202020204" pitchFamily="34" charset="0"/>
                <a:cs typeface="Arial" panose="020B0604020202020204" pitchFamily="34" charset="0"/>
              </a:rPr>
              <a:t>This campaign uses an eight-week, age-appropriate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that gradually builds awareness, confidence, and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change to reduce vaping among young people</a:t>
            </a:r>
          </a:p>
          <a:p>
            <a:r>
              <a:rPr lang="en-US" sz="2400" dirty="0">
                <a:latin typeface="Arial" panose="020B0604020202020204" pitchFamily="34" charset="0"/>
                <a:cs typeface="Arial" panose="020B0604020202020204" pitchFamily="34" charset="0"/>
              </a:rPr>
              <a:t>The session targets adolescents and uses a youth-centered, </a:t>
            </a:r>
            <a:r>
              <a:rPr lang="en-US" sz="2400" dirty="0" err="1">
                <a:latin typeface="Arial" panose="020B0604020202020204" pitchFamily="34" charset="0"/>
                <a:cs typeface="Arial" panose="020B0604020202020204" pitchFamily="34" charset="0"/>
              </a:rPr>
              <a:t>non-judgemental</a:t>
            </a:r>
            <a:r>
              <a:rPr lang="en-US" sz="2400" dirty="0">
                <a:latin typeface="Arial" panose="020B0604020202020204" pitchFamily="34" charset="0"/>
                <a:cs typeface="Arial" panose="020B0604020202020204" pitchFamily="34" charset="0"/>
              </a:rPr>
              <a:t> approach.</a:t>
            </a:r>
          </a:p>
          <a:p>
            <a:r>
              <a:rPr lang="en-US" sz="2400" dirty="0">
                <a:latin typeface="Arial" panose="020B0604020202020204" pitchFamily="34" charset="0"/>
                <a:cs typeface="Arial" panose="020B0604020202020204" pitchFamily="34" charset="0"/>
              </a:rPr>
              <a:t>Attendance, Feedback forms and pre post sessions are used to monitor engagement and assess the effectiveness of the campaign.</a:t>
            </a:r>
            <a:endParaRPr lang="en-IN" sz="24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8E4AAA5-805C-439A-6A0B-44B03B8E61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0256" y="1776016"/>
            <a:ext cx="3367889" cy="2828641"/>
          </a:xfrm>
          <a:prstGeom prst="rect">
            <a:avLst/>
          </a:prstGeom>
        </p:spPr>
      </p:pic>
      <p:sp>
        <p:nvSpPr>
          <p:cNvPr id="3" name="TextBox 2">
            <a:extLst>
              <a:ext uri="{FF2B5EF4-FFF2-40B4-BE49-F238E27FC236}">
                <a16:creationId xmlns:a16="http://schemas.microsoft.com/office/drawing/2014/main" id="{49C4AA2E-B27D-482B-8018-5F02605DAC30}"/>
              </a:ext>
            </a:extLst>
          </p:cNvPr>
          <p:cNvSpPr txBox="1"/>
          <p:nvPr/>
        </p:nvSpPr>
        <p:spPr>
          <a:xfrm>
            <a:off x="9271321" y="6268614"/>
            <a:ext cx="2326511" cy="338554"/>
          </a:xfrm>
          <a:prstGeom prst="rect">
            <a:avLst/>
          </a:prstGeom>
          <a:noFill/>
        </p:spPr>
        <p:txBody>
          <a:bodyPr wrap="square" rtlCol="0">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3990246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7F76-84B7-5902-D58D-0404CB1E196D}"/>
              </a:ext>
            </a:extLst>
          </p:cNvPr>
          <p:cNvSpPr>
            <a:spLocks noGrp="1"/>
          </p:cNvSpPr>
          <p:nvPr>
            <p:ph type="title"/>
          </p:nvPr>
        </p:nvSpPr>
        <p:spPr>
          <a:xfrm>
            <a:off x="2137799" y="184272"/>
            <a:ext cx="8911687" cy="1280891"/>
          </a:xfrm>
        </p:spPr>
        <p:txBody>
          <a:bodyPr>
            <a:normAutofit fontScale="90000"/>
          </a:bodyPr>
          <a:lstStyle/>
          <a:p>
            <a:pPr algn="ctr"/>
            <a:r>
              <a:rPr lang="en-US" b="1" dirty="0">
                <a:latin typeface="Arial" panose="020B0604020202020204" pitchFamily="34" charset="0"/>
                <a:cs typeface="Arial" panose="020B0604020202020204" pitchFamily="34" charset="0"/>
              </a:rPr>
              <a:t>Evaluation Methods</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b="1" dirty="0">
                <a:solidFill>
                  <a:srgbClr val="002060"/>
                </a:solidFill>
                <a:latin typeface="Arial" panose="020B0604020202020204" pitchFamily="34" charset="0"/>
                <a:cs typeface="Arial" panose="020B0604020202020204" pitchFamily="34" charset="0"/>
              </a:rPr>
              <a:t>Process Evaluation</a:t>
            </a:r>
            <a:endParaRPr lang="en-IN"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B3D896-BD8A-8C1D-9BF8-8C7CEE938C10}"/>
              </a:ext>
            </a:extLst>
          </p:cNvPr>
          <p:cNvSpPr>
            <a:spLocks noGrp="1"/>
          </p:cNvSpPr>
          <p:nvPr>
            <p:ph idx="1"/>
          </p:nvPr>
        </p:nvSpPr>
        <p:spPr>
          <a:xfrm>
            <a:off x="2608650" y="2164466"/>
            <a:ext cx="7299280" cy="4155312"/>
          </a:xfrm>
        </p:spPr>
        <p:txBody>
          <a:bodyPr>
            <a:normAutofit/>
          </a:bodyPr>
          <a:lstStyle/>
          <a:p>
            <a:r>
              <a:rPr lang="en-US" sz="2400" dirty="0">
                <a:latin typeface="Arial" panose="020B0604020202020204" pitchFamily="34" charset="0"/>
                <a:cs typeface="Arial" panose="020B0604020202020204" pitchFamily="34" charset="0"/>
              </a:rPr>
              <a:t>It evaluates that the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was implemented as planned or not (WHO,1998;</a:t>
            </a:r>
            <a:r>
              <a:rPr lang="en-IN" sz="2400" dirty="0">
                <a:latin typeface="Arial" panose="020B0604020202020204" pitchFamily="34" charset="0"/>
                <a:cs typeface="Arial" panose="020B0604020202020204" pitchFamily="34" charset="0"/>
              </a:rPr>
              <a:t>Caruso </a:t>
            </a:r>
            <a:r>
              <a:rPr lang="en-IN" sz="2400" i="1" dirty="0">
                <a:latin typeface="Arial" panose="020B0604020202020204" pitchFamily="34" charset="0"/>
                <a:cs typeface="Arial" panose="020B0604020202020204" pitchFamily="34" charset="0"/>
              </a:rPr>
              <a:t>et al</a:t>
            </a:r>
            <a:r>
              <a:rPr lang="en-IN" sz="2400" dirty="0">
                <a:latin typeface="Arial" panose="020B0604020202020204" pitchFamily="34" charset="0"/>
                <a:cs typeface="Arial" panose="020B0604020202020204" pitchFamily="34" charset="0"/>
              </a:rPr>
              <a:t>., 2024)</a:t>
            </a:r>
            <a:r>
              <a:rPr lang="en-US" sz="2400" dirty="0">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 Attendance per session.</a:t>
            </a:r>
          </a:p>
          <a:p>
            <a:r>
              <a:rPr lang="en-US" sz="2400" dirty="0">
                <a:latin typeface="Arial" panose="020B0604020202020204" pitchFamily="34" charset="0"/>
                <a:cs typeface="Arial" panose="020B0604020202020204" pitchFamily="34" charset="0"/>
              </a:rPr>
              <a:t>Student’s participation and engagement.</a:t>
            </a:r>
          </a:p>
          <a:p>
            <a:r>
              <a:rPr lang="en-US" sz="2400" dirty="0">
                <a:latin typeface="Arial" panose="020B0604020202020204" pitchFamily="34" charset="0"/>
                <a:cs typeface="Arial" panose="020B0604020202020204" pitchFamily="34" charset="0"/>
              </a:rPr>
              <a:t>Group discussion.</a:t>
            </a:r>
          </a:p>
          <a:p>
            <a:r>
              <a:rPr lang="en-US" sz="2400" dirty="0">
                <a:latin typeface="Arial" panose="020B0604020202020204" pitchFamily="34" charset="0"/>
                <a:cs typeface="Arial" panose="020B0604020202020204" pitchFamily="34" charset="0"/>
              </a:rPr>
              <a:t>Use planned material likes videos or posters.</a:t>
            </a:r>
          </a:p>
          <a:p>
            <a:r>
              <a:rPr lang="en-US" sz="2400" dirty="0">
                <a:latin typeface="Arial" panose="020B0604020202020204" pitchFamily="34" charset="0"/>
                <a:cs typeface="Arial" panose="020B0604020202020204" pitchFamily="34" charset="0"/>
              </a:rPr>
              <a:t>It helps to identify the barriers or problem such as low attendance or time constraints. (WHO,2023)</a:t>
            </a:r>
          </a:p>
          <a:p>
            <a:endParaRPr lang="en-IN"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A8D6B1A-1EB8-B444-C809-73A12CF8238F}"/>
              </a:ext>
            </a:extLst>
          </p:cNvPr>
          <p:cNvSpPr txBox="1"/>
          <p:nvPr/>
        </p:nvSpPr>
        <p:spPr>
          <a:xfrm>
            <a:off x="9907930" y="6488668"/>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1386945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85E7A-8B89-4ECE-761F-A960172B5548}"/>
              </a:ext>
            </a:extLst>
          </p:cNvPr>
          <p:cNvSpPr>
            <a:spLocks noGrp="1"/>
          </p:cNvSpPr>
          <p:nvPr>
            <p:ph type="title"/>
          </p:nvPr>
        </p:nvSpPr>
        <p:spPr>
          <a:xfrm>
            <a:off x="2592926" y="330196"/>
            <a:ext cx="8911687" cy="1280890"/>
          </a:xfrm>
        </p:spPr>
        <p:txBody>
          <a:bodyPr/>
          <a:lstStyle/>
          <a:p>
            <a:r>
              <a:rPr lang="en-US" b="1" dirty="0">
                <a:latin typeface="Arial" panose="020B0604020202020204" pitchFamily="34" charset="0"/>
                <a:cs typeface="Arial" panose="020B0604020202020204" pitchFamily="34" charset="0"/>
              </a:rPr>
              <a:t>Impact Evaluation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22704D-3FBB-2FB2-E231-FD723898824A}"/>
              </a:ext>
            </a:extLst>
          </p:cNvPr>
          <p:cNvSpPr>
            <a:spLocks noGrp="1"/>
          </p:cNvSpPr>
          <p:nvPr>
            <p:ph idx="1"/>
          </p:nvPr>
        </p:nvSpPr>
        <p:spPr>
          <a:xfrm>
            <a:off x="1026630" y="1404394"/>
            <a:ext cx="6601085" cy="4829495"/>
          </a:xfrm>
        </p:spPr>
        <p:txBody>
          <a:bodyPr/>
          <a:lstStyle/>
          <a:p>
            <a:r>
              <a:rPr lang="en-US" dirty="0">
                <a:latin typeface="Arial" panose="020B0604020202020204" pitchFamily="34" charset="0"/>
                <a:cs typeface="Arial" panose="020B0604020202020204" pitchFamily="34" charset="0"/>
              </a:rPr>
              <a:t>It helps us understand whether the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actually made a meaningful difference in people’s knowledge, attitudes, or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(UNEG, 2013).</a:t>
            </a:r>
          </a:p>
          <a:p>
            <a:r>
              <a:rPr lang="en-US" dirty="0">
                <a:latin typeface="Arial" panose="020B0604020202020204" pitchFamily="34" charset="0"/>
                <a:cs typeface="Arial" panose="020B0604020202020204" pitchFamily="34" charset="0"/>
              </a:rPr>
              <a:t>It measures the changes that happen because of campaign that can be a short term or long term.</a:t>
            </a:r>
          </a:p>
          <a:p>
            <a:r>
              <a:rPr lang="en-US" sz="2000" b="1" dirty="0">
                <a:latin typeface="Arial" panose="020B0604020202020204" pitchFamily="34" charset="0"/>
                <a:cs typeface="Arial" panose="020B0604020202020204" pitchFamily="34" charset="0"/>
              </a:rPr>
              <a:t>Pre and Post campaign surveys:</a:t>
            </a:r>
          </a:p>
          <a:p>
            <a:pPr marL="0" indent="0">
              <a:buNone/>
            </a:pPr>
            <a:r>
              <a:rPr lang="en-IN" sz="2000" b="1"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Short Questions should be given.</a:t>
            </a:r>
          </a:p>
          <a:p>
            <a:pPr marL="0" indent="0">
              <a:buNone/>
            </a:pPr>
            <a:r>
              <a:rPr lang="en-IN" sz="2000" b="1"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Quiz organize</a:t>
            </a:r>
          </a:p>
          <a:p>
            <a:pPr marL="0" indent="0">
              <a:buNone/>
            </a:pPr>
            <a:r>
              <a:rPr lang="en-IN" sz="2000" dirty="0">
                <a:latin typeface="Arial" panose="020B0604020202020204" pitchFamily="34" charset="0"/>
                <a:cs typeface="Arial" panose="020B0604020202020204" pitchFamily="34" charset="0"/>
              </a:rPr>
              <a:t>    Feedback forms </a:t>
            </a:r>
          </a:p>
          <a:p>
            <a:pPr marL="0" indent="0">
              <a:buNone/>
            </a:pPr>
            <a:r>
              <a:rPr lang="en-IN" sz="2000" dirty="0">
                <a:latin typeface="Arial" panose="020B0604020202020204" pitchFamily="34" charset="0"/>
                <a:cs typeface="Arial" panose="020B0604020202020204" pitchFamily="34" charset="0"/>
              </a:rPr>
              <a:t>  Evaluation should collect numerical data and feedback to measures the success of the intervention(WHO,2023).</a:t>
            </a:r>
          </a:p>
          <a:p>
            <a:pPr marL="0" indent="0">
              <a:buNone/>
            </a:pP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3C62083-1966-B662-3A30-C928C561AB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2278" y="1404394"/>
            <a:ext cx="3402335" cy="4650108"/>
          </a:xfrm>
          <a:prstGeom prst="rect">
            <a:avLst/>
          </a:prstGeom>
        </p:spPr>
      </p:pic>
      <p:sp>
        <p:nvSpPr>
          <p:cNvPr id="6" name="TextBox 5">
            <a:extLst>
              <a:ext uri="{FF2B5EF4-FFF2-40B4-BE49-F238E27FC236}">
                <a16:creationId xmlns:a16="http://schemas.microsoft.com/office/drawing/2014/main" id="{04514C12-1E76-5C8D-A4ED-A33BDE133208}"/>
              </a:ext>
            </a:extLst>
          </p:cNvPr>
          <p:cNvSpPr txBox="1"/>
          <p:nvPr/>
        </p:nvSpPr>
        <p:spPr>
          <a:xfrm>
            <a:off x="9803445" y="6488668"/>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4169132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C34C3B-7E48-6DE9-C80F-62493142BCC8}"/>
              </a:ext>
            </a:extLst>
          </p:cNvPr>
          <p:cNvSpPr/>
          <p:nvPr/>
        </p:nvSpPr>
        <p:spPr>
          <a:xfrm>
            <a:off x="3537857" y="0"/>
            <a:ext cx="5007429" cy="685800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CD7C4A49-4666-B1EA-7C3E-E785E6760886}"/>
              </a:ext>
            </a:extLst>
          </p:cNvPr>
          <p:cNvSpPr/>
          <p:nvPr/>
        </p:nvSpPr>
        <p:spPr>
          <a:xfrm>
            <a:off x="4032813" y="1122363"/>
            <a:ext cx="4121622" cy="1020979"/>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sz="1155" dirty="0">
              <a:latin typeface="Arial" panose="020B0604020202020204" pitchFamily="34" charset="0"/>
              <a:cs typeface="Arial" panose="020B0604020202020204" pitchFamily="34" charset="0"/>
            </a:endParaRPr>
          </a:p>
          <a:p>
            <a:pPr algn="ctr"/>
            <a:endParaRPr lang="en-US" sz="1155" dirty="0">
              <a:latin typeface="Arial" panose="020B0604020202020204" pitchFamily="34" charset="0"/>
              <a:cs typeface="Arial" panose="020B0604020202020204" pitchFamily="34" charset="0"/>
            </a:endParaRPr>
          </a:p>
          <a:p>
            <a:pPr algn="ctr"/>
            <a:endParaRPr lang="en-IN" sz="1155"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0E386DD0-D5C4-D630-DFDA-57A8C7FBC554}"/>
              </a:ext>
            </a:extLst>
          </p:cNvPr>
          <p:cNvSpPr/>
          <p:nvPr/>
        </p:nvSpPr>
        <p:spPr>
          <a:xfrm>
            <a:off x="4032812" y="2467262"/>
            <a:ext cx="4121622" cy="2085402"/>
          </a:xfrm>
          <a:prstGeom prst="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IN" sz="1155"/>
          </a:p>
        </p:txBody>
      </p:sp>
      <p:sp>
        <p:nvSpPr>
          <p:cNvPr id="13" name="Rectangle 12">
            <a:extLst>
              <a:ext uri="{FF2B5EF4-FFF2-40B4-BE49-F238E27FC236}">
                <a16:creationId xmlns:a16="http://schemas.microsoft.com/office/drawing/2014/main" id="{0DDA34F4-794F-1F15-521C-6883236B2228}"/>
              </a:ext>
            </a:extLst>
          </p:cNvPr>
          <p:cNvSpPr/>
          <p:nvPr/>
        </p:nvSpPr>
        <p:spPr>
          <a:xfrm>
            <a:off x="4035189" y="4808767"/>
            <a:ext cx="4121622" cy="9437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155"/>
          </a:p>
        </p:txBody>
      </p:sp>
      <p:sp>
        <p:nvSpPr>
          <p:cNvPr id="19" name="Oval 18">
            <a:extLst>
              <a:ext uri="{FF2B5EF4-FFF2-40B4-BE49-F238E27FC236}">
                <a16:creationId xmlns:a16="http://schemas.microsoft.com/office/drawing/2014/main" id="{3EA1CC9D-1E39-825F-0EDD-413B8DFA04C9}"/>
              </a:ext>
            </a:extLst>
          </p:cNvPr>
          <p:cNvSpPr/>
          <p:nvPr/>
        </p:nvSpPr>
        <p:spPr>
          <a:xfrm>
            <a:off x="5300735" y="1000524"/>
            <a:ext cx="1585775" cy="295204"/>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US" sz="205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AIMS</a:t>
            </a:r>
            <a:endParaRPr lang="en-IN" sz="205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68075E94-9395-E3A2-C9EA-C1F14902F2C9}"/>
              </a:ext>
            </a:extLst>
          </p:cNvPr>
          <p:cNvSpPr/>
          <p:nvPr/>
        </p:nvSpPr>
        <p:spPr>
          <a:xfrm>
            <a:off x="5091651" y="2242914"/>
            <a:ext cx="2003940" cy="338446"/>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1539"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WEEKLY ACTIVITY</a:t>
            </a:r>
            <a:endParaRPr lang="en-IN" sz="1539"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1" name="Oval 20">
            <a:extLst>
              <a:ext uri="{FF2B5EF4-FFF2-40B4-BE49-F238E27FC236}">
                <a16:creationId xmlns:a16="http://schemas.microsoft.com/office/drawing/2014/main" id="{3FA0D28A-F02D-9867-7088-496A1EA78196}"/>
              </a:ext>
            </a:extLst>
          </p:cNvPr>
          <p:cNvSpPr/>
          <p:nvPr/>
        </p:nvSpPr>
        <p:spPr>
          <a:xfrm>
            <a:off x="5167163" y="4584081"/>
            <a:ext cx="1852918" cy="451016"/>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1796"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BENEFITS</a:t>
            </a:r>
            <a:endParaRPr lang="en-IN" sz="1796"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2" name="Graphic 11" descr="Brain in head with solid fill">
            <a:extLst>
              <a:ext uri="{FF2B5EF4-FFF2-40B4-BE49-F238E27FC236}">
                <a16:creationId xmlns:a16="http://schemas.microsoft.com/office/drawing/2014/main" id="{AF0E195A-0F9F-807F-A66A-E314EA07234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77638" y="1231341"/>
            <a:ext cx="586519" cy="586519"/>
          </a:xfrm>
          <a:prstGeom prst="rect">
            <a:avLst/>
          </a:prstGeom>
        </p:spPr>
      </p:pic>
      <p:sp>
        <p:nvSpPr>
          <p:cNvPr id="14" name="TextBox 13">
            <a:extLst>
              <a:ext uri="{FF2B5EF4-FFF2-40B4-BE49-F238E27FC236}">
                <a16:creationId xmlns:a16="http://schemas.microsoft.com/office/drawing/2014/main" id="{D7D80FB2-2D36-05F9-554E-65A1A2CCD48C}"/>
              </a:ext>
            </a:extLst>
          </p:cNvPr>
          <p:cNvSpPr txBox="1"/>
          <p:nvPr/>
        </p:nvSpPr>
        <p:spPr>
          <a:xfrm>
            <a:off x="4277638" y="1752926"/>
            <a:ext cx="1023097" cy="447815"/>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Increase Awareness</a:t>
            </a:r>
            <a:endParaRPr lang="en-IN" sz="1155" b="1" dirty="0">
              <a:latin typeface="Arial" panose="020B0604020202020204" pitchFamily="34" charset="0"/>
              <a:cs typeface="Arial" panose="020B0604020202020204" pitchFamily="34" charset="0"/>
            </a:endParaRPr>
          </a:p>
        </p:txBody>
      </p:sp>
      <p:pic>
        <p:nvPicPr>
          <p:cNvPr id="16" name="Graphic 15" descr="Lungs with solid fill">
            <a:extLst>
              <a:ext uri="{FF2B5EF4-FFF2-40B4-BE49-F238E27FC236}">
                <a16:creationId xmlns:a16="http://schemas.microsoft.com/office/drawing/2014/main" id="{918221BD-4D83-AB6B-873A-D7013516338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00362" y="1288340"/>
            <a:ext cx="586519" cy="586519"/>
          </a:xfrm>
          <a:prstGeom prst="rect">
            <a:avLst/>
          </a:prstGeom>
        </p:spPr>
      </p:pic>
      <p:sp>
        <p:nvSpPr>
          <p:cNvPr id="17" name="TextBox 16">
            <a:extLst>
              <a:ext uri="{FF2B5EF4-FFF2-40B4-BE49-F238E27FC236}">
                <a16:creationId xmlns:a16="http://schemas.microsoft.com/office/drawing/2014/main" id="{0DB1C275-64D0-2F82-69B5-72ECE559DCC6}"/>
              </a:ext>
            </a:extLst>
          </p:cNvPr>
          <p:cNvSpPr txBox="1"/>
          <p:nvPr/>
        </p:nvSpPr>
        <p:spPr>
          <a:xfrm>
            <a:off x="5667492" y="1765248"/>
            <a:ext cx="1219017" cy="447815"/>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Identify Health Risks</a:t>
            </a:r>
            <a:endParaRPr lang="en-IN" sz="1155" b="1" dirty="0">
              <a:latin typeface="Arial" panose="020B0604020202020204" pitchFamily="34" charset="0"/>
              <a:cs typeface="Arial" panose="020B0604020202020204" pitchFamily="34" charset="0"/>
            </a:endParaRPr>
          </a:p>
        </p:txBody>
      </p:sp>
      <p:pic>
        <p:nvPicPr>
          <p:cNvPr id="24" name="Graphic 23" descr="Group success with solid fill">
            <a:extLst>
              <a:ext uri="{FF2B5EF4-FFF2-40B4-BE49-F238E27FC236}">
                <a16:creationId xmlns:a16="http://schemas.microsoft.com/office/drawing/2014/main" id="{5F4D94F4-9D5D-E5FC-FA6C-82E3CC3D96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36195" y="1281802"/>
            <a:ext cx="586519" cy="586519"/>
          </a:xfrm>
          <a:prstGeom prst="rect">
            <a:avLst/>
          </a:prstGeom>
        </p:spPr>
      </p:pic>
      <p:sp>
        <p:nvSpPr>
          <p:cNvPr id="25" name="TextBox 24">
            <a:extLst>
              <a:ext uri="{FF2B5EF4-FFF2-40B4-BE49-F238E27FC236}">
                <a16:creationId xmlns:a16="http://schemas.microsoft.com/office/drawing/2014/main" id="{7F2B2699-404D-26A0-16C4-0C3A3CE08044}"/>
              </a:ext>
            </a:extLst>
          </p:cNvPr>
          <p:cNvSpPr txBox="1"/>
          <p:nvPr/>
        </p:nvSpPr>
        <p:spPr>
          <a:xfrm>
            <a:off x="6886509" y="1812335"/>
            <a:ext cx="1477081"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Encouragement</a:t>
            </a:r>
            <a:endParaRPr lang="en-IN" sz="1155" b="1" dirty="0">
              <a:latin typeface="Arial" panose="020B0604020202020204" pitchFamily="34" charset="0"/>
              <a:cs typeface="Arial" panose="020B0604020202020204" pitchFamily="34" charset="0"/>
            </a:endParaRPr>
          </a:p>
        </p:txBody>
      </p:sp>
      <p:grpSp>
        <p:nvGrpSpPr>
          <p:cNvPr id="37" name="Group 36">
            <a:extLst>
              <a:ext uri="{FF2B5EF4-FFF2-40B4-BE49-F238E27FC236}">
                <a16:creationId xmlns:a16="http://schemas.microsoft.com/office/drawing/2014/main" id="{41844030-44BB-94F5-C879-6C4F49FB4A14}"/>
              </a:ext>
            </a:extLst>
          </p:cNvPr>
          <p:cNvGrpSpPr/>
          <p:nvPr/>
        </p:nvGrpSpPr>
        <p:grpSpPr>
          <a:xfrm>
            <a:off x="4882571" y="25034"/>
            <a:ext cx="2422107" cy="3375710"/>
            <a:chOff x="1888067" y="39028"/>
            <a:chExt cx="3776132" cy="5262826"/>
          </a:xfrm>
        </p:grpSpPr>
        <p:sp>
          <p:nvSpPr>
            <p:cNvPr id="5" name="TextBox 4">
              <a:extLst>
                <a:ext uri="{FF2B5EF4-FFF2-40B4-BE49-F238E27FC236}">
                  <a16:creationId xmlns:a16="http://schemas.microsoft.com/office/drawing/2014/main" id="{F0F146AE-A15A-E14F-5ED8-7CB4EC8F4E44}"/>
                </a:ext>
              </a:extLst>
            </p:cNvPr>
            <p:cNvSpPr txBox="1"/>
            <p:nvPr/>
          </p:nvSpPr>
          <p:spPr>
            <a:xfrm>
              <a:off x="1888067" y="4880801"/>
              <a:ext cx="3776132" cy="421053"/>
            </a:xfrm>
            <a:prstGeom prst="rect">
              <a:avLst/>
            </a:prstGeom>
            <a:noFill/>
          </p:spPr>
          <p:txBody>
            <a:bodyPr wrap="square">
              <a:spAutoFit/>
            </a:bodyPr>
            <a:lstStyle/>
            <a:p>
              <a:endParaRPr lang="en-US" sz="1155" dirty="0"/>
            </a:p>
          </p:txBody>
        </p:sp>
        <p:sp>
          <p:nvSpPr>
            <p:cNvPr id="6" name="Rectangle 5">
              <a:extLst>
                <a:ext uri="{FF2B5EF4-FFF2-40B4-BE49-F238E27FC236}">
                  <a16:creationId xmlns:a16="http://schemas.microsoft.com/office/drawing/2014/main" id="{854FFEA8-8C36-0C08-73D4-A1DD87CA7011}"/>
                </a:ext>
              </a:extLst>
            </p:cNvPr>
            <p:cNvSpPr/>
            <p:nvPr/>
          </p:nvSpPr>
          <p:spPr>
            <a:xfrm>
              <a:off x="1888067" y="39028"/>
              <a:ext cx="3776132" cy="1456767"/>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539" b="1" dirty="0">
                  <a:ln w="0"/>
                  <a:solidFill>
                    <a:srgbClr val="002060"/>
                  </a:solidFill>
                  <a:effectLst>
                    <a:outerShdw blurRad="38100" dist="19050" dir="2700000" algn="tl" rotWithShape="0">
                      <a:schemeClr val="dk1">
                        <a:alpha val="40000"/>
                      </a:schemeClr>
                    </a:outerShdw>
                  </a:effectLst>
                </a:rPr>
                <a:t>Reduce Vaping Among Young People:</a:t>
              </a:r>
            </a:p>
            <a:p>
              <a:pPr algn="ctr"/>
              <a:r>
                <a:rPr lang="en-US" sz="1539" b="1" dirty="0">
                  <a:ln w="0"/>
                  <a:solidFill>
                    <a:srgbClr val="002060"/>
                  </a:solidFill>
                  <a:effectLst>
                    <a:outerShdw blurRad="38100" dist="19050" dir="2700000" algn="tl" rotWithShape="0">
                      <a:schemeClr val="dk1">
                        <a:alpha val="40000"/>
                      </a:schemeClr>
                    </a:outerShdw>
                  </a:effectLst>
                </a:rPr>
                <a:t>Awareness, Action, Change</a:t>
              </a:r>
              <a:endParaRPr lang="en-IN" sz="1539" b="1" dirty="0">
                <a:solidFill>
                  <a:srgbClr val="002060"/>
                </a:solidFill>
              </a:endParaRPr>
            </a:p>
          </p:txBody>
        </p:sp>
      </p:grpSp>
      <p:pic>
        <p:nvPicPr>
          <p:cNvPr id="39" name="Picture 38">
            <a:extLst>
              <a:ext uri="{FF2B5EF4-FFF2-40B4-BE49-F238E27FC236}">
                <a16:creationId xmlns:a16="http://schemas.microsoft.com/office/drawing/2014/main" id="{67499A9E-6074-F3B6-A950-45CCA794FDC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086948" y="2655245"/>
            <a:ext cx="926450" cy="711296"/>
          </a:xfrm>
          <a:prstGeom prst="rect">
            <a:avLst/>
          </a:prstGeom>
          <a:ln>
            <a:solidFill>
              <a:schemeClr val="tx1"/>
            </a:solidFill>
          </a:ln>
        </p:spPr>
      </p:pic>
      <p:pic>
        <p:nvPicPr>
          <p:cNvPr id="41" name="Picture 40">
            <a:extLst>
              <a:ext uri="{FF2B5EF4-FFF2-40B4-BE49-F238E27FC236}">
                <a16:creationId xmlns:a16="http://schemas.microsoft.com/office/drawing/2014/main" id="{076490C0-4F10-6B9B-F042-B9B9BDF1794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033325" y="2655245"/>
            <a:ext cx="1073513" cy="711296"/>
          </a:xfrm>
          <a:prstGeom prst="rect">
            <a:avLst/>
          </a:prstGeom>
          <a:ln>
            <a:solidFill>
              <a:schemeClr val="tx1"/>
            </a:solidFill>
          </a:ln>
        </p:spPr>
      </p:pic>
      <p:pic>
        <p:nvPicPr>
          <p:cNvPr id="43" name="Picture 42">
            <a:extLst>
              <a:ext uri="{FF2B5EF4-FFF2-40B4-BE49-F238E27FC236}">
                <a16:creationId xmlns:a16="http://schemas.microsoft.com/office/drawing/2014/main" id="{A95B76F7-38C1-658B-A104-4560808C7FC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150248" y="2659949"/>
            <a:ext cx="1073513" cy="707867"/>
          </a:xfrm>
          <a:prstGeom prst="rect">
            <a:avLst/>
          </a:prstGeom>
          <a:ln>
            <a:solidFill>
              <a:schemeClr val="tx1"/>
            </a:solidFill>
          </a:ln>
        </p:spPr>
      </p:pic>
      <p:pic>
        <p:nvPicPr>
          <p:cNvPr id="45" name="Picture 44">
            <a:extLst>
              <a:ext uri="{FF2B5EF4-FFF2-40B4-BE49-F238E27FC236}">
                <a16:creationId xmlns:a16="http://schemas.microsoft.com/office/drawing/2014/main" id="{5F3063AF-BE38-1D94-24E2-6F8E64028B5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256122" y="2659949"/>
            <a:ext cx="895937" cy="706592"/>
          </a:xfrm>
          <a:prstGeom prst="rect">
            <a:avLst/>
          </a:prstGeom>
          <a:ln>
            <a:solidFill>
              <a:schemeClr val="tx1"/>
            </a:solidFill>
          </a:ln>
        </p:spPr>
      </p:pic>
      <p:pic>
        <p:nvPicPr>
          <p:cNvPr id="49" name="Picture 48">
            <a:extLst>
              <a:ext uri="{FF2B5EF4-FFF2-40B4-BE49-F238E27FC236}">
                <a16:creationId xmlns:a16="http://schemas.microsoft.com/office/drawing/2014/main" id="{8F3FC811-7B58-DFDA-B1E6-68203AB01CC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086948" y="3734312"/>
            <a:ext cx="926450" cy="716210"/>
          </a:xfrm>
          <a:prstGeom prst="rect">
            <a:avLst/>
          </a:prstGeom>
          <a:ln>
            <a:solidFill>
              <a:schemeClr val="tx1"/>
            </a:solidFill>
          </a:ln>
        </p:spPr>
      </p:pic>
      <p:pic>
        <p:nvPicPr>
          <p:cNvPr id="51" name="Picture 50">
            <a:extLst>
              <a:ext uri="{FF2B5EF4-FFF2-40B4-BE49-F238E27FC236}">
                <a16:creationId xmlns:a16="http://schemas.microsoft.com/office/drawing/2014/main" id="{98AA1DE2-EE69-0055-5190-9AD1890C9E2B}"/>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033326" y="3734312"/>
            <a:ext cx="1116922" cy="716210"/>
          </a:xfrm>
          <a:prstGeom prst="rect">
            <a:avLst/>
          </a:prstGeom>
          <a:ln>
            <a:solidFill>
              <a:schemeClr val="tx1"/>
            </a:solidFill>
          </a:ln>
        </p:spPr>
      </p:pic>
      <p:pic>
        <p:nvPicPr>
          <p:cNvPr id="53" name="Picture 52">
            <a:extLst>
              <a:ext uri="{FF2B5EF4-FFF2-40B4-BE49-F238E27FC236}">
                <a16:creationId xmlns:a16="http://schemas.microsoft.com/office/drawing/2014/main" id="{26A3212A-73B5-FCE1-B7C3-9E211A50380E}"/>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150248" y="3734311"/>
            <a:ext cx="1012230" cy="704062"/>
          </a:xfrm>
          <a:prstGeom prst="rect">
            <a:avLst/>
          </a:prstGeom>
          <a:ln>
            <a:solidFill>
              <a:schemeClr val="tx1"/>
            </a:solidFill>
          </a:ln>
        </p:spPr>
      </p:pic>
      <p:pic>
        <p:nvPicPr>
          <p:cNvPr id="55" name="Picture 54">
            <a:extLst>
              <a:ext uri="{FF2B5EF4-FFF2-40B4-BE49-F238E27FC236}">
                <a16:creationId xmlns:a16="http://schemas.microsoft.com/office/drawing/2014/main" id="{3B675791-83C8-B394-65AB-741B05FC629C}"/>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7191431" y="3734311"/>
            <a:ext cx="959762" cy="704062"/>
          </a:xfrm>
          <a:prstGeom prst="rect">
            <a:avLst/>
          </a:prstGeom>
          <a:ln>
            <a:solidFill>
              <a:schemeClr val="tx1"/>
            </a:solidFill>
          </a:ln>
        </p:spPr>
      </p:pic>
      <p:pic>
        <p:nvPicPr>
          <p:cNvPr id="7" name="Graphic 6" descr="Brain with solid fill">
            <a:extLst>
              <a:ext uri="{FF2B5EF4-FFF2-40B4-BE49-F238E27FC236}">
                <a16:creationId xmlns:a16="http://schemas.microsoft.com/office/drawing/2014/main" id="{082CCA7A-33E4-6AF1-7659-19F43730D2E7}"/>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5878771" y="4982187"/>
            <a:ext cx="586519" cy="586519"/>
          </a:xfrm>
          <a:prstGeom prst="rect">
            <a:avLst/>
          </a:prstGeom>
        </p:spPr>
      </p:pic>
      <p:pic>
        <p:nvPicPr>
          <p:cNvPr id="10" name="Graphic 9" descr="Children with solid fill">
            <a:extLst>
              <a:ext uri="{FF2B5EF4-FFF2-40B4-BE49-F238E27FC236}">
                <a16:creationId xmlns:a16="http://schemas.microsoft.com/office/drawing/2014/main" id="{D5B1D9E3-A8FC-FF18-0F48-49AEE07ED915}"/>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7269034" y="4938744"/>
            <a:ext cx="586519" cy="586519"/>
          </a:xfrm>
          <a:prstGeom prst="rect">
            <a:avLst/>
          </a:prstGeom>
        </p:spPr>
      </p:pic>
      <p:pic>
        <p:nvPicPr>
          <p:cNvPr id="23" name="Graphic 22" descr="Angel face with solid fill with solid fill">
            <a:extLst>
              <a:ext uri="{FF2B5EF4-FFF2-40B4-BE49-F238E27FC236}">
                <a16:creationId xmlns:a16="http://schemas.microsoft.com/office/drawing/2014/main" id="{866908D5-CC62-17E8-7846-FE3EF0F423D8}"/>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4303857" y="4949607"/>
            <a:ext cx="475529" cy="475529"/>
          </a:xfrm>
          <a:prstGeom prst="rect">
            <a:avLst/>
          </a:prstGeom>
        </p:spPr>
      </p:pic>
      <p:sp>
        <p:nvSpPr>
          <p:cNvPr id="26" name="TextBox 25">
            <a:extLst>
              <a:ext uri="{FF2B5EF4-FFF2-40B4-BE49-F238E27FC236}">
                <a16:creationId xmlns:a16="http://schemas.microsoft.com/office/drawing/2014/main" id="{2D4F7E50-6A43-1596-565C-C2CC3011B780}"/>
              </a:ext>
            </a:extLst>
          </p:cNvPr>
          <p:cNvSpPr txBox="1"/>
          <p:nvPr/>
        </p:nvSpPr>
        <p:spPr>
          <a:xfrm>
            <a:off x="4032812" y="5406814"/>
            <a:ext cx="1139108"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Physiological</a:t>
            </a:r>
            <a:endParaRPr lang="en-IN" sz="1155" b="1"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422B50D5-556E-B168-304B-83B25505E778}"/>
              </a:ext>
            </a:extLst>
          </p:cNvPr>
          <p:cNvSpPr txBox="1"/>
          <p:nvPr/>
        </p:nvSpPr>
        <p:spPr>
          <a:xfrm>
            <a:off x="5667969" y="5446344"/>
            <a:ext cx="1299807"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Psychological</a:t>
            </a:r>
            <a:endParaRPr lang="en-IN" sz="1155" b="1"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84AA5E60-6D6C-A91F-4186-A15B233E7064}"/>
              </a:ext>
            </a:extLst>
          </p:cNvPr>
          <p:cNvSpPr txBox="1"/>
          <p:nvPr/>
        </p:nvSpPr>
        <p:spPr>
          <a:xfrm>
            <a:off x="7106450" y="5425136"/>
            <a:ext cx="1050361" cy="270074"/>
          </a:xfrm>
          <a:prstGeom prst="rect">
            <a:avLst/>
          </a:prstGeom>
          <a:noFill/>
        </p:spPr>
        <p:txBody>
          <a:bodyPr wrap="square" rtlCol="0">
            <a:spAutoFit/>
          </a:bodyPr>
          <a:lstStyle/>
          <a:p>
            <a:r>
              <a:rPr lang="en-US" sz="1155" b="1" dirty="0">
                <a:latin typeface="Arial" panose="020B0604020202020204" pitchFamily="34" charset="0"/>
                <a:cs typeface="Arial" panose="020B0604020202020204" pitchFamily="34" charset="0"/>
              </a:rPr>
              <a:t>Sociological</a:t>
            </a:r>
            <a:endParaRPr lang="en-IN" sz="1155" b="1" dirty="0">
              <a:latin typeface="Arial" panose="020B0604020202020204" pitchFamily="34" charset="0"/>
              <a:cs typeface="Arial" panose="020B0604020202020204" pitchFamily="34" charset="0"/>
            </a:endParaRPr>
          </a:p>
        </p:txBody>
      </p:sp>
      <p:pic>
        <p:nvPicPr>
          <p:cNvPr id="30" name="Picture 29">
            <a:extLst>
              <a:ext uri="{FF2B5EF4-FFF2-40B4-BE49-F238E27FC236}">
                <a16:creationId xmlns:a16="http://schemas.microsoft.com/office/drawing/2014/main" id="{AA512EA0-E2D5-EB5F-A8C5-F7EB3FFE37E3}"/>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6855554" y="5806524"/>
            <a:ext cx="1000000" cy="943762"/>
          </a:xfrm>
          <a:prstGeom prst="rect">
            <a:avLst/>
          </a:prstGeom>
        </p:spPr>
      </p:pic>
      <p:sp>
        <p:nvSpPr>
          <p:cNvPr id="31" name="TextBox 30">
            <a:extLst>
              <a:ext uri="{FF2B5EF4-FFF2-40B4-BE49-F238E27FC236}">
                <a16:creationId xmlns:a16="http://schemas.microsoft.com/office/drawing/2014/main" id="{995A8737-8365-36C3-B0BF-117F4557E9B8}"/>
              </a:ext>
            </a:extLst>
          </p:cNvPr>
          <p:cNvSpPr txBox="1"/>
          <p:nvPr/>
        </p:nvSpPr>
        <p:spPr>
          <a:xfrm>
            <a:off x="4303857" y="5893369"/>
            <a:ext cx="1378239" cy="625556"/>
          </a:xfrm>
          <a:prstGeom prst="rect">
            <a:avLst/>
          </a:prstGeom>
          <a:solidFill>
            <a:schemeClr val="accent1"/>
          </a:solidFill>
        </p:spPr>
        <p:txBody>
          <a:bodyPr wrap="square" rtlCol="0">
            <a:spAutoFit/>
          </a:bodyPr>
          <a:lstStyle/>
          <a:p>
            <a:r>
              <a:rPr lang="en-US" sz="1155" b="1" dirty="0">
                <a:latin typeface="Arial" panose="020B0604020202020204" pitchFamily="34" charset="0"/>
                <a:cs typeface="Arial" panose="020B0604020202020204" pitchFamily="34" charset="0"/>
              </a:rPr>
              <a:t>ASH Helpline Number</a:t>
            </a:r>
          </a:p>
          <a:p>
            <a:r>
              <a:rPr lang="en-US" sz="1155" b="1" dirty="0">
                <a:latin typeface="Arial" panose="020B0604020202020204" pitchFamily="34" charset="0"/>
                <a:cs typeface="Arial" panose="020B0604020202020204" pitchFamily="34" charset="0"/>
              </a:rPr>
              <a:t>0172-2660078</a:t>
            </a:r>
            <a:endParaRPr lang="en-IN" sz="1155"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89B7CD6-ED27-68CE-3DFA-3271F8CFB483}"/>
              </a:ext>
            </a:extLst>
          </p:cNvPr>
          <p:cNvSpPr txBox="1"/>
          <p:nvPr/>
        </p:nvSpPr>
        <p:spPr>
          <a:xfrm>
            <a:off x="9864524" y="6424725"/>
            <a:ext cx="6094070" cy="369332"/>
          </a:xfrm>
          <a:prstGeom prst="rect">
            <a:avLst/>
          </a:prstGeom>
          <a:noFill/>
        </p:spPr>
        <p:txBody>
          <a:bodyPr wrap="square">
            <a:spAutoFit/>
          </a:bodyPr>
          <a:lstStyle/>
          <a:p>
            <a:r>
              <a:rPr lang="en-IN" sz="1800" dirty="0" err="1">
                <a:latin typeface="Arial" panose="020B0604020202020204" pitchFamily="34" charset="0"/>
                <a:cs typeface="Arial" panose="020B0604020202020204" pitchFamily="34" charset="0"/>
              </a:rPr>
              <a:t>Rajveersinh</a:t>
            </a:r>
            <a:r>
              <a:rPr lang="en-IN" sz="18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4002145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459B-54C7-FD25-6F90-FA1B8ABCADC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LOCAL PARTNERS</a:t>
            </a:r>
            <a:br>
              <a:rPr lang="en-US" b="1"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174D501-50D1-ECD5-1EDC-9FBC457B2C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50056" y="1306636"/>
            <a:ext cx="3443410" cy="143112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 Placeholder 3">
            <a:extLst>
              <a:ext uri="{FF2B5EF4-FFF2-40B4-BE49-F238E27FC236}">
                <a16:creationId xmlns:a16="http://schemas.microsoft.com/office/drawing/2014/main" id="{3300ACF0-5849-BD1F-63DB-C14D52F68B84}"/>
              </a:ext>
            </a:extLst>
          </p:cNvPr>
          <p:cNvSpPr>
            <a:spLocks noGrp="1"/>
          </p:cNvSpPr>
          <p:nvPr>
            <p:ph type="body" sz="half" idx="2"/>
          </p:nvPr>
        </p:nvSpPr>
        <p:spPr>
          <a:xfrm>
            <a:off x="1478525" y="1422399"/>
            <a:ext cx="3908315" cy="5128872"/>
          </a:xfrm>
        </p:spPr>
        <p:txBody>
          <a:bodyPr>
            <a:noAutofit/>
          </a:bodyPr>
          <a:lstStyle/>
          <a:p>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Sheffield City Council resources for schools on youth vaping. These were developed in collaboration with ASH to help make children and young people aware of the facts about vaping.</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The UK government ran a national awareness campaign in autumn 2025 warning young people about the dangers of drugs and harmful vaping products (UK GOV, 2025).</a:t>
            </a: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Local public health teams in places like Essex have developed practical toolkits to help schools, parents and communities talk to young people about the risks of vaping, including facts, conversation guides, and prevention advice(ESSEX PH, 2025).</a:t>
            </a:r>
            <a:endParaRPr lang="en-IN"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8C68B579-1759-E4C9-0DF3-F2DDC9466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1973" y="2993570"/>
            <a:ext cx="2980730" cy="157281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2" name="Picture 11">
            <a:extLst>
              <a:ext uri="{FF2B5EF4-FFF2-40B4-BE49-F238E27FC236}">
                <a16:creationId xmlns:a16="http://schemas.microsoft.com/office/drawing/2014/main" id="{14FB2947-5753-C0AE-CBDF-045C621D77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4412" y="4764959"/>
            <a:ext cx="3145619" cy="157281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id="{99CCE1B1-24DA-7161-D84D-ED70DA84B304}"/>
              </a:ext>
            </a:extLst>
          </p:cNvPr>
          <p:cNvSpPr txBox="1"/>
          <p:nvPr/>
        </p:nvSpPr>
        <p:spPr>
          <a:xfrm>
            <a:off x="9693466" y="6366605"/>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3514310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6C4A9-D641-9E2D-F05D-89406C4E206D}"/>
              </a:ext>
            </a:extLst>
          </p:cNvPr>
          <p:cNvSpPr>
            <a:spLocks noGrp="1"/>
          </p:cNvSpPr>
          <p:nvPr>
            <p:ph type="title"/>
          </p:nvPr>
        </p:nvSpPr>
        <p:spPr>
          <a:xfrm>
            <a:off x="2296887" y="446088"/>
            <a:ext cx="3797526" cy="976312"/>
          </a:xfrm>
        </p:spPr>
        <p:txBody>
          <a:bodyPr>
            <a:noAutofit/>
          </a:bodyPr>
          <a:lstStyle/>
          <a:p>
            <a:r>
              <a:rPr lang="en-US" sz="3200" b="1" dirty="0">
                <a:latin typeface="Arial" panose="020B0604020202020204" pitchFamily="34" charset="0"/>
                <a:cs typeface="Arial" panose="020B0604020202020204" pitchFamily="34" charset="0"/>
              </a:rPr>
              <a:t>National Partners</a:t>
            </a:r>
            <a:endParaRPr lang="en-IN" sz="3200" b="1"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695D43F8-76CE-08A7-21CC-9F589A92E6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24467" y="831976"/>
            <a:ext cx="2788330" cy="153327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 Placeholder 3">
            <a:extLst>
              <a:ext uri="{FF2B5EF4-FFF2-40B4-BE49-F238E27FC236}">
                <a16:creationId xmlns:a16="http://schemas.microsoft.com/office/drawing/2014/main" id="{6DBA35A2-969E-A83B-689C-9114AEC73444}"/>
              </a:ext>
            </a:extLst>
          </p:cNvPr>
          <p:cNvSpPr>
            <a:spLocks noGrp="1"/>
          </p:cNvSpPr>
          <p:nvPr>
            <p:ph type="body" sz="half" idx="2"/>
          </p:nvPr>
        </p:nvSpPr>
        <p:spPr>
          <a:xfrm>
            <a:off x="1153886" y="1598612"/>
            <a:ext cx="5083627" cy="4813299"/>
          </a:xfrm>
        </p:spPr>
        <p:txBody>
          <a:bodyPr>
            <a:noAutofit/>
          </a:bodyPr>
          <a:lstStyle/>
          <a:p>
            <a:pPr marL="342900" indent="-342900">
              <a:buFont typeface="Wingdings" panose="05000000000000000000" pitchFamily="2" charset="2"/>
              <a:buChar char="Ø"/>
            </a:pPr>
            <a:r>
              <a:rPr lang="en-US" sz="1600" dirty="0">
                <a:latin typeface="Arial" panose="020B0604020202020204" pitchFamily="34" charset="0"/>
                <a:cs typeface="Arial" panose="020B0604020202020204" pitchFamily="34" charset="0"/>
              </a:rPr>
              <a:t>ASH- offers education to correct young people’s misconceptions about vaping (ASH, 2025).</a:t>
            </a:r>
          </a:p>
          <a:p>
            <a:r>
              <a:rPr lang="en-US" sz="16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US" sz="1600" dirty="0">
                <a:latin typeface="Arial" panose="020B0604020202020204" pitchFamily="34" charset="0"/>
                <a:cs typeface="Arial" panose="020B0604020202020204" pitchFamily="34" charset="0"/>
              </a:rPr>
              <a:t> NHS Digital – developed digital quit-smoking tools and apps(NHS digital, 2025).</a:t>
            </a:r>
          </a:p>
          <a:p>
            <a:endParaRPr lang="en-US" sz="16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sz="1600" dirty="0">
                <a:latin typeface="Arial" panose="020B0604020202020204" pitchFamily="34" charset="0"/>
                <a:cs typeface="Arial" panose="020B0604020202020204" pitchFamily="34" charset="0"/>
              </a:rPr>
              <a:t>ADPH- Youth protection: ADPH strongly supports policies that prevent young people from starting vaping or smoking, including restrictions on </a:t>
            </a:r>
            <a:r>
              <a:rPr lang="en-US" sz="1600" dirty="0" err="1">
                <a:latin typeface="Arial" panose="020B0604020202020204" pitchFamily="34" charset="0"/>
                <a:cs typeface="Arial" panose="020B0604020202020204" pitchFamily="34" charset="0"/>
              </a:rPr>
              <a:t>flavours</a:t>
            </a:r>
            <a:r>
              <a:rPr lang="en-US" sz="1600" dirty="0">
                <a:latin typeface="Arial" panose="020B0604020202020204" pitchFamily="34" charset="0"/>
                <a:cs typeface="Arial" panose="020B0604020202020204" pitchFamily="34" charset="0"/>
              </a:rPr>
              <a:t>, packaging, and marketing that appeal to youth (ADPH, 2025).</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441DAECE-D088-9DE2-B51B-560E2248F5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07806" y="2630969"/>
            <a:ext cx="2788331" cy="166628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a:extLst>
              <a:ext uri="{FF2B5EF4-FFF2-40B4-BE49-F238E27FC236}">
                <a16:creationId xmlns:a16="http://schemas.microsoft.com/office/drawing/2014/main" id="{69C2D6D1-9095-3064-1ACA-BC4BA4FAED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24467" y="4562971"/>
            <a:ext cx="2011196" cy="175074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9CFF6C70-F7B4-AE98-C411-243A8B26172D}"/>
              </a:ext>
            </a:extLst>
          </p:cNvPr>
          <p:cNvSpPr txBox="1"/>
          <p:nvPr/>
        </p:nvSpPr>
        <p:spPr>
          <a:xfrm>
            <a:off x="9207806" y="6411911"/>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162329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A1FF3-7F33-919D-8F4F-B77D73A893A4}"/>
              </a:ext>
            </a:extLst>
          </p:cNvPr>
          <p:cNvSpPr>
            <a:spLocks noGrp="1"/>
          </p:cNvSpPr>
          <p:nvPr>
            <p:ph type="title"/>
          </p:nvPr>
        </p:nvSpPr>
        <p:spPr>
          <a:xfrm>
            <a:off x="2468055" y="186590"/>
            <a:ext cx="8911687" cy="760467"/>
          </a:xfrm>
        </p:spPr>
        <p:txBody>
          <a:bodyPr/>
          <a:lstStyle/>
          <a:p>
            <a:r>
              <a:rPr lang="en-US" b="1" dirty="0">
                <a:latin typeface="Arial" panose="020B0604020202020204" pitchFamily="34" charset="0"/>
                <a:cs typeface="Arial" panose="020B0604020202020204" pitchFamily="34" charset="0"/>
              </a:rPr>
              <a:t>Resources</a:t>
            </a:r>
            <a:endParaRPr lang="en-IN" b="1" dirty="0">
              <a:latin typeface="Arial" panose="020B0604020202020204" pitchFamily="34" charset="0"/>
              <a:cs typeface="Arial" panose="020B0604020202020204" pitchFamily="34" charset="0"/>
            </a:endParaRPr>
          </a:p>
        </p:txBody>
      </p:sp>
      <p:pic>
        <p:nvPicPr>
          <p:cNvPr id="13" name="Content Placeholder 12">
            <a:extLst>
              <a:ext uri="{FF2B5EF4-FFF2-40B4-BE49-F238E27FC236}">
                <a16:creationId xmlns:a16="http://schemas.microsoft.com/office/drawing/2014/main" id="{53D66CCC-DC95-0622-1EC0-8B87CE49A1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184540">
            <a:off x="705179" y="1914755"/>
            <a:ext cx="1261383" cy="126138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Rectangle 3">
            <a:extLst>
              <a:ext uri="{FF2B5EF4-FFF2-40B4-BE49-F238E27FC236}">
                <a16:creationId xmlns:a16="http://schemas.microsoft.com/office/drawing/2014/main" id="{13C2B574-B082-1DA2-0554-67E339B702BA}"/>
              </a:ext>
            </a:extLst>
          </p:cNvPr>
          <p:cNvSpPr/>
          <p:nvPr/>
        </p:nvSpPr>
        <p:spPr>
          <a:xfrm>
            <a:off x="2590800" y="1105806"/>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NHS Quit smoking services(2023)</a:t>
            </a:r>
            <a:endParaRPr lang="en-IN" sz="2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1791E05-A22B-3380-38FD-03121A8846F8}"/>
              </a:ext>
            </a:extLst>
          </p:cNvPr>
          <p:cNvSpPr/>
          <p:nvPr/>
        </p:nvSpPr>
        <p:spPr>
          <a:xfrm>
            <a:off x="5350328" y="1105806"/>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NHS Digital advice and online support (2023)</a:t>
            </a:r>
            <a:endParaRPr lang="en-IN"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C660206D-9E26-E5CF-B081-48EEC44CF555}"/>
              </a:ext>
            </a:extLst>
          </p:cNvPr>
          <p:cNvSpPr/>
          <p:nvPr/>
        </p:nvSpPr>
        <p:spPr>
          <a:xfrm>
            <a:off x="7993417" y="1116692"/>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Public Health England/NICE Guidelines(2021)</a:t>
            </a:r>
            <a:endParaRPr lang="en-IN" sz="20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3956E77-0929-0608-ECE3-12A43B65B447}"/>
              </a:ext>
            </a:extLst>
          </p:cNvPr>
          <p:cNvSpPr/>
          <p:nvPr/>
        </p:nvSpPr>
        <p:spPr>
          <a:xfrm>
            <a:off x="2590800" y="2746336"/>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Educational presentations</a:t>
            </a:r>
            <a:endParaRPr lang="en-IN" sz="20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CE2A63C-8FBE-7C7E-339C-1A2C6615A886}"/>
              </a:ext>
            </a:extLst>
          </p:cNvPr>
          <p:cNvSpPr/>
          <p:nvPr/>
        </p:nvSpPr>
        <p:spPr>
          <a:xfrm>
            <a:off x="5350328" y="278855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Feedback &amp; Evaluation tools</a:t>
            </a:r>
            <a:endParaRPr lang="en-IN" sz="20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EA31FFFC-F983-6C28-DA1F-EA49862D28A6}"/>
              </a:ext>
            </a:extLst>
          </p:cNvPr>
          <p:cNvSpPr/>
          <p:nvPr/>
        </p:nvSpPr>
        <p:spPr>
          <a:xfrm>
            <a:off x="7993417" y="278855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Behavior change tools</a:t>
            </a:r>
            <a:endParaRPr lang="en-IN" sz="20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8B1E419C-BA0A-305E-252F-EFE25DB270C3}"/>
              </a:ext>
            </a:extLst>
          </p:cNvPr>
          <p:cNvSpPr/>
          <p:nvPr/>
        </p:nvSpPr>
        <p:spPr>
          <a:xfrm>
            <a:off x="2590800" y="447509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CDC helpline tools</a:t>
            </a:r>
            <a:endParaRPr lang="en-IN" sz="20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9A634B67-CDC2-000A-2B12-138368961B41}"/>
              </a:ext>
            </a:extLst>
          </p:cNvPr>
          <p:cNvSpPr/>
          <p:nvPr/>
        </p:nvSpPr>
        <p:spPr>
          <a:xfrm>
            <a:off x="5350328" y="4475095"/>
            <a:ext cx="2286000" cy="1280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ASH Guidance and </a:t>
            </a:r>
            <a:r>
              <a:rPr lang="en-US" sz="2000" dirty="0" err="1">
                <a:latin typeface="Arial" panose="020B0604020202020204" pitchFamily="34" charset="0"/>
                <a:cs typeface="Arial" panose="020B0604020202020204" pitchFamily="34" charset="0"/>
              </a:rPr>
              <a:t>qutting</a:t>
            </a:r>
            <a:r>
              <a:rPr lang="en-US" sz="2000" dirty="0">
                <a:latin typeface="Arial" panose="020B0604020202020204" pitchFamily="34" charset="0"/>
                <a:cs typeface="Arial" panose="020B0604020202020204" pitchFamily="34" charset="0"/>
              </a:rPr>
              <a:t> service(2024)</a:t>
            </a:r>
            <a:endParaRPr lang="en-IN" sz="20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EA86FFE9-6206-1E0D-6416-A194F5DC09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827081">
            <a:off x="847717" y="4248224"/>
            <a:ext cx="1217285" cy="121728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7" name="Picture 16">
            <a:extLst>
              <a:ext uri="{FF2B5EF4-FFF2-40B4-BE49-F238E27FC236}">
                <a16:creationId xmlns:a16="http://schemas.microsoft.com/office/drawing/2014/main" id="{0F67C5A3-27DB-23AD-64EA-B98D16A4A0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40421">
            <a:off x="10828205" y="1652530"/>
            <a:ext cx="1103075" cy="1103075"/>
          </a:xfrm>
          <a:prstGeom prst="rect">
            <a:avLst/>
          </a:prstGeom>
        </p:spPr>
      </p:pic>
      <p:pic>
        <p:nvPicPr>
          <p:cNvPr id="19" name="Picture 18">
            <a:extLst>
              <a:ext uri="{FF2B5EF4-FFF2-40B4-BE49-F238E27FC236}">
                <a16:creationId xmlns:a16="http://schemas.microsoft.com/office/drawing/2014/main" id="{AF864DF4-8329-3029-240D-4D41CE7D12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778463">
            <a:off x="10268509" y="4574478"/>
            <a:ext cx="1468654" cy="1645380"/>
          </a:xfrm>
          <a:prstGeom prst="rect">
            <a:avLst/>
          </a:prstGeom>
        </p:spPr>
      </p:pic>
      <p:sp>
        <p:nvSpPr>
          <p:cNvPr id="12" name="TextBox 11">
            <a:extLst>
              <a:ext uri="{FF2B5EF4-FFF2-40B4-BE49-F238E27FC236}">
                <a16:creationId xmlns:a16="http://schemas.microsoft.com/office/drawing/2014/main" id="{ED5FCA92-8FAF-3571-D56E-06C6DE12DE37}"/>
              </a:ext>
            </a:extLst>
          </p:cNvPr>
          <p:cNvSpPr txBox="1"/>
          <p:nvPr/>
        </p:nvSpPr>
        <p:spPr>
          <a:xfrm>
            <a:off x="9285790" y="6475374"/>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1172955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CD1B-9C68-2129-CE54-96FADF2BCD6A}"/>
              </a:ext>
            </a:extLst>
          </p:cNvPr>
          <p:cNvSpPr>
            <a:spLocks noGrp="1"/>
          </p:cNvSpPr>
          <p:nvPr>
            <p:ph type="title"/>
          </p:nvPr>
        </p:nvSpPr>
        <p:spPr>
          <a:xfrm>
            <a:off x="2384582" y="253720"/>
            <a:ext cx="8911687" cy="1280890"/>
          </a:xfrm>
        </p:spPr>
        <p:txBody>
          <a:bodyPr/>
          <a:lstStyle/>
          <a:p>
            <a:pPr algn="ctr"/>
            <a:r>
              <a:rPr lang="en-IN" b="1" dirty="0">
                <a:latin typeface="Arial" panose="020B0604020202020204" pitchFamily="34" charset="0"/>
                <a:cs typeface="Arial" panose="020B0604020202020204" pitchFamily="34" charset="0"/>
              </a:rPr>
              <a:t>CHECKLIST</a:t>
            </a:r>
          </a:p>
        </p:txBody>
      </p:sp>
      <p:pic>
        <p:nvPicPr>
          <p:cNvPr id="5" name="Content Placeholder 4">
            <a:extLst>
              <a:ext uri="{FF2B5EF4-FFF2-40B4-BE49-F238E27FC236}">
                <a16:creationId xmlns:a16="http://schemas.microsoft.com/office/drawing/2014/main" id="{D979F1EF-C32C-9BEE-C79F-00DEC1C14B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95683" y="1206681"/>
            <a:ext cx="3706171" cy="524281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D19D723B-13E1-6199-D744-CB259A0B7F16}"/>
              </a:ext>
            </a:extLst>
          </p:cNvPr>
          <p:cNvSpPr txBox="1"/>
          <p:nvPr/>
        </p:nvSpPr>
        <p:spPr>
          <a:xfrm>
            <a:off x="9864524" y="6449500"/>
            <a:ext cx="6094070" cy="338554"/>
          </a:xfrm>
          <a:prstGeom prst="rect">
            <a:avLst/>
          </a:prstGeom>
          <a:noFill/>
        </p:spPr>
        <p:txBody>
          <a:bodyPr wrap="square">
            <a:spAutoFit/>
          </a:bodyPr>
          <a:lstStyle/>
          <a:p>
            <a:r>
              <a:rPr lang="en-IN" sz="1600" dirty="0" err="1">
                <a:latin typeface="Arial" panose="020B0604020202020204" pitchFamily="34" charset="0"/>
                <a:cs typeface="Arial" panose="020B0604020202020204" pitchFamily="34" charset="0"/>
              </a:rPr>
              <a:t>Rajveersinh</a:t>
            </a:r>
            <a:r>
              <a:rPr lang="en-IN" sz="1600" dirty="0">
                <a:latin typeface="Arial" panose="020B0604020202020204" pitchFamily="34" charset="0"/>
                <a:cs typeface="Arial" panose="020B0604020202020204" pitchFamily="34" charset="0"/>
              </a:rPr>
              <a:t> Rana</a:t>
            </a:r>
          </a:p>
        </p:txBody>
      </p:sp>
    </p:spTree>
    <p:extLst>
      <p:ext uri="{BB962C8B-B14F-4D97-AF65-F5344CB8AC3E}">
        <p14:creationId xmlns:p14="http://schemas.microsoft.com/office/powerpoint/2010/main" val="3199225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F6DA4-846F-EF6A-570C-A71B599E11FD}"/>
              </a:ext>
            </a:extLst>
          </p:cNvPr>
          <p:cNvSpPr>
            <a:spLocks noGrp="1"/>
          </p:cNvSpPr>
          <p:nvPr>
            <p:ph type="title"/>
          </p:nvPr>
        </p:nvSpPr>
        <p:spPr>
          <a:xfrm>
            <a:off x="2168383" y="2788555"/>
            <a:ext cx="8911687" cy="1280890"/>
          </a:xfrm>
        </p:spPr>
        <p:txBody>
          <a:bodyPr/>
          <a:lstStyle/>
          <a:p>
            <a:pPr algn="ctr"/>
            <a:r>
              <a:rPr lang="en-US" b="1" dirty="0">
                <a:latin typeface="Arial" panose="020B0604020202020204" pitchFamily="34" charset="0"/>
                <a:cs typeface="Arial" panose="020B0604020202020204" pitchFamily="34" charset="0"/>
              </a:rPr>
              <a:t>BENEFITS &amp; CHALLENGES</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6652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EB424-3336-630D-5951-CDDA51E62F02}"/>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Psychological benefits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F4FD26-CFB0-62E5-DD49-1BFBC8B5F273}"/>
              </a:ext>
            </a:extLst>
          </p:cNvPr>
          <p:cNvSpPr>
            <a:spLocks noGrp="1"/>
          </p:cNvSpPr>
          <p:nvPr>
            <p:ph idx="1"/>
          </p:nvPr>
        </p:nvSpPr>
        <p:spPr>
          <a:xfrm>
            <a:off x="1348241" y="1905000"/>
            <a:ext cx="5977846" cy="4713514"/>
          </a:xfrm>
        </p:spPr>
        <p:txBody>
          <a:bodyPr>
            <a:normAutofit/>
          </a:bodyPr>
          <a:lstStyle/>
          <a:p>
            <a:r>
              <a:rPr lang="en-US" dirty="0">
                <a:latin typeface="Arial" panose="020B0604020202020204" pitchFamily="34" charset="0"/>
                <a:cs typeface="Arial" panose="020B0604020202020204" pitchFamily="34" charset="0"/>
              </a:rPr>
              <a:t>Reduced anxiety and stress by breaking the nicotine craving-withdrawal cycle (WHO, 2023).</a:t>
            </a:r>
          </a:p>
          <a:p>
            <a:r>
              <a:rPr lang="en-US" dirty="0">
                <a:latin typeface="Arial" panose="020B0604020202020204" pitchFamily="34" charset="0"/>
                <a:cs typeface="Arial" panose="020B0604020202020204" pitchFamily="34" charset="0"/>
              </a:rPr>
              <a:t>Improved mood stability and reduced irritability after nicotine cessation.</a:t>
            </a:r>
          </a:p>
          <a:p>
            <a:r>
              <a:rPr lang="en-US" dirty="0">
                <a:latin typeface="Arial" panose="020B0604020202020204" pitchFamily="34" charset="0"/>
                <a:cs typeface="Arial" panose="020B0604020202020204" pitchFamily="34" charset="0"/>
              </a:rPr>
              <a:t>Better concentration and focus due to reduced dependence and cravings (CDC, 2022).</a:t>
            </a:r>
          </a:p>
          <a:p>
            <a:r>
              <a:rPr lang="en-US" dirty="0">
                <a:latin typeface="Arial" panose="020B0604020202020204" pitchFamily="34" charset="0"/>
                <a:cs typeface="Arial" panose="020B0604020202020204" pitchFamily="34" charset="0"/>
              </a:rPr>
              <a:t>Improved sleep quality and reduced restlessness (CDC, 2022).</a:t>
            </a:r>
          </a:p>
          <a:p>
            <a:r>
              <a:rPr lang="en-US" dirty="0">
                <a:latin typeface="Arial" panose="020B0604020202020204" pitchFamily="34" charset="0"/>
                <a:cs typeface="Arial" panose="020B0604020202020204" pitchFamily="34" charset="0"/>
              </a:rPr>
              <a:t>Increased self-confidence and self-efficacy after successful quitting (Journal of Medical Internet Research 2020).</a:t>
            </a:r>
          </a:p>
          <a:p>
            <a:r>
              <a:rPr lang="en-US" dirty="0">
                <a:latin typeface="Arial" panose="020B0604020202020204" pitchFamily="34" charset="0"/>
                <a:cs typeface="Arial" panose="020B0604020202020204" pitchFamily="34" charset="0"/>
              </a:rPr>
              <a:t>Reduced psychological dependence on vaping as a coping mechanism (WHO, 2023).</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92243FA-593D-30E4-B652-95ADC85F8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9299" y="1567370"/>
            <a:ext cx="3645314" cy="421036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0682CC29-1C89-54D1-36CD-6AF408EF101D}"/>
              </a:ext>
            </a:extLst>
          </p:cNvPr>
          <p:cNvSpPr txBox="1"/>
          <p:nvPr/>
        </p:nvSpPr>
        <p:spPr>
          <a:xfrm>
            <a:off x="7951806" y="5926113"/>
            <a:ext cx="4791919" cy="307777"/>
          </a:xfrm>
          <a:prstGeom prst="rect">
            <a:avLst/>
          </a:prstGeom>
          <a:noFill/>
        </p:spPr>
        <p:txBody>
          <a:bodyPr wrap="square" rtlCol="0">
            <a:spAutoFit/>
          </a:bodyPr>
          <a:lstStyle/>
          <a:p>
            <a:r>
              <a:rPr lang="en-IN" sz="1400" b="1" dirty="0">
                <a:latin typeface="Arial" panose="020B0604020202020204" pitchFamily="34" charset="0"/>
                <a:cs typeface="Arial" panose="020B0604020202020204" pitchFamily="34" charset="0"/>
              </a:rPr>
              <a:t>Medical research &amp; clinical data,2025</a:t>
            </a:r>
          </a:p>
        </p:txBody>
      </p:sp>
      <p:sp>
        <p:nvSpPr>
          <p:cNvPr id="6" name="TextBox 5">
            <a:extLst>
              <a:ext uri="{FF2B5EF4-FFF2-40B4-BE49-F238E27FC236}">
                <a16:creationId xmlns:a16="http://schemas.microsoft.com/office/drawing/2014/main" id="{F70AD28C-A25E-A86E-8831-971FAAB40ADA}"/>
              </a:ext>
            </a:extLst>
          </p:cNvPr>
          <p:cNvSpPr txBox="1"/>
          <p:nvPr/>
        </p:nvSpPr>
        <p:spPr>
          <a:xfrm>
            <a:off x="10417213" y="6488668"/>
            <a:ext cx="2326512"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Hetvi </a:t>
            </a:r>
            <a:r>
              <a:rPr lang="en-IN" sz="1600" dirty="0" err="1">
                <a:latin typeface="Arial" panose="020B0604020202020204" pitchFamily="34" charset="0"/>
                <a:cs typeface="Arial" panose="020B0604020202020204" pitchFamily="34" charset="0"/>
              </a:rPr>
              <a:t>Sangdot</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684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7B03-3FB0-5268-40B0-EA14E0A10A9E}"/>
              </a:ext>
            </a:extLst>
          </p:cNvPr>
          <p:cNvSpPr>
            <a:spLocks noGrp="1"/>
          </p:cNvSpPr>
          <p:nvPr>
            <p:ph type="title"/>
          </p:nvPr>
        </p:nvSpPr>
        <p:spPr>
          <a:xfrm>
            <a:off x="2157498" y="497654"/>
            <a:ext cx="8911687" cy="1280890"/>
          </a:xfrm>
        </p:spPr>
        <p:txBody>
          <a:bodyPr/>
          <a:lstStyle/>
          <a:p>
            <a:pPr algn="ctr"/>
            <a:r>
              <a:rPr lang="en-US" b="1" dirty="0">
                <a:latin typeface="Arial" panose="020B0604020202020204" pitchFamily="34" charset="0"/>
                <a:cs typeface="Arial" panose="020B0604020202020204" pitchFamily="34" charset="0"/>
              </a:rPr>
              <a:t>Physiological Benefits</a:t>
            </a:r>
            <a:endParaRPr lang="en-IN"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2B760182-DB70-C7C5-7E57-1BF8CD58288E}"/>
              </a:ext>
            </a:extLst>
          </p:cNvPr>
          <p:cNvGraphicFramePr>
            <a:graphicFrameLocks noGrp="1"/>
          </p:cNvGraphicFramePr>
          <p:nvPr>
            <p:ph idx="1"/>
            <p:extLst>
              <p:ext uri="{D42A27DB-BD31-4B8C-83A1-F6EECF244321}">
                <p14:modId xmlns:p14="http://schemas.microsoft.com/office/powerpoint/2010/main" val="2358173318"/>
              </p:ext>
            </p:extLst>
          </p:nvPr>
        </p:nvGraphicFramePr>
        <p:xfrm>
          <a:off x="1326468" y="1778544"/>
          <a:ext cx="9940245" cy="4488577"/>
        </p:xfrm>
        <a:graphic>
          <a:graphicData uri="http://schemas.openxmlformats.org/drawingml/2006/table">
            <a:tbl>
              <a:tblPr firstRow="1" bandRow="1">
                <a:tableStyleId>{5C22544A-7EE6-4342-B048-85BDC9FD1C3A}</a:tableStyleId>
              </a:tblPr>
              <a:tblGrid>
                <a:gridCol w="3313415">
                  <a:extLst>
                    <a:ext uri="{9D8B030D-6E8A-4147-A177-3AD203B41FA5}">
                      <a16:colId xmlns:a16="http://schemas.microsoft.com/office/drawing/2014/main" val="244758856"/>
                    </a:ext>
                  </a:extLst>
                </a:gridCol>
                <a:gridCol w="3313415">
                  <a:extLst>
                    <a:ext uri="{9D8B030D-6E8A-4147-A177-3AD203B41FA5}">
                      <a16:colId xmlns:a16="http://schemas.microsoft.com/office/drawing/2014/main" val="3371604374"/>
                    </a:ext>
                  </a:extLst>
                </a:gridCol>
                <a:gridCol w="3313415">
                  <a:extLst>
                    <a:ext uri="{9D8B030D-6E8A-4147-A177-3AD203B41FA5}">
                      <a16:colId xmlns:a16="http://schemas.microsoft.com/office/drawing/2014/main" val="3873265517"/>
                    </a:ext>
                  </a:extLst>
                </a:gridCol>
              </a:tblGrid>
              <a:tr h="482427">
                <a:tc>
                  <a:txBody>
                    <a:bodyPr/>
                    <a:lstStyle/>
                    <a:p>
                      <a:r>
                        <a:rPr lang="en-US" dirty="0">
                          <a:latin typeface="Arial" panose="020B0604020202020204" pitchFamily="34" charset="0"/>
                          <a:cs typeface="Arial" panose="020B0604020202020204" pitchFamily="34" charset="0"/>
                        </a:rPr>
                        <a:t>Benefit Category</a:t>
                      </a:r>
                      <a:endParaRPr lang="en-IN" dirty="0">
                        <a:latin typeface="Arial" panose="020B0604020202020204" pitchFamily="34" charset="0"/>
                        <a:cs typeface="Arial" panose="020B0604020202020204" pitchFamily="34" charset="0"/>
                      </a:endParaRPr>
                    </a:p>
                  </a:txBody>
                  <a:tcPr/>
                </a:tc>
                <a:tc>
                  <a:txBody>
                    <a:bodyPr/>
                    <a:lstStyle/>
                    <a:p>
                      <a:r>
                        <a:rPr lang="en-US" dirty="0"/>
                        <a:t>What Improves</a:t>
                      </a:r>
                      <a:endParaRPr lang="en-IN" dirty="0"/>
                    </a:p>
                  </a:txBody>
                  <a:tcPr/>
                </a:tc>
                <a:tc>
                  <a:txBody>
                    <a:bodyPr/>
                    <a:lstStyle/>
                    <a:p>
                      <a:r>
                        <a:rPr lang="en-US" dirty="0"/>
                        <a:t>Research Evidence</a:t>
                      </a:r>
                      <a:endParaRPr lang="en-IN" dirty="0"/>
                    </a:p>
                  </a:txBody>
                  <a:tcPr/>
                </a:tc>
                <a:extLst>
                  <a:ext uri="{0D108BD9-81ED-4DB2-BD59-A6C34878D82A}">
                    <a16:rowId xmlns:a16="http://schemas.microsoft.com/office/drawing/2014/main" val="2197158886"/>
                  </a:ext>
                </a:extLst>
              </a:tr>
              <a:tr h="814355">
                <a:tc>
                  <a:txBody>
                    <a:bodyPr/>
                    <a:lstStyle/>
                    <a:p>
                      <a:r>
                        <a:rPr lang="en-US" dirty="0">
                          <a:latin typeface="Arial" panose="020B0604020202020204" pitchFamily="34" charset="0"/>
                          <a:cs typeface="Arial" panose="020B0604020202020204" pitchFamily="34" charset="0"/>
                        </a:rPr>
                        <a:t>Lung function</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Better airflow, fewer respiratory symptoms</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Lung healing begins weeks after quitting(Healthline,2023)</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67085109"/>
                  </a:ext>
                </a:extLst>
              </a:tr>
              <a:tr h="1163364">
                <a:tc>
                  <a:txBody>
                    <a:bodyPr/>
                    <a:lstStyle/>
                    <a:p>
                      <a:r>
                        <a:rPr lang="en-US" dirty="0">
                          <a:latin typeface="Arial" panose="020B0604020202020204" pitchFamily="34" charset="0"/>
                          <a:cs typeface="Arial" panose="020B0604020202020204" pitchFamily="34" charset="0"/>
                        </a:rPr>
                        <a:t>Heart &amp; Circulation</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Improved blood vessel function, lower CV risk</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Endothelial improvements after quitting nicotine</a:t>
                      </a:r>
                      <a:r>
                        <a:rPr lang="en-US" sz="1800" dirty="0">
                          <a:latin typeface="Arial" panose="020B0604020202020204" pitchFamily="34" charset="0"/>
                          <a:cs typeface="Arial" panose="020B0604020202020204" pitchFamily="34" charset="0"/>
                        </a:rPr>
                        <a:t>(Jack </a:t>
                      </a:r>
                      <a:r>
                        <a:rPr lang="en-US" sz="1800" dirty="0" err="1">
                          <a:latin typeface="Arial" panose="020B0604020202020204" pitchFamily="34" charset="0"/>
                          <a:cs typeface="Arial" panose="020B0604020202020204" pitchFamily="34" charset="0"/>
                        </a:rPr>
                        <a:t>T.Pryor</a:t>
                      </a:r>
                      <a:r>
                        <a:rPr lang="en-US" sz="1800" dirty="0">
                          <a:latin typeface="Arial" panose="020B0604020202020204" pitchFamily="34" charset="0"/>
                          <a:cs typeface="Arial" panose="020B0604020202020204" pitchFamily="34" charset="0"/>
                        </a:rPr>
                        <a:t>, Lachlan O, Cowley and Stephanie E. Simonds, 2022)</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09950132"/>
                  </a:ext>
                </a:extLst>
              </a:tr>
              <a:tr h="814355">
                <a:tc>
                  <a:txBody>
                    <a:bodyPr/>
                    <a:lstStyle/>
                    <a:p>
                      <a:r>
                        <a:rPr lang="en-US" dirty="0">
                          <a:latin typeface="Arial" panose="020B0604020202020204" pitchFamily="34" charset="0"/>
                          <a:cs typeface="Arial" panose="020B0604020202020204" pitchFamily="34" charset="0"/>
                        </a:rPr>
                        <a:t>Inflammation &amp; Metabolism</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Decreases oxidative stress and inflammation</a:t>
                      </a:r>
                      <a:endParaRPr lang="en-IN" dirty="0">
                        <a:latin typeface="Arial" panose="020B0604020202020204" pitchFamily="34" charset="0"/>
                        <a:cs typeface="Arial" panose="020B0604020202020204" pitchFamily="34" charset="0"/>
                      </a:endParaRPr>
                    </a:p>
                  </a:txBody>
                  <a:tcPr/>
                </a:tc>
                <a:tc>
                  <a:txBody>
                    <a:bodyPr/>
                    <a:lstStyle/>
                    <a:p>
                      <a:r>
                        <a:rPr lang="en-IN" dirty="0">
                          <a:latin typeface="Arial" panose="020B0604020202020204" pitchFamily="34" charset="0"/>
                          <a:cs typeface="Arial" panose="020B0604020202020204" pitchFamily="34" charset="0"/>
                        </a:rPr>
                        <a:t>Biomarker changes after cessation( </a:t>
                      </a:r>
                      <a:r>
                        <a:rPr lang="en-IN" dirty="0" err="1">
                          <a:latin typeface="Arial" panose="020B0604020202020204" pitchFamily="34" charset="0"/>
                          <a:cs typeface="Arial" panose="020B0604020202020204" pitchFamily="34" charset="0"/>
                        </a:rPr>
                        <a:t>Mughis</a:t>
                      </a:r>
                      <a:r>
                        <a:rPr lang="en-IN" dirty="0">
                          <a:latin typeface="Arial" panose="020B0604020202020204" pitchFamily="34" charset="0"/>
                          <a:cs typeface="Arial" panose="020B0604020202020204" pitchFamily="34" charset="0"/>
                        </a:rPr>
                        <a:t> et al.,2024)</a:t>
                      </a:r>
                    </a:p>
                  </a:txBody>
                  <a:tcPr/>
                </a:tc>
                <a:extLst>
                  <a:ext uri="{0D108BD9-81ED-4DB2-BD59-A6C34878D82A}">
                    <a16:rowId xmlns:a16="http://schemas.microsoft.com/office/drawing/2014/main" val="240563583"/>
                  </a:ext>
                </a:extLst>
              </a:tr>
              <a:tr h="814355">
                <a:tc>
                  <a:txBody>
                    <a:bodyPr/>
                    <a:lstStyle/>
                    <a:p>
                      <a:r>
                        <a:rPr lang="en-US" dirty="0">
                          <a:latin typeface="Arial" panose="020B0604020202020204" pitchFamily="34" charset="0"/>
                          <a:cs typeface="Arial" panose="020B0604020202020204" pitchFamily="34" charset="0"/>
                        </a:rPr>
                        <a:t>Oral &amp; Skin health</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Better gum health and skin repair</a:t>
                      </a:r>
                      <a:endParaRPr lang="en-IN"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Increased blood flow improves tissue recovery(Healthline,2023)</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38745405"/>
                  </a:ext>
                </a:extLst>
              </a:tr>
            </a:tbl>
          </a:graphicData>
        </a:graphic>
      </p:graphicFrame>
      <p:sp>
        <p:nvSpPr>
          <p:cNvPr id="5" name="TextBox 4">
            <a:extLst>
              <a:ext uri="{FF2B5EF4-FFF2-40B4-BE49-F238E27FC236}">
                <a16:creationId xmlns:a16="http://schemas.microsoft.com/office/drawing/2014/main" id="{9A6CAFA1-FDAD-F68A-9032-BB42C1365972}"/>
              </a:ext>
            </a:extLst>
          </p:cNvPr>
          <p:cNvSpPr txBox="1"/>
          <p:nvPr/>
        </p:nvSpPr>
        <p:spPr>
          <a:xfrm>
            <a:off x="10408534" y="6360346"/>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6577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795B-D939-E011-821B-6B2A2A9C2E60}"/>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Sociological benefit</a:t>
            </a:r>
            <a:endParaRPr lang="en-IN"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21DAD556-A59C-7C3D-95D1-3FCD331F7B73}"/>
              </a:ext>
            </a:extLst>
          </p:cNvPr>
          <p:cNvSpPr>
            <a:spLocks noGrp="1"/>
          </p:cNvSpPr>
          <p:nvPr>
            <p:ph idx="1"/>
          </p:nvPr>
        </p:nvSpPr>
        <p:spPr>
          <a:xfrm>
            <a:off x="1065212" y="1709057"/>
            <a:ext cx="5683931" cy="4865914"/>
          </a:xfrm>
        </p:spPr>
        <p:txBody>
          <a:bodyPr>
            <a:normAutofit/>
          </a:bodyPr>
          <a:lstStyle/>
          <a:p>
            <a:pPr marL="0" indent="0">
              <a:buNone/>
            </a:pPr>
            <a:r>
              <a:rPr lang="en-US" b="1" dirty="0">
                <a:latin typeface="Arial" panose="020B0604020202020204" pitchFamily="34" charset="0"/>
                <a:cs typeface="Arial" panose="020B0604020202020204" pitchFamily="34" charset="0"/>
              </a:rPr>
              <a:t>Less social pressure</a:t>
            </a:r>
            <a:r>
              <a:rPr lang="en-US" dirty="0">
                <a:latin typeface="Arial" panose="020B0604020202020204" pitchFamily="34" charset="0"/>
                <a:cs typeface="Arial" panose="020B0604020202020204" pitchFamily="34" charset="0"/>
              </a:rPr>
              <a:t>: Campaigns push back against the idea that vaping is cool or normal (WHO, 2023).</a:t>
            </a:r>
          </a:p>
          <a:p>
            <a:pPr marL="0" indent="0">
              <a:buNone/>
            </a:pPr>
            <a:r>
              <a:rPr lang="en-US" b="1" dirty="0">
                <a:latin typeface="Arial" panose="020B0604020202020204" pitchFamily="34" charset="0"/>
                <a:cs typeface="Arial" panose="020B0604020202020204" pitchFamily="34" charset="0"/>
              </a:rPr>
              <a:t>E-cigarette use loses its appeal: </a:t>
            </a:r>
            <a:r>
              <a:rPr lang="en-US" dirty="0">
                <a:latin typeface="Arial" panose="020B0604020202020204" pitchFamily="34" charset="0"/>
                <a:cs typeface="Arial" panose="020B0604020202020204" pitchFamily="34" charset="0"/>
              </a:rPr>
              <a:t>People see vaping more as a health risk than something social or fun (PHE, 2021).</a:t>
            </a:r>
          </a:p>
          <a:p>
            <a:pPr marL="0" indent="0">
              <a:buNone/>
            </a:pPr>
            <a:r>
              <a:rPr lang="en-US" b="1" dirty="0">
                <a:latin typeface="Arial" panose="020B0604020202020204" pitchFamily="34" charset="0"/>
                <a:cs typeface="Arial" panose="020B0604020202020204" pitchFamily="34" charset="0"/>
              </a:rPr>
              <a:t>Healthier social norms: </a:t>
            </a:r>
            <a:r>
              <a:rPr lang="en-US" dirty="0">
                <a:latin typeface="Arial" panose="020B0604020202020204" pitchFamily="34" charset="0"/>
                <a:cs typeface="Arial" panose="020B0604020202020204" pitchFamily="34" charset="0"/>
              </a:rPr>
              <a:t>Not vaping becomes what people expect (WHO, 2023).</a:t>
            </a:r>
          </a:p>
          <a:p>
            <a:pPr marL="0" indent="0">
              <a:buNone/>
            </a:pPr>
            <a:r>
              <a:rPr lang="en-US" b="1" dirty="0">
                <a:latin typeface="Arial" panose="020B0604020202020204" pitchFamily="34" charset="0"/>
                <a:cs typeface="Arial" panose="020B0604020202020204" pitchFamily="34" charset="0"/>
              </a:rPr>
              <a:t>More support from others</a:t>
            </a:r>
            <a:r>
              <a:rPr lang="en-US" dirty="0">
                <a:latin typeface="Arial" panose="020B0604020202020204" pitchFamily="34" charset="0"/>
                <a:cs typeface="Arial" panose="020B0604020202020204" pitchFamily="34" charset="0"/>
              </a:rPr>
              <a:t>: Friends and communities step up to help people quit (NHS, 2023).</a:t>
            </a:r>
          </a:p>
          <a:p>
            <a:pPr marL="0" indent="0">
              <a:buNone/>
            </a:pPr>
            <a:r>
              <a:rPr lang="en-US" b="1" dirty="0">
                <a:latin typeface="Arial" panose="020B0604020202020204" pitchFamily="34" charset="0"/>
                <a:cs typeface="Arial" panose="020B0604020202020204" pitchFamily="34" charset="0"/>
              </a:rPr>
              <a:t>Smaller gaps: </a:t>
            </a:r>
            <a:r>
              <a:rPr lang="en-US" dirty="0">
                <a:latin typeface="Arial" panose="020B0604020202020204" pitchFamily="34" charset="0"/>
                <a:cs typeface="Arial" panose="020B0604020202020204" pitchFamily="34" charset="0"/>
              </a:rPr>
              <a:t>Campaigns focus on helping groups at higher risk (WHO, 2023).</a:t>
            </a:r>
          </a:p>
        </p:txBody>
      </p:sp>
      <p:pic>
        <p:nvPicPr>
          <p:cNvPr id="9" name="Picture 8">
            <a:extLst>
              <a:ext uri="{FF2B5EF4-FFF2-40B4-BE49-F238E27FC236}">
                <a16:creationId xmlns:a16="http://schemas.microsoft.com/office/drawing/2014/main" id="{A849B33E-2F46-91CE-7AE8-94453F0C4F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3678" y="996043"/>
            <a:ext cx="3460935" cy="486591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TextBox 2">
            <a:extLst>
              <a:ext uri="{FF2B5EF4-FFF2-40B4-BE49-F238E27FC236}">
                <a16:creationId xmlns:a16="http://schemas.microsoft.com/office/drawing/2014/main" id="{2A2F9F6C-320C-EE3F-9FE4-1EDB4F9D50B1}"/>
              </a:ext>
            </a:extLst>
          </p:cNvPr>
          <p:cNvSpPr txBox="1"/>
          <p:nvPr/>
        </p:nvSpPr>
        <p:spPr>
          <a:xfrm>
            <a:off x="8043678" y="5895336"/>
            <a:ext cx="4247909" cy="338554"/>
          </a:xfrm>
          <a:prstGeom prst="rect">
            <a:avLst/>
          </a:prstGeom>
          <a:noFill/>
        </p:spPr>
        <p:txBody>
          <a:bodyPr wrap="square" rtlCol="0">
            <a:spAutoFit/>
          </a:bodyPr>
          <a:lstStyle/>
          <a:p>
            <a:r>
              <a:rPr lang="en-IN" sz="1600" b="1" dirty="0">
                <a:latin typeface="Arial" panose="020B0604020202020204" pitchFamily="34" charset="0"/>
                <a:cs typeface="Arial" panose="020B0604020202020204" pitchFamily="34" charset="0"/>
              </a:rPr>
              <a:t>(Singapore Cancer Spciety,2025)</a:t>
            </a:r>
          </a:p>
        </p:txBody>
      </p:sp>
      <p:sp>
        <p:nvSpPr>
          <p:cNvPr id="5" name="TextBox 4">
            <a:extLst>
              <a:ext uri="{FF2B5EF4-FFF2-40B4-BE49-F238E27FC236}">
                <a16:creationId xmlns:a16="http://schemas.microsoft.com/office/drawing/2014/main" id="{CF424062-7C29-668F-B99D-2F4CC059047B}"/>
              </a:ext>
            </a:extLst>
          </p:cNvPr>
          <p:cNvSpPr txBox="1"/>
          <p:nvPr/>
        </p:nvSpPr>
        <p:spPr>
          <a:xfrm>
            <a:off x="10205977" y="6491199"/>
            <a:ext cx="6221392"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7314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D135B-4F24-9FBF-A902-C0FA1BC96C0F}"/>
              </a:ext>
            </a:extLst>
          </p:cNvPr>
          <p:cNvSpPr>
            <a:spLocks noGrp="1"/>
          </p:cNvSpPr>
          <p:nvPr>
            <p:ph type="title"/>
          </p:nvPr>
        </p:nvSpPr>
        <p:spPr>
          <a:xfrm>
            <a:off x="2589212" y="2605310"/>
            <a:ext cx="8911687" cy="1280890"/>
          </a:xfrm>
        </p:spPr>
        <p:txBody>
          <a:bodyPr/>
          <a:lstStyle/>
          <a:p>
            <a:r>
              <a:rPr lang="en-US" b="1" dirty="0">
                <a:latin typeface="Arial" panose="020B0604020202020204" pitchFamily="34" charset="0"/>
                <a:cs typeface="Arial" panose="020B0604020202020204" pitchFamily="34" charset="0"/>
              </a:rPr>
              <a:t>Health </a:t>
            </a:r>
            <a:r>
              <a:rPr lang="en-US" b="1" dirty="0" err="1">
                <a:latin typeface="Arial" panose="020B0604020202020204" pitchFamily="34" charset="0"/>
                <a:cs typeface="Arial" panose="020B0604020202020204" pitchFamily="34" charset="0"/>
              </a:rPr>
              <a:t>Behavioural</a:t>
            </a:r>
            <a:r>
              <a:rPr lang="en-US" b="1" dirty="0">
                <a:latin typeface="Arial" panose="020B0604020202020204" pitchFamily="34" charset="0"/>
                <a:cs typeface="Arial" panose="020B0604020202020204" pitchFamily="34" charset="0"/>
              </a:rPr>
              <a:t> Theories</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6237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8E1F4-F2E4-EE31-043F-7C18F76D0C69}"/>
              </a:ext>
            </a:extLst>
          </p:cNvPr>
          <p:cNvSpPr>
            <a:spLocks noGrp="1"/>
          </p:cNvSpPr>
          <p:nvPr>
            <p:ph type="title"/>
          </p:nvPr>
        </p:nvSpPr>
        <p:spPr>
          <a:xfrm>
            <a:off x="1852698" y="395510"/>
            <a:ext cx="8911687" cy="831406"/>
          </a:xfrm>
        </p:spPr>
        <p:txBody>
          <a:bodyPr/>
          <a:lstStyle/>
          <a:p>
            <a:r>
              <a:rPr lang="en-US" b="1" dirty="0">
                <a:latin typeface="Arial" panose="020B0604020202020204" pitchFamily="34" charset="0"/>
                <a:cs typeface="Arial" panose="020B0604020202020204" pitchFamily="34" charset="0"/>
              </a:rPr>
              <a:t>Social Cognitive Theory</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90E64F-8ED3-5FD8-56CA-4B2864F6DF31}"/>
              </a:ext>
            </a:extLst>
          </p:cNvPr>
          <p:cNvSpPr>
            <a:spLocks noGrp="1"/>
          </p:cNvSpPr>
          <p:nvPr>
            <p:ph idx="1"/>
          </p:nvPr>
        </p:nvSpPr>
        <p:spPr>
          <a:xfrm>
            <a:off x="1581382" y="821420"/>
            <a:ext cx="6060389" cy="5654212"/>
          </a:xfrm>
        </p:spPr>
        <p:txBody>
          <a:bodyPr>
            <a:noAutofit/>
          </a:bodyPr>
          <a:lstStyle/>
          <a:p>
            <a:pPr marL="0" indent="0">
              <a:buNone/>
            </a:pP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Concept</a:t>
            </a:r>
            <a:r>
              <a:rPr lang="en-US" sz="1400" dirty="0">
                <a:latin typeface="Arial" panose="020B0604020202020204" pitchFamily="34" charset="0"/>
                <a:cs typeface="Arial" panose="020B0604020202020204" pitchFamily="34" charset="0"/>
              </a:rPr>
              <a:t>: Social Cognitive Theory explains that health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is learned and changed through interaction between:</a:t>
            </a:r>
          </a:p>
          <a:p>
            <a:r>
              <a:rPr lang="en-US" sz="1400" dirty="0">
                <a:latin typeface="Arial" panose="020B0604020202020204" pitchFamily="34" charset="0"/>
                <a:cs typeface="Arial" panose="020B0604020202020204" pitchFamily="34" charset="0"/>
              </a:rPr>
              <a:t>Personal factors (knowledge, beliefs, self-efficacy),</a:t>
            </a:r>
          </a:p>
          <a:p>
            <a:r>
              <a:rPr lang="en-US" sz="1400" dirty="0">
                <a:latin typeface="Arial" panose="020B0604020202020204" pitchFamily="34" charset="0"/>
                <a:cs typeface="Arial" panose="020B0604020202020204" pitchFamily="34" charset="0"/>
              </a:rPr>
              <a:t>Environmental factors (social norms, peer influence, role models),</a:t>
            </a:r>
          </a:p>
          <a:p>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itself (past actions and reinforcement).</a:t>
            </a:r>
          </a:p>
          <a:p>
            <a:r>
              <a:rPr lang="en-US" sz="1400" dirty="0">
                <a:latin typeface="Arial" panose="020B0604020202020204" pitchFamily="34" charset="0"/>
                <a:cs typeface="Arial" panose="020B0604020202020204" pitchFamily="34" charset="0"/>
              </a:rPr>
              <a:t>This interaction is called reciprocal determinism.</a:t>
            </a:r>
          </a:p>
          <a:p>
            <a:r>
              <a:rPr lang="en-US" sz="1400" b="1" dirty="0">
                <a:latin typeface="Arial" panose="020B0604020202020204" pitchFamily="34" charset="0"/>
                <a:cs typeface="Arial" panose="020B0604020202020204" pitchFamily="34" charset="0"/>
              </a:rPr>
              <a:t>Definition</a:t>
            </a:r>
            <a:r>
              <a:rPr lang="en-US" sz="1400" dirty="0">
                <a:latin typeface="Arial" panose="020B0604020202020204" pitchFamily="34" charset="0"/>
                <a:cs typeface="Arial" panose="020B0604020202020204" pitchFamily="34" charset="0"/>
              </a:rPr>
              <a:t>: Social Cognitive Theory, developed by Albert Bandura, states that people do not change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solely through information, but by observing others, gaining confidence (self-efficacy), and receiving reinforcement within their social environment.</a:t>
            </a:r>
          </a:p>
          <a:p>
            <a:r>
              <a:rPr lang="en-US" sz="1400" b="1" dirty="0">
                <a:latin typeface="Arial" panose="020B0604020202020204" pitchFamily="34" charset="0"/>
                <a:cs typeface="Arial" panose="020B0604020202020204" pitchFamily="34" charset="0"/>
              </a:rPr>
              <a:t>Key Components of SCT: </a:t>
            </a:r>
            <a:r>
              <a:rPr lang="en-US" sz="1400" dirty="0">
                <a:latin typeface="Arial" panose="020B0604020202020204" pitchFamily="34" charset="0"/>
                <a:cs typeface="Arial" panose="020B0604020202020204" pitchFamily="34" charset="0"/>
              </a:rPr>
              <a:t>Self-efficacy – belief in one’s ability to perform a </a:t>
            </a:r>
            <a:r>
              <a:rPr lang="en-US" sz="1400" dirty="0" err="1">
                <a:latin typeface="Arial" panose="020B0604020202020204" pitchFamily="34" charset="0"/>
                <a:cs typeface="Arial" panose="020B0604020202020204" pitchFamily="34" charset="0"/>
              </a:rPr>
              <a:t>behaviour</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Observational learning – learning by watching others</a:t>
            </a:r>
          </a:p>
          <a:p>
            <a:r>
              <a:rPr lang="en-US" sz="1400" dirty="0">
                <a:latin typeface="Arial" panose="020B0604020202020204" pitchFamily="34" charset="0"/>
                <a:cs typeface="Arial" panose="020B0604020202020204" pitchFamily="34" charset="0"/>
              </a:rPr>
              <a:t>Outcome expectations – belief about results of </a:t>
            </a:r>
            <a:r>
              <a:rPr lang="en-US" sz="1400" dirty="0" err="1">
                <a:latin typeface="Arial" panose="020B0604020202020204" pitchFamily="34" charset="0"/>
                <a:cs typeface="Arial" panose="020B0604020202020204" pitchFamily="34" charset="0"/>
              </a:rPr>
              <a:t>behaviour</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Reinforcement – rewards that strengthen </a:t>
            </a:r>
            <a:r>
              <a:rPr lang="en-US" sz="1400" dirty="0" err="1">
                <a:latin typeface="Arial" panose="020B0604020202020204" pitchFamily="34" charset="0"/>
                <a:cs typeface="Arial" panose="020B0604020202020204" pitchFamily="34" charset="0"/>
              </a:rPr>
              <a:t>behaviour</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Reciprocal determinism – interaction between person, environment and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(Catherine E Dubé, Lori </a:t>
            </a:r>
            <a:r>
              <a:rPr lang="en-US" sz="1400" dirty="0" err="1">
                <a:latin typeface="Arial" panose="020B0604020202020204" pitchFamily="34" charset="0"/>
                <a:cs typeface="Arial" panose="020B0604020202020204" pitchFamily="34" charset="0"/>
              </a:rPr>
              <a:t>Pbert</a:t>
            </a:r>
            <a:r>
              <a:rPr lang="en-US" sz="1400" dirty="0">
                <a:latin typeface="Arial" panose="020B0604020202020204" pitchFamily="34" charset="0"/>
                <a:cs typeface="Arial" panose="020B0604020202020204" pitchFamily="34" charset="0"/>
              </a:rPr>
              <a:t>, Catherine S Nagawa, Dante P Simone, Jessica G Wijesundara and Rajani S Sadasivam,2023).</a:t>
            </a:r>
            <a:endParaRPr lang="en-IN"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160831B-52DA-3FD5-E8D9-5157F09561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1608" y="1759715"/>
            <a:ext cx="3460005" cy="377762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0E06A560-DBBF-7049-5F3E-53C2ED8876C8}"/>
              </a:ext>
            </a:extLst>
          </p:cNvPr>
          <p:cNvSpPr txBox="1"/>
          <p:nvPr/>
        </p:nvSpPr>
        <p:spPr>
          <a:xfrm>
            <a:off x="8453850" y="5885470"/>
            <a:ext cx="3217763"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(Rubenstein, D. et al.,2023)</a:t>
            </a:r>
          </a:p>
        </p:txBody>
      </p:sp>
      <p:sp>
        <p:nvSpPr>
          <p:cNvPr id="7" name="TextBox 6">
            <a:extLst>
              <a:ext uri="{FF2B5EF4-FFF2-40B4-BE49-F238E27FC236}">
                <a16:creationId xmlns:a16="http://schemas.microsoft.com/office/drawing/2014/main" id="{CD342CD5-8881-FC19-B396-3F1C369B1214}"/>
              </a:ext>
            </a:extLst>
          </p:cNvPr>
          <p:cNvSpPr txBox="1"/>
          <p:nvPr/>
        </p:nvSpPr>
        <p:spPr>
          <a:xfrm>
            <a:off x="10062731" y="6488668"/>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553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EA11-CBF6-F8AB-FA49-0F04267C9DAE}"/>
              </a:ext>
            </a:extLst>
          </p:cNvPr>
          <p:cNvSpPr>
            <a:spLocks noGrp="1"/>
          </p:cNvSpPr>
          <p:nvPr>
            <p:ph type="title"/>
          </p:nvPr>
        </p:nvSpPr>
        <p:spPr>
          <a:xfrm>
            <a:off x="2592925" y="362852"/>
            <a:ext cx="8911687" cy="812805"/>
          </a:xfrm>
        </p:spPr>
        <p:txBody>
          <a:bodyPr/>
          <a:lstStyle/>
          <a:p>
            <a:r>
              <a:rPr lang="en-US" b="1" dirty="0">
                <a:latin typeface="Arial" panose="020B0604020202020204" pitchFamily="34" charset="0"/>
                <a:cs typeface="Arial" panose="020B0604020202020204" pitchFamily="34" charset="0"/>
              </a:rPr>
              <a:t>Transtheoretical Model</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A19BCF-8353-9395-572E-5CC9A581F5CB}"/>
              </a:ext>
            </a:extLst>
          </p:cNvPr>
          <p:cNvSpPr>
            <a:spLocks noGrp="1"/>
          </p:cNvSpPr>
          <p:nvPr>
            <p:ph idx="1"/>
          </p:nvPr>
        </p:nvSpPr>
        <p:spPr>
          <a:xfrm>
            <a:off x="2388094" y="943432"/>
            <a:ext cx="4660674" cy="5914567"/>
          </a:xfrm>
        </p:spPr>
        <p:txBody>
          <a:bodyPr>
            <a:noAutofit/>
          </a:bodyPr>
          <a:lstStyle/>
          <a:p>
            <a:pPr marL="0" indent="0">
              <a:buNone/>
            </a:pP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Concept</a:t>
            </a:r>
            <a:r>
              <a:rPr lang="en-US" sz="1600" dirty="0">
                <a:latin typeface="Arial" panose="020B0604020202020204" pitchFamily="34" charset="0"/>
                <a:cs typeface="Arial" panose="020B0604020202020204" pitchFamily="34" charset="0"/>
              </a:rPr>
              <a:t>: The Transtheoretical Model explains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change as a step-by-step process, where individuals move through stages of readiness to change rather than changing suddenly.</a:t>
            </a:r>
          </a:p>
          <a:p>
            <a:r>
              <a:rPr lang="en-US" sz="1600" b="1" dirty="0">
                <a:latin typeface="Arial" panose="020B0604020202020204" pitchFamily="34" charset="0"/>
                <a:cs typeface="Arial" panose="020B0604020202020204" pitchFamily="34" charset="0"/>
              </a:rPr>
              <a:t>Definition</a:t>
            </a:r>
            <a:r>
              <a:rPr lang="en-US" sz="1600" dirty="0">
                <a:latin typeface="Arial" panose="020B0604020202020204" pitchFamily="34" charset="0"/>
                <a:cs typeface="Arial" panose="020B0604020202020204" pitchFamily="34" charset="0"/>
              </a:rPr>
              <a:t>: TTM proposes that people progress through five stages—pre-contemplation, contemplation, preparation, action, and maintenance—when changing health </a:t>
            </a:r>
            <a:r>
              <a:rPr lang="en-US" sz="1600" dirty="0" err="1">
                <a:latin typeface="Arial" panose="020B0604020202020204" pitchFamily="34" charset="0"/>
                <a:cs typeface="Arial" panose="020B0604020202020204" pitchFamily="34" charset="0"/>
              </a:rPr>
              <a:t>behaviours</a:t>
            </a: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Application</a:t>
            </a:r>
            <a:r>
              <a:rPr lang="en-US" sz="1600" dirty="0">
                <a:latin typeface="Arial" panose="020B0604020202020204" pitchFamily="34" charset="0"/>
                <a:cs typeface="Arial" panose="020B0604020202020204" pitchFamily="34" charset="0"/>
              </a:rPr>
              <a:t> (vape-smoking campaigns): Campaigns tailor messages to each stage, such as raising awareness for vapers not considering quitting and providing quit support for those ready to stop.</a:t>
            </a:r>
          </a:p>
          <a:p>
            <a:r>
              <a:rPr lang="en-US" sz="1600" b="1" dirty="0">
                <a:latin typeface="Arial" panose="020B0604020202020204" pitchFamily="34" charset="0"/>
                <a:cs typeface="Arial" panose="020B0604020202020204" pitchFamily="34" charset="0"/>
              </a:rPr>
              <a:t>Barrier</a:t>
            </a:r>
            <a:r>
              <a:rPr lang="en-US" sz="1600" dirty="0">
                <a:latin typeface="Arial" panose="020B0604020202020204" pitchFamily="34" charset="0"/>
                <a:cs typeface="Arial" panose="020B0604020202020204" pitchFamily="34" charset="0"/>
              </a:rPr>
              <a:t>: People may relapse or remain stuck in early stages, and the model does not fully account for social or environmental influences (Jack </a:t>
            </a:r>
            <a:r>
              <a:rPr lang="en-US" sz="1600" dirty="0" err="1">
                <a:latin typeface="Arial" panose="020B0604020202020204" pitchFamily="34" charset="0"/>
                <a:cs typeface="Arial" panose="020B0604020202020204" pitchFamily="34" charset="0"/>
              </a:rPr>
              <a:t>T.Pryor</a:t>
            </a:r>
            <a:r>
              <a:rPr lang="en-US" sz="1600" dirty="0">
                <a:latin typeface="Arial" panose="020B0604020202020204" pitchFamily="34" charset="0"/>
                <a:cs typeface="Arial" panose="020B0604020202020204" pitchFamily="34" charset="0"/>
              </a:rPr>
              <a:t>, Lachlan O, Cowley and Stephanie E. Simonds, 2022).</a:t>
            </a:r>
            <a:endParaRPr lang="en-IN"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C2C5A4D-48B9-7C44-729A-ABFC2659FA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5095" y="1807029"/>
            <a:ext cx="3777622" cy="377762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3552387A-321B-910A-410F-4534C6E1A484}"/>
              </a:ext>
            </a:extLst>
          </p:cNvPr>
          <p:cNvSpPr txBox="1"/>
          <p:nvPr/>
        </p:nvSpPr>
        <p:spPr>
          <a:xfrm>
            <a:off x="8880677" y="6031357"/>
            <a:ext cx="609407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(Dreamstime,2024)</a:t>
            </a:r>
          </a:p>
        </p:txBody>
      </p:sp>
      <p:sp>
        <p:nvSpPr>
          <p:cNvPr id="8" name="TextBox 7">
            <a:extLst>
              <a:ext uri="{FF2B5EF4-FFF2-40B4-BE49-F238E27FC236}">
                <a16:creationId xmlns:a16="http://schemas.microsoft.com/office/drawing/2014/main" id="{8146CB31-22E3-1CC9-2E26-3346B6D0069D}"/>
              </a:ext>
            </a:extLst>
          </p:cNvPr>
          <p:cNvSpPr txBox="1"/>
          <p:nvPr/>
        </p:nvSpPr>
        <p:spPr>
          <a:xfrm>
            <a:off x="10064188" y="6495148"/>
            <a:ext cx="748882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5847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512D1-3784-087F-F9F3-48C9DD9E2B4D}"/>
              </a:ext>
            </a:extLst>
          </p:cNvPr>
          <p:cNvSpPr>
            <a:spLocks noGrp="1"/>
          </p:cNvSpPr>
          <p:nvPr>
            <p:ph type="title"/>
          </p:nvPr>
        </p:nvSpPr>
        <p:spPr>
          <a:xfrm>
            <a:off x="2592926" y="264880"/>
            <a:ext cx="8911687" cy="801920"/>
          </a:xfrm>
        </p:spPr>
        <p:txBody>
          <a:bodyPr/>
          <a:lstStyle/>
          <a:p>
            <a:r>
              <a:rPr lang="en-US" b="1" dirty="0">
                <a:latin typeface="Arial" panose="020B0604020202020204" pitchFamily="34" charset="0"/>
                <a:cs typeface="Arial" panose="020B0604020202020204" pitchFamily="34" charset="0"/>
              </a:rPr>
              <a:t>Health Belief Model</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E881BA-401F-0294-5B99-B53F95374AD7}"/>
              </a:ext>
            </a:extLst>
          </p:cNvPr>
          <p:cNvSpPr>
            <a:spLocks noGrp="1"/>
          </p:cNvSpPr>
          <p:nvPr>
            <p:ph idx="1"/>
          </p:nvPr>
        </p:nvSpPr>
        <p:spPr>
          <a:xfrm>
            <a:off x="2592926" y="1066800"/>
            <a:ext cx="4384817" cy="5667835"/>
          </a:xfrm>
        </p:spPr>
        <p:txBody>
          <a:bodyPr>
            <a:noAutofit/>
          </a:bodyPr>
          <a:lstStyle/>
          <a:p>
            <a:pPr marL="0" indent="0">
              <a:buNone/>
            </a:pP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Concept: The Health Belief Model explains health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based on individuals’ beliefs about risk, seriousness, benefits, and barriers, combined with cues to action and self-efficacy.</a:t>
            </a:r>
          </a:p>
          <a:p>
            <a:r>
              <a:rPr lang="en-US" sz="1600" dirty="0">
                <a:latin typeface="Arial" panose="020B0604020202020204" pitchFamily="34" charset="0"/>
                <a:cs typeface="Arial" panose="020B0604020202020204" pitchFamily="34" charset="0"/>
              </a:rPr>
              <a:t>Definition: HBM suggests people are more likely to change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 when they believe they are susceptible to a serious health problem, that action will bring benefits, and that barriers are manageable (</a:t>
            </a:r>
            <a:r>
              <a:rPr lang="en-IN" sz="1600" dirty="0" err="1">
                <a:latin typeface="Arial" panose="020B0604020202020204" pitchFamily="34" charset="0"/>
                <a:cs typeface="Arial" panose="020B0604020202020204" pitchFamily="34" charset="0"/>
              </a:rPr>
              <a:t>Pribadi</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2020)</a:t>
            </a:r>
            <a:r>
              <a:rPr lang="it-IT"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Application (vape-smoking campaigns): Campaigns highlight health risks of vaping, </a:t>
            </a:r>
            <a:r>
              <a:rPr lang="en-US" sz="1600" dirty="0" err="1">
                <a:latin typeface="Arial" panose="020B0604020202020204" pitchFamily="34" charset="0"/>
                <a:cs typeface="Arial" panose="020B0604020202020204" pitchFamily="34" charset="0"/>
              </a:rPr>
              <a:t>emphasise</a:t>
            </a:r>
            <a:r>
              <a:rPr lang="en-US" sz="1600" dirty="0">
                <a:latin typeface="Arial" panose="020B0604020202020204" pitchFamily="34" charset="0"/>
                <a:cs typeface="Arial" panose="020B0604020202020204" pitchFamily="34" charset="0"/>
              </a:rPr>
              <a:t> benefits of quitting, reduce barriers through support services, and use NHS reminders as cues to action.</a:t>
            </a:r>
          </a:p>
          <a:p>
            <a:r>
              <a:rPr lang="en-US" sz="1600" dirty="0">
                <a:latin typeface="Arial" panose="020B0604020202020204" pitchFamily="34" charset="0"/>
                <a:cs typeface="Arial" panose="020B0604020202020204" pitchFamily="34" charset="0"/>
              </a:rPr>
              <a:t>Barrier: Low perceived risk, addiction, and social norms can reduce motivation to quit.</a:t>
            </a:r>
            <a:endParaRPr lang="en-IN"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4338C17-C8C1-87C2-09E4-FA1C46F92C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2057" y="2077099"/>
            <a:ext cx="4159695" cy="270380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E78A6854-41AF-C1E9-1827-7C87ABB2AC2D}"/>
              </a:ext>
            </a:extLst>
          </p:cNvPr>
          <p:cNvSpPr txBox="1"/>
          <p:nvPr/>
        </p:nvSpPr>
        <p:spPr>
          <a:xfrm>
            <a:off x="7732057" y="5034987"/>
            <a:ext cx="4502552"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(K Glaz, BK Rimer, K Viswanath,2015)</a:t>
            </a:r>
          </a:p>
        </p:txBody>
      </p:sp>
      <p:sp>
        <p:nvSpPr>
          <p:cNvPr id="9" name="TextBox 8">
            <a:extLst>
              <a:ext uri="{FF2B5EF4-FFF2-40B4-BE49-F238E27FC236}">
                <a16:creationId xmlns:a16="http://schemas.microsoft.com/office/drawing/2014/main" id="{68064251-A28C-6376-0759-5BF29F149323}"/>
              </a:ext>
            </a:extLst>
          </p:cNvPr>
          <p:cNvSpPr txBox="1"/>
          <p:nvPr/>
        </p:nvSpPr>
        <p:spPr>
          <a:xfrm>
            <a:off x="9599074" y="6365303"/>
            <a:ext cx="611722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09210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13E29-918C-7071-9BAC-FEA2C833D8C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Barriers to Changing Vaping </a:t>
            </a: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(Youth Vaping - UK)</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42962A-8A2E-6BFA-0485-1B8A90F71A79}"/>
              </a:ext>
            </a:extLst>
          </p:cNvPr>
          <p:cNvSpPr>
            <a:spLocks noGrp="1"/>
          </p:cNvSpPr>
          <p:nvPr>
            <p:ph idx="1"/>
          </p:nvPr>
        </p:nvSpPr>
        <p:spPr/>
        <p:txBody>
          <a:bodyPr>
            <a:normAutofit fontScale="92500" lnSpcReduction="10000"/>
          </a:bodyPr>
          <a:lstStyle/>
          <a:p>
            <a:r>
              <a:rPr lang="en-US" dirty="0">
                <a:latin typeface="Arial" panose="020B0604020202020204" pitchFamily="34" charset="0"/>
                <a:cs typeface="Arial" panose="020B0604020202020204" pitchFamily="34" charset="0"/>
              </a:rPr>
              <a:t>Nicotine addiction reduces motivation to quit, making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difficult even when young people are aware of health risks (NHS, 2023; McNeill et al., 2018).</a:t>
            </a:r>
          </a:p>
          <a:p>
            <a:r>
              <a:rPr lang="en-US" dirty="0">
                <a:latin typeface="Arial" panose="020B0604020202020204" pitchFamily="34" charset="0"/>
                <a:cs typeface="Arial" panose="020B0604020202020204" pitchFamily="34" charset="0"/>
              </a:rPr>
              <a:t>Low perceived harm of vaping compared to smoking leads to reduced urgency to stop(ASH, 2024; Public Health England, 2018).</a:t>
            </a:r>
          </a:p>
          <a:p>
            <a:r>
              <a:rPr lang="en-US" dirty="0">
                <a:latin typeface="Arial" panose="020B0604020202020204" pitchFamily="34" charset="0"/>
                <a:cs typeface="Arial" panose="020B0604020202020204" pitchFamily="34" charset="0"/>
              </a:rPr>
              <a:t>Strong peer pressure and social norms </a:t>
            </a:r>
            <a:r>
              <a:rPr lang="en-US" dirty="0" err="1">
                <a:latin typeface="Arial" panose="020B0604020202020204" pitchFamily="34" charset="0"/>
                <a:cs typeface="Arial" panose="020B0604020202020204" pitchFamily="34" charset="0"/>
              </a:rPr>
              <a:t>normalise</a:t>
            </a:r>
            <a:r>
              <a:rPr lang="en-US" dirty="0">
                <a:latin typeface="Arial" panose="020B0604020202020204" pitchFamily="34" charset="0"/>
                <a:cs typeface="Arial" panose="020B0604020202020204" pitchFamily="34" charset="0"/>
              </a:rPr>
              <a:t> vaping among young people, discouraging quitting(Office for Health Improvement and Disparities, 2023). </a:t>
            </a:r>
          </a:p>
          <a:p>
            <a:r>
              <a:rPr lang="en-US" dirty="0">
                <a:latin typeface="Arial" panose="020B0604020202020204" pitchFamily="34" charset="0"/>
                <a:cs typeface="Arial" panose="020B0604020202020204" pitchFamily="34" charset="0"/>
              </a:rPr>
              <a:t>Easy access to disposable vapes through shops, peers, and online sources increases opportunity to continue vaping (UK Government, 2023). </a:t>
            </a:r>
          </a:p>
          <a:p>
            <a:r>
              <a:rPr lang="en-US" dirty="0">
                <a:latin typeface="Arial" panose="020B0604020202020204" pitchFamily="34" charset="0"/>
                <a:cs typeface="Arial" panose="020B0604020202020204" pitchFamily="34" charset="0"/>
              </a:rPr>
              <a:t>Social media marketing and </a:t>
            </a:r>
            <a:r>
              <a:rPr lang="en-US" dirty="0" err="1">
                <a:latin typeface="Arial" panose="020B0604020202020204" pitchFamily="34" charset="0"/>
                <a:cs typeface="Arial" panose="020B0604020202020204" pitchFamily="34" charset="0"/>
              </a:rPr>
              <a:t>flavoured</a:t>
            </a:r>
            <a:r>
              <a:rPr lang="en-US" dirty="0">
                <a:latin typeface="Arial" panose="020B0604020202020204" pitchFamily="34" charset="0"/>
                <a:cs typeface="Arial" panose="020B0604020202020204" pitchFamily="34" charset="0"/>
              </a:rPr>
              <a:t> products increase appeal and reinforce vaping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(WHO, 2022; ASH, 2024).</a:t>
            </a:r>
          </a:p>
          <a:p>
            <a:r>
              <a:rPr lang="en-US" dirty="0">
                <a:latin typeface="Arial" panose="020B0604020202020204" pitchFamily="34" charset="0"/>
                <a:cs typeface="Arial" panose="020B0604020202020204" pitchFamily="34" charset="0"/>
              </a:rPr>
              <a:t> Low self-efficacy and fear of withdrawal symptoms reduce confidence in quitting successfully (Brwon, Shahab &amp; West, 2019).</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B2F41FC-5AEE-363C-29F4-AA08AF865458}"/>
              </a:ext>
            </a:extLst>
          </p:cNvPr>
          <p:cNvSpPr txBox="1"/>
          <p:nvPr/>
        </p:nvSpPr>
        <p:spPr>
          <a:xfrm>
            <a:off x="9841375" y="6349242"/>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32468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27B65-FDD0-E3CE-31FF-85BAD0F83B04}"/>
              </a:ext>
            </a:extLst>
          </p:cNvPr>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Campaign Solutions to Overcome </a:t>
            </a: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Change Challenges (Youth Vaping - UK)</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EE3A90-3165-B442-5401-8C4CCA923E39}"/>
              </a:ext>
            </a:extLst>
          </p:cNvPr>
          <p:cNvSpPr>
            <a:spLocks noGrp="1"/>
          </p:cNvSpPr>
          <p:nvPr>
            <p:ph idx="1"/>
          </p:nvPr>
        </p:nvSpPr>
        <p:spPr/>
        <p:txBody>
          <a:bodyPr>
            <a:normAutofit/>
          </a:bodyPr>
          <a:lstStyle/>
          <a:p>
            <a:r>
              <a:rPr lang="en-IN" dirty="0">
                <a:latin typeface="Arial" panose="020B0604020202020204" pitchFamily="34" charset="0"/>
                <a:cs typeface="Arial" panose="020B0604020202020204" pitchFamily="34" charset="0"/>
              </a:rPr>
              <a:t>Peer-Led and Youth-Focused Interventions (Veenstra and Laninga- Wijnen,2022).</a:t>
            </a:r>
          </a:p>
          <a:p>
            <a:r>
              <a:rPr lang="en-IN" dirty="0">
                <a:latin typeface="Arial" panose="020B0604020202020204" pitchFamily="34" charset="0"/>
                <a:cs typeface="Arial" panose="020B0604020202020204" pitchFamily="34" charset="0"/>
              </a:rPr>
              <a:t>Restricting Opportunity and Access (Fan et al.,2025).</a:t>
            </a:r>
          </a:p>
          <a:p>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Skills and Quit Support (Smith, P.,2021).</a:t>
            </a:r>
          </a:p>
          <a:p>
            <a:r>
              <a:rPr lang="en-IN" dirty="0">
                <a:latin typeface="Arial" panose="020B0604020202020204" pitchFamily="34" charset="0"/>
                <a:cs typeface="Arial" panose="020B0604020202020204" pitchFamily="34" charset="0"/>
              </a:rPr>
              <a:t>Motivational and Positive Messaging </a:t>
            </a:r>
            <a:r>
              <a:rPr lang="en-US" dirty="0">
                <a:latin typeface="Arial" panose="020B0604020202020204" pitchFamily="34" charset="0"/>
                <a:cs typeface="Arial" panose="020B0604020202020204" pitchFamily="34" charset="0"/>
              </a:rPr>
              <a:t>(Talbot and Branley-Bell,2022).</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Education and Awareness Campaigns(</a:t>
            </a:r>
            <a:r>
              <a:rPr lang="en-US" dirty="0">
                <a:latin typeface="Arial" panose="020B0604020202020204" pitchFamily="34" charset="0"/>
                <a:cs typeface="Arial" panose="020B0604020202020204" pitchFamily="34" charset="0"/>
              </a:rPr>
              <a:t>McNeill et al.,2018).</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Health education campaigns to increase awareness of nicotine addiction and health risks, correcting the belief that vaping is harmless (NHS, 2023; WHO, 2022).</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078A284-2E6D-8048-BAA7-B3CA0B72394B}"/>
              </a:ext>
            </a:extLst>
          </p:cNvPr>
          <p:cNvSpPr txBox="1"/>
          <p:nvPr/>
        </p:nvSpPr>
        <p:spPr>
          <a:xfrm>
            <a:off x="9609881" y="6383967"/>
            <a:ext cx="6094070" cy="369332"/>
          </a:xfrm>
          <a:prstGeom prst="rect">
            <a:avLst/>
          </a:prstGeom>
          <a:noFill/>
        </p:spPr>
        <p:txBody>
          <a:bodyPr wrap="square">
            <a:spAutoFit/>
          </a:bodyPr>
          <a:lstStyle/>
          <a:p>
            <a:r>
              <a:rPr lang="en-IN" sz="1800" dirty="0">
                <a:latin typeface="Arial" panose="020B0604020202020204" pitchFamily="34" charset="0"/>
                <a:cs typeface="Arial" panose="020B0604020202020204" pitchFamily="34" charset="0"/>
              </a:rPr>
              <a:t>Hetvi </a:t>
            </a:r>
            <a:r>
              <a:rPr lang="en-IN" sz="1800" dirty="0" err="1">
                <a:latin typeface="Arial" panose="020B0604020202020204" pitchFamily="34" charset="0"/>
                <a:cs typeface="Arial" panose="020B0604020202020204" pitchFamily="34" charset="0"/>
              </a:rPr>
              <a:t>Sangdot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581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D1B35-FA49-418E-499B-FDB3293BB6FC}"/>
              </a:ext>
            </a:extLst>
          </p:cNvPr>
          <p:cNvSpPr>
            <a:spLocks noGrp="1"/>
          </p:cNvSpPr>
          <p:nvPr>
            <p:ph type="title"/>
          </p:nvPr>
        </p:nvSpPr>
        <p:spPr>
          <a:xfrm>
            <a:off x="2592926" y="0"/>
            <a:ext cx="8911687" cy="604164"/>
          </a:xfrm>
        </p:spPr>
        <p:txBody>
          <a:bodyPr>
            <a:normAutofit fontScale="90000"/>
          </a:bodyPr>
          <a:lstStyle/>
          <a:p>
            <a:pPr algn="ctr"/>
            <a:r>
              <a:rPr lang="en-US" dirty="0">
                <a:latin typeface="Arial" panose="020B0604020202020204" pitchFamily="34" charset="0"/>
                <a:cs typeface="Arial" panose="020B0604020202020204" pitchFamily="34" charset="0"/>
              </a:rPr>
              <a:t>References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72F2D8-EB4D-50DD-BC39-EDFBB72C869F}"/>
              </a:ext>
            </a:extLst>
          </p:cNvPr>
          <p:cNvSpPr>
            <a:spLocks noGrp="1"/>
          </p:cNvSpPr>
          <p:nvPr>
            <p:ph idx="1"/>
          </p:nvPr>
        </p:nvSpPr>
        <p:spPr>
          <a:xfrm>
            <a:off x="2592926" y="604164"/>
            <a:ext cx="8915399" cy="6449779"/>
          </a:xfrm>
        </p:spPr>
        <p:txBody>
          <a:bodyPr>
            <a:noAutofit/>
          </a:bodyPr>
          <a:lstStyle/>
          <a:p>
            <a:r>
              <a:rPr lang="en-US" sz="1700" dirty="0">
                <a:latin typeface="Arial" panose="020B0604020202020204" pitchFamily="34" charset="0"/>
                <a:cs typeface="Arial" panose="020B0604020202020204" pitchFamily="34" charset="0"/>
              </a:rPr>
              <a:t>Action on Smoking and Health (ASH) (2024) Use of e-cigarettes among young people in Great Britain. Available at: https://ash.org.uk/key-topics/youth-vaping (Accessed: 7 February 2026).</a:t>
            </a:r>
          </a:p>
          <a:p>
            <a:r>
              <a:rPr lang="en-US" sz="1700" dirty="0">
                <a:latin typeface="Arial" panose="020B0604020202020204" pitchFamily="34" charset="0"/>
                <a:cs typeface="Arial" panose="020B0604020202020204" pitchFamily="34" charset="0"/>
              </a:rPr>
              <a:t>Action on Smoking and Health (ASH) (2025) Youth vaping in Great Britain. Available at: https://ash.org.uk/key-topics/youth-vaping (Accessed: 7 February 2026)</a:t>
            </a:r>
          </a:p>
          <a:p>
            <a:r>
              <a:rPr lang="en-US" sz="1700" dirty="0">
                <a:latin typeface="Arial" panose="020B0604020202020204" pitchFamily="34" charset="0"/>
                <a:cs typeface="Arial" panose="020B0604020202020204" pitchFamily="34" charset="0"/>
              </a:rPr>
              <a:t>Action on Smoking and Health (ASH), 2025. </a:t>
            </a:r>
            <a:r>
              <a:rPr lang="en-US" sz="1700" i="1" dirty="0">
                <a:latin typeface="Arial" panose="020B0604020202020204" pitchFamily="34" charset="0"/>
                <a:cs typeface="Arial" panose="020B0604020202020204" pitchFamily="34" charset="0"/>
              </a:rPr>
              <a:t>Youth vaping information and school resources</a:t>
            </a:r>
            <a:r>
              <a:rPr lang="en-US" sz="1700" dirty="0">
                <a:latin typeface="Arial" panose="020B0604020202020204" pitchFamily="34" charset="0"/>
                <a:cs typeface="Arial" panose="020B0604020202020204" pitchFamily="34" charset="0"/>
              </a:rPr>
              <a:t>. [online] Available at: </a:t>
            </a:r>
            <a:r>
              <a:rPr lang="en-US" sz="1700" dirty="0">
                <a:latin typeface="Arial" panose="020B0604020202020204" pitchFamily="34" charset="0"/>
                <a:cs typeface="Arial" panose="020B0604020202020204" pitchFamily="34" charset="0"/>
                <a:hlinkClick r:id="rId2"/>
              </a:rPr>
              <a:t>https://ash.org.uk</a:t>
            </a:r>
            <a:r>
              <a:rPr lang="en-US" sz="1700" dirty="0">
                <a:latin typeface="Arial" panose="020B0604020202020204" pitchFamily="34" charset="0"/>
                <a:cs typeface="Arial" panose="020B0604020202020204" pitchFamily="34" charset="0"/>
              </a:rPr>
              <a:t> [Accessed 13 February 2026].</a:t>
            </a:r>
          </a:p>
          <a:p>
            <a:r>
              <a:rPr lang="en-US" sz="1700" dirty="0">
                <a:latin typeface="Arial" panose="020B0604020202020204" pitchFamily="34" charset="0"/>
                <a:cs typeface="Arial" panose="020B0604020202020204" pitchFamily="34" charset="0"/>
              </a:rPr>
              <a:t>Association of Directors of Public Health (ADPH), 2025. </a:t>
            </a:r>
            <a:r>
              <a:rPr lang="en-US" sz="1700" i="1" dirty="0">
                <a:latin typeface="Arial" panose="020B0604020202020204" pitchFamily="34" charset="0"/>
                <a:cs typeface="Arial" panose="020B0604020202020204" pitchFamily="34" charset="0"/>
              </a:rPr>
              <a:t>Youth protection and vaping policy position</a:t>
            </a:r>
            <a:r>
              <a:rPr lang="en-US" sz="1700" dirty="0">
                <a:latin typeface="Arial" panose="020B0604020202020204" pitchFamily="34" charset="0"/>
                <a:cs typeface="Arial" panose="020B0604020202020204" pitchFamily="34" charset="0"/>
              </a:rPr>
              <a:t>. [online] Available at: </a:t>
            </a:r>
            <a:r>
              <a:rPr lang="en-US" sz="1700" dirty="0">
                <a:latin typeface="Arial" panose="020B0604020202020204" pitchFamily="34" charset="0"/>
                <a:cs typeface="Arial" panose="020B0604020202020204" pitchFamily="34" charset="0"/>
                <a:hlinkClick r:id="rId3"/>
              </a:rPr>
              <a:t>https://www.adph.org.uk</a:t>
            </a:r>
            <a:r>
              <a:rPr lang="en-US" sz="1700" dirty="0">
                <a:latin typeface="Arial" panose="020B0604020202020204" pitchFamily="34" charset="0"/>
                <a:cs typeface="Arial" panose="020B0604020202020204" pitchFamily="34" charset="0"/>
              </a:rPr>
              <a:t> [Accessed 13 February 2026].</a:t>
            </a:r>
          </a:p>
          <a:p>
            <a:r>
              <a:rPr lang="en-US" sz="1700" dirty="0">
                <a:latin typeface="Arial" panose="020B0604020202020204" pitchFamily="34" charset="0"/>
                <a:cs typeface="Arial" panose="020B0604020202020204" pitchFamily="34" charset="0"/>
              </a:rPr>
              <a:t>Australian Government Department of Health (2026) Vaping – Give up for good. Available at: https://www.health.gov.au/give-up-for-good/vaping(Accessed: 8 February 2026). </a:t>
            </a:r>
            <a:endParaRPr lang="en-US" sz="1700" dirty="0"/>
          </a:p>
          <a:p>
            <a:r>
              <a:rPr lang="en-US" sz="1700" dirty="0">
                <a:latin typeface="Arial" panose="020B0604020202020204" pitchFamily="34" charset="0"/>
                <a:cs typeface="Arial" panose="020B0604020202020204" pitchFamily="34" charset="0"/>
              </a:rPr>
              <a:t>Caruso, E., Parmer, J., Allen, L., Maiuri, A., Mangan, J., Bouwkamp, B. and DeLuca, N., 2024. Process and outcome evaluation of the Centers for Disease Control and Prevention’s Think. Test. Treat TB health communications campaign, United States, March–September 2022. </a:t>
            </a:r>
            <a:r>
              <a:rPr lang="en-US" sz="1700" i="1" dirty="0">
                <a:latin typeface="Arial" panose="020B0604020202020204" pitchFamily="34" charset="0"/>
                <a:cs typeface="Arial" panose="020B0604020202020204" pitchFamily="34" charset="0"/>
              </a:rPr>
              <a:t>Public Health Reports</a:t>
            </a:r>
            <a:r>
              <a:rPr lang="en-US" sz="1700" dirty="0">
                <a:latin typeface="Arial" panose="020B0604020202020204" pitchFamily="34" charset="0"/>
                <a:cs typeface="Arial" panose="020B0604020202020204" pitchFamily="34" charset="0"/>
              </a:rPr>
              <a:t>, 140(1), pp.13–21. </a:t>
            </a:r>
            <a:r>
              <a:rPr lang="en-US" sz="1700" dirty="0">
                <a:latin typeface="Arial" panose="020B0604020202020204" pitchFamily="34" charset="0"/>
                <a:cs typeface="Arial" panose="020B0604020202020204" pitchFamily="34" charset="0"/>
                <a:hlinkClick r:id="rId4"/>
              </a:rPr>
              <a:t>https://doi.org/10.1177/00333549241268644</a:t>
            </a:r>
            <a:endParaRPr lang="en-US" sz="17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Centers for Disease Control and Prevention (CDC) (2023) Health effects of vaping. Available at: https://www.cdc.gov/tobacco/e-cigarettes/health-effects.html (Accessed: 7 February 2026).</a:t>
            </a:r>
          </a:p>
          <a:p>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3490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3EABDE-164C-7E05-189B-B0DDF28E7F37}"/>
              </a:ext>
            </a:extLst>
          </p:cNvPr>
          <p:cNvSpPr>
            <a:spLocks noGrp="1"/>
          </p:cNvSpPr>
          <p:nvPr>
            <p:ph idx="1"/>
          </p:nvPr>
        </p:nvSpPr>
        <p:spPr>
          <a:xfrm>
            <a:off x="2461891" y="353786"/>
            <a:ext cx="8915399" cy="6504214"/>
          </a:xfrm>
        </p:spPr>
        <p:txBody>
          <a:bodyPr>
            <a:noAutofit/>
          </a:bodyPr>
          <a:lstStyle/>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Centers for Disease Control and Prevention (CDC) (2025) Health effects of vaping. Available at: https://www.cdc.gov/tobacco/e-cigarettes/health-effects.html (Accessed: 13 February 2026).</a:t>
            </a:r>
          </a:p>
          <a:p>
            <a:r>
              <a:rPr lang="en-US" sz="1600" dirty="0">
                <a:latin typeface="Arial" panose="020B0604020202020204" pitchFamily="34" charset="0"/>
                <a:cs typeface="Arial" panose="020B0604020202020204" pitchFamily="34" charset="0"/>
              </a:rPr>
              <a:t>Essex County Council, 2025. </a:t>
            </a:r>
            <a:r>
              <a:rPr lang="en-US" sz="1600" i="1" dirty="0">
                <a:latin typeface="Arial" panose="020B0604020202020204" pitchFamily="34" charset="0"/>
                <a:cs typeface="Arial" panose="020B0604020202020204" pitchFamily="34" charset="0"/>
              </a:rPr>
              <a:t>Youth vaping resources for schools, parents and communities</a:t>
            </a:r>
            <a:r>
              <a:rPr lang="en-US" sz="1600" dirty="0">
                <a:latin typeface="Arial" panose="020B0604020202020204" pitchFamily="34" charset="0"/>
                <a:cs typeface="Arial" panose="020B0604020202020204" pitchFamily="34" charset="0"/>
              </a:rPr>
              <a:t>. [online] Available at: </a:t>
            </a:r>
            <a:r>
              <a:rPr lang="en-US" sz="1600" dirty="0">
                <a:latin typeface="Arial" panose="020B0604020202020204" pitchFamily="34" charset="0"/>
                <a:cs typeface="Arial" panose="020B0604020202020204" pitchFamily="34" charset="0"/>
                <a:hlinkClick r:id="rId2"/>
              </a:rPr>
              <a:t>https://www.essex.gov.uk</a:t>
            </a:r>
            <a:r>
              <a:rPr lang="en-US" sz="1600" dirty="0">
                <a:latin typeface="Arial" panose="020B0604020202020204" pitchFamily="34" charset="0"/>
                <a:cs typeface="Arial" panose="020B0604020202020204" pitchFamily="34" charset="0"/>
              </a:rPr>
              <a:t> [Accessed 12 February 2026].</a:t>
            </a:r>
          </a:p>
          <a:p>
            <a:r>
              <a:rPr lang="en-US" sz="1600" dirty="0">
                <a:latin typeface="Arial" panose="020B0604020202020204" pitchFamily="34" charset="0"/>
                <a:cs typeface="Arial" panose="020B0604020202020204" pitchFamily="34" charset="0"/>
              </a:rPr>
              <a:t>Fan, J., Brown, J., Cox, S., Shahab, L. and Jackson, S.E. (2025) ‘Level of support for proposed vaping policies: an online survey of UK’, International Journal of Drug Policy, 142. Available at: https://www.elsevier.com/locate/drugpo (Accessed: 13 February 2026).</a:t>
            </a:r>
          </a:p>
          <a:p>
            <a:r>
              <a:rPr lang="en-US" sz="1600" dirty="0">
                <a:latin typeface="Arial" panose="020B0604020202020204" pitchFamily="34" charset="0"/>
                <a:cs typeface="Arial" panose="020B0604020202020204" pitchFamily="34" charset="0"/>
              </a:rPr>
              <a:t>Healthline (2023) Benefits of quitting vaping. Available at: https://www.healthline.com/health/benefits-of-quitting-vaping (Accessed: 7 February 2026)</a:t>
            </a:r>
            <a:endParaRPr lang="en-IN"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ICE Creates (2025) Supporting young people to stop vaping safely. 10 November.</a:t>
            </a:r>
          </a:p>
          <a:p>
            <a:r>
              <a:rPr lang="en-US" sz="1600" dirty="0">
                <a:latin typeface="Arial" panose="020B0604020202020204" pitchFamily="34" charset="0"/>
                <a:cs typeface="Arial" panose="020B0604020202020204" pitchFamily="34" charset="0"/>
              </a:rPr>
              <a:t>Jackson, S.E., Shahab, L., West, R. and Brown, J., 2019. </a:t>
            </a:r>
            <a:r>
              <a:rPr lang="en-US" sz="1600" i="1" dirty="0">
                <a:latin typeface="Arial" panose="020B0604020202020204" pitchFamily="34" charset="0"/>
                <a:cs typeface="Arial" panose="020B0604020202020204" pitchFamily="34" charset="0"/>
              </a:rPr>
              <a:t>Associations between dual use of e-cigarettes and smoking cessation: A prospective study of smokers in England.</a:t>
            </a:r>
            <a:r>
              <a:rPr lang="en-US" sz="1600" dirty="0">
                <a:latin typeface="Arial" panose="020B0604020202020204" pitchFamily="34" charset="0"/>
                <a:cs typeface="Arial" panose="020B0604020202020204" pitchFamily="34" charset="0"/>
              </a:rPr>
              <a:t> Addictive Behaviors, 103, p.106230. https://doi.org/10.1016/j.addbeh.2019.106230</a:t>
            </a:r>
          </a:p>
          <a:p>
            <a:r>
              <a:rPr lang="en-US" sz="1600" dirty="0">
                <a:latin typeface="Arial" panose="020B0604020202020204" pitchFamily="34" charset="0"/>
                <a:cs typeface="Arial" panose="020B0604020202020204" pitchFamily="34" charset="0"/>
              </a:rPr>
              <a:t>Jesch, E., Kikut, A.I. and Hornik, R. (2023) ‘Comparing belief in short-term versus long-term consequences of smoking and vaping as predictors of non-use in a 3-year nationally representative survey study of US youth’, Tobacco Control, 32(4), pp. 435–442. Available at: https://doi.org/10.1136/tobaccocontrol-2021-056886 (Accessed: 13 February 2026).</a:t>
            </a:r>
          </a:p>
          <a:p>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80768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631962-CD99-997D-9223-9230BB18822B}"/>
              </a:ext>
            </a:extLst>
          </p:cNvPr>
          <p:cNvSpPr>
            <a:spLocks noGrp="1"/>
          </p:cNvSpPr>
          <p:nvPr>
            <p:ph idx="1"/>
          </p:nvPr>
        </p:nvSpPr>
        <p:spPr>
          <a:xfrm>
            <a:off x="2589212" y="402771"/>
            <a:ext cx="8915399" cy="6455229"/>
          </a:xfrm>
        </p:spPr>
        <p:txBody>
          <a:bodyPr>
            <a:normAutofit fontScale="92500" lnSpcReduction="20000"/>
          </a:bodyPr>
          <a:lstStyle/>
          <a:p>
            <a:r>
              <a:rPr lang="en-US" dirty="0">
                <a:latin typeface="Arial" panose="020B0604020202020204" pitchFamily="34" charset="0"/>
                <a:cs typeface="Arial" panose="020B0604020202020204" pitchFamily="34" charset="0"/>
              </a:rPr>
              <a:t>McNeill, A., Brose, L.S., Calder, R., Bauld, L. and Robson, D. (2018) Evidence review of e-cigarettes and heated tobacco products. London: Public Health England</a:t>
            </a:r>
          </a:p>
          <a:p>
            <a:r>
              <a:rPr lang="en-US" dirty="0">
                <a:latin typeface="Arial" panose="020B0604020202020204" pitchFamily="34" charset="0"/>
                <a:cs typeface="Arial" panose="020B0604020202020204" pitchFamily="34" charset="0"/>
              </a:rPr>
              <a:t>McNeill, A., </a:t>
            </a:r>
            <a:r>
              <a:rPr lang="en-US" dirty="0" err="1">
                <a:latin typeface="Arial" panose="020B0604020202020204" pitchFamily="34" charset="0"/>
                <a:cs typeface="Arial" panose="020B0604020202020204" pitchFamily="34" charset="0"/>
              </a:rPr>
              <a:t>Simonavičius</a:t>
            </a:r>
            <a:r>
              <a:rPr lang="en-US" dirty="0">
                <a:latin typeface="Arial" panose="020B0604020202020204" pitchFamily="34" charset="0"/>
                <a:cs typeface="Arial" panose="020B0604020202020204" pitchFamily="34" charset="0"/>
              </a:rPr>
              <a:t>, E., Brose, L.S., Taylor, E., East, K., </a:t>
            </a:r>
            <a:r>
              <a:rPr lang="en-US" dirty="0" err="1">
                <a:latin typeface="Arial" panose="020B0604020202020204" pitchFamily="34" charset="0"/>
                <a:cs typeface="Arial" panose="020B0604020202020204" pitchFamily="34" charset="0"/>
              </a:rPr>
              <a:t>Zuikova</a:t>
            </a:r>
            <a:r>
              <a:rPr lang="en-US" dirty="0">
                <a:latin typeface="Arial" panose="020B0604020202020204" pitchFamily="34" charset="0"/>
                <a:cs typeface="Arial" panose="020B0604020202020204" pitchFamily="34" charset="0"/>
              </a:rPr>
              <a:t>, E., Calder, R. and Robson, D., 2022. </a:t>
            </a:r>
            <a:r>
              <a:rPr lang="en-US" i="1" dirty="0">
                <a:latin typeface="Arial" panose="020B0604020202020204" pitchFamily="34" charset="0"/>
                <a:cs typeface="Arial" panose="020B0604020202020204" pitchFamily="34" charset="0"/>
              </a:rPr>
              <a:t>Nicotine vaping in England: an evidence update including health risks and perceptions</a:t>
            </a:r>
            <a:r>
              <a:rPr lang="en-US" dirty="0">
                <a:latin typeface="Arial" panose="020B0604020202020204" pitchFamily="34" charset="0"/>
                <a:cs typeface="Arial" panose="020B0604020202020204" pitchFamily="34" charset="0"/>
              </a:rPr>
              <a:t>. Report commissioned by the Office for Health Improvement and Disparities, 29 September 2022</a:t>
            </a:r>
            <a:r>
              <a:rPr lang="en-US" dirty="0"/>
              <a:t>. </a:t>
            </a:r>
          </a:p>
          <a:p>
            <a:r>
              <a:rPr lang="en-US" dirty="0" err="1">
                <a:latin typeface="Arial" panose="020B0604020202020204" pitchFamily="34" charset="0"/>
                <a:cs typeface="Arial" panose="020B0604020202020204" pitchFamily="34" charset="0"/>
              </a:rPr>
              <a:t>Mughis</a:t>
            </a:r>
            <a:r>
              <a:rPr lang="en-US" dirty="0">
                <a:latin typeface="Arial" panose="020B0604020202020204" pitchFamily="34" charset="0"/>
                <a:cs typeface="Arial" panose="020B0604020202020204" pitchFamily="34" charset="0"/>
              </a:rPr>
              <a:t>, M., Ahmad, M., Rashid, H., Nasir, A., Mukarram, H., Chaudhary, S., Tariq, S. and Zaman, T., 2024. </a:t>
            </a:r>
            <a:r>
              <a:rPr lang="en-US" i="1" dirty="0">
                <a:latin typeface="Arial" panose="020B0604020202020204" pitchFamily="34" charset="0"/>
                <a:cs typeface="Arial" panose="020B0604020202020204" pitchFamily="34" charset="0"/>
              </a:rPr>
              <a:t>Assessment of respiratory health implications of vaping: a systematic review of toxicity mechanisms and adverse effects of electronic nicotine delivery systems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Cureus</a:t>
            </a:r>
            <a:r>
              <a:rPr lang="en-US" dirty="0">
                <a:latin typeface="Arial" panose="020B0604020202020204" pitchFamily="34" charset="0"/>
                <a:cs typeface="Arial" panose="020B0604020202020204" pitchFamily="34" charset="0"/>
              </a:rPr>
              <a:t>, 16(9), e69236. </a:t>
            </a:r>
            <a:r>
              <a:rPr lang="en-US" dirty="0">
                <a:latin typeface="Arial" panose="020B0604020202020204" pitchFamily="34" charset="0"/>
                <a:cs typeface="Arial" panose="020B0604020202020204" pitchFamily="34" charset="0"/>
                <a:hlinkClick r:id="rId2"/>
              </a:rPr>
              <a:t>https://doi.org/10.7759/cureus.69236</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National Centre for Smoking Cessation and Training (2025). Evidence: young people and vaping — patterns and prevalence of vaping in young people. London: National Centre for Smoking Cessation and Training</a:t>
            </a:r>
          </a:p>
          <a:p>
            <a:r>
              <a:rPr lang="en-US" dirty="0">
                <a:latin typeface="Arial" panose="020B0604020202020204" pitchFamily="34" charset="0"/>
                <a:cs typeface="Arial" panose="020B0604020202020204" pitchFamily="34" charset="0"/>
              </a:rPr>
              <a:t>NHS (2023) Vaping myths and the facts. Available at: https://www.nhs.uk/better-health/quit-smoking/ (Accessed: 7 February 2026).</a:t>
            </a:r>
          </a:p>
          <a:p>
            <a:r>
              <a:rPr lang="en-US" dirty="0">
                <a:latin typeface="Arial" panose="020B0604020202020204" pitchFamily="34" charset="0"/>
                <a:cs typeface="Arial" panose="020B0604020202020204" pitchFamily="34" charset="0"/>
              </a:rPr>
              <a:t>NHS (2025) Young people and vaping. Available at: https://www.nhs.uk/better-health/quit-smoking/help-others-quit/young-people-and-vaping (Accessed: 7 February 2026).</a:t>
            </a:r>
          </a:p>
          <a:p>
            <a:r>
              <a:rPr lang="en-US" dirty="0">
                <a:latin typeface="Arial" panose="020B0604020202020204" pitchFamily="34" charset="0"/>
                <a:cs typeface="Arial" panose="020B0604020202020204" pitchFamily="34" charset="0"/>
              </a:rPr>
              <a:t>Nicorette (2024) 10 tips to stop smoking. Available at: https://www.nicorette.co.uk/getting-ready-to-quit/10-tips-to-stop-smoking?</a:t>
            </a:r>
          </a:p>
          <a:p>
            <a:r>
              <a:rPr lang="en-US" dirty="0">
                <a:latin typeface="Arial" panose="020B0604020202020204" pitchFamily="34" charset="0"/>
                <a:cs typeface="Arial" panose="020B0604020202020204" pitchFamily="34" charset="0"/>
              </a:rPr>
              <a:t>Office for Health Improvement and Disparities (2023) Youth vaping in England. London: OHID.</a:t>
            </a:r>
          </a:p>
          <a:p>
            <a:r>
              <a:rPr lang="en-US" dirty="0">
                <a:latin typeface="Arial" panose="020B0604020202020204" pitchFamily="34" charset="0"/>
                <a:cs typeface="Arial" panose="020B0604020202020204" pitchFamily="34" charset="0"/>
              </a:rPr>
              <a:t>Office for National Statistics (ONS) (2024) Adult smoking habits in the UK. Available at: https://www.ons.gov.uk (Accessed: 7 February 2026).</a:t>
            </a:r>
          </a:p>
          <a:p>
            <a:pPr marL="0" indent="0">
              <a:buNone/>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8868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9C6F65-DA6D-20D6-D401-51AD36BD20DE}"/>
              </a:ext>
            </a:extLst>
          </p:cNvPr>
          <p:cNvSpPr>
            <a:spLocks noGrp="1"/>
          </p:cNvSpPr>
          <p:nvPr>
            <p:ph idx="1"/>
          </p:nvPr>
        </p:nvSpPr>
        <p:spPr>
          <a:xfrm>
            <a:off x="2589212" y="250371"/>
            <a:ext cx="8915399" cy="6379029"/>
          </a:xfrm>
        </p:spPr>
        <p:txBody>
          <a:bodyPr>
            <a:normAutofit fontScale="92500" lnSpcReduction="20000"/>
          </a:bodyPr>
          <a:lstStyle/>
          <a:p>
            <a:r>
              <a:rPr lang="en-US" dirty="0">
                <a:latin typeface="Arial" panose="020B0604020202020204" pitchFamily="34" charset="0"/>
                <a:cs typeface="Arial" panose="020B0604020202020204" pitchFamily="34" charset="0"/>
              </a:rPr>
              <a:t>Parker, R. (2024) Youth vaping in England. London: House of Commons Library, pp. 9–10.</a:t>
            </a:r>
          </a:p>
          <a:p>
            <a:r>
              <a:rPr lang="en-US" dirty="0" err="1">
                <a:latin typeface="Arial" panose="020B0604020202020204" pitchFamily="34" charset="0"/>
                <a:cs typeface="Arial" panose="020B0604020202020204" pitchFamily="34" charset="0"/>
              </a:rPr>
              <a:t>Pribadi</a:t>
            </a:r>
            <a:r>
              <a:rPr lang="en-US" dirty="0">
                <a:latin typeface="Arial" panose="020B0604020202020204" pitchFamily="34" charset="0"/>
                <a:cs typeface="Arial" panose="020B0604020202020204" pitchFamily="34" charset="0"/>
              </a:rPr>
              <a:t>, E.T., Devy, S.R., Budi, Y. and Nuraini, S., 2020. </a:t>
            </a:r>
            <a:r>
              <a:rPr lang="en-US" i="1" dirty="0">
                <a:latin typeface="Arial" panose="020B0604020202020204" pitchFamily="34" charset="0"/>
                <a:cs typeface="Arial" panose="020B0604020202020204" pitchFamily="34" charset="0"/>
              </a:rPr>
              <a:t>Smoking and vaping </a:t>
            </a:r>
            <a:r>
              <a:rPr lang="en-US" i="1" dirty="0" err="1">
                <a:latin typeface="Arial" panose="020B0604020202020204" pitchFamily="34" charset="0"/>
                <a:cs typeface="Arial" panose="020B0604020202020204" pitchFamily="34" charset="0"/>
              </a:rPr>
              <a:t>behaviour</a:t>
            </a:r>
            <a:r>
              <a:rPr lang="en-US" i="1" dirty="0">
                <a:latin typeface="Arial" panose="020B0604020202020204" pitchFamily="34" charset="0"/>
                <a:cs typeface="Arial" panose="020B0604020202020204" pitchFamily="34" charset="0"/>
              </a:rPr>
              <a:t> among adolescents: A study in Indonesian cities.</a:t>
            </a:r>
            <a:r>
              <a:rPr lang="en-US" dirty="0">
                <a:latin typeface="Arial" panose="020B0604020202020204" pitchFamily="34" charset="0"/>
                <a:cs typeface="Arial" panose="020B0604020202020204" pitchFamily="34" charset="0"/>
              </a:rPr>
              <a:t> Journal of Public Health Research, 9(3), p.1864. https://doi.org/10.4081/jphr.2020.1864</a:t>
            </a:r>
          </a:p>
          <a:p>
            <a:r>
              <a:rPr lang="en-US" dirty="0">
                <a:latin typeface="Arial" panose="020B0604020202020204" pitchFamily="34" charset="0"/>
                <a:cs typeface="Arial" panose="020B0604020202020204" pitchFamily="34" charset="0"/>
              </a:rPr>
              <a:t>Public Health England (2021) Evidence review of e-cigarettes and heated tobacco products. London: PHE.</a:t>
            </a:r>
          </a:p>
          <a:p>
            <a:r>
              <a:rPr lang="en-US" dirty="0">
                <a:latin typeface="Arial" panose="020B0604020202020204" pitchFamily="34" charset="0"/>
                <a:cs typeface="Arial" panose="020B0604020202020204" pitchFamily="34" charset="0"/>
              </a:rPr>
              <a:t>Pryor, J.T., Cowley, L.O. and Simonds, S.E. (2022). The physiological effects of air pollution: particulate matter. Physiology and Disease, 10, pp. 5–6.</a:t>
            </a:r>
          </a:p>
          <a:p>
            <a:r>
              <a:rPr lang="en-US" dirty="0">
                <a:latin typeface="Arial" panose="020B0604020202020204" pitchFamily="34" charset="0"/>
                <a:cs typeface="Arial" panose="020B0604020202020204" pitchFamily="34" charset="0"/>
              </a:rPr>
              <a:t>Quit Victoria (2022) Health benefits after quitting smoking and vaping. Available at: https://www.quit.org.au/en/why-quit/health-benefits (Accessed: 7 February 2026).</a:t>
            </a:r>
          </a:p>
          <a:p>
            <a:r>
              <a:rPr lang="en-US" dirty="0">
                <a:latin typeface="Arial" panose="020B0604020202020204" pitchFamily="34" charset="0"/>
                <a:cs typeface="Arial" panose="020B0604020202020204" pitchFamily="34" charset="0"/>
              </a:rPr>
              <a:t>Rosenstock, I.M. (1974) ‘The Health Belief Model and preventive health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Health Education Monographs, 2(4), pp. 354–386</a:t>
            </a:r>
          </a:p>
          <a:p>
            <a:r>
              <a:rPr lang="en-US" dirty="0">
                <a:latin typeface="Arial" panose="020B0604020202020204" pitchFamily="34" charset="0"/>
                <a:cs typeface="Arial" panose="020B0604020202020204" pitchFamily="34" charset="0"/>
              </a:rPr>
              <a:t>Sheffield City Council, 2025. </a:t>
            </a:r>
            <a:r>
              <a:rPr lang="en-US" i="1" dirty="0">
                <a:latin typeface="Arial" panose="020B0604020202020204" pitchFamily="34" charset="0"/>
                <a:cs typeface="Arial" panose="020B0604020202020204" pitchFamily="34" charset="0"/>
              </a:rPr>
              <a:t>Resources for schools on youth vaping</a:t>
            </a:r>
            <a:r>
              <a:rPr lang="en-US" dirty="0">
                <a:latin typeface="Arial" panose="020B0604020202020204" pitchFamily="34" charset="0"/>
                <a:cs typeface="Arial" panose="020B0604020202020204" pitchFamily="34" charset="0"/>
              </a:rPr>
              <a:t>. [online] Available at: </a:t>
            </a:r>
            <a:r>
              <a:rPr lang="en-US" dirty="0">
                <a:latin typeface="Arial" panose="020B0604020202020204" pitchFamily="34" charset="0"/>
                <a:cs typeface="Arial" panose="020B0604020202020204" pitchFamily="34" charset="0"/>
                <a:hlinkClick r:id="rId2"/>
              </a:rPr>
              <a:t>https://www.sheffield.gov.uk</a:t>
            </a:r>
            <a:r>
              <a:rPr lang="en-US" dirty="0">
                <a:latin typeface="Arial" panose="020B0604020202020204" pitchFamily="34" charset="0"/>
                <a:cs typeface="Arial" panose="020B0604020202020204" pitchFamily="34" charset="0"/>
              </a:rPr>
              <a:t> [Accessed 13 February 2026]</a:t>
            </a:r>
          </a:p>
          <a:p>
            <a:r>
              <a:rPr lang="en-US" dirty="0">
                <a:latin typeface="Arial" panose="020B0604020202020204" pitchFamily="34" charset="0"/>
                <a:cs typeface="Arial" panose="020B0604020202020204" pitchFamily="34" charset="0"/>
              </a:rPr>
              <a:t>Smith, P. (2021). Understanding the influences on quit motivation and smoking cessation in older smokers from deprived backgrounds. PhD thesis, Cardiff University.</a:t>
            </a:r>
          </a:p>
          <a:p>
            <a:r>
              <a:rPr lang="en-US" dirty="0">
                <a:latin typeface="Arial" panose="020B0604020202020204" pitchFamily="34" charset="0"/>
                <a:cs typeface="Arial" panose="020B0604020202020204" pitchFamily="34" charset="0"/>
              </a:rPr>
              <a:t>Talbot, C.V. and Branley-Bell, D. (2022). #BetterHealth: A qualitative analysis of reactions to the UK government’s Better Health campaign. Journal of Health Psychology, 27(5), pp. 1252–1258. </a:t>
            </a:r>
            <a:r>
              <a:rPr lang="en-US" dirty="0">
                <a:latin typeface="Arial" panose="020B0604020202020204" pitchFamily="34" charset="0"/>
                <a:cs typeface="Arial" panose="020B0604020202020204" pitchFamily="34" charset="0"/>
                <a:hlinkClick r:id="rId3"/>
              </a:rPr>
              <a:t>https://doi.org/10.1177/1359105320985576</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Tao, X., Zhang, J., Meng, Q., Chu, J., Zhao, R., Liu, Y., Dong, Y., Xu, H., Tian, T., Cui, J., Zhang, L. and Chu, M. (2024) ‘The potential health effects associated with electronic-cigarette’, Environmental Research, 245. Available at: https://doi.org/10.1016/j.envres.2023.118056 (Accessed: 13 February 2026).</a:t>
            </a:r>
          </a:p>
        </p:txBody>
      </p:sp>
    </p:spTree>
    <p:extLst>
      <p:ext uri="{BB962C8B-B14F-4D97-AF65-F5344CB8AC3E}">
        <p14:creationId xmlns:p14="http://schemas.microsoft.com/office/powerpoint/2010/main" val="405527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13B2E-DA05-5E46-E30C-B5ABF90D16C3}"/>
              </a:ext>
            </a:extLst>
          </p:cNvPr>
          <p:cNvSpPr>
            <a:spLocks noGrp="1"/>
          </p:cNvSpPr>
          <p:nvPr>
            <p:ph idx="1"/>
          </p:nvPr>
        </p:nvSpPr>
        <p:spPr>
          <a:xfrm>
            <a:off x="2589212" y="173620"/>
            <a:ext cx="8915399" cy="5737602"/>
          </a:xfrm>
        </p:spPr>
        <p:txBody>
          <a:bodyPr>
            <a:normAutofit fontScale="85000" lnSpcReduction="10000"/>
          </a:bodyPr>
          <a:lstStyle/>
          <a:p>
            <a:r>
              <a:rPr lang="en-US" dirty="0">
                <a:latin typeface="Arial" panose="020B0604020202020204" pitchFamily="34" charset="0"/>
                <a:cs typeface="Arial" panose="020B0604020202020204" pitchFamily="34" charset="0"/>
              </a:rPr>
              <a:t>TPC (2024) ‘Physiological and health effects associated with vaping and nicotine exposure’, </a:t>
            </a:r>
            <a:r>
              <a:rPr lang="en-US" i="1" dirty="0">
                <a:latin typeface="Arial" panose="020B0604020202020204" pitchFamily="34" charset="0"/>
                <a:cs typeface="Arial" panose="020B0604020202020204" pitchFamily="34" charset="0"/>
              </a:rPr>
              <a:t>Tobacco Prevention &amp; Cessation</a:t>
            </a:r>
            <a:r>
              <a:rPr lang="en-US" dirty="0">
                <a:latin typeface="Arial" panose="020B0604020202020204" pitchFamily="34" charset="0"/>
                <a:cs typeface="Arial" panose="020B0604020202020204" pitchFamily="34" charset="0"/>
              </a:rPr>
              <a:t>, 10, pp. 1–17. Available at: https://pmc.ncbi.nlm.nih.gov/articles/PMC11007666/ (Accessed: 8 February 2026).</a:t>
            </a:r>
          </a:p>
          <a:p>
            <a:r>
              <a:rPr lang="en-US" dirty="0">
                <a:latin typeface="Arial" panose="020B0604020202020204" pitchFamily="34" charset="0"/>
                <a:cs typeface="Arial" panose="020B0604020202020204" pitchFamily="34" charset="0"/>
              </a:rPr>
              <a:t>UK Government (2023) Youth vaping: call for evidence. Available at: https://www.gov.uk (Accessed: 7 February 2026).</a:t>
            </a:r>
          </a:p>
          <a:p>
            <a:r>
              <a:rPr lang="en-US" dirty="0">
                <a:latin typeface="Arial" panose="020B0604020202020204" pitchFamily="34" charset="0"/>
                <a:cs typeface="Arial" panose="020B0604020202020204" pitchFamily="34" charset="0"/>
              </a:rPr>
              <a:t>UK Government (2024) Creating a smokefree generation and tackling youth vaping. Available at: https://www.gov.uk/government/consultations/creating-a-smokefree-generation-and-tackling-youth-vaping (Accessed: 7 February 2026).</a:t>
            </a:r>
          </a:p>
          <a:p>
            <a:r>
              <a:rPr lang="en-US" dirty="0">
                <a:latin typeface="Arial" panose="020B0604020202020204" pitchFamily="34" charset="0"/>
                <a:cs typeface="Arial" panose="020B0604020202020204" pitchFamily="34" charset="0"/>
              </a:rPr>
              <a:t>van den </a:t>
            </a:r>
            <a:r>
              <a:rPr lang="en-US" dirty="0" err="1">
                <a:latin typeface="Arial" panose="020B0604020202020204" pitchFamily="34" charset="0"/>
                <a:cs typeface="Arial" panose="020B0604020202020204" pitchFamily="34" charset="0"/>
              </a:rPr>
              <a:t>Bekerom</a:t>
            </a:r>
            <a:r>
              <a:rPr lang="en-US" dirty="0">
                <a:latin typeface="Arial" panose="020B0604020202020204" pitchFamily="34" charset="0"/>
                <a:cs typeface="Arial" panose="020B0604020202020204" pitchFamily="34" charset="0"/>
              </a:rPr>
              <a:t>, L., van </a:t>
            </a:r>
            <a:r>
              <a:rPr lang="en-US" dirty="0" err="1">
                <a:latin typeface="Arial" panose="020B0604020202020204" pitchFamily="34" charset="0"/>
                <a:cs typeface="Arial" panose="020B0604020202020204" pitchFamily="34" charset="0"/>
              </a:rPr>
              <a:t>Gestel</a:t>
            </a:r>
            <a:r>
              <a:rPr lang="en-US" dirty="0">
                <a:latin typeface="Arial" panose="020B0604020202020204" pitchFamily="34" charset="0"/>
                <a:cs typeface="Arial" panose="020B0604020202020204" pitchFamily="34" charset="0"/>
              </a:rPr>
              <a:t>, L.C., Schoones, J.W., </a:t>
            </a:r>
            <a:r>
              <a:rPr lang="en-US" dirty="0" err="1">
                <a:latin typeface="Arial" panose="020B0604020202020204" pitchFamily="34" charset="0"/>
                <a:cs typeface="Arial" panose="020B0604020202020204" pitchFamily="34" charset="0"/>
              </a:rPr>
              <a:t>Bussemaker</a:t>
            </a:r>
            <a:r>
              <a:rPr lang="en-US" dirty="0">
                <a:latin typeface="Arial" panose="020B0604020202020204" pitchFamily="34" charset="0"/>
                <a:cs typeface="Arial" panose="020B0604020202020204" pitchFamily="34" charset="0"/>
              </a:rPr>
              <a:t>, J. and Adriaanse, M.A. (2024). Health behavior interventions among people with lower socio-economic position: a scoping review of behavior change techniques and effectiveness. Health Psychology and Behavioral Medicine, 12(1), 2365931. </a:t>
            </a:r>
            <a:r>
              <a:rPr lang="en-US" dirty="0">
                <a:latin typeface="Arial" panose="020B0604020202020204" pitchFamily="34" charset="0"/>
                <a:cs typeface="Arial" panose="020B0604020202020204" pitchFamily="34" charset="0"/>
                <a:hlinkClick r:id="rId2"/>
              </a:rPr>
              <a:t>https://doi.org/10.1080/21642850.2024.2365931</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Veenstra, R. and Laninga-</a:t>
            </a:r>
            <a:r>
              <a:rPr lang="en-US" dirty="0" err="1">
                <a:latin typeface="Arial" panose="020B0604020202020204" pitchFamily="34" charset="0"/>
                <a:cs typeface="Arial" panose="020B0604020202020204" pitchFamily="34" charset="0"/>
              </a:rPr>
              <a:t>Wijnen</a:t>
            </a:r>
            <a:r>
              <a:rPr lang="en-US" dirty="0">
                <a:latin typeface="Arial" panose="020B0604020202020204" pitchFamily="34" charset="0"/>
                <a:cs typeface="Arial" panose="020B0604020202020204" pitchFamily="34" charset="0"/>
              </a:rPr>
              <a:t>, L. (2022) ‘Peer network studies and interventions in adolescence’, Current Opinion in Psychology, 44, pp. 157–163. Available at: https://www.sciencedirect.com (Accessed: 13 February 2026).</a:t>
            </a:r>
          </a:p>
          <a:p>
            <a:r>
              <a:rPr lang="en-US" dirty="0">
                <a:latin typeface="Arial" panose="020B0604020202020204" pitchFamily="34" charset="0"/>
                <a:cs typeface="Arial" panose="020B0604020202020204" pitchFamily="34" charset="0"/>
              </a:rPr>
              <a:t>Wang, Q., Du, W., Wang, H., Geng, P., Sun, Y., Zhang, J., Wang, W. and Jin, X. (2023) ‘Nicotine’s effect on cognition, a friend or foe?’, Progress in Neuro-Psychopharmacology &amp; Biological Psychiatry, 124, 110723. Available at: https://doi.org/10.1016/j.pnpbp.2023.110723 (Accessed: 13 February 2026).</a:t>
            </a:r>
          </a:p>
          <a:p>
            <a:r>
              <a:rPr lang="en-US" dirty="0">
                <a:latin typeface="Arial" panose="020B0604020202020204" pitchFamily="34" charset="0"/>
                <a:cs typeface="Arial" panose="020B0604020202020204" pitchFamily="34" charset="0"/>
              </a:rPr>
              <a:t>West, R., Brown, J. and Beard, E. (2019)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and addiction. London: UCL</a:t>
            </a:r>
          </a:p>
          <a:p>
            <a:r>
              <a:rPr lang="en-US" dirty="0">
                <a:latin typeface="Arial" panose="020B0604020202020204" pitchFamily="34" charset="0"/>
                <a:cs typeface="Arial" panose="020B0604020202020204" pitchFamily="34" charset="0"/>
              </a:rPr>
              <a:t>World Health Organization (WHO) (2022) E-cigarettes and youth. Geneva: WHO.</a:t>
            </a:r>
          </a:p>
          <a:p>
            <a:endParaRPr lang="en-IN" dirty="0"/>
          </a:p>
        </p:txBody>
      </p:sp>
    </p:spTree>
    <p:extLst>
      <p:ext uri="{BB962C8B-B14F-4D97-AF65-F5344CB8AC3E}">
        <p14:creationId xmlns:p14="http://schemas.microsoft.com/office/powerpoint/2010/main" val="35344742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CC58D1-2528-2B18-58A7-4BE1BEC7069B}"/>
              </a:ext>
            </a:extLst>
          </p:cNvPr>
          <p:cNvSpPr>
            <a:spLocks noGrp="1"/>
          </p:cNvSpPr>
          <p:nvPr>
            <p:ph idx="1"/>
          </p:nvPr>
        </p:nvSpPr>
        <p:spPr>
          <a:xfrm>
            <a:off x="2589212" y="127322"/>
            <a:ext cx="8915399" cy="5783900"/>
          </a:xfrm>
        </p:spPr>
        <p:txBody>
          <a:bodyPr/>
          <a:lstStyle/>
          <a:p>
            <a:r>
              <a:rPr lang="en-US" dirty="0">
                <a:latin typeface="Arial" panose="020B0604020202020204" pitchFamily="34" charset="0"/>
                <a:cs typeface="Arial" panose="020B0604020202020204" pitchFamily="34" charset="0"/>
              </a:rPr>
              <a:t>World Health Organization (WHO) (2023) Electronic nicotine delivery systems and health risks. Geneva: WHO.</a:t>
            </a:r>
          </a:p>
          <a:p>
            <a:r>
              <a:rPr lang="en-US" dirty="0">
                <a:latin typeface="Arial" panose="020B0604020202020204" pitchFamily="34" charset="0"/>
                <a:cs typeface="Arial" panose="020B0604020202020204" pitchFamily="34" charset="0"/>
              </a:rPr>
              <a:t>World Health Organization (WHO), 2023. Practical guide to evaluation for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managers and evaluation staff. Geneva: World Health Organization.</a:t>
            </a:r>
          </a:p>
          <a:p>
            <a:r>
              <a:rPr lang="en-US" dirty="0">
                <a:latin typeface="Arial" panose="020B0604020202020204" pitchFamily="34" charset="0"/>
                <a:cs typeface="Arial" panose="020B0604020202020204" pitchFamily="34" charset="0"/>
              </a:rPr>
              <a:t>World Health Organization (WHO) (2023) Tobacco: e-cigarettes. Available at: https://www.who.int/news-room/questions-and-answers/item/tobacco-e-cigarettes (Accessed: 7 February 2026).</a:t>
            </a:r>
          </a:p>
          <a:p>
            <a:r>
              <a:rPr lang="en-US" dirty="0">
                <a:latin typeface="Arial" panose="020B0604020202020204" pitchFamily="34" charset="0"/>
                <a:cs typeface="Arial" panose="020B0604020202020204" pitchFamily="34" charset="0"/>
              </a:rPr>
              <a:t>World Health Organization (WHO) (2023) WHO report on the global tobacco epidemic. Geneva: WHO. Available at: https://www.who.int/teams/health-promotion/tobacco-control (Accessed: 7 February 2026).</a:t>
            </a:r>
          </a:p>
          <a:p>
            <a:endParaRPr lang="en-IN" dirty="0"/>
          </a:p>
        </p:txBody>
      </p:sp>
    </p:spTree>
    <p:extLst>
      <p:ext uri="{BB962C8B-B14F-4D97-AF65-F5344CB8AC3E}">
        <p14:creationId xmlns:p14="http://schemas.microsoft.com/office/powerpoint/2010/main" val="34325961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1424</TotalTime>
  <Words>4548</Words>
  <Application>Microsoft Office PowerPoint</Application>
  <PresentationFormat>Widescreen</PresentationFormat>
  <Paragraphs>290</Paragraphs>
  <Slides>37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Century Gothic</vt:lpstr>
      <vt:lpstr>Wingdings</vt:lpstr>
      <vt:lpstr>Wingdings 3</vt:lpstr>
      <vt:lpstr>Wisp</vt:lpstr>
      <vt:lpstr> Smoking and Vaping: The Silent Killer of Young Youth </vt:lpstr>
      <vt:lpstr>Reduce Vaping among Young People : Awareness, Action, Change</vt:lpstr>
      <vt:lpstr>PowerPoint Presentation</vt:lpstr>
      <vt:lpstr>Vape Smoking</vt:lpstr>
      <vt:lpstr>Task 1- Rationale</vt:lpstr>
      <vt:lpstr>Why this campaign matters</vt:lpstr>
      <vt:lpstr>PowerPoint Presentation</vt:lpstr>
      <vt:lpstr>Short -term consequences</vt:lpstr>
      <vt:lpstr>Long term consequences</vt:lpstr>
      <vt:lpstr>Aim 1  To increase awareness about vaping and its harmful effects among young people aged 16-26</vt:lpstr>
      <vt:lpstr>AIM 2 To identify the short-term and long-term health risks associated with vaping.</vt:lpstr>
      <vt:lpstr>AIM 3 To encourage young people to reduce or stop vaping and adopt healthier lifestyle changes</vt:lpstr>
      <vt:lpstr>CAMPAIGN OVERVIEW</vt:lpstr>
      <vt:lpstr>Campaign Outline</vt:lpstr>
      <vt:lpstr>Evaluation Methods  Process Evaluation</vt:lpstr>
      <vt:lpstr>Impact Evaluation</vt:lpstr>
      <vt:lpstr>PowerPoint Presentation</vt:lpstr>
      <vt:lpstr>LOCAL PARTNERS </vt:lpstr>
      <vt:lpstr>National Partners</vt:lpstr>
      <vt:lpstr>Resources</vt:lpstr>
      <vt:lpstr>CHECKLIST</vt:lpstr>
      <vt:lpstr>BENEFITS &amp; CHALLENGES</vt:lpstr>
      <vt:lpstr>Psychological benefits</vt:lpstr>
      <vt:lpstr>Physiological Benefits</vt:lpstr>
      <vt:lpstr>Sociological benefit</vt:lpstr>
      <vt:lpstr>Health Behavioural Theories</vt:lpstr>
      <vt:lpstr>Social Cognitive Theory</vt:lpstr>
      <vt:lpstr>Transtheoretical Model</vt:lpstr>
      <vt:lpstr>Health Belief Model</vt:lpstr>
      <vt:lpstr>Barriers to Changing Vaping Behaviour (Youth Vaping - UK)</vt:lpstr>
      <vt:lpstr>Campaign Solutions to Overcome Behaviour Change Challenges (Youth Vaping - UK)</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Rajveer Rana</dc:creator>
  <cp:lastModifiedBy>Rajveer Rana</cp:lastModifiedBy>
  <cp:revision>45</cp:revision>
  <dcterms:created xsi:type="dcterms:W3CDTF">2026-02-06T13:17:46Z</dcterms:created>
  <dcterms:modified xsi:type="dcterms:W3CDTF">2026-02-13T17:33:36Z</dcterms:modified>
</cp:coreProperties>
</file>