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7" r:id="rId6"/>
    <p:sldId id="258" r:id="rId7"/>
    <p:sldId id="259" r:id="rId8"/>
    <p:sldId id="272" r:id="rId9"/>
    <p:sldId id="264" r:id="rId10"/>
    <p:sldId id="261" r:id="rId11"/>
    <p:sldId id="265" r:id="rId12"/>
    <p:sldId id="266" r:id="rId13"/>
    <p:sldId id="267" r:id="rId14"/>
    <p:sldId id="271" r:id="rId15"/>
    <p:sldId id="269" r:id="rId16"/>
    <p:sldId id="268" r:id="rId17"/>
    <p:sldId id="270" r:id="rId18"/>
  </p:sldIdLst>
  <p:sldSz cx="12192000" cy="6858000"/>
  <p:notesSz cx="6858000" cy="9144000"/>
  <p:defaultText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D2A9360-BF01-4811-B5C6-32B51E809254}">
          <p14:sldIdLst>
            <p14:sldId id="256"/>
          </p14:sldIdLst>
        </p14:section>
        <p14:section name="Executive Summary" id="{DB7FD1CF-AE78-484C-8EAC-4347AEB7697C}">
          <p14:sldIdLst>
            <p14:sldId id="257"/>
            <p14:sldId id="258"/>
          </p14:sldIdLst>
        </p14:section>
        <p14:section name="Overview of the Business Idea " id="{E6E00FAD-78B6-4996-830D-F8CBE433734D}">
          <p14:sldIdLst>
            <p14:sldId id="259"/>
            <p14:sldId id="272"/>
          </p14:sldIdLst>
        </p14:section>
        <p14:section name="Legal Format and Management Structure" id="{756CDEF1-78F0-4847-B89E-8AF221922AFD}">
          <p14:sldIdLst>
            <p14:sldId id="264"/>
          </p14:sldIdLst>
        </p14:section>
        <p14:section name="PESTEL Analysis And Competition " id="{D2278D0B-501D-4BCD-8238-A147739C99ED}">
          <p14:sldIdLst>
            <p14:sldId id="261"/>
          </p14:sldIdLst>
        </p14:section>
        <p14:section name="marketing strategy" id="{B0A3A17D-2396-44B6-9C6C-DF484DA537C5}">
          <p14:sldIdLst>
            <p14:sldId id="265"/>
          </p14:sldIdLst>
        </p14:section>
        <p14:section name="Funding Requirement and Startup Expenses" id="{CC4068FC-E525-41FB-B3DF-77372FE05D09}">
          <p14:sldIdLst>
            <p14:sldId id="266"/>
          </p14:sldIdLst>
        </p14:section>
        <p14:section name="Estimated startup costs and Projected First Month cash flow forecast" id="{014E4FD4-A6F8-47BA-B0F7-17BA5AA67E6D}">
          <p14:sldIdLst>
            <p14:sldId id="267"/>
            <p14:sldId id="271"/>
          </p14:sldIdLst>
        </p14:section>
        <p14:section name="Reference" id="{4D743713-CDFF-4A46-AE9D-DAF5DBC916A1}">
          <p14:sldIdLst/>
        </p14:section>
        <p14:section name="Conclusion" id="{08D000F7-0AA2-4902-B0D8-6C1FB3A0528F}">
          <p14:sldIdLst>
            <p14:sldId id="269"/>
            <p14:sldId id="268"/>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3969" autoAdjust="0"/>
  </p:normalViewPr>
  <p:slideViewPr>
    <p:cSldViewPr snapToGrid="0">
      <p:cViewPr varScale="1">
        <p:scale>
          <a:sx n="64" d="100"/>
          <a:sy n="64" d="100"/>
        </p:scale>
        <p:origin x="978"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79265B-40D8-4AFD-B796-DF6DBDDAF6B4}"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14B6C5ED-6B48-465D-AF47-80C7CF1D1647}">
      <dgm:prSet custT="1"/>
      <dgm:spPr/>
      <dgm:t>
        <a:bodyPr/>
        <a:lstStyle/>
        <a:p>
          <a:r>
            <a:rPr lang="en-GB" sz="2000" dirty="0">
              <a:latin typeface="Arial Nova" panose="020B0504020202020204" pitchFamily="34" charset="0"/>
            </a:rPr>
            <a:t>Overview of the Business Idea</a:t>
          </a:r>
          <a:endParaRPr lang="en-US" sz="2000" dirty="0">
            <a:latin typeface="Arial Nova" panose="020B0504020202020204" pitchFamily="34" charset="0"/>
          </a:endParaRPr>
        </a:p>
      </dgm:t>
    </dgm:pt>
    <dgm:pt modelId="{9B79D35B-D3BA-4F05-A06A-DFC36F887DD0}" type="parTrans" cxnId="{4AA0FC7F-3069-40DF-8089-60826F3D253E}">
      <dgm:prSet/>
      <dgm:spPr/>
      <dgm:t>
        <a:bodyPr/>
        <a:lstStyle/>
        <a:p>
          <a:endParaRPr lang="en-US"/>
        </a:p>
      </dgm:t>
    </dgm:pt>
    <dgm:pt modelId="{19A4A181-C887-4790-AE29-20C6D4E7642D}" type="sibTrans" cxnId="{4AA0FC7F-3069-40DF-8089-60826F3D253E}">
      <dgm:prSet/>
      <dgm:spPr/>
      <dgm:t>
        <a:bodyPr/>
        <a:lstStyle/>
        <a:p>
          <a:endParaRPr lang="en-US"/>
        </a:p>
      </dgm:t>
    </dgm:pt>
    <dgm:pt modelId="{0A08AE42-03B9-4EA7-A370-650A33DAE772}">
      <dgm:prSet custT="1"/>
      <dgm:spPr/>
      <dgm:t>
        <a:bodyPr/>
        <a:lstStyle/>
        <a:p>
          <a:r>
            <a:rPr lang="en-GB" sz="2000" dirty="0">
              <a:latin typeface="Arial Nova" panose="020B0504020202020204" pitchFamily="34" charset="0"/>
            </a:rPr>
            <a:t>Legal Format and Management Structure</a:t>
          </a:r>
          <a:endParaRPr lang="en-US" sz="2000" dirty="0">
            <a:latin typeface="Arial Nova" panose="020B0504020202020204" pitchFamily="34" charset="0"/>
          </a:endParaRPr>
        </a:p>
      </dgm:t>
    </dgm:pt>
    <dgm:pt modelId="{D377C760-9770-430F-9590-DF9C415D9E65}" type="parTrans" cxnId="{21584F72-CB98-48A9-AE4B-2ECC64B11593}">
      <dgm:prSet/>
      <dgm:spPr/>
      <dgm:t>
        <a:bodyPr/>
        <a:lstStyle/>
        <a:p>
          <a:endParaRPr lang="en-US"/>
        </a:p>
      </dgm:t>
    </dgm:pt>
    <dgm:pt modelId="{0214E60A-02AB-4C9D-A544-2B1786B8E1FC}" type="sibTrans" cxnId="{21584F72-CB98-48A9-AE4B-2ECC64B11593}">
      <dgm:prSet/>
      <dgm:spPr/>
      <dgm:t>
        <a:bodyPr/>
        <a:lstStyle/>
        <a:p>
          <a:endParaRPr lang="en-US"/>
        </a:p>
      </dgm:t>
    </dgm:pt>
    <dgm:pt modelId="{8E98B8DE-60E7-4566-A72D-8361D11614B7}">
      <dgm:prSet custT="1"/>
      <dgm:spPr/>
      <dgm:t>
        <a:bodyPr/>
        <a:lstStyle/>
        <a:p>
          <a:r>
            <a:rPr lang="en-GB" sz="2000" dirty="0">
              <a:latin typeface="Arial Nova" panose="020B0504020202020204" pitchFamily="34" charset="0"/>
            </a:rPr>
            <a:t>PESTEL Analysis and Competition </a:t>
          </a:r>
          <a:endParaRPr lang="en-US" sz="2000" dirty="0">
            <a:latin typeface="Arial Nova" panose="020B0504020202020204" pitchFamily="34" charset="0"/>
          </a:endParaRPr>
        </a:p>
      </dgm:t>
    </dgm:pt>
    <dgm:pt modelId="{9B1BDC93-2FE3-4302-ADAC-D5853EEBEE55}" type="parTrans" cxnId="{62C9F92B-D0AE-48B4-B261-EB3429B40F8F}">
      <dgm:prSet/>
      <dgm:spPr/>
      <dgm:t>
        <a:bodyPr/>
        <a:lstStyle/>
        <a:p>
          <a:endParaRPr lang="en-US"/>
        </a:p>
      </dgm:t>
    </dgm:pt>
    <dgm:pt modelId="{0B7940F4-40CE-41B1-BF36-A6AF5EE67C51}" type="sibTrans" cxnId="{62C9F92B-D0AE-48B4-B261-EB3429B40F8F}">
      <dgm:prSet/>
      <dgm:spPr/>
      <dgm:t>
        <a:bodyPr/>
        <a:lstStyle/>
        <a:p>
          <a:endParaRPr lang="en-US"/>
        </a:p>
      </dgm:t>
    </dgm:pt>
    <dgm:pt modelId="{0C4E4F2D-6EAC-481D-A622-1077452D8039}">
      <dgm:prSet custT="1"/>
      <dgm:spPr/>
      <dgm:t>
        <a:bodyPr/>
        <a:lstStyle/>
        <a:p>
          <a:r>
            <a:rPr lang="en-GB" sz="2000" dirty="0">
              <a:latin typeface="Arial Nova" panose="020B0504020202020204" pitchFamily="34" charset="0"/>
            </a:rPr>
            <a:t>Marketing Strategy</a:t>
          </a:r>
          <a:endParaRPr lang="en-US" sz="2000" dirty="0">
            <a:latin typeface="Arial Nova" panose="020B0504020202020204" pitchFamily="34" charset="0"/>
          </a:endParaRPr>
        </a:p>
      </dgm:t>
    </dgm:pt>
    <dgm:pt modelId="{4621A70E-42BC-499D-A8DA-22D6307AF329}" type="parTrans" cxnId="{BC8A4D91-DD03-4A37-A2CE-D82ADFB00376}">
      <dgm:prSet/>
      <dgm:spPr/>
      <dgm:t>
        <a:bodyPr/>
        <a:lstStyle/>
        <a:p>
          <a:endParaRPr lang="en-US"/>
        </a:p>
      </dgm:t>
    </dgm:pt>
    <dgm:pt modelId="{B11BBD97-6329-4D2E-91C3-EEF695E5DAA2}" type="sibTrans" cxnId="{BC8A4D91-DD03-4A37-A2CE-D82ADFB00376}">
      <dgm:prSet/>
      <dgm:spPr/>
      <dgm:t>
        <a:bodyPr/>
        <a:lstStyle/>
        <a:p>
          <a:endParaRPr lang="en-US"/>
        </a:p>
      </dgm:t>
    </dgm:pt>
    <dgm:pt modelId="{7EACC3FA-901E-4654-9C6D-755220FEE6E6}">
      <dgm:prSet custT="1"/>
      <dgm:spPr/>
      <dgm:t>
        <a:bodyPr/>
        <a:lstStyle/>
        <a:p>
          <a:r>
            <a:rPr lang="en-GB" sz="2000" dirty="0">
              <a:latin typeface="Arial Nova" panose="020B0504020202020204" pitchFamily="34" charset="0"/>
            </a:rPr>
            <a:t>Funding Requirements and Startup Expenses</a:t>
          </a:r>
          <a:endParaRPr lang="en-US" sz="2000" dirty="0">
            <a:latin typeface="Arial Nova" panose="020B0504020202020204" pitchFamily="34" charset="0"/>
          </a:endParaRPr>
        </a:p>
      </dgm:t>
    </dgm:pt>
    <dgm:pt modelId="{97DE19E6-1096-4A05-8174-D70E45ED1F43}" type="parTrans" cxnId="{C3AE0CE9-F1F0-4C05-9336-BB2E510C14CA}">
      <dgm:prSet/>
      <dgm:spPr/>
      <dgm:t>
        <a:bodyPr/>
        <a:lstStyle/>
        <a:p>
          <a:endParaRPr lang="en-US"/>
        </a:p>
      </dgm:t>
    </dgm:pt>
    <dgm:pt modelId="{6267010F-FB5C-44B2-A8E1-BFF6CB3ED92A}" type="sibTrans" cxnId="{C3AE0CE9-F1F0-4C05-9336-BB2E510C14CA}">
      <dgm:prSet/>
      <dgm:spPr/>
      <dgm:t>
        <a:bodyPr/>
        <a:lstStyle/>
        <a:p>
          <a:endParaRPr lang="en-US"/>
        </a:p>
      </dgm:t>
    </dgm:pt>
    <dgm:pt modelId="{B2DCC96C-543B-425E-B602-5EE5D83F1F39}">
      <dgm:prSet custT="1"/>
      <dgm:spPr/>
      <dgm:t>
        <a:bodyPr/>
        <a:lstStyle/>
        <a:p>
          <a:r>
            <a:rPr lang="en-GB" sz="2000" dirty="0">
              <a:latin typeface="Arial Nova" panose="020B0504020202020204" pitchFamily="34" charset="0"/>
            </a:rPr>
            <a:t>Location is essential</a:t>
          </a:r>
          <a:endParaRPr lang="en-US" sz="2000" dirty="0">
            <a:latin typeface="Arial Nova" panose="020B0504020202020204" pitchFamily="34" charset="0"/>
          </a:endParaRPr>
        </a:p>
      </dgm:t>
    </dgm:pt>
    <dgm:pt modelId="{1D75AF21-4487-4CEB-B9F1-BC035435A182}" type="parTrans" cxnId="{02FD69C2-65C8-4192-B50B-C8962E716633}">
      <dgm:prSet/>
      <dgm:spPr/>
      <dgm:t>
        <a:bodyPr/>
        <a:lstStyle/>
        <a:p>
          <a:endParaRPr lang="en-US"/>
        </a:p>
      </dgm:t>
    </dgm:pt>
    <dgm:pt modelId="{689E4124-B2BE-438B-901E-028572BA8166}" type="sibTrans" cxnId="{02FD69C2-65C8-4192-B50B-C8962E716633}">
      <dgm:prSet/>
      <dgm:spPr/>
      <dgm:t>
        <a:bodyPr/>
        <a:lstStyle/>
        <a:p>
          <a:endParaRPr lang="en-US"/>
        </a:p>
      </dgm:t>
    </dgm:pt>
    <dgm:pt modelId="{7F7E9927-816F-4F7B-ABB7-61D44D6C7A8B}">
      <dgm:prSet custT="1"/>
      <dgm:spPr/>
      <dgm:t>
        <a:bodyPr/>
        <a:lstStyle/>
        <a:p>
          <a:r>
            <a:rPr lang="en-GB" sz="2000" dirty="0">
              <a:latin typeface="Arial Nova" panose="020B0504020202020204" pitchFamily="34" charset="0"/>
            </a:rPr>
            <a:t>Conclusion</a:t>
          </a:r>
          <a:endParaRPr lang="en-US" sz="2000" dirty="0">
            <a:latin typeface="Arial Nova" panose="020B0504020202020204" pitchFamily="34" charset="0"/>
          </a:endParaRPr>
        </a:p>
      </dgm:t>
    </dgm:pt>
    <dgm:pt modelId="{05DE679D-3DC4-486E-8AE5-A743BFA9E001}" type="parTrans" cxnId="{52B0E596-82EF-4A6B-9B7A-377E7C4A43ED}">
      <dgm:prSet/>
      <dgm:spPr/>
      <dgm:t>
        <a:bodyPr/>
        <a:lstStyle/>
        <a:p>
          <a:endParaRPr lang="en-US"/>
        </a:p>
      </dgm:t>
    </dgm:pt>
    <dgm:pt modelId="{EEFFE601-E705-4F0C-BD59-B25DD3C6DAEC}" type="sibTrans" cxnId="{52B0E596-82EF-4A6B-9B7A-377E7C4A43ED}">
      <dgm:prSet/>
      <dgm:spPr/>
      <dgm:t>
        <a:bodyPr/>
        <a:lstStyle/>
        <a:p>
          <a:endParaRPr lang="en-US"/>
        </a:p>
      </dgm:t>
    </dgm:pt>
    <dgm:pt modelId="{BC987048-BDCB-4C0C-AAC9-ECA59718514F}">
      <dgm:prSet custT="1"/>
      <dgm:spPr/>
      <dgm:t>
        <a:bodyPr/>
        <a:lstStyle/>
        <a:p>
          <a:r>
            <a:rPr lang="en-GB" sz="2000" dirty="0">
              <a:latin typeface="Arial Nova" panose="020B0504020202020204" pitchFamily="34" charset="0"/>
            </a:rPr>
            <a:t>Reference</a:t>
          </a:r>
          <a:endParaRPr lang="en-US" sz="2000" dirty="0">
            <a:latin typeface="Arial Nova" panose="020B0504020202020204" pitchFamily="34" charset="0"/>
          </a:endParaRPr>
        </a:p>
      </dgm:t>
    </dgm:pt>
    <dgm:pt modelId="{F82D0AE1-D959-4FE2-827C-03B4FC13D443}" type="parTrans" cxnId="{51C44665-1CAC-4C5E-8F5C-6F913A4B38DA}">
      <dgm:prSet/>
      <dgm:spPr/>
      <dgm:t>
        <a:bodyPr/>
        <a:lstStyle/>
        <a:p>
          <a:endParaRPr lang="en-US"/>
        </a:p>
      </dgm:t>
    </dgm:pt>
    <dgm:pt modelId="{BC910DE1-288B-4B84-897B-07976DA30521}" type="sibTrans" cxnId="{51C44665-1CAC-4C5E-8F5C-6F913A4B38DA}">
      <dgm:prSet/>
      <dgm:spPr/>
      <dgm:t>
        <a:bodyPr/>
        <a:lstStyle/>
        <a:p>
          <a:endParaRPr lang="en-US"/>
        </a:p>
      </dgm:t>
    </dgm:pt>
    <dgm:pt modelId="{FA14369D-32F1-4BB5-AC83-242D1B00C1EE}" type="pres">
      <dgm:prSet presAssocID="{F479265B-40D8-4AFD-B796-DF6DBDDAF6B4}" presName="Name0" presStyleCnt="0">
        <dgm:presLayoutVars>
          <dgm:dir/>
          <dgm:resizeHandles val="exact"/>
        </dgm:presLayoutVars>
      </dgm:prSet>
      <dgm:spPr/>
    </dgm:pt>
    <dgm:pt modelId="{46CD061E-47C0-43DA-9244-80302B8C0B1B}" type="pres">
      <dgm:prSet presAssocID="{14B6C5ED-6B48-465D-AF47-80C7CF1D1647}" presName="node" presStyleLbl="node1" presStyleIdx="0" presStyleCnt="8">
        <dgm:presLayoutVars>
          <dgm:bulletEnabled val="1"/>
        </dgm:presLayoutVars>
      </dgm:prSet>
      <dgm:spPr/>
    </dgm:pt>
    <dgm:pt modelId="{9CD42781-E9F9-4019-AD7D-38D982504F37}" type="pres">
      <dgm:prSet presAssocID="{19A4A181-C887-4790-AE29-20C6D4E7642D}" presName="sibTrans" presStyleLbl="sibTrans1D1" presStyleIdx="0" presStyleCnt="7"/>
      <dgm:spPr/>
    </dgm:pt>
    <dgm:pt modelId="{C56FB69E-CAF2-4E1B-A320-2FC6190D8B9B}" type="pres">
      <dgm:prSet presAssocID="{19A4A181-C887-4790-AE29-20C6D4E7642D}" presName="connectorText" presStyleLbl="sibTrans1D1" presStyleIdx="0" presStyleCnt="7"/>
      <dgm:spPr/>
    </dgm:pt>
    <dgm:pt modelId="{A62D92EA-A0AD-4D16-9E1D-DF3D1BE25CA4}" type="pres">
      <dgm:prSet presAssocID="{0A08AE42-03B9-4EA7-A370-650A33DAE772}" presName="node" presStyleLbl="node1" presStyleIdx="1" presStyleCnt="8">
        <dgm:presLayoutVars>
          <dgm:bulletEnabled val="1"/>
        </dgm:presLayoutVars>
      </dgm:prSet>
      <dgm:spPr/>
    </dgm:pt>
    <dgm:pt modelId="{4CB6A0A5-8C2F-42C9-BE11-DF30BD39488D}" type="pres">
      <dgm:prSet presAssocID="{0214E60A-02AB-4C9D-A544-2B1786B8E1FC}" presName="sibTrans" presStyleLbl="sibTrans1D1" presStyleIdx="1" presStyleCnt="7"/>
      <dgm:spPr/>
    </dgm:pt>
    <dgm:pt modelId="{D8B81A75-3058-49F4-A730-6603D610F49E}" type="pres">
      <dgm:prSet presAssocID="{0214E60A-02AB-4C9D-A544-2B1786B8E1FC}" presName="connectorText" presStyleLbl="sibTrans1D1" presStyleIdx="1" presStyleCnt="7"/>
      <dgm:spPr/>
    </dgm:pt>
    <dgm:pt modelId="{88E28C69-7D2E-4DD4-8146-619B78C545B2}" type="pres">
      <dgm:prSet presAssocID="{8E98B8DE-60E7-4566-A72D-8361D11614B7}" presName="node" presStyleLbl="node1" presStyleIdx="2" presStyleCnt="8">
        <dgm:presLayoutVars>
          <dgm:bulletEnabled val="1"/>
        </dgm:presLayoutVars>
      </dgm:prSet>
      <dgm:spPr/>
    </dgm:pt>
    <dgm:pt modelId="{322926A3-BD54-4BCA-8BEB-669746722A6E}" type="pres">
      <dgm:prSet presAssocID="{0B7940F4-40CE-41B1-BF36-A6AF5EE67C51}" presName="sibTrans" presStyleLbl="sibTrans1D1" presStyleIdx="2" presStyleCnt="7"/>
      <dgm:spPr/>
    </dgm:pt>
    <dgm:pt modelId="{D4F13960-88EB-49DD-8B96-D7770EE0D355}" type="pres">
      <dgm:prSet presAssocID="{0B7940F4-40CE-41B1-BF36-A6AF5EE67C51}" presName="connectorText" presStyleLbl="sibTrans1D1" presStyleIdx="2" presStyleCnt="7"/>
      <dgm:spPr/>
    </dgm:pt>
    <dgm:pt modelId="{855CA9BD-2C34-4C29-9174-3308D2757328}" type="pres">
      <dgm:prSet presAssocID="{0C4E4F2D-6EAC-481D-A622-1077452D8039}" presName="node" presStyleLbl="node1" presStyleIdx="3" presStyleCnt="8">
        <dgm:presLayoutVars>
          <dgm:bulletEnabled val="1"/>
        </dgm:presLayoutVars>
      </dgm:prSet>
      <dgm:spPr/>
    </dgm:pt>
    <dgm:pt modelId="{25F60F25-F890-45BF-AE8A-39F8348C1BDA}" type="pres">
      <dgm:prSet presAssocID="{B11BBD97-6329-4D2E-91C3-EEF695E5DAA2}" presName="sibTrans" presStyleLbl="sibTrans1D1" presStyleIdx="3" presStyleCnt="7"/>
      <dgm:spPr/>
    </dgm:pt>
    <dgm:pt modelId="{FD266F93-3DD4-41E2-8671-3FE8E813BAF9}" type="pres">
      <dgm:prSet presAssocID="{B11BBD97-6329-4D2E-91C3-EEF695E5DAA2}" presName="connectorText" presStyleLbl="sibTrans1D1" presStyleIdx="3" presStyleCnt="7"/>
      <dgm:spPr/>
    </dgm:pt>
    <dgm:pt modelId="{FE0B104F-031C-4F37-A675-2380AD282298}" type="pres">
      <dgm:prSet presAssocID="{7EACC3FA-901E-4654-9C6D-755220FEE6E6}" presName="node" presStyleLbl="node1" presStyleIdx="4" presStyleCnt="8">
        <dgm:presLayoutVars>
          <dgm:bulletEnabled val="1"/>
        </dgm:presLayoutVars>
      </dgm:prSet>
      <dgm:spPr/>
    </dgm:pt>
    <dgm:pt modelId="{EA306D6D-E7AE-4D11-AA14-8040663C4D23}" type="pres">
      <dgm:prSet presAssocID="{6267010F-FB5C-44B2-A8E1-BFF6CB3ED92A}" presName="sibTrans" presStyleLbl="sibTrans1D1" presStyleIdx="4" presStyleCnt="7"/>
      <dgm:spPr/>
    </dgm:pt>
    <dgm:pt modelId="{13764A70-1D22-41B6-8500-A68854B01D84}" type="pres">
      <dgm:prSet presAssocID="{6267010F-FB5C-44B2-A8E1-BFF6CB3ED92A}" presName="connectorText" presStyleLbl="sibTrans1D1" presStyleIdx="4" presStyleCnt="7"/>
      <dgm:spPr/>
    </dgm:pt>
    <dgm:pt modelId="{93BFEC2A-0C5E-471E-A15F-18CFF684FFFD}" type="pres">
      <dgm:prSet presAssocID="{B2DCC96C-543B-425E-B602-5EE5D83F1F39}" presName="node" presStyleLbl="node1" presStyleIdx="5" presStyleCnt="8">
        <dgm:presLayoutVars>
          <dgm:bulletEnabled val="1"/>
        </dgm:presLayoutVars>
      </dgm:prSet>
      <dgm:spPr/>
    </dgm:pt>
    <dgm:pt modelId="{107045BF-D7F5-4BFB-BC88-0211A91EA78A}" type="pres">
      <dgm:prSet presAssocID="{689E4124-B2BE-438B-901E-028572BA8166}" presName="sibTrans" presStyleLbl="sibTrans1D1" presStyleIdx="5" presStyleCnt="7"/>
      <dgm:spPr/>
    </dgm:pt>
    <dgm:pt modelId="{4354919A-8DAA-4715-B0C7-C8CFAEBF97BB}" type="pres">
      <dgm:prSet presAssocID="{689E4124-B2BE-438B-901E-028572BA8166}" presName="connectorText" presStyleLbl="sibTrans1D1" presStyleIdx="5" presStyleCnt="7"/>
      <dgm:spPr/>
    </dgm:pt>
    <dgm:pt modelId="{DF6C34E8-AF16-442D-BBD8-E4A9B21F7252}" type="pres">
      <dgm:prSet presAssocID="{7F7E9927-816F-4F7B-ABB7-61D44D6C7A8B}" presName="node" presStyleLbl="node1" presStyleIdx="6" presStyleCnt="8">
        <dgm:presLayoutVars>
          <dgm:bulletEnabled val="1"/>
        </dgm:presLayoutVars>
      </dgm:prSet>
      <dgm:spPr/>
    </dgm:pt>
    <dgm:pt modelId="{2421D76B-BE0E-40A0-AB38-EE9BDF78A857}" type="pres">
      <dgm:prSet presAssocID="{EEFFE601-E705-4F0C-BD59-B25DD3C6DAEC}" presName="sibTrans" presStyleLbl="sibTrans1D1" presStyleIdx="6" presStyleCnt="7"/>
      <dgm:spPr/>
    </dgm:pt>
    <dgm:pt modelId="{AE5E5305-F08C-4B08-85B8-EADEE2B175BB}" type="pres">
      <dgm:prSet presAssocID="{EEFFE601-E705-4F0C-BD59-B25DD3C6DAEC}" presName="connectorText" presStyleLbl="sibTrans1D1" presStyleIdx="6" presStyleCnt="7"/>
      <dgm:spPr/>
    </dgm:pt>
    <dgm:pt modelId="{EA2FE3B3-DFF1-44C7-AEEE-E64BDD7DBE39}" type="pres">
      <dgm:prSet presAssocID="{BC987048-BDCB-4C0C-AAC9-ECA59718514F}" presName="node" presStyleLbl="node1" presStyleIdx="7" presStyleCnt="8">
        <dgm:presLayoutVars>
          <dgm:bulletEnabled val="1"/>
        </dgm:presLayoutVars>
      </dgm:prSet>
      <dgm:spPr/>
    </dgm:pt>
  </dgm:ptLst>
  <dgm:cxnLst>
    <dgm:cxn modelId="{38F2DA03-C824-4672-AB79-CBDA1DF5DAB0}" type="presOf" srcId="{6267010F-FB5C-44B2-A8E1-BFF6CB3ED92A}" destId="{EA306D6D-E7AE-4D11-AA14-8040663C4D23}" srcOrd="0" destOrd="0" presId="urn:microsoft.com/office/officeart/2016/7/layout/RepeatingBendingProcessNew"/>
    <dgm:cxn modelId="{7A7B1512-96DB-441E-8B15-74A326187F7A}" type="presOf" srcId="{689E4124-B2BE-438B-901E-028572BA8166}" destId="{107045BF-D7F5-4BFB-BC88-0211A91EA78A}" srcOrd="0" destOrd="0" presId="urn:microsoft.com/office/officeart/2016/7/layout/RepeatingBendingProcessNew"/>
    <dgm:cxn modelId="{62C9F92B-D0AE-48B4-B261-EB3429B40F8F}" srcId="{F479265B-40D8-4AFD-B796-DF6DBDDAF6B4}" destId="{8E98B8DE-60E7-4566-A72D-8361D11614B7}" srcOrd="2" destOrd="0" parTransId="{9B1BDC93-2FE3-4302-ADAC-D5853EEBEE55}" sibTransId="{0B7940F4-40CE-41B1-BF36-A6AF5EE67C51}"/>
    <dgm:cxn modelId="{9380825B-FC33-4826-AD7F-9E5E78EF9BDC}" type="presOf" srcId="{14B6C5ED-6B48-465D-AF47-80C7CF1D1647}" destId="{46CD061E-47C0-43DA-9244-80302B8C0B1B}" srcOrd="0" destOrd="0" presId="urn:microsoft.com/office/officeart/2016/7/layout/RepeatingBendingProcessNew"/>
    <dgm:cxn modelId="{C7160C61-0C19-4F14-BF6B-755EA25DBC4B}" type="presOf" srcId="{0A08AE42-03B9-4EA7-A370-650A33DAE772}" destId="{A62D92EA-A0AD-4D16-9E1D-DF3D1BE25CA4}" srcOrd="0" destOrd="0" presId="urn:microsoft.com/office/officeart/2016/7/layout/RepeatingBendingProcessNew"/>
    <dgm:cxn modelId="{62982241-CA21-42CC-A5C0-D094E89627D9}" type="presOf" srcId="{0214E60A-02AB-4C9D-A544-2B1786B8E1FC}" destId="{D8B81A75-3058-49F4-A730-6603D610F49E}" srcOrd="1" destOrd="0" presId="urn:microsoft.com/office/officeart/2016/7/layout/RepeatingBendingProcessNew"/>
    <dgm:cxn modelId="{51C44665-1CAC-4C5E-8F5C-6F913A4B38DA}" srcId="{F479265B-40D8-4AFD-B796-DF6DBDDAF6B4}" destId="{BC987048-BDCB-4C0C-AAC9-ECA59718514F}" srcOrd="7" destOrd="0" parTransId="{F82D0AE1-D959-4FE2-827C-03B4FC13D443}" sibTransId="{BC910DE1-288B-4B84-897B-07976DA30521}"/>
    <dgm:cxn modelId="{EEDA0547-2CAD-4BAA-9BDE-9AC3341C1BE0}" type="presOf" srcId="{EEFFE601-E705-4F0C-BD59-B25DD3C6DAEC}" destId="{AE5E5305-F08C-4B08-85B8-EADEE2B175BB}" srcOrd="1" destOrd="0" presId="urn:microsoft.com/office/officeart/2016/7/layout/RepeatingBendingProcessNew"/>
    <dgm:cxn modelId="{428DCA4F-FF0E-437E-9D6E-9DFDDCFFF121}" type="presOf" srcId="{0B7940F4-40CE-41B1-BF36-A6AF5EE67C51}" destId="{D4F13960-88EB-49DD-8B96-D7770EE0D355}" srcOrd="1" destOrd="0" presId="urn:microsoft.com/office/officeart/2016/7/layout/RepeatingBendingProcessNew"/>
    <dgm:cxn modelId="{21584F72-CB98-48A9-AE4B-2ECC64B11593}" srcId="{F479265B-40D8-4AFD-B796-DF6DBDDAF6B4}" destId="{0A08AE42-03B9-4EA7-A370-650A33DAE772}" srcOrd="1" destOrd="0" parTransId="{D377C760-9770-430F-9590-DF9C415D9E65}" sibTransId="{0214E60A-02AB-4C9D-A544-2B1786B8E1FC}"/>
    <dgm:cxn modelId="{ECBACF74-697B-4BD0-B5EC-CDBFEBB87BCE}" type="presOf" srcId="{BC987048-BDCB-4C0C-AAC9-ECA59718514F}" destId="{EA2FE3B3-DFF1-44C7-AEEE-E64BDD7DBE39}" srcOrd="0" destOrd="0" presId="urn:microsoft.com/office/officeart/2016/7/layout/RepeatingBendingProcessNew"/>
    <dgm:cxn modelId="{247DF754-850E-4DA5-82B2-85E66F8BB18D}" type="presOf" srcId="{7F7E9927-816F-4F7B-ABB7-61D44D6C7A8B}" destId="{DF6C34E8-AF16-442D-BBD8-E4A9B21F7252}" srcOrd="0" destOrd="0" presId="urn:microsoft.com/office/officeart/2016/7/layout/RepeatingBendingProcessNew"/>
    <dgm:cxn modelId="{420E6155-F671-45E0-86B8-D77A406F5C67}" type="presOf" srcId="{8E98B8DE-60E7-4566-A72D-8361D11614B7}" destId="{88E28C69-7D2E-4DD4-8146-619B78C545B2}" srcOrd="0" destOrd="0" presId="urn:microsoft.com/office/officeart/2016/7/layout/RepeatingBendingProcessNew"/>
    <dgm:cxn modelId="{6A25EE7F-A98C-4FF3-B7DC-463DA80682E5}" type="presOf" srcId="{19A4A181-C887-4790-AE29-20C6D4E7642D}" destId="{C56FB69E-CAF2-4E1B-A320-2FC6190D8B9B}" srcOrd="1" destOrd="0" presId="urn:microsoft.com/office/officeart/2016/7/layout/RepeatingBendingProcessNew"/>
    <dgm:cxn modelId="{4AA0FC7F-3069-40DF-8089-60826F3D253E}" srcId="{F479265B-40D8-4AFD-B796-DF6DBDDAF6B4}" destId="{14B6C5ED-6B48-465D-AF47-80C7CF1D1647}" srcOrd="0" destOrd="0" parTransId="{9B79D35B-D3BA-4F05-A06A-DFC36F887DD0}" sibTransId="{19A4A181-C887-4790-AE29-20C6D4E7642D}"/>
    <dgm:cxn modelId="{27725387-61F9-4B71-A6B0-F1C0282B52DC}" type="presOf" srcId="{F479265B-40D8-4AFD-B796-DF6DBDDAF6B4}" destId="{FA14369D-32F1-4BB5-AC83-242D1B00C1EE}" srcOrd="0" destOrd="0" presId="urn:microsoft.com/office/officeart/2016/7/layout/RepeatingBendingProcessNew"/>
    <dgm:cxn modelId="{BC8A4D91-DD03-4A37-A2CE-D82ADFB00376}" srcId="{F479265B-40D8-4AFD-B796-DF6DBDDAF6B4}" destId="{0C4E4F2D-6EAC-481D-A622-1077452D8039}" srcOrd="3" destOrd="0" parTransId="{4621A70E-42BC-499D-A8DA-22D6307AF329}" sibTransId="{B11BBD97-6329-4D2E-91C3-EEF695E5DAA2}"/>
    <dgm:cxn modelId="{39C3B093-86D6-4493-827B-1FD7D4AC2292}" type="presOf" srcId="{19A4A181-C887-4790-AE29-20C6D4E7642D}" destId="{9CD42781-E9F9-4019-AD7D-38D982504F37}" srcOrd="0" destOrd="0" presId="urn:microsoft.com/office/officeart/2016/7/layout/RepeatingBendingProcessNew"/>
    <dgm:cxn modelId="{3C8D7D94-FED6-46EB-8105-2B0E4402A1FE}" type="presOf" srcId="{0B7940F4-40CE-41B1-BF36-A6AF5EE67C51}" destId="{322926A3-BD54-4BCA-8BEB-669746722A6E}" srcOrd="0" destOrd="0" presId="urn:microsoft.com/office/officeart/2016/7/layout/RepeatingBendingProcessNew"/>
    <dgm:cxn modelId="{52B0E596-82EF-4A6B-9B7A-377E7C4A43ED}" srcId="{F479265B-40D8-4AFD-B796-DF6DBDDAF6B4}" destId="{7F7E9927-816F-4F7B-ABB7-61D44D6C7A8B}" srcOrd="6" destOrd="0" parTransId="{05DE679D-3DC4-486E-8AE5-A743BFA9E001}" sibTransId="{EEFFE601-E705-4F0C-BD59-B25DD3C6DAEC}"/>
    <dgm:cxn modelId="{41591A9B-183E-4F23-BF7D-FE398B360FDD}" type="presOf" srcId="{689E4124-B2BE-438B-901E-028572BA8166}" destId="{4354919A-8DAA-4715-B0C7-C8CFAEBF97BB}" srcOrd="1" destOrd="0" presId="urn:microsoft.com/office/officeart/2016/7/layout/RepeatingBendingProcessNew"/>
    <dgm:cxn modelId="{2282C79B-1FFD-4A2E-BA37-80BE56651E7C}" type="presOf" srcId="{B11BBD97-6329-4D2E-91C3-EEF695E5DAA2}" destId="{25F60F25-F890-45BF-AE8A-39F8348C1BDA}" srcOrd="0" destOrd="0" presId="urn:microsoft.com/office/officeart/2016/7/layout/RepeatingBendingProcessNew"/>
    <dgm:cxn modelId="{15FC23A9-6E61-43E1-8C8D-015654F6BED5}" type="presOf" srcId="{EEFFE601-E705-4F0C-BD59-B25DD3C6DAEC}" destId="{2421D76B-BE0E-40A0-AB38-EE9BDF78A857}" srcOrd="0" destOrd="0" presId="urn:microsoft.com/office/officeart/2016/7/layout/RepeatingBendingProcessNew"/>
    <dgm:cxn modelId="{F1C220B3-2151-4872-B208-E83839F03FFC}" type="presOf" srcId="{0C4E4F2D-6EAC-481D-A622-1077452D8039}" destId="{855CA9BD-2C34-4C29-9174-3308D2757328}" srcOrd="0" destOrd="0" presId="urn:microsoft.com/office/officeart/2016/7/layout/RepeatingBendingProcessNew"/>
    <dgm:cxn modelId="{849D88B7-DD87-46A1-B40B-532756E2F88A}" type="presOf" srcId="{6267010F-FB5C-44B2-A8E1-BFF6CB3ED92A}" destId="{13764A70-1D22-41B6-8500-A68854B01D84}" srcOrd="1" destOrd="0" presId="urn:microsoft.com/office/officeart/2016/7/layout/RepeatingBendingProcessNew"/>
    <dgm:cxn modelId="{02FD69C2-65C8-4192-B50B-C8962E716633}" srcId="{F479265B-40D8-4AFD-B796-DF6DBDDAF6B4}" destId="{B2DCC96C-543B-425E-B602-5EE5D83F1F39}" srcOrd="5" destOrd="0" parTransId="{1D75AF21-4487-4CEB-B9F1-BC035435A182}" sibTransId="{689E4124-B2BE-438B-901E-028572BA8166}"/>
    <dgm:cxn modelId="{88F52BCF-4B04-4255-A949-3D13E7FAB450}" type="presOf" srcId="{7EACC3FA-901E-4654-9C6D-755220FEE6E6}" destId="{FE0B104F-031C-4F37-A675-2380AD282298}" srcOrd="0" destOrd="0" presId="urn:microsoft.com/office/officeart/2016/7/layout/RepeatingBendingProcessNew"/>
    <dgm:cxn modelId="{E69FEECF-8B64-4C83-BCEC-7C8A515E1F8B}" type="presOf" srcId="{B2DCC96C-543B-425E-B602-5EE5D83F1F39}" destId="{93BFEC2A-0C5E-471E-A15F-18CFF684FFFD}" srcOrd="0" destOrd="0" presId="urn:microsoft.com/office/officeart/2016/7/layout/RepeatingBendingProcessNew"/>
    <dgm:cxn modelId="{C3AE0CE9-F1F0-4C05-9336-BB2E510C14CA}" srcId="{F479265B-40D8-4AFD-B796-DF6DBDDAF6B4}" destId="{7EACC3FA-901E-4654-9C6D-755220FEE6E6}" srcOrd="4" destOrd="0" parTransId="{97DE19E6-1096-4A05-8174-D70E45ED1F43}" sibTransId="{6267010F-FB5C-44B2-A8E1-BFF6CB3ED92A}"/>
    <dgm:cxn modelId="{D26DA1F4-DC2E-419D-8F93-48611690600D}" type="presOf" srcId="{0214E60A-02AB-4C9D-A544-2B1786B8E1FC}" destId="{4CB6A0A5-8C2F-42C9-BE11-DF30BD39488D}" srcOrd="0" destOrd="0" presId="urn:microsoft.com/office/officeart/2016/7/layout/RepeatingBendingProcessNew"/>
    <dgm:cxn modelId="{6E5654FC-34F1-4B42-A6B4-36D6F354228D}" type="presOf" srcId="{B11BBD97-6329-4D2E-91C3-EEF695E5DAA2}" destId="{FD266F93-3DD4-41E2-8671-3FE8E813BAF9}" srcOrd="1" destOrd="0" presId="urn:microsoft.com/office/officeart/2016/7/layout/RepeatingBendingProcessNew"/>
    <dgm:cxn modelId="{885DCCC5-3B82-4E35-870E-8A32EFBDA5DA}" type="presParOf" srcId="{FA14369D-32F1-4BB5-AC83-242D1B00C1EE}" destId="{46CD061E-47C0-43DA-9244-80302B8C0B1B}" srcOrd="0" destOrd="0" presId="urn:microsoft.com/office/officeart/2016/7/layout/RepeatingBendingProcessNew"/>
    <dgm:cxn modelId="{8FB3CEAD-9D97-4730-95CE-E75C26C08620}" type="presParOf" srcId="{FA14369D-32F1-4BB5-AC83-242D1B00C1EE}" destId="{9CD42781-E9F9-4019-AD7D-38D982504F37}" srcOrd="1" destOrd="0" presId="urn:microsoft.com/office/officeart/2016/7/layout/RepeatingBendingProcessNew"/>
    <dgm:cxn modelId="{311A1B2F-9BEF-439A-8B39-35ACEF46AC74}" type="presParOf" srcId="{9CD42781-E9F9-4019-AD7D-38D982504F37}" destId="{C56FB69E-CAF2-4E1B-A320-2FC6190D8B9B}" srcOrd="0" destOrd="0" presId="urn:microsoft.com/office/officeart/2016/7/layout/RepeatingBendingProcessNew"/>
    <dgm:cxn modelId="{7C5C41A9-CDED-41C3-BA21-8C2D06D56445}" type="presParOf" srcId="{FA14369D-32F1-4BB5-AC83-242D1B00C1EE}" destId="{A62D92EA-A0AD-4D16-9E1D-DF3D1BE25CA4}" srcOrd="2" destOrd="0" presId="urn:microsoft.com/office/officeart/2016/7/layout/RepeatingBendingProcessNew"/>
    <dgm:cxn modelId="{F1A934E1-7E14-4F12-A59A-C18A2ED1BD8B}" type="presParOf" srcId="{FA14369D-32F1-4BB5-AC83-242D1B00C1EE}" destId="{4CB6A0A5-8C2F-42C9-BE11-DF30BD39488D}" srcOrd="3" destOrd="0" presId="urn:microsoft.com/office/officeart/2016/7/layout/RepeatingBendingProcessNew"/>
    <dgm:cxn modelId="{0391C8E6-F3EF-4D3A-9481-DBBFD84AA7B4}" type="presParOf" srcId="{4CB6A0A5-8C2F-42C9-BE11-DF30BD39488D}" destId="{D8B81A75-3058-49F4-A730-6603D610F49E}" srcOrd="0" destOrd="0" presId="urn:microsoft.com/office/officeart/2016/7/layout/RepeatingBendingProcessNew"/>
    <dgm:cxn modelId="{AFF4A3C1-94D5-413E-A8E7-9A953F880840}" type="presParOf" srcId="{FA14369D-32F1-4BB5-AC83-242D1B00C1EE}" destId="{88E28C69-7D2E-4DD4-8146-619B78C545B2}" srcOrd="4" destOrd="0" presId="urn:microsoft.com/office/officeart/2016/7/layout/RepeatingBendingProcessNew"/>
    <dgm:cxn modelId="{7616A3B9-1585-4D5B-924E-63B487C9BB1C}" type="presParOf" srcId="{FA14369D-32F1-4BB5-AC83-242D1B00C1EE}" destId="{322926A3-BD54-4BCA-8BEB-669746722A6E}" srcOrd="5" destOrd="0" presId="urn:microsoft.com/office/officeart/2016/7/layout/RepeatingBendingProcessNew"/>
    <dgm:cxn modelId="{CE572601-9B20-43F9-8F29-3747A338ABC5}" type="presParOf" srcId="{322926A3-BD54-4BCA-8BEB-669746722A6E}" destId="{D4F13960-88EB-49DD-8B96-D7770EE0D355}" srcOrd="0" destOrd="0" presId="urn:microsoft.com/office/officeart/2016/7/layout/RepeatingBendingProcessNew"/>
    <dgm:cxn modelId="{F6012CA8-07BC-454E-A1A1-EF028961E55E}" type="presParOf" srcId="{FA14369D-32F1-4BB5-AC83-242D1B00C1EE}" destId="{855CA9BD-2C34-4C29-9174-3308D2757328}" srcOrd="6" destOrd="0" presId="urn:microsoft.com/office/officeart/2016/7/layout/RepeatingBendingProcessNew"/>
    <dgm:cxn modelId="{97ADCB01-6E3E-43B0-9C59-BC263058577C}" type="presParOf" srcId="{FA14369D-32F1-4BB5-AC83-242D1B00C1EE}" destId="{25F60F25-F890-45BF-AE8A-39F8348C1BDA}" srcOrd="7" destOrd="0" presId="urn:microsoft.com/office/officeart/2016/7/layout/RepeatingBendingProcessNew"/>
    <dgm:cxn modelId="{7FF086B4-F3CD-43AC-A5B6-C53FEA42D361}" type="presParOf" srcId="{25F60F25-F890-45BF-AE8A-39F8348C1BDA}" destId="{FD266F93-3DD4-41E2-8671-3FE8E813BAF9}" srcOrd="0" destOrd="0" presId="urn:microsoft.com/office/officeart/2016/7/layout/RepeatingBendingProcessNew"/>
    <dgm:cxn modelId="{1662FE57-AB15-4B21-9643-8704A16BA0A5}" type="presParOf" srcId="{FA14369D-32F1-4BB5-AC83-242D1B00C1EE}" destId="{FE0B104F-031C-4F37-A675-2380AD282298}" srcOrd="8" destOrd="0" presId="urn:microsoft.com/office/officeart/2016/7/layout/RepeatingBendingProcessNew"/>
    <dgm:cxn modelId="{AD487543-77D8-4910-941F-2B13B8F59D3D}" type="presParOf" srcId="{FA14369D-32F1-4BB5-AC83-242D1B00C1EE}" destId="{EA306D6D-E7AE-4D11-AA14-8040663C4D23}" srcOrd="9" destOrd="0" presId="urn:microsoft.com/office/officeart/2016/7/layout/RepeatingBendingProcessNew"/>
    <dgm:cxn modelId="{AEDCB856-AE0B-43A4-99E1-69BB88CE15F6}" type="presParOf" srcId="{EA306D6D-E7AE-4D11-AA14-8040663C4D23}" destId="{13764A70-1D22-41B6-8500-A68854B01D84}" srcOrd="0" destOrd="0" presId="urn:microsoft.com/office/officeart/2016/7/layout/RepeatingBendingProcessNew"/>
    <dgm:cxn modelId="{8E5DAEA7-4EB4-48DE-92D9-E50364BFF072}" type="presParOf" srcId="{FA14369D-32F1-4BB5-AC83-242D1B00C1EE}" destId="{93BFEC2A-0C5E-471E-A15F-18CFF684FFFD}" srcOrd="10" destOrd="0" presId="urn:microsoft.com/office/officeart/2016/7/layout/RepeatingBendingProcessNew"/>
    <dgm:cxn modelId="{CA2E9735-FDC8-48FA-949C-1746B3CD2EB2}" type="presParOf" srcId="{FA14369D-32F1-4BB5-AC83-242D1B00C1EE}" destId="{107045BF-D7F5-4BFB-BC88-0211A91EA78A}" srcOrd="11" destOrd="0" presId="urn:microsoft.com/office/officeart/2016/7/layout/RepeatingBendingProcessNew"/>
    <dgm:cxn modelId="{60BFB0CC-F5A0-4A91-8C0D-B70F2EA0D6DD}" type="presParOf" srcId="{107045BF-D7F5-4BFB-BC88-0211A91EA78A}" destId="{4354919A-8DAA-4715-B0C7-C8CFAEBF97BB}" srcOrd="0" destOrd="0" presId="urn:microsoft.com/office/officeart/2016/7/layout/RepeatingBendingProcessNew"/>
    <dgm:cxn modelId="{F4A63497-146E-42E9-BE7E-1A52EF50D339}" type="presParOf" srcId="{FA14369D-32F1-4BB5-AC83-242D1B00C1EE}" destId="{DF6C34E8-AF16-442D-BBD8-E4A9B21F7252}" srcOrd="12" destOrd="0" presId="urn:microsoft.com/office/officeart/2016/7/layout/RepeatingBendingProcessNew"/>
    <dgm:cxn modelId="{740EA246-E4C6-41C2-B5BA-23A782EBA160}" type="presParOf" srcId="{FA14369D-32F1-4BB5-AC83-242D1B00C1EE}" destId="{2421D76B-BE0E-40A0-AB38-EE9BDF78A857}" srcOrd="13" destOrd="0" presId="urn:microsoft.com/office/officeart/2016/7/layout/RepeatingBendingProcessNew"/>
    <dgm:cxn modelId="{25A7EF95-1230-468D-81FA-81D47E8D6338}" type="presParOf" srcId="{2421D76B-BE0E-40A0-AB38-EE9BDF78A857}" destId="{AE5E5305-F08C-4B08-85B8-EADEE2B175BB}" srcOrd="0" destOrd="0" presId="urn:microsoft.com/office/officeart/2016/7/layout/RepeatingBendingProcessNew"/>
    <dgm:cxn modelId="{A231AC50-AEE6-4871-A89B-AE8499FB9007}" type="presParOf" srcId="{FA14369D-32F1-4BB5-AC83-242D1B00C1EE}" destId="{EA2FE3B3-DFF1-44C7-AEEE-E64BDD7DBE39}"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ED1CF7-5B3D-4943-8183-8C021F08479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9E78B6A-A81C-4EE9-9A2B-D6522B10E4C3}">
      <dgm:prSet custT="1"/>
      <dgm:spPr/>
      <dgm:t>
        <a:bodyPr/>
        <a:lstStyle/>
        <a:p>
          <a:r>
            <a:rPr lang="en-US" sz="2000" dirty="0">
              <a:latin typeface="Arial Nova" panose="020B0504020202020204" pitchFamily="34" charset="0"/>
            </a:rPr>
            <a:t>Business will operate as a Private Limited Company (Ltd).</a:t>
          </a:r>
        </a:p>
      </dgm:t>
    </dgm:pt>
    <dgm:pt modelId="{6515ACD3-1233-4297-824B-4209DCBD1533}" type="parTrans" cxnId="{8CC0F9FD-CC2F-4D88-B2F0-02FD89DCE742}">
      <dgm:prSet/>
      <dgm:spPr/>
      <dgm:t>
        <a:bodyPr/>
        <a:lstStyle/>
        <a:p>
          <a:endParaRPr lang="en-US"/>
        </a:p>
      </dgm:t>
    </dgm:pt>
    <dgm:pt modelId="{4658F67C-4FA6-4202-8904-D77F916ECE1C}" type="sibTrans" cxnId="{8CC0F9FD-CC2F-4D88-B2F0-02FD89DCE742}">
      <dgm:prSet/>
      <dgm:spPr/>
      <dgm:t>
        <a:bodyPr/>
        <a:lstStyle/>
        <a:p>
          <a:endParaRPr lang="en-US"/>
        </a:p>
      </dgm:t>
    </dgm:pt>
    <dgm:pt modelId="{EA4B5E51-B376-4DCB-80A8-8562CC0EB176}">
      <dgm:prSet custT="1"/>
      <dgm:spPr/>
      <dgm:t>
        <a:bodyPr/>
        <a:lstStyle/>
        <a:p>
          <a:r>
            <a:rPr lang="en-US" sz="2000" dirty="0">
              <a:latin typeface="Arial Nova" panose="020B0504020202020204" pitchFamily="34" charset="0"/>
            </a:rPr>
            <a:t>Owner's personal assets protected from business liabilities.</a:t>
          </a:r>
        </a:p>
      </dgm:t>
    </dgm:pt>
    <dgm:pt modelId="{A7207E82-0B3C-420D-8CA3-6962E1AE6BB9}" type="parTrans" cxnId="{19CF0A10-95D3-4205-B3D0-AA411C0C81B4}">
      <dgm:prSet/>
      <dgm:spPr/>
      <dgm:t>
        <a:bodyPr/>
        <a:lstStyle/>
        <a:p>
          <a:endParaRPr lang="en-US"/>
        </a:p>
      </dgm:t>
    </dgm:pt>
    <dgm:pt modelId="{86911AAC-91B9-4FCD-BF85-936217E7DD71}" type="sibTrans" cxnId="{19CF0A10-95D3-4205-B3D0-AA411C0C81B4}">
      <dgm:prSet/>
      <dgm:spPr/>
      <dgm:t>
        <a:bodyPr/>
        <a:lstStyle/>
        <a:p>
          <a:endParaRPr lang="en-US"/>
        </a:p>
      </dgm:t>
    </dgm:pt>
    <dgm:pt modelId="{F79C9C4B-73D0-4F97-8CA5-68B670F5B48F}">
      <dgm:prSet custT="1"/>
      <dgm:spPr/>
      <dgm:t>
        <a:bodyPr/>
        <a:lstStyle/>
        <a:p>
          <a:r>
            <a:rPr lang="en-US" sz="2000" dirty="0">
              <a:latin typeface="Arial Nova" panose="020B0504020202020204" pitchFamily="34" charset="0"/>
            </a:rPr>
            <a:t>Initial team: Owner/Director and one Beauty Technician.</a:t>
          </a:r>
        </a:p>
      </dgm:t>
    </dgm:pt>
    <dgm:pt modelId="{B4F21E20-4517-4C9C-89F7-4749410E8E30}" type="parTrans" cxnId="{4A1C6768-5E14-45BF-8BE9-17025B8A7B02}">
      <dgm:prSet/>
      <dgm:spPr/>
      <dgm:t>
        <a:bodyPr/>
        <a:lstStyle/>
        <a:p>
          <a:endParaRPr lang="en-US"/>
        </a:p>
      </dgm:t>
    </dgm:pt>
    <dgm:pt modelId="{893C3BE1-4368-478F-A406-CF29D5DC40F5}" type="sibTrans" cxnId="{4A1C6768-5E14-45BF-8BE9-17025B8A7B02}">
      <dgm:prSet/>
      <dgm:spPr/>
      <dgm:t>
        <a:bodyPr/>
        <a:lstStyle/>
        <a:p>
          <a:endParaRPr lang="en-US"/>
        </a:p>
      </dgm:t>
    </dgm:pt>
    <dgm:pt modelId="{961BE05A-9C63-4B93-9785-23A47911B763}">
      <dgm:prSet custT="1"/>
      <dgm:spPr/>
      <dgm:t>
        <a:bodyPr/>
        <a:lstStyle/>
        <a:p>
          <a:r>
            <a:rPr lang="en-US" sz="2000" dirty="0">
              <a:latin typeface="Arial Nova" panose="020B0504020202020204" pitchFamily="34" charset="0"/>
            </a:rPr>
            <a:t>Director manages finance, marketing and operations</a:t>
          </a:r>
        </a:p>
      </dgm:t>
    </dgm:pt>
    <dgm:pt modelId="{2306B59B-80E8-417A-8F5A-1F52860C3869}" type="parTrans" cxnId="{2626196F-7DC5-441D-9F24-FC866E2E3AB7}">
      <dgm:prSet/>
      <dgm:spPr/>
      <dgm:t>
        <a:bodyPr/>
        <a:lstStyle/>
        <a:p>
          <a:endParaRPr lang="en-US"/>
        </a:p>
      </dgm:t>
    </dgm:pt>
    <dgm:pt modelId="{2BE4FABB-BD18-4727-932E-FD5E13DC5375}" type="sibTrans" cxnId="{2626196F-7DC5-441D-9F24-FC866E2E3AB7}">
      <dgm:prSet/>
      <dgm:spPr/>
      <dgm:t>
        <a:bodyPr/>
        <a:lstStyle/>
        <a:p>
          <a:endParaRPr lang="en-US"/>
        </a:p>
      </dgm:t>
    </dgm:pt>
    <dgm:pt modelId="{61620B97-4248-48B5-AB15-5E8456071A8F}" type="pres">
      <dgm:prSet presAssocID="{C5ED1CF7-5B3D-4943-8183-8C021F084799}" presName="root" presStyleCnt="0">
        <dgm:presLayoutVars>
          <dgm:dir/>
          <dgm:resizeHandles val="exact"/>
        </dgm:presLayoutVars>
      </dgm:prSet>
      <dgm:spPr/>
    </dgm:pt>
    <dgm:pt modelId="{A118CF79-0FA7-45E6-BB83-C3CACF21859E}" type="pres">
      <dgm:prSet presAssocID="{B9E78B6A-A81C-4EE9-9A2B-D6522B10E4C3}" presName="compNode" presStyleCnt="0"/>
      <dgm:spPr/>
    </dgm:pt>
    <dgm:pt modelId="{D319C675-228C-4026-841D-5E492ED75A2A}" type="pres">
      <dgm:prSet presAssocID="{B9E78B6A-A81C-4EE9-9A2B-D6522B10E4C3}" presName="bgRect" presStyleLbl="bgShp" presStyleIdx="0" presStyleCnt="4"/>
      <dgm:spPr/>
    </dgm:pt>
    <dgm:pt modelId="{1FFCF05E-5F5B-42E1-8B90-350D98BDC4B7}" type="pres">
      <dgm:prSet presAssocID="{B9E78B6A-A81C-4EE9-9A2B-D6522B10E4C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BA5F84F4-21DE-4750-8775-DDED96FEE8AC}" type="pres">
      <dgm:prSet presAssocID="{B9E78B6A-A81C-4EE9-9A2B-D6522B10E4C3}" presName="spaceRect" presStyleCnt="0"/>
      <dgm:spPr/>
    </dgm:pt>
    <dgm:pt modelId="{2E1FCB68-483D-494F-9C87-47387A5E7178}" type="pres">
      <dgm:prSet presAssocID="{B9E78B6A-A81C-4EE9-9A2B-D6522B10E4C3}" presName="parTx" presStyleLbl="revTx" presStyleIdx="0" presStyleCnt="4">
        <dgm:presLayoutVars>
          <dgm:chMax val="0"/>
          <dgm:chPref val="0"/>
        </dgm:presLayoutVars>
      </dgm:prSet>
      <dgm:spPr/>
    </dgm:pt>
    <dgm:pt modelId="{740B2771-7D45-47F5-AC16-5CF55BB54496}" type="pres">
      <dgm:prSet presAssocID="{4658F67C-4FA6-4202-8904-D77F916ECE1C}" presName="sibTrans" presStyleCnt="0"/>
      <dgm:spPr/>
    </dgm:pt>
    <dgm:pt modelId="{17021708-0782-4E47-94A4-D2F9EC5B655A}" type="pres">
      <dgm:prSet presAssocID="{EA4B5E51-B376-4DCB-80A8-8562CC0EB176}" presName="compNode" presStyleCnt="0"/>
      <dgm:spPr/>
    </dgm:pt>
    <dgm:pt modelId="{5D7C0640-69EE-4A99-B0A2-1B5BED05D420}" type="pres">
      <dgm:prSet presAssocID="{EA4B5E51-B376-4DCB-80A8-8562CC0EB176}" presName="bgRect" presStyleLbl="bgShp" presStyleIdx="1" presStyleCnt="4"/>
      <dgm:spPr/>
    </dgm:pt>
    <dgm:pt modelId="{809C5F4C-3AEE-4947-9B98-FE457D4641E8}" type="pres">
      <dgm:prSet presAssocID="{EA4B5E51-B376-4DCB-80A8-8562CC0EB17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afe"/>
        </a:ext>
      </dgm:extLst>
    </dgm:pt>
    <dgm:pt modelId="{A34DFB65-0112-486B-97B5-2D95561C8569}" type="pres">
      <dgm:prSet presAssocID="{EA4B5E51-B376-4DCB-80A8-8562CC0EB176}" presName="spaceRect" presStyleCnt="0"/>
      <dgm:spPr/>
    </dgm:pt>
    <dgm:pt modelId="{78BACD7E-B28B-48FF-8BD5-1BD98B0B47B1}" type="pres">
      <dgm:prSet presAssocID="{EA4B5E51-B376-4DCB-80A8-8562CC0EB176}" presName="parTx" presStyleLbl="revTx" presStyleIdx="1" presStyleCnt="4">
        <dgm:presLayoutVars>
          <dgm:chMax val="0"/>
          <dgm:chPref val="0"/>
        </dgm:presLayoutVars>
      </dgm:prSet>
      <dgm:spPr/>
    </dgm:pt>
    <dgm:pt modelId="{8500A025-CB0A-4868-8A34-55BB8C253FAD}" type="pres">
      <dgm:prSet presAssocID="{86911AAC-91B9-4FCD-BF85-936217E7DD71}" presName="sibTrans" presStyleCnt="0"/>
      <dgm:spPr/>
    </dgm:pt>
    <dgm:pt modelId="{F07954F2-EA11-43FD-9198-1EDC0D04932A}" type="pres">
      <dgm:prSet presAssocID="{F79C9C4B-73D0-4F97-8CA5-68B670F5B48F}" presName="compNode" presStyleCnt="0"/>
      <dgm:spPr/>
    </dgm:pt>
    <dgm:pt modelId="{C6851541-21CC-4B77-A89A-13CC41164E2D}" type="pres">
      <dgm:prSet presAssocID="{F79C9C4B-73D0-4F97-8CA5-68B670F5B48F}" presName="bgRect" presStyleLbl="bgShp" presStyleIdx="2" presStyleCnt="4"/>
      <dgm:spPr/>
    </dgm:pt>
    <dgm:pt modelId="{91C1489A-DDF7-4CE4-92E0-E01BC8BF1A7A}" type="pres">
      <dgm:prSet presAssocID="{F79C9C4B-73D0-4F97-8CA5-68B670F5B48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apanese Dolls"/>
        </a:ext>
      </dgm:extLst>
    </dgm:pt>
    <dgm:pt modelId="{B0E486C7-CF4C-4D35-85A3-42846DE7B4D9}" type="pres">
      <dgm:prSet presAssocID="{F79C9C4B-73D0-4F97-8CA5-68B670F5B48F}" presName="spaceRect" presStyleCnt="0"/>
      <dgm:spPr/>
    </dgm:pt>
    <dgm:pt modelId="{75458D30-A6A6-405F-A3FC-86165CB1E32C}" type="pres">
      <dgm:prSet presAssocID="{F79C9C4B-73D0-4F97-8CA5-68B670F5B48F}" presName="parTx" presStyleLbl="revTx" presStyleIdx="2" presStyleCnt="4">
        <dgm:presLayoutVars>
          <dgm:chMax val="0"/>
          <dgm:chPref val="0"/>
        </dgm:presLayoutVars>
      </dgm:prSet>
      <dgm:spPr/>
    </dgm:pt>
    <dgm:pt modelId="{70468783-4DD1-4FC2-BD3F-717946462889}" type="pres">
      <dgm:prSet presAssocID="{893C3BE1-4368-478F-A406-CF29D5DC40F5}" presName="sibTrans" presStyleCnt="0"/>
      <dgm:spPr/>
    </dgm:pt>
    <dgm:pt modelId="{45A94B83-F271-43F2-8CCF-0F78366FA977}" type="pres">
      <dgm:prSet presAssocID="{961BE05A-9C63-4B93-9785-23A47911B763}" presName="compNode" presStyleCnt="0"/>
      <dgm:spPr/>
    </dgm:pt>
    <dgm:pt modelId="{22725159-E314-40F0-82A9-24BC5F42705E}" type="pres">
      <dgm:prSet presAssocID="{961BE05A-9C63-4B93-9785-23A47911B763}" presName="bgRect" presStyleLbl="bgShp" presStyleIdx="3" presStyleCnt="4"/>
      <dgm:spPr/>
    </dgm:pt>
    <dgm:pt modelId="{EBE3B603-5535-4760-9851-5F1679A10335}" type="pres">
      <dgm:prSet presAssocID="{961BE05A-9C63-4B93-9785-23A47911B76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E958A178-8D45-4929-8AB3-957D413CCD42}" type="pres">
      <dgm:prSet presAssocID="{961BE05A-9C63-4B93-9785-23A47911B763}" presName="spaceRect" presStyleCnt="0"/>
      <dgm:spPr/>
    </dgm:pt>
    <dgm:pt modelId="{705FC50A-95CE-4348-8F3F-E4778E177CE8}" type="pres">
      <dgm:prSet presAssocID="{961BE05A-9C63-4B93-9785-23A47911B763}" presName="parTx" presStyleLbl="revTx" presStyleIdx="3" presStyleCnt="4">
        <dgm:presLayoutVars>
          <dgm:chMax val="0"/>
          <dgm:chPref val="0"/>
        </dgm:presLayoutVars>
      </dgm:prSet>
      <dgm:spPr/>
    </dgm:pt>
  </dgm:ptLst>
  <dgm:cxnLst>
    <dgm:cxn modelId="{D601120B-9945-4DF4-8D60-BB83DE5C4335}" type="presOf" srcId="{F79C9C4B-73D0-4F97-8CA5-68B670F5B48F}" destId="{75458D30-A6A6-405F-A3FC-86165CB1E32C}" srcOrd="0" destOrd="0" presId="urn:microsoft.com/office/officeart/2018/2/layout/IconVerticalSolidList"/>
    <dgm:cxn modelId="{19CF0A10-95D3-4205-B3D0-AA411C0C81B4}" srcId="{C5ED1CF7-5B3D-4943-8183-8C021F084799}" destId="{EA4B5E51-B376-4DCB-80A8-8562CC0EB176}" srcOrd="1" destOrd="0" parTransId="{A7207E82-0B3C-420D-8CA3-6962E1AE6BB9}" sibTransId="{86911AAC-91B9-4FCD-BF85-936217E7DD71}"/>
    <dgm:cxn modelId="{0FC58C10-EACE-4BD8-A53E-1DCED10DBECE}" type="presOf" srcId="{961BE05A-9C63-4B93-9785-23A47911B763}" destId="{705FC50A-95CE-4348-8F3F-E4778E177CE8}" srcOrd="0" destOrd="0" presId="urn:microsoft.com/office/officeart/2018/2/layout/IconVerticalSolidList"/>
    <dgm:cxn modelId="{3006FA1D-7D36-44DE-B607-02FF7130B0A7}" type="presOf" srcId="{EA4B5E51-B376-4DCB-80A8-8562CC0EB176}" destId="{78BACD7E-B28B-48FF-8BD5-1BD98B0B47B1}" srcOrd="0" destOrd="0" presId="urn:microsoft.com/office/officeart/2018/2/layout/IconVerticalSolidList"/>
    <dgm:cxn modelId="{4A1C6768-5E14-45BF-8BE9-17025B8A7B02}" srcId="{C5ED1CF7-5B3D-4943-8183-8C021F084799}" destId="{F79C9C4B-73D0-4F97-8CA5-68B670F5B48F}" srcOrd="2" destOrd="0" parTransId="{B4F21E20-4517-4C9C-89F7-4749410E8E30}" sibTransId="{893C3BE1-4368-478F-A406-CF29D5DC40F5}"/>
    <dgm:cxn modelId="{2626196F-7DC5-441D-9F24-FC866E2E3AB7}" srcId="{C5ED1CF7-5B3D-4943-8183-8C021F084799}" destId="{961BE05A-9C63-4B93-9785-23A47911B763}" srcOrd="3" destOrd="0" parTransId="{2306B59B-80E8-417A-8F5A-1F52860C3869}" sibTransId="{2BE4FABB-BD18-4727-932E-FD5E13DC5375}"/>
    <dgm:cxn modelId="{AA4F6C8C-3367-4E99-B906-E8BE34F8E64D}" type="presOf" srcId="{B9E78B6A-A81C-4EE9-9A2B-D6522B10E4C3}" destId="{2E1FCB68-483D-494F-9C87-47387A5E7178}" srcOrd="0" destOrd="0" presId="urn:microsoft.com/office/officeart/2018/2/layout/IconVerticalSolidList"/>
    <dgm:cxn modelId="{87928FA3-ACE2-4B0C-B778-602DBCE6E1A2}" type="presOf" srcId="{C5ED1CF7-5B3D-4943-8183-8C021F084799}" destId="{61620B97-4248-48B5-AB15-5E8456071A8F}" srcOrd="0" destOrd="0" presId="urn:microsoft.com/office/officeart/2018/2/layout/IconVerticalSolidList"/>
    <dgm:cxn modelId="{8CC0F9FD-CC2F-4D88-B2F0-02FD89DCE742}" srcId="{C5ED1CF7-5B3D-4943-8183-8C021F084799}" destId="{B9E78B6A-A81C-4EE9-9A2B-D6522B10E4C3}" srcOrd="0" destOrd="0" parTransId="{6515ACD3-1233-4297-824B-4209DCBD1533}" sibTransId="{4658F67C-4FA6-4202-8904-D77F916ECE1C}"/>
    <dgm:cxn modelId="{94A43240-4054-4F24-AB3D-68383D6B45CF}" type="presParOf" srcId="{61620B97-4248-48B5-AB15-5E8456071A8F}" destId="{A118CF79-0FA7-45E6-BB83-C3CACF21859E}" srcOrd="0" destOrd="0" presId="urn:microsoft.com/office/officeart/2018/2/layout/IconVerticalSolidList"/>
    <dgm:cxn modelId="{42832D79-D6F2-44B3-A022-E3FADF5C3EDF}" type="presParOf" srcId="{A118CF79-0FA7-45E6-BB83-C3CACF21859E}" destId="{D319C675-228C-4026-841D-5E492ED75A2A}" srcOrd="0" destOrd="0" presId="urn:microsoft.com/office/officeart/2018/2/layout/IconVerticalSolidList"/>
    <dgm:cxn modelId="{F43B616B-C3BD-4C42-9DDE-7E16DD9E55BE}" type="presParOf" srcId="{A118CF79-0FA7-45E6-BB83-C3CACF21859E}" destId="{1FFCF05E-5F5B-42E1-8B90-350D98BDC4B7}" srcOrd="1" destOrd="0" presId="urn:microsoft.com/office/officeart/2018/2/layout/IconVerticalSolidList"/>
    <dgm:cxn modelId="{D24C35AE-98FA-4F3C-A99B-D3060731531E}" type="presParOf" srcId="{A118CF79-0FA7-45E6-BB83-C3CACF21859E}" destId="{BA5F84F4-21DE-4750-8775-DDED96FEE8AC}" srcOrd="2" destOrd="0" presId="urn:microsoft.com/office/officeart/2018/2/layout/IconVerticalSolidList"/>
    <dgm:cxn modelId="{96FD6B63-49D3-4D44-BD5D-3A7622CC0EE5}" type="presParOf" srcId="{A118CF79-0FA7-45E6-BB83-C3CACF21859E}" destId="{2E1FCB68-483D-494F-9C87-47387A5E7178}" srcOrd="3" destOrd="0" presId="urn:microsoft.com/office/officeart/2018/2/layout/IconVerticalSolidList"/>
    <dgm:cxn modelId="{039A4902-85AE-4EB6-9884-26CFC0CFD86C}" type="presParOf" srcId="{61620B97-4248-48B5-AB15-5E8456071A8F}" destId="{740B2771-7D45-47F5-AC16-5CF55BB54496}" srcOrd="1" destOrd="0" presId="urn:microsoft.com/office/officeart/2018/2/layout/IconVerticalSolidList"/>
    <dgm:cxn modelId="{DE70DD1E-4F35-4681-86E5-44D7EA50047F}" type="presParOf" srcId="{61620B97-4248-48B5-AB15-5E8456071A8F}" destId="{17021708-0782-4E47-94A4-D2F9EC5B655A}" srcOrd="2" destOrd="0" presId="urn:microsoft.com/office/officeart/2018/2/layout/IconVerticalSolidList"/>
    <dgm:cxn modelId="{7D7DCA3E-CF40-42F4-9FAC-AC864D30B00A}" type="presParOf" srcId="{17021708-0782-4E47-94A4-D2F9EC5B655A}" destId="{5D7C0640-69EE-4A99-B0A2-1B5BED05D420}" srcOrd="0" destOrd="0" presId="urn:microsoft.com/office/officeart/2018/2/layout/IconVerticalSolidList"/>
    <dgm:cxn modelId="{15EDA44C-8260-4EC8-B008-0FAA67ADE4CB}" type="presParOf" srcId="{17021708-0782-4E47-94A4-D2F9EC5B655A}" destId="{809C5F4C-3AEE-4947-9B98-FE457D4641E8}" srcOrd="1" destOrd="0" presId="urn:microsoft.com/office/officeart/2018/2/layout/IconVerticalSolidList"/>
    <dgm:cxn modelId="{7BFF1283-4874-4DC5-B375-858423CD724C}" type="presParOf" srcId="{17021708-0782-4E47-94A4-D2F9EC5B655A}" destId="{A34DFB65-0112-486B-97B5-2D95561C8569}" srcOrd="2" destOrd="0" presId="urn:microsoft.com/office/officeart/2018/2/layout/IconVerticalSolidList"/>
    <dgm:cxn modelId="{0480F956-4AC9-4DBB-93AE-9F6CE40B00E1}" type="presParOf" srcId="{17021708-0782-4E47-94A4-D2F9EC5B655A}" destId="{78BACD7E-B28B-48FF-8BD5-1BD98B0B47B1}" srcOrd="3" destOrd="0" presId="urn:microsoft.com/office/officeart/2018/2/layout/IconVerticalSolidList"/>
    <dgm:cxn modelId="{F61BE371-D9D6-4667-BF7D-AD6264838D3F}" type="presParOf" srcId="{61620B97-4248-48B5-AB15-5E8456071A8F}" destId="{8500A025-CB0A-4868-8A34-55BB8C253FAD}" srcOrd="3" destOrd="0" presId="urn:microsoft.com/office/officeart/2018/2/layout/IconVerticalSolidList"/>
    <dgm:cxn modelId="{88A44270-11C0-4CD4-BF7C-71138433B3D6}" type="presParOf" srcId="{61620B97-4248-48B5-AB15-5E8456071A8F}" destId="{F07954F2-EA11-43FD-9198-1EDC0D04932A}" srcOrd="4" destOrd="0" presId="urn:microsoft.com/office/officeart/2018/2/layout/IconVerticalSolidList"/>
    <dgm:cxn modelId="{2298C01D-D820-434C-9041-83CC2AB873B1}" type="presParOf" srcId="{F07954F2-EA11-43FD-9198-1EDC0D04932A}" destId="{C6851541-21CC-4B77-A89A-13CC41164E2D}" srcOrd="0" destOrd="0" presId="urn:microsoft.com/office/officeart/2018/2/layout/IconVerticalSolidList"/>
    <dgm:cxn modelId="{D06C6953-2A19-4688-A441-977DD1DB5859}" type="presParOf" srcId="{F07954F2-EA11-43FD-9198-1EDC0D04932A}" destId="{91C1489A-DDF7-4CE4-92E0-E01BC8BF1A7A}" srcOrd="1" destOrd="0" presId="urn:microsoft.com/office/officeart/2018/2/layout/IconVerticalSolidList"/>
    <dgm:cxn modelId="{BD5D597E-AB48-4A03-BC61-E9025A306A1B}" type="presParOf" srcId="{F07954F2-EA11-43FD-9198-1EDC0D04932A}" destId="{B0E486C7-CF4C-4D35-85A3-42846DE7B4D9}" srcOrd="2" destOrd="0" presId="urn:microsoft.com/office/officeart/2018/2/layout/IconVerticalSolidList"/>
    <dgm:cxn modelId="{4CB35720-C1A5-4DC0-9C5E-8FF5A1143136}" type="presParOf" srcId="{F07954F2-EA11-43FD-9198-1EDC0D04932A}" destId="{75458D30-A6A6-405F-A3FC-86165CB1E32C}" srcOrd="3" destOrd="0" presId="urn:microsoft.com/office/officeart/2018/2/layout/IconVerticalSolidList"/>
    <dgm:cxn modelId="{B8CC100C-2374-408C-8FAC-B60A4B78E210}" type="presParOf" srcId="{61620B97-4248-48B5-AB15-5E8456071A8F}" destId="{70468783-4DD1-4FC2-BD3F-717946462889}" srcOrd="5" destOrd="0" presId="urn:microsoft.com/office/officeart/2018/2/layout/IconVerticalSolidList"/>
    <dgm:cxn modelId="{C49ABB22-2C20-47C9-BEBC-372A12272634}" type="presParOf" srcId="{61620B97-4248-48B5-AB15-5E8456071A8F}" destId="{45A94B83-F271-43F2-8CCF-0F78366FA977}" srcOrd="6" destOrd="0" presId="urn:microsoft.com/office/officeart/2018/2/layout/IconVerticalSolidList"/>
    <dgm:cxn modelId="{316D3433-0A41-425C-A957-F245DA3BF232}" type="presParOf" srcId="{45A94B83-F271-43F2-8CCF-0F78366FA977}" destId="{22725159-E314-40F0-82A9-24BC5F42705E}" srcOrd="0" destOrd="0" presId="urn:microsoft.com/office/officeart/2018/2/layout/IconVerticalSolidList"/>
    <dgm:cxn modelId="{1A87C27B-58A1-47AE-A8C1-A57E464ECE2F}" type="presParOf" srcId="{45A94B83-F271-43F2-8CCF-0F78366FA977}" destId="{EBE3B603-5535-4760-9851-5F1679A10335}" srcOrd="1" destOrd="0" presId="urn:microsoft.com/office/officeart/2018/2/layout/IconVerticalSolidList"/>
    <dgm:cxn modelId="{E0B81CC0-A716-489D-97FC-002CD327571B}" type="presParOf" srcId="{45A94B83-F271-43F2-8CCF-0F78366FA977}" destId="{E958A178-8D45-4929-8AB3-957D413CCD42}" srcOrd="2" destOrd="0" presId="urn:microsoft.com/office/officeart/2018/2/layout/IconVerticalSolidList"/>
    <dgm:cxn modelId="{CF1BA38A-4020-425F-9D82-8BECDEC57536}" type="presParOf" srcId="{45A94B83-F271-43F2-8CCF-0F78366FA977}" destId="{705FC50A-95CE-4348-8F3F-E4778E177CE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C11740-8D96-4D5A-B99A-756F211F953C}"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D097EF56-DEB4-4F91-A332-562ED831E6C9}">
      <dgm:prSet/>
      <dgm:spPr/>
      <dgm:t>
        <a:bodyPr/>
        <a:lstStyle/>
        <a:p>
          <a:r>
            <a:rPr lang="en-US" dirty="0">
              <a:latin typeface="Arial Nova" panose="020B0504020202020204" pitchFamily="34" charset="0"/>
            </a:rPr>
            <a:t>Political &amp; Legal: Compliance with UK regulations, licensing, health and safety</a:t>
          </a:r>
          <a:r>
            <a:rPr lang="en-US" dirty="0"/>
            <a:t>. (British Beauty Council, 2024).</a:t>
          </a:r>
        </a:p>
      </dgm:t>
    </dgm:pt>
    <dgm:pt modelId="{4D892775-52EA-4522-A13F-1308FF9453DE}" type="parTrans" cxnId="{970CE7B2-C471-4938-8413-5C5F63D534AE}">
      <dgm:prSet/>
      <dgm:spPr/>
      <dgm:t>
        <a:bodyPr/>
        <a:lstStyle/>
        <a:p>
          <a:endParaRPr lang="pt-PT"/>
        </a:p>
      </dgm:t>
    </dgm:pt>
    <dgm:pt modelId="{12315891-39CF-44EE-BF57-F27FCBA3BDF0}" type="sibTrans" cxnId="{970CE7B2-C471-4938-8413-5C5F63D534AE}">
      <dgm:prSet/>
      <dgm:spPr/>
      <dgm:t>
        <a:bodyPr/>
        <a:lstStyle/>
        <a:p>
          <a:endParaRPr lang="pt-PT"/>
        </a:p>
      </dgm:t>
    </dgm:pt>
    <dgm:pt modelId="{9BF3620A-A020-4B4B-983A-827E8A9E69E7}">
      <dgm:prSet/>
      <dgm:spPr/>
      <dgm:t>
        <a:bodyPr/>
        <a:lstStyle/>
        <a:p>
          <a:r>
            <a:rPr lang="en-US" dirty="0">
              <a:latin typeface="Arial Nova" panose="020B0504020202020204" pitchFamily="34" charset="0"/>
            </a:rPr>
            <a:t>Economic: Inflation may affect spending, but beauty services are often seen as affordable luxuries. (Burns, 2020). </a:t>
          </a:r>
        </a:p>
      </dgm:t>
    </dgm:pt>
    <dgm:pt modelId="{608BD602-9FE5-430C-B15E-B349D205CBBD}" type="parTrans" cxnId="{F315E6D9-D3E8-4017-BCC2-9A26641D50E5}">
      <dgm:prSet/>
      <dgm:spPr/>
      <dgm:t>
        <a:bodyPr/>
        <a:lstStyle/>
        <a:p>
          <a:endParaRPr lang="pt-PT"/>
        </a:p>
      </dgm:t>
    </dgm:pt>
    <dgm:pt modelId="{4091933B-14E1-4B47-8B9E-DC416A8D082A}" type="sibTrans" cxnId="{F315E6D9-D3E8-4017-BCC2-9A26641D50E5}">
      <dgm:prSet/>
      <dgm:spPr/>
      <dgm:t>
        <a:bodyPr/>
        <a:lstStyle/>
        <a:p>
          <a:endParaRPr lang="pt-PT"/>
        </a:p>
      </dgm:t>
    </dgm:pt>
    <dgm:pt modelId="{93A24568-D8D3-4A0F-8639-DB4440FECF1C}">
      <dgm:prSet/>
      <dgm:spPr/>
      <dgm:t>
        <a:bodyPr/>
        <a:lstStyle/>
        <a:p>
          <a:r>
            <a:rPr lang="en-US">
              <a:latin typeface="Arial Nova" panose="020B0504020202020204" pitchFamily="34" charset="0"/>
            </a:rPr>
            <a:t>Social: Strong interest in beauty, self‑care and personal image.</a:t>
          </a:r>
        </a:p>
      </dgm:t>
    </dgm:pt>
    <dgm:pt modelId="{767B849B-D4EC-40DE-A6BD-DBBDA7934BD4}" type="parTrans" cxnId="{891C3B9A-A86F-4899-BA70-AB8A006DF081}">
      <dgm:prSet/>
      <dgm:spPr/>
      <dgm:t>
        <a:bodyPr/>
        <a:lstStyle/>
        <a:p>
          <a:endParaRPr lang="pt-PT"/>
        </a:p>
      </dgm:t>
    </dgm:pt>
    <dgm:pt modelId="{B082FC2A-5A3C-41C9-9069-F8744EC74E29}" type="sibTrans" cxnId="{891C3B9A-A86F-4899-BA70-AB8A006DF081}">
      <dgm:prSet/>
      <dgm:spPr/>
      <dgm:t>
        <a:bodyPr/>
        <a:lstStyle/>
        <a:p>
          <a:endParaRPr lang="pt-PT"/>
        </a:p>
      </dgm:t>
    </dgm:pt>
    <dgm:pt modelId="{FB47880A-1AE6-4EF4-8C4B-283336D60473}">
      <dgm:prSet/>
      <dgm:spPr/>
      <dgm:t>
        <a:bodyPr/>
        <a:lstStyle/>
        <a:p>
          <a:r>
            <a:rPr lang="en-US" dirty="0">
              <a:latin typeface="Arial Nova" panose="020B0504020202020204" pitchFamily="34" charset="0"/>
            </a:rPr>
            <a:t>Technological: Online booking systems, digital payments and social media marketing.(Statista,2023)</a:t>
          </a:r>
        </a:p>
      </dgm:t>
    </dgm:pt>
    <dgm:pt modelId="{847DBD4D-8B12-4AA4-9601-BD19F2B6608C}" type="parTrans" cxnId="{71F88BC0-3B05-436C-BF81-164A2E4ABEDD}">
      <dgm:prSet/>
      <dgm:spPr/>
      <dgm:t>
        <a:bodyPr/>
        <a:lstStyle/>
        <a:p>
          <a:endParaRPr lang="pt-PT"/>
        </a:p>
      </dgm:t>
    </dgm:pt>
    <dgm:pt modelId="{1444CF28-8AFD-4E0D-8970-372F2596EA03}" type="sibTrans" cxnId="{71F88BC0-3B05-436C-BF81-164A2E4ABEDD}">
      <dgm:prSet/>
      <dgm:spPr/>
      <dgm:t>
        <a:bodyPr/>
        <a:lstStyle/>
        <a:p>
          <a:endParaRPr lang="pt-PT"/>
        </a:p>
      </dgm:t>
    </dgm:pt>
    <dgm:pt modelId="{2DDF6A15-5562-476C-8553-9BD38343F6FB}">
      <dgm:prSet/>
      <dgm:spPr/>
      <dgm:t>
        <a:bodyPr/>
        <a:lstStyle/>
        <a:p>
          <a:r>
            <a:rPr lang="en-US" dirty="0">
              <a:latin typeface="Arial Nova" panose="020B0504020202020204" pitchFamily="34" charset="0"/>
            </a:rPr>
            <a:t>Environmental: Hygiene standards and environmental awareness are important</a:t>
          </a:r>
        </a:p>
      </dgm:t>
    </dgm:pt>
    <dgm:pt modelId="{1590BC82-10E7-4C36-969C-CC14BAF4FBCA}" type="parTrans" cxnId="{7F084FC1-F69F-42E6-A344-91D5131821D7}">
      <dgm:prSet/>
      <dgm:spPr/>
      <dgm:t>
        <a:bodyPr/>
        <a:lstStyle/>
        <a:p>
          <a:endParaRPr lang="pt-PT"/>
        </a:p>
      </dgm:t>
    </dgm:pt>
    <dgm:pt modelId="{B8C643B7-3A90-455C-8281-79529E59B846}" type="sibTrans" cxnId="{7F084FC1-F69F-42E6-A344-91D5131821D7}">
      <dgm:prSet/>
      <dgm:spPr/>
      <dgm:t>
        <a:bodyPr/>
        <a:lstStyle/>
        <a:p>
          <a:endParaRPr lang="pt-PT"/>
        </a:p>
      </dgm:t>
    </dgm:pt>
    <dgm:pt modelId="{5C8A3ABA-8921-4F08-B3F4-EF2F70E9A87E}" type="pres">
      <dgm:prSet presAssocID="{ADC11740-8D96-4D5A-B99A-756F211F953C}" presName="vert0" presStyleCnt="0">
        <dgm:presLayoutVars>
          <dgm:dir/>
          <dgm:animOne val="branch"/>
          <dgm:animLvl val="lvl"/>
        </dgm:presLayoutVars>
      </dgm:prSet>
      <dgm:spPr/>
    </dgm:pt>
    <dgm:pt modelId="{F99E05D6-D7FC-4786-9610-3644CEED56E5}" type="pres">
      <dgm:prSet presAssocID="{D097EF56-DEB4-4F91-A332-562ED831E6C9}" presName="thickLine" presStyleLbl="alignNode1" presStyleIdx="0" presStyleCnt="5"/>
      <dgm:spPr/>
    </dgm:pt>
    <dgm:pt modelId="{00282EEA-F7F3-4547-86FD-898BFAE954A5}" type="pres">
      <dgm:prSet presAssocID="{D097EF56-DEB4-4F91-A332-562ED831E6C9}" presName="horz1" presStyleCnt="0"/>
      <dgm:spPr/>
    </dgm:pt>
    <dgm:pt modelId="{FC0016D9-30DD-47B3-AC3E-3AE74B6ADC7E}" type="pres">
      <dgm:prSet presAssocID="{D097EF56-DEB4-4F91-A332-562ED831E6C9}" presName="tx1" presStyleLbl="revTx" presStyleIdx="0" presStyleCnt="5"/>
      <dgm:spPr/>
    </dgm:pt>
    <dgm:pt modelId="{CF1051EF-3631-4B7E-9F9E-198CCB3FBCED}" type="pres">
      <dgm:prSet presAssocID="{D097EF56-DEB4-4F91-A332-562ED831E6C9}" presName="vert1" presStyleCnt="0"/>
      <dgm:spPr/>
    </dgm:pt>
    <dgm:pt modelId="{3E571041-FE46-457D-99F5-E484D575CCE3}" type="pres">
      <dgm:prSet presAssocID="{9BF3620A-A020-4B4B-983A-827E8A9E69E7}" presName="thickLine" presStyleLbl="alignNode1" presStyleIdx="1" presStyleCnt="5"/>
      <dgm:spPr/>
    </dgm:pt>
    <dgm:pt modelId="{AD9DDD7D-3D81-40E7-92D9-40AD6D821D7B}" type="pres">
      <dgm:prSet presAssocID="{9BF3620A-A020-4B4B-983A-827E8A9E69E7}" presName="horz1" presStyleCnt="0"/>
      <dgm:spPr/>
    </dgm:pt>
    <dgm:pt modelId="{A4BEF504-7ECA-4158-8258-CFFE7417A3E5}" type="pres">
      <dgm:prSet presAssocID="{9BF3620A-A020-4B4B-983A-827E8A9E69E7}" presName="tx1" presStyleLbl="revTx" presStyleIdx="1" presStyleCnt="5"/>
      <dgm:spPr/>
    </dgm:pt>
    <dgm:pt modelId="{5179EACD-5622-45AD-A120-76C54ED10BD5}" type="pres">
      <dgm:prSet presAssocID="{9BF3620A-A020-4B4B-983A-827E8A9E69E7}" presName="vert1" presStyleCnt="0"/>
      <dgm:spPr/>
    </dgm:pt>
    <dgm:pt modelId="{FC678174-FB8D-478D-B8F3-C8871CCC2526}" type="pres">
      <dgm:prSet presAssocID="{93A24568-D8D3-4A0F-8639-DB4440FECF1C}" presName="thickLine" presStyleLbl="alignNode1" presStyleIdx="2" presStyleCnt="5"/>
      <dgm:spPr/>
    </dgm:pt>
    <dgm:pt modelId="{2F465024-9266-4AA3-8FC2-7858DCD1751F}" type="pres">
      <dgm:prSet presAssocID="{93A24568-D8D3-4A0F-8639-DB4440FECF1C}" presName="horz1" presStyleCnt="0"/>
      <dgm:spPr/>
    </dgm:pt>
    <dgm:pt modelId="{A1A10FAF-46A3-4075-8A1E-51CB245BC234}" type="pres">
      <dgm:prSet presAssocID="{93A24568-D8D3-4A0F-8639-DB4440FECF1C}" presName="tx1" presStyleLbl="revTx" presStyleIdx="2" presStyleCnt="5"/>
      <dgm:spPr/>
    </dgm:pt>
    <dgm:pt modelId="{DCD8CC8B-8535-412F-BE42-0957B086D7A2}" type="pres">
      <dgm:prSet presAssocID="{93A24568-D8D3-4A0F-8639-DB4440FECF1C}" presName="vert1" presStyleCnt="0"/>
      <dgm:spPr/>
    </dgm:pt>
    <dgm:pt modelId="{6A00D581-AAFD-41F9-AB0D-8DE9C0F461AE}" type="pres">
      <dgm:prSet presAssocID="{FB47880A-1AE6-4EF4-8C4B-283336D60473}" presName="thickLine" presStyleLbl="alignNode1" presStyleIdx="3" presStyleCnt="5"/>
      <dgm:spPr/>
    </dgm:pt>
    <dgm:pt modelId="{0BBB6214-DDD2-4683-AEB2-A2AB1C69D257}" type="pres">
      <dgm:prSet presAssocID="{FB47880A-1AE6-4EF4-8C4B-283336D60473}" presName="horz1" presStyleCnt="0"/>
      <dgm:spPr/>
    </dgm:pt>
    <dgm:pt modelId="{DF34B72B-82C9-4E0D-996D-7046F93DB4D4}" type="pres">
      <dgm:prSet presAssocID="{FB47880A-1AE6-4EF4-8C4B-283336D60473}" presName="tx1" presStyleLbl="revTx" presStyleIdx="3" presStyleCnt="5"/>
      <dgm:spPr/>
    </dgm:pt>
    <dgm:pt modelId="{08DC60AC-6547-47FE-92D4-E575DA54B529}" type="pres">
      <dgm:prSet presAssocID="{FB47880A-1AE6-4EF4-8C4B-283336D60473}" presName="vert1" presStyleCnt="0"/>
      <dgm:spPr/>
    </dgm:pt>
    <dgm:pt modelId="{8F0F011B-BA8F-4D68-BACA-D1D182B604D0}" type="pres">
      <dgm:prSet presAssocID="{2DDF6A15-5562-476C-8553-9BD38343F6FB}" presName="thickLine" presStyleLbl="alignNode1" presStyleIdx="4" presStyleCnt="5"/>
      <dgm:spPr/>
    </dgm:pt>
    <dgm:pt modelId="{40B54892-6EBF-4B25-AF1D-48F04D15919C}" type="pres">
      <dgm:prSet presAssocID="{2DDF6A15-5562-476C-8553-9BD38343F6FB}" presName="horz1" presStyleCnt="0"/>
      <dgm:spPr/>
    </dgm:pt>
    <dgm:pt modelId="{79077516-8EE4-43B1-884A-2BEA9E1386F5}" type="pres">
      <dgm:prSet presAssocID="{2DDF6A15-5562-476C-8553-9BD38343F6FB}" presName="tx1" presStyleLbl="revTx" presStyleIdx="4" presStyleCnt="5"/>
      <dgm:spPr/>
    </dgm:pt>
    <dgm:pt modelId="{FC02BED6-DC40-453C-8C15-3361FE823231}" type="pres">
      <dgm:prSet presAssocID="{2DDF6A15-5562-476C-8553-9BD38343F6FB}" presName="vert1" presStyleCnt="0"/>
      <dgm:spPr/>
    </dgm:pt>
  </dgm:ptLst>
  <dgm:cxnLst>
    <dgm:cxn modelId="{E0C3FE20-D7E9-4BE0-A630-14E9C3571827}" type="presOf" srcId="{FB47880A-1AE6-4EF4-8C4B-283336D60473}" destId="{DF34B72B-82C9-4E0D-996D-7046F93DB4D4}" srcOrd="0" destOrd="0" presId="urn:microsoft.com/office/officeart/2008/layout/LinedList"/>
    <dgm:cxn modelId="{D7D34B24-EDEA-4B55-993D-844B3E24A72F}" type="presOf" srcId="{2DDF6A15-5562-476C-8553-9BD38343F6FB}" destId="{79077516-8EE4-43B1-884A-2BEA9E1386F5}" srcOrd="0" destOrd="0" presId="urn:microsoft.com/office/officeart/2008/layout/LinedList"/>
    <dgm:cxn modelId="{4E1C2F61-4EED-4153-ABF2-FB133238743C}" type="presOf" srcId="{9BF3620A-A020-4B4B-983A-827E8A9E69E7}" destId="{A4BEF504-7ECA-4158-8258-CFFE7417A3E5}" srcOrd="0" destOrd="0" presId="urn:microsoft.com/office/officeart/2008/layout/LinedList"/>
    <dgm:cxn modelId="{891C3B9A-A86F-4899-BA70-AB8A006DF081}" srcId="{ADC11740-8D96-4D5A-B99A-756F211F953C}" destId="{93A24568-D8D3-4A0F-8639-DB4440FECF1C}" srcOrd="2" destOrd="0" parTransId="{767B849B-D4EC-40DE-A6BD-DBBDA7934BD4}" sibTransId="{B082FC2A-5A3C-41C9-9069-F8744EC74E29}"/>
    <dgm:cxn modelId="{C82292AF-1F27-4BCA-BD74-EA5CE892171C}" type="presOf" srcId="{ADC11740-8D96-4D5A-B99A-756F211F953C}" destId="{5C8A3ABA-8921-4F08-B3F4-EF2F70E9A87E}" srcOrd="0" destOrd="0" presId="urn:microsoft.com/office/officeart/2008/layout/LinedList"/>
    <dgm:cxn modelId="{970CE7B2-C471-4938-8413-5C5F63D534AE}" srcId="{ADC11740-8D96-4D5A-B99A-756F211F953C}" destId="{D097EF56-DEB4-4F91-A332-562ED831E6C9}" srcOrd="0" destOrd="0" parTransId="{4D892775-52EA-4522-A13F-1308FF9453DE}" sibTransId="{12315891-39CF-44EE-BF57-F27FCBA3BDF0}"/>
    <dgm:cxn modelId="{71F88BC0-3B05-436C-BF81-164A2E4ABEDD}" srcId="{ADC11740-8D96-4D5A-B99A-756F211F953C}" destId="{FB47880A-1AE6-4EF4-8C4B-283336D60473}" srcOrd="3" destOrd="0" parTransId="{847DBD4D-8B12-4AA4-9601-BD19F2B6608C}" sibTransId="{1444CF28-8AFD-4E0D-8970-372F2596EA03}"/>
    <dgm:cxn modelId="{7F084FC1-F69F-42E6-A344-91D5131821D7}" srcId="{ADC11740-8D96-4D5A-B99A-756F211F953C}" destId="{2DDF6A15-5562-476C-8553-9BD38343F6FB}" srcOrd="4" destOrd="0" parTransId="{1590BC82-10E7-4C36-969C-CC14BAF4FBCA}" sibTransId="{B8C643B7-3A90-455C-8281-79529E59B846}"/>
    <dgm:cxn modelId="{F9143DD2-6EBC-486F-A9AA-F63FAFFB7921}" type="presOf" srcId="{93A24568-D8D3-4A0F-8639-DB4440FECF1C}" destId="{A1A10FAF-46A3-4075-8A1E-51CB245BC234}" srcOrd="0" destOrd="0" presId="urn:microsoft.com/office/officeart/2008/layout/LinedList"/>
    <dgm:cxn modelId="{F315E6D9-D3E8-4017-BCC2-9A26641D50E5}" srcId="{ADC11740-8D96-4D5A-B99A-756F211F953C}" destId="{9BF3620A-A020-4B4B-983A-827E8A9E69E7}" srcOrd="1" destOrd="0" parTransId="{608BD602-9FE5-430C-B15E-B349D205CBBD}" sibTransId="{4091933B-14E1-4B47-8B9E-DC416A8D082A}"/>
    <dgm:cxn modelId="{0235FDF1-B060-4364-9033-4F60B7E52A8E}" type="presOf" srcId="{D097EF56-DEB4-4F91-A332-562ED831E6C9}" destId="{FC0016D9-30DD-47B3-AC3E-3AE74B6ADC7E}" srcOrd="0" destOrd="0" presId="urn:microsoft.com/office/officeart/2008/layout/LinedList"/>
    <dgm:cxn modelId="{0CD22AAE-B883-412B-BE50-AA66B2A20381}" type="presParOf" srcId="{5C8A3ABA-8921-4F08-B3F4-EF2F70E9A87E}" destId="{F99E05D6-D7FC-4786-9610-3644CEED56E5}" srcOrd="0" destOrd="0" presId="urn:microsoft.com/office/officeart/2008/layout/LinedList"/>
    <dgm:cxn modelId="{551C79D5-EC25-4E62-A88F-91DD22863303}" type="presParOf" srcId="{5C8A3ABA-8921-4F08-B3F4-EF2F70E9A87E}" destId="{00282EEA-F7F3-4547-86FD-898BFAE954A5}" srcOrd="1" destOrd="0" presId="urn:microsoft.com/office/officeart/2008/layout/LinedList"/>
    <dgm:cxn modelId="{4318D951-2902-4F1C-AF40-25B638405280}" type="presParOf" srcId="{00282EEA-F7F3-4547-86FD-898BFAE954A5}" destId="{FC0016D9-30DD-47B3-AC3E-3AE74B6ADC7E}" srcOrd="0" destOrd="0" presId="urn:microsoft.com/office/officeart/2008/layout/LinedList"/>
    <dgm:cxn modelId="{095E3E67-9757-46D8-A30E-15DDD994AD5B}" type="presParOf" srcId="{00282EEA-F7F3-4547-86FD-898BFAE954A5}" destId="{CF1051EF-3631-4B7E-9F9E-198CCB3FBCED}" srcOrd="1" destOrd="0" presId="urn:microsoft.com/office/officeart/2008/layout/LinedList"/>
    <dgm:cxn modelId="{D2C849A2-C494-4177-B879-BDD565458C82}" type="presParOf" srcId="{5C8A3ABA-8921-4F08-B3F4-EF2F70E9A87E}" destId="{3E571041-FE46-457D-99F5-E484D575CCE3}" srcOrd="2" destOrd="0" presId="urn:microsoft.com/office/officeart/2008/layout/LinedList"/>
    <dgm:cxn modelId="{83B4C2F0-494B-477F-88D7-188354C5DB98}" type="presParOf" srcId="{5C8A3ABA-8921-4F08-B3F4-EF2F70E9A87E}" destId="{AD9DDD7D-3D81-40E7-92D9-40AD6D821D7B}" srcOrd="3" destOrd="0" presId="urn:microsoft.com/office/officeart/2008/layout/LinedList"/>
    <dgm:cxn modelId="{787D7C5C-2EF3-42B7-A803-BC0624BC4FDE}" type="presParOf" srcId="{AD9DDD7D-3D81-40E7-92D9-40AD6D821D7B}" destId="{A4BEF504-7ECA-4158-8258-CFFE7417A3E5}" srcOrd="0" destOrd="0" presId="urn:microsoft.com/office/officeart/2008/layout/LinedList"/>
    <dgm:cxn modelId="{5EE48DAB-8FD4-461F-9411-E95474AEA2DF}" type="presParOf" srcId="{AD9DDD7D-3D81-40E7-92D9-40AD6D821D7B}" destId="{5179EACD-5622-45AD-A120-76C54ED10BD5}" srcOrd="1" destOrd="0" presId="urn:microsoft.com/office/officeart/2008/layout/LinedList"/>
    <dgm:cxn modelId="{03C1C40E-6AD4-4363-A63B-D53A8427588B}" type="presParOf" srcId="{5C8A3ABA-8921-4F08-B3F4-EF2F70E9A87E}" destId="{FC678174-FB8D-478D-B8F3-C8871CCC2526}" srcOrd="4" destOrd="0" presId="urn:microsoft.com/office/officeart/2008/layout/LinedList"/>
    <dgm:cxn modelId="{A7F7C69E-14AC-4F57-95C5-73A4AB08158D}" type="presParOf" srcId="{5C8A3ABA-8921-4F08-B3F4-EF2F70E9A87E}" destId="{2F465024-9266-4AA3-8FC2-7858DCD1751F}" srcOrd="5" destOrd="0" presId="urn:microsoft.com/office/officeart/2008/layout/LinedList"/>
    <dgm:cxn modelId="{3F291646-FD47-4206-8DE9-61ABB04428CC}" type="presParOf" srcId="{2F465024-9266-4AA3-8FC2-7858DCD1751F}" destId="{A1A10FAF-46A3-4075-8A1E-51CB245BC234}" srcOrd="0" destOrd="0" presId="urn:microsoft.com/office/officeart/2008/layout/LinedList"/>
    <dgm:cxn modelId="{02F353B8-7B25-4502-B9BA-2F0DBA5F9301}" type="presParOf" srcId="{2F465024-9266-4AA3-8FC2-7858DCD1751F}" destId="{DCD8CC8B-8535-412F-BE42-0957B086D7A2}" srcOrd="1" destOrd="0" presId="urn:microsoft.com/office/officeart/2008/layout/LinedList"/>
    <dgm:cxn modelId="{BFC7B5AE-5499-4939-9970-44EB9FE1D31A}" type="presParOf" srcId="{5C8A3ABA-8921-4F08-B3F4-EF2F70E9A87E}" destId="{6A00D581-AAFD-41F9-AB0D-8DE9C0F461AE}" srcOrd="6" destOrd="0" presId="urn:microsoft.com/office/officeart/2008/layout/LinedList"/>
    <dgm:cxn modelId="{A29C8EAB-5EF1-4839-BFFC-85793B1F700E}" type="presParOf" srcId="{5C8A3ABA-8921-4F08-B3F4-EF2F70E9A87E}" destId="{0BBB6214-DDD2-4683-AEB2-A2AB1C69D257}" srcOrd="7" destOrd="0" presId="urn:microsoft.com/office/officeart/2008/layout/LinedList"/>
    <dgm:cxn modelId="{C6DBB9B7-A230-42CD-ACB0-291E6A8E078F}" type="presParOf" srcId="{0BBB6214-DDD2-4683-AEB2-A2AB1C69D257}" destId="{DF34B72B-82C9-4E0D-996D-7046F93DB4D4}" srcOrd="0" destOrd="0" presId="urn:microsoft.com/office/officeart/2008/layout/LinedList"/>
    <dgm:cxn modelId="{6C7FCD3E-8588-48C1-B5EE-CC6554164BF8}" type="presParOf" srcId="{0BBB6214-DDD2-4683-AEB2-A2AB1C69D257}" destId="{08DC60AC-6547-47FE-92D4-E575DA54B529}" srcOrd="1" destOrd="0" presId="urn:microsoft.com/office/officeart/2008/layout/LinedList"/>
    <dgm:cxn modelId="{412DD4E8-B0C3-4D52-9165-DCBF00B16CF3}" type="presParOf" srcId="{5C8A3ABA-8921-4F08-B3F4-EF2F70E9A87E}" destId="{8F0F011B-BA8F-4D68-BACA-D1D182B604D0}" srcOrd="8" destOrd="0" presId="urn:microsoft.com/office/officeart/2008/layout/LinedList"/>
    <dgm:cxn modelId="{5F2BF9BE-1DC8-43FD-94DD-6B6581773EA7}" type="presParOf" srcId="{5C8A3ABA-8921-4F08-B3F4-EF2F70E9A87E}" destId="{40B54892-6EBF-4B25-AF1D-48F04D15919C}" srcOrd="9" destOrd="0" presId="urn:microsoft.com/office/officeart/2008/layout/LinedList"/>
    <dgm:cxn modelId="{1EA977F7-EDB0-4676-AAFA-46A4CE446EF8}" type="presParOf" srcId="{40B54892-6EBF-4B25-AF1D-48F04D15919C}" destId="{79077516-8EE4-43B1-884A-2BEA9E1386F5}" srcOrd="0" destOrd="0" presId="urn:microsoft.com/office/officeart/2008/layout/LinedList"/>
    <dgm:cxn modelId="{19D11811-363C-436C-BADD-CE38E8BA8EEE}" type="presParOf" srcId="{40B54892-6EBF-4B25-AF1D-48F04D15919C}" destId="{FC02BED6-DC40-453C-8C15-3361FE8232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42781-E9F9-4019-AD7D-38D982504F37}">
      <dsp:nvSpPr>
        <dsp:cNvPr id="0" name=""/>
        <dsp:cNvSpPr/>
      </dsp:nvSpPr>
      <dsp:spPr>
        <a:xfrm>
          <a:off x="2108110" y="937599"/>
          <a:ext cx="452577" cy="91440"/>
        </a:xfrm>
        <a:custGeom>
          <a:avLst/>
          <a:gdLst/>
          <a:ahLst/>
          <a:cxnLst/>
          <a:rect l="0" t="0" r="0" b="0"/>
          <a:pathLst>
            <a:path>
              <a:moveTo>
                <a:pt x="0" y="45720"/>
              </a:moveTo>
              <a:lnTo>
                <a:pt x="452577"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2319" y="980901"/>
        <a:ext cx="24158" cy="4836"/>
      </dsp:txXfrm>
    </dsp:sp>
    <dsp:sp modelId="{46CD061E-47C0-43DA-9244-80302B8C0B1B}">
      <dsp:nvSpPr>
        <dsp:cNvPr id="0" name=""/>
        <dsp:cNvSpPr/>
      </dsp:nvSpPr>
      <dsp:spPr>
        <a:xfrm>
          <a:off x="9138" y="353087"/>
          <a:ext cx="2100771" cy="126046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940" tIns="108053" rIns="102940" bIns="108053"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Nova" panose="020B0504020202020204" pitchFamily="34" charset="0"/>
            </a:rPr>
            <a:t>Overview of the Business Idea</a:t>
          </a:r>
          <a:endParaRPr lang="en-US" sz="2000" kern="1200" dirty="0">
            <a:latin typeface="Arial Nova" panose="020B0504020202020204" pitchFamily="34" charset="0"/>
          </a:endParaRPr>
        </a:p>
      </dsp:txBody>
      <dsp:txXfrm>
        <a:off x="9138" y="353087"/>
        <a:ext cx="2100771" cy="1260463"/>
      </dsp:txXfrm>
    </dsp:sp>
    <dsp:sp modelId="{4CB6A0A5-8C2F-42C9-BE11-DF30BD39488D}">
      <dsp:nvSpPr>
        <dsp:cNvPr id="0" name=""/>
        <dsp:cNvSpPr/>
      </dsp:nvSpPr>
      <dsp:spPr>
        <a:xfrm>
          <a:off x="4692059" y="937599"/>
          <a:ext cx="452577" cy="91440"/>
        </a:xfrm>
        <a:custGeom>
          <a:avLst/>
          <a:gdLst/>
          <a:ahLst/>
          <a:cxnLst/>
          <a:rect l="0" t="0" r="0" b="0"/>
          <a:pathLst>
            <a:path>
              <a:moveTo>
                <a:pt x="0" y="45720"/>
              </a:moveTo>
              <a:lnTo>
                <a:pt x="452577"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06269" y="980901"/>
        <a:ext cx="24158" cy="4836"/>
      </dsp:txXfrm>
    </dsp:sp>
    <dsp:sp modelId="{A62D92EA-A0AD-4D16-9E1D-DF3D1BE25CA4}">
      <dsp:nvSpPr>
        <dsp:cNvPr id="0" name=""/>
        <dsp:cNvSpPr/>
      </dsp:nvSpPr>
      <dsp:spPr>
        <a:xfrm>
          <a:off x="2593088" y="353087"/>
          <a:ext cx="2100771" cy="126046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940" tIns="108053" rIns="102940" bIns="108053"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Nova" panose="020B0504020202020204" pitchFamily="34" charset="0"/>
            </a:rPr>
            <a:t>Legal Format and Management Structure</a:t>
          </a:r>
          <a:endParaRPr lang="en-US" sz="2000" kern="1200" dirty="0">
            <a:latin typeface="Arial Nova" panose="020B0504020202020204" pitchFamily="34" charset="0"/>
          </a:endParaRPr>
        </a:p>
      </dsp:txBody>
      <dsp:txXfrm>
        <a:off x="2593088" y="353087"/>
        <a:ext cx="2100771" cy="1260463"/>
      </dsp:txXfrm>
    </dsp:sp>
    <dsp:sp modelId="{322926A3-BD54-4BCA-8BEB-669746722A6E}">
      <dsp:nvSpPr>
        <dsp:cNvPr id="0" name=""/>
        <dsp:cNvSpPr/>
      </dsp:nvSpPr>
      <dsp:spPr>
        <a:xfrm>
          <a:off x="1059524" y="1611750"/>
          <a:ext cx="5167898" cy="452577"/>
        </a:xfrm>
        <a:custGeom>
          <a:avLst/>
          <a:gdLst/>
          <a:ahLst/>
          <a:cxnLst/>
          <a:rect l="0" t="0" r="0" b="0"/>
          <a:pathLst>
            <a:path>
              <a:moveTo>
                <a:pt x="5167898" y="0"/>
              </a:moveTo>
              <a:lnTo>
                <a:pt x="5167898" y="243388"/>
              </a:lnTo>
              <a:lnTo>
                <a:pt x="0" y="243388"/>
              </a:lnTo>
              <a:lnTo>
                <a:pt x="0" y="452577"/>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3713" y="1835621"/>
        <a:ext cx="259521" cy="4836"/>
      </dsp:txXfrm>
    </dsp:sp>
    <dsp:sp modelId="{88E28C69-7D2E-4DD4-8146-619B78C545B2}">
      <dsp:nvSpPr>
        <dsp:cNvPr id="0" name=""/>
        <dsp:cNvSpPr/>
      </dsp:nvSpPr>
      <dsp:spPr>
        <a:xfrm>
          <a:off x="5177037" y="353087"/>
          <a:ext cx="2100771" cy="126046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940" tIns="108053" rIns="102940" bIns="108053"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Nova" panose="020B0504020202020204" pitchFamily="34" charset="0"/>
            </a:rPr>
            <a:t>PESTEL Analysis and Competition </a:t>
          </a:r>
          <a:endParaRPr lang="en-US" sz="2000" kern="1200" dirty="0">
            <a:latin typeface="Arial Nova" panose="020B0504020202020204" pitchFamily="34" charset="0"/>
          </a:endParaRPr>
        </a:p>
      </dsp:txBody>
      <dsp:txXfrm>
        <a:off x="5177037" y="353087"/>
        <a:ext cx="2100771" cy="1260463"/>
      </dsp:txXfrm>
    </dsp:sp>
    <dsp:sp modelId="{25F60F25-F890-45BF-AE8A-39F8348C1BDA}">
      <dsp:nvSpPr>
        <dsp:cNvPr id="0" name=""/>
        <dsp:cNvSpPr/>
      </dsp:nvSpPr>
      <dsp:spPr>
        <a:xfrm>
          <a:off x="2108110" y="2681240"/>
          <a:ext cx="452577" cy="91440"/>
        </a:xfrm>
        <a:custGeom>
          <a:avLst/>
          <a:gdLst/>
          <a:ahLst/>
          <a:cxnLst/>
          <a:rect l="0" t="0" r="0" b="0"/>
          <a:pathLst>
            <a:path>
              <a:moveTo>
                <a:pt x="0" y="45720"/>
              </a:moveTo>
              <a:lnTo>
                <a:pt x="452577"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2319" y="2724541"/>
        <a:ext cx="24158" cy="4836"/>
      </dsp:txXfrm>
    </dsp:sp>
    <dsp:sp modelId="{855CA9BD-2C34-4C29-9174-3308D2757328}">
      <dsp:nvSpPr>
        <dsp:cNvPr id="0" name=""/>
        <dsp:cNvSpPr/>
      </dsp:nvSpPr>
      <dsp:spPr>
        <a:xfrm>
          <a:off x="9138" y="2096728"/>
          <a:ext cx="2100771" cy="126046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940" tIns="108053" rIns="102940" bIns="108053"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Nova" panose="020B0504020202020204" pitchFamily="34" charset="0"/>
            </a:rPr>
            <a:t>Marketing Strategy</a:t>
          </a:r>
          <a:endParaRPr lang="en-US" sz="2000" kern="1200" dirty="0">
            <a:latin typeface="Arial Nova" panose="020B0504020202020204" pitchFamily="34" charset="0"/>
          </a:endParaRPr>
        </a:p>
      </dsp:txBody>
      <dsp:txXfrm>
        <a:off x="9138" y="2096728"/>
        <a:ext cx="2100771" cy="1260463"/>
      </dsp:txXfrm>
    </dsp:sp>
    <dsp:sp modelId="{EA306D6D-E7AE-4D11-AA14-8040663C4D23}">
      <dsp:nvSpPr>
        <dsp:cNvPr id="0" name=""/>
        <dsp:cNvSpPr/>
      </dsp:nvSpPr>
      <dsp:spPr>
        <a:xfrm>
          <a:off x="4692059" y="2681240"/>
          <a:ext cx="452577" cy="91440"/>
        </a:xfrm>
        <a:custGeom>
          <a:avLst/>
          <a:gdLst/>
          <a:ahLst/>
          <a:cxnLst/>
          <a:rect l="0" t="0" r="0" b="0"/>
          <a:pathLst>
            <a:path>
              <a:moveTo>
                <a:pt x="0" y="45720"/>
              </a:moveTo>
              <a:lnTo>
                <a:pt x="452577"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06269" y="2724541"/>
        <a:ext cx="24158" cy="4836"/>
      </dsp:txXfrm>
    </dsp:sp>
    <dsp:sp modelId="{FE0B104F-031C-4F37-A675-2380AD282298}">
      <dsp:nvSpPr>
        <dsp:cNvPr id="0" name=""/>
        <dsp:cNvSpPr/>
      </dsp:nvSpPr>
      <dsp:spPr>
        <a:xfrm>
          <a:off x="2593088" y="2096728"/>
          <a:ext cx="2100771" cy="126046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940" tIns="108053" rIns="102940" bIns="108053"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Nova" panose="020B0504020202020204" pitchFamily="34" charset="0"/>
            </a:rPr>
            <a:t>Funding Requirements and Startup Expenses</a:t>
          </a:r>
          <a:endParaRPr lang="en-US" sz="2000" kern="1200" dirty="0">
            <a:latin typeface="Arial Nova" panose="020B0504020202020204" pitchFamily="34" charset="0"/>
          </a:endParaRPr>
        </a:p>
      </dsp:txBody>
      <dsp:txXfrm>
        <a:off x="2593088" y="2096728"/>
        <a:ext cx="2100771" cy="1260463"/>
      </dsp:txXfrm>
    </dsp:sp>
    <dsp:sp modelId="{107045BF-D7F5-4BFB-BC88-0211A91EA78A}">
      <dsp:nvSpPr>
        <dsp:cNvPr id="0" name=""/>
        <dsp:cNvSpPr/>
      </dsp:nvSpPr>
      <dsp:spPr>
        <a:xfrm>
          <a:off x="1059524" y="3355391"/>
          <a:ext cx="5167898" cy="452577"/>
        </a:xfrm>
        <a:custGeom>
          <a:avLst/>
          <a:gdLst/>
          <a:ahLst/>
          <a:cxnLst/>
          <a:rect l="0" t="0" r="0" b="0"/>
          <a:pathLst>
            <a:path>
              <a:moveTo>
                <a:pt x="5167898" y="0"/>
              </a:moveTo>
              <a:lnTo>
                <a:pt x="5167898" y="243388"/>
              </a:lnTo>
              <a:lnTo>
                <a:pt x="0" y="243388"/>
              </a:lnTo>
              <a:lnTo>
                <a:pt x="0" y="452577"/>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3713" y="3579262"/>
        <a:ext cx="259521" cy="4836"/>
      </dsp:txXfrm>
    </dsp:sp>
    <dsp:sp modelId="{93BFEC2A-0C5E-471E-A15F-18CFF684FFFD}">
      <dsp:nvSpPr>
        <dsp:cNvPr id="0" name=""/>
        <dsp:cNvSpPr/>
      </dsp:nvSpPr>
      <dsp:spPr>
        <a:xfrm>
          <a:off x="5177037" y="2096728"/>
          <a:ext cx="2100771" cy="126046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940" tIns="108053" rIns="102940" bIns="108053"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Nova" panose="020B0504020202020204" pitchFamily="34" charset="0"/>
            </a:rPr>
            <a:t>Location is essential</a:t>
          </a:r>
          <a:endParaRPr lang="en-US" sz="2000" kern="1200" dirty="0">
            <a:latin typeface="Arial Nova" panose="020B0504020202020204" pitchFamily="34" charset="0"/>
          </a:endParaRPr>
        </a:p>
      </dsp:txBody>
      <dsp:txXfrm>
        <a:off x="5177037" y="2096728"/>
        <a:ext cx="2100771" cy="1260463"/>
      </dsp:txXfrm>
    </dsp:sp>
    <dsp:sp modelId="{2421D76B-BE0E-40A0-AB38-EE9BDF78A857}">
      <dsp:nvSpPr>
        <dsp:cNvPr id="0" name=""/>
        <dsp:cNvSpPr/>
      </dsp:nvSpPr>
      <dsp:spPr>
        <a:xfrm>
          <a:off x="2108110" y="4424880"/>
          <a:ext cx="452577" cy="91440"/>
        </a:xfrm>
        <a:custGeom>
          <a:avLst/>
          <a:gdLst/>
          <a:ahLst/>
          <a:cxnLst/>
          <a:rect l="0" t="0" r="0" b="0"/>
          <a:pathLst>
            <a:path>
              <a:moveTo>
                <a:pt x="0" y="45720"/>
              </a:moveTo>
              <a:lnTo>
                <a:pt x="452577"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22319" y="4468182"/>
        <a:ext cx="24158" cy="4836"/>
      </dsp:txXfrm>
    </dsp:sp>
    <dsp:sp modelId="{DF6C34E8-AF16-442D-BBD8-E4A9B21F7252}">
      <dsp:nvSpPr>
        <dsp:cNvPr id="0" name=""/>
        <dsp:cNvSpPr/>
      </dsp:nvSpPr>
      <dsp:spPr>
        <a:xfrm>
          <a:off x="9138" y="3840369"/>
          <a:ext cx="2100771" cy="126046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940" tIns="108053" rIns="102940" bIns="108053"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Nova" panose="020B0504020202020204" pitchFamily="34" charset="0"/>
            </a:rPr>
            <a:t>Conclusion</a:t>
          </a:r>
          <a:endParaRPr lang="en-US" sz="2000" kern="1200" dirty="0">
            <a:latin typeface="Arial Nova" panose="020B0504020202020204" pitchFamily="34" charset="0"/>
          </a:endParaRPr>
        </a:p>
      </dsp:txBody>
      <dsp:txXfrm>
        <a:off x="9138" y="3840369"/>
        <a:ext cx="2100771" cy="1260463"/>
      </dsp:txXfrm>
    </dsp:sp>
    <dsp:sp modelId="{EA2FE3B3-DFF1-44C7-AEEE-E64BDD7DBE39}">
      <dsp:nvSpPr>
        <dsp:cNvPr id="0" name=""/>
        <dsp:cNvSpPr/>
      </dsp:nvSpPr>
      <dsp:spPr>
        <a:xfrm>
          <a:off x="2593088" y="3840369"/>
          <a:ext cx="2100771" cy="126046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940" tIns="108053" rIns="102940" bIns="108053"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Nova" panose="020B0504020202020204" pitchFamily="34" charset="0"/>
            </a:rPr>
            <a:t>Reference</a:t>
          </a:r>
          <a:endParaRPr lang="en-US" sz="2000" kern="1200" dirty="0">
            <a:latin typeface="Arial Nova" panose="020B0504020202020204" pitchFamily="34" charset="0"/>
          </a:endParaRPr>
        </a:p>
      </dsp:txBody>
      <dsp:txXfrm>
        <a:off x="2593088" y="3840369"/>
        <a:ext cx="2100771" cy="12604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19C675-228C-4026-841D-5E492ED75A2A}">
      <dsp:nvSpPr>
        <dsp:cNvPr id="0" name=""/>
        <dsp:cNvSpPr/>
      </dsp:nvSpPr>
      <dsp:spPr>
        <a:xfrm>
          <a:off x="0" y="2288"/>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FCF05E-5F5B-42E1-8B90-350D98BDC4B7}">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1FCB68-483D-494F-9C87-47387A5E7178}">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Nova" panose="020B0504020202020204" pitchFamily="34" charset="0"/>
            </a:rPr>
            <a:t>Business will operate as a Private Limited Company (Ltd).</a:t>
          </a:r>
        </a:p>
      </dsp:txBody>
      <dsp:txXfrm>
        <a:off x="1339618" y="2288"/>
        <a:ext cx="5024605" cy="1159843"/>
      </dsp:txXfrm>
    </dsp:sp>
    <dsp:sp modelId="{5D7C0640-69EE-4A99-B0A2-1B5BED05D420}">
      <dsp:nvSpPr>
        <dsp:cNvPr id="0" name=""/>
        <dsp:cNvSpPr/>
      </dsp:nvSpPr>
      <dsp:spPr>
        <a:xfrm>
          <a:off x="0" y="1452092"/>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9C5F4C-3AEE-4947-9B98-FE457D4641E8}">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BACD7E-B28B-48FF-8BD5-1BD98B0B47B1}">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Nova" panose="020B0504020202020204" pitchFamily="34" charset="0"/>
            </a:rPr>
            <a:t>Owner's personal assets protected from business liabilities.</a:t>
          </a:r>
        </a:p>
      </dsp:txBody>
      <dsp:txXfrm>
        <a:off x="1339618" y="1452092"/>
        <a:ext cx="5024605" cy="1159843"/>
      </dsp:txXfrm>
    </dsp:sp>
    <dsp:sp modelId="{C6851541-21CC-4B77-A89A-13CC41164E2D}">
      <dsp:nvSpPr>
        <dsp:cNvPr id="0" name=""/>
        <dsp:cNvSpPr/>
      </dsp:nvSpPr>
      <dsp:spPr>
        <a:xfrm>
          <a:off x="0" y="2901896"/>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C1489A-DDF7-4CE4-92E0-E01BC8BF1A7A}">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458D30-A6A6-405F-A3FC-86165CB1E32C}">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Nova" panose="020B0504020202020204" pitchFamily="34" charset="0"/>
            </a:rPr>
            <a:t>Initial team: Owner/Director and one Beauty Technician.</a:t>
          </a:r>
        </a:p>
      </dsp:txBody>
      <dsp:txXfrm>
        <a:off x="1339618" y="2901896"/>
        <a:ext cx="5024605" cy="1159843"/>
      </dsp:txXfrm>
    </dsp:sp>
    <dsp:sp modelId="{22725159-E314-40F0-82A9-24BC5F42705E}">
      <dsp:nvSpPr>
        <dsp:cNvPr id="0" name=""/>
        <dsp:cNvSpPr/>
      </dsp:nvSpPr>
      <dsp:spPr>
        <a:xfrm>
          <a:off x="0" y="4351700"/>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E3B603-5535-4760-9851-5F1679A10335}">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5FC50A-95CE-4348-8F3F-E4778E177CE8}">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Nova" panose="020B0504020202020204" pitchFamily="34" charset="0"/>
            </a:rPr>
            <a:t>Director manages finance, marketing and operations</a:t>
          </a:r>
        </a:p>
      </dsp:txBody>
      <dsp:txXfrm>
        <a:off x="1339618" y="4351700"/>
        <a:ext cx="5024605" cy="1159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E05D6-D7FC-4786-9610-3644CEED56E5}">
      <dsp:nvSpPr>
        <dsp:cNvPr id="0" name=""/>
        <dsp:cNvSpPr/>
      </dsp:nvSpPr>
      <dsp:spPr>
        <a:xfrm>
          <a:off x="0" y="531"/>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C0016D9-30DD-47B3-AC3E-3AE74B6ADC7E}">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Nova" panose="020B0504020202020204" pitchFamily="34" charset="0"/>
            </a:rPr>
            <a:t>Political &amp; Legal: Compliance with UK regulations, licensing, health and safety</a:t>
          </a:r>
          <a:r>
            <a:rPr lang="en-US" sz="2400" kern="1200" dirty="0"/>
            <a:t>. (British Beauty Council, 2024).</a:t>
          </a:r>
        </a:p>
      </dsp:txBody>
      <dsp:txXfrm>
        <a:off x="0" y="531"/>
        <a:ext cx="10515600" cy="870055"/>
      </dsp:txXfrm>
    </dsp:sp>
    <dsp:sp modelId="{3E571041-FE46-457D-99F5-E484D575CCE3}">
      <dsp:nvSpPr>
        <dsp:cNvPr id="0" name=""/>
        <dsp:cNvSpPr/>
      </dsp:nvSpPr>
      <dsp:spPr>
        <a:xfrm>
          <a:off x="0" y="870586"/>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BEF504-7ECA-4158-8258-CFFE7417A3E5}">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Nova" panose="020B0504020202020204" pitchFamily="34" charset="0"/>
            </a:rPr>
            <a:t>Economic: Inflation may affect spending, but beauty services are often seen as affordable luxuries. (Burns, 2020). </a:t>
          </a:r>
        </a:p>
      </dsp:txBody>
      <dsp:txXfrm>
        <a:off x="0" y="870586"/>
        <a:ext cx="10515600" cy="870055"/>
      </dsp:txXfrm>
    </dsp:sp>
    <dsp:sp modelId="{FC678174-FB8D-478D-B8F3-C8871CCC2526}">
      <dsp:nvSpPr>
        <dsp:cNvPr id="0" name=""/>
        <dsp:cNvSpPr/>
      </dsp:nvSpPr>
      <dsp:spPr>
        <a:xfrm>
          <a:off x="0" y="1740641"/>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1A10FAF-46A3-4075-8A1E-51CB245BC234}">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latin typeface="Arial Nova" panose="020B0504020202020204" pitchFamily="34" charset="0"/>
            </a:rPr>
            <a:t>Social: Strong interest in beauty, self‑care and personal image.</a:t>
          </a:r>
        </a:p>
      </dsp:txBody>
      <dsp:txXfrm>
        <a:off x="0" y="1740641"/>
        <a:ext cx="10515600" cy="870055"/>
      </dsp:txXfrm>
    </dsp:sp>
    <dsp:sp modelId="{6A00D581-AAFD-41F9-AB0D-8DE9C0F461AE}">
      <dsp:nvSpPr>
        <dsp:cNvPr id="0" name=""/>
        <dsp:cNvSpPr/>
      </dsp:nvSpPr>
      <dsp:spPr>
        <a:xfrm>
          <a:off x="0" y="2610696"/>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F34B72B-82C9-4E0D-996D-7046F93DB4D4}">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Nova" panose="020B0504020202020204" pitchFamily="34" charset="0"/>
            </a:rPr>
            <a:t>Technological: Online booking systems, digital payments and social media marketing.(Statista,2023)</a:t>
          </a:r>
        </a:p>
      </dsp:txBody>
      <dsp:txXfrm>
        <a:off x="0" y="2610696"/>
        <a:ext cx="10515600" cy="870055"/>
      </dsp:txXfrm>
    </dsp:sp>
    <dsp:sp modelId="{8F0F011B-BA8F-4D68-BACA-D1D182B604D0}">
      <dsp:nvSpPr>
        <dsp:cNvPr id="0" name=""/>
        <dsp:cNvSpPr/>
      </dsp:nvSpPr>
      <dsp:spPr>
        <a:xfrm>
          <a:off x="0" y="3480751"/>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9077516-8EE4-43B1-884A-2BEA9E1386F5}">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Nova" panose="020B0504020202020204" pitchFamily="34" charset="0"/>
            </a:rPr>
            <a:t>Environmental: Hygiene standards and environmental awareness are important</a:t>
          </a:r>
        </a:p>
      </dsp:txBody>
      <dsp:txXfrm>
        <a:off x="0" y="3480751"/>
        <a:ext cx="10515600" cy="87005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PT"/>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829AE2-FE78-4884-8B2F-D6AC2AD69770}" type="datetimeFigureOut">
              <a:rPr lang="pt-PT" smtClean="0"/>
              <a:t>13/03/2026</a:t>
            </a:fld>
            <a:endParaRPr lang="pt-PT"/>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PT"/>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pt-PT"/>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PT"/>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E5112F-C79D-42B7-B7C1-A3A941E45670}" type="slidenum">
              <a:rPr lang="pt-PT" smtClean="0"/>
              <a:t>‹#›</a:t>
            </a:fld>
            <a:endParaRPr lang="pt-PT"/>
          </a:p>
        </p:txBody>
      </p:sp>
    </p:spTree>
    <p:extLst>
      <p:ext uri="{BB962C8B-B14F-4D97-AF65-F5344CB8AC3E}">
        <p14:creationId xmlns:p14="http://schemas.microsoft.com/office/powerpoint/2010/main" val="1056698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pt-PT" dirty="0"/>
          </a:p>
        </p:txBody>
      </p:sp>
      <p:sp>
        <p:nvSpPr>
          <p:cNvPr id="4" name="Slide Number Placeholder 3"/>
          <p:cNvSpPr>
            <a:spLocks noGrp="1"/>
          </p:cNvSpPr>
          <p:nvPr>
            <p:ph type="sldNum" sz="quarter" idx="5"/>
          </p:nvPr>
        </p:nvSpPr>
        <p:spPr/>
        <p:txBody>
          <a:bodyPr/>
          <a:lstStyle/>
          <a:p>
            <a:fld id="{10E5112F-C79D-42B7-B7C1-A3A941E45670}" type="slidenum">
              <a:rPr lang="pt-PT" smtClean="0"/>
              <a:t>2</a:t>
            </a:fld>
            <a:endParaRPr lang="pt-PT"/>
          </a:p>
        </p:txBody>
      </p:sp>
    </p:spTree>
    <p:extLst>
      <p:ext uri="{BB962C8B-B14F-4D97-AF65-F5344CB8AC3E}">
        <p14:creationId xmlns:p14="http://schemas.microsoft.com/office/powerpoint/2010/main" val="2164717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5"/>
          </p:nvPr>
        </p:nvSpPr>
        <p:spPr/>
        <p:txBody>
          <a:bodyPr/>
          <a:lstStyle/>
          <a:p>
            <a:fld id="{10E5112F-C79D-42B7-B7C1-A3A941E45670}" type="slidenum">
              <a:rPr lang="pt-PT" smtClean="0"/>
              <a:t>3</a:t>
            </a:fld>
            <a:endParaRPr lang="pt-PT"/>
          </a:p>
        </p:txBody>
      </p:sp>
    </p:spTree>
    <p:extLst>
      <p:ext uri="{BB962C8B-B14F-4D97-AF65-F5344CB8AC3E}">
        <p14:creationId xmlns:p14="http://schemas.microsoft.com/office/powerpoint/2010/main" val="3780485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pt-PT" dirty="0"/>
          </a:p>
        </p:txBody>
      </p:sp>
      <p:sp>
        <p:nvSpPr>
          <p:cNvPr id="4" name="Slide Number Placeholder 3"/>
          <p:cNvSpPr>
            <a:spLocks noGrp="1"/>
          </p:cNvSpPr>
          <p:nvPr>
            <p:ph type="sldNum" sz="quarter" idx="5"/>
          </p:nvPr>
        </p:nvSpPr>
        <p:spPr/>
        <p:txBody>
          <a:bodyPr/>
          <a:lstStyle/>
          <a:p>
            <a:fld id="{10E5112F-C79D-42B7-B7C1-A3A941E45670}" type="slidenum">
              <a:rPr lang="pt-PT" smtClean="0"/>
              <a:t>7</a:t>
            </a:fld>
            <a:endParaRPr lang="pt-PT"/>
          </a:p>
        </p:txBody>
      </p:sp>
    </p:spTree>
    <p:extLst>
      <p:ext uri="{BB962C8B-B14F-4D97-AF65-F5344CB8AC3E}">
        <p14:creationId xmlns:p14="http://schemas.microsoft.com/office/powerpoint/2010/main" val="200168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5CE64-988E-CF6B-3923-45483A66809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pt-PT"/>
          </a:p>
        </p:txBody>
      </p:sp>
      <p:sp>
        <p:nvSpPr>
          <p:cNvPr id="3" name="Subtitle 2">
            <a:extLst>
              <a:ext uri="{FF2B5EF4-FFF2-40B4-BE49-F238E27FC236}">
                <a16:creationId xmlns:a16="http://schemas.microsoft.com/office/drawing/2014/main" id="{764BDF03-EB51-6557-00B3-8D6F84271D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pt-PT"/>
          </a:p>
        </p:txBody>
      </p:sp>
      <p:sp>
        <p:nvSpPr>
          <p:cNvPr id="4" name="Date Placeholder 3">
            <a:extLst>
              <a:ext uri="{FF2B5EF4-FFF2-40B4-BE49-F238E27FC236}">
                <a16:creationId xmlns:a16="http://schemas.microsoft.com/office/drawing/2014/main" id="{F6D2227D-0C3D-7C4D-DA27-0A94AB4C5426}"/>
              </a:ext>
            </a:extLst>
          </p:cNvPr>
          <p:cNvSpPr>
            <a:spLocks noGrp="1"/>
          </p:cNvSpPr>
          <p:nvPr>
            <p:ph type="dt" sz="half" idx="10"/>
          </p:nvPr>
        </p:nvSpPr>
        <p:spPr/>
        <p:txBody>
          <a:bodyPr/>
          <a:lstStyle/>
          <a:p>
            <a:fld id="{A85767E8-BD02-450D-AC67-0FADC1404B48}" type="datetimeFigureOut">
              <a:rPr lang="pt-PT" smtClean="0"/>
              <a:t>13/03/2026</a:t>
            </a:fld>
            <a:endParaRPr lang="pt-PT"/>
          </a:p>
        </p:txBody>
      </p:sp>
      <p:sp>
        <p:nvSpPr>
          <p:cNvPr id="5" name="Footer Placeholder 4">
            <a:extLst>
              <a:ext uri="{FF2B5EF4-FFF2-40B4-BE49-F238E27FC236}">
                <a16:creationId xmlns:a16="http://schemas.microsoft.com/office/drawing/2014/main" id="{221FD52A-2106-99C8-EB74-2A232D213A80}"/>
              </a:ext>
            </a:extLst>
          </p:cNvPr>
          <p:cNvSpPr>
            <a:spLocks noGrp="1"/>
          </p:cNvSpPr>
          <p:nvPr>
            <p:ph type="ftr" sz="quarter" idx="11"/>
          </p:nvPr>
        </p:nvSpPr>
        <p:spPr/>
        <p:txBody>
          <a:bodyPr/>
          <a:lstStyle/>
          <a:p>
            <a:endParaRPr lang="pt-PT"/>
          </a:p>
        </p:txBody>
      </p:sp>
      <p:sp>
        <p:nvSpPr>
          <p:cNvPr id="6" name="Slide Number Placeholder 5">
            <a:extLst>
              <a:ext uri="{FF2B5EF4-FFF2-40B4-BE49-F238E27FC236}">
                <a16:creationId xmlns:a16="http://schemas.microsoft.com/office/drawing/2014/main" id="{B8898639-B31F-0354-CC4F-B786274F5AE0}"/>
              </a:ext>
            </a:extLst>
          </p:cNvPr>
          <p:cNvSpPr>
            <a:spLocks noGrp="1"/>
          </p:cNvSpPr>
          <p:nvPr>
            <p:ph type="sldNum" sz="quarter" idx="12"/>
          </p:nvPr>
        </p:nvSpPr>
        <p:spPr/>
        <p:txBody>
          <a:bodyPr/>
          <a:lstStyle/>
          <a:p>
            <a:fld id="{B7A8C958-3DDD-4414-925E-1633B10CC9ED}" type="slidenum">
              <a:rPr lang="pt-PT" smtClean="0"/>
              <a:t>‹#›</a:t>
            </a:fld>
            <a:endParaRPr lang="pt-PT"/>
          </a:p>
        </p:txBody>
      </p:sp>
    </p:spTree>
    <p:extLst>
      <p:ext uri="{BB962C8B-B14F-4D97-AF65-F5344CB8AC3E}">
        <p14:creationId xmlns:p14="http://schemas.microsoft.com/office/powerpoint/2010/main" val="110059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EA149-5D2E-C479-3175-542DE25C4D77}"/>
              </a:ext>
            </a:extLst>
          </p:cNvPr>
          <p:cNvSpPr>
            <a:spLocks noGrp="1"/>
          </p:cNvSpPr>
          <p:nvPr>
            <p:ph type="title"/>
          </p:nvPr>
        </p:nvSpPr>
        <p:spPr/>
        <p:txBody>
          <a:bodyPr/>
          <a:lstStyle/>
          <a:p>
            <a:r>
              <a:rPr lang="en-GB"/>
              <a:t>Click to edit Master title style</a:t>
            </a:r>
            <a:endParaRPr lang="pt-PT"/>
          </a:p>
        </p:txBody>
      </p:sp>
      <p:sp>
        <p:nvSpPr>
          <p:cNvPr id="3" name="Content Placeholder 2">
            <a:extLst>
              <a:ext uri="{FF2B5EF4-FFF2-40B4-BE49-F238E27FC236}">
                <a16:creationId xmlns:a16="http://schemas.microsoft.com/office/drawing/2014/main" id="{2EAB028A-B772-A93A-1FA5-C51A5D41CB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pt-PT"/>
          </a:p>
        </p:txBody>
      </p:sp>
      <p:sp>
        <p:nvSpPr>
          <p:cNvPr id="4" name="Date Placeholder 3">
            <a:extLst>
              <a:ext uri="{FF2B5EF4-FFF2-40B4-BE49-F238E27FC236}">
                <a16:creationId xmlns:a16="http://schemas.microsoft.com/office/drawing/2014/main" id="{A9106896-4F0D-FAD1-8CF2-A0D5F18A53C5}"/>
              </a:ext>
            </a:extLst>
          </p:cNvPr>
          <p:cNvSpPr>
            <a:spLocks noGrp="1"/>
          </p:cNvSpPr>
          <p:nvPr>
            <p:ph type="dt" sz="half" idx="10"/>
          </p:nvPr>
        </p:nvSpPr>
        <p:spPr/>
        <p:txBody>
          <a:bodyPr/>
          <a:lstStyle/>
          <a:p>
            <a:fld id="{A85767E8-BD02-450D-AC67-0FADC1404B48}" type="datetimeFigureOut">
              <a:rPr lang="pt-PT" smtClean="0"/>
              <a:t>13/03/2026</a:t>
            </a:fld>
            <a:endParaRPr lang="pt-PT"/>
          </a:p>
        </p:txBody>
      </p:sp>
      <p:sp>
        <p:nvSpPr>
          <p:cNvPr id="5" name="Footer Placeholder 4">
            <a:extLst>
              <a:ext uri="{FF2B5EF4-FFF2-40B4-BE49-F238E27FC236}">
                <a16:creationId xmlns:a16="http://schemas.microsoft.com/office/drawing/2014/main" id="{A4D1058E-65E6-5361-A838-9758358FB87B}"/>
              </a:ext>
            </a:extLst>
          </p:cNvPr>
          <p:cNvSpPr>
            <a:spLocks noGrp="1"/>
          </p:cNvSpPr>
          <p:nvPr>
            <p:ph type="ftr" sz="quarter" idx="11"/>
          </p:nvPr>
        </p:nvSpPr>
        <p:spPr/>
        <p:txBody>
          <a:bodyPr/>
          <a:lstStyle/>
          <a:p>
            <a:endParaRPr lang="pt-PT"/>
          </a:p>
        </p:txBody>
      </p:sp>
      <p:sp>
        <p:nvSpPr>
          <p:cNvPr id="6" name="Slide Number Placeholder 5">
            <a:extLst>
              <a:ext uri="{FF2B5EF4-FFF2-40B4-BE49-F238E27FC236}">
                <a16:creationId xmlns:a16="http://schemas.microsoft.com/office/drawing/2014/main" id="{EA615972-E129-0F57-8046-EE663705A7D8}"/>
              </a:ext>
            </a:extLst>
          </p:cNvPr>
          <p:cNvSpPr>
            <a:spLocks noGrp="1"/>
          </p:cNvSpPr>
          <p:nvPr>
            <p:ph type="sldNum" sz="quarter" idx="12"/>
          </p:nvPr>
        </p:nvSpPr>
        <p:spPr/>
        <p:txBody>
          <a:bodyPr/>
          <a:lstStyle/>
          <a:p>
            <a:fld id="{B7A8C958-3DDD-4414-925E-1633B10CC9ED}" type="slidenum">
              <a:rPr lang="pt-PT" smtClean="0"/>
              <a:t>‹#›</a:t>
            </a:fld>
            <a:endParaRPr lang="pt-PT"/>
          </a:p>
        </p:txBody>
      </p:sp>
    </p:spTree>
    <p:extLst>
      <p:ext uri="{BB962C8B-B14F-4D97-AF65-F5344CB8AC3E}">
        <p14:creationId xmlns:p14="http://schemas.microsoft.com/office/powerpoint/2010/main" val="2864999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55BC4-9B1C-3555-FCFA-D18CD15C28C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pt-PT"/>
          </a:p>
        </p:txBody>
      </p:sp>
      <p:sp>
        <p:nvSpPr>
          <p:cNvPr id="3" name="Text Placeholder 2">
            <a:extLst>
              <a:ext uri="{FF2B5EF4-FFF2-40B4-BE49-F238E27FC236}">
                <a16:creationId xmlns:a16="http://schemas.microsoft.com/office/drawing/2014/main" id="{087BB9B7-1DA8-486F-57D5-2FCAF81D0CF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0244B87-2EAF-57EE-6ACD-B424B236CCE7}"/>
              </a:ext>
            </a:extLst>
          </p:cNvPr>
          <p:cNvSpPr>
            <a:spLocks noGrp="1"/>
          </p:cNvSpPr>
          <p:nvPr>
            <p:ph type="dt" sz="half" idx="10"/>
          </p:nvPr>
        </p:nvSpPr>
        <p:spPr/>
        <p:txBody>
          <a:bodyPr/>
          <a:lstStyle/>
          <a:p>
            <a:fld id="{A85767E8-BD02-450D-AC67-0FADC1404B48}" type="datetimeFigureOut">
              <a:rPr lang="pt-PT" smtClean="0"/>
              <a:t>13/03/2026</a:t>
            </a:fld>
            <a:endParaRPr lang="pt-PT"/>
          </a:p>
        </p:txBody>
      </p:sp>
      <p:sp>
        <p:nvSpPr>
          <p:cNvPr id="5" name="Footer Placeholder 4">
            <a:extLst>
              <a:ext uri="{FF2B5EF4-FFF2-40B4-BE49-F238E27FC236}">
                <a16:creationId xmlns:a16="http://schemas.microsoft.com/office/drawing/2014/main" id="{3F6984EB-EB06-A5FA-1CE4-F27E4E6CC876}"/>
              </a:ext>
            </a:extLst>
          </p:cNvPr>
          <p:cNvSpPr>
            <a:spLocks noGrp="1"/>
          </p:cNvSpPr>
          <p:nvPr>
            <p:ph type="ftr" sz="quarter" idx="11"/>
          </p:nvPr>
        </p:nvSpPr>
        <p:spPr/>
        <p:txBody>
          <a:bodyPr/>
          <a:lstStyle/>
          <a:p>
            <a:endParaRPr lang="pt-PT"/>
          </a:p>
        </p:txBody>
      </p:sp>
      <p:sp>
        <p:nvSpPr>
          <p:cNvPr id="6" name="Slide Number Placeholder 5">
            <a:extLst>
              <a:ext uri="{FF2B5EF4-FFF2-40B4-BE49-F238E27FC236}">
                <a16:creationId xmlns:a16="http://schemas.microsoft.com/office/drawing/2014/main" id="{2B5906E6-33F0-770F-8835-66A86AC0B4DF}"/>
              </a:ext>
            </a:extLst>
          </p:cNvPr>
          <p:cNvSpPr>
            <a:spLocks noGrp="1"/>
          </p:cNvSpPr>
          <p:nvPr>
            <p:ph type="sldNum" sz="quarter" idx="12"/>
          </p:nvPr>
        </p:nvSpPr>
        <p:spPr/>
        <p:txBody>
          <a:bodyPr/>
          <a:lstStyle/>
          <a:p>
            <a:fld id="{B7A8C958-3DDD-4414-925E-1633B10CC9ED}" type="slidenum">
              <a:rPr lang="pt-PT" smtClean="0"/>
              <a:t>‹#›</a:t>
            </a:fld>
            <a:endParaRPr lang="pt-PT"/>
          </a:p>
        </p:txBody>
      </p:sp>
    </p:spTree>
    <p:extLst>
      <p:ext uri="{BB962C8B-B14F-4D97-AF65-F5344CB8AC3E}">
        <p14:creationId xmlns:p14="http://schemas.microsoft.com/office/powerpoint/2010/main" val="2309789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94A80-764E-C874-41BC-A971EB017ACA}"/>
              </a:ext>
            </a:extLst>
          </p:cNvPr>
          <p:cNvSpPr>
            <a:spLocks noGrp="1"/>
          </p:cNvSpPr>
          <p:nvPr>
            <p:ph type="title"/>
          </p:nvPr>
        </p:nvSpPr>
        <p:spPr/>
        <p:txBody>
          <a:bodyPr/>
          <a:lstStyle/>
          <a:p>
            <a:r>
              <a:rPr lang="en-GB"/>
              <a:t>Click to edit Master title style</a:t>
            </a:r>
            <a:endParaRPr lang="pt-PT"/>
          </a:p>
        </p:txBody>
      </p:sp>
      <p:sp>
        <p:nvSpPr>
          <p:cNvPr id="3" name="Content Placeholder 2">
            <a:extLst>
              <a:ext uri="{FF2B5EF4-FFF2-40B4-BE49-F238E27FC236}">
                <a16:creationId xmlns:a16="http://schemas.microsoft.com/office/drawing/2014/main" id="{2A249CE7-C535-741F-2100-A866208E37D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pt-PT"/>
          </a:p>
        </p:txBody>
      </p:sp>
      <p:sp>
        <p:nvSpPr>
          <p:cNvPr id="4" name="Content Placeholder 3">
            <a:extLst>
              <a:ext uri="{FF2B5EF4-FFF2-40B4-BE49-F238E27FC236}">
                <a16:creationId xmlns:a16="http://schemas.microsoft.com/office/drawing/2014/main" id="{ED561C91-BB27-42EE-AB9A-AC4EFBEE9BF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pt-PT"/>
          </a:p>
        </p:txBody>
      </p:sp>
      <p:sp>
        <p:nvSpPr>
          <p:cNvPr id="5" name="Date Placeholder 4">
            <a:extLst>
              <a:ext uri="{FF2B5EF4-FFF2-40B4-BE49-F238E27FC236}">
                <a16:creationId xmlns:a16="http://schemas.microsoft.com/office/drawing/2014/main" id="{82275DA6-CA58-D13F-87BC-3103735AE8D7}"/>
              </a:ext>
            </a:extLst>
          </p:cNvPr>
          <p:cNvSpPr>
            <a:spLocks noGrp="1"/>
          </p:cNvSpPr>
          <p:nvPr>
            <p:ph type="dt" sz="half" idx="10"/>
          </p:nvPr>
        </p:nvSpPr>
        <p:spPr/>
        <p:txBody>
          <a:bodyPr/>
          <a:lstStyle/>
          <a:p>
            <a:fld id="{A85767E8-BD02-450D-AC67-0FADC1404B48}" type="datetimeFigureOut">
              <a:rPr lang="pt-PT" smtClean="0"/>
              <a:t>13/03/2026</a:t>
            </a:fld>
            <a:endParaRPr lang="pt-PT"/>
          </a:p>
        </p:txBody>
      </p:sp>
      <p:sp>
        <p:nvSpPr>
          <p:cNvPr id="6" name="Footer Placeholder 5">
            <a:extLst>
              <a:ext uri="{FF2B5EF4-FFF2-40B4-BE49-F238E27FC236}">
                <a16:creationId xmlns:a16="http://schemas.microsoft.com/office/drawing/2014/main" id="{C385D8ED-EAEE-173D-3D48-0D0D55BCAA11}"/>
              </a:ext>
            </a:extLst>
          </p:cNvPr>
          <p:cNvSpPr>
            <a:spLocks noGrp="1"/>
          </p:cNvSpPr>
          <p:nvPr>
            <p:ph type="ftr" sz="quarter" idx="11"/>
          </p:nvPr>
        </p:nvSpPr>
        <p:spPr/>
        <p:txBody>
          <a:bodyPr/>
          <a:lstStyle/>
          <a:p>
            <a:endParaRPr lang="pt-PT"/>
          </a:p>
        </p:txBody>
      </p:sp>
      <p:sp>
        <p:nvSpPr>
          <p:cNvPr id="7" name="Slide Number Placeholder 6">
            <a:extLst>
              <a:ext uri="{FF2B5EF4-FFF2-40B4-BE49-F238E27FC236}">
                <a16:creationId xmlns:a16="http://schemas.microsoft.com/office/drawing/2014/main" id="{6AA76B76-FB6E-8AD7-B6C4-709DD6BAA5BB}"/>
              </a:ext>
            </a:extLst>
          </p:cNvPr>
          <p:cNvSpPr>
            <a:spLocks noGrp="1"/>
          </p:cNvSpPr>
          <p:nvPr>
            <p:ph type="sldNum" sz="quarter" idx="12"/>
          </p:nvPr>
        </p:nvSpPr>
        <p:spPr/>
        <p:txBody>
          <a:bodyPr/>
          <a:lstStyle/>
          <a:p>
            <a:fld id="{B7A8C958-3DDD-4414-925E-1633B10CC9ED}" type="slidenum">
              <a:rPr lang="pt-PT" smtClean="0"/>
              <a:t>‹#›</a:t>
            </a:fld>
            <a:endParaRPr lang="pt-PT"/>
          </a:p>
        </p:txBody>
      </p:sp>
    </p:spTree>
    <p:extLst>
      <p:ext uri="{BB962C8B-B14F-4D97-AF65-F5344CB8AC3E}">
        <p14:creationId xmlns:p14="http://schemas.microsoft.com/office/powerpoint/2010/main" val="3317868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44C0F-BD3E-F3F5-1423-A10A30414ABB}"/>
              </a:ext>
            </a:extLst>
          </p:cNvPr>
          <p:cNvSpPr>
            <a:spLocks noGrp="1"/>
          </p:cNvSpPr>
          <p:nvPr>
            <p:ph type="title"/>
          </p:nvPr>
        </p:nvSpPr>
        <p:spPr>
          <a:xfrm>
            <a:off x="839788" y="365125"/>
            <a:ext cx="10515600" cy="1325563"/>
          </a:xfrm>
        </p:spPr>
        <p:txBody>
          <a:bodyPr/>
          <a:lstStyle/>
          <a:p>
            <a:r>
              <a:rPr lang="en-GB"/>
              <a:t>Click to edit Master title style</a:t>
            </a:r>
            <a:endParaRPr lang="pt-PT"/>
          </a:p>
        </p:txBody>
      </p:sp>
      <p:sp>
        <p:nvSpPr>
          <p:cNvPr id="3" name="Text Placeholder 2">
            <a:extLst>
              <a:ext uri="{FF2B5EF4-FFF2-40B4-BE49-F238E27FC236}">
                <a16:creationId xmlns:a16="http://schemas.microsoft.com/office/drawing/2014/main" id="{62542962-ABE5-ADC8-3D65-26331825B5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A3982ED-48BC-E1D3-E155-90E4E0AB4CC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pt-PT"/>
          </a:p>
        </p:txBody>
      </p:sp>
      <p:sp>
        <p:nvSpPr>
          <p:cNvPr id="5" name="Text Placeholder 4">
            <a:extLst>
              <a:ext uri="{FF2B5EF4-FFF2-40B4-BE49-F238E27FC236}">
                <a16:creationId xmlns:a16="http://schemas.microsoft.com/office/drawing/2014/main" id="{C0817C23-2365-C827-A222-0F850AB0BF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E57E410-0192-0672-186D-35CFE0EF79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pt-PT"/>
          </a:p>
        </p:txBody>
      </p:sp>
      <p:sp>
        <p:nvSpPr>
          <p:cNvPr id="7" name="Date Placeholder 6">
            <a:extLst>
              <a:ext uri="{FF2B5EF4-FFF2-40B4-BE49-F238E27FC236}">
                <a16:creationId xmlns:a16="http://schemas.microsoft.com/office/drawing/2014/main" id="{F13574E1-C05F-9FAE-9586-D42818EAF778}"/>
              </a:ext>
            </a:extLst>
          </p:cNvPr>
          <p:cNvSpPr>
            <a:spLocks noGrp="1"/>
          </p:cNvSpPr>
          <p:nvPr>
            <p:ph type="dt" sz="half" idx="10"/>
          </p:nvPr>
        </p:nvSpPr>
        <p:spPr/>
        <p:txBody>
          <a:bodyPr/>
          <a:lstStyle/>
          <a:p>
            <a:fld id="{A85767E8-BD02-450D-AC67-0FADC1404B48}" type="datetimeFigureOut">
              <a:rPr lang="pt-PT" smtClean="0"/>
              <a:t>13/03/2026</a:t>
            </a:fld>
            <a:endParaRPr lang="pt-PT"/>
          </a:p>
        </p:txBody>
      </p:sp>
      <p:sp>
        <p:nvSpPr>
          <p:cNvPr id="8" name="Footer Placeholder 7">
            <a:extLst>
              <a:ext uri="{FF2B5EF4-FFF2-40B4-BE49-F238E27FC236}">
                <a16:creationId xmlns:a16="http://schemas.microsoft.com/office/drawing/2014/main" id="{513F2D40-98C0-79B6-55DC-2FBABAA00EC1}"/>
              </a:ext>
            </a:extLst>
          </p:cNvPr>
          <p:cNvSpPr>
            <a:spLocks noGrp="1"/>
          </p:cNvSpPr>
          <p:nvPr>
            <p:ph type="ftr" sz="quarter" idx="11"/>
          </p:nvPr>
        </p:nvSpPr>
        <p:spPr/>
        <p:txBody>
          <a:bodyPr/>
          <a:lstStyle/>
          <a:p>
            <a:endParaRPr lang="pt-PT"/>
          </a:p>
        </p:txBody>
      </p:sp>
      <p:sp>
        <p:nvSpPr>
          <p:cNvPr id="9" name="Slide Number Placeholder 8">
            <a:extLst>
              <a:ext uri="{FF2B5EF4-FFF2-40B4-BE49-F238E27FC236}">
                <a16:creationId xmlns:a16="http://schemas.microsoft.com/office/drawing/2014/main" id="{C3C1CE6D-9CAC-D2EE-EDA5-DCA65515C3E1}"/>
              </a:ext>
            </a:extLst>
          </p:cNvPr>
          <p:cNvSpPr>
            <a:spLocks noGrp="1"/>
          </p:cNvSpPr>
          <p:nvPr>
            <p:ph type="sldNum" sz="quarter" idx="12"/>
          </p:nvPr>
        </p:nvSpPr>
        <p:spPr/>
        <p:txBody>
          <a:bodyPr/>
          <a:lstStyle/>
          <a:p>
            <a:fld id="{B7A8C958-3DDD-4414-925E-1633B10CC9ED}" type="slidenum">
              <a:rPr lang="pt-PT" smtClean="0"/>
              <a:t>‹#›</a:t>
            </a:fld>
            <a:endParaRPr lang="pt-PT"/>
          </a:p>
        </p:txBody>
      </p:sp>
    </p:spTree>
    <p:extLst>
      <p:ext uri="{BB962C8B-B14F-4D97-AF65-F5344CB8AC3E}">
        <p14:creationId xmlns:p14="http://schemas.microsoft.com/office/powerpoint/2010/main" val="4079461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22471-E8C9-2A62-2A16-F4E34B184DF0}"/>
              </a:ext>
            </a:extLst>
          </p:cNvPr>
          <p:cNvSpPr>
            <a:spLocks noGrp="1"/>
          </p:cNvSpPr>
          <p:nvPr>
            <p:ph type="title"/>
          </p:nvPr>
        </p:nvSpPr>
        <p:spPr/>
        <p:txBody>
          <a:bodyPr/>
          <a:lstStyle/>
          <a:p>
            <a:r>
              <a:rPr lang="en-GB"/>
              <a:t>Click to edit Master title style</a:t>
            </a:r>
            <a:endParaRPr lang="pt-PT"/>
          </a:p>
        </p:txBody>
      </p:sp>
      <p:sp>
        <p:nvSpPr>
          <p:cNvPr id="3" name="Date Placeholder 2">
            <a:extLst>
              <a:ext uri="{FF2B5EF4-FFF2-40B4-BE49-F238E27FC236}">
                <a16:creationId xmlns:a16="http://schemas.microsoft.com/office/drawing/2014/main" id="{472BB9E2-E438-A8E5-232B-25007D412851}"/>
              </a:ext>
            </a:extLst>
          </p:cNvPr>
          <p:cNvSpPr>
            <a:spLocks noGrp="1"/>
          </p:cNvSpPr>
          <p:nvPr>
            <p:ph type="dt" sz="half" idx="10"/>
          </p:nvPr>
        </p:nvSpPr>
        <p:spPr/>
        <p:txBody>
          <a:bodyPr/>
          <a:lstStyle/>
          <a:p>
            <a:fld id="{A85767E8-BD02-450D-AC67-0FADC1404B48}" type="datetimeFigureOut">
              <a:rPr lang="pt-PT" smtClean="0"/>
              <a:t>13/03/2026</a:t>
            </a:fld>
            <a:endParaRPr lang="pt-PT"/>
          </a:p>
        </p:txBody>
      </p:sp>
      <p:sp>
        <p:nvSpPr>
          <p:cNvPr id="4" name="Footer Placeholder 3">
            <a:extLst>
              <a:ext uri="{FF2B5EF4-FFF2-40B4-BE49-F238E27FC236}">
                <a16:creationId xmlns:a16="http://schemas.microsoft.com/office/drawing/2014/main" id="{06779106-47DC-B261-51FA-6CAFE5E60E44}"/>
              </a:ext>
            </a:extLst>
          </p:cNvPr>
          <p:cNvSpPr>
            <a:spLocks noGrp="1"/>
          </p:cNvSpPr>
          <p:nvPr>
            <p:ph type="ftr" sz="quarter" idx="11"/>
          </p:nvPr>
        </p:nvSpPr>
        <p:spPr/>
        <p:txBody>
          <a:bodyPr/>
          <a:lstStyle/>
          <a:p>
            <a:endParaRPr lang="pt-PT"/>
          </a:p>
        </p:txBody>
      </p:sp>
      <p:sp>
        <p:nvSpPr>
          <p:cNvPr id="5" name="Slide Number Placeholder 4">
            <a:extLst>
              <a:ext uri="{FF2B5EF4-FFF2-40B4-BE49-F238E27FC236}">
                <a16:creationId xmlns:a16="http://schemas.microsoft.com/office/drawing/2014/main" id="{7EE321AF-12AB-B751-B350-C8E622A902C5}"/>
              </a:ext>
            </a:extLst>
          </p:cNvPr>
          <p:cNvSpPr>
            <a:spLocks noGrp="1"/>
          </p:cNvSpPr>
          <p:nvPr>
            <p:ph type="sldNum" sz="quarter" idx="12"/>
          </p:nvPr>
        </p:nvSpPr>
        <p:spPr/>
        <p:txBody>
          <a:bodyPr/>
          <a:lstStyle/>
          <a:p>
            <a:fld id="{B7A8C958-3DDD-4414-925E-1633B10CC9ED}" type="slidenum">
              <a:rPr lang="pt-PT" smtClean="0"/>
              <a:t>‹#›</a:t>
            </a:fld>
            <a:endParaRPr lang="pt-PT"/>
          </a:p>
        </p:txBody>
      </p:sp>
    </p:spTree>
    <p:extLst>
      <p:ext uri="{BB962C8B-B14F-4D97-AF65-F5344CB8AC3E}">
        <p14:creationId xmlns:p14="http://schemas.microsoft.com/office/powerpoint/2010/main" val="1508086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4AB20C-9DF7-75E0-13CF-6C20917A2D28}"/>
              </a:ext>
            </a:extLst>
          </p:cNvPr>
          <p:cNvSpPr>
            <a:spLocks noGrp="1"/>
          </p:cNvSpPr>
          <p:nvPr>
            <p:ph type="dt" sz="half" idx="10"/>
          </p:nvPr>
        </p:nvSpPr>
        <p:spPr/>
        <p:txBody>
          <a:bodyPr/>
          <a:lstStyle/>
          <a:p>
            <a:fld id="{A85767E8-BD02-450D-AC67-0FADC1404B48}" type="datetimeFigureOut">
              <a:rPr lang="pt-PT" smtClean="0"/>
              <a:t>13/03/2026</a:t>
            </a:fld>
            <a:endParaRPr lang="pt-PT"/>
          </a:p>
        </p:txBody>
      </p:sp>
      <p:sp>
        <p:nvSpPr>
          <p:cNvPr id="3" name="Footer Placeholder 2">
            <a:extLst>
              <a:ext uri="{FF2B5EF4-FFF2-40B4-BE49-F238E27FC236}">
                <a16:creationId xmlns:a16="http://schemas.microsoft.com/office/drawing/2014/main" id="{FA55A784-3155-F2E5-ED2E-14C3BD271C7F}"/>
              </a:ext>
            </a:extLst>
          </p:cNvPr>
          <p:cNvSpPr>
            <a:spLocks noGrp="1"/>
          </p:cNvSpPr>
          <p:nvPr>
            <p:ph type="ftr" sz="quarter" idx="11"/>
          </p:nvPr>
        </p:nvSpPr>
        <p:spPr/>
        <p:txBody>
          <a:bodyPr/>
          <a:lstStyle/>
          <a:p>
            <a:endParaRPr lang="pt-PT"/>
          </a:p>
        </p:txBody>
      </p:sp>
      <p:sp>
        <p:nvSpPr>
          <p:cNvPr id="4" name="Slide Number Placeholder 3">
            <a:extLst>
              <a:ext uri="{FF2B5EF4-FFF2-40B4-BE49-F238E27FC236}">
                <a16:creationId xmlns:a16="http://schemas.microsoft.com/office/drawing/2014/main" id="{DF8607C5-78A5-EF17-0F6E-2D6C76B7AD6E}"/>
              </a:ext>
            </a:extLst>
          </p:cNvPr>
          <p:cNvSpPr>
            <a:spLocks noGrp="1"/>
          </p:cNvSpPr>
          <p:nvPr>
            <p:ph type="sldNum" sz="quarter" idx="12"/>
          </p:nvPr>
        </p:nvSpPr>
        <p:spPr/>
        <p:txBody>
          <a:bodyPr/>
          <a:lstStyle/>
          <a:p>
            <a:fld id="{B7A8C958-3DDD-4414-925E-1633B10CC9ED}" type="slidenum">
              <a:rPr lang="pt-PT" smtClean="0"/>
              <a:t>‹#›</a:t>
            </a:fld>
            <a:endParaRPr lang="pt-PT"/>
          </a:p>
        </p:txBody>
      </p:sp>
    </p:spTree>
    <p:extLst>
      <p:ext uri="{BB962C8B-B14F-4D97-AF65-F5344CB8AC3E}">
        <p14:creationId xmlns:p14="http://schemas.microsoft.com/office/powerpoint/2010/main" val="97947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92CD7-C4F0-EF41-60C4-2C39267F23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pt-PT"/>
          </a:p>
        </p:txBody>
      </p:sp>
      <p:sp>
        <p:nvSpPr>
          <p:cNvPr id="3" name="Content Placeholder 2">
            <a:extLst>
              <a:ext uri="{FF2B5EF4-FFF2-40B4-BE49-F238E27FC236}">
                <a16:creationId xmlns:a16="http://schemas.microsoft.com/office/drawing/2014/main" id="{7BA0BDC4-25BB-4472-B52F-73007F5787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pt-PT"/>
          </a:p>
        </p:txBody>
      </p:sp>
      <p:sp>
        <p:nvSpPr>
          <p:cNvPr id="4" name="Text Placeholder 3">
            <a:extLst>
              <a:ext uri="{FF2B5EF4-FFF2-40B4-BE49-F238E27FC236}">
                <a16:creationId xmlns:a16="http://schemas.microsoft.com/office/drawing/2014/main" id="{2CC9034D-76BC-545F-0A9B-3A4F71B23E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E9BC2B5-7B10-F0AD-96A4-2AE902DE712F}"/>
              </a:ext>
            </a:extLst>
          </p:cNvPr>
          <p:cNvSpPr>
            <a:spLocks noGrp="1"/>
          </p:cNvSpPr>
          <p:nvPr>
            <p:ph type="dt" sz="half" idx="10"/>
          </p:nvPr>
        </p:nvSpPr>
        <p:spPr/>
        <p:txBody>
          <a:bodyPr/>
          <a:lstStyle/>
          <a:p>
            <a:fld id="{A85767E8-BD02-450D-AC67-0FADC1404B48}" type="datetimeFigureOut">
              <a:rPr lang="pt-PT" smtClean="0"/>
              <a:t>13/03/2026</a:t>
            </a:fld>
            <a:endParaRPr lang="pt-PT"/>
          </a:p>
        </p:txBody>
      </p:sp>
      <p:sp>
        <p:nvSpPr>
          <p:cNvPr id="6" name="Footer Placeholder 5">
            <a:extLst>
              <a:ext uri="{FF2B5EF4-FFF2-40B4-BE49-F238E27FC236}">
                <a16:creationId xmlns:a16="http://schemas.microsoft.com/office/drawing/2014/main" id="{8FFCD4AE-431E-AA08-BD36-F21E0A91D268}"/>
              </a:ext>
            </a:extLst>
          </p:cNvPr>
          <p:cNvSpPr>
            <a:spLocks noGrp="1"/>
          </p:cNvSpPr>
          <p:nvPr>
            <p:ph type="ftr" sz="quarter" idx="11"/>
          </p:nvPr>
        </p:nvSpPr>
        <p:spPr/>
        <p:txBody>
          <a:bodyPr/>
          <a:lstStyle/>
          <a:p>
            <a:endParaRPr lang="pt-PT"/>
          </a:p>
        </p:txBody>
      </p:sp>
      <p:sp>
        <p:nvSpPr>
          <p:cNvPr id="7" name="Slide Number Placeholder 6">
            <a:extLst>
              <a:ext uri="{FF2B5EF4-FFF2-40B4-BE49-F238E27FC236}">
                <a16:creationId xmlns:a16="http://schemas.microsoft.com/office/drawing/2014/main" id="{93B5D369-FD90-173D-9FC3-7436F76C90CD}"/>
              </a:ext>
            </a:extLst>
          </p:cNvPr>
          <p:cNvSpPr>
            <a:spLocks noGrp="1"/>
          </p:cNvSpPr>
          <p:nvPr>
            <p:ph type="sldNum" sz="quarter" idx="12"/>
          </p:nvPr>
        </p:nvSpPr>
        <p:spPr/>
        <p:txBody>
          <a:bodyPr/>
          <a:lstStyle/>
          <a:p>
            <a:fld id="{B7A8C958-3DDD-4414-925E-1633B10CC9ED}" type="slidenum">
              <a:rPr lang="pt-PT" smtClean="0"/>
              <a:t>‹#›</a:t>
            </a:fld>
            <a:endParaRPr lang="pt-PT"/>
          </a:p>
        </p:txBody>
      </p:sp>
    </p:spTree>
    <p:extLst>
      <p:ext uri="{BB962C8B-B14F-4D97-AF65-F5344CB8AC3E}">
        <p14:creationId xmlns:p14="http://schemas.microsoft.com/office/powerpoint/2010/main" val="2735860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A978-7778-B781-F4EE-36B36F1A88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pt-PT"/>
          </a:p>
        </p:txBody>
      </p:sp>
      <p:sp>
        <p:nvSpPr>
          <p:cNvPr id="3" name="Picture Placeholder 2">
            <a:extLst>
              <a:ext uri="{FF2B5EF4-FFF2-40B4-BE49-F238E27FC236}">
                <a16:creationId xmlns:a16="http://schemas.microsoft.com/office/drawing/2014/main" id="{9499B4F9-63D6-D9CD-0A86-B2A9584088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PT"/>
          </a:p>
        </p:txBody>
      </p:sp>
      <p:sp>
        <p:nvSpPr>
          <p:cNvPr id="4" name="Text Placeholder 3">
            <a:extLst>
              <a:ext uri="{FF2B5EF4-FFF2-40B4-BE49-F238E27FC236}">
                <a16:creationId xmlns:a16="http://schemas.microsoft.com/office/drawing/2014/main" id="{B779FBE4-3235-7743-F91A-D0CCF28621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E46D5F-4B35-ED1B-ABDA-DDA9315BD42E}"/>
              </a:ext>
            </a:extLst>
          </p:cNvPr>
          <p:cNvSpPr>
            <a:spLocks noGrp="1"/>
          </p:cNvSpPr>
          <p:nvPr>
            <p:ph type="dt" sz="half" idx="10"/>
          </p:nvPr>
        </p:nvSpPr>
        <p:spPr/>
        <p:txBody>
          <a:bodyPr/>
          <a:lstStyle/>
          <a:p>
            <a:fld id="{A85767E8-BD02-450D-AC67-0FADC1404B48}" type="datetimeFigureOut">
              <a:rPr lang="pt-PT" smtClean="0"/>
              <a:t>13/03/2026</a:t>
            </a:fld>
            <a:endParaRPr lang="pt-PT"/>
          </a:p>
        </p:txBody>
      </p:sp>
      <p:sp>
        <p:nvSpPr>
          <p:cNvPr id="6" name="Footer Placeholder 5">
            <a:extLst>
              <a:ext uri="{FF2B5EF4-FFF2-40B4-BE49-F238E27FC236}">
                <a16:creationId xmlns:a16="http://schemas.microsoft.com/office/drawing/2014/main" id="{5BA8F1D5-39CB-B6A7-7F38-861AE31FAB60}"/>
              </a:ext>
            </a:extLst>
          </p:cNvPr>
          <p:cNvSpPr>
            <a:spLocks noGrp="1"/>
          </p:cNvSpPr>
          <p:nvPr>
            <p:ph type="ftr" sz="quarter" idx="11"/>
          </p:nvPr>
        </p:nvSpPr>
        <p:spPr/>
        <p:txBody>
          <a:bodyPr/>
          <a:lstStyle/>
          <a:p>
            <a:endParaRPr lang="pt-PT"/>
          </a:p>
        </p:txBody>
      </p:sp>
      <p:sp>
        <p:nvSpPr>
          <p:cNvPr id="7" name="Slide Number Placeholder 6">
            <a:extLst>
              <a:ext uri="{FF2B5EF4-FFF2-40B4-BE49-F238E27FC236}">
                <a16:creationId xmlns:a16="http://schemas.microsoft.com/office/drawing/2014/main" id="{6B81CA2E-2BF4-EEC6-A8B8-37687838619B}"/>
              </a:ext>
            </a:extLst>
          </p:cNvPr>
          <p:cNvSpPr>
            <a:spLocks noGrp="1"/>
          </p:cNvSpPr>
          <p:nvPr>
            <p:ph type="sldNum" sz="quarter" idx="12"/>
          </p:nvPr>
        </p:nvSpPr>
        <p:spPr/>
        <p:txBody>
          <a:bodyPr/>
          <a:lstStyle/>
          <a:p>
            <a:fld id="{B7A8C958-3DDD-4414-925E-1633B10CC9ED}" type="slidenum">
              <a:rPr lang="pt-PT" smtClean="0"/>
              <a:t>‹#›</a:t>
            </a:fld>
            <a:endParaRPr lang="pt-PT"/>
          </a:p>
        </p:txBody>
      </p:sp>
    </p:spTree>
    <p:extLst>
      <p:ext uri="{BB962C8B-B14F-4D97-AF65-F5344CB8AC3E}">
        <p14:creationId xmlns:p14="http://schemas.microsoft.com/office/powerpoint/2010/main" val="3386350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F99B5-8A50-F5B6-2DA8-A8E467AA441C}"/>
              </a:ext>
            </a:extLst>
          </p:cNvPr>
          <p:cNvSpPr>
            <a:spLocks noGrp="1"/>
          </p:cNvSpPr>
          <p:nvPr>
            <p:ph type="title"/>
          </p:nvPr>
        </p:nvSpPr>
        <p:spPr/>
        <p:txBody>
          <a:bodyPr/>
          <a:lstStyle/>
          <a:p>
            <a:r>
              <a:rPr lang="en-GB"/>
              <a:t>Click to edit Master title style</a:t>
            </a:r>
            <a:endParaRPr lang="pt-PT"/>
          </a:p>
        </p:txBody>
      </p:sp>
      <p:sp>
        <p:nvSpPr>
          <p:cNvPr id="3" name="Vertical Text Placeholder 2">
            <a:extLst>
              <a:ext uri="{FF2B5EF4-FFF2-40B4-BE49-F238E27FC236}">
                <a16:creationId xmlns:a16="http://schemas.microsoft.com/office/drawing/2014/main" id="{A00E9545-564A-8603-C420-D610BD35946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pt-PT"/>
          </a:p>
        </p:txBody>
      </p:sp>
      <p:sp>
        <p:nvSpPr>
          <p:cNvPr id="4" name="Date Placeholder 3">
            <a:extLst>
              <a:ext uri="{FF2B5EF4-FFF2-40B4-BE49-F238E27FC236}">
                <a16:creationId xmlns:a16="http://schemas.microsoft.com/office/drawing/2014/main" id="{AB249569-DCFC-F701-3B97-F54D660BE346}"/>
              </a:ext>
            </a:extLst>
          </p:cNvPr>
          <p:cNvSpPr>
            <a:spLocks noGrp="1"/>
          </p:cNvSpPr>
          <p:nvPr>
            <p:ph type="dt" sz="half" idx="10"/>
          </p:nvPr>
        </p:nvSpPr>
        <p:spPr/>
        <p:txBody>
          <a:bodyPr/>
          <a:lstStyle/>
          <a:p>
            <a:fld id="{A85767E8-BD02-450D-AC67-0FADC1404B48}" type="datetimeFigureOut">
              <a:rPr lang="pt-PT" smtClean="0"/>
              <a:t>13/03/2026</a:t>
            </a:fld>
            <a:endParaRPr lang="pt-PT"/>
          </a:p>
        </p:txBody>
      </p:sp>
      <p:sp>
        <p:nvSpPr>
          <p:cNvPr id="5" name="Footer Placeholder 4">
            <a:extLst>
              <a:ext uri="{FF2B5EF4-FFF2-40B4-BE49-F238E27FC236}">
                <a16:creationId xmlns:a16="http://schemas.microsoft.com/office/drawing/2014/main" id="{36D5B1EC-3C98-F6EB-5A4F-FB8F3E55A132}"/>
              </a:ext>
            </a:extLst>
          </p:cNvPr>
          <p:cNvSpPr>
            <a:spLocks noGrp="1"/>
          </p:cNvSpPr>
          <p:nvPr>
            <p:ph type="ftr" sz="quarter" idx="11"/>
          </p:nvPr>
        </p:nvSpPr>
        <p:spPr/>
        <p:txBody>
          <a:bodyPr/>
          <a:lstStyle/>
          <a:p>
            <a:endParaRPr lang="pt-PT"/>
          </a:p>
        </p:txBody>
      </p:sp>
      <p:sp>
        <p:nvSpPr>
          <p:cNvPr id="6" name="Slide Number Placeholder 5">
            <a:extLst>
              <a:ext uri="{FF2B5EF4-FFF2-40B4-BE49-F238E27FC236}">
                <a16:creationId xmlns:a16="http://schemas.microsoft.com/office/drawing/2014/main" id="{BA9F512E-F91B-685F-B1F9-6814E6CAAA2A}"/>
              </a:ext>
            </a:extLst>
          </p:cNvPr>
          <p:cNvSpPr>
            <a:spLocks noGrp="1"/>
          </p:cNvSpPr>
          <p:nvPr>
            <p:ph type="sldNum" sz="quarter" idx="12"/>
          </p:nvPr>
        </p:nvSpPr>
        <p:spPr/>
        <p:txBody>
          <a:bodyPr/>
          <a:lstStyle/>
          <a:p>
            <a:fld id="{B7A8C958-3DDD-4414-925E-1633B10CC9ED}" type="slidenum">
              <a:rPr lang="pt-PT" smtClean="0"/>
              <a:t>‹#›</a:t>
            </a:fld>
            <a:endParaRPr lang="pt-PT"/>
          </a:p>
        </p:txBody>
      </p:sp>
    </p:spTree>
    <p:extLst>
      <p:ext uri="{BB962C8B-B14F-4D97-AF65-F5344CB8AC3E}">
        <p14:creationId xmlns:p14="http://schemas.microsoft.com/office/powerpoint/2010/main" val="40539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1EF4E4-705B-0EA7-00B4-4632901B3C3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pt-PT"/>
          </a:p>
        </p:txBody>
      </p:sp>
      <p:sp>
        <p:nvSpPr>
          <p:cNvPr id="3" name="Vertical Text Placeholder 2">
            <a:extLst>
              <a:ext uri="{FF2B5EF4-FFF2-40B4-BE49-F238E27FC236}">
                <a16:creationId xmlns:a16="http://schemas.microsoft.com/office/drawing/2014/main" id="{0156EE9C-A610-0132-62D7-2BD31D6E42F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pt-PT"/>
          </a:p>
        </p:txBody>
      </p:sp>
      <p:sp>
        <p:nvSpPr>
          <p:cNvPr id="4" name="Date Placeholder 3">
            <a:extLst>
              <a:ext uri="{FF2B5EF4-FFF2-40B4-BE49-F238E27FC236}">
                <a16:creationId xmlns:a16="http://schemas.microsoft.com/office/drawing/2014/main" id="{49655060-31FF-7C81-D9A8-A0E00B5170F4}"/>
              </a:ext>
            </a:extLst>
          </p:cNvPr>
          <p:cNvSpPr>
            <a:spLocks noGrp="1"/>
          </p:cNvSpPr>
          <p:nvPr>
            <p:ph type="dt" sz="half" idx="10"/>
          </p:nvPr>
        </p:nvSpPr>
        <p:spPr/>
        <p:txBody>
          <a:bodyPr/>
          <a:lstStyle/>
          <a:p>
            <a:fld id="{A85767E8-BD02-450D-AC67-0FADC1404B48}" type="datetimeFigureOut">
              <a:rPr lang="pt-PT" smtClean="0"/>
              <a:t>13/03/2026</a:t>
            </a:fld>
            <a:endParaRPr lang="pt-PT"/>
          </a:p>
        </p:txBody>
      </p:sp>
      <p:sp>
        <p:nvSpPr>
          <p:cNvPr id="5" name="Footer Placeholder 4">
            <a:extLst>
              <a:ext uri="{FF2B5EF4-FFF2-40B4-BE49-F238E27FC236}">
                <a16:creationId xmlns:a16="http://schemas.microsoft.com/office/drawing/2014/main" id="{5E2D044C-1027-0E4B-BB12-5C5070FD60BC}"/>
              </a:ext>
            </a:extLst>
          </p:cNvPr>
          <p:cNvSpPr>
            <a:spLocks noGrp="1"/>
          </p:cNvSpPr>
          <p:nvPr>
            <p:ph type="ftr" sz="quarter" idx="11"/>
          </p:nvPr>
        </p:nvSpPr>
        <p:spPr/>
        <p:txBody>
          <a:bodyPr/>
          <a:lstStyle/>
          <a:p>
            <a:endParaRPr lang="pt-PT"/>
          </a:p>
        </p:txBody>
      </p:sp>
      <p:sp>
        <p:nvSpPr>
          <p:cNvPr id="6" name="Slide Number Placeholder 5">
            <a:extLst>
              <a:ext uri="{FF2B5EF4-FFF2-40B4-BE49-F238E27FC236}">
                <a16:creationId xmlns:a16="http://schemas.microsoft.com/office/drawing/2014/main" id="{4EFC883F-EFF5-556B-3599-3ED11AAF84A1}"/>
              </a:ext>
            </a:extLst>
          </p:cNvPr>
          <p:cNvSpPr>
            <a:spLocks noGrp="1"/>
          </p:cNvSpPr>
          <p:nvPr>
            <p:ph type="sldNum" sz="quarter" idx="12"/>
          </p:nvPr>
        </p:nvSpPr>
        <p:spPr/>
        <p:txBody>
          <a:bodyPr/>
          <a:lstStyle/>
          <a:p>
            <a:fld id="{B7A8C958-3DDD-4414-925E-1633B10CC9ED}" type="slidenum">
              <a:rPr lang="pt-PT" smtClean="0"/>
              <a:t>‹#›</a:t>
            </a:fld>
            <a:endParaRPr lang="pt-PT"/>
          </a:p>
        </p:txBody>
      </p:sp>
    </p:spTree>
    <p:extLst>
      <p:ext uri="{BB962C8B-B14F-4D97-AF65-F5344CB8AC3E}">
        <p14:creationId xmlns:p14="http://schemas.microsoft.com/office/powerpoint/2010/main" val="1156247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43B492-F7B7-3C3A-6CC7-FCBDE0CF6D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pt-PT"/>
          </a:p>
        </p:txBody>
      </p:sp>
      <p:sp>
        <p:nvSpPr>
          <p:cNvPr id="3" name="Text Placeholder 2">
            <a:extLst>
              <a:ext uri="{FF2B5EF4-FFF2-40B4-BE49-F238E27FC236}">
                <a16:creationId xmlns:a16="http://schemas.microsoft.com/office/drawing/2014/main" id="{49DFBF18-4F4F-15F8-70D1-69B912D3D9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pt-PT"/>
          </a:p>
        </p:txBody>
      </p:sp>
      <p:sp>
        <p:nvSpPr>
          <p:cNvPr id="4" name="Date Placeholder 3">
            <a:extLst>
              <a:ext uri="{FF2B5EF4-FFF2-40B4-BE49-F238E27FC236}">
                <a16:creationId xmlns:a16="http://schemas.microsoft.com/office/drawing/2014/main" id="{CDEDB1B0-FCE4-C7E8-E2B5-C4869394D7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85767E8-BD02-450D-AC67-0FADC1404B48}" type="datetimeFigureOut">
              <a:rPr lang="pt-PT" smtClean="0"/>
              <a:t>13/03/2026</a:t>
            </a:fld>
            <a:endParaRPr lang="pt-PT"/>
          </a:p>
        </p:txBody>
      </p:sp>
      <p:sp>
        <p:nvSpPr>
          <p:cNvPr id="5" name="Footer Placeholder 4">
            <a:extLst>
              <a:ext uri="{FF2B5EF4-FFF2-40B4-BE49-F238E27FC236}">
                <a16:creationId xmlns:a16="http://schemas.microsoft.com/office/drawing/2014/main" id="{4511DBC6-2EB1-C69D-378E-AFA402D6A0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pt-PT"/>
          </a:p>
        </p:txBody>
      </p:sp>
      <p:sp>
        <p:nvSpPr>
          <p:cNvPr id="6" name="Slide Number Placeholder 5">
            <a:extLst>
              <a:ext uri="{FF2B5EF4-FFF2-40B4-BE49-F238E27FC236}">
                <a16:creationId xmlns:a16="http://schemas.microsoft.com/office/drawing/2014/main" id="{4640FAF4-D3F5-62D9-855C-9A481D40A8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7A8C958-3DDD-4414-925E-1633B10CC9ED}" type="slidenum">
              <a:rPr lang="pt-PT" smtClean="0"/>
              <a:t>‹#›</a:t>
            </a:fld>
            <a:endParaRPr lang="pt-PT"/>
          </a:p>
        </p:txBody>
      </p:sp>
    </p:spTree>
    <p:extLst>
      <p:ext uri="{BB962C8B-B14F-4D97-AF65-F5344CB8AC3E}">
        <p14:creationId xmlns:p14="http://schemas.microsoft.com/office/powerpoint/2010/main" val="35003582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ngall.com/saloon-png/"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hyperlink" Target="https://creativecommons.org/licenses/by-nc/3.0/"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rawpixel.com/search/client+image%20woman%20professiona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enerosliterarios.net/para-que-se-utilizan-las-redes-sociales-usos-y-aplicaciones/"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bing.com/search?q=Scarborough%2C+N.+and+Cornwall%2C+J.+(2019)+Essentials+of+Entrepreneurship+and+Small+Business+Management" TargetMode="External"/><Relationship Id="rId3" Type="http://schemas.openxmlformats.org/officeDocument/2006/relationships/hyperlink" Target="https://www.ons.gov.uk/" TargetMode="External"/><Relationship Id="rId7" Type="http://schemas.openxmlformats.org/officeDocument/2006/relationships/hyperlink" Target="https://www.bing.com/search?q=Burns%2C+P.+(2020)+Entrepreneurship+and+Small+Business.+5th+edn.+London%3A+Palgrave+Macmillan.&amp;cvid=6a704" TargetMode="External"/><Relationship Id="rId2" Type="http://schemas.openxmlformats.org/officeDocument/2006/relationships/hyperlink" Target="https://britishbeautycouncil.com/" TargetMode="External"/><Relationship Id="rId1" Type="http://schemas.openxmlformats.org/officeDocument/2006/relationships/slideLayout" Target="../slideLayouts/slideLayout2.xml"/><Relationship Id="rId6" Type="http://schemas.openxmlformats.org/officeDocument/2006/relationships/hyperlink" Target="https://www.bing.com/search?q=Burns%2C+P.+(2020)+Entrepreneurship+and+Small+Business.+5th+edn.+London%3A+Palgrave+Macmillan.&amp;cvid=6a70480f553141d696c76a1f08a2cc73&amp;gs_lcrp=EgRlZGdlKgYIABBFGDkyBggAEEUYOTIHCAEQ6wcYQNIBCTI1NzUxajBqOagCALACAA&amp;FORM=ANAB01&amp;DAF1=1&amp;PC=ASTS" TargetMode="External"/><Relationship Id="rId5" Type="http://schemas.openxmlformats.org/officeDocument/2006/relationships/hyperlink" Target="https://www.bing.com/search?q=Department+for+Business+and+Trade+(2024)+Business+Population+Estimates+for+the+UK+and+Regions+2024.+Lond" TargetMode="External"/><Relationship Id="rId4" Type="http://schemas.openxmlformats.org/officeDocument/2006/relationships/hyperlink" Target="https://www.gov.uk/" TargetMode="External"/><Relationship Id="rId9" Type="http://schemas.openxmlformats.org/officeDocument/2006/relationships/hyperlink" Target="https://www.bing.com/search?q=Office+for+National+Statistics+(2023)+Population+Estimates+for+Birmingham.+London%3A+ONS&amp;cvid=9461bec8a3de4"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pt/illustrations/ponto-de-interroga%C3%A7%C3%A3o-nota-duplicar-460864/"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E43B8FD-4013-8B97-DCBF-6AE9FA75ACD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432" r="10970"/>
          <a:stretch>
            <a:fillRect/>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5628C7B8-C32F-4206-81D8-61CED37CE2CD}"/>
              </a:ext>
            </a:extLst>
          </p:cNvPr>
          <p:cNvSpPr>
            <a:spLocks noGrp="1"/>
          </p:cNvSpPr>
          <p:nvPr>
            <p:ph type="subTitle" idx="1"/>
          </p:nvPr>
        </p:nvSpPr>
        <p:spPr>
          <a:xfrm>
            <a:off x="7215125" y="3746955"/>
            <a:ext cx="4517091" cy="2685553"/>
          </a:xfrm>
          <a:noFill/>
        </p:spPr>
        <p:txBody>
          <a:bodyPr>
            <a:normAutofit/>
          </a:bodyPr>
          <a:lstStyle/>
          <a:p>
            <a:pPr algn="l"/>
            <a:r>
              <a:rPr lang="en-US" sz="2000" b="1" dirty="0">
                <a:latin typeface="Arial Nova" panose="020B0504020202020204" pitchFamily="34" charset="0"/>
              </a:rPr>
              <a:t>Module Name and Code: LCLM4006 Enterprise &amp; Entrepreneurship</a:t>
            </a:r>
          </a:p>
          <a:p>
            <a:pPr algn="l"/>
            <a:r>
              <a:rPr lang="en-US" sz="2000" b="1" dirty="0">
                <a:latin typeface="Arial Nova" panose="020B0504020202020204" pitchFamily="34" charset="0"/>
              </a:rPr>
              <a:t>Kayla Beauty Salon </a:t>
            </a:r>
          </a:p>
          <a:p>
            <a:pPr algn="l"/>
            <a:r>
              <a:rPr lang="en-US" b="1" dirty="0">
                <a:latin typeface="Arial Nova" panose="020B0504020202020204" pitchFamily="34" charset="0"/>
              </a:rPr>
              <a:t>Lecturer: Mazen </a:t>
            </a:r>
            <a:r>
              <a:rPr lang="en-US" b="1" dirty="0" err="1">
                <a:latin typeface="Arial Nova" panose="020B0504020202020204" pitchFamily="34" charset="0"/>
              </a:rPr>
              <a:t>Joureih</a:t>
            </a:r>
            <a:endParaRPr lang="pt-PT" b="1" dirty="0">
              <a:latin typeface="Arial Nova" panose="020B0504020202020204" pitchFamily="34" charset="0"/>
            </a:endParaRPr>
          </a:p>
          <a:p>
            <a:pPr algn="l"/>
            <a:r>
              <a:rPr lang="en-GB" sz="2000" b="1" dirty="0">
                <a:latin typeface="Arial Nova" panose="020B0504020202020204" pitchFamily="34" charset="0"/>
              </a:rPr>
              <a:t>NZAGE BARROSO Ngunza</a:t>
            </a:r>
          </a:p>
          <a:p>
            <a:pPr algn="l"/>
            <a:r>
              <a:rPr lang="en-GB" sz="2000" b="1" dirty="0">
                <a:latin typeface="Arial Nova" panose="020B0504020202020204" pitchFamily="34" charset="0"/>
              </a:rPr>
              <a:t>Student number</a:t>
            </a:r>
            <a:r>
              <a:rPr lang="en-US" sz="2000" b="1" dirty="0">
                <a:latin typeface="Arial Nova" panose="020B0504020202020204" pitchFamily="34" charset="0"/>
              </a:rPr>
              <a:t>: </a:t>
            </a:r>
            <a:r>
              <a:rPr lang="en-GB" sz="2000" b="1" dirty="0">
                <a:latin typeface="Arial Nova" panose="020B0504020202020204" pitchFamily="34" charset="0"/>
              </a:rPr>
              <a:t>2327578</a:t>
            </a:r>
          </a:p>
          <a:p>
            <a:pPr algn="l"/>
            <a:endParaRPr lang="pt-PT" sz="2000" dirty="0">
              <a:latin typeface="Arial Nova" panose="020B0504020202020204" pitchFamily="34" charset="0"/>
            </a:endParaRPr>
          </a:p>
        </p:txBody>
      </p:sp>
      <p:sp>
        <p:nvSpPr>
          <p:cNvPr id="6" name="TextBox 5">
            <a:extLst>
              <a:ext uri="{FF2B5EF4-FFF2-40B4-BE49-F238E27FC236}">
                <a16:creationId xmlns:a16="http://schemas.microsoft.com/office/drawing/2014/main" id="{07099AC0-4675-5CC6-5E94-60C0FB81089D}"/>
              </a:ext>
            </a:extLst>
          </p:cNvPr>
          <p:cNvSpPr txBox="1"/>
          <p:nvPr/>
        </p:nvSpPr>
        <p:spPr>
          <a:xfrm>
            <a:off x="7215125" y="6657945"/>
            <a:ext cx="2454518" cy="200055"/>
          </a:xfrm>
          <a:prstGeom prst="rect">
            <a:avLst/>
          </a:prstGeom>
          <a:solidFill>
            <a:srgbClr val="000000"/>
          </a:solidFill>
        </p:spPr>
        <p:txBody>
          <a:bodyPr wrap="none" rtlCol="0">
            <a:spAutoFit/>
          </a:bodyPr>
          <a:lstStyle/>
          <a:p>
            <a:pPr algn="r">
              <a:spcAft>
                <a:spcPts val="600"/>
              </a:spcAft>
            </a:pPr>
            <a:r>
              <a:rPr lang="pt-PT" sz="700">
                <a:solidFill>
                  <a:srgbClr val="FFFFFF"/>
                </a:solidFill>
                <a:hlinkClick r:id="rId3" tooltip="https://www.pngall.com/saloon-png/">
                  <a:extLst>
                    <a:ext uri="{A12FA001-AC4F-418D-AE19-62706E023703}">
                      <ahyp:hlinkClr xmlns:ahyp="http://schemas.microsoft.com/office/drawing/2018/hyperlinkcolor" val="tx"/>
                    </a:ext>
                  </a:extLst>
                </a:hlinkClick>
              </a:rPr>
              <a:t>This Photo</a:t>
            </a:r>
            <a:r>
              <a:rPr lang="pt-PT" sz="700">
                <a:solidFill>
                  <a:srgbClr val="FFFFFF"/>
                </a:solidFill>
              </a:rPr>
              <a:t> by Unknown Author is licensed under </a:t>
            </a:r>
            <a:r>
              <a:rPr lang="pt-PT"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pt-PT" sz="700">
              <a:solidFill>
                <a:srgbClr val="FFFFFF"/>
              </a:solidFill>
            </a:endParaRPr>
          </a:p>
        </p:txBody>
      </p:sp>
      <p:pic>
        <p:nvPicPr>
          <p:cNvPr id="7" name="Picture 6" descr="uwtsd-logo-bilingual">
            <a:extLst>
              <a:ext uri="{FF2B5EF4-FFF2-40B4-BE49-F238E27FC236}">
                <a16:creationId xmlns:a16="http://schemas.microsoft.com/office/drawing/2014/main" id="{6536703F-08C8-8B97-99B7-361CCA79E771}"/>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190201"/>
            <a:ext cx="3813175" cy="1068705"/>
          </a:xfrm>
          <a:prstGeom prst="rect">
            <a:avLst/>
          </a:prstGeom>
          <a:noFill/>
          <a:ln>
            <a:noFill/>
          </a:ln>
        </p:spPr>
      </p:pic>
    </p:spTree>
    <p:extLst>
      <p:ext uri="{BB962C8B-B14F-4D97-AF65-F5344CB8AC3E}">
        <p14:creationId xmlns:p14="http://schemas.microsoft.com/office/powerpoint/2010/main" val="220689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BF716-4073-CF5C-4C9C-51C7A733D642}"/>
              </a:ext>
            </a:extLst>
          </p:cNvPr>
          <p:cNvSpPr>
            <a:spLocks noGrp="1"/>
          </p:cNvSpPr>
          <p:nvPr>
            <p:ph type="title"/>
          </p:nvPr>
        </p:nvSpPr>
        <p:spPr>
          <a:xfrm>
            <a:off x="1171074" y="1396686"/>
            <a:ext cx="3240506" cy="4064628"/>
          </a:xfrm>
        </p:spPr>
        <p:txBody>
          <a:bodyPr>
            <a:normAutofit/>
          </a:bodyPr>
          <a:lstStyle/>
          <a:p>
            <a:r>
              <a:rPr lang="en-GB">
                <a:solidFill>
                  <a:srgbClr val="FFFFFF"/>
                </a:solidFill>
                <a:latin typeface="Arial Nova" panose="020B0504020202020204" pitchFamily="34" charset="0"/>
              </a:rPr>
              <a:t>Executive Summary</a:t>
            </a:r>
            <a:endParaRPr lang="pt-PT">
              <a:solidFill>
                <a:srgbClr val="FFFFFF"/>
              </a:solidFill>
              <a:latin typeface="Arial Nova" panose="020B0504020202020204" pitchFamily="34" charset="0"/>
            </a:endParaRPr>
          </a:p>
        </p:txBody>
      </p:sp>
      <p:sp>
        <p:nvSpPr>
          <p:cNvPr id="58" name="Arc 57">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0" name="Oval 59">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Rectangle 2">
            <a:extLst>
              <a:ext uri="{FF2B5EF4-FFF2-40B4-BE49-F238E27FC236}">
                <a16:creationId xmlns:a16="http://schemas.microsoft.com/office/drawing/2014/main" id="{58B70F21-80B8-85F0-D1BD-F3A13843CCE8}"/>
              </a:ext>
            </a:extLst>
          </p:cNvPr>
          <p:cNvSpPr>
            <a:spLocks noGrp="1" noChangeArrowheads="1"/>
          </p:cNvSpPr>
          <p:nvPr>
            <p:ph idx="1"/>
          </p:nvPr>
        </p:nvSpPr>
        <p:spPr bwMode="auto">
          <a:xfrm>
            <a:off x="5370153" y="1526033"/>
            <a:ext cx="5536397" cy="393528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indent="0">
              <a:buNone/>
            </a:pPr>
            <a:r>
              <a:rPr lang="en-US" sz="1600" dirty="0"/>
              <a:t>Kayla Beauty Salon is a new beauty business based in Birmingham, UK.</a:t>
            </a:r>
          </a:p>
          <a:p>
            <a:pPr marL="0" indent="0">
              <a:buNone/>
            </a:pPr>
            <a:r>
              <a:rPr lang="en-US" sz="1600" dirty="0"/>
              <a:t>The salon will provide professional beauty treatments at affordable prices.</a:t>
            </a:r>
          </a:p>
          <a:p>
            <a:pPr marL="0" indent="0">
              <a:buNone/>
            </a:pPr>
            <a:r>
              <a:rPr lang="en-US" sz="1600" dirty="0"/>
              <a:t> Focus on a clean, friendly and comfortable environment.</a:t>
            </a:r>
          </a:p>
          <a:p>
            <a:pPr marL="0" indent="0">
              <a:buNone/>
            </a:pPr>
            <a:r>
              <a:rPr lang="en-US" sz="1600" dirty="0"/>
              <a:t> Target customers: women aged 18–45, including students and young professionals.</a:t>
            </a:r>
          </a:p>
          <a:p>
            <a:pPr marL="0" indent="0">
              <a:buNone/>
            </a:pPr>
            <a:r>
              <a:rPr lang="en-US" sz="1600" dirty="0"/>
              <a:t>The UK beauty industry generates over £27 billion annually (British Beauty Council, 2024).</a:t>
            </a:r>
          </a:p>
          <a:p>
            <a:pPr marL="0" lvl="0" indent="0" eaLnBrk="0" fontAlgn="base" hangingPunct="0">
              <a:spcBef>
                <a:spcPct val="0"/>
              </a:spcBef>
              <a:spcAft>
                <a:spcPts val="600"/>
              </a:spcAft>
              <a:buNone/>
            </a:pPr>
            <a:endParaRPr kumimoji="0" lang="pt-PT" altLang="pt-PT" sz="1600" b="0" i="0" u="none" strike="noStrike" cap="none" normalizeH="0" baseline="0" dirty="0">
              <a:ln>
                <a:noFill/>
              </a:ln>
              <a:effectLst/>
              <a:latin typeface="Arial Nova" panose="020B0504020202020204" pitchFamily="34" charset="0"/>
            </a:endParaRPr>
          </a:p>
        </p:txBody>
      </p:sp>
    </p:spTree>
    <p:extLst>
      <p:ext uri="{BB962C8B-B14F-4D97-AF65-F5344CB8AC3E}">
        <p14:creationId xmlns:p14="http://schemas.microsoft.com/office/powerpoint/2010/main" val="4061801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03213-5938-81A9-B4C9-1563A53C758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latin typeface="Arial Nova" panose="020B0504020202020204" pitchFamily="34" charset="0"/>
              </a:rPr>
              <a:t>Contents</a:t>
            </a:r>
            <a:endParaRPr lang="pt-PT" sz="4000">
              <a:solidFill>
                <a:srgbClr val="FFFFFF"/>
              </a:solidFill>
              <a:latin typeface="Arial Nova" panose="020B0504020202020204" pitchFamily="34" charset="0"/>
            </a:endParaRPr>
          </a:p>
        </p:txBody>
      </p:sp>
      <p:graphicFrame>
        <p:nvGraphicFramePr>
          <p:cNvPr id="18" name="Content Placeholder 2">
            <a:extLst>
              <a:ext uri="{FF2B5EF4-FFF2-40B4-BE49-F238E27FC236}">
                <a16:creationId xmlns:a16="http://schemas.microsoft.com/office/drawing/2014/main" id="{EE1EBAF7-5854-9369-EC4E-0AF679263970}"/>
              </a:ext>
            </a:extLst>
          </p:cNvPr>
          <p:cNvGraphicFramePr>
            <a:graphicFrameLocks noGrp="1"/>
          </p:cNvGraphicFramePr>
          <p:nvPr>
            <p:ph idx="1"/>
            <p:extLst>
              <p:ext uri="{D42A27DB-BD31-4B8C-83A1-F6EECF244321}">
                <p14:modId xmlns:p14="http://schemas.microsoft.com/office/powerpoint/2010/main" val="3120187162"/>
              </p:ext>
            </p:extLst>
          </p:nvPr>
        </p:nvGraphicFramePr>
        <p:xfrm>
          <a:off x="4905052" y="750440"/>
          <a:ext cx="7286948"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2615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57F1D1-5B18-DF1D-9D62-79F8D31E0CE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662" r="21679" b="-2"/>
          <a:stretch>
            <a:fillRect/>
          </a:stretch>
        </p:blipFill>
        <p:spPr>
          <a:xfrm>
            <a:off x="-1" y="-2"/>
            <a:ext cx="4580854" cy="6858002"/>
          </a:xfrm>
          <a:prstGeom prst="rect">
            <a:avLst/>
          </a:prstGeom>
        </p:spPr>
      </p:pic>
      <p:sp useBgFill="1">
        <p:nvSpPr>
          <p:cNvPr id="63" name="Rectangle 6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BCEBD-2AE0-5F73-FFB2-CC0F1D81CE47}"/>
              </a:ext>
            </a:extLst>
          </p:cNvPr>
          <p:cNvSpPr>
            <a:spLocks noGrp="1"/>
          </p:cNvSpPr>
          <p:nvPr>
            <p:ph type="title"/>
          </p:nvPr>
        </p:nvSpPr>
        <p:spPr>
          <a:xfrm>
            <a:off x="6115316" y="405685"/>
            <a:ext cx="5492483" cy="1182247"/>
          </a:xfrm>
        </p:spPr>
        <p:txBody>
          <a:bodyPr>
            <a:normAutofit/>
          </a:bodyPr>
          <a:lstStyle/>
          <a:p>
            <a:r>
              <a:rPr lang="en-GB" sz="2000" dirty="0">
                <a:latin typeface="Arial Nova" panose="020B0504020202020204" pitchFamily="34" charset="0"/>
              </a:rPr>
              <a:t>Overview of the Business Idea </a:t>
            </a:r>
            <a:endParaRPr lang="pt-PT" sz="2000" dirty="0">
              <a:latin typeface="Arial Nova" panose="020B0504020202020204" pitchFamily="34" charset="0"/>
            </a:endParaRPr>
          </a:p>
        </p:txBody>
      </p:sp>
      <p:sp>
        <p:nvSpPr>
          <p:cNvPr id="6" name="Rectangle 1">
            <a:extLst>
              <a:ext uri="{FF2B5EF4-FFF2-40B4-BE49-F238E27FC236}">
                <a16:creationId xmlns:a16="http://schemas.microsoft.com/office/drawing/2014/main" id="{D78C1492-4102-A5A3-0A6A-64BB62323E9C}"/>
              </a:ext>
            </a:extLst>
          </p:cNvPr>
          <p:cNvSpPr>
            <a:spLocks noGrp="1" noChangeArrowheads="1"/>
          </p:cNvSpPr>
          <p:nvPr>
            <p:ph idx="1"/>
          </p:nvPr>
        </p:nvSpPr>
        <p:spPr bwMode="auto">
          <a:xfrm>
            <a:off x="5078184" y="1849389"/>
            <a:ext cx="6616485" cy="437277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fontScale="47500" lnSpcReduction="20000"/>
          </a:bodyPr>
          <a:lstStyle/>
          <a:p>
            <a:endParaRPr lang="en-US" sz="1600" dirty="0">
              <a:latin typeface="Arial Nova" panose="020B0504020202020204" pitchFamily="34" charset="0"/>
            </a:endParaRPr>
          </a:p>
          <a:p>
            <a:endParaRPr lang="en-US" sz="1600" dirty="0">
              <a:latin typeface="Arial Nova" panose="020B0504020202020204" pitchFamily="34" charset="0"/>
            </a:endParaRPr>
          </a:p>
          <a:p>
            <a:r>
              <a:rPr lang="en-US" sz="1600" dirty="0"/>
              <a:t> </a:t>
            </a:r>
          </a:p>
          <a:p>
            <a:endParaRPr lang="en-US" sz="1600" dirty="0"/>
          </a:p>
          <a:p>
            <a:endParaRPr lang="en-US" sz="1600" dirty="0"/>
          </a:p>
          <a:p>
            <a:endParaRPr lang="en-US" sz="1600" dirty="0"/>
          </a:p>
          <a:p>
            <a:endParaRPr lang="en-US" sz="1900" dirty="0">
              <a:latin typeface="Arial Nova" panose="020B0504020202020204" pitchFamily="34" charset="0"/>
            </a:endParaRPr>
          </a:p>
          <a:p>
            <a:pPr marL="0" indent="0">
              <a:buNone/>
            </a:pPr>
            <a:r>
              <a:rPr lang="en-US" sz="3600" dirty="0">
                <a:latin typeface="Arial Nova" panose="020B0504020202020204" pitchFamily="34" charset="0"/>
              </a:rPr>
              <a:t>Physical beauty salon located in Birmingham.</a:t>
            </a:r>
          </a:p>
          <a:p>
            <a:pPr marL="0" indent="0">
              <a:buNone/>
            </a:pPr>
            <a:r>
              <a:rPr lang="en-US" sz="3600" dirty="0">
                <a:latin typeface="Arial Nova" panose="020B0504020202020204" pitchFamily="34" charset="0"/>
              </a:rPr>
              <a:t>Core services include:</a:t>
            </a:r>
          </a:p>
          <a:p>
            <a:r>
              <a:rPr lang="en-US" sz="3600" dirty="0">
                <a:latin typeface="Arial Nova" panose="020B0504020202020204" pitchFamily="34" charset="0"/>
              </a:rPr>
              <a:t> Manicures and pedicures</a:t>
            </a:r>
          </a:p>
          <a:p>
            <a:r>
              <a:rPr lang="en-US" sz="3600" dirty="0">
                <a:latin typeface="Arial Nova" panose="020B0504020202020204" pitchFamily="34" charset="0"/>
              </a:rPr>
              <a:t>Gel and acrylic nails</a:t>
            </a:r>
          </a:p>
          <a:p>
            <a:r>
              <a:rPr lang="en-US" sz="3600" dirty="0">
                <a:latin typeface="Arial Nova" panose="020B0504020202020204" pitchFamily="34" charset="0"/>
              </a:rPr>
              <a:t> Eyelash extensions</a:t>
            </a:r>
          </a:p>
          <a:p>
            <a:r>
              <a:rPr lang="en-US" sz="3600" dirty="0">
                <a:latin typeface="Arial Nova" panose="020B0504020202020204" pitchFamily="34" charset="0"/>
              </a:rPr>
              <a:t> Eyebrow shaping</a:t>
            </a:r>
          </a:p>
          <a:p>
            <a:r>
              <a:rPr lang="en-US" sz="3600" dirty="0">
                <a:latin typeface="Arial Nova" panose="020B0504020202020204" pitchFamily="34" charset="0"/>
              </a:rPr>
              <a:t>Waxing and basic facial treatments</a:t>
            </a:r>
          </a:p>
          <a:p>
            <a:r>
              <a:rPr lang="en-US" sz="3600" dirty="0">
                <a:latin typeface="Arial Nova" panose="020B0504020202020204" pitchFamily="34" charset="0"/>
              </a:rPr>
              <a:t> Customers typically return every 2–4 weeks, creating repeat revenue.</a:t>
            </a:r>
          </a:p>
          <a:p>
            <a:endParaRPr lang="en-US" sz="3600" dirty="0">
              <a:latin typeface="Arial Nova" panose="020B0504020202020204" pitchFamily="34" charset="0"/>
            </a:endParaRPr>
          </a:p>
          <a:p>
            <a:endParaRPr lang="en-US" sz="3200" dirty="0">
              <a:latin typeface="Arial Nova" panose="020B0504020202020204" pitchFamily="34" charset="0"/>
            </a:endParaRPr>
          </a:p>
          <a:p>
            <a:endParaRPr lang="en-US" sz="3200" dirty="0">
              <a:latin typeface="Arial Nova" panose="020B0504020202020204" pitchFamily="34" charset="0"/>
            </a:endParaRPr>
          </a:p>
          <a:p>
            <a:pPr marL="0" lvl="0" indent="0" eaLnBrk="0" fontAlgn="base" hangingPunct="0">
              <a:spcBef>
                <a:spcPct val="0"/>
              </a:spcBef>
              <a:spcAft>
                <a:spcPts val="600"/>
              </a:spcAft>
              <a:buNone/>
            </a:pPr>
            <a:endParaRPr lang="en-GB" sz="1600" dirty="0">
              <a:latin typeface="Arial Nova" panose="020B0504020202020204" pitchFamily="34" charset="0"/>
            </a:endParaRPr>
          </a:p>
          <a:p>
            <a:pPr marL="0" lvl="0" indent="0" eaLnBrk="0" fontAlgn="base" hangingPunct="0">
              <a:spcBef>
                <a:spcPct val="0"/>
              </a:spcBef>
              <a:spcAft>
                <a:spcPts val="600"/>
              </a:spcAft>
              <a:buNone/>
            </a:pPr>
            <a:endParaRPr kumimoji="0" lang="en-GB" altLang="pt-PT" sz="1600" b="0" i="0" u="none" strike="noStrike" cap="none" normalizeH="0" baseline="0" dirty="0">
              <a:ln>
                <a:noFill/>
              </a:ln>
              <a:effectLst/>
              <a:latin typeface="Arial Nova" panose="020B0504020202020204" pitchFamily="34" charset="0"/>
            </a:endParaRPr>
          </a:p>
          <a:p>
            <a:pPr marL="0" lvl="0" indent="0" eaLnBrk="0" fontAlgn="base" hangingPunct="0">
              <a:spcBef>
                <a:spcPct val="0"/>
              </a:spcBef>
              <a:spcAft>
                <a:spcPts val="600"/>
              </a:spcAft>
              <a:buNone/>
            </a:pPr>
            <a:endParaRPr lang="en-GB" altLang="pt-PT" sz="1600" dirty="0">
              <a:latin typeface="Arial Nova" panose="020B0504020202020204" pitchFamily="34" charset="0"/>
            </a:endParaRPr>
          </a:p>
          <a:p>
            <a:pPr marL="0" lvl="0" indent="0" eaLnBrk="0" fontAlgn="base" hangingPunct="0">
              <a:spcBef>
                <a:spcPct val="0"/>
              </a:spcBef>
              <a:spcAft>
                <a:spcPts val="600"/>
              </a:spcAft>
              <a:buNone/>
            </a:pPr>
            <a:endParaRPr kumimoji="0" lang="en-GB" altLang="pt-PT" sz="1600" b="0" i="0" u="none" strike="noStrike" cap="none" normalizeH="0" baseline="0" dirty="0">
              <a:ln>
                <a:noFill/>
              </a:ln>
              <a:effectLst/>
              <a:latin typeface="Arial Nova" panose="020B0504020202020204" pitchFamily="34" charset="0"/>
            </a:endParaRPr>
          </a:p>
          <a:p>
            <a:pPr marL="0" lvl="0" indent="0" eaLnBrk="0" fontAlgn="base" hangingPunct="0">
              <a:spcBef>
                <a:spcPct val="0"/>
              </a:spcBef>
              <a:spcAft>
                <a:spcPts val="600"/>
              </a:spcAft>
              <a:buNone/>
            </a:pPr>
            <a:endParaRPr lang="en-GB" altLang="pt-PT" sz="1600" dirty="0">
              <a:latin typeface="Arial Nova" panose="020B0504020202020204" pitchFamily="34" charset="0"/>
            </a:endParaRPr>
          </a:p>
          <a:p>
            <a:pPr marL="0" lvl="0" indent="0" eaLnBrk="0" fontAlgn="base" hangingPunct="0">
              <a:spcBef>
                <a:spcPct val="0"/>
              </a:spcBef>
              <a:spcAft>
                <a:spcPts val="600"/>
              </a:spcAft>
              <a:buNone/>
            </a:pPr>
            <a:endParaRPr kumimoji="0" lang="en-GB" altLang="pt-PT" sz="1600" b="0" i="0" u="none" strike="noStrike" cap="none" normalizeH="0" baseline="0" dirty="0">
              <a:ln>
                <a:noFill/>
              </a:ln>
              <a:effectLst/>
              <a:latin typeface="Arial Nova" panose="020B0504020202020204" pitchFamily="34" charset="0"/>
            </a:endParaRPr>
          </a:p>
          <a:p>
            <a:pPr marL="0" lvl="0" indent="0" eaLnBrk="0" fontAlgn="base" hangingPunct="0">
              <a:spcBef>
                <a:spcPct val="0"/>
              </a:spcBef>
              <a:spcAft>
                <a:spcPts val="600"/>
              </a:spcAft>
              <a:buNone/>
            </a:pPr>
            <a:endParaRPr lang="en-GB" altLang="pt-PT" sz="1600" dirty="0">
              <a:latin typeface="Arial Nova" panose="020B0504020202020204" pitchFamily="34" charset="0"/>
            </a:endParaRPr>
          </a:p>
          <a:p>
            <a:pPr marL="0" lvl="0" indent="0" eaLnBrk="0" fontAlgn="base" hangingPunct="0">
              <a:spcBef>
                <a:spcPct val="0"/>
              </a:spcBef>
              <a:spcAft>
                <a:spcPts val="600"/>
              </a:spcAft>
              <a:buNone/>
            </a:pPr>
            <a:endParaRPr kumimoji="0" lang="en-GB" altLang="pt-PT" sz="1600" b="0" i="0" u="none" strike="noStrike" cap="none" normalizeH="0" baseline="0" dirty="0">
              <a:ln>
                <a:noFill/>
              </a:ln>
              <a:effectLst/>
              <a:latin typeface="Arial Nova" panose="020B0504020202020204" pitchFamily="34" charset="0"/>
            </a:endParaRPr>
          </a:p>
          <a:p>
            <a:pPr marL="0" lvl="0" indent="0" eaLnBrk="0" fontAlgn="base" hangingPunct="0">
              <a:spcBef>
                <a:spcPct val="0"/>
              </a:spcBef>
              <a:spcAft>
                <a:spcPts val="600"/>
              </a:spcAft>
              <a:buNone/>
            </a:pPr>
            <a:endParaRPr lang="en-GB" altLang="pt-PT" sz="1600" dirty="0">
              <a:latin typeface="Arial Nova" panose="020B0504020202020204" pitchFamily="34" charset="0"/>
            </a:endParaRPr>
          </a:p>
          <a:p>
            <a:pPr marL="0" lvl="0" indent="0" eaLnBrk="0" fontAlgn="base" hangingPunct="0">
              <a:spcBef>
                <a:spcPct val="0"/>
              </a:spcBef>
              <a:spcAft>
                <a:spcPts val="600"/>
              </a:spcAft>
              <a:buNone/>
            </a:pPr>
            <a:endParaRPr kumimoji="0" lang="en-GB" altLang="pt-PT" sz="1600" b="0" i="0" u="none" strike="noStrike" cap="none" normalizeH="0" baseline="0" dirty="0">
              <a:ln>
                <a:noFill/>
              </a:ln>
              <a:effectLst/>
              <a:latin typeface="Arial Nova" panose="020B0504020202020204" pitchFamily="34" charset="0"/>
            </a:endParaRPr>
          </a:p>
          <a:p>
            <a:pPr marL="0" lvl="0" indent="0" eaLnBrk="0" fontAlgn="base" hangingPunct="0">
              <a:spcBef>
                <a:spcPct val="0"/>
              </a:spcBef>
              <a:spcAft>
                <a:spcPts val="600"/>
              </a:spcAft>
              <a:buNone/>
            </a:pPr>
            <a:endParaRPr kumimoji="0" lang="pt-PT" altLang="pt-PT" sz="1600" b="0" i="0" u="none" strike="noStrike" cap="none" normalizeH="0" baseline="0" dirty="0">
              <a:ln>
                <a:noFill/>
              </a:ln>
              <a:effectLst/>
              <a:latin typeface="Arial Nova" panose="020B0504020202020204" pitchFamily="34" charset="0"/>
            </a:endParaRPr>
          </a:p>
        </p:txBody>
      </p:sp>
    </p:spTree>
    <p:extLst>
      <p:ext uri="{BB962C8B-B14F-4D97-AF65-F5344CB8AC3E}">
        <p14:creationId xmlns:p14="http://schemas.microsoft.com/office/powerpoint/2010/main" val="2169065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A6DFD4-EE25-83B4-BC7A-E65BC75834EE}"/>
              </a:ext>
            </a:extLst>
          </p:cNvPr>
          <p:cNvSpPr>
            <a:spLocks noGrp="1"/>
          </p:cNvSpPr>
          <p:nvPr>
            <p:ph type="title"/>
          </p:nvPr>
        </p:nvSpPr>
        <p:spPr>
          <a:xfrm>
            <a:off x="621792" y="1161288"/>
            <a:ext cx="3602736" cy="4526280"/>
          </a:xfrm>
        </p:spPr>
        <p:txBody>
          <a:bodyPr>
            <a:normAutofit/>
          </a:bodyPr>
          <a:lstStyle/>
          <a:p>
            <a:r>
              <a:rPr lang="en-GB" sz="4000" dirty="0">
                <a:latin typeface="Arial Nova" panose="020B0504020202020204" pitchFamily="34" charset="0"/>
              </a:rPr>
              <a:t>Legal format and Management</a:t>
            </a:r>
            <a:endParaRPr lang="pt-PT" sz="4000">
              <a:latin typeface="Arial Nova" panose="020B0504020202020204" pitchFamily="34" charset="0"/>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1ACCCE90-84AF-00B6-65F7-5DEB739173E4}"/>
              </a:ext>
            </a:extLst>
          </p:cNvPr>
          <p:cNvGraphicFramePr>
            <a:graphicFrameLocks noGrp="1"/>
          </p:cNvGraphicFramePr>
          <p:nvPr>
            <p:ph idx="1"/>
            <p:extLst>
              <p:ext uri="{D42A27DB-BD31-4B8C-83A1-F6EECF244321}">
                <p14:modId xmlns:p14="http://schemas.microsoft.com/office/powerpoint/2010/main" val="309095661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9683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154C1B9C-8269-D1F5-9F33-BA51BAE62C73}"/>
              </a:ext>
            </a:extLst>
          </p:cNvPr>
          <p:cNvPicPr>
            <a:picLocks noChangeAspect="1"/>
          </p:cNvPicPr>
          <p:nvPr/>
        </p:nvPicPr>
        <p:blipFill>
          <a:blip r:embed="rId2">
            <a:duotone>
              <a:schemeClr val="bg2">
                <a:shade val="45000"/>
                <a:satMod val="135000"/>
              </a:schemeClr>
              <a:prstClr val="white"/>
            </a:duotone>
          </a:blip>
          <a:srcRect l="1528" t="23391" r="7563"/>
          <a:stretch>
            <a:fillRect/>
          </a:stretch>
        </p:blipFill>
        <p:spPr>
          <a:xfrm>
            <a:off x="20" y="10"/>
            <a:ext cx="12191980" cy="6857990"/>
          </a:xfrm>
          <a:prstGeom prst="rect">
            <a:avLst/>
          </a:prstGeom>
        </p:spPr>
      </p:pic>
      <p:sp>
        <p:nvSpPr>
          <p:cNvPr id="41" name="Rectangle 4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1AE83-0DF2-3311-AD80-C406B5CE7BB1}"/>
              </a:ext>
            </a:extLst>
          </p:cNvPr>
          <p:cNvSpPr>
            <a:spLocks noGrp="1"/>
          </p:cNvSpPr>
          <p:nvPr>
            <p:ph type="title"/>
          </p:nvPr>
        </p:nvSpPr>
        <p:spPr>
          <a:xfrm>
            <a:off x="838200" y="365125"/>
            <a:ext cx="10515600" cy="1325563"/>
          </a:xfrm>
        </p:spPr>
        <p:txBody>
          <a:bodyPr>
            <a:normAutofit/>
          </a:bodyPr>
          <a:lstStyle/>
          <a:p>
            <a:r>
              <a:rPr lang="pt-PT" dirty="0">
                <a:latin typeface="Arial Nova" panose="020B0504020202020204" pitchFamily="34" charset="0"/>
              </a:rPr>
              <a:t>PESTEL </a:t>
            </a:r>
            <a:r>
              <a:rPr lang="pt-PT" dirty="0" err="1">
                <a:latin typeface="Arial Nova" panose="020B0504020202020204" pitchFamily="34" charset="0"/>
              </a:rPr>
              <a:t>Analysis</a:t>
            </a:r>
            <a:r>
              <a:rPr lang="pt-PT" dirty="0">
                <a:latin typeface="Arial Nova" panose="020B0504020202020204" pitchFamily="34" charset="0"/>
              </a:rPr>
              <a:t> </a:t>
            </a:r>
          </a:p>
        </p:txBody>
      </p:sp>
      <p:graphicFrame>
        <p:nvGraphicFramePr>
          <p:cNvPr id="26" name="Content Placeholder 2">
            <a:extLst>
              <a:ext uri="{FF2B5EF4-FFF2-40B4-BE49-F238E27FC236}">
                <a16:creationId xmlns:a16="http://schemas.microsoft.com/office/drawing/2014/main" id="{56858824-4C41-4347-E21F-A850E1BDAFAD}"/>
              </a:ext>
            </a:extLst>
          </p:cNvPr>
          <p:cNvGraphicFramePr>
            <a:graphicFrameLocks noGrp="1"/>
          </p:cNvGraphicFramePr>
          <p:nvPr>
            <p:ph idx="1"/>
            <p:extLst>
              <p:ext uri="{D42A27DB-BD31-4B8C-83A1-F6EECF244321}">
                <p14:modId xmlns:p14="http://schemas.microsoft.com/office/powerpoint/2010/main" val="40488302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0371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4" name="Rectangle 2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13F07-1D68-685E-8644-C89A1F41AF8D}"/>
              </a:ext>
            </a:extLst>
          </p:cNvPr>
          <p:cNvSpPr>
            <a:spLocks noGrp="1"/>
          </p:cNvSpPr>
          <p:nvPr>
            <p:ph type="title"/>
          </p:nvPr>
        </p:nvSpPr>
        <p:spPr>
          <a:xfrm>
            <a:off x="761803" y="350196"/>
            <a:ext cx="4646904" cy="1624520"/>
          </a:xfrm>
        </p:spPr>
        <p:txBody>
          <a:bodyPr anchor="ctr">
            <a:normAutofit/>
          </a:bodyPr>
          <a:lstStyle/>
          <a:p>
            <a:r>
              <a:rPr lang="en-GB" sz="4000" dirty="0">
                <a:latin typeface="Arial Nova" panose="020B0504020202020204" pitchFamily="34" charset="0"/>
              </a:rPr>
              <a:t>Competition </a:t>
            </a:r>
            <a:endParaRPr lang="pt-PT" sz="4000" dirty="0">
              <a:latin typeface="Arial Nova" panose="020B0504020202020204" pitchFamily="34" charset="0"/>
            </a:endParaRPr>
          </a:p>
        </p:txBody>
      </p:sp>
      <p:sp>
        <p:nvSpPr>
          <p:cNvPr id="3" name="Content Placeholder 2">
            <a:extLst>
              <a:ext uri="{FF2B5EF4-FFF2-40B4-BE49-F238E27FC236}">
                <a16:creationId xmlns:a16="http://schemas.microsoft.com/office/drawing/2014/main" id="{49744352-3BBD-3AE3-A208-2B717439AA4B}"/>
              </a:ext>
            </a:extLst>
          </p:cNvPr>
          <p:cNvSpPr>
            <a:spLocks noGrp="1"/>
          </p:cNvSpPr>
          <p:nvPr>
            <p:ph idx="1"/>
          </p:nvPr>
        </p:nvSpPr>
        <p:spPr>
          <a:xfrm>
            <a:off x="761802" y="2285999"/>
            <a:ext cx="4646905" cy="4070350"/>
          </a:xfrm>
        </p:spPr>
        <p:txBody>
          <a:bodyPr anchor="ctr">
            <a:noAutofit/>
          </a:bodyPr>
          <a:lstStyle/>
          <a:p>
            <a:pPr marL="0" indent="0">
              <a:buNone/>
            </a:pPr>
            <a:r>
              <a:rPr lang="en-US" sz="1600" dirty="0">
                <a:latin typeface="Arial Nova" panose="020B0504020202020204" pitchFamily="34" charset="0"/>
              </a:rPr>
              <a:t>The UK beauty industry continues to grow due to strong consumer interest in self-care and personal appearance, supported by social media influence and lifestyle trends” (British Beauty Council, 2024).</a:t>
            </a:r>
          </a:p>
          <a:p>
            <a:pPr marL="0" indent="0" fontAlgn="base">
              <a:buNone/>
            </a:pPr>
            <a:r>
              <a:rPr lang="en-US" sz="1600" dirty="0">
                <a:latin typeface="Arial Nova" panose="020B0504020202020204" pitchFamily="34" charset="0"/>
              </a:rPr>
              <a:t>Although economic factors such as inflation can affect spending, beauty services are often considered affordable luxuries that maintain stable demand” (Burns, 2020).</a:t>
            </a:r>
          </a:p>
          <a:p>
            <a:pPr marL="0" indent="0" fontAlgn="base">
              <a:buNone/>
            </a:pPr>
            <a:r>
              <a:rPr lang="en-US" sz="1600" dirty="0">
                <a:latin typeface="Arial Nova" panose="020B0504020202020204" pitchFamily="34" charset="0"/>
              </a:rPr>
              <a:t>These trends create opportunities for salons in competitive cities like Birmingham to attract customers through quality service, strong branding, and digital engagement</a:t>
            </a:r>
            <a:endParaRPr lang="pt-PT" sz="1600" dirty="0">
              <a:latin typeface="Arial Nova" panose="020B0504020202020204" pitchFamily="34" charset="0"/>
            </a:endParaRPr>
          </a:p>
        </p:txBody>
      </p:sp>
      <p:pic>
        <p:nvPicPr>
          <p:cNvPr id="18" name="Picture 17" descr="Lotions with flowers">
            <a:extLst>
              <a:ext uri="{FF2B5EF4-FFF2-40B4-BE49-F238E27FC236}">
                <a16:creationId xmlns:a16="http://schemas.microsoft.com/office/drawing/2014/main" id="{C30048AE-EBAB-F4A2-4B89-35CC3D837788}"/>
              </a:ext>
            </a:extLst>
          </p:cNvPr>
          <p:cNvPicPr>
            <a:picLocks noChangeAspect="1"/>
          </p:cNvPicPr>
          <p:nvPr/>
        </p:nvPicPr>
        <p:blipFill>
          <a:blip r:embed="rId3"/>
          <a:srcRect l="14182" r="26641"/>
          <a:stretch>
            <a:fillRect/>
          </a:stretch>
        </p:blipFill>
        <p:spPr>
          <a:xfrm>
            <a:off x="6096000" y="1"/>
            <a:ext cx="6102825" cy="6858000"/>
          </a:xfrm>
          <a:prstGeom prst="rect">
            <a:avLst/>
          </a:prstGeom>
        </p:spPr>
      </p:pic>
    </p:spTree>
    <p:extLst>
      <p:ext uri="{BB962C8B-B14F-4D97-AF65-F5344CB8AC3E}">
        <p14:creationId xmlns:p14="http://schemas.microsoft.com/office/powerpoint/2010/main" val="2158189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1D0671B-3C33-67AE-D58B-0D0B3CC2F6FF}"/>
              </a:ext>
            </a:extLst>
          </p:cNvPr>
          <p:cNvSpPr>
            <a:spLocks noGrp="1"/>
          </p:cNvSpPr>
          <p:nvPr>
            <p:ph type="title"/>
          </p:nvPr>
        </p:nvSpPr>
        <p:spPr>
          <a:xfrm>
            <a:off x="838200" y="365125"/>
            <a:ext cx="5257800" cy="841375"/>
          </a:xfrm>
        </p:spPr>
        <p:txBody>
          <a:bodyPr>
            <a:normAutofit/>
          </a:bodyPr>
          <a:lstStyle/>
          <a:p>
            <a:pPr algn="ctr"/>
            <a:r>
              <a:rPr lang="en-US" sz="2000" b="1" dirty="0">
                <a:latin typeface="Arial Nova" panose="020B0504020202020204" pitchFamily="34" charset="0"/>
              </a:rPr>
              <a:t>Marketing Strategies </a:t>
            </a:r>
            <a:endParaRPr lang="pt-PT" sz="2000" b="1" dirty="0">
              <a:latin typeface="Arial Nova" panose="020B0504020202020204" pitchFamily="34" charset="0"/>
            </a:endParaRPr>
          </a:p>
        </p:txBody>
      </p:sp>
      <p:sp>
        <p:nvSpPr>
          <p:cNvPr id="3" name="Content Placeholder 2">
            <a:extLst>
              <a:ext uri="{FF2B5EF4-FFF2-40B4-BE49-F238E27FC236}">
                <a16:creationId xmlns:a16="http://schemas.microsoft.com/office/drawing/2014/main" id="{DC2F7B5D-0BAE-20BD-72AA-41E9063DC7D8}"/>
              </a:ext>
            </a:extLst>
          </p:cNvPr>
          <p:cNvSpPr>
            <a:spLocks noGrp="1"/>
          </p:cNvSpPr>
          <p:nvPr>
            <p:ph idx="1"/>
          </p:nvPr>
        </p:nvSpPr>
        <p:spPr>
          <a:xfrm>
            <a:off x="326571" y="1459832"/>
            <a:ext cx="7424605" cy="4717131"/>
          </a:xfrm>
        </p:spPr>
        <p:txBody>
          <a:bodyPr>
            <a:normAutofit fontScale="25000" lnSpcReduction="20000"/>
          </a:bodyPr>
          <a:lstStyle/>
          <a:p>
            <a:pPr marL="0" indent="0">
              <a:lnSpc>
                <a:spcPct val="170000"/>
              </a:lnSpc>
              <a:buNone/>
            </a:pPr>
            <a:endParaRPr lang="en-US" sz="4500" dirty="0">
              <a:latin typeface="Arial Nova" panose="020B0504020202020204" pitchFamily="34" charset="0"/>
            </a:endParaRPr>
          </a:p>
          <a:p>
            <a:pPr>
              <a:lnSpc>
                <a:spcPct val="170000"/>
              </a:lnSpc>
              <a:buFont typeface="Wingdings" panose="05000000000000000000" pitchFamily="2" charset="2"/>
              <a:buChar char="Ø"/>
            </a:pPr>
            <a:r>
              <a:rPr lang="en-US" sz="8000" dirty="0">
                <a:latin typeface="Arial Nova" panose="020B0504020202020204" pitchFamily="34" charset="0"/>
              </a:rPr>
              <a:t>Digital marketing: There are few ways to carry out digital marketing: The company will organize a social media campaign such as   Instagram and TikTok. In addition, Professional website with online booking system will be used. Business Profile to improve local visibility.</a:t>
            </a:r>
          </a:p>
          <a:p>
            <a:pPr>
              <a:lnSpc>
                <a:spcPct val="170000"/>
              </a:lnSpc>
              <a:buFont typeface="Wingdings" panose="05000000000000000000" pitchFamily="2" charset="2"/>
              <a:buChar char="Ø"/>
            </a:pPr>
            <a:r>
              <a:rPr lang="en-US" sz="8000" dirty="0">
                <a:latin typeface="Arial Nova" panose="020B0504020202020204" pitchFamily="34" charset="0"/>
              </a:rPr>
              <a:t>  Promotional campaign: Loyalty cards and referral discounts. Seasonal promotions and local partnerships.</a:t>
            </a:r>
          </a:p>
          <a:p>
            <a:pPr marL="0" indent="0">
              <a:buNone/>
            </a:pPr>
            <a:endParaRPr lang="en-US" sz="1600" dirty="0">
              <a:latin typeface="Arial Nova" panose="020B0504020202020204" pitchFamily="34" charset="0"/>
            </a:endParaRPr>
          </a:p>
          <a:p>
            <a:pPr marL="0" indent="0">
              <a:buNone/>
            </a:pPr>
            <a:endParaRPr lang="en-US" sz="1800" dirty="0">
              <a:latin typeface="Arial Nova" panose="020B0504020202020204" pitchFamily="34" charset="0"/>
            </a:endParaRPr>
          </a:p>
          <a:p>
            <a:pPr marL="0" indent="0">
              <a:buNone/>
            </a:pPr>
            <a:endParaRPr lang="en-US" sz="1800" dirty="0">
              <a:latin typeface="Arial Nova" panose="020B0504020202020204" pitchFamily="34" charset="0"/>
            </a:endParaRPr>
          </a:p>
          <a:p>
            <a:pPr marL="0" indent="0">
              <a:buNone/>
            </a:pPr>
            <a:endParaRPr lang="en-US" sz="1800" dirty="0">
              <a:latin typeface="Arial Nova" panose="020B0504020202020204" pitchFamily="34" charset="0"/>
            </a:endParaRPr>
          </a:p>
          <a:p>
            <a:pPr marL="0" indent="0">
              <a:buNone/>
            </a:pPr>
            <a:endParaRPr lang="en-US" sz="1800" dirty="0">
              <a:latin typeface="Arial Nova" panose="020B0504020202020204" pitchFamily="34" charset="0"/>
            </a:endParaRPr>
          </a:p>
          <a:p>
            <a:pPr marL="0" indent="0">
              <a:buNone/>
            </a:pPr>
            <a:endParaRPr lang="en-US" sz="1800" dirty="0">
              <a:latin typeface="Arial Nova" panose="020B0504020202020204" pitchFamily="34" charset="0"/>
            </a:endParaRPr>
          </a:p>
          <a:p>
            <a:pPr marL="0" indent="0">
              <a:buNone/>
            </a:pPr>
            <a:r>
              <a:rPr lang="en-US" sz="1600" dirty="0">
                <a:latin typeface="Arial Nova" panose="020B0504020202020204" pitchFamily="34" charset="0"/>
              </a:rPr>
              <a:t> </a:t>
            </a:r>
            <a:endParaRPr lang="pt-PT" sz="1600" dirty="0">
              <a:latin typeface="Arial Nova" panose="020B0504020202020204" pitchFamily="34" charset="0"/>
            </a:endParaRPr>
          </a:p>
        </p:txBody>
      </p:sp>
      <p:pic>
        <p:nvPicPr>
          <p:cNvPr id="5" name="Picture 4">
            <a:extLst>
              <a:ext uri="{FF2B5EF4-FFF2-40B4-BE49-F238E27FC236}">
                <a16:creationId xmlns:a16="http://schemas.microsoft.com/office/drawing/2014/main" id="{C39D03AA-5E2F-C7E5-4D13-C47E8F04311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636" r="10518" b="2"/>
          <a:stretch>
            <a:fillRect/>
          </a:stretch>
        </p:blipFill>
        <p:spPr>
          <a:xfrm>
            <a:off x="7794171" y="1295416"/>
            <a:ext cx="3712030" cy="4278070"/>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4954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129CE-A8CC-00E9-147E-FD747E4B1EC2}"/>
              </a:ext>
            </a:extLst>
          </p:cNvPr>
          <p:cNvSpPr>
            <a:spLocks noGrp="1"/>
          </p:cNvSpPr>
          <p:nvPr>
            <p:ph type="title"/>
          </p:nvPr>
        </p:nvSpPr>
        <p:spPr>
          <a:xfrm>
            <a:off x="761800" y="762001"/>
            <a:ext cx="5334197" cy="1001485"/>
          </a:xfrm>
        </p:spPr>
        <p:txBody>
          <a:bodyPr anchor="ctr">
            <a:normAutofit/>
          </a:bodyPr>
          <a:lstStyle/>
          <a:p>
            <a:r>
              <a:rPr lang="en-GB" sz="2000" dirty="0">
                <a:latin typeface="Arial Nova" panose="020B0504020202020204" pitchFamily="34" charset="0"/>
              </a:rPr>
              <a:t>Funding Requirement and Startup Expenses</a:t>
            </a:r>
            <a:endParaRPr lang="pt-PT" sz="2000" dirty="0">
              <a:latin typeface="Arial Nova" panose="020B0504020202020204" pitchFamily="34" charset="0"/>
            </a:endParaRPr>
          </a:p>
        </p:txBody>
      </p:sp>
      <p:sp>
        <p:nvSpPr>
          <p:cNvPr id="3" name="Content Placeholder 2">
            <a:extLst>
              <a:ext uri="{FF2B5EF4-FFF2-40B4-BE49-F238E27FC236}">
                <a16:creationId xmlns:a16="http://schemas.microsoft.com/office/drawing/2014/main" id="{E9FF83DF-AC35-7E4F-C91E-6BC376986CC8}"/>
              </a:ext>
            </a:extLst>
          </p:cNvPr>
          <p:cNvSpPr>
            <a:spLocks noGrp="1"/>
          </p:cNvSpPr>
          <p:nvPr>
            <p:ph idx="1"/>
          </p:nvPr>
        </p:nvSpPr>
        <p:spPr>
          <a:xfrm>
            <a:off x="663829" y="1774372"/>
            <a:ext cx="5334197" cy="4648199"/>
          </a:xfrm>
        </p:spPr>
        <p:txBody>
          <a:bodyPr anchor="ctr">
            <a:normAutofit fontScale="77500" lnSpcReduction="20000"/>
          </a:bodyPr>
          <a:lstStyle/>
          <a:p>
            <a:pPr marL="0" indent="0">
              <a:lnSpc>
                <a:spcPct val="150000"/>
              </a:lnSpc>
              <a:buNone/>
            </a:pPr>
            <a:r>
              <a:rPr lang="en-US" sz="2300" dirty="0">
                <a:latin typeface="Arial Nova" panose="020B0504020202020204" pitchFamily="34" charset="0"/>
              </a:rPr>
              <a:t>Kayla Beauty Salon requires £20,000 in startup funding to begin operations. The funding will come from £8,000 in personal savings and a £12,000 small business bank loan, allowing the owner to maintain full control of the business without sharing ownership with external investors. This financing approach supports business independence while providing sufficient capital for startup activities. Effective funding strategies are essential for supporting small business development and financial stability (</a:t>
            </a:r>
            <a:r>
              <a:rPr lang="en-US" sz="2300" u="sng" dirty="0">
                <a:latin typeface="Arial Nova" panose="020B0504020202020204" pitchFamily="34" charset="0"/>
              </a:rPr>
              <a:t>Paul Burns</a:t>
            </a:r>
            <a:r>
              <a:rPr lang="en-US" sz="2300" dirty="0">
                <a:latin typeface="Arial Nova" panose="020B0504020202020204" pitchFamily="34" charset="0"/>
              </a:rPr>
              <a:t>, 2020). </a:t>
            </a:r>
          </a:p>
          <a:p>
            <a:pPr marL="0" indent="0">
              <a:buNone/>
            </a:pPr>
            <a:endParaRPr lang="pt-PT" sz="2000" dirty="0">
              <a:latin typeface="Arial Nova" panose="020B0504020202020204" pitchFamily="34" charset="0"/>
            </a:endParaRPr>
          </a:p>
        </p:txBody>
      </p:sp>
      <p:pic>
        <p:nvPicPr>
          <p:cNvPr id="18" name="Picture 17">
            <a:extLst>
              <a:ext uri="{FF2B5EF4-FFF2-40B4-BE49-F238E27FC236}">
                <a16:creationId xmlns:a16="http://schemas.microsoft.com/office/drawing/2014/main" id="{58AF73C3-7373-4302-8654-93A1C2F33754}"/>
              </a:ext>
            </a:extLst>
          </p:cNvPr>
          <p:cNvPicPr>
            <a:picLocks noChangeAspect="1"/>
          </p:cNvPicPr>
          <p:nvPr/>
        </p:nvPicPr>
        <p:blipFill>
          <a:blip r:embed="rId2"/>
          <a:srcRect l="17180" r="3913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450163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21BFA-657C-19F2-BE9D-4BEFF844C7D4}"/>
              </a:ext>
            </a:extLst>
          </p:cNvPr>
          <p:cNvSpPr>
            <a:spLocks noGrp="1"/>
          </p:cNvSpPr>
          <p:nvPr>
            <p:ph type="title"/>
          </p:nvPr>
        </p:nvSpPr>
        <p:spPr/>
        <p:txBody>
          <a:bodyPr>
            <a:normAutofit/>
          </a:bodyPr>
          <a:lstStyle/>
          <a:p>
            <a:r>
              <a:rPr lang="en-GB" sz="2000" dirty="0">
                <a:latin typeface="Arial Nova" panose="020B0504020202020204" pitchFamily="34" charset="0"/>
              </a:rPr>
              <a:t>Estimated startup costs and Projected First Month cash flow forecast</a:t>
            </a:r>
            <a:endParaRPr lang="pt-PT" sz="2000" dirty="0">
              <a:latin typeface="Arial Nova" panose="020B0504020202020204" pitchFamily="34" charset="0"/>
            </a:endParaRPr>
          </a:p>
        </p:txBody>
      </p:sp>
      <p:graphicFrame>
        <p:nvGraphicFramePr>
          <p:cNvPr id="7" name="Content Placeholder 6">
            <a:extLst>
              <a:ext uri="{FF2B5EF4-FFF2-40B4-BE49-F238E27FC236}">
                <a16:creationId xmlns:a16="http://schemas.microsoft.com/office/drawing/2014/main" id="{82C86F16-E402-80BC-7D18-7644E3894D1A}"/>
              </a:ext>
            </a:extLst>
          </p:cNvPr>
          <p:cNvGraphicFramePr>
            <a:graphicFrameLocks noGrp="1"/>
          </p:cNvGraphicFramePr>
          <p:nvPr>
            <p:ph idx="1"/>
            <p:extLst>
              <p:ext uri="{D42A27DB-BD31-4B8C-83A1-F6EECF244321}">
                <p14:modId xmlns:p14="http://schemas.microsoft.com/office/powerpoint/2010/main" val="2102173370"/>
              </p:ext>
            </p:extLst>
          </p:nvPr>
        </p:nvGraphicFramePr>
        <p:xfrm>
          <a:off x="838200" y="2432955"/>
          <a:ext cx="5007964" cy="4236720"/>
        </p:xfrm>
        <a:graphic>
          <a:graphicData uri="http://schemas.openxmlformats.org/drawingml/2006/table">
            <a:tbl>
              <a:tblPr firstRow="1" bandRow="1">
                <a:tableStyleId>{5C22544A-7EE6-4342-B048-85BDC9FD1C3A}</a:tableStyleId>
              </a:tblPr>
              <a:tblGrid>
                <a:gridCol w="2503982">
                  <a:extLst>
                    <a:ext uri="{9D8B030D-6E8A-4147-A177-3AD203B41FA5}">
                      <a16:colId xmlns:a16="http://schemas.microsoft.com/office/drawing/2014/main" val="782467747"/>
                    </a:ext>
                  </a:extLst>
                </a:gridCol>
                <a:gridCol w="2503982">
                  <a:extLst>
                    <a:ext uri="{9D8B030D-6E8A-4147-A177-3AD203B41FA5}">
                      <a16:colId xmlns:a16="http://schemas.microsoft.com/office/drawing/2014/main" val="3762830562"/>
                    </a:ext>
                  </a:extLst>
                </a:gridCol>
              </a:tblGrid>
              <a:tr h="324938">
                <a:tc>
                  <a:txBody>
                    <a:bodyPr/>
                    <a:lstStyle/>
                    <a:p>
                      <a:r>
                        <a:rPr lang="en-GB" sz="2000" dirty="0">
                          <a:latin typeface="Arial" panose="020B0604020202020204" pitchFamily="34" charset="0"/>
                          <a:cs typeface="Arial" panose="020B0604020202020204" pitchFamily="34" charset="0"/>
                        </a:rPr>
                        <a:t>Item</a:t>
                      </a:r>
                      <a:endParaRPr lang="pt-PT" sz="2000" dirty="0">
                        <a:latin typeface="Arial" panose="020B0604020202020204" pitchFamily="34" charset="0"/>
                        <a:cs typeface="Arial" panose="020B0604020202020204" pitchFamily="34" charset="0"/>
                      </a:endParaRPr>
                    </a:p>
                  </a:txBody>
                  <a:tcPr/>
                </a:tc>
                <a:tc>
                  <a:txBody>
                    <a:bodyPr/>
                    <a:lstStyle/>
                    <a:p>
                      <a:r>
                        <a:rPr lang="en-GB" dirty="0"/>
                        <a:t>Cost</a:t>
                      </a:r>
                      <a:endParaRPr lang="pt-PT" dirty="0"/>
                    </a:p>
                  </a:txBody>
                  <a:tcPr/>
                </a:tc>
                <a:extLst>
                  <a:ext uri="{0D108BD9-81ED-4DB2-BD59-A6C34878D82A}">
                    <a16:rowId xmlns:a16="http://schemas.microsoft.com/office/drawing/2014/main" val="2336406293"/>
                  </a:ext>
                </a:extLst>
              </a:tr>
              <a:tr h="324938">
                <a:tc>
                  <a:txBody>
                    <a:bodyPr/>
                    <a:lstStyle/>
                    <a:p>
                      <a:r>
                        <a:rPr lang="en-GB" sz="1800" dirty="0">
                          <a:latin typeface="Arial Nova" panose="020B0504020202020204" pitchFamily="34" charset="0"/>
                        </a:rPr>
                        <a:t>Rent and Deposit</a:t>
                      </a:r>
                      <a:endParaRPr lang="pt-PT" sz="1800" dirty="0">
                        <a:latin typeface="Arial Nova" panose="020B0504020202020204" pitchFamily="34" charset="0"/>
                      </a:endParaRPr>
                    </a:p>
                  </a:txBody>
                  <a:tcPr/>
                </a:tc>
                <a:tc>
                  <a:txBody>
                    <a:bodyPr/>
                    <a:lstStyle/>
                    <a:p>
                      <a:r>
                        <a:rPr lang="en-GB" dirty="0"/>
                        <a:t>£5.000</a:t>
                      </a:r>
                      <a:endParaRPr lang="pt-PT" dirty="0"/>
                    </a:p>
                  </a:txBody>
                  <a:tcPr/>
                </a:tc>
                <a:extLst>
                  <a:ext uri="{0D108BD9-81ED-4DB2-BD59-A6C34878D82A}">
                    <a16:rowId xmlns:a16="http://schemas.microsoft.com/office/drawing/2014/main" val="177613953"/>
                  </a:ext>
                </a:extLst>
              </a:tr>
              <a:tr h="324938">
                <a:tc>
                  <a:txBody>
                    <a:bodyPr/>
                    <a:lstStyle/>
                    <a:p>
                      <a:r>
                        <a:rPr lang="en-GB" sz="1800" dirty="0">
                          <a:latin typeface="Arial Nova" panose="020B0504020202020204" pitchFamily="34" charset="0"/>
                        </a:rPr>
                        <a:t>Equipment and Furniture</a:t>
                      </a:r>
                      <a:endParaRPr lang="pt-PT" sz="1800" dirty="0">
                        <a:latin typeface="Arial Nova" panose="020B0504020202020204" pitchFamily="34" charset="0"/>
                      </a:endParaRPr>
                    </a:p>
                  </a:txBody>
                  <a:tcPr/>
                </a:tc>
                <a:tc>
                  <a:txBody>
                    <a:bodyPr/>
                    <a:lstStyle/>
                    <a:p>
                      <a:r>
                        <a:rPr lang="en-GB" dirty="0"/>
                        <a:t>£4,000</a:t>
                      </a:r>
                      <a:endParaRPr lang="pt-PT" dirty="0"/>
                    </a:p>
                  </a:txBody>
                  <a:tcPr/>
                </a:tc>
                <a:extLst>
                  <a:ext uri="{0D108BD9-81ED-4DB2-BD59-A6C34878D82A}">
                    <a16:rowId xmlns:a16="http://schemas.microsoft.com/office/drawing/2014/main" val="115880187"/>
                  </a:ext>
                </a:extLst>
              </a:tr>
              <a:tr h="324938">
                <a:tc>
                  <a:txBody>
                    <a:bodyPr/>
                    <a:lstStyle/>
                    <a:p>
                      <a:r>
                        <a:rPr lang="en-GB" sz="1800" dirty="0">
                          <a:latin typeface="Arial Nova" panose="020B0504020202020204" pitchFamily="34" charset="0"/>
                        </a:rPr>
                        <a:t>Stock and supplies</a:t>
                      </a:r>
                    </a:p>
                  </a:txBody>
                  <a:tcPr/>
                </a:tc>
                <a:tc>
                  <a:txBody>
                    <a:bodyPr/>
                    <a:lstStyle/>
                    <a:p>
                      <a:r>
                        <a:rPr lang="en-GB" dirty="0"/>
                        <a:t>£3,000</a:t>
                      </a:r>
                      <a:endParaRPr lang="pt-PT" dirty="0"/>
                    </a:p>
                  </a:txBody>
                  <a:tcPr/>
                </a:tc>
                <a:extLst>
                  <a:ext uri="{0D108BD9-81ED-4DB2-BD59-A6C34878D82A}">
                    <a16:rowId xmlns:a16="http://schemas.microsoft.com/office/drawing/2014/main" val="3259484433"/>
                  </a:ext>
                </a:extLst>
              </a:tr>
              <a:tr h="324938">
                <a:tc>
                  <a:txBody>
                    <a:bodyPr/>
                    <a:lstStyle/>
                    <a:p>
                      <a:r>
                        <a:rPr lang="en-GB" sz="1800" dirty="0">
                          <a:latin typeface="Arial Nova" panose="020B0504020202020204" pitchFamily="34" charset="0"/>
                        </a:rPr>
                        <a:t>renovation</a:t>
                      </a:r>
                      <a:endParaRPr lang="pt-PT" sz="1800" dirty="0">
                        <a:latin typeface="Arial Nova" panose="020B0504020202020204" pitchFamily="34" charset="0"/>
                      </a:endParaRPr>
                    </a:p>
                  </a:txBody>
                  <a:tcPr/>
                </a:tc>
                <a:tc>
                  <a:txBody>
                    <a:bodyPr/>
                    <a:lstStyle/>
                    <a:p>
                      <a:r>
                        <a:rPr lang="en-GB" dirty="0"/>
                        <a:t>£2,500</a:t>
                      </a:r>
                      <a:endParaRPr lang="pt-PT" dirty="0"/>
                    </a:p>
                  </a:txBody>
                  <a:tcPr/>
                </a:tc>
                <a:extLst>
                  <a:ext uri="{0D108BD9-81ED-4DB2-BD59-A6C34878D82A}">
                    <a16:rowId xmlns:a16="http://schemas.microsoft.com/office/drawing/2014/main" val="3129502506"/>
                  </a:ext>
                </a:extLst>
              </a:tr>
              <a:tr h="324938">
                <a:tc>
                  <a:txBody>
                    <a:bodyPr/>
                    <a:lstStyle/>
                    <a:p>
                      <a:r>
                        <a:rPr lang="en-GB" sz="1800" dirty="0">
                          <a:latin typeface="Arial Nova" panose="020B0504020202020204" pitchFamily="34" charset="0"/>
                        </a:rPr>
                        <a:t>Insurance and Registration</a:t>
                      </a:r>
                      <a:endParaRPr lang="pt-PT" sz="1800" dirty="0">
                        <a:latin typeface="Arial Nova" panose="020B0504020202020204" pitchFamily="34" charset="0"/>
                      </a:endParaRPr>
                    </a:p>
                  </a:txBody>
                  <a:tcPr/>
                </a:tc>
                <a:tc>
                  <a:txBody>
                    <a:bodyPr/>
                    <a:lstStyle/>
                    <a:p>
                      <a:r>
                        <a:rPr lang="en-GB" dirty="0"/>
                        <a:t>£1,000</a:t>
                      </a:r>
                      <a:endParaRPr lang="pt-PT" dirty="0"/>
                    </a:p>
                  </a:txBody>
                  <a:tcPr/>
                </a:tc>
                <a:extLst>
                  <a:ext uri="{0D108BD9-81ED-4DB2-BD59-A6C34878D82A}">
                    <a16:rowId xmlns:a16="http://schemas.microsoft.com/office/drawing/2014/main" val="3572201862"/>
                  </a:ext>
                </a:extLst>
              </a:tr>
              <a:tr h="324938">
                <a:tc>
                  <a:txBody>
                    <a:bodyPr/>
                    <a:lstStyle/>
                    <a:p>
                      <a:r>
                        <a:rPr lang="en-GB" sz="1800" dirty="0">
                          <a:latin typeface="Arial Nova" panose="020B0504020202020204" pitchFamily="34" charset="0"/>
                        </a:rPr>
                        <a:t>Marketing</a:t>
                      </a:r>
                      <a:endParaRPr lang="pt-PT" sz="1800" dirty="0">
                        <a:latin typeface="Arial Nova" panose="020B0504020202020204" pitchFamily="34" charset="0"/>
                      </a:endParaRPr>
                    </a:p>
                  </a:txBody>
                  <a:tcPr/>
                </a:tc>
                <a:tc>
                  <a:txBody>
                    <a:bodyPr/>
                    <a:lstStyle/>
                    <a:p>
                      <a:r>
                        <a:rPr lang="en-GB" dirty="0"/>
                        <a:t>£1,500</a:t>
                      </a:r>
                      <a:endParaRPr lang="pt-PT" dirty="0"/>
                    </a:p>
                  </a:txBody>
                  <a:tcPr/>
                </a:tc>
                <a:extLst>
                  <a:ext uri="{0D108BD9-81ED-4DB2-BD59-A6C34878D82A}">
                    <a16:rowId xmlns:a16="http://schemas.microsoft.com/office/drawing/2014/main" val="1694133854"/>
                  </a:ext>
                </a:extLst>
              </a:tr>
              <a:tr h="324938">
                <a:tc>
                  <a:txBody>
                    <a:bodyPr/>
                    <a:lstStyle/>
                    <a:p>
                      <a:r>
                        <a:rPr lang="en-GB" sz="1800" dirty="0">
                          <a:latin typeface="Arial Nova" panose="020B0504020202020204" pitchFamily="34" charset="0"/>
                        </a:rPr>
                        <a:t>Utilities</a:t>
                      </a:r>
                      <a:endParaRPr lang="pt-PT" sz="1800" dirty="0">
                        <a:latin typeface="Arial Nova" panose="020B0504020202020204" pitchFamily="34" charset="0"/>
                      </a:endParaRPr>
                    </a:p>
                  </a:txBody>
                  <a:tcPr/>
                </a:tc>
                <a:tc>
                  <a:txBody>
                    <a:bodyPr/>
                    <a:lstStyle/>
                    <a:p>
                      <a:r>
                        <a:rPr lang="en-GB" dirty="0"/>
                        <a:t>£1,000</a:t>
                      </a:r>
                      <a:endParaRPr lang="pt-PT" dirty="0"/>
                    </a:p>
                  </a:txBody>
                  <a:tcPr/>
                </a:tc>
                <a:extLst>
                  <a:ext uri="{0D108BD9-81ED-4DB2-BD59-A6C34878D82A}">
                    <a16:rowId xmlns:a16="http://schemas.microsoft.com/office/drawing/2014/main" val="3382197306"/>
                  </a:ext>
                </a:extLst>
              </a:tr>
              <a:tr h="324938">
                <a:tc>
                  <a:txBody>
                    <a:bodyPr/>
                    <a:lstStyle/>
                    <a:p>
                      <a:r>
                        <a:rPr lang="en-GB" sz="1800" dirty="0">
                          <a:latin typeface="Arial Nova" panose="020B0504020202020204" pitchFamily="34" charset="0"/>
                        </a:rPr>
                        <a:t>Staff Salary</a:t>
                      </a:r>
                      <a:endParaRPr lang="pt-PT" sz="1800" dirty="0">
                        <a:latin typeface="Arial Nova" panose="020B0504020202020204" pitchFamily="34" charset="0"/>
                      </a:endParaRPr>
                    </a:p>
                  </a:txBody>
                  <a:tcPr/>
                </a:tc>
                <a:tc>
                  <a:txBody>
                    <a:bodyPr/>
                    <a:lstStyle/>
                    <a:p>
                      <a:r>
                        <a:rPr lang="en-GB" dirty="0"/>
                        <a:t>£2,000</a:t>
                      </a:r>
                      <a:endParaRPr lang="pt-PT" dirty="0"/>
                    </a:p>
                  </a:txBody>
                  <a:tcPr/>
                </a:tc>
                <a:extLst>
                  <a:ext uri="{0D108BD9-81ED-4DB2-BD59-A6C34878D82A}">
                    <a16:rowId xmlns:a16="http://schemas.microsoft.com/office/drawing/2014/main" val="2704930929"/>
                  </a:ext>
                </a:extLst>
              </a:tr>
              <a:tr h="324938">
                <a:tc>
                  <a:txBody>
                    <a:bodyPr/>
                    <a:lstStyle/>
                    <a:p>
                      <a:r>
                        <a:rPr lang="en-GB" sz="1800" dirty="0">
                          <a:latin typeface="Arial Nova" panose="020B0504020202020204" pitchFamily="34" charset="0"/>
                        </a:rPr>
                        <a:t>Contingency</a:t>
                      </a:r>
                      <a:endParaRPr lang="pt-PT" sz="1800" dirty="0">
                        <a:latin typeface="Arial Nova" panose="020B0504020202020204" pitchFamily="34" charset="0"/>
                      </a:endParaRPr>
                    </a:p>
                  </a:txBody>
                  <a:tcPr/>
                </a:tc>
                <a:tc>
                  <a:txBody>
                    <a:bodyPr/>
                    <a:lstStyle/>
                    <a:p>
                      <a:r>
                        <a:rPr lang="en-GB" dirty="0"/>
                        <a:t>£1,000</a:t>
                      </a:r>
                      <a:endParaRPr lang="pt-PT" dirty="0"/>
                    </a:p>
                  </a:txBody>
                  <a:tcPr/>
                </a:tc>
                <a:extLst>
                  <a:ext uri="{0D108BD9-81ED-4DB2-BD59-A6C34878D82A}">
                    <a16:rowId xmlns:a16="http://schemas.microsoft.com/office/drawing/2014/main" val="1996570775"/>
                  </a:ext>
                </a:extLst>
              </a:tr>
            </a:tbl>
          </a:graphicData>
        </a:graphic>
      </p:graphicFrame>
      <p:graphicFrame>
        <p:nvGraphicFramePr>
          <p:cNvPr id="9" name="Table 8">
            <a:extLst>
              <a:ext uri="{FF2B5EF4-FFF2-40B4-BE49-F238E27FC236}">
                <a16:creationId xmlns:a16="http://schemas.microsoft.com/office/drawing/2014/main" id="{50248D93-54A0-1B1D-82A8-17B680D5AA7D}"/>
              </a:ext>
            </a:extLst>
          </p:cNvPr>
          <p:cNvGraphicFramePr>
            <a:graphicFrameLocks noGrp="1"/>
          </p:cNvGraphicFramePr>
          <p:nvPr>
            <p:extLst>
              <p:ext uri="{D42A27DB-BD31-4B8C-83A1-F6EECF244321}">
                <p14:modId xmlns:p14="http://schemas.microsoft.com/office/powerpoint/2010/main" val="783378939"/>
              </p:ext>
            </p:extLst>
          </p:nvPr>
        </p:nvGraphicFramePr>
        <p:xfrm>
          <a:off x="6137329" y="2710543"/>
          <a:ext cx="5216472" cy="3244485"/>
        </p:xfrm>
        <a:graphic>
          <a:graphicData uri="http://schemas.openxmlformats.org/drawingml/2006/table">
            <a:tbl>
              <a:tblPr firstRow="1" bandRow="1">
                <a:tableStyleId>{5C22544A-7EE6-4342-B048-85BDC9FD1C3A}</a:tableStyleId>
              </a:tblPr>
              <a:tblGrid>
                <a:gridCol w="2712490">
                  <a:extLst>
                    <a:ext uri="{9D8B030D-6E8A-4147-A177-3AD203B41FA5}">
                      <a16:colId xmlns:a16="http://schemas.microsoft.com/office/drawing/2014/main" val="2939641219"/>
                    </a:ext>
                  </a:extLst>
                </a:gridCol>
                <a:gridCol w="2503982">
                  <a:extLst>
                    <a:ext uri="{9D8B030D-6E8A-4147-A177-3AD203B41FA5}">
                      <a16:colId xmlns:a16="http://schemas.microsoft.com/office/drawing/2014/main" val="1341323144"/>
                    </a:ext>
                  </a:extLst>
                </a:gridCol>
              </a:tblGrid>
              <a:tr h="563335">
                <a:tc>
                  <a:txBody>
                    <a:bodyPr/>
                    <a:lstStyle/>
                    <a:p>
                      <a:r>
                        <a:rPr lang="en-GB" dirty="0">
                          <a:latin typeface="Arial Nova" panose="020B0504020202020204" pitchFamily="34" charset="0"/>
                        </a:rPr>
                        <a:t>Category</a:t>
                      </a:r>
                      <a:endParaRPr lang="pt-PT" dirty="0">
                        <a:latin typeface="Arial Nova" panose="020B0504020202020204" pitchFamily="34" charset="0"/>
                      </a:endParaRPr>
                    </a:p>
                  </a:txBody>
                  <a:tcPr/>
                </a:tc>
                <a:tc>
                  <a:txBody>
                    <a:bodyPr/>
                    <a:lstStyle/>
                    <a:p>
                      <a:r>
                        <a:rPr lang="en-GB" dirty="0"/>
                        <a:t>Amount</a:t>
                      </a:r>
                      <a:endParaRPr lang="pt-PT" dirty="0"/>
                    </a:p>
                  </a:txBody>
                  <a:tcPr/>
                </a:tc>
                <a:extLst>
                  <a:ext uri="{0D108BD9-81ED-4DB2-BD59-A6C34878D82A}">
                    <a16:rowId xmlns:a16="http://schemas.microsoft.com/office/drawing/2014/main" val="1684860100"/>
                  </a:ext>
                </a:extLst>
              </a:tr>
              <a:tr h="563335">
                <a:tc>
                  <a:txBody>
                    <a:bodyPr/>
                    <a:lstStyle/>
                    <a:p>
                      <a:r>
                        <a:rPr lang="en-GB" dirty="0">
                          <a:latin typeface="Arial Nova" panose="020B0504020202020204" pitchFamily="34" charset="0"/>
                        </a:rPr>
                        <a:t>Projected Revenue </a:t>
                      </a:r>
                      <a:r>
                        <a:rPr lang="en-GB" sz="1800" dirty="0">
                          <a:latin typeface="Arial Nova" panose="020B0504020202020204" pitchFamily="34" charset="0"/>
                        </a:rPr>
                        <a:t>(120 clients average £35), </a:t>
                      </a:r>
                      <a:endParaRPr lang="en-GB" dirty="0">
                        <a:latin typeface="Arial Nova" panose="020B0504020202020204" pitchFamily="34" charset="0"/>
                      </a:endParaRPr>
                    </a:p>
                    <a:p>
                      <a:endParaRPr lang="pt-PT" dirty="0">
                        <a:latin typeface="Arial Nova" panose="020B0504020202020204" pitchFamily="34" charset="0"/>
                      </a:endParaRPr>
                    </a:p>
                  </a:txBody>
                  <a:tcPr/>
                </a:tc>
                <a:tc>
                  <a:txBody>
                    <a:bodyPr/>
                    <a:lstStyle/>
                    <a:p>
                      <a:r>
                        <a:rPr lang="en-GB" dirty="0">
                          <a:latin typeface="Arial Nova" panose="020B0504020202020204" pitchFamily="34" charset="0"/>
                        </a:rPr>
                        <a:t>£4.200</a:t>
                      </a:r>
                      <a:endParaRPr lang="pt-PT" dirty="0">
                        <a:latin typeface="Arial Nova" panose="020B0504020202020204" pitchFamily="34" charset="0"/>
                      </a:endParaRPr>
                    </a:p>
                  </a:txBody>
                  <a:tcPr/>
                </a:tc>
                <a:extLst>
                  <a:ext uri="{0D108BD9-81ED-4DB2-BD59-A6C34878D82A}">
                    <a16:rowId xmlns:a16="http://schemas.microsoft.com/office/drawing/2014/main" val="2323351203"/>
                  </a:ext>
                </a:extLst>
              </a:tr>
              <a:tr h="563335">
                <a:tc>
                  <a:txBody>
                    <a:bodyPr/>
                    <a:lstStyle/>
                    <a:p>
                      <a:r>
                        <a:rPr lang="en-GB" dirty="0">
                          <a:latin typeface="Arial Nova" panose="020B0504020202020204" pitchFamily="34" charset="0"/>
                        </a:rPr>
                        <a:t>Operating Expenses</a:t>
                      </a:r>
                      <a:endParaRPr lang="pt-PT" dirty="0">
                        <a:latin typeface="Arial Nova" panose="020B0504020202020204" pitchFamily="34" charset="0"/>
                      </a:endParaRPr>
                    </a:p>
                  </a:txBody>
                  <a:tcPr/>
                </a:tc>
                <a:tc>
                  <a:txBody>
                    <a:bodyPr/>
                    <a:lstStyle/>
                    <a:p>
                      <a:r>
                        <a:rPr lang="en-GB" dirty="0">
                          <a:latin typeface="Arial Nova" panose="020B0504020202020204" pitchFamily="34" charset="0"/>
                        </a:rPr>
                        <a:t>£3,500</a:t>
                      </a:r>
                      <a:endParaRPr lang="pt-PT" dirty="0">
                        <a:latin typeface="Arial Nova" panose="020B0504020202020204" pitchFamily="34" charset="0"/>
                      </a:endParaRPr>
                    </a:p>
                  </a:txBody>
                  <a:tcPr/>
                </a:tc>
                <a:extLst>
                  <a:ext uri="{0D108BD9-81ED-4DB2-BD59-A6C34878D82A}">
                    <a16:rowId xmlns:a16="http://schemas.microsoft.com/office/drawing/2014/main" val="1171847809"/>
                  </a:ext>
                </a:extLst>
              </a:tr>
              <a:tr h="563335">
                <a:tc>
                  <a:txBody>
                    <a:bodyPr/>
                    <a:lstStyle/>
                    <a:p>
                      <a:r>
                        <a:rPr lang="en-GB" dirty="0">
                          <a:latin typeface="Arial Nova" panose="020B0504020202020204" pitchFamily="34" charset="0"/>
                        </a:rPr>
                        <a:t>Loan Repayment</a:t>
                      </a:r>
                      <a:endParaRPr lang="pt-PT" dirty="0">
                        <a:latin typeface="Arial Nova" panose="020B0504020202020204" pitchFamily="34" charset="0"/>
                      </a:endParaRPr>
                    </a:p>
                  </a:txBody>
                  <a:tcPr/>
                </a:tc>
                <a:tc>
                  <a:txBody>
                    <a:bodyPr/>
                    <a:lstStyle/>
                    <a:p>
                      <a:r>
                        <a:rPr lang="en-GB" dirty="0">
                          <a:latin typeface="Arial Nova" panose="020B0504020202020204" pitchFamily="34" charset="0"/>
                        </a:rPr>
                        <a:t>£400</a:t>
                      </a:r>
                      <a:endParaRPr lang="pt-PT" dirty="0">
                        <a:latin typeface="Arial Nova" panose="020B0504020202020204" pitchFamily="34" charset="0"/>
                      </a:endParaRPr>
                    </a:p>
                  </a:txBody>
                  <a:tcPr/>
                </a:tc>
                <a:extLst>
                  <a:ext uri="{0D108BD9-81ED-4DB2-BD59-A6C34878D82A}">
                    <a16:rowId xmlns:a16="http://schemas.microsoft.com/office/drawing/2014/main" val="2521420941"/>
                  </a:ext>
                </a:extLst>
              </a:tr>
              <a:tr h="563335">
                <a:tc>
                  <a:txBody>
                    <a:bodyPr/>
                    <a:lstStyle/>
                    <a:p>
                      <a:r>
                        <a:rPr lang="en-GB" dirty="0">
                          <a:latin typeface="Arial Nova" panose="020B0504020202020204" pitchFamily="34" charset="0"/>
                        </a:rPr>
                        <a:t>Estimated Net cash position </a:t>
                      </a:r>
                      <a:endParaRPr lang="pt-PT" dirty="0">
                        <a:latin typeface="Arial Nova" panose="020B0504020202020204" pitchFamily="34" charset="0"/>
                      </a:endParaRPr>
                    </a:p>
                  </a:txBody>
                  <a:tcPr/>
                </a:tc>
                <a:tc>
                  <a:txBody>
                    <a:bodyPr/>
                    <a:lstStyle/>
                    <a:p>
                      <a:r>
                        <a:rPr lang="en-GB" dirty="0">
                          <a:latin typeface="Arial Nova" panose="020B0504020202020204" pitchFamily="34" charset="0"/>
                        </a:rPr>
                        <a:t>£300</a:t>
                      </a:r>
                      <a:endParaRPr lang="pt-PT" dirty="0">
                        <a:latin typeface="Arial Nova" panose="020B0504020202020204" pitchFamily="34" charset="0"/>
                      </a:endParaRPr>
                    </a:p>
                  </a:txBody>
                  <a:tcPr/>
                </a:tc>
                <a:extLst>
                  <a:ext uri="{0D108BD9-81ED-4DB2-BD59-A6C34878D82A}">
                    <a16:rowId xmlns:a16="http://schemas.microsoft.com/office/drawing/2014/main" val="1242553576"/>
                  </a:ext>
                </a:extLst>
              </a:tr>
            </a:tbl>
          </a:graphicData>
        </a:graphic>
      </p:graphicFrame>
    </p:spTree>
    <p:extLst>
      <p:ext uri="{BB962C8B-B14F-4D97-AF65-F5344CB8AC3E}">
        <p14:creationId xmlns:p14="http://schemas.microsoft.com/office/powerpoint/2010/main" val="2962943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F5F0A-31B1-318D-7C5F-30BFA2DDA22F}"/>
              </a:ext>
            </a:extLst>
          </p:cNvPr>
          <p:cNvSpPr>
            <a:spLocks noGrp="1"/>
          </p:cNvSpPr>
          <p:nvPr>
            <p:ph type="title"/>
          </p:nvPr>
        </p:nvSpPr>
        <p:spPr>
          <a:xfrm>
            <a:off x="5176910" y="489508"/>
            <a:ext cx="6174487" cy="1667569"/>
          </a:xfrm>
        </p:spPr>
        <p:txBody>
          <a:bodyPr anchor="b">
            <a:normAutofit/>
          </a:bodyPr>
          <a:lstStyle/>
          <a:p>
            <a:r>
              <a:rPr lang="en-GB" sz="2000" dirty="0">
                <a:latin typeface="Arial Nova" panose="020B0504020202020204" pitchFamily="34" charset="0"/>
              </a:rPr>
              <a:t>Net Cash Flow Calculation</a:t>
            </a:r>
            <a:br>
              <a:rPr lang="en-GB" sz="2000" dirty="0">
                <a:latin typeface="Arial Nova" panose="020B0504020202020204" pitchFamily="34" charset="0"/>
              </a:rPr>
            </a:br>
            <a:r>
              <a:rPr lang="en-GB" sz="2000" dirty="0">
                <a:latin typeface="Arial Nova" panose="020B0504020202020204" pitchFamily="34" charset="0"/>
              </a:rPr>
              <a:t>Net cash=A</a:t>
            </a:r>
            <a:r>
              <a:rPr lang="en-US" sz="2000" dirty="0">
                <a:latin typeface="Arial Nova" panose="020B0504020202020204" pitchFamily="34" charset="0"/>
              </a:rPr>
              <a:t>-B</a:t>
            </a:r>
            <a:endParaRPr lang="pt-PT" sz="2000" dirty="0">
              <a:latin typeface="Arial Nova" panose="020B0504020202020204" pitchFamily="34" charset="0"/>
            </a:endParaRPr>
          </a:p>
        </p:txBody>
      </p:sp>
      <p:pic>
        <p:nvPicPr>
          <p:cNvPr id="7" name="Graphic 6" descr="Money">
            <a:extLst>
              <a:ext uri="{FF2B5EF4-FFF2-40B4-BE49-F238E27FC236}">
                <a16:creationId xmlns:a16="http://schemas.microsoft.com/office/drawing/2014/main" id="{EAD5D8BB-F071-4F5B-E53D-F79DFC5FDF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9843E29C-5230-E31E-2B8D-4ED55FD45FE5}"/>
              </a:ext>
            </a:extLst>
          </p:cNvPr>
          <p:cNvSpPr>
            <a:spLocks noGrp="1"/>
          </p:cNvSpPr>
          <p:nvPr>
            <p:ph idx="1"/>
          </p:nvPr>
        </p:nvSpPr>
        <p:spPr>
          <a:xfrm>
            <a:off x="5176911" y="2397210"/>
            <a:ext cx="6174487" cy="3714831"/>
          </a:xfrm>
        </p:spPr>
        <p:txBody>
          <a:bodyPr anchor="t">
            <a:normAutofit fontScale="25000" lnSpcReduction="20000"/>
          </a:bodyPr>
          <a:lstStyle/>
          <a:p>
            <a:pPr marL="0" indent="0" fontAlgn="base">
              <a:buNone/>
            </a:pPr>
            <a:r>
              <a:rPr lang="en-US" sz="4900" dirty="0">
                <a:latin typeface="Arial Nova" panose="020B0504020202020204" pitchFamily="34" charset="0"/>
              </a:rPr>
              <a:t>​​</a:t>
            </a:r>
            <a:r>
              <a:rPr lang="en-US" sz="6400" dirty="0">
                <a:latin typeface="Arial Nova" panose="020B0504020202020204" pitchFamily="34" charset="0"/>
              </a:rPr>
              <a:t>Net Cash Flow Calculation</a:t>
            </a:r>
          </a:p>
          <a:p>
            <a:pPr marL="0" indent="0" fontAlgn="base">
              <a:buNone/>
            </a:pPr>
            <a:r>
              <a:rPr lang="en-US" sz="6400" dirty="0">
                <a:latin typeface="Arial Nova" panose="020B0504020202020204" pitchFamily="34" charset="0"/>
              </a:rPr>
              <a:t>40,000-17,500 = £22,500 (Positive Cash Flow)</a:t>
            </a:r>
          </a:p>
          <a:p>
            <a:pPr marL="0" indent="0" fontAlgn="base">
              <a:buNone/>
            </a:pPr>
            <a:r>
              <a:rPr lang="en-US" sz="6400" dirty="0">
                <a:latin typeface="Arial Nova" panose="020B0504020202020204" pitchFamily="34" charset="0"/>
              </a:rPr>
              <a:t>Net Cash Flow = A - B</a:t>
            </a:r>
          </a:p>
          <a:p>
            <a:pPr marL="0" indent="0" fontAlgn="base">
              <a:buNone/>
            </a:pPr>
            <a:r>
              <a:rPr lang="en-US" sz="6400" dirty="0">
                <a:latin typeface="Arial Nova" panose="020B0504020202020204" pitchFamily="34" charset="0"/>
              </a:rPr>
              <a:t>﻿﻿If positive → Business generated profit (good cash position)</a:t>
            </a:r>
          </a:p>
          <a:p>
            <a:pPr marL="0" indent="0" fontAlgn="base">
              <a:buNone/>
            </a:pPr>
            <a:r>
              <a:rPr lang="en-US" sz="6400" dirty="0">
                <a:latin typeface="Arial Nova" panose="020B0504020202020204" pitchFamily="34" charset="0"/>
              </a:rPr>
              <a:t>﻿﻿If negative → Business spent more than it earned (cash shortage)</a:t>
            </a:r>
          </a:p>
          <a:p>
            <a:pPr marL="0" indent="0" fontAlgn="base">
              <a:buNone/>
            </a:pPr>
            <a:r>
              <a:rPr lang="en-US" sz="6400" b="1" dirty="0">
                <a:latin typeface="Arial Nova" panose="020B0504020202020204" pitchFamily="34" charset="0"/>
              </a:rPr>
              <a:t>Note:</a:t>
            </a:r>
          </a:p>
          <a:p>
            <a:pPr marL="0" indent="0" fontAlgn="base">
              <a:buNone/>
            </a:pPr>
            <a:r>
              <a:rPr lang="en-US" sz="6400" dirty="0">
                <a:latin typeface="Arial Nova" panose="020B0504020202020204" pitchFamily="34" charset="0"/>
              </a:rPr>
              <a:t>﻿﻿Because this is the first month, the large positive cash flow </a:t>
            </a:r>
            <a:r>
              <a:rPr lang="en-US" sz="6400">
                <a:latin typeface="Arial Nova" panose="020B0504020202020204" pitchFamily="34" charset="0"/>
              </a:rPr>
              <a:t>is  </a:t>
            </a:r>
            <a:r>
              <a:rPr lang="en-US" sz="6400" dirty="0">
                <a:latin typeface="Arial Nova" panose="020B0504020202020204" pitchFamily="34" charset="0"/>
              </a:rPr>
              <a:t>due to the start-up loan (£20,000).</a:t>
            </a:r>
          </a:p>
          <a:p>
            <a:pPr marL="0" indent="0" fontAlgn="base">
              <a:buNone/>
            </a:pPr>
            <a:r>
              <a:rPr lang="en-US" sz="6400" dirty="0">
                <a:latin typeface="Arial Nova" panose="020B0504020202020204" pitchFamily="34" charset="0"/>
              </a:rPr>
              <a:t>﻿﻿If we remove the loan to see real operational performance:</a:t>
            </a:r>
          </a:p>
          <a:p>
            <a:pPr marL="0" indent="0" fontAlgn="base">
              <a:buNone/>
            </a:pPr>
            <a:r>
              <a:rPr lang="en-US" sz="6400" dirty="0">
                <a:latin typeface="Arial Nova" panose="020B0504020202020204" pitchFamily="34" charset="0"/>
              </a:rPr>
              <a:t>﻿﻿Operational inflow = 12,000 + 8,000 = 20,000</a:t>
            </a:r>
          </a:p>
          <a:p>
            <a:pPr marL="0" indent="0" fontAlgn="base">
              <a:buNone/>
            </a:pPr>
            <a:r>
              <a:rPr lang="en-US" sz="6400" dirty="0">
                <a:latin typeface="Arial Nova" panose="020B0504020202020204" pitchFamily="34" charset="0"/>
              </a:rPr>
              <a:t>Operational net cash flow = 20,000 –17,500 = £2.500 profit</a:t>
            </a:r>
          </a:p>
          <a:p>
            <a:pPr marL="0" indent="0" fontAlgn="base">
              <a:buNone/>
            </a:pPr>
            <a:r>
              <a:rPr lang="en-US" sz="6400" dirty="0">
                <a:latin typeface="Arial Nova" panose="020B0504020202020204" pitchFamily="34" charset="0"/>
              </a:rPr>
              <a:t>﻿This shows the coffee shop is Covering its costs</a:t>
            </a:r>
          </a:p>
          <a:p>
            <a:pPr marL="0" indent="0" fontAlgn="base">
              <a:buNone/>
            </a:pPr>
            <a:r>
              <a:rPr lang="en-US" sz="6400" dirty="0">
                <a:latin typeface="Arial Nova" panose="020B0504020202020204" pitchFamily="34" charset="0"/>
              </a:rPr>
              <a:t>Generating a small monthly surplus</a:t>
            </a:r>
          </a:p>
          <a:p>
            <a:pPr marL="0" indent="0" fontAlgn="base">
              <a:buNone/>
            </a:pPr>
            <a:endParaRPr lang="en-US" sz="1000" dirty="0">
              <a:latin typeface="Arial Nova" panose="020B0504020202020204" pitchFamily="34" charset="0"/>
            </a:endParaRPr>
          </a:p>
          <a:p>
            <a:pPr marL="0" indent="0" fontAlgn="base">
              <a:buNone/>
            </a:pPr>
            <a:endParaRPr lang="en-US" sz="1000" dirty="0">
              <a:latin typeface="Arial Nova" panose="020B0504020202020204" pitchFamily="34" charset="0"/>
            </a:endParaRPr>
          </a:p>
          <a:p>
            <a:pPr fontAlgn="base"/>
            <a:endParaRPr lang="en-US" sz="1000" dirty="0"/>
          </a:p>
          <a:p>
            <a:endParaRPr lang="pt-PT" sz="1000" dirty="0"/>
          </a:p>
        </p:txBody>
      </p:sp>
      <p:sp>
        <p:nvSpPr>
          <p:cNvPr id="17" name="Rectangle 1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2163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B0DE6A0-8EDA-789C-17DF-B85093317124}"/>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Nova" panose="020B0504020202020204" pitchFamily="34" charset="0"/>
              </a:rPr>
              <a:t>Conclusion</a:t>
            </a:r>
            <a:endParaRPr lang="pt-PT" sz="3600">
              <a:solidFill>
                <a:schemeClr val="tx2"/>
              </a:solidFill>
              <a:latin typeface="Arial Nova" panose="020B0504020202020204" pitchFamily="34" charset="0"/>
            </a:endParaRPr>
          </a:p>
        </p:txBody>
      </p:sp>
      <p:sp>
        <p:nvSpPr>
          <p:cNvPr id="3" name="Content Placeholder 2">
            <a:extLst>
              <a:ext uri="{FF2B5EF4-FFF2-40B4-BE49-F238E27FC236}">
                <a16:creationId xmlns:a16="http://schemas.microsoft.com/office/drawing/2014/main" id="{FBDF6BA3-29DD-28CE-9BE5-9B8F5ABDD96F}"/>
              </a:ext>
            </a:extLst>
          </p:cNvPr>
          <p:cNvSpPr>
            <a:spLocks noGrp="1"/>
          </p:cNvSpPr>
          <p:nvPr>
            <p:ph idx="1"/>
          </p:nvPr>
        </p:nvSpPr>
        <p:spPr>
          <a:xfrm>
            <a:off x="6172200" y="804672"/>
            <a:ext cx="5221224" cy="5230368"/>
          </a:xfrm>
        </p:spPr>
        <p:txBody>
          <a:bodyPr anchor="ctr">
            <a:normAutofit/>
          </a:bodyPr>
          <a:lstStyle/>
          <a:p>
            <a:pPr marL="0" indent="0" fontAlgn="base">
              <a:buNone/>
            </a:pPr>
            <a:r>
              <a:rPr lang="en-US" sz="1800">
                <a:solidFill>
                  <a:schemeClr val="tx2"/>
                </a:solidFill>
              </a:rPr>
              <a:t>​</a:t>
            </a:r>
          </a:p>
          <a:p>
            <a:pPr fontAlgn="base"/>
            <a:r>
              <a:rPr lang="en-US" sz="1800">
                <a:solidFill>
                  <a:schemeClr val="tx2"/>
                </a:solidFill>
                <a:latin typeface="Arial Nova" panose="020B0504020202020204" pitchFamily="34" charset="0"/>
              </a:rPr>
              <a:t>Kayla Beauty Salon represents a promising business opportunity within the growing UK beauty industry. The sector continues to expand with strong customer demand for beauty and personal care services (</a:t>
            </a:r>
            <a:r>
              <a:rPr lang="en-US" sz="1800" u="sng">
                <a:solidFill>
                  <a:schemeClr val="tx2"/>
                </a:solidFill>
                <a:latin typeface="Arial Nova" panose="020B0504020202020204" pitchFamily="34" charset="0"/>
              </a:rPr>
              <a:t>British Beauty Council</a:t>
            </a:r>
            <a:r>
              <a:rPr lang="en-US" sz="1800">
                <a:solidFill>
                  <a:schemeClr val="tx2"/>
                </a:solidFill>
                <a:latin typeface="Arial Nova" panose="020B0504020202020204" pitchFamily="34" charset="0"/>
              </a:rPr>
              <a:t>, 2024). The business benefits from repeat customers, relatively low startup costs, and a large potential market in Birmingham By focusing on high-quality services, hygiene standards, personalised customer care, and loyalty programs, the salon has strong potential for long-term success and business growth.</a:t>
            </a:r>
          </a:p>
          <a:p>
            <a:endParaRPr lang="pt-PT" sz="1800">
              <a:solidFill>
                <a:schemeClr val="tx2"/>
              </a:solidFill>
            </a:endParaRPr>
          </a:p>
        </p:txBody>
      </p:sp>
    </p:spTree>
    <p:extLst>
      <p:ext uri="{BB962C8B-B14F-4D97-AF65-F5344CB8AC3E}">
        <p14:creationId xmlns:p14="http://schemas.microsoft.com/office/powerpoint/2010/main" val="206052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5" name="Freeform: Shape 14">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BAC805D-FFF7-A6EB-E3E4-35B0BF17F1DF}"/>
              </a:ext>
            </a:extLst>
          </p:cNvPr>
          <p:cNvSpPr>
            <a:spLocks noGrp="1"/>
          </p:cNvSpPr>
          <p:nvPr>
            <p:ph type="title"/>
          </p:nvPr>
        </p:nvSpPr>
        <p:spPr>
          <a:xfrm>
            <a:off x="640080" y="1243013"/>
            <a:ext cx="3855720" cy="4371974"/>
          </a:xfrm>
        </p:spPr>
        <p:txBody>
          <a:bodyPr>
            <a:normAutofit/>
          </a:bodyPr>
          <a:lstStyle/>
          <a:p>
            <a:r>
              <a:rPr lang="en-GB" sz="3600">
                <a:solidFill>
                  <a:schemeClr val="tx2"/>
                </a:solidFill>
                <a:latin typeface="Arial Nova" panose="020B0504020202020204" pitchFamily="34" charset="0"/>
              </a:rPr>
              <a:t>Reference</a:t>
            </a:r>
            <a:endParaRPr lang="pt-PT" sz="3600">
              <a:solidFill>
                <a:schemeClr val="tx2"/>
              </a:solidFill>
              <a:latin typeface="Arial Nova" panose="020B0504020202020204" pitchFamily="34" charset="0"/>
            </a:endParaRPr>
          </a:p>
        </p:txBody>
      </p:sp>
      <p:sp>
        <p:nvSpPr>
          <p:cNvPr id="5" name="Content Placeholder 4">
            <a:extLst>
              <a:ext uri="{FF2B5EF4-FFF2-40B4-BE49-F238E27FC236}">
                <a16:creationId xmlns:a16="http://schemas.microsoft.com/office/drawing/2014/main" id="{D3D923B0-5FC0-8B25-C0F1-B5E6152963AA}"/>
              </a:ext>
            </a:extLst>
          </p:cNvPr>
          <p:cNvSpPr>
            <a:spLocks noGrp="1"/>
          </p:cNvSpPr>
          <p:nvPr>
            <p:ph idx="1"/>
          </p:nvPr>
        </p:nvSpPr>
        <p:spPr>
          <a:xfrm>
            <a:off x="6172200" y="804672"/>
            <a:ext cx="5221224" cy="5230368"/>
          </a:xfrm>
        </p:spPr>
        <p:txBody>
          <a:bodyPr anchor="ctr">
            <a:normAutofit fontScale="85000" lnSpcReduction="20000"/>
          </a:bodyPr>
          <a:lstStyle/>
          <a:p>
            <a:pPr marL="0" indent="0" fontAlgn="base">
              <a:buNone/>
            </a:pPr>
            <a:endParaRPr lang="en-US" sz="1800" dirty="0">
              <a:solidFill>
                <a:schemeClr val="tx2"/>
              </a:solidFill>
              <a:latin typeface="Arial Nova" panose="020B0504020202020204" pitchFamily="34" charset="0"/>
            </a:endParaRPr>
          </a:p>
          <a:p>
            <a:pPr marL="0" indent="0" fontAlgn="base">
              <a:buNone/>
            </a:pPr>
            <a:r>
              <a:rPr lang="en-US" sz="1800" dirty="0">
                <a:solidFill>
                  <a:schemeClr val="tx2"/>
                </a:solidFill>
                <a:latin typeface="Arial Nova" panose="020B0504020202020204" pitchFamily="34" charset="0"/>
              </a:rPr>
              <a:t>British Beauty Council (2024) The value of the beauty industry in the UK. Available at: </a:t>
            </a:r>
            <a:r>
              <a:rPr lang="en-US" sz="1800" dirty="0">
                <a:solidFill>
                  <a:schemeClr val="tx2"/>
                </a:solidFill>
                <a:latin typeface="Arial Nova" panose="020B0504020202020204" pitchFamily="34" charset="0"/>
                <a:hlinkClick r:id="rId2"/>
              </a:rPr>
              <a:t>https://britishbeautycouncil.com</a:t>
            </a:r>
            <a:r>
              <a:rPr lang="en-US" sz="1800" dirty="0">
                <a:solidFill>
                  <a:schemeClr val="tx2"/>
                </a:solidFill>
                <a:latin typeface="Arial Nova" panose="020B0504020202020204" pitchFamily="34" charset="0"/>
              </a:rPr>
              <a:t> </a:t>
            </a:r>
          </a:p>
          <a:p>
            <a:pPr marL="0" indent="0" fontAlgn="base">
              <a:buNone/>
            </a:pPr>
            <a:r>
              <a:rPr lang="en-US" sz="1800" dirty="0">
                <a:solidFill>
                  <a:schemeClr val="tx2"/>
                </a:solidFill>
                <a:latin typeface="Arial Nova" panose="020B0504020202020204" pitchFamily="34" charset="0"/>
              </a:rPr>
              <a:t>Office for National Statistics (2023) Population estimates for Birmingham. Available at: </a:t>
            </a:r>
            <a:r>
              <a:rPr lang="en-US" sz="1800" dirty="0">
                <a:solidFill>
                  <a:schemeClr val="tx2"/>
                </a:solidFill>
                <a:latin typeface="Arial Nova" panose="020B0504020202020204" pitchFamily="34" charset="0"/>
                <a:hlinkClick r:id="rId3"/>
              </a:rPr>
              <a:t>https://www.ons.gov.uk</a:t>
            </a:r>
            <a:r>
              <a:rPr lang="en-US" sz="1800" dirty="0">
                <a:solidFill>
                  <a:schemeClr val="tx2"/>
                </a:solidFill>
                <a:latin typeface="Arial Nova" panose="020B0504020202020204" pitchFamily="34" charset="0"/>
              </a:rPr>
              <a:t> </a:t>
            </a:r>
          </a:p>
          <a:p>
            <a:pPr marL="0" indent="0" fontAlgn="base">
              <a:buNone/>
            </a:pPr>
            <a:r>
              <a:rPr lang="en-US" sz="1800" dirty="0">
                <a:solidFill>
                  <a:schemeClr val="tx2"/>
                </a:solidFill>
                <a:latin typeface="Arial Nova" panose="020B0504020202020204" pitchFamily="34" charset="0"/>
              </a:rPr>
              <a:t>UK Government (2024) Set up a private limited company. Available at: </a:t>
            </a:r>
            <a:r>
              <a:rPr lang="en-US" sz="1800" dirty="0">
                <a:solidFill>
                  <a:schemeClr val="tx2"/>
                </a:solidFill>
                <a:latin typeface="Arial Nova" panose="020B0504020202020204" pitchFamily="34" charset="0"/>
                <a:hlinkClick r:id="rId4"/>
              </a:rPr>
              <a:t>https://www.gov.uk</a:t>
            </a:r>
            <a:endParaRPr lang="en-US" sz="1800" dirty="0">
              <a:solidFill>
                <a:schemeClr val="tx2"/>
              </a:solidFill>
              <a:latin typeface="Arial Nova" panose="020B0504020202020204" pitchFamily="34" charset="0"/>
            </a:endParaRPr>
          </a:p>
          <a:p>
            <a:pPr marL="0" indent="0" fontAlgn="base">
              <a:buNone/>
            </a:pPr>
            <a:r>
              <a:rPr lang="en-US" sz="2000" dirty="0">
                <a:hlinkClick r:id="rId5"/>
              </a:rPr>
              <a:t>https://www.bing.com/search?q=Department+for+Business+and+Trade+(2024)+Business+Population+Estimates+for+the+UK+and+Regions+2024.+Lond</a:t>
            </a:r>
            <a:r>
              <a:rPr lang="en-US" sz="2000" dirty="0"/>
              <a:t> </a:t>
            </a:r>
          </a:p>
          <a:p>
            <a:pPr marL="0" indent="0" fontAlgn="base">
              <a:buNone/>
            </a:pPr>
            <a:r>
              <a:rPr lang="en-US" sz="2000" dirty="0">
                <a:hlinkClick r:id="rId6"/>
              </a:rPr>
              <a:t>Burns, P. (2020) Entrepreneurship and Small Business. 5th </a:t>
            </a:r>
            <a:r>
              <a:rPr lang="en-US" sz="2000" dirty="0" err="1">
                <a:hlinkClick r:id="rId6"/>
              </a:rPr>
              <a:t>edn</a:t>
            </a:r>
            <a:r>
              <a:rPr lang="en-US" sz="2000" dirty="0">
                <a:hlinkClick r:id="rId6"/>
              </a:rPr>
              <a:t>. London: Palgrave Macmillan. - </a:t>
            </a:r>
            <a:r>
              <a:rPr lang="en-US" sz="2000" dirty="0" err="1">
                <a:hlinkClick r:id="rId6"/>
              </a:rPr>
              <a:t>Procurar</a:t>
            </a:r>
            <a:endParaRPr lang="en-US" sz="2000" dirty="0"/>
          </a:p>
          <a:p>
            <a:pPr marL="0" indent="0" fontAlgn="base">
              <a:buNone/>
            </a:pPr>
            <a:r>
              <a:rPr lang="pt-PT" sz="2000" dirty="0">
                <a:latin typeface="Arial Nova" panose="020B0504020202020204" pitchFamily="34" charset="0"/>
              </a:rPr>
              <a:t> </a:t>
            </a:r>
            <a:r>
              <a:rPr lang="pt-PT" sz="2000" dirty="0">
                <a:latin typeface="Arial Nova" panose="020B0504020202020204" pitchFamily="34" charset="0"/>
                <a:hlinkClick r:id="rId7"/>
              </a:rPr>
              <a:t>https://www.bing.com/search?q=Burns%2C+P.+(2020)+Entrepreneurship+and+Small+Business.+5th+edn.+London%3A+Palgrave+Macmillan.&amp;cvid=6a704</a:t>
            </a:r>
            <a:r>
              <a:rPr lang="pt-PT" sz="2000" dirty="0">
                <a:latin typeface="Arial Nova" panose="020B0504020202020204" pitchFamily="34" charset="0"/>
              </a:rPr>
              <a:t> </a:t>
            </a:r>
          </a:p>
          <a:p>
            <a:pPr marL="0" indent="0" fontAlgn="base">
              <a:buNone/>
            </a:pPr>
            <a:r>
              <a:rPr lang="pt-PT" sz="2000" dirty="0">
                <a:latin typeface="Arial Nova" panose="020B0504020202020204" pitchFamily="34" charset="0"/>
                <a:hlinkClick r:id="rId8"/>
              </a:rPr>
              <a:t>https://www.bing.com/search?q=Scarborough%2C+N.+and+Cornwall%2C+J.+(2019)+Essentials+of+Entrepreneurship+and+Small+Business+Management</a:t>
            </a:r>
            <a:r>
              <a:rPr lang="pt-PT" sz="2000" dirty="0">
                <a:latin typeface="Arial Nova" panose="020B0504020202020204" pitchFamily="34" charset="0"/>
              </a:rPr>
              <a:t>.  </a:t>
            </a:r>
          </a:p>
          <a:p>
            <a:pPr marL="0" indent="0" fontAlgn="base">
              <a:buNone/>
            </a:pPr>
            <a:r>
              <a:rPr lang="pt-PT" sz="2000" dirty="0">
                <a:latin typeface="Arial Nova" panose="020B0504020202020204" pitchFamily="34" charset="0"/>
                <a:hlinkClick r:id="rId9"/>
              </a:rPr>
              <a:t>https://www.bing.com/search?q=Office+for+National+Statistics+(2023)+Population+Estimates+for+Birmingham.+London%3A+ONS&amp;cvid=9461bec8a3de4</a:t>
            </a:r>
            <a:r>
              <a:rPr lang="pt-PT" sz="2000" dirty="0">
                <a:latin typeface="Arial Nova" panose="020B0504020202020204" pitchFamily="34" charset="0"/>
              </a:rPr>
              <a:t> </a:t>
            </a:r>
          </a:p>
          <a:p>
            <a:pPr marL="0" indent="0" fontAlgn="base">
              <a:buNone/>
            </a:pPr>
            <a:endParaRPr lang="en-US" sz="1800" dirty="0">
              <a:solidFill>
                <a:schemeClr val="tx2"/>
              </a:solidFill>
              <a:latin typeface="Arial Nova" panose="020B0504020202020204" pitchFamily="34" charset="0"/>
            </a:endParaRPr>
          </a:p>
          <a:p>
            <a:endParaRPr lang="pt-PT" sz="1800" dirty="0">
              <a:solidFill>
                <a:schemeClr val="tx2"/>
              </a:solidFill>
              <a:latin typeface="Arial Nova" panose="020B0504020202020204" pitchFamily="34" charset="0"/>
            </a:endParaRPr>
          </a:p>
        </p:txBody>
      </p:sp>
    </p:spTree>
    <p:extLst>
      <p:ext uri="{BB962C8B-B14F-4D97-AF65-F5344CB8AC3E}">
        <p14:creationId xmlns:p14="http://schemas.microsoft.com/office/powerpoint/2010/main" val="3959768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D902B-987E-A429-FF2F-EC0F1B3CE404}"/>
              </a:ext>
            </a:extLst>
          </p:cNvPr>
          <p:cNvSpPr>
            <a:spLocks noGrp="1"/>
          </p:cNvSpPr>
          <p:nvPr>
            <p:ph type="title"/>
          </p:nvPr>
        </p:nvSpPr>
        <p:spPr/>
        <p:txBody>
          <a:bodyPr>
            <a:normAutofit/>
          </a:bodyPr>
          <a:lstStyle/>
          <a:p>
            <a:pPr algn="ctr"/>
            <a:r>
              <a:rPr lang="en-GB" sz="4000" dirty="0">
                <a:latin typeface="Arial Nova" panose="020B0504020202020204" pitchFamily="34" charset="0"/>
              </a:rPr>
              <a:t>Any Question</a:t>
            </a:r>
            <a:endParaRPr lang="pt-PT" sz="4000" dirty="0">
              <a:latin typeface="Arial Nova" panose="020B0504020202020204" pitchFamily="34" charset="0"/>
            </a:endParaRPr>
          </a:p>
        </p:txBody>
      </p:sp>
      <p:pic>
        <p:nvPicPr>
          <p:cNvPr id="6" name="Content Placeholder 5">
            <a:extLst>
              <a:ext uri="{FF2B5EF4-FFF2-40B4-BE49-F238E27FC236}">
                <a16:creationId xmlns:a16="http://schemas.microsoft.com/office/drawing/2014/main" id="{CC495D43-6FC3-8584-7511-0DD902D043D3}"/>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81829" y="2293257"/>
            <a:ext cx="5442857" cy="2565287"/>
          </a:xfrm>
        </p:spPr>
      </p:pic>
    </p:spTree>
    <p:extLst>
      <p:ext uri="{BB962C8B-B14F-4D97-AF65-F5344CB8AC3E}">
        <p14:creationId xmlns:p14="http://schemas.microsoft.com/office/powerpoint/2010/main" val="17659037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DB9C212A27CC4D99D204A1A4A6BEE7" ma:contentTypeVersion="18" ma:contentTypeDescription="Create a new document." ma:contentTypeScope="" ma:versionID="dde57a6d61f1dc4e919a39a9b51e96ce">
  <xsd:schema xmlns:xsd="http://www.w3.org/2001/XMLSchema" xmlns:xs="http://www.w3.org/2001/XMLSchema" xmlns:p="http://schemas.microsoft.com/office/2006/metadata/properties" xmlns:ns3="8000346e-effb-41c1-a063-0c0ade1e8df9" xmlns:ns4="cde71673-cfeb-4f3a-a649-82b6b5edcf77" targetNamespace="http://schemas.microsoft.com/office/2006/metadata/properties" ma:root="true" ma:fieldsID="32becad7c3f21964c9a119b9d58858cd" ns3:_="" ns4:_="">
    <xsd:import namespace="8000346e-effb-41c1-a063-0c0ade1e8df9"/>
    <xsd:import namespace="cde71673-cfeb-4f3a-a649-82b6b5edcf7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LengthInSeconds" minOccurs="0"/>
                <xsd:element ref="ns3:MediaServiceSearchProperties" minOccurs="0"/>
                <xsd:element ref="ns3:_activity" minOccurs="0"/>
                <xsd:element ref="ns3:MediaServiceObjectDetectorVersions" minOccurs="0"/>
                <xsd:element ref="ns3:MediaServiceLocation"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00346e-effb-41c1-a063-0c0ade1e8df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Location" ma:index="24" nillable="true" ma:displayName="Location" ma:indexed="true" ma:internalName="MediaServiceLocation"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de71673-cfeb-4f3a-a649-82b6b5edcf77"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000346e-effb-41c1-a063-0c0ade1e8df9" xsi:nil="true"/>
  </documentManagement>
</p:properties>
</file>

<file path=customXml/itemProps1.xml><?xml version="1.0" encoding="utf-8"?>
<ds:datastoreItem xmlns:ds="http://schemas.openxmlformats.org/officeDocument/2006/customXml" ds:itemID="{065CEC48-8474-4369-AC78-7253F884D8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00346e-effb-41c1-a063-0c0ade1e8df9"/>
    <ds:schemaRef ds:uri="cde71673-cfeb-4f3a-a649-82b6b5edcf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130B3D3-7B31-43E1-84A1-896B6DB420B4}">
  <ds:schemaRefs>
    <ds:schemaRef ds:uri="http://schemas.microsoft.com/sharepoint/v3/contenttype/forms"/>
  </ds:schemaRefs>
</ds:datastoreItem>
</file>

<file path=customXml/itemProps3.xml><?xml version="1.0" encoding="utf-8"?>
<ds:datastoreItem xmlns:ds="http://schemas.openxmlformats.org/officeDocument/2006/customXml" ds:itemID="{780C38D3-0810-4CB1-8786-E5F2BB131096}">
  <ds:schemaRefs>
    <ds:schemaRef ds:uri="http://schemas.microsoft.com/office/2006/documentManagement/types"/>
    <ds:schemaRef ds:uri="http://schemas.openxmlformats.org/package/2006/metadata/core-properties"/>
    <ds:schemaRef ds:uri="http://www.w3.org/XML/1998/namespace"/>
    <ds:schemaRef ds:uri="http://purl.org/dc/terms/"/>
    <ds:schemaRef ds:uri="http://purl.org/dc/dcmitype/"/>
    <ds:schemaRef ds:uri="cde71673-cfeb-4f3a-a649-82b6b5edcf77"/>
    <ds:schemaRef ds:uri="http://purl.org/dc/elements/1.1/"/>
    <ds:schemaRef ds:uri="http://schemas.microsoft.com/office/infopath/2007/PartnerControls"/>
    <ds:schemaRef ds:uri="8000346e-effb-41c1-a063-0c0ade1e8df9"/>
    <ds:schemaRef ds:uri="http://schemas.microsoft.com/office/2006/metadata/properties"/>
  </ds:schemaRefs>
</ds:datastoreItem>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otalTime>172</TotalTime>
  <Words>1516</Words>
  <Application>Microsoft Office PowerPoint</Application>
  <PresentationFormat>Widescreen</PresentationFormat>
  <Paragraphs>142</Paragraphs>
  <Slides>14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Arial Nova</vt:lpstr>
      <vt:lpstr>Calibri</vt:lpstr>
      <vt:lpstr>Wingdings</vt:lpstr>
      <vt:lpstr>Office Theme</vt:lpstr>
      <vt:lpstr>PowerPoint Presentation</vt:lpstr>
      <vt:lpstr>Executive Summary</vt:lpstr>
      <vt:lpstr>Contents</vt:lpstr>
      <vt:lpstr>Overview of the Business Idea </vt:lpstr>
      <vt:lpstr>Legal format and Management</vt:lpstr>
      <vt:lpstr>PESTEL Analysis </vt:lpstr>
      <vt:lpstr>Competition </vt:lpstr>
      <vt:lpstr>Marketing Strategies </vt:lpstr>
      <vt:lpstr>Funding Requirement and Startup Expenses</vt:lpstr>
      <vt:lpstr>Estimated startup costs and Projected First Month cash flow forecast</vt:lpstr>
      <vt:lpstr>Net Cash Flow Calculation Net cash=A-B</vt:lpstr>
      <vt:lpstr>Conclusion</vt:lpstr>
      <vt:lpstr>Reference</vt:lpstr>
      <vt:lpstr>Any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Nzage Barroso Ngunza (2327578)</dc:creator>
  <cp:lastModifiedBy>Nzage Barroso Ngunza (2327578)</cp:lastModifiedBy>
  <cp:revision>7</cp:revision>
  <dcterms:created xsi:type="dcterms:W3CDTF">2026-03-09T12:19:39Z</dcterms:created>
  <dcterms:modified xsi:type="dcterms:W3CDTF">2026-03-13T11:56:16Z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0x01010018DB9C212A27CC4D99D204A1A4A6BEE7</vt:lpwstr>
  </property>
</Properties>
</file>