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5" r:id="rId25"/>
    <p:sldId id="286" r:id="rId26"/>
    <p:sldId id="282" r:id="rId27"/>
    <p:sldId id="28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8849" autoAdjust="0"/>
  </p:normalViewPr>
  <p:slideViewPr>
    <p:cSldViewPr snapToGrid="0">
      <p:cViewPr varScale="1">
        <p:scale>
          <a:sx n="76" d="100"/>
          <a:sy n="76" d="100"/>
        </p:scale>
        <p:origin x="68" y="6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1A8FD2-7A3C-42FE-A82A-DED905658847}"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2240A-015E-46D2-898E-8E35E2241F8D}" type="slidenum">
              <a:rPr lang="en-GB" smtClean="0"/>
              <a:t>‹#›</a:t>
            </a:fld>
            <a:endParaRPr lang="en-GB"/>
          </a:p>
        </p:txBody>
      </p:sp>
    </p:spTree>
    <p:extLst>
      <p:ext uri="{BB962C8B-B14F-4D97-AF65-F5344CB8AC3E}">
        <p14:creationId xmlns:p14="http://schemas.microsoft.com/office/powerpoint/2010/main" val="253192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uk-wales-29810114"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adobe.com/uk/products/photoshop-elements.html"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paintshoppro.com/en/" TargetMode="External"/><Relationship Id="rId5" Type="http://schemas.openxmlformats.org/officeDocument/2006/relationships/hyperlink" Target="https://www.gimp.org/" TargetMode="External"/><Relationship Id="rId4" Type="http://schemas.openxmlformats.org/officeDocument/2006/relationships/hyperlink" Target="https://www.photoshop.com/products/photoshopelement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5</a:t>
            </a:fld>
            <a:endParaRPr lang="en-GB"/>
          </a:p>
        </p:txBody>
      </p:sp>
    </p:spTree>
    <p:extLst>
      <p:ext uri="{BB962C8B-B14F-4D97-AF65-F5344CB8AC3E}">
        <p14:creationId xmlns:p14="http://schemas.microsoft.com/office/powerpoint/2010/main" val="515842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6</a:t>
            </a:fld>
            <a:endParaRPr lang="en-GB"/>
          </a:p>
        </p:txBody>
      </p:sp>
    </p:spTree>
    <p:extLst>
      <p:ext uri="{BB962C8B-B14F-4D97-AF65-F5344CB8AC3E}">
        <p14:creationId xmlns:p14="http://schemas.microsoft.com/office/powerpoint/2010/main" val="3151442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7</a:t>
            </a:fld>
            <a:endParaRPr lang="en-GB"/>
          </a:p>
        </p:txBody>
      </p:sp>
    </p:spTree>
    <p:extLst>
      <p:ext uri="{BB962C8B-B14F-4D97-AF65-F5344CB8AC3E}">
        <p14:creationId xmlns:p14="http://schemas.microsoft.com/office/powerpoint/2010/main" val="2052965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8</a:t>
            </a:fld>
            <a:endParaRPr lang="en-GB"/>
          </a:p>
        </p:txBody>
      </p:sp>
    </p:spTree>
    <p:extLst>
      <p:ext uri="{BB962C8B-B14F-4D97-AF65-F5344CB8AC3E}">
        <p14:creationId xmlns:p14="http://schemas.microsoft.com/office/powerpoint/2010/main" val="3267543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9</a:t>
            </a:fld>
            <a:endParaRPr lang="en-GB"/>
          </a:p>
        </p:txBody>
      </p:sp>
    </p:spTree>
    <p:extLst>
      <p:ext uri="{BB962C8B-B14F-4D97-AF65-F5344CB8AC3E}">
        <p14:creationId xmlns:p14="http://schemas.microsoft.com/office/powerpoint/2010/main" val="3252088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10</a:t>
            </a:fld>
            <a:endParaRPr lang="en-GB"/>
          </a:p>
        </p:txBody>
      </p:sp>
    </p:spTree>
    <p:extLst>
      <p:ext uri="{BB962C8B-B14F-4D97-AF65-F5344CB8AC3E}">
        <p14:creationId xmlns:p14="http://schemas.microsoft.com/office/powerpoint/2010/main" val="2160591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11</a:t>
            </a:fld>
            <a:endParaRPr lang="en-GB"/>
          </a:p>
        </p:txBody>
      </p:sp>
    </p:spTree>
    <p:extLst>
      <p:ext uri="{BB962C8B-B14F-4D97-AF65-F5344CB8AC3E}">
        <p14:creationId xmlns:p14="http://schemas.microsoft.com/office/powerpoint/2010/main" val="181926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12</a:t>
            </a:fld>
            <a:endParaRPr lang="en-GB"/>
          </a:p>
        </p:txBody>
      </p:sp>
    </p:spTree>
    <p:extLst>
      <p:ext uri="{BB962C8B-B14F-4D97-AF65-F5344CB8AC3E}">
        <p14:creationId xmlns:p14="http://schemas.microsoft.com/office/powerpoint/2010/main" val="3162829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13</a:t>
            </a:fld>
            <a:endParaRPr lang="en-GB"/>
          </a:p>
        </p:txBody>
      </p:sp>
    </p:spTree>
    <p:extLst>
      <p:ext uri="{BB962C8B-B14F-4D97-AF65-F5344CB8AC3E}">
        <p14:creationId xmlns:p14="http://schemas.microsoft.com/office/powerpoint/2010/main" val="3701286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14</a:t>
            </a:fld>
            <a:endParaRPr lang="en-GB"/>
          </a:p>
        </p:txBody>
      </p:sp>
    </p:spTree>
    <p:extLst>
      <p:ext uri="{BB962C8B-B14F-4D97-AF65-F5344CB8AC3E}">
        <p14:creationId xmlns:p14="http://schemas.microsoft.com/office/powerpoint/2010/main" val="3876686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15</a:t>
            </a:fld>
            <a:endParaRPr lang="en-GB"/>
          </a:p>
        </p:txBody>
      </p:sp>
    </p:spTree>
    <p:extLst>
      <p:ext uri="{BB962C8B-B14F-4D97-AF65-F5344CB8AC3E}">
        <p14:creationId xmlns:p14="http://schemas.microsoft.com/office/powerpoint/2010/main" val="1040915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https://www.bbc.co.uk/news/uk-wales-29810114</a:t>
            </a:r>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16</a:t>
            </a:fld>
            <a:endParaRPr lang="en-GB"/>
          </a:p>
        </p:txBody>
      </p:sp>
    </p:spTree>
    <p:extLst>
      <p:ext uri="{BB962C8B-B14F-4D97-AF65-F5344CB8AC3E}">
        <p14:creationId xmlns:p14="http://schemas.microsoft.com/office/powerpoint/2010/main" val="744409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17</a:t>
            </a:fld>
            <a:endParaRPr lang="en-GB"/>
          </a:p>
        </p:txBody>
      </p:sp>
    </p:spTree>
    <p:extLst>
      <p:ext uri="{BB962C8B-B14F-4D97-AF65-F5344CB8AC3E}">
        <p14:creationId xmlns:p14="http://schemas.microsoft.com/office/powerpoint/2010/main" val="2020559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09600" y="4495800"/>
            <a:ext cx="5486400" cy="4114800"/>
          </a:xfrm>
        </p:spPr>
        <p:txBody>
          <a:bodyPr/>
          <a:lstStyle/>
          <a:p>
            <a:r>
              <a:rPr lang="en-GB" dirty="0"/>
              <a:t>https://www.youtube.com/watch?v=daasAXJxcZM</a:t>
            </a:r>
          </a:p>
        </p:txBody>
      </p:sp>
      <p:sp>
        <p:nvSpPr>
          <p:cNvPr id="4" name="Slide Number Placeholder 3"/>
          <p:cNvSpPr>
            <a:spLocks noGrp="1"/>
          </p:cNvSpPr>
          <p:nvPr>
            <p:ph type="sldNum" sz="quarter" idx="10"/>
          </p:nvPr>
        </p:nvSpPr>
        <p:spPr/>
        <p:txBody>
          <a:bodyPr/>
          <a:lstStyle/>
          <a:p>
            <a:fld id="{F10E8F5B-823F-4078-BE68-96360FB1F87A}" type="slidenum">
              <a:rPr lang="en-GB" smtClean="0"/>
              <a:t>18</a:t>
            </a:fld>
            <a:endParaRPr lang="en-GB"/>
          </a:p>
        </p:txBody>
      </p:sp>
    </p:spTree>
    <p:extLst>
      <p:ext uri="{BB962C8B-B14F-4D97-AF65-F5344CB8AC3E}">
        <p14:creationId xmlns:p14="http://schemas.microsoft.com/office/powerpoint/2010/main" val="3014129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19</a:t>
            </a:fld>
            <a:endParaRPr lang="en-GB"/>
          </a:p>
        </p:txBody>
      </p:sp>
    </p:spTree>
    <p:extLst>
      <p:ext uri="{BB962C8B-B14F-4D97-AF65-F5344CB8AC3E}">
        <p14:creationId xmlns:p14="http://schemas.microsoft.com/office/powerpoint/2010/main" val="15998883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20</a:t>
            </a:fld>
            <a:endParaRPr lang="en-GB"/>
          </a:p>
        </p:txBody>
      </p:sp>
    </p:spTree>
    <p:extLst>
      <p:ext uri="{BB962C8B-B14F-4D97-AF65-F5344CB8AC3E}">
        <p14:creationId xmlns:p14="http://schemas.microsoft.com/office/powerpoint/2010/main" val="476186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10"/>
          </p:nvPr>
        </p:nvSpPr>
        <p:spPr/>
        <p:txBody>
          <a:bodyPr/>
          <a:lstStyle/>
          <a:p>
            <a:fld id="{F10E8F5B-823F-4078-BE68-96360FB1F87A}" type="slidenum">
              <a:rPr lang="en-GB" smtClean="0"/>
              <a:t>21</a:t>
            </a:fld>
            <a:endParaRPr lang="en-GB"/>
          </a:p>
        </p:txBody>
      </p:sp>
    </p:spTree>
    <p:extLst>
      <p:ext uri="{BB962C8B-B14F-4D97-AF65-F5344CB8AC3E}">
        <p14:creationId xmlns:p14="http://schemas.microsoft.com/office/powerpoint/2010/main" val="1634652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22</a:t>
            </a:fld>
            <a:endParaRPr lang="en-GB"/>
          </a:p>
        </p:txBody>
      </p:sp>
    </p:spTree>
    <p:extLst>
      <p:ext uri="{BB962C8B-B14F-4D97-AF65-F5344CB8AC3E}">
        <p14:creationId xmlns:p14="http://schemas.microsoft.com/office/powerpoint/2010/main" val="3477643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23</a:t>
            </a:fld>
            <a:endParaRPr lang="en-GB"/>
          </a:p>
        </p:txBody>
      </p:sp>
    </p:spTree>
    <p:extLst>
      <p:ext uri="{BB962C8B-B14F-4D97-AF65-F5344CB8AC3E}">
        <p14:creationId xmlns:p14="http://schemas.microsoft.com/office/powerpoint/2010/main" val="13165930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RECOMMENDED:</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hlinkClick r:id="rId3"/>
              </a:rPr>
              <a:t>Adobe Photoshop Elements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 Elements is a great entry level program that will allow to edit your photographs and </a:t>
            </a:r>
            <a:r>
              <a:rPr lang="en-GB" sz="1200" b="0" i="0" kern="1200" dirty="0" err="1">
                <a:solidFill>
                  <a:schemeClr val="tx1"/>
                </a:solidFill>
                <a:effectLst/>
                <a:latin typeface="+mn-lt"/>
                <a:ea typeface="+mn-ea"/>
                <a:cs typeface="+mn-cs"/>
              </a:rPr>
              <a:t>digiscrap</a:t>
            </a:r>
            <a:r>
              <a:rPr lang="en-GB" sz="1200" b="0" i="0" kern="1200" dirty="0">
                <a:solidFill>
                  <a:schemeClr val="tx1"/>
                </a:solidFill>
                <a:effectLst/>
                <a:latin typeface="+mn-lt"/>
                <a:ea typeface="+mn-ea"/>
                <a:cs typeface="+mn-cs"/>
              </a:rPr>
              <a:t> away to your heart’s content! It’s an affordable program with lots of online help, support and tutorials available. You can download a </a:t>
            </a:r>
            <a:r>
              <a:rPr lang="en-GB" sz="1200" b="1" i="0" kern="1200" dirty="0">
                <a:solidFill>
                  <a:schemeClr val="tx1"/>
                </a:solidFill>
                <a:effectLst/>
                <a:latin typeface="+mn-lt"/>
                <a:ea typeface="+mn-ea"/>
                <a:cs typeface="+mn-cs"/>
              </a:rPr>
              <a:t>free </a:t>
            </a:r>
            <a:r>
              <a:rPr lang="en-GB" sz="1200" b="1" i="0" kern="1200" dirty="0">
                <a:solidFill>
                  <a:schemeClr val="tx1"/>
                </a:solidFill>
                <a:effectLst/>
                <a:latin typeface="+mn-lt"/>
                <a:ea typeface="+mn-ea"/>
                <a:cs typeface="+mn-cs"/>
                <a:hlinkClick r:id="rId4"/>
              </a:rPr>
              <a:t>trial version from Adobe</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to get started.</a:t>
            </a:r>
          </a:p>
          <a:p>
            <a:r>
              <a:rPr lang="en-GB" sz="1200" b="1" i="0" kern="1200" dirty="0">
                <a:solidFill>
                  <a:schemeClr val="tx1"/>
                </a:solidFill>
                <a:effectLst/>
                <a:latin typeface="+mn-lt"/>
                <a:ea typeface="+mn-ea"/>
                <a:cs typeface="+mn-cs"/>
                <a:hlinkClick r:id="rId5"/>
              </a:rPr>
              <a:t>Gimp</a:t>
            </a:r>
            <a:r>
              <a:rPr lang="en-GB" sz="1200" b="0" i="0" kern="1200" dirty="0">
                <a:solidFill>
                  <a:schemeClr val="tx1"/>
                </a:solidFill>
                <a:effectLst/>
                <a:latin typeface="+mn-lt"/>
                <a:ea typeface="+mn-ea"/>
                <a:cs typeface="+mn-cs"/>
              </a:rPr>
              <a:t> (free!)</a:t>
            </a:r>
          </a:p>
          <a:p>
            <a:r>
              <a:rPr lang="en-GB" sz="1200" b="1" i="0" kern="1200" dirty="0">
                <a:solidFill>
                  <a:schemeClr val="tx1"/>
                </a:solidFill>
                <a:effectLst/>
                <a:latin typeface="+mn-lt"/>
                <a:ea typeface="+mn-ea"/>
                <a:cs typeface="+mn-cs"/>
                <a:hlinkClick r:id="rId6"/>
              </a:rPr>
              <a:t>Paint Shop Pro</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30 day free trial at:  https://www.paintshoppro.com/en/free-trials/</a:t>
            </a:r>
          </a:p>
          <a:p>
            <a:endParaRPr lang="en-GB" dirty="0"/>
          </a:p>
        </p:txBody>
      </p:sp>
      <p:sp>
        <p:nvSpPr>
          <p:cNvPr id="4" name="Slide Number Placeholder 3"/>
          <p:cNvSpPr>
            <a:spLocks noGrp="1"/>
          </p:cNvSpPr>
          <p:nvPr>
            <p:ph type="sldNum" sz="quarter" idx="10"/>
          </p:nvPr>
        </p:nvSpPr>
        <p:spPr/>
        <p:txBody>
          <a:bodyPr/>
          <a:lstStyle/>
          <a:p>
            <a:fld id="{4922240A-015E-46D2-898E-8E35E2241F8D}" type="slidenum">
              <a:rPr lang="en-GB" smtClean="0"/>
              <a:t>24</a:t>
            </a:fld>
            <a:endParaRPr lang="en-GB"/>
          </a:p>
        </p:txBody>
      </p:sp>
    </p:spTree>
    <p:extLst>
      <p:ext uri="{BB962C8B-B14F-4D97-AF65-F5344CB8AC3E}">
        <p14:creationId xmlns:p14="http://schemas.microsoft.com/office/powerpoint/2010/main" val="42592022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26</a:t>
            </a:fld>
            <a:endParaRPr lang="en-GB"/>
          </a:p>
        </p:txBody>
      </p:sp>
    </p:spTree>
    <p:extLst>
      <p:ext uri="{BB962C8B-B14F-4D97-AF65-F5344CB8AC3E}">
        <p14:creationId xmlns:p14="http://schemas.microsoft.com/office/powerpoint/2010/main" val="1106578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ea typeface="ＭＳ Ｐゴシック" pitchFamily="34" charset="-128"/>
              </a:defRPr>
            </a:lvl1pPr>
            <a:lvl2pPr marL="742950" indent="-285750">
              <a:spcBef>
                <a:spcPct val="30000"/>
              </a:spcBef>
              <a:defRPr sz="1200">
                <a:solidFill>
                  <a:schemeClr val="tx1"/>
                </a:solidFill>
                <a:latin typeface="Calibri" pitchFamily="34" charset="0"/>
                <a:ea typeface="ＭＳ Ｐゴシック" pitchFamily="34" charset="-128"/>
              </a:defRPr>
            </a:lvl2pPr>
            <a:lvl3pPr marL="1143000" indent="-228600">
              <a:spcBef>
                <a:spcPct val="30000"/>
              </a:spcBef>
              <a:defRPr sz="1200">
                <a:solidFill>
                  <a:schemeClr val="tx1"/>
                </a:solidFill>
                <a:latin typeface="Calibri" pitchFamily="34" charset="0"/>
                <a:ea typeface="ＭＳ Ｐゴシック" pitchFamily="34" charset="-128"/>
              </a:defRPr>
            </a:lvl3pPr>
            <a:lvl4pPr marL="1600200" indent="-228600">
              <a:spcBef>
                <a:spcPct val="30000"/>
              </a:spcBef>
              <a:defRPr sz="1200">
                <a:solidFill>
                  <a:schemeClr val="tx1"/>
                </a:solidFill>
                <a:latin typeface="Calibri" pitchFamily="34" charset="0"/>
                <a:ea typeface="ＭＳ Ｐゴシック" pitchFamily="34" charset="-128"/>
              </a:defRPr>
            </a:lvl4pPr>
            <a:lvl5pPr marL="2057400" indent="-22860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a:spcBef>
                <a:spcPct val="0"/>
              </a:spcBef>
            </a:pPr>
            <a:fld id="{006FBD48-9D56-4671-B2A0-F5C65344AE2D}" type="slidenum">
              <a:rPr lang="en-GB" altLang="en-US" smtClean="0">
                <a:latin typeface="Arial" charset="0"/>
              </a:rPr>
              <a:pPr>
                <a:spcBef>
                  <a:spcPct val="0"/>
                </a:spcBef>
              </a:pPr>
              <a:t>27</a:t>
            </a:fld>
            <a:endParaRPr lang="en-GB" altLang="en-US">
              <a:latin typeface="Arial" charset="0"/>
            </a:endParaRPr>
          </a:p>
        </p:txBody>
      </p:sp>
      <p:sp>
        <p:nvSpPr>
          <p:cNvPr id="317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77722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bg1"/>
                </a:solidFill>
              </a:defRPr>
            </a:lvl1pPr>
          </a:lstStyle>
          <a:p>
            <a:r>
              <a:rPr lang="en-US" dirty="0"/>
              <a:t>Click to edit Master title style</a:t>
            </a:r>
          </a:p>
        </p:txBody>
      </p:sp>
      <p:sp>
        <p:nvSpPr>
          <p:cNvPr id="3" name="Content Placeholder 2"/>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CA99495-9E3F-4A67-9A06-8D43A798341C}" type="datetimeFigureOut">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lvl1pPr>
              <a:defRPr>
                <a:solidFill>
                  <a:schemeClr val="bg1"/>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CA99495-9E3F-4A67-9A06-8D43A798341C}" type="datetimeFigureOut">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solidFill>
                  <a:schemeClr val="bg1"/>
                </a:solidFill>
              </a:defRPr>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solidFill>
                  <a:schemeClr val="bg1"/>
                </a:solidFill>
              </a:defRPr>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lvl1pPr>
              <a:defRPr>
                <a:solidFill>
                  <a:schemeClr val="bg1"/>
                </a:solidFill>
              </a:defRPr>
            </a:lvl1pP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04/12/2024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pngall.com/play-button-png/download/45023" TargetMode="External"/><Relationship Id="rId5" Type="http://schemas.openxmlformats.org/officeDocument/2006/relationships/image" Target="../media/image7.png"/><Relationship Id="rId4" Type="http://schemas.openxmlformats.org/officeDocument/2006/relationships/hyperlink" Target="https://www.bing.com/videos/search?q=how+does+pisa+testing+work&amp;&amp;view=detail&amp;mid=1F107A9C6A956C5DEFAB1F107A9C6A956C5DEFAB&amp;&amp;FORM=VRDGAR&amp;ru=%2Fvideos%2Fsearch%3Fq%3Dhow%2Bdoes%2Bpisa%2Btesting%2Bwork%26FORM%3DHDRSC4"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news/uk-wales-29810114"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bbc.co.uk/news/uk-wales-2981011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daasAXJxcZM" TargetMode="External"/><Relationship Id="rId6" Type="http://schemas.openxmlformats.org/officeDocument/2006/relationships/image" Target="../media/image11.png"/><Relationship Id="rId5" Type="http://schemas.openxmlformats.org/officeDocument/2006/relationships/image" Target="../media/image9.gif"/><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www.oecd.org/pisa/aboutpi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2435" y="2079414"/>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a:t>Sesiwn 5 / Session 5</a:t>
            </a:r>
          </a:p>
          <a:p>
            <a:endParaRPr lang="en-GB" dirty="0"/>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dirty="0"/>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dirty="0"/>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Gorolwg</a:t>
            </a:r>
            <a:r>
              <a:rPr lang="en-GB" dirty="0"/>
              <a:t> </a:t>
            </a:r>
            <a:r>
              <a:rPr lang="en-GB" dirty="0" err="1"/>
              <a:t>sesiwn</a:t>
            </a:r>
            <a:br>
              <a:rPr lang="en-GB" dirty="0"/>
            </a:br>
            <a:r>
              <a:rPr lang="en-GB" dirty="0"/>
              <a:t> Session overview</a:t>
            </a:r>
          </a:p>
        </p:txBody>
      </p:sp>
      <p:sp>
        <p:nvSpPr>
          <p:cNvPr id="3" name="Content Placeholder 2"/>
          <p:cNvSpPr>
            <a:spLocks noGrp="1"/>
          </p:cNvSpPr>
          <p:nvPr>
            <p:ph sz="half" idx="1"/>
          </p:nvPr>
        </p:nvSpPr>
        <p:spPr/>
        <p:txBody>
          <a:bodyPr>
            <a:normAutofit/>
          </a:bodyPr>
          <a:lstStyle/>
          <a:p>
            <a:r>
              <a:rPr lang="en-GB" sz="2400" dirty="0"/>
              <a:t>Dadansoddi </a:t>
            </a:r>
            <a:r>
              <a:rPr lang="en-GB" sz="2400" dirty="0" err="1"/>
              <a:t>natur</a:t>
            </a:r>
            <a:r>
              <a:rPr lang="en-GB" sz="2400" dirty="0"/>
              <a:t> </a:t>
            </a:r>
            <a:r>
              <a:rPr lang="en-GB" sz="2400" dirty="0" err="1"/>
              <a:t>ddadleuol</a:t>
            </a:r>
            <a:r>
              <a:rPr lang="en-GB" sz="2400" dirty="0"/>
              <a:t> </a:t>
            </a:r>
            <a:r>
              <a:rPr lang="en-GB" sz="2400" dirty="0" err="1"/>
              <a:t>profion</a:t>
            </a:r>
            <a:r>
              <a:rPr lang="en-GB" sz="2400" dirty="0"/>
              <a:t> PISA </a:t>
            </a:r>
            <a:r>
              <a:rPr lang="en-GB" sz="2400" dirty="0" err="1"/>
              <a:t>a’u</a:t>
            </a:r>
            <a:r>
              <a:rPr lang="en-GB" sz="2400" dirty="0"/>
              <a:t> </a:t>
            </a:r>
            <a:r>
              <a:rPr lang="en-GB" sz="2400" dirty="0" err="1"/>
              <a:t>heffaith</a:t>
            </a:r>
            <a:r>
              <a:rPr lang="en-GB" sz="2400" dirty="0"/>
              <a:t> </a:t>
            </a:r>
            <a:r>
              <a:rPr lang="en-GB" sz="2400" dirty="0" err="1"/>
              <a:t>ar</a:t>
            </a:r>
            <a:r>
              <a:rPr lang="en-GB" sz="2400" dirty="0"/>
              <a:t> system </a:t>
            </a:r>
            <a:r>
              <a:rPr lang="en-GB" sz="2400" dirty="0" err="1"/>
              <a:t>addysg</a:t>
            </a:r>
            <a:r>
              <a:rPr lang="en-GB" sz="2400" dirty="0"/>
              <a:t> </a:t>
            </a:r>
            <a:r>
              <a:rPr lang="en-GB" sz="2400" dirty="0" err="1"/>
              <a:t>Cymru</a:t>
            </a:r>
            <a:endParaRPr lang="en-GB" sz="2400" dirty="0"/>
          </a:p>
          <a:p>
            <a:r>
              <a:rPr lang="en-GB" sz="2400" dirty="0" err="1"/>
              <a:t>Cymhariaeth</a:t>
            </a:r>
            <a:r>
              <a:rPr lang="en-GB" sz="2400" dirty="0"/>
              <a:t> </a:t>
            </a:r>
            <a:r>
              <a:rPr lang="en-GB" sz="2400" dirty="0" err="1"/>
              <a:t>gyda</a:t>
            </a:r>
            <a:r>
              <a:rPr lang="en-GB" sz="2400" dirty="0"/>
              <a:t> system </a:t>
            </a:r>
            <a:r>
              <a:rPr lang="en-GB" sz="2400" dirty="0" err="1"/>
              <a:t>addysgol</a:t>
            </a:r>
            <a:r>
              <a:rPr lang="en-GB" sz="2400" dirty="0"/>
              <a:t> </a:t>
            </a:r>
            <a:r>
              <a:rPr lang="en-GB" sz="2400" dirty="0" err="1"/>
              <a:t>Ffindir</a:t>
            </a:r>
            <a:endParaRPr lang="en-GB" sz="2400" dirty="0"/>
          </a:p>
        </p:txBody>
      </p:sp>
      <p:sp>
        <p:nvSpPr>
          <p:cNvPr id="4" name="Content Placeholder 3"/>
          <p:cNvSpPr>
            <a:spLocks noGrp="1"/>
          </p:cNvSpPr>
          <p:nvPr>
            <p:ph sz="half" idx="2"/>
          </p:nvPr>
        </p:nvSpPr>
        <p:spPr/>
        <p:txBody>
          <a:bodyPr>
            <a:normAutofit/>
          </a:bodyPr>
          <a:lstStyle/>
          <a:p>
            <a:r>
              <a:rPr lang="en-GB" sz="2400" dirty="0"/>
              <a:t>Analyse the contested nature of PISA tests and its impact on the Welsh education system</a:t>
            </a:r>
          </a:p>
          <a:p>
            <a:r>
              <a:rPr lang="en-GB" sz="2400" dirty="0"/>
              <a:t>A comparison with the Finnish school system</a:t>
            </a:r>
          </a:p>
        </p:txBody>
      </p:sp>
    </p:spTree>
    <p:extLst>
      <p:ext uri="{BB962C8B-B14F-4D97-AF65-F5344CB8AC3E}">
        <p14:creationId xmlns:p14="http://schemas.microsoft.com/office/powerpoint/2010/main" val="4143416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541726" y="4739334"/>
            <a:ext cx="2133600" cy="1362075"/>
          </a:xfrm>
        </p:spPr>
      </p:pic>
      <p:sp>
        <p:nvSpPr>
          <p:cNvPr id="7171" name="Content Placeholder 6"/>
          <p:cNvSpPr>
            <a:spLocks noGrp="1"/>
          </p:cNvSpPr>
          <p:nvPr>
            <p:ph sz="half" idx="4294967295"/>
          </p:nvPr>
        </p:nvSpPr>
        <p:spPr>
          <a:xfrm>
            <a:off x="5653939" y="2107277"/>
            <a:ext cx="3887787" cy="4525963"/>
          </a:xfrm>
        </p:spPr>
        <p:txBody>
          <a:bodyPr>
            <a:normAutofit fontScale="92500" lnSpcReduction="20000"/>
          </a:bodyPr>
          <a:lstStyle/>
          <a:p>
            <a:pPr>
              <a:defRPr/>
            </a:pPr>
            <a:r>
              <a:rPr lang="en-US" sz="3600" dirty="0">
                <a:solidFill>
                  <a:schemeClr val="bg1"/>
                </a:solidFill>
              </a:rPr>
              <a:t>Time to encourage development:</a:t>
            </a:r>
          </a:p>
          <a:p>
            <a:pPr marL="109537" indent="0">
              <a:buNone/>
              <a:defRPr/>
            </a:pPr>
            <a:endParaRPr lang="en-US" sz="3600" dirty="0">
              <a:solidFill>
                <a:schemeClr val="bg1"/>
              </a:solidFill>
            </a:endParaRPr>
          </a:p>
          <a:p>
            <a:pPr>
              <a:defRPr/>
            </a:pPr>
            <a:r>
              <a:rPr lang="en-GB" sz="2800" dirty="0">
                <a:solidFill>
                  <a:schemeClr val="bg1"/>
                </a:solidFill>
              </a:rPr>
              <a:t>Emotional</a:t>
            </a:r>
          </a:p>
          <a:p>
            <a:pPr>
              <a:defRPr/>
            </a:pPr>
            <a:r>
              <a:rPr lang="en-GB" sz="2800" dirty="0">
                <a:solidFill>
                  <a:schemeClr val="bg1"/>
                </a:solidFill>
              </a:rPr>
              <a:t>Social</a:t>
            </a:r>
          </a:p>
          <a:p>
            <a:pPr>
              <a:defRPr/>
            </a:pPr>
            <a:r>
              <a:rPr lang="en-GB" sz="2800" dirty="0">
                <a:solidFill>
                  <a:schemeClr val="bg1"/>
                </a:solidFill>
              </a:rPr>
              <a:t>Physical</a:t>
            </a:r>
          </a:p>
          <a:p>
            <a:pPr>
              <a:defRPr/>
            </a:pPr>
            <a:r>
              <a:rPr lang="en-GB" sz="2800" dirty="0">
                <a:solidFill>
                  <a:schemeClr val="bg1"/>
                </a:solidFill>
              </a:rPr>
              <a:t>Academic</a:t>
            </a:r>
            <a:endParaRPr lang="en-US" sz="2800" dirty="0">
              <a:solidFill>
                <a:schemeClr val="bg1"/>
              </a:solidFill>
            </a:endParaRPr>
          </a:p>
          <a:p>
            <a:pPr marL="109537" indent="0">
              <a:buNone/>
              <a:defRPr/>
            </a:pPr>
            <a:r>
              <a:rPr lang="en-US" sz="3600" dirty="0">
                <a:solidFill>
                  <a:schemeClr val="bg1"/>
                </a:solidFill>
              </a:rPr>
              <a:t> </a:t>
            </a:r>
          </a:p>
          <a:p>
            <a:pPr>
              <a:defRPr/>
            </a:pPr>
            <a:endParaRPr lang="en-US" sz="3600" dirty="0"/>
          </a:p>
          <a:p>
            <a:pPr>
              <a:defRPr/>
            </a:pPr>
            <a:endParaRPr lang="en-US" sz="3600" dirty="0"/>
          </a:p>
        </p:txBody>
      </p:sp>
      <p:sp>
        <p:nvSpPr>
          <p:cNvPr id="47106" name="Rectangle 2"/>
          <p:cNvSpPr>
            <a:spLocks noGrp="1" noChangeArrowheads="1"/>
          </p:cNvSpPr>
          <p:nvPr>
            <p:ph type="title" idx="4294967295"/>
          </p:nvPr>
        </p:nvSpPr>
        <p:spPr>
          <a:xfrm>
            <a:off x="6794500" y="412750"/>
            <a:ext cx="3873500" cy="1143000"/>
          </a:xfrm>
        </p:spPr>
        <p:txBody>
          <a:bodyPr rtlCol="0">
            <a:normAutofit fontScale="90000"/>
          </a:bodyPr>
          <a:lstStyle/>
          <a:p>
            <a:pPr algn="r">
              <a:defRPr/>
            </a:pPr>
            <a:br>
              <a:rPr lang="en-GB" dirty="0">
                <a:ea typeface="+mj-ea"/>
                <a:cs typeface="+mj-cs"/>
              </a:rPr>
            </a:br>
            <a:br>
              <a:rPr lang="en-US" dirty="0">
                <a:effectLst/>
              </a:rPr>
            </a:br>
            <a:endParaRPr lang="en-GB" i="1" dirty="0">
              <a:ea typeface="+mj-ea"/>
              <a:cs typeface="+mj-cs"/>
            </a:endParaRPr>
          </a:p>
        </p:txBody>
      </p:sp>
      <p:sp>
        <p:nvSpPr>
          <p:cNvPr id="5" name="Rectangle 2"/>
          <p:cNvSpPr txBox="1">
            <a:spLocks noChangeArrowheads="1"/>
          </p:cNvSpPr>
          <p:nvPr/>
        </p:nvSpPr>
        <p:spPr>
          <a:xfrm>
            <a:off x="514158" y="7120"/>
            <a:ext cx="9827029" cy="2057400"/>
          </a:xfrm>
          <a:prstGeom prst="rect">
            <a:avLst/>
          </a:prstGeom>
        </p:spPr>
        <p:txBody>
          <a:bodyPr anchor="ctr">
            <a:normAutofit fontScale="60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sz="6900" dirty="0">
                <a:ea typeface="+mj-ea"/>
                <a:cs typeface="+mj-cs"/>
              </a:rPr>
            </a:br>
            <a:r>
              <a:rPr lang="en-GB" sz="7100" b="0" dirty="0" err="1">
                <a:solidFill>
                  <a:schemeClr val="bg1"/>
                </a:solidFill>
                <a:ea typeface="+mj-ea"/>
                <a:cs typeface="+mj-cs"/>
              </a:rPr>
              <a:t>Plentyndod</a:t>
            </a:r>
            <a:r>
              <a:rPr lang="en-GB" sz="7100" b="0" dirty="0">
                <a:solidFill>
                  <a:schemeClr val="bg1"/>
                </a:solidFill>
                <a:ea typeface="+mj-ea"/>
                <a:cs typeface="+mj-cs"/>
              </a:rPr>
              <a:t> </a:t>
            </a:r>
            <a:r>
              <a:rPr lang="en-GB" sz="7100" b="0" dirty="0" err="1">
                <a:solidFill>
                  <a:schemeClr val="bg1"/>
                </a:solidFill>
                <a:ea typeface="+mj-ea"/>
                <a:cs typeface="+mj-cs"/>
              </a:rPr>
              <a:t>Cynnar</a:t>
            </a:r>
            <a:endParaRPr lang="en-GB" sz="7100" b="0" dirty="0">
              <a:solidFill>
                <a:schemeClr val="bg1"/>
              </a:solidFill>
              <a:ea typeface="+mj-ea"/>
              <a:cs typeface="+mj-cs"/>
            </a:endParaRPr>
          </a:p>
          <a:p>
            <a:pPr eaLnBrk="1" fontAlgn="auto" hangingPunct="1">
              <a:spcAft>
                <a:spcPts val="0"/>
              </a:spcAft>
              <a:defRPr/>
            </a:pPr>
            <a:r>
              <a:rPr lang="en-GB" sz="7100" b="0" dirty="0">
                <a:solidFill>
                  <a:schemeClr val="bg1"/>
                </a:solidFill>
              </a:rPr>
              <a:t>Early Childhood</a:t>
            </a:r>
            <a:br>
              <a:rPr lang="en-US" dirty="0">
                <a:effectLst/>
              </a:rPr>
            </a:br>
            <a:endParaRPr lang="en-GB" i="1" dirty="0">
              <a:ea typeface="+mj-ea"/>
              <a:cs typeface="+mj-cs"/>
            </a:endParaRPr>
          </a:p>
        </p:txBody>
      </p:sp>
      <p:sp>
        <p:nvSpPr>
          <p:cNvPr id="6" name="Content Placeholder 6"/>
          <p:cNvSpPr txBox="1">
            <a:spLocks/>
          </p:cNvSpPr>
          <p:nvPr/>
        </p:nvSpPr>
        <p:spPr bwMode="auto">
          <a:xfrm>
            <a:off x="882780" y="1913313"/>
            <a:ext cx="3887788"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3600" dirty="0" err="1">
                <a:solidFill>
                  <a:schemeClr val="bg1"/>
                </a:solidFill>
              </a:rPr>
              <a:t>Amser</a:t>
            </a:r>
            <a:r>
              <a:rPr lang="en-US" sz="3600" dirty="0">
                <a:solidFill>
                  <a:schemeClr val="bg1"/>
                </a:solidFill>
              </a:rPr>
              <a:t> </a:t>
            </a:r>
            <a:r>
              <a:rPr lang="en-US" sz="3600" dirty="0" err="1">
                <a:solidFill>
                  <a:schemeClr val="bg1"/>
                </a:solidFill>
              </a:rPr>
              <a:t>i</a:t>
            </a:r>
            <a:r>
              <a:rPr lang="en-US" sz="3600" dirty="0">
                <a:solidFill>
                  <a:schemeClr val="bg1"/>
                </a:solidFill>
              </a:rPr>
              <a:t> </a:t>
            </a:r>
            <a:r>
              <a:rPr lang="en-US" sz="3600" dirty="0" err="1">
                <a:solidFill>
                  <a:schemeClr val="bg1"/>
                </a:solidFill>
              </a:rPr>
              <a:t>annog</a:t>
            </a:r>
            <a:r>
              <a:rPr lang="en-US" sz="3600" dirty="0">
                <a:solidFill>
                  <a:schemeClr val="bg1"/>
                </a:solidFill>
              </a:rPr>
              <a:t> </a:t>
            </a:r>
            <a:r>
              <a:rPr lang="en-US" sz="3600" dirty="0" err="1">
                <a:solidFill>
                  <a:schemeClr val="bg1"/>
                </a:solidFill>
              </a:rPr>
              <a:t>datblygiad</a:t>
            </a:r>
            <a:r>
              <a:rPr lang="en-US" sz="3600" dirty="0">
                <a:solidFill>
                  <a:schemeClr val="bg1"/>
                </a:solidFill>
              </a:rPr>
              <a:t>:</a:t>
            </a:r>
          </a:p>
          <a:p>
            <a:pPr marL="109537" indent="0">
              <a:buNone/>
              <a:defRPr/>
            </a:pPr>
            <a:endParaRPr lang="en-US" sz="3600" i="1" dirty="0">
              <a:solidFill>
                <a:schemeClr val="bg1"/>
              </a:solidFill>
            </a:endParaRPr>
          </a:p>
          <a:p>
            <a:pPr>
              <a:defRPr/>
            </a:pPr>
            <a:r>
              <a:rPr lang="en-GB" sz="2800" dirty="0" err="1">
                <a:solidFill>
                  <a:schemeClr val="bg1"/>
                </a:solidFill>
              </a:rPr>
              <a:t>Emosiynol</a:t>
            </a:r>
            <a:endParaRPr lang="en-GB" sz="2800" dirty="0">
              <a:solidFill>
                <a:schemeClr val="bg1"/>
              </a:solidFill>
            </a:endParaRPr>
          </a:p>
          <a:p>
            <a:pPr>
              <a:defRPr/>
            </a:pPr>
            <a:r>
              <a:rPr lang="en-GB" sz="2800" dirty="0" err="1">
                <a:solidFill>
                  <a:schemeClr val="bg1"/>
                </a:solidFill>
              </a:rPr>
              <a:t>Cymdeithasol</a:t>
            </a:r>
            <a:endParaRPr lang="en-GB" sz="2800" dirty="0">
              <a:solidFill>
                <a:schemeClr val="bg1"/>
              </a:solidFill>
            </a:endParaRPr>
          </a:p>
          <a:p>
            <a:pPr>
              <a:defRPr/>
            </a:pPr>
            <a:r>
              <a:rPr lang="en-GB" sz="2800" dirty="0" err="1">
                <a:solidFill>
                  <a:schemeClr val="bg1"/>
                </a:solidFill>
              </a:rPr>
              <a:t>Corfforol</a:t>
            </a:r>
            <a:endParaRPr lang="en-GB" sz="2800" dirty="0">
              <a:solidFill>
                <a:schemeClr val="bg1"/>
              </a:solidFill>
            </a:endParaRPr>
          </a:p>
          <a:p>
            <a:pPr>
              <a:defRPr/>
            </a:pPr>
            <a:r>
              <a:rPr lang="en-GB" sz="2800" dirty="0" err="1">
                <a:solidFill>
                  <a:schemeClr val="bg1"/>
                </a:solidFill>
              </a:rPr>
              <a:t>Academaidd</a:t>
            </a:r>
            <a:endParaRPr lang="en-GB" sz="2800" dirty="0">
              <a:solidFill>
                <a:schemeClr val="bg1"/>
              </a:solidFill>
            </a:endParaRPr>
          </a:p>
          <a:p>
            <a:pPr>
              <a:defRPr/>
            </a:pPr>
            <a:endParaRPr lang="en-US" sz="2800" i="1" dirty="0"/>
          </a:p>
          <a:p>
            <a:pPr marL="109537" indent="0">
              <a:buNone/>
              <a:defRPr/>
            </a:pPr>
            <a:r>
              <a:rPr lang="en-US" sz="3600" dirty="0"/>
              <a:t> </a:t>
            </a:r>
          </a:p>
          <a:p>
            <a:pPr>
              <a:defRPr/>
            </a:pPr>
            <a:endParaRPr lang="en-US" sz="3600" dirty="0"/>
          </a:p>
          <a:p>
            <a:pPr>
              <a:defRPr/>
            </a:pPr>
            <a:endParaRPr lang="en-US" sz="3600" dirty="0"/>
          </a:p>
        </p:txBody>
      </p:sp>
      <p:pic>
        <p:nvPicPr>
          <p:cNvPr id="2" name="Picture 1" descr="IS ELECTRONIC MEDIA MAKING SMARTER BABIES? : Kimberly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67564" y="369993"/>
            <a:ext cx="2211480" cy="1177078"/>
          </a:xfrm>
          <a:prstGeom prst="rect">
            <a:avLst/>
          </a:prstGeom>
        </p:spPr>
      </p:pic>
      <p:pic>
        <p:nvPicPr>
          <p:cNvPr id="3" name="Picture 2" descr="Portfolio of Myrtle Beach family photography by Ryan Smith"/>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07780" y="2064520"/>
            <a:ext cx="2034633" cy="1358078"/>
          </a:xfrm>
          <a:prstGeom prst="rect">
            <a:avLst/>
          </a:prstGeom>
        </p:spPr>
      </p:pic>
    </p:spTree>
    <p:extLst>
      <p:ext uri="{BB962C8B-B14F-4D97-AF65-F5344CB8AC3E}">
        <p14:creationId xmlns:p14="http://schemas.microsoft.com/office/powerpoint/2010/main" val="2445407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759086" y="483609"/>
            <a:ext cx="1466850" cy="1743075"/>
          </a:xfrm>
        </p:spPr>
      </p:pic>
      <p:sp>
        <p:nvSpPr>
          <p:cNvPr id="10243" name="Content Placeholder 6"/>
          <p:cNvSpPr>
            <a:spLocks noGrp="1"/>
          </p:cNvSpPr>
          <p:nvPr>
            <p:ph sz="half" idx="4294967295"/>
          </p:nvPr>
        </p:nvSpPr>
        <p:spPr>
          <a:xfrm>
            <a:off x="5398347" y="1691179"/>
            <a:ext cx="4301683" cy="4525963"/>
          </a:xfrm>
        </p:spPr>
        <p:txBody>
          <a:bodyPr>
            <a:normAutofit/>
          </a:bodyPr>
          <a:lstStyle/>
          <a:p>
            <a:r>
              <a:rPr lang="en-US" altLang="en-US" sz="2400" dirty="0">
                <a:solidFill>
                  <a:schemeClr val="bg1"/>
                </a:solidFill>
                <a:ea typeface="ＭＳ Ｐゴシック" pitchFamily="34" charset="-128"/>
              </a:rPr>
              <a:t>Each child represents an employee of the future </a:t>
            </a:r>
          </a:p>
          <a:p>
            <a:r>
              <a:rPr lang="en-GB" altLang="en-US" sz="2400" dirty="0">
                <a:solidFill>
                  <a:schemeClr val="bg1"/>
                </a:solidFill>
                <a:ea typeface="ＭＳ Ｐゴシック" pitchFamily="34" charset="-128"/>
              </a:rPr>
              <a:t>Childhood is in part a preparation for this</a:t>
            </a:r>
          </a:p>
          <a:p>
            <a:r>
              <a:rPr lang="en-GB" altLang="en-US" sz="2400" dirty="0">
                <a:solidFill>
                  <a:schemeClr val="bg1"/>
                </a:solidFill>
                <a:ea typeface="ＭＳ Ｐゴシック" pitchFamily="34" charset="-128"/>
              </a:rPr>
              <a:t>Flexibility required as future uncertain and children need to develop in line with changes</a:t>
            </a:r>
          </a:p>
          <a:p>
            <a:r>
              <a:rPr lang="en-GB" altLang="en-US" sz="2400" dirty="0">
                <a:solidFill>
                  <a:schemeClr val="bg1"/>
                </a:solidFill>
                <a:ea typeface="ＭＳ Ｐゴシック" pitchFamily="34" charset="-128"/>
              </a:rPr>
              <a:t>Potential international workforce </a:t>
            </a:r>
            <a:r>
              <a:rPr lang="en-GB" altLang="en-US" sz="1400" dirty="0">
                <a:solidFill>
                  <a:schemeClr val="bg1"/>
                </a:solidFill>
                <a:ea typeface="ＭＳ Ｐゴシック" pitchFamily="34" charset="-128"/>
              </a:rPr>
              <a:t>(migration/immigration)</a:t>
            </a:r>
            <a:endParaRPr lang="en-US" altLang="en-US" sz="1400" dirty="0">
              <a:solidFill>
                <a:schemeClr val="bg1"/>
              </a:solidFill>
              <a:ea typeface="ＭＳ Ｐゴシック" pitchFamily="34" charset="-128"/>
            </a:endParaRPr>
          </a:p>
          <a:p>
            <a:endParaRPr lang="en-US" altLang="en-US" sz="3600" dirty="0">
              <a:solidFill>
                <a:schemeClr val="bg1"/>
              </a:solidFill>
              <a:ea typeface="ＭＳ Ｐゴシック" pitchFamily="34" charset="-128"/>
            </a:endParaRPr>
          </a:p>
          <a:p>
            <a:endParaRPr lang="en-US" altLang="en-US" sz="3600" dirty="0">
              <a:ea typeface="ＭＳ Ｐゴシック" pitchFamily="34" charset="-128"/>
            </a:endParaRPr>
          </a:p>
        </p:txBody>
      </p:sp>
      <p:sp>
        <p:nvSpPr>
          <p:cNvPr id="47106" name="Rectangle 2"/>
          <p:cNvSpPr>
            <a:spLocks noGrp="1" noChangeArrowheads="1"/>
          </p:cNvSpPr>
          <p:nvPr>
            <p:ph type="title" idx="4294967295"/>
          </p:nvPr>
        </p:nvSpPr>
        <p:spPr>
          <a:xfrm>
            <a:off x="6059488" y="273050"/>
            <a:ext cx="4608512" cy="1143000"/>
          </a:xfrm>
        </p:spPr>
        <p:txBody>
          <a:bodyPr rtlCol="0">
            <a:normAutofit fontScale="90000"/>
          </a:bodyPr>
          <a:lstStyle/>
          <a:p>
            <a:pPr>
              <a:defRPr/>
            </a:pPr>
            <a:br>
              <a:rPr lang="en-GB" dirty="0">
                <a:ea typeface="+mj-ea"/>
                <a:cs typeface="+mj-cs"/>
              </a:rPr>
            </a:br>
            <a:endParaRPr lang="en-GB" i="1" dirty="0">
              <a:ea typeface="+mj-ea"/>
              <a:cs typeface="+mj-cs"/>
            </a:endParaRPr>
          </a:p>
        </p:txBody>
      </p:sp>
      <p:sp>
        <p:nvSpPr>
          <p:cNvPr id="5" name="Rectangle 2"/>
          <p:cNvSpPr txBox="1">
            <a:spLocks noChangeArrowheads="1"/>
          </p:cNvSpPr>
          <p:nvPr/>
        </p:nvSpPr>
        <p:spPr>
          <a:xfrm>
            <a:off x="513165" y="172217"/>
            <a:ext cx="8153400" cy="1381398"/>
          </a:xfrm>
          <a:prstGeom prst="rect">
            <a:avLst/>
          </a:prstGeom>
        </p:spPr>
        <p:txBody>
          <a:bodyPr anchor="ctr">
            <a:normAutofit fontScale="25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sz="6900" dirty="0">
                <a:solidFill>
                  <a:schemeClr val="accent1"/>
                </a:solidFill>
                <a:ea typeface="+mj-ea"/>
                <a:cs typeface="+mj-cs"/>
              </a:rPr>
            </a:br>
            <a:r>
              <a:rPr lang="en-GB" sz="14700" b="0" dirty="0" err="1">
                <a:solidFill>
                  <a:schemeClr val="bg1"/>
                </a:solidFill>
                <a:ea typeface="+mj-ea"/>
                <a:cs typeface="+mj-cs"/>
              </a:rPr>
              <a:t>Plentyndod</a:t>
            </a:r>
            <a:r>
              <a:rPr lang="en-GB" sz="14700" b="0" dirty="0">
                <a:solidFill>
                  <a:schemeClr val="bg1"/>
                </a:solidFill>
                <a:ea typeface="+mj-ea"/>
                <a:cs typeface="+mj-cs"/>
              </a:rPr>
              <a:t> </a:t>
            </a:r>
            <a:r>
              <a:rPr lang="en-GB" sz="14700" b="0" dirty="0" err="1">
                <a:solidFill>
                  <a:schemeClr val="bg1"/>
                </a:solidFill>
                <a:ea typeface="+mj-ea"/>
                <a:cs typeface="+mj-cs"/>
              </a:rPr>
              <a:t>Cynnar</a:t>
            </a:r>
            <a:endParaRPr lang="en-GB" sz="14700" b="0" dirty="0">
              <a:solidFill>
                <a:schemeClr val="bg1"/>
              </a:solidFill>
              <a:ea typeface="+mj-ea"/>
              <a:cs typeface="+mj-cs"/>
            </a:endParaRPr>
          </a:p>
          <a:p>
            <a:pPr eaLnBrk="1" fontAlgn="auto" hangingPunct="1">
              <a:spcAft>
                <a:spcPts val="0"/>
              </a:spcAft>
              <a:defRPr/>
            </a:pPr>
            <a:r>
              <a:rPr lang="en-GB" sz="14700" b="0" dirty="0">
                <a:solidFill>
                  <a:schemeClr val="bg1"/>
                </a:solidFill>
                <a:ea typeface="+mj-ea"/>
                <a:cs typeface="+mj-cs"/>
              </a:rPr>
              <a:t>Early Childhood</a:t>
            </a:r>
            <a:r>
              <a:rPr lang="en-GB" dirty="0">
                <a:solidFill>
                  <a:schemeClr val="bg1"/>
                </a:solidFill>
                <a:ea typeface="+mj-ea"/>
                <a:cs typeface="+mj-cs"/>
              </a:rPr>
              <a:t> </a:t>
            </a:r>
            <a:br>
              <a:rPr lang="en-US" dirty="0">
                <a:solidFill>
                  <a:schemeClr val="accent1"/>
                </a:solidFill>
                <a:effectLst/>
              </a:rPr>
            </a:br>
            <a:endParaRPr lang="en-GB" i="1" dirty="0">
              <a:solidFill>
                <a:schemeClr val="accent1"/>
              </a:solidFill>
              <a:ea typeface="+mj-ea"/>
              <a:cs typeface="+mj-cs"/>
            </a:endParaRPr>
          </a:p>
          <a:p>
            <a:pPr eaLnBrk="1" fontAlgn="auto" hangingPunct="1">
              <a:spcAft>
                <a:spcPts val="0"/>
              </a:spcAft>
              <a:defRPr/>
            </a:pPr>
            <a:br>
              <a:rPr lang="en-US" dirty="0">
                <a:effectLst/>
              </a:rPr>
            </a:br>
            <a:endParaRPr lang="en-GB" i="1" dirty="0">
              <a:ea typeface="+mj-ea"/>
              <a:cs typeface="+mj-cs"/>
            </a:endParaRPr>
          </a:p>
        </p:txBody>
      </p:sp>
      <p:sp>
        <p:nvSpPr>
          <p:cNvPr id="10246" name="Content Placeholder 6"/>
          <p:cNvSpPr txBox="1">
            <a:spLocks/>
          </p:cNvSpPr>
          <p:nvPr/>
        </p:nvSpPr>
        <p:spPr bwMode="auto">
          <a:xfrm>
            <a:off x="413152" y="1691179"/>
            <a:ext cx="451783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400" dirty="0" err="1">
                <a:solidFill>
                  <a:schemeClr val="bg1"/>
                </a:solidFill>
                <a:latin typeface="+mn-lt"/>
              </a:rPr>
              <a:t>Pob</a:t>
            </a:r>
            <a:r>
              <a:rPr lang="en-US" altLang="en-US" sz="2400" dirty="0">
                <a:solidFill>
                  <a:schemeClr val="bg1"/>
                </a:solidFill>
                <a:latin typeface="+mn-lt"/>
              </a:rPr>
              <a:t> </a:t>
            </a:r>
            <a:r>
              <a:rPr lang="en-US" altLang="en-US" sz="2400" dirty="0" err="1">
                <a:solidFill>
                  <a:schemeClr val="bg1"/>
                </a:solidFill>
                <a:latin typeface="+mn-lt"/>
              </a:rPr>
              <a:t>plentyn</a:t>
            </a:r>
            <a:r>
              <a:rPr lang="en-US" altLang="en-US" sz="2400" dirty="0">
                <a:solidFill>
                  <a:schemeClr val="bg1"/>
                </a:solidFill>
                <a:latin typeface="+mn-lt"/>
              </a:rPr>
              <a:t> </a:t>
            </a:r>
            <a:r>
              <a:rPr lang="en-US" altLang="en-US" sz="2400" dirty="0" err="1">
                <a:solidFill>
                  <a:schemeClr val="bg1"/>
                </a:solidFill>
                <a:latin typeface="+mn-lt"/>
              </a:rPr>
              <a:t>yn</a:t>
            </a:r>
            <a:r>
              <a:rPr lang="en-US" altLang="en-US" sz="2400" dirty="0">
                <a:solidFill>
                  <a:schemeClr val="bg1"/>
                </a:solidFill>
                <a:latin typeface="+mn-lt"/>
              </a:rPr>
              <a:t> </a:t>
            </a:r>
            <a:r>
              <a:rPr lang="en-US" altLang="en-US" sz="2400" dirty="0" err="1">
                <a:solidFill>
                  <a:schemeClr val="bg1"/>
                </a:solidFill>
                <a:latin typeface="+mn-lt"/>
              </a:rPr>
              <a:t>cynrychioli</a:t>
            </a:r>
            <a:r>
              <a:rPr lang="en-US" altLang="en-US" sz="2400" dirty="0">
                <a:solidFill>
                  <a:schemeClr val="bg1"/>
                </a:solidFill>
                <a:latin typeface="+mn-lt"/>
              </a:rPr>
              <a:t> </a:t>
            </a:r>
            <a:r>
              <a:rPr lang="en-US" altLang="en-US" sz="2400" dirty="0" err="1">
                <a:solidFill>
                  <a:schemeClr val="bg1"/>
                </a:solidFill>
                <a:latin typeface="+mn-lt"/>
              </a:rPr>
              <a:t>gweithlu’r</a:t>
            </a:r>
            <a:r>
              <a:rPr lang="en-US" altLang="en-US" sz="2400" dirty="0">
                <a:solidFill>
                  <a:schemeClr val="bg1"/>
                </a:solidFill>
                <a:latin typeface="+mn-lt"/>
              </a:rPr>
              <a:t> </a:t>
            </a:r>
            <a:r>
              <a:rPr lang="en-US" altLang="en-US" sz="2400" dirty="0" err="1">
                <a:solidFill>
                  <a:schemeClr val="bg1"/>
                </a:solidFill>
                <a:latin typeface="+mn-lt"/>
              </a:rPr>
              <a:t>dyfodol</a:t>
            </a:r>
            <a:endParaRPr lang="en-US" altLang="en-US" sz="2400" dirty="0">
              <a:solidFill>
                <a:schemeClr val="bg1"/>
              </a:solidFill>
              <a:latin typeface="+mn-lt"/>
            </a:endParaRPr>
          </a:p>
          <a:p>
            <a:r>
              <a:rPr lang="en-GB" altLang="en-US" sz="2400" dirty="0" err="1">
                <a:solidFill>
                  <a:schemeClr val="bg1"/>
                </a:solidFill>
                <a:latin typeface="+mn-lt"/>
              </a:rPr>
              <a:t>Plentyndod</a:t>
            </a:r>
            <a:r>
              <a:rPr lang="en-GB" altLang="en-US" sz="2400" dirty="0">
                <a:solidFill>
                  <a:schemeClr val="bg1"/>
                </a:solidFill>
                <a:latin typeface="+mn-lt"/>
              </a:rPr>
              <a:t> </a:t>
            </a:r>
            <a:r>
              <a:rPr lang="en-GB" altLang="en-US" sz="2400" dirty="0" err="1">
                <a:solidFill>
                  <a:schemeClr val="bg1"/>
                </a:solidFill>
                <a:latin typeface="+mn-lt"/>
              </a:rPr>
              <a:t>yn</a:t>
            </a:r>
            <a:r>
              <a:rPr lang="en-GB" altLang="en-US" sz="2400" dirty="0">
                <a:solidFill>
                  <a:schemeClr val="bg1"/>
                </a:solidFill>
                <a:latin typeface="+mn-lt"/>
              </a:rPr>
              <a:t> </a:t>
            </a:r>
            <a:r>
              <a:rPr lang="en-GB" altLang="en-US" sz="2400" dirty="0" err="1">
                <a:solidFill>
                  <a:schemeClr val="bg1"/>
                </a:solidFill>
                <a:latin typeface="+mn-lt"/>
              </a:rPr>
              <a:t>rhannol</a:t>
            </a:r>
            <a:r>
              <a:rPr lang="en-GB" altLang="en-US" sz="2400" dirty="0">
                <a:solidFill>
                  <a:schemeClr val="bg1"/>
                </a:solidFill>
                <a:latin typeface="+mn-lt"/>
              </a:rPr>
              <a:t> </a:t>
            </a:r>
            <a:r>
              <a:rPr lang="en-GB" altLang="en-US" sz="2400" dirty="0" err="1">
                <a:solidFill>
                  <a:schemeClr val="bg1"/>
                </a:solidFill>
                <a:latin typeface="+mn-lt"/>
              </a:rPr>
              <a:t>i</a:t>
            </a:r>
            <a:r>
              <a:rPr lang="en-GB" altLang="en-US" sz="2400" dirty="0">
                <a:solidFill>
                  <a:schemeClr val="bg1"/>
                </a:solidFill>
                <a:latin typeface="+mn-lt"/>
              </a:rPr>
              <a:t> </a:t>
            </a:r>
            <a:r>
              <a:rPr lang="en-GB" altLang="en-US" sz="2400" dirty="0" err="1">
                <a:solidFill>
                  <a:schemeClr val="bg1"/>
                </a:solidFill>
                <a:latin typeface="+mn-lt"/>
              </a:rPr>
              <a:t>baratoi</a:t>
            </a:r>
            <a:r>
              <a:rPr lang="en-GB" altLang="en-US" sz="2400" dirty="0">
                <a:solidFill>
                  <a:schemeClr val="bg1"/>
                </a:solidFill>
                <a:latin typeface="+mn-lt"/>
              </a:rPr>
              <a:t> </a:t>
            </a:r>
            <a:r>
              <a:rPr lang="en-GB" altLang="en-US" sz="2400" dirty="0" err="1">
                <a:solidFill>
                  <a:schemeClr val="bg1"/>
                </a:solidFill>
                <a:latin typeface="+mn-lt"/>
              </a:rPr>
              <a:t>ar</a:t>
            </a:r>
            <a:r>
              <a:rPr lang="en-GB" altLang="en-US" sz="2400" dirty="0">
                <a:solidFill>
                  <a:schemeClr val="bg1"/>
                </a:solidFill>
                <a:latin typeface="+mn-lt"/>
              </a:rPr>
              <a:t> </a:t>
            </a:r>
            <a:r>
              <a:rPr lang="en-GB" altLang="en-US" sz="2400" dirty="0" err="1">
                <a:solidFill>
                  <a:schemeClr val="bg1"/>
                </a:solidFill>
                <a:latin typeface="+mn-lt"/>
              </a:rPr>
              <a:t>gyfer</a:t>
            </a:r>
            <a:r>
              <a:rPr lang="en-GB" altLang="en-US" sz="2400" dirty="0">
                <a:solidFill>
                  <a:schemeClr val="bg1"/>
                </a:solidFill>
                <a:latin typeface="+mn-lt"/>
              </a:rPr>
              <a:t> </a:t>
            </a:r>
            <a:r>
              <a:rPr lang="en-GB" altLang="en-US" sz="2400" dirty="0" err="1">
                <a:solidFill>
                  <a:schemeClr val="bg1"/>
                </a:solidFill>
                <a:latin typeface="+mn-lt"/>
              </a:rPr>
              <a:t>hyn</a:t>
            </a:r>
            <a:endParaRPr lang="en-GB" altLang="en-US" sz="2400" dirty="0">
              <a:solidFill>
                <a:schemeClr val="bg1"/>
              </a:solidFill>
              <a:latin typeface="+mn-lt"/>
            </a:endParaRPr>
          </a:p>
          <a:p>
            <a:r>
              <a:rPr lang="en-GB" altLang="en-US" sz="2400" dirty="0">
                <a:solidFill>
                  <a:schemeClr val="bg1"/>
                </a:solidFill>
                <a:latin typeface="+mn-lt"/>
              </a:rPr>
              <a:t>Angen </a:t>
            </a:r>
            <a:r>
              <a:rPr lang="en-GB" altLang="en-US" sz="2400" dirty="0" err="1">
                <a:solidFill>
                  <a:schemeClr val="bg1"/>
                </a:solidFill>
                <a:latin typeface="+mn-lt"/>
              </a:rPr>
              <a:t>hyblygrwydd</a:t>
            </a:r>
            <a:r>
              <a:rPr lang="en-GB" altLang="en-US" sz="2400" dirty="0">
                <a:solidFill>
                  <a:schemeClr val="bg1"/>
                </a:solidFill>
                <a:latin typeface="+mn-lt"/>
              </a:rPr>
              <a:t> </a:t>
            </a:r>
            <a:r>
              <a:rPr lang="en-GB" altLang="en-US" sz="2400" dirty="0" err="1">
                <a:solidFill>
                  <a:schemeClr val="bg1"/>
                </a:solidFill>
                <a:latin typeface="+mn-lt"/>
              </a:rPr>
              <a:t>oherwydd</a:t>
            </a:r>
            <a:r>
              <a:rPr lang="en-GB" altLang="en-US" sz="2400" dirty="0">
                <a:solidFill>
                  <a:schemeClr val="bg1"/>
                </a:solidFill>
                <a:latin typeface="+mn-lt"/>
              </a:rPr>
              <a:t> y </a:t>
            </a:r>
            <a:r>
              <a:rPr lang="en-GB" altLang="en-US" sz="2400" dirty="0" err="1">
                <a:solidFill>
                  <a:schemeClr val="bg1"/>
                </a:solidFill>
                <a:latin typeface="+mn-lt"/>
              </a:rPr>
              <a:t>dyfodol</a:t>
            </a:r>
            <a:r>
              <a:rPr lang="en-GB" altLang="en-US" sz="2400" dirty="0">
                <a:solidFill>
                  <a:schemeClr val="bg1"/>
                </a:solidFill>
                <a:latin typeface="+mn-lt"/>
              </a:rPr>
              <a:t> yn </a:t>
            </a:r>
            <a:r>
              <a:rPr lang="en-GB" altLang="en-US" sz="2400" dirty="0" err="1">
                <a:solidFill>
                  <a:schemeClr val="bg1"/>
                </a:solidFill>
                <a:latin typeface="+mn-lt"/>
              </a:rPr>
              <a:t>ansicr</a:t>
            </a:r>
            <a:r>
              <a:rPr lang="en-GB" altLang="en-US" sz="2400" dirty="0">
                <a:solidFill>
                  <a:schemeClr val="bg1"/>
                </a:solidFill>
                <a:latin typeface="+mn-lt"/>
              </a:rPr>
              <a:t> ac angen </a:t>
            </a:r>
            <a:r>
              <a:rPr lang="en-GB" altLang="en-US" sz="2400" dirty="0" err="1">
                <a:solidFill>
                  <a:schemeClr val="bg1"/>
                </a:solidFill>
                <a:latin typeface="+mn-lt"/>
              </a:rPr>
              <a:t>i</a:t>
            </a:r>
            <a:r>
              <a:rPr lang="en-GB" altLang="en-US" sz="2400" dirty="0">
                <a:solidFill>
                  <a:schemeClr val="bg1"/>
                </a:solidFill>
                <a:latin typeface="+mn-lt"/>
              </a:rPr>
              <a:t> </a:t>
            </a:r>
            <a:r>
              <a:rPr lang="en-GB" altLang="en-US" sz="2400" dirty="0" err="1">
                <a:solidFill>
                  <a:schemeClr val="bg1"/>
                </a:solidFill>
                <a:latin typeface="+mn-lt"/>
              </a:rPr>
              <a:t>blant</a:t>
            </a:r>
            <a:r>
              <a:rPr lang="en-GB" altLang="en-US" sz="2400" dirty="0">
                <a:solidFill>
                  <a:schemeClr val="bg1"/>
                </a:solidFill>
                <a:latin typeface="+mn-lt"/>
              </a:rPr>
              <a:t> </a:t>
            </a:r>
            <a:r>
              <a:rPr lang="en-GB" altLang="en-US" sz="2400" dirty="0" err="1">
                <a:solidFill>
                  <a:schemeClr val="bg1"/>
                </a:solidFill>
                <a:latin typeface="+mn-lt"/>
              </a:rPr>
              <a:t>ddatblygu</a:t>
            </a:r>
            <a:r>
              <a:rPr lang="en-GB" altLang="en-US" sz="2400" dirty="0">
                <a:solidFill>
                  <a:schemeClr val="bg1"/>
                </a:solidFill>
                <a:latin typeface="+mn-lt"/>
              </a:rPr>
              <a:t> yn </a:t>
            </a:r>
            <a:r>
              <a:rPr lang="en-GB" altLang="en-US" sz="2400" dirty="0" err="1">
                <a:solidFill>
                  <a:schemeClr val="bg1"/>
                </a:solidFill>
                <a:latin typeface="+mn-lt"/>
              </a:rPr>
              <a:t>unol</a:t>
            </a:r>
            <a:r>
              <a:rPr lang="en-GB" altLang="en-US" sz="2400" dirty="0">
                <a:solidFill>
                  <a:schemeClr val="bg1"/>
                </a:solidFill>
                <a:latin typeface="+mn-lt"/>
              </a:rPr>
              <a:t> </a:t>
            </a:r>
            <a:r>
              <a:rPr lang="en-GB" altLang="en-US" sz="2400" dirty="0">
                <a:solidFill>
                  <a:schemeClr val="bg1"/>
                </a:solidFill>
                <a:latin typeface="+mn-lt"/>
                <a:cs typeface="Arial" panose="020B0604020202020204" pitchFamily="34" charset="0"/>
              </a:rPr>
              <a:t>â</a:t>
            </a:r>
            <a:r>
              <a:rPr lang="en-GB" altLang="en-US" sz="2400" dirty="0">
                <a:solidFill>
                  <a:schemeClr val="bg1"/>
                </a:solidFill>
                <a:latin typeface="+mn-lt"/>
              </a:rPr>
              <a:t> </a:t>
            </a:r>
            <a:r>
              <a:rPr lang="en-GB" altLang="en-US" sz="2400" dirty="0" err="1">
                <a:solidFill>
                  <a:schemeClr val="bg1"/>
                </a:solidFill>
                <a:latin typeface="+mn-lt"/>
              </a:rPr>
              <a:t>newidiadau</a:t>
            </a:r>
            <a:endParaRPr lang="en-GB" altLang="en-US" sz="2400" dirty="0">
              <a:solidFill>
                <a:schemeClr val="bg1"/>
              </a:solidFill>
              <a:latin typeface="+mn-lt"/>
            </a:endParaRPr>
          </a:p>
          <a:p>
            <a:r>
              <a:rPr lang="en-GB" altLang="en-US" sz="2400" dirty="0" err="1">
                <a:solidFill>
                  <a:schemeClr val="bg1"/>
                </a:solidFill>
                <a:latin typeface="+mn-lt"/>
              </a:rPr>
              <a:t>Gweithlu</a:t>
            </a:r>
            <a:r>
              <a:rPr lang="en-GB" altLang="en-US" sz="2400" dirty="0">
                <a:solidFill>
                  <a:schemeClr val="bg1"/>
                </a:solidFill>
                <a:latin typeface="+mn-lt"/>
              </a:rPr>
              <a:t> </a:t>
            </a:r>
            <a:r>
              <a:rPr lang="en-GB" altLang="en-US" sz="2400" dirty="0" err="1">
                <a:solidFill>
                  <a:schemeClr val="bg1"/>
                </a:solidFill>
                <a:latin typeface="+mn-lt"/>
              </a:rPr>
              <a:t>rhyngwladol</a:t>
            </a:r>
            <a:r>
              <a:rPr lang="en-GB" altLang="en-US" sz="2400" dirty="0">
                <a:solidFill>
                  <a:schemeClr val="bg1"/>
                </a:solidFill>
                <a:latin typeface="+mn-lt"/>
              </a:rPr>
              <a:t> </a:t>
            </a:r>
            <a:r>
              <a:rPr lang="en-GB" altLang="en-US" sz="2400" dirty="0" err="1">
                <a:solidFill>
                  <a:schemeClr val="bg1"/>
                </a:solidFill>
                <a:latin typeface="+mn-lt"/>
              </a:rPr>
              <a:t>posibl</a:t>
            </a:r>
            <a:r>
              <a:rPr lang="en-GB" altLang="en-US" sz="2400" dirty="0">
                <a:solidFill>
                  <a:schemeClr val="bg1"/>
                </a:solidFill>
                <a:latin typeface="+mn-lt"/>
              </a:rPr>
              <a:t> </a:t>
            </a:r>
            <a:r>
              <a:rPr lang="en-GB" altLang="en-US" sz="1400" dirty="0">
                <a:solidFill>
                  <a:schemeClr val="bg1"/>
                </a:solidFill>
                <a:latin typeface="+mn-lt"/>
              </a:rPr>
              <a:t>(</a:t>
            </a:r>
            <a:r>
              <a:rPr lang="en-GB" altLang="en-US" sz="1400" dirty="0" err="1">
                <a:solidFill>
                  <a:schemeClr val="bg1"/>
                </a:solidFill>
                <a:latin typeface="+mn-lt"/>
              </a:rPr>
              <a:t>mewnfudo</a:t>
            </a:r>
            <a:r>
              <a:rPr lang="en-GB" altLang="en-US" sz="1400" dirty="0">
                <a:solidFill>
                  <a:schemeClr val="bg1"/>
                </a:solidFill>
                <a:latin typeface="+mn-lt"/>
              </a:rPr>
              <a:t>/</a:t>
            </a:r>
            <a:r>
              <a:rPr lang="en-GB" altLang="en-US" sz="1400" dirty="0" err="1">
                <a:solidFill>
                  <a:schemeClr val="bg1"/>
                </a:solidFill>
                <a:latin typeface="+mn-lt"/>
              </a:rPr>
              <a:t>allfudo</a:t>
            </a:r>
            <a:r>
              <a:rPr lang="en-GB" altLang="en-US" sz="1400" dirty="0">
                <a:solidFill>
                  <a:schemeClr val="bg1"/>
                </a:solidFill>
                <a:latin typeface="+mn-lt"/>
              </a:rPr>
              <a:t>)</a:t>
            </a:r>
            <a:endParaRPr lang="en-US" altLang="en-US" sz="1400" dirty="0">
              <a:solidFill>
                <a:schemeClr val="bg1"/>
              </a:solidFill>
              <a:latin typeface="+mn-lt"/>
            </a:endParaRPr>
          </a:p>
          <a:p>
            <a:pPr marL="109537" indent="0">
              <a:buNone/>
            </a:pPr>
            <a:endParaRPr lang="en-US" altLang="en-US" sz="3600" dirty="0">
              <a:latin typeface="+mn-lt"/>
            </a:endParaRPr>
          </a:p>
          <a:p>
            <a:endParaRPr lang="en-US" altLang="en-US" sz="3600" dirty="0"/>
          </a:p>
        </p:txBody>
      </p:sp>
    </p:spTree>
    <p:extLst>
      <p:ext uri="{BB962C8B-B14F-4D97-AF65-F5344CB8AC3E}">
        <p14:creationId xmlns:p14="http://schemas.microsoft.com/office/powerpoint/2010/main" val="3470521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 </a:t>
            </a:r>
            <a:r>
              <a:rPr lang="en-GB" dirty="0" err="1"/>
              <a:t>safbwynt</a:t>
            </a:r>
            <a:r>
              <a:rPr lang="en-GB" dirty="0"/>
              <a:t> am </a:t>
            </a:r>
            <a:r>
              <a:rPr lang="en-GB" dirty="0" err="1"/>
              <a:t>Blentyndod</a:t>
            </a:r>
            <a:r>
              <a:rPr lang="en-GB" dirty="0"/>
              <a:t> </a:t>
            </a:r>
            <a:r>
              <a:rPr lang="en-GB" dirty="0" err="1"/>
              <a:t>Cynnar</a:t>
            </a:r>
            <a:br>
              <a:rPr lang="en-GB" dirty="0"/>
            </a:br>
            <a:r>
              <a:rPr lang="en-GB" dirty="0"/>
              <a:t>One view of Early Childhood</a:t>
            </a:r>
          </a:p>
        </p:txBody>
      </p:sp>
      <p:sp>
        <p:nvSpPr>
          <p:cNvPr id="6" name="Content Placeholder 5"/>
          <p:cNvSpPr>
            <a:spLocks noGrp="1"/>
          </p:cNvSpPr>
          <p:nvPr>
            <p:ph idx="1"/>
          </p:nvPr>
        </p:nvSpPr>
        <p:spPr>
          <a:xfrm>
            <a:off x="1169325" y="1930400"/>
            <a:ext cx="7704667" cy="3332816"/>
          </a:xfrm>
        </p:spPr>
        <p:txBody>
          <a:bodyPr/>
          <a:lstStyle/>
          <a:p>
            <a:endParaRPr lang="en-GB" dirty="0"/>
          </a:p>
          <a:p>
            <a:endParaRPr lang="en-GB" dirty="0"/>
          </a:p>
          <a:p>
            <a:endParaRPr lang="en-GB" dirty="0"/>
          </a:p>
          <a:p>
            <a:pPr marL="82296" indent="0">
              <a:buNone/>
            </a:pPr>
            <a:r>
              <a:rPr lang="en-GB" sz="2400" dirty="0"/>
              <a:t>‘it is free from adult worries and responsibilities, a time of learning and play, a period of happiness and relative freedom’ </a:t>
            </a:r>
            <a:r>
              <a:rPr lang="en-GB" sz="1400" dirty="0"/>
              <a:t>Goldson et al. (2002, pg.9 cited in Brown and White (eds.), 2014)</a:t>
            </a:r>
          </a:p>
        </p:txBody>
      </p:sp>
    </p:spTree>
    <p:extLst>
      <p:ext uri="{BB962C8B-B14F-4D97-AF65-F5344CB8AC3E}">
        <p14:creationId xmlns:p14="http://schemas.microsoft.com/office/powerpoint/2010/main" val="2409676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5411787" y="1417638"/>
            <a:ext cx="4179253" cy="4525963"/>
          </a:xfrm>
        </p:spPr>
        <p:txBody>
          <a:bodyPr>
            <a:normAutofit/>
          </a:bodyPr>
          <a:lstStyle/>
          <a:p>
            <a:pPr>
              <a:defRPr/>
            </a:pPr>
            <a:r>
              <a:rPr lang="en-US" sz="2400" b="1" u="sng" dirty="0">
                <a:solidFill>
                  <a:schemeClr val="bg1"/>
                </a:solidFill>
              </a:rPr>
              <a:t>Wales</a:t>
            </a:r>
            <a:r>
              <a:rPr lang="en-US" sz="2400" dirty="0">
                <a:solidFill>
                  <a:schemeClr val="bg1"/>
                </a:solidFill>
              </a:rPr>
              <a:t>  </a:t>
            </a:r>
          </a:p>
          <a:p>
            <a:pPr>
              <a:defRPr/>
            </a:pPr>
            <a:r>
              <a:rPr lang="en-US" sz="2400" dirty="0">
                <a:solidFill>
                  <a:schemeClr val="bg1"/>
                </a:solidFill>
              </a:rPr>
              <a:t>Focused curriculum</a:t>
            </a:r>
          </a:p>
          <a:p>
            <a:pPr>
              <a:defRPr/>
            </a:pPr>
            <a:r>
              <a:rPr lang="en-GB" sz="2400" dirty="0">
                <a:solidFill>
                  <a:schemeClr val="bg1"/>
                </a:solidFill>
              </a:rPr>
              <a:t>Defined learning outcomes (Foundation Phase)</a:t>
            </a:r>
          </a:p>
          <a:p>
            <a:pPr>
              <a:defRPr/>
            </a:pPr>
            <a:r>
              <a:rPr lang="en-GB" sz="2400" b="1" u="sng" dirty="0">
                <a:solidFill>
                  <a:schemeClr val="bg1"/>
                </a:solidFill>
              </a:rPr>
              <a:t>Scandinavia</a:t>
            </a:r>
          </a:p>
          <a:p>
            <a:pPr>
              <a:defRPr/>
            </a:pPr>
            <a:r>
              <a:rPr lang="en-GB" sz="2400" dirty="0">
                <a:solidFill>
                  <a:schemeClr val="bg1"/>
                </a:solidFill>
              </a:rPr>
              <a:t>Initial socialising process</a:t>
            </a:r>
          </a:p>
          <a:p>
            <a:pPr marL="109537" indent="0" algn="ctr">
              <a:buNone/>
              <a:defRPr/>
            </a:pPr>
            <a:r>
              <a:rPr lang="en-GB" sz="2400" dirty="0">
                <a:solidFill>
                  <a:schemeClr val="bg1"/>
                </a:solidFill>
              </a:rPr>
              <a:t>List 3 benefits of each approach</a:t>
            </a:r>
            <a:endParaRPr lang="en-US" sz="2400" dirty="0">
              <a:solidFill>
                <a:schemeClr val="bg1"/>
              </a:solidFill>
            </a:endParaRPr>
          </a:p>
          <a:p>
            <a:pPr>
              <a:defRPr/>
            </a:pPr>
            <a:endParaRPr lang="en-US" sz="3600" dirty="0"/>
          </a:p>
          <a:p>
            <a:pPr>
              <a:defRPr/>
            </a:pPr>
            <a:endParaRPr lang="en-US" sz="3600" dirty="0"/>
          </a:p>
        </p:txBody>
      </p:sp>
      <p:sp>
        <p:nvSpPr>
          <p:cNvPr id="47106" name="Rectangle 2"/>
          <p:cNvSpPr>
            <a:spLocks noGrp="1" noChangeArrowheads="1"/>
          </p:cNvSpPr>
          <p:nvPr>
            <p:ph type="title" idx="4294967295"/>
          </p:nvPr>
        </p:nvSpPr>
        <p:spPr>
          <a:xfrm>
            <a:off x="1524000" y="274638"/>
            <a:ext cx="8229600" cy="1143000"/>
          </a:xfrm>
        </p:spPr>
        <p:txBody>
          <a:bodyPr rtlCol="0">
            <a:normAutofit fontScale="90000"/>
          </a:bodyPr>
          <a:lstStyle/>
          <a:p>
            <a:pPr>
              <a:defRPr/>
            </a:pPr>
            <a:br>
              <a:rPr lang="en-GB" dirty="0">
                <a:ea typeface="+mj-ea"/>
                <a:cs typeface="+mj-cs"/>
              </a:rPr>
            </a:br>
            <a:br>
              <a:rPr lang="en-US" dirty="0">
                <a:effectLst/>
              </a:rPr>
            </a:br>
            <a:endParaRPr lang="en-GB" i="1" dirty="0">
              <a:ea typeface="+mj-ea"/>
              <a:cs typeface="+mj-cs"/>
            </a:endParaRPr>
          </a:p>
        </p:txBody>
      </p:sp>
      <p:sp>
        <p:nvSpPr>
          <p:cNvPr id="5" name="Content Placeholder 6"/>
          <p:cNvSpPr txBox="1">
            <a:spLocks/>
          </p:cNvSpPr>
          <p:nvPr/>
        </p:nvSpPr>
        <p:spPr bwMode="auto">
          <a:xfrm>
            <a:off x="692057" y="1541560"/>
            <a:ext cx="4062822" cy="478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2400" b="1" u="sng" dirty="0" err="1">
                <a:solidFill>
                  <a:schemeClr val="bg1"/>
                </a:solidFill>
              </a:rPr>
              <a:t>Cymru</a:t>
            </a:r>
            <a:endParaRPr lang="en-US" sz="2400" b="1" u="sng" dirty="0">
              <a:solidFill>
                <a:schemeClr val="bg1"/>
              </a:solidFill>
            </a:endParaRPr>
          </a:p>
          <a:p>
            <a:pPr>
              <a:defRPr/>
            </a:pPr>
            <a:r>
              <a:rPr lang="en-US" sz="2400" dirty="0" err="1">
                <a:solidFill>
                  <a:schemeClr val="bg1"/>
                </a:solidFill>
              </a:rPr>
              <a:t>Ffocws</a:t>
            </a:r>
            <a:r>
              <a:rPr lang="en-US" sz="2400" dirty="0">
                <a:solidFill>
                  <a:schemeClr val="bg1"/>
                </a:solidFill>
              </a:rPr>
              <a:t> </a:t>
            </a:r>
            <a:r>
              <a:rPr lang="en-US" sz="2400" dirty="0" err="1">
                <a:solidFill>
                  <a:schemeClr val="bg1"/>
                </a:solidFill>
              </a:rPr>
              <a:t>clir</a:t>
            </a:r>
            <a:r>
              <a:rPr lang="en-US" sz="2400" dirty="0">
                <a:solidFill>
                  <a:schemeClr val="bg1"/>
                </a:solidFill>
              </a:rPr>
              <a:t> </a:t>
            </a:r>
            <a:r>
              <a:rPr lang="en-US" sz="2400" dirty="0" err="1">
                <a:solidFill>
                  <a:schemeClr val="bg1"/>
                </a:solidFill>
              </a:rPr>
              <a:t>i’r</a:t>
            </a:r>
            <a:r>
              <a:rPr lang="en-US" sz="2400" dirty="0">
                <a:solidFill>
                  <a:schemeClr val="bg1"/>
                </a:solidFill>
              </a:rPr>
              <a:t> </a:t>
            </a:r>
            <a:r>
              <a:rPr lang="en-US" sz="2400" dirty="0" err="1">
                <a:solidFill>
                  <a:schemeClr val="bg1"/>
                </a:solidFill>
              </a:rPr>
              <a:t>cwricwlwm</a:t>
            </a:r>
            <a:endParaRPr lang="en-US" sz="2400" dirty="0">
              <a:solidFill>
                <a:schemeClr val="bg1"/>
              </a:solidFill>
            </a:endParaRPr>
          </a:p>
          <a:p>
            <a:pPr>
              <a:defRPr/>
            </a:pPr>
            <a:r>
              <a:rPr lang="en-GB" sz="2400" dirty="0" err="1">
                <a:solidFill>
                  <a:schemeClr val="bg1"/>
                </a:solidFill>
              </a:rPr>
              <a:t>Deilliannau</a:t>
            </a:r>
            <a:r>
              <a:rPr lang="en-GB" sz="2400" dirty="0">
                <a:solidFill>
                  <a:schemeClr val="bg1"/>
                </a:solidFill>
              </a:rPr>
              <a:t> dysgu </a:t>
            </a:r>
            <a:r>
              <a:rPr lang="en-GB" sz="2400" dirty="0" err="1">
                <a:solidFill>
                  <a:schemeClr val="bg1"/>
                </a:solidFill>
              </a:rPr>
              <a:t>penodol</a:t>
            </a:r>
            <a:r>
              <a:rPr lang="en-GB" sz="2400" dirty="0">
                <a:solidFill>
                  <a:schemeClr val="bg1"/>
                </a:solidFill>
              </a:rPr>
              <a:t> (</a:t>
            </a:r>
            <a:r>
              <a:rPr lang="en-GB" sz="2400" dirty="0" err="1">
                <a:solidFill>
                  <a:schemeClr val="bg1"/>
                </a:solidFill>
              </a:rPr>
              <a:t>Cyfnod</a:t>
            </a:r>
            <a:r>
              <a:rPr lang="en-GB" sz="2400" dirty="0">
                <a:solidFill>
                  <a:schemeClr val="bg1"/>
                </a:solidFill>
              </a:rPr>
              <a:t> Sylfaen)</a:t>
            </a:r>
          </a:p>
          <a:p>
            <a:pPr>
              <a:defRPr/>
            </a:pPr>
            <a:r>
              <a:rPr lang="en-GB" sz="2400" b="1" u="sng" dirty="0" err="1">
                <a:solidFill>
                  <a:schemeClr val="bg1"/>
                </a:solidFill>
              </a:rPr>
              <a:t>Scandinafia</a:t>
            </a:r>
            <a:endParaRPr lang="en-GB" sz="2400" b="1" u="sng" dirty="0">
              <a:solidFill>
                <a:schemeClr val="bg1"/>
              </a:solidFill>
            </a:endParaRPr>
          </a:p>
          <a:p>
            <a:pPr>
              <a:defRPr/>
            </a:pPr>
            <a:r>
              <a:rPr lang="en-GB" sz="2400" dirty="0">
                <a:solidFill>
                  <a:schemeClr val="bg1"/>
                </a:solidFill>
              </a:rPr>
              <a:t>Proses </a:t>
            </a:r>
            <a:r>
              <a:rPr lang="en-GB" sz="2400" dirty="0" err="1">
                <a:solidFill>
                  <a:schemeClr val="bg1"/>
                </a:solidFill>
              </a:rPr>
              <a:t>cymdeithasu</a:t>
            </a:r>
            <a:r>
              <a:rPr lang="en-GB" sz="2400" dirty="0">
                <a:solidFill>
                  <a:schemeClr val="bg1"/>
                </a:solidFill>
              </a:rPr>
              <a:t> </a:t>
            </a:r>
            <a:r>
              <a:rPr lang="en-GB" sz="2400" dirty="0" err="1">
                <a:solidFill>
                  <a:schemeClr val="bg1"/>
                </a:solidFill>
              </a:rPr>
              <a:t>cychwynnol</a:t>
            </a:r>
            <a:endParaRPr lang="en-GB" sz="2400" dirty="0">
              <a:solidFill>
                <a:schemeClr val="bg1"/>
              </a:solidFill>
            </a:endParaRPr>
          </a:p>
          <a:p>
            <a:pPr marL="109537" indent="0" algn="ctr">
              <a:buNone/>
              <a:defRPr/>
            </a:pPr>
            <a:r>
              <a:rPr lang="en-GB" sz="2400" dirty="0" err="1">
                <a:solidFill>
                  <a:schemeClr val="bg1"/>
                </a:solidFill>
              </a:rPr>
              <a:t>Rhestrwch</a:t>
            </a:r>
            <a:r>
              <a:rPr lang="en-GB" sz="2400" dirty="0">
                <a:solidFill>
                  <a:schemeClr val="bg1"/>
                </a:solidFill>
              </a:rPr>
              <a:t> 3 </a:t>
            </a:r>
            <a:r>
              <a:rPr lang="en-GB" sz="2400" dirty="0" err="1">
                <a:solidFill>
                  <a:schemeClr val="bg1"/>
                </a:solidFill>
              </a:rPr>
              <a:t>mantais</a:t>
            </a:r>
            <a:r>
              <a:rPr lang="en-GB" sz="2400" dirty="0">
                <a:solidFill>
                  <a:schemeClr val="bg1"/>
                </a:solidFill>
              </a:rPr>
              <a:t> o bob </a:t>
            </a:r>
            <a:r>
              <a:rPr lang="en-GB" sz="2400" dirty="0" err="1">
                <a:solidFill>
                  <a:schemeClr val="bg1"/>
                </a:solidFill>
              </a:rPr>
              <a:t>ymagwedd</a:t>
            </a:r>
            <a:endParaRPr lang="en-US" sz="2400" dirty="0">
              <a:solidFill>
                <a:schemeClr val="bg1"/>
              </a:solidFill>
            </a:endParaRPr>
          </a:p>
          <a:p>
            <a:pPr>
              <a:defRPr/>
            </a:pPr>
            <a:endParaRPr lang="en-US" sz="3600" dirty="0"/>
          </a:p>
          <a:p>
            <a:pPr>
              <a:defRPr/>
            </a:pPr>
            <a:endParaRPr lang="en-US" sz="3600" dirty="0"/>
          </a:p>
        </p:txBody>
      </p:sp>
      <p:pic>
        <p:nvPicPr>
          <p:cNvPr id="2" name="Picture 1" descr="Big Pencil Vector Art image - Free stock photo - Public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38441" y="722309"/>
            <a:ext cx="1837563" cy="1838329"/>
          </a:xfrm>
          <a:prstGeom prst="rect">
            <a:avLst/>
          </a:prstGeom>
        </p:spPr>
      </p:pic>
      <p:sp>
        <p:nvSpPr>
          <p:cNvPr id="3" name="TextBox 2"/>
          <p:cNvSpPr txBox="1"/>
          <p:nvPr/>
        </p:nvSpPr>
        <p:spPr>
          <a:xfrm>
            <a:off x="996234" y="399143"/>
            <a:ext cx="4185920" cy="646331"/>
          </a:xfrm>
          <a:prstGeom prst="rect">
            <a:avLst/>
          </a:prstGeom>
          <a:noFill/>
        </p:spPr>
        <p:txBody>
          <a:bodyPr wrap="square" rtlCol="0">
            <a:spAutoFit/>
          </a:bodyPr>
          <a:lstStyle/>
          <a:p>
            <a:r>
              <a:rPr lang="en-GB" sz="3600" dirty="0" err="1">
                <a:solidFill>
                  <a:schemeClr val="bg1"/>
                </a:solidFill>
              </a:rPr>
              <a:t>Tasg</a:t>
            </a:r>
            <a:r>
              <a:rPr lang="en-GB" sz="3600" dirty="0">
                <a:solidFill>
                  <a:schemeClr val="bg1"/>
                </a:solidFill>
              </a:rPr>
              <a:t> / Task</a:t>
            </a:r>
          </a:p>
        </p:txBody>
      </p:sp>
    </p:spTree>
    <p:extLst>
      <p:ext uri="{BB962C8B-B14F-4D97-AF65-F5344CB8AC3E}">
        <p14:creationId xmlns:p14="http://schemas.microsoft.com/office/powerpoint/2010/main" val="3429310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8661862" y="464170"/>
            <a:ext cx="3352800" cy="1111250"/>
          </a:xfrm>
        </p:spPr>
      </p:pic>
      <p:sp>
        <p:nvSpPr>
          <p:cNvPr id="12291" name="Content Placeholder 6"/>
          <p:cNvSpPr>
            <a:spLocks noGrp="1"/>
          </p:cNvSpPr>
          <p:nvPr>
            <p:ph sz="half" idx="4294967295"/>
          </p:nvPr>
        </p:nvSpPr>
        <p:spPr>
          <a:xfrm>
            <a:off x="5354734" y="1797353"/>
            <a:ext cx="4195665" cy="4525962"/>
          </a:xfrm>
        </p:spPr>
        <p:txBody>
          <a:bodyPr/>
          <a:lstStyle/>
          <a:p>
            <a:r>
              <a:rPr lang="en-US" altLang="en-US" sz="2000" dirty="0">
                <a:solidFill>
                  <a:schemeClr val="bg1"/>
                </a:solidFill>
                <a:ea typeface="ＭＳ Ｐゴシック" pitchFamily="34" charset="-128"/>
              </a:rPr>
              <a:t>Since 2000, every three years, fifteen-year-old students from randomly selected schools worldwide take tests in the key subjects: reading, mathematics and science</a:t>
            </a:r>
          </a:p>
          <a:p>
            <a:r>
              <a:rPr lang="en-US" altLang="en-US" sz="2000" dirty="0">
                <a:solidFill>
                  <a:schemeClr val="bg1"/>
                </a:solidFill>
                <a:ea typeface="ＭＳ Ｐゴシック" pitchFamily="34" charset="-128"/>
              </a:rPr>
              <a:t>The students take a 2 hour test, including a mixture of open-ended and multiple choice questions based on real-life situations</a:t>
            </a:r>
          </a:p>
        </p:txBody>
      </p:sp>
      <p:sp>
        <p:nvSpPr>
          <p:cNvPr id="47106" name="Rectangle 2"/>
          <p:cNvSpPr>
            <a:spLocks noGrp="1" noChangeArrowheads="1"/>
          </p:cNvSpPr>
          <p:nvPr>
            <p:ph type="title" idx="4294967295"/>
          </p:nvPr>
        </p:nvSpPr>
        <p:spPr>
          <a:xfrm>
            <a:off x="616372" y="-223213"/>
            <a:ext cx="11183389" cy="1143000"/>
          </a:xfrm>
        </p:spPr>
        <p:txBody>
          <a:bodyPr rtlCol="0">
            <a:normAutofit fontScale="90000"/>
          </a:bodyPr>
          <a:lstStyle/>
          <a:p>
            <a:pPr>
              <a:defRPr/>
            </a:pPr>
            <a:br>
              <a:rPr lang="en-GB" sz="4000" dirty="0">
                <a:solidFill>
                  <a:schemeClr val="bg1"/>
                </a:solidFill>
              </a:rPr>
            </a:br>
            <a:r>
              <a:rPr lang="en-GB" sz="4000" dirty="0">
                <a:solidFill>
                  <a:schemeClr val="bg1"/>
                </a:solidFill>
              </a:rPr>
              <a:t>Programme for International </a:t>
            </a:r>
            <a:br>
              <a:rPr lang="en-GB" sz="4000" dirty="0">
                <a:solidFill>
                  <a:schemeClr val="bg1"/>
                </a:solidFill>
              </a:rPr>
            </a:br>
            <a:r>
              <a:rPr lang="en-GB" sz="4000" dirty="0">
                <a:solidFill>
                  <a:schemeClr val="bg1"/>
                </a:solidFill>
              </a:rPr>
              <a:t>Student Assessment (PISA) </a:t>
            </a:r>
            <a:br>
              <a:rPr lang="en-US" dirty="0">
                <a:solidFill>
                  <a:schemeClr val="bg1"/>
                </a:solidFill>
                <a:effectLst/>
              </a:rPr>
            </a:br>
            <a:endParaRPr lang="en-GB" i="1" dirty="0">
              <a:solidFill>
                <a:schemeClr val="bg1"/>
              </a:solidFill>
              <a:ea typeface="+mj-ea"/>
              <a:cs typeface="+mj-cs"/>
            </a:endParaRPr>
          </a:p>
        </p:txBody>
      </p:sp>
      <p:sp>
        <p:nvSpPr>
          <p:cNvPr id="12293" name="Content Placeholder 6"/>
          <p:cNvSpPr txBox="1">
            <a:spLocks/>
          </p:cNvSpPr>
          <p:nvPr/>
        </p:nvSpPr>
        <p:spPr bwMode="auto">
          <a:xfrm>
            <a:off x="523948" y="1892026"/>
            <a:ext cx="439261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000" dirty="0" err="1">
                <a:solidFill>
                  <a:schemeClr val="bg1"/>
                </a:solidFill>
                <a:latin typeface="Gill Sans MT" panose="020B0502020104020203" pitchFamily="34" charset="0"/>
              </a:rPr>
              <a:t>Ers</a:t>
            </a:r>
            <a:r>
              <a:rPr lang="en-US" altLang="en-US" sz="2000" dirty="0">
                <a:solidFill>
                  <a:schemeClr val="bg1"/>
                </a:solidFill>
                <a:latin typeface="Gill Sans MT" panose="020B0502020104020203" pitchFamily="34" charset="0"/>
              </a:rPr>
              <a:t> 2000, </a:t>
            </a:r>
            <a:r>
              <a:rPr lang="en-US" altLang="en-US" sz="2000" dirty="0" err="1">
                <a:solidFill>
                  <a:schemeClr val="bg1"/>
                </a:solidFill>
                <a:latin typeface="Gill Sans MT" panose="020B0502020104020203" pitchFamily="34" charset="0"/>
              </a:rPr>
              <a:t>pob</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tair</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mlynedd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mae</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myfyrwyr</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pymtheg</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mlwydd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oed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yn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cael</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eu</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dewis</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ar</a:t>
            </a:r>
            <a:r>
              <a:rPr lang="en-US" altLang="en-US" sz="2000" dirty="0">
                <a:solidFill>
                  <a:schemeClr val="bg1"/>
                </a:solidFill>
                <a:latin typeface="Gill Sans MT" panose="020B0502020104020203" pitchFamily="34" charset="0"/>
              </a:rPr>
              <a:t> hap o </a:t>
            </a:r>
            <a:r>
              <a:rPr lang="en-US" altLang="en-US" sz="2000" dirty="0" err="1">
                <a:solidFill>
                  <a:schemeClr val="bg1"/>
                </a:solidFill>
                <a:latin typeface="Gill Sans MT" panose="020B0502020104020203" pitchFamily="34" charset="0"/>
              </a:rPr>
              <a:t>ysgolion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ledled</a:t>
            </a:r>
            <a:r>
              <a:rPr lang="en-US" altLang="en-US" sz="2000" dirty="0">
                <a:solidFill>
                  <a:schemeClr val="bg1"/>
                </a:solidFill>
                <a:latin typeface="Gill Sans MT" panose="020B0502020104020203" pitchFamily="34" charset="0"/>
              </a:rPr>
              <a:t> y </a:t>
            </a:r>
            <a:r>
              <a:rPr lang="en-US" altLang="en-US" sz="2000" dirty="0" err="1">
                <a:solidFill>
                  <a:schemeClr val="bg1"/>
                </a:solidFill>
                <a:latin typeface="Gill Sans MT" panose="020B0502020104020203" pitchFamily="34" charset="0"/>
              </a:rPr>
              <a:t>byd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i</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gymryd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profion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mewn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pynciau</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allweddol</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darllen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mathemateg</a:t>
            </a:r>
            <a:r>
              <a:rPr lang="en-US" altLang="en-US" sz="2000" dirty="0">
                <a:solidFill>
                  <a:schemeClr val="bg1"/>
                </a:solidFill>
                <a:latin typeface="Gill Sans MT" panose="020B0502020104020203" pitchFamily="34" charset="0"/>
              </a:rPr>
              <a:t> a </a:t>
            </a:r>
            <a:r>
              <a:rPr lang="en-US" altLang="en-US" sz="2000" dirty="0" err="1">
                <a:solidFill>
                  <a:schemeClr val="bg1"/>
                </a:solidFill>
                <a:latin typeface="Gill Sans MT" panose="020B0502020104020203" pitchFamily="34" charset="0"/>
              </a:rPr>
              <a:t>gwyddoniaeth</a:t>
            </a:r>
            <a:endParaRPr lang="en-US" altLang="en-US" sz="2000" dirty="0">
              <a:solidFill>
                <a:schemeClr val="bg1"/>
              </a:solidFill>
              <a:latin typeface="Gill Sans MT" panose="020B0502020104020203" pitchFamily="34" charset="0"/>
            </a:endParaRPr>
          </a:p>
          <a:p>
            <a:r>
              <a:rPr lang="en-US" altLang="en-US" sz="2000" dirty="0" err="1">
                <a:solidFill>
                  <a:schemeClr val="bg1"/>
                </a:solidFill>
                <a:latin typeface="Gill Sans MT" panose="020B0502020104020203" pitchFamily="34" charset="0"/>
              </a:rPr>
              <a:t>Mae’r</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myfyrwyr</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yn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cymryd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prawf</a:t>
            </a:r>
            <a:r>
              <a:rPr lang="en-US" altLang="en-US" sz="2000" dirty="0">
                <a:solidFill>
                  <a:schemeClr val="bg1"/>
                </a:solidFill>
                <a:latin typeface="Gill Sans MT" panose="020B0502020104020203" pitchFamily="34" charset="0"/>
              </a:rPr>
              <a:t> 2 </a:t>
            </a:r>
            <a:r>
              <a:rPr lang="en-US" altLang="en-US" sz="2000" dirty="0" err="1">
                <a:solidFill>
                  <a:schemeClr val="bg1"/>
                </a:solidFill>
                <a:latin typeface="Gill Sans MT" panose="020B0502020104020203" pitchFamily="34" charset="0"/>
              </a:rPr>
              <a:t>awr</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sy’n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cynnwys</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cymysgedd</a:t>
            </a:r>
            <a:r>
              <a:rPr lang="en-US" altLang="en-US" sz="2000" dirty="0">
                <a:solidFill>
                  <a:schemeClr val="bg1"/>
                </a:solidFill>
                <a:latin typeface="Gill Sans MT" panose="020B0502020104020203" pitchFamily="34" charset="0"/>
              </a:rPr>
              <a:t> o </a:t>
            </a:r>
            <a:r>
              <a:rPr lang="en-US" altLang="en-US" sz="2000" dirty="0" err="1">
                <a:solidFill>
                  <a:schemeClr val="bg1"/>
                </a:solidFill>
                <a:latin typeface="Gill Sans MT" panose="020B0502020104020203" pitchFamily="34" charset="0"/>
              </a:rPr>
              <a:t>gwestiynau</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agored</a:t>
            </a:r>
            <a:r>
              <a:rPr lang="en-US" altLang="en-US" sz="2000" dirty="0">
                <a:solidFill>
                  <a:schemeClr val="bg1"/>
                </a:solidFill>
                <a:latin typeface="Gill Sans MT" panose="020B0502020104020203" pitchFamily="34" charset="0"/>
              </a:rPr>
              <a:t> ac </a:t>
            </a:r>
            <a:r>
              <a:rPr lang="en-US" altLang="en-US" sz="2000" dirty="0" err="1">
                <a:solidFill>
                  <a:schemeClr val="bg1"/>
                </a:solidFill>
                <a:latin typeface="Gill Sans MT" panose="020B0502020104020203" pitchFamily="34" charset="0"/>
              </a:rPr>
              <a:t>amlddewis</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yn</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seiliedig</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sefyllfaoedd</a:t>
            </a:r>
            <a:r>
              <a:rPr lang="en-US" altLang="en-US" sz="2000" dirty="0">
                <a:solidFill>
                  <a:schemeClr val="bg1"/>
                </a:solidFill>
                <a:latin typeface="Gill Sans MT" panose="020B0502020104020203" pitchFamily="34" charset="0"/>
              </a:rPr>
              <a:t> </a:t>
            </a:r>
            <a:r>
              <a:rPr lang="en-US" altLang="en-US" sz="2000" dirty="0" err="1">
                <a:solidFill>
                  <a:schemeClr val="bg1"/>
                </a:solidFill>
                <a:latin typeface="Gill Sans MT" panose="020B0502020104020203" pitchFamily="34" charset="0"/>
              </a:rPr>
              <a:t>bywyd</a:t>
            </a:r>
            <a:r>
              <a:rPr lang="en-US" altLang="en-US" sz="2000" dirty="0">
                <a:solidFill>
                  <a:schemeClr val="bg1"/>
                </a:solidFill>
                <a:latin typeface="Gill Sans MT" panose="020B0502020104020203" pitchFamily="34" charset="0"/>
              </a:rPr>
              <a:t> go </a:t>
            </a:r>
            <a:r>
              <a:rPr lang="en-US" altLang="en-US" sz="2000" dirty="0" err="1">
                <a:solidFill>
                  <a:schemeClr val="bg1"/>
                </a:solidFill>
                <a:latin typeface="Gill Sans MT" panose="020B0502020104020203" pitchFamily="34" charset="0"/>
              </a:rPr>
              <a:t>iawn</a:t>
            </a:r>
            <a:endParaRPr lang="en-US" altLang="en-US" sz="2000" dirty="0">
              <a:solidFill>
                <a:schemeClr val="bg1"/>
              </a:solidFill>
              <a:latin typeface="Gill Sans MT" panose="020B0502020104020203" pitchFamily="34" charset="0"/>
            </a:endParaRPr>
          </a:p>
        </p:txBody>
      </p:sp>
    </p:spTree>
    <p:extLst>
      <p:ext uri="{BB962C8B-B14F-4D97-AF65-F5344CB8AC3E}">
        <p14:creationId xmlns:p14="http://schemas.microsoft.com/office/powerpoint/2010/main" val="667762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491395" y="322421"/>
            <a:ext cx="3705225" cy="1228725"/>
          </a:xfrm>
        </p:spPr>
      </p:pic>
      <p:sp>
        <p:nvSpPr>
          <p:cNvPr id="7171" name="Content Placeholder 6"/>
          <p:cNvSpPr>
            <a:spLocks noGrp="1"/>
          </p:cNvSpPr>
          <p:nvPr>
            <p:ph sz="half" idx="4294967295"/>
          </p:nvPr>
        </p:nvSpPr>
        <p:spPr>
          <a:xfrm>
            <a:off x="5547502" y="1747838"/>
            <a:ext cx="3887787" cy="4525963"/>
          </a:xfrm>
        </p:spPr>
        <p:txBody>
          <a:bodyPr/>
          <a:lstStyle/>
          <a:p>
            <a:pPr>
              <a:defRPr/>
            </a:pPr>
            <a:r>
              <a:rPr lang="en-US" sz="1600" dirty="0">
                <a:solidFill>
                  <a:schemeClr val="bg1"/>
                </a:solidFill>
              </a:rPr>
              <a:t> </a:t>
            </a:r>
            <a:r>
              <a:rPr lang="en-US" sz="2400" dirty="0">
                <a:solidFill>
                  <a:schemeClr val="bg1"/>
                </a:solidFill>
              </a:rPr>
              <a:t>Aims to evaluate education systems worldwide by testing the skills and knowledge of 15-year-old students. </a:t>
            </a:r>
          </a:p>
          <a:p>
            <a:pPr>
              <a:defRPr/>
            </a:pPr>
            <a:r>
              <a:rPr lang="en-US" sz="2400" dirty="0">
                <a:solidFill>
                  <a:schemeClr val="bg1"/>
                </a:solidFill>
              </a:rPr>
              <a:t>Students representing more than 70 economies have participated in the assessment</a:t>
            </a:r>
            <a:r>
              <a:rPr lang="en-US" sz="2400" i="1" dirty="0">
                <a:solidFill>
                  <a:schemeClr val="bg1"/>
                </a:solidFill>
              </a:rPr>
              <a:t> </a:t>
            </a:r>
          </a:p>
          <a:p>
            <a:pPr marL="109537" indent="0">
              <a:buNone/>
              <a:defRPr/>
            </a:pPr>
            <a:endParaRPr lang="en-US" sz="3600" i="1" dirty="0"/>
          </a:p>
          <a:p>
            <a:pPr>
              <a:defRPr/>
            </a:pPr>
            <a:endParaRPr lang="en-US" sz="3600" i="1" dirty="0"/>
          </a:p>
          <a:p>
            <a:pPr>
              <a:defRPr/>
            </a:pPr>
            <a:endParaRPr lang="en-US" sz="2800" dirty="0"/>
          </a:p>
        </p:txBody>
      </p:sp>
      <p:sp>
        <p:nvSpPr>
          <p:cNvPr id="47106" name="Rectangle 2"/>
          <p:cNvSpPr>
            <a:spLocks noGrp="1" noChangeArrowheads="1"/>
          </p:cNvSpPr>
          <p:nvPr>
            <p:ph type="title" idx="4294967295"/>
          </p:nvPr>
        </p:nvSpPr>
        <p:spPr>
          <a:xfrm>
            <a:off x="-141625" y="322421"/>
            <a:ext cx="8229600" cy="1143000"/>
          </a:xfrm>
        </p:spPr>
        <p:txBody>
          <a:bodyPr rtlCol="0">
            <a:normAutofit fontScale="90000"/>
          </a:bodyPr>
          <a:lstStyle/>
          <a:p>
            <a:pPr algn="ctr">
              <a:defRPr/>
            </a:pPr>
            <a:r>
              <a:rPr lang="en-GB" dirty="0">
                <a:solidFill>
                  <a:schemeClr val="bg1"/>
                </a:solidFill>
                <a:ea typeface="+mj-ea"/>
                <a:cs typeface="+mj-cs"/>
              </a:rPr>
              <a:t>Programme for International </a:t>
            </a:r>
            <a:br>
              <a:rPr lang="en-GB" dirty="0">
                <a:solidFill>
                  <a:schemeClr val="bg1"/>
                </a:solidFill>
                <a:ea typeface="+mj-ea"/>
                <a:cs typeface="+mj-cs"/>
              </a:rPr>
            </a:br>
            <a:r>
              <a:rPr lang="en-GB" dirty="0">
                <a:solidFill>
                  <a:schemeClr val="bg1"/>
                </a:solidFill>
                <a:ea typeface="+mj-ea"/>
                <a:cs typeface="+mj-cs"/>
              </a:rPr>
              <a:t>Student Assessment (PISA) </a:t>
            </a:r>
            <a:br>
              <a:rPr lang="en-US" dirty="0">
                <a:effectLst/>
              </a:rPr>
            </a:br>
            <a:endParaRPr lang="en-GB" i="1" dirty="0">
              <a:ea typeface="+mj-ea"/>
              <a:cs typeface="+mj-cs"/>
            </a:endParaRPr>
          </a:p>
        </p:txBody>
      </p:sp>
      <p:sp>
        <p:nvSpPr>
          <p:cNvPr id="5" name="Content Placeholder 6"/>
          <p:cNvSpPr txBox="1">
            <a:spLocks/>
          </p:cNvSpPr>
          <p:nvPr/>
        </p:nvSpPr>
        <p:spPr bwMode="auto">
          <a:xfrm>
            <a:off x="576350" y="1803026"/>
            <a:ext cx="38877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2400" dirty="0">
                <a:solidFill>
                  <a:schemeClr val="bg1"/>
                </a:solidFill>
              </a:rPr>
              <a:t>Y </a:t>
            </a:r>
            <a:r>
              <a:rPr lang="en-US" sz="2400" dirty="0" err="1">
                <a:solidFill>
                  <a:schemeClr val="bg1"/>
                </a:solidFill>
              </a:rPr>
              <a:t>nôd</a:t>
            </a:r>
            <a:r>
              <a:rPr lang="en-US" sz="2400" dirty="0">
                <a:solidFill>
                  <a:schemeClr val="bg1"/>
                </a:solidFill>
              </a:rPr>
              <a:t> </a:t>
            </a:r>
            <a:r>
              <a:rPr lang="en-US" sz="2400" dirty="0" err="1">
                <a:solidFill>
                  <a:schemeClr val="bg1"/>
                </a:solidFill>
              </a:rPr>
              <a:t>yw</a:t>
            </a:r>
            <a:r>
              <a:rPr lang="en-US" sz="2400" dirty="0">
                <a:solidFill>
                  <a:schemeClr val="bg1"/>
                </a:solidFill>
              </a:rPr>
              <a:t> </a:t>
            </a:r>
            <a:r>
              <a:rPr lang="en-US" sz="2400" dirty="0" err="1">
                <a:solidFill>
                  <a:schemeClr val="bg1"/>
                </a:solidFill>
              </a:rPr>
              <a:t>gwerthuso</a:t>
            </a:r>
            <a:r>
              <a:rPr lang="en-US" sz="2400" dirty="0">
                <a:solidFill>
                  <a:schemeClr val="bg1"/>
                </a:solidFill>
              </a:rPr>
              <a:t> </a:t>
            </a:r>
            <a:r>
              <a:rPr lang="en-US" sz="2400" dirty="0" err="1">
                <a:solidFill>
                  <a:schemeClr val="bg1"/>
                </a:solidFill>
              </a:rPr>
              <a:t>systemau</a:t>
            </a:r>
            <a:r>
              <a:rPr lang="en-US" sz="2400" dirty="0">
                <a:solidFill>
                  <a:schemeClr val="bg1"/>
                </a:solidFill>
              </a:rPr>
              <a:t> </a:t>
            </a:r>
            <a:r>
              <a:rPr lang="en-US" sz="2400" dirty="0" err="1">
                <a:solidFill>
                  <a:schemeClr val="bg1"/>
                </a:solidFill>
              </a:rPr>
              <a:t>addysg</a:t>
            </a:r>
            <a:r>
              <a:rPr lang="en-US" sz="2400" dirty="0">
                <a:solidFill>
                  <a:schemeClr val="bg1"/>
                </a:solidFill>
              </a:rPr>
              <a:t> </a:t>
            </a:r>
            <a:r>
              <a:rPr lang="en-US" sz="2400" dirty="0" err="1">
                <a:solidFill>
                  <a:schemeClr val="bg1"/>
                </a:solidFill>
              </a:rPr>
              <a:t>byd</a:t>
            </a:r>
            <a:r>
              <a:rPr lang="en-US" sz="2400" dirty="0">
                <a:solidFill>
                  <a:schemeClr val="bg1"/>
                </a:solidFill>
              </a:rPr>
              <a:t> </a:t>
            </a:r>
            <a:r>
              <a:rPr lang="en-US" sz="2400" dirty="0" err="1">
                <a:solidFill>
                  <a:schemeClr val="bg1"/>
                </a:solidFill>
              </a:rPr>
              <a:t>eang</a:t>
            </a:r>
            <a:r>
              <a:rPr lang="en-US" sz="2400" dirty="0">
                <a:solidFill>
                  <a:schemeClr val="bg1"/>
                </a:solidFill>
              </a:rPr>
              <a:t> </a:t>
            </a:r>
            <a:r>
              <a:rPr lang="en-US" sz="2400" dirty="0" err="1">
                <a:solidFill>
                  <a:schemeClr val="bg1"/>
                </a:solidFill>
              </a:rPr>
              <a:t>drwy</a:t>
            </a:r>
            <a:r>
              <a:rPr lang="en-US" sz="2400" dirty="0">
                <a:solidFill>
                  <a:schemeClr val="bg1"/>
                </a:solidFill>
              </a:rPr>
              <a:t> </a:t>
            </a:r>
            <a:r>
              <a:rPr lang="en-US" sz="2400" dirty="0" err="1">
                <a:solidFill>
                  <a:schemeClr val="bg1"/>
                </a:solidFill>
              </a:rPr>
              <a:t>brofi</a:t>
            </a:r>
            <a:r>
              <a:rPr lang="en-US" sz="2400" dirty="0">
                <a:solidFill>
                  <a:schemeClr val="bg1"/>
                </a:solidFill>
              </a:rPr>
              <a:t> </a:t>
            </a:r>
            <a:r>
              <a:rPr lang="en-US" sz="2400" dirty="0" err="1">
                <a:solidFill>
                  <a:schemeClr val="bg1"/>
                </a:solidFill>
              </a:rPr>
              <a:t>sgiliau</a:t>
            </a:r>
            <a:r>
              <a:rPr lang="en-US" sz="2400" dirty="0">
                <a:solidFill>
                  <a:schemeClr val="bg1"/>
                </a:solidFill>
              </a:rPr>
              <a:t> a </a:t>
            </a:r>
            <a:r>
              <a:rPr lang="en-US" sz="2400" dirty="0" err="1">
                <a:solidFill>
                  <a:schemeClr val="bg1"/>
                </a:solidFill>
              </a:rPr>
              <a:t>gwybodaeth</a:t>
            </a:r>
            <a:r>
              <a:rPr lang="en-US" sz="2400" dirty="0">
                <a:solidFill>
                  <a:schemeClr val="bg1"/>
                </a:solidFill>
              </a:rPr>
              <a:t> </a:t>
            </a:r>
            <a:r>
              <a:rPr lang="en-US" sz="2400" dirty="0" err="1">
                <a:solidFill>
                  <a:schemeClr val="bg1"/>
                </a:solidFill>
              </a:rPr>
              <a:t>disgyblion</a:t>
            </a:r>
            <a:r>
              <a:rPr lang="en-US" sz="2400" dirty="0">
                <a:solidFill>
                  <a:schemeClr val="bg1"/>
                </a:solidFill>
              </a:rPr>
              <a:t> 15 </a:t>
            </a:r>
            <a:r>
              <a:rPr lang="en-US" sz="2400" dirty="0" err="1">
                <a:solidFill>
                  <a:schemeClr val="bg1"/>
                </a:solidFill>
              </a:rPr>
              <a:t>mlwydd</a:t>
            </a:r>
            <a:r>
              <a:rPr lang="en-US" sz="2400" dirty="0">
                <a:solidFill>
                  <a:schemeClr val="bg1"/>
                </a:solidFill>
              </a:rPr>
              <a:t> </a:t>
            </a:r>
            <a:r>
              <a:rPr lang="en-US" sz="2400" dirty="0" err="1">
                <a:solidFill>
                  <a:schemeClr val="bg1"/>
                </a:solidFill>
              </a:rPr>
              <a:t>oed</a:t>
            </a:r>
            <a:r>
              <a:rPr lang="en-US" sz="2400" dirty="0">
                <a:solidFill>
                  <a:schemeClr val="bg1"/>
                </a:solidFill>
              </a:rPr>
              <a:t>. </a:t>
            </a:r>
          </a:p>
          <a:p>
            <a:pPr>
              <a:defRPr/>
            </a:pPr>
            <a:r>
              <a:rPr lang="en-US" sz="2400" dirty="0" err="1">
                <a:solidFill>
                  <a:schemeClr val="bg1"/>
                </a:solidFill>
              </a:rPr>
              <a:t>Myfyrwyr</a:t>
            </a:r>
            <a:r>
              <a:rPr lang="en-US" sz="2400" dirty="0">
                <a:solidFill>
                  <a:schemeClr val="bg1"/>
                </a:solidFill>
              </a:rPr>
              <a:t> </a:t>
            </a:r>
            <a:r>
              <a:rPr lang="en-US" sz="2400" dirty="0" err="1">
                <a:solidFill>
                  <a:schemeClr val="bg1"/>
                </a:solidFill>
              </a:rPr>
              <a:t>yn</a:t>
            </a:r>
            <a:r>
              <a:rPr lang="en-US" sz="2400" dirty="0">
                <a:solidFill>
                  <a:schemeClr val="bg1"/>
                </a:solidFill>
              </a:rPr>
              <a:t> </a:t>
            </a:r>
            <a:r>
              <a:rPr lang="en-US" sz="2400" dirty="0" err="1">
                <a:solidFill>
                  <a:schemeClr val="bg1"/>
                </a:solidFill>
              </a:rPr>
              <a:t>cynrychioli</a:t>
            </a:r>
            <a:r>
              <a:rPr lang="en-US" sz="2400" dirty="0">
                <a:solidFill>
                  <a:schemeClr val="bg1"/>
                </a:solidFill>
              </a:rPr>
              <a:t> </a:t>
            </a:r>
            <a:r>
              <a:rPr lang="en-US" sz="2400" dirty="0" err="1">
                <a:solidFill>
                  <a:schemeClr val="bg1"/>
                </a:solidFill>
              </a:rPr>
              <a:t>mwy</a:t>
            </a:r>
            <a:r>
              <a:rPr lang="en-US" sz="2400" dirty="0">
                <a:solidFill>
                  <a:schemeClr val="bg1"/>
                </a:solidFill>
              </a:rPr>
              <a:t> </a:t>
            </a:r>
            <a:r>
              <a:rPr lang="en-US" sz="2400" dirty="0" err="1">
                <a:solidFill>
                  <a:schemeClr val="bg1"/>
                </a:solidFill>
              </a:rPr>
              <a:t>na</a:t>
            </a:r>
            <a:r>
              <a:rPr lang="en-US" sz="2400" dirty="0">
                <a:solidFill>
                  <a:schemeClr val="bg1"/>
                </a:solidFill>
              </a:rPr>
              <a:t> 70 o </a:t>
            </a:r>
            <a:r>
              <a:rPr lang="en-US" sz="2400" dirty="0" err="1">
                <a:solidFill>
                  <a:schemeClr val="bg1"/>
                </a:solidFill>
              </a:rPr>
              <a:t>econom</a:t>
            </a:r>
            <a:r>
              <a:rPr lang="en-US" sz="2400" dirty="0" err="1">
                <a:solidFill>
                  <a:schemeClr val="bg1"/>
                </a:solidFill>
                <a:latin typeface="Arial" panose="020B0604020202020204" pitchFamily="34" charset="0"/>
                <a:cs typeface="Arial" panose="020B0604020202020204" pitchFamily="34" charset="0"/>
              </a:rPr>
              <a:t>ï</a:t>
            </a:r>
            <a:r>
              <a:rPr lang="en-US" sz="2400" dirty="0" err="1">
                <a:solidFill>
                  <a:schemeClr val="bg1"/>
                </a:solidFill>
              </a:rPr>
              <a:t>au</a:t>
            </a:r>
            <a:r>
              <a:rPr lang="en-US" sz="2400" dirty="0">
                <a:solidFill>
                  <a:schemeClr val="bg1"/>
                </a:solidFill>
              </a:rPr>
              <a:t> </a:t>
            </a:r>
            <a:r>
              <a:rPr lang="en-US" sz="2400" dirty="0" err="1">
                <a:solidFill>
                  <a:schemeClr val="bg1"/>
                </a:solidFill>
              </a:rPr>
              <a:t>wedi</a:t>
            </a:r>
            <a:r>
              <a:rPr lang="en-US" sz="2400" dirty="0">
                <a:solidFill>
                  <a:schemeClr val="bg1"/>
                </a:solidFill>
              </a:rPr>
              <a:t> </a:t>
            </a:r>
            <a:r>
              <a:rPr lang="en-US" sz="2400" dirty="0" err="1">
                <a:solidFill>
                  <a:schemeClr val="bg1"/>
                </a:solidFill>
              </a:rPr>
              <a:t>cymryd</a:t>
            </a:r>
            <a:r>
              <a:rPr lang="en-US" sz="2400" dirty="0">
                <a:solidFill>
                  <a:schemeClr val="bg1"/>
                </a:solidFill>
              </a:rPr>
              <a:t> </a:t>
            </a:r>
            <a:r>
              <a:rPr lang="en-US" sz="2400" dirty="0" err="1">
                <a:solidFill>
                  <a:schemeClr val="bg1"/>
                </a:solidFill>
              </a:rPr>
              <a:t>rhan</a:t>
            </a:r>
            <a:r>
              <a:rPr lang="en-US" sz="2400" dirty="0">
                <a:solidFill>
                  <a:schemeClr val="bg1"/>
                </a:solidFill>
              </a:rPr>
              <a:t> </a:t>
            </a:r>
            <a:r>
              <a:rPr lang="en-US" sz="2400" dirty="0" err="1">
                <a:solidFill>
                  <a:schemeClr val="bg1"/>
                </a:solidFill>
              </a:rPr>
              <a:t>yn</a:t>
            </a:r>
            <a:r>
              <a:rPr lang="en-US" sz="2400" dirty="0">
                <a:solidFill>
                  <a:schemeClr val="bg1"/>
                </a:solidFill>
              </a:rPr>
              <a:t> </a:t>
            </a:r>
            <a:r>
              <a:rPr lang="en-US" sz="2400" dirty="0" err="1">
                <a:solidFill>
                  <a:schemeClr val="bg1"/>
                </a:solidFill>
              </a:rPr>
              <a:t>yr</a:t>
            </a:r>
            <a:r>
              <a:rPr lang="en-US" sz="2400" dirty="0">
                <a:solidFill>
                  <a:schemeClr val="bg1"/>
                </a:solidFill>
              </a:rPr>
              <a:t> </a:t>
            </a:r>
            <a:r>
              <a:rPr lang="en-US" sz="2400" dirty="0" err="1">
                <a:solidFill>
                  <a:schemeClr val="bg1"/>
                </a:solidFill>
              </a:rPr>
              <a:t>asesiad</a:t>
            </a:r>
            <a:r>
              <a:rPr lang="en-US" sz="2400" dirty="0">
                <a:solidFill>
                  <a:schemeClr val="bg1"/>
                </a:solidFill>
              </a:rPr>
              <a:t>.</a:t>
            </a:r>
            <a:r>
              <a:rPr lang="en-US" sz="2400" i="1" dirty="0">
                <a:solidFill>
                  <a:schemeClr val="bg1"/>
                </a:solidFill>
              </a:rPr>
              <a:t> </a:t>
            </a:r>
          </a:p>
          <a:p>
            <a:pPr marL="109537" indent="0">
              <a:buNone/>
              <a:defRPr/>
            </a:pPr>
            <a:endParaRPr lang="en-US" sz="3600" i="1" dirty="0"/>
          </a:p>
          <a:p>
            <a:pPr>
              <a:defRPr/>
            </a:pPr>
            <a:endParaRPr lang="en-US" sz="3600" i="1" dirty="0"/>
          </a:p>
          <a:p>
            <a:pPr>
              <a:defRPr/>
            </a:pPr>
            <a:endParaRPr lang="en-US" sz="2800" dirty="0"/>
          </a:p>
        </p:txBody>
      </p:sp>
    </p:spTree>
    <p:extLst>
      <p:ext uri="{BB962C8B-B14F-4D97-AF65-F5344CB8AC3E}">
        <p14:creationId xmlns:p14="http://schemas.microsoft.com/office/powerpoint/2010/main" val="104981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870401" y="298661"/>
            <a:ext cx="3705225" cy="1228725"/>
          </a:xfrm>
        </p:spPr>
      </p:pic>
      <p:sp>
        <p:nvSpPr>
          <p:cNvPr id="14339" name="Content Placeholder 6"/>
          <p:cNvSpPr>
            <a:spLocks noGrp="1"/>
          </p:cNvSpPr>
          <p:nvPr>
            <p:ph sz="half" idx="4294967295"/>
          </p:nvPr>
        </p:nvSpPr>
        <p:spPr>
          <a:xfrm>
            <a:off x="5249604" y="1903405"/>
            <a:ext cx="3887787" cy="4525962"/>
          </a:xfrm>
        </p:spPr>
        <p:txBody>
          <a:bodyPr/>
          <a:lstStyle/>
          <a:p>
            <a:r>
              <a:rPr lang="en-US" altLang="en-US" sz="2400" dirty="0">
                <a:solidFill>
                  <a:schemeClr val="bg1"/>
                </a:solidFill>
                <a:ea typeface="ＭＳ Ｐゴシック" pitchFamily="34" charset="-128"/>
              </a:rPr>
              <a:t>PISA tests not directly linked to school curriculum and  are designed to assess to what extent students at the end of compulsory education can apply their knowledge to real-life situations and be equipped for full participation in society.</a:t>
            </a:r>
          </a:p>
          <a:p>
            <a:endParaRPr lang="en-US" altLang="en-US" sz="3600" i="1" dirty="0">
              <a:ea typeface="ＭＳ Ｐゴシック" pitchFamily="34" charset="-128"/>
            </a:endParaRPr>
          </a:p>
          <a:p>
            <a:endParaRPr lang="en-US" altLang="en-US" sz="3600" dirty="0">
              <a:ea typeface="ＭＳ Ｐゴシック" pitchFamily="34" charset="-128"/>
            </a:endParaRPr>
          </a:p>
          <a:p>
            <a:endParaRPr lang="en-US" altLang="en-US" sz="2800" dirty="0">
              <a:ea typeface="ＭＳ Ｐゴシック" pitchFamily="34" charset="-128"/>
            </a:endParaRPr>
          </a:p>
        </p:txBody>
      </p:sp>
      <p:sp>
        <p:nvSpPr>
          <p:cNvPr id="47106" name="Rectangle 2"/>
          <p:cNvSpPr>
            <a:spLocks noGrp="1" noChangeArrowheads="1"/>
          </p:cNvSpPr>
          <p:nvPr>
            <p:ph type="title" idx="4294967295"/>
          </p:nvPr>
        </p:nvSpPr>
        <p:spPr>
          <a:xfrm>
            <a:off x="-155171" y="-148243"/>
            <a:ext cx="8229600" cy="1143000"/>
          </a:xfrm>
        </p:spPr>
        <p:txBody>
          <a:bodyPr rtlCol="0">
            <a:normAutofit fontScale="90000"/>
          </a:bodyPr>
          <a:lstStyle/>
          <a:p>
            <a:pPr algn="ctr">
              <a:defRPr/>
            </a:pPr>
            <a:br>
              <a:rPr lang="en-GB" dirty="0">
                <a:ea typeface="+mj-ea"/>
                <a:cs typeface="+mj-cs"/>
              </a:rPr>
            </a:br>
            <a:r>
              <a:rPr lang="en-GB" dirty="0">
                <a:solidFill>
                  <a:schemeClr val="bg1"/>
                </a:solidFill>
                <a:ea typeface="+mj-ea"/>
                <a:cs typeface="+mj-cs"/>
              </a:rPr>
              <a:t>Programme for International </a:t>
            </a:r>
            <a:br>
              <a:rPr lang="en-GB" dirty="0">
                <a:solidFill>
                  <a:schemeClr val="bg1"/>
                </a:solidFill>
                <a:ea typeface="+mj-ea"/>
                <a:cs typeface="+mj-cs"/>
              </a:rPr>
            </a:br>
            <a:r>
              <a:rPr lang="en-GB" dirty="0">
                <a:solidFill>
                  <a:schemeClr val="bg1"/>
                </a:solidFill>
                <a:ea typeface="+mj-ea"/>
                <a:cs typeface="+mj-cs"/>
              </a:rPr>
              <a:t>Student Assessment (PISA) </a:t>
            </a:r>
            <a:br>
              <a:rPr lang="en-US" dirty="0">
                <a:effectLst/>
              </a:rPr>
            </a:br>
            <a:endParaRPr lang="en-GB" i="1" dirty="0">
              <a:ea typeface="+mj-ea"/>
              <a:cs typeface="+mj-cs"/>
            </a:endParaRPr>
          </a:p>
        </p:txBody>
      </p:sp>
      <p:sp>
        <p:nvSpPr>
          <p:cNvPr id="14341" name="Content Placeholder 6"/>
          <p:cNvSpPr txBox="1">
            <a:spLocks/>
          </p:cNvSpPr>
          <p:nvPr/>
        </p:nvSpPr>
        <p:spPr bwMode="auto">
          <a:xfrm>
            <a:off x="353290" y="1903405"/>
            <a:ext cx="446405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400" dirty="0" err="1">
                <a:solidFill>
                  <a:schemeClr val="bg1"/>
                </a:solidFill>
              </a:rPr>
              <a:t>Nid</a:t>
            </a:r>
            <a:r>
              <a:rPr lang="en-US" altLang="en-US" sz="2400" dirty="0">
                <a:solidFill>
                  <a:schemeClr val="bg1"/>
                </a:solidFill>
              </a:rPr>
              <a:t> </a:t>
            </a:r>
            <a:r>
              <a:rPr lang="en-US" altLang="en-US" sz="2400" dirty="0" err="1">
                <a:solidFill>
                  <a:schemeClr val="bg1"/>
                </a:solidFill>
              </a:rPr>
              <a:t>yw</a:t>
            </a:r>
            <a:r>
              <a:rPr lang="en-US" altLang="en-US" sz="2400" dirty="0">
                <a:solidFill>
                  <a:schemeClr val="bg1"/>
                </a:solidFill>
              </a:rPr>
              <a:t> </a:t>
            </a:r>
            <a:r>
              <a:rPr lang="en-US" altLang="en-US" sz="2400" dirty="0" err="1">
                <a:solidFill>
                  <a:schemeClr val="bg1"/>
                </a:solidFill>
              </a:rPr>
              <a:t>profion</a:t>
            </a:r>
            <a:r>
              <a:rPr lang="en-US" altLang="en-US" sz="2400" dirty="0">
                <a:solidFill>
                  <a:schemeClr val="bg1"/>
                </a:solidFill>
              </a:rPr>
              <a:t> PISA </a:t>
            </a:r>
            <a:r>
              <a:rPr lang="en-US" altLang="en-US" sz="2400" dirty="0" err="1">
                <a:solidFill>
                  <a:schemeClr val="bg1"/>
                </a:solidFill>
              </a:rPr>
              <a:t>wedi’u</a:t>
            </a:r>
            <a:r>
              <a:rPr lang="en-US" altLang="en-US" sz="2400" dirty="0">
                <a:solidFill>
                  <a:schemeClr val="bg1"/>
                </a:solidFill>
              </a:rPr>
              <a:t> </a:t>
            </a:r>
            <a:r>
              <a:rPr lang="en-US" altLang="en-US" sz="2400" dirty="0" err="1">
                <a:solidFill>
                  <a:schemeClr val="bg1"/>
                </a:solidFill>
              </a:rPr>
              <a:t>cysylltu’n</a:t>
            </a:r>
            <a:r>
              <a:rPr lang="en-US" altLang="en-US" sz="2400" dirty="0">
                <a:solidFill>
                  <a:schemeClr val="bg1"/>
                </a:solidFill>
              </a:rPr>
              <a:t> </a:t>
            </a:r>
            <a:r>
              <a:rPr lang="en-US" altLang="en-US" sz="2400" dirty="0" err="1">
                <a:solidFill>
                  <a:schemeClr val="bg1"/>
                </a:solidFill>
              </a:rPr>
              <a:t>uniongyrchol</a:t>
            </a:r>
            <a:r>
              <a:rPr lang="en-US" altLang="en-US" sz="2400" dirty="0">
                <a:solidFill>
                  <a:schemeClr val="bg1"/>
                </a:solidFill>
              </a:rPr>
              <a:t> </a:t>
            </a:r>
            <a:r>
              <a:rPr lang="en-US" altLang="en-US" sz="2400" dirty="0">
                <a:solidFill>
                  <a:schemeClr val="bg1"/>
                </a:solidFill>
                <a:latin typeface="Arial" panose="020B0604020202020204" pitchFamily="34" charset="0"/>
                <a:cs typeface="Arial" panose="020B0604020202020204" pitchFamily="34" charset="0"/>
              </a:rPr>
              <a:t>â</a:t>
            </a:r>
            <a:r>
              <a:rPr lang="en-US" altLang="en-US" sz="2400" dirty="0">
                <a:solidFill>
                  <a:schemeClr val="bg1"/>
                </a:solidFill>
              </a:rPr>
              <a:t> </a:t>
            </a:r>
            <a:r>
              <a:rPr lang="en-US" altLang="en-US" sz="2400" dirty="0" err="1">
                <a:solidFill>
                  <a:schemeClr val="bg1"/>
                </a:solidFill>
              </a:rPr>
              <a:t>chwricwlwm</a:t>
            </a:r>
            <a:r>
              <a:rPr lang="en-US" altLang="en-US" sz="2400" dirty="0">
                <a:solidFill>
                  <a:schemeClr val="bg1"/>
                </a:solidFill>
              </a:rPr>
              <a:t> </a:t>
            </a:r>
            <a:r>
              <a:rPr lang="en-US" altLang="en-US" sz="2400" dirty="0" err="1">
                <a:solidFill>
                  <a:schemeClr val="bg1"/>
                </a:solidFill>
              </a:rPr>
              <a:t>ysgol</a:t>
            </a:r>
            <a:r>
              <a:rPr lang="en-US" altLang="en-US" sz="2400" dirty="0">
                <a:solidFill>
                  <a:schemeClr val="bg1"/>
                </a:solidFill>
              </a:rPr>
              <a:t>. </a:t>
            </a:r>
          </a:p>
          <a:p>
            <a:r>
              <a:rPr lang="en-US" altLang="en-US" sz="2400" dirty="0" err="1">
                <a:solidFill>
                  <a:schemeClr val="bg1"/>
                </a:solidFill>
              </a:rPr>
              <a:t>Pwrpas</a:t>
            </a:r>
            <a:r>
              <a:rPr lang="en-US" altLang="en-US" sz="2400" dirty="0">
                <a:solidFill>
                  <a:schemeClr val="bg1"/>
                </a:solidFill>
              </a:rPr>
              <a:t> PISA </a:t>
            </a:r>
            <a:r>
              <a:rPr lang="en-US" altLang="en-US" sz="2400" dirty="0" err="1">
                <a:solidFill>
                  <a:schemeClr val="bg1"/>
                </a:solidFill>
              </a:rPr>
              <a:t>yw</a:t>
            </a:r>
            <a:r>
              <a:rPr lang="en-US" altLang="en-US" sz="2400" dirty="0">
                <a:solidFill>
                  <a:schemeClr val="bg1"/>
                </a:solidFill>
              </a:rPr>
              <a:t>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asesu</a:t>
            </a:r>
            <a:r>
              <a:rPr lang="en-US" altLang="en-US" sz="2400" dirty="0">
                <a:solidFill>
                  <a:schemeClr val="bg1"/>
                </a:solidFill>
              </a:rPr>
              <a:t>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ba</a:t>
            </a:r>
            <a:r>
              <a:rPr lang="en-US" altLang="en-US" sz="2400" dirty="0">
                <a:solidFill>
                  <a:schemeClr val="bg1"/>
                </a:solidFill>
              </a:rPr>
              <a:t> </a:t>
            </a:r>
            <a:r>
              <a:rPr lang="en-US" altLang="en-US" sz="2400" dirty="0" err="1">
                <a:solidFill>
                  <a:schemeClr val="bg1"/>
                </a:solidFill>
              </a:rPr>
              <a:t>raddau</a:t>
            </a:r>
            <a:r>
              <a:rPr lang="en-US" altLang="en-US" sz="2400" dirty="0">
                <a:solidFill>
                  <a:schemeClr val="bg1"/>
                </a:solidFill>
              </a:rPr>
              <a:t> </a:t>
            </a:r>
            <a:r>
              <a:rPr lang="en-US" altLang="en-US" sz="2400" dirty="0" err="1">
                <a:solidFill>
                  <a:schemeClr val="bg1"/>
                </a:solidFill>
              </a:rPr>
              <a:t>mae</a:t>
            </a:r>
            <a:r>
              <a:rPr lang="en-US" altLang="en-US" sz="2400" dirty="0">
                <a:solidFill>
                  <a:schemeClr val="bg1"/>
                </a:solidFill>
              </a:rPr>
              <a:t> </a:t>
            </a:r>
            <a:r>
              <a:rPr lang="en-US" altLang="en-US" sz="2400" dirty="0" err="1">
                <a:solidFill>
                  <a:schemeClr val="bg1"/>
                </a:solidFill>
              </a:rPr>
              <a:t>eu</a:t>
            </a:r>
            <a:r>
              <a:rPr lang="en-US" altLang="en-US" sz="2400" dirty="0">
                <a:solidFill>
                  <a:schemeClr val="bg1"/>
                </a:solidFill>
              </a:rPr>
              <a:t> </a:t>
            </a:r>
            <a:r>
              <a:rPr lang="en-US" altLang="en-US" sz="2400" dirty="0" err="1">
                <a:solidFill>
                  <a:schemeClr val="bg1"/>
                </a:solidFill>
              </a:rPr>
              <a:t>haddysg</a:t>
            </a:r>
            <a:r>
              <a:rPr lang="en-US" altLang="en-US" sz="2400" dirty="0">
                <a:solidFill>
                  <a:schemeClr val="bg1"/>
                </a:solidFill>
              </a:rPr>
              <a:t> </a:t>
            </a:r>
            <a:r>
              <a:rPr lang="en-US" altLang="en-US" sz="2400" dirty="0" err="1">
                <a:solidFill>
                  <a:schemeClr val="bg1"/>
                </a:solidFill>
              </a:rPr>
              <a:t>wedi</a:t>
            </a:r>
            <a:r>
              <a:rPr lang="en-US" altLang="en-US" sz="2400" dirty="0">
                <a:solidFill>
                  <a:schemeClr val="bg1"/>
                </a:solidFill>
              </a:rPr>
              <a:t> </a:t>
            </a:r>
            <a:r>
              <a:rPr lang="en-US" altLang="en-US" sz="2400" dirty="0" err="1">
                <a:solidFill>
                  <a:schemeClr val="bg1"/>
                </a:solidFill>
              </a:rPr>
              <a:t>paratoi</a:t>
            </a:r>
            <a:r>
              <a:rPr lang="en-US" altLang="en-US" sz="2400" dirty="0">
                <a:solidFill>
                  <a:schemeClr val="bg1"/>
                </a:solidFill>
              </a:rPr>
              <a:t> </a:t>
            </a:r>
            <a:r>
              <a:rPr lang="en-US" altLang="en-US" sz="2400" dirty="0" err="1">
                <a:solidFill>
                  <a:schemeClr val="bg1"/>
                </a:solidFill>
              </a:rPr>
              <a:t>myfyrwyr</a:t>
            </a:r>
            <a:r>
              <a:rPr lang="en-US" altLang="en-US" sz="2400" dirty="0">
                <a:solidFill>
                  <a:schemeClr val="bg1"/>
                </a:solidFill>
              </a:rPr>
              <a:t>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gymhwyso</a:t>
            </a:r>
            <a:r>
              <a:rPr lang="en-US" altLang="en-US" sz="2400" dirty="0">
                <a:solidFill>
                  <a:schemeClr val="bg1"/>
                </a:solidFill>
              </a:rPr>
              <a:t> </a:t>
            </a:r>
            <a:r>
              <a:rPr lang="en-US" altLang="en-US" sz="2400" dirty="0" err="1">
                <a:solidFill>
                  <a:schemeClr val="bg1"/>
                </a:solidFill>
              </a:rPr>
              <a:t>eu</a:t>
            </a:r>
            <a:r>
              <a:rPr lang="en-US" altLang="en-US" sz="2400" dirty="0">
                <a:solidFill>
                  <a:schemeClr val="bg1"/>
                </a:solidFill>
              </a:rPr>
              <a:t> </a:t>
            </a:r>
            <a:r>
              <a:rPr lang="en-US" altLang="en-US" sz="2400" dirty="0" err="1">
                <a:solidFill>
                  <a:schemeClr val="bg1"/>
                </a:solidFill>
              </a:rPr>
              <a:t>gwybodaeth</a:t>
            </a:r>
            <a:r>
              <a:rPr lang="en-US" altLang="en-US" sz="2400" dirty="0">
                <a:solidFill>
                  <a:schemeClr val="bg1"/>
                </a:solidFill>
              </a:rPr>
              <a:t>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sefyllfaoedd</a:t>
            </a:r>
            <a:r>
              <a:rPr lang="en-US" altLang="en-US" sz="2400" dirty="0">
                <a:solidFill>
                  <a:schemeClr val="bg1"/>
                </a:solidFill>
              </a:rPr>
              <a:t> </a:t>
            </a:r>
            <a:r>
              <a:rPr lang="en-US" altLang="en-US" sz="2400" dirty="0" err="1">
                <a:solidFill>
                  <a:schemeClr val="bg1"/>
                </a:solidFill>
              </a:rPr>
              <a:t>bywyd</a:t>
            </a:r>
            <a:r>
              <a:rPr lang="en-US" altLang="en-US" sz="2400" dirty="0">
                <a:solidFill>
                  <a:schemeClr val="bg1"/>
                </a:solidFill>
              </a:rPr>
              <a:t> go </a:t>
            </a:r>
            <a:r>
              <a:rPr lang="en-US" altLang="en-US" sz="2400" dirty="0" err="1">
                <a:solidFill>
                  <a:schemeClr val="bg1"/>
                </a:solidFill>
              </a:rPr>
              <a:t>iawn</a:t>
            </a:r>
            <a:r>
              <a:rPr lang="en-US" altLang="en-US" sz="2400" dirty="0">
                <a:solidFill>
                  <a:schemeClr val="bg1"/>
                </a:solidFill>
              </a:rPr>
              <a:t> ac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gyfrannu’n</a:t>
            </a:r>
            <a:r>
              <a:rPr lang="en-US" altLang="en-US" sz="2400" dirty="0">
                <a:solidFill>
                  <a:schemeClr val="bg1"/>
                </a:solidFill>
              </a:rPr>
              <a:t> </a:t>
            </a:r>
            <a:r>
              <a:rPr lang="en-US" altLang="en-US" sz="2400" dirty="0" err="1">
                <a:solidFill>
                  <a:schemeClr val="bg1"/>
                </a:solidFill>
              </a:rPr>
              <a:t>llawn</a:t>
            </a:r>
            <a:r>
              <a:rPr lang="en-US" altLang="en-US" sz="2400" dirty="0">
                <a:solidFill>
                  <a:schemeClr val="bg1"/>
                </a:solidFill>
              </a:rPr>
              <a:t> </a:t>
            </a:r>
            <a:r>
              <a:rPr lang="en-US" altLang="en-US" sz="2400" dirty="0" err="1">
                <a:solidFill>
                  <a:schemeClr val="bg1"/>
                </a:solidFill>
              </a:rPr>
              <a:t>i</a:t>
            </a:r>
            <a:r>
              <a:rPr lang="en-US" altLang="en-US" sz="2400" dirty="0">
                <a:solidFill>
                  <a:schemeClr val="bg1"/>
                </a:solidFill>
              </a:rPr>
              <a:t> </a:t>
            </a:r>
            <a:r>
              <a:rPr lang="en-US" altLang="en-US" sz="2400" dirty="0" err="1">
                <a:solidFill>
                  <a:schemeClr val="bg1"/>
                </a:solidFill>
              </a:rPr>
              <a:t>gymdeithas</a:t>
            </a:r>
            <a:r>
              <a:rPr lang="en-US" altLang="en-US" sz="2400" dirty="0">
                <a:solidFill>
                  <a:schemeClr val="bg1"/>
                </a:solidFill>
              </a:rPr>
              <a:t>. </a:t>
            </a:r>
            <a:endParaRPr lang="en-US" altLang="en-US" sz="2800" dirty="0">
              <a:solidFill>
                <a:schemeClr val="bg1"/>
              </a:solidFill>
            </a:endParaRPr>
          </a:p>
        </p:txBody>
      </p:sp>
    </p:spTree>
    <p:extLst>
      <p:ext uri="{BB962C8B-B14F-4D97-AF65-F5344CB8AC3E}">
        <p14:creationId xmlns:p14="http://schemas.microsoft.com/office/powerpoint/2010/main" val="589255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6"/>
          <p:cNvSpPr>
            <a:spLocks noGrp="1"/>
          </p:cNvSpPr>
          <p:nvPr>
            <p:ph sz="half" idx="4294967295"/>
          </p:nvPr>
        </p:nvSpPr>
        <p:spPr>
          <a:xfrm>
            <a:off x="5110943" y="1752600"/>
            <a:ext cx="3887787" cy="2695363"/>
          </a:xfrm>
        </p:spPr>
        <p:txBody>
          <a:bodyPr>
            <a:normAutofit fontScale="70000" lnSpcReduction="20000"/>
          </a:bodyPr>
          <a:lstStyle/>
          <a:p>
            <a:r>
              <a:rPr lang="en-US" altLang="en-US" sz="2800" dirty="0">
                <a:solidFill>
                  <a:schemeClr val="bg1"/>
                </a:solidFill>
                <a:ea typeface="ＭＳ Ｐゴシック" pitchFamily="34" charset="-128"/>
              </a:rPr>
              <a:t>Countries participating in successive surveys can compare their students' performance over time and assess the impact of their education policy  decisions.</a:t>
            </a:r>
          </a:p>
          <a:p>
            <a:r>
              <a:rPr lang="en-US" altLang="en-US" sz="2800" dirty="0">
                <a:solidFill>
                  <a:schemeClr val="bg1"/>
                </a:solidFill>
                <a:ea typeface="ＭＳ Ｐゴシック" pitchFamily="34" charset="-128"/>
              </a:rPr>
              <a:t>Watch the video clip and note down how Pisa works.</a:t>
            </a:r>
          </a:p>
          <a:p>
            <a:endParaRPr lang="en-US" altLang="en-US" sz="2800" dirty="0">
              <a:ea typeface="ＭＳ Ｐゴシック" pitchFamily="34" charset="-128"/>
            </a:endParaRPr>
          </a:p>
        </p:txBody>
      </p:sp>
      <p:sp>
        <p:nvSpPr>
          <p:cNvPr id="47106" name="Rectangle 2"/>
          <p:cNvSpPr>
            <a:spLocks noGrp="1" noChangeArrowheads="1"/>
          </p:cNvSpPr>
          <p:nvPr>
            <p:ph type="title" idx="4294967295"/>
          </p:nvPr>
        </p:nvSpPr>
        <p:spPr>
          <a:xfrm>
            <a:off x="0" y="-253538"/>
            <a:ext cx="8229600" cy="1143000"/>
          </a:xfrm>
        </p:spPr>
        <p:txBody>
          <a:bodyPr rtlCol="0">
            <a:normAutofit fontScale="90000"/>
          </a:bodyPr>
          <a:lstStyle/>
          <a:p>
            <a:pPr algn="ctr">
              <a:defRPr/>
            </a:pPr>
            <a:br>
              <a:rPr lang="en-GB" dirty="0">
                <a:solidFill>
                  <a:schemeClr val="bg1"/>
                </a:solidFill>
                <a:ea typeface="+mj-ea"/>
                <a:cs typeface="+mj-cs"/>
              </a:rPr>
            </a:br>
            <a:r>
              <a:rPr lang="en-GB" dirty="0">
                <a:solidFill>
                  <a:schemeClr val="bg1"/>
                </a:solidFill>
                <a:ea typeface="+mj-ea"/>
                <a:cs typeface="+mj-cs"/>
              </a:rPr>
              <a:t>Programme for International </a:t>
            </a:r>
            <a:br>
              <a:rPr lang="en-GB" dirty="0">
                <a:solidFill>
                  <a:schemeClr val="bg1"/>
                </a:solidFill>
                <a:ea typeface="+mj-ea"/>
                <a:cs typeface="+mj-cs"/>
              </a:rPr>
            </a:br>
            <a:r>
              <a:rPr lang="en-GB" dirty="0">
                <a:solidFill>
                  <a:schemeClr val="bg1"/>
                </a:solidFill>
                <a:ea typeface="+mj-ea"/>
                <a:cs typeface="+mj-cs"/>
              </a:rPr>
              <a:t>Student Assessment (PISA) </a:t>
            </a:r>
            <a:br>
              <a:rPr lang="en-US" dirty="0">
                <a:solidFill>
                  <a:schemeClr val="bg1"/>
                </a:solidFill>
                <a:effectLst/>
              </a:rPr>
            </a:br>
            <a:endParaRPr lang="en-GB" i="1" dirty="0">
              <a:solidFill>
                <a:schemeClr val="bg1"/>
              </a:solidFill>
              <a:ea typeface="+mj-ea"/>
              <a:cs typeface="+mj-cs"/>
            </a:endParaRPr>
          </a:p>
        </p:txBody>
      </p:sp>
      <p:sp>
        <p:nvSpPr>
          <p:cNvPr id="15365" name="Content Placeholder 6"/>
          <p:cNvSpPr txBox="1">
            <a:spLocks/>
          </p:cNvSpPr>
          <p:nvPr/>
        </p:nvSpPr>
        <p:spPr bwMode="auto">
          <a:xfrm>
            <a:off x="440573" y="1684712"/>
            <a:ext cx="4199159" cy="2763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200" dirty="0">
                <a:solidFill>
                  <a:schemeClr val="bg1"/>
                </a:solidFill>
                <a:latin typeface="Gill Sans MT" panose="020B0502020104020203" pitchFamily="34" charset="0"/>
              </a:rPr>
              <a:t>Gall </a:t>
            </a:r>
            <a:r>
              <a:rPr lang="en-US" altLang="en-US" sz="2200" dirty="0" err="1">
                <a:solidFill>
                  <a:schemeClr val="bg1"/>
                </a:solidFill>
                <a:latin typeface="Gill Sans MT" panose="020B0502020104020203" pitchFamily="34" charset="0"/>
              </a:rPr>
              <a:t>gwledydd</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sydd</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wedi</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cymryd</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rhan</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yn</a:t>
            </a:r>
            <a:r>
              <a:rPr lang="en-US" altLang="en-US" sz="2200" dirty="0">
                <a:solidFill>
                  <a:schemeClr val="bg1"/>
                </a:solidFill>
                <a:latin typeface="Gill Sans MT" panose="020B0502020104020203" pitchFamily="34" charset="0"/>
              </a:rPr>
              <a:t> y </a:t>
            </a:r>
            <a:r>
              <a:rPr lang="en-US" altLang="en-US" sz="2200" dirty="0" err="1">
                <a:solidFill>
                  <a:schemeClr val="bg1"/>
                </a:solidFill>
                <a:latin typeface="Gill Sans MT" panose="020B0502020104020203" pitchFamily="34" charset="0"/>
              </a:rPr>
              <a:t>profion</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gymharu</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perfformiad</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eu</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myfyrwyr</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dros</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amser</a:t>
            </a:r>
            <a:r>
              <a:rPr lang="en-US" altLang="en-US" sz="2200" dirty="0">
                <a:solidFill>
                  <a:schemeClr val="bg1"/>
                </a:solidFill>
                <a:latin typeface="Gill Sans MT" panose="020B0502020104020203" pitchFamily="34" charset="0"/>
              </a:rPr>
              <a:t> ac </a:t>
            </a:r>
            <a:r>
              <a:rPr lang="en-US" altLang="en-US" sz="2200" dirty="0" err="1">
                <a:solidFill>
                  <a:schemeClr val="bg1"/>
                </a:solidFill>
                <a:latin typeface="Gill Sans MT" panose="020B0502020104020203" pitchFamily="34" charset="0"/>
              </a:rPr>
              <a:t>asesu</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effaith</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eu</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penderfyniadau</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polisi</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addysg</a:t>
            </a:r>
            <a:r>
              <a:rPr lang="en-US" altLang="en-US" sz="2200" dirty="0">
                <a:solidFill>
                  <a:schemeClr val="bg1"/>
                </a:solidFill>
                <a:latin typeface="Gill Sans MT" panose="020B0502020104020203" pitchFamily="34" charset="0"/>
              </a:rPr>
              <a:t>. </a:t>
            </a:r>
          </a:p>
          <a:p>
            <a:r>
              <a:rPr lang="en-US" altLang="en-US" sz="2200" dirty="0" err="1">
                <a:solidFill>
                  <a:schemeClr val="bg1"/>
                </a:solidFill>
                <a:latin typeface="Gill Sans MT" panose="020B0502020104020203" pitchFamily="34" charset="0"/>
              </a:rPr>
              <a:t>Gwyliwch</a:t>
            </a:r>
            <a:r>
              <a:rPr lang="en-US" altLang="en-US" sz="2200" dirty="0">
                <a:solidFill>
                  <a:schemeClr val="bg1"/>
                </a:solidFill>
                <a:latin typeface="Gill Sans MT" panose="020B0502020104020203" pitchFamily="34" charset="0"/>
              </a:rPr>
              <a:t> y clip a </a:t>
            </a:r>
            <a:r>
              <a:rPr lang="en-US" altLang="en-US" sz="2200" dirty="0" err="1">
                <a:solidFill>
                  <a:schemeClr val="bg1"/>
                </a:solidFill>
                <a:latin typeface="Gill Sans MT" panose="020B0502020104020203" pitchFamily="34" charset="0"/>
              </a:rPr>
              <a:t>nodwch</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sut</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mae</a:t>
            </a:r>
            <a:r>
              <a:rPr lang="en-US" altLang="en-US" sz="2200" dirty="0">
                <a:solidFill>
                  <a:schemeClr val="bg1"/>
                </a:solidFill>
                <a:latin typeface="Gill Sans MT" panose="020B0502020104020203" pitchFamily="34" charset="0"/>
              </a:rPr>
              <a:t> Pisa </a:t>
            </a:r>
            <a:r>
              <a:rPr lang="en-US" altLang="en-US" sz="2200" dirty="0" err="1">
                <a:solidFill>
                  <a:schemeClr val="bg1"/>
                </a:solidFill>
                <a:latin typeface="Gill Sans MT" panose="020B0502020104020203" pitchFamily="34" charset="0"/>
              </a:rPr>
              <a:t>yn</a:t>
            </a:r>
            <a:r>
              <a:rPr lang="en-US" altLang="en-US" sz="2200" dirty="0">
                <a:solidFill>
                  <a:schemeClr val="bg1"/>
                </a:solidFill>
                <a:latin typeface="Gill Sans MT" panose="020B0502020104020203" pitchFamily="34" charset="0"/>
              </a:rPr>
              <a:t> </a:t>
            </a:r>
            <a:r>
              <a:rPr lang="en-US" altLang="en-US" sz="2200" dirty="0" err="1">
                <a:solidFill>
                  <a:schemeClr val="bg1"/>
                </a:solidFill>
                <a:latin typeface="Gill Sans MT" panose="020B0502020104020203" pitchFamily="34" charset="0"/>
              </a:rPr>
              <a:t>gweithio</a:t>
            </a:r>
            <a:r>
              <a:rPr lang="en-US" altLang="en-US" sz="2200" dirty="0">
                <a:solidFill>
                  <a:schemeClr val="bg1"/>
                </a:solidFill>
                <a:latin typeface="Gill Sans MT" panose="020B0502020104020203" pitchFamily="34" charset="0"/>
              </a:rPr>
              <a:t>.</a:t>
            </a:r>
          </a:p>
        </p:txBody>
      </p:sp>
      <p:pic>
        <p:nvPicPr>
          <p:cNvPr id="6" name="Content Placeholder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7870401" y="298661"/>
            <a:ext cx="3705225" cy="1228725"/>
          </a:xfrm>
          <a:prstGeom prst="rect">
            <a:avLst/>
          </a:prstGeom>
        </p:spPr>
      </p:pic>
      <p:sp>
        <p:nvSpPr>
          <p:cNvPr id="3" name="TextBox 2">
            <a:hlinkClick r:id="rId4"/>
            <a:extLst>
              <a:ext uri="{FF2B5EF4-FFF2-40B4-BE49-F238E27FC236}">
                <a16:creationId xmlns:a16="http://schemas.microsoft.com/office/drawing/2014/main" id="{FEA3B5C9-52F7-DBE4-216E-0362B7262551}"/>
              </a:ext>
            </a:extLst>
          </p:cNvPr>
          <p:cNvSpPr txBox="1"/>
          <p:nvPr/>
        </p:nvSpPr>
        <p:spPr>
          <a:xfrm>
            <a:off x="4104488" y="4988622"/>
            <a:ext cx="3155711" cy="369332"/>
          </a:xfrm>
          <a:prstGeom prst="rect">
            <a:avLst/>
          </a:prstGeom>
          <a:noFill/>
        </p:spPr>
        <p:txBody>
          <a:bodyPr wrap="square" rtlCol="0">
            <a:spAutoFit/>
          </a:bodyPr>
          <a:lstStyle/>
          <a:p>
            <a:r>
              <a:rPr lang="en-GB" dirty="0" err="1">
                <a:hlinkClick r:id="rId4"/>
              </a:rPr>
              <a:t>Profion</a:t>
            </a:r>
            <a:r>
              <a:rPr lang="en-GB" dirty="0">
                <a:hlinkClick r:id="rId4"/>
              </a:rPr>
              <a:t> PISA Tests</a:t>
            </a:r>
            <a:endParaRPr lang="en-GB" dirty="0"/>
          </a:p>
        </p:txBody>
      </p:sp>
      <p:pic>
        <p:nvPicPr>
          <p:cNvPr id="5" name="Picture 4" descr="Logo, icon&#10;&#10;Description automatically generated">
            <a:extLst>
              <a:ext uri="{FF2B5EF4-FFF2-40B4-BE49-F238E27FC236}">
                <a16:creationId xmlns:a16="http://schemas.microsoft.com/office/drawing/2014/main" id="{4ECAFA86-B381-6F0B-5FB3-7B5D687B72C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416628" y="4901172"/>
            <a:ext cx="687860" cy="684081"/>
          </a:xfrm>
          <a:prstGeom prst="rect">
            <a:avLst/>
          </a:prstGeom>
        </p:spPr>
      </p:pic>
    </p:spTree>
    <p:extLst>
      <p:ext uri="{BB962C8B-B14F-4D97-AF65-F5344CB8AC3E}">
        <p14:creationId xmlns:p14="http://schemas.microsoft.com/office/powerpoint/2010/main" val="215533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6"/>
          <p:cNvSpPr>
            <a:spLocks noGrp="1"/>
          </p:cNvSpPr>
          <p:nvPr>
            <p:ph sz="half" idx="4294967295"/>
          </p:nvPr>
        </p:nvSpPr>
        <p:spPr>
          <a:xfrm>
            <a:off x="5505596" y="1846811"/>
            <a:ext cx="3887787" cy="4525963"/>
          </a:xfrm>
        </p:spPr>
        <p:txBody>
          <a:bodyPr>
            <a:normAutofit lnSpcReduction="10000"/>
          </a:bodyPr>
          <a:lstStyle/>
          <a:p>
            <a:r>
              <a:rPr lang="en-GB" altLang="en-US" sz="2400" dirty="0">
                <a:solidFill>
                  <a:schemeClr val="bg1"/>
                </a:solidFill>
                <a:ea typeface="ＭＳ Ｐゴシック" pitchFamily="34" charset="-128"/>
              </a:rPr>
              <a:t>Research PISA scores in Wales for 2015 and 2018. Please note that 2021 testing has been delayed to 2022 due to Covid.</a:t>
            </a:r>
          </a:p>
          <a:p>
            <a:r>
              <a:rPr lang="en-GB" altLang="en-US" sz="2400" dirty="0">
                <a:solidFill>
                  <a:schemeClr val="bg1"/>
                </a:solidFill>
                <a:ea typeface="ＭＳ Ｐゴシック" pitchFamily="34" charset="-128"/>
              </a:rPr>
              <a:t>Does this reflect improvement?</a:t>
            </a:r>
          </a:p>
          <a:p>
            <a:r>
              <a:rPr lang="en-GB" altLang="en-US" sz="2400" dirty="0">
                <a:solidFill>
                  <a:schemeClr val="bg1"/>
                </a:solidFill>
                <a:ea typeface="ＭＳ Ｐゴシック" pitchFamily="34" charset="-128"/>
              </a:rPr>
              <a:t>Compare and contrast with the rest of the U.K.</a:t>
            </a:r>
          </a:p>
          <a:p>
            <a:r>
              <a:rPr lang="en-GB" altLang="en-US" sz="2400" dirty="0">
                <a:solidFill>
                  <a:schemeClr val="bg1"/>
                </a:solidFill>
                <a:ea typeface="ＭＳ Ｐゴシック" pitchFamily="34" charset="-128"/>
              </a:rPr>
              <a:t>Feedback your findings.</a:t>
            </a:r>
          </a:p>
        </p:txBody>
      </p:sp>
      <p:sp>
        <p:nvSpPr>
          <p:cNvPr id="47106" name="Rectangle 2"/>
          <p:cNvSpPr>
            <a:spLocks noGrp="1" noChangeArrowheads="1"/>
          </p:cNvSpPr>
          <p:nvPr>
            <p:ph type="title" idx="4294967295"/>
          </p:nvPr>
        </p:nvSpPr>
        <p:spPr>
          <a:xfrm>
            <a:off x="0" y="923406"/>
            <a:ext cx="10214186" cy="1143000"/>
          </a:xfrm>
        </p:spPr>
        <p:txBody>
          <a:bodyPr rtlCol="0">
            <a:normAutofit/>
          </a:bodyPr>
          <a:lstStyle/>
          <a:p>
            <a:pPr algn="ctr">
              <a:defRPr/>
            </a:pPr>
            <a:r>
              <a:rPr lang="en-GB" dirty="0" err="1">
                <a:solidFill>
                  <a:schemeClr val="bg1"/>
                </a:solidFill>
                <a:ea typeface="+mj-ea"/>
                <a:cs typeface="+mj-cs"/>
              </a:rPr>
              <a:t>Tasg</a:t>
            </a:r>
            <a:r>
              <a:rPr lang="en-GB" dirty="0">
                <a:solidFill>
                  <a:schemeClr val="bg1"/>
                </a:solidFill>
                <a:ea typeface="+mj-ea"/>
                <a:cs typeface="+mj-cs"/>
              </a:rPr>
              <a:t> </a:t>
            </a:r>
            <a:r>
              <a:rPr lang="en-GB" dirty="0" err="1">
                <a:solidFill>
                  <a:schemeClr val="bg1"/>
                </a:solidFill>
                <a:ea typeface="+mj-ea"/>
                <a:cs typeface="+mj-cs"/>
              </a:rPr>
              <a:t>Grŵp</a:t>
            </a:r>
            <a:r>
              <a:rPr lang="en-GB" dirty="0">
                <a:solidFill>
                  <a:schemeClr val="bg1"/>
                </a:solidFill>
                <a:ea typeface="+mj-ea"/>
                <a:cs typeface="+mj-cs"/>
              </a:rPr>
              <a:t>          Group Task</a:t>
            </a:r>
            <a:endParaRPr lang="en-GB" i="1" dirty="0">
              <a:solidFill>
                <a:schemeClr val="bg1"/>
              </a:solidFill>
              <a:ea typeface="+mj-ea"/>
              <a:cs typeface="+mj-cs"/>
            </a:endParaRPr>
          </a:p>
        </p:txBody>
      </p:sp>
      <p:sp>
        <p:nvSpPr>
          <p:cNvPr id="16389" name="Content Placeholder 6"/>
          <p:cNvSpPr txBox="1">
            <a:spLocks/>
          </p:cNvSpPr>
          <p:nvPr/>
        </p:nvSpPr>
        <p:spPr bwMode="auto">
          <a:xfrm>
            <a:off x="451659" y="1846811"/>
            <a:ext cx="4176713" cy="437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GB" altLang="en-US" sz="2400" dirty="0" err="1">
                <a:solidFill>
                  <a:schemeClr val="bg1"/>
                </a:solidFill>
                <a:latin typeface="Gill Sans MT" panose="020B0502020104020203" pitchFamily="34" charset="0"/>
              </a:rPr>
              <a:t>Ymchwiliwch</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sgoriau</a:t>
            </a:r>
            <a:r>
              <a:rPr lang="en-GB" altLang="en-US" sz="2400" dirty="0">
                <a:solidFill>
                  <a:schemeClr val="bg1"/>
                </a:solidFill>
                <a:latin typeface="Gill Sans MT" panose="020B0502020104020203" pitchFamily="34" charset="0"/>
              </a:rPr>
              <a:t> PISA </a:t>
            </a:r>
            <a:r>
              <a:rPr lang="en-GB" altLang="en-US" sz="2400" dirty="0" err="1">
                <a:solidFill>
                  <a:schemeClr val="bg1"/>
                </a:solidFill>
                <a:latin typeface="Gill Sans MT" panose="020B0502020104020203" pitchFamily="34" charset="0"/>
              </a:rPr>
              <a:t>yng</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Nghymru</a:t>
            </a:r>
            <a:r>
              <a:rPr lang="en-GB" altLang="en-US" sz="2400" dirty="0">
                <a:solidFill>
                  <a:schemeClr val="bg1"/>
                </a:solidFill>
                <a:latin typeface="Gill Sans MT" panose="020B0502020104020203" pitchFamily="34" charset="0"/>
              </a:rPr>
              <a:t> am 2015 a 2018. </a:t>
            </a:r>
            <a:r>
              <a:rPr lang="en-GB" altLang="en-US" sz="2400" dirty="0" err="1">
                <a:solidFill>
                  <a:schemeClr val="bg1"/>
                </a:solidFill>
                <a:latin typeface="Gill Sans MT" panose="020B0502020104020203" pitchFamily="34" charset="0"/>
              </a:rPr>
              <a:t>Sylwer</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fod</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profion</a:t>
            </a:r>
            <a:r>
              <a:rPr lang="en-GB" altLang="en-US" sz="2400" dirty="0">
                <a:solidFill>
                  <a:schemeClr val="bg1"/>
                </a:solidFill>
                <a:latin typeface="Gill Sans MT" panose="020B0502020104020203" pitchFamily="34" charset="0"/>
              </a:rPr>
              <a:t> 2021 </a:t>
            </a:r>
            <a:r>
              <a:rPr lang="en-GB" altLang="en-US" sz="2400" dirty="0" err="1">
                <a:solidFill>
                  <a:schemeClr val="bg1"/>
                </a:solidFill>
                <a:latin typeface="Gill Sans MT" panose="020B0502020104020203" pitchFamily="34" charset="0"/>
              </a:rPr>
              <a:t>wedi</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eu</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gohirio</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i</a:t>
            </a:r>
            <a:r>
              <a:rPr lang="en-GB" altLang="en-US" sz="2400" dirty="0">
                <a:solidFill>
                  <a:schemeClr val="bg1"/>
                </a:solidFill>
                <a:latin typeface="Gill Sans MT" panose="020B0502020104020203" pitchFamily="34" charset="0"/>
              </a:rPr>
              <a:t> 2022 </a:t>
            </a:r>
            <a:r>
              <a:rPr lang="en-GB" altLang="en-US" sz="2400" dirty="0" err="1">
                <a:solidFill>
                  <a:schemeClr val="bg1"/>
                </a:solidFill>
                <a:latin typeface="Gill Sans MT" panose="020B0502020104020203" pitchFamily="34" charset="0"/>
              </a:rPr>
              <a:t>oherwydd</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Cofid</a:t>
            </a:r>
            <a:r>
              <a:rPr lang="en-GB" altLang="en-US" sz="2400" dirty="0">
                <a:solidFill>
                  <a:schemeClr val="bg1"/>
                </a:solidFill>
                <a:latin typeface="Gill Sans MT" panose="020B0502020104020203" pitchFamily="34" charset="0"/>
              </a:rPr>
              <a:t>.</a:t>
            </a:r>
          </a:p>
          <a:p>
            <a:r>
              <a:rPr lang="en-GB" altLang="en-US" sz="2400" dirty="0">
                <a:solidFill>
                  <a:schemeClr val="bg1"/>
                </a:solidFill>
                <a:latin typeface="Gill Sans MT" panose="020B0502020104020203" pitchFamily="34" charset="0"/>
              </a:rPr>
              <a:t>A </a:t>
            </a:r>
            <a:r>
              <a:rPr lang="en-GB" altLang="en-US" sz="2400" dirty="0" err="1">
                <a:solidFill>
                  <a:schemeClr val="bg1"/>
                </a:solidFill>
                <a:latin typeface="Gill Sans MT" panose="020B0502020104020203" pitchFamily="34" charset="0"/>
              </a:rPr>
              <a:t>yw’n</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dangos</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gwelliant</a:t>
            </a:r>
            <a:r>
              <a:rPr lang="en-GB" altLang="en-US" sz="2400" dirty="0">
                <a:solidFill>
                  <a:schemeClr val="bg1"/>
                </a:solidFill>
                <a:latin typeface="Gill Sans MT" panose="020B0502020104020203" pitchFamily="34" charset="0"/>
              </a:rPr>
              <a:t>?</a:t>
            </a:r>
          </a:p>
          <a:p>
            <a:r>
              <a:rPr lang="en-GB" altLang="en-US" sz="2400" dirty="0" err="1">
                <a:solidFill>
                  <a:schemeClr val="bg1"/>
                </a:solidFill>
                <a:latin typeface="Gill Sans MT" panose="020B0502020104020203" pitchFamily="34" charset="0"/>
              </a:rPr>
              <a:t>Cymharwch</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gyda</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gweddill</a:t>
            </a:r>
            <a:r>
              <a:rPr lang="en-GB" altLang="en-US" sz="2400" dirty="0">
                <a:solidFill>
                  <a:schemeClr val="bg1"/>
                </a:solidFill>
                <a:latin typeface="Gill Sans MT" panose="020B0502020104020203" pitchFamily="34" charset="0"/>
              </a:rPr>
              <a:t> y D.U.</a:t>
            </a:r>
          </a:p>
          <a:p>
            <a:r>
              <a:rPr lang="en-GB" altLang="en-US" sz="2400" dirty="0" err="1">
                <a:solidFill>
                  <a:schemeClr val="bg1"/>
                </a:solidFill>
                <a:latin typeface="Gill Sans MT" panose="020B0502020104020203" pitchFamily="34" charset="0"/>
              </a:rPr>
              <a:t>Adroddwch</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nôl</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ar</a:t>
            </a:r>
            <a:r>
              <a:rPr lang="en-GB" altLang="en-US" sz="2400" dirty="0">
                <a:solidFill>
                  <a:schemeClr val="bg1"/>
                </a:solidFill>
                <a:latin typeface="Gill Sans MT" panose="020B0502020104020203" pitchFamily="34" charset="0"/>
              </a:rPr>
              <a:t> eich </a:t>
            </a:r>
            <a:r>
              <a:rPr lang="en-GB" altLang="en-US" sz="2400" dirty="0" err="1">
                <a:solidFill>
                  <a:schemeClr val="bg1"/>
                </a:solidFill>
                <a:latin typeface="Gill Sans MT" panose="020B0502020104020203" pitchFamily="34" charset="0"/>
              </a:rPr>
              <a:t>darganfyddiadau</a:t>
            </a:r>
            <a:r>
              <a:rPr lang="en-GB" altLang="en-US" sz="2400" dirty="0">
                <a:solidFill>
                  <a:schemeClr val="bg1"/>
                </a:solidFill>
              </a:rPr>
              <a:t>.</a:t>
            </a:r>
          </a:p>
        </p:txBody>
      </p:sp>
      <p:pic>
        <p:nvPicPr>
          <p:cNvPr id="6" name="Content Placeholder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695310" y="5754616"/>
            <a:ext cx="2794187" cy="926607"/>
          </a:xfrm>
          <a:prstGeom prst="rect">
            <a:avLst/>
          </a:prstGeom>
        </p:spPr>
      </p:pic>
    </p:spTree>
    <p:extLst>
      <p:ext uri="{BB962C8B-B14F-4D97-AF65-F5344CB8AC3E}">
        <p14:creationId xmlns:p14="http://schemas.microsoft.com/office/powerpoint/2010/main" val="1221060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3786" y="567575"/>
            <a:ext cx="8609521" cy="1752599"/>
          </a:xfrm>
        </p:spPr>
        <p:txBody>
          <a:bodyPr>
            <a:normAutofit/>
          </a:bodyPr>
          <a:lstStyle/>
          <a:p>
            <a:r>
              <a:rPr lang="en-GB" dirty="0"/>
              <a:t>National Testing / </a:t>
            </a:r>
            <a:r>
              <a:rPr lang="en-GB" dirty="0" err="1"/>
              <a:t>Profion</a:t>
            </a:r>
            <a:r>
              <a:rPr lang="en-GB" dirty="0"/>
              <a:t> </a:t>
            </a:r>
            <a:r>
              <a:rPr lang="en-GB" dirty="0" err="1"/>
              <a:t>Cenedlaethol</a:t>
            </a:r>
            <a:endParaRPr lang="en-GB" dirty="0"/>
          </a:p>
        </p:txBody>
      </p:sp>
      <p:sp>
        <p:nvSpPr>
          <p:cNvPr id="5" name="Content Placeholder 4"/>
          <p:cNvSpPr>
            <a:spLocks noGrp="1"/>
          </p:cNvSpPr>
          <p:nvPr>
            <p:ph sz="half" idx="1"/>
          </p:nvPr>
        </p:nvSpPr>
        <p:spPr>
          <a:xfrm>
            <a:off x="622069" y="1873134"/>
            <a:ext cx="4255008" cy="5486400"/>
          </a:xfrm>
        </p:spPr>
        <p:txBody>
          <a:bodyPr>
            <a:normAutofit/>
          </a:bodyPr>
          <a:lstStyle/>
          <a:p>
            <a:r>
              <a:rPr lang="en-GB" sz="2000" dirty="0" err="1"/>
              <a:t>Profion</a:t>
            </a:r>
            <a:r>
              <a:rPr lang="en-GB" sz="2000" dirty="0"/>
              <a:t> </a:t>
            </a:r>
            <a:r>
              <a:rPr lang="en-GB" sz="2000" dirty="0" err="1"/>
              <a:t>llythrennedd</a:t>
            </a:r>
            <a:r>
              <a:rPr lang="en-GB" sz="2000" dirty="0"/>
              <a:t> a </a:t>
            </a:r>
            <a:r>
              <a:rPr lang="en-GB" sz="2000" dirty="0" err="1"/>
              <a:t>rhifedd</a:t>
            </a:r>
            <a:r>
              <a:rPr lang="en-GB" sz="2000" dirty="0"/>
              <a:t> </a:t>
            </a:r>
            <a:r>
              <a:rPr lang="en-GB" sz="2000" dirty="0" err="1"/>
              <a:t>cenedlaethol</a:t>
            </a:r>
            <a:r>
              <a:rPr lang="en-GB" sz="2000" dirty="0"/>
              <a:t> </a:t>
            </a:r>
            <a:r>
              <a:rPr lang="en-GB" sz="2000" dirty="0" err="1"/>
              <a:t>i</a:t>
            </a:r>
            <a:r>
              <a:rPr lang="en-GB" sz="2000" dirty="0"/>
              <a:t> </a:t>
            </a:r>
            <a:r>
              <a:rPr lang="en-GB" sz="2000" dirty="0" err="1"/>
              <a:t>blant</a:t>
            </a:r>
            <a:r>
              <a:rPr lang="en-GB" sz="2000" dirty="0"/>
              <a:t> 7 – 14 </a:t>
            </a:r>
            <a:r>
              <a:rPr lang="en-GB" sz="2000" dirty="0" err="1"/>
              <a:t>oed</a:t>
            </a:r>
            <a:r>
              <a:rPr lang="en-GB" sz="2000" dirty="0"/>
              <a:t> wedi </a:t>
            </a:r>
            <a:r>
              <a:rPr lang="en-GB" sz="2000" dirty="0" err="1"/>
              <a:t>deillio</a:t>
            </a:r>
            <a:r>
              <a:rPr lang="en-GB" sz="2000" dirty="0"/>
              <a:t> yn </a:t>
            </a:r>
            <a:r>
              <a:rPr lang="en-GB" sz="2000" dirty="0" err="1"/>
              <a:t>rhannol</a:t>
            </a:r>
            <a:r>
              <a:rPr lang="en-GB" sz="2000" dirty="0"/>
              <a:t> o </a:t>
            </a:r>
            <a:r>
              <a:rPr lang="en-GB" sz="2000" dirty="0" err="1"/>
              <a:t>ganlyniadau</a:t>
            </a:r>
            <a:r>
              <a:rPr lang="en-GB" sz="2000" dirty="0"/>
              <a:t> </a:t>
            </a:r>
            <a:r>
              <a:rPr lang="en-GB" sz="2000" dirty="0" err="1"/>
              <a:t>isel</a:t>
            </a:r>
            <a:r>
              <a:rPr lang="en-GB" sz="2000" dirty="0"/>
              <a:t> PISA</a:t>
            </a:r>
          </a:p>
          <a:p>
            <a:r>
              <a:rPr lang="en-GB" sz="2000" dirty="0" err="1"/>
              <a:t>Cynhaliwyd</a:t>
            </a:r>
            <a:r>
              <a:rPr lang="en-GB" sz="2000" dirty="0"/>
              <a:t> </a:t>
            </a:r>
            <a:r>
              <a:rPr lang="en-GB" sz="2000" dirty="0" err="1"/>
              <a:t>gyntaf</a:t>
            </a:r>
            <a:r>
              <a:rPr lang="en-GB" sz="2000" dirty="0"/>
              <a:t> yn 2013</a:t>
            </a:r>
          </a:p>
          <a:p>
            <a:r>
              <a:rPr lang="en-GB" sz="2000" dirty="0"/>
              <a:t>Wedi </a:t>
            </a:r>
            <a:r>
              <a:rPr lang="en-GB" sz="2000" dirty="0" err="1"/>
              <a:t>eu</a:t>
            </a:r>
            <a:r>
              <a:rPr lang="en-GB" sz="2000" dirty="0"/>
              <a:t> </a:t>
            </a:r>
            <a:r>
              <a:rPr lang="en-GB" sz="2000" dirty="0" err="1"/>
              <a:t>cynllunio</a:t>
            </a:r>
            <a:r>
              <a:rPr lang="en-GB" sz="2000" dirty="0"/>
              <a:t> </a:t>
            </a:r>
            <a:r>
              <a:rPr lang="en-GB" sz="2000" dirty="0" err="1"/>
              <a:t>i</a:t>
            </a:r>
            <a:r>
              <a:rPr lang="en-GB" sz="2000" dirty="0"/>
              <a:t> asesu dealltwriaeth plant o sgiliau </a:t>
            </a:r>
            <a:r>
              <a:rPr lang="en-GB" sz="2000" dirty="0" err="1"/>
              <a:t>allweddol</a:t>
            </a:r>
            <a:endParaRPr lang="en-GB" sz="2000" dirty="0"/>
          </a:p>
          <a:p>
            <a:r>
              <a:rPr lang="en-GB" sz="2000" dirty="0" err="1"/>
              <a:t>Profion</a:t>
            </a:r>
            <a:r>
              <a:rPr lang="en-GB" sz="2000" dirty="0"/>
              <a:t> yn </a:t>
            </a:r>
            <a:r>
              <a:rPr lang="en-GB" sz="2000" dirty="0" err="1"/>
              <a:t>cael</a:t>
            </a:r>
            <a:r>
              <a:rPr lang="en-GB" sz="2000" dirty="0"/>
              <a:t> </a:t>
            </a:r>
            <a:r>
              <a:rPr lang="en-GB" sz="2000" dirty="0" err="1"/>
              <a:t>eu</a:t>
            </a:r>
            <a:r>
              <a:rPr lang="en-GB" sz="2000" dirty="0"/>
              <a:t> </a:t>
            </a:r>
            <a:r>
              <a:rPr lang="en-GB" sz="2000" dirty="0" err="1"/>
              <a:t>cynnal</a:t>
            </a:r>
            <a:r>
              <a:rPr lang="en-GB" sz="2000" dirty="0"/>
              <a:t> bob </a:t>
            </a:r>
            <a:r>
              <a:rPr lang="en-GB" sz="2000" dirty="0" err="1"/>
              <a:t>mis</a:t>
            </a:r>
            <a:r>
              <a:rPr lang="en-GB" sz="2000" dirty="0"/>
              <a:t> Mai a </a:t>
            </a:r>
            <a:r>
              <a:rPr lang="en-GB" sz="2000" dirty="0" err="1"/>
              <a:t>chanlyniadau’n</a:t>
            </a:r>
            <a:r>
              <a:rPr lang="en-GB" sz="2000" dirty="0"/>
              <a:t> </a:t>
            </a:r>
            <a:r>
              <a:rPr lang="en-GB" sz="2000" dirty="0" err="1"/>
              <a:t>cael</a:t>
            </a:r>
            <a:r>
              <a:rPr lang="en-GB" sz="2000" dirty="0"/>
              <a:t> </a:t>
            </a:r>
            <a:r>
              <a:rPr lang="en-GB" sz="2000" dirty="0" err="1"/>
              <a:t>eu</a:t>
            </a:r>
            <a:r>
              <a:rPr lang="en-GB" sz="2000" dirty="0"/>
              <a:t> </a:t>
            </a:r>
            <a:r>
              <a:rPr lang="en-GB" sz="2000" dirty="0" err="1"/>
              <a:t>hadrodd</a:t>
            </a:r>
            <a:r>
              <a:rPr lang="en-GB" sz="2000" dirty="0"/>
              <a:t> </a:t>
            </a:r>
            <a:r>
              <a:rPr lang="en-GB" sz="2000" dirty="0" err="1"/>
              <a:t>nôl</a:t>
            </a:r>
            <a:r>
              <a:rPr lang="en-GB" sz="2000" dirty="0"/>
              <a:t> </a:t>
            </a:r>
            <a:r>
              <a:rPr lang="en-GB" sz="2000" dirty="0" err="1"/>
              <a:t>i</a:t>
            </a:r>
            <a:r>
              <a:rPr lang="en-GB" sz="2000" dirty="0"/>
              <a:t> </a:t>
            </a:r>
            <a:r>
              <a:rPr lang="en-GB" sz="2000" dirty="0" err="1"/>
              <a:t>ysgolion</a:t>
            </a:r>
            <a:r>
              <a:rPr lang="en-GB" sz="2000" dirty="0"/>
              <a:t> a </a:t>
            </a:r>
            <a:r>
              <a:rPr lang="en-GB" sz="2000" dirty="0" err="1"/>
              <a:t>rhieni</a:t>
            </a:r>
            <a:endParaRPr lang="en-GB" sz="2000" dirty="0"/>
          </a:p>
          <a:p>
            <a:r>
              <a:rPr lang="en-GB" sz="2000" dirty="0" err="1"/>
              <a:t>Profion</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beirniadu</a:t>
            </a:r>
            <a:r>
              <a:rPr lang="en-GB" sz="2000" dirty="0"/>
              <a:t> am </a:t>
            </a:r>
            <a:r>
              <a:rPr lang="en-GB" sz="2000" dirty="0" err="1"/>
              <a:t>osod</a:t>
            </a:r>
            <a:r>
              <a:rPr lang="en-GB" sz="2000" dirty="0"/>
              <a:t> plant o </a:t>
            </a:r>
            <a:r>
              <a:rPr lang="en-GB" sz="2000" dirty="0" err="1"/>
              <a:t>dan</a:t>
            </a:r>
            <a:r>
              <a:rPr lang="en-GB" sz="2000" dirty="0"/>
              <a:t> </a:t>
            </a:r>
            <a:r>
              <a:rPr lang="en-GB" sz="2000" dirty="0" err="1"/>
              <a:t>bwysau</a:t>
            </a:r>
            <a:endParaRPr lang="en-GB" sz="2000" dirty="0"/>
          </a:p>
        </p:txBody>
      </p:sp>
      <p:sp>
        <p:nvSpPr>
          <p:cNvPr id="6" name="Content Placeholder 5"/>
          <p:cNvSpPr>
            <a:spLocks noGrp="1"/>
          </p:cNvSpPr>
          <p:nvPr>
            <p:ph sz="half" idx="2"/>
          </p:nvPr>
        </p:nvSpPr>
        <p:spPr>
          <a:xfrm>
            <a:off x="5417958" y="1873134"/>
            <a:ext cx="3968496" cy="4185024"/>
          </a:xfrm>
        </p:spPr>
        <p:txBody>
          <a:bodyPr>
            <a:noAutofit/>
          </a:bodyPr>
          <a:lstStyle/>
          <a:p>
            <a:r>
              <a:rPr lang="en-GB" sz="2000" dirty="0"/>
              <a:t>National literacy and numeracy tests introduced for children 7 – 14 partly due to  poor PISA results in Wales</a:t>
            </a:r>
          </a:p>
          <a:p>
            <a:r>
              <a:rPr lang="en-GB" sz="2000" dirty="0"/>
              <a:t>First sat in 2013</a:t>
            </a:r>
          </a:p>
          <a:p>
            <a:r>
              <a:rPr lang="en-GB" sz="2000" dirty="0"/>
              <a:t>Designed to gauge children’s understanding of key skills</a:t>
            </a:r>
          </a:p>
          <a:p>
            <a:r>
              <a:rPr lang="en-GB" sz="2000" dirty="0"/>
              <a:t>Tests are sat every May and results are fed back to schools and parents</a:t>
            </a:r>
          </a:p>
          <a:p>
            <a:r>
              <a:rPr lang="en-GB" sz="2000" dirty="0"/>
              <a:t>Tests are criticised for putting children under pressure</a:t>
            </a:r>
          </a:p>
        </p:txBody>
      </p:sp>
      <p:pic>
        <p:nvPicPr>
          <p:cNvPr id="7173" name="Picture 5" descr="C:\Users\Alison\AppData\Local\Microsoft\Windows\INetCache\IE\TKOVGAX5\teststress1[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8840" y="284480"/>
            <a:ext cx="1752600" cy="1491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962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6"/>
          <p:cNvSpPr>
            <a:spLocks noGrp="1"/>
          </p:cNvSpPr>
          <p:nvPr>
            <p:ph sz="half" idx="4294967295"/>
          </p:nvPr>
        </p:nvSpPr>
        <p:spPr>
          <a:xfrm>
            <a:off x="5179850" y="2181909"/>
            <a:ext cx="4567690" cy="4995862"/>
          </a:xfrm>
        </p:spPr>
        <p:txBody>
          <a:bodyPr>
            <a:normAutofit/>
          </a:bodyPr>
          <a:lstStyle/>
          <a:p>
            <a:r>
              <a:rPr lang="en-GB" altLang="en-US" sz="2400" dirty="0">
                <a:solidFill>
                  <a:schemeClr val="bg1"/>
                </a:solidFill>
                <a:ea typeface="ＭＳ Ｐゴシック" pitchFamily="34" charset="-128"/>
              </a:rPr>
              <a:t>What challenges do the PISA scores represent to education in Wales?</a:t>
            </a:r>
          </a:p>
          <a:p>
            <a:r>
              <a:rPr lang="en-GB" altLang="en-US" sz="2400" dirty="0">
                <a:solidFill>
                  <a:schemeClr val="bg1"/>
                </a:solidFill>
                <a:ea typeface="ＭＳ Ｐゴシック" pitchFamily="34" charset="-128"/>
              </a:rPr>
              <a:t>Why is PISA a </a:t>
            </a:r>
            <a:r>
              <a:rPr lang="en-GB" altLang="en-US" sz="2400" dirty="0">
                <a:solidFill>
                  <a:schemeClr val="bg1"/>
                </a:solidFill>
                <a:ea typeface="ＭＳ Ｐゴシック" pitchFamily="34" charset="-128"/>
                <a:hlinkClick r:id="rId3">
                  <a:extLst>
                    <a:ext uri="{A12FA001-AC4F-418D-AE19-62706E023703}">
                      <ahyp:hlinkClr xmlns:ahyp="http://schemas.microsoft.com/office/drawing/2018/hyperlinkcolor" val="tx"/>
                    </a:ext>
                  </a:extLst>
                </a:hlinkClick>
              </a:rPr>
              <a:t>contested issue</a:t>
            </a:r>
            <a:r>
              <a:rPr lang="en-GB" altLang="en-US" sz="2400" dirty="0">
                <a:solidFill>
                  <a:schemeClr val="bg1"/>
                </a:solidFill>
                <a:ea typeface="ＭＳ Ｐゴシック" pitchFamily="34" charset="-128"/>
              </a:rPr>
              <a:t> in education?</a:t>
            </a:r>
          </a:p>
          <a:p>
            <a:r>
              <a:rPr lang="en-GB" altLang="en-US" sz="2400" dirty="0">
                <a:solidFill>
                  <a:schemeClr val="bg1"/>
                </a:solidFill>
                <a:ea typeface="ＭＳ Ｐゴシック" pitchFamily="34" charset="-128"/>
              </a:rPr>
              <a:t>Watch the clip to start your discussion</a:t>
            </a:r>
          </a:p>
        </p:txBody>
      </p:sp>
      <p:sp>
        <p:nvSpPr>
          <p:cNvPr id="47106" name="Rectangle 2"/>
          <p:cNvSpPr>
            <a:spLocks noGrp="1" noChangeArrowheads="1"/>
          </p:cNvSpPr>
          <p:nvPr>
            <p:ph type="title" idx="4294967295"/>
          </p:nvPr>
        </p:nvSpPr>
        <p:spPr>
          <a:xfrm>
            <a:off x="587225" y="770776"/>
            <a:ext cx="8229600" cy="1143000"/>
          </a:xfrm>
        </p:spPr>
        <p:txBody>
          <a:bodyPr rtlCol="0"/>
          <a:lstStyle/>
          <a:p>
            <a:pPr algn="r">
              <a:defRPr/>
            </a:pPr>
            <a:r>
              <a:rPr lang="en-GB" dirty="0" err="1">
                <a:solidFill>
                  <a:schemeClr val="bg1"/>
                </a:solidFill>
                <a:ea typeface="+mj-ea"/>
                <a:cs typeface="+mj-cs"/>
              </a:rPr>
              <a:t>Heriau</a:t>
            </a:r>
            <a:r>
              <a:rPr lang="en-GB" dirty="0">
                <a:solidFill>
                  <a:schemeClr val="bg1"/>
                </a:solidFill>
                <a:ea typeface="+mj-ea"/>
                <a:cs typeface="+mj-cs"/>
              </a:rPr>
              <a:t>                               Challenges</a:t>
            </a:r>
            <a:endParaRPr lang="en-GB" i="1" dirty="0">
              <a:solidFill>
                <a:schemeClr val="bg1"/>
              </a:solidFill>
              <a:ea typeface="+mj-ea"/>
              <a:cs typeface="+mj-cs"/>
            </a:endParaRPr>
          </a:p>
        </p:txBody>
      </p:sp>
      <p:sp>
        <p:nvSpPr>
          <p:cNvPr id="18437" name="Content Placeholder 6"/>
          <p:cNvSpPr txBox="1">
            <a:spLocks/>
          </p:cNvSpPr>
          <p:nvPr/>
        </p:nvSpPr>
        <p:spPr bwMode="auto">
          <a:xfrm>
            <a:off x="406854" y="2181909"/>
            <a:ext cx="4193155"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GB" altLang="en-US" sz="2400" dirty="0">
                <a:solidFill>
                  <a:schemeClr val="bg1"/>
                </a:solidFill>
                <a:latin typeface="Gill Sans MT" panose="020B0502020104020203" pitchFamily="34" charset="0"/>
              </a:rPr>
              <a:t>Pa </a:t>
            </a:r>
            <a:r>
              <a:rPr lang="en-GB" altLang="en-US" sz="2400" dirty="0" err="1">
                <a:solidFill>
                  <a:schemeClr val="bg1"/>
                </a:solidFill>
                <a:latin typeface="Gill Sans MT" panose="020B0502020104020203" pitchFamily="34" charset="0"/>
              </a:rPr>
              <a:t>heriau</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mae</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sgoriau</a:t>
            </a:r>
            <a:r>
              <a:rPr lang="en-GB" altLang="en-US" sz="2400" dirty="0">
                <a:solidFill>
                  <a:schemeClr val="bg1"/>
                </a:solidFill>
                <a:latin typeface="Gill Sans MT" panose="020B0502020104020203" pitchFamily="34" charset="0"/>
              </a:rPr>
              <a:t> PISA yn ei gyflwyno </a:t>
            </a:r>
            <a:r>
              <a:rPr lang="en-GB" altLang="en-US" sz="2400" dirty="0" err="1">
                <a:solidFill>
                  <a:schemeClr val="bg1"/>
                </a:solidFill>
                <a:latin typeface="Gill Sans MT" panose="020B0502020104020203" pitchFamily="34" charset="0"/>
              </a:rPr>
              <a:t>i</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addysg</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yng</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Nghymru</a:t>
            </a:r>
            <a:r>
              <a:rPr lang="en-GB" altLang="en-US" sz="2400" dirty="0">
                <a:solidFill>
                  <a:schemeClr val="bg1"/>
                </a:solidFill>
                <a:latin typeface="Gill Sans MT" panose="020B0502020104020203" pitchFamily="34" charset="0"/>
              </a:rPr>
              <a:t>?</a:t>
            </a:r>
          </a:p>
          <a:p>
            <a:r>
              <a:rPr lang="en-GB" altLang="en-US" sz="2400" dirty="0">
                <a:solidFill>
                  <a:schemeClr val="bg1"/>
                </a:solidFill>
                <a:latin typeface="Gill Sans MT" panose="020B0502020104020203" pitchFamily="34" charset="0"/>
              </a:rPr>
              <a:t>Pam bod PISA </a:t>
            </a:r>
            <a:r>
              <a:rPr lang="en-GB" altLang="en-US" sz="2400" dirty="0" err="1">
                <a:solidFill>
                  <a:schemeClr val="bg1"/>
                </a:solidFill>
                <a:latin typeface="Gill Sans MT" panose="020B0502020104020203" pitchFamily="34" charset="0"/>
              </a:rPr>
              <a:t>yn</a:t>
            </a:r>
            <a:r>
              <a:rPr lang="en-GB" altLang="en-US" sz="2400" dirty="0">
                <a:solidFill>
                  <a:schemeClr val="bg1"/>
                </a:solidFill>
                <a:latin typeface="Gill Sans MT" panose="020B0502020104020203" pitchFamily="34" charset="0"/>
              </a:rPr>
              <a:t> </a:t>
            </a:r>
            <a:r>
              <a:rPr lang="en-GB" altLang="en-US" sz="2400" dirty="0" err="1">
                <a:solidFill>
                  <a:srgbClr val="69A020"/>
                </a:solidFill>
                <a:latin typeface="Gill Sans MT" panose="020B0502020104020203" pitchFamily="34" charset="0"/>
                <a:hlinkClick r:id="rId4">
                  <a:extLst>
                    <a:ext uri="{A12FA001-AC4F-418D-AE19-62706E023703}">
                      <ahyp:hlinkClr xmlns:ahyp="http://schemas.microsoft.com/office/drawing/2018/hyperlinkcolor" val="tx"/>
                    </a:ext>
                  </a:extLst>
                </a:hlinkClick>
              </a:rPr>
              <a:t>fater</a:t>
            </a:r>
            <a:r>
              <a:rPr lang="en-GB" altLang="en-US" sz="2400" dirty="0">
                <a:solidFill>
                  <a:srgbClr val="69A020"/>
                </a:solidFill>
                <a:latin typeface="Gill Sans MT" panose="020B0502020104020203" pitchFamily="34" charset="0"/>
                <a:hlinkClick r:id="rId4">
                  <a:extLst>
                    <a:ext uri="{A12FA001-AC4F-418D-AE19-62706E023703}">
                      <ahyp:hlinkClr xmlns:ahyp="http://schemas.microsoft.com/office/drawing/2018/hyperlinkcolor" val="tx"/>
                    </a:ext>
                  </a:extLst>
                </a:hlinkClick>
              </a:rPr>
              <a:t> </a:t>
            </a:r>
            <a:r>
              <a:rPr lang="en-GB" altLang="en-US" sz="2400" dirty="0" err="1">
                <a:solidFill>
                  <a:srgbClr val="69A020"/>
                </a:solidFill>
                <a:latin typeface="Gill Sans MT" panose="020B0502020104020203" pitchFamily="34" charset="0"/>
                <a:hlinkClick r:id="rId4">
                  <a:extLst>
                    <a:ext uri="{A12FA001-AC4F-418D-AE19-62706E023703}">
                      <ahyp:hlinkClr xmlns:ahyp="http://schemas.microsoft.com/office/drawing/2018/hyperlinkcolor" val="tx"/>
                    </a:ext>
                  </a:extLst>
                </a:hlinkClick>
              </a:rPr>
              <a:t>dadleuol</a:t>
            </a:r>
            <a:r>
              <a:rPr lang="en-GB" altLang="en-US" sz="2400" dirty="0">
                <a:solidFill>
                  <a:schemeClr val="bg1"/>
                </a:solidFill>
                <a:latin typeface="Gill Sans MT" panose="020B0502020104020203" pitchFamily="34" charset="0"/>
                <a:hlinkClick r:id="rId4">
                  <a:extLst>
                    <a:ext uri="{A12FA001-AC4F-418D-AE19-62706E023703}">
                      <ahyp:hlinkClr xmlns:ahyp="http://schemas.microsoft.com/office/drawing/2018/hyperlinkcolor" val="tx"/>
                    </a:ext>
                  </a:extLst>
                </a:hlinkClick>
              </a:rPr>
              <a:t> </a:t>
            </a:r>
            <a:r>
              <a:rPr lang="en-GB" altLang="en-US" sz="2400" dirty="0" err="1">
                <a:solidFill>
                  <a:schemeClr val="bg1"/>
                </a:solidFill>
                <a:latin typeface="Gill Sans MT" panose="020B0502020104020203" pitchFamily="34" charset="0"/>
              </a:rPr>
              <a:t>mewn</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addysg</a:t>
            </a:r>
            <a:r>
              <a:rPr lang="en-GB" altLang="en-US" sz="2400" dirty="0">
                <a:solidFill>
                  <a:schemeClr val="bg1"/>
                </a:solidFill>
                <a:latin typeface="Gill Sans MT" panose="020B0502020104020203" pitchFamily="34" charset="0"/>
              </a:rPr>
              <a:t>?</a:t>
            </a:r>
          </a:p>
          <a:p>
            <a:r>
              <a:rPr lang="en-GB" altLang="en-US" sz="2400" dirty="0" err="1">
                <a:solidFill>
                  <a:schemeClr val="bg1"/>
                </a:solidFill>
                <a:latin typeface="Gill Sans MT" panose="020B0502020104020203" pitchFamily="34" charset="0"/>
              </a:rPr>
              <a:t>Gwyliwch</a:t>
            </a:r>
            <a:r>
              <a:rPr lang="en-GB" altLang="en-US" sz="2400" dirty="0">
                <a:solidFill>
                  <a:schemeClr val="bg1"/>
                </a:solidFill>
                <a:latin typeface="Gill Sans MT" panose="020B0502020104020203" pitchFamily="34" charset="0"/>
              </a:rPr>
              <a:t> y clip </a:t>
            </a:r>
            <a:r>
              <a:rPr lang="en-GB" altLang="en-US" sz="2400" dirty="0" err="1">
                <a:solidFill>
                  <a:schemeClr val="bg1"/>
                </a:solidFill>
                <a:latin typeface="Gill Sans MT" panose="020B0502020104020203" pitchFamily="34" charset="0"/>
              </a:rPr>
              <a:t>i</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ddechrau’r</a:t>
            </a:r>
            <a:r>
              <a:rPr lang="en-GB" altLang="en-US" sz="2400" dirty="0">
                <a:solidFill>
                  <a:schemeClr val="bg1"/>
                </a:solidFill>
                <a:latin typeface="Gill Sans MT" panose="020B0502020104020203" pitchFamily="34" charset="0"/>
              </a:rPr>
              <a:t> </a:t>
            </a:r>
            <a:r>
              <a:rPr lang="en-GB" altLang="en-US" sz="2400" dirty="0" err="1">
                <a:solidFill>
                  <a:schemeClr val="bg1"/>
                </a:solidFill>
                <a:latin typeface="Gill Sans MT" panose="020B0502020104020203" pitchFamily="34" charset="0"/>
              </a:rPr>
              <a:t>drafodaeth</a:t>
            </a:r>
            <a:endParaRPr lang="en-GB" altLang="en-US" sz="2400" dirty="0">
              <a:solidFill>
                <a:schemeClr val="bg1"/>
              </a:solidFill>
            </a:endParaRPr>
          </a:p>
        </p:txBody>
      </p:sp>
    </p:spTree>
    <p:extLst>
      <p:ext uri="{BB962C8B-B14F-4D97-AF65-F5344CB8AC3E}">
        <p14:creationId xmlns:p14="http://schemas.microsoft.com/office/powerpoint/2010/main" val="786331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238" y="450274"/>
            <a:ext cx="7704667" cy="1752599"/>
          </a:xfrm>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612372" y="2202873"/>
            <a:ext cx="3886200" cy="4495800"/>
          </a:xfrm>
        </p:spPr>
        <p:txBody>
          <a:bodyPr>
            <a:normAutofit/>
          </a:bodyPr>
          <a:lstStyle/>
          <a:p>
            <a:r>
              <a:rPr lang="en-GB" sz="2000" dirty="0" err="1"/>
              <a:t>Ffindir</a:t>
            </a:r>
            <a:r>
              <a:rPr lang="en-GB" sz="2000" dirty="0"/>
              <a:t> yn </a:t>
            </a:r>
            <a:r>
              <a:rPr lang="en-GB" sz="2000" dirty="0" err="1"/>
              <a:t>rhagori</a:t>
            </a:r>
            <a:r>
              <a:rPr lang="en-GB" sz="2000" dirty="0"/>
              <a:t> yn y  </a:t>
            </a:r>
            <a:r>
              <a:rPr lang="en-GB" sz="2000" dirty="0" err="1"/>
              <a:t>profion</a:t>
            </a:r>
            <a:r>
              <a:rPr lang="en-GB" sz="2000" dirty="0"/>
              <a:t> PISA yn </a:t>
            </a:r>
            <a:r>
              <a:rPr lang="en-GB" sz="2000" dirty="0" err="1"/>
              <a:t>gyson</a:t>
            </a:r>
            <a:endParaRPr lang="en-GB" sz="2000" dirty="0"/>
          </a:p>
          <a:p>
            <a:r>
              <a:rPr lang="en-GB" sz="2000" dirty="0"/>
              <a:t>(</a:t>
            </a:r>
            <a:r>
              <a:rPr lang="en-GB" sz="2000" dirty="0" err="1"/>
              <a:t>er</a:t>
            </a:r>
            <a:r>
              <a:rPr lang="en-GB" sz="2000" dirty="0"/>
              <a:t> bod </a:t>
            </a:r>
            <a:r>
              <a:rPr lang="en-GB" sz="2000" dirty="0" err="1"/>
              <a:t>eu</a:t>
            </a:r>
            <a:r>
              <a:rPr lang="en-GB" sz="2000" dirty="0"/>
              <a:t> </a:t>
            </a:r>
            <a:r>
              <a:rPr lang="en-GB" sz="2000" dirty="0" err="1"/>
              <a:t>canlyniadau</a:t>
            </a:r>
            <a:r>
              <a:rPr lang="en-GB" sz="2000" dirty="0"/>
              <a:t> yn 2015 yn </a:t>
            </a:r>
            <a:r>
              <a:rPr lang="en-GB" sz="2000" dirty="0" err="1"/>
              <a:t>dangos</a:t>
            </a:r>
            <a:r>
              <a:rPr lang="en-GB" sz="2000" dirty="0"/>
              <a:t> </a:t>
            </a:r>
            <a:r>
              <a:rPr lang="en-GB" sz="2000" dirty="0" err="1"/>
              <a:t>gostyngiad</a:t>
            </a:r>
            <a:r>
              <a:rPr lang="en-GB" sz="2000" dirty="0"/>
              <a:t> yn y tri </a:t>
            </a:r>
            <a:r>
              <a:rPr lang="en-GB" sz="2000" dirty="0" err="1"/>
              <a:t>categori</a:t>
            </a:r>
            <a:r>
              <a:rPr lang="en-GB" sz="2000" dirty="0"/>
              <a:t> – </a:t>
            </a:r>
            <a:r>
              <a:rPr lang="en-GB" sz="2000" dirty="0" err="1"/>
              <a:t>gwyddoniaeth</a:t>
            </a:r>
            <a:r>
              <a:rPr lang="en-GB" sz="2000" dirty="0"/>
              <a:t>, </a:t>
            </a:r>
            <a:r>
              <a:rPr lang="en-GB" sz="2000" dirty="0" err="1"/>
              <a:t>mathemateg</a:t>
            </a:r>
            <a:r>
              <a:rPr lang="en-GB" sz="2000" dirty="0"/>
              <a:t> a </a:t>
            </a:r>
            <a:r>
              <a:rPr lang="en-GB" sz="2000" dirty="0" err="1"/>
              <a:t>darllen</a:t>
            </a:r>
            <a:r>
              <a:rPr lang="en-GB" sz="2000" dirty="0"/>
              <a:t>)</a:t>
            </a:r>
          </a:p>
          <a:p>
            <a:r>
              <a:rPr lang="en-GB" sz="2000" dirty="0"/>
              <a:t>Hyn wedi </a:t>
            </a:r>
            <a:r>
              <a:rPr lang="en-GB" sz="2000" dirty="0" err="1"/>
              <a:t>arwain</a:t>
            </a:r>
            <a:r>
              <a:rPr lang="en-GB" sz="2000" dirty="0"/>
              <a:t> at </a:t>
            </a:r>
            <a:r>
              <a:rPr lang="en-GB" sz="2000" dirty="0" err="1"/>
              <a:t>wledydd</a:t>
            </a:r>
            <a:r>
              <a:rPr lang="en-GB" sz="2000" dirty="0"/>
              <a:t> eraill yn edrych </a:t>
            </a:r>
            <a:r>
              <a:rPr lang="en-GB" sz="2000" dirty="0" err="1"/>
              <a:t>ar</a:t>
            </a:r>
            <a:r>
              <a:rPr lang="en-GB" sz="2000" dirty="0"/>
              <a:t> </a:t>
            </a:r>
            <a:r>
              <a:rPr lang="en-GB" sz="2000" dirty="0" err="1"/>
              <a:t>eu</a:t>
            </a:r>
            <a:r>
              <a:rPr lang="en-GB" sz="2000" dirty="0"/>
              <a:t> system </a:t>
            </a:r>
            <a:r>
              <a:rPr lang="en-GB" sz="2000" dirty="0" err="1"/>
              <a:t>addysg</a:t>
            </a:r>
            <a:r>
              <a:rPr lang="en-GB" sz="2000" dirty="0"/>
              <a:t> </a:t>
            </a:r>
            <a:r>
              <a:rPr lang="en-GB" sz="2000" dirty="0" err="1"/>
              <a:t>er</a:t>
            </a:r>
            <a:r>
              <a:rPr lang="en-GB" sz="2000" dirty="0"/>
              <a:t> mwyn ceisio ei </a:t>
            </a:r>
            <a:r>
              <a:rPr lang="en-GB" sz="2000" dirty="0" err="1"/>
              <a:t>efelychu</a:t>
            </a:r>
            <a:endParaRPr lang="en-GB" sz="2000" dirty="0"/>
          </a:p>
        </p:txBody>
      </p:sp>
      <p:sp>
        <p:nvSpPr>
          <p:cNvPr id="4" name="Content Placeholder 3"/>
          <p:cNvSpPr>
            <a:spLocks noGrp="1"/>
          </p:cNvSpPr>
          <p:nvPr>
            <p:ph sz="half" idx="2"/>
          </p:nvPr>
        </p:nvSpPr>
        <p:spPr/>
        <p:txBody>
          <a:bodyPr>
            <a:noAutofit/>
          </a:bodyPr>
          <a:lstStyle/>
          <a:p>
            <a:r>
              <a:rPr lang="en-GB" sz="2000" dirty="0"/>
              <a:t>Finland continues to excel in the PISA tests</a:t>
            </a:r>
          </a:p>
          <a:p>
            <a:r>
              <a:rPr lang="en-GB" sz="2000" dirty="0"/>
              <a:t>(although their results in 2015 showed a drop in the three categories – science, maths and reading)</a:t>
            </a:r>
          </a:p>
          <a:p>
            <a:r>
              <a:rPr lang="en-GB" sz="2000" dirty="0"/>
              <a:t>This has placed their education system under scrutiny with other countries trying to emulate their success</a:t>
            </a:r>
          </a:p>
        </p:txBody>
      </p:sp>
      <p:pic>
        <p:nvPicPr>
          <p:cNvPr id="5122"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164505" y="326097"/>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719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r>
              <a:rPr lang="en-GB" dirty="0" err="1"/>
              <a:t>Tasg</a:t>
            </a:r>
            <a:br>
              <a:rPr lang="en-GB" dirty="0"/>
            </a:br>
            <a:endParaRPr lang="en-GB" dirty="0"/>
          </a:p>
        </p:txBody>
      </p:sp>
      <p:sp>
        <p:nvSpPr>
          <p:cNvPr id="3" name="Content Placeholder 2"/>
          <p:cNvSpPr>
            <a:spLocks noGrp="1"/>
          </p:cNvSpPr>
          <p:nvPr>
            <p:ph sz="half" idx="1"/>
          </p:nvPr>
        </p:nvSpPr>
        <p:spPr>
          <a:xfrm>
            <a:off x="713873" y="1930400"/>
            <a:ext cx="3739896" cy="3368674"/>
          </a:xfrm>
        </p:spPr>
        <p:txBody>
          <a:bodyPr/>
          <a:lstStyle/>
          <a:p>
            <a:r>
              <a:rPr lang="en-GB" dirty="0" err="1"/>
              <a:t>Gwyliwch</a:t>
            </a:r>
            <a:r>
              <a:rPr lang="en-GB" dirty="0"/>
              <a:t> y clip </a:t>
            </a:r>
            <a:r>
              <a:rPr lang="en-GB" dirty="0" err="1"/>
              <a:t>canlynol</a:t>
            </a:r>
            <a:r>
              <a:rPr lang="en-GB" dirty="0"/>
              <a:t> a </a:t>
            </a:r>
            <a:r>
              <a:rPr lang="en-GB" u="sng" dirty="0" err="1"/>
              <a:t>nodwch</a:t>
            </a:r>
            <a:r>
              <a:rPr lang="en-GB" u="sng" dirty="0"/>
              <a:t> </a:t>
            </a:r>
            <a:r>
              <a:rPr lang="en-GB" u="sng" dirty="0" err="1"/>
              <a:t>nodweddion</a:t>
            </a:r>
            <a:r>
              <a:rPr lang="en-GB" dirty="0"/>
              <a:t> system </a:t>
            </a:r>
            <a:r>
              <a:rPr lang="en-GB" dirty="0" err="1"/>
              <a:t>addysg</a:t>
            </a:r>
            <a:r>
              <a:rPr lang="en-GB" dirty="0"/>
              <a:t> y </a:t>
            </a:r>
            <a:r>
              <a:rPr lang="en-GB" dirty="0" err="1"/>
              <a:t>Ffindir</a:t>
            </a:r>
            <a:endParaRPr lang="en-GB" dirty="0"/>
          </a:p>
          <a:p>
            <a:r>
              <a:rPr lang="en-GB" dirty="0"/>
              <a:t>Beth </a:t>
            </a:r>
            <a:r>
              <a:rPr lang="en-GB" dirty="0" err="1"/>
              <a:t>yw</a:t>
            </a:r>
            <a:r>
              <a:rPr lang="en-GB" dirty="0"/>
              <a:t> </a:t>
            </a:r>
            <a:r>
              <a:rPr lang="en-GB" dirty="0" err="1"/>
              <a:t>eich</a:t>
            </a:r>
            <a:r>
              <a:rPr lang="en-GB" dirty="0"/>
              <a:t> barn </a:t>
            </a:r>
            <a:r>
              <a:rPr lang="en-GB" dirty="0" err="1"/>
              <a:t>ar</a:t>
            </a:r>
            <a:r>
              <a:rPr lang="en-GB" dirty="0"/>
              <a:t> </a:t>
            </a:r>
            <a:r>
              <a:rPr lang="en-GB" dirty="0" err="1"/>
              <a:t>hyn</a:t>
            </a:r>
            <a:r>
              <a:rPr lang="en-GB" dirty="0"/>
              <a:t>?</a:t>
            </a:r>
          </a:p>
        </p:txBody>
      </p:sp>
      <p:sp>
        <p:nvSpPr>
          <p:cNvPr id="4" name="Content Placeholder 3"/>
          <p:cNvSpPr>
            <a:spLocks noGrp="1"/>
          </p:cNvSpPr>
          <p:nvPr>
            <p:ph sz="half" idx="2"/>
          </p:nvPr>
        </p:nvSpPr>
        <p:spPr>
          <a:xfrm>
            <a:off x="5017532" y="1930400"/>
            <a:ext cx="3739896" cy="3346824"/>
          </a:xfrm>
        </p:spPr>
        <p:txBody>
          <a:bodyPr/>
          <a:lstStyle/>
          <a:p>
            <a:r>
              <a:rPr lang="en-GB" dirty="0"/>
              <a:t>Watch the following clip and </a:t>
            </a:r>
            <a:r>
              <a:rPr lang="en-GB" u="sng" dirty="0"/>
              <a:t>list the key features</a:t>
            </a:r>
            <a:r>
              <a:rPr lang="en-GB" dirty="0"/>
              <a:t> of the Finnish education system</a:t>
            </a:r>
          </a:p>
          <a:p>
            <a:r>
              <a:rPr lang="en-GB" dirty="0"/>
              <a:t>What is your opinion on this?</a:t>
            </a:r>
          </a:p>
        </p:txBody>
      </p:sp>
      <p:pic>
        <p:nvPicPr>
          <p:cNvPr id="1026" name="Picture 2" descr="C:\Users\Alison\AppData\Local\Microsoft\Windows\INetCache\IE\TKOVGAX5\thinking[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75947" y="155787"/>
            <a:ext cx="1721936" cy="172193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lison\AppData\Local\Microsoft\Windows\INetCache\IE\TKOVGAX5\Animated-Flag-Finland[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9177866" y="747664"/>
            <a:ext cx="264795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5" name="daasAXJxcZM"/>
          <p:cNvPicPr>
            <a:picLocks noRot="1" noChangeAspect="1"/>
          </p:cNvPicPr>
          <p:nvPr>
            <a:videoFile r:link="rId1"/>
          </p:nvPr>
        </p:nvPicPr>
        <p:blipFill>
          <a:blip r:embed="rId6"/>
          <a:stretch>
            <a:fillRect/>
          </a:stretch>
        </p:blipFill>
        <p:spPr>
          <a:xfrm>
            <a:off x="2092396" y="3475119"/>
            <a:ext cx="5286509" cy="2973661"/>
          </a:xfrm>
          <a:prstGeom prst="rect">
            <a:avLst/>
          </a:prstGeom>
        </p:spPr>
      </p:pic>
    </p:spTree>
    <p:extLst>
      <p:ext uri="{BB962C8B-B14F-4D97-AF65-F5344CB8AC3E}">
        <p14:creationId xmlns:p14="http://schemas.microsoft.com/office/powerpoint/2010/main" val="1966343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686" y="550176"/>
            <a:ext cx="9199732" cy="1752599"/>
          </a:xfrm>
        </p:spPr>
        <p:txBody>
          <a:bodyPr>
            <a:normAutofit/>
          </a:bodyPr>
          <a:lstStyle/>
          <a:p>
            <a:r>
              <a:rPr lang="en-GB" dirty="0" err="1"/>
              <a:t>Addysg</a:t>
            </a:r>
            <a:r>
              <a:rPr lang="en-GB" dirty="0"/>
              <a:t> yn y </a:t>
            </a:r>
            <a:r>
              <a:rPr lang="en-GB" dirty="0" err="1"/>
              <a:t>Ffindir</a:t>
            </a:r>
            <a:r>
              <a:rPr lang="en-GB" dirty="0"/>
              <a:t> / Education in Finland</a:t>
            </a:r>
          </a:p>
        </p:txBody>
      </p:sp>
      <p:sp>
        <p:nvSpPr>
          <p:cNvPr id="3" name="Content Placeholder 2"/>
          <p:cNvSpPr>
            <a:spLocks noGrp="1"/>
          </p:cNvSpPr>
          <p:nvPr>
            <p:ph sz="half" idx="1"/>
          </p:nvPr>
        </p:nvSpPr>
        <p:spPr>
          <a:xfrm>
            <a:off x="637586" y="1524000"/>
            <a:ext cx="4034428" cy="5105400"/>
          </a:xfrm>
        </p:spPr>
        <p:txBody>
          <a:bodyPr>
            <a:normAutofit/>
          </a:bodyPr>
          <a:lstStyle/>
          <a:p>
            <a:r>
              <a:rPr lang="en-GB" sz="2000" dirty="0" err="1"/>
              <a:t>Meithrynfeydd</a:t>
            </a:r>
            <a:r>
              <a:rPr lang="en-GB" sz="2000" dirty="0"/>
              <a:t> a </a:t>
            </a:r>
            <a:r>
              <a:rPr lang="en-GB" sz="2000" dirty="0" err="1"/>
              <a:t>ariennir</a:t>
            </a:r>
            <a:r>
              <a:rPr lang="en-GB" sz="2000" dirty="0"/>
              <a:t> gan y </a:t>
            </a:r>
            <a:r>
              <a:rPr lang="en-GB" sz="2000" dirty="0" err="1"/>
              <a:t>llywodraeth</a:t>
            </a:r>
            <a:r>
              <a:rPr lang="en-GB" sz="2000" dirty="0"/>
              <a:t> – </a:t>
            </a:r>
            <a:r>
              <a:rPr lang="en-GB" sz="2000" dirty="0">
                <a:latin typeface="Arial" panose="020B0604020202020204" pitchFamily="34" charset="0"/>
                <a:cs typeface="Arial" panose="020B0604020202020204" pitchFamily="34" charset="0"/>
              </a:rPr>
              <a:t>â </a:t>
            </a:r>
            <a:r>
              <a:rPr lang="en-GB" sz="2000" dirty="0" err="1">
                <a:latin typeface="Arial" panose="020B0604020202020204" pitchFamily="34" charset="0"/>
                <a:cs typeface="Arial" panose="020B0604020202020204" pitchFamily="34" charset="0"/>
              </a:rPr>
              <a:t>chymorthdal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mawr</a:t>
            </a:r>
            <a:r>
              <a:rPr lang="en-GB" sz="2000" dirty="0">
                <a:latin typeface="Arial" panose="020B0604020202020204" pitchFamily="34" charset="0"/>
                <a:cs typeface="Arial" panose="020B0604020202020204" pitchFamily="34" charset="0"/>
              </a:rPr>
              <a:t> </a:t>
            </a:r>
            <a:r>
              <a:rPr lang="en-GB" sz="2000" dirty="0" err="1"/>
              <a:t>i</a:t>
            </a:r>
            <a:r>
              <a:rPr lang="en-GB" sz="2000" dirty="0"/>
              <a:t> gefnogi </a:t>
            </a:r>
            <a:r>
              <a:rPr lang="en-GB" sz="2000" dirty="0" err="1"/>
              <a:t>teuluoedd</a:t>
            </a:r>
            <a:r>
              <a:rPr lang="en-GB" sz="2000" dirty="0"/>
              <a:t> sy’n gweithio</a:t>
            </a:r>
          </a:p>
          <a:p>
            <a:r>
              <a:rPr lang="en-GB" sz="2000" dirty="0" err="1"/>
              <a:t>Ymarferwyr</a:t>
            </a:r>
            <a:r>
              <a:rPr lang="en-GB" sz="2000" dirty="0"/>
              <a:t> wedi </a:t>
            </a:r>
            <a:r>
              <a:rPr lang="en-GB" sz="2000" dirty="0" err="1"/>
              <a:t>eu</a:t>
            </a:r>
            <a:r>
              <a:rPr lang="en-GB" sz="2000" dirty="0"/>
              <a:t> </a:t>
            </a:r>
            <a:r>
              <a:rPr lang="en-GB" sz="2000" dirty="0" err="1"/>
              <a:t>hyfforddi</a:t>
            </a:r>
            <a:r>
              <a:rPr lang="en-GB" sz="2000" dirty="0"/>
              <a:t> mewn damcaniaethau </a:t>
            </a:r>
            <a:r>
              <a:rPr lang="en-GB" sz="2000" dirty="0" err="1"/>
              <a:t>addysgol</a:t>
            </a:r>
            <a:endParaRPr lang="en-GB" sz="2000" dirty="0"/>
          </a:p>
          <a:p>
            <a:r>
              <a:rPr lang="en-GB" sz="2000" dirty="0" err="1"/>
              <a:t>Pob</a:t>
            </a:r>
            <a:r>
              <a:rPr lang="en-GB" sz="2000" dirty="0"/>
              <a:t> </a:t>
            </a:r>
            <a:r>
              <a:rPr lang="en-GB" sz="2000" dirty="0" err="1"/>
              <a:t>athro</a:t>
            </a:r>
            <a:r>
              <a:rPr lang="en-GB" sz="2000" dirty="0"/>
              <a:t> </a:t>
            </a:r>
            <a:r>
              <a:rPr lang="en-GB" sz="2000" dirty="0">
                <a:latin typeface="Arial" panose="020B0604020202020204" pitchFamily="34" charset="0"/>
                <a:cs typeface="Arial" panose="020B0604020202020204" pitchFamily="34" charset="0"/>
              </a:rPr>
              <a:t>â</a:t>
            </a:r>
            <a:r>
              <a:rPr lang="en-GB" sz="2000" dirty="0"/>
              <a:t> </a:t>
            </a:r>
            <a:r>
              <a:rPr lang="en-GB" sz="2000" dirty="0" err="1"/>
              <a:t>gradd</a:t>
            </a:r>
            <a:r>
              <a:rPr lang="en-GB" sz="2000" dirty="0"/>
              <a:t> </a:t>
            </a:r>
            <a:r>
              <a:rPr lang="en-GB" sz="2000" dirty="0" err="1"/>
              <a:t>meistr</a:t>
            </a:r>
            <a:r>
              <a:rPr lang="en-GB" sz="2000" dirty="0"/>
              <a:t> ac yn </a:t>
            </a:r>
            <a:r>
              <a:rPr lang="en-GB" sz="2000" dirty="0" err="1"/>
              <a:t>recriwtio</a:t>
            </a:r>
            <a:r>
              <a:rPr lang="en-GB" sz="2000" dirty="0"/>
              <a:t> </a:t>
            </a:r>
            <a:r>
              <a:rPr lang="en-GB" sz="2000" dirty="0" err="1"/>
              <a:t>athrawon</a:t>
            </a:r>
            <a:r>
              <a:rPr lang="en-GB" sz="2000" dirty="0"/>
              <a:t> o’r 10% </a:t>
            </a:r>
            <a:r>
              <a:rPr lang="en-GB" sz="2000" dirty="0" err="1"/>
              <a:t>uchaf</a:t>
            </a:r>
            <a:r>
              <a:rPr lang="en-GB" sz="2000" dirty="0"/>
              <a:t> o </a:t>
            </a:r>
            <a:r>
              <a:rPr lang="en-GB" sz="2000" dirty="0" err="1"/>
              <a:t>raddedigion</a:t>
            </a:r>
            <a:r>
              <a:rPr lang="en-GB" sz="2000" dirty="0"/>
              <a:t> (Brown, 2014)</a:t>
            </a:r>
          </a:p>
          <a:p>
            <a:r>
              <a:rPr lang="en-GB" sz="2000" dirty="0" err="1"/>
              <a:t>Proffesiwn</a:t>
            </a:r>
            <a:r>
              <a:rPr lang="en-GB" sz="2000" dirty="0"/>
              <a:t> </a:t>
            </a:r>
            <a:r>
              <a:rPr lang="en-GB" sz="2000" dirty="0" err="1"/>
              <a:t>uchel</a:t>
            </a:r>
            <a:r>
              <a:rPr lang="en-GB" sz="2000" dirty="0"/>
              <a:t> ei </a:t>
            </a:r>
            <a:r>
              <a:rPr lang="en-GB" sz="2000" dirty="0" err="1"/>
              <a:t>barch</a:t>
            </a:r>
            <a:endParaRPr lang="en-GB" sz="2000" dirty="0"/>
          </a:p>
        </p:txBody>
      </p:sp>
      <p:sp>
        <p:nvSpPr>
          <p:cNvPr id="4" name="Content Placeholder 3"/>
          <p:cNvSpPr>
            <a:spLocks noGrp="1"/>
          </p:cNvSpPr>
          <p:nvPr>
            <p:ph sz="half" idx="2"/>
          </p:nvPr>
        </p:nvSpPr>
        <p:spPr>
          <a:xfrm>
            <a:off x="5068414" y="1690521"/>
            <a:ext cx="4111604" cy="4486527"/>
          </a:xfrm>
        </p:spPr>
        <p:txBody>
          <a:bodyPr>
            <a:noAutofit/>
          </a:bodyPr>
          <a:lstStyle/>
          <a:p>
            <a:r>
              <a:rPr lang="en-GB" sz="2000" dirty="0"/>
              <a:t>Government funded nurseries – heavily subsidised to support working families</a:t>
            </a:r>
          </a:p>
          <a:p>
            <a:r>
              <a:rPr lang="en-GB" sz="2000" dirty="0"/>
              <a:t>Practitioners trained in educational theory</a:t>
            </a:r>
          </a:p>
          <a:p>
            <a:r>
              <a:rPr lang="en-GB" sz="2000" dirty="0"/>
              <a:t>All teachers have a masters degree and they recruit teachers from top 10% of graduates (Brown, 2014)</a:t>
            </a:r>
          </a:p>
          <a:p>
            <a:r>
              <a:rPr lang="en-GB" sz="2000" dirty="0"/>
              <a:t>Well respected profession</a:t>
            </a:r>
          </a:p>
        </p:txBody>
      </p:sp>
      <p:pic>
        <p:nvPicPr>
          <p:cNvPr id="5"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335028" y="404764"/>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009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906089" y="2264150"/>
            <a:ext cx="3960029" cy="3749674"/>
          </a:xfrm>
        </p:spPr>
        <p:txBody>
          <a:bodyPr>
            <a:noAutofit/>
          </a:bodyPr>
          <a:lstStyle/>
          <a:p>
            <a:r>
              <a:rPr lang="en-GB" sz="2000" dirty="0"/>
              <a:t>System </a:t>
            </a:r>
            <a:r>
              <a:rPr lang="en-GB" sz="2000" dirty="0" err="1"/>
              <a:t>gymunedol</a:t>
            </a:r>
            <a:r>
              <a:rPr lang="en-GB" sz="2000" dirty="0"/>
              <a:t> – </a:t>
            </a:r>
            <a:r>
              <a:rPr lang="en-GB" sz="2000" dirty="0" err="1"/>
              <a:t>partneriaeth</a:t>
            </a:r>
            <a:r>
              <a:rPr lang="en-GB" sz="2000" dirty="0"/>
              <a:t> rhwng </a:t>
            </a:r>
            <a:r>
              <a:rPr lang="en-GB" sz="2000" dirty="0" err="1"/>
              <a:t>rhieni</a:t>
            </a:r>
            <a:r>
              <a:rPr lang="en-GB" sz="2000" dirty="0"/>
              <a:t> ac </a:t>
            </a:r>
            <a:r>
              <a:rPr lang="en-GB" sz="2000" dirty="0" err="1"/>
              <a:t>athrawon</a:t>
            </a:r>
            <a:r>
              <a:rPr lang="en-GB" sz="2000" dirty="0"/>
              <a:t> </a:t>
            </a:r>
            <a:r>
              <a:rPr lang="en-GB" sz="2000" dirty="0" err="1"/>
              <a:t>i</a:t>
            </a:r>
            <a:r>
              <a:rPr lang="en-GB" sz="2000" dirty="0"/>
              <a:t> </a:t>
            </a:r>
            <a:r>
              <a:rPr lang="en-GB" sz="2000" dirty="0" err="1"/>
              <a:t>benderfynu’r</a:t>
            </a:r>
            <a:r>
              <a:rPr lang="en-GB" sz="2000" dirty="0"/>
              <a:t> </a:t>
            </a:r>
            <a:r>
              <a:rPr lang="en-GB" sz="2000" dirty="0" err="1"/>
              <a:t>cwricwlwm</a:t>
            </a:r>
            <a:endParaRPr lang="en-GB" sz="2000" dirty="0"/>
          </a:p>
          <a:p>
            <a:r>
              <a:rPr lang="en-GB" sz="2000" dirty="0"/>
              <a:t>Plant yn </a:t>
            </a:r>
            <a:r>
              <a:rPr lang="en-GB" sz="2000" dirty="0" err="1"/>
              <a:t>dechrau’r</a:t>
            </a:r>
            <a:r>
              <a:rPr lang="en-GB" sz="2000" dirty="0"/>
              <a:t> ysgol yn </a:t>
            </a:r>
            <a:r>
              <a:rPr lang="en-GB" sz="2000" dirty="0" err="1"/>
              <a:t>swyddogol</a:t>
            </a:r>
            <a:r>
              <a:rPr lang="en-GB" sz="2000" dirty="0"/>
              <a:t> yn 7 </a:t>
            </a:r>
            <a:r>
              <a:rPr lang="en-GB" sz="2000" dirty="0" err="1"/>
              <a:t>oed</a:t>
            </a:r>
            <a:endParaRPr lang="en-GB" sz="2000" dirty="0"/>
          </a:p>
          <a:p>
            <a:r>
              <a:rPr lang="en-GB" sz="2000" dirty="0"/>
              <a:t>Plant yn </a:t>
            </a:r>
            <a:r>
              <a:rPr lang="en-GB" sz="2000" dirty="0" err="1"/>
              <a:t>gwario</a:t>
            </a:r>
            <a:r>
              <a:rPr lang="en-GB" sz="2000" dirty="0"/>
              <a:t> llawer </a:t>
            </a:r>
            <a:r>
              <a:rPr lang="en-GB" sz="2000" dirty="0" err="1"/>
              <a:t>o’u</a:t>
            </a:r>
            <a:r>
              <a:rPr lang="en-GB" sz="2000" dirty="0"/>
              <a:t> </a:t>
            </a:r>
            <a:r>
              <a:rPr lang="en-GB" sz="2000" dirty="0" err="1"/>
              <a:t>hamser</a:t>
            </a:r>
            <a:r>
              <a:rPr lang="en-GB" sz="2000" dirty="0"/>
              <a:t> yn </a:t>
            </a:r>
            <a:r>
              <a:rPr lang="en-GB" sz="2000" dirty="0" err="1"/>
              <a:t>chwarae</a:t>
            </a:r>
            <a:r>
              <a:rPr lang="en-GB" sz="2000" dirty="0"/>
              <a:t> </a:t>
            </a:r>
            <a:r>
              <a:rPr lang="en-GB" sz="2000" dirty="0" err="1"/>
              <a:t>tu</a:t>
            </a:r>
            <a:r>
              <a:rPr lang="en-GB" sz="2000" dirty="0"/>
              <a:t> </a:t>
            </a:r>
            <a:r>
              <a:rPr lang="en-GB" sz="2000" dirty="0" err="1"/>
              <a:t>allan</a:t>
            </a:r>
            <a:r>
              <a:rPr lang="en-GB" sz="2000" dirty="0"/>
              <a:t> yn </a:t>
            </a:r>
            <a:r>
              <a:rPr lang="en-GB" sz="2000" dirty="0" err="1"/>
              <a:t>yr</a:t>
            </a:r>
            <a:r>
              <a:rPr lang="en-GB" sz="2000" dirty="0"/>
              <a:t> </a:t>
            </a:r>
            <a:r>
              <a:rPr lang="en-GB" sz="2000" dirty="0" err="1"/>
              <a:t>amgylchedd</a:t>
            </a:r>
            <a:r>
              <a:rPr lang="en-GB" sz="2000" dirty="0"/>
              <a:t> </a:t>
            </a:r>
            <a:r>
              <a:rPr lang="en-GB" sz="2000" dirty="0" err="1"/>
              <a:t>naturiol</a:t>
            </a:r>
            <a:endParaRPr lang="en-GB" sz="2000" dirty="0"/>
          </a:p>
          <a:p>
            <a:r>
              <a:rPr lang="en-GB" sz="2000" dirty="0"/>
              <a:t>Yn dysgu </a:t>
            </a:r>
            <a:r>
              <a:rPr lang="en-GB" sz="2000" dirty="0" err="1"/>
              <a:t>sawl</a:t>
            </a:r>
            <a:r>
              <a:rPr lang="en-GB" sz="2000" dirty="0"/>
              <a:t> iaith</a:t>
            </a:r>
          </a:p>
        </p:txBody>
      </p:sp>
      <p:sp>
        <p:nvSpPr>
          <p:cNvPr id="4" name="Content Placeholder 3"/>
          <p:cNvSpPr>
            <a:spLocks noGrp="1"/>
          </p:cNvSpPr>
          <p:nvPr>
            <p:ph sz="half" idx="2"/>
          </p:nvPr>
        </p:nvSpPr>
        <p:spPr>
          <a:xfrm>
            <a:off x="5434584" y="2204259"/>
            <a:ext cx="3968496" cy="3499224"/>
          </a:xfrm>
        </p:spPr>
        <p:txBody>
          <a:bodyPr>
            <a:noAutofit/>
          </a:bodyPr>
          <a:lstStyle/>
          <a:p>
            <a:r>
              <a:rPr lang="en-GB" sz="2000" dirty="0"/>
              <a:t>Community system - partnership between parents and teachers to determine the curriculum</a:t>
            </a:r>
          </a:p>
          <a:p>
            <a:r>
              <a:rPr lang="en-GB" sz="2000" dirty="0"/>
              <a:t>Children officially start school at 7</a:t>
            </a:r>
          </a:p>
          <a:p>
            <a:r>
              <a:rPr lang="en-GB" sz="2000" dirty="0"/>
              <a:t>Children spend much of their time playing outside in the natural environment</a:t>
            </a:r>
          </a:p>
          <a:p>
            <a:r>
              <a:rPr lang="en-GB" sz="2000" dirty="0"/>
              <a:t>They learn several languages</a:t>
            </a:r>
          </a:p>
        </p:txBody>
      </p:sp>
      <p:pic>
        <p:nvPicPr>
          <p:cNvPr id="4098"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18832" y="542673"/>
            <a:ext cx="2209800" cy="1454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251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974" y="489132"/>
            <a:ext cx="7704667" cy="1752599"/>
          </a:xfrm>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4" name="Content Placeholder 3"/>
          <p:cNvSpPr>
            <a:spLocks noGrp="1"/>
          </p:cNvSpPr>
          <p:nvPr>
            <p:ph sz="half" idx="1"/>
          </p:nvPr>
        </p:nvSpPr>
        <p:spPr>
          <a:xfrm>
            <a:off x="1569567" y="2339879"/>
            <a:ext cx="7409688" cy="4663440"/>
          </a:xfrm>
        </p:spPr>
        <p:txBody>
          <a:bodyPr>
            <a:normAutofit/>
          </a:bodyPr>
          <a:lstStyle/>
          <a:p>
            <a:r>
              <a:rPr lang="en-GB" sz="2400" dirty="0"/>
              <a:t>‘The curriculum for under sevens in Finland – which has the best literacy results in the world – is based on these ‘natural’ foundations for social, emotional and cognitive development, but is also carefully structured to prepare children for formal learning with the emphasis on social skills, language and listening’</a:t>
            </a:r>
          </a:p>
          <a:p>
            <a:r>
              <a:rPr lang="en-GB" dirty="0"/>
              <a:t>Palmer (2008 cited in Brown, 2014 pg. 66) </a:t>
            </a:r>
          </a:p>
        </p:txBody>
      </p:sp>
      <p:pic>
        <p:nvPicPr>
          <p:cNvPr id="5"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583245" y="293850"/>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421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387" y="508000"/>
            <a:ext cx="7498080" cy="1143000"/>
          </a:xfrm>
        </p:spPr>
        <p:txBody>
          <a:bodyPr>
            <a:normAutofit fontScale="90000"/>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529244" y="1882987"/>
            <a:ext cx="3739896" cy="3752291"/>
          </a:xfrm>
        </p:spPr>
        <p:txBody>
          <a:bodyPr>
            <a:noAutofit/>
          </a:bodyPr>
          <a:lstStyle/>
          <a:p>
            <a:r>
              <a:rPr lang="en-GB" sz="2000" dirty="0" err="1"/>
              <a:t>Creadigrwydd</a:t>
            </a:r>
            <a:r>
              <a:rPr lang="en-GB" sz="2000" dirty="0"/>
              <a:t> – </a:t>
            </a:r>
            <a:r>
              <a:rPr lang="en-GB" sz="2000" dirty="0" err="1"/>
              <a:t>llywodraeth</a:t>
            </a:r>
            <a:r>
              <a:rPr lang="en-GB" sz="2000" dirty="0"/>
              <a:t> yn </a:t>
            </a:r>
            <a:r>
              <a:rPr lang="en-GB" sz="2000" dirty="0" err="1"/>
              <a:t>ariannu</a:t>
            </a:r>
            <a:r>
              <a:rPr lang="en-GB" sz="2000" dirty="0"/>
              <a:t> </a:t>
            </a:r>
            <a:r>
              <a:rPr lang="en-GB" sz="2000" dirty="0" err="1"/>
              <a:t>cerddorfeydd</a:t>
            </a:r>
            <a:r>
              <a:rPr lang="en-GB" sz="2000" dirty="0"/>
              <a:t>, </a:t>
            </a:r>
            <a:r>
              <a:rPr lang="en-GB" sz="2000" dirty="0" err="1"/>
              <a:t>amgueddfeydd</a:t>
            </a:r>
            <a:r>
              <a:rPr lang="en-GB" sz="2000" dirty="0"/>
              <a:t> a </a:t>
            </a:r>
            <a:r>
              <a:rPr lang="en-GB" sz="2000" dirty="0" err="1"/>
              <a:t>theatrau</a:t>
            </a:r>
            <a:endParaRPr lang="en-GB" sz="2000" dirty="0"/>
          </a:p>
          <a:p>
            <a:r>
              <a:rPr lang="en-GB" sz="2000" dirty="0" err="1"/>
              <a:t>Llai</a:t>
            </a:r>
            <a:r>
              <a:rPr lang="en-GB" sz="2000" dirty="0"/>
              <a:t> o ffocws </a:t>
            </a:r>
            <a:r>
              <a:rPr lang="en-GB" sz="2000" dirty="0" err="1"/>
              <a:t>ar</a:t>
            </a:r>
            <a:r>
              <a:rPr lang="en-GB" sz="2000" dirty="0"/>
              <a:t> </a:t>
            </a:r>
            <a:r>
              <a:rPr lang="en-GB" sz="2000" dirty="0" err="1"/>
              <a:t>brofi</a:t>
            </a:r>
            <a:endParaRPr lang="en-GB" sz="2000" dirty="0"/>
          </a:p>
          <a:p>
            <a:r>
              <a:rPr lang="en-GB" sz="2000" dirty="0"/>
              <a:t>‘We prepare children to learn how to learn, not how to take a test’ (</a:t>
            </a:r>
            <a:r>
              <a:rPr lang="en-GB" sz="2000" dirty="0" err="1"/>
              <a:t>Sahlberg</a:t>
            </a:r>
            <a:r>
              <a:rPr lang="en-GB" sz="2000" dirty="0"/>
              <a:t> (Ministry of Education and Culture) 2011 </a:t>
            </a:r>
            <a:r>
              <a:rPr lang="en-GB" sz="2000" i="1" dirty="0"/>
              <a:t>cited in </a:t>
            </a:r>
            <a:r>
              <a:rPr lang="en-GB" sz="2000" dirty="0"/>
              <a:t>Brown 2014. pg. 71)</a:t>
            </a:r>
          </a:p>
          <a:p>
            <a:r>
              <a:rPr lang="en-GB" sz="2000" dirty="0" err="1"/>
              <a:t>Dysgu</a:t>
            </a:r>
            <a:r>
              <a:rPr lang="en-GB" sz="2000" dirty="0"/>
              <a:t> </a:t>
            </a:r>
            <a:r>
              <a:rPr lang="en-GB" sz="2000" dirty="0" err="1"/>
              <a:t>annibynnol</a:t>
            </a:r>
            <a:endParaRPr lang="en-GB" sz="2000" dirty="0"/>
          </a:p>
        </p:txBody>
      </p:sp>
      <p:sp>
        <p:nvSpPr>
          <p:cNvPr id="4" name="Content Placeholder 3"/>
          <p:cNvSpPr>
            <a:spLocks noGrp="1"/>
          </p:cNvSpPr>
          <p:nvPr>
            <p:ph sz="half" idx="2"/>
          </p:nvPr>
        </p:nvSpPr>
        <p:spPr/>
        <p:txBody>
          <a:bodyPr>
            <a:normAutofit/>
          </a:bodyPr>
          <a:lstStyle/>
          <a:p>
            <a:r>
              <a:rPr lang="en-GB" sz="2000" dirty="0"/>
              <a:t>Creativity – government funded orchestras, museums and theatres</a:t>
            </a:r>
          </a:p>
          <a:p>
            <a:r>
              <a:rPr lang="en-GB" sz="2000" dirty="0"/>
              <a:t>Less focus on testing</a:t>
            </a:r>
          </a:p>
          <a:p>
            <a:r>
              <a:rPr lang="en-GB" sz="2000" dirty="0"/>
              <a:t>‘We prepare children to learn how to learn, not how to take a test’ (</a:t>
            </a:r>
            <a:r>
              <a:rPr lang="en-GB" sz="2000" dirty="0" err="1"/>
              <a:t>Sahlberg</a:t>
            </a:r>
            <a:r>
              <a:rPr lang="en-GB" sz="2000" dirty="0"/>
              <a:t> (Ministry of Education and Culture) 2011 </a:t>
            </a:r>
            <a:r>
              <a:rPr lang="en-GB" sz="2000" i="1" dirty="0"/>
              <a:t>cited in </a:t>
            </a:r>
            <a:r>
              <a:rPr lang="en-GB" sz="2000" dirty="0"/>
              <a:t>Brown 2014. pg. 71)</a:t>
            </a:r>
          </a:p>
          <a:p>
            <a:r>
              <a:rPr lang="en-GB" sz="2000" dirty="0"/>
              <a:t>Independent learning</a:t>
            </a:r>
          </a:p>
        </p:txBody>
      </p:sp>
      <p:pic>
        <p:nvPicPr>
          <p:cNvPr id="3074"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687047" y="207962"/>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782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974" y="685801"/>
            <a:ext cx="7704667" cy="1752599"/>
          </a:xfrm>
        </p:spPr>
        <p:txBody>
          <a:bodyPr>
            <a:normAutofit/>
          </a:bodyPr>
          <a:lstStyle/>
          <a:p>
            <a:r>
              <a:rPr lang="en-GB" dirty="0"/>
              <a:t>Task/</a:t>
            </a:r>
            <a:r>
              <a:rPr lang="en-GB" dirty="0" err="1"/>
              <a:t>Tasg</a:t>
            </a:r>
            <a:endParaRPr lang="en-GB" dirty="0"/>
          </a:p>
        </p:txBody>
      </p:sp>
      <p:sp>
        <p:nvSpPr>
          <p:cNvPr id="3" name="Content Placeholder 2"/>
          <p:cNvSpPr>
            <a:spLocks noGrp="1"/>
          </p:cNvSpPr>
          <p:nvPr>
            <p:ph sz="half" idx="1"/>
          </p:nvPr>
        </p:nvSpPr>
        <p:spPr>
          <a:xfrm>
            <a:off x="779703" y="2054966"/>
            <a:ext cx="3657600" cy="4663440"/>
          </a:xfrm>
        </p:spPr>
        <p:txBody>
          <a:bodyPr>
            <a:normAutofit/>
          </a:bodyPr>
          <a:lstStyle/>
          <a:p>
            <a:r>
              <a:rPr lang="en-GB" sz="2400" dirty="0"/>
              <a:t>Mewn </a:t>
            </a:r>
            <a:r>
              <a:rPr lang="en-GB" sz="2400" dirty="0" err="1"/>
              <a:t>grwpiau</a:t>
            </a:r>
            <a:r>
              <a:rPr lang="en-GB" sz="2400" dirty="0"/>
              <a:t> </a:t>
            </a:r>
            <a:r>
              <a:rPr lang="en-GB" sz="2400" dirty="0" err="1"/>
              <a:t>trafodwch</a:t>
            </a:r>
            <a:r>
              <a:rPr lang="en-GB" sz="2400" dirty="0"/>
              <a:t> y </a:t>
            </a:r>
            <a:r>
              <a:rPr lang="en-GB" sz="2400" dirty="0" err="1"/>
              <a:t>pwyntiau</a:t>
            </a:r>
            <a:r>
              <a:rPr lang="en-GB" sz="2400" dirty="0"/>
              <a:t> </a:t>
            </a:r>
            <a:r>
              <a:rPr lang="en-GB" sz="2400" dirty="0" err="1"/>
              <a:t>canlynol</a:t>
            </a:r>
            <a:r>
              <a:rPr lang="en-GB" sz="2400" dirty="0"/>
              <a:t> a </a:t>
            </a:r>
            <a:r>
              <a:rPr lang="en-GB" sz="2400" dirty="0" err="1"/>
              <a:t>byddwch</a:t>
            </a:r>
            <a:r>
              <a:rPr lang="en-GB" sz="2400" dirty="0"/>
              <a:t> yn </a:t>
            </a:r>
            <a:r>
              <a:rPr lang="en-GB" sz="2400" dirty="0" err="1"/>
              <a:t>barod</a:t>
            </a:r>
            <a:r>
              <a:rPr lang="en-GB" sz="2400" dirty="0"/>
              <a:t> </a:t>
            </a:r>
            <a:r>
              <a:rPr lang="en-GB" sz="2400" dirty="0" err="1"/>
              <a:t>i</a:t>
            </a:r>
            <a:r>
              <a:rPr lang="en-GB" sz="2400" dirty="0"/>
              <a:t> </a:t>
            </a:r>
            <a:r>
              <a:rPr lang="en-GB" sz="2400" dirty="0" err="1"/>
              <a:t>adrodd</a:t>
            </a:r>
            <a:r>
              <a:rPr lang="en-GB" sz="2400" dirty="0"/>
              <a:t> </a:t>
            </a:r>
            <a:r>
              <a:rPr lang="en-GB" sz="2400" dirty="0" err="1"/>
              <a:t>nôl</a:t>
            </a:r>
            <a:r>
              <a:rPr lang="en-GB" sz="2400" dirty="0"/>
              <a:t>:</a:t>
            </a:r>
          </a:p>
          <a:p>
            <a:r>
              <a:rPr lang="en-GB" sz="2400" dirty="0"/>
              <a:t>Beth all system </a:t>
            </a:r>
            <a:r>
              <a:rPr lang="en-GB" sz="2400" dirty="0" err="1"/>
              <a:t>addysg</a:t>
            </a:r>
            <a:r>
              <a:rPr lang="en-GB" sz="2400" dirty="0"/>
              <a:t> </a:t>
            </a:r>
            <a:r>
              <a:rPr lang="en-GB" sz="2400" dirty="0" err="1"/>
              <a:t>Cymru</a:t>
            </a:r>
            <a:r>
              <a:rPr lang="en-GB" sz="2400" dirty="0"/>
              <a:t> </a:t>
            </a:r>
            <a:r>
              <a:rPr lang="en-GB" sz="2400" dirty="0" err="1"/>
              <a:t>ddysgu</a:t>
            </a:r>
            <a:r>
              <a:rPr lang="en-GB" sz="2400" dirty="0"/>
              <a:t> </a:t>
            </a:r>
            <a:r>
              <a:rPr lang="en-GB" sz="2400" dirty="0" err="1"/>
              <a:t>oddi</a:t>
            </a:r>
            <a:r>
              <a:rPr lang="en-GB" sz="2400" dirty="0"/>
              <a:t> wrth system y </a:t>
            </a:r>
            <a:r>
              <a:rPr lang="en-GB" sz="2400" dirty="0" err="1"/>
              <a:t>Ffindir</a:t>
            </a:r>
            <a:r>
              <a:rPr lang="en-GB" sz="2400" dirty="0"/>
              <a:t>?</a:t>
            </a:r>
          </a:p>
          <a:p>
            <a:r>
              <a:rPr lang="en-GB" sz="2400" dirty="0"/>
              <a:t>Beth </a:t>
            </a:r>
            <a:r>
              <a:rPr lang="en-GB" sz="2400" dirty="0" err="1"/>
              <a:t>yw’r</a:t>
            </a:r>
            <a:r>
              <a:rPr lang="en-GB" sz="2400" dirty="0"/>
              <a:t> </a:t>
            </a:r>
            <a:r>
              <a:rPr lang="en-GB" sz="2400" dirty="0" err="1"/>
              <a:t>heriau</a:t>
            </a:r>
            <a:r>
              <a:rPr lang="en-GB" sz="2400" dirty="0"/>
              <a:t>?</a:t>
            </a:r>
          </a:p>
        </p:txBody>
      </p:sp>
      <p:sp>
        <p:nvSpPr>
          <p:cNvPr id="4" name="Content Placeholder 3"/>
          <p:cNvSpPr>
            <a:spLocks noGrp="1"/>
          </p:cNvSpPr>
          <p:nvPr>
            <p:ph sz="half" idx="2"/>
          </p:nvPr>
        </p:nvSpPr>
        <p:spPr>
          <a:xfrm>
            <a:off x="5738439" y="2054966"/>
            <a:ext cx="3886467" cy="4663440"/>
          </a:xfrm>
        </p:spPr>
        <p:txBody>
          <a:bodyPr/>
          <a:lstStyle/>
          <a:p>
            <a:pPr>
              <a:defRPr/>
            </a:pPr>
            <a:r>
              <a:rPr lang="en-GB" sz="2400" dirty="0"/>
              <a:t>In groups discuss the following points and be prepared to  feedback:</a:t>
            </a:r>
          </a:p>
          <a:p>
            <a:pPr>
              <a:defRPr/>
            </a:pPr>
            <a:r>
              <a:rPr lang="en-GB" sz="2400" dirty="0"/>
              <a:t>What can the Welsh education system learn from the Finnish system?</a:t>
            </a:r>
          </a:p>
          <a:p>
            <a:pPr>
              <a:defRPr/>
            </a:pPr>
            <a:r>
              <a:rPr lang="en-GB" sz="2400" dirty="0"/>
              <a:t>What are the challenges?</a:t>
            </a:r>
          </a:p>
          <a:p>
            <a:endParaRPr lang="en-GB" dirty="0"/>
          </a:p>
        </p:txBody>
      </p:sp>
      <p:pic>
        <p:nvPicPr>
          <p:cNvPr id="2051"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346585" y="402168"/>
            <a:ext cx="219939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alk Discussions Girls · Free image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53616" y="320888"/>
            <a:ext cx="1855893" cy="1855893"/>
          </a:xfrm>
          <a:prstGeom prst="rect">
            <a:avLst/>
          </a:prstGeom>
        </p:spPr>
      </p:pic>
    </p:spTree>
    <p:extLst>
      <p:ext uri="{BB962C8B-B14F-4D97-AF65-F5344CB8AC3E}">
        <p14:creationId xmlns:p14="http://schemas.microsoft.com/office/powerpoint/2010/main" val="2932764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Aseiniad</a:t>
            </a:r>
            <a:r>
              <a:rPr lang="en-GB" dirty="0"/>
              <a:t>                        Assignment</a:t>
            </a:r>
          </a:p>
        </p:txBody>
      </p:sp>
      <p:sp>
        <p:nvSpPr>
          <p:cNvPr id="4" name="Content Placeholder 3"/>
          <p:cNvSpPr>
            <a:spLocks noGrp="1"/>
          </p:cNvSpPr>
          <p:nvPr>
            <p:ph sz="half" idx="1"/>
          </p:nvPr>
        </p:nvSpPr>
        <p:spPr>
          <a:xfrm>
            <a:off x="499995" y="1623907"/>
            <a:ext cx="3956858" cy="3794760"/>
          </a:xfrm>
        </p:spPr>
        <p:txBody>
          <a:bodyPr>
            <a:noAutofit/>
          </a:bodyPr>
          <a:lstStyle/>
          <a:p>
            <a:r>
              <a:rPr lang="cy-GB" sz="2200" b="1" dirty="0"/>
              <a:t>Llyfr </a:t>
            </a:r>
            <a:r>
              <a:rPr lang="cy-GB" sz="2200" b="1" dirty="0" err="1"/>
              <a:t>Lloffion</a:t>
            </a:r>
            <a:r>
              <a:rPr lang="cy-GB" sz="2200" b="1" dirty="0"/>
              <a:t> Academaidd</a:t>
            </a:r>
          </a:p>
          <a:p>
            <a:r>
              <a:rPr lang="cy-GB" sz="2200" dirty="0"/>
              <a:t>(3000 o eiriau)</a:t>
            </a:r>
            <a:r>
              <a:rPr lang="en-GB" sz="2200" dirty="0"/>
              <a:t> </a:t>
            </a:r>
          </a:p>
          <a:p>
            <a:r>
              <a:rPr lang="en-GB" sz="2200" b="1" dirty="0">
                <a:solidFill>
                  <a:srgbClr val="FF0000"/>
                </a:solidFill>
              </a:rPr>
              <a:t>04/12/23</a:t>
            </a:r>
          </a:p>
          <a:p>
            <a:r>
              <a:rPr lang="en-GB" sz="2200" dirty="0"/>
              <a:t>Adborth mewn 20 </a:t>
            </a:r>
            <a:r>
              <a:rPr lang="en-GB" sz="2200" dirty="0" err="1"/>
              <a:t>diwrnod</a:t>
            </a:r>
            <a:r>
              <a:rPr lang="en-GB" sz="2200" dirty="0"/>
              <a:t> gwaith (</a:t>
            </a:r>
            <a:r>
              <a:rPr lang="en-GB" sz="2200" dirty="0" err="1"/>
              <a:t>gweler</a:t>
            </a:r>
            <a:r>
              <a:rPr lang="en-GB" sz="2200" dirty="0"/>
              <a:t> </a:t>
            </a:r>
            <a:r>
              <a:rPr lang="en-GB" sz="2200" dirty="0" err="1"/>
              <a:t>taflen</a:t>
            </a:r>
            <a:r>
              <a:rPr lang="en-GB" sz="2200" dirty="0"/>
              <a:t> </a:t>
            </a:r>
            <a:r>
              <a:rPr lang="en-GB" sz="2200" dirty="0" err="1"/>
              <a:t>yr</a:t>
            </a:r>
            <a:r>
              <a:rPr lang="en-GB" sz="2200" dirty="0"/>
              <a:t> </a:t>
            </a:r>
            <a:r>
              <a:rPr lang="en-GB" sz="2200" dirty="0" err="1"/>
              <a:t>aseiniad</a:t>
            </a:r>
            <a:r>
              <a:rPr lang="en-GB" sz="2200" dirty="0"/>
              <a:t> a </a:t>
            </a:r>
            <a:r>
              <a:rPr lang="en-GB" sz="2200" dirty="0" err="1"/>
              <a:t>dolen</a:t>
            </a:r>
            <a:r>
              <a:rPr lang="en-GB" sz="2200" dirty="0"/>
              <a:t> </a:t>
            </a:r>
            <a:r>
              <a:rPr lang="en-GB" sz="2200" dirty="0" err="1"/>
              <a:t>Turnitin</a:t>
            </a:r>
            <a:r>
              <a:rPr lang="en-GB" sz="2200" dirty="0"/>
              <a:t>)</a:t>
            </a:r>
          </a:p>
          <a:p>
            <a:r>
              <a:rPr lang="en-GB" sz="2200" dirty="0" err="1"/>
              <a:t>Adfyfyriwch</a:t>
            </a:r>
            <a:r>
              <a:rPr lang="en-GB" sz="2200" dirty="0"/>
              <a:t> </a:t>
            </a:r>
            <a:r>
              <a:rPr lang="en-GB" sz="2200" dirty="0" err="1"/>
              <a:t>ar</a:t>
            </a:r>
            <a:r>
              <a:rPr lang="en-GB" sz="2200" dirty="0"/>
              <a:t> </a:t>
            </a:r>
            <a:r>
              <a:rPr lang="en-GB" sz="2200" dirty="0" err="1"/>
              <a:t>dri</a:t>
            </a:r>
            <a:r>
              <a:rPr lang="en-GB" sz="2200" dirty="0"/>
              <a:t> </a:t>
            </a:r>
            <a:r>
              <a:rPr lang="en-GB" sz="2200" dirty="0" err="1"/>
              <a:t>thestun</a:t>
            </a:r>
            <a:r>
              <a:rPr lang="en-GB" sz="2200" dirty="0"/>
              <a:t> </a:t>
            </a:r>
            <a:r>
              <a:rPr lang="en-GB" sz="2200" dirty="0" err="1"/>
              <a:t>dadleuol</a:t>
            </a:r>
            <a:r>
              <a:rPr lang="en-GB" sz="2200" dirty="0"/>
              <a:t>  </a:t>
            </a:r>
            <a:r>
              <a:rPr lang="en-GB" sz="2200" dirty="0" err="1"/>
              <a:t>mewn</a:t>
            </a:r>
            <a:r>
              <a:rPr lang="en-GB" sz="2200" dirty="0"/>
              <a:t> </a:t>
            </a:r>
            <a:r>
              <a:rPr lang="en-GB" sz="2200" dirty="0" err="1"/>
              <a:t>addysg</a:t>
            </a:r>
            <a:r>
              <a:rPr lang="en-GB" sz="2200" dirty="0"/>
              <a:t> </a:t>
            </a:r>
            <a:r>
              <a:rPr lang="en-GB" sz="2200" dirty="0" err="1"/>
              <a:t>yng</a:t>
            </a:r>
            <a:r>
              <a:rPr lang="en-GB" sz="2200" dirty="0"/>
              <a:t> </a:t>
            </a:r>
            <a:r>
              <a:rPr lang="en-GB" sz="2200" dirty="0" err="1"/>
              <a:t>Nghymru</a:t>
            </a:r>
            <a:r>
              <a:rPr lang="en-GB" sz="2200" dirty="0"/>
              <a:t> </a:t>
            </a:r>
            <a:r>
              <a:rPr lang="en-GB" sz="2200" dirty="0" err="1"/>
              <a:t>neu</a:t>
            </a:r>
            <a:r>
              <a:rPr lang="en-GB" sz="2200" dirty="0"/>
              <a:t> </a:t>
            </a:r>
            <a:r>
              <a:rPr lang="en-GB" sz="2200" dirty="0" err="1"/>
              <a:t>yn</a:t>
            </a:r>
            <a:r>
              <a:rPr lang="en-GB" sz="2200" dirty="0"/>
              <a:t> y DU </a:t>
            </a:r>
            <a:r>
              <a:rPr lang="en-GB" sz="2200" dirty="0" err="1"/>
              <a:t>ers</a:t>
            </a:r>
            <a:r>
              <a:rPr lang="en-GB" sz="2200" dirty="0"/>
              <a:t> 1840</a:t>
            </a:r>
          </a:p>
        </p:txBody>
      </p:sp>
      <p:sp>
        <p:nvSpPr>
          <p:cNvPr id="5" name="Content Placeholder 4"/>
          <p:cNvSpPr>
            <a:spLocks noGrp="1"/>
          </p:cNvSpPr>
          <p:nvPr>
            <p:ph sz="half" idx="2"/>
          </p:nvPr>
        </p:nvSpPr>
        <p:spPr>
          <a:xfrm>
            <a:off x="5590370" y="1811578"/>
            <a:ext cx="3739896" cy="3918662"/>
          </a:xfrm>
        </p:spPr>
        <p:txBody>
          <a:bodyPr>
            <a:noAutofit/>
          </a:bodyPr>
          <a:lstStyle/>
          <a:p>
            <a:r>
              <a:rPr lang="en-GB" sz="2200" b="1" dirty="0"/>
              <a:t>Academic Scrapbook</a:t>
            </a:r>
          </a:p>
          <a:p>
            <a:r>
              <a:rPr lang="en-GB" sz="2200" b="1" dirty="0"/>
              <a:t> </a:t>
            </a:r>
            <a:r>
              <a:rPr lang="en-GB" sz="2200" dirty="0"/>
              <a:t>(3000 words)</a:t>
            </a:r>
          </a:p>
          <a:p>
            <a:r>
              <a:rPr lang="en-GB" sz="2200" b="1" dirty="0">
                <a:solidFill>
                  <a:srgbClr val="FF0000"/>
                </a:solidFill>
              </a:rPr>
              <a:t>04/12/23</a:t>
            </a:r>
          </a:p>
          <a:p>
            <a:r>
              <a:rPr lang="en-GB" sz="2200" dirty="0"/>
              <a:t>Feedback in 20 working days (see assessment sheet and </a:t>
            </a:r>
            <a:r>
              <a:rPr lang="en-GB" sz="2200" dirty="0" err="1"/>
              <a:t>Turnitin</a:t>
            </a:r>
            <a:r>
              <a:rPr lang="en-GB" sz="2200" dirty="0"/>
              <a:t> link) </a:t>
            </a:r>
          </a:p>
          <a:p>
            <a:r>
              <a:rPr lang="en-GB" sz="2200" dirty="0"/>
              <a:t>Reflect on three contested issues in education in Wales or the UK since 1840</a:t>
            </a:r>
          </a:p>
        </p:txBody>
      </p:sp>
    </p:spTree>
    <p:extLst>
      <p:ext uri="{BB962C8B-B14F-4D97-AF65-F5344CB8AC3E}">
        <p14:creationId xmlns:p14="http://schemas.microsoft.com/office/powerpoint/2010/main" val="599507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6060821" y="1949152"/>
            <a:ext cx="3887787" cy="4525962"/>
          </a:xfrm>
        </p:spPr>
        <p:txBody>
          <a:bodyPr>
            <a:normAutofit fontScale="85000" lnSpcReduction="20000"/>
          </a:bodyPr>
          <a:lstStyle/>
          <a:p>
            <a:pPr>
              <a:defRPr/>
            </a:pPr>
            <a:endParaRPr lang="en-GB" sz="800" dirty="0"/>
          </a:p>
          <a:p>
            <a:pPr>
              <a:defRPr/>
            </a:pPr>
            <a:r>
              <a:rPr lang="en-GB" sz="2800" i="1" dirty="0">
                <a:solidFill>
                  <a:schemeClr val="bg1"/>
                </a:solidFill>
              </a:rPr>
              <a:t>Powerful classroom tool</a:t>
            </a:r>
          </a:p>
          <a:p>
            <a:pPr>
              <a:defRPr/>
            </a:pPr>
            <a:r>
              <a:rPr lang="en-GB" sz="2800" i="1" dirty="0">
                <a:solidFill>
                  <a:schemeClr val="bg1"/>
                </a:solidFill>
              </a:rPr>
              <a:t>Provides opportunity to engage with the subject content in a more personal and practical way. </a:t>
            </a:r>
            <a:endParaRPr lang="en-US" sz="2800" i="1" dirty="0">
              <a:solidFill>
                <a:schemeClr val="bg1"/>
              </a:solidFill>
            </a:endParaRPr>
          </a:p>
          <a:p>
            <a:pPr>
              <a:defRPr/>
            </a:pPr>
            <a:r>
              <a:rPr lang="en-US" sz="2800" i="1" dirty="0">
                <a:solidFill>
                  <a:schemeClr val="bg1"/>
                </a:solidFill>
              </a:rPr>
              <a:t>Uses reading, writing, research and critical thinking skills</a:t>
            </a:r>
          </a:p>
          <a:p>
            <a:pPr>
              <a:defRPr/>
            </a:pPr>
            <a:r>
              <a:rPr lang="en-GB" sz="2800" i="1" dirty="0">
                <a:solidFill>
                  <a:schemeClr val="bg1"/>
                </a:solidFill>
              </a:rPr>
              <a:t>Encourages greater retention of the module content</a:t>
            </a:r>
            <a:endParaRPr lang="en-US" sz="2800" i="1" dirty="0">
              <a:solidFill>
                <a:schemeClr val="bg1"/>
              </a:solidFill>
            </a:endParaRPr>
          </a:p>
          <a:p>
            <a:pPr marL="109537" indent="0">
              <a:buNone/>
              <a:defRPr/>
            </a:pPr>
            <a:endParaRPr lang="en-US" sz="3600" i="1" dirty="0"/>
          </a:p>
          <a:p>
            <a:pPr>
              <a:defRPr/>
            </a:pPr>
            <a:endParaRPr lang="en-US" sz="3600" i="1" dirty="0"/>
          </a:p>
          <a:p>
            <a:pPr>
              <a:defRPr/>
            </a:pPr>
            <a:endParaRPr lang="en-US" sz="3600" dirty="0"/>
          </a:p>
        </p:txBody>
      </p:sp>
      <p:sp>
        <p:nvSpPr>
          <p:cNvPr id="47106" name="Rectangle 2"/>
          <p:cNvSpPr>
            <a:spLocks noGrp="1" noChangeArrowheads="1"/>
          </p:cNvSpPr>
          <p:nvPr>
            <p:ph type="title" idx="4294967295"/>
          </p:nvPr>
        </p:nvSpPr>
        <p:spPr>
          <a:xfrm>
            <a:off x="2257426" y="533400"/>
            <a:ext cx="8410575" cy="1143000"/>
          </a:xfrm>
        </p:spPr>
        <p:txBody>
          <a:bodyPr rtlCol="0">
            <a:noAutofit/>
          </a:bodyPr>
          <a:lstStyle/>
          <a:p>
            <a:pPr>
              <a:defRPr/>
            </a:pPr>
            <a:r>
              <a:rPr lang="en-GB" sz="3200" dirty="0">
                <a:solidFill>
                  <a:schemeClr val="bg1"/>
                </a:solidFill>
                <a:effectLst>
                  <a:outerShdw blurRad="31750" dist="25400" dir="5400000" algn="tl" rotWithShape="0">
                    <a:srgbClr val="000000">
                      <a:alpha val="25000"/>
                    </a:srgbClr>
                  </a:outerShdw>
                </a:effectLst>
              </a:rPr>
              <a:t>Beth </a:t>
            </a:r>
            <a:r>
              <a:rPr lang="en-GB" sz="3200" dirty="0" err="1">
                <a:solidFill>
                  <a:schemeClr val="bg1"/>
                </a:solidFill>
                <a:effectLst>
                  <a:outerShdw blurRad="31750" dist="25400" dir="5400000" algn="tl" rotWithShape="0">
                    <a:srgbClr val="000000">
                      <a:alpha val="25000"/>
                    </a:srgbClr>
                  </a:outerShdw>
                </a:effectLst>
              </a:rPr>
              <a:t>yw</a:t>
            </a:r>
            <a:r>
              <a:rPr lang="en-GB" sz="3200" dirty="0">
                <a:solidFill>
                  <a:schemeClr val="bg1"/>
                </a:solidFill>
                <a:effectLst>
                  <a:outerShdw blurRad="31750" dist="25400" dir="5400000" algn="tl" rotWithShape="0">
                    <a:srgbClr val="000000">
                      <a:alpha val="25000"/>
                    </a:srgbClr>
                  </a:outerShdw>
                </a:effectLst>
              </a:rPr>
              <a:t> </a:t>
            </a:r>
            <a:r>
              <a:rPr lang="en-GB" sz="3200" dirty="0" err="1">
                <a:solidFill>
                  <a:schemeClr val="bg1"/>
                </a:solidFill>
                <a:effectLst>
                  <a:outerShdw blurRad="31750" dist="25400" dir="5400000" algn="tl" rotWithShape="0">
                    <a:srgbClr val="000000">
                      <a:alpha val="25000"/>
                    </a:srgbClr>
                  </a:outerShdw>
                </a:effectLst>
              </a:rPr>
              <a:t>Llyfr</a:t>
            </a:r>
            <a:r>
              <a:rPr lang="en-GB" sz="3200" dirty="0">
                <a:solidFill>
                  <a:schemeClr val="bg1"/>
                </a:solidFill>
                <a:effectLst>
                  <a:outerShdw blurRad="31750" dist="25400" dir="5400000" algn="tl" rotWithShape="0">
                    <a:srgbClr val="000000">
                      <a:alpha val="25000"/>
                    </a:srgbClr>
                  </a:outerShdw>
                </a:effectLst>
              </a:rPr>
              <a:t> </a:t>
            </a:r>
            <a:r>
              <a:rPr lang="en-GB" sz="3200" dirty="0" err="1">
                <a:solidFill>
                  <a:schemeClr val="bg1"/>
                </a:solidFill>
                <a:effectLst>
                  <a:outerShdw blurRad="31750" dist="25400" dir="5400000" algn="tl" rotWithShape="0">
                    <a:srgbClr val="000000">
                      <a:alpha val="25000"/>
                    </a:srgbClr>
                  </a:outerShdw>
                </a:effectLst>
              </a:rPr>
              <a:t>Lloffion</a:t>
            </a:r>
            <a:r>
              <a:rPr lang="en-GB" sz="3200" dirty="0">
                <a:solidFill>
                  <a:schemeClr val="bg1"/>
                </a:solidFill>
                <a:effectLst>
                  <a:outerShdw blurRad="31750" dist="25400" dir="5400000" algn="tl" rotWithShape="0">
                    <a:srgbClr val="000000">
                      <a:alpha val="25000"/>
                    </a:srgbClr>
                  </a:outerShdw>
                </a:effectLst>
              </a:rPr>
              <a:t> Academaidd?</a:t>
            </a:r>
            <a:br>
              <a:rPr lang="en-GB" sz="3200" dirty="0">
                <a:solidFill>
                  <a:schemeClr val="bg1"/>
                </a:solidFill>
                <a:effectLst>
                  <a:outerShdw blurRad="31750" dist="25400" dir="5400000" algn="tl" rotWithShape="0">
                    <a:srgbClr val="000000">
                      <a:alpha val="25000"/>
                    </a:srgbClr>
                  </a:outerShdw>
                </a:effectLst>
              </a:rPr>
            </a:br>
            <a:r>
              <a:rPr lang="en-GB" sz="3200" i="1" dirty="0">
                <a:solidFill>
                  <a:schemeClr val="bg1"/>
                </a:solidFill>
              </a:rPr>
              <a:t>What is an academic scrapbook?</a:t>
            </a:r>
          </a:p>
        </p:txBody>
      </p:sp>
      <p:sp>
        <p:nvSpPr>
          <p:cNvPr id="5" name="Rectangle 2"/>
          <p:cNvSpPr txBox="1">
            <a:spLocks noChangeArrowheads="1"/>
          </p:cNvSpPr>
          <p:nvPr/>
        </p:nvSpPr>
        <p:spPr>
          <a:xfrm>
            <a:off x="1631504" y="260648"/>
            <a:ext cx="4233664" cy="1143000"/>
          </a:xfrm>
          <a:prstGeom prst="rect">
            <a:avLst/>
          </a:prstGeom>
        </p:spPr>
        <p:txBody>
          <a:bodyPr anchor="ctr">
            <a:scene3d>
              <a:camera prst="orthographicFront"/>
              <a:lightRig rig="soft" dir="t"/>
            </a:scene3d>
            <a:sp3d prstMaterial="softEdge">
              <a:bevelT w="25400" h="25400"/>
            </a:sp3d>
          </a:bodyPr>
          <a:lstStyle/>
          <a:p>
            <a:pPr algn="r">
              <a:defRPr/>
            </a:pPr>
            <a:endParaRPr lang="en-GB" sz="3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6" name="Content Placeholder 6"/>
          <p:cNvSpPr txBox="1">
            <a:spLocks/>
          </p:cNvSpPr>
          <p:nvPr/>
        </p:nvSpPr>
        <p:spPr bwMode="auto">
          <a:xfrm>
            <a:off x="608214" y="1826029"/>
            <a:ext cx="3887788" cy="4525962"/>
          </a:xfrm>
          <a:prstGeom prst="rect">
            <a:avLst/>
          </a:prstGeom>
          <a:noFill/>
          <a:ln w="9525">
            <a:noFill/>
            <a:miter lim="800000"/>
            <a:headEnd/>
            <a:tailEnd/>
          </a:ln>
        </p:spPr>
        <p:txBody>
          <a:bodyPr/>
          <a:lstStyle/>
          <a:p>
            <a:pPr marL="365125" indent="-255588">
              <a:spcBef>
                <a:spcPts val="400"/>
              </a:spcBef>
              <a:buClr>
                <a:schemeClr val="accent1"/>
              </a:buClr>
              <a:buSzPct val="68000"/>
              <a:buFont typeface="Wingdings 3" pitchFamily="18" charset="2"/>
              <a:buChar char=""/>
              <a:defRPr/>
            </a:pPr>
            <a:endParaRPr lang="en-GB" sz="800" dirty="0">
              <a:ea typeface="ＭＳ Ｐゴシック" charset="-128"/>
              <a:cs typeface="ＭＳ Ｐゴシック" charset="-128"/>
            </a:endParaRPr>
          </a:p>
          <a:p>
            <a:pPr marL="452437" indent="-342900">
              <a:spcBef>
                <a:spcPts val="400"/>
              </a:spcBef>
              <a:buClr>
                <a:schemeClr val="accent1"/>
              </a:buClr>
              <a:buSzPct val="68000"/>
              <a:buFont typeface="Wingdings" panose="05000000000000000000" pitchFamily="2" charset="2"/>
              <a:buChar char="Ø"/>
              <a:defRPr/>
            </a:pPr>
            <a:r>
              <a:rPr lang="en-GB" sz="2400" dirty="0" err="1">
                <a:solidFill>
                  <a:schemeClr val="bg1"/>
                </a:solidFill>
                <a:ea typeface="ＭＳ Ｐゴシック" charset="-128"/>
                <a:cs typeface="ＭＳ Ｐゴシック" charset="-128"/>
              </a:rPr>
              <a:t>Arf</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pwerus</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yn</a:t>
            </a:r>
            <a:r>
              <a:rPr lang="en-GB" sz="2400" dirty="0">
                <a:solidFill>
                  <a:schemeClr val="bg1"/>
                </a:solidFill>
                <a:ea typeface="ＭＳ Ｐゴシック" charset="-128"/>
                <a:cs typeface="ＭＳ Ｐゴシック" charset="-128"/>
              </a:rPr>
              <a:t> yr </a:t>
            </a:r>
            <a:r>
              <a:rPr lang="en-GB" sz="2400" dirty="0" err="1">
                <a:solidFill>
                  <a:schemeClr val="bg1"/>
                </a:solidFill>
                <a:ea typeface="ＭＳ Ｐゴシック" charset="-128"/>
                <a:cs typeface="ＭＳ Ｐゴシック" charset="-128"/>
              </a:rPr>
              <a:t>ystafell</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ddosbarth</a:t>
            </a:r>
            <a:endParaRPr lang="en-GB" sz="2400" dirty="0">
              <a:solidFill>
                <a:schemeClr val="bg1"/>
              </a:solidFill>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r>
              <a:rPr lang="en-GB" sz="2400" dirty="0" err="1">
                <a:solidFill>
                  <a:schemeClr val="bg1"/>
                </a:solidFill>
                <a:ea typeface="ＭＳ Ｐゴシック" charset="-128"/>
                <a:cs typeface="ＭＳ Ｐゴシック" charset="-128"/>
              </a:rPr>
              <a:t>Darparu</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cyfle</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i</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ryngweithio</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gyda’r</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testun</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mewn</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ffordd</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bersonol</a:t>
            </a:r>
            <a:r>
              <a:rPr lang="en-GB" sz="2400" dirty="0">
                <a:solidFill>
                  <a:schemeClr val="bg1"/>
                </a:solidFill>
                <a:ea typeface="ＭＳ Ｐゴシック" charset="-128"/>
                <a:cs typeface="ＭＳ Ｐゴシック" charset="-128"/>
              </a:rPr>
              <a:t> ac </a:t>
            </a:r>
            <a:r>
              <a:rPr lang="en-GB" sz="2400" dirty="0" err="1">
                <a:solidFill>
                  <a:schemeClr val="bg1"/>
                </a:solidFill>
                <a:ea typeface="ＭＳ Ｐゴシック" charset="-128"/>
                <a:cs typeface="ＭＳ Ｐゴシック" charset="-128"/>
              </a:rPr>
              <a:t>ymarferol</a:t>
            </a:r>
            <a:r>
              <a:rPr lang="en-GB" sz="2400" dirty="0">
                <a:solidFill>
                  <a:schemeClr val="bg1"/>
                </a:solidFill>
                <a:ea typeface="ＭＳ Ｐゴシック" charset="-128"/>
                <a:cs typeface="ＭＳ Ｐゴシック" charset="-128"/>
              </a:rPr>
              <a:t>. </a:t>
            </a:r>
            <a:endParaRPr lang="en-US" sz="2400" dirty="0">
              <a:solidFill>
                <a:schemeClr val="bg1"/>
              </a:solidFill>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r>
              <a:rPr lang="en-US" sz="2400" dirty="0" err="1">
                <a:solidFill>
                  <a:schemeClr val="bg1"/>
                </a:solidFill>
                <a:ea typeface="ＭＳ Ｐゴシック" charset="-128"/>
                <a:cs typeface="ＭＳ Ｐゴシック" charset="-128"/>
              </a:rPr>
              <a:t>Cyfle</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i</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ddangos</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sgiliau</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darllen</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ysgrifennu</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ymchwilio</a:t>
            </a:r>
            <a:r>
              <a:rPr lang="en-US" sz="2400" dirty="0">
                <a:solidFill>
                  <a:schemeClr val="bg1"/>
                </a:solidFill>
                <a:ea typeface="ＭＳ Ｐゴシック" charset="-128"/>
                <a:cs typeface="ＭＳ Ｐゴシック" charset="-128"/>
              </a:rPr>
              <a:t> a </a:t>
            </a:r>
            <a:r>
              <a:rPr lang="en-US" sz="2400" dirty="0" err="1">
                <a:solidFill>
                  <a:schemeClr val="bg1"/>
                </a:solidFill>
                <a:ea typeface="ＭＳ Ｐゴシック" charset="-128"/>
                <a:cs typeface="ＭＳ Ｐゴシック" charset="-128"/>
              </a:rPr>
              <a:t>meddwl</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yn</a:t>
            </a:r>
            <a:r>
              <a:rPr lang="en-US" sz="2400" dirty="0">
                <a:solidFill>
                  <a:schemeClr val="bg1"/>
                </a:solidFill>
                <a:ea typeface="ＭＳ Ｐゴシック" charset="-128"/>
                <a:cs typeface="ＭＳ Ｐゴシック" charset="-128"/>
              </a:rPr>
              <a:t> </a:t>
            </a:r>
            <a:r>
              <a:rPr lang="en-US" sz="2400" dirty="0" err="1">
                <a:solidFill>
                  <a:schemeClr val="bg1"/>
                </a:solidFill>
                <a:ea typeface="ＭＳ Ｐゴシック" charset="-128"/>
                <a:cs typeface="ＭＳ Ｐゴシック" charset="-128"/>
              </a:rPr>
              <a:t>feirniadol</a:t>
            </a:r>
            <a:r>
              <a:rPr lang="en-US" sz="2400" dirty="0">
                <a:solidFill>
                  <a:schemeClr val="bg1"/>
                </a:solidFill>
                <a:ea typeface="ＭＳ Ｐゴシック" charset="-128"/>
                <a:cs typeface="ＭＳ Ｐゴシック" charset="-128"/>
              </a:rPr>
              <a:t>. </a:t>
            </a:r>
          </a:p>
          <a:p>
            <a:pPr marL="365125" indent="-255588">
              <a:spcBef>
                <a:spcPts val="400"/>
              </a:spcBef>
              <a:buClr>
                <a:schemeClr val="accent1"/>
              </a:buClr>
              <a:buSzPct val="68000"/>
              <a:buFont typeface="Wingdings 3" pitchFamily="18" charset="2"/>
              <a:buChar char=""/>
              <a:defRPr/>
            </a:pPr>
            <a:r>
              <a:rPr lang="en-GB" sz="2400" dirty="0" err="1">
                <a:solidFill>
                  <a:schemeClr val="bg1"/>
                </a:solidFill>
                <a:ea typeface="ＭＳ Ｐゴシック" charset="-128"/>
                <a:cs typeface="ＭＳ Ｐゴシック" charset="-128"/>
              </a:rPr>
              <a:t>Ffordd</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effeithiol</a:t>
            </a:r>
            <a:r>
              <a:rPr lang="en-GB" sz="2400" dirty="0">
                <a:solidFill>
                  <a:schemeClr val="bg1"/>
                </a:solidFill>
                <a:ea typeface="ＭＳ Ｐゴシック" charset="-128"/>
                <a:cs typeface="ＭＳ Ｐゴシック" charset="-128"/>
              </a:rPr>
              <a:t> o </a:t>
            </a:r>
            <a:r>
              <a:rPr lang="en-GB" sz="2400" dirty="0" err="1">
                <a:solidFill>
                  <a:schemeClr val="bg1"/>
                </a:solidFill>
                <a:ea typeface="ＭＳ Ｐゴシック" charset="-128"/>
                <a:cs typeface="ＭＳ Ｐゴシック" charset="-128"/>
              </a:rPr>
              <a:t>gofio</a:t>
            </a:r>
            <a:r>
              <a:rPr lang="en-GB" sz="2400" dirty="0">
                <a:solidFill>
                  <a:schemeClr val="bg1"/>
                </a:solidFill>
                <a:ea typeface="ＭＳ Ｐゴシック" charset="-128"/>
                <a:cs typeface="ＭＳ Ｐゴシック" charset="-128"/>
              </a:rPr>
              <a:t> </a:t>
            </a:r>
            <a:r>
              <a:rPr lang="en-GB" sz="2400" dirty="0" err="1">
                <a:solidFill>
                  <a:schemeClr val="bg1"/>
                </a:solidFill>
                <a:ea typeface="ＭＳ Ｐゴシック" charset="-128"/>
                <a:cs typeface="ＭＳ Ｐゴシック" charset="-128"/>
              </a:rPr>
              <a:t>cynnwys</a:t>
            </a:r>
            <a:r>
              <a:rPr lang="en-GB" sz="2400" dirty="0">
                <a:solidFill>
                  <a:schemeClr val="bg1"/>
                </a:solidFill>
                <a:ea typeface="ＭＳ Ｐゴシック" charset="-128"/>
                <a:cs typeface="ＭＳ Ｐゴシック" charset="-128"/>
              </a:rPr>
              <a:t> yr </a:t>
            </a:r>
            <a:r>
              <a:rPr lang="en-GB" sz="2400" dirty="0" err="1">
                <a:solidFill>
                  <a:schemeClr val="bg1"/>
                </a:solidFill>
                <a:ea typeface="ＭＳ Ｐゴシック" charset="-128"/>
                <a:cs typeface="ＭＳ Ｐゴシック" charset="-128"/>
              </a:rPr>
              <a:t>uned</a:t>
            </a:r>
            <a:r>
              <a:rPr lang="en-GB" sz="2400" dirty="0">
                <a:solidFill>
                  <a:schemeClr val="bg1"/>
                </a:solidFill>
                <a:ea typeface="ＭＳ Ｐゴシック" charset="-128"/>
                <a:cs typeface="ＭＳ Ｐゴシック" charset="-128"/>
              </a:rPr>
              <a:t>. </a:t>
            </a:r>
            <a:endParaRPr lang="en-US" sz="2400" dirty="0">
              <a:solidFill>
                <a:schemeClr val="bg1"/>
              </a:solidFill>
              <a:ea typeface="ＭＳ Ｐゴシック" charset="-128"/>
              <a:cs typeface="ＭＳ Ｐゴシック" charset="-128"/>
            </a:endParaRPr>
          </a:p>
          <a:p>
            <a:pPr marL="109537">
              <a:spcBef>
                <a:spcPts val="400"/>
              </a:spcBef>
              <a:buClr>
                <a:schemeClr val="accent1"/>
              </a:buClr>
              <a:buSzPct val="68000"/>
              <a:defRPr/>
            </a:pPr>
            <a:endParaRPr lang="en-US" sz="3600" i="1"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i="1"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pic>
        <p:nvPicPr>
          <p:cNvPr id="15366" name="Picture 7" descr="C:\Users\s.ainsworth\AppData\Local\Microsoft\Windows\Temporary Internet Files\Content.IE5\BMIHAV5B\MC90036464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53894" y="2653430"/>
            <a:ext cx="1611274"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1301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4169" y="839789"/>
            <a:ext cx="8596668" cy="1320800"/>
          </a:xfrm>
        </p:spPr>
        <p:txBody>
          <a:bodyPr/>
          <a:lstStyle/>
          <a:p>
            <a:r>
              <a:rPr lang="en-GB" dirty="0" err="1"/>
              <a:t>Tasg</a:t>
            </a:r>
            <a:r>
              <a:rPr lang="en-GB" dirty="0"/>
              <a:t> </a:t>
            </a:r>
            <a:r>
              <a:rPr lang="en-GB" dirty="0" err="1"/>
              <a:t>grŵp</a:t>
            </a:r>
            <a:r>
              <a:rPr lang="en-GB" dirty="0"/>
              <a:t> / Group task</a:t>
            </a:r>
          </a:p>
        </p:txBody>
      </p:sp>
      <p:sp>
        <p:nvSpPr>
          <p:cNvPr id="3" name="Content Placeholder 2"/>
          <p:cNvSpPr>
            <a:spLocks noGrp="1"/>
          </p:cNvSpPr>
          <p:nvPr>
            <p:ph sz="half" idx="1"/>
          </p:nvPr>
        </p:nvSpPr>
        <p:spPr/>
        <p:txBody>
          <a:bodyPr>
            <a:noAutofit/>
          </a:bodyPr>
          <a:lstStyle/>
          <a:p>
            <a:r>
              <a:rPr lang="en-GB" sz="2400" dirty="0" err="1"/>
              <a:t>Chwiliwch</a:t>
            </a:r>
            <a:r>
              <a:rPr lang="en-GB" sz="2400" dirty="0"/>
              <a:t> am </a:t>
            </a:r>
            <a:r>
              <a:rPr lang="en-GB" sz="2400" dirty="0" err="1"/>
              <a:t>erthygl</a:t>
            </a:r>
            <a:r>
              <a:rPr lang="en-GB" sz="2400" dirty="0"/>
              <a:t> </a:t>
            </a:r>
            <a:r>
              <a:rPr lang="en-GB" sz="2400" dirty="0" err="1"/>
              <a:t>ar</a:t>
            </a:r>
            <a:r>
              <a:rPr lang="en-GB" sz="2400" dirty="0"/>
              <a:t> PISA neu </a:t>
            </a:r>
            <a:r>
              <a:rPr lang="en-GB" sz="2400" dirty="0" err="1"/>
              <a:t>brofion</a:t>
            </a:r>
            <a:r>
              <a:rPr lang="en-GB" sz="2400" dirty="0"/>
              <a:t> eraill nail </a:t>
            </a:r>
            <a:r>
              <a:rPr lang="en-GB" sz="2400" dirty="0" err="1"/>
              <a:t>ai</a:t>
            </a:r>
            <a:r>
              <a:rPr lang="en-GB" sz="2400" dirty="0"/>
              <a:t> </a:t>
            </a:r>
            <a:r>
              <a:rPr lang="en-GB" sz="2400" dirty="0" err="1"/>
              <a:t>yng</a:t>
            </a:r>
            <a:r>
              <a:rPr lang="en-GB" sz="2400" dirty="0"/>
              <a:t> </a:t>
            </a:r>
            <a:r>
              <a:rPr lang="en-GB" sz="2400" dirty="0" err="1"/>
              <a:t>Nghymru</a:t>
            </a:r>
            <a:r>
              <a:rPr lang="en-GB" sz="2400" dirty="0"/>
              <a:t> neu yn y DU.</a:t>
            </a:r>
          </a:p>
          <a:p>
            <a:r>
              <a:rPr lang="en-GB" sz="2400" dirty="0" err="1"/>
              <a:t>Nodwch</a:t>
            </a:r>
            <a:r>
              <a:rPr lang="en-GB" sz="2400" dirty="0"/>
              <a:t> </a:t>
            </a:r>
            <a:r>
              <a:rPr lang="en-GB" sz="2400" dirty="0" err="1"/>
              <a:t>ar</a:t>
            </a:r>
            <a:r>
              <a:rPr lang="en-GB" sz="2400" dirty="0"/>
              <a:t> </a:t>
            </a:r>
            <a:r>
              <a:rPr lang="en-GB" sz="2400" dirty="0" err="1"/>
              <a:t>yr</a:t>
            </a:r>
            <a:r>
              <a:rPr lang="en-GB" sz="2400" dirty="0"/>
              <a:t> </a:t>
            </a:r>
            <a:r>
              <a:rPr lang="en-GB" sz="2400" dirty="0" err="1"/>
              <a:t>erthygl</a:t>
            </a:r>
            <a:r>
              <a:rPr lang="en-GB" sz="2400" dirty="0"/>
              <a:t>:</a:t>
            </a:r>
          </a:p>
          <a:p>
            <a:r>
              <a:rPr lang="en-GB" sz="2400" dirty="0" err="1"/>
              <a:t>Sut</a:t>
            </a:r>
            <a:r>
              <a:rPr lang="en-GB" sz="2400" dirty="0"/>
              <a:t> </a:t>
            </a:r>
            <a:r>
              <a:rPr lang="en-GB" sz="2400" dirty="0" err="1"/>
              <a:t>mae</a:t>
            </a:r>
            <a:r>
              <a:rPr lang="en-GB" sz="2400" dirty="0"/>
              <a:t> </a:t>
            </a:r>
            <a:r>
              <a:rPr lang="en-GB" sz="2400" dirty="0" err="1"/>
              <a:t>addysg</a:t>
            </a:r>
            <a:r>
              <a:rPr lang="en-GB" sz="2400" dirty="0"/>
              <a:t> </a:t>
            </a:r>
            <a:r>
              <a:rPr lang="en-GB" sz="2400" dirty="0" err="1"/>
              <a:t>yn</a:t>
            </a:r>
            <a:r>
              <a:rPr lang="en-GB" sz="2400" dirty="0"/>
              <a:t> </a:t>
            </a:r>
            <a:r>
              <a:rPr lang="en-GB" sz="2400" dirty="0" err="1"/>
              <a:t>newid</a:t>
            </a:r>
            <a:r>
              <a:rPr lang="en-GB" sz="2400" dirty="0"/>
              <a:t>?</a:t>
            </a:r>
          </a:p>
          <a:p>
            <a:r>
              <a:rPr lang="en-GB" sz="2400" dirty="0" err="1"/>
              <a:t>Nodwch</a:t>
            </a:r>
            <a:r>
              <a:rPr lang="en-GB" sz="2400" dirty="0"/>
              <a:t> </a:t>
            </a:r>
            <a:r>
              <a:rPr lang="en-GB" sz="2400" dirty="0" err="1"/>
              <a:t>dystiolaeth</a:t>
            </a:r>
            <a:r>
              <a:rPr lang="en-GB" sz="2400" dirty="0"/>
              <a:t> o bam </a:t>
            </a:r>
            <a:r>
              <a:rPr lang="en-GB" sz="2400" dirty="0" err="1"/>
              <a:t>ei</a:t>
            </a:r>
            <a:r>
              <a:rPr lang="en-GB" sz="2400" dirty="0"/>
              <a:t> </a:t>
            </a:r>
            <a:r>
              <a:rPr lang="en-GB" sz="2400" dirty="0" err="1"/>
              <a:t>fod</a:t>
            </a:r>
            <a:r>
              <a:rPr lang="en-GB" sz="2400" dirty="0"/>
              <a:t> </a:t>
            </a:r>
            <a:r>
              <a:rPr lang="en-GB" sz="2400" dirty="0" err="1"/>
              <a:t>yn</a:t>
            </a:r>
            <a:r>
              <a:rPr lang="en-GB" sz="2400" dirty="0"/>
              <a:t> </a:t>
            </a:r>
            <a:r>
              <a:rPr lang="en-GB" sz="2400" dirty="0" err="1"/>
              <a:t>fater</a:t>
            </a:r>
            <a:r>
              <a:rPr lang="en-GB" sz="2400" dirty="0"/>
              <a:t> </a:t>
            </a:r>
            <a:r>
              <a:rPr lang="en-GB" sz="2400" dirty="0" err="1"/>
              <a:t>dadleuol</a:t>
            </a:r>
            <a:endParaRPr lang="en-GB" sz="2400" dirty="0"/>
          </a:p>
        </p:txBody>
      </p:sp>
      <p:sp>
        <p:nvSpPr>
          <p:cNvPr id="4" name="Content Placeholder 3"/>
          <p:cNvSpPr>
            <a:spLocks noGrp="1"/>
          </p:cNvSpPr>
          <p:nvPr>
            <p:ph sz="half" idx="2"/>
          </p:nvPr>
        </p:nvSpPr>
        <p:spPr/>
        <p:txBody>
          <a:bodyPr>
            <a:noAutofit/>
          </a:bodyPr>
          <a:lstStyle/>
          <a:p>
            <a:r>
              <a:rPr lang="en-GB" sz="2400" dirty="0"/>
              <a:t>Find a newspaper article about PISA or other testing in Wales or the UK.</a:t>
            </a:r>
          </a:p>
          <a:p>
            <a:r>
              <a:rPr lang="en-GB" sz="2400" dirty="0"/>
              <a:t>Annotate the article:</a:t>
            </a:r>
          </a:p>
          <a:p>
            <a:r>
              <a:rPr lang="en-GB" sz="2400" dirty="0"/>
              <a:t>How is education changing?</a:t>
            </a:r>
          </a:p>
          <a:p>
            <a:r>
              <a:rPr lang="en-GB" sz="2400" dirty="0"/>
              <a:t>Find evidence of why it is a contested issue?</a:t>
            </a:r>
          </a:p>
        </p:txBody>
      </p:sp>
      <p:pic>
        <p:nvPicPr>
          <p:cNvPr id="6" name="Picture 5" descr="Reading Groups Archives - Program in Philosophy Graduat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4138" y="377687"/>
            <a:ext cx="2339866" cy="1553817"/>
          </a:xfrm>
          <a:prstGeom prst="rect">
            <a:avLst/>
          </a:prstGeom>
        </p:spPr>
      </p:pic>
    </p:spTree>
    <p:extLst>
      <p:ext uri="{BB962C8B-B14F-4D97-AF65-F5344CB8AC3E}">
        <p14:creationId xmlns:p14="http://schemas.microsoft.com/office/powerpoint/2010/main" val="4138025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defRPr/>
            </a:pPr>
            <a:r>
              <a:rPr lang="en-GB" dirty="0"/>
              <a:t>Rhestr gyfeirnodi</a:t>
            </a:r>
            <a:br>
              <a:rPr lang="en-GB" dirty="0"/>
            </a:br>
            <a:r>
              <a:rPr lang="en-GB" dirty="0"/>
              <a:t>Reference list</a:t>
            </a:r>
          </a:p>
        </p:txBody>
      </p:sp>
      <p:sp>
        <p:nvSpPr>
          <p:cNvPr id="37890" name="Rectangle 3"/>
          <p:cNvSpPr>
            <a:spLocks noGrp="1" noChangeArrowheads="1"/>
          </p:cNvSpPr>
          <p:nvPr>
            <p:ph idx="1"/>
          </p:nvPr>
        </p:nvSpPr>
        <p:spPr>
          <a:xfrm>
            <a:off x="814406" y="1815429"/>
            <a:ext cx="8077200" cy="4924425"/>
          </a:xfrm>
        </p:spPr>
        <p:txBody>
          <a:bodyPr/>
          <a:lstStyle/>
          <a:p>
            <a:pPr eaLnBrk="1" hangingPunct="1">
              <a:lnSpc>
                <a:spcPct val="80000"/>
              </a:lnSpc>
              <a:defRPr/>
            </a:pPr>
            <a:endParaRPr lang="en-US" altLang="en-US" dirty="0">
              <a:ea typeface="ＭＳ Ｐゴシック" pitchFamily="34" charset="-128"/>
              <a:hlinkClick r:id="rId3"/>
            </a:endParaRPr>
          </a:p>
          <a:p>
            <a:pPr marL="109537" indent="0">
              <a:lnSpc>
                <a:spcPct val="80000"/>
              </a:lnSpc>
              <a:buNone/>
              <a:defRPr/>
            </a:pPr>
            <a:r>
              <a:rPr lang="en-GB" altLang="en-US" sz="2400" dirty="0"/>
              <a:t>Brown, M.A. &amp; White, J. (</a:t>
            </a:r>
            <a:r>
              <a:rPr lang="en-GB" altLang="en-US" sz="2400" dirty="0" err="1"/>
              <a:t>Eds</a:t>
            </a:r>
            <a:r>
              <a:rPr lang="en-GB" altLang="en-US" sz="2400" dirty="0"/>
              <a:t>). (2014) </a:t>
            </a:r>
            <a:r>
              <a:rPr lang="en-GB" altLang="en-US" sz="2400" i="1" dirty="0"/>
              <a:t>Exploring Childhood in a Comparative Context. </a:t>
            </a:r>
            <a:r>
              <a:rPr lang="en-GB" altLang="en-US" sz="2400" dirty="0"/>
              <a:t>London: Routledge.</a:t>
            </a:r>
          </a:p>
          <a:p>
            <a:pPr marL="109537" indent="0">
              <a:lnSpc>
                <a:spcPct val="80000"/>
              </a:lnSpc>
              <a:buNone/>
              <a:defRPr/>
            </a:pPr>
            <a:r>
              <a:rPr lang="en-GB" altLang="en-US" sz="2400" dirty="0"/>
              <a:t>Bruce, T. (2005) </a:t>
            </a:r>
            <a:r>
              <a:rPr lang="en-GB" altLang="en-US" sz="2400" i="1" dirty="0"/>
              <a:t>Early Childhood Education. </a:t>
            </a:r>
            <a:r>
              <a:rPr lang="en-GB" altLang="en-US" sz="2400" dirty="0"/>
              <a:t>3</a:t>
            </a:r>
            <a:r>
              <a:rPr lang="en-GB" altLang="en-US" sz="2400" baseline="30000" dirty="0"/>
              <a:t>rd</a:t>
            </a:r>
            <a:r>
              <a:rPr lang="en-GB" altLang="en-US" sz="2400" dirty="0"/>
              <a:t> </a:t>
            </a:r>
            <a:r>
              <a:rPr lang="en-GB" altLang="en-US" sz="2400" dirty="0" err="1"/>
              <a:t>Edn</a:t>
            </a:r>
            <a:r>
              <a:rPr lang="en-GB" altLang="en-US" sz="2400" dirty="0"/>
              <a:t>. London: Hodder Arnold.</a:t>
            </a:r>
          </a:p>
          <a:p>
            <a:pPr marL="109537" indent="0">
              <a:lnSpc>
                <a:spcPct val="80000"/>
              </a:lnSpc>
              <a:buNone/>
              <a:defRPr/>
            </a:pPr>
            <a:r>
              <a:rPr lang="en-GB" altLang="en-US" sz="2400" dirty="0"/>
              <a:t>PISA (OECD). Available at </a:t>
            </a:r>
            <a:r>
              <a:rPr lang="en-GB" altLang="en-US" sz="2400" dirty="0">
                <a:hlinkClick r:id="rId4"/>
              </a:rPr>
              <a:t>http://www.oecd.org/pisa/aboutpisa/</a:t>
            </a:r>
            <a:r>
              <a:rPr lang="en-GB" altLang="en-US" sz="2400" dirty="0"/>
              <a:t> [Accessed 01.11.20]</a:t>
            </a:r>
          </a:p>
          <a:p>
            <a:pPr marL="109537" indent="0">
              <a:lnSpc>
                <a:spcPct val="80000"/>
              </a:lnSpc>
              <a:buNone/>
              <a:defRPr/>
            </a:pPr>
            <a:r>
              <a:rPr lang="en-GB" altLang="en-US" sz="2400" dirty="0"/>
              <a:t>Smith, E. (2012) Key issues in Education and Social Justice. London: Sage</a:t>
            </a:r>
          </a:p>
          <a:p>
            <a:pPr marL="82296" indent="0">
              <a:lnSpc>
                <a:spcPct val="80000"/>
              </a:lnSpc>
              <a:buNone/>
              <a:defRPr/>
            </a:pPr>
            <a:endParaRPr lang="en-GB" altLang="en-US" dirty="0"/>
          </a:p>
        </p:txBody>
      </p:sp>
    </p:spTree>
    <p:extLst>
      <p:ext uri="{BB962C8B-B14F-4D97-AF65-F5344CB8AC3E}">
        <p14:creationId xmlns:p14="http://schemas.microsoft.com/office/powerpoint/2010/main" val="3995888850"/>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TotalTime>
  <Words>2031</Words>
  <Application>Microsoft Office PowerPoint</Application>
  <PresentationFormat>Widescreen</PresentationFormat>
  <Paragraphs>233</Paragraphs>
  <Slides>27</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ＭＳ Ｐゴシック</vt:lpstr>
      <vt:lpstr>Arial</vt:lpstr>
      <vt:lpstr>Calibri</vt:lpstr>
      <vt:lpstr>Gill Sans MT</vt:lpstr>
      <vt:lpstr>Trebuchet MS</vt:lpstr>
      <vt:lpstr>Wingdings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Gorolwg sesiwn  Session overview</vt:lpstr>
      <vt:lpstr>  </vt:lpstr>
      <vt:lpstr> </vt:lpstr>
      <vt:lpstr>Un safbwynt am Blentyndod Cynnar One view of Early Childhood</vt:lpstr>
      <vt:lpstr>  </vt:lpstr>
      <vt:lpstr> Programme for International  Student Assessment (PISA)  </vt:lpstr>
      <vt:lpstr>Programme for International  Student Assessment (PISA)  </vt:lpstr>
      <vt:lpstr> Programme for International  Student Assessment (PISA)  </vt:lpstr>
      <vt:lpstr> Programme for International  Student Assessment (PISA)  </vt:lpstr>
      <vt:lpstr>Tasg Grŵp          Group Task</vt:lpstr>
      <vt:lpstr>National Testing / Profion Cenedlaethol</vt:lpstr>
      <vt:lpstr>Heriau                               Challenges</vt:lpstr>
      <vt:lpstr>Addysg yn y Ffindir Education in Finland</vt:lpstr>
      <vt:lpstr>Task/Tasg </vt:lpstr>
      <vt:lpstr>Addysg yn y Ffindir / Education in Finland</vt:lpstr>
      <vt:lpstr>Addysg yn y Ffindir Education in Finland</vt:lpstr>
      <vt:lpstr>Addysg yn y Ffindir Education in Finland</vt:lpstr>
      <vt:lpstr>Addysg yn y Ffindir Education in Finland</vt:lpstr>
      <vt:lpstr>Task/Tasg</vt:lpstr>
      <vt:lpstr>Aseiniad                        Assignment</vt:lpstr>
      <vt:lpstr>Beth yw Llyfr Lloffion Academaidd? What is an academic scrapbook?</vt:lpstr>
      <vt:lpstr>Tasg grŵp / Group task</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22</cp:revision>
  <dcterms:created xsi:type="dcterms:W3CDTF">2019-06-11T15:19:39Z</dcterms:created>
  <dcterms:modified xsi:type="dcterms:W3CDTF">2024-12-04T21:19:55Z</dcterms:modified>
</cp:coreProperties>
</file>