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2" r:id="rId14"/>
    <p:sldId id="273" r:id="rId15"/>
    <p:sldId id="268" r:id="rId16"/>
    <p:sldId id="269" r:id="rId17"/>
    <p:sldId id="270" r:id="rId18"/>
    <p:sldId id="271" r:id="rId1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9" d="100"/>
          <a:sy n="69" d="100"/>
        </p:scale>
        <p:origin x="-135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alt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 altLang="en-US"/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altLang="en-US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0BC3E98-1B01-4650-ABF8-F228FBD7BB7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61388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E7A5E1-F9D4-4573-8022-276428A56AC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65550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66A4D1-1A86-485D-8473-AEFD397CFAB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13089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4EA353-3EB9-4E24-82C0-0582D7A3BA4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5139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90E0CF-95C2-42DC-8F3D-6163BE2469D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4411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9F2FA0-96C2-4183-8CE9-13C04E5FDED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5485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CBE0DC-8CFF-4FEF-8E87-6EB218D490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8035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03F4CC-EC53-4F88-8AEF-5CABE05456C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33669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56261D-60EA-47CF-ACD7-310E09F9ABC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21126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787F99-46F7-4393-9AF3-4DEDD52E54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5430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59C3C8-B4EF-44D1-A84B-053F9A0E311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0748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E147A7-7DB2-4719-92F2-257C45434BB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2623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C6F0C85-E1B2-491D-A0A8-01ED5222582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r>
              <a:rPr lang="en-GB" altLang="en-US"/>
              <a:t>Software Metrics</a:t>
            </a:r>
            <a:endParaRPr lang="en-US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Gordon Dickers</a:t>
            </a:r>
          </a:p>
          <a:p>
            <a:r>
              <a:rPr lang="en-GB" altLang="en-US" dirty="0"/>
              <a:t>Room </a:t>
            </a:r>
            <a:r>
              <a:rPr lang="en-GB" altLang="en-US" dirty="0" smtClean="0"/>
              <a:t>MH412C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838200" y="533400"/>
            <a:ext cx="7543800" cy="521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 b="1"/>
              <a:t>Definition:</a:t>
            </a:r>
          </a:p>
          <a:p>
            <a:pPr>
              <a:spcBef>
                <a:spcPct val="50000"/>
              </a:spcBef>
            </a:pPr>
            <a:r>
              <a:rPr lang="en-US" altLang="en-US" sz="3200" b="1">
                <a:solidFill>
                  <a:srgbClr val="000000"/>
                </a:solidFill>
                <a:cs typeface="Times New Roman" pitchFamily="18" charset="0"/>
              </a:rPr>
              <a:t>"A quantitative measure of the degree to which a system, component or process possesses a given attribute"</a:t>
            </a:r>
          </a:p>
          <a:p>
            <a:pPr>
              <a:spcBef>
                <a:spcPct val="50000"/>
              </a:spcBef>
            </a:pPr>
            <a:r>
              <a:rPr lang="en-US" altLang="en-US" sz="3200" b="1">
                <a:solidFill>
                  <a:srgbClr val="000000"/>
                </a:solidFill>
                <a:cs typeface="Times New Roman" pitchFamily="18" charset="0"/>
              </a:rPr>
              <a:t>[IEEE Standard Glossary of Software Engineering Terms, IEEE Software Engineering Standards, Standard 610.12 -1990, pp47-48.]</a:t>
            </a:r>
          </a:p>
          <a:p>
            <a:pPr>
              <a:spcBef>
                <a:spcPct val="50000"/>
              </a:spcBef>
            </a:pPr>
            <a:endParaRPr lang="en-US" altLang="en-US" sz="3200" b="1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838200" y="304800"/>
            <a:ext cx="7315200" cy="5646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A Software metric measure</a:t>
            </a:r>
            <a:r>
              <a:rPr lang="en-GB" altLang="en-US" sz="2800">
                <a:solidFill>
                  <a:srgbClr val="000000"/>
                </a:solidFill>
                <a:cs typeface="Times New Roman" pitchFamily="18" charset="0"/>
              </a:rPr>
              <a:t>s</a:t>
            </a: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 some aspect or attribute of the software project</a:t>
            </a:r>
            <a:r>
              <a:rPr lang="en-GB" altLang="en-US" sz="2800">
                <a:solidFill>
                  <a:srgbClr val="000000"/>
                </a:solidFill>
                <a:cs typeface="Times New Roman" pitchFamily="18" charset="0"/>
              </a:rPr>
              <a:t> (</a:t>
            </a: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software itself or  processes involved</a:t>
            </a:r>
            <a:r>
              <a:rPr lang="en-GB" altLang="en-US" sz="2800">
                <a:solidFill>
                  <a:srgbClr val="000000"/>
                </a:solidFill>
                <a:cs typeface="Times New Roman" pitchFamily="18" charset="0"/>
              </a:rPr>
              <a:t>)</a:t>
            </a: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 </a:t>
            </a:r>
            <a:endParaRPr lang="en-GB" altLang="en-US" sz="280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provides a quantitative value that allows us to know something about the object measured. </a:t>
            </a:r>
            <a:endParaRPr lang="en-GB" altLang="en-US" sz="280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Give</a:t>
            </a:r>
            <a:r>
              <a:rPr lang="en-GB" altLang="en-US" sz="2800">
                <a:solidFill>
                  <a:srgbClr val="000000"/>
                </a:solidFill>
                <a:cs typeface="Times New Roman" pitchFamily="18" charset="0"/>
              </a:rPr>
              <a:t>s </a:t>
            </a: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us a deeper understanding of what we're doing </a:t>
            </a:r>
            <a:endParaRPr lang="en-GB" altLang="en-US" sz="280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tell</a:t>
            </a:r>
            <a:r>
              <a:rPr lang="en-GB" altLang="en-US" sz="2800">
                <a:solidFill>
                  <a:srgbClr val="000000"/>
                </a:solidFill>
                <a:cs typeface="Times New Roman" pitchFamily="18" charset="0"/>
              </a:rPr>
              <a:t>s </a:t>
            </a: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us when we are producing high quality work or low quality work. </a:t>
            </a:r>
            <a:endParaRPr lang="en-GB" altLang="en-US" sz="280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assist</a:t>
            </a:r>
            <a:r>
              <a:rPr lang="en-GB" altLang="en-US" sz="2800">
                <a:solidFill>
                  <a:srgbClr val="000000"/>
                </a:solidFill>
                <a:cs typeface="Times New Roman" pitchFamily="18" charset="0"/>
              </a:rPr>
              <a:t>s </a:t>
            </a: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us in making strategic and tactical decisions as the project proceeds.</a:t>
            </a:r>
            <a:endParaRPr lang="en-US" altLang="en-US" sz="2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1371600" y="609600"/>
            <a:ext cx="685800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200" b="1" dirty="0">
                <a:solidFill>
                  <a:srgbClr val="000000"/>
                </a:solidFill>
                <a:cs typeface="Times New Roman" pitchFamily="18" charset="0"/>
              </a:rPr>
              <a:t>Types</a:t>
            </a:r>
            <a:r>
              <a:rPr lang="en-GB" altLang="en-US" sz="3200" b="1" dirty="0">
                <a:solidFill>
                  <a:srgbClr val="000000"/>
                </a:solidFill>
                <a:cs typeface="Times New Roman" pitchFamily="18" charset="0"/>
              </a:rPr>
              <a:t> of </a:t>
            </a:r>
            <a:r>
              <a:rPr lang="en-GB" altLang="en-US" sz="3200" b="1" dirty="0" smtClean="0">
                <a:solidFill>
                  <a:srgbClr val="000000"/>
                </a:solidFill>
                <a:cs typeface="Times New Roman" pitchFamily="18" charset="0"/>
              </a:rPr>
              <a:t>Metric</a:t>
            </a:r>
            <a:endParaRPr lang="en-GB" altLang="en-US" sz="3200" b="1" dirty="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 sz="3200" b="1" dirty="0">
                <a:solidFill>
                  <a:srgbClr val="000000"/>
                </a:solidFill>
                <a:cs typeface="Times New Roman" pitchFamily="18" charset="0"/>
              </a:rPr>
              <a:t>control metrics</a:t>
            </a:r>
            <a:r>
              <a:rPr lang="en-US" altLang="en-US" sz="3200" dirty="0">
                <a:solidFill>
                  <a:srgbClr val="000000"/>
                </a:solidFill>
                <a:cs typeface="Times New Roman" pitchFamily="18" charset="0"/>
              </a:rPr>
              <a:t>. (control of project</a:t>
            </a:r>
            <a:r>
              <a:rPr lang="en-GB" altLang="en-US" sz="3200" dirty="0">
                <a:solidFill>
                  <a:srgbClr val="000000"/>
                </a:solidFill>
                <a:cs typeface="Times New Roman" pitchFamily="18" charset="0"/>
              </a:rPr>
              <a:t>/process quality</a:t>
            </a:r>
            <a:r>
              <a:rPr lang="en-US" altLang="en-US" sz="3200" dirty="0">
                <a:solidFill>
                  <a:srgbClr val="000000"/>
                </a:solidFill>
                <a:cs typeface="Times New Roman" pitchFamily="18" charset="0"/>
              </a:rPr>
              <a:t>) are usually associated with software processes and projects</a:t>
            </a:r>
            <a:endParaRPr lang="en-GB" altLang="en-US" sz="3200" dirty="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 sz="3200" b="1" dirty="0">
                <a:solidFill>
                  <a:srgbClr val="000000"/>
                </a:solidFill>
                <a:cs typeface="Times New Roman" pitchFamily="18" charset="0"/>
              </a:rPr>
              <a:t>predictor metrics</a:t>
            </a:r>
            <a:r>
              <a:rPr lang="en-US" altLang="en-US" sz="3200" dirty="0">
                <a:solidFill>
                  <a:srgbClr val="000000"/>
                </a:solidFill>
                <a:cs typeface="Times New Roman" pitchFamily="18" charset="0"/>
              </a:rPr>
              <a:t> (predictors of quality) are usually associated with software products.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1143000" y="609600"/>
            <a:ext cx="7696200" cy="521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200" b="1">
                <a:solidFill>
                  <a:srgbClr val="000000"/>
                </a:solidFill>
                <a:cs typeface="Times New Roman" pitchFamily="18" charset="0"/>
              </a:rPr>
              <a:t>Software Process and Project Metrics</a:t>
            </a:r>
            <a:endParaRPr lang="en-US" altLang="en-US" sz="320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3200">
                <a:solidFill>
                  <a:srgbClr val="000000"/>
                </a:solidFill>
                <a:cs typeface="Times New Roman" pitchFamily="18" charset="0"/>
              </a:rPr>
              <a:t>T</a:t>
            </a:r>
            <a:r>
              <a:rPr lang="en-US" altLang="en-US" sz="3200">
                <a:solidFill>
                  <a:srgbClr val="000000"/>
                </a:solidFill>
                <a:cs typeface="Times New Roman" pitchFamily="18" charset="0"/>
              </a:rPr>
              <a:t>o improve th</a:t>
            </a:r>
            <a:r>
              <a:rPr lang="en-GB" altLang="en-US" sz="3200">
                <a:solidFill>
                  <a:srgbClr val="000000"/>
                </a:solidFill>
                <a:cs typeface="Times New Roman" pitchFamily="18" charset="0"/>
              </a:rPr>
              <a:t>e </a:t>
            </a:r>
            <a:r>
              <a:rPr lang="en-US" altLang="en-US" sz="3200">
                <a:solidFill>
                  <a:srgbClr val="000000"/>
                </a:solidFill>
                <a:cs typeface="Times New Roman" pitchFamily="18" charset="0"/>
              </a:rPr>
              <a:t>process</a:t>
            </a:r>
            <a:r>
              <a:rPr lang="en-GB" altLang="en-US" sz="3200">
                <a:solidFill>
                  <a:srgbClr val="000000"/>
                </a:solidFill>
                <a:cs typeface="Times New Roman" pitchFamily="18" charset="0"/>
              </a:rPr>
              <a:t> we</a:t>
            </a:r>
          </a:p>
          <a:p>
            <a:pPr>
              <a:spcBef>
                <a:spcPct val="50000"/>
              </a:spcBef>
            </a:pPr>
            <a:r>
              <a:rPr lang="en-US" altLang="en-US" sz="3200">
                <a:solidFill>
                  <a:srgbClr val="000000"/>
                </a:solidFill>
                <a:cs typeface="Times New Roman" pitchFamily="18" charset="0"/>
              </a:rPr>
              <a:t> measure attributes of the process, </a:t>
            </a:r>
            <a:endParaRPr lang="en-GB" altLang="en-US" sz="320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 sz="3200">
                <a:solidFill>
                  <a:srgbClr val="000000"/>
                </a:solidFill>
                <a:cs typeface="Times New Roman" pitchFamily="18" charset="0"/>
              </a:rPr>
              <a:t>develop a series of metrics based on these attributes</a:t>
            </a:r>
            <a:endParaRPr lang="en-GB" altLang="en-US" sz="320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 sz="3200">
                <a:solidFill>
                  <a:srgbClr val="000000"/>
                </a:solidFill>
                <a:cs typeface="Times New Roman" pitchFamily="18" charset="0"/>
              </a:rPr>
              <a:t> use these metrics to produce indicators </a:t>
            </a:r>
            <a:endParaRPr lang="en-GB" altLang="en-US" sz="320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3200">
                <a:solidFill>
                  <a:srgbClr val="000000"/>
                </a:solidFill>
                <a:cs typeface="Times New Roman" pitchFamily="18" charset="0"/>
              </a:rPr>
              <a:t>Use indicators to develop</a:t>
            </a:r>
            <a:r>
              <a:rPr lang="en-US" altLang="en-US" sz="3200">
                <a:solidFill>
                  <a:srgbClr val="000000"/>
                </a:solidFill>
                <a:cs typeface="Times New Roman" pitchFamily="18" charset="0"/>
              </a:rPr>
              <a:t> a </a:t>
            </a:r>
            <a:r>
              <a:rPr lang="en-US" altLang="en-US" sz="3200" b="1">
                <a:solidFill>
                  <a:srgbClr val="000000"/>
                </a:solidFill>
                <a:cs typeface="Times New Roman" pitchFamily="18" charset="0"/>
              </a:rPr>
              <a:t>strategy</a:t>
            </a:r>
            <a:r>
              <a:rPr lang="en-US" altLang="en-US" sz="3200">
                <a:solidFill>
                  <a:srgbClr val="000000"/>
                </a:solidFill>
                <a:cs typeface="Times New Roman" pitchFamily="18" charset="0"/>
              </a:rPr>
              <a:t> for improvement. 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371600" y="304800"/>
            <a:ext cx="6096000" cy="6113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GB" altLang="en-US" sz="2800">
                <a:solidFill>
                  <a:srgbClr val="000000"/>
                </a:solidFill>
                <a:cs typeface="Times New Roman" pitchFamily="18" charset="0"/>
              </a:rPr>
              <a:t>Q. </a:t>
            </a: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How is the effectiveness of a software process measured?  </a:t>
            </a:r>
            <a:endParaRPr lang="en-GB" altLang="en-US" sz="2800">
              <a:solidFill>
                <a:srgbClr val="000000"/>
              </a:solidFill>
              <a:cs typeface="Times New Roman" pitchFamily="18" charset="0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GB" altLang="en-US" sz="2800">
                <a:solidFill>
                  <a:srgbClr val="000000"/>
                </a:solidFill>
                <a:cs typeface="Times New Roman" pitchFamily="18" charset="0"/>
              </a:rPr>
              <a:t>A.</a:t>
            </a: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en-GB" altLang="en-US" sz="2800">
                <a:solidFill>
                  <a:srgbClr val="000000"/>
                </a:solidFill>
                <a:cs typeface="Times New Roman" pitchFamily="18" charset="0"/>
              </a:rPr>
              <a:t>D</a:t>
            </a: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erived from metrics that are based upon measures of: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/>
              <a:t>errors uncovered before release of the software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/>
              <a:t>defects delivered to and reported by end users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/>
              <a:t>work products delivered by team (productivity)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/>
              <a:t>human effort expended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/>
              <a:t>time expended</a:t>
            </a:r>
          </a:p>
          <a:p>
            <a:pPr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/>
              <a:t>schedule conformance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800"/>
              <a:t>other measurements</a:t>
            </a:r>
            <a:endParaRPr lang="en-US" altLang="en-US">
              <a:solidFill>
                <a:srgbClr val="000000"/>
              </a:solidFill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533400" y="685800"/>
            <a:ext cx="8077200" cy="568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en-US" sz="2800" dirty="0">
                <a:solidFill>
                  <a:srgbClr val="000000"/>
                </a:solidFill>
                <a:cs typeface="Times New Roman" pitchFamily="18" charset="0"/>
              </a:rPr>
              <a:t>Guidelines should be developed when collecting software process metrics.  These may include: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 dirty="0"/>
              <a:t>Use of common sense and sensitivity when interpreting metrics data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 dirty="0"/>
              <a:t>Provide feedback to those who collect metrics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 dirty="0"/>
              <a:t>Don't use metrics to appraise individuals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 dirty="0"/>
              <a:t>Work with teams to develop clear goals and identify the metrics that will be used to achieve them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 dirty="0"/>
              <a:t>Don't use metrics to threaten teams or individuals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 dirty="0"/>
              <a:t>Metrics that indicate a problem are not bad.  </a:t>
            </a:r>
            <a:r>
              <a:rPr lang="en-US" altLang="en-US" sz="2800" dirty="0" smtClean="0"/>
              <a:t>They </a:t>
            </a:r>
            <a:r>
              <a:rPr lang="en-US" altLang="en-US" sz="2800" dirty="0"/>
              <a:t>highlight an area which needs to be improved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2800" dirty="0"/>
              <a:t>Don't obsess on a single metric.</a:t>
            </a:r>
            <a:endParaRPr lang="en-US" altLang="en-US" sz="2800" dirty="0">
              <a:solidFill>
                <a:srgbClr val="000000"/>
              </a:solidFill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685800" y="304800"/>
            <a:ext cx="7924800" cy="4955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b="1" dirty="0" smtClean="0">
                <a:solidFill>
                  <a:srgbClr val="000000"/>
                </a:solidFill>
                <a:cs typeface="Times New Roman" pitchFamily="18" charset="0"/>
              </a:rPr>
              <a:t>Recap</a:t>
            </a:r>
            <a:endParaRPr lang="en-GB" altLang="en-US" sz="2800" b="1" dirty="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800" dirty="0">
                <a:solidFill>
                  <a:srgbClr val="000000"/>
                </a:solidFill>
                <a:cs typeface="Times New Roman" pitchFamily="18" charset="0"/>
              </a:rPr>
              <a:t>Software process metrics allow the team to gain insight into the effectiveness of a process </a:t>
            </a:r>
            <a:endParaRPr lang="en-GB" altLang="en-US" sz="2800" dirty="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800" dirty="0">
                <a:solidFill>
                  <a:srgbClr val="000000"/>
                </a:solidFill>
                <a:cs typeface="Times New Roman" pitchFamily="18" charset="0"/>
              </a:rPr>
              <a:t>assess what works and what doesn't </a:t>
            </a:r>
            <a:endParaRPr lang="en-GB" altLang="en-US" sz="2800" dirty="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800" dirty="0">
                <a:solidFill>
                  <a:srgbClr val="000000"/>
                </a:solidFill>
                <a:cs typeface="Times New Roman" pitchFamily="18" charset="0"/>
              </a:rPr>
              <a:t> undertake long term process improvement.</a:t>
            </a:r>
          </a:p>
          <a:p>
            <a:pPr>
              <a:spcBef>
                <a:spcPct val="50000"/>
              </a:spcBef>
            </a:pPr>
            <a:r>
              <a:rPr lang="en-US" altLang="en-US" sz="2800" b="1" dirty="0">
                <a:solidFill>
                  <a:srgbClr val="000000"/>
                </a:solidFill>
                <a:cs typeface="Times New Roman" pitchFamily="18" charset="0"/>
              </a:rPr>
              <a:t>Ultimately, </a:t>
            </a:r>
            <a:r>
              <a:rPr lang="en-GB" altLang="en-US" sz="2800" b="1" dirty="0">
                <a:solidFill>
                  <a:srgbClr val="000000"/>
                </a:solidFill>
                <a:cs typeface="Times New Roman" pitchFamily="18" charset="0"/>
              </a:rPr>
              <a:t> they </a:t>
            </a:r>
            <a:r>
              <a:rPr lang="en-US" altLang="en-US" sz="2800" b="1" dirty="0">
                <a:solidFill>
                  <a:srgbClr val="000000"/>
                </a:solidFill>
                <a:cs typeface="Times New Roman" pitchFamily="18" charset="0"/>
              </a:rPr>
              <a:t>enable an organization to modify its process in order to reduce the frequency of errors and defects.</a:t>
            </a:r>
          </a:p>
          <a:p>
            <a:pPr>
              <a:spcBef>
                <a:spcPct val="50000"/>
              </a:spcBef>
            </a:pPr>
            <a:endParaRPr lang="en-US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990600" y="838200"/>
            <a:ext cx="7467600" cy="534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solidFill>
                  <a:srgbClr val="000000"/>
                </a:solidFill>
                <a:cs typeface="Times New Roman" pitchFamily="18" charset="0"/>
              </a:rPr>
              <a:t>P</a:t>
            </a:r>
            <a:r>
              <a:rPr lang="en-US" altLang="en-US" sz="2800" dirty="0" err="1">
                <a:solidFill>
                  <a:srgbClr val="000000"/>
                </a:solidFill>
                <a:cs typeface="Times New Roman" pitchFamily="18" charset="0"/>
              </a:rPr>
              <a:t>roject</a:t>
            </a:r>
            <a:r>
              <a:rPr lang="en-US" altLang="en-US" sz="2800" dirty="0">
                <a:solidFill>
                  <a:srgbClr val="000000"/>
                </a:solidFill>
                <a:cs typeface="Times New Roman" pitchFamily="18" charset="0"/>
              </a:rPr>
              <a:t> metrics are used for tactical purposes. </a:t>
            </a:r>
            <a:endParaRPr lang="en-GB" altLang="en-US" sz="2800" dirty="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srgbClr val="000000"/>
                </a:solidFill>
                <a:cs typeface="Times New Roman" pitchFamily="18" charset="0"/>
              </a:rPr>
              <a:t> Metrics are used initially in the estimation phase </a:t>
            </a:r>
            <a:r>
              <a:rPr lang="en-GB" altLang="en-US" sz="2800" dirty="0">
                <a:solidFill>
                  <a:srgbClr val="000000"/>
                </a:solidFill>
                <a:cs typeface="Times New Roman" pitchFamily="18" charset="0"/>
              </a:rPr>
              <a:t>(</a:t>
            </a:r>
            <a:r>
              <a:rPr lang="en-US" altLang="en-US" sz="2800" dirty="0">
                <a:solidFill>
                  <a:srgbClr val="000000"/>
                </a:solidFill>
                <a:cs typeface="Times New Roman" pitchFamily="18" charset="0"/>
              </a:rPr>
              <a:t> collected from past projects</a:t>
            </a:r>
            <a:r>
              <a:rPr lang="en-GB" altLang="en-US" sz="2800" dirty="0">
                <a:solidFill>
                  <a:srgbClr val="000000"/>
                </a:solidFill>
                <a:cs typeface="Times New Roman" pitchFamily="18" charset="0"/>
              </a:rPr>
              <a:t>)</a:t>
            </a:r>
            <a:r>
              <a:rPr lang="en-US" altLang="en-US" sz="2800" dirty="0">
                <a:solidFill>
                  <a:srgbClr val="000000"/>
                </a:solidFill>
                <a:cs typeface="Times New Roman" pitchFamily="18" charset="0"/>
              </a:rPr>
              <a:t>  </a:t>
            </a:r>
          </a:p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srgbClr val="000000"/>
                </a:solidFill>
                <a:cs typeface="Times New Roman" pitchFamily="18" charset="0"/>
              </a:rPr>
              <a:t>Production rates can be measured. </a:t>
            </a:r>
            <a:endParaRPr lang="en-GB" altLang="en-US" sz="2800" dirty="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srgbClr val="000000"/>
                </a:solidFill>
                <a:cs typeface="Times New Roman" pitchFamily="18" charset="0"/>
              </a:rPr>
              <a:t>software product metrics (technical metrics)  collected to assess design quality and to provide indicators that will influence the approach taken to code generation and testing.</a:t>
            </a:r>
          </a:p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>
              <a:spcBef>
                <a:spcPct val="50000"/>
              </a:spcBef>
            </a:pPr>
            <a:r>
              <a:rPr lang="en-US" altLang="en-US" dirty="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990600" y="685800"/>
            <a:ext cx="7239000" cy="5032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>
                <a:solidFill>
                  <a:srgbClr val="000000"/>
                </a:solidFill>
                <a:cs typeface="Times New Roman" pitchFamily="18" charset="0"/>
              </a:rPr>
              <a:t>Project metrics provide two functions: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800"/>
              <a:t>To minimize development time by making adjustments to avoid delay and alleviate potential problems and risks.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800"/>
              <a:t>To assess project quality as the project progresses and indicate when the technical approach may need modifying to improve technical quality.</a:t>
            </a:r>
          </a:p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>
              <a:spcBef>
                <a:spcPct val="50000"/>
              </a:spcBef>
            </a:pPr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09" name="Text Box 21"/>
          <p:cNvSpPr txBox="1">
            <a:spLocks noChangeArrowheads="1"/>
          </p:cNvSpPr>
          <p:nvPr/>
        </p:nvSpPr>
        <p:spPr bwMode="auto">
          <a:xfrm>
            <a:off x="295275" y="1687513"/>
            <a:ext cx="1422400" cy="2952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Reliability</a:t>
            </a:r>
          </a:p>
          <a:p>
            <a:pPr eaLnBrk="0" hangingPunct="0"/>
            <a:endParaRPr lang="en-US" altLang="en-US"/>
          </a:p>
        </p:txBody>
      </p:sp>
      <p:sp>
        <p:nvSpPr>
          <p:cNvPr id="12308" name="Text Box 20"/>
          <p:cNvSpPr txBox="1">
            <a:spLocks noChangeArrowheads="1"/>
          </p:cNvSpPr>
          <p:nvPr/>
        </p:nvSpPr>
        <p:spPr bwMode="auto">
          <a:xfrm>
            <a:off x="295275" y="1230313"/>
            <a:ext cx="1422400" cy="2952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Maintainability	</a:t>
            </a:r>
          </a:p>
          <a:p>
            <a:pPr eaLnBrk="0" hangingPunct="0"/>
            <a:endParaRPr lang="en-US" altLang="en-US"/>
          </a:p>
        </p:txBody>
      </p:sp>
      <p:sp>
        <p:nvSpPr>
          <p:cNvPr id="12307" name="Text Box 19"/>
          <p:cNvSpPr txBox="1">
            <a:spLocks noChangeArrowheads="1"/>
          </p:cNvSpPr>
          <p:nvPr/>
        </p:nvSpPr>
        <p:spPr bwMode="auto">
          <a:xfrm>
            <a:off x="314325" y="2165350"/>
            <a:ext cx="1403350" cy="2952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Portability</a:t>
            </a:r>
          </a:p>
          <a:p>
            <a:pPr eaLnBrk="0" hangingPunct="0"/>
            <a:endParaRPr lang="en-US" altLang="en-US"/>
          </a:p>
        </p:txBody>
      </p:sp>
      <p:sp>
        <p:nvSpPr>
          <p:cNvPr id="12306" name="Text Box 18"/>
          <p:cNvSpPr txBox="1">
            <a:spLocks noChangeArrowheads="1"/>
          </p:cNvSpPr>
          <p:nvPr/>
        </p:nvSpPr>
        <p:spPr bwMode="auto">
          <a:xfrm>
            <a:off x="304800" y="2630488"/>
            <a:ext cx="1412875" cy="2952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Usability</a:t>
            </a:r>
          </a:p>
          <a:p>
            <a:pPr eaLnBrk="0" hangingPunct="0"/>
            <a:endParaRPr lang="en-US" altLang="en-US"/>
          </a:p>
        </p:txBody>
      </p:sp>
      <p:sp>
        <p:nvSpPr>
          <p:cNvPr id="12305" name="Text Box 17"/>
          <p:cNvSpPr txBox="1">
            <a:spLocks noChangeArrowheads="1"/>
          </p:cNvSpPr>
          <p:nvPr/>
        </p:nvSpPr>
        <p:spPr bwMode="auto">
          <a:xfrm>
            <a:off x="3973513" y="3386138"/>
            <a:ext cx="1781175" cy="4000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Length of User Manual</a:t>
            </a:r>
          </a:p>
          <a:p>
            <a:pPr eaLnBrk="0" hangingPunct="0"/>
            <a:endParaRPr lang="en-US" altLang="en-US"/>
          </a:p>
        </p:txBody>
      </p:sp>
      <p:sp>
        <p:nvSpPr>
          <p:cNvPr id="12304" name="Text Box 16"/>
          <p:cNvSpPr txBox="1">
            <a:spLocks noChangeArrowheads="1"/>
          </p:cNvSpPr>
          <p:nvPr/>
        </p:nvSpPr>
        <p:spPr bwMode="auto">
          <a:xfrm>
            <a:off x="3973513" y="2827338"/>
            <a:ext cx="1781175" cy="46831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Number of error messages</a:t>
            </a:r>
          </a:p>
          <a:p>
            <a:pPr eaLnBrk="0" hangingPunct="0"/>
            <a:endParaRPr lang="en-US" altLang="en-US"/>
          </a:p>
        </p:txBody>
      </p:sp>
      <p:sp>
        <p:nvSpPr>
          <p:cNvPr id="12303" name="Text Box 15"/>
          <p:cNvSpPr txBox="1">
            <a:spLocks noChangeArrowheads="1"/>
          </p:cNvSpPr>
          <p:nvPr/>
        </p:nvSpPr>
        <p:spPr bwMode="auto">
          <a:xfrm>
            <a:off x="3973513" y="2232025"/>
            <a:ext cx="1781175" cy="44608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Program size in lines of code</a:t>
            </a:r>
          </a:p>
          <a:p>
            <a:pPr eaLnBrk="0" hangingPunct="0"/>
            <a:endParaRPr lang="en-US" altLang="en-US"/>
          </a:p>
        </p:txBody>
      </p:sp>
      <p:sp>
        <p:nvSpPr>
          <p:cNvPr id="12302" name="Text Box 14"/>
          <p:cNvSpPr txBox="1">
            <a:spLocks noChangeArrowheads="1"/>
          </p:cNvSpPr>
          <p:nvPr/>
        </p:nvSpPr>
        <p:spPr bwMode="auto">
          <a:xfrm>
            <a:off x="3973513" y="1677988"/>
            <a:ext cx="1770062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Cyclomatic Complexity</a:t>
            </a:r>
          </a:p>
          <a:p>
            <a:pPr eaLnBrk="0" hangingPunct="0"/>
            <a:endParaRPr lang="en-US" altLang="en-US"/>
          </a:p>
        </p:txBody>
      </p:sp>
      <p:sp>
        <p:nvSpPr>
          <p:cNvPr id="12301" name="Text Box 13"/>
          <p:cNvSpPr txBox="1">
            <a:spLocks noChangeArrowheads="1"/>
          </p:cNvSpPr>
          <p:nvPr/>
        </p:nvSpPr>
        <p:spPr bwMode="auto">
          <a:xfrm>
            <a:off x="3973513" y="1087438"/>
            <a:ext cx="1760537" cy="5238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Number of procedure parameters</a:t>
            </a:r>
          </a:p>
          <a:p>
            <a:pPr eaLnBrk="0" hangingPunct="0"/>
            <a:endParaRPr lang="en-US" altLang="en-US"/>
          </a:p>
        </p:txBody>
      </p:sp>
      <p:sp>
        <p:nvSpPr>
          <p:cNvPr id="12300" name="Line 12"/>
          <p:cNvSpPr>
            <a:spLocks noChangeShapeType="1"/>
          </p:cNvSpPr>
          <p:nvPr/>
        </p:nvSpPr>
        <p:spPr bwMode="auto">
          <a:xfrm flipV="1">
            <a:off x="1717675" y="1241425"/>
            <a:ext cx="2255838" cy="11906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9" name="Line 11"/>
          <p:cNvSpPr>
            <a:spLocks noChangeShapeType="1"/>
          </p:cNvSpPr>
          <p:nvPr/>
        </p:nvSpPr>
        <p:spPr bwMode="auto">
          <a:xfrm>
            <a:off x="1717675" y="1360488"/>
            <a:ext cx="2255838" cy="4746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8" name="Line 10"/>
          <p:cNvSpPr>
            <a:spLocks noChangeShapeType="1"/>
          </p:cNvSpPr>
          <p:nvPr/>
        </p:nvSpPr>
        <p:spPr bwMode="auto">
          <a:xfrm>
            <a:off x="1717675" y="1360488"/>
            <a:ext cx="2255838" cy="9493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7" name="Line 9"/>
          <p:cNvSpPr>
            <a:spLocks noChangeShapeType="1"/>
          </p:cNvSpPr>
          <p:nvPr/>
        </p:nvSpPr>
        <p:spPr bwMode="auto">
          <a:xfrm>
            <a:off x="1717675" y="1360488"/>
            <a:ext cx="2255838" cy="213677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6" name="Line 8"/>
          <p:cNvSpPr>
            <a:spLocks noChangeShapeType="1"/>
          </p:cNvSpPr>
          <p:nvPr/>
        </p:nvSpPr>
        <p:spPr bwMode="auto">
          <a:xfrm flipV="1">
            <a:off x="1717675" y="1360488"/>
            <a:ext cx="2255838" cy="4746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5" name="Line 7"/>
          <p:cNvSpPr>
            <a:spLocks noChangeShapeType="1"/>
          </p:cNvSpPr>
          <p:nvPr/>
        </p:nvSpPr>
        <p:spPr bwMode="auto">
          <a:xfrm>
            <a:off x="1717675" y="1835150"/>
            <a:ext cx="2255838" cy="5937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4" name="Line 6"/>
          <p:cNvSpPr>
            <a:spLocks noChangeShapeType="1"/>
          </p:cNvSpPr>
          <p:nvPr/>
        </p:nvSpPr>
        <p:spPr bwMode="auto">
          <a:xfrm>
            <a:off x="1717675" y="2327275"/>
            <a:ext cx="2255838" cy="2381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3" name="Line 5"/>
          <p:cNvSpPr>
            <a:spLocks noChangeShapeType="1"/>
          </p:cNvSpPr>
          <p:nvPr/>
        </p:nvSpPr>
        <p:spPr bwMode="auto">
          <a:xfrm flipV="1">
            <a:off x="1717675" y="1479550"/>
            <a:ext cx="2255838" cy="83026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2" name="Line 4"/>
          <p:cNvSpPr>
            <a:spLocks noChangeShapeType="1"/>
          </p:cNvSpPr>
          <p:nvPr/>
        </p:nvSpPr>
        <p:spPr bwMode="auto">
          <a:xfrm>
            <a:off x="1717675" y="2695575"/>
            <a:ext cx="2255838" cy="2365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1" name="Line 3"/>
          <p:cNvSpPr>
            <a:spLocks noChangeShapeType="1"/>
          </p:cNvSpPr>
          <p:nvPr/>
        </p:nvSpPr>
        <p:spPr bwMode="auto">
          <a:xfrm>
            <a:off x="1717675" y="2695575"/>
            <a:ext cx="2255838" cy="9493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0" name="Rectangle 22"/>
          <p:cNvSpPr>
            <a:spLocks noChangeArrowheads="1"/>
          </p:cNvSpPr>
          <p:nvPr/>
        </p:nvSpPr>
        <p:spPr bwMode="auto">
          <a:xfrm>
            <a:off x="0" y="1450975"/>
            <a:ext cx="9144000" cy="432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US" altLang="en-US" sz="1400"/>
              <a:t/>
            </a:r>
            <a:br>
              <a:rPr lang="en-US" altLang="en-US" sz="1400"/>
            </a:br>
            <a:endParaRPr lang="en-US" altLang="en-US" sz="1200">
              <a:solidFill>
                <a:srgbClr val="000000"/>
              </a:solidFill>
              <a:cs typeface="Times New Roman" pitchFamily="18" charset="0"/>
            </a:endParaRPr>
          </a:p>
          <a:p>
            <a:pPr eaLnBrk="0" hangingPunct="0"/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Diagram 1: The relationships between internal and external software attributes. </a:t>
            </a:r>
          </a:p>
          <a:p>
            <a:pPr eaLnBrk="0" hangingPunct="0"/>
            <a:endParaRPr lang="en-US" altLang="en-US"/>
          </a:p>
        </p:txBody>
      </p:sp>
      <p:sp>
        <p:nvSpPr>
          <p:cNvPr id="12320" name="Rectangle 32"/>
          <p:cNvSpPr>
            <a:spLocks noChangeArrowheads="1"/>
          </p:cNvSpPr>
          <p:nvPr/>
        </p:nvSpPr>
        <p:spPr bwMode="auto">
          <a:xfrm>
            <a:off x="0" y="1450975"/>
            <a:ext cx="914400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>
                <a:solidFill>
                  <a:srgbClr val="000000"/>
                </a:solidFill>
                <a:cs typeface="Times New Roman" pitchFamily="18" charset="0"/>
              </a:rPr>
              <a:t> </a:t>
            </a:r>
          </a:p>
          <a:p>
            <a:pPr eaLnBrk="0" hangingPunct="0"/>
            <a:endParaRPr lang="en-US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914400" y="457200"/>
            <a:ext cx="6629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 b="1"/>
              <a:t>Product Metrics</a:t>
            </a:r>
            <a:endParaRPr lang="en-US" altLang="en-US" sz="3200" b="1"/>
          </a:p>
        </p:txBody>
      </p:sp>
      <p:sp>
        <p:nvSpPr>
          <p:cNvPr id="13362" name="Text Box 50"/>
          <p:cNvSpPr txBox="1">
            <a:spLocks noChangeArrowheads="1"/>
          </p:cNvSpPr>
          <p:nvPr/>
        </p:nvSpPr>
        <p:spPr bwMode="auto">
          <a:xfrm>
            <a:off x="762000" y="1339850"/>
            <a:ext cx="7543800" cy="497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rgbClr val="000000"/>
                </a:solidFill>
                <a:cs typeface="Times New Roman" pitchFamily="18" charset="0"/>
              </a:rPr>
              <a:t>Fan-in/Fan-out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rgbClr val="000000"/>
                </a:solidFill>
                <a:cs typeface="Times New Roman" pitchFamily="18" charset="0"/>
              </a:rPr>
              <a:t>Fan out </a:t>
            </a:r>
            <a:endParaRPr lang="en-GB" altLang="en-US" sz="3200" dirty="0">
              <a:solidFill>
                <a:srgbClr val="000000"/>
              </a:solidFill>
              <a:cs typeface="Times New Roman" pitchFamily="18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rgbClr val="000000"/>
                </a:solidFill>
                <a:cs typeface="Times New Roman" pitchFamily="18" charset="0"/>
              </a:rPr>
              <a:t>Length of code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3200" dirty="0" err="1">
                <a:solidFill>
                  <a:srgbClr val="000000"/>
                </a:solidFill>
                <a:cs typeface="Times New Roman" pitchFamily="18" charset="0"/>
              </a:rPr>
              <a:t>Cyclomatic</a:t>
            </a:r>
            <a:r>
              <a:rPr lang="en-US" altLang="en-US" sz="3200" dirty="0">
                <a:solidFill>
                  <a:srgbClr val="000000"/>
                </a:solidFill>
                <a:cs typeface="Times New Roman" pitchFamily="18" charset="0"/>
              </a:rPr>
              <a:t> Complexity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rgbClr val="000000"/>
                </a:solidFill>
                <a:cs typeface="Times New Roman" pitchFamily="18" charset="0"/>
              </a:rPr>
              <a:t>Length of Identifiers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rgbClr val="000000"/>
                </a:solidFill>
                <a:cs typeface="Times New Roman" pitchFamily="18" charset="0"/>
              </a:rPr>
              <a:t>Depth of conditional nesting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rgbClr val="000000"/>
                </a:solidFill>
                <a:cs typeface="Times New Roman" pitchFamily="18" charset="0"/>
              </a:rPr>
              <a:t>Fog Index</a:t>
            </a:r>
            <a:endParaRPr lang="en-US" altLang="en-US" dirty="0">
              <a:solidFill>
                <a:srgbClr val="000000"/>
              </a:solidFill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8593656"/>
              </p:ext>
            </p:extLst>
          </p:nvPr>
        </p:nvGraphicFramePr>
        <p:xfrm>
          <a:off x="899592" y="116632"/>
          <a:ext cx="7848872" cy="649975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29914"/>
                <a:gridCol w="5418958"/>
              </a:tblGrid>
              <a:tr h="6918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Software metric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Description</a:t>
                      </a:r>
                      <a:endParaRPr lang="en-GB" sz="20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</a:tr>
              <a:tr h="272416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Fan-in/Fan-out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Fan-in is a measure of the number of functions that call some other function.</a:t>
                      </a:r>
                      <a:endParaRPr lang="en-GB" sz="20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Fan out is the number of functions that are called by another function.  A high value of fan-in suggests a high level of coupling - avoid too high a level of fan-in.</a:t>
                      </a:r>
                      <a:endParaRPr lang="en-GB" sz="20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A high level of fan-out suggests a high level of complexity of the calling function.  This may hint at potential errors waiting to be discovered.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</a:tr>
              <a:tr h="102156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Length of code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(LOC)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This is a measure of the size of the program.  Generally, the larger the size of the code the more complex and error prone it will be. 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</a:tr>
              <a:tr h="6810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Source Lines of Code (SLOC)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Similar to LOC but excludes comments, blanks and multiline strings.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</a:tr>
              <a:tr h="136208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Cyclomatic Complexity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This is a measure of the control complexity of a module or program.  This may be related to program understandability. See later for details on calculating </a:t>
                      </a:r>
                      <a:r>
                        <a:rPr lang="en-US" sz="2000" dirty="0" err="1">
                          <a:effectLst/>
                        </a:rPr>
                        <a:t>cyclomatic</a:t>
                      </a:r>
                      <a:r>
                        <a:rPr lang="en-US" sz="2000" dirty="0">
                          <a:effectLst/>
                        </a:rPr>
                        <a:t> complexity.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5329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5270154"/>
              </p:ext>
            </p:extLst>
          </p:nvPr>
        </p:nvGraphicFramePr>
        <p:xfrm>
          <a:off x="539552" y="116632"/>
          <a:ext cx="8136904" cy="5901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19085"/>
                <a:gridCol w="5617819"/>
              </a:tblGrid>
              <a:tr h="7200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b="1" dirty="0" smtClean="0">
                          <a:effectLst/>
                        </a:rPr>
                        <a:t>Software Metric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b="1" dirty="0" smtClean="0">
                          <a:effectLst/>
                        </a:rPr>
                        <a:t>Description</a:t>
                      </a:r>
                      <a:endParaRPr lang="en-GB" sz="2000" b="1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</a:tr>
              <a:tr h="7200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Length of Identifiers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This is a measure of the average length of distinct identifiers in a program.  The longer the identifiers, the more likely they are to be meaningful and improve the understandability of code.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</a:tr>
              <a:tr h="7200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Depth of conditional nesting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This is a measure of the depth of nesting of if statements in a program.  Deeply nested if statements  are hard to understand and are potentially error prone (see cyclomatic complexity, above).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</a:tr>
              <a:tr h="7200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Fog Index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This is a measure of the average length of words and sentences in documents.  The higher the value for the Fog index, the more difficult the document may be to understand.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</a:tr>
              <a:tr h="540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Halstead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This seeks to identify measurable properties of software and the relationships between them as computed from the source code. (see below)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Maintainability Index</a:t>
                      </a:r>
                      <a:endParaRPr lang="en-GB" sz="20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Measures maintainability as a weighted formula of  </a:t>
                      </a:r>
                      <a:r>
                        <a:rPr lang="en-US" sz="2000" dirty="0" err="1">
                          <a:effectLst/>
                        </a:rPr>
                        <a:t>Cyclomatic</a:t>
                      </a:r>
                      <a:r>
                        <a:rPr lang="en-US" sz="2000" dirty="0">
                          <a:effectLst/>
                        </a:rPr>
                        <a:t> complexity, Halstead volume and SLOC.</a:t>
                      </a:r>
                      <a:endParaRPr lang="en-GB" sz="20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62" marR="42862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57595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39552" y="188640"/>
            <a:ext cx="82809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Arguments for Software Metrics</a:t>
            </a:r>
            <a:endParaRPr lang="en-GB" sz="2800" dirty="0" smtClean="0"/>
          </a:p>
          <a:p>
            <a:r>
              <a:rPr lang="en-US" sz="2800" dirty="0" smtClean="0"/>
              <a:t> </a:t>
            </a:r>
            <a:endParaRPr lang="en-GB" sz="2800" dirty="0" smtClean="0"/>
          </a:p>
          <a:p>
            <a:pPr lvl="0"/>
            <a:r>
              <a:rPr lang="en-US" sz="2800" dirty="0" smtClean="0"/>
              <a:t>If you don’t measure you have no way of determining any improvement.</a:t>
            </a:r>
            <a:endParaRPr lang="en-GB" sz="2800" dirty="0" smtClean="0"/>
          </a:p>
          <a:p>
            <a:pPr lvl="0"/>
            <a:r>
              <a:rPr lang="en-US" sz="2800" dirty="0" smtClean="0"/>
              <a:t>By requesting and evaluating productivity and quality measures software teams can establish meaningful goals for process improvement.</a:t>
            </a:r>
            <a:endParaRPr lang="en-GB" sz="2800" dirty="0" smtClean="0"/>
          </a:p>
          <a:p>
            <a:pPr lvl="0"/>
            <a:r>
              <a:rPr lang="en-US" sz="2800" dirty="0" smtClean="0"/>
              <a:t>Software project managers are concerned with developing project estimates, producing high quality systems, and delivering product on time.</a:t>
            </a:r>
            <a:endParaRPr lang="en-GB" sz="2800" dirty="0" smtClean="0"/>
          </a:p>
          <a:p>
            <a:pPr lvl="0"/>
            <a:r>
              <a:rPr lang="en-US" sz="2800" dirty="0" smtClean="0"/>
              <a:t>Using measurement to establish a project baseline helps to make project managers tasks possible.</a:t>
            </a:r>
            <a:endParaRPr lang="en-GB" sz="2800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59632" y="125868"/>
            <a:ext cx="705678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Baselines</a:t>
            </a:r>
            <a:endParaRPr lang="en-GB" dirty="0" smtClean="0"/>
          </a:p>
          <a:p>
            <a:r>
              <a:rPr lang="en-US" dirty="0" smtClean="0"/>
              <a:t> </a:t>
            </a:r>
            <a:endParaRPr lang="en-GB" dirty="0" smtClean="0"/>
          </a:p>
          <a:p>
            <a:pPr lvl="0"/>
            <a:r>
              <a:rPr lang="en-US" dirty="0" smtClean="0"/>
              <a:t>Establishing a metrics baseline can benefit portions of the process, project, and product levels</a:t>
            </a:r>
            <a:endParaRPr lang="en-GB" dirty="0" smtClean="0"/>
          </a:p>
          <a:p>
            <a:pPr lvl="0"/>
            <a:r>
              <a:rPr lang="en-US" dirty="0" smtClean="0"/>
              <a:t>Baseline data must often be collected by historical investigation of past project (better to collect while projects are on-going)</a:t>
            </a:r>
            <a:endParaRPr lang="en-GB" dirty="0" smtClean="0"/>
          </a:p>
          <a:p>
            <a:pPr lvl="0"/>
            <a:r>
              <a:rPr lang="en-US" dirty="0" smtClean="0"/>
              <a:t>To be effective the baseline data needs to have the following attributes:</a:t>
            </a:r>
            <a:endParaRPr lang="en-GB" dirty="0" smtClean="0"/>
          </a:p>
          <a:p>
            <a:pPr lvl="0"/>
            <a:r>
              <a:rPr lang="en-US" dirty="0" smtClean="0"/>
              <a:t>data must be reasonably accurate, not guesstimates</a:t>
            </a:r>
            <a:endParaRPr lang="en-GB" dirty="0" smtClean="0"/>
          </a:p>
          <a:p>
            <a:pPr lvl="0"/>
            <a:r>
              <a:rPr lang="en-US" dirty="0" smtClean="0"/>
              <a:t>data should be collected for as many projects as possible</a:t>
            </a:r>
            <a:endParaRPr lang="en-GB" dirty="0" smtClean="0"/>
          </a:p>
          <a:p>
            <a:pPr lvl="0"/>
            <a:r>
              <a:rPr lang="en-US" dirty="0" smtClean="0"/>
              <a:t>measures must be consistent</a:t>
            </a:r>
            <a:endParaRPr lang="en-GB" dirty="0" smtClean="0"/>
          </a:p>
          <a:p>
            <a:pPr lvl="0"/>
            <a:r>
              <a:rPr lang="en-US" dirty="0" smtClean="0"/>
              <a:t>applications should be similar to work that is to be estimated</a:t>
            </a:r>
            <a:endParaRPr lang="en-GB" dirty="0" smtClean="0"/>
          </a:p>
          <a:p>
            <a:r>
              <a:rPr lang="en-US" dirty="0" smtClean="0"/>
              <a:t> </a:t>
            </a:r>
            <a:endParaRPr lang="en-GB" dirty="0" smtClean="0"/>
          </a:p>
          <a:p>
            <a:r>
              <a:rPr lang="en-US" b="1" dirty="0" smtClean="0"/>
              <a:t> 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674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63688" y="1052736"/>
            <a:ext cx="53285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Metrics for Small Organizations</a:t>
            </a:r>
            <a:endParaRPr lang="en-GB" dirty="0" smtClean="0"/>
          </a:p>
          <a:p>
            <a:r>
              <a:rPr lang="en-US" dirty="0" smtClean="0"/>
              <a:t> </a:t>
            </a:r>
            <a:endParaRPr lang="en-GB" dirty="0" smtClean="0"/>
          </a:p>
          <a:p>
            <a:pPr lvl="0"/>
            <a:r>
              <a:rPr lang="en-US" dirty="0" smtClean="0"/>
              <a:t>Most software organizations have fewer than 20 software engineers.</a:t>
            </a:r>
            <a:endParaRPr lang="en-GB" dirty="0" smtClean="0"/>
          </a:p>
          <a:p>
            <a:pPr lvl="0"/>
            <a:r>
              <a:rPr lang="en-US" dirty="0" smtClean="0"/>
              <a:t>Best advice is to choose simple metrics that provide value to the organization and don’t require a lot of effort to collect.</a:t>
            </a:r>
            <a:endParaRPr lang="en-GB" dirty="0" smtClean="0"/>
          </a:p>
          <a:p>
            <a:pPr lvl="0"/>
            <a:r>
              <a:rPr lang="en-US" dirty="0" smtClean="0"/>
              <a:t>Even small groups can expect a significant return on the investment required to collect metrics, if this activity leads to process improvement.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8222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476672"/>
            <a:ext cx="91440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Establishing a Software Metrics Program </a:t>
            </a:r>
            <a:endParaRPr lang="en-GB" dirty="0" smtClean="0"/>
          </a:p>
          <a:p>
            <a:r>
              <a:rPr lang="en-US" dirty="0" smtClean="0"/>
              <a:t> </a:t>
            </a:r>
            <a:endParaRPr lang="en-GB" dirty="0" smtClean="0"/>
          </a:p>
          <a:p>
            <a:pPr lvl="0"/>
            <a:r>
              <a:rPr lang="en-US" dirty="0" smtClean="0"/>
              <a:t>1 Identify business goal</a:t>
            </a:r>
            <a:endParaRPr lang="en-GB" dirty="0" smtClean="0"/>
          </a:p>
          <a:p>
            <a:pPr lvl="0"/>
            <a:r>
              <a:rPr lang="en-US" dirty="0" smtClean="0"/>
              <a:t>2 Identify what you want to know</a:t>
            </a:r>
            <a:endParaRPr lang="en-GB" dirty="0" smtClean="0"/>
          </a:p>
          <a:p>
            <a:pPr lvl="0"/>
            <a:r>
              <a:rPr lang="en-US" dirty="0" smtClean="0"/>
              <a:t>3 Identify </a:t>
            </a:r>
            <a:r>
              <a:rPr lang="en-US" dirty="0" err="1" smtClean="0"/>
              <a:t>subgoals</a:t>
            </a:r>
            <a:endParaRPr lang="en-GB" dirty="0" smtClean="0"/>
          </a:p>
          <a:p>
            <a:pPr lvl="0"/>
            <a:r>
              <a:rPr lang="en-US" dirty="0" smtClean="0"/>
              <a:t>4 Identify </a:t>
            </a:r>
            <a:r>
              <a:rPr lang="en-US" dirty="0" err="1" smtClean="0"/>
              <a:t>subgoal</a:t>
            </a:r>
            <a:r>
              <a:rPr lang="en-US" dirty="0" smtClean="0"/>
              <a:t> entities and attributes</a:t>
            </a:r>
            <a:endParaRPr lang="en-GB" dirty="0" smtClean="0"/>
          </a:p>
          <a:p>
            <a:pPr lvl="0"/>
            <a:r>
              <a:rPr lang="en-US" dirty="0" smtClean="0"/>
              <a:t>5 Formalize measurement goals</a:t>
            </a:r>
            <a:endParaRPr lang="en-GB" dirty="0" smtClean="0"/>
          </a:p>
          <a:p>
            <a:pPr lvl="0"/>
            <a:r>
              <a:rPr lang="en-US" dirty="0" smtClean="0"/>
              <a:t>6 Identify quantifiable questions and indicators related to </a:t>
            </a:r>
            <a:r>
              <a:rPr lang="en-US" dirty="0" err="1" smtClean="0"/>
              <a:t>subgoals</a:t>
            </a:r>
            <a:endParaRPr lang="en-GB" dirty="0" smtClean="0"/>
          </a:p>
          <a:p>
            <a:pPr lvl="0"/>
            <a:r>
              <a:rPr lang="en-US" dirty="0" smtClean="0"/>
              <a:t>7 Identify data elements needed to be collected to construct the indicators</a:t>
            </a:r>
            <a:endParaRPr lang="en-GB" dirty="0" smtClean="0"/>
          </a:p>
          <a:p>
            <a:pPr lvl="0"/>
            <a:r>
              <a:rPr lang="en-US" dirty="0" smtClean="0"/>
              <a:t>8 Define measures to be used and create operational definitions for them</a:t>
            </a:r>
            <a:endParaRPr lang="en-GB" dirty="0" smtClean="0"/>
          </a:p>
          <a:p>
            <a:pPr lvl="0"/>
            <a:r>
              <a:rPr lang="en-US" dirty="0" smtClean="0"/>
              <a:t>9 Identify actions needed to implement the measures</a:t>
            </a:r>
            <a:endParaRPr lang="en-GB" dirty="0" smtClean="0"/>
          </a:p>
          <a:p>
            <a:pPr lvl="0"/>
            <a:r>
              <a:rPr lang="en-US" dirty="0" smtClean="0"/>
              <a:t>10 Prepare a plan to implement the measures.</a:t>
            </a:r>
            <a:endParaRPr lang="en-GB" dirty="0" smtClean="0"/>
          </a:p>
          <a:p>
            <a:r>
              <a:rPr lang="en-US" dirty="0" smtClean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755163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835</Words>
  <Application>Microsoft Office PowerPoint</Application>
  <PresentationFormat>On-screen Show (4:3)</PresentationFormat>
  <Paragraphs>152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Times New Roman</vt:lpstr>
      <vt:lpstr>Default Design</vt:lpstr>
      <vt:lpstr>Software Metrics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Metrics</dc:title>
  <dc:creator>Faculty of Business</dc:creator>
  <cp:lastModifiedBy>Dickers, Gordon</cp:lastModifiedBy>
  <cp:revision>6</cp:revision>
  <dcterms:created xsi:type="dcterms:W3CDTF">2002-01-15T13:04:05Z</dcterms:created>
  <dcterms:modified xsi:type="dcterms:W3CDTF">2018-03-13T17:10:11Z</dcterms:modified>
</cp:coreProperties>
</file>