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3" d="100"/>
          <a:sy n="63" d="100"/>
        </p:scale>
        <p:origin x="-1354" y="-6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71916A3-1B46-486D-97EC-864769FEC944}" type="datetimeFigureOut">
              <a:rPr lang="en-US" smtClean="0"/>
              <a:t>12/9/2023</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713C371C-DB6C-4C17-B73E-C02905CD96B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71916A3-1B46-486D-97EC-864769FEC944}" type="datetimeFigureOut">
              <a:rPr lang="en-US" smtClean="0"/>
              <a:t>12/9/2023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3C371C-DB6C-4C17-B73E-C02905CD96B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71916A3-1B46-486D-97EC-864769FEC944}" type="datetimeFigureOut">
              <a:rPr lang="en-US" smtClean="0"/>
              <a:t>12/9/2023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3C371C-DB6C-4C17-B73E-C02905CD96B1}"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71916A3-1B46-486D-97EC-864769FEC944}" type="datetimeFigureOut">
              <a:rPr lang="en-US" smtClean="0"/>
              <a:t>12/9/2023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3C371C-DB6C-4C17-B73E-C02905CD96B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71916A3-1B46-486D-97EC-864769FEC944}" type="datetimeFigureOut">
              <a:rPr lang="en-US" smtClean="0"/>
              <a:t>12/9/2023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3C371C-DB6C-4C17-B73E-C02905CD96B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71916A3-1B46-486D-97EC-864769FEC944}" type="datetimeFigureOut">
              <a:rPr lang="en-US" smtClean="0"/>
              <a:t>12/9/2023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3C371C-DB6C-4C17-B73E-C02905CD96B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1916A3-1B46-486D-97EC-864769FEC944}" type="datetimeFigureOut">
              <a:rPr lang="en-US" smtClean="0"/>
              <a:t>12/9/2023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3C371C-DB6C-4C17-B73E-C02905CD96B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71916A3-1B46-486D-97EC-864769FEC944}" type="datetimeFigureOut">
              <a:rPr lang="en-US" smtClean="0"/>
              <a:t>12/9/2023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3C371C-DB6C-4C17-B73E-C02905CD96B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71916A3-1B46-486D-97EC-864769FEC944}" type="datetimeFigureOut">
              <a:rPr lang="en-US" smtClean="0"/>
              <a:t>12/9/2023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713C371C-DB6C-4C17-B73E-C02905CD96B1}"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71916A3-1B46-486D-97EC-864769FEC944}" type="datetimeFigureOut">
              <a:rPr lang="en-US" smtClean="0"/>
              <a:t>12/9/2023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3C371C-DB6C-4C17-B73E-C02905CD96B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71916A3-1B46-486D-97EC-864769FEC944}" type="datetimeFigureOut">
              <a:rPr lang="en-US" smtClean="0"/>
              <a:t>12/9/2023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3C371C-DB6C-4C17-B73E-C02905CD96B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71916A3-1B46-486D-97EC-864769FEC944}" type="datetimeFigureOut">
              <a:rPr lang="en-US" smtClean="0"/>
              <a:t>12/9/2023</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713C371C-DB6C-4C17-B73E-C02905CD96B1}"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implypsychology.org/questionnaires.html" TargetMode="External"/><Relationship Id="rId2" Type="http://schemas.openxmlformats.org/officeDocument/2006/relationships/hyperlink" Target="https://www.mbaknol.com/strategic-management/importance-of-change-in-an-organization/" TargetMode="External"/><Relationship Id="rId1" Type="http://schemas.openxmlformats.org/officeDocument/2006/relationships/slideLayout" Target="../slideLayouts/slideLayout2.xml"/><Relationship Id="rId6" Type="http://schemas.openxmlformats.org/officeDocument/2006/relationships/hyperlink" Target="https://www.thecompassionateleader.org/what-is-compassionate-leadership/" TargetMode="External"/><Relationship Id="rId5" Type="http://schemas.openxmlformats.org/officeDocument/2006/relationships/hyperlink" Target="https://successquarterly.com/how-daniel-goleman-define-emotional-intelligence/" TargetMode="External"/><Relationship Id="rId4" Type="http://schemas.openxmlformats.org/officeDocument/2006/relationships/hyperlink" Target="https://www.forbes.com/sites/forbesbusinesscouncil/2023/07/25/why-emotional-intelligence-is-crucial-for-effective-leadersh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71481"/>
            <a:ext cx="7772400" cy="2071701"/>
          </a:xfrm>
        </p:spPr>
        <p:txBody>
          <a:bodyPr>
            <a:normAutofit fontScale="90000"/>
          </a:bodyPr>
          <a:lstStyle/>
          <a:p>
            <a:r>
              <a:rPr lang="en-GB" dirty="0" smtClean="0">
                <a:latin typeface="Algerian" pitchFamily="82" charset="0"/>
              </a:rPr>
              <a:t>Compassion leadership and it’s impact on organisation</a:t>
            </a:r>
            <a:endParaRPr lang="en-GB" dirty="0">
              <a:latin typeface="Algerian" pitchFamily="82" charset="0"/>
            </a:endParaRPr>
          </a:p>
        </p:txBody>
      </p:sp>
      <p:sp>
        <p:nvSpPr>
          <p:cNvPr id="3" name="Subtitle 2"/>
          <p:cNvSpPr>
            <a:spLocks noGrp="1"/>
          </p:cNvSpPr>
          <p:nvPr>
            <p:ph type="subTitle" idx="1"/>
          </p:nvPr>
        </p:nvSpPr>
        <p:spPr>
          <a:xfrm>
            <a:off x="533400" y="3228536"/>
            <a:ext cx="7854696" cy="3415174"/>
          </a:xfrm>
        </p:spPr>
        <p:txBody>
          <a:bodyPr/>
          <a:lstStyle/>
          <a:p>
            <a:endParaRPr lang="en-GB" dirty="0" smtClean="0">
              <a:latin typeface="+mj-lt"/>
            </a:endParaRPr>
          </a:p>
          <a:p>
            <a:endParaRPr lang="en-GB" dirty="0" smtClean="0">
              <a:latin typeface="+mj-lt"/>
            </a:endParaRPr>
          </a:p>
          <a:p>
            <a:endParaRPr lang="en-GB" dirty="0" smtClean="0">
              <a:latin typeface="+mj-lt"/>
            </a:endParaRPr>
          </a:p>
          <a:p>
            <a:r>
              <a:rPr lang="en-GB" dirty="0" err="1" smtClean="0">
                <a:solidFill>
                  <a:srgbClr val="FFFF00"/>
                </a:solidFill>
                <a:latin typeface="+mj-lt"/>
              </a:rPr>
              <a:t>Teodora</a:t>
            </a:r>
            <a:r>
              <a:rPr lang="en-GB" dirty="0" smtClean="0">
                <a:solidFill>
                  <a:srgbClr val="FFFF00"/>
                </a:solidFill>
                <a:latin typeface="+mj-lt"/>
              </a:rPr>
              <a:t> </a:t>
            </a:r>
            <a:r>
              <a:rPr lang="en-GB" dirty="0" err="1" smtClean="0">
                <a:solidFill>
                  <a:srgbClr val="FFFF00"/>
                </a:solidFill>
                <a:latin typeface="+mj-lt"/>
              </a:rPr>
              <a:t>G</a:t>
            </a:r>
            <a:r>
              <a:rPr lang="en-GB" dirty="0" err="1" smtClean="0">
                <a:solidFill>
                  <a:srgbClr val="FFFF00"/>
                </a:solidFill>
                <a:latin typeface="+mj-lt"/>
              </a:rPr>
              <a:t>avrila</a:t>
            </a:r>
            <a:r>
              <a:rPr lang="en-GB" dirty="0" smtClean="0">
                <a:solidFill>
                  <a:srgbClr val="FFFF00"/>
                </a:solidFill>
                <a:latin typeface="+mj-lt"/>
              </a:rPr>
              <a:t> </a:t>
            </a:r>
          </a:p>
          <a:p>
            <a:r>
              <a:rPr lang="en-GB" dirty="0" smtClean="0">
                <a:solidFill>
                  <a:srgbClr val="FFFF00"/>
                </a:solidFill>
                <a:latin typeface="+mj-lt"/>
              </a:rPr>
              <a:t>Student in year 3 on University Of Wales Trinity Saint David (BA Leadership and Management)</a:t>
            </a:r>
          </a:p>
          <a:p>
            <a:r>
              <a:rPr lang="en-GB" dirty="0" smtClean="0">
                <a:solidFill>
                  <a:srgbClr val="FFFF00"/>
                </a:solidFill>
                <a:latin typeface="+mj-lt"/>
              </a:rPr>
              <a:t>Student number:1816784</a:t>
            </a:r>
          </a:p>
          <a:p>
            <a:pPr algn="l"/>
            <a:endParaRPr lang="en-GB"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071546"/>
            <a:ext cx="8229600" cy="4389120"/>
          </a:xfrm>
        </p:spPr>
        <p:txBody>
          <a:bodyPr>
            <a:normAutofit fontScale="92500" lnSpcReduction="20000"/>
          </a:bodyPr>
          <a:lstStyle/>
          <a:p>
            <a:pPr algn="r"/>
            <a:endParaRPr lang="en-GB" dirty="0" smtClean="0"/>
          </a:p>
          <a:p>
            <a:pPr>
              <a:buNone/>
            </a:pPr>
            <a:r>
              <a:rPr lang="en-GB" sz="3200" dirty="0" smtClean="0">
                <a:solidFill>
                  <a:schemeClr val="accent3">
                    <a:lumMod val="75000"/>
                  </a:schemeClr>
                </a:solidFill>
                <a:latin typeface="Arial Black" pitchFamily="34" charset="0"/>
              </a:rPr>
              <a:t>Compassionate leadership represents the </a:t>
            </a:r>
            <a:r>
              <a:rPr lang="en-GB" sz="3200" dirty="0" smtClean="0">
                <a:solidFill>
                  <a:schemeClr val="accent3">
                    <a:lumMod val="75000"/>
                  </a:schemeClr>
                </a:solidFill>
                <a:latin typeface="Arial Black" pitchFamily="34" charset="0"/>
              </a:rPr>
              <a:t>ability to take </a:t>
            </a:r>
            <a:r>
              <a:rPr lang="en-GB" sz="3200" dirty="0" smtClean="0">
                <a:solidFill>
                  <a:schemeClr val="accent3">
                    <a:lumMod val="75000"/>
                  </a:schemeClr>
                </a:solidFill>
                <a:latin typeface="Arial Black" pitchFamily="34" charset="0"/>
              </a:rPr>
              <a:t>yourself, individuals</a:t>
            </a:r>
            <a:r>
              <a:rPr lang="en-GB" sz="3200" dirty="0" smtClean="0">
                <a:solidFill>
                  <a:schemeClr val="accent3">
                    <a:lumMod val="75000"/>
                  </a:schemeClr>
                </a:solidFill>
                <a:latin typeface="Arial Black" pitchFamily="34" charset="0"/>
              </a:rPr>
              <a:t>, teams and </a:t>
            </a:r>
            <a:r>
              <a:rPr lang="en-GB" sz="3200" dirty="0" smtClean="0">
                <a:solidFill>
                  <a:schemeClr val="accent3">
                    <a:lumMod val="75000"/>
                  </a:schemeClr>
                </a:solidFill>
                <a:latin typeface="Arial Black" pitchFamily="34" charset="0"/>
              </a:rPr>
              <a:t>organizations to a higher level of performance and well-being in </a:t>
            </a:r>
            <a:r>
              <a:rPr lang="en-GB" sz="3200" dirty="0" smtClean="0">
                <a:solidFill>
                  <a:schemeClr val="accent3">
                    <a:lumMod val="75000"/>
                  </a:schemeClr>
                </a:solidFill>
                <a:latin typeface="Arial Black" pitchFamily="34" charset="0"/>
              </a:rPr>
              <a:t>a safe and stimulating </a:t>
            </a:r>
            <a:r>
              <a:rPr lang="en-GB" sz="3200" dirty="0" smtClean="0">
                <a:solidFill>
                  <a:schemeClr val="accent3">
                    <a:lumMod val="75000"/>
                  </a:schemeClr>
                </a:solidFill>
                <a:latin typeface="Arial Black" pitchFamily="34" charset="0"/>
              </a:rPr>
              <a:t>way when </a:t>
            </a:r>
            <a:r>
              <a:rPr lang="en-GB" sz="3200" dirty="0" smtClean="0">
                <a:solidFill>
                  <a:schemeClr val="accent3">
                    <a:lumMod val="75000"/>
                  </a:schemeClr>
                </a:solidFill>
                <a:latin typeface="Arial Black" pitchFamily="34" charset="0"/>
              </a:rPr>
              <a:t>tensions occur</a:t>
            </a:r>
            <a:r>
              <a:rPr lang="en-GB" sz="3200" dirty="0" smtClean="0">
                <a:solidFill>
                  <a:schemeClr val="accent3">
                    <a:lumMod val="75000"/>
                  </a:schemeClr>
                </a:solidFill>
                <a:latin typeface="Arial Black" pitchFamily="34" charset="0"/>
              </a:rPr>
              <a:t>.”</a:t>
            </a:r>
          </a:p>
          <a:p>
            <a:pPr>
              <a:buNone/>
            </a:pPr>
            <a:endParaRPr lang="en-GB" dirty="0" smtClean="0"/>
          </a:p>
          <a:p>
            <a:pPr>
              <a:buNone/>
            </a:pPr>
            <a:endParaRPr lang="en-GB" dirty="0" smtClean="0"/>
          </a:p>
          <a:p>
            <a:pPr algn="r">
              <a:buNone/>
            </a:pPr>
            <a:endParaRPr lang="en-GB" dirty="0" smtClean="0"/>
          </a:p>
          <a:p>
            <a:pPr algn="r">
              <a:buNone/>
            </a:pPr>
            <a:r>
              <a:rPr lang="en-GB" sz="3500" dirty="0" err="1" smtClean="0"/>
              <a:t>Vermeiren</a:t>
            </a:r>
            <a:r>
              <a:rPr lang="en-GB" sz="3500" dirty="0" smtClean="0"/>
              <a:t> Jan, (2020) </a:t>
            </a:r>
          </a:p>
          <a:p>
            <a:pPr algn="r"/>
            <a:endParaRPr lang="en-GB" dirty="0" smtClean="0"/>
          </a:p>
          <a:p>
            <a:pPr algn="r"/>
            <a:endParaRPr lang="en-GB" dirty="0" smtClean="0"/>
          </a:p>
          <a:p>
            <a:pPr algn="r"/>
            <a:endParaRPr lang="en-GB" dirty="0" smtClean="0"/>
          </a:p>
          <a:p>
            <a:pPr algn="r"/>
            <a:endParaRPr lang="en-GB" dirty="0" smtClean="0"/>
          </a:p>
          <a:p>
            <a:pPr>
              <a:buNone/>
            </a:pPr>
            <a:endParaRPr lang="en-GB" dirty="0" smtClean="0"/>
          </a:p>
          <a:p>
            <a:pPr algn="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dirty="0" smtClean="0"/>
              <a:t>Why are questionnaires a good method in aid researches?</a:t>
            </a:r>
            <a:endParaRPr lang="en-GB" sz="3200" dirty="0"/>
          </a:p>
        </p:txBody>
      </p:sp>
      <p:sp>
        <p:nvSpPr>
          <p:cNvPr id="3" name="Text Placeholder 2"/>
          <p:cNvSpPr>
            <a:spLocks noGrp="1"/>
          </p:cNvSpPr>
          <p:nvPr>
            <p:ph idx="1"/>
          </p:nvPr>
        </p:nvSpPr>
        <p:spPr/>
        <p:txBody>
          <a:bodyPr/>
          <a:lstStyle/>
          <a:p>
            <a:endParaRPr lang="en-GB" dirty="0" smtClean="0">
              <a:solidFill>
                <a:srgbClr val="002060"/>
              </a:solidFill>
              <a:latin typeface="+mj-lt"/>
            </a:endParaRPr>
          </a:p>
          <a:p>
            <a:r>
              <a:rPr lang="en-GB" dirty="0" smtClean="0">
                <a:solidFill>
                  <a:srgbClr val="002060"/>
                </a:solidFill>
                <a:latin typeface="+mj-lt"/>
              </a:rPr>
              <a:t>A </a:t>
            </a:r>
            <a:r>
              <a:rPr lang="en-GB" dirty="0" smtClean="0">
                <a:solidFill>
                  <a:srgbClr val="002060"/>
                </a:solidFill>
                <a:latin typeface="+mj-lt"/>
              </a:rPr>
              <a:t>questionnaire is a research tool consisting a set of inquiries designed to collect data from participants. Questionnaires can be defined as a form of written interview. These activities can be conducted in person, over the phone, through a computer, or via mail.</a:t>
            </a:r>
          </a:p>
          <a:p>
            <a:r>
              <a:rPr lang="en-GB" dirty="0" smtClean="0">
                <a:solidFill>
                  <a:srgbClr val="002060"/>
                </a:solidFill>
                <a:latin typeface="+mj-lt"/>
              </a:rPr>
              <a:t>“Questionnaires </a:t>
            </a:r>
            <a:r>
              <a:rPr lang="en-GB" dirty="0" smtClean="0">
                <a:solidFill>
                  <a:srgbClr val="002060"/>
                </a:solidFill>
                <a:latin typeface="+mj-lt"/>
              </a:rPr>
              <a:t>provide a relatively cheap, quick, and efficient way of obtaining large amounts of information from a large sample of people</a:t>
            </a:r>
            <a:r>
              <a:rPr lang="en-GB" dirty="0" smtClean="0"/>
              <a:t>.”    Saul </a:t>
            </a:r>
            <a:r>
              <a:rPr lang="en-GB" dirty="0" err="1" smtClean="0"/>
              <a:t>Mcleod</a:t>
            </a:r>
            <a:r>
              <a:rPr lang="en-GB" dirty="0" smtClean="0"/>
              <a:t> (2023)</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idx="1"/>
          </p:nvPr>
        </p:nvSpPr>
        <p:spPr>
          <a:xfrm>
            <a:off x="457200" y="642918"/>
            <a:ext cx="8229600" cy="5681682"/>
          </a:xfrm>
        </p:spPr>
        <p:txBody>
          <a:bodyPr>
            <a:normAutofit/>
          </a:bodyPr>
          <a:lstStyle/>
          <a:p>
            <a:pPr>
              <a:buNone/>
            </a:pPr>
            <a:endParaRPr lang="en-GB" sz="2400" dirty="0" smtClean="0">
              <a:solidFill>
                <a:srgbClr val="FFFF00"/>
              </a:solidFill>
            </a:endParaRPr>
          </a:p>
          <a:p>
            <a:pPr algn="ctr"/>
            <a:r>
              <a:rPr lang="en-GB" sz="2400" dirty="0" smtClean="0">
                <a:solidFill>
                  <a:srgbClr val="002060"/>
                </a:solidFill>
                <a:latin typeface="+mj-lt"/>
              </a:rPr>
              <a:t>Conducting </a:t>
            </a:r>
            <a:r>
              <a:rPr lang="en-GB" sz="2400" dirty="0" smtClean="0">
                <a:solidFill>
                  <a:srgbClr val="002060"/>
                </a:solidFill>
                <a:latin typeface="+mj-lt"/>
              </a:rPr>
              <a:t>the questionnaires showed me that my primary leadership style is democratic which I agree </a:t>
            </a:r>
            <a:r>
              <a:rPr lang="en-GB" sz="2400" dirty="0" smtClean="0">
                <a:solidFill>
                  <a:srgbClr val="002060"/>
                </a:solidFill>
                <a:latin typeface="+mj-lt"/>
              </a:rPr>
              <a:t>with, </a:t>
            </a:r>
            <a:r>
              <a:rPr lang="en-GB" sz="2400" dirty="0" smtClean="0">
                <a:solidFill>
                  <a:srgbClr val="002060"/>
                </a:solidFill>
                <a:latin typeface="+mj-lt"/>
              </a:rPr>
              <a:t>as I have seen this leadership style characteristics while being a team leader</a:t>
            </a:r>
            <a:r>
              <a:rPr lang="en-GB" sz="2400" dirty="0" smtClean="0">
                <a:solidFill>
                  <a:srgbClr val="002060"/>
                </a:solidFill>
                <a:latin typeface="+mj-lt"/>
              </a:rPr>
              <a:t>.</a:t>
            </a:r>
          </a:p>
          <a:p>
            <a:endParaRPr lang="en-GB" sz="2400" dirty="0" smtClean="0">
              <a:solidFill>
                <a:srgbClr val="002060"/>
              </a:solidFill>
              <a:latin typeface="+mj-lt"/>
            </a:endParaRPr>
          </a:p>
          <a:p>
            <a:endParaRPr lang="en-GB" sz="2400" dirty="0" smtClean="0">
              <a:solidFill>
                <a:srgbClr val="002060"/>
              </a:solidFill>
              <a:latin typeface="+mj-lt"/>
            </a:endParaRPr>
          </a:p>
          <a:p>
            <a:endParaRPr lang="en-GB" sz="2400" dirty="0" smtClean="0">
              <a:solidFill>
                <a:srgbClr val="002060"/>
              </a:solidFill>
              <a:latin typeface="+mj-lt"/>
            </a:endParaRPr>
          </a:p>
          <a:p>
            <a:r>
              <a:rPr lang="en-GB" sz="2400" dirty="0" smtClean="0">
                <a:solidFill>
                  <a:srgbClr val="002060"/>
                </a:solidFill>
                <a:latin typeface="+mj-lt"/>
              </a:rPr>
              <a:t>However, as everyone else I have secondary leadership styles and one of them is transformational as I like to analyse my team always, see where the problems are and always bring something new that can help them bust confidence, feel  valued which always resulted in better performance and growth in work satisfaction.</a:t>
            </a:r>
          </a:p>
          <a:p>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b="0" dirty="0" smtClean="0">
                <a:solidFill>
                  <a:srgbClr val="002060"/>
                </a:solidFill>
              </a:rPr>
              <a:t>Dr. </a:t>
            </a:r>
            <a:r>
              <a:rPr lang="en-GB" sz="2800" b="0" dirty="0" err="1" smtClean="0">
                <a:solidFill>
                  <a:srgbClr val="002060"/>
                </a:solidFill>
              </a:rPr>
              <a:t>Goleman</a:t>
            </a:r>
            <a:r>
              <a:rPr lang="en-GB" sz="2800" b="0" dirty="0" smtClean="0">
                <a:solidFill>
                  <a:srgbClr val="002060"/>
                </a:solidFill>
              </a:rPr>
              <a:t> defines emotional intelligence as “the ability to recognize, assess, control, and utilize your own emotions, and those of others</a:t>
            </a:r>
            <a:r>
              <a:rPr lang="en-GB" sz="2800" b="0" dirty="0" smtClean="0">
                <a:solidFill>
                  <a:srgbClr val="002060"/>
                </a:solidFill>
              </a:rPr>
              <a:t>.”    Daniel </a:t>
            </a:r>
            <a:r>
              <a:rPr lang="en-GB" sz="2800" b="0" dirty="0" err="1" smtClean="0">
                <a:solidFill>
                  <a:srgbClr val="002060"/>
                </a:solidFill>
              </a:rPr>
              <a:t>Golman</a:t>
            </a:r>
            <a:r>
              <a:rPr lang="en-GB" sz="2800" b="0" dirty="0" smtClean="0">
                <a:solidFill>
                  <a:srgbClr val="002060"/>
                </a:solidFill>
              </a:rPr>
              <a:t> (2005)</a:t>
            </a:r>
            <a:endParaRPr lang="en-GB" sz="2800" dirty="0">
              <a:solidFill>
                <a:srgbClr val="002060"/>
              </a:solidFill>
            </a:endParaRPr>
          </a:p>
        </p:txBody>
      </p:sp>
      <p:sp>
        <p:nvSpPr>
          <p:cNvPr id="3" name="Text Placeholder 2"/>
          <p:cNvSpPr>
            <a:spLocks noGrp="1"/>
          </p:cNvSpPr>
          <p:nvPr>
            <p:ph idx="1"/>
          </p:nvPr>
        </p:nvSpPr>
        <p:spPr/>
        <p:txBody>
          <a:bodyPr>
            <a:normAutofit lnSpcReduction="10000"/>
          </a:bodyPr>
          <a:lstStyle/>
          <a:p>
            <a:pPr algn="r"/>
            <a:r>
              <a:rPr lang="en-GB" dirty="0" smtClean="0">
                <a:solidFill>
                  <a:srgbClr val="002060"/>
                </a:solidFill>
                <a:latin typeface="+mj-lt"/>
              </a:rPr>
              <a:t>Former leaders could merely motivate a team, but modern leaders are different. They are self-aware and value relationships over orders. Modern leaders are more accountable, sensitive to peers and subordinates, and understand emotions. This </a:t>
            </a:r>
            <a:r>
              <a:rPr lang="en-GB" dirty="0" smtClean="0">
                <a:solidFill>
                  <a:srgbClr val="002060"/>
                </a:solidFill>
                <a:latin typeface="+mj-lt"/>
              </a:rPr>
              <a:t>and </a:t>
            </a:r>
            <a:r>
              <a:rPr lang="en-GB" dirty="0" smtClean="0">
                <a:solidFill>
                  <a:srgbClr val="002060"/>
                </a:solidFill>
                <a:latin typeface="+mj-lt"/>
              </a:rPr>
              <a:t>empathy come from emotional intelligence</a:t>
            </a:r>
            <a:r>
              <a:rPr lang="en-GB" dirty="0" smtClean="0">
                <a:solidFill>
                  <a:srgbClr val="002060"/>
                </a:solidFill>
                <a:latin typeface="+mj-lt"/>
              </a:rPr>
              <a:t>.</a:t>
            </a:r>
          </a:p>
          <a:p>
            <a:r>
              <a:rPr lang="en-GB" dirty="0" smtClean="0">
                <a:solidFill>
                  <a:srgbClr val="002060"/>
                </a:solidFill>
                <a:latin typeface="+mj-lt"/>
              </a:rPr>
              <a:t>Emotional intelligence, in summary, cultivates leaders who demonstrate accountability, self-awareness, the ability to respect and nurture trusted relationships, and the capacity to comprehend and manage emotions in a highly constructive manner.</a:t>
            </a:r>
            <a:endParaRPr lang="en-GB" dirty="0">
              <a:solidFill>
                <a:srgbClr val="002060"/>
              </a:solidFill>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85728"/>
            <a:ext cx="8515352" cy="1632798"/>
          </a:xfrm>
        </p:spPr>
        <p:txBody>
          <a:bodyPr>
            <a:normAutofit/>
          </a:bodyPr>
          <a:lstStyle/>
          <a:p>
            <a:r>
              <a:rPr lang="en-GB" sz="2400" dirty="0" smtClean="0">
                <a:solidFill>
                  <a:srgbClr val="002060"/>
                </a:solidFill>
              </a:rPr>
              <a:t>“Organizational </a:t>
            </a:r>
            <a:r>
              <a:rPr lang="en-GB" sz="2400" dirty="0" smtClean="0">
                <a:solidFill>
                  <a:srgbClr val="002060"/>
                </a:solidFill>
              </a:rPr>
              <a:t>change refers to the actions in which a company or business alters a major component of its organization, such as its culture, the underlying technologies or infrastructure it uses to operate, or its internal processes</a:t>
            </a:r>
            <a:r>
              <a:rPr lang="en-GB" sz="2400" dirty="0" smtClean="0">
                <a:solidFill>
                  <a:srgbClr val="002060"/>
                </a:solidFill>
              </a:rPr>
              <a:t>.”  Tim </a:t>
            </a:r>
            <a:r>
              <a:rPr lang="en-GB" sz="2400" dirty="0" err="1" smtClean="0">
                <a:solidFill>
                  <a:srgbClr val="002060"/>
                </a:solidFill>
              </a:rPr>
              <a:t>Stobierski</a:t>
            </a:r>
            <a:r>
              <a:rPr lang="en-GB" sz="2400" dirty="0" smtClean="0">
                <a:solidFill>
                  <a:srgbClr val="002060"/>
                </a:solidFill>
              </a:rPr>
              <a:t> (2020)</a:t>
            </a:r>
            <a:endParaRPr lang="en-GB" sz="2400" dirty="0">
              <a:solidFill>
                <a:srgbClr val="002060"/>
              </a:solidFill>
            </a:endParaRPr>
          </a:p>
        </p:txBody>
      </p:sp>
      <p:sp>
        <p:nvSpPr>
          <p:cNvPr id="3" name="Content Placeholder 2"/>
          <p:cNvSpPr>
            <a:spLocks noGrp="1"/>
          </p:cNvSpPr>
          <p:nvPr>
            <p:ph idx="1"/>
          </p:nvPr>
        </p:nvSpPr>
        <p:spPr>
          <a:xfrm>
            <a:off x="357158" y="2000240"/>
            <a:ext cx="8229600" cy="4857760"/>
          </a:xfrm>
        </p:spPr>
        <p:txBody>
          <a:bodyPr>
            <a:normAutofit lnSpcReduction="10000"/>
          </a:bodyPr>
          <a:lstStyle/>
          <a:p>
            <a:r>
              <a:rPr lang="en-GB" sz="1800" dirty="0" smtClean="0">
                <a:solidFill>
                  <a:srgbClr val="002060"/>
                </a:solidFill>
                <a:latin typeface="+mj-lt"/>
              </a:rPr>
              <a:t>In order to get people on board with the upcoming AI operated machines I will explain hem the importance of it but also make the understand that feeling uncomfortable at the beginning is absolutely perfect.</a:t>
            </a:r>
          </a:p>
          <a:p>
            <a:r>
              <a:rPr lang="en-GB" sz="1800" dirty="0" smtClean="0">
                <a:solidFill>
                  <a:srgbClr val="002060"/>
                </a:solidFill>
                <a:latin typeface="+mj-lt"/>
              </a:rPr>
              <a:t>Ensure them they will receive all the trainings and support they need and we also going to make sure they will provide feedback and suggestion in order to make sure the transition will take place at a smooth pace for everyone.</a:t>
            </a:r>
          </a:p>
          <a:p>
            <a:endParaRPr lang="en-GB" sz="1800" dirty="0" smtClean="0">
              <a:solidFill>
                <a:srgbClr val="002060"/>
              </a:solidFill>
              <a:latin typeface="+mj-lt"/>
            </a:endParaRPr>
          </a:p>
          <a:p>
            <a:r>
              <a:rPr lang="en-GB" sz="1800" dirty="0" smtClean="0"/>
              <a:t>“</a:t>
            </a:r>
            <a:r>
              <a:rPr lang="en-GB" sz="1800" dirty="0" smtClean="0">
                <a:solidFill>
                  <a:srgbClr val="002060"/>
                </a:solidFill>
                <a:latin typeface="+mj-lt"/>
              </a:rPr>
              <a:t>Democratic leadership, is </a:t>
            </a:r>
            <a:r>
              <a:rPr lang="en-GB" sz="1800" dirty="0" smtClean="0">
                <a:solidFill>
                  <a:srgbClr val="002060"/>
                </a:solidFill>
                <a:latin typeface="+mj-lt"/>
              </a:rPr>
              <a:t>a leadership style designed to empower employees to contribute to the decision-making </a:t>
            </a:r>
            <a:r>
              <a:rPr lang="en-GB" sz="1800" dirty="0" smtClean="0">
                <a:solidFill>
                  <a:srgbClr val="002060"/>
                </a:solidFill>
                <a:latin typeface="+mj-lt"/>
              </a:rPr>
              <a:t>process”.  Laura </a:t>
            </a:r>
            <a:r>
              <a:rPr lang="en-GB" sz="1800" dirty="0" err="1" smtClean="0">
                <a:solidFill>
                  <a:srgbClr val="002060"/>
                </a:solidFill>
                <a:latin typeface="+mj-lt"/>
              </a:rPr>
              <a:t>Slingo</a:t>
            </a:r>
            <a:r>
              <a:rPr lang="en-GB" sz="1800" dirty="0" smtClean="0">
                <a:solidFill>
                  <a:srgbClr val="002060"/>
                </a:solidFill>
                <a:latin typeface="+mj-lt"/>
              </a:rPr>
              <a:t>  (2022)</a:t>
            </a:r>
          </a:p>
          <a:p>
            <a:r>
              <a:rPr lang="en-GB" sz="1800" dirty="0" smtClean="0">
                <a:solidFill>
                  <a:srgbClr val="002060"/>
                </a:solidFill>
                <a:latin typeface="+mj-lt"/>
              </a:rPr>
              <a:t>A key part of democratic leadership is getting people involved. When the team is involved, people feel like they are part of something, which makes them feel important. Staff members feel valued and heard when they can share and say what they think in a safe space. This builds trust and teamwork</a:t>
            </a:r>
            <a:r>
              <a:rPr lang="en-GB" sz="1800" dirty="0" smtClean="0">
                <a:solidFill>
                  <a:srgbClr val="002060"/>
                </a:solidFill>
                <a:latin typeface="+mj-lt"/>
              </a:rPr>
              <a:t>. </a:t>
            </a:r>
          </a:p>
          <a:p>
            <a:r>
              <a:rPr lang="en-GB" sz="1800" dirty="0" smtClean="0">
                <a:solidFill>
                  <a:srgbClr val="002060"/>
                </a:solidFill>
                <a:latin typeface="+mj-lt"/>
              </a:rPr>
              <a:t>However, as a disadvantage of </a:t>
            </a:r>
            <a:r>
              <a:rPr lang="en-GB" sz="1800" dirty="0" smtClean="0">
                <a:solidFill>
                  <a:srgbClr val="002060"/>
                </a:solidFill>
                <a:latin typeface="+mj-lt"/>
              </a:rPr>
              <a:t>this leadership style, </a:t>
            </a:r>
            <a:r>
              <a:rPr lang="en-GB" sz="1800" dirty="0" smtClean="0">
                <a:solidFill>
                  <a:srgbClr val="002060"/>
                </a:solidFill>
                <a:latin typeface="+mj-lt"/>
              </a:rPr>
              <a:t>all </a:t>
            </a:r>
            <a:r>
              <a:rPr lang="en-GB" sz="1800" dirty="0" smtClean="0">
                <a:solidFill>
                  <a:srgbClr val="002060"/>
                </a:solidFill>
                <a:latin typeface="+mj-lt"/>
              </a:rPr>
              <a:t>the pieces of the puzzle must be shared ahead of time for a talk to be truly democratic. Because different workers in your task force may have different levels of access to information, managers may not want to share that information with other team members, which could be a security risk. </a:t>
            </a:r>
            <a:endParaRPr lang="en-GB" sz="1800" dirty="0">
              <a:solidFill>
                <a:srgbClr val="002060"/>
              </a:solidFill>
              <a:latin typeface="+mj-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solidFill>
                  <a:srgbClr val="002060"/>
                </a:solidFill>
                <a:latin typeface="+mj-lt"/>
              </a:rPr>
              <a:t>In order to ensure the success of the transition I will make sure people will feel heard, involved, supported and rewarded afterwards.</a:t>
            </a:r>
          </a:p>
          <a:p>
            <a:endParaRPr lang="en-GB" dirty="0" smtClean="0">
              <a:solidFill>
                <a:srgbClr val="002060"/>
              </a:solidFill>
              <a:latin typeface="+mj-lt"/>
            </a:endParaRPr>
          </a:p>
          <a:p>
            <a:endParaRPr lang="en-GB" dirty="0" smtClean="0">
              <a:solidFill>
                <a:srgbClr val="002060"/>
              </a:solidFill>
              <a:latin typeface="+mj-lt"/>
            </a:endParaRPr>
          </a:p>
          <a:p>
            <a:endParaRPr lang="en-GB" dirty="0" smtClean="0">
              <a:solidFill>
                <a:srgbClr val="002060"/>
              </a:solidFill>
              <a:latin typeface="+mj-lt"/>
            </a:endParaRPr>
          </a:p>
          <a:p>
            <a:endParaRPr lang="en-GB" dirty="0" smtClean="0">
              <a:solidFill>
                <a:srgbClr val="002060"/>
              </a:solidFill>
              <a:latin typeface="+mj-lt"/>
            </a:endParaRPr>
          </a:p>
          <a:p>
            <a:pPr algn="r"/>
            <a:r>
              <a:rPr lang="en-GB" dirty="0" smtClean="0">
                <a:solidFill>
                  <a:srgbClr val="002060"/>
                </a:solidFill>
                <a:latin typeface="+mj-lt"/>
              </a:rPr>
              <a:t>To </a:t>
            </a:r>
            <a:r>
              <a:rPr lang="en-GB" dirty="0" smtClean="0">
                <a:solidFill>
                  <a:srgbClr val="002060"/>
                </a:solidFill>
                <a:latin typeface="+mj-lt"/>
              </a:rPr>
              <a:t>make sure I can help, support and answer questions when </a:t>
            </a:r>
            <a:r>
              <a:rPr lang="en-GB" dirty="0" smtClean="0">
                <a:solidFill>
                  <a:srgbClr val="002060"/>
                </a:solidFill>
                <a:latin typeface="+mj-lt"/>
              </a:rPr>
              <a:t>needed, will ask for all the trainings available on the new machinery.</a:t>
            </a:r>
            <a:endParaRPr lang="en-GB" dirty="0">
              <a:solidFill>
                <a:srgbClr val="002060"/>
              </a:solidFill>
              <a:latin typeface="+mj-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14356"/>
          </a:xfrm>
        </p:spPr>
        <p:txBody>
          <a:bodyPr>
            <a:normAutofit/>
          </a:bodyPr>
          <a:lstStyle/>
          <a:p>
            <a:pPr algn="ctr"/>
            <a:r>
              <a:rPr lang="en-GB" sz="3600" dirty="0" smtClean="0">
                <a:solidFill>
                  <a:srgbClr val="002060"/>
                </a:solidFill>
              </a:rPr>
              <a:t>References </a:t>
            </a:r>
            <a:endParaRPr lang="en-GB" sz="3600" dirty="0">
              <a:solidFill>
                <a:srgbClr val="002060"/>
              </a:solidFill>
            </a:endParaRPr>
          </a:p>
        </p:txBody>
      </p:sp>
      <p:sp>
        <p:nvSpPr>
          <p:cNvPr id="3" name="Content Placeholder 2"/>
          <p:cNvSpPr>
            <a:spLocks noGrp="1"/>
          </p:cNvSpPr>
          <p:nvPr>
            <p:ph idx="1"/>
          </p:nvPr>
        </p:nvSpPr>
        <p:spPr>
          <a:xfrm>
            <a:off x="457200" y="857232"/>
            <a:ext cx="8229600" cy="5786478"/>
          </a:xfrm>
        </p:spPr>
        <p:txBody>
          <a:bodyPr>
            <a:normAutofit lnSpcReduction="10000"/>
          </a:bodyPr>
          <a:lstStyle/>
          <a:p>
            <a:r>
              <a:rPr lang="en-GB" sz="1800" dirty="0" smtClean="0"/>
              <a:t>Daniel </a:t>
            </a:r>
            <a:r>
              <a:rPr lang="en-GB" sz="1800" dirty="0" err="1" smtClean="0"/>
              <a:t>Golman</a:t>
            </a:r>
            <a:r>
              <a:rPr lang="en-GB" sz="1800" dirty="0" smtClean="0"/>
              <a:t>, (2005) </a:t>
            </a:r>
            <a:r>
              <a:rPr lang="en-GB" sz="1800" i="1" dirty="0" smtClean="0"/>
              <a:t>Emotional Intelligence</a:t>
            </a:r>
            <a:r>
              <a:rPr lang="en-GB" sz="1800" dirty="0" smtClean="0"/>
              <a:t>. Bantam </a:t>
            </a:r>
            <a:r>
              <a:rPr lang="en-GB" sz="1800" dirty="0" smtClean="0"/>
              <a:t>Books, p.10</a:t>
            </a:r>
          </a:p>
          <a:p>
            <a:r>
              <a:rPr lang="en-GB" sz="1800" dirty="0" smtClean="0"/>
              <a:t>‌Francis, A. (2013) </a:t>
            </a:r>
            <a:r>
              <a:rPr lang="en-GB" sz="1800" i="1" dirty="0" smtClean="0"/>
              <a:t>Importance of Change in an Organization</a:t>
            </a:r>
            <a:r>
              <a:rPr lang="en-GB" sz="1800" dirty="0" smtClean="0"/>
              <a:t>, </a:t>
            </a:r>
            <a:r>
              <a:rPr lang="en-GB" sz="1800" i="1" dirty="0" smtClean="0"/>
              <a:t>MBA Knowledge Base</a:t>
            </a:r>
            <a:r>
              <a:rPr lang="en-GB" sz="1800" dirty="0" smtClean="0"/>
              <a:t>. Available at: </a:t>
            </a:r>
            <a:r>
              <a:rPr lang="en-GB" sz="1800" u="sng" dirty="0" smtClean="0">
                <a:hlinkClick r:id="rId2"/>
              </a:rPr>
              <a:t>https://www.mbaknol.com/strategic-management/importance-of-change-in-an-organization/</a:t>
            </a:r>
            <a:r>
              <a:rPr lang="en-GB" sz="1800" dirty="0" smtClean="0"/>
              <a:t> </a:t>
            </a:r>
            <a:r>
              <a:rPr lang="en-GB" sz="1800" dirty="0" smtClean="0"/>
              <a:t> (</a:t>
            </a:r>
            <a:r>
              <a:rPr lang="en-GB" sz="1800" dirty="0" smtClean="0"/>
              <a:t>Accessed: 08 December 2023</a:t>
            </a:r>
            <a:r>
              <a:rPr lang="en-GB" sz="1800" dirty="0" smtClean="0"/>
              <a:t>).</a:t>
            </a:r>
          </a:p>
          <a:p>
            <a:r>
              <a:rPr lang="en-GB" sz="1800" dirty="0" err="1" smtClean="0"/>
              <a:t>Mcleod</a:t>
            </a:r>
            <a:r>
              <a:rPr lang="en-GB" sz="1800" dirty="0" smtClean="0"/>
              <a:t>, S. (2023) </a:t>
            </a:r>
            <a:r>
              <a:rPr lang="en-GB" sz="1800" i="1" dirty="0" smtClean="0"/>
              <a:t>Questionnaire: Definition, examples, design and types</a:t>
            </a:r>
            <a:r>
              <a:rPr lang="en-GB" sz="1800" dirty="0" smtClean="0"/>
              <a:t>, </a:t>
            </a:r>
            <a:r>
              <a:rPr lang="en-GB" sz="1800" i="1" dirty="0" smtClean="0"/>
              <a:t>Simply Psychology</a:t>
            </a:r>
            <a:r>
              <a:rPr lang="en-GB" sz="1800" dirty="0" smtClean="0"/>
              <a:t>. Available at: </a:t>
            </a:r>
            <a:r>
              <a:rPr lang="en-GB" sz="1800" u="sng" dirty="0" smtClean="0">
                <a:hlinkClick r:id="rId3"/>
              </a:rPr>
              <a:t>https://www.simplypsychology.org/questionnaires.html</a:t>
            </a:r>
            <a:r>
              <a:rPr lang="en-GB" sz="1800" dirty="0" smtClean="0"/>
              <a:t>.(</a:t>
            </a:r>
            <a:r>
              <a:rPr lang="en-GB" sz="1800" dirty="0" smtClean="0"/>
              <a:t>Accessed: 07 Dec. 2023</a:t>
            </a:r>
            <a:r>
              <a:rPr lang="en-GB" dirty="0" smtClean="0"/>
              <a:t>)</a:t>
            </a:r>
          </a:p>
          <a:p>
            <a:r>
              <a:rPr lang="en-GB" sz="1800" dirty="0" err="1" smtClean="0"/>
              <a:t>Sehgal</a:t>
            </a:r>
            <a:r>
              <a:rPr lang="en-GB" sz="1800" dirty="0" smtClean="0"/>
              <a:t>, S. (2023) </a:t>
            </a:r>
            <a:r>
              <a:rPr lang="en-GB" sz="1800" i="1" dirty="0" smtClean="0"/>
              <a:t>Council Post: Why Emotional Intelligence Is Crucial For Effective Leadership</a:t>
            </a:r>
            <a:r>
              <a:rPr lang="en-GB" sz="1800" dirty="0" smtClean="0"/>
              <a:t>, </a:t>
            </a:r>
            <a:r>
              <a:rPr lang="en-GB" sz="1800" i="1" dirty="0" smtClean="0"/>
              <a:t>Forbes</a:t>
            </a:r>
            <a:r>
              <a:rPr lang="en-GB" sz="1800" dirty="0" smtClean="0"/>
              <a:t>. Available at: </a:t>
            </a:r>
            <a:r>
              <a:rPr lang="en-GB" sz="1800" u="sng" dirty="0" smtClean="0">
                <a:hlinkClick r:id="rId4"/>
              </a:rPr>
              <a:t>https://www.forbes.com/sites/forbesbusinesscouncil/2023/07/25/why-emotional-intelligence-is-crucial-for-effective-leadership</a:t>
            </a:r>
            <a:r>
              <a:rPr lang="en-GB" sz="1800" u="sng" dirty="0" smtClean="0">
                <a:hlinkClick r:id="rId4"/>
              </a:rPr>
              <a:t>/</a:t>
            </a:r>
            <a:r>
              <a:rPr lang="en-GB" sz="1800" dirty="0" smtClean="0"/>
              <a:t>.(</a:t>
            </a:r>
            <a:r>
              <a:rPr lang="en-GB" sz="1800" dirty="0" smtClean="0"/>
              <a:t>Accessed: 08 Dec. 2023)</a:t>
            </a:r>
          </a:p>
          <a:p>
            <a:r>
              <a:rPr lang="en-GB" sz="1800" dirty="0" smtClean="0"/>
              <a:t>Staff, S.Q. (2022) </a:t>
            </a:r>
            <a:r>
              <a:rPr lang="en-GB" sz="1800" i="1" dirty="0" smtClean="0"/>
              <a:t>How Daniel </a:t>
            </a:r>
            <a:r>
              <a:rPr lang="en-GB" sz="1800" i="1" dirty="0" err="1" smtClean="0"/>
              <a:t>Goleman</a:t>
            </a:r>
            <a:r>
              <a:rPr lang="en-GB" sz="1800" i="1" dirty="0" smtClean="0"/>
              <a:t> Define Emotional Intelligence</a:t>
            </a:r>
            <a:r>
              <a:rPr lang="en-GB" sz="1800" dirty="0" smtClean="0"/>
              <a:t>, </a:t>
            </a:r>
            <a:r>
              <a:rPr lang="en-GB" sz="1800" i="1" dirty="0" smtClean="0"/>
              <a:t>SQ</a:t>
            </a:r>
            <a:r>
              <a:rPr lang="en-GB" sz="1800" dirty="0" smtClean="0"/>
              <a:t>. Available at: </a:t>
            </a:r>
            <a:r>
              <a:rPr lang="en-GB" sz="1800" u="sng" dirty="0" smtClean="0">
                <a:hlinkClick r:id="rId5"/>
              </a:rPr>
              <a:t>https://successquarterly.com/how-daniel-goleman-define-emotional-intelligence</a:t>
            </a:r>
            <a:r>
              <a:rPr lang="en-GB" sz="1800" u="sng" dirty="0" smtClean="0">
                <a:hlinkClick r:id="rId5"/>
              </a:rPr>
              <a:t>/</a:t>
            </a:r>
            <a:r>
              <a:rPr lang="en-GB" sz="1800" dirty="0" smtClean="0"/>
              <a:t>.  ( Accessed: 09 Dec. 2023 )</a:t>
            </a:r>
          </a:p>
          <a:p>
            <a:r>
              <a:rPr lang="en-GB" sz="1800" dirty="0" err="1" smtClean="0"/>
              <a:t>Vermeiren</a:t>
            </a:r>
            <a:r>
              <a:rPr lang="en-GB" sz="1800" dirty="0" smtClean="0"/>
              <a:t>, J. (2020) </a:t>
            </a:r>
            <a:r>
              <a:rPr lang="en-GB" sz="1800" i="1" dirty="0" smtClean="0"/>
              <a:t>What is Compassionate Leadership</a:t>
            </a:r>
            <a:r>
              <a:rPr lang="en-GB" sz="1800" dirty="0" smtClean="0"/>
              <a:t>, </a:t>
            </a:r>
            <a:r>
              <a:rPr lang="en-GB" sz="1800" i="1" dirty="0" smtClean="0"/>
              <a:t>The Compassionate Leader</a:t>
            </a:r>
            <a:r>
              <a:rPr lang="en-GB" sz="1800" dirty="0" smtClean="0"/>
              <a:t>. Available at: </a:t>
            </a:r>
            <a:r>
              <a:rPr lang="en-GB" sz="1800" u="sng" dirty="0" smtClean="0">
                <a:hlinkClick r:id="rId6"/>
              </a:rPr>
              <a:t>https://www.thecompassionateleader.org/what-is-compassionate-leadership</a:t>
            </a:r>
            <a:r>
              <a:rPr lang="en-GB" sz="1800" u="sng" dirty="0" smtClean="0">
                <a:hlinkClick r:id="rId6"/>
              </a:rPr>
              <a:t>/</a:t>
            </a:r>
            <a:r>
              <a:rPr lang="en-GB" sz="1800" dirty="0" smtClean="0"/>
              <a:t>.  (Accessed: 07 Dec. 2023)</a:t>
            </a:r>
            <a:endParaRPr lang="en-GB" sz="1800" dirty="0" smtClean="0"/>
          </a:p>
          <a:p>
            <a:endParaRPr lang="en-GB" sz="1800" dirty="0" smtClean="0"/>
          </a:p>
          <a:p>
            <a:endParaRPr lang="en-GB" sz="1800" dirty="0" smtClean="0"/>
          </a:p>
          <a:p>
            <a:endParaRPr lang="en-GB" sz="1800" dirty="0" smtClean="0"/>
          </a:p>
          <a:p>
            <a:pPr>
              <a:buFont typeface="Arial" pitchFamily="34" charset="0"/>
              <a:buChar char="•"/>
            </a:pPr>
            <a:endParaRPr lang="en-GB" sz="1800" dirty="0" smtClean="0"/>
          </a:p>
          <a:p>
            <a:endParaRPr lang="en-GB" dirty="0" smtClean="0"/>
          </a:p>
          <a:p>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680</TotalTime>
  <Words>632</Words>
  <Application>Microsoft Office PowerPoint</Application>
  <PresentationFormat>On-screen Show (4:3)</PresentationFormat>
  <Paragraphs>55</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Flow</vt:lpstr>
      <vt:lpstr>Compassion leadership and it’s impact on organisation</vt:lpstr>
      <vt:lpstr>Slide 2</vt:lpstr>
      <vt:lpstr>Why are questionnaires a good method in aid researches?</vt:lpstr>
      <vt:lpstr>Slide 4</vt:lpstr>
      <vt:lpstr>Dr. Goleman defines emotional intelligence as “the ability to recognize, assess, control, and utilize your own emotions, and those of others.”    Daniel Golman (2005)</vt:lpstr>
      <vt:lpstr>“Organizational change refers to the actions in which a company or business alters a major component of its organization, such as its culture, the underlying technologies or infrastructure it uses to operate, or its internal processes.”  Tim Stobierski (2020)</vt:lpstr>
      <vt:lpstr>Slide 7</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User</cp:lastModifiedBy>
  <cp:revision>23</cp:revision>
  <dcterms:created xsi:type="dcterms:W3CDTF">2023-12-09T17:34:05Z</dcterms:created>
  <dcterms:modified xsi:type="dcterms:W3CDTF">2023-12-10T04:54:41Z</dcterms:modified>
</cp:coreProperties>
</file>