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5"/>
  </p:notesMasterIdLst>
  <p:sldIdLst>
    <p:sldId id="288" r:id="rId2"/>
    <p:sldId id="256" r:id="rId3"/>
    <p:sldId id="287"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447" autoAdjust="0"/>
  </p:normalViewPr>
  <p:slideViewPr>
    <p:cSldViewPr snapToGrid="0" snapToObjects="1">
      <p:cViewPr varScale="1">
        <p:scale>
          <a:sx n="59" d="100"/>
          <a:sy n="59" d="100"/>
        </p:scale>
        <p:origin x="28" y="28"/>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uf Hilali" userId="f0cb3d22ac0a3e45" providerId="LiveId" clId="{02FD4A91-FF27-44C1-86AA-0C5FF41514CD}"/>
    <pc:docChg chg="undo custSel addSld modSld sldOrd">
      <pc:chgData name="Maruf Hilali" userId="f0cb3d22ac0a3e45" providerId="LiveId" clId="{02FD4A91-FF27-44C1-86AA-0C5FF41514CD}" dt="2025-12-01T11:05:27.579" v="335" actId="20577"/>
      <pc:docMkLst>
        <pc:docMk/>
      </pc:docMkLst>
      <pc:sldChg chg="modSp">
        <pc:chgData name="Maruf Hilali" userId="f0cb3d22ac0a3e45" providerId="LiveId" clId="{02FD4A91-FF27-44C1-86AA-0C5FF41514CD}" dt="2025-12-01T11:04:54.093" v="307" actId="14100"/>
        <pc:sldMkLst>
          <pc:docMk/>
          <pc:sldMk cId="2308733040" sldId="287"/>
        </pc:sldMkLst>
        <pc:picChg chg="mod">
          <ac:chgData name="Maruf Hilali" userId="f0cb3d22ac0a3e45" providerId="LiveId" clId="{02FD4A91-FF27-44C1-86AA-0C5FF41514CD}" dt="2025-12-01T11:04:54.093" v="307" actId="14100"/>
          <ac:picMkLst>
            <pc:docMk/>
            <pc:sldMk cId="2308733040" sldId="287"/>
            <ac:picMk id="1026" creationId="{16BCFCBA-85BA-C99F-489D-BAE0BC25A89A}"/>
          </ac:picMkLst>
        </pc:picChg>
        <pc:picChg chg="mod">
          <ac:chgData name="Maruf Hilali" userId="f0cb3d22ac0a3e45" providerId="LiveId" clId="{02FD4A91-FF27-44C1-86AA-0C5FF41514CD}" dt="2025-12-01T11:04:49.399" v="304" actId="1440"/>
          <ac:picMkLst>
            <pc:docMk/>
            <pc:sldMk cId="2308733040" sldId="287"/>
            <ac:picMk id="1028" creationId="{9316EC69-8E97-42E7-AACC-6CD98C54C439}"/>
          </ac:picMkLst>
        </pc:picChg>
      </pc:sldChg>
      <pc:sldChg chg="addSp modSp new mod ord">
        <pc:chgData name="Maruf Hilali" userId="f0cb3d22ac0a3e45" providerId="LiveId" clId="{02FD4A91-FF27-44C1-86AA-0C5FF41514CD}" dt="2025-12-01T11:05:27.579" v="335" actId="20577"/>
        <pc:sldMkLst>
          <pc:docMk/>
          <pc:sldMk cId="3108489582" sldId="288"/>
        </pc:sldMkLst>
        <pc:spChg chg="add mod">
          <ac:chgData name="Maruf Hilali" userId="f0cb3d22ac0a3e45" providerId="LiveId" clId="{02FD4A91-FF27-44C1-86AA-0C5FF41514CD}" dt="2025-12-01T10:29:40.148" v="6" actId="14100"/>
          <ac:spMkLst>
            <pc:docMk/>
            <pc:sldMk cId="3108489582" sldId="288"/>
            <ac:spMk id="2" creationId="{7B845882-53E0-5E07-CF64-E3186DF30DB7}"/>
          </ac:spMkLst>
        </pc:spChg>
        <pc:spChg chg="add mod">
          <ac:chgData name="Maruf Hilali" userId="f0cb3d22ac0a3e45" providerId="LiveId" clId="{02FD4A91-FF27-44C1-86AA-0C5FF41514CD}" dt="2025-12-01T10:29:40.148" v="6" actId="14100"/>
          <ac:spMkLst>
            <pc:docMk/>
            <pc:sldMk cId="3108489582" sldId="288"/>
            <ac:spMk id="3" creationId="{EB17434C-14A0-CBCF-39FB-14ECD5166504}"/>
          </ac:spMkLst>
        </pc:spChg>
        <pc:spChg chg="add mod">
          <ac:chgData name="Maruf Hilali" userId="f0cb3d22ac0a3e45" providerId="LiveId" clId="{02FD4A91-FF27-44C1-86AA-0C5FF41514CD}" dt="2025-12-01T10:43:02.043" v="10" actId="14100"/>
          <ac:spMkLst>
            <pc:docMk/>
            <pc:sldMk cId="3108489582" sldId="288"/>
            <ac:spMk id="4" creationId="{6C56210C-B851-37DB-DC19-1F4E305F35FE}"/>
          </ac:spMkLst>
        </pc:spChg>
        <pc:spChg chg="add mod">
          <ac:chgData name="Maruf Hilali" userId="f0cb3d22ac0a3e45" providerId="LiveId" clId="{02FD4A91-FF27-44C1-86AA-0C5FF41514CD}" dt="2025-12-01T11:05:27.579" v="335" actId="20577"/>
          <ac:spMkLst>
            <pc:docMk/>
            <pc:sldMk cId="3108489582" sldId="288"/>
            <ac:spMk id="5" creationId="{3BAAD1F0-CB2C-C97E-0123-179B55573A08}"/>
          </ac:spMkLst>
        </pc:spChg>
        <pc:picChg chg="add mod">
          <ac:chgData name="Maruf Hilali" userId="f0cb3d22ac0a3e45" providerId="LiveId" clId="{02FD4A91-FF27-44C1-86AA-0C5FF41514CD}" dt="2025-12-01T10:29:40.823" v="7" actId="14100"/>
          <ac:picMkLst>
            <pc:docMk/>
            <pc:sldMk cId="3108489582" sldId="288"/>
            <ac:picMk id="1025" creationId="{18D8246D-E4CB-1CCC-E503-C63BEEE26243}"/>
          </ac:picMkLst>
        </pc:picChg>
        <pc:picChg chg="add mod">
          <ac:chgData name="Maruf Hilali" userId="f0cb3d22ac0a3e45" providerId="LiveId" clId="{02FD4A91-FF27-44C1-86AA-0C5FF41514CD}" dt="2025-12-01T11:01:25.917" v="297" actId="1076"/>
          <ac:picMkLst>
            <pc:docMk/>
            <pc:sldMk cId="3108489582" sldId="288"/>
            <ac:picMk id="1028" creationId="{E1C2A30A-7075-856B-1161-32872E7BB11A}"/>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5.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15.png"/><Relationship Id="rId7" Type="http://schemas.openxmlformats.org/officeDocument/2006/relationships/image" Target="../media/image38.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16.svg"/></Relationships>
</file>

<file path=ppt/diagrams/_rels/data7.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_rels/data9.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15.png"/><Relationship Id="rId7" Type="http://schemas.openxmlformats.org/officeDocument/2006/relationships/image" Target="../media/image38.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16.svg"/></Relationships>
</file>

<file path=ppt/diagrams/_rels/drawing7.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_rels/drawing9.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4" Type="http://schemas.openxmlformats.org/officeDocument/2006/relationships/image" Target="../media/image53.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AC76A3-816E-4F91-9287-8B829651C83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86F1FDC-3260-4BE1-888C-FABF9EC49366}">
      <dgm:prSet/>
      <dgm:spPr/>
      <dgm:t>
        <a:bodyPr/>
        <a:lstStyle/>
        <a:p>
          <a:pPr algn="just"/>
          <a:r>
            <a:rPr lang="en-US"/>
            <a:t>The international HR operations conformed to the global vision of Toyota to be carbon-neutral by 2050.</a:t>
          </a:r>
        </a:p>
      </dgm:t>
    </dgm:pt>
    <dgm:pt modelId="{FC437AAA-ECBC-4598-9145-F0BC8F0C69F2}" type="parTrans" cxnId="{CE8F336E-6A15-44D3-907C-F317D9FEC200}">
      <dgm:prSet/>
      <dgm:spPr/>
      <dgm:t>
        <a:bodyPr/>
        <a:lstStyle/>
        <a:p>
          <a:pPr algn="just"/>
          <a:endParaRPr lang="en-US"/>
        </a:p>
      </dgm:t>
    </dgm:pt>
    <dgm:pt modelId="{1441EA8D-BB86-430C-A02B-DB600F330E92}" type="sibTrans" cxnId="{CE8F336E-6A15-44D3-907C-F317D9FEC200}">
      <dgm:prSet/>
      <dgm:spPr/>
      <dgm:t>
        <a:bodyPr/>
        <a:lstStyle/>
        <a:p>
          <a:pPr algn="just"/>
          <a:endParaRPr lang="en-US"/>
        </a:p>
      </dgm:t>
    </dgm:pt>
    <dgm:pt modelId="{EADE256F-D145-4916-B864-7C83DED50AA6}">
      <dgm:prSet/>
      <dgm:spPr/>
      <dgm:t>
        <a:bodyPr/>
        <a:lstStyle/>
        <a:p>
          <a:pPr algn="just"/>
          <a:r>
            <a:rPr lang="en-US"/>
            <a:t>Workforce Planning was centered on performing electric vehicles, hydrogen-powered, and digital transformation abilities.</a:t>
          </a:r>
        </a:p>
      </dgm:t>
    </dgm:pt>
    <dgm:pt modelId="{4E49DFF3-6801-4FFA-ADD3-C70B1741E291}" type="parTrans" cxnId="{AD1356E3-B97D-4A1E-952A-19CFF7617A5C}">
      <dgm:prSet/>
      <dgm:spPr/>
      <dgm:t>
        <a:bodyPr/>
        <a:lstStyle/>
        <a:p>
          <a:pPr algn="just"/>
          <a:endParaRPr lang="en-US"/>
        </a:p>
      </dgm:t>
    </dgm:pt>
    <dgm:pt modelId="{ACA910CB-DFE0-48DB-B1DF-B66E99E08383}" type="sibTrans" cxnId="{AD1356E3-B97D-4A1E-952A-19CFF7617A5C}">
      <dgm:prSet/>
      <dgm:spPr/>
      <dgm:t>
        <a:bodyPr/>
        <a:lstStyle/>
        <a:p>
          <a:pPr algn="just"/>
          <a:endParaRPr lang="en-US"/>
        </a:p>
      </dgm:t>
    </dgm:pt>
    <dgm:pt modelId="{F3884CFB-D8BE-4E63-8B40-DD6591C3F119}">
      <dgm:prSet/>
      <dgm:spPr/>
      <dgm:t>
        <a:bodyPr/>
        <a:lstStyle/>
        <a:p>
          <a:pPr algn="just"/>
          <a:r>
            <a:rPr lang="en-US"/>
            <a:t>Talent mobility initiatives across the globe that make sure that the right skills are placed at the right moments (Bhattacheryay, 2021).</a:t>
          </a:r>
        </a:p>
      </dgm:t>
    </dgm:pt>
    <dgm:pt modelId="{917B65E0-0E0C-4B99-87B7-C50198713FB1}" type="parTrans" cxnId="{D088B68B-34B5-49B3-958A-21A5BB03491A}">
      <dgm:prSet/>
      <dgm:spPr/>
      <dgm:t>
        <a:bodyPr/>
        <a:lstStyle/>
        <a:p>
          <a:pPr algn="just"/>
          <a:endParaRPr lang="en-US"/>
        </a:p>
      </dgm:t>
    </dgm:pt>
    <dgm:pt modelId="{6CE9518C-D563-45B2-9F66-33D8ECD96087}" type="sibTrans" cxnId="{D088B68B-34B5-49B3-958A-21A5BB03491A}">
      <dgm:prSet/>
      <dgm:spPr/>
      <dgm:t>
        <a:bodyPr/>
        <a:lstStyle/>
        <a:p>
          <a:pPr algn="just"/>
          <a:endParaRPr lang="en-US"/>
        </a:p>
      </dgm:t>
    </dgm:pt>
    <dgm:pt modelId="{B8AB3B4E-DE4F-41A5-B587-E91082BD1E3E}">
      <dgm:prSet/>
      <dgm:spPr/>
      <dgm:t>
        <a:bodyPr/>
        <a:lstStyle/>
        <a:p>
          <a:pPr algn="just"/>
          <a:r>
            <a:rPr lang="en-US"/>
            <a:t>Performance indicators will consist of business performance and compliance with the principles of the Toyota Way.</a:t>
          </a:r>
        </a:p>
      </dgm:t>
    </dgm:pt>
    <dgm:pt modelId="{42BB1BA0-3768-4D46-958B-CE6624AEC938}" type="parTrans" cxnId="{74721A2D-6B13-49BA-A3AE-BDA8107231E0}">
      <dgm:prSet/>
      <dgm:spPr/>
      <dgm:t>
        <a:bodyPr/>
        <a:lstStyle/>
        <a:p>
          <a:pPr algn="just"/>
          <a:endParaRPr lang="en-US"/>
        </a:p>
      </dgm:t>
    </dgm:pt>
    <dgm:pt modelId="{600DC038-82D7-42E7-9BFA-6CDF186BC240}" type="sibTrans" cxnId="{74721A2D-6B13-49BA-A3AE-BDA8107231E0}">
      <dgm:prSet/>
      <dgm:spPr/>
      <dgm:t>
        <a:bodyPr/>
        <a:lstStyle/>
        <a:p>
          <a:pPr algn="just"/>
          <a:endParaRPr lang="en-US"/>
        </a:p>
      </dgm:t>
    </dgm:pt>
    <dgm:pt modelId="{31945F5C-AFD3-4F70-823F-A18375ABC80D}" type="pres">
      <dgm:prSet presAssocID="{0CAC76A3-816E-4F91-9287-8B829651C831}" presName="root" presStyleCnt="0">
        <dgm:presLayoutVars>
          <dgm:dir/>
          <dgm:resizeHandles val="exact"/>
        </dgm:presLayoutVars>
      </dgm:prSet>
      <dgm:spPr/>
    </dgm:pt>
    <dgm:pt modelId="{AC903C13-BA53-4E3B-9C86-918697C6B0E1}" type="pres">
      <dgm:prSet presAssocID="{A86F1FDC-3260-4BE1-888C-FABF9EC49366}" presName="compNode" presStyleCnt="0"/>
      <dgm:spPr/>
    </dgm:pt>
    <dgm:pt modelId="{7866C0ED-6578-460D-8B23-26CD7FC8B95F}" type="pres">
      <dgm:prSet presAssocID="{A86F1FDC-3260-4BE1-888C-FABF9EC49366}" presName="bgRect" presStyleLbl="bgShp" presStyleIdx="0" presStyleCnt="4"/>
      <dgm:spPr/>
    </dgm:pt>
    <dgm:pt modelId="{9D163F79-1EFA-463B-B138-7511A2A846D1}" type="pres">
      <dgm:prSet presAssocID="{A86F1FDC-3260-4BE1-888C-FABF9EC4936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Americas"/>
        </a:ext>
      </dgm:extLst>
    </dgm:pt>
    <dgm:pt modelId="{811EC5DE-BD57-4F65-898C-BFA451FA4FED}" type="pres">
      <dgm:prSet presAssocID="{A86F1FDC-3260-4BE1-888C-FABF9EC49366}" presName="spaceRect" presStyleCnt="0"/>
      <dgm:spPr/>
    </dgm:pt>
    <dgm:pt modelId="{4AB11C8A-AA3D-4FE2-8253-36BC90B0D1D9}" type="pres">
      <dgm:prSet presAssocID="{A86F1FDC-3260-4BE1-888C-FABF9EC49366}" presName="parTx" presStyleLbl="revTx" presStyleIdx="0" presStyleCnt="4">
        <dgm:presLayoutVars>
          <dgm:chMax val="0"/>
          <dgm:chPref val="0"/>
        </dgm:presLayoutVars>
      </dgm:prSet>
      <dgm:spPr/>
    </dgm:pt>
    <dgm:pt modelId="{2C760801-3886-46A9-935F-DA513C2BFBB7}" type="pres">
      <dgm:prSet presAssocID="{1441EA8D-BB86-430C-A02B-DB600F330E92}" presName="sibTrans" presStyleCnt="0"/>
      <dgm:spPr/>
    </dgm:pt>
    <dgm:pt modelId="{977C7E46-C0F6-4BF2-8373-36B261593A6F}" type="pres">
      <dgm:prSet presAssocID="{EADE256F-D145-4916-B864-7C83DED50AA6}" presName="compNode" presStyleCnt="0"/>
      <dgm:spPr/>
    </dgm:pt>
    <dgm:pt modelId="{237D37DA-4064-4A60-8C3D-03F52080AB7D}" type="pres">
      <dgm:prSet presAssocID="{EADE256F-D145-4916-B864-7C83DED50AA6}" presName="bgRect" presStyleLbl="bgShp" presStyleIdx="1" presStyleCnt="4"/>
      <dgm:spPr/>
    </dgm:pt>
    <dgm:pt modelId="{7BA27E4F-4D2C-485F-8827-FA5CD78F39E1}" type="pres">
      <dgm:prSet presAssocID="{EADE256F-D145-4916-B864-7C83DED50AA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lectric Car"/>
        </a:ext>
      </dgm:extLst>
    </dgm:pt>
    <dgm:pt modelId="{D3F03E35-6C16-428E-9447-B46AAEE9B1AE}" type="pres">
      <dgm:prSet presAssocID="{EADE256F-D145-4916-B864-7C83DED50AA6}" presName="spaceRect" presStyleCnt="0"/>
      <dgm:spPr/>
    </dgm:pt>
    <dgm:pt modelId="{B4503711-CC54-4F0E-BD69-85545DF8C8DA}" type="pres">
      <dgm:prSet presAssocID="{EADE256F-D145-4916-B864-7C83DED50AA6}" presName="parTx" presStyleLbl="revTx" presStyleIdx="1" presStyleCnt="4">
        <dgm:presLayoutVars>
          <dgm:chMax val="0"/>
          <dgm:chPref val="0"/>
        </dgm:presLayoutVars>
      </dgm:prSet>
      <dgm:spPr/>
    </dgm:pt>
    <dgm:pt modelId="{A34E5565-327B-4BDE-849C-2B7CE8B92AE8}" type="pres">
      <dgm:prSet presAssocID="{ACA910CB-DFE0-48DB-B1DF-B66E99E08383}" presName="sibTrans" presStyleCnt="0"/>
      <dgm:spPr/>
    </dgm:pt>
    <dgm:pt modelId="{E09B0D83-8029-4094-BD94-0488942AFFAC}" type="pres">
      <dgm:prSet presAssocID="{F3884CFB-D8BE-4E63-8B40-DD6591C3F119}" presName="compNode" presStyleCnt="0"/>
      <dgm:spPr/>
    </dgm:pt>
    <dgm:pt modelId="{7581FD08-83C8-424D-A168-5B22F7081DF3}" type="pres">
      <dgm:prSet presAssocID="{F3884CFB-D8BE-4E63-8B40-DD6591C3F119}" presName="bgRect" presStyleLbl="bgShp" presStyleIdx="2" presStyleCnt="4"/>
      <dgm:spPr/>
    </dgm:pt>
    <dgm:pt modelId="{BFB5D7E0-4B01-4122-9B2A-72FAE8A3B1AF}" type="pres">
      <dgm:prSet presAssocID="{F3884CFB-D8BE-4E63-8B40-DD6591C3F11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638C136E-D418-464E-8297-A83BC9DE4224}" type="pres">
      <dgm:prSet presAssocID="{F3884CFB-D8BE-4E63-8B40-DD6591C3F119}" presName="spaceRect" presStyleCnt="0"/>
      <dgm:spPr/>
    </dgm:pt>
    <dgm:pt modelId="{7C0349A9-84DA-4B20-B6DB-914A8F9E4B8E}" type="pres">
      <dgm:prSet presAssocID="{F3884CFB-D8BE-4E63-8B40-DD6591C3F119}" presName="parTx" presStyleLbl="revTx" presStyleIdx="2" presStyleCnt="4">
        <dgm:presLayoutVars>
          <dgm:chMax val="0"/>
          <dgm:chPref val="0"/>
        </dgm:presLayoutVars>
      </dgm:prSet>
      <dgm:spPr/>
    </dgm:pt>
    <dgm:pt modelId="{2B1AF5E7-9FA6-4590-9014-8780AD390FEE}" type="pres">
      <dgm:prSet presAssocID="{6CE9518C-D563-45B2-9F66-33D8ECD96087}" presName="sibTrans" presStyleCnt="0"/>
      <dgm:spPr/>
    </dgm:pt>
    <dgm:pt modelId="{4865D923-904E-47A9-9F54-ECC90D82C5AD}" type="pres">
      <dgm:prSet presAssocID="{B8AB3B4E-DE4F-41A5-B587-E91082BD1E3E}" presName="compNode" presStyleCnt="0"/>
      <dgm:spPr/>
    </dgm:pt>
    <dgm:pt modelId="{B6518D95-69B3-49EC-864A-83249AB463DF}" type="pres">
      <dgm:prSet presAssocID="{B8AB3B4E-DE4F-41A5-B587-E91082BD1E3E}" presName="bgRect" presStyleLbl="bgShp" presStyleIdx="3" presStyleCnt="4"/>
      <dgm:spPr/>
    </dgm:pt>
    <dgm:pt modelId="{7E7AC8D7-0D52-4519-B657-C1A54DEB0446}" type="pres">
      <dgm:prSet presAssocID="{B8AB3B4E-DE4F-41A5-B587-E91082BD1E3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auge"/>
        </a:ext>
      </dgm:extLst>
    </dgm:pt>
    <dgm:pt modelId="{0C2F5A33-2682-41E1-849A-EEBC8D850A0C}" type="pres">
      <dgm:prSet presAssocID="{B8AB3B4E-DE4F-41A5-B587-E91082BD1E3E}" presName="spaceRect" presStyleCnt="0"/>
      <dgm:spPr/>
    </dgm:pt>
    <dgm:pt modelId="{F875727E-CB34-46A8-A322-A45FA4ABE30D}" type="pres">
      <dgm:prSet presAssocID="{B8AB3B4E-DE4F-41A5-B587-E91082BD1E3E}" presName="parTx" presStyleLbl="revTx" presStyleIdx="3" presStyleCnt="4">
        <dgm:presLayoutVars>
          <dgm:chMax val="0"/>
          <dgm:chPref val="0"/>
        </dgm:presLayoutVars>
      </dgm:prSet>
      <dgm:spPr/>
    </dgm:pt>
  </dgm:ptLst>
  <dgm:cxnLst>
    <dgm:cxn modelId="{74721A2D-6B13-49BA-A3AE-BDA8107231E0}" srcId="{0CAC76A3-816E-4F91-9287-8B829651C831}" destId="{B8AB3B4E-DE4F-41A5-B587-E91082BD1E3E}" srcOrd="3" destOrd="0" parTransId="{42BB1BA0-3768-4D46-958B-CE6624AEC938}" sibTransId="{600DC038-82D7-42E7-9BFA-6CDF186BC240}"/>
    <dgm:cxn modelId="{8A782561-64C6-4C99-9F2F-EF1207A52908}" type="presOf" srcId="{F3884CFB-D8BE-4E63-8B40-DD6591C3F119}" destId="{7C0349A9-84DA-4B20-B6DB-914A8F9E4B8E}" srcOrd="0" destOrd="0" presId="urn:microsoft.com/office/officeart/2018/2/layout/IconVerticalSolidList"/>
    <dgm:cxn modelId="{CF4BCC42-ED49-40B0-A341-CF3AFB16C80D}" type="presOf" srcId="{EADE256F-D145-4916-B864-7C83DED50AA6}" destId="{B4503711-CC54-4F0E-BD69-85545DF8C8DA}" srcOrd="0" destOrd="0" presId="urn:microsoft.com/office/officeart/2018/2/layout/IconVerticalSolidList"/>
    <dgm:cxn modelId="{83D9614D-5D15-4F0F-871D-C23CEAACC57C}" type="presOf" srcId="{A86F1FDC-3260-4BE1-888C-FABF9EC49366}" destId="{4AB11C8A-AA3D-4FE2-8253-36BC90B0D1D9}" srcOrd="0" destOrd="0" presId="urn:microsoft.com/office/officeart/2018/2/layout/IconVerticalSolidList"/>
    <dgm:cxn modelId="{CE8F336E-6A15-44D3-907C-F317D9FEC200}" srcId="{0CAC76A3-816E-4F91-9287-8B829651C831}" destId="{A86F1FDC-3260-4BE1-888C-FABF9EC49366}" srcOrd="0" destOrd="0" parTransId="{FC437AAA-ECBC-4598-9145-F0BC8F0C69F2}" sibTransId="{1441EA8D-BB86-430C-A02B-DB600F330E92}"/>
    <dgm:cxn modelId="{D088B68B-34B5-49B3-958A-21A5BB03491A}" srcId="{0CAC76A3-816E-4F91-9287-8B829651C831}" destId="{F3884CFB-D8BE-4E63-8B40-DD6591C3F119}" srcOrd="2" destOrd="0" parTransId="{917B65E0-0E0C-4B99-87B7-C50198713FB1}" sibTransId="{6CE9518C-D563-45B2-9F66-33D8ECD96087}"/>
    <dgm:cxn modelId="{46F96491-2096-459B-9FAD-9A86EA2D9E87}" type="presOf" srcId="{0CAC76A3-816E-4F91-9287-8B829651C831}" destId="{31945F5C-AFD3-4F70-823F-A18375ABC80D}" srcOrd="0" destOrd="0" presId="urn:microsoft.com/office/officeart/2018/2/layout/IconVerticalSolidList"/>
    <dgm:cxn modelId="{AD1356E3-B97D-4A1E-952A-19CFF7617A5C}" srcId="{0CAC76A3-816E-4F91-9287-8B829651C831}" destId="{EADE256F-D145-4916-B864-7C83DED50AA6}" srcOrd="1" destOrd="0" parTransId="{4E49DFF3-6801-4FFA-ADD3-C70B1741E291}" sibTransId="{ACA910CB-DFE0-48DB-B1DF-B66E99E08383}"/>
    <dgm:cxn modelId="{749BF2F1-4DB1-4F8F-A505-8C8458B65D2C}" type="presOf" srcId="{B8AB3B4E-DE4F-41A5-B587-E91082BD1E3E}" destId="{F875727E-CB34-46A8-A322-A45FA4ABE30D}" srcOrd="0" destOrd="0" presId="urn:microsoft.com/office/officeart/2018/2/layout/IconVerticalSolidList"/>
    <dgm:cxn modelId="{33B19D8E-B6D9-4191-8FD7-192CFF2D9FEB}" type="presParOf" srcId="{31945F5C-AFD3-4F70-823F-A18375ABC80D}" destId="{AC903C13-BA53-4E3B-9C86-918697C6B0E1}" srcOrd="0" destOrd="0" presId="urn:microsoft.com/office/officeart/2018/2/layout/IconVerticalSolidList"/>
    <dgm:cxn modelId="{3CD84EC5-C5DD-402F-8017-A055485A456A}" type="presParOf" srcId="{AC903C13-BA53-4E3B-9C86-918697C6B0E1}" destId="{7866C0ED-6578-460D-8B23-26CD7FC8B95F}" srcOrd="0" destOrd="0" presId="urn:microsoft.com/office/officeart/2018/2/layout/IconVerticalSolidList"/>
    <dgm:cxn modelId="{041BD88A-3BC9-4ECA-9707-D5260913B6DD}" type="presParOf" srcId="{AC903C13-BA53-4E3B-9C86-918697C6B0E1}" destId="{9D163F79-1EFA-463B-B138-7511A2A846D1}" srcOrd="1" destOrd="0" presId="urn:microsoft.com/office/officeart/2018/2/layout/IconVerticalSolidList"/>
    <dgm:cxn modelId="{D8900C11-8CAA-41F6-85FD-B35A332E6B5D}" type="presParOf" srcId="{AC903C13-BA53-4E3B-9C86-918697C6B0E1}" destId="{811EC5DE-BD57-4F65-898C-BFA451FA4FED}" srcOrd="2" destOrd="0" presId="urn:microsoft.com/office/officeart/2018/2/layout/IconVerticalSolidList"/>
    <dgm:cxn modelId="{AEE961CE-2132-4762-92D7-9CC256E1DC05}" type="presParOf" srcId="{AC903C13-BA53-4E3B-9C86-918697C6B0E1}" destId="{4AB11C8A-AA3D-4FE2-8253-36BC90B0D1D9}" srcOrd="3" destOrd="0" presId="urn:microsoft.com/office/officeart/2018/2/layout/IconVerticalSolidList"/>
    <dgm:cxn modelId="{24DB16BB-F8D6-4EAE-BAB3-5B4210687A59}" type="presParOf" srcId="{31945F5C-AFD3-4F70-823F-A18375ABC80D}" destId="{2C760801-3886-46A9-935F-DA513C2BFBB7}" srcOrd="1" destOrd="0" presId="urn:microsoft.com/office/officeart/2018/2/layout/IconVerticalSolidList"/>
    <dgm:cxn modelId="{FFC4477F-A324-401C-BA76-DD17F462FC55}" type="presParOf" srcId="{31945F5C-AFD3-4F70-823F-A18375ABC80D}" destId="{977C7E46-C0F6-4BF2-8373-36B261593A6F}" srcOrd="2" destOrd="0" presId="urn:microsoft.com/office/officeart/2018/2/layout/IconVerticalSolidList"/>
    <dgm:cxn modelId="{47196173-35FB-4ACE-BAD5-3663EB7786AA}" type="presParOf" srcId="{977C7E46-C0F6-4BF2-8373-36B261593A6F}" destId="{237D37DA-4064-4A60-8C3D-03F52080AB7D}" srcOrd="0" destOrd="0" presId="urn:microsoft.com/office/officeart/2018/2/layout/IconVerticalSolidList"/>
    <dgm:cxn modelId="{BEBF583A-8D3F-45C4-B749-B14F6A36CB11}" type="presParOf" srcId="{977C7E46-C0F6-4BF2-8373-36B261593A6F}" destId="{7BA27E4F-4D2C-485F-8827-FA5CD78F39E1}" srcOrd="1" destOrd="0" presId="urn:microsoft.com/office/officeart/2018/2/layout/IconVerticalSolidList"/>
    <dgm:cxn modelId="{C32E8A80-551F-4CC0-B839-E447FFE500FE}" type="presParOf" srcId="{977C7E46-C0F6-4BF2-8373-36B261593A6F}" destId="{D3F03E35-6C16-428E-9447-B46AAEE9B1AE}" srcOrd="2" destOrd="0" presId="urn:microsoft.com/office/officeart/2018/2/layout/IconVerticalSolidList"/>
    <dgm:cxn modelId="{60898716-8632-4986-8A7C-D959061A3ADA}" type="presParOf" srcId="{977C7E46-C0F6-4BF2-8373-36B261593A6F}" destId="{B4503711-CC54-4F0E-BD69-85545DF8C8DA}" srcOrd="3" destOrd="0" presId="urn:microsoft.com/office/officeart/2018/2/layout/IconVerticalSolidList"/>
    <dgm:cxn modelId="{990B773B-18CA-4B27-BEBB-B59CF228FED3}" type="presParOf" srcId="{31945F5C-AFD3-4F70-823F-A18375ABC80D}" destId="{A34E5565-327B-4BDE-849C-2B7CE8B92AE8}" srcOrd="3" destOrd="0" presId="urn:microsoft.com/office/officeart/2018/2/layout/IconVerticalSolidList"/>
    <dgm:cxn modelId="{D4E20ED2-B2CD-4008-953D-4E8AC57F8E10}" type="presParOf" srcId="{31945F5C-AFD3-4F70-823F-A18375ABC80D}" destId="{E09B0D83-8029-4094-BD94-0488942AFFAC}" srcOrd="4" destOrd="0" presId="urn:microsoft.com/office/officeart/2018/2/layout/IconVerticalSolidList"/>
    <dgm:cxn modelId="{79B337BF-B5ED-42A5-BBD5-BFD11FC9C7D7}" type="presParOf" srcId="{E09B0D83-8029-4094-BD94-0488942AFFAC}" destId="{7581FD08-83C8-424D-A168-5B22F7081DF3}" srcOrd="0" destOrd="0" presId="urn:microsoft.com/office/officeart/2018/2/layout/IconVerticalSolidList"/>
    <dgm:cxn modelId="{9DA317D6-BDBA-4CA2-8FA5-2900D833EFBF}" type="presParOf" srcId="{E09B0D83-8029-4094-BD94-0488942AFFAC}" destId="{BFB5D7E0-4B01-4122-9B2A-72FAE8A3B1AF}" srcOrd="1" destOrd="0" presId="urn:microsoft.com/office/officeart/2018/2/layout/IconVerticalSolidList"/>
    <dgm:cxn modelId="{6EC14456-22EF-461E-9CDF-4E3B9C24F2F4}" type="presParOf" srcId="{E09B0D83-8029-4094-BD94-0488942AFFAC}" destId="{638C136E-D418-464E-8297-A83BC9DE4224}" srcOrd="2" destOrd="0" presId="urn:microsoft.com/office/officeart/2018/2/layout/IconVerticalSolidList"/>
    <dgm:cxn modelId="{8FA2722F-66B9-445F-9B69-081A5CDBD8C7}" type="presParOf" srcId="{E09B0D83-8029-4094-BD94-0488942AFFAC}" destId="{7C0349A9-84DA-4B20-B6DB-914A8F9E4B8E}" srcOrd="3" destOrd="0" presId="urn:microsoft.com/office/officeart/2018/2/layout/IconVerticalSolidList"/>
    <dgm:cxn modelId="{CDF3AD7A-BB1F-4EAA-A6E3-2B421CB4EB05}" type="presParOf" srcId="{31945F5C-AFD3-4F70-823F-A18375ABC80D}" destId="{2B1AF5E7-9FA6-4590-9014-8780AD390FEE}" srcOrd="5" destOrd="0" presId="urn:microsoft.com/office/officeart/2018/2/layout/IconVerticalSolidList"/>
    <dgm:cxn modelId="{A2A34F90-AE8B-4F6A-AD23-793A0B746C3C}" type="presParOf" srcId="{31945F5C-AFD3-4F70-823F-A18375ABC80D}" destId="{4865D923-904E-47A9-9F54-ECC90D82C5AD}" srcOrd="6" destOrd="0" presId="urn:microsoft.com/office/officeart/2018/2/layout/IconVerticalSolidList"/>
    <dgm:cxn modelId="{D62171B8-E325-43E9-963C-7B90FA9E710C}" type="presParOf" srcId="{4865D923-904E-47A9-9F54-ECC90D82C5AD}" destId="{B6518D95-69B3-49EC-864A-83249AB463DF}" srcOrd="0" destOrd="0" presId="urn:microsoft.com/office/officeart/2018/2/layout/IconVerticalSolidList"/>
    <dgm:cxn modelId="{E7DDC9F6-2DE8-4797-9D1D-45BFFC17D2AE}" type="presParOf" srcId="{4865D923-904E-47A9-9F54-ECC90D82C5AD}" destId="{7E7AC8D7-0D52-4519-B657-C1A54DEB0446}" srcOrd="1" destOrd="0" presId="urn:microsoft.com/office/officeart/2018/2/layout/IconVerticalSolidList"/>
    <dgm:cxn modelId="{74C6397F-CFB4-4866-87CC-35311BC3D49A}" type="presParOf" srcId="{4865D923-904E-47A9-9F54-ECC90D82C5AD}" destId="{0C2F5A33-2682-41E1-849A-EEBC8D850A0C}" srcOrd="2" destOrd="0" presId="urn:microsoft.com/office/officeart/2018/2/layout/IconVerticalSolidList"/>
    <dgm:cxn modelId="{D779D4D2-E1A8-4440-BEAC-BEC3D40B3069}" type="presParOf" srcId="{4865D923-904E-47A9-9F54-ECC90D82C5AD}" destId="{F875727E-CB34-46A8-A322-A45FA4ABE30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4293A2-4C82-4EBE-AEEF-C3DEA859D570}" type="doc">
      <dgm:prSet loTypeId="urn:microsoft.com/office/officeart/2016/7/layout/BasicLinearProcessNumbered" loCatId="process" qsTypeId="urn:microsoft.com/office/officeart/2005/8/quickstyle/simple1" qsCatId="simple" csTypeId="urn:microsoft.com/office/officeart/2005/8/colors/colorful2" csCatId="colorful" phldr="1"/>
      <dgm:spPr/>
      <dgm:t>
        <a:bodyPr/>
        <a:lstStyle/>
        <a:p>
          <a:endParaRPr lang="en-US"/>
        </a:p>
      </dgm:t>
    </dgm:pt>
    <dgm:pt modelId="{97CFBEDF-5362-4EDB-A3F7-34D9390F6FF0}">
      <dgm:prSet/>
      <dgm:spPr/>
      <dgm:t>
        <a:bodyPr/>
        <a:lstStyle/>
        <a:p>
          <a:r>
            <a:rPr lang="en-US"/>
            <a:t>Digitise HR solutions, increasing visibility of talent and internal movement in the whole world (Toyota, 2024).</a:t>
          </a:r>
        </a:p>
      </dgm:t>
    </dgm:pt>
    <dgm:pt modelId="{5D51E285-70A5-4E65-8F77-E79B943A5192}" type="parTrans" cxnId="{9165FEB7-99D2-442E-9942-7B7FF7FE15A8}">
      <dgm:prSet/>
      <dgm:spPr/>
      <dgm:t>
        <a:bodyPr/>
        <a:lstStyle/>
        <a:p>
          <a:endParaRPr lang="en-US"/>
        </a:p>
      </dgm:t>
    </dgm:pt>
    <dgm:pt modelId="{185255CC-B8DF-437D-9384-15ABA0DCE1DD}" type="sibTrans" cxnId="{9165FEB7-99D2-442E-9942-7B7FF7FE15A8}">
      <dgm:prSet phldrT="1"/>
      <dgm:spPr/>
      <dgm:t>
        <a:bodyPr/>
        <a:lstStyle/>
        <a:p>
          <a:r>
            <a:rPr lang="en-US"/>
            <a:t>1</a:t>
          </a:r>
        </a:p>
      </dgm:t>
    </dgm:pt>
    <dgm:pt modelId="{DA03E056-2022-4711-837C-9CC546FF028B}">
      <dgm:prSet/>
      <dgm:spPr/>
      <dgm:t>
        <a:bodyPr/>
        <a:lstStyle/>
        <a:p>
          <a:r>
            <a:rPr lang="en-US"/>
            <a:t>Come up with more flexible expatriate practices such as temporary assignment and virtual international jobs.</a:t>
          </a:r>
        </a:p>
      </dgm:t>
    </dgm:pt>
    <dgm:pt modelId="{A8ADD0E8-A9D0-4131-8996-8563119DD533}" type="parTrans" cxnId="{F099BC00-CAC1-45C4-BBBA-0444BE7742AA}">
      <dgm:prSet/>
      <dgm:spPr/>
      <dgm:t>
        <a:bodyPr/>
        <a:lstStyle/>
        <a:p>
          <a:endParaRPr lang="en-US"/>
        </a:p>
      </dgm:t>
    </dgm:pt>
    <dgm:pt modelId="{49EF1AD9-8F10-4582-B5B8-62DACB07CAFC}" type="sibTrans" cxnId="{F099BC00-CAC1-45C4-BBBA-0444BE7742AA}">
      <dgm:prSet phldrT="2"/>
      <dgm:spPr/>
      <dgm:t>
        <a:bodyPr/>
        <a:lstStyle/>
        <a:p>
          <a:r>
            <a:rPr lang="en-US"/>
            <a:t>2</a:t>
          </a:r>
        </a:p>
      </dgm:t>
    </dgm:pt>
    <dgm:pt modelId="{EBED8184-7A9C-4F68-B2AB-C27D68FDA331}">
      <dgm:prSet/>
      <dgm:spPr/>
      <dgm:t>
        <a:bodyPr/>
        <a:lstStyle/>
        <a:p>
          <a:r>
            <a:rPr lang="en-US"/>
            <a:t>Intensify reverse mentoring program in which youthful workers impart digital skills to the top managers.</a:t>
          </a:r>
        </a:p>
      </dgm:t>
    </dgm:pt>
    <dgm:pt modelId="{DDFF19C7-9362-48AC-ACC0-ED4736FB272C}" type="parTrans" cxnId="{01E03FE4-D125-4C7F-A50C-BF20BDB3E29E}">
      <dgm:prSet/>
      <dgm:spPr/>
      <dgm:t>
        <a:bodyPr/>
        <a:lstStyle/>
        <a:p>
          <a:endParaRPr lang="en-US"/>
        </a:p>
      </dgm:t>
    </dgm:pt>
    <dgm:pt modelId="{90723868-2A52-4F5E-BE53-AA409287748E}" type="sibTrans" cxnId="{01E03FE4-D125-4C7F-A50C-BF20BDB3E29E}">
      <dgm:prSet phldrT="3"/>
      <dgm:spPr/>
      <dgm:t>
        <a:bodyPr/>
        <a:lstStyle/>
        <a:p>
          <a:r>
            <a:rPr lang="en-US"/>
            <a:t>3</a:t>
          </a:r>
        </a:p>
      </dgm:t>
    </dgm:pt>
    <dgm:pt modelId="{74ED971D-DB18-44C9-AD6C-23EE5F11EE7C}">
      <dgm:prSet/>
      <dgm:spPr/>
      <dgm:t>
        <a:bodyPr/>
        <a:lstStyle/>
        <a:p>
          <a:r>
            <a:rPr lang="en-US"/>
            <a:t>Make further investments in diversity and inclusion programs to take advantage of talent pool in the world.</a:t>
          </a:r>
        </a:p>
      </dgm:t>
    </dgm:pt>
    <dgm:pt modelId="{EDF2D09B-AB26-4791-B5AD-94DA23E6C98B}" type="parTrans" cxnId="{FCED3958-56CF-4756-A3A5-5442D921680A}">
      <dgm:prSet/>
      <dgm:spPr/>
      <dgm:t>
        <a:bodyPr/>
        <a:lstStyle/>
        <a:p>
          <a:endParaRPr lang="en-US"/>
        </a:p>
      </dgm:t>
    </dgm:pt>
    <dgm:pt modelId="{0DDB2587-4268-40E2-A928-683CEF99BD28}" type="sibTrans" cxnId="{FCED3958-56CF-4756-A3A5-5442D921680A}">
      <dgm:prSet phldrT="4"/>
      <dgm:spPr/>
      <dgm:t>
        <a:bodyPr/>
        <a:lstStyle/>
        <a:p>
          <a:r>
            <a:rPr lang="en-US"/>
            <a:t>4</a:t>
          </a:r>
        </a:p>
      </dgm:t>
    </dgm:pt>
    <dgm:pt modelId="{7A4244AA-93CC-4EB1-8045-A082BFC79EE9}" type="pres">
      <dgm:prSet presAssocID="{E04293A2-4C82-4EBE-AEEF-C3DEA859D570}" presName="Name0" presStyleCnt="0">
        <dgm:presLayoutVars>
          <dgm:animLvl val="lvl"/>
          <dgm:resizeHandles val="exact"/>
        </dgm:presLayoutVars>
      </dgm:prSet>
      <dgm:spPr/>
    </dgm:pt>
    <dgm:pt modelId="{4ED154C5-089C-452D-B9C7-4822D32A97D3}" type="pres">
      <dgm:prSet presAssocID="{97CFBEDF-5362-4EDB-A3F7-34D9390F6FF0}" presName="compositeNode" presStyleCnt="0">
        <dgm:presLayoutVars>
          <dgm:bulletEnabled val="1"/>
        </dgm:presLayoutVars>
      </dgm:prSet>
      <dgm:spPr/>
    </dgm:pt>
    <dgm:pt modelId="{C3DAD22D-3481-4F98-A3D2-25A381D414C7}" type="pres">
      <dgm:prSet presAssocID="{97CFBEDF-5362-4EDB-A3F7-34D9390F6FF0}" presName="bgRect" presStyleLbl="bgAccFollowNode1" presStyleIdx="0" presStyleCnt="4"/>
      <dgm:spPr/>
    </dgm:pt>
    <dgm:pt modelId="{09ED542A-0634-4042-8874-B1596FBBC09A}" type="pres">
      <dgm:prSet presAssocID="{185255CC-B8DF-437D-9384-15ABA0DCE1DD}" presName="sibTransNodeCircle" presStyleLbl="alignNode1" presStyleIdx="0" presStyleCnt="8">
        <dgm:presLayoutVars>
          <dgm:chMax val="0"/>
          <dgm:bulletEnabled/>
        </dgm:presLayoutVars>
      </dgm:prSet>
      <dgm:spPr/>
    </dgm:pt>
    <dgm:pt modelId="{15C17238-25C0-4DCA-94BF-3194BC185668}" type="pres">
      <dgm:prSet presAssocID="{97CFBEDF-5362-4EDB-A3F7-34D9390F6FF0}" presName="bottomLine" presStyleLbl="alignNode1" presStyleIdx="1" presStyleCnt="8">
        <dgm:presLayoutVars/>
      </dgm:prSet>
      <dgm:spPr/>
    </dgm:pt>
    <dgm:pt modelId="{019A456A-F963-4741-AEDE-D99A3F29B7E3}" type="pres">
      <dgm:prSet presAssocID="{97CFBEDF-5362-4EDB-A3F7-34D9390F6FF0}" presName="nodeText" presStyleLbl="bgAccFollowNode1" presStyleIdx="0" presStyleCnt="4">
        <dgm:presLayoutVars>
          <dgm:bulletEnabled val="1"/>
        </dgm:presLayoutVars>
      </dgm:prSet>
      <dgm:spPr/>
    </dgm:pt>
    <dgm:pt modelId="{D652D619-4976-4D96-8BBC-AB6C9E4E0922}" type="pres">
      <dgm:prSet presAssocID="{185255CC-B8DF-437D-9384-15ABA0DCE1DD}" presName="sibTrans" presStyleCnt="0"/>
      <dgm:spPr/>
    </dgm:pt>
    <dgm:pt modelId="{B49ED450-0401-47DE-87A2-A04693BF138A}" type="pres">
      <dgm:prSet presAssocID="{DA03E056-2022-4711-837C-9CC546FF028B}" presName="compositeNode" presStyleCnt="0">
        <dgm:presLayoutVars>
          <dgm:bulletEnabled val="1"/>
        </dgm:presLayoutVars>
      </dgm:prSet>
      <dgm:spPr/>
    </dgm:pt>
    <dgm:pt modelId="{0691044A-B4A0-49B6-A1D5-E346F7888D5D}" type="pres">
      <dgm:prSet presAssocID="{DA03E056-2022-4711-837C-9CC546FF028B}" presName="bgRect" presStyleLbl="bgAccFollowNode1" presStyleIdx="1" presStyleCnt="4"/>
      <dgm:spPr/>
    </dgm:pt>
    <dgm:pt modelId="{1EB94010-0462-4639-B103-6CBC26363EFB}" type="pres">
      <dgm:prSet presAssocID="{49EF1AD9-8F10-4582-B5B8-62DACB07CAFC}" presName="sibTransNodeCircle" presStyleLbl="alignNode1" presStyleIdx="2" presStyleCnt="8">
        <dgm:presLayoutVars>
          <dgm:chMax val="0"/>
          <dgm:bulletEnabled/>
        </dgm:presLayoutVars>
      </dgm:prSet>
      <dgm:spPr/>
    </dgm:pt>
    <dgm:pt modelId="{AC4FACC5-4394-4C78-9CDF-2CE94847D28C}" type="pres">
      <dgm:prSet presAssocID="{DA03E056-2022-4711-837C-9CC546FF028B}" presName="bottomLine" presStyleLbl="alignNode1" presStyleIdx="3" presStyleCnt="8">
        <dgm:presLayoutVars/>
      </dgm:prSet>
      <dgm:spPr/>
    </dgm:pt>
    <dgm:pt modelId="{83B05F3E-CEDF-403A-8A47-992F8E1CFFFC}" type="pres">
      <dgm:prSet presAssocID="{DA03E056-2022-4711-837C-9CC546FF028B}" presName="nodeText" presStyleLbl="bgAccFollowNode1" presStyleIdx="1" presStyleCnt="4">
        <dgm:presLayoutVars>
          <dgm:bulletEnabled val="1"/>
        </dgm:presLayoutVars>
      </dgm:prSet>
      <dgm:spPr/>
    </dgm:pt>
    <dgm:pt modelId="{F1C181F8-B69B-4C84-8FC8-99982B78CD40}" type="pres">
      <dgm:prSet presAssocID="{49EF1AD9-8F10-4582-B5B8-62DACB07CAFC}" presName="sibTrans" presStyleCnt="0"/>
      <dgm:spPr/>
    </dgm:pt>
    <dgm:pt modelId="{89609931-58F5-443D-A29B-164BDDCC8817}" type="pres">
      <dgm:prSet presAssocID="{EBED8184-7A9C-4F68-B2AB-C27D68FDA331}" presName="compositeNode" presStyleCnt="0">
        <dgm:presLayoutVars>
          <dgm:bulletEnabled val="1"/>
        </dgm:presLayoutVars>
      </dgm:prSet>
      <dgm:spPr/>
    </dgm:pt>
    <dgm:pt modelId="{C99242AE-A99F-4FE5-AD25-6C0E2E101216}" type="pres">
      <dgm:prSet presAssocID="{EBED8184-7A9C-4F68-B2AB-C27D68FDA331}" presName="bgRect" presStyleLbl="bgAccFollowNode1" presStyleIdx="2" presStyleCnt="4"/>
      <dgm:spPr/>
    </dgm:pt>
    <dgm:pt modelId="{FAC69A01-AE8F-4D39-960B-F966E71C0F8D}" type="pres">
      <dgm:prSet presAssocID="{90723868-2A52-4F5E-BE53-AA409287748E}" presName="sibTransNodeCircle" presStyleLbl="alignNode1" presStyleIdx="4" presStyleCnt="8">
        <dgm:presLayoutVars>
          <dgm:chMax val="0"/>
          <dgm:bulletEnabled/>
        </dgm:presLayoutVars>
      </dgm:prSet>
      <dgm:spPr/>
    </dgm:pt>
    <dgm:pt modelId="{42C7EF51-75EB-45C7-BC8C-66CC07E2ACD9}" type="pres">
      <dgm:prSet presAssocID="{EBED8184-7A9C-4F68-B2AB-C27D68FDA331}" presName="bottomLine" presStyleLbl="alignNode1" presStyleIdx="5" presStyleCnt="8">
        <dgm:presLayoutVars/>
      </dgm:prSet>
      <dgm:spPr/>
    </dgm:pt>
    <dgm:pt modelId="{7DDAEB5E-61AC-4F0C-8AAB-0D4753968AE7}" type="pres">
      <dgm:prSet presAssocID="{EBED8184-7A9C-4F68-B2AB-C27D68FDA331}" presName="nodeText" presStyleLbl="bgAccFollowNode1" presStyleIdx="2" presStyleCnt="4">
        <dgm:presLayoutVars>
          <dgm:bulletEnabled val="1"/>
        </dgm:presLayoutVars>
      </dgm:prSet>
      <dgm:spPr/>
    </dgm:pt>
    <dgm:pt modelId="{80DCC67F-8C29-46ED-AC33-695D295D12A8}" type="pres">
      <dgm:prSet presAssocID="{90723868-2A52-4F5E-BE53-AA409287748E}" presName="sibTrans" presStyleCnt="0"/>
      <dgm:spPr/>
    </dgm:pt>
    <dgm:pt modelId="{0D9D39EE-3F70-4A9B-B9A2-C51F525CAF4C}" type="pres">
      <dgm:prSet presAssocID="{74ED971D-DB18-44C9-AD6C-23EE5F11EE7C}" presName="compositeNode" presStyleCnt="0">
        <dgm:presLayoutVars>
          <dgm:bulletEnabled val="1"/>
        </dgm:presLayoutVars>
      </dgm:prSet>
      <dgm:spPr/>
    </dgm:pt>
    <dgm:pt modelId="{813DCB65-A5CC-4CC7-A207-F708A73C0864}" type="pres">
      <dgm:prSet presAssocID="{74ED971D-DB18-44C9-AD6C-23EE5F11EE7C}" presName="bgRect" presStyleLbl="bgAccFollowNode1" presStyleIdx="3" presStyleCnt="4"/>
      <dgm:spPr/>
    </dgm:pt>
    <dgm:pt modelId="{D9A67550-8831-40DF-A3ED-A2F79CA319FA}" type="pres">
      <dgm:prSet presAssocID="{0DDB2587-4268-40E2-A928-683CEF99BD28}" presName="sibTransNodeCircle" presStyleLbl="alignNode1" presStyleIdx="6" presStyleCnt="8">
        <dgm:presLayoutVars>
          <dgm:chMax val="0"/>
          <dgm:bulletEnabled/>
        </dgm:presLayoutVars>
      </dgm:prSet>
      <dgm:spPr/>
    </dgm:pt>
    <dgm:pt modelId="{396B9978-FBCD-4014-A442-D800386FABE5}" type="pres">
      <dgm:prSet presAssocID="{74ED971D-DB18-44C9-AD6C-23EE5F11EE7C}" presName="bottomLine" presStyleLbl="alignNode1" presStyleIdx="7" presStyleCnt="8">
        <dgm:presLayoutVars/>
      </dgm:prSet>
      <dgm:spPr/>
    </dgm:pt>
    <dgm:pt modelId="{CCDA533F-F6C7-4CB7-918C-9886BFE336FD}" type="pres">
      <dgm:prSet presAssocID="{74ED971D-DB18-44C9-AD6C-23EE5F11EE7C}" presName="nodeText" presStyleLbl="bgAccFollowNode1" presStyleIdx="3" presStyleCnt="4">
        <dgm:presLayoutVars>
          <dgm:bulletEnabled val="1"/>
        </dgm:presLayoutVars>
      </dgm:prSet>
      <dgm:spPr/>
    </dgm:pt>
  </dgm:ptLst>
  <dgm:cxnLst>
    <dgm:cxn modelId="{F099BC00-CAC1-45C4-BBBA-0444BE7742AA}" srcId="{E04293A2-4C82-4EBE-AEEF-C3DEA859D570}" destId="{DA03E056-2022-4711-837C-9CC546FF028B}" srcOrd="1" destOrd="0" parTransId="{A8ADD0E8-A9D0-4131-8996-8563119DD533}" sibTransId="{49EF1AD9-8F10-4582-B5B8-62DACB07CAFC}"/>
    <dgm:cxn modelId="{C9246E10-A839-49AB-9788-5DB36ECBD5F6}" type="presOf" srcId="{EBED8184-7A9C-4F68-B2AB-C27D68FDA331}" destId="{C99242AE-A99F-4FE5-AD25-6C0E2E101216}" srcOrd="0" destOrd="0" presId="urn:microsoft.com/office/officeart/2016/7/layout/BasicLinearProcessNumbered"/>
    <dgm:cxn modelId="{5B839C23-97AC-456F-BC40-9E36122A0CE2}" type="presOf" srcId="{74ED971D-DB18-44C9-AD6C-23EE5F11EE7C}" destId="{813DCB65-A5CC-4CC7-A207-F708A73C0864}" srcOrd="0" destOrd="0" presId="urn:microsoft.com/office/officeart/2016/7/layout/BasicLinearProcessNumbered"/>
    <dgm:cxn modelId="{B6BDE629-AF8B-4FAB-ACA0-39A1931222A6}" type="presOf" srcId="{EBED8184-7A9C-4F68-B2AB-C27D68FDA331}" destId="{7DDAEB5E-61AC-4F0C-8AAB-0D4753968AE7}" srcOrd="1" destOrd="0" presId="urn:microsoft.com/office/officeart/2016/7/layout/BasicLinearProcessNumbered"/>
    <dgm:cxn modelId="{6D1BDE32-8C55-49A2-B4A1-35053FCC1D1A}" type="presOf" srcId="{74ED971D-DB18-44C9-AD6C-23EE5F11EE7C}" destId="{CCDA533F-F6C7-4CB7-918C-9886BFE336FD}" srcOrd="1" destOrd="0" presId="urn:microsoft.com/office/officeart/2016/7/layout/BasicLinearProcessNumbered"/>
    <dgm:cxn modelId="{F78FA143-2DAC-4786-85F9-256D1416020A}" type="presOf" srcId="{90723868-2A52-4F5E-BE53-AA409287748E}" destId="{FAC69A01-AE8F-4D39-960B-F966E71C0F8D}" srcOrd="0" destOrd="0" presId="urn:microsoft.com/office/officeart/2016/7/layout/BasicLinearProcessNumbered"/>
    <dgm:cxn modelId="{6519D471-8D63-4923-9224-4BEAF0CDD30A}" type="presOf" srcId="{185255CC-B8DF-437D-9384-15ABA0DCE1DD}" destId="{09ED542A-0634-4042-8874-B1596FBBC09A}" srcOrd="0" destOrd="0" presId="urn:microsoft.com/office/officeart/2016/7/layout/BasicLinearProcessNumbered"/>
    <dgm:cxn modelId="{FCED3958-56CF-4756-A3A5-5442D921680A}" srcId="{E04293A2-4C82-4EBE-AEEF-C3DEA859D570}" destId="{74ED971D-DB18-44C9-AD6C-23EE5F11EE7C}" srcOrd="3" destOrd="0" parTransId="{EDF2D09B-AB26-4791-B5AD-94DA23E6C98B}" sibTransId="{0DDB2587-4268-40E2-A928-683CEF99BD28}"/>
    <dgm:cxn modelId="{07C2B8A3-0A15-4C04-BE69-C0D2308AE331}" type="presOf" srcId="{97CFBEDF-5362-4EDB-A3F7-34D9390F6FF0}" destId="{C3DAD22D-3481-4F98-A3D2-25A381D414C7}" srcOrd="0" destOrd="0" presId="urn:microsoft.com/office/officeart/2016/7/layout/BasicLinearProcessNumbered"/>
    <dgm:cxn modelId="{19C2E3A7-F845-4749-9D5F-6023EE27D95E}" type="presOf" srcId="{E04293A2-4C82-4EBE-AEEF-C3DEA859D570}" destId="{7A4244AA-93CC-4EB1-8045-A082BFC79EE9}" srcOrd="0" destOrd="0" presId="urn:microsoft.com/office/officeart/2016/7/layout/BasicLinearProcessNumbered"/>
    <dgm:cxn modelId="{9165FEB7-99D2-442E-9942-7B7FF7FE15A8}" srcId="{E04293A2-4C82-4EBE-AEEF-C3DEA859D570}" destId="{97CFBEDF-5362-4EDB-A3F7-34D9390F6FF0}" srcOrd="0" destOrd="0" parTransId="{5D51E285-70A5-4E65-8F77-E79B943A5192}" sibTransId="{185255CC-B8DF-437D-9384-15ABA0DCE1DD}"/>
    <dgm:cxn modelId="{67308EB9-EBED-47B9-9CFA-D36C8C4F1F07}" type="presOf" srcId="{0DDB2587-4268-40E2-A928-683CEF99BD28}" destId="{D9A67550-8831-40DF-A3ED-A2F79CA319FA}" srcOrd="0" destOrd="0" presId="urn:microsoft.com/office/officeart/2016/7/layout/BasicLinearProcessNumbered"/>
    <dgm:cxn modelId="{F59D31CA-8553-440C-8D14-547A852CCC6D}" type="presOf" srcId="{49EF1AD9-8F10-4582-B5B8-62DACB07CAFC}" destId="{1EB94010-0462-4639-B103-6CBC26363EFB}" srcOrd="0" destOrd="0" presId="urn:microsoft.com/office/officeart/2016/7/layout/BasicLinearProcessNumbered"/>
    <dgm:cxn modelId="{6EC1C0D5-A5DE-4A2F-86C0-C566E4BEEF25}" type="presOf" srcId="{DA03E056-2022-4711-837C-9CC546FF028B}" destId="{0691044A-B4A0-49B6-A1D5-E346F7888D5D}" srcOrd="0" destOrd="0" presId="urn:microsoft.com/office/officeart/2016/7/layout/BasicLinearProcessNumbered"/>
    <dgm:cxn modelId="{01E03FE4-D125-4C7F-A50C-BF20BDB3E29E}" srcId="{E04293A2-4C82-4EBE-AEEF-C3DEA859D570}" destId="{EBED8184-7A9C-4F68-B2AB-C27D68FDA331}" srcOrd="2" destOrd="0" parTransId="{DDFF19C7-9362-48AC-ACC0-ED4736FB272C}" sibTransId="{90723868-2A52-4F5E-BE53-AA409287748E}"/>
    <dgm:cxn modelId="{BBF82DF1-483B-4740-9C59-24A4B4CE460E}" type="presOf" srcId="{97CFBEDF-5362-4EDB-A3F7-34D9390F6FF0}" destId="{019A456A-F963-4741-AEDE-D99A3F29B7E3}" srcOrd="1" destOrd="0" presId="urn:microsoft.com/office/officeart/2016/7/layout/BasicLinearProcessNumbered"/>
    <dgm:cxn modelId="{288FA2FD-08EF-48EA-8AC0-99B6EB4EB0B6}" type="presOf" srcId="{DA03E056-2022-4711-837C-9CC546FF028B}" destId="{83B05F3E-CEDF-403A-8A47-992F8E1CFFFC}" srcOrd="1" destOrd="0" presId="urn:microsoft.com/office/officeart/2016/7/layout/BasicLinearProcessNumbered"/>
    <dgm:cxn modelId="{6BFE6199-64E9-44C8-8A9D-F050F40EEEF1}" type="presParOf" srcId="{7A4244AA-93CC-4EB1-8045-A082BFC79EE9}" destId="{4ED154C5-089C-452D-B9C7-4822D32A97D3}" srcOrd="0" destOrd="0" presId="urn:microsoft.com/office/officeart/2016/7/layout/BasicLinearProcessNumbered"/>
    <dgm:cxn modelId="{6828AB2F-8F8A-4DD8-8769-D5C0F2CD53E1}" type="presParOf" srcId="{4ED154C5-089C-452D-B9C7-4822D32A97D3}" destId="{C3DAD22D-3481-4F98-A3D2-25A381D414C7}" srcOrd="0" destOrd="0" presId="urn:microsoft.com/office/officeart/2016/7/layout/BasicLinearProcessNumbered"/>
    <dgm:cxn modelId="{E90D6BDC-AE77-40D9-89D3-51E280C274D1}" type="presParOf" srcId="{4ED154C5-089C-452D-B9C7-4822D32A97D3}" destId="{09ED542A-0634-4042-8874-B1596FBBC09A}" srcOrd="1" destOrd="0" presId="urn:microsoft.com/office/officeart/2016/7/layout/BasicLinearProcessNumbered"/>
    <dgm:cxn modelId="{17984FCC-C248-4F6B-B633-8D41D04EA998}" type="presParOf" srcId="{4ED154C5-089C-452D-B9C7-4822D32A97D3}" destId="{15C17238-25C0-4DCA-94BF-3194BC185668}" srcOrd="2" destOrd="0" presId="urn:microsoft.com/office/officeart/2016/7/layout/BasicLinearProcessNumbered"/>
    <dgm:cxn modelId="{DC1B2719-6ECE-4076-A44B-9C01F85604DB}" type="presParOf" srcId="{4ED154C5-089C-452D-B9C7-4822D32A97D3}" destId="{019A456A-F963-4741-AEDE-D99A3F29B7E3}" srcOrd="3" destOrd="0" presId="urn:microsoft.com/office/officeart/2016/7/layout/BasicLinearProcessNumbered"/>
    <dgm:cxn modelId="{F9E219D0-3148-49FE-B74C-142B05744FCB}" type="presParOf" srcId="{7A4244AA-93CC-4EB1-8045-A082BFC79EE9}" destId="{D652D619-4976-4D96-8BBC-AB6C9E4E0922}" srcOrd="1" destOrd="0" presId="urn:microsoft.com/office/officeart/2016/7/layout/BasicLinearProcessNumbered"/>
    <dgm:cxn modelId="{FB575E85-0092-4678-9536-C1BE5CE54827}" type="presParOf" srcId="{7A4244AA-93CC-4EB1-8045-A082BFC79EE9}" destId="{B49ED450-0401-47DE-87A2-A04693BF138A}" srcOrd="2" destOrd="0" presId="urn:microsoft.com/office/officeart/2016/7/layout/BasicLinearProcessNumbered"/>
    <dgm:cxn modelId="{9BDC4784-50A2-494E-A15C-259C12A75F97}" type="presParOf" srcId="{B49ED450-0401-47DE-87A2-A04693BF138A}" destId="{0691044A-B4A0-49B6-A1D5-E346F7888D5D}" srcOrd="0" destOrd="0" presId="urn:microsoft.com/office/officeart/2016/7/layout/BasicLinearProcessNumbered"/>
    <dgm:cxn modelId="{D010F018-6599-417B-80D1-A56405092EE1}" type="presParOf" srcId="{B49ED450-0401-47DE-87A2-A04693BF138A}" destId="{1EB94010-0462-4639-B103-6CBC26363EFB}" srcOrd="1" destOrd="0" presId="urn:microsoft.com/office/officeart/2016/7/layout/BasicLinearProcessNumbered"/>
    <dgm:cxn modelId="{1475F29E-E165-4DD8-BEDD-B1ED1EE266ED}" type="presParOf" srcId="{B49ED450-0401-47DE-87A2-A04693BF138A}" destId="{AC4FACC5-4394-4C78-9CDF-2CE94847D28C}" srcOrd="2" destOrd="0" presId="urn:microsoft.com/office/officeart/2016/7/layout/BasicLinearProcessNumbered"/>
    <dgm:cxn modelId="{75517371-E356-4B3C-B910-E5460B71FF85}" type="presParOf" srcId="{B49ED450-0401-47DE-87A2-A04693BF138A}" destId="{83B05F3E-CEDF-403A-8A47-992F8E1CFFFC}" srcOrd="3" destOrd="0" presId="urn:microsoft.com/office/officeart/2016/7/layout/BasicLinearProcessNumbered"/>
    <dgm:cxn modelId="{A079D27B-198B-42B7-B784-9BDF470AAC25}" type="presParOf" srcId="{7A4244AA-93CC-4EB1-8045-A082BFC79EE9}" destId="{F1C181F8-B69B-4C84-8FC8-99982B78CD40}" srcOrd="3" destOrd="0" presId="urn:microsoft.com/office/officeart/2016/7/layout/BasicLinearProcessNumbered"/>
    <dgm:cxn modelId="{55C1DC0B-C535-47FE-8CB2-4F1B40CC937F}" type="presParOf" srcId="{7A4244AA-93CC-4EB1-8045-A082BFC79EE9}" destId="{89609931-58F5-443D-A29B-164BDDCC8817}" srcOrd="4" destOrd="0" presId="urn:microsoft.com/office/officeart/2016/7/layout/BasicLinearProcessNumbered"/>
    <dgm:cxn modelId="{885C71B6-A391-4716-9F72-687111EF814B}" type="presParOf" srcId="{89609931-58F5-443D-A29B-164BDDCC8817}" destId="{C99242AE-A99F-4FE5-AD25-6C0E2E101216}" srcOrd="0" destOrd="0" presId="urn:microsoft.com/office/officeart/2016/7/layout/BasicLinearProcessNumbered"/>
    <dgm:cxn modelId="{B5E488F4-5A8B-45C5-9979-B8F77A153444}" type="presParOf" srcId="{89609931-58F5-443D-A29B-164BDDCC8817}" destId="{FAC69A01-AE8F-4D39-960B-F966E71C0F8D}" srcOrd="1" destOrd="0" presId="urn:microsoft.com/office/officeart/2016/7/layout/BasicLinearProcessNumbered"/>
    <dgm:cxn modelId="{E45B48CA-B1C6-4866-9745-C72DDCAEF560}" type="presParOf" srcId="{89609931-58F5-443D-A29B-164BDDCC8817}" destId="{42C7EF51-75EB-45C7-BC8C-66CC07E2ACD9}" srcOrd="2" destOrd="0" presId="urn:microsoft.com/office/officeart/2016/7/layout/BasicLinearProcessNumbered"/>
    <dgm:cxn modelId="{61E128FA-266E-410B-ABC3-F6CAA639B0A6}" type="presParOf" srcId="{89609931-58F5-443D-A29B-164BDDCC8817}" destId="{7DDAEB5E-61AC-4F0C-8AAB-0D4753968AE7}" srcOrd="3" destOrd="0" presId="urn:microsoft.com/office/officeart/2016/7/layout/BasicLinearProcessNumbered"/>
    <dgm:cxn modelId="{C0993ED2-5920-471F-8B7F-E9BE2AB5AF14}" type="presParOf" srcId="{7A4244AA-93CC-4EB1-8045-A082BFC79EE9}" destId="{80DCC67F-8C29-46ED-AC33-695D295D12A8}" srcOrd="5" destOrd="0" presId="urn:microsoft.com/office/officeart/2016/7/layout/BasicLinearProcessNumbered"/>
    <dgm:cxn modelId="{F4F02868-EE8D-4C64-8CE5-A9B4BC86F93A}" type="presParOf" srcId="{7A4244AA-93CC-4EB1-8045-A082BFC79EE9}" destId="{0D9D39EE-3F70-4A9B-B9A2-C51F525CAF4C}" srcOrd="6" destOrd="0" presId="urn:microsoft.com/office/officeart/2016/7/layout/BasicLinearProcessNumbered"/>
    <dgm:cxn modelId="{EF058EA1-2E5B-473A-9E09-1A66B0B79AB4}" type="presParOf" srcId="{0D9D39EE-3F70-4A9B-B9A2-C51F525CAF4C}" destId="{813DCB65-A5CC-4CC7-A207-F708A73C0864}" srcOrd="0" destOrd="0" presId="urn:microsoft.com/office/officeart/2016/7/layout/BasicLinearProcessNumbered"/>
    <dgm:cxn modelId="{A61834FE-B49C-4EBB-8F1E-701703166700}" type="presParOf" srcId="{0D9D39EE-3F70-4A9B-B9A2-C51F525CAF4C}" destId="{D9A67550-8831-40DF-A3ED-A2F79CA319FA}" srcOrd="1" destOrd="0" presId="urn:microsoft.com/office/officeart/2016/7/layout/BasicLinearProcessNumbered"/>
    <dgm:cxn modelId="{770C567F-6C2C-429C-AE14-518FD8EAD546}" type="presParOf" srcId="{0D9D39EE-3F70-4A9B-B9A2-C51F525CAF4C}" destId="{396B9978-FBCD-4014-A442-D800386FABE5}" srcOrd="2" destOrd="0" presId="urn:microsoft.com/office/officeart/2016/7/layout/BasicLinearProcessNumbered"/>
    <dgm:cxn modelId="{FC0BD2FE-E4B8-4BBD-99CA-40646B5785B2}" type="presParOf" srcId="{0D9D39EE-3F70-4A9B-B9A2-C51F525CAF4C}" destId="{CCDA533F-F6C7-4CB7-918C-9886BFE336FD}"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270F754-602A-45A9-9462-63D498A7F59D}" type="doc">
      <dgm:prSet loTypeId="urn:microsoft.com/office/officeart/2005/8/layout/matrix3" loCatId="matrix" qsTypeId="urn:microsoft.com/office/officeart/2005/8/quickstyle/simple1" qsCatId="simple" csTypeId="urn:microsoft.com/office/officeart/2005/8/colors/accent4_2" csCatId="accent4"/>
      <dgm:spPr/>
      <dgm:t>
        <a:bodyPr/>
        <a:lstStyle/>
        <a:p>
          <a:endParaRPr lang="en-US"/>
        </a:p>
      </dgm:t>
    </dgm:pt>
    <dgm:pt modelId="{9F63D656-D7BD-4EA0-A437-FBF94FE2CCB0}">
      <dgm:prSet/>
      <dgm:spPr/>
      <dgm:t>
        <a:bodyPr/>
        <a:lstStyle/>
        <a:p>
          <a:r>
            <a:rPr lang="en-US"/>
            <a:t>Line managers are the main catalysts of global HR policies implementation in the local level of operation.</a:t>
          </a:r>
        </a:p>
      </dgm:t>
    </dgm:pt>
    <dgm:pt modelId="{A3C2E494-346B-4300-8690-3188B5CE058F}" type="parTrans" cxnId="{7F218C2E-E78F-4A9B-9BFC-D6B90A4EA834}">
      <dgm:prSet/>
      <dgm:spPr/>
      <dgm:t>
        <a:bodyPr/>
        <a:lstStyle/>
        <a:p>
          <a:endParaRPr lang="en-US"/>
        </a:p>
      </dgm:t>
    </dgm:pt>
    <dgm:pt modelId="{D77BA3A4-D2DE-46D2-88E7-2EB1DBD87392}" type="sibTrans" cxnId="{7F218C2E-E78F-4A9B-9BFC-D6B90A4EA834}">
      <dgm:prSet/>
      <dgm:spPr/>
      <dgm:t>
        <a:bodyPr/>
        <a:lstStyle/>
        <a:p>
          <a:endParaRPr lang="en-US"/>
        </a:p>
      </dgm:t>
    </dgm:pt>
    <dgm:pt modelId="{2F910C15-02F5-4D2F-949E-8D151731DC76}">
      <dgm:prSet/>
      <dgm:spPr/>
      <dgm:t>
        <a:bodyPr/>
        <a:lstStyle/>
        <a:p>
          <a:r>
            <a:rPr lang="en-US"/>
            <a:t>In charge of everyday decisions involving people in framework of Toyota Way.</a:t>
          </a:r>
        </a:p>
      </dgm:t>
    </dgm:pt>
    <dgm:pt modelId="{84567F4E-2B9F-45D9-9B91-3C2897785C1F}" type="parTrans" cxnId="{B42D5EE5-9390-4022-A91C-2B5E0FF2F088}">
      <dgm:prSet/>
      <dgm:spPr/>
      <dgm:t>
        <a:bodyPr/>
        <a:lstStyle/>
        <a:p>
          <a:endParaRPr lang="en-US"/>
        </a:p>
      </dgm:t>
    </dgm:pt>
    <dgm:pt modelId="{90BC72A1-4D36-40B5-AA9C-1195897B2C2A}" type="sibTrans" cxnId="{B42D5EE5-9390-4022-A91C-2B5E0FF2F088}">
      <dgm:prSet/>
      <dgm:spPr/>
      <dgm:t>
        <a:bodyPr/>
        <a:lstStyle/>
        <a:p>
          <a:endParaRPr lang="en-US"/>
        </a:p>
      </dgm:t>
    </dgm:pt>
    <dgm:pt modelId="{066EEB86-6EFD-4E30-B821-17BF8BB71A42}">
      <dgm:prSet/>
      <dgm:spPr/>
      <dgm:t>
        <a:bodyPr/>
        <a:lstStyle/>
        <a:p>
          <a:r>
            <a:rPr lang="en-US"/>
            <a:t>Mandated to undergo the minimum of 40 hours of people management training per year (Toyota, 2024)</a:t>
          </a:r>
        </a:p>
      </dgm:t>
    </dgm:pt>
    <dgm:pt modelId="{6F541F8E-FCBB-4C54-BC5A-1AA16E9BC299}" type="parTrans" cxnId="{B72B0ECE-CCFC-4D67-B99D-5176E46DAA2C}">
      <dgm:prSet/>
      <dgm:spPr/>
      <dgm:t>
        <a:bodyPr/>
        <a:lstStyle/>
        <a:p>
          <a:endParaRPr lang="en-US"/>
        </a:p>
      </dgm:t>
    </dgm:pt>
    <dgm:pt modelId="{BAE79708-F185-4A9F-A15D-E393162089FF}" type="sibTrans" cxnId="{B72B0ECE-CCFC-4D67-B99D-5176E46DAA2C}">
      <dgm:prSet/>
      <dgm:spPr/>
      <dgm:t>
        <a:bodyPr/>
        <a:lstStyle/>
        <a:p>
          <a:endParaRPr lang="en-US"/>
        </a:p>
      </dgm:t>
    </dgm:pt>
    <dgm:pt modelId="{C69DC77F-6732-4777-9E17-E163887D1A23}">
      <dgm:prSet/>
      <dgm:spPr/>
      <dgm:t>
        <a:bodyPr/>
        <a:lstStyle/>
        <a:p>
          <a:r>
            <a:rPr lang="en-US"/>
            <a:t>Performance analysis involves evaluation of effectiveness of team development as well as cultural integration.</a:t>
          </a:r>
        </a:p>
      </dgm:t>
    </dgm:pt>
    <dgm:pt modelId="{DC5B3B17-6341-4A1A-957C-009E55CC0511}" type="parTrans" cxnId="{0036FBA5-6FD4-471A-9AAE-96445604A12B}">
      <dgm:prSet/>
      <dgm:spPr/>
      <dgm:t>
        <a:bodyPr/>
        <a:lstStyle/>
        <a:p>
          <a:endParaRPr lang="en-US"/>
        </a:p>
      </dgm:t>
    </dgm:pt>
    <dgm:pt modelId="{5FE67AB5-4DD3-439B-84DA-370DFF69AB6B}" type="sibTrans" cxnId="{0036FBA5-6FD4-471A-9AAE-96445604A12B}">
      <dgm:prSet/>
      <dgm:spPr/>
      <dgm:t>
        <a:bodyPr/>
        <a:lstStyle/>
        <a:p>
          <a:endParaRPr lang="en-US"/>
        </a:p>
      </dgm:t>
    </dgm:pt>
    <dgm:pt modelId="{C7EFDD2C-0466-4064-AA25-A209B66ACEB7}" type="pres">
      <dgm:prSet presAssocID="{D270F754-602A-45A9-9462-63D498A7F59D}" presName="matrix" presStyleCnt="0">
        <dgm:presLayoutVars>
          <dgm:chMax val="1"/>
          <dgm:dir/>
          <dgm:resizeHandles val="exact"/>
        </dgm:presLayoutVars>
      </dgm:prSet>
      <dgm:spPr/>
    </dgm:pt>
    <dgm:pt modelId="{751C0583-435D-417D-A5EE-A08EDCC56B2A}" type="pres">
      <dgm:prSet presAssocID="{D270F754-602A-45A9-9462-63D498A7F59D}" presName="diamond" presStyleLbl="bgShp" presStyleIdx="0" presStyleCnt="1"/>
      <dgm:spPr/>
    </dgm:pt>
    <dgm:pt modelId="{63FAEB8B-B5CE-466F-AF4A-4291875898F4}" type="pres">
      <dgm:prSet presAssocID="{D270F754-602A-45A9-9462-63D498A7F59D}" presName="quad1" presStyleLbl="node1" presStyleIdx="0" presStyleCnt="4">
        <dgm:presLayoutVars>
          <dgm:chMax val="0"/>
          <dgm:chPref val="0"/>
          <dgm:bulletEnabled val="1"/>
        </dgm:presLayoutVars>
      </dgm:prSet>
      <dgm:spPr/>
    </dgm:pt>
    <dgm:pt modelId="{A85F54E6-1C66-4266-B19B-AEBF543F51FA}" type="pres">
      <dgm:prSet presAssocID="{D270F754-602A-45A9-9462-63D498A7F59D}" presName="quad2" presStyleLbl="node1" presStyleIdx="1" presStyleCnt="4">
        <dgm:presLayoutVars>
          <dgm:chMax val="0"/>
          <dgm:chPref val="0"/>
          <dgm:bulletEnabled val="1"/>
        </dgm:presLayoutVars>
      </dgm:prSet>
      <dgm:spPr/>
    </dgm:pt>
    <dgm:pt modelId="{DABBFC3A-7040-43DA-B5F0-609BFE2AE6C2}" type="pres">
      <dgm:prSet presAssocID="{D270F754-602A-45A9-9462-63D498A7F59D}" presName="quad3" presStyleLbl="node1" presStyleIdx="2" presStyleCnt="4">
        <dgm:presLayoutVars>
          <dgm:chMax val="0"/>
          <dgm:chPref val="0"/>
          <dgm:bulletEnabled val="1"/>
        </dgm:presLayoutVars>
      </dgm:prSet>
      <dgm:spPr/>
    </dgm:pt>
    <dgm:pt modelId="{0D260096-5E84-41B8-9BE1-5ED1E4599F8B}" type="pres">
      <dgm:prSet presAssocID="{D270F754-602A-45A9-9462-63D498A7F59D}" presName="quad4" presStyleLbl="node1" presStyleIdx="3" presStyleCnt="4">
        <dgm:presLayoutVars>
          <dgm:chMax val="0"/>
          <dgm:chPref val="0"/>
          <dgm:bulletEnabled val="1"/>
        </dgm:presLayoutVars>
      </dgm:prSet>
      <dgm:spPr/>
    </dgm:pt>
  </dgm:ptLst>
  <dgm:cxnLst>
    <dgm:cxn modelId="{B1D6CF09-2B4D-4690-9905-E5B6E9CA32B7}" type="presOf" srcId="{D270F754-602A-45A9-9462-63D498A7F59D}" destId="{C7EFDD2C-0466-4064-AA25-A209B66ACEB7}" srcOrd="0" destOrd="0" presId="urn:microsoft.com/office/officeart/2005/8/layout/matrix3"/>
    <dgm:cxn modelId="{6A02461B-F4E1-4936-9FBA-D0F843BDEEB9}" type="presOf" srcId="{066EEB86-6EFD-4E30-B821-17BF8BB71A42}" destId="{DABBFC3A-7040-43DA-B5F0-609BFE2AE6C2}" srcOrd="0" destOrd="0" presId="urn:microsoft.com/office/officeart/2005/8/layout/matrix3"/>
    <dgm:cxn modelId="{7F218C2E-E78F-4A9B-9BFC-D6B90A4EA834}" srcId="{D270F754-602A-45A9-9462-63D498A7F59D}" destId="{9F63D656-D7BD-4EA0-A437-FBF94FE2CCB0}" srcOrd="0" destOrd="0" parTransId="{A3C2E494-346B-4300-8690-3188B5CE058F}" sibTransId="{D77BA3A4-D2DE-46D2-88E7-2EB1DBD87392}"/>
    <dgm:cxn modelId="{8424743B-B869-4293-B498-AA15D8E63114}" type="presOf" srcId="{C69DC77F-6732-4777-9E17-E163887D1A23}" destId="{0D260096-5E84-41B8-9BE1-5ED1E4599F8B}" srcOrd="0" destOrd="0" presId="urn:microsoft.com/office/officeart/2005/8/layout/matrix3"/>
    <dgm:cxn modelId="{DAD93F41-B057-421E-82BA-60D474324831}" type="presOf" srcId="{2F910C15-02F5-4D2F-949E-8D151731DC76}" destId="{A85F54E6-1C66-4266-B19B-AEBF543F51FA}" srcOrd="0" destOrd="0" presId="urn:microsoft.com/office/officeart/2005/8/layout/matrix3"/>
    <dgm:cxn modelId="{7C29AC74-CEF6-44B4-BCC0-3F7C04289450}" type="presOf" srcId="{9F63D656-D7BD-4EA0-A437-FBF94FE2CCB0}" destId="{63FAEB8B-B5CE-466F-AF4A-4291875898F4}" srcOrd="0" destOrd="0" presId="urn:microsoft.com/office/officeart/2005/8/layout/matrix3"/>
    <dgm:cxn modelId="{0036FBA5-6FD4-471A-9AAE-96445604A12B}" srcId="{D270F754-602A-45A9-9462-63D498A7F59D}" destId="{C69DC77F-6732-4777-9E17-E163887D1A23}" srcOrd="3" destOrd="0" parTransId="{DC5B3B17-6341-4A1A-957C-009E55CC0511}" sibTransId="{5FE67AB5-4DD3-439B-84DA-370DFF69AB6B}"/>
    <dgm:cxn modelId="{B72B0ECE-CCFC-4D67-B99D-5176E46DAA2C}" srcId="{D270F754-602A-45A9-9462-63D498A7F59D}" destId="{066EEB86-6EFD-4E30-B821-17BF8BB71A42}" srcOrd="2" destOrd="0" parTransId="{6F541F8E-FCBB-4C54-BC5A-1AA16E9BC299}" sibTransId="{BAE79708-F185-4A9F-A15D-E393162089FF}"/>
    <dgm:cxn modelId="{B42D5EE5-9390-4022-A91C-2B5E0FF2F088}" srcId="{D270F754-602A-45A9-9462-63D498A7F59D}" destId="{2F910C15-02F5-4D2F-949E-8D151731DC76}" srcOrd="1" destOrd="0" parTransId="{84567F4E-2B9F-45D9-9B91-3C2897785C1F}" sibTransId="{90BC72A1-4D36-40B5-AA9C-1195897B2C2A}"/>
    <dgm:cxn modelId="{5A390AB8-C86C-4E70-9492-AC679B3E9DD5}" type="presParOf" srcId="{C7EFDD2C-0466-4064-AA25-A209B66ACEB7}" destId="{751C0583-435D-417D-A5EE-A08EDCC56B2A}" srcOrd="0" destOrd="0" presId="urn:microsoft.com/office/officeart/2005/8/layout/matrix3"/>
    <dgm:cxn modelId="{B18098CD-62E9-4DED-B33C-58DE0C2DCA25}" type="presParOf" srcId="{C7EFDD2C-0466-4064-AA25-A209B66ACEB7}" destId="{63FAEB8B-B5CE-466F-AF4A-4291875898F4}" srcOrd="1" destOrd="0" presId="urn:microsoft.com/office/officeart/2005/8/layout/matrix3"/>
    <dgm:cxn modelId="{CA1356EA-F384-41A9-8CDC-FBEC84D616C4}" type="presParOf" srcId="{C7EFDD2C-0466-4064-AA25-A209B66ACEB7}" destId="{A85F54E6-1C66-4266-B19B-AEBF543F51FA}" srcOrd="2" destOrd="0" presId="urn:microsoft.com/office/officeart/2005/8/layout/matrix3"/>
    <dgm:cxn modelId="{73087B85-A936-45A9-B4F1-1D04AAB9BD03}" type="presParOf" srcId="{C7EFDD2C-0466-4064-AA25-A209B66ACEB7}" destId="{DABBFC3A-7040-43DA-B5F0-609BFE2AE6C2}" srcOrd="3" destOrd="0" presId="urn:microsoft.com/office/officeart/2005/8/layout/matrix3"/>
    <dgm:cxn modelId="{18CCE0CF-DDCB-42CD-A6BC-E00E8E6C4A5C}" type="presParOf" srcId="{C7EFDD2C-0466-4064-AA25-A209B66ACEB7}" destId="{0D260096-5E84-41B8-9BE1-5ED1E4599F8B}"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8A68519-B801-47F5-A365-0D4144B5349F}" type="doc">
      <dgm:prSet loTypeId="urn:microsoft.com/office/officeart/2018/2/layout/IconVerticalSolidList" loCatId="icon" qsTypeId="urn:microsoft.com/office/officeart/2005/8/quickstyle/3d3" qsCatId="3D" csTypeId="urn:microsoft.com/office/officeart/2005/8/colors/colorful4" csCatId="colorful" phldr="1"/>
      <dgm:spPr/>
      <dgm:t>
        <a:bodyPr/>
        <a:lstStyle/>
        <a:p>
          <a:endParaRPr lang="en-US"/>
        </a:p>
      </dgm:t>
    </dgm:pt>
    <dgm:pt modelId="{31BDECF3-0786-4A27-A340-B10C93DF8DEB}">
      <dgm:prSet/>
      <dgm:spPr/>
      <dgm:t>
        <a:bodyPr/>
        <a:lstStyle/>
        <a:p>
          <a:pPr>
            <a:lnSpc>
              <a:spcPct val="100000"/>
            </a:lnSpc>
          </a:pPr>
          <a:r>
            <a:rPr lang="en-US"/>
            <a:t>Pay based on jobs with well-intentions or grades and promotional requirements on salaries (Ineak, 2023).</a:t>
          </a:r>
        </a:p>
      </dgm:t>
    </dgm:pt>
    <dgm:pt modelId="{412CA0A6-664B-4008-90FE-64E2891C3F56}" type="parTrans" cxnId="{30A9F3B5-3FDD-4570-89FC-426DE4535C78}">
      <dgm:prSet/>
      <dgm:spPr/>
      <dgm:t>
        <a:bodyPr/>
        <a:lstStyle/>
        <a:p>
          <a:pPr algn="just"/>
          <a:endParaRPr lang="en-US"/>
        </a:p>
      </dgm:t>
    </dgm:pt>
    <dgm:pt modelId="{AE52A13A-8631-4BD8-8C1F-8F70A2C08756}" type="sibTrans" cxnId="{30A9F3B5-3FDD-4570-89FC-426DE4535C78}">
      <dgm:prSet/>
      <dgm:spPr/>
      <dgm:t>
        <a:bodyPr/>
        <a:lstStyle/>
        <a:p>
          <a:pPr algn="just"/>
          <a:endParaRPr lang="en-US"/>
        </a:p>
      </dgm:t>
    </dgm:pt>
    <dgm:pt modelId="{9BE18B2D-040E-446B-81E4-D4894BD7C005}">
      <dgm:prSet/>
      <dgm:spPr/>
      <dgm:t>
        <a:bodyPr/>
        <a:lstStyle/>
        <a:p>
          <a:pPr>
            <a:lnSpc>
              <a:spcPct val="100000"/>
            </a:lnSpc>
          </a:pPr>
          <a:r>
            <a:rPr lang="en-US"/>
            <a:t>Salary review is done on yearly basis with adjustments done according to performance and market forces.</a:t>
          </a:r>
        </a:p>
      </dgm:t>
    </dgm:pt>
    <dgm:pt modelId="{10F6D8CF-3E52-4C2B-B2B4-E7DAC7AF835E}" type="parTrans" cxnId="{DBF79EC1-38BA-4E8B-B1A7-29B69B030F48}">
      <dgm:prSet/>
      <dgm:spPr/>
      <dgm:t>
        <a:bodyPr/>
        <a:lstStyle/>
        <a:p>
          <a:pPr algn="just"/>
          <a:endParaRPr lang="en-US"/>
        </a:p>
      </dgm:t>
    </dgm:pt>
    <dgm:pt modelId="{4DB469A8-40ED-4E5A-B3EB-35D6CE6B39FA}" type="sibTrans" cxnId="{DBF79EC1-38BA-4E8B-B1A7-29B69B030F48}">
      <dgm:prSet/>
      <dgm:spPr/>
      <dgm:t>
        <a:bodyPr/>
        <a:lstStyle/>
        <a:p>
          <a:pPr algn="just"/>
          <a:endParaRPr lang="en-US"/>
        </a:p>
      </dgm:t>
    </dgm:pt>
    <dgm:pt modelId="{A9F9FC84-BABB-4C5C-BB86-AB5132910A5C}">
      <dgm:prSet/>
      <dgm:spPr/>
      <dgm:t>
        <a:bodyPr/>
        <a:lstStyle/>
        <a:p>
          <a:pPr>
            <a:lnSpc>
              <a:spcPct val="100000"/>
            </a:lnSpc>
          </a:pPr>
          <a:r>
            <a:rPr lang="en-US"/>
            <a:t>Performance factored into salary progression more and more whereas the seniority basis was no longer given serious consideration.</a:t>
          </a:r>
        </a:p>
      </dgm:t>
    </dgm:pt>
    <dgm:pt modelId="{119DA0CA-0FEF-4A37-8EE1-07234A948E26}" type="parTrans" cxnId="{1207822D-0D05-4568-A1F1-EDD938B942C8}">
      <dgm:prSet/>
      <dgm:spPr/>
      <dgm:t>
        <a:bodyPr/>
        <a:lstStyle/>
        <a:p>
          <a:pPr algn="just"/>
          <a:endParaRPr lang="en-US"/>
        </a:p>
      </dgm:t>
    </dgm:pt>
    <dgm:pt modelId="{77C8F895-5E95-4D39-839C-FD8D72F4FF24}" type="sibTrans" cxnId="{1207822D-0D05-4568-A1F1-EDD938B942C8}">
      <dgm:prSet/>
      <dgm:spPr/>
      <dgm:t>
        <a:bodyPr/>
        <a:lstStyle/>
        <a:p>
          <a:pPr algn="just"/>
          <a:endParaRPr lang="en-US"/>
        </a:p>
      </dgm:t>
    </dgm:pt>
    <dgm:pt modelId="{109FE81E-7F9A-481B-82E4-86CF591AF95A}">
      <dgm:prSet/>
      <dgm:spPr/>
      <dgm:t>
        <a:bodyPr/>
        <a:lstStyle/>
        <a:p>
          <a:pPr>
            <a:lnSpc>
              <a:spcPct val="100000"/>
            </a:lnSpc>
          </a:pPr>
          <a:r>
            <a:rPr lang="en-US"/>
            <a:t>Bands of remuneration made known to employees on the need to understand the prospects of career progression.</a:t>
          </a:r>
        </a:p>
      </dgm:t>
    </dgm:pt>
    <dgm:pt modelId="{216F1163-AB14-4DE3-91C5-A9B9542F7D69}" type="parTrans" cxnId="{4FB79876-B5A2-483A-92C1-B937F252FC35}">
      <dgm:prSet/>
      <dgm:spPr/>
      <dgm:t>
        <a:bodyPr/>
        <a:lstStyle/>
        <a:p>
          <a:pPr algn="just"/>
          <a:endParaRPr lang="en-US"/>
        </a:p>
      </dgm:t>
    </dgm:pt>
    <dgm:pt modelId="{DF9077F3-D202-4FD1-A20C-2F8113E4EC35}" type="sibTrans" cxnId="{4FB79876-B5A2-483A-92C1-B937F252FC35}">
      <dgm:prSet/>
      <dgm:spPr/>
      <dgm:t>
        <a:bodyPr/>
        <a:lstStyle/>
        <a:p>
          <a:pPr algn="just"/>
          <a:endParaRPr lang="en-US"/>
        </a:p>
      </dgm:t>
    </dgm:pt>
    <dgm:pt modelId="{3ADEF4DF-33A7-4BA7-BCE7-11F40EFEAB97}" type="pres">
      <dgm:prSet presAssocID="{C8A68519-B801-47F5-A365-0D4144B5349F}" presName="root" presStyleCnt="0">
        <dgm:presLayoutVars>
          <dgm:dir/>
          <dgm:resizeHandles val="exact"/>
        </dgm:presLayoutVars>
      </dgm:prSet>
      <dgm:spPr/>
    </dgm:pt>
    <dgm:pt modelId="{560778B6-2D3F-4EBA-94A8-286598D529B8}" type="pres">
      <dgm:prSet presAssocID="{31BDECF3-0786-4A27-A340-B10C93DF8DEB}" presName="compNode" presStyleCnt="0"/>
      <dgm:spPr/>
    </dgm:pt>
    <dgm:pt modelId="{0016F106-F43E-4E0B-8C4B-59423E224CE2}" type="pres">
      <dgm:prSet presAssocID="{31BDECF3-0786-4A27-A340-B10C93DF8DEB}" presName="bgRect" presStyleLbl="bgShp" presStyleIdx="0" presStyleCnt="4"/>
      <dgm:spPr/>
    </dgm:pt>
    <dgm:pt modelId="{CEAC0157-3317-4BFC-9B06-61C18361F8E6}" type="pres">
      <dgm:prSet presAssocID="{31BDECF3-0786-4A27-A340-B10C93DF8DE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E24D1030-5AB1-42E0-867D-1986243F96C3}" type="pres">
      <dgm:prSet presAssocID="{31BDECF3-0786-4A27-A340-B10C93DF8DEB}" presName="spaceRect" presStyleCnt="0"/>
      <dgm:spPr/>
    </dgm:pt>
    <dgm:pt modelId="{8D46EBCB-62B6-42A9-BA28-A6A18E08E6FC}" type="pres">
      <dgm:prSet presAssocID="{31BDECF3-0786-4A27-A340-B10C93DF8DEB}" presName="parTx" presStyleLbl="revTx" presStyleIdx="0" presStyleCnt="4">
        <dgm:presLayoutVars>
          <dgm:chMax val="0"/>
          <dgm:chPref val="0"/>
        </dgm:presLayoutVars>
      </dgm:prSet>
      <dgm:spPr/>
    </dgm:pt>
    <dgm:pt modelId="{031E8E07-0B01-4241-9DBB-5074035F8408}" type="pres">
      <dgm:prSet presAssocID="{AE52A13A-8631-4BD8-8C1F-8F70A2C08756}" presName="sibTrans" presStyleCnt="0"/>
      <dgm:spPr/>
    </dgm:pt>
    <dgm:pt modelId="{5B489057-DF19-481D-BA4E-792738F201F8}" type="pres">
      <dgm:prSet presAssocID="{9BE18B2D-040E-446B-81E4-D4894BD7C005}" presName="compNode" presStyleCnt="0"/>
      <dgm:spPr/>
    </dgm:pt>
    <dgm:pt modelId="{1150221B-361E-4DE9-8DD4-F21A0ED221AA}" type="pres">
      <dgm:prSet presAssocID="{9BE18B2D-040E-446B-81E4-D4894BD7C005}" presName="bgRect" presStyleLbl="bgShp" presStyleIdx="1" presStyleCnt="4"/>
      <dgm:spPr/>
    </dgm:pt>
    <dgm:pt modelId="{9E1213DB-376A-4E85-8118-1C4D92DF9DBF}" type="pres">
      <dgm:prSet presAssocID="{9BE18B2D-040E-446B-81E4-D4894BD7C00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llar"/>
        </a:ext>
      </dgm:extLst>
    </dgm:pt>
    <dgm:pt modelId="{2C40A3AD-4485-4B70-B4AB-4B50B6A2AD62}" type="pres">
      <dgm:prSet presAssocID="{9BE18B2D-040E-446B-81E4-D4894BD7C005}" presName="spaceRect" presStyleCnt="0"/>
      <dgm:spPr/>
    </dgm:pt>
    <dgm:pt modelId="{FABADAAA-CDB6-4E15-9317-FA04DC3D6D63}" type="pres">
      <dgm:prSet presAssocID="{9BE18B2D-040E-446B-81E4-D4894BD7C005}" presName="parTx" presStyleLbl="revTx" presStyleIdx="1" presStyleCnt="4">
        <dgm:presLayoutVars>
          <dgm:chMax val="0"/>
          <dgm:chPref val="0"/>
        </dgm:presLayoutVars>
      </dgm:prSet>
      <dgm:spPr/>
    </dgm:pt>
    <dgm:pt modelId="{236B64C9-4B0A-4186-BE68-157C69078175}" type="pres">
      <dgm:prSet presAssocID="{4DB469A8-40ED-4E5A-B3EB-35D6CE6B39FA}" presName="sibTrans" presStyleCnt="0"/>
      <dgm:spPr/>
    </dgm:pt>
    <dgm:pt modelId="{E5D018AD-388D-46E9-A5CB-5244A5A8094F}" type="pres">
      <dgm:prSet presAssocID="{A9F9FC84-BABB-4C5C-BB86-AB5132910A5C}" presName="compNode" presStyleCnt="0"/>
      <dgm:spPr/>
    </dgm:pt>
    <dgm:pt modelId="{8050ACF0-286F-4D9E-8FAA-3315B6859157}" type="pres">
      <dgm:prSet presAssocID="{A9F9FC84-BABB-4C5C-BB86-AB5132910A5C}" presName="bgRect" presStyleLbl="bgShp" presStyleIdx="2" presStyleCnt="4"/>
      <dgm:spPr/>
    </dgm:pt>
    <dgm:pt modelId="{F43EEEE7-C0EF-49F7-B384-B05E5341044B}" type="pres">
      <dgm:prSet presAssocID="{A9F9FC84-BABB-4C5C-BB86-AB5132910A5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66862674-3CF2-42B0-9A7A-BCF8089E7667}" type="pres">
      <dgm:prSet presAssocID="{A9F9FC84-BABB-4C5C-BB86-AB5132910A5C}" presName="spaceRect" presStyleCnt="0"/>
      <dgm:spPr/>
    </dgm:pt>
    <dgm:pt modelId="{ED38A5CD-9BB3-4F00-ABE1-F1EB2046B64A}" type="pres">
      <dgm:prSet presAssocID="{A9F9FC84-BABB-4C5C-BB86-AB5132910A5C}" presName="parTx" presStyleLbl="revTx" presStyleIdx="2" presStyleCnt="4">
        <dgm:presLayoutVars>
          <dgm:chMax val="0"/>
          <dgm:chPref val="0"/>
        </dgm:presLayoutVars>
      </dgm:prSet>
      <dgm:spPr/>
    </dgm:pt>
    <dgm:pt modelId="{5907230D-DF41-4490-B92D-A66BA06E3BC8}" type="pres">
      <dgm:prSet presAssocID="{77C8F895-5E95-4D39-839C-FD8D72F4FF24}" presName="sibTrans" presStyleCnt="0"/>
      <dgm:spPr/>
    </dgm:pt>
    <dgm:pt modelId="{0673CB3E-5EF4-4D68-8522-3850C0AAC7B5}" type="pres">
      <dgm:prSet presAssocID="{109FE81E-7F9A-481B-82E4-86CF591AF95A}" presName="compNode" presStyleCnt="0"/>
      <dgm:spPr/>
    </dgm:pt>
    <dgm:pt modelId="{1D533E3D-5710-4DBD-8E3C-56D6057A5CEE}" type="pres">
      <dgm:prSet presAssocID="{109FE81E-7F9A-481B-82E4-86CF591AF95A}" presName="bgRect" presStyleLbl="bgShp" presStyleIdx="3" presStyleCnt="4"/>
      <dgm:spPr/>
    </dgm:pt>
    <dgm:pt modelId="{F6D63134-34B4-49F2-BCEE-E21B8DAA7A9B}" type="pres">
      <dgm:prSet presAssocID="{109FE81E-7F9A-481B-82E4-86CF591AF95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lassroom"/>
        </a:ext>
      </dgm:extLst>
    </dgm:pt>
    <dgm:pt modelId="{567B3930-AA26-43C9-AAD9-3A75722BE4E1}" type="pres">
      <dgm:prSet presAssocID="{109FE81E-7F9A-481B-82E4-86CF591AF95A}" presName="spaceRect" presStyleCnt="0"/>
      <dgm:spPr/>
    </dgm:pt>
    <dgm:pt modelId="{BE2488C2-6A33-48E7-AC45-3B336BBB168C}" type="pres">
      <dgm:prSet presAssocID="{109FE81E-7F9A-481B-82E4-86CF591AF95A}" presName="parTx" presStyleLbl="revTx" presStyleIdx="3" presStyleCnt="4">
        <dgm:presLayoutVars>
          <dgm:chMax val="0"/>
          <dgm:chPref val="0"/>
        </dgm:presLayoutVars>
      </dgm:prSet>
      <dgm:spPr/>
    </dgm:pt>
  </dgm:ptLst>
  <dgm:cxnLst>
    <dgm:cxn modelId="{1207822D-0D05-4568-A1F1-EDD938B942C8}" srcId="{C8A68519-B801-47F5-A365-0D4144B5349F}" destId="{A9F9FC84-BABB-4C5C-BB86-AB5132910A5C}" srcOrd="2" destOrd="0" parTransId="{119DA0CA-0FEF-4A37-8EE1-07234A948E26}" sibTransId="{77C8F895-5E95-4D39-839C-FD8D72F4FF24}"/>
    <dgm:cxn modelId="{CF882472-5708-47B2-9D49-0E250AB7CE70}" type="presOf" srcId="{31BDECF3-0786-4A27-A340-B10C93DF8DEB}" destId="{8D46EBCB-62B6-42A9-BA28-A6A18E08E6FC}" srcOrd="0" destOrd="0" presId="urn:microsoft.com/office/officeart/2018/2/layout/IconVerticalSolidList"/>
    <dgm:cxn modelId="{DA573672-44C5-4DA9-875D-1DA2C737BD8E}" type="presOf" srcId="{9BE18B2D-040E-446B-81E4-D4894BD7C005}" destId="{FABADAAA-CDB6-4E15-9317-FA04DC3D6D63}" srcOrd="0" destOrd="0" presId="urn:microsoft.com/office/officeart/2018/2/layout/IconVerticalSolidList"/>
    <dgm:cxn modelId="{4FB79876-B5A2-483A-92C1-B937F252FC35}" srcId="{C8A68519-B801-47F5-A365-0D4144B5349F}" destId="{109FE81E-7F9A-481B-82E4-86CF591AF95A}" srcOrd="3" destOrd="0" parTransId="{216F1163-AB14-4DE3-91C5-A9B9542F7D69}" sibTransId="{DF9077F3-D202-4FD1-A20C-2F8113E4EC35}"/>
    <dgm:cxn modelId="{7EF95C92-9760-4E86-AAEB-09FAE95A68EE}" type="presOf" srcId="{C8A68519-B801-47F5-A365-0D4144B5349F}" destId="{3ADEF4DF-33A7-4BA7-BCE7-11F40EFEAB97}" srcOrd="0" destOrd="0" presId="urn:microsoft.com/office/officeart/2018/2/layout/IconVerticalSolidList"/>
    <dgm:cxn modelId="{30A9F3B5-3FDD-4570-89FC-426DE4535C78}" srcId="{C8A68519-B801-47F5-A365-0D4144B5349F}" destId="{31BDECF3-0786-4A27-A340-B10C93DF8DEB}" srcOrd="0" destOrd="0" parTransId="{412CA0A6-664B-4008-90FE-64E2891C3F56}" sibTransId="{AE52A13A-8631-4BD8-8C1F-8F70A2C08756}"/>
    <dgm:cxn modelId="{DBF79EC1-38BA-4E8B-B1A7-29B69B030F48}" srcId="{C8A68519-B801-47F5-A365-0D4144B5349F}" destId="{9BE18B2D-040E-446B-81E4-D4894BD7C005}" srcOrd="1" destOrd="0" parTransId="{10F6D8CF-3E52-4C2B-B2B4-E7DAC7AF835E}" sibTransId="{4DB469A8-40ED-4E5A-B3EB-35D6CE6B39FA}"/>
    <dgm:cxn modelId="{A29409CD-2298-47F1-AF3E-AD3F31AA18BB}" type="presOf" srcId="{A9F9FC84-BABB-4C5C-BB86-AB5132910A5C}" destId="{ED38A5CD-9BB3-4F00-ABE1-F1EB2046B64A}" srcOrd="0" destOrd="0" presId="urn:microsoft.com/office/officeart/2018/2/layout/IconVerticalSolidList"/>
    <dgm:cxn modelId="{105C0AE2-9140-4EE9-99D4-2EF4BC54FE49}" type="presOf" srcId="{109FE81E-7F9A-481B-82E4-86CF591AF95A}" destId="{BE2488C2-6A33-48E7-AC45-3B336BBB168C}" srcOrd="0" destOrd="0" presId="urn:microsoft.com/office/officeart/2018/2/layout/IconVerticalSolidList"/>
    <dgm:cxn modelId="{85A1FD43-C27A-4E48-90EE-EA65811FD74A}" type="presParOf" srcId="{3ADEF4DF-33A7-4BA7-BCE7-11F40EFEAB97}" destId="{560778B6-2D3F-4EBA-94A8-286598D529B8}" srcOrd="0" destOrd="0" presId="urn:microsoft.com/office/officeart/2018/2/layout/IconVerticalSolidList"/>
    <dgm:cxn modelId="{8FE0A990-8AEC-48DC-90C6-4BDA705AC9B0}" type="presParOf" srcId="{560778B6-2D3F-4EBA-94A8-286598D529B8}" destId="{0016F106-F43E-4E0B-8C4B-59423E224CE2}" srcOrd="0" destOrd="0" presId="urn:microsoft.com/office/officeart/2018/2/layout/IconVerticalSolidList"/>
    <dgm:cxn modelId="{7DB519FC-57EB-455A-A583-428F00EFDF1E}" type="presParOf" srcId="{560778B6-2D3F-4EBA-94A8-286598D529B8}" destId="{CEAC0157-3317-4BFC-9B06-61C18361F8E6}" srcOrd="1" destOrd="0" presId="urn:microsoft.com/office/officeart/2018/2/layout/IconVerticalSolidList"/>
    <dgm:cxn modelId="{232AAD3C-4A0B-4BDA-A746-86DDEBF1751B}" type="presParOf" srcId="{560778B6-2D3F-4EBA-94A8-286598D529B8}" destId="{E24D1030-5AB1-42E0-867D-1986243F96C3}" srcOrd="2" destOrd="0" presId="urn:microsoft.com/office/officeart/2018/2/layout/IconVerticalSolidList"/>
    <dgm:cxn modelId="{C8466966-20A0-4E30-B165-68168E07E399}" type="presParOf" srcId="{560778B6-2D3F-4EBA-94A8-286598D529B8}" destId="{8D46EBCB-62B6-42A9-BA28-A6A18E08E6FC}" srcOrd="3" destOrd="0" presId="urn:microsoft.com/office/officeart/2018/2/layout/IconVerticalSolidList"/>
    <dgm:cxn modelId="{6BC56F18-6D3F-4AFE-9C13-C03B80380F50}" type="presParOf" srcId="{3ADEF4DF-33A7-4BA7-BCE7-11F40EFEAB97}" destId="{031E8E07-0B01-4241-9DBB-5074035F8408}" srcOrd="1" destOrd="0" presId="urn:microsoft.com/office/officeart/2018/2/layout/IconVerticalSolidList"/>
    <dgm:cxn modelId="{46F66FCA-6C19-4983-8532-EFDBF9468D46}" type="presParOf" srcId="{3ADEF4DF-33A7-4BA7-BCE7-11F40EFEAB97}" destId="{5B489057-DF19-481D-BA4E-792738F201F8}" srcOrd="2" destOrd="0" presId="urn:microsoft.com/office/officeart/2018/2/layout/IconVerticalSolidList"/>
    <dgm:cxn modelId="{CC36EB50-100D-41E8-BFDD-617742AF4686}" type="presParOf" srcId="{5B489057-DF19-481D-BA4E-792738F201F8}" destId="{1150221B-361E-4DE9-8DD4-F21A0ED221AA}" srcOrd="0" destOrd="0" presId="urn:microsoft.com/office/officeart/2018/2/layout/IconVerticalSolidList"/>
    <dgm:cxn modelId="{E0925C82-BF93-4F47-98C5-CDFE14175583}" type="presParOf" srcId="{5B489057-DF19-481D-BA4E-792738F201F8}" destId="{9E1213DB-376A-4E85-8118-1C4D92DF9DBF}" srcOrd="1" destOrd="0" presId="urn:microsoft.com/office/officeart/2018/2/layout/IconVerticalSolidList"/>
    <dgm:cxn modelId="{523C7D2C-3735-4478-A55E-AC7AC322F5E6}" type="presParOf" srcId="{5B489057-DF19-481D-BA4E-792738F201F8}" destId="{2C40A3AD-4485-4B70-B4AB-4B50B6A2AD62}" srcOrd="2" destOrd="0" presId="urn:microsoft.com/office/officeart/2018/2/layout/IconVerticalSolidList"/>
    <dgm:cxn modelId="{6E30BD65-8419-4828-B38B-0DA074EB0922}" type="presParOf" srcId="{5B489057-DF19-481D-BA4E-792738F201F8}" destId="{FABADAAA-CDB6-4E15-9317-FA04DC3D6D63}" srcOrd="3" destOrd="0" presId="urn:microsoft.com/office/officeart/2018/2/layout/IconVerticalSolidList"/>
    <dgm:cxn modelId="{F6F193D6-7B8F-4BEA-B82F-B927D499BB1C}" type="presParOf" srcId="{3ADEF4DF-33A7-4BA7-BCE7-11F40EFEAB97}" destId="{236B64C9-4B0A-4186-BE68-157C69078175}" srcOrd="3" destOrd="0" presId="urn:microsoft.com/office/officeart/2018/2/layout/IconVerticalSolidList"/>
    <dgm:cxn modelId="{EF0BFD65-FD75-42E4-ADB4-C77A3D3C2B2C}" type="presParOf" srcId="{3ADEF4DF-33A7-4BA7-BCE7-11F40EFEAB97}" destId="{E5D018AD-388D-46E9-A5CB-5244A5A8094F}" srcOrd="4" destOrd="0" presId="urn:microsoft.com/office/officeart/2018/2/layout/IconVerticalSolidList"/>
    <dgm:cxn modelId="{E2C97382-1380-4A68-AFD9-6EDCAB7E9444}" type="presParOf" srcId="{E5D018AD-388D-46E9-A5CB-5244A5A8094F}" destId="{8050ACF0-286F-4D9E-8FAA-3315B6859157}" srcOrd="0" destOrd="0" presId="urn:microsoft.com/office/officeart/2018/2/layout/IconVerticalSolidList"/>
    <dgm:cxn modelId="{C332C0AA-1D5F-49F8-A500-065213EAD49F}" type="presParOf" srcId="{E5D018AD-388D-46E9-A5CB-5244A5A8094F}" destId="{F43EEEE7-C0EF-49F7-B384-B05E5341044B}" srcOrd="1" destOrd="0" presId="urn:microsoft.com/office/officeart/2018/2/layout/IconVerticalSolidList"/>
    <dgm:cxn modelId="{ACC55352-D330-4497-93F1-58019FA6E8E1}" type="presParOf" srcId="{E5D018AD-388D-46E9-A5CB-5244A5A8094F}" destId="{66862674-3CF2-42B0-9A7A-BCF8089E7667}" srcOrd="2" destOrd="0" presId="urn:microsoft.com/office/officeart/2018/2/layout/IconVerticalSolidList"/>
    <dgm:cxn modelId="{851EAA94-5C47-427D-B35D-66879CF71BD9}" type="presParOf" srcId="{E5D018AD-388D-46E9-A5CB-5244A5A8094F}" destId="{ED38A5CD-9BB3-4F00-ABE1-F1EB2046B64A}" srcOrd="3" destOrd="0" presId="urn:microsoft.com/office/officeart/2018/2/layout/IconVerticalSolidList"/>
    <dgm:cxn modelId="{8C0332E1-F61B-4481-9C98-1CC7153FBC82}" type="presParOf" srcId="{3ADEF4DF-33A7-4BA7-BCE7-11F40EFEAB97}" destId="{5907230D-DF41-4490-B92D-A66BA06E3BC8}" srcOrd="5" destOrd="0" presId="urn:microsoft.com/office/officeart/2018/2/layout/IconVerticalSolidList"/>
    <dgm:cxn modelId="{454F3E3D-FE7C-4178-963C-37DDF95FE921}" type="presParOf" srcId="{3ADEF4DF-33A7-4BA7-BCE7-11F40EFEAB97}" destId="{0673CB3E-5EF4-4D68-8522-3850C0AAC7B5}" srcOrd="6" destOrd="0" presId="urn:microsoft.com/office/officeart/2018/2/layout/IconVerticalSolidList"/>
    <dgm:cxn modelId="{AA5BDED0-8554-4854-88B6-AEAD3D69E799}" type="presParOf" srcId="{0673CB3E-5EF4-4D68-8522-3850C0AAC7B5}" destId="{1D533E3D-5710-4DBD-8E3C-56D6057A5CEE}" srcOrd="0" destOrd="0" presId="urn:microsoft.com/office/officeart/2018/2/layout/IconVerticalSolidList"/>
    <dgm:cxn modelId="{A74F1134-90FB-4B0B-B75D-D29813CD3859}" type="presParOf" srcId="{0673CB3E-5EF4-4D68-8522-3850C0AAC7B5}" destId="{F6D63134-34B4-49F2-BCEE-E21B8DAA7A9B}" srcOrd="1" destOrd="0" presId="urn:microsoft.com/office/officeart/2018/2/layout/IconVerticalSolidList"/>
    <dgm:cxn modelId="{7708D39D-3948-44A1-8325-72507C7E3063}" type="presParOf" srcId="{0673CB3E-5EF4-4D68-8522-3850C0AAC7B5}" destId="{567B3930-AA26-43C9-AAD9-3A75722BE4E1}" srcOrd="2" destOrd="0" presId="urn:microsoft.com/office/officeart/2018/2/layout/IconVerticalSolidList"/>
    <dgm:cxn modelId="{9E9DA92B-C8D6-43C1-837B-C1A5393CB2A8}" type="presParOf" srcId="{0673CB3E-5EF4-4D68-8522-3850C0AAC7B5}" destId="{BE2488C2-6A33-48E7-AC45-3B336BBB168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B31D85E-DF9B-4651-AE17-F8896FB9297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E3B4962-20D8-4E8C-8F01-757661841DAE}">
      <dgm:prSet/>
      <dgm:spPr/>
      <dgm:t>
        <a:bodyPr/>
        <a:lstStyle/>
        <a:p>
          <a:pPr algn="just"/>
          <a:r>
            <a:rPr lang="en-US" dirty="0"/>
            <a:t>Global Production Centre nurtures next generation leaders in stringent residential courses in Japan.</a:t>
          </a:r>
        </a:p>
      </dgm:t>
    </dgm:pt>
    <dgm:pt modelId="{526C61FF-5C8C-44D8-88CA-A76135F851DB}" type="parTrans" cxnId="{D155C695-4F22-4B1C-97BB-7C0C3DB9FAB6}">
      <dgm:prSet/>
      <dgm:spPr/>
      <dgm:t>
        <a:bodyPr/>
        <a:lstStyle/>
        <a:p>
          <a:pPr algn="just"/>
          <a:endParaRPr lang="en-US"/>
        </a:p>
      </dgm:t>
    </dgm:pt>
    <dgm:pt modelId="{7D0B1561-AEF5-4F33-81F9-87F11D806C08}" type="sibTrans" cxnId="{D155C695-4F22-4B1C-97BB-7C0C3DB9FAB6}">
      <dgm:prSet/>
      <dgm:spPr/>
      <dgm:t>
        <a:bodyPr/>
        <a:lstStyle/>
        <a:p>
          <a:pPr algn="just"/>
          <a:endParaRPr lang="en-US"/>
        </a:p>
      </dgm:t>
    </dgm:pt>
    <dgm:pt modelId="{D3EF4953-7495-4DB8-8474-EA4ED76F3AF5}">
      <dgm:prSet/>
      <dgm:spPr/>
      <dgm:t>
        <a:bodyPr/>
        <a:lstStyle/>
        <a:p>
          <a:pPr algn="just"/>
          <a:r>
            <a:rPr lang="en-US"/>
            <a:t>Such employees who were identified as having high potential under the systematic talent review process were accorded fast track development.</a:t>
          </a:r>
        </a:p>
      </dgm:t>
    </dgm:pt>
    <dgm:pt modelId="{75D7EE46-C420-4264-BA0D-77695D53FB4D}" type="parTrans" cxnId="{18AF1CB8-EE46-44B9-ABEC-09CD049EB1D1}">
      <dgm:prSet/>
      <dgm:spPr/>
      <dgm:t>
        <a:bodyPr/>
        <a:lstStyle/>
        <a:p>
          <a:pPr algn="just"/>
          <a:endParaRPr lang="en-US"/>
        </a:p>
      </dgm:t>
    </dgm:pt>
    <dgm:pt modelId="{36C3B0B0-5C01-4AD9-8C64-6558848B205D}" type="sibTrans" cxnId="{18AF1CB8-EE46-44B9-ABEC-09CD049EB1D1}">
      <dgm:prSet/>
      <dgm:spPr/>
      <dgm:t>
        <a:bodyPr/>
        <a:lstStyle/>
        <a:p>
          <a:pPr algn="just"/>
          <a:endParaRPr lang="en-US"/>
        </a:p>
      </dgm:t>
    </dgm:pt>
    <dgm:pt modelId="{35D8EBA1-A3D8-4DF1-85D1-9A79CA49E721}">
      <dgm:prSet/>
      <dgm:spPr/>
      <dgm:t>
        <a:bodyPr/>
        <a:lstStyle/>
        <a:p>
          <a:pPr algn="just"/>
          <a:r>
            <a:rPr lang="en-US"/>
            <a:t>Leadership development pathway contains rotational functions and geographical assignments (Matsuo, 2015).</a:t>
          </a:r>
        </a:p>
      </dgm:t>
    </dgm:pt>
    <dgm:pt modelId="{ABD8DD5B-EB27-4719-9C9C-8DF44E00F6BD}" type="parTrans" cxnId="{02A1027C-61E3-43E2-9B9C-4F11B0B1CD3C}">
      <dgm:prSet/>
      <dgm:spPr/>
      <dgm:t>
        <a:bodyPr/>
        <a:lstStyle/>
        <a:p>
          <a:pPr algn="just"/>
          <a:endParaRPr lang="en-US"/>
        </a:p>
      </dgm:t>
    </dgm:pt>
    <dgm:pt modelId="{3B9DA886-688B-49AD-8C74-8B340B01E78A}" type="sibTrans" cxnId="{02A1027C-61E3-43E2-9B9C-4F11B0B1CD3C}">
      <dgm:prSet/>
      <dgm:spPr/>
      <dgm:t>
        <a:bodyPr/>
        <a:lstStyle/>
        <a:p>
          <a:pPr algn="just"/>
          <a:endParaRPr lang="en-US"/>
        </a:p>
      </dgm:t>
    </dgm:pt>
    <dgm:pt modelId="{0C34DA57-45F8-4F89-BB28-A1D1F546BBBC}">
      <dgm:prSet/>
      <dgm:spPr/>
      <dgm:t>
        <a:bodyPr/>
        <a:lstStyle/>
        <a:p>
          <a:pPr algn="just"/>
          <a:r>
            <a:rPr lang="en-US"/>
            <a:t>The top-level leaders had to become mentors who will offer advice to the young talent.</a:t>
          </a:r>
        </a:p>
      </dgm:t>
    </dgm:pt>
    <dgm:pt modelId="{1C3A6273-058C-400D-8364-874002AA9720}" type="parTrans" cxnId="{4E8A0D9C-B7DA-4FCF-8D7B-F3E4833E575E}">
      <dgm:prSet/>
      <dgm:spPr/>
      <dgm:t>
        <a:bodyPr/>
        <a:lstStyle/>
        <a:p>
          <a:pPr algn="just"/>
          <a:endParaRPr lang="en-US"/>
        </a:p>
      </dgm:t>
    </dgm:pt>
    <dgm:pt modelId="{1C4995CF-5332-4866-981A-B43994792089}" type="sibTrans" cxnId="{4E8A0D9C-B7DA-4FCF-8D7B-F3E4833E575E}">
      <dgm:prSet/>
      <dgm:spPr/>
      <dgm:t>
        <a:bodyPr/>
        <a:lstStyle/>
        <a:p>
          <a:pPr algn="just"/>
          <a:endParaRPr lang="en-US"/>
        </a:p>
      </dgm:t>
    </dgm:pt>
    <dgm:pt modelId="{F35BDF58-0C64-485B-A247-56151D6AB076}" type="pres">
      <dgm:prSet presAssocID="{5B31D85E-DF9B-4651-AE17-F8896FB9297F}" presName="root" presStyleCnt="0">
        <dgm:presLayoutVars>
          <dgm:dir/>
          <dgm:resizeHandles val="exact"/>
        </dgm:presLayoutVars>
      </dgm:prSet>
      <dgm:spPr/>
    </dgm:pt>
    <dgm:pt modelId="{DD0DD78B-162F-4B78-83F8-C0A2B3EDAE3E}" type="pres">
      <dgm:prSet presAssocID="{0E3B4962-20D8-4E8C-8F01-757661841DAE}" presName="compNode" presStyleCnt="0"/>
      <dgm:spPr/>
    </dgm:pt>
    <dgm:pt modelId="{2713F325-2453-4783-A9B9-23370A64B7D4}" type="pres">
      <dgm:prSet presAssocID="{0E3B4962-20D8-4E8C-8F01-757661841DAE}" presName="bgRect" presStyleLbl="bgShp" presStyleIdx="0" presStyleCnt="4"/>
      <dgm:spPr/>
    </dgm:pt>
    <dgm:pt modelId="{CA10042B-3269-44B7-A8F0-5599B999F787}" type="pres">
      <dgm:prSet presAssocID="{0E3B4962-20D8-4E8C-8F01-757661841DA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684E51FC-B68F-417F-8BE1-2AED6E244EAE}" type="pres">
      <dgm:prSet presAssocID="{0E3B4962-20D8-4E8C-8F01-757661841DAE}" presName="spaceRect" presStyleCnt="0"/>
      <dgm:spPr/>
    </dgm:pt>
    <dgm:pt modelId="{C6210C00-F812-4D10-8FC5-F6F5D6DB416D}" type="pres">
      <dgm:prSet presAssocID="{0E3B4962-20D8-4E8C-8F01-757661841DAE}" presName="parTx" presStyleLbl="revTx" presStyleIdx="0" presStyleCnt="4">
        <dgm:presLayoutVars>
          <dgm:chMax val="0"/>
          <dgm:chPref val="0"/>
        </dgm:presLayoutVars>
      </dgm:prSet>
      <dgm:spPr/>
    </dgm:pt>
    <dgm:pt modelId="{EF0574B8-57EB-435F-9608-77BFF480EF2E}" type="pres">
      <dgm:prSet presAssocID="{7D0B1561-AEF5-4F33-81F9-87F11D806C08}" presName="sibTrans" presStyleCnt="0"/>
      <dgm:spPr/>
    </dgm:pt>
    <dgm:pt modelId="{F2337EB5-4678-49EE-8EEE-EA96AE540B80}" type="pres">
      <dgm:prSet presAssocID="{D3EF4953-7495-4DB8-8474-EA4ED76F3AF5}" presName="compNode" presStyleCnt="0"/>
      <dgm:spPr/>
    </dgm:pt>
    <dgm:pt modelId="{0DA7FC72-E1ED-4A19-9928-C3F3C8466438}" type="pres">
      <dgm:prSet presAssocID="{D3EF4953-7495-4DB8-8474-EA4ED76F3AF5}" presName="bgRect" presStyleLbl="bgShp" presStyleIdx="1" presStyleCnt="4"/>
      <dgm:spPr/>
    </dgm:pt>
    <dgm:pt modelId="{766754BA-753F-494C-B51C-0D85F6AF52DE}" type="pres">
      <dgm:prSet presAssocID="{D3EF4953-7495-4DB8-8474-EA4ED76F3AF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1646BBC3-5126-4664-B9E2-0AF81959C939}" type="pres">
      <dgm:prSet presAssocID="{D3EF4953-7495-4DB8-8474-EA4ED76F3AF5}" presName="spaceRect" presStyleCnt="0"/>
      <dgm:spPr/>
    </dgm:pt>
    <dgm:pt modelId="{2C238823-2E6E-45C4-B2A1-8B00C2081A16}" type="pres">
      <dgm:prSet presAssocID="{D3EF4953-7495-4DB8-8474-EA4ED76F3AF5}" presName="parTx" presStyleLbl="revTx" presStyleIdx="1" presStyleCnt="4">
        <dgm:presLayoutVars>
          <dgm:chMax val="0"/>
          <dgm:chPref val="0"/>
        </dgm:presLayoutVars>
      </dgm:prSet>
      <dgm:spPr/>
    </dgm:pt>
    <dgm:pt modelId="{DE24485D-EA4A-44F9-AA64-18A4AF93D5DD}" type="pres">
      <dgm:prSet presAssocID="{36C3B0B0-5C01-4AD9-8C64-6558848B205D}" presName="sibTrans" presStyleCnt="0"/>
      <dgm:spPr/>
    </dgm:pt>
    <dgm:pt modelId="{336A0BE0-DD77-4A0A-87B1-435FFB910582}" type="pres">
      <dgm:prSet presAssocID="{35D8EBA1-A3D8-4DF1-85D1-9A79CA49E721}" presName="compNode" presStyleCnt="0"/>
      <dgm:spPr/>
    </dgm:pt>
    <dgm:pt modelId="{4D0F7776-39A5-421A-B236-CECC38E8114C}" type="pres">
      <dgm:prSet presAssocID="{35D8EBA1-A3D8-4DF1-85D1-9A79CA49E721}" presName="bgRect" presStyleLbl="bgShp" presStyleIdx="2" presStyleCnt="4"/>
      <dgm:spPr/>
    </dgm:pt>
    <dgm:pt modelId="{D5A70BD1-67BE-48A5-A4B1-F6F59EAB75AA}" type="pres">
      <dgm:prSet presAssocID="{35D8EBA1-A3D8-4DF1-85D1-9A79CA49E72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eting"/>
        </a:ext>
      </dgm:extLst>
    </dgm:pt>
    <dgm:pt modelId="{1FFBFBA1-E163-4369-9FF1-ECF7982ED7A6}" type="pres">
      <dgm:prSet presAssocID="{35D8EBA1-A3D8-4DF1-85D1-9A79CA49E721}" presName="spaceRect" presStyleCnt="0"/>
      <dgm:spPr/>
    </dgm:pt>
    <dgm:pt modelId="{0F533A75-7A24-4309-A185-FE358931867A}" type="pres">
      <dgm:prSet presAssocID="{35D8EBA1-A3D8-4DF1-85D1-9A79CA49E721}" presName="parTx" presStyleLbl="revTx" presStyleIdx="2" presStyleCnt="4">
        <dgm:presLayoutVars>
          <dgm:chMax val="0"/>
          <dgm:chPref val="0"/>
        </dgm:presLayoutVars>
      </dgm:prSet>
      <dgm:spPr/>
    </dgm:pt>
    <dgm:pt modelId="{11B2A189-6E7A-41DB-9A78-18231B37B07D}" type="pres">
      <dgm:prSet presAssocID="{3B9DA886-688B-49AD-8C74-8B340B01E78A}" presName="sibTrans" presStyleCnt="0"/>
      <dgm:spPr/>
    </dgm:pt>
    <dgm:pt modelId="{675A36C1-3B88-4C3F-A705-D6D2C31C04DB}" type="pres">
      <dgm:prSet presAssocID="{0C34DA57-45F8-4F89-BB28-A1D1F546BBBC}" presName="compNode" presStyleCnt="0"/>
      <dgm:spPr/>
    </dgm:pt>
    <dgm:pt modelId="{3DB68563-BE68-4217-AF0C-DA1E3930E223}" type="pres">
      <dgm:prSet presAssocID="{0C34DA57-45F8-4F89-BB28-A1D1F546BBBC}" presName="bgRect" presStyleLbl="bgShp" presStyleIdx="3" presStyleCnt="4"/>
      <dgm:spPr/>
    </dgm:pt>
    <dgm:pt modelId="{44BB4438-1644-453D-91E7-DF8C30EEA9C2}" type="pres">
      <dgm:prSet presAssocID="{0C34DA57-45F8-4F89-BB28-A1D1F546BBB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of People"/>
        </a:ext>
      </dgm:extLst>
    </dgm:pt>
    <dgm:pt modelId="{77892116-922A-4122-86AC-BCC8B8902621}" type="pres">
      <dgm:prSet presAssocID="{0C34DA57-45F8-4F89-BB28-A1D1F546BBBC}" presName="spaceRect" presStyleCnt="0"/>
      <dgm:spPr/>
    </dgm:pt>
    <dgm:pt modelId="{8892442A-0FC1-44E4-8B26-482BF45AD42A}" type="pres">
      <dgm:prSet presAssocID="{0C34DA57-45F8-4F89-BB28-A1D1F546BBBC}" presName="parTx" presStyleLbl="revTx" presStyleIdx="3" presStyleCnt="4">
        <dgm:presLayoutVars>
          <dgm:chMax val="0"/>
          <dgm:chPref val="0"/>
        </dgm:presLayoutVars>
      </dgm:prSet>
      <dgm:spPr/>
    </dgm:pt>
  </dgm:ptLst>
  <dgm:cxnLst>
    <dgm:cxn modelId="{DA5B3749-7B4E-4D43-A69A-8505A87AAC17}" type="presOf" srcId="{D3EF4953-7495-4DB8-8474-EA4ED76F3AF5}" destId="{2C238823-2E6E-45C4-B2A1-8B00C2081A16}" srcOrd="0" destOrd="0" presId="urn:microsoft.com/office/officeart/2018/2/layout/IconVerticalSolidList"/>
    <dgm:cxn modelId="{86B48A51-E864-45FC-9583-6D772A3B03BA}" type="presOf" srcId="{5B31D85E-DF9B-4651-AE17-F8896FB9297F}" destId="{F35BDF58-0C64-485B-A247-56151D6AB076}" srcOrd="0" destOrd="0" presId="urn:microsoft.com/office/officeart/2018/2/layout/IconVerticalSolidList"/>
    <dgm:cxn modelId="{893A9673-ACF8-40DF-8E3E-8AA5879C9639}" type="presOf" srcId="{0E3B4962-20D8-4E8C-8F01-757661841DAE}" destId="{C6210C00-F812-4D10-8FC5-F6F5D6DB416D}" srcOrd="0" destOrd="0" presId="urn:microsoft.com/office/officeart/2018/2/layout/IconVerticalSolidList"/>
    <dgm:cxn modelId="{02A1027C-61E3-43E2-9B9C-4F11B0B1CD3C}" srcId="{5B31D85E-DF9B-4651-AE17-F8896FB9297F}" destId="{35D8EBA1-A3D8-4DF1-85D1-9A79CA49E721}" srcOrd="2" destOrd="0" parTransId="{ABD8DD5B-EB27-4719-9C9C-8DF44E00F6BD}" sibTransId="{3B9DA886-688B-49AD-8C74-8B340B01E78A}"/>
    <dgm:cxn modelId="{00927E8F-EBBE-404C-9A9C-4B0A147BDDB9}" type="presOf" srcId="{35D8EBA1-A3D8-4DF1-85D1-9A79CA49E721}" destId="{0F533A75-7A24-4309-A185-FE358931867A}" srcOrd="0" destOrd="0" presId="urn:microsoft.com/office/officeart/2018/2/layout/IconVerticalSolidList"/>
    <dgm:cxn modelId="{D155C695-4F22-4B1C-97BB-7C0C3DB9FAB6}" srcId="{5B31D85E-DF9B-4651-AE17-F8896FB9297F}" destId="{0E3B4962-20D8-4E8C-8F01-757661841DAE}" srcOrd="0" destOrd="0" parTransId="{526C61FF-5C8C-44D8-88CA-A76135F851DB}" sibTransId="{7D0B1561-AEF5-4F33-81F9-87F11D806C08}"/>
    <dgm:cxn modelId="{4E8A0D9C-B7DA-4FCF-8D7B-F3E4833E575E}" srcId="{5B31D85E-DF9B-4651-AE17-F8896FB9297F}" destId="{0C34DA57-45F8-4F89-BB28-A1D1F546BBBC}" srcOrd="3" destOrd="0" parTransId="{1C3A6273-058C-400D-8364-874002AA9720}" sibTransId="{1C4995CF-5332-4866-981A-B43994792089}"/>
    <dgm:cxn modelId="{18AF1CB8-EE46-44B9-ABEC-09CD049EB1D1}" srcId="{5B31D85E-DF9B-4651-AE17-F8896FB9297F}" destId="{D3EF4953-7495-4DB8-8474-EA4ED76F3AF5}" srcOrd="1" destOrd="0" parTransId="{75D7EE46-C420-4264-BA0D-77695D53FB4D}" sibTransId="{36C3B0B0-5C01-4AD9-8C64-6558848B205D}"/>
    <dgm:cxn modelId="{AC1471D1-2670-46CA-A9F3-A63D3E268AFA}" type="presOf" srcId="{0C34DA57-45F8-4F89-BB28-A1D1F546BBBC}" destId="{8892442A-0FC1-44E4-8B26-482BF45AD42A}" srcOrd="0" destOrd="0" presId="urn:microsoft.com/office/officeart/2018/2/layout/IconVerticalSolidList"/>
    <dgm:cxn modelId="{4FE2D636-BC86-4259-A0E6-30FCD03D86A4}" type="presParOf" srcId="{F35BDF58-0C64-485B-A247-56151D6AB076}" destId="{DD0DD78B-162F-4B78-83F8-C0A2B3EDAE3E}" srcOrd="0" destOrd="0" presId="urn:microsoft.com/office/officeart/2018/2/layout/IconVerticalSolidList"/>
    <dgm:cxn modelId="{D6ED7D8A-BAF5-4263-81DA-36C4DF2A8FA4}" type="presParOf" srcId="{DD0DD78B-162F-4B78-83F8-C0A2B3EDAE3E}" destId="{2713F325-2453-4783-A9B9-23370A64B7D4}" srcOrd="0" destOrd="0" presId="urn:microsoft.com/office/officeart/2018/2/layout/IconVerticalSolidList"/>
    <dgm:cxn modelId="{329DE0C1-934F-4000-BF65-B6D9D6B4B5C6}" type="presParOf" srcId="{DD0DD78B-162F-4B78-83F8-C0A2B3EDAE3E}" destId="{CA10042B-3269-44B7-A8F0-5599B999F787}" srcOrd="1" destOrd="0" presId="urn:microsoft.com/office/officeart/2018/2/layout/IconVerticalSolidList"/>
    <dgm:cxn modelId="{4C88D7AA-340F-4DC8-8D49-1C2036BAC22C}" type="presParOf" srcId="{DD0DD78B-162F-4B78-83F8-C0A2B3EDAE3E}" destId="{684E51FC-B68F-417F-8BE1-2AED6E244EAE}" srcOrd="2" destOrd="0" presId="urn:microsoft.com/office/officeart/2018/2/layout/IconVerticalSolidList"/>
    <dgm:cxn modelId="{A70C5393-D46E-466E-AA8C-BBD7B7472545}" type="presParOf" srcId="{DD0DD78B-162F-4B78-83F8-C0A2B3EDAE3E}" destId="{C6210C00-F812-4D10-8FC5-F6F5D6DB416D}" srcOrd="3" destOrd="0" presId="urn:microsoft.com/office/officeart/2018/2/layout/IconVerticalSolidList"/>
    <dgm:cxn modelId="{D054C9A1-6E24-432F-AFDC-210C960CCE29}" type="presParOf" srcId="{F35BDF58-0C64-485B-A247-56151D6AB076}" destId="{EF0574B8-57EB-435F-9608-77BFF480EF2E}" srcOrd="1" destOrd="0" presId="urn:microsoft.com/office/officeart/2018/2/layout/IconVerticalSolidList"/>
    <dgm:cxn modelId="{566FD715-895C-4478-AB4E-C3A79E49C3B4}" type="presParOf" srcId="{F35BDF58-0C64-485B-A247-56151D6AB076}" destId="{F2337EB5-4678-49EE-8EEE-EA96AE540B80}" srcOrd="2" destOrd="0" presId="urn:microsoft.com/office/officeart/2018/2/layout/IconVerticalSolidList"/>
    <dgm:cxn modelId="{C6F8419D-C98A-4CCE-A9EC-D954987C3D6D}" type="presParOf" srcId="{F2337EB5-4678-49EE-8EEE-EA96AE540B80}" destId="{0DA7FC72-E1ED-4A19-9928-C3F3C8466438}" srcOrd="0" destOrd="0" presId="urn:microsoft.com/office/officeart/2018/2/layout/IconVerticalSolidList"/>
    <dgm:cxn modelId="{5E379860-94B1-4C41-8068-44CA669C96F6}" type="presParOf" srcId="{F2337EB5-4678-49EE-8EEE-EA96AE540B80}" destId="{766754BA-753F-494C-B51C-0D85F6AF52DE}" srcOrd="1" destOrd="0" presId="urn:microsoft.com/office/officeart/2018/2/layout/IconVerticalSolidList"/>
    <dgm:cxn modelId="{49637156-C0FB-47E1-9AA0-1852FB71A6EC}" type="presParOf" srcId="{F2337EB5-4678-49EE-8EEE-EA96AE540B80}" destId="{1646BBC3-5126-4664-B9E2-0AF81959C939}" srcOrd="2" destOrd="0" presId="urn:microsoft.com/office/officeart/2018/2/layout/IconVerticalSolidList"/>
    <dgm:cxn modelId="{D6FF51B1-707A-4653-A4E2-4360E712197D}" type="presParOf" srcId="{F2337EB5-4678-49EE-8EEE-EA96AE540B80}" destId="{2C238823-2E6E-45C4-B2A1-8B00C2081A16}" srcOrd="3" destOrd="0" presId="urn:microsoft.com/office/officeart/2018/2/layout/IconVerticalSolidList"/>
    <dgm:cxn modelId="{14DE635A-BAE6-49DB-B7F6-ED2604FF16F3}" type="presParOf" srcId="{F35BDF58-0C64-485B-A247-56151D6AB076}" destId="{DE24485D-EA4A-44F9-AA64-18A4AF93D5DD}" srcOrd="3" destOrd="0" presId="urn:microsoft.com/office/officeart/2018/2/layout/IconVerticalSolidList"/>
    <dgm:cxn modelId="{CE1A685B-9BA5-466E-B88A-819DE5285A27}" type="presParOf" srcId="{F35BDF58-0C64-485B-A247-56151D6AB076}" destId="{336A0BE0-DD77-4A0A-87B1-435FFB910582}" srcOrd="4" destOrd="0" presId="urn:microsoft.com/office/officeart/2018/2/layout/IconVerticalSolidList"/>
    <dgm:cxn modelId="{D2AEAD58-98DD-4C34-9534-DCC04E03BD70}" type="presParOf" srcId="{336A0BE0-DD77-4A0A-87B1-435FFB910582}" destId="{4D0F7776-39A5-421A-B236-CECC38E8114C}" srcOrd="0" destOrd="0" presId="urn:microsoft.com/office/officeart/2018/2/layout/IconVerticalSolidList"/>
    <dgm:cxn modelId="{56D378CD-9E19-4D51-8BC2-581F3A8A8DA9}" type="presParOf" srcId="{336A0BE0-DD77-4A0A-87B1-435FFB910582}" destId="{D5A70BD1-67BE-48A5-A4B1-F6F59EAB75AA}" srcOrd="1" destOrd="0" presId="urn:microsoft.com/office/officeart/2018/2/layout/IconVerticalSolidList"/>
    <dgm:cxn modelId="{343D4C89-7EF6-4193-8292-F48D5505C7A6}" type="presParOf" srcId="{336A0BE0-DD77-4A0A-87B1-435FFB910582}" destId="{1FFBFBA1-E163-4369-9FF1-ECF7982ED7A6}" srcOrd="2" destOrd="0" presId="urn:microsoft.com/office/officeart/2018/2/layout/IconVerticalSolidList"/>
    <dgm:cxn modelId="{95AF2B47-CD1E-45CB-8C0D-9527E9CBB13A}" type="presParOf" srcId="{336A0BE0-DD77-4A0A-87B1-435FFB910582}" destId="{0F533A75-7A24-4309-A185-FE358931867A}" srcOrd="3" destOrd="0" presId="urn:microsoft.com/office/officeart/2018/2/layout/IconVerticalSolidList"/>
    <dgm:cxn modelId="{2B25FD00-EF48-4E0A-91FB-7E0885650D37}" type="presParOf" srcId="{F35BDF58-0C64-485B-A247-56151D6AB076}" destId="{11B2A189-6E7A-41DB-9A78-18231B37B07D}" srcOrd="5" destOrd="0" presId="urn:microsoft.com/office/officeart/2018/2/layout/IconVerticalSolidList"/>
    <dgm:cxn modelId="{83FA3F24-AB05-4A8D-93B9-BE4267130C49}" type="presParOf" srcId="{F35BDF58-0C64-485B-A247-56151D6AB076}" destId="{675A36C1-3B88-4C3F-A705-D6D2C31C04DB}" srcOrd="6" destOrd="0" presId="urn:microsoft.com/office/officeart/2018/2/layout/IconVerticalSolidList"/>
    <dgm:cxn modelId="{583974D6-08D0-484D-B538-28EED69D7182}" type="presParOf" srcId="{675A36C1-3B88-4C3F-A705-D6D2C31C04DB}" destId="{3DB68563-BE68-4217-AF0C-DA1E3930E223}" srcOrd="0" destOrd="0" presId="urn:microsoft.com/office/officeart/2018/2/layout/IconVerticalSolidList"/>
    <dgm:cxn modelId="{C50ADCCF-4D7C-47EB-B7F3-601AAB40C498}" type="presParOf" srcId="{675A36C1-3B88-4C3F-A705-D6D2C31C04DB}" destId="{44BB4438-1644-453D-91E7-DF8C30EEA9C2}" srcOrd="1" destOrd="0" presId="urn:microsoft.com/office/officeart/2018/2/layout/IconVerticalSolidList"/>
    <dgm:cxn modelId="{7775BF5E-231D-4890-9016-BBC5FB728D71}" type="presParOf" srcId="{675A36C1-3B88-4C3F-A705-D6D2C31C04DB}" destId="{77892116-922A-4122-86AC-BCC8B8902621}" srcOrd="2" destOrd="0" presId="urn:microsoft.com/office/officeart/2018/2/layout/IconVerticalSolidList"/>
    <dgm:cxn modelId="{B7CE4458-41ED-4D9E-B408-BB7719C6E35D}" type="presParOf" srcId="{675A36C1-3B88-4C3F-A705-D6D2C31C04DB}" destId="{8892442A-0FC1-44E4-8B26-482BF45AD42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9DB0BCF-D895-4F53-8710-310EB4D81A8A}"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71E30A80-822F-4C70-A1CB-01B35D1662C9}">
      <dgm:prSet/>
      <dgm:spPr/>
      <dgm:t>
        <a:bodyPr/>
        <a:lstStyle/>
        <a:p>
          <a:pPr algn="just"/>
          <a:r>
            <a:rPr lang="en-US"/>
            <a:t>Toyota Learning Management system was implemented worldwide that reached employees in all locations.</a:t>
          </a:r>
        </a:p>
      </dgm:t>
    </dgm:pt>
    <dgm:pt modelId="{FD618FE8-5ED0-4737-BD49-053CF5F05BD8}" type="parTrans" cxnId="{FE50AAE6-EBEF-41A4-94E6-C493EC439BBC}">
      <dgm:prSet/>
      <dgm:spPr/>
      <dgm:t>
        <a:bodyPr/>
        <a:lstStyle/>
        <a:p>
          <a:pPr algn="just"/>
          <a:endParaRPr lang="en-US"/>
        </a:p>
      </dgm:t>
    </dgm:pt>
    <dgm:pt modelId="{4ECD61E0-4B34-4899-A2E5-029806335912}" type="sibTrans" cxnId="{FE50AAE6-EBEF-41A4-94E6-C493EC439BBC}">
      <dgm:prSet/>
      <dgm:spPr/>
      <dgm:t>
        <a:bodyPr/>
        <a:lstStyle/>
        <a:p>
          <a:pPr algn="just"/>
          <a:endParaRPr lang="en-US"/>
        </a:p>
      </dgm:t>
    </dgm:pt>
    <dgm:pt modelId="{04F72FF8-6B37-4FE2-BB49-93734919CA37}">
      <dgm:prSet/>
      <dgm:spPr/>
      <dgm:t>
        <a:bodyPr/>
        <a:lstStyle/>
        <a:p>
          <a:pPr algn="just"/>
          <a:r>
            <a:rPr lang="en-US" dirty="0"/>
            <a:t>Mobile learning programs that facilitate the on-demand access to training material used by the frontline workers.</a:t>
          </a:r>
        </a:p>
      </dgm:t>
    </dgm:pt>
    <dgm:pt modelId="{1DB95C73-F3A1-4DFB-8128-3279723C9B00}" type="parTrans" cxnId="{4A56D5BB-F84C-4BA8-9D10-CEAE1ABDD2A9}">
      <dgm:prSet/>
      <dgm:spPr/>
      <dgm:t>
        <a:bodyPr/>
        <a:lstStyle/>
        <a:p>
          <a:pPr algn="just"/>
          <a:endParaRPr lang="en-US"/>
        </a:p>
      </dgm:t>
    </dgm:pt>
    <dgm:pt modelId="{F6322BC4-D62C-4D97-8B2E-6E7C2FE109A6}" type="sibTrans" cxnId="{4A56D5BB-F84C-4BA8-9D10-CEAE1ABDD2A9}">
      <dgm:prSet/>
      <dgm:spPr/>
      <dgm:t>
        <a:bodyPr/>
        <a:lstStyle/>
        <a:p>
          <a:pPr algn="just"/>
          <a:endParaRPr lang="en-US"/>
        </a:p>
      </dgm:t>
    </dgm:pt>
    <dgm:pt modelId="{648D4655-3A15-432D-B0F9-9DD921FCB850}">
      <dgm:prSet/>
      <dgm:spPr/>
      <dgm:t>
        <a:bodyPr/>
        <a:lstStyle/>
        <a:p>
          <a:pPr algn="just"/>
          <a:r>
            <a:rPr lang="en-US"/>
            <a:t>Training simulators of virtual reality in complicated assembly processes that decreased the amount of time used in training by 25 percent.</a:t>
          </a:r>
        </a:p>
      </dgm:t>
    </dgm:pt>
    <dgm:pt modelId="{5B58376C-463A-44D7-AAAE-987FFF84620C}" type="parTrans" cxnId="{535BC68F-5873-411E-B9CC-5A009629681F}">
      <dgm:prSet/>
      <dgm:spPr/>
      <dgm:t>
        <a:bodyPr/>
        <a:lstStyle/>
        <a:p>
          <a:pPr algn="just"/>
          <a:endParaRPr lang="en-US"/>
        </a:p>
      </dgm:t>
    </dgm:pt>
    <dgm:pt modelId="{FC4049F3-8198-4289-A18C-C7F79F5E23EC}" type="sibTrans" cxnId="{535BC68F-5873-411E-B9CC-5A009629681F}">
      <dgm:prSet/>
      <dgm:spPr/>
      <dgm:t>
        <a:bodyPr/>
        <a:lstStyle/>
        <a:p>
          <a:pPr algn="just"/>
          <a:endParaRPr lang="en-US"/>
        </a:p>
      </dgm:t>
    </dgm:pt>
    <dgm:pt modelId="{AE3C30ED-F41B-4E24-94D9-81C9C632AB99}">
      <dgm:prSet/>
      <dgm:spPr/>
      <dgm:t>
        <a:bodyPr/>
        <a:lstStyle/>
        <a:p>
          <a:pPr algn="just"/>
          <a:r>
            <a:rPr lang="en-US"/>
            <a:t>More than 200 million financing in digital learning infrastructure during the period of 2020-24 (ineak, 2024).</a:t>
          </a:r>
        </a:p>
      </dgm:t>
    </dgm:pt>
    <dgm:pt modelId="{18DE8AA4-5163-4770-B6C5-15EF4CEDB114}" type="parTrans" cxnId="{A78E46C9-EED9-46EF-A9D6-382FC1C8F530}">
      <dgm:prSet/>
      <dgm:spPr/>
      <dgm:t>
        <a:bodyPr/>
        <a:lstStyle/>
        <a:p>
          <a:pPr algn="just"/>
          <a:endParaRPr lang="en-US"/>
        </a:p>
      </dgm:t>
    </dgm:pt>
    <dgm:pt modelId="{926B6EC1-7711-47A6-B80E-6FF4FEBC7B67}" type="sibTrans" cxnId="{A78E46C9-EED9-46EF-A9D6-382FC1C8F530}">
      <dgm:prSet/>
      <dgm:spPr/>
      <dgm:t>
        <a:bodyPr/>
        <a:lstStyle/>
        <a:p>
          <a:pPr algn="just"/>
          <a:endParaRPr lang="en-US"/>
        </a:p>
      </dgm:t>
    </dgm:pt>
    <dgm:pt modelId="{EA0CFEBE-99BA-4AC5-AC4F-589E5D4EC9B0}" type="pres">
      <dgm:prSet presAssocID="{B9DB0BCF-D895-4F53-8710-310EB4D81A8A}" presName="vert0" presStyleCnt="0">
        <dgm:presLayoutVars>
          <dgm:dir/>
          <dgm:animOne val="branch"/>
          <dgm:animLvl val="lvl"/>
        </dgm:presLayoutVars>
      </dgm:prSet>
      <dgm:spPr/>
    </dgm:pt>
    <dgm:pt modelId="{EE411C68-3D45-4A59-893D-4A759DA76AB8}" type="pres">
      <dgm:prSet presAssocID="{71E30A80-822F-4C70-A1CB-01B35D1662C9}" presName="thickLine" presStyleLbl="alignNode1" presStyleIdx="0" presStyleCnt="4"/>
      <dgm:spPr/>
    </dgm:pt>
    <dgm:pt modelId="{3B2F304B-6FEE-49D3-8ED1-790C403BAD26}" type="pres">
      <dgm:prSet presAssocID="{71E30A80-822F-4C70-A1CB-01B35D1662C9}" presName="horz1" presStyleCnt="0"/>
      <dgm:spPr/>
    </dgm:pt>
    <dgm:pt modelId="{106E0001-17AD-4F24-B73C-67CFCC2E934E}" type="pres">
      <dgm:prSet presAssocID="{71E30A80-822F-4C70-A1CB-01B35D1662C9}" presName="tx1" presStyleLbl="revTx" presStyleIdx="0" presStyleCnt="4"/>
      <dgm:spPr/>
    </dgm:pt>
    <dgm:pt modelId="{AE6242FD-79F8-4F6A-93E0-5EBA26992BF0}" type="pres">
      <dgm:prSet presAssocID="{71E30A80-822F-4C70-A1CB-01B35D1662C9}" presName="vert1" presStyleCnt="0"/>
      <dgm:spPr/>
    </dgm:pt>
    <dgm:pt modelId="{FC97A1EF-1EC0-4743-9175-EA004246DF47}" type="pres">
      <dgm:prSet presAssocID="{04F72FF8-6B37-4FE2-BB49-93734919CA37}" presName="thickLine" presStyleLbl="alignNode1" presStyleIdx="1" presStyleCnt="4"/>
      <dgm:spPr/>
    </dgm:pt>
    <dgm:pt modelId="{C85AAAF3-D783-4E59-9545-402A530A9B76}" type="pres">
      <dgm:prSet presAssocID="{04F72FF8-6B37-4FE2-BB49-93734919CA37}" presName="horz1" presStyleCnt="0"/>
      <dgm:spPr/>
    </dgm:pt>
    <dgm:pt modelId="{3813AAB4-B010-4E03-9E62-1846D1722A81}" type="pres">
      <dgm:prSet presAssocID="{04F72FF8-6B37-4FE2-BB49-93734919CA37}" presName="tx1" presStyleLbl="revTx" presStyleIdx="1" presStyleCnt="4"/>
      <dgm:spPr/>
    </dgm:pt>
    <dgm:pt modelId="{AA668BC9-42B8-496E-846F-05A77EE3A933}" type="pres">
      <dgm:prSet presAssocID="{04F72FF8-6B37-4FE2-BB49-93734919CA37}" presName="vert1" presStyleCnt="0"/>
      <dgm:spPr/>
    </dgm:pt>
    <dgm:pt modelId="{9E175C0A-32E2-4C73-9E45-3B621FC17CDA}" type="pres">
      <dgm:prSet presAssocID="{648D4655-3A15-432D-B0F9-9DD921FCB850}" presName="thickLine" presStyleLbl="alignNode1" presStyleIdx="2" presStyleCnt="4"/>
      <dgm:spPr/>
    </dgm:pt>
    <dgm:pt modelId="{285A07E0-5EF5-476A-AADA-15490ADF0164}" type="pres">
      <dgm:prSet presAssocID="{648D4655-3A15-432D-B0F9-9DD921FCB850}" presName="horz1" presStyleCnt="0"/>
      <dgm:spPr/>
    </dgm:pt>
    <dgm:pt modelId="{EECB1040-322F-45AB-8FF2-CDB61287BD03}" type="pres">
      <dgm:prSet presAssocID="{648D4655-3A15-432D-B0F9-9DD921FCB850}" presName="tx1" presStyleLbl="revTx" presStyleIdx="2" presStyleCnt="4"/>
      <dgm:spPr/>
    </dgm:pt>
    <dgm:pt modelId="{1087C52A-A364-46ED-B6BE-262F88BD278F}" type="pres">
      <dgm:prSet presAssocID="{648D4655-3A15-432D-B0F9-9DD921FCB850}" presName="vert1" presStyleCnt="0"/>
      <dgm:spPr/>
    </dgm:pt>
    <dgm:pt modelId="{D374F12C-2A9C-42AA-BC35-3D509BC1271A}" type="pres">
      <dgm:prSet presAssocID="{AE3C30ED-F41B-4E24-94D9-81C9C632AB99}" presName="thickLine" presStyleLbl="alignNode1" presStyleIdx="3" presStyleCnt="4"/>
      <dgm:spPr/>
    </dgm:pt>
    <dgm:pt modelId="{887400C3-774D-4707-978E-A24E07680C2F}" type="pres">
      <dgm:prSet presAssocID="{AE3C30ED-F41B-4E24-94D9-81C9C632AB99}" presName="horz1" presStyleCnt="0"/>
      <dgm:spPr/>
    </dgm:pt>
    <dgm:pt modelId="{AF39C74E-1630-4E6F-869A-05EC8D08A7F7}" type="pres">
      <dgm:prSet presAssocID="{AE3C30ED-F41B-4E24-94D9-81C9C632AB99}" presName="tx1" presStyleLbl="revTx" presStyleIdx="3" presStyleCnt="4"/>
      <dgm:spPr/>
    </dgm:pt>
    <dgm:pt modelId="{301F691F-20D4-46CA-8302-AE64F0583644}" type="pres">
      <dgm:prSet presAssocID="{AE3C30ED-F41B-4E24-94D9-81C9C632AB99}" presName="vert1" presStyleCnt="0"/>
      <dgm:spPr/>
    </dgm:pt>
  </dgm:ptLst>
  <dgm:cxnLst>
    <dgm:cxn modelId="{907F1D2C-7F90-4D37-9063-D240052EBB28}" type="presOf" srcId="{71E30A80-822F-4C70-A1CB-01B35D1662C9}" destId="{106E0001-17AD-4F24-B73C-67CFCC2E934E}" srcOrd="0" destOrd="0" presId="urn:microsoft.com/office/officeart/2008/layout/LinedList"/>
    <dgm:cxn modelId="{95C78B7B-FF4F-47C4-A76A-E8852ADCA9AF}" type="presOf" srcId="{B9DB0BCF-D895-4F53-8710-310EB4D81A8A}" destId="{EA0CFEBE-99BA-4AC5-AC4F-589E5D4EC9B0}" srcOrd="0" destOrd="0" presId="urn:microsoft.com/office/officeart/2008/layout/LinedList"/>
    <dgm:cxn modelId="{B302E78A-1175-4F21-A1C1-FC42637A0C0F}" type="presOf" srcId="{AE3C30ED-F41B-4E24-94D9-81C9C632AB99}" destId="{AF39C74E-1630-4E6F-869A-05EC8D08A7F7}" srcOrd="0" destOrd="0" presId="urn:microsoft.com/office/officeart/2008/layout/LinedList"/>
    <dgm:cxn modelId="{535BC68F-5873-411E-B9CC-5A009629681F}" srcId="{B9DB0BCF-D895-4F53-8710-310EB4D81A8A}" destId="{648D4655-3A15-432D-B0F9-9DD921FCB850}" srcOrd="2" destOrd="0" parTransId="{5B58376C-463A-44D7-AAAE-987FFF84620C}" sibTransId="{FC4049F3-8198-4289-A18C-C7F79F5E23EC}"/>
    <dgm:cxn modelId="{4A56D5BB-F84C-4BA8-9D10-CEAE1ABDD2A9}" srcId="{B9DB0BCF-D895-4F53-8710-310EB4D81A8A}" destId="{04F72FF8-6B37-4FE2-BB49-93734919CA37}" srcOrd="1" destOrd="0" parTransId="{1DB95C73-F3A1-4DFB-8128-3279723C9B00}" sibTransId="{F6322BC4-D62C-4D97-8B2E-6E7C2FE109A6}"/>
    <dgm:cxn modelId="{F0AFF4C6-E726-43D7-8230-18CD06293BAF}" type="presOf" srcId="{648D4655-3A15-432D-B0F9-9DD921FCB850}" destId="{EECB1040-322F-45AB-8FF2-CDB61287BD03}" srcOrd="0" destOrd="0" presId="urn:microsoft.com/office/officeart/2008/layout/LinedList"/>
    <dgm:cxn modelId="{A78E46C9-EED9-46EF-A9D6-382FC1C8F530}" srcId="{B9DB0BCF-D895-4F53-8710-310EB4D81A8A}" destId="{AE3C30ED-F41B-4E24-94D9-81C9C632AB99}" srcOrd="3" destOrd="0" parTransId="{18DE8AA4-5163-4770-B6C5-15EF4CEDB114}" sibTransId="{926B6EC1-7711-47A6-B80E-6FF4FEBC7B67}"/>
    <dgm:cxn modelId="{FE50AAE6-EBEF-41A4-94E6-C493EC439BBC}" srcId="{B9DB0BCF-D895-4F53-8710-310EB4D81A8A}" destId="{71E30A80-822F-4C70-A1CB-01B35D1662C9}" srcOrd="0" destOrd="0" parTransId="{FD618FE8-5ED0-4737-BD49-053CF5F05BD8}" sibTransId="{4ECD61E0-4B34-4899-A2E5-029806335912}"/>
    <dgm:cxn modelId="{3D84FEED-9FC6-4720-A4DB-DB69822656A3}" type="presOf" srcId="{04F72FF8-6B37-4FE2-BB49-93734919CA37}" destId="{3813AAB4-B010-4E03-9E62-1846D1722A81}" srcOrd="0" destOrd="0" presId="urn:microsoft.com/office/officeart/2008/layout/LinedList"/>
    <dgm:cxn modelId="{8853833D-6C05-4ED4-A788-9801B48C2B23}" type="presParOf" srcId="{EA0CFEBE-99BA-4AC5-AC4F-589E5D4EC9B0}" destId="{EE411C68-3D45-4A59-893D-4A759DA76AB8}" srcOrd="0" destOrd="0" presId="urn:microsoft.com/office/officeart/2008/layout/LinedList"/>
    <dgm:cxn modelId="{B980B0DA-3313-4FA2-9D58-FF85329A61E6}" type="presParOf" srcId="{EA0CFEBE-99BA-4AC5-AC4F-589E5D4EC9B0}" destId="{3B2F304B-6FEE-49D3-8ED1-790C403BAD26}" srcOrd="1" destOrd="0" presId="urn:microsoft.com/office/officeart/2008/layout/LinedList"/>
    <dgm:cxn modelId="{7E174165-7D25-48EA-AAAA-1001B9F7C860}" type="presParOf" srcId="{3B2F304B-6FEE-49D3-8ED1-790C403BAD26}" destId="{106E0001-17AD-4F24-B73C-67CFCC2E934E}" srcOrd="0" destOrd="0" presId="urn:microsoft.com/office/officeart/2008/layout/LinedList"/>
    <dgm:cxn modelId="{327DD711-E788-4841-B884-C6E7BC80498D}" type="presParOf" srcId="{3B2F304B-6FEE-49D3-8ED1-790C403BAD26}" destId="{AE6242FD-79F8-4F6A-93E0-5EBA26992BF0}" srcOrd="1" destOrd="0" presId="urn:microsoft.com/office/officeart/2008/layout/LinedList"/>
    <dgm:cxn modelId="{0665B175-0760-466F-A188-E035B63C59EF}" type="presParOf" srcId="{EA0CFEBE-99BA-4AC5-AC4F-589E5D4EC9B0}" destId="{FC97A1EF-1EC0-4743-9175-EA004246DF47}" srcOrd="2" destOrd="0" presId="urn:microsoft.com/office/officeart/2008/layout/LinedList"/>
    <dgm:cxn modelId="{3338C209-2FE7-49D0-97F9-755A6F7FC51C}" type="presParOf" srcId="{EA0CFEBE-99BA-4AC5-AC4F-589E5D4EC9B0}" destId="{C85AAAF3-D783-4E59-9545-402A530A9B76}" srcOrd="3" destOrd="0" presId="urn:microsoft.com/office/officeart/2008/layout/LinedList"/>
    <dgm:cxn modelId="{132034F1-8E41-4654-8395-98EAF82EA6ED}" type="presParOf" srcId="{C85AAAF3-D783-4E59-9545-402A530A9B76}" destId="{3813AAB4-B010-4E03-9E62-1846D1722A81}" srcOrd="0" destOrd="0" presId="urn:microsoft.com/office/officeart/2008/layout/LinedList"/>
    <dgm:cxn modelId="{4728CD9F-59FB-4323-8483-87CA65BC4EFD}" type="presParOf" srcId="{C85AAAF3-D783-4E59-9545-402A530A9B76}" destId="{AA668BC9-42B8-496E-846F-05A77EE3A933}" srcOrd="1" destOrd="0" presId="urn:microsoft.com/office/officeart/2008/layout/LinedList"/>
    <dgm:cxn modelId="{EA589399-8410-4630-9F12-496296B3DF30}" type="presParOf" srcId="{EA0CFEBE-99BA-4AC5-AC4F-589E5D4EC9B0}" destId="{9E175C0A-32E2-4C73-9E45-3B621FC17CDA}" srcOrd="4" destOrd="0" presId="urn:microsoft.com/office/officeart/2008/layout/LinedList"/>
    <dgm:cxn modelId="{BC4B61C1-FD35-4D7D-8D8F-CFDBFFFBCAAC}" type="presParOf" srcId="{EA0CFEBE-99BA-4AC5-AC4F-589E5D4EC9B0}" destId="{285A07E0-5EF5-476A-AADA-15490ADF0164}" srcOrd="5" destOrd="0" presId="urn:microsoft.com/office/officeart/2008/layout/LinedList"/>
    <dgm:cxn modelId="{5B127C1E-5B9D-49CC-A0A3-DEFF21FFE882}" type="presParOf" srcId="{285A07E0-5EF5-476A-AADA-15490ADF0164}" destId="{EECB1040-322F-45AB-8FF2-CDB61287BD03}" srcOrd="0" destOrd="0" presId="urn:microsoft.com/office/officeart/2008/layout/LinedList"/>
    <dgm:cxn modelId="{961EDEA9-AE4C-40B1-BF6D-7B2DE3ED832A}" type="presParOf" srcId="{285A07E0-5EF5-476A-AADA-15490ADF0164}" destId="{1087C52A-A364-46ED-B6BE-262F88BD278F}" srcOrd="1" destOrd="0" presId="urn:microsoft.com/office/officeart/2008/layout/LinedList"/>
    <dgm:cxn modelId="{5C7DD432-53E5-4901-A266-90B3870E3F68}" type="presParOf" srcId="{EA0CFEBE-99BA-4AC5-AC4F-589E5D4EC9B0}" destId="{D374F12C-2A9C-42AA-BC35-3D509BC1271A}" srcOrd="6" destOrd="0" presId="urn:microsoft.com/office/officeart/2008/layout/LinedList"/>
    <dgm:cxn modelId="{CE8D4DFC-9383-4FDC-9893-3766E9C3EC05}" type="presParOf" srcId="{EA0CFEBE-99BA-4AC5-AC4F-589E5D4EC9B0}" destId="{887400C3-774D-4707-978E-A24E07680C2F}" srcOrd="7" destOrd="0" presId="urn:microsoft.com/office/officeart/2008/layout/LinedList"/>
    <dgm:cxn modelId="{B5A3AAB0-EC85-4EA2-843C-3132B14EDF8D}" type="presParOf" srcId="{887400C3-774D-4707-978E-A24E07680C2F}" destId="{AF39C74E-1630-4E6F-869A-05EC8D08A7F7}" srcOrd="0" destOrd="0" presId="urn:microsoft.com/office/officeart/2008/layout/LinedList"/>
    <dgm:cxn modelId="{78254566-453E-4491-8460-DD264D786952}" type="presParOf" srcId="{887400C3-774D-4707-978E-A24E07680C2F}" destId="{301F691F-20D4-46CA-8302-AE64F058364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78E45C0-FFC4-4898-A9C7-4FEA2B598DA5}"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CC0183F-F49E-4ED3-BB09-5AE5B25F83B3}">
      <dgm:prSet/>
      <dgm:spPr/>
      <dgm:t>
        <a:bodyPr/>
        <a:lstStyle/>
        <a:p>
          <a:pPr>
            <a:lnSpc>
              <a:spcPct val="100000"/>
            </a:lnSpc>
          </a:pPr>
          <a:r>
            <a:rPr lang="en-US"/>
            <a:t>Quickly move to online learning systems such as virtual reality to train technical skills (Alfes et al., 2013).</a:t>
          </a:r>
        </a:p>
      </dgm:t>
    </dgm:pt>
    <dgm:pt modelId="{372522D0-6312-43BA-B7B0-6A3E7F85E285}" type="parTrans" cxnId="{6D44D08B-CF47-4902-B75F-4E62909B6EC4}">
      <dgm:prSet/>
      <dgm:spPr/>
      <dgm:t>
        <a:bodyPr/>
        <a:lstStyle/>
        <a:p>
          <a:endParaRPr lang="en-US"/>
        </a:p>
      </dgm:t>
    </dgm:pt>
    <dgm:pt modelId="{18C03941-BA75-4410-88D5-0DBF15ED2209}" type="sibTrans" cxnId="{6D44D08B-CF47-4902-B75F-4E62909B6EC4}">
      <dgm:prSet/>
      <dgm:spPr/>
      <dgm:t>
        <a:bodyPr/>
        <a:lstStyle/>
        <a:p>
          <a:pPr>
            <a:lnSpc>
              <a:spcPct val="100000"/>
            </a:lnSpc>
          </a:pPr>
          <a:endParaRPr lang="en-US"/>
        </a:p>
      </dgm:t>
    </dgm:pt>
    <dgm:pt modelId="{7FCF50DD-F771-4929-9DD3-BD3EA6BCA057}">
      <dgm:prSet/>
      <dgm:spPr/>
      <dgm:t>
        <a:bodyPr/>
        <a:lstStyle/>
        <a:p>
          <a:pPr>
            <a:lnSpc>
              <a:spcPct val="100000"/>
            </a:lnSpc>
          </a:pPr>
          <a:r>
            <a:rPr lang="en-US"/>
            <a:t>Cultivate unique learning experiences with AI to accommodate people in their developmental challenges as well as career goals.</a:t>
          </a:r>
        </a:p>
      </dgm:t>
    </dgm:pt>
    <dgm:pt modelId="{373208D5-8918-4B55-A489-00FF492F3D66}" type="parTrans" cxnId="{AC0C44E0-77F8-4333-888E-0527355376DF}">
      <dgm:prSet/>
      <dgm:spPr/>
      <dgm:t>
        <a:bodyPr/>
        <a:lstStyle/>
        <a:p>
          <a:endParaRPr lang="en-US"/>
        </a:p>
      </dgm:t>
    </dgm:pt>
    <dgm:pt modelId="{54E578A5-67BA-47A6-92CF-7F43131082A3}" type="sibTrans" cxnId="{AC0C44E0-77F8-4333-888E-0527355376DF}">
      <dgm:prSet/>
      <dgm:spPr/>
      <dgm:t>
        <a:bodyPr/>
        <a:lstStyle/>
        <a:p>
          <a:pPr>
            <a:lnSpc>
              <a:spcPct val="100000"/>
            </a:lnSpc>
          </a:pPr>
          <a:endParaRPr lang="en-US"/>
        </a:p>
      </dgm:t>
    </dgm:pt>
    <dgm:pt modelId="{FB13D3AC-1CA7-4D85-BD43-568A7E0278CC}">
      <dgm:prSet/>
      <dgm:spPr/>
      <dgm:t>
        <a:bodyPr/>
        <a:lstStyle/>
        <a:p>
          <a:pPr>
            <a:lnSpc>
              <a:spcPct val="100000"/>
            </a:lnSpc>
          </a:pPr>
          <a:r>
            <a:rPr lang="en-US"/>
            <a:t>Enhance collaborations with other learning institutions to maintain relevance of the curriculum.</a:t>
          </a:r>
        </a:p>
      </dgm:t>
    </dgm:pt>
    <dgm:pt modelId="{B512AEE3-71C3-4A04-A147-1F491383A8BE}" type="parTrans" cxnId="{0D196A48-84E4-4B50-8DFD-1C422F1DE7B7}">
      <dgm:prSet/>
      <dgm:spPr/>
      <dgm:t>
        <a:bodyPr/>
        <a:lstStyle/>
        <a:p>
          <a:endParaRPr lang="en-US"/>
        </a:p>
      </dgm:t>
    </dgm:pt>
    <dgm:pt modelId="{01DBE72F-24FA-413A-ABF4-FE86537C1F18}" type="sibTrans" cxnId="{0D196A48-84E4-4B50-8DFD-1C422F1DE7B7}">
      <dgm:prSet/>
      <dgm:spPr/>
      <dgm:t>
        <a:bodyPr/>
        <a:lstStyle/>
        <a:p>
          <a:pPr>
            <a:lnSpc>
              <a:spcPct val="100000"/>
            </a:lnSpc>
          </a:pPr>
          <a:endParaRPr lang="en-US"/>
        </a:p>
      </dgm:t>
    </dgm:pt>
    <dgm:pt modelId="{A772AD3B-56A2-4CB6-9298-137B6B8CD988}">
      <dgm:prSet/>
      <dgm:spPr/>
      <dgm:t>
        <a:bodyPr/>
        <a:lstStyle/>
        <a:p>
          <a:pPr>
            <a:lnSpc>
              <a:spcPct val="100000"/>
            </a:lnSpc>
          </a:pPr>
          <a:r>
            <a:rPr lang="en-US"/>
            <a:t>Introduce powerful learning analytics to monitor the level of skill growth and define the lack of capabilities.</a:t>
          </a:r>
        </a:p>
      </dgm:t>
    </dgm:pt>
    <dgm:pt modelId="{1373D594-4139-4320-B92B-C6C031C97761}" type="parTrans" cxnId="{A9A906A9-C40F-4923-821B-CB6D1EECFBAF}">
      <dgm:prSet/>
      <dgm:spPr/>
      <dgm:t>
        <a:bodyPr/>
        <a:lstStyle/>
        <a:p>
          <a:endParaRPr lang="en-US"/>
        </a:p>
      </dgm:t>
    </dgm:pt>
    <dgm:pt modelId="{3783B241-4665-4724-A860-40F8165B570C}" type="sibTrans" cxnId="{A9A906A9-C40F-4923-821B-CB6D1EECFBAF}">
      <dgm:prSet/>
      <dgm:spPr/>
      <dgm:t>
        <a:bodyPr/>
        <a:lstStyle/>
        <a:p>
          <a:endParaRPr lang="en-US"/>
        </a:p>
      </dgm:t>
    </dgm:pt>
    <dgm:pt modelId="{CB307C05-EFC8-4F86-9DDC-ADF26ADE31EC}" type="pres">
      <dgm:prSet presAssocID="{778E45C0-FFC4-4898-A9C7-4FEA2B598DA5}" presName="root" presStyleCnt="0">
        <dgm:presLayoutVars>
          <dgm:dir/>
          <dgm:resizeHandles val="exact"/>
        </dgm:presLayoutVars>
      </dgm:prSet>
      <dgm:spPr/>
    </dgm:pt>
    <dgm:pt modelId="{62F95B66-6BD8-497E-925A-3CCC6AC96BD8}" type="pres">
      <dgm:prSet presAssocID="{778E45C0-FFC4-4898-A9C7-4FEA2B598DA5}" presName="container" presStyleCnt="0">
        <dgm:presLayoutVars>
          <dgm:dir/>
          <dgm:resizeHandles val="exact"/>
        </dgm:presLayoutVars>
      </dgm:prSet>
      <dgm:spPr/>
    </dgm:pt>
    <dgm:pt modelId="{2CF8AE99-A685-4CD4-93A9-0CCCEAC2D494}" type="pres">
      <dgm:prSet presAssocID="{6CC0183F-F49E-4ED3-BB09-5AE5B25F83B3}" presName="compNode" presStyleCnt="0"/>
      <dgm:spPr/>
    </dgm:pt>
    <dgm:pt modelId="{D0416B93-738D-4FFA-8198-47FA16ADBE49}" type="pres">
      <dgm:prSet presAssocID="{6CC0183F-F49E-4ED3-BB09-5AE5B25F83B3}" presName="iconBgRect" presStyleLbl="bgShp" presStyleIdx="0" presStyleCnt="4"/>
      <dgm:spPr/>
    </dgm:pt>
    <dgm:pt modelId="{DB96D353-0E3C-4B6F-8B47-B21DA0F9D66B}" type="pres">
      <dgm:prSet presAssocID="{6CC0183F-F49E-4ED3-BB09-5AE5B25F83B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rain"/>
        </a:ext>
      </dgm:extLst>
    </dgm:pt>
    <dgm:pt modelId="{41FEC94A-8719-4CE4-8397-89542BDE34BB}" type="pres">
      <dgm:prSet presAssocID="{6CC0183F-F49E-4ED3-BB09-5AE5B25F83B3}" presName="spaceRect" presStyleCnt="0"/>
      <dgm:spPr/>
    </dgm:pt>
    <dgm:pt modelId="{13BD6608-5DF2-4B29-B97A-DCDA765C8D40}" type="pres">
      <dgm:prSet presAssocID="{6CC0183F-F49E-4ED3-BB09-5AE5B25F83B3}" presName="textRect" presStyleLbl="revTx" presStyleIdx="0" presStyleCnt="4">
        <dgm:presLayoutVars>
          <dgm:chMax val="1"/>
          <dgm:chPref val="1"/>
        </dgm:presLayoutVars>
      </dgm:prSet>
      <dgm:spPr/>
    </dgm:pt>
    <dgm:pt modelId="{E968AC6B-C85D-4C7F-A5C9-F9033AA8AA35}" type="pres">
      <dgm:prSet presAssocID="{18C03941-BA75-4410-88D5-0DBF15ED2209}" presName="sibTrans" presStyleLbl="sibTrans2D1" presStyleIdx="0" presStyleCnt="0"/>
      <dgm:spPr/>
    </dgm:pt>
    <dgm:pt modelId="{6ECA4C8D-CEF1-49DA-8D98-7CAE3E1E15F6}" type="pres">
      <dgm:prSet presAssocID="{7FCF50DD-F771-4929-9DD3-BD3EA6BCA057}" presName="compNode" presStyleCnt="0"/>
      <dgm:spPr/>
    </dgm:pt>
    <dgm:pt modelId="{D3EFEA32-EDB8-46AE-86BB-6B368246F4A7}" type="pres">
      <dgm:prSet presAssocID="{7FCF50DD-F771-4929-9DD3-BD3EA6BCA057}" presName="iconBgRect" presStyleLbl="bgShp" presStyleIdx="1" presStyleCnt="4"/>
      <dgm:spPr/>
    </dgm:pt>
    <dgm:pt modelId="{BA6A6BD9-8FF1-408D-9BE8-9CC6AD160DAD}" type="pres">
      <dgm:prSet presAssocID="{7FCF50DD-F771-4929-9DD3-BD3EA6BCA05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0E1CFCC0-4330-4EEF-9DBE-09CD6A5024FC}" type="pres">
      <dgm:prSet presAssocID="{7FCF50DD-F771-4929-9DD3-BD3EA6BCA057}" presName="spaceRect" presStyleCnt="0"/>
      <dgm:spPr/>
    </dgm:pt>
    <dgm:pt modelId="{8447DE5D-71ED-4304-93C2-4C69278ED64B}" type="pres">
      <dgm:prSet presAssocID="{7FCF50DD-F771-4929-9DD3-BD3EA6BCA057}" presName="textRect" presStyleLbl="revTx" presStyleIdx="1" presStyleCnt="4">
        <dgm:presLayoutVars>
          <dgm:chMax val="1"/>
          <dgm:chPref val="1"/>
        </dgm:presLayoutVars>
      </dgm:prSet>
      <dgm:spPr/>
    </dgm:pt>
    <dgm:pt modelId="{A284632A-4ECA-4DE2-8069-CBDEC523244A}" type="pres">
      <dgm:prSet presAssocID="{54E578A5-67BA-47A6-92CF-7F43131082A3}" presName="sibTrans" presStyleLbl="sibTrans2D1" presStyleIdx="0" presStyleCnt="0"/>
      <dgm:spPr/>
    </dgm:pt>
    <dgm:pt modelId="{FBC439FB-17E4-411C-9A6E-437DFE0E14AD}" type="pres">
      <dgm:prSet presAssocID="{FB13D3AC-1CA7-4D85-BD43-568A7E0278CC}" presName="compNode" presStyleCnt="0"/>
      <dgm:spPr/>
    </dgm:pt>
    <dgm:pt modelId="{934B2905-B101-4704-A5E3-2AC069B4403C}" type="pres">
      <dgm:prSet presAssocID="{FB13D3AC-1CA7-4D85-BD43-568A7E0278CC}" presName="iconBgRect" presStyleLbl="bgShp" presStyleIdx="2" presStyleCnt="4"/>
      <dgm:spPr/>
    </dgm:pt>
    <dgm:pt modelId="{B8CC6F30-79D6-4279-8E9D-02DAB79D60BB}" type="pres">
      <dgm:prSet presAssocID="{FB13D3AC-1CA7-4D85-BD43-568A7E0278C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choolhouse"/>
        </a:ext>
      </dgm:extLst>
    </dgm:pt>
    <dgm:pt modelId="{08E7B75D-4DBB-4E72-900B-A72F548FDB38}" type="pres">
      <dgm:prSet presAssocID="{FB13D3AC-1CA7-4D85-BD43-568A7E0278CC}" presName="spaceRect" presStyleCnt="0"/>
      <dgm:spPr/>
    </dgm:pt>
    <dgm:pt modelId="{64EE180B-E3EF-4B61-9E12-49E9FE0F99A7}" type="pres">
      <dgm:prSet presAssocID="{FB13D3AC-1CA7-4D85-BD43-568A7E0278CC}" presName="textRect" presStyleLbl="revTx" presStyleIdx="2" presStyleCnt="4">
        <dgm:presLayoutVars>
          <dgm:chMax val="1"/>
          <dgm:chPref val="1"/>
        </dgm:presLayoutVars>
      </dgm:prSet>
      <dgm:spPr/>
    </dgm:pt>
    <dgm:pt modelId="{085FE45B-F9AF-4F79-B26A-588904FB4E4E}" type="pres">
      <dgm:prSet presAssocID="{01DBE72F-24FA-413A-ABF4-FE86537C1F18}" presName="sibTrans" presStyleLbl="sibTrans2D1" presStyleIdx="0" presStyleCnt="0"/>
      <dgm:spPr/>
    </dgm:pt>
    <dgm:pt modelId="{9C12281C-5CCC-4F55-8A51-A153B445FF5F}" type="pres">
      <dgm:prSet presAssocID="{A772AD3B-56A2-4CB6-9298-137B6B8CD988}" presName="compNode" presStyleCnt="0"/>
      <dgm:spPr/>
    </dgm:pt>
    <dgm:pt modelId="{C0B86796-47E3-40E9-9765-77E2CCC51EB7}" type="pres">
      <dgm:prSet presAssocID="{A772AD3B-56A2-4CB6-9298-137B6B8CD988}" presName="iconBgRect" presStyleLbl="bgShp" presStyleIdx="3" presStyleCnt="4"/>
      <dgm:spPr/>
    </dgm:pt>
    <dgm:pt modelId="{14A0F493-AD05-4109-B954-0DFD6A2406B6}" type="pres">
      <dgm:prSet presAssocID="{A772AD3B-56A2-4CB6-9298-137B6B8CD98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d with Gears"/>
        </a:ext>
      </dgm:extLst>
    </dgm:pt>
    <dgm:pt modelId="{758064B9-3B70-45D2-9204-16300AD350D7}" type="pres">
      <dgm:prSet presAssocID="{A772AD3B-56A2-4CB6-9298-137B6B8CD988}" presName="spaceRect" presStyleCnt="0"/>
      <dgm:spPr/>
    </dgm:pt>
    <dgm:pt modelId="{DC6F678A-8AA7-4489-89AC-ED85E4E9566C}" type="pres">
      <dgm:prSet presAssocID="{A772AD3B-56A2-4CB6-9298-137B6B8CD988}" presName="textRect" presStyleLbl="revTx" presStyleIdx="3" presStyleCnt="4">
        <dgm:presLayoutVars>
          <dgm:chMax val="1"/>
          <dgm:chPref val="1"/>
        </dgm:presLayoutVars>
      </dgm:prSet>
      <dgm:spPr/>
    </dgm:pt>
  </dgm:ptLst>
  <dgm:cxnLst>
    <dgm:cxn modelId="{701AAD16-44B0-4F0C-86B8-7DE9C9DD7F94}" type="presOf" srcId="{A772AD3B-56A2-4CB6-9298-137B6B8CD988}" destId="{DC6F678A-8AA7-4489-89AC-ED85E4E9566C}" srcOrd="0" destOrd="0" presId="urn:microsoft.com/office/officeart/2018/2/layout/IconCircleList"/>
    <dgm:cxn modelId="{01583746-0595-4071-ADC7-B93E72E93FC9}" type="presOf" srcId="{FB13D3AC-1CA7-4D85-BD43-568A7E0278CC}" destId="{64EE180B-E3EF-4B61-9E12-49E9FE0F99A7}" srcOrd="0" destOrd="0" presId="urn:microsoft.com/office/officeart/2018/2/layout/IconCircleList"/>
    <dgm:cxn modelId="{E1691167-4790-4297-95DD-DB3EB6A63B17}" type="presOf" srcId="{18C03941-BA75-4410-88D5-0DBF15ED2209}" destId="{E968AC6B-C85D-4C7F-A5C9-F9033AA8AA35}" srcOrd="0" destOrd="0" presId="urn:microsoft.com/office/officeart/2018/2/layout/IconCircleList"/>
    <dgm:cxn modelId="{0D196A48-84E4-4B50-8DFD-1C422F1DE7B7}" srcId="{778E45C0-FFC4-4898-A9C7-4FEA2B598DA5}" destId="{FB13D3AC-1CA7-4D85-BD43-568A7E0278CC}" srcOrd="2" destOrd="0" parTransId="{B512AEE3-71C3-4A04-A147-1F491383A8BE}" sibTransId="{01DBE72F-24FA-413A-ABF4-FE86537C1F18}"/>
    <dgm:cxn modelId="{6D44D08B-CF47-4902-B75F-4E62909B6EC4}" srcId="{778E45C0-FFC4-4898-A9C7-4FEA2B598DA5}" destId="{6CC0183F-F49E-4ED3-BB09-5AE5B25F83B3}" srcOrd="0" destOrd="0" parTransId="{372522D0-6312-43BA-B7B0-6A3E7F85E285}" sibTransId="{18C03941-BA75-4410-88D5-0DBF15ED2209}"/>
    <dgm:cxn modelId="{EEF2DD8F-4578-40E4-945A-753E537A8D90}" type="presOf" srcId="{778E45C0-FFC4-4898-A9C7-4FEA2B598DA5}" destId="{CB307C05-EFC8-4F86-9DDC-ADF26ADE31EC}" srcOrd="0" destOrd="0" presId="urn:microsoft.com/office/officeart/2018/2/layout/IconCircleList"/>
    <dgm:cxn modelId="{6EE5B6A8-6BCD-42B2-9143-082B3A796D8F}" type="presOf" srcId="{01DBE72F-24FA-413A-ABF4-FE86537C1F18}" destId="{085FE45B-F9AF-4F79-B26A-588904FB4E4E}" srcOrd="0" destOrd="0" presId="urn:microsoft.com/office/officeart/2018/2/layout/IconCircleList"/>
    <dgm:cxn modelId="{A9A906A9-C40F-4923-821B-CB6D1EECFBAF}" srcId="{778E45C0-FFC4-4898-A9C7-4FEA2B598DA5}" destId="{A772AD3B-56A2-4CB6-9298-137B6B8CD988}" srcOrd="3" destOrd="0" parTransId="{1373D594-4139-4320-B92B-C6C031C97761}" sibTransId="{3783B241-4665-4724-A860-40F8165B570C}"/>
    <dgm:cxn modelId="{980867A9-B063-4863-8ED9-1B0DBF9578CB}" type="presOf" srcId="{7FCF50DD-F771-4929-9DD3-BD3EA6BCA057}" destId="{8447DE5D-71ED-4304-93C2-4C69278ED64B}" srcOrd="0" destOrd="0" presId="urn:microsoft.com/office/officeart/2018/2/layout/IconCircleList"/>
    <dgm:cxn modelId="{F8D22CC8-6FEF-4D50-B8D9-948549645FE6}" type="presOf" srcId="{54E578A5-67BA-47A6-92CF-7F43131082A3}" destId="{A284632A-4ECA-4DE2-8069-CBDEC523244A}" srcOrd="0" destOrd="0" presId="urn:microsoft.com/office/officeart/2018/2/layout/IconCircleList"/>
    <dgm:cxn modelId="{4C65C0D6-9C57-4E92-8FA9-323BF9E61D2C}" type="presOf" srcId="{6CC0183F-F49E-4ED3-BB09-5AE5B25F83B3}" destId="{13BD6608-5DF2-4B29-B97A-DCDA765C8D40}" srcOrd="0" destOrd="0" presId="urn:microsoft.com/office/officeart/2018/2/layout/IconCircleList"/>
    <dgm:cxn modelId="{AC0C44E0-77F8-4333-888E-0527355376DF}" srcId="{778E45C0-FFC4-4898-A9C7-4FEA2B598DA5}" destId="{7FCF50DD-F771-4929-9DD3-BD3EA6BCA057}" srcOrd="1" destOrd="0" parTransId="{373208D5-8918-4B55-A489-00FF492F3D66}" sibTransId="{54E578A5-67BA-47A6-92CF-7F43131082A3}"/>
    <dgm:cxn modelId="{C8D09DE2-159B-4527-94C5-FE31A2B54907}" type="presParOf" srcId="{CB307C05-EFC8-4F86-9DDC-ADF26ADE31EC}" destId="{62F95B66-6BD8-497E-925A-3CCC6AC96BD8}" srcOrd="0" destOrd="0" presId="urn:microsoft.com/office/officeart/2018/2/layout/IconCircleList"/>
    <dgm:cxn modelId="{757E8801-35AE-41DC-A192-67A7901B3257}" type="presParOf" srcId="{62F95B66-6BD8-497E-925A-3CCC6AC96BD8}" destId="{2CF8AE99-A685-4CD4-93A9-0CCCEAC2D494}" srcOrd="0" destOrd="0" presId="urn:microsoft.com/office/officeart/2018/2/layout/IconCircleList"/>
    <dgm:cxn modelId="{1EE7FF3A-D54C-4600-B50F-D68829950317}" type="presParOf" srcId="{2CF8AE99-A685-4CD4-93A9-0CCCEAC2D494}" destId="{D0416B93-738D-4FFA-8198-47FA16ADBE49}" srcOrd="0" destOrd="0" presId="urn:microsoft.com/office/officeart/2018/2/layout/IconCircleList"/>
    <dgm:cxn modelId="{28396230-03D0-4B26-BBDD-405DD1B6BA44}" type="presParOf" srcId="{2CF8AE99-A685-4CD4-93A9-0CCCEAC2D494}" destId="{DB96D353-0E3C-4B6F-8B47-B21DA0F9D66B}" srcOrd="1" destOrd="0" presId="urn:microsoft.com/office/officeart/2018/2/layout/IconCircleList"/>
    <dgm:cxn modelId="{32CB3C76-48CE-43B2-97D7-0C86D4804AAC}" type="presParOf" srcId="{2CF8AE99-A685-4CD4-93A9-0CCCEAC2D494}" destId="{41FEC94A-8719-4CE4-8397-89542BDE34BB}" srcOrd="2" destOrd="0" presId="urn:microsoft.com/office/officeart/2018/2/layout/IconCircleList"/>
    <dgm:cxn modelId="{7325EF15-2AB0-4440-B374-96D7C596BD36}" type="presParOf" srcId="{2CF8AE99-A685-4CD4-93A9-0CCCEAC2D494}" destId="{13BD6608-5DF2-4B29-B97A-DCDA765C8D40}" srcOrd="3" destOrd="0" presId="urn:microsoft.com/office/officeart/2018/2/layout/IconCircleList"/>
    <dgm:cxn modelId="{58D75BAD-A46E-41F4-B000-79DFBB6E8D2B}" type="presParOf" srcId="{62F95B66-6BD8-497E-925A-3CCC6AC96BD8}" destId="{E968AC6B-C85D-4C7F-A5C9-F9033AA8AA35}" srcOrd="1" destOrd="0" presId="urn:microsoft.com/office/officeart/2018/2/layout/IconCircleList"/>
    <dgm:cxn modelId="{C8A7A528-6184-4671-845D-76287A58D4D5}" type="presParOf" srcId="{62F95B66-6BD8-497E-925A-3CCC6AC96BD8}" destId="{6ECA4C8D-CEF1-49DA-8D98-7CAE3E1E15F6}" srcOrd="2" destOrd="0" presId="urn:microsoft.com/office/officeart/2018/2/layout/IconCircleList"/>
    <dgm:cxn modelId="{4C650810-EBD4-4941-AEEE-CD4A8071DE0C}" type="presParOf" srcId="{6ECA4C8D-CEF1-49DA-8D98-7CAE3E1E15F6}" destId="{D3EFEA32-EDB8-46AE-86BB-6B368246F4A7}" srcOrd="0" destOrd="0" presId="urn:microsoft.com/office/officeart/2018/2/layout/IconCircleList"/>
    <dgm:cxn modelId="{DDA6AE91-D9F3-4D34-821E-BB1D8B2513B1}" type="presParOf" srcId="{6ECA4C8D-CEF1-49DA-8D98-7CAE3E1E15F6}" destId="{BA6A6BD9-8FF1-408D-9BE8-9CC6AD160DAD}" srcOrd="1" destOrd="0" presId="urn:microsoft.com/office/officeart/2018/2/layout/IconCircleList"/>
    <dgm:cxn modelId="{82C58D72-DB21-4450-ABE5-90CF69FAE685}" type="presParOf" srcId="{6ECA4C8D-CEF1-49DA-8D98-7CAE3E1E15F6}" destId="{0E1CFCC0-4330-4EEF-9DBE-09CD6A5024FC}" srcOrd="2" destOrd="0" presId="urn:microsoft.com/office/officeart/2018/2/layout/IconCircleList"/>
    <dgm:cxn modelId="{55E0F9B1-9FEB-4D71-8563-A3FAFDFDCC74}" type="presParOf" srcId="{6ECA4C8D-CEF1-49DA-8D98-7CAE3E1E15F6}" destId="{8447DE5D-71ED-4304-93C2-4C69278ED64B}" srcOrd="3" destOrd="0" presId="urn:microsoft.com/office/officeart/2018/2/layout/IconCircleList"/>
    <dgm:cxn modelId="{C201A1AC-266A-49FF-9812-C4532D658CBC}" type="presParOf" srcId="{62F95B66-6BD8-497E-925A-3CCC6AC96BD8}" destId="{A284632A-4ECA-4DE2-8069-CBDEC523244A}" srcOrd="3" destOrd="0" presId="urn:microsoft.com/office/officeart/2018/2/layout/IconCircleList"/>
    <dgm:cxn modelId="{8005B7DA-5490-464A-835C-24BE0679C475}" type="presParOf" srcId="{62F95B66-6BD8-497E-925A-3CCC6AC96BD8}" destId="{FBC439FB-17E4-411C-9A6E-437DFE0E14AD}" srcOrd="4" destOrd="0" presId="urn:microsoft.com/office/officeart/2018/2/layout/IconCircleList"/>
    <dgm:cxn modelId="{D45F78C5-D447-4BA0-8A5B-FB4E4FB8EAD1}" type="presParOf" srcId="{FBC439FB-17E4-411C-9A6E-437DFE0E14AD}" destId="{934B2905-B101-4704-A5E3-2AC069B4403C}" srcOrd="0" destOrd="0" presId="urn:microsoft.com/office/officeart/2018/2/layout/IconCircleList"/>
    <dgm:cxn modelId="{1C7CF760-BB75-4F25-B849-34D7A1361BD1}" type="presParOf" srcId="{FBC439FB-17E4-411C-9A6E-437DFE0E14AD}" destId="{B8CC6F30-79D6-4279-8E9D-02DAB79D60BB}" srcOrd="1" destOrd="0" presId="urn:microsoft.com/office/officeart/2018/2/layout/IconCircleList"/>
    <dgm:cxn modelId="{454676FB-BE67-4D5F-81AF-9419729619FA}" type="presParOf" srcId="{FBC439FB-17E4-411C-9A6E-437DFE0E14AD}" destId="{08E7B75D-4DBB-4E72-900B-A72F548FDB38}" srcOrd="2" destOrd="0" presId="urn:microsoft.com/office/officeart/2018/2/layout/IconCircleList"/>
    <dgm:cxn modelId="{668C9130-73E4-456D-AF0E-848A435CBEF8}" type="presParOf" srcId="{FBC439FB-17E4-411C-9A6E-437DFE0E14AD}" destId="{64EE180B-E3EF-4B61-9E12-49E9FE0F99A7}" srcOrd="3" destOrd="0" presId="urn:microsoft.com/office/officeart/2018/2/layout/IconCircleList"/>
    <dgm:cxn modelId="{83D65C28-5E88-455D-8D8C-96DDD55B3FEC}" type="presParOf" srcId="{62F95B66-6BD8-497E-925A-3CCC6AC96BD8}" destId="{085FE45B-F9AF-4F79-B26A-588904FB4E4E}" srcOrd="5" destOrd="0" presId="urn:microsoft.com/office/officeart/2018/2/layout/IconCircleList"/>
    <dgm:cxn modelId="{A39B1B39-8F47-46BD-A049-0D56B34A1AD0}" type="presParOf" srcId="{62F95B66-6BD8-497E-925A-3CCC6AC96BD8}" destId="{9C12281C-5CCC-4F55-8A51-A153B445FF5F}" srcOrd="6" destOrd="0" presId="urn:microsoft.com/office/officeart/2018/2/layout/IconCircleList"/>
    <dgm:cxn modelId="{9300353E-5FE2-47E9-898F-E15239EB5ECF}" type="presParOf" srcId="{9C12281C-5CCC-4F55-8A51-A153B445FF5F}" destId="{C0B86796-47E3-40E9-9765-77E2CCC51EB7}" srcOrd="0" destOrd="0" presId="urn:microsoft.com/office/officeart/2018/2/layout/IconCircleList"/>
    <dgm:cxn modelId="{7F876DF7-FDE1-49AF-BF20-2287835B6050}" type="presParOf" srcId="{9C12281C-5CCC-4F55-8A51-A153B445FF5F}" destId="{14A0F493-AD05-4109-B954-0DFD6A2406B6}" srcOrd="1" destOrd="0" presId="urn:microsoft.com/office/officeart/2018/2/layout/IconCircleList"/>
    <dgm:cxn modelId="{7FED06EB-3766-4950-B5D2-3449358F3A3A}" type="presParOf" srcId="{9C12281C-5CCC-4F55-8A51-A153B445FF5F}" destId="{758064B9-3B70-45D2-9204-16300AD350D7}" srcOrd="2" destOrd="0" presId="urn:microsoft.com/office/officeart/2018/2/layout/IconCircleList"/>
    <dgm:cxn modelId="{969DD3FA-2F2F-4F4D-814B-2DE6B804ABE2}" type="presParOf" srcId="{9C12281C-5CCC-4F55-8A51-A153B445FF5F}" destId="{DC6F678A-8AA7-4489-89AC-ED85E4E9566C}"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FB5C527-0BDA-4C88-A460-6CEE8B0DAFC7}"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1E144D49-A0EC-4101-9BEE-C119F6969AFC}">
      <dgm:prSet/>
      <dgm:spPr/>
      <dgm:t>
        <a:bodyPr/>
        <a:lstStyle/>
        <a:p>
          <a:pPr algn="just"/>
          <a:r>
            <a:rPr lang="en-US" dirty="0"/>
            <a:t>The HRM practices carried out by Toyota are well integrated with international operating functions, rewards, and development.</a:t>
          </a:r>
        </a:p>
      </dgm:t>
    </dgm:pt>
    <dgm:pt modelId="{331AE6DD-4339-40B1-AC4B-64C03D3E9086}" type="parTrans" cxnId="{C76F3AC4-7AA4-4CA7-9DE0-EFF296190AE1}">
      <dgm:prSet/>
      <dgm:spPr/>
      <dgm:t>
        <a:bodyPr/>
        <a:lstStyle/>
        <a:p>
          <a:pPr algn="just"/>
          <a:endParaRPr lang="en-US"/>
        </a:p>
      </dgm:t>
    </dgm:pt>
    <dgm:pt modelId="{4B3A57A2-9616-4BCE-BC0E-A76C1EA6B02E}" type="sibTrans" cxnId="{C76F3AC4-7AA4-4CA7-9DE0-EFF296190AE1}">
      <dgm:prSet/>
      <dgm:spPr/>
      <dgm:t>
        <a:bodyPr/>
        <a:lstStyle/>
        <a:p>
          <a:pPr algn="just"/>
          <a:endParaRPr lang="en-US"/>
        </a:p>
      </dgm:t>
    </dgm:pt>
    <dgm:pt modelId="{02E66956-EA0D-4320-882D-18B76FE2C6B3}">
      <dgm:prSet/>
      <dgm:spPr/>
      <dgm:t>
        <a:bodyPr/>
        <a:lstStyle/>
        <a:p>
          <a:pPr algn="just"/>
          <a:r>
            <a:rPr lang="en-US"/>
            <a:t>Internationalization of the main principles of the core and localization generate sustainable competitive advantage.</a:t>
          </a:r>
        </a:p>
      </dgm:t>
    </dgm:pt>
    <dgm:pt modelId="{ABA1519F-7376-4F51-88A5-530F2F18B4EC}" type="parTrans" cxnId="{11454A3B-7182-457C-B8DB-6E3980AF0948}">
      <dgm:prSet/>
      <dgm:spPr/>
      <dgm:t>
        <a:bodyPr/>
        <a:lstStyle/>
        <a:p>
          <a:pPr algn="just"/>
          <a:endParaRPr lang="en-US"/>
        </a:p>
      </dgm:t>
    </dgm:pt>
    <dgm:pt modelId="{0E5B8DEA-B6EF-43DD-A47E-E4E62274B053}" type="sibTrans" cxnId="{11454A3B-7182-457C-B8DB-6E3980AF0948}">
      <dgm:prSet/>
      <dgm:spPr/>
      <dgm:t>
        <a:bodyPr/>
        <a:lstStyle/>
        <a:p>
          <a:pPr algn="just"/>
          <a:endParaRPr lang="en-US"/>
        </a:p>
      </dgm:t>
    </dgm:pt>
    <dgm:pt modelId="{077B3DB5-5B6D-4971-966F-F08C3D1C2668}">
      <dgm:prSet/>
      <dgm:spPr/>
      <dgm:t>
        <a:bodyPr/>
        <a:lstStyle/>
        <a:p>
          <a:pPr algn="just"/>
          <a:r>
            <a:rPr lang="en-US"/>
            <a:t>The management of human capital correlated with strategic change on sustainable mobility solutions.</a:t>
          </a:r>
        </a:p>
      </dgm:t>
    </dgm:pt>
    <dgm:pt modelId="{0C6A8C52-BF7E-4F41-BE5C-8B7FA5FCD137}" type="parTrans" cxnId="{1C171C44-D596-4449-830D-883ED666B6AB}">
      <dgm:prSet/>
      <dgm:spPr/>
      <dgm:t>
        <a:bodyPr/>
        <a:lstStyle/>
        <a:p>
          <a:pPr algn="just"/>
          <a:endParaRPr lang="en-US"/>
        </a:p>
      </dgm:t>
    </dgm:pt>
    <dgm:pt modelId="{9200DA5A-A600-493E-BE31-4021DDCF8880}" type="sibTrans" cxnId="{1C171C44-D596-4449-830D-883ED666B6AB}">
      <dgm:prSet/>
      <dgm:spPr/>
      <dgm:t>
        <a:bodyPr/>
        <a:lstStyle/>
        <a:p>
          <a:pPr algn="just"/>
          <a:endParaRPr lang="en-US"/>
        </a:p>
      </dgm:t>
    </dgm:pt>
    <dgm:pt modelId="{D4DBA148-609B-4113-8E55-3F0279984054}">
      <dgm:prSet/>
      <dgm:spPr/>
      <dgm:t>
        <a:bodyPr/>
        <a:lstStyle/>
        <a:p>
          <a:pPr algn="just"/>
          <a:r>
            <a:rPr lang="en-US"/>
            <a:t>Constant improvement ideology ingrained in all the HRM practices that secures constant development.</a:t>
          </a:r>
        </a:p>
      </dgm:t>
    </dgm:pt>
    <dgm:pt modelId="{F7BBFE7B-6069-4A75-AF6B-B8BBF013CD91}" type="parTrans" cxnId="{F8720656-C4DF-41F9-A161-C0FF9557AD79}">
      <dgm:prSet/>
      <dgm:spPr/>
      <dgm:t>
        <a:bodyPr/>
        <a:lstStyle/>
        <a:p>
          <a:pPr algn="just"/>
          <a:endParaRPr lang="en-US"/>
        </a:p>
      </dgm:t>
    </dgm:pt>
    <dgm:pt modelId="{2AE5B21A-2E35-480C-84A5-2C4CEA918D00}" type="sibTrans" cxnId="{F8720656-C4DF-41F9-A161-C0FF9557AD79}">
      <dgm:prSet/>
      <dgm:spPr/>
      <dgm:t>
        <a:bodyPr/>
        <a:lstStyle/>
        <a:p>
          <a:pPr algn="just"/>
          <a:endParaRPr lang="en-US"/>
        </a:p>
      </dgm:t>
    </dgm:pt>
    <dgm:pt modelId="{C362806A-74A5-4AD5-ACC0-EE8BFCAEACF1}" type="pres">
      <dgm:prSet presAssocID="{FFB5C527-0BDA-4C88-A460-6CEE8B0DAFC7}" presName="linear" presStyleCnt="0">
        <dgm:presLayoutVars>
          <dgm:animLvl val="lvl"/>
          <dgm:resizeHandles val="exact"/>
        </dgm:presLayoutVars>
      </dgm:prSet>
      <dgm:spPr/>
    </dgm:pt>
    <dgm:pt modelId="{F120FF65-8244-49C5-B302-683CAF80F7D4}" type="pres">
      <dgm:prSet presAssocID="{1E144D49-A0EC-4101-9BEE-C119F6969AFC}" presName="parentText" presStyleLbl="node1" presStyleIdx="0" presStyleCnt="4">
        <dgm:presLayoutVars>
          <dgm:chMax val="0"/>
          <dgm:bulletEnabled val="1"/>
        </dgm:presLayoutVars>
      </dgm:prSet>
      <dgm:spPr/>
    </dgm:pt>
    <dgm:pt modelId="{0D593190-6801-4E15-8CF0-BE0711A94F8B}" type="pres">
      <dgm:prSet presAssocID="{4B3A57A2-9616-4BCE-BC0E-A76C1EA6B02E}" presName="spacer" presStyleCnt="0"/>
      <dgm:spPr/>
    </dgm:pt>
    <dgm:pt modelId="{E6D14305-8ADF-47C0-ABF9-C2F3048FA7DB}" type="pres">
      <dgm:prSet presAssocID="{02E66956-EA0D-4320-882D-18B76FE2C6B3}" presName="parentText" presStyleLbl="node1" presStyleIdx="1" presStyleCnt="4">
        <dgm:presLayoutVars>
          <dgm:chMax val="0"/>
          <dgm:bulletEnabled val="1"/>
        </dgm:presLayoutVars>
      </dgm:prSet>
      <dgm:spPr/>
    </dgm:pt>
    <dgm:pt modelId="{23B8A7ED-075C-43D6-A933-D9DEC29CDE40}" type="pres">
      <dgm:prSet presAssocID="{0E5B8DEA-B6EF-43DD-A47E-E4E62274B053}" presName="spacer" presStyleCnt="0"/>
      <dgm:spPr/>
    </dgm:pt>
    <dgm:pt modelId="{7357F796-51E9-4A98-94BC-C09D685E29FC}" type="pres">
      <dgm:prSet presAssocID="{077B3DB5-5B6D-4971-966F-F08C3D1C2668}" presName="parentText" presStyleLbl="node1" presStyleIdx="2" presStyleCnt="4">
        <dgm:presLayoutVars>
          <dgm:chMax val="0"/>
          <dgm:bulletEnabled val="1"/>
        </dgm:presLayoutVars>
      </dgm:prSet>
      <dgm:spPr/>
    </dgm:pt>
    <dgm:pt modelId="{48EF8178-6301-4995-B67C-7D191382D928}" type="pres">
      <dgm:prSet presAssocID="{9200DA5A-A600-493E-BE31-4021DDCF8880}" presName="spacer" presStyleCnt="0"/>
      <dgm:spPr/>
    </dgm:pt>
    <dgm:pt modelId="{C808F4E0-0ABB-4963-B454-AF48F4FC5DDA}" type="pres">
      <dgm:prSet presAssocID="{D4DBA148-609B-4113-8E55-3F0279984054}" presName="parentText" presStyleLbl="node1" presStyleIdx="3" presStyleCnt="4">
        <dgm:presLayoutVars>
          <dgm:chMax val="0"/>
          <dgm:bulletEnabled val="1"/>
        </dgm:presLayoutVars>
      </dgm:prSet>
      <dgm:spPr/>
    </dgm:pt>
  </dgm:ptLst>
  <dgm:cxnLst>
    <dgm:cxn modelId="{47761900-5101-4D31-993D-CC395A275CF5}" type="presOf" srcId="{D4DBA148-609B-4113-8E55-3F0279984054}" destId="{C808F4E0-0ABB-4963-B454-AF48F4FC5DDA}" srcOrd="0" destOrd="0" presId="urn:microsoft.com/office/officeart/2005/8/layout/vList2"/>
    <dgm:cxn modelId="{E13B5614-D0C1-42FD-B718-98D37B49F328}" type="presOf" srcId="{02E66956-EA0D-4320-882D-18B76FE2C6B3}" destId="{E6D14305-8ADF-47C0-ABF9-C2F3048FA7DB}" srcOrd="0" destOrd="0" presId="urn:microsoft.com/office/officeart/2005/8/layout/vList2"/>
    <dgm:cxn modelId="{11454A3B-7182-457C-B8DB-6E3980AF0948}" srcId="{FFB5C527-0BDA-4C88-A460-6CEE8B0DAFC7}" destId="{02E66956-EA0D-4320-882D-18B76FE2C6B3}" srcOrd="1" destOrd="0" parTransId="{ABA1519F-7376-4F51-88A5-530F2F18B4EC}" sibTransId="{0E5B8DEA-B6EF-43DD-A47E-E4E62274B053}"/>
    <dgm:cxn modelId="{1C171C44-D596-4449-830D-883ED666B6AB}" srcId="{FFB5C527-0BDA-4C88-A460-6CEE8B0DAFC7}" destId="{077B3DB5-5B6D-4971-966F-F08C3D1C2668}" srcOrd="2" destOrd="0" parTransId="{0C6A8C52-BF7E-4F41-BE5C-8B7FA5FCD137}" sibTransId="{9200DA5A-A600-493E-BE31-4021DDCF8880}"/>
    <dgm:cxn modelId="{F8720656-C4DF-41F9-A161-C0FF9557AD79}" srcId="{FFB5C527-0BDA-4C88-A460-6CEE8B0DAFC7}" destId="{D4DBA148-609B-4113-8E55-3F0279984054}" srcOrd="3" destOrd="0" parTransId="{F7BBFE7B-6069-4A75-AF6B-B8BBF013CD91}" sibTransId="{2AE5B21A-2E35-480C-84A5-2C4CEA918D00}"/>
    <dgm:cxn modelId="{9F01608C-5597-449A-94FD-4C40EA305DAD}" type="presOf" srcId="{1E144D49-A0EC-4101-9BEE-C119F6969AFC}" destId="{F120FF65-8244-49C5-B302-683CAF80F7D4}" srcOrd="0" destOrd="0" presId="urn:microsoft.com/office/officeart/2005/8/layout/vList2"/>
    <dgm:cxn modelId="{C76F3AC4-7AA4-4CA7-9DE0-EFF296190AE1}" srcId="{FFB5C527-0BDA-4C88-A460-6CEE8B0DAFC7}" destId="{1E144D49-A0EC-4101-9BEE-C119F6969AFC}" srcOrd="0" destOrd="0" parTransId="{331AE6DD-4339-40B1-AC4B-64C03D3E9086}" sibTransId="{4B3A57A2-9616-4BCE-BC0E-A76C1EA6B02E}"/>
    <dgm:cxn modelId="{D82A5DE2-FFE3-4133-9329-7BE91FBCC0B9}" type="presOf" srcId="{FFB5C527-0BDA-4C88-A460-6CEE8B0DAFC7}" destId="{C362806A-74A5-4AD5-ACC0-EE8BFCAEACF1}" srcOrd="0" destOrd="0" presId="urn:microsoft.com/office/officeart/2005/8/layout/vList2"/>
    <dgm:cxn modelId="{72F067E3-F454-4456-9426-23A88488CE80}" type="presOf" srcId="{077B3DB5-5B6D-4971-966F-F08C3D1C2668}" destId="{7357F796-51E9-4A98-94BC-C09D685E29FC}" srcOrd="0" destOrd="0" presId="urn:microsoft.com/office/officeart/2005/8/layout/vList2"/>
    <dgm:cxn modelId="{CDFD2014-CE41-407C-A01A-29CD4FE90936}" type="presParOf" srcId="{C362806A-74A5-4AD5-ACC0-EE8BFCAEACF1}" destId="{F120FF65-8244-49C5-B302-683CAF80F7D4}" srcOrd="0" destOrd="0" presId="urn:microsoft.com/office/officeart/2005/8/layout/vList2"/>
    <dgm:cxn modelId="{2F37DF15-02A3-4AC1-A15B-4335F314A844}" type="presParOf" srcId="{C362806A-74A5-4AD5-ACC0-EE8BFCAEACF1}" destId="{0D593190-6801-4E15-8CF0-BE0711A94F8B}" srcOrd="1" destOrd="0" presId="urn:microsoft.com/office/officeart/2005/8/layout/vList2"/>
    <dgm:cxn modelId="{D9CECE86-3184-4327-8A48-9E71B68B661D}" type="presParOf" srcId="{C362806A-74A5-4AD5-ACC0-EE8BFCAEACF1}" destId="{E6D14305-8ADF-47C0-ABF9-C2F3048FA7DB}" srcOrd="2" destOrd="0" presId="urn:microsoft.com/office/officeart/2005/8/layout/vList2"/>
    <dgm:cxn modelId="{A49FA6A2-9868-4754-90B1-F9A43ACFD2FF}" type="presParOf" srcId="{C362806A-74A5-4AD5-ACC0-EE8BFCAEACF1}" destId="{23B8A7ED-075C-43D6-A933-D9DEC29CDE40}" srcOrd="3" destOrd="0" presId="urn:microsoft.com/office/officeart/2005/8/layout/vList2"/>
    <dgm:cxn modelId="{7E9AFA41-6FEE-424C-9AD4-65C2685D87B5}" type="presParOf" srcId="{C362806A-74A5-4AD5-ACC0-EE8BFCAEACF1}" destId="{7357F796-51E9-4A98-94BC-C09D685E29FC}" srcOrd="4" destOrd="0" presId="urn:microsoft.com/office/officeart/2005/8/layout/vList2"/>
    <dgm:cxn modelId="{F3E99943-1718-4869-B4FB-B84F1A7EE355}" type="presParOf" srcId="{C362806A-74A5-4AD5-ACC0-EE8BFCAEACF1}" destId="{48EF8178-6301-4995-B67C-7D191382D928}" srcOrd="5" destOrd="0" presId="urn:microsoft.com/office/officeart/2005/8/layout/vList2"/>
    <dgm:cxn modelId="{A2F15ED9-2879-41F5-A4E7-EF157E1AB39A}" type="presParOf" srcId="{C362806A-74A5-4AD5-ACC0-EE8BFCAEACF1}" destId="{C808F4E0-0ABB-4963-B454-AF48F4FC5DD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706F735-34F0-49E1-B1BB-AD31303A1F6D}" type="doc">
      <dgm:prSet loTypeId="urn:microsoft.com/office/officeart/2018/2/layout/IconLabelList" loCatId="icon" qsTypeId="urn:microsoft.com/office/officeart/2005/8/quickstyle/simple1" qsCatId="simple" csTypeId="urn:microsoft.com/office/officeart/2005/8/colors/colorful2" csCatId="colorful" phldr="1"/>
      <dgm:spPr/>
      <dgm:t>
        <a:bodyPr/>
        <a:lstStyle/>
        <a:p>
          <a:endParaRPr lang="en-US"/>
        </a:p>
      </dgm:t>
    </dgm:pt>
    <dgm:pt modelId="{3ACB489C-911D-443E-9EA4-6DEBFE9D95E3}">
      <dgm:prSet/>
      <dgm:spPr/>
      <dgm:t>
        <a:bodyPr/>
        <a:lstStyle/>
        <a:p>
          <a:pPr>
            <a:lnSpc>
              <a:spcPct val="100000"/>
            </a:lnSpc>
          </a:pPr>
          <a:r>
            <a:rPr lang="en-US"/>
            <a:t>Fastening HR digital transformation to increase efficiency and employee experience.</a:t>
          </a:r>
        </a:p>
      </dgm:t>
    </dgm:pt>
    <dgm:pt modelId="{205A2A02-5004-4B7E-B112-C34876502DD2}" type="parTrans" cxnId="{B15D0516-D2FE-4F81-9576-818F2B0CA2E9}">
      <dgm:prSet/>
      <dgm:spPr/>
      <dgm:t>
        <a:bodyPr/>
        <a:lstStyle/>
        <a:p>
          <a:endParaRPr lang="en-US"/>
        </a:p>
      </dgm:t>
    </dgm:pt>
    <dgm:pt modelId="{5407FF01-D50D-41ED-B154-3032AA00C64F}" type="sibTrans" cxnId="{B15D0516-D2FE-4F81-9576-818F2B0CA2E9}">
      <dgm:prSet/>
      <dgm:spPr/>
      <dgm:t>
        <a:bodyPr/>
        <a:lstStyle/>
        <a:p>
          <a:endParaRPr lang="en-US"/>
        </a:p>
      </dgm:t>
    </dgm:pt>
    <dgm:pt modelId="{735CBA41-5642-4E4A-9B3D-CBE3EC9BDF09}">
      <dgm:prSet/>
      <dgm:spPr/>
      <dgm:t>
        <a:bodyPr/>
        <a:lstStyle/>
        <a:p>
          <a:pPr>
            <a:lnSpc>
              <a:spcPct val="100000"/>
            </a:lnSpc>
          </a:pPr>
          <a:r>
            <a:rPr lang="en-US"/>
            <a:t>Building competencies in emerging technologies that will be of importance in the future competitiveness in the automotive industry.</a:t>
          </a:r>
        </a:p>
      </dgm:t>
    </dgm:pt>
    <dgm:pt modelId="{20055AC4-2302-47FA-A766-BB9A43F489A0}" type="parTrans" cxnId="{E1C660D2-EA23-455F-AC64-B8E18AF4DFEE}">
      <dgm:prSet/>
      <dgm:spPr/>
      <dgm:t>
        <a:bodyPr/>
        <a:lstStyle/>
        <a:p>
          <a:endParaRPr lang="en-US"/>
        </a:p>
      </dgm:t>
    </dgm:pt>
    <dgm:pt modelId="{FE1C01F8-F96B-44E4-8329-2726C57F7FDF}" type="sibTrans" cxnId="{E1C660D2-EA23-455F-AC64-B8E18AF4DFEE}">
      <dgm:prSet/>
      <dgm:spPr/>
      <dgm:t>
        <a:bodyPr/>
        <a:lstStyle/>
        <a:p>
          <a:endParaRPr lang="en-US"/>
        </a:p>
      </dgm:t>
    </dgm:pt>
    <dgm:pt modelId="{1A161D3D-DAD2-47EF-B571-6A739E7B420A}">
      <dgm:prSet/>
      <dgm:spPr/>
      <dgm:t>
        <a:bodyPr/>
        <a:lstStyle/>
        <a:p>
          <a:pPr>
            <a:lnSpc>
              <a:spcPct val="100000"/>
            </a:lnSpc>
          </a:pPr>
          <a:r>
            <a:rPr lang="en-US"/>
            <a:t>Increasing diversity and inclusion programs to utilize complete talent of the global talent.</a:t>
          </a:r>
        </a:p>
      </dgm:t>
    </dgm:pt>
    <dgm:pt modelId="{09E493C9-D515-41FF-AE6C-49C168D0763B}" type="parTrans" cxnId="{63238F6A-098B-4CA2-AF7B-6BC5FBBFFB23}">
      <dgm:prSet/>
      <dgm:spPr/>
      <dgm:t>
        <a:bodyPr/>
        <a:lstStyle/>
        <a:p>
          <a:endParaRPr lang="en-US"/>
        </a:p>
      </dgm:t>
    </dgm:pt>
    <dgm:pt modelId="{550A04D5-32AF-4085-8E75-DBF597D93C61}" type="sibTrans" cxnId="{63238F6A-098B-4CA2-AF7B-6BC5FBBFFB23}">
      <dgm:prSet/>
      <dgm:spPr/>
      <dgm:t>
        <a:bodyPr/>
        <a:lstStyle/>
        <a:p>
          <a:endParaRPr lang="en-US"/>
        </a:p>
      </dgm:t>
    </dgm:pt>
    <dgm:pt modelId="{48885F44-82C4-48A6-AA7D-FA7487D5F8C3}">
      <dgm:prSet/>
      <dgm:spPr/>
      <dgm:t>
        <a:bodyPr/>
        <a:lstStyle/>
        <a:p>
          <a:pPr>
            <a:lnSpc>
              <a:spcPct val="100000"/>
            </a:lnSpc>
          </a:pPr>
          <a:r>
            <a:rPr lang="en-US"/>
            <a:t>Enhancing dynamism in HRM practices to react fast to dynamic business environment and employee demands.</a:t>
          </a:r>
        </a:p>
      </dgm:t>
    </dgm:pt>
    <dgm:pt modelId="{78351488-406E-442D-ABD2-3D3100AEA718}" type="parTrans" cxnId="{0DA1EDB3-5777-44BD-ABF9-E8355B255723}">
      <dgm:prSet/>
      <dgm:spPr/>
      <dgm:t>
        <a:bodyPr/>
        <a:lstStyle/>
        <a:p>
          <a:endParaRPr lang="en-US"/>
        </a:p>
      </dgm:t>
    </dgm:pt>
    <dgm:pt modelId="{1B8A614A-41D9-4FAC-BEFA-43DBB2ED41E7}" type="sibTrans" cxnId="{0DA1EDB3-5777-44BD-ABF9-E8355B255723}">
      <dgm:prSet/>
      <dgm:spPr/>
      <dgm:t>
        <a:bodyPr/>
        <a:lstStyle/>
        <a:p>
          <a:endParaRPr lang="en-US"/>
        </a:p>
      </dgm:t>
    </dgm:pt>
    <dgm:pt modelId="{8357D919-5CB5-473C-89B4-A2ECF76CCBA6}" type="pres">
      <dgm:prSet presAssocID="{9706F735-34F0-49E1-B1BB-AD31303A1F6D}" presName="root" presStyleCnt="0">
        <dgm:presLayoutVars>
          <dgm:dir/>
          <dgm:resizeHandles val="exact"/>
        </dgm:presLayoutVars>
      </dgm:prSet>
      <dgm:spPr/>
    </dgm:pt>
    <dgm:pt modelId="{10D81067-03CD-4F16-8127-A7E4711529BE}" type="pres">
      <dgm:prSet presAssocID="{3ACB489C-911D-443E-9EA4-6DEBFE9D95E3}" presName="compNode" presStyleCnt="0"/>
      <dgm:spPr/>
    </dgm:pt>
    <dgm:pt modelId="{2C23A617-3D8A-453B-9B9E-C6006C7C915D}" type="pres">
      <dgm:prSet presAssocID="{3ACB489C-911D-443E-9EA4-6DEBFE9D95E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pward trend"/>
        </a:ext>
      </dgm:extLst>
    </dgm:pt>
    <dgm:pt modelId="{DF82E1D0-40ED-4B92-B872-21C31DA5A673}" type="pres">
      <dgm:prSet presAssocID="{3ACB489C-911D-443E-9EA4-6DEBFE9D95E3}" presName="spaceRect" presStyleCnt="0"/>
      <dgm:spPr/>
    </dgm:pt>
    <dgm:pt modelId="{3BFAF160-8019-4E4C-AC91-3A344E9EF358}" type="pres">
      <dgm:prSet presAssocID="{3ACB489C-911D-443E-9EA4-6DEBFE9D95E3}" presName="textRect" presStyleLbl="revTx" presStyleIdx="0" presStyleCnt="4">
        <dgm:presLayoutVars>
          <dgm:chMax val="1"/>
          <dgm:chPref val="1"/>
        </dgm:presLayoutVars>
      </dgm:prSet>
      <dgm:spPr/>
    </dgm:pt>
    <dgm:pt modelId="{E04D313C-DE06-4C23-BBD6-009684F32A51}" type="pres">
      <dgm:prSet presAssocID="{5407FF01-D50D-41ED-B154-3032AA00C64F}" presName="sibTrans" presStyleCnt="0"/>
      <dgm:spPr/>
    </dgm:pt>
    <dgm:pt modelId="{E6AB23DD-C583-48CD-8CF0-A2F39BDD1D1B}" type="pres">
      <dgm:prSet presAssocID="{735CBA41-5642-4E4A-9B3D-CBE3EC9BDF09}" presName="compNode" presStyleCnt="0"/>
      <dgm:spPr/>
    </dgm:pt>
    <dgm:pt modelId="{8B15C571-7E46-4B40-A878-D69B1C1E28E3}" type="pres">
      <dgm:prSet presAssocID="{735CBA41-5642-4E4A-9B3D-CBE3EC9BDF0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r"/>
        </a:ext>
      </dgm:extLst>
    </dgm:pt>
    <dgm:pt modelId="{641650CE-BA99-447D-94D7-0B2999309021}" type="pres">
      <dgm:prSet presAssocID="{735CBA41-5642-4E4A-9B3D-CBE3EC9BDF09}" presName="spaceRect" presStyleCnt="0"/>
      <dgm:spPr/>
    </dgm:pt>
    <dgm:pt modelId="{F72FD529-51D4-4D38-9ADD-CEFF62CD766C}" type="pres">
      <dgm:prSet presAssocID="{735CBA41-5642-4E4A-9B3D-CBE3EC9BDF09}" presName="textRect" presStyleLbl="revTx" presStyleIdx="1" presStyleCnt="4">
        <dgm:presLayoutVars>
          <dgm:chMax val="1"/>
          <dgm:chPref val="1"/>
        </dgm:presLayoutVars>
      </dgm:prSet>
      <dgm:spPr/>
    </dgm:pt>
    <dgm:pt modelId="{30AF903B-C0D8-4E80-9962-82F987784D2C}" type="pres">
      <dgm:prSet presAssocID="{FE1C01F8-F96B-44E4-8329-2726C57F7FDF}" presName="sibTrans" presStyleCnt="0"/>
      <dgm:spPr/>
    </dgm:pt>
    <dgm:pt modelId="{E169A396-8B63-4A14-9EC2-002BF604A895}" type="pres">
      <dgm:prSet presAssocID="{1A161D3D-DAD2-47EF-B571-6A739E7B420A}" presName="compNode" presStyleCnt="0"/>
      <dgm:spPr/>
    </dgm:pt>
    <dgm:pt modelId="{87EED57D-D9D6-46A4-922C-B9FB3213B05E}" type="pres">
      <dgm:prSet presAssocID="{1A161D3D-DAD2-47EF-B571-6A739E7B420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CAF56D6D-2D8A-4665-8279-830D4D62394C}" type="pres">
      <dgm:prSet presAssocID="{1A161D3D-DAD2-47EF-B571-6A739E7B420A}" presName="spaceRect" presStyleCnt="0"/>
      <dgm:spPr/>
    </dgm:pt>
    <dgm:pt modelId="{6FC6FA9D-3C57-4782-89C8-7ED1B2ABB19C}" type="pres">
      <dgm:prSet presAssocID="{1A161D3D-DAD2-47EF-B571-6A739E7B420A}" presName="textRect" presStyleLbl="revTx" presStyleIdx="2" presStyleCnt="4">
        <dgm:presLayoutVars>
          <dgm:chMax val="1"/>
          <dgm:chPref val="1"/>
        </dgm:presLayoutVars>
      </dgm:prSet>
      <dgm:spPr/>
    </dgm:pt>
    <dgm:pt modelId="{E8CE3155-DF50-491D-81D2-8B22BD573195}" type="pres">
      <dgm:prSet presAssocID="{550A04D5-32AF-4085-8E75-DBF597D93C61}" presName="sibTrans" presStyleCnt="0"/>
      <dgm:spPr/>
    </dgm:pt>
    <dgm:pt modelId="{F1E1D7E1-595C-451B-A348-BB130E6C2396}" type="pres">
      <dgm:prSet presAssocID="{48885F44-82C4-48A6-AA7D-FA7487D5F8C3}" presName="compNode" presStyleCnt="0"/>
      <dgm:spPr/>
    </dgm:pt>
    <dgm:pt modelId="{732E51C1-B89F-4626-BD40-2C52552D5839}" type="pres">
      <dgm:prSet presAssocID="{48885F44-82C4-48A6-AA7D-FA7487D5F8C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d with Gears"/>
        </a:ext>
      </dgm:extLst>
    </dgm:pt>
    <dgm:pt modelId="{2861B764-1875-4AA6-8DA3-04D80324FF92}" type="pres">
      <dgm:prSet presAssocID="{48885F44-82C4-48A6-AA7D-FA7487D5F8C3}" presName="spaceRect" presStyleCnt="0"/>
      <dgm:spPr/>
    </dgm:pt>
    <dgm:pt modelId="{D67D1CCE-B4E7-4927-A5B0-13CDABDB3E97}" type="pres">
      <dgm:prSet presAssocID="{48885F44-82C4-48A6-AA7D-FA7487D5F8C3}" presName="textRect" presStyleLbl="revTx" presStyleIdx="3" presStyleCnt="4">
        <dgm:presLayoutVars>
          <dgm:chMax val="1"/>
          <dgm:chPref val="1"/>
        </dgm:presLayoutVars>
      </dgm:prSet>
      <dgm:spPr/>
    </dgm:pt>
  </dgm:ptLst>
  <dgm:cxnLst>
    <dgm:cxn modelId="{B15D0516-D2FE-4F81-9576-818F2B0CA2E9}" srcId="{9706F735-34F0-49E1-B1BB-AD31303A1F6D}" destId="{3ACB489C-911D-443E-9EA4-6DEBFE9D95E3}" srcOrd="0" destOrd="0" parTransId="{205A2A02-5004-4B7E-B112-C34876502DD2}" sibTransId="{5407FF01-D50D-41ED-B154-3032AA00C64F}"/>
    <dgm:cxn modelId="{5AB4EB24-0AB9-42FE-B1AF-6FC3B5B6CD42}" type="presOf" srcId="{1A161D3D-DAD2-47EF-B571-6A739E7B420A}" destId="{6FC6FA9D-3C57-4782-89C8-7ED1B2ABB19C}" srcOrd="0" destOrd="0" presId="urn:microsoft.com/office/officeart/2018/2/layout/IconLabelList"/>
    <dgm:cxn modelId="{18156663-9F71-4C35-BDAE-10CA299B8724}" type="presOf" srcId="{48885F44-82C4-48A6-AA7D-FA7487D5F8C3}" destId="{D67D1CCE-B4E7-4927-A5B0-13CDABDB3E97}" srcOrd="0" destOrd="0" presId="urn:microsoft.com/office/officeart/2018/2/layout/IconLabelList"/>
    <dgm:cxn modelId="{D53DC467-43FF-4809-AE66-BF6ADBB76EC4}" type="presOf" srcId="{735CBA41-5642-4E4A-9B3D-CBE3EC9BDF09}" destId="{F72FD529-51D4-4D38-9ADD-CEFF62CD766C}" srcOrd="0" destOrd="0" presId="urn:microsoft.com/office/officeart/2018/2/layout/IconLabelList"/>
    <dgm:cxn modelId="{63238F6A-098B-4CA2-AF7B-6BC5FBBFFB23}" srcId="{9706F735-34F0-49E1-B1BB-AD31303A1F6D}" destId="{1A161D3D-DAD2-47EF-B571-6A739E7B420A}" srcOrd="2" destOrd="0" parTransId="{09E493C9-D515-41FF-AE6C-49C168D0763B}" sibTransId="{550A04D5-32AF-4085-8E75-DBF597D93C61}"/>
    <dgm:cxn modelId="{0DA1EDB3-5777-44BD-ABF9-E8355B255723}" srcId="{9706F735-34F0-49E1-B1BB-AD31303A1F6D}" destId="{48885F44-82C4-48A6-AA7D-FA7487D5F8C3}" srcOrd="3" destOrd="0" parTransId="{78351488-406E-442D-ABD2-3D3100AEA718}" sibTransId="{1B8A614A-41D9-4FAC-BEFA-43DBB2ED41E7}"/>
    <dgm:cxn modelId="{E1C660D2-EA23-455F-AC64-B8E18AF4DFEE}" srcId="{9706F735-34F0-49E1-B1BB-AD31303A1F6D}" destId="{735CBA41-5642-4E4A-9B3D-CBE3EC9BDF09}" srcOrd="1" destOrd="0" parTransId="{20055AC4-2302-47FA-A766-BB9A43F489A0}" sibTransId="{FE1C01F8-F96B-44E4-8329-2726C57F7FDF}"/>
    <dgm:cxn modelId="{4AA275E0-618A-4DC8-AC8C-9C714C1E9B90}" type="presOf" srcId="{3ACB489C-911D-443E-9EA4-6DEBFE9D95E3}" destId="{3BFAF160-8019-4E4C-AC91-3A344E9EF358}" srcOrd="0" destOrd="0" presId="urn:microsoft.com/office/officeart/2018/2/layout/IconLabelList"/>
    <dgm:cxn modelId="{F92957F2-DE20-418A-A8C3-20CD9B5B9B87}" type="presOf" srcId="{9706F735-34F0-49E1-B1BB-AD31303A1F6D}" destId="{8357D919-5CB5-473C-89B4-A2ECF76CCBA6}" srcOrd="0" destOrd="0" presId="urn:microsoft.com/office/officeart/2018/2/layout/IconLabelList"/>
    <dgm:cxn modelId="{8A7F33C4-C5D9-46E8-95D7-BE04970E062E}" type="presParOf" srcId="{8357D919-5CB5-473C-89B4-A2ECF76CCBA6}" destId="{10D81067-03CD-4F16-8127-A7E4711529BE}" srcOrd="0" destOrd="0" presId="urn:microsoft.com/office/officeart/2018/2/layout/IconLabelList"/>
    <dgm:cxn modelId="{0725AB9E-C445-4949-B004-9FCA2E43FB31}" type="presParOf" srcId="{10D81067-03CD-4F16-8127-A7E4711529BE}" destId="{2C23A617-3D8A-453B-9B9E-C6006C7C915D}" srcOrd="0" destOrd="0" presId="urn:microsoft.com/office/officeart/2018/2/layout/IconLabelList"/>
    <dgm:cxn modelId="{3771D687-A3A2-4C30-862F-328618DAE53D}" type="presParOf" srcId="{10D81067-03CD-4F16-8127-A7E4711529BE}" destId="{DF82E1D0-40ED-4B92-B872-21C31DA5A673}" srcOrd="1" destOrd="0" presId="urn:microsoft.com/office/officeart/2018/2/layout/IconLabelList"/>
    <dgm:cxn modelId="{A01710B8-B727-4C0E-A939-EF013D47B0FE}" type="presParOf" srcId="{10D81067-03CD-4F16-8127-A7E4711529BE}" destId="{3BFAF160-8019-4E4C-AC91-3A344E9EF358}" srcOrd="2" destOrd="0" presId="urn:microsoft.com/office/officeart/2018/2/layout/IconLabelList"/>
    <dgm:cxn modelId="{6EA141DA-8898-4545-9B40-12FF31BC15FB}" type="presParOf" srcId="{8357D919-5CB5-473C-89B4-A2ECF76CCBA6}" destId="{E04D313C-DE06-4C23-BBD6-009684F32A51}" srcOrd="1" destOrd="0" presId="urn:microsoft.com/office/officeart/2018/2/layout/IconLabelList"/>
    <dgm:cxn modelId="{B2855105-7463-497E-806A-EFCC3BA7C197}" type="presParOf" srcId="{8357D919-5CB5-473C-89B4-A2ECF76CCBA6}" destId="{E6AB23DD-C583-48CD-8CF0-A2F39BDD1D1B}" srcOrd="2" destOrd="0" presId="urn:microsoft.com/office/officeart/2018/2/layout/IconLabelList"/>
    <dgm:cxn modelId="{2F491331-8793-4B42-B49D-06F1F7EB6230}" type="presParOf" srcId="{E6AB23DD-C583-48CD-8CF0-A2F39BDD1D1B}" destId="{8B15C571-7E46-4B40-A878-D69B1C1E28E3}" srcOrd="0" destOrd="0" presId="urn:microsoft.com/office/officeart/2018/2/layout/IconLabelList"/>
    <dgm:cxn modelId="{B5ACFDF0-E7BC-4FB1-8860-86C013E4AA33}" type="presParOf" srcId="{E6AB23DD-C583-48CD-8CF0-A2F39BDD1D1B}" destId="{641650CE-BA99-447D-94D7-0B2999309021}" srcOrd="1" destOrd="0" presId="urn:microsoft.com/office/officeart/2018/2/layout/IconLabelList"/>
    <dgm:cxn modelId="{FB6F7EEF-715E-40F5-953A-A181D7790D04}" type="presParOf" srcId="{E6AB23DD-C583-48CD-8CF0-A2F39BDD1D1B}" destId="{F72FD529-51D4-4D38-9ADD-CEFF62CD766C}" srcOrd="2" destOrd="0" presId="urn:microsoft.com/office/officeart/2018/2/layout/IconLabelList"/>
    <dgm:cxn modelId="{6923F749-1C53-4420-BB88-41C233CD98EF}" type="presParOf" srcId="{8357D919-5CB5-473C-89B4-A2ECF76CCBA6}" destId="{30AF903B-C0D8-4E80-9962-82F987784D2C}" srcOrd="3" destOrd="0" presId="urn:microsoft.com/office/officeart/2018/2/layout/IconLabelList"/>
    <dgm:cxn modelId="{8FD5D048-0459-49DA-AEDC-416BD416F7DF}" type="presParOf" srcId="{8357D919-5CB5-473C-89B4-A2ECF76CCBA6}" destId="{E169A396-8B63-4A14-9EC2-002BF604A895}" srcOrd="4" destOrd="0" presId="urn:microsoft.com/office/officeart/2018/2/layout/IconLabelList"/>
    <dgm:cxn modelId="{41100F51-22B7-4C8F-88B0-25B120437103}" type="presParOf" srcId="{E169A396-8B63-4A14-9EC2-002BF604A895}" destId="{87EED57D-D9D6-46A4-922C-B9FB3213B05E}" srcOrd="0" destOrd="0" presId="urn:microsoft.com/office/officeart/2018/2/layout/IconLabelList"/>
    <dgm:cxn modelId="{1197E244-C064-4D80-8681-1F401ACDADF4}" type="presParOf" srcId="{E169A396-8B63-4A14-9EC2-002BF604A895}" destId="{CAF56D6D-2D8A-4665-8279-830D4D62394C}" srcOrd="1" destOrd="0" presId="urn:microsoft.com/office/officeart/2018/2/layout/IconLabelList"/>
    <dgm:cxn modelId="{5735D53C-95F6-46E0-93B4-7392A217B80B}" type="presParOf" srcId="{E169A396-8B63-4A14-9EC2-002BF604A895}" destId="{6FC6FA9D-3C57-4782-89C8-7ED1B2ABB19C}" srcOrd="2" destOrd="0" presId="urn:microsoft.com/office/officeart/2018/2/layout/IconLabelList"/>
    <dgm:cxn modelId="{335021F5-5192-46B9-9F54-236DFF6CA2E9}" type="presParOf" srcId="{8357D919-5CB5-473C-89B4-A2ECF76CCBA6}" destId="{E8CE3155-DF50-491D-81D2-8B22BD573195}" srcOrd="5" destOrd="0" presId="urn:microsoft.com/office/officeart/2018/2/layout/IconLabelList"/>
    <dgm:cxn modelId="{F487EDE8-03B2-4575-8314-9ACE6F573C97}" type="presParOf" srcId="{8357D919-5CB5-473C-89B4-A2ECF76CCBA6}" destId="{F1E1D7E1-595C-451B-A348-BB130E6C2396}" srcOrd="6" destOrd="0" presId="urn:microsoft.com/office/officeart/2018/2/layout/IconLabelList"/>
    <dgm:cxn modelId="{F573DF0E-B83D-421D-9459-71D7C39CC9DE}" type="presParOf" srcId="{F1E1D7E1-595C-451B-A348-BB130E6C2396}" destId="{732E51C1-B89F-4626-BD40-2C52552D5839}" srcOrd="0" destOrd="0" presId="urn:microsoft.com/office/officeart/2018/2/layout/IconLabelList"/>
    <dgm:cxn modelId="{181A7281-131C-4048-8BD7-84627A8CCBB6}" type="presParOf" srcId="{F1E1D7E1-595C-451B-A348-BB130E6C2396}" destId="{2861B764-1875-4AA6-8DA3-04D80324FF92}" srcOrd="1" destOrd="0" presId="urn:microsoft.com/office/officeart/2018/2/layout/IconLabelList"/>
    <dgm:cxn modelId="{4371E684-4EE8-45DC-BA37-587EC4BFC865}" type="presParOf" srcId="{F1E1D7E1-595C-451B-A348-BB130E6C2396}" destId="{D67D1CCE-B4E7-4927-A5B0-13CDABDB3E9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66C0ED-6578-460D-8B23-26CD7FC8B95F}">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163F79-1EFA-463B-B138-7511A2A846D1}">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AB11C8A-AA3D-4FE2-8253-36BC90B0D1D9}">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just" defTabSz="977900">
            <a:lnSpc>
              <a:spcPct val="90000"/>
            </a:lnSpc>
            <a:spcBef>
              <a:spcPct val="0"/>
            </a:spcBef>
            <a:spcAft>
              <a:spcPct val="35000"/>
            </a:spcAft>
            <a:buNone/>
          </a:pPr>
          <a:r>
            <a:rPr lang="en-US" sz="2200" kern="1200"/>
            <a:t>The international HR operations conformed to the global vision of Toyota to be carbon-neutral by 2050.</a:t>
          </a:r>
        </a:p>
      </dsp:txBody>
      <dsp:txXfrm>
        <a:off x="1058686" y="1808"/>
        <a:ext cx="9456913" cy="916611"/>
      </dsp:txXfrm>
    </dsp:sp>
    <dsp:sp modelId="{237D37DA-4064-4A60-8C3D-03F52080AB7D}">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A27E4F-4D2C-485F-8827-FA5CD78F39E1}">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4503711-CC54-4F0E-BD69-85545DF8C8DA}">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just" defTabSz="977900">
            <a:lnSpc>
              <a:spcPct val="90000"/>
            </a:lnSpc>
            <a:spcBef>
              <a:spcPct val="0"/>
            </a:spcBef>
            <a:spcAft>
              <a:spcPct val="35000"/>
            </a:spcAft>
            <a:buNone/>
          </a:pPr>
          <a:r>
            <a:rPr lang="en-US" sz="2200" kern="1200"/>
            <a:t>Workforce Planning was centered on performing electric vehicles, hydrogen-powered, and digital transformation abilities.</a:t>
          </a:r>
        </a:p>
      </dsp:txBody>
      <dsp:txXfrm>
        <a:off x="1058686" y="1147573"/>
        <a:ext cx="9456913" cy="916611"/>
      </dsp:txXfrm>
    </dsp:sp>
    <dsp:sp modelId="{7581FD08-83C8-424D-A168-5B22F7081DF3}">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B5D7E0-4B01-4122-9B2A-72FAE8A3B1AF}">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0349A9-84DA-4B20-B6DB-914A8F9E4B8E}">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just" defTabSz="977900">
            <a:lnSpc>
              <a:spcPct val="90000"/>
            </a:lnSpc>
            <a:spcBef>
              <a:spcPct val="0"/>
            </a:spcBef>
            <a:spcAft>
              <a:spcPct val="35000"/>
            </a:spcAft>
            <a:buNone/>
          </a:pPr>
          <a:r>
            <a:rPr lang="en-US" sz="2200" kern="1200"/>
            <a:t>Talent mobility initiatives across the globe that make sure that the right skills are placed at the right moments (Bhattacheryay, 2021).</a:t>
          </a:r>
        </a:p>
      </dsp:txBody>
      <dsp:txXfrm>
        <a:off x="1058686" y="2293338"/>
        <a:ext cx="9456913" cy="916611"/>
      </dsp:txXfrm>
    </dsp:sp>
    <dsp:sp modelId="{B6518D95-69B3-49EC-864A-83249AB463DF}">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7AC8D7-0D52-4519-B657-C1A54DEB0446}">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875727E-CB34-46A8-A322-A45FA4ABE30D}">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just" defTabSz="977900">
            <a:lnSpc>
              <a:spcPct val="90000"/>
            </a:lnSpc>
            <a:spcBef>
              <a:spcPct val="0"/>
            </a:spcBef>
            <a:spcAft>
              <a:spcPct val="35000"/>
            </a:spcAft>
            <a:buNone/>
          </a:pPr>
          <a:r>
            <a:rPr lang="en-US" sz="2200" kern="1200"/>
            <a:t>Performance indicators will consist of business performance and compliance with the principles of the Toyota Way.</a:t>
          </a:r>
        </a:p>
      </dsp:txBody>
      <dsp:txXfrm>
        <a:off x="1058686" y="3439103"/>
        <a:ext cx="9456913" cy="9166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DAD22D-3481-4F98-A3D2-25A381D414C7}">
      <dsp:nvSpPr>
        <dsp:cNvPr id="0" name=""/>
        <dsp:cNvSpPr/>
      </dsp:nvSpPr>
      <dsp:spPr>
        <a:xfrm>
          <a:off x="3080" y="263599"/>
          <a:ext cx="2444055" cy="3421677"/>
        </a:xfrm>
        <a:prstGeom prst="rect">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711200">
            <a:lnSpc>
              <a:spcPct val="90000"/>
            </a:lnSpc>
            <a:spcBef>
              <a:spcPct val="0"/>
            </a:spcBef>
            <a:spcAft>
              <a:spcPct val="35000"/>
            </a:spcAft>
            <a:buNone/>
          </a:pPr>
          <a:r>
            <a:rPr lang="en-US" sz="1600" kern="1200"/>
            <a:t>Digitise HR solutions, increasing visibility of talent and internal movement in the whole world (Toyota, 2024).</a:t>
          </a:r>
        </a:p>
      </dsp:txBody>
      <dsp:txXfrm>
        <a:off x="3080" y="1563836"/>
        <a:ext cx="2444055" cy="2053006"/>
      </dsp:txXfrm>
    </dsp:sp>
    <dsp:sp modelId="{09ED542A-0634-4042-8874-B1596FBBC09A}">
      <dsp:nvSpPr>
        <dsp:cNvPr id="0" name=""/>
        <dsp:cNvSpPr/>
      </dsp:nvSpPr>
      <dsp:spPr>
        <a:xfrm>
          <a:off x="711856" y="605766"/>
          <a:ext cx="1026503" cy="1026503"/>
        </a:xfrm>
        <a:prstGeom prst="ellips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62184" y="756094"/>
        <a:ext cx="725847" cy="725847"/>
      </dsp:txXfrm>
    </dsp:sp>
    <dsp:sp modelId="{15C17238-25C0-4DCA-94BF-3194BC185668}">
      <dsp:nvSpPr>
        <dsp:cNvPr id="0" name=""/>
        <dsp:cNvSpPr/>
      </dsp:nvSpPr>
      <dsp:spPr>
        <a:xfrm>
          <a:off x="3080" y="3685204"/>
          <a:ext cx="2444055" cy="72"/>
        </a:xfrm>
        <a:prstGeom prst="rect">
          <a:avLst/>
        </a:prstGeom>
        <a:solidFill>
          <a:schemeClr val="accent2">
            <a:hueOff val="668788"/>
            <a:satOff val="-834"/>
            <a:lumOff val="196"/>
            <a:alphaOff val="0"/>
          </a:schemeClr>
        </a:solidFill>
        <a:ln w="25400" cap="flat" cmpd="sng" algn="ctr">
          <a:solidFill>
            <a:schemeClr val="accent2">
              <a:hueOff val="668788"/>
              <a:satOff val="-834"/>
              <a:lumOff val="19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91044A-B4A0-49B6-A1D5-E346F7888D5D}">
      <dsp:nvSpPr>
        <dsp:cNvPr id="0" name=""/>
        <dsp:cNvSpPr/>
      </dsp:nvSpPr>
      <dsp:spPr>
        <a:xfrm>
          <a:off x="2691541" y="263599"/>
          <a:ext cx="2444055" cy="3421677"/>
        </a:xfrm>
        <a:prstGeom prst="rect">
          <a:avLst/>
        </a:prstGeom>
        <a:solidFill>
          <a:schemeClr val="accent2">
            <a:tint val="40000"/>
            <a:alpha val="90000"/>
            <a:hueOff val="1675274"/>
            <a:satOff val="-1459"/>
            <a:lumOff val="-2"/>
            <a:alphaOff val="0"/>
          </a:schemeClr>
        </a:solidFill>
        <a:ln w="25400" cap="flat" cmpd="sng" algn="ctr">
          <a:solidFill>
            <a:schemeClr val="accent2">
              <a:tint val="40000"/>
              <a:alpha val="90000"/>
              <a:hueOff val="1675274"/>
              <a:satOff val="-1459"/>
              <a:lumOff val="-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711200">
            <a:lnSpc>
              <a:spcPct val="90000"/>
            </a:lnSpc>
            <a:spcBef>
              <a:spcPct val="0"/>
            </a:spcBef>
            <a:spcAft>
              <a:spcPct val="35000"/>
            </a:spcAft>
            <a:buNone/>
          </a:pPr>
          <a:r>
            <a:rPr lang="en-US" sz="1600" kern="1200"/>
            <a:t>Come up with more flexible expatriate practices such as temporary assignment and virtual international jobs.</a:t>
          </a:r>
        </a:p>
      </dsp:txBody>
      <dsp:txXfrm>
        <a:off x="2691541" y="1563836"/>
        <a:ext cx="2444055" cy="2053006"/>
      </dsp:txXfrm>
    </dsp:sp>
    <dsp:sp modelId="{1EB94010-0462-4639-B103-6CBC26363EFB}">
      <dsp:nvSpPr>
        <dsp:cNvPr id="0" name=""/>
        <dsp:cNvSpPr/>
      </dsp:nvSpPr>
      <dsp:spPr>
        <a:xfrm>
          <a:off x="3400317" y="605766"/>
          <a:ext cx="1026503" cy="1026503"/>
        </a:xfrm>
        <a:prstGeom prst="ellipse">
          <a:avLst/>
        </a:prstGeom>
        <a:solidFill>
          <a:schemeClr val="accent2">
            <a:hueOff val="1337577"/>
            <a:satOff val="-1668"/>
            <a:lumOff val="392"/>
            <a:alphaOff val="0"/>
          </a:schemeClr>
        </a:solidFill>
        <a:ln w="25400" cap="flat" cmpd="sng" algn="ctr">
          <a:solidFill>
            <a:schemeClr val="accent2">
              <a:hueOff val="1337577"/>
              <a:satOff val="-1668"/>
              <a:lumOff val="39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50645" y="756094"/>
        <a:ext cx="725847" cy="725847"/>
      </dsp:txXfrm>
    </dsp:sp>
    <dsp:sp modelId="{AC4FACC5-4394-4C78-9CDF-2CE94847D28C}">
      <dsp:nvSpPr>
        <dsp:cNvPr id="0" name=""/>
        <dsp:cNvSpPr/>
      </dsp:nvSpPr>
      <dsp:spPr>
        <a:xfrm>
          <a:off x="2691541" y="3685204"/>
          <a:ext cx="2444055" cy="72"/>
        </a:xfrm>
        <a:prstGeom prst="rect">
          <a:avLst/>
        </a:prstGeom>
        <a:solidFill>
          <a:schemeClr val="accent2">
            <a:hueOff val="2006365"/>
            <a:satOff val="-2502"/>
            <a:lumOff val="588"/>
            <a:alphaOff val="0"/>
          </a:schemeClr>
        </a:solidFill>
        <a:ln w="25400" cap="flat" cmpd="sng" algn="ctr">
          <a:solidFill>
            <a:schemeClr val="accent2">
              <a:hueOff val="2006365"/>
              <a:satOff val="-2502"/>
              <a:lumOff val="58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9242AE-A99F-4FE5-AD25-6C0E2E101216}">
      <dsp:nvSpPr>
        <dsp:cNvPr id="0" name=""/>
        <dsp:cNvSpPr/>
      </dsp:nvSpPr>
      <dsp:spPr>
        <a:xfrm>
          <a:off x="5380002" y="263599"/>
          <a:ext cx="2444055" cy="3421677"/>
        </a:xfrm>
        <a:prstGeom prst="rect">
          <a:avLst/>
        </a:prstGeom>
        <a:solidFill>
          <a:schemeClr val="accent2">
            <a:tint val="40000"/>
            <a:alpha val="90000"/>
            <a:hueOff val="3350547"/>
            <a:satOff val="-2919"/>
            <a:lumOff val="-4"/>
            <a:alphaOff val="0"/>
          </a:schemeClr>
        </a:solidFill>
        <a:ln w="25400" cap="flat" cmpd="sng" algn="ctr">
          <a:solidFill>
            <a:schemeClr val="accent2">
              <a:tint val="40000"/>
              <a:alpha val="90000"/>
              <a:hueOff val="3350547"/>
              <a:satOff val="-2919"/>
              <a:lumOff val="-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711200">
            <a:lnSpc>
              <a:spcPct val="90000"/>
            </a:lnSpc>
            <a:spcBef>
              <a:spcPct val="0"/>
            </a:spcBef>
            <a:spcAft>
              <a:spcPct val="35000"/>
            </a:spcAft>
            <a:buNone/>
          </a:pPr>
          <a:r>
            <a:rPr lang="en-US" sz="1600" kern="1200"/>
            <a:t>Intensify reverse mentoring program in which youthful workers impart digital skills to the top managers.</a:t>
          </a:r>
        </a:p>
      </dsp:txBody>
      <dsp:txXfrm>
        <a:off x="5380002" y="1563836"/>
        <a:ext cx="2444055" cy="2053006"/>
      </dsp:txXfrm>
    </dsp:sp>
    <dsp:sp modelId="{FAC69A01-AE8F-4D39-960B-F966E71C0F8D}">
      <dsp:nvSpPr>
        <dsp:cNvPr id="0" name=""/>
        <dsp:cNvSpPr/>
      </dsp:nvSpPr>
      <dsp:spPr>
        <a:xfrm>
          <a:off x="6088778" y="605766"/>
          <a:ext cx="1026503" cy="1026503"/>
        </a:xfrm>
        <a:prstGeom prst="ellipse">
          <a:avLst/>
        </a:prstGeom>
        <a:solidFill>
          <a:schemeClr val="accent2">
            <a:hueOff val="2675154"/>
            <a:satOff val="-3337"/>
            <a:lumOff val="785"/>
            <a:alphaOff val="0"/>
          </a:schemeClr>
        </a:solidFill>
        <a:ln w="25400" cap="flat" cmpd="sng" algn="ctr">
          <a:solidFill>
            <a:schemeClr val="accent2">
              <a:hueOff val="2675154"/>
              <a:satOff val="-3337"/>
              <a:lumOff val="78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239106" y="756094"/>
        <a:ext cx="725847" cy="725847"/>
      </dsp:txXfrm>
    </dsp:sp>
    <dsp:sp modelId="{42C7EF51-75EB-45C7-BC8C-66CC07E2ACD9}">
      <dsp:nvSpPr>
        <dsp:cNvPr id="0" name=""/>
        <dsp:cNvSpPr/>
      </dsp:nvSpPr>
      <dsp:spPr>
        <a:xfrm>
          <a:off x="5380002" y="3685204"/>
          <a:ext cx="2444055" cy="72"/>
        </a:xfrm>
        <a:prstGeom prst="rect">
          <a:avLst/>
        </a:prstGeom>
        <a:solidFill>
          <a:schemeClr val="accent2">
            <a:hueOff val="3343942"/>
            <a:satOff val="-4171"/>
            <a:lumOff val="981"/>
            <a:alphaOff val="0"/>
          </a:schemeClr>
        </a:solidFill>
        <a:ln w="25400" cap="flat" cmpd="sng" algn="ctr">
          <a:solidFill>
            <a:schemeClr val="accent2">
              <a:hueOff val="3343942"/>
              <a:satOff val="-4171"/>
              <a:lumOff val="98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3DCB65-A5CC-4CC7-A207-F708A73C0864}">
      <dsp:nvSpPr>
        <dsp:cNvPr id="0" name=""/>
        <dsp:cNvSpPr/>
      </dsp:nvSpPr>
      <dsp:spPr>
        <a:xfrm>
          <a:off x="8068463" y="263599"/>
          <a:ext cx="2444055" cy="3421677"/>
        </a:xfrm>
        <a:prstGeom prst="rect">
          <a:avLst/>
        </a:prstGeom>
        <a:solidFill>
          <a:schemeClr val="accent2">
            <a:tint val="40000"/>
            <a:alpha val="90000"/>
            <a:hueOff val="5025821"/>
            <a:satOff val="-4378"/>
            <a:lumOff val="-6"/>
            <a:alphaOff val="0"/>
          </a:schemeClr>
        </a:solidFill>
        <a:ln w="25400" cap="flat" cmpd="sng" algn="ctr">
          <a:solidFill>
            <a:schemeClr val="accent2">
              <a:tint val="40000"/>
              <a:alpha val="90000"/>
              <a:hueOff val="5025821"/>
              <a:satOff val="-4378"/>
              <a:lumOff val="-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711200">
            <a:lnSpc>
              <a:spcPct val="90000"/>
            </a:lnSpc>
            <a:spcBef>
              <a:spcPct val="0"/>
            </a:spcBef>
            <a:spcAft>
              <a:spcPct val="35000"/>
            </a:spcAft>
            <a:buNone/>
          </a:pPr>
          <a:r>
            <a:rPr lang="en-US" sz="1600" kern="1200"/>
            <a:t>Make further investments in diversity and inclusion programs to take advantage of talent pool in the world.</a:t>
          </a:r>
        </a:p>
      </dsp:txBody>
      <dsp:txXfrm>
        <a:off x="8068463" y="1563836"/>
        <a:ext cx="2444055" cy="2053006"/>
      </dsp:txXfrm>
    </dsp:sp>
    <dsp:sp modelId="{D9A67550-8831-40DF-A3ED-A2F79CA319FA}">
      <dsp:nvSpPr>
        <dsp:cNvPr id="0" name=""/>
        <dsp:cNvSpPr/>
      </dsp:nvSpPr>
      <dsp:spPr>
        <a:xfrm>
          <a:off x="8777239" y="605766"/>
          <a:ext cx="1026503" cy="1026503"/>
        </a:xfrm>
        <a:prstGeom prst="ellipse">
          <a:avLst/>
        </a:prstGeom>
        <a:solidFill>
          <a:schemeClr val="accent2">
            <a:hueOff val="4012731"/>
            <a:satOff val="-5005"/>
            <a:lumOff val="1177"/>
            <a:alphaOff val="0"/>
          </a:schemeClr>
        </a:solidFill>
        <a:ln w="25400" cap="flat" cmpd="sng" algn="ctr">
          <a:solidFill>
            <a:schemeClr val="accent2">
              <a:hueOff val="4012731"/>
              <a:satOff val="-5005"/>
              <a:lumOff val="117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8927567" y="756094"/>
        <a:ext cx="725847" cy="725847"/>
      </dsp:txXfrm>
    </dsp:sp>
    <dsp:sp modelId="{396B9978-FBCD-4014-A442-D800386FABE5}">
      <dsp:nvSpPr>
        <dsp:cNvPr id="0" name=""/>
        <dsp:cNvSpPr/>
      </dsp:nvSpPr>
      <dsp:spPr>
        <a:xfrm>
          <a:off x="8068463" y="3685204"/>
          <a:ext cx="2444055" cy="72"/>
        </a:xfrm>
        <a:prstGeom prst="rect">
          <a:avLst/>
        </a:prstGeom>
        <a:solidFill>
          <a:schemeClr val="accent2">
            <a:hueOff val="4681519"/>
            <a:satOff val="-5839"/>
            <a:lumOff val="1373"/>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1C0583-435D-417D-A5EE-A08EDCC56B2A}">
      <dsp:nvSpPr>
        <dsp:cNvPr id="0" name=""/>
        <dsp:cNvSpPr/>
      </dsp:nvSpPr>
      <dsp:spPr>
        <a:xfrm>
          <a:off x="682185" y="0"/>
          <a:ext cx="5536141" cy="5536141"/>
        </a:xfrm>
        <a:prstGeom prst="diamond">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FAEB8B-B5CE-466F-AF4A-4291875898F4}">
      <dsp:nvSpPr>
        <dsp:cNvPr id="0" name=""/>
        <dsp:cNvSpPr/>
      </dsp:nvSpPr>
      <dsp:spPr>
        <a:xfrm>
          <a:off x="1208118" y="525933"/>
          <a:ext cx="2159094" cy="2159094"/>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Line managers are the main catalysts of global HR policies implementation in the local level of operation.</a:t>
          </a:r>
        </a:p>
      </dsp:txBody>
      <dsp:txXfrm>
        <a:off x="1313516" y="631331"/>
        <a:ext cx="1948298" cy="1948298"/>
      </dsp:txXfrm>
    </dsp:sp>
    <dsp:sp modelId="{A85F54E6-1C66-4266-B19B-AEBF543F51FA}">
      <dsp:nvSpPr>
        <dsp:cNvPr id="0" name=""/>
        <dsp:cNvSpPr/>
      </dsp:nvSpPr>
      <dsp:spPr>
        <a:xfrm>
          <a:off x="3533298" y="525933"/>
          <a:ext cx="2159094" cy="2159094"/>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In charge of everyday decisions involving people in framework of Toyota Way.</a:t>
          </a:r>
        </a:p>
      </dsp:txBody>
      <dsp:txXfrm>
        <a:off x="3638696" y="631331"/>
        <a:ext cx="1948298" cy="1948298"/>
      </dsp:txXfrm>
    </dsp:sp>
    <dsp:sp modelId="{DABBFC3A-7040-43DA-B5F0-609BFE2AE6C2}">
      <dsp:nvSpPr>
        <dsp:cNvPr id="0" name=""/>
        <dsp:cNvSpPr/>
      </dsp:nvSpPr>
      <dsp:spPr>
        <a:xfrm>
          <a:off x="1208118" y="2851112"/>
          <a:ext cx="2159094" cy="2159094"/>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Mandated to undergo the minimum of 40 hours of people management training per year (Toyota, 2024)</a:t>
          </a:r>
        </a:p>
      </dsp:txBody>
      <dsp:txXfrm>
        <a:off x="1313516" y="2956510"/>
        <a:ext cx="1948298" cy="1948298"/>
      </dsp:txXfrm>
    </dsp:sp>
    <dsp:sp modelId="{0D260096-5E84-41B8-9BE1-5ED1E4599F8B}">
      <dsp:nvSpPr>
        <dsp:cNvPr id="0" name=""/>
        <dsp:cNvSpPr/>
      </dsp:nvSpPr>
      <dsp:spPr>
        <a:xfrm>
          <a:off x="3533298" y="2851112"/>
          <a:ext cx="2159094" cy="2159094"/>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Performance analysis involves evaluation of effectiveness of team development as well as cultural integration.</a:t>
          </a:r>
        </a:p>
      </dsp:txBody>
      <dsp:txXfrm>
        <a:off x="3638696" y="2956510"/>
        <a:ext cx="1948298" cy="19482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16F106-F43E-4E0B-8C4B-59423E224CE2}">
      <dsp:nvSpPr>
        <dsp:cNvPr id="0" name=""/>
        <dsp:cNvSpPr/>
      </dsp:nvSpPr>
      <dsp:spPr>
        <a:xfrm>
          <a:off x="0" y="1878"/>
          <a:ext cx="10972800" cy="952043"/>
        </a:xfrm>
        <a:prstGeom prst="roundRect">
          <a:avLst>
            <a:gd name="adj" fmla="val 10000"/>
          </a:avLst>
        </a:prstGeom>
        <a:solidFill>
          <a:schemeClr val="accent4">
            <a:tint val="40000"/>
            <a:hueOff val="0"/>
            <a:satOff val="0"/>
            <a:lumOff val="0"/>
            <a:alphaOff val="0"/>
          </a:schemeClr>
        </a:solidFill>
        <a:ln w="9525" cap="flat" cmpd="sng" algn="ctr">
          <a:solidFill>
            <a:schemeClr val="dk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CEAC0157-3317-4BFC-9B06-61C18361F8E6}">
      <dsp:nvSpPr>
        <dsp:cNvPr id="0" name=""/>
        <dsp:cNvSpPr/>
      </dsp:nvSpPr>
      <dsp:spPr>
        <a:xfrm>
          <a:off x="287993" y="216088"/>
          <a:ext cx="523623" cy="5236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8D46EBCB-62B6-42A9-BA28-A6A18E08E6FC}">
      <dsp:nvSpPr>
        <dsp:cNvPr id="0" name=""/>
        <dsp:cNvSpPr/>
      </dsp:nvSpPr>
      <dsp:spPr>
        <a:xfrm>
          <a:off x="1099610" y="1878"/>
          <a:ext cx="9873189" cy="952043"/>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Pay based on jobs with well-intentions or grades and promotional requirements on salaries (Ineak, 2023).</a:t>
          </a:r>
        </a:p>
      </dsp:txBody>
      <dsp:txXfrm>
        <a:off x="1099610" y="1878"/>
        <a:ext cx="9873189" cy="952043"/>
      </dsp:txXfrm>
    </dsp:sp>
    <dsp:sp modelId="{1150221B-361E-4DE9-8DD4-F21A0ED221AA}">
      <dsp:nvSpPr>
        <dsp:cNvPr id="0" name=""/>
        <dsp:cNvSpPr/>
      </dsp:nvSpPr>
      <dsp:spPr>
        <a:xfrm>
          <a:off x="0" y="1191932"/>
          <a:ext cx="10972800" cy="952043"/>
        </a:xfrm>
        <a:prstGeom prst="roundRect">
          <a:avLst>
            <a:gd name="adj" fmla="val 10000"/>
          </a:avLst>
        </a:prstGeom>
        <a:solidFill>
          <a:schemeClr val="accent4">
            <a:tint val="40000"/>
            <a:hueOff val="0"/>
            <a:satOff val="0"/>
            <a:lumOff val="0"/>
            <a:alphaOff val="0"/>
          </a:schemeClr>
        </a:solidFill>
        <a:ln w="9525" cap="flat" cmpd="sng" algn="ctr">
          <a:solidFill>
            <a:schemeClr val="dk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9E1213DB-376A-4E85-8118-1C4D92DF9DBF}">
      <dsp:nvSpPr>
        <dsp:cNvPr id="0" name=""/>
        <dsp:cNvSpPr/>
      </dsp:nvSpPr>
      <dsp:spPr>
        <a:xfrm>
          <a:off x="287993" y="1406142"/>
          <a:ext cx="523623" cy="5236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FABADAAA-CDB6-4E15-9317-FA04DC3D6D63}">
      <dsp:nvSpPr>
        <dsp:cNvPr id="0" name=""/>
        <dsp:cNvSpPr/>
      </dsp:nvSpPr>
      <dsp:spPr>
        <a:xfrm>
          <a:off x="1099610" y="1191932"/>
          <a:ext cx="9873189" cy="952043"/>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Salary review is done on yearly basis with adjustments done according to performance and market forces.</a:t>
          </a:r>
        </a:p>
      </dsp:txBody>
      <dsp:txXfrm>
        <a:off x="1099610" y="1191932"/>
        <a:ext cx="9873189" cy="952043"/>
      </dsp:txXfrm>
    </dsp:sp>
    <dsp:sp modelId="{8050ACF0-286F-4D9E-8FAA-3315B6859157}">
      <dsp:nvSpPr>
        <dsp:cNvPr id="0" name=""/>
        <dsp:cNvSpPr/>
      </dsp:nvSpPr>
      <dsp:spPr>
        <a:xfrm>
          <a:off x="0" y="2381986"/>
          <a:ext cx="10972800" cy="952043"/>
        </a:xfrm>
        <a:prstGeom prst="roundRect">
          <a:avLst>
            <a:gd name="adj" fmla="val 10000"/>
          </a:avLst>
        </a:prstGeom>
        <a:solidFill>
          <a:schemeClr val="accent4">
            <a:tint val="40000"/>
            <a:hueOff val="0"/>
            <a:satOff val="0"/>
            <a:lumOff val="0"/>
            <a:alphaOff val="0"/>
          </a:schemeClr>
        </a:solidFill>
        <a:ln w="9525" cap="flat" cmpd="sng" algn="ctr">
          <a:solidFill>
            <a:schemeClr val="dk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F43EEEE7-C0EF-49F7-B384-B05E5341044B}">
      <dsp:nvSpPr>
        <dsp:cNvPr id="0" name=""/>
        <dsp:cNvSpPr/>
      </dsp:nvSpPr>
      <dsp:spPr>
        <a:xfrm>
          <a:off x="287993" y="2596196"/>
          <a:ext cx="523623" cy="5236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ED38A5CD-9BB3-4F00-ABE1-F1EB2046B64A}">
      <dsp:nvSpPr>
        <dsp:cNvPr id="0" name=""/>
        <dsp:cNvSpPr/>
      </dsp:nvSpPr>
      <dsp:spPr>
        <a:xfrm>
          <a:off x="1099610" y="2381986"/>
          <a:ext cx="9873189" cy="952043"/>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Performance factored into salary progression more and more whereas the seniority basis was no longer given serious consideration.</a:t>
          </a:r>
        </a:p>
      </dsp:txBody>
      <dsp:txXfrm>
        <a:off x="1099610" y="2381986"/>
        <a:ext cx="9873189" cy="952043"/>
      </dsp:txXfrm>
    </dsp:sp>
    <dsp:sp modelId="{1D533E3D-5710-4DBD-8E3C-56D6057A5CEE}">
      <dsp:nvSpPr>
        <dsp:cNvPr id="0" name=""/>
        <dsp:cNvSpPr/>
      </dsp:nvSpPr>
      <dsp:spPr>
        <a:xfrm>
          <a:off x="0" y="3572041"/>
          <a:ext cx="10972800" cy="952043"/>
        </a:xfrm>
        <a:prstGeom prst="roundRect">
          <a:avLst>
            <a:gd name="adj" fmla="val 10000"/>
          </a:avLst>
        </a:prstGeom>
        <a:solidFill>
          <a:schemeClr val="accent4">
            <a:tint val="40000"/>
            <a:hueOff val="0"/>
            <a:satOff val="0"/>
            <a:lumOff val="0"/>
            <a:alphaOff val="0"/>
          </a:schemeClr>
        </a:solidFill>
        <a:ln w="9525" cap="flat" cmpd="sng" algn="ctr">
          <a:solidFill>
            <a:schemeClr val="dk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F6D63134-34B4-49F2-BCEE-E21B8DAA7A9B}">
      <dsp:nvSpPr>
        <dsp:cNvPr id="0" name=""/>
        <dsp:cNvSpPr/>
      </dsp:nvSpPr>
      <dsp:spPr>
        <a:xfrm>
          <a:off x="287993" y="3786250"/>
          <a:ext cx="523623" cy="5236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BE2488C2-6A33-48E7-AC45-3B336BBB168C}">
      <dsp:nvSpPr>
        <dsp:cNvPr id="0" name=""/>
        <dsp:cNvSpPr/>
      </dsp:nvSpPr>
      <dsp:spPr>
        <a:xfrm>
          <a:off x="1099610" y="3572041"/>
          <a:ext cx="9873189" cy="952043"/>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Bands of remuneration made known to employees on the need to understand the prospects of career progression.</a:t>
          </a:r>
        </a:p>
      </dsp:txBody>
      <dsp:txXfrm>
        <a:off x="1099610" y="3572041"/>
        <a:ext cx="9873189" cy="95204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13F325-2453-4783-A9B9-23370A64B7D4}">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10042B-3269-44B7-A8F0-5599B999F787}">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6210C00-F812-4D10-8FC5-F6F5D6DB416D}">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just" defTabSz="977900">
            <a:lnSpc>
              <a:spcPct val="90000"/>
            </a:lnSpc>
            <a:spcBef>
              <a:spcPct val="0"/>
            </a:spcBef>
            <a:spcAft>
              <a:spcPct val="35000"/>
            </a:spcAft>
            <a:buNone/>
          </a:pPr>
          <a:r>
            <a:rPr lang="en-US" sz="2200" kern="1200" dirty="0"/>
            <a:t>Global Production Centre nurtures next generation leaders in stringent residential courses in Japan.</a:t>
          </a:r>
        </a:p>
      </dsp:txBody>
      <dsp:txXfrm>
        <a:off x="1058686" y="1808"/>
        <a:ext cx="9456913" cy="916611"/>
      </dsp:txXfrm>
    </dsp:sp>
    <dsp:sp modelId="{0DA7FC72-E1ED-4A19-9928-C3F3C8466438}">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6754BA-753F-494C-B51C-0D85F6AF52DE}">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C238823-2E6E-45C4-B2A1-8B00C2081A16}">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just" defTabSz="977900">
            <a:lnSpc>
              <a:spcPct val="90000"/>
            </a:lnSpc>
            <a:spcBef>
              <a:spcPct val="0"/>
            </a:spcBef>
            <a:spcAft>
              <a:spcPct val="35000"/>
            </a:spcAft>
            <a:buNone/>
          </a:pPr>
          <a:r>
            <a:rPr lang="en-US" sz="2200" kern="1200"/>
            <a:t>Such employees who were identified as having high potential under the systematic talent review process were accorded fast track development.</a:t>
          </a:r>
        </a:p>
      </dsp:txBody>
      <dsp:txXfrm>
        <a:off x="1058686" y="1147573"/>
        <a:ext cx="9456913" cy="916611"/>
      </dsp:txXfrm>
    </dsp:sp>
    <dsp:sp modelId="{4D0F7776-39A5-421A-B236-CECC38E8114C}">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A70BD1-67BE-48A5-A4B1-F6F59EAB75AA}">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533A75-7A24-4309-A185-FE358931867A}">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just" defTabSz="977900">
            <a:lnSpc>
              <a:spcPct val="90000"/>
            </a:lnSpc>
            <a:spcBef>
              <a:spcPct val="0"/>
            </a:spcBef>
            <a:spcAft>
              <a:spcPct val="35000"/>
            </a:spcAft>
            <a:buNone/>
          </a:pPr>
          <a:r>
            <a:rPr lang="en-US" sz="2200" kern="1200"/>
            <a:t>Leadership development pathway contains rotational functions and geographical assignments (Matsuo, 2015).</a:t>
          </a:r>
        </a:p>
      </dsp:txBody>
      <dsp:txXfrm>
        <a:off x="1058686" y="2293338"/>
        <a:ext cx="9456913" cy="916611"/>
      </dsp:txXfrm>
    </dsp:sp>
    <dsp:sp modelId="{3DB68563-BE68-4217-AF0C-DA1E3930E223}">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BB4438-1644-453D-91E7-DF8C30EEA9C2}">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892442A-0FC1-44E4-8B26-482BF45AD42A}">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just" defTabSz="977900">
            <a:lnSpc>
              <a:spcPct val="90000"/>
            </a:lnSpc>
            <a:spcBef>
              <a:spcPct val="0"/>
            </a:spcBef>
            <a:spcAft>
              <a:spcPct val="35000"/>
            </a:spcAft>
            <a:buNone/>
          </a:pPr>
          <a:r>
            <a:rPr lang="en-US" sz="2200" kern="1200"/>
            <a:t>The top-level leaders had to become mentors who will offer advice to the young talent.</a:t>
          </a:r>
        </a:p>
      </dsp:txBody>
      <dsp:txXfrm>
        <a:off x="1058686" y="3439103"/>
        <a:ext cx="9456913" cy="91661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411C68-3D45-4A59-893D-4A759DA76AB8}">
      <dsp:nvSpPr>
        <dsp:cNvPr id="0" name=""/>
        <dsp:cNvSpPr/>
      </dsp:nvSpPr>
      <dsp:spPr>
        <a:xfrm>
          <a:off x="0" y="0"/>
          <a:ext cx="6900512"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6E0001-17AD-4F24-B73C-67CFCC2E934E}">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just" defTabSz="1111250">
            <a:lnSpc>
              <a:spcPct val="90000"/>
            </a:lnSpc>
            <a:spcBef>
              <a:spcPct val="0"/>
            </a:spcBef>
            <a:spcAft>
              <a:spcPct val="35000"/>
            </a:spcAft>
            <a:buNone/>
          </a:pPr>
          <a:r>
            <a:rPr lang="en-US" sz="2500" kern="1200"/>
            <a:t>Toyota Learning Management system was implemented worldwide that reached employees in all locations.</a:t>
          </a:r>
        </a:p>
      </dsp:txBody>
      <dsp:txXfrm>
        <a:off x="0" y="0"/>
        <a:ext cx="6900512" cy="1384035"/>
      </dsp:txXfrm>
    </dsp:sp>
    <dsp:sp modelId="{FC97A1EF-1EC0-4743-9175-EA004246DF47}">
      <dsp:nvSpPr>
        <dsp:cNvPr id="0" name=""/>
        <dsp:cNvSpPr/>
      </dsp:nvSpPr>
      <dsp:spPr>
        <a:xfrm>
          <a:off x="0" y="1384035"/>
          <a:ext cx="6900512"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13AAB4-B010-4E03-9E62-1846D1722A81}">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just" defTabSz="1111250">
            <a:lnSpc>
              <a:spcPct val="90000"/>
            </a:lnSpc>
            <a:spcBef>
              <a:spcPct val="0"/>
            </a:spcBef>
            <a:spcAft>
              <a:spcPct val="35000"/>
            </a:spcAft>
            <a:buNone/>
          </a:pPr>
          <a:r>
            <a:rPr lang="en-US" sz="2500" kern="1200" dirty="0"/>
            <a:t>Mobile learning programs that facilitate the on-demand access to training material used by the frontline workers.</a:t>
          </a:r>
        </a:p>
      </dsp:txBody>
      <dsp:txXfrm>
        <a:off x="0" y="1384035"/>
        <a:ext cx="6900512" cy="1384035"/>
      </dsp:txXfrm>
    </dsp:sp>
    <dsp:sp modelId="{9E175C0A-32E2-4C73-9E45-3B621FC17CDA}">
      <dsp:nvSpPr>
        <dsp:cNvPr id="0" name=""/>
        <dsp:cNvSpPr/>
      </dsp:nvSpPr>
      <dsp:spPr>
        <a:xfrm>
          <a:off x="0" y="2768070"/>
          <a:ext cx="6900512"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CB1040-322F-45AB-8FF2-CDB61287BD03}">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just" defTabSz="1111250">
            <a:lnSpc>
              <a:spcPct val="90000"/>
            </a:lnSpc>
            <a:spcBef>
              <a:spcPct val="0"/>
            </a:spcBef>
            <a:spcAft>
              <a:spcPct val="35000"/>
            </a:spcAft>
            <a:buNone/>
          </a:pPr>
          <a:r>
            <a:rPr lang="en-US" sz="2500" kern="1200"/>
            <a:t>Training simulators of virtual reality in complicated assembly processes that decreased the amount of time used in training by 25 percent.</a:t>
          </a:r>
        </a:p>
      </dsp:txBody>
      <dsp:txXfrm>
        <a:off x="0" y="2768070"/>
        <a:ext cx="6900512" cy="1384035"/>
      </dsp:txXfrm>
    </dsp:sp>
    <dsp:sp modelId="{D374F12C-2A9C-42AA-BC35-3D509BC1271A}">
      <dsp:nvSpPr>
        <dsp:cNvPr id="0" name=""/>
        <dsp:cNvSpPr/>
      </dsp:nvSpPr>
      <dsp:spPr>
        <a:xfrm>
          <a:off x="0" y="4152105"/>
          <a:ext cx="6900512"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39C74E-1630-4E6F-869A-05EC8D08A7F7}">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just" defTabSz="1111250">
            <a:lnSpc>
              <a:spcPct val="90000"/>
            </a:lnSpc>
            <a:spcBef>
              <a:spcPct val="0"/>
            </a:spcBef>
            <a:spcAft>
              <a:spcPct val="35000"/>
            </a:spcAft>
            <a:buNone/>
          </a:pPr>
          <a:r>
            <a:rPr lang="en-US" sz="2500" kern="1200"/>
            <a:t>More than 200 million financing in digital learning infrastructure during the period of 2020-24 (ineak, 2024).</a:t>
          </a:r>
        </a:p>
      </dsp:txBody>
      <dsp:txXfrm>
        <a:off x="0" y="4152105"/>
        <a:ext cx="6900512" cy="138403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416B93-738D-4FFA-8198-47FA16ADBE49}">
      <dsp:nvSpPr>
        <dsp:cNvPr id="0" name=""/>
        <dsp:cNvSpPr/>
      </dsp:nvSpPr>
      <dsp:spPr>
        <a:xfrm>
          <a:off x="289845" y="502354"/>
          <a:ext cx="1375920" cy="137592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96D353-0E3C-4B6F-8B47-B21DA0F9D66B}">
      <dsp:nvSpPr>
        <dsp:cNvPr id="0" name=""/>
        <dsp:cNvSpPr/>
      </dsp:nvSpPr>
      <dsp:spPr>
        <a:xfrm>
          <a:off x="578788" y="791297"/>
          <a:ext cx="798033" cy="7980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BD6608-5DF2-4B29-B97A-DCDA765C8D40}">
      <dsp:nvSpPr>
        <dsp:cNvPr id="0" name=""/>
        <dsp:cNvSpPr/>
      </dsp:nvSpPr>
      <dsp:spPr>
        <a:xfrm>
          <a:off x="1960605" y="502354"/>
          <a:ext cx="3243239" cy="1375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Quickly move to online learning systems such as virtual reality to train technical skills (Alfes et al., 2013).</a:t>
          </a:r>
        </a:p>
      </dsp:txBody>
      <dsp:txXfrm>
        <a:off x="1960605" y="502354"/>
        <a:ext cx="3243239" cy="1375920"/>
      </dsp:txXfrm>
    </dsp:sp>
    <dsp:sp modelId="{D3EFEA32-EDB8-46AE-86BB-6B368246F4A7}">
      <dsp:nvSpPr>
        <dsp:cNvPr id="0" name=""/>
        <dsp:cNvSpPr/>
      </dsp:nvSpPr>
      <dsp:spPr>
        <a:xfrm>
          <a:off x="5768955" y="502354"/>
          <a:ext cx="1375920" cy="137592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6A6BD9-8FF1-408D-9BE8-9CC6AD160DAD}">
      <dsp:nvSpPr>
        <dsp:cNvPr id="0" name=""/>
        <dsp:cNvSpPr/>
      </dsp:nvSpPr>
      <dsp:spPr>
        <a:xfrm>
          <a:off x="6057898" y="791297"/>
          <a:ext cx="798033" cy="7980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47DE5D-71ED-4304-93C2-4C69278ED64B}">
      <dsp:nvSpPr>
        <dsp:cNvPr id="0" name=""/>
        <dsp:cNvSpPr/>
      </dsp:nvSpPr>
      <dsp:spPr>
        <a:xfrm>
          <a:off x="7439715" y="502354"/>
          <a:ext cx="3243239" cy="1375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Cultivate unique learning experiences with AI to accommodate people in their developmental challenges as well as career goals.</a:t>
          </a:r>
        </a:p>
      </dsp:txBody>
      <dsp:txXfrm>
        <a:off x="7439715" y="502354"/>
        <a:ext cx="3243239" cy="1375920"/>
      </dsp:txXfrm>
    </dsp:sp>
    <dsp:sp modelId="{934B2905-B101-4704-A5E3-2AC069B4403C}">
      <dsp:nvSpPr>
        <dsp:cNvPr id="0" name=""/>
        <dsp:cNvSpPr/>
      </dsp:nvSpPr>
      <dsp:spPr>
        <a:xfrm>
          <a:off x="289845" y="2647688"/>
          <a:ext cx="1375920" cy="137592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CC6F30-79D6-4279-8E9D-02DAB79D60BB}">
      <dsp:nvSpPr>
        <dsp:cNvPr id="0" name=""/>
        <dsp:cNvSpPr/>
      </dsp:nvSpPr>
      <dsp:spPr>
        <a:xfrm>
          <a:off x="578788" y="2936631"/>
          <a:ext cx="798033" cy="7980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EE180B-E3EF-4B61-9E12-49E9FE0F99A7}">
      <dsp:nvSpPr>
        <dsp:cNvPr id="0" name=""/>
        <dsp:cNvSpPr/>
      </dsp:nvSpPr>
      <dsp:spPr>
        <a:xfrm>
          <a:off x="1960605" y="2647688"/>
          <a:ext cx="3243239" cy="1375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Enhance collaborations with other learning institutions to maintain relevance of the curriculum.</a:t>
          </a:r>
        </a:p>
      </dsp:txBody>
      <dsp:txXfrm>
        <a:off x="1960605" y="2647688"/>
        <a:ext cx="3243239" cy="1375920"/>
      </dsp:txXfrm>
    </dsp:sp>
    <dsp:sp modelId="{C0B86796-47E3-40E9-9765-77E2CCC51EB7}">
      <dsp:nvSpPr>
        <dsp:cNvPr id="0" name=""/>
        <dsp:cNvSpPr/>
      </dsp:nvSpPr>
      <dsp:spPr>
        <a:xfrm>
          <a:off x="5768955" y="2647688"/>
          <a:ext cx="1375920" cy="137592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A0F493-AD05-4109-B954-0DFD6A2406B6}">
      <dsp:nvSpPr>
        <dsp:cNvPr id="0" name=""/>
        <dsp:cNvSpPr/>
      </dsp:nvSpPr>
      <dsp:spPr>
        <a:xfrm>
          <a:off x="6057898" y="2936631"/>
          <a:ext cx="798033" cy="7980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6F678A-8AA7-4489-89AC-ED85E4E9566C}">
      <dsp:nvSpPr>
        <dsp:cNvPr id="0" name=""/>
        <dsp:cNvSpPr/>
      </dsp:nvSpPr>
      <dsp:spPr>
        <a:xfrm>
          <a:off x="7439715" y="2647688"/>
          <a:ext cx="3243239" cy="1375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US" sz="1700" kern="1200"/>
            <a:t>Introduce powerful learning analytics to monitor the level of skill growth and define the lack of capabilities.</a:t>
          </a:r>
        </a:p>
      </dsp:txBody>
      <dsp:txXfrm>
        <a:off x="7439715" y="2647688"/>
        <a:ext cx="3243239" cy="137592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20FF65-8244-49C5-B302-683CAF80F7D4}">
      <dsp:nvSpPr>
        <dsp:cNvPr id="0" name=""/>
        <dsp:cNvSpPr/>
      </dsp:nvSpPr>
      <dsp:spPr>
        <a:xfrm>
          <a:off x="0" y="24870"/>
          <a:ext cx="6900512" cy="1319759"/>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US" sz="2400" kern="1200" dirty="0"/>
            <a:t>The HRM practices carried out by Toyota are well integrated with international operating functions, rewards, and development.</a:t>
          </a:r>
        </a:p>
      </dsp:txBody>
      <dsp:txXfrm>
        <a:off x="64425" y="89295"/>
        <a:ext cx="6771662" cy="1190909"/>
      </dsp:txXfrm>
    </dsp:sp>
    <dsp:sp modelId="{E6D14305-8ADF-47C0-ABF9-C2F3048FA7DB}">
      <dsp:nvSpPr>
        <dsp:cNvPr id="0" name=""/>
        <dsp:cNvSpPr/>
      </dsp:nvSpPr>
      <dsp:spPr>
        <a:xfrm>
          <a:off x="0" y="1413750"/>
          <a:ext cx="6900512" cy="1319759"/>
        </a:xfrm>
        <a:prstGeom prst="roundRect">
          <a:avLst/>
        </a:prstGeom>
        <a:solidFill>
          <a:schemeClr val="accent4">
            <a:hueOff val="-1488257"/>
            <a:satOff val="8966"/>
            <a:lumOff val="71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US" sz="2400" kern="1200"/>
            <a:t>Internationalization of the main principles of the core and localization generate sustainable competitive advantage.</a:t>
          </a:r>
        </a:p>
      </dsp:txBody>
      <dsp:txXfrm>
        <a:off x="64425" y="1478175"/>
        <a:ext cx="6771662" cy="1190909"/>
      </dsp:txXfrm>
    </dsp:sp>
    <dsp:sp modelId="{7357F796-51E9-4A98-94BC-C09D685E29FC}">
      <dsp:nvSpPr>
        <dsp:cNvPr id="0" name=""/>
        <dsp:cNvSpPr/>
      </dsp:nvSpPr>
      <dsp:spPr>
        <a:xfrm>
          <a:off x="0" y="2802630"/>
          <a:ext cx="6900512" cy="1319759"/>
        </a:xfrm>
        <a:prstGeom prst="roundRect">
          <a:avLst/>
        </a:prstGeom>
        <a:solidFill>
          <a:schemeClr val="accent4">
            <a:hueOff val="-2976513"/>
            <a:satOff val="17933"/>
            <a:lumOff val="143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US" sz="2400" kern="1200"/>
            <a:t>The management of human capital correlated with strategic change on sustainable mobility solutions.</a:t>
          </a:r>
        </a:p>
      </dsp:txBody>
      <dsp:txXfrm>
        <a:off x="64425" y="2867055"/>
        <a:ext cx="6771662" cy="1190909"/>
      </dsp:txXfrm>
    </dsp:sp>
    <dsp:sp modelId="{C808F4E0-0ABB-4963-B454-AF48F4FC5DDA}">
      <dsp:nvSpPr>
        <dsp:cNvPr id="0" name=""/>
        <dsp:cNvSpPr/>
      </dsp:nvSpPr>
      <dsp:spPr>
        <a:xfrm>
          <a:off x="0" y="4191510"/>
          <a:ext cx="6900512" cy="1319759"/>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US" sz="2400" kern="1200"/>
            <a:t>Constant improvement ideology ingrained in all the HRM practices that secures constant development.</a:t>
          </a:r>
        </a:p>
      </dsp:txBody>
      <dsp:txXfrm>
        <a:off x="64425" y="4255935"/>
        <a:ext cx="6771662" cy="119090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23A617-3D8A-453B-9B9E-C6006C7C915D}">
      <dsp:nvSpPr>
        <dsp:cNvPr id="0" name=""/>
        <dsp:cNvSpPr/>
      </dsp:nvSpPr>
      <dsp:spPr>
        <a:xfrm>
          <a:off x="1134975" y="1240774"/>
          <a:ext cx="932434" cy="9324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FAF160-8019-4E4C-AC91-3A344E9EF358}">
      <dsp:nvSpPr>
        <dsp:cNvPr id="0" name=""/>
        <dsp:cNvSpPr/>
      </dsp:nvSpPr>
      <dsp:spPr>
        <a:xfrm>
          <a:off x="565154" y="2489171"/>
          <a:ext cx="2072076"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Fastening HR digital transformation to increase efficiency and employee experience.</a:t>
          </a:r>
        </a:p>
      </dsp:txBody>
      <dsp:txXfrm>
        <a:off x="565154" y="2489171"/>
        <a:ext cx="2072076" cy="855000"/>
      </dsp:txXfrm>
    </dsp:sp>
    <dsp:sp modelId="{8B15C571-7E46-4B40-A878-D69B1C1E28E3}">
      <dsp:nvSpPr>
        <dsp:cNvPr id="0" name=""/>
        <dsp:cNvSpPr/>
      </dsp:nvSpPr>
      <dsp:spPr>
        <a:xfrm>
          <a:off x="3569665" y="1240774"/>
          <a:ext cx="932434" cy="9324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2FD529-51D4-4D38-9ADD-CEFF62CD766C}">
      <dsp:nvSpPr>
        <dsp:cNvPr id="0" name=""/>
        <dsp:cNvSpPr/>
      </dsp:nvSpPr>
      <dsp:spPr>
        <a:xfrm>
          <a:off x="2999844" y="2489171"/>
          <a:ext cx="2072076"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Building competencies in emerging technologies that will be of importance in the future competitiveness in the automotive industry.</a:t>
          </a:r>
        </a:p>
      </dsp:txBody>
      <dsp:txXfrm>
        <a:off x="2999844" y="2489171"/>
        <a:ext cx="2072076" cy="855000"/>
      </dsp:txXfrm>
    </dsp:sp>
    <dsp:sp modelId="{87EED57D-D9D6-46A4-922C-B9FB3213B05E}">
      <dsp:nvSpPr>
        <dsp:cNvPr id="0" name=""/>
        <dsp:cNvSpPr/>
      </dsp:nvSpPr>
      <dsp:spPr>
        <a:xfrm>
          <a:off x="6004355" y="1240774"/>
          <a:ext cx="932434" cy="9324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C6FA9D-3C57-4782-89C8-7ED1B2ABB19C}">
      <dsp:nvSpPr>
        <dsp:cNvPr id="0" name=""/>
        <dsp:cNvSpPr/>
      </dsp:nvSpPr>
      <dsp:spPr>
        <a:xfrm>
          <a:off x="5434534" y="2489171"/>
          <a:ext cx="2072076"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Increasing diversity and inclusion programs to utilize complete talent of the global talent.</a:t>
          </a:r>
        </a:p>
      </dsp:txBody>
      <dsp:txXfrm>
        <a:off x="5434534" y="2489171"/>
        <a:ext cx="2072076" cy="855000"/>
      </dsp:txXfrm>
    </dsp:sp>
    <dsp:sp modelId="{732E51C1-B89F-4626-BD40-2C52552D5839}">
      <dsp:nvSpPr>
        <dsp:cNvPr id="0" name=""/>
        <dsp:cNvSpPr/>
      </dsp:nvSpPr>
      <dsp:spPr>
        <a:xfrm>
          <a:off x="8439046" y="1240774"/>
          <a:ext cx="932434" cy="9324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67D1CCE-B4E7-4927-A5B0-13CDABDB3E97}">
      <dsp:nvSpPr>
        <dsp:cNvPr id="0" name=""/>
        <dsp:cNvSpPr/>
      </dsp:nvSpPr>
      <dsp:spPr>
        <a:xfrm>
          <a:off x="7869224" y="2489171"/>
          <a:ext cx="2072076"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Enhancing dynamism in HRM practices to react fast to dynamic business environment and employee demands.</a:t>
          </a:r>
        </a:p>
      </dsp:txBody>
      <dsp:txXfrm>
        <a:off x="7869224" y="2489171"/>
        <a:ext cx="2072076" cy="855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F3668B-3DCA-4423-A906-4F1ADA697EFE}" type="datetimeFigureOut">
              <a:rPr lang="en-US" smtClean="0"/>
              <a:t>12/1/2025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E376B2-BAA2-4078-A574-9F619A2D2E61}" type="slidenum">
              <a:rPr lang="en-US" smtClean="0"/>
              <a:t>‹#›</a:t>
            </a:fld>
            <a:endParaRPr lang="en-US"/>
          </a:p>
        </p:txBody>
      </p:sp>
    </p:spTree>
    <p:extLst>
      <p:ext uri="{BB962C8B-B14F-4D97-AF65-F5344CB8AC3E}">
        <p14:creationId xmlns:p14="http://schemas.microsoft.com/office/powerpoint/2010/main" val="22752107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Toyota must be able to properly manage human capital in as much as can be illustrated by the sheer volume of business worldwide. The HRM of this company is primarily the focus of success as 370,000 workers work in 170-plus countries and have an annual production of 10.5 million vehicles. Their holistic human capital plan is founded on the concept of Toyota Way philosophy that focuses on the concept of always improving and holding respect towards people.</a:t>
            </a:r>
            <a:endParaRPr lang="en-US" dirty="0"/>
          </a:p>
        </p:txBody>
      </p:sp>
      <p:sp>
        <p:nvSpPr>
          <p:cNvPr id="4" name="Slide Number Placeholder 3"/>
          <p:cNvSpPr>
            <a:spLocks noGrp="1"/>
          </p:cNvSpPr>
          <p:nvPr>
            <p:ph type="sldNum" sz="quarter" idx="5"/>
          </p:nvPr>
        </p:nvSpPr>
        <p:spPr/>
        <p:txBody>
          <a:bodyPr/>
          <a:lstStyle/>
          <a:p>
            <a:fld id="{EFE376B2-BAA2-4078-A574-9F619A2D2E61}" type="slidenum">
              <a:rPr lang="en-US" smtClean="0"/>
              <a:t>4</a:t>
            </a:fld>
            <a:endParaRPr lang="en-US"/>
          </a:p>
        </p:txBody>
      </p:sp>
    </p:spTree>
    <p:extLst>
      <p:ext uri="{BB962C8B-B14F-4D97-AF65-F5344CB8AC3E}">
        <p14:creationId xmlns:p14="http://schemas.microsoft.com/office/powerpoint/2010/main" val="29878728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Human resource strategy of Toyota can be oriented to the emerging trends in the industry that have gained relevance specifically the electrification and autonomous driving system. The organization does not rely on short term performance assessment of the company, but on the employee development depending on long-term and multi-skilling. It is an approach that integrates the Japanese traditional management style with international Human Resources to develop a new model to assist the organizations as well as the staff developments of the various markets.</a:t>
            </a:r>
            <a:endParaRPr lang="en-US" dirty="0"/>
          </a:p>
        </p:txBody>
      </p:sp>
      <p:sp>
        <p:nvSpPr>
          <p:cNvPr id="4" name="Slide Number Placeholder 3"/>
          <p:cNvSpPr>
            <a:spLocks noGrp="1"/>
          </p:cNvSpPr>
          <p:nvPr>
            <p:ph type="sldNum" sz="quarter" idx="5"/>
          </p:nvPr>
        </p:nvSpPr>
        <p:spPr/>
        <p:txBody>
          <a:bodyPr/>
          <a:lstStyle/>
          <a:p>
            <a:fld id="{EFE376B2-BAA2-4078-A574-9F619A2D2E61}" type="slidenum">
              <a:rPr lang="en-US" smtClean="0"/>
              <a:t>5</a:t>
            </a:fld>
            <a:endParaRPr lang="en-US"/>
          </a:p>
        </p:txBody>
      </p:sp>
    </p:spTree>
    <p:extLst>
      <p:ext uri="{BB962C8B-B14F-4D97-AF65-F5344CB8AC3E}">
        <p14:creationId xmlns:p14="http://schemas.microsoft.com/office/powerpoint/2010/main" val="12204839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allocation of Toyota in the international workforce proves the strategic competencies of centralized management systems, which are based in Japan and regionalized operations. It employs approximately 70,000 people in Japan and 300,000 in other countries with regional headquarters and approach is ensuring that the local HR policies are handled locally. The structure also enables Toyota to present standard core practices in a large scale throughout the world and adapt to the cultural, legal and product specific requirements of the different geographical locations.</a:t>
            </a:r>
            <a:endParaRPr lang="en-US" dirty="0"/>
          </a:p>
        </p:txBody>
      </p:sp>
      <p:sp>
        <p:nvSpPr>
          <p:cNvPr id="4" name="Slide Number Placeholder 3"/>
          <p:cNvSpPr>
            <a:spLocks noGrp="1"/>
          </p:cNvSpPr>
          <p:nvPr>
            <p:ph type="sldNum" sz="quarter" idx="5"/>
          </p:nvPr>
        </p:nvSpPr>
        <p:spPr/>
        <p:txBody>
          <a:bodyPr/>
          <a:lstStyle/>
          <a:p>
            <a:fld id="{EFE376B2-BAA2-4078-A574-9F619A2D2E61}" type="slidenum">
              <a:rPr lang="en-US" smtClean="0"/>
              <a:t>6</a:t>
            </a:fld>
            <a:endParaRPr lang="en-US"/>
          </a:p>
        </p:txBody>
      </p:sp>
    </p:spTree>
    <p:extLst>
      <p:ext uri="{BB962C8B-B14F-4D97-AF65-F5344CB8AC3E}">
        <p14:creationId xmlns:p14="http://schemas.microsoft.com/office/powerpoint/2010/main" val="13233849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Toyota expatriate management system is a strategic utilization of parent country as well as third country national to international assignment. The entire training that the company receives prior to the departure is an intense language training as well as a cultural orientation trainings. The assignments are usually three to five years with a very good support network of relatives like accommodation, education allowance, frequent visits and a network that guarantees the expatriates of success and family well-being during the foreign assignments.</a:t>
            </a:r>
            <a:endParaRPr lang="en-US" dirty="0"/>
          </a:p>
        </p:txBody>
      </p:sp>
      <p:sp>
        <p:nvSpPr>
          <p:cNvPr id="4" name="Slide Number Placeholder 3"/>
          <p:cNvSpPr>
            <a:spLocks noGrp="1"/>
          </p:cNvSpPr>
          <p:nvPr>
            <p:ph type="sldNum" sz="quarter" idx="5"/>
          </p:nvPr>
        </p:nvSpPr>
        <p:spPr/>
        <p:txBody>
          <a:bodyPr/>
          <a:lstStyle/>
          <a:p>
            <a:fld id="{EFE376B2-BAA2-4078-A574-9F619A2D2E61}" type="slidenum">
              <a:rPr lang="en-US" smtClean="0"/>
              <a:t>7</a:t>
            </a:fld>
            <a:endParaRPr lang="en-US"/>
          </a:p>
        </p:txBody>
      </p:sp>
    </p:spTree>
    <p:extLst>
      <p:ext uri="{BB962C8B-B14F-4D97-AF65-F5344CB8AC3E}">
        <p14:creationId xmlns:p14="http://schemas.microsoft.com/office/powerpoint/2010/main" val="26063716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Toyota also has a localization strategy that is progressive in nature and has more than 95 percent of its labor force in the mature markets comprised of the locals. It will enable it to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the use of expatriates and develop local talent during partnership with universities and technical schools. The company also ensures that the Toyota Way principles are not forced by but are culturally modified in the sense that although the core values are not sacrificed, locally applicable ones are available, the importance of which is also evaluated taking into consideration the local situation.</a:t>
            </a:r>
            <a:endParaRPr lang="en-US" dirty="0"/>
          </a:p>
        </p:txBody>
      </p:sp>
      <p:sp>
        <p:nvSpPr>
          <p:cNvPr id="4" name="Slide Number Placeholder 3"/>
          <p:cNvSpPr>
            <a:spLocks noGrp="1"/>
          </p:cNvSpPr>
          <p:nvPr>
            <p:ph type="sldNum" sz="quarter" idx="5"/>
          </p:nvPr>
        </p:nvSpPr>
        <p:spPr/>
        <p:txBody>
          <a:bodyPr/>
          <a:lstStyle/>
          <a:p>
            <a:fld id="{EFE376B2-BAA2-4078-A574-9F619A2D2E61}" type="slidenum">
              <a:rPr lang="en-US" smtClean="0"/>
              <a:t>8</a:t>
            </a:fld>
            <a:endParaRPr lang="en-US"/>
          </a:p>
        </p:txBody>
      </p:sp>
    </p:spTree>
    <p:extLst>
      <p:ext uri="{BB962C8B-B14F-4D97-AF65-F5344CB8AC3E}">
        <p14:creationId xmlns:p14="http://schemas.microsoft.com/office/powerpoint/2010/main" val="16083283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creation of a vast number of line managers who are well trained in cross-cultural communication also contributes to diversity of the international teams. Virtual collaboration tools facilitate knowledge sharing and they are applied across time zones and geographical borders. The rotation programs are carried out regularly in order to expose cost effective workers to a good international experience, and also allow them to build a strong network throughout the world. The conflict management systems are thoughtfully structured not to be culturally insensitive and that multicultural team dynamics in any region of the globe is uphold in harmonies.</a:t>
            </a:r>
            <a:endParaRPr lang="en-US" dirty="0"/>
          </a:p>
        </p:txBody>
      </p:sp>
      <p:sp>
        <p:nvSpPr>
          <p:cNvPr id="4" name="Slide Number Placeholder 3"/>
          <p:cNvSpPr>
            <a:spLocks noGrp="1"/>
          </p:cNvSpPr>
          <p:nvPr>
            <p:ph type="sldNum" sz="quarter" idx="5"/>
          </p:nvPr>
        </p:nvSpPr>
        <p:spPr/>
        <p:txBody>
          <a:bodyPr/>
          <a:lstStyle/>
          <a:p>
            <a:fld id="{EFE376B2-BAA2-4078-A574-9F619A2D2E61}" type="slidenum">
              <a:rPr lang="en-US" smtClean="0"/>
              <a:t>9</a:t>
            </a:fld>
            <a:endParaRPr lang="en-US"/>
          </a:p>
        </p:txBody>
      </p:sp>
    </p:spTree>
    <p:extLst>
      <p:ext uri="{BB962C8B-B14F-4D97-AF65-F5344CB8AC3E}">
        <p14:creationId xmlns:p14="http://schemas.microsoft.com/office/powerpoint/2010/main" val="15123778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international HR activities are developed in regard to the great vision of turning Toyota into a carbon neutral workforce by 2050. The construction of the critical capabilities of electric cars, hydrogen technology, and digital transformation gives priority to workforce planning. Global talent mobility systems ensure that the right talents are dealt with in the most preferable locations. Measures of performance measure the business performance and business compliance to the principles of the Toyota way, all strategic alignment of international business.</a:t>
            </a:r>
            <a:endParaRPr lang="en-US" dirty="0"/>
          </a:p>
        </p:txBody>
      </p:sp>
      <p:sp>
        <p:nvSpPr>
          <p:cNvPr id="4" name="Slide Number Placeholder 3"/>
          <p:cNvSpPr>
            <a:spLocks noGrp="1"/>
          </p:cNvSpPr>
          <p:nvPr>
            <p:ph type="sldNum" sz="quarter" idx="5"/>
          </p:nvPr>
        </p:nvSpPr>
        <p:spPr/>
        <p:txBody>
          <a:bodyPr/>
          <a:lstStyle/>
          <a:p>
            <a:fld id="{EFE376B2-BAA2-4078-A574-9F619A2D2E61}" type="slidenum">
              <a:rPr lang="en-US" smtClean="0"/>
              <a:t>10</a:t>
            </a:fld>
            <a:endParaRPr lang="en-US"/>
          </a:p>
        </p:txBody>
      </p:sp>
    </p:spTree>
    <p:extLst>
      <p:ext uri="{BB962C8B-B14F-4D97-AF65-F5344CB8AC3E}">
        <p14:creationId xmlns:p14="http://schemas.microsoft.com/office/powerpoint/2010/main" val="37708913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Managing the cultural differences and, at the same time, providing the country with one single corporate culture is not an easy task. Toyota must have to negotiate diversified and fluctuating labor laws, union relations and employment laws in different jurisdictions. The company has severe talent shortages in the emerging technology aspects which include artificial intelligence and software engineering. A balance between the global effectiveness and local responsiveness is even more difficult to attain in a fast changing world of automobile where adaptation must be an ongoing process.</a:t>
            </a:r>
            <a:endParaRPr lang="en-US" dirty="0"/>
          </a:p>
        </p:txBody>
      </p:sp>
      <p:sp>
        <p:nvSpPr>
          <p:cNvPr id="4" name="Slide Number Placeholder 3"/>
          <p:cNvSpPr>
            <a:spLocks noGrp="1"/>
          </p:cNvSpPr>
          <p:nvPr>
            <p:ph type="sldNum" sz="quarter" idx="5"/>
          </p:nvPr>
        </p:nvSpPr>
        <p:spPr/>
        <p:txBody>
          <a:bodyPr/>
          <a:lstStyle/>
          <a:p>
            <a:fld id="{EFE376B2-BAA2-4078-A574-9F619A2D2E61}" type="slidenum">
              <a:rPr lang="en-US" smtClean="0"/>
              <a:t>11</a:t>
            </a:fld>
            <a:endParaRPr lang="en-US"/>
          </a:p>
        </p:txBody>
      </p:sp>
    </p:spTree>
    <p:extLst>
      <p:ext uri="{BB962C8B-B14F-4D97-AF65-F5344CB8AC3E}">
        <p14:creationId xmlns:p14="http://schemas.microsoft.com/office/powerpoint/2010/main" val="17590972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global talent visibility would be developed, and the internal move opportunities would be available due to the development of the digital HR platforms. It would make organizations more responsive, by ensuring that expatriate policies are designed in a more flexible manner (through short-term assignments and virtual international positions). The increase in the mentoring schemes of reverse nature will be seen to enable the young workers to share online knowledge with the top management. A greater share of the diversity and inclusion programs would make more out of the vibrant global talent offered by the Toyota.</a:t>
            </a:r>
            <a:endParaRPr lang="en-US" dirty="0"/>
          </a:p>
        </p:txBody>
      </p:sp>
      <p:sp>
        <p:nvSpPr>
          <p:cNvPr id="4" name="Slide Number Placeholder 3"/>
          <p:cNvSpPr>
            <a:spLocks noGrp="1"/>
          </p:cNvSpPr>
          <p:nvPr>
            <p:ph type="sldNum" sz="quarter" idx="5"/>
          </p:nvPr>
        </p:nvSpPr>
        <p:spPr/>
        <p:txBody>
          <a:bodyPr/>
          <a:lstStyle/>
          <a:p>
            <a:fld id="{EFE376B2-BAA2-4078-A574-9F619A2D2E61}" type="slidenum">
              <a:rPr lang="en-US" smtClean="0"/>
              <a:t>12</a:t>
            </a:fld>
            <a:endParaRPr lang="en-US"/>
          </a:p>
        </p:txBody>
      </p:sp>
    </p:spTree>
    <p:extLst>
      <p:ext uri="{BB962C8B-B14F-4D97-AF65-F5344CB8AC3E}">
        <p14:creationId xmlns:p14="http://schemas.microsoft.com/office/powerpoint/2010/main" val="15345576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line managers are the prime actors who implement the global HR strategies at localities of operation. They make daily decisions in the people management within the context of the Toyota Way principles. To stay competent, the managers must complete a minimum workload of 40 hours in people management training. The performance appraisals will include the assessment of the effectiveness of team development and success in cultural integration to make sure that the managers are effective in terms of both operations and their developmental responsibilities.</a:t>
            </a:r>
            <a:endParaRPr lang="en-US" dirty="0"/>
          </a:p>
        </p:txBody>
      </p:sp>
      <p:sp>
        <p:nvSpPr>
          <p:cNvPr id="4" name="Slide Number Placeholder 3"/>
          <p:cNvSpPr>
            <a:spLocks noGrp="1"/>
          </p:cNvSpPr>
          <p:nvPr>
            <p:ph type="sldNum" sz="quarter" idx="5"/>
          </p:nvPr>
        </p:nvSpPr>
        <p:spPr/>
        <p:txBody>
          <a:bodyPr/>
          <a:lstStyle/>
          <a:p>
            <a:fld id="{EFE376B2-BAA2-4078-A574-9F619A2D2E61}" type="slidenum">
              <a:rPr lang="en-US" smtClean="0"/>
              <a:t>13</a:t>
            </a:fld>
            <a:endParaRPr lang="en-US"/>
          </a:p>
        </p:txBody>
      </p:sp>
    </p:spTree>
    <p:extLst>
      <p:ext uri="{BB962C8B-B14F-4D97-AF65-F5344CB8AC3E}">
        <p14:creationId xmlns:p14="http://schemas.microsoft.com/office/powerpoint/2010/main" val="7573670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Toyota policy of total rewards aims at developing long term sustainable values, as opposed to short term financial gains. The compensation plan will include competitive base pay, performance payable bonuses and total benefits package. As of 2023, Japanese employees are paid 8.5 million or 57 000 annually as their average salary. The international compensation schemes are designed to be competitive in the domestic markets but equally fair internally throughout the organization.</a:t>
            </a:r>
            <a:endParaRPr lang="en-US" dirty="0"/>
          </a:p>
        </p:txBody>
      </p:sp>
      <p:sp>
        <p:nvSpPr>
          <p:cNvPr id="4" name="Slide Number Placeholder 3"/>
          <p:cNvSpPr>
            <a:spLocks noGrp="1"/>
          </p:cNvSpPr>
          <p:nvPr>
            <p:ph type="sldNum" sz="quarter" idx="5"/>
          </p:nvPr>
        </p:nvSpPr>
        <p:spPr/>
        <p:txBody>
          <a:bodyPr/>
          <a:lstStyle/>
          <a:p>
            <a:fld id="{EFE376B2-BAA2-4078-A574-9F619A2D2E61}" type="slidenum">
              <a:rPr lang="en-US" smtClean="0"/>
              <a:t>14</a:t>
            </a:fld>
            <a:endParaRPr lang="en-US"/>
          </a:p>
        </p:txBody>
      </p:sp>
    </p:spTree>
    <p:extLst>
      <p:ext uri="{BB962C8B-B14F-4D97-AF65-F5344CB8AC3E}">
        <p14:creationId xmlns:p14="http://schemas.microsoft.com/office/powerpoint/2010/main" val="9445265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Toyota employs employment system based on jobs which has defined pay grades and open standards of progression. The performance review that is completed annually combined with the revision of the market situation is reflected in the review of the salaries. Even with the idea of seniority remaining relevant, performance is taking precedence in the decisions of pay progression amongst the modern compensation systems. The salary is facilitated among the employees and they have a good understanding on the kind of opportunities they could have within their jobs regarding career growth and salary needs.</a:t>
            </a:r>
            <a:endParaRPr lang="en-US" dirty="0"/>
          </a:p>
        </p:txBody>
      </p:sp>
      <p:sp>
        <p:nvSpPr>
          <p:cNvPr id="4" name="Slide Number Placeholder 3"/>
          <p:cNvSpPr>
            <a:spLocks noGrp="1"/>
          </p:cNvSpPr>
          <p:nvPr>
            <p:ph type="sldNum" sz="quarter" idx="5"/>
          </p:nvPr>
        </p:nvSpPr>
        <p:spPr/>
        <p:txBody>
          <a:bodyPr/>
          <a:lstStyle/>
          <a:p>
            <a:fld id="{EFE376B2-BAA2-4078-A574-9F619A2D2E61}" type="slidenum">
              <a:rPr lang="en-US" smtClean="0"/>
              <a:t>15</a:t>
            </a:fld>
            <a:endParaRPr lang="en-US"/>
          </a:p>
        </p:txBody>
      </p:sp>
    </p:spTree>
    <p:extLst>
      <p:ext uri="{BB962C8B-B14F-4D97-AF65-F5344CB8AC3E}">
        <p14:creationId xmlns:p14="http://schemas.microsoft.com/office/powerpoint/2010/main" val="28217095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Position and individual performance based bonuses often are 15-30 percent of annual performance in the form of base salary bonus. The company-wide profit sharing programs paint a first-hand straight direct solid bridge between the compensation of the organization employees and the overall deliverables of the organization performance. On average, by 2023 Toyota was paying 16,000 dollars in bonuses in Japan of 2.4 million totaling approximately 2.4million Yen. Productivity bonus is the other incentive awarded to the sales and manufacturing engineers and staff based on excellent performance.</a:t>
            </a:r>
            <a:endParaRPr lang="en-US" dirty="0"/>
          </a:p>
        </p:txBody>
      </p:sp>
      <p:sp>
        <p:nvSpPr>
          <p:cNvPr id="4" name="Slide Number Placeholder 3"/>
          <p:cNvSpPr>
            <a:spLocks noGrp="1"/>
          </p:cNvSpPr>
          <p:nvPr>
            <p:ph type="sldNum" sz="quarter" idx="5"/>
          </p:nvPr>
        </p:nvSpPr>
        <p:spPr/>
        <p:txBody>
          <a:bodyPr/>
          <a:lstStyle/>
          <a:p>
            <a:fld id="{EFE376B2-BAA2-4078-A574-9F619A2D2E61}" type="slidenum">
              <a:rPr lang="en-US" smtClean="0"/>
              <a:t>16</a:t>
            </a:fld>
            <a:endParaRPr lang="en-US"/>
          </a:p>
        </p:txBody>
      </p:sp>
    </p:spTree>
    <p:extLst>
      <p:ext uri="{BB962C8B-B14F-4D97-AF65-F5344CB8AC3E}">
        <p14:creationId xmlns:p14="http://schemas.microsoft.com/office/powerpoint/2010/main" val="4648377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Wide-range programs of supporting the family, retirement plans and medical insurance are examples of extensive benefits. Under the employee stock ownership plans, employees can become stockholders of the organization thereby help in instilling ownership mindset. The housing subsidies and the transport allowances are able to help employees in the high-cost urban areas. The average employer contribution towards the employee pension by the employers is approximately 9 percent of the annual income of the finished employees, which assure the employee of an impressive level of retirement security.</a:t>
            </a:r>
            <a:endParaRPr lang="en-US" dirty="0"/>
          </a:p>
        </p:txBody>
      </p:sp>
      <p:sp>
        <p:nvSpPr>
          <p:cNvPr id="4" name="Slide Number Placeholder 3"/>
          <p:cNvSpPr>
            <a:spLocks noGrp="1"/>
          </p:cNvSpPr>
          <p:nvPr>
            <p:ph type="sldNum" sz="quarter" idx="5"/>
          </p:nvPr>
        </p:nvSpPr>
        <p:spPr/>
        <p:txBody>
          <a:bodyPr/>
          <a:lstStyle/>
          <a:p>
            <a:fld id="{EFE376B2-BAA2-4078-A574-9F619A2D2E61}" type="slidenum">
              <a:rPr lang="en-US" smtClean="0"/>
              <a:t>17</a:t>
            </a:fld>
            <a:endParaRPr lang="en-US"/>
          </a:p>
        </p:txBody>
      </p:sp>
    </p:spTree>
    <p:extLst>
      <p:ext uri="{BB962C8B-B14F-4D97-AF65-F5344CB8AC3E}">
        <p14:creationId xmlns:p14="http://schemas.microsoft.com/office/powerpoint/2010/main" val="7662165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reward systems makes continuous improvement culture and quality excellence walk throughout the organization. Innovation bonuses are those awarded to employees who make efforts to help in process improvement and cost reduction efforts. Senior leadership performance has environmental sustainability objectives integrated into their compensation frameworks. The rewards come in the form of teams and not individual awards as this would promote the collective organizational culture of Toyota.</a:t>
            </a:r>
            <a:endParaRPr lang="en-US" dirty="0"/>
          </a:p>
        </p:txBody>
      </p:sp>
      <p:sp>
        <p:nvSpPr>
          <p:cNvPr id="4" name="Slide Number Placeholder 3"/>
          <p:cNvSpPr>
            <a:spLocks noGrp="1"/>
          </p:cNvSpPr>
          <p:nvPr>
            <p:ph type="sldNum" sz="quarter" idx="5"/>
          </p:nvPr>
        </p:nvSpPr>
        <p:spPr/>
        <p:txBody>
          <a:bodyPr/>
          <a:lstStyle/>
          <a:p>
            <a:fld id="{EFE376B2-BAA2-4078-A574-9F619A2D2E61}" type="slidenum">
              <a:rPr lang="en-US" smtClean="0"/>
              <a:t>18</a:t>
            </a:fld>
            <a:endParaRPr lang="en-US"/>
          </a:p>
        </p:txBody>
      </p:sp>
    </p:spTree>
    <p:extLst>
      <p:ext uri="{BB962C8B-B14F-4D97-AF65-F5344CB8AC3E}">
        <p14:creationId xmlns:p14="http://schemas.microsoft.com/office/powerpoint/2010/main" val="42172829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need to balance on equity and competition in the global market over the diverse geographical markets poses constant challenges. It is hard to entice digital talent in competitive technology markets where the pay rate is higher than in traditional automobiles. The change in the mindset of the employees, who are the traditional automotive manufacturer to mobility services company, should be handled with great care. There is a need to ensure the perceived equity in reward allocation between various sections of employees and their locations.</a:t>
            </a:r>
          </a:p>
          <a:p>
            <a:endParaRPr lang="en-US" dirty="0"/>
          </a:p>
        </p:txBody>
      </p:sp>
      <p:sp>
        <p:nvSpPr>
          <p:cNvPr id="4" name="Slide Number Placeholder 3"/>
          <p:cNvSpPr>
            <a:spLocks noGrp="1"/>
          </p:cNvSpPr>
          <p:nvPr>
            <p:ph type="sldNum" sz="quarter" idx="5"/>
          </p:nvPr>
        </p:nvSpPr>
        <p:spPr/>
        <p:txBody>
          <a:bodyPr/>
          <a:lstStyle/>
          <a:p>
            <a:fld id="{EFE376B2-BAA2-4078-A574-9F619A2D2E61}" type="slidenum">
              <a:rPr lang="en-US" smtClean="0"/>
              <a:t>19</a:t>
            </a:fld>
            <a:endParaRPr lang="en-US"/>
          </a:p>
        </p:txBody>
      </p:sp>
    </p:spTree>
    <p:extLst>
      <p:ext uri="{BB962C8B-B14F-4D97-AF65-F5344CB8AC3E}">
        <p14:creationId xmlns:p14="http://schemas.microsoft.com/office/powerpoint/2010/main" val="24690686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It would be possible to develop more differentiated reward strategies on key talent in emerging technology areas to become even more competitive. When flexibility benefits are implemented where the employees are given ability to design their own packages as per the individual needs, satisfaction grows. It would increase the pay-for-performance culture by increasing transparency in the performance-reward linkage. It is holistic and needs such practices as introducing well-being incentives such as mental health assistance and work-life balance recognition.</a:t>
            </a:r>
            <a:endParaRPr lang="en-US" dirty="0"/>
          </a:p>
        </p:txBody>
      </p:sp>
      <p:sp>
        <p:nvSpPr>
          <p:cNvPr id="4" name="Slide Number Placeholder 3"/>
          <p:cNvSpPr>
            <a:spLocks noGrp="1"/>
          </p:cNvSpPr>
          <p:nvPr>
            <p:ph type="sldNum" sz="quarter" idx="5"/>
          </p:nvPr>
        </p:nvSpPr>
        <p:spPr/>
        <p:txBody>
          <a:bodyPr/>
          <a:lstStyle/>
          <a:p>
            <a:fld id="{EFE376B2-BAA2-4078-A574-9F619A2D2E61}" type="slidenum">
              <a:rPr lang="en-US" smtClean="0"/>
              <a:t>20</a:t>
            </a:fld>
            <a:endParaRPr lang="en-US"/>
          </a:p>
        </p:txBody>
      </p:sp>
    </p:spTree>
    <p:extLst>
      <p:ext uri="{BB962C8B-B14F-4D97-AF65-F5344CB8AC3E}">
        <p14:creationId xmlns:p14="http://schemas.microsoft.com/office/powerpoint/2010/main" val="1950428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Line managers are involved directly in performance evaluation procedures which influence individual compensation choices. The compensation philosophy and pay decision on individuals are communicated openly to team members. The managers are allowed to suggest salary increments and bonuses within acceptable budgetary constraints. They observe fair and uniform execution of reward policies among their staff and achieve fairness and transparency.</a:t>
            </a:r>
            <a:endParaRPr lang="en-US" dirty="0"/>
          </a:p>
        </p:txBody>
      </p:sp>
      <p:sp>
        <p:nvSpPr>
          <p:cNvPr id="4" name="Slide Number Placeholder 3"/>
          <p:cNvSpPr>
            <a:spLocks noGrp="1"/>
          </p:cNvSpPr>
          <p:nvPr>
            <p:ph type="sldNum" sz="quarter" idx="5"/>
          </p:nvPr>
        </p:nvSpPr>
        <p:spPr/>
        <p:txBody>
          <a:bodyPr/>
          <a:lstStyle/>
          <a:p>
            <a:fld id="{EFE376B2-BAA2-4078-A574-9F619A2D2E61}" type="slidenum">
              <a:rPr lang="en-US" smtClean="0"/>
              <a:t>21</a:t>
            </a:fld>
            <a:endParaRPr lang="en-US"/>
          </a:p>
        </p:txBody>
      </p:sp>
    </p:spTree>
    <p:extLst>
      <p:ext uri="{BB962C8B-B14F-4D97-AF65-F5344CB8AC3E}">
        <p14:creationId xmlns:p14="http://schemas.microsoft.com/office/powerpoint/2010/main" val="13263598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Toyota spends about 3.5 percent of annual remunerations on extensive training and development of employees. On-the-Job Development (OJD) focuses on experiential learning and exercising. The minimum training or training on both technical and soft skills is 40 hours per employee annually. The philosophy of development lies on the principles of the Toyota Way and the constant improvement and basic respect of people.</a:t>
            </a:r>
            <a:endParaRPr lang="en-US" dirty="0"/>
          </a:p>
        </p:txBody>
      </p:sp>
      <p:sp>
        <p:nvSpPr>
          <p:cNvPr id="4" name="Slide Number Placeholder 3"/>
          <p:cNvSpPr>
            <a:spLocks noGrp="1"/>
          </p:cNvSpPr>
          <p:nvPr>
            <p:ph type="sldNum" sz="quarter" idx="5"/>
          </p:nvPr>
        </p:nvSpPr>
        <p:spPr/>
        <p:txBody>
          <a:bodyPr/>
          <a:lstStyle/>
          <a:p>
            <a:fld id="{EFE376B2-BAA2-4078-A574-9F619A2D2E61}" type="slidenum">
              <a:rPr lang="en-US" smtClean="0"/>
              <a:t>22</a:t>
            </a:fld>
            <a:endParaRPr lang="en-US"/>
          </a:p>
        </p:txBody>
      </p:sp>
    </p:spTree>
    <p:extLst>
      <p:ext uri="{BB962C8B-B14F-4D97-AF65-F5344CB8AC3E}">
        <p14:creationId xmlns:p14="http://schemas.microsoft.com/office/powerpoint/2010/main" val="4783404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Toyota technical skills Academy provides the standardized training of the technical training in the manufacturing processes across the world. 2-4 years Apprenticeships constructs the production and maintenance technicians integrally. Digital upskilling programs have the aim of developing employees in data analytics, software development, and artificial intelligence (50,000 employees) by 2025. In USA and Europe, Japan has special training centres that are local capability building centres.</a:t>
            </a:r>
            <a:endParaRPr lang="en-US" dirty="0"/>
          </a:p>
        </p:txBody>
      </p:sp>
      <p:sp>
        <p:nvSpPr>
          <p:cNvPr id="4" name="Slide Number Placeholder 3"/>
          <p:cNvSpPr>
            <a:spLocks noGrp="1"/>
          </p:cNvSpPr>
          <p:nvPr>
            <p:ph type="sldNum" sz="quarter" idx="5"/>
          </p:nvPr>
        </p:nvSpPr>
        <p:spPr/>
        <p:txBody>
          <a:bodyPr/>
          <a:lstStyle/>
          <a:p>
            <a:fld id="{EFE376B2-BAA2-4078-A574-9F619A2D2E61}" type="slidenum">
              <a:rPr lang="en-US" smtClean="0"/>
              <a:t>23</a:t>
            </a:fld>
            <a:endParaRPr lang="en-US"/>
          </a:p>
        </p:txBody>
      </p:sp>
    </p:spTree>
    <p:extLst>
      <p:ext uri="{BB962C8B-B14F-4D97-AF65-F5344CB8AC3E}">
        <p14:creationId xmlns:p14="http://schemas.microsoft.com/office/powerpoint/2010/main" val="13530909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processes of formation of future leaders are intensive residential programs in Global Production Center in Japan. Development opportunities are extended to talented employees who are obviously showing the ability to acquire a status within the company. Breadth assignments which normally occur on functions and geographies are also available as leadership development opportunities on a rotation basis. Top executives are the mentors who give advice to the young talent and facilitate the process of knowledge transfer to the young generations.</a:t>
            </a:r>
            <a:endParaRPr lang="en-US" dirty="0"/>
          </a:p>
        </p:txBody>
      </p:sp>
      <p:sp>
        <p:nvSpPr>
          <p:cNvPr id="4" name="Slide Number Placeholder 3"/>
          <p:cNvSpPr>
            <a:spLocks noGrp="1"/>
          </p:cNvSpPr>
          <p:nvPr>
            <p:ph type="sldNum" sz="quarter" idx="5"/>
          </p:nvPr>
        </p:nvSpPr>
        <p:spPr/>
        <p:txBody>
          <a:bodyPr/>
          <a:lstStyle/>
          <a:p>
            <a:fld id="{EFE376B2-BAA2-4078-A574-9F619A2D2E61}" type="slidenum">
              <a:rPr lang="en-US" smtClean="0"/>
              <a:t>24</a:t>
            </a:fld>
            <a:endParaRPr lang="en-US"/>
          </a:p>
        </p:txBody>
      </p:sp>
    </p:spTree>
    <p:extLst>
      <p:ext uri="{BB962C8B-B14F-4D97-AF65-F5344CB8AC3E}">
        <p14:creationId xmlns:p14="http://schemas.microsoft.com/office/powerpoint/2010/main" val="33778202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Toyota Learning Management system is practiced across the globe and it reaches the employees in all geographical areas. Mobile learning applications enable the frontline workers to understand the training content when required anytime and anywhere. Virtual reality trainers Simulators are used in offering sophisticated assembly procedures at 25 percent training shortcut. It has made investment in digital learning infrastructure exceeding 200 million in 2020-2024 thus showing commitment.</a:t>
            </a:r>
            <a:endParaRPr lang="en-US" dirty="0"/>
          </a:p>
        </p:txBody>
      </p:sp>
      <p:sp>
        <p:nvSpPr>
          <p:cNvPr id="4" name="Slide Number Placeholder 3"/>
          <p:cNvSpPr>
            <a:spLocks noGrp="1"/>
          </p:cNvSpPr>
          <p:nvPr>
            <p:ph type="sldNum" sz="quarter" idx="5"/>
          </p:nvPr>
        </p:nvSpPr>
        <p:spPr/>
        <p:txBody>
          <a:bodyPr/>
          <a:lstStyle/>
          <a:p>
            <a:fld id="{EFE376B2-BAA2-4078-A574-9F619A2D2E61}" type="slidenum">
              <a:rPr lang="en-US" smtClean="0"/>
              <a:t>25</a:t>
            </a:fld>
            <a:endParaRPr lang="en-US"/>
          </a:p>
        </p:txBody>
      </p:sp>
    </p:spTree>
    <p:extLst>
      <p:ext uri="{BB962C8B-B14F-4D97-AF65-F5344CB8AC3E}">
        <p14:creationId xmlns:p14="http://schemas.microsoft.com/office/powerpoint/2010/main" val="21544254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training policy is quite appropriate towards the transition of Toyota into electrification and connected cars. It has heavily invested in reskilling of internal combustion engine specialists to the electric vehicle technologies. The partnerships with the most technologically advanced companies and institutions of higher learning ensure building up of the newest capabilities. Learning programs are including such core competencies as sustainability, digital literacy, and customer-centric innovation.</a:t>
            </a:r>
            <a:endParaRPr lang="en-US" dirty="0"/>
          </a:p>
        </p:txBody>
      </p:sp>
      <p:sp>
        <p:nvSpPr>
          <p:cNvPr id="4" name="Slide Number Placeholder 3"/>
          <p:cNvSpPr>
            <a:spLocks noGrp="1"/>
          </p:cNvSpPr>
          <p:nvPr>
            <p:ph type="sldNum" sz="quarter" idx="5"/>
          </p:nvPr>
        </p:nvSpPr>
        <p:spPr/>
        <p:txBody>
          <a:bodyPr/>
          <a:lstStyle/>
          <a:p>
            <a:fld id="{EFE376B2-BAA2-4078-A574-9F619A2D2E61}" type="slidenum">
              <a:rPr lang="en-US" smtClean="0"/>
              <a:t>26</a:t>
            </a:fld>
            <a:endParaRPr lang="en-US"/>
          </a:p>
        </p:txBody>
      </p:sp>
    </p:spTree>
    <p:extLst>
      <p:ext uri="{BB962C8B-B14F-4D97-AF65-F5344CB8AC3E}">
        <p14:creationId xmlns:p14="http://schemas.microsoft.com/office/powerpoint/2010/main" val="29627592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fast expanding technology reposes the ever-changing nature of the training contents and methods to ensure that they remain pertinent. It is a system-level issue in terms of logistics in order to scale the digital learning infrastructure to 370,000 employees across various geographical locations. Retention of trained employee in a competitive labor market, particularly in technical specialized fields is not easy. It requires complex analytics to gauge the outcome of training programs and to generally relate learning with the enhancement of business performance.</a:t>
            </a:r>
            <a:endParaRPr lang="en-US" dirty="0"/>
          </a:p>
        </p:txBody>
      </p:sp>
      <p:sp>
        <p:nvSpPr>
          <p:cNvPr id="4" name="Slide Number Placeholder 3"/>
          <p:cNvSpPr>
            <a:spLocks noGrp="1"/>
          </p:cNvSpPr>
          <p:nvPr>
            <p:ph type="sldNum" sz="quarter" idx="5"/>
          </p:nvPr>
        </p:nvSpPr>
        <p:spPr/>
        <p:txBody>
          <a:bodyPr/>
          <a:lstStyle/>
          <a:p>
            <a:fld id="{EFE376B2-BAA2-4078-A574-9F619A2D2E61}" type="slidenum">
              <a:rPr lang="en-US" smtClean="0"/>
              <a:t>27</a:t>
            </a:fld>
            <a:endParaRPr lang="en-US"/>
          </a:p>
        </p:txBody>
      </p:sp>
    </p:spTree>
    <p:extLst>
      <p:ext uri="{BB962C8B-B14F-4D97-AF65-F5344CB8AC3E}">
        <p14:creationId xmlns:p14="http://schemas.microsoft.com/office/powerpoint/2010/main" val="428013698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Increasing the use of digital learning systems such as VR systems to provide intensive training of technical skills would make it more effective. As AI can help develop individual developmental tracks that correspond to career goals and personal growth, training on a personalized learning path is more engaging. The intensification of the relationships with the outside educational organizations guarantees the upkeep of the relevance of the curriculum and the advanced material. Using strong learning analytics to monitor the process of skills development and detect the gaps in capabilities facilitates the making of data-based decisions.</a:t>
            </a:r>
            <a:endParaRPr lang="en-US" dirty="0"/>
          </a:p>
        </p:txBody>
      </p:sp>
      <p:sp>
        <p:nvSpPr>
          <p:cNvPr id="4" name="Slide Number Placeholder 3"/>
          <p:cNvSpPr>
            <a:spLocks noGrp="1"/>
          </p:cNvSpPr>
          <p:nvPr>
            <p:ph type="sldNum" sz="quarter" idx="5"/>
          </p:nvPr>
        </p:nvSpPr>
        <p:spPr/>
        <p:txBody>
          <a:bodyPr/>
          <a:lstStyle/>
          <a:p>
            <a:fld id="{EFE376B2-BAA2-4078-A574-9F619A2D2E61}" type="slidenum">
              <a:rPr lang="en-US" smtClean="0"/>
              <a:t>28</a:t>
            </a:fld>
            <a:endParaRPr lang="en-US"/>
          </a:p>
        </p:txBody>
      </p:sp>
    </p:spTree>
    <p:extLst>
      <p:ext uri="{BB962C8B-B14F-4D97-AF65-F5344CB8AC3E}">
        <p14:creationId xmlns:p14="http://schemas.microsoft.com/office/powerpoint/2010/main" val="125452840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line managers hold an annual development process and develop individual development plans of the team members. They place regular </a:t>
            </a:r>
            <a:r>
              <a:rPr lang="en-US" sz="1200" kern="1200" dirty="0" err="1">
                <a:solidFill>
                  <a:schemeClr val="tx1"/>
                </a:solidFill>
                <a:effectLst/>
                <a:latin typeface="+mn-lt"/>
                <a:ea typeface="+mn-ea"/>
                <a:cs typeface="+mn-cs"/>
              </a:rPr>
              <a:t>regular</a:t>
            </a:r>
            <a:r>
              <a:rPr lang="en-US" sz="1200" kern="1200" dirty="0">
                <a:solidFill>
                  <a:schemeClr val="tx1"/>
                </a:solidFill>
                <a:effectLst/>
                <a:latin typeface="+mn-lt"/>
                <a:ea typeface="+mn-ea"/>
                <a:cs typeface="+mn-cs"/>
              </a:rPr>
              <a:t> team time of minimum 10% on structured learning and development. Training requirements are determined by managers having routine performance discussions and full skill appraisals. They make sure that team members take obligatory training programs and necessary certifications successfully.</a:t>
            </a:r>
            <a:endParaRPr lang="en-US" dirty="0"/>
          </a:p>
        </p:txBody>
      </p:sp>
      <p:sp>
        <p:nvSpPr>
          <p:cNvPr id="4" name="Slide Number Placeholder 3"/>
          <p:cNvSpPr>
            <a:spLocks noGrp="1"/>
          </p:cNvSpPr>
          <p:nvPr>
            <p:ph type="sldNum" sz="quarter" idx="5"/>
          </p:nvPr>
        </p:nvSpPr>
        <p:spPr/>
        <p:txBody>
          <a:bodyPr/>
          <a:lstStyle/>
          <a:p>
            <a:fld id="{EFE376B2-BAA2-4078-A574-9F619A2D2E61}" type="slidenum">
              <a:rPr lang="en-US" smtClean="0"/>
              <a:t>29</a:t>
            </a:fld>
            <a:endParaRPr lang="en-US"/>
          </a:p>
        </p:txBody>
      </p:sp>
    </p:spTree>
    <p:extLst>
      <p:ext uri="{BB962C8B-B14F-4D97-AF65-F5344CB8AC3E}">
        <p14:creationId xmlns:p14="http://schemas.microsoft.com/office/powerpoint/2010/main" val="28347985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HRM practices at Toyota show that the company exhibits a high degree of integration among the international operations, rewards, and development systems. </a:t>
            </a:r>
            <a:r>
              <a:rPr lang="en-US" sz="1200" kern="1200" dirty="0" err="1">
                <a:solidFill>
                  <a:schemeClr val="tx1"/>
                </a:solidFill>
                <a:effectLst/>
                <a:latin typeface="+mn-lt"/>
                <a:ea typeface="+mn-ea"/>
                <a:cs typeface="+mn-cs"/>
              </a:rPr>
              <a:t>Internationalisation</a:t>
            </a:r>
            <a:r>
              <a:rPr lang="en-US" sz="1200" kern="1200" dirty="0">
                <a:solidFill>
                  <a:schemeClr val="tx1"/>
                </a:solidFill>
                <a:effectLst/>
                <a:latin typeface="+mn-lt"/>
                <a:ea typeface="+mn-ea"/>
                <a:cs typeface="+mn-cs"/>
              </a:rPr>
              <a:t> of the core values and adaptability to local characteristics brings about sustainable competitive advantage. The human capital management is strategic with transformation through the sustainable mobility solutions and environmental goals. Through out philosophy, there is continual improvement which is integrated in all HRM processes which also guarantee continuous evolution and adaptation.</a:t>
            </a:r>
            <a:endParaRPr lang="en-US" dirty="0"/>
          </a:p>
        </p:txBody>
      </p:sp>
      <p:sp>
        <p:nvSpPr>
          <p:cNvPr id="4" name="Slide Number Placeholder 3"/>
          <p:cNvSpPr>
            <a:spLocks noGrp="1"/>
          </p:cNvSpPr>
          <p:nvPr>
            <p:ph type="sldNum" sz="quarter" idx="5"/>
          </p:nvPr>
        </p:nvSpPr>
        <p:spPr/>
        <p:txBody>
          <a:bodyPr/>
          <a:lstStyle/>
          <a:p>
            <a:fld id="{EFE376B2-BAA2-4078-A574-9F619A2D2E61}" type="slidenum">
              <a:rPr lang="en-US" smtClean="0"/>
              <a:t>30</a:t>
            </a:fld>
            <a:endParaRPr lang="en-US"/>
          </a:p>
        </p:txBody>
      </p:sp>
    </p:spTree>
    <p:extLst>
      <p:ext uri="{BB962C8B-B14F-4D97-AF65-F5344CB8AC3E}">
        <p14:creationId xmlns:p14="http://schemas.microsoft.com/office/powerpoint/2010/main" val="62450275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Through people development commitment, leadership has put large investments in training and long term employment philosophy. The line managers are given the mandate to be the main implementers of the HR policies to operational excellence. Flexibility and globality balance allows managing diversity of workforce effectively. Powerful organizational culture grounded on Toyota way forms stepping stone to all HR initiatives in the whole world.</a:t>
            </a:r>
            <a:endParaRPr lang="en-US" dirty="0"/>
          </a:p>
        </p:txBody>
      </p:sp>
      <p:sp>
        <p:nvSpPr>
          <p:cNvPr id="4" name="Slide Number Placeholder 3"/>
          <p:cNvSpPr>
            <a:spLocks noGrp="1"/>
          </p:cNvSpPr>
          <p:nvPr>
            <p:ph type="sldNum" sz="quarter" idx="5"/>
          </p:nvPr>
        </p:nvSpPr>
        <p:spPr/>
        <p:txBody>
          <a:bodyPr/>
          <a:lstStyle/>
          <a:p>
            <a:fld id="{EFE376B2-BAA2-4078-A574-9F619A2D2E61}" type="slidenum">
              <a:rPr lang="en-US" smtClean="0"/>
              <a:t>31</a:t>
            </a:fld>
            <a:endParaRPr lang="en-US"/>
          </a:p>
        </p:txBody>
      </p:sp>
    </p:spTree>
    <p:extLst>
      <p:ext uri="{BB962C8B-B14F-4D97-AF65-F5344CB8AC3E}">
        <p14:creationId xmlns:p14="http://schemas.microsoft.com/office/powerpoint/2010/main" val="187607879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Haste to </a:t>
            </a:r>
            <a:r>
              <a:rPr lang="en-US" sz="1200" kern="1200" dirty="0" err="1">
                <a:solidFill>
                  <a:schemeClr val="tx1"/>
                </a:solidFill>
                <a:effectLst/>
                <a:latin typeface="+mn-lt"/>
                <a:ea typeface="+mn-ea"/>
                <a:cs typeface="+mn-cs"/>
              </a:rPr>
              <a:t>digitalise</a:t>
            </a:r>
            <a:r>
              <a:rPr lang="en-US" sz="1200" kern="1200" dirty="0">
                <a:solidFill>
                  <a:schemeClr val="tx1"/>
                </a:solidFill>
                <a:effectLst/>
                <a:latin typeface="+mn-lt"/>
                <a:ea typeface="+mn-ea"/>
                <a:cs typeface="+mn-cs"/>
              </a:rPr>
              <a:t> HR processes will be more efficient and the general experience of employees is better. The ability to build the capacity on emerging technologies is vital in competitiveness in the automotive industry in the future. Increase of diversity and inclusion programs can help to exploit global talent in all markets. Enhancing agility in HRM practices can help the HRM respond promptly to the changes in the business environment and the variability in the employee expectations.</a:t>
            </a:r>
            <a:endParaRPr lang="en-US" dirty="0"/>
          </a:p>
        </p:txBody>
      </p:sp>
      <p:sp>
        <p:nvSpPr>
          <p:cNvPr id="4" name="Slide Number Placeholder 3"/>
          <p:cNvSpPr>
            <a:spLocks noGrp="1"/>
          </p:cNvSpPr>
          <p:nvPr>
            <p:ph type="sldNum" sz="quarter" idx="5"/>
          </p:nvPr>
        </p:nvSpPr>
        <p:spPr/>
        <p:txBody>
          <a:bodyPr/>
          <a:lstStyle/>
          <a:p>
            <a:fld id="{EFE376B2-BAA2-4078-A574-9F619A2D2E61}" type="slidenum">
              <a:rPr lang="en-US" smtClean="0"/>
              <a:t>32</a:t>
            </a:fld>
            <a:endParaRPr lang="en-US"/>
          </a:p>
        </p:txBody>
      </p:sp>
    </p:spTree>
    <p:extLst>
      <p:ext uri="{BB962C8B-B14F-4D97-AF65-F5344CB8AC3E}">
        <p14:creationId xmlns:p14="http://schemas.microsoft.com/office/powerpoint/2010/main" val="5908199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12/1/2025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12/1/2025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12/1/2025</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1.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3.xml.rels><?xml version="1.0" encoding="UTF-8" standalone="yes"?>
<Relationships xmlns="http://schemas.openxmlformats.org/package/2006/relationships"><Relationship Id="rId8" Type="http://schemas.openxmlformats.org/officeDocument/2006/relationships/hyperlink" Target="https://www.ineak.com/championing-diversity-toyotas-global-workforce-initiatives/" TargetMode="External"/><Relationship Id="rId13" Type="http://schemas.openxmlformats.org/officeDocument/2006/relationships/hyperlink" Target="https://www.tmi.org/blogs/toyotas-winning-formula-for-employee-engagement" TargetMode="External"/><Relationship Id="rId3" Type="http://schemas.openxmlformats.org/officeDocument/2006/relationships/hyperlink" Target="https://doi.org/10.1002/hrm.21512" TargetMode="External"/><Relationship Id="rId7" Type="http://schemas.openxmlformats.org/officeDocument/2006/relationships/hyperlink" Target="https://desklib.com/study-documents/organizational-toyota-rewards/" TargetMode="External"/><Relationship Id="rId12" Type="http://schemas.openxmlformats.org/officeDocument/2006/relationships/hyperlink" Target="https://www.academia.edu/download/96739074/236293926.pdf" TargetMode="External"/><Relationship Id="rId2" Type="http://schemas.openxmlformats.org/officeDocument/2006/relationships/image" Target="../media/image58.jpeg"/><Relationship Id="rId1" Type="http://schemas.openxmlformats.org/officeDocument/2006/relationships/slideLayout" Target="../slideLayouts/slideLayout2.xml"/><Relationship Id="rId6" Type="http://schemas.openxmlformats.org/officeDocument/2006/relationships/hyperlink" Target="https://www.icartea.com/en/wiki/toyota-employee-salaries-complete-guide-to-earnings-benefits" TargetMode="External"/><Relationship Id="rId11" Type="http://schemas.openxmlformats.org/officeDocument/2006/relationships/hyperlink" Target="https://doi.org/10.1108/jkm-03-2015-0108" TargetMode="External"/><Relationship Id="rId5" Type="http://schemas.openxmlformats.org/officeDocument/2006/relationships/hyperlink" Target="https://onlinelibrary.wiley.com/doi/abs/10.1002/ijfe.2418" TargetMode="External"/><Relationship Id="rId15" Type="http://schemas.openxmlformats.org/officeDocument/2006/relationships/hyperlink" Target="https://www.ineak.com/toyotas-cross-cultural-communication-strategies-in-global-operations/" TargetMode="External"/><Relationship Id="rId10" Type="http://schemas.openxmlformats.org/officeDocument/2006/relationships/hyperlink" Target="https://econpapers.repec.org/RePEc:ids:ijhrdm:v:10:y:2010:i:1:p:34-50" TargetMode="External"/><Relationship Id="rId4" Type="http://schemas.openxmlformats.org/officeDocument/2006/relationships/hyperlink" Target="https://doi.org/10.3390/merits2030010" TargetMode="External"/><Relationship Id="rId9" Type="http://schemas.openxmlformats.org/officeDocument/2006/relationships/hyperlink" Target="https://www.ineak.com/how-toyota-empowers-employees-through-world-class-training-programs/" TargetMode="External"/><Relationship Id="rId14" Type="http://schemas.openxmlformats.org/officeDocument/2006/relationships/hyperlink" Target="https://assignmenthelper.org/toyota-global-strategy-and-competitive-advantag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a:extLst>
              <a:ext uri="{FF2B5EF4-FFF2-40B4-BE49-F238E27FC236}">
                <a16:creationId xmlns:a16="http://schemas.microsoft.com/office/drawing/2014/main" id="{6C56210C-B851-37DB-DC19-1F4E305F35FE}"/>
              </a:ext>
            </a:extLst>
          </p:cNvPr>
          <p:cNvSpPr>
            <a:spLocks noChangeArrowheads="1"/>
          </p:cNvSpPr>
          <p:nvPr/>
        </p:nvSpPr>
        <p:spPr bwMode="auto">
          <a:xfrm>
            <a:off x="0" y="-1"/>
            <a:ext cx="21527980" cy="1067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pic>
        <p:nvPicPr>
          <p:cNvPr id="1028" name="Picture 1">
            <a:extLst>
              <a:ext uri="{FF2B5EF4-FFF2-40B4-BE49-F238E27FC236}">
                <a16:creationId xmlns:a16="http://schemas.microsoft.com/office/drawing/2014/main" id="{E1C2A30A-7075-856B-1161-32872E7BB1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9658" y="272143"/>
            <a:ext cx="10719025" cy="3156857"/>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6">
            <a:extLst>
              <a:ext uri="{FF2B5EF4-FFF2-40B4-BE49-F238E27FC236}">
                <a16:creationId xmlns:a16="http://schemas.microsoft.com/office/drawing/2014/main" id="{3BAAD1F0-CB2C-C97E-0123-179B55573A08}"/>
              </a:ext>
            </a:extLst>
          </p:cNvPr>
          <p:cNvSpPr>
            <a:spLocks noChangeArrowheads="1"/>
          </p:cNvSpPr>
          <p:nvPr/>
        </p:nvSpPr>
        <p:spPr bwMode="auto">
          <a:xfrm>
            <a:off x="4278087" y="3369593"/>
            <a:ext cx="17249893" cy="35702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Student Name: Maruf </a:t>
            </a:r>
            <a:r>
              <a:rPr kumimoji="0" lang="en-GB" altLang="en-US" sz="1600" b="1" i="0" u="none" strike="noStrike" cap="none" normalizeH="0" baseline="0" dirty="0" err="1">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Usmanbhai</a:t>
            </a:r>
            <a:r>
              <a:rPr kumimoji="0" lang="en-GB" altLang="en-US" sz="16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 Hilali</a:t>
            </a:r>
            <a:endParaRPr kumimoji="0" lang="en-GB"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Student ID:2509582</a:t>
            </a:r>
          </a:p>
          <a:p>
            <a:pPr lvl="0" defTabSz="914400" eaLnBrk="0" fontAlgn="base" hangingPunct="0">
              <a:spcBef>
                <a:spcPct val="0"/>
              </a:spcBef>
              <a:spcAft>
                <a:spcPct val="0"/>
              </a:spcAft>
            </a:pPr>
            <a:r>
              <a:rPr lang="en-GB" altLang="en-US" sz="1600" b="1" dirty="0">
                <a:latin typeface="Arial" panose="020B0604020202020204" pitchFamily="34" charset="0"/>
                <a:ea typeface="Aptos" panose="020B0004020202020204" pitchFamily="34" charset="0"/>
                <a:cs typeface="Arial" panose="020B0604020202020204" pitchFamily="34" charset="0"/>
              </a:rPr>
              <a:t>Student Name: Charu Gautam</a:t>
            </a:r>
          </a:p>
          <a:p>
            <a:pPr lvl="0" defTabSz="914400" eaLnBrk="0" fontAlgn="base" hangingPunct="0">
              <a:spcBef>
                <a:spcPct val="0"/>
              </a:spcBef>
              <a:spcAft>
                <a:spcPct val="0"/>
              </a:spcAft>
            </a:pPr>
            <a:r>
              <a:rPr lang="en-GB" altLang="en-US" sz="1600" b="1" dirty="0">
                <a:latin typeface="Arial" panose="020B0604020202020204" pitchFamily="34" charset="0"/>
                <a:ea typeface="Aptos" panose="020B0004020202020204" pitchFamily="34" charset="0"/>
                <a:cs typeface="Arial" panose="020B0604020202020204" pitchFamily="34" charset="0"/>
              </a:rPr>
              <a:t>Student ID:2432997</a:t>
            </a:r>
          </a:p>
          <a:p>
            <a:pPr lvl="0" defTabSz="914400" eaLnBrk="0" fontAlgn="base" hangingPunct="0">
              <a:spcBef>
                <a:spcPct val="0"/>
              </a:spcBef>
              <a:spcAft>
                <a:spcPct val="0"/>
              </a:spcAft>
            </a:pPr>
            <a:r>
              <a:rPr lang="en-GB" altLang="en-US" sz="1600" b="1" dirty="0">
                <a:latin typeface="Arial" panose="020B0604020202020204" pitchFamily="34" charset="0"/>
                <a:ea typeface="Aptos" panose="020B0004020202020204" pitchFamily="34" charset="0"/>
                <a:cs typeface="Arial" panose="020B0604020202020204" pitchFamily="34" charset="0"/>
              </a:rPr>
              <a:t>Student Name: Mansi Parmar</a:t>
            </a:r>
            <a:endParaRPr lang="en-GB" altLang="en-US" sz="1600" dirty="0"/>
          </a:p>
          <a:p>
            <a:pPr lvl="0" defTabSz="914400" eaLnBrk="0" fontAlgn="base" hangingPunct="0">
              <a:spcBef>
                <a:spcPct val="0"/>
              </a:spcBef>
              <a:spcAft>
                <a:spcPct val="0"/>
              </a:spcAft>
            </a:pPr>
            <a:r>
              <a:rPr lang="en-GB" altLang="en-US" sz="1600" b="1" dirty="0">
                <a:latin typeface="Arial" panose="020B0604020202020204" pitchFamily="34" charset="0"/>
                <a:ea typeface="Aptos" panose="020B0004020202020204" pitchFamily="34" charset="0"/>
                <a:cs typeface="Arial" panose="020B0604020202020204" pitchFamily="34" charset="0"/>
              </a:rPr>
              <a:t>Student ID:2507140</a:t>
            </a:r>
            <a:endParaRPr lang="en-GB" altLang="en-US" sz="1600" dirty="0"/>
          </a:p>
          <a:p>
            <a:pPr lvl="0" defTabSz="914400" eaLnBrk="0" fontAlgn="base" hangingPunct="0">
              <a:spcBef>
                <a:spcPct val="0"/>
              </a:spcBef>
              <a:spcAft>
                <a:spcPct val="0"/>
              </a:spcAft>
            </a:pPr>
            <a:endParaRPr lang="en-GB" altLang="en-US" sz="1600" dirty="0"/>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Module Name: Human Capital Management</a:t>
            </a:r>
            <a:endParaRPr kumimoji="0" lang="en-GB"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Module Code: LCMB7023</a:t>
            </a:r>
            <a:endParaRPr kumimoji="0" lang="en-GB"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Lecturer</a:t>
            </a:r>
            <a:r>
              <a:rPr kumimoji="0" lang="en-GB" altLang="en-US" sz="1600" b="1"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a:t>
            </a:r>
            <a:r>
              <a:rPr kumimoji="0" lang="en-GB" altLang="en-US" sz="16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s Name: </a:t>
            </a:r>
            <a:r>
              <a:rPr kumimoji="0" lang="en-GB" altLang="en-US" sz="1600" b="1"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Arial" panose="020B0604020202020204" pitchFamily="34" charset="0"/>
              </a:rPr>
              <a:t> </a:t>
            </a:r>
            <a:r>
              <a:rPr kumimoji="0" lang="en-GB" altLang="en-US" sz="16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Dr. </a:t>
            </a:r>
            <a:r>
              <a:rPr lang="en-GB" altLang="en-US" sz="1600" b="1" dirty="0">
                <a:latin typeface="Arial" panose="020B0604020202020204" pitchFamily="34" charset="0"/>
                <a:ea typeface="Aptos" panose="020B0004020202020204" pitchFamily="34" charset="0"/>
                <a:cs typeface="Arial" panose="020B0604020202020204" pitchFamily="34" charset="0"/>
              </a:rPr>
              <a:t>Gladius Kulothungan</a:t>
            </a:r>
            <a:r>
              <a:rPr kumimoji="0" lang="en-GB" altLang="en-US" sz="1600" b="1" i="0" u="none" strike="noStrike" cap="none" normalizeH="0" baseline="0" dirty="0">
                <a:ln>
                  <a:noFill/>
                </a:ln>
                <a:solidFill>
                  <a:schemeClr val="tx1"/>
                </a:solidFill>
                <a:effectLst/>
                <a:latin typeface="Arial" panose="020B0604020202020204" pitchFamily="34" charset="0"/>
                <a:ea typeface="Aptos" panose="020B0004020202020204" pitchFamily="34" charset="0"/>
                <a:cs typeface="Arial" panose="020B0604020202020204" pitchFamily="34" charset="0"/>
              </a:rPr>
              <a:t> </a:t>
            </a:r>
            <a:endParaRPr kumimoji="0" lang="en-GB"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600" b="1"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Term-01</a:t>
            </a:r>
            <a:endParaRPr kumimoji="0" lang="en-GB"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084895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28700" y="1967266"/>
            <a:ext cx="2628900" cy="2547257"/>
          </a:xfrm>
          <a:noFill/>
        </p:spPr>
        <p:txBody>
          <a:bodyPr vert="horz" lIns="91440" tIns="45720" rIns="91440" bIns="45720" rtlCol="0" anchor="ctr">
            <a:normAutofit/>
          </a:bodyPr>
          <a:lstStyle/>
          <a:p>
            <a:pPr defTabSz="914400">
              <a:lnSpc>
                <a:spcPct val="90000"/>
              </a:lnSpc>
            </a:pPr>
            <a:r>
              <a:rPr lang="en-US" sz="3100" b="1" kern="1200" dirty="0">
                <a:solidFill>
                  <a:srgbClr val="FFFFFF"/>
                </a:solidFill>
                <a:latin typeface="+mj-lt"/>
                <a:ea typeface="+mj-ea"/>
                <a:cs typeface="+mj-cs"/>
              </a:rPr>
              <a:t>Human capital management at Toyota Motor Corporation</a:t>
            </a:r>
          </a:p>
        </p:txBody>
      </p:sp>
      <p:pic>
        <p:nvPicPr>
          <p:cNvPr id="6" name="Picture 5">
            <a:extLst>
              <a:ext uri="{FF2B5EF4-FFF2-40B4-BE49-F238E27FC236}">
                <a16:creationId xmlns:a16="http://schemas.microsoft.com/office/drawing/2014/main" id="{E681CF5A-8CB3-376A-0B3B-E706AF4B8ABC}"/>
              </a:ext>
            </a:extLst>
          </p:cNvPr>
          <p:cNvPicPr>
            <a:picLocks noChangeAspect="1"/>
          </p:cNvPicPr>
          <p:nvPr/>
        </p:nvPicPr>
        <p:blipFill>
          <a:blip r:embed="rId2"/>
          <a:stretch>
            <a:fillRect/>
          </a:stretch>
        </p:blipFill>
        <p:spPr>
          <a:xfrm>
            <a:off x="4777316" y="1478384"/>
            <a:ext cx="6780700" cy="389890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84DF6-FAE1-599E-48FC-8AD547B08E9E}"/>
              </a:ext>
            </a:extLst>
          </p:cNvPr>
          <p:cNvSpPr>
            <a:spLocks noGrp="1"/>
          </p:cNvSpPr>
          <p:nvPr>
            <p:ph type="title"/>
          </p:nvPr>
        </p:nvSpPr>
        <p:spPr>
          <a:xfrm>
            <a:off x="638881" y="5758594"/>
            <a:ext cx="10909640" cy="1065836"/>
          </a:xfrm>
        </p:spPr>
        <p:txBody>
          <a:bodyPr vert="horz" lIns="91440" tIns="45720" rIns="91440" bIns="45720" rtlCol="0" anchor="ctr">
            <a:normAutofit/>
          </a:bodyPr>
          <a:lstStyle/>
          <a:p>
            <a:pPr defTabSz="914400">
              <a:lnSpc>
                <a:spcPct val="90000"/>
              </a:lnSpc>
            </a:pPr>
            <a:r>
              <a:rPr lang="en-US" sz="6600" b="1" dirty="0"/>
              <a:t>Meet Our Team</a:t>
            </a:r>
          </a:p>
        </p:txBody>
      </p:sp>
      <p:pic>
        <p:nvPicPr>
          <p:cNvPr id="1030" name="Picture 6">
            <a:extLst>
              <a:ext uri="{FF2B5EF4-FFF2-40B4-BE49-F238E27FC236}">
                <a16:creationId xmlns:a16="http://schemas.microsoft.com/office/drawing/2014/main" id="{BC16DF31-A5A1-C54F-3895-8D2DEFA1534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2666" y="386712"/>
            <a:ext cx="3065526" cy="4087368"/>
          </a:xfrm>
          <a:prstGeom prst="ellipse">
            <a:avLst/>
          </a:prstGeom>
          <a:ln w="127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16BCFCBA-85BA-C99F-489D-BAE0BC25A89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570857" y="182880"/>
            <a:ext cx="3065526" cy="4087368"/>
          </a:xfrm>
          <a:prstGeom prst="ellipse">
            <a:avLst/>
          </a:prstGeom>
          <a:ln w="127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9316EC69-8E97-42E7-AACC-6CD98C54C439}"/>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148355" y="533014"/>
            <a:ext cx="3643404" cy="3588753"/>
          </a:xfrm>
          <a:prstGeom prst="ellipse">
            <a:avLst/>
          </a:prstGeom>
          <a:ln w="12700" cap="rnd">
            <a:solidFill>
              <a:srgbClr val="333333"/>
            </a:solidFill>
          </a:ln>
          <a:effectLst>
            <a:outerShdw blurRad="381000" dist="292100" dir="5400000" sx="-80000" sy="-18000" rotWithShape="0">
              <a:srgbClr val="000000">
                <a:alpha val="22000"/>
              </a:srgbClr>
            </a:outerShdw>
            <a:softEdge rad="31750"/>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87330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1803" y="350196"/>
            <a:ext cx="4646904" cy="1624520"/>
          </a:xfrm>
        </p:spPr>
        <p:txBody>
          <a:bodyPr anchor="ctr">
            <a:normAutofit/>
          </a:bodyPr>
          <a:lstStyle/>
          <a:p>
            <a:r>
              <a:rPr lang="en-US" sz="3700" b="1" dirty="0"/>
              <a:t>Introduction - Toyota's global presence</a:t>
            </a:r>
          </a:p>
        </p:txBody>
      </p:sp>
      <p:sp>
        <p:nvSpPr>
          <p:cNvPr id="3" name="Content Placeholder 2"/>
          <p:cNvSpPr>
            <a:spLocks noGrp="1"/>
          </p:cNvSpPr>
          <p:nvPr>
            <p:ph idx="1"/>
          </p:nvPr>
        </p:nvSpPr>
        <p:spPr>
          <a:xfrm>
            <a:off x="468086" y="2743200"/>
            <a:ext cx="4940621" cy="3613149"/>
          </a:xfrm>
        </p:spPr>
        <p:txBody>
          <a:bodyPr anchor="ctr">
            <a:normAutofit/>
          </a:bodyPr>
          <a:lstStyle/>
          <a:p>
            <a:pPr algn="just">
              <a:lnSpc>
                <a:spcPct val="90000"/>
              </a:lnSpc>
            </a:pPr>
            <a:r>
              <a:rPr lang="en-US" sz="1800" dirty="0"/>
              <a:t>As of 2023, Toyota could be found in more than 170 countries and employed 370,000 employees.</a:t>
            </a:r>
          </a:p>
          <a:p>
            <a:pPr algn="just">
              <a:lnSpc>
                <a:spcPct val="90000"/>
              </a:lnSpc>
            </a:pPr>
            <a:r>
              <a:rPr lang="en-US" sz="1800" dirty="0"/>
              <a:t>Identified as the largest car manufacturing firm in the world in terms of volume production of 10.5 million cars in 2023 (K, Liker and </a:t>
            </a:r>
            <a:r>
              <a:rPr lang="en-US" sz="1800" dirty="0" err="1"/>
              <a:t>Hoseus</a:t>
            </a:r>
            <a:r>
              <a:rPr lang="en-US" sz="1800" dirty="0"/>
              <a:t>, 2010)</a:t>
            </a:r>
          </a:p>
          <a:p>
            <a:pPr algn="just">
              <a:lnSpc>
                <a:spcPct val="90000"/>
              </a:lnSpc>
            </a:pPr>
            <a:r>
              <a:rPr lang="en-US" sz="1800" dirty="0"/>
              <a:t>Toyota Way based corporate ideology focused on continuous improvement and respect of people.</a:t>
            </a:r>
          </a:p>
          <a:p>
            <a:pPr algn="just">
              <a:lnSpc>
                <a:spcPct val="90000"/>
              </a:lnSpc>
            </a:pPr>
            <a:r>
              <a:rPr lang="en-US" sz="1800" dirty="0"/>
              <a:t>Management human capital that is essential in sustaining competitive advantage in fast changing automotive industry.</a:t>
            </a:r>
          </a:p>
        </p:txBody>
      </p:sp>
      <p:pic>
        <p:nvPicPr>
          <p:cNvPr id="5" name="Picture 4" descr="Cars parked in a line">
            <a:extLst>
              <a:ext uri="{FF2B5EF4-FFF2-40B4-BE49-F238E27FC236}">
                <a16:creationId xmlns:a16="http://schemas.microsoft.com/office/drawing/2014/main" id="{D969FF5F-D056-D0A7-3643-3FC8817C3A1E}"/>
              </a:ext>
            </a:extLst>
          </p:cNvPr>
          <p:cNvPicPr>
            <a:picLocks noChangeAspect="1"/>
          </p:cNvPicPr>
          <p:nvPr/>
        </p:nvPicPr>
        <p:blipFill>
          <a:blip r:embed="rId3"/>
          <a:srcRect l="30048" r="3210"/>
          <a:stretch>
            <a:fillRect/>
          </a:stretch>
        </p:blipFill>
        <p:spPr>
          <a:xfrm>
            <a:off x="6096000" y="1"/>
            <a:ext cx="6102825" cy="68580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6" name="Rectangle 308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US" sz="5000" b="1" dirty="0"/>
              <a:t>Introduction - Strategic HRM framework</a:t>
            </a:r>
          </a:p>
        </p:txBody>
      </p:sp>
      <p:sp>
        <p:nvSpPr>
          <p:cNvPr id="308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2493" y="2071316"/>
            <a:ext cx="6713552" cy="4119172"/>
          </a:xfrm>
        </p:spPr>
        <p:txBody>
          <a:bodyPr anchor="t">
            <a:normAutofit/>
          </a:bodyPr>
          <a:lstStyle/>
          <a:p>
            <a:pPr algn="just"/>
            <a:r>
              <a:rPr lang="en-US" sz="2200" dirty="0"/>
              <a:t>The HR strategy of Toyota matched such environmental issues as the electrification and autonomous driving.</a:t>
            </a:r>
          </a:p>
          <a:p>
            <a:pPr algn="just"/>
            <a:r>
              <a:rPr lang="en-US" sz="2200" dirty="0"/>
              <a:t>Pay attention to the creation of multi-skilled labor force that can adapt to the change of technology.</a:t>
            </a:r>
          </a:p>
          <a:p>
            <a:pPr algn="just"/>
            <a:r>
              <a:rPr lang="en-US" sz="2200" dirty="0"/>
              <a:t>The focus on growth of employees in the long term instead of short-term performance indicators (K, Liker and </a:t>
            </a:r>
            <a:r>
              <a:rPr lang="en-US" sz="2200" dirty="0" err="1"/>
              <a:t>Hoseus</a:t>
            </a:r>
            <a:r>
              <a:rPr lang="en-US" sz="2200" dirty="0"/>
              <a:t>, 2010).</a:t>
            </a:r>
          </a:p>
          <a:p>
            <a:pPr algn="just"/>
            <a:r>
              <a:rPr lang="en-US" sz="2200" dirty="0"/>
              <a:t>Adaptation of the Japanese management customs to the international HR practices in various markets.</a:t>
            </a:r>
          </a:p>
        </p:txBody>
      </p:sp>
      <p:pic>
        <p:nvPicPr>
          <p:cNvPr id="3074" name="Picture 2" descr="Investigating the Implementation of Toyota's Human Resources Management  Practices in the Aerospace Industry">
            <a:extLst>
              <a:ext uri="{FF2B5EF4-FFF2-40B4-BE49-F238E27FC236}">
                <a16:creationId xmlns:a16="http://schemas.microsoft.com/office/drawing/2014/main" id="{F1E76217-A0B2-193D-EC93-D648F255B1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 b="1251"/>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7971" y="591344"/>
            <a:ext cx="3962400" cy="5585619"/>
          </a:xfrm>
        </p:spPr>
        <p:txBody>
          <a:bodyPr>
            <a:normAutofit/>
          </a:bodyPr>
          <a:lstStyle/>
          <a:p>
            <a:r>
              <a:rPr lang="en-US" b="1" dirty="0">
                <a:solidFill>
                  <a:srgbClr val="FFFFFF"/>
                </a:solidFill>
              </a:rPr>
              <a:t>Managing international operations - Global workforce structure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algn="just">
              <a:lnSpc>
                <a:spcPct val="90000"/>
              </a:lnSpc>
            </a:pPr>
            <a:r>
              <a:rPr lang="en-US" sz="3000" dirty="0"/>
              <a:t>It has 370,000 employees in the world with more or less 70000 in Japan and 300000 out of the country.</a:t>
            </a:r>
          </a:p>
          <a:p>
            <a:pPr algn="just">
              <a:lnSpc>
                <a:spcPct val="90000"/>
              </a:lnSpc>
            </a:pPr>
            <a:r>
              <a:rPr lang="en-US" sz="3000" dirty="0"/>
              <a:t>Its activities cut across Asia-Pacific, North America, Europe and emerging markets (Toyota Management System, 2023).</a:t>
            </a:r>
          </a:p>
          <a:p>
            <a:pPr algn="just">
              <a:lnSpc>
                <a:spcPct val="90000"/>
              </a:lnSpc>
            </a:pPr>
            <a:r>
              <a:rPr lang="en-US" sz="3000" dirty="0"/>
              <a:t>Key markets where HR policies are managed are done by regional headquarters.</a:t>
            </a:r>
          </a:p>
          <a:p>
            <a:pPr algn="just">
              <a:lnSpc>
                <a:spcPct val="90000"/>
              </a:lnSpc>
            </a:pPr>
            <a:r>
              <a:rPr lang="en-US" sz="3000" dirty="0"/>
              <a:t>Flexibility between strategy standardization and adaptation in HR across cultural settings in the world.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528" y="386930"/>
            <a:ext cx="10141799" cy="1300554"/>
          </a:xfrm>
        </p:spPr>
        <p:txBody>
          <a:bodyPr anchor="b">
            <a:normAutofit/>
          </a:bodyPr>
          <a:lstStyle/>
          <a:p>
            <a:pPr>
              <a:lnSpc>
                <a:spcPct val="90000"/>
              </a:lnSpc>
            </a:pPr>
            <a:r>
              <a:rPr lang="en-US" b="1" dirty="0"/>
              <a:t>Managing international operations - Expatriate management</a:t>
            </a:r>
          </a:p>
        </p:txBody>
      </p:sp>
      <p:sp>
        <p:nvSpPr>
          <p:cNvPr id="16" name="Rectangle 15">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logo&#10;&#10;AI-generated content may be incorrect.">
            <a:extLst>
              <a:ext uri="{FF2B5EF4-FFF2-40B4-BE49-F238E27FC236}">
                <a16:creationId xmlns:a16="http://schemas.microsoft.com/office/drawing/2014/main" id="{F4F4DD0C-DAB9-C835-2A96-D5F1E65528E4}"/>
              </a:ext>
            </a:extLst>
          </p:cNvPr>
          <p:cNvPicPr>
            <a:picLocks noChangeAspect="1"/>
          </p:cNvPicPr>
          <p:nvPr/>
        </p:nvPicPr>
        <p:blipFill>
          <a:blip r:embed="rId3"/>
          <a:stretch>
            <a:fillRect/>
          </a:stretch>
        </p:blipFill>
        <p:spPr>
          <a:xfrm>
            <a:off x="635295" y="3027813"/>
            <a:ext cx="5150277" cy="2708048"/>
          </a:xfrm>
          <a:prstGeom prst="rect">
            <a:avLst/>
          </a:prstGeom>
        </p:spPr>
      </p:pic>
      <p:sp>
        <p:nvSpPr>
          <p:cNvPr id="3" name="Content Placeholder 2"/>
          <p:cNvSpPr>
            <a:spLocks noGrp="1"/>
          </p:cNvSpPr>
          <p:nvPr>
            <p:ph idx="1"/>
          </p:nvPr>
        </p:nvSpPr>
        <p:spPr>
          <a:xfrm>
            <a:off x="5785572" y="2599509"/>
            <a:ext cx="5151755" cy="3639450"/>
          </a:xfrm>
        </p:spPr>
        <p:txBody>
          <a:bodyPr anchor="ctr">
            <a:normAutofit/>
          </a:bodyPr>
          <a:lstStyle/>
          <a:p>
            <a:pPr algn="just">
              <a:lnSpc>
                <a:spcPct val="90000"/>
              </a:lnSpc>
            </a:pPr>
            <a:r>
              <a:rPr lang="en-US" sz="1700" dirty="0"/>
              <a:t>Toyota has employed parent country nationals in the international assignment and third country nationals.</a:t>
            </a:r>
          </a:p>
          <a:p>
            <a:pPr algn="just">
              <a:lnSpc>
                <a:spcPct val="90000"/>
              </a:lnSpc>
            </a:pPr>
            <a:r>
              <a:rPr lang="en-US" sz="1700" dirty="0"/>
              <a:t>Intensive pre departure training courses such as language and cultural orientation (Toyota Management System, 2023).</a:t>
            </a:r>
          </a:p>
          <a:p>
            <a:pPr algn="just">
              <a:lnSpc>
                <a:spcPct val="90000"/>
              </a:lnSpc>
            </a:pPr>
            <a:r>
              <a:rPr lang="en-US" sz="1700" dirty="0"/>
              <a:t>The expected average period of expatriate assignment is between 3-5 years based on position and location.</a:t>
            </a:r>
          </a:p>
          <a:p>
            <a:pPr algn="just">
              <a:lnSpc>
                <a:spcPct val="90000"/>
              </a:lnSpc>
            </a:pPr>
            <a:r>
              <a:rPr lang="en-US" sz="1700" dirty="0"/>
              <a:t>Support systems encompass housing, education allowances, and frequent home visits of the expatriate families.</a:t>
            </a:r>
          </a:p>
        </p:txBody>
      </p:sp>
      <p:sp>
        <p:nvSpPr>
          <p:cNvPr id="15" name="Rectangle 14">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2000" y="1138036"/>
            <a:ext cx="4085665" cy="1402470"/>
          </a:xfrm>
        </p:spPr>
        <p:txBody>
          <a:bodyPr anchor="t">
            <a:normAutofit/>
          </a:bodyPr>
          <a:lstStyle/>
          <a:p>
            <a:pPr>
              <a:lnSpc>
                <a:spcPct val="90000"/>
              </a:lnSpc>
            </a:pPr>
            <a:r>
              <a:rPr lang="en-US" sz="3000" b="1" dirty="0"/>
              <a:t>Managing international operations - Localization strategy</a:t>
            </a:r>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04800" y="2807395"/>
            <a:ext cx="5094514" cy="3626062"/>
          </a:xfrm>
        </p:spPr>
        <p:txBody>
          <a:bodyPr>
            <a:normAutofit/>
          </a:bodyPr>
          <a:lstStyle/>
          <a:p>
            <a:pPr algn="just">
              <a:lnSpc>
                <a:spcPct val="90000"/>
              </a:lnSpc>
            </a:pPr>
            <a:r>
              <a:rPr lang="en-US" sz="1800" dirty="0"/>
              <a:t>Toyota has rules of progressive localization where it employs over 95 percent of the local nationals in developed markets (</a:t>
            </a:r>
            <a:r>
              <a:rPr lang="en-US" sz="1800" dirty="0" err="1"/>
              <a:t>Bhattacheryay</a:t>
            </a:r>
            <a:r>
              <a:rPr lang="en-US" sz="1800" dirty="0"/>
              <a:t>, 2021).</a:t>
            </a:r>
          </a:p>
          <a:p>
            <a:pPr algn="just">
              <a:lnSpc>
                <a:spcPct val="90000"/>
              </a:lnSpc>
            </a:pPr>
            <a:r>
              <a:rPr lang="en-US" sz="1800" dirty="0"/>
              <a:t>There should be local talent development strategies to minimize the reliance of the management position on expatiates.</a:t>
            </a:r>
          </a:p>
          <a:p>
            <a:pPr algn="just">
              <a:lnSpc>
                <a:spcPct val="90000"/>
              </a:lnSpc>
            </a:pPr>
            <a:r>
              <a:rPr lang="en-US" sz="1800" dirty="0"/>
              <a:t>Collaboration with local institutions of higher learning and colleges in talent pipeline development.</a:t>
            </a:r>
          </a:p>
          <a:p>
            <a:pPr algn="just">
              <a:lnSpc>
                <a:spcPct val="90000"/>
              </a:lnSpc>
            </a:pPr>
            <a:r>
              <a:rPr lang="en-US" sz="1800" dirty="0"/>
              <a:t>Cultural integration programs which assure that the Toyota Way has been adjusted to local situations.</a:t>
            </a:r>
          </a:p>
        </p:txBody>
      </p:sp>
      <p:pic>
        <p:nvPicPr>
          <p:cNvPr id="5" name="Picture 4" descr="Cars in the parking lot">
            <a:extLst>
              <a:ext uri="{FF2B5EF4-FFF2-40B4-BE49-F238E27FC236}">
                <a16:creationId xmlns:a16="http://schemas.microsoft.com/office/drawing/2014/main" id="{F59AD0E9-DD6E-F2CC-BCBC-31C3D53B77B3}"/>
              </a:ext>
            </a:extLst>
          </p:cNvPr>
          <p:cNvPicPr>
            <a:picLocks noChangeAspect="1"/>
          </p:cNvPicPr>
          <p:nvPr/>
        </p:nvPicPr>
        <p:blipFill>
          <a:blip r:embed="rId3"/>
          <a:srcRect l="33269" r="3305"/>
          <a:stretch>
            <a:fillRect/>
          </a:stretch>
        </p:blipFill>
        <p:spPr>
          <a:xfrm>
            <a:off x="5650992" y="10"/>
            <a:ext cx="6541008" cy="685799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8"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57" name="Rectangle 2056">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03409" y="500744"/>
            <a:ext cx="4156512" cy="1708244"/>
          </a:xfrm>
        </p:spPr>
        <p:txBody>
          <a:bodyPr anchor="ctr">
            <a:normAutofit/>
          </a:bodyPr>
          <a:lstStyle/>
          <a:p>
            <a:pPr>
              <a:lnSpc>
                <a:spcPct val="90000"/>
              </a:lnSpc>
            </a:pPr>
            <a:r>
              <a:rPr lang="en-US" sz="2800" b="1" dirty="0"/>
              <a:t>Managing international operations - Cross-cultural team management</a:t>
            </a:r>
          </a:p>
        </p:txBody>
      </p:sp>
      <p:pic>
        <p:nvPicPr>
          <p:cNvPr id="2050" name="Picture 2" descr="Toyota Motor Corporation unveils global BEV line-up">
            <a:extLst>
              <a:ext uri="{FF2B5EF4-FFF2-40B4-BE49-F238E27FC236}">
                <a16:creationId xmlns:a16="http://schemas.microsoft.com/office/drawing/2014/main" id="{B575A193-BFE0-31A6-EB7F-7E786E5404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3070" r="20263"/>
          <a:stretch>
            <a:fillRect/>
          </a:stretch>
        </p:blipFill>
        <p:spPr bwMode="auto">
          <a:xfrm>
            <a:off x="-1" y="-2"/>
            <a:ext cx="6096001" cy="685800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6291942" y="2470245"/>
            <a:ext cx="4974771" cy="3769835"/>
          </a:xfrm>
        </p:spPr>
        <p:txBody>
          <a:bodyPr anchor="ctr">
            <a:normAutofit/>
          </a:bodyPr>
          <a:lstStyle/>
          <a:p>
            <a:pPr algn="just">
              <a:lnSpc>
                <a:spcPct val="90000"/>
              </a:lnSpc>
            </a:pPr>
            <a:r>
              <a:rPr lang="en-US" sz="1900" dirty="0"/>
              <a:t>A lot of cross cultural communication training is given to line managers so that they can manage diverse teams.</a:t>
            </a:r>
          </a:p>
          <a:p>
            <a:pPr algn="just">
              <a:lnSpc>
                <a:spcPct val="90000"/>
              </a:lnSpc>
            </a:pPr>
            <a:r>
              <a:rPr lang="en-US" sz="1900" dirty="0"/>
              <a:t>Virtual teamwork tools implemented in worldwide operations to exchange knowledge (</a:t>
            </a:r>
            <a:r>
              <a:rPr lang="en-US" sz="1900" dirty="0" err="1"/>
              <a:t>Bhattacheryay</a:t>
            </a:r>
            <a:r>
              <a:rPr lang="en-US" sz="1900" dirty="0"/>
              <a:t>, 2021).</a:t>
            </a:r>
          </a:p>
          <a:p>
            <a:pPr algn="just">
              <a:lnSpc>
                <a:spcPct val="90000"/>
              </a:lnSpc>
            </a:pPr>
            <a:r>
              <a:rPr lang="en-US" sz="1900" dirty="0"/>
              <a:t>Frequent rotation program allowing the employees to acquire international experience and network globally.</a:t>
            </a:r>
          </a:p>
          <a:p>
            <a:pPr algn="just">
              <a:lnSpc>
                <a:spcPct val="90000"/>
              </a:lnSpc>
            </a:pPr>
            <a:r>
              <a:rPr lang="en-US" sz="1900" dirty="0"/>
              <a:t>Mediation systems suitability to cultural sensitivity of the areas.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256032"/>
            <a:ext cx="10506456" cy="1014984"/>
          </a:xfrm>
        </p:spPr>
        <p:txBody>
          <a:bodyPr anchor="b">
            <a:normAutofit/>
          </a:bodyPr>
          <a:lstStyle/>
          <a:p>
            <a:pPr>
              <a:lnSpc>
                <a:spcPct val="90000"/>
              </a:lnSpc>
            </a:pPr>
            <a:r>
              <a:rPr lang="en-US" sz="3400" b="1" dirty="0"/>
              <a:t>Managing international operations - Strategic alignment</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8FDF5C72-4277-C89A-D138-0640354CF157}"/>
              </a:ext>
            </a:extLst>
          </p:cNvPr>
          <p:cNvGraphicFramePr>
            <a:graphicFrameLocks noGrp="1"/>
          </p:cNvGraphicFramePr>
          <p:nvPr>
            <p:ph idx="1"/>
            <p:extLst>
              <p:ext uri="{D42A27DB-BD31-4B8C-83A1-F6EECF244321}">
                <p14:modId xmlns:p14="http://schemas.microsoft.com/office/powerpoint/2010/main" val="396288337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3631" y="809898"/>
            <a:ext cx="9942716" cy="1554480"/>
          </a:xfrm>
        </p:spPr>
        <p:txBody>
          <a:bodyPr anchor="ctr">
            <a:normAutofit/>
          </a:bodyPr>
          <a:lstStyle/>
          <a:p>
            <a:r>
              <a:rPr lang="en-US" sz="4800" b="1" dirty="0"/>
              <a:t>Managing international operations - Key challenges</a:t>
            </a:r>
          </a:p>
        </p:txBody>
      </p:sp>
      <p:sp>
        <p:nvSpPr>
          <p:cNvPr id="3" name="Content Placeholder 2"/>
          <p:cNvSpPr>
            <a:spLocks noGrp="1"/>
          </p:cNvSpPr>
          <p:nvPr>
            <p:ph idx="1"/>
          </p:nvPr>
        </p:nvSpPr>
        <p:spPr>
          <a:xfrm>
            <a:off x="1045028" y="3017522"/>
            <a:ext cx="9941319" cy="3124658"/>
          </a:xfrm>
        </p:spPr>
        <p:txBody>
          <a:bodyPr anchor="ctr">
            <a:normAutofit/>
          </a:bodyPr>
          <a:lstStyle/>
          <a:p>
            <a:pPr algn="just">
              <a:lnSpc>
                <a:spcPct val="90000"/>
              </a:lnSpc>
            </a:pPr>
            <a:r>
              <a:rPr lang="en-US" sz="2400" dirty="0"/>
              <a:t>True to this, cultural differences are managed and unified corporate culture is ensured in 170 + countries (Toyota, 2024).</a:t>
            </a:r>
          </a:p>
          <a:p>
            <a:pPr algn="just">
              <a:lnSpc>
                <a:spcPct val="90000"/>
              </a:lnSpc>
            </a:pPr>
            <a:r>
              <a:rPr lang="en-US" sz="2400" dirty="0"/>
              <a:t>Managing different jurisdictions with different labor laws, union relations and labor laws.</a:t>
            </a:r>
          </a:p>
          <a:p>
            <a:pPr algn="just">
              <a:lnSpc>
                <a:spcPct val="90000"/>
              </a:lnSpc>
            </a:pPr>
            <a:r>
              <a:rPr lang="en-US" sz="2400" dirty="0"/>
              <a:t>Overcoming the lack of talent in developing technological sectors especially in software engineering and AI.</a:t>
            </a:r>
          </a:p>
          <a:p>
            <a:pPr algn="just">
              <a:lnSpc>
                <a:spcPct val="90000"/>
              </a:lnSpc>
            </a:pPr>
            <a:r>
              <a:rPr lang="en-US" sz="2400" dirty="0"/>
              <a:t>Growing agility in quickening automotive environment: balancing international effectiveness and regional attentiveness.</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pPr>
              <a:lnSpc>
                <a:spcPct val="90000"/>
              </a:lnSpc>
            </a:pPr>
            <a:r>
              <a:rPr lang="en-US" sz="4200" b="1" dirty="0"/>
              <a:t>Managing international operations - Recommendations for improvement</a:t>
            </a:r>
          </a:p>
        </p:txBody>
      </p:sp>
      <p:sp>
        <p:nvSpPr>
          <p:cNvPr id="24"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 name="Content Placeholder 2">
            <a:extLst>
              <a:ext uri="{FF2B5EF4-FFF2-40B4-BE49-F238E27FC236}">
                <a16:creationId xmlns:a16="http://schemas.microsoft.com/office/drawing/2014/main" id="{8F12063C-01BD-D7E4-3F82-B82977D920D4}"/>
              </a:ext>
            </a:extLst>
          </p:cNvPr>
          <p:cNvGraphicFramePr>
            <a:graphicFrameLocks noGrp="1"/>
          </p:cNvGraphicFramePr>
          <p:nvPr>
            <p:ph idx="1"/>
            <p:extLst>
              <p:ext uri="{D42A27DB-BD31-4B8C-83A1-F6EECF244321}">
                <p14:modId xmlns:p14="http://schemas.microsoft.com/office/powerpoint/2010/main" val="4009898337"/>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5000" y="640823"/>
            <a:ext cx="3418659" cy="5583148"/>
          </a:xfrm>
        </p:spPr>
        <p:txBody>
          <a:bodyPr anchor="ctr">
            <a:normAutofit/>
          </a:bodyPr>
          <a:lstStyle/>
          <a:p>
            <a:pPr>
              <a:lnSpc>
                <a:spcPct val="90000"/>
              </a:lnSpc>
            </a:pPr>
            <a:r>
              <a:rPr lang="en-US" sz="4600" b="1" dirty="0"/>
              <a:t>Managing international operations - Role of line managers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50D2643-1E5C-F709-B95A-55F93280F653}"/>
              </a:ext>
            </a:extLst>
          </p:cNvPr>
          <p:cNvGraphicFramePr>
            <a:graphicFrameLocks noGrp="1"/>
          </p:cNvGraphicFramePr>
          <p:nvPr>
            <p:ph idx="1"/>
            <p:extLst>
              <p:ext uri="{D42A27DB-BD31-4B8C-83A1-F6EECF244321}">
                <p14:modId xmlns:p14="http://schemas.microsoft.com/office/powerpoint/2010/main" val="137323501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97762" y="329184"/>
            <a:ext cx="6251110" cy="1783080"/>
          </a:xfrm>
        </p:spPr>
        <p:txBody>
          <a:bodyPr anchor="b">
            <a:normAutofit/>
          </a:bodyPr>
          <a:lstStyle/>
          <a:p>
            <a:pPr>
              <a:lnSpc>
                <a:spcPct val="90000"/>
              </a:lnSpc>
            </a:pPr>
            <a:r>
              <a:rPr lang="en-US" sz="4200" b="1" dirty="0"/>
              <a:t>Reward and remuneration - Compensation philosophy</a:t>
            </a:r>
          </a:p>
        </p:txBody>
      </p:sp>
      <p:pic>
        <p:nvPicPr>
          <p:cNvPr id="3076" name="Picture 4" descr="Overview | Profile | Company | Toyota Motor Corporation Official Global  Website">
            <a:extLst>
              <a:ext uri="{FF2B5EF4-FFF2-40B4-BE49-F238E27FC236}">
                <a16:creationId xmlns:a16="http://schemas.microsoft.com/office/drawing/2014/main" id="{C2935C7E-2CAB-EAE2-3BF5-DA9DAC79A7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7579" r="21149" b="2"/>
          <a:stretch>
            <a:fillRect/>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08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297762" y="2706624"/>
            <a:ext cx="6251110" cy="3483864"/>
          </a:xfrm>
        </p:spPr>
        <p:txBody>
          <a:bodyPr>
            <a:normAutofit/>
          </a:bodyPr>
          <a:lstStyle/>
          <a:p>
            <a:pPr algn="just">
              <a:lnSpc>
                <a:spcPct val="90000"/>
              </a:lnSpc>
            </a:pPr>
            <a:r>
              <a:rPr lang="en-US" sz="2000" dirty="0"/>
              <a:t>The philosophy of Toyota total rewards focuses on long getting than short-term benefits.</a:t>
            </a:r>
          </a:p>
          <a:p>
            <a:pPr algn="just">
              <a:lnSpc>
                <a:spcPct val="90000"/>
              </a:lnSpc>
            </a:pPr>
            <a:r>
              <a:rPr lang="en-US" sz="2000" dirty="0"/>
              <a:t>Preferred package also gets compensation structure where base salary, performance bonuses, and all round benefits are involved.</a:t>
            </a:r>
          </a:p>
          <a:p>
            <a:pPr algn="just">
              <a:lnSpc>
                <a:spcPct val="90000"/>
              </a:lnSpc>
            </a:pPr>
            <a:r>
              <a:rPr lang="en-US" sz="2000" dirty="0"/>
              <a:t>Mean hourly wage of the Toyota workers in Japan is around 441,000 yen (approximately 33,500 dollars) in the year 2023 (</a:t>
            </a:r>
            <a:r>
              <a:rPr lang="en-US" sz="2000" dirty="0" err="1"/>
              <a:t>Ineak</a:t>
            </a:r>
            <a:r>
              <a:rPr lang="en-US" sz="2000" dirty="0"/>
              <a:t>, 2023).</a:t>
            </a:r>
          </a:p>
          <a:p>
            <a:pPr algn="just">
              <a:lnSpc>
                <a:spcPct val="90000"/>
              </a:lnSpc>
            </a:pPr>
            <a:r>
              <a:rPr lang="en-US" sz="2000" dirty="0"/>
              <a:t>Compensation schemes that are structured to be competitive in the local markets and at the same time are internally equitable.</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b="1" dirty="0"/>
              <a:t>Reward and remuneration - Base salary structure</a:t>
            </a:r>
          </a:p>
        </p:txBody>
      </p:sp>
      <p:graphicFrame>
        <p:nvGraphicFramePr>
          <p:cNvPr id="5" name="Content Placeholder 2">
            <a:extLst>
              <a:ext uri="{FF2B5EF4-FFF2-40B4-BE49-F238E27FC236}">
                <a16:creationId xmlns:a16="http://schemas.microsoft.com/office/drawing/2014/main" id="{E2195169-DFD4-9C7D-3594-27CCE02EB306}"/>
              </a:ext>
            </a:extLst>
          </p:cNvPr>
          <p:cNvGraphicFramePr>
            <a:graphicFrameLocks noGrp="1"/>
          </p:cNvGraphicFramePr>
          <p:nvPr>
            <p:ph idx="1"/>
            <p:extLst>
              <p:ext uri="{D42A27DB-BD31-4B8C-83A1-F6EECF244321}">
                <p14:modId xmlns:p14="http://schemas.microsoft.com/office/powerpoint/2010/main" val="3927386660"/>
              </p:ext>
            </p:extLst>
          </p:nvPr>
        </p:nvGraphicFramePr>
        <p:xfrm>
          <a:off x="609600" y="1600201"/>
          <a:ext cx="109728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10048" y="1396686"/>
            <a:ext cx="3879666" cy="4064628"/>
          </a:xfrm>
        </p:spPr>
        <p:txBody>
          <a:bodyPr>
            <a:normAutofit/>
          </a:bodyPr>
          <a:lstStyle/>
          <a:p>
            <a:r>
              <a:rPr lang="en-US" sz="4100" b="1" dirty="0">
                <a:solidFill>
                  <a:srgbClr val="FFFFFF"/>
                </a:solidFill>
              </a:rPr>
              <a:t>Reward and remuneration - Variable pay and incentives</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370153" y="1526033"/>
            <a:ext cx="5536397" cy="3935281"/>
          </a:xfrm>
        </p:spPr>
        <p:txBody>
          <a:bodyPr>
            <a:normAutofit/>
          </a:bodyPr>
          <a:lstStyle/>
          <a:p>
            <a:pPr algn="just">
              <a:lnSpc>
                <a:spcPct val="90000"/>
              </a:lnSpc>
            </a:pPr>
            <a:r>
              <a:rPr lang="en-US" sz="2200" dirty="0"/>
              <a:t>Performance bonus usually 15-30 percent of the base salary based on position and performance yearly.</a:t>
            </a:r>
          </a:p>
          <a:p>
            <a:pPr algn="just">
              <a:lnSpc>
                <a:spcPct val="90000"/>
              </a:lnSpc>
            </a:pPr>
            <a:r>
              <a:rPr lang="en-US" sz="2200" dirty="0"/>
              <a:t>Profit-sharing program Company-wide employee rewards associated with overall organizational performance.</a:t>
            </a:r>
          </a:p>
          <a:p>
            <a:pPr algn="just">
              <a:lnSpc>
                <a:spcPct val="90000"/>
              </a:lnSpc>
            </a:pPr>
            <a:r>
              <a:rPr lang="en-US" sz="2200" dirty="0"/>
              <a:t>Toyota is paying out an average of 2.4 million bonuses (in Japan) in 2023, equivalent to 16 000 USD per worker (Noordin, 2023)</a:t>
            </a:r>
          </a:p>
          <a:p>
            <a:pPr algn="just">
              <a:lnSpc>
                <a:spcPct val="90000"/>
              </a:lnSpc>
            </a:pPr>
            <a:r>
              <a:rPr lang="en-US" sz="2200" dirty="0"/>
              <a:t>The sales and manufacturing team could receive other productivity-based incentives.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97762" y="329184"/>
            <a:ext cx="6251110" cy="1783080"/>
          </a:xfrm>
        </p:spPr>
        <p:txBody>
          <a:bodyPr anchor="b">
            <a:normAutofit/>
          </a:bodyPr>
          <a:lstStyle/>
          <a:p>
            <a:pPr>
              <a:lnSpc>
                <a:spcPct val="90000"/>
              </a:lnSpc>
            </a:pPr>
            <a:r>
              <a:rPr lang="en-US" sz="3800" b="1"/>
              <a:t>Reward and remuneration - Benefits and long-term incentives</a:t>
            </a:r>
          </a:p>
        </p:txBody>
      </p:sp>
      <p:pic>
        <p:nvPicPr>
          <p:cNvPr id="5" name="Picture 4" descr="Person handing over keys">
            <a:extLst>
              <a:ext uri="{FF2B5EF4-FFF2-40B4-BE49-F238E27FC236}">
                <a16:creationId xmlns:a16="http://schemas.microsoft.com/office/drawing/2014/main" id="{8A6365CE-EEB2-29B1-C531-9DDC28F138FE}"/>
              </a:ext>
            </a:extLst>
          </p:cNvPr>
          <p:cNvPicPr>
            <a:picLocks noChangeAspect="1"/>
          </p:cNvPicPr>
          <p:nvPr/>
        </p:nvPicPr>
        <p:blipFill>
          <a:blip r:embed="rId3"/>
          <a:srcRect l="21174" r="33495"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297762" y="2706624"/>
            <a:ext cx="6251110" cy="3483864"/>
          </a:xfrm>
        </p:spPr>
        <p:txBody>
          <a:bodyPr>
            <a:normAutofit/>
          </a:bodyPr>
          <a:lstStyle/>
          <a:p>
            <a:pPr algn="just"/>
            <a:r>
              <a:rPr lang="en-US" sz="2000" dirty="0"/>
              <a:t>Extensive benefits such as health care plans, retirement pension schemes and support systems of families.</a:t>
            </a:r>
          </a:p>
          <a:p>
            <a:pPr algn="just"/>
            <a:r>
              <a:rPr lang="en-US" sz="2000" dirty="0"/>
              <a:t>The Following stock compensation plans are available that allow employees to become shareholders (Noordin, 2023).</a:t>
            </a:r>
          </a:p>
          <a:p>
            <a:pPr algn="just"/>
            <a:r>
              <a:rPr lang="en-US" sz="2000" dirty="0"/>
              <a:t>Housing allowances and transport allowances especially to employees in the high-cost urban regions.</a:t>
            </a:r>
          </a:p>
          <a:p>
            <a:pPr algn="just"/>
            <a:r>
              <a:rPr lang="en-US" sz="2000" dirty="0"/>
              <a:t>Employer pension contribution normally 9% of annual salary </a:t>
            </a:r>
            <a:r>
              <a:rPr lang="en-US" sz="2000" dirty="0" err="1"/>
              <a:t>guaranteing</a:t>
            </a:r>
            <a:r>
              <a:rPr lang="en-US" sz="2000" dirty="0"/>
              <a:t> a secure retirement.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40080"/>
            <a:ext cx="4818888" cy="1481328"/>
          </a:xfrm>
        </p:spPr>
        <p:txBody>
          <a:bodyPr anchor="b">
            <a:normAutofit/>
          </a:bodyPr>
          <a:lstStyle/>
          <a:p>
            <a:pPr>
              <a:lnSpc>
                <a:spcPct val="90000"/>
              </a:lnSpc>
            </a:pPr>
            <a:r>
              <a:rPr lang="en-US" sz="3000" b="1" dirty="0"/>
              <a:t>Reward and remuneration - Strategic alignment with business goals</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30936" y="2660904"/>
            <a:ext cx="4818888" cy="3547872"/>
          </a:xfrm>
        </p:spPr>
        <p:txBody>
          <a:bodyPr anchor="t">
            <a:normAutofit/>
          </a:bodyPr>
          <a:lstStyle/>
          <a:p>
            <a:pPr algn="just">
              <a:lnSpc>
                <a:spcPct val="90000"/>
              </a:lnSpc>
            </a:pPr>
            <a:r>
              <a:rPr lang="en-US" sz="1900" dirty="0"/>
              <a:t>Rewards systems that support the culture of continuous improvement and quality excellence.</a:t>
            </a:r>
          </a:p>
          <a:p>
            <a:pPr algn="just">
              <a:lnSpc>
                <a:spcPct val="90000"/>
              </a:lnSpc>
            </a:pPr>
            <a:r>
              <a:rPr lang="en-US" sz="1900" dirty="0"/>
              <a:t>Bonuses on innovation given to those employees who helped in process improvements and cost reduction programs.</a:t>
            </a:r>
          </a:p>
          <a:p>
            <a:pPr algn="just">
              <a:lnSpc>
                <a:spcPct val="90000"/>
              </a:lnSpc>
            </a:pPr>
            <a:r>
              <a:rPr lang="en-US" sz="1900" dirty="0"/>
              <a:t>Senior performance measured in environmental sustainability targets and pay.</a:t>
            </a:r>
          </a:p>
          <a:p>
            <a:pPr algn="just">
              <a:lnSpc>
                <a:spcPct val="90000"/>
              </a:lnSpc>
            </a:pPr>
            <a:r>
              <a:rPr lang="en-US" sz="1900" dirty="0"/>
              <a:t>Incentives that promote work as a team instead of an individual (Noordin, 2023).</a:t>
            </a:r>
          </a:p>
        </p:txBody>
      </p:sp>
      <p:pic>
        <p:nvPicPr>
          <p:cNvPr id="4" name="Picture 3" descr="A map of the world with green arrows&#10;&#10;AI-generated content may be incorrect.">
            <a:extLst>
              <a:ext uri="{FF2B5EF4-FFF2-40B4-BE49-F238E27FC236}">
                <a16:creationId xmlns:a16="http://schemas.microsoft.com/office/drawing/2014/main" id="{7839723B-2583-E398-736D-201AD011F815}"/>
              </a:ext>
            </a:extLst>
          </p:cNvPr>
          <p:cNvPicPr>
            <a:picLocks noChangeAspect="1"/>
          </p:cNvPicPr>
          <p:nvPr/>
        </p:nvPicPr>
        <p:blipFill>
          <a:blip r:embed="rId3"/>
          <a:stretch>
            <a:fillRect/>
          </a:stretch>
        </p:blipFill>
        <p:spPr>
          <a:xfrm>
            <a:off x="6099048" y="1680169"/>
            <a:ext cx="5458968" cy="3497662"/>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Rectangle 20">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115568" y="548640"/>
            <a:ext cx="10168128" cy="1179576"/>
          </a:xfrm>
        </p:spPr>
        <p:txBody>
          <a:bodyPr>
            <a:normAutofit/>
          </a:bodyPr>
          <a:lstStyle/>
          <a:p>
            <a:pPr>
              <a:lnSpc>
                <a:spcPct val="90000"/>
              </a:lnSpc>
            </a:pPr>
            <a:r>
              <a:rPr lang="en-US" sz="3700" b="1"/>
              <a:t>Reward and remuneration - Key challenges in reward management</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p:cNvSpPr>
            <a:spLocks noGrp="1"/>
          </p:cNvSpPr>
          <p:nvPr>
            <p:ph idx="1"/>
          </p:nvPr>
        </p:nvSpPr>
        <p:spPr>
          <a:xfrm>
            <a:off x="1115568" y="2481943"/>
            <a:ext cx="10168128" cy="3695020"/>
          </a:xfrm>
        </p:spPr>
        <p:txBody>
          <a:bodyPr>
            <a:normAutofit/>
          </a:bodyPr>
          <a:lstStyle/>
          <a:p>
            <a:pPr algn="just"/>
            <a:r>
              <a:rPr lang="en-US" sz="2200" dirty="0"/>
              <a:t>Finding equilibrium between equity in the global markets and competitive local markets in various geographical markets.</a:t>
            </a:r>
          </a:p>
          <a:p>
            <a:pPr algn="just"/>
            <a:r>
              <a:rPr lang="en-US" sz="2200" dirty="0"/>
              <a:t>Recruiting online talent in competitive technology industries where remunerations are higher than in the automotive sector.</a:t>
            </a:r>
          </a:p>
          <a:p>
            <a:pPr algn="just"/>
            <a:r>
              <a:rPr lang="en-US" sz="2200" dirty="0"/>
              <a:t>Dealing with the expectations of employees as they shift into mobility services company as opposed to the traditional automotive.</a:t>
            </a:r>
          </a:p>
          <a:p>
            <a:pPr algn="just"/>
            <a:r>
              <a:rPr lang="en-US" sz="2200" dirty="0"/>
              <a:t>Assuring perceived equity in the process of rewards allocation among the various employee groups and regions (Cartea, 2025)</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47013" cy="1434415"/>
          </a:xfrm>
        </p:spPr>
        <p:txBody>
          <a:bodyPr anchor="b">
            <a:normAutofit/>
          </a:bodyPr>
          <a:lstStyle/>
          <a:p>
            <a:pPr>
              <a:lnSpc>
                <a:spcPct val="90000"/>
              </a:lnSpc>
            </a:pPr>
            <a:r>
              <a:rPr lang="en-US" sz="4600" b="1" dirty="0"/>
              <a:t>Reward and remuneration - Recommendations for enhancement</a:t>
            </a:r>
          </a:p>
        </p:txBody>
      </p:sp>
      <p:sp>
        <p:nvSpPr>
          <p:cNvPr id="5129"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TOYOTA MOTOR CORPORATION GLOBAL WEBSITE｜75 Years of TOYOTA">
            <a:extLst>
              <a:ext uri="{FF2B5EF4-FFF2-40B4-BE49-F238E27FC236}">
                <a16:creationId xmlns:a16="http://schemas.microsoft.com/office/drawing/2014/main" id="{642C3CDA-D093-8FD8-1A1C-A29FCB7D0D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 b="10317"/>
          <a:stretch>
            <a:fillRect/>
          </a:stretch>
        </p:blipFill>
        <p:spPr bwMode="auto">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4905955" y="2071316"/>
            <a:ext cx="6713552" cy="4114800"/>
          </a:xfrm>
        </p:spPr>
        <p:txBody>
          <a:bodyPr anchor="t">
            <a:normAutofit/>
          </a:bodyPr>
          <a:lstStyle/>
          <a:p>
            <a:pPr algn="just"/>
            <a:r>
              <a:rPr lang="en-US" sz="2400" dirty="0"/>
              <a:t>Devise more differentiated rewards on key talent in emerging technology areas.</a:t>
            </a:r>
          </a:p>
          <a:p>
            <a:pPr algn="just"/>
            <a:r>
              <a:rPr lang="en-US" sz="2400" dirty="0"/>
              <a:t>Introduce flexible benefits packages that enable employees to build individual benefits packages.</a:t>
            </a:r>
          </a:p>
          <a:p>
            <a:pPr algn="just"/>
            <a:r>
              <a:rPr lang="en-US" sz="2400" dirty="0"/>
              <a:t>Increase reward linkage between performance to improve the culture of pay-for-performance (Cartea, 2025)</a:t>
            </a:r>
          </a:p>
          <a:p>
            <a:pPr algn="just"/>
            <a:r>
              <a:rPr lang="en-US" sz="2400" dirty="0"/>
              <a:t>Implement mental health advantages and work-life equality.</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97762" y="329184"/>
            <a:ext cx="6251110" cy="1783080"/>
          </a:xfrm>
        </p:spPr>
        <p:txBody>
          <a:bodyPr anchor="b">
            <a:normAutofit/>
          </a:bodyPr>
          <a:lstStyle/>
          <a:p>
            <a:pPr>
              <a:lnSpc>
                <a:spcPct val="90000"/>
              </a:lnSpc>
            </a:pPr>
            <a:r>
              <a:rPr lang="en-US" sz="3800" b="1" dirty="0"/>
              <a:t>Reward and remuneration - Line manager role in compensation</a:t>
            </a:r>
          </a:p>
        </p:txBody>
      </p:sp>
      <p:pic>
        <p:nvPicPr>
          <p:cNvPr id="5" name="Picture 4" descr="Calculator, pen, compass, money and a paper with graphs printed on it">
            <a:extLst>
              <a:ext uri="{FF2B5EF4-FFF2-40B4-BE49-F238E27FC236}">
                <a16:creationId xmlns:a16="http://schemas.microsoft.com/office/drawing/2014/main" id="{4E826AAF-62F9-49DD-8A3D-22D3B151436E}"/>
              </a:ext>
            </a:extLst>
          </p:cNvPr>
          <p:cNvPicPr>
            <a:picLocks noChangeAspect="1"/>
          </p:cNvPicPr>
          <p:nvPr/>
        </p:nvPicPr>
        <p:blipFill>
          <a:blip r:embed="rId3"/>
          <a:srcRect l="31653" r="27430"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297762" y="2706624"/>
            <a:ext cx="6251110" cy="3483864"/>
          </a:xfrm>
        </p:spPr>
        <p:txBody>
          <a:bodyPr>
            <a:normAutofit/>
          </a:bodyPr>
          <a:lstStyle/>
          <a:p>
            <a:pPr algn="just">
              <a:lnSpc>
                <a:spcPct val="90000"/>
              </a:lnSpc>
            </a:pPr>
            <a:r>
              <a:rPr lang="en-US" sz="2200" dirty="0"/>
              <a:t>The line managers in the performance evaluation process that has a direct influence on individual compensation decisions (Cartea, 2025).</a:t>
            </a:r>
          </a:p>
          <a:p>
            <a:pPr algn="just">
              <a:lnSpc>
                <a:spcPct val="90000"/>
              </a:lnSpc>
            </a:pPr>
            <a:r>
              <a:rPr lang="en-US" sz="2200" dirty="0"/>
              <a:t>Held accountable to convey the compensation philosophy and individual compensation choices with the team.</a:t>
            </a:r>
          </a:p>
          <a:p>
            <a:pPr algn="just">
              <a:lnSpc>
                <a:spcPct val="90000"/>
              </a:lnSpc>
            </a:pPr>
            <a:r>
              <a:rPr lang="en-US" sz="2200" dirty="0"/>
              <a:t>Ability to prescribe salary increases and bonuses under accepted budgets.</a:t>
            </a:r>
          </a:p>
          <a:p>
            <a:pPr algn="just">
              <a:lnSpc>
                <a:spcPct val="90000"/>
              </a:lnSpc>
            </a:pPr>
            <a:r>
              <a:rPr lang="en-US" sz="2200" dirty="0"/>
              <a:t>Necessary in order to be fair and give the same consideration to reward policies in their teams.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63285" y="325369"/>
            <a:ext cx="5061857" cy="1956841"/>
          </a:xfrm>
        </p:spPr>
        <p:txBody>
          <a:bodyPr anchor="b">
            <a:normAutofit/>
          </a:bodyPr>
          <a:lstStyle/>
          <a:p>
            <a:pPr>
              <a:lnSpc>
                <a:spcPct val="90000"/>
              </a:lnSpc>
            </a:pPr>
            <a:r>
              <a:rPr lang="en-US" sz="3400" b="1" dirty="0"/>
              <a:t>Training and development - Learning and development philosophy</a:t>
            </a:r>
          </a:p>
        </p:txBody>
      </p:sp>
      <p:sp>
        <p:nvSpPr>
          <p:cNvPr id="615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250372" y="2872899"/>
            <a:ext cx="4633298" cy="3320668"/>
          </a:xfrm>
        </p:spPr>
        <p:txBody>
          <a:bodyPr>
            <a:normAutofit/>
          </a:bodyPr>
          <a:lstStyle/>
          <a:p>
            <a:pPr algn="just">
              <a:lnSpc>
                <a:spcPct val="90000"/>
              </a:lnSpc>
            </a:pPr>
            <a:r>
              <a:rPr lang="en-US" sz="1700" dirty="0"/>
              <a:t>Annual payroll training and development programs cost Toyota about 3.5 percents (</a:t>
            </a:r>
            <a:r>
              <a:rPr lang="en-US" sz="1700" dirty="0" err="1"/>
              <a:t>Desklib</a:t>
            </a:r>
            <a:r>
              <a:rPr lang="en-US" sz="1700" dirty="0"/>
              <a:t>, 2022).</a:t>
            </a:r>
          </a:p>
          <a:p>
            <a:pPr algn="just">
              <a:lnSpc>
                <a:spcPct val="90000"/>
              </a:lnSpc>
            </a:pPr>
            <a:r>
              <a:rPr lang="en-US" sz="1700" dirty="0"/>
              <a:t>On-the-Job Development (OJD) is the key element of Toyota approach to learning which focuses on the learning by doing.</a:t>
            </a:r>
          </a:p>
          <a:p>
            <a:pPr algn="just">
              <a:lnSpc>
                <a:spcPct val="90000"/>
              </a:lnSpc>
            </a:pPr>
            <a:r>
              <a:rPr lang="en-US" sz="1700" dirty="0"/>
              <a:t>All the employees are sent through a minimum of 40 hours in both technical and soft training every year.</a:t>
            </a:r>
          </a:p>
          <a:p>
            <a:pPr algn="just">
              <a:lnSpc>
                <a:spcPct val="90000"/>
              </a:lnSpc>
            </a:pPr>
            <a:r>
              <a:rPr lang="en-US" sz="1700" dirty="0"/>
              <a:t>Continuous improvement and respect towards the people are principles of the Toyota Way that have formed the basis of development philosophy.</a:t>
            </a:r>
          </a:p>
        </p:txBody>
      </p:sp>
      <p:pic>
        <p:nvPicPr>
          <p:cNvPr id="6146" name="Picture 2" descr="Toyota Technical Training Institute (TTTI) Announces Admissions for Young  Women under Toyota Kaushalya Program 2023">
            <a:extLst>
              <a:ext uri="{FF2B5EF4-FFF2-40B4-BE49-F238E27FC236}">
                <a16:creationId xmlns:a16="http://schemas.microsoft.com/office/drawing/2014/main" id="{3B511D56-008B-C893-8A94-9F6DA1BE02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4907" r="18924"/>
          <a:stretch>
            <a:fillRect/>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0" name="Rectangle 7179">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182" name="Rectangle 7181">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7179" name="Rectangle 7178">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1115568" y="548640"/>
            <a:ext cx="10168128" cy="1179576"/>
          </a:xfrm>
        </p:spPr>
        <p:txBody>
          <a:bodyPr>
            <a:normAutofit/>
          </a:bodyPr>
          <a:lstStyle/>
          <a:p>
            <a:pPr>
              <a:lnSpc>
                <a:spcPct val="90000"/>
              </a:lnSpc>
            </a:pPr>
            <a:r>
              <a:rPr lang="en-US" sz="3700" b="1" dirty="0"/>
              <a:t>Training and development - Technical skills development</a:t>
            </a:r>
          </a:p>
        </p:txBody>
      </p:sp>
      <p:sp>
        <p:nvSpPr>
          <p:cNvPr id="7181" name="Rectangle 7180">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170" name="Picture 2" descr="Trained to think; how our Toyota technicians deliver great quality">
            <a:extLst>
              <a:ext uri="{FF2B5EF4-FFF2-40B4-BE49-F238E27FC236}">
                <a16:creationId xmlns:a16="http://schemas.microsoft.com/office/drawing/2014/main" id="{CE99C909-6B16-D75E-3117-BA109133E9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5404" r="-3" b="-3"/>
          <a:stretch>
            <a:fillRect/>
          </a:stretch>
        </p:blipFill>
        <p:spPr bwMode="auto">
          <a:xfrm>
            <a:off x="908304" y="2478024"/>
            <a:ext cx="6009855" cy="369417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7086601" y="2478024"/>
            <a:ext cx="4639056" cy="3694176"/>
          </a:xfrm>
        </p:spPr>
        <p:txBody>
          <a:bodyPr anchor="ctr">
            <a:normAutofit/>
          </a:bodyPr>
          <a:lstStyle/>
          <a:p>
            <a:pPr algn="just"/>
            <a:r>
              <a:rPr lang="en-US" sz="1700" dirty="0"/>
              <a:t>Toyota Technical Skills Academy offers standard technical training in the world-wide production processes.</a:t>
            </a:r>
          </a:p>
          <a:p>
            <a:pPr algn="just"/>
            <a:r>
              <a:rPr lang="en-US" sz="1700" dirty="0"/>
              <a:t>Production maintenance technician Apprenticeships: 2- 4 years.</a:t>
            </a:r>
          </a:p>
          <a:p>
            <a:pPr algn="just"/>
            <a:r>
              <a:rPr lang="en-US" sz="1700" dirty="0"/>
              <a:t>Developing digital upskilling that will teach 50,000 or more staff data analytics, AI and software development by 2025 (</a:t>
            </a:r>
            <a:r>
              <a:rPr lang="en-US" sz="1700" dirty="0" err="1"/>
              <a:t>Desklib</a:t>
            </a:r>
            <a:r>
              <a:rPr lang="en-US" sz="1700" dirty="0"/>
              <a:t>, 2022)</a:t>
            </a:r>
          </a:p>
          <a:p>
            <a:pPr algn="just"/>
            <a:r>
              <a:rPr lang="en-US" sz="1700" dirty="0"/>
              <a:t>In Japan, USA, and Europe, special training facilities that act as regional centres of technical competence development.</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256032"/>
            <a:ext cx="10506456" cy="1014984"/>
          </a:xfrm>
        </p:spPr>
        <p:txBody>
          <a:bodyPr anchor="b">
            <a:normAutofit/>
          </a:bodyPr>
          <a:lstStyle/>
          <a:p>
            <a:pPr>
              <a:lnSpc>
                <a:spcPct val="90000"/>
              </a:lnSpc>
            </a:pPr>
            <a:r>
              <a:rPr lang="en-US" sz="3100" b="1" dirty="0"/>
              <a:t>Training and development - Leadership development programs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1408205-A7A4-0CB2-DBA1-AD1E82C0CE9B}"/>
              </a:ext>
            </a:extLst>
          </p:cNvPr>
          <p:cNvGraphicFramePr>
            <a:graphicFrameLocks noGrp="1"/>
          </p:cNvGraphicFramePr>
          <p:nvPr>
            <p:ph idx="1"/>
            <p:extLst>
              <p:ext uri="{D42A27DB-BD31-4B8C-83A1-F6EECF244321}">
                <p14:modId xmlns:p14="http://schemas.microsoft.com/office/powerpoint/2010/main" val="3901507979"/>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5000" y="640823"/>
            <a:ext cx="3418659" cy="5583148"/>
          </a:xfrm>
        </p:spPr>
        <p:txBody>
          <a:bodyPr anchor="ctr">
            <a:normAutofit/>
          </a:bodyPr>
          <a:lstStyle/>
          <a:p>
            <a:pPr>
              <a:lnSpc>
                <a:spcPct val="90000"/>
              </a:lnSpc>
            </a:pPr>
            <a:r>
              <a:rPr lang="en-US" sz="4600" b="1" dirty="0"/>
              <a:t>Training and development - E-learning and digital platforms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85BB3D29-F808-D845-B0C7-EB88453313E9}"/>
              </a:ext>
            </a:extLst>
          </p:cNvPr>
          <p:cNvGraphicFramePr>
            <a:graphicFrameLocks noGrp="1"/>
          </p:cNvGraphicFramePr>
          <p:nvPr>
            <p:ph idx="1"/>
            <p:extLst>
              <p:ext uri="{D42A27DB-BD31-4B8C-83A1-F6EECF244321}">
                <p14:modId xmlns:p14="http://schemas.microsoft.com/office/powerpoint/2010/main" val="316465427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93914" y="548640"/>
            <a:ext cx="4148194" cy="5431536"/>
          </a:xfrm>
        </p:spPr>
        <p:txBody>
          <a:bodyPr>
            <a:normAutofit/>
          </a:bodyPr>
          <a:lstStyle/>
          <a:p>
            <a:r>
              <a:rPr lang="en-US" sz="4200" b="1" dirty="0"/>
              <a:t>Training and development - Strategic alignment with transformation</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26418" y="552091"/>
            <a:ext cx="6224335" cy="5431536"/>
          </a:xfrm>
        </p:spPr>
        <p:txBody>
          <a:bodyPr anchor="ctr">
            <a:normAutofit/>
          </a:bodyPr>
          <a:lstStyle/>
          <a:p>
            <a:pPr algn="just"/>
            <a:r>
              <a:rPr lang="en-US" sz="2200" dirty="0"/>
              <a:t>Training plan was relevant to the change that Toyota was making towards the electrification and related cars.</a:t>
            </a:r>
          </a:p>
          <a:p>
            <a:pPr algn="just"/>
            <a:r>
              <a:rPr lang="en-US" sz="2200" dirty="0"/>
              <a:t>Investing heavily in the re-skilling of internal combustion engine experts on electric cars technologies.</a:t>
            </a:r>
          </a:p>
          <a:p>
            <a:pPr algn="just"/>
            <a:r>
              <a:rPr lang="en-US" sz="2200" dirty="0"/>
              <a:t>Collaboration with major technology firms and educational institutions in the development of the state-of-the-art capabilities (</a:t>
            </a:r>
            <a:r>
              <a:rPr lang="en-US" sz="2200" dirty="0" err="1"/>
              <a:t>ineak</a:t>
            </a:r>
            <a:r>
              <a:rPr lang="en-US" sz="2200" dirty="0"/>
              <a:t>, 2024).</a:t>
            </a:r>
          </a:p>
          <a:p>
            <a:pPr algn="just"/>
            <a:r>
              <a:rPr lang="en-US" sz="2200" dirty="0"/>
              <a:t>Programs of learning that are more environmentally aware, technology literate and customer driven.</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591344"/>
            <a:ext cx="3200400" cy="5585619"/>
          </a:xfrm>
        </p:spPr>
        <p:txBody>
          <a:bodyPr>
            <a:normAutofit/>
          </a:bodyPr>
          <a:lstStyle/>
          <a:p>
            <a:r>
              <a:rPr lang="en-US">
                <a:solidFill>
                  <a:srgbClr val="FFFFFF"/>
                </a:solidFill>
              </a:rPr>
              <a:t>Training and development - Key challenges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algn="just">
              <a:lnSpc>
                <a:spcPct val="90000"/>
              </a:lnSpc>
            </a:pPr>
            <a:r>
              <a:rPr lang="en-US" sz="2700" dirty="0"/>
              <a:t>The fast changing technology demands the constant revision of training materials and procedures.</a:t>
            </a:r>
          </a:p>
          <a:p>
            <a:pPr algn="just">
              <a:lnSpc>
                <a:spcPct val="90000"/>
              </a:lnSpc>
            </a:pPr>
            <a:r>
              <a:rPr lang="en-US" sz="2700" dirty="0"/>
              <a:t>The thoughts of having to scale digital learning in order to support 370,000 employees in a range of geographical locations (Alfes et al., 2013).</a:t>
            </a:r>
          </a:p>
          <a:p>
            <a:pPr algn="just">
              <a:lnSpc>
                <a:spcPct val="90000"/>
              </a:lnSpc>
            </a:pPr>
            <a:r>
              <a:rPr lang="en-US" sz="2700" dirty="0"/>
              <a:t>Holding trained staff in competitive </a:t>
            </a:r>
            <a:r>
              <a:rPr lang="en-US" sz="2700" dirty="0" err="1"/>
              <a:t>labour</a:t>
            </a:r>
            <a:r>
              <a:rPr lang="en-US" sz="2700" dirty="0"/>
              <a:t> markets especially on specialized technical skills.</a:t>
            </a:r>
          </a:p>
          <a:p>
            <a:pPr algn="just">
              <a:lnSpc>
                <a:spcPct val="90000"/>
              </a:lnSpc>
            </a:pPr>
            <a:r>
              <a:rPr lang="en-US" sz="2700" dirty="0"/>
              <a:t>Calculating the return on investment of training and correlating learning with improvement of business performance.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Training and development - Recommendations for improvement</a:t>
            </a:r>
          </a:p>
        </p:txBody>
      </p:sp>
      <p:graphicFrame>
        <p:nvGraphicFramePr>
          <p:cNvPr id="15" name="Content Placeholder 2">
            <a:extLst>
              <a:ext uri="{FF2B5EF4-FFF2-40B4-BE49-F238E27FC236}">
                <a16:creationId xmlns:a16="http://schemas.microsoft.com/office/drawing/2014/main" id="{FDD7A04E-6C74-3492-46CA-4F714F556E6A}"/>
              </a:ext>
            </a:extLst>
          </p:cNvPr>
          <p:cNvGraphicFramePr>
            <a:graphicFrameLocks noGrp="1"/>
          </p:cNvGraphicFramePr>
          <p:nvPr>
            <p:ph idx="1"/>
          </p:nvPr>
        </p:nvGraphicFramePr>
        <p:xfrm>
          <a:off x="609600" y="1600201"/>
          <a:ext cx="109728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1803" y="350196"/>
            <a:ext cx="4646904" cy="1624520"/>
          </a:xfrm>
        </p:spPr>
        <p:txBody>
          <a:bodyPr anchor="ctr">
            <a:normAutofit/>
          </a:bodyPr>
          <a:lstStyle/>
          <a:p>
            <a:pPr>
              <a:lnSpc>
                <a:spcPct val="90000"/>
              </a:lnSpc>
            </a:pPr>
            <a:r>
              <a:rPr lang="en-US" sz="3400" b="1" dirty="0"/>
              <a:t>Training and development - Line manager responsibilities</a:t>
            </a:r>
          </a:p>
        </p:txBody>
      </p:sp>
      <p:sp>
        <p:nvSpPr>
          <p:cNvPr id="3" name="Content Placeholder 2"/>
          <p:cNvSpPr>
            <a:spLocks noGrp="1"/>
          </p:cNvSpPr>
          <p:nvPr>
            <p:ph idx="1"/>
          </p:nvPr>
        </p:nvSpPr>
        <p:spPr>
          <a:xfrm>
            <a:off x="261258" y="2636195"/>
            <a:ext cx="5519056" cy="4004091"/>
          </a:xfrm>
        </p:spPr>
        <p:txBody>
          <a:bodyPr anchor="ctr">
            <a:normAutofit/>
          </a:bodyPr>
          <a:lstStyle/>
          <a:p>
            <a:pPr algn="just">
              <a:lnSpc>
                <a:spcPct val="90000"/>
              </a:lnSpc>
            </a:pPr>
            <a:r>
              <a:rPr lang="en-US" sz="2000" dirty="0"/>
              <a:t>Line managers who will be involved in the process of conducting the annual development discussions and designing of individual development plans.</a:t>
            </a:r>
          </a:p>
          <a:p>
            <a:pPr algn="just">
              <a:lnSpc>
                <a:spcPct val="90000"/>
              </a:lnSpc>
            </a:pPr>
            <a:r>
              <a:rPr lang="en-US" sz="2000" dirty="0"/>
              <a:t>Supposed to dedicate at least 10% of team time to formal learning and growth endeavors (</a:t>
            </a:r>
            <a:r>
              <a:rPr lang="en-US" sz="2000" dirty="0" err="1"/>
              <a:t>Benkarim</a:t>
            </a:r>
            <a:r>
              <a:rPr lang="en-US" sz="2000" dirty="0"/>
              <a:t> and Imbeau, 2022).</a:t>
            </a:r>
          </a:p>
          <a:p>
            <a:pPr algn="just">
              <a:lnSpc>
                <a:spcPct val="90000"/>
              </a:lnSpc>
            </a:pPr>
            <a:r>
              <a:rPr lang="en-US" sz="2000" dirty="0"/>
              <a:t>Necessitated to determine the training needs and training on a regular basis using performance discussions and skill evaluations.</a:t>
            </a:r>
          </a:p>
          <a:p>
            <a:pPr algn="just">
              <a:lnSpc>
                <a:spcPct val="90000"/>
              </a:lnSpc>
            </a:pPr>
            <a:r>
              <a:rPr lang="en-US" sz="2000" dirty="0"/>
              <a:t>Responsible in making group members take the required training programs and certifications.</a:t>
            </a:r>
          </a:p>
        </p:txBody>
      </p:sp>
      <p:pic>
        <p:nvPicPr>
          <p:cNvPr id="5" name="Picture 4" descr="Empty office area">
            <a:extLst>
              <a:ext uri="{FF2B5EF4-FFF2-40B4-BE49-F238E27FC236}">
                <a16:creationId xmlns:a16="http://schemas.microsoft.com/office/drawing/2014/main" id="{F6F10E6D-EC93-D491-13AF-E0BB7CE78407}"/>
              </a:ext>
            </a:extLst>
          </p:cNvPr>
          <p:cNvPicPr>
            <a:picLocks noChangeAspect="1"/>
          </p:cNvPicPr>
          <p:nvPr/>
        </p:nvPicPr>
        <p:blipFill>
          <a:blip r:embed="rId3"/>
          <a:srcRect l="29311" r="11288" b="-2"/>
          <a:stretch>
            <a:fillRect/>
          </a:stretch>
        </p:blipFill>
        <p:spPr>
          <a:xfrm>
            <a:off x="6096000" y="1"/>
            <a:ext cx="6102825" cy="6858000"/>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0" y="640823"/>
            <a:ext cx="4305118" cy="5583148"/>
          </a:xfrm>
        </p:spPr>
        <p:txBody>
          <a:bodyPr anchor="ctr">
            <a:normAutofit/>
          </a:bodyPr>
          <a:lstStyle/>
          <a:p>
            <a:r>
              <a:rPr lang="en-US" sz="5400" b="1" dirty="0"/>
              <a:t>Conclusion - Integration of HRM practices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FD5CED2-21AA-0E87-DD30-F1405CD80F53}"/>
              </a:ext>
            </a:extLst>
          </p:cNvPr>
          <p:cNvGraphicFramePr>
            <a:graphicFrameLocks noGrp="1"/>
          </p:cNvGraphicFramePr>
          <p:nvPr>
            <p:ph idx="1"/>
            <p:extLst>
              <p:ext uri="{D42A27DB-BD31-4B8C-83A1-F6EECF244321}">
                <p14:modId xmlns:p14="http://schemas.microsoft.com/office/powerpoint/2010/main" val="401270037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97762" y="329184"/>
            <a:ext cx="6251110" cy="1783080"/>
          </a:xfrm>
        </p:spPr>
        <p:txBody>
          <a:bodyPr anchor="b">
            <a:normAutofit/>
          </a:bodyPr>
          <a:lstStyle/>
          <a:p>
            <a:r>
              <a:rPr lang="en-US" sz="5400" b="1" dirty="0"/>
              <a:t>Conclusion - Critical success factors</a:t>
            </a:r>
          </a:p>
        </p:txBody>
      </p:sp>
      <p:pic>
        <p:nvPicPr>
          <p:cNvPr id="5" name="Picture 4" descr="One in a crowd">
            <a:extLst>
              <a:ext uri="{FF2B5EF4-FFF2-40B4-BE49-F238E27FC236}">
                <a16:creationId xmlns:a16="http://schemas.microsoft.com/office/drawing/2014/main" id="{1B88CC62-A0A7-2A2A-0022-6F7AB281D782}"/>
              </a:ext>
            </a:extLst>
          </p:cNvPr>
          <p:cNvPicPr>
            <a:picLocks noChangeAspect="1"/>
          </p:cNvPicPr>
          <p:nvPr/>
        </p:nvPicPr>
        <p:blipFill>
          <a:blip r:embed="rId3"/>
          <a:srcRect l="28628" r="20438"/>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297762" y="2706624"/>
            <a:ext cx="6251110" cy="3483864"/>
          </a:xfrm>
        </p:spPr>
        <p:txBody>
          <a:bodyPr>
            <a:normAutofit/>
          </a:bodyPr>
          <a:lstStyle/>
          <a:p>
            <a:pPr algn="just">
              <a:lnSpc>
                <a:spcPct val="90000"/>
              </a:lnSpc>
            </a:pPr>
            <a:r>
              <a:rPr lang="en-US" sz="2000" dirty="0"/>
              <a:t>People development leadership portrayed through heavy training investments and long term employment philosophy.</a:t>
            </a:r>
          </a:p>
          <a:p>
            <a:pPr algn="just">
              <a:lnSpc>
                <a:spcPct val="90000"/>
              </a:lnSpc>
            </a:pPr>
            <a:r>
              <a:rPr lang="en-US" sz="2000" dirty="0"/>
              <a:t>The line managers are given the authority as important implementers to make HR policies translate into operational perfection.</a:t>
            </a:r>
          </a:p>
          <a:p>
            <a:pPr algn="just">
              <a:lnSpc>
                <a:spcPct val="90000"/>
              </a:lnSpc>
            </a:pPr>
            <a:r>
              <a:rPr lang="en-US" sz="2000" dirty="0"/>
              <a:t>Global consistency and local flexibility also help in balancing between local flexibility and global consistency to manage diverse workforce.</a:t>
            </a:r>
          </a:p>
          <a:p>
            <a:pPr algn="just">
              <a:lnSpc>
                <a:spcPct val="90000"/>
              </a:lnSpc>
            </a:pPr>
            <a:r>
              <a:rPr lang="en-US" sz="2000" dirty="0"/>
              <a:t>The HR initiatives have their basis on strong organizational culture that is grounded on Toyota Way.</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FF8D2E5-2C4E-47B1-930B-6C82B7C3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251312"/>
            <a:ext cx="10506456" cy="1010264"/>
          </a:xfrm>
        </p:spPr>
        <p:txBody>
          <a:bodyPr anchor="ctr">
            <a:normAutofit/>
          </a:bodyPr>
          <a:lstStyle/>
          <a:p>
            <a:r>
              <a:rPr lang="en-US" b="1" dirty="0"/>
              <a:t>Conclusion - Future HRM priorities</a:t>
            </a:r>
          </a:p>
        </p:txBody>
      </p:sp>
      <p:sp>
        <p:nvSpPr>
          <p:cNvPr id="11" name="Rectangle 10">
            <a:extLst>
              <a:ext uri="{FF2B5EF4-FFF2-40B4-BE49-F238E27FC236}">
                <a16:creationId xmlns:a16="http://schemas.microsoft.com/office/drawing/2014/main" id="{801E4ADA-0EA9-4930-846E-3C11E8BE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17618"/>
            <a:ext cx="128016" cy="63141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FB92FFCE-0C90-454E-AA25-D4EE9A6C39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38086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B002DF03-143E-30B6-1DD4-E1CC358A2D54}"/>
              </a:ext>
            </a:extLst>
          </p:cNvPr>
          <p:cNvGraphicFramePr>
            <a:graphicFrameLocks noGrp="1"/>
          </p:cNvGraphicFramePr>
          <p:nvPr>
            <p:ph idx="1"/>
            <p:extLst>
              <p:ext uri="{D42A27DB-BD31-4B8C-83A1-F6EECF244321}">
                <p14:modId xmlns:p14="http://schemas.microsoft.com/office/powerpoint/2010/main" val="546030761"/>
              </p:ext>
            </p:extLst>
          </p:nvPr>
        </p:nvGraphicFramePr>
        <p:xfrm>
          <a:off x="838200" y="1650222"/>
          <a:ext cx="10506456" cy="45849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40E93D9-F13F-4097-A159-E0A6CEBA8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389916" y="444464"/>
            <a:ext cx="3420305" cy="1906317"/>
          </a:xfrm>
        </p:spPr>
        <p:txBody>
          <a:bodyPr>
            <a:normAutofit/>
          </a:bodyPr>
          <a:lstStyle/>
          <a:p>
            <a:r>
              <a:rPr lang="en-US" sz="4000" b="1" dirty="0"/>
              <a:t>References</a:t>
            </a:r>
          </a:p>
        </p:txBody>
      </p:sp>
      <p:pic>
        <p:nvPicPr>
          <p:cNvPr id="5" name="Picture 4" descr="3D rendering of game pieces tied together with a rope">
            <a:extLst>
              <a:ext uri="{FF2B5EF4-FFF2-40B4-BE49-F238E27FC236}">
                <a16:creationId xmlns:a16="http://schemas.microsoft.com/office/drawing/2014/main" id="{9ECFD305-0373-8FE2-8A62-072040BED150}"/>
              </a:ext>
            </a:extLst>
          </p:cNvPr>
          <p:cNvPicPr>
            <a:picLocks noChangeAspect="1"/>
          </p:cNvPicPr>
          <p:nvPr/>
        </p:nvPicPr>
        <p:blipFill>
          <a:blip r:embed="rId2"/>
          <a:srcRect r="21534" b="1"/>
          <a:stretch>
            <a:fillRect/>
          </a:stretch>
        </p:blipFill>
        <p:spPr>
          <a:xfrm>
            <a:off x="20" y="2768743"/>
            <a:ext cx="4278264" cy="4089258"/>
          </a:xfrm>
          <a:prstGeom prst="rect">
            <a:avLst/>
          </a:prstGeom>
        </p:spPr>
      </p:pic>
      <p:sp>
        <p:nvSpPr>
          <p:cNvPr id="21" name="Rectangle 20">
            <a:extLst>
              <a:ext uri="{FF2B5EF4-FFF2-40B4-BE49-F238E27FC236}">
                <a16:creationId xmlns:a16="http://schemas.microsoft.com/office/drawing/2014/main" id="{BA3D150B-ADB5-401D-8304-C7845A109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4310288"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p:cNvSpPr>
            <a:spLocks noGrp="1"/>
          </p:cNvSpPr>
          <p:nvPr>
            <p:ph idx="1"/>
          </p:nvPr>
        </p:nvSpPr>
        <p:spPr>
          <a:xfrm>
            <a:off x="4668200" y="276659"/>
            <a:ext cx="7219000" cy="6304679"/>
          </a:xfrm>
        </p:spPr>
        <p:txBody>
          <a:bodyPr anchor="ctr">
            <a:normAutofit/>
          </a:bodyPr>
          <a:lstStyle/>
          <a:p>
            <a:pPr algn="just">
              <a:lnSpc>
                <a:spcPct val="90000"/>
              </a:lnSpc>
            </a:pPr>
            <a:r>
              <a:rPr lang="en-US" sz="1100"/>
              <a:t>Alfes, K., Truss, C., Soane, E.C., Rees, C. and Gatenby, M. (2013). The Relationship Between Line Manager Behavior, Perceived HRM Practices, and Individual Performance: Examining the Mediating Role of Engagement. </a:t>
            </a:r>
            <a:r>
              <a:rPr lang="en-US" sz="1100" i="1"/>
              <a:t>Human Resource Management</a:t>
            </a:r>
            <a:r>
              <a:rPr lang="en-US" sz="1100"/>
              <a:t>, 52(6), pp.839–859. Available at: </a:t>
            </a:r>
            <a:r>
              <a:rPr lang="en-US" sz="1100">
                <a:hlinkClick r:id="rId3"/>
              </a:rPr>
              <a:t>https://doi.org/10.1002/hrm.21512</a:t>
            </a:r>
            <a:r>
              <a:rPr lang="en-US" sz="1100"/>
              <a:t>. </a:t>
            </a:r>
          </a:p>
          <a:p>
            <a:pPr algn="just">
              <a:lnSpc>
                <a:spcPct val="90000"/>
              </a:lnSpc>
            </a:pPr>
            <a:r>
              <a:rPr lang="en-US" sz="1100"/>
              <a:t>Benkarim, A. and Imbeau, D. (2022). Investigating the Implementation of Toyota’s Human Resources Management Practices in the Aerospace Industry. </a:t>
            </a:r>
            <a:r>
              <a:rPr lang="en-US" sz="1100" i="1"/>
              <a:t>Merits</a:t>
            </a:r>
            <a:r>
              <a:rPr lang="en-US" sz="1100"/>
              <a:t>, [online] 2(3), pp.126–145. Available at: </a:t>
            </a:r>
            <a:r>
              <a:rPr lang="en-US" sz="1100">
                <a:hlinkClick r:id="rId4"/>
              </a:rPr>
              <a:t>https://doi.org/10.3390/merits2030010</a:t>
            </a:r>
            <a:r>
              <a:rPr lang="en-US" sz="1100"/>
              <a:t>. </a:t>
            </a:r>
          </a:p>
          <a:p>
            <a:pPr algn="just">
              <a:lnSpc>
                <a:spcPct val="90000"/>
              </a:lnSpc>
            </a:pPr>
            <a:r>
              <a:rPr lang="en-US" sz="1100"/>
              <a:t>Bhattacheryay, S. (2021). Multinational Working Capital Management a Study on Toyota Motor Corporation. </a:t>
            </a:r>
            <a:r>
              <a:rPr lang="en-US" sz="1100" i="1"/>
              <a:t>International Journal of Finance &amp; Economics</a:t>
            </a:r>
            <a:r>
              <a:rPr lang="en-US" sz="1100"/>
              <a:t>, [online] 28(1). Available at: </a:t>
            </a:r>
            <a:r>
              <a:rPr lang="en-US" sz="1100">
                <a:hlinkClick r:id="rId5"/>
              </a:rPr>
              <a:t>https://onlinelibrary.wiley.com/doi/abs/10.1002/ijfe.2418</a:t>
            </a:r>
            <a:r>
              <a:rPr lang="en-US" sz="1100"/>
              <a:t>. </a:t>
            </a:r>
          </a:p>
          <a:p>
            <a:pPr algn="just">
              <a:lnSpc>
                <a:spcPct val="90000"/>
              </a:lnSpc>
            </a:pPr>
            <a:r>
              <a:rPr lang="en-US" sz="1100"/>
              <a:t>Cartea (2025). </a:t>
            </a:r>
            <a:r>
              <a:rPr lang="en-US" sz="1100" i="1"/>
              <a:t>Toyota Employee Salaries :Complete Guide to Earnings &amp; Benefits</a:t>
            </a:r>
            <a:r>
              <a:rPr lang="en-US" sz="1100"/>
              <a:t>. [online] Cartea. Available at: </a:t>
            </a:r>
            <a:r>
              <a:rPr lang="en-US" sz="1100">
                <a:hlinkClick r:id="rId6"/>
              </a:rPr>
              <a:t>https://www.icartea.com/en/wiki/toyota-employee-salaries-complete-guide-to-earnings-benefits</a:t>
            </a:r>
            <a:r>
              <a:rPr lang="en-US" sz="1100"/>
              <a:t>. </a:t>
            </a:r>
          </a:p>
          <a:p>
            <a:pPr algn="just">
              <a:lnSpc>
                <a:spcPct val="90000"/>
              </a:lnSpc>
            </a:pPr>
            <a:r>
              <a:rPr lang="en-US" sz="1100"/>
              <a:t>Desklib (2022). </a:t>
            </a:r>
            <a:r>
              <a:rPr lang="en-US" sz="1100" i="1"/>
              <a:t>Analysis of Toyota’s Reward System and Employee Motivation</a:t>
            </a:r>
            <a:r>
              <a:rPr lang="en-US" sz="1100"/>
              <a:t>. [online] Desklib.com. Available at: </a:t>
            </a:r>
            <a:r>
              <a:rPr lang="en-US" sz="1100">
                <a:hlinkClick r:id="rId7"/>
              </a:rPr>
              <a:t>https://desklib.com/study-documents/organizational-toyota-rewards/</a:t>
            </a:r>
            <a:r>
              <a:rPr lang="en-US" sz="1100"/>
              <a:t>.  </a:t>
            </a:r>
          </a:p>
          <a:p>
            <a:pPr algn="just">
              <a:lnSpc>
                <a:spcPct val="90000"/>
              </a:lnSpc>
            </a:pPr>
            <a:r>
              <a:rPr lang="en-US" sz="1100"/>
              <a:t>Ineak (2023). </a:t>
            </a:r>
            <a:r>
              <a:rPr lang="en-US" sz="1100" i="1"/>
              <a:t>Championing Diversity: Toyota’s Global Workforce Initiatives</a:t>
            </a:r>
            <a:r>
              <a:rPr lang="en-US" sz="1100"/>
              <a:t>. [online] Toyota Management System. Available at: </a:t>
            </a:r>
            <a:r>
              <a:rPr lang="en-US" sz="1100">
                <a:hlinkClick r:id="rId8"/>
              </a:rPr>
              <a:t>https://www.ineak.com/championing-diversity-toyotas-global-workforce-initiatives/</a:t>
            </a:r>
            <a:r>
              <a:rPr lang="en-US" sz="1100"/>
              <a:t>. </a:t>
            </a:r>
          </a:p>
          <a:p>
            <a:pPr algn="just">
              <a:lnSpc>
                <a:spcPct val="90000"/>
              </a:lnSpc>
            </a:pPr>
            <a:r>
              <a:rPr lang="en-US" sz="1100"/>
              <a:t>ineak (2024). </a:t>
            </a:r>
            <a:r>
              <a:rPr lang="en-US" sz="1100" i="1"/>
              <a:t>How Toyota Empowers Employees Through World-Class Training Programs</a:t>
            </a:r>
            <a:r>
              <a:rPr lang="en-US" sz="1100"/>
              <a:t>. [online] Toyota Management System. Available at: </a:t>
            </a:r>
            <a:r>
              <a:rPr lang="en-US" sz="1100">
                <a:hlinkClick r:id="rId9"/>
              </a:rPr>
              <a:t>https://www.ineak.com/how-toyota-empowers-employees-through-world-class-training-programs/</a:t>
            </a:r>
            <a:r>
              <a:rPr lang="en-US" sz="1100"/>
              <a:t>. </a:t>
            </a:r>
          </a:p>
          <a:p>
            <a:pPr algn="just">
              <a:lnSpc>
                <a:spcPct val="90000"/>
              </a:lnSpc>
            </a:pPr>
            <a:r>
              <a:rPr lang="en-US" sz="1100"/>
              <a:t>K, J., Liker, J.K. and Hoseus, M. (2010). Human Resource development in Toyota culture. </a:t>
            </a:r>
            <a:r>
              <a:rPr lang="en-US" sz="1100" i="1"/>
              <a:t>International Journal of Human Resources Development and Management</a:t>
            </a:r>
            <a:r>
              <a:rPr lang="en-US" sz="1100"/>
              <a:t>, [online] 10(1), pp.34–50. Available at: </a:t>
            </a:r>
            <a:r>
              <a:rPr lang="en-US" sz="1100">
                <a:hlinkClick r:id="rId10"/>
              </a:rPr>
              <a:t>https://econpapers.repec.org/RePEc:ids:ijhrdm:v:10:y:2010:i:1:p:34-50</a:t>
            </a:r>
            <a:r>
              <a:rPr lang="en-US" sz="1100"/>
              <a:t>. </a:t>
            </a:r>
          </a:p>
          <a:p>
            <a:pPr algn="just">
              <a:lnSpc>
                <a:spcPct val="90000"/>
              </a:lnSpc>
            </a:pPr>
            <a:r>
              <a:rPr lang="en-US" sz="1100"/>
              <a:t>Matsuo, M. (2015). Human resource development programs for knowledge transfer and creation: the case of the Toyota Technical Development Corporation. </a:t>
            </a:r>
            <a:r>
              <a:rPr lang="en-US" sz="1100" i="1"/>
              <a:t>Journal of Knowledge Management</a:t>
            </a:r>
            <a:r>
              <a:rPr lang="en-US" sz="1100"/>
              <a:t>, 19(6), pp.1186–1203. Available at: </a:t>
            </a:r>
            <a:r>
              <a:rPr lang="en-US" sz="1100">
                <a:hlinkClick r:id="rId11"/>
              </a:rPr>
              <a:t>https://doi.org/10.1108/jkm-03-2015-0108</a:t>
            </a:r>
            <a:r>
              <a:rPr lang="en-US" sz="1100"/>
              <a:t>. </a:t>
            </a:r>
          </a:p>
          <a:p>
            <a:pPr algn="just">
              <a:lnSpc>
                <a:spcPct val="90000"/>
              </a:lnSpc>
            </a:pPr>
            <a:r>
              <a:rPr lang="en-US" sz="1100"/>
              <a:t>Noordin, N. (2023). </a:t>
            </a:r>
            <a:r>
              <a:rPr lang="en-US" sz="1100" i="1"/>
              <a:t>Employees Perceptions on Reward Practice at Toyota 3S Centre: A Case Study in Malaysia</a:t>
            </a:r>
            <a:r>
              <a:rPr lang="en-US" sz="1100"/>
              <a:t>. [online] Academia.edu. Available at: </a:t>
            </a:r>
            <a:r>
              <a:rPr lang="en-US" sz="1100">
                <a:hlinkClick r:id="rId12"/>
              </a:rPr>
              <a:t>https://www.academia.edu/download/96739074/236293926.pdf</a:t>
            </a:r>
            <a:r>
              <a:rPr lang="en-US" sz="1100"/>
              <a:t>. </a:t>
            </a:r>
          </a:p>
          <a:p>
            <a:pPr algn="just">
              <a:lnSpc>
                <a:spcPct val="90000"/>
              </a:lnSpc>
            </a:pPr>
            <a:r>
              <a:rPr lang="en-US" sz="1100"/>
              <a:t>TMI (2024). </a:t>
            </a:r>
            <a:r>
              <a:rPr lang="en-US" sz="1100" i="1"/>
              <a:t>Toyota’s winning formula for employee engagement</a:t>
            </a:r>
            <a:r>
              <a:rPr lang="en-US" sz="1100"/>
              <a:t>. [online] Tmi.org. Available at: </a:t>
            </a:r>
            <a:r>
              <a:rPr lang="en-US" sz="1100">
                <a:hlinkClick r:id="rId13"/>
              </a:rPr>
              <a:t>https://www.tmi.org/blogs/toyotas-winning-formula-for-employee-engagement</a:t>
            </a:r>
            <a:r>
              <a:rPr lang="en-US" sz="1100"/>
              <a:t>. </a:t>
            </a:r>
          </a:p>
          <a:p>
            <a:pPr algn="just">
              <a:lnSpc>
                <a:spcPct val="90000"/>
              </a:lnSpc>
            </a:pPr>
            <a:r>
              <a:rPr lang="en-US" sz="1100"/>
              <a:t>Toyota (2024). </a:t>
            </a:r>
            <a:r>
              <a:rPr lang="en-US" sz="1100" i="1"/>
              <a:t>Toyota: Global Strategy And Competitive Advantage | Case Study</a:t>
            </a:r>
            <a:r>
              <a:rPr lang="en-US" sz="1100"/>
              <a:t>. [online] Assignment Helper. Available at: </a:t>
            </a:r>
            <a:r>
              <a:rPr lang="en-US" sz="1100">
                <a:hlinkClick r:id="rId14"/>
              </a:rPr>
              <a:t>https://assignmenthelper.org/toyota-global-strategy-and-competitive-advantage/</a:t>
            </a:r>
            <a:r>
              <a:rPr lang="en-US" sz="1100"/>
              <a:t>. </a:t>
            </a:r>
          </a:p>
          <a:p>
            <a:pPr algn="just">
              <a:lnSpc>
                <a:spcPct val="90000"/>
              </a:lnSpc>
            </a:pPr>
            <a:r>
              <a:rPr lang="en-US" sz="1100"/>
              <a:t>Toyota Management System (2023). </a:t>
            </a:r>
            <a:r>
              <a:rPr lang="en-US" sz="1100" i="1"/>
              <a:t>Toyota’s cross-cultural communication strategies in global operations</a:t>
            </a:r>
            <a:r>
              <a:rPr lang="en-US" sz="1100"/>
              <a:t>. [online] Toyota Management System. Available at: </a:t>
            </a:r>
            <a:r>
              <a:rPr lang="en-US" sz="1100">
                <a:hlinkClick r:id="rId15"/>
              </a:rPr>
              <a:t>https://www.ineak.com/toyotas-cross-cultural-communication-strategies-in-global-operations/</a:t>
            </a:r>
            <a:r>
              <a:rPr lang="en-US" sz="1100"/>
              <a:t>. </a:t>
            </a:r>
          </a:p>
        </p:txBody>
      </p:sp>
      <p:sp>
        <p:nvSpPr>
          <p:cNvPr id="13" name="Rectangle 12">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590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138</TotalTime>
  <Words>5293</Words>
  <Application>Microsoft Office PowerPoint</Application>
  <PresentationFormat>Widescreen</PresentationFormat>
  <Paragraphs>232</Paragraphs>
  <Slides>33</Slides>
  <Notes>29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Aptos</vt:lpstr>
      <vt:lpstr>Arial</vt:lpstr>
      <vt:lpstr>Calibri</vt:lpstr>
      <vt:lpstr>Office Theme</vt:lpstr>
      <vt:lpstr>PowerPoint Presentation</vt:lpstr>
      <vt:lpstr>Human capital management at Toyota Motor Corporation</vt:lpstr>
      <vt:lpstr>Meet Our Team</vt:lpstr>
      <vt:lpstr>Introduction - Toyota's global presence</vt:lpstr>
      <vt:lpstr>Introduction - Strategic HRM framework</vt:lpstr>
      <vt:lpstr>Managing international operations - Global workforce structure</vt:lpstr>
      <vt:lpstr>Managing international operations - Expatriate management</vt:lpstr>
      <vt:lpstr>Managing international operations - Localization strategy</vt:lpstr>
      <vt:lpstr>Managing international operations - Cross-cultural team management</vt:lpstr>
      <vt:lpstr>Managing international operations - Strategic alignment</vt:lpstr>
      <vt:lpstr>Managing international operations - Key challenges</vt:lpstr>
      <vt:lpstr>Managing international operations - Recommendations for improvement</vt:lpstr>
      <vt:lpstr>Managing international operations - Role of line managers</vt:lpstr>
      <vt:lpstr>Reward and remuneration - Compensation philosophy</vt:lpstr>
      <vt:lpstr>Reward and remuneration - Base salary structure</vt:lpstr>
      <vt:lpstr>Reward and remuneration - Variable pay and incentives</vt:lpstr>
      <vt:lpstr>Reward and remuneration - Benefits and long-term incentives</vt:lpstr>
      <vt:lpstr>Reward and remuneration - Strategic alignment with business goals</vt:lpstr>
      <vt:lpstr>Reward and remuneration - Key challenges in reward management</vt:lpstr>
      <vt:lpstr>Reward and remuneration - Recommendations for enhancement</vt:lpstr>
      <vt:lpstr>Reward and remuneration - Line manager role in compensation</vt:lpstr>
      <vt:lpstr>Training and development - Learning and development philosophy</vt:lpstr>
      <vt:lpstr>Training and development - Technical skills development</vt:lpstr>
      <vt:lpstr>Training and development - Leadership development programs</vt:lpstr>
      <vt:lpstr>Training and development - E-learning and digital platforms</vt:lpstr>
      <vt:lpstr>Training and development - Strategic alignment with transformation</vt:lpstr>
      <vt:lpstr>Training and development - Key challenges</vt:lpstr>
      <vt:lpstr>Training and development - Recommendations for improvement</vt:lpstr>
      <vt:lpstr>Training and development - Line manager responsibilities</vt:lpstr>
      <vt:lpstr>Conclusion - Integration of HRM practices</vt:lpstr>
      <vt:lpstr>Conclusion - Critical success factors</vt:lpstr>
      <vt:lpstr>Conclusion - Future HRM priorities</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Maruf Hilali</dc:creator>
  <cp:keywords/>
  <dc:description>generated using python-pptx</dc:description>
  <cp:lastModifiedBy>Maruf Hilali</cp:lastModifiedBy>
  <cp:revision>4</cp:revision>
  <dcterms:created xsi:type="dcterms:W3CDTF">2013-01-27T09:14:16Z</dcterms:created>
  <dcterms:modified xsi:type="dcterms:W3CDTF">2025-12-01T11:05:33Z</dcterms:modified>
  <cp:category/>
</cp:coreProperties>
</file>