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72" r:id="rId6"/>
    <p:sldId id="260" r:id="rId7"/>
    <p:sldId id="261" r:id="rId8"/>
    <p:sldId id="273" r:id="rId9"/>
    <p:sldId id="262" r:id="rId10"/>
    <p:sldId id="263" r:id="rId11"/>
    <p:sldId id="264" r:id="rId12"/>
    <p:sldId id="267" r:id="rId13"/>
    <p:sldId id="274" r:id="rId14"/>
    <p:sldId id="279" r:id="rId15"/>
    <p:sldId id="280" r:id="rId16"/>
    <p:sldId id="289" r:id="rId17"/>
    <p:sldId id="268" r:id="rId18"/>
    <p:sldId id="275" r:id="rId19"/>
    <p:sldId id="265" r:id="rId20"/>
    <p:sldId id="266" r:id="rId21"/>
    <p:sldId id="270" r:id="rId22"/>
    <p:sldId id="278" r:id="rId23"/>
    <p:sldId id="290" r:id="rId24"/>
    <p:sldId id="269" r:id="rId25"/>
    <p:sldId id="281" r:id="rId26"/>
    <p:sldId id="277" r:id="rId27"/>
    <p:sldId id="271" r:id="rId28"/>
    <p:sldId id="282" r:id="rId29"/>
    <p:sldId id="283" r:id="rId30"/>
    <p:sldId id="284" r:id="rId31"/>
    <p:sldId id="285" r:id="rId32"/>
    <p:sldId id="286" r:id="rId33"/>
    <p:sldId id="287" r:id="rId34"/>
    <p:sldId id="288" r:id="rId35"/>
  </p:sldIdLst>
  <p:sldSz cx="12192000" cy="6858000"/>
  <p:notesSz cx="7102475" cy="93884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3"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CC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471" autoAdjust="0"/>
    <p:restoredTop sz="94660"/>
  </p:normalViewPr>
  <p:slideViewPr>
    <p:cSldViewPr snapToGrid="0" showGuides="1">
      <p:cViewPr varScale="1">
        <p:scale>
          <a:sx n="85" d="100"/>
          <a:sy n="85" d="100"/>
        </p:scale>
        <p:origin x="120" y="114"/>
      </p:cViewPr>
      <p:guideLst>
        <p:guide orient="horz" pos="2183"/>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9/23/2022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9/23/2022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9/23/2022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9/23/2022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9/23/2022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9/23/2022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9/23/2022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9/23/2022</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9/23/2022</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9/23/2022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9/23/2022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9/23/2022</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cubby-blue.com/my_weblog/2018/02/i-cant-wait-to-give-money-to-a-super-bowl-square.html"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freepngimg.com/png/103863-thinking-photos-emoji-free-png-hq"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mergentbydesign.com/2011/03/"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mrgscience.com/topic-61-digestion-and-absorption.html"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flickr.com/photos/ultrakml/25120574863"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scioly.org/wiki/index.php/Anatomy/Digestive_System"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emergentbydesign.com/2011/03/"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ixabay.com/fr/digestion-intestin-digestif-303364/"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openoregon.pressbooks.pub/nutritionscience/chapter/6d-protein-digestion-absorption/"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emergentbydesign.com/2011/03/"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freepngimg.com/png/72547-thinking-photography-question-mark-man-stock"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mrgscience.com/topic-61-digestion-and-absorption.html"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flickr.com/photos/ultrakml/25120574863"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courses.lumenlearning.com/wm-biology2/chapter/parts-of-the-digestive-system/"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scioly.org/wiki/index.php/Anatomy/Digestive_System" TargetMode="External"/><Relationship Id="rId2" Type="http://schemas.openxmlformats.org/officeDocument/2006/relationships/image" Target="../media/image13.JPG"/><Relationship Id="rId1" Type="http://schemas.openxmlformats.org/officeDocument/2006/relationships/slideLayout" Target="../slideLayouts/slideLayout2.xml"/><Relationship Id="rId5" Type="http://schemas.openxmlformats.org/officeDocument/2006/relationships/hyperlink" Target="https://en.wikipedia.org/wiki/Intestinal_epithelium" TargetMode="External"/><Relationship Id="rId4" Type="http://schemas.openxmlformats.org/officeDocument/2006/relationships/image" Target="../media/image14.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mrgscience.com/topic-61-digestion-and-absorption.html" TargetMode="External"/><Relationship Id="rId2" Type="http://schemas.openxmlformats.org/officeDocument/2006/relationships/image" Target="../media/image4.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pixabay.com/en/graphic-smiley-emoticon-surprised-3515619/"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81016-B61E-70D0-131A-10D169532BB5}"/>
              </a:ext>
            </a:extLst>
          </p:cNvPr>
          <p:cNvSpPr>
            <a:spLocks noGrp="1"/>
          </p:cNvSpPr>
          <p:nvPr>
            <p:ph type="ctrTitle"/>
          </p:nvPr>
        </p:nvSpPr>
        <p:spPr/>
        <p:txBody>
          <a:bodyPr/>
          <a:lstStyle/>
          <a:p>
            <a:r>
              <a:rPr lang="en-GB" dirty="0"/>
              <a:t>Digestive system </a:t>
            </a:r>
          </a:p>
        </p:txBody>
      </p:sp>
      <p:sp>
        <p:nvSpPr>
          <p:cNvPr id="3" name="Subtitle 2">
            <a:extLst>
              <a:ext uri="{FF2B5EF4-FFF2-40B4-BE49-F238E27FC236}">
                <a16:creationId xmlns:a16="http://schemas.microsoft.com/office/drawing/2014/main" id="{10D5B4D5-ED04-0838-4CFC-283217576A65}"/>
              </a:ext>
            </a:extLst>
          </p:cNvPr>
          <p:cNvSpPr>
            <a:spLocks noGrp="1"/>
          </p:cNvSpPr>
          <p:nvPr>
            <p:ph type="subTitle" idx="1"/>
          </p:nvPr>
        </p:nvSpPr>
        <p:spPr/>
        <p:txBody>
          <a:bodyPr/>
          <a:lstStyle/>
          <a:p>
            <a:r>
              <a:rPr lang="en-GB" sz="3200" dirty="0">
                <a:solidFill>
                  <a:srgbClr val="00B050"/>
                </a:solidFill>
              </a:rPr>
              <a:t>BOOTCAMP! </a:t>
            </a:r>
            <a:r>
              <a:rPr lang="en-GB" dirty="0"/>
              <a:t>BMHP5003 2022</a:t>
            </a:r>
          </a:p>
        </p:txBody>
      </p:sp>
    </p:spTree>
    <p:extLst>
      <p:ext uri="{BB962C8B-B14F-4D97-AF65-F5344CB8AC3E}">
        <p14:creationId xmlns:p14="http://schemas.microsoft.com/office/powerpoint/2010/main" val="1698041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C796E8-64B6-A049-FF43-4291EF5CCD4E}"/>
              </a:ext>
            </a:extLst>
          </p:cNvPr>
          <p:cNvSpPr>
            <a:spLocks noGrp="1"/>
          </p:cNvSpPr>
          <p:nvPr>
            <p:ph type="title"/>
          </p:nvPr>
        </p:nvSpPr>
        <p:spPr>
          <a:xfrm>
            <a:off x="2231136" y="187452"/>
            <a:ext cx="7729728" cy="1188720"/>
          </a:xfrm>
          <a:solidFill>
            <a:srgbClr val="FFFFFF"/>
          </a:solidFill>
        </p:spPr>
        <p:txBody>
          <a:bodyPr>
            <a:normAutofit/>
          </a:bodyPr>
          <a:lstStyle/>
          <a:p>
            <a:r>
              <a:rPr lang="en-GB"/>
              <a:t>AIMS AND OBJECTIVES</a:t>
            </a:r>
            <a:endParaRPr lang="en-GB" dirty="0"/>
          </a:p>
        </p:txBody>
      </p:sp>
      <p:sp>
        <p:nvSpPr>
          <p:cNvPr id="15" name="Content Placeholder 2">
            <a:extLst>
              <a:ext uri="{FF2B5EF4-FFF2-40B4-BE49-F238E27FC236}">
                <a16:creationId xmlns:a16="http://schemas.microsoft.com/office/drawing/2014/main" id="{60B25E74-E0D4-C5B3-9437-86910D124B16}"/>
              </a:ext>
            </a:extLst>
          </p:cNvPr>
          <p:cNvSpPr>
            <a:spLocks noGrp="1"/>
          </p:cNvSpPr>
          <p:nvPr>
            <p:ph idx="1"/>
          </p:nvPr>
        </p:nvSpPr>
        <p:spPr>
          <a:xfrm>
            <a:off x="1249680" y="1376172"/>
            <a:ext cx="9692640" cy="4421124"/>
          </a:xfrm>
        </p:spPr>
        <p:txBody>
          <a:bodyPr>
            <a:normAutofit/>
          </a:bodyPr>
          <a:lstStyle/>
          <a:p>
            <a:pPr>
              <a:lnSpc>
                <a:spcPct val="150000"/>
              </a:lnSpc>
            </a:pPr>
            <a:r>
              <a:rPr lang="en-GB" sz="2400" dirty="0">
                <a:solidFill>
                  <a:srgbClr val="404040"/>
                </a:solidFill>
              </a:rPr>
              <a:t>At the end of todays session students will be able to identify the role of the digestive system.</a:t>
            </a:r>
          </a:p>
          <a:p>
            <a:pPr marL="0" indent="0">
              <a:lnSpc>
                <a:spcPct val="150000"/>
              </a:lnSpc>
              <a:buNone/>
            </a:pPr>
            <a:endParaRPr lang="en-GB" sz="2400" dirty="0">
              <a:solidFill>
                <a:srgbClr val="404040"/>
              </a:solidFill>
            </a:endParaRPr>
          </a:p>
          <a:p>
            <a:pPr>
              <a:lnSpc>
                <a:spcPct val="150000"/>
              </a:lnSpc>
            </a:pPr>
            <a:r>
              <a:rPr lang="en-GB" sz="2400" dirty="0">
                <a:solidFill>
                  <a:srgbClr val="404040"/>
                </a:solidFill>
              </a:rPr>
              <a:t>Including identifying the functions of the major organs whilst identifying their anatomical terms. Through breaking down the content during the session using </a:t>
            </a:r>
            <a:r>
              <a:rPr lang="en-GB" sz="2400" dirty="0" err="1">
                <a:solidFill>
                  <a:srgbClr val="404040"/>
                </a:solidFill>
              </a:rPr>
              <a:t>powerpoint</a:t>
            </a:r>
            <a:r>
              <a:rPr lang="en-GB" sz="2400" dirty="0">
                <a:solidFill>
                  <a:srgbClr val="404040"/>
                </a:solidFill>
              </a:rPr>
              <a:t>, taking part in creative activities to develop and build knowledge and support learning.</a:t>
            </a:r>
          </a:p>
          <a:p>
            <a:endParaRPr lang="en-GB" dirty="0">
              <a:solidFill>
                <a:srgbClr val="404040"/>
              </a:solidFill>
            </a:endParaRPr>
          </a:p>
        </p:txBody>
      </p:sp>
    </p:spTree>
    <p:extLst>
      <p:ext uri="{BB962C8B-B14F-4D97-AF65-F5344CB8AC3E}">
        <p14:creationId xmlns:p14="http://schemas.microsoft.com/office/powerpoint/2010/main" val="14122205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312625-4D99-DB31-A36B-784C6D5E2866}"/>
              </a:ext>
            </a:extLst>
          </p:cNvPr>
          <p:cNvSpPr>
            <a:spLocks noGrp="1"/>
          </p:cNvSpPr>
          <p:nvPr>
            <p:ph type="title"/>
          </p:nvPr>
        </p:nvSpPr>
        <p:spPr>
          <a:xfrm>
            <a:off x="2231136" y="298647"/>
            <a:ext cx="7729728" cy="1188720"/>
          </a:xfrm>
        </p:spPr>
        <p:txBody>
          <a:bodyPr/>
          <a:lstStyle/>
          <a:p>
            <a:r>
              <a:rPr lang="en-GB" dirty="0"/>
              <a:t>Contents/session </a:t>
            </a:r>
          </a:p>
        </p:txBody>
      </p:sp>
      <p:sp>
        <p:nvSpPr>
          <p:cNvPr id="3" name="Content Placeholder 2">
            <a:extLst>
              <a:ext uri="{FF2B5EF4-FFF2-40B4-BE49-F238E27FC236}">
                <a16:creationId xmlns:a16="http://schemas.microsoft.com/office/drawing/2014/main" id="{F19CC55F-31F3-C466-70A2-B01FA58412E1}"/>
              </a:ext>
            </a:extLst>
          </p:cNvPr>
          <p:cNvSpPr>
            <a:spLocks noGrp="1"/>
          </p:cNvSpPr>
          <p:nvPr>
            <p:ph idx="1"/>
          </p:nvPr>
        </p:nvSpPr>
        <p:spPr>
          <a:xfrm>
            <a:off x="677333" y="1868820"/>
            <a:ext cx="9283531" cy="4859358"/>
          </a:xfrm>
        </p:spPr>
        <p:txBody>
          <a:bodyPr>
            <a:normAutofit/>
          </a:bodyPr>
          <a:lstStyle/>
          <a:p>
            <a:r>
              <a:rPr lang="en-GB" sz="2000" dirty="0"/>
              <a:t>Role of the digestive system </a:t>
            </a:r>
          </a:p>
          <a:p>
            <a:r>
              <a:rPr lang="en-GB" sz="2000" dirty="0"/>
              <a:t>The role of enzymes </a:t>
            </a:r>
          </a:p>
          <a:p>
            <a:r>
              <a:rPr lang="en-GB" sz="2000" dirty="0">
                <a:solidFill>
                  <a:srgbClr val="FF0000"/>
                </a:solidFill>
              </a:rPr>
              <a:t>Recap- quick fire round </a:t>
            </a:r>
          </a:p>
          <a:p>
            <a:r>
              <a:rPr lang="en-GB" sz="2000" dirty="0"/>
              <a:t>Major organs of the digestive system- image</a:t>
            </a:r>
          </a:p>
          <a:p>
            <a:r>
              <a:rPr lang="en-GB" sz="2000" b="1" dirty="0"/>
              <a:t>Break time!</a:t>
            </a:r>
          </a:p>
          <a:p>
            <a:r>
              <a:rPr lang="en-GB" sz="2000" dirty="0"/>
              <a:t>Part 1- the head- </a:t>
            </a:r>
            <a:r>
              <a:rPr lang="en-GB" sz="2000" dirty="0">
                <a:solidFill>
                  <a:srgbClr val="FF0000"/>
                </a:solidFill>
              </a:rPr>
              <a:t>then quick fire round </a:t>
            </a:r>
          </a:p>
          <a:p>
            <a:r>
              <a:rPr lang="en-GB" sz="2000" dirty="0"/>
              <a:t>Part 2- then what?- </a:t>
            </a:r>
            <a:r>
              <a:rPr lang="en-GB" sz="2000" dirty="0">
                <a:solidFill>
                  <a:srgbClr val="FF0000"/>
                </a:solidFill>
              </a:rPr>
              <a:t>then quick fire round </a:t>
            </a:r>
          </a:p>
          <a:p>
            <a:r>
              <a:rPr lang="en-GB" sz="2000" dirty="0"/>
              <a:t>Part 3- and finally – (draw and label your own bowels!) </a:t>
            </a:r>
            <a:r>
              <a:rPr lang="en-GB" sz="2000" dirty="0">
                <a:solidFill>
                  <a:srgbClr val="FF0000"/>
                </a:solidFill>
              </a:rPr>
              <a:t>then quick fire round </a:t>
            </a:r>
          </a:p>
          <a:p>
            <a:r>
              <a:rPr lang="en-GB" sz="2000" b="1" dirty="0">
                <a:solidFill>
                  <a:schemeClr val="tx1"/>
                </a:solidFill>
              </a:rPr>
              <a:t>Breaktime!</a:t>
            </a:r>
          </a:p>
          <a:p>
            <a:r>
              <a:rPr lang="en-GB" dirty="0"/>
              <a:t>Group Activity- did you know!? </a:t>
            </a:r>
          </a:p>
          <a:p>
            <a:r>
              <a:rPr lang="en-GB" dirty="0"/>
              <a:t>Work booklet handout.</a:t>
            </a:r>
          </a:p>
        </p:txBody>
      </p:sp>
    </p:spTree>
    <p:extLst>
      <p:ext uri="{BB962C8B-B14F-4D97-AF65-F5344CB8AC3E}">
        <p14:creationId xmlns:p14="http://schemas.microsoft.com/office/powerpoint/2010/main" val="537118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B68289-3824-C9A7-BF02-4C21C316DB6C}"/>
              </a:ext>
            </a:extLst>
          </p:cNvPr>
          <p:cNvSpPr>
            <a:spLocks noGrp="1"/>
          </p:cNvSpPr>
          <p:nvPr>
            <p:ph type="title"/>
          </p:nvPr>
        </p:nvSpPr>
        <p:spPr>
          <a:xfrm>
            <a:off x="2231136" y="467418"/>
            <a:ext cx="7729728" cy="1188720"/>
          </a:xfrm>
          <a:solidFill>
            <a:srgbClr val="FFFFFF"/>
          </a:solidFill>
        </p:spPr>
        <p:txBody>
          <a:bodyPr>
            <a:normAutofit/>
          </a:bodyPr>
          <a:lstStyle/>
          <a:p>
            <a:r>
              <a:rPr lang="en-GB" dirty="0"/>
              <a:t>Role of the digestive system </a:t>
            </a:r>
          </a:p>
        </p:txBody>
      </p:sp>
      <p:sp>
        <p:nvSpPr>
          <p:cNvPr id="3" name="Content Placeholder 2">
            <a:extLst>
              <a:ext uri="{FF2B5EF4-FFF2-40B4-BE49-F238E27FC236}">
                <a16:creationId xmlns:a16="http://schemas.microsoft.com/office/drawing/2014/main" id="{D7B1F797-684B-8D09-F569-B7BB252CF8CE}"/>
              </a:ext>
            </a:extLst>
          </p:cNvPr>
          <p:cNvSpPr>
            <a:spLocks noGrp="1"/>
          </p:cNvSpPr>
          <p:nvPr>
            <p:ph idx="1"/>
          </p:nvPr>
        </p:nvSpPr>
        <p:spPr>
          <a:xfrm>
            <a:off x="1706062" y="2291262"/>
            <a:ext cx="8779512" cy="2879256"/>
          </a:xfrm>
        </p:spPr>
        <p:txBody>
          <a:bodyPr>
            <a:normAutofit/>
          </a:bodyPr>
          <a:lstStyle/>
          <a:p>
            <a:r>
              <a:rPr lang="en-GB" sz="2400" dirty="0">
                <a:solidFill>
                  <a:srgbClr val="00B0F0"/>
                </a:solidFill>
              </a:rPr>
              <a:t>Physiology is a branch of science concerned with the functions of the body.</a:t>
            </a:r>
          </a:p>
          <a:p>
            <a:pPr marL="0" indent="0">
              <a:buNone/>
            </a:pPr>
            <a:endParaRPr lang="en-GB" sz="2400" dirty="0">
              <a:solidFill>
                <a:srgbClr val="00B0F0"/>
              </a:solidFill>
            </a:endParaRPr>
          </a:p>
          <a:p>
            <a:r>
              <a:rPr lang="en-GB" sz="2400" b="1" dirty="0">
                <a:solidFill>
                  <a:schemeClr val="tx1"/>
                </a:solidFill>
              </a:rPr>
              <a:t> Why do you think humans need a digestive system? </a:t>
            </a:r>
          </a:p>
        </p:txBody>
      </p:sp>
      <p:pic>
        <p:nvPicPr>
          <p:cNvPr id="14" name="Picture 13" descr="A yellow rubber duck&#10;&#10;Description automatically generated with low confidence">
            <a:extLst>
              <a:ext uri="{FF2B5EF4-FFF2-40B4-BE49-F238E27FC236}">
                <a16:creationId xmlns:a16="http://schemas.microsoft.com/office/drawing/2014/main" id="{1DA75C99-60B2-1A62-88D1-4CB5F7AB00C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291153" y="4154990"/>
            <a:ext cx="1454854" cy="1454854"/>
          </a:xfrm>
          <a:prstGeom prst="rect">
            <a:avLst/>
          </a:prstGeom>
        </p:spPr>
      </p:pic>
    </p:spTree>
    <p:extLst>
      <p:ext uri="{BB962C8B-B14F-4D97-AF65-F5344CB8AC3E}">
        <p14:creationId xmlns:p14="http://schemas.microsoft.com/office/powerpoint/2010/main" val="10669473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164EE-ABF8-2C3B-530F-78A9C8BB6732}"/>
              </a:ext>
            </a:extLst>
          </p:cNvPr>
          <p:cNvSpPr>
            <a:spLocks noGrp="1"/>
          </p:cNvSpPr>
          <p:nvPr>
            <p:ph type="title"/>
          </p:nvPr>
        </p:nvSpPr>
        <p:spPr>
          <a:xfrm>
            <a:off x="2231136" y="746978"/>
            <a:ext cx="7729728" cy="1188720"/>
          </a:xfrm>
        </p:spPr>
        <p:txBody>
          <a:bodyPr/>
          <a:lstStyle/>
          <a:p>
            <a:r>
              <a:rPr lang="en-GB" dirty="0"/>
              <a:t>Role of the digestive system </a:t>
            </a:r>
          </a:p>
        </p:txBody>
      </p:sp>
      <p:sp>
        <p:nvSpPr>
          <p:cNvPr id="3" name="Content Placeholder 2">
            <a:extLst>
              <a:ext uri="{FF2B5EF4-FFF2-40B4-BE49-F238E27FC236}">
                <a16:creationId xmlns:a16="http://schemas.microsoft.com/office/drawing/2014/main" id="{6A5FA920-3B55-41CE-50E1-E43EC7A24B29}"/>
              </a:ext>
            </a:extLst>
          </p:cNvPr>
          <p:cNvSpPr>
            <a:spLocks noGrp="1"/>
          </p:cNvSpPr>
          <p:nvPr>
            <p:ph idx="1"/>
          </p:nvPr>
        </p:nvSpPr>
        <p:spPr>
          <a:xfrm>
            <a:off x="657983" y="2394857"/>
            <a:ext cx="11150196" cy="4209143"/>
          </a:xfrm>
        </p:spPr>
        <p:txBody>
          <a:bodyPr>
            <a:normAutofit lnSpcReduction="10000"/>
          </a:bodyPr>
          <a:lstStyle/>
          <a:p>
            <a:r>
              <a:rPr lang="en-GB" sz="2400" dirty="0"/>
              <a:t>The digestive systems role is to </a:t>
            </a:r>
            <a:r>
              <a:rPr lang="en-GB" sz="2400" dirty="0">
                <a:solidFill>
                  <a:srgbClr val="00B0F0"/>
                </a:solidFill>
              </a:rPr>
              <a:t>process food and absorb nutrients-</a:t>
            </a:r>
          </a:p>
          <a:p>
            <a:pPr marL="0" indent="0">
              <a:buNone/>
            </a:pPr>
            <a:endParaRPr lang="en-GB" sz="2400" dirty="0">
              <a:solidFill>
                <a:srgbClr val="00B0F0"/>
              </a:solidFill>
            </a:endParaRPr>
          </a:p>
          <a:p>
            <a:r>
              <a:rPr lang="en-GB" sz="2400" dirty="0">
                <a:solidFill>
                  <a:srgbClr val="7030A0"/>
                </a:solidFill>
              </a:rPr>
              <a:t>The digestive system maybe looked at in</a:t>
            </a:r>
            <a:r>
              <a:rPr lang="en-GB" sz="2400" dirty="0">
                <a:solidFill>
                  <a:schemeClr val="tx1"/>
                </a:solidFill>
              </a:rPr>
              <a:t> </a:t>
            </a:r>
            <a:r>
              <a:rPr lang="en-GB" sz="2400" dirty="0">
                <a:solidFill>
                  <a:srgbClr val="7030A0"/>
                </a:solidFill>
              </a:rPr>
              <a:t>4 stages-</a:t>
            </a:r>
          </a:p>
          <a:p>
            <a:r>
              <a:rPr lang="en-GB" sz="2400" dirty="0">
                <a:solidFill>
                  <a:srgbClr val="7030A0"/>
                </a:solidFill>
              </a:rPr>
              <a:t>1</a:t>
            </a:r>
            <a:r>
              <a:rPr lang="en-GB" sz="2400" dirty="0">
                <a:solidFill>
                  <a:schemeClr val="tx1"/>
                </a:solidFill>
              </a:rPr>
              <a:t>- Intake of food</a:t>
            </a:r>
          </a:p>
          <a:p>
            <a:r>
              <a:rPr lang="en-GB" sz="2400" dirty="0">
                <a:solidFill>
                  <a:srgbClr val="7030A0"/>
                </a:solidFill>
              </a:rPr>
              <a:t>2-</a:t>
            </a:r>
            <a:r>
              <a:rPr lang="en-GB" sz="2400" dirty="0">
                <a:solidFill>
                  <a:schemeClr val="tx1"/>
                </a:solidFill>
              </a:rPr>
              <a:t> Mechanical and chemical degradation of food</a:t>
            </a:r>
          </a:p>
          <a:p>
            <a:r>
              <a:rPr lang="en-GB" sz="2400" dirty="0">
                <a:solidFill>
                  <a:srgbClr val="7030A0"/>
                </a:solidFill>
              </a:rPr>
              <a:t>3-</a:t>
            </a:r>
            <a:r>
              <a:rPr lang="en-GB" sz="2400" dirty="0">
                <a:solidFill>
                  <a:schemeClr val="tx1"/>
                </a:solidFill>
              </a:rPr>
              <a:t> Absorb nutrients </a:t>
            </a:r>
          </a:p>
          <a:p>
            <a:r>
              <a:rPr lang="en-GB" sz="2400" dirty="0">
                <a:solidFill>
                  <a:srgbClr val="7030A0"/>
                </a:solidFill>
              </a:rPr>
              <a:t>4-</a:t>
            </a:r>
            <a:r>
              <a:rPr lang="en-GB" sz="2400" dirty="0">
                <a:solidFill>
                  <a:schemeClr val="tx1"/>
                </a:solidFill>
              </a:rPr>
              <a:t> Removal of indigestible food </a:t>
            </a:r>
          </a:p>
          <a:p>
            <a:pPr marL="0" indent="0">
              <a:buNone/>
            </a:pPr>
            <a:endParaRPr lang="en-GB" sz="2400" dirty="0">
              <a:solidFill>
                <a:schemeClr val="tx1"/>
              </a:solidFill>
            </a:endParaRPr>
          </a:p>
          <a:p>
            <a:r>
              <a:rPr lang="en-GB" sz="2400" dirty="0">
                <a:solidFill>
                  <a:schemeClr val="tx1"/>
                </a:solidFill>
              </a:rPr>
              <a:t>= </a:t>
            </a:r>
            <a:r>
              <a:rPr lang="en-GB" sz="2400" dirty="0">
                <a:solidFill>
                  <a:srgbClr val="7030A0"/>
                </a:solidFill>
              </a:rPr>
              <a:t>IMAR………</a:t>
            </a:r>
            <a:r>
              <a:rPr lang="en-GB" sz="3200" dirty="0">
                <a:solidFill>
                  <a:srgbClr val="00B050"/>
                </a:solidFill>
              </a:rPr>
              <a:t>Q-</a:t>
            </a:r>
            <a:r>
              <a:rPr lang="en-GB" sz="2400" dirty="0">
                <a:solidFill>
                  <a:srgbClr val="00B050"/>
                </a:solidFill>
              </a:rPr>
              <a:t>what do you know about digestive enzymes?</a:t>
            </a:r>
          </a:p>
          <a:p>
            <a:endParaRPr lang="en-GB" dirty="0"/>
          </a:p>
        </p:txBody>
      </p:sp>
      <p:pic>
        <p:nvPicPr>
          <p:cNvPr id="5" name="Picture 4" descr="A picture containing indoor&#10;&#10;Description automatically generated">
            <a:extLst>
              <a:ext uri="{FF2B5EF4-FFF2-40B4-BE49-F238E27FC236}">
                <a16:creationId xmlns:a16="http://schemas.microsoft.com/office/drawing/2014/main" id="{F8A1B636-9E83-F72F-A87C-E3AFAC7C92B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flipH="1">
            <a:off x="8707644" y="3893456"/>
            <a:ext cx="2506439" cy="2438095"/>
          </a:xfrm>
          <a:prstGeom prst="rect">
            <a:avLst/>
          </a:prstGeom>
        </p:spPr>
      </p:pic>
    </p:spTree>
    <p:extLst>
      <p:ext uri="{BB962C8B-B14F-4D97-AF65-F5344CB8AC3E}">
        <p14:creationId xmlns:p14="http://schemas.microsoft.com/office/powerpoint/2010/main" val="36119045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16">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18">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72693A-6843-8864-B908-91A748E5035A}"/>
              </a:ext>
            </a:extLst>
          </p:cNvPr>
          <p:cNvSpPr>
            <a:spLocks noGrp="1"/>
          </p:cNvSpPr>
          <p:nvPr>
            <p:ph type="title"/>
          </p:nvPr>
        </p:nvSpPr>
        <p:spPr>
          <a:xfrm>
            <a:off x="0" y="1011382"/>
            <a:ext cx="3685032" cy="3685032"/>
          </a:xfrm>
          <a:prstGeom prst="ellipse">
            <a:avLst/>
          </a:prstGeom>
          <a:solidFill>
            <a:schemeClr val="accent2">
              <a:lumMod val="75000"/>
            </a:schemeClr>
          </a:solidFill>
          <a:ln>
            <a:noFill/>
          </a:ln>
        </p:spPr>
        <p:txBody>
          <a:bodyPr>
            <a:normAutofit/>
          </a:bodyPr>
          <a:lstStyle/>
          <a:p>
            <a:r>
              <a:rPr lang="en-GB" sz="3000" dirty="0">
                <a:solidFill>
                  <a:srgbClr val="FFFFFF"/>
                </a:solidFill>
              </a:rPr>
              <a:t>Role of enzymes </a:t>
            </a:r>
          </a:p>
        </p:txBody>
      </p:sp>
      <p:sp>
        <p:nvSpPr>
          <p:cNvPr id="26" name="Content Placeholder 2">
            <a:extLst>
              <a:ext uri="{FF2B5EF4-FFF2-40B4-BE49-F238E27FC236}">
                <a16:creationId xmlns:a16="http://schemas.microsoft.com/office/drawing/2014/main" id="{4E6C771F-C10E-D2E4-AB27-18F2483F5415}"/>
              </a:ext>
            </a:extLst>
          </p:cNvPr>
          <p:cNvSpPr>
            <a:spLocks noGrp="1"/>
          </p:cNvSpPr>
          <p:nvPr>
            <p:ph idx="1"/>
          </p:nvPr>
        </p:nvSpPr>
        <p:spPr>
          <a:xfrm>
            <a:off x="3685032" y="1"/>
            <a:ext cx="8506967" cy="6858000"/>
          </a:xfrm>
        </p:spPr>
        <p:txBody>
          <a:bodyPr anchor="ctr">
            <a:noAutofit/>
          </a:bodyPr>
          <a:lstStyle/>
          <a:p>
            <a:pPr>
              <a:lnSpc>
                <a:spcPct val="90000"/>
              </a:lnSpc>
            </a:pPr>
            <a:r>
              <a:rPr lang="en-GB" sz="2000" b="1" dirty="0"/>
              <a:t>Enzymes speed up chemical reaction for digestion- </a:t>
            </a:r>
            <a:r>
              <a:rPr lang="en-GB" sz="2000" dirty="0"/>
              <a:t>breakdown into smaller molecules to absorb nutrients.</a:t>
            </a:r>
          </a:p>
          <a:p>
            <a:pPr>
              <a:lnSpc>
                <a:spcPct val="90000"/>
              </a:lnSpc>
            </a:pPr>
            <a:r>
              <a:rPr lang="en-GB" sz="2000" b="1" i="1" u="sng" dirty="0">
                <a:solidFill>
                  <a:srgbClr val="00B050"/>
                </a:solidFill>
              </a:rPr>
              <a:t>Oral cavity = Mouth</a:t>
            </a:r>
            <a:r>
              <a:rPr lang="en-GB" sz="2000" i="1" dirty="0">
                <a:solidFill>
                  <a:srgbClr val="00B050"/>
                </a:solidFill>
              </a:rPr>
              <a:t> </a:t>
            </a:r>
          </a:p>
          <a:p>
            <a:pPr>
              <a:lnSpc>
                <a:spcPct val="90000"/>
              </a:lnSpc>
            </a:pPr>
            <a:r>
              <a:rPr lang="en-GB" sz="2000" b="1" dirty="0">
                <a:solidFill>
                  <a:srgbClr val="00B050"/>
                </a:solidFill>
              </a:rPr>
              <a:t>Amylase-</a:t>
            </a:r>
            <a:r>
              <a:rPr lang="en-GB" sz="2000" dirty="0">
                <a:solidFill>
                  <a:srgbClr val="00B050"/>
                </a:solidFill>
              </a:rPr>
              <a:t> breaks down starches (complex carbohydrates) into simpler sugars such as glucose- the body uses glucose for energy.</a:t>
            </a:r>
          </a:p>
          <a:p>
            <a:pPr>
              <a:lnSpc>
                <a:spcPct val="90000"/>
              </a:lnSpc>
            </a:pPr>
            <a:r>
              <a:rPr lang="en-GB" sz="2000" b="1" dirty="0">
                <a:solidFill>
                  <a:srgbClr val="00B050"/>
                </a:solidFill>
              </a:rPr>
              <a:t>Lingual Lipase- </a:t>
            </a:r>
            <a:r>
              <a:rPr lang="en-GB" sz="2000" dirty="0">
                <a:solidFill>
                  <a:srgbClr val="00B050"/>
                </a:solidFill>
              </a:rPr>
              <a:t>breaks down fats </a:t>
            </a:r>
          </a:p>
          <a:p>
            <a:pPr>
              <a:lnSpc>
                <a:spcPct val="90000"/>
              </a:lnSpc>
            </a:pPr>
            <a:r>
              <a:rPr lang="en-GB" sz="2000" b="1" dirty="0">
                <a:solidFill>
                  <a:srgbClr val="00B050"/>
                </a:solidFill>
              </a:rPr>
              <a:t>Lysozyme-</a:t>
            </a:r>
            <a:r>
              <a:rPr lang="en-GB" sz="2000" dirty="0">
                <a:solidFill>
                  <a:srgbClr val="00B050"/>
                </a:solidFill>
              </a:rPr>
              <a:t> </a:t>
            </a:r>
            <a:r>
              <a:rPr lang="en-GB" sz="2000" i="1" dirty="0">
                <a:solidFill>
                  <a:srgbClr val="00B050"/>
                </a:solidFill>
              </a:rPr>
              <a:t>not part of digestion, however breaks down the walls of bacteria (</a:t>
            </a:r>
            <a:r>
              <a:rPr lang="en-GB" sz="2000" i="1" dirty="0" err="1">
                <a:solidFill>
                  <a:srgbClr val="00B050"/>
                </a:solidFill>
              </a:rPr>
              <a:t>disharms</a:t>
            </a:r>
            <a:r>
              <a:rPr lang="en-GB" sz="2000" i="1" dirty="0">
                <a:solidFill>
                  <a:srgbClr val="00B050"/>
                </a:solidFill>
              </a:rPr>
              <a:t>)</a:t>
            </a:r>
          </a:p>
          <a:p>
            <a:pPr>
              <a:lnSpc>
                <a:spcPct val="90000"/>
              </a:lnSpc>
            </a:pPr>
            <a:r>
              <a:rPr lang="en-GB" sz="2000" b="1" i="1" u="sng" dirty="0">
                <a:solidFill>
                  <a:srgbClr val="FF0000"/>
                </a:solidFill>
              </a:rPr>
              <a:t>Stomach</a:t>
            </a:r>
          </a:p>
          <a:p>
            <a:pPr>
              <a:lnSpc>
                <a:spcPct val="90000"/>
              </a:lnSpc>
            </a:pPr>
            <a:r>
              <a:rPr lang="en-GB" sz="2000" dirty="0">
                <a:solidFill>
                  <a:srgbClr val="FF0000"/>
                </a:solidFill>
              </a:rPr>
              <a:t>Pepsin- breaks down proteins into smaller peptides (short strings of amino acids) these are building blocks of proteins.</a:t>
            </a:r>
          </a:p>
          <a:p>
            <a:pPr>
              <a:lnSpc>
                <a:spcPct val="90000"/>
              </a:lnSpc>
            </a:pPr>
            <a:r>
              <a:rPr lang="en-GB" sz="2000" b="1" i="1" u="sng" dirty="0">
                <a:solidFill>
                  <a:srgbClr val="0070C0"/>
                </a:solidFill>
              </a:rPr>
              <a:t>Pancreas</a:t>
            </a:r>
          </a:p>
          <a:p>
            <a:pPr>
              <a:lnSpc>
                <a:spcPct val="90000"/>
              </a:lnSpc>
            </a:pPr>
            <a:r>
              <a:rPr lang="en-GB" sz="2000" b="1" dirty="0">
                <a:solidFill>
                  <a:srgbClr val="0070C0"/>
                </a:solidFill>
              </a:rPr>
              <a:t>Amylase- breaks down starch and </a:t>
            </a:r>
            <a:r>
              <a:rPr lang="en-GB" sz="2000" b="1" dirty="0" err="1">
                <a:solidFill>
                  <a:srgbClr val="0070C0"/>
                </a:solidFill>
              </a:rPr>
              <a:t>glycagon</a:t>
            </a:r>
            <a:r>
              <a:rPr lang="en-GB" sz="2000" b="1" dirty="0">
                <a:solidFill>
                  <a:srgbClr val="0070C0"/>
                </a:solidFill>
              </a:rPr>
              <a:t> </a:t>
            </a:r>
          </a:p>
          <a:p>
            <a:pPr>
              <a:lnSpc>
                <a:spcPct val="90000"/>
              </a:lnSpc>
            </a:pPr>
            <a:r>
              <a:rPr lang="en-GB" sz="2000" b="1" dirty="0">
                <a:solidFill>
                  <a:srgbClr val="0070C0"/>
                </a:solidFill>
              </a:rPr>
              <a:t>Protease- breaks down proteins into smaller peptides and amino acids</a:t>
            </a:r>
          </a:p>
          <a:p>
            <a:pPr>
              <a:lnSpc>
                <a:spcPct val="90000"/>
              </a:lnSpc>
            </a:pPr>
            <a:r>
              <a:rPr lang="en-GB" sz="2000" b="1" dirty="0">
                <a:solidFill>
                  <a:srgbClr val="0070C0"/>
                </a:solidFill>
              </a:rPr>
              <a:t>Lipase-  breaks down oils and fats into glycerol (smaller fats) and fatty acids </a:t>
            </a:r>
          </a:p>
          <a:p>
            <a:pPr>
              <a:lnSpc>
                <a:spcPct val="90000"/>
              </a:lnSpc>
            </a:pPr>
            <a:r>
              <a:rPr lang="en-GB" sz="2000" b="1" u="sng" dirty="0">
                <a:solidFill>
                  <a:srgbClr val="7030A0"/>
                </a:solidFill>
              </a:rPr>
              <a:t>Small intestine  </a:t>
            </a:r>
            <a:endParaRPr lang="en-GB" sz="2000" b="1" u="sng" dirty="0">
              <a:solidFill>
                <a:srgbClr val="0070C0"/>
              </a:solidFill>
            </a:endParaRPr>
          </a:p>
          <a:p>
            <a:pPr>
              <a:lnSpc>
                <a:spcPct val="90000"/>
              </a:lnSpc>
            </a:pPr>
            <a:r>
              <a:rPr lang="en-GB" sz="2000" b="1" dirty="0">
                <a:solidFill>
                  <a:srgbClr val="7030A0"/>
                </a:solidFill>
              </a:rPr>
              <a:t>Maltase- breaks down maltose (malt sugar) in to glucose.</a:t>
            </a:r>
          </a:p>
        </p:txBody>
      </p:sp>
    </p:spTree>
    <p:extLst>
      <p:ext uri="{BB962C8B-B14F-4D97-AF65-F5344CB8AC3E}">
        <p14:creationId xmlns:p14="http://schemas.microsoft.com/office/powerpoint/2010/main" val="1213632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B18DD9-BC57-0308-39E2-4121B9F004D6}"/>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dirty="0">
                <a:solidFill>
                  <a:srgbClr val="FF0000"/>
                </a:solidFill>
              </a:rPr>
              <a:t>Quickfire round!</a:t>
            </a:r>
          </a:p>
        </p:txBody>
      </p:sp>
      <p:sp>
        <p:nvSpPr>
          <p:cNvPr id="3" name="Content Placeholder 2">
            <a:extLst>
              <a:ext uri="{FF2B5EF4-FFF2-40B4-BE49-F238E27FC236}">
                <a16:creationId xmlns:a16="http://schemas.microsoft.com/office/drawing/2014/main" id="{074CA551-42C6-F55E-CD9C-6D99F2E75E08}"/>
              </a:ext>
            </a:extLst>
          </p:cNvPr>
          <p:cNvSpPr>
            <a:spLocks noGrp="1"/>
          </p:cNvSpPr>
          <p:nvPr>
            <p:ph idx="1"/>
          </p:nvPr>
        </p:nvSpPr>
        <p:spPr>
          <a:xfrm>
            <a:off x="5232806" y="1049867"/>
            <a:ext cx="6262508" cy="5554133"/>
          </a:xfrm>
        </p:spPr>
        <p:txBody>
          <a:bodyPr anchor="ctr">
            <a:normAutofit/>
          </a:bodyPr>
          <a:lstStyle/>
          <a:p>
            <a:pPr marL="457200" indent="-457200">
              <a:lnSpc>
                <a:spcPct val="150000"/>
              </a:lnSpc>
              <a:buFont typeface="+mj-lt"/>
              <a:buAutoNum type="arabicPeriod"/>
            </a:pPr>
            <a:r>
              <a:rPr lang="en-GB" sz="2400" dirty="0"/>
              <a:t>What is physiology concerned with?</a:t>
            </a:r>
          </a:p>
          <a:p>
            <a:pPr marL="457200" indent="-457200">
              <a:lnSpc>
                <a:spcPct val="150000"/>
              </a:lnSpc>
              <a:buFont typeface="+mj-lt"/>
              <a:buAutoNum type="arabicPeriod"/>
            </a:pPr>
            <a:r>
              <a:rPr lang="en-GB" sz="2400" dirty="0"/>
              <a:t>Why do we need a digestive system?</a:t>
            </a:r>
          </a:p>
          <a:p>
            <a:pPr marL="457200" indent="-457200">
              <a:lnSpc>
                <a:spcPct val="150000"/>
              </a:lnSpc>
              <a:buFont typeface="+mj-lt"/>
              <a:buAutoNum type="arabicPeriod"/>
            </a:pPr>
            <a:r>
              <a:rPr lang="en-GB" sz="2400" dirty="0"/>
              <a:t>What are the 4 stages of digestion- here a clue- </a:t>
            </a:r>
            <a:r>
              <a:rPr lang="en-GB" sz="2400" dirty="0">
                <a:solidFill>
                  <a:srgbClr val="7030A0"/>
                </a:solidFill>
              </a:rPr>
              <a:t>IMAR</a:t>
            </a:r>
          </a:p>
          <a:p>
            <a:pPr marL="457200" indent="-457200">
              <a:lnSpc>
                <a:spcPct val="150000"/>
              </a:lnSpc>
              <a:buFont typeface="+mj-lt"/>
              <a:buAutoNum type="arabicPeriod"/>
            </a:pPr>
            <a:r>
              <a:rPr lang="en-GB" sz="2400" dirty="0">
                <a:solidFill>
                  <a:schemeClr val="tx1"/>
                </a:solidFill>
              </a:rPr>
              <a:t>The breakdown of food occurs through both a M……. and a C…….. Process </a:t>
            </a:r>
          </a:p>
          <a:p>
            <a:pPr marL="457200" indent="-457200">
              <a:lnSpc>
                <a:spcPct val="150000"/>
              </a:lnSpc>
              <a:buFont typeface="+mj-lt"/>
              <a:buAutoNum type="arabicPeriod"/>
            </a:pPr>
            <a:r>
              <a:rPr lang="en-GB" sz="2400" dirty="0"/>
              <a:t>What is the purpose of an enzyme?</a:t>
            </a:r>
          </a:p>
          <a:p>
            <a:pPr marL="457200" indent="-457200">
              <a:lnSpc>
                <a:spcPct val="150000"/>
              </a:lnSpc>
              <a:buFont typeface="+mj-lt"/>
              <a:buAutoNum type="arabicPeriod"/>
            </a:pPr>
            <a:r>
              <a:rPr lang="en-GB" sz="2400" dirty="0"/>
              <a:t>Where are some digestive enzymes located?</a:t>
            </a:r>
          </a:p>
        </p:txBody>
      </p:sp>
    </p:spTree>
    <p:extLst>
      <p:ext uri="{BB962C8B-B14F-4D97-AF65-F5344CB8AC3E}">
        <p14:creationId xmlns:p14="http://schemas.microsoft.com/office/powerpoint/2010/main" val="15631679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C40A7-44FE-4F76-3809-9CC273538A44}"/>
              </a:ext>
            </a:extLst>
          </p:cNvPr>
          <p:cNvSpPr>
            <a:spLocks noGrp="1"/>
          </p:cNvSpPr>
          <p:nvPr>
            <p:ph type="title"/>
          </p:nvPr>
        </p:nvSpPr>
        <p:spPr>
          <a:xfrm>
            <a:off x="2129536" y="287359"/>
            <a:ext cx="7729728" cy="1188720"/>
          </a:xfrm>
        </p:spPr>
        <p:txBody>
          <a:bodyPr/>
          <a:lstStyle/>
          <a:p>
            <a:r>
              <a:rPr lang="en-GB" dirty="0">
                <a:solidFill>
                  <a:srgbClr val="00B050"/>
                </a:solidFill>
              </a:rPr>
              <a:t>Answers/ recap</a:t>
            </a:r>
          </a:p>
        </p:txBody>
      </p:sp>
      <p:sp>
        <p:nvSpPr>
          <p:cNvPr id="3" name="Content Placeholder 2">
            <a:extLst>
              <a:ext uri="{FF2B5EF4-FFF2-40B4-BE49-F238E27FC236}">
                <a16:creationId xmlns:a16="http://schemas.microsoft.com/office/drawing/2014/main" id="{CECEA04D-E27D-7607-6085-FAD3D1B8F5B9}"/>
              </a:ext>
            </a:extLst>
          </p:cNvPr>
          <p:cNvSpPr>
            <a:spLocks noGrp="1"/>
          </p:cNvSpPr>
          <p:nvPr>
            <p:ph idx="1"/>
          </p:nvPr>
        </p:nvSpPr>
        <p:spPr>
          <a:xfrm>
            <a:off x="536222" y="1847821"/>
            <a:ext cx="11633495" cy="5010179"/>
          </a:xfrm>
        </p:spPr>
        <p:txBody>
          <a:bodyPr>
            <a:noAutofit/>
          </a:bodyPr>
          <a:lstStyle/>
          <a:p>
            <a:pPr>
              <a:lnSpc>
                <a:spcPct val="150000"/>
              </a:lnSpc>
              <a:buFont typeface="Wingdings" panose="05000000000000000000" pitchFamily="2" charset="2"/>
              <a:buChar char="ü"/>
            </a:pPr>
            <a:r>
              <a:rPr lang="en-GB" sz="2000" dirty="0"/>
              <a:t>Physiology is concerned with the </a:t>
            </a:r>
            <a:r>
              <a:rPr lang="en-GB" sz="2000" dirty="0">
                <a:solidFill>
                  <a:srgbClr val="FF0000"/>
                </a:solidFill>
              </a:rPr>
              <a:t>functions of the body </a:t>
            </a:r>
          </a:p>
          <a:p>
            <a:pPr>
              <a:lnSpc>
                <a:spcPct val="150000"/>
              </a:lnSpc>
              <a:buFont typeface="Wingdings" panose="05000000000000000000" pitchFamily="2" charset="2"/>
              <a:buChar char="ü"/>
            </a:pPr>
            <a:r>
              <a:rPr lang="en-GB" sz="2000" dirty="0"/>
              <a:t>Digestive system is required for the absorption of nutrients to fuel the body and remove waste products  </a:t>
            </a:r>
          </a:p>
          <a:p>
            <a:pPr>
              <a:lnSpc>
                <a:spcPct val="150000"/>
              </a:lnSpc>
              <a:buFont typeface="Wingdings" panose="05000000000000000000" pitchFamily="2" charset="2"/>
              <a:buChar char="ü"/>
            </a:pPr>
            <a:r>
              <a:rPr lang="en-GB" sz="2000" dirty="0"/>
              <a:t>4 stages are- </a:t>
            </a:r>
            <a:r>
              <a:rPr lang="en-GB" sz="2000" dirty="0">
                <a:solidFill>
                  <a:srgbClr val="7030A0"/>
                </a:solidFill>
              </a:rPr>
              <a:t>Intake</a:t>
            </a:r>
            <a:r>
              <a:rPr lang="en-GB" sz="2000" dirty="0"/>
              <a:t> of food, </a:t>
            </a:r>
            <a:r>
              <a:rPr lang="en-GB" sz="2000" dirty="0">
                <a:solidFill>
                  <a:srgbClr val="7030A0"/>
                </a:solidFill>
              </a:rPr>
              <a:t>Mechanical</a:t>
            </a:r>
            <a:r>
              <a:rPr lang="en-GB" sz="2000" dirty="0"/>
              <a:t> and </a:t>
            </a:r>
            <a:r>
              <a:rPr lang="en-GB" sz="2000" dirty="0">
                <a:solidFill>
                  <a:srgbClr val="7030A0"/>
                </a:solidFill>
              </a:rPr>
              <a:t>chemical</a:t>
            </a:r>
            <a:r>
              <a:rPr lang="en-GB" sz="2000" dirty="0"/>
              <a:t> degradation of food,  </a:t>
            </a:r>
            <a:r>
              <a:rPr lang="en-GB" sz="2000" dirty="0">
                <a:solidFill>
                  <a:srgbClr val="7030A0"/>
                </a:solidFill>
              </a:rPr>
              <a:t>Absorption</a:t>
            </a:r>
            <a:r>
              <a:rPr lang="en-GB" sz="2000" dirty="0"/>
              <a:t> of nutrients and the </a:t>
            </a:r>
            <a:r>
              <a:rPr lang="en-GB" sz="2000" dirty="0">
                <a:solidFill>
                  <a:srgbClr val="7030A0"/>
                </a:solidFill>
              </a:rPr>
              <a:t>Removal</a:t>
            </a:r>
            <a:r>
              <a:rPr lang="en-GB" sz="2000" dirty="0"/>
              <a:t>/elimination of waste (undigested food) </a:t>
            </a:r>
            <a:r>
              <a:rPr lang="en-GB" sz="2000" dirty="0">
                <a:solidFill>
                  <a:srgbClr val="7030A0"/>
                </a:solidFill>
              </a:rPr>
              <a:t>(IMAR)</a:t>
            </a:r>
          </a:p>
          <a:p>
            <a:pPr>
              <a:lnSpc>
                <a:spcPct val="150000"/>
              </a:lnSpc>
              <a:buFont typeface="Wingdings" panose="05000000000000000000" pitchFamily="2" charset="2"/>
              <a:buChar char="ü"/>
            </a:pPr>
            <a:r>
              <a:rPr lang="en-GB" sz="2000" dirty="0"/>
              <a:t>The breakdown of food occurs through a </a:t>
            </a:r>
            <a:r>
              <a:rPr lang="en-GB" sz="2000" dirty="0">
                <a:solidFill>
                  <a:srgbClr val="00B050"/>
                </a:solidFill>
              </a:rPr>
              <a:t>mechanical and chemical process </a:t>
            </a:r>
          </a:p>
          <a:p>
            <a:pPr>
              <a:lnSpc>
                <a:spcPct val="150000"/>
              </a:lnSpc>
              <a:buFont typeface="Wingdings" panose="05000000000000000000" pitchFamily="2" charset="2"/>
              <a:buChar char="ü"/>
            </a:pPr>
            <a:r>
              <a:rPr lang="en-GB" sz="2000" dirty="0">
                <a:solidFill>
                  <a:srgbClr val="00B050"/>
                </a:solidFill>
              </a:rPr>
              <a:t>An enzyme is a protein </a:t>
            </a:r>
            <a:r>
              <a:rPr lang="en-GB" sz="2000" dirty="0"/>
              <a:t>that speeds up the chemical reactions </a:t>
            </a:r>
            <a:r>
              <a:rPr lang="en-GB" sz="2000" dirty="0">
                <a:solidFill>
                  <a:srgbClr val="00B050"/>
                </a:solidFill>
              </a:rPr>
              <a:t>that turn nutrients into substances that the digestive tract can absorb.</a:t>
            </a:r>
          </a:p>
          <a:p>
            <a:pPr>
              <a:lnSpc>
                <a:spcPct val="150000"/>
              </a:lnSpc>
              <a:buFont typeface="Wingdings" panose="05000000000000000000" pitchFamily="2" charset="2"/>
              <a:buChar char="ü"/>
            </a:pPr>
            <a:r>
              <a:rPr lang="en-GB" sz="2000" dirty="0">
                <a:solidFill>
                  <a:srgbClr val="00B050"/>
                </a:solidFill>
              </a:rPr>
              <a:t>Some </a:t>
            </a:r>
            <a:r>
              <a:rPr lang="en-GB" sz="2000" dirty="0">
                <a:solidFill>
                  <a:srgbClr val="002060"/>
                </a:solidFill>
              </a:rPr>
              <a:t>key digestive enzymes occur </a:t>
            </a:r>
            <a:r>
              <a:rPr lang="en-GB" sz="2000" dirty="0">
                <a:solidFill>
                  <a:srgbClr val="00B050"/>
                </a:solidFill>
              </a:rPr>
              <a:t>in </a:t>
            </a:r>
            <a:r>
              <a:rPr lang="en-GB" sz="2000" dirty="0">
                <a:solidFill>
                  <a:srgbClr val="002060"/>
                </a:solidFill>
              </a:rPr>
              <a:t>Saliva, </a:t>
            </a:r>
            <a:r>
              <a:rPr lang="en-GB" sz="2000" dirty="0">
                <a:solidFill>
                  <a:srgbClr val="00B050"/>
                </a:solidFill>
              </a:rPr>
              <a:t>and </a:t>
            </a:r>
            <a:r>
              <a:rPr lang="en-GB" sz="2000" dirty="0">
                <a:solidFill>
                  <a:srgbClr val="002060"/>
                </a:solidFill>
              </a:rPr>
              <a:t>organs such as the stomach and small intestine.</a:t>
            </a:r>
          </a:p>
        </p:txBody>
      </p:sp>
      <p:pic>
        <p:nvPicPr>
          <p:cNvPr id="5" name="Picture 4" descr="Chart&#10;&#10;Description automatically generated with medium confidence">
            <a:extLst>
              <a:ext uri="{FF2B5EF4-FFF2-40B4-BE49-F238E27FC236}">
                <a16:creationId xmlns:a16="http://schemas.microsoft.com/office/drawing/2014/main" id="{A5A3699B-0EA7-5A7E-2F03-29ECF26312A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728621">
            <a:off x="10052082" y="404965"/>
            <a:ext cx="1913723" cy="2142228"/>
          </a:xfrm>
          <a:prstGeom prst="rect">
            <a:avLst/>
          </a:prstGeom>
        </p:spPr>
      </p:pic>
    </p:spTree>
    <p:extLst>
      <p:ext uri="{BB962C8B-B14F-4D97-AF65-F5344CB8AC3E}">
        <p14:creationId xmlns:p14="http://schemas.microsoft.com/office/powerpoint/2010/main" val="14087966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99ABA855-623C-2F0C-59F4-E1EDE0F85356}"/>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3242" b="1013"/>
          <a:stretch/>
        </p:blipFill>
        <p:spPr>
          <a:xfrm>
            <a:off x="20" y="10"/>
            <a:ext cx="12191980" cy="6857990"/>
          </a:xfrm>
          <a:prstGeom prst="rect">
            <a:avLst/>
          </a:prstGeom>
        </p:spPr>
      </p:pic>
      <p:sp>
        <p:nvSpPr>
          <p:cNvPr id="6" name="TextBox 5">
            <a:extLst>
              <a:ext uri="{FF2B5EF4-FFF2-40B4-BE49-F238E27FC236}">
                <a16:creationId xmlns:a16="http://schemas.microsoft.com/office/drawing/2014/main" id="{8A72D2AB-85A4-03E3-D0AB-CD31E8EBDC20}"/>
              </a:ext>
            </a:extLst>
          </p:cNvPr>
          <p:cNvSpPr txBox="1"/>
          <p:nvPr/>
        </p:nvSpPr>
        <p:spPr>
          <a:xfrm>
            <a:off x="9771145" y="6657945"/>
            <a:ext cx="242085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mrgscience.com/topic-61-digestion-and-absorp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886786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up of coffee on a table&#10;&#10;Description automatically generated with medium confidence">
            <a:extLst>
              <a:ext uri="{FF2B5EF4-FFF2-40B4-BE49-F238E27FC236}">
                <a16:creationId xmlns:a16="http://schemas.microsoft.com/office/drawing/2014/main" id="{7BDE4553-AD31-B083-F37A-981B48CA104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2532" b="21218"/>
          <a:stretch/>
        </p:blipFill>
        <p:spPr>
          <a:xfrm>
            <a:off x="20" y="-200045"/>
            <a:ext cx="12191980" cy="6857990"/>
          </a:xfrm>
          <a:prstGeom prst="rect">
            <a:avLst/>
          </a:prstGeom>
        </p:spPr>
      </p:pic>
      <p:sp>
        <p:nvSpPr>
          <p:cNvPr id="2" name="Title 1">
            <a:extLst>
              <a:ext uri="{FF2B5EF4-FFF2-40B4-BE49-F238E27FC236}">
                <a16:creationId xmlns:a16="http://schemas.microsoft.com/office/drawing/2014/main" id="{B9592CCB-E0C2-CFA9-F3F6-E396B79787C5}"/>
              </a:ext>
            </a:extLst>
          </p:cNvPr>
          <p:cNvSpPr>
            <a:spLocks noGrp="1"/>
          </p:cNvSpPr>
          <p:nvPr>
            <p:ph type="title"/>
          </p:nvPr>
        </p:nvSpPr>
        <p:spPr>
          <a:xfrm>
            <a:off x="1738746" y="674718"/>
            <a:ext cx="8991600" cy="1042256"/>
          </a:xfrm>
          <a:solidFill>
            <a:schemeClr val="bg1">
              <a:alpha val="60000"/>
            </a:schemeClr>
          </a:solidFill>
          <a:ln w="38100" cap="sq">
            <a:solidFill>
              <a:schemeClr val="tx1"/>
            </a:solidFill>
            <a:miter lim="800000"/>
          </a:ln>
        </p:spPr>
        <p:txBody>
          <a:bodyPr vert="horz" lIns="274320" tIns="182880" rIns="274320" bIns="182880" rtlCol="0" anchor="ctr" anchorCtr="1">
            <a:normAutofit/>
          </a:bodyPr>
          <a:lstStyle/>
          <a:p>
            <a:r>
              <a:rPr lang="en-US" sz="3800" b="1">
                <a:solidFill>
                  <a:schemeClr val="tx1"/>
                </a:solidFill>
              </a:rPr>
              <a:t>Breaktime</a:t>
            </a:r>
            <a:r>
              <a:rPr lang="en-US" sz="3800">
                <a:solidFill>
                  <a:schemeClr val="tx1"/>
                </a:solidFill>
              </a:rPr>
              <a:t> </a:t>
            </a:r>
          </a:p>
        </p:txBody>
      </p:sp>
      <p:sp>
        <p:nvSpPr>
          <p:cNvPr id="6" name="TextBox 5">
            <a:extLst>
              <a:ext uri="{FF2B5EF4-FFF2-40B4-BE49-F238E27FC236}">
                <a16:creationId xmlns:a16="http://schemas.microsoft.com/office/drawing/2014/main" id="{7E529C38-5639-2CCC-E574-62AA5F3F1E1B}"/>
              </a:ext>
            </a:extLst>
          </p:cNvPr>
          <p:cNvSpPr txBox="1"/>
          <p:nvPr/>
        </p:nvSpPr>
        <p:spPr>
          <a:xfrm>
            <a:off x="9900988" y="6657945"/>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ultrakml/2512057486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8123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1BB55-82EE-F6A2-EE8F-00860648914E}"/>
              </a:ext>
            </a:extLst>
          </p:cNvPr>
          <p:cNvSpPr>
            <a:spLocks noGrp="1"/>
          </p:cNvSpPr>
          <p:nvPr>
            <p:ph type="title"/>
          </p:nvPr>
        </p:nvSpPr>
        <p:spPr>
          <a:xfrm>
            <a:off x="2231136" y="276034"/>
            <a:ext cx="7729728" cy="1188720"/>
          </a:xfrm>
        </p:spPr>
        <p:txBody>
          <a:bodyPr>
            <a:normAutofit/>
          </a:bodyPr>
          <a:lstStyle/>
          <a:p>
            <a:r>
              <a:rPr lang="en-GB"/>
              <a:t>Part 1- the head </a:t>
            </a:r>
          </a:p>
        </p:txBody>
      </p:sp>
      <p:sp>
        <p:nvSpPr>
          <p:cNvPr id="38" name="Content Placeholder 17">
            <a:extLst>
              <a:ext uri="{FF2B5EF4-FFF2-40B4-BE49-F238E27FC236}">
                <a16:creationId xmlns:a16="http://schemas.microsoft.com/office/drawing/2014/main" id="{D410E25B-31DF-A953-A146-D2BC0B0DADB9}"/>
              </a:ext>
            </a:extLst>
          </p:cNvPr>
          <p:cNvSpPr>
            <a:spLocks noGrp="1"/>
          </p:cNvSpPr>
          <p:nvPr>
            <p:ph idx="1"/>
          </p:nvPr>
        </p:nvSpPr>
        <p:spPr>
          <a:xfrm>
            <a:off x="248367" y="1537855"/>
            <a:ext cx="6987810" cy="5194952"/>
          </a:xfrm>
        </p:spPr>
        <p:txBody>
          <a:bodyPr>
            <a:normAutofit/>
          </a:bodyPr>
          <a:lstStyle/>
          <a:p>
            <a:r>
              <a:rPr lang="en-US" dirty="0"/>
              <a:t>Digestion begins in the </a:t>
            </a:r>
            <a:r>
              <a:rPr lang="en-US" dirty="0">
                <a:solidFill>
                  <a:srgbClr val="00B050"/>
                </a:solidFill>
              </a:rPr>
              <a:t>oral cavity (mouth)</a:t>
            </a:r>
          </a:p>
          <a:p>
            <a:pPr marL="0" indent="0">
              <a:buNone/>
            </a:pPr>
            <a:endParaRPr lang="en-US" dirty="0">
              <a:solidFill>
                <a:srgbClr val="00B050"/>
              </a:solidFill>
            </a:endParaRPr>
          </a:p>
          <a:p>
            <a:r>
              <a:rPr lang="en-US" dirty="0"/>
              <a:t>Through chewing (teeth) and churning (tongue)- </a:t>
            </a:r>
            <a:r>
              <a:rPr lang="en-US" dirty="0">
                <a:solidFill>
                  <a:srgbClr val="FF0000"/>
                </a:solidFill>
              </a:rPr>
              <a:t>mechanical</a:t>
            </a:r>
          </a:p>
          <a:p>
            <a:pPr marL="0" indent="0">
              <a:buNone/>
            </a:pPr>
            <a:endParaRPr lang="en-US" dirty="0">
              <a:solidFill>
                <a:srgbClr val="FF0000"/>
              </a:solidFill>
            </a:endParaRPr>
          </a:p>
          <a:p>
            <a:r>
              <a:rPr lang="en-US" dirty="0">
                <a:solidFill>
                  <a:srgbClr val="FF0000"/>
                </a:solidFill>
              </a:rPr>
              <a:t> </a:t>
            </a:r>
            <a:r>
              <a:rPr lang="en-US" dirty="0">
                <a:solidFill>
                  <a:schemeClr val="tx1"/>
                </a:solidFill>
              </a:rPr>
              <a:t>And </a:t>
            </a:r>
            <a:r>
              <a:rPr lang="en-US" b="1" dirty="0">
                <a:solidFill>
                  <a:schemeClr val="tx1"/>
                </a:solidFill>
              </a:rPr>
              <a:t>enzymes secreted </a:t>
            </a:r>
            <a:r>
              <a:rPr lang="en-US" dirty="0">
                <a:solidFill>
                  <a:schemeClr val="tx1"/>
                </a:solidFill>
              </a:rPr>
              <a:t>through </a:t>
            </a:r>
            <a:r>
              <a:rPr lang="en-US" b="1" dirty="0">
                <a:solidFill>
                  <a:schemeClr val="tx1"/>
                </a:solidFill>
              </a:rPr>
              <a:t>3 pairs of salivary glands- </a:t>
            </a:r>
            <a:r>
              <a:rPr lang="en-US" dirty="0">
                <a:solidFill>
                  <a:srgbClr val="FF0000"/>
                </a:solidFill>
              </a:rPr>
              <a:t>chemical – </a:t>
            </a:r>
            <a:r>
              <a:rPr lang="en-US" i="1" dirty="0">
                <a:solidFill>
                  <a:schemeClr val="tx1"/>
                </a:solidFill>
              </a:rPr>
              <a:t>see image</a:t>
            </a:r>
          </a:p>
          <a:p>
            <a:pPr marL="0" indent="0">
              <a:buNone/>
            </a:pPr>
            <a:endParaRPr lang="en-US" i="1" dirty="0">
              <a:solidFill>
                <a:schemeClr val="tx1"/>
              </a:solidFill>
            </a:endParaRPr>
          </a:p>
          <a:p>
            <a:r>
              <a:rPr lang="en-US" dirty="0">
                <a:solidFill>
                  <a:schemeClr val="tx1"/>
                </a:solidFill>
              </a:rPr>
              <a:t>These enzymes secreted are called and breakdown-</a:t>
            </a:r>
          </a:p>
          <a:p>
            <a:r>
              <a:rPr lang="en-US" dirty="0">
                <a:solidFill>
                  <a:srgbClr val="002060"/>
                </a:solidFill>
              </a:rPr>
              <a:t>AMYLASE: </a:t>
            </a:r>
            <a:r>
              <a:rPr lang="en-US" dirty="0">
                <a:solidFill>
                  <a:srgbClr val="FF0000"/>
                </a:solidFill>
              </a:rPr>
              <a:t>starches: </a:t>
            </a:r>
            <a:r>
              <a:rPr lang="en-US" dirty="0">
                <a:solidFill>
                  <a:srgbClr val="002060"/>
                </a:solidFill>
              </a:rPr>
              <a:t>LINGUAL LIPASE: </a:t>
            </a:r>
            <a:r>
              <a:rPr lang="en-US" dirty="0">
                <a:solidFill>
                  <a:srgbClr val="FF0000"/>
                </a:solidFill>
              </a:rPr>
              <a:t>fatty acids: </a:t>
            </a:r>
            <a:r>
              <a:rPr lang="en-US" dirty="0">
                <a:solidFill>
                  <a:srgbClr val="002060"/>
                </a:solidFill>
              </a:rPr>
              <a:t>LYSOZME</a:t>
            </a:r>
            <a:r>
              <a:rPr lang="en-US" dirty="0">
                <a:solidFill>
                  <a:srgbClr val="FF0000"/>
                </a:solidFill>
              </a:rPr>
              <a:t>: bacteria</a:t>
            </a:r>
          </a:p>
          <a:p>
            <a:pPr marL="0" indent="0">
              <a:buNone/>
            </a:pPr>
            <a:endParaRPr lang="en-US" dirty="0">
              <a:solidFill>
                <a:srgbClr val="FF0000"/>
              </a:solidFill>
            </a:endParaRPr>
          </a:p>
          <a:p>
            <a:r>
              <a:rPr lang="en-US" dirty="0">
                <a:solidFill>
                  <a:schemeClr val="tx1"/>
                </a:solidFill>
              </a:rPr>
              <a:t>This process has now formed a </a:t>
            </a:r>
            <a:r>
              <a:rPr lang="en-US" dirty="0">
                <a:solidFill>
                  <a:schemeClr val="accent3">
                    <a:lumMod val="75000"/>
                  </a:schemeClr>
                </a:solidFill>
              </a:rPr>
              <a:t>bolas (ball of food) </a:t>
            </a:r>
            <a:r>
              <a:rPr lang="en-US" dirty="0">
                <a:solidFill>
                  <a:schemeClr val="tx1"/>
                </a:solidFill>
              </a:rPr>
              <a:t>ready to be pushed to the </a:t>
            </a:r>
            <a:r>
              <a:rPr lang="en-US" dirty="0">
                <a:solidFill>
                  <a:srgbClr val="7030A0"/>
                </a:solidFill>
              </a:rPr>
              <a:t>pharynx </a:t>
            </a:r>
            <a:r>
              <a:rPr lang="en-US" b="1" dirty="0">
                <a:solidFill>
                  <a:schemeClr val="tx1"/>
                </a:solidFill>
              </a:rPr>
              <a:t>and consciously open </a:t>
            </a:r>
            <a:r>
              <a:rPr lang="en-US" dirty="0">
                <a:solidFill>
                  <a:schemeClr val="tx1"/>
                </a:solidFill>
              </a:rPr>
              <a:t>(swallow) the </a:t>
            </a:r>
            <a:r>
              <a:rPr lang="en-US" dirty="0">
                <a:solidFill>
                  <a:srgbClr val="0070C0"/>
                </a:solidFill>
              </a:rPr>
              <a:t>Upper Esophageal Sphincter (UES) (smooth muscle)</a:t>
            </a:r>
          </a:p>
        </p:txBody>
      </p:sp>
      <p:pic>
        <p:nvPicPr>
          <p:cNvPr id="6" name="Content Placeholder 5" descr="Diagram&#10;&#10;Description automatically generated">
            <a:extLst>
              <a:ext uri="{FF2B5EF4-FFF2-40B4-BE49-F238E27FC236}">
                <a16:creationId xmlns:a16="http://schemas.microsoft.com/office/drawing/2014/main" id="{271D8958-046A-2C4A-82A9-C1B26A739803}"/>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288" r="13913"/>
          <a:stretch/>
        </p:blipFill>
        <p:spPr>
          <a:xfrm>
            <a:off x="7329488" y="1810735"/>
            <a:ext cx="4791169" cy="3582511"/>
          </a:xfrm>
          <a:prstGeom prst="rect">
            <a:avLst/>
          </a:prstGeom>
          <a:ln w="31750" cap="sq">
            <a:solidFill>
              <a:srgbClr val="FFFFFF"/>
            </a:solidFill>
            <a:miter lim="800000"/>
          </a:ln>
        </p:spPr>
      </p:pic>
      <p:sp>
        <p:nvSpPr>
          <p:cNvPr id="9" name="TextBox 8">
            <a:extLst>
              <a:ext uri="{FF2B5EF4-FFF2-40B4-BE49-F238E27FC236}">
                <a16:creationId xmlns:a16="http://schemas.microsoft.com/office/drawing/2014/main" id="{102BE1D9-89CA-695B-1D6D-2CFDFCFE6A29}"/>
              </a:ext>
            </a:extLst>
          </p:cNvPr>
          <p:cNvSpPr txBox="1"/>
          <p:nvPr/>
        </p:nvSpPr>
        <p:spPr>
          <a:xfrm>
            <a:off x="10429875" y="6086475"/>
            <a:ext cx="1428750" cy="646331"/>
          </a:xfrm>
          <a:prstGeom prst="rect">
            <a:avLst/>
          </a:prstGeom>
          <a:noFill/>
        </p:spPr>
        <p:txBody>
          <a:bodyPr wrap="square" rtlCol="0">
            <a:spAutoFit/>
          </a:bodyPr>
          <a:lstStyle/>
          <a:p>
            <a:r>
              <a:rPr lang="en-GB" b="1" dirty="0">
                <a:solidFill>
                  <a:srgbClr val="7030A0"/>
                </a:solidFill>
              </a:rPr>
              <a:t>Pharynx</a:t>
            </a:r>
            <a:r>
              <a:rPr lang="en-GB" b="1" dirty="0"/>
              <a:t> (throat)</a:t>
            </a:r>
          </a:p>
        </p:txBody>
      </p:sp>
      <p:cxnSp>
        <p:nvCxnSpPr>
          <p:cNvPr id="13" name="Straight Arrow Connector 12">
            <a:extLst>
              <a:ext uri="{FF2B5EF4-FFF2-40B4-BE49-F238E27FC236}">
                <a16:creationId xmlns:a16="http://schemas.microsoft.com/office/drawing/2014/main" id="{A0017045-4F5C-63D9-BDB7-13E3227457F9}"/>
              </a:ext>
            </a:extLst>
          </p:cNvPr>
          <p:cNvCxnSpPr/>
          <p:nvPr/>
        </p:nvCxnSpPr>
        <p:spPr>
          <a:xfrm flipV="1">
            <a:off x="11164711" y="5555897"/>
            <a:ext cx="0" cy="530578"/>
          </a:xfrm>
          <a:prstGeom prst="straightConnector1">
            <a:avLst/>
          </a:prstGeom>
          <a:ln>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84963184-40E8-EE7B-FBD2-397F56D14151}"/>
              </a:ext>
            </a:extLst>
          </p:cNvPr>
          <p:cNvCxnSpPr>
            <a:cxnSpLocks/>
          </p:cNvCxnSpPr>
          <p:nvPr/>
        </p:nvCxnSpPr>
        <p:spPr>
          <a:xfrm flipV="1">
            <a:off x="9951155" y="5825067"/>
            <a:ext cx="874889" cy="417689"/>
          </a:xfrm>
          <a:prstGeom prst="straightConnector1">
            <a:avLst/>
          </a:prstGeom>
          <a:ln>
            <a:solidFill>
              <a:srgbClr val="0070C0"/>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03692794-889C-95EB-6811-B49404A593D6}"/>
              </a:ext>
            </a:extLst>
          </p:cNvPr>
          <p:cNvSpPr txBox="1"/>
          <p:nvPr/>
        </p:nvSpPr>
        <p:spPr>
          <a:xfrm>
            <a:off x="6750757" y="6242756"/>
            <a:ext cx="2861732" cy="646331"/>
          </a:xfrm>
          <a:prstGeom prst="rect">
            <a:avLst/>
          </a:prstGeom>
          <a:noFill/>
        </p:spPr>
        <p:txBody>
          <a:bodyPr wrap="square" rtlCol="0">
            <a:spAutoFit/>
          </a:bodyPr>
          <a:lstStyle/>
          <a:p>
            <a:r>
              <a:rPr lang="en-GB" dirty="0">
                <a:solidFill>
                  <a:srgbClr val="0070C0"/>
                </a:solidFill>
              </a:rPr>
              <a:t>Upper </a:t>
            </a:r>
            <a:r>
              <a:rPr lang="en-GB" dirty="0" err="1">
                <a:solidFill>
                  <a:srgbClr val="0070C0"/>
                </a:solidFill>
              </a:rPr>
              <a:t>Esophageal</a:t>
            </a:r>
            <a:r>
              <a:rPr lang="en-GB" dirty="0">
                <a:solidFill>
                  <a:srgbClr val="0070C0"/>
                </a:solidFill>
              </a:rPr>
              <a:t> Sphincter (UES)</a:t>
            </a:r>
          </a:p>
        </p:txBody>
      </p:sp>
    </p:spTree>
    <p:extLst>
      <p:ext uri="{BB962C8B-B14F-4D97-AF65-F5344CB8AC3E}">
        <p14:creationId xmlns:p14="http://schemas.microsoft.com/office/powerpoint/2010/main" val="3379723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77AF99-65A4-AE1D-D009-5E12FD18182A}"/>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dirty="0">
                <a:solidFill>
                  <a:srgbClr val="FF0000"/>
                </a:solidFill>
              </a:rPr>
              <a:t>Quickfire round </a:t>
            </a:r>
          </a:p>
        </p:txBody>
      </p:sp>
      <p:sp>
        <p:nvSpPr>
          <p:cNvPr id="3" name="Content Placeholder 2">
            <a:extLst>
              <a:ext uri="{FF2B5EF4-FFF2-40B4-BE49-F238E27FC236}">
                <a16:creationId xmlns:a16="http://schemas.microsoft.com/office/drawing/2014/main" id="{C6F5F5C2-D56C-6BF8-3829-8296ABE1FCB0}"/>
              </a:ext>
            </a:extLst>
          </p:cNvPr>
          <p:cNvSpPr>
            <a:spLocks noGrp="1"/>
          </p:cNvSpPr>
          <p:nvPr>
            <p:ph idx="1"/>
          </p:nvPr>
        </p:nvSpPr>
        <p:spPr>
          <a:xfrm>
            <a:off x="5232805" y="748145"/>
            <a:ext cx="6846306" cy="5742966"/>
          </a:xfrm>
        </p:spPr>
        <p:txBody>
          <a:bodyPr anchor="ctr">
            <a:normAutofit lnSpcReduction="10000"/>
          </a:bodyPr>
          <a:lstStyle/>
          <a:p>
            <a:pPr marL="342900" indent="-342900">
              <a:lnSpc>
                <a:spcPct val="150000"/>
              </a:lnSpc>
              <a:buFont typeface="+mj-lt"/>
              <a:buAutoNum type="arabicPeriod"/>
            </a:pPr>
            <a:r>
              <a:rPr lang="en-GB" sz="2000" dirty="0"/>
              <a:t>Where does the digestive system start and how?</a:t>
            </a:r>
          </a:p>
          <a:p>
            <a:pPr marL="342900" indent="-342900">
              <a:lnSpc>
                <a:spcPct val="150000"/>
              </a:lnSpc>
              <a:buFont typeface="+mj-lt"/>
              <a:buAutoNum type="arabicPeriod"/>
            </a:pPr>
            <a:r>
              <a:rPr lang="en-GB" sz="2000" dirty="0"/>
              <a:t>What is the correct term for mouth?</a:t>
            </a:r>
          </a:p>
          <a:p>
            <a:pPr marL="342900" indent="-342900">
              <a:lnSpc>
                <a:spcPct val="150000"/>
              </a:lnSpc>
              <a:buFont typeface="+mj-lt"/>
              <a:buAutoNum type="arabicPeriod"/>
            </a:pPr>
            <a:r>
              <a:rPr lang="en-GB" sz="2000" dirty="0"/>
              <a:t>How many pairs of salivary glands does a human have?</a:t>
            </a:r>
          </a:p>
          <a:p>
            <a:pPr marL="342900" indent="-342900">
              <a:lnSpc>
                <a:spcPct val="150000"/>
              </a:lnSpc>
              <a:buFont typeface="+mj-lt"/>
              <a:buAutoNum type="arabicPeriod"/>
            </a:pPr>
            <a:r>
              <a:rPr lang="en-GB" sz="2000" dirty="0"/>
              <a:t>What are these glands called including location?- clue- SSP</a:t>
            </a:r>
          </a:p>
          <a:p>
            <a:pPr marL="342900" indent="-342900">
              <a:lnSpc>
                <a:spcPct val="150000"/>
              </a:lnSpc>
              <a:buFont typeface="+mj-lt"/>
              <a:buAutoNum type="arabicPeriod"/>
            </a:pPr>
            <a:r>
              <a:rPr lang="en-GB" sz="2000" dirty="0"/>
              <a:t>What is the anatomical term for the throat?</a:t>
            </a:r>
          </a:p>
          <a:p>
            <a:pPr marL="342900" indent="-342900">
              <a:lnSpc>
                <a:spcPct val="150000"/>
              </a:lnSpc>
              <a:buFont typeface="+mj-lt"/>
              <a:buAutoNum type="arabicPeriod"/>
            </a:pPr>
            <a:r>
              <a:rPr lang="en-GB" sz="2000" dirty="0"/>
              <a:t>Anatomical word for food pipe?</a:t>
            </a:r>
          </a:p>
          <a:p>
            <a:pPr marL="342900" indent="-342900">
              <a:lnSpc>
                <a:spcPct val="150000"/>
              </a:lnSpc>
              <a:buFont typeface="+mj-lt"/>
              <a:buAutoNum type="arabicPeriod"/>
            </a:pPr>
            <a:r>
              <a:rPr lang="en-GB" sz="2000" dirty="0"/>
              <a:t>What is a sphincter? And what is the name of this at the top of the food pipe? CLUE- UES</a:t>
            </a:r>
          </a:p>
          <a:p>
            <a:pPr marL="342900" indent="-342900">
              <a:lnSpc>
                <a:spcPct val="150000"/>
              </a:lnSpc>
              <a:buFont typeface="+mj-lt"/>
              <a:buAutoNum type="arabicPeriod"/>
            </a:pPr>
            <a:r>
              <a:rPr lang="en-GB" sz="2000" dirty="0"/>
              <a:t>What is the correct name of the food in the mouth after it has been mixed through the mechanical and chemical process?</a:t>
            </a:r>
          </a:p>
          <a:p>
            <a:pPr>
              <a:lnSpc>
                <a:spcPct val="150000"/>
              </a:lnSpc>
            </a:pPr>
            <a:endParaRPr lang="en-GB" sz="2000" dirty="0"/>
          </a:p>
          <a:p>
            <a:endParaRPr lang="en-GB" dirty="0"/>
          </a:p>
        </p:txBody>
      </p:sp>
    </p:spTree>
    <p:extLst>
      <p:ext uri="{BB962C8B-B14F-4D97-AF65-F5344CB8AC3E}">
        <p14:creationId xmlns:p14="http://schemas.microsoft.com/office/powerpoint/2010/main" val="2884272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Chart&#10;&#10;Description automatically generated with medium confidence">
            <a:extLst>
              <a:ext uri="{FF2B5EF4-FFF2-40B4-BE49-F238E27FC236}">
                <a16:creationId xmlns:a16="http://schemas.microsoft.com/office/drawing/2014/main" id="{D44E301D-3B8B-918E-FE35-5DC0B7E90F0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728621">
            <a:off x="9788445" y="3048646"/>
            <a:ext cx="1679773" cy="1880344"/>
          </a:xfrm>
          <a:prstGeom prst="rect">
            <a:avLst/>
          </a:prstGeom>
        </p:spPr>
      </p:pic>
      <p:sp>
        <p:nvSpPr>
          <p:cNvPr id="2" name="Title 1">
            <a:extLst>
              <a:ext uri="{FF2B5EF4-FFF2-40B4-BE49-F238E27FC236}">
                <a16:creationId xmlns:a16="http://schemas.microsoft.com/office/drawing/2014/main" id="{0A786343-A216-0192-C578-EB4665C6B722}"/>
              </a:ext>
            </a:extLst>
          </p:cNvPr>
          <p:cNvSpPr>
            <a:spLocks noGrp="1"/>
          </p:cNvSpPr>
          <p:nvPr>
            <p:ph type="title"/>
          </p:nvPr>
        </p:nvSpPr>
        <p:spPr>
          <a:xfrm>
            <a:off x="2231136" y="516581"/>
            <a:ext cx="7729728" cy="1188720"/>
          </a:xfrm>
        </p:spPr>
        <p:txBody>
          <a:bodyPr/>
          <a:lstStyle/>
          <a:p>
            <a:r>
              <a:rPr lang="en-GB" dirty="0">
                <a:solidFill>
                  <a:srgbClr val="00B050"/>
                </a:solidFill>
              </a:rPr>
              <a:t>Answers/ recap </a:t>
            </a:r>
          </a:p>
        </p:txBody>
      </p:sp>
      <p:sp>
        <p:nvSpPr>
          <p:cNvPr id="3" name="Content Placeholder 2">
            <a:extLst>
              <a:ext uri="{FF2B5EF4-FFF2-40B4-BE49-F238E27FC236}">
                <a16:creationId xmlns:a16="http://schemas.microsoft.com/office/drawing/2014/main" id="{5F5A79FC-C268-5B74-DDCC-2D321D48B0A5}"/>
              </a:ext>
            </a:extLst>
          </p:cNvPr>
          <p:cNvSpPr>
            <a:spLocks noGrp="1"/>
          </p:cNvSpPr>
          <p:nvPr>
            <p:ph idx="1"/>
          </p:nvPr>
        </p:nvSpPr>
        <p:spPr>
          <a:xfrm>
            <a:off x="203199" y="1901371"/>
            <a:ext cx="11858172" cy="4623607"/>
          </a:xfrm>
        </p:spPr>
        <p:txBody>
          <a:bodyPr>
            <a:normAutofit fontScale="85000" lnSpcReduction="10000"/>
          </a:bodyPr>
          <a:lstStyle/>
          <a:p>
            <a:pPr>
              <a:lnSpc>
                <a:spcPct val="150000"/>
              </a:lnSpc>
              <a:buFont typeface="Wingdings" panose="05000000000000000000" pitchFamily="2" charset="2"/>
              <a:buChar char="ü"/>
            </a:pPr>
            <a:r>
              <a:rPr lang="en-GB" sz="2000" dirty="0"/>
              <a:t>Where does the digestive system start and </a:t>
            </a:r>
            <a:r>
              <a:rPr lang="en-GB" sz="2000" dirty="0">
                <a:solidFill>
                  <a:schemeClr val="tx1">
                    <a:lumMod val="75000"/>
                    <a:lumOff val="25000"/>
                  </a:schemeClr>
                </a:solidFill>
              </a:rPr>
              <a:t>how-</a:t>
            </a:r>
            <a:r>
              <a:rPr lang="en-GB" sz="2000" dirty="0">
                <a:solidFill>
                  <a:srgbClr val="00B050"/>
                </a:solidFill>
              </a:rPr>
              <a:t> mouth mechanically (teeth and tongue, and chemically (salivary glands)</a:t>
            </a:r>
          </a:p>
          <a:p>
            <a:pPr>
              <a:lnSpc>
                <a:spcPct val="150000"/>
              </a:lnSpc>
              <a:buFont typeface="Wingdings" panose="05000000000000000000" pitchFamily="2" charset="2"/>
              <a:buChar char="ü"/>
            </a:pPr>
            <a:r>
              <a:rPr lang="en-GB" sz="2000" dirty="0"/>
              <a:t>What is the correct term for mouth? </a:t>
            </a:r>
            <a:r>
              <a:rPr lang="en-GB" sz="2000" dirty="0">
                <a:solidFill>
                  <a:srgbClr val="00B050"/>
                </a:solidFill>
              </a:rPr>
              <a:t>Oral cavity </a:t>
            </a:r>
          </a:p>
          <a:p>
            <a:pPr>
              <a:lnSpc>
                <a:spcPct val="150000"/>
              </a:lnSpc>
              <a:buFont typeface="Wingdings" panose="05000000000000000000" pitchFamily="2" charset="2"/>
              <a:buChar char="ü"/>
            </a:pPr>
            <a:r>
              <a:rPr lang="en-GB" sz="2000" dirty="0"/>
              <a:t>How many pairs of salivary glands does a human have? </a:t>
            </a:r>
            <a:r>
              <a:rPr lang="en-GB" sz="2000" dirty="0">
                <a:solidFill>
                  <a:srgbClr val="00B050"/>
                </a:solidFill>
              </a:rPr>
              <a:t>Three</a:t>
            </a:r>
          </a:p>
          <a:p>
            <a:pPr>
              <a:lnSpc>
                <a:spcPct val="150000"/>
              </a:lnSpc>
              <a:buFont typeface="Wingdings" panose="05000000000000000000" pitchFamily="2" charset="2"/>
              <a:buChar char="ü"/>
            </a:pPr>
            <a:r>
              <a:rPr lang="en-GB" sz="2000" dirty="0"/>
              <a:t>What are these glands called including location- </a:t>
            </a:r>
            <a:r>
              <a:rPr lang="en-GB" sz="2000" dirty="0">
                <a:solidFill>
                  <a:srgbClr val="00B050"/>
                </a:solidFill>
              </a:rPr>
              <a:t>submandibular, sublingual, parotid (SSP)</a:t>
            </a:r>
          </a:p>
          <a:p>
            <a:pPr>
              <a:lnSpc>
                <a:spcPct val="150000"/>
              </a:lnSpc>
              <a:buFont typeface="Wingdings" panose="05000000000000000000" pitchFamily="2" charset="2"/>
              <a:buChar char="ü"/>
            </a:pPr>
            <a:r>
              <a:rPr lang="en-GB" sz="2000" dirty="0"/>
              <a:t>What is the anatomical term for the throat? </a:t>
            </a:r>
            <a:r>
              <a:rPr lang="en-GB" sz="2000" dirty="0" err="1">
                <a:solidFill>
                  <a:srgbClr val="00B050"/>
                </a:solidFill>
              </a:rPr>
              <a:t>Pharnyx</a:t>
            </a:r>
            <a:r>
              <a:rPr lang="en-GB" sz="2000" dirty="0">
                <a:solidFill>
                  <a:srgbClr val="00B050"/>
                </a:solidFill>
              </a:rPr>
              <a:t> </a:t>
            </a:r>
          </a:p>
          <a:p>
            <a:pPr>
              <a:lnSpc>
                <a:spcPct val="150000"/>
              </a:lnSpc>
              <a:buFont typeface="Wingdings" panose="05000000000000000000" pitchFamily="2" charset="2"/>
              <a:buChar char="ü"/>
            </a:pPr>
            <a:r>
              <a:rPr lang="en-GB" sz="2000" dirty="0"/>
              <a:t>Anatomical word for food pipe? </a:t>
            </a:r>
            <a:r>
              <a:rPr lang="en-GB" sz="2000" dirty="0" err="1">
                <a:solidFill>
                  <a:srgbClr val="00B050"/>
                </a:solidFill>
              </a:rPr>
              <a:t>Esophagus</a:t>
            </a:r>
            <a:r>
              <a:rPr lang="en-GB" sz="2000" dirty="0">
                <a:solidFill>
                  <a:srgbClr val="00B050"/>
                </a:solidFill>
              </a:rPr>
              <a:t> </a:t>
            </a:r>
          </a:p>
          <a:p>
            <a:pPr>
              <a:lnSpc>
                <a:spcPct val="150000"/>
              </a:lnSpc>
              <a:buFont typeface="Wingdings" panose="05000000000000000000" pitchFamily="2" charset="2"/>
              <a:buChar char="ü"/>
            </a:pPr>
            <a:r>
              <a:rPr lang="en-GB" sz="2000" dirty="0"/>
              <a:t>What is a sphincter? </a:t>
            </a:r>
            <a:r>
              <a:rPr lang="en-GB" sz="2000" dirty="0">
                <a:solidFill>
                  <a:srgbClr val="00B050"/>
                </a:solidFill>
              </a:rPr>
              <a:t>Smooth ring like muscle.  </a:t>
            </a:r>
            <a:r>
              <a:rPr lang="en-GB" sz="2000" dirty="0"/>
              <a:t>And what is the name of this at the top of the food pipe? </a:t>
            </a:r>
            <a:r>
              <a:rPr lang="en-GB" sz="2000" dirty="0">
                <a:solidFill>
                  <a:srgbClr val="00B050"/>
                </a:solidFill>
              </a:rPr>
              <a:t>Upper </a:t>
            </a:r>
            <a:r>
              <a:rPr lang="en-GB" sz="2000" dirty="0" err="1">
                <a:solidFill>
                  <a:srgbClr val="00B050"/>
                </a:solidFill>
              </a:rPr>
              <a:t>Esophageal</a:t>
            </a:r>
            <a:r>
              <a:rPr lang="en-GB" sz="2000" dirty="0">
                <a:solidFill>
                  <a:srgbClr val="00B050"/>
                </a:solidFill>
              </a:rPr>
              <a:t> Sphincter (UES)</a:t>
            </a:r>
          </a:p>
          <a:p>
            <a:pPr>
              <a:lnSpc>
                <a:spcPct val="150000"/>
              </a:lnSpc>
              <a:buFont typeface="Wingdings" panose="05000000000000000000" pitchFamily="2" charset="2"/>
              <a:buChar char="ü"/>
            </a:pPr>
            <a:r>
              <a:rPr lang="en-GB" sz="2000" dirty="0">
                <a:solidFill>
                  <a:schemeClr val="tx1"/>
                </a:solidFill>
              </a:rPr>
              <a:t>Correct name for churned food in the mouth is a </a:t>
            </a:r>
            <a:r>
              <a:rPr lang="en-GB" sz="2000" dirty="0">
                <a:solidFill>
                  <a:srgbClr val="00B050"/>
                </a:solidFill>
              </a:rPr>
              <a:t>bolus </a:t>
            </a:r>
          </a:p>
          <a:p>
            <a:endParaRPr lang="en-GB" dirty="0"/>
          </a:p>
        </p:txBody>
      </p:sp>
    </p:spTree>
    <p:extLst>
      <p:ext uri="{BB962C8B-B14F-4D97-AF65-F5344CB8AC3E}">
        <p14:creationId xmlns:p14="http://schemas.microsoft.com/office/powerpoint/2010/main" val="38972753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DB686-45E7-66E2-309B-2BECEB083606}"/>
              </a:ext>
            </a:extLst>
          </p:cNvPr>
          <p:cNvSpPr>
            <a:spLocks noGrp="1"/>
          </p:cNvSpPr>
          <p:nvPr>
            <p:ph type="title"/>
          </p:nvPr>
        </p:nvSpPr>
        <p:spPr>
          <a:xfrm>
            <a:off x="1050669" y="129607"/>
            <a:ext cx="4486656" cy="1174991"/>
          </a:xfrm>
        </p:spPr>
        <p:txBody>
          <a:bodyPr>
            <a:normAutofit/>
          </a:bodyPr>
          <a:lstStyle/>
          <a:p>
            <a:r>
              <a:rPr lang="en-GB" sz="2400" b="1" dirty="0"/>
              <a:t>Part 2- then what:  </a:t>
            </a:r>
          </a:p>
        </p:txBody>
      </p:sp>
      <p:pic>
        <p:nvPicPr>
          <p:cNvPr id="5" name="Content Placeholder 4" descr="A picture containing text&#10;&#10;Description automatically generated">
            <a:extLst>
              <a:ext uri="{FF2B5EF4-FFF2-40B4-BE49-F238E27FC236}">
                <a16:creationId xmlns:a16="http://schemas.microsoft.com/office/drawing/2014/main" id="{89EA17EB-BD01-7254-C149-7C48327ECC4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 t="23785" r="1" b="32712"/>
          <a:stretch/>
        </p:blipFill>
        <p:spPr>
          <a:xfrm>
            <a:off x="186952" y="1392536"/>
            <a:ext cx="6086621" cy="5387147"/>
          </a:xfrm>
          <a:prstGeom prst="rect">
            <a:avLst/>
          </a:prstGeom>
        </p:spPr>
      </p:pic>
      <p:sp>
        <p:nvSpPr>
          <p:cNvPr id="9" name="Content Placeholder 8">
            <a:extLst>
              <a:ext uri="{FF2B5EF4-FFF2-40B4-BE49-F238E27FC236}">
                <a16:creationId xmlns:a16="http://schemas.microsoft.com/office/drawing/2014/main" id="{5C9AC7D6-803A-B38B-9492-E4B8F51AE262}"/>
              </a:ext>
            </a:extLst>
          </p:cNvPr>
          <p:cNvSpPr>
            <a:spLocks noGrp="1"/>
          </p:cNvSpPr>
          <p:nvPr>
            <p:ph idx="1"/>
          </p:nvPr>
        </p:nvSpPr>
        <p:spPr>
          <a:xfrm>
            <a:off x="6105381" y="153982"/>
            <a:ext cx="6086619" cy="6192982"/>
          </a:xfrm>
        </p:spPr>
        <p:txBody>
          <a:bodyPr>
            <a:normAutofit/>
          </a:bodyPr>
          <a:lstStyle/>
          <a:p>
            <a:endParaRPr lang="en-US" dirty="0"/>
          </a:p>
        </p:txBody>
      </p:sp>
      <p:cxnSp>
        <p:nvCxnSpPr>
          <p:cNvPr id="7" name="Straight Connector 6">
            <a:extLst>
              <a:ext uri="{FF2B5EF4-FFF2-40B4-BE49-F238E27FC236}">
                <a16:creationId xmlns:a16="http://schemas.microsoft.com/office/drawing/2014/main" id="{3C351DE0-391F-08C1-FAB7-632D77CB4B0E}"/>
              </a:ext>
            </a:extLst>
          </p:cNvPr>
          <p:cNvCxnSpPr/>
          <p:nvPr/>
        </p:nvCxnSpPr>
        <p:spPr>
          <a:xfrm flipV="1">
            <a:off x="3777521" y="6026046"/>
            <a:ext cx="1064302" cy="40473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CBA472F7-F4C6-4712-ACB4-56B7B6E13DE9}"/>
              </a:ext>
            </a:extLst>
          </p:cNvPr>
          <p:cNvSpPr txBox="1"/>
          <p:nvPr/>
        </p:nvSpPr>
        <p:spPr>
          <a:xfrm>
            <a:off x="4841823" y="6026046"/>
            <a:ext cx="1064302" cy="369332"/>
          </a:xfrm>
          <a:prstGeom prst="rect">
            <a:avLst/>
          </a:prstGeom>
          <a:noFill/>
        </p:spPr>
        <p:txBody>
          <a:bodyPr wrap="square" rtlCol="0">
            <a:spAutoFit/>
          </a:bodyPr>
          <a:lstStyle/>
          <a:p>
            <a:r>
              <a:rPr lang="en-GB" dirty="0"/>
              <a:t>pancreas</a:t>
            </a:r>
          </a:p>
        </p:txBody>
      </p:sp>
      <p:sp>
        <p:nvSpPr>
          <p:cNvPr id="10" name="TextBox 9">
            <a:extLst>
              <a:ext uri="{FF2B5EF4-FFF2-40B4-BE49-F238E27FC236}">
                <a16:creationId xmlns:a16="http://schemas.microsoft.com/office/drawing/2014/main" id="{CF8A1AA7-0622-8293-E342-3E5EE88AD9B4}"/>
              </a:ext>
            </a:extLst>
          </p:cNvPr>
          <p:cNvSpPr txBox="1"/>
          <p:nvPr/>
        </p:nvSpPr>
        <p:spPr>
          <a:xfrm>
            <a:off x="4239491" y="1406390"/>
            <a:ext cx="1302327" cy="404734"/>
          </a:xfrm>
          <a:prstGeom prst="rect">
            <a:avLst/>
          </a:prstGeom>
          <a:noFill/>
          <a:ln>
            <a:solidFill>
              <a:schemeClr val="tx1"/>
            </a:solidFill>
          </a:ln>
        </p:spPr>
        <p:txBody>
          <a:bodyPr wrap="square" rtlCol="0">
            <a:spAutoFit/>
          </a:bodyPr>
          <a:lstStyle/>
          <a:p>
            <a:endParaRPr lang="en-GB" dirty="0"/>
          </a:p>
        </p:txBody>
      </p:sp>
      <p:sp>
        <p:nvSpPr>
          <p:cNvPr id="11" name="TextBox 10">
            <a:extLst>
              <a:ext uri="{FF2B5EF4-FFF2-40B4-BE49-F238E27FC236}">
                <a16:creationId xmlns:a16="http://schemas.microsoft.com/office/drawing/2014/main" id="{91EB1E78-8273-C5C2-7D2E-6003ED8A1993}"/>
              </a:ext>
            </a:extLst>
          </p:cNvPr>
          <p:cNvSpPr txBox="1"/>
          <p:nvPr/>
        </p:nvSpPr>
        <p:spPr>
          <a:xfrm>
            <a:off x="4841823" y="4253345"/>
            <a:ext cx="907813" cy="554182"/>
          </a:xfrm>
          <a:prstGeom prst="rect">
            <a:avLst/>
          </a:prstGeom>
          <a:noFill/>
          <a:ln>
            <a:solidFill>
              <a:schemeClr val="tx1"/>
            </a:solidFill>
          </a:ln>
        </p:spPr>
        <p:txBody>
          <a:bodyPr wrap="square" rtlCol="0">
            <a:spAutoFit/>
          </a:bodyPr>
          <a:lstStyle/>
          <a:p>
            <a:endParaRPr lang="en-GB" dirty="0"/>
          </a:p>
        </p:txBody>
      </p:sp>
      <p:sp>
        <p:nvSpPr>
          <p:cNvPr id="12" name="TextBox 11">
            <a:extLst>
              <a:ext uri="{FF2B5EF4-FFF2-40B4-BE49-F238E27FC236}">
                <a16:creationId xmlns:a16="http://schemas.microsoft.com/office/drawing/2014/main" id="{4C7F1BD7-69AF-AFF3-8497-E859C8E0EB1D}"/>
              </a:ext>
            </a:extLst>
          </p:cNvPr>
          <p:cNvSpPr txBox="1"/>
          <p:nvPr/>
        </p:nvSpPr>
        <p:spPr>
          <a:xfrm>
            <a:off x="595745" y="3826125"/>
            <a:ext cx="678873" cy="427220"/>
          </a:xfrm>
          <a:prstGeom prst="rect">
            <a:avLst/>
          </a:prstGeom>
          <a:noFill/>
          <a:ln>
            <a:solidFill>
              <a:schemeClr val="tx1"/>
            </a:solidFill>
          </a:ln>
        </p:spPr>
        <p:txBody>
          <a:bodyPr wrap="square" rtlCol="0">
            <a:spAutoFit/>
          </a:bodyPr>
          <a:lstStyle/>
          <a:p>
            <a:endParaRPr lang="en-GB" dirty="0"/>
          </a:p>
        </p:txBody>
      </p:sp>
      <p:sp>
        <p:nvSpPr>
          <p:cNvPr id="13" name="TextBox 12">
            <a:extLst>
              <a:ext uri="{FF2B5EF4-FFF2-40B4-BE49-F238E27FC236}">
                <a16:creationId xmlns:a16="http://schemas.microsoft.com/office/drawing/2014/main" id="{24D0EDE1-D3FC-51D3-D3A7-EAD840F0ABC5}"/>
              </a:ext>
            </a:extLst>
          </p:cNvPr>
          <p:cNvSpPr txBox="1"/>
          <p:nvPr/>
        </p:nvSpPr>
        <p:spPr>
          <a:xfrm>
            <a:off x="18740" y="5126182"/>
            <a:ext cx="1449842" cy="427220"/>
          </a:xfrm>
          <a:prstGeom prst="rect">
            <a:avLst/>
          </a:prstGeom>
          <a:noFill/>
          <a:ln>
            <a:solidFill>
              <a:schemeClr val="tx1"/>
            </a:solidFill>
          </a:ln>
        </p:spPr>
        <p:txBody>
          <a:bodyPr wrap="square" rtlCol="0">
            <a:spAutoFit/>
          </a:bodyPr>
          <a:lstStyle/>
          <a:p>
            <a:endParaRPr lang="en-GB" dirty="0"/>
          </a:p>
        </p:txBody>
      </p:sp>
      <p:sp>
        <p:nvSpPr>
          <p:cNvPr id="14" name="TextBox 13">
            <a:extLst>
              <a:ext uri="{FF2B5EF4-FFF2-40B4-BE49-F238E27FC236}">
                <a16:creationId xmlns:a16="http://schemas.microsoft.com/office/drawing/2014/main" id="{FB7EC27F-ACC8-FAE3-CD14-74B5458D292A}"/>
              </a:ext>
            </a:extLst>
          </p:cNvPr>
          <p:cNvSpPr txBox="1"/>
          <p:nvPr/>
        </p:nvSpPr>
        <p:spPr>
          <a:xfrm>
            <a:off x="4841823" y="6026046"/>
            <a:ext cx="1064302" cy="665699"/>
          </a:xfrm>
          <a:prstGeom prst="rect">
            <a:avLst/>
          </a:prstGeom>
          <a:noFill/>
          <a:ln>
            <a:solidFill>
              <a:schemeClr val="tx1"/>
            </a:solidFill>
          </a:ln>
        </p:spPr>
        <p:txBody>
          <a:bodyPr wrap="square" rtlCol="0">
            <a:spAutoFit/>
          </a:bodyPr>
          <a:lstStyle/>
          <a:p>
            <a:endParaRPr lang="en-GB" dirty="0"/>
          </a:p>
        </p:txBody>
      </p:sp>
      <p:cxnSp>
        <p:nvCxnSpPr>
          <p:cNvPr id="16" name="Straight Connector 15">
            <a:extLst>
              <a:ext uri="{FF2B5EF4-FFF2-40B4-BE49-F238E27FC236}">
                <a16:creationId xmlns:a16="http://schemas.microsoft.com/office/drawing/2014/main" id="{79CE1CC0-2117-4024-6F54-BF2B9C65084F}"/>
              </a:ext>
            </a:extLst>
          </p:cNvPr>
          <p:cNvCxnSpPr/>
          <p:nvPr/>
        </p:nvCxnSpPr>
        <p:spPr>
          <a:xfrm flipV="1">
            <a:off x="3491345" y="4253345"/>
            <a:ext cx="554182" cy="87283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64428F63-F7F9-062B-793A-CB1EBC79A5B5}"/>
              </a:ext>
            </a:extLst>
          </p:cNvPr>
          <p:cNvSpPr txBox="1"/>
          <p:nvPr/>
        </p:nvSpPr>
        <p:spPr>
          <a:xfrm>
            <a:off x="3676727" y="3492626"/>
            <a:ext cx="1860598" cy="646331"/>
          </a:xfrm>
          <a:prstGeom prst="rect">
            <a:avLst/>
          </a:prstGeom>
          <a:noFill/>
          <a:ln>
            <a:solidFill>
              <a:srgbClr val="FF0000"/>
            </a:solidFill>
          </a:ln>
        </p:spPr>
        <p:txBody>
          <a:bodyPr wrap="square" rtlCol="0">
            <a:spAutoFit/>
          </a:bodyPr>
          <a:lstStyle/>
          <a:p>
            <a:r>
              <a:rPr lang="en-GB" dirty="0"/>
              <a:t>Lower </a:t>
            </a:r>
            <a:r>
              <a:rPr lang="en-GB" dirty="0" err="1"/>
              <a:t>Esophageal</a:t>
            </a:r>
            <a:r>
              <a:rPr lang="en-GB" dirty="0"/>
              <a:t> Sphincter (LES)</a:t>
            </a:r>
          </a:p>
        </p:txBody>
      </p:sp>
      <p:sp>
        <p:nvSpPr>
          <p:cNvPr id="19" name="TextBox 18">
            <a:extLst>
              <a:ext uri="{FF2B5EF4-FFF2-40B4-BE49-F238E27FC236}">
                <a16:creationId xmlns:a16="http://schemas.microsoft.com/office/drawing/2014/main" id="{ADF38D8A-CF0B-E9C5-117A-06F24D7662A8}"/>
              </a:ext>
            </a:extLst>
          </p:cNvPr>
          <p:cNvSpPr txBox="1"/>
          <p:nvPr/>
        </p:nvSpPr>
        <p:spPr>
          <a:xfrm>
            <a:off x="6144152" y="487025"/>
            <a:ext cx="6144490" cy="6494085"/>
          </a:xfrm>
          <a:prstGeom prst="rect">
            <a:avLst/>
          </a:prstGeom>
          <a:noFill/>
        </p:spPr>
        <p:txBody>
          <a:bodyPr wrap="square">
            <a:spAutoFit/>
          </a:bodyPr>
          <a:lstStyle/>
          <a:p>
            <a:r>
              <a:rPr lang="en-US" sz="2400" b="1" dirty="0">
                <a:solidFill>
                  <a:schemeClr val="accent1">
                    <a:lumMod val="75000"/>
                  </a:schemeClr>
                </a:solidFill>
              </a:rPr>
              <a:t>Esophagus-</a:t>
            </a:r>
            <a:r>
              <a:rPr lang="en-US" sz="2400" dirty="0"/>
              <a:t> </a:t>
            </a:r>
            <a:r>
              <a:rPr lang="en-US" sz="2000" dirty="0"/>
              <a:t>food travels down your ‘</a:t>
            </a:r>
            <a:r>
              <a:rPr lang="en-US" sz="2000" dirty="0" err="1"/>
              <a:t>foodpipe</a:t>
            </a:r>
            <a:r>
              <a:rPr lang="en-US" sz="2000" dirty="0"/>
              <a:t>’- through wave like motions downwards </a:t>
            </a:r>
            <a:r>
              <a:rPr lang="en-US" sz="2000" dirty="0">
                <a:solidFill>
                  <a:srgbClr val="0070C0"/>
                </a:solidFill>
              </a:rPr>
              <a:t>(PERISTALSIS)</a:t>
            </a:r>
          </a:p>
          <a:p>
            <a:pPr marL="0" indent="0">
              <a:buNone/>
            </a:pPr>
            <a:endParaRPr lang="en-US" sz="2400" dirty="0"/>
          </a:p>
          <a:p>
            <a:r>
              <a:rPr lang="en-US" sz="2400" b="1" i="1" dirty="0">
                <a:solidFill>
                  <a:schemeClr val="accent1">
                    <a:lumMod val="75000"/>
                  </a:schemeClr>
                </a:solidFill>
              </a:rPr>
              <a:t>Lower Esophageal Sphincter (LES)-*** </a:t>
            </a:r>
            <a:r>
              <a:rPr lang="en-US" sz="2000" dirty="0"/>
              <a:t>unconsciously opens to allow food through into the stomach and prevents partially digested food and chemicals/ acid traveling back up the esophagus. </a:t>
            </a:r>
          </a:p>
          <a:p>
            <a:pPr marL="0" indent="0">
              <a:buNone/>
            </a:pPr>
            <a:endParaRPr lang="en-US" sz="2400" dirty="0"/>
          </a:p>
          <a:p>
            <a:r>
              <a:rPr lang="en-US" sz="2400" b="1" dirty="0">
                <a:solidFill>
                  <a:schemeClr val="accent3">
                    <a:lumMod val="75000"/>
                  </a:schemeClr>
                </a:solidFill>
              </a:rPr>
              <a:t>Stomach</a:t>
            </a:r>
            <a:r>
              <a:rPr lang="en-US" sz="2400" b="1" dirty="0"/>
              <a:t>-</a:t>
            </a:r>
            <a:r>
              <a:rPr lang="en-US" sz="2000" dirty="0"/>
              <a:t>gastric juices (hydrochloric acid and enzyme pepsin) – with food form </a:t>
            </a:r>
            <a:r>
              <a:rPr lang="en-US" sz="2000" b="1" dirty="0"/>
              <a:t>chyme</a:t>
            </a:r>
            <a:r>
              <a:rPr lang="en-US" sz="2000" dirty="0"/>
              <a:t>, peristalsis also helps churn the food.</a:t>
            </a:r>
          </a:p>
          <a:p>
            <a:pPr marL="0" indent="0">
              <a:buNone/>
            </a:pPr>
            <a:endParaRPr lang="en-US" sz="2400" dirty="0"/>
          </a:p>
          <a:p>
            <a:r>
              <a:rPr lang="en-US" sz="2400" b="1" dirty="0">
                <a:solidFill>
                  <a:srgbClr val="00B050"/>
                </a:solidFill>
              </a:rPr>
              <a:t>Pancreas-</a:t>
            </a:r>
            <a:r>
              <a:rPr lang="en-US" sz="2400" b="1" dirty="0"/>
              <a:t> </a:t>
            </a:r>
            <a:r>
              <a:rPr lang="en-US" sz="2000" dirty="0"/>
              <a:t>secretes pancreatic juices including lipase which breaks down fat,  hormones such as insulin (regulates blood sugar) </a:t>
            </a:r>
          </a:p>
          <a:p>
            <a:endParaRPr lang="en-US" sz="2400" dirty="0"/>
          </a:p>
          <a:p>
            <a:r>
              <a:rPr lang="en-US" sz="2400" b="1" dirty="0">
                <a:solidFill>
                  <a:srgbClr val="C00000"/>
                </a:solidFill>
              </a:rPr>
              <a:t>Liver </a:t>
            </a:r>
            <a:r>
              <a:rPr lang="en-US" sz="2400" b="1" dirty="0"/>
              <a:t>and </a:t>
            </a:r>
            <a:r>
              <a:rPr lang="en-US" sz="2400" b="1" dirty="0">
                <a:solidFill>
                  <a:srgbClr val="00CC99"/>
                </a:solidFill>
              </a:rPr>
              <a:t>gallbladder</a:t>
            </a:r>
            <a:r>
              <a:rPr lang="en-US" sz="2400" b="1" dirty="0"/>
              <a:t>- </a:t>
            </a:r>
            <a:r>
              <a:rPr lang="en-US" sz="2000" dirty="0"/>
              <a:t>the liver secretes bile and works with lipase to break down fats ….whilst the gallbladder stores bile ready for the liver.</a:t>
            </a:r>
          </a:p>
        </p:txBody>
      </p:sp>
      <p:cxnSp>
        <p:nvCxnSpPr>
          <p:cNvPr id="21" name="Straight Connector 20">
            <a:extLst>
              <a:ext uri="{FF2B5EF4-FFF2-40B4-BE49-F238E27FC236}">
                <a16:creationId xmlns:a16="http://schemas.microsoft.com/office/drawing/2014/main" id="{53FB64AB-6237-1120-17DA-9078BD677DB7}"/>
              </a:ext>
            </a:extLst>
          </p:cNvPr>
          <p:cNvCxnSpPr/>
          <p:nvPr/>
        </p:nvCxnSpPr>
        <p:spPr>
          <a:xfrm flipH="1" flipV="1">
            <a:off x="2189018" y="3255818"/>
            <a:ext cx="623455" cy="309114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2" name="TextBox 21">
            <a:extLst>
              <a:ext uri="{FF2B5EF4-FFF2-40B4-BE49-F238E27FC236}">
                <a16:creationId xmlns:a16="http://schemas.microsoft.com/office/drawing/2014/main" id="{A9A73661-5767-8D63-B817-CB78FF34D37C}"/>
              </a:ext>
            </a:extLst>
          </p:cNvPr>
          <p:cNvSpPr txBox="1"/>
          <p:nvPr/>
        </p:nvSpPr>
        <p:spPr>
          <a:xfrm>
            <a:off x="976828" y="2847209"/>
            <a:ext cx="2230582" cy="369332"/>
          </a:xfrm>
          <a:prstGeom prst="rect">
            <a:avLst/>
          </a:prstGeom>
          <a:noFill/>
          <a:ln>
            <a:solidFill>
              <a:srgbClr val="FF0000"/>
            </a:solidFill>
          </a:ln>
        </p:spPr>
        <p:txBody>
          <a:bodyPr wrap="square" rtlCol="0">
            <a:spAutoFit/>
          </a:bodyPr>
          <a:lstStyle/>
          <a:p>
            <a:r>
              <a:rPr lang="en-GB" dirty="0"/>
              <a:t>Pyloric sphincter </a:t>
            </a:r>
          </a:p>
        </p:txBody>
      </p:sp>
    </p:spTree>
    <p:extLst>
      <p:ext uri="{BB962C8B-B14F-4D97-AF65-F5344CB8AC3E}">
        <p14:creationId xmlns:p14="http://schemas.microsoft.com/office/powerpoint/2010/main" val="14953998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6D512-C6AD-C2EC-C049-C775D35BF605}"/>
              </a:ext>
            </a:extLst>
          </p:cNvPr>
          <p:cNvSpPr>
            <a:spLocks noGrp="1"/>
          </p:cNvSpPr>
          <p:nvPr>
            <p:ph type="title"/>
          </p:nvPr>
        </p:nvSpPr>
        <p:spPr>
          <a:xfrm>
            <a:off x="812386" y="155148"/>
            <a:ext cx="3066937" cy="973535"/>
          </a:xfrm>
        </p:spPr>
        <p:txBody>
          <a:bodyPr>
            <a:normAutofit/>
          </a:bodyPr>
          <a:lstStyle/>
          <a:p>
            <a:r>
              <a:rPr lang="en-GB"/>
              <a:t>The stomach </a:t>
            </a:r>
          </a:p>
        </p:txBody>
      </p:sp>
      <p:sp>
        <p:nvSpPr>
          <p:cNvPr id="3" name="Content Placeholder 2">
            <a:extLst>
              <a:ext uri="{FF2B5EF4-FFF2-40B4-BE49-F238E27FC236}">
                <a16:creationId xmlns:a16="http://schemas.microsoft.com/office/drawing/2014/main" id="{8236C149-94C9-F3B1-33BB-1C6A8AB6EF37}"/>
              </a:ext>
            </a:extLst>
          </p:cNvPr>
          <p:cNvSpPr>
            <a:spLocks noGrp="1"/>
          </p:cNvSpPr>
          <p:nvPr>
            <p:ph idx="1"/>
          </p:nvPr>
        </p:nvSpPr>
        <p:spPr>
          <a:xfrm>
            <a:off x="0" y="1292674"/>
            <a:ext cx="4689433" cy="5202936"/>
          </a:xfrm>
        </p:spPr>
        <p:txBody>
          <a:bodyPr>
            <a:noAutofit/>
          </a:bodyPr>
          <a:lstStyle/>
          <a:p>
            <a:pPr>
              <a:lnSpc>
                <a:spcPct val="90000"/>
              </a:lnSpc>
            </a:pPr>
            <a:r>
              <a:rPr lang="en-GB" sz="2000" dirty="0"/>
              <a:t>The stomach has 4 parts/</a:t>
            </a:r>
            <a:r>
              <a:rPr lang="en-GB" sz="2000" dirty="0">
                <a:solidFill>
                  <a:srgbClr val="7030A0"/>
                </a:solidFill>
              </a:rPr>
              <a:t>regions- cardia: fundus: pylorus: body </a:t>
            </a:r>
          </a:p>
          <a:p>
            <a:pPr marL="0" indent="0">
              <a:lnSpc>
                <a:spcPct val="90000"/>
              </a:lnSpc>
              <a:buNone/>
            </a:pPr>
            <a:endParaRPr lang="en-GB" sz="2000" dirty="0"/>
          </a:p>
          <a:p>
            <a:pPr>
              <a:lnSpc>
                <a:spcPct val="90000"/>
              </a:lnSpc>
            </a:pPr>
            <a:r>
              <a:rPr lang="en-GB" sz="2000" dirty="0"/>
              <a:t>Has two openings: </a:t>
            </a:r>
            <a:r>
              <a:rPr lang="en-GB" sz="2000" dirty="0">
                <a:solidFill>
                  <a:srgbClr val="00B050"/>
                </a:solidFill>
              </a:rPr>
              <a:t>duodenal</a:t>
            </a:r>
            <a:r>
              <a:rPr lang="en-GB" sz="2000" dirty="0"/>
              <a:t>- (pyloric sphincter): </a:t>
            </a:r>
            <a:r>
              <a:rPr lang="en-GB" sz="2000" dirty="0">
                <a:solidFill>
                  <a:srgbClr val="00B050"/>
                </a:solidFill>
              </a:rPr>
              <a:t>Oesophageal</a:t>
            </a:r>
            <a:r>
              <a:rPr lang="en-GB" sz="2000" dirty="0"/>
              <a:t> (Lower </a:t>
            </a:r>
            <a:r>
              <a:rPr lang="en-GB" sz="2000" dirty="0" err="1"/>
              <a:t>Esophageal</a:t>
            </a:r>
            <a:r>
              <a:rPr lang="en-GB" sz="2000" dirty="0"/>
              <a:t> Sphincter)</a:t>
            </a:r>
          </a:p>
          <a:p>
            <a:pPr>
              <a:lnSpc>
                <a:spcPct val="90000"/>
              </a:lnSpc>
            </a:pPr>
            <a:r>
              <a:rPr lang="en-GB" sz="2000" b="1" dirty="0"/>
              <a:t>Main functions- </a:t>
            </a:r>
            <a:r>
              <a:rPr lang="en-GB" sz="2000" dirty="0"/>
              <a:t>secretion of gastric juices : protein and fat digestion</a:t>
            </a:r>
          </a:p>
          <a:p>
            <a:pPr marL="0" indent="0">
              <a:lnSpc>
                <a:spcPct val="90000"/>
              </a:lnSpc>
              <a:buNone/>
            </a:pPr>
            <a:endParaRPr lang="en-GB" sz="2000" dirty="0"/>
          </a:p>
          <a:p>
            <a:pPr>
              <a:lnSpc>
                <a:spcPct val="90000"/>
              </a:lnSpc>
            </a:pPr>
            <a:r>
              <a:rPr lang="en-GB" sz="2000" b="1" dirty="0"/>
              <a:t>Hydrochloric acid </a:t>
            </a:r>
            <a:r>
              <a:rPr lang="en-GB" sz="2000" dirty="0"/>
              <a:t>and </a:t>
            </a:r>
            <a:r>
              <a:rPr lang="en-GB" sz="2000" b="1" dirty="0"/>
              <a:t>enzyme pepsin </a:t>
            </a:r>
            <a:r>
              <a:rPr lang="en-GB" sz="2000" dirty="0"/>
              <a:t>form </a:t>
            </a:r>
            <a:r>
              <a:rPr lang="en-GB" sz="2000" b="1" dirty="0"/>
              <a:t>gastric juices, mixed with partly digested food is </a:t>
            </a:r>
            <a:r>
              <a:rPr lang="en-GB" sz="2000" dirty="0"/>
              <a:t>called  </a:t>
            </a:r>
            <a:r>
              <a:rPr lang="en-GB" sz="2000" b="1" u="sng" dirty="0"/>
              <a:t>chyme</a:t>
            </a:r>
          </a:p>
          <a:p>
            <a:pPr>
              <a:lnSpc>
                <a:spcPct val="90000"/>
              </a:lnSpc>
            </a:pPr>
            <a:endParaRPr lang="en-GB" sz="2000" dirty="0"/>
          </a:p>
          <a:p>
            <a:pPr>
              <a:lnSpc>
                <a:spcPct val="90000"/>
              </a:lnSpc>
            </a:pPr>
            <a:r>
              <a:rPr lang="en-GB" sz="2000" dirty="0"/>
              <a:t>Protection of stomach- bicarbonate and </a:t>
            </a:r>
            <a:r>
              <a:rPr lang="en-GB" sz="2000" dirty="0" err="1"/>
              <a:t>musus</a:t>
            </a:r>
            <a:r>
              <a:rPr lang="en-GB" sz="2000" dirty="0"/>
              <a:t> barrier.</a:t>
            </a:r>
          </a:p>
          <a:p>
            <a:pPr>
              <a:lnSpc>
                <a:spcPct val="90000"/>
              </a:lnSpc>
            </a:pPr>
            <a:endParaRPr lang="en-GB" sz="2000" dirty="0"/>
          </a:p>
        </p:txBody>
      </p:sp>
      <p:sp>
        <p:nvSpPr>
          <p:cNvPr id="13" name="Rectangle 12">
            <a:extLst>
              <a:ext uri="{FF2B5EF4-FFF2-40B4-BE49-F238E27FC236}">
                <a16:creationId xmlns:a16="http://schemas.microsoft.com/office/drawing/2014/main" id="{6515FC82-3453-4CBE-8895-4CCFF3395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4182" y="964692"/>
            <a:ext cx="6885432"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C5FD847B-65C0-4027-8DFC-70CB42451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802" y="1128683"/>
            <a:ext cx="6558192"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Diagram&#10;&#10;Description automatically generated">
            <a:extLst>
              <a:ext uri="{FF2B5EF4-FFF2-40B4-BE49-F238E27FC236}">
                <a16:creationId xmlns:a16="http://schemas.microsoft.com/office/drawing/2014/main" id="{B3E36F84-F06B-E2CA-C858-4565BE0BE3D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853053" y="1555058"/>
            <a:ext cx="7071694" cy="3395841"/>
          </a:xfrm>
          <a:prstGeom prst="rect">
            <a:avLst/>
          </a:prstGeom>
        </p:spPr>
      </p:pic>
      <p:cxnSp>
        <p:nvCxnSpPr>
          <p:cNvPr id="12" name="Straight Connector 11">
            <a:extLst>
              <a:ext uri="{FF2B5EF4-FFF2-40B4-BE49-F238E27FC236}">
                <a16:creationId xmlns:a16="http://schemas.microsoft.com/office/drawing/2014/main" id="{0663C91C-6337-FF46-7D21-9076392BE9F7}"/>
              </a:ext>
            </a:extLst>
          </p:cNvPr>
          <p:cNvCxnSpPr>
            <a:cxnSpLocks/>
          </p:cNvCxnSpPr>
          <p:nvPr/>
        </p:nvCxnSpPr>
        <p:spPr>
          <a:xfrm>
            <a:off x="9060872" y="4114800"/>
            <a:ext cx="900546" cy="840093"/>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9A34E52-5CD1-9C5D-C24C-993FD539A0F2}"/>
              </a:ext>
            </a:extLst>
          </p:cNvPr>
          <p:cNvCxnSpPr>
            <a:cxnSpLocks/>
          </p:cNvCxnSpPr>
          <p:nvPr/>
        </p:nvCxnSpPr>
        <p:spPr>
          <a:xfrm flipH="1">
            <a:off x="8950037" y="2403764"/>
            <a:ext cx="247621" cy="84512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CA39783-3CD1-40A9-B3E0-42C8A7A70A6F}"/>
              </a:ext>
            </a:extLst>
          </p:cNvPr>
          <p:cNvCxnSpPr>
            <a:cxnSpLocks/>
          </p:cNvCxnSpPr>
          <p:nvPr/>
        </p:nvCxnSpPr>
        <p:spPr>
          <a:xfrm>
            <a:off x="8271164" y="1974264"/>
            <a:ext cx="614859" cy="144402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E3DBA94-5C3C-F06B-52D1-E8143E42EBBA}"/>
              </a:ext>
            </a:extLst>
          </p:cNvPr>
          <p:cNvCxnSpPr>
            <a:cxnSpLocks/>
          </p:cNvCxnSpPr>
          <p:nvPr/>
        </p:nvCxnSpPr>
        <p:spPr>
          <a:xfrm>
            <a:off x="7509164" y="2403764"/>
            <a:ext cx="1083610" cy="2002076"/>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88BA281-2F44-38A6-3573-F487EC1FFCB1}"/>
              </a:ext>
            </a:extLst>
          </p:cNvPr>
          <p:cNvCxnSpPr>
            <a:cxnSpLocks/>
          </p:cNvCxnSpPr>
          <p:nvPr/>
        </p:nvCxnSpPr>
        <p:spPr>
          <a:xfrm>
            <a:off x="7964607" y="4336473"/>
            <a:ext cx="0" cy="84512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242F503-60F6-6C34-6D8C-D73274A525BA}"/>
              </a:ext>
            </a:extLst>
          </p:cNvPr>
          <p:cNvCxnSpPr>
            <a:cxnSpLocks/>
          </p:cNvCxnSpPr>
          <p:nvPr/>
        </p:nvCxnSpPr>
        <p:spPr>
          <a:xfrm flipH="1">
            <a:off x="6954982" y="4720198"/>
            <a:ext cx="789709" cy="461403"/>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6E17651B-5492-0EB3-390A-F4A5B7E76213}"/>
              </a:ext>
            </a:extLst>
          </p:cNvPr>
          <p:cNvSpPr txBox="1"/>
          <p:nvPr/>
        </p:nvSpPr>
        <p:spPr>
          <a:xfrm>
            <a:off x="6868343" y="2091067"/>
            <a:ext cx="1096263" cy="369332"/>
          </a:xfrm>
          <a:prstGeom prst="rect">
            <a:avLst/>
          </a:prstGeom>
          <a:noFill/>
        </p:spPr>
        <p:txBody>
          <a:bodyPr wrap="square" rtlCol="0">
            <a:spAutoFit/>
          </a:bodyPr>
          <a:lstStyle/>
          <a:p>
            <a:r>
              <a:rPr lang="en-GB" dirty="0">
                <a:solidFill>
                  <a:srgbClr val="7030A0"/>
                </a:solidFill>
              </a:rPr>
              <a:t>pylorus</a:t>
            </a:r>
          </a:p>
        </p:txBody>
      </p:sp>
      <p:sp>
        <p:nvSpPr>
          <p:cNvPr id="33" name="TextBox 32">
            <a:extLst>
              <a:ext uri="{FF2B5EF4-FFF2-40B4-BE49-F238E27FC236}">
                <a16:creationId xmlns:a16="http://schemas.microsoft.com/office/drawing/2014/main" id="{5B24A094-3680-73FE-AE8D-CB79394C8CDD}"/>
              </a:ext>
            </a:extLst>
          </p:cNvPr>
          <p:cNvSpPr txBox="1"/>
          <p:nvPr/>
        </p:nvSpPr>
        <p:spPr>
          <a:xfrm>
            <a:off x="6096000" y="5265257"/>
            <a:ext cx="1330032" cy="369332"/>
          </a:xfrm>
          <a:prstGeom prst="rect">
            <a:avLst/>
          </a:prstGeom>
          <a:noFill/>
        </p:spPr>
        <p:txBody>
          <a:bodyPr wrap="square" rtlCol="0">
            <a:spAutoFit/>
          </a:bodyPr>
          <a:lstStyle/>
          <a:p>
            <a:r>
              <a:rPr lang="en-GB" dirty="0">
                <a:solidFill>
                  <a:srgbClr val="FF0000"/>
                </a:solidFill>
              </a:rPr>
              <a:t>duodenum</a:t>
            </a:r>
          </a:p>
        </p:txBody>
      </p:sp>
      <p:sp>
        <p:nvSpPr>
          <p:cNvPr id="34" name="TextBox 33">
            <a:extLst>
              <a:ext uri="{FF2B5EF4-FFF2-40B4-BE49-F238E27FC236}">
                <a16:creationId xmlns:a16="http://schemas.microsoft.com/office/drawing/2014/main" id="{B46E454C-1E5E-03A3-BAA9-4522CB3DB684}"/>
              </a:ext>
            </a:extLst>
          </p:cNvPr>
          <p:cNvSpPr txBox="1"/>
          <p:nvPr/>
        </p:nvSpPr>
        <p:spPr>
          <a:xfrm>
            <a:off x="7867626" y="5196623"/>
            <a:ext cx="1330032" cy="646331"/>
          </a:xfrm>
          <a:prstGeom prst="rect">
            <a:avLst/>
          </a:prstGeom>
          <a:noFill/>
        </p:spPr>
        <p:txBody>
          <a:bodyPr wrap="square" rtlCol="0">
            <a:spAutoFit/>
          </a:bodyPr>
          <a:lstStyle/>
          <a:p>
            <a:r>
              <a:rPr lang="en-GB" dirty="0">
                <a:solidFill>
                  <a:srgbClr val="00B050"/>
                </a:solidFill>
              </a:rPr>
              <a:t>Pyloric</a:t>
            </a:r>
            <a:r>
              <a:rPr lang="en-GB" dirty="0"/>
              <a:t> </a:t>
            </a:r>
            <a:r>
              <a:rPr lang="en-GB" dirty="0">
                <a:solidFill>
                  <a:srgbClr val="00B050"/>
                </a:solidFill>
              </a:rPr>
              <a:t>sphincter</a:t>
            </a:r>
            <a:r>
              <a:rPr lang="en-GB" dirty="0"/>
              <a:t> </a:t>
            </a:r>
          </a:p>
        </p:txBody>
      </p:sp>
      <p:sp>
        <p:nvSpPr>
          <p:cNvPr id="35" name="TextBox 34">
            <a:extLst>
              <a:ext uri="{FF2B5EF4-FFF2-40B4-BE49-F238E27FC236}">
                <a16:creationId xmlns:a16="http://schemas.microsoft.com/office/drawing/2014/main" id="{6BD69AF6-7AD3-506B-F492-EF88CA7912E2}"/>
              </a:ext>
            </a:extLst>
          </p:cNvPr>
          <p:cNvSpPr txBox="1"/>
          <p:nvPr/>
        </p:nvSpPr>
        <p:spPr>
          <a:xfrm>
            <a:off x="9860769" y="4950899"/>
            <a:ext cx="1330032" cy="369332"/>
          </a:xfrm>
          <a:prstGeom prst="rect">
            <a:avLst/>
          </a:prstGeom>
          <a:noFill/>
        </p:spPr>
        <p:txBody>
          <a:bodyPr wrap="square" rtlCol="0">
            <a:spAutoFit/>
          </a:bodyPr>
          <a:lstStyle/>
          <a:p>
            <a:r>
              <a:rPr lang="en-GB" dirty="0">
                <a:solidFill>
                  <a:srgbClr val="7030A0"/>
                </a:solidFill>
              </a:rPr>
              <a:t>body</a:t>
            </a:r>
          </a:p>
        </p:txBody>
      </p:sp>
      <p:sp>
        <p:nvSpPr>
          <p:cNvPr id="36" name="TextBox 35">
            <a:extLst>
              <a:ext uri="{FF2B5EF4-FFF2-40B4-BE49-F238E27FC236}">
                <a16:creationId xmlns:a16="http://schemas.microsoft.com/office/drawing/2014/main" id="{4202B744-08E7-DD3F-5D94-814911390364}"/>
              </a:ext>
            </a:extLst>
          </p:cNvPr>
          <p:cNvSpPr txBox="1"/>
          <p:nvPr/>
        </p:nvSpPr>
        <p:spPr>
          <a:xfrm>
            <a:off x="7879721" y="1604932"/>
            <a:ext cx="1330032" cy="369332"/>
          </a:xfrm>
          <a:prstGeom prst="rect">
            <a:avLst/>
          </a:prstGeom>
          <a:noFill/>
        </p:spPr>
        <p:txBody>
          <a:bodyPr wrap="square" rtlCol="0">
            <a:spAutoFit/>
          </a:bodyPr>
          <a:lstStyle/>
          <a:p>
            <a:r>
              <a:rPr lang="en-GB" dirty="0">
                <a:solidFill>
                  <a:srgbClr val="7030A0"/>
                </a:solidFill>
              </a:rPr>
              <a:t>Cardia</a:t>
            </a:r>
            <a:r>
              <a:rPr lang="en-GB" dirty="0"/>
              <a:t> </a:t>
            </a:r>
          </a:p>
        </p:txBody>
      </p:sp>
      <p:sp>
        <p:nvSpPr>
          <p:cNvPr id="38" name="TextBox 37">
            <a:extLst>
              <a:ext uri="{FF2B5EF4-FFF2-40B4-BE49-F238E27FC236}">
                <a16:creationId xmlns:a16="http://schemas.microsoft.com/office/drawing/2014/main" id="{95D6824C-18FC-545F-6E02-5858E4D095DB}"/>
              </a:ext>
            </a:extLst>
          </p:cNvPr>
          <p:cNvSpPr txBox="1"/>
          <p:nvPr/>
        </p:nvSpPr>
        <p:spPr>
          <a:xfrm>
            <a:off x="8947404" y="2199292"/>
            <a:ext cx="1330032" cy="369332"/>
          </a:xfrm>
          <a:prstGeom prst="rect">
            <a:avLst/>
          </a:prstGeom>
          <a:noFill/>
        </p:spPr>
        <p:txBody>
          <a:bodyPr wrap="square" rtlCol="0">
            <a:spAutoFit/>
          </a:bodyPr>
          <a:lstStyle/>
          <a:p>
            <a:r>
              <a:rPr lang="en-GB" dirty="0">
                <a:solidFill>
                  <a:srgbClr val="7030A0"/>
                </a:solidFill>
              </a:rPr>
              <a:t>Fundus </a:t>
            </a:r>
          </a:p>
        </p:txBody>
      </p:sp>
      <p:sp>
        <p:nvSpPr>
          <p:cNvPr id="42" name="TextBox 41">
            <a:extLst>
              <a:ext uri="{FF2B5EF4-FFF2-40B4-BE49-F238E27FC236}">
                <a16:creationId xmlns:a16="http://schemas.microsoft.com/office/drawing/2014/main" id="{F9E120D3-0290-109F-3985-B34A8989D61E}"/>
              </a:ext>
            </a:extLst>
          </p:cNvPr>
          <p:cNvSpPr txBox="1"/>
          <p:nvPr/>
        </p:nvSpPr>
        <p:spPr>
          <a:xfrm>
            <a:off x="8960149" y="1382005"/>
            <a:ext cx="1330032" cy="369332"/>
          </a:xfrm>
          <a:prstGeom prst="rect">
            <a:avLst/>
          </a:prstGeom>
          <a:noFill/>
        </p:spPr>
        <p:txBody>
          <a:bodyPr wrap="square" rtlCol="0">
            <a:spAutoFit/>
          </a:bodyPr>
          <a:lstStyle/>
          <a:p>
            <a:r>
              <a:rPr lang="en-GB" dirty="0">
                <a:solidFill>
                  <a:srgbClr val="00B050"/>
                </a:solidFill>
              </a:rPr>
              <a:t>LES</a:t>
            </a:r>
            <a:r>
              <a:rPr lang="en-GB" dirty="0"/>
              <a:t> </a:t>
            </a:r>
          </a:p>
        </p:txBody>
      </p:sp>
      <p:cxnSp>
        <p:nvCxnSpPr>
          <p:cNvPr id="43" name="Straight Connector 42">
            <a:extLst>
              <a:ext uri="{FF2B5EF4-FFF2-40B4-BE49-F238E27FC236}">
                <a16:creationId xmlns:a16="http://schemas.microsoft.com/office/drawing/2014/main" id="{CA6B83FB-2AAE-4635-2139-B2A52461EA70}"/>
              </a:ext>
            </a:extLst>
          </p:cNvPr>
          <p:cNvCxnSpPr>
            <a:cxnSpLocks/>
          </p:cNvCxnSpPr>
          <p:nvPr/>
        </p:nvCxnSpPr>
        <p:spPr>
          <a:xfrm flipH="1">
            <a:off x="8670729" y="1789598"/>
            <a:ext cx="390143" cy="1232196"/>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3047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643DD8-140B-C1DA-D436-1D6BD63081D4}"/>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dirty="0"/>
              <a:t>Pancreas </a:t>
            </a:r>
          </a:p>
        </p:txBody>
      </p:sp>
      <p:pic>
        <p:nvPicPr>
          <p:cNvPr id="4" name="Content Placeholder 3" descr="Diagram&#10;&#10;Description automatically generated">
            <a:extLst>
              <a:ext uri="{FF2B5EF4-FFF2-40B4-BE49-F238E27FC236}">
                <a16:creationId xmlns:a16="http://schemas.microsoft.com/office/drawing/2014/main" id="{437EB3E9-9694-52A7-05E4-AD265818E9F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6155110" y="640080"/>
            <a:ext cx="4536075" cy="5263134"/>
          </a:xfrm>
          <a:prstGeom prst="rect">
            <a:avLst/>
          </a:prstGeom>
          <a:noFill/>
        </p:spPr>
      </p:pic>
    </p:spTree>
    <p:extLst>
      <p:ext uri="{BB962C8B-B14F-4D97-AF65-F5344CB8AC3E}">
        <p14:creationId xmlns:p14="http://schemas.microsoft.com/office/powerpoint/2010/main" val="3018584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CA652-7EF7-BCB0-5FD4-70C6ADEAD625}"/>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dirty="0">
                <a:solidFill>
                  <a:srgbClr val="FF0000"/>
                </a:solidFill>
              </a:rPr>
              <a:t>Quickfire round </a:t>
            </a:r>
          </a:p>
        </p:txBody>
      </p:sp>
      <p:sp>
        <p:nvSpPr>
          <p:cNvPr id="3" name="Content Placeholder 2">
            <a:extLst>
              <a:ext uri="{FF2B5EF4-FFF2-40B4-BE49-F238E27FC236}">
                <a16:creationId xmlns:a16="http://schemas.microsoft.com/office/drawing/2014/main" id="{55C62BCB-9E63-C7E6-263F-01605116FE5C}"/>
              </a:ext>
            </a:extLst>
          </p:cNvPr>
          <p:cNvSpPr>
            <a:spLocks noGrp="1"/>
          </p:cNvSpPr>
          <p:nvPr>
            <p:ph idx="1"/>
          </p:nvPr>
        </p:nvSpPr>
        <p:spPr>
          <a:xfrm>
            <a:off x="5232805" y="798286"/>
            <a:ext cx="6846306" cy="5952470"/>
          </a:xfrm>
        </p:spPr>
        <p:txBody>
          <a:bodyPr anchor="ctr">
            <a:normAutofit/>
          </a:bodyPr>
          <a:lstStyle/>
          <a:p>
            <a:pPr marL="342900" indent="-342900">
              <a:lnSpc>
                <a:spcPct val="150000"/>
              </a:lnSpc>
              <a:buFont typeface="+mj-lt"/>
              <a:buAutoNum type="arabicPeriod"/>
            </a:pPr>
            <a:r>
              <a:rPr lang="en-GB" sz="2400" dirty="0"/>
              <a:t>How many openings has the stomach got? And where?</a:t>
            </a:r>
          </a:p>
          <a:p>
            <a:pPr marL="342900" indent="-342900">
              <a:lnSpc>
                <a:spcPct val="150000"/>
              </a:lnSpc>
              <a:buFont typeface="+mj-lt"/>
              <a:buAutoNum type="arabicPeriod"/>
            </a:pPr>
            <a:r>
              <a:rPr lang="en-GB" sz="2400" dirty="0"/>
              <a:t>What is the sphincter called at the bottom of the </a:t>
            </a:r>
            <a:r>
              <a:rPr lang="en-GB" sz="2400" dirty="0" err="1"/>
              <a:t>esophagus</a:t>
            </a:r>
            <a:r>
              <a:rPr lang="en-GB" sz="2400" dirty="0"/>
              <a:t> (food pipe)?- clue- (LES)</a:t>
            </a:r>
          </a:p>
          <a:p>
            <a:pPr marL="342900" indent="-342900">
              <a:lnSpc>
                <a:spcPct val="150000"/>
              </a:lnSpc>
              <a:buFont typeface="+mj-lt"/>
              <a:buAutoNum type="arabicPeriod"/>
            </a:pPr>
            <a:r>
              <a:rPr lang="en-GB" sz="2400" dirty="0"/>
              <a:t>Major functions of the stomach?</a:t>
            </a:r>
          </a:p>
          <a:p>
            <a:pPr marL="342900" indent="-342900">
              <a:lnSpc>
                <a:spcPct val="150000"/>
              </a:lnSpc>
              <a:buFont typeface="+mj-lt"/>
              <a:buAutoNum type="arabicPeriod"/>
            </a:pPr>
            <a:r>
              <a:rPr lang="en-GB" sz="2400" dirty="0"/>
              <a:t>What does the stomach produce/ secrete?- clue- P…. and H A…(D….J…./ C…)</a:t>
            </a:r>
          </a:p>
        </p:txBody>
      </p:sp>
    </p:spTree>
    <p:extLst>
      <p:ext uri="{BB962C8B-B14F-4D97-AF65-F5344CB8AC3E}">
        <p14:creationId xmlns:p14="http://schemas.microsoft.com/office/powerpoint/2010/main" val="5555245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9C036-C158-9985-C81F-96D4409576F9}"/>
              </a:ext>
            </a:extLst>
          </p:cNvPr>
          <p:cNvSpPr>
            <a:spLocks noGrp="1"/>
          </p:cNvSpPr>
          <p:nvPr>
            <p:ph type="title"/>
          </p:nvPr>
        </p:nvSpPr>
        <p:spPr>
          <a:xfrm>
            <a:off x="2208558" y="573061"/>
            <a:ext cx="7729728" cy="1188720"/>
          </a:xfrm>
        </p:spPr>
        <p:txBody>
          <a:bodyPr/>
          <a:lstStyle/>
          <a:p>
            <a:r>
              <a:rPr lang="en-GB" dirty="0">
                <a:solidFill>
                  <a:srgbClr val="00B050"/>
                </a:solidFill>
              </a:rPr>
              <a:t>Answers/ recap </a:t>
            </a:r>
          </a:p>
        </p:txBody>
      </p:sp>
      <p:sp>
        <p:nvSpPr>
          <p:cNvPr id="3" name="Content Placeholder 2">
            <a:extLst>
              <a:ext uri="{FF2B5EF4-FFF2-40B4-BE49-F238E27FC236}">
                <a16:creationId xmlns:a16="http://schemas.microsoft.com/office/drawing/2014/main" id="{022C7C35-0CA7-64BF-4454-E9CA9F693DE2}"/>
              </a:ext>
            </a:extLst>
          </p:cNvPr>
          <p:cNvSpPr>
            <a:spLocks noGrp="1"/>
          </p:cNvSpPr>
          <p:nvPr>
            <p:ph idx="1"/>
          </p:nvPr>
        </p:nvSpPr>
        <p:spPr>
          <a:xfrm>
            <a:off x="228856" y="2160991"/>
            <a:ext cx="11356622" cy="3826932"/>
          </a:xfrm>
        </p:spPr>
        <p:txBody>
          <a:bodyPr>
            <a:noAutofit/>
          </a:bodyPr>
          <a:lstStyle/>
          <a:p>
            <a:pPr>
              <a:lnSpc>
                <a:spcPct val="150000"/>
              </a:lnSpc>
              <a:buFont typeface="Wingdings" panose="05000000000000000000" pitchFamily="2" charset="2"/>
              <a:buChar char="ü"/>
            </a:pPr>
            <a:r>
              <a:rPr lang="en-GB" sz="2400" dirty="0"/>
              <a:t>How many openings has the stomach got? And where? </a:t>
            </a:r>
            <a:r>
              <a:rPr lang="en-GB" sz="2400" dirty="0">
                <a:solidFill>
                  <a:srgbClr val="00B050"/>
                </a:solidFill>
              </a:rPr>
              <a:t>Two, top and bottom</a:t>
            </a:r>
          </a:p>
          <a:p>
            <a:pPr>
              <a:lnSpc>
                <a:spcPct val="150000"/>
              </a:lnSpc>
              <a:buFont typeface="Wingdings" panose="05000000000000000000" pitchFamily="2" charset="2"/>
              <a:buChar char="ü"/>
            </a:pPr>
            <a:r>
              <a:rPr lang="en-GB" sz="2400" dirty="0"/>
              <a:t>What is the sphincter called at the bottom of the </a:t>
            </a:r>
            <a:r>
              <a:rPr lang="en-GB" sz="2400" dirty="0" err="1"/>
              <a:t>esophagus</a:t>
            </a:r>
            <a:r>
              <a:rPr lang="en-GB" sz="2400" dirty="0"/>
              <a:t> (food pipe)?- clue- (LES) </a:t>
            </a:r>
            <a:r>
              <a:rPr lang="en-GB" sz="2400" dirty="0">
                <a:solidFill>
                  <a:srgbClr val="00B050"/>
                </a:solidFill>
              </a:rPr>
              <a:t>Lower </a:t>
            </a:r>
            <a:r>
              <a:rPr lang="en-GB" sz="2400" dirty="0" err="1">
                <a:solidFill>
                  <a:srgbClr val="00B050"/>
                </a:solidFill>
              </a:rPr>
              <a:t>Esophageal</a:t>
            </a:r>
            <a:r>
              <a:rPr lang="en-GB" sz="2400" dirty="0">
                <a:solidFill>
                  <a:srgbClr val="00B050"/>
                </a:solidFill>
              </a:rPr>
              <a:t> Sphincter </a:t>
            </a:r>
          </a:p>
          <a:p>
            <a:pPr>
              <a:lnSpc>
                <a:spcPct val="150000"/>
              </a:lnSpc>
              <a:buFont typeface="Wingdings" panose="05000000000000000000" pitchFamily="2" charset="2"/>
              <a:buChar char="ü"/>
            </a:pPr>
            <a:r>
              <a:rPr lang="en-GB" sz="2400" dirty="0"/>
              <a:t>Major functions of the stomach?......</a:t>
            </a:r>
          </a:p>
          <a:p>
            <a:pPr>
              <a:lnSpc>
                <a:spcPct val="150000"/>
              </a:lnSpc>
              <a:buFont typeface="Wingdings" panose="05000000000000000000" pitchFamily="2" charset="2"/>
              <a:buChar char="ü"/>
            </a:pPr>
            <a:r>
              <a:rPr lang="en-GB" sz="2400" dirty="0"/>
              <a:t>What does the stomach produce/ secrete?- clue- P….and H A…(D….J….) </a:t>
            </a:r>
            <a:r>
              <a:rPr lang="en-GB" sz="2400" dirty="0">
                <a:solidFill>
                  <a:srgbClr val="00B050"/>
                </a:solidFill>
              </a:rPr>
              <a:t>pepsin and hydrochloric acid (gastric juices/ chyme)</a:t>
            </a:r>
          </a:p>
          <a:p>
            <a:pPr marL="342900" indent="-342900">
              <a:lnSpc>
                <a:spcPct val="150000"/>
              </a:lnSpc>
              <a:buFont typeface="+mj-lt"/>
              <a:buAutoNum type="arabicPeriod"/>
            </a:pPr>
            <a:endParaRPr lang="en-GB" sz="2000" dirty="0"/>
          </a:p>
        </p:txBody>
      </p:sp>
      <p:pic>
        <p:nvPicPr>
          <p:cNvPr id="4" name="Picture 3" descr="Chart&#10;&#10;Description automatically generated with medium confidence">
            <a:extLst>
              <a:ext uri="{FF2B5EF4-FFF2-40B4-BE49-F238E27FC236}">
                <a16:creationId xmlns:a16="http://schemas.microsoft.com/office/drawing/2014/main" id="{935C9288-6832-FFC2-6064-CDB30B621F6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rot="728621">
            <a:off x="10142198" y="690667"/>
            <a:ext cx="1913723" cy="2142228"/>
          </a:xfrm>
          <a:prstGeom prst="rect">
            <a:avLst/>
          </a:prstGeom>
        </p:spPr>
      </p:pic>
    </p:spTree>
    <p:extLst>
      <p:ext uri="{BB962C8B-B14F-4D97-AF65-F5344CB8AC3E}">
        <p14:creationId xmlns:p14="http://schemas.microsoft.com/office/powerpoint/2010/main" val="14026997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EBD2F6-176A-EC7A-62C6-8F367ABAFB11}"/>
              </a:ext>
            </a:extLst>
          </p:cNvPr>
          <p:cNvSpPr>
            <a:spLocks noGrp="1"/>
          </p:cNvSpPr>
          <p:nvPr>
            <p:ph type="title"/>
          </p:nvPr>
        </p:nvSpPr>
        <p:spPr>
          <a:xfrm>
            <a:off x="2630044" y="859536"/>
            <a:ext cx="5928358" cy="1645920"/>
          </a:xfrm>
          <a:prstGeom prst="ellipse">
            <a:avLst/>
          </a:prstGeom>
        </p:spPr>
        <p:txBody>
          <a:bodyPr vert="horz" lIns="274320" tIns="182880" rIns="274320" bIns="182880" rtlCol="0" anchor="ctr" anchorCtr="1">
            <a:normAutofit/>
          </a:bodyPr>
          <a:lstStyle/>
          <a:p>
            <a:r>
              <a:rPr lang="en-US" sz="2900"/>
              <a:t>Part 2- then what?</a:t>
            </a:r>
          </a:p>
        </p:txBody>
      </p:sp>
      <p:sp>
        <p:nvSpPr>
          <p:cNvPr id="9" name="Content Placeholder 8">
            <a:extLst>
              <a:ext uri="{FF2B5EF4-FFF2-40B4-BE49-F238E27FC236}">
                <a16:creationId xmlns:a16="http://schemas.microsoft.com/office/drawing/2014/main" id="{E594F4D5-8C41-0068-EF12-504F74FD3C61}"/>
              </a:ext>
            </a:extLst>
          </p:cNvPr>
          <p:cNvSpPr>
            <a:spLocks noGrp="1"/>
          </p:cNvSpPr>
          <p:nvPr>
            <p:ph idx="1"/>
          </p:nvPr>
        </p:nvSpPr>
        <p:spPr>
          <a:xfrm>
            <a:off x="686775" y="3609594"/>
            <a:ext cx="5928358" cy="1239894"/>
          </a:xfrm>
        </p:spPr>
        <p:txBody>
          <a:bodyPr vert="horz" lIns="91440" tIns="45720" rIns="91440" bIns="45720" rtlCol="0">
            <a:normAutofit/>
          </a:bodyPr>
          <a:lstStyle/>
          <a:p>
            <a:pPr marL="0" indent="0" algn="ctr">
              <a:buNone/>
            </a:pPr>
            <a:r>
              <a:rPr lang="en-US" sz="3200" dirty="0">
                <a:solidFill>
                  <a:schemeClr val="tx1"/>
                </a:solidFill>
              </a:rPr>
              <a:t>What happens once it has left the stomach?... Where does it go next?</a:t>
            </a:r>
          </a:p>
        </p:txBody>
      </p:sp>
      <p:pic>
        <p:nvPicPr>
          <p:cNvPr id="11" name="Picture 10" descr="Icon&#10;&#10;Description automatically generated">
            <a:extLst>
              <a:ext uri="{FF2B5EF4-FFF2-40B4-BE49-F238E27FC236}">
                <a16:creationId xmlns:a16="http://schemas.microsoft.com/office/drawing/2014/main" id="{CDCDE19A-5832-6C14-ABD3-679A6019C0C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5873" r="16260"/>
          <a:stretch/>
        </p:blipFill>
        <p:spPr>
          <a:xfrm>
            <a:off x="7537723" y="36518"/>
            <a:ext cx="4654277" cy="6857990"/>
          </a:xfrm>
          <a:prstGeom prst="rect">
            <a:avLst/>
          </a:prstGeom>
        </p:spPr>
      </p:pic>
    </p:spTree>
    <p:extLst>
      <p:ext uri="{BB962C8B-B14F-4D97-AF65-F5344CB8AC3E}">
        <p14:creationId xmlns:p14="http://schemas.microsoft.com/office/powerpoint/2010/main" val="3034692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981E6A2-4656-4CFE-9BF4-39D81EE2C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191F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Gill Sans MT" panose="020B0502020104020203"/>
              <a:ea typeface="+mn-ea"/>
              <a:cs typeface="+mn-cs"/>
            </a:endParaRPr>
          </a:p>
        </p:txBody>
      </p:sp>
      <p:sp>
        <p:nvSpPr>
          <p:cNvPr id="2" name="Title 1">
            <a:extLst>
              <a:ext uri="{FF2B5EF4-FFF2-40B4-BE49-F238E27FC236}">
                <a16:creationId xmlns:a16="http://schemas.microsoft.com/office/drawing/2014/main" id="{505F699B-1A87-9D41-5D44-86F2E18C4932}"/>
              </a:ext>
            </a:extLst>
          </p:cNvPr>
          <p:cNvSpPr>
            <a:spLocks noGrp="1"/>
          </p:cNvSpPr>
          <p:nvPr>
            <p:ph type="title"/>
          </p:nvPr>
        </p:nvSpPr>
        <p:spPr>
          <a:xfrm>
            <a:off x="347472" y="2197894"/>
            <a:ext cx="4486656" cy="1231106"/>
          </a:xfrm>
          <a:noFill/>
          <a:ln>
            <a:solidFill>
              <a:schemeClr val="tx1"/>
            </a:solidFill>
          </a:ln>
        </p:spPr>
        <p:txBody>
          <a:bodyPr vert="horz" lIns="274320" tIns="182880" rIns="274320" bIns="182880" rtlCol="0" anchor="ctr" anchorCtr="1">
            <a:normAutofit/>
          </a:bodyPr>
          <a:lstStyle/>
          <a:p>
            <a:r>
              <a:rPr lang="en-US" sz="3000" dirty="0">
                <a:solidFill>
                  <a:schemeClr val="tx1"/>
                </a:solidFill>
              </a:rPr>
              <a:t>Part 3- and finally </a:t>
            </a:r>
          </a:p>
        </p:txBody>
      </p:sp>
      <p:sp>
        <p:nvSpPr>
          <p:cNvPr id="3" name="Content Placeholder 2">
            <a:extLst>
              <a:ext uri="{FF2B5EF4-FFF2-40B4-BE49-F238E27FC236}">
                <a16:creationId xmlns:a16="http://schemas.microsoft.com/office/drawing/2014/main" id="{E08E568D-AE5A-00D9-B68F-C1318D432E82}"/>
              </a:ext>
            </a:extLst>
          </p:cNvPr>
          <p:cNvSpPr>
            <a:spLocks noGrp="1"/>
          </p:cNvSpPr>
          <p:nvPr>
            <p:ph idx="1"/>
          </p:nvPr>
        </p:nvSpPr>
        <p:spPr>
          <a:xfrm>
            <a:off x="490347" y="5426793"/>
            <a:ext cx="4486656" cy="702702"/>
          </a:xfrm>
        </p:spPr>
        <p:txBody>
          <a:bodyPr vert="horz" lIns="91440" tIns="45720" rIns="91440" bIns="45720" rtlCol="0">
            <a:normAutofit/>
          </a:bodyPr>
          <a:lstStyle/>
          <a:p>
            <a:pPr marL="0" indent="0" algn="ctr">
              <a:buNone/>
            </a:pPr>
            <a:r>
              <a:rPr lang="en-US" sz="3600" dirty="0">
                <a:solidFill>
                  <a:schemeClr val="tx1"/>
                </a:solidFill>
              </a:rPr>
              <a:t>Draw your own! </a:t>
            </a:r>
          </a:p>
        </p:txBody>
      </p:sp>
      <p:pic>
        <p:nvPicPr>
          <p:cNvPr id="5" name="Content Placeholder 4" descr="A picture containing jellyfish&#10;&#10;Description automatically generated">
            <a:extLst>
              <a:ext uri="{FF2B5EF4-FFF2-40B4-BE49-F238E27FC236}">
                <a16:creationId xmlns:a16="http://schemas.microsoft.com/office/drawing/2014/main" id="{02C1E032-2E03-3DD6-36BB-B6E0BB6D51B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338" r="6773"/>
          <a:stretch/>
        </p:blipFill>
        <p:spPr>
          <a:xfrm>
            <a:off x="4834128" y="10"/>
            <a:ext cx="7400733" cy="6857990"/>
          </a:xfrm>
          <a:prstGeom prst="rect">
            <a:avLst/>
          </a:prstGeom>
        </p:spPr>
      </p:pic>
    </p:spTree>
    <p:extLst>
      <p:ext uri="{BB962C8B-B14F-4D97-AF65-F5344CB8AC3E}">
        <p14:creationId xmlns:p14="http://schemas.microsoft.com/office/powerpoint/2010/main" val="351183611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4" descr="A cup of coffee on a table&#10;&#10;Description automatically generated with medium confidence">
            <a:extLst>
              <a:ext uri="{FF2B5EF4-FFF2-40B4-BE49-F238E27FC236}">
                <a16:creationId xmlns:a16="http://schemas.microsoft.com/office/drawing/2014/main" id="{717054F9-D81A-4AEB-4A72-71C1C57982A2}"/>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22532" b="21218"/>
          <a:stretch/>
        </p:blipFill>
        <p:spPr>
          <a:xfrm>
            <a:off x="20" y="10"/>
            <a:ext cx="12191980" cy="6857990"/>
          </a:xfrm>
          <a:prstGeom prst="rect">
            <a:avLst/>
          </a:prstGeom>
        </p:spPr>
      </p:pic>
      <p:sp>
        <p:nvSpPr>
          <p:cNvPr id="2" name="Title 1">
            <a:extLst>
              <a:ext uri="{FF2B5EF4-FFF2-40B4-BE49-F238E27FC236}">
                <a16:creationId xmlns:a16="http://schemas.microsoft.com/office/drawing/2014/main" id="{47C4113A-6350-9E6D-DEF3-9CD8E2AA4267}"/>
              </a:ext>
            </a:extLst>
          </p:cNvPr>
          <p:cNvSpPr>
            <a:spLocks noGrp="1"/>
          </p:cNvSpPr>
          <p:nvPr>
            <p:ph type="title"/>
          </p:nvPr>
        </p:nvSpPr>
        <p:spPr>
          <a:xfrm>
            <a:off x="1600200" y="717601"/>
            <a:ext cx="8991600" cy="1645920"/>
          </a:xfrm>
          <a:solidFill>
            <a:schemeClr val="bg1">
              <a:alpha val="60000"/>
            </a:schemeClr>
          </a:solidFill>
          <a:ln w="38100" cap="sq">
            <a:solidFill>
              <a:schemeClr val="tx1"/>
            </a:solidFill>
            <a:miter lim="800000"/>
          </a:ln>
        </p:spPr>
        <p:txBody>
          <a:bodyPr vert="horz" lIns="274320" tIns="182880" rIns="274320" bIns="182880" rtlCol="0" anchor="ctr" anchorCtr="1">
            <a:normAutofit/>
          </a:bodyPr>
          <a:lstStyle/>
          <a:p>
            <a:r>
              <a:rPr lang="en-US" sz="3800" b="1">
                <a:solidFill>
                  <a:schemeClr val="tx1"/>
                </a:solidFill>
              </a:rPr>
              <a:t>Breaktime </a:t>
            </a:r>
          </a:p>
        </p:txBody>
      </p:sp>
      <p:sp>
        <p:nvSpPr>
          <p:cNvPr id="5" name="TextBox 4">
            <a:extLst>
              <a:ext uri="{FF2B5EF4-FFF2-40B4-BE49-F238E27FC236}">
                <a16:creationId xmlns:a16="http://schemas.microsoft.com/office/drawing/2014/main" id="{134AE2F6-7B93-4CC9-5E17-22CBF54A07DF}"/>
              </a:ext>
            </a:extLst>
          </p:cNvPr>
          <p:cNvSpPr txBox="1"/>
          <p:nvPr/>
        </p:nvSpPr>
        <p:spPr>
          <a:xfrm>
            <a:off x="9900988" y="6657945"/>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ultrakml/25120574863">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312536052"/>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4A5ADB-D7A9-DD39-3FA2-81F765C3D22E}"/>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a:t>Small and large intestines </a:t>
            </a:r>
          </a:p>
        </p:txBody>
      </p:sp>
      <p:pic>
        <p:nvPicPr>
          <p:cNvPr id="5" name="Content Placeholder 4" descr="Diagram&#10;&#10;Description automatically generated">
            <a:extLst>
              <a:ext uri="{FF2B5EF4-FFF2-40B4-BE49-F238E27FC236}">
                <a16:creationId xmlns:a16="http://schemas.microsoft.com/office/drawing/2014/main" id="{E15172FE-719C-6046-EE9B-297E49BD182D}"/>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33822"/>
          <a:stretch/>
        </p:blipFill>
        <p:spPr>
          <a:xfrm>
            <a:off x="4654293" y="1780843"/>
            <a:ext cx="7427779" cy="4545005"/>
          </a:xfrm>
          <a:prstGeom prst="rect">
            <a:avLst/>
          </a:prstGeom>
        </p:spPr>
      </p:pic>
    </p:spTree>
    <p:extLst>
      <p:ext uri="{BB962C8B-B14F-4D97-AF65-F5344CB8AC3E}">
        <p14:creationId xmlns:p14="http://schemas.microsoft.com/office/powerpoint/2010/main" val="41569197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86B12-4C4E-E1FE-6BF4-18C8628E697B}"/>
              </a:ext>
            </a:extLst>
          </p:cNvPr>
          <p:cNvSpPr>
            <a:spLocks noGrp="1"/>
          </p:cNvSpPr>
          <p:nvPr>
            <p:ph type="title"/>
          </p:nvPr>
        </p:nvSpPr>
        <p:spPr>
          <a:xfrm>
            <a:off x="5324666" y="536067"/>
            <a:ext cx="6092952" cy="1188720"/>
          </a:xfrm>
        </p:spPr>
        <p:txBody>
          <a:bodyPr vert="horz" lIns="274320" tIns="182880" rIns="274320" bIns="182880" rtlCol="0" anchorCtr="1">
            <a:normAutofit/>
          </a:bodyPr>
          <a:lstStyle/>
          <a:p>
            <a:r>
              <a:rPr lang="en-US" dirty="0"/>
              <a:t>Small intestines </a:t>
            </a:r>
          </a:p>
        </p:txBody>
      </p:sp>
      <p:pic>
        <p:nvPicPr>
          <p:cNvPr id="4" name="Picture 3" descr="Diagram&#10;&#10;Description automatically generated">
            <a:extLst>
              <a:ext uri="{FF2B5EF4-FFF2-40B4-BE49-F238E27FC236}">
                <a16:creationId xmlns:a16="http://schemas.microsoft.com/office/drawing/2014/main" id="{4E033133-7907-E434-5FEB-B9533FDEA47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31358" y="176661"/>
            <a:ext cx="4640666" cy="3423890"/>
          </a:xfrm>
          <a:prstGeom prst="rect">
            <a:avLst/>
          </a:prstGeom>
          <a:ln w="31750" cap="sq">
            <a:solidFill>
              <a:srgbClr val="FFFFFF"/>
            </a:solidFill>
            <a:miter lim="800000"/>
          </a:ln>
        </p:spPr>
      </p:pic>
      <p:pic>
        <p:nvPicPr>
          <p:cNvPr id="7" name="Content Placeholder 6" descr="Diagram&#10;&#10;Description automatically generated">
            <a:extLst>
              <a:ext uri="{FF2B5EF4-FFF2-40B4-BE49-F238E27FC236}">
                <a16:creationId xmlns:a16="http://schemas.microsoft.com/office/drawing/2014/main" id="{03F290BC-6F49-C21C-5832-48E0A98F63E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 y="3681520"/>
            <a:ext cx="4772025" cy="3096199"/>
          </a:xfrm>
          <a:prstGeom prst="rect">
            <a:avLst/>
          </a:prstGeom>
          <a:ln w="31750" cap="sq">
            <a:solidFill>
              <a:srgbClr val="FFFFFF"/>
            </a:solidFill>
            <a:miter lim="800000"/>
          </a:ln>
        </p:spPr>
      </p:pic>
      <p:sp>
        <p:nvSpPr>
          <p:cNvPr id="21" name="Content Placeholder 20">
            <a:extLst>
              <a:ext uri="{FF2B5EF4-FFF2-40B4-BE49-F238E27FC236}">
                <a16:creationId xmlns:a16="http://schemas.microsoft.com/office/drawing/2014/main" id="{56C49E59-181C-668A-2328-2B46B7EB9A05}"/>
              </a:ext>
            </a:extLst>
          </p:cNvPr>
          <p:cNvSpPr>
            <a:spLocks noGrp="1"/>
          </p:cNvSpPr>
          <p:nvPr>
            <p:ph idx="1"/>
          </p:nvPr>
        </p:nvSpPr>
        <p:spPr>
          <a:xfrm>
            <a:off x="5089646" y="2475145"/>
            <a:ext cx="6142233" cy="4140144"/>
          </a:xfrm>
        </p:spPr>
        <p:txBody>
          <a:bodyPr>
            <a:normAutofit/>
          </a:bodyPr>
          <a:lstStyle/>
          <a:p>
            <a:pPr>
              <a:lnSpc>
                <a:spcPct val="150000"/>
              </a:lnSpc>
            </a:pPr>
            <a:r>
              <a:rPr lang="en-US" sz="2000" dirty="0"/>
              <a:t>The </a:t>
            </a:r>
            <a:r>
              <a:rPr lang="en-US" sz="2000" b="1" dirty="0">
                <a:solidFill>
                  <a:srgbClr val="7030A0"/>
                </a:solidFill>
              </a:rPr>
              <a:t>lumen</a:t>
            </a:r>
            <a:r>
              <a:rPr lang="en-US" sz="2000" dirty="0"/>
              <a:t> of the small intestine is the inside cavity</a:t>
            </a:r>
          </a:p>
          <a:p>
            <a:pPr>
              <a:lnSpc>
                <a:spcPct val="150000"/>
              </a:lnSpc>
            </a:pPr>
            <a:r>
              <a:rPr lang="en-US" sz="2000" dirty="0"/>
              <a:t>Through </a:t>
            </a:r>
            <a:r>
              <a:rPr lang="en-US" sz="2000" b="1" dirty="0"/>
              <a:t>peristatic waves (peristalsis) </a:t>
            </a:r>
            <a:r>
              <a:rPr lang="en-US" sz="2000" dirty="0"/>
              <a:t>this moves the contents forwards</a:t>
            </a:r>
          </a:p>
          <a:p>
            <a:pPr>
              <a:lnSpc>
                <a:spcPct val="150000"/>
              </a:lnSpc>
            </a:pPr>
            <a:r>
              <a:rPr lang="en-US" sz="2000" dirty="0"/>
              <a:t>Major </a:t>
            </a:r>
            <a:r>
              <a:rPr lang="en-US" sz="2000" b="1" dirty="0"/>
              <a:t>absorption takes place here </a:t>
            </a:r>
            <a:r>
              <a:rPr lang="en-US" sz="2000" dirty="0"/>
              <a:t>such as water and nutrients </a:t>
            </a:r>
          </a:p>
          <a:p>
            <a:pPr>
              <a:lnSpc>
                <a:spcPct val="150000"/>
              </a:lnSpc>
            </a:pPr>
            <a:r>
              <a:rPr lang="en-US" sz="2000" b="1" dirty="0">
                <a:solidFill>
                  <a:srgbClr val="7030A0"/>
                </a:solidFill>
              </a:rPr>
              <a:t>Villi</a:t>
            </a:r>
            <a:r>
              <a:rPr lang="en-US" sz="2000" dirty="0">
                <a:solidFill>
                  <a:srgbClr val="7030A0"/>
                </a:solidFill>
              </a:rPr>
              <a:t>-</a:t>
            </a:r>
            <a:r>
              <a:rPr lang="en-US" sz="2000" dirty="0"/>
              <a:t> protruding fingerlike projections into the lumen</a:t>
            </a:r>
          </a:p>
          <a:p>
            <a:pPr>
              <a:lnSpc>
                <a:spcPct val="150000"/>
              </a:lnSpc>
            </a:pPr>
            <a:r>
              <a:rPr lang="en-US" sz="2000" b="1" dirty="0">
                <a:solidFill>
                  <a:srgbClr val="7030A0"/>
                </a:solidFill>
              </a:rPr>
              <a:t>Microvilli</a:t>
            </a:r>
            <a:r>
              <a:rPr lang="en-US" sz="2000" dirty="0">
                <a:solidFill>
                  <a:srgbClr val="7030A0"/>
                </a:solidFill>
              </a:rPr>
              <a:t>-</a:t>
            </a:r>
            <a:r>
              <a:rPr lang="en-US" sz="2000" dirty="0"/>
              <a:t> tiny hair like projections covering the villi </a:t>
            </a:r>
          </a:p>
        </p:txBody>
      </p:sp>
    </p:spTree>
    <p:extLst>
      <p:ext uri="{BB962C8B-B14F-4D97-AF65-F5344CB8AC3E}">
        <p14:creationId xmlns:p14="http://schemas.microsoft.com/office/powerpoint/2010/main" val="15560280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4551FC-E266-79BA-04CA-D44314613068}"/>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3000" dirty="0">
                <a:solidFill>
                  <a:srgbClr val="FF0000"/>
                </a:solidFill>
              </a:rPr>
              <a:t>Quickfire round </a:t>
            </a:r>
          </a:p>
        </p:txBody>
      </p:sp>
      <p:sp>
        <p:nvSpPr>
          <p:cNvPr id="3" name="Content Placeholder 2">
            <a:extLst>
              <a:ext uri="{FF2B5EF4-FFF2-40B4-BE49-F238E27FC236}">
                <a16:creationId xmlns:a16="http://schemas.microsoft.com/office/drawing/2014/main" id="{7FED1FA5-EB28-6537-F328-4D9AEDB06C63}"/>
              </a:ext>
            </a:extLst>
          </p:cNvPr>
          <p:cNvSpPr>
            <a:spLocks noGrp="1"/>
          </p:cNvSpPr>
          <p:nvPr>
            <p:ph idx="1"/>
          </p:nvPr>
        </p:nvSpPr>
        <p:spPr>
          <a:xfrm>
            <a:off x="5232805" y="540327"/>
            <a:ext cx="6474286" cy="5985164"/>
          </a:xfrm>
        </p:spPr>
        <p:txBody>
          <a:bodyPr anchor="ctr">
            <a:normAutofit/>
          </a:bodyPr>
          <a:lstStyle/>
          <a:p>
            <a:pPr>
              <a:lnSpc>
                <a:spcPct val="150000"/>
              </a:lnSpc>
            </a:pPr>
            <a:r>
              <a:rPr lang="en-GB" sz="2400" dirty="0"/>
              <a:t>Name the parts of the small intestine</a:t>
            </a:r>
          </a:p>
          <a:p>
            <a:pPr>
              <a:lnSpc>
                <a:spcPct val="150000"/>
              </a:lnSpc>
            </a:pPr>
            <a:r>
              <a:rPr lang="en-GB" sz="2400" dirty="0"/>
              <a:t>Name the parts of the colon</a:t>
            </a:r>
          </a:p>
          <a:p>
            <a:pPr>
              <a:lnSpc>
                <a:spcPct val="150000"/>
              </a:lnSpc>
            </a:pPr>
            <a:r>
              <a:rPr lang="en-GB" sz="2400" dirty="0"/>
              <a:t>Where is the transvers colon?</a:t>
            </a:r>
          </a:p>
          <a:p>
            <a:pPr>
              <a:lnSpc>
                <a:spcPct val="150000"/>
              </a:lnSpc>
            </a:pPr>
            <a:r>
              <a:rPr lang="en-GB" sz="2400" dirty="0"/>
              <a:t>Where is the sigmoid colon?</a:t>
            </a:r>
          </a:p>
          <a:p>
            <a:pPr>
              <a:lnSpc>
                <a:spcPct val="150000"/>
              </a:lnSpc>
            </a:pPr>
            <a:r>
              <a:rPr lang="en-GB" sz="2400" dirty="0"/>
              <a:t>What is the cecum?</a:t>
            </a:r>
          </a:p>
          <a:p>
            <a:pPr>
              <a:lnSpc>
                <a:spcPct val="150000"/>
              </a:lnSpc>
            </a:pPr>
            <a:r>
              <a:rPr lang="en-GB" sz="2400" dirty="0"/>
              <a:t>What is the rectums purpose?</a:t>
            </a:r>
          </a:p>
          <a:p>
            <a:pPr>
              <a:lnSpc>
                <a:spcPct val="150000"/>
              </a:lnSpc>
            </a:pPr>
            <a:r>
              <a:rPr lang="en-GB" sz="2400" dirty="0"/>
              <a:t>Where is the appendix located?</a:t>
            </a:r>
          </a:p>
          <a:p>
            <a:pPr>
              <a:lnSpc>
                <a:spcPct val="150000"/>
              </a:lnSpc>
            </a:pPr>
            <a:r>
              <a:rPr lang="en-GB" sz="2400" dirty="0"/>
              <a:t>What is meant by the term lumen?</a:t>
            </a:r>
          </a:p>
          <a:p>
            <a:pPr>
              <a:lnSpc>
                <a:spcPct val="150000"/>
              </a:lnSpc>
            </a:pPr>
            <a:r>
              <a:rPr lang="en-GB" sz="2400" dirty="0"/>
              <a:t>Where is microvilli located in the small intestine?</a:t>
            </a:r>
          </a:p>
        </p:txBody>
      </p:sp>
    </p:spTree>
    <p:extLst>
      <p:ext uri="{BB962C8B-B14F-4D97-AF65-F5344CB8AC3E}">
        <p14:creationId xmlns:p14="http://schemas.microsoft.com/office/powerpoint/2010/main" val="3110943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998B9-ED0D-9CC9-1795-3DB4CD0633CA}"/>
              </a:ext>
            </a:extLst>
          </p:cNvPr>
          <p:cNvSpPr>
            <a:spLocks noGrp="1"/>
          </p:cNvSpPr>
          <p:nvPr>
            <p:ph type="title"/>
          </p:nvPr>
        </p:nvSpPr>
        <p:spPr>
          <a:xfrm>
            <a:off x="2106958" y="285306"/>
            <a:ext cx="7729728" cy="1188720"/>
          </a:xfrm>
        </p:spPr>
        <p:txBody>
          <a:bodyPr/>
          <a:lstStyle/>
          <a:p>
            <a:r>
              <a:rPr lang="en-GB" dirty="0"/>
              <a:t>Small and large intestines key points </a:t>
            </a:r>
          </a:p>
        </p:txBody>
      </p:sp>
      <p:sp>
        <p:nvSpPr>
          <p:cNvPr id="3" name="Content Placeholder 2">
            <a:extLst>
              <a:ext uri="{FF2B5EF4-FFF2-40B4-BE49-F238E27FC236}">
                <a16:creationId xmlns:a16="http://schemas.microsoft.com/office/drawing/2014/main" id="{2505F65D-73F9-5981-4174-C4494D7CE511}"/>
              </a:ext>
            </a:extLst>
          </p:cNvPr>
          <p:cNvSpPr>
            <a:spLocks noGrp="1"/>
          </p:cNvSpPr>
          <p:nvPr>
            <p:ph idx="1"/>
          </p:nvPr>
        </p:nvSpPr>
        <p:spPr>
          <a:xfrm>
            <a:off x="346363" y="1614311"/>
            <a:ext cx="11665527" cy="5243690"/>
          </a:xfrm>
        </p:spPr>
        <p:txBody>
          <a:bodyPr>
            <a:noAutofit/>
          </a:bodyPr>
          <a:lstStyle/>
          <a:p>
            <a:r>
              <a:rPr lang="en-GB" sz="2000" dirty="0"/>
              <a:t>There are three major parts of the </a:t>
            </a:r>
            <a:r>
              <a:rPr lang="en-GB" sz="2000" dirty="0">
                <a:solidFill>
                  <a:srgbClr val="0070C0"/>
                </a:solidFill>
              </a:rPr>
              <a:t>small intestine-</a:t>
            </a:r>
            <a:r>
              <a:rPr lang="en-GB" sz="2000" i="1" u="sng" dirty="0">
                <a:solidFill>
                  <a:srgbClr val="0070C0"/>
                </a:solidFill>
              </a:rPr>
              <a:t>most absorption of nutrients takes place here </a:t>
            </a:r>
          </a:p>
          <a:p>
            <a:r>
              <a:rPr lang="en-GB" sz="2000" dirty="0">
                <a:solidFill>
                  <a:srgbClr val="0070C0"/>
                </a:solidFill>
              </a:rPr>
              <a:t>Duodenum- </a:t>
            </a:r>
            <a:r>
              <a:rPr lang="en-GB" sz="2000" dirty="0"/>
              <a:t>connects from the stomach into the small intestine </a:t>
            </a:r>
            <a:r>
              <a:rPr lang="en-GB" sz="2000" b="1" dirty="0"/>
              <a:t>(beginning)</a:t>
            </a:r>
          </a:p>
          <a:p>
            <a:r>
              <a:rPr lang="en-GB" sz="2000" dirty="0">
                <a:solidFill>
                  <a:srgbClr val="0070C0"/>
                </a:solidFill>
              </a:rPr>
              <a:t>Jejunum-</a:t>
            </a:r>
            <a:r>
              <a:rPr lang="en-GB" sz="2000" dirty="0"/>
              <a:t> connects after the duodenum </a:t>
            </a:r>
            <a:r>
              <a:rPr lang="en-GB" sz="2000" b="1" dirty="0"/>
              <a:t>(middle)</a:t>
            </a:r>
          </a:p>
          <a:p>
            <a:r>
              <a:rPr lang="en-GB" sz="2000" dirty="0" err="1">
                <a:solidFill>
                  <a:srgbClr val="0070C0"/>
                </a:solidFill>
              </a:rPr>
              <a:t>Ilieum</a:t>
            </a:r>
            <a:r>
              <a:rPr lang="en-GB" sz="2000" dirty="0"/>
              <a:t>- connects after the jejunum and to the cecum-(a pouch that connects the small intestine to the large) </a:t>
            </a:r>
            <a:r>
              <a:rPr lang="en-GB" sz="2000" b="1" dirty="0"/>
              <a:t>(end)</a:t>
            </a:r>
          </a:p>
          <a:p>
            <a:r>
              <a:rPr lang="en-GB" sz="2000" b="1" i="1" dirty="0">
                <a:solidFill>
                  <a:srgbClr val="00B050"/>
                </a:solidFill>
              </a:rPr>
              <a:t>Lumen- </a:t>
            </a:r>
            <a:r>
              <a:rPr lang="en-GB" sz="2000" i="1" dirty="0">
                <a:solidFill>
                  <a:schemeClr val="tx1"/>
                </a:solidFill>
              </a:rPr>
              <a:t>inside space of the intestine – meaning opening in </a:t>
            </a:r>
            <a:r>
              <a:rPr lang="en-GB" sz="2000" i="1" dirty="0" err="1">
                <a:solidFill>
                  <a:schemeClr val="tx1"/>
                </a:solidFill>
              </a:rPr>
              <a:t>latin</a:t>
            </a:r>
            <a:r>
              <a:rPr lang="en-GB" sz="2000" i="1" dirty="0">
                <a:solidFill>
                  <a:schemeClr val="tx1"/>
                </a:solidFill>
              </a:rPr>
              <a:t>.</a:t>
            </a:r>
          </a:p>
          <a:p>
            <a:r>
              <a:rPr lang="en-GB" sz="2000" b="1" i="1" dirty="0">
                <a:solidFill>
                  <a:srgbClr val="00B050"/>
                </a:solidFill>
              </a:rPr>
              <a:t>villi- finger like projections- </a:t>
            </a:r>
            <a:r>
              <a:rPr lang="en-GB" sz="2000" b="1" i="1" dirty="0"/>
              <a:t>(0.5-1.6mm in humans) </a:t>
            </a:r>
            <a:r>
              <a:rPr lang="en-GB" sz="2000" i="1" dirty="0"/>
              <a:t>on the mucus membrane increasing the surface area</a:t>
            </a:r>
          </a:p>
          <a:p>
            <a:r>
              <a:rPr lang="en-GB" sz="2000" b="1" i="1" dirty="0">
                <a:solidFill>
                  <a:srgbClr val="00B050"/>
                </a:solidFill>
              </a:rPr>
              <a:t>Microvilli</a:t>
            </a:r>
            <a:r>
              <a:rPr lang="en-GB" sz="2000" i="1" dirty="0"/>
              <a:t>- (the brush border on villi) tiny extensions increasing the surface area responsible for </a:t>
            </a:r>
            <a:r>
              <a:rPr lang="en-GB" sz="2000" i="1" dirty="0" err="1"/>
              <a:t>obsorption</a:t>
            </a:r>
            <a:r>
              <a:rPr lang="en-GB" sz="2000" i="1" dirty="0"/>
              <a:t>.</a:t>
            </a:r>
          </a:p>
          <a:p>
            <a:r>
              <a:rPr lang="en-GB" sz="2000" dirty="0"/>
              <a:t>There are three major parts to the </a:t>
            </a:r>
            <a:r>
              <a:rPr lang="en-GB" sz="2000" dirty="0">
                <a:solidFill>
                  <a:srgbClr val="7030A0"/>
                </a:solidFill>
              </a:rPr>
              <a:t>large intestine- the colon-</a:t>
            </a:r>
            <a:r>
              <a:rPr lang="en-GB" sz="2000" i="1" u="sng" dirty="0">
                <a:solidFill>
                  <a:srgbClr val="7030A0"/>
                </a:solidFill>
              </a:rPr>
              <a:t>most absorption of water takes place here </a:t>
            </a:r>
          </a:p>
          <a:p>
            <a:r>
              <a:rPr lang="en-GB" sz="2000" dirty="0">
                <a:solidFill>
                  <a:srgbClr val="7030A0"/>
                </a:solidFill>
              </a:rPr>
              <a:t>Colon-</a:t>
            </a:r>
            <a:r>
              <a:rPr lang="en-GB" sz="2000" dirty="0">
                <a:solidFill>
                  <a:schemeClr val="tx1"/>
                </a:solidFill>
              </a:rPr>
              <a:t> Cecum, Ascending (up), Transverse (across), Descending (downwards), Sigmoid (bottom) </a:t>
            </a:r>
            <a:r>
              <a:rPr lang="en-GB" sz="2000" b="1" dirty="0">
                <a:solidFill>
                  <a:schemeClr val="tx1"/>
                </a:solidFill>
              </a:rPr>
              <a:t>(beginning)</a:t>
            </a:r>
          </a:p>
          <a:p>
            <a:r>
              <a:rPr lang="en-GB" sz="2000" dirty="0">
                <a:solidFill>
                  <a:srgbClr val="7030A0"/>
                </a:solidFill>
              </a:rPr>
              <a:t>Rectum- </a:t>
            </a:r>
            <a:r>
              <a:rPr lang="en-GB" sz="2000" dirty="0">
                <a:solidFill>
                  <a:schemeClr val="tx1"/>
                </a:solidFill>
              </a:rPr>
              <a:t>stores solid waste ready for elimination/ removal </a:t>
            </a:r>
            <a:r>
              <a:rPr lang="en-GB" sz="2000" b="1" dirty="0">
                <a:solidFill>
                  <a:schemeClr val="tx1"/>
                </a:solidFill>
              </a:rPr>
              <a:t>(middle) </a:t>
            </a:r>
          </a:p>
          <a:p>
            <a:r>
              <a:rPr lang="en-GB" sz="2000" dirty="0">
                <a:solidFill>
                  <a:srgbClr val="7030A0"/>
                </a:solidFill>
              </a:rPr>
              <a:t>Anal canal- </a:t>
            </a:r>
            <a:r>
              <a:rPr lang="en-GB" sz="2000" dirty="0">
                <a:solidFill>
                  <a:schemeClr val="tx1"/>
                </a:solidFill>
              </a:rPr>
              <a:t>where waste/ undigested food takes place </a:t>
            </a:r>
            <a:r>
              <a:rPr lang="en-GB" sz="2000" b="1" dirty="0">
                <a:solidFill>
                  <a:schemeClr val="tx1"/>
                </a:solidFill>
              </a:rPr>
              <a:t>(End)</a:t>
            </a:r>
          </a:p>
          <a:p>
            <a:r>
              <a:rPr lang="en-GB" sz="2000" dirty="0">
                <a:solidFill>
                  <a:srgbClr val="7030A0"/>
                </a:solidFill>
              </a:rPr>
              <a:t> </a:t>
            </a:r>
          </a:p>
        </p:txBody>
      </p:sp>
    </p:spTree>
    <p:extLst>
      <p:ext uri="{BB962C8B-B14F-4D97-AF65-F5344CB8AC3E}">
        <p14:creationId xmlns:p14="http://schemas.microsoft.com/office/powerpoint/2010/main" val="35692036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Diagram&#10;&#10;Description automatically generated">
            <a:extLst>
              <a:ext uri="{FF2B5EF4-FFF2-40B4-BE49-F238E27FC236}">
                <a16:creationId xmlns:a16="http://schemas.microsoft.com/office/drawing/2014/main" id="{99ABA855-623C-2F0C-59F4-E1EDE0F85356}"/>
              </a:ext>
            </a:extLst>
          </p:cNvPr>
          <p:cNvPicPr>
            <a:picLocks noGrp="1" noChangeAspect="1"/>
          </p:cNvPicPr>
          <p:nvPr>
            <p:ph idx="1"/>
          </p:nvPr>
        </p:nvPicPr>
        <p:blipFill rotWithShape="1">
          <a:blip r:embed="rId2">
            <a:extLst>
              <a:ext uri="{837473B0-CC2E-450A-ABE3-18F120FF3D39}">
                <a1611:picAttrSrcUrl xmlns:a1611="http://schemas.microsoft.com/office/drawing/2016/11/main" r:id="rId3"/>
              </a:ext>
            </a:extLst>
          </a:blip>
          <a:srcRect t="3242" b="1013"/>
          <a:stretch/>
        </p:blipFill>
        <p:spPr>
          <a:xfrm>
            <a:off x="20" y="10"/>
            <a:ext cx="12191980" cy="6857990"/>
          </a:xfrm>
          <a:prstGeom prst="rect">
            <a:avLst/>
          </a:prstGeom>
        </p:spPr>
      </p:pic>
      <p:sp>
        <p:nvSpPr>
          <p:cNvPr id="6" name="TextBox 5">
            <a:extLst>
              <a:ext uri="{FF2B5EF4-FFF2-40B4-BE49-F238E27FC236}">
                <a16:creationId xmlns:a16="http://schemas.microsoft.com/office/drawing/2014/main" id="{8A72D2AB-85A4-03E3-D0AB-CD31E8EBDC20}"/>
              </a:ext>
            </a:extLst>
          </p:cNvPr>
          <p:cNvSpPr txBox="1"/>
          <p:nvPr/>
        </p:nvSpPr>
        <p:spPr>
          <a:xfrm>
            <a:off x="9771145" y="6657945"/>
            <a:ext cx="242085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mrgscience.com/topic-61-digestion-and-absorp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3503337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8A770-0D43-CF26-2F5F-C46FC113FECA}"/>
              </a:ext>
            </a:extLst>
          </p:cNvPr>
          <p:cNvSpPr>
            <a:spLocks noGrp="1"/>
          </p:cNvSpPr>
          <p:nvPr>
            <p:ph type="title"/>
          </p:nvPr>
        </p:nvSpPr>
        <p:spPr>
          <a:xfrm>
            <a:off x="887798" y="864932"/>
            <a:ext cx="4166773" cy="1645920"/>
          </a:xfrm>
        </p:spPr>
        <p:txBody>
          <a:bodyPr vert="horz" lIns="274320" tIns="182880" rIns="274320" bIns="182880" rtlCol="0" anchor="ctr" anchorCtr="1">
            <a:normAutofit/>
          </a:bodyPr>
          <a:lstStyle/>
          <a:p>
            <a:r>
              <a:rPr lang="en-US"/>
              <a:t>Did you know!</a:t>
            </a:r>
          </a:p>
        </p:txBody>
      </p:sp>
      <p:sp>
        <p:nvSpPr>
          <p:cNvPr id="3" name="Content Placeholder 2">
            <a:extLst>
              <a:ext uri="{FF2B5EF4-FFF2-40B4-BE49-F238E27FC236}">
                <a16:creationId xmlns:a16="http://schemas.microsoft.com/office/drawing/2014/main" id="{1B8426C5-6BB4-DA2D-9A1F-D4FCE6259E35}"/>
              </a:ext>
            </a:extLst>
          </p:cNvPr>
          <p:cNvSpPr>
            <a:spLocks noGrp="1"/>
          </p:cNvSpPr>
          <p:nvPr>
            <p:ph idx="1"/>
          </p:nvPr>
        </p:nvSpPr>
        <p:spPr>
          <a:xfrm>
            <a:off x="138545" y="3465513"/>
            <a:ext cx="4916026" cy="2126925"/>
          </a:xfrm>
        </p:spPr>
        <p:txBody>
          <a:bodyPr vert="horz" lIns="91440" tIns="45720" rIns="91440" bIns="45720" rtlCol="0">
            <a:normAutofit/>
          </a:bodyPr>
          <a:lstStyle/>
          <a:p>
            <a:pPr marL="0" indent="0" algn="ctr">
              <a:buNone/>
            </a:pPr>
            <a:r>
              <a:rPr lang="en-US" sz="2800" dirty="0">
                <a:solidFill>
                  <a:srgbClr val="002060"/>
                </a:solidFill>
              </a:rPr>
              <a:t>In turns, take a piece of folded paper and read your fact out loud to the group…tell us what you know! </a:t>
            </a:r>
          </a:p>
        </p:txBody>
      </p:sp>
      <p:pic>
        <p:nvPicPr>
          <p:cNvPr id="5" name="Picture 4" descr="A picture containing logo&#10;&#10;Description automatically generated">
            <a:extLst>
              <a:ext uri="{FF2B5EF4-FFF2-40B4-BE49-F238E27FC236}">
                <a16:creationId xmlns:a16="http://schemas.microsoft.com/office/drawing/2014/main" id="{D6CB73CB-54D4-1106-A6CF-BAC1792B45F1}"/>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532" b="1"/>
          <a:stretch/>
        </p:blipFill>
        <p:spPr>
          <a:xfrm>
            <a:off x="6011403" y="1138496"/>
            <a:ext cx="5548311" cy="5047992"/>
          </a:xfrm>
          <a:prstGeom prst="rect">
            <a:avLst/>
          </a:prstGeom>
        </p:spPr>
      </p:pic>
    </p:spTree>
    <p:extLst>
      <p:ext uri="{BB962C8B-B14F-4D97-AF65-F5344CB8AC3E}">
        <p14:creationId xmlns:p14="http://schemas.microsoft.com/office/powerpoint/2010/main" val="54151475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55523D-2E80-7103-9A87-60A27602E368}"/>
              </a:ext>
            </a:extLst>
          </p:cNvPr>
          <p:cNvSpPr>
            <a:spLocks noGrp="1"/>
          </p:cNvSpPr>
          <p:nvPr>
            <p:ph idx="1"/>
          </p:nvPr>
        </p:nvSpPr>
        <p:spPr>
          <a:xfrm>
            <a:off x="0" y="166255"/>
            <a:ext cx="12192000" cy="6691745"/>
          </a:xfrm>
        </p:spPr>
        <p:txBody>
          <a:bodyPr>
            <a:normAutofit fontScale="85000" lnSpcReduction="10000"/>
          </a:bodyPr>
          <a:lstStyle/>
          <a:p>
            <a:pPr marL="457200" algn="ctr">
              <a:lnSpc>
                <a:spcPct val="107000"/>
              </a:lnSpc>
            </a:pPr>
            <a:r>
              <a:rPr lang="en-GB" sz="2100" b="1"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Digestive system: Did you know!!</a:t>
            </a:r>
            <a:endParaRPr lang="en-GB" sz="2100" dirty="0">
              <a:effectLst/>
              <a:latin typeface="Calibri" panose="020F0502020204030204" pitchFamily="34" charset="0"/>
              <a:ea typeface="Calibri" panose="020F0502020204030204" pitchFamily="34" charset="0"/>
              <a:cs typeface="Times New Roman" panose="02020603050405020304" pitchFamily="18" charset="0"/>
            </a:endParaRPr>
          </a:p>
          <a:p>
            <a:pPr marL="457200" algn="ctr">
              <a:lnSpc>
                <a:spcPct val="107000"/>
              </a:lnSpc>
            </a:pPr>
            <a:r>
              <a:rPr lang="en-GB" sz="1800" b="1" dirty="0">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Wingdings" panose="05000000000000000000" pitchFamily="2" charset="2"/>
              <a:buChar char=""/>
            </a:pPr>
            <a:r>
              <a:rPr lang="en-GB" sz="1900" b="1" dirty="0">
                <a:effectLst/>
                <a:latin typeface="Calibri" panose="020F0502020204030204" pitchFamily="34" charset="0"/>
                <a:ea typeface="Calibri" panose="020F0502020204030204" pitchFamily="34" charset="0"/>
                <a:cs typeface="Times New Roman" panose="02020603050405020304" pitchFamily="18" charset="0"/>
              </a:rPr>
              <a:t>The GI tract</a:t>
            </a:r>
            <a:r>
              <a:rPr lang="en-GB" sz="1900" dirty="0">
                <a:effectLst/>
                <a:latin typeface="Calibri" panose="020F0502020204030204" pitchFamily="34" charset="0"/>
                <a:ea typeface="Calibri" panose="020F0502020204030204" pitchFamily="34" charset="0"/>
                <a:cs typeface="Times New Roman" panose="02020603050405020304" pitchFamily="18" charset="0"/>
              </a:rPr>
              <a:t> ( gastrointestinal tract) runs 9 metres! From mouth to anal canal.</a:t>
            </a:r>
          </a:p>
          <a:p>
            <a:pPr algn="just">
              <a:lnSpc>
                <a:spcPct val="107000"/>
              </a:lnSpc>
              <a:spcAft>
                <a:spcPts val="800"/>
              </a:spcAft>
            </a:pPr>
            <a:r>
              <a:rPr lang="en-GB" sz="19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gn="just">
              <a:lnSpc>
                <a:spcPct val="107000"/>
              </a:lnSpc>
              <a:buFont typeface="Wingdings" panose="05000000000000000000" pitchFamily="2" charset="2"/>
              <a:buChar char=""/>
            </a:pPr>
            <a:r>
              <a:rPr lang="en-GB" sz="1900" dirty="0">
                <a:effectLst/>
                <a:latin typeface="Calibri" panose="020F0502020204030204" pitchFamily="34" charset="0"/>
                <a:ea typeface="Calibri" panose="020F0502020204030204" pitchFamily="34" charset="0"/>
                <a:cs typeface="Times New Roman" panose="02020603050405020304" pitchFamily="18" charset="0"/>
              </a:rPr>
              <a:t>The </a:t>
            </a:r>
            <a:r>
              <a:rPr lang="en-GB" sz="1900" b="1" dirty="0">
                <a:effectLst/>
                <a:latin typeface="Calibri" panose="020F0502020204030204" pitchFamily="34" charset="0"/>
                <a:ea typeface="Calibri" panose="020F0502020204030204" pitchFamily="34" charset="0"/>
                <a:cs typeface="Times New Roman" panose="02020603050405020304" pitchFamily="18" charset="0"/>
              </a:rPr>
              <a:t>epiglottis</a:t>
            </a:r>
            <a:r>
              <a:rPr lang="en-GB" sz="1900" dirty="0">
                <a:effectLst/>
                <a:latin typeface="Calibri" panose="020F0502020204030204" pitchFamily="34" charset="0"/>
                <a:ea typeface="Calibri" panose="020F0502020204030204" pitchFamily="34" charset="0"/>
                <a:cs typeface="Times New Roman" panose="02020603050405020304" pitchFamily="18" charset="0"/>
              </a:rPr>
              <a:t> makes sure that food goes down the oesophagus (food-pipe) and not your lungs!</a:t>
            </a:r>
          </a:p>
          <a:p>
            <a:pPr marL="457200">
              <a:lnSpc>
                <a:spcPct val="107000"/>
              </a:lnSpc>
            </a:pPr>
            <a:endParaRPr lang="en-GB" sz="19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50000"/>
              </a:lnSpc>
              <a:buFont typeface="Wingdings" panose="05000000000000000000" pitchFamily="2" charset="2"/>
              <a:buChar char=""/>
            </a:pPr>
            <a:r>
              <a:rPr lang="en-GB" sz="1900" dirty="0">
                <a:effectLst/>
                <a:latin typeface="Calibri" panose="020F0502020204030204" pitchFamily="34" charset="0"/>
                <a:ea typeface="Calibri" panose="020F0502020204030204" pitchFamily="34" charset="0"/>
                <a:cs typeface="Times New Roman" panose="02020603050405020304" pitchFamily="18" charset="0"/>
              </a:rPr>
              <a:t>The </a:t>
            </a:r>
            <a:r>
              <a:rPr lang="en-GB" sz="1900" b="1" dirty="0">
                <a:effectLst/>
                <a:latin typeface="Calibri" panose="020F0502020204030204" pitchFamily="34" charset="0"/>
                <a:ea typeface="Calibri" panose="020F0502020204030204" pitchFamily="34" charset="0"/>
                <a:cs typeface="Times New Roman" panose="02020603050405020304" pitchFamily="18" charset="0"/>
              </a:rPr>
              <a:t>saliva</a:t>
            </a:r>
            <a:r>
              <a:rPr lang="en-GB" sz="1900" dirty="0">
                <a:effectLst/>
                <a:latin typeface="Calibri" panose="020F0502020204030204" pitchFamily="34" charset="0"/>
                <a:ea typeface="Calibri" panose="020F0502020204030204" pitchFamily="34" charset="0"/>
                <a:cs typeface="Times New Roman" panose="02020603050405020304" pitchFamily="18" charset="0"/>
              </a:rPr>
              <a:t> that you produce in a day would fill 2 cans of coke!</a:t>
            </a:r>
          </a:p>
          <a:p>
            <a:pPr marL="342900" lvl="0" indent="-342900" algn="just">
              <a:lnSpc>
                <a:spcPct val="250000"/>
              </a:lnSpc>
              <a:buFont typeface="Wingdings" panose="05000000000000000000" pitchFamily="2" charset="2"/>
              <a:buChar char=""/>
            </a:pPr>
            <a:r>
              <a:rPr lang="en-GB" sz="1900" b="1" dirty="0">
                <a:effectLst/>
                <a:latin typeface="Calibri" panose="020F0502020204030204" pitchFamily="34" charset="0"/>
                <a:ea typeface="Calibri" panose="020F0502020204030204" pitchFamily="34" charset="0"/>
                <a:cs typeface="Times New Roman" panose="02020603050405020304" pitchFamily="18" charset="0"/>
              </a:rPr>
              <a:t>The small intestine (small bowel) </a:t>
            </a:r>
            <a:r>
              <a:rPr lang="en-GB" sz="1900" dirty="0">
                <a:effectLst/>
                <a:latin typeface="Calibri" panose="020F0502020204030204" pitchFamily="34" charset="0"/>
                <a:ea typeface="Calibri" panose="020F0502020204030204" pitchFamily="34" charset="0"/>
                <a:cs typeface="Times New Roman" panose="02020603050405020304" pitchFamily="18" charset="0"/>
              </a:rPr>
              <a:t>is only called small because of how narrow it is…its actually 4 times as tall as you if you stretched it out!</a:t>
            </a:r>
          </a:p>
          <a:p>
            <a:pPr marL="342900" lvl="0" indent="-342900" algn="just">
              <a:lnSpc>
                <a:spcPct val="250000"/>
              </a:lnSpc>
              <a:buFont typeface="Wingdings" panose="05000000000000000000" pitchFamily="2" charset="2"/>
              <a:buChar char=""/>
            </a:pPr>
            <a:r>
              <a:rPr lang="en-GB" sz="1900" b="1" dirty="0">
                <a:effectLst/>
                <a:latin typeface="Calibri" panose="020F0502020204030204" pitchFamily="34" charset="0"/>
                <a:ea typeface="Calibri" panose="020F0502020204030204" pitchFamily="34" charset="0"/>
                <a:cs typeface="Times New Roman" panose="02020603050405020304" pitchFamily="18" charset="0"/>
              </a:rPr>
              <a:t>Bile</a:t>
            </a:r>
            <a:r>
              <a:rPr lang="en-GB" sz="1900" dirty="0">
                <a:effectLst/>
                <a:latin typeface="Calibri" panose="020F0502020204030204" pitchFamily="34" charset="0"/>
                <a:ea typeface="Calibri" panose="020F0502020204030204" pitchFamily="34" charset="0"/>
                <a:cs typeface="Times New Roman" panose="02020603050405020304" pitchFamily="18" charset="0"/>
              </a:rPr>
              <a:t> is green liquid, which squirts out of the gall bladder.</a:t>
            </a:r>
          </a:p>
          <a:p>
            <a:pPr marL="342900" lvl="0" indent="-342900" algn="just">
              <a:lnSpc>
                <a:spcPct val="250000"/>
              </a:lnSpc>
              <a:buFont typeface="Wingdings" panose="05000000000000000000" pitchFamily="2" charset="2"/>
              <a:buChar char=""/>
            </a:pPr>
            <a:r>
              <a:rPr lang="en-GB" sz="1900" dirty="0">
                <a:effectLst/>
                <a:latin typeface="Calibri" panose="020F0502020204030204" pitchFamily="34" charset="0"/>
                <a:ea typeface="Calibri" panose="020F0502020204030204" pitchFamily="34" charset="0"/>
                <a:cs typeface="Times New Roman" panose="02020603050405020304" pitchFamily="18" charset="0"/>
              </a:rPr>
              <a:t>After</a:t>
            </a:r>
            <a:r>
              <a:rPr lang="en-GB" sz="1900" b="1" dirty="0">
                <a:effectLst/>
                <a:latin typeface="Calibri" panose="020F0502020204030204" pitchFamily="34" charset="0"/>
                <a:ea typeface="Calibri" panose="020F0502020204030204" pitchFamily="34" charset="0"/>
                <a:cs typeface="Times New Roman" panose="02020603050405020304" pitchFamily="18" charset="0"/>
              </a:rPr>
              <a:t> enzymes </a:t>
            </a:r>
            <a:r>
              <a:rPr lang="en-GB" sz="1900" dirty="0">
                <a:effectLst/>
                <a:latin typeface="Calibri" panose="020F0502020204030204" pitchFamily="34" charset="0"/>
                <a:ea typeface="Calibri" panose="020F0502020204030204" pitchFamily="34" charset="0"/>
                <a:cs typeface="Times New Roman" panose="02020603050405020304" pitchFamily="18" charset="0"/>
              </a:rPr>
              <a:t>have done their job, the nutrients are absorbed in the small intestine into the blood stream, the liver then filters out bad bits…this has taken 6 hours to get to this!</a:t>
            </a:r>
          </a:p>
          <a:p>
            <a:pPr marL="342900" lvl="0" indent="-342900" algn="just">
              <a:lnSpc>
                <a:spcPct val="250000"/>
              </a:lnSpc>
              <a:spcAft>
                <a:spcPts val="800"/>
              </a:spcAft>
              <a:buFont typeface="Wingdings" panose="05000000000000000000" pitchFamily="2" charset="2"/>
              <a:buChar char=""/>
            </a:pPr>
            <a:r>
              <a:rPr lang="en-GB" sz="1900" dirty="0">
                <a:effectLst/>
                <a:latin typeface="Calibri" panose="020F0502020204030204" pitchFamily="34" charset="0"/>
                <a:ea typeface="Calibri" panose="020F0502020204030204" pitchFamily="34" charset="0"/>
                <a:cs typeface="Times New Roman" panose="02020603050405020304" pitchFamily="18" charset="0"/>
              </a:rPr>
              <a:t>At the end of your small intestine the what was once food is now a watery liquid/soup- straight into the large intestine</a:t>
            </a:r>
          </a:p>
          <a:p>
            <a:endParaRPr lang="en-GB" dirty="0"/>
          </a:p>
        </p:txBody>
      </p:sp>
    </p:spTree>
    <p:extLst>
      <p:ext uri="{BB962C8B-B14F-4D97-AF65-F5344CB8AC3E}">
        <p14:creationId xmlns:p14="http://schemas.microsoft.com/office/powerpoint/2010/main" val="1096678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6B88D3-EC46-D0AB-D167-8409C36F15A3}"/>
              </a:ext>
            </a:extLst>
          </p:cNvPr>
          <p:cNvSpPr>
            <a:spLocks noGrp="1"/>
          </p:cNvSpPr>
          <p:nvPr>
            <p:ph idx="1"/>
          </p:nvPr>
        </p:nvSpPr>
        <p:spPr>
          <a:xfrm>
            <a:off x="665017" y="720436"/>
            <a:ext cx="11208327" cy="5818909"/>
          </a:xfrm>
        </p:spPr>
        <p:txBody>
          <a:bodyPr>
            <a:normAutofit/>
          </a:bodyPr>
          <a:lstStyle/>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The large intestine is where stools are made</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all the water is squeezed out and absorbed!</a:t>
            </a:r>
          </a:p>
          <a:p>
            <a:pPr marL="342900" lvl="0" indent="-342900" algn="just">
              <a:lnSpc>
                <a:spcPct val="250000"/>
              </a:lnSpc>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only time you will ever know you have an appendix is if you get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appendicitis</a:t>
            </a:r>
            <a:r>
              <a:rPr lang="en-GB" sz="1800" dirty="0">
                <a:effectLst/>
                <a:latin typeface="Calibri" panose="020F0502020204030204" pitchFamily="34" charset="0"/>
                <a:ea typeface="Calibri" panose="020F0502020204030204" pitchFamily="34" charset="0"/>
                <a:cs typeface="Times New Roman" panose="02020603050405020304" pitchFamily="18" charset="0"/>
              </a:rPr>
              <a:t>! Quite common, this is a blocked appendix and infected, this causes pain around the belly button, or lower right corner of your abdomen.</a:t>
            </a:r>
          </a:p>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Bile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the reason for darker stools, lighter coloured stools may indicate a problem with the liver or gallbladder preventing the release of bile.</a:t>
            </a:r>
          </a:p>
          <a:p>
            <a:pPr marL="342900" lvl="0" indent="-342900" algn="just">
              <a:lnSpc>
                <a:spcPct val="250000"/>
              </a:lnSpc>
              <a:spcAft>
                <a:spcPts val="800"/>
              </a:spcAft>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Stools are mostly 50 percent water! And contains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billions of bacteria</a:t>
            </a:r>
            <a:r>
              <a:rPr lang="en-GB" sz="1800" dirty="0">
                <a:effectLst/>
                <a:latin typeface="Calibri" panose="020F0502020204030204" pitchFamily="34" charset="0"/>
                <a:ea typeface="Calibri" panose="020F0502020204030204" pitchFamily="34" charset="0"/>
                <a:cs typeface="Times New Roman" panose="02020603050405020304" pitchFamily="18" charset="0"/>
              </a:rPr>
              <a:t> (good bacteria that aids digestion)</a:t>
            </a:r>
          </a:p>
          <a:p>
            <a:endParaRPr lang="en-GB" dirty="0"/>
          </a:p>
        </p:txBody>
      </p:sp>
    </p:spTree>
    <p:extLst>
      <p:ext uri="{BB962C8B-B14F-4D97-AF65-F5344CB8AC3E}">
        <p14:creationId xmlns:p14="http://schemas.microsoft.com/office/powerpoint/2010/main" val="39373167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92DEC8-B008-C621-B342-7F5DE1BBC372}"/>
              </a:ext>
            </a:extLst>
          </p:cNvPr>
          <p:cNvSpPr>
            <a:spLocks noGrp="1"/>
          </p:cNvSpPr>
          <p:nvPr>
            <p:ph idx="1"/>
          </p:nvPr>
        </p:nvSpPr>
        <p:spPr>
          <a:xfrm>
            <a:off x="249382" y="332510"/>
            <a:ext cx="11942618" cy="6525490"/>
          </a:xfrm>
        </p:spPr>
        <p:txBody>
          <a:bodyPr>
            <a:normAutofit fontScale="92500" lnSpcReduction="10000"/>
          </a:bodyPr>
          <a:lstStyle/>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Diarrhoea</a:t>
            </a:r>
            <a:r>
              <a:rPr lang="en-GB" sz="1800" dirty="0">
                <a:effectLst/>
                <a:latin typeface="Calibri" panose="020F0502020204030204" pitchFamily="34" charset="0"/>
                <a:ea typeface="Calibri" panose="020F0502020204030204" pitchFamily="34" charset="0"/>
                <a:cs typeface="Times New Roman" panose="02020603050405020304" pitchFamily="18" charset="0"/>
              </a:rPr>
              <a:t> means that the intestines is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not absorbing water</a:t>
            </a:r>
            <a:r>
              <a:rPr lang="en-GB" sz="1800" dirty="0">
                <a:effectLst/>
                <a:latin typeface="Calibri" panose="020F0502020204030204" pitchFamily="34" charset="0"/>
                <a:ea typeface="Calibri" panose="020F0502020204030204" pitchFamily="34" charset="0"/>
                <a:cs typeface="Times New Roman" panose="02020603050405020304" pitchFamily="18" charset="0"/>
              </a:rPr>
              <a:t> like it should- maybe due to illness, medication- don’t forget to drink plenty of fluids to relace this!</a:t>
            </a:r>
          </a:p>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Lactose intolerance</a:t>
            </a:r>
            <a:r>
              <a:rPr lang="en-GB" sz="1800" dirty="0">
                <a:effectLst/>
                <a:latin typeface="Calibri" panose="020F0502020204030204" pitchFamily="34" charset="0"/>
                <a:ea typeface="Calibri" panose="020F0502020204030204" pitchFamily="34" charset="0"/>
                <a:cs typeface="Times New Roman" panose="02020603050405020304" pitchFamily="18" charset="0"/>
              </a:rPr>
              <a:t> means your body doesn’t make the enzyme that digests cows milk- causing diarrhoea and upset stomach!- try oat milk or almond milk!</a:t>
            </a:r>
          </a:p>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Celiac disease</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when the small intestine cannot digest gluten- often in bread, pasta and cakes! And eating it will cause upset stomach. Hurray you can get gluten free alternatives!</a:t>
            </a:r>
          </a:p>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Wind </a:t>
            </a:r>
            <a:r>
              <a:rPr lang="en-GB" sz="1800" dirty="0">
                <a:effectLst/>
                <a:latin typeface="Calibri" panose="020F0502020204030204" pitchFamily="34" charset="0"/>
                <a:ea typeface="Calibri" panose="020F0502020204030204" pitchFamily="34" charset="0"/>
                <a:cs typeface="Times New Roman" panose="02020603050405020304" pitchFamily="18" charset="0"/>
              </a:rPr>
              <a:t>from your back passage is called flatus! This removes gas in the digestive system (air that is swallowed while you eat).</a:t>
            </a:r>
          </a:p>
          <a:p>
            <a:pPr marL="342900" lvl="0" indent="-342900" algn="just">
              <a:lnSpc>
                <a:spcPct val="250000"/>
              </a:lnSpc>
              <a:spcAft>
                <a:spcPts val="800"/>
              </a:spcAft>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Vomit-</a:t>
            </a:r>
            <a:r>
              <a:rPr lang="en-GB" sz="1800" dirty="0">
                <a:effectLst/>
                <a:latin typeface="Calibri" panose="020F0502020204030204" pitchFamily="34" charset="0"/>
                <a:ea typeface="Calibri" panose="020F0502020204030204" pitchFamily="34" charset="0"/>
                <a:cs typeface="Times New Roman" panose="02020603050405020304" pitchFamily="18" charset="0"/>
              </a:rPr>
              <a:t> your body is urgently trying to get out invaders (germs) signalling to your brain to activate the ejector seat! Your stomach closes up at the bottom so food can not travel any further- your diaphragm pushes up and abdominal muscles contract= vomit!</a:t>
            </a:r>
          </a:p>
          <a:p>
            <a:endParaRPr lang="en-GB" dirty="0"/>
          </a:p>
        </p:txBody>
      </p:sp>
    </p:spTree>
    <p:extLst>
      <p:ext uri="{BB962C8B-B14F-4D97-AF65-F5344CB8AC3E}">
        <p14:creationId xmlns:p14="http://schemas.microsoft.com/office/powerpoint/2010/main" val="17159818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DA775FD-08D6-55CC-584E-69992DE1B422}"/>
              </a:ext>
            </a:extLst>
          </p:cNvPr>
          <p:cNvSpPr>
            <a:spLocks noGrp="1"/>
          </p:cNvSpPr>
          <p:nvPr>
            <p:ph idx="1"/>
          </p:nvPr>
        </p:nvSpPr>
        <p:spPr>
          <a:xfrm>
            <a:off x="277091" y="263236"/>
            <a:ext cx="11430000" cy="6359237"/>
          </a:xfrm>
        </p:spPr>
        <p:txBody>
          <a:bodyPr>
            <a:normAutofit/>
          </a:bodyPr>
          <a:lstStyle/>
          <a:p>
            <a:pPr marL="342900" lvl="0" indent="-342900" algn="just">
              <a:lnSpc>
                <a:spcPct val="250000"/>
              </a:lnSpc>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If your pancreas stops making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insulin (a hormone that controls blood sugar levels</a:t>
            </a:r>
            <a:r>
              <a:rPr lang="en-GB" sz="1800" dirty="0">
                <a:effectLst/>
                <a:latin typeface="Calibri" panose="020F0502020204030204" pitchFamily="34" charset="0"/>
                <a:ea typeface="Calibri" panose="020F0502020204030204" pitchFamily="34" charset="0"/>
                <a:cs typeface="Times New Roman" panose="02020603050405020304" pitchFamily="18" charset="0"/>
              </a:rPr>
              <a:t>). This may cause too much or too little sugar needed for cells in the body.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This is called diabetes.</a:t>
            </a:r>
          </a:p>
          <a:p>
            <a:pPr marL="342900" lvl="0" indent="-342900" algn="just">
              <a:lnSpc>
                <a:spcPct val="250000"/>
              </a:lnSpc>
              <a:buFont typeface="Wingdings" panose="05000000000000000000" pitchFamily="2"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250000"/>
              </a:lnSpc>
              <a:spcAft>
                <a:spcPts val="800"/>
              </a:spcAft>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two types of diabetes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type 1</a:t>
            </a:r>
            <a:r>
              <a:rPr lang="en-GB" sz="1800" dirty="0">
                <a:effectLst/>
                <a:latin typeface="Calibri" panose="020F0502020204030204" pitchFamily="34" charset="0"/>
                <a:ea typeface="Calibri" panose="020F0502020204030204" pitchFamily="34" charset="0"/>
                <a:cs typeface="Times New Roman" panose="02020603050405020304" pitchFamily="18" charset="0"/>
              </a:rPr>
              <a:t> (body does not produce enough insulin) and </a:t>
            </a:r>
            <a:r>
              <a:rPr lang="en-GB" sz="1800" u="sng" dirty="0">
                <a:effectLst/>
                <a:latin typeface="Calibri" panose="020F0502020204030204" pitchFamily="34" charset="0"/>
                <a:ea typeface="Calibri" panose="020F0502020204030204" pitchFamily="34" charset="0"/>
                <a:cs typeface="Times New Roman" panose="02020603050405020304" pitchFamily="18" charset="0"/>
              </a:rPr>
              <a:t>type 2</a:t>
            </a:r>
            <a:r>
              <a:rPr lang="en-GB" sz="1800" dirty="0">
                <a:effectLst/>
                <a:latin typeface="Calibri" panose="020F0502020204030204" pitchFamily="34" charset="0"/>
                <a:ea typeface="Calibri" panose="020F0502020204030204" pitchFamily="34" charset="0"/>
                <a:cs typeface="Times New Roman" panose="02020603050405020304" pitchFamily="18" charset="0"/>
              </a:rPr>
              <a:t> (pancreas does not produce enough) but can be  sometimes improved through healthier diet. If blood sugar is not kept under control this can affect kidneys blood vessels and eyes.</a:t>
            </a:r>
          </a:p>
          <a:p>
            <a:endParaRPr lang="en-GB" dirty="0"/>
          </a:p>
        </p:txBody>
      </p:sp>
    </p:spTree>
    <p:extLst>
      <p:ext uri="{BB962C8B-B14F-4D97-AF65-F5344CB8AC3E}">
        <p14:creationId xmlns:p14="http://schemas.microsoft.com/office/powerpoint/2010/main" val="38314811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3722DD-461C-50F4-53DA-5571D71B3994}"/>
              </a:ext>
            </a:extLst>
          </p:cNvPr>
          <p:cNvSpPr>
            <a:spLocks noGrp="1"/>
          </p:cNvSpPr>
          <p:nvPr>
            <p:ph idx="1"/>
          </p:nvPr>
        </p:nvSpPr>
        <p:spPr>
          <a:xfrm>
            <a:off x="207818" y="235528"/>
            <a:ext cx="11984182" cy="6622472"/>
          </a:xfrm>
        </p:spPr>
        <p:txBody>
          <a:bodyPr>
            <a:normAutofit fontScale="85000" lnSpcReduction="10000"/>
          </a:bodyPr>
          <a:lstStyle/>
          <a:p>
            <a:pPr marL="342900" lvl="0" indent="-342900" algn="just">
              <a:lnSpc>
                <a:spcPct val="250000"/>
              </a:lnSpc>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balanced diet</a:t>
            </a:r>
            <a:r>
              <a:rPr lang="en-GB" sz="1800" dirty="0">
                <a:effectLst/>
                <a:latin typeface="Calibri" panose="020F0502020204030204" pitchFamily="34" charset="0"/>
                <a:ea typeface="Calibri" panose="020F0502020204030204" pitchFamily="34" charset="0"/>
                <a:cs typeface="Times New Roman" panose="02020603050405020304" pitchFamily="18" charset="0"/>
              </a:rPr>
              <a:t> includes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carbohydrates</a:t>
            </a:r>
            <a:r>
              <a:rPr lang="en-GB" sz="1800" dirty="0">
                <a:effectLst/>
                <a:latin typeface="Calibri" panose="020F0502020204030204" pitchFamily="34" charset="0"/>
                <a:ea typeface="Calibri" panose="020F0502020204030204" pitchFamily="34" charset="0"/>
                <a:cs typeface="Times New Roman" panose="02020603050405020304" pitchFamily="18" charset="0"/>
              </a:rPr>
              <a:t>- fruit,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vegatables</a:t>
            </a:r>
            <a:r>
              <a:rPr lang="en-GB" sz="1800" dirty="0">
                <a:effectLst/>
                <a:latin typeface="Calibri" panose="020F0502020204030204" pitchFamily="34" charset="0"/>
                <a:ea typeface="Calibri" panose="020F0502020204030204" pitchFamily="34" charset="0"/>
                <a:cs typeface="Times New Roman" panose="02020603050405020304" pitchFamily="18" charset="0"/>
              </a:rPr>
              <a:t>, wholegrain bread/ pasta/ brown rice, potatoes: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protein- </a:t>
            </a:r>
            <a:r>
              <a:rPr lang="en-GB" sz="1800" dirty="0">
                <a:effectLst/>
                <a:latin typeface="Calibri" panose="020F0502020204030204" pitchFamily="34" charset="0"/>
                <a:ea typeface="Calibri" panose="020F0502020204030204" pitchFamily="34" charset="0"/>
                <a:cs typeface="Times New Roman" panose="02020603050405020304" pitchFamily="18" charset="0"/>
              </a:rPr>
              <a:t>meat, fish, eggs, soya, beans, lentils…too much red meat is not good for you, try going for lighter meat like chicken or fish: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unsaturated Fat</a:t>
            </a:r>
            <a:r>
              <a:rPr lang="en-GB" sz="1800" dirty="0">
                <a:effectLst/>
                <a:latin typeface="Calibri" panose="020F0502020204030204" pitchFamily="34" charset="0"/>
                <a:ea typeface="Calibri" panose="020F0502020204030204" pitchFamily="34" charset="0"/>
                <a:cs typeface="Times New Roman" panose="02020603050405020304" pitchFamily="18" charset="0"/>
              </a:rPr>
              <a:t>- fish, nuts,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avacados</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vitamins- </a:t>
            </a:r>
            <a:r>
              <a:rPr lang="en-GB" sz="1800" dirty="0">
                <a:effectLst/>
                <a:latin typeface="Calibri" panose="020F0502020204030204" pitchFamily="34" charset="0"/>
                <a:ea typeface="Calibri" panose="020F0502020204030204" pitchFamily="34" charset="0"/>
                <a:cs typeface="Times New Roman" panose="02020603050405020304" pitchFamily="18" charset="0"/>
              </a:rPr>
              <a:t>found in the above and also seeds and supplements.</a:t>
            </a:r>
          </a:p>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Vitamin A-</a:t>
            </a:r>
            <a:r>
              <a:rPr lang="en-GB" sz="1800" dirty="0">
                <a:effectLst/>
                <a:latin typeface="Calibri" panose="020F0502020204030204" pitchFamily="34" charset="0"/>
                <a:ea typeface="Calibri" panose="020F0502020204030204" pitchFamily="34" charset="0"/>
                <a:cs typeface="Times New Roman" panose="02020603050405020304" pitchFamily="18" charset="0"/>
              </a:rPr>
              <a:t> helps fight off illness- milk, cheese, eggs and fish..</a:t>
            </a:r>
          </a:p>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Vitamin B</a:t>
            </a:r>
            <a:r>
              <a:rPr lang="en-GB" sz="1800" dirty="0">
                <a:effectLst/>
                <a:latin typeface="Calibri" panose="020F0502020204030204" pitchFamily="34" charset="0"/>
                <a:ea typeface="Calibri" panose="020F0502020204030204" pitchFamily="34" charset="0"/>
                <a:cs typeface="Times New Roman" panose="02020603050405020304" pitchFamily="18" charset="0"/>
              </a:rPr>
              <a:t>- 8 different types of vitamin B!- Supports nerves, skin, energy, making red blood cells- found in eggs, green vegetables, milk, fish and meat.</a:t>
            </a:r>
          </a:p>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Vitamin C-</a:t>
            </a:r>
            <a:r>
              <a:rPr lang="en-GB" sz="1800" dirty="0">
                <a:effectLst/>
                <a:latin typeface="Calibri" panose="020F0502020204030204" pitchFamily="34" charset="0"/>
                <a:ea typeface="Calibri" panose="020F0502020204030204" pitchFamily="34" charset="0"/>
                <a:cs typeface="Times New Roman" panose="02020603050405020304" pitchFamily="18" charset="0"/>
              </a:rPr>
              <a:t> supports healthy skin, bones, blood vessels, found in especially colourful foods like oranges, peppers, strawberries and more. A lack of vitamin C Is called Scurvy!</a:t>
            </a:r>
          </a:p>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Vitamin D-</a:t>
            </a:r>
            <a:r>
              <a:rPr lang="en-GB" sz="1800" dirty="0">
                <a:effectLst/>
                <a:latin typeface="Calibri" panose="020F0502020204030204" pitchFamily="34" charset="0"/>
                <a:ea typeface="Calibri" panose="020F0502020204030204" pitchFamily="34" charset="0"/>
                <a:cs typeface="Times New Roman" panose="02020603050405020304" pitchFamily="18" charset="0"/>
              </a:rPr>
              <a:t> from sunlight, eggs, fish certain meat- supports bones, muscles and strong teeth.</a:t>
            </a:r>
          </a:p>
          <a:p>
            <a:pPr marL="342900" lvl="0" indent="-342900" algn="just">
              <a:lnSpc>
                <a:spcPct val="250000"/>
              </a:lnSpc>
              <a:spcAft>
                <a:spcPts val="800"/>
              </a:spcAft>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Vitamin E</a:t>
            </a:r>
            <a:r>
              <a:rPr lang="en-GB" sz="1800" dirty="0">
                <a:effectLst/>
                <a:latin typeface="Calibri" panose="020F0502020204030204" pitchFamily="34" charset="0"/>
                <a:ea typeface="Calibri" panose="020F0502020204030204" pitchFamily="34" charset="0"/>
                <a:cs typeface="Times New Roman" panose="02020603050405020304" pitchFamily="18" charset="0"/>
              </a:rPr>
              <a:t>- supports a healthy immune system, eyes and skin. Found in cereals, nuts, seeds, green vegetables.</a:t>
            </a:r>
          </a:p>
          <a:p>
            <a:endParaRPr lang="en-GB" dirty="0"/>
          </a:p>
        </p:txBody>
      </p:sp>
    </p:spTree>
    <p:extLst>
      <p:ext uri="{BB962C8B-B14F-4D97-AF65-F5344CB8AC3E}">
        <p14:creationId xmlns:p14="http://schemas.microsoft.com/office/powerpoint/2010/main" val="26915054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6C4E06-41FD-4EB3-68A4-E2BAADC1FCF5}"/>
              </a:ext>
            </a:extLst>
          </p:cNvPr>
          <p:cNvSpPr>
            <a:spLocks noGrp="1"/>
          </p:cNvSpPr>
          <p:nvPr>
            <p:ph idx="1"/>
          </p:nvPr>
        </p:nvSpPr>
        <p:spPr>
          <a:xfrm>
            <a:off x="207817" y="235527"/>
            <a:ext cx="11859491" cy="6483927"/>
          </a:xfrm>
        </p:spPr>
        <p:txBody>
          <a:bodyPr/>
          <a:lstStyle/>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Vitamin K-</a:t>
            </a:r>
            <a:r>
              <a:rPr lang="en-GB" sz="1800" dirty="0">
                <a:effectLst/>
                <a:latin typeface="Calibri" panose="020F0502020204030204" pitchFamily="34" charset="0"/>
                <a:ea typeface="Calibri" panose="020F0502020204030204" pitchFamily="34" charset="0"/>
                <a:cs typeface="Times New Roman" panose="02020603050405020304" pitchFamily="18" charset="0"/>
              </a:rPr>
              <a:t> helps your blood clot, without it, we would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bleed,,,everywhere</a:t>
            </a:r>
            <a:r>
              <a:rPr lang="en-GB" sz="1800" dirty="0">
                <a:effectLst/>
                <a:latin typeface="Calibri" panose="020F0502020204030204" pitchFamily="34" charset="0"/>
                <a:ea typeface="Calibri" panose="020F0502020204030204" pitchFamily="34" charset="0"/>
                <a:cs typeface="Times New Roman" panose="02020603050405020304" pitchFamily="18" charset="0"/>
              </a:rPr>
              <a:t>! Found in meat, milk, green vegetables.</a:t>
            </a:r>
          </a:p>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Calcium-</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a mineral that supports muscles and bones- found in dairy and green vegetables.</a:t>
            </a:r>
          </a:p>
          <a:p>
            <a:pPr marL="342900" lvl="0" indent="-342900" algn="just">
              <a:lnSpc>
                <a:spcPct val="250000"/>
              </a:lnSpc>
              <a:buFont typeface="Wingdings" panose="05000000000000000000" pitchFamily="2"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Iron-</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a mineral we need for making red blood cells, found in meat, beans, nuts, rice.</a:t>
            </a:r>
          </a:p>
          <a:p>
            <a:pPr marL="342900" lvl="0" indent="-342900" algn="just">
              <a:lnSpc>
                <a:spcPct val="250000"/>
              </a:lnSpc>
              <a:spcAft>
                <a:spcPts val="800"/>
              </a:spcAft>
              <a:buFont typeface="Wingdings" panose="05000000000000000000"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Correct term for your tummy rumbling is called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borborygmus – </a:t>
            </a:r>
            <a:r>
              <a:rPr lang="en-GB" sz="1800" dirty="0">
                <a:effectLst/>
                <a:latin typeface="Calibri" panose="020F0502020204030204" pitchFamily="34" charset="0"/>
                <a:ea typeface="Calibri" panose="020F0502020204030204" pitchFamily="34" charset="0"/>
                <a:cs typeface="Times New Roman" panose="02020603050405020304" pitchFamily="18" charset="0"/>
              </a:rPr>
              <a:t>this is your intestines moving and pushing things forward, this sounds louder when they have less in them!</a:t>
            </a:r>
          </a:p>
          <a:p>
            <a:pPr>
              <a:lnSpc>
                <a:spcPct val="107000"/>
              </a:lnSpc>
              <a:spcAft>
                <a:spcPts val="800"/>
              </a:spcAft>
            </a:pPr>
            <a:br>
              <a:rPr lang="en-GB" dirty="0">
                <a:effectLst/>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4452048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83D62568-A55E-CCA5-2910-05EDFD986EE4}"/>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1">
            <a:extLst>
              <a:ext uri="{FF2B5EF4-FFF2-40B4-BE49-F238E27FC236}">
                <a16:creationId xmlns:a16="http://schemas.microsoft.com/office/drawing/2014/main" id="{5EEC0AD7-0261-D2D9-88CC-6E928E2B02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10025" y="228600"/>
            <a:ext cx="4171950" cy="220027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D4516FF2-3317-0E0B-50BB-A4DFA4ECB5B9}"/>
              </a:ext>
            </a:extLst>
          </p:cNvPr>
          <p:cNvSpPr>
            <a:spLocks noChangeArrowheads="1"/>
          </p:cNvSpPr>
          <p:nvPr/>
        </p:nvSpPr>
        <p:spPr bwMode="auto">
          <a:xfrm>
            <a:off x="365675" y="2448071"/>
            <a:ext cx="11715489" cy="42011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You have completed the </a:t>
            </a:r>
            <a:r>
              <a:rPr kumimoji="0" lang="en-GB" altLang="en-US" sz="20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digestive system</a:t>
            </a:r>
            <a:r>
              <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todays presentation will now be placed on </a:t>
            </a:r>
            <a:r>
              <a:rPr kumimoji="0" lang="en-GB" altLang="en-US" sz="2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moodle</a:t>
            </a:r>
            <a:r>
              <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to support your independent learning. </a:t>
            </a:r>
            <a:r>
              <a:rPr kumimoji="0" lang="en-GB" altLang="en-US" sz="2000" b="0" i="0" u="sng" strike="noStrike" cap="none" normalizeH="0" baseline="0" dirty="0">
                <a:ln>
                  <a:noFill/>
                </a:ln>
                <a:solidFill>
                  <a:srgbClr val="4472C4"/>
                </a:solidFill>
                <a:effectLst/>
                <a:latin typeface="Calibri" panose="020F0502020204030204" pitchFamily="34" charset="0"/>
                <a:ea typeface="Calibri" panose="020F0502020204030204" pitchFamily="34" charset="0"/>
                <a:cs typeface="Times New Roman" panose="02020603050405020304" pitchFamily="18" charset="0"/>
              </a:rPr>
              <a:t>Please keep this sheet throughout the module.</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0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Key literature you may wish to access-</a:t>
            </a:r>
            <a:endParaRPr kumimoji="0" lang="en-US" altLang="en-US" sz="20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Boore</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N. Cook. A. Shepherd., 2016. </a:t>
            </a:r>
            <a:r>
              <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Essentials of Anatomy and Physiology for nursing practice. </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London: SAGE.</a:t>
            </a:r>
            <a:endParaRPr kumimoji="0" lang="en-GB" altLang="en-US" sz="20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McGuinness, H., 2010. </a:t>
            </a:r>
            <a:r>
              <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anatomy and physiology: therapy basics. </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4th ed. London: Hodder Education.</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rgbClr val="00B050"/>
                </a:solidFill>
                <a:effectLst/>
                <a:latin typeface="Calibri" panose="020F0502020204030204" pitchFamily="34" charset="0"/>
                <a:ea typeface="Calibri" panose="020F0502020204030204" pitchFamily="34" charset="0"/>
                <a:cs typeface="Times New Roman" panose="02020603050405020304" pitchFamily="18" charset="0"/>
              </a:rPr>
              <a:t>Further useful information- </a:t>
            </a:r>
            <a:endParaRPr kumimoji="0" lang="en-GB" altLang="en-US" sz="20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Diabetes UK- risk checker</a:t>
            </a:r>
            <a:endParaRPr kumimoji="0" lang="en-GB" altLang="en-US" sz="20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World Health Organisation (WHO)- five a day guide to meals</a:t>
            </a:r>
            <a:endParaRPr kumimoji="0" lang="en-GB" altLang="en-US" sz="2000" b="0" i="0" u="none" strike="noStrike" cap="none" normalizeH="0" baseline="0" dirty="0">
              <a:ln>
                <a:noFill/>
              </a:ln>
              <a:solidFill>
                <a:schemeClr val="tx1"/>
              </a:solidFill>
              <a:effectLst/>
            </a:endParaRP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GOV.UK, and National Health Service (NHS)- EAT WELL GUIDE </a:t>
            </a:r>
            <a:endParaRPr kumimoji="0" lang="en-GB" altLang="en-US" sz="2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51366637"/>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2207</TotalTime>
  <Words>2504</Words>
  <Application>Microsoft Office PowerPoint</Application>
  <PresentationFormat>Widescreen</PresentationFormat>
  <Paragraphs>219</Paragraphs>
  <Slides>34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Calibri</vt:lpstr>
      <vt:lpstr>Calibri Light</vt:lpstr>
      <vt:lpstr>Gill Sans MT</vt:lpstr>
      <vt:lpstr>Wingdings</vt:lpstr>
      <vt:lpstr>Parcel</vt:lpstr>
      <vt:lpstr>Digestive system </vt:lpstr>
      <vt:lpstr>AIMS AND OBJECTIVES</vt:lpstr>
      <vt:lpstr>Contents/session </vt:lpstr>
      <vt:lpstr>Role of the digestive system </vt:lpstr>
      <vt:lpstr>Role of the digestive system </vt:lpstr>
      <vt:lpstr>Role of enzymes </vt:lpstr>
      <vt:lpstr>Quickfire round!</vt:lpstr>
      <vt:lpstr>Answers/ recap</vt:lpstr>
      <vt:lpstr>PowerPoint Presentation</vt:lpstr>
      <vt:lpstr>Breaktime </vt:lpstr>
      <vt:lpstr>Part 1- the head </vt:lpstr>
      <vt:lpstr>Quickfire round </vt:lpstr>
      <vt:lpstr>Answers/ recap </vt:lpstr>
      <vt:lpstr>Part 2- then what:  </vt:lpstr>
      <vt:lpstr>The stomach </vt:lpstr>
      <vt:lpstr>Pancreas </vt:lpstr>
      <vt:lpstr>Quickfire round </vt:lpstr>
      <vt:lpstr>Answers/ recap </vt:lpstr>
      <vt:lpstr>Part 2- then what?</vt:lpstr>
      <vt:lpstr>Part 3- and finally </vt:lpstr>
      <vt:lpstr>Breaktime </vt:lpstr>
      <vt:lpstr>Small and large intestines </vt:lpstr>
      <vt:lpstr>Small intestines </vt:lpstr>
      <vt:lpstr>Quickfire round </vt:lpstr>
      <vt:lpstr>Small and large intestines key points </vt:lpstr>
      <vt:lpstr>PowerPoint Presentation</vt:lpstr>
      <vt:lpstr>Did you know!</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Digestive system </dc:title>
  <dc:creator>Rachael France</dc:creator>
  <cp:lastModifiedBy>Rachael France</cp:lastModifiedBy>
  <cp:revision>18</cp:revision>
  <cp:lastPrinted>2022-09-19T17:25:28Z</cp:lastPrinted>
  <dcterms:created xsi:type="dcterms:W3CDTF">2022-09-19T06:58:42Z</dcterms:created>
  <dcterms:modified xsi:type="dcterms:W3CDTF">2022-09-23T16:09:59Z</dcterms:modified>
</cp:coreProperties>
</file>