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86" r:id="rId6"/>
    <p:sldId id="285" r:id="rId7"/>
    <p:sldId id="257" r:id="rId8"/>
    <p:sldId id="258" r:id="rId9"/>
    <p:sldId id="259" r:id="rId10"/>
    <p:sldId id="289" r:id="rId11"/>
    <p:sldId id="290" r:id="rId12"/>
    <p:sldId id="260" r:id="rId13"/>
    <p:sldId id="291" r:id="rId14"/>
    <p:sldId id="261" r:id="rId15"/>
    <p:sldId id="262" r:id="rId16"/>
    <p:sldId id="263" r:id="rId17"/>
    <p:sldId id="264" r:id="rId18"/>
    <p:sldId id="292" r:id="rId19"/>
    <p:sldId id="293" r:id="rId20"/>
    <p:sldId id="266" r:id="rId21"/>
    <p:sldId id="294" r:id="rId22"/>
    <p:sldId id="268" r:id="rId23"/>
    <p:sldId id="269" r:id="rId24"/>
    <p:sldId id="271" r:id="rId25"/>
    <p:sldId id="272" r:id="rId26"/>
    <p:sldId id="273" r:id="rId27"/>
    <p:sldId id="288" r:id="rId28"/>
    <p:sldId id="274" r:id="rId29"/>
    <p:sldId id="275" r:id="rId30"/>
    <p:sldId id="276" r:id="rId31"/>
    <p:sldId id="277" r:id="rId32"/>
    <p:sldId id="278" r:id="rId33"/>
    <p:sldId id="279" r:id="rId34"/>
    <p:sldId id="295" r:id="rId35"/>
    <p:sldId id="287" r:id="rId36"/>
    <p:sldId id="280" r:id="rId37"/>
    <p:sldId id="281" r:id="rId38"/>
    <p:sldId id="282" r:id="rId39"/>
    <p:sldId id="283" r:id="rId40"/>
    <p:sldId id="284" r:id="rId41"/>
    <p:sldId id="296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4933DC5C-B855-4A2C-AC91-C95ABEAD7D3B}">
          <p14:sldIdLst>
            <p14:sldId id="256"/>
            <p14:sldId id="286"/>
            <p14:sldId id="285"/>
            <p14:sldId id="257"/>
            <p14:sldId id="258"/>
            <p14:sldId id="259"/>
            <p14:sldId id="289"/>
            <p14:sldId id="290"/>
            <p14:sldId id="260"/>
            <p14:sldId id="291"/>
            <p14:sldId id="261"/>
            <p14:sldId id="262"/>
            <p14:sldId id="263"/>
            <p14:sldId id="264"/>
            <p14:sldId id="292"/>
            <p14:sldId id="293"/>
            <p14:sldId id="266"/>
            <p14:sldId id="294"/>
            <p14:sldId id="268"/>
            <p14:sldId id="269"/>
            <p14:sldId id="271"/>
            <p14:sldId id="272"/>
            <p14:sldId id="273"/>
            <p14:sldId id="288"/>
            <p14:sldId id="274"/>
            <p14:sldId id="275"/>
            <p14:sldId id="276"/>
            <p14:sldId id="277"/>
            <p14:sldId id="278"/>
            <p14:sldId id="279"/>
            <p14:sldId id="295"/>
            <p14:sldId id="287"/>
            <p14:sldId id="280"/>
            <p14:sldId id="281"/>
            <p14:sldId id="282"/>
            <p14:sldId id="283"/>
            <p14:sldId id="284"/>
            <p14:sldId id="29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299D6B-B819-0045-9D6B-DA722D89ED59}" v="3" dt="2026-03-18T19:38:58.287"/>
    <p1510:client id="{EA22C53F-7146-4540-12DE-D1E2A5B69FA0}" v="1169" dt="2026-03-18T21:47:11.8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021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988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095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3/18/2026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558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9980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9378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4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0821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716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272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111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43990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7699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48489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90452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05284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4366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515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04Ma8LVKvM4?feature=oembed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kZ0v3m6Qq4?feature=oembed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OkZ0v3m6Qq4?feature=oembed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n.edu/openlearn" TargetMode="External"/><Relationship Id="rId2" Type="http://schemas.openxmlformats.org/officeDocument/2006/relationships/hyperlink" Target="https://www.historyextra.com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iGlsr_2koAo?feature=oembed" TargetMode="Externa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00253-8A20-E84E-FA8F-E0CFD0F08F1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Prison education and hospital schools.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2195AA-A1C2-B54A-B824-4D438D0C451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6639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45E7E-074D-959F-311A-A0F4B49F5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DA960-E5B0-77EC-08B2-A418DAE982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What did we cover on Monday ? </a:t>
            </a:r>
          </a:p>
          <a:p>
            <a:pPr>
              <a:buSzPct val="114999"/>
            </a:pPr>
            <a:r>
              <a:rPr lang="en-GB"/>
              <a:t>Has anything really interested you ? </a:t>
            </a:r>
          </a:p>
          <a:p>
            <a:pPr>
              <a:buSzPct val="114999"/>
            </a:pPr>
            <a:r>
              <a:rPr lang="en-GB"/>
              <a:t>Anything you already knew ? </a:t>
            </a:r>
          </a:p>
          <a:p>
            <a:pPr>
              <a:buSzPct val="114999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868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E8293-A009-AD17-0892-3A417E335DB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Prison education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EFD63C-9305-7FAA-2377-8AF94AED1E8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736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D23A689-C805-F6CF-C530-1985E0D38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Learning aims and objectives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9963C3D-A983-DA43-5548-6D24D2B97A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By the end of today's session, you will be able to: </a:t>
            </a:r>
          </a:p>
          <a:p>
            <a:pPr>
              <a:buFont typeface="Calibri"/>
              <a:buChar char="-"/>
            </a:pPr>
            <a:r>
              <a:rPr lang="en-GB"/>
              <a:t>Identify key legalisation and policies in prison education. </a:t>
            </a:r>
          </a:p>
          <a:p>
            <a:pPr>
              <a:buSzPct val="114999"/>
              <a:buFont typeface="Calibri"/>
              <a:buChar char="-"/>
            </a:pPr>
            <a:r>
              <a:rPr lang="en-GB"/>
              <a:t>Compare how policy influences provision across settings </a:t>
            </a:r>
          </a:p>
          <a:p>
            <a:pPr>
              <a:buSzPct val="114999"/>
              <a:buFont typeface="Calibri"/>
              <a:buChar char="-"/>
            </a:pPr>
            <a:r>
              <a:rPr lang="en-GB"/>
              <a:t>Evaluate the extent to which policy supports or restricts learner access. </a:t>
            </a:r>
          </a:p>
        </p:txBody>
      </p:sp>
    </p:spTree>
    <p:extLst>
      <p:ext uri="{BB962C8B-B14F-4D97-AF65-F5344CB8AC3E}">
        <p14:creationId xmlns:p14="http://schemas.microsoft.com/office/powerpoint/2010/main" val="27489044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7A398-210C-10F6-C979-086E8211C7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prison education 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09443-D704-1158-9172-600EA2F506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Education delivered within secure settings to support rehabilitation, reduce reoffending, develop functional, vocational, and academic skills.  </a:t>
            </a:r>
            <a:endParaRPr lang="en-US"/>
          </a:p>
          <a:p>
            <a:pPr>
              <a:buSzPct val="114999"/>
            </a:pPr>
            <a:endParaRPr lang="en-GB"/>
          </a:p>
          <a:p>
            <a:pPr>
              <a:buSzPct val="114999"/>
            </a:pPr>
            <a:endParaRPr lang="en-GB"/>
          </a:p>
          <a:p>
            <a:pPr>
              <a:buSzPct val="114999"/>
            </a:pPr>
            <a:r>
              <a:rPr lang="en-GB"/>
              <a:t>What skills are these ? 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705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7F849-B619-F006-D03C-F0562E946C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Prison education timeline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7ACEE-B199-7DFE-3B71-A140D06F0E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>
                <a:ea typeface="+mn-lt"/>
                <a:cs typeface="+mn-lt"/>
              </a:rPr>
              <a:t>1078 – Early imprisonment begins</a:t>
            </a:r>
            <a:endParaRPr lang="en-GB" b="1"/>
          </a:p>
          <a:p>
            <a:pPr>
              <a:buSzPct val="114999"/>
            </a:pPr>
            <a:r>
              <a:rPr lang="en-GB" b="1">
                <a:ea typeface="+mn-lt"/>
                <a:cs typeface="+mn-lt"/>
              </a:rPr>
              <a:t>1166 – Henry II orders the building of jails</a:t>
            </a:r>
            <a:endParaRPr lang="en-GB" b="1" dirty="0"/>
          </a:p>
          <a:p>
            <a:pPr>
              <a:buSzPct val="114999"/>
            </a:pPr>
            <a:r>
              <a:rPr lang="en-GB" b="1">
                <a:ea typeface="+mn-lt"/>
                <a:cs typeface="+mn-lt"/>
              </a:rPr>
              <a:t>1215 – Magna Carta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SzPct val="114999"/>
            </a:pPr>
            <a:r>
              <a:rPr lang="en-US" b="1">
                <a:ea typeface="+mn-lt"/>
                <a:cs typeface="+mn-lt"/>
              </a:rPr>
              <a:t>1812–1815 – First documented examples of prison education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pPr marL="342900" indent="-342900">
              <a:buSzPct val="114999"/>
            </a:pPr>
            <a:r>
              <a:rPr lang="en-US" b="1">
                <a:ea typeface="+mn-lt"/>
                <a:cs typeface="+mn-lt"/>
              </a:rPr>
              <a:t>Early 1800s – Philanthropic prison schooling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pPr marL="342900" indent="-342900">
              <a:buSzPct val="114999"/>
            </a:pPr>
            <a:r>
              <a:rPr lang="en-US" b="1">
                <a:ea typeface="+mn-lt"/>
                <a:cs typeface="+mn-lt"/>
              </a:rPr>
              <a:t>1850s–1870s – Victorian penal reform</a:t>
            </a:r>
            <a:endParaRPr lang="en-GB"/>
          </a:p>
          <a:p>
            <a:pPr marL="0" indent="0">
              <a:buSzPct val="114999"/>
              <a:buNone/>
            </a:pP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95920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68362-BDCD-9E83-4336-C7C18427B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Timeline </a:t>
            </a:r>
            <a:r>
              <a:rPr lang="en-US"/>
              <a:t>cont..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BCF1D-238E-9739-3549-3996E238F5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b="1" dirty="0"/>
          </a:p>
          <a:p>
            <a:pPr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FDA9BF-A18F-6A4D-DB69-437B0B853795}"/>
              </a:ext>
            </a:extLst>
          </p:cNvPr>
          <p:cNvSpPr txBox="1"/>
          <p:nvPr/>
        </p:nvSpPr>
        <p:spPr>
          <a:xfrm>
            <a:off x="1722782" y="2672521"/>
            <a:ext cx="8470347" cy="26393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9ADF64-DE66-947E-1E37-5C348584723F}"/>
              </a:ext>
            </a:extLst>
          </p:cNvPr>
          <p:cNvSpPr txBox="1"/>
          <p:nvPr/>
        </p:nvSpPr>
        <p:spPr>
          <a:xfrm>
            <a:off x="1888434" y="2860260"/>
            <a:ext cx="8801652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1900s – </a:t>
            </a:r>
            <a:r>
              <a:rPr lang="en-US" err="1">
                <a:ea typeface="+mn-lt"/>
                <a:cs typeface="+mn-lt"/>
              </a:rPr>
              <a:t>Formalisation</a:t>
            </a:r>
            <a:r>
              <a:rPr lang="en-US">
                <a:ea typeface="+mn-lt"/>
                <a:cs typeface="+mn-lt"/>
              </a:rPr>
              <a:t> of prison schooling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1990s – Expansion of vocational and basic skills </a:t>
            </a:r>
            <a:r>
              <a:rPr lang="en-US" err="1">
                <a:ea typeface="+mn-lt"/>
                <a:cs typeface="+mn-lt"/>
              </a:rPr>
              <a:t>programmes</a:t>
            </a:r>
            <a:endParaRPr lang="en-US" err="1"/>
          </a:p>
          <a:p>
            <a:r>
              <a:rPr lang="en-US">
                <a:ea typeface="+mn-lt"/>
                <a:cs typeface="+mn-lt"/>
              </a:rPr>
              <a:t>2012 – Offender Learning and Skills Service (OLASS) reforms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2016 – Coates Review (“Unlocking Potential”)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2019 – Prison Education Framework (PEF)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855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BE124-FF77-8BBF-0F98-1765CA64C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Statistics today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DB1C0-4661-9189-4236-52B503D5B4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b="1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89AF6B-CBCC-261C-0C31-6011B9517180}"/>
              </a:ext>
            </a:extLst>
          </p:cNvPr>
          <p:cNvSpPr txBox="1"/>
          <p:nvPr/>
        </p:nvSpPr>
        <p:spPr>
          <a:xfrm>
            <a:off x="2639122" y="2964366"/>
            <a:ext cx="650487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In 2025 over 50,000 initial </a:t>
            </a:r>
            <a:r>
              <a:rPr lang="en-GB" sz="2400" dirty="0" err="1"/>
              <a:t>assesments</a:t>
            </a:r>
            <a:r>
              <a:rPr lang="en-US" sz="2400" dirty="0"/>
              <a:t> where completed on prisoners literacy skills. 57% of offenders where identified with having LDD</a:t>
            </a:r>
          </a:p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0A3194-D198-0047-AAF4-EA8615EE9310}"/>
              </a:ext>
            </a:extLst>
          </p:cNvPr>
          <p:cNvSpPr txBox="1"/>
          <p:nvPr/>
        </p:nvSpPr>
        <p:spPr>
          <a:xfrm>
            <a:off x="8945216" y="5091043"/>
            <a:ext cx="24737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Welsh Government 2025</a:t>
            </a:r>
          </a:p>
        </p:txBody>
      </p:sp>
    </p:spTree>
    <p:extLst>
      <p:ext uri="{BB962C8B-B14F-4D97-AF65-F5344CB8AC3E}">
        <p14:creationId xmlns:p14="http://schemas.microsoft.com/office/powerpoint/2010/main" val="21076022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4D13E-7EC5-46DA-B023-46CBACB0C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Rehabilitation vs punishment debate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4EEC7-BEEF-47D6-D240-8A0608FBA4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Punishment Perspective</a:t>
            </a:r>
            <a:endParaRPr lang="en-GB" b="1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Focus on deterrence, incapacitation, and retribution.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Education viewed as a privilege, not a right.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Concern that education “rewards” criminal behaviour.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Regimes prioritise security and control over learning.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Education sometimes used as a behaviour management tool.</a:t>
            </a:r>
            <a:endParaRPr lang="en-GB"/>
          </a:p>
          <a:p>
            <a:pPr>
              <a:buSzPct val="114999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050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D507D-B057-254D-0FA7-D667BC90F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Rehabilitation vs punishment debate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7A010-173A-32C4-2374-B4DD5F27E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Rehabilitation </a:t>
            </a:r>
            <a:r>
              <a:rPr lang="en-US">
                <a:ea typeface="+mn-lt"/>
                <a:cs typeface="+mn-lt"/>
              </a:rPr>
              <a:t>Perspective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Education linked to reduced reoffending (MoJ, 2019).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  Builds literacy, numeracy, employability, and identity change.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  Supports desistance theory and long‑term reintegration.</a:t>
            </a:r>
            <a:endParaRPr lang="en-US"/>
          </a:p>
          <a:p>
            <a:pPr>
              <a:buSzPct val="114999"/>
            </a:pPr>
            <a:r>
              <a:rPr lang="en-US" dirty="0">
                <a:ea typeface="+mn-lt"/>
                <a:cs typeface="+mn-lt"/>
              </a:rPr>
              <a:t>  </a:t>
            </a:r>
            <a:r>
              <a:rPr lang="en-US" dirty="0" err="1">
                <a:ea typeface="+mn-lt"/>
                <a:cs typeface="+mn-lt"/>
              </a:rPr>
              <a:t>Recognised</a:t>
            </a:r>
            <a:r>
              <a:rPr lang="en-US" dirty="0">
                <a:ea typeface="+mn-lt"/>
                <a:cs typeface="+mn-lt"/>
              </a:rPr>
              <a:t> as a human right under UN Mandela Rules.</a:t>
            </a:r>
            <a:endParaRPr lang="en-US" dirty="0"/>
          </a:p>
          <a:p>
            <a:pPr>
              <a:buSzPct val="114999"/>
            </a:pPr>
            <a:r>
              <a:rPr lang="en-US" dirty="0">
                <a:ea typeface="+mn-lt"/>
                <a:cs typeface="+mn-lt"/>
              </a:rPr>
              <a:t>  </a:t>
            </a:r>
            <a:r>
              <a:rPr lang="en-US" dirty="0" err="1">
                <a:ea typeface="+mn-lt"/>
                <a:cs typeface="+mn-lt"/>
              </a:rPr>
              <a:t>Emphasises</a:t>
            </a:r>
            <a:r>
              <a:rPr lang="en-US" dirty="0">
                <a:ea typeface="+mn-lt"/>
                <a:cs typeface="+mn-lt"/>
              </a:rPr>
              <a:t> empowerment, agency, and social benefit</a:t>
            </a:r>
            <a:endParaRPr lang="en-US">
              <a:ea typeface="+mn-lt"/>
              <a:cs typeface="+mn-lt"/>
            </a:endParaRPr>
          </a:p>
          <a:p>
            <a:pPr>
              <a:buSzPct val="114999"/>
            </a:pPr>
            <a:endParaRPr lang="en-US" dirty="0">
              <a:ea typeface="+mn-lt"/>
              <a:cs typeface="+mn-lt"/>
            </a:endParaRPr>
          </a:p>
          <a:p>
            <a:pPr marL="0" indent="0">
              <a:buSzPct val="114999"/>
              <a:buNone/>
            </a:pPr>
            <a:r>
              <a:rPr lang="en-US" dirty="0">
                <a:ea typeface="+mn-lt"/>
                <a:cs typeface="+mn-lt"/>
              </a:rPr>
              <a:t> 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64549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95246-03EF-C3FD-49A3-EB557AD00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stakeholders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09817-BFBB-B78A-B517-45CC7A05FB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 Prison Learners. Who are they ? What do we know/assume about their backgrounds ? </a:t>
            </a:r>
            <a:endParaRPr lang="en-GB" dirty="0"/>
          </a:p>
          <a:p>
            <a:pPr marL="0" indent="0">
              <a:buSzPct val="114999"/>
              <a:buNone/>
            </a:pPr>
            <a:r>
              <a:rPr lang="en-GB"/>
              <a:t>Prison Education Framework (PEF)</a:t>
            </a:r>
            <a:endParaRPr lang="en-GB" dirty="0"/>
          </a:p>
          <a:p>
            <a:pPr marL="0" indent="0">
              <a:buSzPct val="114999"/>
              <a:buNone/>
            </a:pPr>
            <a:r>
              <a:rPr lang="en-GB" dirty="0"/>
              <a:t>What is the role of the prison staff and governors when it comes to </a:t>
            </a:r>
            <a:r>
              <a:rPr lang="en-GB"/>
              <a:t>in-mates</a:t>
            </a:r>
            <a:r>
              <a:rPr lang="en-GB" dirty="0"/>
              <a:t> access to education ? </a:t>
            </a:r>
          </a:p>
          <a:p>
            <a:pPr marL="0" indent="0">
              <a:buNone/>
            </a:pPr>
            <a:r>
              <a:rPr lang="en-GB"/>
              <a:t>What powers and responsibilities do the Ministry of Justic and HMPPS have ? </a:t>
            </a:r>
            <a:endParaRPr lang="en-GB" dirty="0"/>
          </a:p>
          <a:p>
            <a:pPr marL="0" indent="0">
              <a:buNone/>
            </a:pPr>
            <a:r>
              <a:rPr lang="en-GB"/>
              <a:t>Welsh Government ? </a:t>
            </a:r>
            <a:endParaRPr lang="en-GB" dirty="0"/>
          </a:p>
          <a:p>
            <a:pPr>
              <a:buSzPct val="114999"/>
            </a:pPr>
            <a:endParaRPr lang="en-GB" dirty="0"/>
          </a:p>
          <a:p>
            <a:pPr>
              <a:buSzPct val="114999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61170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41568-02B4-1CA3-8ABF-60CDA2038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United Kingdom Prison Education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4A673-052E-F275-BF10-25A8A6FB99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ea typeface="+mn-lt"/>
                <a:cs typeface="+mn-lt"/>
              </a:rPr>
              <a:t>Prison education in the UK is delivered under different systems in: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England &amp; Wales (Ministry of Justice / HMPPS)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 Scotland (Scottish Prison Service)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Northern Ireland (Northern Ireland Prison Service)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9375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76024-CCED-3F9B-B670-76429F987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Policy frameworks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FAC29-6ABD-02F2-4428-9E51BE6DA6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>
                <a:ea typeface="+mn-lt"/>
                <a:cs typeface="+mn-lt"/>
              </a:rPr>
              <a:t>Prison Education Framework (PEF) – 2019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Coates Review – “Unlocking Potential” (2016)</a:t>
            </a:r>
            <a:endParaRPr lang="en-GB" dirty="0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Offender Learning and Skills Service (OLASS) – Pre‑2019</a:t>
            </a:r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Education Inspection Framework (EIF) – Ofsted</a:t>
            </a:r>
            <a:endParaRPr lang="en-GB" dirty="0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Welsh Government Policy – “Better Learning, Better Chances”</a:t>
            </a:r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UN Mandela Rules (2015)</a:t>
            </a:r>
            <a:endParaRPr lang="en-GB" dirty="0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Equality Act 2010</a:t>
            </a:r>
            <a:endParaRPr lang="en-GB" dirty="0"/>
          </a:p>
          <a:p>
            <a:pPr>
              <a:buSzPct val="114999"/>
            </a:pPr>
            <a:endParaRPr lang="en-GB" dirty="0"/>
          </a:p>
          <a:p>
            <a:pPr>
              <a:buSzPct val="114999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6567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F2E8A-3F01-8349-BF14-A26E4B38B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Curriculum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94219-CBE0-1957-C5C4-21D1D89C44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>
                <a:ea typeface="+mn-lt"/>
                <a:cs typeface="+mn-lt"/>
              </a:rPr>
              <a:t>English (Functional Skills Entry Level–Level 2)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Maths (Functional Skills Entry Level–Level 2)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ESOL (English for Speakers of Other Languages)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Digital Skills (basic ICT, digital literacy, employability-focused)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Personal &amp; Social Development (wellbeing, resilience, communication)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Vocational Training (construction, catering, barbering, cleaning, warehousing, industrial workshops)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8983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C26EC-C5FD-3BF3-E101-06CA5C1BE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Further education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66EE8-A4BF-5EE1-10D2-25E3A69D71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>
                <a:ea typeface="+mn-lt"/>
                <a:cs typeface="+mn-lt"/>
              </a:rPr>
              <a:t>Higher-Level &amp; Progression Pathways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GCSEs (limited availability depending on prison)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Open University modules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 Distance learning 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Employer-linked qualifications (CSCS card, forklift, hospitality certificates)</a:t>
            </a:r>
            <a:endParaRPr lang="en-US"/>
          </a:p>
          <a:p>
            <a:pPr>
              <a:buSzPct val="114999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72889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9A01-60BD-BE6A-EF2A-48874A8CC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title="Beyond The Gates: 50 Years of prison education">
            <a:hlinkClick r:id="" action="ppaction://noaction"/>
            <a:extLst>
              <a:ext uri="{FF2B5EF4-FFF2-40B4-BE49-F238E27FC236}">
                <a16:creationId xmlns:a16="http://schemas.microsoft.com/office/drawing/2014/main" id="{22CB599C-2F1E-3D4D-D045-22A3B0D5D0F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92779" y="812594"/>
            <a:ext cx="9604857" cy="5029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2443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62BE5-F9ED-EFAC-DD15-8FAB8CFF5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Barriers to learning in prisons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37805-D14E-5FA5-6249-4AED955319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Low baseline skills </a:t>
            </a:r>
          </a:p>
          <a:p>
            <a:pPr>
              <a:buSzPct val="114999"/>
            </a:pPr>
            <a:r>
              <a:rPr lang="en-GB" dirty="0"/>
              <a:t>High levels of ALN including dyslexia, autism, speech, and language needs. </a:t>
            </a:r>
          </a:p>
          <a:p>
            <a:pPr>
              <a:buSzPct val="114999"/>
            </a:pPr>
            <a:r>
              <a:rPr lang="en-GB"/>
              <a:t>Regime Restrictions </a:t>
            </a:r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Behavioural, Emotional &amp; Mental Health Needs</a:t>
            </a:r>
            <a:endParaRPr lang="en-GB" dirty="0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Environmental Constraints</a:t>
            </a:r>
            <a:endParaRPr lang="en-GB" dirty="0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Inequalities &amp; Discrimination</a:t>
            </a:r>
            <a:endParaRPr lang="en-GB" dirty="0"/>
          </a:p>
          <a:p>
            <a:pPr>
              <a:buSzPct val="114999"/>
            </a:pPr>
            <a:endParaRPr lang="en-GB" dirty="0"/>
          </a:p>
          <a:p>
            <a:pPr>
              <a:buSzPct val="114999"/>
            </a:pPr>
            <a:endParaRPr lang="en-GB" dirty="0"/>
          </a:p>
          <a:p>
            <a:pPr>
              <a:buSzPct val="114999"/>
            </a:pPr>
            <a:endParaRPr lang="en-GB" dirty="0"/>
          </a:p>
        </p:txBody>
      </p:sp>
      <p:pic>
        <p:nvPicPr>
          <p:cNvPr id="4" name="Online Media 3" title="The Real Experiences of Prison Educators | Prison Education | University and College Union">
            <a:hlinkClick r:id="" action="ppaction://noaction"/>
            <a:extLst>
              <a:ext uri="{FF2B5EF4-FFF2-40B4-BE49-F238E27FC236}">
                <a16:creationId xmlns:a16="http://schemas.microsoft.com/office/drawing/2014/main" id="{8719293E-357B-B3A4-B316-A80F189E14E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-8951705" y="2121452"/>
            <a:ext cx="9710738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9730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3" title="The Real Experiences of Prison Educators | Prison Education | University and College Union">
            <a:hlinkClick r:id="" action="ppaction://noaction"/>
            <a:extLst>
              <a:ext uri="{FF2B5EF4-FFF2-40B4-BE49-F238E27FC236}">
                <a16:creationId xmlns:a16="http://schemas.microsoft.com/office/drawing/2014/main" id="{88D8B096-612C-A68C-43B8-7EEFD25E94D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79954" y="783306"/>
            <a:ext cx="9710738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9416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4BABB-7F40-24EA-D0B0-A98A00501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Pedagogical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04CCC2-A0B3-B154-612E-F41B230FEB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Trauma informed practice </a:t>
            </a:r>
          </a:p>
          <a:p>
            <a:pPr>
              <a:buSzPct val="114999"/>
            </a:pPr>
            <a:r>
              <a:rPr lang="en-GB"/>
              <a:t>Differentiation </a:t>
            </a:r>
          </a:p>
          <a:p>
            <a:pPr>
              <a:buSzPct val="114999"/>
            </a:pPr>
            <a:r>
              <a:rPr lang="en-GB"/>
              <a:t>Inclusivity </a:t>
            </a:r>
          </a:p>
          <a:p>
            <a:pPr>
              <a:buSzPct val="114999"/>
            </a:pPr>
            <a:r>
              <a:rPr lang="en-GB"/>
              <a:t>Trust and relationships</a:t>
            </a:r>
          </a:p>
          <a:p>
            <a:pPr>
              <a:buSzPct val="114999"/>
            </a:pPr>
            <a:endParaRPr lang="en-GB" dirty="0"/>
          </a:p>
          <a:p>
            <a:pPr marL="0" indent="0">
              <a:buSzPct val="114999"/>
              <a:buNone/>
            </a:pPr>
            <a:r>
              <a:rPr lang="en-GB"/>
              <a:t>                                                            Any others ?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17868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A4CB8-8991-EB15-90AA-75A9F263B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Designing Learning in Prisons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6C0B0E-D118-C4D0-D49E-9E6B69F34F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Learner profiles </a:t>
            </a:r>
          </a:p>
          <a:p>
            <a:pPr>
              <a:buSzPct val="114999"/>
            </a:pPr>
            <a:r>
              <a:rPr lang="en-GB"/>
              <a:t>Flexibility </a:t>
            </a:r>
          </a:p>
          <a:p>
            <a:pPr>
              <a:buSzPct val="114999"/>
            </a:pPr>
            <a:r>
              <a:rPr lang="en-GB" dirty="0"/>
              <a:t>Trauma </a:t>
            </a:r>
            <a:r>
              <a:rPr lang="en-GB"/>
              <a:t>informed</a:t>
            </a:r>
            <a:r>
              <a:rPr lang="en-GB" dirty="0"/>
              <a:t> decision making</a:t>
            </a:r>
          </a:p>
          <a:p>
            <a:pPr>
              <a:buSzPct val="114999"/>
            </a:pPr>
            <a:r>
              <a:rPr lang="en-GB"/>
              <a:t>Multi-sensory</a:t>
            </a:r>
            <a:r>
              <a:rPr lang="en-GB" dirty="0"/>
              <a:t> and accessible materials </a:t>
            </a:r>
          </a:p>
          <a:p>
            <a:pPr>
              <a:buSzPct val="114999"/>
            </a:pPr>
            <a:r>
              <a:rPr lang="en-GB"/>
              <a:t>Employability and real skills </a:t>
            </a:r>
          </a:p>
          <a:p>
            <a:pPr>
              <a:buSzPct val="114999"/>
            </a:pPr>
            <a:r>
              <a:rPr lang="en-GB" dirty="0"/>
              <a:t>Safe and respectful </a:t>
            </a:r>
            <a:r>
              <a:rPr lang="en-GB"/>
              <a:t>environments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7820432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36423-3077-1DCA-0940-4D4459F49F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ethics of Prison Education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3E346-709D-CDDC-10C8-AA9514683F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Power dynamics </a:t>
            </a:r>
          </a:p>
          <a:p>
            <a:r>
              <a:rPr lang="en-GB"/>
              <a:t>Consent and autonomy </a:t>
            </a:r>
          </a:p>
          <a:p>
            <a:r>
              <a:rPr lang="en-GB"/>
              <a:t>Safeguarding </a:t>
            </a:r>
          </a:p>
          <a:p>
            <a:r>
              <a:rPr lang="en-GB"/>
              <a:t>Equity and access </a:t>
            </a:r>
          </a:p>
          <a:p>
            <a:r>
              <a:rPr lang="en-GB"/>
              <a:t>The politics of rehabilitation</a:t>
            </a:r>
          </a:p>
        </p:txBody>
      </p:sp>
    </p:spTree>
    <p:extLst>
      <p:ext uri="{BB962C8B-B14F-4D97-AF65-F5344CB8AC3E}">
        <p14:creationId xmlns:p14="http://schemas.microsoft.com/office/powerpoint/2010/main" val="33429671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85DFC-9B3C-1DA6-20A4-9DAA94A816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Impact and evidence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2EB17-8213-1DFD-27AD-8518DCFC25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>
                <a:ea typeface="+mn-lt"/>
                <a:cs typeface="+mn-lt"/>
              </a:rPr>
              <a:t> Prisoners who engage in education are 34% less likely to reoffend (MoJ, 2019).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69% of maths assessments and 65% of English assessments in 2024–25 were at Entry Level, showing significant need (MoJ, 2025).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57% of prisoners enrolling on courses were identified with a learning difficulty and/or disability (MoJ, 2025).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Completing vocational qualifications increases the likelihood of employment on release, a key factor in desistance (MoJ, 2020).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Participation in education is linked to improved behaviour, fewer adjudications, and better engagement with staff (Coates, 2016).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Learners report increased confidence, self‑efficacy, and future orientation, supporting identity change and rehabilitation (Coates, 2016).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698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831C7-04BA-6225-0BF6-CDAE4A23B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D319E-4E68-2AD4-708E-CEB88BFE4A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>
                <a:ea typeface="+mn-lt"/>
                <a:cs typeface="+mn-lt"/>
              </a:rPr>
              <a:t> Prison education plays a critical role in reducing reoffending, improving skills, and supporting </a:t>
            </a:r>
            <a:r>
              <a:rPr lang="en-GB" dirty="0">
                <a:ea typeface="+mn-lt"/>
                <a:cs typeface="+mn-lt"/>
              </a:rPr>
              <a:t>rehabilitation.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Learners often present with low baseline skills, high LDD/SEND needs, and complex life experiences, making education both essential and challenging.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The prison environment creates significant barriers — regime restrictions, digital exclusion, trauma, and limited autonomy.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Effective teaching requires trauma‑informed, flexible, and inclusive pedagogy that balances learning with security.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Evidence shows strong positive impact when learners engage, but outcomes depend on access, continuity, and institutional support.</a:t>
            </a:r>
            <a:endParaRPr lang="en-GB"/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Ultimately, prison education sits at the intersection of rehabilitation and punishment, raising important ethical and political questions about purpose, equity, and empowerment.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91616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546CA-301E-CE3C-0905-E359FB76A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02310-785A-FD91-58BA-0D81437BF0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>
              <a:buSzPct val="114999"/>
            </a:pPr>
            <a:r>
              <a:rPr lang="en-US" b="1">
                <a:ea typeface="+mn-lt"/>
                <a:cs typeface="+mn-lt"/>
              </a:rPr>
              <a:t>BBC News</a:t>
            </a:r>
            <a:r>
              <a:rPr lang="en-US">
                <a:ea typeface="+mn-lt"/>
                <a:cs typeface="+mn-lt"/>
              </a:rPr>
              <a:t> (2006) </a:t>
            </a:r>
            <a:r>
              <a:rPr lang="en-US" i="1">
                <a:ea typeface="+mn-lt"/>
                <a:cs typeface="+mn-lt"/>
              </a:rPr>
              <a:t>Timeline: Prisons in England</a:t>
            </a:r>
            <a:r>
              <a:rPr lang="en-US">
                <a:ea typeface="+mn-lt"/>
                <a:cs typeface="+mn-lt"/>
              </a:rPr>
              <a:t>. London: BBC.</a:t>
            </a:r>
            <a:endParaRPr lang="en-US"/>
          </a:p>
          <a:p>
            <a:pPr>
              <a:buSzPct val="114999"/>
            </a:pPr>
            <a:r>
              <a:rPr lang="en-US" b="1">
                <a:ea typeface="+mn-lt"/>
                <a:cs typeface="+mn-lt"/>
              </a:rPr>
              <a:t>Coates, S.</a:t>
            </a:r>
            <a:r>
              <a:rPr lang="en-US">
                <a:ea typeface="+mn-lt"/>
                <a:cs typeface="+mn-lt"/>
              </a:rPr>
              <a:t> (2016) </a:t>
            </a:r>
            <a:r>
              <a:rPr lang="en-US" i="1">
                <a:ea typeface="+mn-lt"/>
                <a:cs typeface="+mn-lt"/>
              </a:rPr>
              <a:t>Unlocking Potential: A review of education in prison</a:t>
            </a:r>
            <a:r>
              <a:rPr lang="en-US">
                <a:ea typeface="+mn-lt"/>
                <a:cs typeface="+mn-lt"/>
              </a:rPr>
              <a:t>. London: Ministry of Justice.</a:t>
            </a:r>
            <a:endParaRPr lang="en-US"/>
          </a:p>
          <a:p>
            <a:pPr>
              <a:buSzPct val="114999"/>
            </a:pPr>
            <a:r>
              <a:rPr lang="en-US" b="1" dirty="0">
                <a:ea typeface="+mn-lt"/>
                <a:cs typeface="+mn-lt"/>
              </a:rPr>
              <a:t>Crone, R.</a:t>
            </a:r>
            <a:r>
              <a:rPr lang="en-US" dirty="0">
                <a:ea typeface="+mn-lt"/>
                <a:cs typeface="+mn-lt"/>
              </a:rPr>
              <a:t> (2021) ‘A brief history of prisons’, </a:t>
            </a:r>
            <a:r>
              <a:rPr lang="en-US" i="1" dirty="0" err="1">
                <a:ea typeface="+mn-lt"/>
                <a:cs typeface="+mn-lt"/>
              </a:rPr>
              <a:t>HistoryExtra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2"/>
              </a:rPr>
              <a:t>https://www.historyextra.com</a:t>
            </a:r>
            <a:r>
              <a:rPr lang="en-US" dirty="0">
                <a:ea typeface="+mn-lt"/>
                <a:cs typeface="+mn-lt"/>
              </a:rPr>
              <a:t> (Accessed: [insert date]).</a:t>
            </a:r>
            <a:endParaRPr lang="en-US" dirty="0"/>
          </a:p>
          <a:p>
            <a:pPr>
              <a:buSzPct val="114999"/>
            </a:pPr>
            <a:r>
              <a:rPr lang="en-US" b="1">
                <a:ea typeface="+mn-lt"/>
                <a:cs typeface="+mn-lt"/>
              </a:rPr>
              <a:t>HM Prison and Probation Service (HMPPS)</a:t>
            </a:r>
            <a:r>
              <a:rPr lang="en-US">
                <a:ea typeface="+mn-lt"/>
                <a:cs typeface="+mn-lt"/>
              </a:rPr>
              <a:t> (2019) </a:t>
            </a:r>
            <a:r>
              <a:rPr lang="en-US" i="1">
                <a:ea typeface="+mn-lt"/>
                <a:cs typeface="+mn-lt"/>
              </a:rPr>
              <a:t>Prison Education Framework: Contracting and Delivery Guidance</a:t>
            </a:r>
            <a:r>
              <a:rPr lang="en-US">
                <a:ea typeface="+mn-lt"/>
                <a:cs typeface="+mn-lt"/>
              </a:rPr>
              <a:t>. London: HMPPS.</a:t>
            </a:r>
            <a:endParaRPr lang="en-US"/>
          </a:p>
          <a:p>
            <a:pPr>
              <a:buSzPct val="114999"/>
            </a:pPr>
            <a:r>
              <a:rPr lang="en-US" b="1" dirty="0">
                <a:ea typeface="+mn-lt"/>
                <a:cs typeface="+mn-lt"/>
              </a:rPr>
              <a:t>Home Office</a:t>
            </a:r>
            <a:r>
              <a:rPr lang="en-US" dirty="0">
                <a:ea typeface="+mn-lt"/>
                <a:cs typeface="+mn-lt"/>
              </a:rPr>
              <a:t> (2024) </a:t>
            </a:r>
            <a:r>
              <a:rPr lang="en-US" i="1" dirty="0">
                <a:ea typeface="+mn-lt"/>
                <a:cs typeface="+mn-lt"/>
              </a:rPr>
              <a:t>Police powers and procedures, England and Wales: Stop and search data</a:t>
            </a:r>
            <a:r>
              <a:rPr lang="en-US" dirty="0">
                <a:ea typeface="+mn-lt"/>
                <a:cs typeface="+mn-lt"/>
              </a:rPr>
              <a:t>. London: Home Office.</a:t>
            </a:r>
            <a:endParaRPr lang="en-US" dirty="0"/>
          </a:p>
          <a:p>
            <a:pPr>
              <a:buSzPct val="114999"/>
            </a:pPr>
            <a:r>
              <a:rPr lang="en-US" b="1">
                <a:ea typeface="+mn-lt"/>
                <a:cs typeface="+mn-lt"/>
              </a:rPr>
              <a:t>Ministry of Justice (MoJ)</a:t>
            </a:r>
            <a:r>
              <a:rPr lang="en-US">
                <a:ea typeface="+mn-lt"/>
                <a:cs typeface="+mn-lt"/>
              </a:rPr>
              <a:t> (2024) </a:t>
            </a:r>
            <a:r>
              <a:rPr lang="en-US" i="1">
                <a:ea typeface="+mn-lt"/>
                <a:cs typeface="+mn-lt"/>
              </a:rPr>
              <a:t>Youth Justice Statistics 2022/23</a:t>
            </a:r>
            <a:r>
              <a:rPr lang="en-US">
                <a:ea typeface="+mn-lt"/>
                <a:cs typeface="+mn-lt"/>
              </a:rPr>
              <a:t>. London: Ministry of Justice.</a:t>
            </a:r>
            <a:endParaRPr lang="en-US"/>
          </a:p>
          <a:p>
            <a:pPr>
              <a:buSzPct val="114999"/>
            </a:pPr>
            <a:r>
              <a:rPr lang="en-US" b="1" dirty="0">
                <a:ea typeface="+mn-lt"/>
                <a:cs typeface="+mn-lt"/>
              </a:rPr>
              <a:t>Ministry of Justice (MoJ)</a:t>
            </a:r>
            <a:r>
              <a:rPr lang="en-US" dirty="0">
                <a:ea typeface="+mn-lt"/>
                <a:cs typeface="+mn-lt"/>
              </a:rPr>
              <a:t> (2025) </a:t>
            </a:r>
            <a:r>
              <a:rPr lang="en-US" i="1" dirty="0">
                <a:ea typeface="+mn-lt"/>
                <a:cs typeface="+mn-lt"/>
              </a:rPr>
              <a:t>Prison Education and Accredited </a:t>
            </a:r>
            <a:r>
              <a:rPr lang="en-US" i="1" dirty="0" err="1">
                <a:ea typeface="+mn-lt"/>
                <a:cs typeface="+mn-lt"/>
              </a:rPr>
              <a:t>Programme</a:t>
            </a:r>
            <a:r>
              <a:rPr lang="en-US" i="1" dirty="0">
                <a:ea typeface="+mn-lt"/>
                <a:cs typeface="+mn-lt"/>
              </a:rPr>
              <a:t> Statistics 2024–2025</a:t>
            </a:r>
            <a:r>
              <a:rPr lang="en-US" dirty="0">
                <a:ea typeface="+mn-lt"/>
                <a:cs typeface="+mn-lt"/>
              </a:rPr>
              <a:t>. London: Ministry of Justice.</a:t>
            </a:r>
            <a:endParaRPr lang="en-US" dirty="0"/>
          </a:p>
          <a:p>
            <a:pPr>
              <a:buSzPct val="114999"/>
            </a:pPr>
            <a:r>
              <a:rPr lang="en-US" b="1">
                <a:ea typeface="+mn-lt"/>
                <a:cs typeface="+mn-lt"/>
              </a:rPr>
              <a:t>Ministry of Justice (MoJ)</a:t>
            </a:r>
            <a:r>
              <a:rPr lang="en-US">
                <a:ea typeface="+mn-lt"/>
                <a:cs typeface="+mn-lt"/>
              </a:rPr>
              <a:t> (2024) </a:t>
            </a:r>
            <a:r>
              <a:rPr lang="en-US" i="1">
                <a:ea typeface="+mn-lt"/>
                <a:cs typeface="+mn-lt"/>
              </a:rPr>
              <a:t>Race and the Criminal Justice System Statistics</a:t>
            </a:r>
            <a:r>
              <a:rPr lang="en-US">
                <a:ea typeface="+mn-lt"/>
                <a:cs typeface="+mn-lt"/>
              </a:rPr>
              <a:t>. London: Ministry of Justice.</a:t>
            </a:r>
            <a:endParaRPr lang="en-US"/>
          </a:p>
          <a:p>
            <a:pPr>
              <a:buSzPct val="114999"/>
            </a:pPr>
            <a:r>
              <a:rPr lang="en-US" b="1">
                <a:ea typeface="+mn-lt"/>
                <a:cs typeface="+mn-lt"/>
              </a:rPr>
              <a:t>OpenLearn</a:t>
            </a:r>
            <a:r>
              <a:rPr lang="en-US">
                <a:ea typeface="+mn-lt"/>
                <a:cs typeface="+mn-lt"/>
              </a:rPr>
              <a:t> (n.d.) </a:t>
            </a:r>
            <a:r>
              <a:rPr lang="en-US" i="1">
                <a:ea typeface="+mn-lt"/>
                <a:cs typeface="+mn-lt"/>
              </a:rPr>
              <a:t>Exploring the history of prisoner education</a:t>
            </a:r>
            <a:r>
              <a:rPr lang="en-US">
                <a:ea typeface="+mn-lt"/>
                <a:cs typeface="+mn-lt"/>
              </a:rPr>
              <a:t>. The Open University. Available at: </a:t>
            </a:r>
            <a:r>
              <a:rPr lang="en-US" dirty="0">
                <a:ea typeface="+mn-lt"/>
                <a:cs typeface="+mn-lt"/>
                <a:hlinkClick r:id="rId3"/>
              </a:rPr>
              <a:t>https://www.open.edu/openlearn</a:t>
            </a:r>
            <a:r>
              <a:rPr lang="en-US" dirty="0">
                <a:ea typeface="+mn-lt"/>
                <a:cs typeface="+mn-lt"/>
              </a:rPr>
              <a:t>. </a:t>
            </a:r>
            <a:endParaRPr lang="en-US" dirty="0"/>
          </a:p>
          <a:p>
            <a:pPr>
              <a:buSzPct val="114999"/>
            </a:pPr>
            <a:r>
              <a:rPr lang="en-US" b="1">
                <a:ea typeface="+mn-lt"/>
                <a:cs typeface="+mn-lt"/>
              </a:rPr>
              <a:t>Wilson, A.</a:t>
            </a:r>
            <a:r>
              <a:rPr lang="en-US">
                <a:ea typeface="+mn-lt"/>
                <a:cs typeface="+mn-lt"/>
              </a:rPr>
              <a:t> (2014) </a:t>
            </a:r>
            <a:r>
              <a:rPr lang="en-US" i="1">
                <a:ea typeface="+mn-lt"/>
                <a:cs typeface="+mn-lt"/>
              </a:rPr>
              <a:t>Education in Prison: A Literature Review</a:t>
            </a:r>
            <a:r>
              <a:rPr lang="en-US">
                <a:ea typeface="+mn-lt"/>
                <a:cs typeface="+mn-lt"/>
              </a:rPr>
              <a:t>. London: Ministry of Justice.</a:t>
            </a:r>
            <a:endParaRPr lang="en-US"/>
          </a:p>
          <a:p>
            <a:pPr>
              <a:buSzPct val="114999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3611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0CDF9-C528-586F-6CBD-53A95CD6DBC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Hospital schools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021AD4-736D-2282-84BF-C44DF8CEA4F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246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629C7-DB08-6F9D-438C-CC098648E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Definitions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37B8A-1757-3118-8EB9-AA058CE7D4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ea typeface="+mn-lt"/>
                <a:cs typeface="+mn-lt"/>
              </a:rPr>
              <a:t>Hospital schools provide statutory education for children unable to attend mainstream school due to medical or mental‑health needs, delivered in hospitals or through medical tuition services, following the National Curriculum.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8175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F85B5-152B-FD8C-C863-48D00705C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and policy </a:t>
            </a:r>
            <a:r>
              <a:rPr lang="en-GB"/>
              <a:t>frameworks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140B4-22A7-C4D6-0519-3F5581DBEC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Education act 1996</a:t>
            </a:r>
          </a:p>
          <a:p>
            <a:pPr>
              <a:buSzPct val="114999"/>
            </a:pPr>
            <a:r>
              <a:rPr lang="en-GB"/>
              <a:t>Children and</a:t>
            </a:r>
            <a:r>
              <a:rPr lang="en-GB" dirty="0"/>
              <a:t> families act 2014</a:t>
            </a:r>
          </a:p>
          <a:p>
            <a:pPr>
              <a:buSzPct val="114999"/>
            </a:pPr>
            <a:r>
              <a:rPr lang="en-GB"/>
              <a:t>Equality</a:t>
            </a:r>
            <a:r>
              <a:rPr lang="en-GB" dirty="0"/>
              <a:t> Act 2010</a:t>
            </a:r>
          </a:p>
          <a:p>
            <a:pPr>
              <a:buSzPct val="114999"/>
            </a:pPr>
            <a:r>
              <a:rPr lang="en-GB" dirty="0"/>
              <a:t>Keeping </a:t>
            </a:r>
            <a:r>
              <a:rPr lang="en-GB"/>
              <a:t>children safe in education </a:t>
            </a:r>
            <a:endParaRPr lang="en-GB" dirty="0"/>
          </a:p>
          <a:p>
            <a:pPr>
              <a:buSzPct val="114999"/>
            </a:pPr>
            <a:r>
              <a:rPr lang="en-GB"/>
              <a:t>National curriculum frameworks </a:t>
            </a:r>
            <a:endParaRPr lang="en-GB" dirty="0"/>
          </a:p>
          <a:p>
            <a:pPr>
              <a:buSzPct val="114999"/>
            </a:pPr>
            <a:r>
              <a:rPr lang="en-GB"/>
              <a:t>NHS and education guidance </a:t>
            </a:r>
            <a:endParaRPr lang="en-GB" dirty="0"/>
          </a:p>
          <a:p>
            <a:pPr>
              <a:buSzPct val="114999"/>
            </a:pPr>
            <a:r>
              <a:rPr lang="en-GB"/>
              <a:t>Welsh Government (EOTAS) </a:t>
            </a:r>
            <a:endParaRPr lang="en-GB" dirty="0"/>
          </a:p>
          <a:p>
            <a:pPr>
              <a:buSzPct val="114999"/>
            </a:pPr>
            <a:r>
              <a:rPr lang="en-GB" dirty="0"/>
              <a:t>ALN code for </a:t>
            </a:r>
            <a:r>
              <a:rPr lang="en-GB" dirty="0" err="1"/>
              <a:t>wales</a:t>
            </a:r>
          </a:p>
          <a:p>
            <a:pPr>
              <a:buSzPct val="114999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80074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69609-F726-B124-2F2B-926A87762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Current Landscape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AA03B0-2E9B-D608-E7FA-143EE6F10A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GB">
                <a:ea typeface="+mn-lt"/>
                <a:cs typeface="+mn-lt"/>
              </a:rPr>
              <a:t>•     Supports pupils with medical and mental‑health needs.</a:t>
            </a:r>
            <a:endParaRPr lang="en-US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•     Rising demand due to increased mental‑health admissions.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•     England: ~2,100 pupils (2025).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•     Wales: ~120–150 pupils within EOTAS.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•     High levels of SEND/ALN.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•     Delivered through hospital schools, medical PRUs, and home/hospital tuition.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•     Focus on continuity with home school.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•     Multi‑agency working: NHS teams, CAMHS, paediatricians, families.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•     Digital access improving but inconsistent.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•     Sector facing staffing pressures and rising complexity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1662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AFB14-FA33-3CCF-3575-F4A7D71FF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Theoretical lenses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62635-9108-05F3-61D2-87BB2162D0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ea typeface="+mn-lt"/>
                <a:cs typeface="+mn-lt"/>
              </a:rPr>
              <a:t>Bronfenbrenner</a:t>
            </a:r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Maslow</a:t>
            </a:r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Biopsychosocial Model</a:t>
            </a:r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Constructivism</a:t>
            </a:r>
            <a:endParaRPr lang="en-GB" dirty="0">
              <a:ea typeface="+mn-lt"/>
              <a:cs typeface="+mn-lt"/>
            </a:endParaRPr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Vygotsky</a:t>
            </a:r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9476031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878FC-F4B8-BC7B-D751-FB9811869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Understanding the learner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AB159-4C54-73BF-E43E-AD0AD5C9B8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ea typeface="+mn-lt"/>
                <a:cs typeface="+mn-lt"/>
              </a:rPr>
              <a:t>Medical or mental‑health needs affecting stamina and focus</a:t>
            </a:r>
            <a:endParaRPr lang="en-GB"/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High levels of SEND/ALN</a:t>
            </a:r>
            <a:endParaRPr lang="en-GB" dirty="0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Fluctuating attendance, energy, and concentration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Need for emotional safety and predictable routines</a:t>
            </a:r>
            <a:endParaRPr lang="en-GB"/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Possible isolation from peers and school identity</a:t>
            </a:r>
            <a:endParaRPr lang="en-GB" dirty="0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Multi‑agency context shapes daily experience (NHS, CAMHS, families)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0787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EE37B-A3B6-EAFF-FCD7-6B7F7C040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Understanding the educator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41D6-0549-8256-C946-648240A1E4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ea typeface="+mn-lt"/>
                <a:cs typeface="+mn-lt"/>
              </a:rPr>
              <a:t>Qualified teachers (QTS) with SEND/ALN expertise</a:t>
            </a:r>
            <a:endParaRPr lang="en-US" dirty="0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Adapt teaching to fluctuating health and stamina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Confident working in clinical, multi‑agency settings</a:t>
            </a:r>
            <a:endParaRPr lang="en-US"/>
          </a:p>
          <a:p>
            <a:pPr>
              <a:buSzPct val="114999"/>
            </a:pPr>
            <a:r>
              <a:rPr lang="en-US" dirty="0" err="1">
                <a:ea typeface="+mn-lt"/>
                <a:cs typeface="+mn-lt"/>
              </a:rPr>
              <a:t>Prioritise</a:t>
            </a:r>
            <a:r>
              <a:rPr lang="en-US" dirty="0">
                <a:ea typeface="+mn-lt"/>
                <a:cs typeface="+mn-lt"/>
              </a:rPr>
              <a:t> emotional safety and relational practice</a:t>
            </a:r>
            <a:endParaRPr lang="en-US" dirty="0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Balance curriculum with treatment schedules</a:t>
            </a:r>
            <a:endParaRPr lang="en-US"/>
          </a:p>
          <a:p>
            <a:pPr>
              <a:buSzPct val="114999"/>
            </a:pPr>
            <a:r>
              <a:rPr lang="en-US" dirty="0">
                <a:ea typeface="+mn-lt"/>
                <a:cs typeface="+mn-lt"/>
              </a:rPr>
              <a:t>•Maintain continuity with home schools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85717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BBC Points West visit the school team at Bristol Royal Hospital for Children">
            <a:hlinkClick r:id="" action="ppaction://noaction"/>
            <a:extLst>
              <a:ext uri="{FF2B5EF4-FFF2-40B4-BE49-F238E27FC236}">
                <a16:creationId xmlns:a16="http://schemas.microsoft.com/office/drawing/2014/main" id="{4E0CB905-5618-46AF-7506-1B20BB74DC6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41425" y="685800"/>
            <a:ext cx="9710738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44774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7245F-0A5F-C6B5-BAAA-ACE4400DD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Barriers to learning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C29EB-CA16-2CB0-ADF6-A20201F329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Fluctuating health, stamina, pain, medication effects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Irregular attendance due to treatment and appointments</a:t>
            </a:r>
            <a:endParaRPr lang="en-GB" dirty="0"/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High levels of SEND/ALN and mental‑health needs</a:t>
            </a:r>
            <a:endParaRPr lang="en-GB" dirty="0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Emotional distress, anxiety, and medical trauma</a:t>
            </a:r>
            <a:endParaRPr lang="en-GB" dirty="0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Limited access to resources, space, and technology</a:t>
            </a:r>
            <a:endParaRPr lang="en-GB" dirty="0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Disconnection from peers, routine, and school identity</a:t>
            </a:r>
            <a:endParaRPr lang="en-GB" dirty="0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Clinical priorities overriding learning time</a:t>
            </a:r>
            <a:endParaRPr lang="en-GB" dirty="0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Reliance on multi‑agency coordination for continuity</a:t>
            </a:r>
            <a:endParaRPr lang="en-GB"/>
          </a:p>
          <a:p>
            <a:pPr>
              <a:buSzPct val="114999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709766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3AD55-62CD-4743-2F80-727481592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Pedagogical Approaches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3C25B-A88F-399F-A4F3-EFB3160F2F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>
                <a:ea typeface="+mn-lt"/>
                <a:cs typeface="+mn-lt"/>
              </a:rPr>
              <a:t>Flexible, adaptive teaching to match health, stamina, and treatment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Trauma‑informed practice to support anxiety, distress, and medical trauma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Personalised, one‑to‑one learning aligned with the home school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Scaffolded instruction (Vygotsky) for fluctuating cognitive load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Universal Design for Learning (UDL) for accessibility and ALN/SEND needs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Relational, care‑centred pedagogy to build trust and emotional safety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Short, meaningful tasks suited to limited time and energy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Multi‑agency coordination to align learning with clinical priorities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28588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8EBB6-3F9D-C777-820C-9DBBBFC6A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Technology in Hospital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EC1FC-11B6-9CB9-D18F-ECD73DA284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>
                <a:ea typeface="+mn-lt"/>
                <a:cs typeface="+mn-lt"/>
              </a:rPr>
              <a:t>Supports learning when pupils are bed‑bound or isolated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Enables virtual links with home schools and peers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Provides flexible access to curriculum materials</a:t>
            </a:r>
            <a:endParaRPr lang="en-GB"/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Assists with short, focused tasks suited to low stamina</a:t>
            </a:r>
            <a:endParaRPr lang="en-GB" dirty="0"/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Helps maintain continuity during treatment interruptions</a:t>
            </a:r>
            <a:endParaRPr lang="en-GB" dirty="0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Requires coordination with NHS IT and infection‑control rules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Access can be uneven across wards and hospitals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9729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01974-715A-C436-37A2-C38691E75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Considerations and ethics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DF073-8210-FFC8-423C-5BB9EB48D9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>
                <a:ea typeface="+mn-lt"/>
                <a:cs typeface="+mn-lt"/>
              </a:rPr>
              <a:t>Prioritise wellbeing and medical safety over academic goals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Respect confidentiality and sensitive health information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Ensure consent and pupil voice in learning decisions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Maintain dignity during treatment, fatigue, or distress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Avoid over‑exertion; follow clinical guidance on limits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Provide </a:t>
            </a:r>
            <a:r>
              <a:rPr lang="en-GB" dirty="0">
                <a:ea typeface="+mn-lt"/>
                <a:cs typeface="+mn-lt"/>
              </a:rPr>
              <a:t>equitable access despite fluctuating attendance</a:t>
            </a:r>
            <a:endParaRPr lang="en-GB" dirty="0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Use technology ethically within NHS safeguarding and data rules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Balance curriculum expectations with compassionate, humane practice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74432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9AA05-298A-8A64-C871-ACD255F825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76528-1ED2-860A-2223-3B8926C5B0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>
                <a:ea typeface="+mn-lt"/>
                <a:cs typeface="+mn-lt"/>
              </a:rPr>
              <a:t>Hospital education provides flexible, personalised learning for pupils with </a:t>
            </a:r>
            <a:r>
              <a:rPr lang="en-GB" dirty="0">
                <a:ea typeface="+mn-lt"/>
                <a:cs typeface="+mn-lt"/>
              </a:rPr>
              <a:t>medical and mental‑health needs.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Effective practice relies on qualified educators, trauma‑informed pedagogy, and strong multi‑agency collaboration.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Learners face unique barriers linked to health, stamina, and emotional wellbeing.</a:t>
            </a:r>
            <a:endParaRPr lang="en-GB"/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Ethical, compassionate, and adaptable approaches ensure continuity, dignity, and meaningful progress.</a:t>
            </a:r>
            <a:endParaRPr lang="en-GB"/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The sector remains vital in maintaining equity, access, and educational stability during periods of illness.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370756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F2049-39CA-BE8C-122A-B11138166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Refernce</a:t>
            </a:r>
            <a:r>
              <a:rPr lang="en-US" dirty="0"/>
              <a:t>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A90DE-76A8-5D15-6C9F-A8E210882D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>
                <a:ea typeface="+mn-lt"/>
                <a:cs typeface="+mn-lt"/>
              </a:rPr>
              <a:t>Bronfenbrenner, U. (1979) The Ecology of Human Development. Cambridge, MA: Harvard University Press.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Department for Education (2023) Ensuring a Good Education for Children Who Cannot Attend School Because of Health Needs. London: DfE.</a:t>
            </a:r>
            <a:endParaRPr lang="en-US"/>
          </a:p>
          <a:p>
            <a:pPr>
              <a:buSzPct val="114999"/>
            </a:pP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Estyn</a:t>
            </a:r>
            <a:r>
              <a:rPr lang="en-US" dirty="0">
                <a:ea typeface="+mn-lt"/>
                <a:cs typeface="+mn-lt"/>
              </a:rPr>
              <a:t> (2022) Education Other Than at School (EOTAS) in Wales. Cardiff: </a:t>
            </a:r>
            <a:r>
              <a:rPr lang="en-US" dirty="0" err="1">
                <a:ea typeface="+mn-lt"/>
                <a:cs typeface="+mn-lt"/>
              </a:rPr>
              <a:t>Estyn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 Maslow, A. (1943) ‘A theory of human motivation’, Psychological Review, 50(4), pp. 370–396.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Noddings, N. (2013) Caring: A Relational Approach to Ethics and Moral Education. 2nd </a:t>
            </a:r>
            <a:r>
              <a:rPr lang="en-US" dirty="0" err="1">
                <a:ea typeface="+mn-lt"/>
                <a:cs typeface="+mn-lt"/>
              </a:rPr>
              <a:t>edn</a:t>
            </a:r>
            <a:r>
              <a:rPr lang="en-US" dirty="0">
                <a:ea typeface="+mn-lt"/>
                <a:cs typeface="+mn-lt"/>
              </a:rPr>
              <a:t>. Berkeley: University of California Press.</a:t>
            </a:r>
            <a:endParaRPr lang="en-US" dirty="0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Rose, </a:t>
            </a:r>
            <a:r>
              <a:rPr lang="en-US" dirty="0">
                <a:ea typeface="+mn-lt"/>
                <a:cs typeface="+mn-lt"/>
              </a:rPr>
              <a:t>D. and Meyer, A. (2002) Teaching Every Student in the Digital Age: Universal Design for Learning. Alexandria, VA: ASCD.</a:t>
            </a:r>
            <a:endParaRPr lang="en-US" dirty="0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 Vygotsky, L. (1978) Mind in Society: The Development of Higher Psychological Processes. Cambridge, MA: Harvard University Press.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Welsh Government (2023) Education Otherwise Than at School (EOTAS) Framework for Wales. Cardiff: Welsh Government.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World Health Organization (2020) Mental Health and COVID‑19: Early Evidence of the Pandemic’s Impact. Geneva: WHO.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Young Minds (2024) Hospital and CAMHS Inpatient Education: Guidance for Schools. London: Young Minds.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3218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10" ma:contentTypeDescription="Create a new document." ma:contentTypeScope="" ma:versionID="cb36d706d5b1038a241d83ed456d0735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582dca81abac8b751b57afb6302436ec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Location" ma:index="17" nillable="true" ma:displayName="Location" ma:indexed="true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473C7689-D1E9-4857-8D01-4FCC972619EF}">
  <ds:schemaRefs>
    <ds:schemaRef ds:uri="3ef5847a-e696-4fee-a2c0-6c3f87568321"/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0854ABD-262A-4A97-869A-292FCD9EF3F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C13A35D-63AA-45E4-A077-D5010AC019C6}">
  <ds:schemaRefs>
    <ds:schemaRef ds:uri="3ef5847a-e696-4fee-a2c0-6c3f87568321"/>
    <ds:schemaRef ds:uri="http://schemas.microsoft.com/office/2006/metadata/properties"/>
    <ds:schemaRef ds:uri="http://www.w3.org/2000/xmlns/"/>
    <ds:schemaRef ds:uri="http://www.w3.org/2001/XMLSchema-instance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Organic</vt:lpstr>
      <vt:lpstr>Prison education and hospital schools.</vt:lpstr>
      <vt:lpstr>Recap </vt:lpstr>
      <vt:lpstr>Prison education</vt:lpstr>
      <vt:lpstr>Learning aims and objectives </vt:lpstr>
      <vt:lpstr>What is prison education ? </vt:lpstr>
      <vt:lpstr>Prison education timeline </vt:lpstr>
      <vt:lpstr>Timeline cont..</vt:lpstr>
      <vt:lpstr>Statistics today </vt:lpstr>
      <vt:lpstr>Rehabilitation vs punishment debate </vt:lpstr>
      <vt:lpstr>Rehabilitation vs punishment debate </vt:lpstr>
      <vt:lpstr>Key stakeholders </vt:lpstr>
      <vt:lpstr>United Kingdom Prison Education </vt:lpstr>
      <vt:lpstr>Policy frameworks</vt:lpstr>
      <vt:lpstr>Curriculum </vt:lpstr>
      <vt:lpstr>Further education </vt:lpstr>
      <vt:lpstr>PowerPoint Presentation</vt:lpstr>
      <vt:lpstr>Barriers to learning in prisons </vt:lpstr>
      <vt:lpstr>PowerPoint Presentation</vt:lpstr>
      <vt:lpstr>Pedagogical considerations </vt:lpstr>
      <vt:lpstr>Designing Learning in Prisons </vt:lpstr>
      <vt:lpstr>The ethics of Prison Education </vt:lpstr>
      <vt:lpstr>Impact and evidence </vt:lpstr>
      <vt:lpstr>Conclusion </vt:lpstr>
      <vt:lpstr>References</vt:lpstr>
      <vt:lpstr>Hospital schools </vt:lpstr>
      <vt:lpstr>Definitions </vt:lpstr>
      <vt:lpstr>Legal and policy frameworks</vt:lpstr>
      <vt:lpstr>Current Landscape</vt:lpstr>
      <vt:lpstr>Theoretical lenses </vt:lpstr>
      <vt:lpstr>Understanding the learner</vt:lpstr>
      <vt:lpstr>Understanding the educator</vt:lpstr>
      <vt:lpstr>PowerPoint Presentation</vt:lpstr>
      <vt:lpstr>Barriers to learning </vt:lpstr>
      <vt:lpstr>Pedagogical Approaches </vt:lpstr>
      <vt:lpstr>Technology in Hospital education</vt:lpstr>
      <vt:lpstr>Considerations and ethics </vt:lpstr>
      <vt:lpstr>Conclusion </vt:lpstr>
      <vt:lpstr>Refernce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Prison education and hospital schools.</dc:title>
  <dc:creator>Sophie Bailey</dc:creator>
  <cp:revision>300</cp:revision>
  <dcterms:created xsi:type="dcterms:W3CDTF">2026-03-18T13:20:29Z</dcterms:created>
  <dcterms:modified xsi:type="dcterms:W3CDTF">2026-03-18T21:52:01Z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