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bookmarkIdSeed="2">
  <p:sldMasterIdLst>
    <p:sldMasterId id="2147483648" r:id="rId1"/>
  </p:sldMasterIdLst>
  <p:sldIdLst>
    <p:sldId id="257" r:id="rId2"/>
    <p:sldId id="288" r:id="rId3"/>
    <p:sldId id="256" r:id="rId4"/>
    <p:sldId id="286" r:id="rId5"/>
    <p:sldId id="287" r:id="rId6"/>
    <p:sldId id="263" r:id="rId7"/>
    <p:sldId id="273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06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1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advClick="0" advTm="10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5ED06-E9FA-42F6-94E1-36747DBAE917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CDFE1B-EB2A-49C1-B35C-985E0E06500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10000">
    <p:fad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mailto:cwtshyclos@outlook.com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mailto:cwtshyclos@outlook.co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icture containing outdoor, house, sky, building&#10;&#10;Description automatically generated"/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</p:cSld>
  <p:clrMapOvr>
    <a:masterClrMapping/>
  </p:clrMapOvr>
  <p:transition advClick="0" advTm="10000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9F7C2-AC94-A397-1383-1198D17DE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Cefndir</a:t>
            </a:r>
            <a:r>
              <a:rPr lang="en-GB" dirty="0"/>
              <a:t> –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AF38A-63D3-22CE-6540-18D6B464D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4960"/>
            <a:ext cx="4391025" cy="4071938"/>
          </a:xfrm>
        </p:spPr>
        <p:txBody>
          <a:bodyPr>
            <a:normAutofit/>
          </a:bodyPr>
          <a:lstStyle/>
          <a:p>
            <a:r>
              <a:rPr lang="en-GB" sz="3200" dirty="0" err="1"/>
              <a:t>Magwraeth</a:t>
            </a:r>
            <a:r>
              <a:rPr lang="en-GB" sz="3200" dirty="0"/>
              <a:t> </a:t>
            </a:r>
          </a:p>
          <a:p>
            <a:r>
              <a:rPr lang="en-GB" sz="3200" dirty="0"/>
              <a:t>Ysgol a </a:t>
            </a:r>
            <a:r>
              <a:rPr lang="en-GB" sz="3200" dirty="0" err="1"/>
              <a:t>phrifysgol</a:t>
            </a:r>
            <a:endParaRPr lang="en-GB" sz="3200" dirty="0"/>
          </a:p>
          <a:p>
            <a:r>
              <a:rPr lang="en-GB" sz="3200" dirty="0" err="1"/>
              <a:t>Gweledigaeth</a:t>
            </a:r>
            <a:r>
              <a:rPr lang="en-GB" sz="3200" dirty="0"/>
              <a:t> </a:t>
            </a:r>
          </a:p>
          <a:p>
            <a:r>
              <a:rPr lang="en-GB" sz="3200" dirty="0"/>
              <a:t>Agor y </a:t>
            </a:r>
            <a:r>
              <a:rPr lang="en-GB" sz="3200" dirty="0" err="1"/>
              <a:t>feithrinfa</a:t>
            </a:r>
            <a:endParaRPr lang="en-GB" sz="3200" dirty="0"/>
          </a:p>
          <a:p>
            <a:r>
              <a:rPr lang="en-GB" sz="3200" dirty="0" err="1"/>
              <a:t>Addasu</a:t>
            </a:r>
            <a:r>
              <a:rPr lang="en-GB" sz="3200" dirty="0"/>
              <a:t> a </a:t>
            </a:r>
            <a:r>
              <a:rPr lang="en-GB" sz="3200" dirty="0" err="1"/>
              <a:t>thyfu</a:t>
            </a:r>
            <a:endParaRPr lang="en-GB" sz="3200" dirty="0"/>
          </a:p>
          <a:p>
            <a:r>
              <a:rPr lang="en-GB" sz="3200" dirty="0" err="1"/>
              <a:t>Bodlonrwydd</a:t>
            </a:r>
            <a:r>
              <a:rPr lang="en-GB" sz="3200" dirty="0"/>
              <a:t> </a:t>
            </a:r>
          </a:p>
          <a:p>
            <a:r>
              <a:rPr lang="en-GB" sz="3200" dirty="0"/>
              <a:t>Magu </a:t>
            </a:r>
            <a:r>
              <a:rPr lang="en-GB" sz="3200" dirty="0" err="1"/>
              <a:t>teulu</a:t>
            </a: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0D9463-EDE6-DAEF-4306-659EDF8B4147}"/>
              </a:ext>
            </a:extLst>
          </p:cNvPr>
          <p:cNvSpPr txBox="1"/>
          <p:nvPr/>
        </p:nvSpPr>
        <p:spPr>
          <a:xfrm>
            <a:off x="6096000" y="2105025"/>
            <a:ext cx="456247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Upbringing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School and 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Vision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Opening the nursery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Adapting and growing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Contentment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Raising my own family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87954325"/>
      </p:ext>
    </p:extLst>
  </p:cSld>
  <p:clrMapOvr>
    <a:masterClrMapping/>
  </p:clrMapOvr>
  <p:transition advClick="0" advTm="10000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 descr="Two people posing for a photo&#10;&#10;Description automatically generated with medium confidence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37842"/>
            <a:ext cx="12192000" cy="8112261"/>
          </a:xfrm>
          <a:prstGeom prst="rect">
            <a:avLst/>
          </a:prstGeom>
        </p:spPr>
      </p:pic>
    </p:spTree>
  </p:cSld>
  <p:clrMapOvr>
    <a:masterClrMapping/>
  </p:clrMapOvr>
  <p:transition advClick="0" advTm="10000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B0AAF-D15B-F3B3-84B5-15F6297F7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675"/>
            <a:ext cx="10515600" cy="1295401"/>
          </a:xfrm>
        </p:spPr>
        <p:txBody>
          <a:bodyPr/>
          <a:lstStyle/>
          <a:p>
            <a:r>
              <a:rPr lang="en-GB" dirty="0"/>
              <a:t>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E0BCF-4311-4F12-8F8A-FEA29754B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925" y="847726"/>
            <a:ext cx="11725275" cy="5867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b="1" dirty="0"/>
              <a:t>The Welsh language / Y </a:t>
            </a:r>
            <a:r>
              <a:rPr lang="en-GB" b="1" dirty="0" err="1"/>
              <a:t>Gymraeg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Feithrinfa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falch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bod </a:t>
            </a:r>
            <a:r>
              <a:rPr lang="en-GB" dirty="0" err="1"/>
              <a:t>medru</a:t>
            </a:r>
            <a:r>
              <a:rPr lang="en-GB" dirty="0"/>
              <a:t> </a:t>
            </a:r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gymaint</a:t>
            </a:r>
            <a:r>
              <a:rPr lang="en-GB" dirty="0"/>
              <a:t> o </a:t>
            </a:r>
            <a:r>
              <a:rPr lang="en-GB" dirty="0" err="1"/>
              <a:t>blant</a:t>
            </a:r>
            <a:r>
              <a:rPr lang="en-GB" dirty="0"/>
              <a:t>. Dim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Cymraeg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y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ieithyddol</a:t>
            </a:r>
            <a:r>
              <a:rPr lang="en-GB" dirty="0"/>
              <a:t> a </a:t>
            </a:r>
            <a:r>
              <a:rPr lang="en-GB" dirty="0" err="1"/>
              <a:t>ddiwylliannol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Being Outdoors / Y Tu Allan </a:t>
            </a:r>
            <a:r>
              <a:rPr lang="en-GB" dirty="0"/>
              <a:t>–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mor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Nghwtsh</a:t>
            </a:r>
            <a:r>
              <a:rPr lang="en-GB" dirty="0"/>
              <a:t> y Clos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medru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feddyliol</a:t>
            </a:r>
            <a:r>
              <a:rPr lang="en-GB" dirty="0"/>
              <a:t> a </a:t>
            </a:r>
            <a:r>
              <a:rPr lang="en-GB" dirty="0" err="1"/>
              <a:t>chorfforol</a:t>
            </a:r>
            <a:r>
              <a:rPr lang="en-GB" dirty="0"/>
              <a:t>.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am </a:t>
            </a: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dirty="0" err="1"/>
              <a:t>gobeithir</a:t>
            </a:r>
            <a:r>
              <a:rPr lang="en-GB" dirty="0"/>
              <a:t> </a:t>
            </a:r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/>
              <a:t>drosglwyddo’r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i’m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cyfeillgarwch</a:t>
            </a:r>
            <a:r>
              <a:rPr lang="en-GB" dirty="0"/>
              <a:t> ac </a:t>
            </a:r>
            <a:r>
              <a:rPr lang="en-GB" dirty="0" err="1"/>
              <a:t>empathi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Caring </a:t>
            </a:r>
            <a:r>
              <a:rPr lang="en-GB" b="1" dirty="0" err="1"/>
              <a:t>Enviroment</a:t>
            </a:r>
            <a:r>
              <a:rPr lang="en-GB" b="1" dirty="0"/>
              <a:t>/ Yr </a:t>
            </a:r>
            <a:r>
              <a:rPr lang="en-GB" b="1" dirty="0" err="1"/>
              <a:t>Amgylchedd</a:t>
            </a:r>
            <a:r>
              <a:rPr lang="en-GB" b="1" dirty="0"/>
              <a:t> </a:t>
            </a:r>
            <a:r>
              <a:rPr lang="en-GB" b="1" dirty="0" err="1"/>
              <a:t>Gofalgar</a:t>
            </a:r>
            <a:r>
              <a:rPr lang="en-GB" dirty="0"/>
              <a:t> – </a:t>
            </a:r>
            <a:r>
              <a:rPr lang="en-GB" dirty="0" err="1"/>
              <a:t>Credir</a:t>
            </a:r>
            <a:r>
              <a:rPr lang="en-GB" dirty="0"/>
              <a:t> bod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gofalgar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gogyfer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positif</a:t>
            </a:r>
            <a:r>
              <a:rPr lang="en-GB" dirty="0"/>
              <a:t> plant. Mae bod </a:t>
            </a:r>
            <a:r>
              <a:rPr lang="en-GB" dirty="0" err="1"/>
              <a:t>yn</a:t>
            </a:r>
            <a:r>
              <a:rPr lang="en-GB" dirty="0"/>
              <a:t> ‘</a:t>
            </a:r>
            <a:r>
              <a:rPr lang="en-GB" dirty="0" err="1"/>
              <a:t>famol</a:t>
            </a:r>
            <a:r>
              <a:rPr lang="en-GB" dirty="0"/>
              <a:t>’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bondiau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teimlo’n</a:t>
            </a:r>
            <a:r>
              <a:rPr lang="en-GB" dirty="0"/>
              <a:t> </a:t>
            </a:r>
            <a:r>
              <a:rPr lang="en-GB" dirty="0" err="1"/>
              <a:t>gyfforddus</a:t>
            </a:r>
            <a:r>
              <a:rPr lang="en-GB" dirty="0"/>
              <a:t> a </a:t>
            </a:r>
            <a:r>
              <a:rPr lang="en-GB" dirty="0" err="1"/>
              <a:t>chartrefol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Feithrinfa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Safety/ Y </a:t>
            </a:r>
            <a:r>
              <a:rPr lang="en-GB" b="1" dirty="0" err="1"/>
              <a:t>Diogelwch</a:t>
            </a:r>
            <a:r>
              <a:rPr lang="en-GB" b="1" dirty="0"/>
              <a:t> </a:t>
            </a:r>
            <a:r>
              <a:rPr lang="en-GB" dirty="0"/>
              <a:t>– Mae </a:t>
            </a:r>
            <a:r>
              <a:rPr lang="en-GB" dirty="0" err="1"/>
              <a:t>diogelwch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a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Feithrinfa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diogelu</a:t>
            </a:r>
            <a:r>
              <a:rPr lang="en-GB" dirty="0"/>
              <a:t>. Mae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ac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risgiau</a:t>
            </a:r>
            <a:r>
              <a:rPr lang="en-GB" dirty="0"/>
              <a:t> ychwanegol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Learning </a:t>
            </a:r>
            <a:r>
              <a:rPr lang="en-GB" b="1" dirty="0" err="1"/>
              <a:t>Enviroment</a:t>
            </a:r>
            <a:r>
              <a:rPr lang="en-GB" b="1" dirty="0"/>
              <a:t>/ Yr </a:t>
            </a:r>
            <a:r>
              <a:rPr lang="en-GB" b="1" dirty="0" err="1"/>
              <a:t>Amgylchedd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gynllunio'r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lliwgar</a:t>
            </a:r>
            <a:r>
              <a:rPr lang="en-GB" dirty="0"/>
              <a:t>, </a:t>
            </a:r>
            <a:r>
              <a:rPr lang="en-GB" dirty="0" err="1"/>
              <a:t>deniadol</a:t>
            </a:r>
            <a:r>
              <a:rPr lang="en-GB" dirty="0"/>
              <a:t> a </a:t>
            </a:r>
            <a:r>
              <a:rPr lang="en-GB" dirty="0" err="1"/>
              <a:t>heriol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oedran</a:t>
            </a:r>
            <a:r>
              <a:rPr lang="en-GB" dirty="0"/>
              <a:t> y plant.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bod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raddfa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ac felly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The family / Y </a:t>
            </a:r>
            <a:r>
              <a:rPr lang="en-GB" b="1" dirty="0" err="1"/>
              <a:t>Teulu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Feithrinfa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estyniad</a:t>
            </a:r>
            <a:r>
              <a:rPr lang="en-GB" dirty="0"/>
              <a:t> </a:t>
            </a:r>
            <a:r>
              <a:rPr lang="en-GB" dirty="0" err="1"/>
              <a:t>teuluol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fywydau’r</a:t>
            </a:r>
            <a:r>
              <a:rPr lang="en-GB" dirty="0"/>
              <a:t> plant.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567029"/>
      </p:ext>
    </p:extLst>
  </p:cSld>
  <p:clrMapOvr>
    <a:masterClrMapping/>
  </p:clrMapOvr>
  <p:transition advClick="0" advTm="10000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B6BC7-B57C-EBA9-AC8F-79B22CC60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Swyddi</a:t>
            </a:r>
            <a:r>
              <a:rPr lang="en-GB" dirty="0"/>
              <a:t> - Jobs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F15EE-9678-26BF-577F-0CA914DE7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875" y="1558924"/>
            <a:ext cx="4371975" cy="47275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Volunteer </a:t>
            </a:r>
          </a:p>
          <a:p>
            <a:r>
              <a:rPr lang="en-GB" dirty="0"/>
              <a:t>Nursery assistant </a:t>
            </a:r>
          </a:p>
          <a:p>
            <a:r>
              <a:rPr lang="en-GB" dirty="0"/>
              <a:t>Nursery practitioner</a:t>
            </a:r>
          </a:p>
          <a:p>
            <a:r>
              <a:rPr lang="en-GB" dirty="0"/>
              <a:t>Nursery Nurse</a:t>
            </a:r>
          </a:p>
          <a:p>
            <a:r>
              <a:rPr lang="en-GB" dirty="0"/>
              <a:t>Nursery Cook</a:t>
            </a:r>
          </a:p>
          <a:p>
            <a:r>
              <a:rPr lang="en-GB" dirty="0"/>
              <a:t>ALN co-ordinator</a:t>
            </a:r>
          </a:p>
          <a:p>
            <a:r>
              <a:rPr lang="en-GB" dirty="0"/>
              <a:t>Outdoor co-ordinator </a:t>
            </a:r>
          </a:p>
          <a:p>
            <a:r>
              <a:rPr lang="en-GB" dirty="0"/>
              <a:t>Room leaders</a:t>
            </a:r>
          </a:p>
          <a:p>
            <a:r>
              <a:rPr lang="en-GB" dirty="0"/>
              <a:t>Deputy Manager</a:t>
            </a:r>
          </a:p>
          <a:p>
            <a:r>
              <a:rPr lang="en-GB" dirty="0"/>
              <a:t>Manager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4DFE8D-3374-3AA1-D841-A7FA6C3355DD}"/>
              </a:ext>
            </a:extLst>
          </p:cNvPr>
          <p:cNvSpPr txBox="1"/>
          <p:nvPr/>
        </p:nvSpPr>
        <p:spPr>
          <a:xfrm>
            <a:off x="762000" y="1765765"/>
            <a:ext cx="463867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Gwirfoddoli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Cynorthwyydd</a:t>
            </a:r>
            <a:r>
              <a:rPr lang="en-GB" sz="2800" dirty="0"/>
              <a:t> </a:t>
            </a:r>
            <a:r>
              <a:rPr lang="en-GB" sz="2800" dirty="0" err="1"/>
              <a:t>Meithrinfa</a:t>
            </a:r>
            <a:r>
              <a:rPr lang="en-GB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Ymarferydd</a:t>
            </a:r>
            <a:r>
              <a:rPr lang="en-GB" sz="2800" dirty="0"/>
              <a:t> </a:t>
            </a:r>
            <a:r>
              <a:rPr lang="en-GB" sz="2800" dirty="0" err="1"/>
              <a:t>Meithrinfa</a:t>
            </a:r>
            <a:r>
              <a:rPr lang="en-GB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Nyrs</a:t>
            </a:r>
            <a:r>
              <a:rPr lang="en-GB" sz="2800" dirty="0"/>
              <a:t> </a:t>
            </a:r>
            <a:r>
              <a:rPr lang="en-GB" sz="2800" dirty="0" err="1"/>
              <a:t>Meithrinfa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Cogydd</a:t>
            </a:r>
            <a:r>
              <a:rPr lang="en-GB" sz="2800" dirty="0"/>
              <a:t> </a:t>
            </a:r>
            <a:r>
              <a:rPr lang="en-GB" sz="2800" dirty="0" err="1"/>
              <a:t>Meithrinfa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Cydlynydd</a:t>
            </a:r>
            <a:r>
              <a:rPr lang="en-GB" sz="2800" dirty="0"/>
              <a:t> ADY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Cydlynydd</a:t>
            </a:r>
            <a:r>
              <a:rPr lang="en-GB" sz="2800" dirty="0"/>
              <a:t> </a:t>
            </a:r>
            <a:r>
              <a:rPr lang="en-GB" sz="2800" dirty="0" err="1"/>
              <a:t>awyr</a:t>
            </a:r>
            <a:r>
              <a:rPr lang="en-GB" sz="2800" dirty="0"/>
              <a:t> </a:t>
            </a:r>
            <a:r>
              <a:rPr lang="en-GB" sz="2800" dirty="0" err="1"/>
              <a:t>agored</a:t>
            </a:r>
            <a:r>
              <a:rPr lang="en-GB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Arweinwyr </a:t>
            </a:r>
            <a:r>
              <a:rPr lang="en-GB" sz="2800" dirty="0" err="1"/>
              <a:t>ystafell</a:t>
            </a:r>
            <a:r>
              <a:rPr lang="en-GB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Dirprwy</a:t>
            </a:r>
            <a:r>
              <a:rPr lang="en-GB" sz="2800" dirty="0"/>
              <a:t> </a:t>
            </a:r>
            <a:r>
              <a:rPr lang="en-GB" sz="2800" dirty="0" err="1"/>
              <a:t>Reolwr</a:t>
            </a:r>
            <a:r>
              <a:rPr lang="en-GB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Rheolwr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15646140"/>
      </p:ext>
    </p:extLst>
  </p:cSld>
  <p:clrMapOvr>
    <a:masterClrMapping/>
  </p:clrMapOvr>
  <p:transition advClick="0" advTm="10000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website&#10;&#10;Description automatically generated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687" y="202613"/>
            <a:ext cx="4521520" cy="6028693"/>
          </a:xfrm>
          <a:prstGeom prst="rect">
            <a:avLst/>
          </a:prstGeom>
        </p:spPr>
      </p:pic>
      <p:pic>
        <p:nvPicPr>
          <p:cNvPr id="7" name="Picture 6" descr="A group of women posing for a photo in front of a wall of balloons&#10;&#10;Description automatically generated with medium confidence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17489" y="202612"/>
            <a:ext cx="4521520" cy="6028694"/>
          </a:xfrm>
          <a:prstGeom prst="rect">
            <a:avLst/>
          </a:prstGeom>
        </p:spPr>
      </p:pic>
    </p:spTree>
  </p:cSld>
  <p:clrMapOvr>
    <a:masterClrMapping/>
  </p:clrMapOvr>
  <p:transition advClick="0" advTm="10000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endParaRPr lang="en-GB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314998" y="279832"/>
            <a:ext cx="1387475" cy="139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145471"/>
            <a:ext cx="11856027" cy="6801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" algn="l"/>
                <a:tab pos="4889500" algn="ct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Job Vacancy at Meithrinfa Cwtsh y Clos Nursery, Llanarthney</a:t>
            </a:r>
            <a:r>
              <a:rPr kumimoji="0" lang="en-GB" altLang="en-US" sz="2400" b="1" i="0" u="sng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(SA32 8JX)</a:t>
            </a: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endParaRPr lang="en-US" altLang="en-US" sz="2400" b="1" u="sng" dirty="0">
              <a:solidFill>
                <a:srgbClr val="C00000"/>
              </a:solidFill>
              <a:latin typeface="Calibri" panose="020F0502020204030204" charset="0"/>
              <a:ea typeface="Calibri" panose="020F0502020204030204" charset="0"/>
              <a:cs typeface="Vrinda" panose="020B0502040204020203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GB" altLang="en-US" sz="2400" b="1" i="0" u="sng" strike="noStrike" cap="none" normalizeH="0" baseline="0" dirty="0" err="1">
                <a:ln>
                  <a:noFill/>
                </a:ln>
                <a:solidFill>
                  <a:srgbClr val="E36C0A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Cynorthwydd</a:t>
            </a:r>
            <a:r>
              <a:rPr kumimoji="0" lang="en-GB" altLang="en-US" sz="2400" b="1" i="0" u="sng" strike="noStrike" cap="none" normalizeH="0" baseline="0" dirty="0">
                <a:ln>
                  <a:noFill/>
                </a:ln>
                <a:solidFill>
                  <a:srgbClr val="E36C0A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/ </a:t>
            </a:r>
            <a:r>
              <a:rPr kumimoji="0" lang="en-GB" altLang="en-US" sz="2400" b="1" i="0" u="sng" strike="noStrike" cap="none" normalizeH="0" baseline="0" dirty="0" err="1">
                <a:ln>
                  <a:noFill/>
                </a:ln>
                <a:solidFill>
                  <a:srgbClr val="E36C0A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Ymarferydd</a:t>
            </a:r>
            <a:r>
              <a:rPr kumimoji="0" lang="en-GB" altLang="en-US" sz="2400" b="1" i="0" u="sng" strike="noStrike" cap="none" normalizeH="0" baseline="0" dirty="0">
                <a:ln>
                  <a:noFill/>
                </a:ln>
                <a:solidFill>
                  <a:srgbClr val="E36C0A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2400" b="1" i="0" u="sng" strike="noStrike" cap="none" normalizeH="0" baseline="0" dirty="0" err="1">
                <a:ln>
                  <a:noFill/>
                </a:ln>
                <a:solidFill>
                  <a:srgbClr val="E36C0A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Meithrin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Calibri" panose="020F0502020204030204" charset="0"/>
              <a:ea typeface="Calibri" panose="020F0502020204030204" charset="0"/>
              <a:cs typeface="Calibri" panose="020F050202020403020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Swydd rhan amser ond gall fod yn llawn amser.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Cymhwyster gofal yn dymunol ond gall hyfforddiant cael ei cynnig os oes angen. 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Gan fod y feithrinfa yn un Gymraeg rhaid i ymgeisydd fod yn barod i siarad ac ysgrifennu yn yr </a:t>
            </a:r>
            <a:r>
              <a:rPr kumimoji="0" lang="en-US" altLang="en-US" sz="1600" b="1" i="0" u="sng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iaith Gymraeg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neu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yn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fodlon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i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ddysgu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.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Mae’r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 f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eithrinfa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ar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agor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o 7:30y.b. tan 6y.h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Dydd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Llun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i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Dydd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Gwener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ond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bydd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rota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staffio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yn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lle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Mae'r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feithrinfa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wrth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ei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bodd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yn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yr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awyr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agored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er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mwyn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i'r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plant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ddysgu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a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datblygu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mewn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amgylchedd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naturiol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, felly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mae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cariad at yr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awyr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agored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yn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r>
              <a:rPr kumimoji="0" lang="en-GB" altLang="en-US" sz="1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allweddol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Am ragor o wybodaeth cysylltwch â Gwenllian ar 01558 678 014. Danfonwch CV i </a:t>
            </a:r>
            <a:r>
              <a:rPr kumimoji="0" lang="en-US" altLang="en-US" sz="1600" b="1" i="0" u="sng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cwtshyclos@outlook.com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 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Cyflog yn ddibynnol ar brofiad blaenorol a cymwysterau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.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endParaRPr lang="en-US" altLang="en-US" sz="1600" b="1" dirty="0">
              <a:solidFill>
                <a:srgbClr val="002060"/>
              </a:solidFill>
              <a:latin typeface="Calibri" panose="020F0502020204030204" charset="0"/>
              <a:ea typeface="Calibri" panose="020F0502020204030204" charset="0"/>
              <a:cs typeface="Calibri" panose="020F050202020403020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Calibri" panose="020F0502020204030204" charset="0"/>
              <a:ea typeface="Calibri" panose="020F0502020204030204" charset="0"/>
              <a:cs typeface="Calibri" panose="020F050202020403020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solidFill>
                  <a:srgbClr val="E36C0A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Nursery </a:t>
            </a:r>
            <a:r>
              <a:rPr kumimoji="0" lang="en-GB" altLang="en-US" sz="2400" b="1" i="0" u="sng" strike="noStrike" cap="none" normalizeH="0" baseline="0" dirty="0">
                <a:ln>
                  <a:noFill/>
                </a:ln>
                <a:solidFill>
                  <a:srgbClr val="E36C0A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Assistant/ Practitioner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latin typeface="Calibri" panose="020F0502020204030204" charset="0"/>
              <a:ea typeface="Calibri" panose="020F0502020204030204" charset="0"/>
              <a:cs typeface="Calibri" panose="020F050202020403020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Part-time position but can be full time. 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Calibri" panose="020F0502020204030204" charset="0"/>
                <a:ea typeface="Calibri" panose="020F0502020204030204" charset="0"/>
                <a:cs typeface="Calibri" panose="020F0502020204030204" charset="0"/>
              </a:rPr>
              <a:t>Childcare qualifications is desirable but training can be offered. 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As the nursery is a Welsh setting candidates should be able to speak and write in the </a:t>
            </a:r>
            <a:r>
              <a:rPr kumimoji="0" lang="en-US" altLang="en-US" sz="1600" b="1" i="0" u="sng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Welsh language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or be willing to learn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The nursery is open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Monday to Friday b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etween 7:30am to 6pm but a staffing rota will be in place.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The nursery loves being outside for the children to learn and develop in a natural environment do a love for the outdoors is key.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For more information contact Gwenllian on 01558 678 014.   Send your CV to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  <a:hlinkClick r:id="rId3"/>
              </a:rPr>
              <a:t>cwtshyclos@outlook.com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	Wage is 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dependant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on previous experience</a:t>
            </a:r>
            <a:r>
              <a:rPr kumimoji="0" lang="en-GB" altLang="en-US" sz="1600" b="1" i="0" u="none" strike="noStrike" cap="none" normalizeH="0" baseline="0" dirty="0">
                <a:ln>
                  <a:noFill/>
                </a:ln>
                <a:solidFill>
                  <a:srgbClr val="17365D"/>
                </a:solidFill>
                <a:effectLst/>
                <a:latin typeface="Calibri" panose="020F0502020204030204" charset="0"/>
                <a:ea typeface="Calibri" panose="020F0502020204030204" charset="0"/>
                <a:cs typeface="Vrinda" panose="020B0502040204020203" pitchFamily="34" charset="0"/>
              </a:rPr>
              <a:t> and qualifications.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" algn="l"/>
                <a:tab pos="4889500" algn="ctr"/>
              </a:tabLst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screen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270000"/>
            <a:ext cx="12192000" cy="8128000"/>
          </a:xfrm>
          <a:prstGeom prst="rect">
            <a:avLst/>
          </a:prstGeom>
        </p:spPr>
      </p:pic>
    </p:spTree>
  </p:cSld>
  <p:clrMapOvr>
    <a:masterClrMapping/>
  </p:clrMapOvr>
  <p:transition advClick="0" advTm="10000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2901" y="1641764"/>
            <a:ext cx="1162742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>
                <a:solidFill>
                  <a:srgbClr val="002060"/>
                </a:solidFill>
              </a:rPr>
              <a:t>Meithrinfa</a:t>
            </a:r>
            <a:r>
              <a:rPr lang="en-GB" sz="3200" b="1" dirty="0">
                <a:solidFill>
                  <a:srgbClr val="002060"/>
                </a:solidFill>
              </a:rPr>
              <a:t> </a:t>
            </a:r>
            <a:r>
              <a:rPr lang="en-GB" sz="3200" b="1" dirty="0" err="1">
                <a:solidFill>
                  <a:srgbClr val="002060"/>
                </a:solidFill>
              </a:rPr>
              <a:t>Cwtsh</a:t>
            </a:r>
            <a:r>
              <a:rPr lang="en-GB" sz="3200" b="1" dirty="0">
                <a:solidFill>
                  <a:srgbClr val="002060"/>
                </a:solidFill>
              </a:rPr>
              <a:t> y Clos</a:t>
            </a:r>
          </a:p>
          <a:p>
            <a:pPr algn="ctr"/>
            <a:r>
              <a:rPr lang="en-GB" sz="3200" b="1" dirty="0" err="1">
                <a:solidFill>
                  <a:srgbClr val="002060"/>
                </a:solidFill>
              </a:rPr>
              <a:t>Llanarthne</a:t>
            </a:r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</a:rPr>
              <a:t>SA32 8JX</a:t>
            </a: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</a:rPr>
              <a:t>Gwenllian Stephens</a:t>
            </a:r>
          </a:p>
          <a:p>
            <a:pPr algn="ctr"/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  <a:hlinkClick r:id="rId2"/>
              </a:rPr>
              <a:t>cwtshyclos@outlook.com</a:t>
            </a:r>
            <a:endParaRPr lang="en-GB" sz="3200" b="1" dirty="0">
              <a:solidFill>
                <a:srgbClr val="002060"/>
              </a:solidFill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</a:rPr>
              <a:t>01558678014</a:t>
            </a:r>
          </a:p>
        </p:txBody>
      </p:sp>
      <p:pic>
        <p:nvPicPr>
          <p:cNvPr id="4" name="Picture 3" descr="A blue and white logo with a rooster&#10;&#10;AI-generated content may be incorrect.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4395" y="607771"/>
            <a:ext cx="3039505" cy="30499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635000"/>
            <a:ext cx="12192000" cy="8128000"/>
          </a:xfrm>
          <a:prstGeom prst="rect">
            <a:avLst/>
          </a:prstGeom>
        </p:spPr>
      </p:pic>
    </p:spTree>
  </p:cSld>
  <p:clrMapOvr>
    <a:masterClrMapping/>
  </p:clrMapOvr>
  <p:transition advClick="0" advTm="10000">
    <p:fade/>
  </p:transition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610</Words>
  <Application>Microsoft Office PowerPoint</Application>
  <PresentationFormat>Widescreen</PresentationFormat>
  <Paragraphs>79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Cefndir – Background</vt:lpstr>
      <vt:lpstr>PowerPoint Presentation</vt:lpstr>
      <vt:lpstr>Ethos</vt:lpstr>
      <vt:lpstr>Swyddi - Jobs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Gwenllian Stephens</dc:creator>
  <cp:lastModifiedBy>Ken Dicks</cp:lastModifiedBy>
  <cp:revision>6</cp:revision>
  <dcterms:created xsi:type="dcterms:W3CDTF">2022-02-10T15:36:00Z</dcterms:created>
  <dcterms:modified xsi:type="dcterms:W3CDTF">2026-10-16T13:53:41Z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C526A3A284E940C0B3B10DD51B2D55A6_12</vt:lpwstr>
  </property>
  <property fmtid="{D5CDD505-2E9C-101B-9397-08002B2CF9AE}" pid="3" name="KSOProductBuildVer">
    <vt:lpwstr>2057-12.2.0.23196</vt:lpwstr>
  </property>
</Properties>
</file>