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0"/>
  </p:notesMasterIdLst>
  <p:sldIdLst>
    <p:sldId id="256" r:id="rId2"/>
    <p:sldId id="257" r:id="rId3"/>
    <p:sldId id="281" r:id="rId4"/>
    <p:sldId id="259" r:id="rId5"/>
    <p:sldId id="273" r:id="rId6"/>
    <p:sldId id="267" r:id="rId7"/>
    <p:sldId id="262" r:id="rId8"/>
    <p:sldId id="275" r:id="rId9"/>
    <p:sldId id="276" r:id="rId10"/>
    <p:sldId id="277" r:id="rId11"/>
    <p:sldId id="263" r:id="rId12"/>
    <p:sldId id="279" r:id="rId13"/>
    <p:sldId id="280" r:id="rId14"/>
    <p:sldId id="266" r:id="rId15"/>
    <p:sldId id="271" r:id="rId16"/>
    <p:sldId id="269" r:id="rId17"/>
    <p:sldId id="270" r:id="rId18"/>
    <p:sldId id="278" r:id="rId19"/>
  </p:sldIdLst>
  <p:sldSz cx="12960350" cy="77406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D7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20" autoAdjust="0"/>
    <p:restoredTop sz="94660"/>
  </p:normalViewPr>
  <p:slideViewPr>
    <p:cSldViewPr snapToGrid="0">
      <p:cViewPr varScale="1">
        <p:scale>
          <a:sx n="76" d="100"/>
          <a:sy n="76" d="100"/>
        </p:scale>
        <p:origin x="372"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1A591A-9608-4394-B5E7-1E144DE99622}" type="datetimeFigureOut">
              <a:rPr lang="en-GB" smtClean="0"/>
              <a:t>30/01/2020</a:t>
            </a:fld>
            <a:endParaRPr lang="en-GB"/>
          </a:p>
        </p:txBody>
      </p:sp>
      <p:sp>
        <p:nvSpPr>
          <p:cNvPr id="4" name="Slide Image Placeholder 3"/>
          <p:cNvSpPr>
            <a:spLocks noGrp="1" noRot="1" noChangeAspect="1"/>
          </p:cNvSpPr>
          <p:nvPr>
            <p:ph type="sldImg" idx="2"/>
          </p:nvPr>
        </p:nvSpPr>
        <p:spPr>
          <a:xfrm>
            <a:off x="846138" y="1143000"/>
            <a:ext cx="5165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647F1-07EE-4C71-8731-3EFB391F4C96}" type="slidenum">
              <a:rPr lang="en-GB" smtClean="0"/>
              <a:t>‹#›</a:t>
            </a:fld>
            <a:endParaRPr lang="en-GB"/>
          </a:p>
        </p:txBody>
      </p:sp>
    </p:spTree>
    <p:extLst>
      <p:ext uri="{BB962C8B-B14F-4D97-AF65-F5344CB8AC3E}">
        <p14:creationId xmlns:p14="http://schemas.microsoft.com/office/powerpoint/2010/main" val="1899374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Moodley, R. (1999). Challenges and transformations: Counselling in a multicultural context. International Journal for the Advancement of Counselling, 21(2), 139-152.</a:t>
            </a:r>
          </a:p>
          <a:p>
            <a:endParaRPr lang="en-US" dirty="0"/>
          </a:p>
          <a:p>
            <a:r>
              <a:rPr lang="en-US" dirty="0"/>
              <a:t>Research, T. (2020). The State of Multicultural Counseling Competencies Research | Society for the Advancement of Psychotherapy. Retrieved 15 January 2020, from https://societyforpsychotherapy.org/the-state-of-multicultural-counseling-competencies-research/</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4</a:t>
            </a:fld>
            <a:endParaRPr lang="en-GB"/>
          </a:p>
        </p:txBody>
      </p:sp>
    </p:spTree>
    <p:extLst>
      <p:ext uri="{BB962C8B-B14F-4D97-AF65-F5344CB8AC3E}">
        <p14:creationId xmlns:p14="http://schemas.microsoft.com/office/powerpoint/2010/main" val="2210351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Office for National Statistics (2001) Population Size and Ethnicity. London: Office for National Statistics</a:t>
            </a:r>
          </a:p>
          <a:p>
            <a:endParaRPr lang="en-US" dirty="0"/>
          </a:p>
          <a:p>
            <a:r>
              <a:rPr lang="en-US" dirty="0"/>
              <a:t>Office for National Statistics (2001) Population Estimates by Ethnic Group 2002-2009. London: Office for National Statistics.</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5</a:t>
            </a:fld>
            <a:endParaRPr lang="en-GB"/>
          </a:p>
        </p:txBody>
      </p:sp>
    </p:spTree>
    <p:extLst>
      <p:ext uri="{BB962C8B-B14F-4D97-AF65-F5344CB8AC3E}">
        <p14:creationId xmlns:p14="http://schemas.microsoft.com/office/powerpoint/2010/main" val="3840115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Chope, R. C., &amp; </a:t>
            </a:r>
            <a:r>
              <a:rPr lang="en-US" dirty="0" err="1"/>
              <a:t>Consoli</a:t>
            </a:r>
            <a:r>
              <a:rPr lang="en-US" dirty="0"/>
              <a:t>, A. J. (2011). A storied approach to multicultural career counselling. In Shaping the story (pp. 87-100). Brill Sense.</a:t>
            </a:r>
          </a:p>
          <a:p>
            <a:endParaRPr lang="en-US" dirty="0"/>
          </a:p>
          <a:p>
            <a:r>
              <a:rPr lang="en-US" dirty="0"/>
              <a:t>(2020), http://www.sjsu.edu/counselored/docs/RESPECTFUL.pdf</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7</a:t>
            </a:fld>
            <a:endParaRPr lang="en-GB"/>
          </a:p>
        </p:txBody>
      </p:sp>
    </p:spTree>
    <p:extLst>
      <p:ext uri="{BB962C8B-B14F-4D97-AF65-F5344CB8AC3E}">
        <p14:creationId xmlns:p14="http://schemas.microsoft.com/office/powerpoint/2010/main" val="2423151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Rajan, A. (2012). Counselling psychologists talk about cross-cultural therapy: a thematic analysis</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8</a:t>
            </a:fld>
            <a:endParaRPr lang="en-GB"/>
          </a:p>
        </p:txBody>
      </p:sp>
    </p:spTree>
    <p:extLst>
      <p:ext uri="{BB962C8B-B14F-4D97-AF65-F5344CB8AC3E}">
        <p14:creationId xmlns:p14="http://schemas.microsoft.com/office/powerpoint/2010/main" val="2935153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Kozuki, Y., &amp; Kennedy, M. G. (2004). Cultural incommensurability in psychodynamic psychotherapy in Western and Japanese traditions. Journal of Nursing Scholarship, 36(1), 30-38.</a:t>
            </a:r>
          </a:p>
        </p:txBody>
      </p:sp>
      <p:sp>
        <p:nvSpPr>
          <p:cNvPr id="4" name="Slide Number Placeholder 3"/>
          <p:cNvSpPr>
            <a:spLocks noGrp="1"/>
          </p:cNvSpPr>
          <p:nvPr>
            <p:ph type="sldNum" sz="quarter" idx="5"/>
          </p:nvPr>
        </p:nvSpPr>
        <p:spPr/>
        <p:txBody>
          <a:bodyPr/>
          <a:lstStyle/>
          <a:p>
            <a:fld id="{8E9647F1-07EE-4C71-8731-3EFB391F4C96}" type="slidenum">
              <a:rPr lang="en-GB" smtClean="0"/>
              <a:t>9</a:t>
            </a:fld>
            <a:endParaRPr lang="en-GB"/>
          </a:p>
        </p:txBody>
      </p:sp>
    </p:spTree>
    <p:extLst>
      <p:ext uri="{BB962C8B-B14F-4D97-AF65-F5344CB8AC3E}">
        <p14:creationId xmlns:p14="http://schemas.microsoft.com/office/powerpoint/2010/main" val="4286112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Sue, D. W. (2019). Counseling the Culturally Diverse: Theory and Practice. 544 pages.</a:t>
            </a:r>
          </a:p>
          <a:p>
            <a:endParaRPr lang="en-US" dirty="0"/>
          </a:p>
          <a:p>
            <a:r>
              <a:rPr lang="en-US" dirty="0"/>
              <a:t>Daya, R. (2001). Changing the Face of Multicultural Counselling with Principles of Change. Canadian Journal of Counselling, 226 pages.</a:t>
            </a:r>
          </a:p>
          <a:p>
            <a:endParaRPr lang="en-GB" dirty="0"/>
          </a:p>
          <a:p>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10</a:t>
            </a:fld>
            <a:endParaRPr lang="en-GB"/>
          </a:p>
        </p:txBody>
      </p:sp>
    </p:spTree>
    <p:extLst>
      <p:ext uri="{BB962C8B-B14F-4D97-AF65-F5344CB8AC3E}">
        <p14:creationId xmlns:p14="http://schemas.microsoft.com/office/powerpoint/2010/main" val="4219113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Sue, D. W. (2019). Counseling the Culturally Diverse: Theory and Practice. 544 pages.</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11</a:t>
            </a:fld>
            <a:endParaRPr lang="en-GB"/>
          </a:p>
        </p:txBody>
      </p:sp>
    </p:spTree>
    <p:extLst>
      <p:ext uri="{BB962C8B-B14F-4D97-AF65-F5344CB8AC3E}">
        <p14:creationId xmlns:p14="http://schemas.microsoft.com/office/powerpoint/2010/main" val="1764401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Sue, D. W. (2019). Counseling the Culturally Diverse: Theory and Practice. Page 6</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12</a:t>
            </a:fld>
            <a:endParaRPr lang="en-GB"/>
          </a:p>
        </p:txBody>
      </p:sp>
    </p:spTree>
    <p:extLst>
      <p:ext uri="{BB962C8B-B14F-4D97-AF65-F5344CB8AC3E}">
        <p14:creationId xmlns:p14="http://schemas.microsoft.com/office/powerpoint/2010/main" val="778797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Sue, D. W. (2019). Counseling the Culturally Diverse: Theory and Practice. Page 6</a:t>
            </a:r>
          </a:p>
          <a:p>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13</a:t>
            </a:fld>
            <a:endParaRPr lang="en-GB"/>
          </a:p>
        </p:txBody>
      </p:sp>
    </p:spTree>
    <p:extLst>
      <p:ext uri="{BB962C8B-B14F-4D97-AF65-F5344CB8AC3E}">
        <p14:creationId xmlns:p14="http://schemas.microsoft.com/office/powerpoint/2010/main" val="2024229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Ratts, M. J., Singh, A. A., Nassar-McMillan, S., Butler, S. K., McCullough, J. R., &amp; Hipolito-Delgado, C. (2015). Multicultural and social justice </a:t>
            </a:r>
            <a:r>
              <a:rPr lang="en-GB" dirty="0" err="1"/>
              <a:t>counseling</a:t>
            </a:r>
            <a:r>
              <a:rPr lang="en-GB" dirty="0"/>
              <a:t> competencies.</a:t>
            </a:r>
          </a:p>
          <a:p>
            <a:endParaRPr lang="en-GB" dirty="0"/>
          </a:p>
          <a:p>
            <a:r>
              <a:rPr lang="en-US" dirty="0"/>
              <a:t>Sue, D. W., Arredondo, P., &amp; </a:t>
            </a:r>
            <a:r>
              <a:rPr lang="en-US" dirty="0" err="1"/>
              <a:t>McDavis</a:t>
            </a:r>
            <a:r>
              <a:rPr lang="en-US" dirty="0"/>
              <a:t>, R. J. (1992). Multicultural counseling competencies and standards: A call to the profession. Journal of Multicultural Counseling and Development, 20(2), 64-88.</a:t>
            </a:r>
            <a:endParaRPr lang="en-GB" dirty="0"/>
          </a:p>
        </p:txBody>
      </p:sp>
      <p:sp>
        <p:nvSpPr>
          <p:cNvPr id="4" name="Slide Number Placeholder 3"/>
          <p:cNvSpPr>
            <a:spLocks noGrp="1"/>
          </p:cNvSpPr>
          <p:nvPr>
            <p:ph type="sldNum" sz="quarter" idx="5"/>
          </p:nvPr>
        </p:nvSpPr>
        <p:spPr/>
        <p:txBody>
          <a:bodyPr/>
          <a:lstStyle/>
          <a:p>
            <a:fld id="{8E9647F1-07EE-4C71-8731-3EFB391F4C96}" type="slidenum">
              <a:rPr lang="en-GB" smtClean="0"/>
              <a:t>14</a:t>
            </a:fld>
            <a:endParaRPr lang="en-GB"/>
          </a:p>
        </p:txBody>
      </p:sp>
    </p:spTree>
    <p:extLst>
      <p:ext uri="{BB962C8B-B14F-4D97-AF65-F5344CB8AC3E}">
        <p14:creationId xmlns:p14="http://schemas.microsoft.com/office/powerpoint/2010/main" val="1535377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Multicultural and Social Justice </a:t>
            </a:r>
            <a:r>
              <a:rPr lang="en-GB" dirty="0" err="1"/>
              <a:t>Counseling</a:t>
            </a:r>
            <a:r>
              <a:rPr lang="en-GB" dirty="0"/>
              <a:t> Competencies Retrieved from</a:t>
            </a:r>
          </a:p>
          <a:p>
            <a:r>
              <a:rPr lang="en-GB" dirty="0"/>
              <a:t>http://www.counseling.org/knowledge-center/competencies. Copyright 2015 by M.J. Ratts, A.A.</a:t>
            </a:r>
          </a:p>
          <a:p>
            <a:r>
              <a:rPr lang="en-GB" dirty="0"/>
              <a:t>Singh, S. Nassar-McMillan, S.K. Butler, &amp; J.R. McCullough. </a:t>
            </a:r>
          </a:p>
        </p:txBody>
      </p:sp>
      <p:sp>
        <p:nvSpPr>
          <p:cNvPr id="4" name="Slide Number Placeholder 3"/>
          <p:cNvSpPr>
            <a:spLocks noGrp="1"/>
          </p:cNvSpPr>
          <p:nvPr>
            <p:ph type="sldNum" sz="quarter" idx="5"/>
          </p:nvPr>
        </p:nvSpPr>
        <p:spPr/>
        <p:txBody>
          <a:bodyPr/>
          <a:lstStyle/>
          <a:p>
            <a:fld id="{8E9647F1-07EE-4C71-8731-3EFB391F4C96}" type="slidenum">
              <a:rPr lang="en-GB" smtClean="0"/>
              <a:t>15</a:t>
            </a:fld>
            <a:endParaRPr lang="en-GB"/>
          </a:p>
        </p:txBody>
      </p:sp>
    </p:spTree>
    <p:extLst>
      <p:ext uri="{BB962C8B-B14F-4D97-AF65-F5344CB8AC3E}">
        <p14:creationId xmlns:p14="http://schemas.microsoft.com/office/powerpoint/2010/main" val="18977438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8001" y="0"/>
            <a:ext cx="13001978" cy="773863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862076" y="2111953"/>
            <a:ext cx="7245198" cy="1710588"/>
          </a:xfrm>
        </p:spPr>
        <p:txBody>
          <a:bodyPr anchor="b">
            <a:noAutofit/>
          </a:bodyPr>
          <a:lstStyle>
            <a:lvl1pPr algn="ctr">
              <a:defRPr sz="5740">
                <a:effectLst/>
              </a:defRPr>
            </a:lvl1pPr>
          </a:lstStyle>
          <a:p>
            <a:r>
              <a:rPr lang="en-US"/>
              <a:t>Click to edit Master title style</a:t>
            </a:r>
            <a:endParaRPr lang="en-US" dirty="0"/>
          </a:p>
        </p:txBody>
      </p:sp>
      <p:sp>
        <p:nvSpPr>
          <p:cNvPr id="3" name="Subtitle 2"/>
          <p:cNvSpPr>
            <a:spLocks noGrp="1"/>
          </p:cNvSpPr>
          <p:nvPr>
            <p:ph type="subTitle" idx="1"/>
          </p:nvPr>
        </p:nvSpPr>
        <p:spPr>
          <a:xfrm>
            <a:off x="2862076" y="4128343"/>
            <a:ext cx="7245198" cy="1490794"/>
          </a:xfrm>
        </p:spPr>
        <p:txBody>
          <a:bodyPr anchor="t">
            <a:normAutofit/>
          </a:bodyPr>
          <a:lstStyle>
            <a:lvl1pPr marL="0" indent="0" algn="ctr">
              <a:buNone/>
              <a:defRPr sz="2232">
                <a:solidFill>
                  <a:schemeClr val="tx1"/>
                </a:solidFill>
              </a:defRPr>
            </a:lvl1pPr>
            <a:lvl2pPr marL="486004" indent="0" algn="ctr">
              <a:buNone/>
              <a:defRPr>
                <a:solidFill>
                  <a:schemeClr val="tx1">
                    <a:tint val="75000"/>
                  </a:schemeClr>
                </a:solidFill>
              </a:defRPr>
            </a:lvl2pPr>
            <a:lvl3pPr marL="972007" indent="0" algn="ctr">
              <a:buNone/>
              <a:defRPr>
                <a:solidFill>
                  <a:schemeClr val="tx1">
                    <a:tint val="75000"/>
                  </a:schemeClr>
                </a:solidFill>
              </a:defRPr>
            </a:lvl3pPr>
            <a:lvl4pPr marL="1458011" indent="0" algn="ctr">
              <a:buNone/>
              <a:defRPr>
                <a:solidFill>
                  <a:schemeClr val="tx1">
                    <a:tint val="75000"/>
                  </a:schemeClr>
                </a:solidFill>
              </a:defRPr>
            </a:lvl4pPr>
            <a:lvl5pPr marL="1944014" indent="0" algn="ctr">
              <a:buNone/>
              <a:defRPr>
                <a:solidFill>
                  <a:schemeClr val="tx1">
                    <a:tint val="75000"/>
                  </a:schemeClr>
                </a:solidFill>
              </a:defRPr>
            </a:lvl5pPr>
            <a:lvl6pPr marL="2430018" indent="0" algn="ctr">
              <a:buNone/>
              <a:defRPr>
                <a:solidFill>
                  <a:schemeClr val="tx1">
                    <a:tint val="75000"/>
                  </a:schemeClr>
                </a:solidFill>
              </a:defRPr>
            </a:lvl6pPr>
            <a:lvl7pPr marL="2916022" indent="0" algn="ctr">
              <a:buNone/>
              <a:defRPr>
                <a:solidFill>
                  <a:schemeClr val="tx1">
                    <a:tint val="75000"/>
                  </a:schemeClr>
                </a:solidFill>
              </a:defRPr>
            </a:lvl7pPr>
            <a:lvl8pPr marL="3402025" indent="0" algn="ctr">
              <a:buNone/>
              <a:defRPr>
                <a:solidFill>
                  <a:schemeClr val="tx1">
                    <a:tint val="75000"/>
                  </a:schemeClr>
                </a:solidFill>
              </a:defRPr>
            </a:lvl8pPr>
            <a:lvl9pPr marL="388802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486343" y="5686029"/>
            <a:ext cx="954026" cy="315360"/>
          </a:xfrm>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a:xfrm>
            <a:off x="2862074" y="5686029"/>
            <a:ext cx="5543266" cy="315360"/>
          </a:xfrm>
        </p:spPr>
        <p:txBody>
          <a:bodyPr/>
          <a:lstStyle/>
          <a:p>
            <a:endParaRPr lang="en-GB"/>
          </a:p>
        </p:txBody>
      </p:sp>
      <p:sp>
        <p:nvSpPr>
          <p:cNvPr id="6" name="Slide Number Placeholder 5"/>
          <p:cNvSpPr>
            <a:spLocks noGrp="1"/>
          </p:cNvSpPr>
          <p:nvPr>
            <p:ph type="sldNum" sz="quarter" idx="12"/>
          </p:nvPr>
        </p:nvSpPr>
        <p:spPr>
          <a:xfrm>
            <a:off x="9521372" y="5686029"/>
            <a:ext cx="585902" cy="315360"/>
          </a:xfrm>
        </p:spPr>
        <p:txBody>
          <a:bodyPr/>
          <a:lstStyle/>
          <a:p>
            <a:fld id="{61FFF993-65D4-4A21-B1B5-DDF9BAD28095}" type="slidenum">
              <a:rPr lang="en-GB" smtClean="0"/>
              <a:t>‹#›</a:t>
            </a:fld>
            <a:endParaRPr lang="en-GB"/>
          </a:p>
        </p:txBody>
      </p:sp>
      <p:cxnSp>
        <p:nvCxnSpPr>
          <p:cNvPr id="15" name="Straight Connector 14"/>
          <p:cNvCxnSpPr/>
          <p:nvPr/>
        </p:nvCxnSpPr>
        <p:spPr>
          <a:xfrm>
            <a:off x="2862076" y="3975442"/>
            <a:ext cx="724519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0797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484157" y="273311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spTree>
    <p:extLst>
      <p:ext uri="{BB962C8B-B14F-4D97-AF65-F5344CB8AC3E}">
        <p14:creationId xmlns:p14="http://schemas.microsoft.com/office/powerpoint/2010/main" val="2849467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42060" y="1978173"/>
            <a:ext cx="8672855" cy="2057078"/>
          </a:xfrm>
        </p:spPr>
        <p:txBody>
          <a:bodyPr anchor="b">
            <a:normAutofit/>
          </a:bodyPr>
          <a:lstStyle>
            <a:lvl1pPr algn="ctr">
              <a:defRPr sz="4677" b="0" cap="none"/>
            </a:lvl1pPr>
          </a:lstStyle>
          <a:p>
            <a:r>
              <a:rPr lang="en-US"/>
              <a:t>Click to edit Master title style</a:t>
            </a:r>
            <a:endParaRPr lang="en-US" dirty="0"/>
          </a:p>
        </p:txBody>
      </p:sp>
      <p:sp>
        <p:nvSpPr>
          <p:cNvPr id="3" name="Text Placeholder 2"/>
          <p:cNvSpPr>
            <a:spLocks noGrp="1"/>
          </p:cNvSpPr>
          <p:nvPr>
            <p:ph type="body" idx="1"/>
          </p:nvPr>
        </p:nvSpPr>
        <p:spPr>
          <a:xfrm>
            <a:off x="2142058" y="4341052"/>
            <a:ext cx="8672857" cy="1077401"/>
          </a:xfrm>
        </p:spPr>
        <p:txBody>
          <a:bodyPr anchor="t">
            <a:normAutofit/>
          </a:bodyPr>
          <a:lstStyle>
            <a:lvl1pPr marL="0" indent="0" algn="ctr">
              <a:buNone/>
              <a:defRPr sz="2551">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cxnSp>
        <p:nvCxnSpPr>
          <p:cNvPr id="16" name="Straight Connector 15"/>
          <p:cNvCxnSpPr/>
          <p:nvPr/>
        </p:nvCxnSpPr>
        <p:spPr>
          <a:xfrm>
            <a:off x="2139566" y="4188151"/>
            <a:ext cx="867784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2459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484157" y="273311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80278" y="2889843"/>
            <a:ext cx="5015655" cy="373615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70898" y="2889843"/>
            <a:ext cx="5015655" cy="373615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8B088B-A254-4989-909A-12243B1E18CC}"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FF993-65D4-4A21-B1B5-DDF9BAD28095}" type="slidenum">
              <a:rPr lang="en-GB" smtClean="0"/>
              <a:t>‹#›</a:t>
            </a:fld>
            <a:endParaRPr lang="en-GB"/>
          </a:p>
        </p:txBody>
      </p:sp>
    </p:spTree>
    <p:extLst>
      <p:ext uri="{BB962C8B-B14F-4D97-AF65-F5344CB8AC3E}">
        <p14:creationId xmlns:p14="http://schemas.microsoft.com/office/powerpoint/2010/main" val="3237859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77037" y="3000696"/>
            <a:ext cx="5015655" cy="650429"/>
          </a:xfrm>
        </p:spPr>
        <p:txBody>
          <a:bodyPr anchor="b">
            <a:noAutofit/>
          </a:bodyPr>
          <a:lstStyle>
            <a:lvl1pPr marL="0" indent="0">
              <a:spcBef>
                <a:spcPts val="714"/>
              </a:spcBef>
              <a:spcAft>
                <a:spcPts val="638"/>
              </a:spcAft>
              <a:buNone/>
              <a:defRPr sz="2976" b="0">
                <a:solidFill>
                  <a:schemeClr val="accent1"/>
                </a:solidFill>
              </a:defRPr>
            </a:lvl1pPr>
            <a:lvl2pPr marL="486004" indent="0">
              <a:buNone/>
              <a:defRPr sz="2126" b="1"/>
            </a:lvl2pPr>
            <a:lvl3pPr marL="972007" indent="0">
              <a:buNone/>
              <a:defRPr sz="1913" b="1"/>
            </a:lvl3pPr>
            <a:lvl4pPr marL="1458011" indent="0">
              <a:buNone/>
              <a:defRPr sz="1701" b="1"/>
            </a:lvl4pPr>
            <a:lvl5pPr marL="1944014" indent="0">
              <a:buNone/>
              <a:defRPr sz="1701" b="1"/>
            </a:lvl5pPr>
            <a:lvl6pPr marL="2430018" indent="0">
              <a:buNone/>
              <a:defRPr sz="1701" b="1"/>
            </a:lvl6pPr>
            <a:lvl7pPr marL="2916022" indent="0">
              <a:buNone/>
              <a:defRPr sz="1701" b="1"/>
            </a:lvl7pPr>
            <a:lvl8pPr marL="3402025" indent="0">
              <a:buNone/>
              <a:defRPr sz="1701" b="1"/>
            </a:lvl8pPr>
            <a:lvl9pPr marL="3888029" indent="0">
              <a:buNone/>
              <a:defRPr sz="1701" b="1"/>
            </a:lvl9pPr>
          </a:lstStyle>
          <a:p>
            <a:pPr lvl="0"/>
            <a:r>
              <a:rPr lang="en-US"/>
              <a:t>Click to edit Master text styles</a:t>
            </a:r>
          </a:p>
        </p:txBody>
      </p:sp>
      <p:sp>
        <p:nvSpPr>
          <p:cNvPr id="4" name="Content Placeholder 3"/>
          <p:cNvSpPr>
            <a:spLocks noGrp="1"/>
          </p:cNvSpPr>
          <p:nvPr>
            <p:ph sz="half" idx="2"/>
          </p:nvPr>
        </p:nvSpPr>
        <p:spPr>
          <a:xfrm>
            <a:off x="1377037" y="3660682"/>
            <a:ext cx="5015655" cy="297143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70181" y="3000696"/>
            <a:ext cx="5015655" cy="650429"/>
          </a:xfrm>
        </p:spPr>
        <p:txBody>
          <a:bodyPr anchor="b">
            <a:noAutofit/>
          </a:bodyPr>
          <a:lstStyle>
            <a:lvl1pPr marL="0" indent="0">
              <a:spcBef>
                <a:spcPts val="714"/>
              </a:spcBef>
              <a:spcAft>
                <a:spcPts val="638"/>
              </a:spcAft>
              <a:buNone/>
              <a:defRPr sz="2976" b="0">
                <a:solidFill>
                  <a:schemeClr val="accent1"/>
                </a:solidFill>
              </a:defRPr>
            </a:lvl1pPr>
            <a:lvl2pPr marL="486004" indent="0">
              <a:buNone/>
              <a:defRPr sz="2126" b="1"/>
            </a:lvl2pPr>
            <a:lvl3pPr marL="972007" indent="0">
              <a:buNone/>
              <a:defRPr sz="1913" b="1"/>
            </a:lvl3pPr>
            <a:lvl4pPr marL="1458011" indent="0">
              <a:buNone/>
              <a:defRPr sz="1701" b="1"/>
            </a:lvl4pPr>
            <a:lvl5pPr marL="1944014" indent="0">
              <a:buNone/>
              <a:defRPr sz="1701" b="1"/>
            </a:lvl5pPr>
            <a:lvl6pPr marL="2430018" indent="0">
              <a:buNone/>
              <a:defRPr sz="1701" b="1"/>
            </a:lvl6pPr>
            <a:lvl7pPr marL="2916022" indent="0">
              <a:buNone/>
              <a:defRPr sz="1701" b="1"/>
            </a:lvl7pPr>
            <a:lvl8pPr marL="3402025" indent="0">
              <a:buNone/>
              <a:defRPr sz="1701" b="1"/>
            </a:lvl8pPr>
            <a:lvl9pPr marL="3888029" indent="0">
              <a:buNone/>
              <a:defRPr sz="1701" b="1"/>
            </a:lvl9pPr>
          </a:lstStyle>
          <a:p>
            <a:pPr lvl="0"/>
            <a:r>
              <a:rPr lang="en-US"/>
              <a:t>Click to edit Master text styles</a:t>
            </a:r>
          </a:p>
        </p:txBody>
      </p:sp>
      <p:sp>
        <p:nvSpPr>
          <p:cNvPr id="6" name="Content Placeholder 5"/>
          <p:cNvSpPr>
            <a:spLocks noGrp="1"/>
          </p:cNvSpPr>
          <p:nvPr>
            <p:ph sz="quarter" idx="4"/>
          </p:nvPr>
        </p:nvSpPr>
        <p:spPr>
          <a:xfrm>
            <a:off x="6570181" y="3660682"/>
            <a:ext cx="5015655" cy="297143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8B088B-A254-4989-909A-12243B1E18CC}" type="datetimeFigureOut">
              <a:rPr lang="en-GB" smtClean="0"/>
              <a:t>30/01/2020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FFF993-65D4-4A21-B1B5-DDF9BAD28095}" type="slidenum">
              <a:rPr lang="en-GB" smtClean="0"/>
              <a:t>‹#›</a:t>
            </a:fld>
            <a:endParaRPr lang="en-GB"/>
          </a:p>
        </p:txBody>
      </p:sp>
      <p:cxnSp>
        <p:nvCxnSpPr>
          <p:cNvPr id="18" name="Straight Connector 17"/>
          <p:cNvCxnSpPr/>
          <p:nvPr/>
        </p:nvCxnSpPr>
        <p:spPr>
          <a:xfrm>
            <a:off x="1484157" y="273311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098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8B088B-A254-4989-909A-12243B1E18CC}" type="datetimeFigureOut">
              <a:rPr lang="en-GB" smtClean="0"/>
              <a:t>30/01/2020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FFF993-65D4-4A21-B1B5-DDF9BAD28095}" type="slidenum">
              <a:rPr lang="en-GB" smtClean="0"/>
              <a:t>‹#›</a:t>
            </a:fld>
            <a:endParaRPr lang="en-GB"/>
          </a:p>
        </p:txBody>
      </p:sp>
      <p:cxnSp>
        <p:nvCxnSpPr>
          <p:cNvPr id="14" name="Straight Connector 13"/>
          <p:cNvCxnSpPr/>
          <p:nvPr/>
        </p:nvCxnSpPr>
        <p:spPr>
          <a:xfrm>
            <a:off x="1484157" y="273311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7031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B088B-A254-4989-909A-12243B1E18CC}" type="datetimeFigureOut">
              <a:rPr lang="en-GB" smtClean="0"/>
              <a:t>30/01/2020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FFF993-65D4-4A21-B1B5-DDF9BAD28095}" type="slidenum">
              <a:rPr lang="en-GB" smtClean="0"/>
              <a:t>‹#›</a:t>
            </a:fld>
            <a:endParaRPr lang="en-GB"/>
          </a:p>
        </p:txBody>
      </p:sp>
    </p:spTree>
    <p:extLst>
      <p:ext uri="{BB962C8B-B14F-4D97-AF65-F5344CB8AC3E}">
        <p14:creationId xmlns:p14="http://schemas.microsoft.com/office/powerpoint/2010/main" val="2302920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75349" y="1567243"/>
            <a:ext cx="3952795" cy="1548130"/>
          </a:xfrm>
        </p:spPr>
        <p:txBody>
          <a:bodyPr anchor="b">
            <a:normAutofit/>
          </a:bodyPr>
          <a:lstStyle>
            <a:lvl1pPr algn="ctr">
              <a:defRPr sz="2551" b="0"/>
            </a:lvl1pPr>
          </a:lstStyle>
          <a:p>
            <a:r>
              <a:rPr lang="en-US"/>
              <a:t>Click to edit Master title style</a:t>
            </a:r>
            <a:endParaRPr lang="en-US" dirty="0"/>
          </a:p>
        </p:txBody>
      </p:sp>
      <p:sp>
        <p:nvSpPr>
          <p:cNvPr id="3" name="Content Placeholder 2"/>
          <p:cNvSpPr>
            <a:spLocks noGrp="1"/>
          </p:cNvSpPr>
          <p:nvPr>
            <p:ph idx="1"/>
          </p:nvPr>
        </p:nvSpPr>
        <p:spPr>
          <a:xfrm>
            <a:off x="5760157" y="1108535"/>
            <a:ext cx="5814156" cy="552357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75349" y="3421174"/>
            <a:ext cx="3952795" cy="2752236"/>
          </a:xfrm>
        </p:spPr>
        <p:txBody>
          <a:bodyPr anchor="t">
            <a:normAutofit/>
          </a:bodyPr>
          <a:lstStyle>
            <a:lvl1pPr marL="0" indent="0" algn="ctr">
              <a:buNone/>
              <a:defRPr sz="1701"/>
            </a:lvl1pPr>
            <a:lvl2pPr marL="486004" indent="0">
              <a:buNone/>
              <a:defRPr sz="1276"/>
            </a:lvl2pPr>
            <a:lvl3pPr marL="972007" indent="0">
              <a:buNone/>
              <a:defRPr sz="1063"/>
            </a:lvl3pPr>
            <a:lvl4pPr marL="1458011" indent="0">
              <a:buNone/>
              <a:defRPr sz="957"/>
            </a:lvl4pPr>
            <a:lvl5pPr marL="1944014" indent="0">
              <a:buNone/>
              <a:defRPr sz="957"/>
            </a:lvl5pPr>
            <a:lvl6pPr marL="2430018" indent="0">
              <a:buNone/>
              <a:defRPr sz="957"/>
            </a:lvl6pPr>
            <a:lvl7pPr marL="2916022" indent="0">
              <a:buNone/>
              <a:defRPr sz="957"/>
            </a:lvl7pPr>
            <a:lvl8pPr marL="3402025" indent="0">
              <a:buNone/>
              <a:defRPr sz="957"/>
            </a:lvl8pPr>
            <a:lvl9pPr marL="3888029" indent="0">
              <a:buNone/>
              <a:defRPr sz="957"/>
            </a:lvl9pPr>
          </a:lstStyle>
          <a:p>
            <a:pPr lvl="0"/>
            <a:r>
              <a:rPr lang="en-US"/>
              <a:t>Click to edit Master text styles</a:t>
            </a:r>
          </a:p>
        </p:txBody>
      </p:sp>
      <p:sp>
        <p:nvSpPr>
          <p:cNvPr id="5" name="Date Placeholder 4"/>
          <p:cNvSpPr>
            <a:spLocks noGrp="1"/>
          </p:cNvSpPr>
          <p:nvPr>
            <p:ph type="dt" sz="half" idx="10"/>
          </p:nvPr>
        </p:nvSpPr>
        <p:spPr/>
        <p:txBody>
          <a:bodyPr/>
          <a:lstStyle/>
          <a:p>
            <a:fld id="{1C8B088B-A254-4989-909A-12243B1E18CC}"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FF993-65D4-4A21-B1B5-DDF9BAD28095}" type="slidenum">
              <a:rPr lang="en-GB" smtClean="0"/>
              <a:t>‹#›</a:t>
            </a:fld>
            <a:endParaRPr lang="en-GB"/>
          </a:p>
        </p:txBody>
      </p:sp>
      <p:cxnSp>
        <p:nvCxnSpPr>
          <p:cNvPr id="16" name="Straight Connector 15"/>
          <p:cNvCxnSpPr/>
          <p:nvPr/>
        </p:nvCxnSpPr>
        <p:spPr>
          <a:xfrm>
            <a:off x="1484157" y="3287387"/>
            <a:ext cx="373598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422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77036" y="2126288"/>
            <a:ext cx="6635180" cy="1548130"/>
          </a:xfrm>
        </p:spPr>
        <p:txBody>
          <a:bodyPr anchor="b">
            <a:normAutofit/>
          </a:bodyPr>
          <a:lstStyle>
            <a:lvl1pPr algn="ctr">
              <a:defRPr sz="2976"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604974" y="1175432"/>
            <a:ext cx="3256402" cy="5389786"/>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701"/>
            </a:lvl1pPr>
            <a:lvl2pPr marL="486004" indent="0">
              <a:buNone/>
              <a:defRPr sz="1701"/>
            </a:lvl2pPr>
            <a:lvl3pPr marL="972007" indent="0">
              <a:buNone/>
              <a:defRPr sz="1701"/>
            </a:lvl3pPr>
            <a:lvl4pPr marL="1458011" indent="0">
              <a:buNone/>
              <a:defRPr sz="1701"/>
            </a:lvl4pPr>
            <a:lvl5pPr marL="1944014" indent="0">
              <a:buNone/>
              <a:defRPr sz="1701"/>
            </a:lvl5pPr>
            <a:lvl6pPr marL="2430018" indent="0">
              <a:buNone/>
              <a:defRPr sz="1701"/>
            </a:lvl6pPr>
            <a:lvl7pPr marL="2916022" indent="0">
              <a:buNone/>
              <a:defRPr sz="1701"/>
            </a:lvl7pPr>
            <a:lvl8pPr marL="3402025" indent="0">
              <a:buNone/>
              <a:defRPr sz="1701"/>
            </a:lvl8pPr>
            <a:lvl9pPr marL="3888029" indent="0">
              <a:buNone/>
              <a:defRPr sz="1701"/>
            </a:lvl9pPr>
          </a:lstStyle>
          <a:p>
            <a:r>
              <a:rPr lang="en-US"/>
              <a:t>Click icon to add picture</a:t>
            </a:r>
            <a:endParaRPr lang="en-US" dirty="0"/>
          </a:p>
        </p:txBody>
      </p:sp>
      <p:sp>
        <p:nvSpPr>
          <p:cNvPr id="4" name="Text Placeholder 3"/>
          <p:cNvSpPr>
            <a:spLocks noGrp="1"/>
          </p:cNvSpPr>
          <p:nvPr>
            <p:ph type="body" sz="half" idx="2"/>
          </p:nvPr>
        </p:nvSpPr>
        <p:spPr>
          <a:xfrm>
            <a:off x="1377036" y="3674418"/>
            <a:ext cx="6635180" cy="2064173"/>
          </a:xfrm>
        </p:spPr>
        <p:txBody>
          <a:bodyPr anchor="t">
            <a:normAutofit/>
          </a:bodyPr>
          <a:lstStyle>
            <a:lvl1pPr marL="0" indent="0" algn="ctr">
              <a:buNone/>
              <a:defRPr sz="1913"/>
            </a:lvl1pPr>
            <a:lvl2pPr marL="486004" indent="0">
              <a:buNone/>
              <a:defRPr sz="1276"/>
            </a:lvl2pPr>
            <a:lvl3pPr marL="972007" indent="0">
              <a:buNone/>
              <a:defRPr sz="1063"/>
            </a:lvl3pPr>
            <a:lvl4pPr marL="1458011" indent="0">
              <a:buNone/>
              <a:defRPr sz="957"/>
            </a:lvl4pPr>
            <a:lvl5pPr marL="1944014" indent="0">
              <a:buNone/>
              <a:defRPr sz="957"/>
            </a:lvl5pPr>
            <a:lvl6pPr marL="2430018" indent="0">
              <a:buNone/>
              <a:defRPr sz="957"/>
            </a:lvl6pPr>
            <a:lvl7pPr marL="2916022" indent="0">
              <a:buNone/>
              <a:defRPr sz="957"/>
            </a:lvl7pPr>
            <a:lvl8pPr marL="3402025" indent="0">
              <a:buNone/>
              <a:defRPr sz="957"/>
            </a:lvl8pPr>
            <a:lvl9pPr marL="3888029" indent="0">
              <a:buNone/>
              <a:defRPr sz="957"/>
            </a:lvl9pPr>
          </a:lstStyle>
          <a:p>
            <a:pPr lvl="0"/>
            <a:r>
              <a:rPr lang="en-US"/>
              <a:t>Click to edit Master text styles</a:t>
            </a:r>
          </a:p>
        </p:txBody>
      </p:sp>
      <p:sp>
        <p:nvSpPr>
          <p:cNvPr id="5" name="Date Placeholder 4"/>
          <p:cNvSpPr>
            <a:spLocks noGrp="1"/>
          </p:cNvSpPr>
          <p:nvPr>
            <p:ph type="dt" sz="half" idx="10"/>
          </p:nvPr>
        </p:nvSpPr>
        <p:spPr/>
        <p:txBody>
          <a:bodyPr/>
          <a:lstStyle/>
          <a:p>
            <a:fld id="{1C8B088B-A254-4989-909A-12243B1E18CC}"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FF993-65D4-4A21-B1B5-DDF9BAD28095}" type="slidenum">
              <a:rPr lang="en-GB" smtClean="0"/>
              <a:t>‹#›</a:t>
            </a:fld>
            <a:endParaRPr lang="en-GB"/>
          </a:p>
        </p:txBody>
      </p:sp>
    </p:spTree>
    <p:extLst>
      <p:ext uri="{BB962C8B-B14F-4D97-AF65-F5344CB8AC3E}">
        <p14:creationId xmlns:p14="http://schemas.microsoft.com/office/powerpoint/2010/main" val="3304018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77038" y="5435177"/>
            <a:ext cx="10215275" cy="639679"/>
          </a:xfrm>
        </p:spPr>
        <p:txBody>
          <a:bodyPr anchor="b">
            <a:normAutofit/>
          </a:bodyPr>
          <a:lstStyle>
            <a:lvl1pPr algn="ctr">
              <a:defRPr sz="2551"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07058" y="1175431"/>
            <a:ext cx="10742859" cy="3765208"/>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701"/>
            </a:lvl1pPr>
            <a:lvl2pPr marL="486004" indent="0">
              <a:buNone/>
              <a:defRPr sz="1701"/>
            </a:lvl2pPr>
            <a:lvl3pPr marL="972007" indent="0">
              <a:buNone/>
              <a:defRPr sz="1701"/>
            </a:lvl3pPr>
            <a:lvl4pPr marL="1458011" indent="0">
              <a:buNone/>
              <a:defRPr sz="1701"/>
            </a:lvl4pPr>
            <a:lvl5pPr marL="1944014" indent="0">
              <a:buNone/>
              <a:defRPr sz="1701"/>
            </a:lvl5pPr>
            <a:lvl6pPr marL="2430018" indent="0">
              <a:buNone/>
              <a:defRPr sz="1701"/>
            </a:lvl6pPr>
            <a:lvl7pPr marL="2916022" indent="0">
              <a:buNone/>
              <a:defRPr sz="1701"/>
            </a:lvl7pPr>
            <a:lvl8pPr marL="3402025" indent="0">
              <a:buNone/>
              <a:defRPr sz="1701"/>
            </a:lvl8pPr>
            <a:lvl9pPr marL="3888029" indent="0">
              <a:buNone/>
              <a:defRPr sz="1701"/>
            </a:lvl9pPr>
          </a:lstStyle>
          <a:p>
            <a:r>
              <a:rPr lang="en-US"/>
              <a:t>Click icon to add picture</a:t>
            </a:r>
            <a:endParaRPr lang="en-US" dirty="0"/>
          </a:p>
        </p:txBody>
      </p:sp>
      <p:sp>
        <p:nvSpPr>
          <p:cNvPr id="4" name="Text Placeholder 3"/>
          <p:cNvSpPr>
            <a:spLocks noGrp="1"/>
          </p:cNvSpPr>
          <p:nvPr>
            <p:ph type="body" sz="half" idx="2"/>
          </p:nvPr>
        </p:nvSpPr>
        <p:spPr>
          <a:xfrm>
            <a:off x="1377038" y="6074856"/>
            <a:ext cx="10215275" cy="557255"/>
          </a:xfrm>
        </p:spPr>
        <p:txBody>
          <a:bodyPr>
            <a:normAutofit/>
          </a:bodyPr>
          <a:lstStyle>
            <a:lvl1pPr marL="0" indent="0" algn="ctr">
              <a:buNone/>
              <a:defRPr sz="1488"/>
            </a:lvl1pPr>
            <a:lvl2pPr marL="486004" indent="0">
              <a:buNone/>
              <a:defRPr sz="1276"/>
            </a:lvl2pPr>
            <a:lvl3pPr marL="972007" indent="0">
              <a:buNone/>
              <a:defRPr sz="1063"/>
            </a:lvl3pPr>
            <a:lvl4pPr marL="1458011" indent="0">
              <a:buNone/>
              <a:defRPr sz="957"/>
            </a:lvl4pPr>
            <a:lvl5pPr marL="1944014" indent="0">
              <a:buNone/>
              <a:defRPr sz="957"/>
            </a:lvl5pPr>
            <a:lvl6pPr marL="2430018" indent="0">
              <a:buNone/>
              <a:defRPr sz="957"/>
            </a:lvl6pPr>
            <a:lvl7pPr marL="2916022" indent="0">
              <a:buNone/>
              <a:defRPr sz="957"/>
            </a:lvl7pPr>
            <a:lvl8pPr marL="3402025" indent="0">
              <a:buNone/>
              <a:defRPr sz="957"/>
            </a:lvl8pPr>
            <a:lvl9pPr marL="3888029" indent="0">
              <a:buNone/>
              <a:defRPr sz="957"/>
            </a:lvl9pPr>
          </a:lstStyle>
          <a:p>
            <a:pPr lvl="0"/>
            <a:r>
              <a:rPr lang="en-US"/>
              <a:t>Click to edit Master text styles</a:t>
            </a:r>
          </a:p>
        </p:txBody>
      </p:sp>
      <p:sp>
        <p:nvSpPr>
          <p:cNvPr id="5" name="Date Placeholder 4"/>
          <p:cNvSpPr>
            <a:spLocks noGrp="1"/>
          </p:cNvSpPr>
          <p:nvPr>
            <p:ph type="dt" sz="half" idx="10"/>
          </p:nvPr>
        </p:nvSpPr>
        <p:spPr/>
        <p:txBody>
          <a:bodyPr/>
          <a:lstStyle/>
          <a:p>
            <a:fld id="{1C8B088B-A254-4989-909A-12243B1E18CC}"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FFF993-65D4-4A21-B1B5-DDF9BAD28095}" type="slidenum">
              <a:rPr lang="en-GB" smtClean="0"/>
              <a:t>‹#›</a:t>
            </a:fld>
            <a:endParaRPr lang="en-GB"/>
          </a:p>
        </p:txBody>
      </p:sp>
    </p:spTree>
    <p:extLst>
      <p:ext uri="{BB962C8B-B14F-4D97-AF65-F5344CB8AC3E}">
        <p14:creationId xmlns:p14="http://schemas.microsoft.com/office/powerpoint/2010/main" val="282664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86039" y="1108536"/>
            <a:ext cx="10197274" cy="3335170"/>
          </a:xfrm>
        </p:spPr>
        <p:txBody>
          <a:bodyPr anchor="ctr">
            <a:normAutofit/>
          </a:bodyPr>
          <a:lstStyle>
            <a:lvl1pPr algn="ctr">
              <a:defRPr sz="3402" b="0" cap="none"/>
            </a:lvl1pPr>
          </a:lstStyle>
          <a:p>
            <a:r>
              <a:rPr lang="en-US"/>
              <a:t>Click to edit Master title style</a:t>
            </a:r>
            <a:endParaRPr lang="en-US" dirty="0"/>
          </a:p>
        </p:txBody>
      </p:sp>
      <p:sp>
        <p:nvSpPr>
          <p:cNvPr id="3" name="Text Placeholder 2"/>
          <p:cNvSpPr>
            <a:spLocks noGrp="1"/>
          </p:cNvSpPr>
          <p:nvPr>
            <p:ph type="body" idx="1"/>
          </p:nvPr>
        </p:nvSpPr>
        <p:spPr>
          <a:xfrm>
            <a:off x="1386039" y="4902411"/>
            <a:ext cx="10197274" cy="1729701"/>
          </a:xfrm>
        </p:spPr>
        <p:txBody>
          <a:bodyPr anchor="ctr">
            <a:normAutofit/>
          </a:bodyPr>
          <a:lstStyle>
            <a:lvl1pPr marL="0" indent="0" algn="ctr">
              <a:buNone/>
              <a:defRPr sz="2126">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cxnSp>
        <p:nvCxnSpPr>
          <p:cNvPr id="15" name="Straight Connector 14"/>
          <p:cNvCxnSpPr/>
          <p:nvPr/>
        </p:nvCxnSpPr>
        <p:spPr>
          <a:xfrm>
            <a:off x="1484157" y="467305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5172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7354" y="1108536"/>
            <a:ext cx="9882265" cy="2675782"/>
          </a:xfrm>
        </p:spPr>
        <p:txBody>
          <a:bodyPr anchor="ctr">
            <a:normAutofit/>
          </a:bodyPr>
          <a:lstStyle>
            <a:lvl1pPr algn="ctr">
              <a:defRPr sz="3402"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780360" y="3784318"/>
            <a:ext cx="9396256" cy="659389"/>
          </a:xfrm>
        </p:spPr>
        <p:txBody>
          <a:bodyPr anchor="ctr">
            <a:normAutofit/>
          </a:bodyPr>
          <a:lstStyle>
            <a:lvl1pPr marL="0" indent="0" algn="r">
              <a:buFontTx/>
              <a:buNone/>
              <a:defRPr sz="2126"/>
            </a:lvl1pPr>
            <a:lvl2pPr marL="486004" indent="0">
              <a:buFontTx/>
              <a:buNone/>
              <a:defRPr/>
            </a:lvl2pPr>
            <a:lvl3pPr marL="972007" indent="0">
              <a:buFontTx/>
              <a:buNone/>
              <a:defRPr/>
            </a:lvl3pPr>
            <a:lvl4pPr marL="1458011" indent="0">
              <a:buFontTx/>
              <a:buNone/>
              <a:defRPr/>
            </a:lvl4pPr>
            <a:lvl5pPr marL="1944014" indent="0">
              <a:buFontTx/>
              <a:buNone/>
              <a:defRPr/>
            </a:lvl5pPr>
          </a:lstStyle>
          <a:p>
            <a:pPr lvl="0"/>
            <a:r>
              <a:rPr lang="en-US"/>
              <a:t>Click to edit Master text styles</a:t>
            </a:r>
          </a:p>
        </p:txBody>
      </p:sp>
      <p:sp>
        <p:nvSpPr>
          <p:cNvPr id="3" name="Text Placeholder 2"/>
          <p:cNvSpPr>
            <a:spLocks noGrp="1"/>
          </p:cNvSpPr>
          <p:nvPr>
            <p:ph type="body" idx="1"/>
          </p:nvPr>
        </p:nvSpPr>
        <p:spPr>
          <a:xfrm>
            <a:off x="1377038" y="4902411"/>
            <a:ext cx="10215275" cy="1729701"/>
          </a:xfrm>
        </p:spPr>
        <p:txBody>
          <a:bodyPr anchor="ctr">
            <a:normAutofit/>
          </a:bodyPr>
          <a:lstStyle>
            <a:lvl1pPr marL="0" indent="0" algn="ctr">
              <a:buNone/>
              <a:defRPr sz="2126">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sp>
        <p:nvSpPr>
          <p:cNvPr id="14" name="TextBox 13"/>
          <p:cNvSpPr txBox="1"/>
          <p:nvPr/>
        </p:nvSpPr>
        <p:spPr>
          <a:xfrm>
            <a:off x="916338" y="993215"/>
            <a:ext cx="648018" cy="660039"/>
          </a:xfrm>
          <a:prstGeom prst="rect">
            <a:avLst/>
          </a:prstGeom>
        </p:spPr>
        <p:txBody>
          <a:bodyPr vert="horz" lIns="97203" tIns="48601" rIns="97203" bIns="48601" rtlCol="0" anchor="ctr">
            <a:noAutofit/>
          </a:bodyPr>
          <a:lstStyle/>
          <a:p>
            <a:pPr lvl="0"/>
            <a:r>
              <a:rPr lang="en-US" sz="8504" dirty="0">
                <a:solidFill>
                  <a:schemeClr val="tx1"/>
                </a:solidFill>
                <a:effectLst/>
              </a:rPr>
              <a:t>“</a:t>
            </a:r>
          </a:p>
        </p:txBody>
      </p:sp>
      <p:sp>
        <p:nvSpPr>
          <p:cNvPr id="15" name="TextBox 14"/>
          <p:cNvSpPr txBox="1"/>
          <p:nvPr/>
        </p:nvSpPr>
        <p:spPr>
          <a:xfrm>
            <a:off x="11268304" y="3191827"/>
            <a:ext cx="648018" cy="660039"/>
          </a:xfrm>
          <a:prstGeom prst="rect">
            <a:avLst/>
          </a:prstGeom>
        </p:spPr>
        <p:txBody>
          <a:bodyPr vert="horz" lIns="97203" tIns="48601" rIns="97203" bIns="48601" rtlCol="0" anchor="ctr">
            <a:noAutofit/>
          </a:bodyPr>
          <a:lstStyle/>
          <a:p>
            <a:pPr lvl="0" algn="r"/>
            <a:r>
              <a:rPr lang="en-US" sz="8504" dirty="0">
                <a:solidFill>
                  <a:schemeClr val="tx1"/>
                </a:solidFill>
                <a:effectLst/>
              </a:rPr>
              <a:t>”</a:t>
            </a:r>
          </a:p>
        </p:txBody>
      </p:sp>
      <p:cxnSp>
        <p:nvCxnSpPr>
          <p:cNvPr id="19" name="Straight Connector 18"/>
          <p:cNvCxnSpPr/>
          <p:nvPr/>
        </p:nvCxnSpPr>
        <p:spPr>
          <a:xfrm>
            <a:off x="1484157" y="467305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0997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377039" y="3734408"/>
            <a:ext cx="10215277" cy="1657840"/>
          </a:xfrm>
        </p:spPr>
        <p:txBody>
          <a:bodyPr anchor="b">
            <a:normAutofit/>
          </a:bodyPr>
          <a:lstStyle>
            <a:lvl1pPr algn="l">
              <a:defRPr sz="3402" b="0" cap="none"/>
            </a:lvl1pPr>
          </a:lstStyle>
          <a:p>
            <a:r>
              <a:rPr lang="en-US"/>
              <a:t>Click to edit Master title style</a:t>
            </a:r>
            <a:endParaRPr lang="en-US" dirty="0"/>
          </a:p>
        </p:txBody>
      </p:sp>
      <p:sp>
        <p:nvSpPr>
          <p:cNvPr id="3" name="Text Placeholder 2"/>
          <p:cNvSpPr>
            <a:spLocks noGrp="1"/>
          </p:cNvSpPr>
          <p:nvPr>
            <p:ph type="body" idx="1"/>
          </p:nvPr>
        </p:nvSpPr>
        <p:spPr>
          <a:xfrm>
            <a:off x="1377038" y="5392247"/>
            <a:ext cx="10215277" cy="971137"/>
          </a:xfrm>
        </p:spPr>
        <p:txBody>
          <a:bodyPr anchor="t">
            <a:normAutofit/>
          </a:bodyPr>
          <a:lstStyle>
            <a:lvl1pPr marL="0" indent="0" algn="l">
              <a:buNone/>
              <a:defRPr sz="2126">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spTree>
    <p:extLst>
      <p:ext uri="{BB962C8B-B14F-4D97-AF65-F5344CB8AC3E}">
        <p14:creationId xmlns:p14="http://schemas.microsoft.com/office/powerpoint/2010/main" val="3127454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37354" y="1108536"/>
            <a:ext cx="9882265" cy="2532436"/>
          </a:xfrm>
        </p:spPr>
        <p:txBody>
          <a:bodyPr anchor="ctr">
            <a:normAutofit/>
          </a:bodyPr>
          <a:lstStyle>
            <a:lvl1pPr algn="ctr">
              <a:defRPr sz="3402"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377038" y="4107705"/>
            <a:ext cx="10215277" cy="1001124"/>
          </a:xfrm>
        </p:spPr>
        <p:txBody>
          <a:bodyPr anchor="b">
            <a:normAutofit/>
          </a:bodyPr>
          <a:lstStyle>
            <a:lvl1pPr marL="0" indent="0" algn="l">
              <a:spcBef>
                <a:spcPts val="0"/>
              </a:spcBef>
              <a:buNone/>
              <a:defRPr sz="2551">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377038" y="5112652"/>
            <a:ext cx="10215277" cy="1519461"/>
          </a:xfrm>
        </p:spPr>
        <p:txBody>
          <a:bodyPr anchor="t">
            <a:normAutofit/>
          </a:bodyPr>
          <a:lstStyle>
            <a:lvl1pPr marL="0" indent="0" algn="l">
              <a:buNone/>
              <a:defRPr sz="1913">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sp>
        <p:nvSpPr>
          <p:cNvPr id="12" name="TextBox 11"/>
          <p:cNvSpPr txBox="1"/>
          <p:nvPr/>
        </p:nvSpPr>
        <p:spPr>
          <a:xfrm>
            <a:off x="916338" y="993215"/>
            <a:ext cx="648018" cy="660039"/>
          </a:xfrm>
          <a:prstGeom prst="rect">
            <a:avLst/>
          </a:prstGeom>
        </p:spPr>
        <p:txBody>
          <a:bodyPr vert="horz" lIns="97203" tIns="48601" rIns="97203" bIns="48601" rtlCol="0" anchor="ctr">
            <a:noAutofit/>
          </a:bodyPr>
          <a:lstStyle/>
          <a:p>
            <a:pPr lvl="0"/>
            <a:r>
              <a:rPr lang="en-US" sz="8504" dirty="0">
                <a:solidFill>
                  <a:schemeClr val="tx1"/>
                </a:solidFill>
                <a:effectLst/>
              </a:rPr>
              <a:t>“</a:t>
            </a:r>
          </a:p>
        </p:txBody>
      </p:sp>
      <p:sp>
        <p:nvSpPr>
          <p:cNvPr id="13" name="TextBox 12"/>
          <p:cNvSpPr txBox="1"/>
          <p:nvPr/>
        </p:nvSpPr>
        <p:spPr>
          <a:xfrm>
            <a:off x="11268304" y="2933795"/>
            <a:ext cx="648018" cy="660039"/>
          </a:xfrm>
          <a:prstGeom prst="rect">
            <a:avLst/>
          </a:prstGeom>
        </p:spPr>
        <p:txBody>
          <a:bodyPr vert="horz" lIns="97203" tIns="48601" rIns="97203" bIns="48601" rtlCol="0" anchor="ctr">
            <a:noAutofit/>
          </a:bodyPr>
          <a:lstStyle/>
          <a:p>
            <a:pPr lvl="0" algn="r"/>
            <a:r>
              <a:rPr lang="en-US" sz="8504" dirty="0">
                <a:solidFill>
                  <a:schemeClr val="tx1"/>
                </a:solidFill>
                <a:effectLst/>
              </a:rPr>
              <a:t>”</a:t>
            </a:r>
          </a:p>
        </p:txBody>
      </p:sp>
      <p:cxnSp>
        <p:nvCxnSpPr>
          <p:cNvPr id="26" name="Straight Connector 25"/>
          <p:cNvCxnSpPr/>
          <p:nvPr/>
        </p:nvCxnSpPr>
        <p:spPr>
          <a:xfrm>
            <a:off x="1484157" y="3870325"/>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4785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377038" y="1108536"/>
            <a:ext cx="10215275" cy="2532436"/>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377038" y="4097384"/>
            <a:ext cx="10215277" cy="949520"/>
          </a:xfrm>
        </p:spPr>
        <p:txBody>
          <a:bodyPr anchor="b">
            <a:normAutofit/>
          </a:bodyPr>
          <a:lstStyle>
            <a:lvl1pPr marL="0" indent="0" algn="l">
              <a:spcBef>
                <a:spcPts val="0"/>
              </a:spcBef>
              <a:buNone/>
              <a:defRPr sz="2976">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377037" y="5045756"/>
            <a:ext cx="10215279" cy="1586356"/>
          </a:xfrm>
        </p:spPr>
        <p:txBody>
          <a:bodyPr anchor="t">
            <a:normAutofit/>
          </a:bodyPr>
          <a:lstStyle>
            <a:lvl1pPr marL="0" indent="0" algn="l">
              <a:buNone/>
              <a:defRPr sz="1913">
                <a:solidFill>
                  <a:schemeClr val="tx1"/>
                </a:solidFill>
              </a:defRPr>
            </a:lvl1pPr>
            <a:lvl2pPr marL="486004" indent="0">
              <a:buNone/>
              <a:defRPr sz="1913">
                <a:solidFill>
                  <a:schemeClr val="tx1">
                    <a:tint val="75000"/>
                  </a:schemeClr>
                </a:solidFill>
              </a:defRPr>
            </a:lvl2pPr>
            <a:lvl3pPr marL="972007" indent="0">
              <a:buNone/>
              <a:defRPr sz="1701">
                <a:solidFill>
                  <a:schemeClr val="tx1">
                    <a:tint val="75000"/>
                  </a:schemeClr>
                </a:solidFill>
              </a:defRPr>
            </a:lvl3pPr>
            <a:lvl4pPr marL="1458011" indent="0">
              <a:buNone/>
              <a:defRPr sz="1488">
                <a:solidFill>
                  <a:schemeClr val="tx1">
                    <a:tint val="75000"/>
                  </a:schemeClr>
                </a:solidFill>
              </a:defRPr>
            </a:lvl4pPr>
            <a:lvl5pPr marL="1944014" indent="0">
              <a:buNone/>
              <a:defRPr sz="1488">
                <a:solidFill>
                  <a:schemeClr val="tx1">
                    <a:tint val="75000"/>
                  </a:schemeClr>
                </a:solidFill>
              </a:defRPr>
            </a:lvl5pPr>
            <a:lvl6pPr marL="2430018" indent="0">
              <a:buNone/>
              <a:defRPr sz="1488">
                <a:solidFill>
                  <a:schemeClr val="tx1">
                    <a:tint val="75000"/>
                  </a:schemeClr>
                </a:solidFill>
              </a:defRPr>
            </a:lvl6pPr>
            <a:lvl7pPr marL="2916022" indent="0">
              <a:buNone/>
              <a:defRPr sz="1488">
                <a:solidFill>
                  <a:schemeClr val="tx1">
                    <a:tint val="75000"/>
                  </a:schemeClr>
                </a:solidFill>
              </a:defRPr>
            </a:lvl7pPr>
            <a:lvl8pPr marL="3402025" indent="0">
              <a:buNone/>
              <a:defRPr sz="1488">
                <a:solidFill>
                  <a:schemeClr val="tx1">
                    <a:tint val="75000"/>
                  </a:schemeClr>
                </a:solidFill>
              </a:defRPr>
            </a:lvl8pPr>
            <a:lvl9pPr marL="3888029" indent="0">
              <a:buNone/>
              <a:defRPr sz="14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cxnSp>
        <p:nvCxnSpPr>
          <p:cNvPr id="15" name="Straight Connector 14"/>
          <p:cNvCxnSpPr/>
          <p:nvPr/>
        </p:nvCxnSpPr>
        <p:spPr>
          <a:xfrm>
            <a:off x="1484157" y="3870325"/>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456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cxnSp>
        <p:nvCxnSpPr>
          <p:cNvPr id="14" name="Straight Connector 13"/>
          <p:cNvCxnSpPr/>
          <p:nvPr/>
        </p:nvCxnSpPr>
        <p:spPr>
          <a:xfrm>
            <a:off x="1484157" y="2733118"/>
            <a:ext cx="100001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5822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66503" y="1108535"/>
            <a:ext cx="2010061" cy="55235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7036" y="1108536"/>
            <a:ext cx="7901460" cy="552357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B088B-A254-4989-909A-12243B1E18CC}"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FFF993-65D4-4A21-B1B5-DDF9BAD28095}" type="slidenum">
              <a:rPr lang="en-GB" smtClean="0"/>
              <a:t>‹#›</a:t>
            </a:fld>
            <a:endParaRPr lang="en-GB"/>
          </a:p>
        </p:txBody>
      </p:sp>
      <p:cxnSp>
        <p:nvCxnSpPr>
          <p:cNvPr id="14" name="Straight Connector 13"/>
          <p:cNvCxnSpPr/>
          <p:nvPr/>
        </p:nvCxnSpPr>
        <p:spPr>
          <a:xfrm>
            <a:off x="9422500" y="1118094"/>
            <a:ext cx="0" cy="5504462"/>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0209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6727" y="0"/>
            <a:ext cx="13000704" cy="773863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377040" y="1108536"/>
            <a:ext cx="10206271" cy="147168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77038" y="2886019"/>
            <a:ext cx="10206271" cy="3746095"/>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224364" y="6737232"/>
            <a:ext cx="1701046" cy="315360"/>
          </a:xfrm>
          <a:prstGeom prst="rect">
            <a:avLst/>
          </a:prstGeom>
        </p:spPr>
        <p:txBody>
          <a:bodyPr vert="horz" lIns="91440" tIns="45720" rIns="91440" bIns="45720" rtlCol="0" anchor="ctr"/>
          <a:lstStyle>
            <a:lvl1pPr algn="r">
              <a:defRPr sz="1063" b="0" i="0">
                <a:solidFill>
                  <a:schemeClr val="tx1"/>
                </a:solidFill>
                <a:effectLst/>
                <a:latin typeface="+mn-lt"/>
              </a:defRPr>
            </a:lvl1pPr>
          </a:lstStyle>
          <a:p>
            <a:fld id="{1C8B088B-A254-4989-909A-12243B1E18CC}" type="datetimeFigureOut">
              <a:rPr lang="en-GB" smtClean="0"/>
              <a:t>30/01/2020</a:t>
            </a:fld>
            <a:endParaRPr lang="en-GB"/>
          </a:p>
        </p:txBody>
      </p:sp>
      <p:sp>
        <p:nvSpPr>
          <p:cNvPr id="5" name="Footer Placeholder 4"/>
          <p:cNvSpPr>
            <a:spLocks noGrp="1"/>
          </p:cNvSpPr>
          <p:nvPr>
            <p:ph type="ftr" sz="quarter" idx="3"/>
          </p:nvPr>
        </p:nvSpPr>
        <p:spPr>
          <a:xfrm>
            <a:off x="1377038" y="6737232"/>
            <a:ext cx="7766324" cy="315360"/>
          </a:xfrm>
          <a:prstGeom prst="rect">
            <a:avLst/>
          </a:prstGeom>
        </p:spPr>
        <p:txBody>
          <a:bodyPr vert="horz" lIns="91440" tIns="45720" rIns="91440" bIns="45720" rtlCol="0" anchor="ctr"/>
          <a:lstStyle>
            <a:lvl1pPr algn="l">
              <a:defRPr sz="1063"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1006413" y="6737232"/>
            <a:ext cx="576898" cy="315360"/>
          </a:xfrm>
          <a:prstGeom prst="rect">
            <a:avLst/>
          </a:prstGeom>
        </p:spPr>
        <p:txBody>
          <a:bodyPr vert="horz" lIns="91440" tIns="45720" rIns="91440" bIns="45720" rtlCol="0" anchor="ctr"/>
          <a:lstStyle>
            <a:lvl1pPr algn="r">
              <a:defRPr sz="1063" b="0" i="0">
                <a:solidFill>
                  <a:schemeClr val="tx1"/>
                </a:solidFill>
                <a:effectLst/>
                <a:latin typeface="+mn-lt"/>
              </a:defRPr>
            </a:lvl1pPr>
          </a:lstStyle>
          <a:p>
            <a:fld id="{61FFF993-65D4-4A21-B1B5-DDF9BAD28095}" type="slidenum">
              <a:rPr lang="en-GB" smtClean="0"/>
              <a:t>‹#›</a:t>
            </a:fld>
            <a:endParaRPr lang="en-GB"/>
          </a:p>
        </p:txBody>
      </p:sp>
    </p:spTree>
    <p:extLst>
      <p:ext uri="{BB962C8B-B14F-4D97-AF65-F5344CB8AC3E}">
        <p14:creationId xmlns:p14="http://schemas.microsoft.com/office/powerpoint/2010/main" val="7815861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86004" rtl="0" eaLnBrk="1" latinLnBrk="0" hangingPunct="1">
        <a:spcBef>
          <a:spcPct val="0"/>
        </a:spcBef>
        <a:buNone/>
        <a:defRPr sz="4677"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3752" indent="-303752" algn="l" defTabSz="486004" rtl="0" eaLnBrk="1" latinLnBrk="0" hangingPunct="1">
        <a:spcBef>
          <a:spcPct val="20000"/>
        </a:spcBef>
        <a:spcAft>
          <a:spcPts val="638"/>
        </a:spcAft>
        <a:buClr>
          <a:schemeClr val="accent1"/>
        </a:buClr>
        <a:buSzPct val="115000"/>
        <a:buFont typeface="Arial"/>
        <a:buChar char="•"/>
        <a:defRPr sz="2551" kern="1200" cap="none">
          <a:solidFill>
            <a:schemeClr val="tx1">
              <a:lumMod val="85000"/>
              <a:lumOff val="15000"/>
            </a:schemeClr>
          </a:solidFill>
          <a:effectLst/>
          <a:latin typeface="+mn-lt"/>
          <a:ea typeface="+mn-ea"/>
          <a:cs typeface="+mn-cs"/>
        </a:defRPr>
      </a:lvl1pPr>
      <a:lvl2pPr marL="789756" indent="-303752" algn="l" defTabSz="486004" rtl="0" eaLnBrk="1" latinLnBrk="0" hangingPunct="1">
        <a:spcBef>
          <a:spcPct val="20000"/>
        </a:spcBef>
        <a:spcAft>
          <a:spcPts val="638"/>
        </a:spcAft>
        <a:buClr>
          <a:schemeClr val="accent1"/>
        </a:buClr>
        <a:buSzPct val="115000"/>
        <a:buFont typeface="Arial"/>
        <a:buChar char="•"/>
        <a:defRPr sz="2126" kern="1200" cap="none">
          <a:solidFill>
            <a:schemeClr val="tx1">
              <a:lumMod val="85000"/>
              <a:lumOff val="15000"/>
            </a:schemeClr>
          </a:solidFill>
          <a:effectLst/>
          <a:latin typeface="+mn-lt"/>
          <a:ea typeface="+mn-ea"/>
          <a:cs typeface="+mn-cs"/>
        </a:defRPr>
      </a:lvl2pPr>
      <a:lvl3pPr marL="1275759" indent="-303752" algn="l" defTabSz="486004" rtl="0" eaLnBrk="1" latinLnBrk="0" hangingPunct="1">
        <a:spcBef>
          <a:spcPct val="20000"/>
        </a:spcBef>
        <a:spcAft>
          <a:spcPts val="638"/>
        </a:spcAft>
        <a:buClr>
          <a:schemeClr val="accent1"/>
        </a:buClr>
        <a:buSzPct val="115000"/>
        <a:buFont typeface="Arial"/>
        <a:buChar char="•"/>
        <a:defRPr sz="1913" kern="1200" cap="none">
          <a:solidFill>
            <a:schemeClr val="tx1">
              <a:lumMod val="85000"/>
              <a:lumOff val="15000"/>
            </a:schemeClr>
          </a:solidFill>
          <a:effectLst/>
          <a:latin typeface="+mn-lt"/>
          <a:ea typeface="+mn-ea"/>
          <a:cs typeface="+mn-cs"/>
        </a:defRPr>
      </a:lvl3pPr>
      <a:lvl4pPr marL="1640262" indent="-182251" algn="l" defTabSz="486004" rtl="0" eaLnBrk="1" latinLnBrk="0" hangingPunct="1">
        <a:spcBef>
          <a:spcPct val="20000"/>
        </a:spcBef>
        <a:spcAft>
          <a:spcPts val="638"/>
        </a:spcAft>
        <a:buClr>
          <a:schemeClr val="accent1"/>
        </a:buClr>
        <a:buSzPct val="115000"/>
        <a:buFont typeface="Arial"/>
        <a:buChar char="•"/>
        <a:defRPr sz="1701" kern="1200" cap="none">
          <a:solidFill>
            <a:schemeClr val="tx1">
              <a:lumMod val="85000"/>
              <a:lumOff val="15000"/>
            </a:schemeClr>
          </a:solidFill>
          <a:effectLst/>
          <a:latin typeface="+mn-lt"/>
          <a:ea typeface="+mn-ea"/>
          <a:cs typeface="+mn-cs"/>
        </a:defRPr>
      </a:lvl4pPr>
      <a:lvl5pPr marL="2126266" indent="-182251" algn="l" defTabSz="486004" rtl="0" eaLnBrk="1" latinLnBrk="0" hangingPunct="1">
        <a:spcBef>
          <a:spcPct val="20000"/>
        </a:spcBef>
        <a:spcAft>
          <a:spcPts val="638"/>
        </a:spcAft>
        <a:buClr>
          <a:schemeClr val="accent1"/>
        </a:buClr>
        <a:buSzPct val="115000"/>
        <a:buFont typeface="Arial"/>
        <a:buChar char="•"/>
        <a:defRPr sz="1488" kern="1200" cap="none">
          <a:solidFill>
            <a:schemeClr val="tx1">
              <a:lumMod val="85000"/>
              <a:lumOff val="15000"/>
            </a:schemeClr>
          </a:solidFill>
          <a:effectLst/>
          <a:latin typeface="+mn-lt"/>
          <a:ea typeface="+mn-ea"/>
          <a:cs typeface="+mn-cs"/>
        </a:defRPr>
      </a:lvl5pPr>
      <a:lvl6pPr marL="2673020" indent="-243002" algn="l" defTabSz="486004" rtl="0" eaLnBrk="1" latinLnBrk="0" hangingPunct="1">
        <a:spcBef>
          <a:spcPct val="20000"/>
        </a:spcBef>
        <a:spcAft>
          <a:spcPts val="638"/>
        </a:spcAft>
        <a:buClr>
          <a:schemeClr val="accent1"/>
        </a:buClr>
        <a:buSzPct val="115000"/>
        <a:buFont typeface="Arial"/>
        <a:buChar char="•"/>
        <a:defRPr sz="1488" kern="1200" cap="none">
          <a:solidFill>
            <a:schemeClr val="tx1">
              <a:lumMod val="85000"/>
              <a:lumOff val="15000"/>
            </a:schemeClr>
          </a:solidFill>
          <a:effectLst/>
          <a:latin typeface="+mn-lt"/>
          <a:ea typeface="+mn-ea"/>
          <a:cs typeface="+mn-cs"/>
        </a:defRPr>
      </a:lvl6pPr>
      <a:lvl7pPr marL="3159023" indent="-243002" algn="l" defTabSz="486004" rtl="0" eaLnBrk="1" latinLnBrk="0" hangingPunct="1">
        <a:spcBef>
          <a:spcPct val="20000"/>
        </a:spcBef>
        <a:spcAft>
          <a:spcPts val="638"/>
        </a:spcAft>
        <a:buClr>
          <a:schemeClr val="accent1"/>
        </a:buClr>
        <a:buSzPct val="115000"/>
        <a:buFont typeface="Arial"/>
        <a:buChar char="•"/>
        <a:defRPr sz="1488" kern="1200" cap="none">
          <a:solidFill>
            <a:schemeClr val="tx1">
              <a:lumMod val="85000"/>
              <a:lumOff val="15000"/>
            </a:schemeClr>
          </a:solidFill>
          <a:effectLst/>
          <a:latin typeface="+mn-lt"/>
          <a:ea typeface="+mn-ea"/>
          <a:cs typeface="+mn-cs"/>
        </a:defRPr>
      </a:lvl7pPr>
      <a:lvl8pPr marL="3645027" indent="-243002" algn="l" defTabSz="486004" rtl="0" eaLnBrk="1" latinLnBrk="0" hangingPunct="1">
        <a:spcBef>
          <a:spcPct val="20000"/>
        </a:spcBef>
        <a:spcAft>
          <a:spcPts val="638"/>
        </a:spcAft>
        <a:buClr>
          <a:schemeClr val="accent1"/>
        </a:buClr>
        <a:buSzPct val="115000"/>
        <a:buFont typeface="Arial"/>
        <a:buChar char="•"/>
        <a:defRPr sz="1488" kern="1200" cap="none">
          <a:solidFill>
            <a:schemeClr val="tx1">
              <a:lumMod val="85000"/>
              <a:lumOff val="15000"/>
            </a:schemeClr>
          </a:solidFill>
          <a:effectLst/>
          <a:latin typeface="+mn-lt"/>
          <a:ea typeface="+mn-ea"/>
          <a:cs typeface="+mn-cs"/>
        </a:defRPr>
      </a:lvl8pPr>
      <a:lvl9pPr marL="4131031" indent="-243002" algn="l" defTabSz="486004" rtl="0" eaLnBrk="1" latinLnBrk="0" hangingPunct="1">
        <a:spcBef>
          <a:spcPct val="20000"/>
        </a:spcBef>
        <a:spcAft>
          <a:spcPts val="638"/>
        </a:spcAft>
        <a:buClr>
          <a:schemeClr val="accent1"/>
        </a:buClr>
        <a:buSzPct val="115000"/>
        <a:buFont typeface="Arial"/>
        <a:buChar char="•"/>
        <a:defRPr sz="1488" kern="1200" cap="none">
          <a:solidFill>
            <a:schemeClr val="tx1">
              <a:lumMod val="85000"/>
              <a:lumOff val="15000"/>
            </a:schemeClr>
          </a:solidFill>
          <a:effectLst/>
          <a:latin typeface="+mn-lt"/>
          <a:ea typeface="+mn-ea"/>
          <a:cs typeface="+mn-cs"/>
        </a:defRPr>
      </a:lvl9pPr>
    </p:bodyStyle>
    <p:otherStyle>
      <a:defPPr>
        <a:defRPr lang="en-US"/>
      </a:defPPr>
      <a:lvl1pPr marL="0" algn="l" defTabSz="486004" rtl="0" eaLnBrk="1" latinLnBrk="0" hangingPunct="1">
        <a:defRPr sz="1913" kern="1200">
          <a:solidFill>
            <a:schemeClr val="tx1"/>
          </a:solidFill>
          <a:latin typeface="+mn-lt"/>
          <a:ea typeface="+mn-ea"/>
          <a:cs typeface="+mn-cs"/>
        </a:defRPr>
      </a:lvl1pPr>
      <a:lvl2pPr marL="486004" algn="l" defTabSz="486004" rtl="0" eaLnBrk="1" latinLnBrk="0" hangingPunct="1">
        <a:defRPr sz="1913" kern="1200">
          <a:solidFill>
            <a:schemeClr val="tx1"/>
          </a:solidFill>
          <a:latin typeface="+mn-lt"/>
          <a:ea typeface="+mn-ea"/>
          <a:cs typeface="+mn-cs"/>
        </a:defRPr>
      </a:lvl2pPr>
      <a:lvl3pPr marL="972007" algn="l" defTabSz="486004" rtl="0" eaLnBrk="1" latinLnBrk="0" hangingPunct="1">
        <a:defRPr sz="1913" kern="1200">
          <a:solidFill>
            <a:schemeClr val="tx1"/>
          </a:solidFill>
          <a:latin typeface="+mn-lt"/>
          <a:ea typeface="+mn-ea"/>
          <a:cs typeface="+mn-cs"/>
        </a:defRPr>
      </a:lvl3pPr>
      <a:lvl4pPr marL="1458011" algn="l" defTabSz="486004" rtl="0" eaLnBrk="1" latinLnBrk="0" hangingPunct="1">
        <a:defRPr sz="1913" kern="1200">
          <a:solidFill>
            <a:schemeClr val="tx1"/>
          </a:solidFill>
          <a:latin typeface="+mn-lt"/>
          <a:ea typeface="+mn-ea"/>
          <a:cs typeface="+mn-cs"/>
        </a:defRPr>
      </a:lvl4pPr>
      <a:lvl5pPr marL="1944014" algn="l" defTabSz="486004" rtl="0" eaLnBrk="1" latinLnBrk="0" hangingPunct="1">
        <a:defRPr sz="1913" kern="1200">
          <a:solidFill>
            <a:schemeClr val="tx1"/>
          </a:solidFill>
          <a:latin typeface="+mn-lt"/>
          <a:ea typeface="+mn-ea"/>
          <a:cs typeface="+mn-cs"/>
        </a:defRPr>
      </a:lvl5pPr>
      <a:lvl6pPr marL="2430018" algn="l" defTabSz="486004" rtl="0" eaLnBrk="1" latinLnBrk="0" hangingPunct="1">
        <a:defRPr sz="1913" kern="1200">
          <a:solidFill>
            <a:schemeClr val="tx1"/>
          </a:solidFill>
          <a:latin typeface="+mn-lt"/>
          <a:ea typeface="+mn-ea"/>
          <a:cs typeface="+mn-cs"/>
        </a:defRPr>
      </a:lvl6pPr>
      <a:lvl7pPr marL="2916022" algn="l" defTabSz="486004" rtl="0" eaLnBrk="1" latinLnBrk="0" hangingPunct="1">
        <a:defRPr sz="1913" kern="1200">
          <a:solidFill>
            <a:schemeClr val="tx1"/>
          </a:solidFill>
          <a:latin typeface="+mn-lt"/>
          <a:ea typeface="+mn-ea"/>
          <a:cs typeface="+mn-cs"/>
        </a:defRPr>
      </a:lvl7pPr>
      <a:lvl8pPr marL="3402025" algn="l" defTabSz="486004" rtl="0" eaLnBrk="1" latinLnBrk="0" hangingPunct="1">
        <a:defRPr sz="1913" kern="1200">
          <a:solidFill>
            <a:schemeClr val="tx1"/>
          </a:solidFill>
          <a:latin typeface="+mn-lt"/>
          <a:ea typeface="+mn-ea"/>
          <a:cs typeface="+mn-cs"/>
        </a:defRPr>
      </a:lvl8pPr>
      <a:lvl9pPr marL="3888029" algn="l" defTabSz="486004" rtl="0" eaLnBrk="1" latinLnBrk="0" hangingPunct="1">
        <a:defRPr sz="19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sjsu.edu/counselored/docs/RESPECTFU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43497-A86A-41CB-B115-F8C591B4CDB1}"/>
              </a:ext>
            </a:extLst>
          </p:cNvPr>
          <p:cNvSpPr>
            <a:spLocks noGrp="1"/>
          </p:cNvSpPr>
          <p:nvPr>
            <p:ph type="ctrTitle"/>
          </p:nvPr>
        </p:nvSpPr>
        <p:spPr/>
        <p:txBody>
          <a:bodyPr/>
          <a:lstStyle/>
          <a:p>
            <a:r>
              <a:rPr lang="en-GB" dirty="0"/>
              <a:t>Postmodern Theories In Counselling </a:t>
            </a:r>
          </a:p>
        </p:txBody>
      </p:sp>
      <p:sp>
        <p:nvSpPr>
          <p:cNvPr id="3" name="Subtitle 2">
            <a:extLst>
              <a:ext uri="{FF2B5EF4-FFF2-40B4-BE49-F238E27FC236}">
                <a16:creationId xmlns:a16="http://schemas.microsoft.com/office/drawing/2014/main" id="{C1FBD28C-4AB6-4E4C-B3ED-218C39908D48}"/>
              </a:ext>
            </a:extLst>
          </p:cNvPr>
          <p:cNvSpPr>
            <a:spLocks noGrp="1"/>
          </p:cNvSpPr>
          <p:nvPr>
            <p:ph type="subTitle" idx="1"/>
          </p:nvPr>
        </p:nvSpPr>
        <p:spPr/>
        <p:txBody>
          <a:bodyPr/>
          <a:lstStyle/>
          <a:p>
            <a:r>
              <a:rPr lang="en-GB" dirty="0"/>
              <a:t>Dan Schell</a:t>
            </a:r>
          </a:p>
        </p:txBody>
      </p:sp>
    </p:spTree>
    <p:extLst>
      <p:ext uri="{BB962C8B-B14F-4D97-AF65-F5344CB8AC3E}">
        <p14:creationId xmlns:p14="http://schemas.microsoft.com/office/powerpoint/2010/main" val="4216275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5BB914E-C3BA-492F-9E0B-0A16031B1F6C}"/>
              </a:ext>
            </a:extLst>
          </p:cNvPr>
          <p:cNvSpPr/>
          <p:nvPr/>
        </p:nvSpPr>
        <p:spPr>
          <a:xfrm>
            <a:off x="1795053" y="3408660"/>
            <a:ext cx="9370244" cy="1754326"/>
          </a:xfrm>
          <a:prstGeom prst="rect">
            <a:avLst/>
          </a:prstGeom>
          <a:noFill/>
        </p:spPr>
        <p:txBody>
          <a:bodyPr wrap="squar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Multicultural Counselling Approach  </a:t>
            </a:r>
          </a:p>
        </p:txBody>
      </p:sp>
    </p:spTree>
    <p:extLst>
      <p:ext uri="{BB962C8B-B14F-4D97-AF65-F5344CB8AC3E}">
        <p14:creationId xmlns:p14="http://schemas.microsoft.com/office/powerpoint/2010/main" val="35460655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79871-2B09-4DFF-8091-7A0660E5DB81}"/>
              </a:ext>
            </a:extLst>
          </p:cNvPr>
          <p:cNvSpPr>
            <a:spLocks noGrp="1"/>
          </p:cNvSpPr>
          <p:nvPr>
            <p:ph type="title"/>
          </p:nvPr>
        </p:nvSpPr>
        <p:spPr>
          <a:xfrm>
            <a:off x="1377039" y="374759"/>
            <a:ext cx="10206271" cy="1471680"/>
          </a:xfrm>
        </p:spPr>
        <p:txBody>
          <a:bodyPr/>
          <a:lstStyle/>
          <a:p>
            <a:r>
              <a:rPr lang="en-GB" dirty="0"/>
              <a:t>Overview </a:t>
            </a:r>
          </a:p>
        </p:txBody>
      </p:sp>
      <p:graphicFrame>
        <p:nvGraphicFramePr>
          <p:cNvPr id="8" name="Table 8">
            <a:extLst>
              <a:ext uri="{FF2B5EF4-FFF2-40B4-BE49-F238E27FC236}">
                <a16:creationId xmlns:a16="http://schemas.microsoft.com/office/drawing/2014/main" id="{ED6F2C84-A5A8-48AF-ADC3-7D2986F9429C}"/>
              </a:ext>
            </a:extLst>
          </p:cNvPr>
          <p:cNvGraphicFramePr>
            <a:graphicFrameLocks noGrp="1"/>
          </p:cNvGraphicFramePr>
          <p:nvPr>
            <p:extLst>
              <p:ext uri="{D42A27DB-BD31-4B8C-83A1-F6EECF244321}">
                <p14:modId xmlns:p14="http://schemas.microsoft.com/office/powerpoint/2010/main" val="2507928006"/>
              </p:ext>
            </p:extLst>
          </p:nvPr>
        </p:nvGraphicFramePr>
        <p:xfrm>
          <a:off x="1699506" y="1846439"/>
          <a:ext cx="9561336" cy="5148200"/>
        </p:xfrm>
        <a:graphic>
          <a:graphicData uri="http://schemas.openxmlformats.org/drawingml/2006/table">
            <a:tbl>
              <a:tblPr firstRow="1" bandRow="1">
                <a:tableStyleId>{5C22544A-7EE6-4342-B048-85BDC9FD1C3A}</a:tableStyleId>
              </a:tblPr>
              <a:tblGrid>
                <a:gridCol w="2390334">
                  <a:extLst>
                    <a:ext uri="{9D8B030D-6E8A-4147-A177-3AD203B41FA5}">
                      <a16:colId xmlns:a16="http://schemas.microsoft.com/office/drawing/2014/main" val="1810988273"/>
                    </a:ext>
                  </a:extLst>
                </a:gridCol>
                <a:gridCol w="2390334">
                  <a:extLst>
                    <a:ext uri="{9D8B030D-6E8A-4147-A177-3AD203B41FA5}">
                      <a16:colId xmlns:a16="http://schemas.microsoft.com/office/drawing/2014/main" val="2752927049"/>
                    </a:ext>
                  </a:extLst>
                </a:gridCol>
                <a:gridCol w="2390334">
                  <a:extLst>
                    <a:ext uri="{9D8B030D-6E8A-4147-A177-3AD203B41FA5}">
                      <a16:colId xmlns:a16="http://schemas.microsoft.com/office/drawing/2014/main" val="1220115880"/>
                    </a:ext>
                  </a:extLst>
                </a:gridCol>
                <a:gridCol w="2390334">
                  <a:extLst>
                    <a:ext uri="{9D8B030D-6E8A-4147-A177-3AD203B41FA5}">
                      <a16:colId xmlns:a16="http://schemas.microsoft.com/office/drawing/2014/main" val="2516413585"/>
                    </a:ext>
                  </a:extLst>
                </a:gridCol>
              </a:tblGrid>
              <a:tr h="614270">
                <a:tc>
                  <a:txBody>
                    <a:bodyPr/>
                    <a:lstStyle/>
                    <a:p>
                      <a:r>
                        <a:rPr lang="en-GB" sz="2000" dirty="0">
                          <a:solidFill>
                            <a:schemeClr val="tx1"/>
                          </a:solidFill>
                        </a:rPr>
                        <a:t>Multicultural Theory </a:t>
                      </a:r>
                    </a:p>
                  </a:txBody>
                  <a:tcPr/>
                </a:tc>
                <a:tc>
                  <a:txBody>
                    <a:bodyPr/>
                    <a:lstStyle/>
                    <a:p>
                      <a:r>
                        <a:rPr lang="en-GB" sz="2000" dirty="0">
                          <a:solidFill>
                            <a:schemeClr val="tx1"/>
                          </a:solidFill>
                        </a:rPr>
                        <a:t>Background &amp; Context </a:t>
                      </a:r>
                    </a:p>
                  </a:txBody>
                  <a:tcPr/>
                </a:tc>
                <a:tc>
                  <a:txBody>
                    <a:bodyPr/>
                    <a:lstStyle/>
                    <a:p>
                      <a:r>
                        <a:rPr lang="en-GB" sz="2000" dirty="0">
                          <a:solidFill>
                            <a:schemeClr val="tx1"/>
                          </a:solidFill>
                        </a:rPr>
                        <a:t>Discussion </a:t>
                      </a:r>
                    </a:p>
                  </a:txBody>
                  <a:tcPr/>
                </a:tc>
                <a:tc>
                  <a:txBody>
                    <a:bodyPr/>
                    <a:lstStyle/>
                    <a:p>
                      <a:r>
                        <a:rPr lang="en-GB" sz="2000" dirty="0">
                          <a:solidFill>
                            <a:schemeClr val="tx1"/>
                          </a:solidFill>
                        </a:rPr>
                        <a:t>Recommendations </a:t>
                      </a:r>
                    </a:p>
                  </a:txBody>
                  <a:tcPr/>
                </a:tc>
                <a:extLst>
                  <a:ext uri="{0D108BD9-81ED-4DB2-BD59-A6C34878D82A}">
                    <a16:rowId xmlns:a16="http://schemas.microsoft.com/office/drawing/2014/main" val="3232341829"/>
                  </a:ext>
                </a:extLst>
              </a:tr>
              <a:tr h="591012">
                <a:tc>
                  <a:txBody>
                    <a:bodyPr/>
                    <a:lstStyle/>
                    <a:p>
                      <a:r>
                        <a:rPr lang="en-GB" dirty="0"/>
                        <a:t>Definitions </a:t>
                      </a:r>
                    </a:p>
                  </a:txBody>
                  <a:tcPr/>
                </a:tc>
                <a:tc>
                  <a:txBody>
                    <a:bodyPr/>
                    <a:lstStyle/>
                    <a:p>
                      <a:r>
                        <a:rPr lang="en-GB" dirty="0"/>
                        <a:t>Study 1 </a:t>
                      </a:r>
                    </a:p>
                  </a:txBody>
                  <a:tcPr/>
                </a:tc>
                <a:tc>
                  <a:txBody>
                    <a:bodyPr/>
                    <a:lstStyle/>
                    <a:p>
                      <a:r>
                        <a:rPr lang="en-GB" dirty="0"/>
                        <a:t>Techniques have evolved </a:t>
                      </a:r>
                    </a:p>
                    <a:p>
                      <a:endParaRPr lang="en-GB" dirty="0"/>
                    </a:p>
                  </a:txBody>
                  <a:tcPr/>
                </a:tc>
                <a:tc>
                  <a:txBody>
                    <a:bodyPr/>
                    <a:lstStyle/>
                    <a:p>
                      <a:r>
                        <a:rPr lang="en-GB" dirty="0"/>
                        <a:t>Made prominent to clients </a:t>
                      </a:r>
                    </a:p>
                  </a:txBody>
                  <a:tcPr/>
                </a:tc>
                <a:extLst>
                  <a:ext uri="{0D108BD9-81ED-4DB2-BD59-A6C34878D82A}">
                    <a16:rowId xmlns:a16="http://schemas.microsoft.com/office/drawing/2014/main" val="4165113728"/>
                  </a:ext>
                </a:extLst>
              </a:tr>
              <a:tr h="1101902">
                <a:tc>
                  <a:txBody>
                    <a:bodyPr/>
                    <a:lstStyle/>
                    <a:p>
                      <a:r>
                        <a:rPr lang="en-GB" dirty="0"/>
                        <a:t>Statistics </a:t>
                      </a:r>
                    </a:p>
                  </a:txBody>
                  <a:tcPr/>
                </a:tc>
                <a:tc>
                  <a:txBody>
                    <a:bodyPr/>
                    <a:lstStyle/>
                    <a:p>
                      <a:r>
                        <a:rPr lang="en-GB" dirty="0"/>
                        <a:t>Study 2 </a:t>
                      </a:r>
                    </a:p>
                  </a:txBody>
                  <a:tcPr/>
                </a:tc>
                <a:tc>
                  <a:txBody>
                    <a:bodyPr/>
                    <a:lstStyle/>
                    <a:p>
                      <a:r>
                        <a:rPr lang="en-US" dirty="0"/>
                        <a:t>Society is becoming more diverse and multicultural </a:t>
                      </a:r>
                    </a:p>
                    <a:p>
                      <a:endParaRPr lang="en-GB" dirty="0"/>
                    </a:p>
                  </a:txBody>
                  <a:tcPr/>
                </a:tc>
                <a:tc>
                  <a:txBody>
                    <a:bodyPr/>
                    <a:lstStyle/>
                    <a:p>
                      <a:r>
                        <a:rPr lang="en-US" dirty="0"/>
                        <a:t>Include in the appropriate educational syllabus</a:t>
                      </a:r>
                    </a:p>
                    <a:p>
                      <a:endParaRPr lang="en-GB" dirty="0"/>
                    </a:p>
                  </a:txBody>
                  <a:tcPr/>
                </a:tc>
                <a:extLst>
                  <a:ext uri="{0D108BD9-81ED-4DB2-BD59-A6C34878D82A}">
                    <a16:rowId xmlns:a16="http://schemas.microsoft.com/office/drawing/2014/main" val="1768927646"/>
                  </a:ext>
                </a:extLst>
              </a:tr>
              <a:tr h="846457">
                <a:tc>
                  <a:txBody>
                    <a:bodyPr/>
                    <a:lstStyle/>
                    <a:p>
                      <a:r>
                        <a:rPr lang="en-GB" dirty="0"/>
                        <a:t>Summary </a:t>
                      </a:r>
                    </a:p>
                  </a:txBody>
                  <a:tcPr/>
                </a:tc>
                <a:tc>
                  <a:txBody>
                    <a:bodyPr/>
                    <a:lstStyle/>
                    <a:p>
                      <a:r>
                        <a:rPr lang="en-GB" dirty="0"/>
                        <a:t>Literature </a:t>
                      </a:r>
                    </a:p>
                  </a:txBody>
                  <a:tcPr/>
                </a:tc>
                <a:tc>
                  <a:txBody>
                    <a:bodyPr/>
                    <a:lstStyle/>
                    <a:p>
                      <a:r>
                        <a:rPr lang="en-GB" dirty="0"/>
                        <a:t>Modern and relevant theory </a:t>
                      </a:r>
                    </a:p>
                    <a:p>
                      <a:endParaRPr lang="en-GB" dirty="0"/>
                    </a:p>
                  </a:txBody>
                  <a:tcPr/>
                </a:tc>
                <a:tc>
                  <a:txBody>
                    <a:bodyPr/>
                    <a:lstStyle/>
                    <a:p>
                      <a:r>
                        <a:rPr lang="en-GB" dirty="0"/>
                        <a:t>Continuously approve and modify </a:t>
                      </a:r>
                    </a:p>
                    <a:p>
                      <a:endParaRPr lang="en-GB" dirty="0"/>
                    </a:p>
                  </a:txBody>
                  <a:tcPr/>
                </a:tc>
                <a:extLst>
                  <a:ext uri="{0D108BD9-81ED-4DB2-BD59-A6C34878D82A}">
                    <a16:rowId xmlns:a16="http://schemas.microsoft.com/office/drawing/2014/main" val="1129179845"/>
                  </a:ext>
                </a:extLst>
              </a:tr>
              <a:tr h="1101902">
                <a:tc>
                  <a:txBody>
                    <a:bodyPr/>
                    <a:lstStyle/>
                    <a:p>
                      <a:r>
                        <a:rPr lang="en-GB" dirty="0"/>
                        <a:t>Techniques </a:t>
                      </a:r>
                    </a:p>
                  </a:txBody>
                  <a:tcPr/>
                </a:tc>
                <a:tc>
                  <a:txBody>
                    <a:bodyPr/>
                    <a:lstStyle/>
                    <a:p>
                      <a:r>
                        <a:rPr lang="en-GB" dirty="0"/>
                        <a:t>Journal Article </a:t>
                      </a:r>
                    </a:p>
                  </a:txBody>
                  <a:tcPr/>
                </a:tc>
                <a:tc>
                  <a:txBody>
                    <a:bodyPr/>
                    <a:lstStyle/>
                    <a:p>
                      <a:r>
                        <a:rPr lang="en-GB" dirty="0"/>
                        <a:t>A clear cultural barrier</a:t>
                      </a:r>
                    </a:p>
                    <a:p>
                      <a:endParaRPr lang="en-GB" dirty="0"/>
                    </a:p>
                  </a:txBody>
                  <a:tcPr/>
                </a:tc>
                <a:tc>
                  <a:txBody>
                    <a:bodyPr/>
                    <a:lstStyle/>
                    <a:p>
                      <a:r>
                        <a:rPr lang="en-US" dirty="0"/>
                        <a:t>Adapt/include techniques when necessary</a:t>
                      </a:r>
                    </a:p>
                    <a:p>
                      <a:endParaRPr lang="en-GB" dirty="0"/>
                    </a:p>
                  </a:txBody>
                  <a:tcPr/>
                </a:tc>
                <a:extLst>
                  <a:ext uri="{0D108BD9-81ED-4DB2-BD59-A6C34878D82A}">
                    <a16:rowId xmlns:a16="http://schemas.microsoft.com/office/drawing/2014/main" val="947988843"/>
                  </a:ext>
                </a:extLst>
              </a:tr>
            </a:tbl>
          </a:graphicData>
        </a:graphic>
      </p:graphicFrame>
    </p:spTree>
    <p:extLst>
      <p:ext uri="{BB962C8B-B14F-4D97-AF65-F5344CB8AC3E}">
        <p14:creationId xmlns:p14="http://schemas.microsoft.com/office/powerpoint/2010/main" val="3413018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549DF-DF04-4E38-8CFC-25D77AC91EF5}"/>
              </a:ext>
            </a:extLst>
          </p:cNvPr>
          <p:cNvSpPr>
            <a:spLocks noGrp="1"/>
          </p:cNvSpPr>
          <p:nvPr>
            <p:ph type="title"/>
          </p:nvPr>
        </p:nvSpPr>
        <p:spPr>
          <a:xfrm>
            <a:off x="1377039" y="1108536"/>
            <a:ext cx="10206271" cy="1471679"/>
          </a:xfrm>
        </p:spPr>
        <p:txBody>
          <a:bodyPr>
            <a:normAutofit/>
          </a:bodyPr>
          <a:lstStyle/>
          <a:p>
            <a:r>
              <a:rPr lang="en-GB" dirty="0"/>
              <a:t>Multicultural Approach </a:t>
            </a:r>
          </a:p>
        </p:txBody>
      </p:sp>
      <p:sp>
        <p:nvSpPr>
          <p:cNvPr id="3" name="Content Placeholder 2">
            <a:extLst>
              <a:ext uri="{FF2B5EF4-FFF2-40B4-BE49-F238E27FC236}">
                <a16:creationId xmlns:a16="http://schemas.microsoft.com/office/drawing/2014/main" id="{97D2EF5F-892F-4F5B-B745-8220CDE30AD1}"/>
              </a:ext>
            </a:extLst>
          </p:cNvPr>
          <p:cNvSpPr>
            <a:spLocks noGrp="1"/>
          </p:cNvSpPr>
          <p:nvPr>
            <p:ph idx="1"/>
          </p:nvPr>
        </p:nvSpPr>
        <p:spPr>
          <a:xfrm>
            <a:off x="1377039" y="2886018"/>
            <a:ext cx="6651179" cy="3746095"/>
          </a:xfrm>
        </p:spPr>
        <p:txBody>
          <a:bodyPr>
            <a:normAutofit/>
          </a:bodyPr>
          <a:lstStyle/>
          <a:p>
            <a:r>
              <a:rPr lang="en-GB" b="1"/>
              <a:t>Multicultural</a:t>
            </a:r>
            <a:r>
              <a:rPr lang="en-GB"/>
              <a:t> – ‘</a:t>
            </a:r>
            <a:r>
              <a:rPr lang="en-US"/>
              <a:t>Relating to or including people from different cultures’</a:t>
            </a:r>
          </a:p>
          <a:p>
            <a:r>
              <a:rPr lang="en-GB" b="1"/>
              <a:t>Multicultural Theory </a:t>
            </a:r>
            <a:r>
              <a:rPr lang="en-GB"/>
              <a:t>– ‘</a:t>
            </a:r>
            <a:r>
              <a:rPr lang="en-US"/>
              <a:t>a body of assessment and philosophy that seeks to embrace the highly varied social context in which individuals act’</a:t>
            </a:r>
          </a:p>
          <a:p>
            <a:pPr marL="0" indent="0">
              <a:buNone/>
            </a:pPr>
            <a:endParaRPr lang="en-US" dirty="0"/>
          </a:p>
        </p:txBody>
      </p:sp>
      <p:pic>
        <p:nvPicPr>
          <p:cNvPr id="4" name="Picture 3" descr="A picture containing person, man, racket, holding&#10;&#10;Description automatically generated">
            <a:extLst>
              <a:ext uri="{FF2B5EF4-FFF2-40B4-BE49-F238E27FC236}">
                <a16:creationId xmlns:a16="http://schemas.microsoft.com/office/drawing/2014/main" id="{FF5731F2-A07F-4A4D-AA7E-63CF0E8F064D}"/>
              </a:ext>
            </a:extLst>
          </p:cNvPr>
          <p:cNvPicPr>
            <a:picLocks noChangeAspect="1"/>
          </p:cNvPicPr>
          <p:nvPr/>
        </p:nvPicPr>
        <p:blipFill rotWithShape="1">
          <a:blip r:embed="rId4"/>
          <a:srcRect l="13704" r="25918" b="-1"/>
          <a:stretch/>
        </p:blipFill>
        <p:spPr>
          <a:xfrm>
            <a:off x="8594551" y="3048831"/>
            <a:ext cx="2912388" cy="3219786"/>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569911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F6ED0-D35F-42D4-85A8-86CB6227D31F}"/>
              </a:ext>
            </a:extLst>
          </p:cNvPr>
          <p:cNvSpPr>
            <a:spLocks noGrp="1"/>
          </p:cNvSpPr>
          <p:nvPr>
            <p:ph type="title"/>
          </p:nvPr>
        </p:nvSpPr>
        <p:spPr/>
        <p:txBody>
          <a:bodyPr/>
          <a:lstStyle/>
          <a:p>
            <a:r>
              <a:rPr lang="en-GB" dirty="0"/>
              <a:t>Did You Know</a:t>
            </a:r>
          </a:p>
        </p:txBody>
      </p:sp>
      <p:sp>
        <p:nvSpPr>
          <p:cNvPr id="3" name="Content Placeholder 2">
            <a:extLst>
              <a:ext uri="{FF2B5EF4-FFF2-40B4-BE49-F238E27FC236}">
                <a16:creationId xmlns:a16="http://schemas.microsoft.com/office/drawing/2014/main" id="{1D2E4E5A-0E06-4068-8EC4-2310AC3D1124}"/>
              </a:ext>
            </a:extLst>
          </p:cNvPr>
          <p:cNvSpPr>
            <a:spLocks noGrp="1"/>
          </p:cNvSpPr>
          <p:nvPr>
            <p:ph idx="1"/>
          </p:nvPr>
        </p:nvSpPr>
        <p:spPr/>
        <p:txBody>
          <a:bodyPr/>
          <a:lstStyle/>
          <a:p>
            <a:r>
              <a:rPr lang="en-GB" dirty="0"/>
              <a:t>In 2001, 92% of the UK’s population was white British, with the remaining 8% of a different ethnic minority</a:t>
            </a:r>
          </a:p>
          <a:p>
            <a:r>
              <a:rPr lang="en-GB" dirty="0"/>
              <a:t>Prior, the ethnic minority population had risen by 54%</a:t>
            </a:r>
          </a:p>
          <a:p>
            <a:r>
              <a:rPr lang="en-GB" dirty="0"/>
              <a:t>Ethnic minority population estimated to quadruple by 2009</a:t>
            </a:r>
          </a:p>
          <a:p>
            <a:pPr marL="0" indent="0">
              <a:buNone/>
            </a:pPr>
            <a:endParaRPr lang="en-GB" dirty="0"/>
          </a:p>
        </p:txBody>
      </p:sp>
    </p:spTree>
    <p:extLst>
      <p:ext uri="{BB962C8B-B14F-4D97-AF65-F5344CB8AC3E}">
        <p14:creationId xmlns:p14="http://schemas.microsoft.com/office/powerpoint/2010/main" val="3588361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A0D14-7D22-482B-89A0-6DFA80431B95}"/>
              </a:ext>
            </a:extLst>
          </p:cNvPr>
          <p:cNvSpPr>
            <a:spLocks noGrp="1"/>
          </p:cNvSpPr>
          <p:nvPr>
            <p:ph type="title"/>
          </p:nvPr>
        </p:nvSpPr>
        <p:spPr/>
        <p:txBody>
          <a:bodyPr/>
          <a:lstStyle/>
          <a:p>
            <a:r>
              <a:rPr lang="en-GB" dirty="0"/>
              <a:t>Multicultural Approach - Summary </a:t>
            </a:r>
          </a:p>
        </p:txBody>
      </p:sp>
      <p:sp>
        <p:nvSpPr>
          <p:cNvPr id="3" name="Content Placeholder 2">
            <a:extLst>
              <a:ext uri="{FF2B5EF4-FFF2-40B4-BE49-F238E27FC236}">
                <a16:creationId xmlns:a16="http://schemas.microsoft.com/office/drawing/2014/main" id="{D77407C0-76C3-46B5-A67B-68C19598DE06}"/>
              </a:ext>
            </a:extLst>
          </p:cNvPr>
          <p:cNvSpPr>
            <a:spLocks noGrp="1"/>
          </p:cNvSpPr>
          <p:nvPr>
            <p:ph idx="1"/>
          </p:nvPr>
        </p:nvSpPr>
        <p:spPr/>
        <p:txBody>
          <a:bodyPr>
            <a:normAutofit/>
          </a:bodyPr>
          <a:lstStyle/>
          <a:p>
            <a:r>
              <a:rPr lang="en-US" dirty="0"/>
              <a:t>A method of assessment and philosophy </a:t>
            </a:r>
          </a:p>
          <a:p>
            <a:r>
              <a:rPr lang="en-US" dirty="0"/>
              <a:t>Embraces the complex social context of an individual </a:t>
            </a:r>
          </a:p>
          <a:p>
            <a:r>
              <a:rPr lang="en-US" dirty="0"/>
              <a:t>Considers the variation and differing opinions of those from a different cultural background</a:t>
            </a:r>
          </a:p>
          <a:p>
            <a:r>
              <a:rPr lang="en-US" dirty="0"/>
              <a:t> Assess the individuals dominant beliefs</a:t>
            </a:r>
          </a:p>
          <a:p>
            <a:r>
              <a:rPr lang="en-US" dirty="0"/>
              <a:t>Counselor is aware of their own possible cultural values and biases </a:t>
            </a:r>
          </a:p>
          <a:p>
            <a:r>
              <a:rPr lang="en-US" dirty="0"/>
              <a:t>Counselor is aware of their clients own potential cultural values and biases </a:t>
            </a:r>
          </a:p>
          <a:p>
            <a:endParaRPr lang="en-GB" dirty="0"/>
          </a:p>
        </p:txBody>
      </p:sp>
    </p:spTree>
    <p:extLst>
      <p:ext uri="{BB962C8B-B14F-4D97-AF65-F5344CB8AC3E}">
        <p14:creationId xmlns:p14="http://schemas.microsoft.com/office/powerpoint/2010/main" val="1026416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12B5-8988-4991-ACC0-C7BBBA3BF9E1}"/>
              </a:ext>
            </a:extLst>
          </p:cNvPr>
          <p:cNvSpPr>
            <a:spLocks noGrp="1"/>
          </p:cNvSpPr>
          <p:nvPr>
            <p:ph type="title"/>
          </p:nvPr>
        </p:nvSpPr>
        <p:spPr/>
        <p:txBody>
          <a:bodyPr/>
          <a:lstStyle/>
          <a:p>
            <a:r>
              <a:rPr lang="en-GB" dirty="0"/>
              <a:t>Techniques </a:t>
            </a:r>
          </a:p>
        </p:txBody>
      </p:sp>
      <p:sp>
        <p:nvSpPr>
          <p:cNvPr id="3" name="Content Placeholder 2">
            <a:extLst>
              <a:ext uri="{FF2B5EF4-FFF2-40B4-BE49-F238E27FC236}">
                <a16:creationId xmlns:a16="http://schemas.microsoft.com/office/drawing/2014/main" id="{6D8A0C29-0A7F-41F1-8F68-75D5B7CD80EA}"/>
              </a:ext>
            </a:extLst>
          </p:cNvPr>
          <p:cNvSpPr>
            <a:spLocks noGrp="1"/>
          </p:cNvSpPr>
          <p:nvPr>
            <p:ph idx="1"/>
          </p:nvPr>
        </p:nvSpPr>
        <p:spPr/>
        <p:txBody>
          <a:bodyPr/>
          <a:lstStyle/>
          <a:p>
            <a:r>
              <a:rPr lang="en-GB" dirty="0"/>
              <a:t>Therapeutic approach</a:t>
            </a:r>
          </a:p>
          <a:p>
            <a:r>
              <a:rPr lang="en-GB" dirty="0"/>
              <a:t>Self-awareness </a:t>
            </a:r>
          </a:p>
          <a:p>
            <a:r>
              <a:rPr lang="en-GB" dirty="0"/>
              <a:t>Adaptable </a:t>
            </a:r>
          </a:p>
          <a:p>
            <a:r>
              <a:rPr lang="en-GB" dirty="0"/>
              <a:t>Communication </a:t>
            </a:r>
          </a:p>
          <a:p>
            <a:r>
              <a:rPr lang="en-GB" dirty="0"/>
              <a:t>The RESPECTFUL model  </a:t>
            </a:r>
          </a:p>
        </p:txBody>
      </p:sp>
    </p:spTree>
    <p:extLst>
      <p:ext uri="{BB962C8B-B14F-4D97-AF65-F5344CB8AC3E}">
        <p14:creationId xmlns:p14="http://schemas.microsoft.com/office/powerpoint/2010/main" val="3285008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8B290-27EC-49C7-8A03-E9264862A137}"/>
              </a:ext>
            </a:extLst>
          </p:cNvPr>
          <p:cNvSpPr>
            <a:spLocks noGrp="1"/>
          </p:cNvSpPr>
          <p:nvPr>
            <p:ph type="title"/>
          </p:nvPr>
        </p:nvSpPr>
        <p:spPr/>
        <p:txBody>
          <a:bodyPr>
            <a:normAutofit/>
          </a:bodyPr>
          <a:lstStyle/>
          <a:p>
            <a:r>
              <a:rPr lang="en-GB" dirty="0"/>
              <a:t>Study 1 </a:t>
            </a:r>
          </a:p>
        </p:txBody>
      </p:sp>
      <p:sp>
        <p:nvSpPr>
          <p:cNvPr id="3" name="Content Placeholder 2">
            <a:extLst>
              <a:ext uri="{FF2B5EF4-FFF2-40B4-BE49-F238E27FC236}">
                <a16:creationId xmlns:a16="http://schemas.microsoft.com/office/drawing/2014/main" id="{86F97C01-CF15-49E3-820B-DE296FC0EB73}"/>
              </a:ext>
            </a:extLst>
          </p:cNvPr>
          <p:cNvSpPr>
            <a:spLocks noGrp="1"/>
          </p:cNvSpPr>
          <p:nvPr>
            <p:ph idx="1"/>
          </p:nvPr>
        </p:nvSpPr>
        <p:spPr/>
        <p:txBody>
          <a:bodyPr>
            <a:normAutofit fontScale="77500" lnSpcReduction="20000"/>
          </a:bodyPr>
          <a:lstStyle/>
          <a:p>
            <a:endParaRPr lang="en-GB" dirty="0"/>
          </a:p>
          <a:p>
            <a:endParaRPr lang="en-GB" dirty="0"/>
          </a:p>
          <a:p>
            <a:endParaRPr lang="en-GB" dirty="0"/>
          </a:p>
          <a:p>
            <a:r>
              <a:rPr lang="en-GB" dirty="0"/>
              <a:t>Questionnaire based study </a:t>
            </a:r>
          </a:p>
          <a:p>
            <a:r>
              <a:rPr lang="en-US" dirty="0"/>
              <a:t>Explored if culture, ethnic and racial differences are addressed in multicultural theory </a:t>
            </a:r>
          </a:p>
          <a:p>
            <a:r>
              <a:rPr lang="en-GB" dirty="0"/>
              <a:t>689 therapist’s participated</a:t>
            </a:r>
          </a:p>
          <a:p>
            <a:r>
              <a:rPr lang="en-GB" dirty="0"/>
              <a:t>Previous cultural matters with a client required </a:t>
            </a:r>
          </a:p>
          <a:p>
            <a:r>
              <a:rPr lang="en-US" dirty="0"/>
              <a:t>Therapists only had these conversations with less than half of their culturally different clients</a:t>
            </a:r>
            <a:endParaRPr lang="en-GB" dirty="0"/>
          </a:p>
          <a:p>
            <a:r>
              <a:rPr lang="en-GB" dirty="0"/>
              <a:t>Conclusion – Need for better understanding in multicultural counselling </a:t>
            </a:r>
          </a:p>
          <a:p>
            <a:endParaRPr lang="en-GB" dirty="0"/>
          </a:p>
        </p:txBody>
      </p:sp>
      <p:sp>
        <p:nvSpPr>
          <p:cNvPr id="4" name="Rectangle: Rounded Corners 3">
            <a:extLst>
              <a:ext uri="{FF2B5EF4-FFF2-40B4-BE49-F238E27FC236}">
                <a16:creationId xmlns:a16="http://schemas.microsoft.com/office/drawing/2014/main" id="{0F13858E-2134-4B5F-8C3B-E9C63AF10FFF}"/>
              </a:ext>
            </a:extLst>
          </p:cNvPr>
          <p:cNvSpPr/>
          <p:nvPr/>
        </p:nvSpPr>
        <p:spPr>
          <a:xfrm>
            <a:off x="1394110" y="2886019"/>
            <a:ext cx="2720269" cy="77716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April Maxie </a:t>
            </a:r>
          </a:p>
        </p:txBody>
      </p:sp>
      <p:pic>
        <p:nvPicPr>
          <p:cNvPr id="7" name="Picture 6">
            <a:extLst>
              <a:ext uri="{FF2B5EF4-FFF2-40B4-BE49-F238E27FC236}">
                <a16:creationId xmlns:a16="http://schemas.microsoft.com/office/drawing/2014/main" id="{3FE54F97-0720-48FB-A1D6-01610282EFEF}"/>
              </a:ext>
            </a:extLst>
          </p:cNvPr>
          <p:cNvPicPr>
            <a:picLocks noChangeAspect="1"/>
          </p:cNvPicPr>
          <p:nvPr/>
        </p:nvPicPr>
        <p:blipFill>
          <a:blip r:embed="rId3"/>
          <a:stretch>
            <a:fillRect/>
          </a:stretch>
        </p:blipFill>
        <p:spPr>
          <a:xfrm>
            <a:off x="5111502" y="2886019"/>
            <a:ext cx="2737341" cy="798645"/>
          </a:xfrm>
          <a:prstGeom prst="rect">
            <a:avLst/>
          </a:prstGeom>
        </p:spPr>
      </p:pic>
      <p:pic>
        <p:nvPicPr>
          <p:cNvPr id="9" name="Picture 8">
            <a:extLst>
              <a:ext uri="{FF2B5EF4-FFF2-40B4-BE49-F238E27FC236}">
                <a16:creationId xmlns:a16="http://schemas.microsoft.com/office/drawing/2014/main" id="{BB98D119-5CF8-4837-865A-980EF6BD797A}"/>
              </a:ext>
            </a:extLst>
          </p:cNvPr>
          <p:cNvPicPr>
            <a:picLocks noChangeAspect="1"/>
          </p:cNvPicPr>
          <p:nvPr/>
        </p:nvPicPr>
        <p:blipFill>
          <a:blip r:embed="rId3"/>
          <a:stretch>
            <a:fillRect/>
          </a:stretch>
        </p:blipFill>
        <p:spPr>
          <a:xfrm>
            <a:off x="8828899" y="2886019"/>
            <a:ext cx="2737341" cy="798645"/>
          </a:xfrm>
          <a:prstGeom prst="rect">
            <a:avLst/>
          </a:prstGeom>
        </p:spPr>
      </p:pic>
      <p:sp>
        <p:nvSpPr>
          <p:cNvPr id="10" name="Rectangle 9">
            <a:extLst>
              <a:ext uri="{FF2B5EF4-FFF2-40B4-BE49-F238E27FC236}">
                <a16:creationId xmlns:a16="http://schemas.microsoft.com/office/drawing/2014/main" id="{463CC263-E53F-4B89-870A-22D93783954D}"/>
              </a:ext>
            </a:extLst>
          </p:cNvPr>
          <p:cNvSpPr/>
          <p:nvPr/>
        </p:nvSpPr>
        <p:spPr>
          <a:xfrm>
            <a:off x="5830795" y="3100675"/>
            <a:ext cx="1415965" cy="369332"/>
          </a:xfrm>
          <a:prstGeom prst="rect">
            <a:avLst/>
          </a:prstGeom>
        </p:spPr>
        <p:txBody>
          <a:bodyPr wrap="none">
            <a:spAutoFit/>
          </a:bodyPr>
          <a:lstStyle/>
          <a:p>
            <a:r>
              <a:rPr lang="en-GB" dirty="0"/>
              <a:t>Psychologist  </a:t>
            </a:r>
          </a:p>
        </p:txBody>
      </p:sp>
      <p:sp>
        <p:nvSpPr>
          <p:cNvPr id="11" name="Rectangle 10">
            <a:extLst>
              <a:ext uri="{FF2B5EF4-FFF2-40B4-BE49-F238E27FC236}">
                <a16:creationId xmlns:a16="http://schemas.microsoft.com/office/drawing/2014/main" id="{AB018F81-529D-4BF8-8DDC-A9AC619DD28F}"/>
              </a:ext>
            </a:extLst>
          </p:cNvPr>
          <p:cNvSpPr/>
          <p:nvPr/>
        </p:nvSpPr>
        <p:spPr>
          <a:xfrm>
            <a:off x="9858373" y="3100675"/>
            <a:ext cx="678391" cy="369332"/>
          </a:xfrm>
          <a:prstGeom prst="rect">
            <a:avLst/>
          </a:prstGeom>
        </p:spPr>
        <p:txBody>
          <a:bodyPr wrap="none">
            <a:spAutoFit/>
          </a:bodyPr>
          <a:lstStyle/>
          <a:p>
            <a:r>
              <a:rPr lang="en-GB" dirty="0"/>
              <a:t>2006 </a:t>
            </a:r>
          </a:p>
        </p:txBody>
      </p:sp>
    </p:spTree>
    <p:extLst>
      <p:ext uri="{BB962C8B-B14F-4D97-AF65-F5344CB8AC3E}">
        <p14:creationId xmlns:p14="http://schemas.microsoft.com/office/powerpoint/2010/main" val="1128613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15DA-8338-458D-9F84-04CAB97C45CC}"/>
              </a:ext>
            </a:extLst>
          </p:cNvPr>
          <p:cNvSpPr>
            <a:spLocks noGrp="1"/>
          </p:cNvSpPr>
          <p:nvPr>
            <p:ph type="title"/>
          </p:nvPr>
        </p:nvSpPr>
        <p:spPr/>
        <p:txBody>
          <a:bodyPr/>
          <a:lstStyle/>
          <a:p>
            <a:r>
              <a:rPr lang="en-GB" dirty="0"/>
              <a:t>Study 2</a:t>
            </a:r>
          </a:p>
        </p:txBody>
      </p:sp>
      <p:sp>
        <p:nvSpPr>
          <p:cNvPr id="3" name="Content Placeholder 2">
            <a:extLst>
              <a:ext uri="{FF2B5EF4-FFF2-40B4-BE49-F238E27FC236}">
                <a16:creationId xmlns:a16="http://schemas.microsoft.com/office/drawing/2014/main" id="{71F91400-4832-4E71-9D88-4D17FDE95273}"/>
              </a:ext>
            </a:extLst>
          </p:cNvPr>
          <p:cNvSpPr>
            <a:spLocks noGrp="1"/>
          </p:cNvSpPr>
          <p:nvPr>
            <p:ph idx="1"/>
          </p:nvPr>
        </p:nvSpPr>
        <p:spPr/>
        <p:txBody>
          <a:bodyPr>
            <a:normAutofit lnSpcReduction="10000"/>
          </a:bodyPr>
          <a:lstStyle/>
          <a:p>
            <a:endParaRPr lang="en-GB" dirty="0"/>
          </a:p>
          <a:p>
            <a:pPr marL="0" indent="0">
              <a:buNone/>
            </a:pPr>
            <a:endParaRPr lang="en-GB" dirty="0"/>
          </a:p>
          <a:p>
            <a:r>
              <a:rPr lang="en-GB" dirty="0"/>
              <a:t>Interview based study </a:t>
            </a:r>
          </a:p>
          <a:p>
            <a:r>
              <a:rPr lang="en-US" dirty="0"/>
              <a:t> Eight clients with Japanese roots in the US participated </a:t>
            </a:r>
          </a:p>
          <a:p>
            <a:r>
              <a:rPr lang="en-GB" dirty="0"/>
              <a:t>Claimed therapists had continuously misunderstood them </a:t>
            </a:r>
          </a:p>
          <a:p>
            <a:r>
              <a:rPr lang="en-GB" dirty="0"/>
              <a:t>Therapist’s were culturally ignorant </a:t>
            </a:r>
          </a:p>
          <a:p>
            <a:r>
              <a:rPr lang="en-GB" dirty="0"/>
              <a:t>Conclusion – Highlights the lack of multicultural awareness </a:t>
            </a:r>
          </a:p>
          <a:p>
            <a:endParaRPr lang="en-GB" dirty="0"/>
          </a:p>
          <a:p>
            <a:endParaRPr lang="en-GB" dirty="0"/>
          </a:p>
        </p:txBody>
      </p:sp>
      <p:pic>
        <p:nvPicPr>
          <p:cNvPr id="11" name="Picture 10">
            <a:extLst>
              <a:ext uri="{FF2B5EF4-FFF2-40B4-BE49-F238E27FC236}">
                <a16:creationId xmlns:a16="http://schemas.microsoft.com/office/drawing/2014/main" id="{6C9E1742-5FA6-4691-9AC2-923A81EDFF36}"/>
              </a:ext>
            </a:extLst>
          </p:cNvPr>
          <p:cNvPicPr>
            <a:picLocks noChangeAspect="1"/>
          </p:cNvPicPr>
          <p:nvPr/>
        </p:nvPicPr>
        <p:blipFill>
          <a:blip r:embed="rId3"/>
          <a:stretch>
            <a:fillRect/>
          </a:stretch>
        </p:blipFill>
        <p:spPr>
          <a:xfrm>
            <a:off x="8827676" y="2886019"/>
            <a:ext cx="2755631" cy="816935"/>
          </a:xfrm>
          <a:prstGeom prst="rect">
            <a:avLst/>
          </a:prstGeom>
        </p:spPr>
      </p:pic>
      <p:pic>
        <p:nvPicPr>
          <p:cNvPr id="13" name="Picture 12">
            <a:extLst>
              <a:ext uri="{FF2B5EF4-FFF2-40B4-BE49-F238E27FC236}">
                <a16:creationId xmlns:a16="http://schemas.microsoft.com/office/drawing/2014/main" id="{80BA9D59-8AEB-4CAD-89B2-CE9FAA9E73CA}"/>
              </a:ext>
            </a:extLst>
          </p:cNvPr>
          <p:cNvPicPr>
            <a:picLocks noChangeAspect="1"/>
          </p:cNvPicPr>
          <p:nvPr/>
        </p:nvPicPr>
        <p:blipFill>
          <a:blip r:embed="rId3"/>
          <a:stretch>
            <a:fillRect/>
          </a:stretch>
        </p:blipFill>
        <p:spPr>
          <a:xfrm>
            <a:off x="1377038" y="2897506"/>
            <a:ext cx="2755631" cy="816935"/>
          </a:xfrm>
          <a:prstGeom prst="rect">
            <a:avLst/>
          </a:prstGeom>
        </p:spPr>
      </p:pic>
      <p:pic>
        <p:nvPicPr>
          <p:cNvPr id="14" name="Picture 13">
            <a:extLst>
              <a:ext uri="{FF2B5EF4-FFF2-40B4-BE49-F238E27FC236}">
                <a16:creationId xmlns:a16="http://schemas.microsoft.com/office/drawing/2014/main" id="{49A86141-6CE9-478A-881A-6978BC1AD6BA}"/>
              </a:ext>
            </a:extLst>
          </p:cNvPr>
          <p:cNvPicPr>
            <a:picLocks noChangeAspect="1"/>
          </p:cNvPicPr>
          <p:nvPr/>
        </p:nvPicPr>
        <p:blipFill>
          <a:blip r:embed="rId3"/>
          <a:stretch>
            <a:fillRect/>
          </a:stretch>
        </p:blipFill>
        <p:spPr>
          <a:xfrm>
            <a:off x="5102357" y="2886019"/>
            <a:ext cx="2755631" cy="816935"/>
          </a:xfrm>
          <a:prstGeom prst="rect">
            <a:avLst/>
          </a:prstGeom>
        </p:spPr>
      </p:pic>
      <p:sp>
        <p:nvSpPr>
          <p:cNvPr id="15" name="TextBox 14">
            <a:extLst>
              <a:ext uri="{FF2B5EF4-FFF2-40B4-BE49-F238E27FC236}">
                <a16:creationId xmlns:a16="http://schemas.microsoft.com/office/drawing/2014/main" id="{35BDA35F-FF75-4620-85E2-D10366C1C6B0}"/>
              </a:ext>
            </a:extLst>
          </p:cNvPr>
          <p:cNvSpPr txBox="1"/>
          <p:nvPr/>
        </p:nvSpPr>
        <p:spPr>
          <a:xfrm>
            <a:off x="2308942" y="3109820"/>
            <a:ext cx="891822" cy="369332"/>
          </a:xfrm>
          <a:prstGeom prst="rect">
            <a:avLst/>
          </a:prstGeom>
          <a:noFill/>
        </p:spPr>
        <p:txBody>
          <a:bodyPr wrap="square" rtlCol="0">
            <a:spAutoFit/>
          </a:bodyPr>
          <a:lstStyle/>
          <a:p>
            <a:r>
              <a:rPr lang="en-GB" dirty="0" err="1"/>
              <a:t>Kozuki</a:t>
            </a:r>
            <a:r>
              <a:rPr lang="en-GB" dirty="0"/>
              <a:t> </a:t>
            </a:r>
          </a:p>
        </p:txBody>
      </p:sp>
      <p:sp>
        <p:nvSpPr>
          <p:cNvPr id="16" name="TextBox 15">
            <a:extLst>
              <a:ext uri="{FF2B5EF4-FFF2-40B4-BE49-F238E27FC236}">
                <a16:creationId xmlns:a16="http://schemas.microsoft.com/office/drawing/2014/main" id="{5E747B52-8224-4A5F-B7F4-978F7AC462D7}"/>
              </a:ext>
            </a:extLst>
          </p:cNvPr>
          <p:cNvSpPr txBox="1"/>
          <p:nvPr/>
        </p:nvSpPr>
        <p:spPr>
          <a:xfrm>
            <a:off x="5819343" y="3109820"/>
            <a:ext cx="1321658" cy="369332"/>
          </a:xfrm>
          <a:prstGeom prst="rect">
            <a:avLst/>
          </a:prstGeom>
          <a:noFill/>
        </p:spPr>
        <p:txBody>
          <a:bodyPr wrap="square" rtlCol="0">
            <a:spAutoFit/>
          </a:bodyPr>
          <a:lstStyle/>
          <a:p>
            <a:r>
              <a:rPr lang="en-GB" dirty="0"/>
              <a:t>Psychologist </a:t>
            </a:r>
          </a:p>
        </p:txBody>
      </p:sp>
      <p:sp>
        <p:nvSpPr>
          <p:cNvPr id="17" name="TextBox 16">
            <a:extLst>
              <a:ext uri="{FF2B5EF4-FFF2-40B4-BE49-F238E27FC236}">
                <a16:creationId xmlns:a16="http://schemas.microsoft.com/office/drawing/2014/main" id="{16A8DCCD-FE1E-4EDA-A631-6CA09E7DF044}"/>
              </a:ext>
            </a:extLst>
          </p:cNvPr>
          <p:cNvSpPr txBox="1"/>
          <p:nvPr/>
        </p:nvSpPr>
        <p:spPr>
          <a:xfrm>
            <a:off x="9889453" y="3109820"/>
            <a:ext cx="632076" cy="369332"/>
          </a:xfrm>
          <a:prstGeom prst="rect">
            <a:avLst/>
          </a:prstGeom>
          <a:noFill/>
        </p:spPr>
        <p:txBody>
          <a:bodyPr wrap="square" rtlCol="0">
            <a:spAutoFit/>
          </a:bodyPr>
          <a:lstStyle/>
          <a:p>
            <a:r>
              <a:rPr lang="en-GB" dirty="0"/>
              <a:t>2004</a:t>
            </a:r>
          </a:p>
        </p:txBody>
      </p:sp>
    </p:spTree>
    <p:extLst>
      <p:ext uri="{BB962C8B-B14F-4D97-AF65-F5344CB8AC3E}">
        <p14:creationId xmlns:p14="http://schemas.microsoft.com/office/powerpoint/2010/main" val="3556789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E61F402-3445-458A-9A2B-D28FD28839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957109" cy="77406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673C096-95AE-4644-B76C-1DF1B667DC4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727" y="0"/>
            <a:ext cx="13000704" cy="7738634"/>
            <a:chOff x="-15736" y="0"/>
            <a:chExt cx="12229962" cy="6856214"/>
          </a:xfrm>
        </p:grpSpPr>
        <p:pic>
          <p:nvPicPr>
            <p:cNvPr id="40" name="Picture 39">
              <a:extLst>
                <a:ext uri="{FF2B5EF4-FFF2-40B4-BE49-F238E27FC236}">
                  <a16:creationId xmlns:a16="http://schemas.microsoft.com/office/drawing/2014/main" id="{77A91835-418B-4867-87D7-1376A57F3F75}"/>
                </a:ext>
                <a:ext uri="{C183D7F6-B498-43B3-948B-1728B52AA6E4}">
                  <adec:decorative xmlns:adec="http://schemas.microsoft.com/office/drawing/2017/decorative" xmlns=""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65B511A1-E0EC-49FE-8068-9DA29CD00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2" name="Picture 41">
              <a:extLst>
                <a:ext uri="{FF2B5EF4-FFF2-40B4-BE49-F238E27FC236}">
                  <a16:creationId xmlns:a16="http://schemas.microsoft.com/office/drawing/2014/main" id="{4A61BC5F-ADA4-4DBA-9C6B-E17E0B82EC54}"/>
                </a:ext>
                <a:ext uri="{C183D7F6-B498-43B3-948B-1728B52AA6E4}">
                  <adec:decorative xmlns:adec="http://schemas.microsoft.com/office/drawing/2017/decorative" xmlns=""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3" name="Picture 42">
              <a:extLst>
                <a:ext uri="{FF2B5EF4-FFF2-40B4-BE49-F238E27FC236}">
                  <a16:creationId xmlns:a16="http://schemas.microsoft.com/office/drawing/2014/main" id="{1CE6F7D2-ACED-47D2-BEFD-FB26F75374A1}"/>
                </a:ext>
                <a:ext uri="{C183D7F6-B498-43B3-948B-1728B52AA6E4}">
                  <adec:decorative xmlns:adec="http://schemas.microsoft.com/office/drawing/2017/decorative" xmlns=""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378F80A-592C-413B-A262-7B49546CC2DB}"/>
              </a:ext>
            </a:extLst>
          </p:cNvPr>
          <p:cNvSpPr>
            <a:spLocks noGrp="1"/>
          </p:cNvSpPr>
          <p:nvPr>
            <p:ph type="title"/>
          </p:nvPr>
        </p:nvSpPr>
        <p:spPr>
          <a:xfrm>
            <a:off x="1377039" y="1108536"/>
            <a:ext cx="3890716" cy="1495953"/>
          </a:xfrm>
        </p:spPr>
        <p:txBody>
          <a:bodyPr anchor="b">
            <a:normAutofit/>
          </a:bodyPr>
          <a:lstStyle/>
          <a:p>
            <a:r>
              <a:rPr lang="en-GB" sz="3100" dirty="0">
                <a:solidFill>
                  <a:srgbClr val="262626"/>
                </a:solidFill>
              </a:rPr>
              <a:t>Multicultural Counselling – Book</a:t>
            </a:r>
          </a:p>
        </p:txBody>
      </p:sp>
      <p:cxnSp>
        <p:nvCxnSpPr>
          <p:cNvPr id="45" name="Straight Connector 44">
            <a:extLst>
              <a:ext uri="{FF2B5EF4-FFF2-40B4-BE49-F238E27FC236}">
                <a16:creationId xmlns:a16="http://schemas.microsoft.com/office/drawing/2014/main" id="{2BE880E9-2B86-4CDB-B5B7-308745CDD19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7038" y="2709610"/>
            <a:ext cx="389071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4B314E9-BD93-4CF7-B8BD-75195B31E28F}"/>
              </a:ext>
            </a:extLst>
          </p:cNvPr>
          <p:cNvSpPr>
            <a:spLocks noGrp="1"/>
          </p:cNvSpPr>
          <p:nvPr>
            <p:ph idx="1"/>
          </p:nvPr>
        </p:nvSpPr>
        <p:spPr>
          <a:xfrm>
            <a:off x="1377038" y="2814731"/>
            <a:ext cx="3890717" cy="3817382"/>
          </a:xfrm>
        </p:spPr>
        <p:txBody>
          <a:bodyPr>
            <a:normAutofit/>
          </a:bodyPr>
          <a:lstStyle/>
          <a:p>
            <a:pPr algn="ctr"/>
            <a:r>
              <a:rPr lang="en-GB" sz="2000" dirty="0">
                <a:solidFill>
                  <a:srgbClr val="262626"/>
                </a:solidFill>
              </a:rPr>
              <a:t>Counselling the Culturally Diverse</a:t>
            </a:r>
          </a:p>
          <a:p>
            <a:pPr algn="ctr"/>
            <a:endParaRPr lang="en-US" sz="1700" dirty="0">
              <a:solidFill>
                <a:srgbClr val="262626"/>
              </a:solidFill>
            </a:endParaRPr>
          </a:p>
          <a:p>
            <a:pPr algn="ctr"/>
            <a:endParaRPr lang="en-GB" sz="1700" dirty="0">
              <a:solidFill>
                <a:srgbClr val="262626"/>
              </a:solidFill>
            </a:endParaRPr>
          </a:p>
        </p:txBody>
      </p:sp>
      <p:pic>
        <p:nvPicPr>
          <p:cNvPr id="7" name="Picture 6">
            <a:extLst>
              <a:ext uri="{FF2B5EF4-FFF2-40B4-BE49-F238E27FC236}">
                <a16:creationId xmlns:a16="http://schemas.microsoft.com/office/drawing/2014/main" id="{91286D32-4099-4FE4-B171-21C98B9B51FF}"/>
              </a:ext>
            </a:extLst>
          </p:cNvPr>
          <p:cNvPicPr>
            <a:picLocks noChangeAspect="1"/>
          </p:cNvPicPr>
          <p:nvPr/>
        </p:nvPicPr>
        <p:blipFill>
          <a:blip r:embed="rId6"/>
          <a:stretch>
            <a:fillRect/>
          </a:stretch>
        </p:blipFill>
        <p:spPr>
          <a:xfrm>
            <a:off x="7271171" y="1107528"/>
            <a:ext cx="4312140" cy="5523577"/>
          </a:xfrm>
          <a:prstGeom prst="rect">
            <a:avLst/>
          </a:prstGeom>
          <a:ln w="57150" cmpd="thickThin">
            <a:solidFill>
              <a:srgbClr val="7F7F7F"/>
            </a:solidFill>
            <a:miter lim="800000"/>
          </a:ln>
        </p:spPr>
      </p:pic>
      <p:sp>
        <p:nvSpPr>
          <p:cNvPr id="4" name="Arrow: Right 3">
            <a:extLst>
              <a:ext uri="{FF2B5EF4-FFF2-40B4-BE49-F238E27FC236}">
                <a16:creationId xmlns:a16="http://schemas.microsoft.com/office/drawing/2014/main" id="{D767E177-4D76-4CBA-A462-E34E6A575F9D}"/>
              </a:ext>
            </a:extLst>
          </p:cNvPr>
          <p:cNvSpPr/>
          <p:nvPr/>
        </p:nvSpPr>
        <p:spPr>
          <a:xfrm>
            <a:off x="1827425" y="3559742"/>
            <a:ext cx="3727552" cy="2192846"/>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9708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8D98F3E-4A07-4BAC-BC7A-CAEFCD86DF44}"/>
              </a:ext>
            </a:extLst>
          </p:cNvPr>
          <p:cNvPicPr>
            <a:picLocks noChangeAspect="1"/>
          </p:cNvPicPr>
          <p:nvPr/>
        </p:nvPicPr>
        <p:blipFill>
          <a:blip r:embed="rId3"/>
          <a:stretch>
            <a:fillRect/>
          </a:stretch>
        </p:blipFill>
        <p:spPr>
          <a:xfrm>
            <a:off x="8730737" y="2892115"/>
            <a:ext cx="2755631" cy="816935"/>
          </a:xfrm>
          <a:prstGeom prst="rect">
            <a:avLst/>
          </a:prstGeom>
        </p:spPr>
      </p:pic>
      <p:pic>
        <p:nvPicPr>
          <p:cNvPr id="13" name="Picture 12">
            <a:extLst>
              <a:ext uri="{FF2B5EF4-FFF2-40B4-BE49-F238E27FC236}">
                <a16:creationId xmlns:a16="http://schemas.microsoft.com/office/drawing/2014/main" id="{CA940C8D-CF16-4B8B-8553-93DA6C5AF8AC}"/>
              </a:ext>
            </a:extLst>
          </p:cNvPr>
          <p:cNvPicPr>
            <a:picLocks noChangeAspect="1"/>
          </p:cNvPicPr>
          <p:nvPr/>
        </p:nvPicPr>
        <p:blipFill>
          <a:blip r:embed="rId3"/>
          <a:stretch>
            <a:fillRect/>
          </a:stretch>
        </p:blipFill>
        <p:spPr>
          <a:xfrm>
            <a:off x="5102356" y="2892115"/>
            <a:ext cx="2755631" cy="816935"/>
          </a:xfrm>
          <a:prstGeom prst="rect">
            <a:avLst/>
          </a:prstGeom>
        </p:spPr>
      </p:pic>
      <p:sp>
        <p:nvSpPr>
          <p:cNvPr id="2" name="Title 1">
            <a:extLst>
              <a:ext uri="{FF2B5EF4-FFF2-40B4-BE49-F238E27FC236}">
                <a16:creationId xmlns:a16="http://schemas.microsoft.com/office/drawing/2014/main" id="{6D5B437D-9998-4EFF-A284-46B76591BEC7}"/>
              </a:ext>
            </a:extLst>
          </p:cNvPr>
          <p:cNvSpPr>
            <a:spLocks noGrp="1"/>
          </p:cNvSpPr>
          <p:nvPr>
            <p:ph type="title"/>
          </p:nvPr>
        </p:nvSpPr>
        <p:spPr/>
        <p:txBody>
          <a:bodyPr>
            <a:normAutofit/>
          </a:bodyPr>
          <a:lstStyle/>
          <a:p>
            <a:r>
              <a:rPr lang="en-GB" dirty="0"/>
              <a:t>Counselling the Culturally Diverse </a:t>
            </a:r>
          </a:p>
        </p:txBody>
      </p:sp>
      <p:sp>
        <p:nvSpPr>
          <p:cNvPr id="3" name="Content Placeholder 2">
            <a:extLst>
              <a:ext uri="{FF2B5EF4-FFF2-40B4-BE49-F238E27FC236}">
                <a16:creationId xmlns:a16="http://schemas.microsoft.com/office/drawing/2014/main" id="{9B9AEAC7-63D4-43B7-9F65-258A822CE1FF}"/>
              </a:ext>
            </a:extLst>
          </p:cNvPr>
          <p:cNvSpPr>
            <a:spLocks noGrp="1"/>
          </p:cNvSpPr>
          <p:nvPr>
            <p:ph idx="1"/>
          </p:nvPr>
        </p:nvSpPr>
        <p:spPr>
          <a:xfrm>
            <a:off x="1377034" y="3283378"/>
            <a:ext cx="10206271" cy="3746095"/>
          </a:xfrm>
        </p:spPr>
        <p:txBody>
          <a:bodyPr>
            <a:normAutofit fontScale="77500" lnSpcReduction="20000"/>
          </a:bodyPr>
          <a:lstStyle/>
          <a:p>
            <a:endParaRPr lang="en-GB" dirty="0"/>
          </a:p>
          <a:p>
            <a:endParaRPr lang="en-GB" dirty="0"/>
          </a:p>
          <a:p>
            <a:endParaRPr lang="en-GB" dirty="0"/>
          </a:p>
          <a:p>
            <a:r>
              <a:rPr lang="en-GB" dirty="0"/>
              <a:t>“The cutting-edge text in multicultural counselling” </a:t>
            </a:r>
          </a:p>
          <a:p>
            <a:r>
              <a:rPr lang="en-GB" dirty="0">
                <a:effectLst>
                  <a:outerShdw blurRad="38100" dist="38100" dir="2700000" algn="tl">
                    <a:srgbClr val="000000">
                      <a:alpha val="43137"/>
                    </a:srgbClr>
                  </a:outerShdw>
                </a:effectLst>
              </a:rPr>
              <a:t>Info chapters shortened by 10%</a:t>
            </a:r>
          </a:p>
          <a:p>
            <a:r>
              <a:rPr lang="en-GB" dirty="0"/>
              <a:t>African proverb – “We stand on the heads and shoulders of many who have gone before us”</a:t>
            </a:r>
          </a:p>
          <a:p>
            <a:endParaRPr lang="en-GB" dirty="0"/>
          </a:p>
          <a:p>
            <a:r>
              <a:rPr lang="en-GB" dirty="0"/>
              <a:t>Reaction 1 – White student </a:t>
            </a:r>
          </a:p>
          <a:p>
            <a:r>
              <a:rPr lang="en-GB" dirty="0"/>
              <a:t>Reaction 2 – African American student </a:t>
            </a:r>
          </a:p>
        </p:txBody>
      </p:sp>
      <p:sp>
        <p:nvSpPr>
          <p:cNvPr id="8" name="TextBox 7">
            <a:extLst>
              <a:ext uri="{FF2B5EF4-FFF2-40B4-BE49-F238E27FC236}">
                <a16:creationId xmlns:a16="http://schemas.microsoft.com/office/drawing/2014/main" id="{A233AFFA-978E-445A-B977-2D17B99464D8}"/>
              </a:ext>
            </a:extLst>
          </p:cNvPr>
          <p:cNvSpPr txBox="1"/>
          <p:nvPr/>
        </p:nvSpPr>
        <p:spPr>
          <a:xfrm>
            <a:off x="5814126" y="3112356"/>
            <a:ext cx="1332089" cy="369332"/>
          </a:xfrm>
          <a:prstGeom prst="rect">
            <a:avLst/>
          </a:prstGeom>
          <a:noFill/>
        </p:spPr>
        <p:txBody>
          <a:bodyPr wrap="square" rtlCol="0">
            <a:spAutoFit/>
          </a:bodyPr>
          <a:lstStyle/>
          <a:p>
            <a:r>
              <a:rPr lang="en-GB" dirty="0"/>
              <a:t>Psychologist </a:t>
            </a:r>
          </a:p>
        </p:txBody>
      </p:sp>
      <p:sp>
        <p:nvSpPr>
          <p:cNvPr id="9" name="TextBox 8">
            <a:extLst>
              <a:ext uri="{FF2B5EF4-FFF2-40B4-BE49-F238E27FC236}">
                <a16:creationId xmlns:a16="http://schemas.microsoft.com/office/drawing/2014/main" id="{F1C5411C-0FB9-4CD8-83ED-1D6153C7A5FB}"/>
              </a:ext>
            </a:extLst>
          </p:cNvPr>
          <p:cNvSpPr txBox="1"/>
          <p:nvPr/>
        </p:nvSpPr>
        <p:spPr>
          <a:xfrm>
            <a:off x="9852038" y="3112867"/>
            <a:ext cx="688621" cy="369332"/>
          </a:xfrm>
          <a:prstGeom prst="rect">
            <a:avLst/>
          </a:prstGeom>
          <a:noFill/>
        </p:spPr>
        <p:txBody>
          <a:bodyPr wrap="square" rtlCol="0">
            <a:spAutoFit/>
          </a:bodyPr>
          <a:lstStyle/>
          <a:p>
            <a:r>
              <a:rPr lang="en-GB" dirty="0"/>
              <a:t>2019</a:t>
            </a:r>
          </a:p>
        </p:txBody>
      </p:sp>
      <p:pic>
        <p:nvPicPr>
          <p:cNvPr id="11" name="Picture 10">
            <a:extLst>
              <a:ext uri="{FF2B5EF4-FFF2-40B4-BE49-F238E27FC236}">
                <a16:creationId xmlns:a16="http://schemas.microsoft.com/office/drawing/2014/main" id="{41F8E18E-B2B4-4388-B62F-AD517EE30594}"/>
              </a:ext>
            </a:extLst>
          </p:cNvPr>
          <p:cNvPicPr>
            <a:picLocks noChangeAspect="1"/>
          </p:cNvPicPr>
          <p:nvPr/>
        </p:nvPicPr>
        <p:blipFill>
          <a:blip r:embed="rId3"/>
          <a:stretch>
            <a:fillRect/>
          </a:stretch>
        </p:blipFill>
        <p:spPr>
          <a:xfrm>
            <a:off x="1473982" y="2892115"/>
            <a:ext cx="2755631" cy="816935"/>
          </a:xfrm>
          <a:prstGeom prst="rect">
            <a:avLst/>
          </a:prstGeom>
        </p:spPr>
      </p:pic>
      <p:sp>
        <p:nvSpPr>
          <p:cNvPr id="7" name="TextBox 6">
            <a:extLst>
              <a:ext uri="{FF2B5EF4-FFF2-40B4-BE49-F238E27FC236}">
                <a16:creationId xmlns:a16="http://schemas.microsoft.com/office/drawing/2014/main" id="{8A2691C6-9466-429E-AAA3-04F3AA635504}"/>
              </a:ext>
            </a:extLst>
          </p:cNvPr>
          <p:cNvSpPr txBox="1"/>
          <p:nvPr/>
        </p:nvSpPr>
        <p:spPr>
          <a:xfrm>
            <a:off x="1981089" y="3098712"/>
            <a:ext cx="1727200" cy="369332"/>
          </a:xfrm>
          <a:prstGeom prst="rect">
            <a:avLst/>
          </a:prstGeom>
          <a:noFill/>
        </p:spPr>
        <p:txBody>
          <a:bodyPr wrap="square" rtlCol="0">
            <a:spAutoFit/>
          </a:bodyPr>
          <a:lstStyle/>
          <a:p>
            <a:r>
              <a:rPr lang="en-GB" dirty="0"/>
              <a:t>Derald Wing Sue</a:t>
            </a:r>
          </a:p>
        </p:txBody>
      </p:sp>
    </p:spTree>
    <p:extLst>
      <p:ext uri="{BB962C8B-B14F-4D97-AF65-F5344CB8AC3E}">
        <p14:creationId xmlns:p14="http://schemas.microsoft.com/office/powerpoint/2010/main" val="3822821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1D4D0-C7C2-4DD8-A79A-640954D12295}"/>
              </a:ext>
            </a:extLst>
          </p:cNvPr>
          <p:cNvSpPr>
            <a:spLocks noGrp="1"/>
          </p:cNvSpPr>
          <p:nvPr>
            <p:ph type="title"/>
          </p:nvPr>
        </p:nvSpPr>
        <p:spPr/>
        <p:txBody>
          <a:bodyPr/>
          <a:lstStyle/>
          <a:p>
            <a:r>
              <a:rPr lang="en-GB" dirty="0"/>
              <a:t>White Student </a:t>
            </a:r>
          </a:p>
        </p:txBody>
      </p:sp>
      <p:sp>
        <p:nvSpPr>
          <p:cNvPr id="3" name="Content Placeholder 2">
            <a:extLst>
              <a:ext uri="{FF2B5EF4-FFF2-40B4-BE49-F238E27FC236}">
                <a16:creationId xmlns:a16="http://schemas.microsoft.com/office/drawing/2014/main" id="{61B8600E-8302-4F2C-86FC-AEF20ED6B9B9}"/>
              </a:ext>
            </a:extLst>
          </p:cNvPr>
          <p:cNvSpPr>
            <a:spLocks noGrp="1"/>
          </p:cNvSpPr>
          <p:nvPr>
            <p:ph idx="1"/>
          </p:nvPr>
        </p:nvSpPr>
        <p:spPr/>
        <p:txBody>
          <a:bodyPr/>
          <a:lstStyle/>
          <a:p>
            <a:r>
              <a:rPr lang="en-GB" dirty="0"/>
              <a:t>“How dare you and your fellow caustic co-author express such a vitriol against my people? You two are racist, but of a different colour…I can’t believe you two are counsellors. You book does nothing but to weaken our nationalism, our sense of unity and solidarity. If you don’t like it here then leave my country. Shame on you. Your book doesn’t make me want to be more multicultural, but take ungrateful people like you and export them out of this great land of mine.”</a:t>
            </a:r>
          </a:p>
        </p:txBody>
      </p:sp>
    </p:spTree>
    <p:extLst>
      <p:ext uri="{BB962C8B-B14F-4D97-AF65-F5344CB8AC3E}">
        <p14:creationId xmlns:p14="http://schemas.microsoft.com/office/powerpoint/2010/main" val="3053573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E9343-8714-4750-B76F-0C1212AE754D}"/>
              </a:ext>
            </a:extLst>
          </p:cNvPr>
          <p:cNvSpPr>
            <a:spLocks noGrp="1"/>
          </p:cNvSpPr>
          <p:nvPr>
            <p:ph type="title"/>
          </p:nvPr>
        </p:nvSpPr>
        <p:spPr/>
        <p:txBody>
          <a:bodyPr/>
          <a:lstStyle/>
          <a:p>
            <a:r>
              <a:rPr lang="en-GB" dirty="0"/>
              <a:t>African American Student </a:t>
            </a:r>
          </a:p>
        </p:txBody>
      </p:sp>
      <p:sp>
        <p:nvSpPr>
          <p:cNvPr id="3" name="Content Placeholder 2">
            <a:extLst>
              <a:ext uri="{FF2B5EF4-FFF2-40B4-BE49-F238E27FC236}">
                <a16:creationId xmlns:a16="http://schemas.microsoft.com/office/drawing/2014/main" id="{1FEEC811-60F0-4DB6-A82C-BC837A9D57A5}"/>
              </a:ext>
            </a:extLst>
          </p:cNvPr>
          <p:cNvSpPr>
            <a:spLocks noGrp="1"/>
          </p:cNvSpPr>
          <p:nvPr>
            <p:ph idx="1"/>
          </p:nvPr>
        </p:nvSpPr>
        <p:spPr/>
        <p:txBody>
          <a:bodyPr/>
          <a:lstStyle/>
          <a:p>
            <a:r>
              <a:rPr lang="en-GB" dirty="0"/>
              <a:t>“I felt it would be the typical cosmetic and superficial coverage of minority issues (Counselling the Culturally Diverse). Boy was I wrong. I like that you didn’t ‘tip toe’ around the subject. Your book was so forceful and honest that it made me feel liberated. I felt like I had a voice, and it allowed me to truly express my anger and frustration. Some of the white students were upset. I felt like saying good, it’s about time they learned to listen. Thank you Thank you Thank you.”</a:t>
            </a:r>
          </a:p>
        </p:txBody>
      </p:sp>
    </p:spTree>
    <p:extLst>
      <p:ext uri="{BB962C8B-B14F-4D97-AF65-F5344CB8AC3E}">
        <p14:creationId xmlns:p14="http://schemas.microsoft.com/office/powerpoint/2010/main" val="181545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2605A-4C3C-4F60-9E07-ECF68C4989DA}"/>
              </a:ext>
            </a:extLst>
          </p:cNvPr>
          <p:cNvSpPr>
            <a:spLocks noGrp="1"/>
          </p:cNvSpPr>
          <p:nvPr>
            <p:ph type="title"/>
          </p:nvPr>
        </p:nvSpPr>
        <p:spPr/>
        <p:txBody>
          <a:bodyPr>
            <a:normAutofit/>
          </a:bodyPr>
          <a:lstStyle/>
          <a:p>
            <a:r>
              <a:rPr lang="en-US" dirty="0"/>
              <a:t>Journal Article </a:t>
            </a:r>
            <a:endParaRPr lang="en-GB" dirty="0"/>
          </a:p>
        </p:txBody>
      </p:sp>
      <p:sp>
        <p:nvSpPr>
          <p:cNvPr id="3" name="Content Placeholder 2">
            <a:extLst>
              <a:ext uri="{FF2B5EF4-FFF2-40B4-BE49-F238E27FC236}">
                <a16:creationId xmlns:a16="http://schemas.microsoft.com/office/drawing/2014/main" id="{8EA84869-736E-441B-BA04-7E4AB313F71A}"/>
              </a:ext>
            </a:extLst>
          </p:cNvPr>
          <p:cNvSpPr>
            <a:spLocks noGrp="1"/>
          </p:cNvSpPr>
          <p:nvPr>
            <p:ph idx="1"/>
          </p:nvPr>
        </p:nvSpPr>
        <p:spPr/>
        <p:txBody>
          <a:bodyPr>
            <a:normAutofit fontScale="70000" lnSpcReduction="20000"/>
          </a:bodyPr>
          <a:lstStyle/>
          <a:p>
            <a:endParaRPr lang="en-GB" dirty="0"/>
          </a:p>
          <a:p>
            <a:endParaRPr lang="en-GB" dirty="0"/>
          </a:p>
          <a:p>
            <a:endParaRPr lang="en-GB" dirty="0"/>
          </a:p>
          <a:p>
            <a:r>
              <a:rPr lang="en-GB" dirty="0"/>
              <a:t>MSJCC framework </a:t>
            </a:r>
          </a:p>
          <a:p>
            <a:r>
              <a:rPr lang="en-GB" dirty="0"/>
              <a:t>Utilised the MCC</a:t>
            </a:r>
          </a:p>
          <a:p>
            <a:r>
              <a:rPr lang="en-GB" dirty="0"/>
              <a:t>AKSA</a:t>
            </a:r>
          </a:p>
          <a:p>
            <a:pPr marL="514350" indent="-514350">
              <a:buFont typeface="+mj-lt"/>
              <a:buAutoNum type="arabicPeriod"/>
            </a:pPr>
            <a:r>
              <a:rPr lang="en-GB" dirty="0"/>
              <a:t>Attitudes &amp; Beliefs </a:t>
            </a:r>
          </a:p>
          <a:p>
            <a:pPr marL="514350" indent="-514350">
              <a:buFont typeface="+mj-lt"/>
              <a:buAutoNum type="arabicPeriod"/>
            </a:pPr>
            <a:r>
              <a:rPr lang="en-GB" dirty="0"/>
              <a:t>Knowledge </a:t>
            </a:r>
          </a:p>
          <a:p>
            <a:pPr marL="514350" indent="-514350">
              <a:buFont typeface="+mj-lt"/>
              <a:buAutoNum type="arabicPeriod"/>
            </a:pPr>
            <a:r>
              <a:rPr lang="en-GB" dirty="0"/>
              <a:t>Skills </a:t>
            </a:r>
          </a:p>
          <a:p>
            <a:pPr marL="514350" indent="-514350">
              <a:buFont typeface="+mj-lt"/>
              <a:buAutoNum type="arabicPeriod"/>
            </a:pPr>
            <a:r>
              <a:rPr lang="en-GB" dirty="0"/>
              <a:t>Actions </a:t>
            </a:r>
          </a:p>
          <a:p>
            <a:endParaRPr lang="en-GB" dirty="0"/>
          </a:p>
          <a:p>
            <a:endParaRPr lang="en-GB" dirty="0"/>
          </a:p>
        </p:txBody>
      </p:sp>
      <p:pic>
        <p:nvPicPr>
          <p:cNvPr id="8" name="Picture 7">
            <a:extLst>
              <a:ext uri="{FF2B5EF4-FFF2-40B4-BE49-F238E27FC236}">
                <a16:creationId xmlns:a16="http://schemas.microsoft.com/office/drawing/2014/main" id="{E716C5E1-3EB4-423F-BAEF-1DDFBE5A6339}"/>
              </a:ext>
            </a:extLst>
          </p:cNvPr>
          <p:cNvPicPr>
            <a:picLocks noChangeAspect="1"/>
          </p:cNvPicPr>
          <p:nvPr/>
        </p:nvPicPr>
        <p:blipFill>
          <a:blip r:embed="rId3"/>
          <a:stretch>
            <a:fillRect/>
          </a:stretch>
        </p:blipFill>
        <p:spPr>
          <a:xfrm>
            <a:off x="1413617" y="2908398"/>
            <a:ext cx="2755631" cy="816935"/>
          </a:xfrm>
          <a:prstGeom prst="rect">
            <a:avLst/>
          </a:prstGeom>
        </p:spPr>
      </p:pic>
      <p:pic>
        <p:nvPicPr>
          <p:cNvPr id="9" name="Picture 8">
            <a:extLst>
              <a:ext uri="{FF2B5EF4-FFF2-40B4-BE49-F238E27FC236}">
                <a16:creationId xmlns:a16="http://schemas.microsoft.com/office/drawing/2014/main" id="{E799EA6F-D982-41B3-8827-8E6BB3E8B1CA}"/>
              </a:ext>
            </a:extLst>
          </p:cNvPr>
          <p:cNvPicPr>
            <a:picLocks noChangeAspect="1"/>
          </p:cNvPicPr>
          <p:nvPr/>
        </p:nvPicPr>
        <p:blipFill>
          <a:blip r:embed="rId3"/>
          <a:stretch>
            <a:fillRect/>
          </a:stretch>
        </p:blipFill>
        <p:spPr>
          <a:xfrm>
            <a:off x="5102357" y="2908398"/>
            <a:ext cx="2755631" cy="816935"/>
          </a:xfrm>
          <a:prstGeom prst="rect">
            <a:avLst/>
          </a:prstGeom>
        </p:spPr>
      </p:pic>
      <p:pic>
        <p:nvPicPr>
          <p:cNvPr id="10" name="Picture 9">
            <a:extLst>
              <a:ext uri="{FF2B5EF4-FFF2-40B4-BE49-F238E27FC236}">
                <a16:creationId xmlns:a16="http://schemas.microsoft.com/office/drawing/2014/main" id="{DF30CAF9-3435-431E-AD3B-2B65B1DECC1E}"/>
              </a:ext>
            </a:extLst>
          </p:cNvPr>
          <p:cNvPicPr>
            <a:picLocks noChangeAspect="1"/>
          </p:cNvPicPr>
          <p:nvPr/>
        </p:nvPicPr>
        <p:blipFill>
          <a:blip r:embed="rId3"/>
          <a:stretch>
            <a:fillRect/>
          </a:stretch>
        </p:blipFill>
        <p:spPr>
          <a:xfrm>
            <a:off x="8791097" y="2908398"/>
            <a:ext cx="2755631" cy="816935"/>
          </a:xfrm>
          <a:prstGeom prst="rect">
            <a:avLst/>
          </a:prstGeom>
        </p:spPr>
      </p:pic>
      <p:sp>
        <p:nvSpPr>
          <p:cNvPr id="11" name="TextBox 10">
            <a:extLst>
              <a:ext uri="{FF2B5EF4-FFF2-40B4-BE49-F238E27FC236}">
                <a16:creationId xmlns:a16="http://schemas.microsoft.com/office/drawing/2014/main" id="{C367C852-DFE8-41B5-91A3-B11F64C3F4CF}"/>
              </a:ext>
            </a:extLst>
          </p:cNvPr>
          <p:cNvSpPr txBox="1"/>
          <p:nvPr/>
        </p:nvSpPr>
        <p:spPr>
          <a:xfrm>
            <a:off x="1831876" y="3081867"/>
            <a:ext cx="1919111" cy="369332"/>
          </a:xfrm>
          <a:prstGeom prst="rect">
            <a:avLst/>
          </a:prstGeom>
          <a:noFill/>
        </p:spPr>
        <p:txBody>
          <a:bodyPr wrap="square" rtlCol="0">
            <a:spAutoFit/>
          </a:bodyPr>
          <a:lstStyle/>
          <a:p>
            <a:r>
              <a:rPr lang="en-GB" dirty="0"/>
              <a:t>University Students </a:t>
            </a:r>
          </a:p>
        </p:txBody>
      </p:sp>
      <p:sp>
        <p:nvSpPr>
          <p:cNvPr id="12" name="TextBox 11">
            <a:extLst>
              <a:ext uri="{FF2B5EF4-FFF2-40B4-BE49-F238E27FC236}">
                <a16:creationId xmlns:a16="http://schemas.microsoft.com/office/drawing/2014/main" id="{119A295D-00F7-40C6-9FC6-43480992F57F}"/>
              </a:ext>
            </a:extLst>
          </p:cNvPr>
          <p:cNvSpPr txBox="1"/>
          <p:nvPr/>
        </p:nvSpPr>
        <p:spPr>
          <a:xfrm>
            <a:off x="5391715" y="2874532"/>
            <a:ext cx="2466273" cy="923330"/>
          </a:xfrm>
          <a:prstGeom prst="rect">
            <a:avLst/>
          </a:prstGeom>
          <a:noFill/>
        </p:spPr>
        <p:txBody>
          <a:bodyPr wrap="square" rtlCol="0">
            <a:spAutoFit/>
          </a:bodyPr>
          <a:lstStyle/>
          <a:p>
            <a:r>
              <a:rPr lang="en-US"/>
              <a:t>Multicultural and Social Justice Counseling Competencies</a:t>
            </a:r>
            <a:endParaRPr lang="en-GB" dirty="0"/>
          </a:p>
        </p:txBody>
      </p:sp>
      <p:sp>
        <p:nvSpPr>
          <p:cNvPr id="13" name="TextBox 12">
            <a:extLst>
              <a:ext uri="{FF2B5EF4-FFF2-40B4-BE49-F238E27FC236}">
                <a16:creationId xmlns:a16="http://schemas.microsoft.com/office/drawing/2014/main" id="{916E21F5-3557-47C9-8D4F-C47254065723}"/>
              </a:ext>
            </a:extLst>
          </p:cNvPr>
          <p:cNvSpPr txBox="1"/>
          <p:nvPr/>
        </p:nvSpPr>
        <p:spPr>
          <a:xfrm>
            <a:off x="9835890" y="3132199"/>
            <a:ext cx="666044" cy="369332"/>
          </a:xfrm>
          <a:prstGeom prst="rect">
            <a:avLst/>
          </a:prstGeom>
          <a:noFill/>
        </p:spPr>
        <p:txBody>
          <a:bodyPr wrap="square" rtlCol="0">
            <a:spAutoFit/>
          </a:bodyPr>
          <a:lstStyle/>
          <a:p>
            <a:r>
              <a:rPr lang="en-GB" dirty="0"/>
              <a:t>2015</a:t>
            </a:r>
          </a:p>
        </p:txBody>
      </p:sp>
    </p:spTree>
    <p:extLst>
      <p:ext uri="{BB962C8B-B14F-4D97-AF65-F5344CB8AC3E}">
        <p14:creationId xmlns:p14="http://schemas.microsoft.com/office/powerpoint/2010/main" val="3828729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BC64-AB0B-48F0-B22B-B62F402155A3}"/>
              </a:ext>
            </a:extLst>
          </p:cNvPr>
          <p:cNvSpPr>
            <a:spLocks noGrp="1"/>
          </p:cNvSpPr>
          <p:nvPr>
            <p:ph type="title"/>
          </p:nvPr>
        </p:nvSpPr>
        <p:spPr/>
        <p:txBody>
          <a:bodyPr/>
          <a:lstStyle/>
          <a:p>
            <a:r>
              <a:rPr lang="en-GB" dirty="0"/>
              <a:t>MSJCC Framework </a:t>
            </a:r>
          </a:p>
        </p:txBody>
      </p:sp>
      <p:pic>
        <p:nvPicPr>
          <p:cNvPr id="5" name="Picture 4">
            <a:extLst>
              <a:ext uri="{FF2B5EF4-FFF2-40B4-BE49-F238E27FC236}">
                <a16:creationId xmlns:a16="http://schemas.microsoft.com/office/drawing/2014/main" id="{8034E6E8-B9C7-4CE1-B330-BBF09B7769A4}"/>
              </a:ext>
            </a:extLst>
          </p:cNvPr>
          <p:cNvPicPr>
            <a:picLocks noChangeAspect="1"/>
          </p:cNvPicPr>
          <p:nvPr/>
        </p:nvPicPr>
        <p:blipFill>
          <a:blip r:embed="rId3"/>
          <a:stretch>
            <a:fillRect/>
          </a:stretch>
        </p:blipFill>
        <p:spPr>
          <a:xfrm>
            <a:off x="959556" y="2370665"/>
            <a:ext cx="11029243" cy="4662313"/>
          </a:xfrm>
          <a:prstGeom prst="rect">
            <a:avLst/>
          </a:prstGeom>
        </p:spPr>
      </p:pic>
    </p:spTree>
    <p:extLst>
      <p:ext uri="{BB962C8B-B14F-4D97-AF65-F5344CB8AC3E}">
        <p14:creationId xmlns:p14="http://schemas.microsoft.com/office/powerpoint/2010/main" val="2387831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464E5-A28F-4576-A4D4-362ADC77E05F}"/>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A5679A37-53F4-43F6-84E6-4A615D33A265}"/>
              </a:ext>
            </a:extLst>
          </p:cNvPr>
          <p:cNvSpPr>
            <a:spLocks noGrp="1"/>
          </p:cNvSpPr>
          <p:nvPr>
            <p:ph idx="1"/>
          </p:nvPr>
        </p:nvSpPr>
        <p:spPr/>
        <p:txBody>
          <a:bodyPr>
            <a:normAutofit lnSpcReduction="10000"/>
          </a:bodyPr>
          <a:lstStyle/>
          <a:p>
            <a:r>
              <a:rPr lang="en-GB" dirty="0"/>
              <a:t>Techniques have evolved </a:t>
            </a:r>
          </a:p>
          <a:p>
            <a:r>
              <a:rPr lang="en-GB" dirty="0"/>
              <a:t>Society is becoming more diverse and multicultural </a:t>
            </a:r>
          </a:p>
          <a:p>
            <a:r>
              <a:rPr lang="en-GB" dirty="0"/>
              <a:t>Modern and relevant approach </a:t>
            </a:r>
          </a:p>
          <a:p>
            <a:r>
              <a:rPr lang="en-GB" dirty="0"/>
              <a:t>Widely available and easily applicable </a:t>
            </a:r>
          </a:p>
          <a:p>
            <a:r>
              <a:rPr lang="en-GB" dirty="0"/>
              <a:t> Has not always been a highly recognised approach</a:t>
            </a:r>
          </a:p>
          <a:p>
            <a:r>
              <a:rPr lang="en-GB" dirty="0"/>
              <a:t>A clear cultural barrier</a:t>
            </a:r>
          </a:p>
          <a:p>
            <a:r>
              <a:rPr lang="en-GB" dirty="0"/>
              <a:t>Society has not embraced the principle of the approach</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605963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A11C-42B5-4CC2-A7C1-88AE5F54E552}"/>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3D689751-FB3F-429D-8A24-77486BF81B87}"/>
              </a:ext>
            </a:extLst>
          </p:cNvPr>
          <p:cNvSpPr>
            <a:spLocks noGrp="1"/>
          </p:cNvSpPr>
          <p:nvPr>
            <p:ph idx="1"/>
          </p:nvPr>
        </p:nvSpPr>
        <p:spPr/>
        <p:txBody>
          <a:bodyPr/>
          <a:lstStyle/>
          <a:p>
            <a:r>
              <a:rPr lang="en-GB" dirty="0"/>
              <a:t> Made prominent to clients </a:t>
            </a:r>
          </a:p>
          <a:p>
            <a:r>
              <a:rPr lang="en-GB" dirty="0"/>
              <a:t>Include in the appropriate educational syllabus</a:t>
            </a:r>
          </a:p>
          <a:p>
            <a:r>
              <a:rPr lang="en-GB"/>
              <a:t>Continuously improve </a:t>
            </a:r>
            <a:r>
              <a:rPr lang="en-GB" dirty="0"/>
              <a:t>and modify </a:t>
            </a:r>
          </a:p>
          <a:p>
            <a:r>
              <a:rPr lang="en-GB" dirty="0"/>
              <a:t>Adapt/include techniques when necessary</a:t>
            </a:r>
          </a:p>
          <a:p>
            <a:endParaRPr lang="en-GB" dirty="0"/>
          </a:p>
          <a:p>
            <a:endParaRPr lang="en-GB" dirty="0"/>
          </a:p>
        </p:txBody>
      </p:sp>
    </p:spTree>
    <p:extLst>
      <p:ext uri="{BB962C8B-B14F-4D97-AF65-F5344CB8AC3E}">
        <p14:creationId xmlns:p14="http://schemas.microsoft.com/office/powerpoint/2010/main" val="630746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242D0-55E7-4213-93EF-40FA942B14FA}"/>
              </a:ext>
            </a:extLst>
          </p:cNvPr>
          <p:cNvSpPr>
            <a:spLocks noGrp="1"/>
          </p:cNvSpPr>
          <p:nvPr>
            <p:ph type="title"/>
          </p:nvPr>
        </p:nvSpPr>
        <p:spPr>
          <a:xfrm>
            <a:off x="1377039" y="752829"/>
            <a:ext cx="10206271" cy="596086"/>
          </a:xfrm>
        </p:spPr>
        <p:txBody>
          <a:bodyPr>
            <a:normAutofit fontScale="90000"/>
          </a:bodyPr>
          <a:lstStyle/>
          <a:p>
            <a:r>
              <a:rPr lang="en-GB" dirty="0"/>
              <a:t>Reference List </a:t>
            </a:r>
          </a:p>
        </p:txBody>
      </p:sp>
      <p:sp>
        <p:nvSpPr>
          <p:cNvPr id="3" name="Content Placeholder 2">
            <a:extLst>
              <a:ext uri="{FF2B5EF4-FFF2-40B4-BE49-F238E27FC236}">
                <a16:creationId xmlns:a16="http://schemas.microsoft.com/office/drawing/2014/main" id="{F9174D28-7873-476B-8BFB-16315E7C64AE}"/>
              </a:ext>
            </a:extLst>
          </p:cNvPr>
          <p:cNvSpPr>
            <a:spLocks noGrp="1"/>
          </p:cNvSpPr>
          <p:nvPr>
            <p:ph idx="1"/>
          </p:nvPr>
        </p:nvSpPr>
        <p:spPr>
          <a:xfrm>
            <a:off x="903463" y="1348915"/>
            <a:ext cx="11153422" cy="5638906"/>
          </a:xfrm>
        </p:spPr>
        <p:txBody>
          <a:bodyPr>
            <a:normAutofit fontScale="25000" lnSpcReduction="20000"/>
          </a:bodyPr>
          <a:lstStyle/>
          <a:p>
            <a:r>
              <a:rPr lang="en-US" sz="6000" dirty="0"/>
              <a:t>Moodley, R. (1999). Challenges and transformations: Counselling in a multicultural context. International Journal for the Advancement of Counselling, 21(2), 139-152</a:t>
            </a:r>
          </a:p>
          <a:p>
            <a:r>
              <a:rPr lang="en-US" sz="6000" dirty="0"/>
              <a:t>Office for National Statistics (2001) Population Size and Ethnicity. London: Office for National Statistics</a:t>
            </a:r>
          </a:p>
          <a:p>
            <a:r>
              <a:rPr lang="en-US" sz="6000" dirty="0"/>
              <a:t>Office for National Statistics (2001) Population Estimates by Ethnic Group 2002-2009. London: Office for National Statistics.</a:t>
            </a:r>
          </a:p>
          <a:p>
            <a:r>
              <a:rPr lang="en-US" sz="6000" dirty="0"/>
              <a:t>Chope, R. C., &amp; </a:t>
            </a:r>
            <a:r>
              <a:rPr lang="en-US" sz="6000" dirty="0" err="1"/>
              <a:t>Consoli</a:t>
            </a:r>
            <a:r>
              <a:rPr lang="en-US" sz="6000" dirty="0"/>
              <a:t>, A. J. (2011). A storied approach to multicultural career counselling. In Shaping the story (pp. 87-100). Brill Sense.</a:t>
            </a:r>
          </a:p>
          <a:p>
            <a:r>
              <a:rPr lang="en-US" sz="6000" dirty="0"/>
              <a:t>(2020), </a:t>
            </a:r>
            <a:r>
              <a:rPr lang="en-US" sz="6000" dirty="0">
                <a:hlinkClick r:id="rId2"/>
              </a:rPr>
              <a:t>http://www.sjsu.edu/counselored/docs/RESPECTFUL.pdf</a:t>
            </a:r>
            <a:endParaRPr lang="en-US" sz="6000" dirty="0"/>
          </a:p>
          <a:p>
            <a:r>
              <a:rPr lang="en-US" sz="6000" dirty="0"/>
              <a:t>Rajan, A. (2012). Counselling psychologists talk about cross-cultural therapy: a thematic analysis</a:t>
            </a:r>
          </a:p>
          <a:p>
            <a:r>
              <a:rPr lang="en-US" sz="6000" dirty="0" err="1"/>
              <a:t>Kozuki</a:t>
            </a:r>
            <a:r>
              <a:rPr lang="en-US" sz="6000" dirty="0"/>
              <a:t>, Y., &amp; Kennedy, M. G. (2004). Cultural incommensurability in psychodynamic psychotherapy in Western and Japanese traditions. Journal of Nursing Scholarship, 36(1), 30-38.</a:t>
            </a:r>
          </a:p>
          <a:p>
            <a:r>
              <a:rPr lang="en-US" sz="6000" dirty="0"/>
              <a:t>Sue, D. W. (2019). Counseling the Culturally Diverse: Theory and Practice. 544 pages.</a:t>
            </a:r>
          </a:p>
          <a:p>
            <a:r>
              <a:rPr lang="en-US" sz="6000" dirty="0" err="1"/>
              <a:t>Daya</a:t>
            </a:r>
            <a:r>
              <a:rPr lang="en-US" sz="6000" dirty="0"/>
              <a:t>, R. (2001). Changing the Face of Multicultural Counselling with Principles of Change. Canadian Journal of Counselling, 226 pages.</a:t>
            </a:r>
          </a:p>
          <a:p>
            <a:r>
              <a:rPr lang="en-US" sz="6000" dirty="0"/>
              <a:t>Ratts, M. J., Singh, A. A., Nassar-McMillan, S., Butler, S. K., McCullough, J. R., &amp; Hipolito-Delgado, C. (2015). Multicultural and social justice counseling competencies.</a:t>
            </a:r>
          </a:p>
          <a:p>
            <a:r>
              <a:rPr lang="en-US" sz="6000" dirty="0"/>
              <a:t>Sue, D. W., Arredondo, P., &amp; </a:t>
            </a:r>
            <a:r>
              <a:rPr lang="en-US" sz="6000" dirty="0" err="1"/>
              <a:t>McDavis</a:t>
            </a:r>
            <a:r>
              <a:rPr lang="en-US" sz="6000" dirty="0"/>
              <a:t>, R. J. (1992). Multicultural counseling competencies and standards: A call to the profession. Journal of Multicultural Counseling and Development, 20(2), 64-88.</a:t>
            </a:r>
          </a:p>
          <a:p>
            <a:r>
              <a:rPr lang="en-US" sz="6000" dirty="0"/>
              <a:t> Multicultural and Social Justice Counseling Competencies Retrieved from http://www.counseling.org/knowledge-center/competencies. Copyright 2015 by M.J. Ratts, A.A. Singh, S. Nassar-McMillan, S.K. Butler, &amp; J.R. McCullough. </a:t>
            </a:r>
          </a:p>
          <a:p>
            <a:r>
              <a:rPr lang="en-US" sz="6000" dirty="0"/>
              <a:t>Sue, D. W. (2019). Counseling the Culturally Diverse: Theory and Practice. Page 6</a:t>
            </a:r>
          </a:p>
          <a:p>
            <a:r>
              <a:rPr lang="en-US" sz="6000" dirty="0"/>
              <a:t>Research, T. (2020). The State of Multicultural Counseling Competencies Research | Society for the Advancement of Psychotherapy. Retrieved 15 January 2020, from https://societyforpsychotherapy.org/the-state-of-multicultural-counseling-competencies-research</a:t>
            </a:r>
          </a:p>
          <a:p>
            <a:endParaRPr lang="en-US" sz="52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189671215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1474</Words>
  <Application>Microsoft Office PowerPoint</Application>
  <PresentationFormat>Custom</PresentationFormat>
  <Paragraphs>174</Paragraphs>
  <Slides>18</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Garamond</vt:lpstr>
      <vt:lpstr>Organic</vt:lpstr>
      <vt:lpstr>Postmodern Theories In Counselling </vt:lpstr>
      <vt:lpstr>PowerPoint Presentation</vt:lpstr>
      <vt:lpstr>Overview </vt:lpstr>
      <vt:lpstr>Multicultural Approach </vt:lpstr>
      <vt:lpstr>Did You Know</vt:lpstr>
      <vt:lpstr>Multicultural Approach - Summary </vt:lpstr>
      <vt:lpstr>Techniques </vt:lpstr>
      <vt:lpstr>Study 1 </vt:lpstr>
      <vt:lpstr>Study 2</vt:lpstr>
      <vt:lpstr>Multicultural Counselling – Book</vt:lpstr>
      <vt:lpstr>Counselling the Culturally Diverse </vt:lpstr>
      <vt:lpstr>White Student </vt:lpstr>
      <vt:lpstr>African American Student </vt:lpstr>
      <vt:lpstr>Journal Article </vt:lpstr>
      <vt:lpstr>MSJCC Framework </vt:lpstr>
      <vt:lpstr>Discussion </vt:lpstr>
      <vt:lpstr>Recommendations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Postmodern Theories In Counselling</dc:title>
  <dc:creator>Daniel Schell</dc:creator>
  <cp:lastModifiedBy>Ruth Groff</cp:lastModifiedBy>
  <cp:revision>26</cp:revision>
  <dcterms:created xsi:type="dcterms:W3CDTF">2020-01-15T11:19:56Z</dcterms:created>
  <dcterms:modified xsi:type="dcterms:W3CDTF">2020-01-30T15:56:46Z</dcterms:modified>
</cp:coreProperties>
</file>