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8" d="100"/>
          <a:sy n="108" d="100"/>
        </p:scale>
        <p:origin x="52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9518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59775" y="-2377440"/>
            <a:ext cx="6583680" cy="658368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9631375" y="-1005840"/>
            <a:ext cx="3840480" cy="3840480"/>
          </a:xfrm>
          <a:prstGeom prst="ellipse">
            <a:avLst/>
          </a:prstGeom>
          <a:ln w="3175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4" name="Shape 2"/>
          <p:cNvSpPr/>
          <p:nvPr/>
        </p:nvSpPr>
        <p:spPr>
          <a:xfrm>
            <a:off x="502920" y="6355080"/>
            <a:ext cx="365760" cy="365760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005840" y="6537960"/>
            <a:ext cx="164592" cy="164592"/>
          </a:xfrm>
          <a:prstGeom prst="ellipse">
            <a:avLst/>
          </a:prstGeom>
          <a:solidFill>
            <a:srgbClr val="D9531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731520" y="1234440"/>
            <a:ext cx="1965960" cy="365760"/>
          </a:xfrm>
          <a:prstGeom prst="roundRect">
            <a:avLst>
              <a:gd name="adj" fmla="val 15000"/>
            </a:avLst>
          </a:prstGeom>
          <a:ln w="15875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731520" y="1234440"/>
            <a:ext cx="1965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kern="0" spc="5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FILE — QT-AI-2025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731520" y="18288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731520" y="228600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Study: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731520" y="2788920"/>
            <a:ext cx="100584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Patent Theft at Quantum Tech</a:t>
            </a:r>
            <a:endParaRPr lang="en-US" sz="4400" dirty="0"/>
          </a:p>
        </p:txBody>
      </p:sp>
      <p:sp>
        <p:nvSpPr>
          <p:cNvPr id="11" name="Text 9"/>
          <p:cNvSpPr/>
          <p:nvPr/>
        </p:nvSpPr>
        <p:spPr>
          <a:xfrm>
            <a:off x="731520" y="379476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Examination of the QT-AI-2025 Patent Disclosure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731520" y="475488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Name: </a:t>
            </a:r>
            <a:r>
              <a:rPr lang="en-US" sz="12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Premraj Janga 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731520" y="50749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</a:t>
            </a:r>
            <a:r>
              <a:rPr lang="en-US" sz="12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2505006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31520" y="53949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Module: </a:t>
            </a:r>
            <a:r>
              <a:rPr lang="en-US" sz="12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ACCA7031 — Digital Forensics Analysis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554480" y="6382512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PREPARED USING CELLEBRITE UFED PHYSICAL ANALYZER 7.73.0.11</a:t>
            </a:r>
            <a:endParaRPr lang="en-US" sz="85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186184A-9B4E-BD27-3BCE-819A1398CA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9528595" y="449023"/>
            <a:ext cx="2077249" cy="205377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>
            <a:off x="502920" y="6080760"/>
            <a:ext cx="320040" cy="320040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02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Background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548640" y="1600200"/>
            <a:ext cx="630936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600"/>
              </a:spcAft>
              <a:buSzPct val="100000"/>
              <a:buChar char="–"/>
            </a:pPr>
            <a:r>
              <a:rPr lang="en-US" sz="14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 opened into the alleged unauthorised transfer of the QT-AI-2025 patent from Quantum Tech.</a:t>
            </a:r>
            <a:endParaRPr lang="en-US" sz="1450" dirty="0"/>
          </a:p>
          <a:p>
            <a:pPr marL="342900" indent="-342900">
              <a:spcAft>
                <a:spcPts val="1600"/>
              </a:spcAft>
              <a:buSzPct val="100000"/>
              <a:buChar char="–"/>
            </a:pPr>
            <a:r>
              <a:rPr lang="en-US" sz="14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named individuals are subject to investigation: Emma (alleged perpetrator), Joe (alleged intermediary) and Norman (alleged buyer).</a:t>
            </a:r>
            <a:endParaRPr lang="en-US" sz="1450" dirty="0"/>
          </a:p>
          <a:p>
            <a:pPr marL="342900" indent="-342900">
              <a:spcAft>
                <a:spcPts val="1600"/>
              </a:spcAft>
              <a:buSzPct val="100000"/>
              <a:buChar char="–"/>
            </a:pPr>
            <a:r>
              <a:rPr lang="en-US" sz="14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Smartphones associated with the investigation were forensically seized and imaged for digital examination.</a:t>
            </a:r>
            <a:endParaRPr lang="en-US" sz="1450" dirty="0"/>
          </a:p>
          <a:p>
            <a:pPr marL="342900" indent="-342900">
              <a:spcAft>
                <a:spcPts val="1600"/>
              </a:spcAft>
              <a:buSzPct val="100000"/>
              <a:buChar char="–"/>
            </a:pPr>
            <a:r>
              <a:rPr lang="en-US" sz="14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report presents the forensic acquisition, evidence analysis and correlation findings from the examined devices.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7223760" y="1600200"/>
            <a:ext cx="4434840" cy="4206240"/>
          </a:xfrm>
          <a:prstGeom prst="roundRect">
            <a:avLst>
              <a:gd name="adj" fmla="val 1739"/>
            </a:avLst>
          </a:prstGeom>
          <a:solidFill>
            <a:srgbClr val="FFF4EC"/>
          </a:solidFill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7498080" y="1828800"/>
            <a:ext cx="38404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OVERVIEW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7498080" y="2286000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Subject Matter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498080" y="2532888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7498080" y="2980944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7498080" y="3227832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Quantum Tech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7498080" y="3675888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Persons of Interest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7498080" y="3922776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 · Joe · Norman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7498080" y="4370832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Type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7498080" y="4617720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Device Extractions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7498080" y="5065776"/>
            <a:ext cx="3840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 Used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7498080" y="5312664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UFED / Physical Analyzer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22" name="Text 20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>
            <a:off x="502920" y="6080760"/>
            <a:ext cx="320040" cy="320040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03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 Aim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548640" y="1600200"/>
            <a:ext cx="6309360" cy="4480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500"/>
              </a:spcAft>
              <a:buSzPct val="100000"/>
              <a:buChar char="–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Acquire forensic images of the identified smartphones using industry-standard tools (Cellebrite UFED / Physical Analyzer).</a:t>
            </a:r>
            <a:endParaRPr lang="en-US" sz="1400" dirty="0"/>
          </a:p>
          <a:p>
            <a:pPr marL="342900" indent="-342900">
              <a:spcAft>
                <a:spcPts val="1500"/>
              </a:spcAft>
              <a:buSzPct val="100000"/>
              <a:buChar char="–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 and analyse communications — WhatsApp, Facebook, SMS/MMS and email — across the acquired devices.</a:t>
            </a:r>
            <a:endParaRPr lang="en-US" sz="1400" dirty="0"/>
          </a:p>
          <a:p>
            <a:pPr marL="342900" indent="-342900">
              <a:spcAft>
                <a:spcPts val="1500"/>
              </a:spcAft>
              <a:buSzPct val="100000"/>
              <a:buChar char="–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Correlate call logs, account data and location evidence to reconstruct a timeline of relevant activity.</a:t>
            </a:r>
            <a:endParaRPr lang="en-US" sz="1400" dirty="0"/>
          </a:p>
          <a:p>
            <a:pPr marL="342900" indent="-342900">
              <a:spcAft>
                <a:spcPts val="1500"/>
              </a:spcAft>
              <a:buSzPct val="100000"/>
              <a:buChar char="–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Assess the roles of the individuals involved and distinguish forensic facts from reasonable inference.</a:t>
            </a:r>
            <a:endParaRPr lang="en-US" sz="1400" dirty="0"/>
          </a:p>
          <a:p>
            <a:pPr marL="342900" indent="-342900">
              <a:spcAft>
                <a:spcPts val="1500"/>
              </a:spcAft>
              <a:buSzPct val="100000"/>
              <a:buChar char="–"/>
            </a:pPr>
            <a:r>
              <a:rPr lang="en-US" sz="14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Maintain evidence integrity throughout via hash verification (SHA-256).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7086600" y="2834640"/>
            <a:ext cx="731520" cy="731520"/>
          </a:xfrm>
          <a:prstGeom prst="roundRect">
            <a:avLst>
              <a:gd name="adj" fmla="val 18750"/>
            </a:avLst>
          </a:prstGeom>
          <a:solidFill>
            <a:srgbClr val="F26522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6949440" y="3639312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ACQUIRE</a:t>
            </a:r>
            <a:endParaRPr lang="en-US" sz="850" dirty="0"/>
          </a:p>
        </p:txBody>
      </p:sp>
      <p:sp>
        <p:nvSpPr>
          <p:cNvPr id="10" name="Shape 8"/>
          <p:cNvSpPr/>
          <p:nvPr/>
        </p:nvSpPr>
        <p:spPr>
          <a:xfrm>
            <a:off x="7818120" y="3200400"/>
            <a:ext cx="18288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8001000" y="2834640"/>
            <a:ext cx="731520" cy="731520"/>
          </a:xfrm>
          <a:prstGeom prst="roundRect">
            <a:avLst>
              <a:gd name="adj" fmla="val 18750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7863840" y="3639312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</a:t>
            </a:r>
            <a:endParaRPr lang="en-US" sz="850" dirty="0"/>
          </a:p>
        </p:txBody>
      </p:sp>
      <p:sp>
        <p:nvSpPr>
          <p:cNvPr id="13" name="Shape 11"/>
          <p:cNvSpPr/>
          <p:nvPr/>
        </p:nvSpPr>
        <p:spPr>
          <a:xfrm>
            <a:off x="8732520" y="3200400"/>
            <a:ext cx="18288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8915400" y="2834640"/>
            <a:ext cx="731520" cy="731520"/>
          </a:xfrm>
          <a:prstGeom prst="roundRect">
            <a:avLst>
              <a:gd name="adj" fmla="val 18750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8778240" y="3639312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ANALYSE</a:t>
            </a:r>
            <a:endParaRPr lang="en-US" sz="850" dirty="0"/>
          </a:p>
        </p:txBody>
      </p:sp>
      <p:sp>
        <p:nvSpPr>
          <p:cNvPr id="16" name="Shape 14"/>
          <p:cNvSpPr/>
          <p:nvPr/>
        </p:nvSpPr>
        <p:spPr>
          <a:xfrm>
            <a:off x="9646920" y="3200400"/>
            <a:ext cx="18288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5"/>
          <p:cNvSpPr/>
          <p:nvPr/>
        </p:nvSpPr>
        <p:spPr>
          <a:xfrm>
            <a:off x="9829800" y="2834640"/>
            <a:ext cx="731520" cy="731520"/>
          </a:xfrm>
          <a:prstGeom prst="roundRect">
            <a:avLst>
              <a:gd name="adj" fmla="val 18750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9692640" y="3639312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CORRELATE</a:t>
            </a:r>
            <a:endParaRPr lang="en-US" sz="850" dirty="0"/>
          </a:p>
        </p:txBody>
      </p:sp>
      <p:sp>
        <p:nvSpPr>
          <p:cNvPr id="19" name="Shape 17"/>
          <p:cNvSpPr/>
          <p:nvPr/>
        </p:nvSpPr>
        <p:spPr>
          <a:xfrm>
            <a:off x="10561320" y="3200400"/>
            <a:ext cx="18288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0" name="Shape 18"/>
          <p:cNvSpPr/>
          <p:nvPr/>
        </p:nvSpPr>
        <p:spPr>
          <a:xfrm>
            <a:off x="10744200" y="2834640"/>
            <a:ext cx="731520" cy="731520"/>
          </a:xfrm>
          <a:prstGeom prst="roundRect">
            <a:avLst>
              <a:gd name="adj" fmla="val 18750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10607040" y="3639312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</a:t>
            </a:r>
            <a:endParaRPr lang="en-US" sz="850" dirty="0"/>
          </a:p>
        </p:txBody>
      </p:sp>
      <p:sp>
        <p:nvSpPr>
          <p:cNvPr id="22" name="Text 20"/>
          <p:cNvSpPr/>
          <p:nvPr/>
        </p:nvSpPr>
        <p:spPr>
          <a:xfrm>
            <a:off x="7223760" y="2377440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WORKFLOW APPLIED TO EACH SMARTPHONE</a:t>
            </a:r>
            <a:endParaRPr lang="en-US" sz="1000" dirty="0"/>
          </a:p>
        </p:txBody>
      </p:sp>
      <p:sp>
        <p:nvSpPr>
          <p:cNvPr id="23" name="Shape 21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25" name="Text 23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04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 Forensic Devices Examined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280160"/>
            <a:ext cx="5440680" cy="2286000"/>
          </a:xfrm>
          <a:prstGeom prst="roundRect">
            <a:avLst>
              <a:gd name="adj" fmla="val 2400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7" name="Image 0" descr="/home/claude/assets/huawei_deviceinfo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1353312"/>
            <a:ext cx="5294376" cy="1627632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658368" y="3017520"/>
            <a:ext cx="522122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1 — Huawei POT-LX1 P Smart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658368" y="3273552"/>
            <a:ext cx="5221224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 account: Peter Dover</a:t>
            </a:r>
            <a:endParaRPr lang="en-US" sz="950" dirty="0"/>
          </a:p>
        </p:txBody>
      </p:sp>
      <p:sp>
        <p:nvSpPr>
          <p:cNvPr id="10" name="Shape 7"/>
          <p:cNvSpPr/>
          <p:nvPr/>
        </p:nvSpPr>
        <p:spPr>
          <a:xfrm>
            <a:off x="6309360" y="1280160"/>
            <a:ext cx="5440680" cy="2286000"/>
          </a:xfrm>
          <a:prstGeom prst="roundRect">
            <a:avLst>
              <a:gd name="adj" fmla="val 2400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1" name="Image 1" descr="/home/claude/assets/nokia_deviceinfo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382512" y="1353312"/>
            <a:ext cx="5294376" cy="162763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419088" y="3017520"/>
            <a:ext cx="522122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2 — Nokia C2 2nd Edition</a:t>
            </a:r>
            <a:endParaRPr lang="en-US" sz="1150" dirty="0"/>
          </a:p>
        </p:txBody>
      </p:sp>
      <p:sp>
        <p:nvSpPr>
          <p:cNvPr id="13" name="Text 9"/>
          <p:cNvSpPr/>
          <p:nvPr/>
        </p:nvSpPr>
        <p:spPr>
          <a:xfrm>
            <a:off x="6419088" y="3273552"/>
            <a:ext cx="5221224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 account: Norman</a:t>
            </a:r>
            <a:endParaRPr lang="en-US" sz="950" dirty="0"/>
          </a:p>
        </p:txBody>
      </p:sp>
      <p:sp>
        <p:nvSpPr>
          <p:cNvPr id="14" name="Shape 10"/>
          <p:cNvSpPr/>
          <p:nvPr/>
        </p:nvSpPr>
        <p:spPr>
          <a:xfrm>
            <a:off x="548640" y="3767328"/>
            <a:ext cx="5440680" cy="2286000"/>
          </a:xfrm>
          <a:prstGeom prst="roundRect">
            <a:avLst>
              <a:gd name="adj" fmla="val 2400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5" name="Image 2" descr="/home/claude/assets/samsung_deviceinfo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21792" y="3840480"/>
            <a:ext cx="5294376" cy="1627632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658368" y="5504688"/>
            <a:ext cx="522122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3 — Samsung SM-A137F Galaxy A13</a:t>
            </a:r>
            <a:endParaRPr lang="en-US" sz="1150" dirty="0"/>
          </a:p>
        </p:txBody>
      </p:sp>
      <p:sp>
        <p:nvSpPr>
          <p:cNvPr id="17" name="Text 12"/>
          <p:cNvSpPr/>
          <p:nvPr/>
        </p:nvSpPr>
        <p:spPr>
          <a:xfrm>
            <a:off x="658368" y="5760720"/>
            <a:ext cx="5221224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Ownership not confirmed</a:t>
            </a:r>
            <a:endParaRPr lang="en-US" sz="950" dirty="0"/>
          </a:p>
        </p:txBody>
      </p:sp>
      <p:sp>
        <p:nvSpPr>
          <p:cNvPr id="18" name="Shape 13"/>
          <p:cNvSpPr/>
          <p:nvPr/>
        </p:nvSpPr>
        <p:spPr>
          <a:xfrm>
            <a:off x="6309360" y="3767328"/>
            <a:ext cx="5440680" cy="2286000"/>
          </a:xfrm>
          <a:prstGeom prst="roundRect">
            <a:avLst>
              <a:gd name="adj" fmla="val 2400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9" name="Image 3" descr="/home/claude/assets/ulefone_deviceinfo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382512" y="3840480"/>
            <a:ext cx="5294376" cy="1627632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6419088" y="5504688"/>
            <a:ext cx="522122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4 — Ulefone Note 14</a:t>
            </a:r>
            <a:endParaRPr lang="en-US" sz="1150" dirty="0"/>
          </a:p>
        </p:txBody>
      </p:sp>
      <p:sp>
        <p:nvSpPr>
          <p:cNvPr id="21" name="Text 15"/>
          <p:cNvSpPr/>
          <p:nvPr/>
        </p:nvSpPr>
        <p:spPr>
          <a:xfrm>
            <a:off x="6419088" y="5760720"/>
            <a:ext cx="5221224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link established</a:t>
            </a:r>
            <a:endParaRPr lang="en-US" sz="950" dirty="0"/>
          </a:p>
        </p:txBody>
      </p:sp>
      <p:sp>
        <p:nvSpPr>
          <p:cNvPr id="22" name="Shape 16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17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24" name="Text 18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05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Own Mobile Forensic Acquisition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48640" y="1234440"/>
            <a:ext cx="9966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part of this exercise, the examiner personally carried out a full mobile device acquisition using Cellebrite UFED, documenting the case setup through to extraction on their own device.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48640" y="1737360"/>
            <a:ext cx="11091672" cy="566928"/>
          </a:xfrm>
          <a:prstGeom prst="roundRect">
            <a:avLst>
              <a:gd name="adj" fmla="val 11290"/>
            </a:avLst>
          </a:prstGeom>
          <a:solidFill>
            <a:srgbClr val="FFF4EC"/>
          </a:solidFill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777240" y="1810512"/>
            <a:ext cx="333146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5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EXAMINER NAME</a:t>
            </a:r>
            <a:endParaRPr lang="en-US" sz="850" dirty="0"/>
          </a:p>
        </p:txBody>
      </p:sp>
      <p:sp>
        <p:nvSpPr>
          <p:cNvPr id="9" name="Text 7"/>
          <p:cNvSpPr/>
          <p:nvPr/>
        </p:nvSpPr>
        <p:spPr>
          <a:xfrm>
            <a:off x="777240" y="2011680"/>
            <a:ext cx="33314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preamraj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4474464" y="1810512"/>
            <a:ext cx="333146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5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IDENTIFIER</a:t>
            </a:r>
            <a:endParaRPr lang="en-US" sz="850" dirty="0"/>
          </a:p>
        </p:txBody>
      </p:sp>
      <p:sp>
        <p:nvSpPr>
          <p:cNvPr id="11" name="Text 9"/>
          <p:cNvSpPr/>
          <p:nvPr/>
        </p:nvSpPr>
        <p:spPr>
          <a:xfrm>
            <a:off x="4474464" y="2011680"/>
            <a:ext cx="33314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00000212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245864" y="1828800"/>
            <a:ext cx="0" cy="384048"/>
          </a:xfrm>
          <a:prstGeom prst="line">
            <a:avLst/>
          </a:prstGeom>
          <a:noFill/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8171688" y="1810512"/>
            <a:ext cx="333146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5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ACQUIRED</a:t>
            </a:r>
            <a:endParaRPr lang="en-US" sz="850" dirty="0"/>
          </a:p>
        </p:txBody>
      </p:sp>
      <p:sp>
        <p:nvSpPr>
          <p:cNvPr id="14" name="Text 12"/>
          <p:cNvSpPr/>
          <p:nvPr/>
        </p:nvSpPr>
        <p:spPr>
          <a:xfrm>
            <a:off x="8171688" y="2011680"/>
            <a:ext cx="3331464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Detected Model CPH2213 (Examiner's own device)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7943088" y="1828800"/>
            <a:ext cx="0" cy="384048"/>
          </a:xfrm>
          <a:prstGeom prst="line">
            <a:avLst/>
          </a:prstGeom>
          <a:noFill/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548640" y="2514600"/>
            <a:ext cx="2633472" cy="2423160"/>
          </a:xfrm>
          <a:prstGeom prst="roundRect">
            <a:avLst>
              <a:gd name="adj" fmla="val 2264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676656" y="256946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 DEVICE</a:t>
            </a:r>
            <a:endParaRPr lang="en-US" sz="850" dirty="0"/>
          </a:p>
        </p:txBody>
      </p:sp>
      <p:pic>
        <p:nvPicPr>
          <p:cNvPr id="18" name="Image 0" descr="/home/claude/assets/case01_newcas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2807208"/>
            <a:ext cx="2487168" cy="1444752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658368" y="432511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Case Setup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658368" y="452628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Cellebrite UFED</a:t>
            </a:r>
            <a:endParaRPr lang="en-US" sz="750" dirty="0"/>
          </a:p>
        </p:txBody>
      </p:sp>
      <p:sp>
        <p:nvSpPr>
          <p:cNvPr id="21" name="Shape 18"/>
          <p:cNvSpPr/>
          <p:nvPr/>
        </p:nvSpPr>
        <p:spPr>
          <a:xfrm>
            <a:off x="3364992" y="2514600"/>
            <a:ext cx="2633472" cy="2423160"/>
          </a:xfrm>
          <a:prstGeom prst="roundRect">
            <a:avLst>
              <a:gd name="adj" fmla="val 2264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2" name="Text 19"/>
          <p:cNvSpPr/>
          <p:nvPr/>
        </p:nvSpPr>
        <p:spPr>
          <a:xfrm>
            <a:off x="3493008" y="256946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 DEVICE</a:t>
            </a:r>
            <a:endParaRPr lang="en-US" sz="850" dirty="0"/>
          </a:p>
        </p:txBody>
      </p:sp>
      <p:pic>
        <p:nvPicPr>
          <p:cNvPr id="23" name="Image 1" descr="/home/claude/assets/case02_detect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438144" y="2807208"/>
            <a:ext cx="2487168" cy="1444752"/>
          </a:xfrm>
          <a:prstGeom prst="rect">
            <a:avLst/>
          </a:prstGeom>
        </p:spPr>
      </p:pic>
      <p:sp>
        <p:nvSpPr>
          <p:cNvPr id="24" name="Text 20"/>
          <p:cNvSpPr/>
          <p:nvPr/>
        </p:nvSpPr>
        <p:spPr>
          <a:xfrm>
            <a:off x="3474720" y="432511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Detection</a:t>
            </a:r>
            <a:endParaRPr lang="en-US" sz="1050" dirty="0"/>
          </a:p>
        </p:txBody>
      </p:sp>
      <p:sp>
        <p:nvSpPr>
          <p:cNvPr id="25" name="Text 21"/>
          <p:cNvSpPr/>
          <p:nvPr/>
        </p:nvSpPr>
        <p:spPr>
          <a:xfrm>
            <a:off x="3474720" y="452628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Cellebrite UFED</a:t>
            </a:r>
            <a:endParaRPr lang="en-US" sz="750" dirty="0"/>
          </a:p>
        </p:txBody>
      </p:sp>
      <p:sp>
        <p:nvSpPr>
          <p:cNvPr id="26" name="Shape 22"/>
          <p:cNvSpPr/>
          <p:nvPr/>
        </p:nvSpPr>
        <p:spPr>
          <a:xfrm>
            <a:off x="6181344" y="2514600"/>
            <a:ext cx="2633472" cy="2423160"/>
          </a:xfrm>
          <a:prstGeom prst="roundRect">
            <a:avLst>
              <a:gd name="adj" fmla="val 2264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7" name="Text 23"/>
          <p:cNvSpPr/>
          <p:nvPr/>
        </p:nvSpPr>
        <p:spPr>
          <a:xfrm>
            <a:off x="6309360" y="256946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 DEVICE</a:t>
            </a:r>
            <a:endParaRPr lang="en-US" sz="850" dirty="0"/>
          </a:p>
        </p:txBody>
      </p:sp>
      <p:pic>
        <p:nvPicPr>
          <p:cNvPr id="28" name="Image 2" descr="/home/claude/assets/case03_devicedetect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254496" y="2807208"/>
            <a:ext cx="2487168" cy="1444752"/>
          </a:xfrm>
          <a:prstGeom prst="rect">
            <a:avLst/>
          </a:prstGeom>
        </p:spPr>
      </p:pic>
      <p:sp>
        <p:nvSpPr>
          <p:cNvPr id="29" name="Text 24"/>
          <p:cNvSpPr/>
          <p:nvPr/>
        </p:nvSpPr>
        <p:spPr>
          <a:xfrm>
            <a:off x="6291072" y="432511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Information Capture</a:t>
            </a:r>
            <a:endParaRPr lang="en-US" sz="1050" dirty="0"/>
          </a:p>
        </p:txBody>
      </p:sp>
      <p:sp>
        <p:nvSpPr>
          <p:cNvPr id="30" name="Text 25"/>
          <p:cNvSpPr/>
          <p:nvPr/>
        </p:nvSpPr>
        <p:spPr>
          <a:xfrm>
            <a:off x="6291072" y="452628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Cellebrite UFED</a:t>
            </a:r>
            <a:endParaRPr lang="en-US" sz="750" dirty="0"/>
          </a:p>
        </p:txBody>
      </p:sp>
      <p:sp>
        <p:nvSpPr>
          <p:cNvPr id="31" name="Shape 26"/>
          <p:cNvSpPr/>
          <p:nvPr/>
        </p:nvSpPr>
        <p:spPr>
          <a:xfrm>
            <a:off x="8997696" y="2514600"/>
            <a:ext cx="2633472" cy="2423160"/>
          </a:xfrm>
          <a:prstGeom prst="roundRect">
            <a:avLst>
              <a:gd name="adj" fmla="val 2264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32" name="Text 27"/>
          <p:cNvSpPr/>
          <p:nvPr/>
        </p:nvSpPr>
        <p:spPr>
          <a:xfrm>
            <a:off x="9125712" y="256946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 DEVICE</a:t>
            </a:r>
            <a:endParaRPr lang="en-US" sz="850" dirty="0"/>
          </a:p>
        </p:txBody>
      </p:sp>
      <p:pic>
        <p:nvPicPr>
          <p:cNvPr id="33" name="Image 3" descr="/home/claude/assets/case04_selectcontent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9070848" y="2807208"/>
            <a:ext cx="2487168" cy="1444752"/>
          </a:xfrm>
          <a:prstGeom prst="rect">
            <a:avLst/>
          </a:prstGeom>
        </p:spPr>
      </p:pic>
      <p:sp>
        <p:nvSpPr>
          <p:cNvPr id="34" name="Text 28"/>
          <p:cNvSpPr/>
          <p:nvPr/>
        </p:nvSpPr>
        <p:spPr>
          <a:xfrm>
            <a:off x="9107424" y="432511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Type Selection</a:t>
            </a:r>
            <a:endParaRPr lang="en-US" sz="1050" dirty="0"/>
          </a:p>
        </p:txBody>
      </p:sp>
      <p:sp>
        <p:nvSpPr>
          <p:cNvPr id="35" name="Text 29"/>
          <p:cNvSpPr/>
          <p:nvPr/>
        </p:nvSpPr>
        <p:spPr>
          <a:xfrm>
            <a:off x="9107424" y="452628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Cellebrite UFED</a:t>
            </a:r>
            <a:endParaRPr lang="en-US" sz="750" dirty="0"/>
          </a:p>
        </p:txBody>
      </p:sp>
      <p:sp>
        <p:nvSpPr>
          <p:cNvPr id="36" name="Shape 30"/>
          <p:cNvSpPr/>
          <p:nvPr/>
        </p:nvSpPr>
        <p:spPr>
          <a:xfrm>
            <a:off x="1828800" y="5806440"/>
            <a:ext cx="1417320" cy="457200"/>
          </a:xfrm>
          <a:prstGeom prst="roundRect">
            <a:avLst>
              <a:gd name="adj" fmla="val 16000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7" name="Text 31"/>
          <p:cNvSpPr/>
          <p:nvPr/>
        </p:nvSpPr>
        <p:spPr>
          <a:xfrm>
            <a:off x="1828800" y="5806440"/>
            <a:ext cx="1417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</a:t>
            </a:r>
            <a:endParaRPr lang="en-US" sz="1000" dirty="0"/>
          </a:p>
        </p:txBody>
      </p:sp>
      <p:sp>
        <p:nvSpPr>
          <p:cNvPr id="38" name="Shape 32"/>
          <p:cNvSpPr/>
          <p:nvPr/>
        </p:nvSpPr>
        <p:spPr>
          <a:xfrm>
            <a:off x="3246120" y="6035040"/>
            <a:ext cx="45720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39" name="Shape 33"/>
          <p:cNvSpPr/>
          <p:nvPr/>
        </p:nvSpPr>
        <p:spPr>
          <a:xfrm>
            <a:off x="3703320" y="5806440"/>
            <a:ext cx="1417320" cy="457200"/>
          </a:xfrm>
          <a:prstGeom prst="roundRect">
            <a:avLst>
              <a:gd name="adj" fmla="val 16000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0" name="Text 34"/>
          <p:cNvSpPr/>
          <p:nvPr/>
        </p:nvSpPr>
        <p:spPr>
          <a:xfrm>
            <a:off x="3703320" y="5806440"/>
            <a:ext cx="1417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ACQUISITION</a:t>
            </a:r>
            <a:endParaRPr lang="en-US" sz="1000" dirty="0"/>
          </a:p>
        </p:txBody>
      </p:sp>
      <p:sp>
        <p:nvSpPr>
          <p:cNvPr id="41" name="Shape 35"/>
          <p:cNvSpPr/>
          <p:nvPr/>
        </p:nvSpPr>
        <p:spPr>
          <a:xfrm>
            <a:off x="5120640" y="6035040"/>
            <a:ext cx="45720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42" name="Shape 36"/>
          <p:cNvSpPr/>
          <p:nvPr/>
        </p:nvSpPr>
        <p:spPr>
          <a:xfrm>
            <a:off x="5577840" y="5806440"/>
            <a:ext cx="1417320" cy="457200"/>
          </a:xfrm>
          <a:prstGeom prst="roundRect">
            <a:avLst>
              <a:gd name="adj" fmla="val 16000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3" name="Text 37"/>
          <p:cNvSpPr/>
          <p:nvPr/>
        </p:nvSpPr>
        <p:spPr>
          <a:xfrm>
            <a:off x="5577840" y="5806440"/>
            <a:ext cx="1417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</a:t>
            </a:r>
            <a:endParaRPr lang="en-US" sz="1000" dirty="0"/>
          </a:p>
        </p:txBody>
      </p:sp>
      <p:sp>
        <p:nvSpPr>
          <p:cNvPr id="44" name="Shape 38"/>
          <p:cNvSpPr/>
          <p:nvPr/>
        </p:nvSpPr>
        <p:spPr>
          <a:xfrm>
            <a:off x="6995160" y="6035040"/>
            <a:ext cx="45720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45" name="Shape 39"/>
          <p:cNvSpPr/>
          <p:nvPr/>
        </p:nvSpPr>
        <p:spPr>
          <a:xfrm>
            <a:off x="7452360" y="5806440"/>
            <a:ext cx="1417320" cy="457200"/>
          </a:xfrm>
          <a:prstGeom prst="roundRect">
            <a:avLst>
              <a:gd name="adj" fmla="val 16000"/>
            </a:avLst>
          </a:prstGeom>
          <a:solidFill>
            <a:srgbClr val="F26522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6" name="Text 40"/>
          <p:cNvSpPr/>
          <p:nvPr/>
        </p:nvSpPr>
        <p:spPr>
          <a:xfrm>
            <a:off x="7452360" y="5806440"/>
            <a:ext cx="14173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</a:t>
            </a:r>
            <a:endParaRPr lang="en-US" sz="1000" dirty="0"/>
          </a:p>
        </p:txBody>
      </p:sp>
      <p:sp>
        <p:nvSpPr>
          <p:cNvPr id="47" name="Shape 41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8" name="Text 42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49" name="Text 43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06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Integrity — Hash Verification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548640" y="1371600"/>
            <a:ext cx="9692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SHA-256 backup hashes were generated at acquisition and re-verified in Physical Analyzer to confirm all four extraction images remained unaltered.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48640" y="1965960"/>
            <a:ext cx="2633472" cy="246888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76656" y="202082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HASH</a:t>
            </a:r>
            <a:endParaRPr lang="en-US" sz="850" dirty="0"/>
          </a:p>
        </p:txBody>
      </p:sp>
      <p:pic>
        <p:nvPicPr>
          <p:cNvPr id="9" name="Image 0" descr="/home/claude/assets/huawei_hash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2258568"/>
            <a:ext cx="2487168" cy="144475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658368" y="377647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POT-LX1 P Smart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658368" y="397764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SHA-256 verified</a:t>
            </a:r>
            <a:endParaRPr lang="en-US" sz="750" dirty="0"/>
          </a:p>
        </p:txBody>
      </p:sp>
      <p:sp>
        <p:nvSpPr>
          <p:cNvPr id="12" name="Shape 9"/>
          <p:cNvSpPr/>
          <p:nvPr/>
        </p:nvSpPr>
        <p:spPr>
          <a:xfrm>
            <a:off x="3364992" y="1965960"/>
            <a:ext cx="2633472" cy="246888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3493008" y="202082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HASH</a:t>
            </a:r>
            <a:endParaRPr lang="en-US" sz="850" dirty="0"/>
          </a:p>
        </p:txBody>
      </p:sp>
      <p:pic>
        <p:nvPicPr>
          <p:cNvPr id="14" name="Image 1" descr="/home/claude/assets/nokia_hash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438144" y="2258568"/>
            <a:ext cx="2487168" cy="144475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474720" y="377647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C2 2nd Edition</a:t>
            </a:r>
            <a:endParaRPr lang="en-US" sz="1050" dirty="0"/>
          </a:p>
        </p:txBody>
      </p:sp>
      <p:sp>
        <p:nvSpPr>
          <p:cNvPr id="16" name="Text 12"/>
          <p:cNvSpPr/>
          <p:nvPr/>
        </p:nvSpPr>
        <p:spPr>
          <a:xfrm>
            <a:off x="3474720" y="397764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SHA-256 verified</a:t>
            </a:r>
            <a:endParaRPr lang="en-US" sz="750" dirty="0"/>
          </a:p>
        </p:txBody>
      </p:sp>
      <p:sp>
        <p:nvSpPr>
          <p:cNvPr id="17" name="Shape 13"/>
          <p:cNvSpPr/>
          <p:nvPr/>
        </p:nvSpPr>
        <p:spPr>
          <a:xfrm>
            <a:off x="6181344" y="1965960"/>
            <a:ext cx="2633472" cy="246888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8" name="Text 14"/>
          <p:cNvSpPr/>
          <p:nvPr/>
        </p:nvSpPr>
        <p:spPr>
          <a:xfrm>
            <a:off x="6309360" y="202082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HASH</a:t>
            </a:r>
            <a:endParaRPr lang="en-US" sz="850" dirty="0"/>
          </a:p>
        </p:txBody>
      </p:sp>
      <p:pic>
        <p:nvPicPr>
          <p:cNvPr id="19" name="Image 2" descr="/home/claude/assets/samsung_hash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254496" y="2258568"/>
            <a:ext cx="2487168" cy="144475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6291072" y="377647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SM-A137F Galaxy A13</a:t>
            </a:r>
            <a:endParaRPr lang="en-US" sz="1050" dirty="0"/>
          </a:p>
        </p:txBody>
      </p:sp>
      <p:sp>
        <p:nvSpPr>
          <p:cNvPr id="21" name="Text 16"/>
          <p:cNvSpPr/>
          <p:nvPr/>
        </p:nvSpPr>
        <p:spPr>
          <a:xfrm>
            <a:off x="6291072" y="397764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SHA-256 verified</a:t>
            </a:r>
            <a:endParaRPr lang="en-US" sz="750" dirty="0"/>
          </a:p>
        </p:txBody>
      </p:sp>
      <p:sp>
        <p:nvSpPr>
          <p:cNvPr id="22" name="Shape 17"/>
          <p:cNvSpPr/>
          <p:nvPr/>
        </p:nvSpPr>
        <p:spPr>
          <a:xfrm>
            <a:off x="8997696" y="1965960"/>
            <a:ext cx="2633472" cy="246888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3" name="Text 18"/>
          <p:cNvSpPr/>
          <p:nvPr/>
        </p:nvSpPr>
        <p:spPr>
          <a:xfrm>
            <a:off x="9125712" y="2020824"/>
            <a:ext cx="237744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HASH</a:t>
            </a:r>
            <a:endParaRPr lang="en-US" sz="850" dirty="0"/>
          </a:p>
        </p:txBody>
      </p:sp>
      <p:pic>
        <p:nvPicPr>
          <p:cNvPr id="24" name="Image 3" descr="/home/claude/assets/ulefone_hash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9070848" y="2258568"/>
            <a:ext cx="2487168" cy="1444752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9107424" y="3776472"/>
            <a:ext cx="2414016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Ulefone Note 14</a:t>
            </a:r>
            <a:endParaRPr lang="en-US" sz="1050" dirty="0"/>
          </a:p>
        </p:txBody>
      </p:sp>
      <p:sp>
        <p:nvSpPr>
          <p:cNvPr id="26" name="Text 20"/>
          <p:cNvSpPr/>
          <p:nvPr/>
        </p:nvSpPr>
        <p:spPr>
          <a:xfrm>
            <a:off x="9107424" y="3977640"/>
            <a:ext cx="2414016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SHA-256 verified</a:t>
            </a:r>
            <a:endParaRPr lang="en-US" sz="750" dirty="0"/>
          </a:p>
        </p:txBody>
      </p:sp>
      <p:sp>
        <p:nvSpPr>
          <p:cNvPr id="27" name="Text 21"/>
          <p:cNvSpPr/>
          <p:nvPr/>
        </p:nvSpPr>
        <p:spPr>
          <a:xfrm>
            <a:off x="548640" y="470916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four extraction images were successfully hash-verified in Cellebrite Physical Analyzer, confirming no evidence was altered during acquisition or analysis.</a:t>
            </a:r>
            <a:endParaRPr lang="en-US" sz="1200" dirty="0"/>
          </a:p>
        </p:txBody>
      </p:sp>
      <p:sp>
        <p:nvSpPr>
          <p:cNvPr id="28" name="Shape 22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3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30" name="Text 24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07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 &amp; Call Evidence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188720"/>
            <a:ext cx="5029200" cy="3770757"/>
          </a:xfrm>
          <a:prstGeom prst="roundRect">
            <a:avLst>
              <a:gd name="adj" fmla="val 145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76656" y="1243584"/>
            <a:ext cx="477316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LOG</a:t>
            </a:r>
            <a:endParaRPr lang="en-US" sz="850" dirty="0"/>
          </a:p>
        </p:txBody>
      </p:sp>
      <p:pic>
        <p:nvPicPr>
          <p:cNvPr id="8" name="Image 0" descr="/home/claude/assets/huawei_calllog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1481328"/>
            <a:ext cx="4882896" cy="2792349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8368" y="4346829"/>
            <a:ext cx="480974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Log — Huawei POT-LX1 P Smart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658368" y="4547997"/>
            <a:ext cx="480974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com.android.providers.contacts / calls.db</a:t>
            </a:r>
            <a:endParaRPr lang="en-US" sz="750" dirty="0"/>
          </a:p>
        </p:txBody>
      </p:sp>
      <p:sp>
        <p:nvSpPr>
          <p:cNvPr id="11" name="Shape 8"/>
          <p:cNvSpPr/>
          <p:nvPr/>
        </p:nvSpPr>
        <p:spPr>
          <a:xfrm>
            <a:off x="5806440" y="1188720"/>
            <a:ext cx="5029200" cy="3770757"/>
          </a:xfrm>
          <a:prstGeom prst="roundRect">
            <a:avLst>
              <a:gd name="adj" fmla="val 145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5934456" y="1243584"/>
            <a:ext cx="477316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CONTACTS</a:t>
            </a:r>
            <a:endParaRPr lang="en-US" sz="850" dirty="0"/>
          </a:p>
        </p:txBody>
      </p:sp>
      <p:pic>
        <p:nvPicPr>
          <p:cNvPr id="13" name="Image 1" descr="/home/claude/assets/huawei_contacts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879592" y="1481328"/>
            <a:ext cx="4882896" cy="2792349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5916168" y="4346829"/>
            <a:ext cx="480974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Contacts — Huawei POT-LX1 P Smart</a:t>
            </a:r>
            <a:endParaRPr lang="en-US" sz="1050" dirty="0"/>
          </a:p>
        </p:txBody>
      </p:sp>
      <p:sp>
        <p:nvSpPr>
          <p:cNvPr id="15" name="Text 11"/>
          <p:cNvSpPr/>
          <p:nvPr/>
        </p:nvSpPr>
        <p:spPr>
          <a:xfrm>
            <a:off x="5916168" y="4547997"/>
            <a:ext cx="480974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com.android.providers.contacts / contacts2.db</a:t>
            </a:r>
            <a:endParaRPr lang="en-US" sz="750" dirty="0"/>
          </a:p>
        </p:txBody>
      </p:sp>
      <p:sp>
        <p:nvSpPr>
          <p:cNvPr id="16" name="Text 12"/>
          <p:cNvSpPr/>
          <p:nvPr/>
        </p:nvSpPr>
        <p:spPr>
          <a:xfrm>
            <a:off x="548640" y="5074920"/>
            <a:ext cx="1115568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call log entries recovered on the Huawei device; 14 outgoing calls recorded as "Not answered".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 list (13 entries) includes "Joe Marsh" — stored number 00447476538686.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stored number does not match the phone number recovered from the Samsung device (+447383368785) — device-to-"Joe" ownership is not confirmed by this evidence alone.</a:t>
            </a:r>
            <a:endParaRPr lang="en-US" sz="1200" dirty="0"/>
          </a:p>
        </p:txBody>
      </p:sp>
      <p:sp>
        <p:nvSpPr>
          <p:cNvPr id="17" name="Shape 13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4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19" name="Text 15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08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Chat &amp; Communication Evidence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325880"/>
            <a:ext cx="6492240" cy="4639437"/>
          </a:xfrm>
          <a:prstGeom prst="roundRect">
            <a:avLst>
              <a:gd name="adj" fmla="val 1183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76656" y="1380744"/>
            <a:ext cx="623620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CHAT EVIDENCE</a:t>
            </a:r>
            <a:endParaRPr lang="en-US" sz="850" dirty="0"/>
          </a:p>
        </p:txBody>
      </p:sp>
      <p:pic>
        <p:nvPicPr>
          <p:cNvPr id="8" name="Image 0" descr="/home/claude/assets/huawei_fbchat2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1618488"/>
            <a:ext cx="6345936" cy="3615309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8368" y="5306949"/>
            <a:ext cx="627278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Facebook Chat — Peter Dover ↔ Norman Smith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658368" y="5508117"/>
            <a:ext cx="627278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Huawei_POT-LX1 P Smart / Genie: Facebook (grouped by Thread Key)</a:t>
            </a:r>
            <a:endParaRPr lang="en-US" sz="750" dirty="0"/>
          </a:p>
        </p:txBody>
      </p:sp>
      <p:sp>
        <p:nvSpPr>
          <p:cNvPr id="11" name="Text 8"/>
          <p:cNvSpPr/>
          <p:nvPr/>
        </p:nvSpPr>
        <p:spPr>
          <a:xfrm>
            <a:off x="7498080" y="1600200"/>
            <a:ext cx="416052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Conversation recovered on the Huawei device between account owner "Peter Dover" and contact "Norman Smith".</a:t>
            </a:r>
            <a:endParaRPr lang="en-US" sz="1200" dirty="0"/>
          </a:p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Exchange dated 31/01/2025, 12:47–12:53 (UTC+0), referencing a proposed transfer in staged parts and a financial figure.</a:t>
            </a:r>
            <a:endParaRPr lang="en-US" sz="1200" dirty="0"/>
          </a:p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Timestamps and both participants are corroborated by the Facebook thread metadata shown in the evidence panel.</a:t>
            </a:r>
            <a:endParaRPr lang="en-US" sz="1200" dirty="0"/>
          </a:p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is the strongest direct communication link identified between the Huawei and Nokia account holders.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14" name="Text 11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09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&amp; Account Evidence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188720"/>
            <a:ext cx="5120640" cy="3822192"/>
          </a:xfrm>
          <a:prstGeom prst="roundRect">
            <a:avLst>
              <a:gd name="adj" fmla="val 143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76656" y="1243584"/>
            <a:ext cx="486460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</a:t>
            </a:r>
            <a:endParaRPr lang="en-US" sz="850" dirty="0"/>
          </a:p>
        </p:txBody>
      </p:sp>
      <p:pic>
        <p:nvPicPr>
          <p:cNvPr id="8" name="Image 0" descr="/home/claude/assets/huawei_emails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1481328"/>
            <a:ext cx="4974336" cy="2843784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8368" y="4398264"/>
            <a:ext cx="490118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Gmail Inbox — dovp59@gmail.com (Huawei device)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658368" y="4599432"/>
            <a:ext cx="490118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Huawei_POT-LX1 P Smart / Emails</a:t>
            </a:r>
            <a:endParaRPr lang="en-US" sz="750" dirty="0"/>
          </a:p>
        </p:txBody>
      </p:sp>
      <p:sp>
        <p:nvSpPr>
          <p:cNvPr id="11" name="Shape 8"/>
          <p:cNvSpPr/>
          <p:nvPr/>
        </p:nvSpPr>
        <p:spPr>
          <a:xfrm>
            <a:off x="5989320" y="1188720"/>
            <a:ext cx="5120640" cy="3822192"/>
          </a:xfrm>
          <a:prstGeom prst="roundRect">
            <a:avLst>
              <a:gd name="adj" fmla="val 143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6117336" y="1243584"/>
            <a:ext cx="486460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</a:t>
            </a:r>
            <a:endParaRPr lang="en-US" sz="850" dirty="0"/>
          </a:p>
        </p:txBody>
      </p:sp>
      <p:pic>
        <p:nvPicPr>
          <p:cNvPr id="13" name="Image 1" descr="/home/claude/assets/huawei_useraccount2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062472" y="1481328"/>
            <a:ext cx="4974336" cy="2843784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6099048" y="4398264"/>
            <a:ext cx="490118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 Account Details — Huawei device</a:t>
            </a:r>
            <a:endParaRPr lang="en-US" sz="1050" dirty="0"/>
          </a:p>
        </p:txBody>
      </p:sp>
      <p:sp>
        <p:nvSpPr>
          <p:cNvPr id="15" name="Text 11"/>
          <p:cNvSpPr/>
          <p:nvPr/>
        </p:nvSpPr>
        <p:spPr>
          <a:xfrm>
            <a:off x="6099048" y="4599432"/>
            <a:ext cx="490118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com.snapchat.android / shared_prefs</a:t>
            </a:r>
            <a:endParaRPr lang="en-US" sz="750" dirty="0"/>
          </a:p>
        </p:txBody>
      </p:sp>
      <p:sp>
        <p:nvSpPr>
          <p:cNvPr id="16" name="Text 12"/>
          <p:cNvSpPr/>
          <p:nvPr/>
        </p:nvSpPr>
        <p:spPr>
          <a:xfrm>
            <a:off x="548640" y="5120640"/>
            <a:ext cx="1115568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Gmail account dovp59@gmail.com is the primary email account recovered from the Huawei device.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 owner name recorded in extracted app data as "Peter Dover" — no evidence of the name "Emma" was recovered on this device.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WhatsApp registration on the Huawei device is tied to phone number 7917162788.</a:t>
            </a:r>
            <a:endParaRPr lang="en-US" sz="1200" dirty="0"/>
          </a:p>
        </p:txBody>
      </p:sp>
      <p:sp>
        <p:nvSpPr>
          <p:cNvPr id="17" name="Shape 13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4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19" name="Text 15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10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Evidence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463040"/>
            <a:ext cx="3611880" cy="2973515"/>
          </a:xfrm>
          <a:prstGeom prst="roundRect">
            <a:avLst>
              <a:gd name="adj" fmla="val 184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76656" y="1517904"/>
            <a:ext cx="335584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</a:t>
            </a:r>
            <a:endParaRPr lang="en-US" sz="850" dirty="0"/>
          </a:p>
        </p:txBody>
      </p:sp>
      <p:pic>
        <p:nvPicPr>
          <p:cNvPr id="8" name="Image 0" descr="/home/claude/assets/huawei_locationmap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1755648"/>
            <a:ext cx="3465576" cy="1995107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8368" y="3823907"/>
            <a:ext cx="339242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— 419 Location Points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658368" y="4025075"/>
            <a:ext cx="339242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Device Locations / Locations database</a:t>
            </a:r>
            <a:endParaRPr lang="en-US" sz="750" dirty="0"/>
          </a:p>
        </p:txBody>
      </p:sp>
      <p:sp>
        <p:nvSpPr>
          <p:cNvPr id="11" name="Shape 8"/>
          <p:cNvSpPr/>
          <p:nvPr/>
        </p:nvSpPr>
        <p:spPr>
          <a:xfrm>
            <a:off x="4361688" y="1463040"/>
            <a:ext cx="3611880" cy="2973515"/>
          </a:xfrm>
          <a:prstGeom prst="roundRect">
            <a:avLst>
              <a:gd name="adj" fmla="val 184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4489704" y="1517904"/>
            <a:ext cx="335584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</a:t>
            </a:r>
            <a:endParaRPr lang="en-US" sz="850" dirty="0"/>
          </a:p>
        </p:txBody>
      </p:sp>
      <p:pic>
        <p:nvPicPr>
          <p:cNvPr id="13" name="Image 1" descr="/home/claude/assets/nokia_locationmap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434840" y="1755648"/>
            <a:ext cx="3465576" cy="1995107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4471416" y="3823907"/>
            <a:ext cx="339242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— 29 Device Locations</a:t>
            </a:r>
            <a:endParaRPr lang="en-US" sz="1050" dirty="0"/>
          </a:p>
        </p:txBody>
      </p:sp>
      <p:sp>
        <p:nvSpPr>
          <p:cNvPr id="15" name="Text 11"/>
          <p:cNvSpPr/>
          <p:nvPr/>
        </p:nvSpPr>
        <p:spPr>
          <a:xfrm>
            <a:off x="4471416" y="4025075"/>
            <a:ext cx="339242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Device Locations / Locations database</a:t>
            </a:r>
            <a:endParaRPr lang="en-US" sz="750" dirty="0"/>
          </a:p>
        </p:txBody>
      </p:sp>
      <p:sp>
        <p:nvSpPr>
          <p:cNvPr id="16" name="Shape 12"/>
          <p:cNvSpPr/>
          <p:nvPr/>
        </p:nvSpPr>
        <p:spPr>
          <a:xfrm>
            <a:off x="8174736" y="1463040"/>
            <a:ext cx="3611880" cy="2973515"/>
          </a:xfrm>
          <a:prstGeom prst="roundRect">
            <a:avLst>
              <a:gd name="adj" fmla="val 184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7" name="Text 13"/>
          <p:cNvSpPr/>
          <p:nvPr/>
        </p:nvSpPr>
        <p:spPr>
          <a:xfrm>
            <a:off x="8302752" y="1517904"/>
            <a:ext cx="335584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</a:t>
            </a:r>
            <a:endParaRPr lang="en-US" sz="850" dirty="0"/>
          </a:p>
        </p:txBody>
      </p:sp>
      <p:pic>
        <p:nvPicPr>
          <p:cNvPr id="18" name="Image 2" descr="/home/claude/assets/samsung_locationmap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247888" y="1755648"/>
            <a:ext cx="3465576" cy="1995107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8284464" y="3823907"/>
            <a:ext cx="339242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— 1,465 Location Points</a:t>
            </a:r>
            <a:endParaRPr lang="en-US" sz="1050" dirty="0"/>
          </a:p>
        </p:txBody>
      </p:sp>
      <p:sp>
        <p:nvSpPr>
          <p:cNvPr id="20" name="Text 15"/>
          <p:cNvSpPr/>
          <p:nvPr/>
        </p:nvSpPr>
        <p:spPr>
          <a:xfrm>
            <a:off x="8284464" y="4025075"/>
            <a:ext cx="339242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Device Locations / Locations database</a:t>
            </a:r>
            <a:endParaRPr lang="en-US" sz="750" dirty="0"/>
          </a:p>
        </p:txBody>
      </p:sp>
      <p:sp>
        <p:nvSpPr>
          <p:cNvPr id="21" name="Text 16"/>
          <p:cNvSpPr/>
          <p:nvPr/>
        </p:nvSpPr>
        <p:spPr>
          <a:xfrm>
            <a:off x="548640" y="5074920"/>
            <a:ext cx="1115568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data was recovered on the Huawei, Nokia and Samsung devices; no location evidence was recovered from the Ulefone device.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location entries include a Gmail-linked coordinate set at Menlo Park, CA (25/01/2025).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location data ties to a device photograph captured 04/09/2024 in the UK (Lat/Lon 51.625252 / -3.996134).</a:t>
            </a:r>
            <a:endParaRPr lang="en-US" sz="1200" dirty="0"/>
          </a:p>
        </p:txBody>
      </p:sp>
      <p:sp>
        <p:nvSpPr>
          <p:cNvPr id="22" name="Shape 17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18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24" name="Text 19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11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&amp; Social Media Evidence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463040"/>
            <a:ext cx="3611880" cy="2973515"/>
          </a:xfrm>
          <a:prstGeom prst="roundRect">
            <a:avLst>
              <a:gd name="adj" fmla="val 184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76656" y="1517904"/>
            <a:ext cx="335584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</a:t>
            </a:r>
            <a:endParaRPr lang="en-US" sz="850" dirty="0"/>
          </a:p>
        </p:txBody>
      </p:sp>
      <p:pic>
        <p:nvPicPr>
          <p:cNvPr id="8" name="Image 0" descr="/home/claude/assets/huawei_snapchat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21792" y="1755648"/>
            <a:ext cx="3465576" cy="1995107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658368" y="3823907"/>
            <a:ext cx="339242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Snapchat — peter_dover (73 items)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658368" y="4025075"/>
            <a:ext cx="339242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Media / Social Media artefacts</a:t>
            </a:r>
            <a:endParaRPr lang="en-US" sz="750" dirty="0"/>
          </a:p>
        </p:txBody>
      </p:sp>
      <p:sp>
        <p:nvSpPr>
          <p:cNvPr id="11" name="Shape 8"/>
          <p:cNvSpPr/>
          <p:nvPr/>
        </p:nvSpPr>
        <p:spPr>
          <a:xfrm>
            <a:off x="4361688" y="1463040"/>
            <a:ext cx="3611880" cy="2973515"/>
          </a:xfrm>
          <a:prstGeom prst="roundRect">
            <a:avLst>
              <a:gd name="adj" fmla="val 184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4489704" y="1517904"/>
            <a:ext cx="335584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</a:t>
            </a:r>
            <a:endParaRPr lang="en-US" sz="850" dirty="0"/>
          </a:p>
        </p:txBody>
      </p:sp>
      <p:pic>
        <p:nvPicPr>
          <p:cNvPr id="13" name="Image 1" descr="/home/claude/assets/nokia_ownerpic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434840" y="1755648"/>
            <a:ext cx="3465576" cy="1995107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4471416" y="3823907"/>
            <a:ext cx="339242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Camera Roll — Owner Photograph</a:t>
            </a:r>
            <a:endParaRPr lang="en-US" sz="1050" dirty="0"/>
          </a:p>
        </p:txBody>
      </p:sp>
      <p:sp>
        <p:nvSpPr>
          <p:cNvPr id="15" name="Text 11"/>
          <p:cNvSpPr/>
          <p:nvPr/>
        </p:nvSpPr>
        <p:spPr>
          <a:xfrm>
            <a:off x="4471416" y="4025075"/>
            <a:ext cx="339242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Media / Social Media artefacts</a:t>
            </a:r>
            <a:endParaRPr lang="en-US" sz="750" dirty="0"/>
          </a:p>
        </p:txBody>
      </p:sp>
      <p:sp>
        <p:nvSpPr>
          <p:cNvPr id="16" name="Shape 12"/>
          <p:cNvSpPr/>
          <p:nvPr/>
        </p:nvSpPr>
        <p:spPr>
          <a:xfrm>
            <a:off x="8174736" y="1463040"/>
            <a:ext cx="3611880" cy="2973515"/>
          </a:xfrm>
          <a:prstGeom prst="roundRect">
            <a:avLst>
              <a:gd name="adj" fmla="val 184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76200" dist="25400" dir="5400000" algn="bl" rotWithShape="0">
              <a:srgbClr val="9C9C9C">
                <a:alpha val="2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7" name="Text 13"/>
          <p:cNvSpPr/>
          <p:nvPr/>
        </p:nvSpPr>
        <p:spPr>
          <a:xfrm>
            <a:off x="8302752" y="1517904"/>
            <a:ext cx="3355848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</a:t>
            </a:r>
            <a:endParaRPr lang="en-US" sz="850" dirty="0"/>
          </a:p>
        </p:txBody>
      </p:sp>
      <p:pic>
        <p:nvPicPr>
          <p:cNvPr id="18" name="Image 2" descr="/home/claude/assets/nokia_timelin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247888" y="1755648"/>
            <a:ext cx="3465576" cy="1995107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8284464" y="3823907"/>
            <a:ext cx="3392424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Media Timeline (48 items)</a:t>
            </a:r>
            <a:endParaRPr lang="en-US" sz="1050" dirty="0"/>
          </a:p>
        </p:txBody>
      </p:sp>
      <p:sp>
        <p:nvSpPr>
          <p:cNvPr id="20" name="Text 15"/>
          <p:cNvSpPr/>
          <p:nvPr/>
        </p:nvSpPr>
        <p:spPr>
          <a:xfrm>
            <a:off x="8284464" y="4025075"/>
            <a:ext cx="3392424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Media / Social Media artefacts</a:t>
            </a:r>
            <a:endParaRPr lang="en-US" sz="750" dirty="0"/>
          </a:p>
        </p:txBody>
      </p:sp>
      <p:sp>
        <p:nvSpPr>
          <p:cNvPr id="21" name="Text 16"/>
          <p:cNvSpPr/>
          <p:nvPr/>
        </p:nvSpPr>
        <p:spPr>
          <a:xfrm>
            <a:off x="548640" y="5074920"/>
            <a:ext cx="1115568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Snapchat account "peter_dover" recovered on the Huawei device with 73 social media items.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device photograph (IMG_20240904_123804_430.jpg) on the Nokia device, captured 04/09/2024, is embedded with GPS coordinates.</a:t>
            </a:r>
            <a:endParaRPr lang="en-US" sz="1200" dirty="0"/>
          </a:p>
          <a:p>
            <a:pPr marL="342900" indent="-342900">
              <a:spcAft>
                <a:spcPts val="800"/>
              </a:spcAft>
              <a:buSzPct val="100000"/>
              <a:buChar char="–"/>
            </a:pPr>
            <a:r>
              <a:rPr lang="en-US" sz="12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Nokia media timeline documents image capture activity across 2020, 2024 and 2025.</a:t>
            </a:r>
            <a:endParaRPr lang="en-US" sz="1200" dirty="0"/>
          </a:p>
        </p:txBody>
      </p:sp>
      <p:sp>
        <p:nvSpPr>
          <p:cNvPr id="22" name="Shape 17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18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24" name="Text 19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12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Timeline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1600200" y="3749040"/>
            <a:ext cx="9006840" cy="0"/>
          </a:xfrm>
          <a:prstGeom prst="line">
            <a:avLst/>
          </a:prstGeom>
          <a:noFill/>
          <a:ln w="3175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1499616" y="3648456"/>
            <a:ext cx="201168" cy="201168"/>
          </a:xfrm>
          <a:prstGeom prst="ellipse">
            <a:avLst/>
          </a:prstGeom>
          <a:solidFill>
            <a:srgbClr val="F2652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1600200" y="3337560"/>
            <a:ext cx="0" cy="411480"/>
          </a:xfrm>
          <a:prstGeom prst="line">
            <a:avLst/>
          </a:prstGeom>
          <a:noFill/>
          <a:ln w="15875">
            <a:solidFill>
              <a:srgbClr val="FDEDE1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548640" y="2148840"/>
            <a:ext cx="2103120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63500" dist="25400" dir="5400000" algn="bl" rotWithShape="0">
              <a:srgbClr val="9C9C9C">
                <a:alpha val="22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640080" y="2240280"/>
            <a:ext cx="19202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Aug 2024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640080" y="2514600"/>
            <a:ext cx="19202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Gmail account (dovp59@gmail.com) configured on device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501896" y="3648456"/>
            <a:ext cx="201168" cy="201168"/>
          </a:xfrm>
          <a:prstGeom prst="ellipse">
            <a:avLst/>
          </a:prstGeom>
          <a:solidFill>
            <a:srgbClr val="F2652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1"/>
          <p:cNvSpPr/>
          <p:nvPr/>
        </p:nvSpPr>
        <p:spPr>
          <a:xfrm>
            <a:off x="4602480" y="3849624"/>
            <a:ext cx="0" cy="219456"/>
          </a:xfrm>
          <a:prstGeom prst="line">
            <a:avLst/>
          </a:prstGeom>
          <a:noFill/>
          <a:ln w="15875">
            <a:solidFill>
              <a:srgbClr val="FDEDE1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3550920" y="4069080"/>
            <a:ext cx="2103120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63500" dist="25400" dir="5400000" algn="bl" rotWithShape="0">
              <a:srgbClr val="9C9C9C">
                <a:alpha val="22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3642360" y="4160520"/>
            <a:ext cx="19202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 Sep 2024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3642360" y="4434840"/>
            <a:ext cx="19202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device photograph captured with embedded GPS location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7504176" y="3648456"/>
            <a:ext cx="201168" cy="201168"/>
          </a:xfrm>
          <a:prstGeom prst="ellipse">
            <a:avLst/>
          </a:prstGeom>
          <a:solidFill>
            <a:srgbClr val="F2652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Shape 16"/>
          <p:cNvSpPr/>
          <p:nvPr/>
        </p:nvSpPr>
        <p:spPr>
          <a:xfrm>
            <a:off x="7604760" y="3337560"/>
            <a:ext cx="0" cy="411480"/>
          </a:xfrm>
          <a:prstGeom prst="line">
            <a:avLst/>
          </a:prstGeom>
          <a:noFill/>
          <a:ln w="15875">
            <a:solidFill>
              <a:srgbClr val="FDEDE1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19" name="Shape 17"/>
          <p:cNvSpPr/>
          <p:nvPr/>
        </p:nvSpPr>
        <p:spPr>
          <a:xfrm>
            <a:off x="6553200" y="2148840"/>
            <a:ext cx="2103120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63500" dist="25400" dir="5400000" algn="bl" rotWithShape="0">
              <a:srgbClr val="9C9C9C">
                <a:alpha val="22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6644640" y="2240280"/>
            <a:ext cx="19202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Jan 2025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644640" y="2514600"/>
            <a:ext cx="19202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location entry recorded — Menlo Park, CA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10506456" y="3648456"/>
            <a:ext cx="201168" cy="201168"/>
          </a:xfrm>
          <a:prstGeom prst="ellipse">
            <a:avLst/>
          </a:prstGeom>
          <a:solidFill>
            <a:srgbClr val="F26522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Shape 21"/>
          <p:cNvSpPr/>
          <p:nvPr/>
        </p:nvSpPr>
        <p:spPr>
          <a:xfrm>
            <a:off x="10607040" y="3849624"/>
            <a:ext cx="0" cy="219456"/>
          </a:xfrm>
          <a:prstGeom prst="line">
            <a:avLst/>
          </a:prstGeom>
          <a:noFill/>
          <a:ln w="15875">
            <a:solidFill>
              <a:srgbClr val="FDEDE1"/>
            </a:solidFill>
            <a:prstDash val="dash"/>
          </a:ln>
        </p:spPr>
        <p:txBody>
          <a:bodyPr/>
          <a:lstStyle/>
          <a:p>
            <a:endParaRPr lang="en-IN"/>
          </a:p>
        </p:txBody>
      </p:sp>
      <p:sp>
        <p:nvSpPr>
          <p:cNvPr id="24" name="Shape 22"/>
          <p:cNvSpPr/>
          <p:nvPr/>
        </p:nvSpPr>
        <p:spPr>
          <a:xfrm>
            <a:off x="9555480" y="4069080"/>
            <a:ext cx="2103120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E8E1DA"/>
            </a:solidFill>
            <a:prstDash val="solid"/>
          </a:ln>
          <a:effectLst>
            <a:outerShdw blurRad="63500" dist="25400" dir="5400000" algn="bl" rotWithShape="0">
              <a:srgbClr val="9C9C9C">
                <a:alpha val="22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9646920" y="4160520"/>
            <a:ext cx="192024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Jan 2025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9646920" y="4434840"/>
            <a:ext cx="19202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Facebook chat exchange — Peter Dover ↔ Norman Smith (12:47–12:53)</a:t>
            </a:r>
            <a:endParaRPr lang="en-US" sz="950" dirty="0"/>
          </a:p>
        </p:txBody>
      </p:sp>
      <p:sp>
        <p:nvSpPr>
          <p:cNvPr id="27" name="Text 25"/>
          <p:cNvSpPr/>
          <p:nvPr/>
        </p:nvSpPr>
        <p:spPr>
          <a:xfrm>
            <a:off x="548640" y="5897880"/>
            <a:ext cx="10058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Timeline reflects only dates and events directly confirmed in the extracted evidence reviewed.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7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30" name="Text 28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13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Correlation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371600"/>
            <a:ext cx="2103120" cy="960120"/>
          </a:xfrm>
          <a:prstGeom prst="roundRect">
            <a:avLst>
              <a:gd name="adj" fmla="val 6667"/>
            </a:avLst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640080" y="1371600"/>
            <a:ext cx="1920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2880360" y="1371600"/>
            <a:ext cx="8732520" cy="960120"/>
          </a:xfrm>
          <a:prstGeom prst="roundRect">
            <a:avLst>
              <a:gd name="adj" fmla="val 6667"/>
            </a:avLst>
          </a:prstGeom>
          <a:solidFill>
            <a:srgbClr val="FFF4EC"/>
          </a:solidFill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3063240" y="1371600"/>
            <a:ext cx="84124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 Huawei POT-LX1     •  Nokia C2 2nd Ed.     •  Samsung SM-A137F     •  Ulefone Note 14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1600200" y="2331720"/>
            <a:ext cx="0" cy="228600"/>
          </a:xfrm>
          <a:prstGeom prst="line">
            <a:avLst/>
          </a:prstGeom>
          <a:noFill/>
          <a:ln w="22225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548640" y="2560320"/>
            <a:ext cx="2103120" cy="960120"/>
          </a:xfrm>
          <a:prstGeom prst="roundRect">
            <a:avLst>
              <a:gd name="adj" fmla="val 6667"/>
            </a:avLst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640080" y="2560320"/>
            <a:ext cx="1920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ARTEFACTS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880360" y="2560320"/>
            <a:ext cx="8732520" cy="960120"/>
          </a:xfrm>
          <a:prstGeom prst="roundRect">
            <a:avLst>
              <a:gd name="adj" fmla="val 6667"/>
            </a:avLst>
          </a:prstGeom>
          <a:solidFill>
            <a:srgbClr val="FFF4EC"/>
          </a:solidFill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3063240" y="2560320"/>
            <a:ext cx="84124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 Accounts     •  Chats     •  Emails     •  Media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1600200" y="3520440"/>
            <a:ext cx="0" cy="228600"/>
          </a:xfrm>
          <a:prstGeom prst="line">
            <a:avLst/>
          </a:prstGeom>
          <a:noFill/>
          <a:ln w="22225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6" name="Shape 14"/>
          <p:cNvSpPr/>
          <p:nvPr/>
        </p:nvSpPr>
        <p:spPr>
          <a:xfrm>
            <a:off x="548640" y="3749040"/>
            <a:ext cx="2103120" cy="960120"/>
          </a:xfrm>
          <a:prstGeom prst="roundRect">
            <a:avLst>
              <a:gd name="adj" fmla="val 6667"/>
            </a:avLst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640080" y="3749040"/>
            <a:ext cx="1920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/ ACCOUNTS / LOCATION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880360" y="3749040"/>
            <a:ext cx="8732520" cy="960120"/>
          </a:xfrm>
          <a:prstGeom prst="roundRect">
            <a:avLst>
              <a:gd name="adj" fmla="val 6667"/>
            </a:avLst>
          </a:prstGeom>
          <a:solidFill>
            <a:srgbClr val="FFF4EC"/>
          </a:solidFill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3063240" y="3749040"/>
            <a:ext cx="84124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 Peter Dover ↔ Norman Smith chat     •  dovp59@gmail.com account     •  Menlo Park &amp; UK locations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1600200" y="4709160"/>
            <a:ext cx="0" cy="228600"/>
          </a:xfrm>
          <a:prstGeom prst="line">
            <a:avLst/>
          </a:prstGeom>
          <a:noFill/>
          <a:ln w="22225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1" name="Shape 19"/>
          <p:cNvSpPr/>
          <p:nvPr/>
        </p:nvSpPr>
        <p:spPr>
          <a:xfrm>
            <a:off x="548640" y="4937760"/>
            <a:ext cx="2103120" cy="960120"/>
          </a:xfrm>
          <a:prstGeom prst="roundRect">
            <a:avLst>
              <a:gd name="adj" fmla="val 6667"/>
            </a:avLst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640080" y="4937760"/>
            <a:ext cx="1920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CORROBORATION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2880360" y="4937760"/>
            <a:ext cx="8732520" cy="960120"/>
          </a:xfrm>
          <a:prstGeom prst="roundRect">
            <a:avLst>
              <a:gd name="adj" fmla="val 6667"/>
            </a:avLst>
          </a:prstGeom>
          <a:solidFill>
            <a:srgbClr val="FFF4EC"/>
          </a:solidFill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3063240" y="4937760"/>
            <a:ext cx="84124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 Consistent account identity (Peter Dover)     •  Consistent chat timestamps     •  Hash-verified, unaltered evidence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27" name="Text 25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14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Findings &amp; Conclusion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48640" y="1508760"/>
            <a:ext cx="384048" cy="384048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548640" y="15087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097280" y="1481328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four device extraction images passed SHA-256 hash verification — evidence integrity is confirmed.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548640" y="2167128"/>
            <a:ext cx="384048" cy="384048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548640" y="2167128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1097280" y="2139696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Huawei device's account and chat evidence consistently identifies the user as "Peter Dover"; no evidence recovered names "Emma" on this device.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548640" y="2825496"/>
            <a:ext cx="384048" cy="384048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548640" y="2825496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1097280" y="2798064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recovered Facebook chat (31/01/2025) between Peter Dover and Norman Smith discusses a staged transfer and a financial figure, corroborated by message timestamps.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548640" y="3483864"/>
            <a:ext cx="384048" cy="384048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548640" y="348386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1097280" y="3456432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contact number stored for "Joe Marsh" on the Huawei device does not match the Samsung device's recovered phone number — this link is not conclusively established.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548640" y="4142232"/>
            <a:ext cx="384048" cy="384048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548640" y="414223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1097280" y="4114800"/>
            <a:ext cx="1056132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content evidence was recovered from the Ulefone Note 14 linking it to any named individual in this investigation.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2103120" y="5349240"/>
            <a:ext cx="2377440" cy="502920"/>
          </a:xfrm>
          <a:prstGeom prst="roundRect">
            <a:avLst>
              <a:gd name="adj" fmla="val 14545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2103120" y="5349240"/>
            <a:ext cx="23774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</a:t>
            </a:r>
            <a:endParaRPr lang="en-US" sz="1100" dirty="0"/>
          </a:p>
        </p:txBody>
      </p:sp>
      <p:sp>
        <p:nvSpPr>
          <p:cNvPr id="23" name="Shape 21"/>
          <p:cNvSpPr/>
          <p:nvPr/>
        </p:nvSpPr>
        <p:spPr>
          <a:xfrm>
            <a:off x="4480560" y="5596128"/>
            <a:ext cx="50292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4" name="Shape 22"/>
          <p:cNvSpPr/>
          <p:nvPr/>
        </p:nvSpPr>
        <p:spPr>
          <a:xfrm>
            <a:off x="4983480" y="5349240"/>
            <a:ext cx="2377440" cy="502920"/>
          </a:xfrm>
          <a:prstGeom prst="roundRect">
            <a:avLst>
              <a:gd name="adj" fmla="val 14545"/>
            </a:avLst>
          </a:prstGeom>
          <a:solidFill>
            <a:srgbClr val="FFF4EC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4983480" y="5349240"/>
            <a:ext cx="23774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CORRELATION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7360920" y="5596128"/>
            <a:ext cx="502920" cy="0"/>
          </a:xfrm>
          <a:prstGeom prst="line">
            <a:avLst/>
          </a:prstGeom>
          <a:noFill/>
          <a:ln w="19050">
            <a:solidFill>
              <a:srgbClr val="F26522"/>
            </a:solidFill>
            <a:prstDash val="solid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7" name="Shape 25"/>
          <p:cNvSpPr/>
          <p:nvPr/>
        </p:nvSpPr>
        <p:spPr>
          <a:xfrm>
            <a:off x="7863840" y="5349240"/>
            <a:ext cx="2377440" cy="502920"/>
          </a:xfrm>
          <a:prstGeom prst="roundRect">
            <a:avLst>
              <a:gd name="adj" fmla="val 14545"/>
            </a:avLst>
          </a:prstGeom>
          <a:solidFill>
            <a:srgbClr val="F26522"/>
          </a:solidFill>
          <a:ln w="127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7863840" y="5349240"/>
            <a:ext cx="23774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INVESTIGATIVE SIGNIFICANCE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31" name="Text 29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591495" y="-1417320"/>
            <a:ext cx="3017520" cy="3017520"/>
          </a:xfrm>
          <a:prstGeom prst="ellipse">
            <a:avLst/>
          </a:prstGeom>
          <a:solidFill>
            <a:srgbClr val="FDEDE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1323015" y="-685800"/>
            <a:ext cx="1691640" cy="1691640"/>
          </a:xfrm>
          <a:prstGeom prst="ellipse">
            <a:avLst/>
          </a:prstGeom>
          <a:ln w="25400">
            <a:solidFill>
              <a:srgbClr val="F2652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>
            <a:off x="502920" y="6080760"/>
            <a:ext cx="320040" cy="320040"/>
          </a:xfrm>
          <a:prstGeom prst="ellipse">
            <a:avLst/>
          </a:prstGeom>
          <a:solidFill>
            <a:srgbClr val="F26522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347472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15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48640" y="603504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548640" y="1600200"/>
            <a:ext cx="1078992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Cai, J. &amp; Ghanem, M. (2025) Digital Forensics Analysis (ACCA7031) — Lecture 6: Reporting Results of Cyber Forensics Investigations.</a:t>
            </a:r>
            <a:endParaRPr lang="en-US" sz="1250" dirty="0"/>
          </a:p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(2025) UFED / Physical Analyzer, Version 7.73.0.11 [Software]. Cellebrite DI Ltd.</a:t>
            </a:r>
            <a:endParaRPr lang="en-US" sz="1250" dirty="0"/>
          </a:p>
          <a:p>
            <a:pPr marL="342900" indent="-342900">
              <a:spcAft>
                <a:spcPts val="1200"/>
              </a:spcAft>
              <a:buSzPct val="100000"/>
              <a:buChar char="–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Johansen, G. (2020) Digital Forensics and Incident Response, 2nd edn.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548640" y="3566160"/>
            <a:ext cx="11064240" cy="0"/>
          </a:xfrm>
          <a:prstGeom prst="line">
            <a:avLst/>
          </a:prstGeom>
          <a:noFill/>
          <a:ln w="12700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548640" y="4206240"/>
            <a:ext cx="9144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</a:t>
            </a:r>
            <a:endParaRPr lang="en-US" sz="4000" dirty="0"/>
          </a:p>
        </p:txBody>
      </p:sp>
      <p:sp>
        <p:nvSpPr>
          <p:cNvPr id="10" name="Text 8"/>
          <p:cNvSpPr/>
          <p:nvPr/>
        </p:nvSpPr>
        <p:spPr>
          <a:xfrm>
            <a:off x="548640" y="498348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Questions?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548640" y="6400800"/>
            <a:ext cx="11094415" cy="0"/>
          </a:xfrm>
          <a:prstGeom prst="line">
            <a:avLst/>
          </a:prstGeom>
          <a:noFill/>
          <a:ln w="9525">
            <a:solidFill>
              <a:srgbClr val="E8E1D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548640" y="6473952"/>
            <a:ext cx="7772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kern="0" spc="100" dirty="0">
                <a:solidFill>
                  <a:srgbClr val="A6A6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|  QT-AI-2025 PATENT CASE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11094415" y="6473952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b="1" dirty="0">
                <a:solidFill>
                  <a:srgbClr val="F265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1478</Words>
  <Application>Microsoft Office PowerPoint</Application>
  <PresentationFormat>Widescreen</PresentationFormat>
  <Paragraphs>235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</cp:lastModifiedBy>
  <cp:revision>2</cp:revision>
  <dcterms:created xsi:type="dcterms:W3CDTF">2026-08-10T19:05:00Z</dcterms:created>
  <dcterms:modified xsi:type="dcterms:W3CDTF">2026-08-10T20:48:40Z</dcterms:modified>
</cp:coreProperties>
</file>