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6"/>
  </p:notesMasterIdLst>
  <p:sldIdLst>
    <p:sldId id="256" r:id="rId2"/>
    <p:sldId id="286" r:id="rId3"/>
    <p:sldId id="372" r:id="rId4"/>
    <p:sldId id="289" r:id="rId5"/>
    <p:sldId id="291" r:id="rId6"/>
    <p:sldId id="292" r:id="rId7"/>
    <p:sldId id="293" r:id="rId8"/>
    <p:sldId id="299" r:id="rId9"/>
    <p:sldId id="300" r:id="rId10"/>
    <p:sldId id="301" r:id="rId11"/>
    <p:sldId id="305" r:id="rId12"/>
    <p:sldId id="363" r:id="rId13"/>
    <p:sldId id="369" r:id="rId14"/>
    <p:sldId id="288" r:id="rId15"/>
    <p:sldId id="370" r:id="rId16"/>
    <p:sldId id="294" r:id="rId17"/>
    <p:sldId id="295" r:id="rId18"/>
    <p:sldId id="296" r:id="rId19"/>
    <p:sldId id="297" r:id="rId20"/>
    <p:sldId id="298" r:id="rId21"/>
    <p:sldId id="365" r:id="rId22"/>
    <p:sldId id="371" r:id="rId23"/>
    <p:sldId id="366" r:id="rId24"/>
    <p:sldId id="367" r:id="rId25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AE4B27-0311-4153-BF91-DC143A5FEFB4}" v="8" dt="2022-03-28T11:38:23.8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196"/>
    <p:restoredTop sz="93240"/>
  </p:normalViewPr>
  <p:slideViewPr>
    <p:cSldViewPr>
      <p:cViewPr varScale="1">
        <p:scale>
          <a:sx n="54" d="100"/>
          <a:sy n="54" d="100"/>
        </p:scale>
        <p:origin x="30" y="6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Martin" userId="bc0b2b10-d91a-4eec-87fa-aaa1a3af584d" providerId="ADAL" clId="{00AE4B27-0311-4153-BF91-DC143A5FEFB4}"/>
    <pc:docChg chg="custSel addSld delSld modSld">
      <pc:chgData name="Daniel Martin" userId="bc0b2b10-d91a-4eec-87fa-aaa1a3af584d" providerId="ADAL" clId="{00AE4B27-0311-4153-BF91-DC143A5FEFB4}" dt="2022-03-28T11:38:49.463" v="117" actId="20577"/>
      <pc:docMkLst>
        <pc:docMk/>
      </pc:docMkLst>
      <pc:sldChg chg="modSp mod">
        <pc:chgData name="Daniel Martin" userId="bc0b2b10-d91a-4eec-87fa-aaa1a3af584d" providerId="ADAL" clId="{00AE4B27-0311-4153-BF91-DC143A5FEFB4}" dt="2022-03-28T11:36:45.986" v="70" actId="20577"/>
        <pc:sldMkLst>
          <pc:docMk/>
          <pc:sldMk cId="0" sldId="256"/>
        </pc:sldMkLst>
        <pc:spChg chg="mod">
          <ac:chgData name="Daniel Martin" userId="bc0b2b10-d91a-4eec-87fa-aaa1a3af584d" providerId="ADAL" clId="{00AE4B27-0311-4153-BF91-DC143A5FEFB4}" dt="2022-03-28T11:36:45.986" v="70" actId="20577"/>
          <ac:spMkLst>
            <pc:docMk/>
            <pc:sldMk cId="0" sldId="256"/>
            <ac:spMk id="2050" creationId="{00000000-0000-0000-0000-000000000000}"/>
          </ac:spMkLst>
        </pc:spChg>
      </pc:sldChg>
      <pc:sldChg chg="addSp delSp modSp del mod">
        <pc:chgData name="Daniel Martin" userId="bc0b2b10-d91a-4eec-87fa-aaa1a3af584d" providerId="ADAL" clId="{00AE4B27-0311-4153-BF91-DC143A5FEFB4}" dt="2022-03-28T11:37:00.652" v="72" actId="47"/>
        <pc:sldMkLst>
          <pc:docMk/>
          <pc:sldMk cId="976465849" sldId="285"/>
        </pc:sldMkLst>
        <pc:spChg chg="del">
          <ac:chgData name="Daniel Martin" userId="bc0b2b10-d91a-4eec-87fa-aaa1a3af584d" providerId="ADAL" clId="{00AE4B27-0311-4153-BF91-DC143A5FEFB4}" dt="2022-03-28T11:36:54.815" v="71" actId="478"/>
          <ac:spMkLst>
            <pc:docMk/>
            <pc:sldMk cId="976465849" sldId="285"/>
            <ac:spMk id="3" creationId="{00000000-0000-0000-0000-000000000000}"/>
          </ac:spMkLst>
        </pc:spChg>
        <pc:spChg chg="add mod">
          <ac:chgData name="Daniel Martin" userId="bc0b2b10-d91a-4eec-87fa-aaa1a3af584d" providerId="ADAL" clId="{00AE4B27-0311-4153-BF91-DC143A5FEFB4}" dt="2022-03-28T11:36:54.815" v="71" actId="478"/>
          <ac:spMkLst>
            <pc:docMk/>
            <pc:sldMk cId="976465849" sldId="285"/>
            <ac:spMk id="6" creationId="{B69DB5F5-EC2A-4079-B3A6-3336A45E539D}"/>
          </ac:spMkLst>
        </pc:spChg>
      </pc:sldChg>
      <pc:sldChg chg="modSp mod">
        <pc:chgData name="Daniel Martin" userId="bc0b2b10-d91a-4eec-87fa-aaa1a3af584d" providerId="ADAL" clId="{00AE4B27-0311-4153-BF91-DC143A5FEFB4}" dt="2022-03-28T11:38:49.463" v="117" actId="20577"/>
        <pc:sldMkLst>
          <pc:docMk/>
          <pc:sldMk cId="993410712" sldId="286"/>
        </pc:sldMkLst>
        <pc:spChg chg="mod">
          <ac:chgData name="Daniel Martin" userId="bc0b2b10-d91a-4eec-87fa-aaa1a3af584d" providerId="ADAL" clId="{00AE4B27-0311-4153-BF91-DC143A5FEFB4}" dt="2022-03-28T11:38:49.463" v="117" actId="20577"/>
          <ac:spMkLst>
            <pc:docMk/>
            <pc:sldMk cId="993410712" sldId="286"/>
            <ac:spMk id="3" creationId="{00000000-0000-0000-0000-000000000000}"/>
          </ac:spMkLst>
        </pc:spChg>
      </pc:sldChg>
      <pc:sldChg chg="del">
        <pc:chgData name="Daniel Martin" userId="bc0b2b10-d91a-4eec-87fa-aaa1a3af584d" providerId="ADAL" clId="{00AE4B27-0311-4153-BF91-DC143A5FEFB4}" dt="2022-03-28T11:34:49.346" v="1" actId="47"/>
        <pc:sldMkLst>
          <pc:docMk/>
          <pc:sldMk cId="1001329165" sldId="287"/>
        </pc:sldMkLst>
      </pc:sldChg>
      <pc:sldChg chg="del">
        <pc:chgData name="Daniel Martin" userId="bc0b2b10-d91a-4eec-87fa-aaa1a3af584d" providerId="ADAL" clId="{00AE4B27-0311-4153-BF91-DC143A5FEFB4}" dt="2022-03-28T11:35:44.377" v="5" actId="47"/>
        <pc:sldMkLst>
          <pc:docMk/>
          <pc:sldMk cId="732643983" sldId="289"/>
        </pc:sldMkLst>
      </pc:sldChg>
      <pc:sldChg chg="add">
        <pc:chgData name="Daniel Martin" userId="bc0b2b10-d91a-4eec-87fa-aaa1a3af584d" providerId="ADAL" clId="{00AE4B27-0311-4153-BF91-DC143A5FEFB4}" dt="2022-03-28T11:38:16.168" v="86"/>
        <pc:sldMkLst>
          <pc:docMk/>
          <pc:sldMk cId="1748377801" sldId="289"/>
        </pc:sldMkLst>
      </pc:sldChg>
      <pc:sldChg chg="del">
        <pc:chgData name="Daniel Martin" userId="bc0b2b10-d91a-4eec-87fa-aaa1a3af584d" providerId="ADAL" clId="{00AE4B27-0311-4153-BF91-DC143A5FEFB4}" dt="2022-03-28T11:35:45.460" v="6" actId="47"/>
        <pc:sldMkLst>
          <pc:docMk/>
          <pc:sldMk cId="879866981" sldId="290"/>
        </pc:sldMkLst>
      </pc:sldChg>
      <pc:sldChg chg="add">
        <pc:chgData name="Daniel Martin" userId="bc0b2b10-d91a-4eec-87fa-aaa1a3af584d" providerId="ADAL" clId="{00AE4B27-0311-4153-BF91-DC143A5FEFB4}" dt="2022-03-28T11:38:08.867" v="85"/>
        <pc:sldMkLst>
          <pc:docMk/>
          <pc:sldMk cId="82182874" sldId="291"/>
        </pc:sldMkLst>
      </pc:sldChg>
      <pc:sldChg chg="del">
        <pc:chgData name="Daniel Martin" userId="bc0b2b10-d91a-4eec-87fa-aaa1a3af584d" providerId="ADAL" clId="{00AE4B27-0311-4153-BF91-DC143A5FEFB4}" dt="2022-03-28T11:35:46.500" v="7" actId="47"/>
        <pc:sldMkLst>
          <pc:docMk/>
          <pc:sldMk cId="1734330844" sldId="291"/>
        </pc:sldMkLst>
      </pc:sldChg>
      <pc:sldChg chg="add">
        <pc:chgData name="Daniel Martin" userId="bc0b2b10-d91a-4eec-87fa-aaa1a3af584d" providerId="ADAL" clId="{00AE4B27-0311-4153-BF91-DC143A5FEFB4}" dt="2022-03-28T11:38:03.497" v="84"/>
        <pc:sldMkLst>
          <pc:docMk/>
          <pc:sldMk cId="1596809546" sldId="292"/>
        </pc:sldMkLst>
      </pc:sldChg>
      <pc:sldChg chg="add">
        <pc:chgData name="Daniel Martin" userId="bc0b2b10-d91a-4eec-87fa-aaa1a3af584d" providerId="ADAL" clId="{00AE4B27-0311-4153-BF91-DC143A5FEFB4}" dt="2022-03-28T11:37:53.106" v="83"/>
        <pc:sldMkLst>
          <pc:docMk/>
          <pc:sldMk cId="1064722710" sldId="293"/>
        </pc:sldMkLst>
      </pc:sldChg>
      <pc:sldChg chg="add">
        <pc:chgData name="Daniel Martin" userId="bc0b2b10-d91a-4eec-87fa-aaa1a3af584d" providerId="ADAL" clId="{00AE4B27-0311-4153-BF91-DC143A5FEFB4}" dt="2022-03-28T11:37:44.280" v="82"/>
        <pc:sldMkLst>
          <pc:docMk/>
          <pc:sldMk cId="1352784390" sldId="299"/>
        </pc:sldMkLst>
      </pc:sldChg>
      <pc:sldChg chg="add">
        <pc:chgData name="Daniel Martin" userId="bc0b2b10-d91a-4eec-87fa-aaa1a3af584d" providerId="ADAL" clId="{00AE4B27-0311-4153-BF91-DC143A5FEFB4}" dt="2022-03-28T11:37:44.280" v="82"/>
        <pc:sldMkLst>
          <pc:docMk/>
          <pc:sldMk cId="1935380043" sldId="300"/>
        </pc:sldMkLst>
      </pc:sldChg>
      <pc:sldChg chg="add">
        <pc:chgData name="Daniel Martin" userId="bc0b2b10-d91a-4eec-87fa-aaa1a3af584d" providerId="ADAL" clId="{00AE4B27-0311-4153-BF91-DC143A5FEFB4}" dt="2022-03-28T11:37:44.280" v="82"/>
        <pc:sldMkLst>
          <pc:docMk/>
          <pc:sldMk cId="1202326932" sldId="301"/>
        </pc:sldMkLst>
      </pc:sldChg>
      <pc:sldChg chg="del">
        <pc:chgData name="Daniel Martin" userId="bc0b2b10-d91a-4eec-87fa-aaa1a3af584d" providerId="ADAL" clId="{00AE4B27-0311-4153-BF91-DC143A5FEFB4}" dt="2022-03-28T11:35:41.031" v="4" actId="47"/>
        <pc:sldMkLst>
          <pc:docMk/>
          <pc:sldMk cId="483567077" sldId="302"/>
        </pc:sldMkLst>
      </pc:sldChg>
      <pc:sldChg chg="add">
        <pc:chgData name="Daniel Martin" userId="bc0b2b10-d91a-4eec-87fa-aaa1a3af584d" providerId="ADAL" clId="{00AE4B27-0311-4153-BF91-DC143A5FEFB4}" dt="2022-03-28T11:34:47.511" v="0"/>
        <pc:sldMkLst>
          <pc:docMk/>
          <pc:sldMk cId="1233724409" sldId="305"/>
        </pc:sldMkLst>
      </pc:sldChg>
      <pc:sldChg chg="del">
        <pc:chgData name="Daniel Martin" userId="bc0b2b10-d91a-4eec-87fa-aaa1a3af584d" providerId="ADAL" clId="{00AE4B27-0311-4153-BF91-DC143A5FEFB4}" dt="2022-03-28T11:35:38.690" v="3" actId="47"/>
        <pc:sldMkLst>
          <pc:docMk/>
          <pc:sldMk cId="2091696192" sldId="360"/>
        </pc:sldMkLst>
      </pc:sldChg>
      <pc:sldChg chg="add">
        <pc:chgData name="Daniel Martin" userId="bc0b2b10-d91a-4eec-87fa-aaa1a3af584d" providerId="ADAL" clId="{00AE4B27-0311-4153-BF91-DC143A5FEFB4}" dt="2022-03-28T11:35:23.698" v="2"/>
        <pc:sldMkLst>
          <pc:docMk/>
          <pc:sldMk cId="1586998990" sldId="363"/>
        </pc:sldMkLst>
      </pc:sldChg>
      <pc:sldChg chg="modSp mod">
        <pc:chgData name="Daniel Martin" userId="bc0b2b10-d91a-4eec-87fa-aaa1a3af584d" providerId="ADAL" clId="{00AE4B27-0311-4153-BF91-DC143A5FEFB4}" dt="2022-03-28T11:36:10.866" v="36" actId="20577"/>
        <pc:sldMkLst>
          <pc:docMk/>
          <pc:sldMk cId="1543367581" sldId="365"/>
        </pc:sldMkLst>
        <pc:spChg chg="mod">
          <ac:chgData name="Daniel Martin" userId="bc0b2b10-d91a-4eec-87fa-aaa1a3af584d" providerId="ADAL" clId="{00AE4B27-0311-4153-BF91-DC143A5FEFB4}" dt="2022-03-28T11:36:10.866" v="36" actId="20577"/>
          <ac:spMkLst>
            <pc:docMk/>
            <pc:sldMk cId="1543367581" sldId="365"/>
            <ac:spMk id="3" creationId="{0DB7DAB8-2169-4F9C-BDAA-82B8BD4038BA}"/>
          </ac:spMkLst>
        </pc:spChg>
      </pc:sldChg>
      <pc:sldChg chg="add">
        <pc:chgData name="Daniel Martin" userId="bc0b2b10-d91a-4eec-87fa-aaa1a3af584d" providerId="ADAL" clId="{00AE4B27-0311-4153-BF91-DC143A5FEFB4}" dt="2022-03-28T11:38:23.846" v="87"/>
        <pc:sldMkLst>
          <pc:docMk/>
          <pc:sldMk cId="3205602573" sldId="37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515302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image" Target="../media/image11.tif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84482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>
                <a:ea typeface="ＭＳ Ｐゴシック" charset="-128"/>
              </a:rPr>
              <a:t>Introduction to Clinical Skills</a:t>
            </a:r>
            <a:br>
              <a:rPr lang="en-GB" altLang="en-US" sz="4800" dirty="0">
                <a:ea typeface="ＭＳ Ｐゴシック" charset="-128"/>
              </a:rPr>
            </a:br>
            <a:r>
              <a:rPr lang="en-GB" altLang="en-US" sz="4800" dirty="0">
                <a:ea typeface="ＭＳ Ｐゴシック" charset="-128"/>
              </a:rPr>
              <a:t>Practical – Lumbar Spine and Sacro-Iliac Joint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691322"/>
            <a:ext cx="6446520" cy="4351337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dirty="0">
                <a:cs typeface="Arial" charset="0"/>
              </a:rPr>
              <a:t>Structures of pelvic and </a:t>
            </a:r>
            <a:r>
              <a:rPr lang="en-GB">
                <a:cs typeface="Arial" charset="0"/>
              </a:rPr>
              <a:t>core muscles perform </a:t>
            </a:r>
            <a:r>
              <a:rPr lang="en-GB" dirty="0">
                <a:cs typeface="Arial" charset="0"/>
              </a:rPr>
              <a:t>are involved in a vast amount of movements</a:t>
            </a:r>
          </a:p>
          <a:p>
            <a:pPr>
              <a:lnSpc>
                <a:spcPct val="80000"/>
              </a:lnSpc>
            </a:pPr>
            <a:r>
              <a:rPr lang="en-GB" dirty="0">
                <a:cs typeface="Arial" charset="0"/>
              </a:rPr>
              <a:t>Synergistic effect </a:t>
            </a:r>
          </a:p>
          <a:p>
            <a:pPr>
              <a:lnSpc>
                <a:spcPct val="80000"/>
              </a:lnSpc>
            </a:pPr>
            <a:r>
              <a:rPr lang="en-GB" dirty="0">
                <a:cs typeface="Arial" charset="0"/>
              </a:rPr>
              <a:t>The design of a muscles will relate to its function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9934107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012" y="347663"/>
            <a:ext cx="7269163" cy="714375"/>
          </a:xfrm>
        </p:spPr>
        <p:txBody>
          <a:bodyPr anchor="ctr"/>
          <a:lstStyle/>
          <a:p>
            <a:r>
              <a:rPr lang="en-US" dirty="0"/>
              <a:t>Introduction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012" y="1069699"/>
            <a:ext cx="6808788" cy="5445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56025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Myology – Core and Pelvis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6668" y="1828800"/>
            <a:ext cx="6005802" cy="4351338"/>
          </a:xfrm>
        </p:spPr>
      </p:pic>
    </p:spTree>
    <p:extLst>
      <p:ext uri="{BB962C8B-B14F-4D97-AF65-F5344CB8AC3E}">
        <p14:creationId xmlns:p14="http://schemas.microsoft.com/office/powerpoint/2010/main" val="17483778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Myology – Core </a:t>
            </a:r>
            <a:r>
              <a:rPr lang="en-GB"/>
              <a:t>and Pelvis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150" y="1906688"/>
            <a:ext cx="6446838" cy="4195561"/>
          </a:xfrm>
        </p:spPr>
      </p:pic>
    </p:spTree>
    <p:extLst>
      <p:ext uri="{BB962C8B-B14F-4D97-AF65-F5344CB8AC3E}">
        <p14:creationId xmlns:p14="http://schemas.microsoft.com/office/powerpoint/2010/main" val="821828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Myology – Core </a:t>
            </a:r>
            <a:r>
              <a:rPr lang="en-GB"/>
              <a:t>and Pelvis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150" y="2331166"/>
            <a:ext cx="6446838" cy="3346606"/>
          </a:xfrm>
        </p:spPr>
      </p:pic>
    </p:spTree>
    <p:extLst>
      <p:ext uri="{BB962C8B-B14F-4D97-AF65-F5344CB8AC3E}">
        <p14:creationId xmlns:p14="http://schemas.microsoft.com/office/powerpoint/2010/main" val="15968095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Myology – Layers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1699" y="2100482"/>
            <a:ext cx="6618064" cy="4250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47227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369" y="188640"/>
            <a:ext cx="7269163" cy="831627"/>
          </a:xfrm>
        </p:spPr>
        <p:txBody>
          <a:bodyPr/>
          <a:lstStyle/>
          <a:p>
            <a:r>
              <a:rPr lang="en-GB" dirty="0"/>
              <a:t>Myology – Core </a:t>
            </a:r>
            <a:r>
              <a:rPr lang="en-GB"/>
              <a:t>and Pelvis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024" y="1772816"/>
            <a:ext cx="7090964" cy="4351338"/>
          </a:xfrm>
        </p:spPr>
      </p:pic>
    </p:spTree>
    <p:extLst>
      <p:ext uri="{BB962C8B-B14F-4D97-AF65-F5344CB8AC3E}">
        <p14:creationId xmlns:p14="http://schemas.microsoft.com/office/powerpoint/2010/main" val="13527843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369" y="188640"/>
            <a:ext cx="7269163" cy="831627"/>
          </a:xfrm>
        </p:spPr>
        <p:txBody>
          <a:bodyPr/>
          <a:lstStyle/>
          <a:p>
            <a:r>
              <a:rPr lang="en-GB" dirty="0"/>
              <a:t>Myology – Core </a:t>
            </a:r>
            <a:r>
              <a:rPr lang="en-GB"/>
              <a:t>and Pelvis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370" y="1340768"/>
            <a:ext cx="7523014" cy="4839370"/>
          </a:xfrm>
        </p:spPr>
      </p:pic>
    </p:spTree>
    <p:extLst>
      <p:ext uri="{BB962C8B-B14F-4D97-AF65-F5344CB8AC3E}">
        <p14:creationId xmlns:p14="http://schemas.microsoft.com/office/powerpoint/2010/main" val="19353800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Diaphargm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914" y="1828800"/>
            <a:ext cx="6417309" cy="4351338"/>
          </a:xfrm>
        </p:spPr>
      </p:pic>
    </p:spTree>
    <p:extLst>
      <p:ext uri="{BB962C8B-B14F-4D97-AF65-F5344CB8AC3E}">
        <p14:creationId xmlns:p14="http://schemas.microsoft.com/office/powerpoint/2010/main" val="12023269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/>
              <a:t>Manual Muscle Testing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err="1"/>
              <a:t>Iliopsoas</a:t>
            </a:r>
            <a:endParaRPr lang="en-GB" altLang="en-US" sz="2400" b="1"/>
          </a:p>
          <a:p>
            <a:pPr lvl="1">
              <a:spcAft>
                <a:spcPct val="50000"/>
              </a:spcAft>
            </a:pPr>
            <a:r>
              <a:rPr lang="en-GB" altLang="en-US" sz="2200"/>
              <a:t>Psoas Major</a:t>
            </a:r>
          </a:p>
          <a:p>
            <a:pPr lvl="2">
              <a:spcAft>
                <a:spcPct val="50000"/>
              </a:spcAft>
            </a:pPr>
            <a:r>
              <a:rPr lang="en-GB" altLang="en-US" sz="2200" err="1"/>
              <a:t>O:bodies</a:t>
            </a:r>
            <a:r>
              <a:rPr lang="en-GB" altLang="en-US" sz="2200"/>
              <a:t> of T12-L5 and anterior aspect of all Lx Transverse processes</a:t>
            </a:r>
          </a:p>
          <a:p>
            <a:pPr lvl="2">
              <a:spcAft>
                <a:spcPct val="50000"/>
              </a:spcAft>
            </a:pPr>
            <a:r>
              <a:rPr lang="en-GB" altLang="en-US" sz="2400"/>
              <a:t>I: lesser trochanter of femur</a:t>
            </a:r>
          </a:p>
          <a:p>
            <a:pPr lvl="2">
              <a:spcAft>
                <a:spcPct val="50000"/>
              </a:spcAft>
            </a:pPr>
            <a:r>
              <a:rPr lang="en-GB" altLang="en-US" sz="2400"/>
              <a:t>A: flexes hip and flexes/laterally flexes trunk</a:t>
            </a:r>
          </a:p>
          <a:p>
            <a:pPr lvl="1">
              <a:spcAft>
                <a:spcPct val="50000"/>
              </a:spcAft>
            </a:pPr>
            <a:r>
              <a:rPr lang="en-GB" altLang="en-US" sz="2600" err="1"/>
              <a:t>Iliacus</a:t>
            </a:r>
            <a:endParaRPr lang="en-GB" altLang="en-US" sz="2600"/>
          </a:p>
          <a:p>
            <a:pPr lvl="2">
              <a:spcAft>
                <a:spcPct val="50000"/>
              </a:spcAft>
            </a:pPr>
            <a:r>
              <a:rPr lang="en-GB" altLang="en-US" sz="2200"/>
              <a:t>O: iliac fossa, sacrum and anterior sacroiliac ligament</a:t>
            </a:r>
          </a:p>
          <a:p>
            <a:pPr lvl="2">
              <a:spcAft>
                <a:spcPct val="50000"/>
              </a:spcAft>
            </a:pPr>
            <a:r>
              <a:rPr lang="en-GB" altLang="en-US" sz="2400"/>
              <a:t>I: lesser trochanter</a:t>
            </a:r>
          </a:p>
          <a:p>
            <a:pPr lvl="2">
              <a:spcAft>
                <a:spcPct val="50000"/>
              </a:spcAft>
            </a:pPr>
            <a:r>
              <a:rPr lang="en-GB" altLang="en-US" sz="2400"/>
              <a:t>A: Hip Flexion</a:t>
            </a:r>
            <a:endParaRPr lang="en-GB" alt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5757" y="1115045"/>
            <a:ext cx="1397000" cy="27051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1103" y="3128092"/>
            <a:ext cx="1295400" cy="25146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233724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Latissimus </a:t>
            </a:r>
            <a:r>
              <a:rPr lang="en-US" dirty="0" err="1"/>
              <a:t>Dorsi</a:t>
            </a:r>
            <a:r>
              <a:rPr lang="en-US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196752"/>
            <a:ext cx="2833508" cy="4632460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O: via thoracolumbar fascia to spinous processes T7-T12, all Lx and Sacral vertebrae and their ligaments, posterior part of iliac crest, lower 4 ribs and inferior angle of scapula </a:t>
            </a:r>
          </a:p>
          <a:p>
            <a:r>
              <a:rPr lang="en-US" dirty="0"/>
              <a:t>I: long flat tendon twists 180º into floor of intertubercular groove </a:t>
            </a:r>
          </a:p>
          <a:p>
            <a:r>
              <a:rPr lang="en-US" dirty="0"/>
              <a:t>A: adducts, medially rotates and extends arm at the shoulder joint.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4728" y="1041361"/>
            <a:ext cx="3277592" cy="4787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9989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012" y="347663"/>
            <a:ext cx="7269163" cy="714375"/>
          </a:xfrm>
        </p:spPr>
        <p:txBody>
          <a:bodyPr anchor="ctr"/>
          <a:lstStyle/>
          <a:p>
            <a:r>
              <a:rPr lang="en-US" dirty="0"/>
              <a:t>Myology -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012" y="1484784"/>
            <a:ext cx="7458348" cy="4719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62007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Myology - Core and Pelvis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042" y="1828800"/>
            <a:ext cx="6283053" cy="4351338"/>
          </a:xfrm>
        </p:spPr>
      </p:pic>
    </p:spTree>
    <p:extLst>
      <p:ext uri="{BB962C8B-B14F-4D97-AF65-F5344CB8AC3E}">
        <p14:creationId xmlns:p14="http://schemas.microsoft.com/office/powerpoint/2010/main" val="6282417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Myology – Core </a:t>
            </a:r>
            <a:r>
              <a:rPr lang="en-GB"/>
              <a:t>and Pelvis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150" y="1881106"/>
            <a:ext cx="6446838" cy="4246726"/>
          </a:xfrm>
        </p:spPr>
      </p:pic>
    </p:spTree>
    <p:extLst>
      <p:ext uri="{BB962C8B-B14F-4D97-AF65-F5344CB8AC3E}">
        <p14:creationId xmlns:p14="http://schemas.microsoft.com/office/powerpoint/2010/main" val="11849592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150" y="365125"/>
            <a:ext cx="7269163" cy="831627"/>
          </a:xfrm>
        </p:spPr>
        <p:txBody>
          <a:bodyPr/>
          <a:lstStyle/>
          <a:p>
            <a:r>
              <a:rPr lang="en-GB" dirty="0"/>
              <a:t>Myology – Erector Spinae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412776"/>
            <a:ext cx="7675761" cy="5056584"/>
          </a:xfrm>
        </p:spPr>
      </p:pic>
    </p:spTree>
    <p:extLst>
      <p:ext uri="{BB962C8B-B14F-4D97-AF65-F5344CB8AC3E}">
        <p14:creationId xmlns:p14="http://schemas.microsoft.com/office/powerpoint/2010/main" val="15637229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150" y="365125"/>
            <a:ext cx="7269163" cy="831627"/>
          </a:xfrm>
        </p:spPr>
        <p:txBody>
          <a:bodyPr/>
          <a:lstStyle/>
          <a:p>
            <a:r>
              <a:rPr lang="en-GB" dirty="0"/>
              <a:t>Myology – Core </a:t>
            </a:r>
            <a:r>
              <a:rPr lang="en-GB"/>
              <a:t>and Pelvis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3" y="1340768"/>
            <a:ext cx="7747769" cy="5256584"/>
          </a:xfrm>
        </p:spPr>
      </p:pic>
    </p:spTree>
    <p:extLst>
      <p:ext uri="{BB962C8B-B14F-4D97-AF65-F5344CB8AC3E}">
        <p14:creationId xmlns:p14="http://schemas.microsoft.com/office/powerpoint/2010/main" val="20135466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150" y="365125"/>
            <a:ext cx="7269163" cy="831627"/>
          </a:xfrm>
        </p:spPr>
        <p:txBody>
          <a:bodyPr/>
          <a:lstStyle/>
          <a:p>
            <a:r>
              <a:rPr lang="en-GB" dirty="0"/>
              <a:t>Myology – Core </a:t>
            </a:r>
            <a:r>
              <a:rPr lang="en-GB"/>
              <a:t>and Pelvis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196752"/>
            <a:ext cx="7747769" cy="5472608"/>
          </a:xfrm>
        </p:spPr>
      </p:pic>
    </p:spTree>
    <p:extLst>
      <p:ext uri="{BB962C8B-B14F-4D97-AF65-F5344CB8AC3E}">
        <p14:creationId xmlns:p14="http://schemas.microsoft.com/office/powerpoint/2010/main" val="4689948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369" y="188640"/>
            <a:ext cx="7269163" cy="831627"/>
          </a:xfrm>
        </p:spPr>
        <p:txBody>
          <a:bodyPr/>
          <a:lstStyle/>
          <a:p>
            <a:r>
              <a:rPr lang="en-GB" dirty="0"/>
              <a:t>Myology – Core </a:t>
            </a:r>
            <a:r>
              <a:rPr lang="en-GB"/>
              <a:t>and Pelvis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196752"/>
            <a:ext cx="7776863" cy="5472608"/>
          </a:xfrm>
        </p:spPr>
      </p:pic>
    </p:spTree>
    <p:extLst>
      <p:ext uri="{BB962C8B-B14F-4D97-AF65-F5344CB8AC3E}">
        <p14:creationId xmlns:p14="http://schemas.microsoft.com/office/powerpoint/2010/main" val="8487978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369" y="188640"/>
            <a:ext cx="7269163" cy="831627"/>
          </a:xfrm>
        </p:spPr>
        <p:txBody>
          <a:bodyPr/>
          <a:lstStyle/>
          <a:p>
            <a:r>
              <a:rPr lang="en-GB" dirty="0"/>
              <a:t>Myology – Core </a:t>
            </a:r>
            <a:r>
              <a:rPr lang="en-GB"/>
              <a:t>and Pelvis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369" y="1196752"/>
            <a:ext cx="7667031" cy="5472608"/>
          </a:xfrm>
        </p:spPr>
      </p:pic>
    </p:spTree>
    <p:extLst>
      <p:ext uri="{BB962C8B-B14F-4D97-AF65-F5344CB8AC3E}">
        <p14:creationId xmlns:p14="http://schemas.microsoft.com/office/powerpoint/2010/main" val="14619414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17AB3-2246-4C66-8751-173A56B47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Manual Muscle Tests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B7DAB8-2169-4F9C-BDAA-82B8BD4038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Erector Spinae</a:t>
            </a:r>
          </a:p>
          <a:p>
            <a:r>
              <a:rPr lang="en-GB" dirty="0"/>
              <a:t>Erector Spinae as a Side Flexor</a:t>
            </a:r>
          </a:p>
          <a:p>
            <a:r>
              <a:rPr lang="en-GB" dirty="0"/>
              <a:t>Rectus Abdominis</a:t>
            </a:r>
          </a:p>
          <a:p>
            <a:r>
              <a:rPr lang="en-GB" dirty="0"/>
              <a:t>Internal Oblique/ External Oblique</a:t>
            </a:r>
          </a:p>
          <a:p>
            <a:r>
              <a:rPr lang="en-GB" dirty="0"/>
              <a:t>Latissimus Dorsi</a:t>
            </a:r>
          </a:p>
          <a:p>
            <a:r>
              <a:rPr lang="en-GB" dirty="0"/>
              <a:t>Iliopsoas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33675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17AB3-2246-4C66-8751-173A56B47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Active ROM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B7DAB8-2169-4F9C-BDAA-82B8BD4038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Flexion</a:t>
            </a:r>
          </a:p>
          <a:p>
            <a:r>
              <a:rPr lang="en-GB" dirty="0"/>
              <a:t>Extension </a:t>
            </a:r>
          </a:p>
          <a:p>
            <a:r>
              <a:rPr lang="en-GB" dirty="0"/>
              <a:t>Right Side Flexion</a:t>
            </a:r>
          </a:p>
          <a:p>
            <a:r>
              <a:rPr lang="en-GB" dirty="0"/>
              <a:t>Left Side Flexion </a:t>
            </a:r>
          </a:p>
          <a:p>
            <a:r>
              <a:rPr lang="en-GB" dirty="0"/>
              <a:t>Right Rotation</a:t>
            </a:r>
          </a:p>
          <a:p>
            <a:r>
              <a:rPr lang="en-GB" dirty="0"/>
              <a:t>Left Rotation</a:t>
            </a:r>
          </a:p>
        </p:txBody>
      </p:sp>
    </p:spTree>
    <p:extLst>
      <p:ext uri="{BB962C8B-B14F-4D97-AF65-F5344CB8AC3E}">
        <p14:creationId xmlns:p14="http://schemas.microsoft.com/office/powerpoint/2010/main" val="75878467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17AB3-2246-4C66-8751-173A56B47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Passive ROM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B7DAB8-2169-4F9C-BDAA-82B8BD4038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Flexion</a:t>
            </a:r>
          </a:p>
          <a:p>
            <a:r>
              <a:rPr lang="en-GB" dirty="0"/>
              <a:t>Extension </a:t>
            </a:r>
          </a:p>
          <a:p>
            <a:r>
              <a:rPr lang="en-GB" dirty="0"/>
              <a:t>Right Side Flexion</a:t>
            </a:r>
          </a:p>
          <a:p>
            <a:r>
              <a:rPr lang="en-GB" dirty="0"/>
              <a:t>Left Side Flexion </a:t>
            </a:r>
          </a:p>
          <a:p>
            <a:r>
              <a:rPr lang="en-GB" dirty="0"/>
              <a:t>Right Rotation</a:t>
            </a:r>
          </a:p>
          <a:p>
            <a:r>
              <a:rPr lang="en-GB" dirty="0"/>
              <a:t>Left Rotation</a:t>
            </a:r>
          </a:p>
        </p:txBody>
      </p:sp>
    </p:spTree>
    <p:extLst>
      <p:ext uri="{BB962C8B-B14F-4D97-AF65-F5344CB8AC3E}">
        <p14:creationId xmlns:p14="http://schemas.microsoft.com/office/powerpoint/2010/main" val="33003157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17AB3-2246-4C66-8751-173A56B47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Resisted ROM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B7DAB8-2169-4F9C-BDAA-82B8BD4038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Flexion</a:t>
            </a:r>
          </a:p>
          <a:p>
            <a:r>
              <a:rPr lang="en-GB" dirty="0"/>
              <a:t>Extension </a:t>
            </a:r>
          </a:p>
          <a:p>
            <a:r>
              <a:rPr lang="en-GB" dirty="0"/>
              <a:t>Right Side Flexion</a:t>
            </a:r>
          </a:p>
          <a:p>
            <a:r>
              <a:rPr lang="en-GB" dirty="0"/>
              <a:t>Left Side Flexion </a:t>
            </a:r>
          </a:p>
          <a:p>
            <a:r>
              <a:rPr lang="en-GB" dirty="0"/>
              <a:t>Right Rotation</a:t>
            </a:r>
          </a:p>
          <a:p>
            <a:r>
              <a:rPr lang="en-GB" dirty="0"/>
              <a:t>Left Rotation</a:t>
            </a:r>
          </a:p>
        </p:txBody>
      </p:sp>
    </p:spTree>
    <p:extLst>
      <p:ext uri="{BB962C8B-B14F-4D97-AF65-F5344CB8AC3E}">
        <p14:creationId xmlns:p14="http://schemas.microsoft.com/office/powerpoint/2010/main" val="2816391695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0</TotalTime>
  <Words>285</Words>
  <Application>Microsoft Office PowerPoint</Application>
  <PresentationFormat>On-screen Show (4:3)</PresentationFormat>
  <Paragraphs>64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Century Schoolbook</vt:lpstr>
      <vt:lpstr>Wingdings 2</vt:lpstr>
      <vt:lpstr>View</vt:lpstr>
      <vt:lpstr>Introduction to Clinical Skills Practical – Lumbar Spine and Sacro-Iliac Joint</vt:lpstr>
      <vt:lpstr>Introduction</vt:lpstr>
      <vt:lpstr>Introduction</vt:lpstr>
      <vt:lpstr>Myology – Core and Pelvis</vt:lpstr>
      <vt:lpstr>Myology – Core and Pelvis</vt:lpstr>
      <vt:lpstr>Myology – Core and Pelvis</vt:lpstr>
      <vt:lpstr>Myology – Layers </vt:lpstr>
      <vt:lpstr>Myology – Core and Pelvis</vt:lpstr>
      <vt:lpstr>Myology – Core and Pelvis</vt:lpstr>
      <vt:lpstr>Diaphargm</vt:lpstr>
      <vt:lpstr>PowerPoint Presentation</vt:lpstr>
      <vt:lpstr>Latissimus Dorsi </vt:lpstr>
      <vt:lpstr>Myology - </vt:lpstr>
      <vt:lpstr>Myology - Core and Pelvis</vt:lpstr>
      <vt:lpstr>Myology – Core and Pelvis</vt:lpstr>
      <vt:lpstr>Myology – Erector Spinae</vt:lpstr>
      <vt:lpstr>Myology – Core and Pelvis</vt:lpstr>
      <vt:lpstr>Myology – Core and Pelvis</vt:lpstr>
      <vt:lpstr>Myology – Core and Pelvis</vt:lpstr>
      <vt:lpstr>Myology – Core and Pelvis</vt:lpstr>
      <vt:lpstr>Manual Muscle Tests</vt:lpstr>
      <vt:lpstr>Active ROM</vt:lpstr>
      <vt:lpstr>Passive ROM</vt:lpstr>
      <vt:lpstr>Resisted ROM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96</cp:revision>
  <cp:lastPrinted>2016-10-24T07:25:31Z</cp:lastPrinted>
  <dcterms:created xsi:type="dcterms:W3CDTF">2016-09-15T12:23:08Z</dcterms:created>
  <dcterms:modified xsi:type="dcterms:W3CDTF">2022-03-28T11:38:51Z</dcterms:modified>
</cp:coreProperties>
</file>