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handoutMasterIdLst>
    <p:handoutMasterId r:id="rId25"/>
  </p:handoutMasterIdLst>
  <p:sldIdLst>
    <p:sldId id="256" r:id="rId5"/>
    <p:sldId id="257" r:id="rId6"/>
    <p:sldId id="272" r:id="rId7"/>
    <p:sldId id="273" r:id="rId8"/>
    <p:sldId id="275" r:id="rId9"/>
    <p:sldId id="259" r:id="rId10"/>
    <p:sldId id="262" r:id="rId11"/>
    <p:sldId id="263" r:id="rId12"/>
    <p:sldId id="260" r:id="rId13"/>
    <p:sldId id="261" r:id="rId14"/>
    <p:sldId id="270" r:id="rId15"/>
    <p:sldId id="271" r:id="rId16"/>
    <p:sldId id="264" r:id="rId17"/>
    <p:sldId id="265" r:id="rId18"/>
    <p:sldId id="266" r:id="rId19"/>
    <p:sldId id="267" r:id="rId20"/>
    <p:sldId id="268" r:id="rId21"/>
    <p:sldId id="269" r:id="rId22"/>
    <p:sldId id="258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960" y="4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rina Neaga" userId="13ef5b0c-644d-4705-8b70-f94d4b718805" providerId="ADAL" clId="{FCA48F67-78A9-46A3-BA21-AAC6D2A07FA8}"/>
    <pc:docChg chg="custSel modSld">
      <pc:chgData name="Irina Neaga" userId="13ef5b0c-644d-4705-8b70-f94d4b718805" providerId="ADAL" clId="{FCA48F67-78A9-46A3-BA21-AAC6D2A07FA8}" dt="2025-02-27T09:27:27.849" v="10" actId="27636"/>
      <pc:docMkLst>
        <pc:docMk/>
      </pc:docMkLst>
      <pc:sldChg chg="modSp mod">
        <pc:chgData name="Irina Neaga" userId="13ef5b0c-644d-4705-8b70-f94d4b718805" providerId="ADAL" clId="{FCA48F67-78A9-46A3-BA21-AAC6D2A07FA8}" dt="2025-02-27T09:26:41.772" v="6" actId="27636"/>
        <pc:sldMkLst>
          <pc:docMk/>
          <pc:sldMk cId="2778623502" sldId="260"/>
        </pc:sldMkLst>
        <pc:spChg chg="mod">
          <ac:chgData name="Irina Neaga" userId="13ef5b0c-644d-4705-8b70-f94d4b718805" providerId="ADAL" clId="{FCA48F67-78A9-46A3-BA21-AAC6D2A07FA8}" dt="2025-02-27T09:26:41.772" v="6" actId="27636"/>
          <ac:spMkLst>
            <pc:docMk/>
            <pc:sldMk cId="2778623502" sldId="260"/>
            <ac:spMk id="21506" creationId="{00000000-0000-0000-0000-000000000000}"/>
          </ac:spMkLst>
        </pc:spChg>
      </pc:sldChg>
      <pc:sldChg chg="modSp mod">
        <pc:chgData name="Irina Neaga" userId="13ef5b0c-644d-4705-8b70-f94d4b718805" providerId="ADAL" clId="{FCA48F67-78A9-46A3-BA21-AAC6D2A07FA8}" dt="2025-02-27T09:26:12.776" v="1" actId="1076"/>
        <pc:sldMkLst>
          <pc:docMk/>
          <pc:sldMk cId="3358549811" sldId="263"/>
        </pc:sldMkLst>
        <pc:spChg chg="mod">
          <ac:chgData name="Irina Neaga" userId="13ef5b0c-644d-4705-8b70-f94d4b718805" providerId="ADAL" clId="{FCA48F67-78A9-46A3-BA21-AAC6D2A07FA8}" dt="2025-02-27T09:26:12.776" v="1" actId="1076"/>
          <ac:spMkLst>
            <pc:docMk/>
            <pc:sldMk cId="3358549811" sldId="263"/>
            <ac:spMk id="2" creationId="{00000000-0000-0000-0000-000000000000}"/>
          </ac:spMkLst>
        </pc:spChg>
      </pc:sldChg>
      <pc:sldChg chg="modSp mod">
        <pc:chgData name="Irina Neaga" userId="13ef5b0c-644d-4705-8b70-f94d4b718805" providerId="ADAL" clId="{FCA48F67-78A9-46A3-BA21-AAC6D2A07FA8}" dt="2025-02-27T09:27:27.849" v="10" actId="27636"/>
        <pc:sldMkLst>
          <pc:docMk/>
          <pc:sldMk cId="3385163748" sldId="264"/>
        </pc:sldMkLst>
        <pc:spChg chg="mod">
          <ac:chgData name="Irina Neaga" userId="13ef5b0c-644d-4705-8b70-f94d4b718805" providerId="ADAL" clId="{FCA48F67-78A9-46A3-BA21-AAC6D2A07FA8}" dt="2025-02-27T09:27:27.849" v="10" actId="27636"/>
          <ac:spMkLst>
            <pc:docMk/>
            <pc:sldMk cId="3385163748" sldId="264"/>
            <ac:spMk id="17411" creationId="{00000000-0000-0000-0000-000000000000}"/>
          </ac:spMkLst>
        </pc:spChg>
      </pc:sldChg>
      <pc:sldChg chg="modSp mod">
        <pc:chgData name="Irina Neaga" userId="13ef5b0c-644d-4705-8b70-f94d4b718805" providerId="ADAL" clId="{FCA48F67-78A9-46A3-BA21-AAC6D2A07FA8}" dt="2025-02-27T09:27:19.132" v="8" actId="14100"/>
        <pc:sldMkLst>
          <pc:docMk/>
          <pc:sldMk cId="343671516" sldId="270"/>
        </pc:sldMkLst>
        <pc:picChg chg="mod">
          <ac:chgData name="Irina Neaga" userId="13ef5b0c-644d-4705-8b70-f94d4b718805" providerId="ADAL" clId="{FCA48F67-78A9-46A3-BA21-AAC6D2A07FA8}" dt="2025-02-27T09:27:19.132" v="8" actId="14100"/>
          <ac:picMkLst>
            <pc:docMk/>
            <pc:sldMk cId="343671516" sldId="270"/>
            <ac:picMk id="5" creationId="{00000000-0000-0000-0000-000000000000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27/02/2025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394B5-B766-49B3-B28D-8C9742D89BC2}" type="datetimeFigureOut">
              <a:rPr lang="en-GB" smtClean="0"/>
              <a:t>27/02/2025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F7DB7A-1335-4F65-ACD9-92464B0932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8059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F7DB7A-1335-4F65-ACD9-92464B09321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7318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533400"/>
            <a:ext cx="8229600" cy="6019800"/>
          </a:xfrm>
        </p:spPr>
        <p:txBody>
          <a:bodyPr>
            <a:no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006D10-F9A2-4B7D-97BC-5FD276D9D56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61095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 userDrawn="1"/>
        </p:nvSpPr>
        <p:spPr bwMode="auto">
          <a:xfrm>
            <a:off x="1" y="0"/>
            <a:ext cx="9144000" cy="857250"/>
          </a:xfrm>
          <a:prstGeom prst="rect">
            <a:avLst/>
          </a:prstGeom>
          <a:solidFill>
            <a:srgbClr val="E0590E">
              <a:alpha val="74902"/>
            </a:srgb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457200" marR="0" indent="-4572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 pitchFamily="18" charset="0"/>
            </a:endParaRPr>
          </a:p>
        </p:txBody>
      </p:sp>
      <p:grpSp>
        <p:nvGrpSpPr>
          <p:cNvPr id="10" name="Group 9"/>
          <p:cNvGrpSpPr/>
          <p:nvPr userDrawn="1"/>
        </p:nvGrpSpPr>
        <p:grpSpPr>
          <a:xfrm>
            <a:off x="6548438" y="885825"/>
            <a:ext cx="2594431" cy="4703415"/>
            <a:chOff x="5690052" y="889908"/>
            <a:chExt cx="2019300" cy="525371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-5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81675" y="889908"/>
              <a:ext cx="1927677" cy="5253718"/>
            </a:xfrm>
            <a:prstGeom prst="rect">
              <a:avLst/>
            </a:prstGeom>
            <a:gradFill>
              <a:gsLst>
                <a:gs pos="0">
                  <a:schemeClr val="bg1">
                    <a:alpha val="79000"/>
                  </a:schemeClr>
                </a:gs>
                <a:gs pos="50000">
                  <a:schemeClr val="bg1">
                    <a:lumMod val="95000"/>
                    <a:shade val="67500"/>
                    <a:satMod val="115000"/>
                  </a:schemeClr>
                </a:gs>
                <a:gs pos="100000">
                  <a:schemeClr val="bg1">
                    <a:lumMod val="95000"/>
                    <a:shade val="100000"/>
                    <a:satMod val="115000"/>
                  </a:schemeClr>
                </a:gs>
              </a:gsLst>
              <a:lin ang="13500000" scaled="1"/>
            </a:gradFill>
            <a:ln>
              <a:noFill/>
            </a:ln>
            <a:effectLst/>
          </p:spPr>
        </p:pic>
        <p:sp>
          <p:nvSpPr>
            <p:cNvPr id="12" name="Rectangle 11"/>
            <p:cNvSpPr/>
            <p:nvPr/>
          </p:nvSpPr>
          <p:spPr bwMode="auto">
            <a:xfrm>
              <a:off x="5690052" y="889908"/>
              <a:ext cx="2019300" cy="5253718"/>
            </a:xfrm>
            <a:prstGeom prst="rect">
              <a:avLst/>
            </a:prstGeom>
            <a:gradFill flip="none" rotWithShape="1">
              <a:gsLst>
                <a:gs pos="17000">
                  <a:srgbClr val="FFFFFF"/>
                </a:gs>
                <a:gs pos="100000">
                  <a:schemeClr val="bg1">
                    <a:shade val="67500"/>
                    <a:satMod val="115000"/>
                    <a:alpha val="5000"/>
                    <a:lumMod val="0"/>
                  </a:schemeClr>
                </a:gs>
                <a:gs pos="100000">
                  <a:schemeClr val="bg1">
                    <a:lumMod val="95000"/>
                    <a:shade val="100000"/>
                    <a:satMod val="115000"/>
                  </a:schemeClr>
                </a:gs>
              </a:gsLst>
              <a:lin ang="0" scaled="1"/>
              <a:tileRect/>
            </a:gradFill>
            <a:ln w="127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457200" marR="0" indent="-45720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</a:endParaRPr>
            </a:p>
          </p:txBody>
        </p:sp>
      </p:grpSp>
      <p:pic>
        <p:nvPicPr>
          <p:cNvPr id="4" name="Picture 2"/>
          <p:cNvPicPr>
            <a:picLocks noChangeAspect="1" noChangeArrowheads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45718"/>
            <a:ext cx="9144000" cy="152399"/>
          </a:xfrm>
          <a:prstGeom prst="rect">
            <a:avLst/>
          </a:prstGeom>
          <a:solidFill>
            <a:srgbClr val="000000">
              <a:alpha val="74902"/>
            </a:srgbClr>
          </a:solidFill>
          <a:ln>
            <a:noFill/>
          </a:ln>
        </p:spPr>
      </p:pic>
      <p:sp>
        <p:nvSpPr>
          <p:cNvPr id="7" name="Rectangle 13"/>
          <p:cNvSpPr>
            <a:spLocks noGrp="1" noChangeArrowheads="1"/>
          </p:cNvSpPr>
          <p:nvPr>
            <p:ph idx="1"/>
          </p:nvPr>
        </p:nvSpPr>
        <p:spPr bwMode="auto">
          <a:xfrm>
            <a:off x="687388" y="1104900"/>
            <a:ext cx="7886700" cy="46434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52389"/>
            <a:ext cx="7772400" cy="69333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0774998"/>
      </p:ext>
    </p:extLst>
  </p:cSld>
  <p:clrMapOvr>
    <a:masterClrMapping/>
  </p:clrMapOvr>
  <p:transition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27/02/2025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face/logistics-transport/" TargetMode="External"/><Relationship Id="rId2" Type="http://schemas.openxmlformats.org/officeDocument/2006/relationships/hyperlink" Target="http://uwtsd.ac.uk/staff/irina-neaga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mailto:Irina.neaga@uwtsd.ac.uk" TargetMode="External"/><Relationship Id="rId5" Type="http://schemas.openxmlformats.org/officeDocument/2006/relationships/hyperlink" Target="http://www.uwtsd.ac.uk/" TargetMode="External"/><Relationship Id="rId4" Type="http://schemas.openxmlformats.org/officeDocument/2006/relationships/hyperlink" Target="http://www.uwtsd.ac.uk/face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ilt.org/" TargetMode="External"/><Relationship Id="rId2" Type="http://schemas.openxmlformats.org/officeDocument/2006/relationships/hyperlink" Target="http://www.ecsdev.org/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www.ism.ws/" TargetMode="External"/><Relationship Id="rId4" Type="http://schemas.openxmlformats.org/officeDocument/2006/relationships/hyperlink" Target="http://www.supplymanagement.com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grpSp>
        <p:nvGrpSpPr>
          <p:cNvPr id="4" name="Group 4"/>
          <p:cNvGrpSpPr>
            <a:grpSpLocks noChangeAspect="1"/>
          </p:cNvGrpSpPr>
          <p:nvPr/>
        </p:nvGrpSpPr>
        <p:grpSpPr bwMode="auto">
          <a:xfrm>
            <a:off x="683997" y="1294618"/>
            <a:ext cx="8208675" cy="6384984"/>
            <a:chOff x="-2390" y="614"/>
            <a:chExt cx="8601" cy="4335"/>
          </a:xfrm>
        </p:grpSpPr>
        <p:sp>
          <p:nvSpPr>
            <p:cNvPr id="5" name="AutoShape 3"/>
            <p:cNvSpPr>
              <a:spLocks noChangeAspect="1" noChangeArrowheads="1" noTextEdit="1"/>
            </p:cNvSpPr>
            <p:nvPr/>
          </p:nvSpPr>
          <p:spPr bwMode="auto">
            <a:xfrm>
              <a:off x="567" y="1344"/>
              <a:ext cx="4119" cy="6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6" name="Rectangle 5"/>
            <p:cNvSpPr>
              <a:spLocks noChangeArrowheads="1"/>
            </p:cNvSpPr>
            <p:nvPr/>
          </p:nvSpPr>
          <p:spPr bwMode="auto">
            <a:xfrm>
              <a:off x="-2390" y="614"/>
              <a:ext cx="8601" cy="91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lang="en-US" altLang="en-US" sz="4400" b="1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Modelling and Simulation in Logistics </a:t>
              </a:r>
            </a:p>
          </p:txBody>
        </p:sp>
        <p:sp>
          <p:nvSpPr>
            <p:cNvPr id="7" name="Rectangle 6"/>
            <p:cNvSpPr>
              <a:spLocks noChangeArrowheads="1"/>
            </p:cNvSpPr>
            <p:nvPr/>
          </p:nvSpPr>
          <p:spPr bwMode="auto">
            <a:xfrm>
              <a:off x="-2240" y="1721"/>
              <a:ext cx="8376" cy="32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r"/>
              <a:r>
                <a:rPr lang="en-GB" dirty="0"/>
                <a:t>--	</a:t>
              </a:r>
              <a:r>
                <a:rPr lang="en-GB" sz="2000" b="1" dirty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uFill>
                    <a:solidFill>
                      <a:schemeClr val="bg1"/>
                    </a:solidFill>
                  </a:uFill>
                  <a:hlinkClick r:id="rId2"/>
                </a:rPr>
                <a:t>Dr Irina Neaga</a:t>
              </a:r>
              <a:endParaRPr lang="en-GB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>
                  <a:solidFill>
                    <a:schemeClr val="bg1"/>
                  </a:solidFill>
                </a:uFill>
              </a:endParaRPr>
            </a:p>
            <a:p>
              <a:pPr algn="r"/>
              <a:r>
                <a:rPr lang="en-GB" dirty="0"/>
                <a:t>Senior Lecturer in Logistics</a:t>
              </a:r>
            </a:p>
            <a:p>
              <a:pPr algn="r"/>
              <a:r>
                <a:rPr lang="en-GB" b="1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School of Engineering, </a:t>
              </a:r>
              <a:r>
                <a:rPr lang="en-GB" b="1" u="sng" dirty="0">
                  <a:solidFill>
                    <a:schemeClr val="bg1"/>
                  </a:solidFill>
                  <a:latin typeface="Arial Narrow" panose="020B0606020202030204" pitchFamily="34" charset="0"/>
                  <a:hlinkClick r:id="rId3"/>
                </a:rPr>
                <a:t>Logistics and Transport</a:t>
              </a:r>
              <a:endParaRPr lang="en-GB" dirty="0">
                <a:solidFill>
                  <a:schemeClr val="bg1"/>
                </a:solidFill>
                <a:latin typeface="Arial Narrow" panose="020B0606020202030204" pitchFamily="34" charset="0"/>
              </a:endParaRPr>
            </a:p>
            <a:p>
              <a:pPr algn="r"/>
              <a:r>
                <a:rPr lang="en-GB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	</a:t>
              </a:r>
              <a:r>
                <a:rPr lang="en-GB" sz="1600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Cyfadran</a:t>
              </a:r>
              <a:r>
                <a:rPr lang="en-GB" sz="1600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</a:t>
              </a:r>
              <a:r>
                <a:rPr lang="en-GB" sz="1600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Pensaernïaeth</a:t>
              </a:r>
              <a:r>
                <a:rPr lang="en-GB" sz="1600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, </a:t>
              </a:r>
              <a:r>
                <a:rPr lang="en-GB" sz="1600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Cyfrifiadura</a:t>
              </a:r>
              <a:r>
                <a:rPr lang="en-GB" sz="1600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a </a:t>
              </a:r>
              <a:r>
                <a:rPr lang="en-GB" sz="1600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Pheirianneg</a:t>
              </a:r>
              <a:r>
                <a:rPr lang="en-GB" sz="1600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| </a:t>
              </a:r>
              <a:r>
                <a:rPr lang="en-GB" sz="1600" b="1" u="sng" dirty="0">
                  <a:solidFill>
                    <a:schemeClr val="bg1"/>
                  </a:solidFill>
                  <a:latin typeface="Arial Narrow" panose="020B0606020202030204" pitchFamily="34" charset="0"/>
                  <a:hlinkClick r:id="rId4"/>
                </a:rPr>
                <a:t>Faculty of Architecture, Computing and Engineering</a:t>
              </a:r>
              <a:endParaRPr lang="en-GB" sz="1600" dirty="0">
                <a:solidFill>
                  <a:schemeClr val="bg1"/>
                </a:solidFill>
                <a:latin typeface="Arial Narrow" panose="020B0606020202030204" pitchFamily="34" charset="0"/>
              </a:endParaRPr>
            </a:p>
            <a:p>
              <a:pPr algn="r"/>
              <a:r>
                <a:rPr lang="en-GB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Prifysgol</a:t>
              </a:r>
              <a:r>
                <a:rPr lang="en-GB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</a:t>
              </a:r>
              <a:r>
                <a:rPr lang="en-GB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Cymru</a:t>
              </a:r>
              <a:r>
                <a:rPr lang="en-GB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Y </a:t>
              </a:r>
              <a:r>
                <a:rPr lang="en-GB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Drindod</a:t>
              </a:r>
              <a:r>
                <a:rPr lang="en-GB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</a:t>
              </a:r>
              <a:r>
                <a:rPr lang="en-GB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Dewi</a:t>
              </a:r>
              <a:r>
                <a:rPr lang="en-GB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</a:t>
              </a:r>
              <a:r>
                <a:rPr lang="en-GB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Sant</a:t>
              </a:r>
              <a:r>
                <a:rPr lang="en-GB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| </a:t>
              </a:r>
              <a:r>
                <a:rPr lang="en-GB" b="1" u="sng" dirty="0">
                  <a:solidFill>
                    <a:schemeClr val="bg1"/>
                  </a:solidFill>
                  <a:latin typeface="Arial Narrow" panose="020B0606020202030204" pitchFamily="34" charset="0"/>
                  <a:hlinkClick r:id="rId5"/>
                </a:rPr>
                <a:t>University of Wales Trinity St David</a:t>
              </a:r>
              <a:endParaRPr lang="en-GB" dirty="0">
                <a:solidFill>
                  <a:schemeClr val="bg1"/>
                </a:solidFill>
                <a:latin typeface="Arial Narrow" panose="020B0606020202030204" pitchFamily="34" charset="0"/>
              </a:endParaRPr>
            </a:p>
            <a:p>
              <a:pPr algn="r"/>
              <a:r>
                <a:rPr lang="en-GB" b="1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Cadogan</a:t>
              </a:r>
              <a:r>
                <a:rPr lang="en-GB" b="1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Centre, MT201, Mount Pleasant Campus, Swansea, SA1 6ED</a:t>
              </a:r>
              <a:endParaRPr lang="en-GB" dirty="0">
                <a:solidFill>
                  <a:schemeClr val="bg1"/>
                </a:solidFill>
                <a:latin typeface="Arial Narrow" panose="020B0606020202030204" pitchFamily="34" charset="0"/>
              </a:endParaRPr>
            </a:p>
            <a:p>
              <a:pPr algn="r"/>
              <a:r>
                <a:rPr lang="en-GB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	</a:t>
              </a:r>
              <a:r>
                <a:rPr lang="en-GB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Rhif</a:t>
              </a:r>
              <a:r>
                <a:rPr lang="en-GB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</a:t>
              </a:r>
              <a:r>
                <a:rPr lang="en-GB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ffôn</a:t>
              </a:r>
              <a:r>
                <a:rPr lang="en-GB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 | </a:t>
              </a:r>
              <a:r>
                <a:rPr lang="en-GB" b="1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Tel: +44 (0)1792 481128</a:t>
              </a:r>
              <a:r>
                <a:rPr lang="en-GB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</a:t>
              </a:r>
              <a:r>
                <a:rPr lang="en-GB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Mewnol</a:t>
              </a:r>
              <a:r>
                <a:rPr lang="en-GB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| Internal: 4128 / </a:t>
              </a:r>
            </a:p>
            <a:p>
              <a:pPr algn="r"/>
              <a:r>
                <a:rPr lang="en-GB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E-</a:t>
              </a:r>
              <a:r>
                <a:rPr lang="en-GB" dirty="0" err="1">
                  <a:solidFill>
                    <a:schemeClr val="bg1"/>
                  </a:solidFill>
                  <a:latin typeface="Arial Narrow" panose="020B0606020202030204" pitchFamily="34" charset="0"/>
                </a:rPr>
                <a:t>Bost</a:t>
              </a:r>
              <a:r>
                <a:rPr lang="en-GB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 | </a:t>
              </a:r>
              <a:r>
                <a:rPr lang="en-GB" b="1" dirty="0">
                  <a:solidFill>
                    <a:schemeClr val="bg1"/>
                  </a:solidFill>
                  <a:latin typeface="Arial Narrow" panose="020B0606020202030204" pitchFamily="34" charset="0"/>
                </a:rPr>
                <a:t>Email: </a:t>
              </a:r>
              <a:r>
                <a:rPr lang="en-GB" b="1" u="sng" dirty="0">
                  <a:solidFill>
                    <a:schemeClr val="bg1"/>
                  </a:solidFill>
                  <a:latin typeface="Arial Narrow" panose="020B0606020202030204" pitchFamily="34" charset="0"/>
                  <a:hlinkClick r:id="rId6"/>
                </a:rPr>
                <a:t>Irina.neaga@uwtsd.ac.uk</a:t>
              </a:r>
              <a:endParaRPr lang="en-GB" dirty="0">
                <a:solidFill>
                  <a:schemeClr val="bg1"/>
                </a:solidFill>
                <a:latin typeface="Arial Narrow" panose="020B0606020202030204" pitchFamily="34" charset="0"/>
              </a:endParaRPr>
            </a:p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4700" b="0" i="0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Times New Roman" panose="02020603050405020304" pitchFamily="18" charset="0"/>
                </a:rPr>
                <a:t> 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1143000"/>
          </a:xfrm>
        </p:spPr>
        <p:txBody>
          <a:bodyPr>
            <a:noAutofit/>
          </a:bodyPr>
          <a:lstStyle/>
          <a:p>
            <a:r>
              <a:rPr lang="en-GB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Croeso</a:t>
            </a: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/ Welcome / Introduction/ </a:t>
            </a:r>
            <a:b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268760"/>
            <a:ext cx="7735688" cy="396044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Upon the successful completion of this module, You are  able to demonstrate the ability to:</a:t>
            </a:r>
          </a:p>
          <a:p>
            <a:pPr marL="0" indent="0">
              <a:buNone/>
            </a:pPr>
            <a:r>
              <a:rPr lang="en-GB" sz="2400" dirty="0"/>
              <a:t> </a:t>
            </a:r>
          </a:p>
          <a:p>
            <a:pPr lvl="0"/>
            <a:r>
              <a:rPr lang="en-GB" sz="2400" dirty="0"/>
              <a:t>Critically evaluate the rationale and purpose of models.</a:t>
            </a:r>
          </a:p>
          <a:p>
            <a:pPr marL="0" indent="0">
              <a:buNone/>
            </a:pPr>
            <a:r>
              <a:rPr lang="en-GB" sz="2400" dirty="0"/>
              <a:t> </a:t>
            </a:r>
          </a:p>
          <a:p>
            <a:pPr lvl="0"/>
            <a:r>
              <a:rPr lang="en-GB" sz="2400" dirty="0"/>
              <a:t>Demonstrate an ability to develop, design and use a model, specifying data gathering requirements and evaluating limitations.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Indicative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en-GB" sz="3300" b="1" dirty="0"/>
              <a:t>Theory:</a:t>
            </a:r>
            <a:r>
              <a:rPr lang="en-GB" sz="3300" dirty="0"/>
              <a:t> The relationship between a model and data: processes occurring in the real world, theory guided abstraction, data gathering - structural correspondence between the model and the data.</a:t>
            </a:r>
          </a:p>
          <a:p>
            <a:pPr lvl="0"/>
            <a:r>
              <a:rPr lang="en-GB" sz="3300" b="1" dirty="0"/>
              <a:t>Practice:</a:t>
            </a:r>
            <a:r>
              <a:rPr lang="en-GB" sz="3300" dirty="0"/>
              <a:t> The development of structural processes; distinguishing basic relationships and defining boundaries, determining variables and understanding forms of measurement.</a:t>
            </a:r>
          </a:p>
          <a:p>
            <a:pPr lvl="0"/>
            <a:r>
              <a:rPr lang="en-GB" sz="3300" b="1" dirty="0"/>
              <a:t>Types of Model:</a:t>
            </a:r>
            <a:r>
              <a:rPr lang="en-GB" sz="3300" dirty="0"/>
              <a:t>  Inventory and facility location models, stated preference models, simulation models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6416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Reading </a:t>
            </a:r>
            <a:b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79512" y="1016732"/>
            <a:ext cx="4258816" cy="439248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8000" b="1" dirty="0">
                <a:latin typeface="Arial Black" panose="020B0A04020102020204" pitchFamily="34" charset="0"/>
                <a:cs typeface="Arial" panose="020B0604020202020204" pitchFamily="34" charset="0"/>
              </a:rPr>
              <a:t>Essential:</a:t>
            </a:r>
            <a:endParaRPr lang="en-GB" sz="8000" dirty="0"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7200" dirty="0" err="1">
                <a:latin typeface="Arial Narrow" panose="020B0606020202030204" pitchFamily="34" charset="0"/>
                <a:cs typeface="Arial" panose="020B0604020202020204" pitchFamily="34" charset="0"/>
              </a:rPr>
              <a:t>Sussams</a:t>
            </a:r>
            <a:r>
              <a:rPr lang="en-GB" sz="7200" dirty="0">
                <a:latin typeface="Arial Narrow" panose="020B0606020202030204" pitchFamily="34" charset="0"/>
                <a:cs typeface="Arial" panose="020B0604020202020204" pitchFamily="34" charset="0"/>
              </a:rPr>
              <a:t> JE, (1992), </a:t>
            </a:r>
            <a:r>
              <a:rPr lang="en-GB" sz="7200" u="sng" dirty="0">
                <a:latin typeface="Arial Narrow" panose="020B0606020202030204" pitchFamily="34" charset="0"/>
                <a:cs typeface="Arial" panose="020B0604020202020204" pitchFamily="34" charset="0"/>
              </a:rPr>
              <a:t>Logistics modelling</a:t>
            </a:r>
            <a:r>
              <a:rPr lang="en-GB" sz="7200" dirty="0">
                <a:latin typeface="Arial Narrow" panose="020B0606020202030204" pitchFamily="34" charset="0"/>
                <a:cs typeface="Arial" panose="020B0604020202020204" pitchFamily="34" charset="0"/>
              </a:rPr>
              <a:t>, London: Pitman</a:t>
            </a:r>
          </a:p>
          <a:p>
            <a:pPr marL="0" indent="0">
              <a:buNone/>
            </a:pPr>
            <a:r>
              <a:rPr lang="en-GB" sz="7200" dirty="0">
                <a:latin typeface="Arial Narrow" panose="020B0606020202030204" pitchFamily="34" charset="0"/>
                <a:cs typeface="Arial" panose="020B0604020202020204" pitchFamily="34" charset="0"/>
              </a:rPr>
              <a:t>Shapiro JF, (2007) </a:t>
            </a:r>
            <a:r>
              <a:rPr lang="en-GB" sz="7200" u="sng" dirty="0">
                <a:latin typeface="Arial Narrow" panose="020B0606020202030204" pitchFamily="34" charset="0"/>
                <a:cs typeface="Arial" panose="020B0604020202020204" pitchFamily="34" charset="0"/>
              </a:rPr>
              <a:t>Modelling the supply chain</a:t>
            </a:r>
            <a:r>
              <a:rPr lang="en-GB" sz="7200" dirty="0">
                <a:latin typeface="Arial Narrow" panose="020B0606020202030204" pitchFamily="34" charset="0"/>
                <a:cs typeface="Arial" panose="020B0604020202020204" pitchFamily="34" charset="0"/>
              </a:rPr>
              <a:t>, Thomson Brooks/Cole </a:t>
            </a:r>
          </a:p>
          <a:p>
            <a:pPr marL="0" indent="0">
              <a:buNone/>
            </a:pPr>
            <a:r>
              <a:rPr lang="en-GB" sz="7200" dirty="0" err="1">
                <a:latin typeface="Arial Narrow" panose="020B0606020202030204" pitchFamily="34" charset="0"/>
                <a:cs typeface="Arial" panose="020B0604020202020204" pitchFamily="34" charset="0"/>
              </a:rPr>
              <a:t>Mangan</a:t>
            </a:r>
            <a:r>
              <a:rPr lang="en-GB" sz="7200" dirty="0">
                <a:latin typeface="Arial Narrow" panose="020B0606020202030204" pitchFamily="34" charset="0"/>
                <a:cs typeface="Arial" panose="020B0604020202020204" pitchFamily="34" charset="0"/>
              </a:rPr>
              <a:t>, J. </a:t>
            </a:r>
            <a:r>
              <a:rPr lang="en-GB" sz="7200" dirty="0" err="1">
                <a:latin typeface="Arial Narrow" panose="020B0606020202030204" pitchFamily="34" charset="0"/>
                <a:cs typeface="Arial" panose="020B0604020202020204" pitchFamily="34" charset="0"/>
              </a:rPr>
              <a:t>Lalwani</a:t>
            </a:r>
            <a:r>
              <a:rPr lang="en-GB" sz="7200" dirty="0">
                <a:latin typeface="Arial Narrow" panose="020B0606020202030204" pitchFamily="34" charset="0"/>
                <a:cs typeface="Arial" panose="020B0604020202020204" pitchFamily="34" charset="0"/>
              </a:rPr>
              <a:t>, C. &amp; Butcher, T. (2012, 2016) Global Logistics and Supply Chain Management (2nd and 3rd </a:t>
            </a:r>
            <a:r>
              <a:rPr lang="en-GB" sz="7200" dirty="0" err="1">
                <a:latin typeface="Arial Narrow" panose="020B0606020202030204" pitchFamily="34" charset="0"/>
                <a:cs typeface="Arial" panose="020B0604020202020204" pitchFamily="34" charset="0"/>
              </a:rPr>
              <a:t>Edn</a:t>
            </a:r>
            <a:r>
              <a:rPr lang="en-GB" sz="7200" dirty="0">
                <a:latin typeface="Arial Narrow" panose="020B0606020202030204" pitchFamily="34" charset="0"/>
                <a:cs typeface="Arial" panose="020B0604020202020204" pitchFamily="34" charset="0"/>
              </a:rPr>
              <a:t>). Wiley, London.</a:t>
            </a:r>
          </a:p>
          <a:p>
            <a:pPr marL="0" indent="0">
              <a:buNone/>
            </a:pPr>
            <a:r>
              <a:rPr lang="en-GB" sz="7200" dirty="0">
                <a:latin typeface="Arial Narrow" panose="020B0606020202030204" pitchFamily="34" charset="0"/>
                <a:cs typeface="Arial" panose="020B0604020202020204" pitchFamily="34" charset="0"/>
              </a:rPr>
              <a:t>Rushton A and Walker S, (2007), International Logistics and Supply Chain Outsourcing:  From Local to Global, London: </a:t>
            </a:r>
            <a:r>
              <a:rPr lang="en-GB" sz="7200" dirty="0" err="1">
                <a:latin typeface="Arial Narrow" panose="020B0606020202030204" pitchFamily="34" charset="0"/>
                <a:cs typeface="Arial" panose="020B0604020202020204" pitchFamily="34" charset="0"/>
              </a:rPr>
              <a:t>Kogan</a:t>
            </a:r>
            <a:r>
              <a:rPr lang="en-GB" sz="7200" dirty="0">
                <a:latin typeface="Arial Narrow" panose="020B0606020202030204" pitchFamily="34" charset="0"/>
                <a:cs typeface="Arial" panose="020B0604020202020204" pitchFamily="34" charset="0"/>
              </a:rPr>
              <a:t> Page</a:t>
            </a:r>
          </a:p>
          <a:p>
            <a:pPr marL="0" indent="0">
              <a:buNone/>
            </a:pPr>
            <a:endParaRPr lang="en-GB" sz="43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8000" b="1" dirty="0">
                <a:latin typeface="Arial Black" panose="020B0A04020102020204" pitchFamily="34" charset="0"/>
              </a:rPr>
              <a:t>Background:</a:t>
            </a:r>
            <a:endParaRPr lang="en-GB" sz="8000" dirty="0">
              <a:latin typeface="Arial Black" panose="020B0A04020102020204" pitchFamily="34" charset="0"/>
            </a:endParaRPr>
          </a:p>
          <a:p>
            <a:pPr marL="0" indent="0">
              <a:buNone/>
            </a:pPr>
            <a:r>
              <a:rPr lang="en-GB" sz="6400" dirty="0">
                <a:latin typeface="Arial Narrow" panose="020B0606020202030204" pitchFamily="34" charset="0"/>
              </a:rPr>
              <a:t>Russell, R.S. &amp; Taylor, B.W. (20014, 2011) Operations and Supply Chain Management, Wiley</a:t>
            </a:r>
          </a:p>
          <a:p>
            <a:pPr marL="0" indent="0">
              <a:buNone/>
            </a:pPr>
            <a:r>
              <a:rPr lang="en-GB" sz="6400" dirty="0">
                <a:latin typeface="Arial Narrow" panose="020B0606020202030204" pitchFamily="34" charset="0"/>
              </a:rPr>
              <a:t>Robson, W. (2003) Strategic management and Information Systems: an integrated approach, Pitman</a:t>
            </a:r>
          </a:p>
          <a:p>
            <a:pPr marL="0" indent="0">
              <a:buNone/>
            </a:pPr>
            <a:r>
              <a:rPr lang="en-GB" sz="6400" dirty="0">
                <a:latin typeface="Arial Narrow" panose="020B0606020202030204" pitchFamily="34" charset="0"/>
              </a:rPr>
              <a:t>Murphy P and Wood DF, (2013), Contemporary Logistics, Online Library:  Pearson Education.</a:t>
            </a:r>
          </a:p>
          <a:p>
            <a:pPr marL="0" indent="0">
              <a:buNone/>
            </a:pPr>
            <a:r>
              <a:rPr lang="en-GB" sz="6400" b="1" dirty="0"/>
              <a:t> </a:t>
            </a:r>
            <a:endParaRPr lang="en-GB" sz="6400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417640" y="1247938"/>
            <a:ext cx="4546848" cy="439248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7200" b="1" dirty="0">
                <a:latin typeface="Arial Black" panose="020B0A04020102020204" pitchFamily="34" charset="0"/>
              </a:rPr>
              <a:t>Journals:</a:t>
            </a:r>
            <a:endParaRPr lang="en-GB" sz="7200" dirty="0">
              <a:latin typeface="Arial Black" panose="020B0A04020102020204" pitchFamily="34" charset="0"/>
            </a:endParaRPr>
          </a:p>
          <a:p>
            <a:pPr marL="0" indent="0">
              <a:buNone/>
            </a:pPr>
            <a:r>
              <a:rPr lang="en-GB" sz="6400" dirty="0">
                <a:latin typeface="Arial Narrow" panose="020B0606020202030204" pitchFamily="34" charset="0"/>
                <a:cs typeface="Arial" panose="020B0604020202020204" pitchFamily="34" charset="0"/>
              </a:rPr>
              <a:t>International Journal of Logistics – Research Applications</a:t>
            </a:r>
          </a:p>
          <a:p>
            <a:pPr marL="0" indent="0">
              <a:buNone/>
            </a:pPr>
            <a:r>
              <a:rPr lang="en-GB" sz="6400" dirty="0">
                <a:latin typeface="Arial Narrow" panose="020B0606020202030204" pitchFamily="34" charset="0"/>
                <a:cs typeface="Arial" panose="020B0604020202020204" pitchFamily="34" charset="0"/>
              </a:rPr>
              <a:t>International Journal of Physical Distribution and Logistics Management</a:t>
            </a:r>
          </a:p>
          <a:p>
            <a:pPr marL="0" indent="0">
              <a:buNone/>
            </a:pPr>
            <a:r>
              <a:rPr lang="en-GB" sz="6400" dirty="0">
                <a:latin typeface="Arial Narrow" panose="020B0606020202030204" pitchFamily="34" charset="0"/>
                <a:cs typeface="Arial" panose="020B0604020202020204" pitchFamily="34" charset="0"/>
              </a:rPr>
              <a:t>European Journal of Sustainable Development available free from </a:t>
            </a:r>
            <a:r>
              <a:rPr lang="en-GB" sz="6400" u="sng" dirty="0">
                <a:latin typeface="Arial Narrow" panose="020B0606020202030204" pitchFamily="34" charset="0"/>
                <a:cs typeface="Arial" panose="020B0604020202020204" pitchFamily="34" charset="0"/>
                <a:hlinkClick r:id="rId2"/>
              </a:rPr>
              <a:t>http://www.ecsdev.org/</a:t>
            </a:r>
            <a:r>
              <a:rPr lang="en-GB" sz="6400" dirty="0">
                <a:latin typeface="Arial Narrow" panose="020B060602020203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6400" dirty="0">
                <a:latin typeface="Arial Narrow" panose="020B0606020202030204" pitchFamily="34" charset="0"/>
                <a:cs typeface="Arial" panose="020B0604020202020204" pitchFamily="34" charset="0"/>
              </a:rPr>
              <a:t>Journal of International Logistics and Trade</a:t>
            </a:r>
          </a:p>
          <a:p>
            <a:pPr marL="0" indent="0">
              <a:buNone/>
            </a:pPr>
            <a:r>
              <a:rPr lang="en-GB" sz="6400" dirty="0">
                <a:latin typeface="Arial Narrow" panose="020B0606020202030204" pitchFamily="34" charset="0"/>
                <a:cs typeface="Arial" panose="020B0604020202020204" pitchFamily="34" charset="0"/>
              </a:rPr>
              <a:t>Supply Chain Management: An international Journal at http://www.emeraldinsight.com/journal/scm</a:t>
            </a:r>
          </a:p>
          <a:p>
            <a:pPr marL="0" indent="0">
              <a:buNone/>
            </a:pPr>
            <a:endParaRPr lang="en-GB" sz="4900" dirty="0">
              <a:latin typeface="Arial Narrow" panose="020B0606020202030204" pitchFamily="34" charset="0"/>
            </a:endParaRPr>
          </a:p>
          <a:p>
            <a:pPr marL="0" indent="0">
              <a:buNone/>
            </a:pPr>
            <a:r>
              <a:rPr lang="en-GB" sz="7200" b="1" dirty="0">
                <a:latin typeface="Arial Black" panose="020B0A04020102020204" pitchFamily="34" charset="0"/>
              </a:rPr>
              <a:t>Websites:</a:t>
            </a:r>
            <a:endParaRPr lang="en-GB" sz="7200" dirty="0">
              <a:latin typeface="Arial Black" panose="020B0A04020102020204" pitchFamily="34" charset="0"/>
            </a:endParaRPr>
          </a:p>
          <a:p>
            <a:pPr marL="0" indent="0">
              <a:buNone/>
            </a:pPr>
            <a:r>
              <a:rPr lang="en-GB" sz="6400" dirty="0">
                <a:latin typeface="Arial Narrow" panose="020B0606020202030204" pitchFamily="34" charset="0"/>
              </a:rPr>
              <a:t>Chartered Institute of Logistics and Transport </a:t>
            </a:r>
            <a:r>
              <a:rPr lang="en-GB" sz="6400" dirty="0">
                <a:latin typeface="Arial Narrow" panose="020B0606020202030204" pitchFamily="34" charset="0"/>
                <a:hlinkClick r:id="rId3"/>
              </a:rPr>
              <a:t>http://www.cilt.org</a:t>
            </a:r>
            <a:endParaRPr lang="en-GB" sz="6400" dirty="0">
              <a:latin typeface="Arial Narrow" panose="020B0606020202030204" pitchFamily="34" charset="0"/>
            </a:endParaRPr>
          </a:p>
          <a:p>
            <a:pPr marL="0" indent="0">
              <a:buNone/>
            </a:pPr>
            <a:r>
              <a:rPr lang="en-GB" sz="6400" dirty="0">
                <a:latin typeface="Arial Narrow" panose="020B0606020202030204" pitchFamily="34" charset="0"/>
              </a:rPr>
              <a:t>Chartered Institute of Purchasing and Supply: </a:t>
            </a:r>
            <a:r>
              <a:rPr lang="en-GB" sz="6400" u="sng" dirty="0">
                <a:latin typeface="Arial Narrow" panose="020B0606020202030204" pitchFamily="34" charset="0"/>
                <a:hlinkClick r:id="rId4"/>
              </a:rPr>
              <a:t>http://www.supplymanagement.com/</a:t>
            </a:r>
            <a:r>
              <a:rPr lang="en-GB" sz="6400" dirty="0">
                <a:latin typeface="Arial Narrow" panose="020B0606020202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6400" dirty="0">
                <a:latin typeface="Arial Narrow" panose="020B0606020202030204" pitchFamily="34" charset="0"/>
              </a:rPr>
              <a:t>Institute for Supply Management: </a:t>
            </a:r>
            <a:r>
              <a:rPr lang="en-GB" sz="6400" u="sng" dirty="0">
                <a:latin typeface="Arial Narrow" panose="020B0606020202030204" pitchFamily="34" charset="0"/>
                <a:hlinkClick r:id="rId5"/>
              </a:rPr>
              <a:t>http://www.ism.ws/</a:t>
            </a:r>
            <a:r>
              <a:rPr lang="en-GB" sz="6400" dirty="0">
                <a:latin typeface="Arial Narrow" panose="020B0606020202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6400" dirty="0">
                <a:latin typeface="Arial Narrow" panose="020B0606020202030204" pitchFamily="34" charset="0"/>
              </a:rPr>
              <a:t>Enterprise resource planning Knowledge Storm: http://erp.knowledgestorm.com/ </a:t>
            </a:r>
            <a:endParaRPr lang="en-GB" sz="4900" dirty="0">
              <a:latin typeface="Arial Narrow" panose="020B0606020202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13852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70080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Lecture 1</a:t>
            </a:r>
            <a:br>
              <a:rPr lang="en-GB" dirty="0"/>
            </a:br>
            <a:r>
              <a:rPr lang="en-GB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5852282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altLang="en-US" sz="40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Learning Objectives</a:t>
            </a:r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>
          <a:xfrm>
            <a:off x="457200" y="1772816"/>
            <a:ext cx="8507412" cy="252028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Understand the fundamentals of analysis, modelling and simulation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Differentiate between the different types of modelling and simulation at conceptual level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Discuss the role of modelling and simulation in logistics and supply chain management decisions</a:t>
            </a:r>
          </a:p>
        </p:txBody>
      </p:sp>
    </p:spTree>
    <p:extLst>
      <p:ext uri="{BB962C8B-B14F-4D97-AF65-F5344CB8AC3E}">
        <p14:creationId xmlns:p14="http://schemas.microsoft.com/office/powerpoint/2010/main" val="17958963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687388" y="1106488"/>
            <a:ext cx="8058150" cy="4322762"/>
          </a:xfrm>
          <a:prstGeom prst="rect">
            <a:avLst/>
          </a:prstGeom>
          <a:noFill/>
          <a:ln/>
        </p:spPr>
        <p:txBody>
          <a:bodyPr/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lrTx/>
              <a:buSzPct val="75000"/>
              <a:buFont typeface="Monotype Sorts" pitchFamily="2" charset="2"/>
              <a:buChar char="n"/>
              <a:defRPr sz="2400">
                <a:solidFill>
                  <a:srgbClr val="000000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lrTx/>
              <a:buSzPct val="125000"/>
              <a:buChar char="•"/>
              <a:defRPr sz="240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Tx/>
              <a:buChar char="•"/>
              <a:defRPr sz="240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u="sng" kern="0" dirty="0"/>
              <a:t>Models</a:t>
            </a:r>
            <a:r>
              <a:rPr lang="en-US" kern="0" dirty="0"/>
              <a:t> are representations of real objects or situations</a:t>
            </a:r>
          </a:p>
          <a:p>
            <a:r>
              <a:rPr lang="en-US" kern="0" dirty="0"/>
              <a:t>Three </a:t>
            </a:r>
            <a:r>
              <a:rPr lang="en-US" u="sng" kern="0" dirty="0"/>
              <a:t>forms of models</a:t>
            </a:r>
            <a:r>
              <a:rPr lang="en-US" kern="0" dirty="0"/>
              <a:t> are: </a:t>
            </a:r>
          </a:p>
          <a:p>
            <a:pPr lvl="1"/>
            <a:r>
              <a:rPr lang="en-US" u="sng" kern="0" dirty="0"/>
              <a:t>Iconic models</a:t>
            </a:r>
            <a:r>
              <a:rPr lang="en-US" kern="0" dirty="0"/>
              <a:t> - physical replicas (scalar representations) of real objects</a:t>
            </a:r>
          </a:p>
          <a:p>
            <a:pPr lvl="1"/>
            <a:r>
              <a:rPr lang="en-US" u="sng" kern="0" dirty="0"/>
              <a:t>Analog models</a:t>
            </a:r>
            <a:r>
              <a:rPr lang="en-US" kern="0" dirty="0"/>
              <a:t> - physical in form, but do not physically resemble the object being modeled</a:t>
            </a:r>
          </a:p>
          <a:p>
            <a:pPr lvl="1"/>
            <a:r>
              <a:rPr lang="en-US" u="sng" kern="0" dirty="0"/>
              <a:t>Mathematical models</a:t>
            </a:r>
            <a:r>
              <a:rPr lang="en-US" kern="0" dirty="0"/>
              <a:t> - represent real world problems through a system of mathematical formulas and expressions based on key assumptions, estimates, or statistical analyses</a:t>
            </a:r>
          </a:p>
        </p:txBody>
      </p:sp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561975" y="-44451"/>
            <a:ext cx="7772400" cy="81438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 anchor="ctr"/>
          <a:lstStyle/>
          <a:p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Model Development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6376" y="5084619"/>
            <a:ext cx="983964" cy="1362365"/>
          </a:xfrm>
          <a:prstGeom prst="rect">
            <a:avLst/>
          </a:prstGeom>
          <a:effectLst>
            <a:outerShdw blurRad="50800" dist="50800" dir="5400000" algn="ctr" rotWithShape="0">
              <a:schemeClr val="tx2"/>
            </a:outerShdw>
          </a:effectLst>
        </p:spPr>
      </p:pic>
    </p:spTree>
    <p:extLst>
      <p:ext uri="{BB962C8B-B14F-4D97-AF65-F5344CB8AC3E}">
        <p14:creationId xmlns:p14="http://schemas.microsoft.com/office/powerpoint/2010/main" val="2079933195"/>
      </p:ext>
    </p:extLst>
  </p:cSld>
  <p:clrMapOvr>
    <a:masterClrMapping/>
  </p:clrMapOvr>
  <p:transition>
    <p:zoom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179512" y="1196752"/>
            <a:ext cx="8625066" cy="3589338"/>
          </a:xfrm>
          <a:prstGeom prst="rect">
            <a:avLst/>
          </a:prstGeom>
        </p:spPr>
        <p:txBody>
          <a:bodyPr/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lrTx/>
              <a:buSzPct val="75000"/>
              <a:buFont typeface="Monotype Sorts" pitchFamily="2" charset="2"/>
              <a:buChar char="n"/>
              <a:defRPr sz="2400">
                <a:solidFill>
                  <a:srgbClr val="000000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lrTx/>
              <a:buSzPct val="125000"/>
              <a:buChar char="•"/>
              <a:defRPr sz="240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lrTx/>
              <a:buChar char="•"/>
              <a:defRPr sz="240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kern="0" dirty="0"/>
              <a:t>Generally, experimenting with models (compared to experimenting with the real situation):</a:t>
            </a:r>
          </a:p>
          <a:p>
            <a:pPr lvl="1"/>
            <a:r>
              <a:rPr lang="en-US" kern="0" dirty="0"/>
              <a:t>requires </a:t>
            </a:r>
            <a:r>
              <a:rPr lang="en-US" u="sng" kern="0" dirty="0"/>
              <a:t>less time</a:t>
            </a:r>
          </a:p>
          <a:p>
            <a:pPr lvl="1"/>
            <a:r>
              <a:rPr lang="en-US" kern="0" dirty="0"/>
              <a:t>is </a:t>
            </a:r>
            <a:r>
              <a:rPr lang="en-US" u="sng" kern="0" dirty="0"/>
              <a:t>less expensive</a:t>
            </a:r>
          </a:p>
          <a:p>
            <a:pPr lvl="1"/>
            <a:r>
              <a:rPr lang="en-US" kern="0" dirty="0"/>
              <a:t>involves </a:t>
            </a:r>
            <a:r>
              <a:rPr lang="en-US" u="sng" kern="0" dirty="0"/>
              <a:t>less risk</a:t>
            </a:r>
          </a:p>
          <a:p>
            <a:pPr lvl="1"/>
            <a:r>
              <a:rPr lang="en-US" b="1" u="sng" kern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Other aspects ? </a:t>
            </a:r>
          </a:p>
          <a:p>
            <a:r>
              <a:rPr lang="en-US" kern="0" dirty="0"/>
              <a:t>The more closely the model represents the real situation, the accurate the conclusions and predictions will be.</a:t>
            </a:r>
          </a:p>
        </p:txBody>
      </p:sp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561975" y="-44451"/>
            <a:ext cx="7772400" cy="81438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 anchor="ctr"/>
          <a:lstStyle/>
          <a:p>
            <a:r>
              <a:rPr lang="en-US" sz="28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Model Development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6376" y="4924874"/>
            <a:ext cx="983964" cy="1290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549811"/>
      </p:ext>
    </p:extLst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35536" y="1445094"/>
            <a:ext cx="8229600" cy="3640090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3800" dirty="0">
                <a:ea typeface="ＭＳ Ｐゴシック" panose="020B0600070205080204" pitchFamily="34" charset="-128"/>
              </a:rPr>
              <a:t>Optimization Models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2600" dirty="0">
                <a:ea typeface="ＭＳ Ｐゴシック" panose="020B0600070205080204" pitchFamily="34" charset="-128"/>
              </a:rPr>
              <a:t>Precise mathematical procedures that are guaranteed to find the “best,” or optimum, solution.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2600" dirty="0">
                <a:ea typeface="ＭＳ Ｐゴシック" panose="020B0600070205080204" pitchFamily="34" charset="-128"/>
              </a:rPr>
              <a:t>Optimization approaches essentially select an optimal course of action from a number of feasible alternatives.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>
                <a:ea typeface="ＭＳ Ｐゴシック" panose="020B0600070205080204" pitchFamily="34" charset="-128"/>
              </a:rPr>
              <a:t>Simulation Models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2600" dirty="0">
                <a:ea typeface="ＭＳ Ｐゴシック" panose="020B0600070205080204" pitchFamily="34" charset="-128"/>
              </a:rPr>
              <a:t>Simulation – “the process of designing a model of a real system and conducting experiments with it for the purpose of understanding system behavior or evaluating various strategies within the limits imposed by a set of criteria governing system operation.</a:t>
            </a:r>
          </a:p>
          <a:p>
            <a:pPr lvl="1"/>
            <a:endParaRPr lang="en-US" altLang="en-US" sz="2400" dirty="0">
              <a:ea typeface="ＭＳ Ｐゴシック" panose="020B0600070205080204" pitchFamily="34" charset="-128"/>
            </a:endParaRPr>
          </a:p>
        </p:txBody>
      </p:sp>
      <p:sp>
        <p:nvSpPr>
          <p:cNvPr id="21507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6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Narrow" panose="020B0606020202030204" pitchFamily="34" charset="0"/>
                <a:ea typeface="ＭＳ Ｐゴシック" panose="020B0600070205080204" pitchFamily="34" charset="-128"/>
                <a:cs typeface="Arial Narrow" panose="020B0606020202030204" pitchFamily="34" charset="0"/>
              </a:rPr>
              <a:t>Modeling Approaches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967536" y="4941168"/>
            <a:ext cx="41764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altLang="en-US" sz="1000" dirty="0">
                <a:latin typeface="Arial Narrow" panose="020B0606020202030204" pitchFamily="34" charset="0"/>
              </a:rPr>
              <a:t>COYLE | LANGLEY | NOVACK | GIBSON </a:t>
            </a:r>
            <a:r>
              <a:rPr lang="en-US" altLang="en-US" sz="1000" b="1" dirty="0">
                <a:latin typeface="Arial Narrow" panose="020B0606020202030204" pitchFamily="34" charset="0"/>
              </a:rPr>
              <a:t> MANAGING SUPPLY CHAINS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000" b="1" dirty="0">
                <a:latin typeface="Arial Narrow" panose="020B0606020202030204" pitchFamily="34" charset="0"/>
              </a:rPr>
              <a:t>A LOGISTICS APPROACH </a:t>
            </a:r>
            <a:r>
              <a:rPr lang="en-US" altLang="en-US" sz="1000" dirty="0">
                <a:latin typeface="Arial Narrow" panose="020B0606020202030204" pitchFamily="34" charset="0"/>
              </a:rPr>
              <a:t>9e, Chapter 12, Cengage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86235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Content Placeholder 2"/>
          <p:cNvSpPr>
            <a:spLocks noGrp="1"/>
          </p:cNvSpPr>
          <p:nvPr>
            <p:ph idx="1"/>
          </p:nvPr>
        </p:nvSpPr>
        <p:spPr>
          <a:xfrm>
            <a:off x="251520" y="404664"/>
            <a:ext cx="8229600" cy="5040560"/>
          </a:xfrm>
        </p:spPr>
        <p:txBody>
          <a:bodyPr/>
          <a:lstStyle/>
          <a:p>
            <a:pPr marL="0" indent="0" algn="ctr">
              <a:lnSpc>
                <a:spcPct val="90000"/>
              </a:lnSpc>
              <a:buNone/>
            </a:pPr>
            <a:r>
              <a:rPr lang="en-US" altLang="en-US" sz="36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panose="020B0600070205080204" pitchFamily="34" charset="-128"/>
              </a:rPr>
              <a:t>Heuristic Models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altLang="en-US" sz="2400" dirty="0">
                <a:ea typeface="ＭＳ Ｐゴシック" panose="020B0600070205080204" pitchFamily="34" charset="-128"/>
              </a:rPr>
              <a:t>Heuristic models are able to accommodate broad problem definitions, but they do not provide an optimum solution.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altLang="en-US" sz="2400" dirty="0">
                <a:ea typeface="ＭＳ Ｐゴシック" panose="020B0600070205080204" pitchFamily="34" charset="-128"/>
              </a:rPr>
              <a:t>The use of a heuristic approach can help to reduce a problem to a manageable size and search automatically through various alternatives in an attempt to find a better solution.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altLang="en-US" sz="2400" dirty="0">
                <a:ea typeface="ＭＳ Ｐゴシック" panose="020B0600070205080204" pitchFamily="34" charset="-128"/>
              </a:rPr>
              <a:t>To reduce the number of location alternatives, the decision maker should incorporate into the heuristic program site characteristics considered to be optimal.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967536" y="5070234"/>
            <a:ext cx="41764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ct val="0"/>
              </a:spcBef>
            </a:pPr>
            <a:r>
              <a:rPr lang="en-US" altLang="en-US" sz="1000" dirty="0">
                <a:latin typeface="Arial Narrow" panose="020B0606020202030204" pitchFamily="34" charset="0"/>
              </a:rPr>
              <a:t>COYLE | LANGLEY | NOVACK | GIBSON </a:t>
            </a:r>
            <a:r>
              <a:rPr lang="en-US" altLang="en-US" sz="1000" b="1" dirty="0">
                <a:latin typeface="Arial Narrow" panose="020B0606020202030204" pitchFamily="34" charset="0"/>
              </a:rPr>
              <a:t> MANAGING SUPPLY CHAINS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000" b="1" dirty="0">
                <a:latin typeface="Arial Narrow" panose="020B0606020202030204" pitchFamily="34" charset="0"/>
              </a:rPr>
              <a:t>A LOGISTICS APPROACH </a:t>
            </a:r>
            <a:r>
              <a:rPr lang="en-US" altLang="en-US" sz="1000" dirty="0">
                <a:latin typeface="Arial Narrow" panose="020B0606020202030204" pitchFamily="34" charset="0"/>
              </a:rPr>
              <a:t>9e, Chapter 12, Cengage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36127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Supply Chain Process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11576" t="23302" r="57016" b="27298"/>
          <a:stretch/>
        </p:blipFill>
        <p:spPr>
          <a:xfrm>
            <a:off x="-180528" y="1340768"/>
            <a:ext cx="9237712" cy="4104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715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6991" t="39241" r="52544" b="20923"/>
          <a:stretch/>
        </p:blipFill>
        <p:spPr>
          <a:xfrm>
            <a:off x="0" y="476673"/>
            <a:ext cx="8964488" cy="5184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19855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>
          <a:xfrm>
            <a:off x="407000" y="188640"/>
            <a:ext cx="8229600" cy="92233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altLang="en-US" sz="32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Simulation Modelling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>
          <a:xfrm>
            <a:off x="395536" y="908721"/>
            <a:ext cx="8640762" cy="4896544"/>
          </a:xfrm>
        </p:spPr>
        <p:txBody>
          <a:bodyPr>
            <a:normAutofit lnSpcReduction="10000"/>
          </a:bodyPr>
          <a:lstStyle/>
          <a:p>
            <a:r>
              <a:rPr lang="en-US" altLang="en-US" sz="2400" dirty="0"/>
              <a:t>The modelling and simulation are closely related concepts </a:t>
            </a:r>
          </a:p>
          <a:p>
            <a:pPr lvl="1"/>
            <a:r>
              <a:rPr lang="en-US" altLang="en-US" sz="2000" dirty="0"/>
              <a:t>Modelling could be a generic </a:t>
            </a:r>
            <a:r>
              <a:rPr lang="en-US" altLang="en-US" sz="2000" b="1" dirty="0"/>
              <a:t>representation </a:t>
            </a:r>
            <a:r>
              <a:rPr lang="en-US" altLang="en-US" sz="2000" dirty="0"/>
              <a:t>of a real-word system or process </a:t>
            </a:r>
          </a:p>
          <a:p>
            <a:pPr lvl="1"/>
            <a:r>
              <a:rPr lang="en-US" altLang="en-US" sz="2000" dirty="0"/>
              <a:t>Simulation is </a:t>
            </a:r>
            <a:r>
              <a:rPr lang="en-US" altLang="en-US" sz="2000" b="1" dirty="0"/>
              <a:t>the imitation </a:t>
            </a:r>
            <a:r>
              <a:rPr lang="en-US" altLang="en-US" sz="2000" dirty="0"/>
              <a:t>of the  real-world process or system over time</a:t>
            </a:r>
          </a:p>
          <a:p>
            <a:r>
              <a:rPr lang="en-US" altLang="en-US" sz="2400" dirty="0"/>
              <a:t>Simulation implies building the model and experimenting with it in order to develop insight into the system’s </a:t>
            </a:r>
            <a:r>
              <a:rPr lang="en-US" altLang="en-US" sz="2400" dirty="0" err="1"/>
              <a:t>behaviour</a:t>
            </a:r>
            <a:r>
              <a:rPr lang="en-US" altLang="en-US" sz="2400" dirty="0"/>
              <a:t> based on a specific set of inputs and assist in decision-making processes</a:t>
            </a:r>
          </a:p>
          <a:p>
            <a:r>
              <a:rPr lang="en-US" altLang="en-US" sz="2400" dirty="0"/>
              <a:t>To estimate a measure of performance or evaluate the </a:t>
            </a:r>
            <a:r>
              <a:rPr lang="en-US" altLang="en-US" sz="2400" dirty="0" err="1"/>
              <a:t>behaviour</a:t>
            </a:r>
            <a:r>
              <a:rPr lang="en-US" altLang="en-US" sz="2400" dirty="0"/>
              <a:t> of a system for a specific set of inputs</a:t>
            </a:r>
          </a:p>
          <a:p>
            <a:r>
              <a:rPr lang="en-US" altLang="en-US" sz="2400" dirty="0"/>
              <a:t>Using experiments to reproduce and test different decisions in a controlled setting</a:t>
            </a:r>
          </a:p>
          <a:p>
            <a:pPr lvl="1">
              <a:buFont typeface="Arial" panose="020B0604020202020204" pitchFamily="34" charset="0"/>
              <a:buNone/>
            </a:pPr>
            <a:endParaRPr lang="en-US" altLang="en-US" sz="26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91480"/>
            <a:ext cx="731837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851637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Content Placeholder 2"/>
          <p:cNvSpPr>
            <a:spLocks noGrp="1"/>
          </p:cNvSpPr>
          <p:nvPr>
            <p:ph idx="1"/>
          </p:nvPr>
        </p:nvSpPr>
        <p:spPr>
          <a:xfrm>
            <a:off x="539551" y="1124744"/>
            <a:ext cx="8157592" cy="4198168"/>
          </a:xfrm>
        </p:spPr>
        <p:txBody>
          <a:bodyPr>
            <a:normAutofit fontScale="85000" lnSpcReduction="10000"/>
          </a:bodyPr>
          <a:lstStyle/>
          <a:p>
            <a:r>
              <a:rPr lang="en-GB" altLang="en-US" sz="2800" b="1" i="1" dirty="0"/>
              <a:t>Simulation </a:t>
            </a:r>
            <a:r>
              <a:rPr lang="en-GB" altLang="en-US" sz="2800" b="1" i="1" dirty="0" err="1"/>
              <a:t>modeling</a:t>
            </a:r>
            <a:r>
              <a:rPr lang="en-GB" altLang="en-US" sz="2800" b="1" i="1" dirty="0"/>
              <a:t> </a:t>
            </a:r>
            <a:r>
              <a:rPr lang="en-GB" altLang="en-US" sz="2800" dirty="0"/>
              <a:t>is described as a mathematical representation of a problem, with solving alternatives for various scenarios, and solutions compared for decision making, drawing insights, testing hypotheses, and making inferences (Keebler, 2006)</a:t>
            </a:r>
          </a:p>
          <a:p>
            <a:endParaRPr lang="en-GB" altLang="en-US" sz="2800" dirty="0"/>
          </a:p>
          <a:p>
            <a:r>
              <a:rPr lang="en-GB" altLang="en-US" sz="2800" b="1" dirty="0"/>
              <a:t>A model </a:t>
            </a:r>
            <a:r>
              <a:rPr lang="en-GB" altLang="en-US" sz="2800" dirty="0"/>
              <a:t>is a representation of a system or process. </a:t>
            </a:r>
          </a:p>
          <a:p>
            <a:r>
              <a:rPr lang="en-GB" altLang="en-US" sz="2800" b="1" dirty="0"/>
              <a:t>A simulation model </a:t>
            </a:r>
            <a:r>
              <a:rPr lang="en-GB" altLang="en-US" sz="2800" dirty="0"/>
              <a:t>is a representation that incorporates time and the changes that occur over time. </a:t>
            </a:r>
          </a:p>
          <a:p>
            <a:r>
              <a:rPr lang="en-GB" altLang="en-US" sz="2800" dirty="0"/>
              <a:t>A </a:t>
            </a:r>
            <a:r>
              <a:rPr lang="en-GB" altLang="en-US" sz="2800" b="1" dirty="0"/>
              <a:t>discrete model </a:t>
            </a:r>
            <a:r>
              <a:rPr lang="en-GB" altLang="en-US" sz="2800" dirty="0"/>
              <a:t>is characterised by state changes only at discrete points in time, not continuously.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633" y="116632"/>
            <a:ext cx="731837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24210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755576" y="404664"/>
            <a:ext cx="8229600" cy="922337"/>
          </a:xfrm>
        </p:spPr>
        <p:txBody>
          <a:bodyPr/>
          <a:lstStyle/>
          <a:p>
            <a:pPr>
              <a:defRPr/>
            </a:pPr>
            <a:r>
              <a:rPr lang="en-US" altLang="en-US" sz="36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Why Simulation can Support SCM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313" y="1484313"/>
            <a:ext cx="8229600" cy="4321175"/>
          </a:xfrm>
        </p:spPr>
        <p:txBody>
          <a:bodyPr>
            <a:normAutofit fontScale="92500" lnSpcReduction="20000"/>
          </a:bodyPr>
          <a:lstStyle/>
          <a:p>
            <a:pPr>
              <a:buFont typeface="Arial" charset="0"/>
              <a:buChar char="•"/>
              <a:defRPr/>
            </a:pPr>
            <a:r>
              <a:rPr lang="en-US" dirty="0">
                <a:ea typeface="ＭＳ Ｐゴシック" charset="0"/>
              </a:rPr>
              <a:t>Building a simulation facilitates understanding and analysis of the SCM</a:t>
            </a:r>
          </a:p>
          <a:p>
            <a:pPr>
              <a:buFont typeface="Arial" charset="0"/>
              <a:buChar char="•"/>
              <a:defRPr/>
            </a:pPr>
            <a:r>
              <a:rPr lang="en-US" dirty="0">
                <a:ea typeface="ＭＳ Ｐゴシック" charset="0"/>
              </a:rPr>
              <a:t>It captures supply chain dynamics and variations and shows system </a:t>
            </a:r>
            <a:r>
              <a:rPr lang="en-US" dirty="0" err="1">
                <a:ea typeface="ＭＳ Ｐゴシック" charset="0"/>
              </a:rPr>
              <a:t>behaviour</a:t>
            </a:r>
            <a:r>
              <a:rPr lang="en-US" dirty="0">
                <a:ea typeface="ＭＳ Ｐゴシック" charset="0"/>
              </a:rPr>
              <a:t> over time</a:t>
            </a:r>
          </a:p>
          <a:p>
            <a:pPr>
              <a:buFont typeface="Arial" charset="0"/>
              <a:buChar char="•"/>
              <a:defRPr/>
            </a:pPr>
            <a:r>
              <a:rPr lang="en-US" dirty="0">
                <a:ea typeface="ＭＳ Ｐゴシック" charset="0"/>
              </a:rPr>
              <a:t>It allows evaluation of proposed strategies without implementation</a:t>
            </a:r>
          </a:p>
          <a:p>
            <a:pPr>
              <a:buFont typeface="Arial" charset="0"/>
              <a:buChar char="•"/>
              <a:defRPr/>
            </a:pPr>
            <a:r>
              <a:rPr lang="en-US" dirty="0">
                <a:ea typeface="ＭＳ Ｐゴシック" charset="0"/>
              </a:rPr>
              <a:t>What-if analysis can be carried out</a:t>
            </a:r>
          </a:p>
          <a:p>
            <a:pPr>
              <a:buFont typeface="Arial" charset="0"/>
              <a:buChar char="•"/>
              <a:defRPr/>
            </a:pPr>
            <a:r>
              <a:rPr lang="en-US" dirty="0">
                <a:ea typeface="ＭＳ Ｐゴシック" charset="0"/>
              </a:rPr>
              <a:t>Insight into the importance of variables can be obtained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427984" y="5157192"/>
            <a:ext cx="4392488" cy="365125"/>
          </a:xfrm>
        </p:spPr>
        <p:txBody>
          <a:bodyPr/>
          <a:lstStyle/>
          <a:p>
            <a:pPr>
              <a:defRPr/>
            </a:pPr>
            <a:r>
              <a:rPr lang="en-US" dirty="0"/>
              <a:t>www.wileyeurope.com/college/mangan</a:t>
            </a:r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394" y="116632"/>
            <a:ext cx="731837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500525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sz="36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When to simulate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413125"/>
          </a:xfrm>
        </p:spPr>
        <p:txBody>
          <a:bodyPr/>
          <a:lstStyle/>
          <a:p>
            <a:r>
              <a:rPr lang="en-US" altLang="en-US"/>
              <a:t>Simulation models do not automatically generate optimal solutions</a:t>
            </a:r>
          </a:p>
          <a:p>
            <a:r>
              <a:rPr lang="en-US" altLang="en-US"/>
              <a:t>They allow experimentation with different input values to see the effects on outputs and performance metrics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633" y="116632"/>
            <a:ext cx="731837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952714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468313" y="260648"/>
            <a:ext cx="8229600" cy="922338"/>
          </a:xfrm>
        </p:spPr>
        <p:txBody>
          <a:bodyPr/>
          <a:lstStyle/>
          <a:p>
            <a:pPr>
              <a:defRPr/>
            </a:pPr>
            <a:r>
              <a:rPr lang="en-US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When to simulate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313" y="1268761"/>
            <a:ext cx="8229600" cy="4392488"/>
          </a:xfrm>
        </p:spPr>
        <p:txBody>
          <a:bodyPr>
            <a:normAutofit fontScale="92500" lnSpcReduction="10000"/>
          </a:bodyPr>
          <a:lstStyle/>
          <a:p>
            <a:pPr>
              <a:buFont typeface="Arial" charset="0"/>
              <a:buChar char="•"/>
              <a:defRPr/>
            </a:pPr>
            <a:r>
              <a:rPr lang="en-US" dirty="0">
                <a:ea typeface="ＭＳ Ｐゴシック" charset="0"/>
              </a:rPr>
              <a:t>Simulation is only useful when:</a:t>
            </a:r>
          </a:p>
          <a:p>
            <a:pPr lvl="1">
              <a:buFont typeface="Arial" charset="0"/>
              <a:buChar char="–"/>
              <a:defRPr/>
            </a:pPr>
            <a:r>
              <a:rPr lang="en-US" dirty="0">
                <a:ea typeface="ＭＳ Ｐゴシック" charset="0"/>
              </a:rPr>
              <a:t>An operational decision is being made</a:t>
            </a:r>
          </a:p>
          <a:p>
            <a:pPr lvl="1">
              <a:buFont typeface="Arial" charset="0"/>
              <a:buChar char="–"/>
              <a:defRPr/>
            </a:pPr>
            <a:r>
              <a:rPr lang="en-US" dirty="0">
                <a:ea typeface="ＭＳ Ｐゴシック" charset="0"/>
              </a:rPr>
              <a:t>The process being </a:t>
            </a:r>
            <a:r>
              <a:rPr lang="en-US" dirty="0" err="1">
                <a:ea typeface="ＭＳ Ｐゴシック" charset="0"/>
              </a:rPr>
              <a:t>analysed</a:t>
            </a:r>
            <a:r>
              <a:rPr lang="en-US" dirty="0">
                <a:ea typeface="ＭＳ Ｐゴシック" charset="0"/>
              </a:rPr>
              <a:t> is well defined and repetitive</a:t>
            </a:r>
          </a:p>
          <a:p>
            <a:pPr lvl="1">
              <a:buFont typeface="Arial" charset="0"/>
              <a:buChar char="–"/>
              <a:defRPr/>
            </a:pPr>
            <a:r>
              <a:rPr lang="en-US" dirty="0">
                <a:ea typeface="ＭＳ Ｐゴシック" charset="0"/>
              </a:rPr>
              <a:t>Activities and events are interdependent and variable</a:t>
            </a:r>
          </a:p>
          <a:p>
            <a:pPr lvl="1">
              <a:buFont typeface="Arial" charset="0"/>
              <a:buChar char="–"/>
              <a:defRPr/>
            </a:pPr>
            <a:r>
              <a:rPr lang="en-US" dirty="0">
                <a:ea typeface="ＭＳ Ｐゴシック" charset="0"/>
              </a:rPr>
              <a:t>The cost impact of the decision is greater than the cost of doing the simulation</a:t>
            </a:r>
          </a:p>
          <a:p>
            <a:pPr lvl="1">
              <a:buFont typeface="Arial" charset="0"/>
              <a:buChar char="–"/>
              <a:defRPr/>
            </a:pPr>
            <a:r>
              <a:rPr lang="en-US" dirty="0">
                <a:ea typeface="ＭＳ Ｐゴシック" charset="0"/>
              </a:rPr>
              <a:t>The cost to experiment on the actual system is greater than the cost of simulation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633" y="116632"/>
            <a:ext cx="731837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343698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>
          <a:xfrm>
            <a:off x="905470" y="404664"/>
            <a:ext cx="8229600" cy="864096"/>
          </a:xfrm>
        </p:spPr>
        <p:txBody>
          <a:bodyPr/>
          <a:lstStyle/>
          <a:p>
            <a:pPr>
              <a:defRPr/>
            </a:pPr>
            <a:r>
              <a:rPr lang="en-US" altLang="en-US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Different types of simulation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>
          <a:xfrm>
            <a:off x="395288" y="1341438"/>
            <a:ext cx="8229600" cy="4525962"/>
          </a:xfrm>
        </p:spPr>
        <p:txBody>
          <a:bodyPr>
            <a:normAutofit fontScale="92500"/>
          </a:bodyPr>
          <a:lstStyle/>
          <a:p>
            <a:r>
              <a:rPr lang="en-US" altLang="en-US" sz="3000" b="1"/>
              <a:t>Stochastic</a:t>
            </a:r>
            <a:r>
              <a:rPr lang="en-US" altLang="en-US" sz="3000"/>
              <a:t> - at least one random input variable</a:t>
            </a:r>
          </a:p>
          <a:p>
            <a:r>
              <a:rPr lang="en-US" altLang="en-US" sz="3000" b="1"/>
              <a:t>Deterministic</a:t>
            </a:r>
            <a:r>
              <a:rPr lang="en-US" altLang="en-US" sz="3000"/>
              <a:t> - no random input variables</a:t>
            </a:r>
          </a:p>
          <a:p>
            <a:r>
              <a:rPr lang="en-US" altLang="en-US" sz="3000" b="1"/>
              <a:t>Static</a:t>
            </a:r>
            <a:r>
              <a:rPr lang="en-US" altLang="en-US" sz="3000"/>
              <a:t> – do not include the passage of time</a:t>
            </a:r>
          </a:p>
          <a:p>
            <a:r>
              <a:rPr lang="en-US" altLang="en-US" sz="3000" b="1"/>
              <a:t>Dynami</a:t>
            </a:r>
            <a:r>
              <a:rPr lang="en-US" altLang="en-US" sz="3000"/>
              <a:t>c - include the passage of time</a:t>
            </a:r>
          </a:p>
          <a:p>
            <a:pPr lvl="1"/>
            <a:r>
              <a:rPr lang="en-US" altLang="en-US" sz="2600" b="1"/>
              <a:t>Discrete event</a:t>
            </a:r>
          </a:p>
          <a:p>
            <a:pPr lvl="2"/>
            <a:r>
              <a:rPr lang="en-US" altLang="en-US" sz="2200"/>
              <a:t>State changes occur at discrete points in time, triggered by events</a:t>
            </a:r>
          </a:p>
          <a:p>
            <a:pPr lvl="1"/>
            <a:r>
              <a:rPr lang="en-US" altLang="en-US" sz="2600" b="1"/>
              <a:t>Continuous</a:t>
            </a:r>
          </a:p>
          <a:p>
            <a:pPr lvl="2"/>
            <a:r>
              <a:rPr lang="en-US" altLang="en-US" sz="2200"/>
              <a:t>State variables change continuously with respect to time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211960" y="5301208"/>
            <a:ext cx="4248472" cy="365125"/>
          </a:xfrm>
        </p:spPr>
        <p:txBody>
          <a:bodyPr/>
          <a:lstStyle/>
          <a:p>
            <a:pPr>
              <a:defRPr/>
            </a:pPr>
            <a:r>
              <a:rPr lang="en-US" dirty="0"/>
              <a:t>www.wileyeurope.com/college/mangan</a:t>
            </a:r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633" y="116632"/>
            <a:ext cx="731837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05510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63688" y="1417638"/>
            <a:ext cx="5759031" cy="2232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1246</Words>
  <Application>Microsoft Office PowerPoint</Application>
  <PresentationFormat>On-screen Show (4:3)</PresentationFormat>
  <Paragraphs>118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9" baseType="lpstr">
      <vt:lpstr>ＭＳ Ｐゴシック</vt:lpstr>
      <vt:lpstr>Myriad Pro</vt:lpstr>
      <vt:lpstr>Arial</vt:lpstr>
      <vt:lpstr>Arial Black</vt:lpstr>
      <vt:lpstr>Arial Narrow</vt:lpstr>
      <vt:lpstr>Book Antiqua</vt:lpstr>
      <vt:lpstr>Calibri</vt:lpstr>
      <vt:lpstr>Times New Roman</vt:lpstr>
      <vt:lpstr>Wingdings</vt:lpstr>
      <vt:lpstr>20140311PresentationUWTSDTemplate</vt:lpstr>
      <vt:lpstr>  </vt:lpstr>
      <vt:lpstr>Croeso / Welcome / Introduction/  Learning Outcomes</vt:lpstr>
      <vt:lpstr>Indicative Content</vt:lpstr>
      <vt:lpstr>Reading  </vt:lpstr>
      <vt:lpstr>Lecture 1 Introduction</vt:lpstr>
      <vt:lpstr>Learning Objectives</vt:lpstr>
      <vt:lpstr>PowerPoint Presentation</vt:lpstr>
      <vt:lpstr>PowerPoint Presentation</vt:lpstr>
      <vt:lpstr>Modeling Approaches</vt:lpstr>
      <vt:lpstr>PowerPoint Presentation</vt:lpstr>
      <vt:lpstr>Supply Chain Process</vt:lpstr>
      <vt:lpstr>PowerPoint Presentation</vt:lpstr>
      <vt:lpstr>Simulation Modelling</vt:lpstr>
      <vt:lpstr>PowerPoint Presentation</vt:lpstr>
      <vt:lpstr>Why Simulation can Support SCM</vt:lpstr>
      <vt:lpstr>When to simulate</vt:lpstr>
      <vt:lpstr>When to simulate</vt:lpstr>
      <vt:lpstr>Different types of simulation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Irina Neaga</cp:lastModifiedBy>
  <cp:revision>28</cp:revision>
  <dcterms:created xsi:type="dcterms:W3CDTF">2015-04-14T15:21:28Z</dcterms:created>
  <dcterms:modified xsi:type="dcterms:W3CDTF">2025-02-27T09:27:36Z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