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92EE35-FF4F-4ED5-942B-8B54743C72DC}" type="datetimeFigureOut">
              <a:rPr lang="en-GB" smtClean="0"/>
              <a:t>12/12/2019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1B744A-4210-4D8F-8B15-A558056DB574}" type="slidenum">
              <a:rPr lang="en-GB" smtClean="0"/>
              <a:t>‹#›</a:t>
            </a:fld>
            <a:endParaRPr lang="en-GB"/>
          </a:p>
        </p:txBody>
      </p:sp>
    </p:spTree>
    <p:extLst>
      <p:ext uri="{BB962C8B-B14F-4D97-AF65-F5344CB8AC3E}">
        <p14:creationId xmlns:p14="http://schemas.microsoft.com/office/powerpoint/2010/main" val="1402369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70219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033192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531940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269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841317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1682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8738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52598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5105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9924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9366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63946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25731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3620200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Warfare: theory, strategy and ethics</a:t>
            </a:r>
            <a:endParaRPr lang="en-GB" dirty="0">
              <a:solidFill>
                <a:schemeClr val="bg1"/>
              </a:solidFill>
            </a:endParaRPr>
          </a:p>
        </p:txBody>
      </p:sp>
      <p:sp>
        <p:nvSpPr>
          <p:cNvPr id="3" name="Subtitle 2"/>
          <p:cNvSpPr>
            <a:spLocks noGrp="1"/>
          </p:cNvSpPr>
          <p:nvPr>
            <p:ph type="subTitle" idx="1"/>
          </p:nvPr>
        </p:nvSpPr>
        <p:spPr>
          <a:xfrm>
            <a:off x="1331640" y="6161808"/>
            <a:ext cx="6400800" cy="696191"/>
          </a:xfrm>
        </p:spPr>
        <p:txBody>
          <a:bodyPr>
            <a:normAutofit/>
          </a:bodyPr>
          <a:lstStyle/>
          <a:p>
            <a:r>
              <a:rPr lang="en-GB" b="1" dirty="0" smtClean="0">
                <a:solidFill>
                  <a:schemeClr val="bg1"/>
                </a:solidFill>
              </a:rPr>
              <a:t>HPHI4008</a:t>
            </a:r>
          </a:p>
        </p:txBody>
      </p:sp>
      <p:sp>
        <p:nvSpPr>
          <p:cNvPr id="4" name="Subtitle 2"/>
          <p:cNvSpPr txBox="1">
            <a:spLocks/>
          </p:cNvSpPr>
          <p:nvPr/>
        </p:nvSpPr>
        <p:spPr>
          <a:xfrm>
            <a:off x="872836" y="3002973"/>
            <a:ext cx="8039343" cy="2298235"/>
          </a:xfrm>
          <a:prstGeom prst="rect">
            <a:avLst/>
          </a:prstGeom>
        </p:spPr>
        <p:txBody>
          <a:bodyPr vert="horz">
            <a:normAutofit fontScale="92500"/>
          </a:bodyPr>
          <a:lstStyle/>
          <a:p>
            <a:pPr lvl="0" algn="ctr" defTabSz="914400">
              <a:spcBef>
                <a:spcPct val="20000"/>
              </a:spcBef>
              <a:buClr>
                <a:prstClr val="white">
                  <a:shade val="95000"/>
                </a:prstClr>
              </a:buClr>
              <a:buSzPct val="65000"/>
              <a:defRPr/>
            </a:pPr>
            <a:r>
              <a:rPr lang="en-GB" sz="3600" i="1" dirty="0" err="1">
                <a:solidFill>
                  <a:prstClr val="black"/>
                </a:solidFill>
              </a:rPr>
              <a:t>Barbaroi</a:t>
            </a:r>
            <a:r>
              <a:rPr lang="en-GB" sz="3600" i="1" dirty="0">
                <a:solidFill>
                  <a:prstClr val="black"/>
                </a:solidFill>
              </a:rPr>
              <a:t>, </a:t>
            </a:r>
            <a:r>
              <a:rPr lang="en-GB" sz="3600" dirty="0" err="1">
                <a:solidFill>
                  <a:prstClr val="black"/>
                </a:solidFill>
              </a:rPr>
              <a:t>Blemmyes</a:t>
            </a:r>
            <a:r>
              <a:rPr lang="en-GB" sz="3600" dirty="0">
                <a:solidFill>
                  <a:prstClr val="black"/>
                </a:solidFill>
              </a:rPr>
              <a:t> and the </a:t>
            </a:r>
            <a:r>
              <a:rPr lang="en-GB" sz="3600" dirty="0" smtClean="0">
                <a:solidFill>
                  <a:prstClr val="black"/>
                </a:solidFill>
              </a:rPr>
              <a:t>Roman Army in the Eastern Desert of Egypt</a:t>
            </a: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5" name="Picture 4"/>
          <p:cNvPicPr>
            <a:picLocks noChangeAspect="1"/>
          </p:cNvPicPr>
          <p:nvPr/>
        </p:nvPicPr>
        <p:blipFill>
          <a:blip r:embed="rId2"/>
          <a:stretch>
            <a:fillRect/>
          </a:stretch>
        </p:blipFill>
        <p:spPr>
          <a:xfrm>
            <a:off x="467544" y="4123112"/>
            <a:ext cx="2821408" cy="2184129"/>
          </a:xfrm>
          <a:prstGeom prst="rect">
            <a:avLst/>
          </a:prstGeom>
        </p:spPr>
      </p:pic>
      <p:pic>
        <p:nvPicPr>
          <p:cNvPr id="7" name="Picture 6"/>
          <p:cNvPicPr>
            <a:picLocks noChangeAspect="1"/>
          </p:cNvPicPr>
          <p:nvPr/>
        </p:nvPicPr>
        <p:blipFill>
          <a:blip r:embed="rId3"/>
          <a:stretch>
            <a:fillRect/>
          </a:stretch>
        </p:blipFill>
        <p:spPr>
          <a:xfrm>
            <a:off x="6381550" y="4120881"/>
            <a:ext cx="2185818" cy="2632283"/>
          </a:xfrm>
          <a:prstGeom prst="rect">
            <a:avLst/>
          </a:prstGeom>
        </p:spPr>
      </p:pic>
      <p:pic>
        <p:nvPicPr>
          <p:cNvPr id="8" name="Picture 7"/>
          <p:cNvPicPr>
            <a:picLocks noChangeAspect="1"/>
          </p:cNvPicPr>
          <p:nvPr/>
        </p:nvPicPr>
        <p:blipFill>
          <a:blip r:embed="rId4"/>
          <a:stretch>
            <a:fillRect/>
          </a:stretch>
        </p:blipFill>
        <p:spPr>
          <a:xfrm>
            <a:off x="3502458" y="4120881"/>
            <a:ext cx="2665586" cy="2082489"/>
          </a:xfrm>
          <a:prstGeom prst="rect">
            <a:avLst/>
          </a:prstGeom>
        </p:spPr>
      </p:pic>
    </p:spTree>
    <p:extLst>
      <p:ext uri="{BB962C8B-B14F-4D97-AF65-F5344CB8AC3E}">
        <p14:creationId xmlns:p14="http://schemas.microsoft.com/office/powerpoint/2010/main" val="9304633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16378"/>
            <a:ext cx="9144000" cy="1804101"/>
          </a:xfrm>
        </p:spPr>
        <p:txBody>
          <a:bodyPr>
            <a:normAutofit/>
          </a:bodyPr>
          <a:lstStyle/>
          <a:p>
            <a:r>
              <a:rPr lang="en-GB" b="1" dirty="0">
                <a:solidFill>
                  <a:schemeClr val="bg1"/>
                </a:solidFill>
                <a:latin typeface="+mn-lt"/>
                <a:cs typeface="Times New Roman" panose="02020603050405020304" pitchFamily="18" charset="0"/>
              </a:rPr>
              <a:t>The Roman </a:t>
            </a:r>
            <a:r>
              <a:rPr lang="en-GB" b="1" dirty="0" smtClean="0">
                <a:solidFill>
                  <a:schemeClr val="bg1"/>
                </a:solidFill>
                <a:latin typeface="+mn-lt"/>
                <a:cs typeface="Times New Roman" panose="02020603050405020304" pitchFamily="18" charset="0"/>
              </a:rPr>
              <a:t>world </a:t>
            </a:r>
            <a:r>
              <a:rPr lang="en-GB" b="1" dirty="0">
                <a:solidFill>
                  <a:schemeClr val="bg1"/>
                </a:solidFill>
                <a:latin typeface="+mn-lt"/>
                <a:cs typeface="Times New Roman" panose="02020603050405020304" pitchFamily="18" charset="0"/>
              </a:rPr>
              <a:t>and the </a:t>
            </a:r>
            <a:r>
              <a:rPr lang="en-GB" b="1" dirty="0" smtClean="0">
                <a:solidFill>
                  <a:schemeClr val="bg1"/>
                </a:solidFill>
                <a:latin typeface="+mn-lt"/>
                <a:cs typeface="Times New Roman" panose="02020603050405020304" pitchFamily="18" charset="0"/>
              </a:rPr>
              <a:t>Indian </a:t>
            </a:r>
            <a:r>
              <a:rPr lang="en-GB" b="1" dirty="0">
                <a:solidFill>
                  <a:schemeClr val="bg1"/>
                </a:solidFill>
                <a:latin typeface="+mn-lt"/>
                <a:cs typeface="Times New Roman" panose="02020603050405020304" pitchFamily="18" charset="0"/>
              </a:rPr>
              <a:t>Ocean </a:t>
            </a:r>
            <a:r>
              <a:rPr lang="en-GB" b="1" dirty="0" smtClean="0">
                <a:solidFill>
                  <a:schemeClr val="bg1"/>
                </a:solidFill>
                <a:latin typeface="+mn-lt"/>
                <a:cs typeface="Times New Roman" panose="02020603050405020304" pitchFamily="18" charset="0"/>
              </a:rPr>
              <a:t>trade</a:t>
            </a:r>
            <a:endParaRPr lang="en-GB" b="1" dirty="0">
              <a:solidFill>
                <a:schemeClr val="bg1"/>
              </a:solidFill>
              <a:latin typeface="+mn-lt"/>
              <a:cs typeface="Times New Roman" panose="02020603050405020304" pitchFamily="18" charset="0"/>
            </a:endParaRPr>
          </a:p>
        </p:txBody>
      </p:sp>
      <p:pic>
        <p:nvPicPr>
          <p:cNvPr id="7" name="Content Placeholder 6"/>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4300370" y="2761306"/>
            <a:ext cx="4753984" cy="3137051"/>
          </a:xfrm>
        </p:spPr>
      </p:pic>
      <p:sp>
        <p:nvSpPr>
          <p:cNvPr id="4" name="Content Placeholder 3"/>
          <p:cNvSpPr>
            <a:spLocks noGrp="1"/>
          </p:cNvSpPr>
          <p:nvPr>
            <p:ph sz="half" idx="2"/>
          </p:nvPr>
        </p:nvSpPr>
        <p:spPr>
          <a:xfrm>
            <a:off x="0" y="1918854"/>
            <a:ext cx="4281383" cy="4939146"/>
          </a:xfrm>
        </p:spPr>
        <p:txBody>
          <a:bodyPr>
            <a:normAutofit fontScale="70000" lnSpcReduction="20000"/>
          </a:bodyPr>
          <a:lstStyle/>
          <a:p>
            <a:r>
              <a:rPr lang="en-GB" dirty="0" smtClean="0">
                <a:solidFill>
                  <a:schemeClr val="bg1"/>
                </a:solidFill>
                <a:cs typeface="Times New Roman" panose="02020603050405020304" pitchFamily="18" charset="0"/>
              </a:rPr>
              <a:t>Roman world integrated into wider Afro-Eurasian networks of trade; not least by Red Sea, Persian Gulf, and various Arabian-Mesopotamian routes. </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Significant social, cultural, economic and geostrategic(?) impacts:</a:t>
            </a:r>
          </a:p>
          <a:p>
            <a:pPr lvl="1"/>
            <a:r>
              <a:rPr lang="en-GB" dirty="0" smtClean="0">
                <a:solidFill>
                  <a:schemeClr val="bg1"/>
                </a:solidFill>
                <a:cs typeface="Times New Roman" panose="02020603050405020304" pitchFamily="18" charset="0"/>
              </a:rPr>
              <a:t>consumption habits.</a:t>
            </a:r>
            <a:endParaRPr lang="en-GB" dirty="0" smtClean="0">
              <a:solidFill>
                <a:schemeClr val="bg1"/>
              </a:solidFill>
              <a:cs typeface="Times New Roman" panose="02020603050405020304" pitchFamily="18" charset="0"/>
            </a:endParaRPr>
          </a:p>
          <a:p>
            <a:pPr lvl="1"/>
            <a:r>
              <a:rPr lang="en-GB" dirty="0" smtClean="0">
                <a:solidFill>
                  <a:schemeClr val="bg1"/>
                </a:solidFill>
                <a:cs typeface="Times New Roman" panose="02020603050405020304" pitchFamily="18" charset="0"/>
              </a:rPr>
              <a:t>Potentially </a:t>
            </a:r>
            <a:r>
              <a:rPr lang="en-GB" dirty="0" smtClean="0">
                <a:solidFill>
                  <a:schemeClr val="bg1"/>
                </a:solidFill>
                <a:cs typeface="Times New Roman" panose="02020603050405020304" pitchFamily="18" charset="0"/>
              </a:rPr>
              <a:t>large sums of money invested – Hermapollon.</a:t>
            </a:r>
          </a:p>
          <a:p>
            <a:pPr lvl="2"/>
            <a:r>
              <a:rPr lang="en-GB" dirty="0" smtClean="0">
                <a:solidFill>
                  <a:schemeClr val="bg1"/>
                </a:solidFill>
                <a:cs typeface="Times New Roman" panose="02020603050405020304" pitchFamily="18" charset="0"/>
              </a:rPr>
              <a:t>Cargo worth </a:t>
            </a:r>
            <a:r>
              <a:rPr lang="en-GB" dirty="0">
                <a:solidFill>
                  <a:schemeClr val="bg1"/>
                </a:solidFill>
                <a:cs typeface="Times New Roman" panose="02020603050405020304" pitchFamily="18" charset="0"/>
              </a:rPr>
              <a:t>1,151 talents and 5,852 drachmae after payment of tax, equivalent to just under 6,911,852 </a:t>
            </a:r>
            <a:r>
              <a:rPr lang="en-GB" dirty="0" smtClean="0">
                <a:solidFill>
                  <a:schemeClr val="bg1"/>
                </a:solidFill>
                <a:cs typeface="Times New Roman" panose="02020603050405020304" pitchFamily="18" charset="0"/>
              </a:rPr>
              <a:t>sestertii – after tax – </a:t>
            </a:r>
            <a:r>
              <a:rPr lang="en-GB" dirty="0">
                <a:solidFill>
                  <a:schemeClr val="bg1"/>
                </a:solidFill>
                <a:cs typeface="Times New Roman" panose="02020603050405020304" pitchFamily="18" charset="0"/>
              </a:rPr>
              <a:t>so in total </a:t>
            </a:r>
            <a:r>
              <a:rPr lang="en-GB" dirty="0" smtClean="0">
                <a:solidFill>
                  <a:schemeClr val="bg1"/>
                </a:solidFill>
                <a:cs typeface="Times New Roman" panose="02020603050405020304" pitchFamily="18" charset="0"/>
              </a:rPr>
              <a:t>about 9,215,803 sestertii.</a:t>
            </a:r>
          </a:p>
          <a:p>
            <a:pPr lvl="1"/>
            <a:r>
              <a:rPr lang="en-GB" dirty="0" smtClean="0">
                <a:solidFill>
                  <a:schemeClr val="bg1"/>
                </a:solidFill>
                <a:cs typeface="Times New Roman" panose="02020603050405020304" pitchFamily="18" charset="0"/>
              </a:rPr>
              <a:t>Importance to state finances? – arguments made by Wilson, McLaughlin and others. </a:t>
            </a:r>
            <a:endParaRPr lang="en-GB" dirty="0" smtClean="0">
              <a:solidFill>
                <a:schemeClr val="bg1"/>
              </a:solidFill>
              <a:cs typeface="Times New Roman" panose="02020603050405020304" pitchFamily="18" charset="0"/>
            </a:endParaRPr>
          </a:p>
          <a:p>
            <a:pPr lvl="1"/>
            <a:r>
              <a:rPr lang="en-GB" dirty="0" smtClean="0">
                <a:solidFill>
                  <a:schemeClr val="bg1"/>
                </a:solidFill>
                <a:cs typeface="Times New Roman" panose="02020603050405020304" pitchFamily="18" charset="0"/>
              </a:rPr>
              <a:t>Roman military and strategic interests in the Red Sea and southern Arabian peninsula.</a:t>
            </a:r>
            <a:r>
              <a:rPr lang="en-GB" dirty="0" smtClean="0">
                <a:solidFill>
                  <a:schemeClr val="bg1"/>
                </a:solidFill>
                <a:cs typeface="Times New Roman" panose="02020603050405020304" pitchFamily="18" charset="0"/>
              </a:rPr>
              <a:t> </a:t>
            </a:r>
            <a:endParaRPr lang="en-GB" dirty="0">
              <a:solidFill>
                <a:schemeClr val="bg1"/>
              </a:solidFill>
              <a:cs typeface="Times New Roman" panose="02020603050405020304" pitchFamily="18" charset="0"/>
            </a:endParaRPr>
          </a:p>
        </p:txBody>
      </p:sp>
      <p:cxnSp>
        <p:nvCxnSpPr>
          <p:cNvPr id="9" name="Straight Arrow Connector 8"/>
          <p:cNvCxnSpPr/>
          <p:nvPr/>
        </p:nvCxnSpPr>
        <p:spPr>
          <a:xfrm>
            <a:off x="5972287" y="4221149"/>
            <a:ext cx="393551" cy="67828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6012404" y="4221149"/>
            <a:ext cx="313316" cy="53115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6517565" y="4560293"/>
            <a:ext cx="1292487" cy="445298"/>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6777318" y="4899436"/>
            <a:ext cx="1145689" cy="106155"/>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flipV="1">
            <a:off x="5766996" y="4054904"/>
            <a:ext cx="13446" cy="166246"/>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5766996" y="4329831"/>
            <a:ext cx="191846" cy="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6666382" y="4077044"/>
            <a:ext cx="347381" cy="242725"/>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7064416" y="4317568"/>
            <a:ext cx="471989" cy="40092"/>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7163808" y="4337614"/>
            <a:ext cx="759199" cy="638969"/>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a:off x="6139198" y="3804687"/>
            <a:ext cx="226640" cy="13605"/>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a:off x="6365838" y="3818293"/>
            <a:ext cx="214787" cy="165092"/>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H="1" flipV="1">
            <a:off x="6626263" y="4065892"/>
            <a:ext cx="264997" cy="226622"/>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p:nvPr/>
        </p:nvCxnSpPr>
        <p:spPr>
          <a:xfrm flipH="1" flipV="1">
            <a:off x="5988086" y="4085204"/>
            <a:ext cx="8518" cy="13335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9" name="Curved Left Arrow 48"/>
          <p:cNvSpPr/>
          <p:nvPr/>
        </p:nvSpPr>
        <p:spPr>
          <a:xfrm rot="18676202" flipH="1" flipV="1">
            <a:off x="6356745" y="3802110"/>
            <a:ext cx="52184" cy="31330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tx1"/>
              </a:solidFill>
            </a:endParaRPr>
          </a:p>
        </p:txBody>
      </p:sp>
      <p:cxnSp>
        <p:nvCxnSpPr>
          <p:cNvPr id="51" name="Straight Arrow Connector 50"/>
          <p:cNvCxnSpPr/>
          <p:nvPr/>
        </p:nvCxnSpPr>
        <p:spPr>
          <a:xfrm flipH="1" flipV="1">
            <a:off x="7064416" y="4337614"/>
            <a:ext cx="471990" cy="78695"/>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flipH="1" flipV="1">
            <a:off x="7300410" y="4376961"/>
            <a:ext cx="622597" cy="534112"/>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a:off x="6028615" y="4003258"/>
            <a:ext cx="448832" cy="653840"/>
          </a:xfrm>
          <a:prstGeom prst="straightConnector1">
            <a:avLst/>
          </a:prstGeom>
          <a:ln w="254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p:nvPr/>
        </p:nvCxnSpPr>
        <p:spPr>
          <a:xfrm flipH="1" flipV="1">
            <a:off x="6075438" y="3970216"/>
            <a:ext cx="454904" cy="653958"/>
          </a:xfrm>
          <a:prstGeom prst="straightConnector1">
            <a:avLst/>
          </a:prstGeom>
          <a:ln w="254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a:off x="6444477" y="4734140"/>
            <a:ext cx="85865" cy="130559"/>
          </a:xfrm>
          <a:prstGeom prst="straightConnector1">
            <a:avLst/>
          </a:prstGeom>
          <a:ln w="254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p:nvPr/>
        </p:nvCxnSpPr>
        <p:spPr>
          <a:xfrm flipH="1" flipV="1">
            <a:off x="6543454" y="4724825"/>
            <a:ext cx="88498" cy="116234"/>
          </a:xfrm>
          <a:prstGeom prst="straightConnector1">
            <a:avLst/>
          </a:prstGeom>
          <a:ln w="2540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75" name="Rectangle 74"/>
          <p:cNvSpPr/>
          <p:nvPr/>
        </p:nvSpPr>
        <p:spPr>
          <a:xfrm>
            <a:off x="4300369" y="1920479"/>
            <a:ext cx="2366012" cy="1719844"/>
          </a:xfrm>
          <a:prstGeom prst="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7" name="Rectangle 76"/>
          <p:cNvSpPr/>
          <p:nvPr/>
        </p:nvSpPr>
        <p:spPr>
          <a:xfrm>
            <a:off x="6722185" y="1918853"/>
            <a:ext cx="2366012" cy="1719844"/>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8" name="Rectangle 77"/>
          <p:cNvSpPr/>
          <p:nvPr/>
        </p:nvSpPr>
        <p:spPr>
          <a:xfrm>
            <a:off x="4390547" y="1854982"/>
            <a:ext cx="2331638" cy="1754326"/>
          </a:xfrm>
          <a:prstGeom prst="rect">
            <a:avLst/>
          </a:prstGeom>
        </p:spPr>
        <p:txBody>
          <a:bodyPr wrap="square">
            <a:spAutoFit/>
          </a:bodyPr>
          <a:lstStyle/>
          <a:p>
            <a:r>
              <a:rPr lang="en-GB" sz="1200" b="1" dirty="0">
                <a:solidFill>
                  <a:schemeClr val="bg1"/>
                </a:solidFill>
                <a:latin typeface="Times New Roman" panose="02020603050405020304" pitchFamily="18" charset="0"/>
                <a:cs typeface="Times New Roman" panose="02020603050405020304" pitchFamily="18" charset="0"/>
              </a:rPr>
              <a:t>Imports:</a:t>
            </a:r>
          </a:p>
          <a:p>
            <a:r>
              <a:rPr lang="en-GB" sz="1200" dirty="0">
                <a:solidFill>
                  <a:schemeClr val="bg1"/>
                </a:solidFill>
                <a:latin typeface="Times New Roman" panose="02020603050405020304" pitchFamily="18" charset="0"/>
                <a:cs typeface="Times New Roman" panose="02020603050405020304" pitchFamily="18" charset="0"/>
              </a:rPr>
              <a:t>Spices and aromatics – esp. black pepper and incense</a:t>
            </a:r>
          </a:p>
          <a:p>
            <a:r>
              <a:rPr lang="en-GB" sz="1200" dirty="0">
                <a:solidFill>
                  <a:schemeClr val="bg1"/>
                </a:solidFill>
                <a:latin typeface="Times New Roman" panose="02020603050405020304" pitchFamily="18" charset="0"/>
                <a:cs typeface="Times New Roman" panose="02020603050405020304" pitchFamily="18" charset="0"/>
              </a:rPr>
              <a:t>Textiles – (</a:t>
            </a:r>
            <a:r>
              <a:rPr lang="en-GB" sz="1200" dirty="0" err="1">
                <a:solidFill>
                  <a:schemeClr val="bg1"/>
                </a:solidFill>
                <a:latin typeface="Times New Roman" panose="02020603050405020304" pitchFamily="18" charset="0"/>
                <a:cs typeface="Times New Roman" panose="02020603050405020304" pitchFamily="18" charset="0"/>
              </a:rPr>
              <a:t>inc.</a:t>
            </a:r>
            <a:r>
              <a:rPr lang="en-GB" sz="1200" dirty="0">
                <a:solidFill>
                  <a:schemeClr val="bg1"/>
                </a:solidFill>
                <a:latin typeface="Times New Roman" panose="02020603050405020304" pitchFamily="18" charset="0"/>
                <a:cs typeface="Times New Roman" panose="02020603050405020304" pitchFamily="18" charset="0"/>
              </a:rPr>
              <a:t> silks and cotton cloth)</a:t>
            </a:r>
          </a:p>
          <a:p>
            <a:r>
              <a:rPr lang="en-GB" sz="1200" dirty="0">
                <a:solidFill>
                  <a:schemeClr val="bg1"/>
                </a:solidFill>
                <a:latin typeface="Times New Roman" panose="02020603050405020304" pitchFamily="18" charset="0"/>
                <a:cs typeface="Times New Roman" panose="02020603050405020304" pitchFamily="18" charset="0"/>
              </a:rPr>
              <a:t>Precious gems, pearls, ivory </a:t>
            </a:r>
          </a:p>
          <a:p>
            <a:r>
              <a:rPr lang="en-GB" sz="1200" dirty="0">
                <a:solidFill>
                  <a:schemeClr val="bg1"/>
                </a:solidFill>
                <a:latin typeface="Times New Roman" panose="02020603050405020304" pitchFamily="18" charset="0"/>
                <a:cs typeface="Times New Roman" panose="02020603050405020304" pitchFamily="18" charset="0"/>
              </a:rPr>
              <a:t>Woods – teak, ebony.</a:t>
            </a:r>
          </a:p>
          <a:p>
            <a:r>
              <a:rPr lang="en-GB" sz="1200" dirty="0">
                <a:solidFill>
                  <a:schemeClr val="bg1"/>
                </a:solidFill>
                <a:latin typeface="Times New Roman" panose="02020603050405020304" pitchFamily="18" charset="0"/>
                <a:cs typeface="Times New Roman" panose="02020603050405020304" pitchFamily="18" charset="0"/>
              </a:rPr>
              <a:t>Animals (parrots, peacocks, etc.)</a:t>
            </a:r>
          </a:p>
          <a:p>
            <a:r>
              <a:rPr lang="en-GB" sz="1200" dirty="0">
                <a:solidFill>
                  <a:schemeClr val="bg1"/>
                </a:solidFill>
                <a:latin typeface="Times New Roman" panose="02020603050405020304" pitchFamily="18" charset="0"/>
                <a:cs typeface="Times New Roman" panose="02020603050405020304" pitchFamily="18" charset="0"/>
              </a:rPr>
              <a:t>Slaves</a:t>
            </a:r>
          </a:p>
        </p:txBody>
      </p:sp>
      <p:sp>
        <p:nvSpPr>
          <p:cNvPr id="79" name="Rectangle 78"/>
          <p:cNvSpPr/>
          <p:nvPr/>
        </p:nvSpPr>
        <p:spPr>
          <a:xfrm>
            <a:off x="6722185" y="1965429"/>
            <a:ext cx="2331638" cy="1754326"/>
          </a:xfrm>
          <a:prstGeom prst="rect">
            <a:avLst/>
          </a:prstGeom>
        </p:spPr>
        <p:txBody>
          <a:bodyPr wrap="square">
            <a:spAutoFit/>
          </a:bodyPr>
          <a:lstStyle/>
          <a:p>
            <a:r>
              <a:rPr lang="en-GB" sz="1200" b="1" dirty="0">
                <a:solidFill>
                  <a:schemeClr val="bg1"/>
                </a:solidFill>
                <a:latin typeface="Times New Roman" panose="02020603050405020304" pitchFamily="18" charset="0"/>
                <a:cs typeface="Times New Roman" panose="02020603050405020304" pitchFamily="18" charset="0"/>
              </a:rPr>
              <a:t>Exports:</a:t>
            </a:r>
          </a:p>
          <a:p>
            <a:r>
              <a:rPr lang="en-GB" sz="1200" dirty="0">
                <a:solidFill>
                  <a:schemeClr val="bg1"/>
                </a:solidFill>
                <a:latin typeface="Times New Roman" panose="02020603050405020304" pitchFamily="18" charset="0"/>
                <a:cs typeface="Times New Roman" panose="02020603050405020304" pitchFamily="18" charset="0"/>
              </a:rPr>
              <a:t>Crafted goods (bronze-wares and glass)</a:t>
            </a:r>
          </a:p>
          <a:p>
            <a:r>
              <a:rPr lang="en-GB" sz="1200" dirty="0">
                <a:solidFill>
                  <a:schemeClr val="bg1"/>
                </a:solidFill>
                <a:latin typeface="Times New Roman" panose="02020603050405020304" pitchFamily="18" charset="0"/>
                <a:cs typeface="Times New Roman" panose="02020603050405020304" pitchFamily="18" charset="0"/>
              </a:rPr>
              <a:t>Wine</a:t>
            </a:r>
          </a:p>
          <a:p>
            <a:r>
              <a:rPr lang="en-GB" sz="1200" dirty="0">
                <a:solidFill>
                  <a:schemeClr val="bg1"/>
                </a:solidFill>
                <a:latin typeface="Times New Roman" panose="02020603050405020304" pitchFamily="18" charset="0"/>
                <a:cs typeface="Times New Roman" panose="02020603050405020304" pitchFamily="18" charset="0"/>
              </a:rPr>
              <a:t>Mediterranean red coral.</a:t>
            </a:r>
          </a:p>
          <a:p>
            <a:r>
              <a:rPr lang="en-GB" sz="1200" dirty="0">
                <a:solidFill>
                  <a:schemeClr val="bg1"/>
                </a:solidFill>
                <a:latin typeface="Times New Roman" panose="02020603050405020304" pitchFamily="18" charset="0"/>
                <a:cs typeface="Times New Roman" panose="02020603050405020304" pitchFamily="18" charset="0"/>
              </a:rPr>
              <a:t>Peridot (chrysolithon / topazos)</a:t>
            </a:r>
          </a:p>
          <a:p>
            <a:r>
              <a:rPr lang="en-GB" sz="1200" dirty="0">
                <a:solidFill>
                  <a:schemeClr val="bg1"/>
                </a:solidFill>
                <a:latin typeface="Times New Roman" panose="02020603050405020304" pitchFamily="18" charset="0"/>
                <a:cs typeface="Times New Roman" panose="02020603050405020304" pitchFamily="18" charset="0"/>
              </a:rPr>
              <a:t>Gold and silver crafted wares.</a:t>
            </a:r>
          </a:p>
          <a:p>
            <a:r>
              <a:rPr lang="en-GB" sz="1200" dirty="0">
                <a:solidFill>
                  <a:schemeClr val="bg1"/>
                </a:solidFill>
                <a:latin typeface="Times New Roman" panose="02020603050405020304" pitchFamily="18" charset="0"/>
                <a:cs typeface="Times New Roman" panose="02020603050405020304" pitchFamily="18" charset="0"/>
              </a:rPr>
              <a:t>Aurei and denarii</a:t>
            </a:r>
          </a:p>
          <a:p>
            <a:r>
              <a:rPr lang="en-GB" sz="1200" dirty="0">
                <a:solidFill>
                  <a:schemeClr val="bg1"/>
                </a:solidFill>
                <a:latin typeface="Times New Roman" panose="02020603050405020304" pitchFamily="18" charset="0"/>
                <a:cs typeface="Times New Roman" panose="02020603050405020304" pitchFamily="18" charset="0"/>
              </a:rPr>
              <a:t>Metals</a:t>
            </a:r>
          </a:p>
        </p:txBody>
      </p:sp>
      <p:cxnSp>
        <p:nvCxnSpPr>
          <p:cNvPr id="80" name="Straight Arrow Connector 79"/>
          <p:cNvCxnSpPr/>
          <p:nvPr/>
        </p:nvCxnSpPr>
        <p:spPr>
          <a:xfrm flipH="1">
            <a:off x="6509457" y="4618942"/>
            <a:ext cx="1223695" cy="402841"/>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p:cNvCxnSpPr/>
          <p:nvPr/>
        </p:nvCxnSpPr>
        <p:spPr>
          <a:xfrm flipH="1" flipV="1">
            <a:off x="6777319" y="4864699"/>
            <a:ext cx="1060955" cy="9454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p:nvPr/>
        </p:nvCxnSpPr>
        <p:spPr>
          <a:xfrm flipH="1" flipV="1">
            <a:off x="7542152" y="4411387"/>
            <a:ext cx="130856" cy="131099"/>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91" name="Straight Arrow Connector 90"/>
          <p:cNvCxnSpPr/>
          <p:nvPr/>
        </p:nvCxnSpPr>
        <p:spPr>
          <a:xfrm>
            <a:off x="7524937" y="4434115"/>
            <a:ext cx="110729" cy="124112"/>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5710963" y="4067086"/>
            <a:ext cx="15690" cy="13132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flipV="1">
            <a:off x="5760280" y="4292514"/>
            <a:ext cx="192655" cy="153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531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p:cTn id="7" dur="1000"/>
                                        <p:tgtEl>
                                          <p:spTgt spid="79"/>
                                        </p:tgtEl>
                                      </p:cBhvr>
                                    </p:animEffect>
                                    <p:anim calcmode="lin" valueType="num">
                                      <p:cBhvr>
                                        <p:cTn id="8" dur="1000" fill="hold"/>
                                        <p:tgtEl>
                                          <p:spTgt spid="79"/>
                                        </p:tgtEl>
                                        <p:attrNameLst>
                                          <p:attrName>ppt_x</p:attrName>
                                        </p:attrNameLst>
                                      </p:cBhvr>
                                      <p:tavLst>
                                        <p:tav tm="0">
                                          <p:val>
                                            <p:strVal val="#ppt_x"/>
                                          </p:val>
                                        </p:tav>
                                        <p:tav tm="100000">
                                          <p:val>
                                            <p:strVal val="#ppt_x"/>
                                          </p:val>
                                        </p:tav>
                                      </p:tavLst>
                                    </p:anim>
                                    <p:anim calcmode="lin" valueType="num">
                                      <p:cBhvr>
                                        <p:cTn id="9" dur="1000" fill="hold"/>
                                        <p:tgtEl>
                                          <p:spTgt spid="7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5"/>
                                        </p:tgtEl>
                                        <p:attrNameLst>
                                          <p:attrName>style.visibility</p:attrName>
                                        </p:attrNameLst>
                                      </p:cBhvr>
                                      <p:to>
                                        <p:strVal val="visible"/>
                                      </p:to>
                                    </p:set>
                                    <p:animEffect transition="in" filter="fade">
                                      <p:cBhvr>
                                        <p:cTn id="12" dur="1000"/>
                                        <p:tgtEl>
                                          <p:spTgt spid="75"/>
                                        </p:tgtEl>
                                      </p:cBhvr>
                                    </p:animEffect>
                                    <p:anim calcmode="lin" valueType="num">
                                      <p:cBhvr>
                                        <p:cTn id="13" dur="1000" fill="hold"/>
                                        <p:tgtEl>
                                          <p:spTgt spid="75"/>
                                        </p:tgtEl>
                                        <p:attrNameLst>
                                          <p:attrName>ppt_x</p:attrName>
                                        </p:attrNameLst>
                                      </p:cBhvr>
                                      <p:tavLst>
                                        <p:tav tm="0">
                                          <p:val>
                                            <p:strVal val="#ppt_x"/>
                                          </p:val>
                                        </p:tav>
                                        <p:tav tm="100000">
                                          <p:val>
                                            <p:strVal val="#ppt_x"/>
                                          </p:val>
                                        </p:tav>
                                      </p:tavLst>
                                    </p:anim>
                                    <p:anim calcmode="lin" valueType="num">
                                      <p:cBhvr>
                                        <p:cTn id="14" dur="1000" fill="hold"/>
                                        <p:tgtEl>
                                          <p:spTgt spid="7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8"/>
                                        </p:tgtEl>
                                        <p:attrNameLst>
                                          <p:attrName>style.visibility</p:attrName>
                                        </p:attrNameLst>
                                      </p:cBhvr>
                                      <p:to>
                                        <p:strVal val="visible"/>
                                      </p:to>
                                    </p:set>
                                    <p:animEffect transition="in" filter="fade">
                                      <p:cBhvr>
                                        <p:cTn id="17" dur="1000"/>
                                        <p:tgtEl>
                                          <p:spTgt spid="78"/>
                                        </p:tgtEl>
                                      </p:cBhvr>
                                    </p:animEffect>
                                    <p:anim calcmode="lin" valueType="num">
                                      <p:cBhvr>
                                        <p:cTn id="18" dur="1000" fill="hold"/>
                                        <p:tgtEl>
                                          <p:spTgt spid="78"/>
                                        </p:tgtEl>
                                        <p:attrNameLst>
                                          <p:attrName>ppt_x</p:attrName>
                                        </p:attrNameLst>
                                      </p:cBhvr>
                                      <p:tavLst>
                                        <p:tav tm="0">
                                          <p:val>
                                            <p:strVal val="#ppt_x"/>
                                          </p:val>
                                        </p:tav>
                                        <p:tav tm="100000">
                                          <p:val>
                                            <p:strVal val="#ppt_x"/>
                                          </p:val>
                                        </p:tav>
                                      </p:tavLst>
                                    </p:anim>
                                    <p:anim calcmode="lin" valueType="num">
                                      <p:cBhvr>
                                        <p:cTn id="19" dur="1000" fill="hold"/>
                                        <p:tgtEl>
                                          <p:spTgt spid="78"/>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7"/>
                                        </p:tgtEl>
                                        <p:attrNameLst>
                                          <p:attrName>style.visibility</p:attrName>
                                        </p:attrNameLst>
                                      </p:cBhvr>
                                      <p:to>
                                        <p:strVal val="visible"/>
                                      </p:to>
                                    </p:set>
                                    <p:animEffect transition="in" filter="fade">
                                      <p:cBhvr>
                                        <p:cTn id="22" dur="1000"/>
                                        <p:tgtEl>
                                          <p:spTgt spid="77"/>
                                        </p:tgtEl>
                                      </p:cBhvr>
                                    </p:animEffect>
                                    <p:anim calcmode="lin" valueType="num">
                                      <p:cBhvr>
                                        <p:cTn id="23" dur="1000" fill="hold"/>
                                        <p:tgtEl>
                                          <p:spTgt spid="77"/>
                                        </p:tgtEl>
                                        <p:attrNameLst>
                                          <p:attrName>ppt_x</p:attrName>
                                        </p:attrNameLst>
                                      </p:cBhvr>
                                      <p:tavLst>
                                        <p:tav tm="0">
                                          <p:val>
                                            <p:strVal val="#ppt_x"/>
                                          </p:val>
                                        </p:tav>
                                        <p:tav tm="100000">
                                          <p:val>
                                            <p:strVal val="#ppt_x"/>
                                          </p:val>
                                        </p:tav>
                                      </p:tavLst>
                                    </p:anim>
                                    <p:anim calcmode="lin" valueType="num">
                                      <p:cBhvr>
                                        <p:cTn id="24" dur="1000" fill="hold"/>
                                        <p:tgtEl>
                                          <p:spTgt spid="7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animBg="1"/>
      <p:bldP spid="77" grpId="0" animBg="1"/>
      <p:bldP spid="78" grpId="0"/>
      <p:bldP spid="7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920479"/>
          </a:xfrm>
        </p:spPr>
        <p:txBody>
          <a:bodyPr>
            <a:normAutofit/>
          </a:bodyPr>
          <a:lstStyle/>
          <a:p>
            <a:r>
              <a:rPr lang="en-GB" b="1" dirty="0">
                <a:solidFill>
                  <a:schemeClr val="bg1"/>
                </a:solidFill>
                <a:latin typeface="+mn-lt"/>
                <a:cs typeface="Times New Roman" panose="02020603050405020304" pitchFamily="18" charset="0"/>
              </a:rPr>
              <a:t>The Red Sea and Eastern Desert as a major conduit </a:t>
            </a:r>
          </a:p>
        </p:txBody>
      </p:sp>
      <p:pic>
        <p:nvPicPr>
          <p:cNvPr id="8" name="Content Placeholder 7"/>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t="9859"/>
          <a:stretch/>
        </p:blipFill>
        <p:spPr>
          <a:xfrm>
            <a:off x="3979236" y="2196952"/>
            <a:ext cx="2949512" cy="3736903"/>
          </a:xfrm>
        </p:spPr>
      </p:pic>
      <p:sp>
        <p:nvSpPr>
          <p:cNvPr id="7" name="Content Placeholder 6"/>
          <p:cNvSpPr>
            <a:spLocks noGrp="1"/>
          </p:cNvSpPr>
          <p:nvPr>
            <p:ph sz="half" idx="2"/>
          </p:nvPr>
        </p:nvSpPr>
        <p:spPr>
          <a:xfrm>
            <a:off x="1" y="2196950"/>
            <a:ext cx="3979235" cy="4661049"/>
          </a:xfrm>
        </p:spPr>
        <p:txBody>
          <a:bodyPr>
            <a:normAutofit fontScale="85000" lnSpcReduction="20000"/>
          </a:bodyPr>
          <a:lstStyle/>
          <a:p>
            <a:r>
              <a:rPr lang="en-GB" dirty="0" smtClean="0">
                <a:solidFill>
                  <a:schemeClr val="bg1"/>
                </a:solidFill>
                <a:cs typeface="Times New Roman" panose="02020603050405020304" pitchFamily="18" charset="0"/>
              </a:rPr>
              <a:t>Major set of routes for the flow of goods. </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Main artery for direct “Roman” participation in the Indian Ocean trade. </a:t>
            </a:r>
          </a:p>
          <a:p>
            <a:pPr lvl="1"/>
            <a:r>
              <a:rPr lang="en-GB" dirty="0" smtClean="0">
                <a:solidFill>
                  <a:schemeClr val="bg1"/>
                </a:solidFill>
                <a:cs typeface="Times New Roman" panose="02020603050405020304" pitchFamily="18" charset="0"/>
              </a:rPr>
              <a:t>A trade involving various groups from the Mediterranean worlds, as well as peoples from East Africa, Arabia, South and Southeast Asia.</a:t>
            </a:r>
          </a:p>
          <a:p>
            <a:pPr lvl="1"/>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Other state interests: mines, quarries, strategic access to the Red Sea (diplomatic and military interests)</a:t>
            </a:r>
            <a:endParaRPr lang="en-GB" dirty="0">
              <a:solidFill>
                <a:schemeClr val="bg1"/>
              </a:solidFill>
              <a:cs typeface="Times New Roman" panose="02020603050405020304" pitchFamily="18" charset="0"/>
            </a:endParaRPr>
          </a:p>
        </p:txBody>
      </p:sp>
      <p:pic>
        <p:nvPicPr>
          <p:cNvPr id="9" name="Picture 8"/>
          <p:cNvPicPr>
            <a:picLocks noChangeAspect="1"/>
          </p:cNvPicPr>
          <p:nvPr/>
        </p:nvPicPr>
        <p:blipFill rotWithShape="1">
          <a:blip r:embed="rId4"/>
          <a:srcRect r="3493"/>
          <a:stretch/>
        </p:blipFill>
        <p:spPr>
          <a:xfrm>
            <a:off x="6562946" y="2196951"/>
            <a:ext cx="2509284" cy="3412625"/>
          </a:xfrm>
          <a:prstGeom prst="rect">
            <a:avLst/>
          </a:prstGeom>
        </p:spPr>
      </p:pic>
      <p:sp>
        <p:nvSpPr>
          <p:cNvPr id="10" name="Rectangle 9"/>
          <p:cNvSpPr/>
          <p:nvPr/>
        </p:nvSpPr>
        <p:spPr>
          <a:xfrm>
            <a:off x="6928748" y="5609576"/>
            <a:ext cx="2143483" cy="523220"/>
          </a:xfrm>
          <a:prstGeom prst="rect">
            <a:avLst/>
          </a:prstGeom>
          <a:solidFill>
            <a:srgbClr val="FFFF00"/>
          </a:solidFill>
        </p:spPr>
        <p:txBody>
          <a:bodyPr wrap="square">
            <a:spAutoFit/>
          </a:bodyPr>
          <a:lstStyle/>
          <a:p>
            <a:r>
              <a:rPr lang="en-GB" sz="1400" dirty="0">
                <a:solidFill>
                  <a:schemeClr val="bg1"/>
                </a:solidFill>
                <a:latin typeface="Times New Roman" panose="02020603050405020304" pitchFamily="18" charset="0"/>
                <a:cs typeface="Times New Roman" panose="02020603050405020304" pitchFamily="18" charset="0"/>
              </a:rPr>
              <a:t>Government warehouses – centres for taxation </a:t>
            </a:r>
            <a:endParaRPr lang="en-GB" sz="1400" dirty="0">
              <a:solidFill>
                <a:schemeClr val="bg1"/>
              </a:solidFill>
              <a:latin typeface="Times New Roman" panose="02020603050405020304" pitchFamily="18" charset="0"/>
              <a:cs typeface="Times New Roman" panose="02020603050405020304" pitchFamily="18" charset="0"/>
            </a:endParaRPr>
          </a:p>
        </p:txBody>
      </p:sp>
      <p:cxnSp>
        <p:nvCxnSpPr>
          <p:cNvPr id="13" name="Straight Arrow Connector 12"/>
          <p:cNvCxnSpPr/>
          <p:nvPr/>
        </p:nvCxnSpPr>
        <p:spPr>
          <a:xfrm flipV="1">
            <a:off x="4895782" y="4565355"/>
            <a:ext cx="558209" cy="90350"/>
          </a:xfrm>
          <a:prstGeom prst="straightConnector1">
            <a:avLst/>
          </a:prstGeom>
          <a:ln w="254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4138723" y="2699341"/>
            <a:ext cx="374798" cy="308317"/>
          </a:xfrm>
          <a:prstGeom prst="straightConnector1">
            <a:avLst/>
          </a:prstGeom>
          <a:ln w="254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6928748" y="6132796"/>
            <a:ext cx="2143482" cy="307777"/>
          </a:xfrm>
          <a:prstGeom prst="rect">
            <a:avLst/>
          </a:prstGeom>
          <a:solidFill>
            <a:srgbClr val="FF0000"/>
          </a:solidFill>
          <a:ln>
            <a:solidFill>
              <a:srgbClr val="FF0000"/>
            </a:solidFill>
          </a:ln>
        </p:spPr>
        <p:txBody>
          <a:bodyPr wrap="square">
            <a:spAutoFit/>
          </a:bodyPr>
          <a:lstStyle/>
          <a:p>
            <a:r>
              <a:rPr lang="en-GB" sz="1400" dirty="0">
                <a:solidFill>
                  <a:schemeClr val="bg1"/>
                </a:solidFill>
                <a:latin typeface="Times New Roman" panose="02020603050405020304" pitchFamily="18" charset="0"/>
                <a:cs typeface="Times New Roman" panose="02020603050405020304" pitchFamily="18" charset="0"/>
              </a:rPr>
              <a:t>Key Imperial era ports </a:t>
            </a:r>
            <a:endParaRPr lang="en-GB" sz="1400" dirty="0">
              <a:solidFill>
                <a:schemeClr val="bg1"/>
              </a:solidFill>
              <a:latin typeface="Times New Roman" panose="02020603050405020304" pitchFamily="18" charset="0"/>
              <a:cs typeface="Times New Roman" panose="02020603050405020304" pitchFamily="18" charset="0"/>
            </a:endParaRPr>
          </a:p>
        </p:txBody>
      </p:sp>
      <p:cxnSp>
        <p:nvCxnSpPr>
          <p:cNvPr id="18" name="Straight Connector 17"/>
          <p:cNvCxnSpPr/>
          <p:nvPr/>
        </p:nvCxnSpPr>
        <p:spPr>
          <a:xfrm>
            <a:off x="5932968" y="4565355"/>
            <a:ext cx="326951"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6031319" y="5301659"/>
            <a:ext cx="326951"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75391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55333"/>
          </a:xfrm>
        </p:spPr>
        <p:txBody>
          <a:bodyPr>
            <a:normAutofit/>
          </a:bodyPr>
          <a:lstStyle/>
          <a:p>
            <a:r>
              <a:rPr lang="en-GB" sz="3600" dirty="0">
                <a:solidFill>
                  <a:schemeClr val="bg1"/>
                </a:solidFill>
                <a:latin typeface="+mn-lt"/>
                <a:cs typeface="Times New Roman" panose="02020603050405020304" pitchFamily="18" charset="0"/>
              </a:rPr>
              <a:t>Controlling </a:t>
            </a:r>
            <a:r>
              <a:rPr lang="en-GB" sz="3600" dirty="0">
                <a:solidFill>
                  <a:schemeClr val="bg1"/>
                </a:solidFill>
                <a:latin typeface="+mn-lt"/>
                <a:cs typeface="Times New Roman" panose="02020603050405020304" pitchFamily="18" charset="0"/>
              </a:rPr>
              <a:t>the Eastern Desert </a:t>
            </a:r>
            <a:r>
              <a:rPr lang="en-GB" sz="3600" dirty="0">
                <a:solidFill>
                  <a:schemeClr val="bg1"/>
                </a:solidFill>
                <a:latin typeface="+mn-lt"/>
                <a:cs typeface="Times New Roman" panose="02020603050405020304" pitchFamily="18" charset="0"/>
              </a:rPr>
              <a:t>routes</a:t>
            </a:r>
            <a:endParaRPr lang="en-GB" sz="3600" dirty="0">
              <a:solidFill>
                <a:schemeClr val="bg1"/>
              </a:solidFill>
              <a:latin typeface="+mn-lt"/>
              <a:cs typeface="Times New Roman" panose="02020603050405020304" pitchFamily="18" charset="0"/>
            </a:endParaRPr>
          </a:p>
        </p:txBody>
      </p:sp>
      <p:sp>
        <p:nvSpPr>
          <p:cNvPr id="4" name="Content Placeholder 3"/>
          <p:cNvSpPr>
            <a:spLocks noGrp="1"/>
          </p:cNvSpPr>
          <p:nvPr>
            <p:ph sz="half" idx="1"/>
          </p:nvPr>
        </p:nvSpPr>
        <p:spPr>
          <a:xfrm>
            <a:off x="-1" y="1197033"/>
            <a:ext cx="6645357" cy="5660967"/>
          </a:xfrm>
        </p:spPr>
        <p:txBody>
          <a:bodyPr>
            <a:normAutofit fontScale="85000" lnSpcReduction="20000"/>
          </a:bodyPr>
          <a:lstStyle/>
          <a:p>
            <a:r>
              <a:rPr lang="en-GB" dirty="0" smtClean="0">
                <a:solidFill>
                  <a:schemeClr val="bg1"/>
                </a:solidFill>
                <a:cs typeface="Times New Roman" panose="02020603050405020304" pitchFamily="18" charset="0"/>
              </a:rPr>
              <a:t>Monitoring routes (though not whole ED</a:t>
            </a:r>
            <a:r>
              <a:rPr lang="en-GB" dirty="0">
                <a:solidFill>
                  <a:schemeClr val="bg1"/>
                </a:solidFill>
                <a:cs typeface="Times New Roman" panose="02020603050405020304" pitchFamily="18" charset="0"/>
              </a:rPr>
              <a:t>) </a:t>
            </a:r>
            <a:r>
              <a:rPr lang="en-GB" dirty="0" smtClean="0">
                <a:solidFill>
                  <a:schemeClr val="bg1"/>
                </a:solidFill>
                <a:cs typeface="Times New Roman" panose="02020603050405020304" pitchFamily="18" charset="0"/>
              </a:rPr>
              <a:t>with </a:t>
            </a:r>
            <a:r>
              <a:rPr lang="en-GB" i="1" dirty="0" smtClean="0">
                <a:solidFill>
                  <a:schemeClr val="bg1"/>
                </a:solidFill>
                <a:cs typeface="Times New Roman" panose="02020603050405020304" pitchFamily="18" charset="0"/>
              </a:rPr>
              <a:t>praesidia</a:t>
            </a:r>
            <a:r>
              <a:rPr lang="en-GB" dirty="0" smtClean="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(fortlets</a:t>
            </a:r>
            <a:r>
              <a:rPr lang="en-GB" dirty="0" smtClean="0">
                <a:solidFill>
                  <a:schemeClr val="bg1"/>
                </a:solidFill>
                <a:cs typeface="Times New Roman" panose="02020603050405020304" pitchFamily="18" charset="0"/>
              </a:rPr>
              <a:t>):</a:t>
            </a:r>
          </a:p>
          <a:p>
            <a:pPr lvl="1"/>
            <a:r>
              <a:rPr lang="en-GB" sz="1575" dirty="0">
                <a:solidFill>
                  <a:schemeClr val="bg1"/>
                </a:solidFill>
                <a:cs typeface="Times New Roman" panose="02020603050405020304" pitchFamily="18" charset="0"/>
              </a:rPr>
              <a:t>these contain </a:t>
            </a:r>
            <a:r>
              <a:rPr lang="en-GB" sz="1575" i="1" dirty="0">
                <a:solidFill>
                  <a:schemeClr val="bg1"/>
                </a:solidFill>
                <a:cs typeface="Times New Roman" panose="02020603050405020304" pitchFamily="18" charset="0"/>
              </a:rPr>
              <a:t>lakkoi</a:t>
            </a:r>
            <a:r>
              <a:rPr lang="en-GB" sz="1575" dirty="0">
                <a:solidFill>
                  <a:schemeClr val="bg1"/>
                </a:solidFill>
                <a:cs typeface="Times New Roman" panose="02020603050405020304" pitchFamily="18" charset="0"/>
              </a:rPr>
              <a:t> (cisterns) and </a:t>
            </a:r>
            <a:r>
              <a:rPr lang="en-GB" sz="1575" i="1" dirty="0">
                <a:solidFill>
                  <a:schemeClr val="bg1"/>
                </a:solidFill>
                <a:cs typeface="Times New Roman" panose="02020603050405020304" pitchFamily="18" charset="0"/>
              </a:rPr>
              <a:t>hydreumata</a:t>
            </a:r>
            <a:r>
              <a:rPr lang="en-GB" sz="1575" dirty="0">
                <a:solidFill>
                  <a:schemeClr val="bg1"/>
                </a:solidFill>
                <a:cs typeface="Times New Roman" panose="02020603050405020304" pitchFamily="18" charset="0"/>
              </a:rPr>
              <a:t> (wells)</a:t>
            </a:r>
          </a:p>
          <a:p>
            <a:pPr lvl="1"/>
            <a:r>
              <a:rPr lang="en-GB" sz="1575" dirty="0">
                <a:solidFill>
                  <a:schemeClr val="bg1"/>
                </a:solidFill>
                <a:cs typeface="Times New Roman" panose="02020603050405020304" pitchFamily="18" charset="0"/>
              </a:rPr>
              <a:t>garrison size c. 15-25 men (also civilians). </a:t>
            </a:r>
          </a:p>
          <a:p>
            <a:pPr lvl="1"/>
            <a:endParaRPr lang="en-GB" sz="22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Rough estimates of 1,000 for Myos Hormos and 500-1,500 at </a:t>
            </a:r>
            <a:r>
              <a:rPr lang="en-GB" dirty="0" smtClean="0">
                <a:solidFill>
                  <a:schemeClr val="bg1"/>
                </a:solidFill>
                <a:cs typeface="Times New Roman" panose="02020603050405020304" pitchFamily="18" charset="0"/>
              </a:rPr>
              <a:t>Berenike (probably greater numbers at peak seasons).</a:t>
            </a:r>
          </a:p>
          <a:p>
            <a:endParaRPr lang="en-GB" sz="22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Several </a:t>
            </a:r>
            <a:r>
              <a:rPr lang="en-GB" dirty="0">
                <a:solidFill>
                  <a:schemeClr val="bg1"/>
                </a:solidFill>
                <a:cs typeface="Times New Roman" panose="02020603050405020304" pitchFamily="18" charset="0"/>
              </a:rPr>
              <a:t>thousand temporary and more permanent inhabitants (at least)?</a:t>
            </a:r>
          </a:p>
          <a:p>
            <a:pPr lvl="1"/>
            <a:r>
              <a:rPr lang="en-GB" sz="1575" dirty="0">
                <a:solidFill>
                  <a:schemeClr val="bg1"/>
                </a:solidFill>
                <a:cs typeface="Times New Roman" panose="02020603050405020304" pitchFamily="18" charset="0"/>
              </a:rPr>
              <a:t>Ostrakon </a:t>
            </a:r>
            <a:r>
              <a:rPr lang="en-GB" sz="1575" dirty="0">
                <a:solidFill>
                  <a:schemeClr val="bg1"/>
                </a:solidFill>
                <a:cs typeface="Times New Roman" panose="02020603050405020304" pitchFamily="18" charset="0"/>
              </a:rPr>
              <a:t>from Mons Claudianus– 920 people </a:t>
            </a:r>
            <a:r>
              <a:rPr lang="en-GB" sz="1575" dirty="0">
                <a:solidFill>
                  <a:schemeClr val="bg1"/>
                </a:solidFill>
                <a:cs typeface="Times New Roman" panose="02020603050405020304" pitchFamily="18" charset="0"/>
              </a:rPr>
              <a:t>(AD 110), </a:t>
            </a:r>
            <a:r>
              <a:rPr lang="en-GB" sz="1575" dirty="0">
                <a:solidFill>
                  <a:schemeClr val="bg1"/>
                </a:solidFill>
                <a:cs typeface="Times New Roman" panose="02020603050405020304" pitchFamily="18" charset="0"/>
              </a:rPr>
              <a:t>at least 60 of whom were soldiers (MC Inv. 0.1538+2921); Mons Porphyrites (similar in area – 0.44 ha – but more scattered settlements), c. 250-450 </a:t>
            </a:r>
            <a:r>
              <a:rPr lang="en-GB" sz="1575" dirty="0">
                <a:solidFill>
                  <a:schemeClr val="bg1"/>
                </a:solidFill>
                <a:cs typeface="Times New Roman" panose="02020603050405020304" pitchFamily="18" charset="0"/>
              </a:rPr>
              <a:t>people.</a:t>
            </a:r>
          </a:p>
          <a:p>
            <a:pPr lvl="1"/>
            <a:endParaRPr lang="en-GB" sz="22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Need for supplies (humans and animals) from Nile Valley, also foodstuffs from Red Sea, temporary kitchen gardens, and pigs + poultry. </a:t>
            </a:r>
          </a:p>
          <a:p>
            <a:endParaRPr lang="en-GB" sz="22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Red Sea naval fleet: </a:t>
            </a:r>
          </a:p>
          <a:p>
            <a:pPr lvl="1"/>
            <a:r>
              <a:rPr lang="en-GB" sz="1575" dirty="0">
                <a:solidFill>
                  <a:schemeClr val="bg1"/>
                </a:solidFill>
                <a:cs typeface="Times New Roman" panose="02020603050405020304" pitchFamily="18" charset="0"/>
              </a:rPr>
              <a:t>Inscriptions on Farasan islands: al-Sughra (AD 144) - vexillatio of the </a:t>
            </a:r>
            <a:r>
              <a:rPr lang="en-GB" sz="1575" i="1" dirty="0">
                <a:solidFill>
                  <a:schemeClr val="bg1"/>
                </a:solidFill>
                <a:cs typeface="Times New Roman" panose="02020603050405020304" pitchFamily="18" charset="0"/>
              </a:rPr>
              <a:t>Legio II Traiana Fortis</a:t>
            </a:r>
            <a:r>
              <a:rPr lang="en-GB" sz="1575" dirty="0">
                <a:solidFill>
                  <a:schemeClr val="bg1"/>
                </a:solidFill>
                <a:cs typeface="Times New Roman" panose="02020603050405020304" pitchFamily="18" charset="0"/>
              </a:rPr>
              <a:t>; al-Kubra (c. AD 110-135) - </a:t>
            </a:r>
            <a:r>
              <a:rPr lang="en-GB" sz="1575" i="1" dirty="0">
                <a:solidFill>
                  <a:schemeClr val="bg1"/>
                </a:solidFill>
                <a:cs typeface="Times New Roman" panose="02020603050405020304" pitchFamily="18" charset="0"/>
              </a:rPr>
              <a:t>Legio VI Ferrata</a:t>
            </a:r>
            <a:r>
              <a:rPr lang="en-GB" sz="1575" dirty="0">
                <a:solidFill>
                  <a:schemeClr val="bg1"/>
                </a:solidFill>
                <a:cs typeface="Times New Roman" panose="02020603050405020304" pitchFamily="18" charset="0"/>
              </a:rPr>
              <a:t>?</a:t>
            </a:r>
          </a:p>
          <a:p>
            <a:pPr lvl="1"/>
            <a:r>
              <a:rPr lang="en-GB" sz="1575" dirty="0">
                <a:solidFill>
                  <a:schemeClr val="bg1"/>
                </a:solidFill>
                <a:cs typeface="Times New Roman" panose="02020603050405020304" pitchFamily="18" charset="0"/>
              </a:rPr>
              <a:t>Lucius Longinus who served on the Hippokampos, a dispatch galley (</a:t>
            </a:r>
            <a:r>
              <a:rPr lang="en-GB" sz="1575" i="1" dirty="0">
                <a:solidFill>
                  <a:schemeClr val="bg1"/>
                </a:solidFill>
                <a:cs typeface="Times New Roman" panose="02020603050405020304" pitchFamily="18" charset="0"/>
              </a:rPr>
              <a:t>tesseraria</a:t>
            </a:r>
            <a:r>
              <a:rPr lang="en-GB" sz="1575" dirty="0">
                <a:solidFill>
                  <a:schemeClr val="bg1"/>
                </a:solidFill>
                <a:cs typeface="Times New Roman" panose="02020603050405020304" pitchFamily="18" charset="0"/>
              </a:rPr>
              <a:t>) – AD 93 (ostrakon from Myos Hormos).</a:t>
            </a:r>
          </a:p>
          <a:p>
            <a:pPr lvl="1"/>
            <a:r>
              <a:rPr lang="en-GB" sz="1575" dirty="0">
                <a:solidFill>
                  <a:schemeClr val="bg1"/>
                </a:solidFill>
                <a:cs typeface="Times New Roman" panose="02020603050405020304" pitchFamily="18" charset="0"/>
              </a:rPr>
              <a:t>Nikanor archive (Julio-Claudian period): trierarch (commander of a trireme) and </a:t>
            </a:r>
            <a:r>
              <a:rPr lang="en-GB" sz="1575" i="1" dirty="0">
                <a:solidFill>
                  <a:schemeClr val="bg1"/>
                </a:solidFill>
                <a:cs typeface="Times New Roman" panose="02020603050405020304" pitchFamily="18" charset="0"/>
              </a:rPr>
              <a:t>tessararis liburnou </a:t>
            </a:r>
            <a:r>
              <a:rPr lang="en-GB" sz="1575" dirty="0">
                <a:solidFill>
                  <a:schemeClr val="bg1"/>
                </a:solidFill>
                <a:cs typeface="Times New Roman" panose="02020603050405020304" pitchFamily="18" charset="0"/>
              </a:rPr>
              <a:t>(a liburna is a swift galley</a:t>
            </a:r>
            <a:r>
              <a:rPr lang="en-GB" sz="1575" dirty="0">
                <a:solidFill>
                  <a:schemeClr val="bg1"/>
                </a:solidFill>
                <a:cs typeface="Times New Roman" panose="02020603050405020304" pitchFamily="18" charset="0"/>
              </a:rPr>
              <a:t>).</a:t>
            </a:r>
            <a:endParaRPr lang="en-GB" dirty="0">
              <a:solidFill>
                <a:schemeClr val="bg1"/>
              </a:solidFill>
              <a:cs typeface="Times New Roman" panose="02020603050405020304" pitchFamily="18" charset="0"/>
            </a:endParaRPr>
          </a:p>
        </p:txBody>
      </p:sp>
      <p:pic>
        <p:nvPicPr>
          <p:cNvPr id="6" name="Content Placeholder 5"/>
          <p:cNvPicPr>
            <a:picLocks noGrp="1" noChangeAspect="1"/>
          </p:cNvPicPr>
          <p:nvPr>
            <p:ph sz="half" idx="2"/>
          </p:nvPr>
        </p:nvPicPr>
        <p:blipFill rotWithShape="1">
          <a:blip r:embed="rId2"/>
          <a:srcRect l="27378" t="25034" r="41680" b="10641"/>
          <a:stretch/>
        </p:blipFill>
        <p:spPr>
          <a:xfrm>
            <a:off x="6690538" y="3668844"/>
            <a:ext cx="2368403" cy="3077311"/>
          </a:xfrm>
          <a:prstGeom prst="rect">
            <a:avLst/>
          </a:prstGeom>
        </p:spPr>
      </p:pic>
      <p:pic>
        <p:nvPicPr>
          <p:cNvPr id="7" name="Content Placeholder 4"/>
          <p:cNvPicPr>
            <a:picLocks noChangeAspect="1"/>
          </p:cNvPicPr>
          <p:nvPr/>
        </p:nvPicPr>
        <p:blipFill rotWithShape="1">
          <a:blip r:embed="rId3"/>
          <a:srcRect l="14239" t="24304" r="25142" b="10615"/>
          <a:stretch/>
        </p:blipFill>
        <p:spPr>
          <a:xfrm>
            <a:off x="6499153" y="1774385"/>
            <a:ext cx="2559788" cy="1717643"/>
          </a:xfrm>
          <a:prstGeom prst="rect">
            <a:avLst/>
          </a:prstGeom>
        </p:spPr>
      </p:pic>
      <p:pic>
        <p:nvPicPr>
          <p:cNvPr id="8" name="Content Placeholder 7"/>
          <p:cNvPicPr>
            <a:picLocks noChangeAspect="1"/>
          </p:cNvPicPr>
          <p:nvPr/>
        </p:nvPicPr>
        <p:blipFill>
          <a:blip r:embed="rId4"/>
          <a:stretch>
            <a:fillRect/>
          </a:stretch>
        </p:blipFill>
        <p:spPr>
          <a:xfrm>
            <a:off x="94606" y="1455332"/>
            <a:ext cx="2765029" cy="2116442"/>
          </a:xfrm>
          <a:prstGeom prst="rect">
            <a:avLst/>
          </a:prstGeom>
        </p:spPr>
      </p:pic>
      <p:pic>
        <p:nvPicPr>
          <p:cNvPr id="9" name="Picture 8"/>
          <p:cNvPicPr>
            <a:picLocks noChangeAspect="1"/>
          </p:cNvPicPr>
          <p:nvPr/>
        </p:nvPicPr>
        <p:blipFill>
          <a:blip r:embed="rId5"/>
          <a:stretch>
            <a:fillRect/>
          </a:stretch>
        </p:blipFill>
        <p:spPr>
          <a:xfrm>
            <a:off x="2954241" y="1455333"/>
            <a:ext cx="3736297" cy="2101667"/>
          </a:xfrm>
          <a:prstGeom prst="rect">
            <a:avLst/>
          </a:prstGeom>
        </p:spPr>
      </p:pic>
      <p:sp>
        <p:nvSpPr>
          <p:cNvPr id="10" name="Donut 9"/>
          <p:cNvSpPr/>
          <p:nvPr/>
        </p:nvSpPr>
        <p:spPr>
          <a:xfrm>
            <a:off x="5018214" y="2896889"/>
            <a:ext cx="212695" cy="210636"/>
          </a:xfrm>
          <a:prstGeom prst="donut">
            <a:avLst>
              <a:gd name="adj" fmla="val 937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tx1"/>
              </a:solidFill>
            </a:endParaRPr>
          </a:p>
        </p:txBody>
      </p:sp>
    </p:spTree>
    <p:extLst>
      <p:ext uri="{BB962C8B-B14F-4D97-AF65-F5344CB8AC3E}">
        <p14:creationId xmlns:p14="http://schemas.microsoft.com/office/powerpoint/2010/main" val="560135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latin typeface="+mn-lt"/>
                <a:cs typeface="Times New Roman" panose="02020603050405020304" pitchFamily="18" charset="0"/>
              </a:rPr>
              <a:t>Eastern Desert dwellers</a:t>
            </a:r>
            <a:endParaRPr lang="en-GB" b="1" dirty="0">
              <a:solidFill>
                <a:schemeClr val="bg1"/>
              </a:solidFill>
              <a:latin typeface="+mn-lt"/>
              <a:cs typeface="Times New Roman" panose="02020603050405020304" pitchFamily="18" charset="0"/>
            </a:endParaRPr>
          </a:p>
        </p:txBody>
      </p:sp>
      <p:sp>
        <p:nvSpPr>
          <p:cNvPr id="3" name="Content Placeholder 2"/>
          <p:cNvSpPr>
            <a:spLocks noGrp="1"/>
          </p:cNvSpPr>
          <p:nvPr>
            <p:ph sz="half" idx="1"/>
          </p:nvPr>
        </p:nvSpPr>
        <p:spPr>
          <a:xfrm>
            <a:off x="1" y="1920478"/>
            <a:ext cx="5636028" cy="4937521"/>
          </a:xfrm>
        </p:spPr>
        <p:txBody>
          <a:bodyPr>
            <a:normAutofit fontScale="77500" lnSpcReduction="20000"/>
          </a:bodyPr>
          <a:lstStyle/>
          <a:p>
            <a:r>
              <a:rPr lang="en-GB" dirty="0">
                <a:solidFill>
                  <a:schemeClr val="bg1"/>
                </a:solidFill>
                <a:cs typeface="Times New Roman" panose="02020603050405020304" pitchFamily="18" charset="0"/>
              </a:rPr>
              <a:t>Various groups inhabiting areas from Arsinoe down to the southern Red Sea </a:t>
            </a:r>
            <a:r>
              <a:rPr lang="en-GB" dirty="0" smtClean="0">
                <a:solidFill>
                  <a:schemeClr val="bg1"/>
                </a:solidFill>
                <a:cs typeface="Times New Roman" panose="02020603050405020304" pitchFamily="18" charset="0"/>
              </a:rPr>
              <a:t>coast:</a:t>
            </a:r>
          </a:p>
          <a:p>
            <a:pPr lvl="1"/>
            <a:r>
              <a:rPr lang="en-GB" dirty="0" smtClean="0">
                <a:solidFill>
                  <a:schemeClr val="bg1"/>
                </a:solidFill>
                <a:cs typeface="Times New Roman" panose="02020603050405020304" pitchFamily="18" charset="0"/>
              </a:rPr>
              <a:t>Ichthyophagoi </a:t>
            </a:r>
            <a:r>
              <a:rPr lang="en-GB" dirty="0">
                <a:solidFill>
                  <a:schemeClr val="bg1"/>
                </a:solidFill>
                <a:cs typeface="Times New Roman" panose="02020603050405020304" pitchFamily="18" charset="0"/>
              </a:rPr>
              <a:t>(Fish-eaters), Agriophagoi (Wild Animal-eaters), Moschophagoi (Shoot-eaters), </a:t>
            </a:r>
            <a:r>
              <a:rPr lang="en-GB" dirty="0" err="1">
                <a:solidFill>
                  <a:schemeClr val="bg1"/>
                </a:solidFill>
                <a:cs typeface="Times New Roman" panose="02020603050405020304" pitchFamily="18" charset="0"/>
              </a:rPr>
              <a:t>Rhizophagoi</a:t>
            </a:r>
            <a:r>
              <a:rPr lang="en-GB" dirty="0">
                <a:solidFill>
                  <a:schemeClr val="bg1"/>
                </a:solidFill>
                <a:cs typeface="Times New Roman" panose="02020603050405020304" pitchFamily="18" charset="0"/>
              </a:rPr>
              <a:t> (Root-eaters), and </a:t>
            </a:r>
            <a:r>
              <a:rPr lang="en-GB" dirty="0" err="1">
                <a:solidFill>
                  <a:schemeClr val="bg1"/>
                </a:solidFill>
                <a:cs typeface="Times New Roman" panose="02020603050405020304" pitchFamily="18" charset="0"/>
              </a:rPr>
              <a:t>Cynamolgoi</a:t>
            </a:r>
            <a:r>
              <a:rPr lang="en-GB" dirty="0">
                <a:solidFill>
                  <a:schemeClr val="bg1"/>
                </a:solidFill>
                <a:cs typeface="Times New Roman" panose="02020603050405020304" pitchFamily="18" charset="0"/>
              </a:rPr>
              <a:t> - </a:t>
            </a:r>
            <a:r>
              <a:rPr lang="en-GB" i="1" dirty="0" smtClean="0">
                <a:solidFill>
                  <a:schemeClr val="bg1"/>
                </a:solidFill>
                <a:cs typeface="Times New Roman" panose="02020603050405020304" pitchFamily="18" charset="0"/>
              </a:rPr>
              <a:t>PME</a:t>
            </a:r>
            <a:r>
              <a:rPr lang="en-GB" dirty="0" smtClean="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2; Agatharkhides Frag. </a:t>
            </a:r>
            <a:r>
              <a:rPr lang="en-GB" dirty="0" smtClean="0">
                <a:solidFill>
                  <a:schemeClr val="bg1"/>
                </a:solidFill>
                <a:cs typeface="Times New Roman" panose="02020603050405020304" pitchFamily="18" charset="0"/>
              </a:rPr>
              <a:t>5.30-49.</a:t>
            </a:r>
          </a:p>
          <a:p>
            <a:pPr lvl="1"/>
            <a:endParaRPr lang="en-GB" sz="52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Autaei, Gebadaei, and also the Asarri who, living between Arsinoe and Myos Hormos, had intermarried with the Trogodytae - Pliny </a:t>
            </a:r>
            <a:r>
              <a:rPr lang="en-GB" i="1" dirty="0">
                <a:solidFill>
                  <a:schemeClr val="bg1"/>
                </a:solidFill>
                <a:cs typeface="Times New Roman" panose="02020603050405020304" pitchFamily="18" charset="0"/>
              </a:rPr>
              <a:t>NH</a:t>
            </a:r>
            <a:r>
              <a:rPr lang="en-GB" dirty="0">
                <a:solidFill>
                  <a:schemeClr val="bg1"/>
                </a:solidFill>
                <a:cs typeface="Times New Roman" panose="02020603050405020304" pitchFamily="18" charset="0"/>
              </a:rPr>
              <a:t> 6.33.167-68.</a:t>
            </a:r>
          </a:p>
          <a:p>
            <a:endParaRPr lang="en-GB" sz="450"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Sub-groups within the Trogodytes: </a:t>
            </a:r>
            <a:r>
              <a:rPr lang="en-GB" dirty="0" err="1">
                <a:solidFill>
                  <a:schemeClr val="bg1"/>
                </a:solidFill>
                <a:cs typeface="Times New Roman" panose="02020603050405020304" pitchFamily="18" charset="0"/>
              </a:rPr>
              <a:t>Abylloi</a:t>
            </a:r>
            <a:r>
              <a:rPr lang="en-GB" dirty="0">
                <a:solidFill>
                  <a:schemeClr val="bg1"/>
                </a:solidFill>
                <a:cs typeface="Times New Roman" panose="02020603050405020304" pitchFamily="18" charset="0"/>
              </a:rPr>
              <a:t> and </a:t>
            </a:r>
            <a:r>
              <a:rPr lang="en-GB" dirty="0" err="1">
                <a:solidFill>
                  <a:schemeClr val="bg1"/>
                </a:solidFill>
                <a:cs typeface="Times New Roman" panose="02020603050405020304" pitchFamily="18" charset="0"/>
              </a:rPr>
              <a:t>Bolgioi</a:t>
            </a:r>
            <a:r>
              <a:rPr lang="en-GB" dirty="0">
                <a:solidFill>
                  <a:schemeClr val="bg1"/>
                </a:solidFill>
                <a:cs typeface="Times New Roman" panose="02020603050405020304" pitchFamily="18" charset="0"/>
              </a:rPr>
              <a:t> - </a:t>
            </a:r>
            <a:r>
              <a:rPr lang="en-GB" dirty="0" err="1">
                <a:solidFill>
                  <a:schemeClr val="bg1"/>
                </a:solidFill>
                <a:cs typeface="Times New Roman" panose="02020603050405020304" pitchFamily="18" charset="0"/>
              </a:rPr>
              <a:t>Apollodorus</a:t>
            </a:r>
            <a:r>
              <a:rPr lang="en-GB" dirty="0">
                <a:solidFill>
                  <a:schemeClr val="bg1"/>
                </a:solidFill>
                <a:cs typeface="Times New Roman" panose="02020603050405020304" pitchFamily="18" charset="0"/>
              </a:rPr>
              <a:t> </a:t>
            </a:r>
            <a:r>
              <a:rPr lang="en-GB" i="1" dirty="0" err="1">
                <a:solidFill>
                  <a:schemeClr val="bg1"/>
                </a:solidFill>
                <a:cs typeface="Times New Roman" panose="02020603050405020304" pitchFamily="18" charset="0"/>
              </a:rPr>
              <a:t>Periegesis</a:t>
            </a:r>
            <a:r>
              <a:rPr lang="en-GB" dirty="0">
                <a:solidFill>
                  <a:schemeClr val="bg1"/>
                </a:solidFill>
                <a:cs typeface="Times New Roman" panose="02020603050405020304" pitchFamily="18" charset="0"/>
              </a:rPr>
              <a:t> Frag. 106; </a:t>
            </a:r>
            <a:r>
              <a:rPr lang="en-GB" dirty="0" err="1">
                <a:solidFill>
                  <a:schemeClr val="bg1"/>
                </a:solidFill>
                <a:cs typeface="Times New Roman" panose="02020603050405020304" pitchFamily="18" charset="0"/>
              </a:rPr>
              <a:t>Diodorus</a:t>
            </a:r>
            <a:r>
              <a:rPr lang="en-GB" dirty="0">
                <a:solidFill>
                  <a:schemeClr val="bg1"/>
                </a:solidFill>
                <a:cs typeface="Times New Roman" panose="02020603050405020304" pitchFamily="18" charset="0"/>
              </a:rPr>
              <a:t> Siculus 1.37.8.</a:t>
            </a:r>
          </a:p>
          <a:p>
            <a:endParaRPr lang="en-GB" sz="450"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Broad label of </a:t>
            </a:r>
            <a:r>
              <a:rPr lang="en-GB" i="1" dirty="0">
                <a:solidFill>
                  <a:schemeClr val="bg1"/>
                </a:solidFill>
                <a:cs typeface="Times New Roman" panose="02020603050405020304" pitchFamily="18" charset="0"/>
              </a:rPr>
              <a:t>barbaroi</a:t>
            </a:r>
            <a:r>
              <a:rPr lang="en-GB" dirty="0">
                <a:solidFill>
                  <a:schemeClr val="bg1"/>
                </a:solidFill>
                <a:cs typeface="Times New Roman" panose="02020603050405020304" pitchFamily="18" charset="0"/>
              </a:rPr>
              <a:t> – e.g. </a:t>
            </a:r>
            <a:r>
              <a:rPr lang="en-GB" i="1" dirty="0" smtClean="0">
                <a:solidFill>
                  <a:schemeClr val="bg1"/>
                </a:solidFill>
                <a:cs typeface="Times New Roman" panose="02020603050405020304" pitchFamily="18" charset="0"/>
              </a:rPr>
              <a:t>PME</a:t>
            </a:r>
            <a:r>
              <a:rPr lang="en-GB" dirty="0" smtClean="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ostraka from Krokodilo, Didymoi, Xeron, and Dios; P.CtYBR inv. 624 – </a:t>
            </a:r>
            <a:r>
              <a:rPr lang="en-GB" i="1" dirty="0">
                <a:solidFill>
                  <a:schemeClr val="bg1"/>
                </a:solidFill>
                <a:cs typeface="Times New Roman" panose="02020603050405020304" pitchFamily="18" charset="0"/>
              </a:rPr>
              <a:t>ZPE</a:t>
            </a:r>
            <a:r>
              <a:rPr lang="en-GB" dirty="0">
                <a:solidFill>
                  <a:schemeClr val="bg1"/>
                </a:solidFill>
                <a:cs typeface="Times New Roman" panose="02020603050405020304" pitchFamily="18" charset="0"/>
              </a:rPr>
              <a:t> 171 (2009).</a:t>
            </a:r>
          </a:p>
          <a:p>
            <a:endParaRPr lang="en-GB" dirty="0">
              <a:solidFill>
                <a:schemeClr val="bg1"/>
              </a:solidFill>
              <a:latin typeface="Times New Roman" panose="02020603050405020304" pitchFamily="18" charset="0"/>
              <a:cs typeface="Times New Roman" panose="02020603050405020304" pitchFamily="18" charset="0"/>
            </a:endParaRPr>
          </a:p>
        </p:txBody>
      </p:sp>
      <p:pic>
        <p:nvPicPr>
          <p:cNvPr id="7" name="Content Placeholder 6"/>
          <p:cNvPicPr>
            <a:picLocks noGrp="1" noChangeAspect="1"/>
          </p:cNvPicPr>
          <p:nvPr>
            <p:ph sz="half" idx="2"/>
          </p:nvPr>
        </p:nvPicPr>
        <p:blipFill rotWithShape="1">
          <a:blip r:embed="rId2"/>
          <a:srcRect l="22728" t="20513" r="39755" b="7140"/>
          <a:stretch/>
        </p:blipFill>
        <p:spPr>
          <a:xfrm>
            <a:off x="5636029" y="2019139"/>
            <a:ext cx="3438861" cy="4144730"/>
          </a:xfrm>
          <a:prstGeom prst="rect">
            <a:avLst/>
          </a:prstGeom>
        </p:spPr>
      </p:pic>
      <p:pic>
        <p:nvPicPr>
          <p:cNvPr id="9" name="Content Placeholder 3"/>
          <p:cNvPicPr>
            <a:picLocks noChangeAspect="1"/>
          </p:cNvPicPr>
          <p:nvPr/>
        </p:nvPicPr>
        <p:blipFill rotWithShape="1">
          <a:blip r:embed="rId3"/>
          <a:srcRect l="23082" t="22905" r="39771" b="6853"/>
          <a:stretch/>
        </p:blipFill>
        <p:spPr>
          <a:xfrm>
            <a:off x="606056" y="939894"/>
            <a:ext cx="4282263" cy="5060857"/>
          </a:xfrm>
          <a:prstGeom prst="rect">
            <a:avLst/>
          </a:prstGeom>
        </p:spPr>
      </p:pic>
    </p:spTree>
    <p:extLst>
      <p:ext uri="{BB962C8B-B14F-4D97-AF65-F5344CB8AC3E}">
        <p14:creationId xmlns:p14="http://schemas.microsoft.com/office/powerpoint/2010/main" val="2715995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818804"/>
          </a:xfrm>
        </p:spPr>
        <p:txBody>
          <a:bodyPr>
            <a:normAutofit/>
          </a:bodyPr>
          <a:lstStyle/>
          <a:p>
            <a:r>
              <a:rPr lang="en-GB" sz="5400" b="1" dirty="0" smtClean="0">
                <a:solidFill>
                  <a:schemeClr val="bg1"/>
                </a:solidFill>
                <a:latin typeface="+mn-lt"/>
                <a:cs typeface="Times New Roman" panose="02020603050405020304" pitchFamily="18" charset="0"/>
              </a:rPr>
              <a:t>Nomadic threat?</a:t>
            </a:r>
            <a:endParaRPr lang="en-GB" sz="5400" b="1" dirty="0">
              <a:solidFill>
                <a:schemeClr val="bg1"/>
              </a:solidFill>
              <a:latin typeface="+mn-lt"/>
              <a:cs typeface="Times New Roman" panose="02020603050405020304" pitchFamily="18" charset="0"/>
            </a:endParaRPr>
          </a:p>
        </p:txBody>
      </p:sp>
      <p:sp>
        <p:nvSpPr>
          <p:cNvPr id="6" name="Content Placeholder 5"/>
          <p:cNvSpPr>
            <a:spLocks noGrp="1"/>
          </p:cNvSpPr>
          <p:nvPr>
            <p:ph sz="half" idx="2"/>
          </p:nvPr>
        </p:nvSpPr>
        <p:spPr>
          <a:xfrm>
            <a:off x="0" y="2298626"/>
            <a:ext cx="4497389" cy="4559374"/>
          </a:xfrm>
        </p:spPr>
        <p:txBody>
          <a:bodyPr>
            <a:normAutofit fontScale="85000" lnSpcReduction="20000"/>
          </a:bodyPr>
          <a:lstStyle/>
          <a:p>
            <a:r>
              <a:rPr lang="en-GB" dirty="0">
                <a:solidFill>
                  <a:schemeClr val="bg1"/>
                </a:solidFill>
                <a:cs typeface="Times New Roman" panose="02020603050405020304" pitchFamily="18" charset="0"/>
              </a:rPr>
              <a:t>Ptolemaic era prayers to Pan - spared from Trogodytic attacks - </a:t>
            </a:r>
            <a:r>
              <a:rPr lang="en-GB" i="1" dirty="0">
                <a:solidFill>
                  <a:schemeClr val="bg1"/>
                </a:solidFill>
                <a:cs typeface="Times New Roman" panose="02020603050405020304" pitchFamily="18" charset="0"/>
              </a:rPr>
              <a:t>I. Kanais </a:t>
            </a:r>
            <a:r>
              <a:rPr lang="en-GB" dirty="0">
                <a:solidFill>
                  <a:schemeClr val="bg1"/>
                </a:solidFill>
                <a:cs typeface="Times New Roman" panose="02020603050405020304" pitchFamily="18" charset="0"/>
              </a:rPr>
              <a:t>3, 8, 13, 18, 43, 47, 62, 82, 90.</a:t>
            </a:r>
          </a:p>
          <a:p>
            <a:endParaRPr lang="en-GB" sz="450" dirty="0">
              <a:solidFill>
                <a:schemeClr val="bg1"/>
              </a:solidFill>
              <a:cs typeface="Times New Roman" panose="02020603050405020304" pitchFamily="18" charset="0"/>
            </a:endParaRPr>
          </a:p>
          <a:p>
            <a:r>
              <a:rPr lang="en-GB" dirty="0" err="1">
                <a:solidFill>
                  <a:schemeClr val="bg1"/>
                </a:solidFill>
                <a:cs typeface="Times New Roman" panose="02020603050405020304" pitchFamily="18" charset="0"/>
              </a:rPr>
              <a:t>Megabaroi</a:t>
            </a:r>
            <a:r>
              <a:rPr lang="en-GB" dirty="0">
                <a:solidFill>
                  <a:schemeClr val="bg1"/>
                </a:solidFill>
                <a:cs typeface="Times New Roman" panose="02020603050405020304" pitchFamily="18" charset="0"/>
              </a:rPr>
              <a:t> - carry clubs and round shields; other groups use bows and arrows; they fight each other for pasturage rights – Agatharkhides frag. 62-64.</a:t>
            </a:r>
          </a:p>
          <a:p>
            <a:endParaRPr lang="en-GB" sz="450"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Barbaroi a threat to traders along coast of Adulis – </a:t>
            </a:r>
            <a:r>
              <a:rPr lang="en-GB" i="1" dirty="0" smtClean="0">
                <a:solidFill>
                  <a:schemeClr val="bg1"/>
                </a:solidFill>
                <a:cs typeface="Times New Roman" panose="02020603050405020304" pitchFamily="18" charset="0"/>
              </a:rPr>
              <a:t>PME</a:t>
            </a:r>
            <a:r>
              <a:rPr lang="en-GB" dirty="0" smtClean="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4</a:t>
            </a:r>
          </a:p>
          <a:p>
            <a:endParaRPr lang="en-GB" sz="450"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Nomads formerly considered to be dangerous because they acted as brigands, but now (mid-20s </a:t>
            </a:r>
            <a:r>
              <a:rPr lang="en-GB" dirty="0" smtClean="0">
                <a:solidFill>
                  <a:schemeClr val="bg1"/>
                </a:solidFill>
                <a:cs typeface="Times New Roman" panose="02020603050405020304" pitchFamily="18" charset="0"/>
              </a:rPr>
              <a:t>BC) </a:t>
            </a:r>
            <a:r>
              <a:rPr lang="en-GB" dirty="0">
                <a:solidFill>
                  <a:schemeClr val="bg1"/>
                </a:solidFill>
                <a:cs typeface="Times New Roman" panose="02020603050405020304" pitchFamily="18" charset="0"/>
              </a:rPr>
              <a:t>they are no threat – Strabo 17.1.53.</a:t>
            </a:r>
          </a:p>
          <a:p>
            <a:endParaRPr lang="en-GB" dirty="0"/>
          </a:p>
          <a:p>
            <a:endParaRPr lang="en-GB" dirty="0"/>
          </a:p>
        </p:txBody>
      </p:sp>
      <p:sp>
        <p:nvSpPr>
          <p:cNvPr id="8" name="Content Placeholder 7"/>
          <p:cNvSpPr>
            <a:spLocks noGrp="1"/>
          </p:cNvSpPr>
          <p:nvPr>
            <p:ph sz="quarter" idx="4"/>
          </p:nvPr>
        </p:nvSpPr>
        <p:spPr>
          <a:xfrm>
            <a:off x="4513332" y="2298626"/>
            <a:ext cx="4513710" cy="4559374"/>
          </a:xfrm>
        </p:spPr>
        <p:txBody>
          <a:bodyPr>
            <a:normAutofit fontScale="92500" lnSpcReduction="20000"/>
          </a:bodyPr>
          <a:lstStyle/>
          <a:p>
            <a:r>
              <a:rPr lang="en-GB" dirty="0">
                <a:solidFill>
                  <a:schemeClr val="bg1"/>
                </a:solidFill>
                <a:cs typeface="Times New Roman" panose="02020603050405020304" pitchFamily="18" charset="0"/>
              </a:rPr>
              <a:t>Major phase of (re)fortification of Eastern Desert stations from the Flavian period into the second century </a:t>
            </a:r>
            <a:r>
              <a:rPr lang="en-GB" dirty="0" smtClean="0">
                <a:solidFill>
                  <a:schemeClr val="bg1"/>
                </a:solidFill>
                <a:cs typeface="Times New Roman" panose="02020603050405020304" pitchFamily="18" charset="0"/>
              </a:rPr>
              <a:t>AD.</a:t>
            </a:r>
          </a:p>
          <a:p>
            <a:endParaRPr lang="en-GB" sz="37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Large forts at main complexes at Mons Porphyrites and Mons Claudianus (similarly late first into second century CE).</a:t>
            </a:r>
          </a:p>
          <a:p>
            <a:endParaRPr lang="en-GB" sz="37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Issues with interpreting </a:t>
            </a:r>
            <a:r>
              <a:rPr lang="en-GB" i="1" dirty="0">
                <a:solidFill>
                  <a:schemeClr val="bg1"/>
                </a:solidFill>
                <a:cs typeface="Times New Roman" panose="02020603050405020304" pitchFamily="18" charset="0"/>
              </a:rPr>
              <a:t>ILS</a:t>
            </a:r>
            <a:r>
              <a:rPr lang="en-GB" dirty="0">
                <a:solidFill>
                  <a:schemeClr val="bg1"/>
                </a:solidFill>
                <a:cs typeface="Times New Roman" panose="02020603050405020304" pitchFamily="18" charset="0"/>
              </a:rPr>
              <a:t> 2483 = </a:t>
            </a:r>
            <a:r>
              <a:rPr lang="en-GB" i="1" dirty="0">
                <a:solidFill>
                  <a:schemeClr val="bg1"/>
                </a:solidFill>
                <a:cs typeface="Times New Roman" panose="02020603050405020304" pitchFamily="18" charset="0"/>
              </a:rPr>
              <a:t>CIL</a:t>
            </a:r>
            <a:r>
              <a:rPr lang="en-GB" dirty="0">
                <a:solidFill>
                  <a:schemeClr val="bg1"/>
                </a:solidFill>
                <a:cs typeface="Times New Roman" panose="02020603050405020304" pitchFamily="18" charset="0"/>
              </a:rPr>
              <a:t> III 6627:</a:t>
            </a:r>
          </a:p>
          <a:p>
            <a:pPr lvl="1"/>
            <a:r>
              <a:rPr lang="en-GB" dirty="0">
                <a:solidFill>
                  <a:schemeClr val="bg1"/>
                </a:solidFill>
                <a:cs typeface="Times New Roman" panose="02020603050405020304" pitchFamily="18" charset="0"/>
              </a:rPr>
              <a:t>Establishment of lakkoi at Apollonos Hydreuma, Compasi and Berenike, and a camp (</a:t>
            </a:r>
            <a:r>
              <a:rPr lang="en-GB" dirty="0" err="1">
                <a:solidFill>
                  <a:schemeClr val="bg1"/>
                </a:solidFill>
                <a:cs typeface="Times New Roman" panose="02020603050405020304" pitchFamily="18" charset="0"/>
              </a:rPr>
              <a:t>castrum</a:t>
            </a:r>
            <a:r>
              <a:rPr lang="en-GB" dirty="0">
                <a:solidFill>
                  <a:schemeClr val="bg1"/>
                </a:solidFill>
                <a:cs typeface="Times New Roman" panose="02020603050405020304" pitchFamily="18" charset="0"/>
              </a:rPr>
              <a:t>) at Myos Hormos.</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10" name="Text Placeholder 2"/>
          <p:cNvSpPr>
            <a:spLocks noGrp="1"/>
          </p:cNvSpPr>
          <p:nvPr>
            <p:ph type="body" idx="1"/>
          </p:nvPr>
        </p:nvSpPr>
        <p:spPr>
          <a:xfrm>
            <a:off x="4572000" y="1818805"/>
            <a:ext cx="4040188" cy="479822"/>
          </a:xfrm>
        </p:spPr>
        <p:txBody>
          <a:bodyPr/>
          <a:lstStyle/>
          <a:p>
            <a:r>
              <a:rPr lang="en-GB" b="1" dirty="0" smtClean="0">
                <a:solidFill>
                  <a:schemeClr val="bg1"/>
                </a:solidFill>
                <a:latin typeface="Times New Roman" panose="02020603050405020304" pitchFamily="18" charset="0"/>
                <a:cs typeface="Times New Roman" panose="02020603050405020304" pitchFamily="18" charset="0"/>
              </a:rPr>
              <a:t>(Re)fortification</a:t>
            </a:r>
            <a:endParaRPr lang="en-GB" b="1" dirty="0">
              <a:solidFill>
                <a:schemeClr val="bg1"/>
              </a:solidFill>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2"/>
          <a:stretch>
            <a:fillRect/>
          </a:stretch>
        </p:blipFill>
        <p:spPr>
          <a:xfrm>
            <a:off x="4645026" y="2422226"/>
            <a:ext cx="4382016" cy="3454924"/>
          </a:xfrm>
          <a:prstGeom prst="rect">
            <a:avLst/>
          </a:prstGeom>
        </p:spPr>
      </p:pic>
      <p:pic>
        <p:nvPicPr>
          <p:cNvPr id="12" name="Picture 11"/>
          <p:cNvPicPr>
            <a:picLocks noChangeAspect="1"/>
          </p:cNvPicPr>
          <p:nvPr/>
        </p:nvPicPr>
        <p:blipFill>
          <a:blip r:embed="rId3"/>
          <a:stretch>
            <a:fillRect/>
          </a:stretch>
        </p:blipFill>
        <p:spPr>
          <a:xfrm>
            <a:off x="87714" y="3409064"/>
            <a:ext cx="2650531" cy="2522471"/>
          </a:xfrm>
          <a:prstGeom prst="rect">
            <a:avLst/>
          </a:prstGeom>
        </p:spPr>
      </p:pic>
      <p:pic>
        <p:nvPicPr>
          <p:cNvPr id="13" name="Picture 12"/>
          <p:cNvPicPr/>
          <p:nvPr/>
        </p:nvPicPr>
        <p:blipFill rotWithShape="1">
          <a:blip r:embed="rId4"/>
          <a:srcRect l="34711" t="26194" r="30279" b="14135"/>
          <a:stretch/>
        </p:blipFill>
        <p:spPr bwMode="auto">
          <a:xfrm>
            <a:off x="2387742" y="2422226"/>
            <a:ext cx="2220771" cy="2775197"/>
          </a:xfrm>
          <a:prstGeom prst="rect">
            <a:avLst/>
          </a:prstGeom>
          <a:ln>
            <a:noFill/>
          </a:ln>
          <a:extLst>
            <a:ext uri="{53640926-AAD7-44D8-BBD7-CCE9431645EC}">
              <a14:shadowObscured xmlns:a14="http://schemas.microsoft.com/office/drawing/2010/main"/>
            </a:ext>
          </a:extLst>
        </p:spPr>
      </p:pic>
      <p:sp>
        <p:nvSpPr>
          <p:cNvPr id="14" name="TextBox 13"/>
          <p:cNvSpPr txBox="1"/>
          <p:nvPr/>
        </p:nvSpPr>
        <p:spPr>
          <a:xfrm>
            <a:off x="2706182" y="5422171"/>
            <a:ext cx="1583891" cy="300082"/>
          </a:xfrm>
          <a:prstGeom prst="rect">
            <a:avLst/>
          </a:prstGeom>
          <a:solidFill>
            <a:srgbClr val="FF0000"/>
          </a:solidFill>
        </p:spPr>
        <p:txBody>
          <a:bodyPr wrap="square" rtlCol="0">
            <a:spAutoFit/>
          </a:bodyPr>
          <a:lstStyle/>
          <a:p>
            <a:r>
              <a:rPr lang="en-GB" sz="1350" dirty="0">
                <a:solidFill>
                  <a:schemeClr val="bg1"/>
                </a:solidFill>
                <a:latin typeface="Times New Roman" panose="02020603050405020304" pitchFamily="18" charset="0"/>
                <a:cs typeface="Times New Roman" panose="02020603050405020304" pitchFamily="18" charset="0"/>
              </a:rPr>
              <a:t>Krokodilo</a:t>
            </a:r>
            <a:endParaRPr lang="en-GB" sz="1350" dirty="0">
              <a:solidFill>
                <a:schemeClr val="bg1"/>
              </a:solidFill>
              <a:latin typeface="Times New Roman" panose="02020603050405020304" pitchFamily="18" charset="0"/>
              <a:cs typeface="Times New Roman" panose="02020603050405020304" pitchFamily="18" charset="0"/>
            </a:endParaRPr>
          </a:p>
        </p:txBody>
      </p:sp>
      <p:sp>
        <p:nvSpPr>
          <p:cNvPr id="15" name="TextBox 14"/>
          <p:cNvSpPr txBox="1"/>
          <p:nvPr/>
        </p:nvSpPr>
        <p:spPr>
          <a:xfrm>
            <a:off x="898812" y="2715345"/>
            <a:ext cx="1583891" cy="300082"/>
          </a:xfrm>
          <a:prstGeom prst="rect">
            <a:avLst/>
          </a:prstGeom>
          <a:solidFill>
            <a:srgbClr val="FF0000"/>
          </a:solidFill>
        </p:spPr>
        <p:txBody>
          <a:bodyPr wrap="square" rtlCol="0">
            <a:spAutoFit/>
          </a:bodyPr>
          <a:lstStyle/>
          <a:p>
            <a:r>
              <a:rPr lang="en-GB" sz="1350" dirty="0">
                <a:solidFill>
                  <a:schemeClr val="bg1"/>
                </a:solidFill>
                <a:latin typeface="Times New Roman" panose="02020603050405020304" pitchFamily="18" charset="0"/>
                <a:cs typeface="Times New Roman" panose="02020603050405020304" pitchFamily="18" charset="0"/>
              </a:rPr>
              <a:t>Maximianon</a:t>
            </a:r>
            <a:endParaRPr lang="en-GB" sz="135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22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par>
                                <p:cTn id="8" presetID="21" presetClass="entr" presetSubtype="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heel(1)">
                                      <p:cBhvr>
                                        <p:cTn id="10" dur="2000"/>
                                        <p:tgtEl>
                                          <p:spTgt spid="13"/>
                                        </p:tgtEl>
                                      </p:cBhvr>
                                    </p:animEffect>
                                  </p:childTnLst>
                                </p:cTn>
                              </p:par>
                              <p:par>
                                <p:cTn id="11" presetID="21" presetClass="entr" presetSubtype="1"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heel(1)">
                                      <p:cBhvr>
                                        <p:cTn id="13" dur="2000"/>
                                        <p:tgtEl>
                                          <p:spTgt spid="12"/>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heel(1)">
                                      <p:cBhvr>
                                        <p:cTn id="16" dur="2000"/>
                                        <p:tgtEl>
                                          <p:spTgt spid="14"/>
                                        </p:tgtEl>
                                      </p:cBhvr>
                                    </p:animEffect>
                                  </p:childTnLst>
                                </p:cTn>
                              </p:par>
                              <p:par>
                                <p:cTn id="17" presetID="21" presetClass="entr" presetSubtype="1"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heel(1)">
                                      <p:cBhvr>
                                        <p:cTn id="19"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solidFill>
                  <a:schemeClr val="bg1"/>
                </a:solidFill>
                <a:latin typeface="+mn-lt"/>
                <a:cs typeface="Times New Roman" panose="02020603050405020304" pitchFamily="18" charset="0"/>
              </a:rPr>
              <a:t>Increasing hostilities? </a:t>
            </a:r>
            <a:endParaRPr lang="en-GB" sz="4400" b="1" dirty="0">
              <a:solidFill>
                <a:schemeClr val="bg1"/>
              </a:solidFill>
              <a:latin typeface="+mn-lt"/>
              <a:cs typeface="Times New Roman" panose="02020603050405020304" pitchFamily="18" charset="0"/>
            </a:endParaRPr>
          </a:p>
        </p:txBody>
      </p:sp>
      <p:sp>
        <p:nvSpPr>
          <p:cNvPr id="4" name="Content Placeholder 3"/>
          <p:cNvSpPr>
            <a:spLocks noGrp="1"/>
          </p:cNvSpPr>
          <p:nvPr>
            <p:ph sz="half" idx="2"/>
          </p:nvPr>
        </p:nvSpPr>
        <p:spPr>
          <a:xfrm>
            <a:off x="0" y="2236124"/>
            <a:ext cx="4721629" cy="4621876"/>
          </a:xfrm>
        </p:spPr>
        <p:txBody>
          <a:bodyPr>
            <a:normAutofit fontScale="85000" lnSpcReduction="20000"/>
          </a:bodyPr>
          <a:lstStyle/>
          <a:p>
            <a:r>
              <a:rPr lang="en-GB" dirty="0">
                <a:solidFill>
                  <a:schemeClr val="bg1"/>
                </a:solidFill>
                <a:cs typeface="Times New Roman" panose="02020603050405020304" pitchFamily="18" charset="0"/>
              </a:rPr>
              <a:t>A report that Roman soldiers had killed 61 “Barbarians”, warning to be on the look out for reprisals – Cuvigny 2005: - K693, column III lines 33-46.</a:t>
            </a:r>
          </a:p>
          <a:p>
            <a:endParaRPr lang="en-GB" sz="450"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Campaign/battle against the Ethiopians and Trogodytes - Papyrus 40 ‘della Raccolta Milanese’ – E. Turner 1950.</a:t>
            </a:r>
          </a:p>
          <a:p>
            <a:endParaRPr lang="en-GB" sz="450"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A Latin and Greek dedication by Sulpicius Serenus (possibly Servius, tribune of </a:t>
            </a:r>
            <a:r>
              <a:rPr lang="en-GB" i="1" dirty="0">
                <a:solidFill>
                  <a:schemeClr val="bg1"/>
                </a:solidFill>
                <a:cs typeface="Times New Roman" panose="02020603050405020304" pitchFamily="18" charset="0"/>
              </a:rPr>
              <a:t>Legio XXII</a:t>
            </a:r>
            <a:r>
              <a:rPr lang="en-GB" dirty="0">
                <a:solidFill>
                  <a:schemeClr val="bg1"/>
                </a:solidFill>
                <a:cs typeface="Times New Roman" panose="02020603050405020304" pitchFamily="18" charset="0"/>
              </a:rPr>
              <a:t> and prefect of </a:t>
            </a:r>
            <a:r>
              <a:rPr lang="en-GB" i="1" dirty="0">
                <a:solidFill>
                  <a:schemeClr val="bg1"/>
                </a:solidFill>
                <a:cs typeface="Times New Roman" panose="02020603050405020304" pitchFamily="18" charset="0"/>
              </a:rPr>
              <a:t>ala Voconces</a:t>
            </a:r>
            <a:r>
              <a:rPr lang="en-GB" dirty="0">
                <a:solidFill>
                  <a:schemeClr val="bg1"/>
                </a:solidFill>
                <a:cs typeface="Times New Roman" panose="02020603050405020304" pitchFamily="18" charset="0"/>
              </a:rPr>
              <a:t>) for a speedy victory over the infamous Agriophagoi who were massacred and whose camels and booty were seized – </a:t>
            </a:r>
            <a:r>
              <a:rPr lang="en-GB" i="1" dirty="0">
                <a:solidFill>
                  <a:schemeClr val="bg1"/>
                </a:solidFill>
                <a:cs typeface="Times New Roman" panose="02020603050405020304" pitchFamily="18" charset="0"/>
              </a:rPr>
              <a:t>I. Pan </a:t>
            </a:r>
            <a:r>
              <a:rPr lang="en-GB" dirty="0">
                <a:solidFill>
                  <a:schemeClr val="bg1"/>
                </a:solidFill>
                <a:cs typeface="Times New Roman" panose="02020603050405020304" pitchFamily="18" charset="0"/>
              </a:rPr>
              <a:t>87. </a:t>
            </a:r>
          </a:p>
        </p:txBody>
      </p:sp>
      <p:sp>
        <p:nvSpPr>
          <p:cNvPr id="5" name="Text Placeholder 4"/>
          <p:cNvSpPr>
            <a:spLocks noGrp="1"/>
          </p:cNvSpPr>
          <p:nvPr>
            <p:ph type="body" sz="quarter" idx="3"/>
          </p:nvPr>
        </p:nvSpPr>
        <p:spPr>
          <a:xfrm>
            <a:off x="4888319" y="1559387"/>
            <a:ext cx="3798482" cy="593610"/>
          </a:xfrm>
        </p:spPr>
        <p:txBody>
          <a:bodyPr>
            <a:normAutofit fontScale="85000" lnSpcReduction="10000"/>
          </a:bodyPr>
          <a:lstStyle/>
          <a:p>
            <a:r>
              <a:rPr lang="en-GB" dirty="0" smtClean="0">
                <a:solidFill>
                  <a:schemeClr val="bg1"/>
                </a:solidFill>
                <a:latin typeface="Times New Roman" panose="02020603050405020304" pitchFamily="18" charset="0"/>
                <a:cs typeface="Times New Roman" panose="02020603050405020304" pitchFamily="18" charset="0"/>
              </a:rPr>
              <a:t>Attacks by the </a:t>
            </a:r>
            <a:r>
              <a:rPr lang="en-GB" i="1" dirty="0" smtClean="0">
                <a:solidFill>
                  <a:schemeClr val="bg1"/>
                </a:solidFill>
                <a:latin typeface="Times New Roman" panose="02020603050405020304" pitchFamily="18" charset="0"/>
                <a:cs typeface="Times New Roman" panose="02020603050405020304" pitchFamily="18" charset="0"/>
              </a:rPr>
              <a:t>barbaroi</a:t>
            </a:r>
            <a:endParaRPr lang="en-GB" i="1" dirty="0">
              <a:solidFill>
                <a:schemeClr val="bg1"/>
              </a:solidFill>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4645026" y="2232828"/>
            <a:ext cx="4302272" cy="4625172"/>
          </a:xfrm>
        </p:spPr>
        <p:txBody>
          <a:bodyPr>
            <a:normAutofit fontScale="85000" lnSpcReduction="20000"/>
          </a:bodyPr>
          <a:lstStyle/>
          <a:p>
            <a:r>
              <a:rPr lang="en-GB" i="1" dirty="0">
                <a:solidFill>
                  <a:schemeClr val="bg1"/>
                </a:solidFill>
                <a:cs typeface="Times New Roman" panose="02020603050405020304" pitchFamily="18" charset="0"/>
              </a:rPr>
              <a:t>O. Krok</a:t>
            </a:r>
            <a:r>
              <a:rPr lang="en-GB" dirty="0">
                <a:solidFill>
                  <a:schemeClr val="bg1"/>
                </a:solidFill>
                <a:cs typeface="Times New Roman" panose="02020603050405020304" pitchFamily="18" charset="0"/>
              </a:rPr>
              <a:t>. 6 – pursuit of 18 </a:t>
            </a:r>
            <a:r>
              <a:rPr lang="en-GB" i="1" dirty="0">
                <a:solidFill>
                  <a:schemeClr val="bg1"/>
                </a:solidFill>
                <a:cs typeface="Times New Roman" panose="02020603050405020304" pitchFamily="18" charset="0"/>
              </a:rPr>
              <a:t>barbaroi</a:t>
            </a:r>
            <a:r>
              <a:rPr lang="en-GB" dirty="0">
                <a:solidFill>
                  <a:schemeClr val="bg1"/>
                </a:solidFill>
                <a:cs typeface="Times New Roman" panose="02020603050405020304" pitchFamily="18" charset="0"/>
              </a:rPr>
              <a:t> – </a:t>
            </a:r>
            <a:r>
              <a:rPr lang="en-GB" dirty="0" smtClean="0">
                <a:solidFill>
                  <a:schemeClr val="bg1"/>
                </a:solidFill>
                <a:cs typeface="Times New Roman" panose="02020603050405020304" pitchFamily="18" charset="0"/>
              </a:rPr>
              <a:t>AD 108.</a:t>
            </a:r>
            <a:endParaRPr lang="en-GB" dirty="0">
              <a:solidFill>
                <a:schemeClr val="bg1"/>
              </a:solidFill>
              <a:cs typeface="Times New Roman" panose="02020603050405020304" pitchFamily="18" charset="0"/>
            </a:endParaRPr>
          </a:p>
          <a:p>
            <a:r>
              <a:rPr lang="en-GB" i="1" dirty="0">
                <a:solidFill>
                  <a:schemeClr val="bg1"/>
                </a:solidFill>
                <a:cs typeface="Times New Roman" panose="02020603050405020304" pitchFamily="18" charset="0"/>
              </a:rPr>
              <a:t>O. Krok</a:t>
            </a:r>
            <a:r>
              <a:rPr lang="en-GB" dirty="0">
                <a:solidFill>
                  <a:schemeClr val="bg1"/>
                </a:solidFill>
                <a:cs typeface="Times New Roman" panose="02020603050405020304" pitchFamily="18" charset="0"/>
              </a:rPr>
              <a:t>. 51 – circular mentioning attacks by barbaroi – </a:t>
            </a:r>
            <a:r>
              <a:rPr lang="en-GB" dirty="0" smtClean="0">
                <a:solidFill>
                  <a:schemeClr val="bg1"/>
                </a:solidFill>
                <a:cs typeface="Times New Roman" panose="02020603050405020304" pitchFamily="18" charset="0"/>
              </a:rPr>
              <a:t>AD 109.</a:t>
            </a:r>
            <a:endParaRPr lang="en-GB" dirty="0">
              <a:solidFill>
                <a:schemeClr val="bg1"/>
              </a:solidFill>
              <a:cs typeface="Times New Roman" panose="02020603050405020304" pitchFamily="18" charset="0"/>
            </a:endParaRPr>
          </a:p>
          <a:p>
            <a:r>
              <a:rPr lang="en-GB" i="1" dirty="0">
                <a:solidFill>
                  <a:schemeClr val="bg1"/>
                </a:solidFill>
                <a:cs typeface="Times New Roman" panose="02020603050405020304" pitchFamily="18" charset="0"/>
              </a:rPr>
              <a:t>O. Krok</a:t>
            </a:r>
            <a:r>
              <a:rPr lang="en-GB" dirty="0">
                <a:solidFill>
                  <a:schemeClr val="bg1"/>
                </a:solidFill>
                <a:cs typeface="Times New Roman" panose="02020603050405020304" pitchFamily="18" charset="0"/>
              </a:rPr>
              <a:t>. 47 – injury and death in skirmish with </a:t>
            </a:r>
            <a:r>
              <a:rPr lang="en-GB" i="1" dirty="0">
                <a:solidFill>
                  <a:schemeClr val="bg1"/>
                </a:solidFill>
                <a:cs typeface="Times New Roman" panose="02020603050405020304" pitchFamily="18" charset="0"/>
              </a:rPr>
              <a:t>barbaroi</a:t>
            </a:r>
            <a:r>
              <a:rPr lang="en-GB" dirty="0">
                <a:solidFill>
                  <a:schemeClr val="bg1"/>
                </a:solidFill>
                <a:cs typeface="Times New Roman" panose="02020603050405020304" pitchFamily="18" charset="0"/>
              </a:rPr>
              <a:t> – </a:t>
            </a:r>
            <a:r>
              <a:rPr lang="en-GB" dirty="0" smtClean="0">
                <a:solidFill>
                  <a:schemeClr val="bg1"/>
                </a:solidFill>
                <a:cs typeface="Times New Roman" panose="02020603050405020304" pitchFamily="18" charset="0"/>
              </a:rPr>
              <a:t>AD 109.</a:t>
            </a:r>
            <a:endParaRPr lang="en-GB" dirty="0">
              <a:solidFill>
                <a:schemeClr val="bg1"/>
              </a:solidFill>
              <a:cs typeface="Times New Roman" panose="02020603050405020304" pitchFamily="18" charset="0"/>
            </a:endParaRPr>
          </a:p>
          <a:p>
            <a:r>
              <a:rPr lang="en-GB" i="1" dirty="0">
                <a:solidFill>
                  <a:schemeClr val="bg1"/>
                </a:solidFill>
                <a:cs typeface="Times New Roman" panose="02020603050405020304" pitchFamily="18" charset="0"/>
              </a:rPr>
              <a:t>O.Krok</a:t>
            </a:r>
            <a:r>
              <a:rPr lang="en-GB" dirty="0">
                <a:solidFill>
                  <a:schemeClr val="bg1"/>
                </a:solidFill>
                <a:cs typeface="Times New Roman" panose="02020603050405020304" pitchFamily="18" charset="0"/>
              </a:rPr>
              <a:t>. 51 – barbaroi causing trouble </a:t>
            </a:r>
            <a:r>
              <a:rPr lang="en-GB" dirty="0" smtClean="0">
                <a:solidFill>
                  <a:schemeClr val="bg1"/>
                </a:solidFill>
                <a:cs typeface="Times New Roman" panose="02020603050405020304" pitchFamily="18" charset="0"/>
              </a:rPr>
              <a:t>– AD 109.</a:t>
            </a:r>
            <a:endParaRPr lang="en-GB" dirty="0">
              <a:solidFill>
                <a:schemeClr val="bg1"/>
              </a:solidFill>
              <a:cs typeface="Times New Roman" panose="02020603050405020304" pitchFamily="18" charset="0"/>
            </a:endParaRPr>
          </a:p>
          <a:p>
            <a:r>
              <a:rPr lang="en-GB" i="1" dirty="0">
                <a:solidFill>
                  <a:schemeClr val="bg1"/>
                </a:solidFill>
                <a:cs typeface="Times New Roman" panose="02020603050405020304" pitchFamily="18" charset="0"/>
              </a:rPr>
              <a:t>O. Krok</a:t>
            </a:r>
            <a:r>
              <a:rPr lang="en-GB" dirty="0">
                <a:solidFill>
                  <a:schemeClr val="bg1"/>
                </a:solidFill>
                <a:cs typeface="Times New Roman" panose="02020603050405020304" pitchFamily="18" charset="0"/>
              </a:rPr>
              <a:t>. 60 – murder of three messengers - c. </a:t>
            </a:r>
            <a:r>
              <a:rPr lang="en-GB" dirty="0" smtClean="0">
                <a:solidFill>
                  <a:schemeClr val="bg1"/>
                </a:solidFill>
                <a:cs typeface="Times New Roman" panose="02020603050405020304" pitchFamily="18" charset="0"/>
              </a:rPr>
              <a:t>AD 114/15.</a:t>
            </a:r>
            <a:endParaRPr lang="en-GB" dirty="0">
              <a:solidFill>
                <a:schemeClr val="bg1"/>
              </a:solidFill>
              <a:cs typeface="Times New Roman" panose="02020603050405020304" pitchFamily="18" charset="0"/>
            </a:endParaRPr>
          </a:p>
          <a:p>
            <a:r>
              <a:rPr lang="en-GB" i="1" dirty="0">
                <a:solidFill>
                  <a:schemeClr val="bg1"/>
                </a:solidFill>
                <a:cs typeface="Times New Roman" panose="02020603050405020304" pitchFamily="18" charset="0"/>
              </a:rPr>
              <a:t>O. Krok</a:t>
            </a:r>
            <a:r>
              <a:rPr lang="en-GB" dirty="0">
                <a:solidFill>
                  <a:schemeClr val="bg1"/>
                </a:solidFill>
                <a:cs typeface="Times New Roman" panose="02020603050405020304" pitchFamily="18" charset="0"/>
              </a:rPr>
              <a:t>. 87 – attack on Patkoua – </a:t>
            </a:r>
            <a:r>
              <a:rPr lang="en-GB" dirty="0" smtClean="0">
                <a:solidFill>
                  <a:schemeClr val="bg1"/>
                </a:solidFill>
                <a:cs typeface="Times New Roman" panose="02020603050405020304" pitchFamily="18" charset="0"/>
              </a:rPr>
              <a:t>AD 118.</a:t>
            </a:r>
            <a:endParaRPr lang="en-GB"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K693, column III lines 33-46 – Cuvigny 2005 - troops attacked and killed 61 </a:t>
            </a:r>
            <a:r>
              <a:rPr lang="en-GB" i="1" dirty="0" err="1">
                <a:solidFill>
                  <a:schemeClr val="bg1"/>
                </a:solidFill>
                <a:cs typeface="Times New Roman" panose="02020603050405020304" pitchFamily="18" charset="0"/>
              </a:rPr>
              <a:t>barbaroi</a:t>
            </a:r>
            <a:r>
              <a:rPr lang="en-GB" dirty="0" smtClean="0">
                <a:solidFill>
                  <a:schemeClr val="bg1"/>
                </a:solidFill>
                <a:cs typeface="Times New Roman" panose="02020603050405020304" pitchFamily="18" charset="0"/>
              </a:rPr>
              <a:t>.</a:t>
            </a:r>
            <a:endParaRPr lang="en-GB" dirty="0">
              <a:solidFill>
                <a:schemeClr val="bg1"/>
              </a:solidFill>
              <a:cs typeface="Times New Roman" panose="02020603050405020304" pitchFamily="18" charset="0"/>
            </a:endParaRPr>
          </a:p>
        </p:txBody>
      </p:sp>
      <p:sp>
        <p:nvSpPr>
          <p:cNvPr id="7" name="Text Placeholder 6"/>
          <p:cNvSpPr>
            <a:spLocks noGrp="1"/>
          </p:cNvSpPr>
          <p:nvPr>
            <p:ph type="body" idx="1"/>
          </p:nvPr>
        </p:nvSpPr>
        <p:spPr>
          <a:xfrm>
            <a:off x="66269" y="1416050"/>
            <a:ext cx="4655359" cy="736946"/>
          </a:xfrm>
        </p:spPr>
        <p:txBody>
          <a:bodyPr>
            <a:normAutofit/>
          </a:bodyPr>
          <a:lstStyle/>
          <a:p>
            <a:r>
              <a:rPr lang="en-GB" sz="2000" dirty="0" smtClean="0">
                <a:solidFill>
                  <a:schemeClr val="bg1"/>
                </a:solidFill>
                <a:latin typeface="Times New Roman" panose="02020603050405020304" pitchFamily="18" charset="0"/>
                <a:cs typeface="Times New Roman" panose="02020603050405020304" pitchFamily="18" charset="0"/>
              </a:rPr>
              <a:t>Attacks by the Roman State</a:t>
            </a:r>
            <a:endParaRPr lang="en-GB" sz="2000" dirty="0">
              <a:solidFill>
                <a:schemeClr val="bg1"/>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2"/>
          <a:stretch>
            <a:fillRect/>
          </a:stretch>
        </p:blipFill>
        <p:spPr>
          <a:xfrm>
            <a:off x="66269" y="1336218"/>
            <a:ext cx="2514476" cy="4664533"/>
          </a:xfrm>
          <a:prstGeom prst="rect">
            <a:avLst/>
          </a:prstGeom>
        </p:spPr>
      </p:pic>
      <p:sp>
        <p:nvSpPr>
          <p:cNvPr id="10" name="Content Placeholder 2"/>
          <p:cNvSpPr txBox="1">
            <a:spLocks/>
          </p:cNvSpPr>
          <p:nvPr/>
        </p:nvSpPr>
        <p:spPr>
          <a:xfrm>
            <a:off x="1507576" y="5162204"/>
            <a:ext cx="2790104" cy="689026"/>
          </a:xfrm>
          <a:prstGeom prst="rect">
            <a:avLst/>
          </a:prstGeom>
          <a:solidFill>
            <a:srgbClr val="FFC000"/>
          </a:solidFill>
        </p:spPr>
        <p:txBody>
          <a:bodyPr vert="horz" lIns="68580" tIns="34290" rIns="68580" bIns="34290" rtlCol="0" anchor="b">
            <a:no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sz="1400" i="1" dirty="0">
                <a:solidFill>
                  <a:schemeClr val="bg1"/>
                </a:solidFill>
                <a:cs typeface="Times New Roman" panose="02020603050405020304" pitchFamily="18" charset="0"/>
              </a:rPr>
              <a:t>O. Krok</a:t>
            </a:r>
            <a:r>
              <a:rPr lang="en-GB" sz="1400" dirty="0">
                <a:solidFill>
                  <a:schemeClr val="bg1"/>
                </a:solidFill>
                <a:cs typeface="Times New Roman" panose="02020603050405020304" pitchFamily="18" charset="0"/>
              </a:rPr>
              <a:t>. 87 </a:t>
            </a:r>
            <a:r>
              <a:rPr lang="en-GB" sz="1400" dirty="0">
                <a:solidFill>
                  <a:schemeClr val="bg1"/>
                </a:solidFill>
                <a:cs typeface="Times New Roman" panose="02020603050405020304" pitchFamily="18" charset="0"/>
              </a:rPr>
              <a:t>the so-called “Amphora of the Barbarians” - Image from IFAO –</a:t>
            </a:r>
            <a:r>
              <a:rPr lang="en-GB" sz="1400" dirty="0" err="1">
                <a:solidFill>
                  <a:schemeClr val="bg1"/>
                </a:solidFill>
                <a:cs typeface="Times New Roman" panose="02020603050405020304" pitchFamily="18" charset="0"/>
              </a:rPr>
              <a:t>egnet</a:t>
            </a:r>
            <a:r>
              <a:rPr lang="en-GB" sz="1400" dirty="0">
                <a:solidFill>
                  <a:schemeClr val="bg1"/>
                </a:solidFill>
                <a:cs typeface="Times New Roman" panose="02020603050405020304" pitchFamily="18" charset="0"/>
              </a:rPr>
              <a:t>. </a:t>
            </a:r>
          </a:p>
        </p:txBody>
      </p:sp>
    </p:spTree>
    <p:extLst>
      <p:ext uri="{BB962C8B-B14F-4D97-AF65-F5344CB8AC3E}">
        <p14:creationId xmlns:p14="http://schemas.microsoft.com/office/powerpoint/2010/main" val="90421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321724"/>
          </a:xfrm>
        </p:spPr>
        <p:txBody>
          <a:bodyPr/>
          <a:lstStyle/>
          <a:p>
            <a:r>
              <a:rPr lang="en-GB" b="1" dirty="0" smtClean="0">
                <a:solidFill>
                  <a:schemeClr val="bg1"/>
                </a:solidFill>
                <a:latin typeface="+mn-lt"/>
                <a:cs typeface="Times New Roman" panose="02020603050405020304" pitchFamily="18" charset="0"/>
              </a:rPr>
              <a:t>Possible reasons for antagonism </a:t>
            </a:r>
            <a:endParaRPr lang="en-GB" b="1" dirty="0">
              <a:solidFill>
                <a:schemeClr val="bg1"/>
              </a:solidFill>
              <a:latin typeface="+mn-lt"/>
              <a:cs typeface="Times New Roman" panose="02020603050405020304" pitchFamily="18" charset="0"/>
            </a:endParaRPr>
          </a:p>
        </p:txBody>
      </p:sp>
      <p:sp>
        <p:nvSpPr>
          <p:cNvPr id="5" name="Content Placeholder 4"/>
          <p:cNvSpPr>
            <a:spLocks noGrp="1"/>
          </p:cNvSpPr>
          <p:nvPr>
            <p:ph sz="half" idx="2"/>
          </p:nvPr>
        </p:nvSpPr>
        <p:spPr>
          <a:xfrm>
            <a:off x="95693" y="1321725"/>
            <a:ext cx="4368242" cy="5536276"/>
          </a:xfrm>
        </p:spPr>
        <p:txBody>
          <a:bodyPr>
            <a:normAutofit fontScale="92500" lnSpcReduction="20000"/>
          </a:bodyPr>
          <a:lstStyle/>
          <a:p>
            <a:r>
              <a:rPr lang="en-GB" dirty="0">
                <a:solidFill>
                  <a:schemeClr val="bg1"/>
                </a:solidFill>
                <a:cs typeface="Times New Roman" panose="02020603050405020304" pitchFamily="18" charset="0"/>
              </a:rPr>
              <a:t>Acquisition of camels – Murray and Warmington (1967); Cuvigny (2006); Sidebotham, Hense and Nouwens (2008</a:t>
            </a:r>
            <a:r>
              <a:rPr lang="en-GB" dirty="0" smtClean="0">
                <a:solidFill>
                  <a:schemeClr val="bg1"/>
                </a:solidFill>
                <a:cs typeface="Times New Roman" panose="02020603050405020304" pitchFamily="18" charset="0"/>
              </a:rPr>
              <a:t>).</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High upturn of activity in latter first and into mid-second century AD.</a:t>
            </a:r>
          </a:p>
          <a:p>
            <a:pPr lvl="1"/>
            <a:r>
              <a:rPr lang="en-GB" dirty="0" smtClean="0">
                <a:solidFill>
                  <a:schemeClr val="bg1"/>
                </a:solidFill>
                <a:cs typeface="Times New Roman" panose="02020603050405020304" pitchFamily="18" charset="0"/>
              </a:rPr>
              <a:t>Major first century AD to early second century phase in direct “Roman” participation.</a:t>
            </a:r>
          </a:p>
          <a:p>
            <a:pPr lvl="1"/>
            <a:r>
              <a:rPr lang="en-GB" dirty="0" smtClean="0">
                <a:solidFill>
                  <a:schemeClr val="bg1"/>
                </a:solidFill>
                <a:cs typeface="Times New Roman" panose="02020603050405020304" pitchFamily="18" charset="0"/>
              </a:rPr>
              <a:t>Major activities at the quarries. </a:t>
            </a:r>
          </a:p>
          <a:p>
            <a:pPr lvl="2"/>
            <a:r>
              <a:rPr lang="en-GB" dirty="0" smtClean="0">
                <a:solidFill>
                  <a:schemeClr val="bg1"/>
                </a:solidFill>
                <a:cs typeface="Times New Roman" panose="02020603050405020304" pitchFamily="18" charset="0"/>
              </a:rPr>
              <a:t>Earliest </a:t>
            </a:r>
            <a:r>
              <a:rPr lang="en-GB" dirty="0">
                <a:solidFill>
                  <a:schemeClr val="bg1"/>
                </a:solidFill>
                <a:cs typeface="Times New Roman" panose="02020603050405020304" pitchFamily="18" charset="0"/>
              </a:rPr>
              <a:t>inscription for main fort complex at Mons Claudianus </a:t>
            </a:r>
            <a:r>
              <a:rPr lang="en-GB" dirty="0" smtClean="0">
                <a:solidFill>
                  <a:schemeClr val="bg1"/>
                </a:solidFill>
                <a:cs typeface="Times New Roman" panose="02020603050405020304" pitchFamily="18" charset="0"/>
              </a:rPr>
              <a:t>– AD 108/9. </a:t>
            </a:r>
          </a:p>
          <a:p>
            <a:endParaRPr lang="en-GB" sz="37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Reactive or proactive policy of Flavian and Nervan-Antonine emperors? - Consolidation of control by Roman state?</a:t>
            </a:r>
          </a:p>
          <a:p>
            <a:endParaRPr lang="en-GB" dirty="0">
              <a:solidFill>
                <a:schemeClr val="bg1"/>
              </a:solidFill>
              <a:latin typeface="Times New Roman" panose="02020603050405020304" pitchFamily="18" charset="0"/>
              <a:cs typeface="Times New Roman" panose="02020603050405020304" pitchFamily="18" charset="0"/>
            </a:endParaRPr>
          </a:p>
          <a:p>
            <a:endParaRPr lang="en-GB" dirty="0">
              <a:solidFill>
                <a:schemeClr val="bg1"/>
              </a:solidFill>
            </a:endParaRPr>
          </a:p>
        </p:txBody>
      </p:sp>
      <p:sp>
        <p:nvSpPr>
          <p:cNvPr id="7" name="Content Placeholder 6"/>
          <p:cNvSpPr>
            <a:spLocks noGrp="1"/>
          </p:cNvSpPr>
          <p:nvPr>
            <p:ph sz="quarter" idx="4"/>
          </p:nvPr>
        </p:nvSpPr>
        <p:spPr>
          <a:xfrm>
            <a:off x="4372639" y="1321725"/>
            <a:ext cx="4771361" cy="5536276"/>
          </a:xfrm>
        </p:spPr>
        <p:txBody>
          <a:bodyPr>
            <a:normAutofit fontScale="92500" lnSpcReduction="10000"/>
          </a:bodyPr>
          <a:lstStyle/>
          <a:p>
            <a:r>
              <a:rPr lang="en-GB" dirty="0" smtClean="0">
                <a:solidFill>
                  <a:schemeClr val="bg1"/>
                </a:solidFill>
                <a:cs typeface="Times New Roman" panose="02020603050405020304" pitchFamily="18" charset="0"/>
              </a:rPr>
              <a:t>Negative Impact overtime?</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Decline in intensity </a:t>
            </a:r>
            <a:r>
              <a:rPr lang="en-GB" dirty="0">
                <a:solidFill>
                  <a:schemeClr val="bg1"/>
                </a:solidFill>
                <a:cs typeface="Times New Roman" panose="02020603050405020304" pitchFamily="18" charset="0"/>
              </a:rPr>
              <a:t>of activity at </a:t>
            </a:r>
            <a:r>
              <a:rPr lang="en-GB" dirty="0" smtClean="0">
                <a:solidFill>
                  <a:schemeClr val="bg1"/>
                </a:solidFill>
                <a:cs typeface="Times New Roman" panose="02020603050405020304" pitchFamily="18" charset="0"/>
              </a:rPr>
              <a:t>Berenike in second century AD.</a:t>
            </a:r>
            <a:endParaRPr lang="en-GB" dirty="0">
              <a:solidFill>
                <a:schemeClr val="bg1"/>
              </a:solidFill>
              <a:cs typeface="Times New Roman" panose="02020603050405020304" pitchFamily="18" charset="0"/>
            </a:endParaRP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Decline </a:t>
            </a:r>
            <a:r>
              <a:rPr lang="en-GB" dirty="0">
                <a:solidFill>
                  <a:schemeClr val="bg1"/>
                </a:solidFill>
                <a:cs typeface="Times New Roman" panose="02020603050405020304" pitchFamily="18" charset="0"/>
              </a:rPr>
              <a:t>in archaeologically visible goods at international sites in second century AD.</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Amnis </a:t>
            </a:r>
            <a:r>
              <a:rPr lang="en-GB" dirty="0" err="1" smtClean="0">
                <a:solidFill>
                  <a:schemeClr val="bg1"/>
                </a:solidFill>
                <a:cs typeface="Times New Roman" panose="02020603050405020304" pitchFamily="18" charset="0"/>
              </a:rPr>
              <a:t>Trajanis</a:t>
            </a:r>
            <a:r>
              <a:rPr lang="en-GB" dirty="0" smtClean="0">
                <a:solidFill>
                  <a:schemeClr val="bg1"/>
                </a:solidFill>
                <a:cs typeface="Times New Roman" panose="02020603050405020304" pitchFamily="18" charset="0"/>
              </a:rPr>
              <a:t> (Trajan’s Canal) and Via Nova Hadriana, a partial response? </a:t>
            </a:r>
          </a:p>
          <a:p>
            <a:pPr lvl="1"/>
            <a:r>
              <a:rPr lang="en-GB" sz="1350" dirty="0">
                <a:solidFill>
                  <a:schemeClr val="bg1"/>
                </a:solidFill>
                <a:cs typeface="Times New Roman" panose="02020603050405020304" pitchFamily="18" charset="0"/>
              </a:rPr>
              <a:t>‘(</a:t>
            </a:r>
            <a:r>
              <a:rPr lang="en-GB" sz="1350" dirty="0">
                <a:solidFill>
                  <a:schemeClr val="bg1"/>
                </a:solidFill>
                <a:cs typeface="Times New Roman" panose="02020603050405020304" pitchFamily="18" charset="0"/>
              </a:rPr>
              <a:t>Hadrian) built the new Via Hadriana from Berenike to </a:t>
            </a:r>
            <a:r>
              <a:rPr lang="en-GB" sz="1350" dirty="0" err="1">
                <a:solidFill>
                  <a:schemeClr val="bg1"/>
                </a:solidFill>
                <a:cs typeface="Times New Roman" panose="02020603050405020304" pitchFamily="18" charset="0"/>
              </a:rPr>
              <a:t>Antinöe</a:t>
            </a:r>
            <a:r>
              <a:rPr lang="en-GB" sz="1350" dirty="0">
                <a:solidFill>
                  <a:schemeClr val="bg1"/>
                </a:solidFill>
                <a:cs typeface="Times New Roman" panose="02020603050405020304" pitchFamily="18" charset="0"/>
              </a:rPr>
              <a:t>, through safe and even places by the Red Sea, and equipped at intervals with plentiful wells, stations and guard posts.’ </a:t>
            </a:r>
            <a:r>
              <a:rPr lang="en-GB" sz="1350" dirty="0">
                <a:solidFill>
                  <a:schemeClr val="bg1"/>
                </a:solidFill>
                <a:cs typeface="Times New Roman" panose="02020603050405020304" pitchFamily="18" charset="0"/>
              </a:rPr>
              <a:t>– Young </a:t>
            </a:r>
            <a:r>
              <a:rPr lang="en-GB" sz="1350" dirty="0">
                <a:solidFill>
                  <a:schemeClr val="bg1"/>
                </a:solidFill>
                <a:cs typeface="Times New Roman" panose="02020603050405020304" pitchFamily="18" charset="0"/>
              </a:rPr>
              <a:t>(2001): </a:t>
            </a:r>
            <a:r>
              <a:rPr lang="en-GB" sz="1350" dirty="0">
                <a:solidFill>
                  <a:schemeClr val="bg1"/>
                </a:solidFill>
                <a:cs typeface="Times New Roman" panose="02020603050405020304" pitchFamily="18" charset="0"/>
              </a:rPr>
              <a:t>78–9.</a:t>
            </a:r>
          </a:p>
          <a:p>
            <a:pPr lvl="1"/>
            <a:endParaRPr lang="en-GB" sz="37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Temporary abandonment of fortlets of Didymoi and Dios c. </a:t>
            </a:r>
            <a:r>
              <a:rPr lang="en-GB" dirty="0" smtClean="0">
                <a:solidFill>
                  <a:schemeClr val="bg1"/>
                </a:solidFill>
                <a:cs typeface="Times New Roman" panose="02020603050405020304" pitchFamily="18" charset="0"/>
              </a:rPr>
              <a:t>AD 150-175 </a:t>
            </a:r>
            <a:r>
              <a:rPr lang="en-GB" dirty="0">
                <a:solidFill>
                  <a:schemeClr val="bg1"/>
                </a:solidFill>
                <a:cs typeface="Times New Roman" panose="02020603050405020304" pitchFamily="18" charset="0"/>
              </a:rPr>
              <a:t>– signs of apparent violent destruction at shrine in phase 6 at Dios?</a:t>
            </a:r>
          </a:p>
          <a:p>
            <a:endParaRPr lang="en-GB" sz="1575"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91090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bg1"/>
                </a:solidFill>
                <a:latin typeface="+mn-lt"/>
                <a:cs typeface="Times New Roman" panose="02020603050405020304" pitchFamily="18" charset="0"/>
              </a:rPr>
              <a:t>Increased </a:t>
            </a:r>
            <a:r>
              <a:rPr lang="en-GB" sz="4400" b="1" dirty="0" smtClean="0">
                <a:solidFill>
                  <a:schemeClr val="bg1"/>
                </a:solidFill>
                <a:latin typeface="+mn-lt"/>
                <a:cs typeface="Times New Roman" panose="02020603050405020304" pitchFamily="18" charset="0"/>
              </a:rPr>
              <a:t>cooperation</a:t>
            </a:r>
            <a:r>
              <a:rPr lang="en-GB" sz="4400" b="1" dirty="0">
                <a:solidFill>
                  <a:schemeClr val="bg1"/>
                </a:solidFill>
                <a:latin typeface="+mn-lt"/>
                <a:cs typeface="Times New Roman" panose="02020603050405020304" pitchFamily="18" charset="0"/>
              </a:rPr>
              <a:t>?</a:t>
            </a:r>
          </a:p>
        </p:txBody>
      </p:sp>
      <p:sp>
        <p:nvSpPr>
          <p:cNvPr id="3" name="Content Placeholder 2"/>
          <p:cNvSpPr>
            <a:spLocks noGrp="1"/>
          </p:cNvSpPr>
          <p:nvPr>
            <p:ph idx="1"/>
          </p:nvPr>
        </p:nvSpPr>
        <p:spPr>
          <a:xfrm>
            <a:off x="1" y="1695796"/>
            <a:ext cx="9058940" cy="5162203"/>
          </a:xfrm>
        </p:spPr>
        <p:txBody>
          <a:bodyPr>
            <a:normAutofit fontScale="85000" lnSpcReduction="20000"/>
          </a:bodyPr>
          <a:lstStyle/>
          <a:p>
            <a:r>
              <a:rPr lang="en-GB" dirty="0">
                <a:solidFill>
                  <a:schemeClr val="bg1"/>
                </a:solidFill>
                <a:cs typeface="Times New Roman" panose="02020603050405020304" pitchFamily="18" charset="0"/>
              </a:rPr>
              <a:t>Some point between </a:t>
            </a:r>
            <a:r>
              <a:rPr lang="en-GB" dirty="0" smtClean="0">
                <a:solidFill>
                  <a:schemeClr val="bg1"/>
                </a:solidFill>
                <a:cs typeface="Times New Roman" panose="02020603050405020304" pitchFamily="18" charset="0"/>
              </a:rPr>
              <a:t>AD 174 </a:t>
            </a:r>
            <a:r>
              <a:rPr lang="en-GB" dirty="0">
                <a:solidFill>
                  <a:schemeClr val="bg1"/>
                </a:solidFill>
                <a:cs typeface="Times New Roman" panose="02020603050405020304" pitchFamily="18" charset="0"/>
              </a:rPr>
              <a:t>and </a:t>
            </a:r>
            <a:r>
              <a:rPr lang="en-GB" dirty="0" smtClean="0">
                <a:solidFill>
                  <a:schemeClr val="bg1"/>
                </a:solidFill>
                <a:cs typeface="Times New Roman" panose="02020603050405020304" pitchFamily="18" charset="0"/>
              </a:rPr>
              <a:t>227 </a:t>
            </a:r>
            <a:r>
              <a:rPr lang="en-GB" dirty="0">
                <a:solidFill>
                  <a:schemeClr val="bg1"/>
                </a:solidFill>
                <a:cs typeface="Times New Roman" panose="02020603050405020304" pitchFamily="18" charset="0"/>
              </a:rPr>
              <a:t>the rate of duty on eastern imports went from 25% (</a:t>
            </a:r>
            <a:r>
              <a:rPr lang="en-GB" i="1" dirty="0">
                <a:solidFill>
                  <a:schemeClr val="bg1"/>
                </a:solidFill>
                <a:cs typeface="Times New Roman" panose="02020603050405020304" pitchFamily="18" charset="0"/>
              </a:rPr>
              <a:t>tetarte</a:t>
            </a:r>
            <a:r>
              <a:rPr lang="en-GB" dirty="0">
                <a:solidFill>
                  <a:schemeClr val="bg1"/>
                </a:solidFill>
                <a:cs typeface="Times New Roman" panose="02020603050405020304" pitchFamily="18" charset="0"/>
              </a:rPr>
              <a:t>) to 12.5% (</a:t>
            </a:r>
            <a:r>
              <a:rPr lang="en-GB" i="1" dirty="0">
                <a:solidFill>
                  <a:schemeClr val="bg1"/>
                </a:solidFill>
                <a:cs typeface="Times New Roman" panose="02020603050405020304" pitchFamily="18" charset="0"/>
              </a:rPr>
              <a:t>octava</a:t>
            </a:r>
            <a:r>
              <a:rPr lang="en-GB" dirty="0">
                <a:solidFill>
                  <a:schemeClr val="bg1"/>
                </a:solidFill>
                <a:cs typeface="Times New Roman" panose="02020603050405020304" pitchFamily="18" charset="0"/>
              </a:rPr>
              <a:t>) – </a:t>
            </a:r>
            <a:r>
              <a:rPr lang="en-GB" i="1" dirty="0">
                <a:solidFill>
                  <a:schemeClr val="bg1"/>
                </a:solidFill>
                <a:cs typeface="Times New Roman" panose="02020603050405020304" pitchFamily="18" charset="0"/>
              </a:rPr>
              <a:t>Cod. </a:t>
            </a:r>
            <a:r>
              <a:rPr lang="en-GB" i="1" dirty="0" err="1">
                <a:solidFill>
                  <a:schemeClr val="bg1"/>
                </a:solidFill>
                <a:cs typeface="Times New Roman" panose="02020603050405020304" pitchFamily="18" charset="0"/>
              </a:rPr>
              <a:t>Iust</a:t>
            </a:r>
            <a:r>
              <a:rPr lang="en-GB" dirty="0">
                <a:solidFill>
                  <a:schemeClr val="bg1"/>
                </a:solidFill>
                <a:cs typeface="Times New Roman" panose="02020603050405020304" pitchFamily="18" charset="0"/>
              </a:rPr>
              <a:t>. 4.65.7. </a:t>
            </a:r>
          </a:p>
          <a:p>
            <a:endParaRPr lang="en-GB" sz="52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Giving of supplies (wheat, barley and wine) to some </a:t>
            </a:r>
            <a:r>
              <a:rPr lang="en-GB" i="1" dirty="0">
                <a:solidFill>
                  <a:schemeClr val="bg1"/>
                </a:solidFill>
                <a:cs typeface="Times New Roman" panose="02020603050405020304" pitchFamily="18" charset="0"/>
              </a:rPr>
              <a:t>barbaroi</a:t>
            </a:r>
            <a:r>
              <a:rPr lang="en-GB" dirty="0">
                <a:solidFill>
                  <a:schemeClr val="bg1"/>
                </a:solidFill>
                <a:cs typeface="Times New Roman" panose="02020603050405020304" pitchFamily="18" charset="0"/>
              </a:rPr>
              <a:t> - </a:t>
            </a:r>
            <a:r>
              <a:rPr lang="en-GB" i="1" dirty="0">
                <a:solidFill>
                  <a:schemeClr val="bg1"/>
                </a:solidFill>
                <a:cs typeface="Times New Roman" panose="02020603050405020304" pitchFamily="18" charset="0"/>
              </a:rPr>
              <a:t>O. Did</a:t>
            </a:r>
            <a:r>
              <a:rPr lang="en-GB" dirty="0">
                <a:solidFill>
                  <a:schemeClr val="bg1"/>
                </a:solidFill>
                <a:cs typeface="Times New Roman" panose="02020603050405020304" pitchFamily="18" charset="0"/>
              </a:rPr>
              <a:t>. 41, 42, 43, 46; 96 ostraka from Xeron mentioning the giving of supplies to individuals with “barbarian” names (c. reign Alexander Severus or the reign of Gallienus).</a:t>
            </a:r>
          </a:p>
          <a:p>
            <a:pPr lvl="1"/>
            <a:r>
              <a:rPr lang="en-GB" dirty="0">
                <a:solidFill>
                  <a:schemeClr val="bg1"/>
                </a:solidFill>
                <a:cs typeface="Times New Roman" panose="02020603050405020304" pitchFamily="18" charset="0"/>
              </a:rPr>
              <a:t>Payments for services rendered or to prevent attacks?</a:t>
            </a:r>
          </a:p>
          <a:p>
            <a:endParaRPr lang="en-GB" sz="52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Minor commercial transactions - 24 drachmae price for the </a:t>
            </a:r>
            <a:r>
              <a:rPr lang="en-GB" i="1" dirty="0">
                <a:solidFill>
                  <a:schemeClr val="bg1"/>
                </a:solidFill>
                <a:cs typeface="Times New Roman" panose="02020603050405020304" pitchFamily="18" charset="0"/>
              </a:rPr>
              <a:t>barbaroi </a:t>
            </a:r>
            <a:r>
              <a:rPr lang="en-GB" dirty="0">
                <a:solidFill>
                  <a:schemeClr val="bg1"/>
                </a:solidFill>
                <a:cs typeface="Times New Roman" panose="02020603050405020304" pitchFamily="18" charset="0"/>
              </a:rPr>
              <a:t>to buy a </a:t>
            </a:r>
            <a:r>
              <a:rPr lang="en-GB" i="1" dirty="0" err="1">
                <a:solidFill>
                  <a:schemeClr val="bg1"/>
                </a:solidFill>
                <a:cs typeface="Times New Roman" panose="02020603050405020304" pitchFamily="18" charset="0"/>
              </a:rPr>
              <a:t>chous</a:t>
            </a:r>
            <a:r>
              <a:rPr lang="en-GB" dirty="0">
                <a:solidFill>
                  <a:schemeClr val="bg1"/>
                </a:solidFill>
                <a:cs typeface="Times New Roman" panose="02020603050405020304" pitchFamily="18" charset="0"/>
              </a:rPr>
              <a:t> (= 12</a:t>
            </a:r>
            <a:r>
              <a:rPr lang="en-GB" i="1" dirty="0">
                <a:solidFill>
                  <a:schemeClr val="bg1"/>
                </a:solidFill>
                <a:cs typeface="Times New Roman" panose="02020603050405020304" pitchFamily="18" charset="0"/>
              </a:rPr>
              <a:t> </a:t>
            </a:r>
            <a:r>
              <a:rPr lang="en-GB" i="1" dirty="0" err="1">
                <a:solidFill>
                  <a:schemeClr val="bg1"/>
                </a:solidFill>
                <a:cs typeface="Times New Roman" panose="02020603050405020304" pitchFamily="18" charset="0"/>
              </a:rPr>
              <a:t>kotylai</a:t>
            </a:r>
            <a:r>
              <a:rPr lang="en-GB" i="1" dirty="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or 3.12 litres) of oil (</a:t>
            </a:r>
            <a:r>
              <a:rPr lang="en-GB" i="1" dirty="0">
                <a:solidFill>
                  <a:schemeClr val="bg1"/>
                </a:solidFill>
                <a:cs typeface="Times New Roman" panose="02020603050405020304" pitchFamily="18" charset="0"/>
              </a:rPr>
              <a:t>O. Xer</a:t>
            </a:r>
            <a:r>
              <a:rPr lang="en-GB" dirty="0">
                <a:solidFill>
                  <a:schemeClr val="bg1"/>
                </a:solidFill>
                <a:cs typeface="Times New Roman" panose="02020603050405020304" pitchFamily="18" charset="0"/>
              </a:rPr>
              <a:t>. Inv. 465  - c. </a:t>
            </a:r>
            <a:r>
              <a:rPr lang="en-GB" dirty="0" smtClean="0">
                <a:solidFill>
                  <a:schemeClr val="bg1"/>
                </a:solidFill>
                <a:cs typeface="Times New Roman" panose="02020603050405020304" pitchFamily="18" charset="0"/>
              </a:rPr>
              <a:t>AD 115-130); </a:t>
            </a:r>
            <a:r>
              <a:rPr lang="en-GB" dirty="0">
                <a:solidFill>
                  <a:schemeClr val="bg1"/>
                </a:solidFill>
                <a:cs typeface="Times New Roman" panose="02020603050405020304" pitchFamily="18" charset="0"/>
              </a:rPr>
              <a:t>Arabes (</a:t>
            </a:r>
            <a:r>
              <a:rPr lang="en-GB" dirty="0" err="1">
                <a:solidFill>
                  <a:schemeClr val="bg1"/>
                </a:solidFill>
                <a:cs typeface="Times New Roman" panose="02020603050405020304" pitchFamily="18" charset="0"/>
              </a:rPr>
              <a:t>Ἄρ</a:t>
            </a:r>
            <a:r>
              <a:rPr lang="en-GB" dirty="0">
                <a:solidFill>
                  <a:schemeClr val="bg1"/>
                </a:solidFill>
                <a:cs typeface="Times New Roman" panose="02020603050405020304" pitchFamily="18" charset="0"/>
              </a:rPr>
              <a:t>αβες) involved in bringing fresh fish to the Mons Claudianus – </a:t>
            </a:r>
            <a:r>
              <a:rPr lang="en-GB" i="1" dirty="0">
                <a:solidFill>
                  <a:schemeClr val="bg1"/>
                </a:solidFill>
                <a:cs typeface="Times New Roman" panose="02020603050405020304" pitchFamily="18" charset="0"/>
              </a:rPr>
              <a:t>O.</a:t>
            </a:r>
            <a:r>
              <a:rPr lang="en-GB" dirty="0">
                <a:solidFill>
                  <a:schemeClr val="bg1"/>
                </a:solidFill>
                <a:cs typeface="Times New Roman" panose="02020603050405020304" pitchFamily="18" charset="0"/>
              </a:rPr>
              <a:t> </a:t>
            </a:r>
            <a:r>
              <a:rPr lang="en-GB" i="1" dirty="0">
                <a:solidFill>
                  <a:schemeClr val="bg1"/>
                </a:solidFill>
                <a:cs typeface="Times New Roman" panose="02020603050405020304" pitchFamily="18" charset="0"/>
              </a:rPr>
              <a:t>Claud. Inv</a:t>
            </a:r>
            <a:r>
              <a:rPr lang="en-GB" dirty="0">
                <a:solidFill>
                  <a:schemeClr val="bg1"/>
                </a:solidFill>
                <a:cs typeface="Times New Roman" panose="02020603050405020304" pitchFamily="18" charset="0"/>
              </a:rPr>
              <a:t>. 529, 830 (</a:t>
            </a:r>
            <a:r>
              <a:rPr lang="en-GB" dirty="0" err="1">
                <a:solidFill>
                  <a:schemeClr val="bg1"/>
                </a:solidFill>
                <a:cs typeface="Times New Roman" panose="02020603050405020304" pitchFamily="18" charset="0"/>
              </a:rPr>
              <a:t>Trajanic</a:t>
            </a:r>
            <a:r>
              <a:rPr lang="en-GB" dirty="0">
                <a:solidFill>
                  <a:schemeClr val="bg1"/>
                </a:solidFill>
                <a:cs typeface="Times New Roman" panose="02020603050405020304" pitchFamily="18" charset="0"/>
              </a:rPr>
              <a:t> era).</a:t>
            </a:r>
          </a:p>
          <a:p>
            <a:endParaRPr lang="en-GB" sz="525" dirty="0">
              <a:solidFill>
                <a:schemeClr val="bg1"/>
              </a:solidFill>
              <a:cs typeface="Times New Roman" panose="02020603050405020304" pitchFamily="18" charset="0"/>
            </a:endParaRPr>
          </a:p>
          <a:p>
            <a:r>
              <a:rPr lang="en-GB" dirty="0">
                <a:solidFill>
                  <a:schemeClr val="bg1"/>
                </a:solidFill>
                <a:cs typeface="Times New Roman" panose="02020603050405020304" pitchFamily="18" charset="0"/>
              </a:rPr>
              <a:t>Many complex sub-groups and identities – varying cooperative and hostile relationships in different periods. </a:t>
            </a:r>
          </a:p>
          <a:p>
            <a:endParaRPr lang="en-GB" dirty="0"/>
          </a:p>
        </p:txBody>
      </p:sp>
    </p:spTree>
    <p:extLst>
      <p:ext uri="{BB962C8B-B14F-4D97-AF65-F5344CB8AC3E}">
        <p14:creationId xmlns:p14="http://schemas.microsoft.com/office/powerpoint/2010/main" val="35130899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9505" y="2144684"/>
            <a:ext cx="8753302" cy="4430682"/>
          </a:xfrm>
          <a:prstGeom prst="rect">
            <a:avLst/>
          </a:prstGeom>
        </p:spPr>
        <p:txBody>
          <a:bodyPr>
            <a:normAutofit fontScale="97500"/>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pPr defTabSz="914400"/>
            <a:r>
              <a:rPr lang="en-GB" sz="5500" dirty="0" smtClean="0">
                <a:solidFill>
                  <a:schemeClr val="bg1"/>
                </a:solidFill>
              </a:rPr>
              <a:t>Control of the Eastern Desert in Late Antiquity </a:t>
            </a:r>
            <a:r>
              <a:rPr lang="en-GB" dirty="0" smtClean="0"/>
              <a:t/>
            </a:r>
            <a:br>
              <a:rPr lang="en-GB" dirty="0" smtClean="0"/>
            </a:br>
            <a:endParaRPr lang="en-GB" dirty="0"/>
          </a:p>
        </p:txBody>
      </p:sp>
    </p:spTree>
    <p:extLst>
      <p:ext uri="{BB962C8B-B14F-4D97-AF65-F5344CB8AC3E}">
        <p14:creationId xmlns:p14="http://schemas.microsoft.com/office/powerpoint/2010/main" val="1484088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172095"/>
          </a:xfrm>
        </p:spPr>
        <p:txBody>
          <a:bodyPr>
            <a:normAutofit/>
          </a:bodyPr>
          <a:lstStyle/>
          <a:p>
            <a:r>
              <a:rPr lang="en-GB" sz="2850" dirty="0">
                <a:solidFill>
                  <a:schemeClr val="bg1"/>
                </a:solidFill>
                <a:latin typeface="+mn-lt"/>
                <a:cs typeface="Times New Roman" panose="02020603050405020304" pitchFamily="18" charset="0"/>
              </a:rPr>
              <a:t>The world of Late Antiquity and the Indian Ocean Trade </a:t>
            </a:r>
            <a:endParaRPr lang="en-GB" sz="2850" dirty="0">
              <a:solidFill>
                <a:schemeClr val="bg1"/>
              </a:solidFill>
              <a:latin typeface="+mn-lt"/>
              <a:cs typeface="Times New Roman" panose="02020603050405020304" pitchFamily="18" charset="0"/>
            </a:endParaRPr>
          </a:p>
        </p:txBody>
      </p:sp>
      <p:sp>
        <p:nvSpPr>
          <p:cNvPr id="5" name="Content Placeholder 4"/>
          <p:cNvSpPr>
            <a:spLocks noGrp="1"/>
          </p:cNvSpPr>
          <p:nvPr>
            <p:ph sz="half" idx="1"/>
          </p:nvPr>
        </p:nvSpPr>
        <p:spPr>
          <a:xfrm>
            <a:off x="81213" y="1172095"/>
            <a:ext cx="5504940" cy="5685905"/>
          </a:xfrm>
        </p:spPr>
        <p:txBody>
          <a:bodyPr>
            <a:normAutofit fontScale="85000" lnSpcReduction="10000"/>
          </a:bodyPr>
          <a:lstStyle/>
          <a:p>
            <a:r>
              <a:rPr lang="en-GB" dirty="0" smtClean="0">
                <a:solidFill>
                  <a:schemeClr val="bg1"/>
                </a:solidFill>
                <a:cs typeface="Times New Roman" panose="02020603050405020304" pitchFamily="18" charset="0"/>
              </a:rPr>
              <a:t>Wider problems in the Roman world during the so-called “Third Century Crisis”.</a:t>
            </a:r>
          </a:p>
          <a:p>
            <a:pPr lvl="1"/>
            <a:r>
              <a:rPr lang="en-GB" dirty="0" smtClean="0">
                <a:solidFill>
                  <a:schemeClr val="bg1"/>
                </a:solidFill>
                <a:cs typeface="Times New Roman" panose="02020603050405020304" pitchFamily="18" charset="0"/>
              </a:rPr>
              <a:t>Usurpations, invasions, plague, breakaway territory. </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Distinct </a:t>
            </a:r>
            <a:r>
              <a:rPr lang="en-GB" dirty="0">
                <a:solidFill>
                  <a:schemeClr val="bg1"/>
                </a:solidFill>
                <a:cs typeface="Times New Roman" panose="02020603050405020304" pitchFamily="18" charset="0"/>
              </a:rPr>
              <a:t>decline of direct “Roman</a:t>
            </a:r>
            <a:r>
              <a:rPr lang="en-GB" dirty="0" smtClean="0">
                <a:solidFill>
                  <a:schemeClr val="bg1"/>
                </a:solidFill>
                <a:cs typeface="Times New Roman" panose="02020603050405020304" pitchFamily="18" charset="0"/>
              </a:rPr>
              <a:t>” participation:</a:t>
            </a:r>
          </a:p>
          <a:p>
            <a:pPr lvl="1"/>
            <a:r>
              <a:rPr lang="en-GB" dirty="0">
                <a:solidFill>
                  <a:schemeClr val="bg1"/>
                </a:solidFill>
                <a:cs typeface="Times New Roman" panose="02020603050405020304" pitchFamily="18" charset="0"/>
              </a:rPr>
              <a:t>A</a:t>
            </a:r>
            <a:r>
              <a:rPr lang="en-GB" dirty="0" smtClean="0">
                <a:solidFill>
                  <a:schemeClr val="bg1"/>
                </a:solidFill>
                <a:cs typeface="Times New Roman" panose="02020603050405020304" pitchFamily="18" charset="0"/>
              </a:rPr>
              <a:t>bandonment </a:t>
            </a:r>
            <a:r>
              <a:rPr lang="en-GB" dirty="0">
                <a:solidFill>
                  <a:schemeClr val="bg1"/>
                </a:solidFill>
                <a:cs typeface="Times New Roman" panose="02020603050405020304" pitchFamily="18" charset="0"/>
              </a:rPr>
              <a:t>of </a:t>
            </a:r>
            <a:r>
              <a:rPr lang="en-GB" i="1" dirty="0">
                <a:solidFill>
                  <a:schemeClr val="bg1"/>
                </a:solidFill>
                <a:cs typeface="Times New Roman" panose="02020603050405020304" pitchFamily="18" charset="0"/>
              </a:rPr>
              <a:t>praesidia</a:t>
            </a:r>
            <a:r>
              <a:rPr lang="en-GB" dirty="0">
                <a:solidFill>
                  <a:schemeClr val="bg1"/>
                </a:solidFill>
                <a:cs typeface="Times New Roman" panose="02020603050405020304" pitchFamily="18" charset="0"/>
              </a:rPr>
              <a:t> by mid-third </a:t>
            </a:r>
            <a:r>
              <a:rPr lang="en-GB" dirty="0" smtClean="0">
                <a:solidFill>
                  <a:schemeClr val="bg1"/>
                </a:solidFill>
                <a:cs typeface="Times New Roman" panose="02020603050405020304" pitchFamily="18" charset="0"/>
              </a:rPr>
              <a:t>century</a:t>
            </a:r>
          </a:p>
          <a:p>
            <a:pPr lvl="1"/>
            <a:r>
              <a:rPr lang="en-GB" dirty="0">
                <a:solidFill>
                  <a:schemeClr val="bg1"/>
                </a:solidFill>
                <a:cs typeface="Times New Roman" panose="02020603050405020304" pitchFamily="18" charset="0"/>
              </a:rPr>
              <a:t>C</a:t>
            </a:r>
            <a:r>
              <a:rPr lang="en-GB" dirty="0" smtClean="0">
                <a:solidFill>
                  <a:schemeClr val="bg1"/>
                </a:solidFill>
                <a:cs typeface="Times New Roman" panose="02020603050405020304" pitchFamily="18" charset="0"/>
              </a:rPr>
              <a:t>essation </a:t>
            </a:r>
            <a:r>
              <a:rPr lang="en-GB" dirty="0">
                <a:solidFill>
                  <a:schemeClr val="bg1"/>
                </a:solidFill>
                <a:cs typeface="Times New Roman" panose="02020603050405020304" pitchFamily="18" charset="0"/>
              </a:rPr>
              <a:t>of activity at Myos </a:t>
            </a:r>
            <a:r>
              <a:rPr lang="en-GB" dirty="0" smtClean="0">
                <a:solidFill>
                  <a:schemeClr val="bg1"/>
                </a:solidFill>
                <a:cs typeface="Times New Roman" panose="02020603050405020304" pitchFamily="18" charset="0"/>
              </a:rPr>
              <a:t>Hormos</a:t>
            </a:r>
          </a:p>
          <a:p>
            <a:pPr lvl="1"/>
            <a:r>
              <a:rPr lang="en-GB" dirty="0" smtClean="0">
                <a:solidFill>
                  <a:schemeClr val="bg1"/>
                </a:solidFill>
                <a:cs typeface="Times New Roman" panose="02020603050405020304" pitchFamily="18" charset="0"/>
              </a:rPr>
              <a:t>Limited </a:t>
            </a:r>
            <a:r>
              <a:rPr lang="en-GB" dirty="0">
                <a:solidFill>
                  <a:schemeClr val="bg1"/>
                </a:solidFill>
                <a:cs typeface="Times New Roman" panose="02020603050405020304" pitchFamily="18" charset="0"/>
              </a:rPr>
              <a:t>activity evident at </a:t>
            </a:r>
            <a:r>
              <a:rPr lang="en-GB" dirty="0" smtClean="0">
                <a:solidFill>
                  <a:schemeClr val="bg1"/>
                </a:solidFill>
                <a:cs typeface="Times New Roman" panose="02020603050405020304" pitchFamily="18" charset="0"/>
              </a:rPr>
              <a:t>Berenike</a:t>
            </a:r>
          </a:p>
          <a:p>
            <a:pPr lvl="2"/>
            <a:r>
              <a:rPr lang="en-GB" dirty="0" smtClean="0">
                <a:solidFill>
                  <a:schemeClr val="bg1"/>
                </a:solidFill>
                <a:cs typeface="Times New Roman" panose="02020603050405020304" pitchFamily="18" charset="0"/>
              </a:rPr>
              <a:t>Revival from mid-fourth century AD. </a:t>
            </a:r>
          </a:p>
          <a:p>
            <a:pPr lvl="1"/>
            <a:r>
              <a:rPr lang="en-GB" dirty="0" smtClean="0">
                <a:solidFill>
                  <a:schemeClr val="bg1"/>
                </a:solidFill>
                <a:cs typeface="Times New Roman" panose="02020603050405020304" pitchFamily="18" charset="0"/>
              </a:rPr>
              <a:t>Re-occupation of some sites by monastic communities.</a:t>
            </a:r>
          </a:p>
          <a:p>
            <a:pPr lvl="2"/>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Shift to greater use of cavalry / </a:t>
            </a:r>
            <a:r>
              <a:rPr lang="en-GB" i="1" dirty="0" err="1" smtClean="0">
                <a:solidFill>
                  <a:schemeClr val="bg1"/>
                </a:solidFill>
                <a:cs typeface="Times New Roman" panose="02020603050405020304" pitchFamily="18" charset="0"/>
              </a:rPr>
              <a:t>dromedarii</a:t>
            </a:r>
            <a:r>
              <a:rPr lang="en-GB" dirty="0" smtClean="0">
                <a:solidFill>
                  <a:schemeClr val="bg1"/>
                </a:solidFill>
                <a:cs typeface="Times New Roman" panose="02020603050405020304" pitchFamily="18" charset="0"/>
              </a:rPr>
              <a:t> based at the Nile Valley? (Earlier use of Palmyrenes) </a:t>
            </a:r>
            <a:endParaRPr lang="en-GB" dirty="0">
              <a:solidFill>
                <a:schemeClr val="bg1"/>
              </a:solidFill>
              <a:cs typeface="Times New Roman" panose="02020603050405020304" pitchFamily="18" charset="0"/>
            </a:endParaRPr>
          </a:p>
        </p:txBody>
      </p:sp>
      <p:pic>
        <p:nvPicPr>
          <p:cNvPr id="9" name="Content Placeholder 8"/>
          <p:cNvPicPr>
            <a:picLocks noGrp="1" noChangeAspect="1"/>
          </p:cNvPicPr>
          <p:nvPr>
            <p:ph sz="half" idx="2"/>
          </p:nvPr>
        </p:nvPicPr>
        <p:blipFill>
          <a:blip r:embed="rId2"/>
          <a:stretch>
            <a:fillRect/>
          </a:stretch>
        </p:blipFill>
        <p:spPr>
          <a:xfrm>
            <a:off x="5495891" y="1388225"/>
            <a:ext cx="3528461" cy="5161467"/>
          </a:xfrm>
          <a:prstGeom prst="rect">
            <a:avLst/>
          </a:prstGeom>
        </p:spPr>
      </p:pic>
    </p:spTree>
    <p:extLst>
      <p:ext uri="{BB962C8B-B14F-4D97-AF65-F5344CB8AC3E}">
        <p14:creationId xmlns:p14="http://schemas.microsoft.com/office/powerpoint/2010/main" val="17182334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7525"/>
            <a:ext cx="9144000" cy="1104445"/>
          </a:xfrm>
        </p:spPr>
        <p:txBody>
          <a:bodyPr>
            <a:normAutofit fontScale="90000"/>
          </a:bodyPr>
          <a:lstStyle/>
          <a:p>
            <a:r>
              <a:rPr lang="en-GB" b="1" dirty="0" smtClean="0">
                <a:solidFill>
                  <a:schemeClr val="bg1"/>
                </a:solidFill>
                <a:latin typeface="+mn-lt"/>
                <a:cs typeface="Times New Roman" panose="02020603050405020304" pitchFamily="18" charset="0"/>
              </a:rPr>
              <a:t>Who controlled the Eastern Desert in the Late Third to Fourth Century AD?</a:t>
            </a:r>
            <a:endParaRPr lang="en-GB" b="1" dirty="0">
              <a:solidFill>
                <a:schemeClr val="bg1"/>
              </a:solidFill>
              <a:latin typeface="+mn-lt"/>
              <a:cs typeface="Times New Roman" panose="02020603050405020304" pitchFamily="18" charset="0"/>
            </a:endParaRPr>
          </a:p>
        </p:txBody>
      </p:sp>
      <p:sp>
        <p:nvSpPr>
          <p:cNvPr id="4" name="Content Placeholder 3"/>
          <p:cNvSpPr>
            <a:spLocks noGrp="1"/>
          </p:cNvSpPr>
          <p:nvPr>
            <p:ph sz="half" idx="1"/>
          </p:nvPr>
        </p:nvSpPr>
        <p:spPr>
          <a:xfrm>
            <a:off x="-39066" y="1414511"/>
            <a:ext cx="5217894" cy="3798971"/>
          </a:xfrm>
        </p:spPr>
        <p:txBody>
          <a:bodyPr>
            <a:normAutofit fontScale="92500" lnSpcReduction="10000"/>
          </a:bodyPr>
          <a:lstStyle/>
          <a:p>
            <a:r>
              <a:rPr lang="en-GB" dirty="0" err="1" smtClean="0">
                <a:solidFill>
                  <a:schemeClr val="bg1"/>
                </a:solidFill>
                <a:cs typeface="Times New Roman" panose="02020603050405020304" pitchFamily="18" charset="0"/>
              </a:rPr>
              <a:t>Blemmy</a:t>
            </a:r>
            <a:r>
              <a:rPr lang="en-GB" dirty="0" smtClean="0">
                <a:solidFill>
                  <a:schemeClr val="bg1"/>
                </a:solidFill>
                <a:cs typeface="Times New Roman" panose="02020603050405020304" pitchFamily="18" charset="0"/>
              </a:rPr>
              <a:t> attacks on Southern Egyptian frontier:</a:t>
            </a:r>
          </a:p>
          <a:p>
            <a:pPr lvl="1"/>
            <a:r>
              <a:rPr lang="en-GB" dirty="0" smtClean="0">
                <a:solidFill>
                  <a:schemeClr val="bg1"/>
                </a:solidFill>
                <a:cs typeface="Times New Roman" panose="02020603050405020304" pitchFamily="18" charset="0"/>
              </a:rPr>
              <a:t>Blemmyes connected to “</a:t>
            </a:r>
            <a:r>
              <a:rPr lang="en-GB" i="1" dirty="0" smtClean="0">
                <a:solidFill>
                  <a:schemeClr val="bg1"/>
                </a:solidFill>
                <a:cs typeface="Times New Roman" panose="02020603050405020304" pitchFamily="18" charset="0"/>
              </a:rPr>
              <a:t>barbaroi</a:t>
            </a:r>
            <a:r>
              <a:rPr lang="en-GB" dirty="0" smtClean="0">
                <a:solidFill>
                  <a:schemeClr val="bg1"/>
                </a:solidFill>
                <a:cs typeface="Times New Roman" panose="02020603050405020304" pitchFamily="18" charset="0"/>
              </a:rPr>
              <a:t>” population? – sweeping name for a wider confederation? </a:t>
            </a:r>
          </a:p>
          <a:p>
            <a:pPr lvl="1"/>
            <a:r>
              <a:rPr lang="en-GB" dirty="0">
                <a:solidFill>
                  <a:schemeClr val="bg1"/>
                </a:solidFill>
                <a:cs typeface="Times New Roman" panose="02020603050405020304" pitchFamily="18" charset="0"/>
              </a:rPr>
              <a:t>Abandonment of the </a:t>
            </a:r>
            <a:r>
              <a:rPr lang="en-GB" dirty="0" err="1" smtClean="0">
                <a:solidFill>
                  <a:schemeClr val="bg1"/>
                </a:solidFill>
                <a:cs typeface="Times New Roman" panose="02020603050405020304" pitchFamily="18" charset="0"/>
              </a:rPr>
              <a:t>Dodekaschoinos</a:t>
            </a:r>
            <a:r>
              <a:rPr lang="en-GB" dirty="0" smtClean="0">
                <a:solidFill>
                  <a:schemeClr val="bg1"/>
                </a:solidFill>
                <a:cs typeface="Times New Roman" panose="02020603050405020304" pitchFamily="18" charset="0"/>
              </a:rPr>
              <a:t>.</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Seeming control over parts of the southern ED for a period of time.</a:t>
            </a:r>
          </a:p>
          <a:p>
            <a:pPr lvl="1"/>
            <a:endParaRPr lang="en-GB" dirty="0">
              <a:solidFill>
                <a:schemeClr val="bg1"/>
              </a:solidFill>
              <a:latin typeface="Times New Roman" panose="02020603050405020304" pitchFamily="18" charset="0"/>
              <a:cs typeface="Times New Roman" panose="02020603050405020304" pitchFamily="18" charset="0"/>
            </a:endParaRPr>
          </a:p>
          <a:p>
            <a:endParaRPr lang="en-GB" dirty="0">
              <a:solidFill>
                <a:schemeClr val="bg1"/>
              </a:solidFill>
              <a:latin typeface="Times New Roman" panose="02020603050405020304" pitchFamily="18" charset="0"/>
              <a:cs typeface="Times New Roman" panose="02020603050405020304" pitchFamily="18" charset="0"/>
            </a:endParaRPr>
          </a:p>
        </p:txBody>
      </p:sp>
      <p:sp>
        <p:nvSpPr>
          <p:cNvPr id="7" name="Content Placeholder 6"/>
          <p:cNvSpPr>
            <a:spLocks noGrp="1"/>
          </p:cNvSpPr>
          <p:nvPr>
            <p:ph sz="half" idx="2"/>
          </p:nvPr>
        </p:nvSpPr>
        <p:spPr>
          <a:xfrm>
            <a:off x="0" y="5023372"/>
            <a:ext cx="9144000" cy="1834628"/>
          </a:xfrm>
        </p:spPr>
        <p:txBody>
          <a:bodyPr>
            <a:normAutofit fontScale="92500" lnSpcReduction="10000"/>
          </a:bodyPr>
          <a:lstStyle/>
          <a:p>
            <a:pPr marL="0" indent="0">
              <a:buNone/>
            </a:pPr>
            <a:r>
              <a:rPr lang="en-GB" dirty="0" smtClean="0">
                <a:solidFill>
                  <a:schemeClr val="bg1"/>
                </a:solidFill>
                <a:cs typeface="Times New Roman" panose="02020603050405020304" pitchFamily="18" charset="0"/>
              </a:rPr>
              <a:t>“He </a:t>
            </a:r>
            <a:r>
              <a:rPr lang="en-GB" dirty="0">
                <a:solidFill>
                  <a:schemeClr val="bg1"/>
                </a:solidFill>
                <a:cs typeface="Times New Roman" panose="02020603050405020304" pitchFamily="18" charset="0"/>
              </a:rPr>
              <a:t>[the emperor Probus, r. AD 276-282] also subdued the Blemmyes, and the captives taken from them he sent back to Rome… he rescued from </a:t>
            </a:r>
            <a:r>
              <a:rPr lang="en-GB" dirty="0" smtClean="0">
                <a:solidFill>
                  <a:schemeClr val="bg1"/>
                </a:solidFill>
                <a:cs typeface="Times New Roman" panose="02020603050405020304" pitchFamily="18" charset="0"/>
              </a:rPr>
              <a:t>servitude… </a:t>
            </a:r>
            <a:r>
              <a:rPr lang="en-GB" dirty="0">
                <a:solidFill>
                  <a:schemeClr val="bg1"/>
                </a:solidFill>
                <a:cs typeface="Times New Roman" panose="02020603050405020304" pitchFamily="18" charset="0"/>
              </a:rPr>
              <a:t>the cities of Koptos and Ptolemais…” </a:t>
            </a:r>
            <a:r>
              <a:rPr lang="en-GB" i="1" dirty="0">
                <a:solidFill>
                  <a:schemeClr val="bg1"/>
                </a:solidFill>
                <a:cs typeface="Times New Roman" panose="02020603050405020304" pitchFamily="18" charset="0"/>
              </a:rPr>
              <a:t>Historia Augusta The Life of Probus </a:t>
            </a:r>
            <a:r>
              <a:rPr lang="en-GB" dirty="0">
                <a:solidFill>
                  <a:schemeClr val="bg1"/>
                </a:solidFill>
                <a:cs typeface="Times New Roman" panose="02020603050405020304" pitchFamily="18" charset="0"/>
              </a:rPr>
              <a:t>17.2-6 – Trans. from </a:t>
            </a:r>
            <a:r>
              <a:rPr lang="en-GB" dirty="0" err="1" smtClean="0">
                <a:solidFill>
                  <a:schemeClr val="bg1"/>
                </a:solidFill>
                <a:cs typeface="Times New Roman" panose="02020603050405020304" pitchFamily="18" charset="0"/>
              </a:rPr>
              <a:t>Magie</a:t>
            </a:r>
            <a:r>
              <a:rPr lang="en-GB" dirty="0" smtClean="0">
                <a:solidFill>
                  <a:schemeClr val="bg1"/>
                </a:solidFill>
                <a:cs typeface="Times New Roman" panose="02020603050405020304" pitchFamily="18" charset="0"/>
              </a:rPr>
              <a:t> </a:t>
            </a:r>
            <a:r>
              <a:rPr lang="en-GB" dirty="0">
                <a:solidFill>
                  <a:schemeClr val="bg1"/>
                </a:solidFill>
                <a:cs typeface="Times New Roman" panose="02020603050405020304" pitchFamily="18" charset="0"/>
              </a:rPr>
              <a:t>(1932). </a:t>
            </a:r>
          </a:p>
        </p:txBody>
      </p:sp>
      <p:sp>
        <p:nvSpPr>
          <p:cNvPr id="8" name="Rectangle 7"/>
          <p:cNvSpPr/>
          <p:nvPr/>
        </p:nvSpPr>
        <p:spPr>
          <a:xfrm>
            <a:off x="5178828" y="1414511"/>
            <a:ext cx="3965171" cy="3416320"/>
          </a:xfrm>
          <a:prstGeom prst="rect">
            <a:avLst/>
          </a:prstGeom>
        </p:spPr>
        <p:txBody>
          <a:bodyPr wrap="square">
            <a:spAutoFit/>
          </a:bodyPr>
          <a:lstStyle/>
          <a:p>
            <a:r>
              <a:rPr lang="en-GB" sz="2400" dirty="0">
                <a:solidFill>
                  <a:schemeClr val="bg1"/>
                </a:solidFill>
                <a:cs typeface="Times New Roman" panose="02020603050405020304" pitchFamily="18" charset="0"/>
              </a:rPr>
              <a:t>‘These people set great store by the emerald stone and wear it set in a crown. The Ethiopians who procure this stone from the Blemmyes… take it into India…” – Cosmas </a:t>
            </a:r>
            <a:r>
              <a:rPr lang="en-GB" sz="2400" i="1" dirty="0">
                <a:solidFill>
                  <a:schemeClr val="bg1"/>
                </a:solidFill>
                <a:cs typeface="Times New Roman" panose="02020603050405020304" pitchFamily="18" charset="0"/>
              </a:rPr>
              <a:t>Christian Topography </a:t>
            </a:r>
            <a:r>
              <a:rPr lang="en-GB" sz="2400" dirty="0">
                <a:solidFill>
                  <a:schemeClr val="bg1"/>
                </a:solidFill>
                <a:cs typeface="Times New Roman" panose="02020603050405020304" pitchFamily="18" charset="0"/>
              </a:rPr>
              <a:t>11.339 – Trans. from </a:t>
            </a:r>
            <a:r>
              <a:rPr lang="en-GB" sz="2400" dirty="0" err="1">
                <a:solidFill>
                  <a:schemeClr val="bg1"/>
                </a:solidFill>
                <a:cs typeface="Times New Roman" panose="02020603050405020304" pitchFamily="18" charset="0"/>
              </a:rPr>
              <a:t>McCrindle</a:t>
            </a:r>
            <a:r>
              <a:rPr lang="en-GB" sz="2400" dirty="0">
                <a:solidFill>
                  <a:schemeClr val="bg1"/>
                </a:solidFill>
                <a:cs typeface="Times New Roman" panose="02020603050405020304" pitchFamily="18" charset="0"/>
              </a:rPr>
              <a:t> (1897). </a:t>
            </a:r>
            <a:endParaRPr lang="en-GB" sz="2400"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23042137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solidFill>
                  <a:schemeClr val="bg1"/>
                </a:solidFill>
                <a:latin typeface="+mn-lt"/>
                <a:cs typeface="Times New Roman" panose="02020603050405020304" pitchFamily="18" charset="0"/>
              </a:rPr>
              <a:t>Difficulties of interpretation</a:t>
            </a:r>
            <a:endParaRPr lang="en-GB" sz="4400" b="1" dirty="0">
              <a:solidFill>
                <a:schemeClr val="bg1"/>
              </a:solidFill>
              <a:latin typeface="+mn-lt"/>
              <a:cs typeface="Times New Roman" panose="02020603050405020304" pitchFamily="18" charset="0"/>
            </a:endParaRPr>
          </a:p>
        </p:txBody>
      </p:sp>
      <p:sp>
        <p:nvSpPr>
          <p:cNvPr id="3" name="Content Placeholder 2"/>
          <p:cNvSpPr>
            <a:spLocks noGrp="1"/>
          </p:cNvSpPr>
          <p:nvPr>
            <p:ph sz="half" idx="1"/>
          </p:nvPr>
        </p:nvSpPr>
        <p:spPr>
          <a:xfrm>
            <a:off x="0" y="1811867"/>
            <a:ext cx="5023296" cy="5046133"/>
          </a:xfrm>
        </p:spPr>
        <p:txBody>
          <a:bodyPr>
            <a:normAutofit fontScale="92500" lnSpcReduction="10000"/>
          </a:bodyPr>
          <a:lstStyle/>
          <a:p>
            <a:r>
              <a:rPr lang="en-GB" dirty="0" smtClean="0">
                <a:solidFill>
                  <a:schemeClr val="bg1"/>
                </a:solidFill>
                <a:cs typeface="Times New Roman" panose="02020603050405020304" pitchFamily="18" charset="0"/>
              </a:rPr>
              <a:t>Sources potentially later than events they describe (problems of anachronism).</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Shift in control of the lower Nile region of Sudan during the late third to sixth centuries? </a:t>
            </a:r>
          </a:p>
          <a:p>
            <a:endParaRPr lang="en-GB" sz="375" dirty="0">
              <a:solidFill>
                <a:schemeClr val="bg1"/>
              </a:solidFill>
              <a:cs typeface="Times New Roman" panose="02020603050405020304" pitchFamily="18" charset="0"/>
            </a:endParaRPr>
          </a:p>
          <a:p>
            <a:r>
              <a:rPr lang="en-GB" dirty="0" smtClean="0">
                <a:solidFill>
                  <a:schemeClr val="bg1"/>
                </a:solidFill>
                <a:cs typeface="Times New Roman" panose="02020603050405020304" pitchFamily="18" charset="0"/>
              </a:rPr>
              <a:t>Saracen territory verses </a:t>
            </a:r>
            <a:r>
              <a:rPr lang="en-GB" dirty="0" err="1" smtClean="0">
                <a:solidFill>
                  <a:schemeClr val="bg1"/>
                </a:solidFill>
                <a:cs typeface="Times New Roman" panose="02020603050405020304" pitchFamily="18" charset="0"/>
              </a:rPr>
              <a:t>Blemmy</a:t>
            </a:r>
            <a:r>
              <a:rPr lang="en-GB" dirty="0" smtClean="0">
                <a:solidFill>
                  <a:schemeClr val="bg1"/>
                </a:solidFill>
                <a:cs typeface="Times New Roman" panose="02020603050405020304" pitchFamily="18" charset="0"/>
              </a:rPr>
              <a:t> territory? – Wadi Hammamat area as the “frontier”? </a:t>
            </a:r>
          </a:p>
          <a:p>
            <a:pPr lvl="1"/>
            <a:r>
              <a:rPr lang="en-GB" dirty="0" smtClean="0">
                <a:solidFill>
                  <a:schemeClr val="bg1"/>
                </a:solidFill>
                <a:cs typeface="Times New Roman" panose="02020603050405020304" pitchFamily="18" charset="0"/>
              </a:rPr>
              <a:t>Power (2012) – </a:t>
            </a:r>
            <a:r>
              <a:rPr lang="en-GB" dirty="0" err="1" smtClean="0">
                <a:solidFill>
                  <a:schemeClr val="bg1"/>
                </a:solidFill>
                <a:cs typeface="Times New Roman" panose="02020603050405020304" pitchFamily="18" charset="0"/>
              </a:rPr>
              <a:t>Shenshef</a:t>
            </a:r>
            <a:r>
              <a:rPr lang="en-GB" dirty="0" smtClean="0">
                <a:solidFill>
                  <a:schemeClr val="bg1"/>
                </a:solidFill>
                <a:cs typeface="Times New Roman" panose="02020603050405020304" pitchFamily="18" charset="0"/>
              </a:rPr>
              <a:t> as a possible Christianised Saracen station (for military or economic reasons).</a:t>
            </a:r>
            <a:endParaRPr lang="en-GB" dirty="0">
              <a:solidFill>
                <a:schemeClr val="bg1"/>
              </a:solidFill>
              <a:cs typeface="Times New Roman" panose="02020603050405020304" pitchFamily="18" charset="0"/>
            </a:endParaRPr>
          </a:p>
        </p:txBody>
      </p:sp>
      <p:pic>
        <p:nvPicPr>
          <p:cNvPr id="5" name="Content Placeholder 4"/>
          <p:cNvPicPr>
            <a:picLocks noGrp="1" noChangeAspect="1"/>
          </p:cNvPicPr>
          <p:nvPr>
            <p:ph sz="half" idx="2"/>
          </p:nvPr>
        </p:nvPicPr>
        <p:blipFill>
          <a:blip r:embed="rId2"/>
          <a:stretch>
            <a:fillRect/>
          </a:stretch>
        </p:blipFill>
        <p:spPr>
          <a:xfrm>
            <a:off x="5023296" y="1999884"/>
            <a:ext cx="3925973" cy="3903174"/>
          </a:xfrm>
          <a:prstGeom prst="rect">
            <a:avLst/>
          </a:prstGeom>
        </p:spPr>
      </p:pic>
      <p:pic>
        <p:nvPicPr>
          <p:cNvPr id="6" name="Picture 5"/>
          <p:cNvPicPr>
            <a:picLocks noChangeAspect="1"/>
          </p:cNvPicPr>
          <p:nvPr/>
        </p:nvPicPr>
        <p:blipFill rotWithShape="1">
          <a:blip r:embed="rId3"/>
          <a:srcRect l="26023" t="15789" r="43384" b="17544"/>
          <a:stretch/>
        </p:blipFill>
        <p:spPr>
          <a:xfrm>
            <a:off x="725903" y="1811867"/>
            <a:ext cx="3659829" cy="4984712"/>
          </a:xfrm>
          <a:prstGeom prst="rect">
            <a:avLst/>
          </a:prstGeom>
        </p:spPr>
      </p:pic>
      <p:sp>
        <p:nvSpPr>
          <p:cNvPr id="7" name="Content Placeholder 2"/>
          <p:cNvSpPr txBox="1">
            <a:spLocks/>
          </p:cNvSpPr>
          <p:nvPr/>
        </p:nvSpPr>
        <p:spPr>
          <a:xfrm>
            <a:off x="236120" y="1417638"/>
            <a:ext cx="8791502" cy="5224231"/>
          </a:xfrm>
          <a:prstGeom prst="rect">
            <a:avLst/>
          </a:prstGeom>
          <a:solidFill>
            <a:srgbClr val="FFC000"/>
          </a:solidFill>
        </p:spPr>
        <p:txBody>
          <a:bodyPr vert="horz" lIns="68580" tIns="34290" rIns="68580" bIns="3429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sz="2100" dirty="0">
                <a:solidFill>
                  <a:schemeClr val="bg1"/>
                </a:solidFill>
              </a:rPr>
              <a:t>“His Piety [the Emperor Justin, some point after AD 529] wrote also to the same </a:t>
            </a:r>
            <a:r>
              <a:rPr lang="en-GB" sz="2100" dirty="0" err="1">
                <a:solidFill>
                  <a:schemeClr val="bg1"/>
                </a:solidFill>
              </a:rPr>
              <a:t>Elesbas</a:t>
            </a:r>
            <a:r>
              <a:rPr lang="en-GB" sz="2100" dirty="0">
                <a:solidFill>
                  <a:schemeClr val="bg1"/>
                </a:solidFill>
              </a:rPr>
              <a:t> [King Ella </a:t>
            </a:r>
            <a:r>
              <a:rPr lang="en-GB" sz="2100" dirty="0" err="1">
                <a:solidFill>
                  <a:schemeClr val="bg1"/>
                </a:solidFill>
              </a:rPr>
              <a:t>Asbeha</a:t>
            </a:r>
            <a:r>
              <a:rPr lang="en-GB" sz="2100" dirty="0">
                <a:solidFill>
                  <a:schemeClr val="bg1"/>
                </a:solidFill>
              </a:rPr>
              <a:t> of Aksum] as follows: "I know the most Christian attitude of Your Brotherhood. It has come to our attention that the rebel, to whom you entrusted the kingship of the </a:t>
            </a:r>
            <a:r>
              <a:rPr lang="en-GB" sz="2100" dirty="0" err="1">
                <a:solidFill>
                  <a:schemeClr val="bg1"/>
                </a:solidFill>
              </a:rPr>
              <a:t>Homerites</a:t>
            </a:r>
            <a:r>
              <a:rPr lang="en-GB" sz="2100" dirty="0">
                <a:solidFill>
                  <a:schemeClr val="bg1"/>
                </a:solidFill>
              </a:rPr>
              <a:t> [Himyarites], grasping his chance, massacred all the Christian </a:t>
            </a:r>
            <a:r>
              <a:rPr lang="en-GB" sz="2100" dirty="0" err="1">
                <a:solidFill>
                  <a:schemeClr val="bg1"/>
                </a:solidFill>
              </a:rPr>
              <a:t>Aithiopians</a:t>
            </a:r>
            <a:r>
              <a:rPr lang="en-GB" sz="2100" dirty="0">
                <a:solidFill>
                  <a:schemeClr val="bg1"/>
                </a:solidFill>
              </a:rPr>
              <a:t> who have come under your rule, along with the Roman and Persian Christians who were found in the same region… So we exhort and adjure Your Brotherhood by the Holy and Consubstantial Trinity, that you go forth by sea or by land, with the power of the holy angels and archangels as your helping hand… If Your Legitimacy shrink from this task the wrath of God will come from heaven upon you and your country. And we for our part will send forth by way of Koptos and Berenike a huge army, consisting of both the so-called Blemmyes and </a:t>
            </a:r>
            <a:r>
              <a:rPr lang="en-GB" sz="2100" dirty="0" err="1">
                <a:solidFill>
                  <a:schemeClr val="bg1"/>
                </a:solidFill>
              </a:rPr>
              <a:t>Noubades</a:t>
            </a:r>
            <a:r>
              <a:rPr lang="en-GB" sz="2100" dirty="0">
                <a:solidFill>
                  <a:schemeClr val="bg1"/>
                </a:solidFill>
              </a:rPr>
              <a:t>; as it passes through your territory our army will crush everybody, and they will utterly obliterate the </a:t>
            </a:r>
            <a:r>
              <a:rPr lang="en-GB" sz="2100" dirty="0" err="1">
                <a:solidFill>
                  <a:schemeClr val="bg1"/>
                </a:solidFill>
              </a:rPr>
              <a:t>Homerite</a:t>
            </a:r>
            <a:r>
              <a:rPr lang="en-GB" sz="2100" dirty="0">
                <a:solidFill>
                  <a:schemeClr val="bg1"/>
                </a:solidFill>
              </a:rPr>
              <a:t> with his whole country. Farewell.’ – </a:t>
            </a:r>
            <a:r>
              <a:rPr lang="en-GB" sz="2100" b="1" dirty="0" err="1">
                <a:solidFill>
                  <a:schemeClr val="bg1"/>
                </a:solidFill>
              </a:rPr>
              <a:t>Boissonade</a:t>
            </a:r>
            <a:r>
              <a:rPr lang="en-GB" sz="2100" b="1" dirty="0">
                <a:solidFill>
                  <a:schemeClr val="bg1"/>
                </a:solidFill>
              </a:rPr>
              <a:t>, </a:t>
            </a:r>
            <a:r>
              <a:rPr lang="en-GB" sz="2100" b="1" i="1" dirty="0" err="1">
                <a:solidFill>
                  <a:schemeClr val="bg1"/>
                </a:solidFill>
              </a:rPr>
              <a:t>Anecdota</a:t>
            </a:r>
            <a:r>
              <a:rPr lang="en-GB" sz="2100" b="1" i="1" dirty="0">
                <a:solidFill>
                  <a:schemeClr val="bg1"/>
                </a:solidFill>
              </a:rPr>
              <a:t> </a:t>
            </a:r>
            <a:r>
              <a:rPr lang="en-GB" sz="2100" b="1" i="1" dirty="0" err="1">
                <a:solidFill>
                  <a:schemeClr val="bg1"/>
                </a:solidFill>
              </a:rPr>
              <a:t>Graeca</a:t>
            </a:r>
            <a:r>
              <a:rPr lang="en-GB" sz="2100" b="1" i="1" dirty="0">
                <a:solidFill>
                  <a:schemeClr val="bg1"/>
                </a:solidFill>
              </a:rPr>
              <a:t> </a:t>
            </a:r>
            <a:r>
              <a:rPr lang="en-GB" sz="2100" b="1" dirty="0">
                <a:solidFill>
                  <a:schemeClr val="bg1"/>
                </a:solidFill>
              </a:rPr>
              <a:t>5, p. 41-43. = </a:t>
            </a:r>
            <a:r>
              <a:rPr lang="en-GB" sz="2100" b="1" i="1" dirty="0">
                <a:solidFill>
                  <a:schemeClr val="bg1"/>
                </a:solidFill>
              </a:rPr>
              <a:t>FHN</a:t>
            </a:r>
            <a:r>
              <a:rPr lang="en-GB" sz="2100" b="1" dirty="0">
                <a:solidFill>
                  <a:schemeClr val="bg1"/>
                </a:solidFill>
              </a:rPr>
              <a:t> 327 – Trans. from the </a:t>
            </a:r>
            <a:r>
              <a:rPr lang="en-GB" sz="2100" b="1" i="1" dirty="0" err="1">
                <a:solidFill>
                  <a:schemeClr val="bg1"/>
                </a:solidFill>
              </a:rPr>
              <a:t>Fontes</a:t>
            </a:r>
            <a:r>
              <a:rPr lang="en-GB" sz="2100" b="1" i="1" dirty="0">
                <a:solidFill>
                  <a:schemeClr val="bg1"/>
                </a:solidFill>
              </a:rPr>
              <a:t> </a:t>
            </a:r>
            <a:r>
              <a:rPr lang="en-GB" sz="2100" b="1" i="1" dirty="0" err="1">
                <a:solidFill>
                  <a:schemeClr val="bg1"/>
                </a:solidFill>
              </a:rPr>
              <a:t>Historiae</a:t>
            </a:r>
            <a:r>
              <a:rPr lang="en-GB" sz="2100" b="1" i="1" dirty="0">
                <a:solidFill>
                  <a:schemeClr val="bg1"/>
                </a:solidFill>
              </a:rPr>
              <a:t> </a:t>
            </a:r>
            <a:r>
              <a:rPr lang="en-GB" sz="2100" b="1" i="1" dirty="0" err="1">
                <a:solidFill>
                  <a:schemeClr val="bg1"/>
                </a:solidFill>
              </a:rPr>
              <a:t>Nubiorum</a:t>
            </a:r>
            <a:r>
              <a:rPr lang="en-GB" sz="2100" b="1" i="1" dirty="0">
                <a:solidFill>
                  <a:schemeClr val="bg1"/>
                </a:solidFill>
              </a:rPr>
              <a:t> </a:t>
            </a:r>
            <a:r>
              <a:rPr lang="en-GB" sz="2100" b="1" dirty="0">
                <a:solidFill>
                  <a:schemeClr val="bg1"/>
                </a:solidFill>
              </a:rPr>
              <a:t>vol. 3</a:t>
            </a:r>
            <a:r>
              <a:rPr lang="en-GB" sz="2100" dirty="0">
                <a:solidFill>
                  <a:schemeClr val="bg1"/>
                </a:solidFill>
              </a:rPr>
              <a:t>.</a:t>
            </a:r>
            <a:endParaRPr lang="en-GB" sz="2100" dirty="0">
              <a:solidFill>
                <a:schemeClr val="bg1"/>
              </a:solidFill>
            </a:endParaRPr>
          </a:p>
        </p:txBody>
      </p:sp>
    </p:spTree>
    <p:extLst>
      <p:ext uri="{BB962C8B-B14F-4D97-AF65-F5344CB8AC3E}">
        <p14:creationId xmlns:p14="http://schemas.microsoft.com/office/powerpoint/2010/main" val="299512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bg1"/>
                </a:solidFill>
                <a:latin typeface="+mn-lt"/>
                <a:cs typeface="Times New Roman" panose="02020603050405020304" pitchFamily="18" charset="0"/>
              </a:rPr>
              <a:t>Three possible </a:t>
            </a:r>
            <a:r>
              <a:rPr lang="en-GB" sz="4400" b="1" dirty="0" smtClean="0">
                <a:solidFill>
                  <a:schemeClr val="bg1"/>
                </a:solidFill>
                <a:latin typeface="+mn-lt"/>
                <a:cs typeface="Times New Roman" panose="02020603050405020304" pitchFamily="18" charset="0"/>
              </a:rPr>
              <a:t>scenarios?</a:t>
            </a:r>
            <a:endParaRPr lang="en-GB" sz="4400" b="1" dirty="0">
              <a:solidFill>
                <a:schemeClr val="bg1"/>
              </a:solidFill>
              <a:latin typeface="+mn-lt"/>
              <a:cs typeface="Times New Roman" panose="02020603050405020304" pitchFamily="18" charset="0"/>
            </a:endParaRPr>
          </a:p>
        </p:txBody>
      </p:sp>
      <p:sp>
        <p:nvSpPr>
          <p:cNvPr id="3" name="Content Placeholder 2"/>
          <p:cNvSpPr>
            <a:spLocks noGrp="1"/>
          </p:cNvSpPr>
          <p:nvPr>
            <p:ph idx="1"/>
          </p:nvPr>
        </p:nvSpPr>
        <p:spPr>
          <a:xfrm>
            <a:off x="74816" y="1512917"/>
            <a:ext cx="8930822" cy="5345084"/>
          </a:xfrm>
        </p:spPr>
        <p:txBody>
          <a:bodyPr>
            <a:normAutofit lnSpcReduction="10000"/>
          </a:bodyPr>
          <a:lstStyle/>
          <a:p>
            <a:r>
              <a:rPr lang="en-GB" b="1" dirty="0" smtClean="0">
                <a:solidFill>
                  <a:schemeClr val="bg1"/>
                </a:solidFill>
                <a:cs typeface="Times New Roman" panose="02020603050405020304" pitchFamily="18" charset="0"/>
              </a:rPr>
              <a:t>Complete </a:t>
            </a:r>
            <a:r>
              <a:rPr lang="en-GB" b="1" dirty="0">
                <a:solidFill>
                  <a:schemeClr val="bg1"/>
                </a:solidFill>
                <a:cs typeface="Times New Roman" panose="02020603050405020304" pitchFamily="18" charset="0"/>
              </a:rPr>
              <a:t>Eastern Roman / Byzantine control of the southern Egyptian Eastern </a:t>
            </a:r>
            <a:r>
              <a:rPr lang="en-GB" b="1" dirty="0" smtClean="0">
                <a:solidFill>
                  <a:schemeClr val="bg1"/>
                </a:solidFill>
                <a:cs typeface="Times New Roman" panose="02020603050405020304" pitchFamily="18" charset="0"/>
              </a:rPr>
              <a:t>Desert</a:t>
            </a:r>
            <a:endParaRPr lang="en-GB" dirty="0" smtClean="0">
              <a:solidFill>
                <a:schemeClr val="bg1"/>
              </a:solidFill>
              <a:cs typeface="Times New Roman" panose="02020603050405020304" pitchFamily="18" charset="0"/>
            </a:endParaRPr>
          </a:p>
          <a:p>
            <a:pPr lvl="1"/>
            <a:r>
              <a:rPr lang="en-GB" dirty="0" smtClean="0">
                <a:solidFill>
                  <a:schemeClr val="bg1"/>
                </a:solidFill>
                <a:cs typeface="Times New Roman" panose="02020603050405020304" pitchFamily="18" charset="0"/>
              </a:rPr>
              <a:t>i.e</a:t>
            </a:r>
            <a:r>
              <a:rPr lang="en-GB" dirty="0">
                <a:solidFill>
                  <a:schemeClr val="bg1"/>
                </a:solidFill>
                <a:cs typeface="Times New Roman" panose="02020603050405020304" pitchFamily="18" charset="0"/>
              </a:rPr>
              <a:t>. control not only over Berenike but the routes leading to it from the Nile. Possibly with the use of Saracens as </a:t>
            </a:r>
            <a:r>
              <a:rPr lang="en-GB" i="1" dirty="0" err="1">
                <a:solidFill>
                  <a:schemeClr val="bg1"/>
                </a:solidFill>
                <a:cs typeface="Times New Roman" panose="02020603050405020304" pitchFamily="18" charset="0"/>
              </a:rPr>
              <a:t>foederati</a:t>
            </a:r>
            <a:r>
              <a:rPr lang="en-GB" dirty="0">
                <a:solidFill>
                  <a:schemeClr val="bg1"/>
                </a:solidFill>
                <a:cs typeface="Times New Roman" panose="02020603050405020304" pitchFamily="18" charset="0"/>
              </a:rPr>
              <a:t> to protect the caravan routes.</a:t>
            </a:r>
          </a:p>
          <a:p>
            <a:endParaRPr lang="en-GB" sz="375" dirty="0">
              <a:solidFill>
                <a:schemeClr val="bg1"/>
              </a:solidFill>
              <a:cs typeface="Times New Roman" panose="02020603050405020304" pitchFamily="18" charset="0"/>
            </a:endParaRPr>
          </a:p>
          <a:p>
            <a:r>
              <a:rPr lang="en-GB" b="1" dirty="0" smtClean="0">
                <a:solidFill>
                  <a:schemeClr val="bg1"/>
                </a:solidFill>
                <a:cs typeface="Times New Roman" panose="02020603050405020304" pitchFamily="18" charset="0"/>
              </a:rPr>
              <a:t>Eastern </a:t>
            </a:r>
            <a:r>
              <a:rPr lang="en-GB" b="1" dirty="0">
                <a:solidFill>
                  <a:schemeClr val="bg1"/>
                </a:solidFill>
                <a:cs typeface="Times New Roman" panose="02020603050405020304" pitchFamily="18" charset="0"/>
              </a:rPr>
              <a:t>Roman / Byzantine control of / operation of Berenike, with the Blemmyes/</a:t>
            </a:r>
            <a:r>
              <a:rPr lang="en-GB" b="1" i="1" dirty="0">
                <a:solidFill>
                  <a:schemeClr val="bg1"/>
                </a:solidFill>
                <a:cs typeface="Times New Roman" panose="02020603050405020304" pitchFamily="18" charset="0"/>
              </a:rPr>
              <a:t>barbaroi</a:t>
            </a:r>
            <a:r>
              <a:rPr lang="en-GB" b="1" dirty="0">
                <a:solidFill>
                  <a:schemeClr val="bg1"/>
                </a:solidFill>
                <a:cs typeface="Times New Roman" panose="02020603050405020304" pitchFamily="18" charset="0"/>
              </a:rPr>
              <a:t> as </a:t>
            </a:r>
            <a:r>
              <a:rPr lang="en-GB" b="1" i="1" dirty="0" err="1" smtClean="0">
                <a:solidFill>
                  <a:schemeClr val="bg1"/>
                </a:solidFill>
                <a:cs typeface="Times New Roman" panose="02020603050405020304" pitchFamily="18" charset="0"/>
              </a:rPr>
              <a:t>foederati</a:t>
            </a:r>
            <a:r>
              <a:rPr lang="en-GB" dirty="0" smtClean="0">
                <a:solidFill>
                  <a:schemeClr val="bg1"/>
                </a:solidFill>
                <a:cs typeface="Times New Roman" panose="02020603050405020304" pitchFamily="18" charset="0"/>
              </a:rPr>
              <a:t> </a:t>
            </a:r>
          </a:p>
          <a:p>
            <a:pPr lvl="1"/>
            <a:r>
              <a:rPr lang="en-GB" dirty="0" smtClean="0">
                <a:solidFill>
                  <a:schemeClr val="bg1"/>
                </a:solidFill>
                <a:cs typeface="Times New Roman" panose="02020603050405020304" pitchFamily="18" charset="0"/>
              </a:rPr>
              <a:t>They assisted </a:t>
            </a:r>
            <a:r>
              <a:rPr lang="en-GB" dirty="0">
                <a:solidFill>
                  <a:schemeClr val="bg1"/>
                </a:solidFill>
                <a:cs typeface="Times New Roman" panose="02020603050405020304" pitchFamily="18" charset="0"/>
              </a:rPr>
              <a:t>in the protection of the caravans running between Berenike and Koptos. </a:t>
            </a:r>
            <a:endParaRPr lang="en-GB" dirty="0" smtClean="0">
              <a:solidFill>
                <a:schemeClr val="bg1"/>
              </a:solidFill>
              <a:cs typeface="Times New Roman" panose="02020603050405020304" pitchFamily="18" charset="0"/>
            </a:endParaRPr>
          </a:p>
          <a:p>
            <a:endParaRPr lang="en-GB" sz="375" dirty="0">
              <a:solidFill>
                <a:schemeClr val="bg1"/>
              </a:solidFill>
              <a:cs typeface="Times New Roman" panose="02020603050405020304" pitchFamily="18" charset="0"/>
            </a:endParaRPr>
          </a:p>
          <a:p>
            <a:r>
              <a:rPr lang="en-GB" b="1" dirty="0" err="1" smtClean="0">
                <a:solidFill>
                  <a:schemeClr val="bg1"/>
                </a:solidFill>
                <a:cs typeface="Times New Roman" panose="02020603050405020304" pitchFamily="18" charset="0"/>
              </a:rPr>
              <a:t>Blemmyian</a:t>
            </a:r>
            <a:r>
              <a:rPr lang="en-GB" b="1" dirty="0" smtClean="0">
                <a:solidFill>
                  <a:schemeClr val="bg1"/>
                </a:solidFill>
                <a:cs typeface="Times New Roman" panose="02020603050405020304" pitchFamily="18" charset="0"/>
              </a:rPr>
              <a:t> </a:t>
            </a:r>
            <a:r>
              <a:rPr lang="en-GB" b="1" dirty="0">
                <a:solidFill>
                  <a:schemeClr val="bg1"/>
                </a:solidFill>
                <a:cs typeface="Times New Roman" panose="02020603050405020304" pitchFamily="18" charset="0"/>
              </a:rPr>
              <a:t>control of Berenike, but allowance of merchants and trading coming from the Nile Valley to operate at the site.</a:t>
            </a:r>
          </a:p>
          <a:p>
            <a:endParaRPr lang="en-GB" dirty="0"/>
          </a:p>
        </p:txBody>
      </p:sp>
    </p:spTree>
    <p:extLst>
      <p:ext uri="{BB962C8B-B14F-4D97-AF65-F5344CB8AC3E}">
        <p14:creationId xmlns:p14="http://schemas.microsoft.com/office/powerpoint/2010/main" val="269430500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2089</Words>
  <Application>Microsoft Office PowerPoint</Application>
  <PresentationFormat>On-screen Show (4:3)</PresentationFormat>
  <Paragraphs>161</Paragraphs>
  <Slides>14</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Book Antiqua</vt:lpstr>
      <vt:lpstr>Calibri</vt:lpstr>
      <vt:lpstr>Lucida Sans</vt:lpstr>
      <vt:lpstr>Times New Roman</vt:lpstr>
      <vt:lpstr>Wingdings</vt:lpstr>
      <vt:lpstr>Wingdings 2</vt:lpstr>
      <vt:lpstr>Wingdings 3</vt:lpstr>
      <vt:lpstr>Apex</vt:lpstr>
      <vt:lpstr>Warfare: theory, strategy and ethics</vt:lpstr>
      <vt:lpstr>The Roman world and the Indian Ocean trade</vt:lpstr>
      <vt:lpstr>The Red Sea and Eastern Desert as a major conduit </vt:lpstr>
      <vt:lpstr>Controlling the Eastern Desert routes</vt:lpstr>
      <vt:lpstr>Eastern Desert dwellers</vt:lpstr>
      <vt:lpstr>Nomadic threat?</vt:lpstr>
      <vt:lpstr>Increasing hostilities? </vt:lpstr>
      <vt:lpstr>Possible reasons for antagonism </vt:lpstr>
      <vt:lpstr>Increased cooperation?</vt:lpstr>
      <vt:lpstr>PowerPoint Presentation</vt:lpstr>
      <vt:lpstr>The world of Late Antiquity and the Indian Ocean Trade </vt:lpstr>
      <vt:lpstr>Who controlled the Eastern Desert in the Late Third to Fourth Century AD?</vt:lpstr>
      <vt:lpstr>Difficulties of interpretation</vt:lpstr>
      <vt:lpstr>Three possible scenarios?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Warfare: theory, strategy and ethics</dc:title>
  <dc:creator>Matthew Cobb</dc:creator>
  <cp:lastModifiedBy>Matthew Cobb</cp:lastModifiedBy>
  <cp:revision>14</cp:revision>
  <dcterms:created xsi:type="dcterms:W3CDTF">2019-12-12T16:48:20Z</dcterms:created>
  <dcterms:modified xsi:type="dcterms:W3CDTF">2019-12-12T17:24:21Z</dcterms:modified>
</cp:coreProperties>
</file>