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73" r:id="rId3"/>
    <p:sldId id="257" r:id="rId4"/>
    <p:sldId id="258" r:id="rId5"/>
    <p:sldId id="268" r:id="rId6"/>
    <p:sldId id="259" r:id="rId7"/>
    <p:sldId id="262" r:id="rId8"/>
    <p:sldId id="263" r:id="rId9"/>
    <p:sldId id="266" r:id="rId10"/>
    <p:sldId id="264" r:id="rId11"/>
    <p:sldId id="265" r:id="rId12"/>
    <p:sldId id="261" r:id="rId13"/>
    <p:sldId id="276" r:id="rId14"/>
    <p:sldId id="274" r:id="rId15"/>
    <p:sldId id="27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 Thomas" initials="JT" lastIdx="1" clrIdx="0">
    <p:extLst>
      <p:ext uri="{19B8F6BF-5375-455C-9EA6-DF929625EA0E}">
        <p15:presenceInfo xmlns:p15="http://schemas.microsoft.com/office/powerpoint/2012/main" userId="2af13b6d24d29b4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6863" autoAdjust="0"/>
  </p:normalViewPr>
  <p:slideViewPr>
    <p:cSldViewPr snapToGrid="0">
      <p:cViewPr varScale="1">
        <p:scale>
          <a:sx n="74" d="100"/>
          <a:sy n="74" d="100"/>
        </p:scale>
        <p:origin x="19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Thomas" userId="2af13b6d24d29b42" providerId="LiveId" clId="{5EB1941A-EB6C-4767-8207-A10962C1D1D1}"/>
    <pc:docChg chg="delSld">
      <pc:chgData name="Julie Thomas" userId="2af13b6d24d29b42" providerId="LiveId" clId="{5EB1941A-EB6C-4767-8207-A10962C1D1D1}" dt="2024-05-20T13:49:45.652" v="1" actId="2696"/>
      <pc:docMkLst>
        <pc:docMk/>
      </pc:docMkLst>
      <pc:sldChg chg="del">
        <pc:chgData name="Julie Thomas" userId="2af13b6d24d29b42" providerId="LiveId" clId="{5EB1941A-EB6C-4767-8207-A10962C1D1D1}" dt="2024-05-20T13:49:43.221" v="0" actId="2696"/>
        <pc:sldMkLst>
          <pc:docMk/>
          <pc:sldMk cId="882217790" sldId="271"/>
        </pc:sldMkLst>
      </pc:sldChg>
      <pc:sldChg chg="del">
        <pc:chgData name="Julie Thomas" userId="2af13b6d24d29b42" providerId="LiveId" clId="{5EB1941A-EB6C-4767-8207-A10962C1D1D1}" dt="2024-05-20T13:49:45.652" v="1" actId="2696"/>
        <pc:sldMkLst>
          <pc:docMk/>
          <pc:sldMk cId="1500721146" sldId="27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6ADF3F-B148-48B0-9A0C-95FD59C9E9E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7A851-17D6-4BE7-A37D-1103FD4388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737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971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623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Move from top-down, controlling leadership to compassionate, collaborate leadership.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285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2665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Long hours</a:t>
            </a:r>
          </a:p>
          <a:p>
            <a:r>
              <a:rPr lang="en-GB" dirty="0"/>
              <a:t>Stress</a:t>
            </a:r>
          </a:p>
          <a:p>
            <a:r>
              <a:rPr lang="en-GB" dirty="0"/>
              <a:t>Not having time to attend to basic needs – eating, toilet</a:t>
            </a:r>
          </a:p>
          <a:p>
            <a:r>
              <a:rPr lang="en-GB" dirty="0"/>
              <a:t>Dealing with aggressive patients</a:t>
            </a:r>
          </a:p>
          <a:p>
            <a:r>
              <a:rPr lang="en-GB" dirty="0"/>
              <a:t>Afraid of speaking up</a:t>
            </a:r>
          </a:p>
          <a:p>
            <a:r>
              <a:rPr lang="en-GB" dirty="0"/>
              <a:t>Command and control leadership</a:t>
            </a:r>
          </a:p>
          <a:p>
            <a:r>
              <a:rPr lang="en-GB" dirty="0"/>
              <a:t>Blame culture</a:t>
            </a:r>
          </a:p>
          <a:p>
            <a:r>
              <a:rPr lang="en-GB" dirty="0"/>
              <a:t>Dealing with negative patient outcomes such as death and disability</a:t>
            </a:r>
          </a:p>
          <a:p>
            <a:r>
              <a:rPr lang="en-GB" dirty="0"/>
              <a:t>Presenteeism</a:t>
            </a:r>
          </a:p>
          <a:p>
            <a:r>
              <a:rPr lang="en-GB" dirty="0"/>
              <a:t>Absenteeism</a:t>
            </a:r>
          </a:p>
          <a:p>
            <a:r>
              <a:rPr lang="en-GB" dirty="0"/>
              <a:t>High turnover of staff</a:t>
            </a:r>
          </a:p>
          <a:p>
            <a:r>
              <a:rPr lang="en-GB" dirty="0"/>
              <a:t>Bullying</a:t>
            </a:r>
          </a:p>
          <a:p>
            <a:r>
              <a:rPr lang="en-GB" dirty="0"/>
              <a:t>Harassment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874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</a:rPr>
              <a:t>Nurse and midwives have three core work needs that must be met to ensure wellbeing and motivation at work, and to minimise workplace stress.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526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Compassionate leadership provides an environment in which these staff needs can be met.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197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</a:rPr>
              <a:t>Key recommendation 1: Authority, empowerment and influence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Introduce mechanisms for nursing and midwifery staff to shape the cultures and processes of their organisations and influence decisions about how care is structured and delivered.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2: Justice and fairness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Nurture and sustain just, fair and psychologically safe cultures and ensure equity, proactive and positive approaches to diversity and universal inclusion.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3: Work conditions and working schedules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Introduce minimum standards for facilities and working conditions for nursing and midwifery staff in all health and care organisations.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4: Teamworking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Develop and support effective multidisciplinary teamworking for all nursing and midwifery staff across health and care services.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5: Culture and leadership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Ensure health and care environments have compassionate leadership and nurturing cultures that enable both care and staff support to be high-quality, continually improving and compassionate.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6: Workload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Tackle chronic excessive work demands in nursing and midwifery, which exceed the capacity of nurses and midwives to sustainably lead and deliver safe, high-quality care and which damage their health and wellbeing.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7: Management and supervision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Ensure all nursing and midwifery staff have the effective support, professional reflection, mentorship and supervision needed to thrive in their roles.</a:t>
            </a:r>
            <a:endParaRPr lang="en-GB" dirty="0">
              <a:effectLst/>
            </a:endParaRPr>
          </a:p>
          <a:p>
            <a:r>
              <a:rPr lang="en-GB" dirty="0">
                <a:effectLst/>
                <a:latin typeface="Arial" panose="020B0604020202020204" pitchFamily="34" charset="0"/>
              </a:rPr>
              <a:t>Key recommendation 8: Learning, education and development. </a:t>
            </a:r>
          </a:p>
          <a:p>
            <a:r>
              <a:rPr lang="en-GB" dirty="0">
                <a:effectLst/>
                <a:latin typeface="Arial" panose="020B0604020202020204" pitchFamily="34" charset="0"/>
              </a:rPr>
              <a:t>Ensure the right systems, frameworks and processes are in place for nurses’ and midwives’ learning, education and development throughout their careers. These must promote fair and equitable outcomes.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274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Taken from the Draft leadership principles for health and social care in Wales.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824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HEIW, 2020</a:t>
            </a:r>
          </a:p>
          <a:p>
            <a:endParaRPr lang="en-GB" dirty="0"/>
          </a:p>
          <a:p>
            <a:r>
              <a:rPr lang="en-GB" dirty="0"/>
              <a:t>For more information, please visit the HEIW website.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335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7A851-17D6-4BE7-A37D-1103FD43886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466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66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4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41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456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35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6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57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8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3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86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151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742A-D043-4C43-939F-8FB8A185469B}" type="datetimeFigureOut">
              <a:rPr lang="en-GB" smtClean="0"/>
              <a:t>20/05/2024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4DE9-9F1F-483A-BC71-1648DB3C08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456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rPmMwg9X8s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hbr.org/2023/02/leading-with-compassion-has-research-backed-benefit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E5FDE-667F-42D2-856D-71938E09D6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Compassionate Leadership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710D4-4588-4DFD-A18F-4B6D711E54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Julie Thomas</a:t>
            </a:r>
          </a:p>
        </p:txBody>
      </p:sp>
    </p:spTree>
    <p:extLst>
      <p:ext uri="{BB962C8B-B14F-4D97-AF65-F5344CB8AC3E}">
        <p14:creationId xmlns:p14="http://schemas.microsoft.com/office/powerpoint/2010/main" val="955532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A07CE-6A07-0F68-1A66-03206B893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Outcomes for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8D8B7-9544-22FB-3505-3EBDB8A38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89411"/>
            <a:ext cx="10972800" cy="4187282"/>
          </a:xfrm>
        </p:spPr>
        <p:txBody>
          <a:bodyPr/>
          <a:lstStyle/>
          <a:p>
            <a:r>
              <a:rPr lang="en-GB" dirty="0"/>
              <a:t>The main principles of compassionate management</a:t>
            </a:r>
          </a:p>
          <a:p>
            <a:r>
              <a:rPr lang="en-GB" dirty="0"/>
              <a:t>The importance of self-compassion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8922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3F51B-EE39-4039-97DD-F87BE1A49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Definition- Compassionate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0FF98-A4BC-436D-8CBA-2CC7D757C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Leaders who listen, understand and help</a:t>
            </a:r>
          </a:p>
          <a:p>
            <a:r>
              <a:rPr lang="en-GB" dirty="0"/>
              <a:t>This creates a supportive environment that encourages  the greater wellbeing of staff, leading to higher levels of  innovation, engagement and ultimately performance</a:t>
            </a:r>
          </a:p>
          <a:p>
            <a:pPr marL="0" indent="0">
              <a:buNone/>
            </a:pPr>
            <a:r>
              <a:rPr lang="en-GB" dirty="0"/>
              <a:t>							(West, 2019)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good source – www.kingsfund.org.uk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2396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20272E-D6C7-44D6-8435-D63298EE6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Four Behaviours of Compassionate Leaders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985E8-B121-417B-B98C-C92AB92F8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Attending (listening with fascination)</a:t>
            </a:r>
          </a:p>
          <a:p>
            <a:r>
              <a:rPr lang="en-GB" dirty="0"/>
              <a:t>Understanding (needs of staff)</a:t>
            </a:r>
          </a:p>
          <a:p>
            <a:r>
              <a:rPr lang="en-GB" dirty="0"/>
              <a:t>Empathising (caring for staff)</a:t>
            </a:r>
          </a:p>
          <a:p>
            <a:r>
              <a:rPr lang="en-GB" dirty="0"/>
              <a:t>Helping (enabling staff to do their jobs)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The most important skill is listening and the most important task is helping staff to do their jobs. </a:t>
            </a:r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D94F0DB8-1C02-4721-B05D-0E176DB657BA}"/>
              </a:ext>
            </a:extLst>
          </p:cNvPr>
          <p:cNvSpPr/>
          <p:nvPr/>
        </p:nvSpPr>
        <p:spPr>
          <a:xfrm>
            <a:off x="8463775" y="1795346"/>
            <a:ext cx="2698595" cy="15277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Emotional Intelligence skills!</a:t>
            </a:r>
          </a:p>
        </p:txBody>
      </p:sp>
    </p:spTree>
    <p:extLst>
      <p:ext uri="{BB962C8B-B14F-4D97-AF65-F5344CB8AC3E}">
        <p14:creationId xmlns:p14="http://schemas.microsoft.com/office/powerpoint/2010/main" val="1129925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0F211A0-3728-4785-A476-1A9DEDB70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6118"/>
            <a:ext cx="10972800" cy="657922"/>
          </a:xfrm>
        </p:spPr>
        <p:txBody>
          <a:bodyPr>
            <a:normAutofit fontScale="90000"/>
          </a:bodyPr>
          <a:lstStyle/>
          <a:p>
            <a:r>
              <a:rPr lang="en-US" dirty="0"/>
              <a:t>Michael West on Compassionate Leadership</a:t>
            </a:r>
          </a:p>
        </p:txBody>
      </p:sp>
      <p:pic>
        <p:nvPicPr>
          <p:cNvPr id="2" name="Online Media 1" title="Michael West: Compassionate and inclusive leadership">
            <a:hlinkClick r:id="" action="ppaction://media"/>
            <a:extLst>
              <a:ext uri="{FF2B5EF4-FFF2-40B4-BE49-F238E27FC236}">
                <a16:creationId xmlns:a16="http://schemas.microsoft.com/office/drawing/2014/main" id="{9C9EB650-E16F-49B8-B1A2-F433D384FD7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06859" y="1048215"/>
            <a:ext cx="7895063" cy="4469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648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ED0E7-1A90-4583-B9F6-329F510CD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9290"/>
            <a:ext cx="10972800" cy="662473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Group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7A3BB-8E7D-4012-ACF9-352042404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904" y="1759149"/>
            <a:ext cx="10972800" cy="4453543"/>
          </a:xfrm>
        </p:spPr>
        <p:txBody>
          <a:bodyPr>
            <a:normAutofit/>
          </a:bodyPr>
          <a:lstStyle/>
          <a:p>
            <a:r>
              <a:rPr lang="en-GB" dirty="0"/>
              <a:t>What issues might there be in the NHS that affect wellbeing? </a:t>
            </a:r>
          </a:p>
          <a:p>
            <a:r>
              <a:rPr lang="en-GB" dirty="0"/>
              <a:t>How might compassionate leadership help?</a:t>
            </a:r>
          </a:p>
        </p:txBody>
      </p:sp>
    </p:spTree>
    <p:extLst>
      <p:ext uri="{BB962C8B-B14F-4D97-AF65-F5344CB8AC3E}">
        <p14:creationId xmlns:p14="http://schemas.microsoft.com/office/powerpoint/2010/main" val="29513059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43EF4-B3CD-44E8-AAE0-70912A113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The ABC of Staff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1D7BF-3364-4F7F-99AC-2523A577C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Autonomy and control over what they do</a:t>
            </a:r>
          </a:p>
          <a:p>
            <a:r>
              <a:rPr lang="en-GB" dirty="0"/>
              <a:t>Belonging (part of a team, feeling cared for)</a:t>
            </a:r>
          </a:p>
          <a:p>
            <a:r>
              <a:rPr lang="en-GB" dirty="0"/>
              <a:t>Contribution (being able to do your job)</a:t>
            </a:r>
          </a:p>
        </p:txBody>
      </p:sp>
    </p:spTree>
    <p:extLst>
      <p:ext uri="{BB962C8B-B14F-4D97-AF65-F5344CB8AC3E}">
        <p14:creationId xmlns:p14="http://schemas.microsoft.com/office/powerpoint/2010/main" val="2839372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92CCCF-99EC-468D-8E38-F23E36EA75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77014" y="446050"/>
            <a:ext cx="5954751" cy="5070514"/>
          </a:xfrm>
        </p:spPr>
      </p:pic>
    </p:spTree>
    <p:extLst>
      <p:ext uri="{BB962C8B-B14F-4D97-AF65-F5344CB8AC3E}">
        <p14:creationId xmlns:p14="http://schemas.microsoft.com/office/powerpoint/2010/main" val="1539011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C481B-090F-459A-BFF2-EBCD81D7A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23024"/>
            <a:ext cx="10972800" cy="59101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Recommendations (The </a:t>
            </a:r>
            <a:r>
              <a:rPr lang="en-GB" b="1" dirty="0" err="1"/>
              <a:t>KingsFund</a:t>
            </a:r>
            <a:r>
              <a:rPr lang="en-GB" b="1" dirty="0"/>
              <a:t>, 2020)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37E46-C947-40FE-8FBC-566D8071B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1307"/>
            <a:ext cx="10972800" cy="45359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1: Authority, empowerment and influence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2: Justice and fairness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3: Work conditions and working schedules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4: Teamworking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5: Culture and leadership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6: Workload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7: Management and supervision</a:t>
            </a:r>
          </a:p>
          <a:p>
            <a:pPr marL="0" indent="0">
              <a:buNone/>
            </a:pPr>
            <a:r>
              <a:rPr lang="en-GB" dirty="0">
                <a:effectLst/>
                <a:latin typeface="Arial" panose="020B0604020202020204" pitchFamily="34" charset="0"/>
              </a:rPr>
              <a:t>8: Learning, education and development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690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C58A33-9C38-4EFB-BD6C-EC2CF818A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129" y="68262"/>
            <a:ext cx="9957741" cy="6721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9554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845986-E5CE-435E-8F04-7B06BB331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686" y="0"/>
            <a:ext cx="10200627" cy="68580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527971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B872F-6B0C-493A-BEA2-E8EF60CE5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Leaders need to start with Self-compassion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4F9E1-EA90-4B29-BEB4-2780E7022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your stressors?</a:t>
            </a:r>
          </a:p>
          <a:p>
            <a:r>
              <a:rPr lang="en-GB" dirty="0"/>
              <a:t>What are your needs?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need to be a good role model and also be in a good place yourself to lead others</a:t>
            </a:r>
          </a:p>
          <a:p>
            <a:pPr marL="0" indent="0">
              <a:buNone/>
            </a:pPr>
            <a:r>
              <a:rPr lang="en-GB" dirty="0"/>
              <a:t>Also important to show vulnerability, which breeds trust</a:t>
            </a:r>
          </a:p>
        </p:txBody>
      </p:sp>
    </p:spTree>
    <p:extLst>
      <p:ext uri="{BB962C8B-B14F-4D97-AF65-F5344CB8AC3E}">
        <p14:creationId xmlns:p14="http://schemas.microsoft.com/office/powerpoint/2010/main" val="3697130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D374B-61BF-8FF6-1830-4AACCC2A1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 – Self-Compassion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5A2A8D-D798-3013-1751-ACCFB9452A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How could you be more self-compassionate?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AutoNum type="arabicPeriod"/>
            </a:pPr>
            <a:r>
              <a:rPr lang="en-GB" dirty="0"/>
              <a:t>In pairs, think of a few phrases you could say to yourself the next time you make a mistake or feel guilty about something that may have been your fault.</a:t>
            </a:r>
          </a:p>
          <a:p>
            <a:pPr marL="514350" indent="-514350">
              <a:buAutoNum type="arabicPeriod"/>
            </a:pPr>
            <a:r>
              <a:rPr lang="en-GB" dirty="0"/>
              <a:t>What phrases could you say to yourself to motivate yourself to get through a hard or challenging time?</a:t>
            </a:r>
          </a:p>
        </p:txBody>
      </p:sp>
    </p:spTree>
    <p:extLst>
      <p:ext uri="{BB962C8B-B14F-4D97-AF65-F5344CB8AC3E}">
        <p14:creationId xmlns:p14="http://schemas.microsoft.com/office/powerpoint/2010/main" val="567754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CC424-A5E2-772E-88F2-3ABF6AA6B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BCA5E-2936-FE87-3737-682A39002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Form pairs</a:t>
            </a:r>
          </a:p>
          <a:p>
            <a:r>
              <a:rPr lang="en-GB" dirty="0"/>
              <a:t>Play one round of ‘rock, paper, scissors’ in your pair</a:t>
            </a:r>
          </a:p>
          <a:p>
            <a:r>
              <a:rPr lang="en-GB" dirty="0"/>
              <a:t>If you lose, your job is to support (cheer on!) the winner in the next round</a:t>
            </a:r>
          </a:p>
          <a:p>
            <a:r>
              <a:rPr lang="en-GB" dirty="0"/>
              <a:t>Winners keep on playing each other and losers keep on supporting the winners, until there is an overall winner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i="1" dirty="0"/>
              <a:t>Purpose of activity – to practice healthy competition and an overall supportive culture which supports wellbeing. </a:t>
            </a:r>
          </a:p>
        </p:txBody>
      </p:sp>
    </p:spTree>
    <p:extLst>
      <p:ext uri="{BB962C8B-B14F-4D97-AF65-F5344CB8AC3E}">
        <p14:creationId xmlns:p14="http://schemas.microsoft.com/office/powerpoint/2010/main" val="4497146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B7F51-8F41-507C-4A51-488200D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Source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312ED-7B7F-EAB9-C528-06CE383597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Leading with Compassion Has Research-Backed Benefits (hbr.org)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30863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WTSD" id="{F21EE35A-C65B-4304-A6CB-CDA628125EC2}" vid="{AD4FE309-27E3-4943-B06C-08E55F433F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832</Words>
  <Application>Microsoft Office PowerPoint</Application>
  <PresentationFormat>Widescreen</PresentationFormat>
  <Paragraphs>103</Paragraphs>
  <Slides>15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Myriad Pro</vt:lpstr>
      <vt:lpstr>ThemeUWTSD</vt:lpstr>
      <vt:lpstr>Compassionate Leadership</vt:lpstr>
      <vt:lpstr>Learning Outcomes for Today</vt:lpstr>
      <vt:lpstr>Definition- Compassionate Leadership</vt:lpstr>
      <vt:lpstr>Four Behaviours of Compassionate Leaders</vt:lpstr>
      <vt:lpstr>Michael West on Compassionate Leadership</vt:lpstr>
      <vt:lpstr>Group Discussion</vt:lpstr>
      <vt:lpstr>The ABC of Staff Needs</vt:lpstr>
      <vt:lpstr>PowerPoint Presentation</vt:lpstr>
      <vt:lpstr>Recommendations (The KingsFund, 2020)</vt:lpstr>
      <vt:lpstr>PowerPoint Presentation</vt:lpstr>
      <vt:lpstr>PowerPoint Presentation</vt:lpstr>
      <vt:lpstr>Leaders need to start with Self-compassion</vt:lpstr>
      <vt:lpstr>Activity – Self-Compassion</vt:lpstr>
      <vt:lpstr>Activity</vt:lpstr>
      <vt:lpstr>Useful Source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Compassionate Leadership in the NHS</dc:title>
  <dc:creator>Julie Thomas</dc:creator>
  <cp:lastModifiedBy>Julie Thomas</cp:lastModifiedBy>
  <cp:revision>10</cp:revision>
  <dcterms:created xsi:type="dcterms:W3CDTF">2020-10-15T11:05:03Z</dcterms:created>
  <dcterms:modified xsi:type="dcterms:W3CDTF">2024-05-20T13:49:52Z</dcterms:modified>
</cp:coreProperties>
</file>