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69" r:id="rId5"/>
    <p:sldId id="277" r:id="rId6"/>
    <p:sldId id="276" r:id="rId7"/>
    <p:sldId id="279" r:id="rId8"/>
    <p:sldId id="270" r:id="rId9"/>
    <p:sldId id="266" r:id="rId10"/>
    <p:sldId id="260" r:id="rId11"/>
    <p:sldId id="261" r:id="rId12"/>
    <p:sldId id="259" r:id="rId13"/>
    <p:sldId id="271" r:id="rId14"/>
    <p:sldId id="272" r:id="rId15"/>
    <p:sldId id="263" r:id="rId16"/>
    <p:sldId id="262" r:id="rId17"/>
    <p:sldId id="268" r:id="rId18"/>
    <p:sldId id="26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669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298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012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949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996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27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0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224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115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993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7988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467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4039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038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421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158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8A607-94B2-4418-8393-F4279126346A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9E36AC1-7E58-4FF2-B411-17C4E95A4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250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youtube.com/watch?v=_9Sv3rlyRh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F3CF3-D5CC-4326-898E-5F1A33311A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i="1" dirty="0"/>
              <a:t>Human Growth Hormones </a:t>
            </a:r>
            <a:br>
              <a:rPr lang="en-GB" i="1" dirty="0"/>
            </a:br>
            <a:r>
              <a:rPr lang="en-GB" i="1" dirty="0"/>
              <a:t>(HGH)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53CE76-57A5-46F2-A61D-202EC783A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6"/>
            <a:ext cx="7766936" cy="1096899"/>
          </a:xfrm>
        </p:spPr>
        <p:txBody>
          <a:bodyPr>
            <a:normAutofit fontScale="62500" lnSpcReduction="20000"/>
          </a:bodyPr>
          <a:lstStyle/>
          <a:p>
            <a:endParaRPr lang="en-GB" i="1" dirty="0"/>
          </a:p>
          <a:p>
            <a:endParaRPr lang="en-GB" i="1" dirty="0"/>
          </a:p>
          <a:p>
            <a:r>
              <a:rPr lang="en-GB" i="1" dirty="0"/>
              <a:t>By Robert Shaw</a:t>
            </a:r>
          </a:p>
          <a:p>
            <a:r>
              <a:rPr lang="en-GB" i="1" dirty="0"/>
              <a:t>1701251 </a:t>
            </a:r>
          </a:p>
        </p:txBody>
      </p:sp>
    </p:spTree>
    <p:extLst>
      <p:ext uri="{BB962C8B-B14F-4D97-AF65-F5344CB8AC3E}">
        <p14:creationId xmlns:p14="http://schemas.microsoft.com/office/powerpoint/2010/main" val="2527512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4A294-C15F-4710-993A-DD7B7F7D4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What is GH?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207CF-96F4-4701-8F49-4B40B4D7A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42907"/>
            <a:ext cx="8596668" cy="4598456"/>
          </a:xfrm>
        </p:spPr>
        <p:txBody>
          <a:bodyPr>
            <a:normAutofit/>
          </a:bodyPr>
          <a:lstStyle/>
          <a:p>
            <a:r>
              <a:rPr lang="en-GB" dirty="0"/>
              <a:t>GH (growth hormone) is produced naturally by the pituitary gland also known as growth hormone, GH is one of seven produced. </a:t>
            </a:r>
          </a:p>
          <a:p>
            <a:r>
              <a:rPr lang="en-GB" dirty="0"/>
              <a:t>HGH is a mixture of various amino acid sequences. </a:t>
            </a:r>
          </a:p>
          <a:p>
            <a:r>
              <a:rPr lang="en-GB" dirty="0"/>
              <a:t>HGH present in the gland is 8mg where other hormones are in micrograms.</a:t>
            </a:r>
          </a:p>
          <a:p>
            <a:r>
              <a:rPr lang="en-GB" dirty="0"/>
              <a:t>Each individual has a unique amount of GH, those with a smaller amount maybe prescribed it as a supplement to health growth and development. </a:t>
            </a:r>
          </a:p>
          <a:p>
            <a:r>
              <a:rPr lang="en-GB" dirty="0"/>
              <a:t>NICE, has recommendation on legal use for treatment of GH </a:t>
            </a:r>
            <a:r>
              <a:rPr lang="en-GB" dirty="0" err="1"/>
              <a:t>diffieancy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(Lewis et al, 1980).</a:t>
            </a:r>
          </a:p>
          <a:p>
            <a:pPr marL="0" indent="0">
              <a:buNone/>
            </a:pPr>
            <a:r>
              <a:rPr lang="en-GB" dirty="0"/>
              <a:t>(McHugh et al, 2005).</a:t>
            </a:r>
          </a:p>
          <a:p>
            <a:pPr marL="0" indent="0">
              <a:buNone/>
            </a:pPr>
            <a:r>
              <a:rPr lang="en-GB" dirty="0"/>
              <a:t>(Godfrey et al, 2003).</a:t>
            </a:r>
          </a:p>
          <a:p>
            <a:pPr marL="0" indent="0">
              <a:buNone/>
            </a:pPr>
            <a:r>
              <a:rPr lang="en-GB" dirty="0"/>
              <a:t>(NICE, 2020).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484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6013A-D72A-418A-B8EA-1C440A36E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What does GH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43A53-D704-4793-8A4C-664DB5858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42907"/>
            <a:ext cx="8596668" cy="459845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GH plays a key role in children and adults. </a:t>
            </a:r>
          </a:p>
          <a:p>
            <a:r>
              <a:rPr lang="en-GB" dirty="0"/>
              <a:t>At puberty GH can increase by 2/3x in the body. </a:t>
            </a:r>
          </a:p>
          <a:p>
            <a:r>
              <a:rPr lang="en-GB" dirty="0"/>
              <a:t>It helps with growth, body composition, cell repair and metabolism. </a:t>
            </a:r>
          </a:p>
          <a:p>
            <a:r>
              <a:rPr lang="en-GB" dirty="0"/>
              <a:t>HGH is also known to boost muscle growth, strength and exercise performance. </a:t>
            </a:r>
          </a:p>
          <a:p>
            <a:r>
              <a:rPr lang="en-GB" dirty="0"/>
              <a:t>Stimulates linear growth and increase bone mass.</a:t>
            </a:r>
          </a:p>
          <a:p>
            <a:r>
              <a:rPr lang="en-GB" dirty="0"/>
              <a:t>Also helps recovery form injury and disease. </a:t>
            </a:r>
          </a:p>
          <a:p>
            <a:r>
              <a:rPr lang="en-GB" dirty="0"/>
              <a:t>Low levels will increase risk of disease and increases fat mass gained.</a:t>
            </a:r>
          </a:p>
          <a:p>
            <a:pPr marL="0" indent="0">
              <a:buNone/>
            </a:pPr>
            <a:r>
              <a:rPr lang="en-GB" dirty="0"/>
              <a:t>     </a:t>
            </a:r>
          </a:p>
          <a:p>
            <a:pPr marL="0" indent="0">
              <a:buNone/>
            </a:pPr>
            <a:r>
              <a:rPr lang="en-GB" dirty="0"/>
              <a:t>(Godfrey et al, 2003).</a:t>
            </a:r>
          </a:p>
          <a:p>
            <a:pPr marL="0" indent="0">
              <a:buNone/>
            </a:pPr>
            <a:r>
              <a:rPr lang="en-GB" dirty="0"/>
              <a:t>(Strobl and Thomas, 1994).</a:t>
            </a:r>
          </a:p>
          <a:p>
            <a:pPr marL="0" indent="0">
              <a:buNone/>
            </a:pPr>
            <a:r>
              <a:rPr lang="en-GB" dirty="0"/>
              <a:t>(McHugh et al, 2005).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087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FA640-DFCE-48A8-B832-1C030AD3D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Cases of illegal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9366F-E731-48C0-B6CB-22E205B23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0961"/>
            <a:ext cx="8596668" cy="4640401"/>
          </a:xfrm>
        </p:spPr>
        <p:txBody>
          <a:bodyPr>
            <a:normAutofit/>
          </a:bodyPr>
          <a:lstStyle/>
          <a:p>
            <a:r>
              <a:rPr lang="en-GB" dirty="0"/>
              <a:t>Ben Johnson was stripped his 100-m gold medal from the Seoul Olympic Games, he admitted to having taken a cocktail of drugs including GH.</a:t>
            </a:r>
          </a:p>
          <a:p>
            <a:r>
              <a:rPr lang="en-GB" dirty="0"/>
              <a:t>Winter 93, Johnson was giving 12 bottles of HGH to take alongside </a:t>
            </a:r>
            <a:r>
              <a:rPr lang="en-GB" dirty="0" err="1"/>
              <a:t>Dianabol</a:t>
            </a:r>
            <a:r>
              <a:rPr lang="en-GB" dirty="0"/>
              <a:t> by a LA doctor. </a:t>
            </a:r>
          </a:p>
          <a:p>
            <a:r>
              <a:rPr lang="en-GB" dirty="0"/>
              <a:t>Johnson set the world record of 9.83 at the World Championships in Rome in 1987 and lowered it to 9.79 a year later in Seoul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(Ejaz, 2014).</a:t>
            </a:r>
          </a:p>
          <a:p>
            <a:pPr marL="0" indent="0">
              <a:buNone/>
            </a:pPr>
            <a:r>
              <a:rPr lang="en-GB" dirty="0"/>
              <a:t>(McHugh et al, 2005).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group of people jumping in the air&#10;&#10;Description automatically generated">
            <a:extLst>
              <a:ext uri="{FF2B5EF4-FFF2-40B4-BE49-F238E27FC236}">
                <a16:creationId xmlns:a16="http://schemas.microsoft.com/office/drawing/2014/main" id="{49C1016A-24A7-4B9F-A425-6B6CE4B439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7070" y="3721161"/>
            <a:ext cx="4674416" cy="2632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435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FA640-DFCE-48A8-B832-1C030AD3D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Cases of illegal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9366F-E731-48C0-B6CB-22E205B23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0961"/>
            <a:ext cx="8596668" cy="4640401"/>
          </a:xfrm>
        </p:spPr>
        <p:txBody>
          <a:bodyPr>
            <a:normAutofit/>
          </a:bodyPr>
          <a:lstStyle/>
          <a:p>
            <a:r>
              <a:rPr lang="en-GB" dirty="0"/>
              <a:t>Yuan </a:t>
            </a:r>
            <a:r>
              <a:rPr lang="en-GB" dirty="0" err="1"/>
              <a:t>Yuan</a:t>
            </a:r>
            <a:r>
              <a:rPr lang="en-GB" dirty="0"/>
              <a:t> (Swimmer), was forced to withdraw from the 1999 world championship after 13 vials of human GH were discovered in her suitcase.</a:t>
            </a:r>
          </a:p>
          <a:p>
            <a:r>
              <a:rPr lang="en-GB" dirty="0"/>
              <a:t>This was enough to supply the entire swimming team with HGH for the championship in AUS.</a:t>
            </a:r>
          </a:p>
          <a:p>
            <a:r>
              <a:rPr lang="en-GB" dirty="0"/>
              <a:t>No tests where conducted due to substance been found on person.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(Ejaz, 2014).</a:t>
            </a:r>
          </a:p>
          <a:p>
            <a:pPr marL="0" indent="0">
              <a:buNone/>
            </a:pPr>
            <a:r>
              <a:rPr lang="en-GB" dirty="0"/>
              <a:t>(McHugh et al, 2005).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group of people in uniform&#10;&#10;Description automatically generated">
            <a:extLst>
              <a:ext uri="{FF2B5EF4-FFF2-40B4-BE49-F238E27FC236}">
                <a16:creationId xmlns:a16="http://schemas.microsoft.com/office/drawing/2014/main" id="{BA29AFA0-B395-465E-A452-4C363E5136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644" y="3930886"/>
            <a:ext cx="3870413" cy="262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754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FA640-DFCE-48A8-B832-1C030AD3D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Cases of illegal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9366F-E731-48C0-B6CB-22E205B23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75795"/>
            <a:ext cx="8596668" cy="4665568"/>
          </a:xfrm>
        </p:spPr>
        <p:txBody>
          <a:bodyPr>
            <a:normAutofit/>
          </a:bodyPr>
          <a:lstStyle/>
          <a:p>
            <a:r>
              <a:rPr lang="en-GB" dirty="0"/>
              <a:t>Tim Montgomery (former 100-m world record holder) admitted receiving an 8-week supply of GH and a steroid compound known as “the clear”.</a:t>
            </a:r>
          </a:p>
          <a:p>
            <a:r>
              <a:rPr lang="en-GB" dirty="0"/>
              <a:t>Montgomery set a world 100m record of 9.78 seconds in Paris in 2002 that was erased from the books in 2005.</a:t>
            </a:r>
          </a:p>
          <a:p>
            <a:r>
              <a:rPr lang="en-GB" dirty="0"/>
              <a:t>Montgomery later had to seek fast and easy money in a check fraud scheme and later led to drug dealings, leading to jail time.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(Ejaz, 2014).</a:t>
            </a:r>
          </a:p>
          <a:p>
            <a:pPr marL="0" indent="0">
              <a:buNone/>
            </a:pPr>
            <a:r>
              <a:rPr lang="en-GB" dirty="0"/>
              <a:t>(McHugh et al, 2005).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erson holding a sign&#10;&#10;Description automatically generated">
            <a:extLst>
              <a:ext uri="{FF2B5EF4-FFF2-40B4-BE49-F238E27FC236}">
                <a16:creationId xmlns:a16="http://schemas.microsoft.com/office/drawing/2014/main" id="{BB8964CB-1817-4775-A559-D8359F9CD1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6948" y="4202883"/>
            <a:ext cx="4171364" cy="2363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595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FA640-DFCE-48A8-B832-1C030AD3D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Cases of legal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9366F-E731-48C0-B6CB-22E205B23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8073"/>
            <a:ext cx="8596668" cy="45732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Messi was born with a HGH deficiency that effects 1/20 million people.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/>
              <a:t>Messi at age 11 was the height of a average 8 years old (1.27m).</a:t>
            </a:r>
          </a:p>
          <a:p>
            <a:r>
              <a:rPr lang="en-GB" dirty="0"/>
              <a:t>Treatment would cost around 1000 per month.</a:t>
            </a:r>
          </a:p>
          <a:p>
            <a:r>
              <a:rPr lang="en-GB" dirty="0"/>
              <a:t>Barcelona stepped in signed the young boy and paid for his treatment. 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(Ejaz, 2014).</a:t>
            </a:r>
          </a:p>
          <a:p>
            <a:pPr marL="0" indent="0">
              <a:buNone/>
            </a:pPr>
            <a:r>
              <a:rPr lang="en-GB" dirty="0"/>
              <a:t>(McHugh et al, 2005).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couple of people that are standing in the grass&#10;&#10;Description automatically generated">
            <a:extLst>
              <a:ext uri="{FF2B5EF4-FFF2-40B4-BE49-F238E27FC236}">
                <a16:creationId xmlns:a16="http://schemas.microsoft.com/office/drawing/2014/main" id="{8A1A5374-02AD-4885-9681-E733C8EF3E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7385" y="3574391"/>
            <a:ext cx="2706420" cy="2706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319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1F5AE-FFFE-4FB2-B5A7-70D94C91F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Pharmacological aid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E7CFB-51BD-491F-A85A-CD1DFAD51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4184"/>
            <a:ext cx="8596668" cy="4648790"/>
          </a:xfrm>
        </p:spPr>
        <p:txBody>
          <a:bodyPr>
            <a:normAutofit/>
          </a:bodyPr>
          <a:lstStyle/>
          <a:p>
            <a:r>
              <a:rPr lang="en-GB" dirty="0"/>
              <a:t>A report of 5-31% of PES (Performance-enhancing substances) in athletes.</a:t>
            </a:r>
          </a:p>
          <a:p>
            <a:r>
              <a:rPr lang="en-GB" dirty="0"/>
              <a:t>Its used by athletes and recreational personal. </a:t>
            </a:r>
          </a:p>
          <a:p>
            <a:r>
              <a:rPr lang="en-GB" dirty="0"/>
              <a:t>22-kDa protein is produced in HGH (191 amino acids). </a:t>
            </a:r>
          </a:p>
          <a:p>
            <a:r>
              <a:rPr lang="en-GB" dirty="0"/>
              <a:t>HGH can be manipulated in many ways as it is not a singular protein but multiple proteins to reach a desired effect through slicing. </a:t>
            </a:r>
          </a:p>
          <a:p>
            <a:r>
              <a:rPr lang="en-GB" dirty="0"/>
              <a:t>22-kDa, remains elevated in the blood for 10-12 hours.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Momaya</a:t>
            </a:r>
            <a:r>
              <a:rPr lang="en-GB" dirty="0"/>
              <a:t> et al,2015).</a:t>
            </a:r>
          </a:p>
          <a:p>
            <a:pPr marL="0" indent="0">
              <a:buNone/>
            </a:pPr>
            <a:r>
              <a:rPr lang="en-GB" dirty="0"/>
              <a:t>(Holt et al, 2019).</a:t>
            </a:r>
          </a:p>
        </p:txBody>
      </p:sp>
    </p:spTree>
    <p:extLst>
      <p:ext uri="{BB962C8B-B14F-4D97-AF65-F5344CB8AC3E}">
        <p14:creationId xmlns:p14="http://schemas.microsoft.com/office/powerpoint/2010/main" val="138808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B87D3-4A09-4849-8B7C-ADA98D073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Side effects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67116-D3D8-43B3-8712-8900D80FD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607" y="1439135"/>
            <a:ext cx="8596668" cy="683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Side effect may effect older population more over younger adults, possible side effects of excess HGH injections/supplementation include…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02EE70-80CA-4B8C-A955-8F51DC80940A}"/>
              </a:ext>
            </a:extLst>
          </p:cNvPr>
          <p:cNvSpPr txBox="1"/>
          <p:nvPr/>
        </p:nvSpPr>
        <p:spPr>
          <a:xfrm>
            <a:off x="316607" y="2568620"/>
            <a:ext cx="9313955" cy="397031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carpal tunnel syndrome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nerve, muscle, or joint 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swelling of the arms and legs from fluid retention (oedema)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cholesterol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numb and tingling skin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increased risk of heart disease and diabetes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growth of cancerous tumours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growth of facial features, hands, and feet (acromegaly)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mood changes, dependency, and withdrawal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enlarged heart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blood sugar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liver damage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fatigue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enlarged breasts in men (gynecomastia)</a:t>
            </a:r>
          </a:p>
        </p:txBody>
      </p:sp>
    </p:spTree>
    <p:extLst>
      <p:ext uri="{BB962C8B-B14F-4D97-AF65-F5344CB8AC3E}">
        <p14:creationId xmlns:p14="http://schemas.microsoft.com/office/powerpoint/2010/main" val="470847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69E18-C057-46FF-9225-69EE2003A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How does HGH effect Athletes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0127A-5C9D-4EC8-B539-57F97C0D2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42907"/>
            <a:ext cx="8596668" cy="4598456"/>
          </a:xfrm>
        </p:spPr>
        <p:txBody>
          <a:bodyPr/>
          <a:lstStyle/>
          <a:p>
            <a:r>
              <a:rPr lang="en-GB" dirty="0"/>
              <a:t>HGH is similar to steroid use in sports by athletes. </a:t>
            </a:r>
          </a:p>
          <a:p>
            <a:r>
              <a:rPr lang="en-GB" dirty="0"/>
              <a:t>The benefit’s of HGH allow athletes to constantly push and strive further than they could without supplementation. </a:t>
            </a:r>
          </a:p>
          <a:p>
            <a:r>
              <a:rPr lang="en-GB" dirty="0"/>
              <a:t>HGH increases athlete lean body mass.</a:t>
            </a:r>
          </a:p>
          <a:p>
            <a:r>
              <a:rPr lang="en-GB" dirty="0"/>
              <a:t>Reduces fat free mass and % without water weight. </a:t>
            </a:r>
          </a:p>
          <a:p>
            <a:r>
              <a:rPr lang="en-GB" dirty="0"/>
              <a:t>Speeds up recovery time from training.</a:t>
            </a:r>
          </a:p>
          <a:p>
            <a:r>
              <a:rPr lang="en-GB" dirty="0"/>
              <a:t>Increases recovery time from injury.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(Godfrey et al, 2003).</a:t>
            </a:r>
          </a:p>
          <a:p>
            <a:pPr marL="0" indent="0">
              <a:buNone/>
            </a:pPr>
            <a:r>
              <a:rPr lang="en-GB" dirty="0"/>
              <a:t>(Conrad and Potter, 2004).</a:t>
            </a:r>
          </a:p>
          <a:p>
            <a:pPr marL="0" indent="0">
              <a:buNone/>
            </a:pPr>
            <a:r>
              <a:rPr lang="en-GB" dirty="0"/>
              <a:t>(Brennan et al, 2011).</a:t>
            </a:r>
          </a:p>
        </p:txBody>
      </p:sp>
    </p:spTree>
    <p:extLst>
      <p:ext uri="{BB962C8B-B14F-4D97-AF65-F5344CB8AC3E}">
        <p14:creationId xmlns:p14="http://schemas.microsoft.com/office/powerpoint/2010/main" val="1782204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FA986-B043-4179-A91B-EB53B7907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How does HGH effect Sports?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A960D-6098-4EA1-892E-66825648B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9685"/>
            <a:ext cx="8596668" cy="4581678"/>
          </a:xfrm>
        </p:spPr>
        <p:txBody>
          <a:bodyPr/>
          <a:lstStyle/>
          <a:p>
            <a:r>
              <a:rPr lang="en-GB" dirty="0"/>
              <a:t>In 1989 the Olympic committee became the first sporting committee to ban human growth hormones. </a:t>
            </a:r>
          </a:p>
          <a:p>
            <a:r>
              <a:rPr lang="en-GB" dirty="0"/>
              <a:t>Produces and unfair playing field and advantage for one athlete over the other.</a:t>
            </a:r>
          </a:p>
          <a:p>
            <a:r>
              <a:rPr lang="en-GB" dirty="0"/>
              <a:t>Takes away from training and natural talent due to supplementation.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Saugy</a:t>
            </a:r>
            <a:r>
              <a:rPr lang="en-GB" dirty="0"/>
              <a:t> et al, 2006).</a:t>
            </a:r>
          </a:p>
          <a:p>
            <a:pPr marL="0" indent="0">
              <a:buNone/>
            </a:pPr>
            <a:r>
              <a:rPr lang="en-GB" dirty="0"/>
              <a:t>(Conrad and Potter, 2004).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7915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ECCDE-A3F0-4D37-AB3D-550666F1E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Literature Review</a:t>
            </a:r>
            <a:br>
              <a:rPr lang="en-GB" i="1" dirty="0"/>
            </a:br>
            <a:r>
              <a:rPr lang="en-GB" i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A3EBC-F394-4A91-9A23-26A96F609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4183"/>
            <a:ext cx="8596668" cy="46571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Effect of growth hormone treatment on hormonal parameters, body composition and strength in athletes.</a:t>
            </a:r>
          </a:p>
          <a:p>
            <a:r>
              <a:rPr lang="en-GB" dirty="0"/>
              <a:t>N=22 Males, Age 23.4±0.5,Body Weight 122±3.1% (KG), Body Fat 10.1±1.0% (Mean ± Std).</a:t>
            </a:r>
          </a:p>
          <a:p>
            <a:r>
              <a:rPr lang="en-GB" dirty="0"/>
              <a:t>GH group (0.09 kg/</a:t>
            </a:r>
            <a:r>
              <a:rPr lang="en-GB" dirty="0" err="1"/>
              <a:t>bw</a:t>
            </a:r>
            <a:r>
              <a:rPr lang="en-GB" dirty="0"/>
              <a:t>)vs placebo over 6 weeks of training. </a:t>
            </a:r>
          </a:p>
          <a:p>
            <a:r>
              <a:rPr lang="en-GB" dirty="0"/>
              <a:t>Tests where taken every 2 weeks to monitor intake and participants levels.</a:t>
            </a:r>
          </a:p>
          <a:p>
            <a:r>
              <a:rPr lang="en-GB" dirty="0"/>
              <a:t>There was no effect of GH treatment on maximal strength during concentric contraction of the biceps and quadriceps muscles. </a:t>
            </a:r>
          </a:p>
          <a:p>
            <a:r>
              <a:rPr lang="en-GB" dirty="0"/>
              <a:t>Body weight and body fat were not changed significantly during treatment.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Deyssig</a:t>
            </a:r>
            <a:r>
              <a:rPr lang="en-GB" dirty="0"/>
              <a:t> et al, 1993).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776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53247-C8F9-4607-AD15-F5994520D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Literature Review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ADF7B-7E1D-4C6E-8176-B27114260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4183"/>
            <a:ext cx="8596668" cy="465717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Short-term recombinant human growth hormone administration improves respiratory function in abstinent anabolic–androgenic steroid users.</a:t>
            </a:r>
          </a:p>
          <a:p>
            <a:r>
              <a:rPr lang="en-GB" dirty="0"/>
              <a:t>6 day trail, N=48, group 1 placebo, group 2 trail.</a:t>
            </a:r>
          </a:p>
          <a:p>
            <a:r>
              <a:rPr lang="en-GB" dirty="0"/>
              <a:t>Trial group used, 0.019 mg/kg</a:t>
            </a:r>
            <a:r>
              <a:rPr lang="en-GB" baseline="30000" dirty="0"/>
              <a:t>−1/</a:t>
            </a:r>
            <a:r>
              <a:rPr lang="en-GB" dirty="0"/>
              <a:t>day, HGH. </a:t>
            </a:r>
          </a:p>
          <a:p>
            <a:r>
              <a:rPr lang="en-GB" dirty="0"/>
              <a:t>Anaerobic and Aerobic tests where conducted pre and post trail.</a:t>
            </a:r>
          </a:p>
          <a:p>
            <a:r>
              <a:rPr lang="en-GB" dirty="0"/>
              <a:t>Findings, of this study indicated that short-term high dose HGH increased aerobic performance and respiratory muscle strength.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(Graham et al, 2007). </a:t>
            </a:r>
          </a:p>
        </p:txBody>
      </p:sp>
    </p:spTree>
    <p:extLst>
      <p:ext uri="{BB962C8B-B14F-4D97-AF65-F5344CB8AC3E}">
        <p14:creationId xmlns:p14="http://schemas.microsoft.com/office/powerpoint/2010/main" val="2818895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A6B9E-5FEA-447F-B751-F51E0289B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Critical evaluation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4EA20-E630-457A-A983-30F72DA6D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9350"/>
            <a:ext cx="8596668" cy="531023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literature was conducted fairly with no aid or funding via and third parties.</a:t>
            </a:r>
          </a:p>
          <a:p>
            <a:r>
              <a:rPr lang="en-GB" dirty="0"/>
              <a:t>The trial was a placebo and HG control groups and were randomized to avoid bias grouping. </a:t>
            </a:r>
          </a:p>
          <a:p>
            <a:r>
              <a:rPr lang="en-GB" dirty="0"/>
              <a:t>Literature found shows mixed results leaving no outstanding evidence for positive or negative effects on athletic performance. </a:t>
            </a:r>
          </a:p>
          <a:p>
            <a:r>
              <a:rPr lang="en-GB" dirty="0"/>
              <a:t>HGH is an unethical drug and on the banned substance list, ethical approval for literature is minimal. </a:t>
            </a:r>
          </a:p>
          <a:p>
            <a:r>
              <a:rPr lang="en-GB" dirty="0"/>
              <a:t>HGH on its own shows no evidence to support athletic performance.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Birzniece</a:t>
            </a:r>
            <a:r>
              <a:rPr lang="en-GB" dirty="0"/>
              <a:t> et al, 2011).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0A847C-9D45-4E12-A356-4D4146FCF890}"/>
              </a:ext>
            </a:extLst>
          </p:cNvPr>
          <p:cNvPicPr/>
          <p:nvPr/>
        </p:nvPicPr>
        <p:blipFill rotWithShape="1">
          <a:blip r:embed="rId2"/>
          <a:srcRect l="26721" t="20196" r="6080" b="25473"/>
          <a:stretch/>
        </p:blipFill>
        <p:spPr bwMode="auto">
          <a:xfrm>
            <a:off x="773708" y="3728906"/>
            <a:ext cx="6222710" cy="23447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39187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0E514-2165-4A5D-AE4C-6C39A12EC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Limitations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4109E-C4EB-469B-8E4D-830A10BF4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35185"/>
            <a:ext cx="8596668" cy="4506177"/>
          </a:xfrm>
        </p:spPr>
        <p:txBody>
          <a:bodyPr/>
          <a:lstStyle/>
          <a:p>
            <a:r>
              <a:rPr lang="en-GB" dirty="0"/>
              <a:t>Ethical approval of studies using illegal substances (HGH and Steroids) on athletes or participants. </a:t>
            </a:r>
          </a:p>
          <a:p>
            <a:endParaRPr lang="en-GB" dirty="0"/>
          </a:p>
          <a:p>
            <a:r>
              <a:rPr lang="en-GB" dirty="0"/>
              <a:t>A lot of literature on HGH is aimed towards anti-doping and how to stop and prevent the use of HGH.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285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A92A5-AD52-45E8-B6E0-CA3E42ABC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1772A-4D2B-40AB-AEFA-CF2F4C9C3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0353"/>
            <a:ext cx="8596668" cy="4481010"/>
          </a:xfrm>
        </p:spPr>
        <p:txBody>
          <a:bodyPr/>
          <a:lstStyle/>
          <a:p>
            <a:r>
              <a:rPr lang="en-GB" dirty="0"/>
              <a:t>HGH is banned as an illegal substance in competitive and recreational sports.</a:t>
            </a:r>
          </a:p>
          <a:p>
            <a:r>
              <a:rPr lang="en-GB" dirty="0"/>
              <a:t>No large amount of current literature on supplementation is available due to the substance been banned.</a:t>
            </a:r>
          </a:p>
          <a:p>
            <a:r>
              <a:rPr lang="en-GB" dirty="0"/>
              <a:t>HGH provides a unfair advantage to those athlete who take it along side other supplements such as AAS.</a:t>
            </a:r>
          </a:p>
          <a:p>
            <a:r>
              <a:rPr lang="en-GB" dirty="0"/>
              <a:t>It should not be used in competitive sports without a clean / unclean sporting category. </a:t>
            </a:r>
          </a:p>
        </p:txBody>
      </p:sp>
    </p:spTree>
    <p:extLst>
      <p:ext uri="{BB962C8B-B14F-4D97-AF65-F5344CB8AC3E}">
        <p14:creationId xmlns:p14="http://schemas.microsoft.com/office/powerpoint/2010/main" val="30191154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03F5-D1D1-4C58-9DC8-C794131D5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366320"/>
            <a:ext cx="8596668" cy="1320800"/>
          </a:xfrm>
        </p:spPr>
        <p:txBody>
          <a:bodyPr/>
          <a:lstStyle/>
          <a:p>
            <a:pPr algn="ctr"/>
            <a:r>
              <a:rPr lang="en-GB" i="1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564A5-0AFB-4AC4-A4A9-E1800A290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015068"/>
            <a:ext cx="9423011" cy="5763237"/>
          </a:xfrm>
        </p:spPr>
        <p:txBody>
          <a:bodyPr>
            <a:normAutofit fontScale="92500" lnSpcReduction="20000"/>
          </a:bodyPr>
          <a:lstStyle/>
          <a:p>
            <a:r>
              <a:rPr lang="en-GB" sz="1300" dirty="0" err="1"/>
              <a:t>Birzniece</a:t>
            </a:r>
            <a:r>
              <a:rPr lang="en-GB" sz="1300" dirty="0"/>
              <a:t>, V., Nelson, A.E. and Ho, K.K., 2011. Growth hormone and physical performance. </a:t>
            </a:r>
            <a:r>
              <a:rPr lang="en-GB" sz="1300" i="1" dirty="0"/>
              <a:t>Trends in Endocrinology &amp; Metabolism</a:t>
            </a:r>
            <a:r>
              <a:rPr lang="en-GB" sz="1300" dirty="0"/>
              <a:t>, </a:t>
            </a:r>
            <a:r>
              <a:rPr lang="en-GB" sz="1300" i="1" dirty="0"/>
              <a:t>22</a:t>
            </a:r>
            <a:r>
              <a:rPr lang="en-GB" sz="1300" dirty="0"/>
              <a:t>(5), pp.171-178.</a:t>
            </a:r>
          </a:p>
          <a:p>
            <a:r>
              <a:rPr lang="en-GB" sz="1200" dirty="0"/>
              <a:t>Brennan, B.P., Kanayama, G., Hudson, J.I. and Pope, Jr, H.G., 2011. Human growth hormone abuse in male weightlifters. </a:t>
            </a:r>
            <a:r>
              <a:rPr lang="en-GB" sz="1200" i="1" dirty="0"/>
              <a:t>The American journal on addictions</a:t>
            </a:r>
            <a:r>
              <a:rPr lang="en-GB" sz="1200" dirty="0"/>
              <a:t>, </a:t>
            </a:r>
            <a:r>
              <a:rPr lang="en-GB" sz="1200" i="1" dirty="0"/>
              <a:t>20</a:t>
            </a:r>
            <a:r>
              <a:rPr lang="en-GB" sz="1200" dirty="0"/>
              <a:t>(1), pp.9-13.</a:t>
            </a:r>
          </a:p>
          <a:p>
            <a:r>
              <a:rPr lang="en-GB" sz="1200" dirty="0"/>
              <a:t>Conrad, P. and Potter, D. (2004). Human Growth Hormone and the Temptations of Biomedical Enhancement. </a:t>
            </a:r>
            <a:r>
              <a:rPr lang="en-GB" sz="1200" i="1" dirty="0"/>
              <a:t>Sociology of health &amp; illness</a:t>
            </a:r>
            <a:r>
              <a:rPr lang="en-GB" sz="1200" dirty="0"/>
              <a:t>, </a:t>
            </a:r>
            <a:r>
              <a:rPr lang="en-GB" sz="1200" i="1" dirty="0"/>
              <a:t>26</a:t>
            </a:r>
            <a:r>
              <a:rPr lang="en-GB" sz="1200" dirty="0"/>
              <a:t>(2), pp.184-215.</a:t>
            </a:r>
          </a:p>
          <a:p>
            <a:r>
              <a:rPr lang="en-GB" sz="1200" dirty="0" err="1"/>
              <a:t>Deyssig</a:t>
            </a:r>
            <a:r>
              <a:rPr lang="en-GB" sz="1200" dirty="0"/>
              <a:t>, R., Frisch, H., Blum, W.F. and </a:t>
            </a:r>
            <a:r>
              <a:rPr lang="en-GB" sz="1200" dirty="0" err="1"/>
              <a:t>Waldhör</a:t>
            </a:r>
            <a:r>
              <a:rPr lang="en-GB" sz="1200" dirty="0"/>
              <a:t>, T. (1993). Effect of Growth Hormone Treatment on Hormonal Parameters, Body Composition and Strength in Athletes. </a:t>
            </a:r>
            <a:r>
              <a:rPr lang="en-GB" sz="1200" i="1" dirty="0"/>
              <a:t>European Journal of Endocrinology</a:t>
            </a:r>
            <a:r>
              <a:rPr lang="en-GB" sz="1200" dirty="0"/>
              <a:t>, </a:t>
            </a:r>
            <a:r>
              <a:rPr lang="en-GB" sz="1200" i="1" dirty="0"/>
              <a:t>128</a:t>
            </a:r>
            <a:r>
              <a:rPr lang="en-GB" sz="1200" dirty="0"/>
              <a:t>(4), pp.313-318.</a:t>
            </a:r>
          </a:p>
          <a:p>
            <a:r>
              <a:rPr lang="en-GB" sz="1200" dirty="0"/>
              <a:t>Ejaz, K. (2014). </a:t>
            </a:r>
            <a:r>
              <a:rPr lang="en-GB" sz="1200" i="1" dirty="0"/>
              <a:t>Lionel Messi</a:t>
            </a:r>
            <a:r>
              <a:rPr lang="en-GB" sz="1200" dirty="0"/>
              <a:t>. Mitchell Lane Publishers :United States of America.</a:t>
            </a:r>
          </a:p>
          <a:p>
            <a:r>
              <a:rPr lang="en-GB" sz="1200" dirty="0"/>
              <a:t>Godfrey, R.J., </a:t>
            </a:r>
            <a:r>
              <a:rPr lang="en-GB" sz="1200" dirty="0" err="1"/>
              <a:t>Madgwick</a:t>
            </a:r>
            <a:r>
              <a:rPr lang="en-GB" sz="1200" dirty="0"/>
              <a:t>, Z. and Whyte, G.P. (2003). The Exercise-Induced Growth Hormone Response in Athletes. </a:t>
            </a:r>
            <a:r>
              <a:rPr lang="en-GB" sz="1200" i="1" dirty="0"/>
              <a:t>Sports medicine</a:t>
            </a:r>
            <a:r>
              <a:rPr lang="en-GB" sz="1200" dirty="0"/>
              <a:t>, </a:t>
            </a:r>
            <a:r>
              <a:rPr lang="en-GB" sz="1200" i="1" dirty="0"/>
              <a:t>33</a:t>
            </a:r>
            <a:r>
              <a:rPr lang="en-GB" sz="1200" dirty="0"/>
              <a:t>(8), pp.599-613.</a:t>
            </a:r>
          </a:p>
          <a:p>
            <a:r>
              <a:rPr lang="en-GB" sz="1300" dirty="0"/>
              <a:t>Graham, M.R., Baker, J.S., Evans, P., </a:t>
            </a:r>
            <a:r>
              <a:rPr lang="en-GB" sz="1300" dirty="0" err="1"/>
              <a:t>Kicman</a:t>
            </a:r>
            <a:r>
              <a:rPr lang="en-GB" sz="1300" dirty="0"/>
              <a:t>, A., Cowan, D., Hullin, D. and Davies, B. (2007. Short-term Recombinant Human Growth Hormone Administration Improves Respiratory Function in Abstinent Anabolic–androgenic Steroid Users. </a:t>
            </a:r>
            <a:r>
              <a:rPr lang="en-GB" sz="1300" i="1" dirty="0"/>
              <a:t>Growth hormone &amp; IGF research</a:t>
            </a:r>
            <a:r>
              <a:rPr lang="en-GB" sz="1300" dirty="0"/>
              <a:t>, </a:t>
            </a:r>
            <a:r>
              <a:rPr lang="en-GB" sz="1300" i="1" dirty="0"/>
              <a:t>17</a:t>
            </a:r>
            <a:r>
              <a:rPr lang="en-GB" sz="1300" dirty="0"/>
              <a:t>(4), pp.328-335.</a:t>
            </a:r>
          </a:p>
          <a:p>
            <a:r>
              <a:rPr lang="en-GB" sz="1200" dirty="0"/>
              <a:t>Holt, R.I. and Ho, K.K. (2019). The Use and Abuse of Growth Hormone in Sports. </a:t>
            </a:r>
            <a:r>
              <a:rPr lang="en-GB" sz="1200" i="1" dirty="0"/>
              <a:t>Endocrine Reviews</a:t>
            </a:r>
            <a:r>
              <a:rPr lang="en-GB" sz="1200" dirty="0"/>
              <a:t>, </a:t>
            </a:r>
            <a:r>
              <a:rPr lang="en-GB" sz="1200" i="1" dirty="0"/>
              <a:t>40</a:t>
            </a:r>
            <a:r>
              <a:rPr lang="en-GB" sz="1200" dirty="0"/>
              <a:t>(4), pp.1163-1185.</a:t>
            </a:r>
          </a:p>
          <a:p>
            <a:r>
              <a:rPr lang="en-GB" sz="1200" dirty="0"/>
              <a:t>Lewis, U.J., Singh, R.N.P., Tutwiler, G.F., Sigel, M.B., </a:t>
            </a:r>
            <a:r>
              <a:rPr lang="en-GB" sz="1200" dirty="0" err="1"/>
              <a:t>VanderLaan</a:t>
            </a:r>
            <a:r>
              <a:rPr lang="en-GB" sz="1200" dirty="0"/>
              <a:t>, E.F. and </a:t>
            </a:r>
            <a:r>
              <a:rPr lang="en-GB" sz="1200" dirty="0" err="1"/>
              <a:t>VanderLaan</a:t>
            </a:r>
            <a:r>
              <a:rPr lang="en-GB" sz="1200" dirty="0"/>
              <a:t>, W.P. (1980). Human Growth Hormone: a Complex of Proteins. In </a:t>
            </a:r>
            <a:r>
              <a:rPr lang="en-GB" sz="1200" i="1" dirty="0"/>
              <a:t>Proceedings of the 1979 Laurentian Hormone Conference</a:t>
            </a:r>
            <a:r>
              <a:rPr lang="en-GB" sz="1200" dirty="0"/>
              <a:t> (pp. 477-508). Academic press.</a:t>
            </a:r>
          </a:p>
          <a:p>
            <a:r>
              <a:rPr lang="en-GB" sz="1200" dirty="0"/>
              <a:t>McHugh, C.M., Park, R.T., </a:t>
            </a:r>
            <a:r>
              <a:rPr lang="en-GB" sz="1200" dirty="0" err="1"/>
              <a:t>SONKsEN</a:t>
            </a:r>
            <a:r>
              <a:rPr lang="en-GB" sz="1200" dirty="0"/>
              <a:t>, P.H. and Holt, R.I. (2005). Challenges in Detecting the Abuse of Growth Hormone in Sport. </a:t>
            </a:r>
            <a:r>
              <a:rPr lang="en-GB" sz="1200" i="1" dirty="0"/>
              <a:t>Clinical chemistry</a:t>
            </a:r>
            <a:r>
              <a:rPr lang="en-GB" sz="1200" dirty="0"/>
              <a:t>, </a:t>
            </a:r>
            <a:r>
              <a:rPr lang="en-GB" sz="1200" i="1" dirty="0"/>
              <a:t>51</a:t>
            </a:r>
            <a:r>
              <a:rPr lang="en-GB" sz="1200" dirty="0"/>
              <a:t>(9), pp.1587-1593.</a:t>
            </a:r>
          </a:p>
          <a:p>
            <a:r>
              <a:rPr lang="en-GB" sz="1200" dirty="0" err="1"/>
              <a:t>Momaya</a:t>
            </a:r>
            <a:r>
              <a:rPr lang="en-GB" sz="1200" dirty="0"/>
              <a:t>, A., </a:t>
            </a:r>
            <a:r>
              <a:rPr lang="en-GB" sz="1200" dirty="0" err="1"/>
              <a:t>Fawal</a:t>
            </a:r>
            <a:r>
              <a:rPr lang="en-GB" sz="1200" dirty="0"/>
              <a:t>, M. and Estes, R. (2015). Performance-enhancing Substances in Sports: a Review of the Literature. </a:t>
            </a:r>
            <a:r>
              <a:rPr lang="en-GB" sz="1200" i="1" dirty="0"/>
              <a:t>Sports Medicine</a:t>
            </a:r>
            <a:r>
              <a:rPr lang="en-GB" sz="1200" dirty="0"/>
              <a:t>, </a:t>
            </a:r>
            <a:r>
              <a:rPr lang="en-GB" sz="1200" i="1" dirty="0"/>
              <a:t>45</a:t>
            </a:r>
            <a:r>
              <a:rPr lang="en-GB" sz="1200" dirty="0"/>
              <a:t>(4), pp.517-531.</a:t>
            </a:r>
          </a:p>
          <a:p>
            <a:r>
              <a:rPr lang="en-GB" sz="1200" dirty="0" err="1"/>
              <a:t>Saugy</a:t>
            </a:r>
            <a:r>
              <a:rPr lang="en-GB" sz="1200" dirty="0"/>
              <a:t>, M., Robinson, N., </a:t>
            </a:r>
            <a:r>
              <a:rPr lang="en-GB" sz="1200" dirty="0" err="1"/>
              <a:t>Saudan</a:t>
            </a:r>
            <a:r>
              <a:rPr lang="en-GB" sz="1200" dirty="0"/>
              <a:t>, C., Baume, N., </a:t>
            </a:r>
            <a:r>
              <a:rPr lang="en-GB" sz="1200" dirty="0" err="1"/>
              <a:t>Avois</a:t>
            </a:r>
            <a:r>
              <a:rPr lang="en-GB" sz="1200" dirty="0"/>
              <a:t>, L. and </a:t>
            </a:r>
            <a:r>
              <a:rPr lang="en-GB" sz="1200" dirty="0" err="1"/>
              <a:t>Mangin</a:t>
            </a:r>
            <a:r>
              <a:rPr lang="en-GB" sz="1200" dirty="0"/>
              <a:t>, P. (2006). Human Growth Hormone Doping in Sport. </a:t>
            </a:r>
            <a:r>
              <a:rPr lang="en-GB" sz="1200" i="1" dirty="0"/>
              <a:t>British journal of sports medicine</a:t>
            </a:r>
            <a:r>
              <a:rPr lang="en-GB" sz="1200" dirty="0"/>
              <a:t>, </a:t>
            </a:r>
            <a:r>
              <a:rPr lang="en-GB" sz="1200" i="1" dirty="0"/>
              <a:t>40</a:t>
            </a:r>
            <a:r>
              <a:rPr lang="en-GB" sz="1200" dirty="0"/>
              <a:t>(</a:t>
            </a:r>
            <a:r>
              <a:rPr lang="en-GB" sz="1200" dirty="0" err="1"/>
              <a:t>suppl</a:t>
            </a:r>
            <a:r>
              <a:rPr lang="en-GB" sz="1200" dirty="0"/>
              <a:t> 1), pp.i35-i39.</a:t>
            </a:r>
          </a:p>
          <a:p>
            <a:r>
              <a:rPr lang="en-GB" sz="1200" dirty="0"/>
              <a:t>Strobl, J.S. and Thomas, M.J. (1994). Human Growth Hormone. </a:t>
            </a:r>
            <a:r>
              <a:rPr lang="en-GB" sz="1200" i="1" dirty="0"/>
              <a:t>Pharmacological reviews</a:t>
            </a:r>
            <a:r>
              <a:rPr lang="en-GB" sz="1200" dirty="0"/>
              <a:t>, </a:t>
            </a:r>
            <a:r>
              <a:rPr lang="en-GB" sz="1200" i="1" dirty="0"/>
              <a:t>46</a:t>
            </a:r>
            <a:r>
              <a:rPr lang="en-GB" sz="1200" dirty="0"/>
              <a:t>(1), pp.1-34.</a:t>
            </a:r>
            <a:endParaRPr lang="en-GB" dirty="0"/>
          </a:p>
          <a:p>
            <a:r>
              <a:rPr lang="en-GB" sz="1200" dirty="0"/>
              <a:t>https://www.healthline.com/health/hgh-side-effects (Accessed: 10th February 2020)</a:t>
            </a:r>
          </a:p>
          <a:p>
            <a:r>
              <a:rPr lang="en-GB" sz="1200" dirty="0"/>
              <a:t>https://www.drugs.com/wada/ (Accessed: 14th February 2020)</a:t>
            </a:r>
          </a:p>
          <a:p>
            <a:r>
              <a:rPr lang="en-GB" sz="1200" dirty="0"/>
              <a:t>https://www.nice.org.uk/search?q=human+growth+hotmone+ (Accessed: 2nd March 2020)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191357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64457-A3C4-47AD-8797-379F27493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i="1" dirty="0"/>
              <a:t>Thank you for listening!</a:t>
            </a:r>
            <a:br>
              <a:rPr lang="en-GB" i="1" dirty="0"/>
            </a:br>
            <a:r>
              <a:rPr lang="en-GB" i="1" dirty="0"/>
              <a:t>Any questions? No.</a:t>
            </a:r>
          </a:p>
        </p:txBody>
      </p:sp>
    </p:spTree>
    <p:extLst>
      <p:ext uri="{BB962C8B-B14F-4D97-AF65-F5344CB8AC3E}">
        <p14:creationId xmlns:p14="http://schemas.microsoft.com/office/powerpoint/2010/main" val="58558299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5259</TotalTime>
  <Words>1839</Words>
  <Application>Microsoft Office PowerPoint</Application>
  <PresentationFormat>Widescreen</PresentationFormat>
  <Paragraphs>164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Trebuchet MS</vt:lpstr>
      <vt:lpstr>Wingdings 3</vt:lpstr>
      <vt:lpstr>Facet</vt:lpstr>
      <vt:lpstr>Human Growth Hormones  (HGH)</vt:lpstr>
      <vt:lpstr>What is GH?</vt:lpstr>
      <vt:lpstr>What does GH do?</vt:lpstr>
      <vt:lpstr>Cases of illegal use </vt:lpstr>
      <vt:lpstr>Cases of illegal use </vt:lpstr>
      <vt:lpstr>Cases of illegal use </vt:lpstr>
      <vt:lpstr>Cases of legal use </vt:lpstr>
      <vt:lpstr>Pharmacological aid </vt:lpstr>
      <vt:lpstr>Side effects </vt:lpstr>
      <vt:lpstr>How does HGH effect Athletes </vt:lpstr>
      <vt:lpstr>How does HGH effect Sports?</vt:lpstr>
      <vt:lpstr>Literature Review  </vt:lpstr>
      <vt:lpstr>Literature Review </vt:lpstr>
      <vt:lpstr>Critical evaluation</vt:lpstr>
      <vt:lpstr>Limitations  </vt:lpstr>
      <vt:lpstr>Summary</vt:lpstr>
      <vt:lpstr>Reference list </vt:lpstr>
      <vt:lpstr>Thank you for listening! Any questions? No.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Growth Hormones  (HGH)</dc:title>
  <dc:creator>Robert Shaw (1701251)</dc:creator>
  <cp:lastModifiedBy>robert shaw</cp:lastModifiedBy>
  <cp:revision>75</cp:revision>
  <dcterms:created xsi:type="dcterms:W3CDTF">2020-02-10T09:21:39Z</dcterms:created>
  <dcterms:modified xsi:type="dcterms:W3CDTF">2020-03-06T10:42:46Z</dcterms:modified>
</cp:coreProperties>
</file>