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45"/>
  </p:notesMasterIdLst>
  <p:handoutMasterIdLst>
    <p:handoutMasterId r:id="rId46"/>
  </p:handoutMasterIdLst>
  <p:sldIdLst>
    <p:sldId id="304" r:id="rId2"/>
    <p:sldId id="305" r:id="rId3"/>
    <p:sldId id="334" r:id="rId4"/>
    <p:sldId id="335" r:id="rId5"/>
    <p:sldId id="306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14" r:id="rId14"/>
    <p:sldId id="315" r:id="rId15"/>
    <p:sldId id="316" r:id="rId16"/>
    <p:sldId id="317" r:id="rId17"/>
    <p:sldId id="336" r:id="rId18"/>
    <p:sldId id="338" r:id="rId19"/>
    <p:sldId id="318" r:id="rId20"/>
    <p:sldId id="319" r:id="rId21"/>
    <p:sldId id="339" r:id="rId22"/>
    <p:sldId id="340" r:id="rId23"/>
    <p:sldId id="320" r:id="rId24"/>
    <p:sldId id="342" r:id="rId25"/>
    <p:sldId id="321" r:id="rId26"/>
    <p:sldId id="346" r:id="rId27"/>
    <p:sldId id="347" r:id="rId28"/>
    <p:sldId id="348" r:id="rId29"/>
    <p:sldId id="345" r:id="rId30"/>
    <p:sldId id="322" r:id="rId31"/>
    <p:sldId id="323" r:id="rId32"/>
    <p:sldId id="324" r:id="rId33"/>
    <p:sldId id="343" r:id="rId34"/>
    <p:sldId id="344" r:id="rId35"/>
    <p:sldId id="325" r:id="rId36"/>
    <p:sldId id="326" r:id="rId37"/>
    <p:sldId id="327" r:id="rId38"/>
    <p:sldId id="328" r:id="rId39"/>
    <p:sldId id="329" r:id="rId40"/>
    <p:sldId id="330" r:id="rId41"/>
    <p:sldId id="337" r:id="rId42"/>
    <p:sldId id="331" r:id="rId43"/>
    <p:sldId id="333" r:id="rId4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9355" autoAdjust="0"/>
  </p:normalViewPr>
  <p:slideViewPr>
    <p:cSldViewPr>
      <p:cViewPr varScale="1">
        <p:scale>
          <a:sx n="63" d="100"/>
          <a:sy n="63" d="100"/>
        </p:scale>
        <p:origin x="1605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41350" y="779463"/>
            <a:ext cx="5202238" cy="3903662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241391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20B6E7E6-83C5-4441-9B82-1C572FEFF020}" type="slidenum">
              <a:rPr lang="en-GB" altLang="en-US" smtClean="0"/>
              <a:pPr>
                <a:spcBef>
                  <a:spcPct val="0"/>
                </a:spcBef>
                <a:defRPr/>
              </a:pPr>
              <a:t>2</a:t>
            </a:fld>
            <a:endParaRPr lang="en-GB" altLang="en-US" smtClean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96635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96938" y="731838"/>
            <a:ext cx="48752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77844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C49D3CB-AA7D-460D-AF6F-897FF616722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pitchFamily="34" charset="-128"/>
              <a:cs typeface="+mn-cs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ea typeface="ＭＳ Ｐゴシック" pitchFamily="34" charset="-128"/>
            </a:endParaRPr>
          </a:p>
          <a:p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17176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20B6E7E6-83C5-4441-9B82-1C572FEFF020}" type="slidenum">
              <a:rPr lang="en-GB" altLang="en-US" smtClean="0"/>
              <a:pPr>
                <a:spcBef>
                  <a:spcPct val="0"/>
                </a:spcBef>
                <a:defRPr/>
              </a:pPr>
              <a:t>5</a:t>
            </a:fld>
            <a:endParaRPr lang="en-GB" altLang="en-US" smtClean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31642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DC49D3CB-AA7D-460D-AF6F-897FF616722A}" type="slidenum">
              <a:rPr lang="en-GB" altLang="en-US" smtClean="0"/>
              <a:pPr>
                <a:spcBef>
                  <a:spcPct val="0"/>
                </a:spcBef>
                <a:defRPr/>
              </a:pPr>
              <a:t>6</a:t>
            </a:fld>
            <a:endParaRPr lang="en-GB" altLang="en-US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552808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DC49D3CB-AA7D-460D-AF6F-897FF616722A}" type="slidenum">
              <a:rPr lang="en-GB" altLang="en-US" smtClean="0"/>
              <a:pPr>
                <a:spcBef>
                  <a:spcPct val="0"/>
                </a:spcBef>
                <a:defRPr/>
              </a:pPr>
              <a:t>7</a:t>
            </a:fld>
            <a:endParaRPr lang="en-GB" altLang="en-US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816651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7126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4F5A72-C715-4E3E-96E8-FF60A2D29900}" type="slidenum">
              <a:rPr lang="en-GB" altLang="en-US" smtClean="0"/>
              <a:pPr>
                <a:spcBef>
                  <a:spcPct val="0"/>
                </a:spcBef>
                <a:defRPr/>
              </a:pPr>
              <a:t>9</a:t>
            </a:fld>
            <a:endParaRPr lang="en-GB" altLang="en-US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9316" y="4632688"/>
            <a:ext cx="4890457" cy="438935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565492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A53E79D-03DB-4141-91FF-CC7342756398}" type="slidenum">
              <a:rPr lang="en-GB" altLang="en-US" smtClean="0"/>
              <a:pPr>
                <a:spcBef>
                  <a:spcPct val="0"/>
                </a:spcBef>
                <a:defRPr/>
              </a:pPr>
              <a:t>10</a:t>
            </a:fld>
            <a:endParaRPr lang="en-GB" alt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416386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54550AB-5B5E-4B95-A0AA-000E4EA1EB0D}" type="slidenum">
              <a:rPr lang="cy-GB" altLang="cy-GB" sz="1200">
                <a:latin typeface="Arial" panose="020B0604020202020204" pitchFamily="34" charset="0"/>
              </a:rPr>
              <a:pPr/>
              <a:t>11</a:t>
            </a:fld>
            <a:endParaRPr lang="cy-GB" altLang="cy-GB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02462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cy-GB" altLang="cy-GB" baseline="0" dirty="0" smtClean="0">
              <a:solidFill>
                <a:srgbClr val="000000"/>
              </a:solidFill>
              <a:latin typeface="Comic Sans MS" pitchFamily="66" charset="0"/>
              <a:ea typeface="ＭＳ Ｐゴシック" pitchFamily="34" charset="-128"/>
            </a:endParaRPr>
          </a:p>
          <a:p>
            <a:pPr>
              <a:defRPr/>
            </a:pPr>
            <a:endParaRPr lang="en-GB" altLang="cy-GB" dirty="0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2EA75BC-1AD8-41E7-A6D4-151231EF890C}" type="slidenum">
              <a:rPr lang="cy-GB" altLang="cy-GB" sz="1200">
                <a:latin typeface="Arial" panose="020B0604020202020204" pitchFamily="34" charset="0"/>
              </a:rPr>
              <a:pPr/>
              <a:t>12</a:t>
            </a:fld>
            <a:endParaRPr lang="cy-GB" altLang="cy-GB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79991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cy-GB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6A4D416-8185-4DDA-B14F-4FCFB09F77AD}" type="slidenum">
              <a:rPr lang="cy-GB" altLang="cy-GB" sz="1200">
                <a:solidFill>
                  <a:srgbClr val="000000"/>
                </a:solidFill>
                <a:latin typeface="Arial" panose="020B0604020202020204" pitchFamily="34" charset="0"/>
              </a:rPr>
              <a:pPr/>
              <a:t>13</a:t>
            </a:fld>
            <a:endParaRPr lang="cy-GB" altLang="cy-GB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24430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1">
              <a:defRPr/>
            </a:pPr>
            <a:endParaRPr lang="cy-GB" altLang="cy-GB" dirty="0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C47D905-3CEC-4E31-8406-DDFA379258CE}" type="slidenum">
              <a:rPr lang="cy-GB" altLang="cy-GB" sz="1200">
                <a:solidFill>
                  <a:srgbClr val="000000"/>
                </a:solidFill>
                <a:latin typeface="Arial" panose="020B0604020202020204" pitchFamily="34" charset="0"/>
              </a:rPr>
              <a:pPr/>
              <a:t>14</a:t>
            </a:fld>
            <a:endParaRPr lang="cy-GB" altLang="cy-GB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19733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34AE7B2-8166-4220-8FDA-A31B40B54EBE}" type="slidenum">
              <a:rPr lang="cy-GB" altLang="cy-GB" sz="1200">
                <a:latin typeface="Arial" panose="020B0604020202020204" pitchFamily="34" charset="0"/>
              </a:rPr>
              <a:pPr/>
              <a:t>15</a:t>
            </a:fld>
            <a:endParaRPr lang="cy-GB" altLang="cy-GB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03829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E9800B-6A12-4071-A948-FB6135D342FA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48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E9800B-6A12-4071-A948-FB6135D342FA}" type="slidenum">
              <a:rPr lang="cy-GB" altLang="en-US" sz="120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4488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E9800B-6A12-4071-A948-FB6135D342FA}" type="slidenum">
              <a:rPr lang="cy-GB" altLang="en-US" sz="120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95776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BDE13CB-EA40-4640-8901-17AB8BF3A945}" type="slidenum">
              <a:rPr lang="cy-GB" altLang="en-US" smtClean="0"/>
              <a:pPr>
                <a:spcBef>
                  <a:spcPct val="0"/>
                </a:spcBef>
              </a:pPr>
              <a:t>19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19486594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4156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0235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9D3653C-22B5-436C-8F89-05CA3D534697}" type="slidenum">
              <a:rPr lang="en-GB" altLang="en-US" smtClean="0"/>
              <a:pPr>
                <a:spcBef>
                  <a:spcPct val="0"/>
                </a:spcBef>
              </a:pPr>
              <a:t>23</a:t>
            </a:fld>
            <a:endParaRPr lang="en-GB" altLang="en-US" smtClean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382530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9D3653C-22B5-436C-8F89-05CA3D534697}" type="slidenum">
              <a:rPr lang="en-GB" altLang="en-US" smtClean="0"/>
              <a:pPr>
                <a:spcBef>
                  <a:spcPct val="0"/>
                </a:spcBef>
              </a:pPr>
              <a:t>24</a:t>
            </a:fld>
            <a:endParaRPr lang="en-GB" altLang="en-US" smtClean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370565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25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8382297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26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433753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27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594786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28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347771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29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4462290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30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 smtClean="0">
              <a:solidFill>
                <a:srgbClr val="0070C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19640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31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9632560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32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4533881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33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7014286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34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637228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35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4991767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D00FA53-6A68-4369-9B05-13277E93EED1}" type="slidenum">
              <a:rPr lang="cy-GB" altLang="en-US" smtClean="0"/>
              <a:pPr/>
              <a:t>36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198000934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464365D-84CF-4D46-8065-B39976D177E9}" type="slidenum">
              <a:rPr lang="cy-GB" altLang="en-US" smtClean="0"/>
              <a:pPr/>
              <a:t>37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177034921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83513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6800" cy="3657600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6233464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690EFFC-C9ED-4F81-9901-901879E7F230}" type="slidenum">
              <a:rPr lang="cy-GB" altLang="cy-GB" sz="1200">
                <a:latin typeface="Arial" panose="020B0604020202020204" pitchFamily="34" charset="0"/>
              </a:rPr>
              <a:pPr/>
              <a:t>40</a:t>
            </a:fld>
            <a:endParaRPr lang="cy-GB" altLang="cy-GB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56514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690EFFC-C9ED-4F81-9901-901879E7F230}" type="slidenum">
              <a:rPr lang="cy-GB" altLang="cy-GB" sz="1200">
                <a:latin typeface="Arial" panose="020B0604020202020204" pitchFamily="34" charset="0"/>
              </a:rPr>
              <a:pPr/>
              <a:t>41</a:t>
            </a:fld>
            <a:endParaRPr lang="cy-GB" altLang="cy-GB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76546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074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72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323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458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557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65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05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749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493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14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189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85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020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7549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36DE72-054B-4D80-9CA0-8F0FAEC46B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097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234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nqioDJqShk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9.emf"/><Relationship Id="rId4" Type="http://schemas.openxmlformats.org/officeDocument/2006/relationships/oleObject" Target="../embeddings/oleObject1.bin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REyQJO9EPs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a8B6No20dk" TargetMode="Externa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road-reading" TargetMode="Externa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theguardian.com/education/2020/feb/29/children-reading-less-says-new-research" TargetMode="External"/><Relationship Id="rId4" Type="http://schemas.openxmlformats.org/officeDocument/2006/relationships/hyperlink" Target="https://theconversation.com/research-shows-the-importance-of-parents-reading-with-children-even-after-children-can-read-827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28650" y="764705"/>
            <a:ext cx="3886200" cy="4176464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EAEE5004C </a:t>
            </a: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Iaith a Llythrennedd yn y Blynyddoedd Cynnar </a:t>
            </a: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</a:t>
            </a:r>
            <a:endParaRPr lang="cy-GB" sz="3600" b="1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29150" y="764705"/>
            <a:ext cx="3886200" cy="541225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EAEE5004</a:t>
            </a:r>
            <a:endParaRPr lang="en-GB" sz="3600" b="1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Language and Literacy in the Early Years</a:t>
            </a: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Reading</a:t>
            </a:r>
            <a:endParaRPr lang="cy-GB" b="1" kern="0" dirty="0">
              <a:solidFill>
                <a:srgbClr val="0000FF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9676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dirty="0" err="1" smtClean="0">
                <a:latin typeface="Lucida Sans" panose="020B0602030504020204" pitchFamily="34" charset="0"/>
              </a:rPr>
              <a:t>Cynnwys</a:t>
            </a:r>
            <a:r>
              <a:rPr lang="en-GB" altLang="en-US" sz="3600" dirty="0" smtClean="0"/>
              <a:t> 	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Contents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28650" y="1340768"/>
            <a:ext cx="3886200" cy="4836195"/>
          </a:xfrm>
        </p:spPr>
        <p:txBody>
          <a:bodyPr>
            <a:normAutofit/>
          </a:bodyPr>
          <a:lstStyle/>
          <a:p>
            <a:r>
              <a:rPr lang="en-GB" altLang="en-US" dirty="0" err="1" smtClean="0">
                <a:latin typeface="Lucida Sans" panose="020B0602030504020204" pitchFamily="34" charset="0"/>
              </a:rPr>
              <a:t>Llythrennedd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r>
              <a:rPr lang="en-GB" altLang="en-US" dirty="0" err="1" smtClean="0">
                <a:latin typeface="Lucida Sans" panose="020B0602030504020204" pitchFamily="34" charset="0"/>
              </a:rPr>
              <a:t>Pwysigrwydd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llyfrau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r>
              <a:rPr lang="en-GB" altLang="en-US" dirty="0" err="1" smtClean="0">
                <a:latin typeface="Lucida Sans" panose="020B0602030504020204" pitchFamily="34" charset="0"/>
              </a:rPr>
              <a:t>Pwysigrwydd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darllen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r>
              <a:rPr lang="en-GB" altLang="en-US" dirty="0" smtClean="0">
                <a:latin typeface="Lucida Sans" panose="020B0602030504020204" pitchFamily="34" charset="0"/>
              </a:rPr>
              <a:t>Print </a:t>
            </a:r>
            <a:r>
              <a:rPr lang="en-GB" altLang="en-US" dirty="0" err="1" smtClean="0">
                <a:latin typeface="Lucida Sans" panose="020B0602030504020204" pitchFamily="34" charset="0"/>
              </a:rPr>
              <a:t>amgylcheddol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r>
              <a:rPr lang="en-GB" altLang="en-US" dirty="0" err="1" smtClean="0">
                <a:latin typeface="Lucida Sans" panose="020B0602030504020204" pitchFamily="34" charset="0"/>
              </a:rPr>
              <a:t>Delweddau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mewn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llyfrau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r>
              <a:rPr lang="en-GB" altLang="en-US" dirty="0" err="1" smtClean="0">
                <a:latin typeface="Lucida Sans" panose="020B0602030504020204" pitchFamily="34" charset="0"/>
              </a:rPr>
              <a:t>Damcaniaeth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r>
              <a:rPr lang="en-GB" altLang="en-US" dirty="0" err="1" smtClean="0">
                <a:latin typeface="Lucida Sans" panose="020B0602030504020204" pitchFamily="34" charset="0"/>
              </a:rPr>
              <a:t>Gweithgareddau</a:t>
            </a:r>
            <a:endParaRPr lang="en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340768"/>
            <a:ext cx="3886200" cy="483619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Literacy</a:t>
            </a:r>
          </a:p>
          <a:p>
            <a:pPr>
              <a:defRPr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Importance of books</a:t>
            </a:r>
          </a:p>
          <a:p>
            <a:pPr>
              <a:defRPr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Importance of reading</a:t>
            </a:r>
          </a:p>
          <a:p>
            <a:pPr>
              <a:defRPr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Environmental print</a:t>
            </a:r>
          </a:p>
          <a:p>
            <a:pPr>
              <a:defRPr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Images in books</a:t>
            </a:r>
          </a:p>
          <a:p>
            <a:pPr>
              <a:defRPr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Theory</a:t>
            </a:r>
          </a:p>
          <a:p>
            <a:pPr>
              <a:defRPr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Activities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0245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A1A2FFA1-341B-40C0-87CC-D61D072AA183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2</a:t>
            </a:fld>
            <a:endParaRPr lang="en-GB" altLang="en-US" sz="14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3674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dirty="0" smtClean="0">
                <a:latin typeface="Lucida Sans" panose="020B0602030504020204" pitchFamily="34" charset="0"/>
              </a:rPr>
              <a:t>Sgiliau </a:t>
            </a:r>
            <a:r>
              <a:rPr lang="en-GB" sz="30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3000" dirty="0" smtClean="0">
                <a:latin typeface="Lucida Sans" panose="020B0602030504020204" pitchFamily="34" charset="0"/>
              </a:rPr>
              <a:t>/</a:t>
            </a:r>
            <a:r>
              <a:rPr lang="en-GB" sz="3000" dirty="0" err="1" smtClean="0">
                <a:latin typeface="Lucida Sans" panose="020B0602030504020204" pitchFamily="34" charset="0"/>
              </a:rPr>
              <a:t>Trosglwyddadwy</a:t>
            </a:r>
            <a:r>
              <a:rPr lang="en-GB" sz="3000" dirty="0" smtClean="0">
                <a:latin typeface="Lucida Sans" panose="020B0602030504020204" pitchFamily="34" charset="0"/>
              </a:rPr>
              <a:t/>
            </a:r>
            <a:br>
              <a:rPr lang="en-GB" sz="3000" dirty="0" smtClean="0">
                <a:latin typeface="Lucida Sans" panose="020B0602030504020204" pitchFamily="34" charset="0"/>
              </a:rPr>
            </a:br>
            <a:r>
              <a:rPr lang="en-GB" sz="30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0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Trefnu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Ymchwilio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Cymryd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nodiadau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Trafod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Cysylltu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damcaniaeth</a:t>
            </a:r>
            <a:r>
              <a:rPr lang="en-GB" dirty="0" smtClean="0">
                <a:latin typeface="Lucida Sans" panose="020B0602030504020204" pitchFamily="34" charset="0"/>
              </a:rPr>
              <a:t> ag </a:t>
            </a:r>
            <a:r>
              <a:rPr lang="en-GB" dirty="0" err="1" smtClean="0">
                <a:latin typeface="Lucida Sans" panose="020B0602030504020204" pitchFamily="34" charset="0"/>
              </a:rPr>
              <a:t>arfer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Researching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Note taking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Discussing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Linking theory to practice</a:t>
            </a:r>
          </a:p>
        </p:txBody>
      </p:sp>
    </p:spTree>
    <p:extLst>
      <p:ext uri="{BB962C8B-B14F-4D97-AF65-F5344CB8AC3E}">
        <p14:creationId xmlns:p14="http://schemas.microsoft.com/office/powerpoint/2010/main" val="327914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97564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dirty="0" err="1" smtClean="0">
                <a:latin typeface="Lucida Sans" panose="020B0602030504020204" pitchFamily="34" charset="0"/>
              </a:rPr>
              <a:t>Adnoddau</a:t>
            </a:r>
            <a:r>
              <a:rPr lang="en-GB" altLang="en-US" sz="3600" dirty="0" smtClean="0">
                <a:latin typeface="Lucida Sans" panose="020B0602030504020204" pitchFamily="34" charset="0"/>
              </a:rPr>
              <a:t>		</a:t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55576" y="1700808"/>
            <a:ext cx="3759274" cy="4476155"/>
          </a:xfrm>
        </p:spPr>
        <p:txBody>
          <a:bodyPr>
            <a:normAutofit/>
          </a:bodyPr>
          <a:lstStyle/>
          <a:p>
            <a:r>
              <a:rPr lang="en-GB" dirty="0">
                <a:latin typeface="Lucida Sans" panose="020B0602030504020204" pitchFamily="34" charset="0"/>
              </a:rPr>
              <a:t>PP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gyfer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ddarlith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Ymchwil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Clipiau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fideo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Gwefannau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Delweddau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Blogiau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 smtClean="0">
              <a:latin typeface="Lucida Sans" panose="020B0602030504020204" pitchFamily="34" charset="0"/>
            </a:endParaRPr>
          </a:p>
        </p:txBody>
      </p:sp>
      <p:sp>
        <p:nvSpPr>
          <p:cNvPr id="11268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700808"/>
            <a:ext cx="3886200" cy="447615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PP for the lecture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Research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Video clips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Images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Blogs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GB" altLang="en-US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9BD40D4-E81F-4BB3-B1EA-3BECAB7DAC72}" type="slidenum">
              <a:rPr kumimoji="0" lang="en-GB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4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itchFamily="34" charset="-128"/>
              <a:cs typeface="+mn-cs"/>
            </a:endParaRPr>
          </a:p>
        </p:txBody>
      </p:sp>
      <p:sp>
        <p:nvSpPr>
          <p:cNvPr id="11270" name="Rectangle 4"/>
          <p:cNvSpPr>
            <a:spLocks noChangeArrowheads="1"/>
          </p:cNvSpPr>
          <p:nvPr/>
        </p:nvSpPr>
        <p:spPr bwMode="auto">
          <a:xfrm>
            <a:off x="500063" y="2786063"/>
            <a:ext cx="36401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5B9BD5"/>
              </a:buClr>
              <a:buSzTx/>
              <a:buFont typeface="Wingdings" pitchFamily="2" charset="2"/>
              <a:buChar char="l"/>
              <a:tabLst/>
              <a:defRPr/>
            </a:pPr>
            <a:endParaRPr kumimoji="0" lang="en-GB" altLang="en-US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panose="020B0600070205080204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5234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Disgwyliadau</a:t>
            </a:r>
            <a:r>
              <a:rPr lang="en-GB" altLang="en-US" dirty="0" smtClean="0">
                <a:latin typeface="Lucida Sans" panose="020B0602030504020204" pitchFamily="34" charset="0"/>
              </a:rPr>
              <a:t> 	</a:t>
            </a:r>
            <a:br>
              <a:rPr lang="en-GB" altLang="en-US" dirty="0" smtClean="0">
                <a:latin typeface="Lucida Sans" panose="020B0602030504020204" pitchFamily="34" charset="0"/>
              </a:rPr>
            </a:b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Expectations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en-GB" altLang="en-US" dirty="0" smtClean="0"/>
          </a:p>
          <a:p>
            <a:pPr marL="0" indent="0" eaLnBrk="1" hangingPunct="1">
              <a:buFontTx/>
              <a:buNone/>
            </a:pPr>
            <a:r>
              <a:rPr lang="en-GB" altLang="en-US" sz="3600" dirty="0" smtClean="0">
                <a:latin typeface="Lucida Sans" panose="020B0602030504020204" pitchFamily="34" charset="0"/>
              </a:rPr>
              <a:t>Beth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yw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llythrennedd</a:t>
            </a:r>
            <a:r>
              <a:rPr lang="en-GB" altLang="en-US" sz="3600" dirty="0" smtClean="0">
                <a:latin typeface="Lucida Sans" panose="020B0602030504020204" pitchFamily="34" charset="0"/>
              </a:rPr>
              <a:t>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871345"/>
            <a:ext cx="3886200" cy="4351338"/>
          </a:xfrm>
        </p:spPr>
        <p:txBody>
          <a:bodyPr/>
          <a:lstStyle/>
          <a:p>
            <a:pPr marL="0" indent="0">
              <a:buFontTx/>
              <a:buNone/>
              <a:defRPr/>
            </a:pPr>
            <a:endParaRPr lang="en-GB" altLang="en-US" dirty="0" smtClean="0"/>
          </a:p>
          <a:p>
            <a:pPr marL="0" indent="0">
              <a:buFontTx/>
              <a:buNone/>
              <a:defRPr/>
            </a:pP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What </a:t>
            </a: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is </a:t>
            </a: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literacy?</a:t>
            </a:r>
            <a:endParaRPr lang="en-GB" alt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10245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A1A2FFA1-341B-40C0-87CC-D61D072AA183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5</a:t>
            </a:fld>
            <a:endParaRPr lang="en-GB" altLang="en-US" sz="14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9878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Llythrennedd</a:t>
            </a:r>
            <a:r>
              <a:rPr lang="en-GB" altLang="en-US" dirty="0" smtClean="0">
                <a:latin typeface="Lucida Sans" panose="020B0602030504020204" pitchFamily="34" charset="0"/>
              </a:rPr>
              <a:t> 			</a:t>
            </a:r>
            <a:br>
              <a:rPr lang="en-GB" altLang="en-US" dirty="0" smtClean="0">
                <a:latin typeface="Lucida Sans" panose="020B0602030504020204" pitchFamily="34" charset="0"/>
              </a:rPr>
            </a:b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Literacy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200" dirty="0" err="1" smtClean="0">
                <a:latin typeface="Lucida Sans" panose="020B0602030504020204" pitchFamily="34" charset="0"/>
                <a:cs typeface="Arial" charset="0"/>
              </a:rPr>
              <a:t>Pryd</a:t>
            </a:r>
            <a:r>
              <a:rPr lang="en-GB" altLang="en-US" sz="3200" dirty="0" smtClean="0">
                <a:latin typeface="Lucida Sans" panose="020B0602030504020204" pitchFamily="34" charset="0"/>
                <a:cs typeface="Arial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  <a:cs typeface="Arial" charset="0"/>
              </a:rPr>
              <a:t>mae’n</a:t>
            </a:r>
            <a:r>
              <a:rPr lang="en-GB" altLang="en-US" sz="3200" dirty="0" smtClean="0">
                <a:latin typeface="Lucida Sans" panose="020B0602030504020204" pitchFamily="34" charset="0"/>
                <a:cs typeface="Arial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  <a:cs typeface="Arial" charset="0"/>
              </a:rPr>
              <a:t>digwydd</a:t>
            </a:r>
            <a:r>
              <a:rPr lang="en-GB" altLang="en-US" sz="3200" dirty="0" smtClean="0">
                <a:latin typeface="Lucida Sans" panose="020B0602030504020204" pitchFamily="34" charset="0"/>
                <a:cs typeface="Arial" charset="0"/>
              </a:rPr>
              <a:t>?</a:t>
            </a:r>
          </a:p>
          <a:p>
            <a:pPr marL="0" indent="0" eaLnBrk="1" hangingPunct="1">
              <a:buNone/>
            </a:pPr>
            <a:endParaRPr lang="en-GB" altLang="en-US" sz="3200" dirty="0" smtClean="0">
              <a:latin typeface="Lucida Sans" panose="020B0602030504020204" pitchFamily="34" charset="0"/>
              <a:cs typeface="Arial" charset="0"/>
            </a:endParaRPr>
          </a:p>
          <a:p>
            <a:pPr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Sut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mae’n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digwydd</a:t>
            </a:r>
            <a:r>
              <a:rPr lang="en-GB" altLang="en-US" sz="3200" dirty="0" smtClean="0">
                <a:latin typeface="Lucida Sans" panose="020B0602030504020204" pitchFamily="34" charset="0"/>
              </a:rPr>
              <a:t>?</a:t>
            </a:r>
          </a:p>
        </p:txBody>
      </p:sp>
      <p:sp>
        <p:nvSpPr>
          <p:cNvPr id="11268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When does it happen?</a:t>
            </a:r>
          </a:p>
          <a:p>
            <a:pPr marL="0" indent="0">
              <a:buNone/>
            </a:pPr>
            <a:endParaRPr lang="en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How does it happen?</a:t>
            </a:r>
          </a:p>
          <a:p>
            <a:endParaRPr lang="en-GB" altLang="en-US" dirty="0" smtClean="0"/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89BD40D4-E81F-4BB3-B1EA-3BECAB7DAC72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6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11270" name="Rectangle 4"/>
          <p:cNvSpPr>
            <a:spLocks noChangeArrowheads="1"/>
          </p:cNvSpPr>
          <p:nvPr/>
        </p:nvSpPr>
        <p:spPr bwMode="auto">
          <a:xfrm>
            <a:off x="500063" y="2786063"/>
            <a:ext cx="36401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  <a:buFont typeface="Wingdings" pitchFamily="2" charset="2"/>
              <a:buChar char="l"/>
            </a:pPr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34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Llythrennedd</a:t>
            </a:r>
            <a:r>
              <a:rPr lang="en-GB" altLang="en-US" dirty="0" smtClean="0">
                <a:latin typeface="Lucida Sans" panose="020B0602030504020204" pitchFamily="34" charset="0"/>
              </a:rPr>
              <a:t>? 			</a:t>
            </a:r>
            <a:br>
              <a:rPr lang="en-GB" altLang="en-US" dirty="0" smtClean="0">
                <a:latin typeface="Lucida Sans" panose="020B0602030504020204" pitchFamily="34" charset="0"/>
              </a:rPr>
            </a:b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Literacy?</a:t>
            </a:r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89BD40D4-E81F-4BB3-B1EA-3BECAB7DAC72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7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11270" name="Rectangle 4"/>
          <p:cNvSpPr>
            <a:spLocks noChangeArrowheads="1"/>
          </p:cNvSpPr>
          <p:nvPr/>
        </p:nvSpPr>
        <p:spPr bwMode="auto">
          <a:xfrm>
            <a:off x="500063" y="2786063"/>
            <a:ext cx="36401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  <a:buFont typeface="Wingdings" pitchFamily="2" charset="2"/>
              <a:buChar char="l"/>
            </a:pPr>
            <a:endParaRPr lang="en-GB" altLang="en-US">
              <a:cs typeface="Arial" charset="0"/>
            </a:endParaRPr>
          </a:p>
        </p:txBody>
      </p:sp>
      <p:pic>
        <p:nvPicPr>
          <p:cNvPr id="12" name="Content Placeholder 11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28800"/>
            <a:ext cx="7416824" cy="4752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50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latin typeface="Lucida Sans" panose="020B0602030504020204" pitchFamily="34" charset="0"/>
              </a:rPr>
              <a:t>Beth </a:t>
            </a:r>
            <a:r>
              <a:rPr lang="en-GB" sz="3600" dirty="0" err="1">
                <a:latin typeface="Lucida Sans" panose="020B0602030504020204" pitchFamily="34" charset="0"/>
              </a:rPr>
              <a:t>yw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Llythrennedd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 smtClean="0">
                <a:latin typeface="Lucida Sans" panose="020B0602030504020204" pitchFamily="34" charset="0"/>
              </a:rPr>
              <a:t>Cynnar</a:t>
            </a:r>
            <a:r>
              <a:rPr lang="en-GB" sz="3600" dirty="0" smtClean="0">
                <a:latin typeface="Lucida Sans" panose="020B0602030504020204" pitchFamily="34" charset="0"/>
              </a:rPr>
              <a:t>?</a:t>
            </a:r>
            <a:r>
              <a:rPr lang="en-GB" sz="3600" dirty="0">
                <a:latin typeface="Lucida Sans" panose="020B0602030504020204" pitchFamily="34" charset="0"/>
              </a:rPr>
              <a:t/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What </a:t>
            </a: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is Early Literacy?</a:t>
            </a:r>
            <a:endParaRPr lang="en-GB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City of Bellingham Washington (2015) ‘Library Early Literacy Video Series – Reading,’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www.youtube.com/watch?v=dnqioDJqShk</a:t>
            </a:r>
            <a:r>
              <a:rPr lang="en-GB" dirty="0" smtClean="0">
                <a:latin typeface="Lucida Sans" panose="020B0602030504020204" pitchFamily="34" charset="0"/>
              </a:rPr>
              <a:t> [Accessed: October 31 2018].</a:t>
            </a:r>
            <a:endParaRPr lang="en-GB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39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6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119AA7CD-42AC-4E63-B57B-A744AAB8A57D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9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altLang="en-US" sz="3600" dirty="0" smtClean="0">
                <a:latin typeface="Lucida Sans" panose="020B0602030504020204" pitchFamily="34" charset="0"/>
              </a:rPr>
              <a:t>Pam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mae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babanod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angen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llyfrau</a:t>
            </a:r>
            <a:r>
              <a:rPr lang="en-GB" altLang="en-US" sz="3600" dirty="0" smtClean="0">
                <a:latin typeface="Lucida Sans" panose="020B0602030504020204" pitchFamily="34" charset="0"/>
              </a:rPr>
              <a:t>... </a:t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Why babies need books...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932040" y="1417638"/>
            <a:ext cx="3595687" cy="409959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Comfort</a:t>
            </a:r>
          </a:p>
          <a:p>
            <a:pPr eaLnBrk="1" hangingPunct="1"/>
            <a:r>
              <a:rPr lang="en-GB" alt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Security</a:t>
            </a:r>
          </a:p>
          <a:p>
            <a:pPr eaLnBrk="1" hangingPunct="1"/>
            <a:r>
              <a:rPr lang="en-GB" alt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Warmth</a:t>
            </a:r>
          </a:p>
          <a:p>
            <a:pPr eaLnBrk="1" hangingPunct="1"/>
            <a:r>
              <a:rPr lang="en-GB" alt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“Attention”</a:t>
            </a:r>
          </a:p>
          <a:p>
            <a:pPr eaLnBrk="1" hangingPunct="1"/>
            <a:r>
              <a:rPr lang="en-GB" alt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Language experiences…..</a:t>
            </a:r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457200" y="1417638"/>
            <a:ext cx="3826768" cy="4099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Lucida Sans" panose="020B0602030504020204" pitchFamily="34" charset="0"/>
                <a:cs typeface="Arial" charset="0"/>
              </a:rPr>
              <a:t>Cysur</a:t>
            </a:r>
            <a:endParaRPr lang="en-GB" altLang="en-US" sz="2800" dirty="0">
              <a:latin typeface="Lucida Sans" panose="020B0602030504020204" pitchFamily="34" charset="0"/>
              <a:cs typeface="Arial" charset="0"/>
            </a:endParaRP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Lucida Sans" panose="020B0602030504020204" pitchFamily="34" charset="0"/>
                <a:cs typeface="Arial" charset="0"/>
              </a:rPr>
              <a:t>Diogelwch</a:t>
            </a:r>
            <a:endParaRPr lang="en-GB" altLang="en-US" sz="2800" dirty="0">
              <a:latin typeface="Lucida Sans" panose="020B0602030504020204" pitchFamily="34" charset="0"/>
              <a:cs typeface="Arial" charset="0"/>
            </a:endParaRP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Lucida Sans" panose="020B0602030504020204" pitchFamily="34" charset="0"/>
                <a:cs typeface="Arial" charset="0"/>
              </a:rPr>
              <a:t>Cynhesrwydd</a:t>
            </a:r>
            <a:endParaRPr lang="en-GB" altLang="en-US" sz="2800" dirty="0">
              <a:latin typeface="Lucida Sans" panose="020B0602030504020204" pitchFamily="34" charset="0"/>
              <a:cs typeface="Arial" charset="0"/>
            </a:endParaRP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>
                <a:latin typeface="Lucida Sans" panose="020B0602030504020204" pitchFamily="34" charset="0"/>
                <a:cs typeface="Arial" charset="0"/>
              </a:rPr>
              <a:t>“</a:t>
            </a:r>
            <a:r>
              <a:rPr lang="en-GB" altLang="en-US" sz="2800" dirty="0" err="1">
                <a:latin typeface="Lucida Sans" panose="020B0602030504020204" pitchFamily="34" charset="0"/>
                <a:cs typeface="Arial" charset="0"/>
              </a:rPr>
              <a:t>Sylw</a:t>
            </a:r>
            <a:r>
              <a:rPr lang="en-GB" altLang="en-US" sz="2800" dirty="0">
                <a:latin typeface="Lucida Sans" panose="020B0602030504020204" pitchFamily="34" charset="0"/>
                <a:cs typeface="Arial" charset="0"/>
              </a:rPr>
              <a:t>”</a:t>
            </a: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Lucida Sans" panose="020B0602030504020204" pitchFamily="34" charset="0"/>
                <a:cs typeface="Arial" charset="0"/>
              </a:rPr>
              <a:t>Profiadau</a:t>
            </a:r>
            <a:r>
              <a:rPr lang="en-GB" altLang="en-US" sz="2800" dirty="0">
                <a:latin typeface="Lucida Sans" panose="020B0602030504020204" pitchFamily="34" charset="0"/>
                <a:cs typeface="Arial" charset="0"/>
              </a:rPr>
              <a:t> </a:t>
            </a:r>
            <a:r>
              <a:rPr lang="en-GB" altLang="en-US" sz="2800" dirty="0" err="1">
                <a:latin typeface="Lucida Sans" panose="020B0602030504020204" pitchFamily="34" charset="0"/>
                <a:cs typeface="Arial" charset="0"/>
              </a:rPr>
              <a:t>iaith</a:t>
            </a:r>
            <a:r>
              <a:rPr lang="en-GB" altLang="en-US" sz="2800" dirty="0">
                <a:latin typeface="Lucida Sans" panose="020B0602030504020204" pitchFamily="34" charset="0"/>
                <a:cs typeface="Arial" charset="0"/>
              </a:rPr>
              <a:t>…..</a:t>
            </a:r>
          </a:p>
        </p:txBody>
      </p:sp>
    </p:spTree>
    <p:extLst>
      <p:ext uri="{BB962C8B-B14F-4D97-AF65-F5344CB8AC3E}">
        <p14:creationId xmlns:p14="http://schemas.microsoft.com/office/powerpoint/2010/main" val="1412480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5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5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 autoUpdateAnimBg="0"/>
      <p:bldP spid="22531" grpId="0" build="p" autoUpdateAnimBg="0"/>
      <p:bldP spid="22534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4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D6819B17-3A49-48D0-827F-300BC1B49B29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10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 smtClean="0">
                <a:latin typeface="Lucida Sans" panose="020B0602030504020204" pitchFamily="34" charset="0"/>
              </a:rPr>
              <a:t>‘</a:t>
            </a:r>
            <a:r>
              <a:rPr lang="en-GB" altLang="en-US" dirty="0" err="1" smtClean="0">
                <a:latin typeface="Lucida Sans" panose="020B0602030504020204" pitchFamily="34" charset="0"/>
              </a:rPr>
              <a:t>Cymdeithasoli</a:t>
            </a:r>
            <a:r>
              <a:rPr lang="en-GB" altLang="en-US" dirty="0" smtClean="0">
                <a:latin typeface="Lucida Sans" panose="020B0602030504020204" pitchFamily="34" charset="0"/>
              </a:rPr>
              <a:t>’ Vygotsky </a:t>
            </a:r>
            <a:br>
              <a:rPr lang="en-GB" altLang="en-US" dirty="0" smtClean="0">
                <a:latin typeface="Lucida Sans" panose="020B0602030504020204" pitchFamily="34" charset="0"/>
              </a:rPr>
            </a:b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Vygotsky’s ‘Enculturation’</a:t>
            </a:r>
          </a:p>
        </p:txBody>
      </p:sp>
      <p:pic>
        <p:nvPicPr>
          <p:cNvPr id="16388" name="Object 3" descr="npo0000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828800"/>
            <a:ext cx="4724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Object 4" descr="npo00000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828800"/>
            <a:ext cx="4724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Object 5" descr="npo0000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828800"/>
            <a:ext cx="4724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101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cy-GB" sz="36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Lleferydd</a:t>
            </a:r>
            <a:r>
              <a:rPr lang="en-GB" altLang="cy-GB" sz="36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oedolyn</a:t>
            </a:r>
            <a:r>
              <a:rPr lang="en-GB" altLang="cy-GB" sz="36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cy-GB" sz="36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6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Adult speech</a:t>
            </a:r>
            <a:endParaRPr lang="cy-GB" altLang="cy-GB" sz="36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defRPr/>
            </a:pPr>
            <a:r>
              <a:rPr lang="cy-GB" dirty="0" smtClean="0">
                <a:latin typeface="Lucida Sans" pitchFamily="34" charset="0"/>
              </a:rPr>
              <a:t>Mynegiadau wynebol</a:t>
            </a:r>
          </a:p>
          <a:p>
            <a:pPr>
              <a:defRPr/>
            </a:pPr>
            <a:r>
              <a:rPr lang="cy-GB" dirty="0" smtClean="0">
                <a:latin typeface="Lucida Sans" pitchFamily="34" charset="0"/>
              </a:rPr>
              <a:t>Cyswllt llygad</a:t>
            </a:r>
          </a:p>
          <a:p>
            <a:pPr>
              <a:defRPr/>
            </a:pPr>
            <a:r>
              <a:rPr lang="cy-GB" dirty="0" smtClean="0">
                <a:latin typeface="Lucida Sans" pitchFamily="34" charset="0"/>
              </a:rPr>
              <a:t>Y llais</a:t>
            </a:r>
          </a:p>
          <a:p>
            <a:pPr>
              <a:defRPr/>
            </a:pPr>
            <a:r>
              <a:rPr lang="cy-GB" dirty="0" err="1" smtClean="0">
                <a:latin typeface="Lucida Sans" pitchFamily="34" charset="0"/>
              </a:rPr>
              <a:t>Mameg</a:t>
            </a:r>
            <a:r>
              <a:rPr lang="cy-GB" dirty="0" smtClean="0">
                <a:latin typeface="Lucida Sans" pitchFamily="34" charset="0"/>
              </a:rPr>
              <a:t>/Lleferydd wedi’i gyfeirio at fabanod</a:t>
            </a:r>
          </a:p>
          <a:p>
            <a:pPr marL="0" indent="0">
              <a:buFontTx/>
              <a:buNone/>
              <a:defRPr/>
            </a:pPr>
            <a:endParaRPr lang="cy-GB" dirty="0"/>
          </a:p>
        </p:txBody>
      </p:sp>
      <p:sp>
        <p:nvSpPr>
          <p:cNvPr id="3891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Facial expressions</a:t>
            </a:r>
          </a:p>
          <a:p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Eye contact</a:t>
            </a:r>
          </a:p>
          <a:p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The voice</a:t>
            </a:r>
          </a:p>
          <a:p>
            <a:r>
              <a:rPr lang="en-GB" altLang="cy-GB" dirty="0" err="1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Motherese</a:t>
            </a:r>
            <a:r>
              <a:rPr lang="en-GB" altLang="cy-GB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/Infant-directed speech</a:t>
            </a:r>
            <a:endParaRPr lang="cy-GB" altLang="cy-GB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37072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/>
          <p:cNvSpPr>
            <a:spLocks noGrp="1"/>
          </p:cNvSpPr>
          <p:nvPr>
            <p:ph type="title"/>
          </p:nvPr>
        </p:nvSpPr>
        <p:spPr>
          <a:xfrm>
            <a:off x="468313" y="332656"/>
            <a:ext cx="8424862" cy="1008112"/>
          </a:xfrm>
        </p:spPr>
        <p:txBody>
          <a:bodyPr>
            <a:normAutofit/>
          </a:bodyPr>
          <a:lstStyle/>
          <a:p>
            <a:r>
              <a:rPr lang="cy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Anghenion diogelwch a sicrwydd</a:t>
            </a:r>
            <a: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Safety and security needs</a:t>
            </a:r>
            <a:endParaRPr lang="cy-GB" altLang="cy-GB" sz="32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18435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2205038"/>
            <a:ext cx="3816350" cy="2747962"/>
          </a:xfrm>
        </p:spPr>
      </p:pic>
      <p:sp>
        <p:nvSpPr>
          <p:cNvPr id="819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12777"/>
            <a:ext cx="3810000" cy="4683224"/>
          </a:xfrm>
        </p:spPr>
        <p:txBody>
          <a:bodyPr/>
          <a:lstStyle/>
          <a:p>
            <a:pPr>
              <a:defRPr/>
            </a:pPr>
            <a:r>
              <a:rPr lang="cy-GB" altLang="cy-GB" sz="2400" dirty="0" smtClean="0">
                <a:latin typeface="Lucida Sans" panose="020B0602040502020204" pitchFamily="34" charset="0"/>
                <a:ea typeface="ＭＳ Ｐゴシック" pitchFamily="34" charset="-128"/>
              </a:rPr>
              <a:t>Sefydlogrwydd</a:t>
            </a:r>
          </a:p>
          <a:p>
            <a:pPr>
              <a:defRPr/>
            </a:pPr>
            <a:r>
              <a:rPr lang="cy-GB" altLang="cy-GB" sz="2400" dirty="0" smtClean="0">
                <a:latin typeface="Lucida Sans" panose="020B0602040502020204" pitchFamily="34" charset="0"/>
                <a:ea typeface="ＭＳ Ｐゴシック" pitchFamily="34" charset="-128"/>
              </a:rPr>
              <a:t>Diogelwch</a:t>
            </a:r>
          </a:p>
          <a:p>
            <a:pPr>
              <a:defRPr/>
            </a:pPr>
            <a:r>
              <a:rPr lang="cy-GB" altLang="cy-GB" sz="2400" dirty="0" smtClean="0">
                <a:latin typeface="Lucida Sans" panose="020B0602040502020204" pitchFamily="34" charset="0"/>
                <a:ea typeface="ＭＳ Ｐゴシック" pitchFamily="34" charset="-128"/>
              </a:rPr>
              <a:t>Amddiffyniad</a:t>
            </a:r>
          </a:p>
          <a:p>
            <a:pPr>
              <a:defRPr/>
            </a:pPr>
            <a:r>
              <a:rPr lang="cy-GB" altLang="cy-GB" sz="2400" dirty="0" smtClean="0">
                <a:latin typeface="Lucida Sans" panose="020B0602040502020204" pitchFamily="34" charset="0"/>
                <a:ea typeface="ＭＳ Ｐゴシック" pitchFamily="34" charset="-128"/>
              </a:rPr>
              <a:t>Ymlyniad</a:t>
            </a:r>
          </a:p>
          <a:p>
            <a:pPr>
              <a:defRPr/>
            </a:pPr>
            <a:endParaRPr lang="en-GB" altLang="cy-GB" dirty="0" smtClean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Stability</a:t>
            </a:r>
          </a:p>
          <a:p>
            <a:pPr>
              <a:defRPr/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Safety</a:t>
            </a:r>
          </a:p>
          <a:p>
            <a:pPr>
              <a:defRPr/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Protection</a:t>
            </a:r>
          </a:p>
          <a:p>
            <a:pPr>
              <a:defRPr/>
            </a:pPr>
            <a:r>
              <a:rPr lang="en-GB" altLang="cy-GB" sz="240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Attachment</a:t>
            </a:r>
          </a:p>
          <a:p>
            <a:pPr>
              <a:defRPr/>
            </a:pPr>
            <a:endParaRPr lang="en-GB" altLang="cy-GB" sz="2400" dirty="0">
              <a:solidFill>
                <a:srgbClr val="0000FF"/>
              </a:solidFill>
              <a:latin typeface="Lucida Sans" panose="020B0602040502020204" pitchFamily="34" charset="0"/>
              <a:ea typeface="ＭＳ Ｐゴシック" pitchFamily="34" charset="-128"/>
            </a:endParaRPr>
          </a:p>
          <a:p>
            <a:pPr marL="0" indent="0">
              <a:buFontTx/>
              <a:buNone/>
              <a:defRPr/>
            </a:pPr>
            <a:endParaRPr lang="cy-GB" altLang="cy-GB" dirty="0" smtClean="0">
              <a:ea typeface="ＭＳ Ｐゴシック" pitchFamily="34" charset="-128"/>
            </a:endParaRPr>
          </a:p>
        </p:txBody>
      </p:sp>
      <p:sp>
        <p:nvSpPr>
          <p:cNvPr id="18437" name="TextBox 7"/>
          <p:cNvSpPr txBox="1">
            <a:spLocks noChangeArrowheads="1"/>
          </p:cNvSpPr>
          <p:nvPr/>
        </p:nvSpPr>
        <p:spPr bwMode="auto">
          <a:xfrm>
            <a:off x="1187450" y="5084763"/>
            <a:ext cx="31686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cy-GB" sz="1400">
                <a:latin typeface="Lucida Sans" panose="020B0602030504020204" pitchFamily="34" charset="0"/>
              </a:rPr>
              <a:t>(braininsights.blogspot.com</a:t>
            </a:r>
            <a:r>
              <a:rPr lang="en-GB" altLang="cy-GB" sz="1800">
                <a:latin typeface="Lucida Sans" panose="020B0602030504020204" pitchFamily="34" charset="0"/>
              </a:rPr>
              <a:t>)</a:t>
            </a:r>
            <a:endParaRPr lang="cy-GB" altLang="cy-GB" sz="180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7827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3"/>
          <p:cNvSpPr>
            <a:spLocks noGrp="1"/>
          </p:cNvSpPr>
          <p:nvPr>
            <p:ph type="title"/>
          </p:nvPr>
        </p:nvSpPr>
        <p:spPr>
          <a:xfrm>
            <a:off x="468313" y="260648"/>
            <a:ext cx="8424862" cy="1080120"/>
          </a:xfrm>
        </p:spPr>
        <p:txBody>
          <a:bodyPr>
            <a:normAutofit/>
          </a:bodyPr>
          <a:lstStyle/>
          <a:p>
            <a:r>
              <a:rPr lang="cy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Anghenion cariad a pherthyn</a:t>
            </a:r>
            <a: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Love and belonging needs</a:t>
            </a:r>
            <a:endParaRPr lang="cy-GB" altLang="cy-GB" sz="32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0483" name="Content Placeholder 5"/>
          <p:cNvSpPr>
            <a:spLocks noGrp="1"/>
          </p:cNvSpPr>
          <p:nvPr>
            <p:ph sz="half" idx="2"/>
          </p:nvPr>
        </p:nvSpPr>
        <p:spPr>
          <a:xfrm>
            <a:off x="4643438" y="1340768"/>
            <a:ext cx="3810000" cy="4547270"/>
          </a:xfrm>
        </p:spPr>
        <p:txBody>
          <a:bodyPr/>
          <a:lstStyle/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Cariad</a:t>
            </a:r>
          </a:p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Perthyn</a:t>
            </a:r>
          </a:p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Cymhwysiad</a:t>
            </a:r>
          </a:p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Cilyddiaeth</a:t>
            </a:r>
          </a:p>
          <a:p>
            <a:endParaRPr lang="en-GB" altLang="cy-GB" sz="2400" dirty="0" smtClean="0"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Love</a:t>
            </a:r>
          </a:p>
          <a:p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Belonging</a:t>
            </a:r>
          </a:p>
          <a:p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Acceptance</a:t>
            </a:r>
          </a:p>
          <a:p>
            <a:r>
              <a:rPr lang="en-GB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Reciprocity</a:t>
            </a:r>
            <a:endParaRPr lang="cy-GB" altLang="cy-GB" sz="24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0484" name="TextBox 7"/>
          <p:cNvSpPr txBox="1">
            <a:spLocks noChangeArrowheads="1"/>
          </p:cNvSpPr>
          <p:nvPr/>
        </p:nvSpPr>
        <p:spPr bwMode="auto">
          <a:xfrm>
            <a:off x="1187450" y="5084763"/>
            <a:ext cx="31686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cy-GB" sz="1400">
                <a:solidFill>
                  <a:srgbClr val="000000"/>
                </a:solidFill>
                <a:latin typeface="Lucida Sans" panose="020B0602030504020204" pitchFamily="34" charset="0"/>
              </a:rPr>
              <a:t>          (cfsnwming.org</a:t>
            </a: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20485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060575"/>
            <a:ext cx="3600450" cy="2935288"/>
          </a:xfrm>
        </p:spPr>
      </p:pic>
    </p:spTree>
    <p:extLst>
      <p:ext uri="{BB962C8B-B14F-4D97-AF65-F5344CB8AC3E}">
        <p14:creationId xmlns:p14="http://schemas.microsoft.com/office/powerpoint/2010/main" val="372505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3"/>
          <p:cNvSpPr>
            <a:spLocks noGrp="1"/>
          </p:cNvSpPr>
          <p:nvPr>
            <p:ph type="title"/>
          </p:nvPr>
        </p:nvSpPr>
        <p:spPr>
          <a:xfrm>
            <a:off x="468313" y="332656"/>
            <a:ext cx="8424862" cy="792088"/>
          </a:xfrm>
        </p:spPr>
        <p:txBody>
          <a:bodyPr>
            <a:normAutofit fontScale="90000"/>
          </a:bodyPr>
          <a:lstStyle/>
          <a:p>
            <a:r>
              <a:rPr lang="cy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Anghenion hunan-fri</a:t>
            </a:r>
            <a: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Self-esteem needs</a:t>
            </a:r>
            <a:endParaRPr lang="cy-GB" altLang="cy-GB" sz="32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3810000" cy="4755232"/>
          </a:xfrm>
        </p:spPr>
        <p:txBody>
          <a:bodyPr/>
          <a:lstStyle/>
          <a:p>
            <a:pPr>
              <a:defRPr/>
            </a:pPr>
            <a:r>
              <a:rPr lang="cy-GB" altLang="cy-GB" sz="2000" dirty="0" smtClean="0">
                <a:latin typeface="Lucida Sans" panose="020B0602040502020204" pitchFamily="34" charset="0"/>
                <a:ea typeface="ＭＳ Ｐゴシック" pitchFamily="34" charset="-128"/>
              </a:rPr>
              <a:t>Hunan-barch</a:t>
            </a:r>
          </a:p>
          <a:p>
            <a:pPr>
              <a:defRPr/>
            </a:pPr>
            <a:r>
              <a:rPr lang="cy-GB" altLang="cy-GB" sz="2000" dirty="0" smtClean="0">
                <a:latin typeface="Lucida Sans" panose="020B0602040502020204" pitchFamily="34" charset="0"/>
                <a:ea typeface="ＭＳ Ｐゴシック" pitchFamily="34" charset="-128"/>
              </a:rPr>
              <a:t>Hyder</a:t>
            </a:r>
          </a:p>
          <a:p>
            <a:pPr>
              <a:defRPr/>
            </a:pPr>
            <a:r>
              <a:rPr lang="cy-GB" altLang="cy-GB" sz="2000" dirty="0" smtClean="0">
                <a:latin typeface="Lucida Sans" panose="020B0602040502020204" pitchFamily="34" charset="0"/>
                <a:ea typeface="ＭＳ Ｐゴシック" pitchFamily="34" charset="-128"/>
              </a:rPr>
              <a:t>Cyflawniad</a:t>
            </a:r>
          </a:p>
          <a:p>
            <a:pPr>
              <a:defRPr/>
            </a:pPr>
            <a:r>
              <a:rPr lang="cy-GB" altLang="cy-GB" sz="2000" dirty="0" smtClean="0">
                <a:latin typeface="Lucida Sans" panose="020B0602040502020204" pitchFamily="34" charset="0"/>
                <a:ea typeface="ＭＳ Ｐゴシック" pitchFamily="34" charset="-128"/>
              </a:rPr>
              <a:t>Hyfedredd</a:t>
            </a:r>
          </a:p>
          <a:p>
            <a:pPr>
              <a:defRPr/>
            </a:pPr>
            <a:r>
              <a:rPr lang="cy-GB" altLang="cy-GB" sz="2000" dirty="0" smtClean="0">
                <a:latin typeface="Lucida Sans" panose="020B0602040502020204" pitchFamily="34" charset="0"/>
                <a:ea typeface="ＭＳ Ｐゴシック" pitchFamily="34" charset="-128"/>
              </a:rPr>
              <a:t>Annibyniaeth</a:t>
            </a:r>
          </a:p>
          <a:p>
            <a:pPr marL="0" indent="0">
              <a:buFontTx/>
              <a:buNone/>
              <a:defRPr/>
            </a:pPr>
            <a:endParaRPr lang="en-GB" altLang="cy-GB" sz="2000" dirty="0" smtClean="0">
              <a:latin typeface="Lucida Sans" panose="020B0602040502020204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Self-respect</a:t>
            </a:r>
          </a:p>
          <a:p>
            <a:pPr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Confidence</a:t>
            </a:r>
          </a:p>
          <a:p>
            <a:pPr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Achievement</a:t>
            </a:r>
          </a:p>
          <a:p>
            <a:pPr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Competence</a:t>
            </a:r>
          </a:p>
          <a:p>
            <a:pPr>
              <a:defRPr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Independence</a:t>
            </a:r>
          </a:p>
          <a:p>
            <a:pPr marL="0" indent="0">
              <a:buFontTx/>
              <a:buNone/>
              <a:defRPr/>
            </a:pPr>
            <a:endParaRPr lang="en-GB" altLang="cy-GB" sz="2000" dirty="0" smtClean="0">
              <a:solidFill>
                <a:srgbClr val="0000FF"/>
              </a:solidFill>
              <a:latin typeface="Lucida Sans" panose="020B0602040502020204" pitchFamily="34" charset="0"/>
              <a:ea typeface="ＭＳ Ｐゴシック" pitchFamily="34" charset="-128"/>
            </a:endParaRPr>
          </a:p>
          <a:p>
            <a:pPr>
              <a:defRPr/>
            </a:pPr>
            <a:endParaRPr lang="en-GB" altLang="cy-GB" sz="2400" dirty="0">
              <a:solidFill>
                <a:srgbClr val="0000FF"/>
              </a:solidFill>
              <a:latin typeface="Lucida Sans" panose="020B0602040502020204" pitchFamily="34" charset="0"/>
              <a:ea typeface="ＭＳ Ｐゴシック" pitchFamily="34" charset="-128"/>
            </a:endParaRPr>
          </a:p>
          <a:p>
            <a:pPr marL="0" indent="0">
              <a:buFontTx/>
              <a:buNone/>
              <a:defRPr/>
            </a:pPr>
            <a:endParaRPr lang="cy-GB" altLang="cy-GB" sz="2400" dirty="0" smtClean="0">
              <a:latin typeface="Lucida Sans" panose="020B0602040502020204" pitchFamily="34" charset="0"/>
              <a:ea typeface="ＭＳ Ｐゴシック" pitchFamily="34" charset="-128"/>
            </a:endParaRPr>
          </a:p>
        </p:txBody>
      </p:sp>
      <p:sp>
        <p:nvSpPr>
          <p:cNvPr id="22532" name="TextBox 7"/>
          <p:cNvSpPr txBox="1">
            <a:spLocks noChangeArrowheads="1"/>
          </p:cNvSpPr>
          <p:nvPr/>
        </p:nvSpPr>
        <p:spPr bwMode="auto">
          <a:xfrm>
            <a:off x="1619250" y="4868863"/>
            <a:ext cx="27368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cy-GB" sz="1400">
                <a:solidFill>
                  <a:srgbClr val="000000"/>
                </a:solidFill>
                <a:latin typeface="Lucida Sans" panose="020B0602030504020204" pitchFamily="34" charset="0"/>
              </a:rPr>
              <a:t>(www.theguardian.com</a:t>
            </a:r>
            <a:r>
              <a:rPr lang="en-GB" altLang="cy-GB" sz="1800">
                <a:solidFill>
                  <a:srgbClr val="000000"/>
                </a:solidFill>
                <a:latin typeface="Lucida Sans" panose="020B0602030504020204" pitchFamily="34" charset="0"/>
              </a:rPr>
              <a:t>)</a:t>
            </a:r>
            <a:endParaRPr lang="cy-GB" altLang="cy-GB" sz="1800">
              <a:solidFill>
                <a:srgbClr val="000000"/>
              </a:solidFill>
              <a:latin typeface="Lucida Sans" panose="020B0602030504020204" pitchFamily="34" charset="0"/>
            </a:endParaRPr>
          </a:p>
        </p:txBody>
      </p:sp>
      <p:pic>
        <p:nvPicPr>
          <p:cNvPr id="2253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2060575"/>
            <a:ext cx="3810000" cy="2736850"/>
          </a:xfrm>
        </p:spPr>
      </p:pic>
    </p:spTree>
    <p:extLst>
      <p:ext uri="{BB962C8B-B14F-4D97-AF65-F5344CB8AC3E}">
        <p14:creationId xmlns:p14="http://schemas.microsoft.com/office/powerpoint/2010/main" val="169283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sz="320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Hunan-</a:t>
            </a:r>
            <a:r>
              <a:rPr lang="en-GB" altLang="cy-GB" sz="3200" dirty="0" err="1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gyflawni</a:t>
            </a:r>
            <a:r>
              <a:rPr lang="en-GB" altLang="cy-GB" sz="320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cy-GB" sz="320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Self-actualization</a:t>
            </a:r>
            <a:endParaRPr lang="cy-GB" altLang="cy-GB" dirty="0" smtClean="0">
              <a:solidFill>
                <a:srgbClr val="0000FF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24579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989138"/>
            <a:ext cx="6985000" cy="3240087"/>
          </a:xfrm>
        </p:spPr>
      </p:pic>
      <p:sp>
        <p:nvSpPr>
          <p:cNvPr id="24580" name="TextBox 7"/>
          <p:cNvSpPr txBox="1">
            <a:spLocks noChangeArrowheads="1"/>
          </p:cNvSpPr>
          <p:nvPr/>
        </p:nvSpPr>
        <p:spPr bwMode="auto">
          <a:xfrm>
            <a:off x="3132138" y="5445125"/>
            <a:ext cx="444500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cy-GB" sz="1600">
                <a:latin typeface="Lucida Sans" panose="020B0602030504020204" pitchFamily="34" charset="0"/>
              </a:rPr>
              <a:t>(essentialkids.com.au)</a:t>
            </a:r>
            <a:endParaRPr lang="cy-GB" altLang="cy-GB" sz="160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75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685800" y="260350"/>
            <a:ext cx="7772400" cy="864394"/>
          </a:xfrm>
        </p:spPr>
        <p:txBody>
          <a:bodyPr>
            <a:normAutofit fontScale="90000"/>
          </a:bodyPr>
          <a:lstStyle/>
          <a:p>
            <a:r>
              <a:rPr lang="cy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Fodd bynnag...</a:t>
            </a:r>
            <a: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However…</a:t>
            </a:r>
            <a:endParaRPr lang="cy-GB" altLang="cy-GB" sz="32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124744"/>
            <a:ext cx="4392488" cy="4971256"/>
          </a:xfrm>
        </p:spPr>
        <p:txBody>
          <a:bodyPr/>
          <a:lstStyle/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Dim ond 1 allan o 3 rhiant sydd yn darllen i’w plant bob dydd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Rhai yn gweld darllen fel rhywbeth beichus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Technoleg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Rhy brysur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Rhy flinedig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Stopio, unwaith mae plant yn dysgu darllen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Diffyg profiad wrth adrodd stori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5"/>
            <a:ext cx="4172272" cy="4971256"/>
          </a:xfrm>
        </p:spPr>
        <p:txBody>
          <a:bodyPr/>
          <a:lstStyle/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Only 1 in 3 parents read to their children every day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Some see reading as a chore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Modern technology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Too busy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Too tired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Stop, once children learn to read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Lack of experience in storytelling</a:t>
            </a:r>
          </a:p>
        </p:txBody>
      </p:sp>
    </p:spTree>
    <p:extLst>
      <p:ext uri="{BB962C8B-B14F-4D97-AF65-F5344CB8AC3E}">
        <p14:creationId xmlns:p14="http://schemas.microsoft.com/office/powerpoint/2010/main" val="189375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685800" y="260350"/>
            <a:ext cx="7772400" cy="1081088"/>
          </a:xfrm>
        </p:spPr>
        <p:txBody>
          <a:bodyPr>
            <a:normAutofit/>
          </a:bodyPr>
          <a:lstStyle/>
          <a:p>
            <a:r>
              <a:rPr lang="cy-GB" altLang="cy-GB" sz="36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Diffyg profiad</a:t>
            </a:r>
            <a:r>
              <a:rPr lang="cy-GB" altLang="cy-GB" sz="36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cy-GB" altLang="cy-GB" sz="3600" dirty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6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Lack of experience</a:t>
            </a:r>
            <a:endParaRPr lang="cy-GB" altLang="cy-GB" sz="36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341438"/>
            <a:ext cx="3810000" cy="4754562"/>
          </a:xfrm>
        </p:spPr>
        <p:txBody>
          <a:bodyPr>
            <a:normAutofit/>
          </a:bodyPr>
          <a:lstStyle/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Rhieni yn teimlo’n anghyffyrddus wrth ddarllen yn uchel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Poeni am sgiliau llythrennedd eu hun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Gofyn i frodyr a chwiorydd h</a:t>
            </a:r>
            <a:r>
              <a:rPr lang="cy-GB" altLang="cy-GB" sz="2200" dirty="0" smtClean="0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ŷ</a:t>
            </a:r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n i ddarllen gyda’u </a:t>
            </a:r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plant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Medru bod yn or-feirniadol</a:t>
            </a:r>
            <a:endParaRPr lang="cy-GB" altLang="cy-GB" sz="2200" dirty="0" smtClean="0"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Diffyg hyder – yn enwedig tadau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875"/>
            <a:ext cx="3810000" cy="4683125"/>
          </a:xfrm>
        </p:spPr>
        <p:txBody>
          <a:bodyPr>
            <a:normAutofit/>
          </a:bodyPr>
          <a:lstStyle/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Parents feel uncomfortable reading aloud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Have worries about own literacy skills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Ask older siblings to read with children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Can be over critical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Lack confidence – particularly fathers</a:t>
            </a:r>
          </a:p>
          <a:p>
            <a:pPr marL="0" indent="0" algn="r">
              <a:buNone/>
            </a:pPr>
            <a:r>
              <a:rPr lang="en-GB" altLang="cy-GB" sz="18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(</a:t>
            </a:r>
            <a:r>
              <a:rPr lang="en-GB" altLang="cy-GB" sz="1800" dirty="0" err="1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Merga</a:t>
            </a:r>
            <a:r>
              <a:rPr lang="en-GB" altLang="cy-GB" sz="18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, 2017)</a:t>
            </a:r>
            <a:endParaRPr lang="en-GB" altLang="cy-GB" sz="1800" dirty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64862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685800" y="260350"/>
            <a:ext cx="7772400" cy="864394"/>
          </a:xfrm>
        </p:spPr>
        <p:txBody>
          <a:bodyPr>
            <a:normAutofit fontScale="90000"/>
          </a:bodyPr>
          <a:lstStyle/>
          <a:p>
            <a:r>
              <a:rPr lang="cy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Gwahaniaethau ar sail </a:t>
            </a:r>
            <a:r>
              <a:rPr lang="cy-GB" altLang="cy-GB" sz="32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rhywedd</a:t>
            </a:r>
            <a:r>
              <a:rPr lang="cy-GB" altLang="cy-GB" sz="3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cy-GB" altLang="cy-GB" sz="3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Gender differences</a:t>
            </a:r>
            <a:endParaRPr lang="cy-GB" altLang="cy-GB" sz="32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124744"/>
            <a:ext cx="4388296" cy="4971256"/>
          </a:xfrm>
        </p:spPr>
        <p:txBody>
          <a:bodyPr>
            <a:normAutofit fontScale="92500" lnSpcReduction="20000"/>
          </a:bodyPr>
          <a:lstStyle/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50</a:t>
            </a:r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% </a:t>
            </a:r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fwy </a:t>
            </a:r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o </a:t>
            </a:r>
            <a:r>
              <a:rPr lang="cy-GB" altLang="cy-GB" sz="2200" dirty="0" err="1">
                <a:latin typeface="Lucida Sans" panose="020B0602030504020204" pitchFamily="34" charset="0"/>
                <a:ea typeface="ＭＳ Ｐゴシック" panose="020B0600070205080204" pitchFamily="34" charset="-128"/>
              </a:rPr>
              <a:t>famau</a:t>
            </a:r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 yn darllen i'w plant na thadau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Mamau </a:t>
            </a:r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yn fwy tebygol o adrodd straeon am ‘agosatrwydd’</a:t>
            </a:r>
          </a:p>
          <a:p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Tadau yn fwy tebygol o adrodd straeon am annibyniaeth a gwaith</a:t>
            </a:r>
          </a:p>
          <a:p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M</a:t>
            </a:r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enywod </a:t>
            </a:r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yn </a:t>
            </a:r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adrodd </a:t>
            </a:r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ryngweithio o ansawdd uwch na dynion</a:t>
            </a:r>
          </a:p>
          <a:p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T</a:t>
            </a:r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adau'n </a:t>
            </a:r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cymryd rhan mewn rhyngweithio mwy chwareus</a:t>
            </a:r>
          </a:p>
          <a:p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Mamau'n </a:t>
            </a:r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cynnwys mwy o ailadrodd a dynwared</a:t>
            </a:r>
          </a:p>
          <a:p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Mae'r ddau ryw yn </a:t>
            </a:r>
            <a:r>
              <a:rPr lang="cy-GB" altLang="cy-GB" sz="2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pwyntio/ </a:t>
            </a:r>
            <a:r>
              <a:rPr lang="cy-GB" altLang="cy-GB" sz="22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labelu, ond mae tadau'n tueddu i bwyntio'n “rhy gyflym”</a:t>
            </a:r>
            <a:endParaRPr lang="cy-GB" altLang="cy-GB" sz="2200" dirty="0" smtClean="0"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5"/>
            <a:ext cx="4388296" cy="4608511"/>
          </a:xfrm>
        </p:spPr>
        <p:txBody>
          <a:bodyPr>
            <a:normAutofit fontScale="92500" lnSpcReduction="20000"/>
          </a:bodyPr>
          <a:lstStyle/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50% more mothers read to their children than fathers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Mothers more likely to tell stories about ‘closeness’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Fathers more likely to tell stories about independence and work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Women report higher quality interactions than men</a:t>
            </a:r>
            <a:endParaRPr lang="en-GB" altLang="cy-GB" sz="2200" dirty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Fathers engage in more playful interaction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Mothers include more repetition and imitation</a:t>
            </a:r>
          </a:p>
          <a:p>
            <a:r>
              <a:rPr lang="en-GB" altLang="cy-GB" sz="2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Both genders point/label, but fathers tend to point “too quickly”</a:t>
            </a:r>
          </a:p>
          <a:p>
            <a:pPr marL="0" indent="0" algn="r">
              <a:buNone/>
            </a:pPr>
            <a:r>
              <a:rPr lang="en-GB" altLang="cy-GB" sz="16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(</a:t>
            </a:r>
            <a:r>
              <a:rPr lang="en-GB" altLang="cy-GB" sz="1600" dirty="0" err="1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Teufl</a:t>
            </a:r>
            <a:r>
              <a:rPr lang="en-GB" altLang="cy-GB" sz="16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et al., 2019)</a:t>
            </a:r>
            <a:endParaRPr lang="en-GB" altLang="cy-GB" sz="1600" dirty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7606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 smtClean="0">
                <a:latin typeface="Lucida Sans" panose="020B0602030504020204" pitchFamily="34" charset="0"/>
              </a:rPr>
              <a:t>Hyrwyddo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sgiliau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Promoting reading skills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Rhagofynion</a:t>
            </a:r>
            <a:r>
              <a:rPr lang="en-GB" altLang="en-US" dirty="0" smtClean="0">
                <a:latin typeface="Lucida Sans" panose="020B0602030504020204" pitchFamily="34" charset="0"/>
              </a:rPr>
              <a:t> – </a:t>
            </a:r>
            <a:r>
              <a:rPr lang="en-GB" altLang="en-US" dirty="0" err="1" smtClean="0">
                <a:latin typeface="Lucida Sans" panose="020B0602030504020204" pitchFamily="34" charset="0"/>
              </a:rPr>
              <a:t>neu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beidio</a:t>
            </a:r>
            <a:r>
              <a:rPr lang="en-GB" altLang="en-US" dirty="0" smtClean="0">
                <a:latin typeface="Lucida Sans" panose="020B0602030504020204" pitchFamily="34" charset="0"/>
              </a:rPr>
              <a:t>?</a:t>
            </a:r>
          </a:p>
          <a:p>
            <a:pPr eaLnBrk="1" hangingPunct="1"/>
            <a:r>
              <a:rPr lang="en-GB" altLang="en-US" dirty="0" smtClean="0">
                <a:latin typeface="Lucida Sans" panose="020B0602030504020204" pitchFamily="34" charset="0"/>
              </a:rPr>
              <a:t>Pa </a:t>
            </a:r>
            <a:r>
              <a:rPr lang="en-GB" altLang="en-US" dirty="0" err="1" smtClean="0">
                <a:latin typeface="Lucida Sans" panose="020B0602030504020204" pitchFamily="34" charset="0"/>
              </a:rPr>
              <a:t>brofiadau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neu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wybodaeth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sydd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angen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ar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blant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i’w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paratoi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ar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gyfer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dirty="0" smtClean="0">
                <a:latin typeface="Lucida Sans" panose="020B0602030504020204" pitchFamily="34" charset="0"/>
              </a:rPr>
              <a:t>?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Pre-requisites or are they? 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What experiences or knowledge do children need to prepare them for reading?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42311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Gweithgaredd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Activity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Darllenwch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testun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ar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sleid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nesaf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os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gwelwch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dda</a:t>
            </a:r>
            <a:r>
              <a:rPr lang="en-GB" dirty="0" smtClean="0">
                <a:latin typeface="Lucida Sans" panose="020B0602030504020204" pitchFamily="34" charset="0"/>
              </a:rPr>
              <a:t>…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Please read the text on the next slide…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8001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56758903"/>
              </p:ext>
            </p:extLst>
          </p:nvPr>
        </p:nvGraphicFramePr>
        <p:xfrm>
          <a:off x="251520" y="-1683568"/>
          <a:ext cx="8757832" cy="77048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Document" r:id="rId4" imgW="9647031" imgH="5123184" progId="Word.Document.12">
                  <p:embed/>
                </p:oleObj>
              </mc:Choice>
              <mc:Fallback>
                <p:oleObj name="Document" r:id="rId4" imgW="9647031" imgH="512318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1520" y="-1683568"/>
                        <a:ext cx="8757832" cy="77048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7555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Gweithgaredd</a:t>
            </a:r>
            <a:r>
              <a:rPr lang="en-GB" dirty="0">
                <a:latin typeface="Lucida Sans" panose="020B0602030504020204" pitchFamily="34" charset="0"/>
              </a:rPr>
              <a:t/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Sut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gwnaeth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gweithgaredd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chi </a:t>
            </a:r>
            <a:r>
              <a:rPr lang="en-GB" dirty="0" err="1">
                <a:latin typeface="Lucida Sans" panose="020B0602030504020204" pitchFamily="34" charset="0"/>
              </a:rPr>
              <a:t>deimlo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r>
              <a:rPr lang="en-GB" dirty="0">
                <a:latin typeface="Lucida Sans" panose="020B0602030504020204" pitchFamily="34" charset="0"/>
              </a:rPr>
              <a:t>Pam?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Oes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posibilrwydd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fod</a:t>
            </a:r>
            <a:r>
              <a:rPr lang="en-GB" dirty="0" smtClean="0">
                <a:latin typeface="Lucida Sans" panose="020B0602030504020204" pitchFamily="34" charset="0"/>
              </a:rPr>
              <a:t> plant </a:t>
            </a:r>
            <a:r>
              <a:rPr lang="en-GB" dirty="0" err="1">
                <a:latin typeface="Lucida Sans" panose="020B0602030504020204" pitchFamily="34" charset="0"/>
              </a:rPr>
              <a:t>ifanc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teimlo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fel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hyn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wrth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ddysgu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darllen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How did the activity make you feel?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Why?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Could young children feel this way when learning to read?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74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644B9AD-2DCF-4908-88AE-F8F32A479684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fel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ymarfer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mewn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datgodio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Reading as a decoding exercise</a:t>
            </a:r>
            <a:r>
              <a:rPr lang="en-GB" altLang="en-US" sz="3400" dirty="0" smtClean="0"/>
              <a:t/>
            </a:r>
            <a:br>
              <a:rPr lang="en-GB" altLang="en-US" sz="3400" dirty="0" smtClean="0"/>
            </a:br>
            <a:r>
              <a:rPr lang="en-GB" altLang="en-US" sz="3400" dirty="0" smtClean="0"/>
              <a:t> </a:t>
            </a:r>
            <a:endParaRPr lang="cy-GB" altLang="en-US" sz="3400" dirty="0" smtClean="0"/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600200"/>
            <a:ext cx="4495800" cy="4525963"/>
          </a:xfrm>
        </p:spPr>
        <p:txBody>
          <a:bodyPr/>
          <a:lstStyle/>
          <a:p>
            <a:pPr eaLnBrk="1" hangingPunct="1"/>
            <a:r>
              <a:rPr lang="en-GB" altLang="en-US" sz="2400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y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darnau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bach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duon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igam-ogam</a:t>
            </a:r>
            <a:endParaRPr lang="en-GB" altLang="en-US" sz="24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sz="2400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2400" dirty="0" err="1" smtClean="0">
                <a:latin typeface="Lucida Sans" panose="020B0602030504020204" pitchFamily="34" charset="0"/>
              </a:rPr>
              <a:t>Ble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rydw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i’n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dechrau</a:t>
            </a:r>
            <a:r>
              <a:rPr lang="en-GB" altLang="en-US" sz="2400" dirty="0" smtClean="0">
                <a:latin typeface="Lucida Sans" panose="020B0602030504020204" pitchFamily="34" charset="0"/>
              </a:rPr>
              <a:t>?</a:t>
            </a:r>
          </a:p>
          <a:p>
            <a:pPr eaLnBrk="1" hangingPunct="1"/>
            <a:endParaRPr lang="en-GB" altLang="en-US" sz="2400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2400" dirty="0" smtClean="0">
                <a:latin typeface="Lucida Sans" panose="020B0602030504020204" pitchFamily="34" charset="0"/>
              </a:rPr>
              <a:t>Pa help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sydd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ei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angen</a:t>
            </a:r>
            <a:r>
              <a:rPr lang="en-GB" altLang="en-US" sz="2400" dirty="0" smtClean="0">
                <a:latin typeface="Lucida Sans" panose="020B0602030504020204" pitchFamily="34" charset="0"/>
              </a:rPr>
              <a:t> </a:t>
            </a:r>
            <a:r>
              <a:rPr lang="en-GB" altLang="en-US" sz="2400" dirty="0" err="1" smtClean="0">
                <a:latin typeface="Lucida Sans" panose="020B0602030504020204" pitchFamily="34" charset="0"/>
              </a:rPr>
              <a:t>arnaf</a:t>
            </a:r>
            <a:r>
              <a:rPr lang="en-GB" altLang="en-US" sz="2400" dirty="0" smtClean="0">
                <a:latin typeface="Lucida Sans" panose="020B0602030504020204" pitchFamily="34" charset="0"/>
              </a:rPr>
              <a:t>?</a:t>
            </a:r>
          </a:p>
          <a:p>
            <a:pPr eaLnBrk="1" hangingPunct="1"/>
            <a:endParaRPr lang="cy-GB" altLang="en-US" sz="2400" dirty="0" smtClean="0"/>
          </a:p>
        </p:txBody>
      </p:sp>
      <p:sp>
        <p:nvSpPr>
          <p:cNvPr id="19461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Reading the black squiggly bits</a:t>
            </a:r>
          </a:p>
          <a:p>
            <a:pPr marL="0" indent="0" eaLnBrk="1" hangingPunct="1">
              <a:buNone/>
            </a:pPr>
            <a:endParaRPr lang="en-GB" altLang="en-US" sz="24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Where do I start?</a:t>
            </a:r>
          </a:p>
          <a:p>
            <a:pPr eaLnBrk="1" hangingPunct="1"/>
            <a:endParaRPr lang="en-GB" altLang="en-US" sz="24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What help do I need?</a:t>
            </a:r>
          </a:p>
          <a:p>
            <a:pPr eaLnBrk="1" hangingPunct="1"/>
            <a:endParaRPr lang="cy-GB" altLang="en-US" sz="2400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34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629840" y="457200"/>
            <a:ext cx="7110512" cy="1387624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fel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ymarfer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mewn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datgodio</a:t>
            </a:r>
            <a:r>
              <a:rPr lang="en-GB" altLang="en-US" sz="3600" dirty="0" smtClean="0">
                <a:latin typeface="Lucida Sans" panose="020B0602030504020204" pitchFamily="34" charset="0"/>
              </a:rPr>
              <a:t> </a:t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Reading as a decoding exercise</a:t>
            </a:r>
            <a:r>
              <a:rPr lang="en-GB" altLang="en-US" sz="3400" dirty="0" smtClean="0"/>
              <a:t/>
            </a:r>
            <a:br>
              <a:rPr lang="en-GB" altLang="en-US" sz="3400" dirty="0" smtClean="0"/>
            </a:br>
            <a:r>
              <a:rPr lang="en-GB" altLang="en-US" sz="3400" dirty="0" smtClean="0"/>
              <a:t> </a:t>
            </a:r>
            <a:endParaRPr lang="cy-GB" altLang="en-US" sz="3400" dirty="0" smtClean="0"/>
          </a:p>
        </p:txBody>
      </p:sp>
      <p:sp>
        <p:nvSpPr>
          <p:cNvPr id="19460" name="Rectangle 3"/>
          <p:cNvSpPr>
            <a:spLocks noGrp="1" noChangeArrowheads="1"/>
          </p:cNvSpPr>
          <p:nvPr>
            <p:ph idx="1"/>
          </p:nvPr>
        </p:nvSpPr>
        <p:spPr>
          <a:xfrm>
            <a:off x="3131840" y="1484784"/>
            <a:ext cx="5904655" cy="4376267"/>
          </a:xfrm>
        </p:spPr>
        <p:txBody>
          <a:bodyPr>
            <a:normAutofit fontScale="25000" lnSpcReduction="20000"/>
          </a:bodyPr>
          <a:lstStyle/>
          <a:p>
            <a:pPr marL="0" indent="0" eaLnBrk="1" hangingPunct="1">
              <a:buNone/>
            </a:pPr>
            <a:endParaRPr lang="cy-GB" altLang="en-US" sz="8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cy-GB" altLang="en-US" sz="8800" dirty="0" smtClean="0">
                <a:latin typeface="Lucida Sans" panose="020B0602030504020204" pitchFamily="34" charset="0"/>
              </a:rPr>
              <a:t>Ewch nôl i’r gweithgaredd</a:t>
            </a:r>
          </a:p>
          <a:p>
            <a:r>
              <a:rPr lang="cy-GB" altLang="en-US" sz="8800" dirty="0" smtClean="0">
                <a:latin typeface="Lucida Sans" panose="020B0602030504020204" pitchFamily="34" charset="0"/>
              </a:rPr>
              <a:t>Edrychwch am batrymau</a:t>
            </a:r>
          </a:p>
          <a:p>
            <a:r>
              <a:rPr lang="cy-GB" altLang="en-US" sz="8800" dirty="0" smtClean="0">
                <a:latin typeface="Lucida Sans" panose="020B0602030504020204" pitchFamily="34" charset="0"/>
              </a:rPr>
              <a:t>Os rhai symbolau yn cael eu hailadrodd?</a:t>
            </a:r>
          </a:p>
          <a:p>
            <a:r>
              <a:rPr lang="cy-GB" altLang="en-US" sz="8800" dirty="0" smtClean="0">
                <a:latin typeface="Lucida Sans" panose="020B0602030504020204" pitchFamily="34" charset="0"/>
              </a:rPr>
              <a:t>Os angen fwy o gymorth?</a:t>
            </a:r>
          </a:p>
          <a:p>
            <a:r>
              <a:rPr lang="cy-GB" altLang="en-US" sz="8800" dirty="0" smtClean="0">
                <a:latin typeface="Lucida Sans" panose="020B0602030504020204" pitchFamily="34" charset="0"/>
              </a:rPr>
              <a:t>A fyddai delwedd yn fuddiol?</a:t>
            </a:r>
          </a:p>
          <a:p>
            <a:pPr marL="0" indent="0">
              <a:buNone/>
            </a:pP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G</a:t>
            </a:r>
            <a:r>
              <a:rPr lang="cy-GB" altLang="en-US" sz="8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back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 to the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activity</a:t>
            </a:r>
            <a:endParaRPr lang="cy-GB" altLang="en-US" sz="88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Look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 for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patterns</a:t>
            </a:r>
            <a:endParaRPr lang="cy-GB" altLang="en-US" sz="88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Are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some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symbols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repeated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?</a:t>
            </a:r>
          </a:p>
          <a:p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Do I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need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 more help?</a:t>
            </a:r>
          </a:p>
          <a:p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Would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an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image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 be </a:t>
            </a:r>
            <a:r>
              <a:rPr lang="cy-GB" altLang="en-US" sz="8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beneficial</a:t>
            </a:r>
            <a:r>
              <a:rPr lang="cy-GB" altLang="en-US" sz="8800" dirty="0">
                <a:solidFill>
                  <a:srgbClr val="0000FF"/>
                </a:solidFill>
                <a:latin typeface="Lucida Sans" panose="020B0602030504020204" pitchFamily="34" charset="0"/>
              </a:rPr>
              <a:t>?</a:t>
            </a:r>
          </a:p>
          <a:p>
            <a:pPr marL="0" indent="0" eaLnBrk="1" hangingPunct="1">
              <a:buNone/>
            </a:pPr>
            <a:endParaRPr lang="cy-GB" altLang="en-US" sz="9600" b="1" dirty="0" smtClean="0">
              <a:latin typeface="Wingdings" panose="05000000000000000000" pitchFamily="2" charset="2"/>
            </a:endParaRPr>
          </a:p>
        </p:txBody>
      </p:sp>
      <p:sp>
        <p:nvSpPr>
          <p:cNvPr id="19461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544" y="1844824"/>
            <a:ext cx="3111475" cy="4024164"/>
          </a:xfrm>
        </p:spPr>
        <p:txBody>
          <a:bodyPr/>
          <a:lstStyle/>
          <a:p>
            <a:r>
              <a:rPr lang="cy-GB" altLang="en-US" sz="6600" dirty="0" smtClean="0">
                <a:latin typeface="Wingdings" panose="05000000000000000000" pitchFamily="2" charset="2"/>
              </a:rPr>
              <a:t>car</a:t>
            </a:r>
          </a:p>
          <a:p>
            <a:endParaRPr lang="cy-GB" altLang="en-US" sz="6600" dirty="0" smtClean="0">
              <a:latin typeface="Wingdings" panose="05000000000000000000" pitchFamily="2" charset="2"/>
            </a:endParaRPr>
          </a:p>
          <a:p>
            <a:endParaRPr lang="cy-GB" altLang="en-US" sz="6600" dirty="0">
              <a:latin typeface="Wingdings" panose="05000000000000000000" pitchFamily="2" charset="2"/>
            </a:endParaRPr>
          </a:p>
          <a:p>
            <a:pPr marL="0" indent="0" eaLnBrk="1" hangingPunct="1">
              <a:buNone/>
            </a:pPr>
            <a:endParaRPr lang="cy-GB" altLang="en-US" sz="24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19458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644B9AD-2DCF-4908-88AE-F8F32A479684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3573016"/>
            <a:ext cx="2397206" cy="120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13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2656"/>
            <a:ext cx="8229600" cy="8103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Camau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Stages of Reading 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08050"/>
            <a:ext cx="4038600" cy="5218113"/>
          </a:xfrm>
        </p:spPr>
        <p:txBody>
          <a:bodyPr/>
          <a:lstStyle/>
          <a:p>
            <a:pPr marL="0" indent="0" eaLnBrk="1" hangingPunct="1">
              <a:buNone/>
            </a:pPr>
            <a:endParaRPr lang="en-GB" altLang="en-US" dirty="0" smtClean="0"/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Cam 1 - </a:t>
            </a:r>
            <a:r>
              <a:rPr lang="en-GB" dirty="0" err="1" smtClean="0">
                <a:latin typeface="Lucida Sans" panose="020B0602030504020204" pitchFamily="34" charset="0"/>
              </a:rPr>
              <a:t>Cyn-ddarllen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Cam 2 - </a:t>
            </a:r>
            <a:r>
              <a:rPr lang="en-GB" dirty="0" err="1" smtClean="0">
                <a:latin typeface="Lucida Sans" panose="020B0602030504020204" pitchFamily="34" charset="0"/>
              </a:rPr>
              <a:t>Wrth-ddarllen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Cam 3 - </a:t>
            </a:r>
            <a:r>
              <a:rPr lang="en-GB" dirty="0" err="1" smtClean="0">
                <a:latin typeface="Lucida Sans" panose="020B0602030504020204" pitchFamily="34" charset="0"/>
              </a:rPr>
              <a:t>Ôl-ddarllen</a:t>
            </a:r>
            <a:endParaRPr lang="cy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908050"/>
            <a:ext cx="4038600" cy="4743450"/>
          </a:xfrm>
        </p:spPr>
        <p:txBody>
          <a:bodyPr/>
          <a:lstStyle/>
          <a:p>
            <a:pPr marL="0" indent="0" eaLnBrk="1" hangingPunct="1">
              <a:buNone/>
            </a:pPr>
            <a:endParaRPr lang="en-GB" altLang="en-US" dirty="0" smtClean="0">
              <a:solidFill>
                <a:srgbClr val="FFFFFF"/>
              </a:solidFill>
            </a:endParaRP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Stage 1 - Pre-reading</a:t>
            </a: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Stage 2 - While-reading</a:t>
            </a:r>
          </a:p>
          <a:p>
            <a:pPr marL="0" indent="0" eaLnBrk="1" hangingPunct="1"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Stage 3 - Post-reading</a:t>
            </a:r>
          </a:p>
          <a:p>
            <a:pPr marL="0" indent="0" eaLnBrk="1" hangingPunct="1">
              <a:buNone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algn="r" eaLnBrk="1" hangingPunct="1">
              <a:buNone/>
            </a:pPr>
            <a:r>
              <a:rPr lang="en-GB" altLang="en-US" sz="1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(</a:t>
            </a:r>
            <a:r>
              <a:rPr lang="en-GB" altLang="en-US" sz="18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Nazurty</a:t>
            </a:r>
            <a:r>
              <a:rPr lang="en-GB" altLang="en-US" sz="1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et al., 2019)</a:t>
            </a:r>
            <a:endParaRPr lang="cy-GB" altLang="en-US" sz="18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endParaRPr lang="cy-GB" altLang="en-US" i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716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2656"/>
            <a:ext cx="8229600" cy="64807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Cam 1 –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Cyn-ddarllen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Stage 1- Pre-reading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052736"/>
            <a:ext cx="4608512" cy="5073427"/>
          </a:xfrm>
        </p:spPr>
        <p:txBody>
          <a:bodyPr>
            <a:noAutofit/>
          </a:bodyPr>
          <a:lstStyle/>
          <a:p>
            <a:r>
              <a:rPr lang="en-GB" sz="2000" dirty="0" err="1" smtClean="0">
                <a:latin typeface="Lucida Sans" panose="020B0602030504020204" pitchFamily="34" charset="0"/>
              </a:rPr>
              <a:t>Paratoi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i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ddarllen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r>
              <a:rPr lang="en-GB" sz="2000" dirty="0" err="1" smtClean="0">
                <a:latin typeface="Lucida Sans" panose="020B0602030504020204" pitchFamily="34" charset="0"/>
              </a:rPr>
              <a:t>Angen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sgiliau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llythrennedd</a:t>
            </a:r>
            <a:r>
              <a:rPr lang="en-GB" sz="2000" dirty="0" smtClean="0">
                <a:latin typeface="Lucida Sans" panose="020B0602030504020204" pitchFamily="34" charset="0"/>
              </a:rPr>
              <a:t>:</a:t>
            </a:r>
          </a:p>
          <a:p>
            <a:pPr>
              <a:buFontTx/>
              <a:buChar char="-"/>
            </a:pPr>
            <a:r>
              <a:rPr lang="en-GB" sz="2000" dirty="0" err="1" smtClean="0">
                <a:latin typeface="Lucida Sans" panose="020B0602030504020204" pitchFamily="34" charset="0"/>
              </a:rPr>
              <a:t>ymwybyddiaeth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ffonolegol</a:t>
            </a:r>
            <a:r>
              <a:rPr lang="en-GB" sz="2000" dirty="0">
                <a:latin typeface="Lucida Sans" panose="020B0602030504020204" pitchFamily="34" charset="0"/>
              </a:rPr>
              <a:t>, </a:t>
            </a:r>
            <a:r>
              <a:rPr lang="en-GB" sz="2000" dirty="0" err="1" smtClean="0">
                <a:latin typeface="Lucida Sans" panose="020B0602030504020204" pitchFamily="34" charset="0"/>
              </a:rPr>
              <a:t>gwybod</a:t>
            </a:r>
            <a:r>
              <a:rPr lang="en-GB" sz="2000" dirty="0" smtClean="0">
                <a:latin typeface="Lucida Sans" panose="020B0602030504020204" pitchFamily="34" charset="0"/>
              </a:rPr>
              <a:t> yr </a:t>
            </a:r>
            <a:r>
              <a:rPr lang="en-GB" sz="2000" dirty="0" err="1">
                <a:latin typeface="Lucida Sans" panose="020B0602030504020204" pitchFamily="34" charset="0"/>
              </a:rPr>
              <a:t>wyddor</a:t>
            </a:r>
            <a:r>
              <a:rPr lang="en-GB" sz="2000" dirty="0">
                <a:latin typeface="Lucida Sans" panose="020B0602030504020204" pitchFamily="34" charset="0"/>
              </a:rPr>
              <a:t>, </a:t>
            </a:r>
            <a:r>
              <a:rPr lang="en-GB" sz="2000" dirty="0" err="1">
                <a:latin typeface="Lucida Sans" panose="020B0602030504020204" pitchFamily="34" charset="0"/>
              </a:rPr>
              <a:t>adnabod</a:t>
            </a:r>
            <a:r>
              <a:rPr lang="en-GB" sz="2000" dirty="0">
                <a:latin typeface="Lucida Sans" panose="020B0602030504020204" pitchFamily="34" charset="0"/>
              </a:rPr>
              <a:t> print, </a:t>
            </a:r>
            <a:r>
              <a:rPr lang="en-GB" sz="2000" dirty="0" err="1">
                <a:latin typeface="Lucida Sans" panose="020B0602030504020204" pitchFamily="34" charset="0"/>
              </a:rPr>
              <a:t>ymwybyddiaeth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ffonemig</a:t>
            </a:r>
            <a:r>
              <a:rPr lang="en-GB" sz="2000" dirty="0">
                <a:latin typeface="Lucida Sans" panose="020B0602030504020204" pitchFamily="34" charset="0"/>
              </a:rPr>
              <a:t>, </a:t>
            </a:r>
            <a:r>
              <a:rPr lang="en-GB" sz="2000" dirty="0" err="1">
                <a:latin typeface="Lucida Sans" panose="020B0602030504020204" pitchFamily="34" charset="0"/>
              </a:rPr>
              <a:t>rhuglder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mewn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iaith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r>
              <a:rPr lang="en-GB" sz="2000" dirty="0" err="1" smtClean="0">
                <a:latin typeface="Lucida Sans" panose="020B0602030504020204" pitchFamily="34" charset="0"/>
              </a:rPr>
              <a:t>Ymestyn</a:t>
            </a:r>
            <a:r>
              <a:rPr lang="en-GB" sz="2000" dirty="0" smtClean="0">
                <a:latin typeface="Lucida Sans" panose="020B0602030504020204" pitchFamily="34" charset="0"/>
              </a:rPr>
              <a:t> am </a:t>
            </a:r>
            <a:r>
              <a:rPr lang="en-GB" sz="2000" dirty="0" err="1" smtClean="0">
                <a:latin typeface="Lucida Sans" panose="020B0602030504020204" pitchFamily="34" charset="0"/>
              </a:rPr>
              <a:t>lyfrau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r>
              <a:rPr lang="en-GB" sz="2000" dirty="0" err="1" smtClean="0">
                <a:latin typeface="Lucida Sans" panose="020B0602030504020204" pitchFamily="34" charset="0"/>
              </a:rPr>
              <a:t>Ymateb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i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straeon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r>
              <a:rPr lang="en-GB" sz="2000" dirty="0" err="1" smtClean="0">
                <a:latin typeface="Lucida Sans" panose="020B0602030504020204" pitchFamily="34" charset="0"/>
              </a:rPr>
              <a:t>Pwyntio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r>
              <a:rPr lang="en-GB" sz="2000" dirty="0" err="1" smtClean="0">
                <a:latin typeface="Lucida Sans" panose="020B0602030504020204" pitchFamily="34" charset="0"/>
              </a:rPr>
              <a:t>Troi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tudalennau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>
                <a:latin typeface="Lucida Sans" panose="020B0602030504020204" pitchFamily="34" charset="0"/>
              </a:rPr>
              <a:t>(</a:t>
            </a:r>
            <a:r>
              <a:rPr lang="en-GB" sz="2000" dirty="0" err="1" smtClean="0">
                <a:latin typeface="Lucida Sans" panose="020B0602030504020204" pitchFamily="34" charset="0"/>
              </a:rPr>
              <a:t>gyda</a:t>
            </a:r>
            <a:r>
              <a:rPr lang="en-GB" sz="2000" dirty="0" smtClean="0">
                <a:latin typeface="Lucida Sans" panose="020B0602030504020204" pitchFamily="34" charset="0"/>
              </a:rPr>
              <a:t>/ </a:t>
            </a:r>
            <a:r>
              <a:rPr lang="en-GB" sz="2000" dirty="0" err="1">
                <a:latin typeface="Lucida Sans" panose="020B0602030504020204" pitchFamily="34" charset="0"/>
              </a:rPr>
              <a:t>heb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gefnogaeth</a:t>
            </a:r>
            <a:r>
              <a:rPr lang="en-GB" sz="2000" dirty="0">
                <a:latin typeface="Lucida Sans" panose="020B0602030504020204" pitchFamily="34" charset="0"/>
              </a:rPr>
              <a:t>) 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r>
              <a:rPr lang="en-GB" sz="2000" dirty="0" smtClean="0">
                <a:latin typeface="Lucida Sans" panose="020B0602030504020204" pitchFamily="34" charset="0"/>
              </a:rPr>
              <a:t>‘</a:t>
            </a:r>
            <a:r>
              <a:rPr lang="en-GB" sz="2000" dirty="0" err="1" smtClean="0">
                <a:latin typeface="Lucida Sans" panose="020B0602030504020204" pitchFamily="34" charset="0"/>
              </a:rPr>
              <a:t>Esgus</a:t>
            </a:r>
            <a:r>
              <a:rPr lang="en-GB" sz="2000" dirty="0" smtClean="0">
                <a:latin typeface="Lucida Sans" panose="020B0602030504020204" pitchFamily="34" charset="0"/>
              </a:rPr>
              <a:t>’ </a:t>
            </a:r>
            <a:r>
              <a:rPr lang="en-GB" sz="2000" dirty="0" err="1">
                <a:latin typeface="Lucida Sans" panose="020B0602030504020204" pitchFamily="34" charset="0"/>
              </a:rPr>
              <a:t>i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ddarllen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r>
              <a:rPr lang="en-GB" sz="2000" dirty="0" smtClean="0">
                <a:latin typeface="Lucida Sans" panose="020B0602030504020204" pitchFamily="34" charset="0"/>
              </a:rPr>
              <a:t>Ail-</a:t>
            </a:r>
            <a:r>
              <a:rPr lang="en-GB" sz="2000" dirty="0" err="1" smtClean="0">
                <a:latin typeface="Lucida Sans" panose="020B0602030504020204" pitchFamily="34" charset="0"/>
              </a:rPr>
              <a:t>adrodd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straeon</a:t>
            </a:r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88024" y="1143000"/>
            <a:ext cx="4248472" cy="4508500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Preparing to read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Will need literacy skills:</a:t>
            </a:r>
          </a:p>
          <a:p>
            <a:pPr marL="0" indent="0">
              <a:buNone/>
            </a:pPr>
            <a:r>
              <a:rPr lang="en-GB" altLang="en-US" sz="2600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- phonological awareness, alphabet knowledge, recognize print, phonemic awareness, fluency in spoken language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Reach for books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Respond to stories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Point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Turn pages (with/without support)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‘Pretend’ to read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Retell stories</a:t>
            </a:r>
          </a:p>
          <a:p>
            <a:pPr marL="0" indent="0" eaLnBrk="1" hangingPunct="1">
              <a:buNone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endParaRPr lang="cy-GB" altLang="en-US" i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192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2656"/>
            <a:ext cx="8229600" cy="64807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Cam 2 –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Wrth-ddarllen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Stage 2- While-reading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143000"/>
            <a:ext cx="4680520" cy="4983163"/>
          </a:xfrm>
        </p:spPr>
        <p:txBody>
          <a:bodyPr>
            <a:noAutofit/>
          </a:bodyPr>
          <a:lstStyle/>
          <a:p>
            <a:r>
              <a:rPr lang="en-GB" sz="2200" dirty="0" err="1" smtClean="0">
                <a:latin typeface="Lucida Sans" panose="020B0602030504020204" pitchFamily="34" charset="0"/>
              </a:rPr>
              <a:t>Medru</a:t>
            </a:r>
            <a:r>
              <a:rPr lang="en-GB" sz="2200" dirty="0" smtClean="0">
                <a:latin typeface="Lucida Sans" panose="020B0602030504020204" pitchFamily="34" charset="0"/>
              </a:rPr>
              <a:t> </a:t>
            </a:r>
            <a:r>
              <a:rPr lang="en-GB" sz="2200" dirty="0" err="1" smtClean="0">
                <a:latin typeface="Lucida Sans" panose="020B0602030504020204" pitchFamily="34" charset="0"/>
              </a:rPr>
              <a:t>darllen</a:t>
            </a:r>
            <a:r>
              <a:rPr lang="en-GB" sz="2200" dirty="0" smtClean="0">
                <a:latin typeface="Lucida Sans" panose="020B0602030504020204" pitchFamily="34" charset="0"/>
              </a:rPr>
              <a:t> </a:t>
            </a:r>
            <a:r>
              <a:rPr lang="en-GB" sz="2200" dirty="0" err="1" smtClean="0">
                <a:latin typeface="Lucida Sans" panose="020B0602030504020204" pitchFamily="34" charset="0"/>
              </a:rPr>
              <a:t>ysgrifen</a:t>
            </a:r>
            <a:endParaRPr lang="en-GB" sz="2200" dirty="0" smtClean="0">
              <a:latin typeface="Lucida Sans" panose="020B0602030504020204" pitchFamily="34" charset="0"/>
            </a:endParaRPr>
          </a:p>
          <a:p>
            <a:r>
              <a:rPr lang="en-GB" altLang="en-US" sz="2200" dirty="0" err="1" smtClean="0">
                <a:latin typeface="Lucida Sans" panose="020B0602030504020204" pitchFamily="34" charset="0"/>
              </a:rPr>
              <a:t>Medru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straeon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cyfarwydd</a:t>
            </a:r>
            <a:endParaRPr lang="en-GB" altLang="en-US" sz="2200" dirty="0" smtClean="0">
              <a:latin typeface="Lucida Sans" panose="020B0602030504020204" pitchFamily="34" charset="0"/>
            </a:endParaRPr>
          </a:p>
          <a:p>
            <a:r>
              <a:rPr lang="en-GB" altLang="en-US" sz="2200" dirty="0" smtClean="0">
                <a:latin typeface="Lucida Sans" panose="020B0602030504020204" pitchFamily="34" charset="0"/>
              </a:rPr>
              <a:t>“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Swnio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allan</a:t>
            </a:r>
            <a:r>
              <a:rPr lang="en-GB" altLang="en-US" sz="2200" dirty="0" smtClean="0">
                <a:latin typeface="Lucida Sans" panose="020B0602030504020204" pitchFamily="34" charset="0"/>
              </a:rPr>
              <a:t>”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geiriau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anghyfarwydd</a:t>
            </a:r>
            <a:endParaRPr lang="en-GB" altLang="en-US" sz="2200" dirty="0" smtClean="0">
              <a:latin typeface="Lucida Sans" panose="020B0602030504020204" pitchFamily="34" charset="0"/>
            </a:endParaRPr>
          </a:p>
          <a:p>
            <a:r>
              <a:rPr lang="en-GB" altLang="en-US" sz="2200" dirty="0" err="1" smtClean="0">
                <a:latin typeface="Lucida Sans" panose="020B0602030504020204" pitchFamily="34" charset="0"/>
              </a:rPr>
              <a:t>Defnyddio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delweddau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i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helpu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deall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geiriau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anghyfarwydd</a:t>
            </a:r>
            <a:endParaRPr lang="en-GB" altLang="en-US" sz="2200" dirty="0" smtClean="0">
              <a:latin typeface="Lucida Sans" panose="020B0602030504020204" pitchFamily="34" charset="0"/>
            </a:endParaRPr>
          </a:p>
          <a:p>
            <a:r>
              <a:rPr lang="en-GB" altLang="en-US" sz="2200" dirty="0" err="1" smtClean="0">
                <a:latin typeface="Lucida Sans" panose="020B0602030504020204" pitchFamily="34" charset="0"/>
              </a:rPr>
              <a:t>Dyfalu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geiriau</a:t>
            </a:r>
            <a:endParaRPr lang="en-GB" altLang="en-US" sz="2200" dirty="0" smtClean="0">
              <a:latin typeface="Lucida Sans" panose="020B0602030504020204" pitchFamily="34" charset="0"/>
            </a:endParaRPr>
          </a:p>
          <a:p>
            <a:r>
              <a:rPr lang="en-GB" altLang="en-US" sz="2200" dirty="0" err="1" smtClean="0">
                <a:latin typeface="Lucida Sans" panose="020B0602030504020204" pitchFamily="34" charset="0"/>
              </a:rPr>
              <a:t>Edrych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am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atebion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i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gwestiynau</a:t>
            </a:r>
            <a:endParaRPr lang="en-GB" altLang="en-US" sz="2200" dirty="0" smtClean="0">
              <a:latin typeface="Lucida Sans" panose="020B0602030504020204" pitchFamily="34" charset="0"/>
            </a:endParaRPr>
          </a:p>
          <a:p>
            <a:r>
              <a:rPr lang="en-GB" altLang="en-US" sz="2200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yn</a:t>
            </a:r>
            <a:r>
              <a:rPr lang="en-GB" altLang="en-US" sz="2200" dirty="0" smtClean="0">
                <a:latin typeface="Lucida Sans" panose="020B0602030504020204" pitchFamily="34" charset="0"/>
              </a:rPr>
              <a:t> </a:t>
            </a:r>
            <a:r>
              <a:rPr lang="en-GB" altLang="en-US" sz="2200" dirty="0" err="1" smtClean="0">
                <a:latin typeface="Lucida Sans" panose="020B0602030504020204" pitchFamily="34" charset="0"/>
              </a:rPr>
              <a:t>annibynnol</a:t>
            </a:r>
            <a:endParaRPr lang="cy-GB" altLang="en-US" sz="2200" dirty="0" smtClean="0">
              <a:latin typeface="Lucida Sans" panose="020B0602030504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88024" y="1143000"/>
            <a:ext cx="4248472" cy="4508500"/>
          </a:xfrm>
        </p:spPr>
        <p:txBody>
          <a:bodyPr>
            <a:normAutofit lnSpcReduction="10000"/>
          </a:bodyPr>
          <a:lstStyle/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Able to read text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Able to read familiar stories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“Sound out” unfamiliar words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Use images to work out unfamiliar words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Guess words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Look for answers to questions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Read independently</a:t>
            </a:r>
          </a:p>
          <a:p>
            <a:pPr marL="0" indent="0" eaLnBrk="1" hangingPunct="1">
              <a:buNone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endParaRPr lang="cy-GB" altLang="en-US" i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46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2656"/>
            <a:ext cx="8229600" cy="64807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Cam 3 –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Ôl-ddarllen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Stage </a:t>
            </a: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3- </a:t>
            </a: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Post-reading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143000"/>
            <a:ext cx="4680520" cy="4983163"/>
          </a:xfrm>
        </p:spPr>
        <p:txBody>
          <a:bodyPr>
            <a:noAutofit/>
          </a:bodyPr>
          <a:lstStyle/>
          <a:p>
            <a:r>
              <a:rPr lang="en-GB" dirty="0">
                <a:latin typeface="Lucida Sans" panose="020B0602030504020204" pitchFamily="34" charset="0"/>
              </a:rPr>
              <a:t>P</a:t>
            </a:r>
            <a:r>
              <a:rPr lang="en-GB" dirty="0" smtClean="0">
                <a:latin typeface="Lucida Sans" panose="020B0602030504020204" pitchFamily="34" charset="0"/>
              </a:rPr>
              <a:t>lant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defnyddio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sgiliau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darllen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Ail-</a:t>
            </a:r>
            <a:r>
              <a:rPr lang="en-GB" dirty="0" err="1" smtClean="0">
                <a:latin typeface="Lucida Sans" panose="020B0602030504020204" pitchFamily="34" charset="0"/>
              </a:rPr>
              <a:t>adrodd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Adrodd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Trafod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Ysgrifennu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Chwarae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rôl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Dadansoddi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Gwerthuso</a:t>
            </a:r>
            <a:endParaRPr lang="cy-GB" altLang="en-US" sz="2200" dirty="0" smtClean="0">
              <a:latin typeface="Lucida Sans" panose="020B0602030504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88024" y="1143000"/>
            <a:ext cx="4248472" cy="4508500"/>
          </a:xfrm>
        </p:spPr>
        <p:txBody>
          <a:bodyPr>
            <a:normAutofit/>
          </a:bodyPr>
          <a:lstStyle/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Children apply their reading skills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Retell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Report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Discuss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Write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Role play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Analyse</a:t>
            </a:r>
          </a:p>
          <a:p>
            <a:r>
              <a:rPr lang="en-GB" altLang="en-US" sz="2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Evaluate</a:t>
            </a:r>
          </a:p>
          <a:p>
            <a:pPr marL="0" indent="0">
              <a:buNone/>
            </a:pPr>
            <a:endParaRPr lang="en-GB" altLang="en-US" sz="26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endParaRPr lang="cy-GB" altLang="en-US" i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85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2656"/>
            <a:ext cx="8229600" cy="8103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Cliwiau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/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Ciwiau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Clues/Cues 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08050"/>
            <a:ext cx="4038600" cy="5218113"/>
          </a:xfrm>
        </p:spPr>
        <p:txBody>
          <a:bodyPr/>
          <a:lstStyle/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Atalnodi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Lluniau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Llythrennau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Blaen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Llafariaid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Cyd-destun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Gramadeg</a:t>
            </a:r>
            <a:endParaRPr lang="cy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908050"/>
            <a:ext cx="4038600" cy="474345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rgbClr val="FFFFFF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Punctuation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Pictures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Initial letters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Vowels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Context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Grammar</a:t>
            </a:r>
            <a:endParaRPr lang="cy-GB" altLang="en-US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hangingPunct="1"/>
            <a:endParaRPr lang="cy-GB" altLang="en-US" i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63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2656"/>
            <a:ext cx="8229600" cy="8103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Print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Amgylcheddol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Environmental Print 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556792"/>
            <a:ext cx="4038600" cy="4569371"/>
          </a:xfrm>
        </p:spPr>
        <p:txBody>
          <a:bodyPr/>
          <a:lstStyle/>
          <a:p>
            <a:r>
              <a:rPr lang="en-GB" altLang="en-US" dirty="0" err="1" smtClean="0">
                <a:latin typeface="Lucida Sans" panose="020B0602030504020204" pitchFamily="34" charset="0"/>
              </a:rPr>
              <a:t>Hysbysebiadau</a:t>
            </a:r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 err="1">
                <a:latin typeface="Lucida Sans" panose="020B0602030504020204" pitchFamily="34" charset="0"/>
              </a:rPr>
              <a:t>Deunydd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pacio</a:t>
            </a:r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 err="1">
                <a:latin typeface="Lucida Sans" panose="020B0602030504020204" pitchFamily="34" charset="0"/>
              </a:rPr>
              <a:t>Labeli</a:t>
            </a:r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 err="1">
                <a:latin typeface="Lucida Sans" panose="020B0602030504020204" pitchFamily="34" charset="0"/>
              </a:rPr>
              <a:t>Brandiau</a:t>
            </a:r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 err="1">
                <a:latin typeface="Lucida Sans" panose="020B0602030504020204" pitchFamily="34" charset="0"/>
              </a:rPr>
              <a:t>Technoleg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ddigidol</a:t>
            </a:r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 err="1">
                <a:latin typeface="Lucida Sans" panose="020B0602030504020204" pitchFamily="34" charset="0"/>
              </a:rPr>
              <a:t>Arwyddion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siop</a:t>
            </a:r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latin typeface="Lucida Sans" panose="020B0602030504020204" pitchFamily="34" charset="0"/>
              </a:rPr>
              <a:t>Logos</a:t>
            </a:r>
            <a:endParaRPr lang="en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556792"/>
            <a:ext cx="4038600" cy="4094708"/>
          </a:xfrm>
        </p:spPr>
        <p:txBody>
          <a:bodyPr>
            <a:normAutofit/>
          </a:bodyPr>
          <a:lstStyle/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Advertising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Packaging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Labels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Brands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Digital technology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Shop signs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Logos</a:t>
            </a:r>
          </a:p>
          <a:p>
            <a:pPr>
              <a:buFontTx/>
              <a:buChar char="-"/>
            </a:pPr>
            <a:endParaRPr lang="en-GB" altLang="en-US" dirty="0" smtClean="0">
              <a:solidFill>
                <a:srgbClr val="0070C0"/>
              </a:solidFill>
              <a:latin typeface="Lucida Sans" panose="020B0602030504020204" pitchFamily="34" charset="0"/>
            </a:endParaRPr>
          </a:p>
          <a:p>
            <a:pPr eaLnBrk="1" hangingPunct="1"/>
            <a:endParaRPr lang="cy-GB" altLang="en-US" i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71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Print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Amgylcheddol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Environmental Print 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28800"/>
            <a:ext cx="3362325" cy="1362075"/>
          </a:xfrm>
        </p:spPr>
      </p:pic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105400" y="1268413"/>
            <a:ext cx="4038600" cy="4383087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rgbClr val="FFFFFF"/>
              </a:solidFill>
            </a:endParaRPr>
          </a:p>
          <a:p>
            <a:pPr eaLnBrk="1" hangingPunct="1"/>
            <a:endParaRPr lang="cy-GB" altLang="en-US" i="1" dirty="0" smtClean="0">
              <a:solidFill>
                <a:srgbClr val="FFFFFF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544416"/>
            <a:ext cx="2495550" cy="1828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442" y="2990875"/>
            <a:ext cx="2933700" cy="1562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751" y="3180898"/>
            <a:ext cx="2967692" cy="21743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442" y="4573116"/>
            <a:ext cx="2857500" cy="1600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79304"/>
            <a:ext cx="3563419" cy="2355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952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Delweddau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mewn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llyfrau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I</a:t>
            </a: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mages in books 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07504" y="1268760"/>
            <a:ext cx="4388296" cy="4248472"/>
          </a:xfrm>
        </p:spPr>
        <p:txBody>
          <a:bodyPr>
            <a:normAutofit lnSpcReduction="10000"/>
          </a:bodyPr>
          <a:lstStyle/>
          <a:p>
            <a:r>
              <a:rPr lang="en-GB" dirty="0" err="1">
                <a:latin typeface="Lucida Sans" panose="020B0602030504020204" pitchFamily="34" charset="0"/>
              </a:rPr>
              <a:t>Sgiliau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darllen-lluniau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Rhoi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pleser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chymhelliant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Darllen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delweddau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"</a:t>
            </a:r>
            <a:r>
              <a:rPr lang="en-GB" dirty="0" err="1">
                <a:latin typeface="Lucida Sans" panose="020B0602030504020204" pitchFamily="34" charset="0"/>
              </a:rPr>
              <a:t>weithgaredd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deallusol</a:t>
            </a:r>
            <a:r>
              <a:rPr lang="en-GB" dirty="0">
                <a:latin typeface="Lucida Sans" panose="020B0602030504020204" pitchFamily="34" charset="0"/>
              </a:rPr>
              <a:t>"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R</a:t>
            </a:r>
            <a:r>
              <a:rPr lang="en-GB" dirty="0" err="1" smtClean="0">
                <a:latin typeface="Lucida Sans" panose="020B0602030504020204" pitchFamily="34" charset="0"/>
              </a:rPr>
              <a:t>haid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blant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weithio'n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galed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wneud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cysylltiadau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rhwng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geiriau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 smtClean="0">
                <a:latin typeface="Lucida Sans" panose="020B0602030504020204" pitchFamily="34" charset="0"/>
              </a:rPr>
              <a:t>delweddau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8200" y="1268760"/>
            <a:ext cx="4316288" cy="5040560"/>
          </a:xfrm>
        </p:spPr>
        <p:txBody>
          <a:bodyPr>
            <a:normAutofit lnSpcReduction="10000"/>
          </a:bodyPr>
          <a:lstStyle/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Picture-reading skills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Provide pleasure and motivation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Reading images is “an intellectual activity”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Children have to work hard to make connections between words and images</a:t>
            </a:r>
            <a:endParaRPr lang="cy-GB" altLang="en-US" i="1" dirty="0" smtClean="0">
              <a:solidFill>
                <a:srgbClr val="0000FF"/>
              </a:solidFill>
            </a:endParaRPr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32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32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Delweddau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mewn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llyfrau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I</a:t>
            </a: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mages in books 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7949" y="1268760"/>
            <a:ext cx="8758877" cy="5328591"/>
          </a:xfrm>
          <a:prstGeom prst="rect">
            <a:avLst/>
          </a:prstGeom>
        </p:spPr>
      </p:pic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33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84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Delweddau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mewn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llyfrau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</a:t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</a:rPr>
              <a:t>I</a:t>
            </a: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mages in books 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34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1268760"/>
            <a:ext cx="8784976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251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Fodd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bynnag</a:t>
            </a:r>
            <a:r>
              <a:rPr lang="en-GB" altLang="en-US" dirty="0" smtClean="0">
                <a:latin typeface="Lucida Sans" panose="020B0602030504020204" pitchFamily="34" charset="0"/>
              </a:rPr>
              <a:t>…       </a:t>
            </a:r>
            <a:br>
              <a:rPr lang="en-GB" altLang="en-US" dirty="0" smtClean="0">
                <a:latin typeface="Lucida Sans" panose="020B0602030504020204" pitchFamily="34" charset="0"/>
              </a:rPr>
            </a:b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However… </a:t>
            </a:r>
            <a:endParaRPr lang="cy-GB" altLang="en-US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Penguin Kids (2014) ‘The Book With No Pictures by B.J. </a:t>
            </a:r>
            <a:r>
              <a:rPr lang="en-GB" dirty="0" smtClean="0">
                <a:latin typeface="Lucida Sans" panose="020B0602030504020204" pitchFamily="34" charset="0"/>
              </a:rPr>
              <a:t>Novak</a:t>
            </a:r>
            <a:r>
              <a:rPr lang="en-GB" dirty="0">
                <a:latin typeface="Lucida Sans" panose="020B0602030504020204" pitchFamily="34" charset="0"/>
              </a:rPr>
              <a:t>,’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www.youtube.com/watch?v=cREyQJO9EPs</a:t>
            </a:r>
            <a:r>
              <a:rPr lang="en-GB" dirty="0" smtClean="0">
                <a:latin typeface="Lucida Sans" panose="020B0602030504020204" pitchFamily="34" charset="0"/>
              </a:rPr>
              <a:t> [Accessed: October 31 2018].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35</a:t>
            </a:fld>
            <a:endParaRPr lang="en-GB" altLang="en-US" sz="1400" smtClean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105400" y="908050"/>
            <a:ext cx="4038600" cy="474345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38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err="1" smtClean="0">
                <a:latin typeface="Lucida Sans" panose="020B0602030504020204" pitchFamily="34" charset="0"/>
              </a:rPr>
              <a:t>Gweithgareddau</a:t>
            </a:r>
            <a:r>
              <a:rPr lang="en-GB" altLang="en-US" dirty="0" smtClean="0">
                <a:latin typeface="Lucida Sans" panose="020B0602030504020204" pitchFamily="34" charset="0"/>
              </a:rPr>
              <a:t>    </a:t>
            </a:r>
            <a:br>
              <a:rPr lang="en-GB" altLang="en-US" dirty="0" smtClean="0">
                <a:latin typeface="Lucida Sans" panose="020B0602030504020204" pitchFamily="34" charset="0"/>
              </a:rPr>
            </a:b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Activities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en-GB" altLang="en-US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Pa </a:t>
            </a:r>
            <a:r>
              <a:rPr lang="en-GB" altLang="en-US" dirty="0" err="1">
                <a:latin typeface="Lucida Sans" panose="020B0602030504020204" pitchFamily="34" charset="0"/>
                <a:ea typeface="ＭＳ Ｐゴシック" panose="020B0600070205080204" pitchFamily="34" charset="-128"/>
              </a:rPr>
              <a:t>fath</a:t>
            </a:r>
            <a:r>
              <a:rPr lang="en-GB" altLang="en-US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latin typeface="Lucida Sans" panose="020B0602030504020204" pitchFamily="34" charset="0"/>
                <a:ea typeface="ＭＳ Ｐゴシック" panose="020B0600070205080204" pitchFamily="34" charset="-128"/>
              </a:rPr>
              <a:t>weithgareddau</a:t>
            </a:r>
            <a:r>
              <a:rPr lang="en-GB" altLang="en-US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  <a:ea typeface="ＭＳ Ｐゴシック" panose="020B0600070205080204" pitchFamily="34" charset="-128"/>
              </a:rPr>
              <a:t>fyddai’n</a:t>
            </a:r>
            <a:r>
              <a:rPr lang="en-GB" altLang="en-US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  <a:ea typeface="ＭＳ Ｐゴシック" panose="020B0600070205080204" pitchFamily="34" charset="-128"/>
              </a:rPr>
              <a:t>hybu</a:t>
            </a:r>
            <a:r>
              <a:rPr lang="en-GB" altLang="en-US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  <a:ea typeface="ＭＳ Ｐゴシック" panose="020B0600070205080204" pitchFamily="34" charset="-128"/>
              </a:rPr>
              <a:t>sgiliau</a:t>
            </a:r>
            <a:r>
              <a:rPr lang="en-GB" altLang="en-US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  <a:ea typeface="ＭＳ Ｐゴシック" panose="020B0600070205080204" pitchFamily="34" charset="-128"/>
              </a:rPr>
              <a:t>darllen</a:t>
            </a:r>
            <a:r>
              <a:rPr lang="en-GB" altLang="en-US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  <a:ea typeface="ＭＳ Ｐゴシック" panose="020B0600070205080204" pitchFamily="34" charset="-128"/>
              </a:rPr>
              <a:t>datblygol</a:t>
            </a:r>
            <a:r>
              <a:rPr lang="en-GB" altLang="en-US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 plant </a:t>
            </a:r>
            <a:r>
              <a:rPr lang="en-GB" altLang="en-US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ifanc</a:t>
            </a:r>
            <a:r>
              <a:rPr lang="en-GB" altLang="en-US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?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r>
              <a:rPr lang="en-GB" altLang="en-US" dirty="0" err="1" smtClean="0">
                <a:latin typeface="Lucida Sans" panose="020B0602030504020204" pitchFamily="34" charset="0"/>
              </a:rPr>
              <a:t>Trafodwch</a:t>
            </a:r>
            <a:endParaRPr lang="en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355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What type of activities could promote young children’s emergent </a:t>
            </a: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reading?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Discuss…</a:t>
            </a:r>
          </a:p>
        </p:txBody>
      </p:sp>
    </p:spTree>
    <p:extLst>
      <p:ext uri="{BB962C8B-B14F-4D97-AF65-F5344CB8AC3E}">
        <p14:creationId xmlns:p14="http://schemas.microsoft.com/office/powerpoint/2010/main" val="322570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Ferre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Laevers</a:t>
            </a:r>
            <a:endParaRPr lang="en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560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err="1" smtClean="0">
                <a:latin typeface="Lucida Sans" panose="020B0602030504020204" pitchFamily="34" charset="0"/>
              </a:rPr>
              <a:t>Dysgu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drwy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profiad</a:t>
            </a:r>
            <a:r>
              <a:rPr lang="en-GB" altLang="en-US" dirty="0" smtClean="0">
                <a:latin typeface="Lucida Sans" panose="020B0602030504020204" pitchFamily="34" charset="0"/>
              </a:rPr>
              <a:t>, </a:t>
            </a:r>
            <a:r>
              <a:rPr lang="en-GB" altLang="en-US" dirty="0" err="1" smtClean="0">
                <a:latin typeface="Lucida Sans" panose="020B0602030504020204" pitchFamily="34" charset="0"/>
              </a:rPr>
              <a:t>sydd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yn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arwain</a:t>
            </a:r>
            <a:r>
              <a:rPr lang="en-GB" altLang="en-US" dirty="0" smtClean="0">
                <a:latin typeface="Lucida Sans" panose="020B0602030504020204" pitchFamily="34" charset="0"/>
              </a:rPr>
              <a:t> at:</a:t>
            </a:r>
          </a:p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Hyder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 smtClean="0">
                <a:latin typeface="Lucida Sans" panose="020B0602030504020204" pitchFamily="34" charset="0"/>
              </a:rPr>
              <a:t>Hunan-</a:t>
            </a:r>
            <a:r>
              <a:rPr lang="en-GB" altLang="en-US" dirty="0" err="1" smtClean="0">
                <a:latin typeface="Lucida Sans" panose="020B0602030504020204" pitchFamily="34" charset="0"/>
              </a:rPr>
              <a:t>fri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Dysgwr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anibynnol</a:t>
            </a: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 err="1" smtClean="0">
                <a:latin typeface="Lucida Sans" panose="020B0602030504020204" pitchFamily="34" charset="0"/>
              </a:rPr>
              <a:t>Plentyn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hapus</a:t>
            </a:r>
            <a:endParaRPr lang="en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560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Experiential learning, which leads to: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Confidence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Self-esteem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Independent learner</a:t>
            </a:r>
          </a:p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Happy child</a:t>
            </a:r>
          </a:p>
        </p:txBody>
      </p:sp>
    </p:spTree>
    <p:extLst>
      <p:ext uri="{BB962C8B-B14F-4D97-AF65-F5344CB8AC3E}">
        <p14:creationId xmlns:p14="http://schemas.microsoft.com/office/powerpoint/2010/main" val="991257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Ymglymiad</a:t>
            </a:r>
            <a:r>
              <a:rPr lang="en-GB" sz="3600" dirty="0" smtClean="0">
                <a:latin typeface="Lucida Sans" panose="020B0602030504020204" pitchFamily="34" charset="0"/>
              </a:rPr>
              <a:t/>
            </a:r>
            <a:br>
              <a:rPr lang="en-GB" sz="3600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Involvement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340768"/>
            <a:ext cx="4244280" cy="460851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80000"/>
              </a:lnSpc>
              <a:buNone/>
            </a:pPr>
            <a:r>
              <a:rPr lang="cy-GB" altLang="en-US" dirty="0">
                <a:latin typeface="Lucida Sans" panose="020B0602030504020204" pitchFamily="34" charset="0"/>
              </a:rPr>
              <a:t>Pan mae plant…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Lucida Sans" panose="020B0602030504020204" pitchFamily="34" charset="0"/>
              </a:rPr>
              <a:t>canolbwyntio a ffocysu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Lucida Sans" panose="020B0602030504020204" pitchFamily="34" charset="0"/>
              </a:rPr>
              <a:t>diddordeb, cymhelliad,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Lucida Sans" panose="020B0602030504020204" pitchFamily="34" charset="0"/>
              </a:rPr>
              <a:t>	hudo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Lucida Sans" panose="020B0602030504020204" pitchFamily="34" charset="0"/>
              </a:rPr>
              <a:t>gweithredu’n feddyliol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Lucida Sans" panose="020B0602030504020204" pitchFamily="34" charset="0"/>
              </a:rPr>
              <a:t>profi synwyriadau ac ystyrion yn llawn 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Lucida Sans" panose="020B0602030504020204" pitchFamily="34" charset="0"/>
              </a:rPr>
              <a:t>mwynhau’r boddhad o’r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Lucida Sans" panose="020B0602030504020204" pitchFamily="34" charset="0"/>
              </a:rPr>
              <a:t>	cymhelliad archwiliol</a:t>
            </a:r>
            <a:endParaRPr lang="cy-GB" altLang="en-US" dirty="0">
              <a:solidFill>
                <a:srgbClr val="CC0000"/>
              </a:solidFill>
              <a:latin typeface="Lucida Sans" panose="020B0602030504020204" pitchFamily="34" charset="0"/>
            </a:endParaRP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Lucida Sans" panose="020B0602030504020204" pitchFamily="34" charset="0"/>
              </a:rPr>
              <a:t>yn gweithredu ar ffiniau eu</a:t>
            </a:r>
            <a:r>
              <a:rPr lang="cy-GB" altLang="en-US" dirty="0">
                <a:solidFill>
                  <a:srgbClr val="CC0000"/>
                </a:solidFill>
                <a:latin typeface="Lucida Sans" panose="020B0602030504020204" pitchFamily="34" charset="0"/>
              </a:rPr>
              <a:t> 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Lucida Sans" panose="020B0602030504020204" pitchFamily="34" charset="0"/>
              </a:rPr>
              <a:t>	medr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Lucida Sans" panose="020B0602030504020204" pitchFamily="34" charset="0"/>
              </a:rPr>
              <a:t>...rydym yn gwybod bod dysgu ar lefel dwys yn cymryd lle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8693" y="1340767"/>
            <a:ext cx="4038600" cy="424847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When children are...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concentrated and focussed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interested, motivated, fascinated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mentally active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fully experiencing sensations and meanings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enjoying the satisfaction of the exploratory drive 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operating at the very limits of their capabilities</a:t>
            </a:r>
            <a:r>
              <a:rPr lang="en-GB" altLang="en-US" sz="4000" dirty="0">
                <a:solidFill>
                  <a:srgbClr val="0000FF"/>
                </a:solidFill>
                <a:latin typeface="Lucida Sans" panose="020B0602030504020204" pitchFamily="34" charset="0"/>
              </a:rPr>
              <a:t> </a:t>
            </a:r>
          </a:p>
          <a:p>
            <a:pPr>
              <a:lnSpc>
                <a:spcPct val="90000"/>
              </a:lnSpc>
              <a:buNone/>
            </a:pPr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...we know that deep level learning                                    is taking place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78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250825" y="0"/>
            <a:ext cx="8712200" cy="112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en-US" dirty="0">
                <a:latin typeface="Lucida Sans" panose="020B0602030504020204" pitchFamily="34" charset="0"/>
                <a:cs typeface="Arial" panose="020B0604020202020204" pitchFamily="34" charset="0"/>
              </a:rPr>
              <a:t>PARTH DATBLYGIAD PROCSIMOL</a:t>
            </a:r>
            <a:br>
              <a:rPr lang="de-DE" altLang="en-US" dirty="0">
                <a:latin typeface="Lucida Sans" panose="020B0602030504020204" pitchFamily="34" charset="0"/>
                <a:cs typeface="Arial" panose="020B0604020202020204" pitchFamily="34" charset="0"/>
              </a:rPr>
            </a:br>
            <a:r>
              <a:rPr lang="de-DE" altLang="en-US" dirty="0" smtClean="0">
                <a:solidFill>
                  <a:srgbClr val="0000FF"/>
                </a:solidFill>
                <a:latin typeface="Lucida Sans" panose="020B0602030504020204" pitchFamily="34" charset="0"/>
                <a:cs typeface="Arial" panose="020B0604020202020204" pitchFamily="34" charset="0"/>
              </a:rPr>
              <a:t>ZONE </a:t>
            </a:r>
            <a:r>
              <a:rPr lang="de-DE" altLang="en-US" dirty="0">
                <a:solidFill>
                  <a:srgbClr val="0000FF"/>
                </a:solidFill>
                <a:latin typeface="Lucida Sans" panose="020B0602030504020204" pitchFamily="34" charset="0"/>
                <a:cs typeface="Arial" panose="020B0604020202020204" pitchFamily="34" charset="0"/>
              </a:rPr>
              <a:t>OF PROXIMAL DEVELOPMENT</a:t>
            </a:r>
          </a:p>
        </p:txBody>
      </p:sp>
      <p:sp>
        <p:nvSpPr>
          <p:cNvPr id="29699" name="Line 3"/>
          <p:cNvSpPr>
            <a:spLocks noChangeShapeType="1"/>
          </p:cNvSpPr>
          <p:nvPr/>
        </p:nvSpPr>
        <p:spPr bwMode="auto">
          <a:xfrm>
            <a:off x="2698750" y="1349375"/>
            <a:ext cx="0" cy="4175125"/>
          </a:xfrm>
          <a:prstGeom prst="line">
            <a:avLst/>
          </a:prstGeom>
          <a:noFill/>
          <a:ln w="76200">
            <a:solidFill>
              <a:srgbClr val="3333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0" name="DiagonalStripe"/>
          <p:cNvSpPr>
            <a:spLocks noEditPoints="1" noChangeArrowheads="1"/>
          </p:cNvSpPr>
          <p:nvPr/>
        </p:nvSpPr>
        <p:spPr bwMode="auto">
          <a:xfrm>
            <a:off x="2698750" y="1708150"/>
            <a:ext cx="4824413" cy="3794125"/>
          </a:xfrm>
          <a:custGeom>
            <a:avLst/>
            <a:gdLst>
              <a:gd name="T0" fmla="*/ 2147483646 w 21600"/>
              <a:gd name="T1" fmla="*/ 2147483646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11796480 60000 65536"/>
              <a:gd name="T9" fmla="*/ 11796480 60000 65536"/>
              <a:gd name="T10" fmla="*/ 0 60000 65536"/>
              <a:gd name="T11" fmla="*/ 17694720 60000 65536"/>
              <a:gd name="T12" fmla="*/ 0 w 21600"/>
              <a:gd name="T13" fmla="*/ 0 h 21600"/>
              <a:gd name="T14" fmla="*/ 20665 w 21600"/>
              <a:gd name="T15" fmla="*/ 2066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9729" y="0"/>
                </a:moveTo>
                <a:lnTo>
                  <a:pt x="0" y="19729"/>
                </a:lnTo>
                <a:lnTo>
                  <a:pt x="0" y="21600"/>
                </a:lnTo>
                <a:lnTo>
                  <a:pt x="21600" y="0"/>
                </a:lnTo>
                <a:lnTo>
                  <a:pt x="19729" y="0"/>
                </a:lnTo>
                <a:close/>
              </a:path>
            </a:pathLst>
          </a:custGeom>
          <a:solidFill>
            <a:srgbClr val="CC3300"/>
          </a:solidFill>
          <a:ln>
            <a:noFill/>
          </a:ln>
          <a:effectLst>
            <a:outerShdw dist="107763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1" name="DiagonalStripe"/>
          <p:cNvSpPr>
            <a:spLocks noEditPoints="1" noChangeArrowheads="1"/>
          </p:cNvSpPr>
          <p:nvPr/>
        </p:nvSpPr>
        <p:spPr bwMode="auto">
          <a:xfrm rot="10800000">
            <a:off x="2698750" y="1708150"/>
            <a:ext cx="4824413" cy="3794125"/>
          </a:xfrm>
          <a:custGeom>
            <a:avLst/>
            <a:gdLst>
              <a:gd name="T0" fmla="*/ 2147483646 w 21600"/>
              <a:gd name="T1" fmla="*/ 2147483646 h 21600"/>
              <a:gd name="T2" fmla="*/ 0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11796480 60000 65536"/>
              <a:gd name="T9" fmla="*/ 11796480 60000 65536"/>
              <a:gd name="T10" fmla="*/ 0 60000 65536"/>
              <a:gd name="T11" fmla="*/ 17694720 60000 65536"/>
              <a:gd name="T12" fmla="*/ 0 w 21600"/>
              <a:gd name="T13" fmla="*/ 0 h 21600"/>
              <a:gd name="T14" fmla="*/ 20534 w 21600"/>
              <a:gd name="T15" fmla="*/ 20533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9467" y="0"/>
                </a:moveTo>
                <a:lnTo>
                  <a:pt x="0" y="19467"/>
                </a:lnTo>
                <a:lnTo>
                  <a:pt x="0" y="21600"/>
                </a:lnTo>
                <a:lnTo>
                  <a:pt x="21600" y="0"/>
                </a:lnTo>
                <a:lnTo>
                  <a:pt x="19467" y="0"/>
                </a:lnTo>
                <a:close/>
              </a:path>
            </a:pathLst>
          </a:custGeom>
          <a:solidFill>
            <a:srgbClr val="CC3300"/>
          </a:solidFill>
          <a:ln>
            <a:noFill/>
          </a:ln>
          <a:effectLst>
            <a:outerShdw dist="107763" dir="2700000" algn="ctr" rotWithShape="0">
              <a:srgbClr val="80808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2" name="Line 6"/>
          <p:cNvSpPr>
            <a:spLocks noChangeShapeType="1"/>
          </p:cNvSpPr>
          <p:nvPr/>
        </p:nvSpPr>
        <p:spPr bwMode="auto">
          <a:xfrm>
            <a:off x="2700338" y="3933825"/>
            <a:ext cx="1871662" cy="0"/>
          </a:xfrm>
          <a:prstGeom prst="line">
            <a:avLst/>
          </a:prstGeom>
          <a:noFill/>
          <a:ln w="19050">
            <a:solidFill>
              <a:srgbClr val="FFCC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3" name="Line 7"/>
          <p:cNvSpPr>
            <a:spLocks noChangeShapeType="1"/>
          </p:cNvSpPr>
          <p:nvPr/>
        </p:nvSpPr>
        <p:spPr bwMode="auto">
          <a:xfrm>
            <a:off x="4572000" y="3933825"/>
            <a:ext cx="0" cy="1582738"/>
          </a:xfrm>
          <a:prstGeom prst="line">
            <a:avLst/>
          </a:prstGeom>
          <a:noFill/>
          <a:ln w="19050">
            <a:solidFill>
              <a:srgbClr val="FFCC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4" name="Line 8"/>
          <p:cNvSpPr>
            <a:spLocks noChangeShapeType="1"/>
          </p:cNvSpPr>
          <p:nvPr/>
        </p:nvSpPr>
        <p:spPr bwMode="auto">
          <a:xfrm>
            <a:off x="2700338" y="1916113"/>
            <a:ext cx="46085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5" name="Line 9"/>
          <p:cNvSpPr>
            <a:spLocks noChangeShapeType="1"/>
          </p:cNvSpPr>
          <p:nvPr/>
        </p:nvSpPr>
        <p:spPr bwMode="auto">
          <a:xfrm>
            <a:off x="7308850" y="1916113"/>
            <a:ext cx="0" cy="3600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 rot="16200000">
            <a:off x="-674687" y="2703514"/>
            <a:ext cx="4897438" cy="1027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ct val="60000"/>
              </a:lnSpc>
              <a:spcBef>
                <a:spcPct val="50000"/>
              </a:spcBef>
              <a:defRPr/>
            </a:pPr>
            <a:r>
              <a:rPr lang="nl-BE" altLang="en-US" sz="3600" dirty="0">
                <a:latin typeface="Lucida Sans" panose="020B0602030504020204" pitchFamily="34" charset="0"/>
                <a:cs typeface="Arial" panose="020B0604020202020204" pitchFamily="34" charset="0"/>
              </a:rPr>
              <a:t>Anhawster y dasg</a:t>
            </a:r>
          </a:p>
          <a:p>
            <a:pPr eaLnBrk="1" hangingPunct="1">
              <a:lnSpc>
                <a:spcPct val="60000"/>
              </a:lnSpc>
              <a:spcBef>
                <a:spcPct val="50000"/>
              </a:spcBef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D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ifficulty </a:t>
            </a:r>
            <a:r>
              <a:rPr lang="en-GB" altLang="en-US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of task</a:t>
            </a: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2519363" y="5589588"/>
            <a:ext cx="6624637" cy="689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ct val="40000"/>
              </a:lnSpc>
              <a:spcBef>
                <a:spcPct val="50000"/>
              </a:spcBef>
              <a:defRPr/>
            </a:pPr>
            <a:r>
              <a:rPr lang="en-GB" altLang="en-US" sz="2800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Cymhwysedd</a:t>
            </a:r>
            <a:r>
              <a:rPr lang="en-GB" altLang="en-US" sz="2800" dirty="0"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800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plentyn</a:t>
            </a:r>
            <a:endParaRPr lang="en-GB" altLang="en-US" sz="2800" dirty="0">
              <a:effectLst>
                <a:outerShdw blurRad="38100" dist="38100" dir="2700000" algn="tl">
                  <a:srgbClr val="C0C0C0"/>
                </a:outerShdw>
              </a:effectLst>
              <a:latin typeface="Lucida Sans" panose="020B0602030504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40000"/>
              </a:lnSpc>
              <a:spcBef>
                <a:spcPct val="50000"/>
              </a:spcBef>
              <a:defRPr/>
            </a:pPr>
            <a:r>
              <a:rPr lang="en-GB" altLang="en-US" sz="2800" dirty="0"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C</a:t>
            </a:r>
            <a:r>
              <a:rPr lang="en-GB" altLang="en-US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ompetence </a:t>
            </a:r>
            <a:r>
              <a:rPr lang="en-GB" altLang="en-US" sz="2800" dirty="0"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of the child</a:t>
            </a:r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 bwMode="auto">
          <a:xfrm rot="-2300801">
            <a:off x="3871914" y="2101850"/>
            <a:ext cx="5256212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altLang="en-US" sz="4200" i="1" dirty="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Lucida Sans" panose="020B0602030504020204" pitchFamily="34" charset="0"/>
                <a:cs typeface="Arial" panose="020B0604020202020204" pitchFamily="34" charset="0"/>
              </a:rPr>
              <a:t>involvement</a:t>
            </a: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 rot="-2236690">
            <a:off x="3059113" y="1698625"/>
            <a:ext cx="2917825" cy="1081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nl-BE" altLang="en-US" sz="3600" dirty="0">
                <a:solidFill>
                  <a:schemeClr val="folHlink"/>
                </a:solidFill>
                <a:latin typeface="Lucida Sans" panose="020B0602030504020204" pitchFamily="34" charset="0"/>
                <a:cs typeface="Arial" panose="020B0604020202020204" pitchFamily="34" charset="0"/>
              </a:rPr>
              <a:t>fear of </a:t>
            </a:r>
            <a:r>
              <a:rPr lang="nl-BE" altLang="en-US" sz="3600" dirty="0">
                <a:latin typeface="Lucida Sans" panose="020B0602030504020204" pitchFamily="34" charset="0"/>
                <a:cs typeface="Arial" panose="020B0604020202020204" pitchFamily="34" charset="0"/>
              </a:rPr>
              <a:t>failure</a:t>
            </a:r>
            <a:endParaRPr lang="en-US" altLang="en-US" sz="3600" dirty="0">
              <a:latin typeface="Lucida Sans" panose="020B0602030504020204" pitchFamily="34" charset="0"/>
              <a:cs typeface="Arial" panose="020B0604020202020204" pitchFamily="34" charset="0"/>
            </a:endParaRPr>
          </a:p>
        </p:txBody>
      </p:sp>
      <p:sp>
        <p:nvSpPr>
          <p:cNvPr id="29710" name="Text Box 14"/>
          <p:cNvSpPr txBox="1">
            <a:spLocks noChangeArrowheads="1"/>
          </p:cNvSpPr>
          <p:nvPr/>
        </p:nvSpPr>
        <p:spPr bwMode="auto">
          <a:xfrm rot="-2236690">
            <a:off x="5508625" y="3429000"/>
            <a:ext cx="2976563" cy="696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lnSpc>
                <a:spcPct val="30000"/>
              </a:lnSpc>
              <a:spcBef>
                <a:spcPct val="50000"/>
              </a:spcBef>
              <a:buFontTx/>
              <a:buNone/>
            </a:pPr>
            <a:r>
              <a:rPr lang="nl-BE" altLang="en-US" sz="3600" dirty="0">
                <a:solidFill>
                  <a:schemeClr val="folHlink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boredom</a:t>
            </a:r>
          </a:p>
          <a:p>
            <a:pPr eaLnBrk="1" hangingPunct="1">
              <a:lnSpc>
                <a:spcPct val="30000"/>
              </a:lnSpc>
              <a:spcBef>
                <a:spcPct val="50000"/>
              </a:spcBef>
              <a:buFontTx/>
              <a:buNone/>
            </a:pPr>
            <a:r>
              <a:rPr lang="nl-BE" altLang="en-US" sz="3600" dirty="0">
                <a:solidFill>
                  <a:schemeClr val="folHlink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depression</a:t>
            </a:r>
            <a:endParaRPr lang="en-US" altLang="en-US" sz="3600" dirty="0">
              <a:solidFill>
                <a:schemeClr val="folHlink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</p:txBody>
      </p:sp>
      <p:sp>
        <p:nvSpPr>
          <p:cNvPr id="29711" name="Line 15"/>
          <p:cNvSpPr>
            <a:spLocks noChangeShapeType="1"/>
          </p:cNvSpPr>
          <p:nvPr/>
        </p:nvSpPr>
        <p:spPr bwMode="auto">
          <a:xfrm>
            <a:off x="2698750" y="5524500"/>
            <a:ext cx="5256213" cy="0"/>
          </a:xfrm>
          <a:prstGeom prst="line">
            <a:avLst/>
          </a:prstGeom>
          <a:noFill/>
          <a:ln w="76200">
            <a:solidFill>
              <a:srgbClr val="3333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107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3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4"/>
          <p:cNvSpPr>
            <a:spLocks noGrp="1"/>
          </p:cNvSpPr>
          <p:nvPr>
            <p:ph type="title"/>
          </p:nvPr>
        </p:nvSpPr>
        <p:spPr>
          <a:xfrm>
            <a:off x="685800" y="260350"/>
            <a:ext cx="7772400" cy="1008063"/>
          </a:xfrm>
        </p:spPr>
        <p:txBody>
          <a:bodyPr>
            <a:normAutofit/>
          </a:bodyPr>
          <a:lstStyle/>
          <a:p>
            <a:r>
              <a:rPr lang="cy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Ymchwil</a:t>
            </a:r>
            <a: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Research</a:t>
            </a:r>
            <a:endParaRPr lang="cy-GB" altLang="cy-GB" sz="32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1" name="Content Placeholder 5"/>
          <p:cNvSpPr>
            <a:spLocks noGrp="1"/>
          </p:cNvSpPr>
          <p:nvPr>
            <p:ph sz="half" idx="1"/>
          </p:nvPr>
        </p:nvSpPr>
        <p:spPr>
          <a:xfrm>
            <a:off x="251519" y="1268413"/>
            <a:ext cx="4176339" cy="3960787"/>
          </a:xfrm>
        </p:spPr>
        <p:txBody>
          <a:bodyPr>
            <a:normAutofit/>
          </a:bodyPr>
          <a:lstStyle/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26</a:t>
            </a:r>
            <a:r>
              <a:rPr lang="cy-GB" altLang="cy-GB" sz="24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% o bobl ifanc dan 18 oed yn treulio peth amser yn darllen bob </a:t>
            </a:r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dydd - </a:t>
            </a:r>
            <a:r>
              <a:rPr lang="cy-GB" altLang="cy-GB" sz="2400" b="1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Lefel </a:t>
            </a:r>
            <a:r>
              <a:rPr lang="cy-GB" altLang="cy-GB" sz="2400" b="1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ddyddiol isaf er 2005</a:t>
            </a:r>
          </a:p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Llai </a:t>
            </a:r>
            <a:r>
              <a:rPr lang="cy-GB" altLang="cy-GB" sz="24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na 47% o fechgyn yn ddarllenwyr brwd</a:t>
            </a:r>
          </a:p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60</a:t>
            </a:r>
            <a:r>
              <a:rPr lang="cy-GB" altLang="cy-GB" sz="24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% o ferched yn ddarllenwyr brwd</a:t>
            </a:r>
            <a:endParaRPr lang="cy-GB" altLang="cy-GB" sz="2400" dirty="0" smtClean="0"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2" name="Content Placeholder 6"/>
          <p:cNvSpPr>
            <a:spLocks noGrp="1"/>
          </p:cNvSpPr>
          <p:nvPr>
            <p:ph sz="half" idx="2"/>
          </p:nvPr>
        </p:nvSpPr>
        <p:spPr>
          <a:xfrm>
            <a:off x="4427859" y="1124743"/>
            <a:ext cx="4464621" cy="4751089"/>
          </a:xfrm>
        </p:spPr>
        <p:txBody>
          <a:bodyPr>
            <a:normAutofit/>
          </a:bodyPr>
          <a:lstStyle/>
          <a:p>
            <a:r>
              <a:rPr lang="en-US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26% of under 18-year-olds spend some time reading each day - </a:t>
            </a:r>
            <a:r>
              <a:rPr lang="en-US" altLang="cy-GB" sz="2400" b="1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Lowest daily level since 2005</a:t>
            </a:r>
          </a:p>
          <a:p>
            <a:r>
              <a:rPr lang="en-US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Less than 47% of boys are keen readers</a:t>
            </a:r>
          </a:p>
          <a:p>
            <a:r>
              <a:rPr lang="en-US" altLang="cy-GB" sz="24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60% of girls are keen readers</a:t>
            </a:r>
          </a:p>
          <a:p>
            <a:pPr marL="0" indent="0" algn="r">
              <a:buNone/>
            </a:pPr>
            <a:r>
              <a:rPr lang="cy-GB" altLang="cy-GB" sz="18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(National </a:t>
            </a:r>
            <a:r>
              <a:rPr lang="cy-GB" altLang="cy-GB" sz="1800" dirty="0" err="1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Literacy</a:t>
            </a:r>
            <a:r>
              <a:rPr lang="cy-GB" altLang="cy-GB" sz="18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cy-GB" altLang="cy-GB" sz="1800" dirty="0" err="1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Trust</a:t>
            </a:r>
            <a:r>
              <a:rPr lang="cy-GB" altLang="cy-GB" sz="18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69897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4"/>
          <p:cNvSpPr>
            <a:spLocks noGrp="1"/>
          </p:cNvSpPr>
          <p:nvPr>
            <p:ph type="title"/>
          </p:nvPr>
        </p:nvSpPr>
        <p:spPr>
          <a:xfrm>
            <a:off x="685800" y="260350"/>
            <a:ext cx="7772400" cy="1008063"/>
          </a:xfrm>
        </p:spPr>
        <p:txBody>
          <a:bodyPr>
            <a:normAutofit/>
          </a:bodyPr>
          <a:lstStyle/>
          <a:p>
            <a:r>
              <a:rPr lang="cy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Ymchwil</a:t>
            </a:r>
            <a: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Research</a:t>
            </a:r>
            <a:endParaRPr lang="cy-GB" altLang="cy-GB" sz="32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1" name="Content Placeholder 5"/>
          <p:cNvSpPr>
            <a:spLocks noGrp="1"/>
          </p:cNvSpPr>
          <p:nvPr>
            <p:ph sz="half" idx="1"/>
          </p:nvPr>
        </p:nvSpPr>
        <p:spPr>
          <a:xfrm>
            <a:off x="251519" y="1268413"/>
            <a:ext cx="4176339" cy="3960787"/>
          </a:xfrm>
        </p:spPr>
        <p:txBody>
          <a:bodyPr>
            <a:normAutofit/>
          </a:bodyPr>
          <a:lstStyle/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68% yn well at leihau lefelau straen na gwrando ar gerddoriaeth;</a:t>
            </a:r>
          </a:p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100% mwy effeithiol na paned o de;</a:t>
            </a:r>
          </a:p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300% yn well na mynd am dro;</a:t>
            </a:r>
          </a:p>
          <a:p>
            <a:r>
              <a:rPr lang="cy-GB" altLang="cy-GB" sz="24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700% yn well na chwarae gem fideo.</a:t>
            </a:r>
          </a:p>
        </p:txBody>
      </p:sp>
      <p:sp>
        <p:nvSpPr>
          <p:cNvPr id="43012" name="Content Placeholder 6"/>
          <p:cNvSpPr>
            <a:spLocks noGrp="1"/>
          </p:cNvSpPr>
          <p:nvPr>
            <p:ph sz="half" idx="2"/>
          </p:nvPr>
        </p:nvSpPr>
        <p:spPr>
          <a:xfrm>
            <a:off x="4427859" y="1124743"/>
            <a:ext cx="4464621" cy="4751089"/>
          </a:xfrm>
        </p:spPr>
        <p:txBody>
          <a:bodyPr>
            <a:normAutofit/>
          </a:bodyPr>
          <a:lstStyle/>
          <a:p>
            <a:r>
              <a:rPr lang="en-US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68% better at reducing stress levels than listening to music;</a:t>
            </a:r>
          </a:p>
          <a:p>
            <a:r>
              <a:rPr lang="en-US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100% more effective than drinking a cup of tea;</a:t>
            </a:r>
          </a:p>
          <a:p>
            <a:r>
              <a:rPr lang="en-US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300% better than going for a walk; </a:t>
            </a:r>
          </a:p>
          <a:p>
            <a:r>
              <a:rPr lang="en-US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700% more than playing video games.</a:t>
            </a:r>
          </a:p>
          <a:p>
            <a:r>
              <a:rPr lang="en-US" altLang="cy-GB" sz="2000" dirty="0" smtClean="0">
                <a:solidFill>
                  <a:srgbClr val="0000FF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“Reading for as little as 6 minutes is sufficient to reduce stress levels by 60%, slowing heart beat, easing muscle tension and altering the state of mind.” (Chiles, 2009)</a:t>
            </a:r>
            <a:endParaRPr lang="cy-GB" altLang="cy-GB" sz="2000" dirty="0" smtClean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45402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Lucida Sans" panose="020B0602030504020204" pitchFamily="34" charset="0"/>
              </a:rPr>
              <a:t>I </a:t>
            </a:r>
            <a:r>
              <a:rPr lang="en-GB" dirty="0" err="1" smtClean="0">
                <a:latin typeface="Lucida Sans" panose="020B0602030504020204" pitchFamily="34" charset="0"/>
              </a:rPr>
              <a:t>orffen</a:t>
            </a:r>
            <a:r>
              <a:rPr lang="en-GB" dirty="0" smtClean="0">
                <a:latin typeface="Lucida Sans" panose="020B0602030504020204" pitchFamily="34" charset="0"/>
              </a:rPr>
              <a:t>…</a:t>
            </a:r>
            <a:r>
              <a:rPr lang="en-GB" dirty="0">
                <a:latin typeface="Lucida Sans" panose="020B0602030504020204" pitchFamily="34" charset="0"/>
              </a:rPr>
              <a:t/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To finish…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35283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 smtClean="0">
                <a:latin typeface="Lucida Sans" panose="020B0602030504020204" pitchFamily="34" charset="0"/>
                <a:hlinkClick r:id="rId3"/>
              </a:rPr>
              <a:t>Funny dramatic baby cries when story book is finished</a:t>
            </a:r>
            <a:endParaRPr lang="en-GB" sz="4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309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Autofit/>
          </a:bodyPr>
          <a:lstStyle/>
          <a:p>
            <a:r>
              <a:rPr lang="en-GB" sz="2800" dirty="0" err="1" smtClean="0">
                <a:latin typeface="Lucida Sans" panose="020B0602030504020204" pitchFamily="34" charset="0"/>
              </a:rPr>
              <a:t>Cyfeiriadau</a:t>
            </a:r>
            <a:r>
              <a:rPr lang="en-GB" sz="2800" dirty="0" smtClean="0">
                <a:latin typeface="Lucida Sans" panose="020B0602030504020204" pitchFamily="34" charset="0"/>
              </a:rPr>
              <a:t/>
            </a:r>
            <a:br>
              <a:rPr lang="en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en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39248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300" dirty="0">
                <a:latin typeface="Lucida Sans" panose="020B0602030504020204" pitchFamily="34" charset="0"/>
              </a:rPr>
              <a:t>Boyle, </a:t>
            </a:r>
            <a:r>
              <a:rPr lang="en-GB" sz="4300" dirty="0" smtClean="0">
                <a:latin typeface="Lucida Sans" panose="020B0602030504020204" pitchFamily="34" charset="0"/>
              </a:rPr>
              <a:t>B. </a:t>
            </a:r>
            <a:r>
              <a:rPr lang="en-GB" sz="4300" dirty="0">
                <a:latin typeface="Lucida Sans" panose="020B0602030504020204" pitchFamily="34" charset="0"/>
              </a:rPr>
              <a:t>(2010). Using socio-dramatic play to support a beginning writer: 'Daniel, the doctor and the bleeding ball'. </a:t>
            </a:r>
            <a:r>
              <a:rPr lang="en-GB" sz="4300" i="1" dirty="0">
                <a:latin typeface="Lucida Sans" panose="020B0602030504020204" pitchFamily="34" charset="0"/>
              </a:rPr>
              <a:t>International Journal of Early Years Education,</a:t>
            </a:r>
            <a:r>
              <a:rPr lang="en-GB" sz="4300" dirty="0">
                <a:latin typeface="Lucida Sans" panose="020B0602030504020204" pitchFamily="34" charset="0"/>
              </a:rPr>
              <a:t> </a:t>
            </a:r>
            <a:r>
              <a:rPr lang="en-GB" sz="4300" i="1" dirty="0">
                <a:latin typeface="Lucida Sans" panose="020B0602030504020204" pitchFamily="34" charset="0"/>
              </a:rPr>
              <a:t>18</a:t>
            </a:r>
            <a:r>
              <a:rPr lang="en-GB" sz="4300" dirty="0">
                <a:latin typeface="Lucida Sans" panose="020B0602030504020204" pitchFamily="34" charset="0"/>
              </a:rPr>
              <a:t>(3), 213-226</a:t>
            </a:r>
            <a:r>
              <a:rPr lang="en-GB" sz="4300" dirty="0" smtClean="0">
                <a:latin typeface="Lucida Sans" panose="020B0602030504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4300" dirty="0" smtClean="0">
                <a:latin typeface="Lucida Sans" panose="020B0602030504020204" pitchFamily="34" charset="0"/>
              </a:rPr>
              <a:t>Harker, J. (2011) The Road to Reading. Early Education: London. </a:t>
            </a:r>
            <a:r>
              <a:rPr lang="en-GB" sz="4300" dirty="0">
                <a:latin typeface="Lucida Sans" panose="020B0602030504020204" pitchFamily="34" charset="0"/>
              </a:rPr>
              <a:t>Available at: </a:t>
            </a:r>
            <a:r>
              <a:rPr lang="en-GB" sz="43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4300" dirty="0" smtClean="0">
                <a:latin typeface="Lucida Sans" panose="020B0602030504020204" pitchFamily="34" charset="0"/>
                <a:hlinkClick r:id="rId3"/>
              </a:rPr>
              <a:t>www.early-education.org.uk/road-reading</a:t>
            </a:r>
            <a:r>
              <a:rPr lang="en-GB" sz="4300" dirty="0" smtClean="0">
                <a:latin typeface="Lucida Sans" panose="020B0602030504020204" pitchFamily="34" charset="0"/>
              </a:rPr>
              <a:t> Accessed on: 29</a:t>
            </a:r>
            <a:r>
              <a:rPr lang="en-GB" sz="4300" baseline="30000" dirty="0" smtClean="0">
                <a:latin typeface="Lucida Sans" panose="020B0602030504020204" pitchFamily="34" charset="0"/>
              </a:rPr>
              <a:t>th</a:t>
            </a:r>
            <a:r>
              <a:rPr lang="en-GB" sz="4300" dirty="0" smtClean="0">
                <a:latin typeface="Lucida Sans" panose="020B0602030504020204" pitchFamily="34" charset="0"/>
              </a:rPr>
              <a:t> August 2017.</a:t>
            </a:r>
          </a:p>
          <a:p>
            <a:pPr marL="0" indent="0">
              <a:buNone/>
            </a:pPr>
            <a:r>
              <a:rPr lang="en-GB" sz="4300" dirty="0" smtClean="0">
                <a:latin typeface="Lucida Sans" panose="020B0602030504020204" pitchFamily="34" charset="0"/>
              </a:rPr>
              <a:t>Levy, R. (2011) </a:t>
            </a:r>
            <a:r>
              <a:rPr lang="en-GB" sz="4300" i="1" dirty="0" smtClean="0">
                <a:latin typeface="Lucida Sans" panose="020B0602030504020204" pitchFamily="34" charset="0"/>
              </a:rPr>
              <a:t>Young Children Reading: at home and at school. </a:t>
            </a:r>
            <a:r>
              <a:rPr lang="en-GB" sz="4300" dirty="0" smtClean="0">
                <a:latin typeface="Lucida Sans" panose="020B0602030504020204" pitchFamily="34" charset="0"/>
              </a:rPr>
              <a:t>London: Sage Publications Ltd.</a:t>
            </a:r>
          </a:p>
          <a:p>
            <a:pPr marL="0" indent="0">
              <a:buNone/>
            </a:pPr>
            <a:r>
              <a:rPr lang="en-GB" sz="4300" dirty="0" err="1" smtClean="0">
                <a:latin typeface="Lucida Sans" panose="020B0602030504020204" pitchFamily="34" charset="0"/>
              </a:rPr>
              <a:t>Merga</a:t>
            </a:r>
            <a:r>
              <a:rPr lang="en-GB" sz="4300" dirty="0" smtClean="0">
                <a:latin typeface="Lucida Sans" panose="020B0602030504020204" pitchFamily="34" charset="0"/>
              </a:rPr>
              <a:t>, M. K. </a:t>
            </a:r>
            <a:r>
              <a:rPr lang="en-GB" sz="4300" dirty="0">
                <a:latin typeface="Lucida Sans" panose="020B0602030504020204" pitchFamily="34" charset="0"/>
              </a:rPr>
              <a:t>(2017) </a:t>
            </a:r>
            <a:r>
              <a:rPr lang="en-GB" sz="4300" i="1" dirty="0">
                <a:latin typeface="Lucida Sans" panose="020B0602030504020204" pitchFamily="34" charset="0"/>
              </a:rPr>
              <a:t>Research shows the importance of parents reading with children – even after children can </a:t>
            </a:r>
            <a:r>
              <a:rPr lang="en-GB" sz="4300" i="1" dirty="0" smtClean="0">
                <a:latin typeface="Lucida Sans" panose="020B0602030504020204" pitchFamily="34" charset="0"/>
              </a:rPr>
              <a:t>read</a:t>
            </a:r>
            <a:r>
              <a:rPr lang="en-GB" sz="4300" dirty="0" smtClean="0">
                <a:latin typeface="Lucida Sans" panose="020B0602030504020204" pitchFamily="34" charset="0"/>
              </a:rPr>
              <a:t>. Available at</a:t>
            </a:r>
            <a:r>
              <a:rPr lang="en-GB" sz="4300" dirty="0">
                <a:latin typeface="Lucida Sans" panose="020B0602030504020204" pitchFamily="34" charset="0"/>
              </a:rPr>
              <a:t>: </a:t>
            </a:r>
            <a:r>
              <a:rPr lang="en-GB" sz="4300" dirty="0">
                <a:latin typeface="Lucida Sans" panose="020B0602030504020204" pitchFamily="34" charset="0"/>
                <a:hlinkClick r:id="rId4"/>
              </a:rPr>
              <a:t>https://</a:t>
            </a:r>
            <a:r>
              <a:rPr lang="en-GB" sz="4300" dirty="0" smtClean="0">
                <a:latin typeface="Lucida Sans" panose="020B0602030504020204" pitchFamily="34" charset="0"/>
                <a:hlinkClick r:id="rId4"/>
              </a:rPr>
              <a:t>theconversation.com/research-shows-the-importance-of-parents-reading-with-children-even-after-children-can-read-82756</a:t>
            </a:r>
            <a:r>
              <a:rPr lang="en-GB" sz="4300" dirty="0">
                <a:latin typeface="Lucida Sans" panose="020B0602030504020204" pitchFamily="34" charset="0"/>
              </a:rPr>
              <a:t> [Accessed: November 12 2020</a:t>
            </a:r>
            <a:r>
              <a:rPr lang="en-GB" sz="43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buNone/>
            </a:pPr>
            <a:r>
              <a:rPr lang="en-GB" sz="4300" dirty="0">
                <a:latin typeface="Lucida Sans" panose="020B0602030504020204" pitchFamily="34" charset="0"/>
              </a:rPr>
              <a:t>National Trust (2019) </a:t>
            </a:r>
            <a:r>
              <a:rPr lang="en-GB" sz="4300" i="1" dirty="0">
                <a:latin typeface="Lucida Sans" panose="020B0602030504020204" pitchFamily="34" charset="0"/>
              </a:rPr>
              <a:t>Children are reading less than ever before, research </a:t>
            </a:r>
            <a:r>
              <a:rPr lang="en-GB" sz="4300" i="1" dirty="0" smtClean="0">
                <a:latin typeface="Lucida Sans" panose="020B0602030504020204" pitchFamily="34" charset="0"/>
              </a:rPr>
              <a:t>reveals. </a:t>
            </a:r>
            <a:r>
              <a:rPr lang="en-GB" sz="4300" dirty="0" smtClean="0">
                <a:latin typeface="Lucida Sans" panose="020B0602030504020204" pitchFamily="34" charset="0"/>
              </a:rPr>
              <a:t>Available at</a:t>
            </a:r>
            <a:r>
              <a:rPr lang="en-GB" sz="4300" dirty="0">
                <a:latin typeface="Lucida Sans" panose="020B0602030504020204" pitchFamily="34" charset="0"/>
              </a:rPr>
              <a:t>: </a:t>
            </a:r>
            <a:r>
              <a:rPr lang="en-GB" sz="4300" dirty="0">
                <a:latin typeface="Lucida Sans" panose="020B0602030504020204" pitchFamily="34" charset="0"/>
                <a:hlinkClick r:id="rId5"/>
              </a:rPr>
              <a:t>https://</a:t>
            </a:r>
            <a:r>
              <a:rPr lang="en-GB" sz="4300" dirty="0" smtClean="0">
                <a:latin typeface="Lucida Sans" panose="020B0602030504020204" pitchFamily="34" charset="0"/>
                <a:hlinkClick r:id="rId5"/>
              </a:rPr>
              <a:t>www.theguardian.com/education/2020/feb/29/children-reading-less-says-new-research</a:t>
            </a:r>
            <a:r>
              <a:rPr lang="en-GB" sz="4300" dirty="0" smtClean="0">
                <a:latin typeface="Lucida Sans" panose="020B0602030504020204" pitchFamily="34" charset="0"/>
              </a:rPr>
              <a:t> [Accessed: November 12 2020].</a:t>
            </a:r>
          </a:p>
          <a:p>
            <a:pPr marL="0" indent="0">
              <a:buNone/>
            </a:pPr>
            <a:r>
              <a:rPr lang="en-GB" sz="4300" dirty="0" err="1">
                <a:latin typeface="Lucida Sans" panose="020B0602030504020204" pitchFamily="34" charset="0"/>
              </a:rPr>
              <a:t>Nazurty</a:t>
            </a:r>
            <a:r>
              <a:rPr lang="en-GB" sz="4300" dirty="0">
                <a:latin typeface="Lucida Sans" panose="020B0602030504020204" pitchFamily="34" charset="0"/>
              </a:rPr>
              <a:t>, R</a:t>
            </a:r>
            <a:r>
              <a:rPr lang="en-GB" sz="4300" dirty="0" smtClean="0">
                <a:latin typeface="Lucida Sans" panose="020B0602030504020204" pitchFamily="34" charset="0"/>
              </a:rPr>
              <a:t>. et al. (2019) ‘Learning </a:t>
            </a:r>
            <a:r>
              <a:rPr lang="en-GB" sz="4300" dirty="0">
                <a:latin typeface="Lucida Sans" panose="020B0602030504020204" pitchFamily="34" charset="0"/>
              </a:rPr>
              <a:t>Strategies in Reading: The Case of Indonesian Language Education Student </a:t>
            </a:r>
            <a:r>
              <a:rPr lang="en-GB" sz="4300" dirty="0" smtClean="0">
                <a:latin typeface="Lucida Sans" panose="020B0602030504020204" pitchFamily="34" charset="0"/>
              </a:rPr>
              <a:t>Teachers’, </a:t>
            </a:r>
            <a:r>
              <a:rPr lang="en-GB" sz="4300" i="1" dirty="0" smtClean="0">
                <a:latin typeface="Lucida Sans" panose="020B0602030504020204" pitchFamily="34" charset="0"/>
              </a:rPr>
              <a:t>Universal </a:t>
            </a:r>
            <a:r>
              <a:rPr lang="en-GB" sz="4300" i="1" dirty="0">
                <a:latin typeface="Lucida Sans" panose="020B0602030504020204" pitchFamily="34" charset="0"/>
              </a:rPr>
              <a:t>Journal of Educational Research</a:t>
            </a:r>
            <a:r>
              <a:rPr lang="en-GB" sz="4300" dirty="0">
                <a:latin typeface="Lucida Sans" panose="020B0602030504020204" pitchFamily="34" charset="0"/>
              </a:rPr>
              <a:t>, 7(11), pp.2536-2543.</a:t>
            </a:r>
            <a:endParaRPr lang="en-GB" sz="43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300" dirty="0" err="1" smtClean="0">
                <a:latin typeface="Lucida Sans" panose="020B0602030504020204" pitchFamily="34" charset="0"/>
              </a:rPr>
              <a:t>Teufl</a:t>
            </a:r>
            <a:r>
              <a:rPr lang="en-GB" sz="4300" dirty="0" smtClean="0">
                <a:latin typeface="Lucida Sans" panose="020B0602030504020204" pitchFamily="34" charset="0"/>
              </a:rPr>
              <a:t>, L. et al. </a:t>
            </a:r>
            <a:r>
              <a:rPr lang="en-GB" sz="4300" dirty="0">
                <a:latin typeface="Lucida Sans" panose="020B0602030504020204" pitchFamily="34" charset="0"/>
              </a:rPr>
              <a:t>(2019) </a:t>
            </a:r>
            <a:r>
              <a:rPr lang="en-GB" sz="4300" dirty="0" smtClean="0">
                <a:latin typeface="Lucida Sans" panose="020B0602030504020204" pitchFamily="34" charset="0"/>
              </a:rPr>
              <a:t>‘How </a:t>
            </a:r>
            <a:r>
              <a:rPr lang="en-GB" sz="4300" dirty="0">
                <a:latin typeface="Lucida Sans" panose="020B0602030504020204" pitchFamily="34" charset="0"/>
              </a:rPr>
              <a:t>fathers’ attachment security and education contribute to early child language skills above and beyond mothers: parent-child conversation under </a:t>
            </a:r>
            <a:r>
              <a:rPr lang="en-GB" sz="4300" dirty="0" smtClean="0">
                <a:latin typeface="Lucida Sans" panose="020B0602030504020204" pitchFamily="34" charset="0"/>
              </a:rPr>
              <a:t>scrutiny’, </a:t>
            </a:r>
            <a:r>
              <a:rPr lang="en-GB" sz="4300" i="1" dirty="0" smtClean="0">
                <a:latin typeface="Lucida Sans" panose="020B0602030504020204" pitchFamily="34" charset="0"/>
              </a:rPr>
              <a:t>Attachment and human development, </a:t>
            </a:r>
            <a:r>
              <a:rPr lang="en-GB" sz="4300" dirty="0" smtClean="0">
                <a:latin typeface="Lucida Sans" panose="020B0602030504020204" pitchFamily="34" charset="0"/>
              </a:rPr>
              <a:t>22(1), pp. 71-84.</a:t>
            </a:r>
          </a:p>
          <a:p>
            <a:pPr marL="0" indent="0">
              <a:buNone/>
            </a:pPr>
            <a:r>
              <a:rPr lang="en-GB" sz="4300" dirty="0" smtClean="0">
                <a:latin typeface="Lucida Sans" panose="020B0602030504020204" pitchFamily="34" charset="0"/>
              </a:rPr>
              <a:t>Whitehead, M. R. </a:t>
            </a:r>
            <a:r>
              <a:rPr lang="en-GB" sz="4300" dirty="0">
                <a:latin typeface="Lucida Sans" panose="020B0602030504020204" pitchFamily="34" charset="0"/>
              </a:rPr>
              <a:t>(2002). Dylan's routes to literacy: The first three years with picture books. </a:t>
            </a:r>
            <a:r>
              <a:rPr lang="en-GB" sz="4300" i="1" dirty="0">
                <a:latin typeface="Lucida Sans" panose="020B0602030504020204" pitchFamily="34" charset="0"/>
              </a:rPr>
              <a:t>Journal of Early Childhood Literacy,</a:t>
            </a:r>
            <a:r>
              <a:rPr lang="en-GB" sz="4300" dirty="0">
                <a:latin typeface="Lucida Sans" panose="020B0602030504020204" pitchFamily="34" charset="0"/>
              </a:rPr>
              <a:t> </a:t>
            </a:r>
            <a:r>
              <a:rPr lang="en-GB" sz="4300" i="1" dirty="0">
                <a:latin typeface="Lucida Sans" panose="020B0602030504020204" pitchFamily="34" charset="0"/>
              </a:rPr>
              <a:t>2</a:t>
            </a:r>
            <a:r>
              <a:rPr lang="en-GB" sz="4300" dirty="0">
                <a:latin typeface="Lucida Sans" panose="020B0602030504020204" pitchFamily="34" charset="0"/>
              </a:rPr>
              <a:t>(3), 269-290</a:t>
            </a:r>
            <a:r>
              <a:rPr lang="en-GB" sz="4300" dirty="0" smtClean="0">
                <a:latin typeface="Lucida Sans" panose="020B0602030504020204" pitchFamily="34" charset="0"/>
              </a:rPr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01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839</TotalTime>
  <Words>1954</Words>
  <Application>Microsoft Office PowerPoint</Application>
  <PresentationFormat>On-screen Show (4:3)</PresentationFormat>
  <Paragraphs>448</Paragraphs>
  <Slides>43</Slides>
  <Notes>42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6" baseType="lpstr">
      <vt:lpstr>ＭＳ Ｐゴシック</vt:lpstr>
      <vt:lpstr>Arial</vt:lpstr>
      <vt:lpstr>Calibri</vt:lpstr>
      <vt:lpstr>Calibri Light</vt:lpstr>
      <vt:lpstr>Comic Sans MS</vt:lpstr>
      <vt:lpstr>Lucida Sans</vt:lpstr>
      <vt:lpstr>Myriad Pro</vt:lpstr>
      <vt:lpstr>Times</vt:lpstr>
      <vt:lpstr>Times New Roman</vt:lpstr>
      <vt:lpstr>Trebuchet MS</vt:lpstr>
      <vt:lpstr>Wingdings</vt:lpstr>
      <vt:lpstr>Office Theme</vt:lpstr>
      <vt:lpstr>Document</vt:lpstr>
      <vt:lpstr>PowerPoint Presentation</vt:lpstr>
      <vt:lpstr>Cynnwys   Contents</vt:lpstr>
      <vt:lpstr>Sgiliau Cyflogadwyedd/Trosglwyddadwy Employability/Transferable Skills</vt:lpstr>
      <vt:lpstr>Adnoddau   Resources</vt:lpstr>
      <vt:lpstr>Disgwyliadau   Expectations</vt:lpstr>
      <vt:lpstr>Llythrennedd     Literacy</vt:lpstr>
      <vt:lpstr>Llythrennedd?     Literacy?</vt:lpstr>
      <vt:lpstr>Beth yw Llythrennedd Cynnar? What is Early Literacy?</vt:lpstr>
      <vt:lpstr>Pam mae babanod angen llyfrau...  Why babies need books...</vt:lpstr>
      <vt:lpstr>‘Cymdeithasoli’ Vygotsky  Vygotsky’s ‘Enculturation’</vt:lpstr>
      <vt:lpstr>Lleferydd oedolyn Adult speech</vt:lpstr>
      <vt:lpstr>Anghenion diogelwch a sicrwydd Safety and security needs</vt:lpstr>
      <vt:lpstr>Anghenion cariad a pherthyn Love and belonging needs</vt:lpstr>
      <vt:lpstr>Anghenion hunan-fri Self-esteem needs</vt:lpstr>
      <vt:lpstr>Hunan-gyflawni Self-actualization</vt:lpstr>
      <vt:lpstr>Fodd bynnag... However…</vt:lpstr>
      <vt:lpstr>Diffyg profiad Lack of experience</vt:lpstr>
      <vt:lpstr>Gwahaniaethau ar sail rhywedd Gender differences</vt:lpstr>
      <vt:lpstr>Hyrwyddo sgiliau darllen Promoting reading skills</vt:lpstr>
      <vt:lpstr>Gweithgaredd Activity</vt:lpstr>
      <vt:lpstr>PowerPoint Presentation</vt:lpstr>
      <vt:lpstr>Gweithgaredd Activity</vt:lpstr>
      <vt:lpstr>Darllen fel ymarfer mewn datgodio  Reading as a decoding exercise  </vt:lpstr>
      <vt:lpstr>Darllen fel ymarfer mewn datgodio  Reading as a decoding exercise  </vt:lpstr>
      <vt:lpstr>Camau Darllen        Stages of Reading </vt:lpstr>
      <vt:lpstr>Cam 1 – Cyn-ddarllen       Stage 1- Pre-reading</vt:lpstr>
      <vt:lpstr>Cam 2 – Wrth-ddarllen       Stage 2- While-reading</vt:lpstr>
      <vt:lpstr>Cam 3 – Ôl-ddarllen       Stage 3- Post-reading</vt:lpstr>
      <vt:lpstr>Cliwiau/Ciwiau        Clues/Cues </vt:lpstr>
      <vt:lpstr>Print Amgylcheddol        Environmental Print </vt:lpstr>
      <vt:lpstr>Print Amgylcheddol        Environmental Print </vt:lpstr>
      <vt:lpstr>Delweddau mewn llyfrau       Images in books </vt:lpstr>
      <vt:lpstr>Delweddau mewn llyfrau       Images in books </vt:lpstr>
      <vt:lpstr>Delweddau mewn llyfrau       Images in books </vt:lpstr>
      <vt:lpstr>Fodd bynnag…        However… </vt:lpstr>
      <vt:lpstr>Gweithgareddau     Activities</vt:lpstr>
      <vt:lpstr>Ferre Laevers</vt:lpstr>
      <vt:lpstr>Ymglymiad Involvement</vt:lpstr>
      <vt:lpstr>PowerPoint Presentation</vt:lpstr>
      <vt:lpstr>Ymchwil Research</vt:lpstr>
      <vt:lpstr>Ymchwil Research</vt:lpstr>
      <vt:lpstr>I orffen… To finish…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Alison Rees-Edwards</cp:lastModifiedBy>
  <cp:revision>56</cp:revision>
  <cp:lastPrinted>2016-01-22T15:57:27Z</cp:lastPrinted>
  <dcterms:created xsi:type="dcterms:W3CDTF">2015-04-14T15:21:28Z</dcterms:created>
  <dcterms:modified xsi:type="dcterms:W3CDTF">2020-11-17T17:29:09Z</dcterms:modified>
</cp:coreProperties>
</file>