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66" r:id="rId1"/>
  </p:sldMasterIdLst>
  <p:notesMasterIdLst>
    <p:notesMasterId r:id="rId17"/>
  </p:notesMasterIdLst>
  <p:sldIdLst>
    <p:sldId id="256" r:id="rId2"/>
    <p:sldId id="257" r:id="rId3"/>
    <p:sldId id="258" r:id="rId4"/>
    <p:sldId id="259" r:id="rId5"/>
    <p:sldId id="261" r:id="rId6"/>
    <p:sldId id="262" r:id="rId7"/>
    <p:sldId id="263" r:id="rId8"/>
    <p:sldId id="264" r:id="rId9"/>
    <p:sldId id="270" r:id="rId10"/>
    <p:sldId id="265" r:id="rId11"/>
    <p:sldId id="271" r:id="rId12"/>
    <p:sldId id="266" r:id="rId13"/>
    <p:sldId id="267" r:id="rId14"/>
    <p:sldId id="268"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353B2B-C1AC-44D1-B70C-E002F0304DAD}" v="584" dt="2026-07-18T20:41:30.272"/>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1311" autoAdjust="0"/>
  </p:normalViewPr>
  <p:slideViewPr>
    <p:cSldViewPr snapToGrid="0">
      <p:cViewPr varScale="1">
        <p:scale>
          <a:sx n="63" d="100"/>
          <a:sy n="63" d="100"/>
        </p:scale>
        <p:origin x="804" y="36"/>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meenah Akhtar" userId="aab5fcbe32d71884" providerId="LiveId" clId="{D9AAA9BA-D6DB-47FC-AE80-629BD87BDC34}"/>
    <pc:docChg chg="modSld sldOrd">
      <pc:chgData name="Romeenah Akhtar" userId="aab5fcbe32d71884" providerId="LiveId" clId="{D9AAA9BA-D6DB-47FC-AE80-629BD87BDC34}" dt="2026-07-19T08:41:40.577" v="2" actId="1076"/>
      <pc:docMkLst>
        <pc:docMk/>
      </pc:docMkLst>
      <pc:sldChg chg="modSp mod">
        <pc:chgData name="Romeenah Akhtar" userId="aab5fcbe32d71884" providerId="LiveId" clId="{D9AAA9BA-D6DB-47FC-AE80-629BD87BDC34}" dt="2026-07-19T08:41:40.577" v="2" actId="1076"/>
        <pc:sldMkLst>
          <pc:docMk/>
          <pc:sldMk cId="2900218637" sldId="256"/>
        </pc:sldMkLst>
        <pc:picChg chg="mod">
          <ac:chgData name="Romeenah Akhtar" userId="aab5fcbe32d71884" providerId="LiveId" clId="{D9AAA9BA-D6DB-47FC-AE80-629BD87BDC34}" dt="2026-07-19T08:41:40.577" v="2" actId="1076"/>
          <ac:picMkLst>
            <pc:docMk/>
            <pc:sldMk cId="2900218637" sldId="256"/>
            <ac:picMk id="71" creationId="{846892E6-B1ED-567F-EFA0-72F1D7C5F6DB}"/>
          </ac:picMkLst>
        </pc:picChg>
      </pc:sldChg>
      <pc:sldChg chg="ord">
        <pc:chgData name="Romeenah Akhtar" userId="aab5fcbe32d71884" providerId="LiveId" clId="{D9AAA9BA-D6DB-47FC-AE80-629BD87BDC34}" dt="2026-07-19T08:37:44.232" v="1"/>
        <pc:sldMkLst>
          <pc:docMk/>
          <pc:sldMk cId="2936079515"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F9BBF5-E8F1-477F-AEF6-40E27030EC3E}" type="datetimeFigureOut">
              <a:rPr lang="en-GB" smtClean="0"/>
              <a:t>19/07/2026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3E4C50-2177-4BB7-8545-98B53DA74E4D}" type="slidenum">
              <a:rPr lang="en-GB" smtClean="0"/>
              <a:t>‹#›</a:t>
            </a:fld>
            <a:endParaRPr lang="en-GB" dirty="0"/>
          </a:p>
        </p:txBody>
      </p:sp>
    </p:spTree>
    <p:extLst>
      <p:ext uri="{BB962C8B-B14F-4D97-AF65-F5344CB8AC3E}">
        <p14:creationId xmlns:p14="http://schemas.microsoft.com/office/powerpoint/2010/main" val="2436927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r>
              <a:rPr lang="en-GB" dirty="0"/>
              <a:t>Hello, my name is Romeenah Akhtar.</a:t>
            </a:r>
          </a:p>
          <a:p>
            <a:r>
              <a:rPr lang="en-GB" dirty="0"/>
              <a:t>Today, I will discuss Type 2 Diabetes Mellitus and present a person-centred care plan for a patient. This presentation will explore how Type 2 Diabetes affects the endocrine system, including the anatomy and physiology involved in blood glucose homeostasis, before discussing its impact on the patient and evidence-based care recommendations.</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1</a:t>
            </a:fld>
            <a:endParaRPr lang="en-GB" dirty="0"/>
          </a:p>
        </p:txBody>
      </p:sp>
    </p:spTree>
    <p:extLst>
      <p:ext uri="{BB962C8B-B14F-4D97-AF65-F5344CB8AC3E}">
        <p14:creationId xmlns:p14="http://schemas.microsoft.com/office/powerpoint/2010/main" val="236224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2</a:t>
            </a:fld>
            <a:endParaRPr lang="en-GB" dirty="0"/>
          </a:p>
        </p:txBody>
      </p:sp>
    </p:spTree>
    <p:extLst>
      <p:ext uri="{BB962C8B-B14F-4D97-AF65-F5344CB8AC3E}">
        <p14:creationId xmlns:p14="http://schemas.microsoft.com/office/powerpoint/2010/main" val="3327359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a:latin typeface="Arial" panose="020B0604020202020204" pitchFamily="34" charset="0"/>
                <a:cs typeface="Arial" panose="020B0604020202020204" pitchFamily="34" charset="0"/>
              </a:rPr>
              <a:t>Type </a:t>
            </a:r>
            <a:r>
              <a:rPr lang="en-GB" b="0" dirty="0">
                <a:latin typeface="Arial" panose="020B0604020202020204" pitchFamily="34" charset="0"/>
                <a:cs typeface="Arial" panose="020B0604020202020204" pitchFamily="34" charset="0"/>
              </a:rPr>
              <a:t>2 Diabetes Mellitus is a chronic metabolic condition where the body becomes unable to regulate blood glucose effectively due to insulin resistance and a gradual decline in insulin production. Waugh and Grant (2018) explain that insulin allows glucose to move from the bloodstream into body cells, helping maintain blood glucose homeostasis. However, in Type 2 Diabetes this process becomes impaired, causing glucose to remain in the bloodstream and resulting in hyperglycaemia. Chatterjee, Khunti and Davies (2021) highlight that persistent high blood glucose levels can contribute to long-term complications, including kidney disease, cardiovascular disease and nerve damage. NICE (2026) recommends early assessment, monitoring and effective management to reduce the risk of complications.</a:t>
            </a:r>
          </a:p>
        </p:txBody>
      </p:sp>
      <p:sp>
        <p:nvSpPr>
          <p:cNvPr id="4" name="Slide Number Placeholder 3"/>
          <p:cNvSpPr>
            <a:spLocks noGrp="1"/>
          </p:cNvSpPr>
          <p:nvPr>
            <p:ph type="sldNum" sz="quarter" idx="5"/>
          </p:nvPr>
        </p:nvSpPr>
        <p:spPr/>
        <p:txBody>
          <a:bodyPr/>
          <a:lstStyle/>
          <a:p>
            <a:fld id="{7F3E4C50-2177-4BB7-8545-98B53DA74E4D}" type="slidenum">
              <a:rPr lang="en-GB" smtClean="0"/>
              <a:t>3</a:t>
            </a:fld>
            <a:endParaRPr lang="en-GB" dirty="0"/>
          </a:p>
        </p:txBody>
      </p:sp>
    </p:spTree>
    <p:extLst>
      <p:ext uri="{BB962C8B-B14F-4D97-AF65-F5344CB8AC3E}">
        <p14:creationId xmlns:p14="http://schemas.microsoft.com/office/powerpoint/2010/main" val="2764533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I am using this patient, Mr Ahmed, to demonstrate how Type 2 Diabetes can affect an individual in practice. Mr Ahmed is 55 years old and has recently been diagnosed with Type 2 Diabetes Mellitus. Although he previously worked in a physically demanding job, his activity levels have reduced in recent years due to joint discomfort. His diet is also high in processed foods and sugary drinks, and he has experienced weight gain over time.</a:t>
            </a:r>
          </a:p>
          <a:p>
            <a:r>
              <a:rPr lang="en-GB" b="0" dirty="0">
                <a:latin typeface="Arial" panose="020B0604020202020204" pitchFamily="34" charset="0"/>
                <a:cs typeface="Arial" panose="020B0604020202020204" pitchFamily="34" charset="0"/>
              </a:rPr>
              <a:t>Diabetes UK (2024) identifies increasing age, excess body weight, reduced physical activity and family history as important risk factors associated with Type 2 Diabetes. NICE (2026) also highlights the importance of assessing individual risk factors when planning diabetes care.</a:t>
            </a:r>
          </a:p>
          <a:p>
            <a:r>
              <a:rPr lang="en-GB" b="0" dirty="0">
                <a:latin typeface="Arial" panose="020B0604020202020204" pitchFamily="34" charset="0"/>
                <a:cs typeface="Arial" panose="020B0604020202020204" pitchFamily="34" charset="0"/>
              </a:rPr>
              <a:t>However, it is important not to assume that Type 2 Diabetes is caused by lifestyle alone. Genetic, ageing and environmental factors can also influence the development of the condition. Therefore, care should be individualised and non-judgemental, with realistic goals that support long-term behaviour change.</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4</a:t>
            </a:fld>
            <a:endParaRPr lang="en-GB" dirty="0"/>
          </a:p>
        </p:txBody>
      </p:sp>
    </p:spTree>
    <p:extLst>
      <p:ext uri="{BB962C8B-B14F-4D97-AF65-F5344CB8AC3E}">
        <p14:creationId xmlns:p14="http://schemas.microsoft.com/office/powerpoint/2010/main" val="1757103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This slide outlines the suggested person-centred care plan for Mr Ahmed. Person-centred care means placing the individual at the centre of decisions by respecting their preferences, values and goals, while working in partnership to plan care rather than focusing only on the condition. NICE (2026) highlights the importance of personalised care and shared decision-making in supporting effective diabetes management.</a:t>
            </a:r>
          </a:p>
          <a:p>
            <a:r>
              <a:rPr lang="en-GB" b="0" dirty="0">
                <a:latin typeface="Arial" panose="020B0604020202020204" pitchFamily="34" charset="0"/>
                <a:cs typeface="Arial" panose="020B0604020202020204" pitchFamily="34" charset="0"/>
              </a:rPr>
              <a:t>NICE (2026) recommends regular HbA1c monitoring, medication reviews, dietary support and physical activity as key aspects of Type 2 Diabetes management. For Mr Ahmed, gradual lifestyle changes based on his abilities and preferences may improve blood glucose control and support long-term self-management.</a:t>
            </a:r>
          </a:p>
          <a:p>
            <a:r>
              <a:rPr lang="en-GB" b="0" dirty="0">
                <a:latin typeface="Arial" panose="020B0604020202020204" pitchFamily="34" charset="0"/>
                <a:cs typeface="Arial" panose="020B0604020202020204" pitchFamily="34" charset="0"/>
              </a:rPr>
              <a:t>However, diabetes care involves more than controlling blood glucose levels. Healthcare professionals must consider the person’s preferences, physical abilities and social circumstances when planning interventions. A multidisciplinary team, including the GP, diabetes specialist nurse, dietitian and physiotherapist, can provide coordinated support.</a:t>
            </a:r>
          </a:p>
          <a:p>
            <a:r>
              <a:rPr lang="en-GB" b="0" dirty="0">
                <a:latin typeface="Arial" panose="020B0604020202020204" pitchFamily="34" charset="0"/>
                <a:cs typeface="Arial" panose="020B0604020202020204" pitchFamily="34" charset="0"/>
              </a:rPr>
              <a:t>By involving Mr Ahmed in decisions about his care, shared decision-making can improve engagement and support sustainable lifestyle changes.</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5</a:t>
            </a:fld>
            <a:endParaRPr lang="en-GB" dirty="0"/>
          </a:p>
        </p:txBody>
      </p:sp>
    </p:spTree>
    <p:extLst>
      <p:ext uri="{BB962C8B-B14F-4D97-AF65-F5344CB8AC3E}">
        <p14:creationId xmlns:p14="http://schemas.microsoft.com/office/powerpoint/2010/main" val="4963233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The endocrine system consists of glands that release hormones into the bloodstream to regulate important processes, including metabolism and homeostasis. In Type 2 Diabetes Mellitus, the pancreas is the main endocrine organ affected because it controls blood glucose levels through the hormones insulin and glucagon.</a:t>
            </a:r>
          </a:p>
          <a:p>
            <a:r>
              <a:rPr lang="en-GB" b="0" dirty="0">
                <a:latin typeface="Arial" panose="020B0604020202020204" pitchFamily="34" charset="0"/>
                <a:cs typeface="Arial" panose="020B0604020202020204" pitchFamily="34" charset="0"/>
              </a:rPr>
              <a:t>Peate and Nair (2011) explain that the pancreas contains the islets of Langerhans, which include beta cells that produce insulin and alpha cells that produce glucagon. Insulin lowers blood glucose by allowing glucose to enter body cells for energy or storage, while glucagon increases blood glucose when levels become too low.</a:t>
            </a:r>
          </a:p>
          <a:p>
            <a:r>
              <a:rPr lang="en-GB" b="0" dirty="0">
                <a:latin typeface="Arial" panose="020B0604020202020204" pitchFamily="34" charset="0"/>
                <a:cs typeface="Arial" panose="020B0604020202020204" pitchFamily="34" charset="0"/>
              </a:rPr>
              <a:t>After eating, carbohydrates are broken down into glucose, causing blood glucose levels to rise. Beta cells detect this increase and release insulin, allowing glucose to enter cells. Hall (2021) explains that this process uses negative feedback to maintain blood glucose homeostasis.</a:t>
            </a:r>
          </a:p>
          <a:p>
            <a:r>
              <a:rPr lang="en-GB" b="0" dirty="0">
                <a:latin typeface="Arial" panose="020B0604020202020204" pitchFamily="34" charset="0"/>
                <a:cs typeface="Arial" panose="020B0604020202020204" pitchFamily="34" charset="0"/>
              </a:rPr>
              <a:t>This normal physiological process is important because Type 2 Diabetes occurs when insulin regulation becomes impaired, resulting in glucose remaining in the bloodstream. Understanding normal endocrine function helps explain how changes in the pancreas contribute to diabetes progression.</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6</a:t>
            </a:fld>
            <a:endParaRPr lang="en-GB" dirty="0"/>
          </a:p>
        </p:txBody>
      </p:sp>
    </p:spTree>
    <p:extLst>
      <p:ext uri="{BB962C8B-B14F-4D97-AF65-F5344CB8AC3E}">
        <p14:creationId xmlns:p14="http://schemas.microsoft.com/office/powerpoint/2010/main" val="12904805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The first stage is insulin resistance, where muscle, liver and adipose cells become less responsive to insulin, meaning glucose remains in the bloodstream instead of entering cells.</a:t>
            </a:r>
          </a:p>
          <a:p>
            <a:r>
              <a:rPr lang="en-GB" b="0" dirty="0">
                <a:latin typeface="Arial" panose="020B0604020202020204" pitchFamily="34" charset="0"/>
                <a:cs typeface="Arial" panose="020B0604020202020204" pitchFamily="34" charset="0"/>
              </a:rPr>
              <a:t>Powers, Niswender and Evans-Molina (2024) explain that the pancreas initially compensates for insulin resistance by increasing insulin production. However, over time, this increased demand places stress on pancreatic beta cells, causing their function to decline.</a:t>
            </a:r>
          </a:p>
          <a:p>
            <a:r>
              <a:rPr lang="en-GB" b="0" dirty="0">
                <a:latin typeface="Arial" panose="020B0604020202020204" pitchFamily="34" charset="0"/>
                <a:cs typeface="Arial" panose="020B0604020202020204" pitchFamily="34" charset="0"/>
              </a:rPr>
              <a:t>As insulin production becomes less effective, blood glucose levels remain elevated, resulting in persistent hyperglycaemia. This demonstrates the relationship between anatomy and physiology because changes in pancreatic beta-cell function directly affect the body’s ability to maintain glucose homeostasis.</a:t>
            </a:r>
          </a:p>
          <a:p>
            <a:r>
              <a:rPr lang="en-GB" b="0" dirty="0">
                <a:latin typeface="Arial" panose="020B0604020202020204" pitchFamily="34" charset="0"/>
                <a:cs typeface="Arial" panose="020B0604020202020204" pitchFamily="34" charset="0"/>
              </a:rPr>
              <a:t>These changes usually develop gradually, which means insulin resistance may occur for several years before diagnosis. Understanding this progression is important because it explains why early identification and lifestyle interventions can help slow disease progression and reduce complications.</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3E4C50-2177-4BB7-8545-98B53DA74E4D}" type="slidenum">
              <a:rPr lang="en-GB" smtClean="0"/>
              <a:t>7</a:t>
            </a:fld>
            <a:endParaRPr lang="en-GB" dirty="0"/>
          </a:p>
        </p:txBody>
      </p:sp>
    </p:spTree>
    <p:extLst>
      <p:ext uri="{BB962C8B-B14F-4D97-AF65-F5344CB8AC3E}">
        <p14:creationId xmlns:p14="http://schemas.microsoft.com/office/powerpoint/2010/main" val="25661527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Applying this physiology to Mr Ahmed demonstrates how individual risk factors can contribute to the progression of Type 2 Diabetes. His increased body weight and reduced physical activity may reduce insulin sensitivity, meaning his pancreas needs to produce more insulin to maintain blood glucose homeostasis.</a:t>
            </a:r>
          </a:p>
          <a:p>
            <a:r>
              <a:rPr lang="en-GB" b="0" dirty="0">
                <a:latin typeface="Arial" panose="020B0604020202020204" pitchFamily="34" charset="0"/>
                <a:cs typeface="Arial" panose="020B0604020202020204" pitchFamily="34" charset="0"/>
              </a:rPr>
              <a:t>Over time, this increased demand can contribute to pancreatic beta-cell dysfunction and worsening hyperglycaemia. NICE (2026) highlights that poor blood glucose control increases the risk of developing complications affecting different body systems.</a:t>
            </a:r>
          </a:p>
          <a:p>
            <a:r>
              <a:rPr lang="en-GB" b="0" dirty="0">
                <a:latin typeface="Arial" panose="020B0604020202020204" pitchFamily="34" charset="0"/>
                <a:cs typeface="Arial" panose="020B0604020202020204" pitchFamily="34" charset="0"/>
              </a:rPr>
              <a:t>This demonstrates how changes in endocrine function can directly affect Mr Ahmed’s health outcomes. Therefore, early monitoring, education and realistic lifestyle changes are important to support his ability to manage the condition and reduce future complications.</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8</a:t>
            </a:fld>
            <a:endParaRPr lang="en-GB" dirty="0"/>
          </a:p>
        </p:txBody>
      </p:sp>
    </p:spTree>
    <p:extLst>
      <p:ext uri="{BB962C8B-B14F-4D97-AF65-F5344CB8AC3E}">
        <p14:creationId xmlns:p14="http://schemas.microsoft.com/office/powerpoint/2010/main" val="38090352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If Type 2 Diabetes is poorly controlled, the ongoing demand placed on the pancreas can contribute to further decline in beta-cell function. This reduces the body’s ability to produce sufficient insulin and makes maintaining blood glucose homeostasis more difficult.</a:t>
            </a:r>
          </a:p>
          <a:p>
            <a:r>
              <a:rPr lang="en-GB" b="0" dirty="0">
                <a:latin typeface="Arial" panose="020B0604020202020204" pitchFamily="34" charset="0"/>
                <a:cs typeface="Arial" panose="020B0604020202020204" pitchFamily="34" charset="0"/>
              </a:rPr>
              <a:t>Chatterjee, Khunti and Davies (2021) explain that progressive beta-cell dysfunction contributes to worsening hyperglycaemia and increases the risk of long-term complications, including kidney disease, cardiovascular disease and nerve damage.</a:t>
            </a:r>
          </a:p>
          <a:p>
            <a:r>
              <a:rPr lang="en-GB" b="0" dirty="0">
                <a:latin typeface="Arial" panose="020B0604020202020204" pitchFamily="34" charset="0"/>
                <a:cs typeface="Arial" panose="020B0604020202020204" pitchFamily="34" charset="0"/>
              </a:rPr>
              <a:t>For Mr Ahmed, this highlights the importance of early intervention and regular monitoring. NICE (2026) recommends personalised care, including blood glucose monitoring, lifestyle support and appropriate treatment, to improve diabetes control and reduce the risk of complications.</a:t>
            </a:r>
          </a:p>
          <a:p>
            <a:r>
              <a:rPr lang="en-GB" b="0" dirty="0">
                <a:latin typeface="Arial" panose="020B0604020202020204" pitchFamily="34" charset="0"/>
                <a:cs typeface="Arial" panose="020B0604020202020204" pitchFamily="34" charset="0"/>
              </a:rPr>
              <a:t>Therefore, effective diabetes management is not only focused on controlling blood glucose levels but also preventing future health problems and maintaining quality of life.</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9</a:t>
            </a:fld>
            <a:endParaRPr lang="en-GB" dirty="0"/>
          </a:p>
        </p:txBody>
      </p:sp>
    </p:spTree>
    <p:extLst>
      <p:ext uri="{BB962C8B-B14F-4D97-AF65-F5344CB8AC3E}">
        <p14:creationId xmlns:p14="http://schemas.microsoft.com/office/powerpoint/2010/main" val="38755687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Although this presentation focuses on the endocrine system, Type 2 Diabetes can also affect the urinary system, particularly the kidneys. Persistent hyperglycaemia can damage the small blood vessels within the kidneys, reducing their ability to filter waste products effectively.</a:t>
            </a:r>
          </a:p>
          <a:p>
            <a:r>
              <a:rPr lang="en-GB" b="0" dirty="0">
                <a:latin typeface="Arial" panose="020B0604020202020204" pitchFamily="34" charset="0"/>
                <a:cs typeface="Arial" panose="020B0604020202020204" pitchFamily="34" charset="0"/>
              </a:rPr>
              <a:t>NICE (2026) highlights that diabetic kidney disease can initially be identified through markers such as albuminuria </a:t>
            </a:r>
            <a:r>
              <a:rPr lang="en-GB" dirty="0"/>
              <a:t>meaning protein, specifically albumin, which is present in the urine.”</a:t>
            </a:r>
            <a:r>
              <a:rPr lang="en-GB" b="0" dirty="0">
                <a:latin typeface="Arial" panose="020B0604020202020204" pitchFamily="34" charset="0"/>
                <a:cs typeface="Arial" panose="020B0604020202020204" pitchFamily="34" charset="0"/>
              </a:rPr>
              <a:t> which is why regular kidney function tests and urine monitoring are important in diabetes management.</a:t>
            </a:r>
          </a:p>
          <a:p>
            <a:r>
              <a:rPr lang="en-GB" b="0" dirty="0">
                <a:latin typeface="Arial" panose="020B0604020202020204" pitchFamily="34" charset="0"/>
                <a:cs typeface="Arial" panose="020B0604020202020204" pitchFamily="34" charset="0"/>
              </a:rPr>
              <a:t>This demonstrates the relationship between body systems because impaired blood glucose regulation in the endocrine system can contribute to structural and functional changes within the kidneys. Therefore, maintaining good glucose control and identifying complications early are important to protect kidney health.</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10</a:t>
            </a:fld>
            <a:endParaRPr lang="en-GB" dirty="0"/>
          </a:p>
        </p:txBody>
      </p:sp>
    </p:spTree>
    <p:extLst>
      <p:ext uri="{BB962C8B-B14F-4D97-AF65-F5344CB8AC3E}">
        <p14:creationId xmlns:p14="http://schemas.microsoft.com/office/powerpoint/2010/main" val="21449277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This slide applies the previous discussion to Mr Ahmed’s care. Because prolonged hyperglycaemia can damage the kidneys, NICE (2026) recommends regular kidney monitoring, including urine albumin-to-creatinine ratio testing, kidney function assessment and blood pressure monitoring to identify complications early.</a:t>
            </a:r>
          </a:p>
          <a:p>
            <a:r>
              <a:rPr lang="en-GB" b="0" dirty="0">
                <a:latin typeface="Arial" panose="020B0604020202020204" pitchFamily="34" charset="0"/>
                <a:cs typeface="Arial" panose="020B0604020202020204" pitchFamily="34" charset="0"/>
              </a:rPr>
              <a:t>For Mr Ahmed, maintaining better blood glucose control through medication management, lifestyle support and regular reviews can help reduce the risk of diabetic kidney disease.</a:t>
            </a:r>
          </a:p>
          <a:p>
            <a:r>
              <a:rPr lang="en-GB" b="0" dirty="0">
                <a:latin typeface="Arial" panose="020B0604020202020204" pitchFamily="34" charset="0"/>
                <a:cs typeface="Arial" panose="020B0604020202020204" pitchFamily="34" charset="0"/>
              </a:rPr>
              <a:t>This demonstrates that effective diabetes management is not only about controlling blood glucose levels but also preventing complications that affect other body systems.</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3E4C50-2177-4BB7-8545-98B53DA74E4D}" type="slidenum">
              <a:rPr lang="en-GB" smtClean="0"/>
              <a:t>11</a:t>
            </a:fld>
            <a:endParaRPr lang="en-GB" dirty="0"/>
          </a:p>
        </p:txBody>
      </p:sp>
    </p:spTree>
    <p:extLst>
      <p:ext uri="{BB962C8B-B14F-4D97-AF65-F5344CB8AC3E}">
        <p14:creationId xmlns:p14="http://schemas.microsoft.com/office/powerpoint/2010/main" val="19581554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Lifestyle factors play an important role in managing Type 2 Diabetes because improving diet, increasing physical activity and achieving healthy weight loss can improve insulin sensitivity and support better blood glucose control.</a:t>
            </a:r>
          </a:p>
          <a:p>
            <a:r>
              <a:rPr lang="en-GB" b="0" dirty="0">
                <a:latin typeface="Arial" panose="020B0604020202020204" pitchFamily="34" charset="0"/>
                <a:cs typeface="Arial" panose="020B0604020202020204" pitchFamily="34" charset="0"/>
              </a:rPr>
              <a:t>The American Diabetes Association Professional Practice Committee (2024) highlights that sustainable dietary changes are more effective than restrictive diets because they are more achievable and easier to maintain long term. Regular physical activity can also increase glucose uptake by skeletal muscles, helping to improve blood glucose regulation.</a:t>
            </a:r>
          </a:p>
          <a:p>
            <a:r>
              <a:rPr lang="en-GB" b="0" dirty="0">
                <a:latin typeface="Arial" panose="020B0604020202020204" pitchFamily="34" charset="0"/>
                <a:cs typeface="Arial" panose="020B0604020202020204" pitchFamily="34" charset="0"/>
              </a:rPr>
              <a:t>However, NICE (2026) emphasises that lifestyle advice should be personalised because barriers such as pain, reduced mobility, motivation and financial circumstances can affect a person’s ability to make changes.</a:t>
            </a:r>
          </a:p>
          <a:p>
            <a:r>
              <a:rPr lang="en-GB" b="0" dirty="0">
                <a:latin typeface="Arial" panose="020B0604020202020204" pitchFamily="34" charset="0"/>
                <a:cs typeface="Arial" panose="020B0604020202020204" pitchFamily="34" charset="0"/>
              </a:rPr>
              <a:t>Therefore, healthcare professionals should work with patients to create realistic goals that support long-term self-management and improve health outcomes.</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12</a:t>
            </a:fld>
            <a:endParaRPr lang="en-GB" dirty="0"/>
          </a:p>
        </p:txBody>
      </p:sp>
    </p:spTree>
    <p:extLst>
      <p:ext uri="{BB962C8B-B14F-4D97-AF65-F5344CB8AC3E}">
        <p14:creationId xmlns:p14="http://schemas.microsoft.com/office/powerpoint/2010/main" val="35191159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latin typeface="Arial" panose="020B0604020202020204" pitchFamily="34" charset="0"/>
                <a:cs typeface="Arial" panose="020B0604020202020204" pitchFamily="34" charset="0"/>
              </a:rPr>
              <a:t>Effective diabetes care depends on clear communication, ethical decision-making and recognising Mr Ahmed as an active partner in his care rather than focusing only on managing the condition.</a:t>
            </a:r>
          </a:p>
          <a:p>
            <a:r>
              <a:rPr lang="en-GB" b="0" dirty="0">
                <a:latin typeface="Arial" panose="020B0604020202020204" pitchFamily="34" charset="0"/>
                <a:cs typeface="Arial" panose="020B0604020202020204" pitchFamily="34" charset="0"/>
              </a:rPr>
              <a:t>NICE (2026) highlights that shared decision-making can improve patient engagement because individuals are more likely to follow a care plan when they understand their options and are involved in decisions. Therefore, healthcare professionals should listen to Mr Ahmed’s concerns, use clear language and support him to make informed choices based on his own circumstances.</a:t>
            </a:r>
          </a:p>
          <a:p>
            <a:r>
              <a:rPr lang="en-GB" b="0" dirty="0">
                <a:latin typeface="Arial" panose="020B0604020202020204" pitchFamily="34" charset="0"/>
                <a:cs typeface="Arial" panose="020B0604020202020204" pitchFamily="34" charset="0"/>
              </a:rPr>
              <a:t>Beauchamp and Childress (2019) describe four key ethical principles that guide healthcare practice: autonomy, beneficence, non-maleficence and justice. Autonomy involves respecting Mr Ahmed’s right to make informed decisions about his care. Beneficence means recommending interventions that promote his health and wellbeing, while non-maleficence focuses on avoiding harm by ensuring advice and treatments are safe and appropriate. Justice requires healthcare professionals to provide fair and equal access to diabetes support.</a:t>
            </a:r>
          </a:p>
          <a:p>
            <a:r>
              <a:rPr lang="en-GB" b="0" dirty="0">
                <a:latin typeface="Arial" panose="020B0604020202020204" pitchFamily="34" charset="0"/>
                <a:cs typeface="Arial" panose="020B0604020202020204" pitchFamily="34" charset="0"/>
              </a:rPr>
              <a:t>The Nursing and Midwifery Council (NMC) Code (2018) states that professionals must prioritise people, practise effectively, preserve safety and promote professionalism and trust.</a:t>
            </a:r>
          </a:p>
          <a:p>
            <a:r>
              <a:rPr lang="en-GB" b="0" dirty="0">
                <a:latin typeface="Arial" panose="020B0604020202020204" pitchFamily="34" charset="0"/>
                <a:cs typeface="Arial" panose="020B0604020202020204" pitchFamily="34" charset="0"/>
              </a:rPr>
              <a:t>Therefore, diabetes management should support Mr Ahmed to make informed decisions while ensuring his care remains safe, respectful and evidence-based.</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13</a:t>
            </a:fld>
            <a:endParaRPr lang="en-GB" dirty="0"/>
          </a:p>
        </p:txBody>
      </p:sp>
    </p:spTree>
    <p:extLst>
      <p:ext uri="{BB962C8B-B14F-4D97-AF65-F5344CB8AC3E}">
        <p14:creationId xmlns:p14="http://schemas.microsoft.com/office/powerpoint/2010/main" val="24347387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To conclude, Type 2 Diabetes Mellitus is a complex and progressive metabolic condition that develops through insulin resistance and reduced pancreatic beta-cell function, which affects the body’s ability to maintain blood glucose homeostasis.</a:t>
            </a:r>
          </a:p>
          <a:p>
            <a:r>
              <a:rPr lang="en-GB" dirty="0"/>
              <a:t>This presentation has demonstrated the importance of understanding the anatomy and physiology of the endocrine system, particularly the pancreas, because changes in insulin production and action contribute to hyperglycaemia and long-term complications.</a:t>
            </a:r>
          </a:p>
          <a:p>
            <a:r>
              <a:rPr lang="en-GB" dirty="0"/>
              <a:t>Mr Ahmed’s case highlights that diabetes management involves more than medication and blood glucose control. Effective care requires person-centred planning, regular monitoring, lifestyle support and consideration of individual circumstances. </a:t>
            </a:r>
            <a:r>
              <a:rPr lang="en-GB" b="1" dirty="0"/>
              <a:t>NICE (2026) highlights</a:t>
            </a:r>
            <a:r>
              <a:rPr lang="en-GB" dirty="0"/>
              <a:t> that personalised care and ongoing support are important in improving outcomes.</a:t>
            </a:r>
          </a:p>
          <a:p>
            <a:r>
              <a:rPr lang="en-GB" dirty="0"/>
              <a:t>Overall, evidence-based practice, effective communication and ethical decision-making are essential to support people living with Type 2 Diabetes and improve their quality of life.</a:t>
            </a:r>
          </a:p>
          <a:p>
            <a:r>
              <a:rPr lang="en-GB" dirty="0"/>
              <a:t>Thank you for listening.</a:t>
            </a:r>
          </a:p>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14</a:t>
            </a:fld>
            <a:endParaRPr lang="en-GB" dirty="0"/>
          </a:p>
        </p:txBody>
      </p:sp>
    </p:spTree>
    <p:extLst>
      <p:ext uri="{BB962C8B-B14F-4D97-AF65-F5344CB8AC3E}">
        <p14:creationId xmlns:p14="http://schemas.microsoft.com/office/powerpoint/2010/main" val="17634179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3E4C50-2177-4BB7-8545-98B53DA74E4D}" type="slidenum">
              <a:rPr lang="en-GB" smtClean="0"/>
              <a:t>15</a:t>
            </a:fld>
            <a:endParaRPr lang="en-GB" dirty="0"/>
          </a:p>
        </p:txBody>
      </p:sp>
    </p:spTree>
    <p:extLst>
      <p:ext uri="{BB962C8B-B14F-4D97-AF65-F5344CB8AC3E}">
        <p14:creationId xmlns:p14="http://schemas.microsoft.com/office/powerpoint/2010/main" val="3790173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3720334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552918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222215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826386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425327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869245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900580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9819475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2313286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202032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34200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864234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136866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7778290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21458509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3966F4D-30A4-46CE-8173-2D8736361583}" type="datetimeFigureOut">
              <a:rPr lang="en-GB" smtClean="0"/>
              <a:t>19/07/2026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53A5D46-467A-4753-9BE5-6AC8A00C090B}" type="slidenum">
              <a:rPr lang="en-GB" smtClean="0"/>
              <a:t>‹#›</a:t>
            </a:fld>
            <a:endParaRPr lang="en-GB" dirty="0"/>
          </a:p>
        </p:txBody>
      </p:sp>
    </p:spTree>
    <p:extLst>
      <p:ext uri="{BB962C8B-B14F-4D97-AF65-F5344CB8AC3E}">
        <p14:creationId xmlns:p14="http://schemas.microsoft.com/office/powerpoint/2010/main" val="1384670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3966F4D-30A4-46CE-8173-2D8736361583}" type="datetimeFigureOut">
              <a:rPr lang="en-GB" smtClean="0"/>
              <a:t>19/07/2026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53A5D46-467A-4753-9BE5-6AC8A00C090B}" type="slidenum">
              <a:rPr lang="en-GB" smtClean="0"/>
              <a:t>‹#›</a:t>
            </a:fld>
            <a:endParaRPr lang="en-GB" dirty="0"/>
          </a:p>
        </p:txBody>
      </p:sp>
    </p:spTree>
    <p:extLst>
      <p:ext uri="{BB962C8B-B14F-4D97-AF65-F5344CB8AC3E}">
        <p14:creationId xmlns:p14="http://schemas.microsoft.com/office/powerpoint/2010/main" val="2212086556"/>
      </p:ext>
    </p:extLst>
  </p:cSld>
  <p:clrMap bg1="lt1" tx1="dk1" bg2="lt2" tx2="dk2" accent1="accent1" accent2="accent2" accent3="accent3" accent4="accent4" accent5="accent5" accent6="accent6" hlink="hlink" folHlink="folHlink"/>
  <p:sldLayoutIdLst>
    <p:sldLayoutId id="2147484367" r:id="rId1"/>
    <p:sldLayoutId id="2147484368" r:id="rId2"/>
    <p:sldLayoutId id="2147484369" r:id="rId3"/>
    <p:sldLayoutId id="2147484370" r:id="rId4"/>
    <p:sldLayoutId id="2147484371" r:id="rId5"/>
    <p:sldLayoutId id="2147484372" r:id="rId6"/>
    <p:sldLayoutId id="2147484373" r:id="rId7"/>
    <p:sldLayoutId id="2147484374" r:id="rId8"/>
    <p:sldLayoutId id="2147484375" r:id="rId9"/>
    <p:sldLayoutId id="2147484376" r:id="rId10"/>
    <p:sldLayoutId id="2147484377" r:id="rId11"/>
    <p:sldLayoutId id="2147484378" r:id="rId12"/>
    <p:sldLayoutId id="2147484379" r:id="rId13"/>
    <p:sldLayoutId id="2147484380" r:id="rId14"/>
    <p:sldLayoutId id="2147484381" r:id="rId15"/>
    <p:sldLayoutId id="214748438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researchoutreach.org/articles/diabetes-treatment-could-carbonates-be-alternative/" TargetMode="External"/><Relationship Id="rId3" Type="http://schemas.openxmlformats.org/officeDocument/2006/relationships/slideLayout" Target="../slideLayouts/slideLayout2.xml"/><Relationship Id="rId7" Type="http://schemas.openxmlformats.org/officeDocument/2006/relationships/image" Target="../media/image4.jp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www.frontiersin.org/articles/10.3389/fendo.2018.00704/full" TargetMode="External"/><Relationship Id="rId11" Type="http://schemas.openxmlformats.org/officeDocument/2006/relationships/image" Target="../media/image1.png"/><Relationship Id="rId5" Type="http://schemas.openxmlformats.org/officeDocument/2006/relationships/image" Target="../media/image3.jpg"/><Relationship Id="rId10" Type="http://schemas.openxmlformats.org/officeDocument/2006/relationships/hyperlink" Target="https://creativecommons.org/licenses/by/3.0/" TargetMode="External"/><Relationship Id="rId4" Type="http://schemas.openxmlformats.org/officeDocument/2006/relationships/notesSlide" Target="../notesSlides/notesSlide3.xml"/><Relationship Id="rId9"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pressbooks.online.ucf.edu/lumenpsychology/chapter/the-endocrine-system/" TargetMode="External"/><Relationship Id="rId5" Type="http://schemas.openxmlformats.org/officeDocument/2006/relationships/image" Target="../media/image5.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scientia.global/prognostx-health-a-new-test-to-identify-chronic-kidney-disease-a-costly-and-silent-killer/" TargetMode="External"/><Relationship Id="rId5" Type="http://schemas.openxmlformats.org/officeDocument/2006/relationships/image" Target="../media/image6.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betterhealthwhileaging.net/preventing-falls-10-types-of-medications-to-review/" TargetMode="External"/><Relationship Id="rId11" Type="http://schemas.openxmlformats.org/officeDocument/2006/relationships/image" Target="../media/image1.png"/><Relationship Id="rId5" Type="http://schemas.openxmlformats.org/officeDocument/2006/relationships/image" Target="../media/image7.jpg"/><Relationship Id="rId10" Type="http://schemas.openxmlformats.org/officeDocument/2006/relationships/hyperlink" Target="https://creativecommons.org/licenses/by-nc/3.0/" TargetMode="External"/><Relationship Id="rId4" Type="http://schemas.openxmlformats.org/officeDocument/2006/relationships/notesSlide" Target="../notesSlides/notesSlide12.xml"/><Relationship Id="rId9" Type="http://schemas.openxmlformats.org/officeDocument/2006/relationships/hyperlink" Target="https://terceromirobriga.blogspot.com/2016/11/healthy-habits.html" TargetMode="Externa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nice.org.uk/guidance/ng28"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1E054B1-8FB4-082C-06BB-DA9218C5E2C9}"/>
              </a:ext>
            </a:extLst>
          </p:cNvPr>
          <p:cNvSpPr txBox="1"/>
          <p:nvPr/>
        </p:nvSpPr>
        <p:spPr>
          <a:xfrm>
            <a:off x="1319639" y="1564675"/>
            <a:ext cx="8556172" cy="3728649"/>
          </a:xfrm>
          <a:prstGeom prst="rect">
            <a:avLst/>
          </a:prstGeom>
          <a:noFill/>
        </p:spPr>
        <p:txBody>
          <a:bodyPr wrap="square">
            <a:spAutoFit/>
          </a:bodyPr>
          <a:lstStyle/>
          <a:p>
            <a:pPr>
              <a:lnSpc>
                <a:spcPct val="150000"/>
              </a:lnSpc>
            </a:pPr>
            <a:r>
              <a:rPr lang="en-GB" sz="2000" dirty="0">
                <a:latin typeface="Arial" panose="020B0604020202020204" pitchFamily="34" charset="0"/>
                <a:ea typeface="Calibri"/>
                <a:cs typeface="Arial" panose="020B0604020202020204" pitchFamily="34" charset="0"/>
              </a:rPr>
              <a:t>Module Title – </a:t>
            </a:r>
            <a:r>
              <a:rPr lang="en-GB" sz="2000" dirty="0">
                <a:latin typeface="Arial" panose="020B0604020202020204" pitchFamily="34" charset="0"/>
                <a:cs typeface="Arial" panose="020B0604020202020204" pitchFamily="34" charset="0"/>
              </a:rPr>
              <a:t>Introduction to Physiology</a:t>
            </a:r>
            <a:br>
              <a:rPr lang="en-GB" sz="2000" dirty="0">
                <a:latin typeface="Arial" panose="020B0604020202020204" pitchFamily="34" charset="0"/>
                <a:ea typeface="Calibri"/>
                <a:cs typeface="Arial" panose="020B0604020202020204" pitchFamily="34" charset="0"/>
              </a:rPr>
            </a:br>
            <a:r>
              <a:rPr lang="en-GB" sz="2000" dirty="0">
                <a:latin typeface="Arial" panose="020B0604020202020204" pitchFamily="34" charset="0"/>
                <a:ea typeface="Calibri"/>
                <a:cs typeface="Arial" panose="020B0604020202020204" pitchFamily="34" charset="0"/>
              </a:rPr>
              <a:t>Module Code – </a:t>
            </a:r>
            <a:r>
              <a:rPr lang="en-GB" sz="2000" dirty="0">
                <a:latin typeface="Arial" panose="020B0604020202020204" pitchFamily="34" charset="0"/>
                <a:cs typeface="Arial" panose="020B0604020202020204" pitchFamily="34" charset="0"/>
              </a:rPr>
              <a:t>BMHP5023</a:t>
            </a:r>
            <a:br>
              <a:rPr lang="en-GB" sz="2000" dirty="0">
                <a:latin typeface="Arial" panose="020B0604020202020204" pitchFamily="34" charset="0"/>
                <a:ea typeface="Calibri"/>
                <a:cs typeface="Arial" panose="020B0604020202020204" pitchFamily="34" charset="0"/>
              </a:rPr>
            </a:br>
            <a:r>
              <a:rPr lang="en-GB" sz="2000" dirty="0">
                <a:latin typeface="Arial" panose="020B0604020202020204" pitchFamily="34" charset="0"/>
                <a:ea typeface="Calibri"/>
                <a:cs typeface="Arial" panose="020B0604020202020204" pitchFamily="34" charset="0"/>
              </a:rPr>
              <a:t>Assignment Title </a:t>
            </a:r>
            <a:r>
              <a:rPr lang="en-GB" sz="2000" dirty="0">
                <a:latin typeface="Arial" panose="020B0604020202020204" pitchFamily="34" charset="0"/>
                <a:cs typeface="Arial" panose="020B0604020202020204" pitchFamily="34" charset="0"/>
              </a:rPr>
              <a:t> – Component 2 : Presentation ( PowerPoint with Voice-Over)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Name – Romeenah Akhtar</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Number  – 2433755</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Lecturer’s Name – Dr Rizwan Nadim</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Date – 08 July 2026</a:t>
            </a:r>
          </a:p>
        </p:txBody>
      </p:sp>
      <p:pic>
        <p:nvPicPr>
          <p:cNvPr id="71" name="Audio 70">
            <a:hlinkClick r:id="" action="ppaction://media"/>
            <a:extLst>
              <a:ext uri="{FF2B5EF4-FFF2-40B4-BE49-F238E27FC236}">
                <a16:creationId xmlns:a16="http://schemas.microsoft.com/office/drawing/2014/main" id="{846892E6-B1ED-567F-EFA0-72F1D7C5F6D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818411" y="5175504"/>
            <a:ext cx="2057400" cy="2057400"/>
          </a:xfrm>
          <a:prstGeom prst="ellipse">
            <a:avLst/>
          </a:prstGeom>
        </p:spPr>
      </p:pic>
    </p:spTree>
    <p:extLst>
      <p:ext uri="{BB962C8B-B14F-4D97-AF65-F5344CB8AC3E}">
        <p14:creationId xmlns:p14="http://schemas.microsoft.com/office/powerpoint/2010/main" val="2900218637"/>
      </p:ext>
    </p:extLst>
  </p:cSld>
  <p:clrMapOvr>
    <a:masterClrMapping/>
  </p:clrMapOvr>
  <mc:AlternateContent xmlns:mc="http://schemas.openxmlformats.org/markup-compatibility/2006" xmlns:p14="http://schemas.microsoft.com/office/powerpoint/2010/main">
    <mc:Choice Requires="p14">
      <p:transition p14:dur="10" advTm="33424"/>
    </mc:Choice>
    <mc:Fallback xmlns="">
      <p:transition advTm="33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descr="Colourful light beams">
            <a:extLst>
              <a:ext uri="{FF2B5EF4-FFF2-40B4-BE49-F238E27FC236}">
                <a16:creationId xmlns:a16="http://schemas.microsoft.com/office/drawing/2014/main" id="{908CE0DC-A100-E8F6-A2BA-6D577471125A}"/>
              </a:ext>
            </a:extLst>
          </p:cNvPr>
          <p:cNvPicPr>
            <a:picLocks noChangeAspect="1"/>
          </p:cNvPicPr>
          <p:nvPr/>
        </p:nvPicPr>
        <p:blipFill>
          <a:blip r:embed="rId3">
            <a:duotone>
              <a:schemeClr val="bg2">
                <a:shade val="45000"/>
                <a:satMod val="135000"/>
              </a:schemeClr>
              <a:prstClr val="white"/>
            </a:duotone>
            <a:alphaModFix amt="25000"/>
          </a:blip>
          <a:srcRect b="15730"/>
          <a:stretch>
            <a:fillRect/>
          </a:stretch>
        </p:blipFill>
        <p:spPr>
          <a:xfrm>
            <a:off x="0" y="76210"/>
            <a:ext cx="12191980" cy="7943840"/>
          </a:xfrm>
          <a:prstGeom prst="rect">
            <a:avLst/>
          </a:prstGeom>
        </p:spPr>
      </p:pic>
      <p:sp>
        <p:nvSpPr>
          <p:cNvPr id="2" name="Title 1">
            <a:extLst>
              <a:ext uri="{FF2B5EF4-FFF2-40B4-BE49-F238E27FC236}">
                <a16:creationId xmlns:a16="http://schemas.microsoft.com/office/drawing/2014/main" id="{BB2AB41E-A4C0-5CC4-AC0F-72B190BA1E5D}"/>
              </a:ext>
            </a:extLst>
          </p:cNvPr>
          <p:cNvSpPr>
            <a:spLocks noGrp="1"/>
          </p:cNvSpPr>
          <p:nvPr>
            <p:ph type="title"/>
          </p:nvPr>
        </p:nvSpPr>
        <p:spPr>
          <a:xfrm>
            <a:off x="3843036" y="0"/>
            <a:ext cx="5066241" cy="885825"/>
          </a:xfrm>
        </p:spPr>
        <p:txBody>
          <a:bodyPr>
            <a:normAutofit fontScale="90000"/>
          </a:bodyPr>
          <a:lstStyle/>
          <a:p>
            <a:r>
              <a:rPr lang="en-GB" sz="4400" b="1" dirty="0"/>
              <a:t> </a:t>
            </a:r>
            <a:r>
              <a:rPr lang="en-GB" sz="4400" b="1" u="sng" dirty="0">
                <a:latin typeface="Arial" panose="020B0604020202020204" pitchFamily="34" charset="0"/>
                <a:cs typeface="Arial" panose="020B0604020202020204" pitchFamily="34" charset="0"/>
              </a:rPr>
              <a:t>Contents Page</a:t>
            </a:r>
            <a:br>
              <a:rPr lang="en-GB" sz="4400" b="1" dirty="0"/>
            </a:br>
            <a:endParaRPr lang="en-GB" sz="4400" dirty="0"/>
          </a:p>
        </p:txBody>
      </p:sp>
      <p:sp>
        <p:nvSpPr>
          <p:cNvPr id="35" name="Content Placeholder 34">
            <a:extLst>
              <a:ext uri="{FF2B5EF4-FFF2-40B4-BE49-F238E27FC236}">
                <a16:creationId xmlns:a16="http://schemas.microsoft.com/office/drawing/2014/main" id="{72EBF6A8-B409-07D3-30A5-21F2943CD439}"/>
              </a:ext>
            </a:extLst>
          </p:cNvPr>
          <p:cNvSpPr>
            <a:spLocks noGrp="1"/>
          </p:cNvSpPr>
          <p:nvPr>
            <p:ph idx="1"/>
          </p:nvPr>
        </p:nvSpPr>
        <p:spPr>
          <a:xfrm>
            <a:off x="521513" y="1110343"/>
            <a:ext cx="12191980" cy="5548539"/>
          </a:xfrm>
        </p:spPr>
        <p:txBody>
          <a:bodyPr>
            <a:noAutofit/>
          </a:bodyPr>
          <a:lstStyle/>
          <a:p>
            <a:pPr marL="0" indent="0">
              <a:buNone/>
            </a:pPr>
            <a:r>
              <a:rPr lang="en-GB" dirty="0">
                <a:solidFill>
                  <a:schemeClr val="tx1"/>
                </a:solidFill>
                <a:latin typeface="Arial" panose="020B0604020202020204" pitchFamily="34" charset="0"/>
                <a:cs typeface="Arial" panose="020B0604020202020204" pitchFamily="34" charset="0"/>
              </a:rPr>
              <a:t>Introduction to Type 2 Diabetes Mellitus…………………………………………. 3</a:t>
            </a:r>
          </a:p>
          <a:p>
            <a:pPr marL="0" indent="0">
              <a:buNone/>
            </a:pPr>
            <a:r>
              <a:rPr lang="en-US" dirty="0">
                <a:latin typeface="Arial" panose="020B0604020202020204" pitchFamily="34" charset="0"/>
                <a:cs typeface="Arial" panose="020B0604020202020204" pitchFamily="34" charset="0"/>
              </a:rPr>
              <a:t>Patient  Profile and Risk Factors……………………………………………...…...4</a:t>
            </a:r>
          </a:p>
          <a:p>
            <a:pPr marL="0" indent="0">
              <a:buNone/>
            </a:pPr>
            <a:r>
              <a:rPr lang="en-GB" dirty="0">
                <a:solidFill>
                  <a:schemeClr val="tx1"/>
                </a:solidFill>
                <a:latin typeface="Arial" panose="020B0604020202020204" pitchFamily="34" charset="0"/>
                <a:cs typeface="Arial" panose="020B0604020202020204" pitchFamily="34" charset="0"/>
              </a:rPr>
              <a:t>Person-Centred Care Plan for Mr Ahmed…………………………………………5</a:t>
            </a:r>
          </a:p>
          <a:p>
            <a:pPr marL="0" indent="0">
              <a:buNone/>
            </a:pPr>
            <a:r>
              <a:rPr lang="en-GB" dirty="0">
                <a:latin typeface="Arial" panose="020B0604020202020204" pitchFamily="34" charset="0"/>
                <a:cs typeface="Arial" panose="020B0604020202020204" pitchFamily="34" charset="0"/>
              </a:rPr>
              <a:t>Anatomy and Physiology of the Endocrine System………………………………6</a:t>
            </a:r>
          </a:p>
          <a:p>
            <a:pPr marL="0" indent="0">
              <a:buNone/>
            </a:pPr>
            <a:r>
              <a:rPr lang="en-GB" dirty="0">
                <a:latin typeface="Arial" panose="020B0604020202020204" pitchFamily="34" charset="0"/>
                <a:cs typeface="Arial" panose="020B0604020202020204" pitchFamily="34" charset="0"/>
              </a:rPr>
              <a:t>Pathophysiology of Type 2 Diabetes Mellitus………………………………...…..7</a:t>
            </a:r>
          </a:p>
          <a:p>
            <a:pPr marL="0" indent="0">
              <a:buNone/>
            </a:pPr>
            <a:r>
              <a:rPr lang="en-GB" dirty="0">
                <a:latin typeface="Arial" panose="020B0604020202020204" pitchFamily="34" charset="0"/>
                <a:cs typeface="Arial" panose="020B0604020202020204" pitchFamily="34" charset="0"/>
              </a:rPr>
              <a:t>Application to the Patient: Impact on the Endocrine System (part 1)………..…8</a:t>
            </a:r>
          </a:p>
          <a:p>
            <a:pPr marL="0" indent="0">
              <a:buNone/>
            </a:pPr>
            <a:r>
              <a:rPr lang="en-GB" dirty="0">
                <a:latin typeface="Arial" panose="020B0604020202020204" pitchFamily="34" charset="0"/>
                <a:cs typeface="Arial" panose="020B0604020202020204" pitchFamily="34" charset="0"/>
              </a:rPr>
              <a:t>Application to the Patient: Impact on the Endocrine System (part 2)…………..9</a:t>
            </a:r>
          </a:p>
          <a:p>
            <a:pPr marL="0" indent="0">
              <a:buNone/>
            </a:pPr>
            <a:r>
              <a:rPr lang="en-GB" dirty="0">
                <a:latin typeface="Arial" panose="020B0604020202020204" pitchFamily="34" charset="0"/>
                <a:cs typeface="Arial" panose="020B0604020202020204" pitchFamily="34" charset="0"/>
              </a:rPr>
              <a:t>Link to the Urinary System: Kidney Complications………………………………10</a:t>
            </a:r>
          </a:p>
          <a:p>
            <a:pPr marL="0" indent="0">
              <a:buNone/>
            </a:pPr>
            <a:r>
              <a:rPr lang="en-GB" dirty="0">
                <a:latin typeface="Arial" panose="020B0604020202020204" pitchFamily="34" charset="0"/>
                <a:cs typeface="Arial" panose="020B0604020202020204" pitchFamily="34" charset="0"/>
              </a:rPr>
              <a:t>Application to the patient: preventing kidney complications…………………….11</a:t>
            </a:r>
          </a:p>
          <a:p>
            <a:pPr marL="0" indent="0">
              <a:buNone/>
            </a:pPr>
            <a:r>
              <a:rPr lang="en-GB" dirty="0">
                <a:latin typeface="Arial" panose="020B0604020202020204" pitchFamily="34" charset="0"/>
                <a:cs typeface="Arial" panose="020B0604020202020204" pitchFamily="34" charset="0"/>
              </a:rPr>
              <a:t>Evidence-Based Care Recommendations………………………………………..12</a:t>
            </a:r>
          </a:p>
          <a:p>
            <a:pPr marL="0" indent="0">
              <a:buNone/>
            </a:pPr>
            <a:r>
              <a:rPr lang="en-GB" dirty="0">
                <a:latin typeface="Arial" panose="020B0604020202020204" pitchFamily="34" charset="0"/>
                <a:cs typeface="Arial" panose="020B0604020202020204" pitchFamily="34" charset="0"/>
              </a:rPr>
              <a:t>Communication and Ethical Considerations……………………………….........13</a:t>
            </a:r>
          </a:p>
          <a:p>
            <a:pPr marL="0" indent="0">
              <a:buNone/>
            </a:pPr>
            <a:r>
              <a:rPr lang="en-GB" dirty="0">
                <a:latin typeface="Arial" panose="020B0604020202020204" pitchFamily="34" charset="0"/>
                <a:cs typeface="Arial" panose="020B0604020202020204" pitchFamily="34" charset="0"/>
              </a:rPr>
              <a:t>Conclusion</a:t>
            </a:r>
            <a:r>
              <a:rPr lang="en-GB" dirty="0">
                <a:solidFill>
                  <a:schemeClr val="tx1"/>
                </a:solidFill>
                <a:latin typeface="Arial" panose="020B0604020202020204" pitchFamily="34" charset="0"/>
                <a:cs typeface="Arial" panose="020B0604020202020204" pitchFamily="34" charset="0"/>
              </a:rPr>
              <a:t>…………………………………………………………………………...14</a:t>
            </a:r>
          </a:p>
          <a:p>
            <a:pPr marL="0" indent="0">
              <a:buNone/>
            </a:pPr>
            <a:r>
              <a:rPr lang="en-GB" dirty="0">
                <a:latin typeface="Arial" panose="020B0604020202020204" pitchFamily="34" charset="0"/>
                <a:cs typeface="Arial" panose="020B0604020202020204" pitchFamily="34" charset="0"/>
              </a:rPr>
              <a:t>Reference List……………………………………………………………………….15</a:t>
            </a:r>
          </a:p>
          <a:p>
            <a:pPr marL="0" indent="0">
              <a:buNone/>
            </a:pPr>
            <a:endParaRPr lang="en-GB" sz="1600" b="1" u="sng" dirty="0">
              <a:latin typeface="Arial" panose="020B0604020202020204" pitchFamily="34" charset="0"/>
              <a:cs typeface="Arial" panose="020B0604020202020204" pitchFamily="34" charset="0"/>
            </a:endParaRPr>
          </a:p>
          <a:p>
            <a:pPr marL="0" indent="0">
              <a:buNone/>
            </a:pPr>
            <a:endParaRPr lang="en-GB" sz="1600" b="1" u="sng" dirty="0">
              <a:latin typeface="Arial" panose="020B0604020202020204" pitchFamily="34" charset="0"/>
              <a:cs typeface="Arial" panose="020B0604020202020204" pitchFamily="34" charset="0"/>
            </a:endParaRPr>
          </a:p>
          <a:p>
            <a:pPr marL="0" indent="0">
              <a:buNone/>
            </a:pPr>
            <a:endParaRPr lang="en-GB" sz="1600" b="1" u="sng" dirty="0">
              <a:latin typeface="Arial" panose="020B0604020202020204" pitchFamily="34" charset="0"/>
              <a:cs typeface="Arial" panose="020B0604020202020204" pitchFamily="34" charset="0"/>
            </a:endParaRPr>
          </a:p>
          <a:p>
            <a:pPr marL="0" indent="0">
              <a:buNone/>
            </a:pPr>
            <a:endParaRPr lang="en-GB" sz="1600" b="1" u="sng" dirty="0">
              <a:latin typeface="Arial" panose="020B0604020202020204" pitchFamily="34" charset="0"/>
              <a:cs typeface="Arial" panose="020B0604020202020204" pitchFamily="34" charset="0"/>
            </a:endParaRPr>
          </a:p>
          <a:p>
            <a:pPr marL="0" indent="0">
              <a:buNone/>
            </a:pPr>
            <a:endParaRPr lang="en-GB" sz="1600" b="1" u="sng" dirty="0">
              <a:latin typeface="Arial" panose="020B0604020202020204" pitchFamily="34" charset="0"/>
              <a:cs typeface="Arial" panose="020B0604020202020204" pitchFamily="34" charset="0"/>
            </a:endParaRPr>
          </a:p>
          <a:p>
            <a:pPr marL="0" indent="0">
              <a:buNone/>
            </a:pPr>
            <a:endParaRPr lang="en-GB" sz="1600" u="sng" dirty="0">
              <a:latin typeface="Arial" panose="020B0604020202020204" pitchFamily="34" charset="0"/>
              <a:cs typeface="Arial" panose="020B0604020202020204" pitchFamily="34" charset="0"/>
            </a:endParaRPr>
          </a:p>
          <a:p>
            <a:pPr marL="0" indent="0">
              <a:buNone/>
            </a:pPr>
            <a:endParaRPr lang="en-GB" sz="1600" b="1" u="sng" dirty="0">
              <a:solidFill>
                <a:schemeClr val="tx1"/>
              </a:solidFill>
              <a:latin typeface="Arial" panose="020B0604020202020204" pitchFamily="34" charset="0"/>
              <a:cs typeface="Arial" panose="020B0604020202020204" pitchFamily="34" charset="0"/>
            </a:endParaRPr>
          </a:p>
          <a:p>
            <a:pPr marL="0" indent="0">
              <a:buNone/>
            </a:pPr>
            <a:endParaRPr lang="en-US" sz="1600" b="1" u="sng" dirty="0">
              <a:latin typeface="Arial" panose="020B0604020202020204" pitchFamily="34" charset="0"/>
              <a:cs typeface="Arial" panose="020B0604020202020204" pitchFamily="34" charset="0"/>
            </a:endParaRPr>
          </a:p>
          <a:p>
            <a:pPr marL="0" indent="0">
              <a:buNone/>
            </a:pPr>
            <a:br>
              <a:rPr lang="en-GB" sz="1600" dirty="0">
                <a:solidFill>
                  <a:schemeClr val="tx1"/>
                </a:solidFill>
              </a:rPr>
            </a:b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0551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FF328-E058-3371-4FF2-305F662A2D47}"/>
              </a:ext>
            </a:extLst>
          </p:cNvPr>
          <p:cNvSpPr>
            <a:spLocks noGrp="1"/>
          </p:cNvSpPr>
          <p:nvPr>
            <p:ph type="title"/>
          </p:nvPr>
        </p:nvSpPr>
        <p:spPr>
          <a:xfrm>
            <a:off x="306920" y="252542"/>
            <a:ext cx="8054760" cy="2054409"/>
          </a:xfrm>
        </p:spPr>
        <p:txBody>
          <a:bodyPr>
            <a:normAutofit/>
          </a:bodyPr>
          <a:lstStyle/>
          <a:p>
            <a:r>
              <a:rPr lang="en-GB" sz="4000" b="1" u="sng" dirty="0">
                <a:solidFill>
                  <a:schemeClr val="tx1"/>
                </a:solidFill>
                <a:latin typeface="Arial" panose="020B0604020202020204" pitchFamily="34" charset="0"/>
                <a:cs typeface="Arial" panose="020B0604020202020204" pitchFamily="34" charset="0"/>
              </a:rPr>
              <a:t>Introduction to Type 2 Diabetes Mellitus</a:t>
            </a:r>
            <a:br>
              <a:rPr lang="en-GB" sz="4000" dirty="0">
                <a:solidFill>
                  <a:schemeClr val="tx1"/>
                </a:solidFill>
              </a:rPr>
            </a:br>
            <a:endParaRPr lang="en-GB" sz="4000" dirty="0">
              <a:solidFill>
                <a:schemeClr val="tx1"/>
              </a:solidFill>
            </a:endParaRPr>
          </a:p>
        </p:txBody>
      </p:sp>
      <p:pic>
        <p:nvPicPr>
          <p:cNvPr id="13" name="Picture 12">
            <a:extLst>
              <a:ext uri="{FF2B5EF4-FFF2-40B4-BE49-F238E27FC236}">
                <a16:creationId xmlns:a16="http://schemas.microsoft.com/office/drawing/2014/main" id="{74CF7970-135B-AA74-94BF-0EBE9575919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255921" y="584237"/>
            <a:ext cx="3609294" cy="2562598"/>
          </a:xfrm>
          <a:prstGeom prst="rect">
            <a:avLst/>
          </a:prstGeom>
        </p:spPr>
      </p:pic>
      <p:pic>
        <p:nvPicPr>
          <p:cNvPr id="10" name="Picture 9">
            <a:extLst>
              <a:ext uri="{FF2B5EF4-FFF2-40B4-BE49-F238E27FC236}">
                <a16:creationId xmlns:a16="http://schemas.microsoft.com/office/drawing/2014/main" id="{01786FEB-ECDD-F729-3931-C4A10F802095}"/>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616295" y="3822970"/>
            <a:ext cx="3548810" cy="2590632"/>
          </a:xfrm>
          <a:prstGeom prst="rect">
            <a:avLst/>
          </a:prstGeom>
        </p:spPr>
      </p:pic>
      <p:sp>
        <p:nvSpPr>
          <p:cNvPr id="11" name="TextBox 10">
            <a:extLst>
              <a:ext uri="{FF2B5EF4-FFF2-40B4-BE49-F238E27FC236}">
                <a16:creationId xmlns:a16="http://schemas.microsoft.com/office/drawing/2014/main" id="{24B9D289-1FEA-379B-3FD5-C658E247E04C}"/>
              </a:ext>
            </a:extLst>
          </p:cNvPr>
          <p:cNvSpPr txBox="1"/>
          <p:nvPr/>
        </p:nvSpPr>
        <p:spPr>
          <a:xfrm>
            <a:off x="9194800" y="6413603"/>
            <a:ext cx="2670415" cy="200056"/>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8" tooltip="https://researchoutreach.org/articles/diabetes-treatment-could-carbonates-be-alternative/">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9"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
        <p:nvSpPr>
          <p:cNvPr id="14" name="TextBox 13">
            <a:extLst>
              <a:ext uri="{FF2B5EF4-FFF2-40B4-BE49-F238E27FC236}">
                <a16:creationId xmlns:a16="http://schemas.microsoft.com/office/drawing/2014/main" id="{4A2EC869-7974-18B5-8841-69A9E2BE63CA}"/>
              </a:ext>
            </a:extLst>
          </p:cNvPr>
          <p:cNvSpPr txBox="1"/>
          <p:nvPr/>
        </p:nvSpPr>
        <p:spPr>
          <a:xfrm>
            <a:off x="8226897" y="2946780"/>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www.frontiersin.org/articles/10.3389/fendo.2018.00704/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10"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9" name="TextBox 8">
            <a:extLst>
              <a:ext uri="{FF2B5EF4-FFF2-40B4-BE49-F238E27FC236}">
                <a16:creationId xmlns:a16="http://schemas.microsoft.com/office/drawing/2014/main" id="{59512BB0-69E0-8309-44A0-9347268D9F83}"/>
              </a:ext>
            </a:extLst>
          </p:cNvPr>
          <p:cNvSpPr txBox="1"/>
          <p:nvPr/>
        </p:nvSpPr>
        <p:spPr>
          <a:xfrm>
            <a:off x="425969" y="1768561"/>
            <a:ext cx="7020221" cy="2054409"/>
          </a:xfrm>
          <a:prstGeom prst="rect">
            <a:avLst/>
          </a:prstGeom>
          <a:noFill/>
        </p:spPr>
        <p:txBody>
          <a:bodyPr wrap="square" rtlCol="0">
            <a:spAutoFit/>
          </a:bodyPr>
          <a:lstStyle/>
          <a:p>
            <a:pPr algn="just">
              <a:lnSpc>
                <a:spcPct val="150000"/>
              </a:lnSpc>
              <a:buNone/>
            </a:pPr>
            <a:r>
              <a:rPr lang="en-GB" sz="1100" b="1" u="sng" dirty="0">
                <a:latin typeface="Arial" panose="020B0604020202020204" pitchFamily="34" charset="0"/>
                <a:cs typeface="Arial" panose="020B0604020202020204" pitchFamily="34" charset="0"/>
              </a:rPr>
              <a:t>What is Type 2 Diabetes Mellitus?</a:t>
            </a:r>
          </a:p>
          <a:p>
            <a:pPr algn="just">
              <a:lnSpc>
                <a:spcPct val="150000"/>
              </a:lnSpc>
              <a:buNone/>
            </a:pPr>
            <a:r>
              <a:rPr lang="en-GB" sz="1100" dirty="0">
                <a:latin typeface="Arial" panose="020B0604020202020204" pitchFamily="34" charset="0"/>
                <a:cs typeface="Arial" panose="020B0604020202020204" pitchFamily="34" charset="0"/>
              </a:rPr>
              <a:t>Type 2 Diabetes Mellitus (T2DM) is a chronic metabolic condition where the body becomes unable to regulate blood glucose effectively due to insulin resistance and progressive decline in pancreatic beta-cell function.</a:t>
            </a:r>
          </a:p>
          <a:p>
            <a:pPr algn="just">
              <a:lnSpc>
                <a:spcPct val="150000"/>
              </a:lnSpc>
            </a:pPr>
            <a:r>
              <a:rPr lang="en-GB" sz="1100" dirty="0">
                <a:latin typeface="Arial" panose="020B0604020202020204" pitchFamily="34" charset="0"/>
                <a:cs typeface="Arial" panose="020B0604020202020204" pitchFamily="34" charset="0"/>
              </a:rPr>
              <a:t>Insulin is a hormone produced by the pancreas that allows glucose to move from the bloodstream into cells where it can be used for energy. When insulin becomes less effective, glucose remains in the blood, causing hyperglycaemia (raised blood glucose levels). (Waugh and Grant, 2018; Chatterjee, Khunti and Davies, 2021).</a:t>
            </a:r>
          </a:p>
          <a:p>
            <a:pPr algn="just">
              <a:lnSpc>
                <a:spcPct val="150000"/>
              </a:lnSpc>
              <a:buNone/>
            </a:pPr>
            <a:endParaRPr lang="en-GB" sz="1100" dirty="0">
              <a:latin typeface="Arial" panose="020B0604020202020204" pitchFamily="34" charset="0"/>
              <a:cs typeface="Arial" panose="020B0604020202020204" pitchFamily="34" charset="0"/>
            </a:endParaRPr>
          </a:p>
          <a:p>
            <a:endParaRPr lang="en-GB" sz="1200" dirty="0"/>
          </a:p>
        </p:txBody>
      </p:sp>
      <p:sp>
        <p:nvSpPr>
          <p:cNvPr id="12" name="TextBox 11">
            <a:extLst>
              <a:ext uri="{FF2B5EF4-FFF2-40B4-BE49-F238E27FC236}">
                <a16:creationId xmlns:a16="http://schemas.microsoft.com/office/drawing/2014/main" id="{49DFAC5B-D058-0315-50A6-657A7FAA1912}"/>
              </a:ext>
            </a:extLst>
          </p:cNvPr>
          <p:cNvSpPr txBox="1"/>
          <p:nvPr/>
        </p:nvSpPr>
        <p:spPr>
          <a:xfrm>
            <a:off x="4213126" y="3429000"/>
            <a:ext cx="3720659" cy="3631763"/>
          </a:xfrm>
          <a:prstGeom prst="rect">
            <a:avLst/>
          </a:prstGeom>
          <a:noFill/>
        </p:spPr>
        <p:txBody>
          <a:bodyPr wrap="square" rtlCol="0">
            <a:spAutoFit/>
          </a:bodyPr>
          <a:lstStyle/>
          <a:p>
            <a:pPr>
              <a:lnSpc>
                <a:spcPct val="150000"/>
              </a:lnSpc>
              <a:buNone/>
            </a:pPr>
            <a:r>
              <a:rPr lang="en-GB" sz="1200" b="1" u="sng" dirty="0">
                <a:latin typeface="Arial" panose="020B0604020202020204" pitchFamily="34" charset="0"/>
                <a:cs typeface="Arial" panose="020B0604020202020204" pitchFamily="34" charset="0"/>
              </a:rPr>
              <a:t>Diagnosis and Importance in Healthcare</a:t>
            </a:r>
          </a:p>
          <a:p>
            <a:pPr>
              <a:lnSpc>
                <a:spcPct val="150000"/>
              </a:lnSpc>
              <a:buNone/>
            </a:pPr>
            <a:r>
              <a:rPr lang="en-GB" sz="1200" b="1" dirty="0">
                <a:latin typeface="Arial" panose="020B0604020202020204" pitchFamily="34" charset="0"/>
                <a:cs typeface="Arial" panose="020B0604020202020204" pitchFamily="34" charset="0"/>
              </a:rPr>
              <a:t>Type 2 Diabetes may be identified through:</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 HbA1c blood testing</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 Fasting plasma glucose testing</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Assessment of symptoms, risk factors and medical history</a:t>
            </a:r>
          </a:p>
          <a:p>
            <a:pPr>
              <a:lnSpc>
                <a:spcPct val="150000"/>
              </a:lnSpc>
            </a:pPr>
            <a:r>
              <a:rPr lang="en-GB" sz="1200" b="1" dirty="0">
                <a:latin typeface="Arial" panose="020B0604020202020204" pitchFamily="34" charset="0"/>
                <a:cs typeface="Arial" panose="020B0604020202020204" pitchFamily="34" charset="0"/>
              </a:rPr>
              <a:t>Poorly controlled diabetes increases the risk of:</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 Kidney disease</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Cardiovascular complications</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Nerve damage</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Delayed wound healing</a:t>
            </a:r>
          </a:p>
          <a:p>
            <a:pPr>
              <a:lnSpc>
                <a:spcPct val="150000"/>
              </a:lnSpc>
              <a:buNone/>
            </a:pPr>
            <a:r>
              <a:rPr lang="en-GB" sz="1200" dirty="0">
                <a:latin typeface="Arial" panose="020B0604020202020204" pitchFamily="34" charset="0"/>
                <a:cs typeface="Arial" panose="020B0604020202020204" pitchFamily="34" charset="0"/>
              </a:rPr>
              <a:t>(NICE, 2026)</a:t>
            </a:r>
          </a:p>
          <a:p>
            <a:endParaRPr lang="en-GB" sz="1400" dirty="0"/>
          </a:p>
        </p:txBody>
      </p:sp>
      <p:sp>
        <p:nvSpPr>
          <p:cNvPr id="16" name="TextBox 15">
            <a:extLst>
              <a:ext uri="{FF2B5EF4-FFF2-40B4-BE49-F238E27FC236}">
                <a16:creationId xmlns:a16="http://schemas.microsoft.com/office/drawing/2014/main" id="{7D976137-8142-613B-09FF-0EBCB41E5C9C}"/>
              </a:ext>
            </a:extLst>
          </p:cNvPr>
          <p:cNvSpPr txBox="1"/>
          <p:nvPr/>
        </p:nvSpPr>
        <p:spPr>
          <a:xfrm>
            <a:off x="404626" y="3333958"/>
            <a:ext cx="3467245" cy="3524042"/>
          </a:xfrm>
          <a:prstGeom prst="rect">
            <a:avLst/>
          </a:prstGeom>
          <a:noFill/>
        </p:spPr>
        <p:txBody>
          <a:bodyPr wrap="square" rtlCol="0">
            <a:spAutoFit/>
          </a:bodyPr>
          <a:lstStyle/>
          <a:p>
            <a:pPr algn="just">
              <a:buNone/>
            </a:pPr>
            <a:endParaRPr lang="en-GB" sz="1400" u="sng" dirty="0">
              <a:latin typeface="Arial" panose="020B0604020202020204" pitchFamily="34" charset="0"/>
              <a:cs typeface="Arial" panose="020B0604020202020204" pitchFamily="34" charset="0"/>
            </a:endParaRPr>
          </a:p>
          <a:p>
            <a:pPr algn="just">
              <a:lnSpc>
                <a:spcPct val="150000"/>
              </a:lnSpc>
              <a:buNone/>
            </a:pPr>
            <a:r>
              <a:rPr lang="en-GB" sz="1200" b="1" u="sng" dirty="0">
                <a:latin typeface="Arial" panose="020B0604020202020204" pitchFamily="34" charset="0"/>
                <a:cs typeface="Arial" panose="020B0604020202020204" pitchFamily="34" charset="0"/>
              </a:rPr>
              <a:t>How does Type 2 Diabetes develop?</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Body cells become less responsive to insulin (insulin resistance).</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The pancreas initially produces more insulin to compensate.</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Continuous demand places stress on pancreatic beta cells.</a:t>
            </a:r>
          </a:p>
          <a:p>
            <a:pPr marL="171450" indent="-171450">
              <a:lnSpc>
                <a:spcPct val="150000"/>
              </a:lnSpc>
              <a:buFont typeface="Wingdings" panose="05000000000000000000" pitchFamily="2" charset="2"/>
              <a:buChar char="Ø"/>
            </a:pPr>
            <a:r>
              <a:rPr lang="en-GB" sz="1200" dirty="0">
                <a:latin typeface="Arial" panose="020B0604020202020204" pitchFamily="34" charset="0"/>
                <a:cs typeface="Arial" panose="020B0604020202020204" pitchFamily="34" charset="0"/>
              </a:rPr>
              <a:t>Insulin production gradually becomes insufficient, causing persistent high blood glucose levels.</a:t>
            </a:r>
          </a:p>
          <a:p>
            <a:pPr>
              <a:lnSpc>
                <a:spcPct val="150000"/>
              </a:lnSpc>
              <a:buNone/>
            </a:pPr>
            <a:r>
              <a:rPr lang="en-GB" sz="1200" dirty="0">
                <a:latin typeface="Arial" panose="020B0604020202020204" pitchFamily="34" charset="0"/>
                <a:cs typeface="Arial" panose="020B0604020202020204" pitchFamily="34" charset="0"/>
              </a:rPr>
              <a:t>(Powers, Niswender and Evans-Molina, 2024).</a:t>
            </a:r>
          </a:p>
          <a:p>
            <a:endParaRPr lang="en-GB" sz="1100" dirty="0"/>
          </a:p>
        </p:txBody>
      </p:sp>
      <p:pic>
        <p:nvPicPr>
          <p:cNvPr id="58" name="Audio 57">
            <a:hlinkClick r:id="" action="ppaction://media"/>
            <a:extLst>
              <a:ext uri="{FF2B5EF4-FFF2-40B4-BE49-F238E27FC236}">
                <a16:creationId xmlns:a16="http://schemas.microsoft.com/office/drawing/2014/main" id="{D5C357C7-B5B9-F0AF-9424-B47AB37E47D7}"/>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6799136" y="5158308"/>
            <a:ext cx="2054409" cy="2054409"/>
          </a:xfrm>
          <a:prstGeom prst="ellipse">
            <a:avLst/>
          </a:prstGeom>
        </p:spPr>
      </p:pic>
    </p:spTree>
    <p:extLst>
      <p:ext uri="{BB962C8B-B14F-4D97-AF65-F5344CB8AC3E}">
        <p14:creationId xmlns:p14="http://schemas.microsoft.com/office/powerpoint/2010/main" val="1868107935"/>
      </p:ext>
    </p:extLst>
  </p:cSld>
  <p:clrMapOvr>
    <a:masterClrMapping/>
  </p:clrMapOvr>
  <mc:AlternateContent xmlns:mc="http://schemas.openxmlformats.org/markup-compatibility/2006" xmlns:p14="http://schemas.microsoft.com/office/powerpoint/2010/main">
    <mc:Choice Requires="p14">
      <p:transition p14:dur="10" advTm="61488"/>
    </mc:Choice>
    <mc:Fallback xmlns="">
      <p:transition advTm="61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5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06B94-6396-3D7D-DAF3-235CE4E606BE}"/>
              </a:ext>
            </a:extLst>
          </p:cNvPr>
          <p:cNvSpPr>
            <a:spLocks noGrp="1"/>
          </p:cNvSpPr>
          <p:nvPr>
            <p:ph type="title"/>
          </p:nvPr>
        </p:nvSpPr>
        <p:spPr>
          <a:xfrm>
            <a:off x="782029" y="218338"/>
            <a:ext cx="9222754" cy="807768"/>
          </a:xfrm>
        </p:spPr>
        <p:txBody>
          <a:bodyPr vert="horz" lIns="91440" tIns="45720" rIns="91440" bIns="45720" rtlCol="0" anchor="b">
            <a:normAutofit/>
          </a:bodyPr>
          <a:lstStyle/>
          <a:p>
            <a:r>
              <a:rPr lang="en-US" sz="4400" b="1" u="sng" dirty="0">
                <a:latin typeface="Arial" panose="020B0604020202020204" pitchFamily="34" charset="0"/>
                <a:cs typeface="Arial" panose="020B0604020202020204" pitchFamily="34" charset="0"/>
              </a:rPr>
              <a:t>Patient  Profile and Risk Factors </a:t>
            </a:r>
          </a:p>
        </p:txBody>
      </p:sp>
      <p:sp>
        <p:nvSpPr>
          <p:cNvPr id="10" name="TextBox 9">
            <a:extLst>
              <a:ext uri="{FF2B5EF4-FFF2-40B4-BE49-F238E27FC236}">
                <a16:creationId xmlns:a16="http://schemas.microsoft.com/office/drawing/2014/main" id="{F5F57C19-BCF9-FD6C-274C-819D314684F5}"/>
              </a:ext>
            </a:extLst>
          </p:cNvPr>
          <p:cNvSpPr txBox="1"/>
          <p:nvPr/>
        </p:nvSpPr>
        <p:spPr>
          <a:xfrm>
            <a:off x="233195" y="1335198"/>
            <a:ext cx="4844142" cy="1900989"/>
          </a:xfrm>
          <a:prstGeom prst="rect">
            <a:avLst/>
          </a:prstGeom>
        </p:spPr>
        <p:txBody>
          <a:bodyPr vert="horz" lIns="0" tIns="45720" rIns="0" bIns="45720" rtlCol="0">
            <a:normAutofit fontScale="92500" lnSpcReduction="10000"/>
          </a:bodyPr>
          <a:lstStyle/>
          <a:p>
            <a:pPr marL="285750" indent="-285750" algn="just" defTabSz="914400">
              <a:lnSpc>
                <a:spcPct val="150000"/>
              </a:lnSpc>
              <a:spcAft>
                <a:spcPts val="600"/>
              </a:spcAft>
              <a:buClr>
                <a:schemeClr val="accent1"/>
              </a:buClr>
              <a:buFont typeface="Wingdings" panose="05000000000000000000" pitchFamily="2" charset="2"/>
              <a:buChar char="Ø"/>
            </a:pPr>
            <a:r>
              <a:rPr lang="en-US" sz="1400" b="1" dirty="0">
                <a:solidFill>
                  <a:schemeClr val="tx1">
                    <a:lumMod val="75000"/>
                    <a:lumOff val="25000"/>
                  </a:schemeClr>
                </a:solidFill>
                <a:latin typeface="Arial" panose="020B0604020202020204" pitchFamily="34" charset="0"/>
                <a:cs typeface="Arial" panose="020B0604020202020204" pitchFamily="34" charset="0"/>
              </a:rPr>
              <a:t>Name:</a:t>
            </a:r>
            <a:r>
              <a:rPr lang="en-US" sz="1400" dirty="0">
                <a:solidFill>
                  <a:schemeClr val="tx1">
                    <a:lumMod val="75000"/>
                    <a:lumOff val="25000"/>
                  </a:schemeClr>
                </a:solidFill>
                <a:latin typeface="Arial" panose="020B0604020202020204" pitchFamily="34" charset="0"/>
                <a:cs typeface="Arial" panose="020B0604020202020204" pitchFamily="34" charset="0"/>
              </a:rPr>
              <a:t> Mr. Ahmed  </a:t>
            </a:r>
          </a:p>
          <a:p>
            <a:pPr marL="285750" indent="-285750" algn="just" defTabSz="914400">
              <a:lnSpc>
                <a:spcPct val="150000"/>
              </a:lnSpc>
              <a:spcAft>
                <a:spcPts val="600"/>
              </a:spcAft>
              <a:buClr>
                <a:schemeClr val="accent1"/>
              </a:buClr>
              <a:buFont typeface="Wingdings" panose="05000000000000000000" pitchFamily="2" charset="2"/>
              <a:buChar char="Ø"/>
            </a:pPr>
            <a:r>
              <a:rPr lang="en-US" sz="1400" b="1" dirty="0">
                <a:solidFill>
                  <a:schemeClr val="tx1">
                    <a:lumMod val="75000"/>
                    <a:lumOff val="25000"/>
                  </a:schemeClr>
                </a:solidFill>
                <a:latin typeface="Arial" panose="020B0604020202020204" pitchFamily="34" charset="0"/>
                <a:cs typeface="Arial" panose="020B0604020202020204" pitchFamily="34" charset="0"/>
              </a:rPr>
              <a:t> Age:</a:t>
            </a:r>
            <a:r>
              <a:rPr lang="en-US" sz="1400" dirty="0">
                <a:solidFill>
                  <a:schemeClr val="tx1">
                    <a:lumMod val="75000"/>
                    <a:lumOff val="25000"/>
                  </a:schemeClr>
                </a:solidFill>
                <a:latin typeface="Arial" panose="020B0604020202020204" pitchFamily="34" charset="0"/>
                <a:cs typeface="Arial" panose="020B0604020202020204" pitchFamily="34" charset="0"/>
              </a:rPr>
              <a:t> 55 years old </a:t>
            </a:r>
          </a:p>
          <a:p>
            <a:pPr marL="285750" indent="-285750" algn="just" defTabSz="914400">
              <a:lnSpc>
                <a:spcPct val="150000"/>
              </a:lnSpc>
              <a:spcAft>
                <a:spcPts val="600"/>
              </a:spcAft>
              <a:buClr>
                <a:schemeClr val="accent1"/>
              </a:buClr>
              <a:buFont typeface="Wingdings" panose="05000000000000000000" pitchFamily="2" charset="2"/>
              <a:buChar char="Ø"/>
            </a:pPr>
            <a:r>
              <a:rPr lang="en-US" sz="1400" b="1" dirty="0">
                <a:solidFill>
                  <a:schemeClr val="tx1">
                    <a:lumMod val="75000"/>
                    <a:lumOff val="25000"/>
                  </a:schemeClr>
                </a:solidFill>
                <a:latin typeface="Arial" panose="020B0604020202020204" pitchFamily="34" charset="0"/>
                <a:cs typeface="Arial" panose="020B0604020202020204" pitchFamily="34" charset="0"/>
              </a:rPr>
              <a:t> Sex:</a:t>
            </a:r>
            <a:r>
              <a:rPr lang="en-US" sz="1400" dirty="0">
                <a:solidFill>
                  <a:schemeClr val="tx1">
                    <a:lumMod val="75000"/>
                    <a:lumOff val="25000"/>
                  </a:schemeClr>
                </a:solidFill>
                <a:latin typeface="Arial" panose="020B0604020202020204" pitchFamily="34" charset="0"/>
                <a:cs typeface="Arial" panose="020B0604020202020204" pitchFamily="34" charset="0"/>
              </a:rPr>
              <a:t> Male </a:t>
            </a:r>
          </a:p>
          <a:p>
            <a:pPr marL="285750" indent="-285750" algn="just" defTabSz="914400">
              <a:lnSpc>
                <a:spcPct val="150000"/>
              </a:lnSpc>
              <a:spcAft>
                <a:spcPts val="600"/>
              </a:spcAft>
              <a:buClr>
                <a:schemeClr val="accent1"/>
              </a:buClr>
              <a:buFont typeface="Wingdings" panose="05000000000000000000" pitchFamily="2" charset="2"/>
              <a:buChar char="Ø"/>
            </a:pPr>
            <a:r>
              <a:rPr lang="en-US" sz="1400" b="1" dirty="0">
                <a:solidFill>
                  <a:schemeClr val="tx1">
                    <a:lumMod val="75000"/>
                    <a:lumOff val="25000"/>
                  </a:schemeClr>
                </a:solidFill>
                <a:latin typeface="Arial" panose="020B0604020202020204" pitchFamily="34" charset="0"/>
                <a:cs typeface="Arial" panose="020B0604020202020204" pitchFamily="34" charset="0"/>
              </a:rPr>
              <a:t> Diagnosis:</a:t>
            </a:r>
            <a:r>
              <a:rPr lang="en-US" sz="1400" dirty="0">
                <a:solidFill>
                  <a:schemeClr val="tx1">
                    <a:lumMod val="75000"/>
                    <a:lumOff val="25000"/>
                  </a:schemeClr>
                </a:solidFill>
                <a:latin typeface="Arial" panose="020B0604020202020204" pitchFamily="34" charset="0"/>
                <a:cs typeface="Arial" panose="020B0604020202020204" pitchFamily="34" charset="0"/>
              </a:rPr>
              <a:t> Recently diagnosed Type 2 Diabetes Mellitus </a:t>
            </a:r>
          </a:p>
          <a:p>
            <a:pPr marL="285750" indent="-285750" algn="just" defTabSz="914400">
              <a:lnSpc>
                <a:spcPct val="150000"/>
              </a:lnSpc>
              <a:spcAft>
                <a:spcPts val="600"/>
              </a:spcAft>
              <a:buClr>
                <a:schemeClr val="accent1"/>
              </a:buClr>
              <a:buFont typeface="Wingdings" panose="05000000000000000000" pitchFamily="2" charset="2"/>
              <a:buChar char="Ø"/>
            </a:pPr>
            <a:r>
              <a:rPr lang="en-US" sz="1400" b="1" dirty="0">
                <a:solidFill>
                  <a:schemeClr val="tx1">
                    <a:lumMod val="75000"/>
                    <a:lumOff val="25000"/>
                  </a:schemeClr>
                </a:solidFill>
                <a:latin typeface="Arial" panose="020B0604020202020204" pitchFamily="34" charset="0"/>
                <a:cs typeface="Arial" panose="020B0604020202020204" pitchFamily="34" charset="0"/>
              </a:rPr>
              <a:t> Living situation:</a:t>
            </a:r>
            <a:r>
              <a:rPr lang="en-US" sz="1400" dirty="0">
                <a:solidFill>
                  <a:schemeClr val="tx1">
                    <a:lumMod val="75000"/>
                    <a:lumOff val="25000"/>
                  </a:schemeClr>
                </a:solidFill>
                <a:latin typeface="Arial" panose="020B0604020202020204" pitchFamily="34" charset="0"/>
                <a:cs typeface="Arial" panose="020B0604020202020204" pitchFamily="34" charset="0"/>
              </a:rPr>
              <a:t> Lives alone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p:txBody>
      </p:sp>
      <p:graphicFrame>
        <p:nvGraphicFramePr>
          <p:cNvPr id="11" name="Table 10">
            <a:extLst>
              <a:ext uri="{FF2B5EF4-FFF2-40B4-BE49-F238E27FC236}">
                <a16:creationId xmlns:a16="http://schemas.microsoft.com/office/drawing/2014/main" id="{31542E5B-D4FA-0DB3-DFFD-88716CC17484}"/>
              </a:ext>
            </a:extLst>
          </p:cNvPr>
          <p:cNvGraphicFramePr>
            <a:graphicFrameLocks noGrp="1"/>
          </p:cNvGraphicFramePr>
          <p:nvPr>
            <p:extLst>
              <p:ext uri="{D42A27DB-BD31-4B8C-83A1-F6EECF244321}">
                <p14:modId xmlns:p14="http://schemas.microsoft.com/office/powerpoint/2010/main" val="4289129747"/>
              </p:ext>
            </p:extLst>
          </p:nvPr>
        </p:nvGraphicFramePr>
        <p:xfrm>
          <a:off x="5393406" y="1159938"/>
          <a:ext cx="6617628" cy="5166900"/>
        </p:xfrm>
        <a:graphic>
          <a:graphicData uri="http://schemas.openxmlformats.org/drawingml/2006/table">
            <a:tbl>
              <a:tblPr firstRow="1">
                <a:tableStyleId>{3C2FFA5D-87B4-456A-9821-1D502468CF0F}</a:tableStyleId>
              </a:tblPr>
              <a:tblGrid>
                <a:gridCol w="3092865">
                  <a:extLst>
                    <a:ext uri="{9D8B030D-6E8A-4147-A177-3AD203B41FA5}">
                      <a16:colId xmlns:a16="http://schemas.microsoft.com/office/drawing/2014/main" val="3161375636"/>
                    </a:ext>
                  </a:extLst>
                </a:gridCol>
                <a:gridCol w="3524763">
                  <a:extLst>
                    <a:ext uri="{9D8B030D-6E8A-4147-A177-3AD203B41FA5}">
                      <a16:colId xmlns:a16="http://schemas.microsoft.com/office/drawing/2014/main" val="1256288131"/>
                    </a:ext>
                  </a:extLst>
                </a:gridCol>
              </a:tblGrid>
              <a:tr h="588032">
                <a:tc>
                  <a:txBody>
                    <a:bodyPr/>
                    <a:lstStyle/>
                    <a:p>
                      <a:pPr>
                        <a:buNone/>
                      </a:pPr>
                      <a:r>
                        <a:rPr lang="en-GB" sz="1700" b="1" cap="none" spc="0" dirty="0">
                          <a:solidFill>
                            <a:schemeClr val="tx1"/>
                          </a:solidFill>
                          <a:latin typeface="Arial" panose="020B0604020202020204" pitchFamily="34" charset="0"/>
                          <a:cs typeface="Arial" panose="020B0604020202020204" pitchFamily="34" charset="0"/>
                        </a:rPr>
                        <a:t>Risk Factor</a:t>
                      </a:r>
                    </a:p>
                  </a:txBody>
                  <a:tcPr marL="143695" marR="168443" marT="110535" marB="110535" anchor="ctr"/>
                </a:tc>
                <a:tc>
                  <a:txBody>
                    <a:bodyPr/>
                    <a:lstStyle/>
                    <a:p>
                      <a:pPr>
                        <a:buNone/>
                      </a:pPr>
                      <a:r>
                        <a:rPr lang="en-GB" sz="1700" b="1" cap="none" spc="0" dirty="0">
                          <a:solidFill>
                            <a:schemeClr val="tx1"/>
                          </a:solidFill>
                          <a:latin typeface="Arial" panose="020B0604020202020204" pitchFamily="34" charset="0"/>
                          <a:cs typeface="Arial" panose="020B0604020202020204" pitchFamily="34" charset="0"/>
                        </a:rPr>
                        <a:t>How it contributes to Type 2 Diabetes</a:t>
                      </a:r>
                    </a:p>
                  </a:txBody>
                  <a:tcPr marL="143695" marR="168443" marT="110535" marB="110535" anchor="ctr"/>
                </a:tc>
                <a:extLst>
                  <a:ext uri="{0D108BD9-81ED-4DB2-BD59-A6C34878D82A}">
                    <a16:rowId xmlns:a16="http://schemas.microsoft.com/office/drawing/2014/main" val="3206014376"/>
                  </a:ext>
                </a:extLst>
              </a:tr>
              <a:tr h="588032">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Increasing age</a:t>
                      </a:r>
                    </a:p>
                  </a:txBody>
                  <a:tcPr marL="143695" marR="168443" marT="110535" marB="110535" anchor="ctr"/>
                </a:tc>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Insulin sensitivity may decrease and risk increases with ageing</a:t>
                      </a:r>
                    </a:p>
                  </a:txBody>
                  <a:tcPr marL="143695" marR="168443" marT="110535" marB="110535" anchor="ctr"/>
                </a:tc>
                <a:extLst>
                  <a:ext uri="{0D108BD9-81ED-4DB2-BD59-A6C34878D82A}">
                    <a16:rowId xmlns:a16="http://schemas.microsoft.com/office/drawing/2014/main" val="1511548931"/>
                  </a:ext>
                </a:extLst>
              </a:tr>
              <a:tr h="588032">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Increased body weight</a:t>
                      </a:r>
                    </a:p>
                  </a:txBody>
                  <a:tcPr marL="143695" marR="168443" marT="110535" marB="110535" anchor="ctr"/>
                </a:tc>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Excess adipose tissue can contribute to insulin resistance</a:t>
                      </a:r>
                    </a:p>
                  </a:txBody>
                  <a:tcPr marL="143695" marR="168443" marT="110535" marB="110535" anchor="ctr"/>
                </a:tc>
                <a:extLst>
                  <a:ext uri="{0D108BD9-81ED-4DB2-BD59-A6C34878D82A}">
                    <a16:rowId xmlns:a16="http://schemas.microsoft.com/office/drawing/2014/main" val="3823581704"/>
                  </a:ext>
                </a:extLst>
              </a:tr>
              <a:tr h="794121">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Poor dietary pattern</a:t>
                      </a:r>
                    </a:p>
                  </a:txBody>
                  <a:tcPr marL="143695" marR="168443" marT="110535" marB="110535" anchor="ctr"/>
                </a:tc>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Excess calorie intake may contribute to weight gain and poor glucose regulation</a:t>
                      </a:r>
                    </a:p>
                  </a:txBody>
                  <a:tcPr marL="143695" marR="168443" marT="110535" marB="110535" anchor="ctr"/>
                </a:tc>
                <a:extLst>
                  <a:ext uri="{0D108BD9-81ED-4DB2-BD59-A6C34878D82A}">
                    <a16:rowId xmlns:a16="http://schemas.microsoft.com/office/drawing/2014/main" val="110839355"/>
                  </a:ext>
                </a:extLst>
              </a:tr>
              <a:tr h="588032">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Reduced physical activity</a:t>
                      </a:r>
                    </a:p>
                  </a:txBody>
                  <a:tcPr marL="143695" marR="168443" marT="110535" marB="110535" anchor="ctr"/>
                </a:tc>
                <a:tc>
                  <a:txBody>
                    <a:bodyPr/>
                    <a:lstStyle/>
                    <a:p>
                      <a:pPr>
                        <a:buNone/>
                      </a:pPr>
                      <a:r>
                        <a:rPr lang="en-GB" sz="1600" dirty="0"/>
                        <a:t>Reduced muscle activity decreases glucose uptake, increasing insulin resistance.</a:t>
                      </a:r>
                      <a:endParaRPr lang="en-GB" sz="1700" cap="none" spc="0" dirty="0">
                        <a:solidFill>
                          <a:schemeClr val="tx1"/>
                        </a:solidFill>
                        <a:latin typeface="Arial" panose="020B0604020202020204" pitchFamily="34" charset="0"/>
                        <a:cs typeface="Arial" panose="020B0604020202020204" pitchFamily="34" charset="0"/>
                      </a:endParaRPr>
                    </a:p>
                  </a:txBody>
                  <a:tcPr marL="143695" marR="168443" marT="110535" marB="110535" anchor="ctr"/>
                </a:tc>
                <a:extLst>
                  <a:ext uri="{0D108BD9-81ED-4DB2-BD59-A6C34878D82A}">
                    <a16:rowId xmlns:a16="http://schemas.microsoft.com/office/drawing/2014/main" val="1646508665"/>
                  </a:ext>
                </a:extLst>
              </a:tr>
              <a:tr h="588032">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Family history/genetic factors</a:t>
                      </a:r>
                    </a:p>
                  </a:txBody>
                  <a:tcPr marL="143695" marR="168443" marT="110535" marB="110535" anchor="ctr"/>
                </a:tc>
                <a:tc>
                  <a:txBody>
                    <a:bodyPr/>
                    <a:lstStyle/>
                    <a:p>
                      <a:pPr>
                        <a:buNone/>
                      </a:pPr>
                      <a:r>
                        <a:rPr lang="en-GB" sz="1700" cap="none" spc="0" dirty="0">
                          <a:solidFill>
                            <a:schemeClr val="tx1"/>
                          </a:solidFill>
                          <a:latin typeface="Arial" panose="020B0604020202020204" pitchFamily="34" charset="0"/>
                          <a:cs typeface="Arial" panose="020B0604020202020204" pitchFamily="34" charset="0"/>
                        </a:rPr>
                        <a:t>Can increase susceptibility to developing Type 2 Diabetes Mellitus</a:t>
                      </a:r>
                    </a:p>
                  </a:txBody>
                  <a:tcPr marL="143695" marR="168443" marT="110535" marB="110535" anchor="ctr"/>
                </a:tc>
                <a:extLst>
                  <a:ext uri="{0D108BD9-81ED-4DB2-BD59-A6C34878D82A}">
                    <a16:rowId xmlns:a16="http://schemas.microsoft.com/office/drawing/2014/main" val="3895587859"/>
                  </a:ext>
                </a:extLst>
              </a:tr>
            </a:tbl>
          </a:graphicData>
        </a:graphic>
      </p:graphicFrame>
      <p:sp>
        <p:nvSpPr>
          <p:cNvPr id="32" name="TextBox 31">
            <a:extLst>
              <a:ext uri="{FF2B5EF4-FFF2-40B4-BE49-F238E27FC236}">
                <a16:creationId xmlns:a16="http://schemas.microsoft.com/office/drawing/2014/main" id="{E4C0F8CB-0AE7-3AD6-7AE0-D3BAA4140E3D}"/>
              </a:ext>
            </a:extLst>
          </p:cNvPr>
          <p:cNvSpPr txBox="1"/>
          <p:nvPr/>
        </p:nvSpPr>
        <p:spPr>
          <a:xfrm>
            <a:off x="180966" y="3286156"/>
            <a:ext cx="5212440" cy="2314544"/>
          </a:xfrm>
          <a:prstGeom prst="rect">
            <a:avLst/>
          </a:prstGeom>
          <a:noFill/>
        </p:spPr>
        <p:txBody>
          <a:bodyPr wrap="square">
            <a:spAutoFit/>
          </a:bodyPr>
          <a:lstStyle/>
          <a:p>
            <a:pPr algn="just">
              <a:lnSpc>
                <a:spcPct val="150000"/>
              </a:lnSpc>
              <a:buNone/>
            </a:pPr>
            <a:r>
              <a:rPr lang="en-GB" sz="1400" b="1" u="sng" dirty="0">
                <a:latin typeface="Arial" panose="020B0604020202020204" pitchFamily="34" charset="0"/>
                <a:cs typeface="Arial" panose="020B0604020202020204" pitchFamily="34" charset="0"/>
              </a:rPr>
              <a:t>Lifestyle and Social Factors</a:t>
            </a:r>
          </a:p>
          <a:p>
            <a:pPr marL="285750" indent="-285750" algn="just">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Previously worked in a physically demanding occupation. </a:t>
            </a:r>
          </a:p>
          <a:p>
            <a:pPr marL="285750" indent="-285750" algn="just">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Reduced physical activity in recent years due to joint discomfort. </a:t>
            </a:r>
          </a:p>
          <a:p>
            <a:pPr marL="285750" indent="-285750" algn="just">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Frequently consumes processed foods, sugary drinks and refined carbohydrates. </a:t>
            </a:r>
          </a:p>
          <a:p>
            <a:pPr marL="285750" indent="-285750" algn="just">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Finds maintaining healthy routines difficult.</a:t>
            </a:r>
          </a:p>
        </p:txBody>
      </p:sp>
      <p:sp>
        <p:nvSpPr>
          <p:cNvPr id="13" name="TextBox 12">
            <a:extLst>
              <a:ext uri="{FF2B5EF4-FFF2-40B4-BE49-F238E27FC236}">
                <a16:creationId xmlns:a16="http://schemas.microsoft.com/office/drawing/2014/main" id="{E9958625-28FB-483C-E5CE-CFA7A8B0E6AC}"/>
              </a:ext>
            </a:extLst>
          </p:cNvPr>
          <p:cNvSpPr txBox="1"/>
          <p:nvPr/>
        </p:nvSpPr>
        <p:spPr>
          <a:xfrm>
            <a:off x="5747394" y="6391105"/>
            <a:ext cx="6263640" cy="369332"/>
          </a:xfrm>
          <a:prstGeom prst="rect">
            <a:avLst/>
          </a:prstGeom>
          <a:noFill/>
        </p:spPr>
        <p:txBody>
          <a:bodyPr wrap="square">
            <a:spAutoFit/>
          </a:bodyPr>
          <a:lstStyle/>
          <a:p>
            <a:r>
              <a:rPr lang="en-GB" dirty="0"/>
              <a:t>Source: Adapted from NICE (2026) and Diabetes UK (2024).</a:t>
            </a:r>
          </a:p>
        </p:txBody>
      </p:sp>
      <p:pic>
        <p:nvPicPr>
          <p:cNvPr id="19" name="Audio 18">
            <a:hlinkClick r:id="" action="ppaction://media"/>
            <a:extLst>
              <a:ext uri="{FF2B5EF4-FFF2-40B4-BE49-F238E27FC236}">
                <a16:creationId xmlns:a16="http://schemas.microsoft.com/office/drawing/2014/main" id="{A8907DA3-30CB-2E21-6505-972EC031596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3488021" y="5080423"/>
            <a:ext cx="2492830" cy="2492830"/>
          </a:xfrm>
          <a:prstGeom prst="ellipse">
            <a:avLst/>
          </a:prstGeom>
        </p:spPr>
      </p:pic>
    </p:spTree>
    <p:extLst>
      <p:ext uri="{BB962C8B-B14F-4D97-AF65-F5344CB8AC3E}">
        <p14:creationId xmlns:p14="http://schemas.microsoft.com/office/powerpoint/2010/main" val="2936079515"/>
      </p:ext>
    </p:extLst>
  </p:cSld>
  <p:clrMapOvr>
    <a:masterClrMapping/>
  </p:clrMapOvr>
  <mc:AlternateContent xmlns:mc="http://schemas.openxmlformats.org/markup-compatibility/2006" xmlns:p14="http://schemas.microsoft.com/office/powerpoint/2010/main">
    <mc:Choice Requires="p14">
      <p:transition spd="slow" p14:dur="2000" advTm="80214"/>
    </mc:Choice>
    <mc:Fallback xmlns="">
      <p:transition spd="slow" advTm="80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56462-ECC1-B205-B34F-8809F8947795}"/>
              </a:ext>
            </a:extLst>
          </p:cNvPr>
          <p:cNvSpPr>
            <a:spLocks noGrp="1"/>
          </p:cNvSpPr>
          <p:nvPr>
            <p:ph type="title"/>
          </p:nvPr>
        </p:nvSpPr>
        <p:spPr>
          <a:xfrm>
            <a:off x="351920" y="159242"/>
            <a:ext cx="3803520" cy="2103875"/>
          </a:xfrm>
        </p:spPr>
        <p:txBody>
          <a:bodyPr>
            <a:normAutofit/>
          </a:bodyPr>
          <a:lstStyle/>
          <a:p>
            <a:r>
              <a:rPr lang="en-GB" sz="3600" b="1" u="sng" dirty="0">
                <a:solidFill>
                  <a:schemeClr val="tx1"/>
                </a:solidFill>
                <a:latin typeface="Arial" panose="020B0604020202020204" pitchFamily="34" charset="0"/>
                <a:cs typeface="Arial" panose="020B0604020202020204" pitchFamily="34" charset="0"/>
              </a:rPr>
              <a:t>Person-Centred Care Plan for Mr Ahmed</a:t>
            </a:r>
          </a:p>
        </p:txBody>
      </p:sp>
      <p:sp>
        <p:nvSpPr>
          <p:cNvPr id="3" name="Content Placeholder 2">
            <a:extLst>
              <a:ext uri="{FF2B5EF4-FFF2-40B4-BE49-F238E27FC236}">
                <a16:creationId xmlns:a16="http://schemas.microsoft.com/office/drawing/2014/main" id="{DA66FC4F-4366-8615-F6EB-D79954761092}"/>
              </a:ext>
            </a:extLst>
          </p:cNvPr>
          <p:cNvSpPr>
            <a:spLocks noGrp="1"/>
          </p:cNvSpPr>
          <p:nvPr>
            <p:ph idx="1"/>
          </p:nvPr>
        </p:nvSpPr>
        <p:spPr>
          <a:xfrm>
            <a:off x="325608" y="1686561"/>
            <a:ext cx="4561352" cy="4962511"/>
          </a:xfrm>
        </p:spPr>
        <p:txBody>
          <a:bodyPr>
            <a:normAutofit fontScale="85000" lnSpcReduction="20000"/>
          </a:bodyPr>
          <a:lstStyle/>
          <a:p>
            <a:pPr>
              <a:lnSpc>
                <a:spcPct val="160000"/>
              </a:lnSpc>
              <a:buFont typeface="Wingdings" panose="05000000000000000000" pitchFamily="2" charset="2"/>
              <a:buChar char="Ø"/>
            </a:pPr>
            <a:endParaRPr lang="en-GB" sz="1500" dirty="0">
              <a:solidFill>
                <a:schemeClr val="tx1"/>
              </a:solidFill>
              <a:latin typeface="Arial" panose="020B0604020202020204" pitchFamily="34" charset="0"/>
              <a:cs typeface="Arial" panose="020B0604020202020204" pitchFamily="34" charset="0"/>
            </a:endParaRP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Person-centred care means placing the individual at the centre of all decisions by respecting their preferences, values and goals while working together to plan treatment (NICE, 2026).</a:t>
            </a:r>
          </a:p>
          <a:p>
            <a:pPr marL="0" indent="0">
              <a:lnSpc>
                <a:spcPct val="160000"/>
              </a:lnSpc>
              <a:buNone/>
            </a:pPr>
            <a:r>
              <a:rPr lang="en-GB" sz="1500" dirty="0">
                <a:solidFill>
                  <a:schemeClr val="tx1"/>
                </a:solidFill>
                <a:latin typeface="Arial" panose="020B0604020202020204" pitchFamily="34" charset="0"/>
                <a:cs typeface="Arial" panose="020B0604020202020204" pitchFamily="34" charset="0"/>
              </a:rPr>
              <a:t>Effective diabetes care should consider:</a:t>
            </a: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Patient preferences and choices </a:t>
            </a: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Physical abilities and limitations </a:t>
            </a: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Social circumstances </a:t>
            </a: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Understanding of the condition </a:t>
            </a: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Ability to maintain long-term changes </a:t>
            </a:r>
          </a:p>
          <a:p>
            <a:pPr>
              <a:lnSpc>
                <a:spcPct val="160000"/>
              </a:lnSpc>
              <a:buFont typeface="Wingdings" panose="05000000000000000000" pitchFamily="2" charset="2"/>
              <a:buChar char="Ø"/>
            </a:pPr>
            <a:r>
              <a:rPr lang="en-GB" sz="1500" dirty="0">
                <a:solidFill>
                  <a:schemeClr val="tx1"/>
                </a:solidFill>
                <a:latin typeface="Arial" panose="020B0604020202020204" pitchFamily="34" charset="0"/>
                <a:cs typeface="Arial" panose="020B0604020202020204" pitchFamily="34" charset="0"/>
              </a:rPr>
              <a:t>A personalised approach improves the likelihood of sustainable health improvements </a:t>
            </a:r>
            <a:r>
              <a:rPr lang="en-GB" sz="1500" i="1" dirty="0">
                <a:solidFill>
                  <a:schemeClr val="tx1"/>
                </a:solidFill>
                <a:latin typeface="Arial" panose="020B0604020202020204" pitchFamily="34" charset="0"/>
                <a:cs typeface="Arial" panose="020B0604020202020204" pitchFamily="34" charset="0"/>
              </a:rPr>
              <a:t>(NICE, 2026).</a:t>
            </a:r>
            <a:endParaRPr lang="en-GB" sz="1500" dirty="0">
              <a:solidFill>
                <a:schemeClr val="tx1"/>
              </a:solidFill>
              <a:latin typeface="Arial" panose="020B0604020202020204" pitchFamily="34" charset="0"/>
              <a:cs typeface="Arial" panose="020B0604020202020204" pitchFamily="34" charset="0"/>
            </a:endParaRPr>
          </a:p>
          <a:p>
            <a:endParaRPr lang="en-GB" sz="1100" dirty="0">
              <a:solidFill>
                <a:srgbClr val="FFFFFF"/>
              </a:solidFill>
            </a:endParaRPr>
          </a:p>
        </p:txBody>
      </p:sp>
      <p:graphicFrame>
        <p:nvGraphicFramePr>
          <p:cNvPr id="4" name="Table 3">
            <a:extLst>
              <a:ext uri="{FF2B5EF4-FFF2-40B4-BE49-F238E27FC236}">
                <a16:creationId xmlns:a16="http://schemas.microsoft.com/office/drawing/2014/main" id="{C0BB1AD4-F2B0-CDF7-0CCD-460C3123D348}"/>
              </a:ext>
            </a:extLst>
          </p:cNvPr>
          <p:cNvGraphicFramePr>
            <a:graphicFrameLocks noGrp="1"/>
          </p:cNvGraphicFramePr>
          <p:nvPr>
            <p:extLst>
              <p:ext uri="{D42A27DB-BD31-4B8C-83A1-F6EECF244321}">
                <p14:modId xmlns:p14="http://schemas.microsoft.com/office/powerpoint/2010/main" val="4218033279"/>
              </p:ext>
            </p:extLst>
          </p:nvPr>
        </p:nvGraphicFramePr>
        <p:xfrm>
          <a:off x="4975761" y="321223"/>
          <a:ext cx="6725051" cy="5586816"/>
        </p:xfrm>
        <a:graphic>
          <a:graphicData uri="http://schemas.openxmlformats.org/drawingml/2006/table">
            <a:tbl>
              <a:tblPr firstRow="1">
                <a:tableStyleId>{8A107856-5554-42FB-B03E-39F5DBC370BA}</a:tableStyleId>
              </a:tblPr>
              <a:tblGrid>
                <a:gridCol w="1450911">
                  <a:extLst>
                    <a:ext uri="{9D8B030D-6E8A-4147-A177-3AD203B41FA5}">
                      <a16:colId xmlns:a16="http://schemas.microsoft.com/office/drawing/2014/main" val="2714916383"/>
                    </a:ext>
                  </a:extLst>
                </a:gridCol>
                <a:gridCol w="2030848">
                  <a:extLst>
                    <a:ext uri="{9D8B030D-6E8A-4147-A177-3AD203B41FA5}">
                      <a16:colId xmlns:a16="http://schemas.microsoft.com/office/drawing/2014/main" val="1308930802"/>
                    </a:ext>
                  </a:extLst>
                </a:gridCol>
                <a:gridCol w="1888800">
                  <a:extLst>
                    <a:ext uri="{9D8B030D-6E8A-4147-A177-3AD203B41FA5}">
                      <a16:colId xmlns:a16="http://schemas.microsoft.com/office/drawing/2014/main" val="2625156506"/>
                    </a:ext>
                  </a:extLst>
                </a:gridCol>
                <a:gridCol w="1354492">
                  <a:extLst>
                    <a:ext uri="{9D8B030D-6E8A-4147-A177-3AD203B41FA5}">
                      <a16:colId xmlns:a16="http://schemas.microsoft.com/office/drawing/2014/main" val="802319403"/>
                    </a:ext>
                  </a:extLst>
                </a:gridCol>
              </a:tblGrid>
              <a:tr h="931136">
                <a:tc>
                  <a:txBody>
                    <a:bodyPr/>
                    <a:lstStyle/>
                    <a:p>
                      <a:pPr>
                        <a:lnSpc>
                          <a:spcPct val="150000"/>
                        </a:lnSpc>
                        <a:buNone/>
                      </a:pPr>
                      <a:r>
                        <a:rPr lang="en-GB" sz="1400" b="1" cap="none" spc="0" dirty="0">
                          <a:solidFill>
                            <a:schemeClr val="tx1"/>
                          </a:solidFill>
                        </a:rPr>
                        <a:t>Identified Need</a:t>
                      </a:r>
                      <a:endParaRPr lang="en-GB" sz="1400" b="1"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400" b="1" cap="none" spc="0" dirty="0">
                          <a:solidFill>
                            <a:schemeClr val="tx1"/>
                          </a:solidFill>
                        </a:rPr>
                        <a:t>Evidence-Based Intervention</a:t>
                      </a:r>
                      <a:endParaRPr lang="en-GB" sz="1400" b="1"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400" b="1" cap="none" spc="0" dirty="0">
                          <a:solidFill>
                            <a:schemeClr val="tx1"/>
                          </a:solidFill>
                        </a:rPr>
                        <a:t>Healthcare Professional Involved</a:t>
                      </a:r>
                      <a:endParaRPr lang="en-GB" sz="1400" b="1"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400" b="1" cap="none" spc="0" dirty="0">
                          <a:solidFill>
                            <a:schemeClr val="tx1"/>
                          </a:solidFill>
                        </a:rPr>
                        <a:t>Expected Outcome</a:t>
                      </a:r>
                      <a:endParaRPr lang="en-GB" sz="1400" b="1"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extLst>
                  <a:ext uri="{0D108BD9-81ED-4DB2-BD59-A6C34878D82A}">
                    <a16:rowId xmlns:a16="http://schemas.microsoft.com/office/drawing/2014/main" val="1132105505"/>
                  </a:ext>
                </a:extLst>
              </a:tr>
              <a:tr h="931136">
                <a:tc>
                  <a:txBody>
                    <a:bodyPr/>
                    <a:lstStyle/>
                    <a:p>
                      <a:pPr>
                        <a:lnSpc>
                          <a:spcPct val="150000"/>
                        </a:lnSpc>
                        <a:buNone/>
                      </a:pPr>
                      <a:r>
                        <a:rPr lang="en-GB" sz="1050" cap="none" spc="0" dirty="0">
                          <a:solidFill>
                            <a:schemeClr val="tx1"/>
                          </a:solidFill>
                        </a:rPr>
                        <a:t>Poor blood glucose control</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HbA1c monitoring, diabetes education and medication review</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GP, diabetes specialist nurse</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Improved glucose management</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extLst>
                  <a:ext uri="{0D108BD9-81ED-4DB2-BD59-A6C34878D82A}">
                    <a16:rowId xmlns:a16="http://schemas.microsoft.com/office/drawing/2014/main" val="2022306465"/>
                  </a:ext>
                </a:extLst>
              </a:tr>
              <a:tr h="931136">
                <a:tc>
                  <a:txBody>
                    <a:bodyPr/>
                    <a:lstStyle/>
                    <a:p>
                      <a:pPr>
                        <a:lnSpc>
                          <a:spcPct val="150000"/>
                        </a:lnSpc>
                        <a:buNone/>
                      </a:pPr>
                      <a:r>
                        <a:rPr lang="en-GB" sz="1050" cap="none" spc="0" dirty="0">
                          <a:solidFill>
                            <a:schemeClr val="tx1"/>
                          </a:solidFill>
                        </a:rPr>
                        <a:t>Increased body weight</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Nutritional advice and achievable weight management goals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Dietitian and healthcare team</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Improved insulin sensitivity</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extLst>
                  <a:ext uri="{0D108BD9-81ED-4DB2-BD59-A6C34878D82A}">
                    <a16:rowId xmlns:a16="http://schemas.microsoft.com/office/drawing/2014/main" val="2688155389"/>
                  </a:ext>
                </a:extLst>
              </a:tr>
              <a:tr h="931136">
                <a:tc>
                  <a:txBody>
                    <a:bodyPr/>
                    <a:lstStyle/>
                    <a:p>
                      <a:pPr>
                        <a:lnSpc>
                          <a:spcPct val="150000"/>
                        </a:lnSpc>
                        <a:buNone/>
                      </a:pPr>
                      <a:r>
                        <a:rPr lang="en-GB" sz="1050" cap="none" spc="0" dirty="0">
                          <a:solidFill>
                            <a:schemeClr val="tx1"/>
                          </a:solidFill>
                        </a:rPr>
                        <a:t>Reduced physical activity</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Gradual activity plan based on ability and preferences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Nurse, physiotherapist, patient</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Increased activity levels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extLst>
                  <a:ext uri="{0D108BD9-81ED-4DB2-BD59-A6C34878D82A}">
                    <a16:rowId xmlns:a16="http://schemas.microsoft.com/office/drawing/2014/main" val="2858778513"/>
                  </a:ext>
                </a:extLst>
              </a:tr>
              <a:tr h="931136">
                <a:tc>
                  <a:txBody>
                    <a:bodyPr/>
                    <a:lstStyle/>
                    <a:p>
                      <a:pPr>
                        <a:lnSpc>
                          <a:spcPct val="150000"/>
                        </a:lnSpc>
                        <a:buNone/>
                      </a:pPr>
                      <a:r>
                        <a:rPr lang="en-GB" sz="1050" cap="none" spc="0" dirty="0">
                          <a:solidFill>
                            <a:schemeClr val="tx1"/>
                          </a:solidFill>
                        </a:rPr>
                        <a:t>Risk of complications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Foot checks, kidney monitoring and regular reviews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Multidisciplinary team</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Early identification of complications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extLst>
                  <a:ext uri="{0D108BD9-81ED-4DB2-BD59-A6C34878D82A}">
                    <a16:rowId xmlns:a16="http://schemas.microsoft.com/office/drawing/2014/main" val="499388032"/>
                  </a:ext>
                </a:extLst>
              </a:tr>
              <a:tr h="931136">
                <a:tc>
                  <a:txBody>
                    <a:bodyPr/>
                    <a:lstStyle/>
                    <a:p>
                      <a:pPr>
                        <a:lnSpc>
                          <a:spcPct val="150000"/>
                        </a:lnSpc>
                        <a:buNone/>
                      </a:pPr>
                      <a:r>
                        <a:rPr lang="en-GB" sz="1050" cap="none" spc="0" dirty="0">
                          <a:solidFill>
                            <a:schemeClr val="tx1"/>
                          </a:solidFill>
                        </a:rPr>
                        <a:t>Difficulty maintaining lifestyle changes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Person-centred communication and ongoing support</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Healthcare professionals</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tc>
                  <a:txBody>
                    <a:bodyPr/>
                    <a:lstStyle/>
                    <a:p>
                      <a:pPr>
                        <a:lnSpc>
                          <a:spcPct val="150000"/>
                        </a:lnSpc>
                        <a:buNone/>
                      </a:pPr>
                      <a:r>
                        <a:rPr lang="en-GB" sz="1050" cap="none" spc="0" dirty="0">
                          <a:solidFill>
                            <a:schemeClr val="tx1"/>
                          </a:solidFill>
                        </a:rPr>
                        <a:t>Improved confidence and engagement</a:t>
                      </a:r>
                      <a:endParaRPr lang="en-GB" sz="1050" cap="none" spc="0" dirty="0">
                        <a:solidFill>
                          <a:schemeClr val="tx1"/>
                        </a:solidFill>
                        <a:latin typeface="Arial" panose="020B0604020202020204" pitchFamily="34" charset="0"/>
                        <a:cs typeface="Arial" panose="020B0604020202020204" pitchFamily="34" charset="0"/>
                      </a:endParaRPr>
                    </a:p>
                  </a:txBody>
                  <a:tcPr marL="53952" marR="61345" marT="15415" marB="115610" anchor="ctr"/>
                </a:tc>
                <a:extLst>
                  <a:ext uri="{0D108BD9-81ED-4DB2-BD59-A6C34878D82A}">
                    <a16:rowId xmlns:a16="http://schemas.microsoft.com/office/drawing/2014/main" val="731284515"/>
                  </a:ext>
                </a:extLst>
              </a:tr>
            </a:tbl>
          </a:graphicData>
        </a:graphic>
      </p:graphicFrame>
      <p:sp>
        <p:nvSpPr>
          <p:cNvPr id="7" name="TextBox 6">
            <a:extLst>
              <a:ext uri="{FF2B5EF4-FFF2-40B4-BE49-F238E27FC236}">
                <a16:creationId xmlns:a16="http://schemas.microsoft.com/office/drawing/2014/main" id="{10F0F92D-A1B5-64CC-35A4-7903F6236260}"/>
              </a:ext>
            </a:extLst>
          </p:cNvPr>
          <p:cNvSpPr txBox="1"/>
          <p:nvPr/>
        </p:nvSpPr>
        <p:spPr>
          <a:xfrm>
            <a:off x="7169937" y="5889627"/>
            <a:ext cx="6175168" cy="369332"/>
          </a:xfrm>
          <a:prstGeom prst="rect">
            <a:avLst/>
          </a:prstGeom>
          <a:noFill/>
        </p:spPr>
        <p:txBody>
          <a:bodyPr wrap="square">
            <a:spAutoFit/>
          </a:bodyPr>
          <a:lstStyle/>
          <a:p>
            <a:r>
              <a:rPr lang="en-GB" dirty="0"/>
              <a:t>Source: Adapted from NICE (2026).</a:t>
            </a:r>
          </a:p>
        </p:txBody>
      </p:sp>
      <p:pic>
        <p:nvPicPr>
          <p:cNvPr id="58" name="Audio 57">
            <a:hlinkClick r:id="" action="ppaction://media"/>
            <a:extLst>
              <a:ext uri="{FF2B5EF4-FFF2-40B4-BE49-F238E27FC236}">
                <a16:creationId xmlns:a16="http://schemas.microsoft.com/office/drawing/2014/main" id="{34DF529D-E1B6-6DE2-24E8-689AC37D859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6622020" y="5254016"/>
            <a:ext cx="2565522" cy="2565522"/>
          </a:xfrm>
          <a:prstGeom prst="ellipse">
            <a:avLst/>
          </a:prstGeom>
        </p:spPr>
      </p:pic>
    </p:spTree>
    <p:extLst>
      <p:ext uri="{BB962C8B-B14F-4D97-AF65-F5344CB8AC3E}">
        <p14:creationId xmlns:p14="http://schemas.microsoft.com/office/powerpoint/2010/main" val="1127163700"/>
      </p:ext>
    </p:extLst>
  </p:cSld>
  <p:clrMapOvr>
    <a:masterClrMapping/>
  </p:clrMapOvr>
  <mc:AlternateContent xmlns:mc="http://schemas.openxmlformats.org/markup-compatibility/2006" xmlns:p14="http://schemas.microsoft.com/office/powerpoint/2010/main">
    <mc:Choice Requires="p14">
      <p:transition spd="slow" p14:dur="2000" advTm="89131"/>
    </mc:Choice>
    <mc:Fallback xmlns="">
      <p:transition spd="slow" advTm="89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5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073CB-CB2F-A32E-B624-34A85DD4F222}"/>
              </a:ext>
            </a:extLst>
          </p:cNvPr>
          <p:cNvSpPr>
            <a:spLocks noGrp="1"/>
          </p:cNvSpPr>
          <p:nvPr>
            <p:ph type="title"/>
          </p:nvPr>
        </p:nvSpPr>
        <p:spPr>
          <a:xfrm>
            <a:off x="156754" y="286604"/>
            <a:ext cx="11821886" cy="823740"/>
          </a:xfrm>
        </p:spPr>
        <p:txBody>
          <a:bodyPr>
            <a:normAutofit/>
          </a:bodyPr>
          <a:lstStyle/>
          <a:p>
            <a:r>
              <a:rPr lang="en-GB" sz="4000" u="sng" dirty="0">
                <a:latin typeface="Arial" panose="020B0604020202020204" pitchFamily="34" charset="0"/>
                <a:cs typeface="Arial" panose="020B0604020202020204" pitchFamily="34" charset="0"/>
              </a:rPr>
              <a:t>Anatomy and Physiology of the Endocrine System</a:t>
            </a:r>
          </a:p>
        </p:txBody>
      </p:sp>
      <p:sp>
        <p:nvSpPr>
          <p:cNvPr id="3" name="Content Placeholder 2">
            <a:extLst>
              <a:ext uri="{FF2B5EF4-FFF2-40B4-BE49-F238E27FC236}">
                <a16:creationId xmlns:a16="http://schemas.microsoft.com/office/drawing/2014/main" id="{C99F9936-1296-61E2-D86E-49A4F6A76CE2}"/>
              </a:ext>
              <a:ext uri="{C183D7F6-B498-43B3-948B-1728B52AA6E4}">
                <adec:decorative xmlns:adec="http://schemas.microsoft.com/office/drawing/2017/decorative" val="0"/>
              </a:ext>
            </a:extLst>
          </p:cNvPr>
          <p:cNvSpPr>
            <a:spLocks noGrp="1"/>
          </p:cNvSpPr>
          <p:nvPr>
            <p:ph idx="1"/>
          </p:nvPr>
        </p:nvSpPr>
        <p:spPr>
          <a:xfrm>
            <a:off x="156754" y="1220675"/>
            <a:ext cx="5375366" cy="2640125"/>
          </a:xfrm>
        </p:spPr>
        <p:txBody>
          <a:bodyPr>
            <a:normAutofit fontScale="25000" lnSpcReduction="20000"/>
          </a:bodyPr>
          <a:lstStyle/>
          <a:p>
            <a:pPr marL="0" indent="0">
              <a:lnSpc>
                <a:spcPct val="120000"/>
              </a:lnSpc>
              <a:buNone/>
            </a:pPr>
            <a:r>
              <a:rPr lang="en-GB" sz="5600" b="1" u="sng" dirty="0">
                <a:latin typeface="Arial" panose="020B0604020202020204" pitchFamily="34" charset="0"/>
                <a:cs typeface="Arial" panose="020B0604020202020204" pitchFamily="34" charset="0"/>
              </a:rPr>
              <a:t>Anatomy and Physiology of the Endocrine System</a:t>
            </a:r>
          </a:p>
          <a:p>
            <a:pPr marL="0" indent="0">
              <a:lnSpc>
                <a:spcPct val="120000"/>
              </a:lnSpc>
              <a:buNone/>
            </a:pPr>
            <a:r>
              <a:rPr lang="en-GB" sz="5600" dirty="0">
                <a:latin typeface="Arial" panose="020B0604020202020204" pitchFamily="34" charset="0"/>
                <a:cs typeface="Arial" panose="020B0604020202020204" pitchFamily="34" charset="0"/>
              </a:rPr>
              <a:t>The endocrine system is a network of glands that produce hormones to regulate body functions such as metabolism, growth, reproduction and homeostasis. Hormones travel through the bloodstream and act as chemical messengers to maintain a stable internal environment.</a:t>
            </a:r>
          </a:p>
          <a:p>
            <a:pPr marL="0" indent="0">
              <a:lnSpc>
                <a:spcPct val="120000"/>
              </a:lnSpc>
              <a:buNone/>
            </a:pPr>
            <a:r>
              <a:rPr lang="en-GB" sz="5600" dirty="0">
                <a:latin typeface="Arial" panose="020B0604020202020204" pitchFamily="34" charset="0"/>
                <a:cs typeface="Arial" panose="020B0604020202020204" pitchFamily="34" charset="0"/>
              </a:rPr>
              <a:t>In Type 2 Diabetes Mellitus, the pancreas is the main endocrine organ affected because it regulates blood glucose levels through the hormone's insulin and glucagon (Waugh and Grant, 2018; Peate and Nair, 2011)</a:t>
            </a:r>
          </a:p>
          <a:p>
            <a:endParaRPr lang="en-GB" dirty="0"/>
          </a:p>
        </p:txBody>
      </p:sp>
      <p:graphicFrame>
        <p:nvGraphicFramePr>
          <p:cNvPr id="4" name="Table 3">
            <a:extLst>
              <a:ext uri="{FF2B5EF4-FFF2-40B4-BE49-F238E27FC236}">
                <a16:creationId xmlns:a16="http://schemas.microsoft.com/office/drawing/2014/main" id="{4B9A9207-5B8E-6BF5-AC16-643CA25FB330}"/>
              </a:ext>
            </a:extLst>
          </p:cNvPr>
          <p:cNvGraphicFramePr>
            <a:graphicFrameLocks noGrp="1"/>
          </p:cNvGraphicFramePr>
          <p:nvPr>
            <p:extLst>
              <p:ext uri="{D42A27DB-BD31-4B8C-83A1-F6EECF244321}">
                <p14:modId xmlns:p14="http://schemas.microsoft.com/office/powerpoint/2010/main" val="2496826718"/>
              </p:ext>
            </p:extLst>
          </p:nvPr>
        </p:nvGraphicFramePr>
        <p:xfrm>
          <a:off x="6289039" y="1360384"/>
          <a:ext cx="5746206" cy="4980457"/>
        </p:xfrm>
        <a:graphic>
          <a:graphicData uri="http://schemas.openxmlformats.org/drawingml/2006/table">
            <a:tbl>
              <a:tblPr firstRow="1">
                <a:tableStyleId>{22838BEF-8BB2-4498-84A7-C5851F593DF1}</a:tableStyleId>
              </a:tblPr>
              <a:tblGrid>
                <a:gridCol w="2873103">
                  <a:extLst>
                    <a:ext uri="{9D8B030D-6E8A-4147-A177-3AD203B41FA5}">
                      <a16:colId xmlns:a16="http://schemas.microsoft.com/office/drawing/2014/main" val="3139426237"/>
                    </a:ext>
                  </a:extLst>
                </a:gridCol>
                <a:gridCol w="2873103">
                  <a:extLst>
                    <a:ext uri="{9D8B030D-6E8A-4147-A177-3AD203B41FA5}">
                      <a16:colId xmlns:a16="http://schemas.microsoft.com/office/drawing/2014/main" val="838902680"/>
                    </a:ext>
                  </a:extLst>
                </a:gridCol>
              </a:tblGrid>
              <a:tr h="263794">
                <a:tc>
                  <a:txBody>
                    <a:bodyPr/>
                    <a:lstStyle/>
                    <a:p>
                      <a:pPr>
                        <a:buNone/>
                      </a:pPr>
                      <a:r>
                        <a:rPr lang="en-GB" sz="1600" b="1" dirty="0"/>
                        <a:t>Structure</a:t>
                      </a:r>
                      <a:endParaRPr lang="en-GB" sz="1600" b="1"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Function</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1874143990"/>
                  </a:ext>
                </a:extLst>
              </a:tr>
              <a:tr h="659484">
                <a:tc>
                  <a:txBody>
                    <a:bodyPr/>
                    <a:lstStyle/>
                    <a:p>
                      <a:pPr>
                        <a:buNone/>
                      </a:pPr>
                      <a:r>
                        <a:rPr lang="en-GB" sz="1600" b="1" dirty="0"/>
                        <a:t>Pancreas</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Produces hormones that regulate blood glucose levels.</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1102964162"/>
                  </a:ext>
                </a:extLst>
              </a:tr>
              <a:tr h="461639">
                <a:tc>
                  <a:txBody>
                    <a:bodyPr/>
                    <a:lstStyle/>
                    <a:p>
                      <a:pPr>
                        <a:buNone/>
                      </a:pPr>
                      <a:r>
                        <a:rPr lang="en-GB" sz="1600" b="1" dirty="0"/>
                        <a:t>Islets of Langerhans</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Clusters of endocrine cells within the pancreas.</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1191506852"/>
                  </a:ext>
                </a:extLst>
              </a:tr>
              <a:tr h="659484">
                <a:tc>
                  <a:txBody>
                    <a:bodyPr/>
                    <a:lstStyle/>
                    <a:p>
                      <a:pPr>
                        <a:buNone/>
                      </a:pPr>
                      <a:r>
                        <a:rPr lang="en-GB" sz="1600" b="1" dirty="0"/>
                        <a:t>Beta (β) cells</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Release insulin when blood glucose levels increase.</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761357224"/>
                  </a:ext>
                </a:extLst>
              </a:tr>
              <a:tr h="659484">
                <a:tc>
                  <a:txBody>
                    <a:bodyPr/>
                    <a:lstStyle/>
                    <a:p>
                      <a:pPr>
                        <a:buNone/>
                      </a:pPr>
                      <a:r>
                        <a:rPr lang="en-GB" sz="1600" b="1" dirty="0"/>
                        <a:t>Alpha (α) cells</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Release glucagon when blood glucose levels decrease.</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3347077074"/>
                  </a:ext>
                </a:extLst>
              </a:tr>
              <a:tr h="857329">
                <a:tc>
                  <a:txBody>
                    <a:bodyPr/>
                    <a:lstStyle/>
                    <a:p>
                      <a:pPr>
                        <a:buNone/>
                      </a:pPr>
                      <a:r>
                        <a:rPr lang="en-GB" sz="1600" b="1" dirty="0"/>
                        <a:t>Insulin</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Enables glucose to move from the bloodstream into body cells for energy or storage.</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3604040727"/>
                  </a:ext>
                </a:extLst>
              </a:tr>
              <a:tr h="857329">
                <a:tc>
                  <a:txBody>
                    <a:bodyPr/>
                    <a:lstStyle/>
                    <a:p>
                      <a:pPr>
                        <a:buNone/>
                      </a:pPr>
                      <a:r>
                        <a:rPr lang="en-GB" sz="1600" b="1" dirty="0"/>
                        <a:t>Glucagon</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tc>
                  <a:txBody>
                    <a:bodyPr/>
                    <a:lstStyle/>
                    <a:p>
                      <a:pPr>
                        <a:buNone/>
                      </a:pPr>
                      <a:r>
                        <a:rPr lang="en-GB" sz="1600" dirty="0"/>
                        <a:t>Stimulates the liver to release stored glucose when blood glucose levels fall.</a:t>
                      </a:r>
                      <a:endParaRPr lang="en-GB" sz="1600" dirty="0">
                        <a:latin typeface="Arial" panose="020B0604020202020204" pitchFamily="34" charset="0"/>
                        <a:cs typeface="Arial" panose="020B0604020202020204" pitchFamily="34" charset="0"/>
                      </a:endParaRPr>
                    </a:p>
                  </a:txBody>
                  <a:tcPr anchor="ctr">
                    <a:solidFill>
                      <a:schemeClr val="accent1">
                        <a:lumMod val="40000"/>
                        <a:lumOff val="60000"/>
                      </a:schemeClr>
                    </a:solidFill>
                  </a:tcPr>
                </a:tc>
                <a:extLst>
                  <a:ext uri="{0D108BD9-81ED-4DB2-BD59-A6C34878D82A}">
                    <a16:rowId xmlns:a16="http://schemas.microsoft.com/office/drawing/2014/main" val="1619171563"/>
                  </a:ext>
                </a:extLst>
              </a:tr>
            </a:tbl>
          </a:graphicData>
        </a:graphic>
      </p:graphicFrame>
      <p:sp>
        <p:nvSpPr>
          <p:cNvPr id="6" name="TextBox 5">
            <a:extLst>
              <a:ext uri="{FF2B5EF4-FFF2-40B4-BE49-F238E27FC236}">
                <a16:creationId xmlns:a16="http://schemas.microsoft.com/office/drawing/2014/main" id="{CBB4871B-2F9E-0131-03A6-173BF0D778EC}"/>
              </a:ext>
            </a:extLst>
          </p:cNvPr>
          <p:cNvSpPr txBox="1"/>
          <p:nvPr/>
        </p:nvSpPr>
        <p:spPr>
          <a:xfrm>
            <a:off x="6979672" y="1011698"/>
            <a:ext cx="4653527" cy="646331"/>
          </a:xfrm>
          <a:prstGeom prst="rect">
            <a:avLst/>
          </a:prstGeom>
          <a:noFill/>
        </p:spPr>
        <p:txBody>
          <a:bodyPr wrap="square">
            <a:spAutoFit/>
          </a:bodyPr>
          <a:lstStyle/>
          <a:p>
            <a:pPr>
              <a:buNone/>
            </a:pPr>
            <a:r>
              <a:rPr lang="en-GB" b="1" u="sng" dirty="0"/>
              <a:t>Key Structures and Their Functions</a:t>
            </a:r>
          </a:p>
          <a:p>
            <a:pPr>
              <a:buNone/>
            </a:pPr>
            <a:endParaRPr lang="en-GB" dirty="0"/>
          </a:p>
        </p:txBody>
      </p:sp>
      <p:sp>
        <p:nvSpPr>
          <p:cNvPr id="26" name="TextBox 25">
            <a:extLst>
              <a:ext uri="{FF2B5EF4-FFF2-40B4-BE49-F238E27FC236}">
                <a16:creationId xmlns:a16="http://schemas.microsoft.com/office/drawing/2014/main" id="{427361AD-E3D6-6416-1F8A-85700CD56299}"/>
              </a:ext>
            </a:extLst>
          </p:cNvPr>
          <p:cNvSpPr txBox="1"/>
          <p:nvPr/>
        </p:nvSpPr>
        <p:spPr>
          <a:xfrm>
            <a:off x="460193" y="3844629"/>
            <a:ext cx="5071927" cy="2960875"/>
          </a:xfrm>
          <a:prstGeom prst="rect">
            <a:avLst/>
          </a:prstGeom>
          <a:noFill/>
        </p:spPr>
        <p:txBody>
          <a:bodyPr wrap="square">
            <a:spAutoFit/>
          </a:bodyPr>
          <a:lstStyle/>
          <a:p>
            <a:pPr>
              <a:lnSpc>
                <a:spcPct val="150000"/>
              </a:lnSpc>
              <a:buNone/>
            </a:pPr>
            <a:r>
              <a:rPr lang="en-GB" sz="1400" b="1" u="sng" dirty="0">
                <a:latin typeface="Arial" panose="020B0604020202020204" pitchFamily="34" charset="0"/>
                <a:cs typeface="Arial" panose="020B0604020202020204" pitchFamily="34" charset="0"/>
              </a:rPr>
              <a:t>Maintaining Blood Glucose Homeostasis</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Carbohydrates are digested into glucose. </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Blood glucose levels increase after eating. </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Pancreatic beta cells detect this rise. </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Insulin is released into the bloodstream. </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Glucose enters muscle, liver and fat cells. </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Blood glucose returns to a normal range through negative feedback. </a:t>
            </a:r>
          </a:p>
          <a:p>
            <a:pPr marL="285750" indent="-285750">
              <a:lnSpc>
                <a:spcPct val="150000"/>
              </a:lnSpc>
              <a:buClr>
                <a:schemeClr val="accent1"/>
              </a:buClr>
              <a:buFont typeface="Wingdings" panose="05000000000000000000" pitchFamily="2" charset="2"/>
              <a:buChar char="Ø"/>
            </a:pPr>
            <a:r>
              <a:rPr lang="en-GB" sz="1400" dirty="0">
                <a:latin typeface="Arial" panose="020B0604020202020204" pitchFamily="34" charset="0"/>
                <a:cs typeface="Arial" panose="020B0604020202020204" pitchFamily="34" charset="0"/>
              </a:rPr>
              <a:t>(Hall, 2021)</a:t>
            </a:r>
          </a:p>
        </p:txBody>
      </p:sp>
      <p:sp>
        <p:nvSpPr>
          <p:cNvPr id="27" name="TextBox 26">
            <a:extLst>
              <a:ext uri="{FF2B5EF4-FFF2-40B4-BE49-F238E27FC236}">
                <a16:creationId xmlns:a16="http://schemas.microsoft.com/office/drawing/2014/main" id="{4B958814-1217-4D03-D16B-8A8D162524D3}"/>
              </a:ext>
            </a:extLst>
          </p:cNvPr>
          <p:cNvSpPr txBox="1"/>
          <p:nvPr/>
        </p:nvSpPr>
        <p:spPr>
          <a:xfrm>
            <a:off x="9062720" y="6301202"/>
            <a:ext cx="1778000" cy="646331"/>
          </a:xfrm>
          <a:prstGeom prst="rect">
            <a:avLst/>
          </a:prstGeom>
          <a:noFill/>
        </p:spPr>
        <p:txBody>
          <a:bodyPr wrap="square" rtlCol="0">
            <a:spAutoFit/>
          </a:bodyPr>
          <a:lstStyle/>
          <a:p>
            <a:r>
              <a:rPr lang="en-GB" i="1" dirty="0"/>
              <a:t>(Hall, 2021)</a:t>
            </a:r>
            <a:endParaRPr lang="en-GB" dirty="0"/>
          </a:p>
          <a:p>
            <a:endParaRPr lang="en-GB" dirty="0"/>
          </a:p>
        </p:txBody>
      </p:sp>
      <p:pic>
        <p:nvPicPr>
          <p:cNvPr id="54" name="Audio 53">
            <a:hlinkClick r:id="" action="ppaction://media"/>
            <a:extLst>
              <a:ext uri="{FF2B5EF4-FFF2-40B4-BE49-F238E27FC236}">
                <a16:creationId xmlns:a16="http://schemas.microsoft.com/office/drawing/2014/main" id="{4F007912-EB13-0334-25C3-31215A28CD3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4316911" y="4934224"/>
            <a:ext cx="2813233" cy="2813233"/>
          </a:xfrm>
          <a:prstGeom prst="ellipse">
            <a:avLst/>
          </a:prstGeom>
        </p:spPr>
      </p:pic>
    </p:spTree>
    <p:extLst>
      <p:ext uri="{BB962C8B-B14F-4D97-AF65-F5344CB8AC3E}">
        <p14:creationId xmlns:p14="http://schemas.microsoft.com/office/powerpoint/2010/main" val="2446276064"/>
      </p:ext>
    </p:extLst>
  </p:cSld>
  <p:clrMapOvr>
    <a:masterClrMapping/>
  </p:clrMapOvr>
  <mc:AlternateContent xmlns:mc="http://schemas.openxmlformats.org/markup-compatibility/2006" xmlns:p14="http://schemas.microsoft.com/office/powerpoint/2010/main">
    <mc:Choice Requires="p14">
      <p:transition spd="slow" p14:dur="2000" advTm="90325"/>
    </mc:Choice>
    <mc:Fallback xmlns="">
      <p:transition spd="slow" advTm="90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5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68A03-CD07-B522-D474-1BCDCA4B8910}"/>
              </a:ext>
            </a:extLst>
          </p:cNvPr>
          <p:cNvSpPr>
            <a:spLocks noGrp="1"/>
          </p:cNvSpPr>
          <p:nvPr>
            <p:ph type="title"/>
          </p:nvPr>
        </p:nvSpPr>
        <p:spPr>
          <a:xfrm>
            <a:off x="969784" y="319833"/>
            <a:ext cx="10252431" cy="748454"/>
          </a:xfrm>
        </p:spPr>
        <p:txBody>
          <a:bodyPr>
            <a:normAutofit/>
          </a:bodyPr>
          <a:lstStyle/>
          <a:p>
            <a:r>
              <a:rPr lang="en-GB" sz="4000" u="sng" dirty="0">
                <a:latin typeface="Arial" panose="020B0604020202020204" pitchFamily="34" charset="0"/>
                <a:cs typeface="Arial" panose="020B0604020202020204" pitchFamily="34" charset="0"/>
              </a:rPr>
              <a:t>Pathophysiology of Type 2 Diabetes Mellitus</a:t>
            </a:r>
          </a:p>
        </p:txBody>
      </p:sp>
      <p:sp>
        <p:nvSpPr>
          <p:cNvPr id="3" name="Content Placeholder 2">
            <a:extLst>
              <a:ext uri="{FF2B5EF4-FFF2-40B4-BE49-F238E27FC236}">
                <a16:creationId xmlns:a16="http://schemas.microsoft.com/office/drawing/2014/main" id="{04B2226E-F9C0-F339-2574-94F679E686AA}"/>
              </a:ext>
            </a:extLst>
          </p:cNvPr>
          <p:cNvSpPr>
            <a:spLocks noGrp="1"/>
          </p:cNvSpPr>
          <p:nvPr>
            <p:ph idx="1"/>
          </p:nvPr>
        </p:nvSpPr>
        <p:spPr>
          <a:xfrm>
            <a:off x="0" y="1177051"/>
            <a:ext cx="7024914" cy="5110052"/>
          </a:xfrm>
        </p:spPr>
        <p:txBody>
          <a:bodyPr>
            <a:normAutofit fontScale="77500" lnSpcReduction="20000"/>
          </a:bodyPr>
          <a:lstStyle/>
          <a:p>
            <a:pPr marL="0" indent="0">
              <a:lnSpc>
                <a:spcPct val="160000"/>
              </a:lnSpc>
              <a:buNone/>
            </a:pPr>
            <a:r>
              <a:rPr lang="en-GB" sz="1500" b="1" u="sng" dirty="0">
                <a:latin typeface="Arial" panose="020B0604020202020204" pitchFamily="34" charset="0"/>
                <a:cs typeface="Arial" panose="020B0604020202020204" pitchFamily="34" charset="0"/>
              </a:rPr>
              <a:t>How Type 2 Diabetes Affects the Endocrine System</a:t>
            </a:r>
          </a:p>
          <a:p>
            <a:pPr>
              <a:lnSpc>
                <a:spcPct val="160000"/>
              </a:lnSpc>
            </a:pPr>
            <a:r>
              <a:rPr lang="en-GB" sz="1600" b="1" dirty="0">
                <a:latin typeface="Arial" panose="020B0604020202020204" pitchFamily="34" charset="0"/>
                <a:cs typeface="Arial" panose="020B0604020202020204" pitchFamily="34" charset="0"/>
              </a:rPr>
              <a:t>Insulin resistance</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Muscle, liver and adipose tissue become less responsive to insulin, reducing glucose uptake into cells.</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Glucose remains in the bloodstream instead of entering cells, resulting in hyperglycaemia. (Powers, Niswender and Evans-Molina, 2024)</a:t>
            </a:r>
          </a:p>
          <a:p>
            <a:pPr>
              <a:lnSpc>
                <a:spcPct val="160000"/>
              </a:lnSpc>
            </a:pPr>
            <a:r>
              <a:rPr lang="en-GB" sz="1600" b="1" dirty="0">
                <a:latin typeface="Arial" panose="020B0604020202020204" pitchFamily="34" charset="0"/>
                <a:cs typeface="Arial" panose="020B0604020202020204" pitchFamily="34" charset="0"/>
              </a:rPr>
              <a:t>Compensatory insulin production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Initially, pancreatic beta cells increase insulin production to compensate for insulin resistance. However, this response becomes less effective over time as beta cells become progressively impaired. Niswender and Evans-Molina, 2024).</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This helps maintain blood glucose levels temporarily but places extra stress on the pancreas.</a:t>
            </a:r>
          </a:p>
          <a:p>
            <a:pPr>
              <a:lnSpc>
                <a:spcPct val="160000"/>
              </a:lnSpc>
            </a:pPr>
            <a:r>
              <a:rPr lang="en-GB" sz="1600" b="1" dirty="0">
                <a:latin typeface="Arial" panose="020B0604020202020204" pitchFamily="34" charset="0"/>
                <a:cs typeface="Arial" panose="020B0604020202020204" pitchFamily="34" charset="0"/>
              </a:rPr>
              <a:t>Beta-cell dysfunction</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Over time, beta cells become damaged and produce less insulin. Blood glucose levels remain persistently high, contributing to the progression of Type 2 Diabetes (Chatterjee, Khunti and Davies, 2021).</a:t>
            </a:r>
          </a:p>
          <a:p>
            <a:endParaRPr lang="en-GB" dirty="0"/>
          </a:p>
        </p:txBody>
      </p:sp>
      <p:graphicFrame>
        <p:nvGraphicFramePr>
          <p:cNvPr id="4" name="Table 3">
            <a:extLst>
              <a:ext uri="{FF2B5EF4-FFF2-40B4-BE49-F238E27FC236}">
                <a16:creationId xmlns:a16="http://schemas.microsoft.com/office/drawing/2014/main" id="{D563C609-8B2F-8FE2-2ED4-B596DE0A5D8D}"/>
              </a:ext>
            </a:extLst>
          </p:cNvPr>
          <p:cNvGraphicFramePr>
            <a:graphicFrameLocks noGrp="1"/>
          </p:cNvGraphicFramePr>
          <p:nvPr>
            <p:extLst>
              <p:ext uri="{D42A27DB-BD31-4B8C-83A1-F6EECF244321}">
                <p14:modId xmlns:p14="http://schemas.microsoft.com/office/powerpoint/2010/main" val="3784403096"/>
              </p:ext>
            </p:extLst>
          </p:nvPr>
        </p:nvGraphicFramePr>
        <p:xfrm>
          <a:off x="7450502" y="1773499"/>
          <a:ext cx="4279621" cy="3976304"/>
        </p:xfrm>
        <a:graphic>
          <a:graphicData uri="http://schemas.openxmlformats.org/drawingml/2006/table">
            <a:tbl>
              <a:tblPr firstRow="1">
                <a:tableStyleId>{69CF1AB2-1976-4502-BF36-3FF5EA218861}</a:tableStyleId>
              </a:tblPr>
              <a:tblGrid>
                <a:gridCol w="1882729">
                  <a:extLst>
                    <a:ext uri="{9D8B030D-6E8A-4147-A177-3AD203B41FA5}">
                      <a16:colId xmlns:a16="http://schemas.microsoft.com/office/drawing/2014/main" val="1450052384"/>
                    </a:ext>
                  </a:extLst>
                </a:gridCol>
                <a:gridCol w="2396892">
                  <a:extLst>
                    <a:ext uri="{9D8B030D-6E8A-4147-A177-3AD203B41FA5}">
                      <a16:colId xmlns:a16="http://schemas.microsoft.com/office/drawing/2014/main" val="2649979351"/>
                    </a:ext>
                  </a:extLst>
                </a:gridCol>
              </a:tblGrid>
              <a:tr h="994076">
                <a:tc>
                  <a:txBody>
                    <a:bodyPr/>
                    <a:lstStyle/>
                    <a:p>
                      <a:pPr>
                        <a:buNone/>
                      </a:pPr>
                      <a:r>
                        <a:rPr lang="en-GB" sz="1400" dirty="0">
                          <a:latin typeface="Arial" panose="020B0604020202020204" pitchFamily="34" charset="0"/>
                          <a:cs typeface="Arial" panose="020B0604020202020204" pitchFamily="34" charset="0"/>
                        </a:rPr>
                        <a:t>Normal physiology</a:t>
                      </a:r>
                    </a:p>
                  </a:txBody>
                  <a:tcPr anchor="ctr">
                    <a:solidFill>
                      <a:schemeClr val="accent1">
                        <a:lumMod val="20000"/>
                        <a:lumOff val="80000"/>
                      </a:schemeClr>
                    </a:solidFill>
                  </a:tcPr>
                </a:tc>
                <a:tc>
                  <a:txBody>
                    <a:bodyPr/>
                    <a:lstStyle/>
                    <a:p>
                      <a:pPr>
                        <a:buNone/>
                      </a:pPr>
                      <a:r>
                        <a:rPr lang="en-GB" sz="1400" dirty="0">
                          <a:latin typeface="Arial" panose="020B0604020202020204" pitchFamily="34" charset="0"/>
                          <a:cs typeface="Arial" panose="020B0604020202020204" pitchFamily="34" charset="0"/>
                        </a:rPr>
                        <a:t>Type 2 Diabetes</a:t>
                      </a:r>
                    </a:p>
                  </a:txBody>
                  <a:tcPr anchor="ctr">
                    <a:solidFill>
                      <a:schemeClr val="accent1">
                        <a:lumMod val="20000"/>
                        <a:lumOff val="80000"/>
                      </a:schemeClr>
                    </a:solidFill>
                  </a:tcPr>
                </a:tc>
                <a:extLst>
                  <a:ext uri="{0D108BD9-81ED-4DB2-BD59-A6C34878D82A}">
                    <a16:rowId xmlns:a16="http://schemas.microsoft.com/office/drawing/2014/main" val="854625484"/>
                  </a:ext>
                </a:extLst>
              </a:tr>
              <a:tr h="994076">
                <a:tc>
                  <a:txBody>
                    <a:bodyPr/>
                    <a:lstStyle/>
                    <a:p>
                      <a:pPr>
                        <a:buNone/>
                      </a:pPr>
                      <a:r>
                        <a:rPr lang="en-GB" sz="1400" dirty="0">
                          <a:latin typeface="Arial" panose="020B0604020202020204" pitchFamily="34" charset="0"/>
                          <a:cs typeface="Arial" panose="020B0604020202020204" pitchFamily="34" charset="0"/>
                        </a:rPr>
                        <a:t>Insulin moves glucose into cells</a:t>
                      </a:r>
                    </a:p>
                  </a:txBody>
                  <a:tcPr anchor="ctr">
                    <a:solidFill>
                      <a:schemeClr val="accent1">
                        <a:lumMod val="20000"/>
                        <a:lumOff val="80000"/>
                      </a:schemeClr>
                    </a:solidFill>
                  </a:tcPr>
                </a:tc>
                <a:tc>
                  <a:txBody>
                    <a:bodyPr/>
                    <a:lstStyle/>
                    <a:p>
                      <a:pPr>
                        <a:buNone/>
                      </a:pPr>
                      <a:r>
                        <a:rPr lang="en-GB" sz="1400" dirty="0">
                          <a:latin typeface="Arial" panose="020B0604020202020204" pitchFamily="34" charset="0"/>
                          <a:cs typeface="Arial" panose="020B0604020202020204" pitchFamily="34" charset="0"/>
                        </a:rPr>
                        <a:t>Glucose remains in bloodstream</a:t>
                      </a:r>
                    </a:p>
                  </a:txBody>
                  <a:tcPr anchor="ctr">
                    <a:solidFill>
                      <a:schemeClr val="accent1">
                        <a:lumMod val="20000"/>
                        <a:lumOff val="80000"/>
                      </a:schemeClr>
                    </a:solidFill>
                  </a:tcPr>
                </a:tc>
                <a:extLst>
                  <a:ext uri="{0D108BD9-81ED-4DB2-BD59-A6C34878D82A}">
                    <a16:rowId xmlns:a16="http://schemas.microsoft.com/office/drawing/2014/main" val="1957667420"/>
                  </a:ext>
                </a:extLst>
              </a:tr>
              <a:tr h="994076">
                <a:tc>
                  <a:txBody>
                    <a:bodyPr/>
                    <a:lstStyle/>
                    <a:p>
                      <a:pPr>
                        <a:buNone/>
                      </a:pPr>
                      <a:r>
                        <a:rPr lang="en-GB" sz="1400" dirty="0">
                          <a:latin typeface="Arial" panose="020B0604020202020204" pitchFamily="34" charset="0"/>
                          <a:cs typeface="Arial" panose="020B0604020202020204" pitchFamily="34" charset="0"/>
                        </a:rPr>
                        <a:t>Beta cells maintain glucose homeostasis</a:t>
                      </a:r>
                    </a:p>
                  </a:txBody>
                  <a:tcPr anchor="ctr">
                    <a:solidFill>
                      <a:schemeClr val="accent1">
                        <a:lumMod val="20000"/>
                        <a:lumOff val="80000"/>
                      </a:schemeClr>
                    </a:solidFill>
                  </a:tcPr>
                </a:tc>
                <a:tc>
                  <a:txBody>
                    <a:bodyPr/>
                    <a:lstStyle/>
                    <a:p>
                      <a:pPr>
                        <a:buNone/>
                      </a:pPr>
                      <a:r>
                        <a:rPr lang="en-GB" sz="1400" dirty="0"/>
                        <a:t>Progressive decline in beta-cell function</a:t>
                      </a:r>
                      <a:endParaRPr lang="en-GB" sz="1400" dirty="0">
                        <a:latin typeface="Arial" panose="020B0604020202020204" pitchFamily="34" charset="0"/>
                        <a:cs typeface="Arial" panose="020B0604020202020204" pitchFamily="34" charset="0"/>
                      </a:endParaRPr>
                    </a:p>
                  </a:txBody>
                  <a:tcPr anchor="ctr">
                    <a:solidFill>
                      <a:schemeClr val="accent1">
                        <a:lumMod val="20000"/>
                        <a:lumOff val="80000"/>
                      </a:schemeClr>
                    </a:solidFill>
                  </a:tcPr>
                </a:tc>
                <a:extLst>
                  <a:ext uri="{0D108BD9-81ED-4DB2-BD59-A6C34878D82A}">
                    <a16:rowId xmlns:a16="http://schemas.microsoft.com/office/drawing/2014/main" val="1127369186"/>
                  </a:ext>
                </a:extLst>
              </a:tr>
              <a:tr h="994076">
                <a:tc>
                  <a:txBody>
                    <a:bodyPr/>
                    <a:lstStyle/>
                    <a:p>
                      <a:pPr>
                        <a:buNone/>
                      </a:pPr>
                      <a:r>
                        <a:rPr lang="en-GB" sz="1400" dirty="0">
                          <a:latin typeface="Arial" panose="020B0604020202020204" pitchFamily="34" charset="0"/>
                          <a:cs typeface="Arial" panose="020B0604020202020204" pitchFamily="34" charset="0"/>
                        </a:rPr>
                        <a:t>Stable blood glucose</a:t>
                      </a:r>
                    </a:p>
                  </a:txBody>
                  <a:tcPr anchor="ctr">
                    <a:solidFill>
                      <a:schemeClr val="accent1">
                        <a:lumMod val="20000"/>
                        <a:lumOff val="80000"/>
                      </a:schemeClr>
                    </a:solidFill>
                  </a:tcPr>
                </a:tc>
                <a:tc>
                  <a:txBody>
                    <a:bodyPr/>
                    <a:lstStyle/>
                    <a:p>
                      <a:pPr>
                        <a:buNone/>
                      </a:pPr>
                      <a:r>
                        <a:rPr lang="en-GB" sz="1400" dirty="0">
                          <a:latin typeface="Arial" panose="020B0604020202020204" pitchFamily="34" charset="0"/>
                          <a:cs typeface="Arial" panose="020B0604020202020204" pitchFamily="34" charset="0"/>
                        </a:rPr>
                        <a:t>Persistent hyperglycaemia</a:t>
                      </a:r>
                    </a:p>
                  </a:txBody>
                  <a:tcPr anchor="ctr">
                    <a:solidFill>
                      <a:schemeClr val="accent1">
                        <a:lumMod val="20000"/>
                        <a:lumOff val="80000"/>
                      </a:schemeClr>
                    </a:solidFill>
                  </a:tcPr>
                </a:tc>
                <a:extLst>
                  <a:ext uri="{0D108BD9-81ED-4DB2-BD59-A6C34878D82A}">
                    <a16:rowId xmlns:a16="http://schemas.microsoft.com/office/drawing/2014/main" val="2947859502"/>
                  </a:ext>
                </a:extLst>
              </a:tr>
            </a:tbl>
          </a:graphicData>
        </a:graphic>
      </p:graphicFrame>
      <p:sp>
        <p:nvSpPr>
          <p:cNvPr id="6" name="TextBox 5">
            <a:extLst>
              <a:ext uri="{FF2B5EF4-FFF2-40B4-BE49-F238E27FC236}">
                <a16:creationId xmlns:a16="http://schemas.microsoft.com/office/drawing/2014/main" id="{F6DA98D3-9F77-C8CF-C952-DDA91E8A3DC7}"/>
              </a:ext>
            </a:extLst>
          </p:cNvPr>
          <p:cNvSpPr txBox="1"/>
          <p:nvPr/>
        </p:nvSpPr>
        <p:spPr>
          <a:xfrm>
            <a:off x="8037846" y="1177051"/>
            <a:ext cx="2600673" cy="400110"/>
          </a:xfrm>
          <a:prstGeom prst="rect">
            <a:avLst/>
          </a:prstGeom>
          <a:noFill/>
        </p:spPr>
        <p:txBody>
          <a:bodyPr wrap="square">
            <a:spAutoFit/>
          </a:bodyPr>
          <a:lstStyle/>
          <a:p>
            <a:pPr>
              <a:buNone/>
            </a:pPr>
            <a:r>
              <a:rPr lang="en-GB" sz="2000" b="1" u="sng" dirty="0">
                <a:latin typeface="Arial" panose="020B0604020202020204" pitchFamily="34" charset="0"/>
                <a:cs typeface="Arial" panose="020B0604020202020204" pitchFamily="34" charset="0"/>
              </a:rPr>
              <a:t>Functional Impact</a:t>
            </a:r>
          </a:p>
        </p:txBody>
      </p:sp>
      <p:sp>
        <p:nvSpPr>
          <p:cNvPr id="7" name="TextBox 6">
            <a:extLst>
              <a:ext uri="{FF2B5EF4-FFF2-40B4-BE49-F238E27FC236}">
                <a16:creationId xmlns:a16="http://schemas.microsoft.com/office/drawing/2014/main" id="{65AC1478-0C21-D2DA-1E0C-0AF14518CBB5}"/>
              </a:ext>
            </a:extLst>
          </p:cNvPr>
          <p:cNvSpPr txBox="1"/>
          <p:nvPr/>
        </p:nvSpPr>
        <p:spPr>
          <a:xfrm>
            <a:off x="7326085" y="5749803"/>
            <a:ext cx="5002439" cy="923330"/>
          </a:xfrm>
          <a:prstGeom prst="rect">
            <a:avLst/>
          </a:prstGeom>
          <a:noFill/>
        </p:spPr>
        <p:txBody>
          <a:bodyPr wrap="square">
            <a:spAutoFit/>
          </a:bodyPr>
          <a:lstStyle/>
          <a:p>
            <a:r>
              <a:rPr lang="en-GB" dirty="0"/>
              <a:t>Source: Adapted from Chatterjee, Khunti and Davies (2021) and Powers, Niswender and Evans-Molina (2024).</a:t>
            </a:r>
          </a:p>
        </p:txBody>
      </p:sp>
      <p:pic>
        <p:nvPicPr>
          <p:cNvPr id="39" name="Audio 38">
            <a:hlinkClick r:id="" action="ppaction://media"/>
            <a:extLst>
              <a:ext uri="{FF2B5EF4-FFF2-40B4-BE49-F238E27FC236}">
                <a16:creationId xmlns:a16="http://schemas.microsoft.com/office/drawing/2014/main" id="{2AF31FA9-71F6-AFED-5E90-C0705B0F051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5424715" y="4920343"/>
            <a:ext cx="2253177" cy="2253177"/>
          </a:xfrm>
          <a:prstGeom prst="ellipse">
            <a:avLst/>
          </a:prstGeom>
        </p:spPr>
      </p:pic>
    </p:spTree>
    <p:extLst>
      <p:ext uri="{BB962C8B-B14F-4D97-AF65-F5344CB8AC3E}">
        <p14:creationId xmlns:p14="http://schemas.microsoft.com/office/powerpoint/2010/main" val="4786012"/>
      </p:ext>
    </p:extLst>
  </p:cSld>
  <p:clrMapOvr>
    <a:masterClrMapping/>
  </p:clrMapOvr>
  <mc:AlternateContent xmlns:mc="http://schemas.openxmlformats.org/markup-compatibility/2006" xmlns:p14="http://schemas.microsoft.com/office/powerpoint/2010/main">
    <mc:Choice Requires="p14">
      <p:transition spd="slow" p14:dur="2000" advTm="75623"/>
    </mc:Choice>
    <mc:Fallback xmlns="">
      <p:transition spd="slow" advTm="75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69E9-71A2-FBDB-2D45-A23920BC91AF}"/>
              </a:ext>
            </a:extLst>
          </p:cNvPr>
          <p:cNvSpPr>
            <a:spLocks noGrp="1"/>
          </p:cNvSpPr>
          <p:nvPr>
            <p:ph type="title"/>
          </p:nvPr>
        </p:nvSpPr>
        <p:spPr>
          <a:xfrm>
            <a:off x="611967" y="168565"/>
            <a:ext cx="8933815" cy="1538315"/>
          </a:xfrm>
        </p:spPr>
        <p:txBody>
          <a:bodyPr>
            <a:normAutofit fontScale="90000"/>
          </a:bodyPr>
          <a:lstStyle/>
          <a:p>
            <a:r>
              <a:rPr lang="en-GB" sz="3100" b="1" u="sng" dirty="0">
                <a:latin typeface="Arial" panose="020B0604020202020204" pitchFamily="34" charset="0"/>
                <a:cs typeface="Arial" panose="020B0604020202020204" pitchFamily="34" charset="0"/>
              </a:rPr>
              <a:t>Application to the Patient: Impact on the Endocrine System (part 1)</a:t>
            </a:r>
            <a:br>
              <a:rPr lang="en-GB" b="1" dirty="0"/>
            </a:br>
            <a:endParaRPr lang="en-GB" dirty="0"/>
          </a:p>
        </p:txBody>
      </p:sp>
      <p:sp>
        <p:nvSpPr>
          <p:cNvPr id="3" name="Content Placeholder 2">
            <a:extLst>
              <a:ext uri="{FF2B5EF4-FFF2-40B4-BE49-F238E27FC236}">
                <a16:creationId xmlns:a16="http://schemas.microsoft.com/office/drawing/2014/main" id="{11520EB4-E63C-44D6-2ECA-BC00CFD22922}"/>
              </a:ext>
            </a:extLst>
          </p:cNvPr>
          <p:cNvSpPr>
            <a:spLocks noGrp="1"/>
          </p:cNvSpPr>
          <p:nvPr>
            <p:ph idx="1"/>
          </p:nvPr>
        </p:nvSpPr>
        <p:spPr>
          <a:xfrm>
            <a:off x="180968" y="1405735"/>
            <a:ext cx="6859911" cy="4746483"/>
          </a:xfrm>
        </p:spPr>
        <p:txBody>
          <a:bodyPr>
            <a:normAutofit fontScale="92500"/>
          </a:bodyPr>
          <a:lstStyle/>
          <a:p>
            <a:pPr marL="0" indent="0">
              <a:lnSpc>
                <a:spcPct val="150000"/>
              </a:lnSpc>
              <a:buNone/>
            </a:pPr>
            <a:r>
              <a:rPr lang="en-GB" sz="1800" b="1" u="sng" dirty="0">
                <a:latin typeface="Arial" panose="020B0604020202020204" pitchFamily="34" charset="0"/>
                <a:cs typeface="Arial" panose="020B0604020202020204" pitchFamily="34" charset="0"/>
              </a:rPr>
              <a:t>Applying the disease to Mr Ahmed</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Mr Ahmed’s age, increased body weight, reduced physical activity and family history are recognised risk factors associated with insulin resistance and Type 2 Diabetes (NICE, 2026).</a:t>
            </a:r>
            <a:endParaRPr lang="en-GB" sz="1800" dirty="0">
              <a:latin typeface="Arial" panose="020B0604020202020204" pitchFamily="34" charset="0"/>
              <a:cs typeface="Arial" panose="020B0604020202020204" pitchFamily="34" charset="0"/>
            </a:endParaRPr>
          </a:p>
          <a:p>
            <a:pPr marL="0" indent="0">
              <a:lnSpc>
                <a:spcPct val="150000"/>
              </a:lnSpc>
              <a:buNone/>
            </a:pPr>
            <a:r>
              <a:rPr lang="en-GB" sz="1800" b="1" u="sng" dirty="0">
                <a:latin typeface="Arial" panose="020B0604020202020204" pitchFamily="34" charset="0"/>
                <a:cs typeface="Arial" panose="020B0604020202020204" pitchFamily="34" charset="0"/>
              </a:rPr>
              <a:t>How Type 2 Diabetes affects Mr Ahmed</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Increased adipose tissue reduces insulin sensitivity. </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Pancreatic beta cells work harder to produce insulin. </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Over time, insulin production becomes inadequate. </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Blood glucose remains elevated, causing chronic hyperglycaemia. </a:t>
            </a:r>
          </a:p>
          <a:p>
            <a:endParaRPr lang="en-GB" dirty="0"/>
          </a:p>
        </p:txBody>
      </p:sp>
      <p:pic>
        <p:nvPicPr>
          <p:cNvPr id="40" name="Picture 39">
            <a:extLst>
              <a:ext uri="{FF2B5EF4-FFF2-40B4-BE49-F238E27FC236}">
                <a16:creationId xmlns:a16="http://schemas.microsoft.com/office/drawing/2014/main" id="{1C6E3777-12F0-E831-4FE9-E174FA5079D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471878" y="1162849"/>
            <a:ext cx="4395001" cy="4746483"/>
          </a:xfrm>
          <a:prstGeom prst="rect">
            <a:avLst/>
          </a:prstGeom>
        </p:spPr>
      </p:pic>
      <p:sp>
        <p:nvSpPr>
          <p:cNvPr id="41" name="TextBox 40">
            <a:extLst>
              <a:ext uri="{FF2B5EF4-FFF2-40B4-BE49-F238E27FC236}">
                <a16:creationId xmlns:a16="http://schemas.microsoft.com/office/drawing/2014/main" id="{2CF688DB-E4AB-0231-CE16-30CDFB6D8BB5}"/>
              </a:ext>
            </a:extLst>
          </p:cNvPr>
          <p:cNvSpPr txBox="1"/>
          <p:nvPr/>
        </p:nvSpPr>
        <p:spPr>
          <a:xfrm>
            <a:off x="8923528" y="5909332"/>
            <a:ext cx="3087504" cy="230832"/>
          </a:xfrm>
          <a:prstGeom prst="rect">
            <a:avLst/>
          </a:prstGeom>
          <a:noFill/>
        </p:spPr>
        <p:txBody>
          <a:bodyPr wrap="square" rtlCol="0">
            <a:spAutoFit/>
          </a:bodyPr>
          <a:lstStyle/>
          <a:p>
            <a:r>
              <a:rPr lang="en-GB" sz="900" dirty="0">
                <a:hlinkClick r:id="rId6" tooltip="https://pressbooks.online.ucf.edu/lumenpsychology/chapter/the-endocrine-system/">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7" tooltip="https://creativecommons.org/licenses/by/3.0/">
                  <a:extLst>
                    <a:ext uri="{A12FA001-AC4F-418D-AE19-62706E023703}">
                      <ahyp:hlinkClr xmlns:ahyp="http://schemas.microsoft.com/office/drawing/2018/hyperlinkcolor" val="tx"/>
                    </a:ext>
                  </a:extLst>
                </a:hlinkClick>
              </a:rPr>
              <a:t>CC BY</a:t>
            </a:r>
            <a:endParaRPr lang="en-GB" sz="900" dirty="0"/>
          </a:p>
        </p:txBody>
      </p:sp>
      <p:pic>
        <p:nvPicPr>
          <p:cNvPr id="19" name="Audio 18">
            <a:hlinkClick r:id="" action="ppaction://media"/>
            <a:extLst>
              <a:ext uri="{FF2B5EF4-FFF2-40B4-BE49-F238E27FC236}">
                <a16:creationId xmlns:a16="http://schemas.microsoft.com/office/drawing/2014/main" id="{97619F94-1288-DC0D-F6D8-E763AB9E583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6188250" y="4757057"/>
            <a:ext cx="3197154" cy="3197154"/>
          </a:xfrm>
          <a:prstGeom prst="ellipse">
            <a:avLst/>
          </a:prstGeom>
        </p:spPr>
      </p:pic>
    </p:spTree>
    <p:extLst>
      <p:ext uri="{BB962C8B-B14F-4D97-AF65-F5344CB8AC3E}">
        <p14:creationId xmlns:p14="http://schemas.microsoft.com/office/powerpoint/2010/main" val="388195067"/>
      </p:ext>
    </p:extLst>
  </p:cSld>
  <p:clrMapOvr>
    <a:masterClrMapping/>
  </p:clrMapOvr>
  <mc:AlternateContent xmlns:mc="http://schemas.openxmlformats.org/markup-compatibility/2006" xmlns:p14="http://schemas.microsoft.com/office/powerpoint/2010/main">
    <mc:Choice Requires="p14">
      <p:transition spd="slow" p14:dur="2000" advTm="58363"/>
    </mc:Choice>
    <mc:Fallback xmlns="">
      <p:transition spd="slow" advTm="58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995C-C131-CCE9-59B7-5DAB33CCAC82}"/>
              </a:ext>
            </a:extLst>
          </p:cNvPr>
          <p:cNvSpPr>
            <a:spLocks noGrp="1"/>
          </p:cNvSpPr>
          <p:nvPr>
            <p:ph type="title"/>
          </p:nvPr>
        </p:nvSpPr>
        <p:spPr>
          <a:xfrm>
            <a:off x="570654" y="685800"/>
            <a:ext cx="8596668" cy="1320800"/>
          </a:xfrm>
        </p:spPr>
        <p:txBody>
          <a:bodyPr>
            <a:noAutofit/>
          </a:bodyPr>
          <a:lstStyle/>
          <a:p>
            <a:r>
              <a:rPr lang="en-GB" sz="3200" b="1" u="sng" dirty="0">
                <a:latin typeface="Arial" panose="020B0604020202020204" pitchFamily="34" charset="0"/>
                <a:cs typeface="Arial" panose="020B0604020202020204" pitchFamily="34" charset="0"/>
              </a:rPr>
              <a:t>Application to the Patient: Impact on the Endocrine System (part 2)</a:t>
            </a:r>
            <a:br>
              <a:rPr lang="en-GB" sz="3200" b="1" dirty="0"/>
            </a:br>
            <a:endParaRPr lang="en-GB" sz="3200" dirty="0"/>
          </a:p>
        </p:txBody>
      </p:sp>
      <p:sp>
        <p:nvSpPr>
          <p:cNvPr id="3" name="Content Placeholder 2">
            <a:extLst>
              <a:ext uri="{FF2B5EF4-FFF2-40B4-BE49-F238E27FC236}">
                <a16:creationId xmlns:a16="http://schemas.microsoft.com/office/drawing/2014/main" id="{B94EF17E-1F58-455F-769A-D085E5D43C50}"/>
              </a:ext>
            </a:extLst>
          </p:cNvPr>
          <p:cNvSpPr>
            <a:spLocks noGrp="1"/>
          </p:cNvSpPr>
          <p:nvPr>
            <p:ph idx="1"/>
          </p:nvPr>
        </p:nvSpPr>
        <p:spPr/>
        <p:txBody>
          <a:bodyPr>
            <a:normAutofit fontScale="92500" lnSpcReduction="20000"/>
          </a:bodyPr>
          <a:lstStyle/>
          <a:p>
            <a:pPr marL="0" indent="0">
              <a:lnSpc>
                <a:spcPct val="150000"/>
              </a:lnSpc>
              <a:buNone/>
            </a:pPr>
            <a:r>
              <a:rPr lang="en-GB" b="1" u="sng" dirty="0">
                <a:latin typeface="Arial" panose="020B0604020202020204" pitchFamily="34" charset="0"/>
                <a:cs typeface="Arial" panose="020B0604020202020204" pitchFamily="34" charset="0"/>
              </a:rPr>
              <a:t>Potential consequences if poorly controlled</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Progressive beta-cell dysfunction. </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Increased risk of diabetic complications. </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Reduced quality of life. </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Greater likelihood of long-term healthcare interventions (Chatterjee, Khunti and Davies, 2021). </a:t>
            </a:r>
          </a:p>
          <a:p>
            <a:pPr marL="0" indent="0">
              <a:lnSpc>
                <a:spcPct val="150000"/>
              </a:lnSpc>
              <a:buNone/>
            </a:pPr>
            <a:r>
              <a:rPr lang="en-GB" b="1" u="sng" dirty="0">
                <a:latin typeface="Arial" panose="020B0604020202020204" pitchFamily="34" charset="0"/>
                <a:cs typeface="Arial" panose="020B0604020202020204" pitchFamily="34" charset="0"/>
              </a:rPr>
              <a:t> Professional implication</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Early diagnosis, regular monitoring and personalised care can help improve glucose control, delay disease progression and reduce complications (NICE, 2026).</a:t>
            </a:r>
          </a:p>
        </p:txBody>
      </p:sp>
      <p:pic>
        <p:nvPicPr>
          <p:cNvPr id="83" name="Audio 82">
            <a:hlinkClick r:id="" action="ppaction://media"/>
            <a:extLst>
              <a:ext uri="{FF2B5EF4-FFF2-40B4-BE49-F238E27FC236}">
                <a16:creationId xmlns:a16="http://schemas.microsoft.com/office/drawing/2014/main" id="{DD6E1830-E955-494C-CDF5-DF7C0ADB6D8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440312" y="4920344"/>
            <a:ext cx="2743200" cy="2743200"/>
          </a:xfrm>
          <a:prstGeom prst="ellipse">
            <a:avLst/>
          </a:prstGeom>
        </p:spPr>
      </p:pic>
    </p:spTree>
    <p:extLst>
      <p:ext uri="{BB962C8B-B14F-4D97-AF65-F5344CB8AC3E}">
        <p14:creationId xmlns:p14="http://schemas.microsoft.com/office/powerpoint/2010/main" val="2088021272"/>
      </p:ext>
    </p:extLst>
  </p:cSld>
  <p:clrMapOvr>
    <a:masterClrMapping/>
  </p:clrMapOvr>
  <mc:AlternateContent xmlns:mc="http://schemas.openxmlformats.org/markup-compatibility/2006" xmlns:p14="http://schemas.microsoft.com/office/powerpoint/2010/main">
    <mc:Choice Requires="p14">
      <p:transition spd="slow" p14:dur="2000" advTm="69127"/>
    </mc:Choice>
    <mc:Fallback xmlns="">
      <p:transition spd="slow" advTm="69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31178-1C3B-CA40-5BC6-104FCBDDDEC0}"/>
              </a:ext>
            </a:extLst>
          </p:cNvPr>
          <p:cNvSpPr>
            <a:spLocks noGrp="1"/>
          </p:cNvSpPr>
          <p:nvPr>
            <p:ph type="title"/>
          </p:nvPr>
        </p:nvSpPr>
        <p:spPr>
          <a:xfrm>
            <a:off x="1012843" y="317926"/>
            <a:ext cx="7806049" cy="1249679"/>
          </a:xfrm>
        </p:spPr>
        <p:txBody>
          <a:bodyPr>
            <a:normAutofit fontScale="90000"/>
          </a:bodyPr>
          <a:lstStyle/>
          <a:p>
            <a:r>
              <a:rPr lang="en-GB" sz="3200" b="1" u="sng" dirty="0">
                <a:latin typeface="Arial" panose="020B0604020202020204" pitchFamily="34" charset="0"/>
                <a:cs typeface="Arial" panose="020B0604020202020204" pitchFamily="34" charset="0"/>
              </a:rPr>
              <a:t>Link to the Urinary System: Kidney Complications</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40A69BF-A8C4-12EC-290C-2673191FEA74}"/>
              </a:ext>
            </a:extLst>
          </p:cNvPr>
          <p:cNvSpPr>
            <a:spLocks noGrp="1"/>
          </p:cNvSpPr>
          <p:nvPr>
            <p:ph idx="1"/>
          </p:nvPr>
        </p:nvSpPr>
        <p:spPr>
          <a:xfrm>
            <a:off x="310409" y="1255185"/>
            <a:ext cx="11322686" cy="4977975"/>
          </a:xfrm>
        </p:spPr>
        <p:txBody>
          <a:bodyPr>
            <a:noAutofit/>
          </a:bodyPr>
          <a:lstStyle/>
          <a:p>
            <a:pPr>
              <a:buNone/>
            </a:pPr>
            <a:br>
              <a:rPr lang="en-GB" sz="2400" dirty="0">
                <a:latin typeface="Arial" panose="020B0604020202020204" pitchFamily="34" charset="0"/>
                <a:cs typeface="Arial" panose="020B0604020202020204" pitchFamily="34" charset="0"/>
              </a:rPr>
            </a:br>
            <a:r>
              <a:rPr lang="en-GB" sz="2400" b="1" u="sng" dirty="0">
                <a:latin typeface="Arial" panose="020B0604020202020204" pitchFamily="34" charset="0"/>
                <a:cs typeface="Arial" panose="020B0604020202020204" pitchFamily="34" charset="0"/>
              </a:rPr>
              <a:t>How Type 2 Diabetes affects the Urinary System</a:t>
            </a:r>
          </a:p>
          <a:p>
            <a:pPr>
              <a:buNone/>
            </a:pPr>
            <a:r>
              <a:rPr lang="en-GB" sz="2400" dirty="0">
                <a:latin typeface="Arial" panose="020B0604020202020204" pitchFamily="34" charset="0"/>
                <a:cs typeface="Arial" panose="020B0604020202020204" pitchFamily="34" charset="0"/>
              </a:rPr>
              <a:t>    The kidneys normally filter waste products, maintain fluid balance and prevent essential proteins from being lost in the urine (Waugh and Grant, 2018).</a:t>
            </a:r>
          </a:p>
          <a:p>
            <a:pPr>
              <a:buNone/>
            </a:pPr>
            <a:r>
              <a:rPr lang="en-GB" sz="2400" dirty="0">
                <a:latin typeface="Arial" panose="020B0604020202020204" pitchFamily="34" charset="0"/>
                <a:cs typeface="Arial" panose="020B0604020202020204" pitchFamily="34" charset="0"/>
              </a:rPr>
              <a:t>    When blood glucose levels remain high over a prolonged period:</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Small blood vessels in the kidneys become damaged.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 kidneys become less effective at filtering blood.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Protein may leak into the urine (albuminuria), which can be an early indicator of diabetic kidney disease (NICE, 2026).</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Diabetic kidney disease may develop if diabetes is poorly controlled (Rossing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2022). </a:t>
            </a:r>
          </a:p>
          <a:p>
            <a:endParaRPr lang="en-GB" sz="900" dirty="0"/>
          </a:p>
        </p:txBody>
      </p:sp>
      <p:pic>
        <p:nvPicPr>
          <p:cNvPr id="120" name="Audio 119">
            <a:hlinkClick r:id="" action="ppaction://media"/>
            <a:extLst>
              <a:ext uri="{FF2B5EF4-FFF2-40B4-BE49-F238E27FC236}">
                <a16:creationId xmlns:a16="http://schemas.microsoft.com/office/drawing/2014/main" id="{FA0C8096-5946-334A-1EEA-50F84A8F2E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6920053" y="4629150"/>
            <a:ext cx="3208019" cy="3208019"/>
          </a:xfrm>
          <a:prstGeom prst="ellipse">
            <a:avLst/>
          </a:prstGeom>
        </p:spPr>
      </p:pic>
    </p:spTree>
    <p:extLst>
      <p:ext uri="{BB962C8B-B14F-4D97-AF65-F5344CB8AC3E}">
        <p14:creationId xmlns:p14="http://schemas.microsoft.com/office/powerpoint/2010/main" val="2428165165"/>
      </p:ext>
    </p:extLst>
  </p:cSld>
  <p:clrMapOvr>
    <a:masterClrMapping/>
  </p:clrMapOvr>
  <mc:AlternateContent xmlns:mc="http://schemas.openxmlformats.org/markup-compatibility/2006" xmlns:p14="http://schemas.microsoft.com/office/powerpoint/2010/main">
    <mc:Choice Requires="p14">
      <p:transition spd="slow" p14:dur="2000" advTm="61105"/>
    </mc:Choice>
    <mc:Fallback xmlns="">
      <p:transition spd="slow" advTm="61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669D092-4822-CE80-0CEE-20789ADE0DC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4665" r="8226"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314B977-8EC7-0507-29E0-D9C2DA877F39}"/>
              </a:ext>
            </a:extLst>
          </p:cNvPr>
          <p:cNvSpPr>
            <a:spLocks noGrp="1"/>
          </p:cNvSpPr>
          <p:nvPr>
            <p:ph type="title"/>
          </p:nvPr>
        </p:nvSpPr>
        <p:spPr>
          <a:xfrm>
            <a:off x="677333" y="609600"/>
            <a:ext cx="3851123" cy="1320800"/>
          </a:xfrm>
        </p:spPr>
        <p:txBody>
          <a:bodyPr>
            <a:normAutofit/>
          </a:bodyPr>
          <a:lstStyle/>
          <a:p>
            <a:pPr>
              <a:lnSpc>
                <a:spcPct val="90000"/>
              </a:lnSpc>
            </a:pPr>
            <a:r>
              <a:rPr lang="en-GB" sz="2800" b="1" u="sng" dirty="0">
                <a:latin typeface="Arial" panose="020B0604020202020204" pitchFamily="34" charset="0"/>
                <a:cs typeface="Arial" panose="020B0604020202020204" pitchFamily="34" charset="0"/>
              </a:rPr>
              <a:t>Application to the patient: preventing kidney complications</a:t>
            </a:r>
            <a:endParaRPr lang="en-GB" sz="2800" dirty="0"/>
          </a:p>
        </p:txBody>
      </p:sp>
      <p:sp>
        <p:nvSpPr>
          <p:cNvPr id="3" name="Content Placeholder 2">
            <a:extLst>
              <a:ext uri="{FF2B5EF4-FFF2-40B4-BE49-F238E27FC236}">
                <a16:creationId xmlns:a16="http://schemas.microsoft.com/office/drawing/2014/main" id="{F63FBCD2-D347-C0FD-44BC-B22737986976}"/>
              </a:ext>
            </a:extLst>
          </p:cNvPr>
          <p:cNvSpPr>
            <a:spLocks noGrp="1"/>
          </p:cNvSpPr>
          <p:nvPr>
            <p:ph idx="1"/>
          </p:nvPr>
        </p:nvSpPr>
        <p:spPr>
          <a:xfrm>
            <a:off x="677334" y="2160589"/>
            <a:ext cx="3851122" cy="3880773"/>
          </a:xfrm>
        </p:spPr>
        <p:txBody>
          <a:bodyPr>
            <a:normAutofit/>
          </a:bodyPr>
          <a:lstStyle/>
          <a:p>
            <a:pPr>
              <a:buNone/>
            </a:pPr>
            <a:r>
              <a:rPr lang="en-GB" sz="1700" b="1" u="sng" dirty="0">
                <a:latin typeface="Arial" panose="020B0604020202020204" pitchFamily="34" charset="0"/>
                <a:cs typeface="Arial" panose="020B0604020202020204" pitchFamily="34" charset="0"/>
              </a:rPr>
              <a:t>Why is this important for Mr Ahmed? </a:t>
            </a:r>
          </a:p>
          <a:p>
            <a:pPr>
              <a:buNone/>
            </a:pPr>
            <a:r>
              <a:rPr lang="en-GB" sz="1700" dirty="0">
                <a:latin typeface="Arial" panose="020B0604020202020204" pitchFamily="34" charset="0"/>
                <a:cs typeface="Arial" panose="020B0604020202020204" pitchFamily="34" charset="0"/>
              </a:rPr>
              <a:t>To reduce the risk of kidney damage, Mr Ahmed should receive:</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Annual kidney function blood tests (eGFR). </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Urine albumin-to-creatinine ratio (ACR) testing. </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Regular blood pressure monitoring. </a:t>
            </a:r>
          </a:p>
          <a:p>
            <a:pPr>
              <a:buFont typeface="Wingdings" panose="05000000000000000000" pitchFamily="2" charset="2"/>
              <a:buChar char="Ø"/>
            </a:pPr>
            <a:r>
              <a:rPr lang="en-GB" sz="1700" dirty="0">
                <a:latin typeface="Arial" panose="020B0604020202020204" pitchFamily="34" charset="0"/>
                <a:cs typeface="Arial" panose="020B0604020202020204" pitchFamily="34" charset="0"/>
              </a:rPr>
              <a:t>Good blood glucose management (NICE, 2026). </a:t>
            </a:r>
          </a:p>
          <a:p>
            <a:endParaRPr lang="en-GB" sz="1700" dirty="0"/>
          </a:p>
        </p:txBody>
      </p:sp>
      <p:cxnSp>
        <p:nvCxnSpPr>
          <p:cNvPr id="11" name="Straight Connector 1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EA0A136C-CA5C-4961-7C20-38FBACF8FD07}"/>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scientia.global/prognostx-health-a-new-test-to-identify-chronic-kidney-disease-a-costly-and-silent-kill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41" name="Audio 40">
            <a:hlinkClick r:id="" action="ppaction://media"/>
            <a:extLst>
              <a:ext uri="{FF2B5EF4-FFF2-40B4-BE49-F238E27FC236}">
                <a16:creationId xmlns:a16="http://schemas.microsoft.com/office/drawing/2014/main" id="{29418EA6-CDC0-F4B0-37C2-1318832CDEA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125" t="-203125" r="-203125" b="-203125"/>
          <a:stretch>
            <a:fillRect/>
          </a:stretch>
        </p:blipFill>
        <p:spPr>
          <a:xfrm>
            <a:off x="2282249" y="4927601"/>
            <a:ext cx="3082243" cy="3082243"/>
          </a:xfrm>
          <a:prstGeom prst="ellipse">
            <a:avLst/>
          </a:prstGeom>
        </p:spPr>
      </p:pic>
    </p:spTree>
    <p:extLst>
      <p:ext uri="{BB962C8B-B14F-4D97-AF65-F5344CB8AC3E}">
        <p14:creationId xmlns:p14="http://schemas.microsoft.com/office/powerpoint/2010/main" val="2748624197"/>
      </p:ext>
    </p:extLst>
  </p:cSld>
  <p:clrMapOvr>
    <a:masterClrMapping/>
  </p:clrMapOvr>
  <mc:AlternateContent xmlns:mc="http://schemas.openxmlformats.org/markup-compatibility/2006" xmlns:p14="http://schemas.microsoft.com/office/powerpoint/2010/main">
    <mc:Choice Requires="p14">
      <p:transition spd="slow" p14:dur="2000" advTm="47332"/>
    </mc:Choice>
    <mc:Fallback xmlns="">
      <p:transition spd="slow" advTm="47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EFD6C-5232-0E9C-7E8F-591A031921C6}"/>
              </a:ext>
            </a:extLst>
          </p:cNvPr>
          <p:cNvSpPr>
            <a:spLocks noGrp="1"/>
          </p:cNvSpPr>
          <p:nvPr>
            <p:ph type="title"/>
          </p:nvPr>
        </p:nvSpPr>
        <p:spPr/>
        <p:txBody>
          <a:bodyPr>
            <a:normAutofit/>
          </a:bodyPr>
          <a:lstStyle/>
          <a:p>
            <a:r>
              <a:rPr lang="en-GB" sz="3200" b="1" u="sng" dirty="0">
                <a:latin typeface="Arial" panose="020B0604020202020204" pitchFamily="34" charset="0"/>
                <a:cs typeface="Arial" panose="020B0604020202020204" pitchFamily="34" charset="0"/>
              </a:rPr>
              <a:t>Evidence-Based Care Recommendations </a:t>
            </a:r>
            <a:endParaRPr lang="en-GB" sz="3200" u="sng" dirty="0"/>
          </a:p>
        </p:txBody>
      </p:sp>
      <p:sp>
        <p:nvSpPr>
          <p:cNvPr id="4" name="TextBox 3">
            <a:extLst>
              <a:ext uri="{FF2B5EF4-FFF2-40B4-BE49-F238E27FC236}">
                <a16:creationId xmlns:a16="http://schemas.microsoft.com/office/drawing/2014/main" id="{0640B579-54F4-2158-CDF3-AD4B562D59E8}"/>
              </a:ext>
            </a:extLst>
          </p:cNvPr>
          <p:cNvSpPr txBox="1"/>
          <p:nvPr/>
        </p:nvSpPr>
        <p:spPr>
          <a:xfrm>
            <a:off x="89513" y="1626005"/>
            <a:ext cx="2847075" cy="3139321"/>
          </a:xfrm>
          <a:prstGeom prst="rect">
            <a:avLst/>
          </a:prstGeom>
          <a:noFill/>
        </p:spPr>
        <p:txBody>
          <a:bodyPr wrap="square" rtlCol="0">
            <a:spAutoFit/>
          </a:bodyPr>
          <a:lstStyle/>
          <a:p>
            <a:pPr>
              <a:lnSpc>
                <a:spcPct val="100000"/>
              </a:lnSpc>
            </a:pPr>
            <a:r>
              <a:rPr lang="en-GB" b="1" dirty="0">
                <a:latin typeface="Arial" panose="020B0604020202020204" pitchFamily="34" charset="0"/>
                <a:cs typeface="Arial" panose="020B0604020202020204" pitchFamily="34" charset="0"/>
              </a:rPr>
              <a:t>1. Lifestyle Management</a:t>
            </a:r>
          </a:p>
          <a:p>
            <a:pPr>
              <a:lnSpc>
                <a:spcPct val="100000"/>
              </a:lnSpc>
            </a:pPr>
            <a:r>
              <a:rPr lang="en-GB" dirty="0">
                <a:latin typeface="Arial" panose="020B0604020202020204" pitchFamily="34" charset="0"/>
                <a:cs typeface="Arial" panose="020B0604020202020204" pitchFamily="34" charset="0"/>
              </a:rPr>
              <a:t>Achieve gradual, sustainable weight loss. </a:t>
            </a:r>
          </a:p>
          <a:p>
            <a:pPr>
              <a:lnSpc>
                <a:spcPct val="100000"/>
              </a:lnSpc>
            </a:pPr>
            <a:r>
              <a:rPr lang="en-GB" dirty="0">
                <a:latin typeface="Arial" panose="020B0604020202020204" pitchFamily="34" charset="0"/>
                <a:cs typeface="Arial" panose="020B0604020202020204" pitchFamily="34" charset="0"/>
              </a:rPr>
              <a:t>Eat a balanced diet rich in whole grains, vegetables and fibre while reducing refined sugars. </a:t>
            </a:r>
          </a:p>
          <a:p>
            <a:pPr>
              <a:lnSpc>
                <a:spcPct val="100000"/>
              </a:lnSpc>
            </a:pPr>
            <a:r>
              <a:rPr lang="en-GB" dirty="0">
                <a:latin typeface="Arial" panose="020B0604020202020204" pitchFamily="34" charset="0"/>
                <a:cs typeface="Arial" panose="020B0604020202020204" pitchFamily="34" charset="0"/>
              </a:rPr>
              <a:t>Increase physical activity according to ability (NICE, 2026). </a:t>
            </a:r>
          </a:p>
          <a:p>
            <a:endParaRPr lang="en-GB" dirty="0"/>
          </a:p>
        </p:txBody>
      </p:sp>
      <p:sp>
        <p:nvSpPr>
          <p:cNvPr id="6" name="TextBox 5">
            <a:extLst>
              <a:ext uri="{FF2B5EF4-FFF2-40B4-BE49-F238E27FC236}">
                <a16:creationId xmlns:a16="http://schemas.microsoft.com/office/drawing/2014/main" id="{7EFB314D-89BF-6607-171E-5D43A0A4C00E}"/>
              </a:ext>
            </a:extLst>
          </p:cNvPr>
          <p:cNvSpPr txBox="1"/>
          <p:nvPr/>
        </p:nvSpPr>
        <p:spPr>
          <a:xfrm>
            <a:off x="3285001" y="1645595"/>
            <a:ext cx="2996849" cy="2862322"/>
          </a:xfrm>
          <a:prstGeom prst="rect">
            <a:avLst/>
          </a:prstGeom>
          <a:noFill/>
        </p:spPr>
        <p:txBody>
          <a:bodyPr wrap="square" rtlCol="0">
            <a:spAutoFit/>
          </a:bodyPr>
          <a:lstStyle/>
          <a:p>
            <a:pPr>
              <a:lnSpc>
                <a:spcPct val="100000"/>
              </a:lnSpc>
            </a:pPr>
            <a:r>
              <a:rPr lang="en-GB" b="1" dirty="0">
                <a:latin typeface="Arial" panose="020B0604020202020204" pitchFamily="34" charset="0"/>
                <a:cs typeface="Arial" panose="020B0604020202020204" pitchFamily="34" charset="0"/>
              </a:rPr>
              <a:t>2. Monitoring</a:t>
            </a:r>
          </a:p>
          <a:p>
            <a:pPr>
              <a:lnSpc>
                <a:spcPct val="100000"/>
              </a:lnSpc>
            </a:pPr>
            <a:r>
              <a:rPr lang="en-GB" dirty="0">
                <a:latin typeface="Arial" panose="020B0604020202020204" pitchFamily="34" charset="0"/>
                <a:cs typeface="Arial" panose="020B0604020202020204" pitchFamily="34" charset="0"/>
              </a:rPr>
              <a:t>HbA1c every 3–6 months, depending on glycaemic control. </a:t>
            </a:r>
          </a:p>
          <a:p>
            <a:pPr>
              <a:lnSpc>
                <a:spcPct val="100000"/>
              </a:lnSpc>
            </a:pPr>
            <a:r>
              <a:rPr lang="en-GB" dirty="0">
                <a:latin typeface="Arial" panose="020B0604020202020204" pitchFamily="34" charset="0"/>
                <a:cs typeface="Arial" panose="020B0604020202020204" pitchFamily="34" charset="0"/>
              </a:rPr>
              <a:t>Annual kidney function, foot and eye assessments. </a:t>
            </a:r>
          </a:p>
          <a:p>
            <a:pPr>
              <a:lnSpc>
                <a:spcPct val="100000"/>
              </a:lnSpc>
            </a:pPr>
            <a:r>
              <a:rPr lang="en-GB" dirty="0">
                <a:latin typeface="Arial" panose="020B0604020202020204" pitchFamily="34" charset="0"/>
                <a:cs typeface="Arial" panose="020B0604020202020204" pitchFamily="34" charset="0"/>
              </a:rPr>
              <a:t>Regular blood pressure and cholesterol monitoring (NICE, 2026). </a:t>
            </a:r>
          </a:p>
          <a:p>
            <a:endParaRPr lang="en-GB" dirty="0"/>
          </a:p>
        </p:txBody>
      </p:sp>
      <p:sp>
        <p:nvSpPr>
          <p:cNvPr id="8" name="TextBox 7">
            <a:extLst>
              <a:ext uri="{FF2B5EF4-FFF2-40B4-BE49-F238E27FC236}">
                <a16:creationId xmlns:a16="http://schemas.microsoft.com/office/drawing/2014/main" id="{88D5EF0F-310F-6FB8-783C-F1D811EA73DF}"/>
              </a:ext>
            </a:extLst>
          </p:cNvPr>
          <p:cNvSpPr txBox="1"/>
          <p:nvPr/>
        </p:nvSpPr>
        <p:spPr>
          <a:xfrm>
            <a:off x="6761809" y="1693796"/>
            <a:ext cx="2567047" cy="2308324"/>
          </a:xfrm>
          <a:prstGeom prst="rect">
            <a:avLst/>
          </a:prstGeom>
          <a:noFill/>
        </p:spPr>
        <p:txBody>
          <a:bodyPr wrap="square" rtlCol="0">
            <a:spAutoFit/>
          </a:bodyPr>
          <a:lstStyle/>
          <a:p>
            <a:pPr>
              <a:lnSpc>
                <a:spcPct val="100000"/>
              </a:lnSpc>
            </a:pPr>
            <a:r>
              <a:rPr lang="en-GB" b="1" dirty="0">
                <a:latin typeface="Arial" panose="020B0604020202020204" pitchFamily="34" charset="0"/>
                <a:cs typeface="Arial" panose="020B0604020202020204" pitchFamily="34" charset="0"/>
              </a:rPr>
              <a:t>3. Medication</a:t>
            </a:r>
          </a:p>
          <a:p>
            <a:pPr>
              <a:lnSpc>
                <a:spcPct val="100000"/>
              </a:lnSpc>
            </a:pPr>
            <a:r>
              <a:rPr lang="en-GB" dirty="0">
                <a:latin typeface="Arial" panose="020B0604020202020204" pitchFamily="34" charset="0"/>
                <a:cs typeface="Arial" panose="020B0604020202020204" pitchFamily="34" charset="0"/>
              </a:rPr>
              <a:t>Metformin is recommended as the first-line medicine for many adults with Type 2 Diabetes unless contraindicated (NICE, 2026). </a:t>
            </a:r>
          </a:p>
        </p:txBody>
      </p:sp>
      <p:sp>
        <p:nvSpPr>
          <p:cNvPr id="9" name="TextBox 8">
            <a:extLst>
              <a:ext uri="{FF2B5EF4-FFF2-40B4-BE49-F238E27FC236}">
                <a16:creationId xmlns:a16="http://schemas.microsoft.com/office/drawing/2014/main" id="{83E78B11-D079-0FE6-5EA9-5430C87567D4}"/>
              </a:ext>
            </a:extLst>
          </p:cNvPr>
          <p:cNvSpPr txBox="1"/>
          <p:nvPr/>
        </p:nvSpPr>
        <p:spPr>
          <a:xfrm>
            <a:off x="885817" y="4709174"/>
            <a:ext cx="4798368" cy="1754326"/>
          </a:xfrm>
          <a:prstGeom prst="rect">
            <a:avLst/>
          </a:prstGeom>
          <a:noFill/>
        </p:spPr>
        <p:txBody>
          <a:bodyPr wrap="square" rtlCol="0">
            <a:spAutoFit/>
          </a:bodyPr>
          <a:lstStyle/>
          <a:p>
            <a:pPr>
              <a:lnSpc>
                <a:spcPct val="100000"/>
              </a:lnSpc>
            </a:pPr>
            <a:r>
              <a:rPr lang="en-GB" b="1" dirty="0">
                <a:latin typeface="Arial" panose="020B0604020202020204" pitchFamily="34" charset="0"/>
                <a:cs typeface="Arial" panose="020B0604020202020204" pitchFamily="34" charset="0"/>
              </a:rPr>
              <a:t>4. Education and Self-Management</a:t>
            </a:r>
          </a:p>
          <a:p>
            <a:pPr>
              <a:lnSpc>
                <a:spcPct val="100000"/>
              </a:lnSpc>
            </a:pPr>
            <a:r>
              <a:rPr lang="en-GB" dirty="0">
                <a:latin typeface="Arial" panose="020B0604020202020204" pitchFamily="34" charset="0"/>
                <a:cs typeface="Arial" panose="020B0604020202020204" pitchFamily="34" charset="0"/>
              </a:rPr>
              <a:t>Diabetes education improves knowledge, confidence and long-term self-management. </a:t>
            </a:r>
          </a:p>
          <a:p>
            <a:pPr>
              <a:lnSpc>
                <a:spcPct val="100000"/>
              </a:lnSpc>
            </a:pPr>
            <a:r>
              <a:rPr lang="en-GB" dirty="0">
                <a:latin typeface="Arial" panose="020B0604020202020204" pitchFamily="34" charset="0"/>
                <a:cs typeface="Arial" panose="020B0604020202020204" pitchFamily="34" charset="0"/>
              </a:rPr>
              <a:t>Care should be personalised to the individual's needs and preferences (Davies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2022). </a:t>
            </a:r>
          </a:p>
        </p:txBody>
      </p:sp>
      <p:pic>
        <p:nvPicPr>
          <p:cNvPr id="10" name="Picture 9">
            <a:extLst>
              <a:ext uri="{FF2B5EF4-FFF2-40B4-BE49-F238E27FC236}">
                <a16:creationId xmlns:a16="http://schemas.microsoft.com/office/drawing/2014/main" id="{644E7D4F-2D6A-BD54-7EC0-BDF722F3F5B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808816" y="999622"/>
            <a:ext cx="2082523" cy="1388349"/>
          </a:xfrm>
          <a:prstGeom prst="rect">
            <a:avLst/>
          </a:prstGeom>
        </p:spPr>
      </p:pic>
      <p:sp>
        <p:nvSpPr>
          <p:cNvPr id="11" name="TextBox 10">
            <a:extLst>
              <a:ext uri="{FF2B5EF4-FFF2-40B4-BE49-F238E27FC236}">
                <a16:creationId xmlns:a16="http://schemas.microsoft.com/office/drawing/2014/main" id="{CA3B152C-3841-202A-E2BE-53442DE99590}"/>
              </a:ext>
            </a:extLst>
          </p:cNvPr>
          <p:cNvSpPr txBox="1"/>
          <p:nvPr/>
        </p:nvSpPr>
        <p:spPr>
          <a:xfrm>
            <a:off x="10080630" y="2546942"/>
            <a:ext cx="1931359" cy="369332"/>
          </a:xfrm>
          <a:prstGeom prst="rect">
            <a:avLst/>
          </a:prstGeom>
          <a:noFill/>
        </p:spPr>
        <p:txBody>
          <a:bodyPr wrap="square" rtlCol="0">
            <a:spAutoFit/>
          </a:bodyPr>
          <a:lstStyle/>
          <a:p>
            <a:r>
              <a:rPr lang="en-GB" sz="900" dirty="0">
                <a:hlinkClick r:id="rId6" tooltip="https://betterhealthwhileaging.net/preventing-falls-10-types-of-medications-to-review/">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7" tooltip="https://creativecommons.org/licenses/by-nc-nd/3.0/">
                  <a:extLst>
                    <a:ext uri="{A12FA001-AC4F-418D-AE19-62706E023703}">
                      <ahyp:hlinkClr xmlns:ahyp="http://schemas.microsoft.com/office/drawing/2018/hyperlinkcolor" val="tx"/>
                    </a:ext>
                  </a:extLst>
                </a:hlinkClick>
              </a:rPr>
              <a:t>CC BY-NC-ND</a:t>
            </a:r>
            <a:endParaRPr lang="en-GB" sz="900" dirty="0"/>
          </a:p>
        </p:txBody>
      </p:sp>
      <p:pic>
        <p:nvPicPr>
          <p:cNvPr id="13" name="Picture 12">
            <a:extLst>
              <a:ext uri="{FF2B5EF4-FFF2-40B4-BE49-F238E27FC236}">
                <a16:creationId xmlns:a16="http://schemas.microsoft.com/office/drawing/2014/main" id="{046E9CE8-32A5-1E70-5C1E-74CE31A9868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650599" y="4238048"/>
            <a:ext cx="3499533" cy="2198095"/>
          </a:xfrm>
          <a:prstGeom prst="rect">
            <a:avLst/>
          </a:prstGeom>
        </p:spPr>
      </p:pic>
      <p:sp>
        <p:nvSpPr>
          <p:cNvPr id="14" name="TextBox 13">
            <a:extLst>
              <a:ext uri="{FF2B5EF4-FFF2-40B4-BE49-F238E27FC236}">
                <a16:creationId xmlns:a16="http://schemas.microsoft.com/office/drawing/2014/main" id="{7D2FDF10-775E-DC06-2462-951571CCFCA9}"/>
              </a:ext>
            </a:extLst>
          </p:cNvPr>
          <p:cNvSpPr txBox="1"/>
          <p:nvPr/>
        </p:nvSpPr>
        <p:spPr>
          <a:xfrm>
            <a:off x="9634611" y="6436143"/>
            <a:ext cx="2430932" cy="379174"/>
          </a:xfrm>
          <a:prstGeom prst="rect">
            <a:avLst/>
          </a:prstGeom>
          <a:noFill/>
        </p:spPr>
        <p:txBody>
          <a:bodyPr wrap="square" rtlCol="0">
            <a:spAutoFit/>
          </a:bodyPr>
          <a:lstStyle/>
          <a:p>
            <a:r>
              <a:rPr lang="en-GB" sz="900" dirty="0">
                <a:hlinkClick r:id="rId9" tooltip="https://terceromirobriga.blogspot.com/2016/11/healthy-habits.html">
                  <a:extLst>
                    <a:ext uri="{A12FA001-AC4F-418D-AE19-62706E023703}">
                      <ahyp:hlinkClr xmlns:ahyp="http://schemas.microsoft.com/office/drawing/2018/hyperlinkcolor" val="tx"/>
                    </a:ext>
                  </a:extLst>
                </a:hlinkClick>
              </a:rPr>
              <a:t>This Photo</a:t>
            </a:r>
            <a:r>
              <a:rPr lang="en-GB" sz="900" dirty="0"/>
              <a:t> by Unknown Author is licensed under </a:t>
            </a:r>
            <a:r>
              <a:rPr lang="en-GB" sz="900" dirty="0">
                <a:hlinkClick r:id="rId10" tooltip="https://creativecommons.org/licenses/by-nc/3.0/">
                  <a:extLst>
                    <a:ext uri="{A12FA001-AC4F-418D-AE19-62706E023703}">
                      <ahyp:hlinkClr xmlns:ahyp="http://schemas.microsoft.com/office/drawing/2018/hyperlinkcolor" val="tx"/>
                    </a:ext>
                  </a:extLst>
                </a:hlinkClick>
              </a:rPr>
              <a:t>CC BY-NC</a:t>
            </a:r>
            <a:endParaRPr lang="en-GB" sz="900" dirty="0"/>
          </a:p>
        </p:txBody>
      </p:sp>
      <p:pic>
        <p:nvPicPr>
          <p:cNvPr id="43" name="Audio 42">
            <a:hlinkClick r:id="" action="ppaction://media"/>
            <a:extLst>
              <a:ext uri="{FF2B5EF4-FFF2-40B4-BE49-F238E27FC236}">
                <a16:creationId xmlns:a16="http://schemas.microsoft.com/office/drawing/2014/main" id="{597F24CE-459F-5F42-C193-1D8D9B4A5EFC}"/>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6507817" y="4591380"/>
            <a:ext cx="2521633" cy="2521633"/>
          </a:xfrm>
          <a:prstGeom prst="ellipse">
            <a:avLst/>
          </a:prstGeom>
        </p:spPr>
      </p:pic>
    </p:spTree>
    <p:extLst>
      <p:ext uri="{BB962C8B-B14F-4D97-AF65-F5344CB8AC3E}">
        <p14:creationId xmlns:p14="http://schemas.microsoft.com/office/powerpoint/2010/main" val="831342174"/>
      </p:ext>
    </p:extLst>
  </p:cSld>
  <p:clrMapOvr>
    <a:masterClrMapping/>
  </p:clrMapOvr>
  <mc:AlternateContent xmlns:mc="http://schemas.openxmlformats.org/markup-compatibility/2006" xmlns:p14="http://schemas.microsoft.com/office/powerpoint/2010/main">
    <mc:Choice Requires="p14">
      <p:transition spd="slow" p14:dur="2000" advTm="65393"/>
    </mc:Choice>
    <mc:Fallback xmlns="">
      <p:transition spd="slow" advTm="65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5DB8-9DA2-F668-C446-68DEDDEDCCB3}"/>
              </a:ext>
            </a:extLst>
          </p:cNvPr>
          <p:cNvSpPr>
            <a:spLocks noGrp="1"/>
          </p:cNvSpPr>
          <p:nvPr>
            <p:ph type="title"/>
          </p:nvPr>
        </p:nvSpPr>
        <p:spPr>
          <a:xfrm>
            <a:off x="120015" y="394977"/>
            <a:ext cx="11951970" cy="1450757"/>
          </a:xfrm>
        </p:spPr>
        <p:txBody>
          <a:bodyPr>
            <a:normAutofit/>
          </a:bodyPr>
          <a:lstStyle/>
          <a:p>
            <a:r>
              <a:rPr lang="en-GB" b="1" dirty="0">
                <a:latin typeface="Arial" panose="020B0604020202020204" pitchFamily="34" charset="0"/>
                <a:cs typeface="Arial" panose="020B0604020202020204" pitchFamily="34" charset="0"/>
              </a:rPr>
              <a:t> </a:t>
            </a:r>
            <a:r>
              <a:rPr lang="en-GB" b="1" u="sng" dirty="0">
                <a:latin typeface="Arial" panose="020B0604020202020204" pitchFamily="34" charset="0"/>
                <a:cs typeface="Arial" panose="020B0604020202020204" pitchFamily="34" charset="0"/>
              </a:rPr>
              <a:t>Communication and Ethical Considerations</a:t>
            </a: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27068D9-75AA-5EDD-284D-DAA641DCC375}"/>
              </a:ext>
            </a:extLst>
          </p:cNvPr>
          <p:cNvSpPr>
            <a:spLocks noGrp="1"/>
          </p:cNvSpPr>
          <p:nvPr>
            <p:ph idx="1"/>
          </p:nvPr>
        </p:nvSpPr>
        <p:spPr>
          <a:xfrm>
            <a:off x="462916" y="1401234"/>
            <a:ext cx="8604884" cy="5215466"/>
          </a:xfrm>
        </p:spPr>
        <p:txBody>
          <a:bodyPr>
            <a:normAutofit fontScale="25000" lnSpcReduction="20000"/>
          </a:bodyPr>
          <a:lstStyle/>
          <a:p>
            <a:r>
              <a:rPr lang="en-GB" sz="6400" b="1" u="sng" dirty="0">
                <a:latin typeface="Arial" panose="020B0604020202020204" pitchFamily="34" charset="0"/>
                <a:cs typeface="Arial" panose="020B0604020202020204" pitchFamily="34" charset="0"/>
              </a:rPr>
              <a:t>Person-centred Communication</a:t>
            </a:r>
          </a:p>
          <a:p>
            <a:pPr>
              <a:buFont typeface="Wingdings" panose="05000000000000000000" pitchFamily="2" charset="2"/>
              <a:buChar char="Ø"/>
            </a:pPr>
            <a:r>
              <a:rPr lang="en-GB" sz="6400" dirty="0">
                <a:latin typeface="Arial" panose="020B0604020202020204" pitchFamily="34" charset="0"/>
                <a:cs typeface="Arial" panose="020B0604020202020204" pitchFamily="34" charset="0"/>
              </a:rPr>
              <a:t>Healthcare professionals should:</a:t>
            </a:r>
          </a:p>
          <a:p>
            <a:pPr>
              <a:buFont typeface="Wingdings" panose="05000000000000000000" pitchFamily="2" charset="2"/>
              <a:buChar char="Ø"/>
            </a:pPr>
            <a:r>
              <a:rPr lang="en-GB" sz="6400" dirty="0">
                <a:latin typeface="Arial" panose="020B0604020202020204" pitchFamily="34" charset="0"/>
                <a:cs typeface="Arial" panose="020B0604020202020204" pitchFamily="34" charset="0"/>
              </a:rPr>
              <a:t>Listen actively to Mr Ahmed's concerns and goals. </a:t>
            </a:r>
          </a:p>
          <a:p>
            <a:pPr>
              <a:buFont typeface="Wingdings" panose="05000000000000000000" pitchFamily="2" charset="2"/>
              <a:buChar char="Ø"/>
            </a:pPr>
            <a:r>
              <a:rPr lang="en-GB" sz="6400" dirty="0">
                <a:latin typeface="Arial" panose="020B0604020202020204" pitchFamily="34" charset="0"/>
                <a:cs typeface="Arial" panose="020B0604020202020204" pitchFamily="34" charset="0"/>
              </a:rPr>
              <a:t>Use clear, non-medical language where appropriate. </a:t>
            </a:r>
          </a:p>
          <a:p>
            <a:pPr>
              <a:buFont typeface="Wingdings" panose="05000000000000000000" pitchFamily="2" charset="2"/>
              <a:buChar char="Ø"/>
            </a:pPr>
            <a:r>
              <a:rPr lang="en-GB" sz="6400" dirty="0">
                <a:latin typeface="Arial" panose="020B0604020202020204" pitchFamily="34" charset="0"/>
                <a:cs typeface="Arial" panose="020B0604020202020204" pitchFamily="34" charset="0"/>
              </a:rPr>
              <a:t>Encourage shared decision-making. </a:t>
            </a:r>
          </a:p>
          <a:p>
            <a:pPr>
              <a:buFont typeface="Wingdings" panose="05000000000000000000" pitchFamily="2" charset="2"/>
              <a:buChar char="Ø"/>
            </a:pPr>
            <a:r>
              <a:rPr lang="en-GB" sz="6400" dirty="0">
                <a:latin typeface="Arial" panose="020B0604020202020204" pitchFamily="34" charset="0"/>
                <a:cs typeface="Arial" panose="020B0604020202020204" pitchFamily="34" charset="0"/>
              </a:rPr>
              <a:t>Provide information that supports informed choices (NICE, 2026). </a:t>
            </a:r>
          </a:p>
          <a:p>
            <a:pPr marL="0" indent="0">
              <a:buNone/>
            </a:pPr>
            <a:r>
              <a:rPr lang="en-GB" sz="6400" b="1" u="sng" dirty="0">
                <a:latin typeface="Arial" panose="020B0604020202020204" pitchFamily="34" charset="0"/>
                <a:cs typeface="Arial" panose="020B0604020202020204" pitchFamily="34" charset="0"/>
              </a:rPr>
              <a:t>Ethical Principles</a:t>
            </a:r>
          </a:p>
          <a:p>
            <a:pPr>
              <a:buFont typeface="Wingdings" panose="05000000000000000000" pitchFamily="2" charset="2"/>
              <a:buChar char="Ø"/>
            </a:pPr>
            <a:r>
              <a:rPr lang="en-GB" sz="6400" b="1" dirty="0">
                <a:solidFill>
                  <a:schemeClr val="tx1"/>
                </a:solidFill>
                <a:latin typeface="Arial" panose="020B0604020202020204" pitchFamily="34" charset="0"/>
                <a:cs typeface="Arial" panose="020B0604020202020204" pitchFamily="34" charset="0"/>
              </a:rPr>
              <a:t>Autonomy</a:t>
            </a:r>
            <a:r>
              <a:rPr lang="en-GB" sz="6400" dirty="0">
                <a:solidFill>
                  <a:schemeClr val="tx1"/>
                </a:solidFill>
                <a:latin typeface="Arial" panose="020B0604020202020204" pitchFamily="34" charset="0"/>
                <a:cs typeface="Arial" panose="020B0604020202020204" pitchFamily="34" charset="0"/>
              </a:rPr>
              <a:t> – Respect Mr Ahmed's right to make informed decisions about his care. </a:t>
            </a:r>
          </a:p>
          <a:p>
            <a:pPr>
              <a:buFont typeface="Wingdings" panose="05000000000000000000" pitchFamily="2" charset="2"/>
              <a:buChar char="Ø"/>
            </a:pPr>
            <a:r>
              <a:rPr lang="en-GB" sz="6400" b="1" dirty="0">
                <a:solidFill>
                  <a:schemeClr val="tx1"/>
                </a:solidFill>
                <a:latin typeface="Arial" panose="020B0604020202020204" pitchFamily="34" charset="0"/>
                <a:cs typeface="Arial" panose="020B0604020202020204" pitchFamily="34" charset="0"/>
              </a:rPr>
              <a:t>Beneficence</a:t>
            </a:r>
            <a:r>
              <a:rPr lang="en-GB" sz="6400" dirty="0">
                <a:solidFill>
                  <a:schemeClr val="tx1"/>
                </a:solidFill>
                <a:latin typeface="Arial" panose="020B0604020202020204" pitchFamily="34" charset="0"/>
                <a:cs typeface="Arial" panose="020B0604020202020204" pitchFamily="34" charset="0"/>
              </a:rPr>
              <a:t> – Recommend interventions that improve health and wellbeing. </a:t>
            </a:r>
          </a:p>
          <a:p>
            <a:pPr>
              <a:buFont typeface="Wingdings" panose="05000000000000000000" pitchFamily="2" charset="2"/>
              <a:buChar char="Ø"/>
            </a:pPr>
            <a:r>
              <a:rPr lang="en-GB" sz="6400" b="1" dirty="0">
                <a:solidFill>
                  <a:schemeClr val="tx1"/>
                </a:solidFill>
                <a:latin typeface="Arial" panose="020B0604020202020204" pitchFamily="34" charset="0"/>
                <a:cs typeface="Arial" panose="020B0604020202020204" pitchFamily="34" charset="0"/>
              </a:rPr>
              <a:t>Non-maleficence</a:t>
            </a:r>
            <a:r>
              <a:rPr lang="en-GB" sz="6400" dirty="0">
                <a:solidFill>
                  <a:schemeClr val="tx1"/>
                </a:solidFill>
                <a:latin typeface="Arial" panose="020B0604020202020204" pitchFamily="34" charset="0"/>
                <a:cs typeface="Arial" panose="020B0604020202020204" pitchFamily="34" charset="0"/>
              </a:rPr>
              <a:t> – Avoid causing harm by ensuring advice is safe and appropriate.  </a:t>
            </a:r>
          </a:p>
          <a:p>
            <a:pPr>
              <a:buFont typeface="Wingdings" panose="05000000000000000000" pitchFamily="2" charset="2"/>
              <a:buChar char="Ø"/>
            </a:pPr>
            <a:r>
              <a:rPr lang="en-GB" sz="6400" b="1" dirty="0">
                <a:solidFill>
                  <a:schemeClr val="tx1"/>
                </a:solidFill>
                <a:latin typeface="Arial" panose="020B0604020202020204" pitchFamily="34" charset="0"/>
                <a:cs typeface="Arial" panose="020B0604020202020204" pitchFamily="34" charset="0"/>
              </a:rPr>
              <a:t>Justice</a:t>
            </a:r>
            <a:r>
              <a:rPr lang="en-GB" sz="6400" dirty="0">
                <a:solidFill>
                  <a:schemeClr val="tx1"/>
                </a:solidFill>
                <a:latin typeface="Arial" panose="020B0604020202020204" pitchFamily="34" charset="0"/>
                <a:cs typeface="Arial" panose="020B0604020202020204" pitchFamily="34" charset="0"/>
              </a:rPr>
              <a:t> – Provide fair and equal access to diabetes care regardless of background. </a:t>
            </a:r>
          </a:p>
          <a:p>
            <a:pPr marL="0" indent="0">
              <a:buNone/>
            </a:pPr>
            <a:r>
              <a:rPr lang="en-GB" sz="6400" b="1" dirty="0"/>
              <a:t>(Beauchamp and Childress, 2019).</a:t>
            </a:r>
            <a:endParaRPr lang="en-GB" sz="6400" dirty="0"/>
          </a:p>
          <a:p>
            <a:pPr>
              <a:buFont typeface="Wingdings" panose="05000000000000000000" pitchFamily="2" charset="2"/>
              <a:buChar char="Ø"/>
            </a:pPr>
            <a:endParaRPr lang="en-GB" sz="6400" dirty="0">
              <a:solidFill>
                <a:schemeClr val="tx1"/>
              </a:solidFill>
              <a:latin typeface="Arial" panose="020B0604020202020204" pitchFamily="34" charset="0"/>
              <a:cs typeface="Arial" panose="020B0604020202020204" pitchFamily="34" charset="0"/>
            </a:endParaRPr>
          </a:p>
          <a:p>
            <a:pPr marL="0" indent="0">
              <a:buNone/>
            </a:pPr>
            <a:r>
              <a:rPr lang="en-GB" sz="6400" b="1" u="sng" dirty="0">
                <a:solidFill>
                  <a:schemeClr val="tx1"/>
                </a:solidFill>
                <a:latin typeface="Arial" panose="020B0604020202020204" pitchFamily="34" charset="0"/>
                <a:cs typeface="Arial" panose="020B0604020202020204" pitchFamily="34" charset="0"/>
              </a:rPr>
              <a:t>Professional Practice</a:t>
            </a:r>
          </a:p>
          <a:p>
            <a:r>
              <a:rPr lang="en-GB" sz="6400" dirty="0">
                <a:latin typeface="Arial" panose="020B0604020202020204" pitchFamily="34" charset="0"/>
                <a:cs typeface="Arial" panose="020B0604020202020204" pitchFamily="34" charset="0"/>
              </a:rPr>
              <a:t>Healthcare professionals should follow NICE (2026) guidance and the NMC Code (2018) to deliver safe, evidence-based and compassionate care.</a:t>
            </a:r>
          </a:p>
          <a:p>
            <a:endParaRPr lang="en-GB" dirty="0"/>
          </a:p>
        </p:txBody>
      </p:sp>
      <p:pic>
        <p:nvPicPr>
          <p:cNvPr id="16" name="Audio 15">
            <a:hlinkClick r:id="" action="ppaction://media"/>
            <a:extLst>
              <a:ext uri="{FF2B5EF4-FFF2-40B4-BE49-F238E27FC236}">
                <a16:creationId xmlns:a16="http://schemas.microsoft.com/office/drawing/2014/main" id="{045E8FCD-DC34-DEA0-060F-058513B63C2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6915418" y="4785171"/>
            <a:ext cx="3355704" cy="3355704"/>
          </a:xfrm>
          <a:prstGeom prst="ellipse">
            <a:avLst/>
          </a:prstGeom>
        </p:spPr>
      </p:pic>
    </p:spTree>
    <p:extLst>
      <p:ext uri="{BB962C8B-B14F-4D97-AF65-F5344CB8AC3E}">
        <p14:creationId xmlns:p14="http://schemas.microsoft.com/office/powerpoint/2010/main" val="4230715444"/>
      </p:ext>
    </p:extLst>
  </p:cSld>
  <p:clrMapOvr>
    <a:masterClrMapping/>
  </p:clrMapOvr>
  <mc:AlternateContent xmlns:mc="http://schemas.openxmlformats.org/markup-compatibility/2006" xmlns:p14="http://schemas.microsoft.com/office/powerpoint/2010/main">
    <mc:Choice Requires="p14">
      <p:transition spd="slow" p14:dur="2000" advTm="95814"/>
    </mc:Choice>
    <mc:Fallback xmlns="">
      <p:transition spd="slow" advTm="95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CE03F-55C2-C281-8DCE-4389BDD10486}"/>
              </a:ext>
            </a:extLst>
          </p:cNvPr>
          <p:cNvSpPr>
            <a:spLocks noGrp="1"/>
          </p:cNvSpPr>
          <p:nvPr>
            <p:ph type="title"/>
          </p:nvPr>
        </p:nvSpPr>
        <p:spPr>
          <a:xfrm>
            <a:off x="3755571" y="674915"/>
            <a:ext cx="5736771" cy="899160"/>
          </a:xfrm>
        </p:spPr>
        <p:txBody>
          <a:bodyPr>
            <a:normAutofit/>
          </a:bodyPr>
          <a:lstStyle/>
          <a:p>
            <a:r>
              <a:rPr lang="en-GB" b="1" u="sng" dirty="0">
                <a:latin typeface="Arial" panose="020B0604020202020204" pitchFamily="34" charset="0"/>
                <a:cs typeface="Arial" panose="020B0604020202020204" pitchFamily="34" charset="0"/>
              </a:rPr>
              <a:t>Conclusion</a:t>
            </a:r>
            <a:endParaRPr lang="en-GB" dirty="0"/>
          </a:p>
        </p:txBody>
      </p:sp>
      <p:sp>
        <p:nvSpPr>
          <p:cNvPr id="3" name="Content Placeholder 2">
            <a:extLst>
              <a:ext uri="{FF2B5EF4-FFF2-40B4-BE49-F238E27FC236}">
                <a16:creationId xmlns:a16="http://schemas.microsoft.com/office/drawing/2014/main" id="{DA5FD073-318A-D555-7B64-0856DB8C0D27}"/>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To conclude, Type 2 Diabetes Mellitus is a complex and progressive metabolic condition caused by insulin resistance and declining pancreatic beta-cell function, which disrupts normal blood glucose homeostasis (Chatterjee, Khunti and Davies, 2021). Understanding the anatomy and physiology of the endocrine system demonstrates how changes within the pancreas affect glucose regulation and contribute to complications. Using Mr Ahmed’s case highlights that effective diabetes care requires more than controlling blood glucose levels; it requires person-centred planning, regular monitoring, lifestyle support and multidisciplinary involvement. Evidence-based care, effective communication and ethical decision-making are essential to improve long-term health outcomes and quality of life (NICE, 2026).</a:t>
            </a:r>
          </a:p>
        </p:txBody>
      </p:sp>
      <p:pic>
        <p:nvPicPr>
          <p:cNvPr id="9" name="Audio 8">
            <a:hlinkClick r:id="" action="ppaction://media"/>
            <a:extLst>
              <a:ext uri="{FF2B5EF4-FFF2-40B4-BE49-F238E27FC236}">
                <a16:creationId xmlns:a16="http://schemas.microsoft.com/office/drawing/2014/main" id="{339DC135-2517-7261-DCA2-363D4C471DFD}"/>
              </a:ext>
            </a:extLst>
          </p:cNvPr>
          <p:cNvPicPr>
            <a:picLocks noGrp="1" noRot="1" noChangeAspect="1" noMove="1" noResize="1" noEditPoints="1" noAdjustHandles="1" noChangeArrowheads="1" noChangeShapeType="1" noCrop="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532913" y="4979561"/>
            <a:ext cx="2688772" cy="2688772"/>
          </a:xfrm>
          <a:prstGeom prst="ellipse">
            <a:avLst/>
          </a:prstGeom>
        </p:spPr>
      </p:pic>
    </p:spTree>
    <p:extLst>
      <p:ext uri="{BB962C8B-B14F-4D97-AF65-F5344CB8AC3E}">
        <p14:creationId xmlns:p14="http://schemas.microsoft.com/office/powerpoint/2010/main" val="2393616241"/>
      </p:ext>
    </p:extLst>
  </p:cSld>
  <p:clrMapOvr>
    <a:masterClrMapping/>
  </p:clrMapOvr>
  <mc:AlternateContent xmlns:mc="http://schemas.openxmlformats.org/markup-compatibility/2006" xmlns:p14="http://schemas.microsoft.com/office/powerpoint/2010/main">
    <mc:Choice Requires="p14">
      <p:transition spd="slow" p14:dur="2000" advTm="72080"/>
    </mc:Choice>
    <mc:Fallback xmlns="">
      <p:transition spd="slow" advTm="72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A4C997-C65E-1D18-4697-FB454482C732}"/>
              </a:ext>
            </a:extLst>
          </p:cNvPr>
          <p:cNvSpPr>
            <a:spLocks noGrp="1"/>
          </p:cNvSpPr>
          <p:nvPr>
            <p:ph type="title"/>
          </p:nvPr>
        </p:nvSpPr>
        <p:spPr>
          <a:xfrm>
            <a:off x="1333502" y="609600"/>
            <a:ext cx="8596668" cy="1320800"/>
          </a:xfrm>
        </p:spPr>
        <p:txBody>
          <a:bodyPr>
            <a:normAutofit/>
          </a:bodyPr>
          <a:lstStyle/>
          <a:p>
            <a:r>
              <a:rPr lang="en-GB" b="1" u="sng" dirty="0">
                <a:latin typeface="Arial" panose="020B0604020202020204" pitchFamily="34" charset="0"/>
                <a:cs typeface="Arial" panose="020B0604020202020204" pitchFamily="34" charset="0"/>
              </a:rPr>
              <a:t>References </a:t>
            </a:r>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259C977-F301-236A-02FD-7D3C129B84D3}"/>
              </a:ext>
            </a:extLst>
          </p:cNvPr>
          <p:cNvSpPr>
            <a:spLocks noGrp="1"/>
          </p:cNvSpPr>
          <p:nvPr>
            <p:ph idx="1"/>
          </p:nvPr>
        </p:nvSpPr>
        <p:spPr>
          <a:xfrm>
            <a:off x="842597" y="1393371"/>
            <a:ext cx="10681746" cy="5274924"/>
          </a:xfrm>
        </p:spPr>
        <p:txBody>
          <a:bodyPr>
            <a:normAutofit/>
          </a:bodyPr>
          <a:lstStyle/>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American Diabetes Association Professional Practice Committee (2024) </a:t>
            </a:r>
            <a:r>
              <a:rPr lang="en-GB" sz="1400" i="1" dirty="0">
                <a:solidFill>
                  <a:schemeClr val="tx1"/>
                </a:solidFill>
                <a:latin typeface="Arial" panose="020B0604020202020204" pitchFamily="34" charset="0"/>
                <a:cs typeface="Arial" panose="020B0604020202020204" pitchFamily="34" charset="0"/>
              </a:rPr>
              <a:t>Standards of Care in Diabetes—2024</a:t>
            </a:r>
            <a:r>
              <a:rPr lang="en-GB" sz="1400" dirty="0">
                <a:solidFill>
                  <a:schemeClr val="tx1"/>
                </a:solidFill>
                <a:latin typeface="Arial" panose="020B0604020202020204" pitchFamily="34" charset="0"/>
                <a:cs typeface="Arial" panose="020B0604020202020204" pitchFamily="34" charset="0"/>
              </a:rPr>
              <a:t>. </a:t>
            </a:r>
            <a:r>
              <a:rPr lang="en-GB" sz="1400" i="1" dirty="0">
                <a:solidFill>
                  <a:schemeClr val="tx1"/>
                </a:solidFill>
                <a:latin typeface="Arial" panose="020B0604020202020204" pitchFamily="34" charset="0"/>
                <a:cs typeface="Arial" panose="020B0604020202020204" pitchFamily="34" charset="0"/>
              </a:rPr>
              <a:t>Diabetes Care</a:t>
            </a:r>
            <a:r>
              <a:rPr lang="en-GB" sz="1400" dirty="0">
                <a:solidFill>
                  <a:schemeClr val="tx1"/>
                </a:solidFill>
                <a:latin typeface="Arial" panose="020B0604020202020204" pitchFamily="34" charset="0"/>
                <a:cs typeface="Arial" panose="020B0604020202020204" pitchFamily="34" charset="0"/>
              </a:rPr>
              <a:t>, 47(Suppl. 1), pp. S1–S350.</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Beauchamp, T.L. and Childress, </a:t>
            </a:r>
            <a:r>
              <a:rPr lang="en-GB" sz="1400" dirty="0" err="1">
                <a:solidFill>
                  <a:schemeClr val="tx1"/>
                </a:solidFill>
                <a:latin typeface="Arial" panose="020B0604020202020204" pitchFamily="34" charset="0"/>
                <a:cs typeface="Arial" panose="020B0604020202020204" pitchFamily="34" charset="0"/>
              </a:rPr>
              <a:t>J.F</a:t>
            </a:r>
            <a:r>
              <a:rPr lang="en-GB" sz="1400" dirty="0">
                <a:solidFill>
                  <a:schemeClr val="tx1"/>
                </a:solidFill>
                <a:latin typeface="Arial" panose="020B0604020202020204" pitchFamily="34" charset="0"/>
                <a:cs typeface="Arial" panose="020B0604020202020204" pitchFamily="34" charset="0"/>
              </a:rPr>
              <a:t>. (2019) </a:t>
            </a:r>
            <a:r>
              <a:rPr lang="en-GB" sz="1400" i="1" dirty="0">
                <a:solidFill>
                  <a:schemeClr val="tx1"/>
                </a:solidFill>
                <a:latin typeface="Arial" panose="020B0604020202020204" pitchFamily="34" charset="0"/>
                <a:cs typeface="Arial" panose="020B0604020202020204" pitchFamily="34" charset="0"/>
              </a:rPr>
              <a:t>Principles of Biomedical Ethics</a:t>
            </a:r>
            <a:r>
              <a:rPr lang="en-GB" sz="1400" dirty="0">
                <a:solidFill>
                  <a:schemeClr val="tx1"/>
                </a:solidFill>
                <a:latin typeface="Arial" panose="020B0604020202020204" pitchFamily="34" charset="0"/>
                <a:cs typeface="Arial" panose="020B0604020202020204" pitchFamily="34" charset="0"/>
              </a:rPr>
              <a:t>. 8th edn. New York: Oxford University Press.</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Chatterjee, S., Khunti, K. and Davies, M.J. (2021) ‘Type 2 diabetes’, </a:t>
            </a:r>
            <a:r>
              <a:rPr lang="en-GB" sz="1400" i="1" dirty="0">
                <a:solidFill>
                  <a:schemeClr val="tx1"/>
                </a:solidFill>
                <a:latin typeface="Arial" panose="020B0604020202020204" pitchFamily="34" charset="0"/>
                <a:cs typeface="Arial" panose="020B0604020202020204" pitchFamily="34" charset="0"/>
              </a:rPr>
              <a:t>The Lancet</a:t>
            </a:r>
            <a:r>
              <a:rPr lang="en-GB" sz="1400" dirty="0">
                <a:solidFill>
                  <a:schemeClr val="tx1"/>
                </a:solidFill>
                <a:latin typeface="Arial" panose="020B0604020202020204" pitchFamily="34" charset="0"/>
                <a:cs typeface="Arial" panose="020B0604020202020204" pitchFamily="34" charset="0"/>
              </a:rPr>
              <a:t>, 398(10295), pp. 1803–1820.</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Davies, M.J., Aroda, V.R., Collins, B.S., Gabbay, R.A., Green, J., Maruthur, N.M., Rosas, S.E., Del Prato, S., Mathieu, C., Mingrone, G., Rossing, P., Tankova, T., Tsapas, A. and Buse, J.B. (2022) ‘Management of hyperglycaemia in type 2 diabetes, 2022: A consensus report by the American Diabetes Association and the European Association for the Study of Diabetes’, </a:t>
            </a:r>
            <a:r>
              <a:rPr lang="en-GB" sz="1400" i="1" dirty="0">
                <a:solidFill>
                  <a:schemeClr val="tx1"/>
                </a:solidFill>
                <a:latin typeface="Arial" panose="020B0604020202020204" pitchFamily="34" charset="0"/>
                <a:cs typeface="Arial" panose="020B0604020202020204" pitchFamily="34" charset="0"/>
              </a:rPr>
              <a:t>Diabetologia</a:t>
            </a:r>
            <a:r>
              <a:rPr lang="en-GB" sz="1400" dirty="0">
                <a:solidFill>
                  <a:schemeClr val="tx1"/>
                </a:solidFill>
                <a:latin typeface="Arial" panose="020B0604020202020204" pitchFamily="34" charset="0"/>
                <a:cs typeface="Arial" panose="020B0604020202020204" pitchFamily="34" charset="0"/>
              </a:rPr>
              <a:t>, 65, pp. 1925–1966.</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Hall, J.E. (2021) </a:t>
            </a:r>
            <a:r>
              <a:rPr lang="en-GB" sz="1400" i="1" dirty="0">
                <a:solidFill>
                  <a:schemeClr val="tx1"/>
                </a:solidFill>
                <a:latin typeface="Arial" panose="020B0604020202020204" pitchFamily="34" charset="0"/>
                <a:cs typeface="Arial" panose="020B0604020202020204" pitchFamily="34" charset="0"/>
              </a:rPr>
              <a:t>Guyton and Hall Textbook of Medical Physiology</a:t>
            </a:r>
            <a:r>
              <a:rPr lang="en-GB" sz="1400" dirty="0">
                <a:solidFill>
                  <a:schemeClr val="tx1"/>
                </a:solidFill>
                <a:latin typeface="Arial" panose="020B0604020202020204" pitchFamily="34" charset="0"/>
                <a:cs typeface="Arial" panose="020B0604020202020204" pitchFamily="34" charset="0"/>
              </a:rPr>
              <a:t>. 14th edn. Philadelphia: Elsevier.</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National Institute for Health and Care Excellence (2026) </a:t>
            </a:r>
            <a:r>
              <a:rPr lang="en-GB" sz="1400" i="1" dirty="0">
                <a:solidFill>
                  <a:schemeClr val="tx1"/>
                </a:solidFill>
                <a:latin typeface="Arial" panose="020B0604020202020204" pitchFamily="34" charset="0"/>
                <a:cs typeface="Arial" panose="020B0604020202020204" pitchFamily="34" charset="0"/>
              </a:rPr>
              <a:t>Type 2 diabetes in adults: management (NG28).</a:t>
            </a:r>
            <a:r>
              <a:rPr lang="en-GB" sz="1400" dirty="0">
                <a:solidFill>
                  <a:schemeClr val="tx1"/>
                </a:solidFill>
                <a:latin typeface="Arial" panose="020B0604020202020204" pitchFamily="34" charset="0"/>
                <a:cs typeface="Arial" panose="020B0604020202020204" pitchFamily="34" charset="0"/>
              </a:rPr>
              <a:t> Available at: </a:t>
            </a:r>
            <a:r>
              <a:rPr lang="en-GB" sz="14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https://www.nice.org.uk/guidance/ng28</a:t>
            </a:r>
            <a:r>
              <a:rPr lang="en-GB" sz="1400" dirty="0">
                <a:solidFill>
                  <a:schemeClr val="tx1"/>
                </a:solidFill>
                <a:latin typeface="Arial" panose="020B0604020202020204" pitchFamily="34" charset="0"/>
                <a:cs typeface="Arial" panose="020B0604020202020204" pitchFamily="34" charset="0"/>
              </a:rPr>
              <a:t> (Accessed: 9 July 2026).</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Nursing and Midwifery Council (2018) </a:t>
            </a:r>
            <a:r>
              <a:rPr lang="en-GB" sz="1400" i="1" dirty="0">
                <a:solidFill>
                  <a:schemeClr val="tx1"/>
                </a:solidFill>
                <a:latin typeface="Arial" panose="020B0604020202020204" pitchFamily="34" charset="0"/>
                <a:cs typeface="Arial" panose="020B0604020202020204" pitchFamily="34" charset="0"/>
              </a:rPr>
              <a:t>The Code: Professional standards of practice and behaviour for nurses, midwives and nursing associates.</a:t>
            </a:r>
            <a:r>
              <a:rPr lang="en-GB" sz="1400" dirty="0">
                <a:solidFill>
                  <a:schemeClr val="tx1"/>
                </a:solidFill>
                <a:latin typeface="Arial" panose="020B0604020202020204" pitchFamily="34" charset="0"/>
                <a:cs typeface="Arial" panose="020B0604020202020204" pitchFamily="34" charset="0"/>
              </a:rPr>
              <a:t> London: Nursing and Midwifery Council. Available at: </a:t>
            </a:r>
            <a:r>
              <a:rPr lang="en-GB" sz="14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https://www.nmc.org.uk/standards/code/</a:t>
            </a:r>
            <a:r>
              <a:rPr lang="en-GB" sz="1400" dirty="0">
                <a:solidFill>
                  <a:schemeClr val="tx1"/>
                </a:solidFill>
                <a:latin typeface="Arial" panose="020B0604020202020204" pitchFamily="34" charset="0"/>
                <a:cs typeface="Arial" panose="020B0604020202020204" pitchFamily="34" charset="0"/>
              </a:rPr>
              <a:t> (Accessed: 9 July 2026).</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Peate, I. and Nair, M. (eds.) (2011) </a:t>
            </a:r>
            <a:r>
              <a:rPr lang="en-GB" sz="1400" i="1" dirty="0">
                <a:solidFill>
                  <a:schemeClr val="tx1"/>
                </a:solidFill>
                <a:latin typeface="Arial" panose="020B0604020202020204" pitchFamily="34" charset="0"/>
                <a:cs typeface="Arial" panose="020B0604020202020204" pitchFamily="34" charset="0"/>
              </a:rPr>
              <a:t>Fundamentals of Anatomy and Physiology for Student Nurses.</a:t>
            </a:r>
            <a:r>
              <a:rPr lang="en-GB" sz="1400" dirty="0">
                <a:solidFill>
                  <a:schemeClr val="tx1"/>
                </a:solidFill>
                <a:latin typeface="Arial" panose="020B0604020202020204" pitchFamily="34" charset="0"/>
                <a:cs typeface="Arial" panose="020B0604020202020204" pitchFamily="34" charset="0"/>
              </a:rPr>
              <a:t> Chichester: Wiley-Blackwell.</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Powers, A.C., Niswender, K.D. and Evans-Molina, C. (2024) ‘Diabetes mellitus’, in </a:t>
            </a:r>
            <a:r>
              <a:rPr lang="en-GB" sz="1400" i="1" dirty="0">
                <a:solidFill>
                  <a:schemeClr val="tx1"/>
                </a:solidFill>
                <a:latin typeface="Arial" panose="020B0604020202020204" pitchFamily="34" charset="0"/>
                <a:cs typeface="Arial" panose="020B0604020202020204" pitchFamily="34" charset="0"/>
              </a:rPr>
              <a:t>Harrison’s Principles of Internal Medicine</a:t>
            </a:r>
            <a:r>
              <a:rPr lang="en-GB" sz="1400" dirty="0">
                <a:solidFill>
                  <a:schemeClr val="tx1"/>
                </a:solidFill>
                <a:latin typeface="Arial" panose="020B0604020202020204" pitchFamily="34" charset="0"/>
                <a:cs typeface="Arial" panose="020B0604020202020204" pitchFamily="34" charset="0"/>
              </a:rPr>
              <a:t>. 22nd edn. New York: McGraw Hill.</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Rossing, P., Caramori, M.L., Chan, J.C.N., Heerspink, H.J.L., Hurst, C., Khunti, K., Liew, A., Michos, E.D., Navaneethan, S.D., Olowu, W.A., Sadusky, T. and Tuttle, K.R. (2022) ‘KDIGO 2022 Clinical Practice Guideline for Diabetes Management in Chronic Kidney Disease’, </a:t>
            </a:r>
            <a:r>
              <a:rPr lang="en-GB" sz="1400" i="1" dirty="0">
                <a:solidFill>
                  <a:schemeClr val="tx1"/>
                </a:solidFill>
                <a:latin typeface="Arial" panose="020B0604020202020204" pitchFamily="34" charset="0"/>
                <a:cs typeface="Arial" panose="020B0604020202020204" pitchFamily="34" charset="0"/>
              </a:rPr>
              <a:t>Kidney International</a:t>
            </a:r>
            <a:r>
              <a:rPr lang="en-GB" sz="1400" dirty="0">
                <a:solidFill>
                  <a:schemeClr val="tx1"/>
                </a:solidFill>
                <a:latin typeface="Arial" panose="020B0604020202020204" pitchFamily="34" charset="0"/>
                <a:cs typeface="Arial" panose="020B0604020202020204" pitchFamily="34" charset="0"/>
              </a:rPr>
              <a:t>, 102(5S), pp. S1–S127.</a:t>
            </a:r>
          </a:p>
          <a:p>
            <a:pPr marL="0" indent="0">
              <a:lnSpc>
                <a:spcPct val="90000"/>
              </a:lnSpc>
              <a:buNone/>
            </a:pPr>
            <a:r>
              <a:rPr lang="en-GB" sz="1400" dirty="0">
                <a:solidFill>
                  <a:schemeClr val="tx1"/>
                </a:solidFill>
                <a:latin typeface="Arial" panose="020B0604020202020204" pitchFamily="34" charset="0"/>
                <a:cs typeface="Arial" panose="020B0604020202020204" pitchFamily="34" charset="0"/>
              </a:rPr>
              <a:t>Waugh, A. and Grant, A. (2018) </a:t>
            </a:r>
            <a:r>
              <a:rPr lang="en-GB" sz="1400" i="1" dirty="0">
                <a:solidFill>
                  <a:schemeClr val="tx1"/>
                </a:solidFill>
                <a:latin typeface="Arial" panose="020B0604020202020204" pitchFamily="34" charset="0"/>
                <a:cs typeface="Arial" panose="020B0604020202020204" pitchFamily="34" charset="0"/>
              </a:rPr>
              <a:t>Ross and Wilson Anatomy and Physiology in Health and Illness</a:t>
            </a:r>
            <a:r>
              <a:rPr lang="en-GB" sz="1400" dirty="0">
                <a:solidFill>
                  <a:schemeClr val="tx1"/>
                </a:solidFill>
                <a:latin typeface="Arial" panose="020B0604020202020204" pitchFamily="34" charset="0"/>
                <a:cs typeface="Arial" panose="020B0604020202020204" pitchFamily="34" charset="0"/>
              </a:rPr>
              <a:t>. 13th edn. Amsterdam: Elsevier.</a:t>
            </a:r>
          </a:p>
          <a:p>
            <a:pPr>
              <a:lnSpc>
                <a:spcPct val="90000"/>
              </a:lnSpc>
              <a:buFont typeface="+mj-lt"/>
              <a:buAutoNum type="arabicPeriod"/>
            </a:pPr>
            <a:endParaRPr lang="en-GB" sz="900" dirty="0"/>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289068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4432</Words>
  <Application>Microsoft Office PowerPoint</Application>
  <PresentationFormat>Widescreen</PresentationFormat>
  <Paragraphs>289</Paragraphs>
  <Slides>15</Slides>
  <Notes>15</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Trebuchet MS</vt:lpstr>
      <vt:lpstr>Wingdings</vt:lpstr>
      <vt:lpstr>Wingdings 3</vt:lpstr>
      <vt:lpstr>Facet</vt:lpstr>
      <vt:lpstr>PowerPoint Presentation</vt:lpstr>
      <vt:lpstr> Contents Page </vt:lpstr>
      <vt:lpstr>Introduction to Type 2 Diabetes Mellitus </vt:lpstr>
      <vt:lpstr>Patient  Profile and Risk Factors </vt:lpstr>
      <vt:lpstr>Person-Centred Care Plan for Mr Ahmed</vt:lpstr>
      <vt:lpstr>Anatomy and Physiology of the Endocrine System</vt:lpstr>
      <vt:lpstr>Pathophysiology of Type 2 Diabetes Mellitus</vt:lpstr>
      <vt:lpstr>Application to the Patient: Impact on the Endocrine System (part 1) </vt:lpstr>
      <vt:lpstr>Application to the Patient: Impact on the Endocrine System (part 2) </vt:lpstr>
      <vt:lpstr>Link to the Urinary System: Kidney Complications </vt:lpstr>
      <vt:lpstr>Application to the patient: preventing kidney complications</vt:lpstr>
      <vt:lpstr>Evidence-Based Care Recommendations </vt:lpstr>
      <vt:lpstr> Communication and Ethical Considerations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Romeenah Akhtar</dc:creator>
  <cp:lastModifiedBy>Romeenah Akhtar</cp:lastModifiedBy>
  <cp:revision>3</cp:revision>
  <dcterms:created xsi:type="dcterms:W3CDTF">2026-07-08T09:02:56Z</dcterms:created>
  <dcterms:modified xsi:type="dcterms:W3CDTF">2026-07-19T08:41:50Z</dcterms:modified>
</cp:coreProperties>
</file>