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4"/>
    <p:sldMasterId id="2147483843" r:id="rId5"/>
  </p:sldMasterIdLst>
  <p:notesMasterIdLst>
    <p:notesMasterId r:id="rId86"/>
  </p:notesMasterIdLst>
  <p:sldIdLst>
    <p:sldId id="488" r:id="rId6"/>
    <p:sldId id="258" r:id="rId7"/>
    <p:sldId id="489" r:id="rId8"/>
    <p:sldId id="490" r:id="rId9"/>
    <p:sldId id="491" r:id="rId10"/>
    <p:sldId id="492" r:id="rId11"/>
    <p:sldId id="494" r:id="rId12"/>
    <p:sldId id="495" r:id="rId13"/>
    <p:sldId id="496" r:id="rId14"/>
    <p:sldId id="497" r:id="rId15"/>
    <p:sldId id="498" r:id="rId16"/>
    <p:sldId id="499" r:id="rId17"/>
    <p:sldId id="500" r:id="rId18"/>
    <p:sldId id="502" r:id="rId19"/>
    <p:sldId id="503" r:id="rId20"/>
    <p:sldId id="504" r:id="rId21"/>
    <p:sldId id="505" r:id="rId22"/>
    <p:sldId id="506" r:id="rId23"/>
    <p:sldId id="507" r:id="rId24"/>
    <p:sldId id="508" r:id="rId25"/>
    <p:sldId id="509" r:id="rId26"/>
    <p:sldId id="510" r:id="rId27"/>
    <p:sldId id="511" r:id="rId28"/>
    <p:sldId id="512" r:id="rId29"/>
    <p:sldId id="513" r:id="rId30"/>
    <p:sldId id="514" r:id="rId31"/>
    <p:sldId id="515" r:id="rId32"/>
    <p:sldId id="516" r:id="rId33"/>
    <p:sldId id="517" r:id="rId34"/>
    <p:sldId id="518" r:id="rId35"/>
    <p:sldId id="519" r:id="rId36"/>
    <p:sldId id="520" r:id="rId37"/>
    <p:sldId id="521" r:id="rId38"/>
    <p:sldId id="522" r:id="rId39"/>
    <p:sldId id="523" r:id="rId40"/>
    <p:sldId id="524" r:id="rId41"/>
    <p:sldId id="525" r:id="rId42"/>
    <p:sldId id="526" r:id="rId43"/>
    <p:sldId id="527" r:id="rId44"/>
    <p:sldId id="528" r:id="rId45"/>
    <p:sldId id="529" r:id="rId46"/>
    <p:sldId id="530" r:id="rId47"/>
    <p:sldId id="531" r:id="rId48"/>
    <p:sldId id="532" r:id="rId49"/>
    <p:sldId id="533" r:id="rId50"/>
    <p:sldId id="535" r:id="rId51"/>
    <p:sldId id="536" r:id="rId52"/>
    <p:sldId id="537" r:id="rId53"/>
    <p:sldId id="538" r:id="rId54"/>
    <p:sldId id="539" r:id="rId55"/>
    <p:sldId id="540" r:id="rId56"/>
    <p:sldId id="541" r:id="rId57"/>
    <p:sldId id="542" r:id="rId58"/>
    <p:sldId id="543" r:id="rId59"/>
    <p:sldId id="544" r:id="rId60"/>
    <p:sldId id="545" r:id="rId61"/>
    <p:sldId id="546" r:id="rId62"/>
    <p:sldId id="547" r:id="rId63"/>
    <p:sldId id="548" r:id="rId64"/>
    <p:sldId id="570" r:id="rId65"/>
    <p:sldId id="568" r:id="rId66"/>
    <p:sldId id="567" r:id="rId67"/>
    <p:sldId id="566" r:id="rId68"/>
    <p:sldId id="563" r:id="rId69"/>
    <p:sldId id="565" r:id="rId70"/>
    <p:sldId id="564" r:id="rId71"/>
    <p:sldId id="562" r:id="rId72"/>
    <p:sldId id="561" r:id="rId73"/>
    <p:sldId id="560" r:id="rId74"/>
    <p:sldId id="559" r:id="rId75"/>
    <p:sldId id="558" r:id="rId76"/>
    <p:sldId id="557" r:id="rId77"/>
    <p:sldId id="556" r:id="rId78"/>
    <p:sldId id="555" r:id="rId79"/>
    <p:sldId id="554" r:id="rId80"/>
    <p:sldId id="553" r:id="rId81"/>
    <p:sldId id="552" r:id="rId82"/>
    <p:sldId id="551" r:id="rId83"/>
    <p:sldId id="549" r:id="rId84"/>
    <p:sldId id="550" r:id="rId85"/>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66FF"/>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1CC50B-81F8-B2C7-4061-DC4FCBEC18DB}" v="3" dt="2025-04-04T15:02:47.60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2" autoAdjust="0"/>
    <p:restoredTop sz="50235" autoAdjust="0"/>
  </p:normalViewPr>
  <p:slideViewPr>
    <p:cSldViewPr>
      <p:cViewPr varScale="1">
        <p:scale>
          <a:sx n="56" d="100"/>
          <a:sy n="56" d="100"/>
        </p:scale>
        <p:origin x="2958" y="66"/>
      </p:cViewPr>
      <p:guideLst>
        <p:guide orient="horz" pos="2160"/>
        <p:guide pos="2880"/>
      </p:guideLst>
    </p:cSldViewPr>
  </p:slideViewPr>
  <p:outlineViewPr>
    <p:cViewPr>
      <p:scale>
        <a:sx n="33" d="100"/>
        <a:sy n="33" d="100"/>
      </p:scale>
      <p:origin x="0" y="-14607"/>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2547" y="57"/>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theme" Target="theme/theme1.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90" Type="http://schemas.openxmlformats.org/officeDocument/2006/relationships/tableStyles" Target="tableStyles.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slide" Target="slides/slide80.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viewProps" Target="viewProps.xml"/><Relationship Id="rId9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presProps" Target="presProps.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DE386A-6368-4775-9F6E-740EC5CE576C}" type="doc">
      <dgm:prSet loTypeId="urn:microsoft.com/office/officeart/2005/8/layout/equation2" loCatId="relationship" qsTypeId="urn:microsoft.com/office/officeart/2005/8/quickstyle/simple1" qsCatId="simple" csTypeId="urn:microsoft.com/office/officeart/2005/8/colors/colorful4" csCatId="colorful" phldr="1"/>
      <dgm:spPr/>
    </dgm:pt>
    <dgm:pt modelId="{EAB39BD5-9E99-4206-BECA-77E67AB539B3}">
      <dgm:prSet phldrT="[Text]"/>
      <dgm:spPr/>
      <dgm:t>
        <a:bodyPr/>
        <a:lstStyle/>
        <a:p>
          <a:r>
            <a:rPr lang="en-GB" dirty="0" err="1">
              <a:solidFill>
                <a:schemeClr val="tx1"/>
              </a:solidFill>
            </a:rPr>
            <a:t>Cyflwyniad</a:t>
          </a:r>
          <a:r>
            <a:rPr lang="en-GB" dirty="0">
              <a:solidFill>
                <a:schemeClr val="tx1"/>
              </a:solidFill>
            </a:rPr>
            <a:t>/</a:t>
          </a:r>
        </a:p>
        <a:p>
          <a:r>
            <a:rPr lang="en-GB" i="1" dirty="0">
              <a:solidFill>
                <a:schemeClr val="tx1"/>
              </a:solidFill>
            </a:rPr>
            <a:t>Introduction</a:t>
          </a:r>
        </a:p>
      </dgm:t>
    </dgm:pt>
    <dgm:pt modelId="{74A5C9C1-F4C7-406A-8ACB-75A1133DE80D}" type="parTrans" cxnId="{86C1292E-855B-4B1D-8F29-9E40359592DA}">
      <dgm:prSet/>
      <dgm:spPr/>
      <dgm:t>
        <a:bodyPr/>
        <a:lstStyle/>
        <a:p>
          <a:endParaRPr lang="en-GB"/>
        </a:p>
      </dgm:t>
    </dgm:pt>
    <dgm:pt modelId="{94E5E1D3-4D1E-404A-A0D1-BB0EB69A777F}" type="sibTrans" cxnId="{86C1292E-855B-4B1D-8F29-9E40359592DA}">
      <dgm:prSet/>
      <dgm:spPr/>
      <dgm:t>
        <a:bodyPr/>
        <a:lstStyle/>
        <a:p>
          <a:endParaRPr lang="en-GB"/>
        </a:p>
      </dgm:t>
    </dgm:pt>
    <dgm:pt modelId="{D600C02D-3156-4D08-950B-DF6CDE52F841}">
      <dgm:prSet phldrT="[Text]"/>
      <dgm:spPr/>
      <dgm:t>
        <a:bodyPr/>
        <a:lstStyle/>
        <a:p>
          <a:r>
            <a:rPr lang="en-GB" dirty="0" err="1">
              <a:solidFill>
                <a:schemeClr val="tx1"/>
              </a:solidFill>
            </a:rPr>
            <a:t>Adnabod</a:t>
          </a:r>
          <a:r>
            <a:rPr lang="en-GB" dirty="0">
              <a:solidFill>
                <a:schemeClr val="tx1"/>
              </a:solidFill>
            </a:rPr>
            <a:t> a </a:t>
          </a:r>
          <a:r>
            <a:rPr lang="en-GB" dirty="0" err="1">
              <a:solidFill>
                <a:schemeClr val="tx1"/>
              </a:solidFill>
            </a:rPr>
            <a:t>Diagnosio</a:t>
          </a:r>
          <a:r>
            <a:rPr lang="en-GB" dirty="0">
              <a:solidFill>
                <a:schemeClr val="tx1"/>
              </a:solidFill>
            </a:rPr>
            <a:t>/</a:t>
          </a:r>
        </a:p>
        <a:p>
          <a:r>
            <a:rPr lang="en-GB" i="1" dirty="0">
              <a:solidFill>
                <a:schemeClr val="tx1"/>
              </a:solidFill>
            </a:rPr>
            <a:t>Identifying and Diagnosing</a:t>
          </a:r>
        </a:p>
      </dgm:t>
    </dgm:pt>
    <dgm:pt modelId="{12F8BFFC-08FA-41B4-AAC7-9A01F2E7ED11}" type="parTrans" cxnId="{272D3730-B383-4B6B-94BC-6CDC29AC1A4E}">
      <dgm:prSet/>
      <dgm:spPr/>
      <dgm:t>
        <a:bodyPr/>
        <a:lstStyle/>
        <a:p>
          <a:endParaRPr lang="en-GB"/>
        </a:p>
      </dgm:t>
    </dgm:pt>
    <dgm:pt modelId="{E0D58D63-957A-42E5-A454-7CCE0E8C5009}" type="sibTrans" cxnId="{272D3730-B383-4B6B-94BC-6CDC29AC1A4E}">
      <dgm:prSet/>
      <dgm:spPr/>
      <dgm:t>
        <a:bodyPr/>
        <a:lstStyle/>
        <a:p>
          <a:endParaRPr lang="en-GB"/>
        </a:p>
      </dgm:t>
    </dgm:pt>
    <dgm:pt modelId="{B9455EA4-CCAF-431C-ABA7-2D9806A9A15E}">
      <dgm:prSet phldrT="[Text]"/>
      <dgm:spPr/>
      <dgm:t>
        <a:bodyPr/>
        <a:lstStyle/>
        <a:p>
          <a:r>
            <a:rPr lang="en-GB" dirty="0"/>
            <a:t>Eich </a:t>
          </a:r>
          <a:r>
            <a:rPr lang="en-GB" dirty="0" err="1"/>
            <a:t>pwnc</a:t>
          </a:r>
          <a:r>
            <a:rPr lang="en-GB" dirty="0"/>
            <a:t> </a:t>
          </a:r>
          <a:r>
            <a:rPr lang="en-GB" dirty="0" err="1"/>
            <a:t>dewisol</a:t>
          </a:r>
          <a:r>
            <a:rPr lang="en-GB" dirty="0"/>
            <a:t>/</a:t>
          </a:r>
        </a:p>
        <a:p>
          <a:r>
            <a:rPr lang="en-GB" i="1" dirty="0"/>
            <a:t>Your chosen topic</a:t>
          </a:r>
        </a:p>
      </dgm:t>
    </dgm:pt>
    <dgm:pt modelId="{8C228A33-D0D9-4240-9CCE-F62709B8FB37}" type="parTrans" cxnId="{3DB5B27A-6956-47A7-8D0C-66BAD38BD36B}">
      <dgm:prSet/>
      <dgm:spPr/>
      <dgm:t>
        <a:bodyPr/>
        <a:lstStyle/>
        <a:p>
          <a:endParaRPr lang="en-GB"/>
        </a:p>
      </dgm:t>
    </dgm:pt>
    <dgm:pt modelId="{BDFE6AC6-98D5-48EF-AD6E-BFA327E40B4D}" type="sibTrans" cxnId="{3DB5B27A-6956-47A7-8D0C-66BAD38BD36B}">
      <dgm:prSet/>
      <dgm:spPr/>
      <dgm:t>
        <a:bodyPr/>
        <a:lstStyle/>
        <a:p>
          <a:endParaRPr lang="en-GB"/>
        </a:p>
      </dgm:t>
    </dgm:pt>
    <dgm:pt modelId="{2C5ACA16-BADC-4B73-9CC6-58F1E9605AD9}">
      <dgm:prSet/>
      <dgm:spPr/>
      <dgm:t>
        <a:bodyPr/>
        <a:lstStyle/>
        <a:p>
          <a:r>
            <a:rPr lang="en-GB" dirty="0">
              <a:solidFill>
                <a:schemeClr val="tx1"/>
              </a:solidFill>
            </a:rPr>
            <a:t>Rhwystrau</a:t>
          </a:r>
        </a:p>
        <a:p>
          <a:r>
            <a:rPr lang="en-GB" i="1" dirty="0">
              <a:solidFill>
                <a:schemeClr val="tx1"/>
              </a:solidFill>
            </a:rPr>
            <a:t>Barriers</a:t>
          </a:r>
        </a:p>
      </dgm:t>
    </dgm:pt>
    <dgm:pt modelId="{91221D24-2E4B-4C00-B77E-DB6803EB185D}" type="parTrans" cxnId="{57466B1C-15AF-4D00-9CE7-D32E731561DA}">
      <dgm:prSet/>
      <dgm:spPr/>
      <dgm:t>
        <a:bodyPr/>
        <a:lstStyle/>
        <a:p>
          <a:endParaRPr lang="en-GB"/>
        </a:p>
      </dgm:t>
    </dgm:pt>
    <dgm:pt modelId="{3CF73591-3755-4606-9E3F-5D54725EC572}" type="sibTrans" cxnId="{57466B1C-15AF-4D00-9CE7-D32E731561DA}">
      <dgm:prSet/>
      <dgm:spPr/>
      <dgm:t>
        <a:bodyPr/>
        <a:lstStyle/>
        <a:p>
          <a:endParaRPr lang="en-GB"/>
        </a:p>
      </dgm:t>
    </dgm:pt>
    <dgm:pt modelId="{BA0C48F6-8EAE-4B1C-B1B0-FBC6586FF0C4}" type="pres">
      <dgm:prSet presAssocID="{55DE386A-6368-4775-9F6E-740EC5CE576C}" presName="Name0" presStyleCnt="0">
        <dgm:presLayoutVars>
          <dgm:dir/>
          <dgm:resizeHandles val="exact"/>
        </dgm:presLayoutVars>
      </dgm:prSet>
      <dgm:spPr/>
    </dgm:pt>
    <dgm:pt modelId="{04E3A427-C38F-41DD-94E0-25CAE6325388}" type="pres">
      <dgm:prSet presAssocID="{55DE386A-6368-4775-9F6E-740EC5CE576C}" presName="vNodes" presStyleCnt="0"/>
      <dgm:spPr/>
    </dgm:pt>
    <dgm:pt modelId="{F1775C5F-B941-4078-9FCD-400FCBE97DB1}" type="pres">
      <dgm:prSet presAssocID="{EAB39BD5-9E99-4206-BECA-77E67AB539B3}" presName="node" presStyleLbl="node1" presStyleIdx="0" presStyleCnt="4" custScaleX="236885">
        <dgm:presLayoutVars>
          <dgm:bulletEnabled val="1"/>
        </dgm:presLayoutVars>
      </dgm:prSet>
      <dgm:spPr/>
    </dgm:pt>
    <dgm:pt modelId="{C79E86F2-1314-420C-AC6B-D4E073AB21FD}" type="pres">
      <dgm:prSet presAssocID="{94E5E1D3-4D1E-404A-A0D1-BB0EB69A777F}" presName="spacerT" presStyleCnt="0"/>
      <dgm:spPr/>
    </dgm:pt>
    <dgm:pt modelId="{BB639844-D363-4201-A17E-9A7195F34DAE}" type="pres">
      <dgm:prSet presAssocID="{94E5E1D3-4D1E-404A-A0D1-BB0EB69A777F}" presName="sibTrans" presStyleLbl="sibTrans2D1" presStyleIdx="0" presStyleCnt="3"/>
      <dgm:spPr/>
    </dgm:pt>
    <dgm:pt modelId="{41D61420-1886-4560-B7BD-9358527F13A0}" type="pres">
      <dgm:prSet presAssocID="{94E5E1D3-4D1E-404A-A0D1-BB0EB69A777F}" presName="spacerB" presStyleCnt="0"/>
      <dgm:spPr/>
    </dgm:pt>
    <dgm:pt modelId="{C6D8304A-C607-4CA4-ADA7-919F10DE114F}" type="pres">
      <dgm:prSet presAssocID="{D600C02D-3156-4D08-950B-DF6CDE52F841}" presName="node" presStyleLbl="node1" presStyleIdx="1" presStyleCnt="4" custScaleX="223924">
        <dgm:presLayoutVars>
          <dgm:bulletEnabled val="1"/>
        </dgm:presLayoutVars>
      </dgm:prSet>
      <dgm:spPr/>
    </dgm:pt>
    <dgm:pt modelId="{86C603F4-1603-484B-B629-F157A4A12325}" type="pres">
      <dgm:prSet presAssocID="{E0D58D63-957A-42E5-A454-7CCE0E8C5009}" presName="spacerT" presStyleCnt="0"/>
      <dgm:spPr/>
    </dgm:pt>
    <dgm:pt modelId="{E46B8D43-6405-4983-865F-27DE9FE71F11}" type="pres">
      <dgm:prSet presAssocID="{E0D58D63-957A-42E5-A454-7CCE0E8C5009}" presName="sibTrans" presStyleLbl="sibTrans2D1" presStyleIdx="1" presStyleCnt="3"/>
      <dgm:spPr/>
    </dgm:pt>
    <dgm:pt modelId="{2FA12821-F499-4064-9F88-5C1C03C002C9}" type="pres">
      <dgm:prSet presAssocID="{E0D58D63-957A-42E5-A454-7CCE0E8C5009}" presName="spacerB" presStyleCnt="0"/>
      <dgm:spPr/>
    </dgm:pt>
    <dgm:pt modelId="{7AD9A0A9-8BCC-4445-8734-28CEAF4ED6B0}" type="pres">
      <dgm:prSet presAssocID="{2C5ACA16-BADC-4B73-9CC6-58F1E9605AD9}" presName="node" presStyleLbl="node1" presStyleIdx="2" presStyleCnt="4" custScaleX="249847">
        <dgm:presLayoutVars>
          <dgm:bulletEnabled val="1"/>
        </dgm:presLayoutVars>
      </dgm:prSet>
      <dgm:spPr/>
    </dgm:pt>
    <dgm:pt modelId="{460FBB2C-BE76-4552-8E39-765AE24F8D54}" type="pres">
      <dgm:prSet presAssocID="{55DE386A-6368-4775-9F6E-740EC5CE576C}" presName="sibTransLast" presStyleLbl="sibTrans2D1" presStyleIdx="2" presStyleCnt="3" custAng="0" custFlipHor="1" custScaleX="148291"/>
      <dgm:spPr/>
    </dgm:pt>
    <dgm:pt modelId="{76A67A95-7836-4D98-8619-4161655FDE24}" type="pres">
      <dgm:prSet presAssocID="{55DE386A-6368-4775-9F6E-740EC5CE576C}" presName="connectorText" presStyleLbl="sibTrans2D1" presStyleIdx="2" presStyleCnt="3"/>
      <dgm:spPr/>
    </dgm:pt>
    <dgm:pt modelId="{B0C78E14-E2A5-455F-B4B3-18813F3A45D6}" type="pres">
      <dgm:prSet presAssocID="{55DE386A-6368-4775-9F6E-740EC5CE576C}" presName="lastNode" presStyleLbl="node1" presStyleIdx="3" presStyleCnt="4">
        <dgm:presLayoutVars>
          <dgm:bulletEnabled val="1"/>
        </dgm:presLayoutVars>
      </dgm:prSet>
      <dgm:spPr/>
    </dgm:pt>
  </dgm:ptLst>
  <dgm:cxnLst>
    <dgm:cxn modelId="{4DE7D411-C401-46F8-B634-0BA797232DC5}" type="presOf" srcId="{B9455EA4-CCAF-431C-ABA7-2D9806A9A15E}" destId="{B0C78E14-E2A5-455F-B4B3-18813F3A45D6}" srcOrd="0" destOrd="0" presId="urn:microsoft.com/office/officeart/2005/8/layout/equation2"/>
    <dgm:cxn modelId="{57466B1C-15AF-4D00-9CE7-D32E731561DA}" srcId="{55DE386A-6368-4775-9F6E-740EC5CE576C}" destId="{2C5ACA16-BADC-4B73-9CC6-58F1E9605AD9}" srcOrd="2" destOrd="0" parTransId="{91221D24-2E4B-4C00-B77E-DB6803EB185D}" sibTransId="{3CF73591-3755-4606-9E3F-5D54725EC572}"/>
    <dgm:cxn modelId="{86C1292E-855B-4B1D-8F29-9E40359592DA}" srcId="{55DE386A-6368-4775-9F6E-740EC5CE576C}" destId="{EAB39BD5-9E99-4206-BECA-77E67AB539B3}" srcOrd="0" destOrd="0" parTransId="{74A5C9C1-F4C7-406A-8ACB-75A1133DE80D}" sibTransId="{94E5E1D3-4D1E-404A-A0D1-BB0EB69A777F}"/>
    <dgm:cxn modelId="{272D3730-B383-4B6B-94BC-6CDC29AC1A4E}" srcId="{55DE386A-6368-4775-9F6E-740EC5CE576C}" destId="{D600C02D-3156-4D08-950B-DF6CDE52F841}" srcOrd="1" destOrd="0" parTransId="{12F8BFFC-08FA-41B4-AAC7-9A01F2E7ED11}" sibTransId="{E0D58D63-957A-42E5-A454-7CCE0E8C5009}"/>
    <dgm:cxn modelId="{20CF2969-FA4F-452A-960F-723D2418BD4B}" type="presOf" srcId="{D600C02D-3156-4D08-950B-DF6CDE52F841}" destId="{C6D8304A-C607-4CA4-ADA7-919F10DE114F}" srcOrd="0" destOrd="0" presId="urn:microsoft.com/office/officeart/2005/8/layout/equation2"/>
    <dgm:cxn modelId="{9E5D4869-4FF9-4687-B83F-E2D2FDE47DFA}" type="presOf" srcId="{55DE386A-6368-4775-9F6E-740EC5CE576C}" destId="{BA0C48F6-8EAE-4B1C-B1B0-FBC6586FF0C4}" srcOrd="0" destOrd="0" presId="urn:microsoft.com/office/officeart/2005/8/layout/equation2"/>
    <dgm:cxn modelId="{3FF9716D-3B70-49C4-A9F4-5E98B145CA6A}" type="presOf" srcId="{3CF73591-3755-4606-9E3F-5D54725EC572}" destId="{76A67A95-7836-4D98-8619-4161655FDE24}" srcOrd="1" destOrd="0" presId="urn:microsoft.com/office/officeart/2005/8/layout/equation2"/>
    <dgm:cxn modelId="{63D93975-9011-42FB-8C9F-97E93B5255DD}" type="presOf" srcId="{E0D58D63-957A-42E5-A454-7CCE0E8C5009}" destId="{E46B8D43-6405-4983-865F-27DE9FE71F11}" srcOrd="0" destOrd="0" presId="urn:microsoft.com/office/officeart/2005/8/layout/equation2"/>
    <dgm:cxn modelId="{3DB5B27A-6956-47A7-8D0C-66BAD38BD36B}" srcId="{55DE386A-6368-4775-9F6E-740EC5CE576C}" destId="{B9455EA4-CCAF-431C-ABA7-2D9806A9A15E}" srcOrd="3" destOrd="0" parTransId="{8C228A33-D0D9-4240-9CCE-F62709B8FB37}" sibTransId="{BDFE6AC6-98D5-48EF-AD6E-BFA327E40B4D}"/>
    <dgm:cxn modelId="{67949FB5-4F5C-4057-B841-64E103D0D817}" type="presOf" srcId="{2C5ACA16-BADC-4B73-9CC6-58F1E9605AD9}" destId="{7AD9A0A9-8BCC-4445-8734-28CEAF4ED6B0}" srcOrd="0" destOrd="0" presId="urn:microsoft.com/office/officeart/2005/8/layout/equation2"/>
    <dgm:cxn modelId="{1E6687D6-A154-4851-AF92-6818C9D8B63B}" type="presOf" srcId="{EAB39BD5-9E99-4206-BECA-77E67AB539B3}" destId="{F1775C5F-B941-4078-9FCD-400FCBE97DB1}" srcOrd="0" destOrd="0" presId="urn:microsoft.com/office/officeart/2005/8/layout/equation2"/>
    <dgm:cxn modelId="{A31D96D6-D5C9-429F-9E34-FCBA18240013}" type="presOf" srcId="{3CF73591-3755-4606-9E3F-5D54725EC572}" destId="{460FBB2C-BE76-4552-8E39-765AE24F8D54}" srcOrd="0" destOrd="0" presId="urn:microsoft.com/office/officeart/2005/8/layout/equation2"/>
    <dgm:cxn modelId="{C00088F4-568C-40E9-8CF8-550974168B3E}" type="presOf" srcId="{94E5E1D3-4D1E-404A-A0D1-BB0EB69A777F}" destId="{BB639844-D363-4201-A17E-9A7195F34DAE}" srcOrd="0" destOrd="0" presId="urn:microsoft.com/office/officeart/2005/8/layout/equation2"/>
    <dgm:cxn modelId="{029200EE-BD9C-4E1F-BF6D-FC3FAFEB1A80}" type="presParOf" srcId="{BA0C48F6-8EAE-4B1C-B1B0-FBC6586FF0C4}" destId="{04E3A427-C38F-41DD-94E0-25CAE6325388}" srcOrd="0" destOrd="0" presId="urn:microsoft.com/office/officeart/2005/8/layout/equation2"/>
    <dgm:cxn modelId="{2EBE3103-0E52-4278-BD49-698188C89D10}" type="presParOf" srcId="{04E3A427-C38F-41DD-94E0-25CAE6325388}" destId="{F1775C5F-B941-4078-9FCD-400FCBE97DB1}" srcOrd="0" destOrd="0" presId="urn:microsoft.com/office/officeart/2005/8/layout/equation2"/>
    <dgm:cxn modelId="{FF035A1E-052E-4876-8FA7-C1F557F77925}" type="presParOf" srcId="{04E3A427-C38F-41DD-94E0-25CAE6325388}" destId="{C79E86F2-1314-420C-AC6B-D4E073AB21FD}" srcOrd="1" destOrd="0" presId="urn:microsoft.com/office/officeart/2005/8/layout/equation2"/>
    <dgm:cxn modelId="{2C9D8592-126D-44FA-B1F7-227139638576}" type="presParOf" srcId="{04E3A427-C38F-41DD-94E0-25CAE6325388}" destId="{BB639844-D363-4201-A17E-9A7195F34DAE}" srcOrd="2" destOrd="0" presId="urn:microsoft.com/office/officeart/2005/8/layout/equation2"/>
    <dgm:cxn modelId="{B988E946-9ED5-4751-9BEA-77A6D1CB0F31}" type="presParOf" srcId="{04E3A427-C38F-41DD-94E0-25CAE6325388}" destId="{41D61420-1886-4560-B7BD-9358527F13A0}" srcOrd="3" destOrd="0" presId="urn:microsoft.com/office/officeart/2005/8/layout/equation2"/>
    <dgm:cxn modelId="{F508FFEE-8E28-4079-9EFD-E60DFCA799DA}" type="presParOf" srcId="{04E3A427-C38F-41DD-94E0-25CAE6325388}" destId="{C6D8304A-C607-4CA4-ADA7-919F10DE114F}" srcOrd="4" destOrd="0" presId="urn:microsoft.com/office/officeart/2005/8/layout/equation2"/>
    <dgm:cxn modelId="{174337A4-6EAC-4FEE-B934-CFB1B133B985}" type="presParOf" srcId="{04E3A427-C38F-41DD-94E0-25CAE6325388}" destId="{86C603F4-1603-484B-B629-F157A4A12325}" srcOrd="5" destOrd="0" presId="urn:microsoft.com/office/officeart/2005/8/layout/equation2"/>
    <dgm:cxn modelId="{4B38A5D2-29AC-44CA-B5ED-5252D733791F}" type="presParOf" srcId="{04E3A427-C38F-41DD-94E0-25CAE6325388}" destId="{E46B8D43-6405-4983-865F-27DE9FE71F11}" srcOrd="6" destOrd="0" presId="urn:microsoft.com/office/officeart/2005/8/layout/equation2"/>
    <dgm:cxn modelId="{2F280823-228F-4D37-A222-E51977540FEE}" type="presParOf" srcId="{04E3A427-C38F-41DD-94E0-25CAE6325388}" destId="{2FA12821-F499-4064-9F88-5C1C03C002C9}" srcOrd="7" destOrd="0" presId="urn:microsoft.com/office/officeart/2005/8/layout/equation2"/>
    <dgm:cxn modelId="{E5AB247A-DD3F-4F2F-9EB3-D8F479366EBC}" type="presParOf" srcId="{04E3A427-C38F-41DD-94E0-25CAE6325388}" destId="{7AD9A0A9-8BCC-4445-8734-28CEAF4ED6B0}" srcOrd="8" destOrd="0" presId="urn:microsoft.com/office/officeart/2005/8/layout/equation2"/>
    <dgm:cxn modelId="{2A357B72-4B3B-4DF0-B5BC-59C4A1A3975A}" type="presParOf" srcId="{BA0C48F6-8EAE-4B1C-B1B0-FBC6586FF0C4}" destId="{460FBB2C-BE76-4552-8E39-765AE24F8D54}" srcOrd="1" destOrd="0" presId="urn:microsoft.com/office/officeart/2005/8/layout/equation2"/>
    <dgm:cxn modelId="{DF9F7440-B52C-4F7C-BF5C-F8568BC1E573}" type="presParOf" srcId="{460FBB2C-BE76-4552-8E39-765AE24F8D54}" destId="{76A67A95-7836-4D98-8619-4161655FDE24}" srcOrd="0" destOrd="0" presId="urn:microsoft.com/office/officeart/2005/8/layout/equation2"/>
    <dgm:cxn modelId="{B19DA7F8-BAC7-4C03-9513-631AECDE72E4}" type="presParOf" srcId="{BA0C48F6-8EAE-4B1C-B1B0-FBC6586FF0C4}" destId="{B0C78E14-E2A5-455F-B4B3-18813F3A45D6}" srcOrd="2" destOrd="0" presId="urn:microsoft.com/office/officeart/2005/8/layout/equati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775C5F-B941-4078-9FCD-400FCBE97DB1}">
      <dsp:nvSpPr>
        <dsp:cNvPr id="0" name=""/>
        <dsp:cNvSpPr/>
      </dsp:nvSpPr>
      <dsp:spPr>
        <a:xfrm>
          <a:off x="797304" y="4050"/>
          <a:ext cx="3076497" cy="129873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err="1">
              <a:solidFill>
                <a:schemeClr val="tx1"/>
              </a:solidFill>
            </a:rPr>
            <a:t>Cyflwyniad</a:t>
          </a:r>
          <a:r>
            <a:rPr lang="en-GB" sz="1700" kern="1200" dirty="0">
              <a:solidFill>
                <a:schemeClr val="tx1"/>
              </a:solidFill>
            </a:rPr>
            <a:t>/</a:t>
          </a:r>
        </a:p>
        <a:p>
          <a:pPr marL="0" lvl="0" indent="0" algn="ctr" defTabSz="755650">
            <a:lnSpc>
              <a:spcPct val="90000"/>
            </a:lnSpc>
            <a:spcBef>
              <a:spcPct val="0"/>
            </a:spcBef>
            <a:spcAft>
              <a:spcPct val="35000"/>
            </a:spcAft>
            <a:buNone/>
          </a:pPr>
          <a:r>
            <a:rPr lang="en-GB" sz="1700" i="1" kern="1200" dirty="0">
              <a:solidFill>
                <a:schemeClr val="tx1"/>
              </a:solidFill>
            </a:rPr>
            <a:t>Introduction</a:t>
          </a:r>
        </a:p>
      </dsp:txBody>
      <dsp:txXfrm>
        <a:off x="1247847" y="194245"/>
        <a:ext cx="2175411" cy="918340"/>
      </dsp:txXfrm>
    </dsp:sp>
    <dsp:sp modelId="{BB639844-D363-4201-A17E-9A7195F34DAE}">
      <dsp:nvSpPr>
        <dsp:cNvPr id="0" name=""/>
        <dsp:cNvSpPr/>
      </dsp:nvSpPr>
      <dsp:spPr>
        <a:xfrm>
          <a:off x="1958921" y="1408238"/>
          <a:ext cx="753263" cy="753263"/>
        </a:xfrm>
        <a:prstGeom prst="mathPlus">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2058766" y="1696286"/>
        <a:ext cx="553573" cy="177167"/>
      </dsp:txXfrm>
    </dsp:sp>
    <dsp:sp modelId="{C6D8304A-C607-4CA4-ADA7-919F10DE114F}">
      <dsp:nvSpPr>
        <dsp:cNvPr id="0" name=""/>
        <dsp:cNvSpPr/>
      </dsp:nvSpPr>
      <dsp:spPr>
        <a:xfrm>
          <a:off x="881468" y="2266958"/>
          <a:ext cx="2908169" cy="1298730"/>
        </a:xfrm>
        <a:prstGeom prst="ellipse">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err="1">
              <a:solidFill>
                <a:schemeClr val="tx1"/>
              </a:solidFill>
            </a:rPr>
            <a:t>Adnabod</a:t>
          </a:r>
          <a:r>
            <a:rPr lang="en-GB" sz="1700" kern="1200" dirty="0">
              <a:solidFill>
                <a:schemeClr val="tx1"/>
              </a:solidFill>
            </a:rPr>
            <a:t> a </a:t>
          </a:r>
          <a:r>
            <a:rPr lang="en-GB" sz="1700" kern="1200" dirty="0" err="1">
              <a:solidFill>
                <a:schemeClr val="tx1"/>
              </a:solidFill>
            </a:rPr>
            <a:t>Diagnosio</a:t>
          </a:r>
          <a:r>
            <a:rPr lang="en-GB" sz="1700" kern="1200" dirty="0">
              <a:solidFill>
                <a:schemeClr val="tx1"/>
              </a:solidFill>
            </a:rPr>
            <a:t>/</a:t>
          </a:r>
        </a:p>
        <a:p>
          <a:pPr marL="0" lvl="0" indent="0" algn="ctr" defTabSz="755650">
            <a:lnSpc>
              <a:spcPct val="90000"/>
            </a:lnSpc>
            <a:spcBef>
              <a:spcPct val="0"/>
            </a:spcBef>
            <a:spcAft>
              <a:spcPct val="35000"/>
            </a:spcAft>
            <a:buNone/>
          </a:pPr>
          <a:r>
            <a:rPr lang="en-GB" sz="1700" i="1" kern="1200" dirty="0">
              <a:solidFill>
                <a:schemeClr val="tx1"/>
              </a:solidFill>
            </a:rPr>
            <a:t>Identifying and Diagnosing</a:t>
          </a:r>
        </a:p>
      </dsp:txBody>
      <dsp:txXfrm>
        <a:off x="1307359" y="2457153"/>
        <a:ext cx="2056387" cy="918340"/>
      </dsp:txXfrm>
    </dsp:sp>
    <dsp:sp modelId="{E46B8D43-6405-4983-865F-27DE9FE71F11}">
      <dsp:nvSpPr>
        <dsp:cNvPr id="0" name=""/>
        <dsp:cNvSpPr/>
      </dsp:nvSpPr>
      <dsp:spPr>
        <a:xfrm>
          <a:off x="1958921" y="3671146"/>
          <a:ext cx="753263" cy="753263"/>
        </a:xfrm>
        <a:prstGeom prst="mathPlus">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GB" sz="1200" kern="1200"/>
        </a:p>
      </dsp:txBody>
      <dsp:txXfrm>
        <a:off x="2058766" y="3959194"/>
        <a:ext cx="553573" cy="177167"/>
      </dsp:txXfrm>
    </dsp:sp>
    <dsp:sp modelId="{7AD9A0A9-8BCC-4445-8734-28CEAF4ED6B0}">
      <dsp:nvSpPr>
        <dsp:cNvPr id="0" name=""/>
        <dsp:cNvSpPr/>
      </dsp:nvSpPr>
      <dsp:spPr>
        <a:xfrm>
          <a:off x="713133" y="4529866"/>
          <a:ext cx="3244838" cy="1298730"/>
        </a:xfrm>
        <a:prstGeom prst="ellipse">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GB" sz="1700" kern="1200" dirty="0">
              <a:solidFill>
                <a:schemeClr val="tx1"/>
              </a:solidFill>
            </a:rPr>
            <a:t>Rhwystrau</a:t>
          </a:r>
        </a:p>
        <a:p>
          <a:pPr marL="0" lvl="0" indent="0" algn="ctr" defTabSz="755650">
            <a:lnSpc>
              <a:spcPct val="90000"/>
            </a:lnSpc>
            <a:spcBef>
              <a:spcPct val="0"/>
            </a:spcBef>
            <a:spcAft>
              <a:spcPct val="35000"/>
            </a:spcAft>
            <a:buNone/>
          </a:pPr>
          <a:r>
            <a:rPr lang="en-GB" sz="1700" i="1" kern="1200" dirty="0">
              <a:solidFill>
                <a:schemeClr val="tx1"/>
              </a:solidFill>
            </a:rPr>
            <a:t>Barriers</a:t>
          </a:r>
        </a:p>
      </dsp:txBody>
      <dsp:txXfrm>
        <a:off x="1188329" y="4720061"/>
        <a:ext cx="2294446" cy="918340"/>
      </dsp:txXfrm>
    </dsp:sp>
    <dsp:sp modelId="{460FBB2C-BE76-4552-8E39-765AE24F8D54}">
      <dsp:nvSpPr>
        <dsp:cNvPr id="0" name=""/>
        <dsp:cNvSpPr/>
      </dsp:nvSpPr>
      <dsp:spPr>
        <a:xfrm flipH="1">
          <a:off x="4053062" y="2674760"/>
          <a:ext cx="612436" cy="483127"/>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4198000" y="2771385"/>
        <a:ext cx="467498" cy="289877"/>
      </dsp:txXfrm>
    </dsp:sp>
    <dsp:sp modelId="{B0C78E14-E2A5-455F-B4B3-18813F3A45D6}">
      <dsp:nvSpPr>
        <dsp:cNvPr id="0" name=""/>
        <dsp:cNvSpPr/>
      </dsp:nvSpPr>
      <dsp:spPr>
        <a:xfrm>
          <a:off x="4737211" y="1617593"/>
          <a:ext cx="2597460" cy="2597460"/>
        </a:xfrm>
        <a:prstGeom prst="ellipse">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Eich </a:t>
          </a:r>
          <a:r>
            <a:rPr lang="en-GB" sz="2800" kern="1200" dirty="0" err="1"/>
            <a:t>pwnc</a:t>
          </a:r>
          <a:r>
            <a:rPr lang="en-GB" sz="2800" kern="1200" dirty="0"/>
            <a:t> </a:t>
          </a:r>
          <a:r>
            <a:rPr lang="en-GB" sz="2800" kern="1200" dirty="0" err="1"/>
            <a:t>dewisol</a:t>
          </a:r>
          <a:r>
            <a:rPr lang="en-GB" sz="2800" kern="1200" dirty="0"/>
            <a:t>/</a:t>
          </a:r>
        </a:p>
        <a:p>
          <a:pPr marL="0" lvl="0" indent="0" algn="ctr" defTabSz="1244600">
            <a:lnSpc>
              <a:spcPct val="90000"/>
            </a:lnSpc>
            <a:spcBef>
              <a:spcPct val="0"/>
            </a:spcBef>
            <a:spcAft>
              <a:spcPct val="35000"/>
            </a:spcAft>
            <a:buNone/>
          </a:pPr>
          <a:r>
            <a:rPr lang="en-GB" sz="2800" i="1" kern="1200" dirty="0"/>
            <a:t>Your chosen topic</a:t>
          </a:r>
        </a:p>
      </dsp:txBody>
      <dsp:txXfrm>
        <a:off x="5117600" y="1997982"/>
        <a:ext cx="1836682" cy="1836682"/>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mn-cs"/>
              </a:defRPr>
            </a:lvl1pPr>
          </a:lstStyle>
          <a:p>
            <a:pPr>
              <a:defRPr/>
            </a:pPr>
            <a:endParaRPr lang="en-GB"/>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mn-cs"/>
              </a:defRPr>
            </a:lvl1pPr>
          </a:lstStyle>
          <a:p>
            <a:pPr>
              <a:defRPr/>
            </a:pPr>
            <a:endParaRPr lang="en-GB"/>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mn-cs"/>
              </a:defRPr>
            </a:lvl1pPr>
          </a:lstStyle>
          <a:p>
            <a:pPr>
              <a:defRPr/>
            </a:pPr>
            <a:endParaRPr lang="en-GB"/>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1F51879B-46A6-4B01-9322-6C3420BE5B27}" type="slidenum">
              <a:rPr lang="en-GB" altLang="en-US"/>
              <a:pPr>
                <a:defRPr/>
              </a:pPr>
              <a:t>‹#›</a:t>
            </a:fld>
            <a:endParaRPr lang="en-GB" altLang="en-US"/>
          </a:p>
        </p:txBody>
      </p:sp>
    </p:spTree>
    <p:extLst>
      <p:ext uri="{BB962C8B-B14F-4D97-AF65-F5344CB8AC3E}">
        <p14:creationId xmlns:p14="http://schemas.microsoft.com/office/powerpoint/2010/main" val="35573022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115139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4055348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774845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10"/>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3521867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a:t>
            </a:fld>
            <a:endParaRPr lang="en-GB" altLang="en-US"/>
          </a:p>
        </p:txBody>
      </p:sp>
    </p:spTree>
    <p:extLst>
      <p:ext uri="{BB962C8B-B14F-4D97-AF65-F5344CB8AC3E}">
        <p14:creationId xmlns:p14="http://schemas.microsoft.com/office/powerpoint/2010/main" val="1066258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7</a:t>
            </a:fld>
            <a:endParaRPr lang="en-GB" altLang="en-US"/>
          </a:p>
        </p:txBody>
      </p:sp>
    </p:spTree>
    <p:extLst>
      <p:ext uri="{BB962C8B-B14F-4D97-AF65-F5344CB8AC3E}">
        <p14:creationId xmlns:p14="http://schemas.microsoft.com/office/powerpoint/2010/main" val="3034861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8</a:t>
            </a:fld>
            <a:endParaRPr lang="en-GB" altLang="en-US"/>
          </a:p>
        </p:txBody>
      </p:sp>
    </p:spTree>
    <p:extLst>
      <p:ext uri="{BB962C8B-B14F-4D97-AF65-F5344CB8AC3E}">
        <p14:creationId xmlns:p14="http://schemas.microsoft.com/office/powerpoint/2010/main" val="41257095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9</a:t>
            </a:fld>
            <a:endParaRPr lang="en-GB" altLang="en-US"/>
          </a:p>
        </p:txBody>
      </p:sp>
    </p:spTree>
    <p:extLst>
      <p:ext uri="{BB962C8B-B14F-4D97-AF65-F5344CB8AC3E}">
        <p14:creationId xmlns:p14="http://schemas.microsoft.com/office/powerpoint/2010/main" val="25054172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10</a:t>
            </a:fld>
            <a:endParaRPr lang="en-GB" altLang="en-US"/>
          </a:p>
        </p:txBody>
      </p:sp>
    </p:spTree>
    <p:extLst>
      <p:ext uri="{BB962C8B-B14F-4D97-AF65-F5344CB8AC3E}">
        <p14:creationId xmlns:p14="http://schemas.microsoft.com/office/powerpoint/2010/main" val="4254434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11</a:t>
            </a:fld>
            <a:endParaRPr lang="en-GB" altLang="en-US"/>
          </a:p>
        </p:txBody>
      </p:sp>
    </p:spTree>
    <p:extLst>
      <p:ext uri="{BB962C8B-B14F-4D97-AF65-F5344CB8AC3E}">
        <p14:creationId xmlns:p14="http://schemas.microsoft.com/office/powerpoint/2010/main" val="16346508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12</a:t>
            </a:fld>
            <a:endParaRPr lang="en-GB" altLang="en-US"/>
          </a:p>
        </p:txBody>
      </p:sp>
    </p:spTree>
    <p:extLst>
      <p:ext uri="{BB962C8B-B14F-4D97-AF65-F5344CB8AC3E}">
        <p14:creationId xmlns:p14="http://schemas.microsoft.com/office/powerpoint/2010/main" val="3244236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solidFill>
                <a:srgbClr val="1B1B1B"/>
              </a:solidFill>
              <a:effectLst/>
              <a:latin typeface="Raleway" pitchFamily="2" charset="0"/>
            </a:endParaRPr>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13</a:t>
            </a:fld>
            <a:endParaRPr lang="en-GB" altLang="en-US"/>
          </a:p>
        </p:txBody>
      </p:sp>
    </p:spTree>
    <p:extLst>
      <p:ext uri="{BB962C8B-B14F-4D97-AF65-F5344CB8AC3E}">
        <p14:creationId xmlns:p14="http://schemas.microsoft.com/office/powerpoint/2010/main" val="26850422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solidFill>
                <a:srgbClr val="1B1B1B"/>
              </a:solidFill>
              <a:effectLst/>
              <a:latin typeface="Raleway" pitchFamily="2"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F51879B-46A6-4B01-9322-6C3420BE5B27}"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79448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solidFill>
                <a:srgbClr val="1B1B1B"/>
              </a:solidFill>
              <a:effectLst/>
              <a:latin typeface="Raleway" pitchFamily="2" charset="0"/>
            </a:endParaRPr>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15</a:t>
            </a:fld>
            <a:endParaRPr lang="en-GB" altLang="en-US"/>
          </a:p>
        </p:txBody>
      </p:sp>
    </p:spTree>
    <p:extLst>
      <p:ext uri="{BB962C8B-B14F-4D97-AF65-F5344CB8AC3E}">
        <p14:creationId xmlns:p14="http://schemas.microsoft.com/office/powerpoint/2010/main" val="607393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16</a:t>
            </a:fld>
            <a:endParaRPr lang="en-GB" altLang="en-US"/>
          </a:p>
        </p:txBody>
      </p:sp>
    </p:spTree>
    <p:extLst>
      <p:ext uri="{BB962C8B-B14F-4D97-AF65-F5344CB8AC3E}">
        <p14:creationId xmlns:p14="http://schemas.microsoft.com/office/powerpoint/2010/main" val="4039946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17</a:t>
            </a:fld>
            <a:endParaRPr lang="en-GB" altLang="en-US"/>
          </a:p>
        </p:txBody>
      </p:sp>
    </p:spTree>
    <p:extLst>
      <p:ext uri="{BB962C8B-B14F-4D97-AF65-F5344CB8AC3E}">
        <p14:creationId xmlns:p14="http://schemas.microsoft.com/office/powerpoint/2010/main" val="1785930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18</a:t>
            </a:fld>
            <a:endParaRPr lang="en-GB" altLang="en-US"/>
          </a:p>
        </p:txBody>
      </p:sp>
    </p:spTree>
    <p:extLst>
      <p:ext uri="{BB962C8B-B14F-4D97-AF65-F5344CB8AC3E}">
        <p14:creationId xmlns:p14="http://schemas.microsoft.com/office/powerpoint/2010/main" val="18135276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19</a:t>
            </a:fld>
            <a:endParaRPr lang="en-GB" altLang="en-US"/>
          </a:p>
        </p:txBody>
      </p:sp>
    </p:spTree>
    <p:extLst>
      <p:ext uri="{BB962C8B-B14F-4D97-AF65-F5344CB8AC3E}">
        <p14:creationId xmlns:p14="http://schemas.microsoft.com/office/powerpoint/2010/main" val="3094940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20</a:t>
            </a:fld>
            <a:endParaRPr lang="en-GB" altLang="en-US"/>
          </a:p>
        </p:txBody>
      </p:sp>
    </p:spTree>
    <p:extLst>
      <p:ext uri="{BB962C8B-B14F-4D97-AF65-F5344CB8AC3E}">
        <p14:creationId xmlns:p14="http://schemas.microsoft.com/office/powerpoint/2010/main" val="8798749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21</a:t>
            </a:fld>
            <a:endParaRPr lang="en-GB" altLang="en-US"/>
          </a:p>
        </p:txBody>
      </p:sp>
    </p:spTree>
    <p:extLst>
      <p:ext uri="{BB962C8B-B14F-4D97-AF65-F5344CB8AC3E}">
        <p14:creationId xmlns:p14="http://schemas.microsoft.com/office/powerpoint/2010/main" val="14598710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B3A9BA5-68F9-41E5-9938-05C6928B6C1A}" type="slidenum">
              <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219" name="Rectangle 2"/>
          <p:cNvSpPr>
            <a:spLocks noGrp="1" noRot="1" noChangeAspect="1" noChangeArrowheads="1" noTextEdit="1"/>
          </p:cNvSpPr>
          <p:nvPr>
            <p:ph type="sldImg"/>
          </p:nvPr>
        </p:nvSpPr>
        <p:spPr>
          <a:xfrm>
            <a:off x="396875" y="617538"/>
            <a:ext cx="5673725" cy="4256087"/>
          </a:xfrm>
          <a:ln/>
        </p:spPr>
      </p:sp>
      <p:sp>
        <p:nvSpPr>
          <p:cNvPr id="9220" name="Rectangle 3"/>
          <p:cNvSpPr>
            <a:spLocks noGrp="1" noChangeArrowheads="1"/>
          </p:cNvSpPr>
          <p:nvPr>
            <p:ph type="body" idx="1"/>
          </p:nvPr>
        </p:nvSpPr>
        <p:spPr>
          <a:xfrm>
            <a:off x="881493" y="5029201"/>
            <a:ext cx="4847439" cy="4765040"/>
          </a:xfrm>
          <a:noFill/>
        </p:spPr>
        <p:txBody>
          <a:bodyPr lIns="91430" tIns="45714" rIns="91430" bIns="45714"/>
          <a:lstStyle/>
          <a:p>
            <a:pPr marL="119063" indent="-119063" eaLnBrk="1" hangingPunct="1"/>
            <a:endParaRPr lang="en-US" altLang="en-US" i="1" dirty="0"/>
          </a:p>
        </p:txBody>
      </p:sp>
    </p:spTree>
    <p:extLst>
      <p:ext uri="{BB962C8B-B14F-4D97-AF65-F5344CB8AC3E}">
        <p14:creationId xmlns:p14="http://schemas.microsoft.com/office/powerpoint/2010/main" val="11359636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4CE8007-01EF-4BF1-BBFC-C1A34B77FFCD}"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454891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24</a:t>
            </a:fld>
            <a:endParaRPr lang="en-GB" altLang="en-US"/>
          </a:p>
        </p:txBody>
      </p:sp>
    </p:spTree>
    <p:extLst>
      <p:ext uri="{BB962C8B-B14F-4D97-AF65-F5344CB8AC3E}">
        <p14:creationId xmlns:p14="http://schemas.microsoft.com/office/powerpoint/2010/main" val="29512974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25</a:t>
            </a:fld>
            <a:endParaRPr lang="en-GB" altLang="en-US"/>
          </a:p>
        </p:txBody>
      </p:sp>
    </p:spTree>
    <p:extLst>
      <p:ext uri="{BB962C8B-B14F-4D97-AF65-F5344CB8AC3E}">
        <p14:creationId xmlns:p14="http://schemas.microsoft.com/office/powerpoint/2010/main" val="26463543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F8014E-7D26-4360-8EB7-21665B20D56F}" type="slidenum">
              <a:rPr lang="en-GB" altLang="en-US" smtClean="0"/>
              <a:pPr/>
              <a:t>26</a:t>
            </a:fld>
            <a:endParaRPr lang="en-GB" altLang="en-US"/>
          </a:p>
        </p:txBody>
      </p:sp>
    </p:spTree>
    <p:extLst>
      <p:ext uri="{BB962C8B-B14F-4D97-AF65-F5344CB8AC3E}">
        <p14:creationId xmlns:p14="http://schemas.microsoft.com/office/powerpoint/2010/main" val="12533657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9F8014E-7D26-4360-8EB7-21665B20D56F}" type="slidenum">
              <a:rPr lang="en-GB" altLang="en-US" smtClean="0"/>
              <a:pPr/>
              <a:t>27</a:t>
            </a:fld>
            <a:endParaRPr lang="en-GB" altLang="en-US"/>
          </a:p>
        </p:txBody>
      </p:sp>
    </p:spTree>
    <p:extLst>
      <p:ext uri="{BB962C8B-B14F-4D97-AF65-F5344CB8AC3E}">
        <p14:creationId xmlns:p14="http://schemas.microsoft.com/office/powerpoint/2010/main" val="42594748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447C430-35CD-4FA9-96AE-26CF577FCB06}" type="slidenum">
              <a:rPr lang="en-GB" altLang="en-US" smtClean="0"/>
              <a:pPr/>
              <a:t>28</a:t>
            </a:fld>
            <a:endParaRPr lang="en-GB" altLang="en-US"/>
          </a:p>
        </p:txBody>
      </p:sp>
    </p:spTree>
    <p:extLst>
      <p:ext uri="{BB962C8B-B14F-4D97-AF65-F5344CB8AC3E}">
        <p14:creationId xmlns:p14="http://schemas.microsoft.com/office/powerpoint/2010/main" val="24623043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29</a:t>
            </a:fld>
            <a:endParaRPr lang="en-GB" altLang="en-US"/>
          </a:p>
        </p:txBody>
      </p:sp>
    </p:spTree>
    <p:extLst>
      <p:ext uri="{BB962C8B-B14F-4D97-AF65-F5344CB8AC3E}">
        <p14:creationId xmlns:p14="http://schemas.microsoft.com/office/powerpoint/2010/main" val="38460007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30</a:t>
            </a:fld>
            <a:endParaRPr lang="en-GB" altLang="en-US"/>
          </a:p>
        </p:txBody>
      </p:sp>
    </p:spTree>
    <p:extLst>
      <p:ext uri="{BB962C8B-B14F-4D97-AF65-F5344CB8AC3E}">
        <p14:creationId xmlns:p14="http://schemas.microsoft.com/office/powerpoint/2010/main" val="3859194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31</a:t>
            </a:fld>
            <a:endParaRPr lang="en-GB" altLang="en-US"/>
          </a:p>
        </p:txBody>
      </p:sp>
    </p:spTree>
    <p:extLst>
      <p:ext uri="{BB962C8B-B14F-4D97-AF65-F5344CB8AC3E}">
        <p14:creationId xmlns:p14="http://schemas.microsoft.com/office/powerpoint/2010/main" val="23819216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F49885B-4E40-47BC-963F-AF1080A9B538}" type="slidenum">
              <a:rPr lang="en-GB" altLang="en-US" smtClean="0"/>
              <a:pPr/>
              <a:t>32</a:t>
            </a:fld>
            <a:endParaRPr lang="en-GB" altLang="en-US"/>
          </a:p>
        </p:txBody>
      </p:sp>
    </p:spTree>
    <p:extLst>
      <p:ext uri="{BB962C8B-B14F-4D97-AF65-F5344CB8AC3E}">
        <p14:creationId xmlns:p14="http://schemas.microsoft.com/office/powerpoint/2010/main" val="36899198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a:ln/>
        </p:spPr>
      </p:sp>
      <p:sp>
        <p:nvSpPr>
          <p:cNvPr id="337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37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900549-A5DD-43A9-A69B-CCE55838E876}" type="slidenum">
              <a:rPr lang="en-GB" altLang="en-US" smtClean="0"/>
              <a:pPr/>
              <a:t>33</a:t>
            </a:fld>
            <a:endParaRPr lang="en-GB" altLang="en-US"/>
          </a:p>
        </p:txBody>
      </p:sp>
    </p:spTree>
    <p:extLst>
      <p:ext uri="{BB962C8B-B14F-4D97-AF65-F5344CB8AC3E}">
        <p14:creationId xmlns:p14="http://schemas.microsoft.com/office/powerpoint/2010/main" val="11903161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34</a:t>
            </a:fld>
            <a:endParaRPr lang="en-GB" altLang="en-US"/>
          </a:p>
        </p:txBody>
      </p:sp>
    </p:spTree>
    <p:extLst>
      <p:ext uri="{BB962C8B-B14F-4D97-AF65-F5344CB8AC3E}">
        <p14:creationId xmlns:p14="http://schemas.microsoft.com/office/powerpoint/2010/main" val="301405542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35</a:t>
            </a:fld>
            <a:endParaRPr lang="en-GB" altLang="en-US"/>
          </a:p>
        </p:txBody>
      </p:sp>
    </p:spTree>
    <p:extLst>
      <p:ext uri="{BB962C8B-B14F-4D97-AF65-F5344CB8AC3E}">
        <p14:creationId xmlns:p14="http://schemas.microsoft.com/office/powerpoint/2010/main" val="17683436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36</a:t>
            </a:fld>
            <a:endParaRPr lang="en-GB" altLang="en-US"/>
          </a:p>
        </p:txBody>
      </p:sp>
    </p:spTree>
    <p:extLst>
      <p:ext uri="{BB962C8B-B14F-4D97-AF65-F5344CB8AC3E}">
        <p14:creationId xmlns:p14="http://schemas.microsoft.com/office/powerpoint/2010/main" val="37284712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TextEdit="1"/>
          </p:cNvSpPr>
          <p:nvPr>
            <p:ph type="sldImg"/>
          </p:nvPr>
        </p:nvSpPr>
        <p:spPr>
          <a:ln/>
        </p:spPr>
      </p:sp>
      <p:sp>
        <p:nvSpPr>
          <p:cNvPr id="256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256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BEF98E9-19F9-48DD-9D4C-1892EFFD02E8}" type="slidenum">
              <a:rPr lang="en-GB" altLang="en-US" smtClean="0"/>
              <a:pPr/>
              <a:t>37</a:t>
            </a:fld>
            <a:endParaRPr lang="en-GB" altLang="en-US"/>
          </a:p>
        </p:txBody>
      </p:sp>
    </p:spTree>
    <p:extLst>
      <p:ext uri="{BB962C8B-B14F-4D97-AF65-F5344CB8AC3E}">
        <p14:creationId xmlns:p14="http://schemas.microsoft.com/office/powerpoint/2010/main" val="34255604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2CB716-24FE-473A-BA78-E0843EB4409A}" type="slidenum">
              <a:rPr lang="en-GB" altLang="en-US" smtClean="0"/>
              <a:pPr/>
              <a:t>38</a:t>
            </a:fld>
            <a:endParaRPr lang="en-GB" altLang="en-US"/>
          </a:p>
        </p:txBody>
      </p:sp>
    </p:spTree>
    <p:extLst>
      <p:ext uri="{BB962C8B-B14F-4D97-AF65-F5344CB8AC3E}">
        <p14:creationId xmlns:p14="http://schemas.microsoft.com/office/powerpoint/2010/main" val="17639472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42CB716-24FE-473A-BA78-E0843EB4409A}" type="slidenum">
              <a:rPr lang="en-GB" altLang="en-US" smtClean="0"/>
              <a:pPr/>
              <a:t>39</a:t>
            </a:fld>
            <a:endParaRPr lang="en-GB" altLang="en-US"/>
          </a:p>
        </p:txBody>
      </p:sp>
    </p:spTree>
    <p:extLst>
      <p:ext uri="{BB962C8B-B14F-4D97-AF65-F5344CB8AC3E}">
        <p14:creationId xmlns:p14="http://schemas.microsoft.com/office/powerpoint/2010/main" val="111268991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E981DF5-050E-4CD2-806B-8816D1C86A73}" type="slidenum">
              <a:rPr lang="en-GB" altLang="en-US" smtClean="0"/>
              <a:pPr/>
              <a:t>40</a:t>
            </a:fld>
            <a:endParaRPr lang="en-GB" altLang="en-US"/>
          </a:p>
        </p:txBody>
      </p:sp>
    </p:spTree>
    <p:extLst>
      <p:ext uri="{BB962C8B-B14F-4D97-AF65-F5344CB8AC3E}">
        <p14:creationId xmlns:p14="http://schemas.microsoft.com/office/powerpoint/2010/main" val="272377010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E981DF5-050E-4CD2-806B-8816D1C86A73}" type="slidenum">
              <a:rPr lang="en-GB" altLang="en-US" smtClean="0"/>
              <a:pPr/>
              <a:t>41</a:t>
            </a:fld>
            <a:endParaRPr lang="en-GB" altLang="en-US"/>
          </a:p>
        </p:txBody>
      </p:sp>
    </p:spTree>
    <p:extLst>
      <p:ext uri="{BB962C8B-B14F-4D97-AF65-F5344CB8AC3E}">
        <p14:creationId xmlns:p14="http://schemas.microsoft.com/office/powerpoint/2010/main" val="49222098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3B9C24-5667-4A29-A10D-93EF92FE42E6}" type="slidenum">
              <a:rPr lang="en-GB" altLang="en-US" smtClean="0"/>
              <a:pPr/>
              <a:t>42</a:t>
            </a:fld>
            <a:endParaRPr lang="en-GB" altLang="en-US"/>
          </a:p>
        </p:txBody>
      </p:sp>
    </p:spTree>
    <p:extLst>
      <p:ext uri="{BB962C8B-B14F-4D97-AF65-F5344CB8AC3E}">
        <p14:creationId xmlns:p14="http://schemas.microsoft.com/office/powerpoint/2010/main" val="282191939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EBBE7D-379C-4006-97AF-501FA980FB5A}" type="slidenum">
              <a:rPr lang="en-GB" altLang="en-US" smtClean="0"/>
              <a:pPr/>
              <a:t>43</a:t>
            </a:fld>
            <a:endParaRPr lang="en-GB" altLang="en-US"/>
          </a:p>
        </p:txBody>
      </p:sp>
    </p:spTree>
    <p:extLst>
      <p:ext uri="{BB962C8B-B14F-4D97-AF65-F5344CB8AC3E}">
        <p14:creationId xmlns:p14="http://schemas.microsoft.com/office/powerpoint/2010/main" val="63555288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EBBE7D-379C-4006-97AF-501FA980FB5A}" type="slidenum">
              <a:rPr lang="en-GB" altLang="en-US" smtClean="0"/>
              <a:pPr/>
              <a:t>44</a:t>
            </a:fld>
            <a:endParaRPr lang="en-GB" altLang="en-US"/>
          </a:p>
        </p:txBody>
      </p:sp>
    </p:spTree>
    <p:extLst>
      <p:ext uri="{BB962C8B-B14F-4D97-AF65-F5344CB8AC3E}">
        <p14:creationId xmlns:p14="http://schemas.microsoft.com/office/powerpoint/2010/main" val="21772992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a:ln/>
        </p:spPr>
      </p:sp>
      <p:sp>
        <p:nvSpPr>
          <p:cNvPr id="378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78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3B9C24-5667-4A29-A10D-93EF92FE42E6}" type="slidenum">
              <a:rPr lang="en-GB" altLang="en-US" smtClean="0"/>
              <a:pPr/>
              <a:t>45</a:t>
            </a:fld>
            <a:endParaRPr lang="en-GB" altLang="en-US"/>
          </a:p>
        </p:txBody>
      </p:sp>
    </p:spTree>
    <p:extLst>
      <p:ext uri="{BB962C8B-B14F-4D97-AF65-F5344CB8AC3E}">
        <p14:creationId xmlns:p14="http://schemas.microsoft.com/office/powerpoint/2010/main" val="202846763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46</a:t>
            </a:fld>
            <a:endParaRPr lang="en-GB" altLang="en-US"/>
          </a:p>
        </p:txBody>
      </p:sp>
    </p:spTree>
    <p:extLst>
      <p:ext uri="{BB962C8B-B14F-4D97-AF65-F5344CB8AC3E}">
        <p14:creationId xmlns:p14="http://schemas.microsoft.com/office/powerpoint/2010/main" val="5388745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ndParaRPr>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EBBE7D-379C-4006-97AF-501FA980FB5A}" type="slidenum">
              <a:rPr lang="en-GB" altLang="en-US" smtClean="0"/>
              <a:pPr/>
              <a:t>47</a:t>
            </a:fld>
            <a:endParaRPr lang="en-GB" altLang="en-US"/>
          </a:p>
        </p:txBody>
      </p:sp>
    </p:spTree>
    <p:extLst>
      <p:ext uri="{BB962C8B-B14F-4D97-AF65-F5344CB8AC3E}">
        <p14:creationId xmlns:p14="http://schemas.microsoft.com/office/powerpoint/2010/main" val="9889531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48</a:t>
            </a:fld>
            <a:endParaRPr lang="en-GB" altLang="en-US"/>
          </a:p>
        </p:txBody>
      </p:sp>
    </p:spTree>
    <p:extLst>
      <p:ext uri="{BB962C8B-B14F-4D97-AF65-F5344CB8AC3E}">
        <p14:creationId xmlns:p14="http://schemas.microsoft.com/office/powerpoint/2010/main" val="38219266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49</a:t>
            </a:fld>
            <a:endParaRPr lang="en-GB" altLang="en-US"/>
          </a:p>
        </p:txBody>
      </p:sp>
    </p:spTree>
    <p:extLst>
      <p:ext uri="{BB962C8B-B14F-4D97-AF65-F5344CB8AC3E}">
        <p14:creationId xmlns:p14="http://schemas.microsoft.com/office/powerpoint/2010/main" val="102914508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50</a:t>
            </a:fld>
            <a:endParaRPr lang="en-GB" altLang="en-US"/>
          </a:p>
        </p:txBody>
      </p:sp>
    </p:spTree>
    <p:extLst>
      <p:ext uri="{BB962C8B-B14F-4D97-AF65-F5344CB8AC3E}">
        <p14:creationId xmlns:p14="http://schemas.microsoft.com/office/powerpoint/2010/main" val="20279269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51</a:t>
            </a:fld>
            <a:endParaRPr lang="en-GB" altLang="en-US"/>
          </a:p>
        </p:txBody>
      </p:sp>
    </p:spTree>
    <p:extLst>
      <p:ext uri="{BB962C8B-B14F-4D97-AF65-F5344CB8AC3E}">
        <p14:creationId xmlns:p14="http://schemas.microsoft.com/office/powerpoint/2010/main" val="178314554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52</a:t>
            </a:fld>
            <a:endParaRPr lang="en-GB" altLang="en-US"/>
          </a:p>
        </p:txBody>
      </p:sp>
    </p:spTree>
    <p:extLst>
      <p:ext uri="{BB962C8B-B14F-4D97-AF65-F5344CB8AC3E}">
        <p14:creationId xmlns:p14="http://schemas.microsoft.com/office/powerpoint/2010/main" val="15849737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53</a:t>
            </a:fld>
            <a:endParaRPr lang="en-GB" altLang="en-US"/>
          </a:p>
        </p:txBody>
      </p:sp>
    </p:spTree>
    <p:extLst>
      <p:ext uri="{BB962C8B-B14F-4D97-AF65-F5344CB8AC3E}">
        <p14:creationId xmlns:p14="http://schemas.microsoft.com/office/powerpoint/2010/main" val="74507537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54</a:t>
            </a:fld>
            <a:endParaRPr lang="en-GB" altLang="en-US"/>
          </a:p>
        </p:txBody>
      </p:sp>
    </p:spTree>
    <p:extLst>
      <p:ext uri="{BB962C8B-B14F-4D97-AF65-F5344CB8AC3E}">
        <p14:creationId xmlns:p14="http://schemas.microsoft.com/office/powerpoint/2010/main" val="313768968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cy-GB" altLang="cy-GB" i="1" dirty="0">
              <a:latin typeface="Arial" panose="020B0604020202020204" pitchFamily="34" charset="0"/>
            </a:endParaRPr>
          </a:p>
        </p:txBody>
      </p:sp>
    </p:spTree>
    <p:extLst>
      <p:ext uri="{BB962C8B-B14F-4D97-AF65-F5344CB8AC3E}">
        <p14:creationId xmlns:p14="http://schemas.microsoft.com/office/powerpoint/2010/main" val="76583428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56</a:t>
            </a:fld>
            <a:endParaRPr lang="en-GB" altLang="en-US"/>
          </a:p>
        </p:txBody>
      </p:sp>
    </p:spTree>
    <p:extLst>
      <p:ext uri="{BB962C8B-B14F-4D97-AF65-F5344CB8AC3E}">
        <p14:creationId xmlns:p14="http://schemas.microsoft.com/office/powerpoint/2010/main" val="254985702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1"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58</a:t>
            </a:fld>
            <a:endParaRPr lang="en-GB" altLang="en-US"/>
          </a:p>
        </p:txBody>
      </p:sp>
    </p:spTree>
    <p:extLst>
      <p:ext uri="{BB962C8B-B14F-4D97-AF65-F5344CB8AC3E}">
        <p14:creationId xmlns:p14="http://schemas.microsoft.com/office/powerpoint/2010/main" val="180676187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59</a:t>
            </a:fld>
            <a:endParaRPr lang="en-GB" altLang="en-US"/>
          </a:p>
        </p:txBody>
      </p:sp>
    </p:spTree>
    <p:extLst>
      <p:ext uri="{BB962C8B-B14F-4D97-AF65-F5344CB8AC3E}">
        <p14:creationId xmlns:p14="http://schemas.microsoft.com/office/powerpoint/2010/main" val="37909898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60</a:t>
            </a:fld>
            <a:endParaRPr lang="en-GB" altLang="en-US"/>
          </a:p>
        </p:txBody>
      </p:sp>
    </p:spTree>
    <p:extLst>
      <p:ext uri="{BB962C8B-B14F-4D97-AF65-F5344CB8AC3E}">
        <p14:creationId xmlns:p14="http://schemas.microsoft.com/office/powerpoint/2010/main" val="87740284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61</a:t>
            </a:fld>
            <a:endParaRPr lang="en-GB" altLang="en-US"/>
          </a:p>
        </p:txBody>
      </p:sp>
    </p:spTree>
    <p:extLst>
      <p:ext uri="{BB962C8B-B14F-4D97-AF65-F5344CB8AC3E}">
        <p14:creationId xmlns:p14="http://schemas.microsoft.com/office/powerpoint/2010/main" val="190904462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62</a:t>
            </a:fld>
            <a:endParaRPr lang="en-GB" altLang="en-US"/>
          </a:p>
        </p:txBody>
      </p:sp>
    </p:spTree>
    <p:extLst>
      <p:ext uri="{BB962C8B-B14F-4D97-AF65-F5344CB8AC3E}">
        <p14:creationId xmlns:p14="http://schemas.microsoft.com/office/powerpoint/2010/main" val="418322133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63</a:t>
            </a:fld>
            <a:endParaRPr lang="en-GB" altLang="en-US"/>
          </a:p>
        </p:txBody>
      </p:sp>
    </p:spTree>
    <p:extLst>
      <p:ext uri="{BB962C8B-B14F-4D97-AF65-F5344CB8AC3E}">
        <p14:creationId xmlns:p14="http://schemas.microsoft.com/office/powerpoint/2010/main" val="245616886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64</a:t>
            </a:fld>
            <a:endParaRPr lang="en-GB" altLang="en-US"/>
          </a:p>
        </p:txBody>
      </p:sp>
    </p:spTree>
    <p:extLst>
      <p:ext uri="{BB962C8B-B14F-4D97-AF65-F5344CB8AC3E}">
        <p14:creationId xmlns:p14="http://schemas.microsoft.com/office/powerpoint/2010/main" val="3805987449"/>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65</a:t>
            </a:fld>
            <a:endParaRPr lang="en-GB" altLang="en-US"/>
          </a:p>
        </p:txBody>
      </p:sp>
    </p:spTree>
    <p:extLst>
      <p:ext uri="{BB962C8B-B14F-4D97-AF65-F5344CB8AC3E}">
        <p14:creationId xmlns:p14="http://schemas.microsoft.com/office/powerpoint/2010/main" val="174003859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ltLang="en-US" i="1"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66</a:t>
            </a:fld>
            <a:endParaRPr lang="en-GB" altLang="en-US"/>
          </a:p>
        </p:txBody>
      </p:sp>
    </p:spTree>
    <p:extLst>
      <p:ext uri="{BB962C8B-B14F-4D97-AF65-F5344CB8AC3E}">
        <p14:creationId xmlns:p14="http://schemas.microsoft.com/office/powerpoint/2010/main" val="406315852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68</a:t>
            </a:fld>
            <a:endParaRPr lang="en-GB" altLang="en-US"/>
          </a:p>
        </p:txBody>
      </p:sp>
    </p:spTree>
    <p:extLst>
      <p:ext uri="{BB962C8B-B14F-4D97-AF65-F5344CB8AC3E}">
        <p14:creationId xmlns:p14="http://schemas.microsoft.com/office/powerpoint/2010/main" val="4222182295"/>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69</a:t>
            </a:fld>
            <a:endParaRPr lang="en-GB" altLang="en-US"/>
          </a:p>
        </p:txBody>
      </p:sp>
    </p:spTree>
    <p:extLst>
      <p:ext uri="{BB962C8B-B14F-4D97-AF65-F5344CB8AC3E}">
        <p14:creationId xmlns:p14="http://schemas.microsoft.com/office/powerpoint/2010/main" val="217966076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70</a:t>
            </a:fld>
            <a:endParaRPr lang="en-GB" altLang="en-US"/>
          </a:p>
        </p:txBody>
      </p:sp>
    </p:spTree>
    <p:extLst>
      <p:ext uri="{BB962C8B-B14F-4D97-AF65-F5344CB8AC3E}">
        <p14:creationId xmlns:p14="http://schemas.microsoft.com/office/powerpoint/2010/main" val="322773795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1F51879B-46A6-4B01-9322-6C3420BE5B27}" type="slidenum">
              <a:rPr lang="en-GB" altLang="en-US" smtClean="0"/>
              <a:pPr>
                <a:defRPr/>
              </a:pPr>
              <a:t>76</a:t>
            </a:fld>
            <a:endParaRPr lang="en-GB" altLang="en-US"/>
          </a:p>
        </p:txBody>
      </p:sp>
    </p:spTree>
    <p:extLst>
      <p:ext uri="{BB962C8B-B14F-4D97-AF65-F5344CB8AC3E}">
        <p14:creationId xmlns:p14="http://schemas.microsoft.com/office/powerpoint/2010/main" val="14951785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4746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dirty="0"/>
              <a:t>Click to edit Master text styles</a:t>
            </a:r>
          </a:p>
        </p:txBody>
      </p:sp>
    </p:spTree>
    <p:extLst>
      <p:ext uri="{BB962C8B-B14F-4D97-AF65-F5344CB8AC3E}">
        <p14:creationId xmlns:p14="http://schemas.microsoft.com/office/powerpoint/2010/main" val="2922339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143000" y="1122363"/>
            <a:ext cx="6858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8652717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628650" y="1825625"/>
            <a:ext cx="7886700" cy="364089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905884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62865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4648200" y="1825625"/>
            <a:ext cx="3867150" cy="380986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72419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630238" y="365125"/>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630238" y="2505075"/>
            <a:ext cx="3868737"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4629150" y="2505075"/>
            <a:ext cx="3887788" cy="308071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10814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3887788" y="457201"/>
            <a:ext cx="462915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827246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630238" y="457200"/>
            <a:ext cx="2949575"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3887788" y="457199"/>
            <a:ext cx="462915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1018401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4/4/2025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7270147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medium confidence">
            <a:extLst>
              <a:ext uri="{FF2B5EF4-FFF2-40B4-BE49-F238E27FC236}">
                <a16:creationId xmlns:a16="http://schemas.microsoft.com/office/drawing/2014/main" id="{94D6A193-B301-6B6C-B400-4D5D66BB3411}"/>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1129882982"/>
      </p:ext>
    </p:extLst>
  </p:cSld>
  <p:clrMap bg1="lt1" tx1="dk1" bg2="lt2" tx2="dk2" accent1="accent1" accent2="accent2" accent3="accent3" accent4="accent4" accent5="accent5" accent6="accent6" hlink="hlink" folHlink="folHlink"/>
  <p:sldLayoutIdLst>
    <p:sldLayoutId id="2147483841" r:id="rId1"/>
    <p:sldLayoutId id="214748384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4/4/2025</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userDrawn="1"/>
        </p:nvPicPr>
        <p:blipFill>
          <a:blip r:embed="rId9"/>
          <a:stretch>
            <a:fillRect/>
          </a:stretch>
        </p:blipFill>
        <p:spPr>
          <a:xfrm>
            <a:off x="0" y="0"/>
            <a:ext cx="9144000" cy="6858000"/>
          </a:xfrm>
          <a:prstGeom prst="rect">
            <a:avLst/>
          </a:prstGeom>
        </p:spPr>
      </p:pic>
    </p:spTree>
    <p:extLst>
      <p:ext uri="{BB962C8B-B14F-4D97-AF65-F5344CB8AC3E}">
        <p14:creationId xmlns:p14="http://schemas.microsoft.com/office/powerpoint/2010/main" val="3365491762"/>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video" Target="https://www.youtube.com/embed/ITTB08oOvxA?feature=oembed" TargetMode="Externa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video" Target="https://www.youtube.com/embed/gONZsyo9Rdk?feature=oembed" TargetMode="External"/><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5.xml"/><Relationship Id="rId1" Type="http://schemas.openxmlformats.org/officeDocument/2006/relationships/video" Target="https://www.youtube.com/embed/4ALy6I1J1uo?feature=oembed" TargetMode="External"/><Relationship Id="rId5" Type="http://schemas.openxmlformats.org/officeDocument/2006/relationships/image" Target="../media/image6.jpeg"/><Relationship Id="rId4" Type="http://schemas.openxmlformats.org/officeDocument/2006/relationships/hyperlink" Target="https://www.youtube.com/watch?v=4ALy6I1J1uo"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5.xml"/><Relationship Id="rId1" Type="http://schemas.openxmlformats.org/officeDocument/2006/relationships/video" Target="https://www.youtube.com/embed/4n7fosK9UyY?feature=oembed" TargetMode="External"/><Relationship Id="rId5" Type="http://schemas.openxmlformats.org/officeDocument/2006/relationships/hyperlink" Target="https://www.youtube.com/watch?v=4n7fosK9UyY" TargetMode="Externa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5.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4.xml"/><Relationship Id="rId1" Type="http://schemas.openxmlformats.org/officeDocument/2006/relationships/video" Target="https://www.youtube.com/embed/OgQQ-1TmCaQ?feature=oembed" TargetMode="External"/><Relationship Id="rId4" Type="http://schemas.openxmlformats.org/officeDocument/2006/relationships/image" Target="../media/image12.jpeg"/></Relationships>
</file>

<file path=ppt/slides/_rels/slide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14.jfif"/><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hyperlink" Target="https://contact.org.uk/wp-content/uploads/2021/03/wheelchair_services_for_young_people_in_wales.pdf" TargetMode="External"/><Relationship Id="rId2" Type="http://schemas.openxmlformats.org/officeDocument/2006/relationships/notesSlide" Target="../notesSlides/notesSlide53.xml"/><Relationship Id="rId1" Type="http://schemas.openxmlformats.org/officeDocument/2006/relationships/slideLayout" Target="../slideLayouts/slideLayout4.xml"/><Relationship Id="rId5" Type="http://schemas.openxmlformats.org/officeDocument/2006/relationships/hyperlink" Target="https://gov.wales/sites/default/files/publications/2018-04/planning-to-increase-access-to-schools-for-disabled-pupils.pdf" TargetMode="External"/><Relationship Id="rId4" Type="http://schemas.openxmlformats.org/officeDocument/2006/relationships/hyperlink" Target="https://www.theguardian.com/society/2019/jul/19/adopters-disabled-children-send-crisis-special-education-provision"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3" Type="http://schemas.openxmlformats.org/officeDocument/2006/relationships/hyperlink" Target="https://nasenjournals.onlinelibrary.wiley.com/doi/pdfdirect/10.1111/1467-8578.12377?casa_token=ePEIecFGcx8AAAAA:GsMrzYwxIIJttMXbWu_LBRb06SNlTFoBSfqYG3aJTIq0itfHHXyrj2tJ_PBhZxI4UQb_KyklsGbgiw" TargetMode="External"/><Relationship Id="rId2" Type="http://schemas.openxmlformats.org/officeDocument/2006/relationships/notesSlide" Target="../notesSlides/notesSlide57.xml"/><Relationship Id="rId1" Type="http://schemas.openxmlformats.org/officeDocument/2006/relationships/slideLayout" Target="../slideLayouts/slideLayout4.xml"/><Relationship Id="rId5" Type="http://schemas.openxmlformats.org/officeDocument/2006/relationships/hyperlink" Target="https://www.tandfonline.com/doi/abs/10.1080/19404158.2019.1709875" TargetMode="External"/><Relationship Id="rId4" Type="http://schemas.openxmlformats.org/officeDocument/2006/relationships/hyperlink" Target="https://repository.uwtsd.ac.uk/id/eprint/1625/1/Agweddau%20Athrawon%20tuag%20at%20ADCG.%20Adolygiad%20ac%20Argymhellion%20ar%20gyfer%20y%20Dyfodol.pdf" TargetMode="Externa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5.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5.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5.xml"/><Relationship Id="rId1" Type="http://schemas.openxmlformats.org/officeDocument/2006/relationships/video" Target="https://www.youtube.com/embed/O1GYplm3wqY?feature=oembed" TargetMode="Externa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68.xml"/><Relationship Id="rId2" Type="http://schemas.openxmlformats.org/officeDocument/2006/relationships/slideLayout" Target="../slideLayouts/slideLayout4.xml"/><Relationship Id="rId1" Type="http://schemas.openxmlformats.org/officeDocument/2006/relationships/video" Target="https://www.youtube.com/embed/Biex1XR_mpo?feature=oembed" TargetMode="External"/><Relationship Id="rId4" Type="http://schemas.openxmlformats.org/officeDocument/2006/relationships/image" Target="../media/image17.jpe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9.xml.rels><?xml version="1.0" encoding="UTF-8" standalone="yes"?>
<Relationships xmlns="http://schemas.openxmlformats.org/package/2006/relationships"><Relationship Id="rId3" Type="http://schemas.openxmlformats.org/officeDocument/2006/relationships/hyperlink" Target="https://autisticadvocacy.org/about-asan/identity-first-language/" TargetMode="External"/><Relationship Id="rId2" Type="http://schemas.openxmlformats.org/officeDocument/2006/relationships/hyperlink" Target="https://anti-bullyingalliance.org.uk/sites/default/files/uploads/attachments/tackling-disablist-language-based-bullying-in-school-final.pdf" TargetMode="External"/><Relationship Id="rId1" Type="http://schemas.openxmlformats.org/officeDocument/2006/relationships/slideLayout" Target="../slideLayouts/slideLayout4.xml"/><Relationship Id="rId6" Type="http://schemas.openxmlformats.org/officeDocument/2006/relationships/hyperlink" Target="https://molecularautism.biomedcentral.com/articles/10.1186/s13229-021-00421-1" TargetMode="External"/><Relationship Id="rId5" Type="http://schemas.openxmlformats.org/officeDocument/2006/relationships/hyperlink" Target="https://nasenjournals.onlinelibrary.wiley.com/doi/pdfdirect/10.1111/1467-8578.12240?casa_token=7KVIydw0JG4AAAAA:mgzKiW2NphqX2If86beRkF-JHCtei6HcvwT2kICxo6ZIsMqkA_6th3Y-ztl7SPv9WwolcEuchQk7nw" TargetMode="External"/><Relationship Id="rId4" Type="http://schemas.openxmlformats.org/officeDocument/2006/relationships/hyperlink" Target="https://uwlaw-omeka.s3.us-east-2.amazonaws.com/original/743364440abfc4cf48fc1505704fbdefa3eb2af2.pdf" TargetMode="External"/></Relationships>
</file>

<file path=ppt/slides/_rels/slide80.xml.rels><?xml version="1.0" encoding="UTF-8" standalone="yes"?>
<Relationships xmlns="http://schemas.openxmlformats.org/package/2006/relationships"><Relationship Id="rId3" Type="http://schemas.openxmlformats.org/officeDocument/2006/relationships/hyperlink" Target="https://doi.org/10.3389/fpsyg.2020.01162" TargetMode="External"/><Relationship Id="rId2" Type="http://schemas.openxmlformats.org/officeDocument/2006/relationships/hyperlink" Target="https://theaphasiacenter.com/2012/01/what-is-apraxia/" TargetMode="External"/><Relationship Id="rId1" Type="http://schemas.openxmlformats.org/officeDocument/2006/relationships/slideLayout" Target="../slideLayouts/slideLayout4.xml"/><Relationship Id="rId6" Type="http://schemas.openxmlformats.org/officeDocument/2006/relationships/hyperlink" Target="https://www.youtube.com/watch?v=ITTB08oOvxA" TargetMode="External"/><Relationship Id="rId5" Type="http://schemas.openxmlformats.org/officeDocument/2006/relationships/hyperlink" Target="https://www.youtube.com/watch?v=Biex1XR_mpo" TargetMode="External"/><Relationship Id="rId4" Type="http://schemas.openxmlformats.org/officeDocument/2006/relationships/hyperlink" Target="https://www.un.org/development/desa/disabilities/resources/disability-and-the-media.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E06FFB-A1DB-B9D6-C19A-B6F200C6B85E}"/>
              </a:ext>
            </a:extLst>
          </p:cNvPr>
          <p:cNvSpPr>
            <a:spLocks noGrp="1"/>
          </p:cNvSpPr>
          <p:nvPr>
            <p:ph type="title"/>
          </p:nvPr>
        </p:nvSpPr>
        <p:spPr>
          <a:xfrm>
            <a:off x="242455" y="1385456"/>
            <a:ext cx="4022117" cy="3738338"/>
          </a:xfrm>
        </p:spPr>
        <p:txBody>
          <a:bodyPr/>
          <a:lstStyle/>
          <a:p>
            <a:r>
              <a:rPr lang="en-GB" sz="3200" b="1" dirty="0"/>
              <a:t>ECEY6006C </a:t>
            </a:r>
            <a:br>
              <a:rPr lang="en-GB" sz="3200" dirty="0"/>
            </a:br>
            <a:r>
              <a:rPr lang="en-GB" sz="3200" dirty="0" err="1"/>
              <a:t>Cynorthwyo</a:t>
            </a:r>
            <a:r>
              <a:rPr lang="en-GB" sz="3200" dirty="0"/>
              <a:t> Plant ag </a:t>
            </a:r>
            <a:r>
              <a:rPr lang="en-GB" sz="3200" dirty="0" err="1"/>
              <a:t>Anghenion</a:t>
            </a:r>
            <a:r>
              <a:rPr lang="en-GB" sz="3200" dirty="0"/>
              <a:t> </a:t>
            </a:r>
            <a:r>
              <a:rPr lang="en-GB" sz="3200" dirty="0" err="1"/>
              <a:t>Dysgu</a:t>
            </a:r>
            <a:r>
              <a:rPr lang="en-GB" sz="3200" dirty="0"/>
              <a:t> </a:t>
            </a:r>
            <a:r>
              <a:rPr lang="en-GB" sz="3200" dirty="0" err="1"/>
              <a:t>Ychwanegol</a:t>
            </a:r>
            <a:br>
              <a:rPr lang="en-GB" sz="3200" dirty="0"/>
            </a:br>
            <a:br>
              <a:rPr lang="en-GB" sz="3200" dirty="0"/>
            </a:br>
            <a:br>
              <a:rPr lang="en-GB" sz="3200" dirty="0"/>
            </a:br>
            <a:r>
              <a:rPr lang="en-GB" sz="3200" dirty="0" err="1"/>
              <a:t>Rhwystrau</a:t>
            </a:r>
            <a:br>
              <a:rPr lang="en-GB" sz="4400" dirty="0"/>
            </a:br>
            <a:br>
              <a:rPr lang="en-GB" sz="4400" dirty="0"/>
            </a:br>
            <a:br>
              <a:rPr lang="en-GB" sz="4400" dirty="0"/>
            </a:br>
            <a:endParaRPr lang="en-GB" sz="4400" i="1" dirty="0">
              <a:solidFill>
                <a:schemeClr val="accent4">
                  <a:lumMod val="20000"/>
                  <a:lumOff val="80000"/>
                </a:schemeClr>
              </a:solidFill>
            </a:endParaRPr>
          </a:p>
        </p:txBody>
      </p:sp>
      <p:sp>
        <p:nvSpPr>
          <p:cNvPr id="2" name="Text Placeholder 1">
            <a:extLst>
              <a:ext uri="{FF2B5EF4-FFF2-40B4-BE49-F238E27FC236}">
                <a16:creationId xmlns:a16="http://schemas.microsoft.com/office/drawing/2014/main" id="{BADC0A30-BE25-DB7F-6367-EEDD0CD07380}"/>
              </a:ext>
            </a:extLst>
          </p:cNvPr>
          <p:cNvSpPr>
            <a:spLocks noGrp="1"/>
          </p:cNvSpPr>
          <p:nvPr>
            <p:ph type="body" sz="quarter" idx="10"/>
          </p:nvPr>
        </p:nvSpPr>
        <p:spPr>
          <a:xfrm>
            <a:off x="4391891" y="1385455"/>
            <a:ext cx="4509654" cy="3555713"/>
          </a:xfrm>
        </p:spPr>
        <p:txBody>
          <a:bodyPr/>
          <a:lstStyle/>
          <a:p>
            <a:pPr marL="0" lvl="0" indent="0" eaLnBrk="0" fontAlgn="base" hangingPunct="0">
              <a:spcAft>
                <a:spcPct val="0"/>
              </a:spcAft>
              <a:buNone/>
              <a:defRPr/>
            </a:pPr>
            <a:r>
              <a:rPr lang="en-GB" sz="3600" b="1" kern="0" dirty="0">
                <a:solidFill>
                  <a:schemeClr val="accent4">
                    <a:lumMod val="20000"/>
                    <a:lumOff val="80000"/>
                  </a:schemeClr>
                </a:solidFill>
                <a:latin typeface="Arial" panose="020B0604020202020204" pitchFamily="34" charset="0"/>
                <a:ea typeface="ＭＳ Ｐゴシック" charset="-128"/>
              </a:rPr>
              <a:t>ECEY6006 </a:t>
            </a:r>
            <a:r>
              <a:rPr lang="en-GB" sz="3200" kern="0" dirty="0">
                <a:solidFill>
                  <a:schemeClr val="accent4">
                    <a:lumMod val="20000"/>
                    <a:lumOff val="80000"/>
                  </a:schemeClr>
                </a:solidFill>
                <a:latin typeface="Arial" panose="020B0604020202020204" pitchFamily="34" charset="0"/>
                <a:ea typeface="ＭＳ Ｐゴシック" charset="-128"/>
              </a:rPr>
              <a:t>Supporting Children with Additional Learning Needs</a:t>
            </a:r>
          </a:p>
          <a:p>
            <a:pPr marL="0" lvl="0" indent="0" eaLnBrk="0" fontAlgn="base" hangingPunct="0">
              <a:spcAft>
                <a:spcPct val="0"/>
              </a:spcAft>
              <a:buNone/>
              <a:defRPr/>
            </a:pPr>
            <a:endParaRPr lang="en-GB" sz="3600" kern="0" dirty="0">
              <a:solidFill>
                <a:schemeClr val="accent4">
                  <a:lumMod val="20000"/>
                  <a:lumOff val="80000"/>
                </a:schemeClr>
              </a:solidFill>
              <a:latin typeface="Arial" panose="020B0604020202020204" pitchFamily="34" charset="0"/>
              <a:ea typeface="ＭＳ Ｐゴシック" charset="-128"/>
            </a:endParaRPr>
          </a:p>
          <a:p>
            <a:pPr marL="0" lvl="0" indent="0" eaLnBrk="0" fontAlgn="base" hangingPunct="0">
              <a:spcAft>
                <a:spcPct val="0"/>
              </a:spcAft>
              <a:buNone/>
              <a:defRPr/>
            </a:pPr>
            <a:r>
              <a:rPr lang="en-GB" sz="3600" kern="0" dirty="0">
                <a:solidFill>
                  <a:schemeClr val="accent4">
                    <a:lumMod val="20000"/>
                    <a:lumOff val="80000"/>
                  </a:schemeClr>
                </a:solidFill>
                <a:latin typeface="Arial" panose="020B0604020202020204" pitchFamily="34" charset="0"/>
                <a:ea typeface="ＭＳ Ｐゴシック" charset="-128"/>
              </a:rPr>
              <a:t>Barriers</a:t>
            </a:r>
            <a:endParaRPr lang="cy-GB" sz="3600" kern="0" dirty="0">
              <a:solidFill>
                <a:schemeClr val="accent4">
                  <a:lumMod val="20000"/>
                  <a:lumOff val="80000"/>
                </a:schemeClr>
              </a:solidFill>
              <a:latin typeface="Arial"/>
              <a:ea typeface="ＭＳ Ｐゴシック" charset="-128"/>
            </a:endParaRPr>
          </a:p>
          <a:p>
            <a:endParaRPr lang="en-GB" dirty="0"/>
          </a:p>
        </p:txBody>
      </p:sp>
    </p:spTree>
    <p:extLst>
      <p:ext uri="{BB962C8B-B14F-4D97-AF65-F5344CB8AC3E}">
        <p14:creationId xmlns:p14="http://schemas.microsoft.com/office/powerpoint/2010/main" val="400059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a:latin typeface="Arial" panose="020B0604020202020204" pitchFamily="34" charset="0"/>
                <a:cs typeface="Arial" panose="020B0604020202020204" pitchFamily="34" charset="0"/>
              </a:rPr>
              <a:t>Cynnwys</a:t>
            </a:r>
            <a:br>
              <a:rPr lang="cy-GB" dirty="0">
                <a:latin typeface="Arial" panose="020B0604020202020204" pitchFamily="34" charset="0"/>
                <a:cs typeface="Arial" panose="020B0604020202020204" pitchFamily="34" charset="0"/>
              </a:rPr>
            </a:br>
            <a:r>
              <a:rPr lang="cy-GB" dirty="0" err="1">
                <a:solidFill>
                  <a:srgbClr val="0070C0"/>
                </a:solidFill>
                <a:latin typeface="Arial" panose="020B0604020202020204" pitchFamily="34" charset="0"/>
                <a:cs typeface="Arial" panose="020B0604020202020204" pitchFamily="34" charset="0"/>
              </a:rPr>
              <a:t>Contents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pPr>
              <a:defRPr/>
            </a:pPr>
            <a:r>
              <a:rPr lang="cy-GB" altLang="en-US" sz="2800" dirty="0">
                <a:latin typeface="Arial" panose="020B0604020202020204" pitchFamily="34" charset="0"/>
              </a:rPr>
              <a:t>Model meddygol o anabledd;</a:t>
            </a:r>
          </a:p>
          <a:p>
            <a:pPr>
              <a:defRPr/>
            </a:pPr>
            <a:r>
              <a:rPr lang="cy-GB" altLang="en-US" sz="2800" dirty="0">
                <a:latin typeface="Arial" panose="020B0604020202020204" pitchFamily="34" charset="0"/>
              </a:rPr>
              <a:t>Esiamplau o rhwystrau;</a:t>
            </a:r>
          </a:p>
          <a:p>
            <a:pPr>
              <a:defRPr/>
            </a:pPr>
            <a:r>
              <a:rPr lang="cy-GB" sz="2800" kern="0" dirty="0">
                <a:solidFill>
                  <a:srgbClr val="000000"/>
                </a:solidFill>
                <a:latin typeface="Arial" panose="020B0604020202020204" pitchFamily="34" charset="0"/>
                <a:ea typeface="ＭＳ Ｐゴシック" charset="-128"/>
              </a:rPr>
              <a:t>Model cymdeithasol o anabledd;</a:t>
            </a: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p:txBody>
          <a:bodyPr>
            <a:normAutofit/>
          </a:bodyPr>
          <a:lstStyle/>
          <a:p>
            <a:pPr>
              <a:defRPr/>
            </a:pPr>
            <a:r>
              <a:rPr lang="en-GB" altLang="en-US" sz="2800" dirty="0">
                <a:solidFill>
                  <a:srgbClr val="0070C0"/>
                </a:solidFill>
                <a:latin typeface="Arial" panose="020B0604020202020204" pitchFamily="34" charset="0"/>
              </a:rPr>
              <a:t>Medical model of disability;</a:t>
            </a:r>
          </a:p>
          <a:p>
            <a:pPr>
              <a:defRPr/>
            </a:pPr>
            <a:r>
              <a:rPr lang="en-GB" altLang="en-US" sz="2800" dirty="0">
                <a:solidFill>
                  <a:srgbClr val="0070C0"/>
                </a:solidFill>
                <a:latin typeface="Arial" panose="020B0604020202020204" pitchFamily="34" charset="0"/>
              </a:rPr>
              <a:t>Examples of barriers;</a:t>
            </a:r>
          </a:p>
          <a:p>
            <a:pPr>
              <a:defRPr/>
            </a:pPr>
            <a:r>
              <a:rPr lang="en-GB" altLang="en-US" sz="2800" dirty="0">
                <a:solidFill>
                  <a:srgbClr val="0070C0"/>
                </a:solidFill>
                <a:latin typeface="Arial" panose="020B0604020202020204" pitchFamily="34" charset="0"/>
              </a:rPr>
              <a:t>Social model of disability;</a:t>
            </a: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19929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C645EF5-D069-8894-ADC1-5AD0C051121F}"/>
              </a:ext>
            </a:extLst>
          </p:cNvPr>
          <p:cNvSpPr>
            <a:spLocks noGrp="1"/>
          </p:cNvSpPr>
          <p:nvPr>
            <p:ph type="title"/>
          </p:nvPr>
        </p:nvSpPr>
        <p:spPr/>
        <p:txBody>
          <a:bodyPr>
            <a:normAutofit/>
          </a:bodyPr>
          <a:lstStyle/>
          <a:p>
            <a:pPr algn="ctr"/>
            <a:r>
              <a:rPr lang="cy-GB" dirty="0">
                <a:latin typeface="Arial" panose="020B0604020202020204" pitchFamily="34" charset="0"/>
                <a:cs typeface="Arial" panose="020B0604020202020204" pitchFamily="34" charset="0"/>
              </a:rPr>
              <a:t>Cynnwys</a:t>
            </a:r>
            <a:br>
              <a:rPr lang="cy-GB" dirty="0">
                <a:latin typeface="Arial" panose="020B0604020202020204" pitchFamily="34" charset="0"/>
                <a:cs typeface="Arial" panose="020B0604020202020204" pitchFamily="34" charset="0"/>
              </a:rPr>
            </a:br>
            <a:r>
              <a:rPr lang="cy-GB" dirty="0" err="1">
                <a:solidFill>
                  <a:srgbClr val="0070C0"/>
                </a:solidFill>
                <a:latin typeface="Arial" panose="020B0604020202020204" pitchFamily="34" charset="0"/>
                <a:cs typeface="Arial" panose="020B0604020202020204" pitchFamily="34" charset="0"/>
              </a:rPr>
              <a:t>Contents</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60A7315-B909-41F8-CDDC-A839B65EC7CB}"/>
              </a:ext>
            </a:extLst>
          </p:cNvPr>
          <p:cNvSpPr>
            <a:spLocks noGrp="1"/>
          </p:cNvSpPr>
          <p:nvPr>
            <p:ph sz="half" idx="1"/>
          </p:nvPr>
        </p:nvSpPr>
        <p:spPr/>
        <p:txBody>
          <a:bodyPr/>
          <a:lstStyle/>
          <a:p>
            <a:pPr>
              <a:defRPr/>
            </a:pPr>
            <a:r>
              <a:rPr lang="cy-GB" sz="2800" kern="0" dirty="0">
                <a:solidFill>
                  <a:srgbClr val="000000"/>
                </a:solidFill>
                <a:latin typeface="Arial" panose="020B0604020202020204" pitchFamily="34" charset="0"/>
                <a:ea typeface="ＭＳ Ｐゴシック" charset="-128"/>
              </a:rPr>
              <a:t>Esiamplau o rhwystrau;</a:t>
            </a:r>
          </a:p>
          <a:p>
            <a:pPr>
              <a:defRPr/>
            </a:pPr>
            <a:r>
              <a:rPr lang="cy-GB" sz="2800" kern="0" dirty="0">
                <a:solidFill>
                  <a:srgbClr val="000000"/>
                </a:solidFill>
                <a:latin typeface="Arial" panose="020B0604020202020204" pitchFamily="34" charset="0"/>
                <a:ea typeface="ＭＳ Ｐゴシック" charset="-128"/>
              </a:rPr>
              <a:t>Ymchwil;</a:t>
            </a:r>
          </a:p>
          <a:p>
            <a:pPr>
              <a:defRPr/>
            </a:pPr>
            <a:r>
              <a:rPr lang="cy-GB" sz="2800" kern="0" dirty="0">
                <a:solidFill>
                  <a:srgbClr val="000000"/>
                </a:solidFill>
                <a:latin typeface="Arial" panose="020B0604020202020204" pitchFamily="34" charset="0"/>
                <a:ea typeface="ＭＳ Ｐゴシック" charset="-128"/>
              </a:rPr>
              <a:t>Tasgau trafod.</a:t>
            </a:r>
            <a:endParaRPr lang="cy-GB" sz="1800" kern="0" dirty="0">
              <a:solidFill>
                <a:srgbClr val="000000"/>
              </a:solidFill>
              <a:latin typeface="Arial" panose="020B0604020202020204" pitchFamily="34" charset="0"/>
              <a:ea typeface="ＭＳ Ｐゴシック" charset="-128"/>
            </a:endParaRPr>
          </a:p>
          <a:p>
            <a:pPr marL="0" indent="0">
              <a:buNone/>
            </a:pPr>
            <a:endParaRPr lang="en-GB" dirty="0"/>
          </a:p>
        </p:txBody>
      </p:sp>
      <p:sp>
        <p:nvSpPr>
          <p:cNvPr id="6" name="Content Placeholder 5">
            <a:extLst>
              <a:ext uri="{FF2B5EF4-FFF2-40B4-BE49-F238E27FC236}">
                <a16:creationId xmlns:a16="http://schemas.microsoft.com/office/drawing/2014/main" id="{6D20C1C3-D0CD-D855-4E9F-66DEEC1AC0BC}"/>
              </a:ext>
            </a:extLst>
          </p:cNvPr>
          <p:cNvSpPr>
            <a:spLocks noGrp="1"/>
          </p:cNvSpPr>
          <p:nvPr>
            <p:ph sz="half" idx="2"/>
          </p:nvPr>
        </p:nvSpPr>
        <p:spPr/>
        <p:txBody>
          <a:bodyPr>
            <a:normAutofit/>
          </a:bodyPr>
          <a:lstStyle/>
          <a:p>
            <a:pPr>
              <a:defRPr/>
            </a:pPr>
            <a:r>
              <a:rPr lang="en-GB" altLang="en-US" sz="2800" dirty="0">
                <a:solidFill>
                  <a:srgbClr val="0070C0"/>
                </a:solidFill>
                <a:latin typeface="Arial" panose="020B0604020202020204" pitchFamily="34" charset="0"/>
              </a:rPr>
              <a:t>Examples of barriers;</a:t>
            </a:r>
          </a:p>
          <a:p>
            <a:pPr>
              <a:defRPr/>
            </a:pPr>
            <a:r>
              <a:rPr lang="en-GB" altLang="en-US" sz="2800" dirty="0">
                <a:solidFill>
                  <a:srgbClr val="0070C0"/>
                </a:solidFill>
                <a:latin typeface="Arial" panose="020B0604020202020204" pitchFamily="34" charset="0"/>
              </a:rPr>
              <a:t>Research;</a:t>
            </a:r>
          </a:p>
          <a:p>
            <a:pPr>
              <a:defRPr/>
            </a:pPr>
            <a:r>
              <a:rPr lang="en-GB" altLang="en-US" sz="2800" dirty="0">
                <a:solidFill>
                  <a:srgbClr val="0070C0"/>
                </a:solidFill>
                <a:latin typeface="Arial" panose="020B0604020202020204" pitchFamily="34" charset="0"/>
              </a:rPr>
              <a:t>Discussion tasks.</a:t>
            </a:r>
          </a:p>
          <a:p>
            <a:pPr marL="0" indent="0">
              <a:buNone/>
            </a:pPr>
            <a:endParaRPr lang="en-GB"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230606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5885A-01B6-43B9-65D3-236DEA702088}"/>
              </a:ext>
            </a:extLst>
          </p:cNvPr>
          <p:cNvSpPr>
            <a:spLocks noGrp="1"/>
          </p:cNvSpPr>
          <p:nvPr>
            <p:ph type="title"/>
          </p:nvPr>
        </p:nvSpPr>
        <p:spPr>
          <a:xfrm>
            <a:off x="179512" y="365125"/>
            <a:ext cx="8568952" cy="1325563"/>
          </a:xfrm>
        </p:spPr>
        <p:txBody>
          <a:bodyPr>
            <a:noAutofit/>
          </a:bodyPr>
          <a:lstStyle/>
          <a:p>
            <a:pPr algn="ctr"/>
            <a:r>
              <a:rPr lang="en-GB" sz="3200" dirty="0" err="1">
                <a:latin typeface="Arial" panose="020B0604020202020204" pitchFamily="34" charset="0"/>
              </a:rPr>
              <a:t>Sgiliau</a:t>
            </a:r>
            <a:r>
              <a:rPr lang="en-GB" sz="3200" dirty="0">
                <a:latin typeface="Arial" panose="020B0604020202020204" pitchFamily="34" charset="0"/>
              </a:rPr>
              <a:t> </a:t>
            </a:r>
            <a:r>
              <a:rPr lang="en-GB" sz="3200" dirty="0" err="1">
                <a:latin typeface="Arial" panose="020B0604020202020204" pitchFamily="34" charset="0"/>
              </a:rPr>
              <a:t>Cyflogadwyedd</a:t>
            </a:r>
            <a:r>
              <a:rPr lang="en-GB" sz="3200" dirty="0">
                <a:latin typeface="Arial" panose="020B0604020202020204" pitchFamily="34" charset="0"/>
              </a:rPr>
              <a:t>/</a:t>
            </a:r>
            <a:r>
              <a:rPr lang="en-GB" sz="3200" dirty="0" err="1">
                <a:latin typeface="Arial" panose="020B0604020202020204" pitchFamily="34" charset="0"/>
              </a:rPr>
              <a:t>Trosglwyddadwy</a:t>
            </a:r>
            <a:br>
              <a:rPr lang="en-GB" sz="3200" dirty="0">
                <a:latin typeface="Arial" panose="020B0604020202020204" pitchFamily="34" charset="0"/>
              </a:rPr>
            </a:br>
            <a:r>
              <a:rPr lang="en-GB" sz="3200" dirty="0">
                <a:solidFill>
                  <a:srgbClr val="0070C0"/>
                </a:solidFill>
                <a:latin typeface="Arial" panose="020B0604020202020204" pitchFamily="34" charset="0"/>
              </a:rPr>
              <a:t>Employability/Transferable Skills</a:t>
            </a:r>
            <a:endParaRPr lang="en-GB" sz="3200" dirty="0"/>
          </a:p>
        </p:txBody>
      </p:sp>
      <p:sp>
        <p:nvSpPr>
          <p:cNvPr id="3" name="Content Placeholder 2">
            <a:extLst>
              <a:ext uri="{FF2B5EF4-FFF2-40B4-BE49-F238E27FC236}">
                <a16:creationId xmlns:a16="http://schemas.microsoft.com/office/drawing/2014/main" id="{114CD85C-7ACD-58BF-E2F9-10E758EFD9E4}"/>
              </a:ext>
            </a:extLst>
          </p:cNvPr>
          <p:cNvSpPr>
            <a:spLocks noGrp="1"/>
          </p:cNvSpPr>
          <p:nvPr>
            <p:ph sz="half" idx="1"/>
          </p:nvPr>
        </p:nvSpPr>
        <p:spPr/>
        <p:txBody>
          <a:bodyPr/>
          <a:lstStyle/>
          <a:p>
            <a:r>
              <a:rPr lang="en-GB" dirty="0">
                <a:latin typeface="Arial" panose="020B0604020202020204" pitchFamily="34" charset="0"/>
              </a:rPr>
              <a:t>Trefn;</a:t>
            </a:r>
          </a:p>
          <a:p>
            <a:r>
              <a:rPr lang="en-GB" dirty="0" err="1">
                <a:latin typeface="Arial" panose="020B0604020202020204" pitchFamily="34" charset="0"/>
              </a:rPr>
              <a:t>Cynllunio</a:t>
            </a:r>
            <a:r>
              <a:rPr lang="en-GB" dirty="0">
                <a:latin typeface="Arial" panose="020B0604020202020204" pitchFamily="34" charset="0"/>
              </a:rPr>
              <a:t>;</a:t>
            </a:r>
          </a:p>
          <a:p>
            <a:r>
              <a:rPr lang="en-GB" dirty="0" err="1">
                <a:latin typeface="Arial" panose="020B0604020202020204" pitchFamily="34" charset="0"/>
              </a:rPr>
              <a:t>Ymchwilio</a:t>
            </a:r>
            <a:r>
              <a:rPr lang="en-GB" dirty="0">
                <a:latin typeface="Arial" panose="020B0604020202020204" pitchFamily="34" charset="0"/>
              </a:rPr>
              <a:t>;</a:t>
            </a:r>
          </a:p>
          <a:p>
            <a:r>
              <a:rPr lang="en-GB" dirty="0" err="1">
                <a:latin typeface="Arial" panose="020B0604020202020204" pitchFamily="34" charset="0"/>
              </a:rPr>
              <a:t>Cymryd</a:t>
            </a:r>
            <a:r>
              <a:rPr lang="en-GB" dirty="0">
                <a:latin typeface="Arial" panose="020B0604020202020204" pitchFamily="34" charset="0"/>
              </a:rPr>
              <a:t> </a:t>
            </a:r>
            <a:r>
              <a:rPr lang="en-GB" dirty="0" err="1">
                <a:latin typeface="Arial" panose="020B0604020202020204" pitchFamily="34" charset="0"/>
              </a:rPr>
              <a:t>nodiadau</a:t>
            </a:r>
            <a:r>
              <a:rPr lang="en-GB" dirty="0">
                <a:latin typeface="Arial" panose="020B0604020202020204" pitchFamily="34" charset="0"/>
              </a:rPr>
              <a:t>;</a:t>
            </a:r>
          </a:p>
          <a:p>
            <a:r>
              <a:rPr lang="en-GB" dirty="0" err="1">
                <a:latin typeface="Arial" panose="020B0604020202020204" pitchFamily="34" charset="0"/>
              </a:rPr>
              <a:t>Cyfathrebu</a:t>
            </a:r>
            <a:r>
              <a:rPr lang="en-GB" dirty="0">
                <a:latin typeface="Arial" panose="020B0604020202020204" pitchFamily="34" charset="0"/>
              </a:rPr>
              <a:t>.</a:t>
            </a:r>
            <a:endParaRPr lang="en-US" dirty="0">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EA639833-F404-D477-5BB8-DFC7B57061D8}"/>
              </a:ext>
            </a:extLst>
          </p:cNvPr>
          <p:cNvSpPr>
            <a:spLocks noGrp="1"/>
          </p:cNvSpPr>
          <p:nvPr>
            <p:ph sz="half" idx="2"/>
          </p:nvPr>
        </p:nvSpPr>
        <p:spPr/>
        <p:txBody>
          <a:bodyPr/>
          <a:lstStyle/>
          <a:p>
            <a:r>
              <a:rPr lang="en-GB" dirty="0">
                <a:solidFill>
                  <a:srgbClr val="0070C0"/>
                </a:solidFill>
                <a:latin typeface="Arial" panose="020B0604020202020204" pitchFamily="34" charset="0"/>
              </a:rPr>
              <a:t>Organisation;</a:t>
            </a:r>
          </a:p>
          <a:p>
            <a:r>
              <a:rPr lang="en-GB" dirty="0">
                <a:solidFill>
                  <a:srgbClr val="0070C0"/>
                </a:solidFill>
                <a:latin typeface="Arial" panose="020B0604020202020204" pitchFamily="34" charset="0"/>
              </a:rPr>
              <a:t>Planning;</a:t>
            </a:r>
          </a:p>
          <a:p>
            <a:r>
              <a:rPr lang="en-GB" dirty="0">
                <a:solidFill>
                  <a:srgbClr val="0070C0"/>
                </a:solidFill>
                <a:latin typeface="Arial" panose="020B0604020202020204" pitchFamily="34" charset="0"/>
              </a:rPr>
              <a:t>Researching;</a:t>
            </a:r>
          </a:p>
          <a:p>
            <a:r>
              <a:rPr lang="en-GB" dirty="0">
                <a:solidFill>
                  <a:srgbClr val="0070C0"/>
                </a:solidFill>
                <a:latin typeface="Arial" panose="020B0604020202020204" pitchFamily="34" charset="0"/>
              </a:rPr>
              <a:t>Note taking;</a:t>
            </a:r>
          </a:p>
          <a:p>
            <a:r>
              <a:rPr lang="en-GB" dirty="0">
                <a:solidFill>
                  <a:srgbClr val="0070C0"/>
                </a:solidFill>
                <a:latin typeface="Arial" panose="020B0604020202020204" pitchFamily="34" charset="0"/>
              </a:rPr>
              <a:t>Communication.</a:t>
            </a:r>
            <a:endParaRPr lang="en-US" dirty="0">
              <a:solidFill>
                <a:srgbClr val="0070C0"/>
              </a:solidFill>
              <a:latin typeface="Arial" panose="020B0604020202020204" pitchFamily="34" charset="0"/>
            </a:endParaRPr>
          </a:p>
          <a:p>
            <a:pPr marL="0" indent="0">
              <a:buNone/>
            </a:pPr>
            <a:endParaRPr lang="en-GB" dirty="0"/>
          </a:p>
        </p:txBody>
      </p:sp>
    </p:spTree>
    <p:extLst>
      <p:ext uri="{BB962C8B-B14F-4D97-AF65-F5344CB8AC3E}">
        <p14:creationId xmlns:p14="http://schemas.microsoft.com/office/powerpoint/2010/main" val="1610157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4000" dirty="0" err="1">
                <a:latin typeface="Arial" panose="020B0604020202020204" pitchFamily="34" charset="0"/>
              </a:rPr>
              <a:t>Adnoddau</a:t>
            </a:r>
            <a:r>
              <a:rPr lang="en-GB" sz="4000" dirty="0">
                <a:latin typeface="Arial" panose="020B0604020202020204" pitchFamily="34" charset="0"/>
              </a:rPr>
              <a:t> </a:t>
            </a:r>
            <a:br>
              <a:rPr lang="en-GB" sz="4000" dirty="0">
                <a:latin typeface="Arial" panose="020B0604020202020204" pitchFamily="34" charset="0"/>
              </a:rPr>
            </a:br>
            <a:r>
              <a:rPr lang="en-GB" sz="4000" dirty="0">
                <a:solidFill>
                  <a:srgbClr val="0070C0"/>
                </a:solidFill>
                <a:latin typeface="Arial" panose="020B0604020202020204" pitchFamily="34" charset="0"/>
              </a:rPr>
              <a:t>Resources</a:t>
            </a:r>
            <a:endParaRPr lang="en-GB" sz="4000" dirty="0">
              <a:solidFill>
                <a:srgbClr val="0070C0"/>
              </a:solidFill>
            </a:endParaRPr>
          </a:p>
        </p:txBody>
      </p:sp>
      <p:sp>
        <p:nvSpPr>
          <p:cNvPr id="5" name="Content Placeholder 4"/>
          <p:cNvSpPr>
            <a:spLocks noGrp="1"/>
          </p:cNvSpPr>
          <p:nvPr>
            <p:ph sz="half" idx="1"/>
          </p:nvPr>
        </p:nvSpPr>
        <p:spPr>
          <a:xfrm>
            <a:off x="628650" y="1600201"/>
            <a:ext cx="3886200" cy="4576762"/>
          </a:xfrm>
        </p:spPr>
        <p:txBody>
          <a:bodyPr>
            <a:normAutofit/>
          </a:bodyPr>
          <a:lstStyle/>
          <a:p>
            <a:r>
              <a:rPr lang="en-GB" dirty="0">
                <a:latin typeface="Arial" panose="020B0604020202020204" pitchFamily="34" charset="0"/>
              </a:rPr>
              <a:t>PP </a:t>
            </a:r>
            <a:r>
              <a:rPr lang="en-GB" dirty="0" err="1">
                <a:latin typeface="Arial" panose="020B0604020202020204" pitchFamily="34" charset="0"/>
              </a:rPr>
              <a:t>ar</a:t>
            </a:r>
            <a:r>
              <a:rPr lang="en-GB" dirty="0">
                <a:latin typeface="Arial" panose="020B0604020202020204" pitchFamily="34" charset="0"/>
              </a:rPr>
              <a:t> </a:t>
            </a:r>
            <a:r>
              <a:rPr lang="en-GB" dirty="0" err="1">
                <a:latin typeface="Arial" panose="020B0604020202020204" pitchFamily="34" charset="0"/>
              </a:rPr>
              <a:t>gyfer</a:t>
            </a:r>
            <a:r>
              <a:rPr lang="en-GB" dirty="0">
                <a:latin typeface="Arial" panose="020B0604020202020204" pitchFamily="34" charset="0"/>
              </a:rPr>
              <a:t> y </a:t>
            </a:r>
            <a:r>
              <a:rPr lang="en-GB" dirty="0" err="1">
                <a:latin typeface="Arial" panose="020B0604020202020204" pitchFamily="34" charset="0"/>
              </a:rPr>
              <a:t>ddarlith</a:t>
            </a:r>
            <a:r>
              <a:rPr lang="en-GB" dirty="0">
                <a:latin typeface="Arial" panose="020B0604020202020204" pitchFamily="34" charset="0"/>
              </a:rPr>
              <a:t>;</a:t>
            </a:r>
          </a:p>
          <a:p>
            <a:r>
              <a:rPr lang="en-GB" dirty="0">
                <a:latin typeface="Arial" panose="020B0604020202020204" pitchFamily="34" charset="0"/>
              </a:rPr>
              <a:t>Ymchwil;</a:t>
            </a:r>
          </a:p>
          <a:p>
            <a:r>
              <a:rPr lang="en-GB" dirty="0">
                <a:latin typeface="Arial" panose="020B0604020202020204" pitchFamily="34" charset="0"/>
              </a:rPr>
              <a:t>Leganto/Moodle;</a:t>
            </a:r>
          </a:p>
          <a:p>
            <a:r>
              <a:rPr lang="en-GB" dirty="0" err="1">
                <a:latin typeface="Arial" panose="020B0604020202020204" pitchFamily="34" charset="0"/>
              </a:rPr>
              <a:t>Llyfrgell</a:t>
            </a:r>
            <a:r>
              <a:rPr lang="en-GB" dirty="0">
                <a:latin typeface="Arial" panose="020B0604020202020204" pitchFamily="34" charset="0"/>
              </a:rPr>
              <a:t>/Google Scholar.</a:t>
            </a:r>
          </a:p>
        </p:txBody>
      </p:sp>
      <p:sp>
        <p:nvSpPr>
          <p:cNvPr id="6" name="Content Placeholder 5"/>
          <p:cNvSpPr>
            <a:spLocks noGrp="1"/>
          </p:cNvSpPr>
          <p:nvPr>
            <p:ph sz="half" idx="2"/>
          </p:nvPr>
        </p:nvSpPr>
        <p:spPr>
          <a:xfrm>
            <a:off x="4648200" y="1600201"/>
            <a:ext cx="4316288" cy="3989040"/>
          </a:xfrm>
        </p:spPr>
        <p:txBody>
          <a:bodyPr>
            <a:normAutofit/>
          </a:bodyPr>
          <a:lstStyle/>
          <a:p>
            <a:r>
              <a:rPr lang="en-GB" dirty="0">
                <a:solidFill>
                  <a:srgbClr val="0070C0"/>
                </a:solidFill>
                <a:latin typeface="Arial" panose="020B0604020202020204" pitchFamily="34" charset="0"/>
              </a:rPr>
              <a:t>PP for the lecture;</a:t>
            </a:r>
          </a:p>
          <a:p>
            <a:r>
              <a:rPr lang="en-GB" dirty="0">
                <a:solidFill>
                  <a:srgbClr val="0070C0"/>
                </a:solidFill>
                <a:latin typeface="Arial" panose="020B0604020202020204" pitchFamily="34" charset="0"/>
              </a:rPr>
              <a:t>Research;</a:t>
            </a:r>
          </a:p>
          <a:p>
            <a:r>
              <a:rPr lang="en-GB" dirty="0">
                <a:solidFill>
                  <a:srgbClr val="0070C0"/>
                </a:solidFill>
                <a:latin typeface="Arial" panose="020B0604020202020204" pitchFamily="34" charset="0"/>
              </a:rPr>
              <a:t>Leganto/Moodle;</a:t>
            </a:r>
          </a:p>
          <a:p>
            <a:r>
              <a:rPr lang="en-GB" dirty="0">
                <a:solidFill>
                  <a:srgbClr val="0070C0"/>
                </a:solidFill>
                <a:latin typeface="Arial" panose="020B0604020202020204" pitchFamily="34" charset="0"/>
              </a:rPr>
              <a:t>Library/Google Scholar.</a:t>
            </a:r>
          </a:p>
        </p:txBody>
      </p:sp>
    </p:spTree>
    <p:extLst>
      <p:ext uri="{BB962C8B-B14F-4D97-AF65-F5344CB8AC3E}">
        <p14:creationId xmlns:p14="http://schemas.microsoft.com/office/powerpoint/2010/main" val="3723977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p:txBody>
          <a:bodyPr>
            <a:normAutofit/>
          </a:bodyPr>
          <a:lstStyle/>
          <a:p>
            <a:pPr algn="ctr"/>
            <a:r>
              <a:rPr lang="en-GB" sz="4000" dirty="0">
                <a:latin typeface="Arial" panose="020B0604020202020204" pitchFamily="34" charset="0"/>
              </a:rPr>
              <a:t>Rhwystrau?</a:t>
            </a:r>
            <a:br>
              <a:rPr lang="en-GB" sz="4000" dirty="0">
                <a:latin typeface="Arial" panose="020B0604020202020204" pitchFamily="34" charset="0"/>
              </a:rPr>
            </a:br>
            <a:r>
              <a:rPr lang="en-GB" sz="4000" dirty="0">
                <a:solidFill>
                  <a:srgbClr val="0070C0"/>
                </a:solidFill>
                <a:latin typeface="Arial" panose="020B0604020202020204" pitchFamily="34" charset="0"/>
              </a:rPr>
              <a:t>Barriers?</a:t>
            </a:r>
          </a:p>
        </p:txBody>
      </p:sp>
      <p:sp>
        <p:nvSpPr>
          <p:cNvPr id="3" name="Content Placeholder 2">
            <a:extLst>
              <a:ext uri="{FF2B5EF4-FFF2-40B4-BE49-F238E27FC236}">
                <a16:creationId xmlns:a16="http://schemas.microsoft.com/office/drawing/2014/main" id="{D0122B4F-CD38-47FE-93DB-D01A0A0F8264}"/>
              </a:ext>
            </a:extLst>
          </p:cNvPr>
          <p:cNvSpPr>
            <a:spLocks noGrp="1"/>
          </p:cNvSpPr>
          <p:nvPr>
            <p:ph sz="half" idx="1"/>
          </p:nvPr>
        </p:nvSpPr>
        <p:spPr/>
        <p:txBody>
          <a:bodyPr>
            <a:normAutofit/>
          </a:bodyPr>
          <a:lstStyle/>
          <a:p>
            <a:r>
              <a:rPr lang="cy-GB" dirty="0">
                <a:latin typeface="Arial" panose="020B0604020202020204" pitchFamily="34" charset="0"/>
              </a:rPr>
              <a:t>Beth yw’r ‘rhwystrau’ yn eich bywyd chi?</a:t>
            </a:r>
            <a:br>
              <a:rPr lang="en-GB" dirty="0"/>
            </a:br>
            <a:endParaRPr lang="en-GB" dirty="0"/>
          </a:p>
          <a:p>
            <a:r>
              <a:rPr lang="en-GB" dirty="0">
                <a:solidFill>
                  <a:srgbClr val="0070C0"/>
                </a:solidFill>
                <a:latin typeface="Arial" panose="020B0604020202020204" pitchFamily="34" charset="0"/>
              </a:rPr>
              <a:t>What are the ‘barriers’ in your life?</a:t>
            </a:r>
          </a:p>
          <a:p>
            <a:pPr marL="0" indent="0">
              <a:buNone/>
            </a:pPr>
            <a:endParaRPr lang="en-GB" dirty="0"/>
          </a:p>
        </p:txBody>
      </p:sp>
      <p:pic>
        <p:nvPicPr>
          <p:cNvPr id="1026" name="Picture 2" descr="Stop Barrier 2 Stock Photo - Download Image Now - iStock">
            <a:extLst>
              <a:ext uri="{FF2B5EF4-FFF2-40B4-BE49-F238E27FC236}">
                <a16:creationId xmlns:a16="http://schemas.microsoft.com/office/drawing/2014/main" id="{AC6B9B72-AB9A-4B68-ADAD-6AE993F501CB}"/>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507339" y="1825625"/>
            <a:ext cx="4313133" cy="3619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6080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687610"/>
          </a:xfrm>
        </p:spPr>
        <p:txBody>
          <a:bodyPr>
            <a:noAutofit/>
          </a:bodyPr>
          <a:lstStyle/>
          <a:p>
            <a:pPr algn="ctr"/>
            <a:r>
              <a:rPr lang="en-GB" sz="4000" dirty="0">
                <a:latin typeface="Arial" panose="020B0604020202020204" pitchFamily="34" charset="0"/>
              </a:rPr>
              <a:t>Model </a:t>
            </a:r>
            <a:r>
              <a:rPr lang="en-GB" sz="4000" dirty="0" err="1">
                <a:latin typeface="Arial" panose="020B0604020202020204" pitchFamily="34" charset="0"/>
              </a:rPr>
              <a:t>meddygol</a:t>
            </a:r>
            <a:r>
              <a:rPr lang="en-GB" sz="4000" dirty="0">
                <a:latin typeface="Arial" panose="020B0604020202020204" pitchFamily="34" charset="0"/>
              </a:rPr>
              <a:t> o </a:t>
            </a:r>
            <a:r>
              <a:rPr lang="en-GB" sz="4000" dirty="0" err="1">
                <a:latin typeface="Arial" panose="020B0604020202020204" pitchFamily="34" charset="0"/>
              </a:rPr>
              <a:t>anabledd</a:t>
            </a:r>
            <a:br>
              <a:rPr lang="en-GB" sz="4000" dirty="0">
                <a:latin typeface="Arial" panose="020B0604020202020204" pitchFamily="34" charset="0"/>
              </a:rPr>
            </a:br>
            <a:r>
              <a:rPr lang="en-GB" sz="4000" dirty="0">
                <a:solidFill>
                  <a:srgbClr val="0070C0"/>
                </a:solidFill>
                <a:latin typeface="Arial" panose="020B0604020202020204" pitchFamily="34" charset="0"/>
              </a:rPr>
              <a:t>Medical model of disability               </a:t>
            </a:r>
          </a:p>
        </p:txBody>
      </p:sp>
      <p:sp>
        <p:nvSpPr>
          <p:cNvPr id="9" name="Content Placeholder 8">
            <a:extLst>
              <a:ext uri="{FF2B5EF4-FFF2-40B4-BE49-F238E27FC236}">
                <a16:creationId xmlns:a16="http://schemas.microsoft.com/office/drawing/2014/main" id="{4A1E2F1D-C73D-42C1-9FF2-AEA1B000BD00}"/>
              </a:ext>
            </a:extLst>
          </p:cNvPr>
          <p:cNvSpPr>
            <a:spLocks noGrp="1"/>
          </p:cNvSpPr>
          <p:nvPr>
            <p:ph sz="half" idx="1"/>
          </p:nvPr>
        </p:nvSpPr>
        <p:spPr>
          <a:xfrm>
            <a:off x="293812" y="1340770"/>
            <a:ext cx="4335338" cy="5616624"/>
          </a:xfrm>
        </p:spPr>
        <p:txBody>
          <a:bodyPr>
            <a:normAutofit/>
          </a:bodyPr>
          <a:lstStyle/>
          <a:p>
            <a:r>
              <a:rPr lang="cy-GB" dirty="0">
                <a:latin typeface="Arial" panose="020B0604020202020204" pitchFamily="34" charset="0"/>
              </a:rPr>
              <a:t>Lluniwyd y term yn y 1950au;</a:t>
            </a:r>
          </a:p>
          <a:p>
            <a:r>
              <a:rPr lang="cy-GB" dirty="0">
                <a:latin typeface="Arial" panose="020B0604020202020204" pitchFamily="34" charset="0"/>
              </a:rPr>
              <a:t>Yn gysylltiedig â'r proffesiwn meddygol.</a:t>
            </a:r>
          </a:p>
          <a:p>
            <a:endParaRPr lang="cy-GB" dirty="0">
              <a:latin typeface="Arial" panose="020B0604020202020204" pitchFamily="34" charset="0"/>
            </a:endParaRPr>
          </a:p>
          <a:p>
            <a:pPr marL="0" indent="0">
              <a:buNone/>
            </a:pPr>
            <a:r>
              <a:rPr lang="cy-GB" sz="2400" i="1" dirty="0">
                <a:latin typeface="Arial" panose="020B0604020202020204" pitchFamily="34" charset="0"/>
              </a:rPr>
              <a:t>"Mae anabledd yn rhywbeth sydd angen diagnosis, triniaeth a’i gwella trwy adsefydlu neu normaleiddio“. </a:t>
            </a:r>
          </a:p>
          <a:p>
            <a:endParaRPr lang="en-GB" dirty="0"/>
          </a:p>
          <a:p>
            <a:endParaRPr lang="en-GB" dirty="0"/>
          </a:p>
        </p:txBody>
      </p:sp>
      <p:sp>
        <p:nvSpPr>
          <p:cNvPr id="10" name="Content Placeholder 9">
            <a:extLst>
              <a:ext uri="{FF2B5EF4-FFF2-40B4-BE49-F238E27FC236}">
                <a16:creationId xmlns:a16="http://schemas.microsoft.com/office/drawing/2014/main" id="{E36245D5-5709-4D63-8ABB-80643DB71401}"/>
              </a:ext>
            </a:extLst>
          </p:cNvPr>
          <p:cNvSpPr>
            <a:spLocks noGrp="1"/>
          </p:cNvSpPr>
          <p:nvPr>
            <p:ph sz="half" idx="2"/>
          </p:nvPr>
        </p:nvSpPr>
        <p:spPr>
          <a:xfrm>
            <a:off x="4629150" y="1340769"/>
            <a:ext cx="4191322" cy="4392488"/>
          </a:xfrm>
        </p:spPr>
        <p:txBody>
          <a:bodyPr>
            <a:normAutofit/>
          </a:bodyPr>
          <a:lstStyle/>
          <a:p>
            <a:r>
              <a:rPr lang="en-GB" dirty="0">
                <a:solidFill>
                  <a:srgbClr val="0070C0"/>
                </a:solidFill>
                <a:latin typeface="Arial" panose="020B0604020202020204" pitchFamily="34" charset="0"/>
              </a:rPr>
              <a:t>Term was coined in the 1950s;</a:t>
            </a:r>
          </a:p>
          <a:p>
            <a:r>
              <a:rPr lang="en-GB" dirty="0">
                <a:solidFill>
                  <a:srgbClr val="0070C0"/>
                </a:solidFill>
                <a:latin typeface="Arial" panose="020B0604020202020204" pitchFamily="34" charset="0"/>
              </a:rPr>
              <a:t>Linked to the medical profession.</a:t>
            </a:r>
          </a:p>
          <a:p>
            <a:pPr marL="0" indent="0">
              <a:buNone/>
            </a:pPr>
            <a:endParaRPr lang="en-GB" dirty="0">
              <a:solidFill>
                <a:srgbClr val="0070C0"/>
              </a:solidFill>
              <a:latin typeface="Arial" panose="020B0604020202020204" pitchFamily="34" charset="0"/>
            </a:endParaRPr>
          </a:p>
          <a:p>
            <a:pPr marL="0" indent="0">
              <a:buNone/>
            </a:pPr>
            <a:r>
              <a:rPr lang="en-GB" sz="2400" i="1" dirty="0">
                <a:solidFill>
                  <a:srgbClr val="0070C0"/>
                </a:solidFill>
                <a:latin typeface="Arial" panose="020B0604020202020204" pitchFamily="34" charset="0"/>
              </a:rPr>
              <a:t>“Disability is something to be diagnosed, treated and cured through rehabilitation or normalization”.</a:t>
            </a:r>
          </a:p>
          <a:p>
            <a:pPr marL="0" indent="0" algn="r">
              <a:buNone/>
            </a:pPr>
            <a:r>
              <a:rPr lang="en-GB" sz="1800" dirty="0">
                <a:solidFill>
                  <a:srgbClr val="0070C0"/>
                </a:solidFill>
                <a:latin typeface="Arial" panose="020B0604020202020204" pitchFamily="34" charset="0"/>
              </a:rPr>
              <a:t>(Toro </a:t>
            </a:r>
            <a:r>
              <a:rPr lang="en-GB" sz="1800" i="1" dirty="0">
                <a:solidFill>
                  <a:srgbClr val="0070C0"/>
                </a:solidFill>
                <a:latin typeface="Arial" panose="020B0604020202020204" pitchFamily="34" charset="0"/>
              </a:rPr>
              <a:t>et al., </a:t>
            </a:r>
            <a:r>
              <a:rPr lang="en-GB" sz="1800" dirty="0">
                <a:solidFill>
                  <a:srgbClr val="0070C0"/>
                </a:solidFill>
                <a:latin typeface="Arial" panose="020B0604020202020204" pitchFamily="34" charset="0"/>
              </a:rPr>
              <a:t>2020, p. 1).</a:t>
            </a:r>
          </a:p>
        </p:txBody>
      </p:sp>
    </p:spTree>
    <p:extLst>
      <p:ext uri="{BB962C8B-B14F-4D97-AF65-F5344CB8AC3E}">
        <p14:creationId xmlns:p14="http://schemas.microsoft.com/office/powerpoint/2010/main" val="23541730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759618"/>
          </a:xfrm>
        </p:spPr>
        <p:txBody>
          <a:bodyPr>
            <a:normAutofit fontScale="90000"/>
          </a:bodyPr>
          <a:lstStyle/>
          <a:p>
            <a:pPr algn="ctr"/>
            <a:r>
              <a:rPr lang="en-GB" dirty="0">
                <a:latin typeface="Arial" panose="020B0604020202020204" pitchFamily="34" charset="0"/>
              </a:rPr>
              <a:t>Model </a:t>
            </a:r>
            <a:r>
              <a:rPr lang="en-GB" dirty="0" err="1">
                <a:latin typeface="Arial" panose="020B0604020202020204" pitchFamily="34" charset="0"/>
              </a:rPr>
              <a:t>meddygol</a:t>
            </a:r>
            <a:r>
              <a:rPr lang="en-GB" dirty="0">
                <a:latin typeface="Arial" panose="020B0604020202020204" pitchFamily="34" charset="0"/>
              </a:rPr>
              <a:t> o </a:t>
            </a:r>
            <a:r>
              <a:rPr lang="en-GB" dirty="0" err="1">
                <a:latin typeface="Arial" panose="020B0604020202020204" pitchFamily="34" charset="0"/>
              </a:rPr>
              <a:t>anabledd</a:t>
            </a:r>
            <a:br>
              <a:rPr lang="en-GB" sz="3200" dirty="0">
                <a:latin typeface="Arial" panose="020B0604020202020204" pitchFamily="34" charset="0"/>
              </a:rPr>
            </a:br>
            <a:endParaRPr lang="en-GB" sz="3200" dirty="0">
              <a:solidFill>
                <a:srgbClr val="002060"/>
              </a:solidFill>
              <a:latin typeface="Arial" panose="020B0604020202020204" pitchFamily="34" charset="0"/>
            </a:endParaRPr>
          </a:p>
        </p:txBody>
      </p:sp>
      <p:sp>
        <p:nvSpPr>
          <p:cNvPr id="3" name="Content Placeholder 2">
            <a:extLst>
              <a:ext uri="{FF2B5EF4-FFF2-40B4-BE49-F238E27FC236}">
                <a16:creationId xmlns:a16="http://schemas.microsoft.com/office/drawing/2014/main" id="{70306CF7-714F-4FF7-BB9A-730B965D69F1}"/>
              </a:ext>
            </a:extLst>
          </p:cNvPr>
          <p:cNvSpPr>
            <a:spLocks noGrp="1"/>
          </p:cNvSpPr>
          <p:nvPr>
            <p:ph idx="1"/>
          </p:nvPr>
        </p:nvSpPr>
        <p:spPr>
          <a:xfrm>
            <a:off x="251520" y="1124746"/>
            <a:ext cx="8784976" cy="4896542"/>
          </a:xfrm>
        </p:spPr>
        <p:txBody>
          <a:bodyPr>
            <a:normAutofit fontScale="92500" lnSpcReduction="10000"/>
          </a:bodyPr>
          <a:lstStyle/>
          <a:p>
            <a:pPr marL="0" indent="0">
              <a:buNone/>
            </a:pPr>
            <a:r>
              <a:rPr lang="cy-GB" sz="2600" i="1" dirty="0">
                <a:latin typeface="Arial" panose="020B0604020202020204" pitchFamily="34" charset="0"/>
              </a:rPr>
              <a:t>“Mae’r model meddygol (hefyd) yn ystyried anableddau fel “drasiedi bersonol, sy’n awgrymu bod anabledd yn ddigwyddiad ofnadwy sy’n digwydd ar hap i unigolion anffodus.” Yn unol â hynny, mae'r model hwn yn trwsio'r “broblem” o fewn yr unigolyn, ac ar yr un pryd, yn maddau cymdeithas o unrhyw ystyriaeth bellach. Yn y pen draw, mae hefyd yn bytholi ystrydebau, gan ystyried bod pobl ag anableddau yn anghyflawn neu wedi'u difrodi ac angen eu trwsio i gyflawni unrhyw dasg dan sylw. Mae'r model hwn hefyd yn ystyried bod angen teimlo trueni dros yr unigolyn, ei weld yn ddiffygiol, neu fel rhywun sydd â nam y mae'n rhaid ei ddileu, ei drin neu ei wella. Mae'r fframio hwn yn lleihau'r anrhegion cudd a'r gwerth cynhenid ​​y mae pobl ag anableddau yn eu darparu gan y rhai sy'n bodoli eisoes.”</a:t>
            </a:r>
            <a:endParaRPr lang="en-GB" sz="2600" i="1" dirty="0">
              <a:latin typeface="Arial" panose="020B0604020202020204" pitchFamily="34" charset="0"/>
            </a:endParaRPr>
          </a:p>
          <a:p>
            <a:pPr marL="0" indent="0" algn="r">
              <a:buNone/>
            </a:pPr>
            <a:endParaRPr lang="en-GB" sz="1800" dirty="0">
              <a:latin typeface="Arial" panose="020B0604020202020204" pitchFamily="34" charset="0"/>
            </a:endParaRPr>
          </a:p>
          <a:p>
            <a:pPr marL="0" indent="0" algn="r">
              <a:buNone/>
            </a:pPr>
            <a:r>
              <a:rPr lang="en-GB" sz="1800" dirty="0">
                <a:latin typeface="Arial" panose="020B0604020202020204" pitchFamily="34" charset="0"/>
              </a:rPr>
              <a:t>(</a:t>
            </a:r>
            <a:r>
              <a:rPr lang="en-GB" sz="1800" dirty="0" err="1">
                <a:latin typeface="Arial" panose="020B0604020202020204" pitchFamily="34" charset="0"/>
              </a:rPr>
              <a:t>Guevera</a:t>
            </a:r>
            <a:r>
              <a:rPr lang="en-GB" sz="1800" dirty="0">
                <a:latin typeface="Arial" panose="020B0604020202020204" pitchFamily="34" charset="0"/>
              </a:rPr>
              <a:t>, 2021, p. 277)</a:t>
            </a:r>
          </a:p>
        </p:txBody>
      </p:sp>
    </p:spTree>
    <p:extLst>
      <p:ext uri="{BB962C8B-B14F-4D97-AF65-F5344CB8AC3E}">
        <p14:creationId xmlns:p14="http://schemas.microsoft.com/office/powerpoint/2010/main" val="3713176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32656"/>
            <a:ext cx="7886700" cy="720080"/>
          </a:xfrm>
        </p:spPr>
        <p:txBody>
          <a:bodyPr>
            <a:normAutofit/>
          </a:bodyPr>
          <a:lstStyle/>
          <a:p>
            <a:pPr algn="ctr"/>
            <a:r>
              <a:rPr lang="en-GB" sz="4000" dirty="0">
                <a:solidFill>
                  <a:srgbClr val="0070C0"/>
                </a:solidFill>
                <a:latin typeface="Arial" panose="020B0604020202020204" pitchFamily="34" charset="0"/>
              </a:rPr>
              <a:t>Medical model of disability               </a:t>
            </a:r>
          </a:p>
        </p:txBody>
      </p:sp>
      <p:sp>
        <p:nvSpPr>
          <p:cNvPr id="3" name="Content Placeholder 2">
            <a:extLst>
              <a:ext uri="{FF2B5EF4-FFF2-40B4-BE49-F238E27FC236}">
                <a16:creationId xmlns:a16="http://schemas.microsoft.com/office/drawing/2014/main" id="{70306CF7-714F-4FF7-BB9A-730B965D69F1}"/>
              </a:ext>
            </a:extLst>
          </p:cNvPr>
          <p:cNvSpPr>
            <a:spLocks noGrp="1"/>
          </p:cNvSpPr>
          <p:nvPr>
            <p:ph idx="1"/>
          </p:nvPr>
        </p:nvSpPr>
        <p:spPr>
          <a:xfrm>
            <a:off x="251520" y="1268760"/>
            <a:ext cx="8640960" cy="4680520"/>
          </a:xfrm>
        </p:spPr>
        <p:txBody>
          <a:bodyPr>
            <a:normAutofit/>
          </a:bodyPr>
          <a:lstStyle/>
          <a:p>
            <a:pPr marL="0" indent="0">
              <a:buNone/>
            </a:pPr>
            <a:r>
              <a:rPr lang="en-GB" sz="2400" i="1" dirty="0">
                <a:latin typeface="Arial" panose="020B0604020202020204" pitchFamily="34" charset="0"/>
              </a:rPr>
              <a:t>“The medical model (also) lends itself to considering disabilities a “personal tragedy, which suggests that a disability is some terrible chance event that occurs at random to unfortunate individuals.” Accordingly, this model fixates the “problem” within the individual while simultaneously absolving society from any further consideration. It also ultimately perpetuates stereotypes, perceiving people with disabilities as incomplete or damaged and needing fixing to accomplish any task at hand. This model also views the individual with pity, as defective, or as having an impairment that must be eliminated, treated, or cured. This framing diminishes the hidden gifts and intrinsic value people with disabilities provide by existing.”</a:t>
            </a:r>
          </a:p>
          <a:p>
            <a:pPr marL="0" indent="0" algn="r">
              <a:buNone/>
            </a:pPr>
            <a:r>
              <a:rPr lang="en-GB" sz="1800" dirty="0">
                <a:latin typeface="Arial" panose="020B0604020202020204" pitchFamily="34" charset="0"/>
              </a:rPr>
              <a:t>(</a:t>
            </a:r>
            <a:r>
              <a:rPr lang="en-GB" sz="1800" dirty="0" err="1">
                <a:latin typeface="Arial" panose="020B0604020202020204" pitchFamily="34" charset="0"/>
              </a:rPr>
              <a:t>Guevera</a:t>
            </a:r>
            <a:r>
              <a:rPr lang="en-GB" sz="1800" dirty="0">
                <a:latin typeface="Arial" panose="020B0604020202020204" pitchFamily="34" charset="0"/>
              </a:rPr>
              <a:t>, 2021, p. 277)</a:t>
            </a:r>
          </a:p>
        </p:txBody>
      </p:sp>
    </p:spTree>
    <p:extLst>
      <p:ext uri="{BB962C8B-B14F-4D97-AF65-F5344CB8AC3E}">
        <p14:creationId xmlns:p14="http://schemas.microsoft.com/office/powerpoint/2010/main" val="1530585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687610"/>
          </a:xfrm>
        </p:spPr>
        <p:txBody>
          <a:bodyPr>
            <a:noAutofit/>
          </a:bodyPr>
          <a:lstStyle/>
          <a:p>
            <a:pPr algn="ctr"/>
            <a:r>
              <a:rPr lang="en-GB" sz="4000" dirty="0">
                <a:latin typeface="Arial" panose="020B0604020202020204" pitchFamily="34" charset="0"/>
              </a:rPr>
              <a:t>Model </a:t>
            </a:r>
            <a:r>
              <a:rPr lang="en-GB" sz="4000" dirty="0" err="1">
                <a:latin typeface="Arial" panose="020B0604020202020204" pitchFamily="34" charset="0"/>
              </a:rPr>
              <a:t>meddygol</a:t>
            </a:r>
            <a:r>
              <a:rPr lang="en-GB" sz="4000" dirty="0">
                <a:latin typeface="Arial" panose="020B0604020202020204" pitchFamily="34" charset="0"/>
              </a:rPr>
              <a:t> o </a:t>
            </a:r>
            <a:r>
              <a:rPr lang="en-GB" sz="4000" dirty="0" err="1">
                <a:latin typeface="Arial" panose="020B0604020202020204" pitchFamily="34" charset="0"/>
              </a:rPr>
              <a:t>anabledd</a:t>
            </a:r>
            <a:br>
              <a:rPr lang="en-GB" sz="4000" dirty="0">
                <a:latin typeface="Arial" panose="020B0604020202020204" pitchFamily="34" charset="0"/>
              </a:rPr>
            </a:br>
            <a:r>
              <a:rPr lang="en-GB" sz="4000" dirty="0">
                <a:solidFill>
                  <a:srgbClr val="0070C0"/>
                </a:solidFill>
                <a:latin typeface="Arial" panose="020B0604020202020204" pitchFamily="34" charset="0"/>
              </a:rPr>
              <a:t>Medical model of disability               </a:t>
            </a:r>
          </a:p>
        </p:txBody>
      </p:sp>
      <p:sp>
        <p:nvSpPr>
          <p:cNvPr id="9" name="Content Placeholder 8">
            <a:extLst>
              <a:ext uri="{FF2B5EF4-FFF2-40B4-BE49-F238E27FC236}">
                <a16:creationId xmlns:a16="http://schemas.microsoft.com/office/drawing/2014/main" id="{4A1E2F1D-C73D-42C1-9FF2-AEA1B000BD00}"/>
              </a:ext>
            </a:extLst>
          </p:cNvPr>
          <p:cNvSpPr>
            <a:spLocks noGrp="1"/>
          </p:cNvSpPr>
          <p:nvPr>
            <p:ph sz="half" idx="1"/>
          </p:nvPr>
        </p:nvSpPr>
        <p:spPr>
          <a:xfrm>
            <a:off x="539552" y="1340770"/>
            <a:ext cx="3975298" cy="4392488"/>
          </a:xfrm>
        </p:spPr>
        <p:txBody>
          <a:bodyPr>
            <a:normAutofit/>
          </a:bodyPr>
          <a:lstStyle/>
          <a:p>
            <a:r>
              <a:rPr lang="cy-GB" dirty="0">
                <a:latin typeface="Arial" panose="020B0604020202020204" pitchFamily="34" charset="0"/>
              </a:rPr>
              <a:t>Gweld anableddau fel diffygion sydd angen triniaeth;</a:t>
            </a:r>
          </a:p>
          <a:p>
            <a:r>
              <a:rPr lang="cy-GB" dirty="0">
                <a:latin typeface="Arial" panose="020B0604020202020204" pitchFamily="34" charset="0"/>
              </a:rPr>
              <a:t>Corff medrus yw'r norm;</a:t>
            </a:r>
          </a:p>
          <a:p>
            <a:r>
              <a:rPr lang="cy-GB" dirty="0">
                <a:latin typeface="Arial" panose="020B0604020202020204" pitchFamily="34" charset="0"/>
              </a:rPr>
              <a:t>Bytholi stigma a gwahaniaethu;</a:t>
            </a:r>
          </a:p>
          <a:p>
            <a:r>
              <a:rPr lang="cy-GB" dirty="0">
                <a:latin typeface="Arial" panose="020B0604020202020204" pitchFamily="34" charset="0"/>
              </a:rPr>
              <a:t>Cyfyngu gwerthoedd unigolion.</a:t>
            </a:r>
          </a:p>
          <a:p>
            <a:endParaRPr lang="en-GB" dirty="0"/>
          </a:p>
        </p:txBody>
      </p:sp>
      <p:sp>
        <p:nvSpPr>
          <p:cNvPr id="10" name="Content Placeholder 9">
            <a:extLst>
              <a:ext uri="{FF2B5EF4-FFF2-40B4-BE49-F238E27FC236}">
                <a16:creationId xmlns:a16="http://schemas.microsoft.com/office/drawing/2014/main" id="{E36245D5-5709-4D63-8ABB-80643DB71401}"/>
              </a:ext>
            </a:extLst>
          </p:cNvPr>
          <p:cNvSpPr>
            <a:spLocks noGrp="1"/>
          </p:cNvSpPr>
          <p:nvPr>
            <p:ph sz="half" idx="2"/>
          </p:nvPr>
        </p:nvSpPr>
        <p:spPr>
          <a:xfrm>
            <a:off x="4629150" y="1340769"/>
            <a:ext cx="4191322" cy="4392488"/>
          </a:xfrm>
        </p:spPr>
        <p:txBody>
          <a:bodyPr>
            <a:normAutofit/>
          </a:bodyPr>
          <a:lstStyle/>
          <a:p>
            <a:r>
              <a:rPr lang="en-GB" dirty="0">
                <a:solidFill>
                  <a:srgbClr val="0070C0"/>
                </a:solidFill>
                <a:latin typeface="Arial" panose="020B0604020202020204" pitchFamily="34" charset="0"/>
              </a:rPr>
              <a:t>Disabilities are seen as defects that need treatment;</a:t>
            </a:r>
          </a:p>
          <a:p>
            <a:r>
              <a:rPr lang="en-GB" dirty="0">
                <a:solidFill>
                  <a:srgbClr val="0070C0"/>
                </a:solidFill>
                <a:latin typeface="Arial" panose="020B0604020202020204" pitchFamily="34" charset="0"/>
              </a:rPr>
              <a:t>The able body is seen as the norm;</a:t>
            </a:r>
          </a:p>
          <a:p>
            <a:r>
              <a:rPr lang="en-GB" dirty="0">
                <a:solidFill>
                  <a:srgbClr val="0070C0"/>
                </a:solidFill>
                <a:latin typeface="Arial" panose="020B0604020202020204" pitchFamily="34" charset="0"/>
              </a:rPr>
              <a:t>Perpetuates stigma and discrimination;</a:t>
            </a:r>
          </a:p>
          <a:p>
            <a:r>
              <a:rPr lang="en-GB" dirty="0">
                <a:solidFill>
                  <a:srgbClr val="0070C0"/>
                </a:solidFill>
                <a:latin typeface="Arial" panose="020B0604020202020204" pitchFamily="34" charset="0"/>
              </a:rPr>
              <a:t>Limits the values of individuals.</a:t>
            </a:r>
          </a:p>
          <a:p>
            <a:pPr marL="0" indent="0" algn="r">
              <a:buNone/>
            </a:pPr>
            <a:r>
              <a:rPr lang="en-GB" sz="1800" dirty="0">
                <a:solidFill>
                  <a:srgbClr val="0070C0"/>
                </a:solidFill>
                <a:latin typeface="Arial" panose="020B0604020202020204" pitchFamily="34" charset="0"/>
              </a:rPr>
              <a:t>(</a:t>
            </a:r>
            <a:r>
              <a:rPr lang="en-GB" sz="1800" dirty="0" err="1">
                <a:solidFill>
                  <a:srgbClr val="0070C0"/>
                </a:solidFill>
                <a:latin typeface="Arial" panose="020B0604020202020204" pitchFamily="34" charset="0"/>
              </a:rPr>
              <a:t>Guevera</a:t>
            </a:r>
            <a:r>
              <a:rPr lang="en-GB" sz="1800" dirty="0">
                <a:solidFill>
                  <a:srgbClr val="0070C0"/>
                </a:solidFill>
                <a:latin typeface="Arial" panose="020B0604020202020204" pitchFamily="34" charset="0"/>
              </a:rPr>
              <a:t>, 2021)</a:t>
            </a:r>
          </a:p>
        </p:txBody>
      </p:sp>
    </p:spTree>
    <p:extLst>
      <p:ext uri="{BB962C8B-B14F-4D97-AF65-F5344CB8AC3E}">
        <p14:creationId xmlns:p14="http://schemas.microsoft.com/office/powerpoint/2010/main" val="25926007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4D6FE-D9A0-49D2-A137-276F1ADD1E2A}"/>
              </a:ext>
            </a:extLst>
          </p:cNvPr>
          <p:cNvSpPr>
            <a:spLocks noGrp="1"/>
          </p:cNvSpPr>
          <p:nvPr>
            <p:ph type="title"/>
          </p:nvPr>
        </p:nvSpPr>
        <p:spPr>
          <a:xfrm>
            <a:off x="628650" y="365127"/>
            <a:ext cx="7886700" cy="687609"/>
          </a:xfrm>
        </p:spPr>
        <p:txBody>
          <a:bodyPr>
            <a:noAutofit/>
          </a:bodyPr>
          <a:lstStyle/>
          <a:p>
            <a:pPr algn="ctr"/>
            <a:r>
              <a:rPr lang="en-GB" sz="4000" dirty="0">
                <a:latin typeface="Arial" panose="020B0604020202020204" pitchFamily="34" charset="0"/>
              </a:rPr>
              <a:t>Rhwystrau </a:t>
            </a:r>
            <a:r>
              <a:rPr lang="en-GB" sz="4000" dirty="0" err="1">
                <a:latin typeface="Arial" panose="020B0604020202020204" pitchFamily="34" charset="0"/>
              </a:rPr>
              <a:t>Ffisiolegol</a:t>
            </a:r>
            <a:br>
              <a:rPr lang="en-GB" sz="4000" dirty="0">
                <a:latin typeface="Arial" panose="020B0604020202020204" pitchFamily="34" charset="0"/>
              </a:rPr>
            </a:br>
            <a:r>
              <a:rPr lang="en-GB" sz="4000" dirty="0">
                <a:solidFill>
                  <a:srgbClr val="0070C0"/>
                </a:solidFill>
                <a:latin typeface="Arial" panose="020B0604020202020204" pitchFamily="34" charset="0"/>
              </a:rPr>
              <a:t>Physiological Barriers</a:t>
            </a:r>
            <a:endParaRPr lang="en-GB" sz="4000" dirty="0">
              <a:solidFill>
                <a:srgbClr val="0070C0"/>
              </a:solidFill>
            </a:endParaRPr>
          </a:p>
        </p:txBody>
      </p:sp>
      <p:sp>
        <p:nvSpPr>
          <p:cNvPr id="3" name="Content Placeholder 2">
            <a:extLst>
              <a:ext uri="{FF2B5EF4-FFF2-40B4-BE49-F238E27FC236}">
                <a16:creationId xmlns:a16="http://schemas.microsoft.com/office/drawing/2014/main" id="{6D2D9367-1570-4E53-8956-17C603CBD389}"/>
              </a:ext>
            </a:extLst>
          </p:cNvPr>
          <p:cNvSpPr>
            <a:spLocks noGrp="1"/>
          </p:cNvSpPr>
          <p:nvPr>
            <p:ph sz="half" idx="1"/>
          </p:nvPr>
        </p:nvSpPr>
        <p:spPr>
          <a:xfrm>
            <a:off x="323528" y="1417861"/>
            <a:ext cx="4335338" cy="4243387"/>
          </a:xfrm>
        </p:spPr>
        <p:txBody>
          <a:bodyPr>
            <a:normAutofit fontScale="92500" lnSpcReduction="20000"/>
          </a:bodyPr>
          <a:lstStyle/>
          <a:p>
            <a:pPr marL="0" indent="0">
              <a:buNone/>
            </a:pPr>
            <a:r>
              <a:rPr lang="cy-GB" dirty="0">
                <a:latin typeface="Arial" panose="020B0604020202020204" pitchFamily="34" charset="0"/>
              </a:rPr>
              <a:t>Enghreifftiau:</a:t>
            </a:r>
          </a:p>
          <a:p>
            <a:r>
              <a:rPr lang="cy-GB" dirty="0">
                <a:latin typeface="Arial" panose="020B0604020202020204" pitchFamily="34" charset="0"/>
              </a:rPr>
              <a:t>Nam ar y clyw;</a:t>
            </a:r>
          </a:p>
          <a:p>
            <a:pPr marL="0" indent="0">
              <a:buNone/>
            </a:pPr>
            <a:r>
              <a:rPr lang="cy-GB" dirty="0">
                <a:latin typeface="Arial" panose="020B0604020202020204" pitchFamily="34" charset="0"/>
              </a:rPr>
              <a:t>- Tympan y glust wedi'i ddifrodi;</a:t>
            </a:r>
          </a:p>
          <a:p>
            <a:pPr>
              <a:buFontTx/>
              <a:buChar char="-"/>
            </a:pPr>
            <a:r>
              <a:rPr lang="cy-GB" dirty="0">
                <a:latin typeface="Arial" panose="020B0604020202020204" pitchFamily="34" charset="0"/>
              </a:rPr>
              <a:t>Geneteg.</a:t>
            </a:r>
          </a:p>
          <a:p>
            <a:pPr marL="0" indent="0">
              <a:buNone/>
            </a:pPr>
            <a:endParaRPr lang="cy-GB" dirty="0">
              <a:latin typeface="Arial" panose="020B0604020202020204" pitchFamily="34" charset="0"/>
            </a:endParaRPr>
          </a:p>
          <a:p>
            <a:r>
              <a:rPr lang="cy-GB" dirty="0">
                <a:latin typeface="Arial" panose="020B0604020202020204" pitchFamily="34" charset="0"/>
              </a:rPr>
              <a:t>Nam gweledol;</a:t>
            </a:r>
          </a:p>
          <a:p>
            <a:pPr marL="0" indent="0">
              <a:buNone/>
            </a:pPr>
            <a:r>
              <a:rPr lang="cy-GB" dirty="0">
                <a:latin typeface="Arial" panose="020B0604020202020204" pitchFamily="34" charset="0"/>
              </a:rPr>
              <a:t>- Colli golwg ganolog;</a:t>
            </a:r>
          </a:p>
          <a:p>
            <a:pPr marL="0" indent="0">
              <a:buNone/>
            </a:pPr>
            <a:r>
              <a:rPr lang="cy-GB" dirty="0">
                <a:latin typeface="Arial" panose="020B0604020202020204" pitchFamily="34" charset="0"/>
              </a:rPr>
              <a:t>- Colli golwg ymylol;</a:t>
            </a:r>
          </a:p>
          <a:p>
            <a:pPr marL="0" indent="0">
              <a:buNone/>
            </a:pPr>
            <a:r>
              <a:rPr lang="cy-GB" dirty="0">
                <a:latin typeface="Arial" panose="020B0604020202020204" pitchFamily="34" charset="0"/>
              </a:rPr>
              <a:t>- Nam gweledol yr ymennydd.</a:t>
            </a:r>
          </a:p>
        </p:txBody>
      </p:sp>
      <p:sp>
        <p:nvSpPr>
          <p:cNvPr id="4" name="Content Placeholder 3">
            <a:extLst>
              <a:ext uri="{FF2B5EF4-FFF2-40B4-BE49-F238E27FC236}">
                <a16:creationId xmlns:a16="http://schemas.microsoft.com/office/drawing/2014/main" id="{4EB0EF27-26E1-4EC0-B681-801F6F182742}"/>
              </a:ext>
            </a:extLst>
          </p:cNvPr>
          <p:cNvSpPr>
            <a:spLocks noGrp="1"/>
          </p:cNvSpPr>
          <p:nvPr>
            <p:ph sz="half" idx="2"/>
          </p:nvPr>
        </p:nvSpPr>
        <p:spPr>
          <a:xfrm>
            <a:off x="4629150" y="1417861"/>
            <a:ext cx="4335338" cy="4243387"/>
          </a:xfrm>
        </p:spPr>
        <p:txBody>
          <a:bodyPr>
            <a:normAutofit fontScale="92500" lnSpcReduction="20000"/>
          </a:bodyPr>
          <a:lstStyle/>
          <a:p>
            <a:pPr marL="0" indent="0">
              <a:buNone/>
            </a:pPr>
            <a:r>
              <a:rPr lang="en-GB" dirty="0">
                <a:solidFill>
                  <a:srgbClr val="0070C0"/>
                </a:solidFill>
                <a:latin typeface="Arial" panose="020B0604020202020204" pitchFamily="34" charset="0"/>
              </a:rPr>
              <a:t>Examples:</a:t>
            </a:r>
          </a:p>
          <a:p>
            <a:r>
              <a:rPr lang="en-GB" dirty="0">
                <a:solidFill>
                  <a:srgbClr val="0070C0"/>
                </a:solidFill>
                <a:latin typeface="Arial" panose="020B0604020202020204" pitchFamily="34" charset="0"/>
              </a:rPr>
              <a:t>Hearing impairment;</a:t>
            </a:r>
          </a:p>
          <a:p>
            <a:pPr>
              <a:buFontTx/>
              <a:buChar char="-"/>
            </a:pPr>
            <a:r>
              <a:rPr lang="en-GB" dirty="0">
                <a:solidFill>
                  <a:srgbClr val="0070C0"/>
                </a:solidFill>
                <a:latin typeface="Arial" panose="020B0604020202020204" pitchFamily="34" charset="0"/>
              </a:rPr>
              <a:t>Damaged ear drum;</a:t>
            </a:r>
          </a:p>
          <a:p>
            <a:pPr>
              <a:buFontTx/>
              <a:buChar char="-"/>
            </a:pPr>
            <a:r>
              <a:rPr lang="en-GB" dirty="0">
                <a:solidFill>
                  <a:srgbClr val="0070C0"/>
                </a:solidFill>
                <a:latin typeface="Arial" panose="020B0604020202020204" pitchFamily="34" charset="0"/>
              </a:rPr>
              <a:t>Genetics.</a:t>
            </a:r>
          </a:p>
          <a:p>
            <a:pPr marL="0" indent="0">
              <a:buNone/>
            </a:pPr>
            <a:endParaRPr lang="en-GB" dirty="0">
              <a:solidFill>
                <a:srgbClr val="0070C0"/>
              </a:solidFill>
              <a:latin typeface="Arial" panose="020B0604020202020204" pitchFamily="34" charset="0"/>
            </a:endParaRPr>
          </a:p>
          <a:p>
            <a:r>
              <a:rPr lang="en-GB" dirty="0">
                <a:solidFill>
                  <a:srgbClr val="0070C0"/>
                </a:solidFill>
                <a:latin typeface="Arial" panose="020B0604020202020204" pitchFamily="34" charset="0"/>
              </a:rPr>
              <a:t>Visual impairment;</a:t>
            </a:r>
          </a:p>
          <a:p>
            <a:pPr>
              <a:buFontTx/>
              <a:buChar char="-"/>
            </a:pPr>
            <a:r>
              <a:rPr lang="en-GB" dirty="0">
                <a:solidFill>
                  <a:srgbClr val="0070C0"/>
                </a:solidFill>
                <a:latin typeface="Arial" panose="020B0604020202020204" pitchFamily="34" charset="0"/>
              </a:rPr>
              <a:t>Loss of central vision;</a:t>
            </a:r>
          </a:p>
          <a:p>
            <a:pPr>
              <a:buFontTx/>
              <a:buChar char="-"/>
            </a:pPr>
            <a:r>
              <a:rPr lang="en-GB" dirty="0">
                <a:solidFill>
                  <a:srgbClr val="0070C0"/>
                </a:solidFill>
                <a:latin typeface="Arial" panose="020B0604020202020204" pitchFamily="34" charset="0"/>
              </a:rPr>
              <a:t>Loss of peripheral vision;</a:t>
            </a:r>
          </a:p>
          <a:p>
            <a:pPr>
              <a:buFontTx/>
              <a:buChar char="-"/>
            </a:pPr>
            <a:r>
              <a:rPr lang="en-GB" dirty="0">
                <a:solidFill>
                  <a:srgbClr val="0070C0"/>
                </a:solidFill>
                <a:latin typeface="Arial" panose="020B0604020202020204" pitchFamily="34" charset="0"/>
              </a:rPr>
              <a:t>Cerebral visual impairment.</a:t>
            </a:r>
          </a:p>
          <a:p>
            <a:endParaRPr lang="en-GB" dirty="0"/>
          </a:p>
        </p:txBody>
      </p:sp>
    </p:spTree>
    <p:extLst>
      <p:ext uri="{BB962C8B-B14F-4D97-AF65-F5344CB8AC3E}">
        <p14:creationId xmlns:p14="http://schemas.microsoft.com/office/powerpoint/2010/main" val="75748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Understanding Hearing and Hearing Loss">
            <a:hlinkClick r:id="" action="ppaction://media"/>
            <a:extLst>
              <a:ext uri="{FF2B5EF4-FFF2-40B4-BE49-F238E27FC236}">
                <a16:creationId xmlns:a16="http://schemas.microsoft.com/office/drawing/2014/main" id="{C1B5FE37-A79B-4A0A-BBE3-E6126819F2F2}"/>
              </a:ext>
            </a:extLst>
          </p:cNvPr>
          <p:cNvPicPr>
            <a:picLocks noGrp="1" noRot="1" noChangeAspect="1"/>
          </p:cNvPicPr>
          <p:nvPr>
            <p:ph idx="1"/>
            <a:videoFile r:link="rId1"/>
          </p:nvPr>
        </p:nvPicPr>
        <p:blipFill>
          <a:blip r:embed="rId4"/>
          <a:stretch>
            <a:fillRect/>
          </a:stretch>
        </p:blipFill>
        <p:spPr>
          <a:xfrm>
            <a:off x="755576" y="476672"/>
            <a:ext cx="7848872" cy="5688632"/>
          </a:xfrm>
          <a:prstGeom prst="rect">
            <a:avLst/>
          </a:prstGeom>
        </p:spPr>
      </p:pic>
    </p:spTree>
    <p:extLst>
      <p:ext uri="{BB962C8B-B14F-4D97-AF65-F5344CB8AC3E}">
        <p14:creationId xmlns:p14="http://schemas.microsoft.com/office/powerpoint/2010/main" val="3067742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831626"/>
          </a:xfrm>
        </p:spPr>
        <p:txBody>
          <a:bodyPr>
            <a:noAutofit/>
          </a:bodyPr>
          <a:lstStyle/>
          <a:p>
            <a:pPr algn="ctr"/>
            <a:r>
              <a:rPr lang="en-GB" sz="4000" dirty="0">
                <a:latin typeface="Arial" panose="020B0604020202020204" pitchFamily="34" charset="0"/>
              </a:rPr>
              <a:t>Rhwystrau </a:t>
            </a:r>
            <a:r>
              <a:rPr lang="en-GB" sz="4000" dirty="0" err="1">
                <a:latin typeface="Arial" panose="020B0604020202020204" pitchFamily="34" charset="0"/>
              </a:rPr>
              <a:t>Gwybyddol</a:t>
            </a:r>
            <a:br>
              <a:rPr lang="en-GB" sz="4000" dirty="0">
                <a:latin typeface="Arial" panose="020B0604020202020204" pitchFamily="34" charset="0"/>
              </a:rPr>
            </a:br>
            <a:r>
              <a:rPr lang="en-GB" sz="4000" dirty="0">
                <a:solidFill>
                  <a:srgbClr val="0070C0"/>
                </a:solidFill>
                <a:latin typeface="Arial" panose="020B0604020202020204" pitchFamily="34" charset="0"/>
              </a:rPr>
              <a:t>Cognitive Barriers</a:t>
            </a:r>
          </a:p>
        </p:txBody>
      </p:sp>
      <p:sp>
        <p:nvSpPr>
          <p:cNvPr id="3" name="Content Placeholder 2">
            <a:extLst>
              <a:ext uri="{FF2B5EF4-FFF2-40B4-BE49-F238E27FC236}">
                <a16:creationId xmlns:a16="http://schemas.microsoft.com/office/drawing/2014/main" id="{D0122B4F-CD38-47FE-93DB-D01A0A0F8264}"/>
              </a:ext>
            </a:extLst>
          </p:cNvPr>
          <p:cNvSpPr>
            <a:spLocks noGrp="1"/>
          </p:cNvSpPr>
          <p:nvPr>
            <p:ph sz="half" idx="1"/>
          </p:nvPr>
        </p:nvSpPr>
        <p:spPr>
          <a:xfrm>
            <a:off x="467544" y="1412777"/>
            <a:ext cx="4047306" cy="4351338"/>
          </a:xfrm>
        </p:spPr>
        <p:txBody>
          <a:bodyPr>
            <a:normAutofit/>
          </a:bodyPr>
          <a:lstStyle/>
          <a:p>
            <a:pPr marL="0" indent="0">
              <a:buNone/>
            </a:pPr>
            <a:r>
              <a:rPr lang="cy-GB" dirty="0">
                <a:latin typeface="Arial" panose="020B0604020202020204" pitchFamily="34" charset="0"/>
              </a:rPr>
              <a:t>Esiamplau:</a:t>
            </a:r>
            <a:endParaRPr lang="en-GB" dirty="0"/>
          </a:p>
          <a:p>
            <a:r>
              <a:rPr lang="cy-GB" dirty="0">
                <a:latin typeface="Arial" panose="020B0604020202020204" pitchFamily="34" charset="0"/>
              </a:rPr>
              <a:t>Diffyg canolbwyntio; </a:t>
            </a:r>
          </a:p>
          <a:p>
            <a:r>
              <a:rPr lang="cy-GB" dirty="0">
                <a:latin typeface="Arial" panose="020B0604020202020204" pitchFamily="34" charset="0"/>
              </a:rPr>
              <a:t>Gwrthdroad i ryngweithio corfforol;</a:t>
            </a:r>
          </a:p>
          <a:p>
            <a:r>
              <a:rPr lang="cy-GB" dirty="0">
                <a:latin typeface="Arial" panose="020B0604020202020204" pitchFamily="34" charset="0"/>
              </a:rPr>
              <a:t>Iselder neu bryder;</a:t>
            </a:r>
          </a:p>
          <a:p>
            <a:r>
              <a:rPr lang="cy-GB" dirty="0">
                <a:latin typeface="Arial" panose="020B0604020202020204" pitchFamily="34" charset="0"/>
              </a:rPr>
              <a:t>Anhawster canolbwyntio, yn dueddol o dynnu sylw;</a:t>
            </a:r>
          </a:p>
          <a:p>
            <a:endParaRPr lang="cy-GB" dirty="0">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31BF3990-3F7E-4DE6-95AD-6F0BBB4214F1}"/>
              </a:ext>
            </a:extLst>
          </p:cNvPr>
          <p:cNvSpPr>
            <a:spLocks noGrp="1"/>
          </p:cNvSpPr>
          <p:nvPr>
            <p:ph sz="half" idx="2"/>
          </p:nvPr>
        </p:nvSpPr>
        <p:spPr>
          <a:xfrm>
            <a:off x="4629150" y="1412777"/>
            <a:ext cx="4335338" cy="4351338"/>
          </a:xfrm>
        </p:spPr>
        <p:txBody>
          <a:bodyPr>
            <a:normAutofit/>
          </a:bodyPr>
          <a:lstStyle/>
          <a:p>
            <a:pPr marL="0" indent="0">
              <a:buNone/>
            </a:pPr>
            <a:r>
              <a:rPr lang="en-GB" dirty="0">
                <a:solidFill>
                  <a:srgbClr val="0070C0"/>
                </a:solidFill>
                <a:latin typeface="Arial" panose="020B0604020202020204" pitchFamily="34" charset="0"/>
              </a:rPr>
              <a:t>Examples:</a:t>
            </a:r>
          </a:p>
          <a:p>
            <a:r>
              <a:rPr lang="en-GB" dirty="0">
                <a:solidFill>
                  <a:srgbClr val="0070C0"/>
                </a:solidFill>
                <a:latin typeface="Arial" panose="020B0604020202020204" pitchFamily="34" charset="0"/>
              </a:rPr>
              <a:t>Poor concentration;</a:t>
            </a:r>
          </a:p>
          <a:p>
            <a:r>
              <a:rPr lang="en-GB" dirty="0">
                <a:solidFill>
                  <a:srgbClr val="0070C0"/>
                </a:solidFill>
                <a:latin typeface="Arial" panose="020B0604020202020204" pitchFamily="34" charset="0"/>
              </a:rPr>
              <a:t>Aversion to physical interaction;</a:t>
            </a:r>
          </a:p>
          <a:p>
            <a:r>
              <a:rPr lang="en-GB" dirty="0">
                <a:solidFill>
                  <a:srgbClr val="0070C0"/>
                </a:solidFill>
                <a:latin typeface="Arial" panose="020B0604020202020204" pitchFamily="34" charset="0"/>
              </a:rPr>
              <a:t>Depression or anxiety;</a:t>
            </a:r>
          </a:p>
          <a:p>
            <a:r>
              <a:rPr lang="en-GB" dirty="0">
                <a:solidFill>
                  <a:srgbClr val="0070C0"/>
                </a:solidFill>
                <a:latin typeface="Arial" panose="020B0604020202020204" pitchFamily="34" charset="0"/>
              </a:rPr>
              <a:t>Difficulty focusing, prone to distraction;</a:t>
            </a:r>
          </a:p>
          <a:p>
            <a:endParaRPr lang="en-GB" dirty="0">
              <a:solidFill>
                <a:srgbClr val="002060"/>
              </a:solidFill>
              <a:latin typeface="Arial" panose="020B0604020202020204" pitchFamily="34" charset="0"/>
            </a:endParaRPr>
          </a:p>
        </p:txBody>
      </p:sp>
    </p:spTree>
    <p:extLst>
      <p:ext uri="{BB962C8B-B14F-4D97-AF65-F5344CB8AC3E}">
        <p14:creationId xmlns:p14="http://schemas.microsoft.com/office/powerpoint/2010/main" val="2836028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831626"/>
          </a:xfrm>
        </p:spPr>
        <p:txBody>
          <a:bodyPr>
            <a:noAutofit/>
          </a:bodyPr>
          <a:lstStyle/>
          <a:p>
            <a:pPr algn="ctr"/>
            <a:r>
              <a:rPr lang="en-GB" sz="4000" dirty="0">
                <a:latin typeface="Arial" panose="020B0604020202020204" pitchFamily="34" charset="0"/>
              </a:rPr>
              <a:t>Rhwystrau </a:t>
            </a:r>
            <a:r>
              <a:rPr lang="en-GB" sz="4000" dirty="0" err="1">
                <a:latin typeface="Arial" panose="020B0604020202020204" pitchFamily="34" charset="0"/>
              </a:rPr>
              <a:t>Gwybyddol</a:t>
            </a:r>
            <a:br>
              <a:rPr lang="en-GB" sz="4000" dirty="0">
                <a:latin typeface="Arial" panose="020B0604020202020204" pitchFamily="34" charset="0"/>
              </a:rPr>
            </a:br>
            <a:r>
              <a:rPr lang="en-GB" sz="4000" dirty="0">
                <a:solidFill>
                  <a:srgbClr val="0070C0"/>
                </a:solidFill>
                <a:latin typeface="Arial" panose="020B0604020202020204" pitchFamily="34" charset="0"/>
              </a:rPr>
              <a:t>Cognitive Barriers</a:t>
            </a:r>
          </a:p>
        </p:txBody>
      </p:sp>
      <p:sp>
        <p:nvSpPr>
          <p:cNvPr id="3" name="Content Placeholder 2">
            <a:extLst>
              <a:ext uri="{FF2B5EF4-FFF2-40B4-BE49-F238E27FC236}">
                <a16:creationId xmlns:a16="http://schemas.microsoft.com/office/drawing/2014/main" id="{D0122B4F-CD38-47FE-93DB-D01A0A0F8264}"/>
              </a:ext>
            </a:extLst>
          </p:cNvPr>
          <p:cNvSpPr>
            <a:spLocks noGrp="1"/>
          </p:cNvSpPr>
          <p:nvPr>
            <p:ph sz="half" idx="1"/>
          </p:nvPr>
        </p:nvSpPr>
        <p:spPr>
          <a:xfrm>
            <a:off x="395536" y="1412777"/>
            <a:ext cx="4119314" cy="4351338"/>
          </a:xfrm>
        </p:spPr>
        <p:txBody>
          <a:bodyPr>
            <a:normAutofit/>
          </a:bodyPr>
          <a:lstStyle/>
          <a:p>
            <a:pPr marL="0" indent="0">
              <a:buNone/>
            </a:pPr>
            <a:r>
              <a:rPr lang="cy-GB" dirty="0">
                <a:latin typeface="Arial" panose="020B0604020202020204" pitchFamily="34" charset="0"/>
              </a:rPr>
              <a:t>Esiamplau:</a:t>
            </a:r>
            <a:endParaRPr lang="en-GB" dirty="0"/>
          </a:p>
          <a:p>
            <a:r>
              <a:rPr lang="cy-GB" dirty="0">
                <a:latin typeface="Arial" panose="020B0604020202020204" pitchFamily="34" charset="0"/>
              </a:rPr>
              <a:t>Anhawster dysgu, heriau llythrennedd;</a:t>
            </a:r>
          </a:p>
          <a:p>
            <a:r>
              <a:rPr lang="cy-GB" dirty="0">
                <a:latin typeface="Arial" panose="020B0604020202020204" pitchFamily="34" charset="0"/>
              </a:rPr>
              <a:t>Anallu i fynegi meddyliau yn gyflym, prosesu gwybodaeth;</a:t>
            </a:r>
          </a:p>
          <a:p>
            <a:r>
              <a:rPr lang="cy-GB" dirty="0">
                <a:latin typeface="Arial" panose="020B0604020202020204" pitchFamily="34" charset="0"/>
              </a:rPr>
              <a:t>Anallu i adnabod synau;</a:t>
            </a:r>
          </a:p>
          <a:p>
            <a:r>
              <a:rPr lang="cy-GB" dirty="0">
                <a:latin typeface="Arial" panose="020B0604020202020204" pitchFamily="34" charset="0"/>
              </a:rPr>
              <a:t>Ffrwydradau o dymer;</a:t>
            </a:r>
          </a:p>
          <a:p>
            <a:endParaRPr lang="cy-GB" dirty="0">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31BF3990-3F7E-4DE6-95AD-6F0BBB4214F1}"/>
              </a:ext>
            </a:extLst>
          </p:cNvPr>
          <p:cNvSpPr>
            <a:spLocks noGrp="1"/>
          </p:cNvSpPr>
          <p:nvPr>
            <p:ph sz="half" idx="2"/>
          </p:nvPr>
        </p:nvSpPr>
        <p:spPr>
          <a:xfrm>
            <a:off x="4629150" y="1412777"/>
            <a:ext cx="4335338" cy="4351338"/>
          </a:xfrm>
        </p:spPr>
        <p:txBody>
          <a:bodyPr>
            <a:normAutofit/>
          </a:bodyPr>
          <a:lstStyle/>
          <a:p>
            <a:pPr marL="0" indent="0">
              <a:buNone/>
            </a:pPr>
            <a:r>
              <a:rPr lang="en-GB" dirty="0">
                <a:solidFill>
                  <a:srgbClr val="0070C0"/>
                </a:solidFill>
                <a:latin typeface="Arial" panose="020B0604020202020204" pitchFamily="34" charset="0"/>
              </a:rPr>
              <a:t>Examples:</a:t>
            </a:r>
          </a:p>
          <a:p>
            <a:r>
              <a:rPr lang="en-GB" dirty="0">
                <a:solidFill>
                  <a:srgbClr val="0070C0"/>
                </a:solidFill>
                <a:latin typeface="Arial" panose="020B0604020202020204" pitchFamily="34" charset="0"/>
              </a:rPr>
              <a:t>Difficulty learning, literacy challenges;</a:t>
            </a:r>
          </a:p>
          <a:p>
            <a:r>
              <a:rPr lang="en-GB" dirty="0">
                <a:solidFill>
                  <a:srgbClr val="0070C0"/>
                </a:solidFill>
                <a:latin typeface="Arial" panose="020B0604020202020204" pitchFamily="34" charset="0"/>
              </a:rPr>
              <a:t>Inability to express thoughts quickly, process information;</a:t>
            </a:r>
          </a:p>
          <a:p>
            <a:r>
              <a:rPr lang="en-GB" dirty="0">
                <a:solidFill>
                  <a:srgbClr val="0070C0"/>
                </a:solidFill>
                <a:latin typeface="Arial" panose="020B0604020202020204" pitchFamily="34" charset="0"/>
              </a:rPr>
              <a:t>Inability to recognise noises;</a:t>
            </a:r>
          </a:p>
          <a:p>
            <a:r>
              <a:rPr lang="en-GB" dirty="0">
                <a:solidFill>
                  <a:srgbClr val="0070C0"/>
                </a:solidFill>
                <a:latin typeface="Arial" panose="020B0604020202020204" pitchFamily="34" charset="0"/>
              </a:rPr>
              <a:t>Outbursts of temper;</a:t>
            </a:r>
          </a:p>
          <a:p>
            <a:endParaRPr lang="en-GB" dirty="0">
              <a:solidFill>
                <a:srgbClr val="002060"/>
              </a:solidFill>
              <a:latin typeface="Arial" panose="020B0604020202020204" pitchFamily="34" charset="0"/>
            </a:endParaRPr>
          </a:p>
        </p:txBody>
      </p:sp>
    </p:spTree>
    <p:extLst>
      <p:ext uri="{BB962C8B-B14F-4D97-AF65-F5344CB8AC3E}">
        <p14:creationId xmlns:p14="http://schemas.microsoft.com/office/powerpoint/2010/main" val="3282356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831626"/>
          </a:xfrm>
        </p:spPr>
        <p:txBody>
          <a:bodyPr>
            <a:noAutofit/>
          </a:bodyPr>
          <a:lstStyle/>
          <a:p>
            <a:pPr algn="ctr"/>
            <a:r>
              <a:rPr lang="en-GB" sz="4000" dirty="0">
                <a:latin typeface="Arial" panose="020B0604020202020204" pitchFamily="34" charset="0"/>
              </a:rPr>
              <a:t>Rhwystrau </a:t>
            </a:r>
            <a:r>
              <a:rPr lang="en-GB" sz="4000" dirty="0" err="1">
                <a:latin typeface="Arial" panose="020B0604020202020204" pitchFamily="34" charset="0"/>
              </a:rPr>
              <a:t>Gwybyddol</a:t>
            </a:r>
            <a:br>
              <a:rPr lang="en-GB" sz="4000" dirty="0">
                <a:latin typeface="Arial" panose="020B0604020202020204" pitchFamily="34" charset="0"/>
              </a:rPr>
            </a:br>
            <a:r>
              <a:rPr lang="en-GB" sz="4000" dirty="0">
                <a:solidFill>
                  <a:srgbClr val="0070C0"/>
                </a:solidFill>
                <a:latin typeface="Arial" panose="020B0604020202020204" pitchFamily="34" charset="0"/>
              </a:rPr>
              <a:t>Cognitive Barriers</a:t>
            </a:r>
          </a:p>
        </p:txBody>
      </p:sp>
      <p:sp>
        <p:nvSpPr>
          <p:cNvPr id="3" name="Content Placeholder 2">
            <a:extLst>
              <a:ext uri="{FF2B5EF4-FFF2-40B4-BE49-F238E27FC236}">
                <a16:creationId xmlns:a16="http://schemas.microsoft.com/office/drawing/2014/main" id="{D0122B4F-CD38-47FE-93DB-D01A0A0F8264}"/>
              </a:ext>
            </a:extLst>
          </p:cNvPr>
          <p:cNvSpPr>
            <a:spLocks noGrp="1"/>
          </p:cNvSpPr>
          <p:nvPr>
            <p:ph sz="half" idx="1"/>
          </p:nvPr>
        </p:nvSpPr>
        <p:spPr>
          <a:xfrm>
            <a:off x="395536" y="1412777"/>
            <a:ext cx="4119314" cy="4351337"/>
          </a:xfrm>
        </p:spPr>
        <p:txBody>
          <a:bodyPr>
            <a:normAutofit fontScale="92500"/>
          </a:bodyPr>
          <a:lstStyle/>
          <a:p>
            <a:pPr marL="0" indent="0">
              <a:buNone/>
            </a:pPr>
            <a:r>
              <a:rPr lang="cy-GB" dirty="0">
                <a:latin typeface="Arial" panose="020B0604020202020204" pitchFamily="34" charset="0"/>
              </a:rPr>
              <a:t>Esiamplau:</a:t>
            </a:r>
            <a:endParaRPr lang="en-GB" dirty="0"/>
          </a:p>
          <a:p>
            <a:r>
              <a:rPr lang="cy-GB" dirty="0">
                <a:latin typeface="Arial" panose="020B0604020202020204" pitchFamily="34" charset="0"/>
              </a:rPr>
              <a:t>Cof byrrach;</a:t>
            </a:r>
          </a:p>
          <a:p>
            <a:r>
              <a:rPr lang="cy-GB" dirty="0">
                <a:latin typeface="Arial" panose="020B0604020202020204" pitchFamily="34" charset="0"/>
              </a:rPr>
              <a:t>Amwysedd cymdeithasol, trafferth rhyngweithio ag eraill;</a:t>
            </a:r>
          </a:p>
          <a:p>
            <a:r>
              <a:rPr lang="cy-GB" dirty="0">
                <a:latin typeface="Arial" panose="020B0604020202020204" pitchFamily="34" charset="0"/>
              </a:rPr>
              <a:t>Trafferth dehongli gofynion synhwyraidd;</a:t>
            </a:r>
          </a:p>
          <a:p>
            <a:r>
              <a:rPr lang="cy-GB" dirty="0">
                <a:latin typeface="Arial" panose="020B0604020202020204" pitchFamily="34" charset="0"/>
              </a:rPr>
              <a:t>Trafferth ymateb i eraill (llai o blastigrwydd ymennydd).</a:t>
            </a:r>
          </a:p>
          <a:p>
            <a:endParaRPr lang="cy-GB" dirty="0">
              <a:latin typeface="Arial" panose="020B0604020202020204" pitchFamily="34" charset="0"/>
            </a:endParaRPr>
          </a:p>
          <a:p>
            <a:pPr marL="0" indent="0">
              <a:buNone/>
            </a:pPr>
            <a:endParaRPr lang="en-GB" dirty="0"/>
          </a:p>
        </p:txBody>
      </p:sp>
      <p:sp>
        <p:nvSpPr>
          <p:cNvPr id="4" name="Content Placeholder 3">
            <a:extLst>
              <a:ext uri="{FF2B5EF4-FFF2-40B4-BE49-F238E27FC236}">
                <a16:creationId xmlns:a16="http://schemas.microsoft.com/office/drawing/2014/main" id="{31BF3990-3F7E-4DE6-95AD-6F0BBB4214F1}"/>
              </a:ext>
            </a:extLst>
          </p:cNvPr>
          <p:cNvSpPr>
            <a:spLocks noGrp="1"/>
          </p:cNvSpPr>
          <p:nvPr>
            <p:ph sz="half" idx="2"/>
          </p:nvPr>
        </p:nvSpPr>
        <p:spPr>
          <a:xfrm>
            <a:off x="4629150" y="1412777"/>
            <a:ext cx="4335338" cy="4351338"/>
          </a:xfrm>
        </p:spPr>
        <p:txBody>
          <a:bodyPr>
            <a:normAutofit fontScale="92500"/>
          </a:bodyPr>
          <a:lstStyle/>
          <a:p>
            <a:pPr marL="0" indent="0">
              <a:buNone/>
            </a:pPr>
            <a:r>
              <a:rPr lang="en-GB" dirty="0">
                <a:solidFill>
                  <a:srgbClr val="0070C0"/>
                </a:solidFill>
                <a:latin typeface="Arial" panose="020B0604020202020204" pitchFamily="34" charset="0"/>
              </a:rPr>
              <a:t>Examples:</a:t>
            </a:r>
          </a:p>
          <a:p>
            <a:r>
              <a:rPr lang="en-GB" dirty="0">
                <a:solidFill>
                  <a:srgbClr val="0070C0"/>
                </a:solidFill>
                <a:latin typeface="Arial" panose="020B0604020202020204" pitchFamily="34" charset="0"/>
              </a:rPr>
              <a:t>Shortened memory span;</a:t>
            </a:r>
          </a:p>
          <a:p>
            <a:r>
              <a:rPr lang="en-GB" dirty="0">
                <a:solidFill>
                  <a:srgbClr val="0070C0"/>
                </a:solidFill>
                <a:latin typeface="Arial" panose="020B0604020202020204" pitchFamily="34" charset="0"/>
              </a:rPr>
              <a:t>Social ambivalence, trouble interacting with others;</a:t>
            </a:r>
          </a:p>
          <a:p>
            <a:r>
              <a:rPr lang="en-GB" dirty="0">
                <a:solidFill>
                  <a:srgbClr val="0070C0"/>
                </a:solidFill>
                <a:latin typeface="Arial" panose="020B0604020202020204" pitchFamily="34" charset="0"/>
              </a:rPr>
              <a:t>Trouble interpreting sensory demands;</a:t>
            </a:r>
          </a:p>
          <a:p>
            <a:r>
              <a:rPr lang="en-GB" dirty="0">
                <a:solidFill>
                  <a:srgbClr val="0070C0"/>
                </a:solidFill>
                <a:latin typeface="Arial" panose="020B0604020202020204" pitchFamily="34" charset="0"/>
              </a:rPr>
              <a:t>Trouble responding to others (reduced brain plasticity).</a:t>
            </a:r>
          </a:p>
          <a:p>
            <a:endParaRPr lang="en-GB" dirty="0">
              <a:solidFill>
                <a:srgbClr val="002060"/>
              </a:solidFill>
              <a:latin typeface="Arial" panose="020B0604020202020204" pitchFamily="34" charset="0"/>
            </a:endParaRPr>
          </a:p>
        </p:txBody>
      </p:sp>
    </p:spTree>
    <p:extLst>
      <p:ext uri="{BB962C8B-B14F-4D97-AF65-F5344CB8AC3E}">
        <p14:creationId xmlns:p14="http://schemas.microsoft.com/office/powerpoint/2010/main" val="27300106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p:txBody>
          <a:bodyPr>
            <a:noAutofit/>
          </a:bodyPr>
          <a:lstStyle/>
          <a:p>
            <a:pPr algn="ctr"/>
            <a:r>
              <a:rPr lang="en-GB" sz="4000" dirty="0">
                <a:latin typeface="Arial" panose="020B0604020202020204" pitchFamily="34" charset="0"/>
              </a:rPr>
              <a:t>Rhwystrau </a:t>
            </a:r>
            <a:r>
              <a:rPr lang="en-GB" sz="4000" dirty="0" err="1">
                <a:latin typeface="Arial" panose="020B0604020202020204" pitchFamily="34" charset="0"/>
              </a:rPr>
              <a:t>Ieithyddol</a:t>
            </a:r>
            <a:br>
              <a:rPr lang="en-GB" sz="4000" dirty="0">
                <a:latin typeface="Arial" panose="020B0604020202020204" pitchFamily="34" charset="0"/>
              </a:rPr>
            </a:br>
            <a:r>
              <a:rPr lang="en-GB" sz="4000" dirty="0">
                <a:solidFill>
                  <a:srgbClr val="0070C0"/>
                </a:solidFill>
                <a:latin typeface="Arial" panose="020B0604020202020204" pitchFamily="34" charset="0"/>
              </a:rPr>
              <a:t>Language Barriers</a:t>
            </a:r>
          </a:p>
        </p:txBody>
      </p:sp>
      <p:sp>
        <p:nvSpPr>
          <p:cNvPr id="3" name="Content Placeholder 2">
            <a:extLst>
              <a:ext uri="{FF2B5EF4-FFF2-40B4-BE49-F238E27FC236}">
                <a16:creationId xmlns:a16="http://schemas.microsoft.com/office/drawing/2014/main" id="{D0122B4F-CD38-47FE-93DB-D01A0A0F8264}"/>
              </a:ext>
            </a:extLst>
          </p:cNvPr>
          <p:cNvSpPr>
            <a:spLocks noGrp="1"/>
          </p:cNvSpPr>
          <p:nvPr>
            <p:ph sz="half" idx="1"/>
          </p:nvPr>
        </p:nvSpPr>
        <p:spPr/>
        <p:txBody>
          <a:bodyPr/>
          <a:lstStyle/>
          <a:p>
            <a:pPr marL="0" indent="0">
              <a:buNone/>
            </a:pPr>
            <a:r>
              <a:rPr lang="cy-GB" dirty="0">
                <a:latin typeface="Arial" panose="020B0604020202020204" pitchFamily="34" charset="0"/>
              </a:rPr>
              <a:t>Esiamplau:</a:t>
            </a:r>
          </a:p>
          <a:p>
            <a:r>
              <a:rPr lang="cy-GB" dirty="0">
                <a:latin typeface="Arial" panose="020B0604020202020204" pitchFamily="34" charset="0"/>
              </a:rPr>
              <a:t>Nam lleferydd;</a:t>
            </a:r>
          </a:p>
          <a:p>
            <a:pPr marL="0" indent="0">
              <a:buNone/>
            </a:pPr>
            <a:r>
              <a:rPr lang="cy-GB" dirty="0">
                <a:latin typeface="Arial" panose="020B0604020202020204" pitchFamily="34" charset="0"/>
              </a:rPr>
              <a:t>- Mudandod;</a:t>
            </a:r>
          </a:p>
          <a:p>
            <a:pPr marL="0" indent="0">
              <a:buNone/>
            </a:pPr>
            <a:r>
              <a:rPr lang="cy-GB" dirty="0">
                <a:latin typeface="Arial" panose="020B0604020202020204" pitchFamily="34" charset="0"/>
              </a:rPr>
              <a:t>- Apracsia.</a:t>
            </a:r>
          </a:p>
          <a:p>
            <a:pPr marL="0" indent="0">
              <a:buNone/>
            </a:pPr>
            <a:endParaRPr lang="cy-GB" dirty="0">
              <a:latin typeface="Arial" panose="020B0604020202020204" pitchFamily="34" charset="0"/>
            </a:endParaRPr>
          </a:p>
        </p:txBody>
      </p:sp>
      <p:sp>
        <p:nvSpPr>
          <p:cNvPr id="4" name="Content Placeholder 3">
            <a:extLst>
              <a:ext uri="{FF2B5EF4-FFF2-40B4-BE49-F238E27FC236}">
                <a16:creationId xmlns:a16="http://schemas.microsoft.com/office/drawing/2014/main" id="{31BF3990-3F7E-4DE6-95AD-6F0BBB4214F1}"/>
              </a:ext>
            </a:extLst>
          </p:cNvPr>
          <p:cNvSpPr>
            <a:spLocks noGrp="1"/>
          </p:cNvSpPr>
          <p:nvPr>
            <p:ph sz="half" idx="2"/>
          </p:nvPr>
        </p:nvSpPr>
        <p:spPr/>
        <p:txBody>
          <a:bodyPr/>
          <a:lstStyle/>
          <a:p>
            <a:pPr marL="0" indent="0">
              <a:buNone/>
            </a:pPr>
            <a:r>
              <a:rPr lang="en-GB" dirty="0">
                <a:solidFill>
                  <a:srgbClr val="0070C0"/>
                </a:solidFill>
                <a:latin typeface="Arial" panose="020B0604020202020204" pitchFamily="34" charset="0"/>
              </a:rPr>
              <a:t>Examples:</a:t>
            </a:r>
          </a:p>
          <a:p>
            <a:r>
              <a:rPr lang="en-GB" dirty="0">
                <a:solidFill>
                  <a:srgbClr val="0070C0"/>
                </a:solidFill>
                <a:latin typeface="Arial" panose="020B0604020202020204" pitchFamily="34" charset="0"/>
              </a:rPr>
              <a:t>Speech impairment;</a:t>
            </a:r>
          </a:p>
          <a:p>
            <a:pPr>
              <a:buFontTx/>
              <a:buChar char="-"/>
            </a:pPr>
            <a:r>
              <a:rPr lang="en-GB" dirty="0">
                <a:solidFill>
                  <a:srgbClr val="0070C0"/>
                </a:solidFill>
                <a:latin typeface="Arial" panose="020B0604020202020204" pitchFamily="34" charset="0"/>
              </a:rPr>
              <a:t>Muteness;</a:t>
            </a:r>
          </a:p>
          <a:p>
            <a:pPr>
              <a:buFontTx/>
              <a:buChar char="-"/>
            </a:pPr>
            <a:r>
              <a:rPr lang="en-GB" dirty="0">
                <a:solidFill>
                  <a:srgbClr val="0070C0"/>
                </a:solidFill>
                <a:latin typeface="Arial" panose="020B0604020202020204" pitchFamily="34" charset="0"/>
              </a:rPr>
              <a:t>Apraxia.</a:t>
            </a:r>
          </a:p>
          <a:p>
            <a:pPr marL="0" indent="0">
              <a:buNone/>
            </a:pPr>
            <a:endParaRPr lang="en-GB" dirty="0">
              <a:solidFill>
                <a:srgbClr val="002060"/>
              </a:solidFill>
              <a:latin typeface="Arial" panose="020B0604020202020204" pitchFamily="34" charset="0"/>
            </a:endParaRPr>
          </a:p>
        </p:txBody>
      </p:sp>
    </p:spTree>
    <p:extLst>
      <p:ext uri="{BB962C8B-B14F-4D97-AF65-F5344CB8AC3E}">
        <p14:creationId xmlns:p14="http://schemas.microsoft.com/office/powerpoint/2010/main" val="3958426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0B1EC-6BF5-41E1-AE18-0B2FABA86E3F}"/>
              </a:ext>
            </a:extLst>
          </p:cNvPr>
          <p:cNvSpPr>
            <a:spLocks noGrp="1"/>
          </p:cNvSpPr>
          <p:nvPr>
            <p:ph type="title"/>
          </p:nvPr>
        </p:nvSpPr>
        <p:spPr>
          <a:xfrm>
            <a:off x="628650" y="365127"/>
            <a:ext cx="7886700" cy="615602"/>
          </a:xfrm>
        </p:spPr>
        <p:txBody>
          <a:bodyPr>
            <a:noAutofit/>
          </a:bodyPr>
          <a:lstStyle/>
          <a:p>
            <a:pPr algn="ctr"/>
            <a:r>
              <a:rPr lang="en-GB" sz="4000" dirty="0" err="1">
                <a:solidFill>
                  <a:prstClr val="black"/>
                </a:solidFill>
                <a:latin typeface="Arial" panose="020B0604020202020204" pitchFamily="34" charset="0"/>
              </a:rPr>
              <a:t>Mudandod</a:t>
            </a:r>
            <a:br>
              <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r>
              <a:rPr kumimoji="0" lang="en-GB" sz="4000" b="0" i="0" u="none" strike="noStrike" kern="1200" cap="none" spc="0" normalizeH="0" baseline="0" noProof="0" dirty="0">
                <a:ln>
                  <a:noFill/>
                </a:ln>
                <a:solidFill>
                  <a:srgbClr val="0070C0"/>
                </a:solidFill>
                <a:effectLst/>
                <a:uLnTx/>
                <a:uFillTx/>
                <a:latin typeface="Arial" panose="020B0604020202020204" pitchFamily="34" charset="0"/>
                <a:ea typeface="+mj-ea"/>
                <a:cs typeface="+mj-cs"/>
              </a:rPr>
              <a:t>Muteness</a:t>
            </a:r>
            <a:endParaRPr lang="en-GB" sz="4000" dirty="0">
              <a:solidFill>
                <a:srgbClr val="0070C0"/>
              </a:solidFill>
            </a:endParaRPr>
          </a:p>
        </p:txBody>
      </p:sp>
      <p:sp>
        <p:nvSpPr>
          <p:cNvPr id="3" name="Content Placeholder 2">
            <a:extLst>
              <a:ext uri="{FF2B5EF4-FFF2-40B4-BE49-F238E27FC236}">
                <a16:creationId xmlns:a16="http://schemas.microsoft.com/office/drawing/2014/main" id="{5EE2511D-974B-4386-8EDA-E5198011290C}"/>
              </a:ext>
            </a:extLst>
          </p:cNvPr>
          <p:cNvSpPr>
            <a:spLocks noGrp="1"/>
          </p:cNvSpPr>
          <p:nvPr>
            <p:ph sz="half" idx="1"/>
          </p:nvPr>
        </p:nvSpPr>
        <p:spPr>
          <a:xfrm>
            <a:off x="179512" y="1340768"/>
            <a:ext cx="4335338" cy="4836196"/>
          </a:xfrm>
        </p:spPr>
        <p:txBody>
          <a:bodyPr>
            <a:normAutofit/>
          </a:bodyPr>
          <a:lstStyle/>
          <a:p>
            <a:r>
              <a:rPr lang="cy-GB" b="1" dirty="0">
                <a:latin typeface="Arial" panose="020B0604020202020204" pitchFamily="34" charset="0"/>
              </a:rPr>
              <a:t>Mudandod Niwrolegol</a:t>
            </a:r>
          </a:p>
          <a:p>
            <a:pPr marL="0" indent="0">
              <a:buNone/>
            </a:pPr>
            <a:r>
              <a:rPr lang="cy-GB" dirty="0">
                <a:latin typeface="Arial" panose="020B0604020202020204" pitchFamily="34" charset="0"/>
              </a:rPr>
              <a:t>- Nam geni;</a:t>
            </a:r>
          </a:p>
          <a:p>
            <a:pPr marL="0" indent="0">
              <a:buNone/>
            </a:pPr>
            <a:r>
              <a:rPr lang="cy-GB" dirty="0">
                <a:latin typeface="Arial" panose="020B0604020202020204" pitchFamily="34" charset="0"/>
              </a:rPr>
              <a:t>- Damwain;</a:t>
            </a:r>
          </a:p>
          <a:p>
            <a:pPr marL="0" indent="0">
              <a:buNone/>
            </a:pPr>
            <a:r>
              <a:rPr lang="cy-GB" dirty="0">
                <a:latin typeface="Arial" panose="020B0604020202020204" pitchFamily="34" charset="0"/>
              </a:rPr>
              <a:t>- Anaf i'r pen/gwddf;</a:t>
            </a:r>
          </a:p>
          <a:p>
            <a:pPr marL="0" indent="0">
              <a:buNone/>
            </a:pPr>
            <a:r>
              <a:rPr lang="cy-GB" dirty="0">
                <a:latin typeface="Arial" panose="020B0604020202020204" pitchFamily="34" charset="0"/>
              </a:rPr>
              <a:t>- Cyflwr Sbectrwm Awtistig;</a:t>
            </a:r>
          </a:p>
          <a:p>
            <a:pPr marL="0" indent="0">
              <a:buNone/>
            </a:pPr>
            <a:r>
              <a:rPr lang="cy-GB" dirty="0">
                <a:latin typeface="Arial" panose="020B0604020202020204" pitchFamily="34" charset="0"/>
              </a:rPr>
              <a:t>- Byddardod.</a:t>
            </a:r>
          </a:p>
          <a:p>
            <a:pPr marL="0" indent="0">
              <a:buNone/>
            </a:pPr>
            <a:endParaRPr lang="en-GB" dirty="0"/>
          </a:p>
        </p:txBody>
      </p:sp>
      <p:sp>
        <p:nvSpPr>
          <p:cNvPr id="4" name="Content Placeholder 3">
            <a:extLst>
              <a:ext uri="{FF2B5EF4-FFF2-40B4-BE49-F238E27FC236}">
                <a16:creationId xmlns:a16="http://schemas.microsoft.com/office/drawing/2014/main" id="{EFB9E911-BBF0-498C-9956-EF9D804970CE}"/>
              </a:ext>
            </a:extLst>
          </p:cNvPr>
          <p:cNvSpPr>
            <a:spLocks noGrp="1"/>
          </p:cNvSpPr>
          <p:nvPr>
            <p:ph sz="half" idx="2"/>
          </p:nvPr>
        </p:nvSpPr>
        <p:spPr>
          <a:xfrm>
            <a:off x="4629150" y="1340767"/>
            <a:ext cx="4335338" cy="4464497"/>
          </a:xfrm>
        </p:spPr>
        <p:txBody>
          <a:bodyPr>
            <a:normAutofit/>
          </a:bodyPr>
          <a:lstStyle/>
          <a:p>
            <a:r>
              <a:rPr lang="en-GB" b="1" dirty="0">
                <a:solidFill>
                  <a:srgbClr val="0070C0"/>
                </a:solidFill>
                <a:latin typeface="Arial" panose="020B0604020202020204" pitchFamily="34" charset="0"/>
              </a:rPr>
              <a:t>Neurologically based mutism</a:t>
            </a:r>
          </a:p>
          <a:p>
            <a:pPr>
              <a:buFontTx/>
              <a:buChar char="-"/>
            </a:pPr>
            <a:r>
              <a:rPr lang="en-GB" dirty="0">
                <a:solidFill>
                  <a:srgbClr val="0070C0"/>
                </a:solidFill>
                <a:latin typeface="Arial" panose="020B0604020202020204" pitchFamily="34" charset="0"/>
              </a:rPr>
              <a:t>Birth defect;</a:t>
            </a:r>
          </a:p>
          <a:p>
            <a:pPr>
              <a:buFontTx/>
              <a:buChar char="-"/>
            </a:pPr>
            <a:r>
              <a:rPr lang="en-GB" dirty="0">
                <a:solidFill>
                  <a:srgbClr val="0070C0"/>
                </a:solidFill>
                <a:latin typeface="Arial" panose="020B0604020202020204" pitchFamily="34" charset="0"/>
              </a:rPr>
              <a:t>Accident;</a:t>
            </a:r>
          </a:p>
          <a:p>
            <a:pPr>
              <a:buFontTx/>
              <a:buChar char="-"/>
            </a:pPr>
            <a:r>
              <a:rPr lang="en-GB" dirty="0">
                <a:solidFill>
                  <a:srgbClr val="0070C0"/>
                </a:solidFill>
                <a:latin typeface="Arial" panose="020B0604020202020204" pitchFamily="34" charset="0"/>
              </a:rPr>
              <a:t>Head/neck injury;</a:t>
            </a:r>
          </a:p>
          <a:p>
            <a:pPr>
              <a:buFontTx/>
              <a:buChar char="-"/>
            </a:pPr>
            <a:r>
              <a:rPr lang="en-GB" dirty="0">
                <a:solidFill>
                  <a:srgbClr val="0070C0"/>
                </a:solidFill>
                <a:latin typeface="Arial" panose="020B0604020202020204" pitchFamily="34" charset="0"/>
              </a:rPr>
              <a:t>Autistic Spectrum Condition;</a:t>
            </a:r>
          </a:p>
          <a:p>
            <a:pPr>
              <a:buFontTx/>
              <a:buChar char="-"/>
            </a:pPr>
            <a:r>
              <a:rPr lang="en-GB" dirty="0">
                <a:solidFill>
                  <a:srgbClr val="0070C0"/>
                </a:solidFill>
                <a:latin typeface="Arial" panose="020B0604020202020204" pitchFamily="34" charset="0"/>
              </a:rPr>
              <a:t>Deafness.</a:t>
            </a:r>
          </a:p>
        </p:txBody>
      </p:sp>
    </p:spTree>
    <p:extLst>
      <p:ext uri="{BB962C8B-B14F-4D97-AF65-F5344CB8AC3E}">
        <p14:creationId xmlns:p14="http://schemas.microsoft.com/office/powerpoint/2010/main" val="2427270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00B1EC-6BF5-41E1-AE18-0B2FABA86E3F}"/>
              </a:ext>
            </a:extLst>
          </p:cNvPr>
          <p:cNvSpPr>
            <a:spLocks noGrp="1"/>
          </p:cNvSpPr>
          <p:nvPr>
            <p:ph type="title"/>
          </p:nvPr>
        </p:nvSpPr>
        <p:spPr>
          <a:xfrm>
            <a:off x="628650" y="365127"/>
            <a:ext cx="7886700" cy="615602"/>
          </a:xfrm>
        </p:spPr>
        <p:txBody>
          <a:bodyPr>
            <a:noAutofit/>
          </a:bodyPr>
          <a:lstStyle/>
          <a:p>
            <a:pPr algn="ctr"/>
            <a:r>
              <a:rPr lang="en-GB" sz="4000" dirty="0" err="1">
                <a:solidFill>
                  <a:prstClr val="black"/>
                </a:solidFill>
                <a:latin typeface="Arial" panose="020B0604020202020204" pitchFamily="34" charset="0"/>
              </a:rPr>
              <a:t>Mudandod</a:t>
            </a:r>
            <a:br>
              <a:rPr kumimoji="0" lang="en-GB" sz="4000" b="0" i="0" u="none" strike="noStrike" kern="1200" cap="none" spc="0" normalizeH="0" baseline="0" noProof="0" dirty="0">
                <a:ln>
                  <a:noFill/>
                </a:ln>
                <a:solidFill>
                  <a:prstClr val="black"/>
                </a:solidFill>
                <a:effectLst/>
                <a:uLnTx/>
                <a:uFillTx/>
                <a:latin typeface="Arial" panose="020B0604020202020204" pitchFamily="34" charset="0"/>
                <a:ea typeface="+mj-ea"/>
                <a:cs typeface="+mj-cs"/>
              </a:rPr>
            </a:br>
            <a:r>
              <a:rPr kumimoji="0" lang="en-GB" sz="4000" b="0" i="0" u="none" strike="noStrike" kern="1200" cap="none" spc="0" normalizeH="0" baseline="0" noProof="0" dirty="0">
                <a:ln>
                  <a:noFill/>
                </a:ln>
                <a:solidFill>
                  <a:srgbClr val="0070C0"/>
                </a:solidFill>
                <a:effectLst/>
                <a:uLnTx/>
                <a:uFillTx/>
                <a:latin typeface="Arial" panose="020B0604020202020204" pitchFamily="34" charset="0"/>
                <a:ea typeface="+mj-ea"/>
                <a:cs typeface="+mj-cs"/>
              </a:rPr>
              <a:t>Muteness</a:t>
            </a:r>
            <a:endParaRPr lang="en-GB" sz="4000" dirty="0">
              <a:solidFill>
                <a:srgbClr val="0070C0"/>
              </a:solidFill>
            </a:endParaRPr>
          </a:p>
        </p:txBody>
      </p:sp>
      <p:sp>
        <p:nvSpPr>
          <p:cNvPr id="3" name="Content Placeholder 2">
            <a:extLst>
              <a:ext uri="{FF2B5EF4-FFF2-40B4-BE49-F238E27FC236}">
                <a16:creationId xmlns:a16="http://schemas.microsoft.com/office/drawing/2014/main" id="{5EE2511D-974B-4386-8EDA-E5198011290C}"/>
              </a:ext>
            </a:extLst>
          </p:cNvPr>
          <p:cNvSpPr>
            <a:spLocks noGrp="1"/>
          </p:cNvSpPr>
          <p:nvPr>
            <p:ph sz="half" idx="1"/>
          </p:nvPr>
        </p:nvSpPr>
        <p:spPr>
          <a:xfrm>
            <a:off x="323528" y="1340768"/>
            <a:ext cx="4191322" cy="4836196"/>
          </a:xfrm>
        </p:spPr>
        <p:txBody>
          <a:bodyPr>
            <a:normAutofit/>
          </a:bodyPr>
          <a:lstStyle/>
          <a:p>
            <a:r>
              <a:rPr lang="cy-GB" b="1" dirty="0">
                <a:latin typeface="Arial" panose="020B0604020202020204" pitchFamily="34" charset="0"/>
              </a:rPr>
              <a:t>Mudandod Seicolegol</a:t>
            </a:r>
          </a:p>
          <a:p>
            <a:pPr marL="0" indent="0">
              <a:buNone/>
            </a:pPr>
            <a:r>
              <a:rPr lang="cy-GB" dirty="0">
                <a:latin typeface="Arial" panose="020B0604020202020204" pitchFamily="34" charset="0"/>
              </a:rPr>
              <a:t>- Pryder;</a:t>
            </a:r>
          </a:p>
          <a:p>
            <a:pPr marL="0" indent="0">
              <a:buNone/>
            </a:pPr>
            <a:r>
              <a:rPr lang="cy-GB" dirty="0">
                <a:latin typeface="Arial" panose="020B0604020202020204" pitchFamily="34" charset="0"/>
              </a:rPr>
              <a:t>- Swildod eithafol;</a:t>
            </a:r>
          </a:p>
          <a:p>
            <a:pPr marL="0" indent="0">
              <a:buNone/>
            </a:pPr>
            <a:r>
              <a:rPr lang="cy-GB" dirty="0">
                <a:latin typeface="Arial" panose="020B0604020202020204" pitchFamily="34" charset="0"/>
              </a:rPr>
              <a:t>- Ofn embaras cymdeithasol;</a:t>
            </a:r>
          </a:p>
          <a:p>
            <a:pPr marL="0" indent="0">
              <a:buNone/>
            </a:pPr>
            <a:r>
              <a:rPr lang="cy-GB" dirty="0">
                <a:latin typeface="Arial" panose="020B0604020202020204" pitchFamily="34" charset="0"/>
              </a:rPr>
              <a:t>- </a:t>
            </a:r>
            <a:r>
              <a:rPr lang="cy-GB" dirty="0" err="1">
                <a:latin typeface="Arial" panose="020B0604020202020204" pitchFamily="34" charset="0"/>
              </a:rPr>
              <a:t>Amygdala</a:t>
            </a:r>
            <a:r>
              <a:rPr lang="cy-GB" dirty="0">
                <a:latin typeface="Arial" panose="020B0604020202020204" pitchFamily="34" charset="0"/>
              </a:rPr>
              <a:t> wedi'i or-ysgogi (ymladd neu hedfan).</a:t>
            </a:r>
          </a:p>
          <a:p>
            <a:endParaRPr lang="en-GB" dirty="0"/>
          </a:p>
        </p:txBody>
      </p:sp>
      <p:sp>
        <p:nvSpPr>
          <p:cNvPr id="4" name="Content Placeholder 3">
            <a:extLst>
              <a:ext uri="{FF2B5EF4-FFF2-40B4-BE49-F238E27FC236}">
                <a16:creationId xmlns:a16="http://schemas.microsoft.com/office/drawing/2014/main" id="{EFB9E911-BBF0-498C-9956-EF9D804970CE}"/>
              </a:ext>
            </a:extLst>
          </p:cNvPr>
          <p:cNvSpPr>
            <a:spLocks noGrp="1"/>
          </p:cNvSpPr>
          <p:nvPr>
            <p:ph sz="half" idx="2"/>
          </p:nvPr>
        </p:nvSpPr>
        <p:spPr>
          <a:xfrm>
            <a:off x="4629150" y="1340767"/>
            <a:ext cx="4335338" cy="4464497"/>
          </a:xfrm>
        </p:spPr>
        <p:txBody>
          <a:bodyPr>
            <a:normAutofit/>
          </a:bodyPr>
          <a:lstStyle/>
          <a:p>
            <a:r>
              <a:rPr lang="en-GB" b="1" dirty="0">
                <a:solidFill>
                  <a:srgbClr val="0070C0"/>
                </a:solidFill>
                <a:latin typeface="Arial" panose="020B0604020202020204" pitchFamily="34" charset="0"/>
              </a:rPr>
              <a:t>Psychologically Based Mutism</a:t>
            </a:r>
          </a:p>
          <a:p>
            <a:pPr>
              <a:buFontTx/>
              <a:buChar char="-"/>
            </a:pPr>
            <a:r>
              <a:rPr lang="en-GB" dirty="0">
                <a:solidFill>
                  <a:srgbClr val="0070C0"/>
                </a:solidFill>
                <a:latin typeface="Arial" panose="020B0604020202020204" pitchFamily="34" charset="0"/>
              </a:rPr>
              <a:t>Anxiety;</a:t>
            </a:r>
          </a:p>
          <a:p>
            <a:pPr>
              <a:buFontTx/>
              <a:buChar char="-"/>
            </a:pPr>
            <a:r>
              <a:rPr lang="en-GB" dirty="0">
                <a:solidFill>
                  <a:srgbClr val="0070C0"/>
                </a:solidFill>
                <a:latin typeface="Arial" panose="020B0604020202020204" pitchFamily="34" charset="0"/>
              </a:rPr>
              <a:t>Excessive shyness;</a:t>
            </a:r>
          </a:p>
          <a:p>
            <a:pPr>
              <a:buFontTx/>
              <a:buChar char="-"/>
            </a:pPr>
            <a:r>
              <a:rPr lang="en-GB" dirty="0">
                <a:solidFill>
                  <a:srgbClr val="0070C0"/>
                </a:solidFill>
                <a:latin typeface="Arial" panose="020B0604020202020204" pitchFamily="34" charset="0"/>
              </a:rPr>
              <a:t>Fear of social embarrassment;</a:t>
            </a:r>
          </a:p>
          <a:p>
            <a:pPr>
              <a:buFontTx/>
              <a:buChar char="-"/>
            </a:pPr>
            <a:r>
              <a:rPr lang="en-GB" dirty="0">
                <a:solidFill>
                  <a:srgbClr val="0070C0"/>
                </a:solidFill>
                <a:latin typeface="Arial" panose="020B0604020202020204" pitchFamily="34" charset="0"/>
              </a:rPr>
              <a:t>Over-stimulated Amygdala (fight or flight).</a:t>
            </a:r>
          </a:p>
        </p:txBody>
      </p:sp>
    </p:spTree>
    <p:extLst>
      <p:ext uri="{BB962C8B-B14F-4D97-AF65-F5344CB8AC3E}">
        <p14:creationId xmlns:p14="http://schemas.microsoft.com/office/powerpoint/2010/main" val="19948516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19D61-A2BE-423F-AA42-3B3A26025202}"/>
              </a:ext>
            </a:extLst>
          </p:cNvPr>
          <p:cNvSpPr>
            <a:spLocks noGrp="1"/>
          </p:cNvSpPr>
          <p:nvPr>
            <p:ph type="title"/>
          </p:nvPr>
        </p:nvSpPr>
        <p:spPr>
          <a:xfrm>
            <a:off x="628650" y="365126"/>
            <a:ext cx="7886700" cy="976311"/>
          </a:xfrm>
        </p:spPr>
        <p:txBody>
          <a:bodyPr>
            <a:noAutofit/>
          </a:bodyPr>
          <a:lstStyle/>
          <a:p>
            <a:pPr algn="ctr"/>
            <a:r>
              <a:rPr lang="en-GB" sz="4000" dirty="0" err="1">
                <a:latin typeface="Arial" panose="020B0604020202020204" pitchFamily="34" charset="0"/>
              </a:rPr>
              <a:t>Fideo</a:t>
            </a:r>
            <a:br>
              <a:rPr lang="en-GB" sz="4000" dirty="0">
                <a:latin typeface="Arial" panose="020B0604020202020204" pitchFamily="34" charset="0"/>
              </a:rPr>
            </a:br>
            <a:r>
              <a:rPr lang="en-GB" sz="4000" dirty="0">
                <a:solidFill>
                  <a:srgbClr val="0070C0"/>
                </a:solidFill>
                <a:latin typeface="Arial" panose="020B0604020202020204" pitchFamily="34" charset="0"/>
              </a:rPr>
              <a:t>Video</a:t>
            </a:r>
          </a:p>
        </p:txBody>
      </p:sp>
      <p:pic>
        <p:nvPicPr>
          <p:cNvPr id="6" name="Online Media 5" title="Raising A Child With Selective Mutism | MY CHILD WON'T TALK | Full Documentary | Origin">
            <a:hlinkClick r:id="" action="ppaction://media"/>
            <a:extLst>
              <a:ext uri="{FF2B5EF4-FFF2-40B4-BE49-F238E27FC236}">
                <a16:creationId xmlns:a16="http://schemas.microsoft.com/office/drawing/2014/main" id="{F6047F50-D0F0-4304-A5F4-EB69DAF6CD56}"/>
              </a:ext>
            </a:extLst>
          </p:cNvPr>
          <p:cNvPicPr>
            <a:picLocks noGrp="1" noRot="1" noChangeAspect="1"/>
          </p:cNvPicPr>
          <p:nvPr>
            <p:ph idx="1"/>
            <a:videoFile r:link="rId1"/>
          </p:nvPr>
        </p:nvPicPr>
        <p:blipFill>
          <a:blip r:embed="rId4"/>
          <a:stretch>
            <a:fillRect/>
          </a:stretch>
        </p:blipFill>
        <p:spPr>
          <a:xfrm>
            <a:off x="395536" y="1600200"/>
            <a:ext cx="8352928" cy="3916363"/>
          </a:xfrm>
          <a:prstGeom prst="rect">
            <a:avLst/>
          </a:prstGeom>
        </p:spPr>
      </p:pic>
    </p:spTree>
    <p:extLst>
      <p:ext uri="{BB962C8B-B14F-4D97-AF65-F5344CB8AC3E}">
        <p14:creationId xmlns:p14="http://schemas.microsoft.com/office/powerpoint/2010/main" val="147332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903634"/>
          </a:xfrm>
        </p:spPr>
        <p:txBody>
          <a:bodyPr>
            <a:noAutofit/>
          </a:bodyPr>
          <a:lstStyle/>
          <a:p>
            <a:pPr algn="ctr"/>
            <a:r>
              <a:rPr lang="en-GB" sz="4000" dirty="0" err="1">
                <a:latin typeface="Arial" panose="020B0604020202020204" pitchFamily="34" charset="0"/>
              </a:rPr>
              <a:t>Apracsia</a:t>
            </a:r>
            <a:r>
              <a:rPr lang="en-GB" sz="4000" dirty="0">
                <a:latin typeface="Arial" panose="020B0604020202020204" pitchFamily="34" charset="0"/>
              </a:rPr>
              <a:t> – </a:t>
            </a:r>
            <a:r>
              <a:rPr lang="en-GB" sz="4000" dirty="0" err="1">
                <a:latin typeface="Arial" panose="020B0604020202020204" pitchFamily="34" charset="0"/>
              </a:rPr>
              <a:t>rhwystr</a:t>
            </a:r>
            <a:r>
              <a:rPr lang="en-GB" sz="4000" dirty="0">
                <a:latin typeface="Arial" panose="020B0604020202020204" pitchFamily="34" charset="0"/>
              </a:rPr>
              <a:t>?</a:t>
            </a:r>
            <a:br>
              <a:rPr lang="en-GB" sz="4000" dirty="0">
                <a:latin typeface="Arial" panose="020B0604020202020204" pitchFamily="34" charset="0"/>
              </a:rPr>
            </a:br>
            <a:r>
              <a:rPr lang="en-GB" sz="4000" dirty="0">
                <a:solidFill>
                  <a:srgbClr val="0070C0"/>
                </a:solidFill>
                <a:latin typeface="Arial" panose="020B0604020202020204" pitchFamily="34" charset="0"/>
              </a:rPr>
              <a:t>Apraxia – barrier?</a:t>
            </a:r>
          </a:p>
        </p:txBody>
      </p:sp>
      <p:sp>
        <p:nvSpPr>
          <p:cNvPr id="3" name="Content Placeholder 2">
            <a:extLst>
              <a:ext uri="{FF2B5EF4-FFF2-40B4-BE49-F238E27FC236}">
                <a16:creationId xmlns:a16="http://schemas.microsoft.com/office/drawing/2014/main" id="{CC50D04E-1278-4F3E-B558-A6A40F5FF35D}"/>
              </a:ext>
            </a:extLst>
          </p:cNvPr>
          <p:cNvSpPr>
            <a:spLocks noGrp="1"/>
          </p:cNvSpPr>
          <p:nvPr>
            <p:ph sz="half" idx="1"/>
          </p:nvPr>
        </p:nvSpPr>
        <p:spPr>
          <a:xfrm>
            <a:off x="467544" y="1484785"/>
            <a:ext cx="4047306" cy="4104455"/>
          </a:xfrm>
        </p:spPr>
        <p:txBody>
          <a:bodyPr>
            <a:normAutofit/>
          </a:bodyPr>
          <a:lstStyle/>
          <a:p>
            <a:r>
              <a:rPr lang="cy-GB" dirty="0">
                <a:latin typeface="Arial" panose="020B0604020202020204" pitchFamily="34" charset="0"/>
              </a:rPr>
              <a:t>Anhwylder lleferydd anghyffredin;</a:t>
            </a:r>
          </a:p>
          <a:p>
            <a:r>
              <a:rPr lang="cy-GB" dirty="0" err="1">
                <a:latin typeface="Arial" panose="020B0604020202020204" pitchFamily="34" charset="0"/>
              </a:rPr>
              <a:t>Nabyddir</a:t>
            </a:r>
            <a:r>
              <a:rPr lang="cy-GB" dirty="0">
                <a:latin typeface="Arial" panose="020B0604020202020204" pitchFamily="34" charset="0"/>
              </a:rPr>
              <a:t> hefyd fel ‘dyspracsia geiriol’;</a:t>
            </a:r>
          </a:p>
          <a:p>
            <a:r>
              <a:rPr lang="cy-GB" dirty="0">
                <a:latin typeface="Arial" panose="020B0604020202020204" pitchFamily="34" charset="0"/>
              </a:rPr>
              <a:t>Oedi gyda geiriau cyntaf;</a:t>
            </a:r>
          </a:p>
        </p:txBody>
      </p:sp>
      <p:sp>
        <p:nvSpPr>
          <p:cNvPr id="4" name="Content Placeholder 3">
            <a:extLst>
              <a:ext uri="{FF2B5EF4-FFF2-40B4-BE49-F238E27FC236}">
                <a16:creationId xmlns:a16="http://schemas.microsoft.com/office/drawing/2014/main" id="{2266FFF1-67A7-4245-82EA-46F964E3E48D}"/>
              </a:ext>
            </a:extLst>
          </p:cNvPr>
          <p:cNvSpPr>
            <a:spLocks noGrp="1"/>
          </p:cNvSpPr>
          <p:nvPr>
            <p:ph sz="half" idx="2"/>
          </p:nvPr>
        </p:nvSpPr>
        <p:spPr>
          <a:xfrm>
            <a:off x="4629150" y="1484785"/>
            <a:ext cx="4191322" cy="4320480"/>
          </a:xfrm>
        </p:spPr>
        <p:txBody>
          <a:bodyPr>
            <a:normAutofit/>
          </a:bodyPr>
          <a:lstStyle/>
          <a:p>
            <a:r>
              <a:rPr lang="en-GB" dirty="0">
                <a:solidFill>
                  <a:srgbClr val="0070C0"/>
                </a:solidFill>
                <a:latin typeface="Arial" panose="020B0604020202020204" pitchFamily="34" charset="0"/>
              </a:rPr>
              <a:t>Uncommon speech disorder;</a:t>
            </a:r>
          </a:p>
          <a:p>
            <a:r>
              <a:rPr lang="en-GB" dirty="0">
                <a:solidFill>
                  <a:srgbClr val="0070C0"/>
                </a:solidFill>
                <a:latin typeface="Arial" panose="020B0604020202020204" pitchFamily="34" charset="0"/>
              </a:rPr>
              <a:t>Also known as ‘verbal dyspraxia’;</a:t>
            </a:r>
          </a:p>
          <a:p>
            <a:r>
              <a:rPr lang="en-GB" dirty="0">
                <a:solidFill>
                  <a:srgbClr val="0070C0"/>
                </a:solidFill>
                <a:latin typeface="Arial" panose="020B0604020202020204" pitchFamily="34" charset="0"/>
              </a:rPr>
              <a:t>Delayed onset of first words;</a:t>
            </a:r>
          </a:p>
        </p:txBody>
      </p:sp>
    </p:spTree>
    <p:extLst>
      <p:ext uri="{BB962C8B-B14F-4D97-AF65-F5344CB8AC3E}">
        <p14:creationId xmlns:p14="http://schemas.microsoft.com/office/powerpoint/2010/main" val="27715371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903634"/>
          </a:xfrm>
        </p:spPr>
        <p:txBody>
          <a:bodyPr>
            <a:noAutofit/>
          </a:bodyPr>
          <a:lstStyle/>
          <a:p>
            <a:pPr algn="ctr"/>
            <a:r>
              <a:rPr lang="en-GB" sz="4000" dirty="0" err="1">
                <a:latin typeface="Arial" panose="020B0604020202020204" pitchFamily="34" charset="0"/>
              </a:rPr>
              <a:t>Apracsia</a:t>
            </a:r>
            <a:r>
              <a:rPr lang="en-GB" sz="4000" dirty="0">
                <a:latin typeface="Arial" panose="020B0604020202020204" pitchFamily="34" charset="0"/>
              </a:rPr>
              <a:t> – </a:t>
            </a:r>
            <a:r>
              <a:rPr lang="en-GB" sz="4000" dirty="0" err="1">
                <a:latin typeface="Arial" panose="020B0604020202020204" pitchFamily="34" charset="0"/>
              </a:rPr>
              <a:t>rhwystr</a:t>
            </a:r>
            <a:r>
              <a:rPr lang="en-GB" sz="4000" dirty="0">
                <a:latin typeface="Arial" panose="020B0604020202020204" pitchFamily="34" charset="0"/>
              </a:rPr>
              <a:t>?</a:t>
            </a:r>
            <a:br>
              <a:rPr lang="en-GB" sz="4000" dirty="0">
                <a:latin typeface="Arial" panose="020B0604020202020204" pitchFamily="34" charset="0"/>
              </a:rPr>
            </a:br>
            <a:r>
              <a:rPr lang="en-GB" sz="4000" dirty="0">
                <a:solidFill>
                  <a:srgbClr val="0070C0"/>
                </a:solidFill>
                <a:latin typeface="Arial" panose="020B0604020202020204" pitchFamily="34" charset="0"/>
              </a:rPr>
              <a:t>Apraxia – barrier?</a:t>
            </a:r>
          </a:p>
        </p:txBody>
      </p:sp>
      <p:sp>
        <p:nvSpPr>
          <p:cNvPr id="3" name="Content Placeholder 2">
            <a:extLst>
              <a:ext uri="{FF2B5EF4-FFF2-40B4-BE49-F238E27FC236}">
                <a16:creationId xmlns:a16="http://schemas.microsoft.com/office/drawing/2014/main" id="{CC50D04E-1278-4F3E-B558-A6A40F5FF35D}"/>
              </a:ext>
            </a:extLst>
          </p:cNvPr>
          <p:cNvSpPr>
            <a:spLocks noGrp="1"/>
          </p:cNvSpPr>
          <p:nvPr>
            <p:ph sz="half" idx="1"/>
          </p:nvPr>
        </p:nvSpPr>
        <p:spPr>
          <a:xfrm>
            <a:off x="323528" y="1484785"/>
            <a:ext cx="4191322" cy="4104455"/>
          </a:xfrm>
        </p:spPr>
        <p:txBody>
          <a:bodyPr>
            <a:normAutofit/>
          </a:bodyPr>
          <a:lstStyle/>
          <a:p>
            <a:r>
              <a:rPr lang="cy-GB" dirty="0">
                <a:latin typeface="Arial" panose="020B0604020202020204" pitchFamily="34" charset="0"/>
              </a:rPr>
              <a:t>Nifer cyfyngedig o eiriau;</a:t>
            </a:r>
          </a:p>
          <a:p>
            <a:r>
              <a:rPr lang="cy-GB" dirty="0">
                <a:latin typeface="Arial" panose="020B0604020202020204" pitchFamily="34" charset="0"/>
              </a:rPr>
              <a:t>Gallu ffurfio ychydig o synau yn unig.</a:t>
            </a:r>
          </a:p>
        </p:txBody>
      </p:sp>
      <p:sp>
        <p:nvSpPr>
          <p:cNvPr id="4" name="Content Placeholder 3">
            <a:extLst>
              <a:ext uri="{FF2B5EF4-FFF2-40B4-BE49-F238E27FC236}">
                <a16:creationId xmlns:a16="http://schemas.microsoft.com/office/drawing/2014/main" id="{2266FFF1-67A7-4245-82EA-46F964E3E48D}"/>
              </a:ext>
            </a:extLst>
          </p:cNvPr>
          <p:cNvSpPr>
            <a:spLocks noGrp="1"/>
          </p:cNvSpPr>
          <p:nvPr>
            <p:ph sz="half" idx="2"/>
          </p:nvPr>
        </p:nvSpPr>
        <p:spPr>
          <a:xfrm>
            <a:off x="4629150" y="1484785"/>
            <a:ext cx="4191322" cy="4320480"/>
          </a:xfrm>
        </p:spPr>
        <p:txBody>
          <a:bodyPr>
            <a:normAutofit/>
          </a:bodyPr>
          <a:lstStyle/>
          <a:p>
            <a:r>
              <a:rPr lang="en-GB" dirty="0">
                <a:solidFill>
                  <a:srgbClr val="0070C0"/>
                </a:solidFill>
                <a:latin typeface="Arial" panose="020B0604020202020204" pitchFamily="34" charset="0"/>
              </a:rPr>
              <a:t>Limited number of words;</a:t>
            </a:r>
          </a:p>
          <a:p>
            <a:r>
              <a:rPr lang="en-GB" dirty="0">
                <a:solidFill>
                  <a:srgbClr val="0070C0"/>
                </a:solidFill>
                <a:latin typeface="Arial" panose="020B0604020202020204" pitchFamily="34" charset="0"/>
              </a:rPr>
              <a:t>Can only form a few sounds.</a:t>
            </a:r>
          </a:p>
        </p:txBody>
      </p:sp>
    </p:spTree>
    <p:extLst>
      <p:ext uri="{BB962C8B-B14F-4D97-AF65-F5344CB8AC3E}">
        <p14:creationId xmlns:p14="http://schemas.microsoft.com/office/powerpoint/2010/main" val="1661783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Oval 2"/>
          <p:cNvSpPr>
            <a:spLocks noChangeArrowheads="1"/>
          </p:cNvSpPr>
          <p:nvPr/>
        </p:nvSpPr>
        <p:spPr bwMode="auto">
          <a:xfrm>
            <a:off x="1549400" y="1606550"/>
            <a:ext cx="6484938" cy="4764088"/>
          </a:xfrm>
          <a:prstGeom prst="ellipse">
            <a:avLst/>
          </a:prstGeom>
          <a:solidFill>
            <a:srgbClr val="E8A30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195" name="Oval 3"/>
          <p:cNvSpPr>
            <a:spLocks noChangeArrowheads="1"/>
          </p:cNvSpPr>
          <p:nvPr/>
        </p:nvSpPr>
        <p:spPr bwMode="auto">
          <a:xfrm>
            <a:off x="1979712" y="1988840"/>
            <a:ext cx="5683151" cy="4091285"/>
          </a:xfrm>
          <a:prstGeom prst="ellipse">
            <a:avLst/>
          </a:prstGeom>
          <a:solidFill>
            <a:srgbClr val="00A3F0"/>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3012" name="Text Box 4"/>
          <p:cNvSpPr txBox="1">
            <a:spLocks noChangeArrowheads="1"/>
          </p:cNvSpPr>
          <p:nvPr/>
        </p:nvSpPr>
        <p:spPr bwMode="auto">
          <a:xfrm>
            <a:off x="3906838" y="3624263"/>
            <a:ext cx="1581150" cy="671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3800" b="1" i="0" u="none" strike="noStrike" kern="1200" cap="none" spc="0" normalizeH="0" baseline="0" noProof="0">
                <a:ln>
                  <a:noFill/>
                </a:ln>
                <a:solidFill>
                  <a:srgbClr val="FF9900"/>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ADHD</a:t>
            </a:r>
          </a:p>
        </p:txBody>
      </p:sp>
      <p:sp>
        <p:nvSpPr>
          <p:cNvPr id="43013" name="Text Box 5"/>
          <p:cNvSpPr txBox="1">
            <a:spLocks noChangeArrowheads="1"/>
          </p:cNvSpPr>
          <p:nvPr/>
        </p:nvSpPr>
        <p:spPr bwMode="auto">
          <a:xfrm>
            <a:off x="5638800" y="4953000"/>
            <a:ext cx="10985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Low self</a:t>
            </a:r>
          </a:p>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esteem</a:t>
            </a:r>
          </a:p>
        </p:txBody>
      </p:sp>
      <p:sp>
        <p:nvSpPr>
          <p:cNvPr id="43014" name="Text Box 6"/>
          <p:cNvSpPr txBox="1">
            <a:spLocks noChangeArrowheads="1"/>
          </p:cNvSpPr>
          <p:nvPr/>
        </p:nvSpPr>
        <p:spPr bwMode="auto">
          <a:xfrm>
            <a:off x="5562600" y="2667000"/>
            <a:ext cx="13271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Academic</a:t>
            </a:r>
          </a:p>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limitations</a:t>
            </a:r>
          </a:p>
        </p:txBody>
      </p:sp>
      <p:sp>
        <p:nvSpPr>
          <p:cNvPr id="43015" name="Text Box 7"/>
          <p:cNvSpPr txBox="1">
            <a:spLocks noChangeArrowheads="1"/>
          </p:cNvSpPr>
          <p:nvPr/>
        </p:nvSpPr>
        <p:spPr bwMode="auto">
          <a:xfrm>
            <a:off x="5943600" y="3810000"/>
            <a:ext cx="1682750" cy="339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Relationships</a:t>
            </a:r>
          </a:p>
        </p:txBody>
      </p:sp>
      <p:sp>
        <p:nvSpPr>
          <p:cNvPr id="43016" name="Text Box 8"/>
          <p:cNvSpPr txBox="1">
            <a:spLocks noChangeArrowheads="1"/>
          </p:cNvSpPr>
          <p:nvPr/>
        </p:nvSpPr>
        <p:spPr bwMode="auto">
          <a:xfrm>
            <a:off x="3719513" y="5372100"/>
            <a:ext cx="20383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Smoking and</a:t>
            </a:r>
          </a:p>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substance abuse</a:t>
            </a:r>
          </a:p>
        </p:txBody>
      </p:sp>
      <p:sp>
        <p:nvSpPr>
          <p:cNvPr id="43017" name="Text Box 9"/>
          <p:cNvSpPr txBox="1">
            <a:spLocks noChangeArrowheads="1"/>
          </p:cNvSpPr>
          <p:nvPr/>
        </p:nvSpPr>
        <p:spPr bwMode="auto">
          <a:xfrm>
            <a:off x="4191000" y="2133600"/>
            <a:ext cx="996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Injuries</a:t>
            </a:r>
          </a:p>
        </p:txBody>
      </p:sp>
      <p:sp>
        <p:nvSpPr>
          <p:cNvPr id="43018" name="Text Box 10"/>
          <p:cNvSpPr txBox="1">
            <a:spLocks noChangeArrowheads="1"/>
          </p:cNvSpPr>
          <p:nvPr/>
        </p:nvSpPr>
        <p:spPr bwMode="auto">
          <a:xfrm>
            <a:off x="2392363" y="4873625"/>
            <a:ext cx="17208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Motor vehicle </a:t>
            </a:r>
          </a:p>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accidents</a:t>
            </a:r>
          </a:p>
        </p:txBody>
      </p:sp>
      <p:sp>
        <p:nvSpPr>
          <p:cNvPr id="43019" name="Text Box 11"/>
          <p:cNvSpPr txBox="1">
            <a:spLocks noChangeArrowheads="1"/>
          </p:cNvSpPr>
          <p:nvPr/>
        </p:nvSpPr>
        <p:spPr bwMode="auto">
          <a:xfrm>
            <a:off x="2049463" y="3679825"/>
            <a:ext cx="13271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Legal</a:t>
            </a:r>
          </a:p>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difficulties</a:t>
            </a:r>
          </a:p>
        </p:txBody>
      </p:sp>
      <p:sp>
        <p:nvSpPr>
          <p:cNvPr id="43020" name="Text Box 12"/>
          <p:cNvSpPr txBox="1">
            <a:spLocks noChangeArrowheads="1"/>
          </p:cNvSpPr>
          <p:nvPr/>
        </p:nvSpPr>
        <p:spPr bwMode="auto">
          <a:xfrm>
            <a:off x="2443163" y="2667000"/>
            <a:ext cx="1695450" cy="587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Occupational/</a:t>
            </a:r>
          </a:p>
          <a:p>
            <a:pPr marL="0" marR="0" lvl="0" indent="0" algn="ctr" defTabSz="914400" rtl="0" eaLnBrk="0" fontAlgn="base" latinLnBrk="0" hangingPunct="0">
              <a:lnSpc>
                <a:spcPct val="9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prstClr val="white"/>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vocational</a:t>
            </a:r>
          </a:p>
        </p:txBody>
      </p:sp>
      <p:sp>
        <p:nvSpPr>
          <p:cNvPr id="8205" name="Freeform 13"/>
          <p:cNvSpPr>
            <a:spLocks/>
          </p:cNvSpPr>
          <p:nvPr/>
        </p:nvSpPr>
        <p:spPr bwMode="auto">
          <a:xfrm>
            <a:off x="7483475" y="3819525"/>
            <a:ext cx="698500" cy="339725"/>
          </a:xfrm>
          <a:custGeom>
            <a:avLst/>
            <a:gdLst>
              <a:gd name="T0" fmla="*/ 0 w 506"/>
              <a:gd name="T1" fmla="*/ 0 h 278"/>
              <a:gd name="T2" fmla="*/ 2147483646 w 506"/>
              <a:gd name="T3" fmla="*/ 2147483646 h 278"/>
              <a:gd name="T4" fmla="*/ 2147483646 w 506"/>
              <a:gd name="T5" fmla="*/ 2147483646 h 278"/>
              <a:gd name="T6" fmla="*/ 0 60000 65536"/>
              <a:gd name="T7" fmla="*/ 0 60000 65536"/>
              <a:gd name="T8" fmla="*/ 0 60000 65536"/>
            </a:gdLst>
            <a:ahLst/>
            <a:cxnLst>
              <a:cxn ang="T6">
                <a:pos x="T0" y="T1"/>
              </a:cxn>
              <a:cxn ang="T7">
                <a:pos x="T2" y="T3"/>
              </a:cxn>
              <a:cxn ang="T8">
                <a:pos x="T4" y="T5"/>
              </a:cxn>
            </a:cxnLst>
            <a:rect l="0" t="0" r="r" b="b"/>
            <a:pathLst>
              <a:path w="506" h="278">
                <a:moveTo>
                  <a:pt x="0" y="0"/>
                </a:moveTo>
                <a:lnTo>
                  <a:pt x="277" y="278"/>
                </a:lnTo>
                <a:lnTo>
                  <a:pt x="506" y="33"/>
                </a:lnTo>
              </a:path>
            </a:pathLst>
          </a:custGeom>
          <a:solidFill>
            <a:srgbClr val="E8A300"/>
          </a:solidFill>
          <a:ln w="2857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06" name="Freeform 14"/>
          <p:cNvSpPr>
            <a:spLocks/>
          </p:cNvSpPr>
          <p:nvPr/>
        </p:nvSpPr>
        <p:spPr bwMode="auto">
          <a:xfrm rot="7641203">
            <a:off x="1937544" y="5176044"/>
            <a:ext cx="700087" cy="339725"/>
          </a:xfrm>
          <a:custGeom>
            <a:avLst/>
            <a:gdLst>
              <a:gd name="T0" fmla="*/ 0 w 506"/>
              <a:gd name="T1" fmla="*/ 0 h 278"/>
              <a:gd name="T2" fmla="*/ 2147483646 w 506"/>
              <a:gd name="T3" fmla="*/ 2147483646 h 278"/>
              <a:gd name="T4" fmla="*/ 2147483646 w 506"/>
              <a:gd name="T5" fmla="*/ 2147483646 h 278"/>
              <a:gd name="T6" fmla="*/ 0 60000 65536"/>
              <a:gd name="T7" fmla="*/ 0 60000 65536"/>
              <a:gd name="T8" fmla="*/ 0 60000 65536"/>
            </a:gdLst>
            <a:ahLst/>
            <a:cxnLst>
              <a:cxn ang="T6">
                <a:pos x="T0" y="T1"/>
              </a:cxn>
              <a:cxn ang="T7">
                <a:pos x="T2" y="T3"/>
              </a:cxn>
              <a:cxn ang="T8">
                <a:pos x="T4" y="T5"/>
              </a:cxn>
            </a:cxnLst>
            <a:rect l="0" t="0" r="r" b="b"/>
            <a:pathLst>
              <a:path w="506" h="278">
                <a:moveTo>
                  <a:pt x="0" y="0"/>
                </a:moveTo>
                <a:lnTo>
                  <a:pt x="277" y="278"/>
                </a:lnTo>
                <a:lnTo>
                  <a:pt x="506" y="33"/>
                </a:lnTo>
              </a:path>
            </a:pathLst>
          </a:custGeom>
          <a:solidFill>
            <a:srgbClr val="E8A300"/>
          </a:solidFill>
          <a:ln w="28575" cap="flat" cmpd="sng">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43023" name="Text Box 15"/>
          <p:cNvSpPr txBox="1">
            <a:spLocks noChangeArrowheads="1"/>
          </p:cNvSpPr>
          <p:nvPr/>
        </p:nvSpPr>
        <p:spPr bwMode="auto">
          <a:xfrm rot="1687590">
            <a:off x="5943600" y="2032000"/>
            <a:ext cx="14525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E7E6E6"/>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Childhood</a:t>
            </a:r>
          </a:p>
        </p:txBody>
      </p:sp>
      <p:sp>
        <p:nvSpPr>
          <p:cNvPr id="43024" name="Text Box 16"/>
          <p:cNvSpPr txBox="1">
            <a:spLocks noChangeArrowheads="1"/>
          </p:cNvSpPr>
          <p:nvPr/>
        </p:nvSpPr>
        <p:spPr bwMode="auto">
          <a:xfrm rot="18600507">
            <a:off x="1375569" y="2739231"/>
            <a:ext cx="14557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E7E6E6"/>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Adulthood</a:t>
            </a:r>
          </a:p>
        </p:txBody>
      </p:sp>
      <p:sp>
        <p:nvSpPr>
          <p:cNvPr id="43025" name="Text Box 17"/>
          <p:cNvSpPr txBox="1">
            <a:spLocks noChangeArrowheads="1"/>
          </p:cNvSpPr>
          <p:nvPr/>
        </p:nvSpPr>
        <p:spPr bwMode="auto">
          <a:xfrm rot="43003">
            <a:off x="3948113" y="6022975"/>
            <a:ext cx="1593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a:ln>
                  <a:noFill/>
                </a:ln>
                <a:solidFill>
                  <a:srgbClr val="E7E6E6"/>
                </a:solidFill>
                <a:effectLst>
                  <a:outerShdw blurRad="38100" dist="38100" dir="2700000" algn="tl">
                    <a:srgbClr val="000000"/>
                  </a:outerShdw>
                </a:effectLst>
                <a:uLnTx/>
                <a:uFillTx/>
                <a:latin typeface="Arial" panose="020B0604020202020204" pitchFamily="34" charset="0"/>
                <a:ea typeface="+mn-ea"/>
                <a:cs typeface="Arial" panose="020B0604020202020204" pitchFamily="34" charset="0"/>
              </a:rPr>
              <a:t>Adolescence</a:t>
            </a:r>
          </a:p>
        </p:txBody>
      </p:sp>
      <p:sp>
        <p:nvSpPr>
          <p:cNvPr id="8210" name="Line 18"/>
          <p:cNvSpPr>
            <a:spLocks noChangeShapeType="1"/>
          </p:cNvSpPr>
          <p:nvPr/>
        </p:nvSpPr>
        <p:spPr bwMode="auto">
          <a:xfrm flipV="1">
            <a:off x="4719638" y="2619375"/>
            <a:ext cx="0" cy="758825"/>
          </a:xfrm>
          <a:prstGeom prst="line">
            <a:avLst/>
          </a:prstGeom>
          <a:noFill/>
          <a:ln w="38100">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1" name="Line 19"/>
          <p:cNvSpPr>
            <a:spLocks noChangeShapeType="1"/>
          </p:cNvSpPr>
          <p:nvPr/>
        </p:nvSpPr>
        <p:spPr bwMode="auto">
          <a:xfrm flipV="1">
            <a:off x="5199063" y="3206750"/>
            <a:ext cx="434975" cy="307975"/>
          </a:xfrm>
          <a:prstGeom prst="line">
            <a:avLst/>
          </a:prstGeom>
          <a:noFill/>
          <a:ln w="38100">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2" name="Line 20"/>
          <p:cNvSpPr>
            <a:spLocks noChangeShapeType="1"/>
          </p:cNvSpPr>
          <p:nvPr/>
        </p:nvSpPr>
        <p:spPr bwMode="auto">
          <a:xfrm flipV="1">
            <a:off x="4719638" y="4508500"/>
            <a:ext cx="0" cy="917575"/>
          </a:xfrm>
          <a:prstGeom prst="line">
            <a:avLst/>
          </a:prstGeom>
          <a:noFill/>
          <a:ln w="38100">
            <a:solidFill>
              <a:schemeClr val="tx1"/>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3" name="Line 21"/>
          <p:cNvSpPr>
            <a:spLocks noChangeShapeType="1"/>
          </p:cNvSpPr>
          <p:nvPr/>
        </p:nvSpPr>
        <p:spPr bwMode="auto">
          <a:xfrm flipH="1" flipV="1">
            <a:off x="5500688" y="3952875"/>
            <a:ext cx="528637" cy="0"/>
          </a:xfrm>
          <a:prstGeom prst="line">
            <a:avLst/>
          </a:prstGeom>
          <a:noFill/>
          <a:ln w="38100">
            <a:solidFill>
              <a:schemeClr val="tx1"/>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4" name="Line 22"/>
          <p:cNvSpPr>
            <a:spLocks noChangeShapeType="1"/>
          </p:cNvSpPr>
          <p:nvPr/>
        </p:nvSpPr>
        <p:spPr bwMode="auto">
          <a:xfrm flipH="1" flipV="1">
            <a:off x="5199063" y="4448175"/>
            <a:ext cx="439737" cy="481013"/>
          </a:xfrm>
          <a:prstGeom prst="line">
            <a:avLst/>
          </a:prstGeom>
          <a:noFill/>
          <a:ln w="38100">
            <a:solidFill>
              <a:schemeClr val="tx1"/>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5" name="Line 23"/>
          <p:cNvSpPr>
            <a:spLocks noChangeShapeType="1"/>
          </p:cNvSpPr>
          <p:nvPr/>
        </p:nvSpPr>
        <p:spPr bwMode="auto">
          <a:xfrm flipH="1" flipV="1">
            <a:off x="3905250" y="3206750"/>
            <a:ext cx="280988" cy="307975"/>
          </a:xfrm>
          <a:prstGeom prst="line">
            <a:avLst/>
          </a:prstGeom>
          <a:noFill/>
          <a:ln w="38100">
            <a:solidFill>
              <a:schemeClr val="tx1"/>
            </a:solidFill>
            <a:round/>
            <a:headEnd/>
            <a:tailEnd type="stealth"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6" name="Line 24"/>
          <p:cNvSpPr>
            <a:spLocks noChangeShapeType="1"/>
          </p:cNvSpPr>
          <p:nvPr/>
        </p:nvSpPr>
        <p:spPr bwMode="auto">
          <a:xfrm flipV="1">
            <a:off x="3286125" y="3952875"/>
            <a:ext cx="619125" cy="0"/>
          </a:xfrm>
          <a:prstGeom prst="line">
            <a:avLst/>
          </a:prstGeom>
          <a:noFill/>
          <a:ln w="38100">
            <a:solidFill>
              <a:schemeClr val="tx1"/>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7" name="Line 25"/>
          <p:cNvSpPr>
            <a:spLocks noChangeShapeType="1"/>
          </p:cNvSpPr>
          <p:nvPr/>
        </p:nvSpPr>
        <p:spPr bwMode="auto">
          <a:xfrm flipV="1">
            <a:off x="3768725" y="4448175"/>
            <a:ext cx="461963" cy="388938"/>
          </a:xfrm>
          <a:prstGeom prst="line">
            <a:avLst/>
          </a:prstGeom>
          <a:noFill/>
          <a:ln w="38100">
            <a:solidFill>
              <a:schemeClr val="tx1"/>
            </a:solidFill>
            <a:round/>
            <a:headEnd type="stealth"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218" name="Rectangle 26"/>
          <p:cNvSpPr>
            <a:spLocks noGrp="1" noChangeArrowheads="1"/>
          </p:cNvSpPr>
          <p:nvPr>
            <p:ph type="title"/>
          </p:nvPr>
        </p:nvSpPr>
        <p:spPr>
          <a:xfrm>
            <a:off x="457200" y="274638"/>
            <a:ext cx="8229600" cy="962024"/>
          </a:xfrm>
        </p:spPr>
        <p:txBody>
          <a:bodyPr>
            <a:noAutofit/>
          </a:bodyPr>
          <a:lstStyle/>
          <a:p>
            <a:pPr algn="ctr" eaLnBrk="1" hangingPunct="1"/>
            <a:r>
              <a:rPr lang="cy-GB" altLang="en-US" sz="3200" dirty="0">
                <a:latin typeface="Arial" panose="020B0604020202020204" pitchFamily="34" charset="0"/>
              </a:rPr>
              <a:t>ADCG - Ardaloedd Potensial o Amhariad</a:t>
            </a:r>
            <a:br>
              <a:rPr lang="en-US" altLang="en-US" sz="3200" dirty="0"/>
            </a:br>
            <a:r>
              <a:rPr lang="en-US" altLang="en-US" sz="3200" dirty="0">
                <a:solidFill>
                  <a:srgbClr val="0070C0"/>
                </a:solidFill>
                <a:latin typeface="Arial" panose="020B0604020202020204" pitchFamily="34" charset="0"/>
              </a:rPr>
              <a:t>ADHD - Potential Areas of Impairment</a:t>
            </a:r>
          </a:p>
        </p:txBody>
      </p:sp>
    </p:spTree>
    <p:extLst>
      <p:ext uri="{BB962C8B-B14F-4D97-AF65-F5344CB8AC3E}">
        <p14:creationId xmlns:p14="http://schemas.microsoft.com/office/powerpoint/2010/main" val="2014551426"/>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title"/>
          </p:nvPr>
        </p:nvSpPr>
        <p:spPr>
          <a:xfrm>
            <a:off x="468313" y="260648"/>
            <a:ext cx="8229600" cy="1368152"/>
          </a:xfrm>
        </p:spPr>
        <p:txBody>
          <a:bodyPr>
            <a:normAutofit/>
          </a:bodyPr>
          <a:lstStyle/>
          <a:p>
            <a:pPr algn="ctr" eaLnBrk="1" hangingPunct="1"/>
            <a:r>
              <a:rPr lang="cy-GB" altLang="en-US" sz="3600" dirty="0">
                <a:latin typeface="Arial" panose="020B0604020202020204" pitchFamily="34" charset="0"/>
              </a:rPr>
              <a:t>Gwrthdaro corfforol ac ymosodol</a:t>
            </a:r>
            <a:br>
              <a:rPr lang="cy-GB" altLang="en-US" sz="3600" dirty="0">
                <a:latin typeface="Arial" panose="020B0604020202020204" pitchFamily="34" charset="0"/>
              </a:rPr>
            </a:br>
            <a:r>
              <a:rPr lang="en-GB" altLang="en-US" sz="3600" dirty="0">
                <a:solidFill>
                  <a:srgbClr val="0070C0"/>
                </a:solidFill>
                <a:latin typeface="Arial" panose="020B0604020202020204" pitchFamily="34" charset="0"/>
              </a:rPr>
              <a:t>Physical confrontation and aggression</a:t>
            </a:r>
            <a:endParaRPr lang="en-US" altLang="en-US" sz="36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446087" y="1628800"/>
            <a:ext cx="4049713" cy="3960788"/>
          </a:xfrm>
        </p:spPr>
        <p:txBody>
          <a:bodyPr rtlCol="0">
            <a:normAutofit/>
          </a:bodyPr>
          <a:lstStyle/>
          <a:p>
            <a:pPr eaLnBrk="1" hangingPunct="1"/>
            <a:r>
              <a:rPr lang="cy-GB" altLang="en-US" sz="3200" dirty="0">
                <a:latin typeface="Arial" panose="020B0604020202020204" pitchFamily="34" charset="0"/>
              </a:rPr>
              <a:t>Heriol;</a:t>
            </a:r>
          </a:p>
          <a:p>
            <a:pPr eaLnBrk="1" hangingPunct="1"/>
            <a:r>
              <a:rPr lang="cy-GB" altLang="en-US" sz="3200" dirty="0">
                <a:latin typeface="Arial" panose="020B0604020202020204" pitchFamily="34" charset="0"/>
              </a:rPr>
              <a:t>Ingol;</a:t>
            </a:r>
          </a:p>
          <a:p>
            <a:pPr eaLnBrk="1" hangingPunct="1"/>
            <a:r>
              <a:rPr lang="cy-GB" altLang="en-US" sz="3200" dirty="0">
                <a:latin typeface="Arial" panose="020B0604020202020204" pitchFamily="34" charset="0"/>
              </a:rPr>
              <a:t>Medru bod yn beryg i’w hunain;</a:t>
            </a:r>
          </a:p>
          <a:p>
            <a:pPr eaLnBrk="1" hangingPunct="1"/>
            <a:r>
              <a:rPr lang="cy-GB" altLang="en-US" sz="3200" dirty="0">
                <a:latin typeface="Arial" panose="020B0604020202020204" pitchFamily="34" charset="0"/>
              </a:rPr>
              <a:t>Medru bod yn beryg i eraill.</a:t>
            </a:r>
          </a:p>
        </p:txBody>
      </p:sp>
      <p:sp>
        <p:nvSpPr>
          <p:cNvPr id="4" name="Content Placeholder 3"/>
          <p:cNvSpPr>
            <a:spLocks noGrp="1"/>
          </p:cNvSpPr>
          <p:nvPr>
            <p:ph sz="half" idx="2"/>
          </p:nvPr>
        </p:nvSpPr>
        <p:spPr>
          <a:xfrm>
            <a:off x="4648200" y="1628800"/>
            <a:ext cx="4316413" cy="3960788"/>
          </a:xfrm>
        </p:spPr>
        <p:txBody>
          <a:bodyPr rtlCol="0">
            <a:normAutofit/>
          </a:bodyPr>
          <a:lstStyle/>
          <a:p>
            <a:pPr eaLnBrk="1" hangingPunct="1"/>
            <a:r>
              <a:rPr lang="en-GB" altLang="en-US" sz="3200" dirty="0">
                <a:solidFill>
                  <a:srgbClr val="0070C0"/>
                </a:solidFill>
                <a:latin typeface="Arial" panose="020B0604020202020204" pitchFamily="34" charset="0"/>
              </a:rPr>
              <a:t>Challenging;</a:t>
            </a:r>
          </a:p>
          <a:p>
            <a:pPr eaLnBrk="1" hangingPunct="1"/>
            <a:r>
              <a:rPr lang="en-GB" altLang="en-US" sz="3200" dirty="0">
                <a:solidFill>
                  <a:srgbClr val="0070C0"/>
                </a:solidFill>
                <a:latin typeface="Arial" panose="020B0604020202020204" pitchFamily="34" charset="0"/>
              </a:rPr>
              <a:t>Stressful;</a:t>
            </a:r>
          </a:p>
          <a:p>
            <a:pPr eaLnBrk="1" hangingPunct="1"/>
            <a:r>
              <a:rPr lang="en-GB" altLang="en-US" sz="3200" dirty="0">
                <a:solidFill>
                  <a:srgbClr val="0070C0"/>
                </a:solidFill>
                <a:latin typeface="Arial" panose="020B0604020202020204" pitchFamily="34" charset="0"/>
              </a:rPr>
              <a:t>Can be a danger to themselves;</a:t>
            </a:r>
          </a:p>
          <a:p>
            <a:pPr eaLnBrk="1" hangingPunct="1"/>
            <a:r>
              <a:rPr lang="en-GB" altLang="en-US" sz="3200" dirty="0">
                <a:solidFill>
                  <a:srgbClr val="0070C0"/>
                </a:solidFill>
                <a:latin typeface="Arial" panose="020B0604020202020204" pitchFamily="34" charset="0"/>
              </a:rPr>
              <a:t>Can be a danger to others.</a:t>
            </a:r>
          </a:p>
        </p:txBody>
      </p:sp>
    </p:spTree>
    <p:extLst>
      <p:ext uri="{BB962C8B-B14F-4D97-AF65-F5344CB8AC3E}">
        <p14:creationId xmlns:p14="http://schemas.microsoft.com/office/powerpoint/2010/main" val="258044571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323528" y="365127"/>
            <a:ext cx="8191822" cy="687610"/>
          </a:xfrm>
        </p:spPr>
        <p:txBody>
          <a:bodyPr>
            <a:noAutofit/>
          </a:bodyPr>
          <a:lstStyle/>
          <a:p>
            <a:pPr algn="ctr" eaLnBrk="1" hangingPunct="1"/>
            <a:r>
              <a:rPr lang="cy-GB" altLang="cy-GB" sz="3200" dirty="0">
                <a:latin typeface="Arial" panose="020B0604020202020204" pitchFamily="34" charset="0"/>
              </a:rPr>
              <a:t>Awtistiaeth - Ymddygiad </a:t>
            </a:r>
            <a:r>
              <a:rPr lang="cy-GB" altLang="cy-GB" sz="3200" dirty="0" err="1">
                <a:latin typeface="Arial" panose="020B0604020202020204" pitchFamily="34" charset="0"/>
              </a:rPr>
              <a:t>hunansymbyliadol</a:t>
            </a:r>
            <a:br>
              <a:rPr lang="cy-GB" altLang="cy-GB" sz="3200" dirty="0">
                <a:latin typeface="Arial" panose="020B0604020202020204" pitchFamily="34" charset="0"/>
              </a:rPr>
            </a:br>
            <a:r>
              <a:rPr lang="cy-GB" altLang="cy-GB" sz="3200" dirty="0" err="1">
                <a:solidFill>
                  <a:srgbClr val="0070C0"/>
                </a:solidFill>
                <a:latin typeface="Arial" panose="020B0604020202020204" pitchFamily="34" charset="0"/>
              </a:rPr>
              <a:t>Autism</a:t>
            </a:r>
            <a:r>
              <a:rPr lang="cy-GB" altLang="cy-GB" sz="3200" dirty="0">
                <a:solidFill>
                  <a:srgbClr val="0070C0"/>
                </a:solidFill>
                <a:latin typeface="Arial" panose="020B0604020202020204" pitchFamily="34" charset="0"/>
              </a:rPr>
              <a:t> - </a:t>
            </a:r>
            <a:r>
              <a:rPr lang="cy-GB" altLang="cy-GB" sz="3200" dirty="0" err="1">
                <a:solidFill>
                  <a:srgbClr val="0070C0"/>
                </a:solidFill>
                <a:latin typeface="Arial" panose="020B0604020202020204" pitchFamily="34" charset="0"/>
              </a:rPr>
              <a:t>Self-stimulatory</a:t>
            </a:r>
            <a:r>
              <a:rPr lang="cy-GB" altLang="cy-GB" sz="3200" dirty="0">
                <a:solidFill>
                  <a:srgbClr val="0070C0"/>
                </a:solidFill>
                <a:latin typeface="Arial" panose="020B0604020202020204" pitchFamily="34" charset="0"/>
              </a:rPr>
              <a:t> </a:t>
            </a:r>
            <a:r>
              <a:rPr lang="cy-GB" altLang="cy-GB" sz="3200" dirty="0" err="1">
                <a:solidFill>
                  <a:srgbClr val="0070C0"/>
                </a:solidFill>
                <a:latin typeface="Arial" panose="020B0604020202020204" pitchFamily="34" charset="0"/>
              </a:rPr>
              <a:t>behaviour</a:t>
            </a:r>
            <a:endParaRPr lang="en-US" altLang="en-US" sz="3200" dirty="0">
              <a:solidFill>
                <a:srgbClr val="0070C0"/>
              </a:solidFill>
            </a:endParaRPr>
          </a:p>
        </p:txBody>
      </p:sp>
      <p:sp>
        <p:nvSpPr>
          <p:cNvPr id="3" name="Content Placeholder 2"/>
          <p:cNvSpPr>
            <a:spLocks noGrp="1"/>
          </p:cNvSpPr>
          <p:nvPr>
            <p:ph sz="half" idx="1"/>
          </p:nvPr>
        </p:nvSpPr>
        <p:spPr>
          <a:xfrm>
            <a:off x="457200" y="1340768"/>
            <a:ext cx="4038600" cy="4248820"/>
          </a:xfrm>
        </p:spPr>
        <p:txBody>
          <a:bodyPr rtlCol="0">
            <a:normAutofit/>
          </a:bodyPr>
          <a:lstStyle/>
          <a:p>
            <a:pPr eaLnBrk="1" fontAlgn="auto" hangingPunct="1">
              <a:spcAft>
                <a:spcPts val="0"/>
              </a:spcAft>
              <a:defRPr/>
            </a:pPr>
            <a:r>
              <a:rPr lang="en-US" i="1" dirty="0">
                <a:latin typeface="Arial" panose="020B0604020202020204" pitchFamily="34" charset="0"/>
              </a:rPr>
              <a:t>‘Stimming’;</a:t>
            </a:r>
          </a:p>
          <a:p>
            <a:pPr>
              <a:defRPr/>
            </a:pPr>
            <a:r>
              <a:rPr lang="en-US" dirty="0">
                <a:latin typeface="Arial" panose="020B0604020202020204" pitchFamily="34" charset="0"/>
              </a:rPr>
              <a:t>'</a:t>
            </a:r>
            <a:r>
              <a:rPr lang="en-US" dirty="0" err="1">
                <a:latin typeface="Arial" panose="020B0604020202020204" pitchFamily="34" charset="0"/>
              </a:rPr>
              <a:t>Arwydd</a:t>
            </a:r>
            <a:r>
              <a:rPr lang="en-US" dirty="0">
                <a:latin typeface="Arial" panose="020B0604020202020204" pitchFamily="34" charset="0"/>
              </a:rPr>
              <a:t> </a:t>
            </a:r>
            <a:r>
              <a:rPr lang="en-US" dirty="0" err="1">
                <a:latin typeface="Arial" panose="020B0604020202020204" pitchFamily="34" charset="0"/>
              </a:rPr>
              <a:t>amlwg</a:t>
            </a:r>
            <a:r>
              <a:rPr lang="en-US" dirty="0">
                <a:latin typeface="Arial" panose="020B0604020202020204" pitchFamily="34" charset="0"/>
              </a:rPr>
              <a:t>' o </a:t>
            </a:r>
            <a:r>
              <a:rPr lang="en-US" dirty="0" err="1">
                <a:latin typeface="Arial" panose="020B0604020202020204" pitchFamily="34" charset="0"/>
              </a:rPr>
              <a:t>awtistiaeth</a:t>
            </a:r>
            <a:r>
              <a:rPr lang="en-US" dirty="0">
                <a:latin typeface="Arial" panose="020B0604020202020204" pitchFamily="34" charset="0"/>
              </a:rPr>
              <a:t>;</a:t>
            </a:r>
          </a:p>
          <a:p>
            <a:pPr>
              <a:defRPr/>
            </a:pPr>
            <a:r>
              <a:rPr lang="en-US" dirty="0" err="1">
                <a:latin typeface="Arial" panose="020B0604020202020204" pitchFamily="34" charset="0"/>
              </a:rPr>
              <a:t>Ymdawelu</a:t>
            </a:r>
            <a:r>
              <a:rPr lang="en-US" dirty="0">
                <a:latin typeface="Arial" panose="020B0604020202020204" pitchFamily="34" charset="0"/>
              </a:rPr>
              <a:t> </a:t>
            </a:r>
            <a:r>
              <a:rPr lang="en-US" dirty="0" err="1">
                <a:latin typeface="Arial" panose="020B0604020202020204" pitchFamily="34" charset="0"/>
              </a:rPr>
              <a:t>i</a:t>
            </a:r>
            <a:r>
              <a:rPr lang="en-US" dirty="0">
                <a:latin typeface="Arial" panose="020B0604020202020204" pitchFamily="34" charset="0"/>
              </a:rPr>
              <a:t> </a:t>
            </a:r>
            <a:r>
              <a:rPr lang="en-US" dirty="0" err="1">
                <a:latin typeface="Arial" panose="020B0604020202020204" pitchFamily="34" charset="0"/>
              </a:rPr>
              <a:t>blentyn</a:t>
            </a:r>
            <a:r>
              <a:rPr lang="en-US" dirty="0">
                <a:latin typeface="Arial" panose="020B0604020202020204" pitchFamily="34" charset="0"/>
              </a:rPr>
              <a:t>;</a:t>
            </a:r>
          </a:p>
          <a:p>
            <a:pPr>
              <a:buFontTx/>
              <a:buChar char="-"/>
              <a:defRPr/>
            </a:pPr>
            <a:r>
              <a:rPr lang="en-US" dirty="0" err="1">
                <a:latin typeface="Arial" panose="020B0604020202020204" pitchFamily="34" charset="0"/>
              </a:rPr>
              <a:t>pryderus</a:t>
            </a:r>
            <a:r>
              <a:rPr lang="en-US" dirty="0">
                <a:latin typeface="Arial" panose="020B0604020202020204" pitchFamily="34" charset="0"/>
              </a:rPr>
              <a:t>;</a:t>
            </a:r>
          </a:p>
          <a:p>
            <a:pPr>
              <a:buFontTx/>
              <a:buChar char="-"/>
              <a:defRPr/>
            </a:pPr>
            <a:r>
              <a:rPr lang="en-US" dirty="0">
                <a:latin typeface="Arial" panose="020B0604020202020204" pitchFamily="34" charset="0"/>
              </a:rPr>
              <a:t> </a:t>
            </a:r>
            <a:r>
              <a:rPr lang="en-US" dirty="0" err="1">
                <a:latin typeface="Arial" panose="020B0604020202020204" pitchFamily="34" charset="0"/>
              </a:rPr>
              <a:t>cyffrous</a:t>
            </a:r>
            <a:r>
              <a:rPr lang="en-US" dirty="0">
                <a:latin typeface="Arial" panose="020B0604020202020204" pitchFamily="34" charset="0"/>
              </a:rPr>
              <a:t>;</a:t>
            </a:r>
          </a:p>
          <a:p>
            <a:pPr>
              <a:buFontTx/>
              <a:buChar char="-"/>
              <a:defRPr/>
            </a:pPr>
            <a:r>
              <a:rPr lang="en-US" dirty="0" err="1">
                <a:latin typeface="Arial" panose="020B0604020202020204" pitchFamily="34" charset="0"/>
              </a:rPr>
              <a:t>profi</a:t>
            </a:r>
            <a:r>
              <a:rPr lang="en-US" dirty="0">
                <a:latin typeface="Arial" panose="020B0604020202020204" pitchFamily="34" charset="0"/>
              </a:rPr>
              <a:t> </a:t>
            </a:r>
            <a:r>
              <a:rPr lang="en-US" dirty="0" err="1">
                <a:latin typeface="Arial" panose="020B0604020202020204" pitchFamily="34" charset="0"/>
              </a:rPr>
              <a:t>emosiynau</a:t>
            </a:r>
            <a:r>
              <a:rPr lang="en-US" dirty="0">
                <a:latin typeface="Arial" panose="020B0604020202020204" pitchFamily="34" charset="0"/>
              </a:rPr>
              <a:t> </a:t>
            </a:r>
            <a:r>
              <a:rPr lang="en-US" dirty="0" err="1">
                <a:latin typeface="Arial" panose="020B0604020202020204" pitchFamily="34" charset="0"/>
              </a:rPr>
              <a:t>dwys</a:t>
            </a:r>
            <a:r>
              <a:rPr lang="en-US" dirty="0">
                <a:latin typeface="Arial" panose="020B0604020202020204" pitchFamily="34" charset="0"/>
              </a:rPr>
              <a:t>.</a:t>
            </a:r>
          </a:p>
        </p:txBody>
      </p:sp>
      <p:sp>
        <p:nvSpPr>
          <p:cNvPr id="4" name="Content Placeholder 3"/>
          <p:cNvSpPr>
            <a:spLocks noGrp="1"/>
          </p:cNvSpPr>
          <p:nvPr>
            <p:ph sz="half" idx="2"/>
          </p:nvPr>
        </p:nvSpPr>
        <p:spPr>
          <a:xfrm>
            <a:off x="4648200" y="1340768"/>
            <a:ext cx="4038600" cy="4248820"/>
          </a:xfrm>
        </p:spPr>
        <p:txBody>
          <a:bodyPr rtlCol="0">
            <a:normAutofit/>
          </a:bodyPr>
          <a:lstStyle/>
          <a:p>
            <a:pPr eaLnBrk="1" fontAlgn="auto" hangingPunct="1">
              <a:spcAft>
                <a:spcPts val="0"/>
              </a:spcAft>
              <a:defRPr/>
            </a:pPr>
            <a:r>
              <a:rPr lang="en-US" dirty="0">
                <a:solidFill>
                  <a:srgbClr val="0070C0"/>
                </a:solidFill>
                <a:latin typeface="Arial" panose="020B0604020202020204" pitchFamily="34" charset="0"/>
              </a:rPr>
              <a:t>‘Stimming’;</a:t>
            </a:r>
          </a:p>
          <a:p>
            <a:pPr eaLnBrk="1" fontAlgn="auto" hangingPunct="1">
              <a:spcAft>
                <a:spcPts val="0"/>
              </a:spcAft>
              <a:defRPr/>
            </a:pPr>
            <a:r>
              <a:rPr lang="en-US" dirty="0">
                <a:solidFill>
                  <a:srgbClr val="0070C0"/>
                </a:solidFill>
                <a:latin typeface="Arial" panose="020B0604020202020204" pitchFamily="34" charset="0"/>
              </a:rPr>
              <a:t>A ‘classic sign’ of Autism;</a:t>
            </a:r>
          </a:p>
          <a:p>
            <a:pPr eaLnBrk="1" fontAlgn="auto" hangingPunct="1">
              <a:spcAft>
                <a:spcPts val="0"/>
              </a:spcAft>
              <a:defRPr/>
            </a:pPr>
            <a:r>
              <a:rPr lang="en-US" dirty="0">
                <a:solidFill>
                  <a:srgbClr val="0070C0"/>
                </a:solidFill>
                <a:latin typeface="Arial" panose="020B0604020202020204" pitchFamily="34" charset="0"/>
              </a:rPr>
              <a:t>Calming to child;</a:t>
            </a:r>
          </a:p>
          <a:p>
            <a:pPr eaLnBrk="1" fontAlgn="auto" hangingPunct="1">
              <a:spcAft>
                <a:spcPts val="0"/>
              </a:spcAft>
              <a:buFontTx/>
              <a:buChar char="-"/>
              <a:defRPr/>
            </a:pPr>
            <a:r>
              <a:rPr lang="en-US" dirty="0">
                <a:solidFill>
                  <a:srgbClr val="0070C0"/>
                </a:solidFill>
                <a:latin typeface="Arial" panose="020B0604020202020204" pitchFamily="34" charset="0"/>
              </a:rPr>
              <a:t>anxious;</a:t>
            </a:r>
          </a:p>
          <a:p>
            <a:pPr eaLnBrk="1" fontAlgn="auto" hangingPunct="1">
              <a:spcAft>
                <a:spcPts val="0"/>
              </a:spcAft>
              <a:buFontTx/>
              <a:buChar char="-"/>
              <a:defRPr/>
            </a:pPr>
            <a:r>
              <a:rPr lang="en-US" dirty="0">
                <a:solidFill>
                  <a:srgbClr val="0070C0"/>
                </a:solidFill>
                <a:latin typeface="Arial" panose="020B0604020202020204" pitchFamily="34" charset="0"/>
              </a:rPr>
              <a:t>excited;</a:t>
            </a:r>
          </a:p>
          <a:p>
            <a:pPr eaLnBrk="1" fontAlgn="auto" hangingPunct="1">
              <a:spcAft>
                <a:spcPts val="0"/>
              </a:spcAft>
              <a:buFontTx/>
              <a:buChar char="-"/>
              <a:defRPr/>
            </a:pPr>
            <a:r>
              <a:rPr lang="en-US" dirty="0">
                <a:solidFill>
                  <a:srgbClr val="0070C0"/>
                </a:solidFill>
                <a:latin typeface="Arial" panose="020B0604020202020204" pitchFamily="34" charset="0"/>
              </a:rPr>
              <a:t>experiencing intense emotions.</a:t>
            </a:r>
            <a:endParaRPr lang="en-US" dirty="0">
              <a:solidFill>
                <a:srgbClr val="0070C0"/>
              </a:solidFill>
            </a:endParaRPr>
          </a:p>
        </p:txBody>
      </p:sp>
    </p:spTree>
    <p:extLst>
      <p:ext uri="{BB962C8B-B14F-4D97-AF65-F5344CB8AC3E}">
        <p14:creationId xmlns:p14="http://schemas.microsoft.com/office/powerpoint/2010/main" val="21974552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a:bodyPr>
          <a:lstStyle/>
          <a:p>
            <a:pPr algn="ctr" eaLnBrk="1" hangingPunct="1"/>
            <a:r>
              <a:rPr lang="cy-GB" altLang="cy-GB" sz="3600" dirty="0">
                <a:latin typeface="Arial" panose="020B0604020202020204" pitchFamily="34" charset="0"/>
              </a:rPr>
              <a:t>Ymddygiad </a:t>
            </a:r>
            <a:r>
              <a:rPr lang="cy-GB" altLang="cy-GB" sz="3600" dirty="0" err="1">
                <a:latin typeface="Arial" panose="020B0604020202020204" pitchFamily="34" charset="0"/>
              </a:rPr>
              <a:t>hunansymbyliadol</a:t>
            </a:r>
            <a:r>
              <a:rPr lang="cy-GB" altLang="cy-GB" sz="3600" dirty="0">
                <a:latin typeface="Arial" panose="020B0604020202020204" pitchFamily="34" charset="0"/>
              </a:rPr>
              <a:t> - fideo</a:t>
            </a:r>
            <a:br>
              <a:rPr lang="cy-GB" altLang="cy-GB" sz="3600" dirty="0">
                <a:latin typeface="Arial" panose="020B0604020202020204" pitchFamily="34" charset="0"/>
              </a:rPr>
            </a:br>
            <a:r>
              <a:rPr lang="cy-GB" altLang="cy-GB" sz="3600" dirty="0" err="1">
                <a:solidFill>
                  <a:srgbClr val="0070C0"/>
                </a:solidFill>
                <a:latin typeface="Arial" panose="020B0604020202020204" pitchFamily="34" charset="0"/>
              </a:rPr>
              <a:t>Self-stimulatory</a:t>
            </a:r>
            <a:r>
              <a:rPr lang="cy-GB" altLang="cy-GB" sz="3600" dirty="0">
                <a:solidFill>
                  <a:srgbClr val="0070C0"/>
                </a:solidFill>
                <a:latin typeface="Arial" panose="020B0604020202020204" pitchFamily="34" charset="0"/>
              </a:rPr>
              <a:t> </a:t>
            </a:r>
            <a:r>
              <a:rPr lang="cy-GB" altLang="cy-GB" sz="3600" dirty="0" err="1">
                <a:solidFill>
                  <a:srgbClr val="0070C0"/>
                </a:solidFill>
                <a:latin typeface="Arial" panose="020B0604020202020204" pitchFamily="34" charset="0"/>
              </a:rPr>
              <a:t>behaviour</a:t>
            </a:r>
            <a:r>
              <a:rPr lang="cy-GB" altLang="cy-GB" sz="3600" dirty="0">
                <a:solidFill>
                  <a:srgbClr val="0070C0"/>
                </a:solidFill>
                <a:latin typeface="Arial" panose="020B0604020202020204" pitchFamily="34" charset="0"/>
              </a:rPr>
              <a:t> - fideo</a:t>
            </a:r>
            <a:endParaRPr lang="en-US" altLang="en-US" sz="3600" dirty="0">
              <a:solidFill>
                <a:srgbClr val="0070C0"/>
              </a:solidFill>
            </a:endParaRPr>
          </a:p>
        </p:txBody>
      </p:sp>
      <p:sp>
        <p:nvSpPr>
          <p:cNvPr id="3" name="Content Placeholder 2"/>
          <p:cNvSpPr>
            <a:spLocks noGrp="1"/>
          </p:cNvSpPr>
          <p:nvPr>
            <p:ph sz="half" idx="1"/>
          </p:nvPr>
        </p:nvSpPr>
        <p:spPr/>
        <p:txBody>
          <a:bodyPr rtlCol="0">
            <a:normAutofit/>
          </a:bodyPr>
          <a:lstStyle/>
          <a:p>
            <a:pPr marL="0" indent="0">
              <a:buNone/>
              <a:defRPr/>
            </a:pPr>
            <a:r>
              <a:rPr lang="en-US" dirty="0">
                <a:latin typeface="Arial" panose="020B0604020202020204" pitchFamily="34" charset="0"/>
              </a:rPr>
              <a:t>Autism Family (2016) </a:t>
            </a:r>
            <a:r>
              <a:rPr lang="en-US" i="1" dirty="0">
                <a:latin typeface="Arial" panose="020B0604020202020204" pitchFamily="34" charset="0"/>
              </a:rPr>
              <a:t>Autism Stimming Examples</a:t>
            </a:r>
            <a:r>
              <a:rPr lang="en-US" dirty="0">
                <a:latin typeface="Arial" panose="020B0604020202020204" pitchFamily="34" charset="0"/>
              </a:rPr>
              <a:t>. Available at: </a:t>
            </a:r>
            <a:r>
              <a:rPr lang="en-US" dirty="0">
                <a:latin typeface="Arial" panose="020B0604020202020204" pitchFamily="34" charset="0"/>
                <a:hlinkClick r:id="rId4"/>
              </a:rPr>
              <a:t>https://www.youtube.com/watch?v=4ALy6I1J1uo</a:t>
            </a:r>
            <a:r>
              <a:rPr lang="en-US" dirty="0">
                <a:latin typeface="Arial" panose="020B0604020202020204" pitchFamily="34" charset="0"/>
              </a:rPr>
              <a:t> [Accessed: December 10 2018].</a:t>
            </a:r>
          </a:p>
        </p:txBody>
      </p:sp>
      <p:pic>
        <p:nvPicPr>
          <p:cNvPr id="7" name="Online Media 6" title="Autism Stimming Examples">
            <a:hlinkClick r:id="" action="ppaction://media"/>
            <a:extLst>
              <a:ext uri="{FF2B5EF4-FFF2-40B4-BE49-F238E27FC236}">
                <a16:creationId xmlns:a16="http://schemas.microsoft.com/office/drawing/2014/main" id="{3C3A5D04-B7CD-4AB8-98AB-B5869476E730}"/>
              </a:ext>
            </a:extLst>
          </p:cNvPr>
          <p:cNvPicPr>
            <a:picLocks noGrp="1" noRot="1" noChangeAspect="1"/>
          </p:cNvPicPr>
          <p:nvPr>
            <p:ph sz="half" idx="2"/>
            <a:videoFile r:link="rId1"/>
          </p:nvPr>
        </p:nvPicPr>
        <p:blipFill>
          <a:blip r:embed="rId5"/>
          <a:stretch>
            <a:fillRect/>
          </a:stretch>
        </p:blipFill>
        <p:spPr>
          <a:xfrm>
            <a:off x="4629150" y="1825625"/>
            <a:ext cx="3886200" cy="3273425"/>
          </a:xfrm>
          <a:prstGeom prst="rect">
            <a:avLst/>
          </a:prstGeom>
        </p:spPr>
      </p:pic>
    </p:spTree>
    <p:extLst>
      <p:ext uri="{BB962C8B-B14F-4D97-AF65-F5344CB8AC3E}">
        <p14:creationId xmlns:p14="http://schemas.microsoft.com/office/powerpoint/2010/main" val="298156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normAutofit/>
          </a:bodyPr>
          <a:lstStyle/>
          <a:p>
            <a:pPr algn="ctr" eaLnBrk="1" hangingPunct="1"/>
            <a:r>
              <a:rPr lang="en-US" altLang="en-US" sz="4000" dirty="0" err="1">
                <a:latin typeface="Arial" panose="020B0604020202020204" pitchFamily="34" charset="0"/>
              </a:rPr>
              <a:t>Diddordebau</a:t>
            </a:r>
            <a:r>
              <a:rPr lang="en-US" altLang="en-US" sz="4000" dirty="0">
                <a:latin typeface="Arial" panose="020B0604020202020204" pitchFamily="34" charset="0"/>
              </a:rPr>
              <a:t> </a:t>
            </a:r>
            <a:r>
              <a:rPr lang="en-US" altLang="en-US" sz="4000" dirty="0" err="1">
                <a:latin typeface="Arial" panose="020B0604020202020204" pitchFamily="34" charset="0"/>
              </a:rPr>
              <a:t>dwys</a:t>
            </a:r>
            <a:br>
              <a:rPr lang="en-US" altLang="en-US" sz="4000" dirty="0">
                <a:latin typeface="Arial" panose="020B0604020202020204" pitchFamily="34" charset="0"/>
              </a:rPr>
            </a:br>
            <a:r>
              <a:rPr lang="en-US" altLang="en-US" sz="4000" dirty="0">
                <a:solidFill>
                  <a:srgbClr val="0070C0"/>
                </a:solidFill>
                <a:latin typeface="Arial" panose="020B0604020202020204" pitchFamily="34" charset="0"/>
              </a:rPr>
              <a:t>Intense interests</a:t>
            </a:r>
          </a:p>
        </p:txBody>
      </p:sp>
      <p:sp>
        <p:nvSpPr>
          <p:cNvPr id="3" name="Content Placeholder 2"/>
          <p:cNvSpPr>
            <a:spLocks noGrp="1"/>
          </p:cNvSpPr>
          <p:nvPr>
            <p:ph sz="half" idx="1"/>
          </p:nvPr>
        </p:nvSpPr>
        <p:spPr>
          <a:xfrm>
            <a:off x="628650" y="1844824"/>
            <a:ext cx="3867150" cy="3744764"/>
          </a:xfrm>
        </p:spPr>
        <p:txBody>
          <a:bodyPr rtlCol="0">
            <a:normAutofit/>
          </a:bodyPr>
          <a:lstStyle/>
          <a:p>
            <a:pPr eaLnBrk="1" fontAlgn="auto" hangingPunct="1">
              <a:spcAft>
                <a:spcPts val="0"/>
              </a:spcAft>
              <a:defRPr/>
            </a:pPr>
            <a:r>
              <a:rPr lang="en-US" dirty="0" err="1">
                <a:latin typeface="Arial" panose="020B0604020202020204" pitchFamily="34" charset="0"/>
              </a:rPr>
              <a:t>Cyffredin</a:t>
            </a:r>
            <a:r>
              <a:rPr lang="en-US" dirty="0">
                <a:latin typeface="Arial" panose="020B0604020202020204" pitchFamily="34" charset="0"/>
              </a:rPr>
              <a:t> </a:t>
            </a:r>
            <a:r>
              <a:rPr lang="en-US" dirty="0" err="1">
                <a:latin typeface="Arial" panose="020B0604020202020204" pitchFamily="34" charset="0"/>
              </a:rPr>
              <a:t>iawn</a:t>
            </a:r>
            <a:r>
              <a:rPr lang="en-US" dirty="0">
                <a:latin typeface="Arial" panose="020B0604020202020204" pitchFamily="34" charset="0"/>
              </a:rPr>
              <a:t>;</a:t>
            </a:r>
          </a:p>
          <a:p>
            <a:pPr eaLnBrk="1" fontAlgn="auto" hangingPunct="1">
              <a:spcAft>
                <a:spcPts val="0"/>
              </a:spcAft>
              <a:defRPr/>
            </a:pPr>
            <a:r>
              <a:rPr lang="en-US" dirty="0" err="1">
                <a:latin typeface="Arial" panose="020B0604020202020204" pitchFamily="34" charset="0"/>
              </a:rPr>
              <a:t>Gallu</a:t>
            </a:r>
            <a:r>
              <a:rPr lang="en-US" dirty="0">
                <a:latin typeface="Arial" panose="020B0604020202020204" pitchFamily="34" charset="0"/>
              </a:rPr>
              <a:t> </a:t>
            </a:r>
            <a:r>
              <a:rPr lang="en-US" dirty="0" err="1">
                <a:latin typeface="Arial" panose="020B0604020202020204" pitchFamily="34" charset="0"/>
              </a:rPr>
              <a:t>newid</a:t>
            </a:r>
            <a:r>
              <a:rPr lang="en-US" dirty="0">
                <a:latin typeface="Arial" panose="020B0604020202020204" pitchFamily="34" charset="0"/>
              </a:rPr>
              <a:t> </a:t>
            </a:r>
            <a:r>
              <a:rPr lang="en-US" dirty="0" err="1">
                <a:latin typeface="Arial" panose="020B0604020202020204" pitchFamily="34" charset="0"/>
              </a:rPr>
              <a:t>dros</a:t>
            </a:r>
            <a:r>
              <a:rPr lang="en-US" dirty="0">
                <a:latin typeface="Arial" panose="020B0604020202020204" pitchFamily="34" charset="0"/>
              </a:rPr>
              <a:t> </a:t>
            </a:r>
            <a:r>
              <a:rPr lang="en-US" dirty="0" err="1">
                <a:latin typeface="Arial" panose="020B0604020202020204" pitchFamily="34" charset="0"/>
              </a:rPr>
              <a:t>amser</a:t>
            </a:r>
            <a:r>
              <a:rPr lang="en-US" dirty="0">
                <a:latin typeface="Arial" panose="020B0604020202020204" pitchFamily="34" charset="0"/>
              </a:rPr>
              <a:t> neu </a:t>
            </a:r>
            <a:r>
              <a:rPr lang="en-US" dirty="0" err="1">
                <a:latin typeface="Arial" panose="020B0604020202020204" pitchFamily="34" charset="0"/>
              </a:rPr>
              <a:t>aros</a:t>
            </a:r>
            <a:r>
              <a:rPr lang="en-US" dirty="0">
                <a:latin typeface="Arial" panose="020B0604020202020204" pitchFamily="34" charset="0"/>
              </a:rPr>
              <a:t> yr un </a:t>
            </a:r>
            <a:r>
              <a:rPr lang="en-US" dirty="0" err="1">
                <a:latin typeface="Arial" panose="020B0604020202020204" pitchFamily="34" charset="0"/>
              </a:rPr>
              <a:t>fath</a:t>
            </a:r>
            <a:r>
              <a:rPr lang="en-US" dirty="0">
                <a:latin typeface="Arial" panose="020B0604020202020204" pitchFamily="34" charset="0"/>
              </a:rPr>
              <a:t>;</a:t>
            </a:r>
          </a:p>
          <a:p>
            <a:pPr eaLnBrk="1" fontAlgn="auto" hangingPunct="1">
              <a:spcAft>
                <a:spcPts val="0"/>
              </a:spcAft>
              <a:defRPr/>
            </a:pPr>
            <a:r>
              <a:rPr lang="en-US" dirty="0" err="1">
                <a:latin typeface="Arial" panose="020B0604020202020204" pitchFamily="34" charset="0"/>
              </a:rPr>
              <a:t>Gallu</a:t>
            </a:r>
            <a:r>
              <a:rPr lang="en-US" dirty="0">
                <a:latin typeface="Arial" panose="020B0604020202020204" pitchFamily="34" charset="0"/>
              </a:rPr>
              <a:t> bod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anarferol</a:t>
            </a:r>
            <a:r>
              <a:rPr lang="en-US" dirty="0">
                <a:latin typeface="Arial" panose="020B0604020202020204" pitchFamily="34" charset="0"/>
              </a:rPr>
              <a:t>;</a:t>
            </a:r>
          </a:p>
          <a:p>
            <a:pPr eaLnBrk="1" fontAlgn="auto" hangingPunct="1">
              <a:spcAft>
                <a:spcPts val="0"/>
              </a:spcAft>
              <a:defRPr/>
            </a:pPr>
            <a:endParaRPr lang="en-US" dirty="0">
              <a:latin typeface="Arial" panose="020B0604020202020204" pitchFamily="34" charset="0"/>
            </a:endParaRPr>
          </a:p>
        </p:txBody>
      </p:sp>
      <p:sp>
        <p:nvSpPr>
          <p:cNvPr id="4" name="Content Placeholder 3"/>
          <p:cNvSpPr>
            <a:spLocks noGrp="1"/>
          </p:cNvSpPr>
          <p:nvPr>
            <p:ph sz="half" idx="2"/>
          </p:nvPr>
        </p:nvSpPr>
        <p:spPr>
          <a:xfrm>
            <a:off x="4716463" y="1844824"/>
            <a:ext cx="3867151" cy="4032448"/>
          </a:xfrm>
        </p:spPr>
        <p:txBody>
          <a:bodyPr rtlCol="0">
            <a:normAutofit/>
          </a:bodyPr>
          <a:lstStyle/>
          <a:p>
            <a:pPr eaLnBrk="1" fontAlgn="auto" hangingPunct="1">
              <a:spcAft>
                <a:spcPts val="0"/>
              </a:spcAft>
              <a:defRPr/>
            </a:pPr>
            <a:r>
              <a:rPr lang="en-US" dirty="0">
                <a:solidFill>
                  <a:srgbClr val="0070C0"/>
                </a:solidFill>
                <a:latin typeface="Arial" panose="020B0604020202020204" pitchFamily="34" charset="0"/>
              </a:rPr>
              <a:t>Very common;</a:t>
            </a:r>
          </a:p>
          <a:p>
            <a:pPr eaLnBrk="1" fontAlgn="auto" hangingPunct="1">
              <a:spcAft>
                <a:spcPts val="0"/>
              </a:spcAft>
              <a:defRPr/>
            </a:pPr>
            <a:r>
              <a:rPr lang="en-US" dirty="0">
                <a:solidFill>
                  <a:srgbClr val="0070C0"/>
                </a:solidFill>
                <a:latin typeface="Arial" panose="020B0604020202020204" pitchFamily="34" charset="0"/>
              </a:rPr>
              <a:t>Can change over time or remain the same;</a:t>
            </a:r>
          </a:p>
          <a:p>
            <a:pPr eaLnBrk="1" fontAlgn="auto" hangingPunct="1">
              <a:spcAft>
                <a:spcPts val="0"/>
              </a:spcAft>
              <a:defRPr/>
            </a:pPr>
            <a:r>
              <a:rPr lang="en-US" dirty="0">
                <a:solidFill>
                  <a:srgbClr val="0070C0"/>
                </a:solidFill>
                <a:latin typeface="Arial" panose="020B0604020202020204" pitchFamily="34" charset="0"/>
              </a:rPr>
              <a:t>May be unusual;</a:t>
            </a:r>
          </a:p>
          <a:p>
            <a:pPr marL="0" indent="0" eaLnBrk="1" fontAlgn="auto" hangingPunct="1">
              <a:spcAft>
                <a:spcPts val="0"/>
              </a:spcAft>
              <a:buFont typeface="Arial" panose="020B0604020202020204" pitchFamily="34" charset="0"/>
              <a:buNone/>
              <a:defRPr/>
            </a:pPr>
            <a:endParaRPr lang="en-US" dirty="0">
              <a:solidFill>
                <a:srgbClr val="0070C0"/>
              </a:solidFill>
              <a:latin typeface="Arial" panose="020B0604020202020204" pitchFamily="34" charset="0"/>
            </a:endParaRPr>
          </a:p>
        </p:txBody>
      </p:sp>
    </p:spTree>
    <p:extLst>
      <p:ext uri="{BB962C8B-B14F-4D97-AF65-F5344CB8AC3E}">
        <p14:creationId xmlns:p14="http://schemas.microsoft.com/office/powerpoint/2010/main" val="40829464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normAutofit/>
          </a:bodyPr>
          <a:lstStyle/>
          <a:p>
            <a:pPr algn="ctr" eaLnBrk="1" hangingPunct="1"/>
            <a:r>
              <a:rPr lang="en-US" altLang="en-US" sz="4000" dirty="0" err="1">
                <a:latin typeface="Arial" panose="020B0604020202020204" pitchFamily="34" charset="0"/>
              </a:rPr>
              <a:t>Diddordebau</a:t>
            </a:r>
            <a:r>
              <a:rPr lang="en-US" altLang="en-US" sz="4000" dirty="0">
                <a:latin typeface="Arial" panose="020B0604020202020204" pitchFamily="34" charset="0"/>
              </a:rPr>
              <a:t> </a:t>
            </a:r>
            <a:r>
              <a:rPr lang="en-US" altLang="en-US" sz="4000" dirty="0" err="1">
                <a:latin typeface="Arial" panose="020B0604020202020204" pitchFamily="34" charset="0"/>
              </a:rPr>
              <a:t>dwys</a:t>
            </a:r>
            <a:br>
              <a:rPr lang="en-US" altLang="en-US" sz="4000" dirty="0">
                <a:latin typeface="Arial" panose="020B0604020202020204" pitchFamily="34" charset="0"/>
              </a:rPr>
            </a:br>
            <a:r>
              <a:rPr lang="en-US" altLang="en-US" sz="4000" dirty="0">
                <a:solidFill>
                  <a:srgbClr val="0070C0"/>
                </a:solidFill>
                <a:latin typeface="Arial" panose="020B0604020202020204" pitchFamily="34" charset="0"/>
              </a:rPr>
              <a:t>Intense interests</a:t>
            </a:r>
          </a:p>
        </p:txBody>
      </p:sp>
      <p:sp>
        <p:nvSpPr>
          <p:cNvPr id="3" name="Content Placeholder 2"/>
          <p:cNvSpPr>
            <a:spLocks noGrp="1"/>
          </p:cNvSpPr>
          <p:nvPr>
            <p:ph sz="half" idx="1"/>
          </p:nvPr>
        </p:nvSpPr>
        <p:spPr>
          <a:xfrm>
            <a:off x="628650" y="1690688"/>
            <a:ext cx="3867150" cy="3898900"/>
          </a:xfrm>
        </p:spPr>
        <p:txBody>
          <a:bodyPr rtlCol="0">
            <a:normAutofit/>
          </a:bodyPr>
          <a:lstStyle/>
          <a:p>
            <a:pPr eaLnBrk="1" fontAlgn="auto" hangingPunct="1">
              <a:spcAft>
                <a:spcPts val="0"/>
              </a:spcAft>
              <a:defRPr/>
            </a:pPr>
            <a:endParaRPr lang="en-US" dirty="0">
              <a:latin typeface="Arial" panose="020B0604020202020204" pitchFamily="34" charset="0"/>
            </a:endParaRPr>
          </a:p>
          <a:p>
            <a:pPr eaLnBrk="1" fontAlgn="auto" hangingPunct="1">
              <a:spcAft>
                <a:spcPts val="0"/>
              </a:spcAft>
              <a:defRPr/>
            </a:pPr>
            <a:r>
              <a:rPr lang="en-US" dirty="0" err="1">
                <a:latin typeface="Arial" panose="020B0604020202020204" pitchFamily="34" charset="0"/>
              </a:rPr>
              <a:t>Ymennydd</a:t>
            </a:r>
            <a:r>
              <a:rPr lang="en-US" dirty="0">
                <a:latin typeface="Arial" panose="020B0604020202020204" pitchFamily="34" charset="0"/>
              </a:rPr>
              <a:t>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fwy</a:t>
            </a:r>
            <a:r>
              <a:rPr lang="en-US" dirty="0">
                <a:latin typeface="Arial" panose="020B0604020202020204" pitchFamily="34" charset="0"/>
              </a:rPr>
              <a:t> </a:t>
            </a:r>
            <a:r>
              <a:rPr lang="en-US" dirty="0" err="1">
                <a:latin typeface="Arial" panose="020B0604020202020204" pitchFamily="34" charset="0"/>
              </a:rPr>
              <a:t>anhyblyg</a:t>
            </a:r>
            <a:r>
              <a:rPr lang="en-US" dirty="0">
                <a:latin typeface="Arial" panose="020B0604020202020204" pitchFamily="34" charset="0"/>
              </a:rPr>
              <a:t>;</a:t>
            </a:r>
          </a:p>
          <a:p>
            <a:pPr eaLnBrk="1" fontAlgn="auto" hangingPunct="1">
              <a:spcAft>
                <a:spcPts val="0"/>
              </a:spcAft>
              <a:defRPr/>
            </a:pPr>
            <a:r>
              <a:rPr lang="en-US" dirty="0">
                <a:latin typeface="Arial" panose="020B0604020202020204" pitchFamily="34" charset="0"/>
              </a:rPr>
              <a:t>Fwy </a:t>
            </a:r>
            <a:r>
              <a:rPr lang="en-US" dirty="0" err="1">
                <a:latin typeface="Arial" panose="020B0604020202020204" pitchFamily="34" charset="0"/>
              </a:rPr>
              <a:t>anodd</a:t>
            </a:r>
            <a:r>
              <a:rPr lang="en-US" dirty="0">
                <a:latin typeface="Arial" panose="020B0604020202020204" pitchFamily="34" charset="0"/>
              </a:rPr>
              <a:t> </a:t>
            </a:r>
            <a:r>
              <a:rPr lang="en-US" dirty="0" err="1">
                <a:latin typeface="Arial" panose="020B0604020202020204" pitchFamily="34" charset="0"/>
              </a:rPr>
              <a:t>i</a:t>
            </a:r>
            <a:r>
              <a:rPr lang="en-US" dirty="0">
                <a:latin typeface="Arial" panose="020B0604020202020204" pitchFamily="34" charset="0"/>
              </a:rPr>
              <a:t> </a:t>
            </a:r>
            <a:r>
              <a:rPr lang="en-US" dirty="0" err="1">
                <a:latin typeface="Arial" panose="020B0604020202020204" pitchFamily="34" charset="0"/>
              </a:rPr>
              <a:t>fod</a:t>
            </a:r>
            <a:r>
              <a:rPr lang="en-US" dirty="0">
                <a:latin typeface="Arial" panose="020B0604020202020204" pitchFamily="34" charset="0"/>
              </a:rPr>
              <a:t>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hyblyg</a:t>
            </a:r>
            <a:r>
              <a:rPr lang="en-US" dirty="0">
                <a:latin typeface="Arial" panose="020B0604020202020204" pitchFamily="34" charset="0"/>
              </a:rPr>
              <a:t> a </a:t>
            </a:r>
            <a:r>
              <a:rPr lang="en-US" dirty="0" err="1">
                <a:latin typeface="Arial" panose="020B0604020202020204" pitchFamily="34" charset="0"/>
              </a:rPr>
              <a:t>cael</a:t>
            </a:r>
            <a:r>
              <a:rPr lang="en-US" dirty="0">
                <a:latin typeface="Arial" panose="020B0604020202020204" pitchFamily="34" charset="0"/>
              </a:rPr>
              <a:t> </a:t>
            </a:r>
            <a:r>
              <a:rPr lang="en-US" dirty="0" err="1">
                <a:latin typeface="Arial" panose="020B0604020202020204" pitchFamily="34" charset="0"/>
              </a:rPr>
              <a:t>sawl</a:t>
            </a:r>
            <a:r>
              <a:rPr lang="en-US" dirty="0">
                <a:latin typeface="Arial" panose="020B0604020202020204" pitchFamily="34" charset="0"/>
              </a:rPr>
              <a:t> </a:t>
            </a:r>
            <a:r>
              <a:rPr lang="en-US" dirty="0" err="1">
                <a:latin typeface="Arial" panose="020B0604020202020204" pitchFamily="34" charset="0"/>
              </a:rPr>
              <a:t>diddordeb</a:t>
            </a:r>
            <a:r>
              <a:rPr lang="en-US" dirty="0">
                <a:latin typeface="Arial" panose="020B0604020202020204" pitchFamily="34" charset="0"/>
              </a:rPr>
              <a:t> </a:t>
            </a:r>
            <a:r>
              <a:rPr lang="en-US" dirty="0" err="1">
                <a:latin typeface="Arial" panose="020B0604020202020204" pitchFamily="34" charset="0"/>
              </a:rPr>
              <a:t>gwahanol</a:t>
            </a:r>
            <a:r>
              <a:rPr lang="en-US" dirty="0">
                <a:latin typeface="Arial" panose="020B0604020202020204" pitchFamily="34" charset="0"/>
              </a:rPr>
              <a:t>.</a:t>
            </a:r>
          </a:p>
        </p:txBody>
      </p:sp>
      <p:sp>
        <p:nvSpPr>
          <p:cNvPr id="4" name="Content Placeholder 3"/>
          <p:cNvSpPr>
            <a:spLocks noGrp="1"/>
          </p:cNvSpPr>
          <p:nvPr>
            <p:ph sz="half" idx="2"/>
          </p:nvPr>
        </p:nvSpPr>
        <p:spPr>
          <a:xfrm>
            <a:off x="4716463" y="1600200"/>
            <a:ext cx="4319587" cy="3989388"/>
          </a:xfrm>
        </p:spPr>
        <p:txBody>
          <a:bodyPr rtlCol="0">
            <a:normAutofit/>
          </a:bodyPr>
          <a:lstStyle/>
          <a:p>
            <a:pPr marL="0" indent="0" eaLnBrk="1" fontAlgn="auto" hangingPunct="1">
              <a:spcAft>
                <a:spcPts val="0"/>
              </a:spcAft>
              <a:buFont typeface="Arial" panose="020B0604020202020204" pitchFamily="34" charset="0"/>
              <a:buNone/>
              <a:defRPr/>
            </a:pPr>
            <a:endParaRPr lang="en-US" dirty="0">
              <a:solidFill>
                <a:srgbClr val="0070C0"/>
              </a:solidFill>
              <a:latin typeface="Arial" panose="020B0604020202020204" pitchFamily="34" charset="0"/>
            </a:endParaRPr>
          </a:p>
          <a:p>
            <a:pPr eaLnBrk="1" fontAlgn="auto" hangingPunct="1">
              <a:spcAft>
                <a:spcPts val="0"/>
              </a:spcAft>
              <a:defRPr/>
            </a:pPr>
            <a:r>
              <a:rPr lang="en-US" dirty="0">
                <a:solidFill>
                  <a:srgbClr val="0070C0"/>
                </a:solidFill>
                <a:latin typeface="Arial" panose="020B0604020202020204" pitchFamily="34" charset="0"/>
              </a:rPr>
              <a:t>Brain is more rigid;</a:t>
            </a:r>
          </a:p>
          <a:p>
            <a:pPr eaLnBrk="1" fontAlgn="auto" hangingPunct="1">
              <a:spcAft>
                <a:spcPts val="0"/>
              </a:spcAft>
              <a:defRPr/>
            </a:pPr>
            <a:r>
              <a:rPr lang="en-US" dirty="0">
                <a:solidFill>
                  <a:srgbClr val="0070C0"/>
                </a:solidFill>
                <a:latin typeface="Arial" panose="020B0604020202020204" pitchFamily="34" charset="0"/>
              </a:rPr>
              <a:t>Harder to be flexible and have several interests.</a:t>
            </a:r>
          </a:p>
        </p:txBody>
      </p:sp>
    </p:spTree>
    <p:extLst>
      <p:ext uri="{BB962C8B-B14F-4D97-AF65-F5344CB8AC3E}">
        <p14:creationId xmlns:p14="http://schemas.microsoft.com/office/powerpoint/2010/main" val="643440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normAutofit/>
          </a:bodyPr>
          <a:lstStyle/>
          <a:p>
            <a:pPr algn="ctr" eaLnBrk="1" hangingPunct="1"/>
            <a:r>
              <a:rPr lang="en-US" altLang="en-US" sz="4000" dirty="0" err="1">
                <a:latin typeface="Arial" panose="020B0604020202020204" pitchFamily="34" charset="0"/>
              </a:rPr>
              <a:t>Diddordebau</a:t>
            </a:r>
            <a:r>
              <a:rPr lang="en-US" altLang="en-US" sz="4000" dirty="0">
                <a:latin typeface="Arial" panose="020B0604020202020204" pitchFamily="34" charset="0"/>
              </a:rPr>
              <a:t> </a:t>
            </a:r>
            <a:r>
              <a:rPr lang="en-US" altLang="en-US" sz="4000" dirty="0" err="1">
                <a:latin typeface="Arial" panose="020B0604020202020204" pitchFamily="34" charset="0"/>
              </a:rPr>
              <a:t>dwys</a:t>
            </a:r>
            <a:br>
              <a:rPr lang="en-US" altLang="en-US" sz="4000" dirty="0">
                <a:latin typeface="Arial" panose="020B0604020202020204" pitchFamily="34" charset="0"/>
              </a:rPr>
            </a:br>
            <a:r>
              <a:rPr lang="en-US" altLang="en-US" sz="4000" dirty="0">
                <a:solidFill>
                  <a:srgbClr val="0070C0"/>
                </a:solidFill>
                <a:latin typeface="Arial" panose="020B0604020202020204" pitchFamily="34" charset="0"/>
              </a:rPr>
              <a:t>Intense interests</a:t>
            </a:r>
          </a:p>
        </p:txBody>
      </p:sp>
      <p:sp>
        <p:nvSpPr>
          <p:cNvPr id="60419" name="Content Placeholder 2"/>
          <p:cNvSpPr>
            <a:spLocks noGrp="1"/>
          </p:cNvSpPr>
          <p:nvPr>
            <p:ph sz="half" idx="1"/>
          </p:nvPr>
        </p:nvSpPr>
        <p:spPr>
          <a:xfrm>
            <a:off x="899592" y="1844824"/>
            <a:ext cx="3596208" cy="3744764"/>
          </a:xfrm>
        </p:spPr>
        <p:txBody>
          <a:bodyPr>
            <a:normAutofit/>
          </a:bodyPr>
          <a:lstStyle/>
          <a:p>
            <a:pPr eaLnBrk="1" hangingPunct="1"/>
            <a:r>
              <a:rPr lang="en-US" altLang="en-US" dirty="0" err="1">
                <a:latin typeface="Arial" panose="020B0604020202020204" pitchFamily="34" charset="0"/>
              </a:rPr>
              <a:t>Pleserus</a:t>
            </a:r>
            <a:r>
              <a:rPr lang="en-US" altLang="en-US" dirty="0">
                <a:latin typeface="Arial" panose="020B0604020202020204" pitchFamily="34" charset="0"/>
              </a:rPr>
              <a:t>;</a:t>
            </a:r>
          </a:p>
          <a:p>
            <a:pPr eaLnBrk="1" hangingPunct="1"/>
            <a:r>
              <a:rPr lang="en-US" altLang="en-US" dirty="0">
                <a:latin typeface="Arial" panose="020B0604020202020204" pitchFamily="34" charset="0"/>
              </a:rPr>
              <a:t>Dull o </a:t>
            </a:r>
            <a:r>
              <a:rPr lang="en-US" altLang="en-US" dirty="0" err="1">
                <a:latin typeface="Arial" panose="020B0604020202020204" pitchFamily="34" charset="0"/>
              </a:rPr>
              <a:t>ymdopi</a:t>
            </a:r>
            <a:r>
              <a:rPr lang="en-US" altLang="en-US" dirty="0">
                <a:latin typeface="Arial" panose="020B0604020202020204" pitchFamily="34" charset="0"/>
              </a:rPr>
              <a:t>;</a:t>
            </a:r>
          </a:p>
          <a:p>
            <a:pPr eaLnBrk="1" hangingPunct="1"/>
            <a:r>
              <a:rPr lang="en-US" altLang="en-US" dirty="0" err="1">
                <a:latin typeface="Arial" panose="020B0604020202020204" pitchFamily="34" charset="0"/>
              </a:rPr>
              <a:t>Darparu</a:t>
            </a:r>
            <a:r>
              <a:rPr lang="en-US" altLang="en-US" dirty="0">
                <a:latin typeface="Arial" panose="020B0604020202020204" pitchFamily="34" charset="0"/>
              </a:rPr>
              <a:t> </a:t>
            </a:r>
            <a:r>
              <a:rPr lang="en-US" altLang="en-US" dirty="0" err="1">
                <a:latin typeface="Arial" panose="020B0604020202020204" pitchFamily="34" charset="0"/>
              </a:rPr>
              <a:t>strwythur</a:t>
            </a:r>
            <a:r>
              <a:rPr lang="en-US" altLang="en-US" dirty="0">
                <a:latin typeface="Arial" panose="020B0604020202020204" pitchFamily="34" charset="0"/>
              </a:rPr>
              <a:t>, </a:t>
            </a:r>
            <a:r>
              <a:rPr lang="en-US" altLang="en-US" dirty="0" err="1">
                <a:latin typeface="Arial" panose="020B0604020202020204" pitchFamily="34" charset="0"/>
              </a:rPr>
              <a:t>trefn</a:t>
            </a:r>
            <a:r>
              <a:rPr lang="en-US" altLang="en-US" dirty="0">
                <a:latin typeface="Arial" panose="020B0604020202020204" pitchFamily="34" charset="0"/>
              </a:rPr>
              <a:t> a </a:t>
            </a:r>
            <a:r>
              <a:rPr lang="en-US" altLang="en-US" dirty="0" err="1">
                <a:latin typeface="Arial" panose="020B0604020202020204" pitchFamily="34" charset="0"/>
              </a:rPr>
              <a:t>dibynadwyedd</a:t>
            </a:r>
            <a:r>
              <a:rPr lang="en-US" altLang="en-US" dirty="0">
                <a:latin typeface="Arial" panose="020B0604020202020204" pitchFamily="34" charset="0"/>
              </a:rPr>
              <a:t>;</a:t>
            </a:r>
          </a:p>
          <a:p>
            <a:pPr eaLnBrk="1" hangingPunct="1"/>
            <a:r>
              <a:rPr lang="en-US" altLang="en-US" dirty="0" err="1">
                <a:latin typeface="Arial" panose="020B0604020202020204" pitchFamily="34" charset="0"/>
              </a:rPr>
              <a:t>Hanfodol</a:t>
            </a:r>
            <a:r>
              <a:rPr lang="en-US" altLang="en-US" dirty="0">
                <a:latin typeface="Arial" panose="020B0604020202020204" pitchFamily="34" charset="0"/>
              </a:rPr>
              <a:t> </a:t>
            </a:r>
            <a:r>
              <a:rPr lang="en-US" altLang="en-US" dirty="0" err="1">
                <a:latin typeface="Arial" panose="020B0604020202020204" pitchFamily="34" charset="0"/>
              </a:rPr>
              <a:t>ar</a:t>
            </a:r>
            <a:r>
              <a:rPr lang="en-US" altLang="en-US" dirty="0">
                <a:latin typeface="Arial" panose="020B0604020202020204" pitchFamily="34" charset="0"/>
              </a:rPr>
              <a:t> </a:t>
            </a:r>
            <a:r>
              <a:rPr lang="en-US" altLang="en-US" dirty="0" err="1">
                <a:latin typeface="Arial" panose="020B0604020202020204" pitchFamily="34" charset="0"/>
              </a:rPr>
              <a:t>gyfer</a:t>
            </a:r>
            <a:r>
              <a:rPr lang="en-US" altLang="en-US" dirty="0">
                <a:latin typeface="Arial" panose="020B0604020202020204" pitchFamily="34" charset="0"/>
              </a:rPr>
              <a:t> </a:t>
            </a:r>
            <a:r>
              <a:rPr lang="en-US" altLang="en-US" dirty="0" err="1">
                <a:latin typeface="Arial" panose="020B0604020202020204" pitchFamily="34" charset="0"/>
              </a:rPr>
              <a:t>eu</a:t>
            </a:r>
            <a:r>
              <a:rPr lang="en-US" altLang="en-US" dirty="0">
                <a:latin typeface="Arial" panose="020B0604020202020204" pitchFamily="34" charset="0"/>
              </a:rPr>
              <a:t> </a:t>
            </a:r>
            <a:r>
              <a:rPr lang="en-US" altLang="en-US" dirty="0" err="1">
                <a:latin typeface="Arial" panose="020B0604020202020204" pitchFamily="34" charset="0"/>
              </a:rPr>
              <a:t>lles</a:t>
            </a:r>
            <a:r>
              <a:rPr lang="en-US" altLang="en-US" dirty="0">
                <a:latin typeface="Arial" panose="020B0604020202020204" pitchFamily="34" charset="0"/>
              </a:rPr>
              <a:t> </a:t>
            </a:r>
            <a:r>
              <a:rPr lang="en-US" altLang="en-US" dirty="0" err="1">
                <a:latin typeface="Arial" panose="020B0604020202020204" pitchFamily="34" charset="0"/>
              </a:rPr>
              <a:t>a’u</a:t>
            </a:r>
            <a:r>
              <a:rPr lang="en-US" altLang="en-US" dirty="0">
                <a:latin typeface="Arial" panose="020B0604020202020204" pitchFamily="34" charset="0"/>
              </a:rPr>
              <a:t> </a:t>
            </a:r>
            <a:r>
              <a:rPr lang="en-US" altLang="en-US" dirty="0" err="1">
                <a:latin typeface="Arial" panose="020B0604020202020204" pitchFamily="34" charset="0"/>
              </a:rPr>
              <a:t>hapusrwydd</a:t>
            </a:r>
            <a:r>
              <a:rPr lang="en-US" altLang="en-US" dirty="0">
                <a:latin typeface="Arial" panose="020B0604020202020204" pitchFamily="34" charset="0"/>
              </a:rPr>
              <a:t>.</a:t>
            </a:r>
          </a:p>
        </p:txBody>
      </p:sp>
      <p:sp>
        <p:nvSpPr>
          <p:cNvPr id="60420" name="Content Placeholder 3"/>
          <p:cNvSpPr>
            <a:spLocks noGrp="1"/>
          </p:cNvSpPr>
          <p:nvPr>
            <p:ph sz="half" idx="2"/>
          </p:nvPr>
        </p:nvSpPr>
        <p:spPr>
          <a:xfrm>
            <a:off x="4716463" y="1844824"/>
            <a:ext cx="3959993" cy="3744764"/>
          </a:xfrm>
        </p:spPr>
        <p:txBody>
          <a:bodyPr>
            <a:normAutofit/>
          </a:bodyPr>
          <a:lstStyle/>
          <a:p>
            <a:pPr eaLnBrk="1" hangingPunct="1"/>
            <a:r>
              <a:rPr lang="en-US" altLang="en-US" dirty="0">
                <a:solidFill>
                  <a:srgbClr val="0070C0"/>
                </a:solidFill>
                <a:latin typeface="Arial" panose="020B0604020202020204" pitchFamily="34" charset="0"/>
              </a:rPr>
              <a:t>Enjoyable;</a:t>
            </a:r>
          </a:p>
          <a:p>
            <a:pPr eaLnBrk="1" hangingPunct="1"/>
            <a:r>
              <a:rPr lang="en-US" altLang="en-US" dirty="0">
                <a:solidFill>
                  <a:srgbClr val="0070C0"/>
                </a:solidFill>
                <a:latin typeface="Arial" panose="020B0604020202020204" pitchFamily="34" charset="0"/>
              </a:rPr>
              <a:t>A coping mechanism;</a:t>
            </a:r>
          </a:p>
          <a:p>
            <a:pPr eaLnBrk="1" hangingPunct="1"/>
            <a:r>
              <a:rPr lang="en-US" altLang="en-US" dirty="0">
                <a:solidFill>
                  <a:srgbClr val="0070C0"/>
                </a:solidFill>
                <a:latin typeface="Arial" panose="020B0604020202020204" pitchFamily="34" charset="0"/>
              </a:rPr>
              <a:t>Provides structure, order and predictability;</a:t>
            </a:r>
          </a:p>
          <a:p>
            <a:pPr eaLnBrk="1" hangingPunct="1"/>
            <a:r>
              <a:rPr lang="en-US" altLang="en-US" dirty="0">
                <a:solidFill>
                  <a:srgbClr val="0070C0"/>
                </a:solidFill>
                <a:latin typeface="Arial" panose="020B0604020202020204" pitchFamily="34" charset="0"/>
              </a:rPr>
              <a:t>Essential for their well-being and happiness.</a:t>
            </a:r>
          </a:p>
        </p:txBody>
      </p:sp>
    </p:spTree>
    <p:extLst>
      <p:ext uri="{BB962C8B-B14F-4D97-AF65-F5344CB8AC3E}">
        <p14:creationId xmlns:p14="http://schemas.microsoft.com/office/powerpoint/2010/main" val="28192915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normAutofit/>
          </a:bodyPr>
          <a:lstStyle/>
          <a:p>
            <a:pPr algn="ctr" eaLnBrk="1" hangingPunct="1"/>
            <a:r>
              <a:rPr lang="cy-GB" altLang="cy-GB" sz="4000" dirty="0">
                <a:latin typeface="Arial" panose="020B0604020202020204" pitchFamily="34" charset="0"/>
              </a:rPr>
              <a:t>Diddordebau arbennig - Disney</a:t>
            </a:r>
            <a:br>
              <a:rPr lang="cy-GB" altLang="cy-GB" sz="4000" dirty="0">
                <a:latin typeface="Arial" panose="020B0604020202020204" pitchFamily="34" charset="0"/>
              </a:rPr>
            </a:br>
            <a:r>
              <a:rPr lang="cy-GB" altLang="cy-GB" sz="4000" dirty="0" err="1">
                <a:solidFill>
                  <a:srgbClr val="0070C0"/>
                </a:solidFill>
                <a:latin typeface="Arial" panose="020B0604020202020204" pitchFamily="34" charset="0"/>
              </a:rPr>
              <a:t>Special</a:t>
            </a:r>
            <a:r>
              <a:rPr lang="cy-GB" altLang="cy-GB" sz="4000" dirty="0">
                <a:solidFill>
                  <a:srgbClr val="0070C0"/>
                </a:solidFill>
                <a:latin typeface="Arial" panose="020B0604020202020204" pitchFamily="34" charset="0"/>
              </a:rPr>
              <a:t> </a:t>
            </a:r>
            <a:r>
              <a:rPr lang="cy-GB" altLang="cy-GB" sz="4000" dirty="0" err="1">
                <a:solidFill>
                  <a:srgbClr val="0070C0"/>
                </a:solidFill>
                <a:latin typeface="Arial" panose="020B0604020202020204" pitchFamily="34" charset="0"/>
              </a:rPr>
              <a:t>interests</a:t>
            </a:r>
            <a:r>
              <a:rPr lang="cy-GB" altLang="cy-GB" sz="4000" dirty="0">
                <a:solidFill>
                  <a:srgbClr val="0070C0"/>
                </a:solidFill>
                <a:latin typeface="Arial" panose="020B0604020202020204" pitchFamily="34" charset="0"/>
              </a:rPr>
              <a:t> - Disney</a:t>
            </a:r>
            <a:endParaRPr lang="en-US" altLang="en-US" sz="4000" dirty="0">
              <a:solidFill>
                <a:srgbClr val="0070C0"/>
              </a:solidFill>
            </a:endParaRPr>
          </a:p>
        </p:txBody>
      </p:sp>
      <p:pic>
        <p:nvPicPr>
          <p:cNvPr id="7" name="Online Media 6" title="Life, Animated Official Trailer 1 (2016) - Owen Suskind Documentary HD">
            <a:hlinkClick r:id="" action="ppaction://media"/>
            <a:extLst>
              <a:ext uri="{FF2B5EF4-FFF2-40B4-BE49-F238E27FC236}">
                <a16:creationId xmlns:a16="http://schemas.microsoft.com/office/drawing/2014/main" id="{38483EB8-5867-4AEC-A27F-37C39C47BCE9}"/>
              </a:ext>
            </a:extLst>
          </p:cNvPr>
          <p:cNvPicPr>
            <a:picLocks noGrp="1" noRot="1" noChangeAspect="1"/>
          </p:cNvPicPr>
          <p:nvPr>
            <p:ph sz="half" idx="2"/>
            <a:videoFile r:link="rId1"/>
          </p:nvPr>
        </p:nvPicPr>
        <p:blipFill>
          <a:blip r:embed="rId4"/>
          <a:stretch>
            <a:fillRect/>
          </a:stretch>
        </p:blipFill>
        <p:spPr>
          <a:xfrm>
            <a:off x="3635375" y="1690689"/>
            <a:ext cx="5329238" cy="3816349"/>
          </a:xfrm>
          <a:prstGeom prst="rect">
            <a:avLst/>
          </a:prstGeom>
        </p:spPr>
      </p:pic>
      <p:sp>
        <p:nvSpPr>
          <p:cNvPr id="8" name="Content Placeholder 7">
            <a:extLst>
              <a:ext uri="{FF2B5EF4-FFF2-40B4-BE49-F238E27FC236}">
                <a16:creationId xmlns:a16="http://schemas.microsoft.com/office/drawing/2014/main" id="{69A3EB43-E6A4-4217-888E-263ADA65CB8B}"/>
              </a:ext>
            </a:extLst>
          </p:cNvPr>
          <p:cNvSpPr txBox="1">
            <a:spLocks noGrp="1"/>
          </p:cNvSpPr>
          <p:nvPr>
            <p:ph sz="half" idx="1"/>
          </p:nvPr>
        </p:nvSpPr>
        <p:spPr>
          <a:xfrm>
            <a:off x="179512" y="1825625"/>
            <a:ext cx="3240360" cy="2585323"/>
          </a:xfrm>
          <a:prstGeom prst="rect">
            <a:avLst/>
          </a:prstGeom>
          <a:noFill/>
        </p:spPr>
        <p:txBody>
          <a:bodyPr wrap="square" rtlCol="0">
            <a:spAutoFit/>
          </a:bodyPr>
          <a:lstStyle/>
          <a:p>
            <a:pPr marL="0" indent="0">
              <a:buNone/>
            </a:pPr>
            <a:r>
              <a:rPr lang="en-GB" sz="2000" dirty="0" err="1">
                <a:latin typeface="Arial" panose="020B0604020202020204" pitchFamily="34" charset="0"/>
              </a:rPr>
              <a:t>Movieclips</a:t>
            </a:r>
            <a:r>
              <a:rPr lang="en-GB" sz="2000" dirty="0">
                <a:latin typeface="Arial" panose="020B0604020202020204" pitchFamily="34" charset="0"/>
              </a:rPr>
              <a:t> Indie (2016) </a:t>
            </a:r>
            <a:r>
              <a:rPr lang="en-GB" sz="2000" i="1" dirty="0">
                <a:latin typeface="Arial" panose="020B0604020202020204" pitchFamily="34" charset="0"/>
              </a:rPr>
              <a:t>Life, Animated Official Trailer 1 (2016) - Owen </a:t>
            </a:r>
            <a:r>
              <a:rPr lang="en-GB" sz="2000" i="1" dirty="0" err="1">
                <a:latin typeface="Arial" panose="020B0604020202020204" pitchFamily="34" charset="0"/>
              </a:rPr>
              <a:t>Suskind</a:t>
            </a:r>
            <a:r>
              <a:rPr lang="en-GB" sz="2000" i="1" dirty="0">
                <a:latin typeface="Arial" panose="020B0604020202020204" pitchFamily="34" charset="0"/>
              </a:rPr>
              <a:t> Documentary HD. </a:t>
            </a:r>
            <a:r>
              <a:rPr lang="en-GB" sz="2000" dirty="0">
                <a:latin typeface="Arial" panose="020B0604020202020204" pitchFamily="34" charset="0"/>
              </a:rPr>
              <a:t>Available at: </a:t>
            </a:r>
            <a:r>
              <a:rPr lang="en-GB" sz="2000" dirty="0">
                <a:latin typeface="Arial" panose="020B0604020202020204" pitchFamily="34" charset="0"/>
                <a:hlinkClick r:id="rId5"/>
              </a:rPr>
              <a:t>https://www.youtube.com/watch?v=4n7fosK9UyY</a:t>
            </a:r>
            <a:r>
              <a:rPr lang="en-GB" sz="2000" dirty="0">
                <a:latin typeface="Arial" panose="020B0604020202020204" pitchFamily="34" charset="0"/>
              </a:rPr>
              <a:t> [Accessed: December 10 2018].</a:t>
            </a:r>
          </a:p>
        </p:txBody>
      </p:sp>
    </p:spTree>
    <p:extLst>
      <p:ext uri="{BB962C8B-B14F-4D97-AF65-F5344CB8AC3E}">
        <p14:creationId xmlns:p14="http://schemas.microsoft.com/office/powerpoint/2010/main" val="750404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28650" y="332656"/>
            <a:ext cx="7886700" cy="687610"/>
          </a:xfrm>
        </p:spPr>
        <p:txBody>
          <a:bodyPr>
            <a:noAutofit/>
          </a:bodyPr>
          <a:lstStyle/>
          <a:p>
            <a:pPr algn="ctr" eaLnBrk="1" hangingPunct="1"/>
            <a:r>
              <a:rPr lang="cy-GB" altLang="cy-GB" sz="4000" dirty="0">
                <a:latin typeface="Arial" panose="020B0604020202020204" pitchFamily="34" charset="0"/>
              </a:rPr>
              <a:t>Cyfathrebu</a:t>
            </a:r>
            <a:br>
              <a:rPr lang="cy-GB" altLang="cy-GB" sz="4000" dirty="0">
                <a:latin typeface="Arial" panose="020B0604020202020204" pitchFamily="34" charset="0"/>
              </a:rPr>
            </a:br>
            <a:r>
              <a:rPr lang="cy-GB" altLang="cy-GB" sz="4000" dirty="0" err="1">
                <a:solidFill>
                  <a:srgbClr val="0070C0"/>
                </a:solidFill>
                <a:latin typeface="Arial" panose="020B0604020202020204" pitchFamily="34" charset="0"/>
              </a:rPr>
              <a:t>Communication</a:t>
            </a:r>
            <a:endParaRPr lang="en-US" altLang="en-US" sz="4000" dirty="0">
              <a:solidFill>
                <a:srgbClr val="0070C0"/>
              </a:solidFill>
            </a:endParaRPr>
          </a:p>
        </p:txBody>
      </p:sp>
      <p:sp>
        <p:nvSpPr>
          <p:cNvPr id="3" name="Content Placeholder 2"/>
          <p:cNvSpPr>
            <a:spLocks noGrp="1"/>
          </p:cNvSpPr>
          <p:nvPr>
            <p:ph sz="half" idx="1"/>
          </p:nvPr>
        </p:nvSpPr>
        <p:spPr>
          <a:xfrm>
            <a:off x="457200" y="1556792"/>
            <a:ext cx="4038600" cy="4032796"/>
          </a:xfrm>
        </p:spPr>
        <p:txBody>
          <a:bodyPr rtlCol="0">
            <a:normAutofit/>
          </a:bodyPr>
          <a:lstStyle/>
          <a:p>
            <a:pPr>
              <a:defRPr/>
            </a:pPr>
            <a:r>
              <a:rPr lang="en-US" dirty="0" err="1">
                <a:latin typeface="Arial" panose="020B0604020202020204" pitchFamily="34" charset="0"/>
              </a:rPr>
              <a:t>Anhawster</a:t>
            </a:r>
            <a:r>
              <a:rPr lang="en-US" dirty="0">
                <a:latin typeface="Arial" panose="020B0604020202020204" pitchFamily="34" charset="0"/>
              </a:rPr>
              <a:t> </a:t>
            </a:r>
            <a:r>
              <a:rPr lang="en-US" dirty="0" err="1">
                <a:latin typeface="Arial" panose="020B0604020202020204" pitchFamily="34" charset="0"/>
              </a:rPr>
              <a:t>ryngweithio</a:t>
            </a:r>
            <a:r>
              <a:rPr lang="en-US" dirty="0">
                <a:latin typeface="Arial" panose="020B0604020202020204" pitchFamily="34" charset="0"/>
              </a:rPr>
              <a:t> ag </a:t>
            </a:r>
            <a:r>
              <a:rPr lang="en-US" dirty="0" err="1">
                <a:latin typeface="Arial" panose="020B0604020202020204" pitchFamily="34" charset="0"/>
              </a:rPr>
              <a:t>eraill</a:t>
            </a:r>
            <a:r>
              <a:rPr lang="en-US" dirty="0">
                <a:latin typeface="Arial" panose="020B0604020202020204" pitchFamily="34" charset="0"/>
              </a:rPr>
              <a:t>;</a:t>
            </a:r>
          </a:p>
          <a:p>
            <a:pPr>
              <a:defRPr/>
            </a:pPr>
            <a:r>
              <a:rPr lang="en-US" dirty="0" err="1">
                <a:latin typeface="Arial" panose="020B0604020202020204" pitchFamily="34" charset="0"/>
              </a:rPr>
              <a:t>Anhawster</a:t>
            </a:r>
            <a:r>
              <a:rPr lang="en-US" dirty="0">
                <a:latin typeface="Arial" panose="020B0604020202020204" pitchFamily="34" charset="0"/>
              </a:rPr>
              <a:t> </a:t>
            </a:r>
            <a:r>
              <a:rPr lang="en-US" dirty="0" err="1">
                <a:latin typeface="Arial" panose="020B0604020202020204" pitchFamily="34" charset="0"/>
              </a:rPr>
              <a:t>wrth</a:t>
            </a:r>
            <a:r>
              <a:rPr lang="en-US" dirty="0">
                <a:latin typeface="Arial" panose="020B0604020202020204" pitchFamily="34" charset="0"/>
              </a:rPr>
              <a:t> </a:t>
            </a:r>
            <a:r>
              <a:rPr lang="en-US" dirty="0" err="1">
                <a:latin typeface="Arial" panose="020B0604020202020204" pitchFamily="34" charset="0"/>
              </a:rPr>
              <a:t>ddechrau</a:t>
            </a:r>
            <a:r>
              <a:rPr lang="en-US" dirty="0">
                <a:latin typeface="Arial" panose="020B0604020202020204" pitchFamily="34" charset="0"/>
              </a:rPr>
              <a:t> </a:t>
            </a:r>
            <a:r>
              <a:rPr lang="en-US" dirty="0" err="1">
                <a:latin typeface="Arial" panose="020B0604020202020204" pitchFamily="34" charset="0"/>
              </a:rPr>
              <a:t>ryngweithiadau</a:t>
            </a:r>
            <a:r>
              <a:rPr lang="en-US" dirty="0"/>
              <a:t>;</a:t>
            </a:r>
            <a:endParaRPr lang="en-US" dirty="0">
              <a:latin typeface="Arial" panose="020B0604020202020204" pitchFamily="34" charset="0"/>
            </a:endParaRPr>
          </a:p>
          <a:p>
            <a:pPr>
              <a:defRPr/>
            </a:pPr>
            <a:r>
              <a:rPr lang="en-US" dirty="0" err="1">
                <a:latin typeface="Arial" panose="020B0604020202020204" pitchFamily="34" charset="0"/>
              </a:rPr>
              <a:t>Anhawster</a:t>
            </a:r>
            <a:r>
              <a:rPr lang="en-US" dirty="0">
                <a:latin typeface="Arial" panose="020B0604020202020204" pitchFamily="34" charset="0"/>
              </a:rPr>
              <a:t> </a:t>
            </a:r>
            <a:r>
              <a:rPr lang="en-US" dirty="0" err="1">
                <a:latin typeface="Arial" panose="020B0604020202020204" pitchFamily="34" charset="0"/>
              </a:rPr>
              <a:t>ymateb</a:t>
            </a:r>
            <a:r>
              <a:rPr lang="en-US" dirty="0">
                <a:latin typeface="Arial" panose="020B0604020202020204" pitchFamily="34" charset="0"/>
              </a:rPr>
              <a:t> </a:t>
            </a:r>
            <a:r>
              <a:rPr lang="en-US" dirty="0" err="1">
                <a:latin typeface="Arial" panose="020B0604020202020204" pitchFamily="34" charset="0"/>
              </a:rPr>
              <a:t>i</a:t>
            </a:r>
            <a:r>
              <a:rPr lang="en-US" dirty="0">
                <a:latin typeface="Arial" panose="020B0604020202020204" pitchFamily="34" charset="0"/>
              </a:rPr>
              <a:t> </a:t>
            </a:r>
            <a:r>
              <a:rPr lang="en-US" dirty="0" err="1">
                <a:latin typeface="Arial" panose="020B0604020202020204" pitchFamily="34" charset="0"/>
              </a:rPr>
              <a:t>eraill</a:t>
            </a:r>
            <a:r>
              <a:rPr lang="en-US" dirty="0">
                <a:latin typeface="Arial" panose="020B0604020202020204" pitchFamily="34" charset="0"/>
              </a:rPr>
              <a:t>;</a:t>
            </a:r>
          </a:p>
        </p:txBody>
      </p:sp>
      <p:sp>
        <p:nvSpPr>
          <p:cNvPr id="4" name="Content Placeholder 3"/>
          <p:cNvSpPr>
            <a:spLocks noGrp="1"/>
          </p:cNvSpPr>
          <p:nvPr>
            <p:ph sz="half" idx="2"/>
          </p:nvPr>
        </p:nvSpPr>
        <p:spPr>
          <a:xfrm>
            <a:off x="4648200" y="1556792"/>
            <a:ext cx="4038600" cy="4032796"/>
          </a:xfrm>
        </p:spPr>
        <p:txBody>
          <a:bodyPr rtlCol="0">
            <a:normAutofit/>
          </a:bodyPr>
          <a:lstStyle/>
          <a:p>
            <a:pPr>
              <a:defRPr/>
            </a:pPr>
            <a:r>
              <a:rPr lang="en-GB" dirty="0">
                <a:solidFill>
                  <a:srgbClr val="0070C0"/>
                </a:solidFill>
                <a:latin typeface="Arial" panose="020B0604020202020204" pitchFamily="34" charset="0"/>
                <a:cs typeface="Arial" panose="020B0604020202020204" pitchFamily="34" charset="0"/>
              </a:rPr>
              <a:t>Difficulty interacting with others;</a:t>
            </a:r>
          </a:p>
          <a:p>
            <a:pPr>
              <a:defRPr/>
            </a:pPr>
            <a:r>
              <a:rPr lang="en-GB" dirty="0">
                <a:solidFill>
                  <a:srgbClr val="0070C0"/>
                </a:solidFill>
                <a:latin typeface="Arial" panose="020B0604020202020204" pitchFamily="34" charset="0"/>
                <a:cs typeface="Arial" panose="020B0604020202020204" pitchFamily="34" charset="0"/>
              </a:rPr>
              <a:t>Difficulty with initiating interactions;</a:t>
            </a:r>
          </a:p>
          <a:p>
            <a:pPr>
              <a:defRPr/>
            </a:pPr>
            <a:r>
              <a:rPr lang="en-GB" dirty="0">
                <a:solidFill>
                  <a:srgbClr val="0070C0"/>
                </a:solidFill>
                <a:latin typeface="Arial" panose="020B0604020202020204" pitchFamily="34" charset="0"/>
                <a:cs typeface="Arial" panose="020B0604020202020204" pitchFamily="34" charset="0"/>
              </a:rPr>
              <a:t>Difficulty responding to others;</a:t>
            </a:r>
          </a:p>
          <a:p>
            <a:pPr marL="0" indent="0">
              <a:buNone/>
              <a:defRPr/>
            </a:pPr>
            <a:endParaRPr lang="en-US" sz="3200" dirty="0">
              <a:solidFill>
                <a:srgbClr val="002060"/>
              </a:solidFill>
            </a:endParaRPr>
          </a:p>
        </p:txBody>
      </p:sp>
    </p:spTree>
    <p:extLst>
      <p:ext uri="{BB962C8B-B14F-4D97-AF65-F5344CB8AC3E}">
        <p14:creationId xmlns:p14="http://schemas.microsoft.com/office/powerpoint/2010/main" val="39431397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28650" y="332656"/>
            <a:ext cx="7886700" cy="687610"/>
          </a:xfrm>
        </p:spPr>
        <p:txBody>
          <a:bodyPr>
            <a:noAutofit/>
          </a:bodyPr>
          <a:lstStyle/>
          <a:p>
            <a:pPr algn="ctr" eaLnBrk="1" hangingPunct="1"/>
            <a:r>
              <a:rPr lang="cy-GB" altLang="cy-GB" sz="4000" dirty="0">
                <a:latin typeface="Arial" panose="020B0604020202020204" pitchFamily="34" charset="0"/>
              </a:rPr>
              <a:t>Cyfathrebu</a:t>
            </a:r>
            <a:br>
              <a:rPr lang="cy-GB" altLang="cy-GB" sz="4000" dirty="0">
                <a:latin typeface="Arial" panose="020B0604020202020204" pitchFamily="34" charset="0"/>
              </a:rPr>
            </a:br>
            <a:r>
              <a:rPr lang="cy-GB" altLang="cy-GB" sz="4000" dirty="0" err="1">
                <a:solidFill>
                  <a:srgbClr val="0070C0"/>
                </a:solidFill>
                <a:latin typeface="Arial" panose="020B0604020202020204" pitchFamily="34" charset="0"/>
              </a:rPr>
              <a:t>Communication</a:t>
            </a:r>
            <a:endParaRPr lang="en-US" altLang="en-US" sz="4000" dirty="0">
              <a:solidFill>
                <a:srgbClr val="0070C0"/>
              </a:solidFill>
            </a:endParaRPr>
          </a:p>
        </p:txBody>
      </p:sp>
      <p:sp>
        <p:nvSpPr>
          <p:cNvPr id="3" name="Content Placeholder 2"/>
          <p:cNvSpPr>
            <a:spLocks noGrp="1"/>
          </p:cNvSpPr>
          <p:nvPr>
            <p:ph sz="half" idx="1"/>
          </p:nvPr>
        </p:nvSpPr>
        <p:spPr>
          <a:xfrm>
            <a:off x="899592" y="1556792"/>
            <a:ext cx="3596208" cy="4032796"/>
          </a:xfrm>
        </p:spPr>
        <p:txBody>
          <a:bodyPr rtlCol="0">
            <a:normAutofit/>
          </a:bodyPr>
          <a:lstStyle/>
          <a:p>
            <a:pPr>
              <a:defRPr/>
            </a:pPr>
            <a:r>
              <a:rPr lang="en-US" dirty="0" err="1">
                <a:latin typeface="Arial" panose="020B0604020202020204" pitchFamily="34" charset="0"/>
              </a:rPr>
              <a:t>Anhawster</a:t>
            </a:r>
            <a:r>
              <a:rPr lang="en-US" dirty="0">
                <a:latin typeface="Arial" panose="020B0604020202020204" pitchFamily="34" charset="0"/>
              </a:rPr>
              <a:t> </a:t>
            </a:r>
            <a:r>
              <a:rPr lang="en-US" dirty="0" err="1">
                <a:latin typeface="Arial" panose="020B0604020202020204" pitchFamily="34" charset="0"/>
              </a:rPr>
              <a:t>deall</a:t>
            </a:r>
            <a:r>
              <a:rPr lang="en-US" dirty="0">
                <a:latin typeface="Arial" panose="020B0604020202020204" pitchFamily="34" charset="0"/>
              </a:rPr>
              <a:t> </a:t>
            </a:r>
            <a:r>
              <a:rPr lang="en-US" dirty="0" err="1">
                <a:latin typeface="Arial" panose="020B0604020202020204" pitchFamily="34" charset="0"/>
              </a:rPr>
              <a:t>bywyd</a:t>
            </a:r>
            <a:r>
              <a:rPr lang="en-US" dirty="0">
                <a:latin typeface="Arial" panose="020B0604020202020204" pitchFamily="34" charset="0"/>
              </a:rPr>
              <a:t> bob </a:t>
            </a:r>
            <a:r>
              <a:rPr lang="en-US" dirty="0" err="1">
                <a:latin typeface="Arial" panose="020B0604020202020204" pitchFamily="34" charset="0"/>
              </a:rPr>
              <a:t>dydd</a:t>
            </a:r>
            <a:r>
              <a:rPr lang="en-US" dirty="0">
                <a:latin typeface="Arial" panose="020B0604020202020204" pitchFamily="34" charset="0"/>
              </a:rPr>
              <a:t>; </a:t>
            </a:r>
          </a:p>
          <a:p>
            <a:pPr>
              <a:defRPr/>
            </a:pPr>
            <a:r>
              <a:rPr lang="en-US" dirty="0" err="1">
                <a:latin typeface="Arial" panose="020B0604020202020204" pitchFamily="34" charset="0"/>
              </a:rPr>
              <a:t>Ychydig</a:t>
            </a:r>
            <a:r>
              <a:rPr lang="en-US" dirty="0">
                <a:latin typeface="Arial" panose="020B0604020202020204" pitchFamily="34" charset="0"/>
              </a:rPr>
              <a:t>, neu </a:t>
            </a:r>
            <a:r>
              <a:rPr lang="en-US" dirty="0" err="1">
                <a:latin typeface="Arial" panose="020B0604020202020204" pitchFamily="34" charset="0"/>
              </a:rPr>
              <a:t>ddim</a:t>
            </a:r>
            <a:r>
              <a:rPr lang="en-US" dirty="0">
                <a:latin typeface="Arial" panose="020B0604020202020204" pitchFamily="34" charset="0"/>
              </a:rPr>
              <a:t>, </a:t>
            </a:r>
            <a:r>
              <a:rPr lang="en-US" dirty="0" err="1">
                <a:latin typeface="Arial" panose="020B0604020202020204" pitchFamily="34" charset="0"/>
              </a:rPr>
              <a:t>cyswllt</a:t>
            </a:r>
            <a:r>
              <a:rPr lang="en-US" dirty="0">
                <a:latin typeface="Arial" panose="020B0604020202020204" pitchFamily="34" charset="0"/>
              </a:rPr>
              <a:t> </a:t>
            </a:r>
            <a:r>
              <a:rPr lang="en-US" dirty="0" err="1">
                <a:latin typeface="Arial" panose="020B0604020202020204" pitchFamily="34" charset="0"/>
              </a:rPr>
              <a:t>llygad</a:t>
            </a:r>
            <a:r>
              <a:rPr lang="en-US" dirty="0">
                <a:latin typeface="Arial" panose="020B0604020202020204" pitchFamily="34" charset="0"/>
              </a:rPr>
              <a:t>.</a:t>
            </a:r>
          </a:p>
        </p:txBody>
      </p:sp>
      <p:sp>
        <p:nvSpPr>
          <p:cNvPr id="4" name="Content Placeholder 3"/>
          <p:cNvSpPr>
            <a:spLocks noGrp="1"/>
          </p:cNvSpPr>
          <p:nvPr>
            <p:ph sz="half" idx="2"/>
          </p:nvPr>
        </p:nvSpPr>
        <p:spPr>
          <a:xfrm>
            <a:off x="4648200" y="1556792"/>
            <a:ext cx="4038600" cy="4032796"/>
          </a:xfrm>
        </p:spPr>
        <p:txBody>
          <a:bodyPr rtlCol="0">
            <a:normAutofit/>
          </a:bodyPr>
          <a:lstStyle/>
          <a:p>
            <a:pPr>
              <a:defRPr/>
            </a:pPr>
            <a:r>
              <a:rPr lang="en-GB" dirty="0">
                <a:solidFill>
                  <a:srgbClr val="0070C0"/>
                </a:solidFill>
                <a:latin typeface="Arial" panose="020B0604020202020204" pitchFamily="34" charset="0"/>
                <a:cs typeface="Arial" panose="020B0604020202020204" pitchFamily="34" charset="0"/>
              </a:rPr>
              <a:t>Difficulty understanding everyday life;</a:t>
            </a:r>
          </a:p>
          <a:p>
            <a:pPr>
              <a:defRPr/>
            </a:pPr>
            <a:r>
              <a:rPr lang="en-GB" dirty="0">
                <a:solidFill>
                  <a:srgbClr val="0070C0"/>
                </a:solidFill>
                <a:latin typeface="Arial" panose="020B0604020202020204" pitchFamily="34" charset="0"/>
                <a:cs typeface="Arial" panose="020B0604020202020204" pitchFamily="34" charset="0"/>
              </a:rPr>
              <a:t>Little, or no, eye contact.</a:t>
            </a:r>
          </a:p>
          <a:p>
            <a:pPr marL="0" indent="0">
              <a:buNone/>
              <a:defRPr/>
            </a:pPr>
            <a:endParaRPr lang="en-US" sz="3200" dirty="0">
              <a:solidFill>
                <a:srgbClr val="002060"/>
              </a:solidFill>
            </a:endParaRPr>
          </a:p>
        </p:txBody>
      </p:sp>
    </p:spTree>
    <p:extLst>
      <p:ext uri="{BB962C8B-B14F-4D97-AF65-F5344CB8AC3E}">
        <p14:creationId xmlns:p14="http://schemas.microsoft.com/office/powerpoint/2010/main" val="15409042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normAutofit/>
          </a:bodyPr>
          <a:lstStyle/>
          <a:p>
            <a:pPr algn="ctr" eaLnBrk="1" hangingPunct="1"/>
            <a:r>
              <a:rPr lang="en-US" altLang="en-US" sz="4000" dirty="0" err="1">
                <a:latin typeface="Arial" panose="020B0604020202020204" pitchFamily="34" charset="0"/>
              </a:rPr>
              <a:t>Diffyg</a:t>
            </a:r>
            <a:r>
              <a:rPr lang="en-US" altLang="en-US" sz="4000" dirty="0">
                <a:latin typeface="Arial" panose="020B0604020202020204" pitchFamily="34" charset="0"/>
              </a:rPr>
              <a:t> </a:t>
            </a:r>
            <a:r>
              <a:rPr lang="en-US" altLang="en-US" sz="4000" dirty="0" err="1">
                <a:latin typeface="Arial" panose="020B0604020202020204" pitchFamily="34" charset="0"/>
              </a:rPr>
              <a:t>cyswllt</a:t>
            </a:r>
            <a:r>
              <a:rPr lang="en-US" altLang="en-US" sz="4000" dirty="0">
                <a:latin typeface="Arial" panose="020B0604020202020204" pitchFamily="34" charset="0"/>
              </a:rPr>
              <a:t> </a:t>
            </a:r>
            <a:r>
              <a:rPr lang="en-US" altLang="en-US" sz="4000" dirty="0" err="1">
                <a:latin typeface="Arial" panose="020B0604020202020204" pitchFamily="34" charset="0"/>
              </a:rPr>
              <a:t>llygad</a:t>
            </a:r>
            <a:br>
              <a:rPr lang="en-US" altLang="en-US" sz="4000" dirty="0">
                <a:latin typeface="Arial" panose="020B0604020202020204" pitchFamily="34" charset="0"/>
              </a:rPr>
            </a:br>
            <a:r>
              <a:rPr lang="en-US" altLang="en-US" sz="4000" dirty="0">
                <a:solidFill>
                  <a:srgbClr val="0070C0"/>
                </a:solidFill>
                <a:latin typeface="Arial" panose="020B0604020202020204" pitchFamily="34" charset="0"/>
              </a:rPr>
              <a:t>Lack of eye contact</a:t>
            </a:r>
          </a:p>
        </p:txBody>
      </p:sp>
      <p:sp>
        <p:nvSpPr>
          <p:cNvPr id="3" name="Content Placeholder 2"/>
          <p:cNvSpPr>
            <a:spLocks noGrp="1"/>
          </p:cNvSpPr>
          <p:nvPr>
            <p:ph sz="half" idx="1"/>
          </p:nvPr>
        </p:nvSpPr>
        <p:spPr>
          <a:xfrm>
            <a:off x="467544" y="1690688"/>
            <a:ext cx="4028256" cy="3898900"/>
          </a:xfrm>
        </p:spPr>
        <p:txBody>
          <a:bodyPr rtlCol="0">
            <a:normAutofit lnSpcReduction="10000"/>
          </a:bodyPr>
          <a:lstStyle/>
          <a:p>
            <a:pPr eaLnBrk="1" fontAlgn="auto" hangingPunct="1">
              <a:spcAft>
                <a:spcPts val="0"/>
              </a:spcAft>
              <a:defRPr/>
            </a:pPr>
            <a:r>
              <a:rPr lang="en-US" dirty="0" err="1">
                <a:latin typeface="Arial" panose="020B0604020202020204" pitchFamily="34" charset="0"/>
              </a:rPr>
              <a:t>Ydy</a:t>
            </a:r>
            <a:r>
              <a:rPr lang="en-US" dirty="0">
                <a:latin typeface="Arial" panose="020B0604020202020204" pitchFamily="34" charset="0"/>
              </a:rPr>
              <a:t> </a:t>
            </a:r>
            <a:r>
              <a:rPr lang="en-US" dirty="0" err="1">
                <a:latin typeface="Arial" panose="020B0604020202020204" pitchFamily="34" charset="0"/>
              </a:rPr>
              <a:t>cyswllt</a:t>
            </a:r>
            <a:r>
              <a:rPr lang="en-US" dirty="0">
                <a:latin typeface="Arial" panose="020B0604020202020204" pitchFamily="34" charset="0"/>
              </a:rPr>
              <a:t> </a:t>
            </a:r>
            <a:r>
              <a:rPr lang="en-US" dirty="0" err="1">
                <a:latin typeface="Arial" panose="020B0604020202020204" pitchFamily="34" charset="0"/>
              </a:rPr>
              <a:t>llygaid</a:t>
            </a:r>
            <a:r>
              <a:rPr lang="en-US" dirty="0">
                <a:latin typeface="Arial" panose="020B0604020202020204" pitchFamily="34" charset="0"/>
              </a:rPr>
              <a:t>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bwysig</a:t>
            </a:r>
            <a:r>
              <a:rPr lang="en-US" dirty="0">
                <a:latin typeface="Arial" panose="020B0604020202020204" pitchFamily="34" charset="0"/>
              </a:rPr>
              <a:t> </a:t>
            </a:r>
            <a:r>
              <a:rPr lang="en-US" dirty="0" err="1">
                <a:latin typeface="Arial" panose="020B0604020202020204" pitchFamily="34" charset="0"/>
              </a:rPr>
              <a:t>ar</a:t>
            </a:r>
            <a:r>
              <a:rPr lang="en-US" dirty="0">
                <a:latin typeface="Arial" panose="020B0604020202020204" pitchFamily="34" charset="0"/>
              </a:rPr>
              <a:t> </a:t>
            </a:r>
            <a:r>
              <a:rPr lang="en-US" dirty="0" err="1">
                <a:latin typeface="Arial" panose="020B0604020202020204" pitchFamily="34" charset="0"/>
              </a:rPr>
              <a:t>gyfer</a:t>
            </a:r>
            <a:r>
              <a:rPr lang="en-US" dirty="0">
                <a:latin typeface="Arial" panose="020B0604020202020204" pitchFamily="34" charset="0"/>
              </a:rPr>
              <a:t> </a:t>
            </a:r>
            <a:r>
              <a:rPr lang="en-US" dirty="0" err="1">
                <a:latin typeface="Arial" panose="020B0604020202020204" pitchFamily="34" charset="0"/>
              </a:rPr>
              <a:t>cyfathrebu</a:t>
            </a:r>
            <a:r>
              <a:rPr lang="en-US" dirty="0">
                <a:latin typeface="Arial" panose="020B0604020202020204" pitchFamily="34" charset="0"/>
              </a:rPr>
              <a:t>/</a:t>
            </a:r>
          </a:p>
          <a:p>
            <a:pPr marL="0" indent="0" eaLnBrk="1" fontAlgn="auto" hangingPunct="1">
              <a:spcAft>
                <a:spcPts val="0"/>
              </a:spcAft>
              <a:buFont typeface="Arial" panose="020B0604020202020204" pitchFamily="34" charset="0"/>
              <a:buNone/>
              <a:defRPr/>
            </a:pPr>
            <a:r>
              <a:rPr lang="en-US" dirty="0">
                <a:latin typeface="Arial" panose="020B0604020202020204" pitchFamily="34" charset="0"/>
              </a:rPr>
              <a:t>   </a:t>
            </a:r>
            <a:r>
              <a:rPr lang="en-US" dirty="0" err="1">
                <a:latin typeface="Arial" panose="020B0604020202020204" pitchFamily="34" charset="0"/>
              </a:rPr>
              <a:t>rhyngweithio</a:t>
            </a:r>
            <a:r>
              <a:rPr lang="en-US" dirty="0">
                <a:latin typeface="Arial" panose="020B0604020202020204" pitchFamily="34" charset="0"/>
              </a:rPr>
              <a:t>?</a:t>
            </a:r>
          </a:p>
          <a:p>
            <a:pPr eaLnBrk="1" fontAlgn="auto" hangingPunct="1">
              <a:spcAft>
                <a:spcPts val="0"/>
              </a:spcAft>
              <a:defRPr/>
            </a:pPr>
            <a:r>
              <a:rPr lang="en-US" dirty="0">
                <a:latin typeface="Arial" panose="020B0604020202020204" pitchFamily="34" charset="0"/>
              </a:rPr>
              <a:t>Pam?</a:t>
            </a:r>
          </a:p>
          <a:p>
            <a:pPr eaLnBrk="1" fontAlgn="auto" hangingPunct="1">
              <a:spcAft>
                <a:spcPts val="0"/>
              </a:spcAft>
              <a:defRPr/>
            </a:pPr>
            <a:r>
              <a:rPr lang="en-US" dirty="0">
                <a:latin typeface="Arial" panose="020B0604020202020204" pitchFamily="34" charset="0"/>
              </a:rPr>
              <a:t>Beth </a:t>
            </a:r>
            <a:r>
              <a:rPr lang="en-US" dirty="0" err="1">
                <a:latin typeface="Arial" panose="020B0604020202020204" pitchFamily="34" charset="0"/>
              </a:rPr>
              <a:t>yw</a:t>
            </a:r>
            <a:r>
              <a:rPr lang="en-US" dirty="0">
                <a:latin typeface="Arial" panose="020B0604020202020204" pitchFamily="34" charset="0"/>
              </a:rPr>
              <a:t> </a:t>
            </a:r>
            <a:r>
              <a:rPr lang="en-US" dirty="0" err="1">
                <a:latin typeface="Arial" panose="020B0604020202020204" pitchFamily="34" charset="0"/>
              </a:rPr>
              <a:t>ein</a:t>
            </a:r>
            <a:r>
              <a:rPr lang="en-US" dirty="0">
                <a:latin typeface="Arial" panose="020B0604020202020204" pitchFamily="34" charset="0"/>
              </a:rPr>
              <a:t> barn </a:t>
            </a:r>
            <a:r>
              <a:rPr lang="en-US" dirty="0" err="1">
                <a:latin typeface="Arial" panose="020B0604020202020204" pitchFamily="34" charset="0"/>
              </a:rPr>
              <a:t>ni</a:t>
            </a:r>
            <a:r>
              <a:rPr lang="en-US" dirty="0">
                <a:latin typeface="Arial" panose="020B0604020202020204" pitchFamily="34" charset="0"/>
              </a:rPr>
              <a:t> o </a:t>
            </a:r>
            <a:r>
              <a:rPr lang="en-US" dirty="0" err="1">
                <a:latin typeface="Arial" panose="020B0604020202020204" pitchFamily="34" charset="0"/>
              </a:rPr>
              <a:t>bobl</a:t>
            </a:r>
            <a:r>
              <a:rPr lang="en-US" dirty="0">
                <a:latin typeface="Arial" panose="020B0604020202020204" pitchFamily="34" charset="0"/>
              </a:rPr>
              <a:t> </a:t>
            </a:r>
            <a:r>
              <a:rPr lang="en-US" dirty="0" err="1">
                <a:latin typeface="Arial" panose="020B0604020202020204" pitchFamily="34" charset="0"/>
              </a:rPr>
              <a:t>sydd</a:t>
            </a:r>
            <a:r>
              <a:rPr lang="en-US" dirty="0">
                <a:latin typeface="Arial" panose="020B0604020202020204" pitchFamily="34" charset="0"/>
              </a:rPr>
              <a:t>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methu</a:t>
            </a:r>
            <a:r>
              <a:rPr lang="en-US" dirty="0">
                <a:latin typeface="Arial" panose="020B0604020202020204" pitchFamily="34" charset="0"/>
              </a:rPr>
              <a:t> </a:t>
            </a:r>
            <a:r>
              <a:rPr lang="en-US" dirty="0" err="1">
                <a:latin typeface="Arial" panose="020B0604020202020204" pitchFamily="34" charset="0"/>
              </a:rPr>
              <a:t>rhoi</a:t>
            </a:r>
            <a:r>
              <a:rPr lang="en-US" dirty="0">
                <a:latin typeface="Arial" panose="020B0604020202020204" pitchFamily="34" charset="0"/>
              </a:rPr>
              <a:t> </a:t>
            </a:r>
            <a:r>
              <a:rPr lang="en-US" dirty="0" err="1">
                <a:latin typeface="Arial" panose="020B0604020202020204" pitchFamily="34" charset="0"/>
              </a:rPr>
              <a:t>cyswllt</a:t>
            </a:r>
            <a:r>
              <a:rPr lang="en-US" dirty="0">
                <a:latin typeface="Arial" panose="020B0604020202020204" pitchFamily="34" charset="0"/>
              </a:rPr>
              <a:t> </a:t>
            </a:r>
            <a:r>
              <a:rPr lang="en-US" dirty="0" err="1">
                <a:latin typeface="Arial" panose="020B0604020202020204" pitchFamily="34" charset="0"/>
              </a:rPr>
              <a:t>llygad</a:t>
            </a:r>
            <a:r>
              <a:rPr lang="en-US" dirty="0">
                <a:latin typeface="Arial" panose="020B0604020202020204" pitchFamily="34" charset="0"/>
              </a:rPr>
              <a:t>?</a:t>
            </a:r>
          </a:p>
          <a:p>
            <a:pPr eaLnBrk="1" fontAlgn="auto" hangingPunct="1">
              <a:spcAft>
                <a:spcPts val="0"/>
              </a:spcAft>
              <a:defRPr/>
            </a:pPr>
            <a:r>
              <a:rPr lang="en-US" dirty="0">
                <a:latin typeface="Arial" panose="020B0604020202020204" pitchFamily="34" charset="0"/>
              </a:rPr>
              <a:t>Pam?</a:t>
            </a:r>
          </a:p>
        </p:txBody>
      </p:sp>
      <p:sp>
        <p:nvSpPr>
          <p:cNvPr id="4" name="Content Placeholder 3"/>
          <p:cNvSpPr>
            <a:spLocks noGrp="1"/>
          </p:cNvSpPr>
          <p:nvPr>
            <p:ph sz="half" idx="2"/>
          </p:nvPr>
        </p:nvSpPr>
        <p:spPr>
          <a:xfrm>
            <a:off x="4716463" y="1690688"/>
            <a:ext cx="4319587" cy="3898900"/>
          </a:xfrm>
        </p:spPr>
        <p:txBody>
          <a:bodyPr rtlCol="0">
            <a:normAutofit lnSpcReduction="10000"/>
          </a:bodyPr>
          <a:lstStyle/>
          <a:p>
            <a:pPr eaLnBrk="1" fontAlgn="auto" hangingPunct="1">
              <a:spcAft>
                <a:spcPts val="0"/>
              </a:spcAft>
              <a:defRPr/>
            </a:pPr>
            <a:r>
              <a:rPr lang="en-US" sz="2600" dirty="0">
                <a:solidFill>
                  <a:srgbClr val="0070C0"/>
                </a:solidFill>
                <a:latin typeface="Arial" panose="020B0604020202020204" pitchFamily="34" charset="0"/>
              </a:rPr>
              <a:t>Is eye contact important for communicating/</a:t>
            </a:r>
          </a:p>
          <a:p>
            <a:pPr marL="0" indent="0" eaLnBrk="1" fontAlgn="auto" hangingPunct="1">
              <a:spcAft>
                <a:spcPts val="0"/>
              </a:spcAft>
              <a:buFont typeface="Arial" panose="020B0604020202020204" pitchFamily="34" charset="0"/>
              <a:buNone/>
              <a:defRPr/>
            </a:pPr>
            <a:r>
              <a:rPr lang="en-US" sz="2600" dirty="0">
                <a:solidFill>
                  <a:srgbClr val="0070C0"/>
                </a:solidFill>
                <a:latin typeface="Arial" panose="020B0604020202020204" pitchFamily="34" charset="0"/>
              </a:rPr>
              <a:t>   interacting?</a:t>
            </a:r>
          </a:p>
          <a:p>
            <a:pPr eaLnBrk="1" fontAlgn="auto" hangingPunct="1">
              <a:spcAft>
                <a:spcPts val="0"/>
              </a:spcAft>
              <a:defRPr/>
            </a:pPr>
            <a:r>
              <a:rPr lang="en-US" sz="2600" dirty="0">
                <a:solidFill>
                  <a:srgbClr val="0070C0"/>
                </a:solidFill>
                <a:latin typeface="Arial" panose="020B0604020202020204" pitchFamily="34" charset="0"/>
              </a:rPr>
              <a:t>Why?</a:t>
            </a:r>
          </a:p>
          <a:p>
            <a:pPr eaLnBrk="1" fontAlgn="auto" hangingPunct="1">
              <a:spcAft>
                <a:spcPts val="0"/>
              </a:spcAft>
              <a:defRPr/>
            </a:pPr>
            <a:r>
              <a:rPr lang="en-US" sz="2600" dirty="0">
                <a:solidFill>
                  <a:srgbClr val="0070C0"/>
                </a:solidFill>
                <a:latin typeface="Arial" panose="020B0604020202020204" pitchFamily="34" charset="0"/>
              </a:rPr>
              <a:t>What do we think of people who do not give eye contact?</a:t>
            </a:r>
          </a:p>
          <a:p>
            <a:pPr eaLnBrk="1" fontAlgn="auto" hangingPunct="1">
              <a:spcAft>
                <a:spcPts val="0"/>
              </a:spcAft>
              <a:defRPr/>
            </a:pPr>
            <a:r>
              <a:rPr lang="en-US" sz="2600" dirty="0">
                <a:solidFill>
                  <a:srgbClr val="0070C0"/>
                </a:solidFill>
                <a:latin typeface="Arial" panose="020B0604020202020204" pitchFamily="34" charset="0"/>
              </a:rPr>
              <a:t>Why?</a:t>
            </a:r>
          </a:p>
          <a:p>
            <a:pPr eaLnBrk="1" fontAlgn="auto" hangingPunct="1">
              <a:spcAft>
                <a:spcPts val="0"/>
              </a:spcAft>
              <a:defRPr/>
            </a:pPr>
            <a:endParaRPr lang="en-US" dirty="0">
              <a:latin typeface="Arial" panose="020B0604020202020204" pitchFamily="34" charset="0"/>
            </a:endParaRPr>
          </a:p>
          <a:p>
            <a:pPr eaLnBrk="1" fontAlgn="auto" hangingPunct="1">
              <a:spcAft>
                <a:spcPts val="0"/>
              </a:spcAft>
              <a:defRPr/>
            </a:pPr>
            <a:endParaRPr lang="en-US" dirty="0">
              <a:latin typeface="Arial" panose="020B0604020202020204" pitchFamily="34" charset="0"/>
            </a:endParaRPr>
          </a:p>
        </p:txBody>
      </p:sp>
    </p:spTree>
    <p:extLst>
      <p:ext uri="{BB962C8B-B14F-4D97-AF65-F5344CB8AC3E}">
        <p14:creationId xmlns:p14="http://schemas.microsoft.com/office/powerpoint/2010/main" val="3119809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normAutofit/>
          </a:bodyPr>
          <a:lstStyle/>
          <a:p>
            <a:pPr algn="ctr" eaLnBrk="1" hangingPunct="1"/>
            <a:r>
              <a:rPr lang="en-US" altLang="en-US" sz="4000" dirty="0" err="1">
                <a:latin typeface="Arial" panose="020B0604020202020204" pitchFamily="34" charset="0"/>
              </a:rPr>
              <a:t>Diffyg</a:t>
            </a:r>
            <a:r>
              <a:rPr lang="en-US" altLang="en-US" sz="4000" dirty="0">
                <a:latin typeface="Arial" panose="020B0604020202020204" pitchFamily="34" charset="0"/>
              </a:rPr>
              <a:t> </a:t>
            </a:r>
            <a:r>
              <a:rPr lang="en-US" altLang="en-US" sz="4000" dirty="0" err="1">
                <a:latin typeface="Arial" panose="020B0604020202020204" pitchFamily="34" charset="0"/>
              </a:rPr>
              <a:t>cyswllt</a:t>
            </a:r>
            <a:r>
              <a:rPr lang="en-US" altLang="en-US" sz="4000" dirty="0">
                <a:latin typeface="Arial" panose="020B0604020202020204" pitchFamily="34" charset="0"/>
              </a:rPr>
              <a:t> </a:t>
            </a:r>
            <a:r>
              <a:rPr lang="en-US" altLang="en-US" sz="4000" dirty="0" err="1">
                <a:latin typeface="Arial" panose="020B0604020202020204" pitchFamily="34" charset="0"/>
              </a:rPr>
              <a:t>llygad</a:t>
            </a:r>
            <a:br>
              <a:rPr lang="en-US" altLang="en-US" sz="4000" dirty="0">
                <a:latin typeface="Arial" panose="020B0604020202020204" pitchFamily="34" charset="0"/>
              </a:rPr>
            </a:br>
            <a:r>
              <a:rPr lang="en-US" altLang="en-US" sz="4000" dirty="0">
                <a:solidFill>
                  <a:srgbClr val="0070C0"/>
                </a:solidFill>
                <a:latin typeface="Arial" panose="020B0604020202020204" pitchFamily="34" charset="0"/>
              </a:rPr>
              <a:t>Lack of eye contact</a:t>
            </a:r>
          </a:p>
        </p:txBody>
      </p:sp>
      <p:sp>
        <p:nvSpPr>
          <p:cNvPr id="3" name="Content Placeholder 2"/>
          <p:cNvSpPr>
            <a:spLocks noGrp="1"/>
          </p:cNvSpPr>
          <p:nvPr>
            <p:ph sz="half" idx="1"/>
          </p:nvPr>
        </p:nvSpPr>
        <p:spPr>
          <a:xfrm>
            <a:off x="457200" y="1844824"/>
            <a:ext cx="4038600" cy="3744764"/>
          </a:xfrm>
        </p:spPr>
        <p:txBody>
          <a:bodyPr rtlCol="0">
            <a:normAutofit/>
          </a:bodyPr>
          <a:lstStyle/>
          <a:p>
            <a:pPr eaLnBrk="1" fontAlgn="auto" hangingPunct="1">
              <a:spcAft>
                <a:spcPts val="0"/>
              </a:spcAft>
              <a:defRPr/>
            </a:pPr>
            <a:r>
              <a:rPr lang="en-US" dirty="0" err="1">
                <a:latin typeface="Arial" panose="020B0604020202020204" pitchFamily="34" charset="0"/>
              </a:rPr>
              <a:t>Rhoi</a:t>
            </a:r>
            <a:r>
              <a:rPr lang="en-US" dirty="0">
                <a:latin typeface="Arial" panose="020B0604020202020204" pitchFamily="34" charset="0"/>
              </a:rPr>
              <a:t> </a:t>
            </a:r>
            <a:r>
              <a:rPr lang="en-US" dirty="0" err="1">
                <a:latin typeface="Arial" panose="020B0604020202020204" pitchFamily="34" charset="0"/>
              </a:rPr>
              <a:t>ychydig</a:t>
            </a:r>
            <a:r>
              <a:rPr lang="en-US" dirty="0">
                <a:latin typeface="Arial" panose="020B0604020202020204" pitchFamily="34" charset="0"/>
              </a:rPr>
              <a:t> o </a:t>
            </a:r>
            <a:r>
              <a:rPr lang="en-US" dirty="0" err="1">
                <a:latin typeface="Arial" panose="020B0604020202020204" pitchFamily="34" charset="0"/>
              </a:rPr>
              <a:t>sylw</a:t>
            </a:r>
            <a:r>
              <a:rPr lang="en-US" dirty="0">
                <a:latin typeface="Arial" panose="020B0604020202020204" pitchFamily="34" charset="0"/>
              </a:rPr>
              <a:t> </a:t>
            </a:r>
            <a:r>
              <a:rPr lang="en-US" dirty="0" err="1">
                <a:latin typeface="Arial" panose="020B0604020202020204" pitchFamily="34" charset="0"/>
              </a:rPr>
              <a:t>i</a:t>
            </a:r>
            <a:r>
              <a:rPr lang="en-US" dirty="0">
                <a:latin typeface="Arial" panose="020B0604020202020204" pitchFamily="34" charset="0"/>
              </a:rPr>
              <a:t> </a:t>
            </a:r>
            <a:r>
              <a:rPr lang="en-US" dirty="0" err="1">
                <a:latin typeface="Arial" panose="020B0604020202020204" pitchFamily="34" charset="0"/>
              </a:rPr>
              <a:t>wynebau</a:t>
            </a:r>
            <a:r>
              <a:rPr lang="en-US" dirty="0">
                <a:latin typeface="Arial" panose="020B0604020202020204" pitchFamily="34" charset="0"/>
              </a:rPr>
              <a:t> </a:t>
            </a:r>
            <a:r>
              <a:rPr lang="en-US" dirty="0" err="1">
                <a:latin typeface="Arial" panose="020B0604020202020204" pitchFamily="34" charset="0"/>
              </a:rPr>
              <a:t>pobl</a:t>
            </a:r>
            <a:r>
              <a:rPr lang="en-US" dirty="0">
                <a:latin typeface="Arial" panose="020B0604020202020204" pitchFamily="34" charset="0"/>
              </a:rPr>
              <a:t>;</a:t>
            </a:r>
          </a:p>
          <a:p>
            <a:pPr eaLnBrk="1" fontAlgn="auto" hangingPunct="1">
              <a:spcAft>
                <a:spcPts val="0"/>
              </a:spcAft>
              <a:defRPr/>
            </a:pPr>
            <a:r>
              <a:rPr lang="en-US" dirty="0" err="1">
                <a:latin typeface="Arial" panose="020B0604020202020204" pitchFamily="34" charset="0"/>
              </a:rPr>
              <a:t>Achosi</a:t>
            </a:r>
            <a:r>
              <a:rPr lang="en-US" dirty="0">
                <a:latin typeface="Arial" panose="020B0604020202020204" pitchFamily="34" charset="0"/>
              </a:rPr>
              <a:t> </a:t>
            </a:r>
            <a:r>
              <a:rPr lang="en-US" dirty="0" err="1">
                <a:latin typeface="Arial" panose="020B0604020202020204" pitchFamily="34" charset="0"/>
              </a:rPr>
              <a:t>straen</a:t>
            </a:r>
            <a:r>
              <a:rPr lang="en-US" dirty="0">
                <a:latin typeface="Arial" panose="020B0604020202020204" pitchFamily="34" charset="0"/>
              </a:rPr>
              <a:t>;</a:t>
            </a:r>
          </a:p>
          <a:p>
            <a:pPr eaLnBrk="1" fontAlgn="auto" hangingPunct="1">
              <a:spcAft>
                <a:spcPts val="0"/>
              </a:spcAft>
              <a:defRPr/>
            </a:pPr>
            <a:r>
              <a:rPr lang="en-US" dirty="0" err="1">
                <a:latin typeface="Arial" panose="020B0604020202020204" pitchFamily="34" charset="0"/>
              </a:rPr>
              <a:t>Tynnu</a:t>
            </a:r>
            <a:r>
              <a:rPr lang="en-US" dirty="0">
                <a:latin typeface="Arial" panose="020B0604020202020204" pitchFamily="34" charset="0"/>
              </a:rPr>
              <a:t> </a:t>
            </a:r>
            <a:r>
              <a:rPr lang="en-US" dirty="0" err="1">
                <a:latin typeface="Arial" panose="020B0604020202020204" pitchFamily="34" charset="0"/>
              </a:rPr>
              <a:t>sylw</a:t>
            </a:r>
            <a:r>
              <a:rPr lang="en-US" dirty="0">
                <a:latin typeface="Arial" panose="020B0604020202020204" pitchFamily="34" charset="0"/>
              </a:rPr>
              <a:t>;</a:t>
            </a:r>
          </a:p>
          <a:p>
            <a:pPr eaLnBrk="1" fontAlgn="auto" hangingPunct="1">
              <a:spcAft>
                <a:spcPts val="0"/>
              </a:spcAft>
              <a:defRPr/>
            </a:pPr>
            <a:r>
              <a:rPr lang="en-US" dirty="0" err="1">
                <a:latin typeface="Arial" panose="020B0604020202020204" pitchFamily="34" charset="0"/>
              </a:rPr>
              <a:t>Gorlwytho</a:t>
            </a:r>
            <a:r>
              <a:rPr lang="en-US" dirty="0">
                <a:latin typeface="Arial" panose="020B0604020202020204" pitchFamily="34" charset="0"/>
              </a:rPr>
              <a:t> </a:t>
            </a:r>
            <a:r>
              <a:rPr lang="en-US" dirty="0" err="1">
                <a:latin typeface="Arial" panose="020B0604020202020204" pitchFamily="34" charset="0"/>
              </a:rPr>
              <a:t>synhwyraidd</a:t>
            </a:r>
            <a:r>
              <a:rPr lang="en-US" dirty="0">
                <a:latin typeface="Arial" panose="020B0604020202020204" pitchFamily="34" charset="0"/>
              </a:rPr>
              <a:t>;</a:t>
            </a:r>
          </a:p>
          <a:p>
            <a:pPr eaLnBrk="1" fontAlgn="auto" hangingPunct="1">
              <a:spcAft>
                <a:spcPts val="0"/>
              </a:spcAft>
              <a:defRPr/>
            </a:pPr>
            <a:r>
              <a:rPr lang="en-US" dirty="0" err="1">
                <a:latin typeface="Arial" panose="020B0604020202020204" pitchFamily="34" charset="0"/>
              </a:rPr>
              <a:t>Wynebau</a:t>
            </a:r>
            <a:r>
              <a:rPr lang="en-US" dirty="0">
                <a:latin typeface="Arial" panose="020B0604020202020204" pitchFamily="34" charset="0"/>
              </a:rPr>
              <a:t>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cael</a:t>
            </a:r>
            <a:r>
              <a:rPr lang="en-US" dirty="0">
                <a:latin typeface="Arial" panose="020B0604020202020204" pitchFamily="34" charset="0"/>
              </a:rPr>
              <a:t> </a:t>
            </a:r>
            <a:r>
              <a:rPr lang="en-US" dirty="0" err="1">
                <a:latin typeface="Arial" panose="020B0604020202020204" pitchFamily="34" charset="0"/>
              </a:rPr>
              <a:t>eu</a:t>
            </a:r>
            <a:r>
              <a:rPr lang="en-US" dirty="0">
                <a:latin typeface="Arial" panose="020B0604020202020204" pitchFamily="34" charset="0"/>
              </a:rPr>
              <a:t> </a:t>
            </a:r>
            <a:r>
              <a:rPr lang="en-US" dirty="0" err="1">
                <a:latin typeface="Arial" panose="020B0604020202020204" pitchFamily="34" charset="0"/>
              </a:rPr>
              <a:t>canfod</a:t>
            </a:r>
            <a:r>
              <a:rPr lang="en-US" dirty="0">
                <a:latin typeface="Arial" panose="020B0604020202020204" pitchFamily="34" charset="0"/>
              </a:rPr>
              <a:t> </a:t>
            </a:r>
            <a:r>
              <a:rPr lang="en-US" dirty="0" err="1">
                <a:latin typeface="Arial" panose="020B0604020202020204" pitchFamily="34" charset="0"/>
              </a:rPr>
              <a:t>fel</a:t>
            </a:r>
            <a:r>
              <a:rPr lang="en-US" dirty="0">
                <a:latin typeface="Arial" panose="020B0604020202020204" pitchFamily="34" charset="0"/>
              </a:rPr>
              <a:t> </a:t>
            </a:r>
            <a:r>
              <a:rPr lang="en-US" dirty="0" err="1">
                <a:latin typeface="Arial" panose="020B0604020202020204" pitchFamily="34" charset="0"/>
              </a:rPr>
              <a:t>bygythiad</a:t>
            </a:r>
            <a:r>
              <a:rPr lang="en-US" dirty="0">
                <a:latin typeface="Arial" panose="020B0604020202020204" pitchFamily="34" charset="0"/>
              </a:rPr>
              <a:t>.</a:t>
            </a:r>
          </a:p>
        </p:txBody>
      </p:sp>
      <p:sp>
        <p:nvSpPr>
          <p:cNvPr id="4" name="Content Placeholder 3"/>
          <p:cNvSpPr>
            <a:spLocks noGrp="1"/>
          </p:cNvSpPr>
          <p:nvPr>
            <p:ph sz="half" idx="2"/>
          </p:nvPr>
        </p:nvSpPr>
        <p:spPr>
          <a:xfrm>
            <a:off x="4648200" y="1844824"/>
            <a:ext cx="4038600" cy="3744764"/>
          </a:xfrm>
        </p:spPr>
        <p:txBody>
          <a:bodyPr rtlCol="0">
            <a:normAutofit/>
          </a:bodyPr>
          <a:lstStyle/>
          <a:p>
            <a:pPr eaLnBrk="1" fontAlgn="auto" hangingPunct="1">
              <a:spcAft>
                <a:spcPts val="0"/>
              </a:spcAft>
              <a:defRPr/>
            </a:pPr>
            <a:r>
              <a:rPr lang="en-US" dirty="0">
                <a:solidFill>
                  <a:srgbClr val="0070C0"/>
                </a:solidFill>
                <a:latin typeface="Arial" panose="020B0604020202020204" pitchFamily="34" charset="0"/>
              </a:rPr>
              <a:t>Pay little attention to people’s faces;</a:t>
            </a:r>
          </a:p>
          <a:p>
            <a:pPr eaLnBrk="1" fontAlgn="auto" hangingPunct="1">
              <a:spcAft>
                <a:spcPts val="0"/>
              </a:spcAft>
              <a:defRPr/>
            </a:pPr>
            <a:r>
              <a:rPr lang="en-US" dirty="0">
                <a:solidFill>
                  <a:srgbClr val="0070C0"/>
                </a:solidFill>
                <a:latin typeface="Arial" panose="020B0604020202020204" pitchFamily="34" charset="0"/>
              </a:rPr>
              <a:t>Stressful;</a:t>
            </a:r>
          </a:p>
          <a:p>
            <a:pPr eaLnBrk="1" fontAlgn="auto" hangingPunct="1">
              <a:spcAft>
                <a:spcPts val="0"/>
              </a:spcAft>
              <a:defRPr/>
            </a:pPr>
            <a:r>
              <a:rPr lang="en-US" dirty="0">
                <a:solidFill>
                  <a:srgbClr val="0070C0"/>
                </a:solidFill>
                <a:latin typeface="Arial" panose="020B0604020202020204" pitchFamily="34" charset="0"/>
              </a:rPr>
              <a:t>Distracting;</a:t>
            </a:r>
          </a:p>
          <a:p>
            <a:pPr eaLnBrk="1" fontAlgn="auto" hangingPunct="1">
              <a:spcAft>
                <a:spcPts val="0"/>
              </a:spcAft>
              <a:defRPr/>
            </a:pPr>
            <a:r>
              <a:rPr lang="en-US" dirty="0">
                <a:solidFill>
                  <a:srgbClr val="0070C0"/>
                </a:solidFill>
                <a:latin typeface="Arial" panose="020B0604020202020204" pitchFamily="34" charset="0"/>
              </a:rPr>
              <a:t>Sensory overload;</a:t>
            </a:r>
          </a:p>
          <a:p>
            <a:pPr eaLnBrk="1" fontAlgn="auto" hangingPunct="1">
              <a:spcAft>
                <a:spcPts val="0"/>
              </a:spcAft>
              <a:defRPr/>
            </a:pPr>
            <a:r>
              <a:rPr lang="en-US" dirty="0">
                <a:solidFill>
                  <a:srgbClr val="0070C0"/>
                </a:solidFill>
                <a:latin typeface="Arial" panose="020B0604020202020204" pitchFamily="34" charset="0"/>
              </a:rPr>
              <a:t>Faces perceived as a threat.</a:t>
            </a:r>
          </a:p>
        </p:txBody>
      </p:sp>
    </p:spTree>
    <p:extLst>
      <p:ext uri="{BB962C8B-B14F-4D97-AF65-F5344CB8AC3E}">
        <p14:creationId xmlns:p14="http://schemas.microsoft.com/office/powerpoint/2010/main" val="3427493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28650" y="365127"/>
            <a:ext cx="7886700" cy="687610"/>
          </a:xfrm>
        </p:spPr>
        <p:txBody>
          <a:bodyPr>
            <a:noAutofit/>
          </a:bodyPr>
          <a:lstStyle/>
          <a:p>
            <a:pPr algn="ctr" eaLnBrk="1" hangingPunct="1"/>
            <a:r>
              <a:rPr lang="cy-GB" altLang="cy-GB" sz="3600" dirty="0">
                <a:latin typeface="Arial" panose="020B0604020202020204" pitchFamily="34" charset="0"/>
              </a:rPr>
              <a:t>Iaith</a:t>
            </a:r>
            <a:br>
              <a:rPr lang="cy-GB" altLang="cy-GB" sz="3600" dirty="0">
                <a:latin typeface="Arial" panose="020B0604020202020204" pitchFamily="34" charset="0"/>
              </a:rPr>
            </a:br>
            <a:r>
              <a:rPr lang="cy-GB" altLang="cy-GB" sz="3600" dirty="0" err="1">
                <a:solidFill>
                  <a:srgbClr val="0070C0"/>
                </a:solidFill>
                <a:latin typeface="Arial" panose="020B0604020202020204" pitchFamily="34" charset="0"/>
              </a:rPr>
              <a:t>Language</a:t>
            </a:r>
            <a:endParaRPr lang="en-US" altLang="en-US" sz="3600" dirty="0">
              <a:solidFill>
                <a:srgbClr val="0070C0"/>
              </a:solidFill>
            </a:endParaRPr>
          </a:p>
        </p:txBody>
      </p:sp>
      <p:pic>
        <p:nvPicPr>
          <p:cNvPr id="2" name="Picture 1"/>
          <p:cNvPicPr>
            <a:picLocks noChangeAspect="1"/>
          </p:cNvPicPr>
          <p:nvPr/>
        </p:nvPicPr>
        <p:blipFill>
          <a:blip r:embed="rId3"/>
          <a:stretch>
            <a:fillRect/>
          </a:stretch>
        </p:blipFill>
        <p:spPr>
          <a:xfrm>
            <a:off x="457200" y="1556792"/>
            <a:ext cx="4038600" cy="4032796"/>
          </a:xfrm>
          <a:prstGeom prst="rect">
            <a:avLst/>
          </a:prstGeom>
        </p:spPr>
      </p:pic>
      <p:pic>
        <p:nvPicPr>
          <p:cNvPr id="5" name="Picture 4"/>
          <p:cNvPicPr>
            <a:picLocks noChangeAspect="1"/>
          </p:cNvPicPr>
          <p:nvPr/>
        </p:nvPicPr>
        <p:blipFill>
          <a:blip r:embed="rId4"/>
          <a:stretch>
            <a:fillRect/>
          </a:stretch>
        </p:blipFill>
        <p:spPr>
          <a:xfrm>
            <a:off x="4648200" y="1556791"/>
            <a:ext cx="4038600" cy="4032796"/>
          </a:xfrm>
          <a:prstGeom prst="rect">
            <a:avLst/>
          </a:prstGeom>
        </p:spPr>
      </p:pic>
    </p:spTree>
    <p:extLst>
      <p:ext uri="{BB962C8B-B14F-4D97-AF65-F5344CB8AC3E}">
        <p14:creationId xmlns:p14="http://schemas.microsoft.com/office/powerpoint/2010/main" val="2009868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28650" y="365127"/>
            <a:ext cx="7886700" cy="687610"/>
          </a:xfrm>
        </p:spPr>
        <p:txBody>
          <a:bodyPr>
            <a:noAutofit/>
          </a:bodyPr>
          <a:lstStyle/>
          <a:p>
            <a:pPr algn="ctr" eaLnBrk="1" hangingPunct="1"/>
            <a:r>
              <a:rPr lang="cy-GB" altLang="cy-GB" sz="4000" dirty="0">
                <a:latin typeface="Arial" panose="020B0604020202020204" pitchFamily="34" charset="0"/>
              </a:rPr>
              <a:t>Cyfathrebu </a:t>
            </a:r>
            <a:r>
              <a:rPr lang="cy-GB" altLang="cy-GB" sz="4000" dirty="0" err="1">
                <a:latin typeface="Arial" panose="020B0604020202020204" pitchFamily="34" charset="0"/>
              </a:rPr>
              <a:t>Dieiriau</a:t>
            </a:r>
            <a:br>
              <a:rPr lang="cy-GB" altLang="cy-GB" sz="4000" dirty="0">
                <a:latin typeface="Arial" panose="020B0604020202020204" pitchFamily="34" charset="0"/>
              </a:rPr>
            </a:br>
            <a:r>
              <a:rPr lang="cy-GB" altLang="cy-GB" sz="4000" dirty="0">
                <a:solidFill>
                  <a:srgbClr val="0070C0"/>
                </a:solidFill>
                <a:latin typeface="Arial" panose="020B0604020202020204" pitchFamily="34" charset="0"/>
              </a:rPr>
              <a:t>Non-</a:t>
            </a:r>
            <a:r>
              <a:rPr lang="cy-GB" altLang="cy-GB" sz="4000" dirty="0" err="1">
                <a:solidFill>
                  <a:srgbClr val="0070C0"/>
                </a:solidFill>
                <a:latin typeface="Arial" panose="020B0604020202020204" pitchFamily="34" charset="0"/>
              </a:rPr>
              <a:t>verbal</a:t>
            </a:r>
            <a:r>
              <a:rPr lang="cy-GB" altLang="cy-GB" sz="4000" dirty="0">
                <a:solidFill>
                  <a:srgbClr val="0070C0"/>
                </a:solidFill>
                <a:latin typeface="Arial" panose="020B0604020202020204" pitchFamily="34" charset="0"/>
              </a:rPr>
              <a:t> </a:t>
            </a:r>
            <a:r>
              <a:rPr lang="cy-GB" altLang="cy-GB" sz="4000" dirty="0" err="1">
                <a:solidFill>
                  <a:srgbClr val="0070C0"/>
                </a:solidFill>
                <a:latin typeface="Arial" panose="020B0604020202020204" pitchFamily="34" charset="0"/>
              </a:rPr>
              <a:t>Communication</a:t>
            </a:r>
            <a:endParaRPr lang="en-US" altLang="en-US" sz="4000" dirty="0">
              <a:solidFill>
                <a:srgbClr val="0070C0"/>
              </a:solidFill>
            </a:endParaRPr>
          </a:p>
        </p:txBody>
      </p:sp>
      <p:sp>
        <p:nvSpPr>
          <p:cNvPr id="3" name="Content Placeholder 2"/>
          <p:cNvSpPr>
            <a:spLocks noGrp="1"/>
          </p:cNvSpPr>
          <p:nvPr>
            <p:ph sz="half" idx="1"/>
          </p:nvPr>
        </p:nvSpPr>
        <p:spPr>
          <a:xfrm>
            <a:off x="827584" y="1772816"/>
            <a:ext cx="3668216" cy="3816772"/>
          </a:xfrm>
        </p:spPr>
        <p:txBody>
          <a:bodyPr rtlCol="0">
            <a:normAutofit/>
          </a:bodyPr>
          <a:lstStyle/>
          <a:p>
            <a:pPr>
              <a:defRPr/>
            </a:pPr>
            <a:r>
              <a:rPr lang="en-US" dirty="0">
                <a:latin typeface="Arial" panose="020B0604020202020204" pitchFamily="34" charset="0"/>
              </a:rPr>
              <a:t>Iaith </a:t>
            </a:r>
            <a:r>
              <a:rPr lang="en-US" dirty="0" err="1">
                <a:latin typeface="Arial" panose="020B0604020202020204" pitchFamily="34" charset="0"/>
              </a:rPr>
              <a:t>ohiriedig</a:t>
            </a:r>
            <a:r>
              <a:rPr lang="en-US" dirty="0">
                <a:latin typeface="Arial" panose="020B0604020202020204" pitchFamily="34" charset="0"/>
              </a:rPr>
              <a:t>;</a:t>
            </a:r>
          </a:p>
          <a:p>
            <a:pPr>
              <a:defRPr/>
            </a:pPr>
            <a:r>
              <a:rPr lang="en-US" dirty="0" err="1">
                <a:latin typeface="Arial" panose="020B0604020202020204" pitchFamily="34" charset="0"/>
              </a:rPr>
              <a:t>Gallent</a:t>
            </a:r>
            <a:r>
              <a:rPr lang="en-US" dirty="0">
                <a:latin typeface="Arial" panose="020B0604020202020204" pitchFamily="34" charset="0"/>
              </a:rPr>
              <a:t> </a:t>
            </a:r>
            <a:r>
              <a:rPr lang="en-US" dirty="0" err="1">
                <a:latin typeface="Arial" panose="020B0604020202020204" pitchFamily="34" charset="0"/>
              </a:rPr>
              <a:t>defnyddio'r</a:t>
            </a:r>
            <a:r>
              <a:rPr lang="en-US" dirty="0">
                <a:latin typeface="Arial" panose="020B0604020202020204" pitchFamily="34" charset="0"/>
              </a:rPr>
              <a:t> </a:t>
            </a:r>
            <a:r>
              <a:rPr lang="en-US" dirty="0" err="1">
                <a:latin typeface="Arial" panose="020B0604020202020204" pitchFamily="34" charset="0"/>
              </a:rPr>
              <a:t>canlynol</a:t>
            </a:r>
            <a:r>
              <a:rPr lang="en-US" dirty="0">
                <a:latin typeface="Arial" panose="020B0604020202020204" pitchFamily="34" charset="0"/>
              </a:rPr>
              <a:t>:</a:t>
            </a:r>
          </a:p>
          <a:p>
            <a:pPr>
              <a:buFontTx/>
              <a:buChar char="-"/>
              <a:defRPr/>
            </a:pPr>
            <a:r>
              <a:rPr lang="en-US" dirty="0" err="1">
                <a:latin typeface="Arial" panose="020B0604020202020204" pitchFamily="34" charset="0"/>
              </a:rPr>
              <a:t>ystumiau</a:t>
            </a:r>
            <a:r>
              <a:rPr lang="en-US" dirty="0">
                <a:latin typeface="Arial" panose="020B0604020202020204" pitchFamily="34" charset="0"/>
              </a:rPr>
              <a:t>;</a:t>
            </a:r>
          </a:p>
          <a:p>
            <a:pPr>
              <a:buFontTx/>
              <a:buChar char="-"/>
              <a:defRPr/>
            </a:pPr>
            <a:r>
              <a:rPr lang="en-US" dirty="0" err="1">
                <a:latin typeface="Arial" panose="020B0604020202020204" pitchFamily="34" charset="0"/>
              </a:rPr>
              <a:t>llefain</a:t>
            </a:r>
            <a:r>
              <a:rPr lang="en-US" dirty="0">
                <a:latin typeface="Arial" panose="020B0604020202020204" pitchFamily="34" charset="0"/>
              </a:rPr>
              <a:t>;</a:t>
            </a:r>
          </a:p>
          <a:p>
            <a:pPr>
              <a:buFontTx/>
              <a:buChar char="-"/>
              <a:defRPr/>
            </a:pPr>
            <a:r>
              <a:rPr lang="en-US" dirty="0" err="1">
                <a:latin typeface="Arial" panose="020B0604020202020204" pitchFamily="34" charset="0"/>
              </a:rPr>
              <a:t>cymryd</a:t>
            </a:r>
            <a:r>
              <a:rPr lang="en-US" dirty="0">
                <a:latin typeface="Arial" panose="020B0604020202020204" pitchFamily="34" charset="0"/>
              </a:rPr>
              <a:t> </a:t>
            </a:r>
            <a:r>
              <a:rPr lang="en-US" dirty="0" err="1">
                <a:latin typeface="Arial" panose="020B0604020202020204" pitchFamily="34" charset="0"/>
              </a:rPr>
              <a:t>eich</a:t>
            </a:r>
            <a:r>
              <a:rPr lang="en-US" dirty="0">
                <a:latin typeface="Arial" panose="020B0604020202020204" pitchFamily="34" charset="0"/>
              </a:rPr>
              <a:t> </a:t>
            </a:r>
            <a:r>
              <a:rPr lang="en-US" dirty="0" err="1">
                <a:latin typeface="Arial" panose="020B0604020202020204" pitchFamily="34" charset="0"/>
              </a:rPr>
              <a:t>llaw</a:t>
            </a:r>
            <a:r>
              <a:rPr lang="en-US" dirty="0">
                <a:latin typeface="Arial" panose="020B0604020202020204" pitchFamily="34" charset="0"/>
              </a:rPr>
              <a:t> at y </a:t>
            </a:r>
            <a:r>
              <a:rPr lang="en-US" dirty="0" err="1">
                <a:latin typeface="Arial" panose="020B0604020202020204" pitchFamily="34" charset="0"/>
              </a:rPr>
              <a:t>gwrthrych</a:t>
            </a:r>
            <a:r>
              <a:rPr lang="en-US" dirty="0">
                <a:latin typeface="Arial" panose="020B0604020202020204" pitchFamily="34" charset="0"/>
              </a:rPr>
              <a:t> </a:t>
            </a:r>
            <a:r>
              <a:rPr lang="en-US" dirty="0" err="1">
                <a:latin typeface="Arial" panose="020B0604020202020204" pitchFamily="34" charset="0"/>
              </a:rPr>
              <a:t>maent</a:t>
            </a:r>
            <a:r>
              <a:rPr lang="en-US" dirty="0">
                <a:latin typeface="Arial" panose="020B0604020202020204" pitchFamily="34" charset="0"/>
              </a:rPr>
              <a:t> </a:t>
            </a:r>
            <a:r>
              <a:rPr lang="en-US" dirty="0" err="1">
                <a:latin typeface="Arial" panose="020B0604020202020204" pitchFamily="34" charset="0"/>
              </a:rPr>
              <a:t>eisiau</a:t>
            </a:r>
            <a:r>
              <a:rPr lang="en-US" dirty="0">
                <a:latin typeface="Arial" panose="020B0604020202020204" pitchFamily="34" charset="0"/>
              </a:rPr>
              <a:t>;</a:t>
            </a:r>
          </a:p>
        </p:txBody>
      </p:sp>
      <p:sp>
        <p:nvSpPr>
          <p:cNvPr id="4" name="Content Placeholder 3"/>
          <p:cNvSpPr>
            <a:spLocks noGrp="1"/>
          </p:cNvSpPr>
          <p:nvPr>
            <p:ph sz="half" idx="2"/>
          </p:nvPr>
        </p:nvSpPr>
        <p:spPr>
          <a:xfrm>
            <a:off x="4648200" y="1772816"/>
            <a:ext cx="4038600" cy="4248472"/>
          </a:xfrm>
        </p:spPr>
        <p:txBody>
          <a:bodyPr rtlCol="0">
            <a:normAutofit/>
          </a:bodyPr>
          <a:lstStyle/>
          <a:p>
            <a:pPr>
              <a:defRPr/>
            </a:pPr>
            <a:r>
              <a:rPr lang="en-US" dirty="0">
                <a:solidFill>
                  <a:srgbClr val="0070C0"/>
                </a:solidFill>
                <a:latin typeface="Arial" panose="020B0604020202020204" pitchFamily="34" charset="0"/>
                <a:cs typeface="Arial" panose="020B0604020202020204" pitchFamily="34" charset="0"/>
              </a:rPr>
              <a:t>Delayed language;</a:t>
            </a:r>
          </a:p>
          <a:p>
            <a:pPr>
              <a:defRPr/>
            </a:pPr>
            <a:r>
              <a:rPr lang="en-US" dirty="0">
                <a:solidFill>
                  <a:srgbClr val="0070C0"/>
                </a:solidFill>
                <a:latin typeface="Arial" panose="020B0604020202020204" pitchFamily="34" charset="0"/>
                <a:cs typeface="Arial" panose="020B0604020202020204" pitchFamily="34" charset="0"/>
              </a:rPr>
              <a:t>May use the following:</a:t>
            </a:r>
          </a:p>
          <a:p>
            <a:pPr>
              <a:buFontTx/>
              <a:buChar char="-"/>
              <a:defRPr/>
            </a:pPr>
            <a:r>
              <a:rPr lang="en-GB" dirty="0">
                <a:solidFill>
                  <a:srgbClr val="0070C0"/>
                </a:solidFill>
                <a:latin typeface="Arial" panose="020B0604020202020204" pitchFamily="34" charset="0"/>
                <a:cs typeface="Arial" panose="020B0604020202020204" pitchFamily="34" charset="0"/>
              </a:rPr>
              <a:t>gestures;</a:t>
            </a:r>
          </a:p>
          <a:p>
            <a:pPr>
              <a:buFontTx/>
              <a:buChar char="-"/>
              <a:defRPr/>
            </a:pPr>
            <a:r>
              <a:rPr lang="en-GB" dirty="0">
                <a:solidFill>
                  <a:srgbClr val="0070C0"/>
                </a:solidFill>
                <a:latin typeface="Arial" panose="020B0604020202020204" pitchFamily="34" charset="0"/>
                <a:cs typeface="Arial" panose="020B0604020202020204" pitchFamily="34" charset="0"/>
              </a:rPr>
              <a:t>crying;</a:t>
            </a:r>
          </a:p>
          <a:p>
            <a:pPr>
              <a:buFontTx/>
              <a:buChar char="-"/>
              <a:defRPr/>
            </a:pPr>
            <a:r>
              <a:rPr lang="en-GB" dirty="0">
                <a:solidFill>
                  <a:srgbClr val="0070C0"/>
                </a:solidFill>
                <a:latin typeface="Arial" panose="020B0604020202020204" pitchFamily="34" charset="0"/>
                <a:cs typeface="Arial" panose="020B0604020202020204" pitchFamily="34" charset="0"/>
              </a:rPr>
              <a:t>take your hand to the object they want; </a:t>
            </a:r>
          </a:p>
        </p:txBody>
      </p:sp>
    </p:spTree>
    <p:extLst>
      <p:ext uri="{BB962C8B-B14F-4D97-AF65-F5344CB8AC3E}">
        <p14:creationId xmlns:p14="http://schemas.microsoft.com/office/powerpoint/2010/main" val="30692521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28650" y="365127"/>
            <a:ext cx="7886700" cy="687610"/>
          </a:xfrm>
        </p:spPr>
        <p:txBody>
          <a:bodyPr>
            <a:noAutofit/>
          </a:bodyPr>
          <a:lstStyle/>
          <a:p>
            <a:pPr algn="ctr" eaLnBrk="1" hangingPunct="1"/>
            <a:r>
              <a:rPr lang="cy-GB" altLang="cy-GB" sz="4000" dirty="0">
                <a:latin typeface="Arial" panose="020B0604020202020204" pitchFamily="34" charset="0"/>
              </a:rPr>
              <a:t>Cyfathrebu </a:t>
            </a:r>
            <a:r>
              <a:rPr lang="cy-GB" altLang="cy-GB" sz="4000" dirty="0" err="1">
                <a:latin typeface="Arial" panose="020B0604020202020204" pitchFamily="34" charset="0"/>
              </a:rPr>
              <a:t>Dieiriau</a:t>
            </a:r>
            <a:br>
              <a:rPr lang="cy-GB" altLang="cy-GB" sz="4000" dirty="0">
                <a:latin typeface="Arial" panose="020B0604020202020204" pitchFamily="34" charset="0"/>
              </a:rPr>
            </a:br>
            <a:r>
              <a:rPr lang="cy-GB" altLang="cy-GB" sz="4000" dirty="0">
                <a:solidFill>
                  <a:srgbClr val="0070C0"/>
                </a:solidFill>
                <a:latin typeface="Arial" panose="020B0604020202020204" pitchFamily="34" charset="0"/>
              </a:rPr>
              <a:t>Non-</a:t>
            </a:r>
            <a:r>
              <a:rPr lang="cy-GB" altLang="cy-GB" sz="4000" dirty="0" err="1">
                <a:solidFill>
                  <a:srgbClr val="0070C0"/>
                </a:solidFill>
                <a:latin typeface="Arial" panose="020B0604020202020204" pitchFamily="34" charset="0"/>
              </a:rPr>
              <a:t>verbal</a:t>
            </a:r>
            <a:r>
              <a:rPr lang="cy-GB" altLang="cy-GB" sz="4000" dirty="0">
                <a:solidFill>
                  <a:srgbClr val="0070C0"/>
                </a:solidFill>
                <a:latin typeface="Arial" panose="020B0604020202020204" pitchFamily="34" charset="0"/>
              </a:rPr>
              <a:t> </a:t>
            </a:r>
            <a:r>
              <a:rPr lang="cy-GB" altLang="cy-GB" sz="4000" dirty="0" err="1">
                <a:solidFill>
                  <a:srgbClr val="0070C0"/>
                </a:solidFill>
                <a:latin typeface="Arial" panose="020B0604020202020204" pitchFamily="34" charset="0"/>
              </a:rPr>
              <a:t>Communication</a:t>
            </a:r>
            <a:endParaRPr lang="en-US" altLang="en-US" sz="4000" dirty="0">
              <a:solidFill>
                <a:srgbClr val="0070C0"/>
              </a:solidFill>
            </a:endParaRPr>
          </a:p>
        </p:txBody>
      </p:sp>
      <p:sp>
        <p:nvSpPr>
          <p:cNvPr id="3" name="Content Placeholder 2"/>
          <p:cNvSpPr>
            <a:spLocks noGrp="1"/>
          </p:cNvSpPr>
          <p:nvPr>
            <p:ph sz="half" idx="1"/>
          </p:nvPr>
        </p:nvSpPr>
        <p:spPr>
          <a:xfrm>
            <a:off x="457200" y="1484784"/>
            <a:ext cx="4038600" cy="4104804"/>
          </a:xfrm>
        </p:spPr>
        <p:txBody>
          <a:bodyPr rtlCol="0">
            <a:noAutofit/>
          </a:bodyPr>
          <a:lstStyle/>
          <a:p>
            <a:pPr>
              <a:defRPr/>
            </a:pPr>
            <a:r>
              <a:rPr lang="en-US" dirty="0" err="1">
                <a:latin typeface="Arial" panose="020B0604020202020204" pitchFamily="34" charset="0"/>
              </a:rPr>
              <a:t>Gallent</a:t>
            </a:r>
            <a:r>
              <a:rPr lang="en-US" dirty="0">
                <a:latin typeface="Arial" panose="020B0604020202020204" pitchFamily="34" charset="0"/>
              </a:rPr>
              <a:t> </a:t>
            </a:r>
            <a:r>
              <a:rPr lang="en-US" dirty="0" err="1">
                <a:latin typeface="Arial" panose="020B0604020202020204" pitchFamily="34" charset="0"/>
              </a:rPr>
              <a:t>defnyddio'r</a:t>
            </a:r>
            <a:r>
              <a:rPr lang="en-US" dirty="0">
                <a:latin typeface="Arial" panose="020B0604020202020204" pitchFamily="34" charset="0"/>
              </a:rPr>
              <a:t> </a:t>
            </a:r>
            <a:r>
              <a:rPr lang="en-US" dirty="0" err="1">
                <a:latin typeface="Arial" panose="020B0604020202020204" pitchFamily="34" charset="0"/>
              </a:rPr>
              <a:t>canlynol</a:t>
            </a:r>
            <a:r>
              <a:rPr lang="en-US" dirty="0">
                <a:latin typeface="Arial" panose="020B0604020202020204" pitchFamily="34" charset="0"/>
              </a:rPr>
              <a:t>:</a:t>
            </a:r>
          </a:p>
          <a:p>
            <a:pPr>
              <a:buFontTx/>
              <a:buChar char="-"/>
              <a:defRPr/>
            </a:pPr>
            <a:r>
              <a:rPr lang="en-US" dirty="0" err="1"/>
              <a:t>e</a:t>
            </a:r>
            <a:r>
              <a:rPr lang="en-US" dirty="0" err="1">
                <a:latin typeface="Arial" panose="020B0604020202020204" pitchFamily="34" charset="0"/>
              </a:rPr>
              <a:t>drych</a:t>
            </a:r>
            <a:r>
              <a:rPr lang="en-US" dirty="0">
                <a:latin typeface="Arial" panose="020B0604020202020204" pitchFamily="34" charset="0"/>
              </a:rPr>
              <a:t> </a:t>
            </a:r>
            <a:r>
              <a:rPr lang="en-US" dirty="0" err="1">
                <a:latin typeface="Arial" panose="020B0604020202020204" pitchFamily="34" charset="0"/>
              </a:rPr>
              <a:t>ar</a:t>
            </a:r>
            <a:r>
              <a:rPr lang="en-US" dirty="0">
                <a:latin typeface="Arial" panose="020B0604020202020204" pitchFamily="34" charset="0"/>
              </a:rPr>
              <a:t> y </a:t>
            </a:r>
            <a:r>
              <a:rPr lang="en-US" dirty="0" err="1">
                <a:latin typeface="Arial" panose="020B0604020202020204" pitchFamily="34" charset="0"/>
              </a:rPr>
              <a:t>gwrthrych</a:t>
            </a:r>
            <a:r>
              <a:rPr lang="en-US" dirty="0">
                <a:latin typeface="Arial" panose="020B0604020202020204" pitchFamily="34" charset="0"/>
              </a:rPr>
              <a:t> </a:t>
            </a:r>
            <a:r>
              <a:rPr lang="en-US" dirty="0" err="1">
                <a:latin typeface="Arial" panose="020B0604020202020204" pitchFamily="34" charset="0"/>
              </a:rPr>
              <a:t>maent</a:t>
            </a:r>
            <a:r>
              <a:rPr lang="en-US" dirty="0">
                <a:latin typeface="Arial" panose="020B0604020202020204" pitchFamily="34" charset="0"/>
              </a:rPr>
              <a:t> </a:t>
            </a:r>
            <a:r>
              <a:rPr lang="en-US" dirty="0" err="1">
                <a:latin typeface="Arial" panose="020B0604020202020204" pitchFamily="34" charset="0"/>
              </a:rPr>
              <a:t>eisiau</a:t>
            </a:r>
            <a:r>
              <a:rPr lang="en-US" dirty="0">
                <a:latin typeface="Arial" panose="020B0604020202020204" pitchFamily="34" charset="0"/>
              </a:rPr>
              <a:t>;</a:t>
            </a:r>
          </a:p>
          <a:p>
            <a:pPr>
              <a:buFontTx/>
              <a:buChar char="-"/>
              <a:defRPr/>
            </a:pPr>
            <a:r>
              <a:rPr lang="en-US" dirty="0" err="1">
                <a:latin typeface="Arial" panose="020B0604020202020204" pitchFamily="34" charset="0"/>
              </a:rPr>
              <a:t>ymestyn</a:t>
            </a:r>
            <a:r>
              <a:rPr lang="en-US" dirty="0">
                <a:latin typeface="Arial" panose="020B0604020202020204" pitchFamily="34" charset="0"/>
              </a:rPr>
              <a:t>;</a:t>
            </a:r>
          </a:p>
          <a:p>
            <a:pPr>
              <a:buFontTx/>
              <a:buChar char="-"/>
              <a:defRPr/>
            </a:pPr>
            <a:r>
              <a:rPr lang="en-US" dirty="0" err="1">
                <a:latin typeface="Arial" panose="020B0604020202020204" pitchFamily="34" charset="0"/>
              </a:rPr>
              <a:t>defnyddio</a:t>
            </a:r>
            <a:r>
              <a:rPr lang="en-US" dirty="0">
                <a:latin typeface="Arial" panose="020B0604020202020204" pitchFamily="34" charset="0"/>
              </a:rPr>
              <a:t> </a:t>
            </a:r>
            <a:r>
              <a:rPr lang="en-US" dirty="0" err="1">
                <a:latin typeface="Arial" panose="020B0604020202020204" pitchFamily="34" charset="0"/>
              </a:rPr>
              <a:t>delweddau</a:t>
            </a:r>
            <a:r>
              <a:rPr lang="en-US" dirty="0">
                <a:latin typeface="Arial" panose="020B0604020202020204" pitchFamily="34" charset="0"/>
              </a:rPr>
              <a:t>;</a:t>
            </a:r>
          </a:p>
          <a:p>
            <a:pPr>
              <a:buFontTx/>
              <a:buChar char="-"/>
              <a:defRPr/>
            </a:pPr>
            <a:r>
              <a:rPr lang="en-US" dirty="0" err="1">
                <a:latin typeface="Arial" panose="020B0604020202020204" pitchFamily="34" charset="0"/>
              </a:rPr>
              <a:t>ymddygiad</a:t>
            </a:r>
            <a:r>
              <a:rPr lang="en-US" dirty="0">
                <a:latin typeface="Arial" panose="020B0604020202020204" pitchFamily="34" charset="0"/>
              </a:rPr>
              <a:t> </a:t>
            </a:r>
            <a:r>
              <a:rPr lang="en-US" dirty="0" err="1">
                <a:latin typeface="Arial" panose="020B0604020202020204" pitchFamily="34" charset="0"/>
              </a:rPr>
              <a:t>heriol</a:t>
            </a:r>
            <a:r>
              <a:rPr lang="en-US" dirty="0">
                <a:latin typeface="Arial" panose="020B0604020202020204" pitchFamily="34" charset="0"/>
              </a:rPr>
              <a:t>;</a:t>
            </a:r>
          </a:p>
          <a:p>
            <a:pPr marL="0" indent="0">
              <a:buNone/>
              <a:defRPr/>
            </a:pPr>
            <a:r>
              <a:rPr lang="en-US" dirty="0">
                <a:latin typeface="Arial" panose="020B0604020202020204" pitchFamily="34" charset="0"/>
              </a:rPr>
              <a:t>- </a:t>
            </a:r>
            <a:r>
              <a:rPr lang="en-US" dirty="0" err="1">
                <a:latin typeface="Arial" panose="020B0604020202020204" pitchFamily="34" charset="0"/>
              </a:rPr>
              <a:t>ecoleferydd</a:t>
            </a:r>
            <a:r>
              <a:rPr lang="en-US" dirty="0"/>
              <a:t>.</a:t>
            </a:r>
            <a:endParaRPr lang="en-US" dirty="0">
              <a:latin typeface="Arial" panose="020B0604020202020204" pitchFamily="34" charset="0"/>
            </a:endParaRPr>
          </a:p>
        </p:txBody>
      </p:sp>
      <p:sp>
        <p:nvSpPr>
          <p:cNvPr id="4" name="Content Placeholder 3"/>
          <p:cNvSpPr>
            <a:spLocks noGrp="1"/>
          </p:cNvSpPr>
          <p:nvPr>
            <p:ph sz="half" idx="2"/>
          </p:nvPr>
        </p:nvSpPr>
        <p:spPr>
          <a:xfrm>
            <a:off x="4648200" y="1484784"/>
            <a:ext cx="4038600" cy="4104804"/>
          </a:xfrm>
        </p:spPr>
        <p:txBody>
          <a:bodyPr rtlCol="0">
            <a:normAutofit/>
          </a:bodyPr>
          <a:lstStyle/>
          <a:p>
            <a:pPr>
              <a:defRPr/>
            </a:pPr>
            <a:r>
              <a:rPr lang="en-US" dirty="0">
                <a:solidFill>
                  <a:srgbClr val="0070C0"/>
                </a:solidFill>
                <a:latin typeface="Arial" panose="020B0604020202020204" pitchFamily="34" charset="0"/>
                <a:cs typeface="Arial" panose="020B0604020202020204" pitchFamily="34" charset="0"/>
              </a:rPr>
              <a:t>May use the following:</a:t>
            </a:r>
          </a:p>
          <a:p>
            <a:pPr>
              <a:buFontTx/>
              <a:buChar char="-"/>
              <a:defRPr/>
            </a:pPr>
            <a:r>
              <a:rPr lang="en-GB" dirty="0">
                <a:solidFill>
                  <a:srgbClr val="0070C0"/>
                </a:solidFill>
                <a:latin typeface="Arial" panose="020B0604020202020204" pitchFamily="34" charset="0"/>
                <a:cs typeface="Arial" panose="020B0604020202020204" pitchFamily="34" charset="0"/>
              </a:rPr>
              <a:t>look at the object they want; </a:t>
            </a:r>
          </a:p>
          <a:p>
            <a:pPr>
              <a:buFontTx/>
              <a:buChar char="-"/>
              <a:defRPr/>
            </a:pPr>
            <a:r>
              <a:rPr lang="en-GB" dirty="0">
                <a:solidFill>
                  <a:srgbClr val="0070C0"/>
                </a:solidFill>
                <a:latin typeface="Arial" panose="020B0604020202020204" pitchFamily="34" charset="0"/>
                <a:cs typeface="Arial" panose="020B0604020202020204" pitchFamily="34" charset="0"/>
              </a:rPr>
              <a:t>reach;</a:t>
            </a:r>
          </a:p>
          <a:p>
            <a:pPr>
              <a:buFontTx/>
              <a:buChar char="-"/>
              <a:defRPr/>
            </a:pPr>
            <a:r>
              <a:rPr lang="en-GB" dirty="0">
                <a:solidFill>
                  <a:srgbClr val="0070C0"/>
                </a:solidFill>
                <a:latin typeface="Arial" panose="020B0604020202020204" pitchFamily="34" charset="0"/>
                <a:cs typeface="Arial" panose="020B0604020202020204" pitchFamily="34" charset="0"/>
              </a:rPr>
              <a:t>use pictures;</a:t>
            </a:r>
          </a:p>
          <a:p>
            <a:pPr>
              <a:buFontTx/>
              <a:buChar char="-"/>
              <a:defRPr/>
            </a:pPr>
            <a:r>
              <a:rPr lang="en-GB" dirty="0">
                <a:solidFill>
                  <a:srgbClr val="0070C0"/>
                </a:solidFill>
                <a:latin typeface="Arial" panose="020B0604020202020204" pitchFamily="34" charset="0"/>
                <a:cs typeface="Arial" panose="020B0604020202020204" pitchFamily="34" charset="0"/>
              </a:rPr>
              <a:t>challenging behaviour;</a:t>
            </a:r>
          </a:p>
          <a:p>
            <a:pPr marL="0" indent="0">
              <a:buNone/>
              <a:defRPr/>
            </a:pPr>
            <a:r>
              <a:rPr lang="en-GB" dirty="0">
                <a:solidFill>
                  <a:srgbClr val="0070C0"/>
                </a:solidFill>
                <a:latin typeface="Arial" panose="020B0604020202020204" pitchFamily="34" charset="0"/>
                <a:cs typeface="Arial" panose="020B0604020202020204" pitchFamily="34" charset="0"/>
              </a:rPr>
              <a:t>- echolalia. </a:t>
            </a:r>
            <a:endParaRPr lang="en-US"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4655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28650" y="365127"/>
            <a:ext cx="7886700" cy="687610"/>
          </a:xfrm>
        </p:spPr>
        <p:txBody>
          <a:bodyPr>
            <a:noAutofit/>
          </a:bodyPr>
          <a:lstStyle/>
          <a:p>
            <a:pPr algn="ctr"/>
            <a:r>
              <a:rPr lang="cy-GB" altLang="cy-GB" sz="4000" dirty="0">
                <a:latin typeface="Arial" panose="020B0604020202020204" pitchFamily="34" charset="0"/>
              </a:rPr>
              <a:t>Anhwylder Prosesu Synhwyraidd</a:t>
            </a:r>
            <a:br>
              <a:rPr lang="cy-GB" altLang="cy-GB" sz="4000" dirty="0">
                <a:latin typeface="Arial" panose="020B0604020202020204" pitchFamily="34" charset="0"/>
              </a:rPr>
            </a:br>
            <a:r>
              <a:rPr lang="cy-GB" altLang="cy-GB" sz="4000" dirty="0" err="1">
                <a:solidFill>
                  <a:srgbClr val="0070C0"/>
                </a:solidFill>
                <a:latin typeface="Arial" panose="020B0604020202020204" pitchFamily="34" charset="0"/>
              </a:rPr>
              <a:t>Sensory</a:t>
            </a:r>
            <a:r>
              <a:rPr lang="cy-GB" altLang="cy-GB" sz="4000" dirty="0">
                <a:solidFill>
                  <a:srgbClr val="0070C0"/>
                </a:solidFill>
                <a:latin typeface="Arial" panose="020B0604020202020204" pitchFamily="34" charset="0"/>
              </a:rPr>
              <a:t> </a:t>
            </a:r>
            <a:r>
              <a:rPr lang="cy-GB" altLang="cy-GB" sz="4000" dirty="0" err="1">
                <a:solidFill>
                  <a:srgbClr val="0070C0"/>
                </a:solidFill>
                <a:latin typeface="Arial" panose="020B0604020202020204" pitchFamily="34" charset="0"/>
              </a:rPr>
              <a:t>Processing</a:t>
            </a:r>
            <a:r>
              <a:rPr lang="cy-GB" altLang="cy-GB" sz="4000" dirty="0">
                <a:solidFill>
                  <a:srgbClr val="0070C0"/>
                </a:solidFill>
                <a:latin typeface="Arial" panose="020B0604020202020204" pitchFamily="34" charset="0"/>
              </a:rPr>
              <a:t> </a:t>
            </a:r>
            <a:r>
              <a:rPr lang="cy-GB" altLang="cy-GB" sz="4000" dirty="0" err="1">
                <a:solidFill>
                  <a:srgbClr val="0070C0"/>
                </a:solidFill>
                <a:latin typeface="Arial" panose="020B0604020202020204" pitchFamily="34" charset="0"/>
              </a:rPr>
              <a:t>Disorder</a:t>
            </a:r>
            <a:endParaRPr lang="en-US" altLang="en-US" sz="4000" dirty="0">
              <a:solidFill>
                <a:srgbClr val="0070C0"/>
              </a:solidFill>
            </a:endParaRPr>
          </a:p>
        </p:txBody>
      </p:sp>
      <p:sp>
        <p:nvSpPr>
          <p:cNvPr id="3" name="Content Placeholder 2"/>
          <p:cNvSpPr>
            <a:spLocks noGrp="1"/>
          </p:cNvSpPr>
          <p:nvPr>
            <p:ph sz="half" idx="1"/>
          </p:nvPr>
        </p:nvSpPr>
        <p:spPr>
          <a:xfrm>
            <a:off x="251520" y="1772816"/>
            <a:ext cx="4038600" cy="3816772"/>
          </a:xfrm>
        </p:spPr>
        <p:txBody>
          <a:bodyPr rtlCol="0">
            <a:normAutofit/>
          </a:bodyPr>
          <a:lstStyle/>
          <a:p>
            <a:pPr>
              <a:defRPr/>
            </a:pPr>
            <a:r>
              <a:rPr lang="en-US" dirty="0" err="1">
                <a:latin typeface="Arial" panose="020B0604020202020204" pitchFamily="34" charset="0"/>
              </a:rPr>
              <a:t>Gorymateb</a:t>
            </a:r>
            <a:r>
              <a:rPr lang="en-US" dirty="0">
                <a:latin typeface="Arial" panose="020B0604020202020204" pitchFamily="34" charset="0"/>
              </a:rPr>
              <a:t>/</a:t>
            </a:r>
            <a:r>
              <a:rPr lang="en-US" dirty="0" err="1">
                <a:latin typeface="Arial" panose="020B0604020202020204" pitchFamily="34" charset="0"/>
              </a:rPr>
              <a:t>tanymateb</a:t>
            </a:r>
            <a:r>
              <a:rPr lang="en-US" dirty="0">
                <a:latin typeface="Arial" panose="020B0604020202020204" pitchFamily="34" charset="0"/>
              </a:rPr>
              <a:t> </a:t>
            </a:r>
            <a:r>
              <a:rPr lang="en-US" dirty="0" err="1">
                <a:latin typeface="Arial" panose="020B0604020202020204" pitchFamily="34" charset="0"/>
              </a:rPr>
              <a:t>i</a:t>
            </a:r>
            <a:r>
              <a:rPr lang="en-US" dirty="0">
                <a:latin typeface="Arial" panose="020B0604020202020204" pitchFamily="34" charset="0"/>
              </a:rPr>
              <a:t> </a:t>
            </a:r>
            <a:r>
              <a:rPr lang="en-US" dirty="0" err="1">
                <a:latin typeface="Arial" panose="020B0604020202020204" pitchFamily="34" charset="0"/>
              </a:rPr>
              <a:t>fewnbwn</a:t>
            </a:r>
            <a:r>
              <a:rPr lang="en-US" dirty="0">
                <a:latin typeface="Arial" panose="020B0604020202020204" pitchFamily="34" charset="0"/>
              </a:rPr>
              <a:t> </a:t>
            </a:r>
            <a:r>
              <a:rPr lang="en-US" dirty="0" err="1">
                <a:latin typeface="Arial" panose="020B0604020202020204" pitchFamily="34" charset="0"/>
              </a:rPr>
              <a:t>gweledol</a:t>
            </a:r>
            <a:r>
              <a:rPr lang="en-US" dirty="0">
                <a:latin typeface="Arial" panose="020B0604020202020204" pitchFamily="34" charset="0"/>
              </a:rPr>
              <a:t>, </a:t>
            </a:r>
            <a:r>
              <a:rPr lang="en-US" dirty="0" err="1">
                <a:latin typeface="Arial" panose="020B0604020202020204" pitchFamily="34" charset="0"/>
              </a:rPr>
              <a:t>clywedol</a:t>
            </a:r>
            <a:r>
              <a:rPr lang="en-US" dirty="0">
                <a:latin typeface="Arial" panose="020B0604020202020204" pitchFamily="34" charset="0"/>
              </a:rPr>
              <a:t> a </a:t>
            </a:r>
            <a:r>
              <a:rPr lang="en-US" dirty="0" err="1">
                <a:latin typeface="Arial" panose="020B0604020202020204" pitchFamily="34" charset="0"/>
              </a:rPr>
              <a:t>cyffyrddol</a:t>
            </a:r>
            <a:r>
              <a:rPr lang="en-US" dirty="0">
                <a:latin typeface="Arial" panose="020B0604020202020204" pitchFamily="34" charset="0"/>
              </a:rPr>
              <a:t>.</a:t>
            </a:r>
          </a:p>
          <a:p>
            <a:pPr>
              <a:defRPr/>
            </a:pPr>
            <a:endParaRPr lang="en-US" dirty="0">
              <a:latin typeface="Arial" panose="020B0604020202020204" pitchFamily="34" charset="0"/>
            </a:endParaRPr>
          </a:p>
          <a:p>
            <a:pPr>
              <a:defRPr/>
            </a:pPr>
            <a:r>
              <a:rPr lang="en-US" dirty="0">
                <a:solidFill>
                  <a:srgbClr val="0070C0"/>
                </a:solidFill>
                <a:latin typeface="Arial" panose="020B0604020202020204" pitchFamily="34" charset="0"/>
              </a:rPr>
              <a:t>Overreact/underreact to visual, aural and tactile input.</a:t>
            </a:r>
          </a:p>
        </p:txBody>
      </p:sp>
      <p:pic>
        <p:nvPicPr>
          <p:cNvPr id="2" name="Content Placeholder 1"/>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648200" y="2035977"/>
            <a:ext cx="4038600" cy="2859072"/>
          </a:xfrm>
        </p:spPr>
      </p:pic>
    </p:spTree>
    <p:extLst>
      <p:ext uri="{BB962C8B-B14F-4D97-AF65-F5344CB8AC3E}">
        <p14:creationId xmlns:p14="http://schemas.microsoft.com/office/powerpoint/2010/main" val="27751843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22275" y="0"/>
            <a:ext cx="8229600" cy="1143000"/>
          </a:xfrm>
        </p:spPr>
        <p:txBody>
          <a:bodyPr>
            <a:noAutofit/>
          </a:bodyPr>
          <a:lstStyle/>
          <a:p>
            <a:pPr algn="ctr" eaLnBrk="1" hangingPunct="1"/>
            <a:r>
              <a:rPr lang="cy-GB" altLang="en-US" sz="4000" dirty="0">
                <a:latin typeface="Arial" panose="020B0604020202020204" pitchFamily="34" charset="0"/>
              </a:rPr>
              <a:t>Dyslecsia - Ymddygiadau   </a:t>
            </a:r>
            <a:br>
              <a:rPr lang="cy-GB" altLang="en-US" sz="4000" dirty="0">
                <a:latin typeface="Arial" panose="020B0604020202020204" pitchFamily="34" charset="0"/>
              </a:rPr>
            </a:br>
            <a:r>
              <a:rPr lang="en-GB" altLang="en-US" sz="4000" dirty="0">
                <a:solidFill>
                  <a:srgbClr val="0070C0"/>
                </a:solidFill>
                <a:latin typeface="Arial" panose="020B0604020202020204" pitchFamily="34" charset="0"/>
              </a:rPr>
              <a:t>Dyslexia – Behaviours</a:t>
            </a:r>
            <a:endParaRPr lang="en-US" altLang="en-US" sz="40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422275" y="1389744"/>
            <a:ext cx="4293741" cy="4199844"/>
          </a:xfrm>
        </p:spPr>
        <p:txBody>
          <a:bodyPr rtlCol="0">
            <a:noAutofit/>
          </a:bodyPr>
          <a:lstStyle/>
          <a:p>
            <a:pPr fontAlgn="base"/>
            <a:r>
              <a:rPr lang="cy-GB" dirty="0">
                <a:latin typeface="Arial" panose="020B0604020202020204" pitchFamily="34" charset="0"/>
              </a:rPr>
              <a:t>Defnyddio tactegau osgoi gwaith, fel </a:t>
            </a:r>
            <a:r>
              <a:rPr lang="cy-GB" dirty="0" err="1">
                <a:latin typeface="Arial" panose="020B0604020202020204" pitchFamily="34" charset="0"/>
              </a:rPr>
              <a:t>hogi</a:t>
            </a:r>
            <a:r>
              <a:rPr lang="cy-GB" dirty="0">
                <a:latin typeface="Arial" panose="020B0604020202020204" pitchFamily="34" charset="0"/>
              </a:rPr>
              <a:t> pensiliau a chwilio am lyfrau;</a:t>
            </a:r>
          </a:p>
          <a:p>
            <a:pPr fontAlgn="base"/>
            <a:r>
              <a:rPr lang="cy-GB" dirty="0">
                <a:latin typeface="Arial" panose="020B0604020202020204" pitchFamily="34" charset="0"/>
              </a:rPr>
              <a:t>Ymddangos yn ‘freuddwydiol’, nid yw’n ymddangos ei fod yn gwrando;</a:t>
            </a:r>
          </a:p>
          <a:p>
            <a:pPr fontAlgn="base"/>
            <a:r>
              <a:rPr lang="cy-GB" dirty="0">
                <a:latin typeface="Arial" panose="020B0604020202020204" pitchFamily="34" charset="0"/>
              </a:rPr>
              <a:t>Tynnu sylw'n hawdd;</a:t>
            </a:r>
          </a:p>
        </p:txBody>
      </p:sp>
      <p:sp>
        <p:nvSpPr>
          <p:cNvPr id="4" name="Content Placeholder 3"/>
          <p:cNvSpPr>
            <a:spLocks noGrp="1"/>
          </p:cNvSpPr>
          <p:nvPr>
            <p:ph sz="half" idx="2"/>
          </p:nvPr>
        </p:nvSpPr>
        <p:spPr>
          <a:xfrm>
            <a:off x="4648200" y="1389744"/>
            <a:ext cx="4388296" cy="4487528"/>
          </a:xfrm>
        </p:spPr>
        <p:txBody>
          <a:bodyPr rtlCol="0">
            <a:normAutofit/>
          </a:bodyPr>
          <a:lstStyle/>
          <a:p>
            <a:pPr fontAlgn="base"/>
            <a:r>
              <a:rPr lang="en-GB" dirty="0">
                <a:solidFill>
                  <a:srgbClr val="0070C0"/>
                </a:solidFill>
                <a:latin typeface="Arial" panose="020B0604020202020204" pitchFamily="34" charset="0"/>
              </a:rPr>
              <a:t>Uses work avoidance tactics, such as sharpening pencils and looking for books;</a:t>
            </a:r>
          </a:p>
          <a:p>
            <a:pPr fontAlgn="base"/>
            <a:r>
              <a:rPr lang="en-GB" dirty="0">
                <a:solidFill>
                  <a:srgbClr val="0070C0"/>
                </a:solidFill>
                <a:latin typeface="Arial" panose="020B0604020202020204" pitchFamily="34" charset="0"/>
              </a:rPr>
              <a:t>Seems ‘dreamy’, does not seem to listen;</a:t>
            </a:r>
          </a:p>
          <a:p>
            <a:pPr fontAlgn="base"/>
            <a:r>
              <a:rPr lang="en-GB" dirty="0">
                <a:solidFill>
                  <a:srgbClr val="0070C0"/>
                </a:solidFill>
                <a:latin typeface="Arial" panose="020B0604020202020204" pitchFamily="34" charset="0"/>
              </a:rPr>
              <a:t>Easily distracted;</a:t>
            </a:r>
          </a:p>
          <a:p>
            <a:pPr marL="0" indent="0" fontAlgn="base">
              <a:buNone/>
            </a:pPr>
            <a:endParaRPr lang="en-GB" dirty="0">
              <a:solidFill>
                <a:srgbClr val="0070C0"/>
              </a:solidFill>
              <a:latin typeface="Arial" panose="020B0604020202020204" pitchFamily="34" charset="0"/>
            </a:endParaRPr>
          </a:p>
        </p:txBody>
      </p:sp>
    </p:spTree>
    <p:extLst>
      <p:ext uri="{BB962C8B-B14F-4D97-AF65-F5344CB8AC3E}">
        <p14:creationId xmlns:p14="http://schemas.microsoft.com/office/powerpoint/2010/main" val="33603228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a:xfrm>
            <a:off x="422275" y="0"/>
            <a:ext cx="8229600" cy="1143000"/>
          </a:xfrm>
        </p:spPr>
        <p:txBody>
          <a:bodyPr>
            <a:noAutofit/>
          </a:bodyPr>
          <a:lstStyle/>
          <a:p>
            <a:pPr algn="ctr" eaLnBrk="1" hangingPunct="1"/>
            <a:r>
              <a:rPr lang="cy-GB" altLang="en-US" sz="4000" dirty="0">
                <a:latin typeface="Arial" panose="020B0604020202020204" pitchFamily="34" charset="0"/>
              </a:rPr>
              <a:t>Dyslecsia - Ymddygiadau   </a:t>
            </a:r>
            <a:br>
              <a:rPr lang="cy-GB" altLang="en-US" sz="4000" dirty="0">
                <a:latin typeface="Arial" panose="020B0604020202020204" pitchFamily="34" charset="0"/>
              </a:rPr>
            </a:br>
            <a:r>
              <a:rPr lang="en-GB" altLang="en-US" sz="4000" dirty="0">
                <a:solidFill>
                  <a:srgbClr val="0070C0"/>
                </a:solidFill>
                <a:latin typeface="Arial" panose="020B0604020202020204" pitchFamily="34" charset="0"/>
              </a:rPr>
              <a:t>Dyslexia – Behaviours</a:t>
            </a:r>
            <a:endParaRPr lang="en-US" altLang="en-US" sz="40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683568" y="1389744"/>
            <a:ext cx="3600400" cy="4080142"/>
          </a:xfrm>
        </p:spPr>
        <p:txBody>
          <a:bodyPr rtlCol="0">
            <a:noAutofit/>
          </a:bodyPr>
          <a:lstStyle/>
          <a:p>
            <a:pPr fontAlgn="base"/>
            <a:r>
              <a:rPr lang="cy-GB" dirty="0">
                <a:latin typeface="Arial" panose="020B0604020202020204" pitchFamily="34" charset="0"/>
              </a:rPr>
              <a:t>Clown y dosbarth neu'n aflonyddgar neu'n tynnu'n ôl;</a:t>
            </a:r>
          </a:p>
          <a:p>
            <a:pPr fontAlgn="base"/>
            <a:r>
              <a:rPr lang="cy-GB" dirty="0">
                <a:latin typeface="Arial" panose="020B0604020202020204" pitchFamily="34" charset="0"/>
              </a:rPr>
              <a:t>Wedi blino'n ormodol oblegid yr angen i ganolbwyntio ac ymdrechu.</a:t>
            </a:r>
          </a:p>
        </p:txBody>
      </p:sp>
      <p:sp>
        <p:nvSpPr>
          <p:cNvPr id="4" name="Content Placeholder 3"/>
          <p:cNvSpPr>
            <a:spLocks noGrp="1"/>
          </p:cNvSpPr>
          <p:nvPr>
            <p:ph sz="half" idx="2"/>
          </p:nvPr>
        </p:nvSpPr>
        <p:spPr>
          <a:xfrm>
            <a:off x="4648200" y="1389744"/>
            <a:ext cx="3812232" cy="4487528"/>
          </a:xfrm>
        </p:spPr>
        <p:txBody>
          <a:bodyPr rtlCol="0">
            <a:normAutofit/>
          </a:bodyPr>
          <a:lstStyle/>
          <a:p>
            <a:pPr fontAlgn="base"/>
            <a:r>
              <a:rPr lang="en-GB" dirty="0">
                <a:solidFill>
                  <a:srgbClr val="0070C0"/>
                </a:solidFill>
                <a:latin typeface="Arial" panose="020B0604020202020204" pitchFamily="34" charset="0"/>
              </a:rPr>
              <a:t>Is the class clown or is disruptive or withdrawn;</a:t>
            </a:r>
          </a:p>
          <a:p>
            <a:pPr fontAlgn="base"/>
            <a:r>
              <a:rPr lang="en-GB" dirty="0">
                <a:solidFill>
                  <a:srgbClr val="0070C0"/>
                </a:solidFill>
                <a:latin typeface="Arial" panose="020B0604020202020204" pitchFamily="34" charset="0"/>
              </a:rPr>
              <a:t>Is excessively tired due to amount of concentration and effort required.</a:t>
            </a:r>
          </a:p>
        </p:txBody>
      </p:sp>
    </p:spTree>
    <p:extLst>
      <p:ext uri="{BB962C8B-B14F-4D97-AF65-F5344CB8AC3E}">
        <p14:creationId xmlns:p14="http://schemas.microsoft.com/office/powerpoint/2010/main" val="25670721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422275" y="0"/>
            <a:ext cx="8229600" cy="1143000"/>
          </a:xfrm>
        </p:spPr>
        <p:txBody>
          <a:bodyPr>
            <a:normAutofit/>
          </a:bodyPr>
          <a:lstStyle/>
          <a:p>
            <a:pPr algn="ctr" eaLnBrk="1" hangingPunct="1"/>
            <a:r>
              <a:rPr lang="cy-GB" altLang="en-US" sz="3600" dirty="0">
                <a:latin typeface="Arial" panose="020B0604020202020204" pitchFamily="34" charset="0"/>
              </a:rPr>
              <a:t>Astudiaeth achos</a:t>
            </a:r>
            <a:br>
              <a:rPr lang="cy-GB" altLang="en-US" sz="3600" dirty="0">
                <a:latin typeface="Arial" panose="020B0604020202020204" pitchFamily="34" charset="0"/>
              </a:rPr>
            </a:br>
            <a:r>
              <a:rPr lang="en-GB" altLang="en-US" sz="3600" dirty="0">
                <a:solidFill>
                  <a:srgbClr val="0070C0"/>
                </a:solidFill>
                <a:latin typeface="Arial" panose="020B0604020202020204" pitchFamily="34" charset="0"/>
              </a:rPr>
              <a:t>Case study</a:t>
            </a:r>
            <a:endParaRPr lang="en-US" altLang="en-US" sz="36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179387" y="1268760"/>
            <a:ext cx="4316413" cy="4752528"/>
          </a:xfrm>
        </p:spPr>
        <p:txBody>
          <a:bodyPr rtlCol="0">
            <a:normAutofit fontScale="92500" lnSpcReduction="20000"/>
          </a:bodyPr>
          <a:lstStyle/>
          <a:p>
            <a:pPr>
              <a:buNone/>
              <a:defRPr/>
            </a:pPr>
            <a:r>
              <a:rPr lang="cy-GB" altLang="en-US" sz="2600" kern="0" dirty="0">
                <a:solidFill>
                  <a:srgbClr val="000000"/>
                </a:solidFill>
                <a:latin typeface="Arial" panose="020B0604020202020204" pitchFamily="34" charset="0"/>
              </a:rPr>
              <a:t>Mae David yn 6 oed ac yn mynychu ei ysgol leol. Nodwyd ei fod yn 'cael problemau.'</a:t>
            </a:r>
          </a:p>
          <a:p>
            <a:pPr>
              <a:buNone/>
              <a:defRPr/>
            </a:pPr>
            <a:r>
              <a:rPr lang="cy-GB" altLang="en-US" sz="2600" kern="0" dirty="0">
                <a:solidFill>
                  <a:srgbClr val="000000"/>
                </a:solidFill>
                <a:latin typeface="Arial" panose="020B0604020202020204" pitchFamily="34" charset="0"/>
              </a:rPr>
              <a:t>Mae staff yr ysgol yn aml yn ei ddisgrifio’n aflonyddgar ac yn ddiog. Mae'n ymddieithrio oddi wrth dasgau ysgrifenedig. Mae'n aml yn cael ei dynnu allan o'r dosbarth am gymorth ychwanegol.</a:t>
            </a:r>
          </a:p>
          <a:p>
            <a:pPr>
              <a:buNone/>
              <a:defRPr/>
            </a:pPr>
            <a:r>
              <a:rPr lang="cy-GB" altLang="en-US" sz="2600" kern="0" dirty="0">
                <a:solidFill>
                  <a:srgbClr val="000000"/>
                </a:solidFill>
                <a:latin typeface="Arial" panose="020B0604020202020204" pitchFamily="34" charset="0"/>
              </a:rPr>
              <a:t>Mae David yn rhagori mewn Hanes; Mae'n </a:t>
            </a:r>
            <a:r>
              <a:rPr lang="cy-GB" altLang="en-US" sz="2600" kern="0" dirty="0" err="1">
                <a:solidFill>
                  <a:srgbClr val="000000"/>
                </a:solidFill>
                <a:latin typeface="Arial" panose="020B0604020202020204" pitchFamily="34" charset="0"/>
              </a:rPr>
              <a:t>cofio'r</a:t>
            </a:r>
            <a:r>
              <a:rPr lang="cy-GB" altLang="en-US" sz="2600" kern="0" dirty="0">
                <a:solidFill>
                  <a:srgbClr val="000000"/>
                </a:solidFill>
                <a:latin typeface="Arial" panose="020B0604020202020204" pitchFamily="34" charset="0"/>
              </a:rPr>
              <a:t> rhan fwyaf o ffeithiau ac mae'n cywiro staff yn aml.</a:t>
            </a:r>
            <a:endParaRPr lang="en-US" dirty="0"/>
          </a:p>
        </p:txBody>
      </p:sp>
      <p:sp>
        <p:nvSpPr>
          <p:cNvPr id="4" name="Content Placeholder 3"/>
          <p:cNvSpPr>
            <a:spLocks noGrp="1"/>
          </p:cNvSpPr>
          <p:nvPr>
            <p:ph sz="half" idx="2"/>
          </p:nvPr>
        </p:nvSpPr>
        <p:spPr>
          <a:xfrm>
            <a:off x="4648200" y="1143000"/>
            <a:ext cx="4316413" cy="4878288"/>
          </a:xfrm>
        </p:spPr>
        <p:txBody>
          <a:bodyPr rtlCol="0">
            <a:normAutofit fontScale="92500" lnSpcReduction="20000"/>
          </a:bodyPr>
          <a:lstStyle/>
          <a:p>
            <a:pPr eaLnBrk="1" hangingPunct="1">
              <a:buFontTx/>
              <a:buNone/>
              <a:defRPr/>
            </a:pPr>
            <a:r>
              <a:rPr lang="en-GB" altLang="en-US" dirty="0">
                <a:solidFill>
                  <a:srgbClr val="0070C0"/>
                </a:solidFill>
                <a:latin typeface="Arial" panose="020B0604020202020204" pitchFamily="34" charset="0"/>
              </a:rPr>
              <a:t>David is 6 years old and attends his local school. He has been identified as ‘having problems.’</a:t>
            </a:r>
          </a:p>
          <a:p>
            <a:pPr eaLnBrk="1" hangingPunct="1">
              <a:buFontTx/>
              <a:buNone/>
              <a:defRPr/>
            </a:pPr>
            <a:r>
              <a:rPr lang="en-GB" altLang="en-US" dirty="0">
                <a:solidFill>
                  <a:srgbClr val="0070C0"/>
                </a:solidFill>
                <a:latin typeface="Arial" panose="020B0604020202020204" pitchFamily="34" charset="0"/>
              </a:rPr>
              <a:t>Staff at the school often describe him as disruptive and lazy. He disengages from written tasks. He is often withdrawn from class for additional support.</a:t>
            </a:r>
          </a:p>
          <a:p>
            <a:pPr eaLnBrk="1" hangingPunct="1">
              <a:buFontTx/>
              <a:buNone/>
              <a:defRPr/>
            </a:pPr>
            <a:r>
              <a:rPr lang="en-GB" altLang="en-US" dirty="0">
                <a:solidFill>
                  <a:srgbClr val="0070C0"/>
                </a:solidFill>
                <a:latin typeface="Arial" panose="020B0604020202020204" pitchFamily="34" charset="0"/>
              </a:rPr>
              <a:t>David excels in History; he remembers most facts and often corrects staff.</a:t>
            </a:r>
          </a:p>
          <a:p>
            <a:pPr eaLnBrk="1" fontAlgn="auto" hangingPunct="1">
              <a:spcAft>
                <a:spcPts val="0"/>
              </a:spcAft>
              <a:defRPr/>
            </a:pPr>
            <a:endParaRPr lang="en-US" dirty="0">
              <a:solidFill>
                <a:srgbClr val="0000FF"/>
              </a:solidFill>
              <a:latin typeface="Arial" panose="020B0604020202020204" pitchFamily="34" charset="0"/>
            </a:endParaRPr>
          </a:p>
          <a:p>
            <a:pPr marL="0" indent="0" eaLnBrk="1" fontAlgn="auto" hangingPunct="1">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409006462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a:xfrm>
            <a:off x="422275" y="0"/>
            <a:ext cx="8229600" cy="1143000"/>
          </a:xfrm>
        </p:spPr>
        <p:txBody>
          <a:bodyPr>
            <a:normAutofit/>
          </a:bodyPr>
          <a:lstStyle/>
          <a:p>
            <a:pPr algn="ctr" eaLnBrk="1" hangingPunct="1"/>
            <a:r>
              <a:rPr lang="cy-GB" altLang="en-US" sz="3600" dirty="0">
                <a:latin typeface="Arial" panose="020B0604020202020204" pitchFamily="34" charset="0"/>
              </a:rPr>
              <a:t>Astudiaeth achos</a:t>
            </a:r>
            <a:br>
              <a:rPr lang="cy-GB" altLang="en-US" sz="3600" dirty="0">
                <a:latin typeface="Arial" panose="020B0604020202020204" pitchFamily="34" charset="0"/>
              </a:rPr>
            </a:br>
            <a:r>
              <a:rPr lang="en-GB" altLang="en-US" sz="3600" dirty="0">
                <a:solidFill>
                  <a:srgbClr val="0070C0"/>
                </a:solidFill>
                <a:latin typeface="Arial" panose="020B0604020202020204" pitchFamily="34" charset="0"/>
              </a:rPr>
              <a:t>Case study</a:t>
            </a:r>
            <a:endParaRPr lang="en-US" altLang="en-US" sz="3600" dirty="0">
              <a:solidFill>
                <a:srgbClr val="0070C0"/>
              </a:solidFill>
              <a:latin typeface="Arial" panose="020B0604020202020204" pitchFamily="34" charset="0"/>
            </a:endParaRPr>
          </a:p>
        </p:txBody>
      </p:sp>
      <p:sp>
        <p:nvSpPr>
          <p:cNvPr id="3" name="Content Placeholder 2"/>
          <p:cNvSpPr>
            <a:spLocks noGrp="1"/>
          </p:cNvSpPr>
          <p:nvPr>
            <p:ph sz="half" idx="1"/>
          </p:nvPr>
        </p:nvSpPr>
        <p:spPr>
          <a:xfrm>
            <a:off x="422275" y="1340768"/>
            <a:ext cx="4073525" cy="4680520"/>
          </a:xfrm>
        </p:spPr>
        <p:txBody>
          <a:bodyPr rtlCol="0">
            <a:normAutofit/>
          </a:bodyPr>
          <a:lstStyle/>
          <a:p>
            <a:pPr>
              <a:defRPr/>
            </a:pPr>
            <a:r>
              <a:rPr lang="en-US" dirty="0">
                <a:latin typeface="Arial" panose="020B0604020202020204" pitchFamily="34" charset="0"/>
              </a:rPr>
              <a:t>Beth </a:t>
            </a:r>
            <a:r>
              <a:rPr lang="en-US" dirty="0" err="1">
                <a:latin typeface="Arial" panose="020B0604020202020204" pitchFamily="34" charset="0"/>
              </a:rPr>
              <a:t>yw'r</a:t>
            </a:r>
            <a:r>
              <a:rPr lang="en-US" dirty="0">
                <a:latin typeface="Arial" panose="020B0604020202020204" pitchFamily="34" charset="0"/>
              </a:rPr>
              <a:t> </a:t>
            </a:r>
            <a:r>
              <a:rPr lang="en-US" dirty="0" err="1">
                <a:latin typeface="Arial" panose="020B0604020202020204" pitchFamily="34" charset="0"/>
              </a:rPr>
              <a:t>rhwystrau</a:t>
            </a:r>
            <a:r>
              <a:rPr lang="en-US" dirty="0">
                <a:latin typeface="Arial" panose="020B0604020202020204" pitchFamily="34" charset="0"/>
              </a:rPr>
              <a:t> </a:t>
            </a:r>
            <a:r>
              <a:rPr lang="en-US" dirty="0" err="1">
                <a:latin typeface="Arial" panose="020B0604020202020204" pitchFamily="34" charset="0"/>
              </a:rPr>
              <a:t>mae</a:t>
            </a:r>
            <a:r>
              <a:rPr lang="en-US" dirty="0">
                <a:latin typeface="Arial" panose="020B0604020202020204" pitchFamily="34" charset="0"/>
              </a:rPr>
              <a:t> David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wynebu</a:t>
            </a:r>
            <a:r>
              <a:rPr lang="en-US" dirty="0">
                <a:latin typeface="Arial" panose="020B0604020202020204" pitchFamily="34" charset="0"/>
              </a:rPr>
              <a:t>?</a:t>
            </a:r>
          </a:p>
          <a:p>
            <a:pPr>
              <a:defRPr/>
            </a:pPr>
            <a:r>
              <a:rPr lang="en-US" dirty="0">
                <a:latin typeface="Arial" panose="020B0604020202020204" pitchFamily="34" charset="0"/>
              </a:rPr>
              <a:t>A </a:t>
            </a:r>
            <a:r>
              <a:rPr lang="en-US" dirty="0" err="1">
                <a:latin typeface="Arial" panose="020B0604020202020204" pitchFamily="34" charset="0"/>
              </a:rPr>
              <a:t>oes</a:t>
            </a:r>
            <a:r>
              <a:rPr lang="en-US" dirty="0">
                <a:latin typeface="Arial" panose="020B0604020202020204" pitchFamily="34" charset="0"/>
              </a:rPr>
              <a:t> </a:t>
            </a:r>
            <a:r>
              <a:rPr lang="en-US" dirty="0" err="1">
                <a:latin typeface="Arial" panose="020B0604020202020204" pitchFamily="34" charset="0"/>
              </a:rPr>
              <a:t>tegwch</a:t>
            </a:r>
            <a:r>
              <a:rPr lang="en-US" dirty="0">
                <a:latin typeface="Arial" panose="020B0604020202020204" pitchFamily="34" charset="0"/>
              </a:rPr>
              <a:t>?</a:t>
            </a:r>
          </a:p>
          <a:p>
            <a:pPr>
              <a:defRPr/>
            </a:pPr>
            <a:r>
              <a:rPr lang="en-US" dirty="0">
                <a:latin typeface="Arial" panose="020B0604020202020204" pitchFamily="34" charset="0"/>
              </a:rPr>
              <a:t>Beth </a:t>
            </a:r>
            <a:r>
              <a:rPr lang="en-US" dirty="0" err="1">
                <a:latin typeface="Arial" panose="020B0604020202020204" pitchFamily="34" charset="0"/>
              </a:rPr>
              <a:t>yw</a:t>
            </a:r>
            <a:r>
              <a:rPr lang="en-US" dirty="0">
                <a:latin typeface="Arial" panose="020B0604020202020204" pitchFamily="34" charset="0"/>
              </a:rPr>
              <a:t> </a:t>
            </a:r>
            <a:r>
              <a:rPr lang="en-US" dirty="0" err="1">
                <a:latin typeface="Arial" panose="020B0604020202020204" pitchFamily="34" charset="0"/>
              </a:rPr>
              <a:t>manteision</a:t>
            </a:r>
            <a:r>
              <a:rPr lang="en-US" dirty="0">
                <a:latin typeface="Arial" panose="020B0604020202020204" pitchFamily="34" charset="0"/>
              </a:rPr>
              <a:t>/</a:t>
            </a:r>
            <a:r>
              <a:rPr lang="en-US" dirty="0" err="1">
                <a:latin typeface="Arial" panose="020B0604020202020204" pitchFamily="34" charset="0"/>
              </a:rPr>
              <a:t>anfanteision</a:t>
            </a:r>
            <a:r>
              <a:rPr lang="en-US" dirty="0">
                <a:latin typeface="Arial" panose="020B0604020202020204" pitchFamily="34" charset="0"/>
              </a:rPr>
              <a:t> o </a:t>
            </a:r>
            <a:r>
              <a:rPr lang="en-US" dirty="0" err="1">
                <a:latin typeface="Arial" panose="020B0604020202020204" pitchFamily="34" charset="0"/>
              </a:rPr>
              <a:t>gael</a:t>
            </a:r>
            <a:r>
              <a:rPr lang="en-US" dirty="0">
                <a:latin typeface="Arial" panose="020B0604020202020204" pitchFamily="34" charset="0"/>
              </a:rPr>
              <a:t> </a:t>
            </a:r>
            <a:r>
              <a:rPr lang="en-US" dirty="0" err="1">
                <a:latin typeface="Arial" panose="020B0604020202020204" pitchFamily="34" charset="0"/>
              </a:rPr>
              <a:t>cymorth</a:t>
            </a:r>
            <a:r>
              <a:rPr lang="en-US" dirty="0">
                <a:latin typeface="Arial" panose="020B0604020202020204" pitchFamily="34" charset="0"/>
              </a:rPr>
              <a:t> </a:t>
            </a:r>
            <a:r>
              <a:rPr lang="en-US" dirty="0" err="1">
                <a:latin typeface="Arial" panose="020B0604020202020204" pitchFamily="34" charset="0"/>
              </a:rPr>
              <a:t>ychwanegol</a:t>
            </a:r>
            <a:r>
              <a:rPr lang="en-US" dirty="0">
                <a:latin typeface="Arial" panose="020B0604020202020204" pitchFamily="34" charset="0"/>
              </a:rPr>
              <a:t>?</a:t>
            </a:r>
          </a:p>
          <a:p>
            <a:pPr>
              <a:defRPr/>
            </a:pPr>
            <a:r>
              <a:rPr lang="en-US" dirty="0">
                <a:latin typeface="Arial" panose="020B0604020202020204" pitchFamily="34" charset="0"/>
              </a:rPr>
              <a:t>Beth </a:t>
            </a:r>
            <a:r>
              <a:rPr lang="en-US" dirty="0" err="1">
                <a:latin typeface="Arial" panose="020B0604020202020204" pitchFamily="34" charset="0"/>
              </a:rPr>
              <a:t>fyddech</a:t>
            </a:r>
            <a:r>
              <a:rPr lang="en-US" dirty="0">
                <a:latin typeface="Arial" panose="020B0604020202020204" pitchFamily="34" charset="0"/>
              </a:rPr>
              <a:t> </a:t>
            </a:r>
            <a:r>
              <a:rPr lang="en-US" dirty="0" err="1">
                <a:latin typeface="Arial" panose="020B0604020202020204" pitchFamily="34" charset="0"/>
              </a:rPr>
              <a:t>chi'n</a:t>
            </a:r>
            <a:r>
              <a:rPr lang="en-US" dirty="0">
                <a:latin typeface="Arial" panose="020B0604020202020204" pitchFamily="34" charset="0"/>
              </a:rPr>
              <a:t> </a:t>
            </a:r>
            <a:r>
              <a:rPr lang="en-US" dirty="0" err="1">
                <a:latin typeface="Arial" panose="020B0604020202020204" pitchFamily="34" charset="0"/>
              </a:rPr>
              <a:t>ei</a:t>
            </a:r>
            <a:r>
              <a:rPr lang="en-US" dirty="0">
                <a:latin typeface="Arial" panose="020B0604020202020204" pitchFamily="34" charset="0"/>
              </a:rPr>
              <a:t> </a:t>
            </a:r>
            <a:r>
              <a:rPr lang="en-US" dirty="0" err="1">
                <a:latin typeface="Arial" panose="020B0604020202020204" pitchFamily="34" charset="0"/>
              </a:rPr>
              <a:t>wneud</a:t>
            </a:r>
            <a:r>
              <a:rPr lang="en-US" dirty="0">
                <a:latin typeface="Arial" panose="020B0604020202020204" pitchFamily="34" charset="0"/>
              </a:rPr>
              <a:t>?</a:t>
            </a:r>
          </a:p>
        </p:txBody>
      </p:sp>
      <p:sp>
        <p:nvSpPr>
          <p:cNvPr id="4" name="Content Placeholder 3"/>
          <p:cNvSpPr>
            <a:spLocks noGrp="1"/>
          </p:cNvSpPr>
          <p:nvPr>
            <p:ph sz="half" idx="2"/>
          </p:nvPr>
        </p:nvSpPr>
        <p:spPr>
          <a:xfrm>
            <a:off x="4648200" y="1340768"/>
            <a:ext cx="4316413" cy="4680520"/>
          </a:xfrm>
        </p:spPr>
        <p:txBody>
          <a:bodyPr rtlCol="0">
            <a:normAutofit/>
          </a:bodyPr>
          <a:lstStyle/>
          <a:p>
            <a:pPr eaLnBrk="1" fontAlgn="auto" hangingPunct="1">
              <a:spcAft>
                <a:spcPts val="0"/>
              </a:spcAft>
              <a:defRPr/>
            </a:pPr>
            <a:r>
              <a:rPr lang="en-US" dirty="0">
                <a:solidFill>
                  <a:srgbClr val="0070C0"/>
                </a:solidFill>
                <a:latin typeface="Arial" panose="020B0604020202020204" pitchFamily="34" charset="0"/>
              </a:rPr>
              <a:t>What are the barriers faced by David?</a:t>
            </a:r>
          </a:p>
          <a:p>
            <a:pPr eaLnBrk="1" fontAlgn="auto" hangingPunct="1">
              <a:spcAft>
                <a:spcPts val="0"/>
              </a:spcAft>
              <a:defRPr/>
            </a:pPr>
            <a:r>
              <a:rPr lang="en-US" dirty="0">
                <a:solidFill>
                  <a:srgbClr val="0070C0"/>
                </a:solidFill>
                <a:latin typeface="Arial" panose="020B0604020202020204" pitchFamily="34" charset="0"/>
              </a:rPr>
              <a:t>Is there equity?</a:t>
            </a:r>
          </a:p>
          <a:p>
            <a:pPr eaLnBrk="1" fontAlgn="auto" hangingPunct="1">
              <a:spcAft>
                <a:spcPts val="0"/>
              </a:spcAft>
              <a:defRPr/>
            </a:pPr>
            <a:r>
              <a:rPr lang="en-US" dirty="0">
                <a:solidFill>
                  <a:srgbClr val="0070C0"/>
                </a:solidFill>
                <a:latin typeface="Arial" panose="020B0604020202020204" pitchFamily="34" charset="0"/>
              </a:rPr>
              <a:t>What are the advantages/disadvantages of having additional support?</a:t>
            </a:r>
          </a:p>
          <a:p>
            <a:pPr eaLnBrk="1" fontAlgn="auto" hangingPunct="1">
              <a:spcAft>
                <a:spcPts val="0"/>
              </a:spcAft>
              <a:defRPr/>
            </a:pPr>
            <a:r>
              <a:rPr lang="en-US" dirty="0">
                <a:solidFill>
                  <a:srgbClr val="0070C0"/>
                </a:solidFill>
                <a:latin typeface="Arial" panose="020B0604020202020204" pitchFamily="34" charset="0"/>
              </a:rPr>
              <a:t>What would you do?</a:t>
            </a:r>
          </a:p>
          <a:p>
            <a:pPr marL="0" indent="0" eaLnBrk="1" fontAlgn="auto" hangingPunct="1">
              <a:spcAft>
                <a:spcPts val="0"/>
              </a:spcAft>
              <a:buFont typeface="Arial" panose="020B0604020202020204" pitchFamily="34" charset="0"/>
              <a:buNone/>
              <a:defRPr/>
            </a:pPr>
            <a:endParaRPr lang="en-US" dirty="0"/>
          </a:p>
        </p:txBody>
      </p:sp>
    </p:spTree>
    <p:extLst>
      <p:ext uri="{BB962C8B-B14F-4D97-AF65-F5344CB8AC3E}">
        <p14:creationId xmlns:p14="http://schemas.microsoft.com/office/powerpoint/2010/main" val="284075674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normAutofit/>
          </a:bodyPr>
          <a:lstStyle/>
          <a:p>
            <a:pPr algn="ctr" eaLnBrk="1" hangingPunct="1"/>
            <a:r>
              <a:rPr lang="cy-GB" altLang="cy-GB" sz="4000" dirty="0">
                <a:latin typeface="Arial" panose="020B0604020202020204" pitchFamily="34" charset="0"/>
              </a:rPr>
              <a:t>Masgio</a:t>
            </a:r>
            <a:br>
              <a:rPr lang="cy-GB" altLang="cy-GB" sz="4000" dirty="0">
                <a:latin typeface="Arial" panose="020B0604020202020204" pitchFamily="34" charset="0"/>
              </a:rPr>
            </a:br>
            <a:r>
              <a:rPr lang="cy-GB" altLang="cy-GB" sz="4000" dirty="0" err="1">
                <a:solidFill>
                  <a:srgbClr val="0070C0"/>
                </a:solidFill>
                <a:latin typeface="Arial" panose="020B0604020202020204" pitchFamily="34" charset="0"/>
              </a:rPr>
              <a:t>Masking</a:t>
            </a:r>
            <a:endParaRPr lang="en-US" altLang="en-US" sz="4000" dirty="0">
              <a:solidFill>
                <a:srgbClr val="0070C0"/>
              </a:solidFill>
            </a:endParaRPr>
          </a:p>
        </p:txBody>
      </p:sp>
      <p:sp>
        <p:nvSpPr>
          <p:cNvPr id="3" name="Content Placeholder 2"/>
          <p:cNvSpPr>
            <a:spLocks noGrp="1"/>
          </p:cNvSpPr>
          <p:nvPr>
            <p:ph sz="half" idx="1"/>
          </p:nvPr>
        </p:nvSpPr>
        <p:spPr>
          <a:xfrm>
            <a:off x="628650" y="1988840"/>
            <a:ext cx="3867150" cy="3600748"/>
          </a:xfrm>
        </p:spPr>
        <p:txBody>
          <a:bodyPr rtlCol="0">
            <a:normAutofit/>
          </a:bodyPr>
          <a:lstStyle/>
          <a:p>
            <a:pPr eaLnBrk="1" fontAlgn="auto" hangingPunct="1">
              <a:spcAft>
                <a:spcPts val="0"/>
              </a:spcAft>
              <a:defRPr/>
            </a:pPr>
            <a:r>
              <a:rPr lang="en-US" dirty="0">
                <a:latin typeface="Arial" panose="020B0604020202020204" pitchFamily="34" charset="0"/>
              </a:rPr>
              <a:t>Mae </a:t>
            </a:r>
            <a:r>
              <a:rPr lang="en-US" dirty="0" err="1">
                <a:latin typeface="Arial" panose="020B0604020202020204" pitchFamily="34" charset="0"/>
              </a:rPr>
              <a:t>llawer</a:t>
            </a:r>
            <a:r>
              <a:rPr lang="en-US" dirty="0">
                <a:latin typeface="Arial" panose="020B0604020202020204" pitchFamily="34" charset="0"/>
              </a:rPr>
              <a:t> o </a:t>
            </a:r>
            <a:r>
              <a:rPr lang="en-US" dirty="0" err="1">
                <a:latin typeface="Arial" panose="020B0604020202020204" pitchFamily="34" charset="0"/>
              </a:rPr>
              <a:t>blant</a:t>
            </a:r>
            <a:r>
              <a:rPr lang="en-US" dirty="0">
                <a:latin typeface="Arial" panose="020B0604020202020204" pitchFamily="34" charset="0"/>
              </a:rPr>
              <a:t> </a:t>
            </a:r>
            <a:r>
              <a:rPr lang="en-US" dirty="0" err="1">
                <a:latin typeface="Arial" panose="020B0604020202020204" pitchFamily="34" charset="0"/>
              </a:rPr>
              <a:t>yn</a:t>
            </a:r>
            <a:r>
              <a:rPr lang="en-US" dirty="0">
                <a:latin typeface="Arial" panose="020B0604020202020204" pitchFamily="34" charset="0"/>
              </a:rPr>
              <a:t> ‘</a:t>
            </a:r>
            <a:r>
              <a:rPr lang="en-US" dirty="0" err="1">
                <a:latin typeface="Arial" panose="020B0604020202020204" pitchFamily="34" charset="0"/>
              </a:rPr>
              <a:t>masgio</a:t>
            </a:r>
            <a:r>
              <a:rPr lang="en-US" dirty="0">
                <a:latin typeface="Arial" panose="020B0604020202020204" pitchFamily="34" charset="0"/>
              </a:rPr>
              <a:t>’ </a:t>
            </a:r>
            <a:r>
              <a:rPr lang="en-US" dirty="0" err="1">
                <a:latin typeface="Arial" panose="020B0604020202020204" pitchFamily="34" charset="0"/>
              </a:rPr>
              <a:t>eu</a:t>
            </a:r>
            <a:r>
              <a:rPr lang="en-US" dirty="0">
                <a:latin typeface="Arial" panose="020B0604020202020204" pitchFamily="34" charset="0"/>
              </a:rPr>
              <a:t> </a:t>
            </a:r>
            <a:r>
              <a:rPr lang="en-US" dirty="0" err="1">
                <a:latin typeface="Arial" panose="020B0604020202020204" pitchFamily="34" charset="0"/>
              </a:rPr>
              <a:t>cyflyrau</a:t>
            </a:r>
            <a:r>
              <a:rPr lang="en-US" dirty="0">
                <a:latin typeface="Arial" panose="020B0604020202020204" pitchFamily="34" charset="0"/>
              </a:rPr>
              <a:t>…</a:t>
            </a:r>
          </a:p>
          <a:p>
            <a:pPr eaLnBrk="1" fontAlgn="auto" hangingPunct="1">
              <a:spcAft>
                <a:spcPts val="0"/>
              </a:spcAft>
              <a:defRPr/>
            </a:pPr>
            <a:r>
              <a:rPr lang="en-US" dirty="0">
                <a:latin typeface="Arial" panose="020B0604020202020204" pitchFamily="34" charset="0"/>
              </a:rPr>
              <a:t>Beth all y </a:t>
            </a:r>
            <a:r>
              <a:rPr lang="en-US" dirty="0" err="1">
                <a:latin typeface="Arial" panose="020B0604020202020204" pitchFamily="34" charset="0"/>
              </a:rPr>
              <a:t>goblygiadau</a:t>
            </a:r>
            <a:r>
              <a:rPr lang="en-US" dirty="0">
                <a:latin typeface="Arial" panose="020B0604020202020204" pitchFamily="34" charset="0"/>
              </a:rPr>
              <a:t> o </a:t>
            </a:r>
            <a:r>
              <a:rPr lang="en-US" dirty="0" err="1">
                <a:latin typeface="Arial" panose="020B0604020202020204" pitchFamily="34" charset="0"/>
              </a:rPr>
              <a:t>hyn</a:t>
            </a:r>
            <a:r>
              <a:rPr lang="en-US" dirty="0">
                <a:latin typeface="Arial" panose="020B0604020202020204" pitchFamily="34" charset="0"/>
              </a:rPr>
              <a:t> </a:t>
            </a:r>
            <a:r>
              <a:rPr lang="en-US" dirty="0" err="1">
                <a:latin typeface="Arial" panose="020B0604020202020204" pitchFamily="34" charset="0"/>
              </a:rPr>
              <a:t>fod</a:t>
            </a:r>
            <a:r>
              <a:rPr lang="en-US" dirty="0">
                <a:latin typeface="Arial" panose="020B0604020202020204" pitchFamily="34" charset="0"/>
              </a:rPr>
              <a:t>?</a:t>
            </a:r>
          </a:p>
          <a:p>
            <a:pPr eaLnBrk="1" fontAlgn="auto" hangingPunct="1">
              <a:spcAft>
                <a:spcPts val="0"/>
              </a:spcAft>
              <a:defRPr/>
            </a:pPr>
            <a:endParaRPr lang="en-US" dirty="0">
              <a:latin typeface="Arial" panose="020B0604020202020204" pitchFamily="34" charset="0"/>
            </a:endParaRPr>
          </a:p>
        </p:txBody>
      </p:sp>
      <p:sp>
        <p:nvSpPr>
          <p:cNvPr id="4" name="Content Placeholder 3"/>
          <p:cNvSpPr>
            <a:spLocks noGrp="1"/>
          </p:cNvSpPr>
          <p:nvPr>
            <p:ph sz="half" idx="2"/>
          </p:nvPr>
        </p:nvSpPr>
        <p:spPr>
          <a:xfrm>
            <a:off x="4648200" y="1988840"/>
            <a:ext cx="4038600" cy="3600748"/>
          </a:xfrm>
        </p:spPr>
        <p:txBody>
          <a:bodyPr rtlCol="0">
            <a:normAutofit/>
          </a:bodyPr>
          <a:lstStyle/>
          <a:p>
            <a:pPr eaLnBrk="1" fontAlgn="auto" hangingPunct="1">
              <a:spcAft>
                <a:spcPts val="0"/>
              </a:spcAft>
              <a:defRPr/>
            </a:pPr>
            <a:r>
              <a:rPr lang="en-US" dirty="0">
                <a:solidFill>
                  <a:srgbClr val="0070C0"/>
                </a:solidFill>
                <a:latin typeface="Arial" panose="020B0604020202020204" pitchFamily="34" charset="0"/>
              </a:rPr>
              <a:t>Many children ‘mask’ their conditions…</a:t>
            </a:r>
          </a:p>
          <a:p>
            <a:pPr eaLnBrk="1" fontAlgn="auto" hangingPunct="1">
              <a:spcAft>
                <a:spcPts val="0"/>
              </a:spcAft>
              <a:defRPr/>
            </a:pPr>
            <a:r>
              <a:rPr lang="en-US" dirty="0">
                <a:solidFill>
                  <a:srgbClr val="0070C0"/>
                </a:solidFill>
                <a:latin typeface="Arial" panose="020B0604020202020204" pitchFamily="34" charset="0"/>
              </a:rPr>
              <a:t>What could the implications of this be?</a:t>
            </a:r>
          </a:p>
        </p:txBody>
      </p:sp>
    </p:spTree>
    <p:extLst>
      <p:ext uri="{BB962C8B-B14F-4D97-AF65-F5344CB8AC3E}">
        <p14:creationId xmlns:p14="http://schemas.microsoft.com/office/powerpoint/2010/main" val="40464659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28650" y="365127"/>
            <a:ext cx="7886700" cy="759618"/>
          </a:xfrm>
        </p:spPr>
        <p:txBody>
          <a:bodyPr>
            <a:normAutofit fontScale="90000"/>
          </a:bodyPr>
          <a:lstStyle/>
          <a:p>
            <a:pPr algn="ctr" eaLnBrk="1" hangingPunct="1"/>
            <a:r>
              <a:rPr lang="cy-GB" altLang="cy-GB" sz="4000" dirty="0">
                <a:latin typeface="Arial" panose="020B0604020202020204" pitchFamily="34" charset="0"/>
              </a:rPr>
              <a:t>Cuddweddu awtistiaeth</a:t>
            </a:r>
            <a:br>
              <a:rPr lang="cy-GB" altLang="cy-GB" sz="3200" dirty="0">
                <a:latin typeface="Arial" panose="020B0604020202020204" pitchFamily="34" charset="0"/>
              </a:rPr>
            </a:br>
            <a:endParaRPr lang="en-GB" altLang="en-US" sz="3200" dirty="0">
              <a:solidFill>
                <a:srgbClr val="002060"/>
              </a:solidFill>
            </a:endParaRPr>
          </a:p>
        </p:txBody>
      </p:sp>
      <p:sp>
        <p:nvSpPr>
          <p:cNvPr id="2" name="Content Placeholder 1">
            <a:extLst>
              <a:ext uri="{FF2B5EF4-FFF2-40B4-BE49-F238E27FC236}">
                <a16:creationId xmlns:a16="http://schemas.microsoft.com/office/drawing/2014/main" id="{9289AF7A-8FA8-45DD-B16A-468A69400FFF}"/>
              </a:ext>
            </a:extLst>
          </p:cNvPr>
          <p:cNvSpPr>
            <a:spLocks noGrp="1"/>
          </p:cNvSpPr>
          <p:nvPr>
            <p:ph idx="1"/>
          </p:nvPr>
        </p:nvSpPr>
        <p:spPr>
          <a:xfrm>
            <a:off x="251520" y="908720"/>
            <a:ext cx="8712968" cy="5040560"/>
          </a:xfrm>
        </p:spPr>
        <p:txBody>
          <a:bodyPr>
            <a:normAutofit fontScale="25000" lnSpcReduction="20000"/>
          </a:bodyPr>
          <a:lstStyle/>
          <a:p>
            <a:pPr marL="0" indent="0">
              <a:buNone/>
            </a:pPr>
            <a:r>
              <a:rPr lang="cy-GB" sz="10400" i="1" dirty="0">
                <a:latin typeface="Arial" panose="020B0604020202020204" pitchFamily="34" charset="0"/>
              </a:rPr>
              <a:t>“Diffinnir cuddweddu cymdeithasol fel ‘y defnydd o strategaethau gan bobl awtistig i leihau gwelededd eu awtistiaeth mewn sefyllfaoedd cymdeithasol.’ Gall y strategaethau hyn gynnwys cuddio nodweddion awtistig, er enghraifft trwy atal, yn fwriadol, ymddygiad ysgogol yn gyhoeddus. Mae cuddweddu cymdeithasol hefyd yn cwmpasu ymddygiad cydadferol, lle mae pobl awtistig yn datblygu rhestrau ymddygiadol i'w helpu i reoli sefyllfaoedd cymdeithasol. Mae enghreifftiau cyffredin o ymddygiadau cydadferol yn cynnwys dysgu sut i ddefnyddio ymddygiadau cymdeithasol di-eiriau penodol, fel cyswllt llygad, a datblygu sgriptiau y gellir eu defnyddio i lywio rhyngweithiadau. Mae cuddweddu cymdeithasol yn elfen eang o brofiadau byw pobl awtistig, yn enwedig ymhlith y rhai sy'n fenywod a'r rhai sydd â deallusrwydd yn yr ystod gyfartalog neu'n uwch. ”</a:t>
            </a:r>
          </a:p>
          <a:p>
            <a:pPr marL="0" indent="0" algn="r">
              <a:buNone/>
            </a:pPr>
            <a:endParaRPr lang="en-GB" sz="7200" dirty="0">
              <a:latin typeface="Arial" panose="020B0604020202020204" pitchFamily="34" charset="0"/>
            </a:endParaRPr>
          </a:p>
          <a:p>
            <a:pPr marL="0" indent="0" algn="r">
              <a:buNone/>
            </a:pPr>
            <a:r>
              <a:rPr lang="en-GB" sz="7200" dirty="0">
                <a:latin typeface="Arial" panose="020B0604020202020204" pitchFamily="34" charset="0"/>
              </a:rPr>
              <a:t>(Hull </a:t>
            </a:r>
            <a:r>
              <a:rPr lang="en-GB" sz="7200" i="1" dirty="0">
                <a:latin typeface="Arial" panose="020B0604020202020204" pitchFamily="34" charset="0"/>
              </a:rPr>
              <a:t>et al., </a:t>
            </a:r>
            <a:r>
              <a:rPr lang="en-GB" sz="7200" dirty="0">
                <a:latin typeface="Arial" panose="020B0604020202020204" pitchFamily="34" charset="0"/>
              </a:rPr>
              <a:t>2021, p1).</a:t>
            </a:r>
          </a:p>
        </p:txBody>
      </p:sp>
    </p:spTree>
    <p:extLst>
      <p:ext uri="{BB962C8B-B14F-4D97-AF65-F5344CB8AC3E}">
        <p14:creationId xmlns:p14="http://schemas.microsoft.com/office/powerpoint/2010/main" val="71371638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28650" y="365127"/>
            <a:ext cx="7886700" cy="543593"/>
          </a:xfrm>
        </p:spPr>
        <p:txBody>
          <a:bodyPr>
            <a:noAutofit/>
          </a:bodyPr>
          <a:lstStyle/>
          <a:p>
            <a:pPr algn="ctr" eaLnBrk="1" hangingPunct="1"/>
            <a:r>
              <a:rPr lang="en-GB" altLang="cy-GB" sz="3600" dirty="0">
                <a:solidFill>
                  <a:srgbClr val="0070C0"/>
                </a:solidFill>
                <a:latin typeface="Arial" panose="020B0604020202020204" pitchFamily="34" charset="0"/>
              </a:rPr>
              <a:t>Camouflaging autism</a:t>
            </a:r>
            <a:endParaRPr lang="en-GB" altLang="en-US" sz="3600" dirty="0">
              <a:solidFill>
                <a:srgbClr val="0070C0"/>
              </a:solidFill>
            </a:endParaRPr>
          </a:p>
        </p:txBody>
      </p:sp>
      <p:sp>
        <p:nvSpPr>
          <p:cNvPr id="2" name="Content Placeholder 1">
            <a:extLst>
              <a:ext uri="{FF2B5EF4-FFF2-40B4-BE49-F238E27FC236}">
                <a16:creationId xmlns:a16="http://schemas.microsoft.com/office/drawing/2014/main" id="{9289AF7A-8FA8-45DD-B16A-468A69400FFF}"/>
              </a:ext>
            </a:extLst>
          </p:cNvPr>
          <p:cNvSpPr>
            <a:spLocks noGrp="1"/>
          </p:cNvSpPr>
          <p:nvPr>
            <p:ph idx="1"/>
          </p:nvPr>
        </p:nvSpPr>
        <p:spPr>
          <a:xfrm>
            <a:off x="0" y="1052736"/>
            <a:ext cx="8964488" cy="5112568"/>
          </a:xfrm>
        </p:spPr>
        <p:txBody>
          <a:bodyPr>
            <a:normAutofit fontScale="32500" lnSpcReduction="20000"/>
          </a:bodyPr>
          <a:lstStyle/>
          <a:p>
            <a:pPr marL="0" indent="0">
              <a:buNone/>
            </a:pPr>
            <a:r>
              <a:rPr lang="en-GB" sz="7700" i="1" dirty="0">
                <a:latin typeface="Arial" panose="020B0604020202020204" pitchFamily="34" charset="0"/>
              </a:rPr>
              <a:t>“Social camouflaging is defined as ‘the use of strategies by autistic people to minimise the visibility of their autism in social situations’. These strategies can involve masking autistic characteristics, for example by deliberately suppressing stimming behaviour in public. Social camouflaging also encompasses compensatory behaviour, whereby autistic people develop behavioural repertoires to help them manage social situations. Common examples of compensatory behaviours include learning how to use specific non-verbal social behaviours, such as eye contact, and developing scripts that can be employed to navigate interactions. Social camouflaging is a widespread element of the lived experiences of autistic people, especially among those who are female and those who have intelligence in the average range or above.”</a:t>
            </a:r>
          </a:p>
          <a:p>
            <a:pPr marL="0" indent="0" algn="r">
              <a:buNone/>
            </a:pPr>
            <a:endParaRPr lang="en-GB" sz="2300" dirty="0">
              <a:latin typeface="Arial" panose="020B0604020202020204" pitchFamily="34" charset="0"/>
            </a:endParaRPr>
          </a:p>
          <a:p>
            <a:pPr marL="0" indent="0" algn="r">
              <a:buNone/>
            </a:pPr>
            <a:endParaRPr lang="en-GB" sz="2300" dirty="0">
              <a:latin typeface="Arial" panose="020B0604020202020204" pitchFamily="34" charset="0"/>
            </a:endParaRPr>
          </a:p>
          <a:p>
            <a:pPr marL="0" indent="0" algn="r">
              <a:buNone/>
            </a:pPr>
            <a:r>
              <a:rPr lang="en-GB" sz="5500" dirty="0">
                <a:latin typeface="Arial" panose="020B0604020202020204" pitchFamily="34" charset="0"/>
              </a:rPr>
              <a:t>(Hull </a:t>
            </a:r>
            <a:r>
              <a:rPr lang="en-GB" sz="5500" i="1" dirty="0">
                <a:latin typeface="Arial" panose="020B0604020202020204" pitchFamily="34" charset="0"/>
              </a:rPr>
              <a:t>et al., </a:t>
            </a:r>
            <a:r>
              <a:rPr lang="en-GB" sz="5500" dirty="0">
                <a:latin typeface="Arial" panose="020B0604020202020204" pitchFamily="34" charset="0"/>
              </a:rPr>
              <a:t>2021, p1).</a:t>
            </a:r>
          </a:p>
        </p:txBody>
      </p:sp>
    </p:spTree>
    <p:extLst>
      <p:ext uri="{BB962C8B-B14F-4D97-AF65-F5344CB8AC3E}">
        <p14:creationId xmlns:p14="http://schemas.microsoft.com/office/powerpoint/2010/main" val="40181417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628650" y="365126"/>
            <a:ext cx="7886700" cy="880949"/>
          </a:xfrm>
        </p:spPr>
        <p:txBody>
          <a:bodyPr>
            <a:normAutofit fontScale="90000"/>
          </a:bodyPr>
          <a:lstStyle/>
          <a:p>
            <a:pPr algn="ctr" eaLnBrk="1" hangingPunct="1"/>
            <a:r>
              <a:rPr lang="cy-GB" altLang="cy-GB" sz="3600" dirty="0">
                <a:latin typeface="Arial" panose="020B0604020202020204" pitchFamily="34" charset="0"/>
              </a:rPr>
              <a:t>Fodd bynnag...</a:t>
            </a:r>
            <a:br>
              <a:rPr lang="cy-GB" altLang="cy-GB" sz="3600" dirty="0">
                <a:latin typeface="Arial" panose="020B0604020202020204" pitchFamily="34" charset="0"/>
              </a:rPr>
            </a:br>
            <a:r>
              <a:rPr lang="cy-GB" altLang="cy-GB" sz="3600" dirty="0" err="1">
                <a:solidFill>
                  <a:srgbClr val="0070C0"/>
                </a:solidFill>
                <a:latin typeface="Arial" panose="020B0604020202020204" pitchFamily="34" charset="0"/>
              </a:rPr>
              <a:t>However</a:t>
            </a:r>
            <a:r>
              <a:rPr lang="cy-GB" altLang="cy-GB" sz="3600" dirty="0">
                <a:solidFill>
                  <a:srgbClr val="0070C0"/>
                </a:solidFill>
                <a:latin typeface="Arial" panose="020B0604020202020204" pitchFamily="34" charset="0"/>
              </a:rPr>
              <a:t>...</a:t>
            </a:r>
            <a:endParaRPr lang="en-US" altLang="en-US" sz="3600" dirty="0">
              <a:solidFill>
                <a:srgbClr val="0070C0"/>
              </a:solidFill>
            </a:endParaRPr>
          </a:p>
        </p:txBody>
      </p:sp>
      <p:sp>
        <p:nvSpPr>
          <p:cNvPr id="3" name="Content Placeholder 2"/>
          <p:cNvSpPr>
            <a:spLocks noGrp="1"/>
          </p:cNvSpPr>
          <p:nvPr>
            <p:ph sz="half" idx="1"/>
          </p:nvPr>
        </p:nvSpPr>
        <p:spPr>
          <a:xfrm>
            <a:off x="628650" y="1600200"/>
            <a:ext cx="3867150" cy="3989388"/>
          </a:xfrm>
        </p:spPr>
        <p:txBody>
          <a:bodyPr rtlCol="0">
            <a:normAutofit fontScale="92500" lnSpcReduction="10000"/>
          </a:bodyPr>
          <a:lstStyle/>
          <a:p>
            <a:pPr eaLnBrk="1" fontAlgn="auto" hangingPunct="1">
              <a:spcAft>
                <a:spcPts val="0"/>
              </a:spcAft>
              <a:defRPr/>
            </a:pPr>
            <a:r>
              <a:rPr lang="cy-GB" dirty="0">
                <a:latin typeface="Arial" panose="020B0604020202020204" pitchFamily="34" charset="0"/>
              </a:rPr>
              <a:t>Mae cuddweddu yn arwain at broblemau iechyd meddwl;</a:t>
            </a:r>
          </a:p>
          <a:p>
            <a:pPr>
              <a:defRPr/>
            </a:pPr>
            <a:r>
              <a:rPr lang="cy-GB" dirty="0">
                <a:latin typeface="Arial" panose="020B0604020202020204" pitchFamily="34" charset="0"/>
              </a:rPr>
              <a:t>Llafurus;</a:t>
            </a:r>
          </a:p>
          <a:p>
            <a:pPr eaLnBrk="1" fontAlgn="auto" hangingPunct="1">
              <a:spcAft>
                <a:spcPts val="0"/>
              </a:spcAft>
              <a:defRPr/>
            </a:pPr>
            <a:r>
              <a:rPr lang="cy-GB" dirty="0">
                <a:latin typeface="Arial" panose="020B0604020202020204" pitchFamily="34" charset="0"/>
              </a:rPr>
              <a:t>Straenus;</a:t>
            </a:r>
          </a:p>
          <a:p>
            <a:pPr eaLnBrk="1" fontAlgn="auto" hangingPunct="1">
              <a:spcAft>
                <a:spcPts val="0"/>
              </a:spcAft>
              <a:defRPr/>
            </a:pPr>
            <a:r>
              <a:rPr lang="cy-GB" dirty="0">
                <a:latin typeface="Arial" panose="020B0604020202020204" pitchFamily="34" charset="0"/>
              </a:rPr>
              <a:t>Yn erydu ymdeimlad o hunaniaeth;</a:t>
            </a:r>
          </a:p>
          <a:p>
            <a:pPr eaLnBrk="1" fontAlgn="auto" hangingPunct="1">
              <a:spcAft>
                <a:spcPts val="0"/>
              </a:spcAft>
              <a:defRPr/>
            </a:pPr>
            <a:r>
              <a:rPr lang="cy-GB" dirty="0">
                <a:latin typeface="Arial" panose="020B0604020202020204" pitchFamily="34" charset="0"/>
              </a:rPr>
              <a:t>Efallai na fydd anghenion yn cael eu diwallu.</a:t>
            </a:r>
          </a:p>
        </p:txBody>
      </p:sp>
      <p:sp>
        <p:nvSpPr>
          <p:cNvPr id="4" name="Content Placeholder 3"/>
          <p:cNvSpPr>
            <a:spLocks noGrp="1"/>
          </p:cNvSpPr>
          <p:nvPr>
            <p:ph sz="half" idx="2"/>
          </p:nvPr>
        </p:nvSpPr>
        <p:spPr>
          <a:xfrm>
            <a:off x="4648200" y="1600200"/>
            <a:ext cx="3867150" cy="3989388"/>
          </a:xfrm>
        </p:spPr>
        <p:txBody>
          <a:bodyPr rtlCol="0">
            <a:normAutofit fontScale="92500" lnSpcReduction="10000"/>
          </a:bodyPr>
          <a:lstStyle/>
          <a:p>
            <a:pPr eaLnBrk="1" fontAlgn="auto" hangingPunct="1">
              <a:spcAft>
                <a:spcPts val="0"/>
              </a:spcAft>
              <a:defRPr/>
            </a:pPr>
            <a:r>
              <a:rPr lang="en-US" dirty="0">
                <a:solidFill>
                  <a:srgbClr val="0070C0"/>
                </a:solidFill>
                <a:latin typeface="Arial" panose="020B0604020202020204" pitchFamily="34" charset="0"/>
              </a:rPr>
              <a:t>Camouflaging leads to mental health problems;</a:t>
            </a:r>
          </a:p>
          <a:p>
            <a:pPr eaLnBrk="1" fontAlgn="auto" hangingPunct="1">
              <a:spcAft>
                <a:spcPts val="0"/>
              </a:spcAft>
              <a:defRPr/>
            </a:pPr>
            <a:r>
              <a:rPr lang="en-US" dirty="0">
                <a:solidFill>
                  <a:srgbClr val="0070C0"/>
                </a:solidFill>
                <a:latin typeface="Arial" panose="020B0604020202020204" pitchFamily="34" charset="0"/>
              </a:rPr>
              <a:t>Exhausting;</a:t>
            </a:r>
          </a:p>
          <a:p>
            <a:pPr eaLnBrk="1" fontAlgn="auto" hangingPunct="1">
              <a:spcAft>
                <a:spcPts val="0"/>
              </a:spcAft>
              <a:defRPr/>
            </a:pPr>
            <a:r>
              <a:rPr lang="en-US" dirty="0">
                <a:solidFill>
                  <a:srgbClr val="0070C0"/>
                </a:solidFill>
                <a:latin typeface="Arial" panose="020B0604020202020204" pitchFamily="34" charset="0"/>
              </a:rPr>
              <a:t>Stressful;</a:t>
            </a:r>
          </a:p>
          <a:p>
            <a:pPr eaLnBrk="1" fontAlgn="auto" hangingPunct="1">
              <a:spcAft>
                <a:spcPts val="0"/>
              </a:spcAft>
              <a:defRPr/>
            </a:pPr>
            <a:r>
              <a:rPr lang="en-US" dirty="0">
                <a:solidFill>
                  <a:srgbClr val="0070C0"/>
                </a:solidFill>
                <a:latin typeface="Arial" panose="020B0604020202020204" pitchFamily="34" charset="0"/>
              </a:rPr>
              <a:t>Erodes sense of identity;</a:t>
            </a:r>
          </a:p>
          <a:p>
            <a:pPr eaLnBrk="1" fontAlgn="auto" hangingPunct="1">
              <a:spcAft>
                <a:spcPts val="0"/>
              </a:spcAft>
              <a:defRPr/>
            </a:pPr>
            <a:r>
              <a:rPr lang="en-US" dirty="0">
                <a:solidFill>
                  <a:srgbClr val="0070C0"/>
                </a:solidFill>
                <a:latin typeface="Arial" panose="020B0604020202020204" pitchFamily="34" charset="0"/>
              </a:rPr>
              <a:t>Needs may not be met.</a:t>
            </a:r>
          </a:p>
        </p:txBody>
      </p:sp>
    </p:spTree>
    <p:extLst>
      <p:ext uri="{BB962C8B-B14F-4D97-AF65-F5344CB8AC3E}">
        <p14:creationId xmlns:p14="http://schemas.microsoft.com/office/powerpoint/2010/main" val="33778360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Chart, bar chart&#10;&#10;Description automatically generated">
            <a:extLst>
              <a:ext uri="{FF2B5EF4-FFF2-40B4-BE49-F238E27FC236}">
                <a16:creationId xmlns:a16="http://schemas.microsoft.com/office/drawing/2014/main" id="{FAC3C32C-8564-4F7B-A1B6-B68196E93F7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7544" y="332656"/>
            <a:ext cx="8352928" cy="5616623"/>
          </a:xfrm>
        </p:spPr>
      </p:pic>
    </p:spTree>
    <p:extLst>
      <p:ext uri="{BB962C8B-B14F-4D97-AF65-F5344CB8AC3E}">
        <p14:creationId xmlns:p14="http://schemas.microsoft.com/office/powerpoint/2010/main" val="29112487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normAutofit/>
          </a:bodyPr>
          <a:lstStyle/>
          <a:p>
            <a:pPr algn="ctr" eaLnBrk="1" hangingPunct="1"/>
            <a:r>
              <a:rPr lang="cy-GB" altLang="cy-GB" sz="3600" dirty="0">
                <a:latin typeface="Arial" panose="020B0604020202020204" pitchFamily="34" charset="0"/>
              </a:rPr>
              <a:t>ADCG mewn merched</a:t>
            </a:r>
            <a:br>
              <a:rPr lang="cy-GB" altLang="cy-GB" sz="3600" dirty="0">
                <a:latin typeface="Arial" panose="020B0604020202020204" pitchFamily="34" charset="0"/>
              </a:rPr>
            </a:br>
            <a:r>
              <a:rPr lang="cy-GB" altLang="cy-GB" sz="3600" dirty="0">
                <a:solidFill>
                  <a:srgbClr val="0070C0"/>
                </a:solidFill>
                <a:latin typeface="Arial" panose="020B0604020202020204" pitchFamily="34" charset="0"/>
              </a:rPr>
              <a:t>ADHD </a:t>
            </a:r>
            <a:r>
              <a:rPr lang="cy-GB" altLang="cy-GB" sz="3600" dirty="0" err="1">
                <a:solidFill>
                  <a:srgbClr val="0070C0"/>
                </a:solidFill>
                <a:latin typeface="Arial" panose="020B0604020202020204" pitchFamily="34" charset="0"/>
              </a:rPr>
              <a:t>in</a:t>
            </a:r>
            <a:r>
              <a:rPr lang="cy-GB" altLang="cy-GB" sz="3600" dirty="0">
                <a:solidFill>
                  <a:srgbClr val="0070C0"/>
                </a:solidFill>
                <a:latin typeface="Arial" panose="020B0604020202020204" pitchFamily="34" charset="0"/>
              </a:rPr>
              <a:t> </a:t>
            </a:r>
            <a:r>
              <a:rPr lang="cy-GB" altLang="cy-GB" sz="3600" dirty="0" err="1">
                <a:solidFill>
                  <a:srgbClr val="0070C0"/>
                </a:solidFill>
                <a:latin typeface="Arial" panose="020B0604020202020204" pitchFamily="34" charset="0"/>
              </a:rPr>
              <a:t>girls</a:t>
            </a:r>
            <a:endParaRPr lang="en-US" altLang="en-US" sz="3600" dirty="0">
              <a:solidFill>
                <a:srgbClr val="0070C0"/>
              </a:solidFill>
            </a:endParaRPr>
          </a:p>
        </p:txBody>
      </p:sp>
      <p:sp>
        <p:nvSpPr>
          <p:cNvPr id="13" name="Content Placeholder 12">
            <a:extLst>
              <a:ext uri="{FF2B5EF4-FFF2-40B4-BE49-F238E27FC236}">
                <a16:creationId xmlns:a16="http://schemas.microsoft.com/office/drawing/2014/main" id="{7E471BB1-B378-4D4E-89F3-49E14C5A0BCD}"/>
              </a:ext>
            </a:extLst>
          </p:cNvPr>
          <p:cNvSpPr>
            <a:spLocks noGrp="1"/>
          </p:cNvSpPr>
          <p:nvPr>
            <p:ph sz="half" idx="1"/>
          </p:nvPr>
        </p:nvSpPr>
        <p:spPr/>
        <p:txBody>
          <a:bodyPr/>
          <a:lstStyle/>
          <a:p>
            <a:r>
              <a:rPr lang="cy-GB" dirty="0">
                <a:latin typeface="Arial" panose="020B0604020202020204" pitchFamily="34" charset="0"/>
              </a:rPr>
              <a:t>Mewndroëdig;</a:t>
            </a:r>
          </a:p>
          <a:p>
            <a:r>
              <a:rPr lang="cy-GB" dirty="0">
                <a:latin typeface="Arial" panose="020B0604020202020204" pitchFamily="34" charset="0"/>
              </a:rPr>
              <a:t>“breuddwydiwr”;</a:t>
            </a:r>
          </a:p>
          <a:p>
            <a:r>
              <a:rPr lang="cy-GB" dirty="0">
                <a:latin typeface="Arial" panose="020B0604020202020204" pitchFamily="34" charset="0"/>
              </a:rPr>
              <a:t>Tynnu sylw'n hawdd;</a:t>
            </a:r>
          </a:p>
          <a:p>
            <a:r>
              <a:rPr lang="cy-GB" dirty="0">
                <a:latin typeface="Arial" panose="020B0604020202020204" pitchFamily="34" charset="0"/>
              </a:rPr>
              <a:t>Siaradus;</a:t>
            </a:r>
          </a:p>
          <a:p>
            <a:r>
              <a:rPr lang="cy-GB" dirty="0">
                <a:latin typeface="Arial" panose="020B0604020202020204" pitchFamily="34" charset="0"/>
              </a:rPr>
              <a:t>Mewnoli symptomau.</a:t>
            </a:r>
          </a:p>
        </p:txBody>
      </p:sp>
      <p:sp>
        <p:nvSpPr>
          <p:cNvPr id="14" name="Content Placeholder 13">
            <a:extLst>
              <a:ext uri="{FF2B5EF4-FFF2-40B4-BE49-F238E27FC236}">
                <a16:creationId xmlns:a16="http://schemas.microsoft.com/office/drawing/2014/main" id="{5A33C675-A5EB-4876-BDD1-C51A997902BD}"/>
              </a:ext>
            </a:extLst>
          </p:cNvPr>
          <p:cNvSpPr>
            <a:spLocks noGrp="1"/>
          </p:cNvSpPr>
          <p:nvPr>
            <p:ph sz="half" idx="2"/>
          </p:nvPr>
        </p:nvSpPr>
        <p:spPr/>
        <p:txBody>
          <a:bodyPr/>
          <a:lstStyle/>
          <a:p>
            <a:r>
              <a:rPr lang="en-GB" dirty="0">
                <a:solidFill>
                  <a:srgbClr val="0070C0"/>
                </a:solidFill>
                <a:latin typeface="Arial" panose="020B0604020202020204" pitchFamily="34" charset="0"/>
              </a:rPr>
              <a:t>Introverted;</a:t>
            </a:r>
          </a:p>
          <a:p>
            <a:r>
              <a:rPr lang="en-GB" dirty="0">
                <a:solidFill>
                  <a:srgbClr val="0070C0"/>
                </a:solidFill>
                <a:latin typeface="Arial" panose="020B0604020202020204" pitchFamily="34" charset="0"/>
              </a:rPr>
              <a:t>“a dreamer”;</a:t>
            </a:r>
          </a:p>
          <a:p>
            <a:r>
              <a:rPr lang="en-GB" dirty="0">
                <a:solidFill>
                  <a:srgbClr val="0070C0"/>
                </a:solidFill>
                <a:latin typeface="Arial" panose="020B0604020202020204" pitchFamily="34" charset="0"/>
              </a:rPr>
              <a:t>Easily distracted;</a:t>
            </a:r>
          </a:p>
          <a:p>
            <a:r>
              <a:rPr lang="en-GB" dirty="0">
                <a:solidFill>
                  <a:srgbClr val="0070C0"/>
                </a:solidFill>
                <a:latin typeface="Arial" panose="020B0604020202020204" pitchFamily="34" charset="0"/>
              </a:rPr>
              <a:t>Talkative;</a:t>
            </a:r>
          </a:p>
          <a:p>
            <a:r>
              <a:rPr lang="en-GB" dirty="0">
                <a:solidFill>
                  <a:srgbClr val="0070C0"/>
                </a:solidFill>
                <a:latin typeface="Arial" panose="020B0604020202020204" pitchFamily="34" charset="0"/>
              </a:rPr>
              <a:t>Internalize symptoms.</a:t>
            </a:r>
          </a:p>
          <a:p>
            <a:pPr marL="0" indent="0" algn="r">
              <a:buNone/>
            </a:pPr>
            <a:r>
              <a:rPr lang="en-GB" sz="2000" dirty="0">
                <a:solidFill>
                  <a:srgbClr val="0070C0"/>
                </a:solidFill>
                <a:latin typeface="Arial" panose="020B0604020202020204" pitchFamily="34" charset="0"/>
              </a:rPr>
              <a:t>(Ortega, 2020)</a:t>
            </a:r>
          </a:p>
        </p:txBody>
      </p:sp>
    </p:spTree>
    <p:extLst>
      <p:ext uri="{BB962C8B-B14F-4D97-AF65-F5344CB8AC3E}">
        <p14:creationId xmlns:p14="http://schemas.microsoft.com/office/powerpoint/2010/main" val="36195136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903634"/>
          </a:xfrm>
        </p:spPr>
        <p:txBody>
          <a:bodyPr>
            <a:noAutofit/>
          </a:bodyPr>
          <a:lstStyle/>
          <a:p>
            <a:pPr algn="ctr"/>
            <a:r>
              <a:rPr lang="en-GB" sz="3600" dirty="0">
                <a:latin typeface="Arial" panose="020B0604020202020204" pitchFamily="34" charset="0"/>
              </a:rPr>
              <a:t>Model </a:t>
            </a:r>
            <a:r>
              <a:rPr lang="en-GB" sz="3600" dirty="0" err="1">
                <a:latin typeface="Arial" panose="020B0604020202020204" pitchFamily="34" charset="0"/>
              </a:rPr>
              <a:t>Cymdeithasol</a:t>
            </a:r>
            <a:r>
              <a:rPr lang="en-GB" sz="3600" dirty="0">
                <a:latin typeface="Arial" panose="020B0604020202020204" pitchFamily="34" charset="0"/>
              </a:rPr>
              <a:t> o </a:t>
            </a:r>
            <a:r>
              <a:rPr lang="en-GB" sz="3600" dirty="0" err="1">
                <a:latin typeface="Arial" panose="020B0604020202020204" pitchFamily="34" charset="0"/>
              </a:rPr>
              <a:t>Anabledd</a:t>
            </a:r>
            <a:br>
              <a:rPr lang="en-GB" sz="3600" dirty="0">
                <a:latin typeface="Arial" panose="020B0604020202020204" pitchFamily="34" charset="0"/>
              </a:rPr>
            </a:br>
            <a:r>
              <a:rPr lang="en-GB" sz="3600" dirty="0">
                <a:solidFill>
                  <a:srgbClr val="0070C0"/>
                </a:solidFill>
                <a:latin typeface="Arial" panose="020B0604020202020204" pitchFamily="34" charset="0"/>
              </a:rPr>
              <a:t>Social model of Disability</a:t>
            </a:r>
          </a:p>
        </p:txBody>
      </p:sp>
      <p:sp>
        <p:nvSpPr>
          <p:cNvPr id="3" name="Content Placeholder 2">
            <a:extLst>
              <a:ext uri="{FF2B5EF4-FFF2-40B4-BE49-F238E27FC236}">
                <a16:creationId xmlns:a16="http://schemas.microsoft.com/office/drawing/2014/main" id="{D0122B4F-CD38-47FE-93DB-D01A0A0F8264}"/>
              </a:ext>
            </a:extLst>
          </p:cNvPr>
          <p:cNvSpPr>
            <a:spLocks noGrp="1"/>
          </p:cNvSpPr>
          <p:nvPr>
            <p:ph sz="half" idx="1"/>
          </p:nvPr>
        </p:nvSpPr>
        <p:spPr>
          <a:xfrm>
            <a:off x="323528" y="1844822"/>
            <a:ext cx="4191322" cy="3744417"/>
          </a:xfrm>
        </p:spPr>
        <p:txBody>
          <a:bodyPr>
            <a:noAutofit/>
          </a:bodyPr>
          <a:lstStyle/>
          <a:p>
            <a:r>
              <a:rPr lang="cy-GB" dirty="0">
                <a:latin typeface="Arial" panose="020B0604020202020204" pitchFamily="34" charset="0"/>
              </a:rPr>
              <a:t>Datblygwyd yn yr 1970au;</a:t>
            </a:r>
          </a:p>
          <a:p>
            <a:r>
              <a:rPr lang="cy-GB" dirty="0">
                <a:latin typeface="Arial" panose="020B0604020202020204" pitchFamily="34" charset="0"/>
              </a:rPr>
              <a:t>Cyfyngwyd gweithgareddau plant gan yr amgylchedd, nid eu </a:t>
            </a:r>
            <a:r>
              <a:rPr lang="cy-GB" dirty="0" err="1">
                <a:latin typeface="Arial" panose="020B0604020202020204" pitchFamily="34" charset="0"/>
              </a:rPr>
              <a:t>hADY</a:t>
            </a:r>
            <a:r>
              <a:rPr lang="cy-GB" dirty="0">
                <a:latin typeface="Arial" panose="020B0604020202020204" pitchFamily="34" charset="0"/>
              </a:rPr>
              <a:t>;</a:t>
            </a:r>
          </a:p>
          <a:p>
            <a:r>
              <a:rPr lang="cy-GB" dirty="0">
                <a:latin typeface="Arial" panose="020B0604020202020204" pitchFamily="34" charset="0"/>
              </a:rPr>
              <a:t>Rhwystrau yn ganlyniad o ddiffyg trefn cymdeithasol.</a:t>
            </a:r>
          </a:p>
        </p:txBody>
      </p:sp>
      <p:sp>
        <p:nvSpPr>
          <p:cNvPr id="4" name="Content Placeholder 3">
            <a:extLst>
              <a:ext uri="{FF2B5EF4-FFF2-40B4-BE49-F238E27FC236}">
                <a16:creationId xmlns:a16="http://schemas.microsoft.com/office/drawing/2014/main" id="{31BF3990-3F7E-4DE6-95AD-6F0BBB4214F1}"/>
              </a:ext>
            </a:extLst>
          </p:cNvPr>
          <p:cNvSpPr>
            <a:spLocks noGrp="1"/>
          </p:cNvSpPr>
          <p:nvPr>
            <p:ph sz="half" idx="2"/>
          </p:nvPr>
        </p:nvSpPr>
        <p:spPr>
          <a:xfrm>
            <a:off x="4629150" y="1844823"/>
            <a:ext cx="4335338" cy="4332139"/>
          </a:xfrm>
        </p:spPr>
        <p:txBody>
          <a:bodyPr>
            <a:normAutofit/>
          </a:bodyPr>
          <a:lstStyle/>
          <a:p>
            <a:r>
              <a:rPr lang="en-GB" dirty="0">
                <a:solidFill>
                  <a:srgbClr val="0070C0"/>
                </a:solidFill>
                <a:latin typeface="Arial" panose="020B0604020202020204" pitchFamily="34" charset="0"/>
              </a:rPr>
              <a:t>Developed in the 1970s;</a:t>
            </a:r>
          </a:p>
          <a:p>
            <a:r>
              <a:rPr lang="en-GB" dirty="0">
                <a:solidFill>
                  <a:srgbClr val="0070C0"/>
                </a:solidFill>
                <a:latin typeface="Arial" panose="020B0604020202020204" pitchFamily="34" charset="0"/>
              </a:rPr>
              <a:t>Children’s activities are limited by the environment, not by their ALN;</a:t>
            </a:r>
          </a:p>
          <a:p>
            <a:r>
              <a:rPr lang="en-GB" dirty="0">
                <a:solidFill>
                  <a:srgbClr val="0070C0"/>
                </a:solidFill>
                <a:latin typeface="Arial" panose="020B0604020202020204" pitchFamily="34" charset="0"/>
              </a:rPr>
              <a:t>Barriers are a consequence of a lack of social organisation.</a:t>
            </a:r>
          </a:p>
          <a:p>
            <a:endParaRPr lang="en-GB" dirty="0">
              <a:solidFill>
                <a:srgbClr val="002060"/>
              </a:solidFill>
              <a:latin typeface="Arial" panose="020B0604020202020204" pitchFamily="34" charset="0"/>
            </a:endParaRPr>
          </a:p>
        </p:txBody>
      </p:sp>
    </p:spTree>
    <p:extLst>
      <p:ext uri="{BB962C8B-B14F-4D97-AF65-F5344CB8AC3E}">
        <p14:creationId xmlns:p14="http://schemas.microsoft.com/office/powerpoint/2010/main" val="93829504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543593"/>
          </a:xfrm>
        </p:spPr>
        <p:txBody>
          <a:bodyPr>
            <a:noAutofit/>
          </a:bodyPr>
          <a:lstStyle/>
          <a:p>
            <a:pPr algn="ctr"/>
            <a:r>
              <a:rPr lang="en-GB" sz="3600" dirty="0">
                <a:latin typeface="Arial" panose="020B0604020202020204" pitchFamily="34" charset="0"/>
              </a:rPr>
              <a:t>Model </a:t>
            </a:r>
            <a:r>
              <a:rPr lang="en-GB" sz="3600" dirty="0" err="1">
                <a:latin typeface="Arial" panose="020B0604020202020204" pitchFamily="34" charset="0"/>
              </a:rPr>
              <a:t>Cymdeithasol</a:t>
            </a:r>
            <a:r>
              <a:rPr lang="en-GB" sz="3600" dirty="0">
                <a:latin typeface="Arial" panose="020B0604020202020204" pitchFamily="34" charset="0"/>
              </a:rPr>
              <a:t> o </a:t>
            </a:r>
            <a:r>
              <a:rPr lang="en-GB" sz="3600" dirty="0" err="1">
                <a:latin typeface="Arial" panose="020B0604020202020204" pitchFamily="34" charset="0"/>
              </a:rPr>
              <a:t>Anabledd</a:t>
            </a:r>
            <a:br>
              <a:rPr lang="en-GB" sz="2400" dirty="0">
                <a:latin typeface="Arial" panose="020B0604020202020204" pitchFamily="34" charset="0"/>
              </a:rPr>
            </a:br>
            <a:endParaRPr lang="en-GB" sz="2400" dirty="0">
              <a:solidFill>
                <a:srgbClr val="002060"/>
              </a:solidFill>
              <a:latin typeface="Arial" panose="020B0604020202020204" pitchFamily="34" charset="0"/>
            </a:endParaRPr>
          </a:p>
        </p:txBody>
      </p:sp>
      <p:sp>
        <p:nvSpPr>
          <p:cNvPr id="5" name="Content Placeholder 4">
            <a:extLst>
              <a:ext uri="{FF2B5EF4-FFF2-40B4-BE49-F238E27FC236}">
                <a16:creationId xmlns:a16="http://schemas.microsoft.com/office/drawing/2014/main" id="{CD778E3B-2254-45CE-89D7-9CF9BB5CE6A2}"/>
              </a:ext>
            </a:extLst>
          </p:cNvPr>
          <p:cNvSpPr>
            <a:spLocks noGrp="1"/>
          </p:cNvSpPr>
          <p:nvPr>
            <p:ph idx="1"/>
          </p:nvPr>
        </p:nvSpPr>
        <p:spPr>
          <a:xfrm>
            <a:off x="179512" y="908720"/>
            <a:ext cx="8712968" cy="5328592"/>
          </a:xfrm>
        </p:spPr>
        <p:txBody>
          <a:bodyPr>
            <a:normAutofit fontScale="32500" lnSpcReduction="20000"/>
          </a:bodyPr>
          <a:lstStyle/>
          <a:p>
            <a:pPr marL="0" indent="0">
              <a:buNone/>
            </a:pPr>
            <a:r>
              <a:rPr lang="cy-GB" sz="7400" b="0" i="1" dirty="0">
                <a:solidFill>
                  <a:srgbClr val="000000"/>
                </a:solidFill>
                <a:effectLst/>
                <a:latin typeface="Arial" panose="020B0604020202020204" pitchFamily="34" charset="0"/>
              </a:rPr>
              <a:t>“Datblygwyd y Model Cymdeithasol gan bobl anabl i nodi a gweithredu yn erbyn gwahaniaethu, ac i ganoli cydraddoldeb a hawliau dynol. Mae'r Model Cymdeithasol yn cymryd y ffocws oddi wrth nam; mae'n gosod cyfrifoldeb ar y llywodraeth, sefydliadau, busnesau ac unigolion ar draws pob sector o'r gymdeithas i nodi a gweithredu newidiadau adeiladol i gael gwared ar rwystrau a chynyddu mynediad. O dan y Model Cymdeithasol, mae anabledd wedi'i fframio fel lluniad cymdeithasol a grëwyd gan rwystrau y gellir eu newid a'u dileu, gan ddarparu model deinamig a chadarnhaol sy'n nodi achosion gwahardd ac anghydraddoldeb ac yn cynnig datrysiad. Cyfrifoldeb cymdeithas yw gwneud newidiadau, nid ar yr unigolyn anabl; i unigolion a sefydliadau ddeall ac yna gwneud yr addasiadau sy'n ofynnol i roi'r gorau i ymyleiddio ac eithrio pobl sydd gyda cyrff a meddyliau </a:t>
            </a:r>
            <a:r>
              <a:rPr lang="cy-GB" sz="7400" i="1" dirty="0">
                <a:solidFill>
                  <a:srgbClr val="000000"/>
                </a:solidFill>
                <a:latin typeface="Arial" panose="020B0604020202020204" pitchFamily="34" charset="0"/>
              </a:rPr>
              <a:t>sydd ddim y</a:t>
            </a:r>
            <a:r>
              <a:rPr lang="cy-GB" sz="7400" b="0" i="1" dirty="0">
                <a:solidFill>
                  <a:srgbClr val="000000"/>
                </a:solidFill>
                <a:effectLst/>
                <a:latin typeface="Arial" panose="020B0604020202020204" pitchFamily="34" charset="0"/>
              </a:rPr>
              <a:t>n cydymffurfio â syniad cymdeithas o'r hyn sy'n normal ac yn dderbyniol. </a:t>
            </a:r>
            <a:r>
              <a:rPr lang="en-GB" sz="7400" b="0" i="1" dirty="0">
                <a:solidFill>
                  <a:srgbClr val="000000"/>
                </a:solidFill>
                <a:effectLst/>
                <a:latin typeface="Arial" panose="020B0604020202020204" pitchFamily="34" charset="0"/>
              </a:rPr>
              <a:t>“</a:t>
            </a:r>
          </a:p>
          <a:p>
            <a:pPr marL="0" indent="0">
              <a:buNone/>
            </a:pPr>
            <a:endParaRPr lang="en-GB" sz="3500" dirty="0">
              <a:solidFill>
                <a:srgbClr val="000000"/>
              </a:solidFill>
              <a:latin typeface="Arial" panose="020B0604020202020204" pitchFamily="34" charset="0"/>
            </a:endParaRPr>
          </a:p>
          <a:p>
            <a:pPr marL="0" indent="0" algn="r">
              <a:buNone/>
            </a:pPr>
            <a:r>
              <a:rPr lang="en-GB" sz="6200" dirty="0">
                <a:solidFill>
                  <a:srgbClr val="000000"/>
                </a:solidFill>
                <a:latin typeface="Arial" panose="020B0604020202020204" pitchFamily="34" charset="0"/>
              </a:rPr>
              <a:t>(Shape Arts, no date, p.1)</a:t>
            </a:r>
            <a:endParaRPr lang="en-GB" sz="6200" dirty="0">
              <a:latin typeface="Arial" panose="020B0604020202020204" pitchFamily="34" charset="0"/>
            </a:endParaRPr>
          </a:p>
        </p:txBody>
      </p:sp>
    </p:spTree>
    <p:extLst>
      <p:ext uri="{BB962C8B-B14F-4D97-AF65-F5344CB8AC3E}">
        <p14:creationId xmlns:p14="http://schemas.microsoft.com/office/powerpoint/2010/main" val="8608691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628650" y="365127"/>
            <a:ext cx="7886700" cy="687609"/>
          </a:xfrm>
        </p:spPr>
        <p:txBody>
          <a:bodyPr>
            <a:noAutofit/>
          </a:bodyPr>
          <a:lstStyle/>
          <a:p>
            <a:pPr algn="ctr"/>
            <a:r>
              <a:rPr lang="en-GB" sz="4000" dirty="0">
                <a:solidFill>
                  <a:srgbClr val="0070C0"/>
                </a:solidFill>
                <a:latin typeface="Arial" panose="020B0604020202020204" pitchFamily="34" charset="0"/>
              </a:rPr>
              <a:t>Social model of Disability</a:t>
            </a:r>
          </a:p>
        </p:txBody>
      </p:sp>
      <p:sp>
        <p:nvSpPr>
          <p:cNvPr id="5" name="Content Placeholder 4">
            <a:extLst>
              <a:ext uri="{FF2B5EF4-FFF2-40B4-BE49-F238E27FC236}">
                <a16:creationId xmlns:a16="http://schemas.microsoft.com/office/drawing/2014/main" id="{CD778E3B-2254-45CE-89D7-9CF9BB5CE6A2}"/>
              </a:ext>
            </a:extLst>
          </p:cNvPr>
          <p:cNvSpPr>
            <a:spLocks noGrp="1"/>
          </p:cNvSpPr>
          <p:nvPr>
            <p:ph idx="1"/>
          </p:nvPr>
        </p:nvSpPr>
        <p:spPr>
          <a:xfrm>
            <a:off x="107504" y="1052736"/>
            <a:ext cx="8784976" cy="5184576"/>
          </a:xfrm>
        </p:spPr>
        <p:txBody>
          <a:bodyPr>
            <a:normAutofit/>
          </a:bodyPr>
          <a:lstStyle/>
          <a:p>
            <a:pPr marL="0" indent="0">
              <a:buNone/>
            </a:pPr>
            <a:r>
              <a:rPr lang="en-GB" sz="2200" b="0" i="1" dirty="0">
                <a:solidFill>
                  <a:srgbClr val="000000"/>
                </a:solidFill>
                <a:effectLst/>
                <a:latin typeface="Arial" panose="020B0604020202020204" pitchFamily="34" charset="0"/>
              </a:rPr>
              <a:t>“The Social Model was developed by disabled people to identify and take action against discrimination, and to centre equality and human rights. The Social Model takes the focus away from impairment; it places responsibility on government, organisations, businesses and individuals across all sectors of society to identify and implement constructive changes to remove barriers and increase access. Under the Social Model, disability is framed as a social construct created by barriers which can be changed and eliminated, providing a dynamic and positive model which identifies the causes of exclusion and inequality and proposes a solution. It is on society to make changes, not on the disabled person; for individuals and organisations to understand and then make the adjustments required to stop marginalising and excluding people whose bodies and minds don’t comply with society’s idea of what is normative and acceptable.”</a:t>
            </a:r>
            <a:endParaRPr lang="en-GB" sz="2200" i="1" dirty="0">
              <a:solidFill>
                <a:srgbClr val="000000"/>
              </a:solidFill>
              <a:latin typeface="Arial" panose="020B0604020202020204" pitchFamily="34" charset="0"/>
            </a:endParaRPr>
          </a:p>
          <a:p>
            <a:pPr marL="0" indent="0" algn="r">
              <a:buNone/>
            </a:pPr>
            <a:r>
              <a:rPr lang="en-GB" sz="1600" dirty="0">
                <a:solidFill>
                  <a:srgbClr val="000000"/>
                </a:solidFill>
                <a:latin typeface="Arial" panose="020B0604020202020204" pitchFamily="34" charset="0"/>
              </a:rPr>
              <a:t>(Shape Arts, no date, p.1)</a:t>
            </a:r>
            <a:endParaRPr lang="en-GB" sz="1600" dirty="0">
              <a:latin typeface="Arial" panose="020B0604020202020204" pitchFamily="34" charset="0"/>
            </a:endParaRPr>
          </a:p>
        </p:txBody>
      </p:sp>
    </p:spTree>
    <p:extLst>
      <p:ext uri="{BB962C8B-B14F-4D97-AF65-F5344CB8AC3E}">
        <p14:creationId xmlns:p14="http://schemas.microsoft.com/office/powerpoint/2010/main" val="25705842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31F20-A8C3-443B-B98E-37A1287A2F42}"/>
              </a:ext>
            </a:extLst>
          </p:cNvPr>
          <p:cNvSpPr>
            <a:spLocks noGrp="1"/>
          </p:cNvSpPr>
          <p:nvPr>
            <p:ph type="title"/>
          </p:nvPr>
        </p:nvSpPr>
        <p:spPr>
          <a:xfrm>
            <a:off x="107504" y="307461"/>
            <a:ext cx="8407846" cy="1325563"/>
          </a:xfrm>
        </p:spPr>
        <p:txBody>
          <a:bodyPr>
            <a:noAutofit/>
          </a:bodyPr>
          <a:lstStyle/>
          <a:p>
            <a:pPr algn="ctr"/>
            <a:r>
              <a:rPr lang="en-GB" sz="3600" dirty="0">
                <a:latin typeface="Arial" panose="020B0604020202020204" pitchFamily="34" charset="0"/>
              </a:rPr>
              <a:t>Model </a:t>
            </a:r>
            <a:r>
              <a:rPr lang="en-GB" sz="3600" dirty="0" err="1">
                <a:latin typeface="Arial" panose="020B0604020202020204" pitchFamily="34" charset="0"/>
              </a:rPr>
              <a:t>Cymdeithasol</a:t>
            </a:r>
            <a:r>
              <a:rPr lang="en-GB" sz="3600" dirty="0">
                <a:latin typeface="Arial" panose="020B0604020202020204" pitchFamily="34" charset="0"/>
              </a:rPr>
              <a:t> o </a:t>
            </a:r>
            <a:r>
              <a:rPr lang="en-GB" sz="3600" dirty="0" err="1">
                <a:latin typeface="Arial" panose="020B0604020202020204" pitchFamily="34" charset="0"/>
              </a:rPr>
              <a:t>Anabledd</a:t>
            </a:r>
            <a:r>
              <a:rPr lang="en-GB" sz="3600" dirty="0">
                <a:latin typeface="Arial" panose="020B0604020202020204" pitchFamily="34" charset="0"/>
              </a:rPr>
              <a:t> - </a:t>
            </a:r>
            <a:r>
              <a:rPr lang="en-GB" sz="3600" dirty="0" err="1">
                <a:latin typeface="Arial" panose="020B0604020202020204" pitchFamily="34" charset="0"/>
              </a:rPr>
              <a:t>fideo</a:t>
            </a:r>
            <a:br>
              <a:rPr lang="en-GB" sz="3600" dirty="0">
                <a:latin typeface="Arial" panose="020B0604020202020204" pitchFamily="34" charset="0"/>
              </a:rPr>
            </a:br>
            <a:r>
              <a:rPr lang="en-GB" sz="3600" dirty="0">
                <a:solidFill>
                  <a:srgbClr val="0070C0"/>
                </a:solidFill>
                <a:latin typeface="Arial" panose="020B0604020202020204" pitchFamily="34" charset="0"/>
              </a:rPr>
              <a:t>Social model of Disability - video</a:t>
            </a:r>
          </a:p>
        </p:txBody>
      </p:sp>
      <p:pic>
        <p:nvPicPr>
          <p:cNvPr id="6" name="Online Media 5" title="Let's Raise the Roof   - A Social Model of Disability">
            <a:hlinkClick r:id="" action="ppaction://media"/>
            <a:extLst>
              <a:ext uri="{FF2B5EF4-FFF2-40B4-BE49-F238E27FC236}">
                <a16:creationId xmlns:a16="http://schemas.microsoft.com/office/drawing/2014/main" id="{5791F654-F026-4CAC-93A7-F5AE5D4AFE10}"/>
              </a:ext>
            </a:extLst>
          </p:cNvPr>
          <p:cNvPicPr>
            <a:picLocks noGrp="1" noRot="1" noChangeAspect="1"/>
          </p:cNvPicPr>
          <p:nvPr>
            <p:ph idx="1"/>
            <a:videoFile r:link="rId1"/>
          </p:nvPr>
        </p:nvPicPr>
        <p:blipFill>
          <a:blip r:embed="rId4"/>
          <a:stretch>
            <a:fillRect/>
          </a:stretch>
        </p:blipFill>
        <p:spPr>
          <a:xfrm>
            <a:off x="323528" y="1600200"/>
            <a:ext cx="8496944" cy="4421088"/>
          </a:xfrm>
          <a:prstGeom prst="rect">
            <a:avLst/>
          </a:prstGeom>
        </p:spPr>
      </p:pic>
    </p:spTree>
    <p:extLst>
      <p:ext uri="{BB962C8B-B14F-4D97-AF65-F5344CB8AC3E}">
        <p14:creationId xmlns:p14="http://schemas.microsoft.com/office/powerpoint/2010/main" val="95602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493FCD-9214-4133-B35E-155D1BB932C0}"/>
              </a:ext>
            </a:extLst>
          </p:cNvPr>
          <p:cNvSpPr>
            <a:spLocks noGrp="1"/>
          </p:cNvSpPr>
          <p:nvPr>
            <p:ph type="title"/>
          </p:nvPr>
        </p:nvSpPr>
        <p:spPr>
          <a:xfrm>
            <a:off x="628650" y="365127"/>
            <a:ext cx="7886700" cy="687610"/>
          </a:xfrm>
        </p:spPr>
        <p:txBody>
          <a:bodyPr>
            <a:normAutofit/>
          </a:bodyPr>
          <a:lstStyle/>
          <a:p>
            <a:pPr algn="ctr"/>
            <a:r>
              <a:rPr lang="en-GB" sz="3600" dirty="0">
                <a:latin typeface="Arial" panose="020B0604020202020204" pitchFamily="34" charset="0"/>
              </a:rPr>
              <a:t>Medical model vs Social model</a:t>
            </a:r>
          </a:p>
        </p:txBody>
      </p:sp>
      <p:pic>
        <p:nvPicPr>
          <p:cNvPr id="2050" name="Picture 2">
            <a:extLst>
              <a:ext uri="{FF2B5EF4-FFF2-40B4-BE49-F238E27FC236}">
                <a16:creationId xmlns:a16="http://schemas.microsoft.com/office/drawing/2014/main" id="{74D40866-E8F8-448C-8D97-E5D7DBCC1EE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01552" y="1196752"/>
            <a:ext cx="8274904" cy="5242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132191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DEFF40-36FB-4A77-A59A-3F3607E99576}"/>
              </a:ext>
            </a:extLst>
          </p:cNvPr>
          <p:cNvSpPr>
            <a:spLocks noGrp="1"/>
          </p:cNvSpPr>
          <p:nvPr>
            <p:ph type="title"/>
          </p:nvPr>
        </p:nvSpPr>
        <p:spPr/>
        <p:txBody>
          <a:bodyPr>
            <a:normAutofit/>
          </a:bodyPr>
          <a:lstStyle/>
          <a:p>
            <a:pPr algn="ctr"/>
            <a:r>
              <a:rPr lang="cy-GB" altLang="cy-GB" sz="3600" dirty="0">
                <a:latin typeface="Arial" panose="020B0604020202020204" pitchFamily="34" charset="0"/>
              </a:rPr>
              <a:t>Yr amgylchedd</a:t>
            </a:r>
            <a:br>
              <a:rPr lang="cy-GB" altLang="cy-GB" sz="3600" dirty="0">
                <a:latin typeface="Arial" panose="020B0604020202020204" pitchFamily="34" charset="0"/>
              </a:rPr>
            </a:br>
            <a:r>
              <a:rPr lang="cy-GB" altLang="cy-GB" sz="3600" dirty="0">
                <a:solidFill>
                  <a:srgbClr val="0070C0"/>
                </a:solidFill>
                <a:latin typeface="Arial" panose="020B0604020202020204" pitchFamily="34" charset="0"/>
              </a:rPr>
              <a:t>The </a:t>
            </a:r>
            <a:r>
              <a:rPr lang="cy-GB" altLang="cy-GB" sz="3600" dirty="0" err="1">
                <a:solidFill>
                  <a:srgbClr val="0070C0"/>
                </a:solidFill>
                <a:latin typeface="Arial" panose="020B0604020202020204" pitchFamily="34" charset="0"/>
              </a:rPr>
              <a:t>environment</a:t>
            </a:r>
            <a:endParaRPr lang="en-GB" sz="3600" dirty="0">
              <a:solidFill>
                <a:srgbClr val="0070C0"/>
              </a:solidFill>
            </a:endParaRPr>
          </a:p>
        </p:txBody>
      </p:sp>
      <p:pic>
        <p:nvPicPr>
          <p:cNvPr id="7" name="Content Placeholder 6" descr="A picture containing text&#10;&#10;Description automatically generated">
            <a:extLst>
              <a:ext uri="{FF2B5EF4-FFF2-40B4-BE49-F238E27FC236}">
                <a16:creationId xmlns:a16="http://schemas.microsoft.com/office/drawing/2014/main" id="{578BF23D-6C97-4CFE-A9FC-7E9138AC3A95}"/>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853351" y="1700402"/>
            <a:ext cx="7632848" cy="4546623"/>
          </a:xfrm>
        </p:spPr>
      </p:pic>
    </p:spTree>
    <p:extLst>
      <p:ext uri="{BB962C8B-B14F-4D97-AF65-F5344CB8AC3E}">
        <p14:creationId xmlns:p14="http://schemas.microsoft.com/office/powerpoint/2010/main" val="381214171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C0B96-C822-4FC9-B090-FC24874CE624}"/>
              </a:ext>
            </a:extLst>
          </p:cNvPr>
          <p:cNvSpPr>
            <a:spLocks noGrp="1"/>
          </p:cNvSpPr>
          <p:nvPr>
            <p:ph type="title"/>
          </p:nvPr>
        </p:nvSpPr>
        <p:spPr>
          <a:xfrm>
            <a:off x="628650" y="365127"/>
            <a:ext cx="7886700" cy="759618"/>
          </a:xfrm>
        </p:spPr>
        <p:txBody>
          <a:bodyPr>
            <a:noAutofit/>
          </a:bodyPr>
          <a:lstStyle/>
          <a:p>
            <a:pPr algn="ctr"/>
            <a:r>
              <a:rPr lang="en-GB" sz="3600" dirty="0" err="1">
                <a:latin typeface="Arial" panose="020B0604020202020204" pitchFamily="34" charset="0"/>
              </a:rPr>
              <a:t>Darllen</a:t>
            </a:r>
            <a:br>
              <a:rPr lang="en-GB" sz="3600" dirty="0">
                <a:latin typeface="Arial" panose="020B0604020202020204" pitchFamily="34" charset="0"/>
              </a:rPr>
            </a:br>
            <a:r>
              <a:rPr lang="en-GB" sz="3600" dirty="0">
                <a:solidFill>
                  <a:srgbClr val="0070C0"/>
                </a:solidFill>
                <a:latin typeface="Arial" panose="020B0604020202020204" pitchFamily="34" charset="0"/>
              </a:rPr>
              <a:t>Reading</a:t>
            </a:r>
          </a:p>
        </p:txBody>
      </p:sp>
      <p:sp>
        <p:nvSpPr>
          <p:cNvPr id="3" name="Content Placeholder 2">
            <a:extLst>
              <a:ext uri="{FF2B5EF4-FFF2-40B4-BE49-F238E27FC236}">
                <a16:creationId xmlns:a16="http://schemas.microsoft.com/office/drawing/2014/main" id="{FCC1E7BA-803A-44B4-918B-BA94C12C4273}"/>
              </a:ext>
            </a:extLst>
          </p:cNvPr>
          <p:cNvSpPr>
            <a:spLocks noGrp="1"/>
          </p:cNvSpPr>
          <p:nvPr>
            <p:ph idx="1"/>
          </p:nvPr>
        </p:nvSpPr>
        <p:spPr>
          <a:xfrm>
            <a:off x="251520" y="1556792"/>
            <a:ext cx="8712968" cy="4536504"/>
          </a:xfrm>
        </p:spPr>
        <p:txBody>
          <a:bodyPr>
            <a:normAutofit lnSpcReduction="10000"/>
          </a:bodyPr>
          <a:lstStyle/>
          <a:p>
            <a:pPr marL="0" indent="0">
              <a:buNone/>
            </a:pPr>
            <a:r>
              <a:rPr lang="en-GB" sz="2000" dirty="0">
                <a:latin typeface="Arial" panose="020B0604020202020204" pitchFamily="34" charset="0"/>
              </a:rPr>
              <a:t>Contact a Family (2021) Wheelchair Services for Children and Young People in Wales. Available at: </a:t>
            </a:r>
            <a:r>
              <a:rPr lang="en-GB" sz="2000" dirty="0">
                <a:latin typeface="Arial" panose="020B0604020202020204" pitchFamily="34" charset="0"/>
                <a:hlinkClick r:id="rId3"/>
              </a:rPr>
              <a:t>https://contact.org.uk/wp-content/uploads/2021/03/wheelchair_services_for_young_people_in_wales.pdf</a:t>
            </a:r>
            <a:r>
              <a:rPr lang="en-GB" sz="2000" dirty="0">
                <a:latin typeface="Arial" panose="020B0604020202020204" pitchFamily="34" charset="0"/>
              </a:rPr>
              <a:t> [Accessed: December 17 2021].</a:t>
            </a:r>
          </a:p>
          <a:p>
            <a:pPr marL="0" indent="0">
              <a:buNone/>
            </a:pPr>
            <a:endParaRPr lang="en-GB" sz="2000" dirty="0">
              <a:latin typeface="Arial" panose="020B0604020202020204" pitchFamily="34" charset="0"/>
            </a:endParaRPr>
          </a:p>
          <a:p>
            <a:pPr marL="0" indent="0">
              <a:buNone/>
            </a:pPr>
            <a:r>
              <a:rPr lang="en-GB" sz="2000" dirty="0">
                <a:latin typeface="Arial" panose="020B0604020202020204" pitchFamily="34" charset="0"/>
              </a:rPr>
              <a:t>The Guardian (2019) </a:t>
            </a:r>
            <a:r>
              <a:rPr lang="en-GB" sz="2000" i="0" dirty="0">
                <a:effectLst/>
                <a:latin typeface="Arial" panose="020B0604020202020204" pitchFamily="34" charset="0"/>
              </a:rPr>
              <a:t>‘</a:t>
            </a:r>
            <a:r>
              <a:rPr lang="en-GB" sz="2000" i="1" dirty="0">
                <a:effectLst/>
                <a:latin typeface="Arial" panose="020B0604020202020204" pitchFamily="34" charset="0"/>
              </a:rPr>
              <a:t>Anything but inclusive’: No school places for three disabled sisters</a:t>
            </a:r>
            <a:r>
              <a:rPr lang="en-GB" sz="2000" i="0" dirty="0">
                <a:effectLst/>
                <a:latin typeface="Arial" panose="020B0604020202020204" pitchFamily="34" charset="0"/>
              </a:rPr>
              <a:t>. </a:t>
            </a:r>
            <a:r>
              <a:rPr lang="en-GB" sz="2000" dirty="0">
                <a:latin typeface="Arial" panose="020B0604020202020204" pitchFamily="34" charset="0"/>
              </a:rPr>
              <a:t>Available at: </a:t>
            </a:r>
            <a:r>
              <a:rPr lang="en-GB" sz="2000" dirty="0">
                <a:latin typeface="Arial" panose="020B0604020202020204" pitchFamily="34" charset="0"/>
                <a:hlinkClick r:id="rId4">
                  <a:extLst>
                    <a:ext uri="{A12FA001-AC4F-418D-AE19-62706E023703}">
                      <ahyp:hlinkClr xmlns:ahyp="http://schemas.microsoft.com/office/drawing/2018/hyperlinkcolor" val="tx"/>
                    </a:ext>
                  </a:extLst>
                </a:hlinkClick>
              </a:rPr>
              <a:t>https://www.theguardian.com/society/2019/jul/19/adopters-disabled-children-send-crisis-special-education-provision</a:t>
            </a:r>
            <a:r>
              <a:rPr lang="en-GB" sz="2000" dirty="0">
                <a:latin typeface="Arial" panose="020B0604020202020204" pitchFamily="34" charset="0"/>
              </a:rPr>
              <a:t>  [Accessed: December 17 2021].</a:t>
            </a:r>
          </a:p>
          <a:p>
            <a:pPr marL="0" indent="0">
              <a:buNone/>
            </a:pPr>
            <a:endParaRPr lang="en-GB" sz="2000" i="0" dirty="0">
              <a:effectLst/>
              <a:latin typeface="Arial" panose="020B0604020202020204" pitchFamily="34" charset="0"/>
            </a:endParaRPr>
          </a:p>
          <a:p>
            <a:pPr marL="0" indent="0">
              <a:buNone/>
            </a:pPr>
            <a:r>
              <a:rPr lang="en-GB" sz="2000" dirty="0">
                <a:latin typeface="Arial" panose="020B0604020202020204" pitchFamily="34" charset="0"/>
              </a:rPr>
              <a:t>Welsh Government (2018) </a:t>
            </a:r>
            <a:r>
              <a:rPr lang="en-GB" sz="2000" i="1" dirty="0">
                <a:latin typeface="Arial" panose="020B0604020202020204" pitchFamily="34" charset="0"/>
              </a:rPr>
              <a:t>Planning to increase access to schools for disabled pupils. </a:t>
            </a:r>
            <a:r>
              <a:rPr lang="en-GB" sz="2000" dirty="0">
                <a:latin typeface="Arial" panose="020B0604020202020204" pitchFamily="34" charset="0"/>
              </a:rPr>
              <a:t>Available at: </a:t>
            </a:r>
            <a:r>
              <a:rPr lang="en-GB" sz="2000" dirty="0">
                <a:latin typeface="Arial" panose="020B0604020202020204" pitchFamily="34" charset="0"/>
                <a:hlinkClick r:id="rId5"/>
              </a:rPr>
              <a:t>https://gov.wales/sites/default/files/publications/2018-04/planning-to-increase-access-to-schools-for-disabled-pupils.pdf</a:t>
            </a:r>
            <a:r>
              <a:rPr lang="en-GB" sz="2000" dirty="0">
                <a:latin typeface="Arial" panose="020B0604020202020204" pitchFamily="34" charset="0"/>
              </a:rPr>
              <a:t> [Accessed: December 17 2021].</a:t>
            </a:r>
          </a:p>
        </p:txBody>
      </p:sp>
    </p:spTree>
    <p:extLst>
      <p:ext uri="{BB962C8B-B14F-4D97-AF65-F5344CB8AC3E}">
        <p14:creationId xmlns:p14="http://schemas.microsoft.com/office/powerpoint/2010/main" val="37465525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7504" y="365127"/>
            <a:ext cx="8407846" cy="903634"/>
          </a:xfrm>
        </p:spPr>
        <p:txBody>
          <a:bodyPr rtlCol="0">
            <a:noAutofit/>
          </a:bodyPr>
          <a:lstStyle/>
          <a:p>
            <a:pPr algn="ctr" eaLnBrk="1" fontAlgn="auto" hangingPunct="1">
              <a:spcAft>
                <a:spcPts val="0"/>
              </a:spcAft>
              <a:defRPr/>
            </a:pPr>
            <a:r>
              <a:rPr lang="en-GB" sz="3600" dirty="0">
                <a:latin typeface="Arial" panose="020B0604020202020204" pitchFamily="34" charset="0"/>
              </a:rPr>
              <a:t>Rhwystrau </a:t>
            </a:r>
            <a:r>
              <a:rPr lang="en-GB" sz="3600" dirty="0" err="1">
                <a:latin typeface="Arial" panose="020B0604020202020204" pitchFamily="34" charset="0"/>
              </a:rPr>
              <a:t>yn</a:t>
            </a:r>
            <a:r>
              <a:rPr lang="en-GB" sz="3600" dirty="0">
                <a:latin typeface="Arial" panose="020B0604020202020204" pitchFamily="34" charset="0"/>
              </a:rPr>
              <a:t> </a:t>
            </a:r>
            <a:r>
              <a:rPr lang="en-GB" sz="3600" dirty="0" err="1">
                <a:latin typeface="Arial" panose="020B0604020202020204" pitchFamily="34" charset="0"/>
              </a:rPr>
              <a:t>ymwneud</a:t>
            </a:r>
            <a:r>
              <a:rPr lang="en-GB" sz="3600" dirty="0">
                <a:latin typeface="Arial" panose="020B0604020202020204" pitchFamily="34" charset="0"/>
              </a:rPr>
              <a:t> ag </a:t>
            </a:r>
            <a:r>
              <a:rPr lang="en-GB" sz="3600" dirty="0" err="1">
                <a:latin typeface="Arial" panose="020B0604020202020204" pitchFamily="34" charset="0"/>
              </a:rPr>
              <a:t>Agweddau</a:t>
            </a:r>
            <a:br>
              <a:rPr lang="en-GB" sz="3600" dirty="0">
                <a:latin typeface="Arial" panose="020B0604020202020204" pitchFamily="34" charset="0"/>
              </a:rPr>
            </a:br>
            <a:r>
              <a:rPr lang="en-GB" sz="3600" dirty="0">
                <a:solidFill>
                  <a:srgbClr val="0070C0"/>
                </a:solidFill>
                <a:latin typeface="Arial" panose="020B0604020202020204" pitchFamily="34" charset="0"/>
              </a:rPr>
              <a:t>Attitudinal Barriers</a:t>
            </a:r>
            <a:endParaRPr lang="cy-GB" sz="3600" dirty="0">
              <a:solidFill>
                <a:srgbClr val="0070C0"/>
              </a:solidFill>
              <a:latin typeface="Arial" panose="020B0604020202020204" pitchFamily="34" charset="0"/>
            </a:endParaRPr>
          </a:p>
        </p:txBody>
      </p:sp>
      <p:pic>
        <p:nvPicPr>
          <p:cNvPr id="6" name="Content Placeholder 5" descr="A picture containing text, water sport, sport, swimming&#10;&#10;Description automatically generated">
            <a:extLst>
              <a:ext uri="{FF2B5EF4-FFF2-40B4-BE49-F238E27FC236}">
                <a16:creationId xmlns:a16="http://schemas.microsoft.com/office/drawing/2014/main" id="{5DDDD276-3C35-427A-8A49-C16FA05F378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67544" y="1600200"/>
            <a:ext cx="8352928" cy="4781128"/>
          </a:xfrm>
        </p:spPr>
      </p:pic>
    </p:spTree>
    <p:extLst>
      <p:ext uri="{BB962C8B-B14F-4D97-AF65-F5344CB8AC3E}">
        <p14:creationId xmlns:p14="http://schemas.microsoft.com/office/powerpoint/2010/main" val="3718508647"/>
      </p:ext>
    </p:extLst>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1774E-90A3-49C1-85B0-68C54598429F}"/>
              </a:ext>
            </a:extLst>
          </p:cNvPr>
          <p:cNvSpPr>
            <a:spLocks noGrp="1"/>
          </p:cNvSpPr>
          <p:nvPr>
            <p:ph type="title"/>
          </p:nvPr>
        </p:nvSpPr>
        <p:spPr>
          <a:xfrm>
            <a:off x="107504" y="365127"/>
            <a:ext cx="8407846" cy="903634"/>
          </a:xfrm>
        </p:spPr>
        <p:txBody>
          <a:bodyPr>
            <a:noAutofit/>
          </a:bodyPr>
          <a:lstStyle/>
          <a:p>
            <a:pPr algn="ctr"/>
            <a:r>
              <a:rPr lang="en-GB" sz="3600" dirty="0" err="1">
                <a:latin typeface="Arial" panose="020B0604020202020204" pitchFamily="34" charset="0"/>
              </a:rPr>
              <a:t>Rhwystrau</a:t>
            </a:r>
            <a:r>
              <a:rPr lang="en-GB" sz="3600" dirty="0">
                <a:latin typeface="Arial" panose="020B0604020202020204" pitchFamily="34" charset="0"/>
              </a:rPr>
              <a:t> </a:t>
            </a:r>
            <a:r>
              <a:rPr lang="en-GB" sz="3600" dirty="0" err="1">
                <a:latin typeface="Arial" panose="020B0604020202020204" pitchFamily="34" charset="0"/>
              </a:rPr>
              <a:t>yn</a:t>
            </a:r>
            <a:r>
              <a:rPr lang="en-GB" sz="3600" dirty="0">
                <a:latin typeface="Arial" panose="020B0604020202020204" pitchFamily="34" charset="0"/>
              </a:rPr>
              <a:t> </a:t>
            </a:r>
            <a:r>
              <a:rPr lang="en-GB" sz="3600" dirty="0" err="1">
                <a:latin typeface="Arial" panose="020B0604020202020204" pitchFamily="34" charset="0"/>
              </a:rPr>
              <a:t>ymwneud</a:t>
            </a:r>
            <a:r>
              <a:rPr lang="en-GB" sz="3600" dirty="0">
                <a:latin typeface="Arial" panose="020B0604020202020204" pitchFamily="34" charset="0"/>
              </a:rPr>
              <a:t> ag </a:t>
            </a:r>
            <a:r>
              <a:rPr lang="en-GB" sz="3600" dirty="0" err="1">
                <a:latin typeface="Arial" panose="020B0604020202020204" pitchFamily="34" charset="0"/>
              </a:rPr>
              <a:t>Agweddau</a:t>
            </a:r>
            <a:br>
              <a:rPr lang="en-GB" sz="3200" dirty="0">
                <a:latin typeface="Arial" panose="020B0604020202020204" pitchFamily="34" charset="0"/>
              </a:rPr>
            </a:br>
            <a:endParaRPr lang="en-GB" sz="3200" dirty="0"/>
          </a:p>
        </p:txBody>
      </p:sp>
      <p:sp>
        <p:nvSpPr>
          <p:cNvPr id="4" name="Content Placeholder 3">
            <a:extLst>
              <a:ext uri="{FF2B5EF4-FFF2-40B4-BE49-F238E27FC236}">
                <a16:creationId xmlns:a16="http://schemas.microsoft.com/office/drawing/2014/main" id="{E72D4B39-112B-48C4-9BEA-FB3A842B8CE6}"/>
              </a:ext>
            </a:extLst>
          </p:cNvPr>
          <p:cNvSpPr>
            <a:spLocks noGrp="1"/>
          </p:cNvSpPr>
          <p:nvPr>
            <p:ph idx="1"/>
          </p:nvPr>
        </p:nvSpPr>
        <p:spPr>
          <a:xfrm>
            <a:off x="251520" y="1268761"/>
            <a:ext cx="8640960" cy="4248472"/>
          </a:xfrm>
        </p:spPr>
        <p:txBody>
          <a:bodyPr>
            <a:normAutofit lnSpcReduction="10000"/>
          </a:bodyPr>
          <a:lstStyle/>
          <a:p>
            <a:pPr marL="0" indent="0">
              <a:buNone/>
            </a:pPr>
            <a:r>
              <a:rPr lang="cy-GB" b="0" i="1" dirty="0">
                <a:solidFill>
                  <a:srgbClr val="2E2E2E"/>
                </a:solidFill>
                <a:effectLst/>
                <a:latin typeface="Arial" panose="020B0604020202020204" pitchFamily="34" charset="0"/>
                <a:cs typeface="Arial" panose="020B0604020202020204" pitchFamily="34" charset="0"/>
              </a:rPr>
              <a:t>“Yn aml, plant ag anableddau yw’r targed o ragfarn gan eu cyfoedion. Gall rhagfarn a gwahaniaethu arwain at ganlyniadau iechyd niweidiol, cynyddu unigrwydd a phryder dioddefwyr, a lleihau eu hunan-werth. Mae ymchwil diweddar wedi dangos nad yw llawer o ysgolion yn y DU yn gwneud llawer i hyrwyddo agweddau cadarnhaol tuag at anabledd ymhlith disgyblion, ac y gallai fod angen mwy o adnoddau ar athrawon i'w cefnogi i ddatblygu strategaethau i annog agweddau cadarnhaol</a:t>
            </a:r>
            <a:r>
              <a:rPr lang="cy-GB" i="1" dirty="0">
                <a:solidFill>
                  <a:srgbClr val="2E2E2E"/>
                </a:solidFill>
                <a:latin typeface="Arial" panose="020B0604020202020204" pitchFamily="34" charset="0"/>
                <a:cs typeface="Arial" panose="020B0604020202020204" pitchFamily="34" charset="0"/>
              </a:rPr>
              <a:t>.”</a:t>
            </a:r>
            <a:endParaRPr lang="cy-GB" b="0" i="1" dirty="0">
              <a:solidFill>
                <a:srgbClr val="2E2E2E"/>
              </a:solidFill>
              <a:effectLst/>
              <a:latin typeface="Arial" panose="020B0604020202020204" pitchFamily="34" charset="0"/>
              <a:cs typeface="Arial" panose="020B0604020202020204" pitchFamily="34" charset="0"/>
            </a:endParaRPr>
          </a:p>
          <a:p>
            <a:pPr marL="0" indent="0" algn="r">
              <a:buNone/>
            </a:pPr>
            <a:endParaRPr lang="en-GB" sz="1900" dirty="0">
              <a:cs typeface="Arial" panose="020B0604020202020204" pitchFamily="34" charset="0"/>
            </a:endParaRPr>
          </a:p>
          <a:p>
            <a:pPr marL="0" indent="0" algn="r">
              <a:buNone/>
            </a:pPr>
            <a:r>
              <a:rPr lang="en-GB" sz="1900" dirty="0"/>
              <a:t>(</a:t>
            </a:r>
            <a:r>
              <a:rPr lang="en-GB" sz="1900" dirty="0">
                <a:latin typeface="Arial" panose="020B0604020202020204" pitchFamily="34" charset="0"/>
                <a:cs typeface="Arial" panose="020B0604020202020204" pitchFamily="34" charset="0"/>
              </a:rPr>
              <a:t>Armstrong </a:t>
            </a:r>
            <a:r>
              <a:rPr lang="en-GB" sz="1900" i="1" dirty="0">
                <a:latin typeface="Arial" panose="020B0604020202020204" pitchFamily="34" charset="0"/>
                <a:cs typeface="Arial" panose="020B0604020202020204" pitchFamily="34" charset="0"/>
              </a:rPr>
              <a:t>et al</a:t>
            </a:r>
            <a:r>
              <a:rPr lang="en-GB" sz="1900" dirty="0">
                <a:latin typeface="Arial" panose="020B0604020202020204" pitchFamily="34" charset="0"/>
                <a:cs typeface="Arial" panose="020B0604020202020204" pitchFamily="34" charset="0"/>
              </a:rPr>
              <a:t>., 2017, p. 12)</a:t>
            </a:r>
          </a:p>
        </p:txBody>
      </p:sp>
    </p:spTree>
    <p:extLst>
      <p:ext uri="{BB962C8B-B14F-4D97-AF65-F5344CB8AC3E}">
        <p14:creationId xmlns:p14="http://schemas.microsoft.com/office/powerpoint/2010/main" val="42202606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1774E-90A3-49C1-85B0-68C54598429F}"/>
              </a:ext>
            </a:extLst>
          </p:cNvPr>
          <p:cNvSpPr>
            <a:spLocks noGrp="1"/>
          </p:cNvSpPr>
          <p:nvPr>
            <p:ph type="title"/>
          </p:nvPr>
        </p:nvSpPr>
        <p:spPr>
          <a:xfrm>
            <a:off x="628650" y="365127"/>
            <a:ext cx="7886700" cy="687610"/>
          </a:xfrm>
        </p:spPr>
        <p:txBody>
          <a:bodyPr>
            <a:noAutofit/>
          </a:bodyPr>
          <a:lstStyle/>
          <a:p>
            <a:pPr algn="ctr"/>
            <a:r>
              <a:rPr lang="en-GB" sz="3600" dirty="0">
                <a:solidFill>
                  <a:srgbClr val="0070C0"/>
                </a:solidFill>
                <a:latin typeface="Arial" panose="020B0604020202020204" pitchFamily="34" charset="0"/>
              </a:rPr>
              <a:t>Attitudinal Barriers</a:t>
            </a:r>
            <a:endParaRPr lang="en-GB" sz="3600" dirty="0">
              <a:solidFill>
                <a:srgbClr val="0070C0"/>
              </a:solidFill>
            </a:endParaRPr>
          </a:p>
        </p:txBody>
      </p:sp>
      <p:sp>
        <p:nvSpPr>
          <p:cNvPr id="4" name="Content Placeholder 3">
            <a:extLst>
              <a:ext uri="{FF2B5EF4-FFF2-40B4-BE49-F238E27FC236}">
                <a16:creationId xmlns:a16="http://schemas.microsoft.com/office/drawing/2014/main" id="{E72D4B39-112B-48C4-9BEA-FB3A842B8CE6}"/>
              </a:ext>
            </a:extLst>
          </p:cNvPr>
          <p:cNvSpPr>
            <a:spLocks noGrp="1"/>
          </p:cNvSpPr>
          <p:nvPr>
            <p:ph idx="1"/>
          </p:nvPr>
        </p:nvSpPr>
        <p:spPr>
          <a:xfrm>
            <a:off x="251520" y="1052738"/>
            <a:ext cx="8640960" cy="4752526"/>
          </a:xfrm>
        </p:spPr>
        <p:txBody>
          <a:bodyPr>
            <a:normAutofit/>
          </a:bodyPr>
          <a:lstStyle/>
          <a:p>
            <a:pPr marL="0" indent="0">
              <a:buNone/>
            </a:pPr>
            <a:r>
              <a:rPr lang="en-GB" b="0" i="1" dirty="0">
                <a:solidFill>
                  <a:srgbClr val="2E2E2E"/>
                </a:solidFill>
                <a:effectLst/>
                <a:latin typeface="Arial" panose="020B0604020202020204" pitchFamily="34" charset="0"/>
                <a:cs typeface="Arial" panose="020B0604020202020204" pitchFamily="34" charset="0"/>
              </a:rPr>
              <a:t>“Children with disabilities are often the target of prejudice from their peers. Prejudice and discrimination can have harmful health consequences, increasing victims' loneliness and anxiety, and reducing their self-worth. Recent research has demonstrated that many schools in the UK do little to promote positive attitudes towards disability in pupils, and that teachers may require more resources to support them in developing strategies to encourage positive attitudes.”</a:t>
            </a:r>
            <a:endParaRPr lang="en-GB" sz="1900" i="1" dirty="0">
              <a:latin typeface="Arial" panose="020B0604020202020204" pitchFamily="34" charset="0"/>
              <a:cs typeface="Arial" panose="020B0604020202020204" pitchFamily="34" charset="0"/>
            </a:endParaRPr>
          </a:p>
          <a:p>
            <a:pPr marL="0" indent="0" algn="r">
              <a:buNone/>
            </a:pPr>
            <a:r>
              <a:rPr lang="en-GB" sz="1900" dirty="0">
                <a:latin typeface="Arial" panose="020B0604020202020204" pitchFamily="34" charset="0"/>
                <a:cs typeface="Arial" panose="020B0604020202020204" pitchFamily="34" charset="0"/>
              </a:rPr>
              <a:t>(Armstrong </a:t>
            </a:r>
            <a:r>
              <a:rPr lang="en-GB" sz="1900" i="1" dirty="0">
                <a:latin typeface="Arial" panose="020B0604020202020204" pitchFamily="34" charset="0"/>
                <a:cs typeface="Arial" panose="020B0604020202020204" pitchFamily="34" charset="0"/>
              </a:rPr>
              <a:t>et al</a:t>
            </a:r>
            <a:r>
              <a:rPr lang="en-GB" sz="1900" dirty="0">
                <a:latin typeface="Arial" panose="020B0604020202020204" pitchFamily="34" charset="0"/>
                <a:cs typeface="Arial" panose="020B0604020202020204" pitchFamily="34" charset="0"/>
              </a:rPr>
              <a:t>., 2017, p. 12)</a:t>
            </a:r>
          </a:p>
        </p:txBody>
      </p:sp>
    </p:spTree>
    <p:extLst>
      <p:ext uri="{BB962C8B-B14F-4D97-AF65-F5344CB8AC3E}">
        <p14:creationId xmlns:p14="http://schemas.microsoft.com/office/powerpoint/2010/main" val="1844240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CAE40-75E5-4622-A8D6-1B8C02005847}"/>
              </a:ext>
            </a:extLst>
          </p:cNvPr>
          <p:cNvSpPr>
            <a:spLocks noGrp="1"/>
          </p:cNvSpPr>
          <p:nvPr>
            <p:ph type="title"/>
          </p:nvPr>
        </p:nvSpPr>
        <p:spPr>
          <a:xfrm>
            <a:off x="395536" y="365127"/>
            <a:ext cx="8119814" cy="975642"/>
          </a:xfrm>
        </p:spPr>
        <p:txBody>
          <a:bodyPr>
            <a:noAutofit/>
          </a:bodyPr>
          <a:lstStyle/>
          <a:p>
            <a:pPr algn="ctr"/>
            <a:r>
              <a:rPr lang="en-GB" sz="4000" dirty="0" err="1">
                <a:latin typeface="Arial" panose="020B0604020202020204" pitchFamily="34" charset="0"/>
              </a:rPr>
              <a:t>Cysylltiad</a:t>
            </a:r>
            <a:r>
              <a:rPr lang="en-GB" sz="4000" dirty="0">
                <a:latin typeface="Arial" panose="020B0604020202020204" pitchFamily="34" charset="0"/>
              </a:rPr>
              <a:t> = </a:t>
            </a:r>
            <a:r>
              <a:rPr lang="en-GB" sz="4000" dirty="0" err="1">
                <a:latin typeface="Arial" panose="020B0604020202020204" pitchFamily="34" charset="0"/>
              </a:rPr>
              <a:t>Agwedd</a:t>
            </a:r>
            <a:r>
              <a:rPr lang="en-GB" sz="4000" dirty="0">
                <a:latin typeface="Arial" panose="020B0604020202020204" pitchFamily="34" charset="0"/>
              </a:rPr>
              <a:t> </a:t>
            </a:r>
            <a:r>
              <a:rPr lang="en-GB" sz="4000" dirty="0" err="1">
                <a:latin typeface="Arial" panose="020B0604020202020204" pitchFamily="34" charset="0"/>
              </a:rPr>
              <a:t>gadarnhaol</a:t>
            </a:r>
            <a:br>
              <a:rPr lang="en-GB" sz="4000" dirty="0">
                <a:latin typeface="Arial" panose="020B0604020202020204" pitchFamily="34" charset="0"/>
              </a:rPr>
            </a:br>
            <a:r>
              <a:rPr lang="en-GB" sz="4000" dirty="0">
                <a:solidFill>
                  <a:srgbClr val="0070C0"/>
                </a:solidFill>
                <a:latin typeface="Arial" panose="020B0604020202020204" pitchFamily="34" charset="0"/>
              </a:rPr>
              <a:t>Contact = Positive attitude</a:t>
            </a:r>
          </a:p>
        </p:txBody>
      </p:sp>
      <p:sp>
        <p:nvSpPr>
          <p:cNvPr id="4" name="Content Placeholder 3">
            <a:extLst>
              <a:ext uri="{FF2B5EF4-FFF2-40B4-BE49-F238E27FC236}">
                <a16:creationId xmlns:a16="http://schemas.microsoft.com/office/drawing/2014/main" id="{00D06356-3924-410C-99A2-26D41A51667B}"/>
              </a:ext>
            </a:extLst>
          </p:cNvPr>
          <p:cNvSpPr>
            <a:spLocks noGrp="1"/>
          </p:cNvSpPr>
          <p:nvPr>
            <p:ph sz="half" idx="1"/>
          </p:nvPr>
        </p:nvSpPr>
        <p:spPr>
          <a:xfrm>
            <a:off x="251520" y="1628800"/>
            <a:ext cx="4263330" cy="4548163"/>
          </a:xfrm>
        </p:spPr>
        <p:txBody>
          <a:bodyPr>
            <a:normAutofit/>
          </a:bodyPr>
          <a:lstStyle/>
          <a:p>
            <a:r>
              <a:rPr lang="cy-GB" dirty="0">
                <a:latin typeface="Arial" panose="020B0604020202020204" pitchFamily="34" charset="0"/>
              </a:rPr>
              <a:t>“Rhagdybiaeth cyswllt”;</a:t>
            </a:r>
          </a:p>
          <a:p>
            <a:r>
              <a:rPr lang="cy-GB" dirty="0">
                <a:latin typeface="Arial" panose="020B0604020202020204" pitchFamily="34" charset="0"/>
              </a:rPr>
              <a:t>Rhyngweithio wyneb yn wyneb = effaith gadarnhaol ar agweddau;</a:t>
            </a:r>
          </a:p>
          <a:p>
            <a:r>
              <a:rPr lang="cy-GB" dirty="0">
                <a:latin typeface="Arial" panose="020B0604020202020204" pitchFamily="34" charset="0"/>
              </a:rPr>
              <a:t>Llai o rhagfarn;</a:t>
            </a:r>
          </a:p>
          <a:p>
            <a:r>
              <a:rPr lang="cy-GB" dirty="0">
                <a:latin typeface="Arial" panose="020B0604020202020204" pitchFamily="34" charset="0"/>
              </a:rPr>
              <a:t>Cyswllt anuniongyrchol hefyd yn ymyrraeth effeithiol.</a:t>
            </a:r>
          </a:p>
        </p:txBody>
      </p:sp>
      <p:sp>
        <p:nvSpPr>
          <p:cNvPr id="5" name="Content Placeholder 4">
            <a:extLst>
              <a:ext uri="{FF2B5EF4-FFF2-40B4-BE49-F238E27FC236}">
                <a16:creationId xmlns:a16="http://schemas.microsoft.com/office/drawing/2014/main" id="{33CF05A5-234B-45C9-9198-6D3095F6AB2D}"/>
              </a:ext>
            </a:extLst>
          </p:cNvPr>
          <p:cNvSpPr>
            <a:spLocks noGrp="1"/>
          </p:cNvSpPr>
          <p:nvPr>
            <p:ph sz="half" idx="2"/>
          </p:nvPr>
        </p:nvSpPr>
        <p:spPr>
          <a:xfrm>
            <a:off x="4629150" y="1628800"/>
            <a:ext cx="4263330" cy="4548163"/>
          </a:xfrm>
        </p:spPr>
        <p:txBody>
          <a:bodyPr>
            <a:normAutofit/>
          </a:bodyPr>
          <a:lstStyle/>
          <a:p>
            <a:r>
              <a:rPr lang="en-GB" dirty="0">
                <a:solidFill>
                  <a:srgbClr val="0070C0"/>
                </a:solidFill>
                <a:latin typeface="Arial" panose="020B0604020202020204" pitchFamily="34" charset="0"/>
              </a:rPr>
              <a:t>“Contact hypothesis”;</a:t>
            </a:r>
          </a:p>
          <a:p>
            <a:r>
              <a:rPr lang="en-GB" dirty="0">
                <a:solidFill>
                  <a:srgbClr val="0070C0"/>
                </a:solidFill>
                <a:latin typeface="Arial" panose="020B0604020202020204" pitchFamily="34" charset="0"/>
              </a:rPr>
              <a:t>Face-to-face interaction = positive impact on attitudes;</a:t>
            </a:r>
          </a:p>
          <a:p>
            <a:r>
              <a:rPr lang="en-GB" dirty="0">
                <a:solidFill>
                  <a:srgbClr val="0070C0"/>
                </a:solidFill>
                <a:latin typeface="Arial" panose="020B0604020202020204" pitchFamily="34" charset="0"/>
              </a:rPr>
              <a:t>Decrease in prejudice;</a:t>
            </a:r>
          </a:p>
          <a:p>
            <a:r>
              <a:rPr lang="en-GB" dirty="0">
                <a:solidFill>
                  <a:srgbClr val="0070C0"/>
                </a:solidFill>
                <a:latin typeface="Arial" panose="020B0604020202020204" pitchFamily="34" charset="0"/>
              </a:rPr>
              <a:t>Indirect contact also an effective intervention.</a:t>
            </a:r>
          </a:p>
        </p:txBody>
      </p:sp>
    </p:spTree>
    <p:extLst>
      <p:ext uri="{BB962C8B-B14F-4D97-AF65-F5344CB8AC3E}">
        <p14:creationId xmlns:p14="http://schemas.microsoft.com/office/powerpoint/2010/main" val="20680255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062A7-CB90-4965-82D9-A4BC54541582}"/>
              </a:ext>
            </a:extLst>
          </p:cNvPr>
          <p:cNvSpPr>
            <a:spLocks noGrp="1"/>
          </p:cNvSpPr>
          <p:nvPr>
            <p:ph type="title"/>
          </p:nvPr>
        </p:nvSpPr>
        <p:spPr>
          <a:xfrm>
            <a:off x="628650" y="365127"/>
            <a:ext cx="7886700" cy="687610"/>
          </a:xfrm>
        </p:spPr>
        <p:txBody>
          <a:bodyPr>
            <a:noAutofit/>
          </a:bodyPr>
          <a:lstStyle/>
          <a:p>
            <a:pPr algn="ctr"/>
            <a:r>
              <a:rPr lang="en-GB" sz="3600" dirty="0" err="1">
                <a:latin typeface="Arial" panose="020B0604020202020204" pitchFamily="34" charset="0"/>
              </a:rPr>
              <a:t>Darllen</a:t>
            </a:r>
            <a:r>
              <a:rPr lang="en-GB" sz="3600" dirty="0">
                <a:latin typeface="Arial" panose="020B0604020202020204" pitchFamily="34" charset="0"/>
              </a:rPr>
              <a:t> - ADCG</a:t>
            </a:r>
            <a:br>
              <a:rPr lang="en-GB" sz="3600" dirty="0">
                <a:latin typeface="Arial" panose="020B0604020202020204" pitchFamily="34" charset="0"/>
              </a:rPr>
            </a:br>
            <a:r>
              <a:rPr lang="en-GB" sz="3600" dirty="0">
                <a:solidFill>
                  <a:srgbClr val="0070C0"/>
                </a:solidFill>
                <a:latin typeface="Arial" panose="020B0604020202020204" pitchFamily="34" charset="0"/>
              </a:rPr>
              <a:t>Reading - ADHD</a:t>
            </a:r>
            <a:endParaRPr lang="en-GB" sz="3600" dirty="0">
              <a:solidFill>
                <a:srgbClr val="0070C0"/>
              </a:solidFill>
            </a:endParaRPr>
          </a:p>
        </p:txBody>
      </p:sp>
      <p:sp>
        <p:nvSpPr>
          <p:cNvPr id="3" name="Content Placeholder 2">
            <a:extLst>
              <a:ext uri="{FF2B5EF4-FFF2-40B4-BE49-F238E27FC236}">
                <a16:creationId xmlns:a16="http://schemas.microsoft.com/office/drawing/2014/main" id="{2AE1C3C2-4355-405D-BD83-A3801AA66267}"/>
              </a:ext>
            </a:extLst>
          </p:cNvPr>
          <p:cNvSpPr>
            <a:spLocks noGrp="1"/>
          </p:cNvSpPr>
          <p:nvPr>
            <p:ph idx="1"/>
          </p:nvPr>
        </p:nvSpPr>
        <p:spPr>
          <a:xfrm>
            <a:off x="107504" y="1389744"/>
            <a:ext cx="8856984" cy="4631544"/>
          </a:xfrm>
        </p:spPr>
        <p:txBody>
          <a:bodyPr>
            <a:noAutofit/>
          </a:bodyPr>
          <a:lstStyle/>
          <a:p>
            <a:pPr marL="0" indent="0">
              <a:buNone/>
            </a:pPr>
            <a:r>
              <a:rPr lang="en-GB" sz="1600" dirty="0">
                <a:latin typeface="Arial" panose="020B0604020202020204" pitchFamily="34" charset="0"/>
              </a:rPr>
              <a:t>Greenway, C. &amp; Rees Edwards, A. (2021) </a:t>
            </a:r>
            <a:r>
              <a:rPr lang="en-GB" sz="1600" i="1" dirty="0">
                <a:latin typeface="Arial" panose="020B0604020202020204" pitchFamily="34" charset="0"/>
              </a:rPr>
              <a:t>Teaching assistants’ facilitators and barriers to effective practice working with children with ADHD: a qualitative study. </a:t>
            </a:r>
            <a:r>
              <a:rPr lang="en-GB" sz="1600" dirty="0">
                <a:latin typeface="Arial" panose="020B0604020202020204" pitchFamily="34" charset="0"/>
              </a:rPr>
              <a:t>Available at: </a:t>
            </a:r>
            <a:r>
              <a:rPr lang="en-GB" sz="1600" dirty="0">
                <a:latin typeface="Arial" panose="020B0604020202020204" pitchFamily="34" charset="0"/>
                <a:hlinkClick r:id="rId3"/>
              </a:rPr>
              <a:t>https://nasenjournals.onlinelibrary.wiley.com/doi/pdfdirect/10.1111/1467-8578.12377?casa_token=ePEIecFGcx8AAAAA:GsMrzYwxIIJttMXbWu_LBRb06SNlTFoBSfqYG3aJTIq0itfHHXyrj2tJ_PBhZxI4UQb_KyklsGbgiw</a:t>
            </a:r>
            <a:r>
              <a:rPr lang="en-GB" sz="1600" dirty="0">
                <a:latin typeface="Arial" panose="020B0604020202020204" pitchFamily="34" charset="0"/>
              </a:rPr>
              <a:t> [Accessed: December 17 2021].</a:t>
            </a:r>
          </a:p>
          <a:p>
            <a:pPr marL="0" indent="0">
              <a:buNone/>
            </a:pPr>
            <a:endParaRPr lang="en-GB" sz="1600" dirty="0">
              <a:latin typeface="Arial" panose="020B0604020202020204" pitchFamily="34" charset="0"/>
            </a:endParaRPr>
          </a:p>
          <a:p>
            <a:pPr marL="0" indent="0">
              <a:buNone/>
            </a:pPr>
            <a:r>
              <a:rPr lang="en-GB" sz="1600" dirty="0">
                <a:latin typeface="Arial" panose="020B0604020202020204" pitchFamily="34" charset="0"/>
              </a:rPr>
              <a:t>Greenway, C. &amp; Rees Edwards, A. (2021) </a:t>
            </a:r>
            <a:r>
              <a:rPr lang="en-GB" sz="1600" dirty="0" err="1">
                <a:latin typeface="Arial" panose="020B0604020202020204" pitchFamily="34" charset="0"/>
              </a:rPr>
              <a:t>Agweddau</a:t>
            </a:r>
            <a:r>
              <a:rPr lang="en-GB" sz="1600" dirty="0">
                <a:latin typeface="Arial" panose="020B0604020202020204" pitchFamily="34" charset="0"/>
              </a:rPr>
              <a:t> </a:t>
            </a:r>
            <a:r>
              <a:rPr lang="en-GB" sz="1600" dirty="0" err="1">
                <a:latin typeface="Arial" panose="020B0604020202020204" pitchFamily="34" charset="0"/>
              </a:rPr>
              <a:t>Athrawon</a:t>
            </a:r>
            <a:r>
              <a:rPr lang="en-GB" sz="1600" dirty="0">
                <a:latin typeface="Arial" panose="020B0604020202020204" pitchFamily="34" charset="0"/>
              </a:rPr>
              <a:t> </a:t>
            </a:r>
            <a:r>
              <a:rPr lang="en-GB" sz="1600" dirty="0" err="1">
                <a:latin typeface="Arial" panose="020B0604020202020204" pitchFamily="34" charset="0"/>
              </a:rPr>
              <a:t>tuag</a:t>
            </a:r>
            <a:r>
              <a:rPr lang="en-GB" sz="1600" dirty="0">
                <a:latin typeface="Arial" panose="020B0604020202020204" pitchFamily="34" charset="0"/>
              </a:rPr>
              <a:t> at ADCG: </a:t>
            </a:r>
            <a:r>
              <a:rPr lang="en-GB" sz="1600" dirty="0" err="1">
                <a:latin typeface="Arial" panose="020B0604020202020204" pitchFamily="34" charset="0"/>
              </a:rPr>
              <a:t>Adolygiad</a:t>
            </a:r>
            <a:r>
              <a:rPr lang="en-GB" sz="1600" dirty="0">
                <a:latin typeface="Arial" panose="020B0604020202020204" pitchFamily="34" charset="0"/>
              </a:rPr>
              <a:t> ac </a:t>
            </a:r>
            <a:r>
              <a:rPr lang="en-GB" sz="1600" dirty="0" err="1">
                <a:latin typeface="Arial" panose="020B0604020202020204" pitchFamily="34" charset="0"/>
              </a:rPr>
              <a:t>Argymhellion</a:t>
            </a:r>
            <a:r>
              <a:rPr lang="en-GB" sz="1600" dirty="0">
                <a:latin typeface="Arial" panose="020B0604020202020204" pitchFamily="34" charset="0"/>
              </a:rPr>
              <a:t> </a:t>
            </a:r>
            <a:r>
              <a:rPr lang="en-GB" sz="1600" dirty="0" err="1">
                <a:latin typeface="Arial" panose="020B0604020202020204" pitchFamily="34" charset="0"/>
              </a:rPr>
              <a:t>ar</a:t>
            </a:r>
            <a:r>
              <a:rPr lang="en-GB" sz="1600" dirty="0">
                <a:latin typeface="Arial" panose="020B0604020202020204" pitchFamily="34" charset="0"/>
              </a:rPr>
              <a:t> </a:t>
            </a:r>
            <a:r>
              <a:rPr lang="en-GB" sz="1600" dirty="0" err="1">
                <a:latin typeface="Arial" panose="020B0604020202020204" pitchFamily="34" charset="0"/>
              </a:rPr>
              <a:t>gyfer</a:t>
            </a:r>
            <a:r>
              <a:rPr lang="en-GB" sz="1600" dirty="0">
                <a:latin typeface="Arial" panose="020B0604020202020204" pitchFamily="34" charset="0"/>
              </a:rPr>
              <a:t> y </a:t>
            </a:r>
            <a:r>
              <a:rPr lang="en-GB" sz="1600" dirty="0" err="1">
                <a:latin typeface="Arial" panose="020B0604020202020204" pitchFamily="34" charset="0"/>
              </a:rPr>
              <a:t>Dyfodol</a:t>
            </a:r>
            <a:r>
              <a:rPr lang="en-GB" sz="1600" dirty="0">
                <a:latin typeface="Arial" panose="020B0604020202020204" pitchFamily="34" charset="0"/>
              </a:rPr>
              <a:t>. Available at: </a:t>
            </a:r>
            <a:r>
              <a:rPr lang="en-GB" sz="1600" dirty="0">
                <a:latin typeface="Arial" panose="020B0604020202020204" pitchFamily="34" charset="0"/>
                <a:hlinkClick r:id="rId4"/>
              </a:rPr>
              <a:t>https://repository.uwtsd.ac.uk/id/eprint/1625/1/Agweddau%20Athrawon%20tuag%20at%20ADCG.%20Adolygiad%20ac%20Argymhellion%20ar%20gyfer%20y%20Dyfodol.pdf</a:t>
            </a:r>
            <a:r>
              <a:rPr lang="en-GB" sz="1600" dirty="0">
                <a:latin typeface="Arial" panose="020B0604020202020204" pitchFamily="34" charset="0"/>
              </a:rPr>
              <a:t> [Accessed: December 17 2021].</a:t>
            </a:r>
          </a:p>
          <a:p>
            <a:pPr marL="0" indent="0">
              <a:buNone/>
            </a:pPr>
            <a:endParaRPr lang="en-GB" sz="1600" dirty="0">
              <a:latin typeface="Arial" panose="020B0604020202020204" pitchFamily="34" charset="0"/>
            </a:endParaRPr>
          </a:p>
          <a:p>
            <a:pPr marL="0" indent="0">
              <a:buNone/>
            </a:pPr>
            <a:r>
              <a:rPr lang="en-GB" sz="1600" dirty="0">
                <a:latin typeface="Arial" panose="020B0604020202020204" pitchFamily="34" charset="0"/>
              </a:rPr>
              <a:t>Greenway, C. &amp; Rees Edwards, A. (2020) </a:t>
            </a:r>
            <a:r>
              <a:rPr lang="en-GB" sz="1600" i="1" dirty="0">
                <a:solidFill>
                  <a:srgbClr val="333333"/>
                </a:solidFill>
                <a:effectLst/>
                <a:latin typeface="Arial" panose="020B0604020202020204" pitchFamily="34" charset="0"/>
              </a:rPr>
              <a:t>Knowledge and attitudes towards attention-deficit hyperactivity disorder (ADHD): a comparison of teachers and teaching assistants. </a:t>
            </a:r>
            <a:r>
              <a:rPr lang="en-GB" sz="1600" i="0" dirty="0">
                <a:solidFill>
                  <a:srgbClr val="333333"/>
                </a:solidFill>
                <a:effectLst/>
                <a:latin typeface="Arial" panose="020B0604020202020204" pitchFamily="34" charset="0"/>
              </a:rPr>
              <a:t>Available at: </a:t>
            </a:r>
            <a:r>
              <a:rPr lang="en-GB" sz="1600" i="0" dirty="0">
                <a:solidFill>
                  <a:srgbClr val="333333"/>
                </a:solidFill>
                <a:effectLst/>
                <a:latin typeface="Arial" panose="020B0604020202020204" pitchFamily="34" charset="0"/>
                <a:hlinkClick r:id="rId5"/>
              </a:rPr>
              <a:t>https://www.tandfonline.com/doi/abs/10.1080/19404158.2019.1709875</a:t>
            </a:r>
            <a:r>
              <a:rPr lang="en-GB" sz="1600" i="0" dirty="0">
                <a:solidFill>
                  <a:srgbClr val="333333"/>
                </a:solidFill>
                <a:effectLst/>
                <a:latin typeface="Arial" panose="020B0604020202020204" pitchFamily="34" charset="0"/>
              </a:rPr>
              <a:t> [Accessed: December 17 2021].</a:t>
            </a:r>
            <a:endParaRPr lang="en-GB" sz="1600" dirty="0">
              <a:latin typeface="Arial" panose="020B0604020202020204" pitchFamily="34" charset="0"/>
            </a:endParaRPr>
          </a:p>
        </p:txBody>
      </p:sp>
    </p:spTree>
    <p:extLst>
      <p:ext uri="{BB962C8B-B14F-4D97-AF65-F5344CB8AC3E}">
        <p14:creationId xmlns:p14="http://schemas.microsoft.com/office/powerpoint/2010/main" val="330076310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92AD54-5CAA-7D4B-7AEC-03A3D5D50A9B}"/>
              </a:ext>
            </a:extLst>
          </p:cNvPr>
          <p:cNvSpPr>
            <a:spLocks noGrp="1"/>
          </p:cNvSpPr>
          <p:nvPr>
            <p:ph type="title"/>
          </p:nvPr>
        </p:nvSpPr>
        <p:spPr/>
        <p:txBody>
          <a:bodyPr/>
          <a:lstStyle/>
          <a:p>
            <a:pPr algn="ctr"/>
            <a:r>
              <a:rPr lang="en-GB" sz="4400" dirty="0">
                <a:latin typeface="Arial" panose="020B0604020202020204" pitchFamily="34" charset="0"/>
              </a:rPr>
              <a:t>Iaith</a:t>
            </a:r>
            <a:br>
              <a:rPr lang="en-GB" sz="4400" dirty="0">
                <a:latin typeface="Arial" panose="020B0604020202020204" pitchFamily="34" charset="0"/>
              </a:rPr>
            </a:br>
            <a:r>
              <a:rPr lang="en-GB" sz="4400" dirty="0">
                <a:solidFill>
                  <a:srgbClr val="0070C0"/>
                </a:solidFill>
                <a:latin typeface="Arial" panose="020B0604020202020204" pitchFamily="34" charset="0"/>
              </a:rPr>
              <a:t>Language</a:t>
            </a:r>
            <a:endParaRPr lang="en-GB" dirty="0"/>
          </a:p>
        </p:txBody>
      </p:sp>
      <p:sp>
        <p:nvSpPr>
          <p:cNvPr id="3" name="Content Placeholder 2">
            <a:extLst>
              <a:ext uri="{FF2B5EF4-FFF2-40B4-BE49-F238E27FC236}">
                <a16:creationId xmlns:a16="http://schemas.microsoft.com/office/drawing/2014/main" id="{42343EFA-EA16-8165-92B5-AC5301D5DF30}"/>
              </a:ext>
            </a:extLst>
          </p:cNvPr>
          <p:cNvSpPr>
            <a:spLocks noGrp="1"/>
          </p:cNvSpPr>
          <p:nvPr>
            <p:ph sz="half" idx="1"/>
          </p:nvPr>
        </p:nvSpPr>
        <p:spPr/>
        <p:txBody>
          <a:bodyPr/>
          <a:lstStyle/>
          <a:p>
            <a:pPr marL="0" indent="0">
              <a:buNone/>
            </a:pPr>
            <a:r>
              <a:rPr lang="cy-GB" dirty="0">
                <a:latin typeface="Arial" panose="020B0604020202020204" pitchFamily="34" charset="0"/>
              </a:rPr>
              <a:t>Ystyriwch yr iaith rydych yn defnyddio wrth siarad am/i plant gydag ADY…</a:t>
            </a:r>
          </a:p>
          <a:p>
            <a:endParaRPr lang="en-GB" dirty="0"/>
          </a:p>
        </p:txBody>
      </p:sp>
      <p:sp>
        <p:nvSpPr>
          <p:cNvPr id="4" name="Content Placeholder 3">
            <a:extLst>
              <a:ext uri="{FF2B5EF4-FFF2-40B4-BE49-F238E27FC236}">
                <a16:creationId xmlns:a16="http://schemas.microsoft.com/office/drawing/2014/main" id="{F87A0DF8-D552-F007-D6E4-1C6908C899AC}"/>
              </a:ext>
            </a:extLst>
          </p:cNvPr>
          <p:cNvSpPr>
            <a:spLocks noGrp="1"/>
          </p:cNvSpPr>
          <p:nvPr>
            <p:ph sz="half" idx="2"/>
          </p:nvPr>
        </p:nvSpPr>
        <p:spPr/>
        <p:txBody>
          <a:bodyPr/>
          <a:lstStyle/>
          <a:p>
            <a:pPr marL="0" indent="0">
              <a:buNone/>
            </a:pPr>
            <a:r>
              <a:rPr lang="en-GB" dirty="0">
                <a:solidFill>
                  <a:srgbClr val="0070C0"/>
                </a:solidFill>
                <a:latin typeface="Arial" panose="020B0604020202020204" pitchFamily="34" charset="0"/>
              </a:rPr>
              <a:t>Consider the language you use when speaking about/to children with an ALN…</a:t>
            </a:r>
          </a:p>
          <a:p>
            <a:pPr marL="0" indent="0">
              <a:buNone/>
            </a:pPr>
            <a:endParaRPr lang="en-GB" dirty="0"/>
          </a:p>
        </p:txBody>
      </p:sp>
    </p:spTree>
    <p:extLst>
      <p:ext uri="{BB962C8B-B14F-4D97-AF65-F5344CB8AC3E}">
        <p14:creationId xmlns:p14="http://schemas.microsoft.com/office/powerpoint/2010/main" val="10370991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64F40-57FD-43DE-C432-B913AA937AA5}"/>
              </a:ext>
            </a:extLst>
          </p:cNvPr>
          <p:cNvSpPr>
            <a:spLocks noGrp="1"/>
          </p:cNvSpPr>
          <p:nvPr>
            <p:ph type="title"/>
          </p:nvPr>
        </p:nvSpPr>
        <p:spPr/>
        <p:txBody>
          <a:bodyPr/>
          <a:lstStyle/>
          <a:p>
            <a:pPr algn="ctr"/>
            <a:r>
              <a:rPr lang="en-GB" sz="4400" dirty="0">
                <a:latin typeface="Arial" panose="020B0604020202020204" pitchFamily="34" charset="0"/>
              </a:rPr>
              <a:t>Iaith </a:t>
            </a:r>
            <a:r>
              <a:rPr lang="en-GB" sz="4400" dirty="0" err="1">
                <a:latin typeface="Arial" panose="020B0604020202020204" pitchFamily="34" charset="0"/>
              </a:rPr>
              <a:t>wahaniaethol</a:t>
            </a:r>
            <a:br>
              <a:rPr lang="en-GB" sz="4400" dirty="0">
                <a:latin typeface="Arial" panose="020B0604020202020204" pitchFamily="34" charset="0"/>
              </a:rPr>
            </a:br>
            <a:r>
              <a:rPr lang="en-GB" sz="4400" dirty="0">
                <a:solidFill>
                  <a:srgbClr val="0070C0"/>
                </a:solidFill>
                <a:latin typeface="Arial" panose="020B0604020202020204" pitchFamily="34" charset="0"/>
              </a:rPr>
              <a:t>Discriminatory language</a:t>
            </a:r>
            <a:endParaRPr lang="en-GB" dirty="0"/>
          </a:p>
        </p:txBody>
      </p:sp>
      <p:sp>
        <p:nvSpPr>
          <p:cNvPr id="3" name="Content Placeholder 2">
            <a:extLst>
              <a:ext uri="{FF2B5EF4-FFF2-40B4-BE49-F238E27FC236}">
                <a16:creationId xmlns:a16="http://schemas.microsoft.com/office/drawing/2014/main" id="{9670C49E-FD13-7883-7DE0-A20B0EC05D57}"/>
              </a:ext>
            </a:extLst>
          </p:cNvPr>
          <p:cNvSpPr>
            <a:spLocks noGrp="1"/>
          </p:cNvSpPr>
          <p:nvPr>
            <p:ph sz="half" idx="1"/>
          </p:nvPr>
        </p:nvSpPr>
        <p:spPr/>
        <p:txBody>
          <a:bodyPr>
            <a:normAutofit fontScale="92500" lnSpcReduction="20000"/>
          </a:bodyPr>
          <a:lstStyle/>
          <a:p>
            <a:r>
              <a:rPr lang="cy-GB" sz="2800" dirty="0">
                <a:latin typeface="Arial" panose="020B0604020202020204" pitchFamily="34" charset="0"/>
              </a:rPr>
              <a:t>Pedwar o bob deg oedolyn yn defnyddio'r geiriau </a:t>
            </a:r>
            <a:r>
              <a:rPr lang="cy-GB" sz="2800" i="1" dirty="0">
                <a:latin typeface="Arial" panose="020B0604020202020204" pitchFamily="34" charset="0"/>
              </a:rPr>
              <a:t>'</a:t>
            </a:r>
            <a:r>
              <a:rPr lang="cy-GB" sz="2800" i="1" dirty="0" err="1">
                <a:latin typeface="Arial" panose="020B0604020202020204" pitchFamily="34" charset="0"/>
              </a:rPr>
              <a:t>spaz</a:t>
            </a:r>
            <a:r>
              <a:rPr lang="cy-GB" sz="2800" i="1" dirty="0">
                <a:latin typeface="Arial" panose="020B0604020202020204" pitchFamily="34" charset="0"/>
              </a:rPr>
              <a:t>', '</a:t>
            </a:r>
            <a:r>
              <a:rPr lang="cy-GB" sz="2800" i="1" dirty="0" err="1">
                <a:latin typeface="Arial" panose="020B0604020202020204" pitchFamily="34" charset="0"/>
              </a:rPr>
              <a:t>spastic</a:t>
            </a:r>
            <a:r>
              <a:rPr lang="cy-GB" sz="2800" i="1" dirty="0">
                <a:latin typeface="Arial" panose="020B0604020202020204" pitchFamily="34" charset="0"/>
              </a:rPr>
              <a:t>', </a:t>
            </a:r>
            <a:r>
              <a:rPr lang="cy-GB" sz="2800" dirty="0">
                <a:latin typeface="Arial" panose="020B0604020202020204" pitchFamily="34" charset="0"/>
              </a:rPr>
              <a:t>'</a:t>
            </a:r>
            <a:r>
              <a:rPr lang="cy-GB" sz="2800" i="1" dirty="0" err="1">
                <a:latin typeface="Arial" panose="020B0604020202020204" pitchFamily="34" charset="0"/>
              </a:rPr>
              <a:t>retard</a:t>
            </a:r>
            <a:r>
              <a:rPr lang="cy-GB" sz="2800" dirty="0">
                <a:latin typeface="Arial" panose="020B0604020202020204" pitchFamily="34" charset="0"/>
              </a:rPr>
              <a:t>' neu </a:t>
            </a:r>
            <a:r>
              <a:rPr lang="cy-GB" sz="2800" i="1" dirty="0">
                <a:latin typeface="Arial" panose="020B0604020202020204" pitchFamily="34" charset="0"/>
              </a:rPr>
              <a:t>'mong' </a:t>
            </a:r>
            <a:r>
              <a:rPr lang="cy-GB" sz="2800" dirty="0">
                <a:latin typeface="Arial" panose="020B0604020202020204" pitchFamily="34" charset="0"/>
              </a:rPr>
              <a:t>mewn sgwrs 'achlysurol’;</a:t>
            </a:r>
          </a:p>
          <a:p>
            <a:r>
              <a:rPr lang="cy-GB" sz="2800" dirty="0">
                <a:latin typeface="Arial" panose="020B0604020202020204" pitchFamily="34" charset="0"/>
              </a:rPr>
              <a:t>70% o’r athrawon a holwyd yn clywed eu disgyblion yn defnyddio'r geiriau </a:t>
            </a:r>
            <a:r>
              <a:rPr lang="cy-GB" sz="2800" i="1" dirty="0">
                <a:latin typeface="Arial" panose="020B0604020202020204" pitchFamily="34" charset="0"/>
              </a:rPr>
              <a:t>'</a:t>
            </a:r>
            <a:r>
              <a:rPr lang="cy-GB" sz="2800" i="1" dirty="0" err="1">
                <a:latin typeface="Arial" panose="020B0604020202020204" pitchFamily="34" charset="0"/>
              </a:rPr>
              <a:t>spaz</a:t>
            </a:r>
            <a:r>
              <a:rPr lang="cy-GB" sz="2800" i="1" dirty="0">
                <a:latin typeface="Arial" panose="020B0604020202020204" pitchFamily="34" charset="0"/>
              </a:rPr>
              <a:t>', '</a:t>
            </a:r>
            <a:r>
              <a:rPr lang="cy-GB" sz="2800" i="1" dirty="0" err="1">
                <a:latin typeface="Arial" panose="020B0604020202020204" pitchFamily="34" charset="0"/>
              </a:rPr>
              <a:t>spastic</a:t>
            </a:r>
            <a:r>
              <a:rPr lang="cy-GB" sz="2800" i="1" dirty="0">
                <a:latin typeface="Arial" panose="020B0604020202020204" pitchFamily="34" charset="0"/>
              </a:rPr>
              <a:t>', '</a:t>
            </a:r>
            <a:r>
              <a:rPr lang="cy-GB" sz="2800" i="1" dirty="0" err="1">
                <a:latin typeface="Arial" panose="020B0604020202020204" pitchFamily="34" charset="0"/>
              </a:rPr>
              <a:t>retard</a:t>
            </a:r>
            <a:r>
              <a:rPr lang="cy-GB" sz="2800" dirty="0">
                <a:latin typeface="Arial" panose="020B0604020202020204" pitchFamily="34" charset="0"/>
              </a:rPr>
              <a:t>' neu </a:t>
            </a:r>
            <a:r>
              <a:rPr lang="cy-GB" sz="2800" i="1" dirty="0">
                <a:latin typeface="Arial" panose="020B0604020202020204" pitchFamily="34" charset="0"/>
              </a:rPr>
              <a:t>'mong' </a:t>
            </a:r>
            <a:r>
              <a:rPr lang="cy-GB" sz="2800" dirty="0">
                <a:latin typeface="Arial" panose="020B0604020202020204" pitchFamily="34" charset="0"/>
              </a:rPr>
              <a:t>yn yr ysgol.</a:t>
            </a:r>
          </a:p>
          <a:p>
            <a:pPr marL="0" indent="0">
              <a:buNone/>
            </a:pPr>
            <a:endParaRPr lang="en-GB" dirty="0"/>
          </a:p>
        </p:txBody>
      </p:sp>
      <p:sp>
        <p:nvSpPr>
          <p:cNvPr id="4" name="Content Placeholder 3">
            <a:extLst>
              <a:ext uri="{FF2B5EF4-FFF2-40B4-BE49-F238E27FC236}">
                <a16:creationId xmlns:a16="http://schemas.microsoft.com/office/drawing/2014/main" id="{5A733433-90EC-F09F-4785-8C1604274017}"/>
              </a:ext>
            </a:extLst>
          </p:cNvPr>
          <p:cNvSpPr>
            <a:spLocks noGrp="1"/>
          </p:cNvSpPr>
          <p:nvPr>
            <p:ph sz="half" idx="2"/>
          </p:nvPr>
        </p:nvSpPr>
        <p:spPr/>
        <p:txBody>
          <a:bodyPr>
            <a:normAutofit fontScale="92500" lnSpcReduction="20000"/>
          </a:bodyPr>
          <a:lstStyle/>
          <a:p>
            <a:r>
              <a:rPr lang="en-GB" dirty="0">
                <a:solidFill>
                  <a:srgbClr val="0070C0"/>
                </a:solidFill>
                <a:latin typeface="Arial" panose="020B0604020202020204" pitchFamily="34" charset="0"/>
              </a:rPr>
              <a:t>Four in ten adults use the words 'spaz', 'spastic', 'retard' or 'mong' in 'casual' conversation;</a:t>
            </a:r>
          </a:p>
          <a:p>
            <a:r>
              <a:rPr lang="en-GB" b="0" i="0" dirty="0">
                <a:solidFill>
                  <a:srgbClr val="0070C0"/>
                </a:solidFill>
                <a:effectLst/>
                <a:latin typeface="Arial" panose="020B0604020202020204" pitchFamily="34" charset="0"/>
              </a:rPr>
              <a:t>70% of teachers polled hear their pupils using the words 'spaz', 'spastic', 'retard' or 'mong' at school.</a:t>
            </a:r>
          </a:p>
          <a:p>
            <a:pPr marL="0" indent="0">
              <a:buNone/>
            </a:pPr>
            <a:endParaRPr lang="en-GB" dirty="0"/>
          </a:p>
        </p:txBody>
      </p:sp>
    </p:spTree>
    <p:extLst>
      <p:ext uri="{BB962C8B-B14F-4D97-AF65-F5344CB8AC3E}">
        <p14:creationId xmlns:p14="http://schemas.microsoft.com/office/powerpoint/2010/main" val="17010695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D41ED-8395-D894-D83B-56127E32A64A}"/>
              </a:ext>
            </a:extLst>
          </p:cNvPr>
          <p:cNvSpPr>
            <a:spLocks noGrp="1"/>
          </p:cNvSpPr>
          <p:nvPr>
            <p:ph type="title"/>
          </p:nvPr>
        </p:nvSpPr>
        <p:spPr/>
        <p:txBody>
          <a:bodyPr/>
          <a:lstStyle/>
          <a:p>
            <a:pPr algn="ctr"/>
            <a:r>
              <a:rPr lang="en-GB" sz="4400" dirty="0">
                <a:latin typeface="Arial" panose="020B0604020202020204" pitchFamily="34" charset="0"/>
              </a:rPr>
              <a:t>Anghytundebau </a:t>
            </a:r>
            <a:r>
              <a:rPr lang="en-GB" sz="4400" dirty="0" err="1">
                <a:latin typeface="Arial" panose="020B0604020202020204" pitchFamily="34" charset="0"/>
              </a:rPr>
              <a:t>semantig</a:t>
            </a:r>
            <a:endParaRPr lang="en-GB" dirty="0"/>
          </a:p>
        </p:txBody>
      </p:sp>
      <p:sp>
        <p:nvSpPr>
          <p:cNvPr id="3" name="Content Placeholder 2">
            <a:extLst>
              <a:ext uri="{FF2B5EF4-FFF2-40B4-BE49-F238E27FC236}">
                <a16:creationId xmlns:a16="http://schemas.microsoft.com/office/drawing/2014/main" id="{EE2D46EF-BD1B-AB81-F6D7-6A07D2D022C3}"/>
              </a:ext>
            </a:extLst>
          </p:cNvPr>
          <p:cNvSpPr>
            <a:spLocks noGrp="1"/>
          </p:cNvSpPr>
          <p:nvPr>
            <p:ph sz="half" idx="1"/>
          </p:nvPr>
        </p:nvSpPr>
        <p:spPr>
          <a:xfrm>
            <a:off x="179512" y="1484784"/>
            <a:ext cx="8784976" cy="4536504"/>
          </a:xfrm>
        </p:spPr>
        <p:txBody>
          <a:bodyPr>
            <a:normAutofit fontScale="85000" lnSpcReduction="20000"/>
          </a:bodyPr>
          <a:lstStyle/>
          <a:p>
            <a:pPr marL="0" indent="0">
              <a:buNone/>
            </a:pPr>
            <a:r>
              <a:rPr lang="cy-GB" i="1" dirty="0">
                <a:latin typeface="Arial" panose="020B0604020202020204" pitchFamily="34" charset="0"/>
              </a:rPr>
              <a:t>“Mae geiriau ac iaith yn offer pwerus lle gall unigolyn fynegi syniadau, p'un a ydynt yn haniaethol, yn weithredadwy neu'n goncrit. Mae iaith a'r ystyron rydyn ni'n eu rhoi wrth eiriau yn cael effaith fawr, yn dylanwadu, yn datblygu ac yn newid yr agweddau sydd gennym ni tuag at y pynciau trafod. Dyna pam mae’n hawdd sarhau pobl neu eu cynhyrfu gan ein dewis o eiriau. Mae newid ymadrodd - hyd yn oed os yw'r un ystyr lythrennol iddo - yn newid arwyddocâd a naws cynnil yr araith, ac yn cyfleu ystyr a chyd-destun gwahanol na'r ymadrodd gwreiddiol.”</a:t>
            </a:r>
          </a:p>
          <a:p>
            <a:pPr marL="0" indent="0">
              <a:buNone/>
            </a:pPr>
            <a:endParaRPr lang="cy-GB" dirty="0">
              <a:latin typeface="Arial" panose="020B0604020202020204" pitchFamily="34" charset="0"/>
            </a:endParaRPr>
          </a:p>
          <a:p>
            <a:pPr marL="0" indent="0">
              <a:buNone/>
            </a:pPr>
            <a:r>
              <a:rPr lang="cy-GB" dirty="0">
                <a:latin typeface="Arial" panose="020B0604020202020204" pitchFamily="34" charset="0"/>
              </a:rPr>
              <a:t>Felly...plentyn ASA, neu plentyn gydag ASA</a:t>
            </a:r>
          </a:p>
          <a:p>
            <a:pPr marL="0" indent="0">
              <a:buNone/>
            </a:pPr>
            <a:r>
              <a:rPr lang="cy-GB" dirty="0">
                <a:latin typeface="Arial" panose="020B0604020202020204" pitchFamily="34" charset="0"/>
              </a:rPr>
              <a:t>Plentyn byddar, neu plentyn sydd yn fyddar?</a:t>
            </a:r>
          </a:p>
          <a:p>
            <a:pPr marL="0" indent="0">
              <a:buNone/>
            </a:pPr>
            <a:r>
              <a:rPr lang="cy-GB" dirty="0">
                <a:latin typeface="Arial" panose="020B0604020202020204" pitchFamily="34" charset="0"/>
              </a:rPr>
              <a:t>Babi </a:t>
            </a:r>
            <a:r>
              <a:rPr lang="cy-GB" dirty="0" err="1">
                <a:latin typeface="Arial" panose="020B0604020202020204" pitchFamily="34" charset="0"/>
              </a:rPr>
              <a:t>Down’s</a:t>
            </a:r>
            <a:r>
              <a:rPr lang="cy-GB" dirty="0">
                <a:latin typeface="Arial" panose="020B0604020202020204" pitchFamily="34" charset="0"/>
              </a:rPr>
              <a:t>, neu babi gyda Syndrom Down?</a:t>
            </a:r>
          </a:p>
          <a:p>
            <a:endParaRPr lang="en-GB" dirty="0"/>
          </a:p>
        </p:txBody>
      </p:sp>
    </p:spTree>
    <p:extLst>
      <p:ext uri="{BB962C8B-B14F-4D97-AF65-F5344CB8AC3E}">
        <p14:creationId xmlns:p14="http://schemas.microsoft.com/office/powerpoint/2010/main" val="241529822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3A5A5-569C-4F73-002A-3B6482EEA42B}"/>
              </a:ext>
            </a:extLst>
          </p:cNvPr>
          <p:cNvSpPr>
            <a:spLocks noGrp="1"/>
          </p:cNvSpPr>
          <p:nvPr>
            <p:ph type="title"/>
          </p:nvPr>
        </p:nvSpPr>
        <p:spPr/>
        <p:txBody>
          <a:bodyPr/>
          <a:lstStyle/>
          <a:p>
            <a:pPr algn="ctr"/>
            <a:r>
              <a:rPr lang="en-GB" sz="4400" dirty="0">
                <a:solidFill>
                  <a:srgbClr val="0070C0"/>
                </a:solidFill>
                <a:latin typeface="Arial" panose="020B0604020202020204" pitchFamily="34" charset="0"/>
              </a:rPr>
              <a:t>Semantic disagreements</a:t>
            </a:r>
            <a:endParaRPr lang="en-GB" dirty="0"/>
          </a:p>
        </p:txBody>
      </p:sp>
      <p:sp>
        <p:nvSpPr>
          <p:cNvPr id="3" name="Content Placeholder 2">
            <a:extLst>
              <a:ext uri="{FF2B5EF4-FFF2-40B4-BE49-F238E27FC236}">
                <a16:creationId xmlns:a16="http://schemas.microsoft.com/office/drawing/2014/main" id="{9E95E7DC-18EE-739C-D341-91852E47CBE8}"/>
              </a:ext>
            </a:extLst>
          </p:cNvPr>
          <p:cNvSpPr>
            <a:spLocks noGrp="1"/>
          </p:cNvSpPr>
          <p:nvPr>
            <p:ph sz="half" idx="1"/>
          </p:nvPr>
        </p:nvSpPr>
        <p:spPr>
          <a:xfrm>
            <a:off x="251520" y="1484784"/>
            <a:ext cx="8640960" cy="4608511"/>
          </a:xfrm>
        </p:spPr>
        <p:txBody>
          <a:bodyPr>
            <a:normAutofit fontScale="85000" lnSpcReduction="10000"/>
          </a:bodyPr>
          <a:lstStyle/>
          <a:p>
            <a:pPr marL="0" indent="0">
              <a:buNone/>
            </a:pPr>
            <a:r>
              <a:rPr lang="en-GB" i="1" dirty="0">
                <a:latin typeface="Arial" panose="020B0604020202020204" pitchFamily="34" charset="0"/>
              </a:rPr>
              <a:t>“Words and language are powerful tools by which an individual can express ideas, whether abstract, actionable, or concrete. Language and the meanings we attach to words very much impact, influence, develop, and change the attitudes that we have toward the subjects of discussion. That is why people are easily insulted or upset by word choices. Changing a phrase — even if it holds the same literal meaning — alters the subtle connotations and nuances of the speech, and communicates a different meaning and context than the original phrasing.”</a:t>
            </a:r>
          </a:p>
          <a:p>
            <a:pPr marL="0" indent="0">
              <a:buNone/>
            </a:pPr>
            <a:endParaRPr lang="en-GB" dirty="0">
              <a:latin typeface="Arial" panose="020B0604020202020204" pitchFamily="34" charset="0"/>
            </a:endParaRPr>
          </a:p>
          <a:p>
            <a:pPr marL="0" indent="0">
              <a:buNone/>
            </a:pPr>
            <a:r>
              <a:rPr lang="en-GB" dirty="0">
                <a:latin typeface="Arial" panose="020B0604020202020204" pitchFamily="34" charset="0"/>
              </a:rPr>
              <a:t>So….ASD child, or child with ASD?</a:t>
            </a:r>
            <a:br>
              <a:rPr lang="en-GB" dirty="0">
                <a:latin typeface="Arial" panose="020B0604020202020204" pitchFamily="34" charset="0"/>
              </a:rPr>
            </a:br>
            <a:r>
              <a:rPr lang="en-GB" dirty="0">
                <a:latin typeface="Arial" panose="020B0604020202020204" pitchFamily="34" charset="0"/>
              </a:rPr>
              <a:t>A deaf child, or child who is deaf?</a:t>
            </a:r>
          </a:p>
          <a:p>
            <a:pPr marL="0" indent="0">
              <a:buNone/>
            </a:pPr>
            <a:r>
              <a:rPr lang="en-GB" dirty="0">
                <a:latin typeface="Arial" panose="020B0604020202020204" pitchFamily="34" charset="0"/>
              </a:rPr>
              <a:t>A Down’s baby, or a baby with Down Syndrome?</a:t>
            </a:r>
          </a:p>
          <a:p>
            <a:endParaRPr lang="en-GB" dirty="0"/>
          </a:p>
        </p:txBody>
      </p:sp>
    </p:spTree>
    <p:extLst>
      <p:ext uri="{BB962C8B-B14F-4D97-AF65-F5344CB8AC3E}">
        <p14:creationId xmlns:p14="http://schemas.microsoft.com/office/powerpoint/2010/main" val="376823624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C7F7-153B-0706-6827-B3D7B8CB6574}"/>
              </a:ext>
            </a:extLst>
          </p:cNvPr>
          <p:cNvSpPr>
            <a:spLocks noGrp="1"/>
          </p:cNvSpPr>
          <p:nvPr>
            <p:ph type="title"/>
          </p:nvPr>
        </p:nvSpPr>
        <p:spPr/>
        <p:txBody>
          <a:bodyPr/>
          <a:lstStyle/>
          <a:p>
            <a:pPr algn="ctr"/>
            <a:r>
              <a:rPr lang="en-GB" sz="4400" dirty="0" err="1">
                <a:latin typeface="Arial" panose="020B0604020202020204" pitchFamily="34" charset="0"/>
              </a:rPr>
              <a:t>Rhieni</a:t>
            </a:r>
            <a:r>
              <a:rPr lang="en-GB" sz="4400" dirty="0">
                <a:latin typeface="Arial" panose="020B0604020202020204" pitchFamily="34" charset="0"/>
              </a:rPr>
              <a:t> </a:t>
            </a:r>
            <a:br>
              <a:rPr lang="en-GB" sz="4400" dirty="0">
                <a:latin typeface="Arial" panose="020B0604020202020204" pitchFamily="34" charset="0"/>
              </a:rPr>
            </a:br>
            <a:r>
              <a:rPr lang="en-GB" sz="4400" dirty="0">
                <a:solidFill>
                  <a:srgbClr val="0070C0"/>
                </a:solidFill>
                <a:latin typeface="Arial" panose="020B0604020202020204" pitchFamily="34" charset="0"/>
              </a:rPr>
              <a:t>Parents</a:t>
            </a:r>
            <a:endParaRPr lang="en-GB" dirty="0"/>
          </a:p>
        </p:txBody>
      </p:sp>
      <p:sp>
        <p:nvSpPr>
          <p:cNvPr id="3" name="Content Placeholder 2">
            <a:extLst>
              <a:ext uri="{FF2B5EF4-FFF2-40B4-BE49-F238E27FC236}">
                <a16:creationId xmlns:a16="http://schemas.microsoft.com/office/drawing/2014/main" id="{0F02ED18-1CEE-1657-4E44-91C4A5C49880}"/>
              </a:ext>
            </a:extLst>
          </p:cNvPr>
          <p:cNvSpPr>
            <a:spLocks noGrp="1"/>
          </p:cNvSpPr>
          <p:nvPr>
            <p:ph sz="half" idx="1"/>
          </p:nvPr>
        </p:nvSpPr>
        <p:spPr/>
        <p:txBody>
          <a:bodyPr>
            <a:normAutofit/>
          </a:bodyPr>
          <a:lstStyle/>
          <a:p>
            <a:r>
              <a:rPr lang="cy-GB" dirty="0">
                <a:latin typeface="Arial" panose="020B0604020202020204" pitchFamily="34" charset="0"/>
              </a:rPr>
              <a:t>Dim yn deall yr ADY;</a:t>
            </a:r>
          </a:p>
          <a:p>
            <a:r>
              <a:rPr lang="cy-GB" dirty="0">
                <a:latin typeface="Arial" panose="020B0604020202020204" pitchFamily="34" charset="0"/>
              </a:rPr>
              <a:t>O dan bwysau;</a:t>
            </a:r>
          </a:p>
          <a:p>
            <a:r>
              <a:rPr lang="cy-GB" dirty="0">
                <a:latin typeface="Arial" panose="020B0604020202020204" pitchFamily="34" charset="0"/>
              </a:rPr>
              <a:t>Teimlo’n unig;</a:t>
            </a:r>
          </a:p>
          <a:p>
            <a:r>
              <a:rPr lang="cy-GB" dirty="0">
                <a:latin typeface="Arial" panose="020B0604020202020204" pitchFamily="34" charset="0"/>
              </a:rPr>
              <a:t>Teimlo ar fai;</a:t>
            </a:r>
          </a:p>
          <a:p>
            <a:pPr marL="0" indent="0">
              <a:buNone/>
            </a:pPr>
            <a:endParaRPr lang="cy-GB" dirty="0">
              <a:latin typeface="Arial" panose="020B0604020202020204" pitchFamily="34" charset="0"/>
            </a:endParaRPr>
          </a:p>
        </p:txBody>
      </p:sp>
      <p:sp>
        <p:nvSpPr>
          <p:cNvPr id="4" name="Content Placeholder 3">
            <a:extLst>
              <a:ext uri="{FF2B5EF4-FFF2-40B4-BE49-F238E27FC236}">
                <a16:creationId xmlns:a16="http://schemas.microsoft.com/office/drawing/2014/main" id="{ED32F24B-A231-D876-B570-E77CDA35CC0E}"/>
              </a:ext>
            </a:extLst>
          </p:cNvPr>
          <p:cNvSpPr>
            <a:spLocks noGrp="1"/>
          </p:cNvSpPr>
          <p:nvPr>
            <p:ph sz="half" idx="2"/>
          </p:nvPr>
        </p:nvSpPr>
        <p:spPr/>
        <p:txBody>
          <a:bodyPr>
            <a:normAutofit/>
          </a:bodyPr>
          <a:lstStyle/>
          <a:p>
            <a:r>
              <a:rPr lang="en-GB" dirty="0">
                <a:solidFill>
                  <a:srgbClr val="0070C0"/>
                </a:solidFill>
                <a:latin typeface="Arial" panose="020B0604020202020204" pitchFamily="34" charset="0"/>
              </a:rPr>
              <a:t>Do not understand ALN;</a:t>
            </a:r>
          </a:p>
          <a:p>
            <a:r>
              <a:rPr lang="en-GB" dirty="0">
                <a:solidFill>
                  <a:srgbClr val="0070C0"/>
                </a:solidFill>
                <a:latin typeface="Arial" panose="020B0604020202020204" pitchFamily="34" charset="0"/>
              </a:rPr>
              <a:t>Stressed;</a:t>
            </a:r>
          </a:p>
          <a:p>
            <a:r>
              <a:rPr lang="en-GB" dirty="0">
                <a:solidFill>
                  <a:srgbClr val="0070C0"/>
                </a:solidFill>
                <a:latin typeface="Arial" panose="020B0604020202020204" pitchFamily="34" charset="0"/>
              </a:rPr>
              <a:t>Isolated;</a:t>
            </a:r>
          </a:p>
          <a:p>
            <a:r>
              <a:rPr lang="en-GB" dirty="0">
                <a:solidFill>
                  <a:srgbClr val="0070C0"/>
                </a:solidFill>
                <a:latin typeface="Arial" panose="020B0604020202020204" pitchFamily="34" charset="0"/>
              </a:rPr>
              <a:t>Felt blamed;</a:t>
            </a:r>
          </a:p>
          <a:p>
            <a:pPr marL="0" indent="0" algn="r">
              <a:buNone/>
            </a:pPr>
            <a:r>
              <a:rPr lang="en-GB" sz="1800" dirty="0">
                <a:solidFill>
                  <a:srgbClr val="0070C0"/>
                </a:solidFill>
                <a:latin typeface="Arial" panose="020B0604020202020204" pitchFamily="34" charset="0"/>
              </a:rPr>
              <a:t>(Holland </a:t>
            </a:r>
            <a:r>
              <a:rPr lang="en-GB" sz="1800" i="1" dirty="0">
                <a:solidFill>
                  <a:srgbClr val="0070C0"/>
                </a:solidFill>
                <a:latin typeface="Arial" panose="020B0604020202020204" pitchFamily="34" charset="0"/>
              </a:rPr>
              <a:t>et al., </a:t>
            </a:r>
            <a:r>
              <a:rPr lang="en-GB" sz="1800" dirty="0">
                <a:solidFill>
                  <a:srgbClr val="0070C0"/>
                </a:solidFill>
                <a:latin typeface="Arial" panose="020B0604020202020204" pitchFamily="34" charset="0"/>
              </a:rPr>
              <a:t>2018)</a:t>
            </a:r>
          </a:p>
          <a:p>
            <a:pPr marL="0" indent="0">
              <a:buNone/>
            </a:pPr>
            <a:endParaRPr lang="en-GB" dirty="0"/>
          </a:p>
        </p:txBody>
      </p:sp>
    </p:spTree>
    <p:extLst>
      <p:ext uri="{BB962C8B-B14F-4D97-AF65-F5344CB8AC3E}">
        <p14:creationId xmlns:p14="http://schemas.microsoft.com/office/powerpoint/2010/main" val="76612393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C7F7-153B-0706-6827-B3D7B8CB6574}"/>
              </a:ext>
            </a:extLst>
          </p:cNvPr>
          <p:cNvSpPr>
            <a:spLocks noGrp="1"/>
          </p:cNvSpPr>
          <p:nvPr>
            <p:ph type="title"/>
          </p:nvPr>
        </p:nvSpPr>
        <p:spPr/>
        <p:txBody>
          <a:bodyPr/>
          <a:lstStyle/>
          <a:p>
            <a:pPr algn="ctr"/>
            <a:r>
              <a:rPr lang="en-GB" sz="4400" dirty="0" err="1">
                <a:latin typeface="Arial" panose="020B0604020202020204" pitchFamily="34" charset="0"/>
              </a:rPr>
              <a:t>Rhieni</a:t>
            </a:r>
            <a:r>
              <a:rPr lang="en-GB" sz="4400" dirty="0">
                <a:latin typeface="Arial" panose="020B0604020202020204" pitchFamily="34" charset="0"/>
              </a:rPr>
              <a:t> </a:t>
            </a:r>
            <a:br>
              <a:rPr lang="en-GB" sz="4400" dirty="0">
                <a:latin typeface="Arial" panose="020B0604020202020204" pitchFamily="34" charset="0"/>
              </a:rPr>
            </a:br>
            <a:r>
              <a:rPr lang="en-GB" sz="4400" dirty="0">
                <a:solidFill>
                  <a:srgbClr val="0070C0"/>
                </a:solidFill>
                <a:latin typeface="Arial" panose="020B0604020202020204" pitchFamily="34" charset="0"/>
              </a:rPr>
              <a:t>Parents</a:t>
            </a:r>
            <a:endParaRPr lang="en-GB" dirty="0"/>
          </a:p>
        </p:txBody>
      </p:sp>
      <p:sp>
        <p:nvSpPr>
          <p:cNvPr id="3" name="Content Placeholder 2">
            <a:extLst>
              <a:ext uri="{FF2B5EF4-FFF2-40B4-BE49-F238E27FC236}">
                <a16:creationId xmlns:a16="http://schemas.microsoft.com/office/drawing/2014/main" id="{0F02ED18-1CEE-1657-4E44-91C4A5C49880}"/>
              </a:ext>
            </a:extLst>
          </p:cNvPr>
          <p:cNvSpPr>
            <a:spLocks noGrp="1"/>
          </p:cNvSpPr>
          <p:nvPr>
            <p:ph sz="half" idx="1"/>
          </p:nvPr>
        </p:nvSpPr>
        <p:spPr/>
        <p:txBody>
          <a:bodyPr>
            <a:normAutofit/>
          </a:bodyPr>
          <a:lstStyle/>
          <a:p>
            <a:r>
              <a:rPr lang="cy-GB" dirty="0">
                <a:latin typeface="Arial" panose="020B0604020202020204" pitchFamily="34" charset="0"/>
              </a:rPr>
              <a:t>Rhwystredig/Crac;</a:t>
            </a:r>
          </a:p>
          <a:p>
            <a:r>
              <a:rPr lang="cy-GB" dirty="0">
                <a:latin typeface="Arial" panose="020B0604020202020204" pitchFamily="34" charset="0"/>
              </a:rPr>
              <a:t>Yn isel/Yn pryderu;</a:t>
            </a:r>
          </a:p>
          <a:p>
            <a:r>
              <a:rPr lang="cy-GB" dirty="0">
                <a:latin typeface="Arial" panose="020B0604020202020204" pitchFamily="34" charset="0"/>
              </a:rPr>
              <a:t>Teimlo embaras;</a:t>
            </a:r>
          </a:p>
          <a:p>
            <a:r>
              <a:rPr lang="cy-GB" dirty="0">
                <a:latin typeface="Arial" panose="020B0604020202020204" pitchFamily="34" charset="0"/>
              </a:rPr>
              <a:t>Gwneud esgusodion;</a:t>
            </a:r>
          </a:p>
          <a:p>
            <a:pPr marL="0" indent="0">
              <a:buNone/>
            </a:pPr>
            <a:endParaRPr lang="en-GB" dirty="0"/>
          </a:p>
        </p:txBody>
      </p:sp>
      <p:sp>
        <p:nvSpPr>
          <p:cNvPr id="4" name="Content Placeholder 3">
            <a:extLst>
              <a:ext uri="{FF2B5EF4-FFF2-40B4-BE49-F238E27FC236}">
                <a16:creationId xmlns:a16="http://schemas.microsoft.com/office/drawing/2014/main" id="{ED32F24B-A231-D876-B570-E77CDA35CC0E}"/>
              </a:ext>
            </a:extLst>
          </p:cNvPr>
          <p:cNvSpPr>
            <a:spLocks noGrp="1"/>
          </p:cNvSpPr>
          <p:nvPr>
            <p:ph sz="half" idx="2"/>
          </p:nvPr>
        </p:nvSpPr>
        <p:spPr/>
        <p:txBody>
          <a:bodyPr>
            <a:normAutofit/>
          </a:bodyPr>
          <a:lstStyle/>
          <a:p>
            <a:r>
              <a:rPr lang="en-GB" dirty="0">
                <a:solidFill>
                  <a:srgbClr val="0070C0"/>
                </a:solidFill>
                <a:latin typeface="Arial" panose="020B0604020202020204" pitchFamily="34" charset="0"/>
              </a:rPr>
              <a:t>Frustrated/Upset;</a:t>
            </a:r>
          </a:p>
          <a:p>
            <a:r>
              <a:rPr lang="en-GB" dirty="0">
                <a:solidFill>
                  <a:srgbClr val="0070C0"/>
                </a:solidFill>
                <a:latin typeface="Arial" panose="020B0604020202020204" pitchFamily="34" charset="0"/>
              </a:rPr>
              <a:t>Depression/Anxiety;</a:t>
            </a:r>
          </a:p>
          <a:p>
            <a:r>
              <a:rPr lang="en-GB" dirty="0">
                <a:solidFill>
                  <a:srgbClr val="0070C0"/>
                </a:solidFill>
                <a:latin typeface="Arial" panose="020B0604020202020204" pitchFamily="34" charset="0"/>
              </a:rPr>
              <a:t>Embarrassed;</a:t>
            </a:r>
          </a:p>
          <a:p>
            <a:r>
              <a:rPr lang="en-GB" dirty="0">
                <a:solidFill>
                  <a:srgbClr val="0070C0"/>
                </a:solidFill>
                <a:latin typeface="Arial" panose="020B0604020202020204" pitchFamily="34" charset="0"/>
              </a:rPr>
              <a:t>Made excuses;</a:t>
            </a:r>
          </a:p>
          <a:p>
            <a:pPr marL="0" indent="0" algn="r">
              <a:buNone/>
            </a:pPr>
            <a:r>
              <a:rPr lang="en-GB" sz="1800" dirty="0">
                <a:solidFill>
                  <a:srgbClr val="0070C0"/>
                </a:solidFill>
                <a:latin typeface="Arial" panose="020B0604020202020204" pitchFamily="34" charset="0"/>
              </a:rPr>
              <a:t>(Holland </a:t>
            </a:r>
            <a:r>
              <a:rPr lang="en-GB" sz="1800" i="1" dirty="0">
                <a:solidFill>
                  <a:srgbClr val="0070C0"/>
                </a:solidFill>
                <a:latin typeface="Arial" panose="020B0604020202020204" pitchFamily="34" charset="0"/>
              </a:rPr>
              <a:t>et al., </a:t>
            </a:r>
            <a:r>
              <a:rPr lang="en-GB" sz="1800" dirty="0">
                <a:solidFill>
                  <a:srgbClr val="0070C0"/>
                </a:solidFill>
                <a:latin typeface="Arial" panose="020B0604020202020204" pitchFamily="34" charset="0"/>
              </a:rPr>
              <a:t>2018)</a:t>
            </a:r>
          </a:p>
          <a:p>
            <a:pPr marL="0" indent="0">
              <a:buNone/>
            </a:pPr>
            <a:endParaRPr lang="en-GB" dirty="0"/>
          </a:p>
        </p:txBody>
      </p:sp>
    </p:spTree>
    <p:extLst>
      <p:ext uri="{BB962C8B-B14F-4D97-AF65-F5344CB8AC3E}">
        <p14:creationId xmlns:p14="http://schemas.microsoft.com/office/powerpoint/2010/main" val="384608415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C7F7-153B-0706-6827-B3D7B8CB6574}"/>
              </a:ext>
            </a:extLst>
          </p:cNvPr>
          <p:cNvSpPr>
            <a:spLocks noGrp="1"/>
          </p:cNvSpPr>
          <p:nvPr>
            <p:ph type="title"/>
          </p:nvPr>
        </p:nvSpPr>
        <p:spPr/>
        <p:txBody>
          <a:bodyPr/>
          <a:lstStyle/>
          <a:p>
            <a:pPr algn="ctr"/>
            <a:r>
              <a:rPr lang="en-GB" sz="4400" dirty="0" err="1">
                <a:latin typeface="Arial" panose="020B0604020202020204" pitchFamily="34" charset="0"/>
              </a:rPr>
              <a:t>Rhieni</a:t>
            </a:r>
            <a:r>
              <a:rPr lang="en-GB" sz="4400" dirty="0">
                <a:latin typeface="Arial" panose="020B0604020202020204" pitchFamily="34" charset="0"/>
              </a:rPr>
              <a:t> </a:t>
            </a:r>
            <a:br>
              <a:rPr lang="en-GB" sz="4400" dirty="0">
                <a:latin typeface="Arial" panose="020B0604020202020204" pitchFamily="34" charset="0"/>
              </a:rPr>
            </a:br>
            <a:r>
              <a:rPr lang="en-GB" sz="4400" dirty="0">
                <a:solidFill>
                  <a:srgbClr val="0070C0"/>
                </a:solidFill>
                <a:latin typeface="Arial" panose="020B0604020202020204" pitchFamily="34" charset="0"/>
              </a:rPr>
              <a:t>Parents</a:t>
            </a:r>
            <a:endParaRPr lang="en-GB" dirty="0"/>
          </a:p>
        </p:txBody>
      </p:sp>
      <p:sp>
        <p:nvSpPr>
          <p:cNvPr id="3" name="Content Placeholder 2">
            <a:extLst>
              <a:ext uri="{FF2B5EF4-FFF2-40B4-BE49-F238E27FC236}">
                <a16:creationId xmlns:a16="http://schemas.microsoft.com/office/drawing/2014/main" id="{0F02ED18-1CEE-1657-4E44-91C4A5C49880}"/>
              </a:ext>
            </a:extLst>
          </p:cNvPr>
          <p:cNvSpPr>
            <a:spLocks noGrp="1"/>
          </p:cNvSpPr>
          <p:nvPr>
            <p:ph sz="half" idx="1"/>
          </p:nvPr>
        </p:nvSpPr>
        <p:spPr/>
        <p:txBody>
          <a:bodyPr>
            <a:normAutofit lnSpcReduction="10000"/>
          </a:bodyPr>
          <a:lstStyle/>
          <a:p>
            <a:r>
              <a:rPr lang="cy-GB" dirty="0">
                <a:latin typeface="Arial" panose="020B0604020202020204" pitchFamily="34" charset="0"/>
              </a:rPr>
              <a:t>Cwympo mas/Straen ar berthnasau o dan straen;</a:t>
            </a:r>
          </a:p>
          <a:p>
            <a:r>
              <a:rPr lang="cy-GB" dirty="0">
                <a:latin typeface="Arial" panose="020B0604020202020204" pitchFamily="34" charset="0"/>
              </a:rPr>
              <a:t>Dim yn credu bod ADY ar eu plentyn;</a:t>
            </a:r>
          </a:p>
          <a:p>
            <a:r>
              <a:rPr lang="cy-GB" dirty="0">
                <a:latin typeface="Arial" panose="020B0604020202020204" pitchFamily="34" charset="0"/>
              </a:rPr>
              <a:t>Effaith niweidiol ar frodyr neu chwiorydd;</a:t>
            </a:r>
          </a:p>
          <a:p>
            <a:r>
              <a:rPr lang="cy-GB" dirty="0">
                <a:latin typeface="Arial" panose="020B0604020202020204" pitchFamily="34" charset="0"/>
              </a:rPr>
              <a:t>Ofn o’r anadnabyddus.</a:t>
            </a:r>
          </a:p>
          <a:p>
            <a:pPr marL="0" indent="0">
              <a:buNone/>
            </a:pPr>
            <a:endParaRPr lang="en-GB" dirty="0"/>
          </a:p>
        </p:txBody>
      </p:sp>
      <p:sp>
        <p:nvSpPr>
          <p:cNvPr id="4" name="Content Placeholder 3">
            <a:extLst>
              <a:ext uri="{FF2B5EF4-FFF2-40B4-BE49-F238E27FC236}">
                <a16:creationId xmlns:a16="http://schemas.microsoft.com/office/drawing/2014/main" id="{ED32F24B-A231-D876-B570-E77CDA35CC0E}"/>
              </a:ext>
            </a:extLst>
          </p:cNvPr>
          <p:cNvSpPr>
            <a:spLocks noGrp="1"/>
          </p:cNvSpPr>
          <p:nvPr>
            <p:ph sz="half" idx="2"/>
          </p:nvPr>
        </p:nvSpPr>
        <p:spPr/>
        <p:txBody>
          <a:bodyPr>
            <a:normAutofit lnSpcReduction="10000"/>
          </a:bodyPr>
          <a:lstStyle/>
          <a:p>
            <a:r>
              <a:rPr lang="en-GB" dirty="0">
                <a:solidFill>
                  <a:srgbClr val="0070C0"/>
                </a:solidFill>
                <a:latin typeface="Arial" panose="020B0604020202020204" pitchFamily="34" charset="0"/>
              </a:rPr>
              <a:t>Arguments/Strained relationships;</a:t>
            </a:r>
          </a:p>
          <a:p>
            <a:r>
              <a:rPr lang="en-GB" dirty="0">
                <a:solidFill>
                  <a:srgbClr val="0070C0"/>
                </a:solidFill>
                <a:latin typeface="Arial" panose="020B0604020202020204" pitchFamily="34" charset="0"/>
              </a:rPr>
              <a:t>Do not believe child has ALN;</a:t>
            </a:r>
          </a:p>
          <a:p>
            <a:r>
              <a:rPr lang="en-GB" dirty="0">
                <a:solidFill>
                  <a:srgbClr val="0070C0"/>
                </a:solidFill>
                <a:latin typeface="Arial" panose="020B0604020202020204" pitchFamily="34" charset="0"/>
              </a:rPr>
              <a:t>Detrimental impact on siblings;</a:t>
            </a:r>
          </a:p>
          <a:p>
            <a:r>
              <a:rPr lang="en-GB" dirty="0">
                <a:solidFill>
                  <a:srgbClr val="0070C0"/>
                </a:solidFill>
                <a:latin typeface="Arial" panose="020B0604020202020204" pitchFamily="34" charset="0"/>
              </a:rPr>
              <a:t>Fear of the unknown.</a:t>
            </a:r>
          </a:p>
          <a:p>
            <a:pPr marL="0" indent="0" algn="r">
              <a:buNone/>
            </a:pPr>
            <a:r>
              <a:rPr lang="en-GB" sz="1800" dirty="0">
                <a:solidFill>
                  <a:srgbClr val="0070C0"/>
                </a:solidFill>
                <a:latin typeface="Arial" panose="020B0604020202020204" pitchFamily="34" charset="0"/>
              </a:rPr>
              <a:t>(Holland </a:t>
            </a:r>
            <a:r>
              <a:rPr lang="en-GB" sz="1800" i="1" dirty="0">
                <a:solidFill>
                  <a:srgbClr val="0070C0"/>
                </a:solidFill>
                <a:latin typeface="Arial" panose="020B0604020202020204" pitchFamily="34" charset="0"/>
              </a:rPr>
              <a:t>et al., </a:t>
            </a:r>
            <a:r>
              <a:rPr lang="en-GB" sz="1800" dirty="0">
                <a:solidFill>
                  <a:srgbClr val="0070C0"/>
                </a:solidFill>
                <a:latin typeface="Arial" panose="020B0604020202020204" pitchFamily="34" charset="0"/>
              </a:rPr>
              <a:t>2018)</a:t>
            </a:r>
          </a:p>
          <a:p>
            <a:pPr marL="0" indent="0">
              <a:buNone/>
            </a:pPr>
            <a:endParaRPr lang="en-GB" dirty="0"/>
          </a:p>
        </p:txBody>
      </p:sp>
    </p:spTree>
    <p:extLst>
      <p:ext uri="{BB962C8B-B14F-4D97-AF65-F5344CB8AC3E}">
        <p14:creationId xmlns:p14="http://schemas.microsoft.com/office/powerpoint/2010/main" val="76971316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4D965-EB53-820A-1C0A-5DD03AB64E40}"/>
              </a:ext>
            </a:extLst>
          </p:cNvPr>
          <p:cNvSpPr>
            <a:spLocks noGrp="1"/>
          </p:cNvSpPr>
          <p:nvPr>
            <p:ph type="title"/>
          </p:nvPr>
        </p:nvSpPr>
        <p:spPr/>
        <p:txBody>
          <a:bodyPr/>
          <a:lstStyle/>
          <a:p>
            <a:pPr algn="ctr"/>
            <a:r>
              <a:rPr lang="en-GB" sz="4400" dirty="0">
                <a:latin typeface="Arial" panose="020B0604020202020204" pitchFamily="34" charset="0"/>
              </a:rPr>
              <a:t>Stigma</a:t>
            </a:r>
            <a:endParaRPr lang="en-GB" dirty="0"/>
          </a:p>
        </p:txBody>
      </p:sp>
      <p:sp>
        <p:nvSpPr>
          <p:cNvPr id="3" name="Content Placeholder 2">
            <a:extLst>
              <a:ext uri="{FF2B5EF4-FFF2-40B4-BE49-F238E27FC236}">
                <a16:creationId xmlns:a16="http://schemas.microsoft.com/office/drawing/2014/main" id="{56319A1E-34B1-AA8C-6409-CF1BC2F33636}"/>
              </a:ext>
            </a:extLst>
          </p:cNvPr>
          <p:cNvSpPr>
            <a:spLocks noGrp="1"/>
          </p:cNvSpPr>
          <p:nvPr>
            <p:ph sz="half" idx="1"/>
          </p:nvPr>
        </p:nvSpPr>
        <p:spPr/>
        <p:txBody>
          <a:bodyPr/>
          <a:lstStyle/>
          <a:p>
            <a:pPr marL="0" indent="0">
              <a:buNone/>
            </a:pPr>
            <a:r>
              <a:rPr lang="cy-GB" dirty="0">
                <a:latin typeface="Arial" panose="020B0604020202020204" pitchFamily="34" charset="0"/>
              </a:rPr>
              <a:t>Plant/Rhieni yn:</a:t>
            </a:r>
          </a:p>
          <a:p>
            <a:r>
              <a:rPr lang="cy-GB" dirty="0">
                <a:latin typeface="Arial" panose="020B0604020202020204" pitchFamily="34" charset="0"/>
              </a:rPr>
              <a:t>Cael eu gweld yn negyddol;</a:t>
            </a:r>
          </a:p>
          <a:p>
            <a:r>
              <a:rPr lang="cy-GB" dirty="0">
                <a:latin typeface="Arial" panose="020B0604020202020204" pitchFamily="34" charset="0"/>
              </a:rPr>
              <a:t>Yn profi dicter, ffieidd-dod neu wrthodiad;</a:t>
            </a:r>
          </a:p>
          <a:p>
            <a:r>
              <a:rPr lang="cy-GB" dirty="0">
                <a:latin typeface="Arial" panose="020B0604020202020204" pitchFamily="34" charset="0"/>
              </a:rPr>
              <a:t>Diffyg cydymdeimlad;</a:t>
            </a:r>
          </a:p>
          <a:p>
            <a:r>
              <a:rPr lang="cy-GB" dirty="0">
                <a:latin typeface="Arial" panose="020B0604020202020204" pitchFamily="34" charset="0"/>
              </a:rPr>
              <a:t>Diffyg cymorth.</a:t>
            </a:r>
          </a:p>
          <a:p>
            <a:pPr marL="0" indent="0">
              <a:buNone/>
            </a:pPr>
            <a:endParaRPr lang="en-GB" dirty="0"/>
          </a:p>
        </p:txBody>
      </p:sp>
      <p:sp>
        <p:nvSpPr>
          <p:cNvPr id="4" name="Content Placeholder 3">
            <a:extLst>
              <a:ext uri="{FF2B5EF4-FFF2-40B4-BE49-F238E27FC236}">
                <a16:creationId xmlns:a16="http://schemas.microsoft.com/office/drawing/2014/main" id="{44332F11-DD51-0980-C4E8-8C07863ECB56}"/>
              </a:ext>
            </a:extLst>
          </p:cNvPr>
          <p:cNvSpPr>
            <a:spLocks noGrp="1"/>
          </p:cNvSpPr>
          <p:nvPr>
            <p:ph sz="half" idx="2"/>
          </p:nvPr>
        </p:nvSpPr>
        <p:spPr/>
        <p:txBody>
          <a:bodyPr/>
          <a:lstStyle/>
          <a:p>
            <a:pPr marL="0" indent="0">
              <a:buNone/>
            </a:pPr>
            <a:r>
              <a:rPr lang="en-GB" dirty="0">
                <a:solidFill>
                  <a:srgbClr val="0070C0"/>
                </a:solidFill>
                <a:latin typeface="Arial" panose="020B0604020202020204" pitchFamily="34" charset="0"/>
              </a:rPr>
              <a:t>Children/Parents are:</a:t>
            </a:r>
          </a:p>
          <a:p>
            <a:r>
              <a:rPr lang="en-GB" dirty="0">
                <a:solidFill>
                  <a:srgbClr val="0070C0"/>
                </a:solidFill>
                <a:latin typeface="Arial" panose="020B0604020202020204" pitchFamily="34" charset="0"/>
              </a:rPr>
              <a:t>Viewed negatively;</a:t>
            </a:r>
          </a:p>
          <a:p>
            <a:r>
              <a:rPr lang="en-GB" dirty="0">
                <a:solidFill>
                  <a:srgbClr val="0070C0"/>
                </a:solidFill>
                <a:latin typeface="Arial" panose="020B0604020202020204" pitchFamily="34" charset="0"/>
              </a:rPr>
              <a:t>Shown anger, disgust or rejection;</a:t>
            </a:r>
          </a:p>
          <a:p>
            <a:r>
              <a:rPr lang="en-GB" dirty="0">
                <a:solidFill>
                  <a:srgbClr val="0070C0"/>
                </a:solidFill>
                <a:latin typeface="Arial" panose="020B0604020202020204" pitchFamily="34" charset="0"/>
              </a:rPr>
              <a:t>Not given sympathy;</a:t>
            </a:r>
          </a:p>
          <a:p>
            <a:r>
              <a:rPr lang="en-GB" dirty="0">
                <a:solidFill>
                  <a:srgbClr val="0070C0"/>
                </a:solidFill>
                <a:latin typeface="Arial" panose="020B0604020202020204" pitchFamily="34" charset="0"/>
              </a:rPr>
              <a:t>Not offered help.</a:t>
            </a:r>
          </a:p>
          <a:p>
            <a:pPr marL="0" indent="0">
              <a:buNone/>
            </a:pPr>
            <a:endParaRPr lang="en-GB" dirty="0"/>
          </a:p>
        </p:txBody>
      </p:sp>
    </p:spTree>
    <p:extLst>
      <p:ext uri="{BB962C8B-B14F-4D97-AF65-F5344CB8AC3E}">
        <p14:creationId xmlns:p14="http://schemas.microsoft.com/office/powerpoint/2010/main" val="301612871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CB1088-3C4A-6A79-BB2E-9503BFE51CC3}"/>
              </a:ext>
            </a:extLst>
          </p:cNvPr>
          <p:cNvSpPr>
            <a:spLocks noGrp="1"/>
          </p:cNvSpPr>
          <p:nvPr>
            <p:ph type="title"/>
          </p:nvPr>
        </p:nvSpPr>
        <p:spPr/>
        <p:txBody>
          <a:bodyPr/>
          <a:lstStyle/>
          <a:p>
            <a:pPr algn="ctr"/>
            <a:r>
              <a:rPr lang="en-GB" sz="4400" dirty="0">
                <a:latin typeface="Arial" panose="020B0604020202020204" pitchFamily="34" charset="0"/>
              </a:rPr>
              <a:t>Stigma </a:t>
            </a:r>
            <a:r>
              <a:rPr lang="en-GB" sz="4400" dirty="0" err="1">
                <a:latin typeface="Arial" panose="020B0604020202020204" pitchFamily="34" charset="0"/>
              </a:rPr>
              <a:t>trwy</a:t>
            </a:r>
            <a:r>
              <a:rPr lang="en-GB" sz="4400" dirty="0">
                <a:latin typeface="Arial" panose="020B0604020202020204" pitchFamily="34" charset="0"/>
              </a:rPr>
              <a:t> </a:t>
            </a:r>
            <a:r>
              <a:rPr lang="en-GB" sz="4400" dirty="0" err="1">
                <a:latin typeface="Arial" panose="020B0604020202020204" pitchFamily="34" charset="0"/>
              </a:rPr>
              <a:t>gysylltiad</a:t>
            </a:r>
            <a:endParaRPr lang="en-GB" dirty="0"/>
          </a:p>
        </p:txBody>
      </p:sp>
      <p:sp>
        <p:nvSpPr>
          <p:cNvPr id="3" name="Content Placeholder 2">
            <a:extLst>
              <a:ext uri="{FF2B5EF4-FFF2-40B4-BE49-F238E27FC236}">
                <a16:creationId xmlns:a16="http://schemas.microsoft.com/office/drawing/2014/main" id="{A9B2E2AE-0BF0-5851-586E-00D8E6C0DF7A}"/>
              </a:ext>
            </a:extLst>
          </p:cNvPr>
          <p:cNvSpPr>
            <a:spLocks noGrp="1"/>
          </p:cNvSpPr>
          <p:nvPr>
            <p:ph sz="half" idx="1"/>
          </p:nvPr>
        </p:nvSpPr>
        <p:spPr>
          <a:xfrm>
            <a:off x="395536" y="1690688"/>
            <a:ext cx="8424936" cy="4474615"/>
          </a:xfrm>
        </p:spPr>
        <p:txBody>
          <a:bodyPr>
            <a:normAutofit lnSpcReduction="10000"/>
          </a:bodyPr>
          <a:lstStyle/>
          <a:p>
            <a:pPr marL="0" indent="0">
              <a:buNone/>
            </a:pPr>
            <a:r>
              <a:rPr lang="cy-GB" i="1" dirty="0">
                <a:latin typeface="Arial" panose="020B0604020202020204" pitchFamily="34" charset="0"/>
              </a:rPr>
              <a:t>“Pan fydd plant ag anableddau yn peri pryder, eu rhieni fel rheol sy’n profi gwarthnodi gan eraill. Cyfeirir at hyn yn aml fel </a:t>
            </a:r>
            <a:r>
              <a:rPr lang="cy-GB" b="1" i="1" dirty="0">
                <a:latin typeface="Arial" panose="020B0604020202020204" pitchFamily="34" charset="0"/>
              </a:rPr>
              <a:t>stigma trwy gysylltiad. </a:t>
            </a:r>
            <a:r>
              <a:rPr lang="cy-GB" i="1" dirty="0">
                <a:latin typeface="Arial" panose="020B0604020202020204" pitchFamily="34" charset="0"/>
              </a:rPr>
              <a:t>Fodd bynnag, mae un grŵp o rieni yn benodol wedi denu llawer o feirniadaeth a stigma; y rhai sydd â phlant â BESD. Mae cyfoeth llethol o ymchwil wedi nodi bod rhieni plant â BESD yn cael eu gwarthnodi trwy gysylltiad, gan fod eu plant yn aml yn arddangos ymddygiad yr ystyrir ei fod yn gymdeithasol amhriodol, ac eto mae eu AAA yn ‘anweledig’ i wylwyr. ”</a:t>
            </a:r>
          </a:p>
          <a:p>
            <a:pPr marL="0" indent="0" algn="r">
              <a:buNone/>
            </a:pPr>
            <a:r>
              <a:rPr lang="en-GB" sz="1800" dirty="0">
                <a:latin typeface="Arial" panose="020B0604020202020204" pitchFamily="34" charset="0"/>
              </a:rPr>
              <a:t>(</a:t>
            </a:r>
            <a:r>
              <a:rPr lang="en-GB" sz="1800" dirty="0" err="1">
                <a:latin typeface="Arial" panose="020B0604020202020204" pitchFamily="34" charset="0"/>
              </a:rPr>
              <a:t>Broomhead</a:t>
            </a:r>
            <a:r>
              <a:rPr lang="en-GB" sz="1800" dirty="0">
                <a:latin typeface="Arial" panose="020B0604020202020204" pitchFamily="34" charset="0"/>
              </a:rPr>
              <a:t>, 2019, t. 127)</a:t>
            </a:r>
          </a:p>
          <a:p>
            <a:pPr marL="0" indent="0">
              <a:buNone/>
            </a:pPr>
            <a:endParaRPr lang="en-GB" dirty="0"/>
          </a:p>
        </p:txBody>
      </p:sp>
    </p:spTree>
    <p:extLst>
      <p:ext uri="{BB962C8B-B14F-4D97-AF65-F5344CB8AC3E}">
        <p14:creationId xmlns:p14="http://schemas.microsoft.com/office/powerpoint/2010/main" val="11364949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E33C4-A81F-88CA-4A64-B8C8C5F02F7E}"/>
              </a:ext>
            </a:extLst>
          </p:cNvPr>
          <p:cNvSpPr>
            <a:spLocks noGrp="1"/>
          </p:cNvSpPr>
          <p:nvPr>
            <p:ph type="title"/>
          </p:nvPr>
        </p:nvSpPr>
        <p:spPr/>
        <p:txBody>
          <a:bodyPr/>
          <a:lstStyle/>
          <a:p>
            <a:pPr algn="ctr"/>
            <a:r>
              <a:rPr lang="en-GB" sz="4400" dirty="0">
                <a:solidFill>
                  <a:srgbClr val="0070C0"/>
                </a:solidFill>
                <a:latin typeface="Arial" panose="020B0604020202020204" pitchFamily="34" charset="0"/>
              </a:rPr>
              <a:t>Courtesy stigma</a:t>
            </a:r>
            <a:endParaRPr lang="en-GB" dirty="0"/>
          </a:p>
        </p:txBody>
      </p:sp>
      <p:sp>
        <p:nvSpPr>
          <p:cNvPr id="3" name="Content Placeholder 2">
            <a:extLst>
              <a:ext uri="{FF2B5EF4-FFF2-40B4-BE49-F238E27FC236}">
                <a16:creationId xmlns:a16="http://schemas.microsoft.com/office/drawing/2014/main" id="{4001B68E-FA73-2C2D-8581-4B1AA37E6F26}"/>
              </a:ext>
            </a:extLst>
          </p:cNvPr>
          <p:cNvSpPr>
            <a:spLocks noGrp="1"/>
          </p:cNvSpPr>
          <p:nvPr>
            <p:ph sz="half" idx="1"/>
          </p:nvPr>
        </p:nvSpPr>
        <p:spPr>
          <a:xfrm>
            <a:off x="628650" y="1556792"/>
            <a:ext cx="8119814" cy="4320479"/>
          </a:xfrm>
        </p:spPr>
        <p:txBody>
          <a:bodyPr>
            <a:normAutofit lnSpcReduction="10000"/>
          </a:bodyPr>
          <a:lstStyle/>
          <a:p>
            <a:pPr marL="0" indent="0">
              <a:buNone/>
            </a:pPr>
            <a:r>
              <a:rPr lang="en-GB" i="1" dirty="0">
                <a:latin typeface="Arial" panose="020B0604020202020204" pitchFamily="34" charset="0"/>
              </a:rPr>
              <a:t>“When children with disabilities are of concern, it is usually their parents who experience stigmatisation from others. This is often referred to as </a:t>
            </a:r>
            <a:r>
              <a:rPr lang="en-GB" b="1" i="1" dirty="0">
                <a:latin typeface="Arial" panose="020B0604020202020204" pitchFamily="34" charset="0"/>
              </a:rPr>
              <a:t>courtesy stigma. </a:t>
            </a:r>
            <a:r>
              <a:rPr lang="en-GB" i="1" dirty="0">
                <a:latin typeface="Arial" panose="020B0604020202020204" pitchFamily="34" charset="0"/>
              </a:rPr>
              <a:t>However, one group of parents in particular have attracted much criticism and stigma; those who have children with BESD. An overwhelming wealth of research has reported that parents of children with BESD are courtesy stigmatised, as their children frequently display behaviour deemed to be socially inappropriate, yet their SEN is ‘invisible’ to onlookers.”</a:t>
            </a:r>
          </a:p>
          <a:p>
            <a:pPr marL="0" indent="0" algn="r">
              <a:buNone/>
            </a:pPr>
            <a:r>
              <a:rPr lang="en-GB" sz="1800" dirty="0">
                <a:latin typeface="Arial" panose="020B0604020202020204" pitchFamily="34" charset="0"/>
              </a:rPr>
              <a:t>(</a:t>
            </a:r>
            <a:r>
              <a:rPr lang="en-GB" sz="1800" dirty="0" err="1">
                <a:latin typeface="Arial" panose="020B0604020202020204" pitchFamily="34" charset="0"/>
              </a:rPr>
              <a:t>Broomhead</a:t>
            </a:r>
            <a:r>
              <a:rPr lang="en-GB" sz="1800" dirty="0">
                <a:latin typeface="Arial" panose="020B0604020202020204" pitchFamily="34" charset="0"/>
              </a:rPr>
              <a:t>, 2019, p. 127)</a:t>
            </a:r>
          </a:p>
          <a:p>
            <a:endParaRPr lang="en-GB" dirty="0"/>
          </a:p>
        </p:txBody>
      </p:sp>
    </p:spTree>
    <p:extLst>
      <p:ext uri="{BB962C8B-B14F-4D97-AF65-F5344CB8AC3E}">
        <p14:creationId xmlns:p14="http://schemas.microsoft.com/office/powerpoint/2010/main" val="60227039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1E082-57F1-32D9-A6FC-78563C6AE2EB}"/>
              </a:ext>
            </a:extLst>
          </p:cNvPr>
          <p:cNvSpPr>
            <a:spLocks noGrp="1"/>
          </p:cNvSpPr>
          <p:nvPr>
            <p:ph type="title"/>
          </p:nvPr>
        </p:nvSpPr>
        <p:spPr/>
        <p:txBody>
          <a:bodyPr/>
          <a:lstStyle/>
          <a:p>
            <a:pPr algn="ctr"/>
            <a:r>
              <a:rPr lang="en-GB" sz="4400" dirty="0">
                <a:latin typeface="Arial" panose="020B0604020202020204" pitchFamily="34" charset="0"/>
              </a:rPr>
              <a:t>Cyfryngau</a:t>
            </a:r>
            <a:br>
              <a:rPr lang="en-GB" sz="4400" dirty="0">
                <a:latin typeface="Arial" panose="020B0604020202020204" pitchFamily="34" charset="0"/>
              </a:rPr>
            </a:br>
            <a:r>
              <a:rPr lang="en-GB" sz="4400" dirty="0">
                <a:solidFill>
                  <a:srgbClr val="0070C0"/>
                </a:solidFill>
                <a:latin typeface="Arial" panose="020B0604020202020204" pitchFamily="34" charset="0"/>
              </a:rPr>
              <a:t>Media</a:t>
            </a:r>
            <a:endParaRPr lang="en-GB" dirty="0"/>
          </a:p>
        </p:txBody>
      </p:sp>
      <p:sp>
        <p:nvSpPr>
          <p:cNvPr id="3" name="Content Placeholder 2">
            <a:extLst>
              <a:ext uri="{FF2B5EF4-FFF2-40B4-BE49-F238E27FC236}">
                <a16:creationId xmlns:a16="http://schemas.microsoft.com/office/drawing/2014/main" id="{62809572-8D11-E759-E6BD-969BBAF95585}"/>
              </a:ext>
            </a:extLst>
          </p:cNvPr>
          <p:cNvSpPr>
            <a:spLocks noGrp="1"/>
          </p:cNvSpPr>
          <p:nvPr>
            <p:ph sz="half" idx="1"/>
          </p:nvPr>
        </p:nvSpPr>
        <p:spPr/>
        <p:txBody>
          <a:bodyPr/>
          <a:lstStyle/>
          <a:p>
            <a:r>
              <a:rPr lang="cy-GB" dirty="0">
                <a:latin typeface="Arial" panose="020B0604020202020204" pitchFamily="34" charset="0"/>
              </a:rPr>
              <a:t>Ystyriwch eich hoff rhaglen ar deledu/</a:t>
            </a:r>
            <a:r>
              <a:rPr lang="cy-GB" dirty="0" err="1">
                <a:latin typeface="Arial" panose="020B0604020202020204" pitchFamily="34" charset="0"/>
              </a:rPr>
              <a:t>Netflix</a:t>
            </a:r>
            <a:r>
              <a:rPr lang="cy-GB" dirty="0">
                <a:latin typeface="Arial" panose="020B0604020202020204" pitchFamily="34" charset="0"/>
              </a:rPr>
              <a:t>/</a:t>
            </a:r>
          </a:p>
          <a:p>
            <a:pPr marL="0" indent="0">
              <a:buNone/>
            </a:pPr>
            <a:r>
              <a:rPr lang="cy-GB" dirty="0">
                <a:latin typeface="Arial" panose="020B0604020202020204" pitchFamily="34" charset="0"/>
              </a:rPr>
              <a:t>  </a:t>
            </a:r>
            <a:r>
              <a:rPr lang="cy-GB" dirty="0" err="1">
                <a:latin typeface="Arial" panose="020B0604020202020204" pitchFamily="34" charset="0"/>
              </a:rPr>
              <a:t>Prime</a:t>
            </a:r>
            <a:r>
              <a:rPr lang="cy-GB" dirty="0">
                <a:latin typeface="Arial" panose="020B0604020202020204" pitchFamily="34" charset="0"/>
              </a:rPr>
              <a:t> ag ati…</a:t>
            </a:r>
          </a:p>
          <a:p>
            <a:r>
              <a:rPr lang="cy-GB" dirty="0">
                <a:latin typeface="Arial" panose="020B0604020202020204" pitchFamily="34" charset="0"/>
              </a:rPr>
              <a:t>Eich hoff ffilm?</a:t>
            </a:r>
          </a:p>
          <a:p>
            <a:r>
              <a:rPr lang="cy-GB" dirty="0">
                <a:latin typeface="Arial" panose="020B0604020202020204" pitchFamily="34" charset="0"/>
              </a:rPr>
              <a:t>Sawl cymeriad sydd gydag ADY?</a:t>
            </a:r>
          </a:p>
          <a:p>
            <a:r>
              <a:rPr lang="cy-GB" dirty="0">
                <a:latin typeface="Arial" panose="020B0604020202020204" pitchFamily="34" charset="0"/>
              </a:rPr>
              <a:t>Pam?</a:t>
            </a:r>
          </a:p>
          <a:p>
            <a:pPr marL="0" indent="0">
              <a:buNone/>
            </a:pPr>
            <a:endParaRPr lang="en-GB" dirty="0"/>
          </a:p>
        </p:txBody>
      </p:sp>
      <p:sp>
        <p:nvSpPr>
          <p:cNvPr id="4" name="Content Placeholder 3">
            <a:extLst>
              <a:ext uri="{FF2B5EF4-FFF2-40B4-BE49-F238E27FC236}">
                <a16:creationId xmlns:a16="http://schemas.microsoft.com/office/drawing/2014/main" id="{D19749B4-ADCB-3950-F031-D1AD3B2B1412}"/>
              </a:ext>
            </a:extLst>
          </p:cNvPr>
          <p:cNvSpPr>
            <a:spLocks noGrp="1"/>
          </p:cNvSpPr>
          <p:nvPr>
            <p:ph sz="half" idx="2"/>
          </p:nvPr>
        </p:nvSpPr>
        <p:spPr/>
        <p:txBody>
          <a:bodyPr/>
          <a:lstStyle/>
          <a:p>
            <a:r>
              <a:rPr lang="en-GB" dirty="0">
                <a:solidFill>
                  <a:srgbClr val="0070C0"/>
                </a:solidFill>
                <a:latin typeface="Arial" panose="020B0604020202020204" pitchFamily="34" charset="0"/>
              </a:rPr>
              <a:t>Consider your favourite programme on television/Netflix/</a:t>
            </a:r>
          </a:p>
          <a:p>
            <a:pPr marL="0" indent="0">
              <a:buNone/>
            </a:pPr>
            <a:r>
              <a:rPr lang="en-GB" dirty="0">
                <a:solidFill>
                  <a:srgbClr val="0070C0"/>
                </a:solidFill>
                <a:latin typeface="Arial" panose="020B0604020202020204" pitchFamily="34" charset="0"/>
              </a:rPr>
              <a:t>  Prime etc…</a:t>
            </a:r>
          </a:p>
          <a:p>
            <a:r>
              <a:rPr lang="en-GB" dirty="0">
                <a:solidFill>
                  <a:srgbClr val="0070C0"/>
                </a:solidFill>
                <a:latin typeface="Arial" panose="020B0604020202020204" pitchFamily="34" charset="0"/>
              </a:rPr>
              <a:t>Favourite movie?</a:t>
            </a:r>
          </a:p>
          <a:p>
            <a:r>
              <a:rPr lang="en-GB" dirty="0">
                <a:solidFill>
                  <a:srgbClr val="0070C0"/>
                </a:solidFill>
                <a:latin typeface="Arial" panose="020B0604020202020204" pitchFamily="34" charset="0"/>
              </a:rPr>
              <a:t>How many characters have ALN?</a:t>
            </a:r>
          </a:p>
          <a:p>
            <a:r>
              <a:rPr lang="en-GB" dirty="0">
                <a:solidFill>
                  <a:srgbClr val="0070C0"/>
                </a:solidFill>
                <a:latin typeface="Arial" panose="020B0604020202020204" pitchFamily="34" charset="0"/>
              </a:rPr>
              <a:t>Why?</a:t>
            </a:r>
            <a:endParaRPr lang="en-GB" dirty="0"/>
          </a:p>
        </p:txBody>
      </p:sp>
    </p:spTree>
    <p:extLst>
      <p:ext uri="{BB962C8B-B14F-4D97-AF65-F5344CB8AC3E}">
        <p14:creationId xmlns:p14="http://schemas.microsoft.com/office/powerpoint/2010/main" val="140381698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5DC08F-B795-905B-ADED-EAA189044B3E}"/>
              </a:ext>
            </a:extLst>
          </p:cNvPr>
          <p:cNvSpPr>
            <a:spLocks noGrp="1"/>
          </p:cNvSpPr>
          <p:nvPr>
            <p:ph type="title"/>
          </p:nvPr>
        </p:nvSpPr>
        <p:spPr>
          <a:xfrm>
            <a:off x="628650" y="365126"/>
            <a:ext cx="7886700" cy="857388"/>
          </a:xfrm>
        </p:spPr>
        <p:txBody>
          <a:bodyPr/>
          <a:lstStyle/>
          <a:p>
            <a:pPr algn="ctr"/>
            <a:r>
              <a:rPr lang="en-GB" dirty="0">
                <a:latin typeface="Arial" panose="020B0604020202020204" pitchFamily="34" charset="0"/>
              </a:rPr>
              <a:t>Effaith y </a:t>
            </a:r>
            <a:r>
              <a:rPr lang="en-GB" dirty="0" err="1">
                <a:latin typeface="Arial" panose="020B0604020202020204" pitchFamily="34" charset="0"/>
              </a:rPr>
              <a:t>cyfryngau</a:t>
            </a:r>
            <a:endParaRPr lang="en-GB" dirty="0"/>
          </a:p>
        </p:txBody>
      </p:sp>
      <p:sp>
        <p:nvSpPr>
          <p:cNvPr id="3" name="Content Placeholder 2">
            <a:extLst>
              <a:ext uri="{FF2B5EF4-FFF2-40B4-BE49-F238E27FC236}">
                <a16:creationId xmlns:a16="http://schemas.microsoft.com/office/drawing/2014/main" id="{23E8924F-7A70-3A5A-CAA7-4D75A17029C3}"/>
              </a:ext>
            </a:extLst>
          </p:cNvPr>
          <p:cNvSpPr>
            <a:spLocks noGrp="1"/>
          </p:cNvSpPr>
          <p:nvPr>
            <p:ph sz="half" idx="1"/>
          </p:nvPr>
        </p:nvSpPr>
        <p:spPr>
          <a:xfrm>
            <a:off x="628650" y="1340768"/>
            <a:ext cx="8191822" cy="4294719"/>
          </a:xfrm>
        </p:spPr>
        <p:txBody>
          <a:bodyPr>
            <a:normAutofit fontScale="92500" lnSpcReduction="20000"/>
          </a:bodyPr>
          <a:lstStyle/>
          <a:p>
            <a:pPr marL="0" indent="0">
              <a:buNone/>
            </a:pPr>
            <a:r>
              <a:rPr lang="cy-GB" i="1" dirty="0">
                <a:latin typeface="Arial" panose="020B0604020202020204" pitchFamily="34" charset="0"/>
              </a:rPr>
              <a:t>“Gall delweddau a straeon yn y cyfryngau ddylanwadu'n ddwfn ar farn y cyhoedd a sefydlu normau cymdeithasol. Anaml y mae pobl ag anableddau yn cael sylw yn y cyfryngau, a phan fyddant yn cael sylw, maent yn aml yn cael eu stereoteipio yn negyddol ac nid ydynt yn cael eu cynrychioli'n briodol. Nid yw'n anghyffredin gweld pobl ag anableddau yn cael eu trin fel pobl rydym yn teimlo trueni drostynt, achos elusennol neu driniaeth feddygol sy'n gorfod goresgyn cyflwr trasig ac analluog neu'n i'r gwrthwyneb, a gyflwynir fel </a:t>
            </a:r>
            <a:r>
              <a:rPr lang="cy-GB" i="1" dirty="0" err="1">
                <a:latin typeface="Arial" panose="020B0604020202020204" pitchFamily="34" charset="0"/>
              </a:rPr>
              <a:t>archarwyr</a:t>
            </a:r>
            <a:r>
              <a:rPr lang="cy-GB" i="1" dirty="0">
                <a:latin typeface="Arial" panose="020B0604020202020204" pitchFamily="34" charset="0"/>
              </a:rPr>
              <a:t> sydd wedi cyflawni campau gwych, er mwyn ysbrydoli'r rhai nad ydynt yn anabl.”</a:t>
            </a:r>
          </a:p>
          <a:p>
            <a:pPr marL="0" indent="0" algn="r">
              <a:buNone/>
            </a:pPr>
            <a:r>
              <a:rPr lang="cy-GB" sz="1900" dirty="0">
                <a:latin typeface="Arial" panose="020B0604020202020204" pitchFamily="34" charset="0"/>
              </a:rPr>
              <a:t>(</a:t>
            </a:r>
            <a:r>
              <a:rPr lang="en-GB" sz="1900" dirty="0">
                <a:latin typeface="Arial" panose="020B0604020202020204" pitchFamily="34" charset="0"/>
              </a:rPr>
              <a:t>United Nations, dim </a:t>
            </a:r>
            <a:r>
              <a:rPr lang="en-GB" sz="1900" dirty="0" err="1">
                <a:latin typeface="Arial" panose="020B0604020202020204" pitchFamily="34" charset="0"/>
              </a:rPr>
              <a:t>dyddiad</a:t>
            </a:r>
            <a:r>
              <a:rPr lang="en-GB" sz="1900" dirty="0">
                <a:latin typeface="Arial" panose="020B0604020202020204" pitchFamily="34" charset="0"/>
              </a:rPr>
              <a:t>, t. 1).</a:t>
            </a:r>
          </a:p>
          <a:p>
            <a:endParaRPr lang="en-GB" dirty="0"/>
          </a:p>
        </p:txBody>
      </p:sp>
    </p:spTree>
    <p:extLst>
      <p:ext uri="{BB962C8B-B14F-4D97-AF65-F5344CB8AC3E}">
        <p14:creationId xmlns:p14="http://schemas.microsoft.com/office/powerpoint/2010/main" val="311098643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38D8A-968B-78EE-11D2-0FF1EAD5478F}"/>
              </a:ext>
            </a:extLst>
          </p:cNvPr>
          <p:cNvSpPr>
            <a:spLocks noGrp="1"/>
          </p:cNvSpPr>
          <p:nvPr>
            <p:ph type="title"/>
          </p:nvPr>
        </p:nvSpPr>
        <p:spPr>
          <a:xfrm>
            <a:off x="628650" y="365126"/>
            <a:ext cx="7886700" cy="857388"/>
          </a:xfrm>
        </p:spPr>
        <p:txBody>
          <a:bodyPr/>
          <a:lstStyle/>
          <a:p>
            <a:pPr algn="ctr"/>
            <a:r>
              <a:rPr lang="en-GB" sz="4400" dirty="0">
                <a:solidFill>
                  <a:srgbClr val="0070C0"/>
                </a:solidFill>
                <a:latin typeface="Arial" panose="020B0604020202020204" pitchFamily="34" charset="0"/>
              </a:rPr>
              <a:t>Impact of media</a:t>
            </a:r>
            <a:endParaRPr lang="en-GB" dirty="0"/>
          </a:p>
        </p:txBody>
      </p:sp>
      <p:sp>
        <p:nvSpPr>
          <p:cNvPr id="3" name="Content Placeholder 2">
            <a:extLst>
              <a:ext uri="{FF2B5EF4-FFF2-40B4-BE49-F238E27FC236}">
                <a16:creationId xmlns:a16="http://schemas.microsoft.com/office/drawing/2014/main" id="{9E21EBD5-C84F-5F79-60D1-36414B141A3A}"/>
              </a:ext>
            </a:extLst>
          </p:cNvPr>
          <p:cNvSpPr>
            <a:spLocks noGrp="1"/>
          </p:cNvSpPr>
          <p:nvPr>
            <p:ph sz="half" idx="1"/>
          </p:nvPr>
        </p:nvSpPr>
        <p:spPr>
          <a:xfrm>
            <a:off x="395536" y="1340768"/>
            <a:ext cx="8496944" cy="4680520"/>
          </a:xfrm>
        </p:spPr>
        <p:txBody>
          <a:bodyPr>
            <a:normAutofit lnSpcReduction="10000"/>
          </a:bodyPr>
          <a:lstStyle/>
          <a:p>
            <a:pPr marL="0" indent="0">
              <a:buNone/>
            </a:pPr>
            <a:r>
              <a:rPr lang="en-GB" i="1" dirty="0">
                <a:latin typeface="Arial" panose="020B0604020202020204" pitchFamily="34" charset="0"/>
              </a:rPr>
              <a:t>“Images and stories in the media can deeply influence public opinion and establish societal norms. Persons with disabilities are seldom covered in the media, and when they are featured, they are often negatively stereotyped and not appropriately represented. It is not uncommon to see persons with disabilities treated as objects of pity, charity or medical treatment that have to overcome a tragic and disabling condition or conversely, presented as superheroes who have accomplished great feats, so as to inspire the non-disabled.”</a:t>
            </a:r>
          </a:p>
          <a:p>
            <a:pPr marL="0" indent="0" algn="r">
              <a:buNone/>
            </a:pPr>
            <a:r>
              <a:rPr lang="en-GB" sz="1800" dirty="0">
                <a:latin typeface="Arial" panose="020B0604020202020204" pitchFamily="34" charset="0"/>
              </a:rPr>
              <a:t>(United Nations, no date, p. 1).</a:t>
            </a:r>
            <a:endParaRPr lang="en-GB" sz="1900" dirty="0">
              <a:latin typeface="Arial" panose="020B0604020202020204" pitchFamily="34" charset="0"/>
            </a:endParaRPr>
          </a:p>
          <a:p>
            <a:endParaRPr lang="en-GB" dirty="0"/>
          </a:p>
        </p:txBody>
      </p:sp>
    </p:spTree>
    <p:extLst>
      <p:ext uri="{BB962C8B-B14F-4D97-AF65-F5344CB8AC3E}">
        <p14:creationId xmlns:p14="http://schemas.microsoft.com/office/powerpoint/2010/main" val="364720388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8A587-1AE9-D6FB-4714-7DAA56A4669E}"/>
              </a:ext>
            </a:extLst>
          </p:cNvPr>
          <p:cNvSpPr>
            <a:spLocks noGrp="1"/>
          </p:cNvSpPr>
          <p:nvPr>
            <p:ph type="title"/>
          </p:nvPr>
        </p:nvSpPr>
        <p:spPr/>
        <p:txBody>
          <a:bodyPr/>
          <a:lstStyle/>
          <a:p>
            <a:pPr algn="ctr"/>
            <a:r>
              <a:rPr lang="en-GB" sz="4400" dirty="0">
                <a:latin typeface="Arial" panose="020B0604020202020204" pitchFamily="34" charset="0"/>
              </a:rPr>
              <a:t>Rose </a:t>
            </a:r>
            <a:r>
              <a:rPr lang="en-GB" sz="4400" dirty="0" err="1">
                <a:latin typeface="Arial" panose="020B0604020202020204" pitchFamily="34" charset="0"/>
              </a:rPr>
              <a:t>Ayling</a:t>
            </a:r>
            <a:r>
              <a:rPr lang="en-GB" sz="4400" dirty="0">
                <a:latin typeface="Arial" panose="020B0604020202020204" pitchFamily="34" charset="0"/>
              </a:rPr>
              <a:t>-Ellis</a:t>
            </a:r>
            <a:endParaRPr lang="en-GB" dirty="0"/>
          </a:p>
        </p:txBody>
      </p:sp>
      <p:sp>
        <p:nvSpPr>
          <p:cNvPr id="4" name="Content Placeholder 3">
            <a:extLst>
              <a:ext uri="{FF2B5EF4-FFF2-40B4-BE49-F238E27FC236}">
                <a16:creationId xmlns:a16="http://schemas.microsoft.com/office/drawing/2014/main" id="{43F7BA16-9B8A-2C24-72B4-DDC528A304C7}"/>
              </a:ext>
            </a:extLst>
          </p:cNvPr>
          <p:cNvSpPr>
            <a:spLocks noGrp="1"/>
          </p:cNvSpPr>
          <p:nvPr>
            <p:ph sz="half" idx="1"/>
          </p:nvPr>
        </p:nvSpPr>
        <p:spPr>
          <a:xfrm>
            <a:off x="0" y="1690688"/>
            <a:ext cx="4495800" cy="3944799"/>
          </a:xfrm>
        </p:spPr>
        <p:txBody>
          <a:bodyPr>
            <a:normAutofit fontScale="77500" lnSpcReduction="20000"/>
          </a:bodyPr>
          <a:lstStyle/>
          <a:p>
            <a:r>
              <a:rPr lang="cy-GB" b="0" i="0" dirty="0">
                <a:effectLst/>
                <a:latin typeface="Arial" panose="020B0604020202020204" pitchFamily="34" charset="0"/>
              </a:rPr>
              <a:t>Cynnydd o 71% o ymweliadau i dudalen ar-lein BSL;</a:t>
            </a:r>
          </a:p>
          <a:p>
            <a:r>
              <a:rPr lang="cy-GB" b="0" i="0" dirty="0">
                <a:effectLst/>
                <a:latin typeface="Arial" panose="020B0604020202020204" pitchFamily="34" charset="0"/>
              </a:rPr>
              <a:t>83,000 o bobl wedi edrych ar cyrsiau hyfforddi BSL ym mis Hydref – mwy na thriphlyg o’r</a:t>
            </a:r>
            <a:r>
              <a:rPr lang="cy-GB" dirty="0">
                <a:latin typeface="Arial" panose="020B0604020202020204" pitchFamily="34" charset="0"/>
              </a:rPr>
              <a:t> 25,000 edrychodd ar y dudalen ym mis Medi.</a:t>
            </a:r>
            <a:endParaRPr lang="cy-GB" b="0" i="0" dirty="0">
              <a:effectLst/>
              <a:latin typeface="Arial" panose="020B0604020202020204" pitchFamily="34" charset="0"/>
            </a:endParaRPr>
          </a:p>
          <a:p>
            <a:r>
              <a:rPr lang="en-GB" b="0" i="0" dirty="0">
                <a:solidFill>
                  <a:srgbClr val="0070C0"/>
                </a:solidFill>
                <a:effectLst/>
                <a:latin typeface="Arial" panose="020B0604020202020204" pitchFamily="34" charset="0"/>
              </a:rPr>
              <a:t>71% increase in page views to </a:t>
            </a:r>
            <a:r>
              <a:rPr lang="en-GB" dirty="0">
                <a:solidFill>
                  <a:srgbClr val="0070C0"/>
                </a:solidFill>
                <a:latin typeface="Arial" panose="020B0604020202020204" pitchFamily="34" charset="0"/>
              </a:rPr>
              <a:t>the </a:t>
            </a:r>
            <a:r>
              <a:rPr lang="en-GB" b="0" i="0" dirty="0">
                <a:solidFill>
                  <a:srgbClr val="0070C0"/>
                </a:solidFill>
                <a:effectLst/>
                <a:latin typeface="Arial" panose="020B0604020202020204" pitchFamily="34" charset="0"/>
              </a:rPr>
              <a:t>British Sign Language (BSL) online page;</a:t>
            </a:r>
          </a:p>
          <a:p>
            <a:r>
              <a:rPr lang="en-GB" b="0" i="0" dirty="0">
                <a:solidFill>
                  <a:srgbClr val="0070C0"/>
                </a:solidFill>
                <a:effectLst/>
                <a:latin typeface="Arial" panose="020B0604020202020204" pitchFamily="34" charset="0"/>
              </a:rPr>
              <a:t>83,000 people visited </a:t>
            </a:r>
            <a:r>
              <a:rPr lang="en-GB" dirty="0">
                <a:solidFill>
                  <a:srgbClr val="0070C0"/>
                </a:solidFill>
                <a:latin typeface="Arial" panose="020B0604020202020204" pitchFamily="34" charset="0"/>
              </a:rPr>
              <a:t>BSL training courses</a:t>
            </a:r>
            <a:r>
              <a:rPr lang="en-GB" b="0" i="0" dirty="0">
                <a:solidFill>
                  <a:srgbClr val="0070C0"/>
                </a:solidFill>
                <a:effectLst/>
                <a:latin typeface="Arial" panose="020B0604020202020204" pitchFamily="34" charset="0"/>
              </a:rPr>
              <a:t> website in October - more than triple the 25,000 in September.</a:t>
            </a:r>
            <a:endParaRPr lang="en-GB" dirty="0">
              <a:solidFill>
                <a:srgbClr val="0070C0"/>
              </a:solidFill>
              <a:latin typeface="Arial" panose="020B0604020202020204" pitchFamily="34" charset="0"/>
            </a:endParaRPr>
          </a:p>
          <a:p>
            <a:endParaRPr lang="en-GB" dirty="0"/>
          </a:p>
        </p:txBody>
      </p:sp>
      <p:pic>
        <p:nvPicPr>
          <p:cNvPr id="6" name="Online Media 5" title="Rose &amp; Giovanni dance Couple's Choice to Symphony ✨ The Final ✨ BBC Strictly 2021">
            <a:hlinkClick r:id="" action="ppaction://media"/>
            <a:extLst>
              <a:ext uri="{FF2B5EF4-FFF2-40B4-BE49-F238E27FC236}">
                <a16:creationId xmlns:a16="http://schemas.microsoft.com/office/drawing/2014/main" id="{9BF04E62-288E-07B7-C434-FD221265E22A}"/>
              </a:ext>
            </a:extLst>
          </p:cNvPr>
          <p:cNvPicPr>
            <a:picLocks noGrp="1" noRot="1" noChangeAspect="1"/>
          </p:cNvPicPr>
          <p:nvPr>
            <p:ph sz="half" idx="2"/>
            <a:videoFile r:link="rId1"/>
          </p:nvPr>
        </p:nvPicPr>
        <p:blipFill>
          <a:blip r:embed="rId3"/>
          <a:stretch>
            <a:fillRect/>
          </a:stretch>
        </p:blipFill>
        <p:spPr>
          <a:xfrm>
            <a:off x="4572000" y="1690688"/>
            <a:ext cx="4327891" cy="4114576"/>
          </a:xfrm>
          <a:prstGeom prst="rect">
            <a:avLst/>
          </a:prstGeom>
        </p:spPr>
      </p:pic>
    </p:spTree>
    <p:extLst>
      <p:ext uri="{BB962C8B-B14F-4D97-AF65-F5344CB8AC3E}">
        <p14:creationId xmlns:p14="http://schemas.microsoft.com/office/powerpoint/2010/main" val="565011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075BB-671D-9EAE-4B1E-896A40A512E9}"/>
              </a:ext>
            </a:extLst>
          </p:cNvPr>
          <p:cNvSpPr>
            <a:spLocks noGrp="1"/>
          </p:cNvSpPr>
          <p:nvPr>
            <p:ph type="title"/>
          </p:nvPr>
        </p:nvSpPr>
        <p:spPr/>
        <p:txBody>
          <a:bodyPr/>
          <a:lstStyle/>
          <a:p>
            <a:pPr algn="ctr"/>
            <a:r>
              <a:rPr lang="en-GB" sz="4400" dirty="0">
                <a:latin typeface="Arial" panose="020B0604020202020204" pitchFamily="34" charset="0"/>
              </a:rPr>
              <a:t>Proffesiwn </a:t>
            </a:r>
            <a:r>
              <a:rPr lang="en-GB" sz="4400" dirty="0" err="1">
                <a:latin typeface="Arial" panose="020B0604020202020204" pitchFamily="34" charset="0"/>
              </a:rPr>
              <a:t>feddygol</a:t>
            </a:r>
            <a:endParaRPr lang="en-GB" dirty="0"/>
          </a:p>
        </p:txBody>
      </p:sp>
      <p:sp>
        <p:nvSpPr>
          <p:cNvPr id="3" name="Content Placeholder 2">
            <a:extLst>
              <a:ext uri="{FF2B5EF4-FFF2-40B4-BE49-F238E27FC236}">
                <a16:creationId xmlns:a16="http://schemas.microsoft.com/office/drawing/2014/main" id="{C613B6B4-81EC-847D-02F3-0B1E3C944716}"/>
              </a:ext>
            </a:extLst>
          </p:cNvPr>
          <p:cNvSpPr>
            <a:spLocks noGrp="1"/>
          </p:cNvSpPr>
          <p:nvPr>
            <p:ph idx="1"/>
          </p:nvPr>
        </p:nvSpPr>
        <p:spPr>
          <a:xfrm>
            <a:off x="179512" y="1825625"/>
            <a:ext cx="8712968" cy="4195663"/>
          </a:xfrm>
        </p:spPr>
        <p:txBody>
          <a:bodyPr>
            <a:normAutofit fontScale="55000" lnSpcReduction="20000"/>
          </a:bodyPr>
          <a:lstStyle/>
          <a:p>
            <a:pPr marL="0" indent="0">
              <a:buNone/>
            </a:pPr>
            <a:r>
              <a:rPr lang="cy-GB" sz="2800" dirty="0">
                <a:solidFill>
                  <a:srgbClr val="3F3F42"/>
                </a:solidFill>
                <a:latin typeface="Arial" panose="020B0604020202020204" pitchFamily="34" charset="0"/>
              </a:rPr>
              <a:t>"Mae menywod fel chi yn fy ngwneud i'n sâl. Pam trafferthu cael eich sgrinio o gwbl os nad ydych chi'n mynd i wneud unrhyw beth am y peth?"</a:t>
            </a:r>
          </a:p>
          <a:p>
            <a:pPr marL="0" indent="0">
              <a:buNone/>
            </a:pPr>
            <a:endParaRPr lang="cy-GB" sz="2800" dirty="0">
              <a:solidFill>
                <a:srgbClr val="3F3F42"/>
              </a:solidFill>
              <a:latin typeface="Arial" panose="020B0604020202020204" pitchFamily="34" charset="0"/>
            </a:endParaRPr>
          </a:p>
          <a:p>
            <a:pPr marL="0" indent="0">
              <a:buNone/>
            </a:pPr>
            <a:r>
              <a:rPr lang="cy-GB" sz="2800" dirty="0">
                <a:solidFill>
                  <a:srgbClr val="3F3F42"/>
                </a:solidFill>
                <a:latin typeface="Arial" panose="020B0604020202020204" pitchFamily="34" charset="0"/>
              </a:rPr>
              <a:t>"Yn gwbl onest, cynigiwyd 15 terfyniad i ni, er i ni ei gwneud yn glir iawn nad oedd yn opsiwn i ni, ond roeddent fel petaent yn gwthio ac roedd yn ymddangos eu bod am i ni derfynu."</a:t>
            </a:r>
          </a:p>
          <a:p>
            <a:pPr marL="0" indent="0">
              <a:buNone/>
            </a:pPr>
            <a:endParaRPr lang="cy-GB" sz="2800" dirty="0">
              <a:solidFill>
                <a:srgbClr val="3F3F42"/>
              </a:solidFill>
              <a:latin typeface="Arial" panose="020B0604020202020204" pitchFamily="34" charset="0"/>
            </a:endParaRPr>
          </a:p>
          <a:p>
            <a:pPr marL="0" indent="0">
              <a:buNone/>
            </a:pPr>
            <a:r>
              <a:rPr lang="cy-GB" sz="2800" dirty="0">
                <a:solidFill>
                  <a:srgbClr val="3F3F42"/>
                </a:solidFill>
                <a:latin typeface="Arial" panose="020B0604020202020204" pitchFamily="34" charset="0"/>
              </a:rPr>
              <a:t>"Pan gawsom y diagnosis, roeddwn i'n poeni am ei dyfodol. Heb os, bydd yn wynebu rhai heriau wrth iddi fynd yn hŷn ond mae'n profi'n barhaus na ddylid ei thanbrisio."</a:t>
            </a:r>
          </a:p>
          <a:p>
            <a:pPr marL="0" indent="0">
              <a:buNone/>
            </a:pPr>
            <a:endParaRPr lang="cy-GB" sz="2800" dirty="0">
              <a:solidFill>
                <a:srgbClr val="3F3F42"/>
              </a:solidFill>
              <a:latin typeface="Arial" panose="020B0604020202020204" pitchFamily="34" charset="0"/>
            </a:endParaRPr>
          </a:p>
          <a:p>
            <a:pPr marL="0" indent="0">
              <a:buNone/>
            </a:pPr>
            <a:r>
              <a:rPr lang="cy-GB" sz="2800" dirty="0">
                <a:solidFill>
                  <a:srgbClr val="3F3F42"/>
                </a:solidFill>
                <a:latin typeface="Arial" panose="020B0604020202020204" pitchFamily="34" charset="0"/>
              </a:rPr>
              <a:t>"Ni chefais gynnig unrhyw gefnogaeth o gwbl i'w ailadeiladu," meddai. "Roeddwn i'n teimlo'n anobeithiol a dinistr llwyr. Roedd y baban hyfryd hwn wedi mynd, ac yn lle hynny fe'i disodlwyd gan yr endid anhysbys hwn. Dywedodd meddygon na fyddai byth yn gallu mynd ar </a:t>
            </a:r>
            <a:r>
              <a:rPr lang="cy-GB" sz="2800" dirty="0" err="1">
                <a:solidFill>
                  <a:srgbClr val="3F3F42"/>
                </a:solidFill>
                <a:latin typeface="Arial" panose="020B0604020202020204" pitchFamily="34" charset="0"/>
              </a:rPr>
              <a:t>drampolin</a:t>
            </a:r>
            <a:r>
              <a:rPr lang="cy-GB" sz="2800" dirty="0">
                <a:solidFill>
                  <a:srgbClr val="3F3F42"/>
                </a:solidFill>
                <a:latin typeface="Arial" panose="020B0604020202020204" pitchFamily="34" charset="0"/>
              </a:rPr>
              <a:t>, tra bod bydwraig gymunedol yn torri i mewn i ddagrau."</a:t>
            </a:r>
          </a:p>
          <a:p>
            <a:pPr marL="0" indent="0">
              <a:buNone/>
            </a:pPr>
            <a:endParaRPr lang="cy-GB" sz="2800" dirty="0">
              <a:solidFill>
                <a:srgbClr val="3F3F42"/>
              </a:solidFill>
              <a:latin typeface="Arial" panose="020B0604020202020204" pitchFamily="34" charset="0"/>
            </a:endParaRPr>
          </a:p>
          <a:p>
            <a:pPr marL="0" indent="0">
              <a:buNone/>
            </a:pPr>
            <a:r>
              <a:rPr lang="cy-GB" sz="2800" dirty="0">
                <a:solidFill>
                  <a:srgbClr val="3F3F42"/>
                </a:solidFill>
                <a:latin typeface="Arial" panose="020B0604020202020204" pitchFamily="34" charset="0"/>
              </a:rPr>
              <a:t>"Dechreuais ofyn i mi fy hun beth sydd mor anghywir gydag ef yn cael syndrom Down?"</a:t>
            </a:r>
          </a:p>
        </p:txBody>
      </p:sp>
    </p:spTree>
    <p:extLst>
      <p:ext uri="{BB962C8B-B14F-4D97-AF65-F5344CB8AC3E}">
        <p14:creationId xmlns:p14="http://schemas.microsoft.com/office/powerpoint/2010/main" val="264467996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69C0D-6066-2F01-2D8B-7CE27D99A4FF}"/>
              </a:ext>
            </a:extLst>
          </p:cNvPr>
          <p:cNvSpPr>
            <a:spLocks noGrp="1"/>
          </p:cNvSpPr>
          <p:nvPr>
            <p:ph type="title"/>
          </p:nvPr>
        </p:nvSpPr>
        <p:spPr/>
        <p:txBody>
          <a:bodyPr/>
          <a:lstStyle/>
          <a:p>
            <a:pPr algn="ctr"/>
            <a:r>
              <a:rPr lang="en-GB" sz="4400" dirty="0">
                <a:solidFill>
                  <a:srgbClr val="0070C0"/>
                </a:solidFill>
                <a:latin typeface="Arial" panose="020B0604020202020204" pitchFamily="34" charset="0"/>
              </a:rPr>
              <a:t>Medical profession</a:t>
            </a:r>
            <a:endParaRPr lang="en-GB" dirty="0"/>
          </a:p>
        </p:txBody>
      </p:sp>
      <p:sp>
        <p:nvSpPr>
          <p:cNvPr id="3" name="Content Placeholder 2">
            <a:extLst>
              <a:ext uri="{FF2B5EF4-FFF2-40B4-BE49-F238E27FC236}">
                <a16:creationId xmlns:a16="http://schemas.microsoft.com/office/drawing/2014/main" id="{43E09071-CFD3-8749-EE64-C3E1DC10673E}"/>
              </a:ext>
            </a:extLst>
          </p:cNvPr>
          <p:cNvSpPr>
            <a:spLocks noGrp="1"/>
          </p:cNvSpPr>
          <p:nvPr>
            <p:ph idx="1"/>
          </p:nvPr>
        </p:nvSpPr>
        <p:spPr>
          <a:xfrm>
            <a:off x="251520" y="1825625"/>
            <a:ext cx="8640960" cy="4195663"/>
          </a:xfrm>
        </p:spPr>
        <p:txBody>
          <a:bodyPr>
            <a:normAutofit fontScale="55000" lnSpcReduction="20000"/>
          </a:bodyPr>
          <a:lstStyle/>
          <a:p>
            <a:pPr marL="0" indent="0">
              <a:buNone/>
            </a:pPr>
            <a:r>
              <a:rPr lang="en-GB" sz="2800" dirty="0">
                <a:solidFill>
                  <a:srgbClr val="3F3F42"/>
                </a:solidFill>
                <a:latin typeface="Arial" panose="020B0604020202020204" pitchFamily="34" charset="0"/>
              </a:rPr>
              <a:t>“W</a:t>
            </a:r>
            <a:r>
              <a:rPr lang="en-GB" sz="2800" b="0" i="0" dirty="0">
                <a:solidFill>
                  <a:srgbClr val="3F3F42"/>
                </a:solidFill>
                <a:effectLst/>
                <a:latin typeface="Arial" panose="020B0604020202020204" pitchFamily="34" charset="0"/>
              </a:rPr>
              <a:t>omen like you make me sick. Why bother having a screening at all if you're not going to do anything about it?”</a:t>
            </a:r>
          </a:p>
          <a:p>
            <a:pPr marL="0" indent="0">
              <a:buNone/>
            </a:pPr>
            <a:endParaRPr lang="en-GB" sz="2800" dirty="0">
              <a:solidFill>
                <a:srgbClr val="3F3F42"/>
              </a:solidFill>
              <a:latin typeface="Arial" panose="020B0604020202020204" pitchFamily="34" charset="0"/>
            </a:endParaRPr>
          </a:p>
          <a:p>
            <a:pPr marL="0" indent="0">
              <a:buNone/>
            </a:pPr>
            <a:r>
              <a:rPr lang="en-GB" sz="2800" b="0" i="0" dirty="0">
                <a:solidFill>
                  <a:srgbClr val="3F3F42"/>
                </a:solidFill>
                <a:effectLst/>
                <a:latin typeface="Arial" panose="020B0604020202020204" pitchFamily="34" charset="0"/>
              </a:rPr>
              <a:t>"In all honesty we were offered 15 terminations, even though we made it really clear that it wasn't an option for us, but they really seemed to push and really seemed to want us to terminate.”</a:t>
            </a:r>
          </a:p>
          <a:p>
            <a:pPr marL="0" indent="0">
              <a:buNone/>
            </a:pPr>
            <a:endParaRPr lang="en-GB" sz="2800" dirty="0">
              <a:solidFill>
                <a:srgbClr val="3F3F42"/>
              </a:solidFill>
              <a:latin typeface="Arial" panose="020B0604020202020204" pitchFamily="34" charset="0"/>
            </a:endParaRPr>
          </a:p>
          <a:p>
            <a:pPr marL="0" indent="0">
              <a:buNone/>
            </a:pPr>
            <a:r>
              <a:rPr lang="en-GB" sz="2800" b="0" i="0" dirty="0">
                <a:solidFill>
                  <a:srgbClr val="3F3F42"/>
                </a:solidFill>
                <a:effectLst/>
                <a:latin typeface="Arial" panose="020B0604020202020204" pitchFamily="34" charset="0"/>
              </a:rPr>
              <a:t>"When we got the diagnosis, I did worry about her future. She will undoubtedly face some challenges as she gets older but she is continuously proving that she shouldn't be underestimated.”</a:t>
            </a:r>
          </a:p>
          <a:p>
            <a:pPr marL="0" indent="0">
              <a:buNone/>
            </a:pPr>
            <a:endParaRPr lang="en-GB" sz="2800" b="0" i="0" dirty="0">
              <a:solidFill>
                <a:srgbClr val="3F3F42"/>
              </a:solidFill>
              <a:effectLst/>
              <a:latin typeface="Arial" panose="020B0604020202020204" pitchFamily="34" charset="0"/>
            </a:endParaRPr>
          </a:p>
          <a:p>
            <a:pPr marL="0" indent="0">
              <a:buNone/>
            </a:pPr>
            <a:r>
              <a:rPr lang="en-GB" sz="2800" b="0" i="0" dirty="0">
                <a:solidFill>
                  <a:srgbClr val="3F3F42"/>
                </a:solidFill>
                <a:effectLst/>
                <a:latin typeface="Arial" panose="020B0604020202020204" pitchFamily="34" charset="0"/>
              </a:rPr>
              <a:t>“I was offered absolutely no support to rebuild it," she says. "I felt complete and utter despair and devastation. Gone was this gorgeous baby and instead he was replaced with this unknown entity. Doctors said </a:t>
            </a:r>
            <a:r>
              <a:rPr lang="en-GB" sz="2800" dirty="0">
                <a:solidFill>
                  <a:srgbClr val="3F3F42"/>
                </a:solidFill>
                <a:latin typeface="Arial" panose="020B0604020202020204" pitchFamily="34" charset="0"/>
              </a:rPr>
              <a:t>he </a:t>
            </a:r>
            <a:r>
              <a:rPr lang="en-GB" sz="2800" b="0" i="0" dirty="0">
                <a:solidFill>
                  <a:srgbClr val="3F3F42"/>
                </a:solidFill>
                <a:effectLst/>
                <a:latin typeface="Arial" panose="020B0604020202020204" pitchFamily="34" charset="0"/>
              </a:rPr>
              <a:t>would never be able to go on a trampoline, while a community midwife burst into tears.”</a:t>
            </a:r>
          </a:p>
          <a:p>
            <a:pPr marL="0" indent="0">
              <a:buNone/>
            </a:pPr>
            <a:endParaRPr lang="en-GB" sz="2800" dirty="0">
              <a:solidFill>
                <a:srgbClr val="3F3F42"/>
              </a:solidFill>
              <a:latin typeface="Arial" panose="020B0604020202020204" pitchFamily="34" charset="0"/>
            </a:endParaRPr>
          </a:p>
          <a:p>
            <a:pPr marL="0" indent="0">
              <a:buNone/>
            </a:pPr>
            <a:r>
              <a:rPr lang="en-GB" sz="2800" dirty="0">
                <a:solidFill>
                  <a:srgbClr val="3F3F42"/>
                </a:solidFill>
                <a:latin typeface="Arial" panose="020B0604020202020204" pitchFamily="34" charset="0"/>
              </a:rPr>
              <a:t>“</a:t>
            </a:r>
            <a:r>
              <a:rPr lang="en-GB" sz="2800" b="0" i="0" dirty="0">
                <a:solidFill>
                  <a:srgbClr val="3F3F42"/>
                </a:solidFill>
                <a:effectLst/>
                <a:latin typeface="Arial" panose="020B0604020202020204" pitchFamily="34" charset="0"/>
              </a:rPr>
              <a:t>I started to ask myself what is so wrong with him having Down's syndrome?”</a:t>
            </a:r>
          </a:p>
          <a:p>
            <a:pPr marL="0" indent="0">
              <a:buNone/>
            </a:pPr>
            <a:endParaRPr lang="en-GB" dirty="0"/>
          </a:p>
        </p:txBody>
      </p:sp>
    </p:spTree>
    <p:extLst>
      <p:ext uri="{BB962C8B-B14F-4D97-AF65-F5344CB8AC3E}">
        <p14:creationId xmlns:p14="http://schemas.microsoft.com/office/powerpoint/2010/main" val="7270209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33BFA1-F1A8-71FA-EA7B-B9F71782B36E}"/>
              </a:ext>
            </a:extLst>
          </p:cNvPr>
          <p:cNvSpPr>
            <a:spLocks noGrp="1"/>
          </p:cNvSpPr>
          <p:nvPr>
            <p:ph idx="1"/>
          </p:nvPr>
        </p:nvSpPr>
        <p:spPr/>
        <p:txBody>
          <a:bodyPr/>
          <a:lstStyle/>
          <a:p>
            <a:endParaRPr lang="en-GB"/>
          </a:p>
        </p:txBody>
      </p:sp>
      <p:pic>
        <p:nvPicPr>
          <p:cNvPr id="4" name="Online Media 6" title="50 Mums | 50 Kids | 1 Extra Chromosome">
            <a:hlinkClick r:id="" action="ppaction://media"/>
            <a:extLst>
              <a:ext uri="{FF2B5EF4-FFF2-40B4-BE49-F238E27FC236}">
                <a16:creationId xmlns:a16="http://schemas.microsoft.com/office/drawing/2014/main" id="{FD45726F-A4AF-7744-9FCF-259F1FA81741}"/>
              </a:ext>
            </a:extLst>
          </p:cNvPr>
          <p:cNvPicPr>
            <a:picLocks noGrp="1" noRot="1" noChangeAspect="1"/>
          </p:cNvPicPr>
          <p:nvPr>
            <p:ph idx="1"/>
            <a:videoFile r:link="rId1"/>
          </p:nvPr>
        </p:nvPicPr>
        <p:blipFill>
          <a:blip r:embed="rId4"/>
          <a:stretch>
            <a:fillRect/>
          </a:stretch>
        </p:blipFill>
        <p:spPr>
          <a:xfrm>
            <a:off x="522462" y="332656"/>
            <a:ext cx="7992888" cy="5328592"/>
          </a:xfrm>
          <a:prstGeom prst="rect">
            <a:avLst/>
          </a:prstGeom>
        </p:spPr>
      </p:pic>
    </p:spTree>
    <p:extLst>
      <p:ext uri="{BB962C8B-B14F-4D97-AF65-F5344CB8AC3E}">
        <p14:creationId xmlns:p14="http://schemas.microsoft.com/office/powerpoint/2010/main" val="2668823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64E30-1FD0-D6D6-AF05-8E4D7E1E2A78}"/>
              </a:ext>
            </a:extLst>
          </p:cNvPr>
          <p:cNvSpPr>
            <a:spLocks noGrp="1"/>
          </p:cNvSpPr>
          <p:nvPr>
            <p:ph type="title"/>
          </p:nvPr>
        </p:nvSpPr>
        <p:spPr/>
        <p:txBody>
          <a:bodyPr/>
          <a:lstStyle/>
          <a:p>
            <a:pPr algn="ctr"/>
            <a:r>
              <a:rPr lang="en-GB" sz="4400" dirty="0">
                <a:latin typeface="Arial" panose="020B0604020202020204" pitchFamily="34" charset="0"/>
              </a:rPr>
              <a:t>Eich </a:t>
            </a:r>
            <a:r>
              <a:rPr lang="en-GB" sz="4400" dirty="0" err="1">
                <a:latin typeface="Arial" panose="020B0604020202020204" pitchFamily="34" charset="0"/>
              </a:rPr>
              <a:t>aseiniad</a:t>
            </a:r>
            <a:br>
              <a:rPr lang="en-GB" sz="4400" dirty="0">
                <a:latin typeface="Arial" panose="020B0604020202020204" pitchFamily="34" charset="0"/>
              </a:rPr>
            </a:br>
            <a:r>
              <a:rPr lang="en-GB" sz="4400" dirty="0">
                <a:solidFill>
                  <a:srgbClr val="0070C0"/>
                </a:solidFill>
                <a:latin typeface="Arial" panose="020B0604020202020204" pitchFamily="34" charset="0"/>
              </a:rPr>
              <a:t>Your assignment</a:t>
            </a:r>
            <a:endParaRPr lang="en-GB" dirty="0"/>
          </a:p>
        </p:txBody>
      </p:sp>
      <p:sp>
        <p:nvSpPr>
          <p:cNvPr id="4" name="Content Placeholder 3">
            <a:extLst>
              <a:ext uri="{FF2B5EF4-FFF2-40B4-BE49-F238E27FC236}">
                <a16:creationId xmlns:a16="http://schemas.microsoft.com/office/drawing/2014/main" id="{5A5F769D-F426-E3B3-2F93-BEE75F6CC2EB}"/>
              </a:ext>
            </a:extLst>
          </p:cNvPr>
          <p:cNvSpPr>
            <a:spLocks noGrp="1"/>
          </p:cNvSpPr>
          <p:nvPr>
            <p:ph sz="half" idx="1"/>
          </p:nvPr>
        </p:nvSpPr>
        <p:spPr/>
        <p:txBody>
          <a:bodyPr>
            <a:normAutofit fontScale="85000" lnSpcReduction="20000"/>
          </a:bodyPr>
          <a:lstStyle/>
          <a:p>
            <a:r>
              <a:rPr lang="cy-GB" sz="2800" dirty="0">
                <a:latin typeface="Arial" panose="020B0604020202020204" pitchFamily="34" charset="0"/>
              </a:rPr>
              <a:t>Ydych chi wedi dewis pwnc ar gyfer y poster?</a:t>
            </a:r>
          </a:p>
          <a:p>
            <a:r>
              <a:rPr lang="cy-GB" sz="2800" dirty="0">
                <a:latin typeface="Arial" panose="020B0604020202020204" pitchFamily="34" charset="0"/>
              </a:rPr>
              <a:t>Ystyriwch yr heriau o adnabod a </a:t>
            </a:r>
            <a:r>
              <a:rPr lang="cy-GB" sz="2800" dirty="0" err="1">
                <a:latin typeface="Arial" panose="020B0604020202020204" pitchFamily="34" charset="0"/>
              </a:rPr>
              <a:t>diagnosio</a:t>
            </a:r>
            <a:r>
              <a:rPr lang="cy-GB" sz="2800" dirty="0">
                <a:latin typeface="Arial" panose="020B0604020202020204" pitchFamily="34" charset="0"/>
              </a:rPr>
              <a:t> ADY o'ch dewis;</a:t>
            </a:r>
          </a:p>
          <a:p>
            <a:r>
              <a:rPr lang="cy-GB" sz="2800" b="1" dirty="0">
                <a:latin typeface="Arial" panose="020B0604020202020204" pitchFamily="34" charset="0"/>
              </a:rPr>
              <a:t>Dewiswch 1 neu 2 rhwystr a thrafodwch eu heffaith ar blant gyda’r ADY o’ch dewis;</a:t>
            </a:r>
          </a:p>
          <a:p>
            <a:r>
              <a:rPr lang="cy-GB" sz="2800" dirty="0">
                <a:latin typeface="Arial" panose="020B0604020202020204" pitchFamily="34" charset="0"/>
              </a:rPr>
              <a:t>Adeiladwch ar gynnwys y ddarlith gydag ymchwil ehangach.</a:t>
            </a:r>
          </a:p>
          <a:p>
            <a:pPr marL="0" indent="0">
              <a:buNone/>
            </a:pPr>
            <a:endParaRPr lang="en-GB" dirty="0"/>
          </a:p>
        </p:txBody>
      </p:sp>
      <p:sp>
        <p:nvSpPr>
          <p:cNvPr id="5" name="Content Placeholder 4">
            <a:extLst>
              <a:ext uri="{FF2B5EF4-FFF2-40B4-BE49-F238E27FC236}">
                <a16:creationId xmlns:a16="http://schemas.microsoft.com/office/drawing/2014/main" id="{FC66D45D-3408-2355-BF09-6D6E708F5888}"/>
              </a:ext>
            </a:extLst>
          </p:cNvPr>
          <p:cNvSpPr>
            <a:spLocks noGrp="1"/>
          </p:cNvSpPr>
          <p:nvPr>
            <p:ph sz="half" idx="2"/>
          </p:nvPr>
        </p:nvSpPr>
        <p:spPr/>
        <p:txBody>
          <a:bodyPr>
            <a:normAutofit fontScale="85000" lnSpcReduction="20000"/>
          </a:bodyPr>
          <a:lstStyle/>
          <a:p>
            <a:r>
              <a:rPr lang="en-GB" sz="2800" dirty="0">
                <a:solidFill>
                  <a:srgbClr val="0070C0"/>
                </a:solidFill>
                <a:latin typeface="Arial" panose="020B0604020202020204" pitchFamily="34" charset="0"/>
              </a:rPr>
              <a:t>Have you chosen your topic for the poster?</a:t>
            </a:r>
          </a:p>
          <a:p>
            <a:r>
              <a:rPr lang="en-GB" sz="2800" dirty="0">
                <a:solidFill>
                  <a:srgbClr val="0070C0"/>
                </a:solidFill>
                <a:latin typeface="Arial" panose="020B0604020202020204" pitchFamily="34" charset="0"/>
              </a:rPr>
              <a:t>Consider the challenges of identifying and diagnosing your chosen ALN;</a:t>
            </a:r>
          </a:p>
          <a:p>
            <a:r>
              <a:rPr lang="en-GB" sz="2800" b="1" dirty="0">
                <a:solidFill>
                  <a:srgbClr val="0070C0"/>
                </a:solidFill>
                <a:latin typeface="Arial" panose="020B0604020202020204" pitchFamily="34" charset="0"/>
              </a:rPr>
              <a:t>Choose 1 or 2 barriers and discuss their impact on children with your chosen ALN;</a:t>
            </a:r>
          </a:p>
          <a:p>
            <a:r>
              <a:rPr lang="en-GB" sz="2800" dirty="0">
                <a:solidFill>
                  <a:srgbClr val="0070C0"/>
                </a:solidFill>
                <a:latin typeface="Arial" panose="020B0604020202020204" pitchFamily="34" charset="0"/>
              </a:rPr>
              <a:t>Build on the content of the lecture with wider research.</a:t>
            </a:r>
          </a:p>
          <a:p>
            <a:pPr marL="0" indent="0">
              <a:buNone/>
            </a:pPr>
            <a:endParaRPr lang="en-GB" dirty="0"/>
          </a:p>
        </p:txBody>
      </p:sp>
    </p:spTree>
    <p:extLst>
      <p:ext uri="{BB962C8B-B14F-4D97-AF65-F5344CB8AC3E}">
        <p14:creationId xmlns:p14="http://schemas.microsoft.com/office/powerpoint/2010/main" val="384791071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3813980B-058D-87A1-CECC-E1F13772F521}"/>
              </a:ext>
            </a:extLst>
          </p:cNvPr>
          <p:cNvGraphicFramePr>
            <a:graphicFrameLocks noGrp="1"/>
          </p:cNvGraphicFramePr>
          <p:nvPr>
            <p:ph idx="1"/>
            <p:extLst>
              <p:ext uri="{D42A27DB-BD31-4B8C-83A1-F6EECF244321}">
                <p14:modId xmlns:p14="http://schemas.microsoft.com/office/powerpoint/2010/main" val="4263843292"/>
              </p:ext>
            </p:extLst>
          </p:nvPr>
        </p:nvGraphicFramePr>
        <p:xfrm>
          <a:off x="628650" y="260648"/>
          <a:ext cx="8047806"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3455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8B51C-7DF2-8C16-5831-4AA1D77F6B6D}"/>
              </a:ext>
            </a:extLst>
          </p:cNvPr>
          <p:cNvSpPr>
            <a:spLocks noGrp="1"/>
          </p:cNvSpPr>
          <p:nvPr>
            <p:ph type="title"/>
          </p:nvPr>
        </p:nvSpPr>
        <p:spPr/>
        <p:txBody>
          <a:bodyPr/>
          <a:lstStyle/>
          <a:p>
            <a:pPr algn="ctr"/>
            <a:r>
              <a:rPr lang="en-GB" altLang="en-US" sz="4400" dirty="0">
                <a:latin typeface="Arial" panose="020B0604020202020204" pitchFamily="34" charset="0"/>
              </a:rPr>
              <a:t>Cyfeiriadau</a:t>
            </a:r>
            <a:br>
              <a:rPr lang="en-GB" altLang="en-US" sz="4400" dirty="0">
                <a:latin typeface="Arial" panose="020B0604020202020204" pitchFamily="34" charset="0"/>
              </a:rPr>
            </a:br>
            <a:r>
              <a:rPr lang="en-GB" altLang="en-US" sz="4400" dirty="0">
                <a:solidFill>
                  <a:srgbClr val="0070C0"/>
                </a:solidFill>
                <a:latin typeface="Arial" panose="020B0604020202020204" pitchFamily="34" charset="0"/>
              </a:rPr>
              <a:t>References</a:t>
            </a:r>
            <a:endParaRPr lang="en-GB" dirty="0"/>
          </a:p>
        </p:txBody>
      </p:sp>
      <p:sp>
        <p:nvSpPr>
          <p:cNvPr id="3" name="Content Placeholder 2">
            <a:extLst>
              <a:ext uri="{FF2B5EF4-FFF2-40B4-BE49-F238E27FC236}">
                <a16:creationId xmlns:a16="http://schemas.microsoft.com/office/drawing/2014/main" id="{DA68B944-B436-5366-9D6A-D94684DD9F8F}"/>
              </a:ext>
            </a:extLst>
          </p:cNvPr>
          <p:cNvSpPr>
            <a:spLocks noGrp="1"/>
          </p:cNvSpPr>
          <p:nvPr>
            <p:ph idx="1"/>
          </p:nvPr>
        </p:nvSpPr>
        <p:spPr>
          <a:xfrm>
            <a:off x="179512" y="1825625"/>
            <a:ext cx="8784976" cy="4195663"/>
          </a:xfrm>
        </p:spPr>
        <p:txBody>
          <a:bodyPr>
            <a:normAutofit fontScale="47500" lnSpcReduction="20000"/>
          </a:bodyPr>
          <a:lstStyle/>
          <a:p>
            <a:pPr marL="0" indent="0">
              <a:buNone/>
            </a:pPr>
            <a:r>
              <a:rPr lang="en-GB" altLang="en-US" sz="2800" dirty="0">
                <a:latin typeface="Arial" panose="020B0604020202020204" pitchFamily="34" charset="0"/>
              </a:rPr>
              <a:t>Anti-Bullying Alliance (2014) Tackling disablist language based bullying in school: A Teacher’s Guide SEN and disability: developing effective anti-bullying practice. Available at: </a:t>
            </a:r>
            <a:r>
              <a:rPr lang="en-GB" altLang="en-US" sz="2800" dirty="0">
                <a:latin typeface="Arial" panose="020B0604020202020204" pitchFamily="34" charset="0"/>
                <a:hlinkClick r:id="rId2"/>
              </a:rPr>
              <a:t>https://anti-bullyingalliance.org.uk/sites/default/files/uploads/attachments/tackling-disablist-language-based-bullying-in-school-final.pdf</a:t>
            </a:r>
            <a:r>
              <a:rPr lang="en-GB" altLang="en-US" sz="2800" dirty="0">
                <a:latin typeface="Arial" panose="020B0604020202020204" pitchFamily="34" charset="0"/>
              </a:rPr>
              <a:t> [Accessed: December 18 2021].</a:t>
            </a:r>
          </a:p>
          <a:p>
            <a:pPr marL="0" indent="0">
              <a:buNone/>
            </a:pPr>
            <a:r>
              <a:rPr lang="en-GB" altLang="en-US" sz="2800" dirty="0">
                <a:latin typeface="Arial" panose="020B0604020202020204" pitchFamily="34" charset="0"/>
              </a:rPr>
              <a:t>Armstrong, M. </a:t>
            </a:r>
            <a:r>
              <a:rPr lang="en-GB" altLang="en-US" sz="2800" i="1" dirty="0">
                <a:latin typeface="Arial" panose="020B0604020202020204" pitchFamily="34" charset="0"/>
              </a:rPr>
              <a:t>et al</a:t>
            </a:r>
            <a:r>
              <a:rPr lang="en-GB" altLang="en-US" sz="2800" dirty="0">
                <a:latin typeface="Arial" panose="020B0604020202020204" pitchFamily="34" charset="0"/>
              </a:rPr>
              <a:t>. (2017) ‘</a:t>
            </a:r>
            <a:r>
              <a:rPr lang="en-GB" sz="2800" b="0" i="0" dirty="0">
                <a:solidFill>
                  <a:srgbClr val="505050"/>
                </a:solidFill>
                <a:effectLst/>
                <a:latin typeface="Arial" panose="020B0604020202020204" pitchFamily="34" charset="0"/>
              </a:rPr>
              <a:t>Interventions utilising contact with people with disabilities to improve children's attitudes towards disability: A systematic review and meta-analysis.’ </a:t>
            </a:r>
            <a:r>
              <a:rPr lang="en-GB" sz="2800" b="0" i="1" dirty="0">
                <a:solidFill>
                  <a:srgbClr val="505050"/>
                </a:solidFill>
                <a:effectLst/>
                <a:latin typeface="Arial" panose="020B0604020202020204" pitchFamily="34" charset="0"/>
              </a:rPr>
              <a:t>Science Direct</a:t>
            </a:r>
            <a:r>
              <a:rPr lang="en-GB" sz="2800" b="0" i="0" dirty="0">
                <a:solidFill>
                  <a:srgbClr val="505050"/>
                </a:solidFill>
                <a:effectLst/>
                <a:latin typeface="Arial" panose="020B0604020202020204" pitchFamily="34" charset="0"/>
              </a:rPr>
              <a:t>, 10, 1, pp. 11-22.</a:t>
            </a:r>
          </a:p>
          <a:p>
            <a:pPr marL="0" indent="0">
              <a:buNone/>
            </a:pPr>
            <a:r>
              <a:rPr lang="en-GB" sz="2800" b="0" i="0" dirty="0" err="1">
                <a:solidFill>
                  <a:srgbClr val="505050"/>
                </a:solidFill>
                <a:effectLst/>
                <a:latin typeface="Arial" panose="020B0604020202020204" pitchFamily="34" charset="0"/>
              </a:rPr>
              <a:t>Broomhead</a:t>
            </a:r>
            <a:r>
              <a:rPr lang="en-GB" sz="2800" b="0" i="0" dirty="0">
                <a:solidFill>
                  <a:srgbClr val="505050"/>
                </a:solidFill>
                <a:effectLst/>
                <a:latin typeface="Arial" panose="020B0604020202020204" pitchFamily="34" charset="0"/>
              </a:rPr>
              <a:t>, K. E. (2019) </a:t>
            </a:r>
            <a:r>
              <a:rPr lang="en-GB" sz="2800" dirty="0">
                <a:solidFill>
                  <a:srgbClr val="505050"/>
                </a:solidFill>
                <a:latin typeface="Arial" panose="020B0604020202020204" pitchFamily="34" charset="0"/>
              </a:rPr>
              <a:t>‘</a:t>
            </a:r>
            <a:r>
              <a:rPr lang="en-GB" sz="2800" b="0" i="0" dirty="0">
                <a:solidFill>
                  <a:srgbClr val="505050"/>
                </a:solidFill>
                <a:effectLst/>
                <a:latin typeface="Arial" panose="020B0604020202020204" pitchFamily="34" charset="0"/>
              </a:rPr>
              <a:t>The influence of the nature of children's disabilities on societal reactions experienced by their parent.’ </a:t>
            </a:r>
            <a:r>
              <a:rPr lang="en-GB" sz="2800" b="0" i="1" dirty="0">
                <a:solidFill>
                  <a:srgbClr val="505050"/>
                </a:solidFill>
                <a:effectLst/>
                <a:latin typeface="Arial" panose="020B0604020202020204" pitchFamily="34" charset="0"/>
              </a:rPr>
              <a:t>Journal of Research in Special Educational Needs</a:t>
            </a:r>
            <a:r>
              <a:rPr lang="en-GB" sz="2800" b="0" i="0" dirty="0">
                <a:solidFill>
                  <a:srgbClr val="505050"/>
                </a:solidFill>
                <a:effectLst/>
                <a:latin typeface="Arial" panose="020B0604020202020204" pitchFamily="34" charset="0"/>
              </a:rPr>
              <a:t>, 19(2), pp.126-134.</a:t>
            </a:r>
          </a:p>
          <a:p>
            <a:pPr marL="0" indent="0">
              <a:buNone/>
            </a:pPr>
            <a:r>
              <a:rPr lang="en-GB" sz="2800" b="0" i="0" dirty="0">
                <a:solidFill>
                  <a:srgbClr val="505050"/>
                </a:solidFill>
                <a:effectLst/>
                <a:latin typeface="Arial" panose="020B0604020202020204" pitchFamily="34" charset="0"/>
              </a:rPr>
              <a:t>Brown, L. (2021) Identity-First Language. Available at: </a:t>
            </a:r>
            <a:r>
              <a:rPr lang="en-GB" sz="2800" b="0" i="0" dirty="0">
                <a:solidFill>
                  <a:srgbClr val="505050"/>
                </a:solidFill>
                <a:effectLst/>
                <a:latin typeface="Arial" panose="020B0604020202020204" pitchFamily="34" charset="0"/>
                <a:hlinkClick r:id="rId3"/>
              </a:rPr>
              <a:t>https://autisticadvocacy.org/about-asan/identity-first-language/</a:t>
            </a:r>
            <a:r>
              <a:rPr lang="en-GB" sz="2800" b="0" i="0" dirty="0">
                <a:solidFill>
                  <a:srgbClr val="505050"/>
                </a:solidFill>
                <a:effectLst/>
                <a:latin typeface="Arial" panose="020B0604020202020204" pitchFamily="34" charset="0"/>
              </a:rPr>
              <a:t> [Accessed: December 18 2021].</a:t>
            </a:r>
          </a:p>
          <a:p>
            <a:pPr marL="0" indent="0">
              <a:buNone/>
            </a:pPr>
            <a:r>
              <a:rPr lang="en-GB" altLang="en-US" sz="2800" dirty="0" err="1">
                <a:latin typeface="Arial" panose="020B0604020202020204" pitchFamily="34" charset="0"/>
              </a:rPr>
              <a:t>Guevera</a:t>
            </a:r>
            <a:r>
              <a:rPr lang="en-GB" altLang="en-US" sz="2800" dirty="0">
                <a:latin typeface="Arial" panose="020B0604020202020204" pitchFamily="34" charset="0"/>
              </a:rPr>
              <a:t>, A. (2021) ‘The need to reimagine disability rights law because the medical model of disability fails us all,’ </a:t>
            </a:r>
            <a:r>
              <a:rPr lang="en-GB" altLang="en-US" sz="2800" i="1" dirty="0">
                <a:latin typeface="Arial" panose="020B0604020202020204" pitchFamily="34" charset="0"/>
              </a:rPr>
              <a:t>Wisconsin Law Review. </a:t>
            </a:r>
            <a:r>
              <a:rPr lang="en-GB" altLang="en-US" sz="2800" dirty="0">
                <a:latin typeface="Arial" panose="020B0604020202020204" pitchFamily="34" charset="0"/>
              </a:rPr>
              <a:t>Available at: </a:t>
            </a:r>
            <a:r>
              <a:rPr lang="en-GB" sz="2800" dirty="0">
                <a:latin typeface="Arial" panose="020B0604020202020204" pitchFamily="34" charset="0"/>
                <a:hlinkClick r:id="rId4"/>
              </a:rPr>
              <a:t>Section Head (uwlaw-omeka.s3.us-east-2.amazonaws.com)</a:t>
            </a:r>
            <a:r>
              <a:rPr lang="en-GB" sz="2800" dirty="0">
                <a:latin typeface="Arial" panose="020B0604020202020204" pitchFamily="34" charset="0"/>
              </a:rPr>
              <a:t> [Accessed: December 5 2021[.</a:t>
            </a:r>
          </a:p>
          <a:p>
            <a:pPr marL="0" indent="0">
              <a:buNone/>
            </a:pPr>
            <a:r>
              <a:rPr lang="en-GB" sz="2800" dirty="0">
                <a:latin typeface="Arial" panose="020B0604020202020204" pitchFamily="34" charset="0"/>
              </a:rPr>
              <a:t>Holland, J. </a:t>
            </a:r>
            <a:r>
              <a:rPr lang="en-GB" sz="2800" i="1" dirty="0">
                <a:latin typeface="Arial" panose="020B0604020202020204" pitchFamily="34" charset="0"/>
              </a:rPr>
              <a:t>et al</a:t>
            </a:r>
            <a:r>
              <a:rPr lang="en-GB" sz="2800" dirty="0">
                <a:latin typeface="Arial" panose="020B0604020202020204" pitchFamily="34" charset="0"/>
              </a:rPr>
              <a:t>. (2018) </a:t>
            </a:r>
            <a:r>
              <a:rPr lang="en-GB" sz="2800" i="1" dirty="0">
                <a:latin typeface="Arial" panose="020B0604020202020204" pitchFamily="34" charset="0"/>
              </a:rPr>
              <a:t>Children with SEND and the emotional impact on parents. </a:t>
            </a:r>
            <a:r>
              <a:rPr lang="en-GB" sz="2800" dirty="0">
                <a:latin typeface="Arial" panose="020B0604020202020204" pitchFamily="34" charset="0"/>
              </a:rPr>
              <a:t>Available at: </a:t>
            </a:r>
            <a:r>
              <a:rPr lang="en-GB" sz="2800" dirty="0">
                <a:latin typeface="Arial" panose="020B0604020202020204" pitchFamily="34" charset="0"/>
                <a:hlinkClick r:id="rId5"/>
              </a:rPr>
              <a:t>https://nasenjournals.onlinelibrary.wiley.com/doi/pdfdirect/10.1111/1467-8578.12240?casa_token=7KVIydw0JG4AAAAA:mgzKiW2NphqX2If86beRkF-JHCtei6HcvwT2kICxo6ZIsMqkA_6th3Y-ztl7SPv9WwolcEuchQk7nw</a:t>
            </a:r>
            <a:r>
              <a:rPr lang="en-GB" sz="2800" dirty="0">
                <a:latin typeface="Arial" panose="020B0604020202020204" pitchFamily="34" charset="0"/>
              </a:rPr>
              <a:t> [Accessed: December 18 2021].</a:t>
            </a:r>
          </a:p>
          <a:p>
            <a:pPr marL="0" indent="0">
              <a:buNone/>
            </a:pPr>
            <a:r>
              <a:rPr lang="en-GB" sz="2800" dirty="0">
                <a:latin typeface="Arial" panose="020B0604020202020204" pitchFamily="34" charset="0"/>
              </a:rPr>
              <a:t>Hull, L. </a:t>
            </a:r>
            <a:r>
              <a:rPr lang="en-GB" sz="2800" i="1" dirty="0">
                <a:latin typeface="Arial" panose="020B0604020202020204" pitchFamily="34" charset="0"/>
              </a:rPr>
              <a:t>et al. </a:t>
            </a:r>
            <a:r>
              <a:rPr lang="en-GB" sz="2800" dirty="0">
                <a:latin typeface="Arial" panose="020B0604020202020204" pitchFamily="34" charset="0"/>
              </a:rPr>
              <a:t>(2021) </a:t>
            </a:r>
            <a:r>
              <a:rPr lang="en-GB" sz="2800" i="1" dirty="0">
                <a:latin typeface="Arial" panose="020B0604020202020204" pitchFamily="34" charset="0"/>
              </a:rPr>
              <a:t>Is social camouflaging associated with anxiety and depression in autistic adults? </a:t>
            </a:r>
            <a:r>
              <a:rPr lang="en-GB" sz="2800" dirty="0">
                <a:latin typeface="Arial" panose="020B0604020202020204" pitchFamily="34" charset="0"/>
              </a:rPr>
              <a:t>Available at: </a:t>
            </a:r>
            <a:r>
              <a:rPr lang="en-GB" sz="2800" dirty="0">
                <a:latin typeface="Arial" panose="020B0604020202020204" pitchFamily="34" charset="0"/>
                <a:hlinkClick r:id="rId6"/>
              </a:rPr>
              <a:t>https://molecularautism.biomedcentral.com/articles/10.1186/s13229-021-00421-1</a:t>
            </a:r>
            <a:r>
              <a:rPr lang="en-GB" sz="2800" dirty="0">
                <a:latin typeface="Arial" panose="020B0604020202020204" pitchFamily="34" charset="0"/>
              </a:rPr>
              <a:t> [Accessed: December 17 2021].</a:t>
            </a:r>
          </a:p>
          <a:p>
            <a:pPr marL="0" indent="0">
              <a:buNone/>
            </a:pPr>
            <a:endParaRPr lang="en-GB" dirty="0"/>
          </a:p>
        </p:txBody>
      </p:sp>
    </p:spTree>
    <p:extLst>
      <p:ext uri="{BB962C8B-B14F-4D97-AF65-F5344CB8AC3E}">
        <p14:creationId xmlns:p14="http://schemas.microsoft.com/office/powerpoint/2010/main" val="1896571067"/>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8B51C-7DF2-8C16-5831-4AA1D77F6B6D}"/>
              </a:ext>
            </a:extLst>
          </p:cNvPr>
          <p:cNvSpPr>
            <a:spLocks noGrp="1"/>
          </p:cNvSpPr>
          <p:nvPr>
            <p:ph type="title"/>
          </p:nvPr>
        </p:nvSpPr>
        <p:spPr/>
        <p:txBody>
          <a:bodyPr/>
          <a:lstStyle/>
          <a:p>
            <a:pPr algn="ctr"/>
            <a:r>
              <a:rPr lang="en-GB" altLang="en-US" sz="4400" dirty="0">
                <a:latin typeface="Arial" panose="020B0604020202020204" pitchFamily="34" charset="0"/>
              </a:rPr>
              <a:t>Cyfeiriadau</a:t>
            </a:r>
            <a:br>
              <a:rPr lang="en-GB" altLang="en-US" sz="4400" dirty="0">
                <a:latin typeface="Arial" panose="020B0604020202020204" pitchFamily="34" charset="0"/>
              </a:rPr>
            </a:br>
            <a:r>
              <a:rPr lang="en-GB" altLang="en-US" sz="4400" dirty="0">
                <a:solidFill>
                  <a:srgbClr val="0070C0"/>
                </a:solidFill>
                <a:latin typeface="Arial" panose="020B0604020202020204" pitchFamily="34" charset="0"/>
              </a:rPr>
              <a:t>References</a:t>
            </a:r>
            <a:endParaRPr lang="en-GB" dirty="0"/>
          </a:p>
        </p:txBody>
      </p:sp>
      <p:sp>
        <p:nvSpPr>
          <p:cNvPr id="3" name="Content Placeholder 2">
            <a:extLst>
              <a:ext uri="{FF2B5EF4-FFF2-40B4-BE49-F238E27FC236}">
                <a16:creationId xmlns:a16="http://schemas.microsoft.com/office/drawing/2014/main" id="{DA68B944-B436-5366-9D6A-D94684DD9F8F}"/>
              </a:ext>
            </a:extLst>
          </p:cNvPr>
          <p:cNvSpPr>
            <a:spLocks noGrp="1"/>
          </p:cNvSpPr>
          <p:nvPr>
            <p:ph idx="1"/>
          </p:nvPr>
        </p:nvSpPr>
        <p:spPr>
          <a:xfrm>
            <a:off x="628650" y="1825625"/>
            <a:ext cx="7886700" cy="4195663"/>
          </a:xfrm>
        </p:spPr>
        <p:txBody>
          <a:bodyPr vert="horz" lIns="91440" tIns="45720" rIns="91440" bIns="45720" rtlCol="0" anchor="t">
            <a:normAutofit fontScale="62500" lnSpcReduction="20000"/>
          </a:bodyPr>
          <a:lstStyle/>
          <a:p>
            <a:pPr marL="0" indent="0">
              <a:buNone/>
            </a:pPr>
            <a:endParaRPr lang="en-GB" sz="2800" dirty="0">
              <a:latin typeface="Arial" panose="020B0604020202020204" pitchFamily="34" charset="0"/>
              <a:cs typeface="Arial"/>
            </a:endParaRPr>
          </a:p>
          <a:p>
            <a:pPr marL="0" indent="0">
              <a:buNone/>
            </a:pPr>
            <a:r>
              <a:rPr lang="en-GB" sz="2800" b="0" i="0" dirty="0">
                <a:effectLst/>
                <a:latin typeface="Arial" panose="020B0604020202020204" pitchFamily="34" charset="0"/>
              </a:rPr>
              <a:t>The Apha</a:t>
            </a:r>
            <a:r>
              <a:rPr lang="en-GB" sz="2800" dirty="0">
                <a:latin typeface="Arial" panose="020B0604020202020204" pitchFamily="34" charset="0"/>
              </a:rPr>
              <a:t>sia </a:t>
            </a:r>
            <a:r>
              <a:rPr lang="en-GB" sz="2800" dirty="0" err="1">
                <a:latin typeface="Arial" panose="020B0604020202020204" pitchFamily="34" charset="0"/>
              </a:rPr>
              <a:t>Center</a:t>
            </a:r>
            <a:r>
              <a:rPr lang="en-GB" sz="2800" dirty="0">
                <a:latin typeface="Arial" panose="020B0604020202020204" pitchFamily="34" charset="0"/>
              </a:rPr>
              <a:t> (2021) </a:t>
            </a:r>
            <a:r>
              <a:rPr lang="en-GB" sz="2800" i="1" dirty="0">
                <a:latin typeface="Arial" panose="020B0604020202020204" pitchFamily="34" charset="0"/>
              </a:rPr>
              <a:t>What is Apraxia? </a:t>
            </a:r>
            <a:r>
              <a:rPr lang="en-GB" sz="2800" dirty="0">
                <a:latin typeface="Arial" panose="020B0604020202020204" pitchFamily="34" charset="0"/>
              </a:rPr>
              <a:t>Available at: </a:t>
            </a:r>
            <a:r>
              <a:rPr lang="en-GB" sz="2800" dirty="0">
                <a:latin typeface="Arial" panose="020B0604020202020204" pitchFamily="34" charset="0"/>
                <a:hlinkClick r:id="rId2"/>
              </a:rPr>
              <a:t>What is Apraxia? | The Aphasia </a:t>
            </a:r>
            <a:r>
              <a:rPr lang="en-GB" sz="2800" dirty="0" err="1">
                <a:latin typeface="Arial" panose="020B0604020202020204" pitchFamily="34" charset="0"/>
                <a:hlinkClick r:id="rId2"/>
              </a:rPr>
              <a:t>Center</a:t>
            </a:r>
            <a:r>
              <a:rPr lang="en-GB" sz="2800" dirty="0">
                <a:latin typeface="Arial" panose="020B0604020202020204" pitchFamily="34" charset="0"/>
              </a:rPr>
              <a:t> [Accessed: December 15 2021[.</a:t>
            </a:r>
            <a:endParaRPr lang="en-GB" sz="2800" b="0" i="0" dirty="0">
              <a:effectLst/>
              <a:latin typeface="Arial" panose="020B0604020202020204" pitchFamily="34" charset="0"/>
            </a:endParaRPr>
          </a:p>
          <a:p>
            <a:pPr marL="0" indent="0">
              <a:buNone/>
            </a:pPr>
            <a:r>
              <a:rPr lang="en-GB" altLang="en-US" sz="2800" dirty="0">
                <a:latin typeface="Arial" panose="020B0604020202020204" pitchFamily="34" charset="0"/>
              </a:rPr>
              <a:t>Toro, J. </a:t>
            </a:r>
            <a:r>
              <a:rPr lang="en-GB" altLang="en-US" sz="2800" i="1" dirty="0">
                <a:latin typeface="Arial" panose="020B0604020202020204" pitchFamily="34" charset="0"/>
              </a:rPr>
              <a:t>et al. </a:t>
            </a:r>
            <a:r>
              <a:rPr lang="en-GB" altLang="en-US" sz="2800" dirty="0">
                <a:latin typeface="Arial" panose="020B0604020202020204" pitchFamily="34" charset="0"/>
              </a:rPr>
              <a:t>(2020) ‘The Ecological-Enactive Model of Disability: Why Disability Does Not Entail Pathological Embodiment’, </a:t>
            </a:r>
            <a:r>
              <a:rPr lang="en-GB" altLang="en-US" sz="2800" i="1" dirty="0">
                <a:latin typeface="Arial" panose="020B0604020202020204" pitchFamily="34" charset="0"/>
              </a:rPr>
              <a:t>Frontiers in Psychology. </a:t>
            </a:r>
            <a:r>
              <a:rPr lang="en-GB" altLang="en-US" sz="2800" dirty="0">
                <a:latin typeface="Arial" panose="020B0604020202020204" pitchFamily="34" charset="0"/>
              </a:rPr>
              <a:t>Available at: </a:t>
            </a:r>
            <a:r>
              <a:rPr lang="en-GB" sz="2800" b="0" i="0" dirty="0">
                <a:solidFill>
                  <a:srgbClr val="020202"/>
                </a:solidFill>
                <a:effectLst/>
                <a:latin typeface="Arial" panose="020B0604020202020204" pitchFamily="34" charset="0"/>
              </a:rPr>
              <a:t> </a:t>
            </a:r>
            <a:r>
              <a:rPr lang="en-GB" sz="2800" b="0" i="0" u="none" strike="noStrike" dirty="0">
                <a:solidFill>
                  <a:srgbClr val="D54449"/>
                </a:solidFill>
                <a:effectLst/>
                <a:latin typeface="Arial" panose="020B0604020202020204" pitchFamily="34" charset="0"/>
                <a:hlinkClick r:id="rId3"/>
              </a:rPr>
              <a:t>https://doi.org/10.3389/fpsyg.2020.01162</a:t>
            </a:r>
            <a:r>
              <a:rPr lang="en-GB" sz="2800" b="0" i="0" u="none" strike="noStrike" dirty="0">
                <a:solidFill>
                  <a:srgbClr val="D54449"/>
                </a:solidFill>
                <a:effectLst/>
                <a:latin typeface="Arial" panose="020B0604020202020204" pitchFamily="34" charset="0"/>
              </a:rPr>
              <a:t> </a:t>
            </a:r>
            <a:r>
              <a:rPr lang="en-GB" sz="2800" dirty="0">
                <a:latin typeface="Arial" panose="020B0604020202020204" pitchFamily="34" charset="0"/>
              </a:rPr>
              <a:t>[Accessed: December 5 2021].</a:t>
            </a:r>
          </a:p>
          <a:p>
            <a:pPr marL="0" indent="0">
              <a:buNone/>
            </a:pPr>
            <a:r>
              <a:rPr lang="en-GB" sz="2800" dirty="0">
                <a:latin typeface="Arial" panose="020B0604020202020204" pitchFamily="34" charset="0"/>
              </a:rPr>
              <a:t>United Nations (no date) Disability and the Media. Available at: </a:t>
            </a:r>
            <a:r>
              <a:rPr lang="en-GB" sz="2800" dirty="0">
                <a:latin typeface="Arial" panose="020B0604020202020204" pitchFamily="34" charset="0"/>
                <a:hlinkClick r:id="rId4"/>
              </a:rPr>
              <a:t>https://www.un.org/development/desa/disabilities/resources/disability-and-the-media.html</a:t>
            </a:r>
            <a:r>
              <a:rPr lang="en-GB" sz="2800" dirty="0">
                <a:latin typeface="Arial" panose="020B0604020202020204" pitchFamily="34" charset="0"/>
              </a:rPr>
              <a:t> [Accessed: December 18 2021].</a:t>
            </a:r>
          </a:p>
          <a:p>
            <a:pPr marL="0" indent="0">
              <a:buNone/>
            </a:pPr>
            <a:r>
              <a:rPr lang="en-GB" altLang="en-US" sz="2800" dirty="0">
                <a:latin typeface="Arial" panose="020B0604020202020204" pitchFamily="34" charset="0"/>
              </a:rPr>
              <a:t>Wouldn’t Change a Thing (2018) </a:t>
            </a:r>
            <a:r>
              <a:rPr lang="en-GB" altLang="en-US" sz="2800" i="1" dirty="0">
                <a:latin typeface="Arial" panose="020B0604020202020204" pitchFamily="34" charset="0"/>
              </a:rPr>
              <a:t>50 Mums | 50 Kids | 1 Extra Chromosome. </a:t>
            </a:r>
            <a:r>
              <a:rPr lang="en-GB" altLang="en-US" sz="2800" dirty="0">
                <a:latin typeface="Arial" panose="020B0604020202020204" pitchFamily="34" charset="0"/>
              </a:rPr>
              <a:t>[video]. Available at: </a:t>
            </a:r>
            <a:r>
              <a:rPr lang="en-GB" sz="2800" dirty="0">
                <a:latin typeface="Arial" panose="020B0604020202020204" pitchFamily="34" charset="0"/>
                <a:hlinkClick r:id="rId5"/>
              </a:rPr>
              <a:t>50 Mums | 50 Kids | 1 Extra Chromosome – YouTube</a:t>
            </a:r>
            <a:r>
              <a:rPr lang="en-GB" sz="2800" dirty="0">
                <a:latin typeface="Arial" panose="020B0604020202020204" pitchFamily="34" charset="0"/>
              </a:rPr>
              <a:t> [Accessed: December 4 2021].</a:t>
            </a:r>
            <a:r>
              <a:rPr lang="en-GB" altLang="en-US" sz="2800" dirty="0">
                <a:latin typeface="Arial" panose="020B0604020202020204" pitchFamily="34" charset="0"/>
              </a:rPr>
              <a:t> </a:t>
            </a:r>
          </a:p>
          <a:p>
            <a:pPr marL="0" indent="0">
              <a:buNone/>
            </a:pPr>
            <a:r>
              <a:rPr lang="en-GB" altLang="en-US" sz="2800" dirty="0">
                <a:latin typeface="Arial" panose="020B0604020202020204" pitchFamily="34" charset="0"/>
              </a:rPr>
              <a:t>Young, E. (2020) </a:t>
            </a:r>
            <a:r>
              <a:rPr lang="en-GB" altLang="en-US" sz="2800" i="1" dirty="0">
                <a:latin typeface="Arial" panose="020B0604020202020204" pitchFamily="34" charset="0"/>
              </a:rPr>
              <a:t>Understanding Hearing and Hearing Loss</a:t>
            </a:r>
            <a:r>
              <a:rPr lang="en-GB" altLang="en-US" sz="2800" dirty="0">
                <a:latin typeface="Arial" panose="020B0604020202020204" pitchFamily="34" charset="0"/>
              </a:rPr>
              <a:t>. [video]. Available at: </a:t>
            </a:r>
            <a:r>
              <a:rPr lang="en-GB" altLang="en-US" dirty="0">
                <a:latin typeface="Arial" panose="020B0604020202020204" pitchFamily="34" charset="0"/>
                <a:hlinkClick r:id="rId6"/>
              </a:rPr>
              <a:t>https://www.youtube.com/watch?v=ITTB08oOvxA</a:t>
            </a:r>
            <a:r>
              <a:rPr lang="en-GB" altLang="en-US" dirty="0">
                <a:latin typeface="Arial" panose="020B0604020202020204" pitchFamily="34" charset="0"/>
              </a:rPr>
              <a:t> [Accessed: December 5 2021].</a:t>
            </a:r>
          </a:p>
          <a:p>
            <a:pPr marL="0" indent="0">
              <a:buNone/>
            </a:pPr>
            <a:endParaRPr lang="en-GB" dirty="0"/>
          </a:p>
        </p:txBody>
      </p:sp>
    </p:spTree>
    <p:extLst>
      <p:ext uri="{BB962C8B-B14F-4D97-AF65-F5344CB8AC3E}">
        <p14:creationId xmlns:p14="http://schemas.microsoft.com/office/powerpoint/2010/main" val="371507606"/>
      </p:ext>
    </p:extLst>
  </p:cSld>
  <p:clrMapOvr>
    <a:masterClrMapping/>
  </p:clrMapOvr>
</p:sld>
</file>

<file path=ppt/theme/theme1.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16bfc89a-06a0-41d6-ae50-6ff65b36cb8b" xsi:nil="true"/>
    <lcf76f155ced4ddcb4097134ff3c332f xmlns="e4a72011-89be-41d7-bd49-565121a9e247">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144F219396AFE458016C97602F34B7A" ma:contentTypeVersion="15" ma:contentTypeDescription="Create a new document." ma:contentTypeScope="" ma:versionID="cd6363ea4f4541baaf4aadf57a86f719">
  <xsd:schema xmlns:xsd="http://www.w3.org/2001/XMLSchema" xmlns:xs="http://www.w3.org/2001/XMLSchema" xmlns:p="http://schemas.microsoft.com/office/2006/metadata/properties" xmlns:ns2="e4a72011-89be-41d7-bd49-565121a9e247" xmlns:ns3="16bfc89a-06a0-41d6-ae50-6ff65b36cb8b" targetNamespace="http://schemas.microsoft.com/office/2006/metadata/properties" ma:root="true" ma:fieldsID="24f73608559c122f1aad4c20a927a94a" ns2:_="" ns3:_="">
    <xsd:import namespace="e4a72011-89be-41d7-bd49-565121a9e247"/>
    <xsd:import namespace="16bfc89a-06a0-41d6-ae50-6ff65b36cb8b"/>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4a72011-89be-41d7-bd49-565121a9e2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bfc89a-06a0-41d6-ae50-6ff65b36cb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953f2175-e71b-4bc5-bf24-4d540adc5750}" ma:internalName="TaxCatchAll" ma:showField="CatchAllData" ma:web="16bfc89a-06a0-41d6-ae50-6ff65b36cb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7DE6CAE-F86A-4C42-BB64-A4AE8FB551A3}">
  <ds:schemaRefs>
    <ds:schemaRef ds:uri="http://schemas.microsoft.com/office/2006/metadata/properties"/>
    <ds:schemaRef ds:uri="16bfc89a-06a0-41d6-ae50-6ff65b36cb8b"/>
    <ds:schemaRef ds:uri="http://purl.org/dc/dcmitype/"/>
    <ds:schemaRef ds:uri="http://purl.org/dc/elements/1.1/"/>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e4a72011-89be-41d7-bd49-565121a9e247"/>
    <ds:schemaRef ds:uri="http://www.w3.org/XML/1998/namespace"/>
  </ds:schemaRefs>
</ds:datastoreItem>
</file>

<file path=customXml/itemProps2.xml><?xml version="1.0" encoding="utf-8"?>
<ds:datastoreItem xmlns:ds="http://schemas.openxmlformats.org/officeDocument/2006/customXml" ds:itemID="{97487621-D116-4E03-B196-7B537D95A8C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4a72011-89be-41d7-bd49-565121a9e247"/>
    <ds:schemaRef ds:uri="16bfc89a-06a0-41d6-ae50-6ff65b36cb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D355D71-5F45-4F6A-A543-4A6582862EF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5720</Words>
  <Application>Microsoft Office PowerPoint</Application>
  <PresentationFormat>On-screen Show (4:3)</PresentationFormat>
  <Paragraphs>615</Paragraphs>
  <Slides>80</Slides>
  <Notes>68</Notes>
  <HiddenSlides>0</HiddenSlides>
  <MMClips>7</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80</vt:i4>
      </vt:variant>
    </vt:vector>
  </HeadingPairs>
  <TitlesOfParts>
    <vt:vector size="86" baseType="lpstr">
      <vt:lpstr>Arial</vt:lpstr>
      <vt:lpstr>Calibri</vt:lpstr>
      <vt:lpstr>Calibri Light</vt:lpstr>
      <vt:lpstr>Raleway</vt:lpstr>
      <vt:lpstr>Sub Title 1</vt:lpstr>
      <vt:lpstr>Accessible 2</vt:lpstr>
      <vt:lpstr>ECEY6006C  Cynorthwyo Plant ag Anghenion Dysgu Ychwanegol   Rhwystrau   </vt:lpstr>
      <vt:lpstr>Cynnwys Contents</vt:lpstr>
      <vt:lpstr>Cynnwys Contents</vt:lpstr>
      <vt:lpstr>Sgiliau Cyflogadwyedd/Trosglwyddadwy Employability/Transferable Skills</vt:lpstr>
      <vt:lpstr>Adnoddau  Resources</vt:lpstr>
      <vt:lpstr>Rhwystrau? Barriers?</vt:lpstr>
      <vt:lpstr>Model meddygol o anabledd Medical model of disability               </vt:lpstr>
      <vt:lpstr>Model meddygol o anabledd </vt:lpstr>
      <vt:lpstr>Medical model of disability               </vt:lpstr>
      <vt:lpstr>Model meddygol o anabledd Medical model of disability               </vt:lpstr>
      <vt:lpstr>Rhwystrau Ffisiolegol Physiological Barriers</vt:lpstr>
      <vt:lpstr>PowerPoint Presentation</vt:lpstr>
      <vt:lpstr>Rhwystrau Gwybyddol Cognitive Barriers</vt:lpstr>
      <vt:lpstr>Rhwystrau Gwybyddol Cognitive Barriers</vt:lpstr>
      <vt:lpstr>Rhwystrau Gwybyddol Cognitive Barriers</vt:lpstr>
      <vt:lpstr>Rhwystrau Ieithyddol Language Barriers</vt:lpstr>
      <vt:lpstr>Mudandod Muteness</vt:lpstr>
      <vt:lpstr>Mudandod Muteness</vt:lpstr>
      <vt:lpstr>Fideo Video</vt:lpstr>
      <vt:lpstr>Apracsia – rhwystr? Apraxia – barrier?</vt:lpstr>
      <vt:lpstr>Apracsia – rhwystr? Apraxia – barrier?</vt:lpstr>
      <vt:lpstr>ADCG - Ardaloedd Potensial o Amhariad ADHD - Potential Areas of Impairment</vt:lpstr>
      <vt:lpstr>Gwrthdaro corfforol ac ymosodol Physical confrontation and aggression</vt:lpstr>
      <vt:lpstr>Awtistiaeth - Ymddygiad hunansymbyliadol Autism - Self-stimulatory behaviour</vt:lpstr>
      <vt:lpstr>Ymddygiad hunansymbyliadol - fideo Self-stimulatory behaviour - fideo</vt:lpstr>
      <vt:lpstr>Diddordebau dwys Intense interests</vt:lpstr>
      <vt:lpstr>Diddordebau dwys Intense interests</vt:lpstr>
      <vt:lpstr>Diddordebau dwys Intense interests</vt:lpstr>
      <vt:lpstr>Diddordebau arbennig - Disney Special interests - Disney</vt:lpstr>
      <vt:lpstr>Cyfathrebu Communication</vt:lpstr>
      <vt:lpstr>Cyfathrebu Communication</vt:lpstr>
      <vt:lpstr>Diffyg cyswllt llygad Lack of eye contact</vt:lpstr>
      <vt:lpstr>Diffyg cyswllt llygad Lack of eye contact</vt:lpstr>
      <vt:lpstr>Iaith Language</vt:lpstr>
      <vt:lpstr>Cyfathrebu Dieiriau Non-verbal Communication</vt:lpstr>
      <vt:lpstr>Cyfathrebu Dieiriau Non-verbal Communication</vt:lpstr>
      <vt:lpstr>Anhwylder Prosesu Synhwyraidd Sensory Processing Disorder</vt:lpstr>
      <vt:lpstr>Dyslecsia - Ymddygiadau    Dyslexia – Behaviours</vt:lpstr>
      <vt:lpstr>Dyslecsia - Ymddygiadau    Dyslexia – Behaviours</vt:lpstr>
      <vt:lpstr>Astudiaeth achos Case study</vt:lpstr>
      <vt:lpstr>Astudiaeth achos Case study</vt:lpstr>
      <vt:lpstr>Masgio Masking</vt:lpstr>
      <vt:lpstr>Cuddweddu awtistiaeth </vt:lpstr>
      <vt:lpstr>Camouflaging autism</vt:lpstr>
      <vt:lpstr>Fodd bynnag... However...</vt:lpstr>
      <vt:lpstr>PowerPoint Presentation</vt:lpstr>
      <vt:lpstr>ADCG mewn merched ADHD in girls</vt:lpstr>
      <vt:lpstr>Model Cymdeithasol o Anabledd Social model of Disability</vt:lpstr>
      <vt:lpstr>Model Cymdeithasol o Anabledd </vt:lpstr>
      <vt:lpstr>Social model of Disability</vt:lpstr>
      <vt:lpstr>Model Cymdeithasol o Anabledd - fideo Social model of Disability - video</vt:lpstr>
      <vt:lpstr>Medical model vs Social model</vt:lpstr>
      <vt:lpstr>Yr amgylchedd The environment</vt:lpstr>
      <vt:lpstr>Darllen Reading</vt:lpstr>
      <vt:lpstr>Rhwystrau yn ymwneud ag Agweddau Attitudinal Barriers</vt:lpstr>
      <vt:lpstr>Rhwystrau yn ymwneud ag Agweddau </vt:lpstr>
      <vt:lpstr>Attitudinal Barriers</vt:lpstr>
      <vt:lpstr>Cysylltiad = Agwedd gadarnhaol Contact = Positive attitude</vt:lpstr>
      <vt:lpstr>Darllen - ADCG Reading - ADHD</vt:lpstr>
      <vt:lpstr>Iaith Language</vt:lpstr>
      <vt:lpstr>Iaith wahaniaethol Discriminatory language</vt:lpstr>
      <vt:lpstr>Anghytundebau semantig</vt:lpstr>
      <vt:lpstr>Semantic disagreements</vt:lpstr>
      <vt:lpstr>Rhieni  Parents</vt:lpstr>
      <vt:lpstr>Rhieni  Parents</vt:lpstr>
      <vt:lpstr>Rhieni  Parents</vt:lpstr>
      <vt:lpstr>Stigma</vt:lpstr>
      <vt:lpstr>Stigma trwy gysylltiad</vt:lpstr>
      <vt:lpstr>Courtesy stigma</vt:lpstr>
      <vt:lpstr>Cyfryngau Media</vt:lpstr>
      <vt:lpstr>Effaith y cyfryngau</vt:lpstr>
      <vt:lpstr>Impact of media</vt:lpstr>
      <vt:lpstr>Rose Ayling-Ellis</vt:lpstr>
      <vt:lpstr>Proffesiwn feddygol</vt:lpstr>
      <vt:lpstr>Medical profession</vt:lpstr>
      <vt:lpstr>PowerPoint Presentation</vt:lpstr>
      <vt:lpstr>Eich aseiniad Your assignment</vt:lpstr>
      <vt:lpstr>PowerPoint Presentation</vt:lpstr>
      <vt:lpstr>Cyfeiriadau References</vt:lpstr>
      <vt:lpstr>Cyfeiriadau References</vt:lpstr>
    </vt:vector>
  </TitlesOfParts>
  <Company>Geiriau Bach</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Saesneg fel Iaith Ychwanegol English as an Additional Language</dc:title>
  <dc:creator>edureea</dc:creator>
  <cp:lastModifiedBy>Alison Rees-Edwards</cp:lastModifiedBy>
  <cp:revision>128</cp:revision>
  <dcterms:created xsi:type="dcterms:W3CDTF">2006-04-22T22:14:59Z</dcterms:created>
  <dcterms:modified xsi:type="dcterms:W3CDTF">2025-04-04T15:06:24Z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0x010100B144F219396AFE458016C97602F34B7A</vt:lpwstr>
  </property>
  <property fmtid="{D5CDD505-2E9C-101B-9397-08002B2CF9AE}" pid="3" name="MediaServiceImageTags">
    <vt:lpwstr/>
  </property>
</Properties>
</file>