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76" r:id="rId3"/>
    <p:sldId id="273" r:id="rId4"/>
    <p:sldId id="274" r:id="rId5"/>
    <p:sldId id="278" r:id="rId6"/>
    <p:sldId id="279" r:id="rId7"/>
    <p:sldId id="261" r:id="rId8"/>
    <p:sldId id="281" r:id="rId9"/>
    <p:sldId id="266" r:id="rId10"/>
    <p:sldId id="269" r:id="rId11"/>
    <p:sldId id="275" r:id="rId12"/>
    <p:sldId id="28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9500" autoAdjust="0"/>
  </p:normalViewPr>
  <p:slideViewPr>
    <p:cSldViewPr snapToGrid="0">
      <p:cViewPr varScale="1">
        <p:scale>
          <a:sx n="78" d="100"/>
          <a:sy n="78" d="100"/>
        </p:scale>
        <p:origin x="1812" y="84"/>
      </p:cViewPr>
      <p:guideLst/>
    </p:cSldViewPr>
  </p:slideViewPr>
  <p:notesTextViewPr>
    <p:cViewPr>
      <p:scale>
        <a:sx n="1" d="1"/>
        <a:sy n="1" d="1"/>
      </p:scale>
      <p:origin x="0" y="0"/>
    </p:cViewPr>
  </p:notesTextViewPr>
  <p:notesViewPr>
    <p:cSldViewPr snapToGrid="0">
      <p:cViewPr varScale="1">
        <p:scale>
          <a:sx n="63" d="100"/>
          <a:sy n="63" d="100"/>
        </p:scale>
        <p:origin x="180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4CE3E5-61B3-41E9-9EE1-16D28B3239CD}" type="datetimeFigureOut">
              <a:rPr lang="en-GB" smtClean="0"/>
              <a:t>02/11/2022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7CC9A3-3437-44B9-80F7-7A10A6972173}" type="slidenum">
              <a:rPr lang="en-GB" smtClean="0"/>
              <a:t>‹#›</a:t>
            </a:fld>
            <a:endParaRPr lang="en-GB"/>
          </a:p>
        </p:txBody>
      </p:sp>
    </p:spTree>
    <p:extLst>
      <p:ext uri="{BB962C8B-B14F-4D97-AF65-F5344CB8AC3E}">
        <p14:creationId xmlns:p14="http://schemas.microsoft.com/office/powerpoint/2010/main" val="1770369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ritannica.com/topic/Prince-Hal"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www.britannica.com/event/Battle-of-Agincourt" TargetMode="External"/><Relationship Id="rId5" Type="http://schemas.openxmlformats.org/officeDocument/2006/relationships/hyperlink" Target="https://www.britannica.com/technology/longbow" TargetMode="External"/><Relationship Id="rId4" Type="http://schemas.openxmlformats.org/officeDocument/2006/relationships/hyperlink" Target="https://www.britannica.com/dictionary/plowed"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about-history.com/battle-of-agincourt-the-introduction-of-a-new-warfare-and-the-longbow/"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allthatsinteresting.com/battle-of-agincourt"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docslib.org/doc/3991911/english-longbow-testing-against-various-armor-circa-1400"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DBxdTkddHa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DBxdTkddHa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1A1A1A"/>
                </a:solidFill>
                <a:effectLst/>
                <a:latin typeface="Georgia" panose="02040502050405020303" pitchFamily="18" charset="0"/>
              </a:rPr>
              <a:t>Now, before I start Mark, First let me tell you that I am not a historian. </a:t>
            </a:r>
            <a:endParaRPr lang="en-GB" dirty="0"/>
          </a:p>
        </p:txBody>
      </p:sp>
      <p:sp>
        <p:nvSpPr>
          <p:cNvPr id="4" name="Slide Number Placeholder 3"/>
          <p:cNvSpPr>
            <a:spLocks noGrp="1"/>
          </p:cNvSpPr>
          <p:nvPr>
            <p:ph type="sldNum" sz="quarter" idx="5"/>
          </p:nvPr>
        </p:nvSpPr>
        <p:spPr/>
        <p:txBody>
          <a:bodyPr/>
          <a:lstStyle/>
          <a:p>
            <a:fld id="{8E7CC9A3-3437-44B9-80F7-7A10A6972173}" type="slidenum">
              <a:rPr lang="en-GB" smtClean="0"/>
              <a:t>1</a:t>
            </a:fld>
            <a:endParaRPr lang="en-GB"/>
          </a:p>
        </p:txBody>
      </p:sp>
    </p:spTree>
    <p:extLst>
      <p:ext uri="{BB962C8B-B14F-4D97-AF65-F5344CB8AC3E}">
        <p14:creationId xmlns:p14="http://schemas.microsoft.com/office/powerpoint/2010/main" val="1427107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1A1A1A"/>
                </a:solidFill>
                <a:effectLst/>
                <a:latin typeface="Georgia" panose="02040502050405020303" pitchFamily="18" charset="0"/>
              </a:rPr>
              <a:t>The Battle of Agincourt</a:t>
            </a:r>
            <a:r>
              <a:rPr lang="en-GB" b="0" i="0" dirty="0">
                <a:solidFill>
                  <a:srgbClr val="1A1A1A"/>
                </a:solidFill>
                <a:effectLst/>
                <a:latin typeface="Georgia" panose="02040502050405020303" pitchFamily="18" charset="0"/>
              </a:rPr>
              <a:t> was a battle in the Hundred Years’ War that resulted in the victory for the English over the French. The English army, led by </a:t>
            </a:r>
            <a:r>
              <a:rPr lang="en-GB" b="0" i="0" dirty="0">
                <a:effectLst/>
                <a:latin typeface="Georgia" panose="02040502050405020303" pitchFamily="18" charset="0"/>
                <a:hlinkClick r:id="rId3"/>
              </a:rPr>
              <a:t>King Henry V</a:t>
            </a:r>
            <a:r>
              <a:rPr lang="en-GB" b="0" i="0" dirty="0">
                <a:solidFill>
                  <a:srgbClr val="1A1A1A"/>
                </a:solidFill>
                <a:effectLst/>
                <a:latin typeface="Georgia" panose="02040502050405020303" pitchFamily="18" charset="0"/>
              </a:rPr>
              <a:t>, famously achieved victory despite being heavily outnumbered.</a:t>
            </a:r>
            <a:endParaRPr lang="en-GB" dirty="0"/>
          </a:p>
          <a:p>
            <a:endParaRPr lang="en-GB" dirty="0"/>
          </a:p>
          <a:p>
            <a:r>
              <a:rPr lang="en-GB" b="0" i="0" dirty="0">
                <a:solidFill>
                  <a:srgbClr val="1A1A1A"/>
                </a:solidFill>
                <a:effectLst/>
                <a:latin typeface="Georgia" panose="02040502050405020303" pitchFamily="18" charset="0"/>
              </a:rPr>
              <a:t>Most agree that the French army was significantly larger than the English, though the exact amount is disputed. Common estimates place the English army at about 6,000, while the French army probably consisted of 20,000 men.</a:t>
            </a:r>
          </a:p>
          <a:p>
            <a:endParaRPr lang="en-GB" dirty="0"/>
          </a:p>
          <a:p>
            <a:r>
              <a:rPr lang="en-GB" b="0" i="0" dirty="0">
                <a:solidFill>
                  <a:srgbClr val="1A1A1A"/>
                </a:solidFill>
                <a:effectLst/>
                <a:latin typeface="Georgia" panose="02040502050405020303" pitchFamily="18" charset="0"/>
              </a:rPr>
              <a:t>On that morning, Henry positioned his army for battle on a recently </a:t>
            </a:r>
            <a:r>
              <a:rPr lang="en-GB" b="0" i="0" u="none" strike="noStrike" dirty="0" err="1">
                <a:effectLst/>
                <a:latin typeface="Georgia" panose="02040502050405020303" pitchFamily="18" charset="0"/>
                <a:hlinkClick r:id="rId4"/>
              </a:rPr>
              <a:t>plowed</a:t>
            </a:r>
            <a:r>
              <a:rPr lang="en-GB" b="0" i="0" dirty="0">
                <a:solidFill>
                  <a:srgbClr val="1A1A1A"/>
                </a:solidFill>
                <a:effectLst/>
                <a:latin typeface="Georgia" panose="02040502050405020303" pitchFamily="18" charset="0"/>
              </a:rPr>
              <a:t> field flanked by woods. His men-at-arms in the centre, flanked by wedges of archers who carried </a:t>
            </a:r>
            <a:r>
              <a:rPr lang="en-GB" b="0" i="0" dirty="0">
                <a:effectLst/>
                <a:latin typeface="Georgia" panose="02040502050405020303" pitchFamily="18" charset="0"/>
                <a:hlinkClick r:id="rId5"/>
              </a:rPr>
              <a:t>longbows</a:t>
            </a:r>
            <a:r>
              <a:rPr lang="en-GB" b="0" i="0" dirty="0">
                <a:solidFill>
                  <a:srgbClr val="1A1A1A"/>
                </a:solidFill>
                <a:effectLst/>
                <a:latin typeface="Georgia" panose="02040502050405020303" pitchFamily="18" charset="0"/>
              </a:rPr>
              <a:t>.  When the French line reached the English front, the cavalry were unable to overwhelm the archers, who had driven sharpened stakes into the ground at an angle before themselves.  </a:t>
            </a:r>
          </a:p>
          <a:p>
            <a:endParaRPr lang="en-GB" b="0" i="0" dirty="0">
              <a:solidFill>
                <a:srgbClr val="1A1A1A"/>
              </a:solidFill>
              <a:effectLst/>
              <a:latin typeface="Georgia" panose="02040502050405020303" pitchFamily="18" charset="0"/>
            </a:endParaRPr>
          </a:p>
          <a:p>
            <a:r>
              <a:rPr lang="en-GB" b="0" i="0" dirty="0">
                <a:solidFill>
                  <a:srgbClr val="1A1A1A"/>
                </a:solidFill>
                <a:effectLst/>
                <a:latin typeface="Georgia" panose="02040502050405020303" pitchFamily="18" charset="0"/>
              </a:rPr>
              <a:t>The archers began fighting hand-to-hand with swords and axes alongside the men-at-arms.  The next line of French knights that poured in found themselves so tightly packed (the field narrowed at the English end) that they were unable to use their weapons effectively, and the tide of the battle began to turn toward the English. </a:t>
            </a:r>
          </a:p>
          <a:p>
            <a:endParaRPr lang="en-GB" b="0" i="0" dirty="0">
              <a:solidFill>
                <a:srgbClr val="1A1A1A"/>
              </a:solidFill>
              <a:effectLst/>
              <a:latin typeface="Georgia" panose="02040502050405020303" pitchFamily="18" charset="0"/>
            </a:endParaRPr>
          </a:p>
          <a:p>
            <a:r>
              <a:rPr lang="en-GB" b="0" i="0" dirty="0">
                <a:solidFill>
                  <a:srgbClr val="1A1A1A"/>
                </a:solidFill>
                <a:effectLst/>
                <a:latin typeface="Georgia" panose="02040502050405020303" pitchFamily="18" charset="0"/>
              </a:rPr>
              <a:t>While the precise number of casualties is unknown, its estimated that English losses amounted to about 400 and French losses to about 6,000, many of whom were noblemen.</a:t>
            </a:r>
            <a:endParaRPr lang="en-GB" dirty="0"/>
          </a:p>
          <a:p>
            <a:endParaRPr lang="en-GB" dirty="0"/>
          </a:p>
          <a:p>
            <a:r>
              <a:rPr lang="en-GB" dirty="0">
                <a:hlinkClick r:id="rId6"/>
              </a:rPr>
              <a:t>Battle of Agincourt | Facts, Summary, &amp; Significance | Britannica</a:t>
            </a:r>
            <a:endParaRPr lang="en-GB" dirty="0"/>
          </a:p>
          <a:p>
            <a:endParaRPr lang="en-GB" dirty="0"/>
          </a:p>
        </p:txBody>
      </p:sp>
      <p:sp>
        <p:nvSpPr>
          <p:cNvPr id="4" name="Slide Number Placeholder 3"/>
          <p:cNvSpPr>
            <a:spLocks noGrp="1"/>
          </p:cNvSpPr>
          <p:nvPr>
            <p:ph type="sldNum" sz="quarter" idx="5"/>
          </p:nvPr>
        </p:nvSpPr>
        <p:spPr/>
        <p:txBody>
          <a:bodyPr/>
          <a:lstStyle/>
          <a:p>
            <a:fld id="{8E7CC9A3-3437-44B9-80F7-7A10A6972173}" type="slidenum">
              <a:rPr lang="en-GB" smtClean="0"/>
              <a:t>2</a:t>
            </a:fld>
            <a:endParaRPr lang="en-GB"/>
          </a:p>
        </p:txBody>
      </p:sp>
    </p:spTree>
    <p:extLst>
      <p:ext uri="{BB962C8B-B14F-4D97-AF65-F5344CB8AC3E}">
        <p14:creationId xmlns:p14="http://schemas.microsoft.com/office/powerpoint/2010/main" val="1372668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before I agree or disagree with this statement (Highlight statement) I think its fair to say that the longbow was certainly a contributing factor.   But there were many other contributing factors worth mentioning that affected the outcome of the battle.</a:t>
            </a:r>
          </a:p>
        </p:txBody>
      </p:sp>
      <p:sp>
        <p:nvSpPr>
          <p:cNvPr id="4" name="Slide Number Placeholder 3"/>
          <p:cNvSpPr>
            <a:spLocks noGrp="1"/>
          </p:cNvSpPr>
          <p:nvPr>
            <p:ph type="sldNum" sz="quarter" idx="5"/>
          </p:nvPr>
        </p:nvSpPr>
        <p:spPr/>
        <p:txBody>
          <a:bodyPr/>
          <a:lstStyle/>
          <a:p>
            <a:fld id="{8E7CC9A3-3437-44B9-80F7-7A10A6972173}" type="slidenum">
              <a:rPr lang="en-GB" smtClean="0"/>
              <a:t>3</a:t>
            </a:fld>
            <a:endParaRPr lang="en-GB"/>
          </a:p>
        </p:txBody>
      </p:sp>
    </p:spTree>
    <p:extLst>
      <p:ext uri="{BB962C8B-B14F-4D97-AF65-F5344CB8AC3E}">
        <p14:creationId xmlns:p14="http://schemas.microsoft.com/office/powerpoint/2010/main" val="3292635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22222"/>
                </a:solidFill>
                <a:effectLst/>
                <a:latin typeface="Rubik"/>
              </a:rPr>
              <a:t>The French were superior in number; but it is difficult to know the exact number French soldiers who actually took part.  Up to 60% of the French army consisted of heavily armed cavalry, knights and nobility. The rest of the army consisted foot soldiers, consisting mainly of poorly trained commoners. The French infantry did have archers, but preferred to use a crossbow.</a:t>
            </a:r>
          </a:p>
          <a:p>
            <a:pPr algn="l"/>
            <a:r>
              <a:rPr lang="en-GB" b="0" i="0" dirty="0">
                <a:solidFill>
                  <a:srgbClr val="222222"/>
                </a:solidFill>
                <a:effectLst/>
                <a:latin typeface="Rubik"/>
              </a:rPr>
              <a:t>The English army consisted of a large number of professional soldiers. Most of the English infantrymen were armed with longbows, proven to be effective in battles. There was a comparatively small number of heavy cavalry.</a:t>
            </a:r>
          </a:p>
          <a:p>
            <a:endParaRPr lang="en-GB" dirty="0"/>
          </a:p>
          <a:p>
            <a:r>
              <a:rPr lang="en-GB" dirty="0"/>
              <a:t>The French made the mistake of allowing the English to choose their own defensive position. King Henry positioned his army in a natural depression sided by woodland (which provides protection from flanking). The field narrowed in width between the French and English positions, which undermined French superiority of numbers. The English positioned its archers on both flanks and at the front, and protected by 6 ft stakes.</a:t>
            </a:r>
          </a:p>
          <a:p>
            <a:endParaRPr lang="en-GB" dirty="0"/>
          </a:p>
          <a:p>
            <a:r>
              <a:rPr lang="en-GB" dirty="0"/>
              <a:t>Henry was a clear and decisive leader compared to the French army’s chain of command which lacked coordination</a:t>
            </a:r>
            <a:r>
              <a:rPr lang="en-GB" b="0" i="0" dirty="0">
                <a:solidFill>
                  <a:srgbClr val="222222"/>
                </a:solidFill>
                <a:effectLst/>
                <a:latin typeface="Rubik"/>
              </a:rPr>
              <a:t>. </a:t>
            </a:r>
          </a:p>
          <a:p>
            <a:endParaRPr lang="en-GB" b="0" i="0" dirty="0">
              <a:solidFill>
                <a:srgbClr val="222222"/>
              </a:solidFill>
              <a:effectLst/>
              <a:latin typeface="Rubik"/>
            </a:endParaRPr>
          </a:p>
          <a:p>
            <a:r>
              <a:rPr lang="en-GB" b="0" i="0" dirty="0">
                <a:solidFill>
                  <a:srgbClr val="222222"/>
                </a:solidFill>
                <a:effectLst/>
                <a:latin typeface="Rubik"/>
              </a:rPr>
              <a:t>The battleground was in a shocking state for horses, the recently ploughed fields and overnight rain presenting a sea of mud for both sides. The French knights were physically exhausted and on foot. Armed with axes and swords, lightly armed English archers had an advantage over the tired, </a:t>
            </a:r>
            <a:r>
              <a:rPr lang="en-GB" b="0" i="0" dirty="0" err="1">
                <a:solidFill>
                  <a:srgbClr val="222222"/>
                </a:solidFill>
                <a:effectLst/>
                <a:latin typeface="Rubik"/>
              </a:rPr>
              <a:t>armored</a:t>
            </a:r>
            <a:r>
              <a:rPr lang="en-GB" b="0" i="0" dirty="0">
                <a:solidFill>
                  <a:srgbClr val="222222"/>
                </a:solidFill>
                <a:effectLst/>
                <a:latin typeface="Rubik"/>
              </a:rPr>
              <a:t> French knights.</a:t>
            </a:r>
          </a:p>
          <a:p>
            <a:endParaRPr lang="en-GB" b="0" i="0" dirty="0">
              <a:solidFill>
                <a:srgbClr val="222222"/>
              </a:solidFill>
              <a:effectLst/>
              <a:latin typeface="Rubik"/>
            </a:endParaRPr>
          </a:p>
          <a:p>
            <a:endParaRPr lang="en-GB" b="0" i="0" dirty="0">
              <a:solidFill>
                <a:srgbClr val="222222"/>
              </a:solidFill>
              <a:effectLst/>
              <a:latin typeface="Rubik"/>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Rubik"/>
              </a:rPr>
              <a:t/>
            </a:r>
            <a:br>
              <a:rPr lang="en-GB" b="0" i="0" dirty="0">
                <a:solidFill>
                  <a:srgbClr val="222222"/>
                </a:solidFill>
                <a:effectLst/>
                <a:latin typeface="Rubik"/>
              </a:rPr>
            </a:br>
            <a:r>
              <a:rPr lang="en-GB" b="0" i="0" dirty="0">
                <a:solidFill>
                  <a:srgbClr val="333333"/>
                </a:solidFill>
                <a:effectLst/>
                <a:latin typeface="Libre Baskerville" panose="02000000000000000000" pitchFamily="2" charset="0"/>
              </a:rPr>
              <a:t>(Battle of Agincourt - World History </a:t>
            </a:r>
            <a:r>
              <a:rPr lang="en-GB" b="0" i="0" dirty="0" err="1">
                <a:solidFill>
                  <a:srgbClr val="333333"/>
                </a:solidFill>
                <a:effectLst/>
                <a:latin typeface="Libre Baskerville" panose="02000000000000000000" pitchFamily="2" charset="0"/>
              </a:rPr>
              <a:t>Encyclopedia</a:t>
            </a:r>
            <a:r>
              <a:rPr lang="en-GB" b="0" i="0" dirty="0">
                <a:solidFill>
                  <a:srgbClr val="333333"/>
                </a:solidFill>
                <a:effectLst/>
                <a:latin typeface="Libre Baskerville" panose="02000000000000000000" pitchFamily="2" charset="0"/>
              </a:rPr>
              <a:t> by Mark Cartwright 02 Mar 2020)</a:t>
            </a:r>
          </a:p>
          <a:p>
            <a:endParaRPr lang="en-GB" dirty="0"/>
          </a:p>
          <a:p>
            <a:r>
              <a:rPr lang="en-GB" dirty="0">
                <a:hlinkClick r:id="rId3"/>
              </a:rPr>
              <a:t>Battle Of Agincourt - The Introduction Of A New Warfare And The Longbow - About History (about-history.com)</a:t>
            </a:r>
            <a:endParaRPr lang="en-GB" dirty="0"/>
          </a:p>
          <a:p>
            <a:endParaRPr lang="en-GB" dirty="0"/>
          </a:p>
          <a:p>
            <a:r>
              <a:rPr lang="en-GB" dirty="0">
                <a:hlinkClick r:id="rId4"/>
              </a:rPr>
              <a:t>Battle Of Agincourt: When The English Slaughtered The French (allthatsinteresting.com)</a:t>
            </a:r>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https://www.pinterest.se/pin/the-battle-of-agincourt-hundred-years-war--322077810830871523/</a:t>
            </a:r>
          </a:p>
          <a:p>
            <a:endParaRPr lang="en-GB" dirty="0"/>
          </a:p>
        </p:txBody>
      </p:sp>
      <p:sp>
        <p:nvSpPr>
          <p:cNvPr id="4" name="Slide Number Placeholder 3"/>
          <p:cNvSpPr>
            <a:spLocks noGrp="1"/>
          </p:cNvSpPr>
          <p:nvPr>
            <p:ph type="sldNum" sz="quarter" idx="5"/>
          </p:nvPr>
        </p:nvSpPr>
        <p:spPr/>
        <p:txBody>
          <a:bodyPr/>
          <a:lstStyle/>
          <a:p>
            <a:fld id="{8E7CC9A3-3437-44B9-80F7-7A10A6972173}" type="slidenum">
              <a:rPr lang="en-GB" smtClean="0"/>
              <a:t>4</a:t>
            </a:fld>
            <a:endParaRPr lang="en-GB"/>
          </a:p>
        </p:txBody>
      </p:sp>
    </p:spTree>
    <p:extLst>
      <p:ext uri="{BB962C8B-B14F-4D97-AF65-F5344CB8AC3E}">
        <p14:creationId xmlns:p14="http://schemas.microsoft.com/office/powerpoint/2010/main" val="3822970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ff1"/>
              </a:rPr>
              <a:t>English Longbow Testing against various </a:t>
            </a:r>
            <a:r>
              <a:rPr lang="en-GB" b="0" i="0" dirty="0" err="1">
                <a:solidFill>
                  <a:srgbClr val="000000"/>
                </a:solidFill>
                <a:effectLst/>
                <a:latin typeface="ff1"/>
              </a:rPr>
              <a:t>armor</a:t>
            </a:r>
            <a:r>
              <a:rPr lang="en-GB" b="0" i="0" dirty="0">
                <a:solidFill>
                  <a:srgbClr val="000000"/>
                </a:solidFill>
                <a:effectLst/>
                <a:latin typeface="ff1"/>
              </a:rPr>
              <a:t> circa 1400 </a:t>
            </a:r>
            <a:r>
              <a:rPr lang="en-GB" b="0" i="0" dirty="0">
                <a:solidFill>
                  <a:srgbClr val="000000"/>
                </a:solidFill>
                <a:effectLst/>
                <a:latin typeface="ff2"/>
              </a:rPr>
              <a:t>By Matheus Bane January 2006 </a:t>
            </a:r>
          </a:p>
          <a:p>
            <a:r>
              <a:rPr lang="en-GB" dirty="0">
                <a:hlinkClick r:id="rId3"/>
              </a:rPr>
              <a:t>English Longbow Testing Against Various Armor Circa 1400 – </a:t>
            </a:r>
            <a:r>
              <a:rPr lang="en-GB" dirty="0" err="1">
                <a:hlinkClick r:id="rId3"/>
              </a:rPr>
              <a:t>DocsLib</a:t>
            </a:r>
            <a:endParaRPr lang="en-GB" dirty="0"/>
          </a:p>
          <a:p>
            <a:endParaRPr lang="en-GB" dirty="0"/>
          </a:p>
          <a:p>
            <a:r>
              <a:rPr lang="en-GB" dirty="0"/>
              <a:t>Some historians and scientists have conducted studies and tests to try to establish the answer to this question.  An example of this is a </a:t>
            </a:r>
            <a:r>
              <a:rPr lang="en-GB" b="0" i="0" dirty="0">
                <a:solidFill>
                  <a:srgbClr val="000000"/>
                </a:solidFill>
                <a:effectLst/>
                <a:latin typeface="ff13"/>
              </a:rPr>
              <a:t>thesis by Matheus Bane looking at different longbow arrow head types versus different types of armour.  Its lacking in that it doesn’t specify the material properties of the armour or arrows used, and in order for the range to be representative of a 200 yard hit from a 110lb pull bow, this test used a smaller bow at very low ranges.   Only the plate armour managed to prevent the arrows from perforating.  The needle bodkin arrow was very effective against most types of armour, and did manage to perforate the 1.2mm steel plate, albeit not by much.</a:t>
            </a:r>
          </a:p>
          <a:p>
            <a:endParaRPr lang="en-GB" dirty="0"/>
          </a:p>
          <a:p>
            <a:pPr algn="l"/>
            <a:r>
              <a:rPr lang="en-GB" dirty="0"/>
              <a:t>The authors conclusion was that </a:t>
            </a:r>
            <a:r>
              <a:rPr lang="en-GB" b="0" i="0" dirty="0">
                <a:solidFill>
                  <a:srgbClr val="000000"/>
                </a:solidFill>
                <a:effectLst/>
                <a:latin typeface="ff13"/>
              </a:rPr>
              <a:t>most soldiers on the battlefield would have been at risk from the longbow. The joints and gaps between plates would all still be vulnerable being mostly of maille until the 16th century and therefore arrows of the 1400’s would have been deadly.</a:t>
            </a:r>
          </a:p>
          <a:p>
            <a:pPr algn="l"/>
            <a:endParaRPr lang="en-GB" b="0" i="0" dirty="0">
              <a:solidFill>
                <a:srgbClr val="000000"/>
              </a:solidFill>
              <a:effectLst/>
              <a:latin typeface="ff13"/>
            </a:endParaRPr>
          </a:p>
          <a:p>
            <a:pPr algn="l"/>
            <a:r>
              <a:rPr lang="en-GB" b="0" i="0" dirty="0">
                <a:solidFill>
                  <a:srgbClr val="000000"/>
                </a:solidFill>
                <a:effectLst/>
                <a:latin typeface="ff13"/>
              </a:rPr>
              <a:t>This experiment had many unknown variables and isn’t really representative, but it does show how effective arrows can be against lower quality armour.</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7CC9A3-3437-44B9-80F7-7A10A697217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610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my research I read the following report, which much more thoroughly investigates whether bodkin arrows can penetrate plate armour and conducts both practical and laboratory experiments aiming to a achieve a standard that is satisfactory to traditional archery experts, historians, blacksmiths and academics . The aim of these tests was to complete a series of trials following on from the work by a man named Jones.  </a:t>
            </a:r>
          </a:p>
          <a:p>
            <a:endParaRPr lang="en-GB" dirty="0"/>
          </a:p>
          <a:p>
            <a:r>
              <a:rPr lang="en-GB" dirty="0"/>
              <a:t>In 1992, Peter Jones (Royal Armaments R&amp;D Establishment) established a scientific benchmark for the discussion about the effectiveness of the medieval longbow. Since then it has often been employed as the basis for those seeking to demonstrate, compare or contrast or re-evaluate the historical role played by this weapon system.</a:t>
            </a:r>
          </a:p>
          <a:p>
            <a:endParaRPr lang="en-GB" dirty="0"/>
          </a:p>
          <a:p>
            <a:endParaRPr lang="en-GB" dirty="0"/>
          </a:p>
          <a:p>
            <a:r>
              <a:rPr lang="en-GB" dirty="0"/>
              <a:t>To cite this article: Paul Bourke &amp; David Whetham (2007) A report of the findings of the Defence Academy </a:t>
            </a:r>
            <a:r>
              <a:rPr lang="en-GB" dirty="0" err="1"/>
              <a:t>warbow</a:t>
            </a:r>
            <a:r>
              <a:rPr lang="en-GB" dirty="0"/>
              <a:t> trials Part 1 Summer 2005, Arms &amp; Armour, 4:1, 53-81, DOI: 10.1179/174962607X177436 </a:t>
            </a:r>
          </a:p>
          <a:p>
            <a:endParaRPr lang="en-GB" dirty="0"/>
          </a:p>
          <a:p>
            <a:r>
              <a:rPr lang="en-GB" dirty="0"/>
              <a:t>To link to this article: https://doi.org/10.1179/174962607X177436</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7CC9A3-3437-44B9-80F7-7A10A697217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0984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table of the results.  As you can see from the penetration results on the right hand side the circled figures shows successful penetration of armour to some degree. </a:t>
            </a:r>
          </a:p>
          <a:p>
            <a:endParaRPr lang="en-GB" dirty="0"/>
          </a:p>
          <a:p>
            <a:r>
              <a:rPr lang="en-GB" dirty="0"/>
              <a:t>The conclusions of the report regarding penetration capability </a:t>
            </a:r>
          </a:p>
          <a:p>
            <a:r>
              <a:rPr lang="en-GB" dirty="0"/>
              <a:t>– </a:t>
            </a:r>
          </a:p>
          <a:p>
            <a:r>
              <a:rPr lang="en-GB" dirty="0"/>
              <a:t>Against thinner plate approx. 1 mm-  many areas of a suit of armour, penetrations up to 80 mm into flesh any arrow head.  </a:t>
            </a:r>
          </a:p>
          <a:p>
            <a:r>
              <a:rPr lang="en-GB" dirty="0"/>
              <a:t>Against 2 mm plate – front of the breastplate, penetrations unlikely to be fatal in their own right; however, the energy of the impact may still be lethal  </a:t>
            </a:r>
          </a:p>
          <a:p>
            <a:r>
              <a:rPr lang="en-GB" dirty="0"/>
              <a:t>Against 3 mm plate - penetrations are unlikely.</a:t>
            </a:r>
          </a:p>
          <a:p>
            <a:endParaRPr lang="en-GB" dirty="0"/>
          </a:p>
          <a:p>
            <a:r>
              <a:rPr lang="en-GB" dirty="0"/>
              <a:t>Based on these conclusions, it suggests that the longbow certainly had the capability to kill.  And if used in the right way, firing a barrage of arrows at armed troops would inflict death and disruption.   If it is possible of this then you could argue that it was indeed the contributing factor to victory at Agincourt...</a:t>
            </a:r>
          </a:p>
          <a:p>
            <a:endParaRPr lang="en-GB" dirty="0"/>
          </a:p>
          <a:p>
            <a:endParaRPr lang="en-GB" dirty="0"/>
          </a:p>
          <a:p>
            <a:endParaRPr lang="en-GB" dirty="0"/>
          </a:p>
          <a:p>
            <a:endParaRPr lang="en-GB" dirty="0"/>
          </a:p>
          <a:p>
            <a:r>
              <a:rPr lang="en-GB" dirty="0"/>
              <a:t>To cite this article: Paul Bourke &amp; David Whetham (2007) A report of the findings of the Defence Academy </a:t>
            </a:r>
            <a:r>
              <a:rPr lang="en-GB" dirty="0" err="1"/>
              <a:t>warbow</a:t>
            </a:r>
            <a:r>
              <a:rPr lang="en-GB" dirty="0"/>
              <a:t> trials Part 1 Summer 2005, Arms &amp; Armour, 4:1, 53-81, DOI: 10.1179/174962607X177436 </a:t>
            </a:r>
          </a:p>
          <a:p>
            <a:endParaRPr lang="en-GB" dirty="0"/>
          </a:p>
          <a:p>
            <a:r>
              <a:rPr lang="en-GB" dirty="0"/>
              <a:t>To link to this article: https://doi.org/10.1179/174962607X177436</a:t>
            </a:r>
          </a:p>
          <a:p>
            <a:endParaRPr lang="en-GB" dirty="0"/>
          </a:p>
        </p:txBody>
      </p:sp>
      <p:sp>
        <p:nvSpPr>
          <p:cNvPr id="4" name="Slide Number Placeholder 3"/>
          <p:cNvSpPr>
            <a:spLocks noGrp="1"/>
          </p:cNvSpPr>
          <p:nvPr>
            <p:ph type="sldNum" sz="quarter" idx="5"/>
          </p:nvPr>
        </p:nvSpPr>
        <p:spPr/>
        <p:txBody>
          <a:bodyPr/>
          <a:lstStyle/>
          <a:p>
            <a:fld id="{8E7CC9A3-3437-44B9-80F7-7A10A6972173}" type="slidenum">
              <a:rPr lang="en-GB" smtClean="0"/>
              <a:t>7</a:t>
            </a:fld>
            <a:endParaRPr lang="en-GB"/>
          </a:p>
        </p:txBody>
      </p:sp>
    </p:spTree>
    <p:extLst>
      <p:ext uri="{BB962C8B-B14F-4D97-AF65-F5344CB8AC3E}">
        <p14:creationId xmlns:p14="http://schemas.microsoft.com/office/powerpoint/2010/main" val="3985994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not all would agree.  Kelly DeVries is a Medieval Warfare historian from the Department of History, Loyola College, Baltimore.  The report has his feedback and critique.  Well worth a read (bring up report name and link on screen).  Much of DeVries’ criticism seems to be aimed at the assumption that heavier bows were the norm. DeVries reckons that the bow they used was too heavy.  Personally I agree with the authors and feel that professional archers in the late middle ages would be capable of pulling a heavier bow of around 150lb. The Tudor period bows recovered from the Mary Rose, had estimated pull weights of 100–180 lb (Pratt in Hardy 1986: 209–217).</a:t>
            </a:r>
          </a:p>
          <a:p>
            <a:endParaRPr lang="en-GB" dirty="0"/>
          </a:p>
          <a:p>
            <a:r>
              <a:rPr lang="en-GB" dirty="0"/>
              <a:t>Some would also argue that the arrows used in this test were hardened to a greater hardness than any bodkins recovered to date.  For example, The lozenge arrow head was hardened to nearly 500Hv, which is probably not representative. They decide to shoot a flat sheet of this material, rather than a worked breastplate because they reasonably argue that it would produce more consistent results but it ignores the fact that armour was fluted and curved in key areas to reduce the likelihood of penetration. </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7CC9A3-3437-44B9-80F7-7A10A697217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77202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ARROWS vs ARMOUR - Medieval Myth Busting – YouTube</a:t>
            </a:r>
            <a:endParaRPr lang="en-GB" dirty="0"/>
          </a:p>
          <a:p>
            <a:endParaRPr lang="en-GB" dirty="0"/>
          </a:p>
          <a:p>
            <a:r>
              <a:rPr lang="en-GB" dirty="0"/>
              <a:t>Another interesting experiment can be found online by Medieval Myth busting.  Top left shows the firing variables and arrow velocity and energy, top right shows the archer who is capable of pulling 200lb bows flat shooting at 25m against a breast plate.</a:t>
            </a:r>
          </a:p>
          <a:p>
            <a:endParaRPr lang="en-GB" dirty="0"/>
          </a:p>
          <a:p>
            <a:r>
              <a:rPr lang="en-GB" dirty="0"/>
              <a:t>The bow was a copy of a Maryrose bow.  Its pull was 160lb at 30inches draw weight –deemed average draw weight for medieval longbows.  Any more and they would be difficult to use repetitively.  </a:t>
            </a:r>
          </a:p>
          <a:p>
            <a:endParaRPr lang="en-GB" dirty="0"/>
          </a:p>
          <a:p>
            <a:r>
              <a:rPr lang="en-GB" dirty="0"/>
              <a:t>The arrows again were based on Maryrose arrows. The head replicates a recovered arrow head from 1403 made from wrought iron. And both case hardened head and non-case hardened heads were compared. </a:t>
            </a:r>
          </a:p>
          <a:p>
            <a:endParaRPr lang="en-GB" dirty="0"/>
          </a:p>
          <a:p>
            <a:r>
              <a:rPr lang="en-GB" dirty="0"/>
              <a:t>The armour was based on the </a:t>
            </a:r>
            <a:r>
              <a:rPr lang="en-GB" dirty="0" err="1"/>
              <a:t>churburg</a:t>
            </a:r>
            <a:r>
              <a:rPr lang="en-GB" dirty="0"/>
              <a:t> 14 breastplate dated 1390. Known carbon content, weight, thickness, dimensions etc. 2.5mm thick in centre, 1.5mm thick on sides. 0.5% carbon steel. Same process of normalising the steel.  Riveted mail and doublet replicated to go behind the plate.  Ballistic gel used to represent flesh. Armour not fixed to allow for inertia.</a:t>
            </a:r>
          </a:p>
          <a:p>
            <a:endParaRPr lang="en-GB" dirty="0"/>
          </a:p>
        </p:txBody>
      </p:sp>
      <p:sp>
        <p:nvSpPr>
          <p:cNvPr id="4" name="Slide Number Placeholder 3"/>
          <p:cNvSpPr>
            <a:spLocks noGrp="1"/>
          </p:cNvSpPr>
          <p:nvPr>
            <p:ph type="sldNum" sz="quarter" idx="5"/>
          </p:nvPr>
        </p:nvSpPr>
        <p:spPr/>
        <p:txBody>
          <a:bodyPr/>
          <a:lstStyle/>
          <a:p>
            <a:fld id="{8E7CC9A3-3437-44B9-80F7-7A10A6972173}" type="slidenum">
              <a:rPr lang="en-GB" smtClean="0"/>
              <a:t>9</a:t>
            </a:fld>
            <a:endParaRPr lang="en-GB"/>
          </a:p>
        </p:txBody>
      </p:sp>
    </p:spTree>
    <p:extLst>
      <p:ext uri="{BB962C8B-B14F-4D97-AF65-F5344CB8AC3E}">
        <p14:creationId xmlns:p14="http://schemas.microsoft.com/office/powerpoint/2010/main" val="2621461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ARROWS vs ARMOUR - Medieval Myth Busting – YouTube</a:t>
            </a:r>
            <a:endParaRPr lang="en-GB" dirty="0"/>
          </a:p>
          <a:p>
            <a:endParaRPr lang="en-GB" dirty="0"/>
          </a:p>
          <a:p>
            <a:r>
              <a:rPr lang="en-GB" dirty="0"/>
              <a:t>In this experiment, the arrows didn’t penetrate the armour.  They either dented it slightly or </a:t>
            </a:r>
            <a:r>
              <a:rPr lang="en-GB" dirty="0" err="1"/>
              <a:t>ricoched</a:t>
            </a:r>
            <a:r>
              <a:rPr lang="en-GB" dirty="0"/>
              <a:t>, with the hardened arrows appearing to do more damage.  The images show a snap shot of the arrow impact and ricochet.  This is a case hardened arrow.  You can see the dent it is capable of causing </a:t>
            </a:r>
          </a:p>
          <a:p>
            <a:endParaRPr lang="en-GB" dirty="0"/>
          </a:p>
          <a:p>
            <a:r>
              <a:rPr lang="en-GB" dirty="0"/>
              <a:t>Its worth saying that although those investigating this did attempt to be as representative as possible, they have chosen to shoot arrows at the centre of the breastplate, which is the strongest part of the armour.  </a:t>
            </a:r>
          </a:p>
          <a:p>
            <a:endParaRPr lang="en-GB" dirty="0"/>
          </a:p>
          <a:p>
            <a:endParaRPr lang="en-GB" dirty="0"/>
          </a:p>
        </p:txBody>
      </p:sp>
      <p:sp>
        <p:nvSpPr>
          <p:cNvPr id="4" name="Slide Number Placeholder 3"/>
          <p:cNvSpPr>
            <a:spLocks noGrp="1"/>
          </p:cNvSpPr>
          <p:nvPr>
            <p:ph type="sldNum" sz="quarter" idx="5"/>
          </p:nvPr>
        </p:nvSpPr>
        <p:spPr/>
        <p:txBody>
          <a:bodyPr/>
          <a:lstStyle/>
          <a:p>
            <a:fld id="{8E7CC9A3-3437-44B9-80F7-7A10A6972173}" type="slidenum">
              <a:rPr lang="en-GB" smtClean="0"/>
              <a:t>10</a:t>
            </a:fld>
            <a:endParaRPr lang="en-GB"/>
          </a:p>
        </p:txBody>
      </p:sp>
    </p:spTree>
    <p:extLst>
      <p:ext uri="{BB962C8B-B14F-4D97-AF65-F5344CB8AC3E}">
        <p14:creationId xmlns:p14="http://schemas.microsoft.com/office/powerpoint/2010/main" val="10675285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0" i="0" dirty="0">
                <a:solidFill>
                  <a:srgbClr val="222222"/>
                </a:solidFill>
                <a:effectLst/>
                <a:latin typeface="Source Sans Pro" panose="020B0604020202020204" pitchFamily="34" charset="0"/>
              </a:rPr>
              <a:t>My personal view is that the English victory at Agincourt was a result of a combination of factors, as discussed. Poor decision making, defensive position.  The tests and trials have shown that well made breastplates, as would be worn by French knights and heavy cavalry, are difficult to penetrate, however, the research I have done gives me confidence that against maille and poor quality armour bodkin arrows would be very effective at killing or disabling.</a:t>
            </a:r>
          </a:p>
          <a:p>
            <a:pPr algn="l">
              <a:buFont typeface="+mj-lt"/>
              <a:buNone/>
            </a:pPr>
            <a:endParaRPr lang="en-GB" b="0" i="0" dirty="0">
              <a:solidFill>
                <a:srgbClr val="222222"/>
              </a:solidFill>
              <a:effectLst/>
              <a:latin typeface="Source Sans Pro" panose="020B0604020202020204" pitchFamily="34" charset="0"/>
            </a:endParaRPr>
          </a:p>
          <a:p>
            <a:pPr algn="l">
              <a:buFont typeface="+mj-lt"/>
              <a:buNone/>
            </a:pPr>
            <a:r>
              <a:rPr lang="en-GB" b="0" i="0" dirty="0">
                <a:solidFill>
                  <a:srgbClr val="222222"/>
                </a:solidFill>
                <a:effectLst/>
                <a:latin typeface="Source Sans Pro" panose="020B0604020202020204" pitchFamily="34" charset="0"/>
              </a:rPr>
              <a:t>Therefore in my opinion, the longbow was the decisive </a:t>
            </a:r>
            <a:r>
              <a:rPr lang="en-GB" b="0" i="0" u="sng" dirty="0">
                <a:solidFill>
                  <a:srgbClr val="222222"/>
                </a:solidFill>
                <a:effectLst/>
                <a:latin typeface="Source Sans Pro" panose="020B0604020202020204" pitchFamily="34" charset="0"/>
              </a:rPr>
              <a:t>weapon</a:t>
            </a:r>
            <a:r>
              <a:rPr lang="en-GB" b="0" i="0" dirty="0">
                <a:solidFill>
                  <a:srgbClr val="222222"/>
                </a:solidFill>
                <a:effectLst/>
                <a:latin typeface="Source Sans Pro" panose="020B0604020202020204" pitchFamily="34" charset="0"/>
              </a:rPr>
              <a:t> at the battle of Agincourt when used with the correct strategy and fired in sufficient quantities.  But I do not feel that it is the major contributing factor</a:t>
            </a:r>
          </a:p>
          <a:p>
            <a:pPr algn="l">
              <a:buFont typeface="+mj-lt"/>
              <a:buNone/>
            </a:pPr>
            <a:endParaRPr lang="en-GB" b="0" i="0" dirty="0">
              <a:solidFill>
                <a:srgbClr val="222222"/>
              </a:solidFill>
              <a:effectLst/>
              <a:latin typeface="Source Sans Pro" panose="020B0604020202020204" pitchFamily="34" charset="0"/>
            </a:endParaRPr>
          </a:p>
          <a:p>
            <a:pPr algn="l">
              <a:buFont typeface="+mj-lt"/>
              <a:buNone/>
            </a:pPr>
            <a:r>
              <a:rPr lang="en-GB" b="0" i="0" dirty="0">
                <a:solidFill>
                  <a:srgbClr val="222222"/>
                </a:solidFill>
                <a:effectLst/>
                <a:latin typeface="Source Sans Pro" panose="020B0604020202020204" pitchFamily="34" charset="0"/>
              </a:rPr>
              <a:t>It’s difficult to imagine the English being able to win if they didn’t have the longbow capability.  Having said that, if it were not for the defensive position and terrain advantage, the English would likely have been flanked or surrounded by the larger French force and the outcome possible very different.</a:t>
            </a:r>
          </a:p>
          <a:p>
            <a:pPr algn="l">
              <a:buFont typeface="+mj-lt"/>
              <a:buNone/>
            </a:pPr>
            <a:endParaRPr lang="en-GB" b="0" i="0" dirty="0">
              <a:solidFill>
                <a:srgbClr val="222222"/>
              </a:solidFill>
              <a:effectLst/>
              <a:latin typeface="Source Sans Pro" panose="020B0604020202020204" pitchFamily="34" charset="0"/>
            </a:endParaRPr>
          </a:p>
          <a:p>
            <a:pPr algn="l">
              <a:buFont typeface="+mj-lt"/>
              <a:buNone/>
            </a:pPr>
            <a:r>
              <a:rPr lang="en-GB" b="0" i="0" dirty="0">
                <a:solidFill>
                  <a:srgbClr val="222222"/>
                </a:solidFill>
                <a:effectLst/>
                <a:latin typeface="Source Sans Pro" panose="020B0604020202020204" pitchFamily="34" charset="0"/>
              </a:rPr>
              <a:t>Therefore I think you’ll agree it’s very difficult to pin point victory to a single reason and that must mean that multiple factors led to the French defeat.  Further information can be found on the report I have written.</a:t>
            </a:r>
          </a:p>
          <a:p>
            <a:pPr algn="l">
              <a:buFont typeface="+mj-lt"/>
              <a:buNone/>
            </a:pPr>
            <a:endParaRPr lang="en-GB" b="0" i="0" dirty="0">
              <a:solidFill>
                <a:srgbClr val="222222"/>
              </a:solidFill>
              <a:effectLst/>
              <a:latin typeface="Source Sans Pro" panose="020B0604020202020204" pitchFamily="34" charset="0"/>
            </a:endParaRPr>
          </a:p>
        </p:txBody>
      </p:sp>
      <p:sp>
        <p:nvSpPr>
          <p:cNvPr id="4" name="Slide Number Placeholder 3"/>
          <p:cNvSpPr>
            <a:spLocks noGrp="1"/>
          </p:cNvSpPr>
          <p:nvPr>
            <p:ph type="sldNum" sz="quarter" idx="5"/>
          </p:nvPr>
        </p:nvSpPr>
        <p:spPr/>
        <p:txBody>
          <a:bodyPr/>
          <a:lstStyle/>
          <a:p>
            <a:fld id="{8E7CC9A3-3437-44B9-80F7-7A10A6972173}" type="slidenum">
              <a:rPr lang="en-GB" smtClean="0"/>
              <a:t>11</a:t>
            </a:fld>
            <a:endParaRPr lang="en-GB"/>
          </a:p>
        </p:txBody>
      </p:sp>
    </p:spTree>
    <p:extLst>
      <p:ext uri="{BB962C8B-B14F-4D97-AF65-F5344CB8AC3E}">
        <p14:creationId xmlns:p14="http://schemas.microsoft.com/office/powerpoint/2010/main" val="10019999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7CC9A3-3437-44B9-80F7-7A10A6972173}" type="slidenum">
              <a:rPr lang="en-GB" smtClean="0"/>
              <a:t>12</a:t>
            </a:fld>
            <a:endParaRPr lang="en-GB"/>
          </a:p>
        </p:txBody>
      </p:sp>
    </p:spTree>
    <p:extLst>
      <p:ext uri="{BB962C8B-B14F-4D97-AF65-F5344CB8AC3E}">
        <p14:creationId xmlns:p14="http://schemas.microsoft.com/office/powerpoint/2010/main" val="445148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60B3C-DF6D-D83C-EE45-9E071B76404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892610-CCFB-F7E5-EB55-A2FE066E35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715CC7-4F29-4627-788C-00F9926D4AAF}"/>
              </a:ext>
            </a:extLst>
          </p:cNvPr>
          <p:cNvSpPr>
            <a:spLocks noGrp="1"/>
          </p:cNvSpPr>
          <p:nvPr>
            <p:ph type="dt" sz="half" idx="10"/>
          </p:nvPr>
        </p:nvSpPr>
        <p:spPr/>
        <p:txBody>
          <a:bodyPr/>
          <a:lstStyle/>
          <a:p>
            <a:fld id="{7B90C93D-5BC2-44F7-94DB-47F03539A6F9}" type="datetimeFigureOut">
              <a:rPr lang="en-GB" smtClean="0"/>
              <a:t>02/11/2022</a:t>
            </a:fld>
            <a:endParaRPr lang="en-GB"/>
          </a:p>
        </p:txBody>
      </p:sp>
      <p:sp>
        <p:nvSpPr>
          <p:cNvPr id="5" name="Footer Placeholder 4">
            <a:extLst>
              <a:ext uri="{FF2B5EF4-FFF2-40B4-BE49-F238E27FC236}">
                <a16:creationId xmlns:a16="http://schemas.microsoft.com/office/drawing/2014/main" id="{E805F6C6-4F64-8AF7-E7EB-6092470DF7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8081B7-6918-06F4-8F29-E09798A0EDF8}"/>
              </a:ext>
            </a:extLst>
          </p:cNvPr>
          <p:cNvSpPr>
            <a:spLocks noGrp="1"/>
          </p:cNvSpPr>
          <p:nvPr>
            <p:ph type="sldNum" sz="quarter" idx="12"/>
          </p:nvPr>
        </p:nvSpPr>
        <p:spPr/>
        <p:txBody>
          <a:bodyPr/>
          <a:lstStyle/>
          <a:p>
            <a:fld id="{D585D079-EBDA-4D81-9193-CA8DE5300BF4}" type="slidenum">
              <a:rPr lang="en-GB" smtClean="0"/>
              <a:t>‹#›</a:t>
            </a:fld>
            <a:endParaRPr lang="en-GB"/>
          </a:p>
        </p:txBody>
      </p:sp>
    </p:spTree>
    <p:extLst>
      <p:ext uri="{BB962C8B-B14F-4D97-AF65-F5344CB8AC3E}">
        <p14:creationId xmlns:p14="http://schemas.microsoft.com/office/powerpoint/2010/main" val="3075015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3C6E3-31E4-9D04-D063-D9DCBAEF51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E5EE53-513B-0601-B1E9-1B62A28672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BDCA7F75-28A6-FB39-A836-96B6E268A2DD}"/>
              </a:ext>
            </a:extLst>
          </p:cNvPr>
          <p:cNvSpPr>
            <a:spLocks noGrp="1"/>
          </p:cNvSpPr>
          <p:nvPr>
            <p:ph type="dt" sz="half" idx="10"/>
          </p:nvPr>
        </p:nvSpPr>
        <p:spPr/>
        <p:txBody>
          <a:bodyPr/>
          <a:lstStyle/>
          <a:p>
            <a:fld id="{7B90C93D-5BC2-44F7-94DB-47F03539A6F9}" type="datetimeFigureOut">
              <a:rPr lang="en-GB" smtClean="0"/>
              <a:t>02/11/2022</a:t>
            </a:fld>
            <a:endParaRPr lang="en-GB"/>
          </a:p>
        </p:txBody>
      </p:sp>
      <p:sp>
        <p:nvSpPr>
          <p:cNvPr id="5" name="Footer Placeholder 4">
            <a:extLst>
              <a:ext uri="{FF2B5EF4-FFF2-40B4-BE49-F238E27FC236}">
                <a16:creationId xmlns:a16="http://schemas.microsoft.com/office/drawing/2014/main" id="{E79BBCE7-FC63-1601-4C7B-DF2501D640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CEB57F-6F62-91D4-3814-89F76F7E9904}"/>
              </a:ext>
            </a:extLst>
          </p:cNvPr>
          <p:cNvSpPr>
            <a:spLocks noGrp="1"/>
          </p:cNvSpPr>
          <p:nvPr>
            <p:ph type="sldNum" sz="quarter" idx="12"/>
          </p:nvPr>
        </p:nvSpPr>
        <p:spPr/>
        <p:txBody>
          <a:bodyPr/>
          <a:lstStyle/>
          <a:p>
            <a:fld id="{D585D079-EBDA-4D81-9193-CA8DE5300BF4}" type="slidenum">
              <a:rPr lang="en-GB" smtClean="0"/>
              <a:t>‹#›</a:t>
            </a:fld>
            <a:endParaRPr lang="en-GB"/>
          </a:p>
        </p:txBody>
      </p:sp>
    </p:spTree>
    <p:extLst>
      <p:ext uri="{BB962C8B-B14F-4D97-AF65-F5344CB8AC3E}">
        <p14:creationId xmlns:p14="http://schemas.microsoft.com/office/powerpoint/2010/main" val="3304656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77E9E-85BC-4024-CE25-38CC238322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EF4BE0-05AC-1F94-92DF-E2345065B8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B4BF6B-6E31-9FCF-5278-79CAE5AC8736}"/>
              </a:ext>
            </a:extLst>
          </p:cNvPr>
          <p:cNvSpPr>
            <a:spLocks noGrp="1"/>
          </p:cNvSpPr>
          <p:nvPr>
            <p:ph type="dt" sz="half" idx="10"/>
          </p:nvPr>
        </p:nvSpPr>
        <p:spPr/>
        <p:txBody>
          <a:bodyPr/>
          <a:lstStyle/>
          <a:p>
            <a:fld id="{7B90C93D-5BC2-44F7-94DB-47F03539A6F9}" type="datetimeFigureOut">
              <a:rPr lang="en-GB" smtClean="0"/>
              <a:t>02/11/2022</a:t>
            </a:fld>
            <a:endParaRPr lang="en-GB"/>
          </a:p>
        </p:txBody>
      </p:sp>
      <p:sp>
        <p:nvSpPr>
          <p:cNvPr id="5" name="Footer Placeholder 4">
            <a:extLst>
              <a:ext uri="{FF2B5EF4-FFF2-40B4-BE49-F238E27FC236}">
                <a16:creationId xmlns:a16="http://schemas.microsoft.com/office/drawing/2014/main" id="{F13E6F3A-FC11-5240-94B0-F9BB4BC026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49CA2-F927-7250-3CCF-931B0E51600E}"/>
              </a:ext>
            </a:extLst>
          </p:cNvPr>
          <p:cNvSpPr>
            <a:spLocks noGrp="1"/>
          </p:cNvSpPr>
          <p:nvPr>
            <p:ph type="sldNum" sz="quarter" idx="12"/>
          </p:nvPr>
        </p:nvSpPr>
        <p:spPr/>
        <p:txBody>
          <a:bodyPr/>
          <a:lstStyle/>
          <a:p>
            <a:fld id="{D585D079-EBDA-4D81-9193-CA8DE5300BF4}" type="slidenum">
              <a:rPr lang="en-GB" smtClean="0"/>
              <a:t>‹#›</a:t>
            </a:fld>
            <a:endParaRPr lang="en-GB"/>
          </a:p>
        </p:txBody>
      </p:sp>
    </p:spTree>
    <p:extLst>
      <p:ext uri="{BB962C8B-B14F-4D97-AF65-F5344CB8AC3E}">
        <p14:creationId xmlns:p14="http://schemas.microsoft.com/office/powerpoint/2010/main" val="4022910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0E2C6-0008-EB9C-CD82-AF0D2F446A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BA5D4D-C080-3D00-9678-425AB9E003C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44CA6B-8535-7026-152B-261D55258B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D77828E-DE2B-83E1-68BC-386D8F8A0B45}"/>
              </a:ext>
            </a:extLst>
          </p:cNvPr>
          <p:cNvSpPr>
            <a:spLocks noGrp="1"/>
          </p:cNvSpPr>
          <p:nvPr>
            <p:ph type="dt" sz="half" idx="10"/>
          </p:nvPr>
        </p:nvSpPr>
        <p:spPr/>
        <p:txBody>
          <a:bodyPr/>
          <a:lstStyle/>
          <a:p>
            <a:fld id="{7B90C93D-5BC2-44F7-94DB-47F03539A6F9}" type="datetimeFigureOut">
              <a:rPr lang="en-GB" smtClean="0"/>
              <a:t>02/11/2022</a:t>
            </a:fld>
            <a:endParaRPr lang="en-GB"/>
          </a:p>
        </p:txBody>
      </p:sp>
      <p:sp>
        <p:nvSpPr>
          <p:cNvPr id="6" name="Footer Placeholder 5">
            <a:extLst>
              <a:ext uri="{FF2B5EF4-FFF2-40B4-BE49-F238E27FC236}">
                <a16:creationId xmlns:a16="http://schemas.microsoft.com/office/drawing/2014/main" id="{FF36B002-2D3B-D3C2-E546-E0F9BE3D2E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22B723-4507-18AD-160C-F9D9B74E3A01}"/>
              </a:ext>
            </a:extLst>
          </p:cNvPr>
          <p:cNvSpPr>
            <a:spLocks noGrp="1"/>
          </p:cNvSpPr>
          <p:nvPr>
            <p:ph type="sldNum" sz="quarter" idx="12"/>
          </p:nvPr>
        </p:nvSpPr>
        <p:spPr/>
        <p:txBody>
          <a:bodyPr/>
          <a:lstStyle/>
          <a:p>
            <a:fld id="{D585D079-EBDA-4D81-9193-CA8DE5300BF4}" type="slidenum">
              <a:rPr lang="en-GB" smtClean="0"/>
              <a:t>‹#›</a:t>
            </a:fld>
            <a:endParaRPr lang="en-GB"/>
          </a:p>
        </p:txBody>
      </p:sp>
    </p:spTree>
    <p:extLst>
      <p:ext uri="{BB962C8B-B14F-4D97-AF65-F5344CB8AC3E}">
        <p14:creationId xmlns:p14="http://schemas.microsoft.com/office/powerpoint/2010/main" val="94421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A2C74-4707-0944-D99B-A9AE4CF967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361EAB-43FD-840A-CE8F-9BE93AD25C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7E606B-8785-E544-4C7D-8E6F4309AE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B5D771-A0A6-F6CC-2AB3-B9035E55C6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AF45FE-19F7-E9F1-CFBD-3D1B254951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C8E160-05EF-BE59-B9C3-FE59D6225EAF}"/>
              </a:ext>
            </a:extLst>
          </p:cNvPr>
          <p:cNvSpPr>
            <a:spLocks noGrp="1"/>
          </p:cNvSpPr>
          <p:nvPr>
            <p:ph type="dt" sz="half" idx="10"/>
          </p:nvPr>
        </p:nvSpPr>
        <p:spPr/>
        <p:txBody>
          <a:bodyPr/>
          <a:lstStyle/>
          <a:p>
            <a:fld id="{7B90C93D-5BC2-44F7-94DB-47F03539A6F9}" type="datetimeFigureOut">
              <a:rPr lang="en-GB" smtClean="0"/>
              <a:t>02/11/2022</a:t>
            </a:fld>
            <a:endParaRPr lang="en-GB"/>
          </a:p>
        </p:txBody>
      </p:sp>
      <p:sp>
        <p:nvSpPr>
          <p:cNvPr id="8" name="Footer Placeholder 7">
            <a:extLst>
              <a:ext uri="{FF2B5EF4-FFF2-40B4-BE49-F238E27FC236}">
                <a16:creationId xmlns:a16="http://schemas.microsoft.com/office/drawing/2014/main" id="{7697D1B6-9DA1-5F63-98BA-0A801DE801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F386E2-9EF8-7232-16C4-9591121FAA34}"/>
              </a:ext>
            </a:extLst>
          </p:cNvPr>
          <p:cNvSpPr>
            <a:spLocks noGrp="1"/>
          </p:cNvSpPr>
          <p:nvPr>
            <p:ph type="sldNum" sz="quarter" idx="12"/>
          </p:nvPr>
        </p:nvSpPr>
        <p:spPr/>
        <p:txBody>
          <a:bodyPr/>
          <a:lstStyle/>
          <a:p>
            <a:fld id="{D585D079-EBDA-4D81-9193-CA8DE5300BF4}" type="slidenum">
              <a:rPr lang="en-GB" smtClean="0"/>
              <a:t>‹#›</a:t>
            </a:fld>
            <a:endParaRPr lang="en-GB"/>
          </a:p>
        </p:txBody>
      </p:sp>
    </p:spTree>
    <p:extLst>
      <p:ext uri="{BB962C8B-B14F-4D97-AF65-F5344CB8AC3E}">
        <p14:creationId xmlns:p14="http://schemas.microsoft.com/office/powerpoint/2010/main" val="450011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15682-CA4F-9638-E3DE-CBB32C93B1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3C42C8-726D-5EF5-8378-21D7598222DC}"/>
              </a:ext>
            </a:extLst>
          </p:cNvPr>
          <p:cNvSpPr>
            <a:spLocks noGrp="1"/>
          </p:cNvSpPr>
          <p:nvPr>
            <p:ph type="dt" sz="half" idx="10"/>
          </p:nvPr>
        </p:nvSpPr>
        <p:spPr/>
        <p:txBody>
          <a:bodyPr/>
          <a:lstStyle/>
          <a:p>
            <a:fld id="{7B90C93D-5BC2-44F7-94DB-47F03539A6F9}" type="datetimeFigureOut">
              <a:rPr lang="en-GB" smtClean="0"/>
              <a:t>02/11/2022</a:t>
            </a:fld>
            <a:endParaRPr lang="en-GB"/>
          </a:p>
        </p:txBody>
      </p:sp>
      <p:sp>
        <p:nvSpPr>
          <p:cNvPr id="4" name="Footer Placeholder 3">
            <a:extLst>
              <a:ext uri="{FF2B5EF4-FFF2-40B4-BE49-F238E27FC236}">
                <a16:creationId xmlns:a16="http://schemas.microsoft.com/office/drawing/2014/main" id="{2C35063E-1F6A-11F0-FC75-DE9A6F5F23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37DB71-BC69-257D-A351-EF7DFD7C069D}"/>
              </a:ext>
            </a:extLst>
          </p:cNvPr>
          <p:cNvSpPr>
            <a:spLocks noGrp="1"/>
          </p:cNvSpPr>
          <p:nvPr>
            <p:ph type="sldNum" sz="quarter" idx="12"/>
          </p:nvPr>
        </p:nvSpPr>
        <p:spPr/>
        <p:txBody>
          <a:bodyPr/>
          <a:lstStyle/>
          <a:p>
            <a:fld id="{D585D079-EBDA-4D81-9193-CA8DE5300BF4}" type="slidenum">
              <a:rPr lang="en-GB" smtClean="0"/>
              <a:t>‹#›</a:t>
            </a:fld>
            <a:endParaRPr lang="en-GB"/>
          </a:p>
        </p:txBody>
      </p:sp>
    </p:spTree>
    <p:extLst>
      <p:ext uri="{BB962C8B-B14F-4D97-AF65-F5344CB8AC3E}">
        <p14:creationId xmlns:p14="http://schemas.microsoft.com/office/powerpoint/2010/main" val="601357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4E6A06-907F-CAE5-642B-7BFEE4E41EDD}"/>
              </a:ext>
            </a:extLst>
          </p:cNvPr>
          <p:cNvSpPr>
            <a:spLocks noGrp="1"/>
          </p:cNvSpPr>
          <p:nvPr>
            <p:ph type="dt" sz="half" idx="10"/>
          </p:nvPr>
        </p:nvSpPr>
        <p:spPr/>
        <p:txBody>
          <a:bodyPr/>
          <a:lstStyle/>
          <a:p>
            <a:fld id="{7B90C93D-5BC2-44F7-94DB-47F03539A6F9}" type="datetimeFigureOut">
              <a:rPr lang="en-GB" smtClean="0"/>
              <a:t>02/11/2022</a:t>
            </a:fld>
            <a:endParaRPr lang="en-GB"/>
          </a:p>
        </p:txBody>
      </p:sp>
      <p:sp>
        <p:nvSpPr>
          <p:cNvPr id="3" name="Footer Placeholder 2">
            <a:extLst>
              <a:ext uri="{FF2B5EF4-FFF2-40B4-BE49-F238E27FC236}">
                <a16:creationId xmlns:a16="http://schemas.microsoft.com/office/drawing/2014/main" id="{22062FE3-101B-C6EE-D442-64F077FD00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0D3D5C-9801-6BA3-E22B-7C86F17C2EA9}"/>
              </a:ext>
            </a:extLst>
          </p:cNvPr>
          <p:cNvSpPr>
            <a:spLocks noGrp="1"/>
          </p:cNvSpPr>
          <p:nvPr>
            <p:ph type="sldNum" sz="quarter" idx="12"/>
          </p:nvPr>
        </p:nvSpPr>
        <p:spPr/>
        <p:txBody>
          <a:bodyPr/>
          <a:lstStyle/>
          <a:p>
            <a:fld id="{D585D079-EBDA-4D81-9193-CA8DE5300BF4}" type="slidenum">
              <a:rPr lang="en-GB" smtClean="0"/>
              <a:t>‹#›</a:t>
            </a:fld>
            <a:endParaRPr lang="en-GB"/>
          </a:p>
        </p:txBody>
      </p:sp>
    </p:spTree>
    <p:extLst>
      <p:ext uri="{BB962C8B-B14F-4D97-AF65-F5344CB8AC3E}">
        <p14:creationId xmlns:p14="http://schemas.microsoft.com/office/powerpoint/2010/main" val="346957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7CCC2-501E-1AE8-F1ED-1AA7696171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11F38E-0AE8-60F7-B0DA-E23EFD6FF8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118B93-B622-EF74-355A-CE15D5AC15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D79E35-50B4-5958-861F-D257C9A29860}"/>
              </a:ext>
            </a:extLst>
          </p:cNvPr>
          <p:cNvSpPr>
            <a:spLocks noGrp="1"/>
          </p:cNvSpPr>
          <p:nvPr>
            <p:ph type="dt" sz="half" idx="10"/>
          </p:nvPr>
        </p:nvSpPr>
        <p:spPr/>
        <p:txBody>
          <a:bodyPr/>
          <a:lstStyle/>
          <a:p>
            <a:fld id="{7B90C93D-5BC2-44F7-94DB-47F03539A6F9}" type="datetimeFigureOut">
              <a:rPr lang="en-GB" smtClean="0"/>
              <a:t>02/11/2022</a:t>
            </a:fld>
            <a:endParaRPr lang="en-GB"/>
          </a:p>
        </p:txBody>
      </p:sp>
      <p:sp>
        <p:nvSpPr>
          <p:cNvPr id="6" name="Footer Placeholder 5">
            <a:extLst>
              <a:ext uri="{FF2B5EF4-FFF2-40B4-BE49-F238E27FC236}">
                <a16:creationId xmlns:a16="http://schemas.microsoft.com/office/drawing/2014/main" id="{00EB1C63-0718-F7B9-6744-E18E1BCE1F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A739B4-3679-1D99-C2E8-27150C010BB2}"/>
              </a:ext>
            </a:extLst>
          </p:cNvPr>
          <p:cNvSpPr>
            <a:spLocks noGrp="1"/>
          </p:cNvSpPr>
          <p:nvPr>
            <p:ph type="sldNum" sz="quarter" idx="12"/>
          </p:nvPr>
        </p:nvSpPr>
        <p:spPr/>
        <p:txBody>
          <a:bodyPr/>
          <a:lstStyle/>
          <a:p>
            <a:fld id="{D585D079-EBDA-4D81-9193-CA8DE5300BF4}" type="slidenum">
              <a:rPr lang="en-GB" smtClean="0"/>
              <a:t>‹#›</a:t>
            </a:fld>
            <a:endParaRPr lang="en-GB"/>
          </a:p>
        </p:txBody>
      </p:sp>
    </p:spTree>
    <p:extLst>
      <p:ext uri="{BB962C8B-B14F-4D97-AF65-F5344CB8AC3E}">
        <p14:creationId xmlns:p14="http://schemas.microsoft.com/office/powerpoint/2010/main" val="1633418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2B160-32C3-05D0-6A6E-321B08D184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958E6D-0CFB-8D9F-952F-B51CD96CC4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1510BC-36E6-ECF2-5F41-478634F95D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262E44-452A-3F82-7C94-519C0BFD0996}"/>
              </a:ext>
            </a:extLst>
          </p:cNvPr>
          <p:cNvSpPr>
            <a:spLocks noGrp="1"/>
          </p:cNvSpPr>
          <p:nvPr>
            <p:ph type="dt" sz="half" idx="10"/>
          </p:nvPr>
        </p:nvSpPr>
        <p:spPr/>
        <p:txBody>
          <a:bodyPr/>
          <a:lstStyle/>
          <a:p>
            <a:fld id="{7B90C93D-5BC2-44F7-94DB-47F03539A6F9}" type="datetimeFigureOut">
              <a:rPr lang="en-GB" smtClean="0"/>
              <a:t>02/11/2022</a:t>
            </a:fld>
            <a:endParaRPr lang="en-GB"/>
          </a:p>
        </p:txBody>
      </p:sp>
      <p:sp>
        <p:nvSpPr>
          <p:cNvPr id="6" name="Footer Placeholder 5">
            <a:extLst>
              <a:ext uri="{FF2B5EF4-FFF2-40B4-BE49-F238E27FC236}">
                <a16:creationId xmlns:a16="http://schemas.microsoft.com/office/drawing/2014/main" id="{9BBA2D4C-6872-C3B4-A185-AF5300AB7B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1D7CAD-8EF5-685B-994C-60F2710DF012}"/>
              </a:ext>
            </a:extLst>
          </p:cNvPr>
          <p:cNvSpPr>
            <a:spLocks noGrp="1"/>
          </p:cNvSpPr>
          <p:nvPr>
            <p:ph type="sldNum" sz="quarter" idx="12"/>
          </p:nvPr>
        </p:nvSpPr>
        <p:spPr/>
        <p:txBody>
          <a:bodyPr/>
          <a:lstStyle/>
          <a:p>
            <a:fld id="{D585D079-EBDA-4D81-9193-CA8DE5300BF4}" type="slidenum">
              <a:rPr lang="en-GB" smtClean="0"/>
              <a:t>‹#›</a:t>
            </a:fld>
            <a:endParaRPr lang="en-GB"/>
          </a:p>
        </p:txBody>
      </p:sp>
    </p:spTree>
    <p:extLst>
      <p:ext uri="{BB962C8B-B14F-4D97-AF65-F5344CB8AC3E}">
        <p14:creationId xmlns:p14="http://schemas.microsoft.com/office/powerpoint/2010/main" val="3814505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828F5-E2F2-9F56-4F2D-F1E2854482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B3D7B1-BC72-7C2B-B8D3-F6A9130B98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9FF6EB-4E8B-E266-0E5A-1437979558EA}"/>
              </a:ext>
            </a:extLst>
          </p:cNvPr>
          <p:cNvSpPr>
            <a:spLocks noGrp="1"/>
          </p:cNvSpPr>
          <p:nvPr>
            <p:ph type="dt" sz="half" idx="10"/>
          </p:nvPr>
        </p:nvSpPr>
        <p:spPr/>
        <p:txBody>
          <a:bodyPr/>
          <a:lstStyle/>
          <a:p>
            <a:fld id="{7B90C93D-5BC2-44F7-94DB-47F03539A6F9}" type="datetimeFigureOut">
              <a:rPr lang="en-GB" smtClean="0"/>
              <a:t>02/11/2022</a:t>
            </a:fld>
            <a:endParaRPr lang="en-GB"/>
          </a:p>
        </p:txBody>
      </p:sp>
      <p:sp>
        <p:nvSpPr>
          <p:cNvPr id="5" name="Footer Placeholder 4">
            <a:extLst>
              <a:ext uri="{FF2B5EF4-FFF2-40B4-BE49-F238E27FC236}">
                <a16:creationId xmlns:a16="http://schemas.microsoft.com/office/drawing/2014/main" id="{D8B3BD74-ABA2-BAA0-11D0-5FB66B316B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5D2F3A-CB18-EE68-552B-267ABB5F159E}"/>
              </a:ext>
            </a:extLst>
          </p:cNvPr>
          <p:cNvSpPr>
            <a:spLocks noGrp="1"/>
          </p:cNvSpPr>
          <p:nvPr>
            <p:ph type="sldNum" sz="quarter" idx="12"/>
          </p:nvPr>
        </p:nvSpPr>
        <p:spPr/>
        <p:txBody>
          <a:bodyPr/>
          <a:lstStyle/>
          <a:p>
            <a:fld id="{D585D079-EBDA-4D81-9193-CA8DE5300BF4}" type="slidenum">
              <a:rPr lang="en-GB" smtClean="0"/>
              <a:t>‹#›</a:t>
            </a:fld>
            <a:endParaRPr lang="en-GB"/>
          </a:p>
        </p:txBody>
      </p:sp>
    </p:spTree>
    <p:extLst>
      <p:ext uri="{BB962C8B-B14F-4D97-AF65-F5344CB8AC3E}">
        <p14:creationId xmlns:p14="http://schemas.microsoft.com/office/powerpoint/2010/main" val="1825845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1DA086-AC7F-9A5B-4712-8F62F40D165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47E314-6FDD-2A38-8C49-EF753B0B1B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32A745-5735-C5B0-2DA0-83E08E74E872}"/>
              </a:ext>
            </a:extLst>
          </p:cNvPr>
          <p:cNvSpPr>
            <a:spLocks noGrp="1"/>
          </p:cNvSpPr>
          <p:nvPr>
            <p:ph type="dt" sz="half" idx="10"/>
          </p:nvPr>
        </p:nvSpPr>
        <p:spPr/>
        <p:txBody>
          <a:bodyPr/>
          <a:lstStyle/>
          <a:p>
            <a:fld id="{7B90C93D-5BC2-44F7-94DB-47F03539A6F9}" type="datetimeFigureOut">
              <a:rPr lang="en-GB" smtClean="0"/>
              <a:t>02/11/2022</a:t>
            </a:fld>
            <a:endParaRPr lang="en-GB"/>
          </a:p>
        </p:txBody>
      </p:sp>
      <p:sp>
        <p:nvSpPr>
          <p:cNvPr id="5" name="Footer Placeholder 4">
            <a:extLst>
              <a:ext uri="{FF2B5EF4-FFF2-40B4-BE49-F238E27FC236}">
                <a16:creationId xmlns:a16="http://schemas.microsoft.com/office/drawing/2014/main" id="{47A266B9-829D-5EE2-ED87-0F74424B9D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55C221-A145-74D4-00DA-91BB86C18F0A}"/>
              </a:ext>
            </a:extLst>
          </p:cNvPr>
          <p:cNvSpPr>
            <a:spLocks noGrp="1"/>
          </p:cNvSpPr>
          <p:nvPr>
            <p:ph type="sldNum" sz="quarter" idx="12"/>
          </p:nvPr>
        </p:nvSpPr>
        <p:spPr/>
        <p:txBody>
          <a:bodyPr/>
          <a:lstStyle/>
          <a:p>
            <a:fld id="{D585D079-EBDA-4D81-9193-CA8DE5300BF4}" type="slidenum">
              <a:rPr lang="en-GB" smtClean="0"/>
              <a:t>‹#›</a:t>
            </a:fld>
            <a:endParaRPr lang="en-GB"/>
          </a:p>
        </p:txBody>
      </p:sp>
    </p:spTree>
    <p:extLst>
      <p:ext uri="{BB962C8B-B14F-4D97-AF65-F5344CB8AC3E}">
        <p14:creationId xmlns:p14="http://schemas.microsoft.com/office/powerpoint/2010/main" val="1847746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FE4580-AEA8-9EDC-32DD-8FD09FFF61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E8026B-CDEF-7715-7CDB-C0DCB239C3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8DECE6-EB2D-ADB7-B648-C7BC556ECB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90C93D-5BC2-44F7-94DB-47F03539A6F9}" type="datetimeFigureOut">
              <a:rPr lang="en-GB" smtClean="0"/>
              <a:t>02/11/2022</a:t>
            </a:fld>
            <a:endParaRPr lang="en-GB"/>
          </a:p>
        </p:txBody>
      </p:sp>
      <p:sp>
        <p:nvSpPr>
          <p:cNvPr id="5" name="Footer Placeholder 4">
            <a:extLst>
              <a:ext uri="{FF2B5EF4-FFF2-40B4-BE49-F238E27FC236}">
                <a16:creationId xmlns:a16="http://schemas.microsoft.com/office/drawing/2014/main" id="{E230AD8A-07E1-499B-A8BA-F632A0E850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838EE8-B056-1453-1100-17A8F21D2E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85D079-EBDA-4D81-9193-CA8DE5300BF4}" type="slidenum">
              <a:rPr lang="en-GB" smtClean="0"/>
              <a:t>‹#›</a:t>
            </a:fld>
            <a:endParaRPr lang="en-GB"/>
          </a:p>
        </p:txBody>
      </p:sp>
    </p:spTree>
    <p:extLst>
      <p:ext uri="{BB962C8B-B14F-4D97-AF65-F5344CB8AC3E}">
        <p14:creationId xmlns:p14="http://schemas.microsoft.com/office/powerpoint/2010/main" val="12408380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4.png"/><Relationship Id="rId3" Type="http://schemas.openxmlformats.org/officeDocument/2006/relationships/image" Target="../media/image7.png"/><Relationship Id="rId7" Type="http://schemas.microsoft.com/office/2007/relationships/hdphoto" Target="../media/hdphoto2.wdp"/><Relationship Id="rId12"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image" Target="../media/image12.png"/><Relationship Id="rId5" Type="http://schemas.openxmlformats.org/officeDocument/2006/relationships/image" Target="../media/image8.jpeg"/><Relationship Id="rId10" Type="http://schemas.openxmlformats.org/officeDocument/2006/relationships/image" Target="../media/image5.png"/><Relationship Id="rId4" Type="http://schemas.microsoft.com/office/2007/relationships/hdphoto" Target="../media/hdphoto1.wdp"/><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3.png"/><Relationship Id="rId7"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5.png"/><Relationship Id="rId5" Type="http://schemas.microsoft.com/office/2007/relationships/hdphoto" Target="../media/hdphoto3.wdp"/><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346B04-9236-AFE0-77E3-B7219BD56D04}"/>
              </a:ext>
            </a:extLst>
          </p:cNvPr>
          <p:cNvPicPr>
            <a:picLocks noChangeAspect="1"/>
          </p:cNvPicPr>
          <p:nvPr/>
        </p:nvPicPr>
        <p:blipFill>
          <a:blip r:embed="rId3">
            <a:duotone>
              <a:schemeClr val="bg2">
                <a:shade val="45000"/>
                <a:satMod val="135000"/>
              </a:schemeClr>
              <a:prstClr val="white"/>
            </a:duotone>
          </a:blip>
          <a:stretch>
            <a:fillRect/>
          </a:stretch>
        </p:blipFill>
        <p:spPr>
          <a:xfrm>
            <a:off x="240631" y="-1828"/>
            <a:ext cx="11686629" cy="6859828"/>
          </a:xfrm>
          <a:prstGeom prst="rect">
            <a:avLst/>
          </a:prstGeom>
          <a:ln>
            <a:noFill/>
          </a:ln>
          <a:effectLst>
            <a:softEdge rad="635000"/>
          </a:effectLst>
        </p:spPr>
      </p:pic>
      <p:sp>
        <p:nvSpPr>
          <p:cNvPr id="5" name="TextBox 4">
            <a:extLst>
              <a:ext uri="{FF2B5EF4-FFF2-40B4-BE49-F238E27FC236}">
                <a16:creationId xmlns:a16="http://schemas.microsoft.com/office/drawing/2014/main" id="{9CBE39D4-0213-7116-F13A-04DC9F434F0C}"/>
              </a:ext>
            </a:extLst>
          </p:cNvPr>
          <p:cNvSpPr txBox="1"/>
          <p:nvPr/>
        </p:nvSpPr>
        <p:spPr>
          <a:xfrm>
            <a:off x="2273945" y="1904592"/>
            <a:ext cx="7619999" cy="3539430"/>
          </a:xfrm>
          <a:prstGeom prst="rect">
            <a:avLst/>
          </a:prstGeom>
          <a:noFill/>
        </p:spPr>
        <p:txBody>
          <a:bodyPr wrap="square" rtlCol="0">
            <a:spAutoFit/>
          </a:bodyPr>
          <a:lstStyle/>
          <a:p>
            <a:pPr algn="ctr"/>
            <a:r>
              <a:rPr lang="en-GB" sz="4400" b="1" dirty="0"/>
              <a:t>Was the longbow the decisive weapon at the Battle of Agincourt?</a:t>
            </a:r>
          </a:p>
          <a:p>
            <a:pPr algn="ctr"/>
            <a:endParaRPr lang="en-GB" sz="2400" b="1" dirty="0"/>
          </a:p>
          <a:p>
            <a:pPr algn="ctr"/>
            <a:r>
              <a:rPr lang="en-GB" sz="2400" b="1" dirty="0"/>
              <a:t>By Stuart Atkins</a:t>
            </a:r>
          </a:p>
          <a:p>
            <a:pPr algn="ctr"/>
            <a:r>
              <a:rPr lang="en-GB" sz="2400" b="1" dirty="0"/>
              <a:t>28</a:t>
            </a:r>
            <a:r>
              <a:rPr lang="en-GB" sz="2400" b="1" baseline="30000" dirty="0"/>
              <a:t>th</a:t>
            </a:r>
            <a:r>
              <a:rPr lang="en-GB" sz="2400" b="1" dirty="0"/>
              <a:t> October 2022 </a:t>
            </a:r>
          </a:p>
          <a:p>
            <a:pPr algn="ctr"/>
            <a:endParaRPr lang="en-GB" sz="2000" b="1" dirty="0"/>
          </a:p>
        </p:txBody>
      </p:sp>
    </p:spTree>
    <p:extLst>
      <p:ext uri="{BB962C8B-B14F-4D97-AF65-F5344CB8AC3E}">
        <p14:creationId xmlns:p14="http://schemas.microsoft.com/office/powerpoint/2010/main" val="629304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CFC25-F913-0E7F-12EF-2F9342EB3984}"/>
              </a:ext>
            </a:extLst>
          </p:cNvPr>
          <p:cNvSpPr>
            <a:spLocks noGrp="1"/>
          </p:cNvSpPr>
          <p:nvPr>
            <p:ph type="title"/>
          </p:nvPr>
        </p:nvSpPr>
        <p:spPr>
          <a:xfrm>
            <a:off x="838200" y="-36168"/>
            <a:ext cx="10515600" cy="1325563"/>
          </a:xfrm>
        </p:spPr>
        <p:txBody>
          <a:bodyPr/>
          <a:lstStyle/>
          <a:p>
            <a:pPr algn="ctr"/>
            <a:r>
              <a:rPr lang="en-GB" b="1" u="sng" dirty="0">
                <a:latin typeface="+mn-lt"/>
              </a:rPr>
              <a:t>Battle of Agincourt (October 25, 1415) </a:t>
            </a:r>
          </a:p>
        </p:txBody>
      </p:sp>
      <p:pic>
        <p:nvPicPr>
          <p:cNvPr id="9" name="Content Placeholder 8">
            <a:extLst>
              <a:ext uri="{FF2B5EF4-FFF2-40B4-BE49-F238E27FC236}">
                <a16:creationId xmlns:a16="http://schemas.microsoft.com/office/drawing/2014/main" id="{601E0B8F-B8C1-6044-911A-5A1127E819D8}"/>
              </a:ext>
            </a:extLst>
          </p:cNvPr>
          <p:cNvPicPr>
            <a:picLocks noGrp="1" noChangeAspect="1"/>
          </p:cNvPicPr>
          <p:nvPr>
            <p:ph idx="1"/>
          </p:nvPr>
        </p:nvPicPr>
        <p:blipFill rotWithShape="1">
          <a:blip r:embed="rId3"/>
          <a:srcRect t="7950" b="3350"/>
          <a:stretch/>
        </p:blipFill>
        <p:spPr>
          <a:xfrm>
            <a:off x="1069208" y="981456"/>
            <a:ext cx="10053583" cy="5650992"/>
          </a:xfrm>
          <a:prstGeom prst="rect">
            <a:avLst/>
          </a:prstGeom>
          <a:ln>
            <a:noFill/>
          </a:ln>
          <a:effectLst>
            <a:softEdge rad="112500"/>
          </a:effectLst>
        </p:spPr>
      </p:pic>
      <p:pic>
        <p:nvPicPr>
          <p:cNvPr id="10" name="Picture 9">
            <a:extLst>
              <a:ext uri="{FF2B5EF4-FFF2-40B4-BE49-F238E27FC236}">
                <a16:creationId xmlns:a16="http://schemas.microsoft.com/office/drawing/2014/main" id="{A864FE32-DDF5-F482-1868-FDA830189DF9}"/>
              </a:ext>
            </a:extLst>
          </p:cNvPr>
          <p:cNvPicPr>
            <a:picLocks noChangeAspect="1"/>
          </p:cNvPicPr>
          <p:nvPr/>
        </p:nvPicPr>
        <p:blipFill>
          <a:blip r:embed="rId4"/>
          <a:stretch>
            <a:fillRect/>
          </a:stretch>
        </p:blipFill>
        <p:spPr>
          <a:xfrm>
            <a:off x="1069208" y="960994"/>
            <a:ext cx="4106489" cy="1303976"/>
          </a:xfrm>
          <a:prstGeom prst="rect">
            <a:avLst/>
          </a:prstGeom>
        </p:spPr>
      </p:pic>
      <p:grpSp>
        <p:nvGrpSpPr>
          <p:cNvPr id="3" name="Group 2">
            <a:extLst>
              <a:ext uri="{FF2B5EF4-FFF2-40B4-BE49-F238E27FC236}">
                <a16:creationId xmlns:a16="http://schemas.microsoft.com/office/drawing/2014/main" id="{CAF02FC0-3081-82B3-6A1A-094BC9192246}"/>
              </a:ext>
            </a:extLst>
          </p:cNvPr>
          <p:cNvGrpSpPr/>
          <p:nvPr/>
        </p:nvGrpSpPr>
        <p:grpSpPr>
          <a:xfrm>
            <a:off x="3833468" y="2399366"/>
            <a:ext cx="4256545" cy="2428666"/>
            <a:chOff x="3833468" y="2399366"/>
            <a:chExt cx="4256545" cy="2428666"/>
          </a:xfrm>
        </p:grpSpPr>
        <p:pic>
          <p:nvPicPr>
            <p:cNvPr id="11" name="Picture 10">
              <a:extLst>
                <a:ext uri="{FF2B5EF4-FFF2-40B4-BE49-F238E27FC236}">
                  <a16:creationId xmlns:a16="http://schemas.microsoft.com/office/drawing/2014/main" id="{7690A3E3-1B07-E571-EC21-53B0B360BC14}"/>
                </a:ext>
              </a:extLst>
            </p:cNvPr>
            <p:cNvPicPr>
              <a:picLocks noChangeAspect="1"/>
            </p:cNvPicPr>
            <p:nvPr/>
          </p:nvPicPr>
          <p:blipFill>
            <a:blip r:embed="rId5"/>
            <a:stretch>
              <a:fillRect/>
            </a:stretch>
          </p:blipFill>
          <p:spPr>
            <a:xfrm>
              <a:off x="3833468" y="2399366"/>
              <a:ext cx="2684457" cy="2408204"/>
            </a:xfrm>
            <a:prstGeom prst="rect">
              <a:avLst/>
            </a:prstGeom>
            <a:ln>
              <a:noFill/>
            </a:ln>
            <a:effectLst>
              <a:softEdge rad="112500"/>
            </a:effectLst>
          </p:spPr>
        </p:pic>
        <p:pic>
          <p:nvPicPr>
            <p:cNvPr id="12" name="Picture 11">
              <a:extLst>
                <a:ext uri="{FF2B5EF4-FFF2-40B4-BE49-F238E27FC236}">
                  <a16:creationId xmlns:a16="http://schemas.microsoft.com/office/drawing/2014/main" id="{F5AEB05A-2989-10E0-C5FB-DB7B52B87802}"/>
                </a:ext>
              </a:extLst>
            </p:cNvPr>
            <p:cNvPicPr>
              <a:picLocks noChangeAspect="1"/>
            </p:cNvPicPr>
            <p:nvPr/>
          </p:nvPicPr>
          <p:blipFill>
            <a:blip r:embed="rId6"/>
            <a:stretch>
              <a:fillRect/>
            </a:stretch>
          </p:blipFill>
          <p:spPr>
            <a:xfrm>
              <a:off x="6241134" y="2419828"/>
              <a:ext cx="1848879" cy="2408204"/>
            </a:xfrm>
            <a:prstGeom prst="rect">
              <a:avLst/>
            </a:prstGeom>
            <a:ln>
              <a:noFill/>
            </a:ln>
            <a:effectLst>
              <a:softEdge rad="112500"/>
            </a:effectLst>
          </p:spPr>
        </p:pic>
      </p:grpSp>
      <p:pic>
        <p:nvPicPr>
          <p:cNvPr id="13" name="Picture 12">
            <a:extLst>
              <a:ext uri="{FF2B5EF4-FFF2-40B4-BE49-F238E27FC236}">
                <a16:creationId xmlns:a16="http://schemas.microsoft.com/office/drawing/2014/main" id="{74C9F7EA-0CA2-3213-5B33-2E5A7A8DBC9D}"/>
              </a:ext>
            </a:extLst>
          </p:cNvPr>
          <p:cNvPicPr>
            <a:picLocks noChangeAspect="1"/>
          </p:cNvPicPr>
          <p:nvPr/>
        </p:nvPicPr>
        <p:blipFill>
          <a:blip r:embed="rId7"/>
          <a:stretch>
            <a:fillRect/>
          </a:stretch>
        </p:blipFill>
        <p:spPr>
          <a:xfrm flipH="1">
            <a:off x="8188888" y="4244706"/>
            <a:ext cx="2933903" cy="2408204"/>
          </a:xfrm>
          <a:prstGeom prst="rect">
            <a:avLst/>
          </a:prstGeom>
          <a:ln>
            <a:noFill/>
          </a:ln>
          <a:effectLst>
            <a:softEdge rad="112500"/>
          </a:effectLst>
        </p:spPr>
      </p:pic>
    </p:spTree>
    <p:extLst>
      <p:ext uri="{BB962C8B-B14F-4D97-AF65-F5344CB8AC3E}">
        <p14:creationId xmlns:p14="http://schemas.microsoft.com/office/powerpoint/2010/main" val="4161341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9" presetClass="emph" presetSubtype="0" nodeType="withEffect">
                                  <p:stCondLst>
                                    <p:cond delay="0"/>
                                  </p:stCondLst>
                                  <p:childTnLst>
                                    <p:set>
                                      <p:cBhvr>
                                        <p:cTn id="8" dur="indefinite"/>
                                        <p:tgtEl>
                                          <p:spTgt spid="9"/>
                                        </p:tgtEl>
                                        <p:attrNameLst>
                                          <p:attrName>style.opacity</p:attrName>
                                        </p:attrNameLst>
                                      </p:cBhvr>
                                      <p:to>
                                        <p:strVal val="0.5"/>
                                      </p:to>
                                    </p:set>
                                    <p:animEffect filter="image" prLst="opacity: 0.5">
                                      <p:cBhvr rctx="IE">
                                        <p:cTn id="9" dur="indefinite"/>
                                        <p:tgtEl>
                                          <p:spTgt spid="9"/>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A0D82-CF90-D3FA-3CEB-4B5AF6A1E5F5}"/>
              </a:ext>
            </a:extLst>
          </p:cNvPr>
          <p:cNvSpPr>
            <a:spLocks noGrp="1"/>
          </p:cNvSpPr>
          <p:nvPr>
            <p:ph type="title"/>
          </p:nvPr>
        </p:nvSpPr>
        <p:spPr>
          <a:xfrm>
            <a:off x="1097280" y="46036"/>
            <a:ext cx="10460735" cy="1325563"/>
          </a:xfrm>
        </p:spPr>
        <p:txBody>
          <a:bodyPr/>
          <a:lstStyle/>
          <a:p>
            <a:r>
              <a:rPr lang="en-GB" b="1" u="sng" dirty="0">
                <a:latin typeface="+mn-lt"/>
              </a:rPr>
              <a:t>Effectiveness of the longbow – Invincible?</a:t>
            </a:r>
          </a:p>
        </p:txBody>
      </p:sp>
      <p:sp>
        <p:nvSpPr>
          <p:cNvPr id="3" name="Content Placeholder 2">
            <a:extLst>
              <a:ext uri="{FF2B5EF4-FFF2-40B4-BE49-F238E27FC236}">
                <a16:creationId xmlns:a16="http://schemas.microsoft.com/office/drawing/2014/main" id="{EE8A761A-90DA-5BAB-D33C-591C2C6248BF}"/>
              </a:ext>
            </a:extLst>
          </p:cNvPr>
          <p:cNvSpPr>
            <a:spLocks noGrp="1"/>
          </p:cNvSpPr>
          <p:nvPr>
            <p:ph idx="1"/>
          </p:nvPr>
        </p:nvSpPr>
        <p:spPr>
          <a:xfrm>
            <a:off x="1203158" y="1556084"/>
            <a:ext cx="9689432" cy="4998537"/>
          </a:xfrm>
        </p:spPr>
        <p:txBody>
          <a:bodyPr>
            <a:normAutofit/>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Calibri" panose="020F0502020204030204"/>
                <a:ea typeface="+mn-ea"/>
                <a:cs typeface="+mn-cs"/>
              </a:rPr>
              <a:t>Since the 16</a:t>
            </a:r>
            <a:r>
              <a:rPr kumimoji="0" lang="en-GB"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GB" b="0" i="0" u="none" strike="noStrike" kern="1200" cap="none" spc="0" normalizeH="0" baseline="0" noProof="0" dirty="0">
                <a:ln>
                  <a:noFill/>
                </a:ln>
                <a:solidFill>
                  <a:prstClr val="black"/>
                </a:solidFill>
                <a:effectLst/>
                <a:uLnTx/>
                <a:uFillTx/>
                <a:latin typeface="Calibri" panose="020F0502020204030204"/>
                <a:ea typeface="+mn-ea"/>
                <a:cs typeface="+mn-cs"/>
              </a:rPr>
              <a:t> Century, many historians have believed that            the longbow weapon alone determined many victories for England, including the battle of Agincourt</a:t>
            </a:r>
          </a:p>
          <a:p>
            <a:pPr algn="just"/>
            <a:r>
              <a:rPr lang="en-GB" dirty="0"/>
              <a:t>It has been claimed that arrows fired from a longbow were capable of piercing chain armour at 200m</a:t>
            </a:r>
          </a:p>
          <a:p>
            <a:pPr algn="just"/>
            <a:r>
              <a:rPr lang="en-GB" dirty="0"/>
              <a:t>Longbows discovered on the Mary Rose in 1979 further reasserted this view due to the amount of ‘pull’ these weapons had (100-180lb)</a:t>
            </a:r>
          </a:p>
          <a:p>
            <a:pPr algn="just"/>
            <a:r>
              <a:rPr lang="en-GB" dirty="0"/>
              <a:t>Evident to many historians that at the very least the longbow altered English Warfare tactics – due to many victories in the 14</a:t>
            </a:r>
            <a:r>
              <a:rPr lang="en-GB" baseline="30000" dirty="0"/>
              <a:t>th</a:t>
            </a:r>
            <a:r>
              <a:rPr lang="en-GB" dirty="0"/>
              <a:t> /15</a:t>
            </a:r>
            <a:r>
              <a:rPr lang="en-GB" baseline="30000" dirty="0"/>
              <a:t>th</a:t>
            </a:r>
            <a:r>
              <a:rPr lang="en-GB" dirty="0"/>
              <a:t> century</a:t>
            </a:r>
          </a:p>
        </p:txBody>
      </p:sp>
      <p:sp>
        <p:nvSpPr>
          <p:cNvPr id="11" name="Rectangle 10">
            <a:extLst>
              <a:ext uri="{FF2B5EF4-FFF2-40B4-BE49-F238E27FC236}">
                <a16:creationId xmlns:a16="http://schemas.microsoft.com/office/drawing/2014/main" id="{E18C8960-99BF-89B4-0B7C-B8162391615D}"/>
              </a:ext>
            </a:extLst>
          </p:cNvPr>
          <p:cNvSpPr/>
          <p:nvPr/>
        </p:nvSpPr>
        <p:spPr>
          <a:xfrm>
            <a:off x="1439056" y="1925053"/>
            <a:ext cx="9453534" cy="882316"/>
          </a:xfrm>
          <a:prstGeom prst="rect">
            <a:avLst/>
          </a:prstGeom>
          <a:noFill/>
          <a:ln w="76200">
            <a:solidFill>
              <a:srgbClr val="FF0000">
                <a:alpha val="32000"/>
              </a:srgbClr>
            </a:solidFill>
          </a:ln>
          <a:effectLst>
            <a:glow rad="127000">
              <a:schemeClr val="accent1">
                <a:alpha val="27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45968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1923CE43-D99E-9125-4F75-AF17563EA197}"/>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40000" contrast="-40000"/>
                    </a14:imgEffect>
                  </a14:imgLayer>
                </a14:imgProps>
              </a:ext>
            </a:extLst>
          </a:blip>
          <a:stretch>
            <a:fillRect/>
          </a:stretch>
        </p:blipFill>
        <p:spPr>
          <a:xfrm>
            <a:off x="3268925" y="1379439"/>
            <a:ext cx="3316655" cy="1191602"/>
          </a:xfrm>
          <a:prstGeom prst="rect">
            <a:avLst/>
          </a:prstGeom>
          <a:blipFill dpi="0" rotWithShape="1">
            <a:blip r:embed="rId5">
              <a:alphaModFix amt="42000"/>
            </a:blip>
            <a:srcRect/>
            <a:tile tx="0" ty="0" sx="100000" sy="100000" flip="none" algn="tl"/>
          </a:blipFill>
        </p:spPr>
      </p:pic>
      <p:pic>
        <p:nvPicPr>
          <p:cNvPr id="12" name="Picture 11">
            <a:extLst>
              <a:ext uri="{FF2B5EF4-FFF2-40B4-BE49-F238E27FC236}">
                <a16:creationId xmlns:a16="http://schemas.microsoft.com/office/drawing/2014/main" id="{E801682E-3A71-2F29-4977-D90AAA7322DA}"/>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Lst>
          </a:blip>
          <a:stretch>
            <a:fillRect/>
          </a:stretch>
        </p:blipFill>
        <p:spPr>
          <a:xfrm>
            <a:off x="3270018" y="2524608"/>
            <a:ext cx="3358969" cy="1180764"/>
          </a:xfrm>
          <a:prstGeom prst="rect">
            <a:avLst/>
          </a:prstGeom>
          <a:solidFill>
            <a:schemeClr val="bg2">
              <a:lumMod val="75000"/>
              <a:alpha val="61000"/>
            </a:schemeClr>
          </a:solidFill>
        </p:spPr>
      </p:pic>
      <p:sp>
        <p:nvSpPr>
          <p:cNvPr id="2" name="Title 1">
            <a:extLst>
              <a:ext uri="{FF2B5EF4-FFF2-40B4-BE49-F238E27FC236}">
                <a16:creationId xmlns:a16="http://schemas.microsoft.com/office/drawing/2014/main" id="{19C691B0-19A2-21E5-0B56-33751A5B20F0}"/>
              </a:ext>
            </a:extLst>
          </p:cNvPr>
          <p:cNvSpPr>
            <a:spLocks noGrp="1"/>
          </p:cNvSpPr>
          <p:nvPr>
            <p:ph type="title"/>
          </p:nvPr>
        </p:nvSpPr>
        <p:spPr>
          <a:xfrm>
            <a:off x="3226129" y="-80565"/>
            <a:ext cx="10515600" cy="1325563"/>
          </a:xfrm>
        </p:spPr>
        <p:txBody>
          <a:bodyPr/>
          <a:lstStyle/>
          <a:p>
            <a:r>
              <a:rPr lang="en-GB" b="1" u="sng" dirty="0">
                <a:latin typeface="Calibri" panose="020F0502020204030204" pitchFamily="34" charset="0"/>
                <a:cs typeface="Calibri" panose="020F0502020204030204" pitchFamily="34" charset="0"/>
              </a:rPr>
              <a:t>Other factors to consider</a:t>
            </a:r>
          </a:p>
        </p:txBody>
      </p:sp>
      <p:pic>
        <p:nvPicPr>
          <p:cNvPr id="7" name="Content Placeholder 6">
            <a:extLst>
              <a:ext uri="{FF2B5EF4-FFF2-40B4-BE49-F238E27FC236}">
                <a16:creationId xmlns:a16="http://schemas.microsoft.com/office/drawing/2014/main" id="{70B4F275-81E3-F044-899A-D98370CCB6BC}"/>
              </a:ext>
            </a:extLst>
          </p:cNvPr>
          <p:cNvPicPr>
            <a:picLocks noGrp="1" noChangeAspect="1"/>
          </p:cNvPicPr>
          <p:nvPr>
            <p:ph idx="1"/>
          </p:nvPr>
        </p:nvPicPr>
        <p:blipFill>
          <a:blip r:embed="rId8"/>
          <a:stretch>
            <a:fillRect/>
          </a:stretch>
        </p:blipFill>
        <p:spPr>
          <a:xfrm>
            <a:off x="6533976" y="3850651"/>
            <a:ext cx="5393558" cy="2864579"/>
          </a:xfrm>
          <a:prstGeom prst="rect">
            <a:avLst/>
          </a:prstGeom>
          <a:ln>
            <a:noFill/>
          </a:ln>
          <a:effectLst>
            <a:softEdge rad="112500"/>
          </a:effectLst>
        </p:spPr>
      </p:pic>
      <p:pic>
        <p:nvPicPr>
          <p:cNvPr id="6" name="Picture 5">
            <a:extLst>
              <a:ext uri="{FF2B5EF4-FFF2-40B4-BE49-F238E27FC236}">
                <a16:creationId xmlns:a16="http://schemas.microsoft.com/office/drawing/2014/main" id="{62D4A906-958B-7D18-50B7-6CF1EC72CC0F}"/>
              </a:ext>
            </a:extLst>
          </p:cNvPr>
          <p:cNvPicPr>
            <a:picLocks noChangeAspect="1"/>
          </p:cNvPicPr>
          <p:nvPr/>
        </p:nvPicPr>
        <p:blipFill>
          <a:blip r:embed="rId9"/>
          <a:stretch>
            <a:fillRect/>
          </a:stretch>
        </p:blipFill>
        <p:spPr>
          <a:xfrm>
            <a:off x="226658" y="3784586"/>
            <a:ext cx="3817967" cy="2747963"/>
          </a:xfrm>
          <a:prstGeom prst="rect">
            <a:avLst/>
          </a:prstGeom>
        </p:spPr>
      </p:pic>
      <p:pic>
        <p:nvPicPr>
          <p:cNvPr id="11" name="Picture 10">
            <a:extLst>
              <a:ext uri="{FF2B5EF4-FFF2-40B4-BE49-F238E27FC236}">
                <a16:creationId xmlns:a16="http://schemas.microsoft.com/office/drawing/2014/main" id="{ADFAB739-BEAC-60D8-711F-AA6CD4E37AA0}"/>
              </a:ext>
            </a:extLst>
          </p:cNvPr>
          <p:cNvPicPr>
            <a:picLocks noChangeAspect="1"/>
          </p:cNvPicPr>
          <p:nvPr/>
        </p:nvPicPr>
        <p:blipFill>
          <a:blip r:embed="rId10"/>
          <a:stretch>
            <a:fillRect/>
          </a:stretch>
        </p:blipFill>
        <p:spPr>
          <a:xfrm>
            <a:off x="4174707" y="3871563"/>
            <a:ext cx="2055652" cy="2677531"/>
          </a:xfrm>
          <a:prstGeom prst="rect">
            <a:avLst/>
          </a:prstGeom>
          <a:ln>
            <a:noFill/>
          </a:ln>
          <a:effectLst>
            <a:softEdge rad="112500"/>
          </a:effectLst>
        </p:spPr>
      </p:pic>
      <p:pic>
        <p:nvPicPr>
          <p:cNvPr id="5" name="Picture 4">
            <a:extLst>
              <a:ext uri="{FF2B5EF4-FFF2-40B4-BE49-F238E27FC236}">
                <a16:creationId xmlns:a16="http://schemas.microsoft.com/office/drawing/2014/main" id="{B312DCA3-CABA-61EC-86F1-40240B9F03D9}"/>
              </a:ext>
            </a:extLst>
          </p:cNvPr>
          <p:cNvPicPr>
            <a:picLocks noChangeAspect="1"/>
          </p:cNvPicPr>
          <p:nvPr/>
        </p:nvPicPr>
        <p:blipFill>
          <a:blip r:embed="rId11"/>
          <a:stretch>
            <a:fillRect/>
          </a:stretch>
        </p:blipFill>
        <p:spPr>
          <a:xfrm>
            <a:off x="165710" y="1419254"/>
            <a:ext cx="3059808" cy="2202283"/>
          </a:xfrm>
          <a:prstGeom prst="rect">
            <a:avLst/>
          </a:prstGeom>
          <a:ln>
            <a:noFill/>
          </a:ln>
          <a:effectLst>
            <a:softEdge rad="112500"/>
          </a:effectLst>
        </p:spPr>
      </p:pic>
      <p:sp>
        <p:nvSpPr>
          <p:cNvPr id="8" name="TextBox 7">
            <a:extLst>
              <a:ext uri="{FF2B5EF4-FFF2-40B4-BE49-F238E27FC236}">
                <a16:creationId xmlns:a16="http://schemas.microsoft.com/office/drawing/2014/main" id="{31784B18-7D94-2422-8FB4-AB60FB2001C9}"/>
              </a:ext>
            </a:extLst>
          </p:cNvPr>
          <p:cNvSpPr txBox="1"/>
          <p:nvPr/>
        </p:nvSpPr>
        <p:spPr>
          <a:xfrm>
            <a:off x="3207184" y="1359853"/>
            <a:ext cx="3224821" cy="2246769"/>
          </a:xfrm>
          <a:prstGeom prst="rect">
            <a:avLst/>
          </a:prstGeom>
          <a:noFill/>
        </p:spPr>
        <p:txBody>
          <a:bodyPr wrap="square" rtlCol="0">
            <a:spAutoFit/>
          </a:bodyPr>
          <a:lstStyle/>
          <a:p>
            <a:r>
              <a:rPr lang="en-GB" sz="2000" b="1" dirty="0"/>
              <a:t>60% Knights &amp; Nobility</a:t>
            </a:r>
          </a:p>
          <a:p>
            <a:r>
              <a:rPr lang="en-GB" sz="2000" b="1" dirty="0"/>
              <a:t>40% Foot soldiers &amp; Mercs</a:t>
            </a:r>
          </a:p>
          <a:p>
            <a:r>
              <a:rPr lang="en-GB" sz="2000" b="1" dirty="0"/>
              <a:t>Preference for Crossbow</a:t>
            </a:r>
          </a:p>
          <a:p>
            <a:endParaRPr lang="en-GB" sz="2000" b="1" dirty="0"/>
          </a:p>
          <a:p>
            <a:r>
              <a:rPr lang="en-GB" sz="2000" b="1" dirty="0"/>
              <a:t>Infantry – Professional  Many armed with longbows</a:t>
            </a:r>
          </a:p>
          <a:p>
            <a:r>
              <a:rPr lang="en-GB" sz="2000" b="1" dirty="0"/>
              <a:t>Few heavy cavalry</a:t>
            </a:r>
          </a:p>
        </p:txBody>
      </p:sp>
      <p:sp>
        <p:nvSpPr>
          <p:cNvPr id="18" name="TextBox 17">
            <a:extLst>
              <a:ext uri="{FF2B5EF4-FFF2-40B4-BE49-F238E27FC236}">
                <a16:creationId xmlns:a16="http://schemas.microsoft.com/office/drawing/2014/main" id="{4A6204A4-BDB8-E1BB-FE37-93F11E1F8387}"/>
              </a:ext>
            </a:extLst>
          </p:cNvPr>
          <p:cNvSpPr txBox="1"/>
          <p:nvPr/>
        </p:nvSpPr>
        <p:spPr>
          <a:xfrm>
            <a:off x="7234621" y="1744773"/>
            <a:ext cx="3243102" cy="1384995"/>
          </a:xfrm>
          <a:prstGeom prst="rect">
            <a:avLst/>
          </a:prstGeom>
          <a:noFill/>
        </p:spPr>
        <p:txBody>
          <a:bodyPr wrap="square" rtlCol="0">
            <a:spAutoFit/>
          </a:bodyPr>
          <a:lstStyle/>
          <a:p>
            <a:r>
              <a:rPr lang="en-GB" sz="2800" b="1" dirty="0"/>
              <a:t>Poor leadership</a:t>
            </a:r>
          </a:p>
          <a:p>
            <a:endParaRPr lang="en-GB" sz="2800" b="1" dirty="0"/>
          </a:p>
          <a:p>
            <a:pPr marL="457200" indent="-457200">
              <a:buFont typeface="Arial" panose="020B0604020202020204" pitchFamily="34" charset="0"/>
              <a:buChar char="•"/>
            </a:pPr>
            <a:endParaRPr lang="en-GB" sz="2800" b="1" dirty="0"/>
          </a:p>
        </p:txBody>
      </p:sp>
      <p:grpSp>
        <p:nvGrpSpPr>
          <p:cNvPr id="23" name="Group 22">
            <a:extLst>
              <a:ext uri="{FF2B5EF4-FFF2-40B4-BE49-F238E27FC236}">
                <a16:creationId xmlns:a16="http://schemas.microsoft.com/office/drawing/2014/main" id="{4F907CE3-AA21-BEB8-CAC7-45E376343200}"/>
              </a:ext>
            </a:extLst>
          </p:cNvPr>
          <p:cNvGrpSpPr/>
          <p:nvPr/>
        </p:nvGrpSpPr>
        <p:grpSpPr>
          <a:xfrm>
            <a:off x="9765960" y="1033565"/>
            <a:ext cx="1197518" cy="1829631"/>
            <a:chOff x="9977402" y="374864"/>
            <a:chExt cx="1197518" cy="1829631"/>
          </a:xfrm>
        </p:grpSpPr>
        <p:pic>
          <p:nvPicPr>
            <p:cNvPr id="20" name="Picture 19">
              <a:extLst>
                <a:ext uri="{FF2B5EF4-FFF2-40B4-BE49-F238E27FC236}">
                  <a16:creationId xmlns:a16="http://schemas.microsoft.com/office/drawing/2014/main" id="{BC9B1E22-AC53-35C5-9846-0CDE844F70E5}"/>
                </a:ext>
              </a:extLst>
            </p:cNvPr>
            <p:cNvPicPr>
              <a:picLocks noChangeAspect="1"/>
            </p:cNvPicPr>
            <p:nvPr/>
          </p:nvPicPr>
          <p:blipFill>
            <a:blip r:embed="rId12"/>
            <a:stretch>
              <a:fillRect/>
            </a:stretch>
          </p:blipFill>
          <p:spPr>
            <a:xfrm>
              <a:off x="9977402" y="944678"/>
              <a:ext cx="1197518" cy="1259817"/>
            </a:xfrm>
            <a:prstGeom prst="rect">
              <a:avLst/>
            </a:prstGeom>
          </p:spPr>
        </p:pic>
        <p:pic>
          <p:nvPicPr>
            <p:cNvPr id="22" name="Picture 21">
              <a:extLst>
                <a:ext uri="{FF2B5EF4-FFF2-40B4-BE49-F238E27FC236}">
                  <a16:creationId xmlns:a16="http://schemas.microsoft.com/office/drawing/2014/main" id="{9924EEC5-C248-11B6-4D73-13107A9538C8}"/>
                </a:ext>
              </a:extLst>
            </p:cNvPr>
            <p:cNvPicPr>
              <a:picLocks noChangeAspect="1"/>
            </p:cNvPicPr>
            <p:nvPr/>
          </p:nvPicPr>
          <p:blipFill>
            <a:blip r:embed="rId13"/>
            <a:stretch>
              <a:fillRect/>
            </a:stretch>
          </p:blipFill>
          <p:spPr>
            <a:xfrm>
              <a:off x="10105480" y="374864"/>
              <a:ext cx="857250" cy="638175"/>
            </a:xfrm>
            <a:prstGeom prst="rect">
              <a:avLst/>
            </a:prstGeom>
          </p:spPr>
        </p:pic>
      </p:grpSp>
      <p:sp>
        <p:nvSpPr>
          <p:cNvPr id="24" name="TextBox 23">
            <a:extLst>
              <a:ext uri="{FF2B5EF4-FFF2-40B4-BE49-F238E27FC236}">
                <a16:creationId xmlns:a16="http://schemas.microsoft.com/office/drawing/2014/main" id="{F09DCF67-5D01-47BE-4641-6FCBC62DE804}"/>
              </a:ext>
            </a:extLst>
          </p:cNvPr>
          <p:cNvSpPr txBox="1"/>
          <p:nvPr/>
        </p:nvSpPr>
        <p:spPr>
          <a:xfrm>
            <a:off x="7774644" y="2121289"/>
            <a:ext cx="3243102" cy="2246769"/>
          </a:xfrm>
          <a:prstGeom prst="rect">
            <a:avLst/>
          </a:prstGeom>
          <a:noFill/>
        </p:spPr>
        <p:txBody>
          <a:bodyPr wrap="square" rtlCol="0">
            <a:spAutoFit/>
          </a:bodyPr>
          <a:lstStyle/>
          <a:p>
            <a:endParaRPr lang="en-GB" sz="2800" b="1" dirty="0"/>
          </a:p>
          <a:p>
            <a:endParaRPr lang="en-GB" sz="2800" b="1" dirty="0"/>
          </a:p>
          <a:p>
            <a:endParaRPr lang="en-GB" sz="2800" b="1" dirty="0"/>
          </a:p>
          <a:p>
            <a:r>
              <a:rPr lang="en-GB" sz="2800" b="1" dirty="0"/>
              <a:t>Ground conditions</a:t>
            </a:r>
          </a:p>
          <a:p>
            <a:pPr marL="457200" indent="-457200">
              <a:buFont typeface="Arial" panose="020B0604020202020204" pitchFamily="34" charset="0"/>
              <a:buChar char="•"/>
            </a:pPr>
            <a:endParaRPr lang="en-GB" sz="2800" b="1" dirty="0"/>
          </a:p>
        </p:txBody>
      </p:sp>
      <p:sp>
        <p:nvSpPr>
          <p:cNvPr id="25" name="TextBox 24">
            <a:extLst>
              <a:ext uri="{FF2B5EF4-FFF2-40B4-BE49-F238E27FC236}">
                <a16:creationId xmlns:a16="http://schemas.microsoft.com/office/drawing/2014/main" id="{834416D1-BD1F-77E2-1210-1C213365C441}"/>
              </a:ext>
            </a:extLst>
          </p:cNvPr>
          <p:cNvSpPr txBox="1"/>
          <p:nvPr/>
        </p:nvSpPr>
        <p:spPr>
          <a:xfrm>
            <a:off x="1105140" y="6165502"/>
            <a:ext cx="3243102" cy="1384995"/>
          </a:xfrm>
          <a:prstGeom prst="rect">
            <a:avLst/>
          </a:prstGeom>
          <a:noFill/>
        </p:spPr>
        <p:txBody>
          <a:bodyPr wrap="square" rtlCol="0">
            <a:spAutoFit/>
          </a:bodyPr>
          <a:lstStyle/>
          <a:p>
            <a:r>
              <a:rPr lang="en-GB" sz="2800" b="1" dirty="0"/>
              <a:t>Defensive position</a:t>
            </a:r>
          </a:p>
          <a:p>
            <a:endParaRPr lang="en-GB" sz="2800" b="1" dirty="0"/>
          </a:p>
          <a:p>
            <a:pPr marL="457200" indent="-457200">
              <a:buFont typeface="Arial" panose="020B0604020202020204" pitchFamily="34" charset="0"/>
              <a:buChar char="•"/>
            </a:pPr>
            <a:endParaRPr lang="en-GB" sz="2800" b="1" dirty="0"/>
          </a:p>
        </p:txBody>
      </p:sp>
      <p:sp>
        <p:nvSpPr>
          <p:cNvPr id="26" name="TextBox 25">
            <a:extLst>
              <a:ext uri="{FF2B5EF4-FFF2-40B4-BE49-F238E27FC236}">
                <a16:creationId xmlns:a16="http://schemas.microsoft.com/office/drawing/2014/main" id="{159C9161-BB9F-807E-D1D7-DFFB1F86750E}"/>
              </a:ext>
            </a:extLst>
          </p:cNvPr>
          <p:cNvSpPr txBox="1"/>
          <p:nvPr/>
        </p:nvSpPr>
        <p:spPr>
          <a:xfrm>
            <a:off x="1310401" y="910881"/>
            <a:ext cx="1347475" cy="1384995"/>
          </a:xfrm>
          <a:prstGeom prst="rect">
            <a:avLst/>
          </a:prstGeom>
          <a:noFill/>
        </p:spPr>
        <p:txBody>
          <a:bodyPr wrap="square" rtlCol="0">
            <a:spAutoFit/>
          </a:bodyPr>
          <a:lstStyle/>
          <a:p>
            <a:r>
              <a:rPr lang="en-GB" sz="2800" b="1" dirty="0"/>
              <a:t>Troops</a:t>
            </a:r>
          </a:p>
          <a:p>
            <a:endParaRPr lang="en-GB" sz="2800" b="1" dirty="0"/>
          </a:p>
          <a:p>
            <a:pPr marL="457200" indent="-457200">
              <a:buFont typeface="Arial" panose="020B0604020202020204" pitchFamily="34" charset="0"/>
              <a:buChar char="•"/>
            </a:pPr>
            <a:endParaRPr lang="en-GB" sz="2800" b="1" dirty="0"/>
          </a:p>
        </p:txBody>
      </p:sp>
    </p:spTree>
    <p:extLst>
      <p:ext uri="{BB962C8B-B14F-4D97-AF65-F5344CB8AC3E}">
        <p14:creationId xmlns:p14="http://schemas.microsoft.com/office/powerpoint/2010/main" val="2221052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4"/>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8" grpId="0"/>
      <p:bldP spid="24" grpId="0"/>
      <p:bldP spid="25" grpId="0"/>
      <p:bldP spid="2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5A65D-D449-D9E7-2119-EAE082D765AE}"/>
              </a:ext>
            </a:extLst>
          </p:cNvPr>
          <p:cNvSpPr>
            <a:spLocks noGrp="1"/>
          </p:cNvSpPr>
          <p:nvPr>
            <p:ph type="title"/>
          </p:nvPr>
        </p:nvSpPr>
        <p:spPr>
          <a:xfrm>
            <a:off x="838200" y="745260"/>
            <a:ext cx="10515600" cy="1325563"/>
          </a:xfrm>
        </p:spPr>
        <p:txBody>
          <a:bodyPr>
            <a:noAutofit/>
          </a:bodyPr>
          <a:lstStyle/>
          <a:p>
            <a:pPr algn="ctr"/>
            <a:r>
              <a:rPr lang="en-GB" sz="2000" b="1" dirty="0"/>
              <a:t>English Longbow Testing against various </a:t>
            </a:r>
            <a:r>
              <a:rPr lang="en-GB" sz="2000" b="1" dirty="0" err="1"/>
              <a:t>armor</a:t>
            </a:r>
            <a:r>
              <a:rPr lang="en-GB" sz="2000" b="1" dirty="0"/>
              <a:t> circa 1400 By Matheus Bane January 2006 </a:t>
            </a:r>
            <a:br>
              <a:rPr lang="en-GB" sz="2000" b="1" dirty="0"/>
            </a:br>
            <a:endParaRPr lang="en-GB" sz="2000" b="1" dirty="0"/>
          </a:p>
        </p:txBody>
      </p:sp>
      <p:pic>
        <p:nvPicPr>
          <p:cNvPr id="5" name="Content Placeholder 4">
            <a:extLst>
              <a:ext uri="{FF2B5EF4-FFF2-40B4-BE49-F238E27FC236}">
                <a16:creationId xmlns:a16="http://schemas.microsoft.com/office/drawing/2014/main" id="{14821A88-1A2F-5744-3B45-3FB92773903F}"/>
              </a:ext>
            </a:extLst>
          </p:cNvPr>
          <p:cNvPicPr>
            <a:picLocks noGrp="1" noChangeAspect="1"/>
          </p:cNvPicPr>
          <p:nvPr>
            <p:ph idx="1"/>
          </p:nvPr>
        </p:nvPicPr>
        <p:blipFill>
          <a:blip r:embed="rId3"/>
          <a:stretch>
            <a:fillRect/>
          </a:stretch>
        </p:blipFill>
        <p:spPr>
          <a:xfrm>
            <a:off x="2970102" y="1662912"/>
            <a:ext cx="1900872" cy="1912393"/>
          </a:xfrm>
        </p:spPr>
      </p:pic>
      <p:pic>
        <p:nvPicPr>
          <p:cNvPr id="7" name="Picture 6">
            <a:extLst>
              <a:ext uri="{FF2B5EF4-FFF2-40B4-BE49-F238E27FC236}">
                <a16:creationId xmlns:a16="http://schemas.microsoft.com/office/drawing/2014/main" id="{747728E1-D6DB-6859-041B-9CD797B06783}"/>
              </a:ext>
            </a:extLst>
          </p:cNvPr>
          <p:cNvPicPr>
            <a:picLocks noChangeAspect="1"/>
          </p:cNvPicPr>
          <p:nvPr/>
        </p:nvPicPr>
        <p:blipFill>
          <a:blip r:embed="rId4"/>
          <a:stretch>
            <a:fillRect/>
          </a:stretch>
        </p:blipFill>
        <p:spPr>
          <a:xfrm>
            <a:off x="5128071" y="1662912"/>
            <a:ext cx="1918296" cy="1912393"/>
          </a:xfrm>
          <a:prstGeom prst="rect">
            <a:avLst/>
          </a:prstGeom>
        </p:spPr>
      </p:pic>
      <p:pic>
        <p:nvPicPr>
          <p:cNvPr id="9" name="Picture 8">
            <a:extLst>
              <a:ext uri="{FF2B5EF4-FFF2-40B4-BE49-F238E27FC236}">
                <a16:creationId xmlns:a16="http://schemas.microsoft.com/office/drawing/2014/main" id="{9EB7B9F0-A660-A474-2046-E9CA498E2689}"/>
              </a:ext>
            </a:extLst>
          </p:cNvPr>
          <p:cNvPicPr>
            <a:picLocks noChangeAspect="1"/>
          </p:cNvPicPr>
          <p:nvPr/>
        </p:nvPicPr>
        <p:blipFill>
          <a:blip r:embed="rId5"/>
          <a:stretch>
            <a:fillRect/>
          </a:stretch>
        </p:blipFill>
        <p:spPr>
          <a:xfrm>
            <a:off x="7321028" y="1662912"/>
            <a:ext cx="1901010" cy="1912393"/>
          </a:xfrm>
          <a:prstGeom prst="rect">
            <a:avLst/>
          </a:prstGeom>
        </p:spPr>
      </p:pic>
      <p:pic>
        <p:nvPicPr>
          <p:cNvPr id="11" name="Picture 10">
            <a:extLst>
              <a:ext uri="{FF2B5EF4-FFF2-40B4-BE49-F238E27FC236}">
                <a16:creationId xmlns:a16="http://schemas.microsoft.com/office/drawing/2014/main" id="{339408FE-8812-C814-E2B4-DC54349B2FF7}"/>
              </a:ext>
            </a:extLst>
          </p:cNvPr>
          <p:cNvPicPr>
            <a:picLocks noChangeAspect="1"/>
          </p:cNvPicPr>
          <p:nvPr/>
        </p:nvPicPr>
        <p:blipFill>
          <a:blip r:embed="rId6"/>
          <a:stretch>
            <a:fillRect/>
          </a:stretch>
        </p:blipFill>
        <p:spPr>
          <a:xfrm>
            <a:off x="2228656" y="3876108"/>
            <a:ext cx="7734688" cy="2749199"/>
          </a:xfrm>
          <a:prstGeom prst="rect">
            <a:avLst/>
          </a:prstGeom>
        </p:spPr>
      </p:pic>
      <p:sp>
        <p:nvSpPr>
          <p:cNvPr id="12" name="Oval 11">
            <a:extLst>
              <a:ext uri="{FF2B5EF4-FFF2-40B4-BE49-F238E27FC236}">
                <a16:creationId xmlns:a16="http://schemas.microsoft.com/office/drawing/2014/main" id="{21E03AC0-D881-8017-171E-D8CFBAE906A5}"/>
              </a:ext>
            </a:extLst>
          </p:cNvPr>
          <p:cNvSpPr/>
          <p:nvPr/>
        </p:nvSpPr>
        <p:spPr>
          <a:xfrm>
            <a:off x="8095488" y="2316217"/>
            <a:ext cx="633342" cy="60578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1">
            <a:extLst>
              <a:ext uri="{FF2B5EF4-FFF2-40B4-BE49-F238E27FC236}">
                <a16:creationId xmlns:a16="http://schemas.microsoft.com/office/drawing/2014/main" id="{2FB46142-7390-63CF-0ACA-1028046970C1}"/>
              </a:ext>
            </a:extLst>
          </p:cNvPr>
          <p:cNvSpPr txBox="1">
            <a:spLocks/>
          </p:cNvSpPr>
          <p:nvPr/>
        </p:nvSpPr>
        <p:spPr>
          <a:xfrm>
            <a:off x="838200" y="-1907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u="sng" dirty="0">
                <a:latin typeface="+mn-lt"/>
              </a:rPr>
              <a:t>The Longbow vs Armour debate</a:t>
            </a:r>
          </a:p>
        </p:txBody>
      </p:sp>
    </p:spTree>
    <p:extLst>
      <p:ext uri="{BB962C8B-B14F-4D97-AF65-F5344CB8AC3E}">
        <p14:creationId xmlns:p14="http://schemas.microsoft.com/office/powerpoint/2010/main" val="1497733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5A65D-D449-D9E7-2119-EAE082D765AE}"/>
              </a:ext>
            </a:extLst>
          </p:cNvPr>
          <p:cNvSpPr>
            <a:spLocks noGrp="1"/>
          </p:cNvSpPr>
          <p:nvPr>
            <p:ph type="title"/>
          </p:nvPr>
        </p:nvSpPr>
        <p:spPr>
          <a:xfrm>
            <a:off x="838200" y="-18196"/>
            <a:ext cx="10515600" cy="1325563"/>
          </a:xfrm>
        </p:spPr>
        <p:txBody>
          <a:bodyPr/>
          <a:lstStyle/>
          <a:p>
            <a:pPr algn="ctr"/>
            <a:r>
              <a:rPr lang="en-GB" b="1" u="sng" dirty="0">
                <a:latin typeface="+mn-lt"/>
              </a:rPr>
              <a:t>The Longbow vs Armour debate</a:t>
            </a:r>
          </a:p>
        </p:txBody>
      </p:sp>
      <p:sp>
        <p:nvSpPr>
          <p:cNvPr id="15" name="TextBox 14">
            <a:extLst>
              <a:ext uri="{FF2B5EF4-FFF2-40B4-BE49-F238E27FC236}">
                <a16:creationId xmlns:a16="http://schemas.microsoft.com/office/drawing/2014/main" id="{E64B13FA-6716-E9C8-7A3D-81793A656E7F}"/>
              </a:ext>
            </a:extLst>
          </p:cNvPr>
          <p:cNvSpPr txBox="1"/>
          <p:nvPr/>
        </p:nvSpPr>
        <p:spPr>
          <a:xfrm>
            <a:off x="459445" y="1657408"/>
            <a:ext cx="5694946" cy="3970318"/>
          </a:xfrm>
          <a:prstGeom prst="rect">
            <a:avLst/>
          </a:prstGeom>
          <a:solidFill>
            <a:schemeClr val="accent4">
              <a:lumMod val="40000"/>
              <a:lumOff val="60000"/>
            </a:schemeClr>
          </a:solidFill>
          <a:ln w="28575">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effectLst/>
                <a:uLnTx/>
                <a:uFillTx/>
                <a:latin typeface="Calibri" panose="020F0502020204030204"/>
                <a:ea typeface="+mn-ea"/>
                <a:cs typeface="+mn-cs"/>
              </a:rPr>
              <a:t>A report of the findings of the Defence Academy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effectLst/>
                <a:uLnTx/>
                <a:uFillTx/>
                <a:latin typeface="Calibri" panose="020F0502020204030204"/>
                <a:ea typeface="+mn-ea"/>
                <a:cs typeface="+mn-cs"/>
              </a:rPr>
              <a:t>warbow trials Part 1 - 2005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effectLst/>
                <a:uLnTx/>
                <a:uFillTx/>
                <a:latin typeface="Calibri" panose="020F0502020204030204"/>
                <a:ea typeface="+mn-ea"/>
                <a:cs typeface="+mn-cs"/>
              </a:rPr>
              <a:t>by Paul Bourke &amp; David Whetham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effectLst/>
                <a:uLnTx/>
                <a:uFillTx/>
                <a:latin typeface="Calibri" panose="020F0502020204030204"/>
                <a:ea typeface="+mn-ea"/>
                <a:cs typeface="+mn-cs"/>
              </a:rPr>
              <a:t>Cranfield University / King’s College, London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7" name="Picture 16">
            <a:extLst>
              <a:ext uri="{FF2B5EF4-FFF2-40B4-BE49-F238E27FC236}">
                <a16:creationId xmlns:a16="http://schemas.microsoft.com/office/drawing/2014/main" id="{64C68B23-B013-C69F-3944-5E33B13306FD}"/>
              </a:ext>
            </a:extLst>
          </p:cNvPr>
          <p:cNvPicPr>
            <a:picLocks noChangeAspect="1"/>
          </p:cNvPicPr>
          <p:nvPr/>
        </p:nvPicPr>
        <p:blipFill>
          <a:blip r:embed="rId3"/>
          <a:stretch>
            <a:fillRect/>
          </a:stretch>
        </p:blipFill>
        <p:spPr>
          <a:xfrm>
            <a:off x="6311060" y="1654278"/>
            <a:ext cx="2877909" cy="3996015"/>
          </a:xfrm>
          <a:prstGeom prst="rect">
            <a:avLst/>
          </a:prstGeom>
        </p:spPr>
      </p:pic>
      <p:grpSp>
        <p:nvGrpSpPr>
          <p:cNvPr id="3" name="Group 2">
            <a:extLst>
              <a:ext uri="{FF2B5EF4-FFF2-40B4-BE49-F238E27FC236}">
                <a16:creationId xmlns:a16="http://schemas.microsoft.com/office/drawing/2014/main" id="{E6A8BF96-4ACF-D648-EED8-F6B95E878D2D}"/>
              </a:ext>
            </a:extLst>
          </p:cNvPr>
          <p:cNvGrpSpPr/>
          <p:nvPr/>
        </p:nvGrpSpPr>
        <p:grpSpPr>
          <a:xfrm>
            <a:off x="9345638" y="1657408"/>
            <a:ext cx="2386917" cy="3970319"/>
            <a:chOff x="9805234" y="1643740"/>
            <a:chExt cx="2183091" cy="3758783"/>
          </a:xfrm>
        </p:grpSpPr>
        <p:pic>
          <p:nvPicPr>
            <p:cNvPr id="19" name="Picture 18">
              <a:extLst>
                <a:ext uri="{FF2B5EF4-FFF2-40B4-BE49-F238E27FC236}">
                  <a16:creationId xmlns:a16="http://schemas.microsoft.com/office/drawing/2014/main" id="{C9878DFF-4CDB-3B5E-1535-E819114DBA52}"/>
                </a:ext>
              </a:extLst>
            </p:cNvPr>
            <p:cNvPicPr>
              <a:picLocks noChangeAspect="1"/>
            </p:cNvPicPr>
            <p:nvPr/>
          </p:nvPicPr>
          <p:blipFill>
            <a:blip r:embed="rId4"/>
            <a:stretch>
              <a:fillRect/>
            </a:stretch>
          </p:blipFill>
          <p:spPr>
            <a:xfrm rot="16200000">
              <a:off x="8430378" y="3018597"/>
              <a:ext cx="3758782" cy="1009069"/>
            </a:xfrm>
            <a:prstGeom prst="rect">
              <a:avLst/>
            </a:prstGeom>
          </p:spPr>
        </p:pic>
        <p:pic>
          <p:nvPicPr>
            <p:cNvPr id="21" name="Picture 20">
              <a:extLst>
                <a:ext uri="{FF2B5EF4-FFF2-40B4-BE49-F238E27FC236}">
                  <a16:creationId xmlns:a16="http://schemas.microsoft.com/office/drawing/2014/main" id="{AFA3D2D8-5158-E76A-F622-9305B1B9E8FE}"/>
                </a:ext>
              </a:extLst>
            </p:cNvPr>
            <p:cNvPicPr>
              <a:picLocks noChangeAspect="1"/>
            </p:cNvPicPr>
            <p:nvPr/>
          </p:nvPicPr>
          <p:blipFill>
            <a:blip r:embed="rId5"/>
            <a:stretch>
              <a:fillRect/>
            </a:stretch>
          </p:blipFill>
          <p:spPr>
            <a:xfrm rot="16200000">
              <a:off x="9525433" y="2932611"/>
              <a:ext cx="3751764" cy="1174021"/>
            </a:xfrm>
            <a:prstGeom prst="rect">
              <a:avLst/>
            </a:prstGeom>
          </p:spPr>
        </p:pic>
      </p:grpSp>
      <p:sp>
        <p:nvSpPr>
          <p:cNvPr id="4" name="TextBox 3">
            <a:extLst>
              <a:ext uri="{FF2B5EF4-FFF2-40B4-BE49-F238E27FC236}">
                <a16:creationId xmlns:a16="http://schemas.microsoft.com/office/drawing/2014/main" id="{D4561BCB-7474-FCB3-B431-7095AA1AFCF7}"/>
              </a:ext>
            </a:extLst>
          </p:cNvPr>
          <p:cNvSpPr txBox="1"/>
          <p:nvPr/>
        </p:nvSpPr>
        <p:spPr>
          <a:xfrm>
            <a:off x="638668" y="5997204"/>
            <a:ext cx="10914664" cy="461665"/>
          </a:xfrm>
          <a:prstGeom prst="rect">
            <a:avLst/>
          </a:prstGeom>
          <a:noFill/>
        </p:spPr>
        <p:txBody>
          <a:bodyPr wrap="square" rtlCol="0">
            <a:spAutoFit/>
          </a:bodyPr>
          <a:lstStyle/>
          <a:p>
            <a:r>
              <a:rPr lang="en-GB" sz="2400" b="1" dirty="0"/>
              <a:t>Peter Jones. 1992 – RARDE Scientific benchmark effectiveness of medieval longbow</a:t>
            </a:r>
          </a:p>
        </p:txBody>
      </p:sp>
    </p:spTree>
    <p:extLst>
      <p:ext uri="{BB962C8B-B14F-4D97-AF65-F5344CB8AC3E}">
        <p14:creationId xmlns:p14="http://schemas.microsoft.com/office/powerpoint/2010/main" val="421172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01CA4B98-E83C-5CE6-A819-1224E0B19F37}"/>
              </a:ext>
            </a:extLst>
          </p:cNvPr>
          <p:cNvPicPr>
            <a:picLocks noChangeAspect="1"/>
          </p:cNvPicPr>
          <p:nvPr/>
        </p:nvPicPr>
        <p:blipFill>
          <a:blip r:embed="rId3"/>
          <a:stretch>
            <a:fillRect/>
          </a:stretch>
        </p:blipFill>
        <p:spPr>
          <a:xfrm rot="5400000">
            <a:off x="3251938" y="-1833810"/>
            <a:ext cx="5688123" cy="11255544"/>
          </a:xfrm>
          <a:prstGeom prst="rect">
            <a:avLst/>
          </a:prstGeom>
        </p:spPr>
      </p:pic>
      <p:grpSp>
        <p:nvGrpSpPr>
          <p:cNvPr id="7" name="Group 6">
            <a:extLst>
              <a:ext uri="{FF2B5EF4-FFF2-40B4-BE49-F238E27FC236}">
                <a16:creationId xmlns:a16="http://schemas.microsoft.com/office/drawing/2014/main" id="{3038B268-6DDD-BFA3-EFAE-B2F967D7007B}"/>
              </a:ext>
            </a:extLst>
          </p:cNvPr>
          <p:cNvGrpSpPr/>
          <p:nvPr/>
        </p:nvGrpSpPr>
        <p:grpSpPr>
          <a:xfrm>
            <a:off x="9978187" y="1540303"/>
            <a:ext cx="834189" cy="4812632"/>
            <a:chOff x="9946103" y="1395663"/>
            <a:chExt cx="834189" cy="4812632"/>
          </a:xfrm>
        </p:grpSpPr>
        <p:sp>
          <p:nvSpPr>
            <p:cNvPr id="3" name="Oval 2">
              <a:extLst>
                <a:ext uri="{FF2B5EF4-FFF2-40B4-BE49-F238E27FC236}">
                  <a16:creationId xmlns:a16="http://schemas.microsoft.com/office/drawing/2014/main" id="{0306C565-C62D-B895-EF02-8B174D4CDE36}"/>
                </a:ext>
              </a:extLst>
            </p:cNvPr>
            <p:cNvSpPr/>
            <p:nvPr/>
          </p:nvSpPr>
          <p:spPr>
            <a:xfrm>
              <a:off x="9946103" y="1395663"/>
              <a:ext cx="834189" cy="1211211"/>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2333A447-3F34-40F7-5728-2D30563F2EA2}"/>
                </a:ext>
              </a:extLst>
            </p:cNvPr>
            <p:cNvSpPr/>
            <p:nvPr/>
          </p:nvSpPr>
          <p:spPr>
            <a:xfrm>
              <a:off x="9946103" y="2862986"/>
              <a:ext cx="834189" cy="481264"/>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8496AB3F-7727-944E-BC12-6ED500DD13CD}"/>
                </a:ext>
              </a:extLst>
            </p:cNvPr>
            <p:cNvSpPr/>
            <p:nvPr/>
          </p:nvSpPr>
          <p:spPr>
            <a:xfrm>
              <a:off x="9946103" y="3796167"/>
              <a:ext cx="834189" cy="1770849"/>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4D8A2BAC-F9A2-BE80-D4FE-771609FDE9FD}"/>
                </a:ext>
              </a:extLst>
            </p:cNvPr>
            <p:cNvSpPr/>
            <p:nvPr/>
          </p:nvSpPr>
          <p:spPr>
            <a:xfrm>
              <a:off x="9946103" y="5790235"/>
              <a:ext cx="834189" cy="418060"/>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 name="TextBox 7">
            <a:extLst>
              <a:ext uri="{FF2B5EF4-FFF2-40B4-BE49-F238E27FC236}">
                <a16:creationId xmlns:a16="http://schemas.microsoft.com/office/drawing/2014/main" id="{6CEDBA39-08E3-21BD-DD6F-EEB4708BBB2C}"/>
              </a:ext>
            </a:extLst>
          </p:cNvPr>
          <p:cNvSpPr txBox="1"/>
          <p:nvPr/>
        </p:nvSpPr>
        <p:spPr>
          <a:xfrm>
            <a:off x="1686425" y="253515"/>
            <a:ext cx="8819147" cy="584775"/>
          </a:xfrm>
          <a:prstGeom prst="rect">
            <a:avLst/>
          </a:prstGeom>
          <a:solidFill>
            <a:schemeClr val="bg1"/>
          </a:solidFill>
          <a:ln w="28575">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A report of the findings of the Defence Academy </a:t>
            </a:r>
            <a:r>
              <a:rPr kumimoji="0" lang="en-GB" sz="1600" b="1" i="0" u="none" strike="noStrike" kern="1200" cap="none" spc="0" normalizeH="0" baseline="0" noProof="0" dirty="0" err="1">
                <a:ln>
                  <a:noFill/>
                </a:ln>
                <a:solidFill>
                  <a:prstClr val="black"/>
                </a:solidFill>
                <a:effectLst/>
                <a:uLnTx/>
                <a:uFillTx/>
                <a:latin typeface="Calibri" panose="020F0502020204030204"/>
                <a:ea typeface="+mn-ea"/>
                <a:cs typeface="+mn-cs"/>
              </a:rPr>
              <a:t>warbow</a:t>
            </a: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 trials Part 1 - 2005 by Paul Bourke &amp; David Whetham. Cranfield University / King’s College, London</a:t>
            </a:r>
          </a:p>
        </p:txBody>
      </p:sp>
      <p:sp>
        <p:nvSpPr>
          <p:cNvPr id="10" name="Title 9">
            <a:extLst>
              <a:ext uri="{FF2B5EF4-FFF2-40B4-BE49-F238E27FC236}">
                <a16:creationId xmlns:a16="http://schemas.microsoft.com/office/drawing/2014/main" id="{A693C068-5A6F-1253-A778-CD51975A2121}"/>
              </a:ext>
            </a:extLst>
          </p:cNvPr>
          <p:cNvSpPr>
            <a:spLocks noGrp="1"/>
          </p:cNvSpPr>
          <p:nvPr>
            <p:ph type="title"/>
          </p:nvPr>
        </p:nvSpPr>
        <p:spPr/>
        <p:txBody>
          <a:bodyPr/>
          <a:lstStyle/>
          <a:p>
            <a:endParaRPr lang="en-GB" dirty="0"/>
          </a:p>
        </p:txBody>
      </p:sp>
    </p:spTree>
    <p:extLst>
      <p:ext uri="{BB962C8B-B14F-4D97-AF65-F5344CB8AC3E}">
        <p14:creationId xmlns:p14="http://schemas.microsoft.com/office/powerpoint/2010/main" val="3253495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01CA4B98-E83C-5CE6-A819-1224E0B19F37}"/>
              </a:ext>
            </a:extLst>
          </p:cNvPr>
          <p:cNvPicPr>
            <a:picLocks noChangeAspect="1"/>
          </p:cNvPicPr>
          <p:nvPr/>
        </p:nvPicPr>
        <p:blipFill>
          <a:blip r:embed="rId3"/>
          <a:stretch>
            <a:fillRect/>
          </a:stretch>
        </p:blipFill>
        <p:spPr>
          <a:xfrm rot="5400000">
            <a:off x="3251938" y="-1833810"/>
            <a:ext cx="5688123" cy="11255544"/>
          </a:xfrm>
          <a:prstGeom prst="rect">
            <a:avLst/>
          </a:prstGeom>
        </p:spPr>
      </p:pic>
      <p:grpSp>
        <p:nvGrpSpPr>
          <p:cNvPr id="7" name="Group 6">
            <a:extLst>
              <a:ext uri="{FF2B5EF4-FFF2-40B4-BE49-F238E27FC236}">
                <a16:creationId xmlns:a16="http://schemas.microsoft.com/office/drawing/2014/main" id="{3038B268-6DDD-BFA3-EFAE-B2F967D7007B}"/>
              </a:ext>
            </a:extLst>
          </p:cNvPr>
          <p:cNvGrpSpPr/>
          <p:nvPr/>
        </p:nvGrpSpPr>
        <p:grpSpPr>
          <a:xfrm>
            <a:off x="9978187" y="1540303"/>
            <a:ext cx="834189" cy="4812632"/>
            <a:chOff x="9946103" y="1395663"/>
            <a:chExt cx="834189" cy="4812632"/>
          </a:xfrm>
        </p:grpSpPr>
        <p:sp>
          <p:nvSpPr>
            <p:cNvPr id="3" name="Oval 2">
              <a:extLst>
                <a:ext uri="{FF2B5EF4-FFF2-40B4-BE49-F238E27FC236}">
                  <a16:creationId xmlns:a16="http://schemas.microsoft.com/office/drawing/2014/main" id="{0306C565-C62D-B895-EF02-8B174D4CDE36}"/>
                </a:ext>
              </a:extLst>
            </p:cNvPr>
            <p:cNvSpPr/>
            <p:nvPr/>
          </p:nvSpPr>
          <p:spPr>
            <a:xfrm>
              <a:off x="9946103" y="1395663"/>
              <a:ext cx="834189" cy="1211211"/>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Oval 3">
              <a:extLst>
                <a:ext uri="{FF2B5EF4-FFF2-40B4-BE49-F238E27FC236}">
                  <a16:creationId xmlns:a16="http://schemas.microsoft.com/office/drawing/2014/main" id="{2333A447-3F34-40F7-5728-2D30563F2EA2}"/>
                </a:ext>
              </a:extLst>
            </p:cNvPr>
            <p:cNvSpPr/>
            <p:nvPr/>
          </p:nvSpPr>
          <p:spPr>
            <a:xfrm>
              <a:off x="9946103" y="2862986"/>
              <a:ext cx="834189" cy="481264"/>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Oval 4">
              <a:extLst>
                <a:ext uri="{FF2B5EF4-FFF2-40B4-BE49-F238E27FC236}">
                  <a16:creationId xmlns:a16="http://schemas.microsoft.com/office/drawing/2014/main" id="{8496AB3F-7727-944E-BC12-6ED500DD13CD}"/>
                </a:ext>
              </a:extLst>
            </p:cNvPr>
            <p:cNvSpPr/>
            <p:nvPr/>
          </p:nvSpPr>
          <p:spPr>
            <a:xfrm>
              <a:off x="9946103" y="3796167"/>
              <a:ext cx="834189" cy="1770849"/>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Oval 5">
              <a:extLst>
                <a:ext uri="{FF2B5EF4-FFF2-40B4-BE49-F238E27FC236}">
                  <a16:creationId xmlns:a16="http://schemas.microsoft.com/office/drawing/2014/main" id="{4D8A2BAC-F9A2-BE80-D4FE-771609FDE9FD}"/>
                </a:ext>
              </a:extLst>
            </p:cNvPr>
            <p:cNvSpPr/>
            <p:nvPr/>
          </p:nvSpPr>
          <p:spPr>
            <a:xfrm>
              <a:off x="9946103" y="5790235"/>
              <a:ext cx="834189" cy="418060"/>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 name="TextBox 7">
            <a:extLst>
              <a:ext uri="{FF2B5EF4-FFF2-40B4-BE49-F238E27FC236}">
                <a16:creationId xmlns:a16="http://schemas.microsoft.com/office/drawing/2014/main" id="{6CEDBA39-08E3-21BD-DD6F-EEB4708BBB2C}"/>
              </a:ext>
            </a:extLst>
          </p:cNvPr>
          <p:cNvSpPr txBox="1"/>
          <p:nvPr/>
        </p:nvSpPr>
        <p:spPr>
          <a:xfrm>
            <a:off x="1686425" y="253515"/>
            <a:ext cx="8819147" cy="584775"/>
          </a:xfrm>
          <a:prstGeom prst="rect">
            <a:avLst/>
          </a:prstGeom>
          <a:solidFill>
            <a:schemeClr val="bg1"/>
          </a:solidFill>
          <a:ln w="28575">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A report of the findings of the Defence Academy </a:t>
            </a:r>
            <a:r>
              <a:rPr kumimoji="0" lang="en-GB" sz="1600" b="1" i="0" u="none" strike="noStrike" kern="1200" cap="none" spc="0" normalizeH="0" baseline="0" noProof="0" dirty="0" err="1">
                <a:ln>
                  <a:noFill/>
                </a:ln>
                <a:solidFill>
                  <a:prstClr val="black"/>
                </a:solidFill>
                <a:effectLst/>
                <a:uLnTx/>
                <a:uFillTx/>
                <a:latin typeface="Calibri" panose="020F0502020204030204"/>
                <a:ea typeface="+mn-ea"/>
                <a:cs typeface="+mn-cs"/>
              </a:rPr>
              <a:t>warbow</a:t>
            </a: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 trials Part 1 - 2005 by Paul Bourke &amp; David Whetham. Cranfield University / King’s College, London</a:t>
            </a:r>
          </a:p>
        </p:txBody>
      </p:sp>
      <p:sp>
        <p:nvSpPr>
          <p:cNvPr id="10" name="Title 9">
            <a:extLst>
              <a:ext uri="{FF2B5EF4-FFF2-40B4-BE49-F238E27FC236}">
                <a16:creationId xmlns:a16="http://schemas.microsoft.com/office/drawing/2014/main" id="{A693C068-5A6F-1253-A778-CD51975A2121}"/>
              </a:ext>
            </a:extLst>
          </p:cNvPr>
          <p:cNvSpPr>
            <a:spLocks noGrp="1"/>
          </p:cNvSpPr>
          <p:nvPr>
            <p:ph type="title"/>
          </p:nvPr>
        </p:nvSpPr>
        <p:spPr/>
        <p:txBody>
          <a:bodyPr/>
          <a:lstStyle/>
          <a:p>
            <a:endParaRPr lang="en-GB" dirty="0"/>
          </a:p>
        </p:txBody>
      </p:sp>
    </p:spTree>
    <p:extLst>
      <p:ext uri="{BB962C8B-B14F-4D97-AF65-F5344CB8AC3E}">
        <p14:creationId xmlns:p14="http://schemas.microsoft.com/office/powerpoint/2010/main" val="3903145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2B87F-A049-FD00-BD88-DA689AC2C1A2}"/>
              </a:ext>
            </a:extLst>
          </p:cNvPr>
          <p:cNvSpPr>
            <a:spLocks noGrp="1"/>
          </p:cNvSpPr>
          <p:nvPr>
            <p:ph type="title"/>
          </p:nvPr>
        </p:nvSpPr>
        <p:spPr/>
        <p:txBody>
          <a:bodyPr>
            <a:normAutofit/>
          </a:bodyPr>
          <a:lstStyle/>
          <a:p>
            <a:r>
              <a:rPr lang="en-GB" b="1" i="0" u="sng" dirty="0">
                <a:solidFill>
                  <a:srgbClr val="0F0F0F"/>
                </a:solidFill>
                <a:effectLst/>
                <a:latin typeface="Calibri" panose="020F0502020204030204" pitchFamily="34" charset="0"/>
                <a:cs typeface="Calibri" panose="020F0502020204030204" pitchFamily="34" charset="0"/>
              </a:rPr>
              <a:t>Arrows vs Armour - Medieval Myth Busting</a:t>
            </a:r>
            <a:br>
              <a:rPr lang="en-GB" b="1" i="0" u="sng" dirty="0">
                <a:solidFill>
                  <a:srgbClr val="0F0F0F"/>
                </a:solidFill>
                <a:effectLst/>
                <a:latin typeface="Calibri" panose="020F0502020204030204" pitchFamily="34" charset="0"/>
                <a:cs typeface="Calibri" panose="020F0502020204030204" pitchFamily="34" charset="0"/>
              </a:rPr>
            </a:br>
            <a:endParaRPr lang="en-GB" u="sng" dirty="0">
              <a:latin typeface="Calibri" panose="020F0502020204030204" pitchFamily="34" charset="0"/>
              <a:cs typeface="Calibri" panose="020F0502020204030204" pitchFamily="34" charset="0"/>
            </a:endParaRPr>
          </a:p>
        </p:txBody>
      </p:sp>
      <p:pic>
        <p:nvPicPr>
          <p:cNvPr id="4" name="Content Placeholder 3">
            <a:extLst>
              <a:ext uri="{FF2B5EF4-FFF2-40B4-BE49-F238E27FC236}">
                <a16:creationId xmlns:a16="http://schemas.microsoft.com/office/drawing/2014/main" id="{01963082-2CAB-5EC6-1A50-0BC5CABC56FF}"/>
              </a:ext>
            </a:extLst>
          </p:cNvPr>
          <p:cNvPicPr>
            <a:picLocks noGrp="1" noChangeAspect="1"/>
          </p:cNvPicPr>
          <p:nvPr>
            <p:ph idx="1"/>
          </p:nvPr>
        </p:nvPicPr>
        <p:blipFill>
          <a:blip r:embed="rId3"/>
          <a:stretch>
            <a:fillRect/>
          </a:stretch>
        </p:blipFill>
        <p:spPr>
          <a:xfrm>
            <a:off x="838200" y="1460630"/>
            <a:ext cx="4235115" cy="1563597"/>
          </a:xfrm>
          <a:prstGeom prst="rect">
            <a:avLst/>
          </a:prstGeom>
        </p:spPr>
      </p:pic>
      <p:pic>
        <p:nvPicPr>
          <p:cNvPr id="6" name="Picture 5">
            <a:extLst>
              <a:ext uri="{FF2B5EF4-FFF2-40B4-BE49-F238E27FC236}">
                <a16:creationId xmlns:a16="http://schemas.microsoft.com/office/drawing/2014/main" id="{1EFFEC48-A98A-942E-B480-E4F6C32541BE}"/>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Lst>
          </a:blip>
          <a:stretch>
            <a:fillRect/>
          </a:stretch>
        </p:blipFill>
        <p:spPr>
          <a:xfrm>
            <a:off x="8446085" y="3429000"/>
            <a:ext cx="2757869" cy="2961081"/>
          </a:xfrm>
          <a:prstGeom prst="rect">
            <a:avLst/>
          </a:prstGeom>
          <a:ln>
            <a:noFill/>
          </a:ln>
          <a:effectLst>
            <a:softEdge rad="112500"/>
          </a:effectLst>
        </p:spPr>
      </p:pic>
      <p:pic>
        <p:nvPicPr>
          <p:cNvPr id="7" name="Picture 6">
            <a:extLst>
              <a:ext uri="{FF2B5EF4-FFF2-40B4-BE49-F238E27FC236}">
                <a16:creationId xmlns:a16="http://schemas.microsoft.com/office/drawing/2014/main" id="{C6BD84BC-8893-5F68-C50E-42E102E40DE9}"/>
              </a:ext>
            </a:extLst>
          </p:cNvPr>
          <p:cNvPicPr>
            <a:picLocks noChangeAspect="1"/>
          </p:cNvPicPr>
          <p:nvPr/>
        </p:nvPicPr>
        <p:blipFill>
          <a:blip r:embed="rId6"/>
          <a:stretch>
            <a:fillRect/>
          </a:stretch>
        </p:blipFill>
        <p:spPr>
          <a:xfrm>
            <a:off x="4800166" y="3429000"/>
            <a:ext cx="3096830" cy="1738315"/>
          </a:xfrm>
          <a:prstGeom prst="rect">
            <a:avLst/>
          </a:prstGeom>
          <a:ln>
            <a:noFill/>
          </a:ln>
          <a:effectLst>
            <a:softEdge rad="112500"/>
          </a:effectLst>
        </p:spPr>
      </p:pic>
      <p:pic>
        <p:nvPicPr>
          <p:cNvPr id="8" name="Picture 7">
            <a:extLst>
              <a:ext uri="{FF2B5EF4-FFF2-40B4-BE49-F238E27FC236}">
                <a16:creationId xmlns:a16="http://schemas.microsoft.com/office/drawing/2014/main" id="{3615D9D8-956E-AA7E-7AD8-D41991920E2D}"/>
              </a:ext>
            </a:extLst>
          </p:cNvPr>
          <p:cNvPicPr>
            <a:picLocks noChangeAspect="1"/>
          </p:cNvPicPr>
          <p:nvPr/>
        </p:nvPicPr>
        <p:blipFill>
          <a:blip r:embed="rId7"/>
          <a:stretch>
            <a:fillRect/>
          </a:stretch>
        </p:blipFill>
        <p:spPr>
          <a:xfrm>
            <a:off x="838200" y="3429000"/>
            <a:ext cx="3279932" cy="3097036"/>
          </a:xfrm>
          <a:prstGeom prst="rect">
            <a:avLst/>
          </a:prstGeom>
          <a:ln>
            <a:noFill/>
          </a:ln>
          <a:effectLst>
            <a:softEdge rad="112500"/>
          </a:effectLst>
        </p:spPr>
      </p:pic>
      <p:pic>
        <p:nvPicPr>
          <p:cNvPr id="9" name="Picture 8">
            <a:extLst>
              <a:ext uri="{FF2B5EF4-FFF2-40B4-BE49-F238E27FC236}">
                <a16:creationId xmlns:a16="http://schemas.microsoft.com/office/drawing/2014/main" id="{4D004B75-ABC9-666B-7A91-E0125EC7862F}"/>
              </a:ext>
            </a:extLst>
          </p:cNvPr>
          <p:cNvPicPr>
            <a:picLocks noChangeAspect="1"/>
          </p:cNvPicPr>
          <p:nvPr/>
        </p:nvPicPr>
        <p:blipFill>
          <a:blip r:embed="rId8"/>
          <a:stretch>
            <a:fillRect/>
          </a:stretch>
        </p:blipFill>
        <p:spPr>
          <a:xfrm>
            <a:off x="6823792" y="1452502"/>
            <a:ext cx="2350085" cy="1582851"/>
          </a:xfrm>
          <a:prstGeom prst="rect">
            <a:avLst/>
          </a:prstGeom>
          <a:ln>
            <a:no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EEBA927C-926B-718E-72B7-7464C1DBAC33}"/>
              </a:ext>
            </a:extLst>
          </p:cNvPr>
          <p:cNvSpPr txBox="1"/>
          <p:nvPr/>
        </p:nvSpPr>
        <p:spPr>
          <a:xfrm>
            <a:off x="9307608" y="1826929"/>
            <a:ext cx="2350085" cy="830997"/>
          </a:xfrm>
          <a:prstGeom prst="rect">
            <a:avLst/>
          </a:prstGeom>
          <a:noFill/>
        </p:spPr>
        <p:txBody>
          <a:bodyPr wrap="square" rtlCol="0">
            <a:spAutoFit/>
          </a:bodyPr>
          <a:lstStyle/>
          <a:p>
            <a:r>
              <a:rPr lang="en-GB" sz="2400" b="1" dirty="0"/>
              <a:t>Range – 25m</a:t>
            </a:r>
          </a:p>
          <a:p>
            <a:r>
              <a:rPr lang="en-GB" sz="2400" b="1" dirty="0"/>
              <a:t>Flat shooting</a:t>
            </a:r>
          </a:p>
        </p:txBody>
      </p:sp>
      <p:sp>
        <p:nvSpPr>
          <p:cNvPr id="11" name="TextBox 10">
            <a:extLst>
              <a:ext uri="{FF2B5EF4-FFF2-40B4-BE49-F238E27FC236}">
                <a16:creationId xmlns:a16="http://schemas.microsoft.com/office/drawing/2014/main" id="{39624FB1-1238-D3EC-4F66-D674B6B0F147}"/>
              </a:ext>
            </a:extLst>
          </p:cNvPr>
          <p:cNvSpPr txBox="1"/>
          <p:nvPr/>
        </p:nvSpPr>
        <p:spPr>
          <a:xfrm>
            <a:off x="908110" y="5559084"/>
            <a:ext cx="2234839" cy="830997"/>
          </a:xfrm>
          <a:prstGeom prst="rect">
            <a:avLst/>
          </a:prstGeom>
          <a:noFill/>
        </p:spPr>
        <p:txBody>
          <a:bodyPr wrap="square" rtlCol="0">
            <a:spAutoFit/>
          </a:bodyPr>
          <a:lstStyle/>
          <a:p>
            <a:r>
              <a:rPr lang="en-GB" sz="2400" b="1" dirty="0">
                <a:solidFill>
                  <a:schemeClr val="bg1"/>
                </a:solidFill>
              </a:rPr>
              <a:t>Mary Rose copy</a:t>
            </a:r>
          </a:p>
          <a:p>
            <a:r>
              <a:rPr lang="en-GB" sz="2400" b="1" dirty="0">
                <a:solidFill>
                  <a:schemeClr val="bg1"/>
                </a:solidFill>
              </a:rPr>
              <a:t>160lb at 30in</a:t>
            </a:r>
          </a:p>
        </p:txBody>
      </p:sp>
      <p:sp>
        <p:nvSpPr>
          <p:cNvPr id="12" name="TextBox 11">
            <a:extLst>
              <a:ext uri="{FF2B5EF4-FFF2-40B4-BE49-F238E27FC236}">
                <a16:creationId xmlns:a16="http://schemas.microsoft.com/office/drawing/2014/main" id="{8CF4245B-9007-27D0-0A1C-7301219C9786}"/>
              </a:ext>
            </a:extLst>
          </p:cNvPr>
          <p:cNvSpPr txBox="1"/>
          <p:nvPr/>
        </p:nvSpPr>
        <p:spPr>
          <a:xfrm>
            <a:off x="4800166" y="5204354"/>
            <a:ext cx="3747758" cy="1323439"/>
          </a:xfrm>
          <a:prstGeom prst="rect">
            <a:avLst/>
          </a:prstGeom>
          <a:noFill/>
        </p:spPr>
        <p:txBody>
          <a:bodyPr wrap="square" rtlCol="0">
            <a:spAutoFit/>
          </a:bodyPr>
          <a:lstStyle/>
          <a:p>
            <a:r>
              <a:rPr lang="en-GB" sz="2000" b="1" dirty="0"/>
              <a:t>Mary Rose copy</a:t>
            </a:r>
          </a:p>
          <a:p>
            <a:r>
              <a:rPr lang="en-GB" sz="2000" b="1" dirty="0"/>
              <a:t>~1403</a:t>
            </a:r>
          </a:p>
          <a:p>
            <a:r>
              <a:rPr lang="en-GB" sz="2000" b="1" dirty="0"/>
              <a:t>Wrought Iron</a:t>
            </a:r>
          </a:p>
          <a:p>
            <a:r>
              <a:rPr lang="en-GB" sz="2000" b="1" dirty="0"/>
              <a:t>Hardened vs Non Hardened</a:t>
            </a:r>
          </a:p>
        </p:txBody>
      </p:sp>
      <p:sp>
        <p:nvSpPr>
          <p:cNvPr id="13" name="TextBox 12">
            <a:extLst>
              <a:ext uri="{FF2B5EF4-FFF2-40B4-BE49-F238E27FC236}">
                <a16:creationId xmlns:a16="http://schemas.microsoft.com/office/drawing/2014/main" id="{CC57581E-663A-9333-4A2E-AEC29F852C36}"/>
              </a:ext>
            </a:extLst>
          </p:cNvPr>
          <p:cNvSpPr txBox="1"/>
          <p:nvPr/>
        </p:nvSpPr>
        <p:spPr>
          <a:xfrm>
            <a:off x="8832396" y="4427158"/>
            <a:ext cx="3300508" cy="1631216"/>
          </a:xfrm>
          <a:prstGeom prst="rect">
            <a:avLst/>
          </a:prstGeom>
          <a:noFill/>
        </p:spPr>
        <p:txBody>
          <a:bodyPr wrap="square" rtlCol="0">
            <a:spAutoFit/>
          </a:bodyPr>
          <a:lstStyle/>
          <a:p>
            <a:r>
              <a:rPr lang="en-GB" sz="2000" b="1" dirty="0" err="1">
                <a:solidFill>
                  <a:schemeClr val="bg1"/>
                </a:solidFill>
              </a:rPr>
              <a:t>Churburg</a:t>
            </a:r>
            <a:r>
              <a:rPr lang="en-GB" sz="2000" b="1" dirty="0">
                <a:solidFill>
                  <a:schemeClr val="bg1"/>
                </a:solidFill>
              </a:rPr>
              <a:t> 14 copy</a:t>
            </a:r>
          </a:p>
          <a:p>
            <a:r>
              <a:rPr lang="en-GB" sz="2000" b="1" dirty="0">
                <a:solidFill>
                  <a:schemeClr val="bg1"/>
                </a:solidFill>
              </a:rPr>
              <a:t>~1390</a:t>
            </a:r>
          </a:p>
          <a:p>
            <a:r>
              <a:rPr lang="en-GB" sz="2000" b="1" dirty="0">
                <a:solidFill>
                  <a:schemeClr val="bg1"/>
                </a:solidFill>
              </a:rPr>
              <a:t>1.5/2.5mm thickness</a:t>
            </a:r>
          </a:p>
          <a:p>
            <a:r>
              <a:rPr lang="en-GB" sz="2000" b="1" dirty="0">
                <a:solidFill>
                  <a:schemeClr val="bg1"/>
                </a:solidFill>
              </a:rPr>
              <a:t>Ballistic Gel </a:t>
            </a:r>
          </a:p>
          <a:p>
            <a:r>
              <a:rPr lang="en-GB" sz="2000" b="1" dirty="0">
                <a:solidFill>
                  <a:schemeClr val="bg1"/>
                </a:solidFill>
              </a:rPr>
              <a:t>Not fixed</a:t>
            </a:r>
          </a:p>
        </p:txBody>
      </p:sp>
    </p:spTree>
    <p:extLst>
      <p:ext uri="{BB962C8B-B14F-4D97-AF65-F5344CB8AC3E}">
        <p14:creationId xmlns:p14="http://schemas.microsoft.com/office/powerpoint/2010/main" val="4104941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924764-C459-9978-0192-F59373160760}"/>
              </a:ext>
            </a:extLst>
          </p:cNvPr>
          <p:cNvSpPr>
            <a:spLocks noGrp="1"/>
          </p:cNvSpPr>
          <p:nvPr>
            <p:ph idx="1"/>
          </p:nvPr>
        </p:nvSpPr>
        <p:spPr>
          <a:xfrm>
            <a:off x="838200" y="1497724"/>
            <a:ext cx="10515600" cy="4351338"/>
          </a:xfrm>
        </p:spPr>
        <p:txBody>
          <a:bodyPr/>
          <a:lstStyle/>
          <a:p>
            <a:pPr marL="0" indent="0">
              <a:buNone/>
            </a:pPr>
            <a:r>
              <a:rPr lang="en-GB" sz="3200" b="1" u="sng" dirty="0"/>
              <a:t>Results</a:t>
            </a:r>
            <a:r>
              <a:rPr lang="en-GB" dirty="0"/>
              <a:t> </a:t>
            </a:r>
          </a:p>
          <a:p>
            <a:pPr marL="0" indent="0">
              <a:lnSpc>
                <a:spcPct val="150000"/>
              </a:lnSpc>
              <a:buNone/>
            </a:pPr>
            <a:r>
              <a:rPr lang="en-GB" dirty="0"/>
              <a:t>Non-case hardened arrows – very slight dents, arrows ricochet</a:t>
            </a:r>
          </a:p>
          <a:p>
            <a:pPr marL="0" indent="0">
              <a:lnSpc>
                <a:spcPct val="150000"/>
              </a:lnSpc>
              <a:buNone/>
            </a:pPr>
            <a:r>
              <a:rPr lang="en-GB" dirty="0"/>
              <a:t>Case hardened arrow heads – slightly bigger dents, arrows ricochet</a:t>
            </a:r>
          </a:p>
          <a:p>
            <a:endParaRPr lang="en-GB" dirty="0"/>
          </a:p>
        </p:txBody>
      </p:sp>
      <p:pic>
        <p:nvPicPr>
          <p:cNvPr id="4" name="Picture 3">
            <a:extLst>
              <a:ext uri="{FF2B5EF4-FFF2-40B4-BE49-F238E27FC236}">
                <a16:creationId xmlns:a16="http://schemas.microsoft.com/office/drawing/2014/main" id="{A122D10E-5101-DD8D-F33B-9913B011618E}"/>
              </a:ext>
            </a:extLst>
          </p:cNvPr>
          <p:cNvPicPr>
            <a:picLocks noChangeAspect="1"/>
          </p:cNvPicPr>
          <p:nvPr/>
        </p:nvPicPr>
        <p:blipFill>
          <a:blip r:embed="rId3"/>
          <a:stretch>
            <a:fillRect/>
          </a:stretch>
        </p:blipFill>
        <p:spPr>
          <a:xfrm>
            <a:off x="334407" y="4122604"/>
            <a:ext cx="11523186" cy="1881203"/>
          </a:xfrm>
          <a:prstGeom prst="rect">
            <a:avLst/>
          </a:prstGeom>
        </p:spPr>
      </p:pic>
      <p:sp>
        <p:nvSpPr>
          <p:cNvPr id="6" name="Title 1">
            <a:extLst>
              <a:ext uri="{FF2B5EF4-FFF2-40B4-BE49-F238E27FC236}">
                <a16:creationId xmlns:a16="http://schemas.microsoft.com/office/drawing/2014/main" id="{B6961385-548C-95A7-3243-21A8974E66F6}"/>
              </a:ext>
            </a:extLst>
          </p:cNvPr>
          <p:cNvSpPr txBox="1">
            <a:spLocks/>
          </p:cNvSpPr>
          <p:nvPr/>
        </p:nvSpPr>
        <p:spPr>
          <a:xfrm>
            <a:off x="1003721" y="333964"/>
            <a:ext cx="10515600"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solidFill>
                  <a:srgbClr val="0F0F0F"/>
                </a:solidFill>
                <a:latin typeface="Calibri" panose="020F0502020204030204" pitchFamily="34" charset="0"/>
                <a:cs typeface="Calibri" panose="020F0502020204030204" pitchFamily="34" charset="0"/>
              </a:rPr>
              <a:t>Arrows vs Armour - Medieval Myth Busting</a:t>
            </a:r>
            <a:br>
              <a:rPr lang="en-GB" b="1" u="sng" dirty="0">
                <a:solidFill>
                  <a:srgbClr val="0F0F0F"/>
                </a:solidFill>
                <a:latin typeface="Calibri" panose="020F0502020204030204" pitchFamily="34" charset="0"/>
                <a:cs typeface="Calibri" panose="020F0502020204030204" pitchFamily="34" charset="0"/>
              </a:rPr>
            </a:br>
            <a:endParaRPr lang="en-GB" u="sng" dirty="0">
              <a:latin typeface="Calibri" panose="020F0502020204030204" pitchFamily="34" charset="0"/>
              <a:cs typeface="Calibri" panose="020F0502020204030204" pitchFamily="34" charset="0"/>
            </a:endParaRPr>
          </a:p>
        </p:txBody>
      </p:sp>
      <p:sp>
        <p:nvSpPr>
          <p:cNvPr id="8" name="Oval 7">
            <a:extLst>
              <a:ext uri="{FF2B5EF4-FFF2-40B4-BE49-F238E27FC236}">
                <a16:creationId xmlns:a16="http://schemas.microsoft.com/office/drawing/2014/main" id="{438826EB-449B-8B4F-E3AC-F8001A1D8252}"/>
              </a:ext>
            </a:extLst>
          </p:cNvPr>
          <p:cNvSpPr/>
          <p:nvPr/>
        </p:nvSpPr>
        <p:spPr>
          <a:xfrm>
            <a:off x="6826236" y="4897625"/>
            <a:ext cx="513348" cy="462651"/>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5701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E15E3-4E44-D408-DA25-FFFFF78F4338}"/>
              </a:ext>
            </a:extLst>
          </p:cNvPr>
          <p:cNvSpPr>
            <a:spLocks noGrp="1"/>
          </p:cNvSpPr>
          <p:nvPr>
            <p:ph type="title"/>
          </p:nvPr>
        </p:nvSpPr>
        <p:spPr>
          <a:xfrm>
            <a:off x="731874" y="159489"/>
            <a:ext cx="10515600" cy="1325563"/>
          </a:xfrm>
        </p:spPr>
        <p:txBody>
          <a:bodyPr/>
          <a:lstStyle/>
          <a:p>
            <a:pPr algn="ctr"/>
            <a:r>
              <a:rPr lang="en-GB" b="1" u="sng" dirty="0">
                <a:latin typeface="+mn-lt"/>
              </a:rPr>
              <a:t>Summary</a:t>
            </a:r>
          </a:p>
        </p:txBody>
      </p:sp>
      <p:sp>
        <p:nvSpPr>
          <p:cNvPr id="3" name="Content Placeholder 2">
            <a:extLst>
              <a:ext uri="{FF2B5EF4-FFF2-40B4-BE49-F238E27FC236}">
                <a16:creationId xmlns:a16="http://schemas.microsoft.com/office/drawing/2014/main" id="{4D8D1C5F-7FD7-EE7F-EB61-27BDCF920B64}"/>
              </a:ext>
            </a:extLst>
          </p:cNvPr>
          <p:cNvSpPr>
            <a:spLocks noGrp="1"/>
          </p:cNvSpPr>
          <p:nvPr>
            <p:ph idx="1"/>
          </p:nvPr>
        </p:nvSpPr>
        <p:spPr>
          <a:xfrm>
            <a:off x="999420" y="1580744"/>
            <a:ext cx="10515600" cy="5117767"/>
          </a:xfrm>
        </p:spPr>
        <p:txBody>
          <a:bodyPr>
            <a:normAutofit/>
          </a:bodyPr>
          <a:lstStyle/>
          <a:p>
            <a:pPr marL="0" indent="0">
              <a:buNone/>
            </a:pPr>
            <a:r>
              <a:rPr lang="en-GB" sz="2000" b="1" dirty="0"/>
              <a:t>High quality armour breast plates – Difficult to penetrate</a:t>
            </a:r>
          </a:p>
          <a:p>
            <a:pPr marL="0" indent="0">
              <a:buNone/>
            </a:pPr>
            <a:endParaRPr lang="en-GB" sz="2000" b="1" dirty="0"/>
          </a:p>
          <a:p>
            <a:pPr marL="0" indent="0">
              <a:buNone/>
            </a:pPr>
            <a:r>
              <a:rPr lang="en-GB" sz="2000" b="1" dirty="0"/>
              <a:t>Maille/Low quality armour – Bodkin arrows effective at killing or disabling enemy</a:t>
            </a:r>
          </a:p>
          <a:p>
            <a:pPr marL="0" indent="0">
              <a:buNone/>
            </a:pPr>
            <a:endParaRPr lang="en-GB" sz="2000" b="1" dirty="0"/>
          </a:p>
          <a:p>
            <a:pPr marL="0" indent="0">
              <a:buNone/>
            </a:pPr>
            <a:r>
              <a:rPr lang="en-GB" sz="2000" b="1" dirty="0"/>
              <a:t>In my opinion, the longbow was the decisive weapon at the battle of Agincourt, but </a:t>
            </a:r>
            <a:r>
              <a:rPr lang="en-GB" sz="2000" b="1" u="sng" dirty="0"/>
              <a:t>not</a:t>
            </a:r>
            <a:r>
              <a:rPr lang="en-GB" sz="2000" b="1" dirty="0"/>
              <a:t> the major contributing factor to victory</a:t>
            </a:r>
          </a:p>
          <a:p>
            <a:pPr marL="0" indent="0">
              <a:buNone/>
            </a:pPr>
            <a:endParaRPr lang="en-GB" sz="2000" b="1" dirty="0"/>
          </a:p>
          <a:p>
            <a:pPr marL="0" indent="0">
              <a:buNone/>
            </a:pPr>
            <a:r>
              <a:rPr lang="en-GB" sz="2000" b="1" dirty="0"/>
              <a:t>But it’s difficult to imagine an English victory without the longbow capability… </a:t>
            </a:r>
          </a:p>
          <a:p>
            <a:pPr marL="0" indent="0">
              <a:buNone/>
            </a:pPr>
            <a:endParaRPr lang="en-GB" sz="2000" b="1" dirty="0"/>
          </a:p>
          <a:p>
            <a:pPr marL="0" indent="0">
              <a:buNone/>
            </a:pPr>
            <a:r>
              <a:rPr lang="en-GB" sz="2000" b="1" dirty="0"/>
              <a:t>Importance of defensive position and terrain advantage? Surrounded by larger French force?</a:t>
            </a:r>
          </a:p>
          <a:p>
            <a:pPr marL="0" indent="0">
              <a:buNone/>
            </a:pPr>
            <a:endParaRPr lang="en-GB" sz="2000" b="1" dirty="0"/>
          </a:p>
          <a:p>
            <a:pPr marL="0" indent="0">
              <a:buNone/>
            </a:pPr>
            <a:r>
              <a:rPr lang="en-GB" b="1" u="sng" dirty="0"/>
              <a:t>Multiple factors </a:t>
            </a:r>
            <a:r>
              <a:rPr lang="en-GB" b="1" dirty="0"/>
              <a:t>led to the French defeat </a:t>
            </a:r>
          </a:p>
          <a:p>
            <a:endParaRPr lang="en-GB" sz="2000" dirty="0"/>
          </a:p>
        </p:txBody>
      </p:sp>
      <p:pic>
        <p:nvPicPr>
          <p:cNvPr id="6" name="Content Placeholder 4">
            <a:extLst>
              <a:ext uri="{FF2B5EF4-FFF2-40B4-BE49-F238E27FC236}">
                <a16:creationId xmlns:a16="http://schemas.microsoft.com/office/drawing/2014/main" id="{AB49C945-4B7A-E73E-AC1A-352F3400053A}"/>
              </a:ext>
            </a:extLst>
          </p:cNvPr>
          <p:cNvPicPr>
            <a:picLocks noChangeAspect="1"/>
          </p:cNvPicPr>
          <p:nvPr/>
        </p:nvPicPr>
        <p:blipFill>
          <a:blip r:embed="rId3"/>
          <a:stretch>
            <a:fillRect/>
          </a:stretch>
        </p:blipFill>
        <p:spPr>
          <a:xfrm>
            <a:off x="10017690" y="1550788"/>
            <a:ext cx="1174890" cy="1182011"/>
          </a:xfrm>
          <a:prstGeom prst="rect">
            <a:avLst/>
          </a:prstGeom>
        </p:spPr>
      </p:pic>
      <p:pic>
        <p:nvPicPr>
          <p:cNvPr id="8" name="Picture 7">
            <a:extLst>
              <a:ext uri="{FF2B5EF4-FFF2-40B4-BE49-F238E27FC236}">
                <a16:creationId xmlns:a16="http://schemas.microsoft.com/office/drawing/2014/main" id="{BCB5E2B4-2139-5E23-2881-4384F536A863}"/>
              </a:ext>
            </a:extLst>
          </p:cNvPr>
          <p:cNvPicPr>
            <a:picLocks noChangeAspect="1"/>
          </p:cNvPicPr>
          <p:nvPr/>
        </p:nvPicPr>
        <p:blipFill>
          <a:blip r:embed="rId4"/>
          <a:stretch>
            <a:fillRect/>
          </a:stretch>
        </p:blipFill>
        <p:spPr>
          <a:xfrm>
            <a:off x="7754112" y="905242"/>
            <a:ext cx="1846326" cy="1015479"/>
          </a:xfrm>
          <a:prstGeom prst="rect">
            <a:avLst/>
          </a:prstGeom>
        </p:spPr>
      </p:pic>
    </p:spTree>
    <p:extLst>
      <p:ext uri="{BB962C8B-B14F-4D97-AF65-F5344CB8AC3E}">
        <p14:creationId xmlns:p14="http://schemas.microsoft.com/office/powerpoint/2010/main" val="374288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73164-938C-FC63-C598-458107C651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0AB9A08-B109-AFAB-01B1-CE61FCD63D5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94E261BD-001D-80EF-B711-6A93A0934697}"/>
              </a:ext>
            </a:extLst>
          </p:cNvPr>
          <p:cNvPicPr>
            <a:picLocks noChangeAspect="1"/>
          </p:cNvPicPr>
          <p:nvPr/>
        </p:nvPicPr>
        <p:blipFill>
          <a:blip r:embed="rId3">
            <a:duotone>
              <a:schemeClr val="bg2">
                <a:shade val="45000"/>
                <a:satMod val="135000"/>
              </a:schemeClr>
              <a:prstClr val="white"/>
            </a:duotone>
          </a:blip>
          <a:stretch>
            <a:fillRect/>
          </a:stretch>
        </p:blipFill>
        <p:spPr>
          <a:xfrm>
            <a:off x="240631" y="-1828"/>
            <a:ext cx="11686629" cy="6859828"/>
          </a:xfrm>
          <a:prstGeom prst="rect">
            <a:avLst/>
          </a:prstGeom>
          <a:ln>
            <a:noFill/>
          </a:ln>
          <a:effectLst>
            <a:softEdge rad="635000"/>
          </a:effectLst>
        </p:spPr>
      </p:pic>
      <p:sp>
        <p:nvSpPr>
          <p:cNvPr id="5" name="TextBox 4">
            <a:extLst>
              <a:ext uri="{FF2B5EF4-FFF2-40B4-BE49-F238E27FC236}">
                <a16:creationId xmlns:a16="http://schemas.microsoft.com/office/drawing/2014/main" id="{3A9E093C-A42A-1098-F448-C29E1D14D1E9}"/>
              </a:ext>
            </a:extLst>
          </p:cNvPr>
          <p:cNvSpPr txBox="1"/>
          <p:nvPr/>
        </p:nvSpPr>
        <p:spPr>
          <a:xfrm>
            <a:off x="3359888" y="1977656"/>
            <a:ext cx="184731" cy="369332"/>
          </a:xfrm>
          <a:prstGeom prst="rect">
            <a:avLst/>
          </a:prstGeom>
          <a:noFill/>
        </p:spPr>
        <p:txBody>
          <a:bodyPr wrap="none" rtlCol="0">
            <a:spAutoFit/>
          </a:bodyPr>
          <a:lstStyle/>
          <a:p>
            <a:endParaRPr lang="en-GB" dirty="0"/>
          </a:p>
        </p:txBody>
      </p:sp>
      <p:sp>
        <p:nvSpPr>
          <p:cNvPr id="6" name="TextBox 5">
            <a:extLst>
              <a:ext uri="{FF2B5EF4-FFF2-40B4-BE49-F238E27FC236}">
                <a16:creationId xmlns:a16="http://schemas.microsoft.com/office/drawing/2014/main" id="{D89EAE7C-FFC3-A48B-3B2A-983BF86BF990}"/>
              </a:ext>
            </a:extLst>
          </p:cNvPr>
          <p:cNvSpPr txBox="1"/>
          <p:nvPr/>
        </p:nvSpPr>
        <p:spPr>
          <a:xfrm>
            <a:off x="4683529" y="258465"/>
            <a:ext cx="2800831" cy="769441"/>
          </a:xfrm>
          <a:prstGeom prst="rect">
            <a:avLst/>
          </a:prstGeom>
          <a:noFill/>
        </p:spPr>
        <p:txBody>
          <a:bodyPr wrap="none" rtlCol="0">
            <a:spAutoFit/>
          </a:bodyPr>
          <a:lstStyle/>
          <a:p>
            <a:r>
              <a:rPr lang="en-GB" sz="4400" b="1" u="sng" dirty="0"/>
              <a:t>Questions?</a:t>
            </a:r>
          </a:p>
        </p:txBody>
      </p:sp>
    </p:spTree>
    <p:extLst>
      <p:ext uri="{BB962C8B-B14F-4D97-AF65-F5344CB8AC3E}">
        <p14:creationId xmlns:p14="http://schemas.microsoft.com/office/powerpoint/2010/main" val="2554485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1855</TotalTime>
  <Words>2455</Words>
  <Application>Microsoft Office PowerPoint</Application>
  <PresentationFormat>Widescreen</PresentationFormat>
  <Paragraphs>166</Paragraphs>
  <Slides>12</Slides>
  <Notes>12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Arial</vt:lpstr>
      <vt:lpstr>Calibri</vt:lpstr>
      <vt:lpstr>Calibri Light</vt:lpstr>
      <vt:lpstr>ff1</vt:lpstr>
      <vt:lpstr>ff13</vt:lpstr>
      <vt:lpstr>ff2</vt:lpstr>
      <vt:lpstr>Georgia</vt:lpstr>
      <vt:lpstr>Libre Baskerville</vt:lpstr>
      <vt:lpstr>Rubik</vt:lpstr>
      <vt:lpstr>Source Sans Pro</vt:lpstr>
      <vt:lpstr>Office Theme</vt:lpstr>
      <vt:lpstr>PowerPoint Presentation</vt:lpstr>
      <vt:lpstr>Battle of Agincourt (October 25, 1415) </vt:lpstr>
      <vt:lpstr>Effectiveness of the longbow – Invincible?</vt:lpstr>
      <vt:lpstr>Other factors to consider</vt:lpstr>
      <vt:lpstr>English Longbow Testing against various armor circa 1400 By Matheus Bane January 2006  </vt:lpstr>
      <vt:lpstr>The Longbow vs Armour debate</vt:lpstr>
      <vt:lpstr>PowerPoint Presentation</vt:lpstr>
      <vt:lpstr>PowerPoint Presentation</vt:lpstr>
      <vt:lpstr>Arrows vs Armour - Medieval Myth Busting </vt:lpstr>
      <vt:lpstr>PowerPoint Presentation</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Stuart Atkins</dc:creator>
  <cp:lastModifiedBy>Atkins Stuart C</cp:lastModifiedBy>
  <cp:revision>68</cp:revision>
  <dcterms:created xsi:type="dcterms:W3CDTF">2022-10-09T20:18:27Z</dcterms:created>
  <dcterms:modified xsi:type="dcterms:W3CDTF">2022-11-02T11:13:27Z</dcterms:modified>
</cp:coreProperties>
</file>