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235" autoAdjust="0"/>
  </p:normalViewPr>
  <p:slideViewPr>
    <p:cSldViewPr snapToGrid="0">
      <p:cViewPr varScale="1">
        <p:scale>
          <a:sx n="56" d="100"/>
          <a:sy n="56" d="100"/>
        </p:scale>
        <p:origin x="16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8BE318-C6D9-40DC-BC6F-C928AF599328}" type="datetimeFigureOut">
              <a:rPr lang="en-IN" smtClean="0"/>
              <a:t>20-11-2023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4E5FC5-CDD9-43DB-936A-756BD0BC32D8}" type="slidenum">
              <a:rPr lang="en-IN" smtClean="0"/>
              <a:t>‹#›</a:t>
            </a:fld>
            <a:endParaRPr lang="en-IN"/>
          </a:p>
        </p:txBody>
      </p:sp>
    </p:spTree>
    <p:extLst>
      <p:ext uri="{BB962C8B-B14F-4D97-AF65-F5344CB8AC3E}">
        <p14:creationId xmlns:p14="http://schemas.microsoft.com/office/powerpoint/2010/main" val="3308717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Hello, I am a recent graduate with a BA in Business Management.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Fueled</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by the entrepreneurial spirit sweeping the present era, I find myself inspired to explore innovative ventures. My education has equipped me with valuable knowledge and skills, propelling me to delve into the realm of entrepreneurship. Recognizing the transformative power of creative ideas, I've envisioned a unique project,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a bakery shop specializing in vegan cakes and muffins. Despite financial constraints, I am determined to turn this vision into reality and seek the support of seasoned business experts, such as the esteemed investors from Dragon's Den.</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3</a:t>
            </a:fld>
            <a:endParaRPr lang="en-IN"/>
          </a:p>
        </p:txBody>
      </p:sp>
    </p:spTree>
    <p:extLst>
      <p:ext uri="{BB962C8B-B14F-4D97-AF65-F5344CB8AC3E}">
        <p14:creationId xmlns:p14="http://schemas.microsoft.com/office/powerpoint/2010/main" val="42722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I'm an aspiring entrepreneur and recent BA Business Management graduate. Excited about venturing into the dynamic world of business, I present "Creamery Creations," a vegan bakery concept. My SWOT analysis reveals inherent strengths in creativity and innovation, leveraging a growing market trend toward veganism. However, financial constraints pose a challenge, driving my pursuit of strategic partnerships with Dragon's Den investors. Opportunities abound in the expanding vegan market, while my commitment to sustainability aligns with environmental trends. Acknowledging weaknesses, I view challenges as stepping stones, poised to transform obstacles into opportunities on my entrepreneurial journey.</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4</a:t>
            </a:fld>
            <a:endParaRPr lang="en-IN"/>
          </a:p>
        </p:txBody>
      </p:sp>
    </p:spTree>
    <p:extLst>
      <p:ext uri="{BB962C8B-B14F-4D97-AF65-F5344CB8AC3E}">
        <p14:creationId xmlns:p14="http://schemas.microsoft.com/office/powerpoint/2010/main" val="1005781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is a pioneering vegan bakery offering an array of delectable cakes and muffins. Our unique selling proposition lies in the exclusive use of vegan raw materials and products, catering to the increasing demand for plant-based options. Our diverse menu promises indulgence without compromise, appealing to both vegan enthusiasts and those exploring healthier alternatives. With an emphasis on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flavor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quality, and ethical sourcing,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seeks to redefine the conventional bakery experience, providing guilt-free indulgence for all.</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5</a:t>
            </a:fld>
            <a:endParaRPr lang="en-IN"/>
          </a:p>
        </p:txBody>
      </p:sp>
    </p:spTree>
    <p:extLst>
      <p:ext uri="{BB962C8B-B14F-4D97-AF65-F5344CB8AC3E}">
        <p14:creationId xmlns:p14="http://schemas.microsoft.com/office/powerpoint/2010/main" val="2119232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The management team for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comprises a Head Baker, tasked with crafting signature vegan treats. A Marketing Specialist will drive brand awareness, ensuring the unique offerings reach the target audience. An Operations Manager will oversee logistical aspects, focusing on production and supply chain efficiency. Additionally, a Financial Analyst will manage budgets and finances, optimizing resource allocation. This diverse team collaborates to harmonize creativity, operations, marketing, and finance, laying the foundation for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to thrive in the competitive bakery market.</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6</a:t>
            </a:fld>
            <a:endParaRPr lang="en-IN"/>
          </a:p>
        </p:txBody>
      </p:sp>
    </p:spTree>
    <p:extLst>
      <p:ext uri="{BB962C8B-B14F-4D97-AF65-F5344CB8AC3E}">
        <p14:creationId xmlns:p14="http://schemas.microsoft.com/office/powerpoint/2010/main" val="2414473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The primary customers for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are health-conscious individuals seeking indulgence without compromising their dietary choices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Abillion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2020). The Unique Selling Point (USP) lies in exclusively using vegan raw materials, appealing to the growing market of those embracing plant-based lifestyles. To reach our audience, strategic marketing strategies include targeted social media campaigns, collaborations with influencers in the vegan and wellness communities, and participation in local events promoting sustainable living. Through these initiatives, we aim to position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as the go-to destination for guilt-free, delicious vegan cakes and muffins, capturing the hearts of discerning consumers.</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7</a:t>
            </a:fld>
            <a:endParaRPr lang="en-IN"/>
          </a:p>
        </p:txBody>
      </p:sp>
    </p:spTree>
    <p:extLst>
      <p:ext uri="{BB962C8B-B14F-4D97-AF65-F5344CB8AC3E}">
        <p14:creationId xmlns:p14="http://schemas.microsoft.com/office/powerpoint/2010/main" val="4262064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In the competitive bakery landscape, major contenders include traditional bakeries and specialty shops.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sets itself apart through an unwavering commitment to utilizing solely vegan ingredients, tapping into the burgeoning demand for plant-based alternatives. Its distinctive edge lies in seamlessly merging ethical and health-conscious choices with unparalleled taste and creativity. To distinguish itself further, the business plans to collaborate with local farmers for a consistent supply of fresh produce, underlining its dedication to sustainability. Through these strategies,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aims to establish a unique presence in the market, attracting customers seeking a blend of exceptional taste and values-aligned consumption.</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8</a:t>
            </a:fld>
            <a:endParaRPr lang="en-IN"/>
          </a:p>
        </p:txBody>
      </p:sp>
    </p:spTree>
    <p:extLst>
      <p:ext uri="{BB962C8B-B14F-4D97-AF65-F5344CB8AC3E}">
        <p14:creationId xmlns:p14="http://schemas.microsoft.com/office/powerpoint/2010/main" val="2947512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allotted £50,000 for facility setup and equipment guarantees an innovative vegan bakery, which is essential for production efficiency. The goal of the £30,000 allocated for the first marketing efforts is to establish a strong brand identification and stimulate early consumer interest. The dedication to sourcing premium, ethically sourced ingredients, which are essential for product excellence, is demonstrated by the £40,000 set aside for this purpose. The £30,000 allocated for personnel hiring and training is crucial in building a proficient and driven team that promotes a healthy work atmosphere. The strategic allocations taken together allow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Creations" to create a stable and functional presence in the competitive vegan bakery market, resulting in long-term success and brand awareness.</a:t>
            </a:r>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9</a:t>
            </a:fld>
            <a:endParaRPr lang="en-IN"/>
          </a:p>
        </p:txBody>
      </p:sp>
    </p:spTree>
    <p:extLst>
      <p:ext uri="{BB962C8B-B14F-4D97-AF65-F5344CB8AC3E}">
        <p14:creationId xmlns:p14="http://schemas.microsoft.com/office/powerpoint/2010/main" val="1657680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In conclusion, the management team expresses gratitude to the esteemed Dragons for considering the vision of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This venture signifies more than a business; it embodies a commitment to meeting the evolving demands of conscious consumers. With the Dragons' support, the team aims to redefine the bakery landscape, offering delectable vegan delights that resonate with health, sustainability, and exceptional taste. The investment sought will not only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catalyze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growth but contribute to a positive shift towards mindful consumption. The team thanks the Dragons for their time, consideration, and potential partnership, anticipating the opportunity to bring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CReamery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Creations" to fruition together.</a:t>
            </a:r>
          </a:p>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10</a:t>
            </a:fld>
            <a:endParaRPr lang="en-IN"/>
          </a:p>
        </p:txBody>
      </p:sp>
    </p:spTree>
    <p:extLst>
      <p:ext uri="{BB962C8B-B14F-4D97-AF65-F5344CB8AC3E}">
        <p14:creationId xmlns:p14="http://schemas.microsoft.com/office/powerpoint/2010/main" val="3919631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54E5FC5-CDD9-43DB-936A-756BD0BC32D8}" type="slidenum">
              <a:rPr lang="en-IN" smtClean="0"/>
              <a:t>11</a:t>
            </a:fld>
            <a:endParaRPr lang="en-IN"/>
          </a:p>
        </p:txBody>
      </p:sp>
    </p:spTree>
    <p:extLst>
      <p:ext uri="{BB962C8B-B14F-4D97-AF65-F5344CB8AC3E}">
        <p14:creationId xmlns:p14="http://schemas.microsoft.com/office/powerpoint/2010/main" val="1318142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845CFAD6-9149-4A45-9498-A77F4E375858}" type="datetimeFigureOut">
              <a:rPr lang="en-IN" smtClean="0"/>
              <a:t>20-11-2023</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1912127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CFAD6-9149-4A45-9498-A77F4E375858}"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3182995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2329375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6" name="Footer Placeholder 5"/>
          <p:cNvSpPr>
            <a:spLocks noGrp="1"/>
          </p:cNvSpPr>
          <p:nvPr>
            <p:ph type="ftr" sz="quarter" idx="11"/>
          </p:nvPr>
        </p:nvSpPr>
        <p:spPr>
          <a:xfrm>
            <a:off x="804672" y="6227064"/>
            <a:ext cx="10588752" cy="320040"/>
          </a:xfrm>
        </p:spPr>
        <p:txBody>
          <a:bodyPr/>
          <a:lstStyle/>
          <a:p>
            <a:endParaRPr lang="en-IN"/>
          </a:p>
        </p:txBody>
      </p:sp>
      <p:sp>
        <p:nvSpPr>
          <p:cNvPr id="7" name="Slide Number Placeholder 6"/>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206501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8" name="Footer Placeholder 7"/>
          <p:cNvSpPr>
            <a:spLocks noGrp="1"/>
          </p:cNvSpPr>
          <p:nvPr>
            <p:ph type="ftr" sz="quarter" idx="11"/>
          </p:nvPr>
        </p:nvSpPr>
        <p:spPr>
          <a:xfrm>
            <a:off x="804672" y="6227064"/>
            <a:ext cx="10588752" cy="320040"/>
          </a:xfrm>
        </p:spPr>
        <p:txBody>
          <a:bodyPr/>
          <a:lstStyle/>
          <a:p>
            <a:endParaRPr lang="en-IN"/>
          </a:p>
        </p:txBody>
      </p:sp>
      <p:sp>
        <p:nvSpPr>
          <p:cNvPr id="9" name="Slide Number Placeholder 8"/>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534967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5CFAD6-9149-4A45-9498-A77F4E375858}" type="datetimeFigureOut">
              <a:rPr lang="en-IN" smtClean="0"/>
              <a:t>20-11-2023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137845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3" name="Footer Placeholder 2"/>
          <p:cNvSpPr>
            <a:spLocks noGrp="1"/>
          </p:cNvSpPr>
          <p:nvPr>
            <p:ph type="ftr" sz="quarter" idx="11"/>
          </p:nvPr>
        </p:nvSpPr>
        <p:spPr>
          <a:xfrm>
            <a:off x="804672" y="6227064"/>
            <a:ext cx="10588752" cy="320040"/>
          </a:xfrm>
        </p:spPr>
        <p:txBody>
          <a:bodyPr/>
          <a:lstStyle/>
          <a:p>
            <a:endParaRPr lang="en-IN"/>
          </a:p>
        </p:txBody>
      </p:sp>
      <p:sp>
        <p:nvSpPr>
          <p:cNvPr id="4" name="Slide Number Placeholder 3"/>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20654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5CFAD6-9149-4A45-9498-A77F4E375858}" type="datetimeFigureOut">
              <a:rPr lang="en-IN" smtClean="0"/>
              <a:t>20-11-2023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1884308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6" name="Footer Placeholder 5"/>
          <p:cNvSpPr>
            <a:spLocks noGrp="1"/>
          </p:cNvSpPr>
          <p:nvPr>
            <p:ph type="ftr" sz="quarter" idx="11"/>
          </p:nvPr>
        </p:nvSpPr>
        <p:spPr>
          <a:xfrm>
            <a:off x="804672" y="6227064"/>
            <a:ext cx="5942203" cy="320040"/>
          </a:xfrm>
        </p:spPr>
        <p:txBody>
          <a:bodyPr/>
          <a:lstStyle/>
          <a:p>
            <a:endParaRPr lang="en-IN"/>
          </a:p>
        </p:txBody>
      </p:sp>
      <p:sp>
        <p:nvSpPr>
          <p:cNvPr id="7" name="Slide Number Placeholder 6"/>
          <p:cNvSpPr>
            <a:spLocks noGrp="1"/>
          </p:cNvSpPr>
          <p:nvPr>
            <p:ph type="sldNum" sz="quarter" idx="12"/>
          </p:nvPr>
        </p:nvSpPr>
        <p:spPr>
          <a:xfrm>
            <a:off x="5828377"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783238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CFAD6-9149-4A45-9498-A77F4E375858}"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3289350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845CFAD6-9149-4A45-9498-A77F4E375858}" type="datetimeFigureOut">
              <a:rPr lang="en-IN" smtClean="0"/>
              <a:t>20-11-2023</a:t>
            </a:fld>
            <a:endParaRPr lang="en-IN"/>
          </a:p>
        </p:txBody>
      </p:sp>
      <p:sp>
        <p:nvSpPr>
          <p:cNvPr id="5" name="Footer Placeholder 4"/>
          <p:cNvSpPr>
            <a:spLocks noGrp="1"/>
          </p:cNvSpPr>
          <p:nvPr>
            <p:ph type="ftr" sz="quarter" idx="11"/>
          </p:nvPr>
        </p:nvSpPr>
        <p:spPr>
          <a:xfrm>
            <a:off x="804672" y="6227064"/>
            <a:ext cx="10588752" cy="320040"/>
          </a:xfrm>
        </p:spPr>
        <p:txBody>
          <a:body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B6E0884-9B95-4EFC-BE55-17BEB04F9A92}" type="slidenum">
              <a:rPr lang="en-IN" smtClean="0"/>
              <a:t>‹#›</a:t>
            </a:fld>
            <a:endParaRPr lang="en-IN"/>
          </a:p>
        </p:txBody>
      </p:sp>
    </p:spTree>
    <p:extLst>
      <p:ext uri="{BB962C8B-B14F-4D97-AF65-F5344CB8AC3E}">
        <p14:creationId xmlns:p14="http://schemas.microsoft.com/office/powerpoint/2010/main" val="903253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17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845CFAD6-9149-4A45-9498-A77F4E375858}" type="datetimeFigureOut">
              <a:rPr lang="en-IN" smtClean="0"/>
              <a:t>20-11-2023</a:t>
            </a:fld>
            <a:endParaRPr lang="en-IN"/>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4B6E0884-9B95-4EFC-BE55-17BEB04F9A92}" type="slidenum">
              <a:rPr lang="en-IN" smtClean="0"/>
              <a:t>‹#›</a:t>
            </a:fld>
            <a:endParaRPr lang="en-IN"/>
          </a:p>
        </p:txBody>
      </p:sp>
    </p:spTree>
    <p:extLst>
      <p:ext uri="{BB962C8B-B14F-4D97-AF65-F5344CB8AC3E}">
        <p14:creationId xmlns:p14="http://schemas.microsoft.com/office/powerpoint/2010/main" val="412421737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riffinshare.fontbonne.edu/cgi/viewcontent.cgi?article=1002&amp;context=fcs-424-202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journal.um.ac.id/index.php/jptpp/article/view/11088" TargetMode="External"/><Relationship Id="rId4" Type="http://schemas.openxmlformats.org/officeDocument/2006/relationships/hyperlink" Target="https://www.mdpi.com/14951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13D7-A5FF-C3B6-F62A-294AB3B70143}"/>
              </a:ext>
            </a:extLst>
          </p:cNvPr>
          <p:cNvSpPr>
            <a:spLocks noGrp="1"/>
          </p:cNvSpPr>
          <p:nvPr>
            <p:ph type="ctrTitle"/>
          </p:nvPr>
        </p:nvSpPr>
        <p:spPr>
          <a:xfrm>
            <a:off x="1850635" y="3610015"/>
            <a:ext cx="8679915" cy="1748729"/>
          </a:xfrm>
        </p:spPr>
        <p:txBody>
          <a:bodyPr>
            <a:noAutofit/>
          </a:bodyPr>
          <a:lstStyle/>
          <a:p>
            <a:pPr>
              <a:lnSpc>
                <a:spcPct val="107000"/>
              </a:lnSpc>
              <a:spcAft>
                <a:spcPts val="800"/>
              </a:spcAft>
            </a:pP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Programme:</a:t>
            </a:r>
            <a: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BA Business Management</a:t>
            </a: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Module: </a:t>
            </a:r>
            <a: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Entrepreneurship</a:t>
            </a: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Module code: </a:t>
            </a:r>
            <a: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LCBB5001</a:t>
            </a: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Assignment Title: </a:t>
            </a:r>
            <a: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Component 2: Practical: Presentation </a:t>
            </a: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Lecturer’s name- </a:t>
            </a:r>
            <a: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Nishi </a:t>
            </a:r>
            <a:r>
              <a:rPr lang="en-IN" sz="2400" kern="1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Ramsurrun</a:t>
            </a:r>
            <a:br>
              <a:rPr lang="en-IN" sz="2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Name: </a:t>
            </a:r>
            <a:r>
              <a:rPr lang="en-IN" sz="2400" b="1" kern="10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Sanjana</a:t>
            </a:r>
            <a:b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Student </a:t>
            </a:r>
            <a:r>
              <a:rPr lang="en-IN" sz="2400" b="1" kern="100">
                <a:solidFill>
                  <a:schemeClr val="tx1"/>
                </a:solidFill>
                <a:latin typeface="Calibri" panose="020F0502020204030204" pitchFamily="34" charset="0"/>
                <a:ea typeface="Calibri" panose="020F0502020204030204" pitchFamily="34" charset="0"/>
                <a:cs typeface="Times New Roman" panose="02020603050405020304" pitchFamily="18" charset="0"/>
              </a:rPr>
              <a:t>number: 2128205</a:t>
            </a:r>
            <a:br>
              <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br>
            <a:endParaRPr lang="en-IN" sz="2400" b="1" kern="1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9093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A010-4FDD-7F51-57EF-729781795F5A}"/>
              </a:ext>
            </a:extLst>
          </p:cNvPr>
          <p:cNvSpPr>
            <a:spLocks noGrp="1"/>
          </p:cNvSpPr>
          <p:nvPr>
            <p:ph type="title"/>
          </p:nvPr>
        </p:nvSpPr>
        <p:spPr/>
        <p:txBody>
          <a:bodyPr>
            <a:normAutofit/>
          </a:bodyPr>
          <a:lstStyle/>
          <a:p>
            <a:r>
              <a:rPr lang="en-IN" sz="3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List the contents </a:t>
            </a:r>
            <a:endParaRPr lang="en-IN" sz="6000" b="1" dirty="0">
              <a:solidFill>
                <a:schemeClr val="tx1"/>
              </a:solidFill>
            </a:endParaRPr>
          </a:p>
        </p:txBody>
      </p:sp>
      <p:graphicFrame>
        <p:nvGraphicFramePr>
          <p:cNvPr id="4" name="Table 3">
            <a:extLst>
              <a:ext uri="{FF2B5EF4-FFF2-40B4-BE49-F238E27FC236}">
                <a16:creationId xmlns:a16="http://schemas.microsoft.com/office/drawing/2014/main" id="{C7F84A7B-1D7F-233C-3795-02314411127C}"/>
              </a:ext>
            </a:extLst>
          </p:cNvPr>
          <p:cNvGraphicFramePr>
            <a:graphicFrameLocks noGrp="1"/>
          </p:cNvGraphicFramePr>
          <p:nvPr>
            <p:extLst>
              <p:ext uri="{D42A27DB-BD31-4B8C-83A1-F6EECF244321}">
                <p14:modId xmlns:p14="http://schemas.microsoft.com/office/powerpoint/2010/main" val="364149047"/>
              </p:ext>
            </p:extLst>
          </p:nvPr>
        </p:nvGraphicFramePr>
        <p:xfrm>
          <a:off x="5192110" y="1266204"/>
          <a:ext cx="5997904" cy="3849528"/>
        </p:xfrm>
        <a:graphic>
          <a:graphicData uri="http://schemas.openxmlformats.org/drawingml/2006/table">
            <a:tbl>
              <a:tblPr firstRow="1" bandRow="1">
                <a:tableStyleId>{5C22544A-7EE6-4342-B048-85BDC9FD1C3A}</a:tableStyleId>
              </a:tblPr>
              <a:tblGrid>
                <a:gridCol w="2998952">
                  <a:extLst>
                    <a:ext uri="{9D8B030D-6E8A-4147-A177-3AD203B41FA5}">
                      <a16:colId xmlns:a16="http://schemas.microsoft.com/office/drawing/2014/main" val="2750726227"/>
                    </a:ext>
                  </a:extLst>
                </a:gridCol>
                <a:gridCol w="2998952">
                  <a:extLst>
                    <a:ext uri="{9D8B030D-6E8A-4147-A177-3AD203B41FA5}">
                      <a16:colId xmlns:a16="http://schemas.microsoft.com/office/drawing/2014/main" val="1906803884"/>
                    </a:ext>
                  </a:extLst>
                </a:gridCol>
              </a:tblGrid>
              <a:tr h="321548">
                <a:tc>
                  <a:txBody>
                    <a:bodyPr/>
                    <a:lstStyle/>
                    <a:p>
                      <a:r>
                        <a:rPr lang="en-IN" dirty="0"/>
                        <a:t>Content</a:t>
                      </a:r>
                    </a:p>
                  </a:txBody>
                  <a:tcPr/>
                </a:tc>
                <a:tc>
                  <a:txBody>
                    <a:bodyPr/>
                    <a:lstStyle/>
                    <a:p>
                      <a:r>
                        <a:rPr lang="en-IN" dirty="0"/>
                        <a:t>Page Number</a:t>
                      </a:r>
                    </a:p>
                  </a:txBody>
                  <a:tcPr/>
                </a:tc>
                <a:extLst>
                  <a:ext uri="{0D108BD9-81ED-4DB2-BD59-A6C34878D82A}">
                    <a16:rowId xmlns:a16="http://schemas.microsoft.com/office/drawing/2014/main" val="1471152941"/>
                  </a:ext>
                </a:extLst>
              </a:tr>
              <a:tr h="321548">
                <a:tc>
                  <a:txBody>
                    <a:bodyPr/>
                    <a:lstStyle/>
                    <a:p>
                      <a:r>
                        <a:rPr lang="en-IN" sz="1400" kern="1200" dirty="0">
                          <a:solidFill>
                            <a:schemeClr val="dk1"/>
                          </a:solidFill>
                          <a:effectLst/>
                          <a:latin typeface="+mn-lt"/>
                          <a:ea typeface="+mn-ea"/>
                          <a:cs typeface="+mn-cs"/>
                        </a:rPr>
                        <a:t>Introduction</a:t>
                      </a:r>
                      <a:endParaRPr lang="en-IN" sz="1400" dirty="0"/>
                    </a:p>
                  </a:txBody>
                  <a:tcPr/>
                </a:tc>
                <a:tc>
                  <a:txBody>
                    <a:bodyPr/>
                    <a:lstStyle/>
                    <a:p>
                      <a:r>
                        <a:rPr lang="en-IN" sz="1400" dirty="0"/>
                        <a:t>3</a:t>
                      </a:r>
                    </a:p>
                  </a:txBody>
                  <a:tcPr/>
                </a:tc>
                <a:extLst>
                  <a:ext uri="{0D108BD9-81ED-4DB2-BD59-A6C34878D82A}">
                    <a16:rowId xmlns:a16="http://schemas.microsoft.com/office/drawing/2014/main" val="3508795495"/>
                  </a:ext>
                </a:extLst>
              </a:tr>
              <a:tr h="321548">
                <a:tc>
                  <a:txBody>
                    <a:bodyPr/>
                    <a:lstStyle/>
                    <a:p>
                      <a:r>
                        <a:rPr lang="en-IN" sz="1400" kern="1200" dirty="0">
                          <a:solidFill>
                            <a:schemeClr val="dk1"/>
                          </a:solidFill>
                          <a:effectLst/>
                          <a:latin typeface="+mn-lt"/>
                          <a:ea typeface="+mn-ea"/>
                          <a:cs typeface="+mn-cs"/>
                        </a:rPr>
                        <a:t>Self-Introduction as Entrepreneur</a:t>
                      </a:r>
                      <a:endParaRPr lang="en-IN" sz="1400" dirty="0"/>
                    </a:p>
                  </a:txBody>
                  <a:tcPr/>
                </a:tc>
                <a:tc>
                  <a:txBody>
                    <a:bodyPr/>
                    <a:lstStyle/>
                    <a:p>
                      <a:r>
                        <a:rPr lang="en-IN" sz="1400" dirty="0"/>
                        <a:t>4</a:t>
                      </a:r>
                    </a:p>
                  </a:txBody>
                  <a:tcPr/>
                </a:tc>
                <a:extLst>
                  <a:ext uri="{0D108BD9-81ED-4DB2-BD59-A6C34878D82A}">
                    <a16:rowId xmlns:a16="http://schemas.microsoft.com/office/drawing/2014/main" val="2775271682"/>
                  </a:ext>
                </a:extLst>
              </a:tr>
              <a:tr h="321548">
                <a:tc>
                  <a:txBody>
                    <a:bodyPr/>
                    <a:lstStyle/>
                    <a:p>
                      <a:r>
                        <a:rPr lang="en-IN" sz="1400" kern="1200" dirty="0">
                          <a:solidFill>
                            <a:schemeClr val="dk1"/>
                          </a:solidFill>
                          <a:effectLst/>
                          <a:latin typeface="+mn-lt"/>
                          <a:ea typeface="+mn-ea"/>
                          <a:cs typeface="+mn-cs"/>
                        </a:rPr>
                        <a:t>Overview of business idea </a:t>
                      </a:r>
                      <a:endParaRPr lang="en-IN" sz="1400" dirty="0"/>
                    </a:p>
                  </a:txBody>
                  <a:tcPr/>
                </a:tc>
                <a:tc>
                  <a:txBody>
                    <a:bodyPr/>
                    <a:lstStyle/>
                    <a:p>
                      <a:r>
                        <a:rPr lang="en-IN" sz="1400" dirty="0"/>
                        <a:t>5</a:t>
                      </a:r>
                    </a:p>
                  </a:txBody>
                  <a:tcPr/>
                </a:tc>
                <a:extLst>
                  <a:ext uri="{0D108BD9-81ED-4DB2-BD59-A6C34878D82A}">
                    <a16:rowId xmlns:a16="http://schemas.microsoft.com/office/drawing/2014/main" val="3779081118"/>
                  </a:ext>
                </a:extLst>
              </a:tr>
              <a:tr h="321548">
                <a:tc>
                  <a:txBody>
                    <a:bodyPr/>
                    <a:lstStyle/>
                    <a:p>
                      <a:r>
                        <a:rPr lang="en-IN" sz="1400" kern="1200" dirty="0">
                          <a:solidFill>
                            <a:schemeClr val="dk1"/>
                          </a:solidFill>
                          <a:effectLst/>
                          <a:latin typeface="+mn-lt"/>
                          <a:ea typeface="+mn-ea"/>
                          <a:cs typeface="+mn-cs"/>
                        </a:rPr>
                        <a:t>Management team plan </a:t>
                      </a:r>
                      <a:endParaRPr lang="en-IN" sz="1400" dirty="0"/>
                    </a:p>
                  </a:txBody>
                  <a:tcPr/>
                </a:tc>
                <a:tc>
                  <a:txBody>
                    <a:bodyPr/>
                    <a:lstStyle/>
                    <a:p>
                      <a:r>
                        <a:rPr lang="en-IN" sz="1400" dirty="0"/>
                        <a:t>6</a:t>
                      </a:r>
                    </a:p>
                  </a:txBody>
                  <a:tcPr/>
                </a:tc>
                <a:extLst>
                  <a:ext uri="{0D108BD9-81ED-4DB2-BD59-A6C34878D82A}">
                    <a16:rowId xmlns:a16="http://schemas.microsoft.com/office/drawing/2014/main" val="1420060797"/>
                  </a:ext>
                </a:extLst>
              </a:tr>
              <a:tr h="321548">
                <a:tc>
                  <a:txBody>
                    <a:bodyPr/>
                    <a:lstStyle/>
                    <a:p>
                      <a:r>
                        <a:rPr lang="en-IN" sz="1400" kern="1200" dirty="0">
                          <a:solidFill>
                            <a:schemeClr val="dk1"/>
                          </a:solidFill>
                          <a:effectLst/>
                          <a:latin typeface="+mn-lt"/>
                          <a:ea typeface="+mn-ea"/>
                          <a:cs typeface="+mn-cs"/>
                        </a:rPr>
                        <a:t>Target market and marketing strategies </a:t>
                      </a:r>
                      <a:endParaRPr lang="en-IN" sz="1400" dirty="0"/>
                    </a:p>
                  </a:txBody>
                  <a:tcPr/>
                </a:tc>
                <a:tc>
                  <a:txBody>
                    <a:bodyPr/>
                    <a:lstStyle/>
                    <a:p>
                      <a:r>
                        <a:rPr lang="en-IN" sz="1400" dirty="0"/>
                        <a:t>7</a:t>
                      </a:r>
                    </a:p>
                  </a:txBody>
                  <a:tcPr/>
                </a:tc>
                <a:extLst>
                  <a:ext uri="{0D108BD9-81ED-4DB2-BD59-A6C34878D82A}">
                    <a16:rowId xmlns:a16="http://schemas.microsoft.com/office/drawing/2014/main" val="3327090641"/>
                  </a:ext>
                </a:extLst>
              </a:tr>
              <a:tr h="321548">
                <a:tc>
                  <a:txBody>
                    <a:bodyPr/>
                    <a:lstStyle/>
                    <a:p>
                      <a:r>
                        <a:rPr lang="en-IN" sz="1400" kern="1200" dirty="0">
                          <a:solidFill>
                            <a:schemeClr val="dk1"/>
                          </a:solidFill>
                          <a:effectLst/>
                          <a:latin typeface="+mn-lt"/>
                          <a:ea typeface="+mn-ea"/>
                          <a:cs typeface="+mn-cs"/>
                        </a:rPr>
                        <a:t>Competition and differentiation strategies </a:t>
                      </a:r>
                      <a:endParaRPr lang="en-IN" sz="1400" dirty="0"/>
                    </a:p>
                  </a:txBody>
                  <a:tcPr/>
                </a:tc>
                <a:tc>
                  <a:txBody>
                    <a:bodyPr/>
                    <a:lstStyle/>
                    <a:p>
                      <a:r>
                        <a:rPr lang="en-IN" sz="1400" dirty="0"/>
                        <a:t>8</a:t>
                      </a:r>
                    </a:p>
                  </a:txBody>
                  <a:tcPr/>
                </a:tc>
                <a:extLst>
                  <a:ext uri="{0D108BD9-81ED-4DB2-BD59-A6C34878D82A}">
                    <a16:rowId xmlns:a16="http://schemas.microsoft.com/office/drawing/2014/main" val="3031895953"/>
                  </a:ext>
                </a:extLst>
              </a:tr>
              <a:tr h="321548">
                <a:tc>
                  <a:txBody>
                    <a:bodyPr/>
                    <a:lstStyle/>
                    <a:p>
                      <a:r>
                        <a:rPr lang="en-IN" sz="1400" kern="1200" dirty="0">
                          <a:solidFill>
                            <a:schemeClr val="dk1"/>
                          </a:solidFill>
                          <a:effectLst/>
                          <a:latin typeface="+mn-lt"/>
                          <a:ea typeface="+mn-ea"/>
                          <a:cs typeface="+mn-cs"/>
                        </a:rPr>
                        <a:t>Funding requirements and allocation </a:t>
                      </a:r>
                      <a:endParaRPr lang="en-IN" sz="1400" dirty="0"/>
                    </a:p>
                  </a:txBody>
                  <a:tcPr/>
                </a:tc>
                <a:tc>
                  <a:txBody>
                    <a:bodyPr/>
                    <a:lstStyle/>
                    <a:p>
                      <a:r>
                        <a:rPr lang="en-IN" sz="1400" dirty="0"/>
                        <a:t>9</a:t>
                      </a:r>
                    </a:p>
                  </a:txBody>
                  <a:tcPr/>
                </a:tc>
                <a:extLst>
                  <a:ext uri="{0D108BD9-81ED-4DB2-BD59-A6C34878D82A}">
                    <a16:rowId xmlns:a16="http://schemas.microsoft.com/office/drawing/2014/main" val="1924317175"/>
                  </a:ext>
                </a:extLst>
              </a:tr>
              <a:tr h="321548">
                <a:tc>
                  <a:txBody>
                    <a:bodyPr/>
                    <a:lstStyle/>
                    <a:p>
                      <a:r>
                        <a:rPr lang="en-IN" sz="1400" kern="1200" dirty="0">
                          <a:solidFill>
                            <a:schemeClr val="dk1"/>
                          </a:solidFill>
                          <a:effectLst/>
                          <a:latin typeface="+mn-lt"/>
                          <a:ea typeface="+mn-ea"/>
                          <a:cs typeface="+mn-cs"/>
                        </a:rPr>
                        <a:t>Conclusion</a:t>
                      </a:r>
                      <a:endParaRPr lang="en-IN" sz="1400" dirty="0"/>
                    </a:p>
                  </a:txBody>
                  <a:tcPr/>
                </a:tc>
                <a:tc>
                  <a:txBody>
                    <a:bodyPr/>
                    <a:lstStyle/>
                    <a:p>
                      <a:r>
                        <a:rPr lang="en-IN" sz="1400" dirty="0"/>
                        <a:t>10</a:t>
                      </a:r>
                    </a:p>
                  </a:txBody>
                  <a:tcPr/>
                </a:tc>
                <a:extLst>
                  <a:ext uri="{0D108BD9-81ED-4DB2-BD59-A6C34878D82A}">
                    <a16:rowId xmlns:a16="http://schemas.microsoft.com/office/drawing/2014/main" val="3938736226"/>
                  </a:ext>
                </a:extLst>
              </a:tr>
              <a:tr h="321548">
                <a:tc>
                  <a:txBody>
                    <a:bodyPr/>
                    <a:lstStyle/>
                    <a:p>
                      <a:r>
                        <a:rPr lang="en-IN" sz="1400" kern="1200" dirty="0">
                          <a:solidFill>
                            <a:schemeClr val="dk1"/>
                          </a:solidFill>
                          <a:effectLst/>
                          <a:latin typeface="+mn-lt"/>
                          <a:ea typeface="+mn-ea"/>
                          <a:cs typeface="+mn-cs"/>
                        </a:rPr>
                        <a:t>References</a:t>
                      </a:r>
                      <a:endParaRPr lang="en-IN" sz="1400" dirty="0"/>
                    </a:p>
                  </a:txBody>
                  <a:tcPr/>
                </a:tc>
                <a:tc>
                  <a:txBody>
                    <a:bodyPr/>
                    <a:lstStyle/>
                    <a:p>
                      <a:r>
                        <a:rPr lang="en-IN" sz="1400" dirty="0"/>
                        <a:t>11</a:t>
                      </a:r>
                    </a:p>
                  </a:txBody>
                  <a:tcPr/>
                </a:tc>
                <a:extLst>
                  <a:ext uri="{0D108BD9-81ED-4DB2-BD59-A6C34878D82A}">
                    <a16:rowId xmlns:a16="http://schemas.microsoft.com/office/drawing/2014/main" val="4080081644"/>
                  </a:ext>
                </a:extLst>
              </a:tr>
            </a:tbl>
          </a:graphicData>
        </a:graphic>
      </p:graphicFrame>
    </p:spTree>
    <p:extLst>
      <p:ext uri="{BB962C8B-B14F-4D97-AF65-F5344CB8AC3E}">
        <p14:creationId xmlns:p14="http://schemas.microsoft.com/office/powerpoint/2010/main" val="1198441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DB7D-11C4-7F08-6FA2-C886B823ACC3}"/>
              </a:ext>
            </a:extLst>
          </p:cNvPr>
          <p:cNvSpPr>
            <a:spLocks noGrp="1"/>
          </p:cNvSpPr>
          <p:nvPr>
            <p:ph type="title"/>
          </p:nvPr>
        </p:nvSpPr>
        <p:spPr>
          <a:xfrm>
            <a:off x="930673" y="1792877"/>
            <a:ext cx="3498979" cy="340723"/>
          </a:xfrm>
        </p:spPr>
        <p:txBody>
          <a:bodyPr>
            <a:noAutofit/>
          </a:bodyPr>
          <a:lstStyle/>
          <a:p>
            <a:r>
              <a:rPr lang="en-IN" sz="2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Introduction</a:t>
            </a:r>
            <a:endParaRPr lang="en-IN" sz="4800" b="1" dirty="0">
              <a:solidFill>
                <a:schemeClr val="tx1"/>
              </a:solidFill>
            </a:endParaRPr>
          </a:p>
        </p:txBody>
      </p:sp>
      <p:sp>
        <p:nvSpPr>
          <p:cNvPr id="3" name="Content Placeholder 2">
            <a:extLst>
              <a:ext uri="{FF2B5EF4-FFF2-40B4-BE49-F238E27FC236}">
                <a16:creationId xmlns:a16="http://schemas.microsoft.com/office/drawing/2014/main" id="{4A64EFC2-EA53-3A9D-7532-9BD0C356E652}"/>
              </a:ext>
            </a:extLst>
          </p:cNvPr>
          <p:cNvSpPr>
            <a:spLocks noGrp="1"/>
          </p:cNvSpPr>
          <p:nvPr>
            <p:ph idx="1"/>
          </p:nvPr>
        </p:nvSpPr>
        <p:spPr>
          <a:xfrm>
            <a:off x="588580" y="929310"/>
            <a:ext cx="4067504" cy="5418938"/>
          </a:xfrm>
        </p:spPr>
        <p:txBody>
          <a:bodyPr>
            <a:normAutofit/>
          </a:bodyPr>
          <a:lstStyle/>
          <a:p>
            <a:pPr algn="l">
              <a:lnSpc>
                <a:spcPct val="100000"/>
              </a:lnSpc>
              <a:spcBef>
                <a:spcPts val="0"/>
              </a:spcBef>
              <a:buFont typeface="Wingdings" panose="05000000000000000000" pitchFamily="2" charset="2"/>
              <a:buChar char="q"/>
            </a:pPr>
            <a:r>
              <a:rPr lang="en-US" b="0" i="0" dirty="0">
                <a:effectLst/>
                <a:latin typeface="Söhne"/>
              </a:rPr>
              <a:t>Recent BA Business Management graduate.</a:t>
            </a:r>
          </a:p>
          <a:p>
            <a:pPr algn="l">
              <a:lnSpc>
                <a:spcPct val="100000"/>
              </a:lnSpc>
              <a:spcBef>
                <a:spcPts val="0"/>
              </a:spcBef>
              <a:buFont typeface="Wingdings" panose="05000000000000000000" pitchFamily="2" charset="2"/>
              <a:buChar char="q"/>
            </a:pPr>
            <a:r>
              <a:rPr lang="en-US" b="0" i="0" dirty="0">
                <a:effectLst/>
                <a:latin typeface="Söhne"/>
              </a:rPr>
              <a:t>Inspired by entrepreneurial spirit.</a:t>
            </a:r>
          </a:p>
          <a:p>
            <a:pPr algn="l">
              <a:lnSpc>
                <a:spcPct val="100000"/>
              </a:lnSpc>
              <a:spcBef>
                <a:spcPts val="0"/>
              </a:spcBef>
              <a:buFont typeface="Wingdings" panose="05000000000000000000" pitchFamily="2" charset="2"/>
              <a:buChar char="q"/>
            </a:pPr>
            <a:r>
              <a:rPr lang="en-US" b="0" i="0" dirty="0">
                <a:effectLst/>
                <a:latin typeface="Söhne"/>
              </a:rPr>
              <a:t>Vision: "</a:t>
            </a:r>
            <a:r>
              <a:rPr lang="en-US" b="0" i="0" dirty="0" err="1">
                <a:effectLst/>
                <a:latin typeface="Söhne"/>
              </a:rPr>
              <a:t>CReamery</a:t>
            </a:r>
            <a:r>
              <a:rPr lang="en-US" b="0" i="0" dirty="0">
                <a:effectLst/>
                <a:latin typeface="Söhne"/>
              </a:rPr>
              <a:t> Creations" - vegan bakery.</a:t>
            </a:r>
          </a:p>
          <a:p>
            <a:pPr algn="l">
              <a:lnSpc>
                <a:spcPct val="100000"/>
              </a:lnSpc>
              <a:spcBef>
                <a:spcPts val="0"/>
              </a:spcBef>
              <a:buFont typeface="Wingdings" panose="05000000000000000000" pitchFamily="2" charset="2"/>
              <a:buChar char="q"/>
            </a:pPr>
            <a:r>
              <a:rPr lang="en-US" b="0" i="0" dirty="0">
                <a:effectLst/>
                <a:latin typeface="Söhne"/>
              </a:rPr>
              <a:t>Seeking support from Dragon's Den.</a:t>
            </a:r>
          </a:p>
          <a:p>
            <a:pPr marL="0" indent="0">
              <a:lnSpc>
                <a:spcPct val="100000"/>
              </a:lnSpc>
              <a:spcBef>
                <a:spcPts val="0"/>
              </a:spcBef>
              <a:buNone/>
            </a:pPr>
            <a:endParaRPr lang="en-IN" dirty="0"/>
          </a:p>
        </p:txBody>
      </p:sp>
      <p:pic>
        <p:nvPicPr>
          <p:cNvPr id="2050" name="Picture 2" descr="Kindling the Entrepreneurial Spirit">
            <a:extLst>
              <a:ext uri="{FF2B5EF4-FFF2-40B4-BE49-F238E27FC236}">
                <a16:creationId xmlns:a16="http://schemas.microsoft.com/office/drawing/2014/main" id="{D202140F-1B63-5FC7-5E40-76FD6FEC0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5148" y="929310"/>
            <a:ext cx="6408272" cy="439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561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5E8FF-D4E8-607D-CF93-5023CAF4DA7B}"/>
              </a:ext>
            </a:extLst>
          </p:cNvPr>
          <p:cNvSpPr>
            <a:spLocks noGrp="1"/>
          </p:cNvSpPr>
          <p:nvPr>
            <p:ph type="title"/>
          </p:nvPr>
        </p:nvSpPr>
        <p:spPr>
          <a:xfrm>
            <a:off x="557049" y="1750836"/>
            <a:ext cx="4072300" cy="361744"/>
          </a:xfrm>
        </p:spPr>
        <p:txBody>
          <a:bodyPr>
            <a:noAutofit/>
          </a:bodyPr>
          <a:lstStyle/>
          <a:p>
            <a:r>
              <a:rPr lang="en-IN"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Self-Introduction as Entrepreneur</a:t>
            </a:r>
            <a:endParaRPr lang="en-IN" sz="4800" b="1" dirty="0">
              <a:solidFill>
                <a:schemeClr val="tx1"/>
              </a:solidFill>
            </a:endParaRPr>
          </a:p>
        </p:txBody>
      </p:sp>
      <p:sp>
        <p:nvSpPr>
          <p:cNvPr id="3" name="Content Placeholder 2">
            <a:extLst>
              <a:ext uri="{FF2B5EF4-FFF2-40B4-BE49-F238E27FC236}">
                <a16:creationId xmlns:a16="http://schemas.microsoft.com/office/drawing/2014/main" id="{81CA1ACF-6ED2-B79C-0E3F-9B0BFC65051D}"/>
              </a:ext>
            </a:extLst>
          </p:cNvPr>
          <p:cNvSpPr>
            <a:spLocks noGrp="1"/>
          </p:cNvSpPr>
          <p:nvPr>
            <p:ph idx="1"/>
          </p:nvPr>
        </p:nvSpPr>
        <p:spPr>
          <a:xfrm>
            <a:off x="557049" y="2333296"/>
            <a:ext cx="3872604" cy="2638097"/>
          </a:xfrm>
        </p:spPr>
        <p:txBody>
          <a:bodyPr>
            <a:normAutofit/>
          </a:bodyPr>
          <a:lstStyle/>
          <a:p>
            <a:pPr algn="l">
              <a:lnSpc>
                <a:spcPct val="100000"/>
              </a:lnSpc>
              <a:spcBef>
                <a:spcPts val="0"/>
              </a:spcBef>
              <a:buFont typeface="Wingdings" panose="05000000000000000000" pitchFamily="2" charset="2"/>
              <a:buChar char="q"/>
            </a:pPr>
            <a:r>
              <a:rPr lang="en-US" sz="1600" b="0" i="0" dirty="0">
                <a:effectLst/>
                <a:latin typeface="Söhne"/>
              </a:rPr>
              <a:t>Aspiring entrepreneur, BA Business Management graduate.</a:t>
            </a:r>
          </a:p>
          <a:p>
            <a:pPr algn="l">
              <a:lnSpc>
                <a:spcPct val="100000"/>
              </a:lnSpc>
              <a:spcBef>
                <a:spcPts val="0"/>
              </a:spcBef>
              <a:buFont typeface="Wingdings" panose="05000000000000000000" pitchFamily="2" charset="2"/>
              <a:buChar char="q"/>
            </a:pPr>
            <a:r>
              <a:rPr lang="en-US" sz="1600" b="0" i="0" dirty="0">
                <a:effectLst/>
                <a:latin typeface="Söhne"/>
              </a:rPr>
              <a:t>Presents "</a:t>
            </a:r>
            <a:r>
              <a:rPr lang="en-US" sz="1600" b="0" i="0" dirty="0" err="1">
                <a:effectLst/>
                <a:latin typeface="Söhne"/>
              </a:rPr>
              <a:t>CReamery</a:t>
            </a:r>
            <a:r>
              <a:rPr lang="en-US" sz="1600" b="0" i="0" dirty="0">
                <a:effectLst/>
                <a:latin typeface="Söhne"/>
              </a:rPr>
              <a:t> Creations," a vegan bakery.</a:t>
            </a:r>
          </a:p>
          <a:p>
            <a:pPr algn="l">
              <a:lnSpc>
                <a:spcPct val="100000"/>
              </a:lnSpc>
              <a:spcBef>
                <a:spcPts val="0"/>
              </a:spcBef>
              <a:buFont typeface="Wingdings" panose="05000000000000000000" pitchFamily="2" charset="2"/>
              <a:buChar char="q"/>
            </a:pPr>
            <a:r>
              <a:rPr lang="en-US" sz="1600" b="0" i="0" dirty="0">
                <a:effectLst/>
                <a:latin typeface="Söhne"/>
              </a:rPr>
              <a:t>SWOT: Strengths in creativity, innovation.</a:t>
            </a:r>
          </a:p>
          <a:p>
            <a:pPr algn="l">
              <a:lnSpc>
                <a:spcPct val="100000"/>
              </a:lnSpc>
              <a:spcBef>
                <a:spcPts val="0"/>
              </a:spcBef>
              <a:buFont typeface="Wingdings" panose="05000000000000000000" pitchFamily="2" charset="2"/>
              <a:buChar char="q"/>
            </a:pPr>
            <a:r>
              <a:rPr lang="en-US" sz="1600" b="0" i="0" dirty="0">
                <a:effectLst/>
                <a:latin typeface="Söhne"/>
              </a:rPr>
              <a:t>Seeking Dragon's Den investment for sustainability.</a:t>
            </a:r>
          </a:p>
          <a:p>
            <a:pPr>
              <a:lnSpc>
                <a:spcPct val="100000"/>
              </a:lnSpc>
              <a:spcBef>
                <a:spcPts val="0"/>
              </a:spcBef>
              <a:buFont typeface="Wingdings" panose="05000000000000000000" pitchFamily="2" charset="2"/>
              <a:buChar char="q"/>
            </a:pPr>
            <a:endParaRPr lang="en-IN" sz="1600" dirty="0"/>
          </a:p>
        </p:txBody>
      </p:sp>
      <p:pic>
        <p:nvPicPr>
          <p:cNvPr id="3074" name="Picture 2" descr="Class 9 IT Chapter - Entrepreneurial Skills Topic - Entrepreneurship -  Arvindzeclass - NCERT Solutions">
            <a:extLst>
              <a:ext uri="{FF2B5EF4-FFF2-40B4-BE49-F238E27FC236}">
                <a16:creationId xmlns:a16="http://schemas.microsoft.com/office/drawing/2014/main" id="{125947ED-FC97-2BC1-4927-01878E7242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593" y="1212769"/>
            <a:ext cx="5263547" cy="4432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705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6F558-F252-6E08-9F71-2EA510C52176}"/>
              </a:ext>
            </a:extLst>
          </p:cNvPr>
          <p:cNvSpPr>
            <a:spLocks noGrp="1"/>
          </p:cNvSpPr>
          <p:nvPr>
            <p:ph type="title"/>
          </p:nvPr>
        </p:nvSpPr>
        <p:spPr>
          <a:xfrm>
            <a:off x="920162" y="1813897"/>
            <a:ext cx="3498979" cy="330213"/>
          </a:xfrm>
        </p:spPr>
        <p:txBody>
          <a:bodyPr>
            <a:noAutofit/>
          </a:bodyPr>
          <a:lstStyle/>
          <a:p>
            <a:r>
              <a:rPr lang="en-IN"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Overview of business idea </a:t>
            </a:r>
            <a:endParaRPr lang="en-IN" sz="4400" b="1" dirty="0">
              <a:solidFill>
                <a:schemeClr val="tx1"/>
              </a:solidFill>
            </a:endParaRPr>
          </a:p>
        </p:txBody>
      </p:sp>
      <p:sp>
        <p:nvSpPr>
          <p:cNvPr id="3" name="Content Placeholder 2">
            <a:extLst>
              <a:ext uri="{FF2B5EF4-FFF2-40B4-BE49-F238E27FC236}">
                <a16:creationId xmlns:a16="http://schemas.microsoft.com/office/drawing/2014/main" id="{FC82FD13-9D75-2B5C-DACB-4ECC3D99B47D}"/>
              </a:ext>
            </a:extLst>
          </p:cNvPr>
          <p:cNvSpPr>
            <a:spLocks noGrp="1"/>
          </p:cNvSpPr>
          <p:nvPr>
            <p:ph idx="1"/>
          </p:nvPr>
        </p:nvSpPr>
        <p:spPr>
          <a:xfrm>
            <a:off x="588489" y="1349724"/>
            <a:ext cx="3904225" cy="4504538"/>
          </a:xfrm>
        </p:spPr>
        <p:txBody>
          <a:bodyPr>
            <a:normAutofit/>
          </a:bodyPr>
          <a:lstStyle/>
          <a:p>
            <a:pPr algn="l">
              <a:lnSpc>
                <a:spcPct val="100000"/>
              </a:lnSpc>
              <a:spcBef>
                <a:spcPts val="0"/>
              </a:spcBef>
              <a:buFont typeface="Wingdings" panose="05000000000000000000" pitchFamily="2" charset="2"/>
              <a:buChar char="q"/>
            </a:pPr>
            <a:r>
              <a:rPr lang="en-US" sz="1600" b="0" i="0" dirty="0">
                <a:effectLst/>
                <a:latin typeface="Söhne"/>
              </a:rPr>
              <a:t>"</a:t>
            </a:r>
            <a:r>
              <a:rPr lang="en-US" sz="1600" b="0" i="0" dirty="0" err="1">
                <a:effectLst/>
                <a:latin typeface="Söhne"/>
              </a:rPr>
              <a:t>CReamery</a:t>
            </a:r>
            <a:r>
              <a:rPr lang="en-US" sz="1600" b="0" i="0" dirty="0">
                <a:effectLst/>
                <a:latin typeface="Söhne"/>
              </a:rPr>
              <a:t> Creations": Pioneering vegan bakery.</a:t>
            </a:r>
          </a:p>
          <a:p>
            <a:pPr algn="l">
              <a:lnSpc>
                <a:spcPct val="100000"/>
              </a:lnSpc>
              <a:spcBef>
                <a:spcPts val="0"/>
              </a:spcBef>
              <a:buFont typeface="Wingdings" panose="05000000000000000000" pitchFamily="2" charset="2"/>
              <a:buChar char="q"/>
            </a:pPr>
            <a:r>
              <a:rPr lang="en-US" sz="1600" b="0" i="0" dirty="0">
                <a:effectLst/>
                <a:latin typeface="Söhne"/>
              </a:rPr>
              <a:t>Unique Selling Proposition: Exclusive use of vegan ingredients (EMR, 2021).</a:t>
            </a:r>
          </a:p>
          <a:p>
            <a:pPr algn="l">
              <a:lnSpc>
                <a:spcPct val="100000"/>
              </a:lnSpc>
              <a:spcBef>
                <a:spcPts val="0"/>
              </a:spcBef>
              <a:buFont typeface="Wingdings" panose="05000000000000000000" pitchFamily="2" charset="2"/>
              <a:buChar char="q"/>
            </a:pPr>
            <a:r>
              <a:rPr lang="en-US" sz="1600" b="0" i="0" dirty="0">
                <a:effectLst/>
                <a:latin typeface="Söhne"/>
              </a:rPr>
              <a:t>Diverse menu for indulgence without compromise.</a:t>
            </a:r>
          </a:p>
          <a:p>
            <a:pPr algn="l">
              <a:lnSpc>
                <a:spcPct val="100000"/>
              </a:lnSpc>
              <a:spcBef>
                <a:spcPts val="0"/>
              </a:spcBef>
              <a:buFont typeface="Wingdings" panose="05000000000000000000" pitchFamily="2" charset="2"/>
              <a:buChar char="q"/>
            </a:pPr>
            <a:r>
              <a:rPr lang="en-US" sz="1600" b="0" i="0" dirty="0">
                <a:effectLst/>
                <a:latin typeface="Söhne"/>
              </a:rPr>
              <a:t>Emphasis on flavor, quality, and ethical sourcing.</a:t>
            </a:r>
          </a:p>
          <a:p>
            <a:pPr>
              <a:lnSpc>
                <a:spcPct val="100000"/>
              </a:lnSpc>
              <a:spcBef>
                <a:spcPts val="0"/>
              </a:spcBef>
              <a:buFont typeface="Wingdings" panose="05000000000000000000" pitchFamily="2" charset="2"/>
              <a:buChar char="q"/>
            </a:pPr>
            <a:endParaRPr lang="en-IN" sz="1600" dirty="0"/>
          </a:p>
        </p:txBody>
      </p:sp>
      <p:pic>
        <p:nvPicPr>
          <p:cNvPr id="4" name="Picture 1" descr="C:\Users\work\Downloads\White Pink Pastel Blue Modern FoodDrink Logo.png">
            <a:extLst>
              <a:ext uri="{FF2B5EF4-FFF2-40B4-BE49-F238E27FC236}">
                <a16:creationId xmlns:a16="http://schemas.microsoft.com/office/drawing/2014/main" id="{9F9DB097-FE9F-47C8-9933-785D400B083A}"/>
              </a:ext>
            </a:extLst>
          </p:cNvPr>
          <p:cNvPicPr>
            <a:picLocks noChangeAspect="1" noChangeArrowheads="1"/>
          </p:cNvPicPr>
          <p:nvPr/>
        </p:nvPicPr>
        <p:blipFill>
          <a:blip r:embed="rId3"/>
          <a:srcRect/>
          <a:stretch>
            <a:fillRect/>
          </a:stretch>
        </p:blipFill>
        <p:spPr bwMode="auto">
          <a:xfrm>
            <a:off x="4603531" y="1896450"/>
            <a:ext cx="4288221" cy="3181576"/>
          </a:xfrm>
          <a:prstGeom prst="rect">
            <a:avLst/>
          </a:prstGeom>
          <a:noFill/>
        </p:spPr>
      </p:pic>
      <p:pic>
        <p:nvPicPr>
          <p:cNvPr id="5" name="Picture 1" descr="C:\Users\work\Pictures\20210129-090723-11-TT08_healthy-concepts-in-article_06.jpg">
            <a:extLst>
              <a:ext uri="{FF2B5EF4-FFF2-40B4-BE49-F238E27FC236}">
                <a16:creationId xmlns:a16="http://schemas.microsoft.com/office/drawing/2014/main" id="{77046D70-710C-66D2-EF0F-E0AF930CBE61}"/>
              </a:ext>
            </a:extLst>
          </p:cNvPr>
          <p:cNvPicPr>
            <a:picLocks noChangeAspect="1" noChangeArrowheads="1"/>
          </p:cNvPicPr>
          <p:nvPr/>
        </p:nvPicPr>
        <p:blipFill>
          <a:blip r:embed="rId4"/>
          <a:srcRect/>
          <a:stretch>
            <a:fillRect/>
          </a:stretch>
        </p:blipFill>
        <p:spPr bwMode="auto">
          <a:xfrm flipH="1">
            <a:off x="9043217" y="1813897"/>
            <a:ext cx="2590665" cy="3346682"/>
          </a:xfrm>
          <a:prstGeom prst="rect">
            <a:avLst/>
          </a:prstGeom>
          <a:noFill/>
        </p:spPr>
      </p:pic>
    </p:spTree>
    <p:extLst>
      <p:ext uri="{BB962C8B-B14F-4D97-AF65-F5344CB8AC3E}">
        <p14:creationId xmlns:p14="http://schemas.microsoft.com/office/powerpoint/2010/main" val="1715840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61AD-10BB-4A43-F813-3BD2BA9B3B65}"/>
              </a:ext>
            </a:extLst>
          </p:cNvPr>
          <p:cNvSpPr>
            <a:spLocks noGrp="1"/>
          </p:cNvSpPr>
          <p:nvPr>
            <p:ph type="title"/>
          </p:nvPr>
        </p:nvSpPr>
        <p:spPr>
          <a:xfrm>
            <a:off x="896784" y="1797268"/>
            <a:ext cx="3498979" cy="346842"/>
          </a:xfrm>
        </p:spPr>
        <p:txBody>
          <a:bodyPr>
            <a:noAutofit/>
          </a:bodyPr>
          <a:lstStyle/>
          <a:p>
            <a:r>
              <a:rPr lang="en-IN"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team plan </a:t>
            </a:r>
            <a:endParaRPr lang="en-IN" sz="4800" b="1" dirty="0">
              <a:solidFill>
                <a:schemeClr val="tx1"/>
              </a:solidFill>
            </a:endParaRPr>
          </a:p>
        </p:txBody>
      </p:sp>
      <p:sp>
        <p:nvSpPr>
          <p:cNvPr id="3" name="Content Placeholder 2">
            <a:extLst>
              <a:ext uri="{FF2B5EF4-FFF2-40B4-BE49-F238E27FC236}">
                <a16:creationId xmlns:a16="http://schemas.microsoft.com/office/drawing/2014/main" id="{59BFF35C-9193-E77F-E9B5-2085072CE643}"/>
              </a:ext>
            </a:extLst>
          </p:cNvPr>
          <p:cNvSpPr>
            <a:spLocks noGrp="1"/>
          </p:cNvSpPr>
          <p:nvPr>
            <p:ph idx="1"/>
          </p:nvPr>
        </p:nvSpPr>
        <p:spPr>
          <a:xfrm>
            <a:off x="557049" y="2730063"/>
            <a:ext cx="3838714" cy="1983828"/>
          </a:xfrm>
        </p:spPr>
        <p:txBody>
          <a:bodyPr>
            <a:noAutofit/>
          </a:bodyPr>
          <a:lstStyle/>
          <a:p>
            <a:pPr algn="l">
              <a:lnSpc>
                <a:spcPct val="100000"/>
              </a:lnSpc>
              <a:spcBef>
                <a:spcPts val="0"/>
              </a:spcBef>
              <a:buFont typeface="Wingdings" panose="05000000000000000000" pitchFamily="2" charset="2"/>
              <a:buChar char="q"/>
            </a:pPr>
            <a:r>
              <a:rPr lang="en-US" sz="1600" b="0" i="0" dirty="0">
                <a:effectLst/>
                <a:latin typeface="Söhne"/>
              </a:rPr>
              <a:t>Management team roles: Head Baker, Marketing Specialist, Operations Manager, Financial Analyst (Qualtrics, 2020).</a:t>
            </a:r>
          </a:p>
          <a:p>
            <a:pPr algn="l">
              <a:lnSpc>
                <a:spcPct val="100000"/>
              </a:lnSpc>
              <a:spcBef>
                <a:spcPts val="0"/>
              </a:spcBef>
              <a:buFont typeface="Wingdings" panose="05000000000000000000" pitchFamily="2" charset="2"/>
              <a:buChar char="q"/>
            </a:pPr>
            <a:r>
              <a:rPr lang="en-US" sz="1600" b="0" i="0" dirty="0">
                <a:effectLst/>
                <a:latin typeface="Söhne"/>
              </a:rPr>
              <a:t>Collaborative team focuses on creativity, operations, marketing, and finance.</a:t>
            </a:r>
          </a:p>
          <a:p>
            <a:pPr algn="l">
              <a:lnSpc>
                <a:spcPct val="100000"/>
              </a:lnSpc>
              <a:spcBef>
                <a:spcPts val="0"/>
              </a:spcBef>
              <a:buFont typeface="Wingdings" panose="05000000000000000000" pitchFamily="2" charset="2"/>
              <a:buChar char="q"/>
            </a:pPr>
            <a:r>
              <a:rPr lang="en-US" sz="1600" b="0" i="0" dirty="0">
                <a:effectLst/>
                <a:latin typeface="Söhne"/>
              </a:rPr>
              <a:t>Harmonizing efforts to ensure efficiency.</a:t>
            </a:r>
          </a:p>
          <a:p>
            <a:pPr algn="l">
              <a:lnSpc>
                <a:spcPct val="100000"/>
              </a:lnSpc>
              <a:spcBef>
                <a:spcPts val="0"/>
              </a:spcBef>
              <a:buFont typeface="Wingdings" panose="05000000000000000000" pitchFamily="2" charset="2"/>
              <a:buChar char="q"/>
            </a:pPr>
            <a:r>
              <a:rPr lang="en-US" sz="1600" b="0" i="0" dirty="0">
                <a:effectLst/>
                <a:latin typeface="Söhne"/>
              </a:rPr>
              <a:t>Foundation for "</a:t>
            </a:r>
            <a:r>
              <a:rPr lang="en-US" sz="1600" b="0" i="0" dirty="0" err="1">
                <a:effectLst/>
                <a:latin typeface="Söhne"/>
              </a:rPr>
              <a:t>CReamery</a:t>
            </a:r>
            <a:r>
              <a:rPr lang="en-US" sz="1600" b="0" i="0" dirty="0">
                <a:effectLst/>
                <a:latin typeface="Söhne"/>
              </a:rPr>
              <a:t> Creations" success in competitive bakery market.</a:t>
            </a:r>
          </a:p>
          <a:p>
            <a:pPr>
              <a:lnSpc>
                <a:spcPct val="100000"/>
              </a:lnSpc>
              <a:spcBef>
                <a:spcPts val="0"/>
              </a:spcBef>
              <a:buFont typeface="Wingdings" panose="05000000000000000000" pitchFamily="2" charset="2"/>
              <a:buChar char="q"/>
            </a:pPr>
            <a:endParaRPr lang="en-IN" sz="1600" dirty="0"/>
          </a:p>
        </p:txBody>
      </p:sp>
      <p:pic>
        <p:nvPicPr>
          <p:cNvPr id="4098" name="Picture 2" descr="Bakery Business Plan: How to write it [Complete Guide]">
            <a:extLst>
              <a:ext uri="{FF2B5EF4-FFF2-40B4-BE49-F238E27FC236}">
                <a16:creationId xmlns:a16="http://schemas.microsoft.com/office/drawing/2014/main" id="{A6F2E4BC-54F8-3082-60E6-4324D58504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7447" y="819806"/>
            <a:ext cx="6607504" cy="49556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323B09F-6EAC-C658-A830-8BC8BC6D0446}"/>
              </a:ext>
            </a:extLst>
          </p:cNvPr>
          <p:cNvSpPr txBox="1"/>
          <p:nvPr/>
        </p:nvSpPr>
        <p:spPr>
          <a:xfrm>
            <a:off x="7567448" y="5853528"/>
            <a:ext cx="6096000" cy="307777"/>
          </a:xfrm>
          <a:prstGeom prst="rect">
            <a:avLst/>
          </a:prstGeom>
          <a:noFill/>
        </p:spPr>
        <p:txBody>
          <a:bodyPr wrap="square">
            <a:spAutoFit/>
          </a:bodyPr>
          <a:lstStyle/>
          <a:p>
            <a:r>
              <a:rPr lang="en-IN"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(Qualtrics</a:t>
            </a:r>
            <a:r>
              <a:rPr lang="en-IN"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2020)</a:t>
            </a:r>
            <a:endParaRPr lang="en-IN" sz="1400" dirty="0"/>
          </a:p>
        </p:txBody>
      </p:sp>
    </p:spTree>
    <p:extLst>
      <p:ext uri="{BB962C8B-B14F-4D97-AF65-F5344CB8AC3E}">
        <p14:creationId xmlns:p14="http://schemas.microsoft.com/office/powerpoint/2010/main" val="3863649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8B13-27E2-C518-4B36-67CC1B8FB346}"/>
              </a:ext>
            </a:extLst>
          </p:cNvPr>
          <p:cNvSpPr>
            <a:spLocks noGrp="1"/>
          </p:cNvSpPr>
          <p:nvPr>
            <p:ph type="title"/>
          </p:nvPr>
        </p:nvSpPr>
        <p:spPr>
          <a:xfrm>
            <a:off x="148729" y="787693"/>
            <a:ext cx="4809080" cy="2456442"/>
          </a:xfrm>
        </p:spPr>
        <p:txBody>
          <a:bodyPr>
            <a:normAutofit/>
          </a:bodyPr>
          <a:lstStyle/>
          <a:p>
            <a:pPr>
              <a:lnSpc>
                <a:spcPct val="100000"/>
              </a:lnSpc>
            </a:pPr>
            <a:r>
              <a:rPr lang="en-IN"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Target market and marketing strategies </a:t>
            </a:r>
            <a:endParaRPr lang="en-IN" sz="4800" b="1" dirty="0">
              <a:solidFill>
                <a:schemeClr val="tx1"/>
              </a:solidFill>
            </a:endParaRPr>
          </a:p>
        </p:txBody>
      </p:sp>
      <p:sp>
        <p:nvSpPr>
          <p:cNvPr id="6" name="Rectangle 3">
            <a:extLst>
              <a:ext uri="{FF2B5EF4-FFF2-40B4-BE49-F238E27FC236}">
                <a16:creationId xmlns:a16="http://schemas.microsoft.com/office/drawing/2014/main" id="{4CC26302-10EE-61C8-6DAA-CDFE26FDE781}"/>
              </a:ext>
            </a:extLst>
          </p:cNvPr>
          <p:cNvSpPr>
            <a:spLocks noGrp="1" noChangeArrowheads="1"/>
          </p:cNvSpPr>
          <p:nvPr>
            <p:ph idx="1"/>
          </p:nvPr>
        </p:nvSpPr>
        <p:spPr bwMode="auto">
          <a:xfrm>
            <a:off x="635086" y="2219821"/>
            <a:ext cx="3836366"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endParaRPr kumimoji="0" lang="en-US" altLang="en-US" sz="1600" b="0" i="0" u="none" strike="noStrike" cap="none" normalizeH="0" baseline="0" dirty="0">
              <a:ln>
                <a:noFill/>
              </a:ln>
              <a:solidFill>
                <a:schemeClr val="tx1"/>
              </a:solidFill>
              <a:effectLst/>
              <a:latin typeface="Sohne"/>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600" b="0" i="0" u="none" strike="noStrike" cap="none" normalizeH="0" baseline="0" dirty="0">
                <a:ln>
                  <a:noFill/>
                </a:ln>
                <a:solidFill>
                  <a:schemeClr val="tx1"/>
                </a:solidFill>
                <a:effectLst/>
                <a:latin typeface="Sohne"/>
              </a:rPr>
              <a:t>Primary customers: Health-conscious individuals.</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600" b="0" i="0" u="none" strike="noStrike" cap="none" normalizeH="0" baseline="0" dirty="0">
                <a:ln>
                  <a:noFill/>
                </a:ln>
                <a:solidFill>
                  <a:schemeClr val="tx1"/>
                </a:solidFill>
                <a:effectLst/>
                <a:latin typeface="Sohne"/>
              </a:rPr>
              <a:t>USP: Exclusive use of vegan raw materials.</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600" b="0" i="0" u="none" strike="noStrike" cap="none" normalizeH="0" baseline="0" dirty="0">
                <a:ln>
                  <a:noFill/>
                </a:ln>
                <a:solidFill>
                  <a:schemeClr val="tx1"/>
                </a:solidFill>
                <a:effectLst/>
                <a:latin typeface="Sohne"/>
              </a:rPr>
              <a:t>Strategic marketing: Social media campaigns, influencer collaborations, local event </a:t>
            </a:r>
            <a:r>
              <a:rPr lang="en-US" altLang="en-US" sz="1600" dirty="0">
                <a:latin typeface="Sohne"/>
              </a:rPr>
              <a:t>participation (</a:t>
            </a:r>
            <a:r>
              <a:rPr lang="en-IN" sz="1600" dirty="0" err="1">
                <a:latin typeface="Sohne"/>
              </a:rPr>
              <a:t>Abillion</a:t>
            </a:r>
            <a:r>
              <a:rPr lang="en-IN" sz="1600" dirty="0">
                <a:latin typeface="Sohne"/>
              </a:rPr>
              <a:t>, 2020)</a:t>
            </a:r>
            <a:r>
              <a:rPr lang="en-US" altLang="en-US" sz="1600" dirty="0">
                <a:latin typeface="Sohne"/>
              </a:rPr>
              <a:t>.</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600" b="0" i="0" u="none" strike="noStrike" cap="none" normalizeH="0" baseline="0" dirty="0">
                <a:ln>
                  <a:noFill/>
                </a:ln>
                <a:solidFill>
                  <a:schemeClr val="tx1"/>
                </a:solidFill>
                <a:effectLst/>
                <a:latin typeface="Sohne"/>
              </a:rPr>
              <a:t>Goal: Position "</a:t>
            </a:r>
            <a:r>
              <a:rPr kumimoji="0" lang="en-US" altLang="en-US" sz="1600" b="0" i="0" u="none" strike="noStrike" cap="none" normalizeH="0" baseline="0" dirty="0" err="1">
                <a:ln>
                  <a:noFill/>
                </a:ln>
                <a:solidFill>
                  <a:schemeClr val="tx1"/>
                </a:solidFill>
                <a:effectLst/>
                <a:latin typeface="Sohne"/>
              </a:rPr>
              <a:t>CReamery</a:t>
            </a:r>
            <a:r>
              <a:rPr kumimoji="0" lang="en-US" altLang="en-US" sz="1600" b="0" i="0" u="none" strike="noStrike" cap="none" normalizeH="0" baseline="0" dirty="0">
                <a:ln>
                  <a:noFill/>
                </a:ln>
                <a:solidFill>
                  <a:schemeClr val="tx1"/>
                </a:solidFill>
                <a:effectLst/>
                <a:latin typeface="Sohne"/>
              </a:rPr>
              <a:t> Creations" as a guilt-free, go-to destination for delicious vegan treats.</a:t>
            </a:r>
          </a:p>
          <a:p>
            <a:pPr marL="0" marR="0" lvl="0" indent="0" algn="l" defTabSz="914400" rtl="0" eaLnBrk="0" fontAlgn="base" latinLnBrk="0" hangingPunct="0">
              <a:lnSpc>
                <a:spcPct val="100000"/>
              </a:lnSpc>
              <a:spcBef>
                <a:spcPct val="0"/>
              </a:spcBef>
              <a:spcAft>
                <a:spcPct val="0"/>
              </a:spcAft>
              <a:buClrTx/>
              <a:buSzTx/>
              <a:buNone/>
              <a:tabLst/>
            </a:pPr>
            <a:br>
              <a:rPr kumimoji="0" lang="en-US" altLang="en-US" sz="1600" b="0" i="0" u="none" strike="noStrike" cap="none" normalizeH="0" baseline="0" dirty="0">
                <a:ln>
                  <a:noFill/>
                </a:ln>
                <a:solidFill>
                  <a:schemeClr val="tx1"/>
                </a:solidFill>
                <a:effectLst/>
                <a:latin typeface="Sohne"/>
              </a:rPr>
            </a:br>
            <a:endParaRPr kumimoji="0" lang="en-US" altLang="en-US" sz="1600" b="0" i="0" u="none" strike="noStrike" cap="none" normalizeH="0" baseline="0" dirty="0">
              <a:ln>
                <a:noFill/>
              </a:ln>
              <a:solidFill>
                <a:schemeClr val="tx1"/>
              </a:solidFill>
              <a:effectLst/>
              <a:latin typeface="Sohne"/>
            </a:endParaRPr>
          </a:p>
        </p:txBody>
      </p:sp>
      <p:sp>
        <p:nvSpPr>
          <p:cNvPr id="9" name="TextBox 8">
            <a:extLst>
              <a:ext uri="{FF2B5EF4-FFF2-40B4-BE49-F238E27FC236}">
                <a16:creationId xmlns:a16="http://schemas.microsoft.com/office/drawing/2014/main" id="{F91A9FB5-6621-2036-0583-0A783574B002}"/>
              </a:ext>
            </a:extLst>
          </p:cNvPr>
          <p:cNvSpPr txBox="1"/>
          <p:nvPr/>
        </p:nvSpPr>
        <p:spPr>
          <a:xfrm>
            <a:off x="5201584" y="5585138"/>
            <a:ext cx="6096000" cy="409023"/>
          </a:xfrm>
          <a:prstGeom prst="rect">
            <a:avLst/>
          </a:prstGeom>
          <a:noFill/>
        </p:spPr>
        <p:txBody>
          <a:bodyPr wrap="square">
            <a:spAutoFit/>
          </a:bodyPr>
          <a:lstStyle/>
          <a:p>
            <a:pPr algn="ctr">
              <a:lnSpc>
                <a:spcPct val="200000"/>
              </a:lnSpc>
              <a:spcAft>
                <a:spcPts val="1000"/>
              </a:spcAft>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Image: Price perception and expense related to vegan products</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8713357-0F95-707A-AF62-F8B5511153B4}"/>
              </a:ext>
            </a:extLst>
          </p:cNvPr>
          <p:cNvSpPr txBox="1"/>
          <p:nvPr/>
        </p:nvSpPr>
        <p:spPr>
          <a:xfrm>
            <a:off x="7462345" y="5994161"/>
            <a:ext cx="6096000" cy="276999"/>
          </a:xfrm>
          <a:prstGeom prst="rect">
            <a:avLst/>
          </a:prstGeom>
          <a:noFill/>
        </p:spPr>
        <p:txBody>
          <a:bodyPr wrap="square">
            <a:spAutoFit/>
          </a:bodyPr>
          <a:lstStyle/>
          <a:p>
            <a:r>
              <a:rPr lang="en-IN" sz="1200" b="1" dirty="0">
                <a:latin typeface="Times New Roman" panose="02020603050405020304" pitchFamily="18" charset="0"/>
                <a:cs typeface="Times New Roman" panose="02020603050405020304" pitchFamily="18" charset="0"/>
              </a:rPr>
              <a:t>(</a:t>
            </a:r>
            <a:r>
              <a:rPr lang="en-IN" sz="1200" b="1" dirty="0" err="1">
                <a:latin typeface="Times New Roman" panose="02020603050405020304" pitchFamily="18" charset="0"/>
                <a:cs typeface="Times New Roman" panose="02020603050405020304" pitchFamily="18" charset="0"/>
              </a:rPr>
              <a:t>Abillion</a:t>
            </a:r>
            <a:r>
              <a:rPr lang="en-IN" sz="1200" b="1" dirty="0">
                <a:latin typeface="Times New Roman" panose="02020603050405020304" pitchFamily="18" charset="0"/>
                <a:cs typeface="Times New Roman" panose="02020603050405020304" pitchFamily="18" charset="0"/>
              </a:rPr>
              <a:t>, 2020)</a:t>
            </a:r>
          </a:p>
        </p:txBody>
      </p:sp>
      <p:pic>
        <p:nvPicPr>
          <p:cNvPr id="12" name="Picture 11">
            <a:extLst>
              <a:ext uri="{FF2B5EF4-FFF2-40B4-BE49-F238E27FC236}">
                <a16:creationId xmlns:a16="http://schemas.microsoft.com/office/drawing/2014/main" id="{8A540456-266A-865E-40C6-347B0AF00D6E}"/>
              </a:ext>
            </a:extLst>
          </p:cNvPr>
          <p:cNvPicPr>
            <a:picLocks noChangeAspect="1"/>
          </p:cNvPicPr>
          <p:nvPr/>
        </p:nvPicPr>
        <p:blipFill>
          <a:blip r:embed="rId3"/>
          <a:stretch>
            <a:fillRect/>
          </a:stretch>
        </p:blipFill>
        <p:spPr>
          <a:xfrm>
            <a:off x="5444166" y="1410484"/>
            <a:ext cx="5316973" cy="4174654"/>
          </a:xfrm>
          <a:prstGeom prst="rect">
            <a:avLst/>
          </a:prstGeom>
        </p:spPr>
      </p:pic>
    </p:spTree>
    <p:extLst>
      <p:ext uri="{BB962C8B-B14F-4D97-AF65-F5344CB8AC3E}">
        <p14:creationId xmlns:p14="http://schemas.microsoft.com/office/powerpoint/2010/main" val="2039191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B910-BA30-7174-3128-6AA1664E5577}"/>
              </a:ext>
            </a:extLst>
          </p:cNvPr>
          <p:cNvSpPr>
            <a:spLocks noGrp="1"/>
          </p:cNvSpPr>
          <p:nvPr>
            <p:ph type="title"/>
          </p:nvPr>
        </p:nvSpPr>
        <p:spPr>
          <a:xfrm>
            <a:off x="-128523" y="1666752"/>
            <a:ext cx="5323031" cy="456337"/>
          </a:xfrm>
        </p:spPr>
        <p:txBody>
          <a:bodyPr>
            <a:noAutofit/>
          </a:bodyPr>
          <a:lstStyle/>
          <a:p>
            <a:r>
              <a:rPr lang="en-IN"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Competition and differentiation strategies</a:t>
            </a:r>
            <a:endParaRPr lang="en-IN" sz="4800" b="1" dirty="0">
              <a:solidFill>
                <a:schemeClr val="tx1"/>
              </a:solidFill>
            </a:endParaRPr>
          </a:p>
        </p:txBody>
      </p:sp>
      <p:sp>
        <p:nvSpPr>
          <p:cNvPr id="3" name="Content Placeholder 2">
            <a:extLst>
              <a:ext uri="{FF2B5EF4-FFF2-40B4-BE49-F238E27FC236}">
                <a16:creationId xmlns:a16="http://schemas.microsoft.com/office/drawing/2014/main" id="{35458B53-62CB-AFEA-0884-F41C5331F91B}"/>
              </a:ext>
            </a:extLst>
          </p:cNvPr>
          <p:cNvSpPr>
            <a:spLocks noGrp="1"/>
          </p:cNvSpPr>
          <p:nvPr>
            <p:ph idx="1"/>
          </p:nvPr>
        </p:nvSpPr>
        <p:spPr>
          <a:xfrm>
            <a:off x="546536" y="2675062"/>
            <a:ext cx="3972911" cy="2155050"/>
          </a:xfrm>
        </p:spPr>
        <p:txBody>
          <a:bodyPr>
            <a:noAutofit/>
          </a:bodyPr>
          <a:lstStyle/>
          <a:p>
            <a:pPr algn="l">
              <a:lnSpc>
                <a:spcPct val="100000"/>
              </a:lnSpc>
              <a:spcBef>
                <a:spcPts val="0"/>
              </a:spcBef>
              <a:buFont typeface="Wingdings" panose="05000000000000000000" pitchFamily="2" charset="2"/>
              <a:buChar char="q"/>
            </a:pPr>
            <a:r>
              <a:rPr lang="en-US" sz="1600" b="0" i="0" dirty="0">
                <a:effectLst/>
                <a:latin typeface="Söhne"/>
              </a:rPr>
              <a:t>Competitive landscape: Traditional and specialty bakeries.</a:t>
            </a:r>
          </a:p>
          <a:p>
            <a:pPr algn="l">
              <a:lnSpc>
                <a:spcPct val="100000"/>
              </a:lnSpc>
              <a:spcBef>
                <a:spcPts val="0"/>
              </a:spcBef>
              <a:buFont typeface="Wingdings" panose="05000000000000000000" pitchFamily="2" charset="2"/>
              <a:buChar char="q"/>
            </a:pPr>
            <a:r>
              <a:rPr lang="en-US" sz="1600" b="0" i="0" dirty="0">
                <a:effectLst/>
                <a:latin typeface="Söhne"/>
              </a:rPr>
              <a:t>"</a:t>
            </a:r>
            <a:r>
              <a:rPr lang="en-US" sz="1600" b="0" i="0" dirty="0" err="1">
                <a:effectLst/>
                <a:latin typeface="Söhne"/>
              </a:rPr>
              <a:t>CReamery</a:t>
            </a:r>
            <a:r>
              <a:rPr lang="en-US" sz="1600" b="0" i="0" dirty="0">
                <a:effectLst/>
                <a:latin typeface="Söhne"/>
              </a:rPr>
              <a:t> Creations" distinguishes with a commitment to vegan ingredients (Chilson, 2021).</a:t>
            </a:r>
          </a:p>
          <a:p>
            <a:pPr algn="l">
              <a:lnSpc>
                <a:spcPct val="100000"/>
              </a:lnSpc>
              <a:spcBef>
                <a:spcPts val="0"/>
              </a:spcBef>
              <a:buFont typeface="Wingdings" panose="05000000000000000000" pitchFamily="2" charset="2"/>
              <a:buChar char="q"/>
            </a:pPr>
            <a:r>
              <a:rPr lang="en-US" sz="1600" b="0" i="0" dirty="0">
                <a:effectLst/>
                <a:latin typeface="Söhne"/>
              </a:rPr>
              <a:t>Unique edge: Merging ethics, health, taste, and creativity.</a:t>
            </a:r>
          </a:p>
          <a:p>
            <a:pPr algn="l">
              <a:lnSpc>
                <a:spcPct val="100000"/>
              </a:lnSpc>
              <a:spcBef>
                <a:spcPts val="0"/>
              </a:spcBef>
              <a:buFont typeface="Wingdings" panose="05000000000000000000" pitchFamily="2" charset="2"/>
              <a:buChar char="q"/>
            </a:pPr>
            <a:r>
              <a:rPr lang="en-US" sz="1600" b="0" i="0" dirty="0">
                <a:effectLst/>
                <a:latin typeface="Söhne"/>
              </a:rPr>
              <a:t>Collaborating with local farmers for sustainable, fresh produce.</a:t>
            </a:r>
          </a:p>
          <a:p>
            <a:pPr>
              <a:lnSpc>
                <a:spcPct val="100000"/>
              </a:lnSpc>
              <a:spcBef>
                <a:spcPts val="0"/>
              </a:spcBef>
              <a:buFont typeface="Wingdings" panose="05000000000000000000" pitchFamily="2" charset="2"/>
              <a:buChar char="q"/>
            </a:pPr>
            <a:endParaRPr lang="en-IN" sz="1600" dirty="0"/>
          </a:p>
        </p:txBody>
      </p:sp>
      <p:pic>
        <p:nvPicPr>
          <p:cNvPr id="4" name="Picture 3">
            <a:extLst>
              <a:ext uri="{FF2B5EF4-FFF2-40B4-BE49-F238E27FC236}">
                <a16:creationId xmlns:a16="http://schemas.microsoft.com/office/drawing/2014/main" id="{71A383A2-49E3-EE91-F542-9E8AFFF22D08}"/>
              </a:ext>
            </a:extLst>
          </p:cNvPr>
          <p:cNvPicPr>
            <a:picLocks noChangeAspect="1"/>
          </p:cNvPicPr>
          <p:nvPr/>
        </p:nvPicPr>
        <p:blipFill>
          <a:blip r:embed="rId3"/>
          <a:stretch>
            <a:fillRect/>
          </a:stretch>
        </p:blipFill>
        <p:spPr bwMode="auto">
          <a:xfrm>
            <a:off x="4771696" y="1272421"/>
            <a:ext cx="6524203" cy="4109664"/>
          </a:xfrm>
          <a:prstGeom prst="rect">
            <a:avLst/>
          </a:prstGeom>
          <a:noFill/>
          <a:ln w="9525">
            <a:noFill/>
            <a:miter lim="800000"/>
            <a:headEnd/>
            <a:tailEnd/>
          </a:ln>
        </p:spPr>
      </p:pic>
      <p:sp>
        <p:nvSpPr>
          <p:cNvPr id="6" name="TextBox 5">
            <a:extLst>
              <a:ext uri="{FF2B5EF4-FFF2-40B4-BE49-F238E27FC236}">
                <a16:creationId xmlns:a16="http://schemas.microsoft.com/office/drawing/2014/main" id="{D97B1087-7B56-39E3-ABC7-09A18C9FCE25}"/>
              </a:ext>
            </a:extLst>
          </p:cNvPr>
          <p:cNvSpPr txBox="1"/>
          <p:nvPr/>
        </p:nvSpPr>
        <p:spPr>
          <a:xfrm>
            <a:off x="5623035" y="5382085"/>
            <a:ext cx="6096000" cy="906595"/>
          </a:xfrm>
          <a:prstGeom prst="rect">
            <a:avLst/>
          </a:prstGeom>
          <a:noFill/>
        </p:spPr>
        <p:txBody>
          <a:bodyPr wrap="square">
            <a:spAutoFit/>
          </a:bodyPr>
          <a:lstStyle/>
          <a:p>
            <a:pPr algn="ctr">
              <a:lnSpc>
                <a:spcPct val="200000"/>
              </a:lnSpc>
              <a:spcAft>
                <a:spcPts val="1000"/>
              </a:spcAft>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Image: Consumption of Vegan chocolates in different countries</a:t>
            </a:r>
          </a:p>
          <a:p>
            <a:pPr algn="ctr">
              <a:lnSpc>
                <a:spcPct val="200000"/>
              </a:lnSpc>
              <a:spcAft>
                <a:spcPts val="1000"/>
              </a:spcAft>
            </a:pPr>
            <a:r>
              <a:rPr lang="en-US" sz="1200" b="1" dirty="0">
                <a:latin typeface="Times New Roman" panose="02020603050405020304" pitchFamily="18" charset="0"/>
                <a:ea typeface="Times New Roman" panose="02020603050405020304" pitchFamily="18" charset="0"/>
                <a:cs typeface="Times New Roman" panose="02020603050405020304" pitchFamily="18" charset="0"/>
              </a:rPr>
              <a:t>(Chilson, 2021)</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0637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DA89C-C840-8202-146E-A05DEDEA905D}"/>
              </a:ext>
            </a:extLst>
          </p:cNvPr>
          <p:cNvSpPr>
            <a:spLocks noGrp="1"/>
          </p:cNvSpPr>
          <p:nvPr>
            <p:ph type="title"/>
          </p:nvPr>
        </p:nvSpPr>
        <p:spPr>
          <a:xfrm>
            <a:off x="867610" y="699801"/>
            <a:ext cx="3498979" cy="2456442"/>
          </a:xfrm>
        </p:spPr>
        <p:txBody>
          <a:bodyPr>
            <a:normAutofit/>
          </a:bodyPr>
          <a:lstStyle/>
          <a:p>
            <a:r>
              <a:rPr lang="en-IN"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Funding requirements and allocation </a:t>
            </a:r>
            <a:endParaRPr lang="en-IN" sz="4400" b="1" dirty="0">
              <a:solidFill>
                <a:schemeClr val="tx1"/>
              </a:solidFill>
            </a:endParaRPr>
          </a:p>
        </p:txBody>
      </p:sp>
      <p:sp>
        <p:nvSpPr>
          <p:cNvPr id="3" name="Content Placeholder 2">
            <a:extLst>
              <a:ext uri="{FF2B5EF4-FFF2-40B4-BE49-F238E27FC236}">
                <a16:creationId xmlns:a16="http://schemas.microsoft.com/office/drawing/2014/main" id="{483C8F7A-A1DE-EAD7-736F-350BDE11FCF8}"/>
              </a:ext>
            </a:extLst>
          </p:cNvPr>
          <p:cNvSpPr>
            <a:spLocks noGrp="1"/>
          </p:cNvSpPr>
          <p:nvPr>
            <p:ph idx="1"/>
          </p:nvPr>
        </p:nvSpPr>
        <p:spPr>
          <a:xfrm>
            <a:off x="557047" y="2584606"/>
            <a:ext cx="3951890" cy="2234303"/>
          </a:xfrm>
        </p:spPr>
        <p:txBody>
          <a:bodyPr>
            <a:noAutofit/>
          </a:bodyPr>
          <a:lstStyle/>
          <a:p>
            <a:pPr algn="l">
              <a:buFont typeface="Wingdings" panose="05000000000000000000" pitchFamily="2" charset="2"/>
              <a:buChar char="q"/>
            </a:pPr>
            <a:r>
              <a:rPr lang="en-US" sz="1250" b="0" i="0" dirty="0">
                <a:effectLst/>
                <a:latin typeface="Söhne"/>
              </a:rPr>
              <a:t>Funding sought: </a:t>
            </a:r>
            <a:r>
              <a:rPr lang="en-IN" sz="1400" b="0" i="0" dirty="0">
                <a:solidFill>
                  <a:srgbClr val="202124"/>
                </a:solidFill>
                <a:effectLst/>
                <a:latin typeface="Google Sans"/>
              </a:rPr>
              <a:t>£</a:t>
            </a:r>
            <a:r>
              <a:rPr lang="en-US" sz="1250" b="0" i="0" dirty="0">
                <a:effectLst/>
                <a:latin typeface="Söhne"/>
              </a:rPr>
              <a:t>150,000 for launch and operations.</a:t>
            </a:r>
          </a:p>
          <a:p>
            <a:pPr algn="l">
              <a:buFont typeface="Wingdings" panose="05000000000000000000" pitchFamily="2" charset="2"/>
              <a:buChar char="q"/>
            </a:pPr>
            <a:r>
              <a:rPr lang="en-US" sz="1250" b="0" i="0" dirty="0">
                <a:effectLst/>
                <a:latin typeface="Söhne"/>
              </a:rPr>
              <a:t>Allocation: Equipment setup, marketing, ingredient procurement, staff (Cooper et al., 2022).</a:t>
            </a:r>
          </a:p>
          <a:p>
            <a:pPr algn="l">
              <a:buFont typeface="Wingdings" panose="05000000000000000000" pitchFamily="2" charset="2"/>
              <a:buChar char="q"/>
            </a:pPr>
            <a:r>
              <a:rPr lang="en-US" sz="1250" b="0" i="0" dirty="0">
                <a:effectLst/>
                <a:latin typeface="Söhne"/>
              </a:rPr>
              <a:t>Key milestones: Establishing operational vegan bakery, robust marketing, quality ingredient procurement, skilled team assembly.</a:t>
            </a:r>
          </a:p>
          <a:p>
            <a:pPr algn="l">
              <a:buFont typeface="Wingdings" panose="05000000000000000000" pitchFamily="2" charset="2"/>
              <a:buChar char="q"/>
            </a:pPr>
            <a:r>
              <a:rPr lang="en-US" sz="1250" b="0" i="0" dirty="0">
                <a:effectLst/>
                <a:latin typeface="Söhne"/>
              </a:rPr>
              <a:t>Investment aims to make "</a:t>
            </a:r>
            <a:r>
              <a:rPr lang="en-US" sz="1250" b="0" i="0" dirty="0" err="1">
                <a:effectLst/>
                <a:latin typeface="Söhne"/>
              </a:rPr>
              <a:t>CReamery</a:t>
            </a:r>
            <a:r>
              <a:rPr lang="en-US" sz="1250" b="0" i="0" dirty="0">
                <a:effectLst/>
                <a:latin typeface="Söhne"/>
              </a:rPr>
              <a:t> Creations" a recognized, sustainable player in the vegan bakery market.</a:t>
            </a:r>
          </a:p>
          <a:p>
            <a:pPr>
              <a:buFont typeface="Wingdings" panose="05000000000000000000" pitchFamily="2" charset="2"/>
              <a:buChar char="q"/>
            </a:pPr>
            <a:endParaRPr lang="en-IN" sz="1250" dirty="0"/>
          </a:p>
        </p:txBody>
      </p:sp>
      <p:pic>
        <p:nvPicPr>
          <p:cNvPr id="5122" name="Picture 2" descr="Project Funding - sources of finance for projects and programmes">
            <a:extLst>
              <a:ext uri="{FF2B5EF4-FFF2-40B4-BE49-F238E27FC236}">
                <a16:creationId xmlns:a16="http://schemas.microsoft.com/office/drawing/2014/main" id="{EDB0AB3A-8F26-8E40-8A02-8590D6BBB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0597" y="515991"/>
            <a:ext cx="5770672" cy="56140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EF36D13-376A-C1D4-AAE1-9FF5A4B6AB0F}"/>
              </a:ext>
            </a:extLst>
          </p:cNvPr>
          <p:cNvSpPr txBox="1"/>
          <p:nvPr/>
        </p:nvSpPr>
        <p:spPr>
          <a:xfrm>
            <a:off x="7430813" y="6283218"/>
            <a:ext cx="6096000" cy="276999"/>
          </a:xfrm>
          <a:prstGeom prst="rect">
            <a:avLst/>
          </a:prstGeom>
          <a:noFill/>
        </p:spPr>
        <p:txBody>
          <a:bodyPr wrap="square">
            <a:spAutoFit/>
          </a:bodyPr>
          <a:lstStyle/>
          <a:p>
            <a:r>
              <a:rPr lang="en-IN" sz="12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(Cooper et al., 2022)</a:t>
            </a:r>
            <a:endParaRPr lang="en-IN" sz="1200" dirty="0"/>
          </a:p>
        </p:txBody>
      </p:sp>
    </p:spTree>
    <p:extLst>
      <p:ext uri="{BB962C8B-B14F-4D97-AF65-F5344CB8AC3E}">
        <p14:creationId xmlns:p14="http://schemas.microsoft.com/office/powerpoint/2010/main" val="3588574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304B-1529-5564-AB5E-AB082F10D28D}"/>
              </a:ext>
            </a:extLst>
          </p:cNvPr>
          <p:cNvSpPr>
            <a:spLocks noGrp="1"/>
          </p:cNvSpPr>
          <p:nvPr>
            <p:ph type="title"/>
          </p:nvPr>
        </p:nvSpPr>
        <p:spPr>
          <a:xfrm>
            <a:off x="920162" y="1740325"/>
            <a:ext cx="3498979" cy="393275"/>
          </a:xfrm>
        </p:spPr>
        <p:txBody>
          <a:bodyPr>
            <a:noAutofit/>
          </a:bodyPr>
          <a:lstStyle/>
          <a:p>
            <a:r>
              <a:rPr lang="en-IN" sz="2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Conclusion</a:t>
            </a:r>
            <a:endParaRPr lang="en-IN" sz="4800" b="1" dirty="0">
              <a:solidFill>
                <a:schemeClr val="tx1"/>
              </a:solidFill>
            </a:endParaRPr>
          </a:p>
        </p:txBody>
      </p:sp>
      <p:sp>
        <p:nvSpPr>
          <p:cNvPr id="3" name="Content Placeholder 2">
            <a:extLst>
              <a:ext uri="{FF2B5EF4-FFF2-40B4-BE49-F238E27FC236}">
                <a16:creationId xmlns:a16="http://schemas.microsoft.com/office/drawing/2014/main" id="{29311BCA-CC89-F06F-3C6D-0A3AC0A57C0B}"/>
              </a:ext>
            </a:extLst>
          </p:cNvPr>
          <p:cNvSpPr>
            <a:spLocks noGrp="1"/>
          </p:cNvSpPr>
          <p:nvPr>
            <p:ph idx="1"/>
          </p:nvPr>
        </p:nvSpPr>
        <p:spPr>
          <a:xfrm>
            <a:off x="554738" y="2700304"/>
            <a:ext cx="3790830" cy="1782359"/>
          </a:xfrm>
        </p:spPr>
        <p:txBody>
          <a:bodyPr>
            <a:noAutofit/>
          </a:bodyPr>
          <a:lstStyle/>
          <a:p>
            <a:pPr algn="l">
              <a:lnSpc>
                <a:spcPct val="100000"/>
              </a:lnSpc>
              <a:spcBef>
                <a:spcPts val="0"/>
              </a:spcBef>
              <a:buFont typeface="Wingdings" panose="05000000000000000000" pitchFamily="2" charset="2"/>
              <a:buChar char="q"/>
            </a:pPr>
            <a:r>
              <a:rPr lang="en-US" sz="1600" b="0" i="0" dirty="0">
                <a:effectLst/>
                <a:latin typeface="Söhne"/>
              </a:rPr>
              <a:t>Gratitude to Dragons for considering "</a:t>
            </a:r>
            <a:r>
              <a:rPr lang="en-US" sz="1600" b="0" i="0" dirty="0" err="1">
                <a:effectLst/>
                <a:latin typeface="Söhne"/>
              </a:rPr>
              <a:t>CReamery</a:t>
            </a:r>
            <a:r>
              <a:rPr lang="en-US" sz="1600" b="0" i="0" dirty="0">
                <a:effectLst/>
                <a:latin typeface="Söhne"/>
              </a:rPr>
              <a:t> Creations."</a:t>
            </a:r>
          </a:p>
          <a:p>
            <a:pPr algn="l">
              <a:lnSpc>
                <a:spcPct val="100000"/>
              </a:lnSpc>
              <a:spcBef>
                <a:spcPts val="0"/>
              </a:spcBef>
              <a:buFont typeface="Wingdings" panose="05000000000000000000" pitchFamily="2" charset="2"/>
              <a:buChar char="q"/>
            </a:pPr>
            <a:r>
              <a:rPr lang="en-US" sz="1600" b="0" i="0" dirty="0">
                <a:effectLst/>
                <a:latin typeface="Söhne"/>
              </a:rPr>
              <a:t>Vision reflects commitment to conscious consumer </a:t>
            </a:r>
            <a:r>
              <a:rPr lang="en-US" sz="1600" dirty="0">
                <a:latin typeface="Söhne"/>
              </a:rPr>
              <a:t>demands (</a:t>
            </a:r>
            <a:r>
              <a:rPr lang="en-IN" sz="1600" dirty="0" err="1">
                <a:latin typeface="Söhne"/>
              </a:rPr>
              <a:t>Rahmania</a:t>
            </a:r>
            <a:r>
              <a:rPr lang="en-IN" sz="1600" dirty="0">
                <a:latin typeface="Söhne"/>
              </a:rPr>
              <a:t> et al., 2018)</a:t>
            </a:r>
            <a:r>
              <a:rPr lang="en-US" sz="1600" dirty="0">
                <a:latin typeface="Söhne"/>
              </a:rPr>
              <a:t>.</a:t>
            </a:r>
          </a:p>
          <a:p>
            <a:pPr algn="l">
              <a:lnSpc>
                <a:spcPct val="100000"/>
              </a:lnSpc>
              <a:spcBef>
                <a:spcPts val="0"/>
              </a:spcBef>
              <a:buFont typeface="Wingdings" panose="05000000000000000000" pitchFamily="2" charset="2"/>
              <a:buChar char="q"/>
            </a:pPr>
            <a:r>
              <a:rPr lang="en-US" sz="1600" b="0" i="0" dirty="0">
                <a:effectLst/>
                <a:latin typeface="Söhne"/>
              </a:rPr>
              <a:t>Aims to redefine the bakery landscape with vegan delights.</a:t>
            </a:r>
          </a:p>
          <a:p>
            <a:pPr algn="l">
              <a:lnSpc>
                <a:spcPct val="100000"/>
              </a:lnSpc>
              <a:spcBef>
                <a:spcPts val="0"/>
              </a:spcBef>
              <a:buFont typeface="Wingdings" panose="05000000000000000000" pitchFamily="2" charset="2"/>
              <a:buChar char="q"/>
            </a:pPr>
            <a:r>
              <a:rPr lang="en-US" sz="1600" b="0" i="0" dirty="0">
                <a:effectLst/>
                <a:latin typeface="Söhne"/>
              </a:rPr>
              <a:t>Investment seeks to catalyze growth and promote mindful consumption.</a:t>
            </a:r>
          </a:p>
          <a:p>
            <a:pPr>
              <a:lnSpc>
                <a:spcPct val="100000"/>
              </a:lnSpc>
              <a:spcBef>
                <a:spcPts val="0"/>
              </a:spcBef>
              <a:buFont typeface="Wingdings" panose="05000000000000000000" pitchFamily="2" charset="2"/>
              <a:buChar char="q"/>
            </a:pPr>
            <a:endParaRPr lang="en-IN" sz="1600" dirty="0"/>
          </a:p>
        </p:txBody>
      </p:sp>
      <p:pic>
        <p:nvPicPr>
          <p:cNvPr id="6146" name="Picture 2" descr="How to Invest in REITs in India? | REIT investment in India">
            <a:extLst>
              <a:ext uri="{FF2B5EF4-FFF2-40B4-BE49-F238E27FC236}">
                <a16:creationId xmlns:a16="http://schemas.microsoft.com/office/drawing/2014/main" id="{C6A26D45-540C-F796-0F44-1403328E85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6500" y="1274561"/>
            <a:ext cx="6185338" cy="43088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DAF358-338E-ABF0-4C1E-59386A8B48EE}"/>
              </a:ext>
            </a:extLst>
          </p:cNvPr>
          <p:cNvSpPr txBox="1"/>
          <p:nvPr/>
        </p:nvSpPr>
        <p:spPr>
          <a:xfrm>
            <a:off x="7483366" y="5706382"/>
            <a:ext cx="6096000" cy="307777"/>
          </a:xfrm>
          <a:prstGeom prst="rect">
            <a:avLst/>
          </a:prstGeom>
          <a:noFill/>
        </p:spPr>
        <p:txBody>
          <a:bodyPr wrap="square">
            <a:spAutoFit/>
          </a:bodyPr>
          <a:lstStyle/>
          <a:p>
            <a:r>
              <a:rPr lang="en-US" sz="1400" dirty="0">
                <a:latin typeface="Söhne"/>
              </a:rPr>
              <a:t>(</a:t>
            </a:r>
            <a:r>
              <a:rPr lang="en-IN" sz="1400" dirty="0" err="1">
                <a:latin typeface="Söhne"/>
              </a:rPr>
              <a:t>Rahmania</a:t>
            </a:r>
            <a:r>
              <a:rPr lang="en-IN" sz="1400" dirty="0">
                <a:latin typeface="Söhne"/>
              </a:rPr>
              <a:t> et al., 2018)</a:t>
            </a:r>
            <a:endParaRPr lang="en-IN" sz="1400" dirty="0"/>
          </a:p>
        </p:txBody>
      </p:sp>
    </p:spTree>
    <p:extLst>
      <p:ext uri="{BB962C8B-B14F-4D97-AF65-F5344CB8AC3E}">
        <p14:creationId xmlns:p14="http://schemas.microsoft.com/office/powerpoint/2010/main" val="2582353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4D96A-B5E4-4FA0-BA77-6E42C628E695}"/>
              </a:ext>
            </a:extLst>
          </p:cNvPr>
          <p:cNvSpPr>
            <a:spLocks noGrp="1"/>
          </p:cNvSpPr>
          <p:nvPr>
            <p:ph type="title"/>
          </p:nvPr>
        </p:nvSpPr>
        <p:spPr>
          <a:xfrm>
            <a:off x="791680" y="3208086"/>
            <a:ext cx="3498979" cy="438821"/>
          </a:xfrm>
        </p:spPr>
        <p:txBody>
          <a:bodyPr>
            <a:noAutofit/>
          </a:bodyPr>
          <a:lstStyle/>
          <a:p>
            <a:r>
              <a:rPr lang="en-IN" sz="28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R</a:t>
            </a:r>
            <a:r>
              <a:rPr lang="en-IN" sz="2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eferences</a:t>
            </a:r>
            <a:endParaRPr lang="en-IN" sz="4800" b="1" dirty="0">
              <a:solidFill>
                <a:schemeClr val="tx1"/>
              </a:solidFill>
            </a:endParaRPr>
          </a:p>
        </p:txBody>
      </p:sp>
      <p:sp>
        <p:nvSpPr>
          <p:cNvPr id="3" name="Content Placeholder 2">
            <a:extLst>
              <a:ext uri="{FF2B5EF4-FFF2-40B4-BE49-F238E27FC236}">
                <a16:creationId xmlns:a16="http://schemas.microsoft.com/office/drawing/2014/main" id="{3B47D0CD-34AF-93C3-304D-820F01A2FF7B}"/>
              </a:ext>
            </a:extLst>
          </p:cNvPr>
          <p:cNvSpPr>
            <a:spLocks noGrp="1"/>
          </p:cNvSpPr>
          <p:nvPr>
            <p:ph idx="1"/>
          </p:nvPr>
        </p:nvSpPr>
        <p:spPr/>
        <p:txBody>
          <a:bodyPr>
            <a:normAutofit fontScale="55000" lnSpcReduction="20000"/>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1200"/>
              </a:spcAft>
            </a:pPr>
            <a:r>
              <a:rPr lang="en-IN" sz="1800" dirty="0" err="1">
                <a:solidFill>
                  <a:srgbClr val="000000"/>
                </a:solidFill>
                <a:effectLst/>
                <a:latin typeface="Times New Roman" panose="02020603050405020304" pitchFamily="18" charset="0"/>
                <a:ea typeface="Times New Roman" panose="02020603050405020304" pitchFamily="18" charset="0"/>
              </a:rPr>
              <a:t>Abillion</a:t>
            </a:r>
            <a:r>
              <a:rPr lang="en-IN" sz="1800" dirty="0">
                <a:solidFill>
                  <a:srgbClr val="000000"/>
                </a:solidFill>
                <a:effectLst/>
                <a:latin typeface="Times New Roman" panose="02020603050405020304" pitchFamily="18" charset="0"/>
                <a:ea typeface="Times New Roman" panose="02020603050405020304" pitchFamily="18" charset="0"/>
              </a:rPr>
              <a:t> (2020). </a:t>
            </a:r>
            <a:r>
              <a:rPr lang="en-IN" sz="1800" i="1" dirty="0">
                <a:solidFill>
                  <a:srgbClr val="000000"/>
                </a:solidFill>
                <a:effectLst/>
                <a:latin typeface="Times New Roman" panose="02020603050405020304" pitchFamily="18" charset="0"/>
                <a:ea typeface="Times New Roman" panose="02020603050405020304" pitchFamily="18" charset="0"/>
              </a:rPr>
              <a:t>Biting into the Vegan Chocolate Market</a:t>
            </a:r>
            <a:r>
              <a:rPr lang="en-IN" sz="1800" dirty="0">
                <a:solidFill>
                  <a:srgbClr val="000000"/>
                </a:solidFill>
                <a:effectLst/>
                <a:latin typeface="Times New Roman" panose="02020603050405020304" pitchFamily="18" charset="0"/>
                <a:ea typeface="Times New Roman" panose="02020603050405020304" pitchFamily="18" charset="0"/>
              </a:rPr>
              <a:t>. [online] </a:t>
            </a:r>
            <a:r>
              <a:rPr lang="en-IN" sz="1800" dirty="0" err="1">
                <a:solidFill>
                  <a:srgbClr val="000000"/>
                </a:solidFill>
                <a:effectLst/>
                <a:latin typeface="Times New Roman" panose="02020603050405020304" pitchFamily="18" charset="0"/>
                <a:ea typeface="Times New Roman" panose="02020603050405020304" pitchFamily="18" charset="0"/>
              </a:rPr>
              <a:t>data.abillion</a:t>
            </a:r>
            <a:r>
              <a:rPr lang="en-IN" sz="1800" dirty="0">
                <a:solidFill>
                  <a:srgbClr val="000000"/>
                </a:solidFill>
                <a:effectLst/>
                <a:latin typeface="Times New Roman" panose="02020603050405020304" pitchFamily="18" charset="0"/>
                <a:ea typeface="Times New Roman" panose="02020603050405020304" pitchFamily="18" charset="0"/>
              </a:rPr>
              <a:t>. Available at: https://www.data.abillion.com/post/biting-into-the-vegan-chocolate-market.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solidFill>
                  <a:srgbClr val="222222"/>
                </a:solidFill>
                <a:effectLst/>
                <a:latin typeface="Times New Roman" panose="02020603050405020304" pitchFamily="18" charset="0"/>
                <a:ea typeface="Times New Roman" panose="02020603050405020304" pitchFamily="18" charset="0"/>
              </a:rPr>
              <a:t>Chilson, S. (2021). The Effects of Varying Types and Amounts of Ingredients in Vegan, Gluten-Free Fudge. </a:t>
            </a:r>
            <a:r>
              <a:rPr lang="en-IN" sz="1800" u="sng" dirty="0">
                <a:solidFill>
                  <a:srgbClr val="000000"/>
                </a:solidFill>
                <a:effectLst/>
                <a:latin typeface="Times New Roman" panose="02020603050405020304" pitchFamily="18" charset="0"/>
                <a:ea typeface="Times New Roman" panose="02020603050405020304" pitchFamily="18" charset="0"/>
                <a:hlinkClick r:id="rId3"/>
              </a:rPr>
              <a:t>https://griffinshare.fontbonne.edu/cgi/viewcontent.cgi?article=1002&amp;context=fcs-424-2021</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solidFill>
                  <a:srgbClr val="222222"/>
                </a:solidFill>
                <a:effectLst/>
                <a:latin typeface="Times New Roman" panose="02020603050405020304" pitchFamily="18" charset="0"/>
                <a:ea typeface="Times New Roman" panose="02020603050405020304" pitchFamily="18" charset="0"/>
              </a:rPr>
              <a:t>Cooper, K., </a:t>
            </a:r>
            <a:r>
              <a:rPr lang="en-IN" sz="1800" dirty="0" err="1">
                <a:solidFill>
                  <a:srgbClr val="222222"/>
                </a:solidFill>
                <a:effectLst/>
                <a:latin typeface="Times New Roman" panose="02020603050405020304" pitchFamily="18" charset="0"/>
                <a:ea typeface="Times New Roman" panose="02020603050405020304" pitchFamily="18" charset="0"/>
              </a:rPr>
              <a:t>Dedehayir</a:t>
            </a:r>
            <a:r>
              <a:rPr lang="en-IN" sz="1800" dirty="0">
                <a:solidFill>
                  <a:srgbClr val="222222"/>
                </a:solidFill>
                <a:effectLst/>
                <a:latin typeface="Times New Roman" panose="02020603050405020304" pitchFamily="18" charset="0"/>
                <a:ea typeface="Times New Roman" panose="02020603050405020304" pitchFamily="18" charset="0"/>
              </a:rPr>
              <a:t>, O., </a:t>
            </a:r>
            <a:r>
              <a:rPr lang="en-IN" sz="1800" dirty="0" err="1">
                <a:solidFill>
                  <a:srgbClr val="222222"/>
                </a:solidFill>
                <a:effectLst/>
                <a:latin typeface="Times New Roman" panose="02020603050405020304" pitchFamily="18" charset="0"/>
                <a:ea typeface="Times New Roman" panose="02020603050405020304" pitchFamily="18" charset="0"/>
              </a:rPr>
              <a:t>Riverola</a:t>
            </a:r>
            <a:r>
              <a:rPr lang="en-IN" sz="1800" dirty="0">
                <a:solidFill>
                  <a:srgbClr val="222222"/>
                </a:solidFill>
                <a:effectLst/>
                <a:latin typeface="Times New Roman" panose="02020603050405020304" pitchFamily="18" charset="0"/>
                <a:ea typeface="Times New Roman" panose="02020603050405020304" pitchFamily="18" charset="0"/>
              </a:rPr>
              <a:t>, C., Harrington, S. and Alpert, E. (2022). Exploring consumer perceptions of the value proposition embedded in vegan food products using text analytics. </a:t>
            </a:r>
            <a:r>
              <a:rPr lang="en-IN" sz="1800" i="1" dirty="0">
                <a:solidFill>
                  <a:srgbClr val="222222"/>
                </a:solidFill>
                <a:effectLst/>
                <a:latin typeface="Times New Roman" panose="02020603050405020304" pitchFamily="18" charset="0"/>
                <a:ea typeface="Times New Roman" panose="02020603050405020304" pitchFamily="18" charset="0"/>
              </a:rPr>
              <a:t>Sustainability</a:t>
            </a:r>
            <a:r>
              <a:rPr lang="en-IN" sz="1800" dirty="0">
                <a:solidFill>
                  <a:srgbClr val="222222"/>
                </a:solidFill>
                <a:effectLst/>
                <a:latin typeface="Times New Roman" panose="02020603050405020304" pitchFamily="18" charset="0"/>
                <a:ea typeface="Times New Roman" panose="02020603050405020304" pitchFamily="18" charset="0"/>
              </a:rPr>
              <a:t>, </a:t>
            </a:r>
            <a:r>
              <a:rPr lang="en-IN" sz="1800" i="1" dirty="0">
                <a:solidFill>
                  <a:srgbClr val="222222"/>
                </a:solidFill>
                <a:effectLst/>
                <a:latin typeface="Times New Roman" panose="02020603050405020304" pitchFamily="18" charset="0"/>
                <a:ea typeface="Times New Roman" panose="02020603050405020304" pitchFamily="18" charset="0"/>
              </a:rPr>
              <a:t>14</a:t>
            </a:r>
            <a:r>
              <a:rPr lang="en-IN" sz="1800" dirty="0">
                <a:solidFill>
                  <a:srgbClr val="222222"/>
                </a:solidFill>
                <a:effectLst/>
                <a:latin typeface="Times New Roman" panose="02020603050405020304" pitchFamily="18" charset="0"/>
                <a:ea typeface="Times New Roman" panose="02020603050405020304" pitchFamily="18" charset="0"/>
              </a:rPr>
              <a:t>(4), p.2075. </a:t>
            </a:r>
            <a:r>
              <a:rPr lang="en-IN" sz="1800" i="1" dirty="0">
                <a:solidFill>
                  <a:srgbClr val="222222"/>
                </a:solidFill>
                <a:effectLst/>
                <a:latin typeface="Times New Roman" panose="02020603050405020304" pitchFamily="18" charset="0"/>
                <a:ea typeface="Times New Roman" panose="02020603050405020304" pitchFamily="18" charset="0"/>
              </a:rPr>
              <a:t>Sustainability</a:t>
            </a:r>
            <a:r>
              <a:rPr lang="en-IN" sz="1800" dirty="0">
                <a:solidFill>
                  <a:srgbClr val="222222"/>
                </a:solidFill>
                <a:effectLst/>
                <a:latin typeface="Times New Roman" panose="02020603050405020304" pitchFamily="18" charset="0"/>
                <a:ea typeface="Times New Roman" panose="02020603050405020304" pitchFamily="18" charset="0"/>
              </a:rPr>
              <a:t>, </a:t>
            </a:r>
            <a:r>
              <a:rPr lang="en-IN" sz="1800" i="1" dirty="0">
                <a:solidFill>
                  <a:srgbClr val="222222"/>
                </a:solidFill>
                <a:effectLst/>
                <a:latin typeface="Times New Roman" panose="02020603050405020304" pitchFamily="18" charset="0"/>
                <a:ea typeface="Times New Roman" panose="02020603050405020304" pitchFamily="18" charset="0"/>
              </a:rPr>
              <a:t>14</a:t>
            </a:r>
            <a:r>
              <a:rPr lang="en-IN" sz="1800" dirty="0">
                <a:solidFill>
                  <a:srgbClr val="222222"/>
                </a:solidFill>
                <a:effectLst/>
                <a:latin typeface="Times New Roman" panose="02020603050405020304" pitchFamily="18" charset="0"/>
                <a:ea typeface="Times New Roman" panose="02020603050405020304" pitchFamily="18" charset="0"/>
              </a:rPr>
              <a:t>(4), 2075.</a:t>
            </a:r>
            <a:r>
              <a:rPr lang="en-IN" sz="1800" dirty="0">
                <a:solidFill>
                  <a:srgbClr val="000000"/>
                </a:solidFill>
                <a:effectLst/>
                <a:latin typeface="Times New Roman" panose="02020603050405020304" pitchFamily="18" charset="0"/>
                <a:ea typeface="Times New Roman" panose="02020603050405020304" pitchFamily="18" charset="0"/>
              </a:rPr>
              <a:t> </a:t>
            </a:r>
            <a:r>
              <a:rPr lang="en-IN" sz="1800" u="sng" dirty="0">
                <a:solidFill>
                  <a:srgbClr val="000000"/>
                </a:solidFill>
                <a:effectLst/>
                <a:latin typeface="Times New Roman" panose="02020603050405020304" pitchFamily="18" charset="0"/>
                <a:ea typeface="Times New Roman" panose="02020603050405020304" pitchFamily="18" charset="0"/>
                <a:hlinkClick r:id="rId4"/>
              </a:rPr>
              <a:t>https://www.mdpi.com/1495144</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IN" sz="1800" dirty="0">
                <a:solidFill>
                  <a:srgbClr val="000000"/>
                </a:solidFill>
                <a:effectLst/>
                <a:latin typeface="Times New Roman" panose="02020603050405020304" pitchFamily="18" charset="0"/>
                <a:ea typeface="Times New Roman" panose="02020603050405020304" pitchFamily="18" charset="0"/>
              </a:rPr>
              <a:t>EMR (2021). </a:t>
            </a:r>
            <a:r>
              <a:rPr lang="en-IN" sz="1800" i="1" dirty="0">
                <a:solidFill>
                  <a:srgbClr val="000000"/>
                </a:solidFill>
                <a:effectLst/>
                <a:latin typeface="Times New Roman" panose="02020603050405020304" pitchFamily="18" charset="0"/>
                <a:ea typeface="Times New Roman" panose="02020603050405020304" pitchFamily="18" charset="0"/>
              </a:rPr>
              <a:t>Global Vegan Food Market Report and Forecast 2021-2026</a:t>
            </a:r>
            <a:r>
              <a:rPr lang="en-IN" sz="1800" dirty="0">
                <a:solidFill>
                  <a:srgbClr val="000000"/>
                </a:solidFill>
                <a:effectLst/>
                <a:latin typeface="Times New Roman" panose="02020603050405020304" pitchFamily="18" charset="0"/>
                <a:ea typeface="Times New Roman" panose="02020603050405020304" pitchFamily="18" charset="0"/>
              </a:rPr>
              <a:t>. [online] www.expertmarketresearch.com. Available at: https://www.expertmarketresearch.com/reports/vegan-food-market#:~:text=The%20global%20vegan%20food%20market%20attained%20a%20value%20of%20USD.</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IN" sz="1800" dirty="0">
                <a:solidFill>
                  <a:srgbClr val="000000"/>
                </a:solidFill>
                <a:effectLst/>
                <a:latin typeface="Times New Roman" panose="02020603050405020304" pitchFamily="18" charset="0"/>
                <a:ea typeface="Times New Roman" panose="02020603050405020304" pitchFamily="18" charset="0"/>
              </a:rPr>
              <a:t>Qualtrics (2020). </a:t>
            </a:r>
            <a:r>
              <a:rPr lang="en-IN" sz="1800" i="1" dirty="0">
                <a:solidFill>
                  <a:srgbClr val="000000"/>
                </a:solidFill>
                <a:effectLst/>
                <a:latin typeface="Times New Roman" panose="02020603050405020304" pitchFamily="18" charset="0"/>
                <a:ea typeface="Times New Roman" panose="02020603050405020304" pitchFamily="18" charset="0"/>
              </a:rPr>
              <a:t>What is Market Segmentation? Different Types Explained | Qualtrics</a:t>
            </a:r>
            <a:r>
              <a:rPr lang="en-IN" sz="1800" dirty="0">
                <a:solidFill>
                  <a:srgbClr val="000000"/>
                </a:solidFill>
                <a:effectLst/>
                <a:latin typeface="Times New Roman" panose="02020603050405020304" pitchFamily="18" charset="0"/>
                <a:ea typeface="Times New Roman" panose="02020603050405020304" pitchFamily="18" charset="0"/>
              </a:rPr>
              <a:t>. [online] Qualtrics AU. Available at: https://www.qualtrics.com/au/experience-management/brand/what-is-market-segmentation/#:~:text=At%20its%20core%2C%20market%20segmentation.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err="1">
                <a:solidFill>
                  <a:srgbClr val="222222"/>
                </a:solidFill>
                <a:effectLst/>
                <a:latin typeface="Times New Roman" panose="02020603050405020304" pitchFamily="18" charset="0"/>
                <a:ea typeface="Times New Roman" panose="02020603050405020304" pitchFamily="18" charset="0"/>
              </a:rPr>
              <a:t>Rahmania</a:t>
            </a:r>
            <a:r>
              <a:rPr lang="en-IN" sz="1800" dirty="0">
                <a:solidFill>
                  <a:srgbClr val="222222"/>
                </a:solidFill>
                <a:effectLst/>
                <a:latin typeface="Times New Roman" panose="02020603050405020304" pitchFamily="18" charset="0"/>
                <a:ea typeface="Times New Roman" panose="02020603050405020304" pitchFamily="18" charset="0"/>
              </a:rPr>
              <a:t>, F.D., </a:t>
            </a:r>
            <a:r>
              <a:rPr lang="en-IN" sz="1800" dirty="0" err="1">
                <a:solidFill>
                  <a:srgbClr val="222222"/>
                </a:solidFill>
                <a:effectLst/>
                <a:latin typeface="Times New Roman" panose="02020603050405020304" pitchFamily="18" charset="0"/>
                <a:ea typeface="Times New Roman" panose="02020603050405020304" pitchFamily="18" charset="0"/>
              </a:rPr>
              <a:t>Soetjipto</a:t>
            </a:r>
            <a:r>
              <a:rPr lang="en-IN" sz="1800" dirty="0">
                <a:solidFill>
                  <a:srgbClr val="222222"/>
                </a:solidFill>
                <a:effectLst/>
                <a:latin typeface="Times New Roman" panose="02020603050405020304" pitchFamily="18" charset="0"/>
                <a:ea typeface="Times New Roman" panose="02020603050405020304" pitchFamily="18" charset="0"/>
              </a:rPr>
              <a:t>, B.E. and </a:t>
            </a:r>
            <a:r>
              <a:rPr lang="en-IN" sz="1800" dirty="0" err="1">
                <a:solidFill>
                  <a:srgbClr val="222222"/>
                </a:solidFill>
                <a:effectLst/>
                <a:latin typeface="Times New Roman" panose="02020603050405020304" pitchFamily="18" charset="0"/>
                <a:ea typeface="Times New Roman" panose="02020603050405020304" pitchFamily="18" charset="0"/>
              </a:rPr>
              <a:t>Rahayu</a:t>
            </a:r>
            <a:r>
              <a:rPr lang="en-IN" sz="1800" dirty="0">
                <a:solidFill>
                  <a:srgbClr val="222222"/>
                </a:solidFill>
                <a:effectLst/>
                <a:latin typeface="Times New Roman" panose="02020603050405020304" pitchFamily="18" charset="0"/>
                <a:ea typeface="Times New Roman" panose="02020603050405020304" pitchFamily="18" charset="0"/>
              </a:rPr>
              <a:t>, W.P. (2018). Online marketing using social media performed by star-up entrepreneurs in </a:t>
            </a:r>
            <a:r>
              <a:rPr lang="en-IN" sz="1800" dirty="0" err="1">
                <a:solidFill>
                  <a:srgbClr val="222222"/>
                </a:solidFill>
                <a:effectLst/>
                <a:latin typeface="Times New Roman" panose="02020603050405020304" pitchFamily="18" charset="0"/>
                <a:ea typeface="Times New Roman" panose="02020603050405020304" pitchFamily="18" charset="0"/>
              </a:rPr>
              <a:t>kediri</a:t>
            </a:r>
            <a:r>
              <a:rPr lang="en-IN" sz="1800" dirty="0">
                <a:solidFill>
                  <a:srgbClr val="222222"/>
                </a:solidFill>
                <a:effectLst/>
                <a:latin typeface="Times New Roman" panose="02020603050405020304" pitchFamily="18" charset="0"/>
                <a:ea typeface="Times New Roman" panose="02020603050405020304" pitchFamily="18" charset="0"/>
              </a:rPr>
              <a:t> regency. </a:t>
            </a:r>
            <a:r>
              <a:rPr lang="it-IT" sz="1800" i="1" dirty="0">
                <a:solidFill>
                  <a:srgbClr val="222222"/>
                </a:solidFill>
                <a:effectLst/>
                <a:latin typeface="Times New Roman" panose="02020603050405020304" pitchFamily="18" charset="0"/>
                <a:ea typeface="Times New Roman" panose="02020603050405020304" pitchFamily="18" charset="0"/>
              </a:rPr>
              <a:t>Jurnal Pendidikan: Teori, Penelitian, Dan Pengembangan</a:t>
            </a:r>
            <a:r>
              <a:rPr lang="it-IT" sz="1800" dirty="0">
                <a:solidFill>
                  <a:srgbClr val="222222"/>
                </a:solidFill>
                <a:effectLst/>
                <a:latin typeface="Times New Roman" panose="02020603050405020304" pitchFamily="18" charset="0"/>
                <a:ea typeface="Times New Roman" panose="02020603050405020304" pitchFamily="18" charset="0"/>
              </a:rPr>
              <a:t>, </a:t>
            </a:r>
            <a:r>
              <a:rPr lang="it-IT" sz="1800" i="1" dirty="0">
                <a:solidFill>
                  <a:srgbClr val="222222"/>
                </a:solidFill>
                <a:effectLst/>
                <a:latin typeface="Times New Roman" panose="02020603050405020304" pitchFamily="18" charset="0"/>
                <a:ea typeface="Times New Roman" panose="02020603050405020304" pitchFamily="18" charset="0"/>
              </a:rPr>
              <a:t>3</a:t>
            </a:r>
            <a:r>
              <a:rPr lang="it-IT" sz="1800" dirty="0">
                <a:solidFill>
                  <a:srgbClr val="222222"/>
                </a:solidFill>
                <a:effectLst/>
                <a:latin typeface="Times New Roman" panose="02020603050405020304" pitchFamily="18" charset="0"/>
                <a:ea typeface="Times New Roman" panose="02020603050405020304" pitchFamily="18" charset="0"/>
              </a:rPr>
              <a:t>(5), pp.641-647.</a:t>
            </a:r>
            <a:r>
              <a:rPr lang="it-IT" sz="1800" u="sng" dirty="0">
                <a:solidFill>
                  <a:srgbClr val="000000"/>
                </a:solidFill>
                <a:effectLst/>
                <a:latin typeface="Times New Roman" panose="02020603050405020304" pitchFamily="18" charset="0"/>
                <a:ea typeface="Times New Roman" panose="02020603050405020304" pitchFamily="18" charset="0"/>
                <a:hlinkClick r:id="rId5"/>
              </a:rPr>
              <a:t>http://journal.um.ac.id/index.php/jptpp/article/view/11088</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0757244"/>
      </p:ext>
    </p:extLst>
  </p:cSld>
  <p:clrMapOvr>
    <a:masterClrMapping/>
  </p:clrMapOvr>
</p:sld>
</file>

<file path=ppt/theme/theme1.xml><?xml version="1.0" encoding="utf-8"?>
<a:theme xmlns:a="http://schemas.openxmlformats.org/drawingml/2006/main" name="Atlas">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62</TotalTime>
  <Words>1750</Words>
  <Application>Microsoft Office PowerPoint</Application>
  <PresentationFormat>Widescreen</PresentationFormat>
  <Paragraphs>96</Paragraphs>
  <Slides>11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Calibri</vt:lpstr>
      <vt:lpstr>Calibri Light</vt:lpstr>
      <vt:lpstr>Google Sans</vt:lpstr>
      <vt:lpstr>Rockwell</vt:lpstr>
      <vt:lpstr>Sohne</vt:lpstr>
      <vt:lpstr>Söhne</vt:lpstr>
      <vt:lpstr>Times New Roman</vt:lpstr>
      <vt:lpstr>Wingdings</vt:lpstr>
      <vt:lpstr>Atlas</vt:lpstr>
      <vt:lpstr>        Programme: BA Business Management Module: Entrepreneurship Module code: LCBB5001 Assignment Title: Component 2: Practical: Presentation  Lecturer’s name- Nishi Ramsurrun Name: Sanjana Student number: 2128205 </vt:lpstr>
      <vt:lpstr>List the contents </vt:lpstr>
      <vt:lpstr>Introduction</vt:lpstr>
      <vt:lpstr>Self-Introduction as Entrepreneur</vt:lpstr>
      <vt:lpstr>Overview of business idea </vt:lpstr>
      <vt:lpstr>Management team plan </vt:lpstr>
      <vt:lpstr>Target market and marketing strategies </vt:lpstr>
      <vt:lpstr>Competition and differentiation strategies</vt:lpstr>
      <vt:lpstr>Funding requirements and allocation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Programme: BA Business Management Module: Entrepreneurship Module code: LCBB5001 Assignment Title: Component 2: Practical: Presentation  Lecturer’s name- Nishi Ramsurrun Name: Sanjana Student number: 2128205 </dc:title>
  <cp:lastModifiedBy>Anonymous</cp:lastModifiedBy>
  <cp:revision>5</cp:revision>
  <dcterms:created xsi:type="dcterms:W3CDTF">2023-11-15T05:38:59Z</dcterms:created>
  <dcterms:modified xsi:type="dcterms:W3CDTF">2023-11-20T09:50:39Z</dcterms:modified>
</cp:coreProperties>
</file>