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0" r:id="rId4"/>
  </p:sldMasterIdLst>
  <p:sldIdLst>
    <p:sldId id="256" r:id="rId5"/>
    <p:sldId id="259" r:id="rId6"/>
    <p:sldId id="264" r:id="rId7"/>
    <p:sldId id="258" r:id="rId8"/>
    <p:sldId id="257" r:id="rId9"/>
    <p:sldId id="260" r:id="rId10"/>
    <p:sldId id="261" r:id="rId11"/>
    <p:sldId id="267" r:id="rId12"/>
    <p:sldId id="268" r:id="rId13"/>
    <p:sldId id="272" r:id="rId14"/>
    <p:sldId id="271" r:id="rId15"/>
    <p:sldId id="265" r:id="rId16"/>
    <p:sldId id="263" r:id="rId17"/>
    <p:sldId id="266"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shiq Baz (1816380)" initials="AB(" lastIdx="1" clrIdx="0">
    <p:extLst>
      <p:ext uri="{19B8F6BF-5375-455C-9EA6-DF929625EA0E}">
        <p15:presenceInfo xmlns:p15="http://schemas.microsoft.com/office/powerpoint/2012/main" userId="S::1816380@student.uwtsd.ac.uk::f00fc864-4c6a-4f50-bc48-da84e5b42e9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5" autoAdjust="0"/>
    <p:restoredTop sz="94660"/>
  </p:normalViewPr>
  <p:slideViewPr>
    <p:cSldViewPr snapToGrid="0">
      <p:cViewPr varScale="1">
        <p:scale>
          <a:sx n="72" d="100"/>
          <a:sy n="72" d="100"/>
        </p:scale>
        <p:origin x="53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2-14T12:55:11.960" idx="1">
    <p:pos x="10" y="10"/>
    <p:text>we all should be able to access this in real time</p:text>
    <p:extLst>
      <p:ext uri="{C676402C-5697-4E1C-873F-D02D1690AC5C}">
        <p15:threadingInfo xmlns:p15="http://schemas.microsoft.com/office/powerpoint/2012/main" timeZoneBias="0"/>
      </p:ext>
    </p:extLst>
  </p:cm>
</p:cmLst>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GB"/>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2/25/21</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158137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2/25/21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061639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GB"/>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2/25/21</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20219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2/25/21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66475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GB"/>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2/25/21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748863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2/25/21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739128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2/25/21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60072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GB"/>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2/25/21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19588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2/25/21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912576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2/25/21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64357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2/25/21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941522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2/25/21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5682883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2/25/21</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0085818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GB"/>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2/25/21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449979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2/25/21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4769620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2/25/21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5812141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2/25/21</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349442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2/25/21</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extLst>
      <p:ext uri="{BB962C8B-B14F-4D97-AF65-F5344CB8AC3E}">
        <p14:creationId xmlns:p14="http://schemas.microsoft.com/office/powerpoint/2010/main" val="4083607014"/>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hyperlink" Target="https://www.nhs.uk/conditions/counselling/"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positivepsychology.com/quality-of-life-questionnaires-assessment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bacp.co.uk/about-us/advancing-the-profession/research/" TargetMode="External"/><Relationship Id="rId2" Type="http://schemas.openxmlformats.org/officeDocument/2006/relationships/hyperlink" Target="http://ethics.iit.edu/ecodes/node/5132"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sfasu.edu/counselingservices/182.asp" TargetMode="External"/><Relationship Id="rId2" Type="http://schemas.openxmlformats.org/officeDocument/2006/relationships/hyperlink" Target="https://doi.org/10.1177%2F00110000841230055" TargetMode="External"/><Relationship Id="rId1" Type="http://schemas.openxmlformats.org/officeDocument/2006/relationships/slideLayout" Target="../slideLayouts/slideLayout7.xml"/><Relationship Id="rId5" Type="http://schemas.openxmlformats.org/officeDocument/2006/relationships/hyperlink" Target="https://www.therapyforthinking.co.uk/pages/counselling.html" TargetMode="External"/><Relationship Id="rId4" Type="http://schemas.openxmlformats.org/officeDocument/2006/relationships/hyperlink" Target="https://nationalcounsellingsociety.org/counselling-directory/what-is-the-accredited-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54E7415-A6B2-4D91-8C86-61A325DFF2C5}"/>
              </a:ext>
            </a:extLst>
          </p:cNvPr>
          <p:cNvSpPr>
            <a:spLocks noGrp="1"/>
          </p:cNvSpPr>
          <p:nvPr>
            <p:ph type="subTitle" idx="4294967295"/>
          </p:nvPr>
        </p:nvSpPr>
        <p:spPr>
          <a:xfrm>
            <a:off x="715618" y="2405273"/>
            <a:ext cx="5124174" cy="3283226"/>
          </a:xfrm>
          <a:ln>
            <a:solidFill>
              <a:schemeClr val="tx1"/>
            </a:solidFill>
          </a:ln>
        </p:spPr>
        <p:txBody>
          <a:bodyPr>
            <a:normAutofit fontScale="25000" lnSpcReduction="20000"/>
          </a:bodyPr>
          <a:lstStyle/>
          <a:p>
            <a:pPr marL="0" indent="0" algn="ctr">
              <a:buNone/>
            </a:pPr>
            <a:endParaRPr lang="en-GB" sz="8000" b="1" dirty="0"/>
          </a:p>
          <a:p>
            <a:pPr marL="0" indent="0" algn="ctr">
              <a:buNone/>
            </a:pPr>
            <a:r>
              <a:rPr lang="en-GB" sz="8000" b="1" dirty="0" err="1"/>
              <a:t>Saminah</a:t>
            </a:r>
            <a:r>
              <a:rPr lang="en-GB" sz="8000" b="1" dirty="0"/>
              <a:t> </a:t>
            </a:r>
            <a:r>
              <a:rPr lang="en-GB" sz="8000" b="1" dirty="0" err="1"/>
              <a:t>Ayub</a:t>
            </a:r>
            <a:r>
              <a:rPr lang="en-GB" sz="8000" b="1" dirty="0"/>
              <a:t> </a:t>
            </a:r>
            <a:r>
              <a:rPr lang="en-GB" sz="8000" b="1" dirty="0" err="1"/>
              <a:t>Chohan</a:t>
            </a:r>
            <a:r>
              <a:rPr lang="en-GB" sz="8000" b="1" dirty="0"/>
              <a:t>  </a:t>
            </a:r>
          </a:p>
          <a:p>
            <a:pPr marL="0" indent="0" algn="ctr">
              <a:buNone/>
            </a:pPr>
            <a:r>
              <a:rPr lang="en-GB" sz="8000" b="1" dirty="0"/>
              <a:t>(1807436)</a:t>
            </a:r>
          </a:p>
          <a:p>
            <a:pPr marL="0" indent="0" algn="ctr">
              <a:buNone/>
            </a:pPr>
            <a:endParaRPr lang="en-GB" sz="8000" b="1" dirty="0"/>
          </a:p>
          <a:p>
            <a:pPr marL="0" indent="0" algn="ctr">
              <a:buNone/>
            </a:pPr>
            <a:r>
              <a:rPr lang="en-GB" sz="8000" b="1" dirty="0" err="1"/>
              <a:t>Mehnaz</a:t>
            </a:r>
            <a:r>
              <a:rPr lang="en-GB" sz="8000" b="1" dirty="0"/>
              <a:t> Akhtar (1813781)</a:t>
            </a:r>
          </a:p>
          <a:p>
            <a:pPr marL="0" indent="0" algn="ctr">
              <a:buNone/>
            </a:pPr>
            <a:endParaRPr lang="en-GB" sz="8000" b="1" dirty="0"/>
          </a:p>
          <a:p>
            <a:pPr marL="0" indent="0" algn="ctr">
              <a:buNone/>
            </a:pPr>
            <a:r>
              <a:rPr lang="en-GB" sz="8000" b="1" dirty="0"/>
              <a:t>Ashiq Baz (1816380)  </a:t>
            </a:r>
          </a:p>
          <a:p>
            <a:pPr marL="0" indent="0" algn="ctr">
              <a:buNone/>
            </a:pPr>
            <a:endParaRPr lang="en-GB" sz="8000" b="1" dirty="0"/>
          </a:p>
          <a:p>
            <a:pPr marL="0" indent="0" algn="ctr">
              <a:buNone/>
            </a:pPr>
            <a:r>
              <a:rPr lang="en-GB" sz="8000" b="1" dirty="0" err="1"/>
              <a:t>Anisah</a:t>
            </a:r>
            <a:r>
              <a:rPr lang="en-GB" sz="8000" b="1" dirty="0"/>
              <a:t> Khan (1808794)</a:t>
            </a:r>
          </a:p>
          <a:p>
            <a:endParaRPr lang="en-GB" sz="7200" dirty="0"/>
          </a:p>
          <a:p>
            <a:r>
              <a:rPr lang="en-GB" dirty="0"/>
              <a:t> 	</a:t>
            </a:r>
            <a:endParaRPr lang="en-US" dirty="0"/>
          </a:p>
        </p:txBody>
      </p:sp>
      <p:sp>
        <p:nvSpPr>
          <p:cNvPr id="4" name="Rectangle 3">
            <a:extLst>
              <a:ext uri="{FF2B5EF4-FFF2-40B4-BE49-F238E27FC236}">
                <a16:creationId xmlns:a16="http://schemas.microsoft.com/office/drawing/2014/main" id="{FBB52330-B087-49B1-834E-11B2310A08E9}"/>
              </a:ext>
            </a:extLst>
          </p:cNvPr>
          <p:cNvSpPr/>
          <p:nvPr/>
        </p:nvSpPr>
        <p:spPr>
          <a:xfrm>
            <a:off x="3087321" y="827145"/>
            <a:ext cx="5966613" cy="1101045"/>
          </a:xfrm>
          <a:prstGeom prst="rect">
            <a:avLst/>
          </a:prstGeom>
          <a:noFill/>
        </p:spPr>
        <p:txBody>
          <a:bodyPr wrap="square" lIns="91440" tIns="45720" rIns="91440" bIns="45720">
            <a:spAutoFit/>
          </a:bodyPr>
          <a:lstStyle/>
          <a:p>
            <a:pPr algn="ctr"/>
            <a:r>
              <a:rPr lang="en-GB" sz="6600" b="1" u="sng" dirty="0">
                <a:ln w="12700">
                  <a:solidFill>
                    <a:schemeClr val="accent1"/>
                  </a:solidFill>
                  <a:prstDash val="solid"/>
                </a:ln>
                <a:effectLst>
                  <a:outerShdw dist="38100" dir="2640000" algn="bl" rotWithShape="0">
                    <a:schemeClr val="accent1"/>
                  </a:outerShdw>
                </a:effectLst>
              </a:rPr>
              <a:t>COUNSELLING</a:t>
            </a:r>
            <a:endParaRPr lang="en-US" sz="6600" b="1" u="sng" dirty="0">
              <a:ln w="12700">
                <a:solidFill>
                  <a:schemeClr val="accent1"/>
                </a:solidFill>
                <a:prstDash val="solid"/>
              </a:ln>
              <a:effectLst>
                <a:outerShdw dist="38100" dir="2640000" algn="bl" rotWithShape="0">
                  <a:schemeClr val="accent1"/>
                </a:outerShdw>
              </a:effectLst>
            </a:endParaRPr>
          </a:p>
        </p:txBody>
      </p:sp>
      <p:pic>
        <p:nvPicPr>
          <p:cNvPr id="5" name="Picture 4" descr="Text&#10;&#10;Description automatically generated">
            <a:extLst>
              <a:ext uri="{FF2B5EF4-FFF2-40B4-BE49-F238E27FC236}">
                <a16:creationId xmlns:a16="http://schemas.microsoft.com/office/drawing/2014/main" id="{25C7CF73-B4CB-F045-8D01-D36E4E3D02C3}"/>
              </a:ext>
            </a:extLst>
          </p:cNvPr>
          <p:cNvPicPr>
            <a:picLocks noChangeAspect="1"/>
          </p:cNvPicPr>
          <p:nvPr/>
        </p:nvPicPr>
        <p:blipFill>
          <a:blip r:embed="rId2"/>
          <a:stretch>
            <a:fillRect/>
          </a:stretch>
        </p:blipFill>
        <p:spPr>
          <a:xfrm>
            <a:off x="6096000" y="2405273"/>
            <a:ext cx="4933810" cy="3283226"/>
          </a:xfrm>
          <a:prstGeom prst="rect">
            <a:avLst/>
          </a:prstGeom>
        </p:spPr>
      </p:pic>
    </p:spTree>
    <p:extLst>
      <p:ext uri="{BB962C8B-B14F-4D97-AF65-F5344CB8AC3E}">
        <p14:creationId xmlns:p14="http://schemas.microsoft.com/office/powerpoint/2010/main" val="22446003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01B902-E800-465A-AF7D-CDEE2F59FB06}"/>
              </a:ext>
            </a:extLst>
          </p:cNvPr>
          <p:cNvSpPr>
            <a:spLocks noGrp="1"/>
          </p:cNvSpPr>
          <p:nvPr>
            <p:ph idx="1"/>
          </p:nvPr>
        </p:nvSpPr>
        <p:spPr>
          <a:xfrm>
            <a:off x="649577" y="2069503"/>
            <a:ext cx="6832600" cy="3644962"/>
          </a:xfrm>
        </p:spPr>
        <p:txBody>
          <a:bodyPr>
            <a:normAutofit lnSpcReduction="10000"/>
          </a:bodyPr>
          <a:lstStyle/>
          <a:p>
            <a:pPr>
              <a:buFont typeface="Wingdings" pitchFamily="2" charset="2"/>
              <a:buChar char="Ø"/>
            </a:pPr>
            <a:r>
              <a:rPr lang="en-GB" sz="1700" dirty="0"/>
              <a:t>Counselling includes helping individuals make necessary improvements in ways of thinking, feeling, and actions, and is a collaborative mechanism focused on goals</a:t>
            </a:r>
          </a:p>
          <a:p>
            <a:pPr>
              <a:buFont typeface="Wingdings" pitchFamily="2" charset="2"/>
              <a:buChar char="Ø"/>
            </a:pPr>
            <a:endParaRPr lang="en-GB" sz="1700" dirty="0"/>
          </a:p>
          <a:p>
            <a:pPr>
              <a:buFont typeface="Wingdings" pitchFamily="2" charset="2"/>
              <a:buChar char="Ø"/>
            </a:pPr>
            <a:r>
              <a:rPr lang="en-GB" sz="1700" dirty="0"/>
              <a:t>A relationship of trust</a:t>
            </a:r>
          </a:p>
          <a:p>
            <a:pPr>
              <a:buFont typeface="Wingdings" pitchFamily="2" charset="2"/>
              <a:buChar char="Ø"/>
            </a:pPr>
            <a:endParaRPr lang="en-GB" sz="1700" dirty="0"/>
          </a:p>
          <a:p>
            <a:pPr>
              <a:buFont typeface="Wingdings" pitchFamily="2" charset="2"/>
              <a:buChar char="Ø"/>
            </a:pPr>
            <a:r>
              <a:rPr lang="en-GB" sz="1700" dirty="0"/>
              <a:t>Confidentiality </a:t>
            </a:r>
          </a:p>
          <a:p>
            <a:pPr>
              <a:buFont typeface="Wingdings" pitchFamily="2" charset="2"/>
              <a:buChar char="Ø"/>
            </a:pPr>
            <a:endParaRPr lang="en-GB" sz="1700" dirty="0"/>
          </a:p>
          <a:p>
            <a:pPr>
              <a:buFont typeface="Wingdings" pitchFamily="2" charset="2"/>
              <a:buChar char="Ø"/>
            </a:pPr>
            <a:r>
              <a:rPr lang="en-GB" sz="1700" dirty="0"/>
              <a:t>Helping a patient see things more clearly</a:t>
            </a:r>
          </a:p>
          <a:p>
            <a:pPr marL="0" indent="0">
              <a:buNone/>
            </a:pPr>
            <a:endParaRPr lang="en-GB" sz="1700" b="1" dirty="0"/>
          </a:p>
          <a:p>
            <a:pPr marL="0" indent="0" algn="r">
              <a:buNone/>
            </a:pPr>
            <a:r>
              <a:rPr lang="en-GB" sz="1700" b="1" dirty="0"/>
              <a:t>                                                                                                                         </a:t>
            </a:r>
            <a:r>
              <a:rPr lang="en-GB" sz="1700" b="1" dirty="0">
                <a:solidFill>
                  <a:srgbClr val="C00000"/>
                </a:solidFill>
              </a:rPr>
              <a:t>(SFASU, 2021)</a:t>
            </a:r>
          </a:p>
          <a:p>
            <a:pPr marL="342900" indent="-342900"/>
            <a:endParaRPr lang="en-GB" sz="1700" dirty="0"/>
          </a:p>
          <a:p>
            <a:endParaRPr lang="en-GB" sz="1700" dirty="0"/>
          </a:p>
        </p:txBody>
      </p:sp>
      <p:pic>
        <p:nvPicPr>
          <p:cNvPr id="5" name="Picture 4" descr="Text&#10;&#10;Description automatically generated">
            <a:extLst>
              <a:ext uri="{FF2B5EF4-FFF2-40B4-BE49-F238E27FC236}">
                <a16:creationId xmlns:a16="http://schemas.microsoft.com/office/drawing/2014/main" id="{2D72ADD5-C71A-F149-9C04-B3EF3C358DF5}"/>
              </a:ext>
            </a:extLst>
          </p:cNvPr>
          <p:cNvPicPr>
            <a:picLocks noChangeAspect="1"/>
          </p:cNvPicPr>
          <p:nvPr/>
        </p:nvPicPr>
        <p:blipFill>
          <a:blip r:embed="rId2"/>
          <a:stretch>
            <a:fillRect/>
          </a:stretch>
        </p:blipFill>
        <p:spPr>
          <a:xfrm>
            <a:off x="7734238" y="2057401"/>
            <a:ext cx="3644962" cy="3644962"/>
          </a:xfrm>
          <a:prstGeom prst="rect">
            <a:avLst/>
          </a:prstGeom>
        </p:spPr>
      </p:pic>
      <p:sp>
        <p:nvSpPr>
          <p:cNvPr id="6" name="Rectangle 5">
            <a:extLst>
              <a:ext uri="{FF2B5EF4-FFF2-40B4-BE49-F238E27FC236}">
                <a16:creationId xmlns:a16="http://schemas.microsoft.com/office/drawing/2014/main" id="{8766084B-A950-D44D-9D4C-03245BA46C32}"/>
              </a:ext>
            </a:extLst>
          </p:cNvPr>
          <p:cNvSpPr/>
          <p:nvPr/>
        </p:nvSpPr>
        <p:spPr>
          <a:xfrm>
            <a:off x="3290574" y="880117"/>
            <a:ext cx="5213287" cy="923330"/>
          </a:xfrm>
          <a:prstGeom prst="rect">
            <a:avLst/>
          </a:prstGeom>
          <a:noFill/>
        </p:spPr>
        <p:txBody>
          <a:bodyPr wrap="none" lIns="91440" tIns="45720" rIns="91440" bIns="45720">
            <a:spAutoFit/>
          </a:bodyPr>
          <a:lstStyle/>
          <a:p>
            <a:pPr algn="ctr"/>
            <a:r>
              <a:rPr lang="en-GB" sz="5400" b="1" cap="none" spc="0" dirty="0">
                <a:ln w="12700">
                  <a:solidFill>
                    <a:schemeClr val="accent1"/>
                  </a:solidFill>
                  <a:prstDash val="solid"/>
                </a:ln>
                <a:effectLst>
                  <a:outerShdw dist="38100" dir="2640000" algn="bl" rotWithShape="0">
                    <a:schemeClr val="accent1"/>
                  </a:outerShdw>
                </a:effectLst>
              </a:rPr>
              <a:t>INTRODUCTION</a:t>
            </a:r>
            <a:endParaRPr lang="en-US" sz="5400" b="1" cap="none" spc="0" dirty="0">
              <a:ln w="12700">
                <a:solidFill>
                  <a:schemeClr val="accent1"/>
                </a:solidFill>
                <a:prstDash val="solid"/>
              </a:ln>
              <a:effectLst>
                <a:outerShdw dist="38100" dir="2640000" algn="bl" rotWithShape="0">
                  <a:schemeClr val="accent1"/>
                </a:outerShdw>
              </a:effectLst>
            </a:endParaRPr>
          </a:p>
        </p:txBody>
      </p:sp>
    </p:spTree>
    <p:extLst>
      <p:ext uri="{BB962C8B-B14F-4D97-AF65-F5344CB8AC3E}">
        <p14:creationId xmlns:p14="http://schemas.microsoft.com/office/powerpoint/2010/main" val="3785804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8" name="Picture 7">
            <a:extLst>
              <a:ext uri="{FF2B5EF4-FFF2-40B4-BE49-F238E27FC236}">
                <a16:creationId xmlns:a16="http://schemas.microsoft.com/office/drawing/2014/main" id="{9A22DDE2-FB2D-421B-B377-F9AD495CE9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9" name="Rounded Rectangle 14">
            <a:extLst>
              <a:ext uri="{FF2B5EF4-FFF2-40B4-BE49-F238E27FC236}">
                <a16:creationId xmlns:a16="http://schemas.microsoft.com/office/drawing/2014/main" id="{637BD688-14A6-4B96-B8A2-3CD81C054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useBgFill="1">
        <p:nvSpPr>
          <p:cNvPr id="30" name="Rectangle 11">
            <a:extLst>
              <a:ext uri="{FF2B5EF4-FFF2-40B4-BE49-F238E27FC236}">
                <a16:creationId xmlns:a16="http://schemas.microsoft.com/office/drawing/2014/main" id="{B7B2544F-CA5E-40F6-9525-716A90C83F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31" name="Picture 13">
            <a:extLst>
              <a:ext uri="{FF2B5EF4-FFF2-40B4-BE49-F238E27FC236}">
                <a16:creationId xmlns:a16="http://schemas.microsoft.com/office/drawing/2014/main" id="{D2B93162-635C-46F5-97EC-E98C1659F1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3" name="Subtitle 2">
            <a:extLst>
              <a:ext uri="{FF2B5EF4-FFF2-40B4-BE49-F238E27FC236}">
                <a16:creationId xmlns:a16="http://schemas.microsoft.com/office/drawing/2014/main" id="{4806344B-D4E0-43B9-97CA-BBD09758A465}"/>
              </a:ext>
            </a:extLst>
          </p:cNvPr>
          <p:cNvSpPr>
            <a:spLocks noGrp="1"/>
          </p:cNvSpPr>
          <p:nvPr>
            <p:ph type="subTitle" idx="1"/>
          </p:nvPr>
        </p:nvSpPr>
        <p:spPr>
          <a:xfrm>
            <a:off x="5057825" y="987287"/>
            <a:ext cx="5755949" cy="4697895"/>
          </a:xfrm>
        </p:spPr>
        <p:txBody>
          <a:bodyPr vert="horz" lIns="91440" tIns="45720" rIns="91440" bIns="45720" rtlCol="0" anchor="ctr">
            <a:noAutofit/>
          </a:bodyPr>
          <a:lstStyle/>
          <a:p>
            <a:pPr marL="400050" indent="-342900">
              <a:buFont typeface="Wingdings" pitchFamily="2" charset="2"/>
              <a:buChar char="Ø"/>
            </a:pPr>
            <a:r>
              <a:rPr lang="en-US" b="1" dirty="0"/>
              <a:t>Counselling history can be traced back to tribal days when individuals in a group would come together and share their thoughts and visions often. </a:t>
            </a:r>
          </a:p>
          <a:p>
            <a:pPr marL="57150"/>
            <a:endParaRPr lang="en-US" b="1" dirty="0"/>
          </a:p>
          <a:p>
            <a:pPr marL="400050" indent="-342900">
              <a:buFont typeface="Wingdings" pitchFamily="2" charset="2"/>
              <a:buChar char="Ø"/>
            </a:pPr>
            <a:r>
              <a:rPr lang="en-US" b="1" dirty="0"/>
              <a:t>Counselling as a profession started to emerge in the 1900S.</a:t>
            </a:r>
          </a:p>
          <a:p>
            <a:pPr marL="114300" indent="-342900">
              <a:buFont typeface="Wingdings" pitchFamily="2" charset="2"/>
              <a:buChar char="Ø"/>
            </a:pPr>
            <a:endParaRPr lang="en-US" b="1" dirty="0"/>
          </a:p>
          <a:p>
            <a:pPr algn="r"/>
            <a:r>
              <a:rPr lang="en-US" b="1" dirty="0"/>
              <a:t>                                                                                             </a:t>
            </a:r>
            <a:r>
              <a:rPr lang="en-US" b="1" dirty="0">
                <a:solidFill>
                  <a:srgbClr val="C00000"/>
                </a:solidFill>
              </a:rPr>
              <a:t>(</a:t>
            </a:r>
            <a:r>
              <a:rPr lang="en-US" b="1" dirty="0">
                <a:solidFill>
                  <a:srgbClr val="C00000"/>
                </a:solidFill>
                <a:hlinkClick r:id="rId4">
                  <a:extLst>
                    <a:ext uri="{A12FA001-AC4F-418D-AE19-62706E023703}">
                      <ahyp:hlinkClr xmlns:ahyp="http://schemas.microsoft.com/office/drawing/2018/hyperlinkcolor" val="tx"/>
                    </a:ext>
                  </a:extLst>
                </a:hlinkClick>
              </a:rPr>
              <a:t>nhs.uk</a:t>
            </a:r>
            <a:r>
              <a:rPr lang="en-US" b="1" dirty="0">
                <a:solidFill>
                  <a:srgbClr val="C00000"/>
                </a:solidFill>
              </a:rPr>
              <a:t>)</a:t>
            </a:r>
          </a:p>
        </p:txBody>
      </p:sp>
      <p:sp>
        <p:nvSpPr>
          <p:cNvPr id="5" name="Rectangle 4">
            <a:extLst>
              <a:ext uri="{FF2B5EF4-FFF2-40B4-BE49-F238E27FC236}">
                <a16:creationId xmlns:a16="http://schemas.microsoft.com/office/drawing/2014/main" id="{9939A61F-B387-2F4E-ADBF-5CDB8CEE4284}"/>
              </a:ext>
            </a:extLst>
          </p:cNvPr>
          <p:cNvSpPr/>
          <p:nvPr/>
        </p:nvSpPr>
        <p:spPr>
          <a:xfrm>
            <a:off x="940904" y="888904"/>
            <a:ext cx="3120887" cy="923330"/>
          </a:xfrm>
          <a:prstGeom prst="rect">
            <a:avLst/>
          </a:prstGeom>
          <a:noFill/>
        </p:spPr>
        <p:txBody>
          <a:bodyPr wrap="squar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HISTORY</a:t>
            </a:r>
          </a:p>
        </p:txBody>
      </p:sp>
      <p:pic>
        <p:nvPicPr>
          <p:cNvPr id="4" name="Picture 3" descr="A picture containing text, clipart, vector graphics&#10;&#10;Description automatically generated">
            <a:extLst>
              <a:ext uri="{FF2B5EF4-FFF2-40B4-BE49-F238E27FC236}">
                <a16:creationId xmlns:a16="http://schemas.microsoft.com/office/drawing/2014/main" id="{D1D7F29E-2A59-7B4E-AF9A-005DC6C119F8}"/>
              </a:ext>
            </a:extLst>
          </p:cNvPr>
          <p:cNvPicPr>
            <a:picLocks noChangeAspect="1"/>
          </p:cNvPicPr>
          <p:nvPr/>
        </p:nvPicPr>
        <p:blipFill>
          <a:blip r:embed="rId5"/>
          <a:stretch>
            <a:fillRect/>
          </a:stretch>
        </p:blipFill>
        <p:spPr>
          <a:xfrm>
            <a:off x="1339297" y="2168996"/>
            <a:ext cx="2324100" cy="2334475"/>
          </a:xfrm>
          <a:prstGeom prst="rect">
            <a:avLst/>
          </a:prstGeom>
        </p:spPr>
      </p:pic>
    </p:spTree>
    <p:extLst>
      <p:ext uri="{BB962C8B-B14F-4D97-AF65-F5344CB8AC3E}">
        <p14:creationId xmlns:p14="http://schemas.microsoft.com/office/powerpoint/2010/main" val="2505693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70CEBE-E54C-400E-8E78-33EF991B130B}"/>
              </a:ext>
            </a:extLst>
          </p:cNvPr>
          <p:cNvSpPr>
            <a:spLocks noGrp="1"/>
          </p:cNvSpPr>
          <p:nvPr>
            <p:ph idx="1"/>
          </p:nvPr>
        </p:nvSpPr>
        <p:spPr>
          <a:xfrm>
            <a:off x="677333" y="2194560"/>
            <a:ext cx="5816600" cy="4024125"/>
          </a:xfrm>
        </p:spPr>
        <p:txBody>
          <a:bodyPr>
            <a:normAutofit lnSpcReduction="10000"/>
          </a:bodyPr>
          <a:lstStyle/>
          <a:p>
            <a:pPr marL="0" indent="0">
              <a:buNone/>
            </a:pPr>
            <a:endParaRPr lang="en-GB" dirty="0"/>
          </a:p>
          <a:p>
            <a:pPr>
              <a:buFont typeface="Wingdings" pitchFamily="2" charset="2"/>
              <a:buChar char="Ø"/>
            </a:pPr>
            <a:r>
              <a:rPr lang="en-GB" dirty="0"/>
              <a:t>VALUES</a:t>
            </a:r>
          </a:p>
          <a:p>
            <a:pPr>
              <a:buFont typeface="Wingdings" pitchFamily="2" charset="2"/>
              <a:buChar char="Ø"/>
            </a:pPr>
            <a:endParaRPr lang="en-GB" dirty="0"/>
          </a:p>
          <a:p>
            <a:pPr>
              <a:buFont typeface="Wingdings" pitchFamily="2" charset="2"/>
              <a:buChar char="Ø"/>
            </a:pPr>
            <a:r>
              <a:rPr lang="en-GB" dirty="0"/>
              <a:t>ETHICS</a:t>
            </a:r>
          </a:p>
          <a:p>
            <a:pPr marL="0" indent="0">
              <a:buNone/>
            </a:pPr>
            <a:endParaRPr lang="en-GB" dirty="0"/>
          </a:p>
          <a:p>
            <a:pPr>
              <a:buFont typeface="Wingdings" pitchFamily="2" charset="2"/>
              <a:buChar char="Ø"/>
            </a:pPr>
            <a:r>
              <a:rPr lang="en-GB" dirty="0"/>
              <a:t>PERSONAL MORAL QUALITIES</a:t>
            </a:r>
          </a:p>
          <a:p>
            <a:pPr marL="0" indent="0">
              <a:buNone/>
            </a:pPr>
            <a:endParaRPr lang="en-GB" dirty="0"/>
          </a:p>
          <a:p>
            <a:pPr marL="0" indent="0">
              <a:buNone/>
            </a:pPr>
            <a:endParaRPr lang="en-GB" dirty="0"/>
          </a:p>
          <a:p>
            <a:pPr marL="0" indent="0" algn="ctr">
              <a:buNone/>
            </a:pPr>
            <a:r>
              <a:rPr lang="en-GB" b="1" dirty="0">
                <a:solidFill>
                  <a:srgbClr val="C00000"/>
                </a:solidFill>
              </a:rPr>
              <a:t>(British Association for Counselling and Psychotherapy, 2010)</a:t>
            </a:r>
          </a:p>
        </p:txBody>
      </p:sp>
      <p:pic>
        <p:nvPicPr>
          <p:cNvPr id="6" name="Picture 5">
            <a:extLst>
              <a:ext uri="{FF2B5EF4-FFF2-40B4-BE49-F238E27FC236}">
                <a16:creationId xmlns:a16="http://schemas.microsoft.com/office/drawing/2014/main" id="{4C96BC24-AFD2-4B7A-98B5-0E3D655B956A}"/>
              </a:ext>
            </a:extLst>
          </p:cNvPr>
          <p:cNvPicPr>
            <a:picLocks noChangeAspect="1"/>
          </p:cNvPicPr>
          <p:nvPr/>
        </p:nvPicPr>
        <p:blipFill rotWithShape="1">
          <a:blip r:embed="rId2"/>
          <a:srcRect l="25564" r="11414"/>
          <a:stretch/>
        </p:blipFill>
        <p:spPr>
          <a:xfrm>
            <a:off x="6985000" y="2501159"/>
            <a:ext cx="4521200" cy="3410926"/>
          </a:xfrm>
          <a:prstGeom prst="rect">
            <a:avLst/>
          </a:prstGeom>
        </p:spPr>
      </p:pic>
      <p:sp>
        <p:nvSpPr>
          <p:cNvPr id="8" name="Rectangle 7">
            <a:extLst>
              <a:ext uri="{FF2B5EF4-FFF2-40B4-BE49-F238E27FC236}">
                <a16:creationId xmlns:a16="http://schemas.microsoft.com/office/drawing/2014/main" id="{69DB81E2-6BE3-954D-A9CA-DF4330916122}"/>
              </a:ext>
            </a:extLst>
          </p:cNvPr>
          <p:cNvSpPr/>
          <p:nvPr/>
        </p:nvSpPr>
        <p:spPr>
          <a:xfrm>
            <a:off x="1326906" y="1158413"/>
            <a:ext cx="9538189" cy="923330"/>
          </a:xfrm>
          <a:prstGeom prst="rect">
            <a:avLst/>
          </a:prstGeom>
          <a:noFill/>
        </p:spPr>
        <p:txBody>
          <a:bodyPr wrap="none" lIns="91440" tIns="45720" rIns="91440" bIns="45720">
            <a:spAutoFit/>
          </a:bodyPr>
          <a:lstStyle/>
          <a:p>
            <a:pPr algn="ctr"/>
            <a:r>
              <a:rPr lang="en-GB" sz="5400" b="1" cap="none" spc="0" dirty="0">
                <a:ln w="12700">
                  <a:solidFill>
                    <a:schemeClr val="accent1"/>
                  </a:solidFill>
                  <a:prstDash val="solid"/>
                </a:ln>
                <a:effectLst>
                  <a:outerShdw dist="38100" dir="2640000" algn="bl" rotWithShape="0">
                    <a:schemeClr val="accent1"/>
                  </a:outerShdw>
                </a:effectLst>
              </a:rPr>
              <a:t>IMPORTANCE OF PRINCIPLES</a:t>
            </a:r>
            <a:endParaRPr lang="en-US" sz="5400" b="1" cap="none" spc="0" dirty="0">
              <a:ln w="12700">
                <a:solidFill>
                  <a:schemeClr val="accent1"/>
                </a:solidFill>
                <a:prstDash val="solid"/>
              </a:ln>
              <a:effectLst>
                <a:outerShdw dist="38100" dir="2640000" algn="bl" rotWithShape="0">
                  <a:schemeClr val="accent1"/>
                </a:outerShdw>
              </a:effectLst>
            </a:endParaRPr>
          </a:p>
        </p:txBody>
      </p:sp>
    </p:spTree>
    <p:extLst>
      <p:ext uri="{BB962C8B-B14F-4D97-AF65-F5344CB8AC3E}">
        <p14:creationId xmlns:p14="http://schemas.microsoft.com/office/powerpoint/2010/main" val="727907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8A195E-584A-485A-BECD-66468900B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4D2317-0D97-444D-898C-B6A81F93FCD0}"/>
              </a:ext>
            </a:extLst>
          </p:cNvPr>
          <p:cNvSpPr>
            <a:spLocks noGrp="1"/>
          </p:cNvSpPr>
          <p:nvPr>
            <p:ph type="title"/>
          </p:nvPr>
        </p:nvSpPr>
        <p:spPr>
          <a:xfrm>
            <a:off x="3210338" y="397565"/>
            <a:ext cx="8835887" cy="1180738"/>
          </a:xfrm>
        </p:spPr>
        <p:txBody>
          <a:bodyPr>
            <a:normAutofit fontScale="90000"/>
          </a:bodyPr>
          <a:lstStyle/>
          <a:p>
            <a:r>
              <a:rPr lang="en-GB" sz="5300" b="1"/>
              <a:t>Principles of counselling</a:t>
            </a:r>
            <a:endParaRPr lang="en-GB" sz="5300" b="1" dirty="0"/>
          </a:p>
        </p:txBody>
      </p:sp>
      <p:sp>
        <p:nvSpPr>
          <p:cNvPr id="10" name="Rectangle 9">
            <a:extLst>
              <a:ext uri="{FF2B5EF4-FFF2-40B4-BE49-F238E27FC236}">
                <a16:creationId xmlns:a16="http://schemas.microsoft.com/office/drawing/2014/main" id="{840177A7-740C-43C7-8F2D-BD7067F12C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FF525AAA-82CE-4027-A26C-B0EFFD856F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31" r="43746" b="531"/>
          <a:stretch/>
        </p:blipFill>
        <p:spPr>
          <a:xfrm rot="5400000" flipH="1" flipV="1">
            <a:off x="-1265719" y="2187575"/>
            <a:ext cx="6857999" cy="2482850"/>
          </a:xfrm>
          <a:prstGeom prst="rect">
            <a:avLst/>
          </a:prstGeom>
        </p:spPr>
      </p:pic>
      <p:sp>
        <p:nvSpPr>
          <p:cNvPr id="3" name="Content Placeholder 2">
            <a:extLst>
              <a:ext uri="{FF2B5EF4-FFF2-40B4-BE49-F238E27FC236}">
                <a16:creationId xmlns:a16="http://schemas.microsoft.com/office/drawing/2014/main" id="{96595174-F28F-4EBF-A8A3-CEB1DDA4FD6A}"/>
              </a:ext>
            </a:extLst>
          </p:cNvPr>
          <p:cNvSpPr>
            <a:spLocks noGrp="1"/>
          </p:cNvSpPr>
          <p:nvPr>
            <p:ph idx="1"/>
          </p:nvPr>
        </p:nvSpPr>
        <p:spPr>
          <a:xfrm>
            <a:off x="3549638" y="1551100"/>
            <a:ext cx="8783920" cy="4909335"/>
          </a:xfrm>
        </p:spPr>
        <p:txBody>
          <a:bodyPr>
            <a:normAutofit/>
          </a:bodyPr>
          <a:lstStyle/>
          <a:p>
            <a:pPr marL="0" indent="0">
              <a:buNone/>
            </a:pPr>
            <a:r>
              <a:rPr lang="en-GB" sz="1300" b="1" dirty="0">
                <a:solidFill>
                  <a:srgbClr val="C00000"/>
                </a:solidFill>
              </a:rPr>
              <a:t>		</a:t>
            </a:r>
            <a:r>
              <a:rPr lang="en-GB" sz="1300" dirty="0"/>
              <a:t>Addresses the concept of independence. </a:t>
            </a:r>
          </a:p>
          <a:p>
            <a:pPr marL="0" indent="0">
              <a:buNone/>
            </a:pPr>
            <a:r>
              <a:rPr lang="en-GB" sz="1300" dirty="0"/>
              <a:t>		Two important considerations of Autonomy is:-</a:t>
            </a:r>
          </a:p>
          <a:p>
            <a:pPr marL="0" indent="0">
              <a:buNone/>
            </a:pPr>
            <a:r>
              <a:rPr lang="en-GB" sz="1300" dirty="0"/>
              <a:t>               		1. Helping someone to understand their actions and principles</a:t>
            </a:r>
          </a:p>
          <a:p>
            <a:pPr marL="0" indent="0">
              <a:buNone/>
            </a:pPr>
            <a:r>
              <a:rPr lang="en-GB" sz="1300" dirty="0"/>
              <a:t>               		2.  Connected to the ability of a client to make reasonable and logical choices.</a:t>
            </a:r>
          </a:p>
          <a:p>
            <a:pPr marL="0" indent="0">
              <a:buNone/>
            </a:pPr>
            <a:endParaRPr lang="en-GB" sz="1300" dirty="0"/>
          </a:p>
          <a:p>
            <a:pPr marL="0" indent="0">
              <a:buNone/>
            </a:pPr>
            <a:r>
              <a:rPr lang="en-GB" sz="1300" dirty="0"/>
              <a:t>		‘Treating equals equally and unequal's unequally but in proportion to their relevant 		differences’  (</a:t>
            </a:r>
            <a:r>
              <a:rPr lang="en-GB" sz="1300" dirty="0" err="1"/>
              <a:t>Kitcherner</a:t>
            </a:r>
            <a:r>
              <a:rPr lang="en-GB" sz="1300" dirty="0"/>
              <a:t>. 1984)</a:t>
            </a:r>
          </a:p>
          <a:p>
            <a:pPr marL="0" indent="0">
              <a:buNone/>
            </a:pPr>
            <a:endParaRPr lang="en-GB" sz="1300" dirty="0"/>
          </a:p>
          <a:p>
            <a:pPr marL="0" indent="0">
              <a:buNone/>
            </a:pPr>
            <a:r>
              <a:rPr lang="en-GB" sz="1300" dirty="0"/>
              <a:t>		Represents the duty of the counsellor to contribute to the clients health and 			welfare.</a:t>
            </a:r>
          </a:p>
          <a:p>
            <a:pPr marL="0" indent="0">
              <a:buNone/>
            </a:pPr>
            <a:endParaRPr lang="en-GB" sz="1300" dirty="0"/>
          </a:p>
          <a:p>
            <a:pPr marL="0" indent="0">
              <a:buNone/>
            </a:pPr>
            <a:r>
              <a:rPr lang="en-GB" sz="1300" dirty="0"/>
              <a:t>		Is the concept of not causing harm to other’s</a:t>
            </a:r>
          </a:p>
          <a:p>
            <a:pPr marL="0" indent="0">
              <a:buNone/>
            </a:pPr>
            <a:endParaRPr lang="en-GB" sz="1300" dirty="0"/>
          </a:p>
          <a:p>
            <a:pPr marL="0" indent="0">
              <a:buNone/>
            </a:pPr>
            <a:r>
              <a:rPr lang="en-GB" sz="1300" dirty="0"/>
              <a:t>		Involves loyalty, faithfulness and honouring commitments to your role and to the 		client.</a:t>
            </a:r>
          </a:p>
          <a:p>
            <a:pPr marL="0" indent="0">
              <a:buNone/>
            </a:pPr>
            <a:r>
              <a:rPr lang="en-GB" sz="1300" b="1" dirty="0">
                <a:solidFill>
                  <a:srgbClr val="C00000"/>
                </a:solidFill>
              </a:rPr>
              <a:t>                                                                                                                                  (Miller and Davis 1996)</a:t>
            </a:r>
          </a:p>
        </p:txBody>
      </p:sp>
      <p:sp>
        <p:nvSpPr>
          <p:cNvPr id="5" name="TextBox 4">
            <a:extLst>
              <a:ext uri="{FF2B5EF4-FFF2-40B4-BE49-F238E27FC236}">
                <a16:creationId xmlns:a16="http://schemas.microsoft.com/office/drawing/2014/main" id="{C7611BB9-D131-904B-B7AB-57FAB9853229}"/>
              </a:ext>
            </a:extLst>
          </p:cNvPr>
          <p:cNvSpPr txBox="1"/>
          <p:nvPr/>
        </p:nvSpPr>
        <p:spPr>
          <a:xfrm>
            <a:off x="3663769" y="1975868"/>
            <a:ext cx="1653206" cy="369332"/>
          </a:xfrm>
          <a:prstGeom prst="rect">
            <a:avLst/>
          </a:prstGeom>
          <a:noFill/>
        </p:spPr>
        <p:txBody>
          <a:bodyPr wrap="square" rtlCol="0">
            <a:spAutoFit/>
          </a:bodyPr>
          <a:lstStyle/>
          <a:p>
            <a:r>
              <a:rPr lang="en-GB" b="1">
                <a:solidFill>
                  <a:srgbClr val="C00000"/>
                </a:solidFill>
              </a:rPr>
              <a:t>AUTONOMY</a:t>
            </a:r>
            <a:endParaRPr lang="en-US" dirty="0"/>
          </a:p>
        </p:txBody>
      </p:sp>
      <p:sp>
        <p:nvSpPr>
          <p:cNvPr id="6" name="TextBox 5">
            <a:extLst>
              <a:ext uri="{FF2B5EF4-FFF2-40B4-BE49-F238E27FC236}">
                <a16:creationId xmlns:a16="http://schemas.microsoft.com/office/drawing/2014/main" id="{E7511851-8B86-2846-BE88-933D3E5F4942}"/>
              </a:ext>
            </a:extLst>
          </p:cNvPr>
          <p:cNvSpPr txBox="1"/>
          <p:nvPr/>
        </p:nvSpPr>
        <p:spPr>
          <a:xfrm>
            <a:off x="3889054" y="3129403"/>
            <a:ext cx="1341783" cy="369332"/>
          </a:xfrm>
          <a:prstGeom prst="rect">
            <a:avLst/>
          </a:prstGeom>
          <a:noFill/>
        </p:spPr>
        <p:txBody>
          <a:bodyPr wrap="square" rtlCol="0">
            <a:spAutoFit/>
          </a:bodyPr>
          <a:lstStyle/>
          <a:p>
            <a:r>
              <a:rPr lang="en-GB" b="1" dirty="0">
                <a:solidFill>
                  <a:srgbClr val="C00000"/>
                </a:solidFill>
              </a:rPr>
              <a:t>JUSTICE</a:t>
            </a:r>
            <a:endParaRPr lang="en-US" dirty="0"/>
          </a:p>
        </p:txBody>
      </p:sp>
      <p:sp>
        <p:nvSpPr>
          <p:cNvPr id="7" name="TextBox 6">
            <a:extLst>
              <a:ext uri="{FF2B5EF4-FFF2-40B4-BE49-F238E27FC236}">
                <a16:creationId xmlns:a16="http://schemas.microsoft.com/office/drawing/2014/main" id="{909C6B0E-991C-C049-854D-63E34DDC69DD}"/>
              </a:ext>
            </a:extLst>
          </p:cNvPr>
          <p:cNvSpPr txBox="1"/>
          <p:nvPr/>
        </p:nvSpPr>
        <p:spPr>
          <a:xfrm>
            <a:off x="3663769" y="3868262"/>
            <a:ext cx="1749287" cy="369332"/>
          </a:xfrm>
          <a:prstGeom prst="rect">
            <a:avLst/>
          </a:prstGeom>
          <a:noFill/>
        </p:spPr>
        <p:txBody>
          <a:bodyPr wrap="square" rtlCol="0">
            <a:spAutoFit/>
          </a:bodyPr>
          <a:lstStyle/>
          <a:p>
            <a:r>
              <a:rPr lang="en-GB" b="1">
                <a:solidFill>
                  <a:srgbClr val="C00000"/>
                </a:solidFill>
              </a:rPr>
              <a:t>BENEFICENCE</a:t>
            </a:r>
            <a:endParaRPr lang="en-US" dirty="0"/>
          </a:p>
        </p:txBody>
      </p:sp>
      <p:sp>
        <p:nvSpPr>
          <p:cNvPr id="9" name="TextBox 8">
            <a:extLst>
              <a:ext uri="{FF2B5EF4-FFF2-40B4-BE49-F238E27FC236}">
                <a16:creationId xmlns:a16="http://schemas.microsoft.com/office/drawing/2014/main" id="{1E69FF41-CCFE-5645-BAD5-3CA56AE3FD6B}"/>
              </a:ext>
            </a:extLst>
          </p:cNvPr>
          <p:cNvSpPr txBox="1"/>
          <p:nvPr/>
        </p:nvSpPr>
        <p:spPr>
          <a:xfrm>
            <a:off x="3547951" y="4667513"/>
            <a:ext cx="2432572" cy="307777"/>
          </a:xfrm>
          <a:prstGeom prst="rect">
            <a:avLst/>
          </a:prstGeom>
          <a:noFill/>
        </p:spPr>
        <p:txBody>
          <a:bodyPr wrap="square" rtlCol="0">
            <a:spAutoFit/>
          </a:bodyPr>
          <a:lstStyle/>
          <a:p>
            <a:r>
              <a:rPr lang="en-GB" sz="1400" b="1">
                <a:solidFill>
                  <a:srgbClr val="C00000"/>
                </a:solidFill>
              </a:rPr>
              <a:t>NON-MALEFICENCE</a:t>
            </a:r>
            <a:endParaRPr lang="en-US" sz="1400" dirty="0"/>
          </a:p>
        </p:txBody>
      </p:sp>
      <p:sp>
        <p:nvSpPr>
          <p:cNvPr id="11" name="TextBox 10">
            <a:extLst>
              <a:ext uri="{FF2B5EF4-FFF2-40B4-BE49-F238E27FC236}">
                <a16:creationId xmlns:a16="http://schemas.microsoft.com/office/drawing/2014/main" id="{112104CA-BB62-FC4A-BBE6-9D9D0CABE15B}"/>
              </a:ext>
            </a:extLst>
          </p:cNvPr>
          <p:cNvSpPr txBox="1"/>
          <p:nvPr/>
        </p:nvSpPr>
        <p:spPr>
          <a:xfrm>
            <a:off x="3889054" y="5306900"/>
            <a:ext cx="1119517" cy="369332"/>
          </a:xfrm>
          <a:prstGeom prst="rect">
            <a:avLst/>
          </a:prstGeom>
          <a:noFill/>
        </p:spPr>
        <p:txBody>
          <a:bodyPr wrap="square" rtlCol="0">
            <a:spAutoFit/>
          </a:bodyPr>
          <a:lstStyle/>
          <a:p>
            <a:r>
              <a:rPr lang="en-GB" b="1">
                <a:solidFill>
                  <a:srgbClr val="C00000"/>
                </a:solidFill>
              </a:rPr>
              <a:t>FIDELITY</a:t>
            </a:r>
            <a:endParaRPr lang="en-US" dirty="0"/>
          </a:p>
        </p:txBody>
      </p:sp>
      <p:pic>
        <p:nvPicPr>
          <p:cNvPr id="15" name="Picture 14">
            <a:extLst>
              <a:ext uri="{FF2B5EF4-FFF2-40B4-BE49-F238E27FC236}">
                <a16:creationId xmlns:a16="http://schemas.microsoft.com/office/drawing/2014/main" id="{CCCF747A-C517-7F44-BE97-AD777307BBE8}"/>
              </a:ext>
            </a:extLst>
          </p:cNvPr>
          <p:cNvPicPr>
            <a:picLocks noChangeAspect="1"/>
          </p:cNvPicPr>
          <p:nvPr/>
        </p:nvPicPr>
        <p:blipFill>
          <a:blip r:embed="rId3"/>
          <a:stretch>
            <a:fillRect/>
          </a:stretch>
        </p:blipFill>
        <p:spPr>
          <a:xfrm>
            <a:off x="483224" y="2104120"/>
            <a:ext cx="2439943" cy="2564927"/>
          </a:xfrm>
          <a:prstGeom prst="rect">
            <a:avLst/>
          </a:prstGeom>
        </p:spPr>
      </p:pic>
    </p:spTree>
    <p:extLst>
      <p:ext uri="{BB962C8B-B14F-4D97-AF65-F5344CB8AC3E}">
        <p14:creationId xmlns:p14="http://schemas.microsoft.com/office/powerpoint/2010/main" val="27713250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DC597-2A8A-416D-9D7C-7E1DC7A6F448}"/>
              </a:ext>
            </a:extLst>
          </p:cNvPr>
          <p:cNvSpPr>
            <a:spLocks noGrp="1"/>
          </p:cNvSpPr>
          <p:nvPr>
            <p:ph type="title"/>
          </p:nvPr>
        </p:nvSpPr>
        <p:spPr>
          <a:xfrm>
            <a:off x="1698423" y="132353"/>
            <a:ext cx="8610600" cy="1293028"/>
          </a:xfrm>
        </p:spPr>
        <p:txBody>
          <a:bodyPr>
            <a:normAutofit/>
          </a:bodyPr>
          <a:lstStyle/>
          <a:p>
            <a:pPr algn="ctr"/>
            <a:r>
              <a:rPr lang="en-GB" sz="4800" b="1" dirty="0">
                <a:solidFill>
                  <a:schemeClr val="tx1">
                    <a:lumMod val="95000"/>
                  </a:schemeClr>
                </a:solidFill>
              </a:rPr>
              <a:t>THE Role OF </a:t>
            </a:r>
            <a:r>
              <a:rPr lang="en-GB" sz="4800" b="1" dirty="0" err="1">
                <a:solidFill>
                  <a:schemeClr val="tx1">
                    <a:lumMod val="95000"/>
                  </a:schemeClr>
                </a:solidFill>
              </a:rPr>
              <a:t>cOUNSELLING</a:t>
            </a:r>
            <a:endParaRPr lang="en-GB" sz="4800" b="1" dirty="0">
              <a:solidFill>
                <a:schemeClr val="tx1">
                  <a:lumMod val="95000"/>
                </a:schemeClr>
              </a:solidFill>
            </a:endParaRPr>
          </a:p>
        </p:txBody>
      </p:sp>
      <p:sp>
        <p:nvSpPr>
          <p:cNvPr id="5" name="TextBox 4">
            <a:extLst>
              <a:ext uri="{FF2B5EF4-FFF2-40B4-BE49-F238E27FC236}">
                <a16:creationId xmlns:a16="http://schemas.microsoft.com/office/drawing/2014/main" id="{D9839291-B0A9-48DF-AC7A-B6F74D388466}"/>
              </a:ext>
            </a:extLst>
          </p:cNvPr>
          <p:cNvSpPr txBox="1"/>
          <p:nvPr/>
        </p:nvSpPr>
        <p:spPr>
          <a:xfrm>
            <a:off x="429590" y="1180810"/>
            <a:ext cx="6160605" cy="6053965"/>
          </a:xfrm>
          <a:prstGeom prst="rect">
            <a:avLst/>
          </a:prstGeom>
          <a:noFill/>
        </p:spPr>
        <p:txBody>
          <a:bodyPr wrap="square" rtlCol="0">
            <a:spAutoFit/>
          </a:bodyPr>
          <a:lstStyle/>
          <a:p>
            <a:pPr marL="285750" indent="-285750">
              <a:buFont typeface="Wingdings" panose="05000000000000000000" pitchFamily="2" charset="2"/>
              <a:buChar char="Ø"/>
            </a:pPr>
            <a:r>
              <a:rPr lang="en-GB" dirty="0"/>
              <a:t>The skills required</a:t>
            </a:r>
          </a:p>
          <a:p>
            <a:endParaRPr lang="en-GB" dirty="0"/>
          </a:p>
          <a:p>
            <a:pPr marL="285750" indent="-285750">
              <a:buFont typeface="Wingdings" panose="05000000000000000000" pitchFamily="2" charset="2"/>
              <a:buChar char="Ø"/>
            </a:pPr>
            <a:r>
              <a:rPr lang="en-GB" dirty="0"/>
              <a:t>The Qualifications</a:t>
            </a:r>
          </a:p>
          <a:p>
            <a:endParaRPr lang="en-GB" dirty="0"/>
          </a:p>
          <a:p>
            <a:pPr marL="285750" indent="-285750">
              <a:buFont typeface="Wingdings" panose="05000000000000000000" pitchFamily="2" charset="2"/>
              <a:buChar char="Ø"/>
            </a:pPr>
            <a:r>
              <a:rPr lang="en-GB" dirty="0"/>
              <a:t>The Registered Bodies</a:t>
            </a:r>
          </a:p>
          <a:p>
            <a:endParaRPr lang="en-GB" dirty="0"/>
          </a:p>
          <a:p>
            <a:pPr marL="285750" marR="0" lvl="0" indent="-285750">
              <a:lnSpc>
                <a:spcPct val="107000"/>
              </a:lnSpc>
              <a:spcBef>
                <a:spcPts val="0"/>
              </a:spcBef>
              <a:spcAft>
                <a:spcPts val="800"/>
              </a:spcAft>
              <a:buSzPts val="1000"/>
              <a:buFont typeface="Arial" panose="020B0604020202020204" pitchFamily="34" charset="0"/>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Association of Child Psychotherapists</a:t>
            </a:r>
            <a:r>
              <a:rPr lang="en-US" dirty="0">
                <a:latin typeface="Calibri" panose="020F0502020204030204" pitchFamily="34" charset="0"/>
                <a:ea typeface="Times New Roman" panose="02020603050405020304" pitchFamily="18" charset="0"/>
                <a:cs typeface="Times New Roman" panose="02020603050405020304" pitchFamily="18" charset="0"/>
              </a:rPr>
              <a:t>			 </a:t>
            </a:r>
          </a:p>
          <a:p>
            <a:pPr marL="285750" marR="0" lvl="0" indent="-285750">
              <a:lnSpc>
                <a:spcPct val="107000"/>
              </a:lnSpc>
              <a:spcBef>
                <a:spcPts val="0"/>
              </a:spcBef>
              <a:spcAft>
                <a:spcPts val="800"/>
              </a:spcAft>
              <a:buSzPts val="1000"/>
              <a:buFont typeface="Arial" panose="020B0604020202020204" pitchFamily="34" charset="0"/>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Association of Christian Counsellors</a:t>
            </a:r>
            <a:r>
              <a:rPr lang="en-US" dirty="0">
                <a:latin typeface="Calibri" panose="020F0502020204030204" pitchFamily="34" charset="0"/>
                <a:ea typeface="Times New Roman" panose="02020603050405020304" pitchFamily="18" charset="0"/>
                <a:cs typeface="Times New Roman" panose="02020603050405020304" pitchFamily="18" charset="0"/>
              </a:rPr>
              <a:t>	</a:t>
            </a:r>
          </a:p>
          <a:p>
            <a:pPr marL="285750" marR="0" lvl="0" indent="-285750">
              <a:lnSpc>
                <a:spcPct val="107000"/>
              </a:lnSpc>
              <a:spcBef>
                <a:spcPts val="0"/>
              </a:spcBef>
              <a:spcAft>
                <a:spcPts val="800"/>
              </a:spcAft>
              <a:buSzPts val="1000"/>
              <a:buFont typeface="Arial" panose="020B0604020202020204" pitchFamily="34" charset="0"/>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British Association for Counselling and Psychotherapy</a:t>
            </a:r>
          </a:p>
          <a:p>
            <a:pPr marL="285750" marR="0" lvl="0" indent="-285750">
              <a:lnSpc>
                <a:spcPct val="107000"/>
              </a:lnSpc>
              <a:spcBef>
                <a:spcPts val="0"/>
              </a:spcBef>
              <a:spcAft>
                <a:spcPts val="800"/>
              </a:spcAft>
              <a:buSzPts val="1000"/>
              <a:buFont typeface="Arial" panose="020B0604020202020204" pitchFamily="34" charset="0"/>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British Association of Play Therapists</a:t>
            </a:r>
            <a:r>
              <a:rPr lang="en-US" dirty="0">
                <a:latin typeface="Calibri" panose="020F0502020204030204" pitchFamily="34" charset="0"/>
                <a:ea typeface="Times New Roman" panose="02020603050405020304" pitchFamily="18" charset="0"/>
                <a:cs typeface="Times New Roman" panose="02020603050405020304" pitchFamily="18" charset="0"/>
              </a:rPr>
              <a:t>			</a:t>
            </a:r>
          </a:p>
          <a:p>
            <a:pPr marL="285750" marR="0" lvl="0" indent="-285750">
              <a:lnSpc>
                <a:spcPct val="107000"/>
              </a:lnSpc>
              <a:spcBef>
                <a:spcPts val="0"/>
              </a:spcBef>
              <a:spcAft>
                <a:spcPts val="800"/>
              </a:spcAft>
              <a:buSzPts val="1000"/>
              <a:buFont typeface="Arial" panose="020B0604020202020204" pitchFamily="34" charset="0"/>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British Psychoanalytic Council</a:t>
            </a:r>
            <a:r>
              <a:rPr lang="en-US" dirty="0">
                <a:latin typeface="Calibri" panose="020F0502020204030204" pitchFamily="34" charset="0"/>
                <a:ea typeface="Times New Roman" panose="02020603050405020304" pitchFamily="18" charset="0"/>
                <a:cs typeface="Times New Roman" panose="02020603050405020304" pitchFamily="18" charset="0"/>
              </a:rPr>
              <a:t>				</a:t>
            </a:r>
          </a:p>
          <a:p>
            <a:pPr marL="285750" marR="0" lvl="0" indent="-285750">
              <a:lnSpc>
                <a:spcPct val="107000"/>
              </a:lnSpc>
              <a:spcBef>
                <a:spcPts val="0"/>
              </a:spcBef>
              <a:spcAft>
                <a:spcPts val="800"/>
              </a:spcAft>
              <a:buSzPts val="1000"/>
              <a:buFont typeface="Arial" panose="020B0604020202020204" pitchFamily="34" charset="0"/>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COSCA (Counselling &amp; Psychotherapy in Scotland)</a:t>
            </a:r>
            <a:r>
              <a:rPr lang="en-US" dirty="0">
                <a:latin typeface="Calibri" panose="020F0502020204030204" pitchFamily="34" charset="0"/>
                <a:ea typeface="Times New Roman" panose="02020603050405020304" pitchFamily="18" charset="0"/>
                <a:cs typeface="Times New Roman" panose="02020603050405020304" pitchFamily="18" charset="0"/>
              </a:rPr>
              <a:t>		</a:t>
            </a:r>
          </a:p>
          <a:p>
            <a:pPr marL="285750" marR="0" lvl="0" indent="-285750">
              <a:lnSpc>
                <a:spcPct val="107000"/>
              </a:lnSpc>
              <a:spcBef>
                <a:spcPts val="0"/>
              </a:spcBef>
              <a:spcAft>
                <a:spcPts val="800"/>
              </a:spcAft>
              <a:buSzPts val="1000"/>
              <a:buFont typeface="Arial" panose="020B0604020202020204" pitchFamily="34" charset="0"/>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Human Givens Institute</a:t>
            </a:r>
            <a:r>
              <a:rPr lang="en-US" dirty="0">
                <a:latin typeface="Calibri" panose="020F0502020204030204" pitchFamily="34" charset="0"/>
                <a:ea typeface="Times New Roman" panose="02020603050405020304" pitchFamily="18" charset="0"/>
                <a:cs typeface="Times New Roman" panose="02020603050405020304" pitchFamily="18" charset="0"/>
              </a:rPr>
              <a:t>					</a:t>
            </a:r>
          </a:p>
          <a:p>
            <a:pPr marL="285750" marR="0" lvl="0" indent="-285750">
              <a:lnSpc>
                <a:spcPct val="107000"/>
              </a:lnSpc>
              <a:spcBef>
                <a:spcPts val="0"/>
              </a:spcBef>
              <a:spcAft>
                <a:spcPts val="800"/>
              </a:spcAft>
              <a:buSzPts val="1000"/>
              <a:buFont typeface="Arial" panose="020B0604020202020204" pitchFamily="34" charset="0"/>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National Counselling Society Play Therapy UK </a:t>
            </a:r>
            <a:r>
              <a:rPr lang="en-US" sz="1600" dirty="0">
                <a:latin typeface="Calibri" panose="020F0502020204030204" pitchFamily="34" charset="0"/>
                <a:ea typeface="Times New Roman" panose="02020603050405020304" pitchFamily="18" charset="0"/>
                <a:cs typeface="Times New Roman" panose="02020603050405020304" pitchFamily="18" charset="0"/>
              </a:rPr>
              <a:t>	</a:t>
            </a:r>
          </a:p>
          <a:p>
            <a:endParaRPr lang="en-GB" b="1" dirty="0">
              <a:solidFill>
                <a:srgbClr val="C00000"/>
              </a:solidFill>
            </a:endParaRPr>
          </a:p>
          <a:p>
            <a:r>
              <a:rPr lang="en-GB" b="1" dirty="0">
                <a:solidFill>
                  <a:srgbClr val="C00000"/>
                </a:solidFill>
                <a:latin typeface="Arial" panose="020B0604020202020204" pitchFamily="34" charset="0"/>
                <a:cs typeface="Arial" panose="020B0604020202020204" pitchFamily="34" charset="0"/>
              </a:rPr>
              <a:t>		(The National counselling Society, 2021).</a:t>
            </a:r>
            <a:endParaRPr lang="en-GB" b="1" dirty="0">
              <a:solidFill>
                <a:srgbClr val="C00000"/>
              </a:solidFill>
            </a:endParaRPr>
          </a:p>
          <a:p>
            <a:endParaRPr lang="en-GB" b="1" dirty="0">
              <a:solidFill>
                <a:srgbClr val="C00000"/>
              </a:solidFill>
            </a:endParaRPr>
          </a:p>
          <a:p>
            <a:endParaRPr lang="en-US" dirty="0"/>
          </a:p>
        </p:txBody>
      </p:sp>
      <p:pic>
        <p:nvPicPr>
          <p:cNvPr id="4" name="Picture 3" descr="Diagram&#10;&#10;Description automatically generated with medium confidence">
            <a:extLst>
              <a:ext uri="{FF2B5EF4-FFF2-40B4-BE49-F238E27FC236}">
                <a16:creationId xmlns:a16="http://schemas.microsoft.com/office/drawing/2014/main" id="{3EA7E58F-6671-7542-9BA3-C7E4BE7DB360}"/>
              </a:ext>
            </a:extLst>
          </p:cNvPr>
          <p:cNvPicPr>
            <a:picLocks noChangeAspect="1"/>
          </p:cNvPicPr>
          <p:nvPr/>
        </p:nvPicPr>
        <p:blipFill>
          <a:blip r:embed="rId2"/>
          <a:stretch>
            <a:fillRect/>
          </a:stretch>
        </p:blipFill>
        <p:spPr>
          <a:xfrm>
            <a:off x="6003723" y="3302426"/>
            <a:ext cx="3095154" cy="1851237"/>
          </a:xfrm>
          <a:prstGeom prst="rect">
            <a:avLst/>
          </a:prstGeom>
        </p:spPr>
      </p:pic>
      <p:pic>
        <p:nvPicPr>
          <p:cNvPr id="9" name="Picture 8" descr="A picture containing text, clipart&#10;&#10;Description automatically generated">
            <a:extLst>
              <a:ext uri="{FF2B5EF4-FFF2-40B4-BE49-F238E27FC236}">
                <a16:creationId xmlns:a16="http://schemas.microsoft.com/office/drawing/2014/main" id="{8ABDF117-2BB0-684A-A8A6-526567CCB3D1}"/>
              </a:ext>
            </a:extLst>
          </p:cNvPr>
          <p:cNvPicPr>
            <a:picLocks noChangeAspect="1"/>
          </p:cNvPicPr>
          <p:nvPr/>
        </p:nvPicPr>
        <p:blipFill rotWithShape="1">
          <a:blip r:embed="rId3"/>
          <a:srcRect l="5748" t="4211" r="4226" b="10122"/>
          <a:stretch/>
        </p:blipFill>
        <p:spPr>
          <a:xfrm>
            <a:off x="5640624" y="1669952"/>
            <a:ext cx="1739900" cy="1155923"/>
          </a:xfrm>
          <a:prstGeom prst="rect">
            <a:avLst/>
          </a:prstGeom>
        </p:spPr>
      </p:pic>
      <p:pic>
        <p:nvPicPr>
          <p:cNvPr id="11" name="Picture 10" descr="Logo&#10;&#10;Description automatically generated">
            <a:extLst>
              <a:ext uri="{FF2B5EF4-FFF2-40B4-BE49-F238E27FC236}">
                <a16:creationId xmlns:a16="http://schemas.microsoft.com/office/drawing/2014/main" id="{A09322A0-7C8D-274F-8EC4-16E50E7B13BA}"/>
              </a:ext>
            </a:extLst>
          </p:cNvPr>
          <p:cNvPicPr>
            <a:picLocks noChangeAspect="1"/>
          </p:cNvPicPr>
          <p:nvPr/>
        </p:nvPicPr>
        <p:blipFill>
          <a:blip r:embed="rId4"/>
          <a:stretch>
            <a:fillRect/>
          </a:stretch>
        </p:blipFill>
        <p:spPr>
          <a:xfrm>
            <a:off x="8104900" y="1458660"/>
            <a:ext cx="2055100" cy="1481223"/>
          </a:xfrm>
          <a:prstGeom prst="rect">
            <a:avLst/>
          </a:prstGeom>
        </p:spPr>
      </p:pic>
      <p:pic>
        <p:nvPicPr>
          <p:cNvPr id="14" name="Picture 13" descr="Text, icon&#10;&#10;Description automatically generated with medium confidence">
            <a:extLst>
              <a:ext uri="{FF2B5EF4-FFF2-40B4-BE49-F238E27FC236}">
                <a16:creationId xmlns:a16="http://schemas.microsoft.com/office/drawing/2014/main" id="{70ED02AB-B6EE-5E4A-911A-5176367A9642}"/>
              </a:ext>
            </a:extLst>
          </p:cNvPr>
          <p:cNvPicPr>
            <a:picLocks noChangeAspect="1"/>
          </p:cNvPicPr>
          <p:nvPr/>
        </p:nvPicPr>
        <p:blipFill>
          <a:blip r:embed="rId5"/>
          <a:stretch>
            <a:fillRect/>
          </a:stretch>
        </p:blipFill>
        <p:spPr>
          <a:xfrm>
            <a:off x="7838402" y="5497976"/>
            <a:ext cx="2520950" cy="983100"/>
          </a:xfrm>
          <a:prstGeom prst="rect">
            <a:avLst/>
          </a:prstGeom>
        </p:spPr>
      </p:pic>
      <p:pic>
        <p:nvPicPr>
          <p:cNvPr id="17" name="Picture 16" descr="A picture containing text, clipart&#10;&#10;Description automatically generated">
            <a:extLst>
              <a:ext uri="{FF2B5EF4-FFF2-40B4-BE49-F238E27FC236}">
                <a16:creationId xmlns:a16="http://schemas.microsoft.com/office/drawing/2014/main" id="{BA7D789D-4963-0F43-B35E-DAB1E4B9FAD8}"/>
              </a:ext>
            </a:extLst>
          </p:cNvPr>
          <p:cNvPicPr>
            <a:picLocks noChangeAspect="1"/>
          </p:cNvPicPr>
          <p:nvPr/>
        </p:nvPicPr>
        <p:blipFill>
          <a:blip r:embed="rId6"/>
          <a:stretch>
            <a:fillRect/>
          </a:stretch>
        </p:blipFill>
        <p:spPr>
          <a:xfrm>
            <a:off x="9500750" y="3735241"/>
            <a:ext cx="1739900" cy="958955"/>
          </a:xfrm>
          <a:prstGeom prst="rect">
            <a:avLst/>
          </a:prstGeom>
        </p:spPr>
      </p:pic>
    </p:spTree>
    <p:extLst>
      <p:ext uri="{BB962C8B-B14F-4D97-AF65-F5344CB8AC3E}">
        <p14:creationId xmlns:p14="http://schemas.microsoft.com/office/powerpoint/2010/main" val="1480285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6529CFB1-4A36-4A05-8D7A-948E227731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C299037-3614-4CA1-A85B-92B115A005F9}"/>
              </a:ext>
            </a:extLst>
          </p:cNvPr>
          <p:cNvSpPr txBox="1"/>
          <p:nvPr/>
        </p:nvSpPr>
        <p:spPr>
          <a:xfrm>
            <a:off x="965201" y="965201"/>
            <a:ext cx="5947496" cy="4923448"/>
          </a:xfrm>
          <a:prstGeom prst="rect">
            <a:avLst/>
          </a:prstGeom>
        </p:spPr>
        <p:txBody>
          <a:bodyPr vert="horz" lIns="91440" tIns="45720" rIns="91440" bIns="45720" rtlCol="0" anchor="ctr">
            <a:normAutofit/>
          </a:bodyPr>
          <a:lstStyle/>
          <a:p>
            <a:pPr marL="400050" marR="0" lvl="0" indent="-285750" defTabSz="914400">
              <a:lnSpc>
                <a:spcPct val="90000"/>
              </a:lnSpc>
              <a:spcBef>
                <a:spcPts val="0"/>
              </a:spcBef>
              <a:spcAft>
                <a:spcPts val="600"/>
              </a:spcAft>
              <a:buFont typeface="Wingdings" pitchFamily="2" charset="2"/>
              <a:buChar char="Ø"/>
              <a:tabLst>
                <a:tab pos="457200" algn="l"/>
              </a:tabLst>
            </a:pPr>
            <a:r>
              <a:rPr lang="en-US" sz="1400" b="1" cap="all" dirty="0"/>
              <a:t>To USE AN HOLISTIC APPROACH TO TREATMENT TO EVALUATE A PERSON’S NEEDS WHICH CARES FOR THE WHOLE PERSON, NOT JUST THEIR DISEASE OR PROBLEMS THE AIM IS TO CARE, SUPPORT THE PHYSICAL, EMOTIONAL, SPIRITUAL AND SOCIAL ASPECTS OF A PERSON’S LIFE.</a:t>
            </a:r>
          </a:p>
          <a:p>
            <a:pPr marL="400050" marR="0" lvl="0" indent="-285750" defTabSz="914400">
              <a:lnSpc>
                <a:spcPct val="90000"/>
              </a:lnSpc>
              <a:spcBef>
                <a:spcPts val="0"/>
              </a:spcBef>
              <a:spcAft>
                <a:spcPts val="600"/>
              </a:spcAft>
              <a:buFont typeface="Wingdings" pitchFamily="2" charset="2"/>
              <a:buChar char="Ø"/>
              <a:tabLst>
                <a:tab pos="457200" algn="l"/>
              </a:tabLst>
            </a:pPr>
            <a:endParaRPr lang="en-US" sz="1400" b="1" cap="all" dirty="0"/>
          </a:p>
          <a:p>
            <a:pPr marL="342900" marR="0" lvl="0" indent="-285750" defTabSz="914400">
              <a:lnSpc>
                <a:spcPct val="90000"/>
              </a:lnSpc>
              <a:spcBef>
                <a:spcPts val="0"/>
              </a:spcBef>
              <a:spcAft>
                <a:spcPts val="600"/>
              </a:spcAft>
              <a:buFont typeface="Wingdings" pitchFamily="2" charset="2"/>
              <a:buChar char="Ø"/>
              <a:tabLst>
                <a:tab pos="457200" algn="l"/>
              </a:tabLst>
            </a:pPr>
            <a:r>
              <a:rPr lang="en-US" sz="1400" b="1" cap="all" dirty="0"/>
              <a:t>Complementary therapist do not diagnose, cure or treat.</a:t>
            </a:r>
          </a:p>
          <a:p>
            <a:pPr marL="342900" marR="0" lvl="0" indent="-285750" defTabSz="914400">
              <a:lnSpc>
                <a:spcPct val="90000"/>
              </a:lnSpc>
              <a:spcBef>
                <a:spcPts val="0"/>
              </a:spcBef>
              <a:spcAft>
                <a:spcPts val="600"/>
              </a:spcAft>
              <a:buFont typeface="Wingdings" pitchFamily="2" charset="2"/>
              <a:buChar char="Ø"/>
              <a:tabLst>
                <a:tab pos="457200" algn="l"/>
              </a:tabLst>
            </a:pPr>
            <a:endParaRPr lang="en-US" sz="1400" b="1" dirty="0"/>
          </a:p>
          <a:p>
            <a:pPr marL="342900" marR="0" lvl="0" indent="-285750" defTabSz="914400">
              <a:lnSpc>
                <a:spcPct val="90000"/>
              </a:lnSpc>
              <a:spcBef>
                <a:spcPts val="0"/>
              </a:spcBef>
              <a:spcAft>
                <a:spcPts val="600"/>
              </a:spcAft>
              <a:buFont typeface="Wingdings" pitchFamily="2" charset="2"/>
              <a:buChar char="Ø"/>
              <a:tabLst>
                <a:tab pos="457200" algn="l"/>
              </a:tabLst>
            </a:pPr>
            <a:r>
              <a:rPr lang="en-US" sz="1400" b="1" dirty="0"/>
              <a:t>Based on CAM IT IS IMPORTANT TO DO MORE RESEARCH AND UNDERSTAND THE CONCEPTS AND THEORIES BEHIND IT, FUNDING IN THIS AREA IS SCEPTICAL AND THERFORE NO CLEAR OR CONCISE EVIDENCE EXISTS TO CONFIRM THE TRUE OUTCOME.</a:t>
            </a:r>
          </a:p>
          <a:p>
            <a:pPr marL="342900" marR="0" lvl="0" indent="-285750" defTabSz="914400">
              <a:lnSpc>
                <a:spcPct val="90000"/>
              </a:lnSpc>
              <a:spcBef>
                <a:spcPts val="0"/>
              </a:spcBef>
              <a:spcAft>
                <a:spcPts val="600"/>
              </a:spcAft>
              <a:buFont typeface="Wingdings" pitchFamily="2" charset="2"/>
              <a:buChar char="Ø"/>
              <a:tabLst>
                <a:tab pos="457200" algn="l"/>
              </a:tabLst>
            </a:pPr>
            <a:endParaRPr lang="en-US" sz="1400" b="1" cap="all" dirty="0"/>
          </a:p>
          <a:p>
            <a:pPr marL="3429000" lvl="8" defTabSz="914400">
              <a:lnSpc>
                <a:spcPct val="90000"/>
              </a:lnSpc>
              <a:spcAft>
                <a:spcPts val="600"/>
              </a:spcAft>
              <a:tabLst>
                <a:tab pos="457200" algn="l"/>
              </a:tabLst>
            </a:pPr>
            <a:r>
              <a:rPr lang="en-US" sz="1400" b="1" dirty="0"/>
              <a:t>								</a:t>
            </a:r>
            <a:r>
              <a:rPr lang="en-US" sz="1400" b="1" dirty="0">
                <a:solidFill>
                  <a:srgbClr val="C00000"/>
                </a:solidFill>
              </a:rPr>
              <a:t>	(Ernst, 2000)</a:t>
            </a:r>
            <a:endParaRPr lang="en-US" sz="1400" b="1" cap="all" dirty="0">
              <a:solidFill>
                <a:srgbClr val="C00000"/>
              </a:solidFill>
            </a:endParaRPr>
          </a:p>
          <a:p>
            <a:pPr marL="4000500" lvl="8" indent="-228600" defTabSz="914400">
              <a:lnSpc>
                <a:spcPct val="90000"/>
              </a:lnSpc>
              <a:spcAft>
                <a:spcPts val="600"/>
              </a:spcAft>
              <a:buFont typeface="Arial" panose="020B0604020202020204" pitchFamily="34" charset="0"/>
              <a:buChar char="•"/>
              <a:tabLst>
                <a:tab pos="457200" algn="l"/>
              </a:tabLst>
            </a:pPr>
            <a:endParaRPr lang="en-US" sz="1400" dirty="0"/>
          </a:p>
        </p:txBody>
      </p:sp>
      <p:sp>
        <p:nvSpPr>
          <p:cNvPr id="14" name="Rectangle 10">
            <a:extLst>
              <a:ext uri="{FF2B5EF4-FFF2-40B4-BE49-F238E27FC236}">
                <a16:creationId xmlns:a16="http://schemas.microsoft.com/office/drawing/2014/main" id="{88783419-8188-4C50-BD8F-237B464B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0788" y="1"/>
            <a:ext cx="4651212" cy="6858000"/>
          </a:xfrm>
          <a:prstGeom prst="rect">
            <a:avLst/>
          </a:prstGeom>
          <a:solidFill>
            <a:schemeClr val="accent1"/>
          </a:solidFill>
          <a:ln>
            <a:noFill/>
          </a:ln>
          <a:effectLst>
            <a:outerShdw blurRad="63500" dist="38100" dir="10800000" algn="l"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5" name="Picture 12">
            <a:extLst>
              <a:ext uri="{FF2B5EF4-FFF2-40B4-BE49-F238E27FC236}">
                <a16:creationId xmlns:a16="http://schemas.microsoft.com/office/drawing/2014/main" id="{570D84C5-A105-4AB9-8C54-A26D13722D5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31" r="43746" b="531"/>
          <a:stretch/>
        </p:blipFill>
        <p:spPr>
          <a:xfrm rot="5400000" flipH="1" flipV="1">
            <a:off x="7521575" y="2187579"/>
            <a:ext cx="6857999" cy="2482850"/>
          </a:xfrm>
          <a:prstGeom prst="rect">
            <a:avLst/>
          </a:prstGeom>
        </p:spPr>
      </p:pic>
      <p:sp>
        <p:nvSpPr>
          <p:cNvPr id="2" name="Title 1">
            <a:extLst>
              <a:ext uri="{FF2B5EF4-FFF2-40B4-BE49-F238E27FC236}">
                <a16:creationId xmlns:a16="http://schemas.microsoft.com/office/drawing/2014/main" id="{AD8D335C-CAD4-4F02-9EBD-1A0110B0CE82}"/>
              </a:ext>
            </a:extLst>
          </p:cNvPr>
          <p:cNvSpPr>
            <a:spLocks noGrp="1"/>
          </p:cNvSpPr>
          <p:nvPr>
            <p:ph type="title"/>
          </p:nvPr>
        </p:nvSpPr>
        <p:spPr>
          <a:xfrm>
            <a:off x="7719541" y="-282971"/>
            <a:ext cx="4472459" cy="4199513"/>
          </a:xfrm>
        </p:spPr>
        <p:txBody>
          <a:bodyPr vert="horz" lIns="91440" tIns="45720" rIns="91440" bIns="45720" rtlCol="0" anchor="ctr">
            <a:normAutofit/>
          </a:bodyPr>
          <a:lstStyle/>
          <a:p>
            <a:pPr algn="ctr"/>
            <a:r>
              <a:rPr lang="en-US" sz="4800" b="1" dirty="0">
                <a:solidFill>
                  <a:schemeClr val="bg1"/>
                </a:solidFill>
              </a:rPr>
              <a:t>Critical Examination</a:t>
            </a:r>
          </a:p>
        </p:txBody>
      </p:sp>
      <p:pic>
        <p:nvPicPr>
          <p:cNvPr id="5" name="Picture 4" descr="A picture containing vector graphics&#10;&#10;Description automatically generated">
            <a:extLst>
              <a:ext uri="{FF2B5EF4-FFF2-40B4-BE49-F238E27FC236}">
                <a16:creationId xmlns:a16="http://schemas.microsoft.com/office/drawing/2014/main" id="{F372F68E-B5BB-2F4E-B309-E1E9636198FF}"/>
              </a:ext>
            </a:extLst>
          </p:cNvPr>
          <p:cNvPicPr>
            <a:picLocks noChangeAspect="1"/>
          </p:cNvPicPr>
          <p:nvPr/>
        </p:nvPicPr>
        <p:blipFill>
          <a:blip r:embed="rId3"/>
          <a:stretch>
            <a:fillRect/>
          </a:stretch>
        </p:blipFill>
        <p:spPr>
          <a:xfrm>
            <a:off x="8432799" y="3094649"/>
            <a:ext cx="2794000" cy="2794000"/>
          </a:xfrm>
          <a:prstGeom prst="rect">
            <a:avLst/>
          </a:prstGeom>
        </p:spPr>
      </p:pic>
    </p:spTree>
    <p:extLst>
      <p:ext uri="{BB962C8B-B14F-4D97-AF65-F5344CB8AC3E}">
        <p14:creationId xmlns:p14="http://schemas.microsoft.com/office/powerpoint/2010/main" val="4163319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ounded Rectangle 14">
            <a:extLst>
              <a:ext uri="{FF2B5EF4-FFF2-40B4-BE49-F238E27FC236}">
                <a16:creationId xmlns:a16="http://schemas.microsoft.com/office/drawing/2014/main" id="{637BD688-14A6-4B96-B8A2-3CD81C054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useBgFill="1">
        <p:nvSpPr>
          <p:cNvPr id="19" name="Rectangle 18">
            <a:extLst>
              <a:ext uri="{FF2B5EF4-FFF2-40B4-BE49-F238E27FC236}">
                <a16:creationId xmlns:a16="http://schemas.microsoft.com/office/drawing/2014/main" id="{B7B2544F-CA5E-40F6-9525-716A90C83F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21" name="Picture 20">
            <a:extLst>
              <a:ext uri="{FF2B5EF4-FFF2-40B4-BE49-F238E27FC236}">
                <a16:creationId xmlns:a16="http://schemas.microsoft.com/office/drawing/2014/main" id="{D2B93162-635C-46F5-97EC-E98C1659F1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B4A599AB-8BBC-214A-B27A-12DD220C5531}"/>
              </a:ext>
            </a:extLst>
          </p:cNvPr>
          <p:cNvSpPr>
            <a:spLocks noGrp="1"/>
          </p:cNvSpPr>
          <p:nvPr>
            <p:ph type="title"/>
          </p:nvPr>
        </p:nvSpPr>
        <p:spPr>
          <a:xfrm>
            <a:off x="0" y="2241550"/>
            <a:ext cx="4636008" cy="3708400"/>
          </a:xfrm>
        </p:spPr>
        <p:txBody>
          <a:bodyPr>
            <a:normAutofit/>
          </a:bodyPr>
          <a:lstStyle/>
          <a:p>
            <a:pPr algn="ctr"/>
            <a:r>
              <a:rPr lang="en-GB" sz="4800" b="1" dirty="0">
                <a:effectLst/>
                <a:latin typeface="Arial" panose="020B0604020202020204" pitchFamily="34" charset="0"/>
                <a:ea typeface="Times New Roman" panose="02020603050405020304" pitchFamily="18" charset="0"/>
                <a:cs typeface="Arial" panose="020B0604020202020204" pitchFamily="34" charset="0"/>
              </a:rPr>
              <a:t>Positive Aspects </a:t>
            </a:r>
            <a:br>
              <a:rPr lang="en-GB" sz="4800" b="1" dirty="0">
                <a:effectLst/>
                <a:latin typeface="Arial" panose="020B0604020202020204" pitchFamily="34" charset="0"/>
                <a:ea typeface="Times New Roman" panose="02020603050405020304" pitchFamily="18" charset="0"/>
                <a:cs typeface="Arial" panose="020B0604020202020204" pitchFamily="34" charset="0"/>
              </a:rPr>
            </a:br>
            <a:r>
              <a:rPr lang="en-GB" sz="4800" b="1" dirty="0">
                <a:effectLst/>
                <a:latin typeface="Arial" panose="020B0604020202020204" pitchFamily="34" charset="0"/>
                <a:ea typeface="Times New Roman" panose="02020603050405020304" pitchFamily="18" charset="0"/>
                <a:cs typeface="Arial" panose="020B0604020202020204" pitchFamily="34" charset="0"/>
              </a:rPr>
              <a:t>of Counselling</a:t>
            </a:r>
            <a:endParaRPr lang="en-US" sz="48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B86607C-950C-9248-81DE-D83201C832C6}"/>
              </a:ext>
            </a:extLst>
          </p:cNvPr>
          <p:cNvSpPr>
            <a:spLocks noGrp="1"/>
          </p:cNvSpPr>
          <p:nvPr>
            <p:ph idx="1"/>
          </p:nvPr>
        </p:nvSpPr>
        <p:spPr>
          <a:xfrm>
            <a:off x="5375878" y="288236"/>
            <a:ext cx="5755949" cy="6072808"/>
          </a:xfrm>
        </p:spPr>
        <p:txBody>
          <a:bodyPr anchor="ctr">
            <a:normAutofit lnSpcReduction="10000"/>
          </a:bodyPr>
          <a:lstStyle/>
          <a:p>
            <a:pPr>
              <a:buFont typeface="Wingdings" pitchFamily="2" charset="2"/>
              <a:buChar char="Ø"/>
            </a:pPr>
            <a:r>
              <a:rPr lang="en-GB" sz="1600" dirty="0">
                <a:effectLst/>
                <a:latin typeface="+mj-lt"/>
                <a:ea typeface="Times New Roman" panose="02020603050405020304" pitchFamily="18" charset="0"/>
                <a:cs typeface="Arial" panose="020B0604020202020204" pitchFamily="34" charset="0"/>
              </a:rPr>
              <a:t>Counselling can be used for almost everything that is mentally and emotionally based. </a:t>
            </a:r>
          </a:p>
          <a:p>
            <a:pPr>
              <a:buFont typeface="Wingdings" pitchFamily="2" charset="2"/>
              <a:buChar char="Ø"/>
            </a:pPr>
            <a:endParaRPr lang="en-GB" sz="1600" dirty="0">
              <a:effectLst/>
              <a:latin typeface="+mj-lt"/>
              <a:ea typeface="Times New Roman" panose="02020603050405020304" pitchFamily="18" charset="0"/>
              <a:cs typeface="Arial" panose="020B0604020202020204" pitchFamily="34" charset="0"/>
            </a:endParaRPr>
          </a:p>
          <a:p>
            <a:pPr>
              <a:buFont typeface="Wingdings" pitchFamily="2" charset="2"/>
              <a:buChar char="Ø"/>
            </a:pPr>
            <a:r>
              <a:rPr lang="en-GB" sz="1600" dirty="0">
                <a:effectLst/>
                <a:latin typeface="+mj-lt"/>
                <a:ea typeface="Times New Roman" panose="02020603050405020304" pitchFamily="18" charset="0"/>
                <a:cs typeface="Arial" panose="020B0604020202020204" pitchFamily="34" charset="0"/>
              </a:rPr>
              <a:t>In 2015, 18% of the population  presented with some form of mental health disorder or disruption </a:t>
            </a:r>
            <a:r>
              <a:rPr lang="en-GB" sz="1600" b="1" dirty="0">
                <a:solidFill>
                  <a:srgbClr val="C00000"/>
                </a:solidFill>
                <a:effectLst/>
                <a:latin typeface="+mj-lt"/>
                <a:ea typeface="Times New Roman" panose="02020603050405020304" pitchFamily="18" charset="0"/>
                <a:cs typeface="Arial" panose="020B0604020202020204" pitchFamily="34" charset="0"/>
              </a:rPr>
              <a:t>(</a:t>
            </a:r>
            <a:r>
              <a:rPr lang="en-GB" sz="1600" b="1" dirty="0" err="1">
                <a:solidFill>
                  <a:srgbClr val="C00000"/>
                </a:solidFill>
                <a:effectLst/>
                <a:latin typeface="+mj-lt"/>
                <a:ea typeface="Times New Roman" panose="02020603050405020304" pitchFamily="18" charset="0"/>
                <a:cs typeface="Arial" panose="020B0604020202020204" pitchFamily="34" charset="0"/>
              </a:rPr>
              <a:t>Gumport</a:t>
            </a:r>
            <a:r>
              <a:rPr lang="en-GB" sz="1600" b="1" dirty="0">
                <a:solidFill>
                  <a:srgbClr val="C00000"/>
                </a:solidFill>
                <a:effectLst/>
                <a:latin typeface="+mj-lt"/>
                <a:ea typeface="Times New Roman" panose="02020603050405020304" pitchFamily="18" charset="0"/>
                <a:cs typeface="Arial" panose="020B0604020202020204" pitchFamily="34" charset="0"/>
              </a:rPr>
              <a:t> and Harvey, 2015). </a:t>
            </a:r>
          </a:p>
          <a:p>
            <a:pPr>
              <a:buFont typeface="Wingdings" pitchFamily="2" charset="2"/>
              <a:buChar char="Ø"/>
            </a:pPr>
            <a:endParaRPr lang="en-GB" sz="1600" b="1" dirty="0">
              <a:solidFill>
                <a:srgbClr val="C00000"/>
              </a:solidFill>
              <a:effectLst/>
              <a:latin typeface="+mj-lt"/>
              <a:ea typeface="Times New Roman" panose="02020603050405020304" pitchFamily="18" charset="0"/>
              <a:cs typeface="Arial" panose="020B0604020202020204" pitchFamily="34" charset="0"/>
            </a:endParaRPr>
          </a:p>
          <a:p>
            <a:pPr>
              <a:buFont typeface="Wingdings" pitchFamily="2" charset="2"/>
              <a:buChar char="Ø"/>
            </a:pPr>
            <a:r>
              <a:rPr lang="en-GB" sz="1600" dirty="0">
                <a:effectLst/>
                <a:latin typeface="+mj-lt"/>
                <a:ea typeface="Times New Roman" panose="02020603050405020304" pitchFamily="18" charset="0"/>
                <a:cs typeface="Arial" panose="020B0604020202020204" pitchFamily="34" charset="0"/>
              </a:rPr>
              <a:t>That figure is set to increase due to Covid 19 causing consequences for mental health in both the short and long term. </a:t>
            </a:r>
            <a:r>
              <a:rPr lang="en-GB" sz="1600" b="1" dirty="0">
                <a:solidFill>
                  <a:srgbClr val="C00000"/>
                </a:solidFill>
                <a:effectLst/>
                <a:latin typeface="+mj-lt"/>
                <a:ea typeface="Times New Roman" panose="02020603050405020304" pitchFamily="18" charset="0"/>
                <a:cs typeface="Arial" panose="020B0604020202020204" pitchFamily="34" charset="0"/>
              </a:rPr>
              <a:t>(Galea, Laurie and Merchant, 2020)</a:t>
            </a:r>
          </a:p>
          <a:p>
            <a:pPr>
              <a:buFont typeface="Wingdings" pitchFamily="2" charset="2"/>
              <a:buChar char="Ø"/>
            </a:pPr>
            <a:endParaRPr lang="en-GB" sz="1600" b="1" dirty="0">
              <a:solidFill>
                <a:srgbClr val="C00000"/>
              </a:solidFill>
              <a:effectLst/>
              <a:latin typeface="+mj-lt"/>
              <a:ea typeface="Times New Roman" panose="02020603050405020304" pitchFamily="18" charset="0"/>
              <a:cs typeface="Arial" panose="020B0604020202020204" pitchFamily="34" charset="0"/>
            </a:endParaRPr>
          </a:p>
          <a:p>
            <a:pPr>
              <a:buFont typeface="Wingdings" pitchFamily="2" charset="2"/>
              <a:buChar char="Ø"/>
            </a:pPr>
            <a:r>
              <a:rPr lang="en-GB" sz="1600" dirty="0">
                <a:effectLst/>
                <a:latin typeface="+mj-lt"/>
                <a:ea typeface="Times New Roman" panose="02020603050405020304" pitchFamily="18" charset="0"/>
                <a:cs typeface="Arial" panose="020B0604020202020204" pitchFamily="34" charset="0"/>
              </a:rPr>
              <a:t>While people may receive pharmaceutical intervention, counselling can help them to thrive, recover or cope better. </a:t>
            </a:r>
          </a:p>
          <a:p>
            <a:pPr>
              <a:buFont typeface="Wingdings" pitchFamily="2" charset="2"/>
              <a:buChar char="Ø"/>
            </a:pPr>
            <a:endParaRPr lang="en-GB" sz="1600" dirty="0">
              <a:effectLst/>
              <a:latin typeface="+mj-lt"/>
              <a:ea typeface="Times New Roman" panose="02020603050405020304" pitchFamily="18" charset="0"/>
              <a:cs typeface="Arial" panose="020B0604020202020204" pitchFamily="34" charset="0"/>
            </a:endParaRPr>
          </a:p>
          <a:p>
            <a:pPr>
              <a:buFont typeface="Wingdings" pitchFamily="2" charset="2"/>
              <a:buChar char="Ø"/>
            </a:pPr>
            <a:r>
              <a:rPr lang="en-GB" sz="1600" dirty="0">
                <a:effectLst/>
                <a:latin typeface="+mj-lt"/>
                <a:ea typeface="Times New Roman" panose="02020603050405020304" pitchFamily="18" charset="0"/>
                <a:cs typeface="Arial" panose="020B0604020202020204" pitchFamily="34" charset="0"/>
              </a:rPr>
              <a:t>The key goal of counselling is to help people become mentally healthy. </a:t>
            </a:r>
          </a:p>
          <a:p>
            <a:pPr marL="0" indent="0">
              <a:buNone/>
            </a:pPr>
            <a:endParaRPr lang="en-GB" sz="1600" dirty="0">
              <a:effectLst/>
              <a:latin typeface="+mj-lt"/>
              <a:ea typeface="Times New Roman" panose="02020603050405020304" pitchFamily="18" charset="0"/>
              <a:cs typeface="Arial" panose="020B0604020202020204" pitchFamily="34" charset="0"/>
            </a:endParaRPr>
          </a:p>
          <a:p>
            <a:pPr>
              <a:buFont typeface="Wingdings" pitchFamily="2" charset="2"/>
              <a:buChar char="Ø"/>
            </a:pPr>
            <a:r>
              <a:rPr lang="en-GB" sz="1600" dirty="0">
                <a:effectLst/>
                <a:latin typeface="+mj-lt"/>
                <a:ea typeface="Times New Roman" panose="02020603050405020304" pitchFamily="18" charset="0"/>
                <a:cs typeface="Arial" panose="020B0604020202020204" pitchFamily="34" charset="0"/>
              </a:rPr>
              <a:t>Behavioural counselling can improve physical health indicators among people with non</a:t>
            </a:r>
            <a:r>
              <a:rPr lang="en-GB" sz="1600" dirty="0">
                <a:effectLst/>
                <a:latin typeface="+mj-lt"/>
                <a:ea typeface="Times New Roman" panose="02020603050405020304" pitchFamily="18" charset="0"/>
                <a:cs typeface="Cambria Math" panose="020F0502020204030204" pitchFamily="34" charset="0"/>
              </a:rPr>
              <a:t>‐</a:t>
            </a:r>
            <a:r>
              <a:rPr lang="en-GB" sz="1600" dirty="0">
                <a:effectLst/>
                <a:latin typeface="+mj-lt"/>
                <a:ea typeface="Times New Roman" panose="02020603050405020304" pitchFamily="18" charset="0"/>
                <a:cs typeface="Arial" panose="020B0604020202020204" pitchFamily="34" charset="0"/>
              </a:rPr>
              <a:t>communicable disease </a:t>
            </a:r>
            <a:r>
              <a:rPr lang="en-GB" sz="1600" b="1" dirty="0">
                <a:solidFill>
                  <a:srgbClr val="C00000"/>
                </a:solidFill>
                <a:effectLst/>
                <a:latin typeface="+mj-lt"/>
                <a:ea typeface="Times New Roman" panose="02020603050405020304" pitchFamily="18" charset="0"/>
                <a:cs typeface="Arial" panose="020B0604020202020204" pitchFamily="34" charset="0"/>
              </a:rPr>
              <a:t>(Fraser et al,  2018).</a:t>
            </a:r>
          </a:p>
          <a:p>
            <a:pPr marL="0" indent="0">
              <a:buNone/>
            </a:pPr>
            <a:r>
              <a:rPr lang="en-GB" sz="1400" dirty="0">
                <a:effectLst/>
                <a:latin typeface="Calibri" panose="020F0502020204030204" pitchFamily="34" charset="0"/>
                <a:ea typeface="Times New Roman" panose="02020603050405020304" pitchFamily="18" charset="0"/>
                <a:cs typeface="Arial" panose="020B0604020202020204" pitchFamily="34" charset="0"/>
              </a:rPr>
              <a:t> </a:t>
            </a:r>
          </a:p>
        </p:txBody>
      </p:sp>
      <p:pic>
        <p:nvPicPr>
          <p:cNvPr id="7" name="Picture 6" descr="A close - up of a puzzle&#10;&#10;Description automatically generated with low confidence">
            <a:extLst>
              <a:ext uri="{FF2B5EF4-FFF2-40B4-BE49-F238E27FC236}">
                <a16:creationId xmlns:a16="http://schemas.microsoft.com/office/drawing/2014/main" id="{76D2B517-9718-F047-85F1-95624566986D}"/>
              </a:ext>
            </a:extLst>
          </p:cNvPr>
          <p:cNvPicPr>
            <a:picLocks noChangeAspect="1"/>
          </p:cNvPicPr>
          <p:nvPr/>
        </p:nvPicPr>
        <p:blipFill>
          <a:blip r:embed="rId3"/>
          <a:stretch>
            <a:fillRect/>
          </a:stretch>
        </p:blipFill>
        <p:spPr>
          <a:xfrm>
            <a:off x="1463674" y="469898"/>
            <a:ext cx="2012952" cy="2012952"/>
          </a:xfrm>
          <a:prstGeom prst="rect">
            <a:avLst/>
          </a:prstGeom>
        </p:spPr>
      </p:pic>
    </p:spTree>
    <p:extLst>
      <p:ext uri="{BB962C8B-B14F-4D97-AF65-F5344CB8AC3E}">
        <p14:creationId xmlns:p14="http://schemas.microsoft.com/office/powerpoint/2010/main" val="2770514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19A49-F59F-7444-B00C-A40BB9C4F3F8}"/>
              </a:ext>
            </a:extLst>
          </p:cNvPr>
          <p:cNvSpPr>
            <a:spLocks noGrp="1"/>
          </p:cNvSpPr>
          <p:nvPr>
            <p:ph type="title"/>
          </p:nvPr>
        </p:nvSpPr>
        <p:spPr>
          <a:xfrm>
            <a:off x="2895600" y="814069"/>
            <a:ext cx="8610600" cy="1293028"/>
          </a:xfrm>
        </p:spPr>
        <p:txBody>
          <a:bodyPr>
            <a:normAutofit/>
          </a:bodyPr>
          <a:lstStyle/>
          <a:p>
            <a:r>
              <a:rPr lang="en-GB"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Benefits of being mentally healthy </a:t>
            </a:r>
            <a:endParaRPr lang="en-US" b="1" dirty="0">
              <a:solidFill>
                <a:srgbClr val="C00000"/>
              </a:solidFill>
            </a:endParaRPr>
          </a:p>
        </p:txBody>
      </p:sp>
      <p:sp>
        <p:nvSpPr>
          <p:cNvPr id="3" name="Content Placeholder 2">
            <a:extLst>
              <a:ext uri="{FF2B5EF4-FFF2-40B4-BE49-F238E27FC236}">
                <a16:creationId xmlns:a16="http://schemas.microsoft.com/office/drawing/2014/main" id="{26C7C6A2-2905-B54C-B256-389F90A52AEF}"/>
              </a:ext>
            </a:extLst>
          </p:cNvPr>
          <p:cNvSpPr>
            <a:spLocks noGrp="1"/>
          </p:cNvSpPr>
          <p:nvPr>
            <p:ph idx="1"/>
          </p:nvPr>
        </p:nvSpPr>
        <p:spPr>
          <a:xfrm>
            <a:off x="5689600" y="2194560"/>
            <a:ext cx="5816600" cy="4024125"/>
          </a:xfrm>
        </p:spPr>
        <p:txBody>
          <a:bodyPr>
            <a:normAutofit/>
          </a:bodyPr>
          <a:lstStyle/>
          <a:p>
            <a:endParaRPr lang="en-GB" sz="1700" dirty="0">
              <a:effectLst/>
              <a:latin typeface="Calibri" panose="020F0502020204030204" pitchFamily="34" charset="0"/>
              <a:ea typeface="Times New Roman" panose="02020603050405020304" pitchFamily="18" charset="0"/>
              <a:cs typeface="Arial" panose="020B0604020202020204" pitchFamily="34" charset="0"/>
            </a:endParaRPr>
          </a:p>
          <a:p>
            <a:pPr lvl="0">
              <a:buFont typeface="Wingdings" pitchFamily="2" charset="2"/>
              <a:buChar char="Ø"/>
            </a:pPr>
            <a:r>
              <a:rPr lang="en-GB" sz="1700" dirty="0">
                <a:effectLst/>
                <a:latin typeface="Times New Roman" panose="02020603050405020304" pitchFamily="18" charset="0"/>
                <a:ea typeface="Times New Roman" panose="02020603050405020304" pitchFamily="18" charset="0"/>
                <a:cs typeface="Arial" panose="020B0604020202020204" pitchFamily="34" charset="0"/>
              </a:rPr>
              <a:t>Focus on affect and expression of emotions avoid distressing thoughts and feelings.</a:t>
            </a:r>
            <a:endParaRPr lang="en-GB" sz="1700" dirty="0">
              <a:effectLst/>
              <a:latin typeface="Calibri" panose="020F0502020204030204" pitchFamily="34" charset="0"/>
              <a:ea typeface="Times New Roman" panose="02020603050405020304" pitchFamily="18" charset="0"/>
              <a:cs typeface="Arial" panose="020B0604020202020204" pitchFamily="34" charset="0"/>
            </a:endParaRPr>
          </a:p>
          <a:p>
            <a:pPr lvl="0">
              <a:buFont typeface="Wingdings" pitchFamily="2" charset="2"/>
              <a:buChar char="Ø"/>
            </a:pPr>
            <a:r>
              <a:rPr lang="en-GB" sz="1700" dirty="0">
                <a:effectLst/>
                <a:latin typeface="Times New Roman" panose="02020603050405020304" pitchFamily="18" charset="0"/>
                <a:ea typeface="Times New Roman" panose="02020603050405020304" pitchFamily="18" charset="0"/>
                <a:cs typeface="Arial" panose="020B0604020202020204" pitchFamily="34" charset="0"/>
              </a:rPr>
              <a:t>Identification of patterns and recurring themes in emotions.</a:t>
            </a:r>
            <a:endParaRPr lang="en-GB" sz="1700" dirty="0">
              <a:effectLst/>
              <a:latin typeface="Calibri" panose="020F0502020204030204" pitchFamily="34" charset="0"/>
              <a:ea typeface="Times New Roman" panose="02020603050405020304" pitchFamily="18" charset="0"/>
              <a:cs typeface="Arial" panose="020B0604020202020204" pitchFamily="34" charset="0"/>
            </a:endParaRPr>
          </a:p>
          <a:p>
            <a:pPr lvl="0">
              <a:buFont typeface="Wingdings" pitchFamily="2" charset="2"/>
              <a:buChar char="Ø"/>
            </a:pPr>
            <a:r>
              <a:rPr lang="en-GB" sz="1700" dirty="0">
                <a:effectLst/>
                <a:latin typeface="Times New Roman" panose="02020603050405020304" pitchFamily="18" charset="0"/>
                <a:ea typeface="Times New Roman" panose="02020603050405020304" pitchFamily="18" charset="0"/>
                <a:cs typeface="Arial" panose="020B0604020202020204" pitchFamily="34" charset="0"/>
              </a:rPr>
              <a:t>Discussion of past experience with a developmental focus.</a:t>
            </a:r>
            <a:endParaRPr lang="en-GB" sz="1700" dirty="0">
              <a:effectLst/>
              <a:latin typeface="Calibri" panose="020F0502020204030204" pitchFamily="34" charset="0"/>
              <a:ea typeface="Times New Roman" panose="02020603050405020304" pitchFamily="18" charset="0"/>
              <a:cs typeface="Arial" panose="020B0604020202020204" pitchFamily="34" charset="0"/>
            </a:endParaRPr>
          </a:p>
          <a:p>
            <a:pPr lvl="0">
              <a:buFont typeface="Wingdings" pitchFamily="2" charset="2"/>
              <a:buChar char="Ø"/>
            </a:pPr>
            <a:r>
              <a:rPr lang="en-GB" sz="1700" dirty="0">
                <a:effectLst/>
                <a:latin typeface="Times New Roman" panose="02020603050405020304" pitchFamily="18" charset="0"/>
                <a:ea typeface="Times New Roman" panose="02020603050405020304" pitchFamily="18" charset="0"/>
                <a:cs typeface="Arial" panose="020B0604020202020204" pitchFamily="34" charset="0"/>
              </a:rPr>
              <a:t>A focus on interpersonal relationships and communication </a:t>
            </a:r>
            <a:endParaRPr lang="en-GB" sz="1700" dirty="0">
              <a:effectLst/>
              <a:latin typeface="Calibri" panose="020F0502020204030204" pitchFamily="34" charset="0"/>
              <a:ea typeface="Times New Roman" panose="02020603050405020304" pitchFamily="18" charset="0"/>
              <a:cs typeface="Arial" panose="020B0604020202020204" pitchFamily="34" charset="0"/>
            </a:endParaRPr>
          </a:p>
          <a:p>
            <a:pPr lvl="0">
              <a:buFont typeface="Wingdings" pitchFamily="2" charset="2"/>
              <a:buChar char="Ø"/>
            </a:pPr>
            <a:r>
              <a:rPr lang="en-GB" sz="1700" dirty="0">
                <a:effectLst/>
                <a:latin typeface="Times New Roman" panose="02020603050405020304" pitchFamily="18" charset="0"/>
                <a:ea typeface="Times New Roman" panose="02020603050405020304" pitchFamily="18" charset="0"/>
                <a:cs typeface="Arial" panose="020B0604020202020204" pitchFamily="34" charset="0"/>
              </a:rPr>
              <a:t>Reduction in pharmaceutical interventions.</a:t>
            </a:r>
            <a:endParaRPr lang="en-GB" sz="1700" dirty="0">
              <a:effectLst/>
              <a:latin typeface="Calibri" panose="020F0502020204030204" pitchFamily="34" charset="0"/>
              <a:ea typeface="Times New Roman" panose="02020603050405020304" pitchFamily="18" charset="0"/>
              <a:cs typeface="Arial" panose="020B0604020202020204" pitchFamily="34" charset="0"/>
            </a:endParaRPr>
          </a:p>
          <a:p>
            <a:pPr lvl="0">
              <a:buFont typeface="Wingdings" pitchFamily="2" charset="2"/>
              <a:buChar char="Ø"/>
            </a:pPr>
            <a:r>
              <a:rPr lang="en-GB" sz="1700" dirty="0">
                <a:effectLst/>
                <a:latin typeface="Times New Roman" panose="02020603050405020304" pitchFamily="18" charset="0"/>
                <a:ea typeface="Times New Roman" panose="02020603050405020304" pitchFamily="18" charset="0"/>
                <a:cs typeface="Arial" panose="020B0604020202020204" pitchFamily="34" charset="0"/>
              </a:rPr>
              <a:t>Improved </a:t>
            </a:r>
            <a:r>
              <a:rPr lang="en-GB" sz="1700" b="1" u="none" strike="noStrike" dirty="0">
                <a:effectLst/>
                <a:latin typeface="Times New Roman" panose="02020603050405020304" pitchFamily="18"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quality of life</a:t>
            </a:r>
            <a:r>
              <a:rPr lang="en-GB" sz="170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1700" dirty="0">
              <a:effectLst/>
              <a:latin typeface="Calibri" panose="020F0502020204030204" pitchFamily="34" charset="0"/>
              <a:ea typeface="Times New Roman" panose="02020603050405020304" pitchFamily="18" charset="0"/>
              <a:cs typeface="Arial" panose="020B0604020202020204" pitchFamily="34" charset="0"/>
            </a:endParaRPr>
          </a:p>
          <a:p>
            <a:pPr lvl="0">
              <a:buFont typeface="Wingdings" pitchFamily="2" charset="2"/>
              <a:buChar char="Ø"/>
            </a:pPr>
            <a:r>
              <a:rPr lang="en-GB" sz="1700" dirty="0">
                <a:effectLst/>
                <a:latin typeface="Times New Roman" panose="02020603050405020304" pitchFamily="18" charset="0"/>
                <a:ea typeface="Times New Roman" panose="02020603050405020304" pitchFamily="18" charset="0"/>
                <a:cs typeface="Arial" panose="020B0604020202020204" pitchFamily="34" charset="0"/>
              </a:rPr>
              <a:t>Reduction of suicidal ideation.</a:t>
            </a:r>
            <a:endParaRPr lang="en-GB" sz="1700" dirty="0">
              <a:effectLst/>
              <a:latin typeface="Calibri" panose="020F0502020204030204" pitchFamily="34" charset="0"/>
              <a:ea typeface="Times New Roman" panose="02020603050405020304" pitchFamily="18" charset="0"/>
              <a:cs typeface="Arial" panose="020B0604020202020204" pitchFamily="34" charset="0"/>
            </a:endParaRPr>
          </a:p>
          <a:p>
            <a:pPr lvl="0">
              <a:buFont typeface="Wingdings" pitchFamily="2" charset="2"/>
              <a:buChar char="Ø"/>
            </a:pPr>
            <a:r>
              <a:rPr lang="en-GB" sz="1700" dirty="0">
                <a:effectLst/>
                <a:latin typeface="Times New Roman" panose="02020603050405020304" pitchFamily="18" charset="0"/>
                <a:ea typeface="Times New Roman" panose="02020603050405020304" pitchFamily="18" charset="0"/>
                <a:cs typeface="Arial" panose="020B0604020202020204" pitchFamily="34" charset="0"/>
              </a:rPr>
              <a:t>Improvement in emotional self regulation.</a:t>
            </a:r>
            <a:endParaRPr lang="en-GB" sz="1700" dirty="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endParaRPr lang="en-GB" sz="1700" dirty="0"/>
          </a:p>
          <a:p>
            <a:endParaRPr lang="en-US" sz="1700" dirty="0"/>
          </a:p>
        </p:txBody>
      </p:sp>
      <p:pic>
        <p:nvPicPr>
          <p:cNvPr id="6" name="Content Placeholder 5">
            <a:extLst>
              <a:ext uri="{FF2B5EF4-FFF2-40B4-BE49-F238E27FC236}">
                <a16:creationId xmlns:a16="http://schemas.microsoft.com/office/drawing/2014/main" id="{356A5784-D5EA-7647-9476-DD164EC77292}"/>
              </a:ext>
            </a:extLst>
          </p:cNvPr>
          <p:cNvPicPr>
            <a:picLocks/>
          </p:cNvPicPr>
          <p:nvPr/>
        </p:nvPicPr>
        <p:blipFill>
          <a:blip r:embed="rId3"/>
          <a:stretch>
            <a:fillRect/>
          </a:stretch>
        </p:blipFill>
        <p:spPr>
          <a:xfrm>
            <a:off x="1054100" y="1977520"/>
            <a:ext cx="4089400" cy="4241165"/>
          </a:xfrm>
          <a:prstGeom prst="rect">
            <a:avLst/>
          </a:prstGeom>
        </p:spPr>
      </p:pic>
    </p:spTree>
    <p:extLst>
      <p:ext uri="{BB962C8B-B14F-4D97-AF65-F5344CB8AC3E}">
        <p14:creationId xmlns:p14="http://schemas.microsoft.com/office/powerpoint/2010/main" val="3506510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2384F39-35AD-4EDD-BBE2-DAABB4C4DB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04AA62BE-32F1-4173-ABCF-3508A30C8FA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35781"/>
          <a:stretch/>
        </p:blipFill>
        <p:spPr>
          <a:xfrm>
            <a:off x="0" y="0"/>
            <a:ext cx="7829550" cy="1441450"/>
          </a:xfrm>
          <a:prstGeom prst="rect">
            <a:avLst/>
          </a:prstGeom>
        </p:spPr>
      </p:pic>
      <p:sp>
        <p:nvSpPr>
          <p:cNvPr id="2" name="Title 1">
            <a:extLst>
              <a:ext uri="{FF2B5EF4-FFF2-40B4-BE49-F238E27FC236}">
                <a16:creationId xmlns:a16="http://schemas.microsoft.com/office/drawing/2014/main" id="{A472D35B-73B7-3E49-8E9B-3316A10D6644}"/>
              </a:ext>
            </a:extLst>
          </p:cNvPr>
          <p:cNvSpPr>
            <a:spLocks noGrp="1"/>
          </p:cNvSpPr>
          <p:nvPr>
            <p:ph type="title"/>
          </p:nvPr>
        </p:nvSpPr>
        <p:spPr>
          <a:xfrm>
            <a:off x="702180" y="587125"/>
            <a:ext cx="6848855" cy="1293028"/>
          </a:xfrm>
        </p:spPr>
        <p:txBody>
          <a:bodyPr>
            <a:normAutofit/>
          </a:bodyPr>
          <a:lstStyle/>
          <a:p>
            <a:pPr algn="ctr"/>
            <a:r>
              <a:rPr lang="en-US" b="1" dirty="0"/>
              <a:t>Some Negatives aspects of counselling</a:t>
            </a:r>
          </a:p>
        </p:txBody>
      </p:sp>
      <p:sp>
        <p:nvSpPr>
          <p:cNvPr id="3" name="Content Placeholder 2">
            <a:extLst>
              <a:ext uri="{FF2B5EF4-FFF2-40B4-BE49-F238E27FC236}">
                <a16:creationId xmlns:a16="http://schemas.microsoft.com/office/drawing/2014/main" id="{E9859E61-CA29-E643-A540-38A780831366}"/>
              </a:ext>
            </a:extLst>
          </p:cNvPr>
          <p:cNvSpPr>
            <a:spLocks noGrp="1"/>
          </p:cNvSpPr>
          <p:nvPr>
            <p:ph idx="1"/>
          </p:nvPr>
        </p:nvSpPr>
        <p:spPr>
          <a:xfrm>
            <a:off x="602819" y="2006071"/>
            <a:ext cx="7143750" cy="4024125"/>
          </a:xfrm>
        </p:spPr>
        <p:txBody>
          <a:bodyPr>
            <a:normAutofit/>
          </a:bodyPr>
          <a:lstStyle/>
          <a:p>
            <a:pPr>
              <a:buFont typeface="Wingdings" pitchFamily="2" charset="2"/>
              <a:buChar char="Ø"/>
            </a:pPr>
            <a:r>
              <a:rPr lang="en-GB" dirty="0">
                <a:latin typeface="Times New Roman" panose="02020603050405020304" pitchFamily="18" charset="0"/>
                <a:ea typeface="Times New Roman" panose="02020603050405020304" pitchFamily="18" charset="0"/>
                <a:cs typeface="Arial" panose="020B0604020202020204" pitchFamily="34" charset="0"/>
              </a:rPr>
              <a:t>In the UK, counselling is not under </a:t>
            </a:r>
            <a:r>
              <a:rPr lang="en-GB" b="1" u="sng" dirty="0">
                <a:latin typeface="Times New Roman" panose="02020603050405020304" pitchFamily="18" charset="0"/>
                <a:ea typeface="Times New Roman" panose="02020603050405020304" pitchFamily="18" charset="0"/>
                <a:cs typeface="Arial" panose="020B0604020202020204" pitchFamily="34" charset="0"/>
              </a:rPr>
              <a:t>statutory</a:t>
            </a:r>
            <a:r>
              <a:rPr lang="en-GB" dirty="0">
                <a:latin typeface="Times New Roman" panose="02020603050405020304" pitchFamily="18" charset="0"/>
                <a:ea typeface="Times New Roman" panose="02020603050405020304" pitchFamily="18" charset="0"/>
                <a:cs typeface="Arial" panose="020B0604020202020204" pitchFamily="34" charset="0"/>
              </a:rPr>
              <a:t> regulation. </a:t>
            </a:r>
            <a:endParaRPr lang="en-US" dirty="0"/>
          </a:p>
        </p:txBody>
      </p:sp>
      <p:pic>
        <p:nvPicPr>
          <p:cNvPr id="9" name="Picture 8" descr="A person in a suit&#10;&#10;Description automatically generated with low confidence">
            <a:extLst>
              <a:ext uri="{FF2B5EF4-FFF2-40B4-BE49-F238E27FC236}">
                <a16:creationId xmlns:a16="http://schemas.microsoft.com/office/drawing/2014/main" id="{46A4F11C-BA2C-4543-BAE9-4503729227B9}"/>
              </a:ext>
            </a:extLst>
          </p:cNvPr>
          <p:cNvPicPr>
            <a:picLocks noChangeAspect="1"/>
          </p:cNvPicPr>
          <p:nvPr/>
        </p:nvPicPr>
        <p:blipFill rotWithShape="1">
          <a:blip r:embed="rId3"/>
          <a:srcRect t="16924" r="-2" b="47105"/>
          <a:stretch/>
        </p:blipFill>
        <p:spPr>
          <a:xfrm>
            <a:off x="7974582" y="2527112"/>
            <a:ext cx="3793871" cy="2050732"/>
          </a:xfrm>
          <a:prstGeom prst="rect">
            <a:avLst/>
          </a:prstGeom>
        </p:spPr>
      </p:pic>
      <p:pic>
        <p:nvPicPr>
          <p:cNvPr id="5" name="Picture 4" descr="Text&#10;&#10;Description automatically generated">
            <a:extLst>
              <a:ext uri="{FF2B5EF4-FFF2-40B4-BE49-F238E27FC236}">
                <a16:creationId xmlns:a16="http://schemas.microsoft.com/office/drawing/2014/main" id="{51716762-4BB0-AF41-9681-A5EA21B707CD}"/>
              </a:ext>
            </a:extLst>
          </p:cNvPr>
          <p:cNvPicPr>
            <a:picLocks noChangeAspect="1"/>
          </p:cNvPicPr>
          <p:nvPr/>
        </p:nvPicPr>
        <p:blipFill rotWithShape="1">
          <a:blip r:embed="rId4"/>
          <a:srcRect t="10438" r="2" b="11806"/>
          <a:stretch/>
        </p:blipFill>
        <p:spPr>
          <a:xfrm>
            <a:off x="7974582" y="310094"/>
            <a:ext cx="3793871" cy="2050741"/>
          </a:xfrm>
          <a:prstGeom prst="rect">
            <a:avLst/>
          </a:prstGeom>
        </p:spPr>
      </p:pic>
      <p:sp>
        <p:nvSpPr>
          <p:cNvPr id="7" name="TextBox 6">
            <a:extLst>
              <a:ext uri="{FF2B5EF4-FFF2-40B4-BE49-F238E27FC236}">
                <a16:creationId xmlns:a16="http://schemas.microsoft.com/office/drawing/2014/main" id="{D56F067C-9CE2-054A-AA86-F63B44F6341B}"/>
              </a:ext>
            </a:extLst>
          </p:cNvPr>
          <p:cNvSpPr txBox="1"/>
          <p:nvPr/>
        </p:nvSpPr>
        <p:spPr>
          <a:xfrm>
            <a:off x="602819" y="2663917"/>
            <a:ext cx="6798365" cy="1354217"/>
          </a:xfrm>
          <a:prstGeom prst="rect">
            <a:avLst/>
          </a:prstGeom>
          <a:noFill/>
        </p:spPr>
        <p:txBody>
          <a:bodyPr wrap="square" rtlCol="0">
            <a:spAutoFit/>
          </a:bodyPr>
          <a:lstStyle/>
          <a:p>
            <a:pPr marL="285750" indent="-285750">
              <a:spcAft>
                <a:spcPts val="600"/>
              </a:spcAft>
              <a:buFont typeface="Wingdings" pitchFamily="2" charset="2"/>
              <a:buChar char="Ø"/>
            </a:pPr>
            <a:r>
              <a:rPr lang="en-GB" dirty="0">
                <a:latin typeface="Times New Roman" panose="02020603050405020304" pitchFamily="18" charset="0"/>
                <a:ea typeface="Times New Roman" panose="02020603050405020304" pitchFamily="18" charset="0"/>
                <a:cs typeface="Arial" panose="020B0604020202020204" pitchFamily="34" charset="0"/>
              </a:rPr>
              <a:t>Historically, the misinterpretation and stigma of “Freudian” counselling has tainted the modern understanding of the benefits of counselling.</a:t>
            </a:r>
            <a:endParaRPr lang="en-GB" dirty="0">
              <a:latin typeface="Calibri" panose="020F0502020204030204" pitchFamily="34" charset="0"/>
              <a:ea typeface="Times New Roman" panose="02020603050405020304" pitchFamily="18" charset="0"/>
              <a:cs typeface="Arial" panose="020B0604020202020204" pitchFamily="34" charset="0"/>
            </a:endParaRPr>
          </a:p>
          <a:p>
            <a:pPr>
              <a:spcAft>
                <a:spcPts val="600"/>
              </a:spcAft>
            </a:pPr>
            <a:r>
              <a:rPr lang="en-GB" dirty="0">
                <a:latin typeface="Calibri" panose="020F0502020204030204" pitchFamily="34" charset="0"/>
                <a:ea typeface="Times New Roman" panose="02020603050405020304" pitchFamily="18" charset="0"/>
                <a:cs typeface="Arial" panose="020B0604020202020204" pitchFamily="34" charset="0"/>
              </a:rPr>
              <a:t> </a:t>
            </a:r>
          </a:p>
          <a:p>
            <a:pPr>
              <a:spcAft>
                <a:spcPts val="600"/>
              </a:spcAft>
            </a:pPr>
            <a:endParaRPr lang="en-US" dirty="0"/>
          </a:p>
        </p:txBody>
      </p:sp>
      <p:sp>
        <p:nvSpPr>
          <p:cNvPr id="10" name="TextBox 9">
            <a:extLst>
              <a:ext uri="{FF2B5EF4-FFF2-40B4-BE49-F238E27FC236}">
                <a16:creationId xmlns:a16="http://schemas.microsoft.com/office/drawing/2014/main" id="{8A593ED0-3D85-5C4A-9975-3A2EF7323936}"/>
              </a:ext>
            </a:extLst>
          </p:cNvPr>
          <p:cNvSpPr txBox="1"/>
          <p:nvPr/>
        </p:nvSpPr>
        <p:spPr>
          <a:xfrm>
            <a:off x="525531" y="3964328"/>
            <a:ext cx="5764696" cy="1277273"/>
          </a:xfrm>
          <a:prstGeom prst="rect">
            <a:avLst/>
          </a:prstGeom>
          <a:noFill/>
        </p:spPr>
        <p:txBody>
          <a:bodyPr wrap="square" rtlCol="0">
            <a:spAutoFit/>
          </a:bodyPr>
          <a:lstStyle/>
          <a:p>
            <a:pPr marL="285750" indent="-285750">
              <a:spcAft>
                <a:spcPts val="600"/>
              </a:spcAft>
              <a:buFont typeface="Wingdings" pitchFamily="2" charset="2"/>
              <a:buChar char="Ø"/>
            </a:pPr>
            <a:r>
              <a:rPr lang="en-GB" dirty="0">
                <a:latin typeface="Georgia" panose="02040502050405020303" pitchFamily="18" charset="0"/>
                <a:ea typeface="Times New Roman" panose="02020603050405020304" pitchFamily="18" charset="0"/>
                <a:cs typeface="Times New Roman" panose="02020603050405020304" pitchFamily="18" charset="0"/>
              </a:rPr>
              <a:t>Counselling and other psychological therapies can sometimes do more harm than good if they are of poor quality or the wrong type. </a:t>
            </a:r>
            <a:endParaRPr lang="en-GB" dirty="0">
              <a:latin typeface="Calibri" panose="020F0502020204030204" pitchFamily="34" charset="0"/>
              <a:ea typeface="Times New Roman" panose="02020603050405020304" pitchFamily="18" charset="0"/>
              <a:cs typeface="Arial" panose="020B0604020202020204" pitchFamily="34" charset="0"/>
            </a:endParaRPr>
          </a:p>
          <a:p>
            <a:pPr>
              <a:spcAft>
                <a:spcPts val="600"/>
              </a:spcAft>
            </a:pPr>
            <a:endParaRPr lang="en-US" dirty="0"/>
          </a:p>
        </p:txBody>
      </p:sp>
      <p:sp>
        <p:nvSpPr>
          <p:cNvPr id="11" name="TextBox 10">
            <a:extLst>
              <a:ext uri="{FF2B5EF4-FFF2-40B4-BE49-F238E27FC236}">
                <a16:creationId xmlns:a16="http://schemas.microsoft.com/office/drawing/2014/main" id="{9643042D-816C-5E4E-96E6-68D59F2DFEC3}"/>
              </a:ext>
            </a:extLst>
          </p:cNvPr>
          <p:cNvSpPr txBox="1"/>
          <p:nvPr/>
        </p:nvSpPr>
        <p:spPr>
          <a:xfrm>
            <a:off x="525531" y="5312733"/>
            <a:ext cx="6615966" cy="646331"/>
          </a:xfrm>
          <a:prstGeom prst="rect">
            <a:avLst/>
          </a:prstGeom>
          <a:noFill/>
        </p:spPr>
        <p:txBody>
          <a:bodyPr wrap="square" rtlCol="0">
            <a:spAutoFit/>
          </a:bodyPr>
          <a:lstStyle/>
          <a:p>
            <a:pPr marL="285750" indent="-285750">
              <a:spcAft>
                <a:spcPts val="600"/>
              </a:spcAft>
              <a:buFont typeface="Wingdings" pitchFamily="2" charset="2"/>
              <a:buChar char="Ø"/>
            </a:pPr>
            <a:r>
              <a:rPr lang="en-GB" dirty="0">
                <a:latin typeface="Georgia" panose="02040502050405020303" pitchFamily="18" charset="0"/>
                <a:ea typeface="Times New Roman" panose="02020603050405020304" pitchFamily="18" charset="0"/>
                <a:cs typeface="Times New Roman" panose="02020603050405020304" pitchFamily="18" charset="0"/>
              </a:rPr>
              <a:t>People may not want to physically attend counselling, however online counselling is on the increase.</a:t>
            </a:r>
            <a:endParaRPr lang="en-US" dirty="0"/>
          </a:p>
        </p:txBody>
      </p:sp>
      <p:pic>
        <p:nvPicPr>
          <p:cNvPr id="15" name="Picture 14" descr="A close up of a keyboard&#10;&#10;Description automatically generated with medium confidence">
            <a:extLst>
              <a:ext uri="{FF2B5EF4-FFF2-40B4-BE49-F238E27FC236}">
                <a16:creationId xmlns:a16="http://schemas.microsoft.com/office/drawing/2014/main" id="{87BCEFBA-9069-2A4E-8353-2A220C69046E}"/>
              </a:ext>
            </a:extLst>
          </p:cNvPr>
          <p:cNvPicPr>
            <a:picLocks noChangeAspect="1"/>
          </p:cNvPicPr>
          <p:nvPr/>
        </p:nvPicPr>
        <p:blipFill>
          <a:blip r:embed="rId5"/>
          <a:stretch>
            <a:fillRect/>
          </a:stretch>
        </p:blipFill>
        <p:spPr>
          <a:xfrm>
            <a:off x="7974581" y="4700177"/>
            <a:ext cx="3793871" cy="1847729"/>
          </a:xfrm>
          <a:prstGeom prst="rect">
            <a:avLst/>
          </a:prstGeom>
        </p:spPr>
      </p:pic>
    </p:spTree>
    <p:extLst>
      <p:ext uri="{BB962C8B-B14F-4D97-AF65-F5344CB8AC3E}">
        <p14:creationId xmlns:p14="http://schemas.microsoft.com/office/powerpoint/2010/main" val="2364877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CED83D0-DEB4-714F-A0F5-94E27A80DABD}"/>
              </a:ext>
            </a:extLst>
          </p:cNvPr>
          <p:cNvSpPr/>
          <p:nvPr/>
        </p:nvSpPr>
        <p:spPr>
          <a:xfrm>
            <a:off x="1802516" y="901532"/>
            <a:ext cx="7997466" cy="1293028"/>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pPr>
            <a:r>
              <a:rPr lang="en-US" sz="4000" b="1" kern="1200" cap="all" spc="0" baseline="0" dirty="0">
                <a:ln w="12700">
                  <a:solidFill>
                    <a:schemeClr val="accent1"/>
                  </a:solidFill>
                  <a:prstDash val="solid"/>
                </a:ln>
                <a:solidFill>
                  <a:schemeClr val="tx1"/>
                </a:solidFill>
                <a:effectLst>
                  <a:outerShdw dist="38100" dir="2640000" algn="bl" rotWithShape="0">
                    <a:schemeClr val="accent1"/>
                  </a:outerShdw>
                </a:effectLst>
                <a:latin typeface="+mj-lt"/>
                <a:ea typeface="+mj-ea"/>
                <a:cs typeface="+mj-cs"/>
              </a:rPr>
              <a:t>EVALUATION OF COUNSELLING</a:t>
            </a:r>
          </a:p>
        </p:txBody>
      </p:sp>
      <p:sp>
        <p:nvSpPr>
          <p:cNvPr id="3" name="Content Placeholder 2">
            <a:extLst>
              <a:ext uri="{FF2B5EF4-FFF2-40B4-BE49-F238E27FC236}">
                <a16:creationId xmlns:a16="http://schemas.microsoft.com/office/drawing/2014/main" id="{8FF71C6B-B008-9649-8A00-5F62884F9402}"/>
              </a:ext>
            </a:extLst>
          </p:cNvPr>
          <p:cNvSpPr>
            <a:spLocks noGrp="1"/>
          </p:cNvSpPr>
          <p:nvPr>
            <p:ph idx="1"/>
          </p:nvPr>
        </p:nvSpPr>
        <p:spPr>
          <a:xfrm>
            <a:off x="619760" y="2194560"/>
            <a:ext cx="6832600" cy="4024125"/>
          </a:xfrm>
        </p:spPr>
        <p:txBody>
          <a:bodyPr vert="horz" lIns="91440" tIns="45720" rIns="91440" bIns="45720" rtlCol="0">
            <a:normAutofit/>
          </a:bodyPr>
          <a:lstStyle/>
          <a:p>
            <a:pPr>
              <a:buFont typeface="Wingdings" pitchFamily="2" charset="2"/>
              <a:buChar char="Ø"/>
            </a:pPr>
            <a:r>
              <a:rPr lang="en-US" sz="1700" dirty="0">
                <a:effectLst/>
              </a:rPr>
              <a:t>At least 1/5 of the UK population struggles with mental health.</a:t>
            </a:r>
          </a:p>
          <a:p>
            <a:pPr>
              <a:buFont typeface="Wingdings" pitchFamily="2" charset="2"/>
              <a:buChar char="Ø"/>
            </a:pPr>
            <a:endParaRPr lang="en-US" sz="1700" dirty="0">
              <a:effectLst/>
            </a:endParaRPr>
          </a:p>
          <a:p>
            <a:pPr>
              <a:buFont typeface="Wingdings" pitchFamily="2" charset="2"/>
              <a:buChar char="Ø"/>
            </a:pPr>
            <a:r>
              <a:rPr lang="en-US" sz="1700" dirty="0">
                <a:effectLst/>
              </a:rPr>
              <a:t>There is strong empirical evidence internationally which supports the consistent and positive effects of counselling. </a:t>
            </a:r>
            <a:r>
              <a:rPr lang="en-US" sz="1700" b="1" dirty="0">
                <a:solidFill>
                  <a:srgbClr val="C00000"/>
                </a:solidFill>
                <a:effectLst/>
              </a:rPr>
              <a:t>(BCAP, 2021).</a:t>
            </a:r>
          </a:p>
          <a:p>
            <a:pPr marL="0" indent="0">
              <a:buNone/>
            </a:pPr>
            <a:endParaRPr lang="en-US" sz="1700" dirty="0">
              <a:effectLst/>
            </a:endParaRPr>
          </a:p>
          <a:p>
            <a:pPr>
              <a:buFont typeface="Wingdings" pitchFamily="2" charset="2"/>
              <a:buChar char="Ø"/>
            </a:pPr>
            <a:r>
              <a:rPr lang="en-US" sz="1700" dirty="0">
                <a:effectLst/>
              </a:rPr>
              <a:t>It is the most referred complimentary therapy amongst the medical profession.</a:t>
            </a:r>
          </a:p>
          <a:p>
            <a:pPr marL="0" indent="0">
              <a:buNone/>
            </a:pPr>
            <a:endParaRPr lang="en-US" sz="1700" dirty="0">
              <a:effectLst/>
            </a:endParaRPr>
          </a:p>
        </p:txBody>
      </p:sp>
      <p:pic>
        <p:nvPicPr>
          <p:cNvPr id="4" name="Picture 3" descr="Logo, company name&#10;&#10;Description automatically generated">
            <a:extLst>
              <a:ext uri="{FF2B5EF4-FFF2-40B4-BE49-F238E27FC236}">
                <a16:creationId xmlns:a16="http://schemas.microsoft.com/office/drawing/2014/main" id="{53A1564B-EB83-2F4A-9A80-2C4BDCD6797A}"/>
              </a:ext>
            </a:extLst>
          </p:cNvPr>
          <p:cNvPicPr>
            <a:picLocks noChangeAspect="1"/>
          </p:cNvPicPr>
          <p:nvPr/>
        </p:nvPicPr>
        <p:blipFill>
          <a:blip r:embed="rId2"/>
          <a:stretch>
            <a:fillRect/>
          </a:stretch>
        </p:blipFill>
        <p:spPr>
          <a:xfrm>
            <a:off x="7370494" y="2194560"/>
            <a:ext cx="4201746" cy="2731135"/>
          </a:xfrm>
          <a:prstGeom prst="rect">
            <a:avLst/>
          </a:prstGeom>
        </p:spPr>
      </p:pic>
    </p:spTree>
    <p:extLst>
      <p:ext uri="{BB962C8B-B14F-4D97-AF65-F5344CB8AC3E}">
        <p14:creationId xmlns:p14="http://schemas.microsoft.com/office/powerpoint/2010/main" val="4127428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7244538-290E-40DA-A93A-14BB3E6CF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1999" cy="45437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6FE018-733D-49EE-9D5E-AD0E540866AC}"/>
              </a:ext>
            </a:extLst>
          </p:cNvPr>
          <p:cNvSpPr>
            <a:spLocks noGrp="1"/>
          </p:cNvSpPr>
          <p:nvPr>
            <p:ph type="ctrTitle"/>
          </p:nvPr>
        </p:nvSpPr>
        <p:spPr>
          <a:xfrm>
            <a:off x="5615888" y="673240"/>
            <a:ext cx="5951914" cy="3446373"/>
          </a:xfrm>
          <a:noFill/>
          <a:ln w="19050">
            <a:noFill/>
            <a:prstDash val="dash"/>
          </a:ln>
        </p:spPr>
        <p:txBody>
          <a:bodyPr>
            <a:normAutofit/>
          </a:bodyPr>
          <a:lstStyle/>
          <a:p>
            <a:pPr algn="r"/>
            <a:br>
              <a:rPr lang="en-GB" sz="4800"/>
            </a:br>
            <a:endParaRPr lang="en-US" sz="4800"/>
          </a:p>
        </p:txBody>
      </p:sp>
      <p:sp useBgFill="1">
        <p:nvSpPr>
          <p:cNvPr id="12" name="Rectangle 11">
            <a:extLst>
              <a:ext uri="{FF2B5EF4-FFF2-40B4-BE49-F238E27FC236}">
                <a16:creationId xmlns:a16="http://schemas.microsoft.com/office/drawing/2014/main" id="{AB1DF3B3-9DBC-445D-AE4E-A62E5A9B85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96638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icon&#10;&#10;Description automatically generated">
            <a:extLst>
              <a:ext uri="{FF2B5EF4-FFF2-40B4-BE49-F238E27FC236}">
                <a16:creationId xmlns:a16="http://schemas.microsoft.com/office/drawing/2014/main" id="{30849AE1-DC7A-1746-B162-F4FCE9AA6985}"/>
              </a:ext>
            </a:extLst>
          </p:cNvPr>
          <p:cNvPicPr>
            <a:picLocks noChangeAspect="1"/>
          </p:cNvPicPr>
          <p:nvPr/>
        </p:nvPicPr>
        <p:blipFill rotWithShape="1">
          <a:blip r:embed="rId2"/>
          <a:srcRect l="18616" r="15601" b="1"/>
          <a:stretch/>
        </p:blipFill>
        <p:spPr>
          <a:xfrm>
            <a:off x="-4" y="10"/>
            <a:ext cx="4654291" cy="6857990"/>
          </a:xfrm>
          <a:prstGeom prst="rect">
            <a:avLst/>
          </a:prstGeom>
        </p:spPr>
      </p:pic>
      <p:sp>
        <p:nvSpPr>
          <p:cNvPr id="14" name="Rectangle 13">
            <a:extLst>
              <a:ext uri="{FF2B5EF4-FFF2-40B4-BE49-F238E27FC236}">
                <a16:creationId xmlns:a16="http://schemas.microsoft.com/office/drawing/2014/main" id="{F51F80E8-0CAC-410E-B59A-29FDDC357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6782" y="-1"/>
            <a:ext cx="4245218" cy="536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7F3B295E-AEFD-4B34-8678-EDAA953117E8}"/>
              </a:ext>
            </a:extLst>
          </p:cNvPr>
          <p:cNvSpPr/>
          <p:nvPr/>
        </p:nvSpPr>
        <p:spPr>
          <a:xfrm>
            <a:off x="3896139" y="1982450"/>
            <a:ext cx="8998226" cy="144655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spcAft>
                <a:spcPts val="600"/>
              </a:spcAft>
            </a:pPr>
            <a:r>
              <a:rPr lang="en-GB" sz="8800" b="1" dirty="0">
                <a:ln w="12700">
                  <a:solidFill>
                    <a:schemeClr val="accent1"/>
                  </a:solidFill>
                  <a:prstDash val="solid"/>
                </a:ln>
                <a:effectLst>
                  <a:outerShdw dist="38100" dir="2640000" algn="bl" rotWithShape="0">
                    <a:schemeClr val="accent1"/>
                  </a:outerShdw>
                </a:effectLst>
                <a:latin typeface="Algerian" panose="04020705040A02060702" pitchFamily="82" charset="0"/>
              </a:rPr>
              <a:t>Q</a:t>
            </a:r>
            <a:r>
              <a:rPr lang="en-US" sz="8800" b="1" dirty="0" err="1">
                <a:ln w="12700">
                  <a:solidFill>
                    <a:schemeClr val="accent1"/>
                  </a:solidFill>
                  <a:prstDash val="solid"/>
                </a:ln>
                <a:effectLst>
                  <a:outerShdw dist="38100" dir="2640000" algn="bl" rotWithShape="0">
                    <a:schemeClr val="accent1"/>
                  </a:outerShdw>
                </a:effectLst>
                <a:latin typeface="Algerian" panose="04020705040A02060702" pitchFamily="82" charset="0"/>
              </a:rPr>
              <a:t>uestionS</a:t>
            </a:r>
            <a:r>
              <a:rPr lang="en-US" sz="8800" b="1" dirty="0">
                <a:ln w="12700">
                  <a:solidFill>
                    <a:schemeClr val="accent1"/>
                  </a:solidFill>
                  <a:prstDash val="solid"/>
                </a:ln>
                <a:effectLst>
                  <a:outerShdw dist="38100" dir="2640000" algn="bl" rotWithShape="0">
                    <a:schemeClr val="accent1"/>
                  </a:outerShdw>
                </a:effectLst>
                <a:latin typeface="Algerian" panose="04020705040A02060702" pitchFamily="82" charset="0"/>
              </a:rPr>
              <a:t>???</a:t>
            </a:r>
          </a:p>
        </p:txBody>
      </p:sp>
    </p:spTree>
    <p:extLst>
      <p:ext uri="{BB962C8B-B14F-4D97-AF65-F5344CB8AC3E}">
        <p14:creationId xmlns:p14="http://schemas.microsoft.com/office/powerpoint/2010/main" val="20126218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C5BC5-CACD-4F30-A5E2-482CF11E3537}"/>
              </a:ext>
            </a:extLst>
          </p:cNvPr>
          <p:cNvSpPr>
            <a:spLocks noGrp="1"/>
          </p:cNvSpPr>
          <p:nvPr>
            <p:ph type="title"/>
          </p:nvPr>
        </p:nvSpPr>
        <p:spPr>
          <a:xfrm>
            <a:off x="3931753" y="0"/>
            <a:ext cx="3743739" cy="1293028"/>
          </a:xfrm>
        </p:spPr>
        <p:txBody>
          <a:bodyPr/>
          <a:lstStyle/>
          <a:p>
            <a:r>
              <a:rPr lang="en-GB" dirty="0"/>
              <a:t>                          REFERENCES</a:t>
            </a:r>
          </a:p>
        </p:txBody>
      </p:sp>
      <p:sp>
        <p:nvSpPr>
          <p:cNvPr id="3" name="Content Placeholder 2">
            <a:extLst>
              <a:ext uri="{FF2B5EF4-FFF2-40B4-BE49-F238E27FC236}">
                <a16:creationId xmlns:a16="http://schemas.microsoft.com/office/drawing/2014/main" id="{C0F9E48A-A9C1-40D0-A9C7-025BE342CEF4}"/>
              </a:ext>
            </a:extLst>
          </p:cNvPr>
          <p:cNvSpPr>
            <a:spLocks noGrp="1"/>
          </p:cNvSpPr>
          <p:nvPr>
            <p:ph idx="1"/>
          </p:nvPr>
        </p:nvSpPr>
        <p:spPr>
          <a:xfrm>
            <a:off x="685800" y="1293028"/>
            <a:ext cx="10820400" cy="5386068"/>
          </a:xfrm>
        </p:spPr>
        <p:txBody>
          <a:bodyPr>
            <a:normAutofit fontScale="55000" lnSpcReduction="20000"/>
          </a:bodyPr>
          <a:lstStyle/>
          <a:p>
            <a:pPr marL="0" indent="0">
              <a:buNone/>
            </a:pPr>
            <a:r>
              <a:rPr lang="en-GB" dirty="0"/>
              <a:t>British Association for counselling and psychotherapy, (2010) </a:t>
            </a:r>
            <a:r>
              <a:rPr lang="en-GB" i="1" dirty="0"/>
              <a:t>Ethical Framework for Good Practise in Counselling &amp; Psychotherapy. </a:t>
            </a:r>
            <a:r>
              <a:rPr lang="en-GB" dirty="0"/>
              <a:t>(online) Available at: </a:t>
            </a:r>
            <a:r>
              <a:rPr lang="en-GB" dirty="0">
                <a:hlinkClick r:id="rId2">
                  <a:extLst>
                    <a:ext uri="{A12FA001-AC4F-418D-AE19-62706E023703}">
                      <ahyp:hlinkClr xmlns:ahyp="http://schemas.microsoft.com/office/drawing/2018/hyperlinkcolor" val="tx"/>
                    </a:ext>
                  </a:extLst>
                </a:hlinkClick>
              </a:rPr>
              <a:t>http://ethics.iit.edu/ecodes/node/5132</a:t>
            </a:r>
            <a:r>
              <a:rPr lang="en-GB" dirty="0"/>
              <a:t> (Accessed on 18</a:t>
            </a:r>
            <a:r>
              <a:rPr lang="en-GB" baseline="30000" dirty="0"/>
              <a:t>th  </a:t>
            </a:r>
            <a:r>
              <a:rPr lang="en-GB" dirty="0"/>
              <a:t>February 2021).</a:t>
            </a:r>
          </a:p>
          <a:p>
            <a:pPr marL="0" indent="0">
              <a:buNone/>
            </a:pPr>
            <a:endParaRPr lang="en-GB" dirty="0"/>
          </a:p>
          <a:p>
            <a:pPr marL="0" indent="0">
              <a:buNone/>
            </a:pPr>
            <a:r>
              <a:rPr lang="en-GB" sz="2400" dirty="0">
                <a:latin typeface="Times New Roman" panose="02020603050405020304" pitchFamily="18" charset="0"/>
                <a:ea typeface="Times New Roman" panose="02020603050405020304" pitchFamily="18" charset="0"/>
                <a:cs typeface="Arial" panose="020B0604020202020204" pitchFamily="34" charset="0"/>
              </a:rPr>
              <a:t>British Association for Counselling and Psychotherapy (2021). </a:t>
            </a:r>
            <a:r>
              <a:rPr lang="en-GB" sz="2400" i="1" dirty="0">
                <a:latin typeface="Times New Roman" panose="02020603050405020304" pitchFamily="18" charset="0"/>
                <a:ea typeface="Times New Roman" panose="02020603050405020304" pitchFamily="18" charset="0"/>
                <a:cs typeface="Arial" panose="020B0604020202020204" pitchFamily="34" charset="0"/>
              </a:rPr>
              <a:t>Promoting Research.’</a:t>
            </a:r>
            <a:r>
              <a:rPr lang="en-GB" sz="2400" dirty="0">
                <a:latin typeface="Times New Roman" panose="02020603050405020304" pitchFamily="18" charset="0"/>
                <a:ea typeface="Times New Roman" panose="02020603050405020304" pitchFamily="18" charset="0"/>
                <a:cs typeface="Arial" panose="020B0604020202020204" pitchFamily="34" charset="0"/>
              </a:rPr>
              <a:t>(</a:t>
            </a:r>
            <a:r>
              <a:rPr lang="en-GB" dirty="0">
                <a:latin typeface="Times New Roman" panose="02020603050405020304" pitchFamily="18" charset="0"/>
                <a:ea typeface="Times New Roman" panose="02020603050405020304" pitchFamily="18" charset="0"/>
                <a:cs typeface="Arial" panose="020B0604020202020204" pitchFamily="34" charset="0"/>
              </a:rPr>
              <a:t>online) </a:t>
            </a:r>
            <a:r>
              <a:rPr lang="en-GB" sz="2400" dirty="0">
                <a:latin typeface="Times New Roman" panose="02020603050405020304" pitchFamily="18" charset="0"/>
                <a:ea typeface="Times New Roman" panose="02020603050405020304" pitchFamily="18" charset="0"/>
                <a:cs typeface="Arial" panose="020B0604020202020204" pitchFamily="34" charset="0"/>
              </a:rPr>
              <a:t>Available at:</a:t>
            </a:r>
            <a:endParaRPr lang="en-GB" sz="2400" dirty="0">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2400" dirty="0">
                <a:latin typeface="Times New Roman" panose="02020603050405020304" pitchFamily="18" charset="0"/>
                <a:ea typeface="Times New Roman" panose="02020603050405020304" pitchFamily="18" charset="0"/>
                <a:cs typeface="Arial" panose="020B0604020202020204" pitchFamily="34" charset="0"/>
                <a:hlinkClick r:id="rId3">
                  <a:extLst>
                    <a:ext uri="{A12FA001-AC4F-418D-AE19-62706E023703}">
                      <ahyp:hlinkClr xmlns:ahyp="http://schemas.microsoft.com/office/drawing/2018/hyperlinkcolor" val="tx"/>
                    </a:ext>
                  </a:extLst>
                </a:hlinkClick>
              </a:rPr>
              <a:t>https://www.bacp.co.uk/about-us/advancing-the-profession/research/</a:t>
            </a:r>
            <a:endParaRPr lang="en-GB" sz="2400" dirty="0">
              <a:latin typeface="Times New Roman" panose="02020603050405020304" pitchFamily="18" charset="0"/>
              <a:ea typeface="Times New Roman" panose="02020603050405020304" pitchFamily="18" charset="0"/>
              <a:cs typeface="Arial" panose="020B0604020202020204" pitchFamily="34" charset="0"/>
            </a:endParaRPr>
          </a:p>
          <a:p>
            <a:pPr marL="0" indent="0">
              <a:buNone/>
            </a:pPr>
            <a:r>
              <a:rPr lang="en-GB" dirty="0">
                <a:latin typeface="Times New Roman" panose="02020603050405020304" pitchFamily="18" charset="0"/>
                <a:ea typeface="Times New Roman" panose="02020603050405020304" pitchFamily="18" charset="0"/>
                <a:cs typeface="Arial" panose="020B0604020202020204" pitchFamily="34" charset="0"/>
              </a:rPr>
              <a:t>Accessed on 18 February 2021</a:t>
            </a:r>
          </a:p>
          <a:p>
            <a:pPr marL="0" indent="0">
              <a:buNone/>
            </a:pPr>
            <a:endParaRPr lang="en-GB" sz="2400" dirty="0">
              <a:latin typeface="Times New Roman" panose="02020603050405020304" pitchFamily="18" charset="0"/>
              <a:ea typeface="Times New Roman" panose="02020603050405020304" pitchFamily="18" charset="0"/>
              <a:cs typeface="Arial" panose="020B0604020202020204" pitchFamily="34" charset="0"/>
            </a:endParaRPr>
          </a:p>
          <a:p>
            <a:pPr marL="0" indent="0">
              <a:buNone/>
            </a:pPr>
            <a:r>
              <a:rPr lang="en-US" sz="2400" dirty="0">
                <a:latin typeface="Arial" panose="020B0604020202020204" pitchFamily="34" charset="0"/>
                <a:cs typeface="Arial" panose="020B0604020202020204" pitchFamily="34" charset="0"/>
              </a:rPr>
              <a:t>Ernst, E. (2000) ‘The role of complementary and alternative medicine’, </a:t>
            </a:r>
            <a:r>
              <a:rPr lang="en-US" sz="2400" i="1" dirty="0">
                <a:latin typeface="Arial" panose="020B0604020202020204" pitchFamily="34" charset="0"/>
                <a:cs typeface="Arial" panose="020B0604020202020204" pitchFamily="34" charset="0"/>
              </a:rPr>
              <a:t>BMJ (Clinical research ed.)</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321</a:t>
            </a:r>
            <a:r>
              <a:rPr lang="en-US" sz="2400" dirty="0">
                <a:latin typeface="Arial" panose="020B0604020202020204" pitchFamily="34" charset="0"/>
                <a:cs typeface="Arial" panose="020B0604020202020204" pitchFamily="34" charset="0"/>
              </a:rPr>
              <a:t>(7269), pp. 1133–1135. </a:t>
            </a:r>
            <a:endParaRPr lang="en-GB" sz="2400" dirty="0">
              <a:latin typeface="Arial" panose="020B0604020202020204" pitchFamily="34" charset="0"/>
              <a:cs typeface="Arial" panose="020B0604020202020204" pitchFamily="34" charset="0"/>
            </a:endParaRPr>
          </a:p>
          <a:p>
            <a:pPr marL="0" indent="0">
              <a:buNone/>
            </a:pPr>
            <a:r>
              <a:rPr lang="en-US" sz="2400" dirty="0">
                <a:latin typeface="Arial" panose="020B0604020202020204" pitchFamily="34" charset="0"/>
                <a:cs typeface="Arial" panose="020B0604020202020204" pitchFamily="34" charset="0"/>
              </a:rPr>
              <a:t>DOI: org/10.1136/bmj.321.7269.1133.</a:t>
            </a:r>
          </a:p>
          <a:p>
            <a:pPr marL="0" indent="0">
              <a:buNone/>
            </a:pPr>
            <a:endParaRPr lang="en-US" sz="2400" dirty="0">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2400" dirty="0">
                <a:latin typeface="Arial" panose="020B0604020202020204" pitchFamily="34" charset="0"/>
                <a:ea typeface="Times New Roman" panose="02020603050405020304" pitchFamily="18" charset="0"/>
                <a:cs typeface="Arial" panose="020B0604020202020204" pitchFamily="34" charset="0"/>
              </a:rPr>
              <a:t>Fraser, S.J., Brown, W.J., Whiteford, H.A. and Burton, N.W. (2018)  Impact of nurse</a:t>
            </a:r>
            <a:r>
              <a:rPr lang="en-GB" sz="2400" dirty="0">
                <a:latin typeface="Cambria Math" panose="02040503050406030204" pitchFamily="18" charset="0"/>
                <a:ea typeface="Times New Roman" panose="02020603050405020304" pitchFamily="18" charset="0"/>
                <a:cs typeface="Cambria Math" panose="02040503050406030204" pitchFamily="18" charset="0"/>
              </a:rPr>
              <a:t>‐</a:t>
            </a:r>
            <a:r>
              <a:rPr lang="en-GB" sz="2400" dirty="0">
                <a:latin typeface="Arial" panose="020B0604020202020204" pitchFamily="34" charset="0"/>
                <a:ea typeface="Times New Roman" panose="02020603050405020304" pitchFamily="18" charset="0"/>
                <a:cs typeface="Arial" panose="020B0604020202020204" pitchFamily="34" charset="0"/>
              </a:rPr>
              <a:t>led behavioural counselling to improve metabolic health and physical activity among adults with mental illness. </a:t>
            </a:r>
            <a:r>
              <a:rPr lang="en-GB" sz="2400" i="1" dirty="0">
                <a:latin typeface="Arial" panose="020B0604020202020204" pitchFamily="34" charset="0"/>
                <a:ea typeface="Times New Roman" panose="02020603050405020304" pitchFamily="18" charset="0"/>
                <a:cs typeface="Arial" panose="020B0604020202020204" pitchFamily="34" charset="0"/>
              </a:rPr>
              <a:t>International journal of mental health nursing</a:t>
            </a:r>
            <a:r>
              <a:rPr lang="en-GB" sz="2400" dirty="0">
                <a:latin typeface="Arial" panose="020B0604020202020204" pitchFamily="34" charset="0"/>
                <a:ea typeface="Times New Roman" panose="02020603050405020304" pitchFamily="18" charset="0"/>
                <a:cs typeface="Arial" panose="020B0604020202020204" pitchFamily="34" charset="0"/>
              </a:rPr>
              <a:t>, </a:t>
            </a:r>
            <a:r>
              <a:rPr lang="en-GB" sz="2400" i="1" dirty="0">
                <a:latin typeface="Arial" panose="020B0604020202020204" pitchFamily="34" charset="0"/>
                <a:ea typeface="Times New Roman" panose="02020603050405020304" pitchFamily="18" charset="0"/>
                <a:cs typeface="Arial" panose="020B0604020202020204" pitchFamily="34" charset="0"/>
              </a:rPr>
              <a:t>27</a:t>
            </a:r>
            <a:r>
              <a:rPr lang="en-GB" sz="2400" dirty="0">
                <a:latin typeface="Arial" panose="020B0604020202020204" pitchFamily="34" charset="0"/>
                <a:ea typeface="Times New Roman" panose="02020603050405020304" pitchFamily="18" charset="0"/>
                <a:cs typeface="Arial" panose="020B0604020202020204" pitchFamily="34" charset="0"/>
              </a:rPr>
              <a:t>(2), pp.619-630. </a:t>
            </a:r>
          </a:p>
          <a:p>
            <a:pPr marL="0" indent="0">
              <a:buNone/>
            </a:pPr>
            <a:r>
              <a:rPr lang="en-GB" sz="2400" dirty="0">
                <a:latin typeface="Arial" panose="020B0604020202020204" pitchFamily="34" charset="0"/>
                <a:ea typeface="Times New Roman" panose="02020603050405020304" pitchFamily="18" charset="0"/>
                <a:cs typeface="Arial" panose="020B0604020202020204" pitchFamily="34" charset="0"/>
              </a:rPr>
              <a:t>DOI:10.1111/</a:t>
            </a:r>
            <a:r>
              <a:rPr lang="en-GB" sz="2400" dirty="0" err="1">
                <a:latin typeface="Arial" panose="020B0604020202020204" pitchFamily="34" charset="0"/>
                <a:ea typeface="Times New Roman" panose="02020603050405020304" pitchFamily="18" charset="0"/>
                <a:cs typeface="Arial" panose="020B0604020202020204" pitchFamily="34" charset="0"/>
              </a:rPr>
              <a:t>inm.12343</a:t>
            </a:r>
            <a:endParaRPr lang="en-GB" sz="2400" dirty="0">
              <a:latin typeface="Arial" panose="020B0604020202020204" pitchFamily="34" charset="0"/>
              <a:ea typeface="Times New Roman" panose="02020603050405020304" pitchFamily="18" charset="0"/>
              <a:cs typeface="Arial" panose="020B0604020202020204" pitchFamily="34" charset="0"/>
            </a:endParaRPr>
          </a:p>
          <a:p>
            <a:pPr marL="0" indent="0">
              <a:buNone/>
            </a:pPr>
            <a:endParaRPr lang="en-GB" sz="2400" dirty="0">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2400" dirty="0">
                <a:latin typeface="Arial" panose="020B0604020202020204" pitchFamily="34" charset="0"/>
                <a:ea typeface="Times New Roman" panose="02020603050405020304" pitchFamily="18" charset="0"/>
                <a:cs typeface="Arial" panose="020B0604020202020204" pitchFamily="34" charset="0"/>
              </a:rPr>
              <a:t>Galea, S., Lurie, N., and Merchant, R.M. (2020).The mental health consequences of COVID-19 and physical distancing: the need for prevention and early intervention. </a:t>
            </a:r>
            <a:r>
              <a:rPr lang="en-GB" sz="2400" i="1" dirty="0">
                <a:latin typeface="Arial" panose="020B0604020202020204" pitchFamily="34" charset="0"/>
                <a:ea typeface="Times New Roman" panose="02020603050405020304" pitchFamily="18" charset="0"/>
                <a:cs typeface="Arial" panose="020B0604020202020204" pitchFamily="34" charset="0"/>
              </a:rPr>
              <a:t>JAMA internal medicine</a:t>
            </a:r>
            <a:r>
              <a:rPr lang="en-GB" sz="2400" dirty="0">
                <a:latin typeface="Arial" panose="020B0604020202020204" pitchFamily="34" charset="0"/>
                <a:ea typeface="Times New Roman" panose="02020603050405020304" pitchFamily="18" charset="0"/>
                <a:cs typeface="Arial" panose="020B0604020202020204" pitchFamily="34" charset="0"/>
              </a:rPr>
              <a:t>, </a:t>
            </a:r>
            <a:r>
              <a:rPr lang="en-GB" sz="2400" i="1" dirty="0">
                <a:latin typeface="Arial" panose="020B0604020202020204" pitchFamily="34" charset="0"/>
                <a:ea typeface="Times New Roman" panose="02020603050405020304" pitchFamily="18" charset="0"/>
                <a:cs typeface="Arial" panose="020B0604020202020204" pitchFamily="34" charset="0"/>
              </a:rPr>
              <a:t>180</a:t>
            </a:r>
            <a:r>
              <a:rPr lang="en-GB" sz="2400" dirty="0">
                <a:latin typeface="Arial" panose="020B0604020202020204" pitchFamily="34" charset="0"/>
                <a:ea typeface="Times New Roman" panose="02020603050405020304" pitchFamily="18" charset="0"/>
                <a:cs typeface="Arial" panose="020B0604020202020204" pitchFamily="34" charset="0"/>
              </a:rPr>
              <a:t>(6), pp.817-818.</a:t>
            </a:r>
            <a:r>
              <a:rPr lang="en-GB" sz="2000" b="0" i="0" u="none" strike="noStrike" dirty="0">
                <a:solidFill>
                  <a:srgbClr val="5B616B"/>
                </a:solidFill>
                <a:effectLst/>
                <a:latin typeface="BlinkMacSystemFont"/>
              </a:rPr>
              <a:t> </a:t>
            </a:r>
            <a:r>
              <a:rPr lang="en-GB" sz="2000" b="0" i="0" u="none" strike="noStrike" dirty="0" err="1">
                <a:solidFill>
                  <a:srgbClr val="5B616B"/>
                </a:solidFill>
                <a:effectLst/>
                <a:latin typeface="BlinkMacSystemFont"/>
              </a:rPr>
              <a:t>doi</a:t>
            </a:r>
            <a:r>
              <a:rPr lang="en-GB" sz="2000" b="0" i="0" u="none" strike="noStrike" dirty="0">
                <a:solidFill>
                  <a:srgbClr val="5B616B"/>
                </a:solidFill>
                <a:effectLst/>
                <a:latin typeface="BlinkMacSystemFont"/>
              </a:rPr>
              <a:t>: 10.1001/</a:t>
            </a:r>
            <a:r>
              <a:rPr lang="en-GB" sz="2000" b="0" i="0" u="none" strike="noStrike" dirty="0" err="1">
                <a:solidFill>
                  <a:srgbClr val="5B616B"/>
                </a:solidFill>
                <a:effectLst/>
                <a:latin typeface="BlinkMacSystemFont"/>
              </a:rPr>
              <a:t>jamainternmed.2020.1562</a:t>
            </a:r>
            <a:r>
              <a:rPr lang="en-GB" sz="2000" b="0" i="0" u="none" strike="noStrike" dirty="0">
                <a:solidFill>
                  <a:srgbClr val="5B616B"/>
                </a:solidFill>
                <a:effectLst/>
                <a:latin typeface="BlinkMacSystemFont"/>
              </a:rPr>
              <a:t>.</a:t>
            </a:r>
            <a:endParaRPr lang="en-GB" sz="2400" dirty="0">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2400" dirty="0">
                <a:latin typeface="Calibri" panose="020F0502020204030204" pitchFamily="34" charset="0"/>
                <a:ea typeface="Times New Roman" panose="02020603050405020304" pitchFamily="18" charset="0"/>
                <a:cs typeface="Arial" panose="020B0604020202020204" pitchFamily="34" charset="0"/>
              </a:rPr>
              <a:t>DOI: 10.1001/</a:t>
            </a:r>
            <a:r>
              <a:rPr lang="en-GB" sz="2400" dirty="0" err="1">
                <a:latin typeface="Calibri" panose="020F0502020204030204" pitchFamily="34" charset="0"/>
                <a:ea typeface="Times New Roman" panose="02020603050405020304" pitchFamily="18" charset="0"/>
                <a:cs typeface="Arial" panose="020B0604020202020204" pitchFamily="34" charset="0"/>
              </a:rPr>
              <a:t>iamainternmed.2020.1562</a:t>
            </a:r>
            <a:endParaRPr lang="en-GB" sz="2400" dirty="0">
              <a:latin typeface="Calibri" panose="020F0502020204030204" pitchFamily="34" charset="0"/>
              <a:ea typeface="Times New Roman" panose="02020603050405020304" pitchFamily="18" charset="0"/>
              <a:cs typeface="Arial" panose="020B0604020202020204" pitchFamily="34" charset="0"/>
            </a:endParaRPr>
          </a:p>
          <a:p>
            <a:pPr marL="0" indent="0">
              <a:buNone/>
            </a:pPr>
            <a:endParaRPr lang="en-GB" sz="2400" dirty="0">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2400" dirty="0">
                <a:latin typeface="Arial" panose="020B0604020202020204" pitchFamily="34" charset="0"/>
                <a:ea typeface="Times New Roman" panose="02020603050405020304" pitchFamily="18" charset="0"/>
                <a:cs typeface="Arial" panose="020B0604020202020204" pitchFamily="34" charset="0"/>
              </a:rPr>
              <a:t>Harvey, A. G., and </a:t>
            </a:r>
            <a:r>
              <a:rPr lang="en-GB" sz="2400" dirty="0" err="1">
                <a:latin typeface="Arial" panose="020B0604020202020204" pitchFamily="34" charset="0"/>
                <a:ea typeface="Times New Roman" panose="02020603050405020304" pitchFamily="18" charset="0"/>
                <a:cs typeface="Arial" panose="020B0604020202020204" pitchFamily="34" charset="0"/>
              </a:rPr>
              <a:t>Gumport</a:t>
            </a:r>
            <a:r>
              <a:rPr lang="en-GB" sz="2400" dirty="0">
                <a:latin typeface="Arial" panose="020B0604020202020204" pitchFamily="34" charset="0"/>
                <a:ea typeface="Times New Roman" panose="02020603050405020304" pitchFamily="18" charset="0"/>
                <a:cs typeface="Arial" panose="020B0604020202020204" pitchFamily="34" charset="0"/>
              </a:rPr>
              <a:t>, N. B. (2015). Evidence-based psychological treatments for mental disorders: Modifiable barriers to access and possible solutions. </a:t>
            </a:r>
            <a:r>
              <a:rPr lang="en-GB" sz="2400" i="1" dirty="0">
                <a:latin typeface="Arial" panose="020B0604020202020204" pitchFamily="34" charset="0"/>
                <a:ea typeface="Times New Roman" panose="02020603050405020304" pitchFamily="18" charset="0"/>
                <a:cs typeface="Arial" panose="020B0604020202020204" pitchFamily="34" charset="0"/>
              </a:rPr>
              <a:t>Behaviour Research and Therapy, 68</a:t>
            </a:r>
            <a:r>
              <a:rPr lang="en-GB" sz="2400" dirty="0">
                <a:latin typeface="Arial" panose="020B0604020202020204" pitchFamily="34" charset="0"/>
                <a:ea typeface="Times New Roman" panose="02020603050405020304" pitchFamily="18" charset="0"/>
                <a:cs typeface="Arial" panose="020B0604020202020204" pitchFamily="34" charset="0"/>
              </a:rPr>
              <a:t>, 1–12. </a:t>
            </a:r>
          </a:p>
          <a:p>
            <a:pPr marL="0" indent="0">
              <a:buNone/>
            </a:pPr>
            <a:r>
              <a:rPr lang="en-GB" sz="2400" dirty="0">
                <a:latin typeface="Arial" panose="020B0604020202020204" pitchFamily="34" charset="0"/>
                <a:ea typeface="Times New Roman" panose="02020603050405020304" pitchFamily="18" charset="0"/>
                <a:cs typeface="Arial" panose="020B0604020202020204" pitchFamily="34" charset="0"/>
              </a:rPr>
              <a:t>DOI:10.1016/j.brat.2015.02.004</a:t>
            </a:r>
            <a:endParaRPr lang="en-GB" sz="2400" dirty="0">
              <a:latin typeface="Calibri" panose="020F0502020204030204" pitchFamily="34" charset="0"/>
              <a:ea typeface="Times New Roman" panose="02020603050405020304" pitchFamily="18" charset="0"/>
              <a:cs typeface="Arial" panose="020B0604020202020204" pitchFamily="34" charset="0"/>
            </a:endParaRPr>
          </a:p>
          <a:p>
            <a:pPr marL="0" indent="0">
              <a:buNone/>
            </a:pPr>
            <a:endParaRPr lang="en-GB" dirty="0"/>
          </a:p>
          <a:p>
            <a:pPr marL="0" indent="0">
              <a:buNone/>
            </a:pPr>
            <a:endParaRPr lang="en-GB" dirty="0"/>
          </a:p>
          <a:p>
            <a:endParaRPr lang="en-GB" dirty="0"/>
          </a:p>
          <a:p>
            <a:endParaRPr lang="en-GB" dirty="0"/>
          </a:p>
          <a:p>
            <a:endParaRPr lang="en-GB" dirty="0"/>
          </a:p>
          <a:p>
            <a:endParaRPr lang="en-GB" dirty="0"/>
          </a:p>
          <a:p>
            <a:endParaRPr lang="en-GB" dirty="0"/>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2760401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E8DBEB-060A-4636-BE06-974947E40BCD}"/>
              </a:ext>
            </a:extLst>
          </p:cNvPr>
          <p:cNvSpPr txBox="1"/>
          <p:nvPr/>
        </p:nvSpPr>
        <p:spPr>
          <a:xfrm>
            <a:off x="392138" y="273463"/>
            <a:ext cx="11799862" cy="6740307"/>
          </a:xfrm>
          <a:prstGeom prst="rect">
            <a:avLst/>
          </a:prstGeom>
          <a:noFill/>
        </p:spPr>
        <p:txBody>
          <a:bodyPr wrap="square" rtlCol="0">
            <a:spAutoFit/>
          </a:bodyPr>
          <a:lstStyle/>
          <a:p>
            <a:r>
              <a:rPr lang="en-US" dirty="0"/>
              <a:t>Kitchener, K. S. (1984). Intuition, critical evaluation and ethical principles: The foundation for ethical decisions in counseling psychology. Counseling Psychologist, 12(3), 43-55. </a:t>
            </a:r>
            <a:r>
              <a:rPr lang="en-US" dirty="0">
                <a:hlinkClick r:id="rId2">
                  <a:extLst>
                    <a:ext uri="{A12FA001-AC4F-418D-AE19-62706E023703}">
                      <ahyp:hlinkClr xmlns:ahyp="http://schemas.microsoft.com/office/drawing/2018/hyperlinkcolor" val="tx"/>
                    </a:ext>
                  </a:extLst>
                </a:hlinkClick>
              </a:rPr>
              <a:t>https://doi.org/10.1177%2F00110000841230055</a:t>
            </a:r>
            <a:r>
              <a:rPr lang="en-US" dirty="0"/>
              <a:t>.</a:t>
            </a:r>
          </a:p>
          <a:p>
            <a:endParaRPr lang="en-US" dirty="0"/>
          </a:p>
          <a:p>
            <a:r>
              <a:rPr lang="en-GB" dirty="0"/>
              <a:t>Miller, H.F and Davies, T. (1996). ‘</a:t>
            </a:r>
            <a:r>
              <a:rPr lang="en-GB" i="1" dirty="0"/>
              <a:t>A Practitioner Guide to Ethical Decision Making.</a:t>
            </a:r>
            <a:r>
              <a:rPr lang="en-GB" dirty="0"/>
              <a:t> Available at: https://</a:t>
            </a:r>
            <a:r>
              <a:rPr lang="en-GB" dirty="0" err="1"/>
              <a:t>www.counseling.org</a:t>
            </a:r>
            <a:r>
              <a:rPr lang="en-GB" dirty="0"/>
              <a:t>/docs/ethics/practitioners_guide.pdf.  </a:t>
            </a:r>
          </a:p>
          <a:p>
            <a:r>
              <a:rPr lang="en-GB" dirty="0"/>
              <a:t>Accessed on </a:t>
            </a:r>
            <a:r>
              <a:rPr lang="en-GB"/>
              <a:t>18</a:t>
            </a:r>
            <a:r>
              <a:rPr lang="en-GB" baseline="30000"/>
              <a:t>th</a:t>
            </a:r>
            <a:r>
              <a:rPr lang="en-GB"/>
              <a:t> February </a:t>
            </a:r>
            <a:r>
              <a:rPr lang="en-GB" dirty="0"/>
              <a:t>2021.</a:t>
            </a:r>
          </a:p>
          <a:p>
            <a:endParaRPr lang="en-GB" dirty="0"/>
          </a:p>
          <a:p>
            <a:r>
              <a:rPr lang="en-GB" dirty="0"/>
              <a:t>National Health Service (2021) </a:t>
            </a:r>
            <a:r>
              <a:rPr lang="en-GB" i="1" dirty="0"/>
              <a:t>Counselling</a:t>
            </a:r>
            <a:r>
              <a:rPr lang="en-GB" dirty="0"/>
              <a:t>. (online) Available at: &lt;https://</a:t>
            </a:r>
            <a:r>
              <a:rPr lang="en-GB" dirty="0" err="1"/>
              <a:t>www.nhs.uk</a:t>
            </a:r>
            <a:r>
              <a:rPr lang="en-GB" dirty="0"/>
              <a:t>/conditions/counselling/&gt; (Accessed 19 February 2021).</a:t>
            </a:r>
          </a:p>
          <a:p>
            <a:endParaRPr lang="en-GB" dirty="0"/>
          </a:p>
          <a:p>
            <a:r>
              <a:rPr lang="en-GB" dirty="0" err="1"/>
              <a:t>Sfasu.edu</a:t>
            </a:r>
            <a:r>
              <a:rPr lang="en-GB" dirty="0"/>
              <a:t>. (2021) </a:t>
            </a:r>
            <a:r>
              <a:rPr lang="en-GB" i="1" dirty="0"/>
              <a:t>What is Counselling? About Counselling </a:t>
            </a:r>
            <a:r>
              <a:rPr lang="en-GB" dirty="0"/>
              <a:t>(online)Available at: </a:t>
            </a:r>
            <a:r>
              <a:rPr lang="en-GB" dirty="0">
                <a:hlinkClick r:id="rId3">
                  <a:extLst>
                    <a:ext uri="{A12FA001-AC4F-418D-AE19-62706E023703}">
                      <ahyp:hlinkClr xmlns:ahyp="http://schemas.microsoft.com/office/drawing/2018/hyperlinkcolor" val="tx"/>
                    </a:ext>
                  </a:extLst>
                </a:hlinkClick>
              </a:rPr>
              <a:t>http://</a:t>
            </a:r>
            <a:r>
              <a:rPr lang="en-GB" dirty="0" err="1">
                <a:hlinkClick r:id="rId3">
                  <a:extLst>
                    <a:ext uri="{A12FA001-AC4F-418D-AE19-62706E023703}">
                      <ahyp:hlinkClr xmlns:ahyp="http://schemas.microsoft.com/office/drawing/2018/hyperlinkcolor" val="tx"/>
                    </a:ext>
                  </a:extLst>
                </a:hlinkClick>
              </a:rPr>
              <a:t>www.sfasu.edu</a:t>
            </a:r>
            <a:r>
              <a:rPr lang="en-GB" dirty="0">
                <a:hlinkClick r:id="rId3">
                  <a:extLst>
                    <a:ext uri="{A12FA001-AC4F-418D-AE19-62706E023703}">
                      <ahyp:hlinkClr xmlns:ahyp="http://schemas.microsoft.com/office/drawing/2018/hyperlinkcolor" val="tx"/>
                    </a:ext>
                  </a:extLst>
                </a:hlinkClick>
              </a:rPr>
              <a:t>/</a:t>
            </a:r>
            <a:r>
              <a:rPr lang="en-GB" dirty="0" err="1">
                <a:hlinkClick r:id="rId3">
                  <a:extLst>
                    <a:ext uri="{A12FA001-AC4F-418D-AE19-62706E023703}">
                      <ahyp:hlinkClr xmlns:ahyp="http://schemas.microsoft.com/office/drawing/2018/hyperlinkcolor" val="tx"/>
                    </a:ext>
                  </a:extLst>
                </a:hlinkClick>
              </a:rPr>
              <a:t>counselingservices</a:t>
            </a:r>
            <a:r>
              <a:rPr lang="en-GB" dirty="0">
                <a:hlinkClick r:id="rId3">
                  <a:extLst>
                    <a:ext uri="{A12FA001-AC4F-418D-AE19-62706E023703}">
                      <ahyp:hlinkClr xmlns:ahyp="http://schemas.microsoft.com/office/drawing/2018/hyperlinkcolor" val="tx"/>
                    </a:ext>
                  </a:extLst>
                </a:hlinkClick>
              </a:rPr>
              <a:t>/182.asp</a:t>
            </a:r>
            <a:endParaRPr lang="en-GB" dirty="0"/>
          </a:p>
          <a:p>
            <a:r>
              <a:rPr lang="en-GB" dirty="0"/>
              <a:t>(Accessed 19 February 2021)</a:t>
            </a:r>
          </a:p>
          <a:p>
            <a:endParaRPr lang="en-GB" dirty="0"/>
          </a:p>
          <a:p>
            <a:r>
              <a:rPr lang="en-GB" dirty="0">
                <a:latin typeface="Arial" panose="020B0604020202020204" pitchFamily="34" charset="0"/>
                <a:cs typeface="Arial" panose="020B0604020202020204" pitchFamily="34" charset="0"/>
              </a:rPr>
              <a:t>The National counselling Society (2021) </a:t>
            </a:r>
            <a:r>
              <a:rPr lang="en-US" i="1" dirty="0">
                <a:latin typeface="Arial" panose="020B0604020202020204" pitchFamily="34" charset="0"/>
                <a:cs typeface="Arial" panose="020B0604020202020204" pitchFamily="34" charset="0"/>
              </a:rPr>
              <a:t>What is the Accredited Register. Available at: </a:t>
            </a:r>
            <a:r>
              <a:rPr lang="en-US" i="1"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a:t>
            </a:r>
            <a:r>
              <a:rPr lang="en-US"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nationalcounsellingsociety</a:t>
            </a:r>
            <a:r>
              <a:rPr lang="en-US" i="1"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.org/counselling-directory/what-is-the-accredited-register</a:t>
            </a:r>
            <a:r>
              <a:rPr lang="en-US" i="1" dirty="0">
                <a:latin typeface="Arial" panose="020B0604020202020204" pitchFamily="34" charset="0"/>
                <a:cs typeface="Arial" panose="020B0604020202020204" pitchFamily="34" charset="0"/>
              </a:rPr>
              <a:t> </a:t>
            </a:r>
            <a:endParaRPr lang="en-GB" i="1"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(Accessed: 20</a:t>
            </a:r>
            <a:r>
              <a:rPr lang="en-US" baseline="30000" dirty="0">
                <a:latin typeface="Arial" panose="020B0604020202020204" pitchFamily="34" charset="0"/>
                <a:cs typeface="Arial" panose="020B0604020202020204" pitchFamily="34" charset="0"/>
              </a:rPr>
              <a:t>th</a:t>
            </a:r>
            <a:r>
              <a:rPr lang="en-US" dirty="0">
                <a:latin typeface="Arial" panose="020B0604020202020204" pitchFamily="34" charset="0"/>
                <a:cs typeface="Arial" panose="020B0604020202020204" pitchFamily="34" charset="0"/>
              </a:rPr>
              <a:t> February 2021).</a:t>
            </a:r>
          </a:p>
          <a:p>
            <a:endParaRPr lang="en-GB" dirty="0">
              <a:latin typeface="Calibri" panose="020F0502020204030204" pitchFamily="34" charset="0"/>
              <a:ea typeface="Times New Roman" panose="02020603050405020304" pitchFamily="18" charset="0"/>
              <a:cs typeface="Arial" panose="020B0604020202020204" pitchFamily="34" charset="0"/>
            </a:endParaRPr>
          </a:p>
          <a:p>
            <a:r>
              <a:rPr lang="en-GB" dirty="0">
                <a:latin typeface="Arial" panose="020B0604020202020204" pitchFamily="34" charset="0"/>
                <a:ea typeface="Times New Roman" panose="02020603050405020304" pitchFamily="18" charset="0"/>
                <a:cs typeface="Arial" panose="020B0604020202020204" pitchFamily="34" charset="0"/>
              </a:rPr>
              <a:t>Therapy For Thinking. (2020)</a:t>
            </a:r>
            <a:r>
              <a:rPr lang="en-GB" dirty="0">
                <a:latin typeface="Times New Roman" panose="02020603050405020304" pitchFamily="18" charset="0"/>
                <a:ea typeface="Times New Roman" panose="02020603050405020304" pitchFamily="18" charset="0"/>
                <a:cs typeface="Arial" panose="020B0604020202020204" pitchFamily="34" charset="0"/>
              </a:rPr>
              <a:t> </a:t>
            </a:r>
            <a:r>
              <a:rPr lang="en-GB" dirty="0">
                <a:latin typeface="Arial" panose="020B0604020202020204" pitchFamily="34" charset="0"/>
                <a:ea typeface="Times New Roman" panose="02020603050405020304" pitchFamily="18" charset="0"/>
                <a:cs typeface="Arial" panose="020B0604020202020204" pitchFamily="34" charset="0"/>
              </a:rPr>
              <a:t>Counselling. (Online) Available at:</a:t>
            </a:r>
          </a:p>
          <a:p>
            <a:endParaRPr lang="en-GB" dirty="0">
              <a:latin typeface="Calibri" panose="020F0502020204030204" pitchFamily="34" charset="0"/>
              <a:ea typeface="Times New Roman" panose="02020603050405020304" pitchFamily="18" charset="0"/>
              <a:cs typeface="Arial" panose="020B0604020202020204" pitchFamily="34" charset="0"/>
            </a:endParaRPr>
          </a:p>
          <a:p>
            <a:r>
              <a:rPr lang="en-GB" u="sng" dirty="0">
                <a:latin typeface="Times New Roman" panose="02020603050405020304" pitchFamily="18" charset="0"/>
                <a:ea typeface="Times New Roman" panose="02020603050405020304" pitchFamily="18" charset="0"/>
                <a:cs typeface="Arial" panose="020B0604020202020204" pitchFamily="34" charset="0"/>
                <a:hlinkClick r:id="rId5">
                  <a:extLst>
                    <a:ext uri="{A12FA001-AC4F-418D-AE19-62706E023703}">
                      <ahyp:hlinkClr xmlns:ahyp="http://schemas.microsoft.com/office/drawing/2018/hyperlinkcolor" val="tx"/>
                    </a:ext>
                  </a:extLst>
                </a:hlinkClick>
              </a:rPr>
              <a:t>https://www.therapyforthinking.co.uk/pages/counselling.html</a:t>
            </a:r>
            <a:endParaRPr lang="en-GB" u="sng" dirty="0">
              <a:latin typeface="Times New Roman" panose="02020603050405020304" pitchFamily="18" charset="0"/>
              <a:ea typeface="Times New Roman" panose="02020603050405020304" pitchFamily="18" charset="0"/>
              <a:cs typeface="Arial" panose="020B0604020202020204" pitchFamily="34" charset="0"/>
            </a:endParaRPr>
          </a:p>
          <a:p>
            <a:r>
              <a:rPr lang="en-US" dirty="0">
                <a:latin typeface="Arial" panose="020B0604020202020204" pitchFamily="34" charset="0"/>
                <a:cs typeface="Arial" panose="020B0604020202020204" pitchFamily="34" charset="0"/>
              </a:rPr>
              <a:t>(Accessed: 20</a:t>
            </a:r>
            <a:r>
              <a:rPr lang="en-US" baseline="30000" dirty="0">
                <a:latin typeface="Arial" panose="020B0604020202020204" pitchFamily="34" charset="0"/>
                <a:cs typeface="Arial" panose="020B0604020202020204" pitchFamily="34" charset="0"/>
              </a:rPr>
              <a:t>th</a:t>
            </a:r>
            <a:r>
              <a:rPr lang="en-US" dirty="0">
                <a:latin typeface="Arial" panose="020B0604020202020204" pitchFamily="34" charset="0"/>
                <a:cs typeface="Arial" panose="020B0604020202020204" pitchFamily="34" charset="0"/>
              </a:rPr>
              <a:t> February 2021).</a:t>
            </a:r>
            <a:endParaRPr lang="en-GB" u="sng" dirty="0">
              <a:latin typeface="Times New Roman" panose="02020603050405020304" pitchFamily="18" charset="0"/>
              <a:ea typeface="Times New Roman" panose="02020603050405020304" pitchFamily="18" charset="0"/>
              <a:cs typeface="Arial" panose="020B0604020202020204" pitchFamily="34" charset="0"/>
            </a:endParaRPr>
          </a:p>
          <a:p>
            <a:endParaRPr lang="en-GB" dirty="0">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088143549"/>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940269931F6049A03075F1FC2AC3CE" ma:contentTypeVersion="11" ma:contentTypeDescription="Create a new document." ma:contentTypeScope="" ma:versionID="e75e58d27ffa1437fff53b239198c9bb">
  <xsd:schema xmlns:xsd="http://www.w3.org/2001/XMLSchema" xmlns:xs="http://www.w3.org/2001/XMLSchema" xmlns:p="http://schemas.microsoft.com/office/2006/metadata/properties" xmlns:ns3="933d8a20-b605-4fd3-9943-fdc47c623a7b" xmlns:ns4="c7085d39-3f19-4cb6-a2e2-f655692bd32b" targetNamespace="http://schemas.microsoft.com/office/2006/metadata/properties" ma:root="true" ma:fieldsID="95d621a06f846fd269481619216afe68" ns3:_="" ns4:_="">
    <xsd:import namespace="933d8a20-b605-4fd3-9943-fdc47c623a7b"/>
    <xsd:import namespace="c7085d39-3f19-4cb6-a2e2-f655692bd32b"/>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3d8a20-b605-4fd3-9943-fdc47c623a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7085d39-3f19-4cb6-a2e2-f655692bd32b"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A355910-1AA6-4F9E-B46A-A07C1DE570E6}">
  <ds:schemaRefs>
    <ds:schemaRef ds:uri="http://schemas.microsoft.com/office/2006/metadata/contentType"/>
    <ds:schemaRef ds:uri="http://schemas.microsoft.com/office/2006/metadata/properties/metaAttributes"/>
    <ds:schemaRef ds:uri="http://www.w3.org/2000/xmlns/"/>
    <ds:schemaRef ds:uri="http://www.w3.org/2001/XMLSchema"/>
    <ds:schemaRef ds:uri="933d8a20-b605-4fd3-9943-fdc47c623a7b"/>
    <ds:schemaRef ds:uri="c7085d39-3f19-4cb6-a2e2-f655692bd32b"/>
  </ds:schemaRefs>
</ds:datastoreItem>
</file>

<file path=customXml/itemProps2.xml><?xml version="1.0" encoding="utf-8"?>
<ds:datastoreItem xmlns:ds="http://schemas.openxmlformats.org/officeDocument/2006/customXml" ds:itemID="{B886CB9D-0E88-4DF8-BCF6-994DE95DEBBA}">
  <ds:schemaRefs>
    <ds:schemaRef ds:uri="http://schemas.microsoft.com/sharepoint/v3/contenttype/forms"/>
  </ds:schemaRefs>
</ds:datastoreItem>
</file>

<file path=customXml/itemProps3.xml><?xml version="1.0" encoding="utf-8"?>
<ds:datastoreItem xmlns:ds="http://schemas.openxmlformats.org/officeDocument/2006/customXml" ds:itemID="{2262B0AC-940A-4E51-9B31-22B30496BCB2}">
  <ds:schemaRefs>
    <ds:schemaRef ds:uri="http://schemas.microsoft.com/office/2006/metadata/properties"/>
    <ds:schemaRef ds:uri="http://www.w3.org/2000/xmlns/"/>
  </ds:schemaRefs>
</ds:datastoreItem>
</file>

<file path=docProps/app.xml><?xml version="1.0" encoding="utf-8"?>
<Properties xmlns="http://schemas.openxmlformats.org/officeDocument/2006/extended-properties" xmlns:vt="http://schemas.openxmlformats.org/officeDocument/2006/docPropsVTypes">
  <Template/>
  <TotalTime>468</TotalTime>
  <Words>1316</Words>
  <Application>Microsoft Office PowerPoint</Application>
  <PresentationFormat>Widescreen</PresentationFormat>
  <Paragraphs>162</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Vapor Trail</vt:lpstr>
      <vt:lpstr>PowerPoint Presentation</vt:lpstr>
      <vt:lpstr>PowerPoint Presentation</vt:lpstr>
      <vt:lpstr>PowerPoint Presentation</vt:lpstr>
      <vt:lpstr>PowerPoint Presentation</vt:lpstr>
      <vt:lpstr>Principles of counselling</vt:lpstr>
      <vt:lpstr>THE Role OF cOUNSELLING</vt:lpstr>
      <vt:lpstr>Critical Examination</vt:lpstr>
      <vt:lpstr>Positive Aspects  of Counselling</vt:lpstr>
      <vt:lpstr>Benefits of being mentally healthy </vt:lpstr>
      <vt:lpstr>Some Negatives aspects of counselling</vt:lpstr>
      <vt:lpstr>PowerPoint Presentation</vt:lpstr>
      <vt:lpstr> </vt:lpstr>
      <vt:lpstr>                          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Ashiq Baz (1816380)</dc:creator>
  <cp:lastModifiedBy>neesie khan</cp:lastModifiedBy>
  <cp:revision>10</cp:revision>
  <dcterms:created xsi:type="dcterms:W3CDTF">2021-02-14T12:39:08Z</dcterms:created>
  <dcterms:modified xsi:type="dcterms:W3CDTF">2021-02-25T12:43:39Z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0x010100D6940269931F6049A03075F1FC2AC3CE</vt:lpwstr>
  </property>
</Properties>
</file>