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7"/>
  </p:notesMasterIdLst>
  <p:sldIdLst>
    <p:sldId id="257" r:id="rId2"/>
    <p:sldId id="264" r:id="rId3"/>
    <p:sldId id="265" r:id="rId4"/>
    <p:sldId id="258" r:id="rId5"/>
    <p:sldId id="269" r:id="rId6"/>
    <p:sldId id="280" r:id="rId7"/>
    <p:sldId id="281" r:id="rId8"/>
    <p:sldId id="283" r:id="rId9"/>
    <p:sldId id="274" r:id="rId10"/>
    <p:sldId id="275" r:id="rId11"/>
    <p:sldId id="276" r:id="rId12"/>
    <p:sldId id="277" r:id="rId13"/>
    <p:sldId id="278" r:id="rId14"/>
    <p:sldId id="272" r:id="rId15"/>
    <p:sldId id="284" r:id="rId16"/>
    <p:sldId id="273" r:id="rId17"/>
    <p:sldId id="259" r:id="rId18"/>
    <p:sldId id="260" r:id="rId19"/>
    <p:sldId id="268" r:id="rId20"/>
    <p:sldId id="285" r:id="rId21"/>
    <p:sldId id="286" r:id="rId22"/>
    <p:sldId id="287" r:id="rId23"/>
    <p:sldId id="288" r:id="rId24"/>
    <p:sldId id="289" r:id="rId25"/>
    <p:sldId id="290"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957F432F-5C79-4999-81D8-7473ABDA622B}">
          <p14:sldIdLst>
            <p14:sldId id="257"/>
          </p14:sldIdLst>
        </p14:section>
        <p14:section name="Louise" id="{39758742-999D-4FED-8235-06B643972CE9}">
          <p14:sldIdLst>
            <p14:sldId id="264"/>
            <p14:sldId id="265"/>
            <p14:sldId id="258"/>
            <p14:sldId id="269"/>
            <p14:sldId id="280"/>
            <p14:sldId id="281"/>
            <p14:sldId id="283"/>
          </p14:sldIdLst>
        </p14:section>
        <p14:section name="Dwight" id="{033194A0-D6BE-415B-B92A-744B11C80F2B}">
          <p14:sldIdLst>
            <p14:sldId id="274"/>
            <p14:sldId id="275"/>
            <p14:sldId id="276"/>
            <p14:sldId id="277"/>
            <p14:sldId id="278"/>
          </p14:sldIdLst>
        </p14:section>
        <p14:section name="Laith" id="{CD554B04-65BC-4608-9C19-A742911DA34C}">
          <p14:sldIdLst>
            <p14:sldId id="272"/>
            <p14:sldId id="284"/>
            <p14:sldId id="273"/>
            <p14:sldId id="259"/>
            <p14:sldId id="260"/>
          </p14:sldIdLst>
        </p14:section>
        <p14:section name="Zia" id="{0D66F592-A8B8-4D68-AAC4-FC513AC12D12}">
          <p14:sldIdLst>
            <p14:sldId id="268"/>
            <p14:sldId id="285"/>
            <p14:sldId id="286"/>
            <p14:sldId id="287"/>
            <p14:sldId id="288"/>
            <p14:sldId id="289"/>
            <p14:sldId id="290"/>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8F27DA3-A19B-3C01-7004-9CEBE9A16D2C}" v="48" dt="2026-07-15T19:52:06.02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A4ECFD8-257F-472E-BC51-1AC6C99E7393}"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US"/>
        </a:p>
      </dgm:t>
    </dgm:pt>
    <dgm:pt modelId="{1F48A684-B340-4C27-823A-1CACC76DAAC1}">
      <dgm:prSet phldrT="[Text]" phldr="0"/>
      <dgm:spPr/>
      <dgm:t>
        <a:bodyPr/>
        <a:lstStyle/>
        <a:p>
          <a:r>
            <a:rPr lang="en-US">
              <a:latin typeface="Aptos Display" panose="020F0302020204030204"/>
            </a:rPr>
            <a:t>SENDER</a:t>
          </a:r>
          <a:endParaRPr lang="en-US"/>
        </a:p>
      </dgm:t>
    </dgm:pt>
    <dgm:pt modelId="{9454434F-7445-40A1-8316-E7E6D42310C9}" type="parTrans" cxnId="{774A03E1-5308-46D4-9D62-157E764D701D}">
      <dgm:prSet/>
      <dgm:spPr/>
      <dgm:t>
        <a:bodyPr/>
        <a:lstStyle/>
        <a:p>
          <a:endParaRPr lang="en-US"/>
        </a:p>
      </dgm:t>
    </dgm:pt>
    <dgm:pt modelId="{7F645196-94F5-452D-9F98-A4DFB92285A0}" type="sibTrans" cxnId="{774A03E1-5308-46D4-9D62-157E764D701D}">
      <dgm:prSet/>
      <dgm:spPr/>
      <dgm:t>
        <a:bodyPr/>
        <a:lstStyle/>
        <a:p>
          <a:endParaRPr lang="en-US"/>
        </a:p>
      </dgm:t>
    </dgm:pt>
    <dgm:pt modelId="{4B195C93-5739-4DF9-8FA4-9F115AA718C1}">
      <dgm:prSet phldrT="[Text]" phldr="0"/>
      <dgm:spPr/>
      <dgm:t>
        <a:bodyPr/>
        <a:lstStyle/>
        <a:p>
          <a:r>
            <a:rPr lang="en-US">
              <a:latin typeface="Aptos Display" panose="020F0302020204030204"/>
            </a:rPr>
            <a:t>Gary</a:t>
          </a:r>
          <a:endParaRPr lang="en-US"/>
        </a:p>
      </dgm:t>
    </dgm:pt>
    <dgm:pt modelId="{34F83AFB-41CF-40A0-97C1-81B286BD0D4F}" type="parTrans" cxnId="{D29A137E-7CA4-42C5-A6B9-92E969CE89FC}">
      <dgm:prSet/>
      <dgm:spPr/>
      <dgm:t>
        <a:bodyPr/>
        <a:lstStyle/>
        <a:p>
          <a:endParaRPr lang="en-US"/>
        </a:p>
      </dgm:t>
    </dgm:pt>
    <dgm:pt modelId="{82E94761-70C1-4F20-A7B9-9EADEFC0834A}" type="sibTrans" cxnId="{D29A137E-7CA4-42C5-A6B9-92E969CE89FC}">
      <dgm:prSet/>
      <dgm:spPr/>
      <dgm:t>
        <a:bodyPr/>
        <a:lstStyle/>
        <a:p>
          <a:endParaRPr lang="en-US"/>
        </a:p>
      </dgm:t>
    </dgm:pt>
    <dgm:pt modelId="{15AE365F-B31D-4A5D-B6EC-B1A18C61362D}">
      <dgm:prSet phldrT="[Text]" phldr="0"/>
      <dgm:spPr/>
      <dgm:t>
        <a:bodyPr/>
        <a:lstStyle/>
        <a:p>
          <a:r>
            <a:rPr lang="en-US" sz="1800">
              <a:latin typeface="Aptos Display" panose="020F0302020204030204"/>
            </a:rPr>
            <a:t>MESSAGE</a:t>
          </a:r>
          <a:endParaRPr lang="en-US" sz="1800"/>
        </a:p>
      </dgm:t>
    </dgm:pt>
    <dgm:pt modelId="{A4DD4BD7-9CF8-416D-BE6A-0E8BA5519068}" type="parTrans" cxnId="{59269102-C273-4713-A7A9-0190A66021DA}">
      <dgm:prSet/>
      <dgm:spPr/>
      <dgm:t>
        <a:bodyPr/>
        <a:lstStyle/>
        <a:p>
          <a:endParaRPr lang="en-US"/>
        </a:p>
      </dgm:t>
    </dgm:pt>
    <dgm:pt modelId="{7056CFDD-CA63-4645-AAA5-938C33831A0C}" type="sibTrans" cxnId="{59269102-C273-4713-A7A9-0190A66021DA}">
      <dgm:prSet/>
      <dgm:spPr/>
      <dgm:t>
        <a:bodyPr/>
        <a:lstStyle/>
        <a:p>
          <a:endParaRPr lang="en-US"/>
        </a:p>
      </dgm:t>
    </dgm:pt>
    <dgm:pt modelId="{F91F241A-82AE-4AAC-BA8D-290A29F043B4}">
      <dgm:prSet phldrT="[Text]" phldr="0"/>
      <dgm:spPr/>
      <dgm:t>
        <a:bodyPr/>
        <a:lstStyle/>
        <a:p>
          <a:pPr rtl="0"/>
          <a:r>
            <a:rPr lang="en-US">
              <a:latin typeface="Aptos Display" panose="020F0302020204030204"/>
            </a:rPr>
            <a:t>Food hygiene and safety instructions</a:t>
          </a:r>
          <a:endParaRPr lang="en-US"/>
        </a:p>
      </dgm:t>
    </dgm:pt>
    <dgm:pt modelId="{DB59914B-851D-4F06-8367-5E00EB923E6B}" type="parTrans" cxnId="{242A4555-847A-44D5-BC67-3BE218A9F5CF}">
      <dgm:prSet/>
      <dgm:spPr/>
      <dgm:t>
        <a:bodyPr/>
        <a:lstStyle/>
        <a:p>
          <a:endParaRPr lang="en-US"/>
        </a:p>
      </dgm:t>
    </dgm:pt>
    <dgm:pt modelId="{E539D068-CD28-4EBE-93E5-4E933ACD6FF7}" type="sibTrans" cxnId="{242A4555-847A-44D5-BC67-3BE218A9F5CF}">
      <dgm:prSet/>
      <dgm:spPr/>
      <dgm:t>
        <a:bodyPr/>
        <a:lstStyle/>
        <a:p>
          <a:endParaRPr lang="en-US"/>
        </a:p>
      </dgm:t>
    </dgm:pt>
    <dgm:pt modelId="{90D2D27E-F27C-4B6E-B38D-3D239DE3AE24}">
      <dgm:prSet phldrT="[Text]" phldr="0"/>
      <dgm:spPr/>
      <dgm:t>
        <a:bodyPr/>
        <a:lstStyle/>
        <a:p>
          <a:r>
            <a:rPr lang="en-US" sz="1800">
              <a:latin typeface="Aptos Display" panose="020F0302020204030204"/>
            </a:rPr>
            <a:t>CHANNEL</a:t>
          </a:r>
          <a:endParaRPr lang="en-US" sz="1800"/>
        </a:p>
      </dgm:t>
    </dgm:pt>
    <dgm:pt modelId="{6BF3224A-4923-48A8-BBC4-96EFAF2A97D2}" type="parTrans" cxnId="{9881865C-F880-428C-8322-037F5A464DEE}">
      <dgm:prSet/>
      <dgm:spPr/>
      <dgm:t>
        <a:bodyPr/>
        <a:lstStyle/>
        <a:p>
          <a:endParaRPr lang="en-US"/>
        </a:p>
      </dgm:t>
    </dgm:pt>
    <dgm:pt modelId="{70F68503-5E02-415B-9EF9-5A0400F466DA}" type="sibTrans" cxnId="{9881865C-F880-428C-8322-037F5A464DEE}">
      <dgm:prSet/>
      <dgm:spPr/>
      <dgm:t>
        <a:bodyPr/>
        <a:lstStyle/>
        <a:p>
          <a:endParaRPr lang="en-US"/>
        </a:p>
      </dgm:t>
    </dgm:pt>
    <dgm:pt modelId="{4A7DFFA8-BB49-4D5B-99A2-47B934C1584E}">
      <dgm:prSet phldrT="[Text]" phldr="0"/>
      <dgm:spPr/>
      <dgm:t>
        <a:bodyPr/>
        <a:lstStyle/>
        <a:p>
          <a:pPr rtl="0"/>
          <a:r>
            <a:rPr lang="en-US">
              <a:latin typeface="Aptos Display" panose="020F0302020204030204"/>
            </a:rPr>
            <a:t>Verbal communication and workspace signs</a:t>
          </a:r>
          <a:endParaRPr lang="en-US"/>
        </a:p>
      </dgm:t>
    </dgm:pt>
    <dgm:pt modelId="{632B0E07-511F-4225-85F5-AF953CBE3517}" type="parTrans" cxnId="{F8F08810-9ED9-4FC6-9AA3-C0AC1094AEE7}">
      <dgm:prSet/>
      <dgm:spPr/>
      <dgm:t>
        <a:bodyPr/>
        <a:lstStyle/>
        <a:p>
          <a:endParaRPr lang="en-US"/>
        </a:p>
      </dgm:t>
    </dgm:pt>
    <dgm:pt modelId="{A136C199-A9F6-4922-B462-F2C926CCCBA2}" type="sibTrans" cxnId="{F8F08810-9ED9-4FC6-9AA3-C0AC1094AEE7}">
      <dgm:prSet/>
      <dgm:spPr/>
      <dgm:t>
        <a:bodyPr/>
        <a:lstStyle/>
        <a:p>
          <a:endParaRPr lang="en-US"/>
        </a:p>
      </dgm:t>
    </dgm:pt>
    <dgm:pt modelId="{8E1BBCEB-1480-4C5D-A849-C3685057C2A7}">
      <dgm:prSet phldrT="[Text]" phldr="0"/>
      <dgm:spPr/>
      <dgm:t>
        <a:bodyPr/>
        <a:lstStyle/>
        <a:p>
          <a:r>
            <a:rPr lang="en-US" sz="2200">
              <a:latin typeface="Aptos Display" panose="020F0302020204030204"/>
            </a:rPr>
            <a:t>RECEIVER</a:t>
          </a:r>
        </a:p>
      </dgm:t>
    </dgm:pt>
    <dgm:pt modelId="{B1BAD02C-2018-4EC9-B6DF-E12ACBF5515B}" type="parTrans" cxnId="{9E113610-4994-4B60-A6CF-9A6410088690}">
      <dgm:prSet/>
      <dgm:spPr/>
    </dgm:pt>
    <dgm:pt modelId="{23A8B977-4D34-4410-9F24-86CDC83CE809}" type="sibTrans" cxnId="{9E113610-4994-4B60-A6CF-9A6410088690}">
      <dgm:prSet/>
      <dgm:spPr/>
    </dgm:pt>
    <dgm:pt modelId="{B590E268-7EA8-49D1-8AA3-4CFD342BE33C}">
      <dgm:prSet phldrT="[Text]" phldr="0"/>
      <dgm:spPr/>
      <dgm:t>
        <a:bodyPr/>
        <a:lstStyle/>
        <a:p>
          <a:r>
            <a:rPr lang="en-US" sz="1800">
              <a:latin typeface="Aptos Display" panose="020F0302020204030204"/>
            </a:rPr>
            <a:t>Employees</a:t>
          </a:r>
        </a:p>
      </dgm:t>
    </dgm:pt>
    <dgm:pt modelId="{DB2EEA44-3DC6-4186-9C7F-A5C28552BFDA}" type="parTrans" cxnId="{00950315-7DAD-407F-ACAE-14B8288DDCC5}">
      <dgm:prSet/>
      <dgm:spPr/>
    </dgm:pt>
    <dgm:pt modelId="{3F30915B-B53F-4DC4-AE24-8DF5EE99BBED}" type="sibTrans" cxnId="{00950315-7DAD-407F-ACAE-14B8288DDCC5}">
      <dgm:prSet/>
      <dgm:spPr/>
    </dgm:pt>
    <dgm:pt modelId="{95E86134-1A5E-4D1F-A4BC-826F2D81FD64}">
      <dgm:prSet phldrT="[Text]" phldr="0"/>
      <dgm:spPr/>
      <dgm:t>
        <a:bodyPr/>
        <a:lstStyle/>
        <a:p>
          <a:r>
            <a:rPr lang="en-US" sz="2200">
              <a:latin typeface="Aptos Display" panose="020F0302020204030204"/>
            </a:rPr>
            <a:t>NOISE</a:t>
          </a:r>
        </a:p>
      </dgm:t>
    </dgm:pt>
    <dgm:pt modelId="{970BF636-33EF-43DE-9F38-409732F4F5CC}" type="parTrans" cxnId="{72FCBAE8-7528-4F81-846F-20F72ABCE2DD}">
      <dgm:prSet/>
      <dgm:spPr/>
    </dgm:pt>
    <dgm:pt modelId="{240AC505-4E77-4B4D-9A6A-C324EF1BB369}" type="sibTrans" cxnId="{72FCBAE8-7528-4F81-846F-20F72ABCE2DD}">
      <dgm:prSet/>
      <dgm:spPr/>
    </dgm:pt>
    <dgm:pt modelId="{C31F955C-D94C-4C76-80CF-F35F7600CE7C}">
      <dgm:prSet phldrT="[Text]" phldr="0"/>
      <dgm:spPr/>
      <dgm:t>
        <a:bodyPr/>
        <a:lstStyle/>
        <a:p>
          <a:pPr rtl="0"/>
          <a:r>
            <a:rPr lang="en-US" sz="1800">
              <a:latin typeface="Aptos Display" panose="020F0302020204030204"/>
            </a:rPr>
            <a:t>Anything that interferes with understanding the message</a:t>
          </a:r>
        </a:p>
      </dgm:t>
    </dgm:pt>
    <dgm:pt modelId="{94E0B416-A68B-4498-9DEF-98E7C476435A}" type="parTrans" cxnId="{12016B71-E4EE-4532-835F-0B06AE712540}">
      <dgm:prSet/>
      <dgm:spPr/>
    </dgm:pt>
    <dgm:pt modelId="{7BF9C487-058C-4A56-8874-951B4D997EFD}" type="sibTrans" cxnId="{12016B71-E4EE-4532-835F-0B06AE712540}">
      <dgm:prSet/>
      <dgm:spPr/>
    </dgm:pt>
    <dgm:pt modelId="{B694653D-17D2-47F0-9687-8BED3A7BAF2C}">
      <dgm:prSet phldrT="[Text]" phldr="0"/>
      <dgm:spPr/>
      <dgm:t>
        <a:bodyPr/>
        <a:lstStyle/>
        <a:p>
          <a:r>
            <a:rPr lang="en-US" sz="2200">
              <a:latin typeface="Aptos Display" panose="020F0302020204030204"/>
            </a:rPr>
            <a:t>FEEDBACK</a:t>
          </a:r>
        </a:p>
      </dgm:t>
    </dgm:pt>
    <dgm:pt modelId="{D6C606C6-72F5-4DCA-925A-6F591AAB8F94}" type="parTrans" cxnId="{5ECED5E4-47F1-4240-BD2C-2664E67A02A3}">
      <dgm:prSet/>
      <dgm:spPr/>
    </dgm:pt>
    <dgm:pt modelId="{8425F74B-DB42-4B7F-8AFC-6B926E833343}" type="sibTrans" cxnId="{5ECED5E4-47F1-4240-BD2C-2664E67A02A3}">
      <dgm:prSet/>
      <dgm:spPr/>
    </dgm:pt>
    <dgm:pt modelId="{B13420E1-521A-47E2-A720-B842DD242903}">
      <dgm:prSet phldrT="[Text]" phldr="0"/>
      <dgm:spPr/>
      <dgm:t>
        <a:bodyPr/>
        <a:lstStyle/>
        <a:p>
          <a:pPr rtl="0"/>
          <a:r>
            <a:rPr lang="en-US" sz="1800">
              <a:latin typeface="Aptos Display" panose="020F0302020204030204"/>
            </a:rPr>
            <a:t>Employees response or actions</a:t>
          </a:r>
        </a:p>
      </dgm:t>
    </dgm:pt>
    <dgm:pt modelId="{BF025F40-04C1-4223-94A8-A18D5EBDA09C}" type="parTrans" cxnId="{D19349BB-275D-4CCF-BC58-2514AA6688F0}">
      <dgm:prSet/>
      <dgm:spPr/>
    </dgm:pt>
    <dgm:pt modelId="{7DC4D27B-83F3-4381-80C7-D56A0146002D}" type="sibTrans" cxnId="{D19349BB-275D-4CCF-BC58-2514AA6688F0}">
      <dgm:prSet/>
      <dgm:spPr/>
    </dgm:pt>
    <dgm:pt modelId="{F6E8418D-16C1-4823-BCC3-293EEC868AFD}" type="pres">
      <dgm:prSet presAssocID="{AA4ECFD8-257F-472E-BC51-1AC6C99E7393}" presName="linearFlow" presStyleCnt="0">
        <dgm:presLayoutVars>
          <dgm:dir/>
          <dgm:animLvl val="lvl"/>
          <dgm:resizeHandles val="exact"/>
        </dgm:presLayoutVars>
      </dgm:prSet>
      <dgm:spPr/>
    </dgm:pt>
    <dgm:pt modelId="{CF2456AE-A0E3-46A4-A970-7F3DC169509E}" type="pres">
      <dgm:prSet presAssocID="{1F48A684-B340-4C27-823A-1CACC76DAAC1}" presName="composite" presStyleCnt="0"/>
      <dgm:spPr/>
    </dgm:pt>
    <dgm:pt modelId="{AEECF2D0-0B07-4997-9BCB-7076F61139C5}" type="pres">
      <dgm:prSet presAssocID="{1F48A684-B340-4C27-823A-1CACC76DAAC1}" presName="parentText" presStyleLbl="alignNode1" presStyleIdx="0" presStyleCnt="6">
        <dgm:presLayoutVars>
          <dgm:chMax val="1"/>
          <dgm:bulletEnabled val="1"/>
        </dgm:presLayoutVars>
      </dgm:prSet>
      <dgm:spPr/>
    </dgm:pt>
    <dgm:pt modelId="{D137B892-57AE-4E1E-9BE2-8EDFC1052535}" type="pres">
      <dgm:prSet presAssocID="{1F48A684-B340-4C27-823A-1CACC76DAAC1}" presName="descendantText" presStyleLbl="alignAcc1" presStyleIdx="0" presStyleCnt="6">
        <dgm:presLayoutVars>
          <dgm:bulletEnabled val="1"/>
        </dgm:presLayoutVars>
      </dgm:prSet>
      <dgm:spPr/>
    </dgm:pt>
    <dgm:pt modelId="{237F0D31-3F39-47DB-AE7A-4F8D321DFD23}" type="pres">
      <dgm:prSet presAssocID="{7F645196-94F5-452D-9F98-A4DFB92285A0}" presName="sp" presStyleCnt="0"/>
      <dgm:spPr/>
    </dgm:pt>
    <dgm:pt modelId="{0B71B9F0-A6B8-4A8D-A016-035C7186DF4F}" type="pres">
      <dgm:prSet presAssocID="{15AE365F-B31D-4A5D-B6EC-B1A18C61362D}" presName="composite" presStyleCnt="0"/>
      <dgm:spPr/>
    </dgm:pt>
    <dgm:pt modelId="{AF6BD606-F0D0-4E35-AAF5-835F99234E22}" type="pres">
      <dgm:prSet presAssocID="{15AE365F-B31D-4A5D-B6EC-B1A18C61362D}" presName="parentText" presStyleLbl="alignNode1" presStyleIdx="1" presStyleCnt="6">
        <dgm:presLayoutVars>
          <dgm:chMax val="1"/>
          <dgm:bulletEnabled val="1"/>
        </dgm:presLayoutVars>
      </dgm:prSet>
      <dgm:spPr/>
    </dgm:pt>
    <dgm:pt modelId="{094F01C1-343B-4240-A139-726CB968202B}" type="pres">
      <dgm:prSet presAssocID="{15AE365F-B31D-4A5D-B6EC-B1A18C61362D}" presName="descendantText" presStyleLbl="alignAcc1" presStyleIdx="1" presStyleCnt="6">
        <dgm:presLayoutVars>
          <dgm:bulletEnabled val="1"/>
        </dgm:presLayoutVars>
      </dgm:prSet>
      <dgm:spPr/>
    </dgm:pt>
    <dgm:pt modelId="{75B0E3D4-627D-4801-95AD-E4EB0C5AD55B}" type="pres">
      <dgm:prSet presAssocID="{7056CFDD-CA63-4645-AAA5-938C33831A0C}" presName="sp" presStyleCnt="0"/>
      <dgm:spPr/>
    </dgm:pt>
    <dgm:pt modelId="{BB5303E0-A5B9-4CF8-8982-966FB54D6633}" type="pres">
      <dgm:prSet presAssocID="{90D2D27E-F27C-4B6E-B38D-3D239DE3AE24}" presName="composite" presStyleCnt="0"/>
      <dgm:spPr/>
    </dgm:pt>
    <dgm:pt modelId="{AEAC65F3-110A-43E3-B51D-B4762EC2822A}" type="pres">
      <dgm:prSet presAssocID="{90D2D27E-F27C-4B6E-B38D-3D239DE3AE24}" presName="parentText" presStyleLbl="alignNode1" presStyleIdx="2" presStyleCnt="6">
        <dgm:presLayoutVars>
          <dgm:chMax val="1"/>
          <dgm:bulletEnabled val="1"/>
        </dgm:presLayoutVars>
      </dgm:prSet>
      <dgm:spPr/>
    </dgm:pt>
    <dgm:pt modelId="{7DCC7B3E-C11F-4DE8-B6DB-A390931FAA87}" type="pres">
      <dgm:prSet presAssocID="{90D2D27E-F27C-4B6E-B38D-3D239DE3AE24}" presName="descendantText" presStyleLbl="alignAcc1" presStyleIdx="2" presStyleCnt="6">
        <dgm:presLayoutVars>
          <dgm:bulletEnabled val="1"/>
        </dgm:presLayoutVars>
      </dgm:prSet>
      <dgm:spPr/>
    </dgm:pt>
    <dgm:pt modelId="{36DE34EF-AEC3-4516-B22B-55437122F5CA}" type="pres">
      <dgm:prSet presAssocID="{70F68503-5E02-415B-9EF9-5A0400F466DA}" presName="sp" presStyleCnt="0"/>
      <dgm:spPr/>
    </dgm:pt>
    <dgm:pt modelId="{BA314021-3463-465E-B3D8-A421FCC5A331}" type="pres">
      <dgm:prSet presAssocID="{8E1BBCEB-1480-4C5D-A849-C3685057C2A7}" presName="composite" presStyleCnt="0"/>
      <dgm:spPr/>
    </dgm:pt>
    <dgm:pt modelId="{A36ADD53-15C9-42E1-8520-D49DA8829EDA}" type="pres">
      <dgm:prSet presAssocID="{8E1BBCEB-1480-4C5D-A849-C3685057C2A7}" presName="parentText" presStyleLbl="alignNode1" presStyleIdx="3" presStyleCnt="6">
        <dgm:presLayoutVars>
          <dgm:chMax val="1"/>
          <dgm:bulletEnabled val="1"/>
        </dgm:presLayoutVars>
      </dgm:prSet>
      <dgm:spPr/>
    </dgm:pt>
    <dgm:pt modelId="{358A3091-FE03-46BC-BE05-39A7264FBF96}" type="pres">
      <dgm:prSet presAssocID="{8E1BBCEB-1480-4C5D-A849-C3685057C2A7}" presName="descendantText" presStyleLbl="alignAcc1" presStyleIdx="3" presStyleCnt="6">
        <dgm:presLayoutVars>
          <dgm:bulletEnabled val="1"/>
        </dgm:presLayoutVars>
      </dgm:prSet>
      <dgm:spPr/>
    </dgm:pt>
    <dgm:pt modelId="{D41CD16F-3B65-4262-9D21-486BAE60D2EB}" type="pres">
      <dgm:prSet presAssocID="{23A8B977-4D34-4410-9F24-86CDC83CE809}" presName="sp" presStyleCnt="0"/>
      <dgm:spPr/>
    </dgm:pt>
    <dgm:pt modelId="{9DD415CD-6C41-4943-9D88-13A49E0E6DB4}" type="pres">
      <dgm:prSet presAssocID="{95E86134-1A5E-4D1F-A4BC-826F2D81FD64}" presName="composite" presStyleCnt="0"/>
      <dgm:spPr/>
    </dgm:pt>
    <dgm:pt modelId="{790CAC69-77D8-4606-AF6B-7E9309EFA985}" type="pres">
      <dgm:prSet presAssocID="{95E86134-1A5E-4D1F-A4BC-826F2D81FD64}" presName="parentText" presStyleLbl="alignNode1" presStyleIdx="4" presStyleCnt="6">
        <dgm:presLayoutVars>
          <dgm:chMax val="1"/>
          <dgm:bulletEnabled val="1"/>
        </dgm:presLayoutVars>
      </dgm:prSet>
      <dgm:spPr/>
    </dgm:pt>
    <dgm:pt modelId="{D342F585-BFEF-4E6E-B6A3-5CB29B0FD1B8}" type="pres">
      <dgm:prSet presAssocID="{95E86134-1A5E-4D1F-A4BC-826F2D81FD64}" presName="descendantText" presStyleLbl="alignAcc1" presStyleIdx="4" presStyleCnt="6">
        <dgm:presLayoutVars>
          <dgm:bulletEnabled val="1"/>
        </dgm:presLayoutVars>
      </dgm:prSet>
      <dgm:spPr/>
    </dgm:pt>
    <dgm:pt modelId="{0EE7BF98-5EED-40AA-AF62-08FCD0A3F8B3}" type="pres">
      <dgm:prSet presAssocID="{240AC505-4E77-4B4D-9A6A-C324EF1BB369}" presName="sp" presStyleCnt="0"/>
      <dgm:spPr/>
    </dgm:pt>
    <dgm:pt modelId="{8ED5C61B-077A-4AB3-A890-381404E7BEB4}" type="pres">
      <dgm:prSet presAssocID="{B694653D-17D2-47F0-9687-8BED3A7BAF2C}" presName="composite" presStyleCnt="0"/>
      <dgm:spPr/>
    </dgm:pt>
    <dgm:pt modelId="{2265CBAA-762B-42DA-9B11-8E00BAECC855}" type="pres">
      <dgm:prSet presAssocID="{B694653D-17D2-47F0-9687-8BED3A7BAF2C}" presName="parentText" presStyleLbl="alignNode1" presStyleIdx="5" presStyleCnt="6">
        <dgm:presLayoutVars>
          <dgm:chMax val="1"/>
          <dgm:bulletEnabled val="1"/>
        </dgm:presLayoutVars>
      </dgm:prSet>
      <dgm:spPr/>
    </dgm:pt>
    <dgm:pt modelId="{640167FF-54C2-4822-B0CE-FD4B4E81C110}" type="pres">
      <dgm:prSet presAssocID="{B694653D-17D2-47F0-9687-8BED3A7BAF2C}" presName="descendantText" presStyleLbl="alignAcc1" presStyleIdx="5" presStyleCnt="6">
        <dgm:presLayoutVars>
          <dgm:bulletEnabled val="1"/>
        </dgm:presLayoutVars>
      </dgm:prSet>
      <dgm:spPr/>
    </dgm:pt>
  </dgm:ptLst>
  <dgm:cxnLst>
    <dgm:cxn modelId="{59269102-C273-4713-A7A9-0190A66021DA}" srcId="{AA4ECFD8-257F-472E-BC51-1AC6C99E7393}" destId="{15AE365F-B31D-4A5D-B6EC-B1A18C61362D}" srcOrd="1" destOrd="0" parTransId="{A4DD4BD7-9CF8-416D-BE6A-0E8BA5519068}" sibTransId="{7056CFDD-CA63-4645-AAA5-938C33831A0C}"/>
    <dgm:cxn modelId="{9E113610-4994-4B60-A6CF-9A6410088690}" srcId="{AA4ECFD8-257F-472E-BC51-1AC6C99E7393}" destId="{8E1BBCEB-1480-4C5D-A849-C3685057C2A7}" srcOrd="3" destOrd="0" parTransId="{B1BAD02C-2018-4EC9-B6DF-E12ACBF5515B}" sibTransId="{23A8B977-4D34-4410-9F24-86CDC83CE809}"/>
    <dgm:cxn modelId="{F8F08810-9ED9-4FC6-9AA3-C0AC1094AEE7}" srcId="{90D2D27E-F27C-4B6E-B38D-3D239DE3AE24}" destId="{4A7DFFA8-BB49-4D5B-99A2-47B934C1584E}" srcOrd="0" destOrd="0" parTransId="{632B0E07-511F-4225-85F5-AF953CBE3517}" sibTransId="{A136C199-A9F6-4922-B462-F2C926CCCBA2}"/>
    <dgm:cxn modelId="{00950315-7DAD-407F-ACAE-14B8288DDCC5}" srcId="{8E1BBCEB-1480-4C5D-A849-C3685057C2A7}" destId="{B590E268-7EA8-49D1-8AA3-4CFD342BE33C}" srcOrd="0" destOrd="0" parTransId="{DB2EEA44-3DC6-4186-9C7F-A5C28552BFDA}" sibTransId="{3F30915B-B53F-4DC4-AE24-8DF5EE99BBED}"/>
    <dgm:cxn modelId="{2822981E-94B6-412D-939E-1EE0D121C6C3}" type="presOf" srcId="{8E1BBCEB-1480-4C5D-A849-C3685057C2A7}" destId="{A36ADD53-15C9-42E1-8520-D49DA8829EDA}" srcOrd="0" destOrd="0" presId="urn:microsoft.com/office/officeart/2005/8/layout/chevron2"/>
    <dgm:cxn modelId="{D9FB9436-B33D-4B60-AF74-7731A4A6ED8E}" type="presOf" srcId="{B13420E1-521A-47E2-A720-B842DD242903}" destId="{640167FF-54C2-4822-B0CE-FD4B4E81C110}" srcOrd="0" destOrd="0" presId="urn:microsoft.com/office/officeart/2005/8/layout/chevron2"/>
    <dgm:cxn modelId="{AD72FA38-7FB2-477E-BB1A-526742373846}" type="presOf" srcId="{15AE365F-B31D-4A5D-B6EC-B1A18C61362D}" destId="{AF6BD606-F0D0-4E35-AAF5-835F99234E22}" srcOrd="0" destOrd="0" presId="urn:microsoft.com/office/officeart/2005/8/layout/chevron2"/>
    <dgm:cxn modelId="{573E663D-1629-4CCC-AFD4-8610B5D84ACD}" type="presOf" srcId="{90D2D27E-F27C-4B6E-B38D-3D239DE3AE24}" destId="{AEAC65F3-110A-43E3-B51D-B4762EC2822A}" srcOrd="0" destOrd="0" presId="urn:microsoft.com/office/officeart/2005/8/layout/chevron2"/>
    <dgm:cxn modelId="{9881865C-F880-428C-8322-037F5A464DEE}" srcId="{AA4ECFD8-257F-472E-BC51-1AC6C99E7393}" destId="{90D2D27E-F27C-4B6E-B38D-3D239DE3AE24}" srcOrd="2" destOrd="0" parTransId="{6BF3224A-4923-48A8-BBC4-96EFAF2A97D2}" sibTransId="{70F68503-5E02-415B-9EF9-5A0400F466DA}"/>
    <dgm:cxn modelId="{49B7F560-A1ED-43E9-84F9-8480927D638C}" type="presOf" srcId="{4A7DFFA8-BB49-4D5B-99A2-47B934C1584E}" destId="{7DCC7B3E-C11F-4DE8-B6DB-A390931FAA87}" srcOrd="0" destOrd="0" presId="urn:microsoft.com/office/officeart/2005/8/layout/chevron2"/>
    <dgm:cxn modelId="{B58BD161-98A6-4D47-80CD-CF5B203D1F38}" type="presOf" srcId="{95E86134-1A5E-4D1F-A4BC-826F2D81FD64}" destId="{790CAC69-77D8-4606-AF6B-7E9309EFA985}" srcOrd="0" destOrd="0" presId="urn:microsoft.com/office/officeart/2005/8/layout/chevron2"/>
    <dgm:cxn modelId="{C683C547-82B8-4C48-95FC-E510FB43BC39}" type="presOf" srcId="{F91F241A-82AE-4AAC-BA8D-290A29F043B4}" destId="{094F01C1-343B-4240-A139-726CB968202B}" srcOrd="0" destOrd="0" presId="urn:microsoft.com/office/officeart/2005/8/layout/chevron2"/>
    <dgm:cxn modelId="{16D7E74D-E10B-4B56-BB5A-F3C9A96384E3}" type="presOf" srcId="{AA4ECFD8-257F-472E-BC51-1AC6C99E7393}" destId="{F6E8418D-16C1-4823-BCC3-293EEC868AFD}" srcOrd="0" destOrd="0" presId="urn:microsoft.com/office/officeart/2005/8/layout/chevron2"/>
    <dgm:cxn modelId="{12016B71-E4EE-4532-835F-0B06AE712540}" srcId="{95E86134-1A5E-4D1F-A4BC-826F2D81FD64}" destId="{C31F955C-D94C-4C76-80CF-F35F7600CE7C}" srcOrd="0" destOrd="0" parTransId="{94E0B416-A68B-4498-9DEF-98E7C476435A}" sibTransId="{7BF9C487-058C-4A56-8874-951B4D997EFD}"/>
    <dgm:cxn modelId="{242A4555-847A-44D5-BC67-3BE218A9F5CF}" srcId="{15AE365F-B31D-4A5D-B6EC-B1A18C61362D}" destId="{F91F241A-82AE-4AAC-BA8D-290A29F043B4}" srcOrd="0" destOrd="0" parTransId="{DB59914B-851D-4F06-8367-5E00EB923E6B}" sibTransId="{E539D068-CD28-4EBE-93E5-4E933ACD6FF7}"/>
    <dgm:cxn modelId="{D29A137E-7CA4-42C5-A6B9-92E969CE89FC}" srcId="{1F48A684-B340-4C27-823A-1CACC76DAAC1}" destId="{4B195C93-5739-4DF9-8FA4-9F115AA718C1}" srcOrd="0" destOrd="0" parTransId="{34F83AFB-41CF-40A0-97C1-81B286BD0D4F}" sibTransId="{82E94761-70C1-4F20-A7B9-9EADEFC0834A}"/>
    <dgm:cxn modelId="{0D7E53B2-2237-4247-B047-BEA6DFBCE75F}" type="presOf" srcId="{4B195C93-5739-4DF9-8FA4-9F115AA718C1}" destId="{D137B892-57AE-4E1E-9BE2-8EDFC1052535}" srcOrd="0" destOrd="0" presId="urn:microsoft.com/office/officeart/2005/8/layout/chevron2"/>
    <dgm:cxn modelId="{D19349BB-275D-4CCF-BC58-2514AA6688F0}" srcId="{B694653D-17D2-47F0-9687-8BED3A7BAF2C}" destId="{B13420E1-521A-47E2-A720-B842DD242903}" srcOrd="0" destOrd="0" parTransId="{BF025F40-04C1-4223-94A8-A18D5EBDA09C}" sibTransId="{7DC4D27B-83F3-4381-80C7-D56A0146002D}"/>
    <dgm:cxn modelId="{D63C4BCF-5A1E-47C1-B9CE-2B8B5FD94549}" type="presOf" srcId="{C31F955C-D94C-4C76-80CF-F35F7600CE7C}" destId="{D342F585-BFEF-4E6E-B6A3-5CB29B0FD1B8}" srcOrd="0" destOrd="0" presId="urn:microsoft.com/office/officeart/2005/8/layout/chevron2"/>
    <dgm:cxn modelId="{A18A67D3-277D-46A4-828E-4C38AE978257}" type="presOf" srcId="{B694653D-17D2-47F0-9687-8BED3A7BAF2C}" destId="{2265CBAA-762B-42DA-9B11-8E00BAECC855}" srcOrd="0" destOrd="0" presId="urn:microsoft.com/office/officeart/2005/8/layout/chevron2"/>
    <dgm:cxn modelId="{774A03E1-5308-46D4-9D62-157E764D701D}" srcId="{AA4ECFD8-257F-472E-BC51-1AC6C99E7393}" destId="{1F48A684-B340-4C27-823A-1CACC76DAAC1}" srcOrd="0" destOrd="0" parTransId="{9454434F-7445-40A1-8316-E7E6D42310C9}" sibTransId="{7F645196-94F5-452D-9F98-A4DFB92285A0}"/>
    <dgm:cxn modelId="{5ECED5E4-47F1-4240-BD2C-2664E67A02A3}" srcId="{AA4ECFD8-257F-472E-BC51-1AC6C99E7393}" destId="{B694653D-17D2-47F0-9687-8BED3A7BAF2C}" srcOrd="5" destOrd="0" parTransId="{D6C606C6-72F5-4DCA-925A-6F591AAB8F94}" sibTransId="{8425F74B-DB42-4B7F-8AFC-6B926E833343}"/>
    <dgm:cxn modelId="{33E43BE5-3985-44E9-AA3A-68FF6BA9CE32}" type="presOf" srcId="{1F48A684-B340-4C27-823A-1CACC76DAAC1}" destId="{AEECF2D0-0B07-4997-9BCB-7076F61139C5}" srcOrd="0" destOrd="0" presId="urn:microsoft.com/office/officeart/2005/8/layout/chevron2"/>
    <dgm:cxn modelId="{72FCBAE8-7528-4F81-846F-20F72ABCE2DD}" srcId="{AA4ECFD8-257F-472E-BC51-1AC6C99E7393}" destId="{95E86134-1A5E-4D1F-A4BC-826F2D81FD64}" srcOrd="4" destOrd="0" parTransId="{970BF636-33EF-43DE-9F38-409732F4F5CC}" sibTransId="{240AC505-4E77-4B4D-9A6A-C324EF1BB369}"/>
    <dgm:cxn modelId="{24B60CEE-141D-4D62-9A2D-A7ADD73B2F40}" type="presOf" srcId="{B590E268-7EA8-49D1-8AA3-4CFD342BE33C}" destId="{358A3091-FE03-46BC-BE05-39A7264FBF96}" srcOrd="0" destOrd="0" presId="urn:microsoft.com/office/officeart/2005/8/layout/chevron2"/>
    <dgm:cxn modelId="{1E7D4B8A-8C4E-40E8-B9E5-55CA8E131526}" type="presParOf" srcId="{F6E8418D-16C1-4823-BCC3-293EEC868AFD}" destId="{CF2456AE-A0E3-46A4-A970-7F3DC169509E}" srcOrd="0" destOrd="0" presId="urn:microsoft.com/office/officeart/2005/8/layout/chevron2"/>
    <dgm:cxn modelId="{A256325B-6666-4DA8-B5B7-9A5747BE66D4}" type="presParOf" srcId="{CF2456AE-A0E3-46A4-A970-7F3DC169509E}" destId="{AEECF2D0-0B07-4997-9BCB-7076F61139C5}" srcOrd="0" destOrd="0" presId="urn:microsoft.com/office/officeart/2005/8/layout/chevron2"/>
    <dgm:cxn modelId="{629AF7EE-A2A9-42EE-9180-38CEC2B159CE}" type="presParOf" srcId="{CF2456AE-A0E3-46A4-A970-7F3DC169509E}" destId="{D137B892-57AE-4E1E-9BE2-8EDFC1052535}" srcOrd="1" destOrd="0" presId="urn:microsoft.com/office/officeart/2005/8/layout/chevron2"/>
    <dgm:cxn modelId="{73CBB614-E7CD-4124-9161-A7D074BA007A}" type="presParOf" srcId="{F6E8418D-16C1-4823-BCC3-293EEC868AFD}" destId="{237F0D31-3F39-47DB-AE7A-4F8D321DFD23}" srcOrd="1" destOrd="0" presId="urn:microsoft.com/office/officeart/2005/8/layout/chevron2"/>
    <dgm:cxn modelId="{E3B1DAD2-1397-4ADB-9D9E-CEC6EBC030DE}" type="presParOf" srcId="{F6E8418D-16C1-4823-BCC3-293EEC868AFD}" destId="{0B71B9F0-A6B8-4A8D-A016-035C7186DF4F}" srcOrd="2" destOrd="0" presId="urn:microsoft.com/office/officeart/2005/8/layout/chevron2"/>
    <dgm:cxn modelId="{5B0ED0E0-6D63-4033-B133-E976BE59D9E5}" type="presParOf" srcId="{0B71B9F0-A6B8-4A8D-A016-035C7186DF4F}" destId="{AF6BD606-F0D0-4E35-AAF5-835F99234E22}" srcOrd="0" destOrd="0" presId="urn:microsoft.com/office/officeart/2005/8/layout/chevron2"/>
    <dgm:cxn modelId="{05BFC58E-6F21-434C-831C-BE86EFED08B9}" type="presParOf" srcId="{0B71B9F0-A6B8-4A8D-A016-035C7186DF4F}" destId="{094F01C1-343B-4240-A139-726CB968202B}" srcOrd="1" destOrd="0" presId="urn:microsoft.com/office/officeart/2005/8/layout/chevron2"/>
    <dgm:cxn modelId="{7B8859F7-53A4-4C5A-B421-812B91FF931F}" type="presParOf" srcId="{F6E8418D-16C1-4823-BCC3-293EEC868AFD}" destId="{75B0E3D4-627D-4801-95AD-E4EB0C5AD55B}" srcOrd="3" destOrd="0" presId="urn:microsoft.com/office/officeart/2005/8/layout/chevron2"/>
    <dgm:cxn modelId="{CCD15C52-2D11-45C7-84AF-31AA94900878}" type="presParOf" srcId="{F6E8418D-16C1-4823-BCC3-293EEC868AFD}" destId="{BB5303E0-A5B9-4CF8-8982-966FB54D6633}" srcOrd="4" destOrd="0" presId="urn:microsoft.com/office/officeart/2005/8/layout/chevron2"/>
    <dgm:cxn modelId="{16F7234C-DE49-4EC6-86E5-EB0502D56307}" type="presParOf" srcId="{BB5303E0-A5B9-4CF8-8982-966FB54D6633}" destId="{AEAC65F3-110A-43E3-B51D-B4762EC2822A}" srcOrd="0" destOrd="0" presId="urn:microsoft.com/office/officeart/2005/8/layout/chevron2"/>
    <dgm:cxn modelId="{ACF27C8E-7333-40CB-8E94-446E6B49E6FE}" type="presParOf" srcId="{BB5303E0-A5B9-4CF8-8982-966FB54D6633}" destId="{7DCC7B3E-C11F-4DE8-B6DB-A390931FAA87}" srcOrd="1" destOrd="0" presId="urn:microsoft.com/office/officeart/2005/8/layout/chevron2"/>
    <dgm:cxn modelId="{C64635FD-E6FF-4C1C-8739-8DBB9B806022}" type="presParOf" srcId="{F6E8418D-16C1-4823-BCC3-293EEC868AFD}" destId="{36DE34EF-AEC3-4516-B22B-55437122F5CA}" srcOrd="5" destOrd="0" presId="urn:microsoft.com/office/officeart/2005/8/layout/chevron2"/>
    <dgm:cxn modelId="{9D22BC46-F80E-4AC9-9922-6665F6560BF0}" type="presParOf" srcId="{F6E8418D-16C1-4823-BCC3-293EEC868AFD}" destId="{BA314021-3463-465E-B3D8-A421FCC5A331}" srcOrd="6" destOrd="0" presId="urn:microsoft.com/office/officeart/2005/8/layout/chevron2"/>
    <dgm:cxn modelId="{1922815D-D42B-4098-A072-A988D50251E4}" type="presParOf" srcId="{BA314021-3463-465E-B3D8-A421FCC5A331}" destId="{A36ADD53-15C9-42E1-8520-D49DA8829EDA}" srcOrd="0" destOrd="0" presId="urn:microsoft.com/office/officeart/2005/8/layout/chevron2"/>
    <dgm:cxn modelId="{4EBB4C9E-EF60-49C1-BB8F-6EF32C5ABEE0}" type="presParOf" srcId="{BA314021-3463-465E-B3D8-A421FCC5A331}" destId="{358A3091-FE03-46BC-BE05-39A7264FBF96}" srcOrd="1" destOrd="0" presId="urn:microsoft.com/office/officeart/2005/8/layout/chevron2"/>
    <dgm:cxn modelId="{E976A568-5986-4E4A-B1B5-14F9CFB738CD}" type="presParOf" srcId="{F6E8418D-16C1-4823-BCC3-293EEC868AFD}" destId="{D41CD16F-3B65-4262-9D21-486BAE60D2EB}" srcOrd="7" destOrd="0" presId="urn:microsoft.com/office/officeart/2005/8/layout/chevron2"/>
    <dgm:cxn modelId="{38E3E4E7-AA02-4D80-85CC-24104AA9851F}" type="presParOf" srcId="{F6E8418D-16C1-4823-BCC3-293EEC868AFD}" destId="{9DD415CD-6C41-4943-9D88-13A49E0E6DB4}" srcOrd="8" destOrd="0" presId="urn:microsoft.com/office/officeart/2005/8/layout/chevron2"/>
    <dgm:cxn modelId="{94235E60-68C8-403B-9A90-2ED096553F56}" type="presParOf" srcId="{9DD415CD-6C41-4943-9D88-13A49E0E6DB4}" destId="{790CAC69-77D8-4606-AF6B-7E9309EFA985}" srcOrd="0" destOrd="0" presId="urn:microsoft.com/office/officeart/2005/8/layout/chevron2"/>
    <dgm:cxn modelId="{DEC6CED6-6875-4425-AEF0-3FFCE30B1B7F}" type="presParOf" srcId="{9DD415CD-6C41-4943-9D88-13A49E0E6DB4}" destId="{D342F585-BFEF-4E6E-B6A3-5CB29B0FD1B8}" srcOrd="1" destOrd="0" presId="urn:microsoft.com/office/officeart/2005/8/layout/chevron2"/>
    <dgm:cxn modelId="{7551F68F-F8E4-41A2-8572-3FF48E9789ED}" type="presParOf" srcId="{F6E8418D-16C1-4823-BCC3-293EEC868AFD}" destId="{0EE7BF98-5EED-40AA-AF62-08FCD0A3F8B3}" srcOrd="9" destOrd="0" presId="urn:microsoft.com/office/officeart/2005/8/layout/chevron2"/>
    <dgm:cxn modelId="{C5D68080-69CB-48F2-9152-7DF81A83B6B9}" type="presParOf" srcId="{F6E8418D-16C1-4823-BCC3-293EEC868AFD}" destId="{8ED5C61B-077A-4AB3-A890-381404E7BEB4}" srcOrd="10" destOrd="0" presId="urn:microsoft.com/office/officeart/2005/8/layout/chevron2"/>
    <dgm:cxn modelId="{6D2A5B57-8E43-4B4D-A900-2692B4034491}" type="presParOf" srcId="{8ED5C61B-077A-4AB3-A890-381404E7BEB4}" destId="{2265CBAA-762B-42DA-9B11-8E00BAECC855}" srcOrd="0" destOrd="0" presId="urn:microsoft.com/office/officeart/2005/8/layout/chevron2"/>
    <dgm:cxn modelId="{76C1DE4F-3E32-4564-AC89-9E065A874501}" type="presParOf" srcId="{8ED5C61B-077A-4AB3-A890-381404E7BEB4}" destId="{640167FF-54C2-4822-B0CE-FD4B4E81C110}" srcOrd="1" destOrd="0" presId="urn:microsoft.com/office/officeart/2005/8/layout/chevr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7AF036A-30CB-4F90-A46B-9041209249CE}"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GB"/>
        </a:p>
      </dgm:t>
    </dgm:pt>
    <dgm:pt modelId="{B4F96756-70AF-4763-BCC1-EFD6B91566C8}">
      <dgm:prSet phldrT="[Text]" phldr="0"/>
      <dgm:spPr/>
      <dgm:t>
        <a:bodyPr/>
        <a:lstStyle/>
        <a:p>
          <a:r>
            <a:rPr lang="en-GB" sz="1800">
              <a:latin typeface="Arial"/>
              <a:cs typeface="Arial"/>
            </a:rPr>
            <a:t>Language Barrier Solutions</a:t>
          </a:r>
        </a:p>
      </dgm:t>
    </dgm:pt>
    <dgm:pt modelId="{7A58F872-00CA-488E-86ED-BE4DF1D26C4F}" type="parTrans" cxnId="{1D1A5005-6395-4441-9D0D-DB46DDF38A38}">
      <dgm:prSet/>
      <dgm:spPr/>
      <dgm:t>
        <a:bodyPr/>
        <a:lstStyle/>
        <a:p>
          <a:endParaRPr lang="en-GB"/>
        </a:p>
      </dgm:t>
    </dgm:pt>
    <dgm:pt modelId="{C8F67640-E7F6-4057-BE38-15DDE155F450}" type="sibTrans" cxnId="{1D1A5005-6395-4441-9D0D-DB46DDF38A38}">
      <dgm:prSet/>
      <dgm:spPr/>
      <dgm:t>
        <a:bodyPr/>
        <a:lstStyle/>
        <a:p>
          <a:endParaRPr lang="en-GB"/>
        </a:p>
      </dgm:t>
    </dgm:pt>
    <dgm:pt modelId="{2433BEFC-F67D-48C1-AF8F-CF0CE24364DD}">
      <dgm:prSet phldrT="[Text]" phldr="0"/>
      <dgm:spPr/>
      <dgm:t>
        <a:bodyPr/>
        <a:lstStyle/>
        <a:p>
          <a:pPr>
            <a:buFont typeface="Wingdings" panose="05000000000000000000" pitchFamily="2" charset="2"/>
            <a:buChar char="Ø"/>
          </a:pPr>
          <a:r>
            <a:rPr lang="en-GB" sz="1800">
              <a:latin typeface="Arial"/>
              <a:cs typeface="Arial"/>
            </a:rPr>
            <a:t> Multilingual training</a:t>
          </a:r>
        </a:p>
      </dgm:t>
    </dgm:pt>
    <dgm:pt modelId="{D7BE4F17-C6FF-4A66-8B75-15EEF81E9985}" type="parTrans" cxnId="{51FCBAEA-77BB-4522-AFBC-A139A3FA2405}">
      <dgm:prSet/>
      <dgm:spPr/>
      <dgm:t>
        <a:bodyPr/>
        <a:lstStyle/>
        <a:p>
          <a:endParaRPr lang="en-GB"/>
        </a:p>
      </dgm:t>
    </dgm:pt>
    <dgm:pt modelId="{17B580A7-DC59-416C-A00D-9FA833A7DE9F}" type="sibTrans" cxnId="{51FCBAEA-77BB-4522-AFBC-A139A3FA2405}">
      <dgm:prSet/>
      <dgm:spPr/>
      <dgm:t>
        <a:bodyPr/>
        <a:lstStyle/>
        <a:p>
          <a:endParaRPr lang="en-GB"/>
        </a:p>
      </dgm:t>
    </dgm:pt>
    <dgm:pt modelId="{351CC41B-BBA9-4AD9-B0B1-506570B4E57F}">
      <dgm:prSet phldrT="[Text]" phldr="0"/>
      <dgm:spPr/>
      <dgm:t>
        <a:bodyPr/>
        <a:lstStyle/>
        <a:p>
          <a:r>
            <a:rPr lang="en-GB" sz="1800">
              <a:latin typeface="Arial"/>
              <a:cs typeface="Arial"/>
            </a:rPr>
            <a:t>Emotional Barrier Solutions </a:t>
          </a:r>
        </a:p>
      </dgm:t>
    </dgm:pt>
    <dgm:pt modelId="{01324E95-2651-443C-8918-6266BD4B87D0}" type="parTrans" cxnId="{C46C3989-63AA-4F9B-9980-55917D352791}">
      <dgm:prSet/>
      <dgm:spPr/>
      <dgm:t>
        <a:bodyPr/>
        <a:lstStyle/>
        <a:p>
          <a:endParaRPr lang="en-GB"/>
        </a:p>
      </dgm:t>
    </dgm:pt>
    <dgm:pt modelId="{FAAF1730-A826-4D73-865B-259C55B21397}" type="sibTrans" cxnId="{C46C3989-63AA-4F9B-9980-55917D352791}">
      <dgm:prSet/>
      <dgm:spPr/>
      <dgm:t>
        <a:bodyPr/>
        <a:lstStyle/>
        <a:p>
          <a:endParaRPr lang="en-GB"/>
        </a:p>
      </dgm:t>
    </dgm:pt>
    <dgm:pt modelId="{38061A7E-CA44-4B19-B49A-77D7B83BAA00}">
      <dgm:prSet phldrT="[Text]" phldr="0"/>
      <dgm:spPr/>
      <dgm:t>
        <a:bodyPr/>
        <a:lstStyle/>
        <a:p>
          <a:pPr>
            <a:buFont typeface="Wingdings" panose="05000000000000000000" pitchFamily="2" charset="2"/>
            <a:buChar char="Ø"/>
          </a:pPr>
          <a:r>
            <a:rPr lang="en-GB" sz="1800">
              <a:latin typeface="Arial"/>
              <a:cs typeface="Arial"/>
            </a:rPr>
            <a:t> Stress management support</a:t>
          </a:r>
        </a:p>
      </dgm:t>
    </dgm:pt>
    <dgm:pt modelId="{CC1C49C3-06A3-4C8C-BBCD-9341B35F232F}" type="parTrans" cxnId="{3E82AECC-F86D-4299-822A-A6A80AAF1585}">
      <dgm:prSet/>
      <dgm:spPr/>
      <dgm:t>
        <a:bodyPr/>
        <a:lstStyle/>
        <a:p>
          <a:endParaRPr lang="en-GB"/>
        </a:p>
      </dgm:t>
    </dgm:pt>
    <dgm:pt modelId="{1BAD8A5A-6F49-4991-ADF5-CA43AC2A10F0}" type="sibTrans" cxnId="{3E82AECC-F86D-4299-822A-A6A80AAF1585}">
      <dgm:prSet/>
      <dgm:spPr/>
      <dgm:t>
        <a:bodyPr/>
        <a:lstStyle/>
        <a:p>
          <a:endParaRPr lang="en-GB"/>
        </a:p>
      </dgm:t>
    </dgm:pt>
    <dgm:pt modelId="{C7FF07FF-7D4A-4E82-B208-92F4DD366A12}">
      <dgm:prSet phldrT="[Text]" phldr="0"/>
      <dgm:spPr>
        <a:solidFill>
          <a:schemeClr val="accent2"/>
        </a:solidFill>
      </dgm:spPr>
      <dgm:t>
        <a:bodyPr/>
        <a:lstStyle/>
        <a:p>
          <a:r>
            <a:rPr lang="en-GB" sz="1800">
              <a:latin typeface="Arial"/>
              <a:cs typeface="Arial"/>
            </a:rPr>
            <a:t>Result ( CARL)</a:t>
          </a:r>
        </a:p>
      </dgm:t>
    </dgm:pt>
    <dgm:pt modelId="{9F82C104-B3CD-441C-9A27-97E580E8E22B}" type="parTrans" cxnId="{11AE9EA5-9087-46A8-B1D2-BB8881FD52DF}">
      <dgm:prSet/>
      <dgm:spPr/>
      <dgm:t>
        <a:bodyPr/>
        <a:lstStyle/>
        <a:p>
          <a:endParaRPr lang="en-GB"/>
        </a:p>
      </dgm:t>
    </dgm:pt>
    <dgm:pt modelId="{73A8C9F9-5C6E-48B5-B7C0-EF7F9358AE6F}" type="sibTrans" cxnId="{11AE9EA5-9087-46A8-B1D2-BB8881FD52DF}">
      <dgm:prSet/>
      <dgm:spPr/>
      <dgm:t>
        <a:bodyPr/>
        <a:lstStyle/>
        <a:p>
          <a:endParaRPr lang="en-GB"/>
        </a:p>
      </dgm:t>
    </dgm:pt>
    <dgm:pt modelId="{A244C201-A8EF-4908-A4DC-352BBCE0C708}">
      <dgm:prSet/>
      <dgm:spPr/>
      <dgm:t>
        <a:bodyPr/>
        <a:lstStyle/>
        <a:p>
          <a:pPr>
            <a:buFont typeface="Wingdings" panose="05000000000000000000" pitchFamily="2" charset="2"/>
            <a:buChar char="Ø"/>
          </a:pPr>
          <a:r>
            <a:rPr lang="en-GB" sz="1800">
              <a:latin typeface="Arial"/>
              <a:cs typeface="Arial"/>
            </a:rPr>
            <a:t> Food safety</a:t>
          </a:r>
        </a:p>
      </dgm:t>
    </dgm:pt>
    <dgm:pt modelId="{ABD8803C-F03F-4633-A1FE-A31081656DDB}" type="parTrans" cxnId="{CB50C985-61F7-4E97-B113-D5D41B982F2D}">
      <dgm:prSet/>
      <dgm:spPr/>
      <dgm:t>
        <a:bodyPr/>
        <a:lstStyle/>
        <a:p>
          <a:endParaRPr lang="en-GB"/>
        </a:p>
      </dgm:t>
    </dgm:pt>
    <dgm:pt modelId="{05F74D02-15D1-41B5-82E2-8FF60D71EAD4}" type="sibTrans" cxnId="{CB50C985-61F7-4E97-B113-D5D41B982F2D}">
      <dgm:prSet/>
      <dgm:spPr/>
      <dgm:t>
        <a:bodyPr/>
        <a:lstStyle/>
        <a:p>
          <a:endParaRPr lang="en-GB"/>
        </a:p>
      </dgm:t>
    </dgm:pt>
    <dgm:pt modelId="{28CFF9E8-1C5E-44CF-8779-8BBDA2C17B22}">
      <dgm:prSet phldrT="[Text]" phldr="0"/>
      <dgm:spPr/>
      <dgm:t>
        <a:bodyPr/>
        <a:lstStyle/>
        <a:p>
          <a:pPr>
            <a:buFont typeface="Wingdings" panose="05000000000000000000" pitchFamily="2" charset="2"/>
            <a:buChar char="Ø"/>
          </a:pPr>
          <a:r>
            <a:rPr lang="en-GB" sz="1800">
              <a:latin typeface="Arial"/>
              <a:cs typeface="Arial"/>
            </a:rPr>
            <a:t> Visual poster with image</a:t>
          </a:r>
        </a:p>
      </dgm:t>
    </dgm:pt>
    <dgm:pt modelId="{5DBC94A9-C0D8-4551-8FC1-2DB82EB6BD5F}" type="parTrans" cxnId="{E3A4CD96-63D4-4615-B796-C5EE8C9EA75F}">
      <dgm:prSet/>
      <dgm:spPr/>
      <dgm:t>
        <a:bodyPr/>
        <a:lstStyle/>
        <a:p>
          <a:endParaRPr lang="en-GB"/>
        </a:p>
      </dgm:t>
    </dgm:pt>
    <dgm:pt modelId="{8D5C3D43-F0EC-4380-96D9-8A4C98D5E388}" type="sibTrans" cxnId="{E3A4CD96-63D4-4615-B796-C5EE8C9EA75F}">
      <dgm:prSet/>
      <dgm:spPr/>
      <dgm:t>
        <a:bodyPr/>
        <a:lstStyle/>
        <a:p>
          <a:endParaRPr lang="en-GB"/>
        </a:p>
      </dgm:t>
    </dgm:pt>
    <dgm:pt modelId="{C05F644F-532F-462A-AE5B-E3D6183B98E1}">
      <dgm:prSet phldrT="[Text]" phldr="0"/>
      <dgm:spPr/>
      <dgm:t>
        <a:bodyPr/>
        <a:lstStyle/>
        <a:p>
          <a:pPr>
            <a:buFont typeface="Wingdings" panose="05000000000000000000" pitchFamily="2" charset="2"/>
            <a:buChar char="Ø"/>
          </a:pPr>
          <a:r>
            <a:rPr lang="en-GB" sz="1800">
              <a:latin typeface="Arial"/>
              <a:cs typeface="Arial"/>
            </a:rPr>
            <a:t> Translation support</a:t>
          </a:r>
        </a:p>
      </dgm:t>
    </dgm:pt>
    <dgm:pt modelId="{A2B5F8FF-DA39-4511-9491-2B379CBB1A98}" type="parTrans" cxnId="{3CFDC4D2-BEAD-4CD7-A665-A49EF1F82E63}">
      <dgm:prSet/>
      <dgm:spPr/>
      <dgm:t>
        <a:bodyPr/>
        <a:lstStyle/>
        <a:p>
          <a:endParaRPr lang="en-GB"/>
        </a:p>
      </dgm:t>
    </dgm:pt>
    <dgm:pt modelId="{E2AAB7E9-267B-4F38-8C01-C543B1728959}" type="sibTrans" cxnId="{3CFDC4D2-BEAD-4CD7-A665-A49EF1F82E63}">
      <dgm:prSet/>
      <dgm:spPr/>
      <dgm:t>
        <a:bodyPr/>
        <a:lstStyle/>
        <a:p>
          <a:endParaRPr lang="en-GB"/>
        </a:p>
      </dgm:t>
    </dgm:pt>
    <dgm:pt modelId="{555BCBD7-6A12-4685-832A-7FFBE813B08C}">
      <dgm:prSet phldrT="[Text]" phldr="0"/>
      <dgm:spPr/>
      <dgm:t>
        <a:bodyPr/>
        <a:lstStyle/>
        <a:p>
          <a:pPr>
            <a:buFont typeface="Wingdings" panose="05000000000000000000" pitchFamily="2" charset="2"/>
            <a:buChar char="Ø"/>
          </a:pPr>
          <a:r>
            <a:rPr lang="en-GB" sz="1800">
              <a:latin typeface="Arial"/>
              <a:cs typeface="Arial"/>
            </a:rPr>
            <a:t> Demonstration based training </a:t>
          </a:r>
        </a:p>
      </dgm:t>
    </dgm:pt>
    <dgm:pt modelId="{ABE71337-9938-4EFC-BC24-764348E48664}" type="parTrans" cxnId="{FDDF3088-FBFF-437E-81F0-4A1702B4CFB8}">
      <dgm:prSet/>
      <dgm:spPr/>
      <dgm:t>
        <a:bodyPr/>
        <a:lstStyle/>
        <a:p>
          <a:endParaRPr lang="en-GB"/>
        </a:p>
      </dgm:t>
    </dgm:pt>
    <dgm:pt modelId="{08872C11-A8ED-4E2E-9681-73BE416839BF}" type="sibTrans" cxnId="{FDDF3088-FBFF-437E-81F0-4A1702B4CFB8}">
      <dgm:prSet/>
      <dgm:spPr/>
      <dgm:t>
        <a:bodyPr/>
        <a:lstStyle/>
        <a:p>
          <a:endParaRPr lang="en-GB"/>
        </a:p>
      </dgm:t>
    </dgm:pt>
    <dgm:pt modelId="{172A50D3-4FF3-43A1-8C0A-FB161E54F884}">
      <dgm:prSet phldrT="[Text]" phldr="0"/>
      <dgm:spPr/>
      <dgm:t>
        <a:bodyPr/>
        <a:lstStyle/>
        <a:p>
          <a:pPr>
            <a:buFont typeface="Wingdings" panose="05000000000000000000" pitchFamily="2" charset="2"/>
            <a:buChar char="Ø"/>
          </a:pPr>
          <a:r>
            <a:rPr lang="en-GB" sz="1800">
              <a:latin typeface="Arial"/>
              <a:cs typeface="Arial"/>
            </a:rPr>
            <a:t> Leadership training</a:t>
          </a:r>
        </a:p>
      </dgm:t>
    </dgm:pt>
    <dgm:pt modelId="{AAC72759-F7E6-4CE7-8A0A-54DD31432D42}" type="parTrans" cxnId="{DBB643B5-62F2-4EAD-96E1-E9A3FA6380FC}">
      <dgm:prSet/>
      <dgm:spPr/>
      <dgm:t>
        <a:bodyPr/>
        <a:lstStyle/>
        <a:p>
          <a:endParaRPr lang="en-GB"/>
        </a:p>
      </dgm:t>
    </dgm:pt>
    <dgm:pt modelId="{E5C00B5E-A43E-4D53-91F7-89BC27B5AAE3}" type="sibTrans" cxnId="{DBB643B5-62F2-4EAD-96E1-E9A3FA6380FC}">
      <dgm:prSet/>
      <dgm:spPr/>
      <dgm:t>
        <a:bodyPr/>
        <a:lstStyle/>
        <a:p>
          <a:endParaRPr lang="en-GB"/>
        </a:p>
      </dgm:t>
    </dgm:pt>
    <dgm:pt modelId="{379ACE32-124D-40FC-87A2-27BAF10260EF}">
      <dgm:prSet phldrT="[Text]" phldr="0"/>
      <dgm:spPr/>
      <dgm:t>
        <a:bodyPr/>
        <a:lstStyle/>
        <a:p>
          <a:pPr>
            <a:buFont typeface="Wingdings" panose="05000000000000000000" pitchFamily="2" charset="2"/>
            <a:buChar char="Ø"/>
          </a:pPr>
          <a:r>
            <a:rPr lang="en-GB" sz="1800">
              <a:latin typeface="Arial"/>
              <a:cs typeface="Arial"/>
            </a:rPr>
            <a:t> Better staffing and scheduling</a:t>
          </a:r>
        </a:p>
      </dgm:t>
    </dgm:pt>
    <dgm:pt modelId="{2EADC668-8B6E-4DC4-9A00-BF28C46E65FC}" type="parTrans" cxnId="{40DF0D21-95A6-4AF2-B8F6-B056D3F9DEE2}">
      <dgm:prSet/>
      <dgm:spPr/>
      <dgm:t>
        <a:bodyPr/>
        <a:lstStyle/>
        <a:p>
          <a:endParaRPr lang="en-GB"/>
        </a:p>
      </dgm:t>
    </dgm:pt>
    <dgm:pt modelId="{8592013E-A79A-484D-B5CC-90D224304781}" type="sibTrans" cxnId="{40DF0D21-95A6-4AF2-B8F6-B056D3F9DEE2}">
      <dgm:prSet/>
      <dgm:spPr/>
      <dgm:t>
        <a:bodyPr/>
        <a:lstStyle/>
        <a:p>
          <a:endParaRPr lang="en-GB"/>
        </a:p>
      </dgm:t>
    </dgm:pt>
    <dgm:pt modelId="{672AD85B-240C-4FBC-A910-D2027CCBA01B}">
      <dgm:prSet phldrT="[Text]" phldr="0"/>
      <dgm:spPr/>
      <dgm:t>
        <a:bodyPr/>
        <a:lstStyle/>
        <a:p>
          <a:pPr>
            <a:buFont typeface="Wingdings" panose="05000000000000000000" pitchFamily="2" charset="2"/>
            <a:buChar char="Ø"/>
          </a:pPr>
          <a:r>
            <a:rPr lang="en-GB" sz="1800">
              <a:latin typeface="Arial"/>
              <a:cs typeface="Arial"/>
            </a:rPr>
            <a:t> Emotional intelligence development </a:t>
          </a:r>
        </a:p>
      </dgm:t>
    </dgm:pt>
    <dgm:pt modelId="{1248DD70-99B1-44AB-9207-B669FF9C841C}" type="parTrans" cxnId="{2F2BDF03-246A-48CA-B022-0D1BBD54F1EA}">
      <dgm:prSet/>
      <dgm:spPr/>
      <dgm:t>
        <a:bodyPr/>
        <a:lstStyle/>
        <a:p>
          <a:endParaRPr lang="en-GB"/>
        </a:p>
      </dgm:t>
    </dgm:pt>
    <dgm:pt modelId="{AB3C2140-007C-4C52-A8E7-A8C607D495EA}" type="sibTrans" cxnId="{2F2BDF03-246A-48CA-B022-0D1BBD54F1EA}">
      <dgm:prSet/>
      <dgm:spPr/>
      <dgm:t>
        <a:bodyPr/>
        <a:lstStyle/>
        <a:p>
          <a:endParaRPr lang="en-GB"/>
        </a:p>
      </dgm:t>
    </dgm:pt>
    <dgm:pt modelId="{3674A5D7-6EEF-4666-A90E-8560CC457643}">
      <dgm:prSet/>
      <dgm:spPr/>
      <dgm:t>
        <a:bodyPr/>
        <a:lstStyle/>
        <a:p>
          <a:pPr>
            <a:buFont typeface="Wingdings" panose="05000000000000000000" pitchFamily="2" charset="2"/>
            <a:buChar char="Ø"/>
          </a:pPr>
          <a:r>
            <a:rPr lang="en-GB" sz="1800">
              <a:latin typeface="Arial"/>
              <a:cs typeface="Arial"/>
            </a:rPr>
            <a:t> Employee morale</a:t>
          </a:r>
        </a:p>
      </dgm:t>
    </dgm:pt>
    <dgm:pt modelId="{006C413C-BA7D-4520-9375-1955ECCF9AD2}" type="parTrans" cxnId="{6056E31C-94FB-42F7-8B90-9171B8D96C16}">
      <dgm:prSet/>
      <dgm:spPr/>
      <dgm:t>
        <a:bodyPr/>
        <a:lstStyle/>
        <a:p>
          <a:endParaRPr lang="en-GB"/>
        </a:p>
      </dgm:t>
    </dgm:pt>
    <dgm:pt modelId="{55B3B84E-A184-4521-A23F-D1F1951D48D6}" type="sibTrans" cxnId="{6056E31C-94FB-42F7-8B90-9171B8D96C16}">
      <dgm:prSet/>
      <dgm:spPr/>
      <dgm:t>
        <a:bodyPr/>
        <a:lstStyle/>
        <a:p>
          <a:endParaRPr lang="en-GB"/>
        </a:p>
      </dgm:t>
    </dgm:pt>
    <dgm:pt modelId="{229FD51A-43F3-4C80-9225-62A76D7E426C}">
      <dgm:prSet/>
      <dgm:spPr/>
      <dgm:t>
        <a:bodyPr/>
        <a:lstStyle/>
        <a:p>
          <a:pPr>
            <a:buFont typeface="Wingdings" panose="05000000000000000000" pitchFamily="2" charset="2"/>
            <a:buChar char="Ø"/>
          </a:pPr>
          <a:r>
            <a:rPr lang="en-GB" sz="1800">
              <a:latin typeface="Arial"/>
              <a:cs typeface="Arial"/>
            </a:rPr>
            <a:t> Communication accuracy</a:t>
          </a:r>
        </a:p>
      </dgm:t>
    </dgm:pt>
    <dgm:pt modelId="{8ACF4F61-E0AD-4612-83B6-E7195B9729B3}" type="parTrans" cxnId="{A0ECC1A1-6397-47D2-83E5-56106D231D07}">
      <dgm:prSet/>
      <dgm:spPr/>
      <dgm:t>
        <a:bodyPr/>
        <a:lstStyle/>
        <a:p>
          <a:endParaRPr lang="en-GB"/>
        </a:p>
      </dgm:t>
    </dgm:pt>
    <dgm:pt modelId="{D6B1CC3E-ADC2-44C9-9087-C43E7AE2C3C7}" type="sibTrans" cxnId="{A0ECC1A1-6397-47D2-83E5-56106D231D07}">
      <dgm:prSet/>
      <dgm:spPr/>
      <dgm:t>
        <a:bodyPr/>
        <a:lstStyle/>
        <a:p>
          <a:endParaRPr lang="en-GB"/>
        </a:p>
      </dgm:t>
    </dgm:pt>
    <dgm:pt modelId="{5BEBEF9A-B9C3-4440-BE23-C431C374F0E0}">
      <dgm:prSet/>
      <dgm:spPr/>
      <dgm:t>
        <a:bodyPr/>
        <a:lstStyle/>
        <a:p>
          <a:pPr>
            <a:buFont typeface="Wingdings" panose="05000000000000000000" pitchFamily="2" charset="2"/>
            <a:buChar char="Ø"/>
          </a:pPr>
          <a:r>
            <a:rPr lang="en-GB" sz="1800">
              <a:latin typeface="Arial"/>
              <a:cs typeface="Arial"/>
            </a:rPr>
            <a:t> Customer satisfaction</a:t>
          </a:r>
          <a:r>
            <a:rPr lang="en-GB" sz="1800">
              <a:latin typeface="Aptos Display"/>
              <a:cs typeface="Arial"/>
            </a:rPr>
            <a:t> </a:t>
          </a:r>
        </a:p>
      </dgm:t>
    </dgm:pt>
    <dgm:pt modelId="{AF3F4CD5-7F02-479E-8350-DB6D44E20CE4}" type="parTrans" cxnId="{DA49AF14-CFBA-4678-870E-F1E3C414007F}">
      <dgm:prSet/>
      <dgm:spPr/>
      <dgm:t>
        <a:bodyPr/>
        <a:lstStyle/>
        <a:p>
          <a:endParaRPr lang="en-GB"/>
        </a:p>
      </dgm:t>
    </dgm:pt>
    <dgm:pt modelId="{35CA3B57-24C4-4766-9741-17C6C06575B7}" type="sibTrans" cxnId="{DA49AF14-CFBA-4678-870E-F1E3C414007F}">
      <dgm:prSet/>
      <dgm:spPr/>
      <dgm:t>
        <a:bodyPr/>
        <a:lstStyle/>
        <a:p>
          <a:endParaRPr lang="en-GB"/>
        </a:p>
      </dgm:t>
    </dgm:pt>
    <dgm:pt modelId="{047AAEE3-1D3C-441B-8137-5DFB833B42F2}" type="pres">
      <dgm:prSet presAssocID="{97AF036A-30CB-4F90-A46B-9041209249CE}" presName="Name0" presStyleCnt="0">
        <dgm:presLayoutVars>
          <dgm:dir/>
          <dgm:animLvl val="lvl"/>
          <dgm:resizeHandles val="exact"/>
        </dgm:presLayoutVars>
      </dgm:prSet>
      <dgm:spPr/>
    </dgm:pt>
    <dgm:pt modelId="{60268E74-A8AD-4D76-984B-8EE377E23F2C}" type="pres">
      <dgm:prSet presAssocID="{B4F96756-70AF-4763-BCC1-EFD6B91566C8}" presName="composite" presStyleCnt="0"/>
      <dgm:spPr/>
    </dgm:pt>
    <dgm:pt modelId="{9EF41739-7120-484A-8C65-7FB7B9110C4C}" type="pres">
      <dgm:prSet presAssocID="{B4F96756-70AF-4763-BCC1-EFD6B91566C8}" presName="parTx" presStyleLbl="alignNode1" presStyleIdx="0" presStyleCnt="3">
        <dgm:presLayoutVars>
          <dgm:chMax val="0"/>
          <dgm:chPref val="0"/>
          <dgm:bulletEnabled val="1"/>
        </dgm:presLayoutVars>
      </dgm:prSet>
      <dgm:spPr/>
    </dgm:pt>
    <dgm:pt modelId="{B28FE565-E144-4B1B-9B05-2AA89932F8AC}" type="pres">
      <dgm:prSet presAssocID="{B4F96756-70AF-4763-BCC1-EFD6B91566C8}" presName="desTx" presStyleLbl="alignAccFollowNode1" presStyleIdx="0" presStyleCnt="3">
        <dgm:presLayoutVars>
          <dgm:bulletEnabled val="1"/>
        </dgm:presLayoutVars>
      </dgm:prSet>
      <dgm:spPr/>
    </dgm:pt>
    <dgm:pt modelId="{6C5A9C12-0D8D-4A2E-837E-E12ADDD9D0A3}" type="pres">
      <dgm:prSet presAssocID="{C8F67640-E7F6-4057-BE38-15DDE155F450}" presName="space" presStyleCnt="0"/>
      <dgm:spPr/>
    </dgm:pt>
    <dgm:pt modelId="{3284F588-C9C4-4BAD-9ABD-8B02A639C9B0}" type="pres">
      <dgm:prSet presAssocID="{351CC41B-BBA9-4AD9-B0B1-506570B4E57F}" presName="composite" presStyleCnt="0"/>
      <dgm:spPr/>
    </dgm:pt>
    <dgm:pt modelId="{86393F30-3637-4005-8561-FB232AB48378}" type="pres">
      <dgm:prSet presAssocID="{351CC41B-BBA9-4AD9-B0B1-506570B4E57F}" presName="parTx" presStyleLbl="alignNode1" presStyleIdx="1" presStyleCnt="3">
        <dgm:presLayoutVars>
          <dgm:chMax val="0"/>
          <dgm:chPref val="0"/>
          <dgm:bulletEnabled val="1"/>
        </dgm:presLayoutVars>
      </dgm:prSet>
      <dgm:spPr/>
    </dgm:pt>
    <dgm:pt modelId="{AF948FD6-63E9-4E38-9801-012A40370087}" type="pres">
      <dgm:prSet presAssocID="{351CC41B-BBA9-4AD9-B0B1-506570B4E57F}" presName="desTx" presStyleLbl="alignAccFollowNode1" presStyleIdx="1" presStyleCnt="3">
        <dgm:presLayoutVars>
          <dgm:bulletEnabled val="1"/>
        </dgm:presLayoutVars>
      </dgm:prSet>
      <dgm:spPr/>
    </dgm:pt>
    <dgm:pt modelId="{4D1CEB5D-7BFB-490B-AB98-69ED287A764B}" type="pres">
      <dgm:prSet presAssocID="{FAAF1730-A826-4D73-865B-259C55B21397}" presName="space" presStyleCnt="0"/>
      <dgm:spPr/>
    </dgm:pt>
    <dgm:pt modelId="{7BCE0C1F-C7C9-408A-80AA-4EAAE702247B}" type="pres">
      <dgm:prSet presAssocID="{C7FF07FF-7D4A-4E82-B208-92F4DD366A12}" presName="composite" presStyleCnt="0"/>
      <dgm:spPr/>
    </dgm:pt>
    <dgm:pt modelId="{791975CB-85B4-4B7E-9AA3-FE0A3352A491}" type="pres">
      <dgm:prSet presAssocID="{C7FF07FF-7D4A-4E82-B208-92F4DD366A12}" presName="parTx" presStyleLbl="alignNode1" presStyleIdx="2" presStyleCnt="3">
        <dgm:presLayoutVars>
          <dgm:chMax val="0"/>
          <dgm:chPref val="0"/>
          <dgm:bulletEnabled val="1"/>
        </dgm:presLayoutVars>
      </dgm:prSet>
      <dgm:spPr/>
    </dgm:pt>
    <dgm:pt modelId="{B329EE03-B972-4F25-B4DC-AD38143B8B45}" type="pres">
      <dgm:prSet presAssocID="{C7FF07FF-7D4A-4E82-B208-92F4DD366A12}" presName="desTx" presStyleLbl="alignAccFollowNode1" presStyleIdx="2" presStyleCnt="3">
        <dgm:presLayoutVars>
          <dgm:bulletEnabled val="1"/>
        </dgm:presLayoutVars>
      </dgm:prSet>
      <dgm:spPr/>
    </dgm:pt>
  </dgm:ptLst>
  <dgm:cxnLst>
    <dgm:cxn modelId="{6F427500-4214-41BE-B1F3-369D43E0DFFF}" type="presOf" srcId="{38061A7E-CA44-4B19-B49A-77D7B83BAA00}" destId="{AF948FD6-63E9-4E38-9801-012A40370087}" srcOrd="0" destOrd="0" presId="urn:microsoft.com/office/officeart/2005/8/layout/hList1"/>
    <dgm:cxn modelId="{2F2BDF03-246A-48CA-B022-0D1BBD54F1EA}" srcId="{351CC41B-BBA9-4AD9-B0B1-506570B4E57F}" destId="{672AD85B-240C-4FBC-A910-D2027CCBA01B}" srcOrd="3" destOrd="0" parTransId="{1248DD70-99B1-44AB-9207-B669FF9C841C}" sibTransId="{AB3C2140-007C-4C52-A8E7-A8C607D495EA}"/>
    <dgm:cxn modelId="{1D1A5005-6395-4441-9D0D-DB46DDF38A38}" srcId="{97AF036A-30CB-4F90-A46B-9041209249CE}" destId="{B4F96756-70AF-4763-BCC1-EFD6B91566C8}" srcOrd="0" destOrd="0" parTransId="{7A58F872-00CA-488E-86ED-BE4DF1D26C4F}" sibTransId="{C8F67640-E7F6-4057-BE38-15DDE155F450}"/>
    <dgm:cxn modelId="{2778A407-2CE1-4751-A1AD-DF377A5DDCE4}" type="presOf" srcId="{172A50D3-4FF3-43A1-8C0A-FB161E54F884}" destId="{AF948FD6-63E9-4E38-9801-012A40370087}" srcOrd="0" destOrd="1" presId="urn:microsoft.com/office/officeart/2005/8/layout/hList1"/>
    <dgm:cxn modelId="{DA49AF14-CFBA-4678-870E-F1E3C414007F}" srcId="{C7FF07FF-7D4A-4E82-B208-92F4DD366A12}" destId="{5BEBEF9A-B9C3-4440-BE23-C431C374F0E0}" srcOrd="3" destOrd="0" parTransId="{AF3F4CD5-7F02-479E-8350-DB6D44E20CE4}" sibTransId="{35CA3B57-24C4-4766-9741-17C6C06575B7}"/>
    <dgm:cxn modelId="{6056E31C-94FB-42F7-8B90-9171B8D96C16}" srcId="{C7FF07FF-7D4A-4E82-B208-92F4DD366A12}" destId="{3674A5D7-6EEF-4666-A90E-8560CC457643}" srcOrd="1" destOrd="0" parTransId="{006C413C-BA7D-4520-9375-1955ECCF9AD2}" sibTransId="{55B3B84E-A184-4521-A23F-D1F1951D48D6}"/>
    <dgm:cxn modelId="{20DE8B1D-67E1-4977-B243-0390718EB26C}" type="presOf" srcId="{351CC41B-BBA9-4AD9-B0B1-506570B4E57F}" destId="{86393F30-3637-4005-8561-FB232AB48378}" srcOrd="0" destOrd="0" presId="urn:microsoft.com/office/officeart/2005/8/layout/hList1"/>
    <dgm:cxn modelId="{40DF0D21-95A6-4AF2-B8F6-B056D3F9DEE2}" srcId="{351CC41B-BBA9-4AD9-B0B1-506570B4E57F}" destId="{379ACE32-124D-40FC-87A2-27BAF10260EF}" srcOrd="2" destOrd="0" parTransId="{2EADC668-8B6E-4DC4-9A00-BF28C46E65FC}" sibTransId="{8592013E-A79A-484D-B5CC-90D224304781}"/>
    <dgm:cxn modelId="{42B9005F-1A0B-4FC0-AE3B-EBADAA1211B8}" type="presOf" srcId="{555BCBD7-6A12-4685-832A-7FFBE813B08C}" destId="{B28FE565-E144-4B1B-9B05-2AA89932F8AC}" srcOrd="0" destOrd="3" presId="urn:microsoft.com/office/officeart/2005/8/layout/hList1"/>
    <dgm:cxn modelId="{5416055F-83BA-4469-97ED-330977DBA38D}" type="presOf" srcId="{229FD51A-43F3-4C80-9225-62A76D7E426C}" destId="{B329EE03-B972-4F25-B4DC-AD38143B8B45}" srcOrd="0" destOrd="2" presId="urn:microsoft.com/office/officeart/2005/8/layout/hList1"/>
    <dgm:cxn modelId="{5A333B64-FC67-4BCA-9413-BC90A7291E48}" type="presOf" srcId="{672AD85B-240C-4FBC-A910-D2027CCBA01B}" destId="{AF948FD6-63E9-4E38-9801-012A40370087}" srcOrd="0" destOrd="3" presId="urn:microsoft.com/office/officeart/2005/8/layout/hList1"/>
    <dgm:cxn modelId="{614B0C4E-8197-478D-89D3-0F2A0BD40B45}" type="presOf" srcId="{379ACE32-124D-40FC-87A2-27BAF10260EF}" destId="{AF948FD6-63E9-4E38-9801-012A40370087}" srcOrd="0" destOrd="2" presId="urn:microsoft.com/office/officeart/2005/8/layout/hList1"/>
    <dgm:cxn modelId="{9EEF7C72-120D-44F3-91C4-C2CED9B71EF6}" type="presOf" srcId="{97AF036A-30CB-4F90-A46B-9041209249CE}" destId="{047AAEE3-1D3C-441B-8137-5DFB833B42F2}" srcOrd="0" destOrd="0" presId="urn:microsoft.com/office/officeart/2005/8/layout/hList1"/>
    <dgm:cxn modelId="{C4469B54-87BD-4FB3-8CE6-6C0D01CCEA28}" type="presOf" srcId="{C7FF07FF-7D4A-4E82-B208-92F4DD366A12}" destId="{791975CB-85B4-4B7E-9AA3-FE0A3352A491}" srcOrd="0" destOrd="0" presId="urn:microsoft.com/office/officeart/2005/8/layout/hList1"/>
    <dgm:cxn modelId="{31CDA177-DF77-487D-B7E2-EC24775C3664}" type="presOf" srcId="{A244C201-A8EF-4908-A4DC-352BBCE0C708}" destId="{B329EE03-B972-4F25-B4DC-AD38143B8B45}" srcOrd="0" destOrd="0" presId="urn:microsoft.com/office/officeart/2005/8/layout/hList1"/>
    <dgm:cxn modelId="{FD0CB081-B6EC-4F6E-B408-146103C100DF}" type="presOf" srcId="{5BEBEF9A-B9C3-4440-BE23-C431C374F0E0}" destId="{B329EE03-B972-4F25-B4DC-AD38143B8B45}" srcOrd="0" destOrd="3" presId="urn:microsoft.com/office/officeart/2005/8/layout/hList1"/>
    <dgm:cxn modelId="{CB50C985-61F7-4E97-B113-D5D41B982F2D}" srcId="{C7FF07FF-7D4A-4E82-B208-92F4DD366A12}" destId="{A244C201-A8EF-4908-A4DC-352BBCE0C708}" srcOrd="0" destOrd="0" parTransId="{ABD8803C-F03F-4633-A1FE-A31081656DDB}" sibTransId="{05F74D02-15D1-41B5-82E2-8FF60D71EAD4}"/>
    <dgm:cxn modelId="{FDDF3088-FBFF-437E-81F0-4A1702B4CFB8}" srcId="{B4F96756-70AF-4763-BCC1-EFD6B91566C8}" destId="{555BCBD7-6A12-4685-832A-7FFBE813B08C}" srcOrd="3" destOrd="0" parTransId="{ABE71337-9938-4EFC-BC24-764348E48664}" sibTransId="{08872C11-A8ED-4E2E-9681-73BE416839BF}"/>
    <dgm:cxn modelId="{C46C3989-63AA-4F9B-9980-55917D352791}" srcId="{97AF036A-30CB-4F90-A46B-9041209249CE}" destId="{351CC41B-BBA9-4AD9-B0B1-506570B4E57F}" srcOrd="1" destOrd="0" parTransId="{01324E95-2651-443C-8918-6266BD4B87D0}" sibTransId="{FAAF1730-A826-4D73-865B-259C55B21397}"/>
    <dgm:cxn modelId="{E3A4CD96-63D4-4615-B796-C5EE8C9EA75F}" srcId="{B4F96756-70AF-4763-BCC1-EFD6B91566C8}" destId="{28CFF9E8-1C5E-44CF-8779-8BBDA2C17B22}" srcOrd="1" destOrd="0" parTransId="{5DBC94A9-C0D8-4551-8FC1-2DB82EB6BD5F}" sibTransId="{8D5C3D43-F0EC-4380-96D9-8A4C98D5E388}"/>
    <dgm:cxn modelId="{01217D9A-3356-4687-98B9-C4BE8D8B483B}" type="presOf" srcId="{28CFF9E8-1C5E-44CF-8779-8BBDA2C17B22}" destId="{B28FE565-E144-4B1B-9B05-2AA89932F8AC}" srcOrd="0" destOrd="1" presId="urn:microsoft.com/office/officeart/2005/8/layout/hList1"/>
    <dgm:cxn modelId="{A0ECC1A1-6397-47D2-83E5-56106D231D07}" srcId="{C7FF07FF-7D4A-4E82-B208-92F4DD366A12}" destId="{229FD51A-43F3-4C80-9225-62A76D7E426C}" srcOrd="2" destOrd="0" parTransId="{8ACF4F61-E0AD-4612-83B6-E7195B9729B3}" sibTransId="{D6B1CC3E-ADC2-44C9-9087-C43E7AE2C3C7}"/>
    <dgm:cxn modelId="{11AE9EA5-9087-46A8-B1D2-BB8881FD52DF}" srcId="{97AF036A-30CB-4F90-A46B-9041209249CE}" destId="{C7FF07FF-7D4A-4E82-B208-92F4DD366A12}" srcOrd="2" destOrd="0" parTransId="{9F82C104-B3CD-441C-9A27-97E580E8E22B}" sibTransId="{73A8C9F9-5C6E-48B5-B7C0-EF7F9358AE6F}"/>
    <dgm:cxn modelId="{DBB643B5-62F2-4EAD-96E1-E9A3FA6380FC}" srcId="{351CC41B-BBA9-4AD9-B0B1-506570B4E57F}" destId="{172A50D3-4FF3-43A1-8C0A-FB161E54F884}" srcOrd="1" destOrd="0" parTransId="{AAC72759-F7E6-4CE7-8A0A-54DD31432D42}" sibTransId="{E5C00B5E-A43E-4D53-91F7-89BC27B5AAE3}"/>
    <dgm:cxn modelId="{3E82AECC-F86D-4299-822A-A6A80AAF1585}" srcId="{351CC41B-BBA9-4AD9-B0B1-506570B4E57F}" destId="{38061A7E-CA44-4B19-B49A-77D7B83BAA00}" srcOrd="0" destOrd="0" parTransId="{CC1C49C3-06A3-4C8C-BBCD-9341B35F232F}" sibTransId="{1BAD8A5A-6F49-4991-ADF5-CA43AC2A10F0}"/>
    <dgm:cxn modelId="{3CFDC4D2-BEAD-4CD7-A665-A49EF1F82E63}" srcId="{B4F96756-70AF-4763-BCC1-EFD6B91566C8}" destId="{C05F644F-532F-462A-AE5B-E3D6183B98E1}" srcOrd="2" destOrd="0" parTransId="{A2B5F8FF-DA39-4511-9491-2B379CBB1A98}" sibTransId="{E2AAB7E9-267B-4F38-8C01-C543B1728959}"/>
    <dgm:cxn modelId="{ED7E50D9-9BF4-4385-BC25-2E5D1D9584D0}" type="presOf" srcId="{3674A5D7-6EEF-4666-A90E-8560CC457643}" destId="{B329EE03-B972-4F25-B4DC-AD38143B8B45}" srcOrd="0" destOrd="1" presId="urn:microsoft.com/office/officeart/2005/8/layout/hList1"/>
    <dgm:cxn modelId="{51FCBAEA-77BB-4522-AFBC-A139A3FA2405}" srcId="{B4F96756-70AF-4763-BCC1-EFD6B91566C8}" destId="{2433BEFC-F67D-48C1-AF8F-CF0CE24364DD}" srcOrd="0" destOrd="0" parTransId="{D7BE4F17-C6FF-4A66-8B75-15EEF81E9985}" sibTransId="{17B580A7-DC59-416C-A00D-9FA833A7DE9F}"/>
    <dgm:cxn modelId="{1B1080F2-4DFC-4C60-BA68-F52A7E117BB0}" type="presOf" srcId="{B4F96756-70AF-4763-BCC1-EFD6B91566C8}" destId="{9EF41739-7120-484A-8C65-7FB7B9110C4C}" srcOrd="0" destOrd="0" presId="urn:microsoft.com/office/officeart/2005/8/layout/hList1"/>
    <dgm:cxn modelId="{921D8FF3-8607-4997-B3E5-6C170EC7BAB6}" type="presOf" srcId="{C05F644F-532F-462A-AE5B-E3D6183B98E1}" destId="{B28FE565-E144-4B1B-9B05-2AA89932F8AC}" srcOrd="0" destOrd="2" presId="urn:microsoft.com/office/officeart/2005/8/layout/hList1"/>
    <dgm:cxn modelId="{4B2D0FFB-29C0-4A54-B5BC-D543B731B2C4}" type="presOf" srcId="{2433BEFC-F67D-48C1-AF8F-CF0CE24364DD}" destId="{B28FE565-E144-4B1B-9B05-2AA89932F8AC}" srcOrd="0" destOrd="0" presId="urn:microsoft.com/office/officeart/2005/8/layout/hList1"/>
    <dgm:cxn modelId="{E8869C85-EE47-41D3-ADB5-221436BC2875}" type="presParOf" srcId="{047AAEE3-1D3C-441B-8137-5DFB833B42F2}" destId="{60268E74-A8AD-4D76-984B-8EE377E23F2C}" srcOrd="0" destOrd="0" presId="urn:microsoft.com/office/officeart/2005/8/layout/hList1"/>
    <dgm:cxn modelId="{20313779-4772-46FC-9DDE-C76A8AA64B60}" type="presParOf" srcId="{60268E74-A8AD-4D76-984B-8EE377E23F2C}" destId="{9EF41739-7120-484A-8C65-7FB7B9110C4C}" srcOrd="0" destOrd="0" presId="urn:microsoft.com/office/officeart/2005/8/layout/hList1"/>
    <dgm:cxn modelId="{49B7D6A8-0859-4EDF-884B-A5A6D598BAE1}" type="presParOf" srcId="{60268E74-A8AD-4D76-984B-8EE377E23F2C}" destId="{B28FE565-E144-4B1B-9B05-2AA89932F8AC}" srcOrd="1" destOrd="0" presId="urn:microsoft.com/office/officeart/2005/8/layout/hList1"/>
    <dgm:cxn modelId="{370AB15C-53FC-47A4-8290-01C2BF8FE0DB}" type="presParOf" srcId="{047AAEE3-1D3C-441B-8137-5DFB833B42F2}" destId="{6C5A9C12-0D8D-4A2E-837E-E12ADDD9D0A3}" srcOrd="1" destOrd="0" presId="urn:microsoft.com/office/officeart/2005/8/layout/hList1"/>
    <dgm:cxn modelId="{17A20761-C546-4F33-99BA-81C75C308E03}" type="presParOf" srcId="{047AAEE3-1D3C-441B-8137-5DFB833B42F2}" destId="{3284F588-C9C4-4BAD-9ABD-8B02A639C9B0}" srcOrd="2" destOrd="0" presId="urn:microsoft.com/office/officeart/2005/8/layout/hList1"/>
    <dgm:cxn modelId="{4981255C-6D0F-4C42-AA76-88CF96B1A2FE}" type="presParOf" srcId="{3284F588-C9C4-4BAD-9ABD-8B02A639C9B0}" destId="{86393F30-3637-4005-8561-FB232AB48378}" srcOrd="0" destOrd="0" presId="urn:microsoft.com/office/officeart/2005/8/layout/hList1"/>
    <dgm:cxn modelId="{7A5C348D-CCAC-477E-A20A-175E4C2AF74B}" type="presParOf" srcId="{3284F588-C9C4-4BAD-9ABD-8B02A639C9B0}" destId="{AF948FD6-63E9-4E38-9801-012A40370087}" srcOrd="1" destOrd="0" presId="urn:microsoft.com/office/officeart/2005/8/layout/hList1"/>
    <dgm:cxn modelId="{5F654F4F-0DB0-48EE-A873-00AF8F2FDB3A}" type="presParOf" srcId="{047AAEE3-1D3C-441B-8137-5DFB833B42F2}" destId="{4D1CEB5D-7BFB-490B-AB98-69ED287A764B}" srcOrd="3" destOrd="0" presId="urn:microsoft.com/office/officeart/2005/8/layout/hList1"/>
    <dgm:cxn modelId="{7BD54EC9-0135-400E-82AA-95A595A4C07F}" type="presParOf" srcId="{047AAEE3-1D3C-441B-8137-5DFB833B42F2}" destId="{7BCE0C1F-C7C9-408A-80AA-4EAAE702247B}" srcOrd="4" destOrd="0" presId="urn:microsoft.com/office/officeart/2005/8/layout/hList1"/>
    <dgm:cxn modelId="{C4A3CEDC-E7A6-434B-983F-65521B7DE38E}" type="presParOf" srcId="{7BCE0C1F-C7C9-408A-80AA-4EAAE702247B}" destId="{791975CB-85B4-4B7E-9AA3-FE0A3352A491}" srcOrd="0" destOrd="0" presId="urn:microsoft.com/office/officeart/2005/8/layout/hList1"/>
    <dgm:cxn modelId="{D1EB437C-084A-45EA-9259-464DF6ED596B}" type="presParOf" srcId="{7BCE0C1F-C7C9-408A-80AA-4EAAE702247B}" destId="{B329EE03-B972-4F25-B4DC-AD38143B8B45}"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BCF09CF-9D5B-4FD6-94FB-DB7395272F56}"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33E1C501-BE24-477E-B5B0-A9B15AA96D4B}">
      <dgm:prSet/>
      <dgm:spPr/>
      <dgm:t>
        <a:bodyPr/>
        <a:lstStyle/>
        <a:p>
          <a:r>
            <a:rPr lang="en-US"/>
            <a:t>Sender - Gary </a:t>
          </a:r>
        </a:p>
      </dgm:t>
    </dgm:pt>
    <dgm:pt modelId="{AE3C347E-4EA0-4907-8E76-BC5AF23932E0}" type="parTrans" cxnId="{DA675B54-28AF-48A3-8AF5-ED5ECF2F93FA}">
      <dgm:prSet/>
      <dgm:spPr/>
      <dgm:t>
        <a:bodyPr/>
        <a:lstStyle/>
        <a:p>
          <a:endParaRPr lang="en-US"/>
        </a:p>
      </dgm:t>
    </dgm:pt>
    <dgm:pt modelId="{65912B42-1036-47DC-A8D5-420379C8A8B2}" type="sibTrans" cxnId="{DA675B54-28AF-48A3-8AF5-ED5ECF2F93FA}">
      <dgm:prSet/>
      <dgm:spPr/>
      <dgm:t>
        <a:bodyPr/>
        <a:lstStyle/>
        <a:p>
          <a:endParaRPr lang="en-US"/>
        </a:p>
      </dgm:t>
    </dgm:pt>
    <dgm:pt modelId="{4A948B5E-9EC1-42EC-BA23-ADD71F1DF9DD}">
      <dgm:prSet/>
      <dgm:spPr/>
      <dgm:t>
        <a:bodyPr/>
        <a:lstStyle/>
        <a:p>
          <a:r>
            <a:rPr lang="en-US"/>
            <a:t>Message - hygiene rules and workplace procedures </a:t>
          </a:r>
        </a:p>
      </dgm:t>
    </dgm:pt>
    <dgm:pt modelId="{BA0840FE-A16B-4EA1-9FFE-CF0A76843681}" type="parTrans" cxnId="{C9C8EDDA-E867-4BC6-A0C1-F225ECF06830}">
      <dgm:prSet/>
      <dgm:spPr/>
      <dgm:t>
        <a:bodyPr/>
        <a:lstStyle/>
        <a:p>
          <a:endParaRPr lang="en-US"/>
        </a:p>
      </dgm:t>
    </dgm:pt>
    <dgm:pt modelId="{3D9229BD-0B2B-4D04-957D-FBD2AF363888}" type="sibTrans" cxnId="{C9C8EDDA-E867-4BC6-A0C1-F225ECF06830}">
      <dgm:prSet/>
      <dgm:spPr/>
      <dgm:t>
        <a:bodyPr/>
        <a:lstStyle/>
        <a:p>
          <a:endParaRPr lang="en-US"/>
        </a:p>
      </dgm:t>
    </dgm:pt>
    <dgm:pt modelId="{21564338-B049-4568-AD65-59AC1A08ADB4}">
      <dgm:prSet/>
      <dgm:spPr/>
      <dgm:t>
        <a:bodyPr/>
        <a:lstStyle/>
        <a:p>
          <a:r>
            <a:rPr lang="en-US"/>
            <a:t>Channel- Spoken instructions and written signs </a:t>
          </a:r>
        </a:p>
      </dgm:t>
    </dgm:pt>
    <dgm:pt modelId="{3D5BAA2E-0D26-4D84-BC96-FD6682FD6FA1}" type="parTrans" cxnId="{C88996C1-F1EE-4CC1-A765-A2EFF53E022F}">
      <dgm:prSet/>
      <dgm:spPr/>
      <dgm:t>
        <a:bodyPr/>
        <a:lstStyle/>
        <a:p>
          <a:endParaRPr lang="en-US"/>
        </a:p>
      </dgm:t>
    </dgm:pt>
    <dgm:pt modelId="{51C8262D-8DF6-4A79-86AD-FB6874A271D8}" type="sibTrans" cxnId="{C88996C1-F1EE-4CC1-A765-A2EFF53E022F}">
      <dgm:prSet/>
      <dgm:spPr/>
      <dgm:t>
        <a:bodyPr/>
        <a:lstStyle/>
        <a:p>
          <a:endParaRPr lang="en-US"/>
        </a:p>
      </dgm:t>
    </dgm:pt>
    <dgm:pt modelId="{13211095-95CD-420C-B43B-F9A400D6FB36}">
      <dgm:prSet/>
      <dgm:spPr/>
      <dgm:t>
        <a:bodyPr/>
        <a:lstStyle/>
        <a:p>
          <a:r>
            <a:rPr lang="en-US"/>
            <a:t>Receiver - Workers from five different cultural backgrounds </a:t>
          </a:r>
        </a:p>
      </dgm:t>
    </dgm:pt>
    <dgm:pt modelId="{D986A9A7-524E-4B2F-91AF-340500CC5EB6}" type="parTrans" cxnId="{A71D68CD-F7BA-4837-B8D7-5C08179134E1}">
      <dgm:prSet/>
      <dgm:spPr/>
      <dgm:t>
        <a:bodyPr/>
        <a:lstStyle/>
        <a:p>
          <a:endParaRPr lang="en-US"/>
        </a:p>
      </dgm:t>
    </dgm:pt>
    <dgm:pt modelId="{12487CFD-F91D-4408-841F-CB6BD40579F7}" type="sibTrans" cxnId="{A71D68CD-F7BA-4837-B8D7-5C08179134E1}">
      <dgm:prSet/>
      <dgm:spPr/>
      <dgm:t>
        <a:bodyPr/>
        <a:lstStyle/>
        <a:p>
          <a:endParaRPr lang="en-US"/>
        </a:p>
      </dgm:t>
    </dgm:pt>
    <dgm:pt modelId="{0E2B7355-01F5-4A7B-8E24-5E4E1494D297}">
      <dgm:prSet/>
      <dgm:spPr/>
      <dgm:t>
        <a:bodyPr/>
        <a:lstStyle/>
        <a:p>
          <a:r>
            <a:rPr lang="en-US" b="1"/>
            <a:t>Problem</a:t>
          </a:r>
          <a:endParaRPr lang="en-US"/>
        </a:p>
      </dgm:t>
    </dgm:pt>
    <dgm:pt modelId="{0ADD0CA7-08E2-40DC-B38F-252855D48F84}" type="parTrans" cxnId="{1013972B-8A4C-4D34-915D-0BF50B6FB048}">
      <dgm:prSet/>
      <dgm:spPr/>
      <dgm:t>
        <a:bodyPr/>
        <a:lstStyle/>
        <a:p>
          <a:endParaRPr lang="en-US"/>
        </a:p>
      </dgm:t>
    </dgm:pt>
    <dgm:pt modelId="{19DA6271-468A-415E-A7BF-1265413CD257}" type="sibTrans" cxnId="{1013972B-8A4C-4D34-915D-0BF50B6FB048}">
      <dgm:prSet/>
      <dgm:spPr/>
      <dgm:t>
        <a:bodyPr/>
        <a:lstStyle/>
        <a:p>
          <a:endParaRPr lang="en-US"/>
        </a:p>
      </dgm:t>
    </dgm:pt>
    <dgm:pt modelId="{48A0DDAA-CB63-418F-BD49-BBB06BBF9E25}">
      <dgm:prSet/>
      <dgm:spPr/>
      <dgm:t>
        <a:bodyPr/>
        <a:lstStyle/>
        <a:p>
          <a:r>
            <a:rPr lang="en-US"/>
            <a:t>Gary assumes everyone understands the same hygiene expectations.</a:t>
          </a:r>
        </a:p>
      </dgm:t>
    </dgm:pt>
    <dgm:pt modelId="{4884310D-A89A-4DF2-AA2F-7A45FF99CE60}" type="parTrans" cxnId="{E74C8E34-ACF5-439F-B04A-0359BE96CA6C}">
      <dgm:prSet/>
      <dgm:spPr/>
      <dgm:t>
        <a:bodyPr/>
        <a:lstStyle/>
        <a:p>
          <a:endParaRPr lang="en-US"/>
        </a:p>
      </dgm:t>
    </dgm:pt>
    <dgm:pt modelId="{F98C9985-04CD-4FE5-9A9A-FFEE9638643D}" type="sibTrans" cxnId="{E74C8E34-ACF5-439F-B04A-0359BE96CA6C}">
      <dgm:prSet/>
      <dgm:spPr/>
      <dgm:t>
        <a:bodyPr/>
        <a:lstStyle/>
        <a:p>
          <a:endParaRPr lang="en-US"/>
        </a:p>
      </dgm:t>
    </dgm:pt>
    <dgm:pt modelId="{D518B2B1-85D8-CC44-9879-F3E61FA1BAA7}" type="pres">
      <dgm:prSet presAssocID="{CBCF09CF-9D5B-4FD6-94FB-DB7395272F56}" presName="Name0" presStyleCnt="0">
        <dgm:presLayoutVars>
          <dgm:dir/>
          <dgm:resizeHandles val="exact"/>
        </dgm:presLayoutVars>
      </dgm:prSet>
      <dgm:spPr/>
    </dgm:pt>
    <dgm:pt modelId="{04726AC9-CAA2-7647-86C3-6A83A1575E65}" type="pres">
      <dgm:prSet presAssocID="{33E1C501-BE24-477E-B5B0-A9B15AA96D4B}" presName="node" presStyleLbl="node1" presStyleIdx="0" presStyleCnt="6">
        <dgm:presLayoutVars>
          <dgm:bulletEnabled val="1"/>
        </dgm:presLayoutVars>
      </dgm:prSet>
      <dgm:spPr/>
    </dgm:pt>
    <dgm:pt modelId="{7104EB79-5A5F-3940-98FA-60DD8319BA4C}" type="pres">
      <dgm:prSet presAssocID="{65912B42-1036-47DC-A8D5-420379C8A8B2}" presName="sibTrans" presStyleLbl="sibTrans1D1" presStyleIdx="0" presStyleCnt="5"/>
      <dgm:spPr/>
    </dgm:pt>
    <dgm:pt modelId="{F6CED986-68AE-E743-9164-1FA25CF8F621}" type="pres">
      <dgm:prSet presAssocID="{65912B42-1036-47DC-A8D5-420379C8A8B2}" presName="connectorText" presStyleLbl="sibTrans1D1" presStyleIdx="0" presStyleCnt="5"/>
      <dgm:spPr/>
    </dgm:pt>
    <dgm:pt modelId="{E6908402-88FE-C84D-8B49-DA8417B95762}" type="pres">
      <dgm:prSet presAssocID="{4A948B5E-9EC1-42EC-BA23-ADD71F1DF9DD}" presName="node" presStyleLbl="node1" presStyleIdx="1" presStyleCnt="6">
        <dgm:presLayoutVars>
          <dgm:bulletEnabled val="1"/>
        </dgm:presLayoutVars>
      </dgm:prSet>
      <dgm:spPr/>
    </dgm:pt>
    <dgm:pt modelId="{B9AD4572-4DDF-FD44-BDD6-DAC8EF32C094}" type="pres">
      <dgm:prSet presAssocID="{3D9229BD-0B2B-4D04-957D-FBD2AF363888}" presName="sibTrans" presStyleLbl="sibTrans1D1" presStyleIdx="1" presStyleCnt="5"/>
      <dgm:spPr/>
    </dgm:pt>
    <dgm:pt modelId="{86F446C0-0F9E-A645-B807-334910273B9C}" type="pres">
      <dgm:prSet presAssocID="{3D9229BD-0B2B-4D04-957D-FBD2AF363888}" presName="connectorText" presStyleLbl="sibTrans1D1" presStyleIdx="1" presStyleCnt="5"/>
      <dgm:spPr/>
    </dgm:pt>
    <dgm:pt modelId="{A2BF9880-5B86-1540-8505-622E016D0BD4}" type="pres">
      <dgm:prSet presAssocID="{21564338-B049-4568-AD65-59AC1A08ADB4}" presName="node" presStyleLbl="node1" presStyleIdx="2" presStyleCnt="6">
        <dgm:presLayoutVars>
          <dgm:bulletEnabled val="1"/>
        </dgm:presLayoutVars>
      </dgm:prSet>
      <dgm:spPr/>
    </dgm:pt>
    <dgm:pt modelId="{5A5C2C63-937C-024C-845E-E00B3B60425A}" type="pres">
      <dgm:prSet presAssocID="{51C8262D-8DF6-4A79-86AD-FB6874A271D8}" presName="sibTrans" presStyleLbl="sibTrans1D1" presStyleIdx="2" presStyleCnt="5"/>
      <dgm:spPr/>
    </dgm:pt>
    <dgm:pt modelId="{95788C9F-1B3B-514B-AD7A-B96A46B1CEC3}" type="pres">
      <dgm:prSet presAssocID="{51C8262D-8DF6-4A79-86AD-FB6874A271D8}" presName="connectorText" presStyleLbl="sibTrans1D1" presStyleIdx="2" presStyleCnt="5"/>
      <dgm:spPr/>
    </dgm:pt>
    <dgm:pt modelId="{7BB8D963-5858-5B41-B61C-46ED0ECE739A}" type="pres">
      <dgm:prSet presAssocID="{13211095-95CD-420C-B43B-F9A400D6FB36}" presName="node" presStyleLbl="node1" presStyleIdx="3" presStyleCnt="6">
        <dgm:presLayoutVars>
          <dgm:bulletEnabled val="1"/>
        </dgm:presLayoutVars>
      </dgm:prSet>
      <dgm:spPr/>
    </dgm:pt>
    <dgm:pt modelId="{731DEAF6-9833-E14F-98A7-CDBB4179C04E}" type="pres">
      <dgm:prSet presAssocID="{12487CFD-F91D-4408-841F-CB6BD40579F7}" presName="sibTrans" presStyleLbl="sibTrans1D1" presStyleIdx="3" presStyleCnt="5"/>
      <dgm:spPr/>
    </dgm:pt>
    <dgm:pt modelId="{1267A49D-E8BB-6444-8D3E-007A4F6779C7}" type="pres">
      <dgm:prSet presAssocID="{12487CFD-F91D-4408-841F-CB6BD40579F7}" presName="connectorText" presStyleLbl="sibTrans1D1" presStyleIdx="3" presStyleCnt="5"/>
      <dgm:spPr/>
    </dgm:pt>
    <dgm:pt modelId="{13A8823B-FD63-F245-A9B6-3A585D807DD7}" type="pres">
      <dgm:prSet presAssocID="{0E2B7355-01F5-4A7B-8E24-5E4E1494D297}" presName="node" presStyleLbl="node1" presStyleIdx="4" presStyleCnt="6">
        <dgm:presLayoutVars>
          <dgm:bulletEnabled val="1"/>
        </dgm:presLayoutVars>
      </dgm:prSet>
      <dgm:spPr/>
    </dgm:pt>
    <dgm:pt modelId="{AA23712A-F1B2-5049-ACC3-D71CBBAC7B88}" type="pres">
      <dgm:prSet presAssocID="{19DA6271-468A-415E-A7BF-1265413CD257}" presName="sibTrans" presStyleLbl="sibTrans1D1" presStyleIdx="4" presStyleCnt="5"/>
      <dgm:spPr/>
    </dgm:pt>
    <dgm:pt modelId="{BB2AB299-C951-134A-B3AB-16F890796A64}" type="pres">
      <dgm:prSet presAssocID="{19DA6271-468A-415E-A7BF-1265413CD257}" presName="connectorText" presStyleLbl="sibTrans1D1" presStyleIdx="4" presStyleCnt="5"/>
      <dgm:spPr/>
    </dgm:pt>
    <dgm:pt modelId="{F3EB4AFB-36ED-0A47-8C44-603FAF6D7A9F}" type="pres">
      <dgm:prSet presAssocID="{48A0DDAA-CB63-418F-BD49-BBB06BBF9E25}" presName="node" presStyleLbl="node1" presStyleIdx="5" presStyleCnt="6">
        <dgm:presLayoutVars>
          <dgm:bulletEnabled val="1"/>
        </dgm:presLayoutVars>
      </dgm:prSet>
      <dgm:spPr/>
    </dgm:pt>
  </dgm:ptLst>
  <dgm:cxnLst>
    <dgm:cxn modelId="{F29B200E-A37C-4444-8364-F60F8C047282}" type="presOf" srcId="{0E2B7355-01F5-4A7B-8E24-5E4E1494D297}" destId="{13A8823B-FD63-F245-A9B6-3A585D807DD7}" srcOrd="0" destOrd="0" presId="urn:microsoft.com/office/officeart/2016/7/layout/RepeatingBendingProcessNew"/>
    <dgm:cxn modelId="{719EB621-8C82-7947-9187-D9D1B1E82583}" type="presOf" srcId="{4A948B5E-9EC1-42EC-BA23-ADD71F1DF9DD}" destId="{E6908402-88FE-C84D-8B49-DA8417B95762}" srcOrd="0" destOrd="0" presId="urn:microsoft.com/office/officeart/2016/7/layout/RepeatingBendingProcessNew"/>
    <dgm:cxn modelId="{AFB19622-A27F-CA47-9737-50C9DD1254B4}" type="presOf" srcId="{CBCF09CF-9D5B-4FD6-94FB-DB7395272F56}" destId="{D518B2B1-85D8-CC44-9879-F3E61FA1BAA7}" srcOrd="0" destOrd="0" presId="urn:microsoft.com/office/officeart/2016/7/layout/RepeatingBendingProcessNew"/>
    <dgm:cxn modelId="{F4C77E24-551A-2E47-AC9C-0E64AEBA3421}" type="presOf" srcId="{12487CFD-F91D-4408-841F-CB6BD40579F7}" destId="{1267A49D-E8BB-6444-8D3E-007A4F6779C7}" srcOrd="1" destOrd="0" presId="urn:microsoft.com/office/officeart/2016/7/layout/RepeatingBendingProcessNew"/>
    <dgm:cxn modelId="{057A3727-F63C-8648-B342-A9EE4ECEC47D}" type="presOf" srcId="{48A0DDAA-CB63-418F-BD49-BBB06BBF9E25}" destId="{F3EB4AFB-36ED-0A47-8C44-603FAF6D7A9F}" srcOrd="0" destOrd="0" presId="urn:microsoft.com/office/officeart/2016/7/layout/RepeatingBendingProcessNew"/>
    <dgm:cxn modelId="{1013972B-8A4C-4D34-915D-0BF50B6FB048}" srcId="{CBCF09CF-9D5B-4FD6-94FB-DB7395272F56}" destId="{0E2B7355-01F5-4A7B-8E24-5E4E1494D297}" srcOrd="4" destOrd="0" parTransId="{0ADD0CA7-08E2-40DC-B38F-252855D48F84}" sibTransId="{19DA6271-468A-415E-A7BF-1265413CD257}"/>
    <dgm:cxn modelId="{0364392F-18AF-3D4D-94E1-854979B4E95B}" type="presOf" srcId="{33E1C501-BE24-477E-B5B0-A9B15AA96D4B}" destId="{04726AC9-CAA2-7647-86C3-6A83A1575E65}" srcOrd="0" destOrd="0" presId="urn:microsoft.com/office/officeart/2016/7/layout/RepeatingBendingProcessNew"/>
    <dgm:cxn modelId="{E74C8E34-ACF5-439F-B04A-0359BE96CA6C}" srcId="{CBCF09CF-9D5B-4FD6-94FB-DB7395272F56}" destId="{48A0DDAA-CB63-418F-BD49-BBB06BBF9E25}" srcOrd="5" destOrd="0" parTransId="{4884310D-A89A-4DF2-AA2F-7A45FF99CE60}" sibTransId="{F98C9985-04CD-4FE5-9A9A-FFEE9638643D}"/>
    <dgm:cxn modelId="{38673740-BC65-7748-B7BC-A8654C8FCC45}" type="presOf" srcId="{13211095-95CD-420C-B43B-F9A400D6FB36}" destId="{7BB8D963-5858-5B41-B61C-46ED0ECE739A}" srcOrd="0" destOrd="0" presId="urn:microsoft.com/office/officeart/2016/7/layout/RepeatingBendingProcessNew"/>
    <dgm:cxn modelId="{DA675B54-28AF-48A3-8AF5-ED5ECF2F93FA}" srcId="{CBCF09CF-9D5B-4FD6-94FB-DB7395272F56}" destId="{33E1C501-BE24-477E-B5B0-A9B15AA96D4B}" srcOrd="0" destOrd="0" parTransId="{AE3C347E-4EA0-4907-8E76-BC5AF23932E0}" sibTransId="{65912B42-1036-47DC-A8D5-420379C8A8B2}"/>
    <dgm:cxn modelId="{131F4A74-6C6E-754B-A1DC-812B57691824}" type="presOf" srcId="{65912B42-1036-47DC-A8D5-420379C8A8B2}" destId="{F6CED986-68AE-E743-9164-1FA25CF8F621}" srcOrd="1" destOrd="0" presId="urn:microsoft.com/office/officeart/2016/7/layout/RepeatingBendingProcessNew"/>
    <dgm:cxn modelId="{D3BF577A-CB29-EF4C-92A0-0DC9B6241244}" type="presOf" srcId="{3D9229BD-0B2B-4D04-957D-FBD2AF363888}" destId="{B9AD4572-4DDF-FD44-BDD6-DAC8EF32C094}" srcOrd="0" destOrd="0" presId="urn:microsoft.com/office/officeart/2016/7/layout/RepeatingBendingProcessNew"/>
    <dgm:cxn modelId="{DB799586-E274-094E-A612-5153BD5526AD}" type="presOf" srcId="{19DA6271-468A-415E-A7BF-1265413CD257}" destId="{AA23712A-F1B2-5049-ACC3-D71CBBAC7B88}" srcOrd="0" destOrd="0" presId="urn:microsoft.com/office/officeart/2016/7/layout/RepeatingBendingProcessNew"/>
    <dgm:cxn modelId="{9D33F586-B624-4D43-9A0F-F94D0F6F95B5}" type="presOf" srcId="{21564338-B049-4568-AD65-59AC1A08ADB4}" destId="{A2BF9880-5B86-1540-8505-622E016D0BD4}" srcOrd="0" destOrd="0" presId="urn:microsoft.com/office/officeart/2016/7/layout/RepeatingBendingProcessNew"/>
    <dgm:cxn modelId="{65B01394-A361-0C49-AD5D-43625582AEE1}" type="presOf" srcId="{51C8262D-8DF6-4A79-86AD-FB6874A271D8}" destId="{5A5C2C63-937C-024C-845E-E00B3B60425A}" srcOrd="0" destOrd="0" presId="urn:microsoft.com/office/officeart/2016/7/layout/RepeatingBendingProcessNew"/>
    <dgm:cxn modelId="{1CD4ED95-16FA-0E4B-B835-1265E0030363}" type="presOf" srcId="{65912B42-1036-47DC-A8D5-420379C8A8B2}" destId="{7104EB79-5A5F-3940-98FA-60DD8319BA4C}" srcOrd="0" destOrd="0" presId="urn:microsoft.com/office/officeart/2016/7/layout/RepeatingBendingProcessNew"/>
    <dgm:cxn modelId="{611085A6-46BF-B841-BD35-43F8EDF3A5B6}" type="presOf" srcId="{12487CFD-F91D-4408-841F-CB6BD40579F7}" destId="{731DEAF6-9833-E14F-98A7-CDBB4179C04E}" srcOrd="0" destOrd="0" presId="urn:microsoft.com/office/officeart/2016/7/layout/RepeatingBendingProcessNew"/>
    <dgm:cxn modelId="{D5C764B4-9020-7844-B800-C820C1A20FD8}" type="presOf" srcId="{19DA6271-468A-415E-A7BF-1265413CD257}" destId="{BB2AB299-C951-134A-B3AB-16F890796A64}" srcOrd="1" destOrd="0" presId="urn:microsoft.com/office/officeart/2016/7/layout/RepeatingBendingProcessNew"/>
    <dgm:cxn modelId="{7DD99CB9-E920-2849-AEEE-A756974CDD9E}" type="presOf" srcId="{3D9229BD-0B2B-4D04-957D-FBD2AF363888}" destId="{86F446C0-0F9E-A645-B807-334910273B9C}" srcOrd="1" destOrd="0" presId="urn:microsoft.com/office/officeart/2016/7/layout/RepeatingBendingProcessNew"/>
    <dgm:cxn modelId="{C88996C1-F1EE-4CC1-A765-A2EFF53E022F}" srcId="{CBCF09CF-9D5B-4FD6-94FB-DB7395272F56}" destId="{21564338-B049-4568-AD65-59AC1A08ADB4}" srcOrd="2" destOrd="0" parTransId="{3D5BAA2E-0D26-4D84-BC96-FD6682FD6FA1}" sibTransId="{51C8262D-8DF6-4A79-86AD-FB6874A271D8}"/>
    <dgm:cxn modelId="{A71D68CD-F7BA-4837-B8D7-5C08179134E1}" srcId="{CBCF09CF-9D5B-4FD6-94FB-DB7395272F56}" destId="{13211095-95CD-420C-B43B-F9A400D6FB36}" srcOrd="3" destOrd="0" parTransId="{D986A9A7-524E-4B2F-91AF-340500CC5EB6}" sibTransId="{12487CFD-F91D-4408-841F-CB6BD40579F7}"/>
    <dgm:cxn modelId="{C9C8EDDA-E867-4BC6-A0C1-F225ECF06830}" srcId="{CBCF09CF-9D5B-4FD6-94FB-DB7395272F56}" destId="{4A948B5E-9EC1-42EC-BA23-ADD71F1DF9DD}" srcOrd="1" destOrd="0" parTransId="{BA0840FE-A16B-4EA1-9FFE-CF0A76843681}" sibTransId="{3D9229BD-0B2B-4D04-957D-FBD2AF363888}"/>
    <dgm:cxn modelId="{D84688F3-E6E9-6D43-8ACF-E1427086F2BB}" type="presOf" srcId="{51C8262D-8DF6-4A79-86AD-FB6874A271D8}" destId="{95788C9F-1B3B-514B-AD7A-B96A46B1CEC3}" srcOrd="1" destOrd="0" presId="urn:microsoft.com/office/officeart/2016/7/layout/RepeatingBendingProcessNew"/>
    <dgm:cxn modelId="{98F6B932-971B-8844-8AD3-377C80449427}" type="presParOf" srcId="{D518B2B1-85D8-CC44-9879-F3E61FA1BAA7}" destId="{04726AC9-CAA2-7647-86C3-6A83A1575E65}" srcOrd="0" destOrd="0" presId="urn:microsoft.com/office/officeart/2016/7/layout/RepeatingBendingProcessNew"/>
    <dgm:cxn modelId="{59F0BD8A-1D7E-DF44-8532-2DBD625BAED9}" type="presParOf" srcId="{D518B2B1-85D8-CC44-9879-F3E61FA1BAA7}" destId="{7104EB79-5A5F-3940-98FA-60DD8319BA4C}" srcOrd="1" destOrd="0" presId="urn:microsoft.com/office/officeart/2016/7/layout/RepeatingBendingProcessNew"/>
    <dgm:cxn modelId="{53641786-0751-9C4E-A9F7-7AEF3A5F8C77}" type="presParOf" srcId="{7104EB79-5A5F-3940-98FA-60DD8319BA4C}" destId="{F6CED986-68AE-E743-9164-1FA25CF8F621}" srcOrd="0" destOrd="0" presId="urn:microsoft.com/office/officeart/2016/7/layout/RepeatingBendingProcessNew"/>
    <dgm:cxn modelId="{1F44C1C5-9A62-F24F-82DD-CBB6CFADF49B}" type="presParOf" srcId="{D518B2B1-85D8-CC44-9879-F3E61FA1BAA7}" destId="{E6908402-88FE-C84D-8B49-DA8417B95762}" srcOrd="2" destOrd="0" presId="urn:microsoft.com/office/officeart/2016/7/layout/RepeatingBendingProcessNew"/>
    <dgm:cxn modelId="{CAF53982-944C-624D-A5A0-A7A8C665BAEF}" type="presParOf" srcId="{D518B2B1-85D8-CC44-9879-F3E61FA1BAA7}" destId="{B9AD4572-4DDF-FD44-BDD6-DAC8EF32C094}" srcOrd="3" destOrd="0" presId="urn:microsoft.com/office/officeart/2016/7/layout/RepeatingBendingProcessNew"/>
    <dgm:cxn modelId="{31522EE7-CCD9-EF4F-AC48-AAC21534CA06}" type="presParOf" srcId="{B9AD4572-4DDF-FD44-BDD6-DAC8EF32C094}" destId="{86F446C0-0F9E-A645-B807-334910273B9C}" srcOrd="0" destOrd="0" presId="urn:microsoft.com/office/officeart/2016/7/layout/RepeatingBendingProcessNew"/>
    <dgm:cxn modelId="{0657EEEB-3877-D04E-8CBD-A7E342B54BDD}" type="presParOf" srcId="{D518B2B1-85D8-CC44-9879-F3E61FA1BAA7}" destId="{A2BF9880-5B86-1540-8505-622E016D0BD4}" srcOrd="4" destOrd="0" presId="urn:microsoft.com/office/officeart/2016/7/layout/RepeatingBendingProcessNew"/>
    <dgm:cxn modelId="{7ED34507-58B1-D446-8701-AE2324207817}" type="presParOf" srcId="{D518B2B1-85D8-CC44-9879-F3E61FA1BAA7}" destId="{5A5C2C63-937C-024C-845E-E00B3B60425A}" srcOrd="5" destOrd="0" presId="urn:microsoft.com/office/officeart/2016/7/layout/RepeatingBendingProcessNew"/>
    <dgm:cxn modelId="{95B8A9A3-675A-F84B-BE41-F86EB3621CED}" type="presParOf" srcId="{5A5C2C63-937C-024C-845E-E00B3B60425A}" destId="{95788C9F-1B3B-514B-AD7A-B96A46B1CEC3}" srcOrd="0" destOrd="0" presId="urn:microsoft.com/office/officeart/2016/7/layout/RepeatingBendingProcessNew"/>
    <dgm:cxn modelId="{91B27FDC-FDA7-C649-95B8-4018D31CF49E}" type="presParOf" srcId="{D518B2B1-85D8-CC44-9879-F3E61FA1BAA7}" destId="{7BB8D963-5858-5B41-B61C-46ED0ECE739A}" srcOrd="6" destOrd="0" presId="urn:microsoft.com/office/officeart/2016/7/layout/RepeatingBendingProcessNew"/>
    <dgm:cxn modelId="{B231F490-D85E-7542-B6EE-600147C01AA7}" type="presParOf" srcId="{D518B2B1-85D8-CC44-9879-F3E61FA1BAA7}" destId="{731DEAF6-9833-E14F-98A7-CDBB4179C04E}" srcOrd="7" destOrd="0" presId="urn:microsoft.com/office/officeart/2016/7/layout/RepeatingBendingProcessNew"/>
    <dgm:cxn modelId="{E73B30C8-01CE-AE4F-AA68-256B4BACE8E8}" type="presParOf" srcId="{731DEAF6-9833-E14F-98A7-CDBB4179C04E}" destId="{1267A49D-E8BB-6444-8D3E-007A4F6779C7}" srcOrd="0" destOrd="0" presId="urn:microsoft.com/office/officeart/2016/7/layout/RepeatingBendingProcessNew"/>
    <dgm:cxn modelId="{FF96FF09-83E9-724D-A214-5A811929F51C}" type="presParOf" srcId="{D518B2B1-85D8-CC44-9879-F3E61FA1BAA7}" destId="{13A8823B-FD63-F245-A9B6-3A585D807DD7}" srcOrd="8" destOrd="0" presId="urn:microsoft.com/office/officeart/2016/7/layout/RepeatingBendingProcessNew"/>
    <dgm:cxn modelId="{48E32839-189B-5F4A-83C6-6C26DAD8AD11}" type="presParOf" srcId="{D518B2B1-85D8-CC44-9879-F3E61FA1BAA7}" destId="{AA23712A-F1B2-5049-ACC3-D71CBBAC7B88}" srcOrd="9" destOrd="0" presId="urn:microsoft.com/office/officeart/2016/7/layout/RepeatingBendingProcessNew"/>
    <dgm:cxn modelId="{2B30FD61-A713-F54D-A593-D9E8BB5CF3B5}" type="presParOf" srcId="{AA23712A-F1B2-5049-ACC3-D71CBBAC7B88}" destId="{BB2AB299-C951-134A-B3AB-16F890796A64}" srcOrd="0" destOrd="0" presId="urn:microsoft.com/office/officeart/2016/7/layout/RepeatingBendingProcessNew"/>
    <dgm:cxn modelId="{6EFAF030-5F66-624C-8B4C-D7C084D46AB4}" type="presParOf" srcId="{D518B2B1-85D8-CC44-9879-F3E61FA1BAA7}" destId="{F3EB4AFB-36ED-0A47-8C44-603FAF6D7A9F}"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ECF2D0-0B07-4997-9BCB-7076F61139C5}">
      <dsp:nvSpPr>
        <dsp:cNvPr id="0" name=""/>
        <dsp:cNvSpPr/>
      </dsp:nvSpPr>
      <dsp:spPr>
        <a:xfrm rot="5400000">
          <a:off x="-77963" y="78640"/>
          <a:ext cx="519756" cy="363829"/>
        </a:xfrm>
        <a:prstGeom prst="chevron">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 tIns="3810" rIns="3810" bIns="3810" numCol="1" spcCol="1270" anchor="ctr" anchorCtr="0">
          <a:noAutofit/>
        </a:bodyPr>
        <a:lstStyle/>
        <a:p>
          <a:pPr marL="0" lvl="0" indent="0" algn="ctr" defTabSz="266700">
            <a:lnSpc>
              <a:spcPct val="90000"/>
            </a:lnSpc>
            <a:spcBef>
              <a:spcPct val="0"/>
            </a:spcBef>
            <a:spcAft>
              <a:spcPct val="35000"/>
            </a:spcAft>
            <a:buNone/>
          </a:pPr>
          <a:r>
            <a:rPr lang="en-US" sz="600" kern="1200">
              <a:latin typeface="Aptos Display" panose="020F0302020204030204"/>
            </a:rPr>
            <a:t>SENDER</a:t>
          </a:r>
          <a:endParaRPr lang="en-US" sz="600" kern="1200"/>
        </a:p>
      </dsp:txBody>
      <dsp:txXfrm rot="-5400000">
        <a:off x="1" y="182592"/>
        <a:ext cx="363829" cy="155927"/>
      </dsp:txXfrm>
    </dsp:sp>
    <dsp:sp modelId="{D137B892-57AE-4E1E-9BE2-8EDFC1052535}">
      <dsp:nvSpPr>
        <dsp:cNvPr id="0" name=""/>
        <dsp:cNvSpPr/>
      </dsp:nvSpPr>
      <dsp:spPr>
        <a:xfrm rot="5400000">
          <a:off x="1910736" y="-1546229"/>
          <a:ext cx="337841" cy="3431655"/>
        </a:xfrm>
        <a:prstGeom prst="round2Same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8232" tIns="6985" rIns="6985" bIns="6985" numCol="1" spcCol="1270" anchor="ctr" anchorCtr="0">
          <a:noAutofit/>
        </a:bodyPr>
        <a:lstStyle/>
        <a:p>
          <a:pPr marL="57150" lvl="1" indent="-57150" algn="l" defTabSz="488950">
            <a:lnSpc>
              <a:spcPct val="90000"/>
            </a:lnSpc>
            <a:spcBef>
              <a:spcPct val="0"/>
            </a:spcBef>
            <a:spcAft>
              <a:spcPct val="15000"/>
            </a:spcAft>
            <a:buChar char="•"/>
          </a:pPr>
          <a:r>
            <a:rPr lang="en-US" sz="1100" kern="1200">
              <a:latin typeface="Aptos Display" panose="020F0302020204030204"/>
            </a:rPr>
            <a:t>Gary</a:t>
          </a:r>
          <a:endParaRPr lang="en-US" sz="1100" kern="1200"/>
        </a:p>
      </dsp:txBody>
      <dsp:txXfrm rot="-5400000">
        <a:off x="363829" y="17170"/>
        <a:ext cx="3415163" cy="304857"/>
      </dsp:txXfrm>
    </dsp:sp>
    <dsp:sp modelId="{AF6BD606-F0D0-4E35-AAF5-835F99234E22}">
      <dsp:nvSpPr>
        <dsp:cNvPr id="0" name=""/>
        <dsp:cNvSpPr/>
      </dsp:nvSpPr>
      <dsp:spPr>
        <a:xfrm rot="5400000">
          <a:off x="-77963" y="509996"/>
          <a:ext cx="519756" cy="363829"/>
        </a:xfrm>
        <a:prstGeom prst="chevron">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 tIns="3810" rIns="3810" bIns="3810" numCol="1" spcCol="1270" anchor="ctr" anchorCtr="0">
          <a:noAutofit/>
        </a:bodyPr>
        <a:lstStyle/>
        <a:p>
          <a:pPr marL="0" lvl="0" indent="0" algn="ctr" defTabSz="266700">
            <a:lnSpc>
              <a:spcPct val="90000"/>
            </a:lnSpc>
            <a:spcBef>
              <a:spcPct val="0"/>
            </a:spcBef>
            <a:spcAft>
              <a:spcPct val="35000"/>
            </a:spcAft>
            <a:buNone/>
          </a:pPr>
          <a:r>
            <a:rPr lang="en-US" sz="600" kern="1200">
              <a:latin typeface="Aptos Display" panose="020F0302020204030204"/>
            </a:rPr>
            <a:t>MESSAGE</a:t>
          </a:r>
          <a:endParaRPr lang="en-US" sz="600" kern="1200"/>
        </a:p>
      </dsp:txBody>
      <dsp:txXfrm rot="-5400000">
        <a:off x="1" y="613948"/>
        <a:ext cx="363829" cy="155927"/>
      </dsp:txXfrm>
    </dsp:sp>
    <dsp:sp modelId="{094F01C1-343B-4240-A139-726CB968202B}">
      <dsp:nvSpPr>
        <dsp:cNvPr id="0" name=""/>
        <dsp:cNvSpPr/>
      </dsp:nvSpPr>
      <dsp:spPr>
        <a:xfrm rot="5400000">
          <a:off x="1910736" y="-1114874"/>
          <a:ext cx="337841" cy="3431655"/>
        </a:xfrm>
        <a:prstGeom prst="round2Same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8232" tIns="6985" rIns="6985" bIns="6985" numCol="1" spcCol="1270" anchor="ctr" anchorCtr="0">
          <a:noAutofit/>
        </a:bodyPr>
        <a:lstStyle/>
        <a:p>
          <a:pPr marL="57150" lvl="1" indent="-57150" algn="l" defTabSz="488950" rtl="0">
            <a:lnSpc>
              <a:spcPct val="90000"/>
            </a:lnSpc>
            <a:spcBef>
              <a:spcPct val="0"/>
            </a:spcBef>
            <a:spcAft>
              <a:spcPct val="15000"/>
            </a:spcAft>
            <a:buChar char="•"/>
          </a:pPr>
          <a:r>
            <a:rPr lang="en-US" sz="1100" kern="1200">
              <a:latin typeface="Aptos Display" panose="020F0302020204030204"/>
            </a:rPr>
            <a:t>Food hygiene and safety instructions</a:t>
          </a:r>
          <a:endParaRPr lang="en-US" sz="1100" kern="1200"/>
        </a:p>
      </dsp:txBody>
      <dsp:txXfrm rot="-5400000">
        <a:off x="363829" y="448525"/>
        <a:ext cx="3415163" cy="304857"/>
      </dsp:txXfrm>
    </dsp:sp>
    <dsp:sp modelId="{AEAC65F3-110A-43E3-B51D-B4762EC2822A}">
      <dsp:nvSpPr>
        <dsp:cNvPr id="0" name=""/>
        <dsp:cNvSpPr/>
      </dsp:nvSpPr>
      <dsp:spPr>
        <a:xfrm rot="5400000">
          <a:off x="-77963" y="941351"/>
          <a:ext cx="519756" cy="363829"/>
        </a:xfrm>
        <a:prstGeom prst="chevron">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 tIns="3810" rIns="3810" bIns="3810" numCol="1" spcCol="1270" anchor="ctr" anchorCtr="0">
          <a:noAutofit/>
        </a:bodyPr>
        <a:lstStyle/>
        <a:p>
          <a:pPr marL="0" lvl="0" indent="0" algn="ctr" defTabSz="266700">
            <a:lnSpc>
              <a:spcPct val="90000"/>
            </a:lnSpc>
            <a:spcBef>
              <a:spcPct val="0"/>
            </a:spcBef>
            <a:spcAft>
              <a:spcPct val="35000"/>
            </a:spcAft>
            <a:buNone/>
          </a:pPr>
          <a:r>
            <a:rPr lang="en-US" sz="600" kern="1200">
              <a:latin typeface="Aptos Display" panose="020F0302020204030204"/>
            </a:rPr>
            <a:t>CHANNEL</a:t>
          </a:r>
          <a:endParaRPr lang="en-US" sz="600" kern="1200"/>
        </a:p>
      </dsp:txBody>
      <dsp:txXfrm rot="-5400000">
        <a:off x="1" y="1045303"/>
        <a:ext cx="363829" cy="155927"/>
      </dsp:txXfrm>
    </dsp:sp>
    <dsp:sp modelId="{7DCC7B3E-C11F-4DE8-B6DB-A390931FAA87}">
      <dsp:nvSpPr>
        <dsp:cNvPr id="0" name=""/>
        <dsp:cNvSpPr/>
      </dsp:nvSpPr>
      <dsp:spPr>
        <a:xfrm rot="5400000">
          <a:off x="1910736" y="-683518"/>
          <a:ext cx="337841" cy="3431655"/>
        </a:xfrm>
        <a:prstGeom prst="round2Same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8232" tIns="6985" rIns="6985" bIns="6985" numCol="1" spcCol="1270" anchor="ctr" anchorCtr="0">
          <a:noAutofit/>
        </a:bodyPr>
        <a:lstStyle/>
        <a:p>
          <a:pPr marL="57150" lvl="1" indent="-57150" algn="l" defTabSz="488950" rtl="0">
            <a:lnSpc>
              <a:spcPct val="90000"/>
            </a:lnSpc>
            <a:spcBef>
              <a:spcPct val="0"/>
            </a:spcBef>
            <a:spcAft>
              <a:spcPct val="15000"/>
            </a:spcAft>
            <a:buChar char="•"/>
          </a:pPr>
          <a:r>
            <a:rPr lang="en-US" sz="1100" kern="1200">
              <a:latin typeface="Aptos Display" panose="020F0302020204030204"/>
            </a:rPr>
            <a:t>Verbal communication and workspace signs</a:t>
          </a:r>
          <a:endParaRPr lang="en-US" sz="1100" kern="1200"/>
        </a:p>
      </dsp:txBody>
      <dsp:txXfrm rot="-5400000">
        <a:off x="363829" y="879881"/>
        <a:ext cx="3415163" cy="304857"/>
      </dsp:txXfrm>
    </dsp:sp>
    <dsp:sp modelId="{A36ADD53-15C9-42E1-8520-D49DA8829EDA}">
      <dsp:nvSpPr>
        <dsp:cNvPr id="0" name=""/>
        <dsp:cNvSpPr/>
      </dsp:nvSpPr>
      <dsp:spPr>
        <a:xfrm rot="5400000">
          <a:off x="-77963" y="1372707"/>
          <a:ext cx="519756" cy="363829"/>
        </a:xfrm>
        <a:prstGeom prst="chevron">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 tIns="3810" rIns="3810" bIns="3810" numCol="1" spcCol="1270" anchor="ctr" anchorCtr="0">
          <a:noAutofit/>
        </a:bodyPr>
        <a:lstStyle/>
        <a:p>
          <a:pPr marL="0" lvl="0" indent="0" algn="ctr" defTabSz="266700">
            <a:lnSpc>
              <a:spcPct val="90000"/>
            </a:lnSpc>
            <a:spcBef>
              <a:spcPct val="0"/>
            </a:spcBef>
            <a:spcAft>
              <a:spcPct val="35000"/>
            </a:spcAft>
            <a:buNone/>
          </a:pPr>
          <a:r>
            <a:rPr lang="en-US" sz="600" kern="1200">
              <a:latin typeface="Aptos Display" panose="020F0302020204030204"/>
            </a:rPr>
            <a:t>RECEIVER</a:t>
          </a:r>
        </a:p>
      </dsp:txBody>
      <dsp:txXfrm rot="-5400000">
        <a:off x="1" y="1476659"/>
        <a:ext cx="363829" cy="155927"/>
      </dsp:txXfrm>
    </dsp:sp>
    <dsp:sp modelId="{358A3091-FE03-46BC-BE05-39A7264FBF96}">
      <dsp:nvSpPr>
        <dsp:cNvPr id="0" name=""/>
        <dsp:cNvSpPr/>
      </dsp:nvSpPr>
      <dsp:spPr>
        <a:xfrm rot="5400000">
          <a:off x="1910736" y="-252163"/>
          <a:ext cx="337841" cy="3431655"/>
        </a:xfrm>
        <a:prstGeom prst="round2Same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8232" tIns="6985" rIns="6985" bIns="6985" numCol="1" spcCol="1270" anchor="ctr" anchorCtr="0">
          <a:noAutofit/>
        </a:bodyPr>
        <a:lstStyle/>
        <a:p>
          <a:pPr marL="57150" lvl="1" indent="-57150" algn="l" defTabSz="488950">
            <a:lnSpc>
              <a:spcPct val="90000"/>
            </a:lnSpc>
            <a:spcBef>
              <a:spcPct val="0"/>
            </a:spcBef>
            <a:spcAft>
              <a:spcPct val="15000"/>
            </a:spcAft>
            <a:buChar char="•"/>
          </a:pPr>
          <a:r>
            <a:rPr lang="en-US" sz="1100" kern="1200">
              <a:latin typeface="Aptos Display" panose="020F0302020204030204"/>
            </a:rPr>
            <a:t>Employees</a:t>
          </a:r>
        </a:p>
      </dsp:txBody>
      <dsp:txXfrm rot="-5400000">
        <a:off x="363829" y="1311236"/>
        <a:ext cx="3415163" cy="304857"/>
      </dsp:txXfrm>
    </dsp:sp>
    <dsp:sp modelId="{790CAC69-77D8-4606-AF6B-7E9309EFA985}">
      <dsp:nvSpPr>
        <dsp:cNvPr id="0" name=""/>
        <dsp:cNvSpPr/>
      </dsp:nvSpPr>
      <dsp:spPr>
        <a:xfrm rot="5400000">
          <a:off x="-77963" y="1804062"/>
          <a:ext cx="519756" cy="363829"/>
        </a:xfrm>
        <a:prstGeom prst="chevron">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 tIns="3810" rIns="3810" bIns="3810" numCol="1" spcCol="1270" anchor="ctr" anchorCtr="0">
          <a:noAutofit/>
        </a:bodyPr>
        <a:lstStyle/>
        <a:p>
          <a:pPr marL="0" lvl="0" indent="0" algn="ctr" defTabSz="266700">
            <a:lnSpc>
              <a:spcPct val="90000"/>
            </a:lnSpc>
            <a:spcBef>
              <a:spcPct val="0"/>
            </a:spcBef>
            <a:spcAft>
              <a:spcPct val="35000"/>
            </a:spcAft>
            <a:buNone/>
          </a:pPr>
          <a:r>
            <a:rPr lang="en-US" sz="600" kern="1200">
              <a:latin typeface="Aptos Display" panose="020F0302020204030204"/>
            </a:rPr>
            <a:t>NOISE</a:t>
          </a:r>
        </a:p>
      </dsp:txBody>
      <dsp:txXfrm rot="-5400000">
        <a:off x="1" y="1908014"/>
        <a:ext cx="363829" cy="155927"/>
      </dsp:txXfrm>
    </dsp:sp>
    <dsp:sp modelId="{D342F585-BFEF-4E6E-B6A3-5CB29B0FD1B8}">
      <dsp:nvSpPr>
        <dsp:cNvPr id="0" name=""/>
        <dsp:cNvSpPr/>
      </dsp:nvSpPr>
      <dsp:spPr>
        <a:xfrm rot="5400000">
          <a:off x="1910736" y="179191"/>
          <a:ext cx="337841" cy="3431655"/>
        </a:xfrm>
        <a:prstGeom prst="round2Same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8232" tIns="6985" rIns="6985" bIns="6985" numCol="1" spcCol="1270" anchor="ctr" anchorCtr="0">
          <a:noAutofit/>
        </a:bodyPr>
        <a:lstStyle/>
        <a:p>
          <a:pPr marL="57150" lvl="1" indent="-57150" algn="l" defTabSz="488950" rtl="0">
            <a:lnSpc>
              <a:spcPct val="90000"/>
            </a:lnSpc>
            <a:spcBef>
              <a:spcPct val="0"/>
            </a:spcBef>
            <a:spcAft>
              <a:spcPct val="15000"/>
            </a:spcAft>
            <a:buChar char="•"/>
          </a:pPr>
          <a:r>
            <a:rPr lang="en-US" sz="1100" kern="1200">
              <a:latin typeface="Aptos Display" panose="020F0302020204030204"/>
            </a:rPr>
            <a:t>Anything that interferes with understanding the message</a:t>
          </a:r>
        </a:p>
      </dsp:txBody>
      <dsp:txXfrm rot="-5400000">
        <a:off x="363829" y="1742590"/>
        <a:ext cx="3415163" cy="304857"/>
      </dsp:txXfrm>
    </dsp:sp>
    <dsp:sp modelId="{2265CBAA-762B-42DA-9B11-8E00BAECC855}">
      <dsp:nvSpPr>
        <dsp:cNvPr id="0" name=""/>
        <dsp:cNvSpPr/>
      </dsp:nvSpPr>
      <dsp:spPr>
        <a:xfrm rot="5400000">
          <a:off x="-77963" y="2235417"/>
          <a:ext cx="519756" cy="363829"/>
        </a:xfrm>
        <a:prstGeom prst="chevron">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 tIns="3810" rIns="3810" bIns="3810" numCol="1" spcCol="1270" anchor="ctr" anchorCtr="0">
          <a:noAutofit/>
        </a:bodyPr>
        <a:lstStyle/>
        <a:p>
          <a:pPr marL="0" lvl="0" indent="0" algn="ctr" defTabSz="266700">
            <a:lnSpc>
              <a:spcPct val="90000"/>
            </a:lnSpc>
            <a:spcBef>
              <a:spcPct val="0"/>
            </a:spcBef>
            <a:spcAft>
              <a:spcPct val="35000"/>
            </a:spcAft>
            <a:buNone/>
          </a:pPr>
          <a:r>
            <a:rPr lang="en-US" sz="600" kern="1200">
              <a:latin typeface="Aptos Display" panose="020F0302020204030204"/>
            </a:rPr>
            <a:t>FEEDBACK</a:t>
          </a:r>
        </a:p>
      </dsp:txBody>
      <dsp:txXfrm rot="-5400000">
        <a:off x="1" y="2339369"/>
        <a:ext cx="363829" cy="155927"/>
      </dsp:txXfrm>
    </dsp:sp>
    <dsp:sp modelId="{640167FF-54C2-4822-B0CE-FD4B4E81C110}">
      <dsp:nvSpPr>
        <dsp:cNvPr id="0" name=""/>
        <dsp:cNvSpPr/>
      </dsp:nvSpPr>
      <dsp:spPr>
        <a:xfrm rot="5400000">
          <a:off x="1910736" y="610547"/>
          <a:ext cx="337841" cy="3431655"/>
        </a:xfrm>
        <a:prstGeom prst="round2Same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8232" tIns="6985" rIns="6985" bIns="6985" numCol="1" spcCol="1270" anchor="ctr" anchorCtr="0">
          <a:noAutofit/>
        </a:bodyPr>
        <a:lstStyle/>
        <a:p>
          <a:pPr marL="57150" lvl="1" indent="-57150" algn="l" defTabSz="488950" rtl="0">
            <a:lnSpc>
              <a:spcPct val="90000"/>
            </a:lnSpc>
            <a:spcBef>
              <a:spcPct val="0"/>
            </a:spcBef>
            <a:spcAft>
              <a:spcPct val="15000"/>
            </a:spcAft>
            <a:buChar char="•"/>
          </a:pPr>
          <a:r>
            <a:rPr lang="en-US" sz="1100" kern="1200">
              <a:latin typeface="Aptos Display" panose="020F0302020204030204"/>
            </a:rPr>
            <a:t>Employees response or actions</a:t>
          </a:r>
        </a:p>
      </dsp:txBody>
      <dsp:txXfrm rot="-5400000">
        <a:off x="363829" y="2173946"/>
        <a:ext cx="3415163" cy="3048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F41739-7120-484A-8C65-7FB7B9110C4C}">
      <dsp:nvSpPr>
        <dsp:cNvPr id="0" name=""/>
        <dsp:cNvSpPr/>
      </dsp:nvSpPr>
      <dsp:spPr>
        <a:xfrm>
          <a:off x="3256" y="106222"/>
          <a:ext cx="3175226" cy="772832"/>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89408" rIns="156464" bIns="89408" numCol="1" spcCol="1270" anchor="ctr" anchorCtr="0">
          <a:noAutofit/>
        </a:bodyPr>
        <a:lstStyle/>
        <a:p>
          <a:pPr marL="0" lvl="0" indent="0" algn="ctr" defTabSz="977900">
            <a:lnSpc>
              <a:spcPct val="90000"/>
            </a:lnSpc>
            <a:spcBef>
              <a:spcPct val="0"/>
            </a:spcBef>
            <a:spcAft>
              <a:spcPct val="35000"/>
            </a:spcAft>
            <a:buNone/>
          </a:pPr>
          <a:r>
            <a:rPr lang="en-GB" sz="2200" kern="1200">
              <a:latin typeface="Arial"/>
              <a:cs typeface="Arial"/>
            </a:rPr>
            <a:t>Language Barrier Solutions</a:t>
          </a:r>
        </a:p>
      </dsp:txBody>
      <dsp:txXfrm>
        <a:off x="3256" y="106222"/>
        <a:ext cx="3175226" cy="772832"/>
      </dsp:txXfrm>
    </dsp:sp>
    <dsp:sp modelId="{B28FE565-E144-4B1B-9B05-2AA89932F8AC}">
      <dsp:nvSpPr>
        <dsp:cNvPr id="0" name=""/>
        <dsp:cNvSpPr/>
      </dsp:nvSpPr>
      <dsp:spPr>
        <a:xfrm>
          <a:off x="3256" y="879055"/>
          <a:ext cx="3175226" cy="2785488"/>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7348" tIns="117348" rIns="156464" bIns="176022" numCol="1" spcCol="1270" anchor="t" anchorCtr="0">
          <a:noAutofit/>
        </a:bodyPr>
        <a:lstStyle/>
        <a:p>
          <a:pPr marL="228600" lvl="1" indent="-228600" algn="l" defTabSz="977900">
            <a:lnSpc>
              <a:spcPct val="90000"/>
            </a:lnSpc>
            <a:spcBef>
              <a:spcPct val="0"/>
            </a:spcBef>
            <a:spcAft>
              <a:spcPct val="15000"/>
            </a:spcAft>
            <a:buFont typeface="Wingdings" panose="05000000000000000000" pitchFamily="2" charset="2"/>
            <a:buChar char="Ø"/>
          </a:pPr>
          <a:r>
            <a:rPr lang="en-GB" sz="2200" kern="1200">
              <a:latin typeface="Arial"/>
              <a:cs typeface="Arial"/>
            </a:rPr>
            <a:t> Multilingual training</a:t>
          </a:r>
        </a:p>
        <a:p>
          <a:pPr marL="228600" lvl="1" indent="-228600" algn="l" defTabSz="977900">
            <a:lnSpc>
              <a:spcPct val="90000"/>
            </a:lnSpc>
            <a:spcBef>
              <a:spcPct val="0"/>
            </a:spcBef>
            <a:spcAft>
              <a:spcPct val="15000"/>
            </a:spcAft>
            <a:buFont typeface="Wingdings" panose="05000000000000000000" pitchFamily="2" charset="2"/>
            <a:buChar char="Ø"/>
          </a:pPr>
          <a:r>
            <a:rPr lang="en-GB" sz="2200" kern="1200">
              <a:latin typeface="Arial"/>
              <a:cs typeface="Arial"/>
            </a:rPr>
            <a:t> Visual poster with image</a:t>
          </a:r>
        </a:p>
        <a:p>
          <a:pPr marL="228600" lvl="1" indent="-228600" algn="l" defTabSz="977900">
            <a:lnSpc>
              <a:spcPct val="90000"/>
            </a:lnSpc>
            <a:spcBef>
              <a:spcPct val="0"/>
            </a:spcBef>
            <a:spcAft>
              <a:spcPct val="15000"/>
            </a:spcAft>
            <a:buFont typeface="Wingdings" panose="05000000000000000000" pitchFamily="2" charset="2"/>
            <a:buChar char="Ø"/>
          </a:pPr>
          <a:r>
            <a:rPr lang="en-GB" sz="2200" kern="1200">
              <a:latin typeface="Arial"/>
              <a:cs typeface="Arial"/>
            </a:rPr>
            <a:t> Translation support</a:t>
          </a:r>
        </a:p>
        <a:p>
          <a:pPr marL="228600" lvl="1" indent="-228600" algn="l" defTabSz="977900">
            <a:lnSpc>
              <a:spcPct val="90000"/>
            </a:lnSpc>
            <a:spcBef>
              <a:spcPct val="0"/>
            </a:spcBef>
            <a:spcAft>
              <a:spcPct val="15000"/>
            </a:spcAft>
            <a:buFont typeface="Wingdings" panose="05000000000000000000" pitchFamily="2" charset="2"/>
            <a:buChar char="Ø"/>
          </a:pPr>
          <a:r>
            <a:rPr lang="en-GB" sz="2200" kern="1200">
              <a:latin typeface="Arial"/>
              <a:cs typeface="Arial"/>
            </a:rPr>
            <a:t> Demonstration based training </a:t>
          </a:r>
        </a:p>
      </dsp:txBody>
      <dsp:txXfrm>
        <a:off x="3256" y="879055"/>
        <a:ext cx="3175226" cy="2785488"/>
      </dsp:txXfrm>
    </dsp:sp>
    <dsp:sp modelId="{86393F30-3637-4005-8561-FB232AB48378}">
      <dsp:nvSpPr>
        <dsp:cNvPr id="0" name=""/>
        <dsp:cNvSpPr/>
      </dsp:nvSpPr>
      <dsp:spPr>
        <a:xfrm>
          <a:off x="3623015" y="106222"/>
          <a:ext cx="3175226" cy="772832"/>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89408" rIns="156464" bIns="89408" numCol="1" spcCol="1270" anchor="ctr" anchorCtr="0">
          <a:noAutofit/>
        </a:bodyPr>
        <a:lstStyle/>
        <a:p>
          <a:pPr marL="0" lvl="0" indent="0" algn="ctr" defTabSz="977900">
            <a:lnSpc>
              <a:spcPct val="90000"/>
            </a:lnSpc>
            <a:spcBef>
              <a:spcPct val="0"/>
            </a:spcBef>
            <a:spcAft>
              <a:spcPct val="35000"/>
            </a:spcAft>
            <a:buNone/>
          </a:pPr>
          <a:r>
            <a:rPr lang="en-GB" sz="2200" kern="1200">
              <a:latin typeface="Arial"/>
              <a:cs typeface="Arial"/>
            </a:rPr>
            <a:t>Emotional Barrier Solutions </a:t>
          </a:r>
        </a:p>
      </dsp:txBody>
      <dsp:txXfrm>
        <a:off x="3623015" y="106222"/>
        <a:ext cx="3175226" cy="772832"/>
      </dsp:txXfrm>
    </dsp:sp>
    <dsp:sp modelId="{AF948FD6-63E9-4E38-9801-012A40370087}">
      <dsp:nvSpPr>
        <dsp:cNvPr id="0" name=""/>
        <dsp:cNvSpPr/>
      </dsp:nvSpPr>
      <dsp:spPr>
        <a:xfrm>
          <a:off x="3623015" y="879055"/>
          <a:ext cx="3175226" cy="2785488"/>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7348" tIns="117348" rIns="156464" bIns="176022" numCol="1" spcCol="1270" anchor="t" anchorCtr="0">
          <a:noAutofit/>
        </a:bodyPr>
        <a:lstStyle/>
        <a:p>
          <a:pPr marL="228600" lvl="1" indent="-228600" algn="l" defTabSz="977900">
            <a:lnSpc>
              <a:spcPct val="90000"/>
            </a:lnSpc>
            <a:spcBef>
              <a:spcPct val="0"/>
            </a:spcBef>
            <a:spcAft>
              <a:spcPct val="15000"/>
            </a:spcAft>
            <a:buFont typeface="Wingdings" panose="05000000000000000000" pitchFamily="2" charset="2"/>
            <a:buChar char="Ø"/>
          </a:pPr>
          <a:r>
            <a:rPr lang="en-GB" sz="2200" kern="1200">
              <a:latin typeface="Arial"/>
              <a:cs typeface="Arial"/>
            </a:rPr>
            <a:t> Stress management support</a:t>
          </a:r>
        </a:p>
        <a:p>
          <a:pPr marL="228600" lvl="1" indent="-228600" algn="l" defTabSz="977900">
            <a:lnSpc>
              <a:spcPct val="90000"/>
            </a:lnSpc>
            <a:spcBef>
              <a:spcPct val="0"/>
            </a:spcBef>
            <a:spcAft>
              <a:spcPct val="15000"/>
            </a:spcAft>
            <a:buFont typeface="Wingdings" panose="05000000000000000000" pitchFamily="2" charset="2"/>
            <a:buChar char="Ø"/>
          </a:pPr>
          <a:r>
            <a:rPr lang="en-GB" sz="2200" kern="1200">
              <a:latin typeface="Arial"/>
              <a:cs typeface="Arial"/>
            </a:rPr>
            <a:t> Leadership training</a:t>
          </a:r>
        </a:p>
        <a:p>
          <a:pPr marL="228600" lvl="1" indent="-228600" algn="l" defTabSz="977900">
            <a:lnSpc>
              <a:spcPct val="90000"/>
            </a:lnSpc>
            <a:spcBef>
              <a:spcPct val="0"/>
            </a:spcBef>
            <a:spcAft>
              <a:spcPct val="15000"/>
            </a:spcAft>
            <a:buFont typeface="Wingdings" panose="05000000000000000000" pitchFamily="2" charset="2"/>
            <a:buChar char="Ø"/>
          </a:pPr>
          <a:r>
            <a:rPr lang="en-GB" sz="2200" kern="1200">
              <a:latin typeface="Arial"/>
              <a:cs typeface="Arial"/>
            </a:rPr>
            <a:t> Better staffing and scheduling</a:t>
          </a:r>
        </a:p>
        <a:p>
          <a:pPr marL="228600" lvl="1" indent="-228600" algn="l" defTabSz="977900">
            <a:lnSpc>
              <a:spcPct val="90000"/>
            </a:lnSpc>
            <a:spcBef>
              <a:spcPct val="0"/>
            </a:spcBef>
            <a:spcAft>
              <a:spcPct val="15000"/>
            </a:spcAft>
            <a:buFont typeface="Wingdings" panose="05000000000000000000" pitchFamily="2" charset="2"/>
            <a:buChar char="Ø"/>
          </a:pPr>
          <a:r>
            <a:rPr lang="en-GB" sz="2200" kern="1200">
              <a:latin typeface="Arial"/>
              <a:cs typeface="Arial"/>
            </a:rPr>
            <a:t> Emotional intelligence development </a:t>
          </a:r>
        </a:p>
      </dsp:txBody>
      <dsp:txXfrm>
        <a:off x="3623015" y="879055"/>
        <a:ext cx="3175226" cy="2785488"/>
      </dsp:txXfrm>
    </dsp:sp>
    <dsp:sp modelId="{791975CB-85B4-4B7E-9AA3-FE0A3352A491}">
      <dsp:nvSpPr>
        <dsp:cNvPr id="0" name=""/>
        <dsp:cNvSpPr/>
      </dsp:nvSpPr>
      <dsp:spPr>
        <a:xfrm>
          <a:off x="7242773" y="106222"/>
          <a:ext cx="3175226" cy="772832"/>
        </a:xfrm>
        <a:prstGeom prst="rect">
          <a:avLst/>
        </a:prstGeom>
        <a:solidFill>
          <a:schemeClr val="accent2"/>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89408" rIns="156464" bIns="89408" numCol="1" spcCol="1270" anchor="ctr" anchorCtr="0">
          <a:noAutofit/>
        </a:bodyPr>
        <a:lstStyle/>
        <a:p>
          <a:pPr marL="0" lvl="0" indent="0" algn="ctr" defTabSz="977900">
            <a:lnSpc>
              <a:spcPct val="90000"/>
            </a:lnSpc>
            <a:spcBef>
              <a:spcPct val="0"/>
            </a:spcBef>
            <a:spcAft>
              <a:spcPct val="35000"/>
            </a:spcAft>
            <a:buNone/>
          </a:pPr>
          <a:r>
            <a:rPr lang="en-GB" sz="2200" kern="1200">
              <a:latin typeface="Arial"/>
              <a:cs typeface="Arial"/>
            </a:rPr>
            <a:t>Result ( CARL)</a:t>
          </a:r>
        </a:p>
      </dsp:txBody>
      <dsp:txXfrm>
        <a:off x="7242773" y="106222"/>
        <a:ext cx="3175226" cy="772832"/>
      </dsp:txXfrm>
    </dsp:sp>
    <dsp:sp modelId="{B329EE03-B972-4F25-B4DC-AD38143B8B45}">
      <dsp:nvSpPr>
        <dsp:cNvPr id="0" name=""/>
        <dsp:cNvSpPr/>
      </dsp:nvSpPr>
      <dsp:spPr>
        <a:xfrm>
          <a:off x="7242773" y="879055"/>
          <a:ext cx="3175226" cy="2785488"/>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7348" tIns="117348" rIns="156464" bIns="176022" numCol="1" spcCol="1270" anchor="t" anchorCtr="0">
          <a:noAutofit/>
        </a:bodyPr>
        <a:lstStyle/>
        <a:p>
          <a:pPr marL="228600" lvl="1" indent="-228600" algn="l" defTabSz="977900">
            <a:lnSpc>
              <a:spcPct val="90000"/>
            </a:lnSpc>
            <a:spcBef>
              <a:spcPct val="0"/>
            </a:spcBef>
            <a:spcAft>
              <a:spcPct val="15000"/>
            </a:spcAft>
            <a:buFont typeface="Wingdings" panose="05000000000000000000" pitchFamily="2" charset="2"/>
            <a:buChar char="Ø"/>
          </a:pPr>
          <a:r>
            <a:rPr lang="en-GB" sz="2200" kern="1200">
              <a:latin typeface="Arial"/>
              <a:cs typeface="Arial"/>
            </a:rPr>
            <a:t> Food safety</a:t>
          </a:r>
        </a:p>
        <a:p>
          <a:pPr marL="228600" lvl="1" indent="-228600" algn="l" defTabSz="977900">
            <a:lnSpc>
              <a:spcPct val="90000"/>
            </a:lnSpc>
            <a:spcBef>
              <a:spcPct val="0"/>
            </a:spcBef>
            <a:spcAft>
              <a:spcPct val="15000"/>
            </a:spcAft>
            <a:buFont typeface="Wingdings" panose="05000000000000000000" pitchFamily="2" charset="2"/>
            <a:buChar char="Ø"/>
          </a:pPr>
          <a:r>
            <a:rPr lang="en-GB" sz="2200" kern="1200">
              <a:latin typeface="Arial"/>
              <a:cs typeface="Arial"/>
            </a:rPr>
            <a:t> Employee morale</a:t>
          </a:r>
        </a:p>
        <a:p>
          <a:pPr marL="228600" lvl="1" indent="-228600" algn="l" defTabSz="977900">
            <a:lnSpc>
              <a:spcPct val="90000"/>
            </a:lnSpc>
            <a:spcBef>
              <a:spcPct val="0"/>
            </a:spcBef>
            <a:spcAft>
              <a:spcPct val="15000"/>
            </a:spcAft>
            <a:buFont typeface="Wingdings" panose="05000000000000000000" pitchFamily="2" charset="2"/>
            <a:buChar char="Ø"/>
          </a:pPr>
          <a:r>
            <a:rPr lang="en-GB" sz="2200" kern="1200">
              <a:latin typeface="Arial"/>
              <a:cs typeface="Arial"/>
            </a:rPr>
            <a:t> Communication accuracy</a:t>
          </a:r>
        </a:p>
        <a:p>
          <a:pPr marL="228600" lvl="1" indent="-228600" algn="l" defTabSz="977900">
            <a:lnSpc>
              <a:spcPct val="90000"/>
            </a:lnSpc>
            <a:spcBef>
              <a:spcPct val="0"/>
            </a:spcBef>
            <a:spcAft>
              <a:spcPct val="15000"/>
            </a:spcAft>
            <a:buFont typeface="Wingdings" panose="05000000000000000000" pitchFamily="2" charset="2"/>
            <a:buChar char="Ø"/>
          </a:pPr>
          <a:r>
            <a:rPr lang="en-GB" sz="2200" kern="1200">
              <a:latin typeface="Arial"/>
              <a:cs typeface="Arial"/>
            </a:rPr>
            <a:t> Customer satisfaction</a:t>
          </a:r>
          <a:r>
            <a:rPr lang="en-GB" sz="2200" kern="1200">
              <a:latin typeface="Aptos Display"/>
              <a:cs typeface="Arial"/>
            </a:rPr>
            <a:t> </a:t>
          </a:r>
        </a:p>
      </dsp:txBody>
      <dsp:txXfrm>
        <a:off x="7242773" y="879055"/>
        <a:ext cx="3175226" cy="278548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04EB79-5A5F-3940-98FA-60DD8319BA4C}">
      <dsp:nvSpPr>
        <dsp:cNvPr id="0" name=""/>
        <dsp:cNvSpPr/>
      </dsp:nvSpPr>
      <dsp:spPr>
        <a:xfrm>
          <a:off x="1504818" y="911674"/>
          <a:ext cx="314421" cy="91440"/>
        </a:xfrm>
        <a:custGeom>
          <a:avLst/>
          <a:gdLst/>
          <a:ahLst/>
          <a:cxnLst/>
          <a:rect l="0" t="0" r="0" b="0"/>
          <a:pathLst>
            <a:path>
              <a:moveTo>
                <a:pt x="0" y="45720"/>
              </a:moveTo>
              <a:lnTo>
                <a:pt x="314421"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653403" y="955667"/>
        <a:ext cx="17251" cy="3453"/>
      </dsp:txXfrm>
    </dsp:sp>
    <dsp:sp modelId="{04726AC9-CAA2-7647-86C3-6A83A1575E65}">
      <dsp:nvSpPr>
        <dsp:cNvPr id="0" name=""/>
        <dsp:cNvSpPr/>
      </dsp:nvSpPr>
      <dsp:spPr>
        <a:xfrm>
          <a:off x="6525" y="507366"/>
          <a:ext cx="1500092" cy="90005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3506" tIns="77157" rIns="73506" bIns="77157" numCol="1" spcCol="1270" anchor="ctr" anchorCtr="0">
          <a:noAutofit/>
        </a:bodyPr>
        <a:lstStyle/>
        <a:p>
          <a:pPr marL="0" lvl="0" indent="0" algn="ctr" defTabSz="533400">
            <a:lnSpc>
              <a:spcPct val="90000"/>
            </a:lnSpc>
            <a:spcBef>
              <a:spcPct val="0"/>
            </a:spcBef>
            <a:spcAft>
              <a:spcPct val="35000"/>
            </a:spcAft>
            <a:buNone/>
          </a:pPr>
          <a:r>
            <a:rPr lang="en-US" sz="1200" kern="1200"/>
            <a:t>Sender - Gary </a:t>
          </a:r>
        </a:p>
      </dsp:txBody>
      <dsp:txXfrm>
        <a:off x="6525" y="507366"/>
        <a:ext cx="1500092" cy="900055"/>
      </dsp:txXfrm>
    </dsp:sp>
    <dsp:sp modelId="{B9AD4572-4DDF-FD44-BDD6-DAC8EF32C094}">
      <dsp:nvSpPr>
        <dsp:cNvPr id="0" name=""/>
        <dsp:cNvSpPr/>
      </dsp:nvSpPr>
      <dsp:spPr>
        <a:xfrm>
          <a:off x="3349931" y="911674"/>
          <a:ext cx="314421" cy="91440"/>
        </a:xfrm>
        <a:custGeom>
          <a:avLst/>
          <a:gdLst/>
          <a:ahLst/>
          <a:cxnLst/>
          <a:rect l="0" t="0" r="0" b="0"/>
          <a:pathLst>
            <a:path>
              <a:moveTo>
                <a:pt x="0" y="45720"/>
              </a:moveTo>
              <a:lnTo>
                <a:pt x="314421"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498516" y="955667"/>
        <a:ext cx="17251" cy="3453"/>
      </dsp:txXfrm>
    </dsp:sp>
    <dsp:sp modelId="{E6908402-88FE-C84D-8B49-DA8417B95762}">
      <dsp:nvSpPr>
        <dsp:cNvPr id="0" name=""/>
        <dsp:cNvSpPr/>
      </dsp:nvSpPr>
      <dsp:spPr>
        <a:xfrm>
          <a:off x="1851639" y="507366"/>
          <a:ext cx="1500092" cy="90005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3506" tIns="77157" rIns="73506" bIns="77157" numCol="1" spcCol="1270" anchor="ctr" anchorCtr="0">
          <a:noAutofit/>
        </a:bodyPr>
        <a:lstStyle/>
        <a:p>
          <a:pPr marL="0" lvl="0" indent="0" algn="ctr" defTabSz="533400">
            <a:lnSpc>
              <a:spcPct val="90000"/>
            </a:lnSpc>
            <a:spcBef>
              <a:spcPct val="0"/>
            </a:spcBef>
            <a:spcAft>
              <a:spcPct val="35000"/>
            </a:spcAft>
            <a:buNone/>
          </a:pPr>
          <a:r>
            <a:rPr lang="en-US" sz="1200" kern="1200"/>
            <a:t>Message - hygiene rules and workplace procedures </a:t>
          </a:r>
        </a:p>
      </dsp:txBody>
      <dsp:txXfrm>
        <a:off x="1851639" y="507366"/>
        <a:ext cx="1500092" cy="900055"/>
      </dsp:txXfrm>
    </dsp:sp>
    <dsp:sp modelId="{5A5C2C63-937C-024C-845E-E00B3B60425A}">
      <dsp:nvSpPr>
        <dsp:cNvPr id="0" name=""/>
        <dsp:cNvSpPr/>
      </dsp:nvSpPr>
      <dsp:spPr>
        <a:xfrm>
          <a:off x="756571" y="1405621"/>
          <a:ext cx="3690227" cy="314421"/>
        </a:xfrm>
        <a:custGeom>
          <a:avLst/>
          <a:gdLst/>
          <a:ahLst/>
          <a:cxnLst/>
          <a:rect l="0" t="0" r="0" b="0"/>
          <a:pathLst>
            <a:path>
              <a:moveTo>
                <a:pt x="3690227" y="0"/>
              </a:moveTo>
              <a:lnTo>
                <a:pt x="3690227" y="174310"/>
              </a:lnTo>
              <a:lnTo>
                <a:pt x="0" y="174310"/>
              </a:lnTo>
              <a:lnTo>
                <a:pt x="0" y="314421"/>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09027" y="1561105"/>
        <a:ext cx="185316" cy="3453"/>
      </dsp:txXfrm>
    </dsp:sp>
    <dsp:sp modelId="{A2BF9880-5B86-1540-8505-622E016D0BD4}">
      <dsp:nvSpPr>
        <dsp:cNvPr id="0" name=""/>
        <dsp:cNvSpPr/>
      </dsp:nvSpPr>
      <dsp:spPr>
        <a:xfrm>
          <a:off x="3696752" y="507366"/>
          <a:ext cx="1500092" cy="90005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3506" tIns="77157" rIns="73506" bIns="77157" numCol="1" spcCol="1270" anchor="ctr" anchorCtr="0">
          <a:noAutofit/>
        </a:bodyPr>
        <a:lstStyle/>
        <a:p>
          <a:pPr marL="0" lvl="0" indent="0" algn="ctr" defTabSz="533400">
            <a:lnSpc>
              <a:spcPct val="90000"/>
            </a:lnSpc>
            <a:spcBef>
              <a:spcPct val="0"/>
            </a:spcBef>
            <a:spcAft>
              <a:spcPct val="35000"/>
            </a:spcAft>
            <a:buNone/>
          </a:pPr>
          <a:r>
            <a:rPr lang="en-US" sz="1200" kern="1200"/>
            <a:t>Channel- Spoken instructions and written signs </a:t>
          </a:r>
        </a:p>
      </dsp:txBody>
      <dsp:txXfrm>
        <a:off x="3696752" y="507366"/>
        <a:ext cx="1500092" cy="900055"/>
      </dsp:txXfrm>
    </dsp:sp>
    <dsp:sp modelId="{731DEAF6-9833-E14F-98A7-CDBB4179C04E}">
      <dsp:nvSpPr>
        <dsp:cNvPr id="0" name=""/>
        <dsp:cNvSpPr/>
      </dsp:nvSpPr>
      <dsp:spPr>
        <a:xfrm>
          <a:off x="1504818" y="2156750"/>
          <a:ext cx="314421" cy="91440"/>
        </a:xfrm>
        <a:custGeom>
          <a:avLst/>
          <a:gdLst/>
          <a:ahLst/>
          <a:cxnLst/>
          <a:rect l="0" t="0" r="0" b="0"/>
          <a:pathLst>
            <a:path>
              <a:moveTo>
                <a:pt x="0" y="45720"/>
              </a:moveTo>
              <a:lnTo>
                <a:pt x="314421"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653403" y="2200744"/>
        <a:ext cx="17251" cy="3453"/>
      </dsp:txXfrm>
    </dsp:sp>
    <dsp:sp modelId="{7BB8D963-5858-5B41-B61C-46ED0ECE739A}">
      <dsp:nvSpPr>
        <dsp:cNvPr id="0" name=""/>
        <dsp:cNvSpPr/>
      </dsp:nvSpPr>
      <dsp:spPr>
        <a:xfrm>
          <a:off x="6525" y="1752443"/>
          <a:ext cx="1500092" cy="90005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3506" tIns="77157" rIns="73506" bIns="77157" numCol="1" spcCol="1270" anchor="ctr" anchorCtr="0">
          <a:noAutofit/>
        </a:bodyPr>
        <a:lstStyle/>
        <a:p>
          <a:pPr marL="0" lvl="0" indent="0" algn="ctr" defTabSz="533400">
            <a:lnSpc>
              <a:spcPct val="90000"/>
            </a:lnSpc>
            <a:spcBef>
              <a:spcPct val="0"/>
            </a:spcBef>
            <a:spcAft>
              <a:spcPct val="35000"/>
            </a:spcAft>
            <a:buNone/>
          </a:pPr>
          <a:r>
            <a:rPr lang="en-US" sz="1200" kern="1200"/>
            <a:t>Receiver - Workers from five different cultural backgrounds </a:t>
          </a:r>
        </a:p>
      </dsp:txBody>
      <dsp:txXfrm>
        <a:off x="6525" y="1752443"/>
        <a:ext cx="1500092" cy="900055"/>
      </dsp:txXfrm>
    </dsp:sp>
    <dsp:sp modelId="{AA23712A-F1B2-5049-ACC3-D71CBBAC7B88}">
      <dsp:nvSpPr>
        <dsp:cNvPr id="0" name=""/>
        <dsp:cNvSpPr/>
      </dsp:nvSpPr>
      <dsp:spPr>
        <a:xfrm>
          <a:off x="3349931" y="2156750"/>
          <a:ext cx="314421" cy="91440"/>
        </a:xfrm>
        <a:custGeom>
          <a:avLst/>
          <a:gdLst/>
          <a:ahLst/>
          <a:cxnLst/>
          <a:rect l="0" t="0" r="0" b="0"/>
          <a:pathLst>
            <a:path>
              <a:moveTo>
                <a:pt x="0" y="45720"/>
              </a:moveTo>
              <a:lnTo>
                <a:pt x="314421"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498516" y="2200744"/>
        <a:ext cx="17251" cy="3453"/>
      </dsp:txXfrm>
    </dsp:sp>
    <dsp:sp modelId="{13A8823B-FD63-F245-A9B6-3A585D807DD7}">
      <dsp:nvSpPr>
        <dsp:cNvPr id="0" name=""/>
        <dsp:cNvSpPr/>
      </dsp:nvSpPr>
      <dsp:spPr>
        <a:xfrm>
          <a:off x="1851639" y="1752443"/>
          <a:ext cx="1500092" cy="90005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3506" tIns="77157" rIns="73506" bIns="77157" numCol="1" spcCol="1270" anchor="ctr" anchorCtr="0">
          <a:noAutofit/>
        </a:bodyPr>
        <a:lstStyle/>
        <a:p>
          <a:pPr marL="0" lvl="0" indent="0" algn="ctr" defTabSz="533400">
            <a:lnSpc>
              <a:spcPct val="90000"/>
            </a:lnSpc>
            <a:spcBef>
              <a:spcPct val="0"/>
            </a:spcBef>
            <a:spcAft>
              <a:spcPct val="35000"/>
            </a:spcAft>
            <a:buNone/>
          </a:pPr>
          <a:r>
            <a:rPr lang="en-US" sz="1200" b="1" kern="1200"/>
            <a:t>Problem</a:t>
          </a:r>
          <a:endParaRPr lang="en-US" sz="1200" kern="1200"/>
        </a:p>
      </dsp:txBody>
      <dsp:txXfrm>
        <a:off x="1851639" y="1752443"/>
        <a:ext cx="1500092" cy="900055"/>
      </dsp:txXfrm>
    </dsp:sp>
    <dsp:sp modelId="{F3EB4AFB-36ED-0A47-8C44-603FAF6D7A9F}">
      <dsp:nvSpPr>
        <dsp:cNvPr id="0" name=""/>
        <dsp:cNvSpPr/>
      </dsp:nvSpPr>
      <dsp:spPr>
        <a:xfrm>
          <a:off x="3696752" y="1752443"/>
          <a:ext cx="1500092" cy="90005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3506" tIns="77157" rIns="73506" bIns="77157" numCol="1" spcCol="1270" anchor="ctr" anchorCtr="0">
          <a:noAutofit/>
        </a:bodyPr>
        <a:lstStyle/>
        <a:p>
          <a:pPr marL="0" lvl="0" indent="0" algn="ctr" defTabSz="533400">
            <a:lnSpc>
              <a:spcPct val="90000"/>
            </a:lnSpc>
            <a:spcBef>
              <a:spcPct val="0"/>
            </a:spcBef>
            <a:spcAft>
              <a:spcPct val="35000"/>
            </a:spcAft>
            <a:buNone/>
          </a:pPr>
          <a:r>
            <a:rPr lang="en-US" sz="1200" kern="1200"/>
            <a:t>Gary assumes everyone understands the same hygiene expectations.</a:t>
          </a:r>
        </a:p>
      </dsp:txBody>
      <dsp:txXfrm>
        <a:off x="3696752" y="1752443"/>
        <a:ext cx="1500092" cy="900055"/>
      </dsp:txXfrm>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2BC62A2-B82F-4417-BB7D-3549B25FA95B}" type="datetimeFigureOut">
              <a:t>7/17/2026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53655D2-8675-48D0-BFA5-702E58BA3FC0}" type="slidenum">
              <a:t>‹#›</a:t>
            </a:fld>
            <a:endParaRPr lang="en-US"/>
          </a:p>
        </p:txBody>
      </p:sp>
    </p:spTree>
    <p:extLst>
      <p:ext uri="{BB962C8B-B14F-4D97-AF65-F5344CB8AC3E}">
        <p14:creationId xmlns:p14="http://schemas.microsoft.com/office/powerpoint/2010/main" val="32417878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[PRESENTER 1 - Louise Faulkner, Group Leader | Setting the Scene | aim for ~5 minutes across slides 1-5] Good morning everyone, and thank you for being here. We are group [number], and today we will walk you through a communication case study set inside a food-manufacturing business called Flight Foods Limited. Over the next fifteen to twenty minutes the three of us will each take a section. My name is Louise Faulkner and I am the group leader; I will set the scene - the company, the crisis it is facing, and the five communication barriers we identified. Dwight will then take the emotional, language and noise barriers, and Zia will finish with generations, culture, the action plan and our conclusion. Communication can sound like a soft topic, but at Flight Foods it became the difference between winning airline contracts and losing them. Let's begin with why this case matters.</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Here is our roadmap for the next twenty minutes. First, the case - Flight Foods and the food-standards crisis that is costing it market share. Second, the barriers - five communication breakdowns on a busy, multicultural factory floor. Third, the theory - a recognised model sitting behind each barrier: Emotional Intelligence, Berlo, Shannon and Weaver, Schramm, and Hofstede. Fourth, the solutions - practical steps the floor manager, Gary, can take to break each barrier. And finally, our conclusion. Now the team, because we have split the work into three sections. I am Louise, the group leader, and I cover the setup on slides one to five. Dwight then takes emotion, language and noise on slides six to eight. Zia closes with generations, culture, the action plan and the conclusion on slides nine to thirteen. Each of us speaks for about five minutes. Let me get straight into the company itself.</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Let's meet the company. Flight Foods is a medium-sized manufacturer that makes ready meals and sells them to airlines. Its goal is simple - to grow its share of the in-flight catering market. But instead of growing, it is losing business. Airlines have complained about poor and inconsistent food standards: meals arriving under-cooked, packaging failing, and, most seriously, meat turning up in meals labelled vegetarian. That last one is not just quality, it is a safety and trust issue. Things got bad enough that Flight Foods brought in a consultancy firm to find out what was going wrong. And what they found was not really about food at all - it was about communication.</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3D8B2C9-9317-48AD-B445-6062021298A2}" type="slidenum">
              <a:rPr lang="en-GB" smtClean="0"/>
              <a:t>10</a:t>
            </a:fld>
            <a:endParaRPr lang="en-GB"/>
          </a:p>
        </p:txBody>
      </p:sp>
    </p:spTree>
    <p:extLst>
      <p:ext uri="{BB962C8B-B14F-4D97-AF65-F5344CB8AC3E}">
        <p14:creationId xmlns:p14="http://schemas.microsoft.com/office/powerpoint/2010/main" val="6915289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DB2D8B-0C91-3C44-71E3-B89D02DACE1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D02A3FE-ECF7-8E24-4235-BBD81DE1660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939E2D5-EFD7-055C-B447-CD69CF4795F5}"/>
              </a:ext>
            </a:extLst>
          </p:cNvPr>
          <p:cNvSpPr>
            <a:spLocks noGrp="1"/>
          </p:cNvSpPr>
          <p:nvPr>
            <p:ph type="body" idx="1"/>
          </p:nvPr>
        </p:nvSpPr>
        <p:spPr/>
        <p:txBody>
          <a:bodyPr/>
          <a:lstStyle/>
          <a:p>
            <a:r>
              <a:rPr lang="en-US"/>
              <a:t>Let's meet the company. Flight Foods is a medium-sized manufacturer that makes ready meals and sells them to airlines. Its goal is simple - to grow its share of the in-flight catering market. But instead of growing, it is losing business. Airlines have complained about poor and inconsistent food standards: meals arriving under-cooked, packaging failing, and, most seriously, meat turning up in meals labelled vegetarian. That last one is not just quality, it is a safety and trust issue. Things got bad enough that Flight Foods brought in a consultancy firm to find out what was going wrong. And what they found was not really about food at all - it was about communication.</a:t>
            </a:r>
          </a:p>
        </p:txBody>
      </p:sp>
      <p:sp>
        <p:nvSpPr>
          <p:cNvPr id="4" name="Slide Number Placeholder 3">
            <a:extLst>
              <a:ext uri="{FF2B5EF4-FFF2-40B4-BE49-F238E27FC236}">
                <a16:creationId xmlns:a16="http://schemas.microsoft.com/office/drawing/2014/main" id="{82D62123-1408-B756-0DA7-E38CBD811C05}"/>
              </a:ext>
            </a:extLst>
          </p:cNvPr>
          <p:cNvSpPr>
            <a:spLocks noGrp="1"/>
          </p:cNvSpPr>
          <p:nvPr>
            <p:ph type="sldNum" sz="quarter" idx="10"/>
          </p:nvPr>
        </p:nvSpPr>
        <p:spPr/>
        <p:txBody>
          <a:bodyPr/>
          <a:lstStyle/>
          <a:p>
            <a:fld id="{F7021451-1387-4CA6-816F-3879F97B5CBC}" type="slidenum">
              <a:rPr lang="en-US"/>
              <a:t>23</a:t>
            </a:fld>
            <a:endParaRPr lang="en-US"/>
          </a:p>
        </p:txBody>
      </p:sp>
    </p:spTree>
    <p:extLst>
      <p:ext uri="{BB962C8B-B14F-4D97-AF65-F5344CB8AC3E}">
        <p14:creationId xmlns:p14="http://schemas.microsoft.com/office/powerpoint/2010/main" val="10794569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DB2D8B-0C91-3C44-71E3-B89D02DACE1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D02A3FE-ECF7-8E24-4235-BBD81DE1660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939E2D5-EFD7-055C-B447-CD69CF4795F5}"/>
              </a:ext>
            </a:extLst>
          </p:cNvPr>
          <p:cNvSpPr>
            <a:spLocks noGrp="1"/>
          </p:cNvSpPr>
          <p:nvPr>
            <p:ph type="body" idx="1"/>
          </p:nvPr>
        </p:nvSpPr>
        <p:spPr/>
        <p:txBody>
          <a:bodyPr/>
          <a:lstStyle/>
          <a:p>
            <a:r>
              <a:rPr lang="en-US"/>
              <a:t>Let's meet the company. Flight Foods is a medium-sized manufacturer that makes ready meals and sells them to airlines. Its goal is simple - to grow its share of the in-flight catering market. But instead of growing, it is losing business. Airlines have complained about poor and inconsistent food standards: meals arriving under-cooked, packaging failing, and, most seriously, meat turning up in meals labelled vegetarian. That last one is not just quality, it is a safety and trust issue. Things got bad enough that Flight Foods brought in a consultancy firm to find out what was going wrong. And what they found was not really about food at all - it was about communication.</a:t>
            </a:r>
          </a:p>
        </p:txBody>
      </p:sp>
      <p:sp>
        <p:nvSpPr>
          <p:cNvPr id="4" name="Slide Number Placeholder 3">
            <a:extLst>
              <a:ext uri="{FF2B5EF4-FFF2-40B4-BE49-F238E27FC236}">
                <a16:creationId xmlns:a16="http://schemas.microsoft.com/office/drawing/2014/main" id="{82D62123-1408-B756-0DA7-E38CBD811C05}"/>
              </a:ext>
            </a:extLst>
          </p:cNvPr>
          <p:cNvSpPr>
            <a:spLocks noGrp="1"/>
          </p:cNvSpPr>
          <p:nvPr>
            <p:ph type="sldNum" sz="quarter" idx="10"/>
          </p:nvPr>
        </p:nvSpPr>
        <p:spPr/>
        <p:txBody>
          <a:bodyPr/>
          <a:lstStyle/>
          <a:p>
            <a:fld id="{F7021451-1387-4CA6-816F-3879F97B5CBC}" type="slidenum">
              <a:rPr lang="en-US"/>
              <a:t>24</a:t>
            </a:fld>
            <a:endParaRPr lang="en-US"/>
          </a:p>
        </p:txBody>
      </p:sp>
    </p:spTree>
    <p:extLst>
      <p:ext uri="{BB962C8B-B14F-4D97-AF65-F5344CB8AC3E}">
        <p14:creationId xmlns:p14="http://schemas.microsoft.com/office/powerpoint/2010/main" val="10794569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DB2D8B-0C91-3C44-71E3-B89D02DACE1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D02A3FE-ECF7-8E24-4235-BBD81DE1660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939E2D5-EFD7-055C-B447-CD69CF4795F5}"/>
              </a:ext>
            </a:extLst>
          </p:cNvPr>
          <p:cNvSpPr>
            <a:spLocks noGrp="1"/>
          </p:cNvSpPr>
          <p:nvPr>
            <p:ph type="body" idx="1"/>
          </p:nvPr>
        </p:nvSpPr>
        <p:spPr/>
        <p:txBody>
          <a:bodyPr/>
          <a:lstStyle/>
          <a:p>
            <a:r>
              <a:rPr lang="en-US"/>
              <a:t>Let's meet the company. Flight Foods is a medium-sized manufacturer that makes ready meals and sells them to airlines. Its goal is simple - to grow its share of the in-flight catering market. But instead of growing, it is losing business. Airlines have complained about poor and inconsistent food standards: meals arriving under-cooked, packaging failing, and, most seriously, meat turning up in meals labelled vegetarian. That last one is not just quality, it is a safety and trust issue. Things got bad enough that Flight Foods brought in a consultancy firm to find out what was going wrong. And what they found was not really about food at all - it was about communication.</a:t>
            </a:r>
          </a:p>
        </p:txBody>
      </p:sp>
      <p:sp>
        <p:nvSpPr>
          <p:cNvPr id="4" name="Slide Number Placeholder 3">
            <a:extLst>
              <a:ext uri="{FF2B5EF4-FFF2-40B4-BE49-F238E27FC236}">
                <a16:creationId xmlns:a16="http://schemas.microsoft.com/office/drawing/2014/main" id="{82D62123-1408-B756-0DA7-E38CBD811C05}"/>
              </a:ext>
            </a:extLst>
          </p:cNvPr>
          <p:cNvSpPr>
            <a:spLocks noGrp="1"/>
          </p:cNvSpPr>
          <p:nvPr>
            <p:ph type="sldNum" sz="quarter" idx="10"/>
          </p:nvPr>
        </p:nvSpPr>
        <p:spPr/>
        <p:txBody>
          <a:bodyPr/>
          <a:lstStyle/>
          <a:p>
            <a:fld id="{F7021451-1387-4CA6-816F-3879F97B5CBC}" type="slidenum">
              <a:rPr lang="en-US"/>
              <a:t>25</a:t>
            </a:fld>
            <a:endParaRPr lang="en-US"/>
          </a:p>
        </p:txBody>
      </p:sp>
    </p:spTree>
    <p:extLst>
      <p:ext uri="{BB962C8B-B14F-4D97-AF65-F5344CB8AC3E}">
        <p14:creationId xmlns:p14="http://schemas.microsoft.com/office/powerpoint/2010/main" val="10794569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7/17/2026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7/17/2026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7/17/2026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7/17/2026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7/17/2026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TITLE">
    <p:bg>
      <p:bgPr>
        <a:solidFill>
          <a:srgbClr val="0E4C57"/>
        </a:solidFill>
        <a:effectLst/>
      </p:bgPr>
    </p:bg>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822960" y="2788920"/>
            <a:ext cx="8778240" cy="1737360"/>
          </a:xfrm>
          <a:prstGeom prst="rect">
            <a:avLst/>
          </a:prstGeom>
          <a:noFill/>
          <a:ln/>
        </p:spPr>
        <p:txBody>
          <a:bodyPr wrap="square" rtlCol="0"/>
          <a:lstStyle>
            <a:lvl1pPr marL="0" indent="0">
              <a:buNone/>
              <a:defRPr lang="en-US" dirty="0"/>
            </a:lvl1pPr>
          </a:lstStyle>
          <a:p>
            <a:pPr marL="0" indent="0">
              <a:buNone/>
            </a:pPr>
            <a:endParaRPr lang="en-US"/>
          </a:p>
        </p:txBody>
      </p:sp>
    </p:spTree>
    <p:extLst>
      <p:ext uri="{BB962C8B-B14F-4D97-AF65-F5344CB8AC3E}">
        <p14:creationId xmlns:p14="http://schemas.microsoft.com/office/powerpoint/2010/main" val="80964130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p:bg>
      <p:bgPr>
        <a:solidFill>
          <a:srgbClr val="FFFFFF"/>
        </a:solidFill>
        <a:effectLst/>
      </p:bgPr>
    </p:bg>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822960" y="566928"/>
            <a:ext cx="10515600" cy="822960"/>
          </a:xfrm>
          <a:prstGeom prst="rect">
            <a:avLst/>
          </a:prstGeom>
          <a:noFill/>
          <a:ln/>
        </p:spPr>
        <p:txBody>
          <a:bodyPr wrap="square" rtlCol="0"/>
          <a:lstStyle>
            <a:lvl1pPr marL="0" indent="0">
              <a:buNone/>
              <a:defRPr lang="en-US" dirty="0"/>
            </a:lvl1pPr>
          </a:lstStyle>
          <a:p>
            <a:pPr marL="0" indent="0">
              <a:buNone/>
            </a:pPr>
            <a:endParaRPr lang="en-US"/>
          </a:p>
        </p:txBody>
      </p:sp>
    </p:spTree>
    <p:extLst>
      <p:ext uri="{BB962C8B-B14F-4D97-AF65-F5344CB8AC3E}">
        <p14:creationId xmlns:p14="http://schemas.microsoft.com/office/powerpoint/2010/main" val="12176828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7/17/2026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4.png"/><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7.xml.rels><?xml version="1.0" encoding="UTF-8" standalone="yes"?>
<Relationships xmlns="http://schemas.openxmlformats.org/package/2006/relationships"><Relationship Id="rId2" Type="http://schemas.openxmlformats.org/officeDocument/2006/relationships/image" Target="../media/image13.sv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hyperlink" Target="https://www.youtube.com/watch?v=bHESaCam8wc" TargetMode="External"/><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3" name="Image 0" descr="case study visual"/>
          <p:cNvPicPr>
            <a:picLocks noChangeAspect="1"/>
          </p:cNvPicPr>
          <p:nvPr/>
        </p:nvPicPr>
        <p:blipFill>
          <a:blip r:embed="rId3"/>
          <a:srcRect t="25" b="25"/>
          <a:stretch/>
        </p:blipFill>
        <p:spPr>
          <a:xfrm>
            <a:off x="0" y="0"/>
            <a:ext cx="12191695" cy="6858000"/>
          </a:xfrm>
          <a:prstGeom prst="rect">
            <a:avLst/>
          </a:prstGeom>
        </p:spPr>
      </p:pic>
      <p:sp>
        <p:nvSpPr>
          <p:cNvPr id="4" name="Shape 0"/>
          <p:cNvSpPr/>
          <p:nvPr/>
        </p:nvSpPr>
        <p:spPr>
          <a:xfrm>
            <a:off x="0" y="0"/>
            <a:ext cx="12191695" cy="6858000"/>
          </a:xfrm>
          <a:prstGeom prst="rect">
            <a:avLst/>
          </a:prstGeom>
          <a:solidFill>
            <a:srgbClr val="0E4C57">
              <a:alpha val="80000"/>
            </a:srgbClr>
          </a:solidFill>
          <a:ln/>
        </p:spPr>
        <p:txBody>
          <a:bodyPr/>
          <a:lstStyle/>
          <a:p>
            <a:endParaRPr lang="en-GB"/>
          </a:p>
        </p:txBody>
      </p:sp>
      <p:sp>
        <p:nvSpPr>
          <p:cNvPr id="5" name="Shape 1"/>
          <p:cNvSpPr/>
          <p:nvPr/>
        </p:nvSpPr>
        <p:spPr>
          <a:xfrm>
            <a:off x="-1" y="2495368"/>
            <a:ext cx="12191695" cy="3166292"/>
          </a:xfrm>
          <a:prstGeom prst="rect">
            <a:avLst/>
          </a:prstGeom>
          <a:solidFill>
            <a:srgbClr val="0E4C57">
              <a:alpha val="88000"/>
            </a:srgbClr>
          </a:solidFill>
          <a:ln/>
        </p:spPr>
        <p:txBody>
          <a:bodyPr/>
          <a:lstStyle/>
          <a:p>
            <a:endParaRPr lang="en-GB"/>
          </a:p>
        </p:txBody>
      </p:sp>
      <p:sp>
        <p:nvSpPr>
          <p:cNvPr id="8" name="Text 0"/>
          <p:cNvSpPr>
            <a:spLocks noGrp="1"/>
          </p:cNvSpPr>
          <p:nvPr>
            <p:ph type="title" idx="100" hasCustomPrompt="1"/>
          </p:nvPr>
        </p:nvSpPr>
        <p:spPr>
          <a:xfrm>
            <a:off x="583475" y="848359"/>
            <a:ext cx="8778240" cy="1737360"/>
          </a:xfrm>
          <a:prstGeom prst="rect">
            <a:avLst/>
          </a:prstGeom>
          <a:noFill/>
          <a:ln/>
        </p:spPr>
        <p:txBody>
          <a:bodyPr wrap="square" lIns="0" tIns="0" rIns="0" bIns="0" rtlCol="0" anchor="t">
            <a:normAutofit fontScale="90000"/>
          </a:bodyPr>
          <a:lstStyle/>
          <a:p>
            <a:pPr fontAlgn="base"/>
            <a:r>
              <a:rPr lang="en-GB" sz="2500" b="1">
                <a:solidFill>
                  <a:schemeClr val="bg1"/>
                </a:solidFill>
              </a:rPr>
              <a:t>Module Name:    Effective Teamworking and  Communication  </a:t>
            </a:r>
            <a:r>
              <a:rPr lang="en-US" sz="2500" b="1">
                <a:solidFill>
                  <a:schemeClr val="bg1"/>
                </a:solidFill>
              </a:rPr>
              <a:t>​</a:t>
            </a:r>
            <a:br>
              <a:rPr lang="en-US" sz="2500" b="1"/>
            </a:br>
            <a:r>
              <a:rPr lang="en-US" sz="2500" b="1">
                <a:solidFill>
                  <a:schemeClr val="bg1"/>
                </a:solidFill>
              </a:rPr>
              <a:t>​</a:t>
            </a:r>
            <a:br>
              <a:rPr lang="en-US" sz="2500" b="1"/>
            </a:br>
            <a:r>
              <a:rPr lang="en-GB" sz="2500" b="1">
                <a:solidFill>
                  <a:schemeClr val="bg1"/>
                </a:solidFill>
              </a:rPr>
              <a:t>Module Code:      LCLM 4003</a:t>
            </a:r>
            <a:r>
              <a:rPr lang="en-US" sz="2500" b="1">
                <a:solidFill>
                  <a:schemeClr val="bg1"/>
                </a:solidFill>
              </a:rPr>
              <a:t>​</a:t>
            </a:r>
            <a:br>
              <a:rPr lang="en-US" sz="2500" b="1"/>
            </a:br>
            <a:r>
              <a:rPr lang="en-US" sz="2500" b="1">
                <a:solidFill>
                  <a:schemeClr val="bg1"/>
                </a:solidFill>
              </a:rPr>
              <a:t>​</a:t>
            </a:r>
            <a:br>
              <a:rPr lang="en-US" sz="2500" b="1"/>
            </a:br>
            <a:r>
              <a:rPr lang="en-GB" sz="2500" b="1">
                <a:solidFill>
                  <a:schemeClr val="bg1"/>
                </a:solidFill>
              </a:rPr>
              <a:t>Component 2:      Group Presentation – Flight Foods Ltd​</a:t>
            </a:r>
            <a:br>
              <a:rPr lang="en-GB" sz="2500" b="1"/>
            </a:br>
            <a:br>
              <a:rPr lang="en-GB" sz="2500" b="1"/>
            </a:br>
            <a:r>
              <a:rPr lang="en-GB" sz="2500" b="1">
                <a:solidFill>
                  <a:schemeClr val="bg1"/>
                </a:solidFill>
              </a:rPr>
              <a:t>Lecture:           Dr Frank Wang </a:t>
            </a:r>
            <a:r>
              <a:rPr lang="en-GB" sz="2500" b="1">
                <a:solidFill>
                  <a:srgbClr val="000000"/>
                </a:solidFill>
              </a:rPr>
              <a:t> </a:t>
            </a:r>
            <a:r>
              <a:rPr lang="en-GB" sz="2500" b="1"/>
              <a:t> </a:t>
            </a:r>
            <a:br>
              <a:rPr lang="en-GB" sz="2500" b="1"/>
            </a:br>
            <a:r>
              <a:rPr lang="en-GB" sz="2500" b="1">
                <a:solidFill>
                  <a:schemeClr val="bg1"/>
                </a:solidFill>
              </a:rPr>
              <a:t>​</a:t>
            </a:r>
            <a:br>
              <a:rPr lang="en-GB" sz="2500" b="1"/>
            </a:br>
            <a:r>
              <a:rPr lang="en-GB" sz="2500" b="1">
                <a:solidFill>
                  <a:schemeClr val="bg1"/>
                </a:solidFill>
              </a:rPr>
              <a:t>Student Name and ID:  Louise Faulkner (2521018)​</a:t>
            </a:r>
            <a:br>
              <a:rPr lang="en-GB" sz="2500" b="1"/>
            </a:br>
            <a:r>
              <a:rPr lang="en-GB" sz="2500" b="1">
                <a:solidFill>
                  <a:schemeClr val="bg1"/>
                </a:solidFill>
              </a:rPr>
              <a:t>​</a:t>
            </a:r>
            <a:br>
              <a:rPr lang="en-GB" sz="2500" b="1"/>
            </a:br>
            <a:r>
              <a:rPr lang="en-GB" sz="2500" b="1">
                <a:solidFill>
                  <a:schemeClr val="bg1"/>
                </a:solidFill>
              </a:rPr>
              <a:t>Student Name and ID :      Dwight Wayne Evans (2528521)</a:t>
            </a:r>
            <a:br>
              <a:rPr lang="en-GB" sz="2500" b="1"/>
            </a:br>
            <a:r>
              <a:rPr lang="en-GB" sz="2500" b="1">
                <a:solidFill>
                  <a:schemeClr val="bg1"/>
                </a:solidFill>
              </a:rPr>
              <a:t>​</a:t>
            </a:r>
            <a:br>
              <a:rPr lang="en-GB" sz="2500" b="1"/>
            </a:br>
            <a:r>
              <a:rPr lang="en-GB" sz="2500" b="1">
                <a:solidFill>
                  <a:schemeClr val="bg1"/>
                </a:solidFill>
              </a:rPr>
              <a:t>Student Name and ID : Zia-Ur-Rehman Tehzeeb (2438220)​</a:t>
            </a:r>
            <a:br>
              <a:rPr lang="en-GB" sz="2500" b="1"/>
            </a:br>
            <a:r>
              <a:rPr lang="en-GB" sz="2500" b="1">
                <a:solidFill>
                  <a:schemeClr val="bg1"/>
                </a:solidFill>
              </a:rPr>
              <a:t>​</a:t>
            </a:r>
            <a:br>
              <a:rPr lang="en-GB" sz="2500" b="1"/>
            </a:br>
            <a:r>
              <a:rPr lang="en-GB" sz="2500" b="1">
                <a:solidFill>
                  <a:schemeClr val="bg1"/>
                </a:solidFill>
              </a:rPr>
              <a:t>Student Name and ID :</a:t>
            </a:r>
            <a:r>
              <a:rPr lang="en-US" sz="2500" b="1">
                <a:solidFill>
                  <a:schemeClr val="bg1"/>
                </a:solidFill>
              </a:rPr>
              <a:t> Laith Iqbal (2524623)</a:t>
            </a:r>
            <a:br>
              <a:rPr lang="en-GB" sz="2500" b="1"/>
            </a:br>
            <a:r>
              <a:rPr lang="en-US" b="1">
                <a:solidFill>
                  <a:srgbClr val="FFFFFF"/>
                </a:solidFill>
                <a:latin typeface="Trebuchet MS"/>
              </a:rPr>
              <a:t> </a:t>
            </a:r>
            <a:endParaRPr lang="en-US" sz="4400">
              <a:latin typeface="Trebuchet MS"/>
            </a:endParaRPr>
          </a:p>
        </p:txBody>
      </p:sp>
      <p:sp>
        <p:nvSpPr>
          <p:cNvPr id="10" name="Shape 6"/>
          <p:cNvSpPr/>
          <p:nvPr/>
        </p:nvSpPr>
        <p:spPr>
          <a:xfrm>
            <a:off x="953589" y="6241868"/>
            <a:ext cx="8046720" cy="0"/>
          </a:xfrm>
          <a:prstGeom prst="line">
            <a:avLst/>
          </a:prstGeom>
          <a:noFill/>
          <a:ln w="12700">
            <a:solidFill>
              <a:srgbClr val="4E7C86"/>
            </a:solidFill>
            <a:prstDash val="solid"/>
          </a:ln>
        </p:spPr>
        <p:txBody>
          <a:bodyPr/>
          <a:lstStyle/>
          <a:p>
            <a:endParaRPr lang="en-GB"/>
          </a:p>
        </p:txBody>
      </p:sp>
    </p:spTree>
    <p:extLst>
      <p:ext uri="{BB962C8B-B14F-4D97-AF65-F5344CB8AC3E}">
        <p14:creationId xmlns:p14="http://schemas.microsoft.com/office/powerpoint/2010/main" val="20589419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Overview and Team">
    <p:spTree>
      <p:nvGrpSpPr>
        <p:cNvPr id="1" name=""/>
        <p:cNvGrpSpPr/>
        <p:nvPr/>
      </p:nvGrpSpPr>
      <p:grpSpPr>
        <a:xfrm>
          <a:off x="0" y="0"/>
          <a:ext cx="0" cy="0"/>
          <a:chOff x="0" y="0"/>
          <a:chExt cx="0" cy="0"/>
        </a:xfrm>
      </p:grpSpPr>
      <p:sp>
        <p:nvSpPr>
          <p:cNvPr id="4" name="Kicker"/>
          <p:cNvSpPr/>
          <p:nvPr/>
        </p:nvSpPr>
        <p:spPr>
          <a:xfrm>
            <a:off x="1097280" y="274320"/>
            <a:ext cx="8229600" cy="320040"/>
          </a:xfrm>
          <a:prstGeom prst="rect">
            <a:avLst/>
          </a:prstGeom>
          <a:noFill/>
          <a:ln/>
        </p:spPr>
        <p:txBody>
          <a:bodyPr wrap="square" lIns="0" tIns="0" rIns="0" bIns="0" rtlCol="0" anchor="ctr"/>
          <a:lstStyle/>
          <a:p>
            <a:r>
              <a:rPr lang="en-US" sz="1250" b="1" kern="0" spc="200">
                <a:solidFill>
                  <a:srgbClr val="0F7B8A"/>
                </a:solidFill>
                <a:latin typeface="Trebuchet MS"/>
              </a:rPr>
              <a:t>Introduction </a:t>
            </a:r>
            <a:endParaRPr lang="en-US" sz="1250"/>
          </a:p>
        </p:txBody>
      </p:sp>
      <p:grpSp>
        <p:nvGrpSpPr>
          <p:cNvPr id="11" name="Group 10">
            <a:extLst>
              <a:ext uri="{FF2B5EF4-FFF2-40B4-BE49-F238E27FC236}">
                <a16:creationId xmlns:a16="http://schemas.microsoft.com/office/drawing/2014/main" id="{2B6D1391-01E7-FBF4-D95E-C50C292018B2}"/>
              </a:ext>
            </a:extLst>
          </p:cNvPr>
          <p:cNvGrpSpPr/>
          <p:nvPr/>
        </p:nvGrpSpPr>
        <p:grpSpPr>
          <a:xfrm>
            <a:off x="8482873" y="2601199"/>
            <a:ext cx="2615893" cy="1656229"/>
            <a:chOff x="4404360" y="3160000"/>
            <a:chExt cx="3400007" cy="2440000"/>
          </a:xfrm>
        </p:grpSpPr>
        <p:sp>
          <p:nvSpPr>
            <p:cNvPr id="36" name="Card 2"/>
            <p:cNvSpPr/>
            <p:nvPr/>
          </p:nvSpPr>
          <p:spPr>
            <a:xfrm>
              <a:off x="4404360" y="3160000"/>
              <a:ext cx="3398520" cy="2440000"/>
            </a:xfrm>
            <a:prstGeom prst="rect">
              <a:avLst/>
            </a:prstGeom>
            <a:solidFill>
              <a:srgbClr val="EEF4F5"/>
            </a:solidFill>
            <a:ln w="9525">
              <a:solidFill>
                <a:srgbClr val="CFDDDF"/>
              </a:solidFill>
              <a:prstDash val="solid"/>
            </a:ln>
          </p:spPr>
          <p:txBody>
            <a:bodyPr/>
            <a:lstStyle/>
            <a:p>
              <a:endParaRPr lang="en-GB"/>
            </a:p>
          </p:txBody>
        </p:sp>
        <p:sp>
          <p:nvSpPr>
            <p:cNvPr id="39" name="CardCircle 2"/>
            <p:cNvSpPr/>
            <p:nvPr/>
          </p:nvSpPr>
          <p:spPr>
            <a:xfrm>
              <a:off x="5803620" y="3690000"/>
              <a:ext cx="600000" cy="600000"/>
            </a:xfrm>
            <a:prstGeom prst="ellipse">
              <a:avLst/>
            </a:prstGeom>
            <a:solidFill>
              <a:srgbClr val="18A2B5"/>
            </a:solidFill>
            <a:ln/>
          </p:spPr>
          <p:txBody>
            <a:bodyPr/>
            <a:lstStyle/>
            <a:p>
              <a:endParaRPr lang="en-GB"/>
            </a:p>
          </p:txBody>
        </p:sp>
        <p:sp>
          <p:nvSpPr>
            <p:cNvPr id="37" name="CardBand 2"/>
            <p:cNvSpPr/>
            <p:nvPr/>
          </p:nvSpPr>
          <p:spPr>
            <a:xfrm>
              <a:off x="4404360" y="3160000"/>
              <a:ext cx="3398520" cy="470000"/>
            </a:xfrm>
            <a:prstGeom prst="rect">
              <a:avLst/>
            </a:prstGeom>
            <a:solidFill>
              <a:srgbClr val="0E4C57"/>
            </a:solidFill>
            <a:ln/>
          </p:spPr>
          <p:txBody>
            <a:bodyPr/>
            <a:lstStyle/>
            <a:p>
              <a:endParaRPr lang="en-GB"/>
            </a:p>
          </p:txBody>
        </p:sp>
        <p:sp>
          <p:nvSpPr>
            <p:cNvPr id="38" name="CardName 2"/>
            <p:cNvSpPr/>
            <p:nvPr/>
          </p:nvSpPr>
          <p:spPr>
            <a:xfrm>
              <a:off x="4494360" y="3160000"/>
              <a:ext cx="3218520" cy="470000"/>
            </a:xfrm>
            <a:prstGeom prst="rect">
              <a:avLst/>
            </a:prstGeom>
            <a:noFill/>
            <a:ln/>
          </p:spPr>
          <p:txBody>
            <a:bodyPr wrap="square" lIns="0" tIns="0" rIns="0" bIns="0" rtlCol="0" anchor="ctr"/>
            <a:lstStyle/>
            <a:p>
              <a:pPr marL="0" indent="0" algn="ctr">
                <a:lnSpc>
                  <a:spcPct val="95000"/>
                </a:lnSpc>
                <a:buNone/>
              </a:pPr>
              <a:r>
                <a:rPr lang="en-US" sz="1400" b="1" kern="0">
                  <a:solidFill>
                    <a:srgbClr val="FFFFFF"/>
                  </a:solidFill>
                  <a:latin typeface="Arial"/>
                  <a:ea typeface="Trebuchet MS" pitchFamily="34" charset="-122"/>
                  <a:cs typeface="Arial"/>
                </a:rPr>
                <a:t>Dwight Evans</a:t>
              </a:r>
              <a:endParaRPr lang="en-US" sz="1400">
                <a:latin typeface="Arial"/>
                <a:cs typeface="Arial"/>
              </a:endParaRPr>
            </a:p>
          </p:txBody>
        </p:sp>
        <p:sp>
          <p:nvSpPr>
            <p:cNvPr id="40" name="CardP 2"/>
            <p:cNvSpPr/>
            <p:nvPr/>
          </p:nvSpPr>
          <p:spPr>
            <a:xfrm>
              <a:off x="5803620" y="3690000"/>
              <a:ext cx="600000" cy="600000"/>
            </a:xfrm>
            <a:prstGeom prst="rect">
              <a:avLst/>
            </a:prstGeom>
            <a:noFill/>
            <a:ln/>
          </p:spPr>
          <p:txBody>
            <a:bodyPr wrap="square" lIns="0" tIns="0" rIns="0" bIns="0" rtlCol="0" anchor="ctr"/>
            <a:lstStyle/>
            <a:p>
              <a:pPr marL="0" indent="0" algn="ctr">
                <a:buNone/>
              </a:pPr>
              <a:r>
                <a:rPr lang="en-US" sz="2000" b="1" kern="0">
                  <a:solidFill>
                    <a:srgbClr val="FFFFFF"/>
                  </a:solidFill>
                  <a:latin typeface="Trebuchet MS"/>
                </a:rPr>
                <a:t>DE</a:t>
              </a:r>
            </a:p>
          </p:txBody>
        </p:sp>
        <p:sp>
          <p:nvSpPr>
            <p:cNvPr id="41" name="CardTheme 2"/>
            <p:cNvSpPr/>
            <p:nvPr/>
          </p:nvSpPr>
          <p:spPr>
            <a:xfrm>
              <a:off x="4484360" y="4310000"/>
              <a:ext cx="3238520" cy="270000"/>
            </a:xfrm>
            <a:prstGeom prst="rect">
              <a:avLst/>
            </a:prstGeom>
            <a:noFill/>
            <a:ln/>
          </p:spPr>
          <p:txBody>
            <a:bodyPr wrap="square" lIns="0" tIns="0" rIns="0" bIns="0" rtlCol="0" anchor="ctr"/>
            <a:lstStyle/>
            <a:p>
              <a:pPr algn="ctr"/>
              <a:r>
                <a:rPr lang="en-US" sz="1000" b="1" kern="0">
                  <a:solidFill>
                    <a:srgbClr val="0F7B8A"/>
                  </a:solidFill>
                  <a:latin typeface="Arial"/>
                  <a:ea typeface="Trebuchet MS" pitchFamily="34" charset="-122"/>
                  <a:cs typeface="Arial"/>
                </a:rPr>
                <a:t>Emotional &amp; Language Barriers</a:t>
              </a:r>
              <a:endParaRPr lang="en-US" sz="1000" b="1">
                <a:latin typeface="Arial"/>
                <a:cs typeface="Arial"/>
              </a:endParaRPr>
            </a:p>
          </p:txBody>
        </p:sp>
        <p:sp>
          <p:nvSpPr>
            <p:cNvPr id="42" name="CardTopics 2"/>
            <p:cNvSpPr/>
            <p:nvPr/>
          </p:nvSpPr>
          <p:spPr>
            <a:xfrm>
              <a:off x="4685847" y="4793829"/>
              <a:ext cx="3118520" cy="760001"/>
            </a:xfrm>
            <a:prstGeom prst="rect">
              <a:avLst/>
            </a:prstGeom>
            <a:noFill/>
            <a:ln/>
          </p:spPr>
          <p:txBody>
            <a:bodyPr wrap="square" lIns="0" tIns="0" rIns="0" bIns="0" rtlCol="0" anchor="t"/>
            <a:lstStyle/>
            <a:p>
              <a:pPr algn="ctr"/>
              <a:r>
                <a:rPr lang="en-US" sz="850" kern="0">
                  <a:latin typeface="Calibri"/>
                  <a:ea typeface="Calibri"/>
                  <a:cs typeface="Calibri"/>
                </a:rPr>
                <a:t>Emotional  barrier (Shannon &amp; Weaver theory), Language/ Body Language barrier (Berlo theory) </a:t>
              </a:r>
              <a:endParaRPr lang="en-US" sz="850">
                <a:latin typeface="Calibri"/>
                <a:ea typeface="Calibri"/>
                <a:cs typeface="Calibri"/>
              </a:endParaRPr>
            </a:p>
          </p:txBody>
        </p:sp>
        <p:sp>
          <p:nvSpPr>
            <p:cNvPr id="43" name="CardSlides 2"/>
            <p:cNvSpPr/>
            <p:nvPr/>
          </p:nvSpPr>
          <p:spPr>
            <a:xfrm>
              <a:off x="4484360" y="5340000"/>
              <a:ext cx="3238520" cy="230000"/>
            </a:xfrm>
            <a:prstGeom prst="rect">
              <a:avLst/>
            </a:prstGeom>
            <a:noFill/>
            <a:ln/>
          </p:spPr>
          <p:txBody>
            <a:bodyPr wrap="square" lIns="0" tIns="0" rIns="0" bIns="0" rtlCol="0" anchor="ctr"/>
            <a:lstStyle/>
            <a:p>
              <a:pPr marL="0" indent="0" algn="ctr">
                <a:buNone/>
              </a:pPr>
              <a:r>
                <a:rPr lang="en-US" sz="1000" b="1" i="1" kern="0">
                  <a:solidFill>
                    <a:srgbClr val="0F7B8A"/>
                  </a:solidFill>
                  <a:latin typeface="Calibri"/>
                  <a:ea typeface="Calibri"/>
                  <a:cs typeface="Calibri"/>
                </a:rPr>
                <a:t>Slides 9-13</a:t>
              </a:r>
              <a:endParaRPr lang="en-US" sz="1000">
                <a:latin typeface="Calibri"/>
                <a:ea typeface="Calibri"/>
                <a:cs typeface="Calibri"/>
              </a:endParaRPr>
            </a:p>
          </p:txBody>
        </p:sp>
      </p:grpSp>
      <p:sp>
        <p:nvSpPr>
          <p:cNvPr id="27" name="CardP 1">
            <a:extLst>
              <a:ext uri="{FF2B5EF4-FFF2-40B4-BE49-F238E27FC236}">
                <a16:creationId xmlns:a16="http://schemas.microsoft.com/office/drawing/2014/main" id="{1CD134FF-24D3-720A-3DBA-08BD5EFF7695}"/>
              </a:ext>
            </a:extLst>
          </p:cNvPr>
          <p:cNvSpPr/>
          <p:nvPr/>
        </p:nvSpPr>
        <p:spPr>
          <a:xfrm>
            <a:off x="9421306" y="946800"/>
            <a:ext cx="600000" cy="600000"/>
          </a:xfrm>
          <a:prstGeom prst="rect">
            <a:avLst/>
          </a:prstGeom>
          <a:noFill/>
          <a:ln/>
        </p:spPr>
        <p:txBody>
          <a:bodyPr wrap="square" lIns="0" tIns="0" rIns="0" bIns="0"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ctr">
              <a:buNone/>
            </a:pPr>
            <a:r>
              <a:rPr lang="en-US" sz="2000" b="1" kern="0">
                <a:solidFill>
                  <a:srgbClr val="FFFFFF"/>
                </a:solidFill>
                <a:latin typeface="Trebuchet MS"/>
              </a:rPr>
              <a:t>LF</a:t>
            </a:r>
          </a:p>
        </p:txBody>
      </p:sp>
      <p:grpSp>
        <p:nvGrpSpPr>
          <p:cNvPr id="12" name="Group 11">
            <a:extLst>
              <a:ext uri="{FF2B5EF4-FFF2-40B4-BE49-F238E27FC236}">
                <a16:creationId xmlns:a16="http://schemas.microsoft.com/office/drawing/2014/main" id="{5D58FC76-2B1F-D52F-6F49-00D8E0A89FE2}"/>
              </a:ext>
            </a:extLst>
          </p:cNvPr>
          <p:cNvGrpSpPr/>
          <p:nvPr/>
        </p:nvGrpSpPr>
        <p:grpSpPr>
          <a:xfrm>
            <a:off x="8439329" y="4720284"/>
            <a:ext cx="2658292" cy="1678001"/>
            <a:chOff x="4404360" y="3160000"/>
            <a:chExt cx="3398520" cy="2440000"/>
          </a:xfrm>
        </p:grpSpPr>
        <p:sp>
          <p:nvSpPr>
            <p:cNvPr id="13" name="Card 2">
              <a:extLst>
                <a:ext uri="{FF2B5EF4-FFF2-40B4-BE49-F238E27FC236}">
                  <a16:creationId xmlns:a16="http://schemas.microsoft.com/office/drawing/2014/main" id="{46A63169-BE75-21E9-EF88-34B7E48C8D82}"/>
                </a:ext>
              </a:extLst>
            </p:cNvPr>
            <p:cNvSpPr/>
            <p:nvPr/>
          </p:nvSpPr>
          <p:spPr>
            <a:xfrm>
              <a:off x="4404360" y="3160000"/>
              <a:ext cx="3398520" cy="2440000"/>
            </a:xfrm>
            <a:prstGeom prst="rect">
              <a:avLst/>
            </a:prstGeom>
            <a:solidFill>
              <a:srgbClr val="EEF4F5"/>
            </a:solidFill>
            <a:ln w="9525">
              <a:solidFill>
                <a:srgbClr val="CFDDDF"/>
              </a:solidFill>
              <a:prstDash val="solid"/>
            </a:ln>
          </p:spPr>
          <p:txBody>
            <a:bodyPr/>
            <a:lstStyle/>
            <a:p>
              <a:endParaRPr lang="en-GB"/>
            </a:p>
          </p:txBody>
        </p:sp>
        <p:sp>
          <p:nvSpPr>
            <p:cNvPr id="14" name="CardCircle 2">
              <a:extLst>
                <a:ext uri="{FF2B5EF4-FFF2-40B4-BE49-F238E27FC236}">
                  <a16:creationId xmlns:a16="http://schemas.microsoft.com/office/drawing/2014/main" id="{32CCEAE2-5FFA-AFF4-4E52-48AD4568DA09}"/>
                </a:ext>
              </a:extLst>
            </p:cNvPr>
            <p:cNvSpPr/>
            <p:nvPr/>
          </p:nvSpPr>
          <p:spPr>
            <a:xfrm>
              <a:off x="5803620" y="3690000"/>
              <a:ext cx="600000" cy="600000"/>
            </a:xfrm>
            <a:prstGeom prst="ellipse">
              <a:avLst/>
            </a:prstGeom>
            <a:solidFill>
              <a:srgbClr val="18A2B5"/>
            </a:solidFill>
            <a:ln/>
          </p:spPr>
          <p:txBody>
            <a:bodyPr/>
            <a:lstStyle/>
            <a:p>
              <a:endParaRPr lang="en-GB"/>
            </a:p>
          </p:txBody>
        </p:sp>
        <p:sp>
          <p:nvSpPr>
            <p:cNvPr id="15" name="CardBand 2">
              <a:extLst>
                <a:ext uri="{FF2B5EF4-FFF2-40B4-BE49-F238E27FC236}">
                  <a16:creationId xmlns:a16="http://schemas.microsoft.com/office/drawing/2014/main" id="{976586ED-5F2C-EA8E-2300-24AB4949F45E}"/>
                </a:ext>
              </a:extLst>
            </p:cNvPr>
            <p:cNvSpPr/>
            <p:nvPr/>
          </p:nvSpPr>
          <p:spPr>
            <a:xfrm>
              <a:off x="4404360" y="3160000"/>
              <a:ext cx="3398520" cy="470000"/>
            </a:xfrm>
            <a:prstGeom prst="rect">
              <a:avLst/>
            </a:prstGeom>
            <a:solidFill>
              <a:srgbClr val="0E4C57"/>
            </a:solidFill>
            <a:ln/>
          </p:spPr>
          <p:txBody>
            <a:bodyPr/>
            <a:lstStyle/>
            <a:p>
              <a:endParaRPr lang="en-GB"/>
            </a:p>
          </p:txBody>
        </p:sp>
        <p:sp>
          <p:nvSpPr>
            <p:cNvPr id="16" name="CardName 2">
              <a:extLst>
                <a:ext uri="{FF2B5EF4-FFF2-40B4-BE49-F238E27FC236}">
                  <a16:creationId xmlns:a16="http://schemas.microsoft.com/office/drawing/2014/main" id="{6AB67D99-3E1F-0869-FDCE-57338A6927E0}"/>
                </a:ext>
              </a:extLst>
            </p:cNvPr>
            <p:cNvSpPr/>
            <p:nvPr/>
          </p:nvSpPr>
          <p:spPr>
            <a:xfrm>
              <a:off x="4494360" y="3160000"/>
              <a:ext cx="3218520" cy="470000"/>
            </a:xfrm>
            <a:prstGeom prst="rect">
              <a:avLst/>
            </a:prstGeom>
            <a:noFill/>
            <a:ln/>
          </p:spPr>
          <p:txBody>
            <a:bodyPr wrap="square" lIns="0" tIns="0" rIns="0" bIns="0" rtlCol="0" anchor="ctr"/>
            <a:lstStyle/>
            <a:p>
              <a:pPr algn="ctr">
                <a:lnSpc>
                  <a:spcPct val="95000"/>
                </a:lnSpc>
              </a:pPr>
              <a:r>
                <a:rPr lang="en-US" sz="1400" b="1" kern="0">
                  <a:solidFill>
                    <a:srgbClr val="FFFFFF"/>
                  </a:solidFill>
                  <a:latin typeface="Arial"/>
                  <a:cs typeface="Arial"/>
                </a:rPr>
                <a:t>Zia-</a:t>
              </a:r>
              <a:r>
                <a:rPr lang="en-US" sz="1400" b="1" kern="0" err="1">
                  <a:solidFill>
                    <a:srgbClr val="FFFFFF"/>
                  </a:solidFill>
                  <a:latin typeface="Arial"/>
                  <a:cs typeface="Arial"/>
                </a:rPr>
                <a:t>ur</a:t>
              </a:r>
              <a:r>
                <a:rPr lang="en-US" sz="1400" b="1" kern="0">
                  <a:solidFill>
                    <a:srgbClr val="FFFFFF"/>
                  </a:solidFill>
                  <a:latin typeface="Arial"/>
                  <a:cs typeface="Arial"/>
                </a:rPr>
                <a:t>-rehman Teheeb</a:t>
              </a:r>
            </a:p>
          </p:txBody>
        </p:sp>
        <p:sp>
          <p:nvSpPr>
            <p:cNvPr id="17" name="CardP 2">
              <a:extLst>
                <a:ext uri="{FF2B5EF4-FFF2-40B4-BE49-F238E27FC236}">
                  <a16:creationId xmlns:a16="http://schemas.microsoft.com/office/drawing/2014/main" id="{8D3F2CA3-A3C3-983B-0FB2-0B912723391C}"/>
                </a:ext>
              </a:extLst>
            </p:cNvPr>
            <p:cNvSpPr/>
            <p:nvPr/>
          </p:nvSpPr>
          <p:spPr>
            <a:xfrm>
              <a:off x="5803620" y="3690000"/>
              <a:ext cx="600000" cy="600000"/>
            </a:xfrm>
            <a:prstGeom prst="rect">
              <a:avLst/>
            </a:prstGeom>
            <a:noFill/>
            <a:ln/>
          </p:spPr>
          <p:txBody>
            <a:bodyPr wrap="square" lIns="0" tIns="0" rIns="0" bIns="0" rtlCol="0" anchor="ctr"/>
            <a:lstStyle/>
            <a:p>
              <a:pPr marL="0" indent="0" algn="ctr">
                <a:buNone/>
              </a:pPr>
              <a:r>
                <a:rPr lang="en-US" sz="2000" b="1" kern="0">
                  <a:solidFill>
                    <a:srgbClr val="FFFFFF"/>
                  </a:solidFill>
                  <a:latin typeface="Trebuchet MS"/>
                </a:rPr>
                <a:t>ZT</a:t>
              </a:r>
            </a:p>
          </p:txBody>
        </p:sp>
        <p:sp>
          <p:nvSpPr>
            <p:cNvPr id="18" name="CardTheme 2">
              <a:extLst>
                <a:ext uri="{FF2B5EF4-FFF2-40B4-BE49-F238E27FC236}">
                  <a16:creationId xmlns:a16="http://schemas.microsoft.com/office/drawing/2014/main" id="{FCE989FB-3C93-E16A-F6DA-0B14BBD35B48}"/>
                </a:ext>
              </a:extLst>
            </p:cNvPr>
            <p:cNvSpPr/>
            <p:nvPr/>
          </p:nvSpPr>
          <p:spPr>
            <a:xfrm>
              <a:off x="4456526" y="4404974"/>
              <a:ext cx="3238519" cy="269999"/>
            </a:xfrm>
            <a:prstGeom prst="rect">
              <a:avLst/>
            </a:prstGeom>
            <a:noFill/>
            <a:ln/>
          </p:spPr>
          <p:txBody>
            <a:bodyPr wrap="square" lIns="0" tIns="0" rIns="0" bIns="0" rtlCol="0" anchor="ctr"/>
            <a:lstStyle/>
            <a:p>
              <a:pPr algn="ctr"/>
              <a:r>
                <a:rPr lang="en-US" sz="1000" b="1" kern="0">
                  <a:solidFill>
                    <a:srgbClr val="0F7B8A"/>
                  </a:solidFill>
                  <a:latin typeface="Arial"/>
                  <a:cs typeface="Arial"/>
                </a:rPr>
                <a:t>Environmental Noise Barrier &amp; Conclusion</a:t>
              </a:r>
              <a:endParaRPr lang="en-US" sz="1000" b="1">
                <a:latin typeface="Arial"/>
                <a:cs typeface="Arial"/>
              </a:endParaRPr>
            </a:p>
          </p:txBody>
        </p:sp>
        <p:sp>
          <p:nvSpPr>
            <p:cNvPr id="19" name="CardTopics 2">
              <a:extLst>
                <a:ext uri="{FF2B5EF4-FFF2-40B4-BE49-F238E27FC236}">
                  <a16:creationId xmlns:a16="http://schemas.microsoft.com/office/drawing/2014/main" id="{6D634A57-FD33-180D-5D78-C901496BBB56}"/>
                </a:ext>
              </a:extLst>
            </p:cNvPr>
            <p:cNvSpPr/>
            <p:nvPr/>
          </p:nvSpPr>
          <p:spPr>
            <a:xfrm>
              <a:off x="4544360" y="4791055"/>
              <a:ext cx="3118521" cy="760000"/>
            </a:xfrm>
            <a:prstGeom prst="rect">
              <a:avLst/>
            </a:prstGeom>
            <a:noFill/>
            <a:ln/>
          </p:spPr>
          <p:txBody>
            <a:bodyPr wrap="square" lIns="0" tIns="0" rIns="0" bIns="0" rtlCol="0" anchor="t"/>
            <a:lstStyle/>
            <a:p>
              <a:pPr algn="ctr"/>
              <a:r>
                <a:rPr lang="en-US" sz="1000" kern="0">
                  <a:latin typeface="Calibri"/>
                  <a:ea typeface="Calibri"/>
                  <a:cs typeface="Calibri"/>
                </a:rPr>
                <a:t>Environmental Noise (Berlo theory) &amp; Conclusion</a:t>
              </a:r>
              <a:endParaRPr lang="en-US" sz="1000">
                <a:latin typeface="Calibri"/>
                <a:ea typeface="Calibri"/>
                <a:cs typeface="Calibri"/>
              </a:endParaRPr>
            </a:p>
          </p:txBody>
        </p:sp>
        <p:sp>
          <p:nvSpPr>
            <p:cNvPr id="20" name="CardSlides 2">
              <a:extLst>
                <a:ext uri="{FF2B5EF4-FFF2-40B4-BE49-F238E27FC236}">
                  <a16:creationId xmlns:a16="http://schemas.microsoft.com/office/drawing/2014/main" id="{2782C2B8-846B-C006-0AA1-E08FFBAB6528}"/>
                </a:ext>
              </a:extLst>
            </p:cNvPr>
            <p:cNvSpPr/>
            <p:nvPr/>
          </p:nvSpPr>
          <p:spPr>
            <a:xfrm>
              <a:off x="4484360" y="5340000"/>
              <a:ext cx="3238520" cy="230000"/>
            </a:xfrm>
            <a:prstGeom prst="rect">
              <a:avLst/>
            </a:prstGeom>
            <a:noFill/>
            <a:ln/>
          </p:spPr>
          <p:txBody>
            <a:bodyPr wrap="square" lIns="0" tIns="0" rIns="0" bIns="0" rtlCol="0" anchor="ctr"/>
            <a:lstStyle/>
            <a:p>
              <a:pPr marL="0" indent="0" algn="ctr">
                <a:buNone/>
              </a:pPr>
              <a:r>
                <a:rPr lang="en-US" sz="1000" b="1" i="1" kern="0">
                  <a:solidFill>
                    <a:srgbClr val="0F7B8A"/>
                  </a:solidFill>
                  <a:latin typeface="Calibri"/>
                  <a:ea typeface="Calibri"/>
                  <a:cs typeface="Calibri"/>
                </a:rPr>
                <a:t>Slides 19-22</a:t>
              </a:r>
              <a:endParaRPr lang="en-US" sz="1000">
                <a:latin typeface="Calibri"/>
                <a:ea typeface="Calibri"/>
                <a:cs typeface="Calibri"/>
              </a:endParaRPr>
            </a:p>
          </p:txBody>
        </p:sp>
      </p:grpSp>
      <p:grpSp>
        <p:nvGrpSpPr>
          <p:cNvPr id="21" name="Group 20">
            <a:extLst>
              <a:ext uri="{FF2B5EF4-FFF2-40B4-BE49-F238E27FC236}">
                <a16:creationId xmlns:a16="http://schemas.microsoft.com/office/drawing/2014/main" id="{551D2AE5-259C-BAC5-A2DA-56180CBF0CF1}"/>
              </a:ext>
            </a:extLst>
          </p:cNvPr>
          <p:cNvGrpSpPr/>
          <p:nvPr/>
        </p:nvGrpSpPr>
        <p:grpSpPr>
          <a:xfrm>
            <a:off x="5369557" y="4742055"/>
            <a:ext cx="2672806" cy="1656229"/>
            <a:chOff x="4404360" y="3160000"/>
            <a:chExt cx="3398520" cy="2440000"/>
          </a:xfrm>
        </p:grpSpPr>
        <p:sp>
          <p:nvSpPr>
            <p:cNvPr id="22" name="Card 2">
              <a:extLst>
                <a:ext uri="{FF2B5EF4-FFF2-40B4-BE49-F238E27FC236}">
                  <a16:creationId xmlns:a16="http://schemas.microsoft.com/office/drawing/2014/main" id="{8D81AB6F-4C5A-E5EE-3D3A-9AEACFFEBE52}"/>
                </a:ext>
              </a:extLst>
            </p:cNvPr>
            <p:cNvSpPr/>
            <p:nvPr/>
          </p:nvSpPr>
          <p:spPr>
            <a:xfrm>
              <a:off x="4404360" y="3160000"/>
              <a:ext cx="3398520" cy="2440000"/>
            </a:xfrm>
            <a:prstGeom prst="rect">
              <a:avLst/>
            </a:prstGeom>
            <a:solidFill>
              <a:srgbClr val="EEF4F5"/>
            </a:solidFill>
            <a:ln w="9525">
              <a:solidFill>
                <a:srgbClr val="CFDDDF"/>
              </a:solidFill>
              <a:prstDash val="solid"/>
            </a:ln>
          </p:spPr>
          <p:txBody>
            <a:bodyPr/>
            <a:lstStyle/>
            <a:p>
              <a:endParaRPr lang="en-GB"/>
            </a:p>
          </p:txBody>
        </p:sp>
        <p:sp>
          <p:nvSpPr>
            <p:cNvPr id="56" name="CardCircle 2">
              <a:extLst>
                <a:ext uri="{FF2B5EF4-FFF2-40B4-BE49-F238E27FC236}">
                  <a16:creationId xmlns:a16="http://schemas.microsoft.com/office/drawing/2014/main" id="{65D9D991-B28E-8677-D06E-4DD7B7F785EA}"/>
                </a:ext>
              </a:extLst>
            </p:cNvPr>
            <p:cNvSpPr/>
            <p:nvPr/>
          </p:nvSpPr>
          <p:spPr>
            <a:xfrm>
              <a:off x="5803620" y="3690000"/>
              <a:ext cx="600000" cy="600000"/>
            </a:xfrm>
            <a:prstGeom prst="ellipse">
              <a:avLst/>
            </a:prstGeom>
            <a:solidFill>
              <a:srgbClr val="18A2B5"/>
            </a:solidFill>
            <a:ln/>
          </p:spPr>
          <p:txBody>
            <a:bodyPr/>
            <a:lstStyle/>
            <a:p>
              <a:endParaRPr lang="en-GB"/>
            </a:p>
          </p:txBody>
        </p:sp>
        <p:sp>
          <p:nvSpPr>
            <p:cNvPr id="57" name="CardBand 2">
              <a:extLst>
                <a:ext uri="{FF2B5EF4-FFF2-40B4-BE49-F238E27FC236}">
                  <a16:creationId xmlns:a16="http://schemas.microsoft.com/office/drawing/2014/main" id="{ED4B1368-945F-26F9-88FA-8640F3C7CEE4}"/>
                </a:ext>
              </a:extLst>
            </p:cNvPr>
            <p:cNvSpPr/>
            <p:nvPr/>
          </p:nvSpPr>
          <p:spPr>
            <a:xfrm>
              <a:off x="4404360" y="3160000"/>
              <a:ext cx="3398520" cy="470000"/>
            </a:xfrm>
            <a:prstGeom prst="rect">
              <a:avLst/>
            </a:prstGeom>
            <a:solidFill>
              <a:srgbClr val="0E4C57"/>
            </a:solidFill>
            <a:ln/>
          </p:spPr>
          <p:txBody>
            <a:bodyPr/>
            <a:lstStyle/>
            <a:p>
              <a:endParaRPr lang="en-GB"/>
            </a:p>
          </p:txBody>
        </p:sp>
        <p:sp>
          <p:nvSpPr>
            <p:cNvPr id="58" name="CardName 2">
              <a:extLst>
                <a:ext uri="{FF2B5EF4-FFF2-40B4-BE49-F238E27FC236}">
                  <a16:creationId xmlns:a16="http://schemas.microsoft.com/office/drawing/2014/main" id="{B7610B05-C033-6ECE-1E51-151F169E9696}"/>
                </a:ext>
              </a:extLst>
            </p:cNvPr>
            <p:cNvSpPr/>
            <p:nvPr/>
          </p:nvSpPr>
          <p:spPr>
            <a:xfrm>
              <a:off x="4512815" y="3160000"/>
              <a:ext cx="3218520" cy="470000"/>
            </a:xfrm>
            <a:prstGeom prst="rect">
              <a:avLst/>
            </a:prstGeom>
            <a:noFill/>
            <a:ln/>
          </p:spPr>
          <p:txBody>
            <a:bodyPr wrap="square" lIns="0" tIns="0" rIns="0" bIns="0" rtlCol="0" anchor="ctr"/>
            <a:lstStyle/>
            <a:p>
              <a:pPr algn="ctr">
                <a:lnSpc>
                  <a:spcPct val="95000"/>
                </a:lnSpc>
              </a:pPr>
              <a:r>
                <a:rPr lang="en-US" sz="1400" b="1" kern="0">
                  <a:solidFill>
                    <a:srgbClr val="FFFFFF"/>
                  </a:solidFill>
                  <a:latin typeface="Arial"/>
                  <a:cs typeface="Arial"/>
                </a:rPr>
                <a:t>Laith Iqbal</a:t>
              </a:r>
            </a:p>
          </p:txBody>
        </p:sp>
        <p:sp>
          <p:nvSpPr>
            <p:cNvPr id="59" name="CardP 2">
              <a:extLst>
                <a:ext uri="{FF2B5EF4-FFF2-40B4-BE49-F238E27FC236}">
                  <a16:creationId xmlns:a16="http://schemas.microsoft.com/office/drawing/2014/main" id="{66764EFB-5610-7210-F3F1-681F20AAA6A7}"/>
                </a:ext>
              </a:extLst>
            </p:cNvPr>
            <p:cNvSpPr/>
            <p:nvPr/>
          </p:nvSpPr>
          <p:spPr>
            <a:xfrm>
              <a:off x="5803620" y="3690000"/>
              <a:ext cx="600000" cy="600000"/>
            </a:xfrm>
            <a:prstGeom prst="rect">
              <a:avLst/>
            </a:prstGeom>
            <a:noFill/>
            <a:ln/>
          </p:spPr>
          <p:txBody>
            <a:bodyPr wrap="square" lIns="0" tIns="0" rIns="0" bIns="0" rtlCol="0" anchor="ctr"/>
            <a:lstStyle/>
            <a:p>
              <a:pPr marL="0" indent="0" algn="ctr">
                <a:buNone/>
              </a:pPr>
              <a:r>
                <a:rPr lang="en-US" sz="2000" b="1" kern="0">
                  <a:solidFill>
                    <a:srgbClr val="FFFFFF"/>
                  </a:solidFill>
                  <a:latin typeface="Trebuchet MS"/>
                </a:rPr>
                <a:t>LI</a:t>
              </a:r>
            </a:p>
          </p:txBody>
        </p:sp>
        <p:sp>
          <p:nvSpPr>
            <p:cNvPr id="60" name="CardTheme 2">
              <a:extLst>
                <a:ext uri="{FF2B5EF4-FFF2-40B4-BE49-F238E27FC236}">
                  <a16:creationId xmlns:a16="http://schemas.microsoft.com/office/drawing/2014/main" id="{7D17F5E2-E9CB-C2FF-6A0C-FE8FE989D6B0}"/>
                </a:ext>
              </a:extLst>
            </p:cNvPr>
            <p:cNvSpPr/>
            <p:nvPr/>
          </p:nvSpPr>
          <p:spPr>
            <a:xfrm>
              <a:off x="4484360" y="4384840"/>
              <a:ext cx="3238520" cy="270000"/>
            </a:xfrm>
            <a:prstGeom prst="rect">
              <a:avLst/>
            </a:prstGeom>
            <a:noFill/>
            <a:ln/>
          </p:spPr>
          <p:txBody>
            <a:bodyPr wrap="square" lIns="0" tIns="0" rIns="0" bIns="0" rtlCol="0" anchor="ctr"/>
            <a:lstStyle/>
            <a:p>
              <a:pPr algn="ctr"/>
              <a:r>
                <a:rPr lang="en-US" sz="1000" b="1" kern="0">
                  <a:solidFill>
                    <a:srgbClr val="0F7B8A"/>
                  </a:solidFill>
                  <a:latin typeface="Arial"/>
                  <a:cs typeface="Arial"/>
                </a:rPr>
                <a:t>Cultural Barrier</a:t>
              </a:r>
            </a:p>
          </p:txBody>
        </p:sp>
        <p:sp>
          <p:nvSpPr>
            <p:cNvPr id="61" name="CardTopics 2">
              <a:extLst>
                <a:ext uri="{FF2B5EF4-FFF2-40B4-BE49-F238E27FC236}">
                  <a16:creationId xmlns:a16="http://schemas.microsoft.com/office/drawing/2014/main" id="{794D5AD8-A7B6-48C0-CC05-5FD87821597D}"/>
                </a:ext>
              </a:extLst>
            </p:cNvPr>
            <p:cNvSpPr/>
            <p:nvPr/>
          </p:nvSpPr>
          <p:spPr>
            <a:xfrm>
              <a:off x="4544360" y="4815211"/>
              <a:ext cx="3118520" cy="760001"/>
            </a:xfrm>
            <a:prstGeom prst="rect">
              <a:avLst/>
            </a:prstGeom>
            <a:noFill/>
            <a:ln/>
          </p:spPr>
          <p:txBody>
            <a:bodyPr wrap="square" lIns="0" tIns="0" rIns="0" bIns="0" rtlCol="0" anchor="t"/>
            <a:lstStyle/>
            <a:p>
              <a:pPr algn="ctr"/>
              <a:r>
                <a:rPr lang="en-US" sz="1000" kern="0">
                  <a:latin typeface="Calibri"/>
                  <a:ea typeface="Calibri"/>
                  <a:cs typeface="Calibri"/>
                </a:rPr>
                <a:t>Cultural barriers (Schramm theory</a:t>
              </a:r>
              <a:r>
                <a:rPr lang="en-US" sz="850" kern="0">
                  <a:latin typeface="Calibri"/>
                  <a:ea typeface="Calibri"/>
                  <a:cs typeface="Calibri"/>
                </a:rPr>
                <a:t>)</a:t>
              </a:r>
              <a:endParaRPr lang="en-US" sz="850"/>
            </a:p>
          </p:txBody>
        </p:sp>
        <p:sp>
          <p:nvSpPr>
            <p:cNvPr id="62" name="CardSlides 2">
              <a:extLst>
                <a:ext uri="{FF2B5EF4-FFF2-40B4-BE49-F238E27FC236}">
                  <a16:creationId xmlns:a16="http://schemas.microsoft.com/office/drawing/2014/main" id="{ECFB9C24-2AE9-4839-D55D-DF164785324B}"/>
                </a:ext>
              </a:extLst>
            </p:cNvPr>
            <p:cNvSpPr/>
            <p:nvPr/>
          </p:nvSpPr>
          <p:spPr>
            <a:xfrm>
              <a:off x="4484360" y="5340000"/>
              <a:ext cx="3238520" cy="230000"/>
            </a:xfrm>
            <a:prstGeom prst="rect">
              <a:avLst/>
            </a:prstGeom>
            <a:noFill/>
            <a:ln/>
          </p:spPr>
          <p:txBody>
            <a:bodyPr wrap="square" lIns="0" tIns="0" rIns="0" bIns="0" rtlCol="0" anchor="ctr"/>
            <a:lstStyle/>
            <a:p>
              <a:pPr algn="ctr"/>
              <a:r>
                <a:rPr lang="en-US" sz="1000" b="1" i="1" kern="0">
                  <a:solidFill>
                    <a:srgbClr val="0F7B8A"/>
                  </a:solidFill>
                  <a:latin typeface="Calibri"/>
                  <a:ea typeface="Calibri"/>
                  <a:cs typeface="Calibri"/>
                </a:rPr>
                <a:t>Slides  14-18</a:t>
              </a:r>
              <a:endParaRPr lang="en-US" sz="1000">
                <a:latin typeface="Calibri"/>
                <a:ea typeface="Calibri"/>
                <a:cs typeface="Calibri"/>
              </a:endParaRPr>
            </a:p>
          </p:txBody>
        </p:sp>
      </p:grpSp>
      <p:sp>
        <p:nvSpPr>
          <p:cNvPr id="76" name="Text Placeholder 75">
            <a:extLst>
              <a:ext uri="{FF2B5EF4-FFF2-40B4-BE49-F238E27FC236}">
                <a16:creationId xmlns:a16="http://schemas.microsoft.com/office/drawing/2014/main" id="{41F3CCD6-7D57-C04A-7732-4E3A83A94E71}"/>
              </a:ext>
            </a:extLst>
          </p:cNvPr>
          <p:cNvSpPr>
            <a:spLocks noGrp="1"/>
          </p:cNvSpPr>
          <p:nvPr>
            <p:ph type="body" sz="half" idx="2"/>
          </p:nvPr>
        </p:nvSpPr>
        <p:spPr>
          <a:xfrm>
            <a:off x="825274" y="2870200"/>
            <a:ext cx="4055608" cy="3797074"/>
          </a:xfrm>
          <a:solidFill>
            <a:schemeClr val="accent1">
              <a:lumMod val="20000"/>
              <a:lumOff val="80000"/>
            </a:schemeClr>
          </a:solidFill>
          <a:ln>
            <a:noFill/>
          </a:ln>
        </p:spPr>
        <p:txBody>
          <a:bodyPr vert="horz" lIns="91440" tIns="45720" rIns="91440" bIns="45720" rtlCol="0" anchor="t">
            <a:normAutofit fontScale="92500" lnSpcReduction="20000"/>
          </a:bodyPr>
          <a:lstStyle/>
          <a:p>
            <a:pPr marL="285750" indent="-285750">
              <a:buFont typeface="Wingdings" panose="020B0604020202020204" pitchFamily="34" charset="0"/>
              <a:buChar char="v"/>
            </a:pPr>
            <a:endParaRPr lang="en-US">
              <a:latin typeface="Arial"/>
              <a:ea typeface="+mn-lt"/>
              <a:cs typeface="Arial"/>
            </a:endParaRPr>
          </a:p>
          <a:p>
            <a:pPr marL="285750" indent="-285750">
              <a:buFont typeface="Wingdings" panose="020B0604020202020204" pitchFamily="34" charset="0"/>
              <a:buChar char="v"/>
            </a:pPr>
            <a:r>
              <a:rPr lang="en-US">
                <a:latin typeface="Arial"/>
                <a:ea typeface="+mn-lt"/>
                <a:cs typeface="Arial"/>
              </a:rPr>
              <a:t>Introduce the project team and outline the project’s focus.</a:t>
            </a:r>
          </a:p>
          <a:p>
            <a:pPr marL="285750" indent="-285750">
              <a:buFont typeface="Wingdings" panose="020B0604020202020204" pitchFamily="34" charset="0"/>
              <a:buChar char="v"/>
            </a:pPr>
            <a:r>
              <a:rPr lang="en-US">
                <a:latin typeface="Arial"/>
                <a:ea typeface="+mn-lt"/>
                <a:cs typeface="Arial"/>
              </a:rPr>
              <a:t>Provide a brief overview of Flight Foods Ltd.</a:t>
            </a:r>
          </a:p>
          <a:p>
            <a:pPr marL="285750" indent="-285750">
              <a:buFont typeface="Wingdings" panose="020B0604020202020204" pitchFamily="34" charset="0"/>
              <a:buChar char="v"/>
            </a:pPr>
            <a:r>
              <a:rPr lang="en-US">
                <a:latin typeface="Arial"/>
                <a:ea typeface="+mn-lt"/>
                <a:cs typeface="Arial"/>
              </a:rPr>
              <a:t>Examine five key communication barriers affecting operations.</a:t>
            </a:r>
          </a:p>
          <a:p>
            <a:pPr marL="285750" indent="-285750">
              <a:buFont typeface="Wingdings" panose="020B0604020202020204" pitchFamily="34" charset="0"/>
              <a:buChar char="v"/>
            </a:pPr>
            <a:r>
              <a:rPr lang="en-US" err="1">
                <a:latin typeface="Arial"/>
                <a:ea typeface="+mn-lt"/>
                <a:cs typeface="Arial"/>
              </a:rPr>
              <a:t>Analyse</a:t>
            </a:r>
            <a:r>
              <a:rPr lang="en-US">
                <a:latin typeface="Arial"/>
                <a:ea typeface="+mn-lt"/>
                <a:cs typeface="Arial"/>
              </a:rPr>
              <a:t> each barrier using relevant communication theories and models, e.g., </a:t>
            </a:r>
            <a:r>
              <a:rPr lang="en-US" b="1">
                <a:latin typeface="Arial"/>
                <a:ea typeface="+mn-lt"/>
                <a:cs typeface="Arial"/>
              </a:rPr>
              <a:t>Shannon-Weaver (1949), Schramm (1954), Berlo (1960)</a:t>
            </a:r>
            <a:r>
              <a:rPr lang="en-US">
                <a:latin typeface="Arial"/>
                <a:ea typeface="+mn-lt"/>
                <a:cs typeface="Arial"/>
              </a:rPr>
              <a:t>.</a:t>
            </a:r>
            <a:endParaRPr lang="en-US">
              <a:ea typeface="+mn-lt"/>
              <a:cs typeface="+mn-lt"/>
            </a:endParaRPr>
          </a:p>
          <a:p>
            <a:pPr marL="285750" indent="-285750">
              <a:buFont typeface="Wingdings" panose="020B0604020202020204" pitchFamily="34" charset="0"/>
              <a:buChar char="v"/>
            </a:pPr>
            <a:r>
              <a:rPr lang="en-US">
                <a:latin typeface="Arial"/>
                <a:ea typeface="+mn-lt"/>
                <a:cs typeface="Arial"/>
              </a:rPr>
              <a:t>Present an action plan recommending strategies Gary (operations manager at Flight Foods Ltd.) can implement to improve communication.</a:t>
            </a:r>
          </a:p>
          <a:p>
            <a:pPr marL="285750" indent="-285750">
              <a:buFont typeface="Wingdings" panose="020B0604020202020204" pitchFamily="34" charset="0"/>
              <a:buChar char="v"/>
            </a:pPr>
            <a:r>
              <a:rPr lang="en-US">
                <a:latin typeface="Arial"/>
                <a:ea typeface="+mn-lt"/>
                <a:cs typeface="Arial"/>
              </a:rPr>
              <a:t> Conclude with key findings and implications for Flight Foods Ltd.</a:t>
            </a:r>
            <a:endParaRPr lang="en-US">
              <a:latin typeface="Arial"/>
              <a:cs typeface="Arial"/>
            </a:endParaRPr>
          </a:p>
          <a:p>
            <a:pPr marL="285750" indent="-285750">
              <a:buFont typeface="Wingdings"/>
              <a:buChar char="v"/>
            </a:pPr>
            <a:endParaRPr lang="en-US">
              <a:solidFill>
                <a:srgbClr val="000000"/>
              </a:solidFill>
              <a:latin typeface="Arial"/>
              <a:cs typeface="Arial"/>
            </a:endParaRPr>
          </a:p>
          <a:p>
            <a:endParaRPr lang="en-US">
              <a:latin typeface="Arial"/>
              <a:cs typeface="Arial"/>
            </a:endParaRPr>
          </a:p>
        </p:txBody>
      </p:sp>
      <p:sp>
        <p:nvSpPr>
          <p:cNvPr id="5" name="Shape 0">
            <a:extLst>
              <a:ext uri="{FF2B5EF4-FFF2-40B4-BE49-F238E27FC236}">
                <a16:creationId xmlns:a16="http://schemas.microsoft.com/office/drawing/2014/main" id="{5A3A854E-A998-E0C1-EEA6-1E16889B73AA}"/>
              </a:ext>
            </a:extLst>
          </p:cNvPr>
          <p:cNvSpPr/>
          <p:nvPr/>
        </p:nvSpPr>
        <p:spPr>
          <a:xfrm>
            <a:off x="822960" y="356616"/>
            <a:ext cx="155448" cy="155448"/>
          </a:xfrm>
          <a:prstGeom prst="rect">
            <a:avLst/>
          </a:prstGeom>
          <a:solidFill>
            <a:srgbClr val="0F7B8A"/>
          </a:solidFill>
          <a:ln/>
        </p:spPr>
        <p:txBody>
          <a:bodyPr/>
          <a:lstStyle/>
          <a:p>
            <a:endParaRPr lang="en-GB"/>
          </a:p>
        </p:txBody>
      </p:sp>
      <p:sp>
        <p:nvSpPr>
          <p:cNvPr id="9" name="Text 0">
            <a:extLst>
              <a:ext uri="{FF2B5EF4-FFF2-40B4-BE49-F238E27FC236}">
                <a16:creationId xmlns:a16="http://schemas.microsoft.com/office/drawing/2014/main" id="{CE55474B-6FD3-C4DF-C041-959316DDEAA6}"/>
              </a:ext>
            </a:extLst>
          </p:cNvPr>
          <p:cNvSpPr txBox="1">
            <a:spLocks/>
          </p:cNvSpPr>
          <p:nvPr/>
        </p:nvSpPr>
        <p:spPr>
          <a:xfrm>
            <a:off x="750388" y="632242"/>
            <a:ext cx="10515600" cy="822960"/>
          </a:xfrm>
          <a:prstGeom prst="rect">
            <a:avLst/>
          </a:prstGeom>
          <a:noFill/>
          <a:ln/>
        </p:spPr>
        <p:txBody>
          <a:bodyPr wrap="square" lIns="0" tIns="0" rIns="0" bIns="0" rtlCol="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000" b="1">
                <a:solidFill>
                  <a:srgbClr val="2F3A42"/>
                </a:solidFill>
                <a:latin typeface="Trebuchet MS"/>
              </a:rPr>
              <a:t> To The Project And Team Overview</a:t>
            </a:r>
          </a:p>
        </p:txBody>
      </p:sp>
      <p:sp>
        <p:nvSpPr>
          <p:cNvPr id="25" name="Rectangle 24">
            <a:extLst>
              <a:ext uri="{FF2B5EF4-FFF2-40B4-BE49-F238E27FC236}">
                <a16:creationId xmlns:a16="http://schemas.microsoft.com/office/drawing/2014/main" id="{B2522E8D-A711-1883-7115-EBF3C23DC142}"/>
              </a:ext>
            </a:extLst>
          </p:cNvPr>
          <p:cNvSpPr/>
          <p:nvPr/>
        </p:nvSpPr>
        <p:spPr>
          <a:xfrm>
            <a:off x="750976" y="1433683"/>
            <a:ext cx="10581947" cy="5120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Speech Bubble: Rectangle with Corners Rounded 28">
            <a:extLst>
              <a:ext uri="{FF2B5EF4-FFF2-40B4-BE49-F238E27FC236}">
                <a16:creationId xmlns:a16="http://schemas.microsoft.com/office/drawing/2014/main" id="{90E3A8F6-A1D2-EC19-C809-AD44BB9BB525}"/>
              </a:ext>
            </a:extLst>
          </p:cNvPr>
          <p:cNvSpPr/>
          <p:nvPr/>
        </p:nvSpPr>
        <p:spPr>
          <a:xfrm>
            <a:off x="822341" y="1914807"/>
            <a:ext cx="3446016" cy="685395"/>
          </a:xfrm>
          <a:prstGeom prst="wedgeRoundRectCallout">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b="1">
                <a:solidFill>
                  <a:schemeClr val="tx1"/>
                </a:solidFill>
                <a:latin typeface="Arial"/>
                <a:cs typeface="Arial"/>
              </a:rPr>
              <a:t>Good Morning and Welcome, </a:t>
            </a:r>
          </a:p>
        </p:txBody>
      </p:sp>
      <p:grpSp>
        <p:nvGrpSpPr>
          <p:cNvPr id="8" name="Group 7">
            <a:extLst>
              <a:ext uri="{FF2B5EF4-FFF2-40B4-BE49-F238E27FC236}">
                <a16:creationId xmlns:a16="http://schemas.microsoft.com/office/drawing/2014/main" id="{C23B55D7-3099-7F7F-A53A-E64351778E98}"/>
              </a:ext>
            </a:extLst>
          </p:cNvPr>
          <p:cNvGrpSpPr/>
          <p:nvPr/>
        </p:nvGrpSpPr>
        <p:grpSpPr>
          <a:xfrm>
            <a:off x="5368414" y="2601198"/>
            <a:ext cx="2624293" cy="1661175"/>
            <a:chOff x="4402873" y="3160000"/>
            <a:chExt cx="3410925" cy="2447287"/>
          </a:xfrm>
        </p:grpSpPr>
        <p:sp>
          <p:nvSpPr>
            <p:cNvPr id="10" name="Card 2">
              <a:extLst>
                <a:ext uri="{FF2B5EF4-FFF2-40B4-BE49-F238E27FC236}">
                  <a16:creationId xmlns:a16="http://schemas.microsoft.com/office/drawing/2014/main" id="{22BD95E1-78F7-B214-6C08-2A06044F96E4}"/>
                </a:ext>
              </a:extLst>
            </p:cNvPr>
            <p:cNvSpPr/>
            <p:nvPr/>
          </p:nvSpPr>
          <p:spPr>
            <a:xfrm>
              <a:off x="4404360" y="3160000"/>
              <a:ext cx="3398520" cy="2440000"/>
            </a:xfrm>
            <a:prstGeom prst="rect">
              <a:avLst/>
            </a:prstGeom>
            <a:solidFill>
              <a:srgbClr val="EEF4F5"/>
            </a:solidFill>
            <a:ln w="9525">
              <a:solidFill>
                <a:srgbClr val="CFDDDF"/>
              </a:solidFill>
              <a:prstDash val="solid"/>
            </a:ln>
          </p:spPr>
          <p:txBody>
            <a:bodyPr/>
            <a:lstStyle/>
            <a:p>
              <a:endParaRPr lang="en-GB"/>
            </a:p>
          </p:txBody>
        </p:sp>
        <p:sp>
          <p:nvSpPr>
            <p:cNvPr id="23" name="CardCircle 2">
              <a:extLst>
                <a:ext uri="{FF2B5EF4-FFF2-40B4-BE49-F238E27FC236}">
                  <a16:creationId xmlns:a16="http://schemas.microsoft.com/office/drawing/2014/main" id="{714EED97-9860-6F26-C97E-989608EC61D6}"/>
                </a:ext>
              </a:extLst>
            </p:cNvPr>
            <p:cNvSpPr/>
            <p:nvPr/>
          </p:nvSpPr>
          <p:spPr>
            <a:xfrm>
              <a:off x="5803620" y="3690000"/>
              <a:ext cx="600000" cy="600000"/>
            </a:xfrm>
            <a:prstGeom prst="ellipse">
              <a:avLst/>
            </a:prstGeom>
            <a:solidFill>
              <a:srgbClr val="18A2B5"/>
            </a:solidFill>
            <a:ln/>
          </p:spPr>
          <p:txBody>
            <a:bodyPr/>
            <a:lstStyle/>
            <a:p>
              <a:endParaRPr lang="en-GB"/>
            </a:p>
          </p:txBody>
        </p:sp>
        <p:sp>
          <p:nvSpPr>
            <p:cNvPr id="24" name="CardBand 2">
              <a:extLst>
                <a:ext uri="{FF2B5EF4-FFF2-40B4-BE49-F238E27FC236}">
                  <a16:creationId xmlns:a16="http://schemas.microsoft.com/office/drawing/2014/main" id="{E886D71A-610E-E6D0-ECF5-8CE13B8C41E2}"/>
                </a:ext>
              </a:extLst>
            </p:cNvPr>
            <p:cNvSpPr/>
            <p:nvPr/>
          </p:nvSpPr>
          <p:spPr>
            <a:xfrm>
              <a:off x="4404360" y="3160000"/>
              <a:ext cx="3398520" cy="470000"/>
            </a:xfrm>
            <a:prstGeom prst="rect">
              <a:avLst/>
            </a:prstGeom>
            <a:solidFill>
              <a:srgbClr val="0E4C57"/>
            </a:solidFill>
            <a:ln/>
          </p:spPr>
          <p:txBody>
            <a:bodyPr/>
            <a:lstStyle/>
            <a:p>
              <a:endParaRPr lang="en-GB"/>
            </a:p>
          </p:txBody>
        </p:sp>
        <p:sp>
          <p:nvSpPr>
            <p:cNvPr id="26" name="CardName 2">
              <a:extLst>
                <a:ext uri="{FF2B5EF4-FFF2-40B4-BE49-F238E27FC236}">
                  <a16:creationId xmlns:a16="http://schemas.microsoft.com/office/drawing/2014/main" id="{7A3588A4-612C-CA62-F393-87E97E4EB746}"/>
                </a:ext>
              </a:extLst>
            </p:cNvPr>
            <p:cNvSpPr/>
            <p:nvPr/>
          </p:nvSpPr>
          <p:spPr>
            <a:xfrm>
              <a:off x="4494360" y="3160000"/>
              <a:ext cx="3218520" cy="470000"/>
            </a:xfrm>
            <a:prstGeom prst="rect">
              <a:avLst/>
            </a:prstGeom>
            <a:noFill/>
            <a:ln/>
          </p:spPr>
          <p:txBody>
            <a:bodyPr wrap="square" lIns="0" tIns="0" rIns="0" bIns="0" rtlCol="0" anchor="ctr"/>
            <a:lstStyle/>
            <a:p>
              <a:pPr algn="ctr">
                <a:lnSpc>
                  <a:spcPct val="95000"/>
                </a:lnSpc>
              </a:pPr>
              <a:r>
                <a:rPr lang="en-US" sz="1400" b="1" kern="0">
                  <a:solidFill>
                    <a:srgbClr val="FFFFFF"/>
                  </a:solidFill>
                  <a:latin typeface="Arial"/>
                  <a:cs typeface="Arial"/>
                </a:rPr>
                <a:t>Louise Faulkner –</a:t>
              </a:r>
              <a:r>
                <a:rPr lang="en-US" sz="1150" b="1" kern="0">
                  <a:solidFill>
                    <a:srgbClr val="FFFFFF"/>
                  </a:solidFill>
                  <a:latin typeface="Arial"/>
                  <a:cs typeface="Arial"/>
                </a:rPr>
                <a:t>Group Leader</a:t>
              </a:r>
            </a:p>
          </p:txBody>
        </p:sp>
        <p:sp>
          <p:nvSpPr>
            <p:cNvPr id="28" name="CardP 2">
              <a:extLst>
                <a:ext uri="{FF2B5EF4-FFF2-40B4-BE49-F238E27FC236}">
                  <a16:creationId xmlns:a16="http://schemas.microsoft.com/office/drawing/2014/main" id="{185B9C52-4EAE-0E9D-4956-C6DA07A27EC0}"/>
                </a:ext>
              </a:extLst>
            </p:cNvPr>
            <p:cNvSpPr/>
            <p:nvPr/>
          </p:nvSpPr>
          <p:spPr>
            <a:xfrm>
              <a:off x="5803620" y="3690000"/>
              <a:ext cx="600000" cy="600000"/>
            </a:xfrm>
            <a:prstGeom prst="rect">
              <a:avLst/>
            </a:prstGeom>
            <a:noFill/>
            <a:ln/>
          </p:spPr>
          <p:txBody>
            <a:bodyPr wrap="square" lIns="0" tIns="0" rIns="0" bIns="0" rtlCol="0" anchor="ctr"/>
            <a:lstStyle/>
            <a:p>
              <a:pPr marL="0" indent="0" algn="ctr">
                <a:buNone/>
              </a:pPr>
              <a:r>
                <a:rPr lang="en-US" sz="2000" b="1" kern="0">
                  <a:solidFill>
                    <a:srgbClr val="FFFFFF"/>
                  </a:solidFill>
                  <a:latin typeface="Trebuchet MS"/>
                </a:rPr>
                <a:t>LF</a:t>
              </a:r>
            </a:p>
          </p:txBody>
        </p:sp>
        <p:sp>
          <p:nvSpPr>
            <p:cNvPr id="30" name="CardTheme 2">
              <a:extLst>
                <a:ext uri="{FF2B5EF4-FFF2-40B4-BE49-F238E27FC236}">
                  <a16:creationId xmlns:a16="http://schemas.microsoft.com/office/drawing/2014/main" id="{9EABB6C4-7E3C-261C-72E8-B9D17552A558}"/>
                </a:ext>
              </a:extLst>
            </p:cNvPr>
            <p:cNvSpPr/>
            <p:nvPr/>
          </p:nvSpPr>
          <p:spPr>
            <a:xfrm>
              <a:off x="4484360" y="4555903"/>
              <a:ext cx="3238520" cy="270000"/>
            </a:xfrm>
            <a:prstGeom prst="rect">
              <a:avLst/>
            </a:prstGeom>
            <a:noFill/>
            <a:ln/>
          </p:spPr>
          <p:txBody>
            <a:bodyPr wrap="square" lIns="0" tIns="0" rIns="0" bIns="0" rtlCol="0" anchor="ctr"/>
            <a:lstStyle/>
            <a:p>
              <a:pPr algn="ctr"/>
              <a:r>
                <a:rPr lang="en-US" sz="1000" b="1" kern="0">
                  <a:solidFill>
                    <a:srgbClr val="0F7B8A"/>
                  </a:solidFill>
                  <a:latin typeface="Arial"/>
                  <a:ea typeface="Trebuchet MS" pitchFamily="34" charset="-122"/>
                  <a:cs typeface="Arial"/>
                </a:rPr>
                <a:t>Company Overview, Five-Barrier Framework &amp; Age/Generational Barrier</a:t>
              </a:r>
              <a:endParaRPr lang="en-US" sz="1000" kern="0">
                <a:solidFill>
                  <a:srgbClr val="000000"/>
                </a:solidFill>
                <a:latin typeface="Arial"/>
                <a:ea typeface="Trebuchet MS" pitchFamily="34" charset="-122"/>
                <a:cs typeface="Arial"/>
              </a:endParaRPr>
            </a:p>
            <a:p>
              <a:pPr algn="ctr"/>
              <a:endParaRPr lang="en-US" sz="1000" b="1" kern="0">
                <a:solidFill>
                  <a:srgbClr val="0F7B8A"/>
                </a:solidFill>
                <a:latin typeface="Arial"/>
                <a:cs typeface="Arial"/>
              </a:endParaRPr>
            </a:p>
          </p:txBody>
        </p:sp>
        <p:sp>
          <p:nvSpPr>
            <p:cNvPr id="31" name="CardTopics 2">
              <a:extLst>
                <a:ext uri="{FF2B5EF4-FFF2-40B4-BE49-F238E27FC236}">
                  <a16:creationId xmlns:a16="http://schemas.microsoft.com/office/drawing/2014/main" id="{BE03325F-8352-9E30-6B41-475BECE0737E}"/>
                </a:ext>
              </a:extLst>
            </p:cNvPr>
            <p:cNvSpPr/>
            <p:nvPr/>
          </p:nvSpPr>
          <p:spPr>
            <a:xfrm>
              <a:off x="4402873" y="4847286"/>
              <a:ext cx="3410925" cy="760001"/>
            </a:xfrm>
            <a:prstGeom prst="rect">
              <a:avLst/>
            </a:prstGeom>
            <a:noFill/>
            <a:ln/>
          </p:spPr>
          <p:txBody>
            <a:bodyPr wrap="square" lIns="0" tIns="0" rIns="0" bIns="0" rtlCol="0" anchor="t"/>
            <a:lstStyle/>
            <a:p>
              <a:pPr algn="ctr"/>
              <a:r>
                <a:rPr lang="en-US" sz="800" kern="0">
                  <a:latin typeface="Calibri"/>
                  <a:ea typeface="Calibri"/>
                  <a:cs typeface="Calibri"/>
                </a:rPr>
                <a:t>Company, crisis and five barriers framework ,Age/Generational barrier (Shannon &amp; Weaver theory &amp;MRT theory)</a:t>
              </a:r>
            </a:p>
            <a:p>
              <a:pPr algn="ctr"/>
              <a:endParaRPr lang="en-US" sz="850" kern="0">
                <a:latin typeface="Calibri"/>
                <a:ea typeface="Calibri"/>
                <a:cs typeface="Calibri"/>
              </a:endParaRPr>
            </a:p>
          </p:txBody>
        </p:sp>
        <p:sp>
          <p:nvSpPr>
            <p:cNvPr id="32" name="CardSlides 2">
              <a:extLst>
                <a:ext uri="{FF2B5EF4-FFF2-40B4-BE49-F238E27FC236}">
                  <a16:creationId xmlns:a16="http://schemas.microsoft.com/office/drawing/2014/main" id="{17E22735-0995-ED48-3A04-B1CBD404019E}"/>
                </a:ext>
              </a:extLst>
            </p:cNvPr>
            <p:cNvSpPr/>
            <p:nvPr/>
          </p:nvSpPr>
          <p:spPr>
            <a:xfrm>
              <a:off x="4484360" y="5340000"/>
              <a:ext cx="3238520" cy="230000"/>
            </a:xfrm>
            <a:prstGeom prst="rect">
              <a:avLst/>
            </a:prstGeom>
            <a:noFill/>
            <a:ln/>
          </p:spPr>
          <p:txBody>
            <a:bodyPr wrap="square" lIns="0" tIns="0" rIns="0" bIns="0" rtlCol="0" anchor="ctr"/>
            <a:lstStyle/>
            <a:p>
              <a:pPr marL="0" indent="0" algn="ctr">
                <a:buNone/>
              </a:pPr>
              <a:r>
                <a:rPr lang="en-US" sz="1000" b="1" i="1" kern="0">
                  <a:solidFill>
                    <a:srgbClr val="0F7B8A"/>
                  </a:solidFill>
                  <a:latin typeface="Calibri"/>
                  <a:ea typeface="Calibri"/>
                  <a:cs typeface="Calibri"/>
                </a:rPr>
                <a:t>Slides 1-8</a:t>
              </a:r>
              <a:endParaRPr lang="en-US" sz="1000">
                <a:latin typeface="Calibri"/>
                <a:ea typeface="Calibri"/>
                <a:cs typeface="Calibri"/>
              </a:endParaRPr>
            </a:p>
          </p:txBody>
        </p:sp>
      </p:grpSp>
    </p:spTree>
    <p:extLst>
      <p:ext uri="{BB962C8B-B14F-4D97-AF65-F5344CB8AC3E}">
        <p14:creationId xmlns:p14="http://schemas.microsoft.com/office/powerpoint/2010/main" val="34387780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9"/>
                                        </p:tgtEl>
                                        <p:attrNameLst>
                                          <p:attrName>style.visibility</p:attrName>
                                        </p:attrNameLst>
                                      </p:cBhvr>
                                      <p:to>
                                        <p:strVal val="visible"/>
                                      </p:to>
                                    </p:set>
                                    <p:animEffect transition="in" filter="fade">
                                      <p:cBhvr>
                                        <p:cTn id="7" dur="500"/>
                                        <p:tgtEl>
                                          <p:spTgt spid="2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6">
                                            <p:bg/>
                                          </p:spTgt>
                                        </p:tgtEl>
                                        <p:attrNameLst>
                                          <p:attrName>style.visibility</p:attrName>
                                        </p:attrNameLst>
                                      </p:cBhvr>
                                      <p:to>
                                        <p:strVal val="visible"/>
                                      </p:to>
                                    </p:set>
                                    <p:animEffect transition="in" filter="fade">
                                      <p:cBhvr>
                                        <p:cTn id="17" dur="500"/>
                                        <p:tgtEl>
                                          <p:spTgt spid="76">
                                            <p:bg/>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6">
                                            <p:txEl>
                                              <p:pRg st="1" end="1"/>
                                            </p:txEl>
                                          </p:spTgt>
                                        </p:tgtEl>
                                        <p:attrNameLst>
                                          <p:attrName>style.visibility</p:attrName>
                                        </p:attrNameLst>
                                      </p:cBhvr>
                                      <p:to>
                                        <p:strVal val="visible"/>
                                      </p:to>
                                    </p:set>
                                    <p:animEffect transition="in" filter="fade">
                                      <p:cBhvr>
                                        <p:cTn id="22" dur="500"/>
                                        <p:tgtEl>
                                          <p:spTgt spid="76">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76">
                                            <p:txEl>
                                              <p:pRg st="2" end="2"/>
                                            </p:txEl>
                                          </p:spTgt>
                                        </p:tgtEl>
                                        <p:attrNameLst>
                                          <p:attrName>style.visibility</p:attrName>
                                        </p:attrNameLst>
                                      </p:cBhvr>
                                      <p:to>
                                        <p:strVal val="visible"/>
                                      </p:to>
                                    </p:set>
                                    <p:animEffect transition="in" filter="fade">
                                      <p:cBhvr>
                                        <p:cTn id="27" dur="500"/>
                                        <p:tgtEl>
                                          <p:spTgt spid="76">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76">
                                            <p:txEl>
                                              <p:pRg st="3" end="3"/>
                                            </p:txEl>
                                          </p:spTgt>
                                        </p:tgtEl>
                                        <p:attrNameLst>
                                          <p:attrName>style.visibility</p:attrName>
                                        </p:attrNameLst>
                                      </p:cBhvr>
                                      <p:to>
                                        <p:strVal val="visible"/>
                                      </p:to>
                                    </p:set>
                                    <p:animEffect transition="in" filter="fade">
                                      <p:cBhvr>
                                        <p:cTn id="32" dur="500"/>
                                        <p:tgtEl>
                                          <p:spTgt spid="76">
                                            <p:txEl>
                                              <p:pRg st="3" end="3"/>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76">
                                            <p:txEl>
                                              <p:pRg st="4" end="4"/>
                                            </p:txEl>
                                          </p:spTgt>
                                        </p:tgtEl>
                                        <p:attrNameLst>
                                          <p:attrName>style.visibility</p:attrName>
                                        </p:attrNameLst>
                                      </p:cBhvr>
                                      <p:to>
                                        <p:strVal val="visible"/>
                                      </p:to>
                                    </p:set>
                                    <p:animEffect transition="in" filter="fade">
                                      <p:cBhvr>
                                        <p:cTn id="37" dur="500"/>
                                        <p:tgtEl>
                                          <p:spTgt spid="76">
                                            <p:txEl>
                                              <p:pRg st="4" end="4"/>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76">
                                            <p:txEl>
                                              <p:pRg st="5" end="5"/>
                                            </p:txEl>
                                          </p:spTgt>
                                        </p:tgtEl>
                                        <p:attrNameLst>
                                          <p:attrName>style.visibility</p:attrName>
                                        </p:attrNameLst>
                                      </p:cBhvr>
                                      <p:to>
                                        <p:strVal val="visible"/>
                                      </p:to>
                                    </p:set>
                                    <p:animEffect transition="in" filter="fade">
                                      <p:cBhvr>
                                        <p:cTn id="42" dur="500"/>
                                        <p:tgtEl>
                                          <p:spTgt spid="76">
                                            <p:txEl>
                                              <p:pRg st="5" end="5"/>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76">
                                            <p:txEl>
                                              <p:pRg st="6" end="6"/>
                                            </p:txEl>
                                          </p:spTgt>
                                        </p:tgtEl>
                                        <p:attrNameLst>
                                          <p:attrName>style.visibility</p:attrName>
                                        </p:attrNameLst>
                                      </p:cBhvr>
                                      <p:to>
                                        <p:strVal val="visible"/>
                                      </p:to>
                                    </p:set>
                                    <p:animEffect transition="in" filter="fade">
                                      <p:cBhvr>
                                        <p:cTn id="47" dur="500"/>
                                        <p:tgtEl>
                                          <p:spTgt spid="76">
                                            <p:txEl>
                                              <p:pRg st="6" end="6"/>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8"/>
                                        </p:tgtEl>
                                        <p:attrNameLst>
                                          <p:attrName>style.visibility</p:attrName>
                                        </p:attrNameLst>
                                      </p:cBhvr>
                                      <p:to>
                                        <p:strVal val="visible"/>
                                      </p:to>
                                    </p:set>
                                    <p:animEffect transition="in" filter="fade">
                                      <p:cBhvr>
                                        <p:cTn id="52" dur="500"/>
                                        <p:tgtEl>
                                          <p:spTgt spid="8"/>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11"/>
                                        </p:tgtEl>
                                        <p:attrNameLst>
                                          <p:attrName>style.visibility</p:attrName>
                                        </p:attrNameLst>
                                      </p:cBhvr>
                                      <p:to>
                                        <p:strVal val="visible"/>
                                      </p:to>
                                    </p:set>
                                    <p:animEffect transition="in" filter="fade">
                                      <p:cBhvr>
                                        <p:cTn id="57" dur="500"/>
                                        <p:tgtEl>
                                          <p:spTgt spid="11"/>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nodeType="clickEffect">
                                  <p:stCondLst>
                                    <p:cond delay="0"/>
                                  </p:stCondLst>
                                  <p:childTnLst>
                                    <p:set>
                                      <p:cBhvr>
                                        <p:cTn id="61" dur="1" fill="hold">
                                          <p:stCondLst>
                                            <p:cond delay="0"/>
                                          </p:stCondLst>
                                        </p:cTn>
                                        <p:tgtEl>
                                          <p:spTgt spid="21"/>
                                        </p:tgtEl>
                                        <p:attrNameLst>
                                          <p:attrName>style.visibility</p:attrName>
                                        </p:attrNameLst>
                                      </p:cBhvr>
                                      <p:to>
                                        <p:strVal val="visible"/>
                                      </p:to>
                                    </p:set>
                                    <p:animEffect transition="in" filter="fade">
                                      <p:cBhvr>
                                        <p:cTn id="62" dur="500"/>
                                        <p:tgtEl>
                                          <p:spTgt spid="21"/>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nodeType="clickEffect">
                                  <p:stCondLst>
                                    <p:cond delay="0"/>
                                  </p:stCondLst>
                                  <p:childTnLst>
                                    <p:set>
                                      <p:cBhvr>
                                        <p:cTn id="66" dur="1" fill="hold">
                                          <p:stCondLst>
                                            <p:cond delay="0"/>
                                          </p:stCondLst>
                                        </p:cTn>
                                        <p:tgtEl>
                                          <p:spTgt spid="12"/>
                                        </p:tgtEl>
                                        <p:attrNameLst>
                                          <p:attrName>style.visibility</p:attrName>
                                        </p:attrNameLst>
                                      </p:cBhvr>
                                      <p:to>
                                        <p:strVal val="visible"/>
                                      </p:to>
                                    </p:set>
                                    <p:animEffect transition="in" filter="fade">
                                      <p:cBhvr>
                                        <p:cTn id="6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6" grpId="0" build="p" animBg="1"/>
      <p:bldP spid="29"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11" name="Shape 7"/>
          <p:cNvSpPr/>
          <p:nvPr/>
        </p:nvSpPr>
        <p:spPr>
          <a:xfrm>
            <a:off x="7086600" y="4640217"/>
            <a:ext cx="4279392" cy="1371600"/>
          </a:xfrm>
          <a:prstGeom prst="rect">
            <a:avLst/>
          </a:prstGeom>
          <a:solidFill>
            <a:srgbClr val="0E4C57"/>
          </a:solidFill>
          <a:ln/>
        </p:spPr>
        <p:txBody>
          <a:bodyPr/>
          <a:lstStyle/>
          <a:p>
            <a:endParaRPr lang="en-GB"/>
          </a:p>
        </p:txBody>
      </p:sp>
      <p:sp>
        <p:nvSpPr>
          <p:cNvPr id="3" name="Shape 0"/>
          <p:cNvSpPr/>
          <p:nvPr/>
        </p:nvSpPr>
        <p:spPr>
          <a:xfrm>
            <a:off x="822960" y="356616"/>
            <a:ext cx="155448" cy="155448"/>
          </a:xfrm>
          <a:prstGeom prst="rect">
            <a:avLst/>
          </a:prstGeom>
          <a:solidFill>
            <a:srgbClr val="0F7B8A"/>
          </a:solidFill>
          <a:ln/>
        </p:spPr>
        <p:txBody>
          <a:bodyPr/>
          <a:lstStyle/>
          <a:p>
            <a:endParaRPr lang="en-GB"/>
          </a:p>
        </p:txBody>
      </p:sp>
      <p:sp>
        <p:nvSpPr>
          <p:cNvPr id="4" name="Text 1"/>
          <p:cNvSpPr/>
          <p:nvPr/>
        </p:nvSpPr>
        <p:spPr>
          <a:xfrm>
            <a:off x="1097280" y="274320"/>
            <a:ext cx="8229600" cy="320040"/>
          </a:xfrm>
          <a:prstGeom prst="rect">
            <a:avLst/>
          </a:prstGeom>
          <a:noFill/>
          <a:ln/>
        </p:spPr>
        <p:txBody>
          <a:bodyPr wrap="square" lIns="0" tIns="0" rIns="0" bIns="0" rtlCol="0" anchor="ctr"/>
          <a:lstStyle/>
          <a:p>
            <a:r>
              <a:rPr lang="en-US" sz="1250" b="1" kern="0" spc="200">
                <a:solidFill>
                  <a:srgbClr val="0F7B8A"/>
                </a:solidFill>
                <a:latin typeface="Trebuchet MS"/>
              </a:rPr>
              <a:t>Flight Foods Ltd.</a:t>
            </a:r>
          </a:p>
        </p:txBody>
      </p:sp>
      <p:sp>
        <p:nvSpPr>
          <p:cNvPr id="5" name="Text 0"/>
          <p:cNvSpPr>
            <a:spLocks noGrp="1"/>
          </p:cNvSpPr>
          <p:nvPr>
            <p:ph type="title" idx="100" hasCustomPrompt="1"/>
          </p:nvPr>
        </p:nvSpPr>
        <p:spPr>
          <a:xfrm>
            <a:off x="822960" y="566928"/>
            <a:ext cx="10515600" cy="822960"/>
          </a:xfrm>
          <a:prstGeom prst="rect">
            <a:avLst/>
          </a:prstGeom>
          <a:noFill/>
          <a:ln/>
        </p:spPr>
        <p:txBody>
          <a:bodyPr wrap="square" lIns="0" tIns="0" rIns="0" bIns="0" rtlCol="0" anchor="t"/>
          <a:lstStyle/>
          <a:p>
            <a:r>
              <a:rPr lang="en-US" sz="3000" b="1">
                <a:solidFill>
                  <a:srgbClr val="2F3A42"/>
                </a:solidFill>
                <a:latin typeface="Trebuchet MS"/>
              </a:rPr>
              <a:t>The Overview</a:t>
            </a:r>
          </a:p>
        </p:txBody>
      </p:sp>
      <p:sp>
        <p:nvSpPr>
          <p:cNvPr id="7" name="Text 4"/>
          <p:cNvSpPr/>
          <p:nvPr/>
        </p:nvSpPr>
        <p:spPr>
          <a:xfrm>
            <a:off x="815703" y="1706300"/>
            <a:ext cx="6061890" cy="4760684"/>
          </a:xfrm>
          <a:prstGeom prst="rect">
            <a:avLst/>
          </a:prstGeom>
          <a:solidFill>
            <a:schemeClr val="accent1">
              <a:lumMod val="20000"/>
              <a:lumOff val="80000"/>
            </a:schemeClr>
          </a:solidFill>
          <a:ln/>
        </p:spPr>
        <p:txBody>
          <a:bodyPr wrap="square" lIns="0" tIns="0" rIns="0" bIns="0" rtlCol="0" anchor="t"/>
          <a:lstStyle/>
          <a:p>
            <a:pPr>
              <a:lnSpc>
                <a:spcPct val="102000"/>
              </a:lnSpc>
              <a:spcAft>
                <a:spcPts val="700"/>
              </a:spcAft>
              <a:buSzPct val="100000"/>
            </a:pPr>
            <a:r>
              <a:rPr lang="en-US" sz="1600">
                <a:latin typeface="Arial"/>
                <a:ea typeface="+mn-lt"/>
                <a:cs typeface="Arial"/>
              </a:rPr>
              <a:t>Flight Foods Ltd. Is a medium‑sized catering manufacturer that supplies ready‑made meals to international airlines. Its objective is to expand its market share within the in‑flight catering sector. However, experiencing a decline in market share;</a:t>
            </a:r>
            <a:endParaRPr lang="en-US" sz="1600">
              <a:latin typeface="Arial"/>
              <a:ea typeface="Calibri"/>
              <a:cs typeface="Arial"/>
            </a:endParaRPr>
          </a:p>
          <a:p>
            <a:pPr marL="285750" indent="-285750">
              <a:lnSpc>
                <a:spcPct val="102000"/>
              </a:lnSpc>
              <a:spcAft>
                <a:spcPts val="700"/>
              </a:spcAft>
              <a:buSzPct val="100000"/>
              <a:buFont typeface="Wingdings"/>
              <a:buChar char="v"/>
            </a:pPr>
            <a:endParaRPr lang="en-US" sz="1600">
              <a:latin typeface="Arial"/>
              <a:ea typeface="+mn-lt"/>
              <a:cs typeface="Arial"/>
            </a:endParaRPr>
          </a:p>
          <a:p>
            <a:pPr marL="285750" indent="-285750">
              <a:lnSpc>
                <a:spcPct val="102000"/>
              </a:lnSpc>
              <a:spcAft>
                <a:spcPts val="600"/>
              </a:spcAft>
              <a:buSzPct val="100000"/>
              <a:buFont typeface="Wingdings"/>
              <a:buChar char="v"/>
            </a:pPr>
            <a:r>
              <a:rPr lang="en-US" sz="1600">
                <a:latin typeface="Arial"/>
                <a:ea typeface="+mn-lt"/>
                <a:cs typeface="Arial"/>
              </a:rPr>
              <a:t>  Airlines complain about poor and inconsistent food standards.</a:t>
            </a:r>
          </a:p>
          <a:p>
            <a:pPr marL="285750" indent="-285750">
              <a:lnSpc>
                <a:spcPct val="102000"/>
              </a:lnSpc>
              <a:spcAft>
                <a:spcPts val="600"/>
              </a:spcAft>
              <a:buFont typeface="Wingdings"/>
              <a:buChar char="v"/>
            </a:pPr>
            <a:r>
              <a:rPr lang="en-US" sz="1600">
                <a:latin typeface="Arial"/>
                <a:ea typeface="+mn-lt"/>
                <a:cs typeface="Arial"/>
              </a:rPr>
              <a:t>  Meals arriving under-cooked.</a:t>
            </a:r>
          </a:p>
          <a:p>
            <a:pPr marL="285750" indent="-285750">
              <a:lnSpc>
                <a:spcPct val="102000"/>
              </a:lnSpc>
              <a:spcAft>
                <a:spcPts val="600"/>
              </a:spcAft>
              <a:buFont typeface="Wingdings"/>
              <a:buChar char="v"/>
            </a:pPr>
            <a:r>
              <a:rPr lang="en-US" sz="1600">
                <a:latin typeface="Arial"/>
                <a:ea typeface="+mn-lt"/>
                <a:cs typeface="Arial"/>
              </a:rPr>
              <a:t>  Packaging inconsistencies have been reported.</a:t>
            </a:r>
          </a:p>
          <a:p>
            <a:pPr marL="285750" indent="-285750">
              <a:lnSpc>
                <a:spcPct val="102000"/>
              </a:lnSpc>
              <a:spcAft>
                <a:spcPts val="600"/>
              </a:spcAft>
              <a:buFont typeface="Wingdings"/>
              <a:buChar char="v"/>
            </a:pPr>
            <a:r>
              <a:rPr lang="en-US" sz="1600">
                <a:latin typeface="Arial"/>
                <a:ea typeface="+mn-lt"/>
                <a:cs typeface="Arial"/>
              </a:rPr>
              <a:t>  Meat found in meals labelled vegetarian.</a:t>
            </a:r>
          </a:p>
          <a:p>
            <a:pPr>
              <a:lnSpc>
                <a:spcPct val="102000"/>
              </a:lnSpc>
              <a:spcAft>
                <a:spcPts val="600"/>
              </a:spcAft>
            </a:pPr>
            <a:endParaRPr lang="en-US" sz="1600">
              <a:latin typeface="Arial"/>
              <a:ea typeface="+mn-lt"/>
              <a:cs typeface="Arial"/>
            </a:endParaRPr>
          </a:p>
          <a:p>
            <a:pPr>
              <a:lnSpc>
                <a:spcPct val="102000"/>
              </a:lnSpc>
              <a:spcAft>
                <a:spcPts val="600"/>
              </a:spcAft>
              <a:buFont typeface="Wingdings"/>
            </a:pPr>
            <a:r>
              <a:rPr lang="en-US" sz="1600">
                <a:latin typeface="Arial"/>
                <a:ea typeface="+mn-lt"/>
                <a:cs typeface="Arial"/>
              </a:rPr>
              <a:t>Flight Foods Ltd internal report, (2026</a:t>
            </a:r>
            <a:r>
              <a:rPr lang="en-US" sz="1600">
                <a:ea typeface="+mn-lt"/>
                <a:cs typeface="+mn-lt"/>
              </a:rPr>
              <a:t>)</a:t>
            </a:r>
            <a:r>
              <a:rPr lang="en-US" sz="1600">
                <a:latin typeface="Arial"/>
                <a:ea typeface="+mn-lt"/>
                <a:cs typeface="Arial"/>
              </a:rPr>
              <a:t> states the factory is spacious and well‑ventilated, production depends on outdated machinery and a culturally diverse workforce aged 16–60. Communication challenges, limited English proficiency, and inadequate hygiene training have led to inconsistent standards</a:t>
            </a:r>
            <a:r>
              <a:rPr lang="en-US" sz="1600">
                <a:ea typeface="+mn-lt"/>
                <a:cs typeface="+mn-lt"/>
              </a:rPr>
              <a:t>.</a:t>
            </a:r>
            <a:endParaRPr lang="en-US"/>
          </a:p>
        </p:txBody>
      </p:sp>
      <p:pic>
        <p:nvPicPr>
          <p:cNvPr id="10" name="Image 0" descr="case study visual"/>
          <p:cNvPicPr>
            <a:picLocks noChangeAspect="1"/>
          </p:cNvPicPr>
          <p:nvPr/>
        </p:nvPicPr>
        <p:blipFill>
          <a:blip r:embed="rId3"/>
          <a:srcRect l="1250" r="1250"/>
          <a:stretch/>
        </p:blipFill>
        <p:spPr>
          <a:xfrm>
            <a:off x="7086600" y="1714137"/>
            <a:ext cx="4279392" cy="2926080"/>
          </a:xfrm>
          <a:prstGeom prst="rect">
            <a:avLst/>
          </a:prstGeom>
        </p:spPr>
      </p:pic>
      <p:grpSp>
        <p:nvGrpSpPr>
          <p:cNvPr id="21" name="Group 20">
            <a:extLst>
              <a:ext uri="{FF2B5EF4-FFF2-40B4-BE49-F238E27FC236}">
                <a16:creationId xmlns:a16="http://schemas.microsoft.com/office/drawing/2014/main" id="{EB2BFC85-CD21-328C-2BF8-B844BF2304E4}"/>
              </a:ext>
            </a:extLst>
          </p:cNvPr>
          <p:cNvGrpSpPr/>
          <p:nvPr/>
        </p:nvGrpSpPr>
        <p:grpSpPr>
          <a:xfrm>
            <a:off x="7086600" y="4749945"/>
            <a:ext cx="4279392" cy="1152144"/>
            <a:chOff x="7086600" y="4749945"/>
            <a:chExt cx="4279392" cy="1152144"/>
          </a:xfrm>
        </p:grpSpPr>
        <p:sp>
          <p:nvSpPr>
            <p:cNvPr id="12" name="Text 8"/>
            <p:cNvSpPr/>
            <p:nvPr/>
          </p:nvSpPr>
          <p:spPr>
            <a:xfrm>
              <a:off x="7086600" y="4749945"/>
              <a:ext cx="1426464" cy="685800"/>
            </a:xfrm>
            <a:prstGeom prst="rect">
              <a:avLst/>
            </a:prstGeom>
            <a:noFill/>
            <a:ln/>
          </p:spPr>
          <p:txBody>
            <a:bodyPr wrap="square" lIns="0" tIns="0" rIns="0" bIns="0" rtlCol="0" anchor="ctr"/>
            <a:lstStyle/>
            <a:p>
              <a:pPr marL="0" indent="0" algn="ctr">
                <a:buNone/>
              </a:pPr>
              <a:r>
                <a:rPr lang="en-US" sz="2800" b="1">
                  <a:solidFill>
                    <a:srgbClr val="FFFFFF"/>
                  </a:solidFill>
                  <a:latin typeface="Trebuchet MS" pitchFamily="34" charset="0"/>
                  <a:ea typeface="Trebuchet MS" pitchFamily="34" charset="-122"/>
                  <a:cs typeface="Trebuchet MS" pitchFamily="34" charset="-120"/>
                </a:rPr>
                <a:t>40</a:t>
              </a:r>
              <a:endParaRPr lang="en-US" sz="2800"/>
            </a:p>
          </p:txBody>
        </p:sp>
        <p:sp>
          <p:nvSpPr>
            <p:cNvPr id="14" name="Text 10"/>
            <p:cNvSpPr/>
            <p:nvPr/>
          </p:nvSpPr>
          <p:spPr>
            <a:xfrm>
              <a:off x="8513064" y="4749945"/>
              <a:ext cx="1426464" cy="685800"/>
            </a:xfrm>
            <a:prstGeom prst="rect">
              <a:avLst/>
            </a:prstGeom>
            <a:noFill/>
            <a:ln/>
          </p:spPr>
          <p:txBody>
            <a:bodyPr wrap="square" lIns="0" tIns="0" rIns="0" bIns="0" rtlCol="0" anchor="ctr"/>
            <a:lstStyle/>
            <a:p>
              <a:pPr marL="0" indent="0" algn="ctr">
                <a:buNone/>
              </a:pPr>
              <a:r>
                <a:rPr lang="en-US" sz="2800" b="1">
                  <a:solidFill>
                    <a:srgbClr val="FFFFFF"/>
                  </a:solidFill>
                  <a:latin typeface="Trebuchet MS" pitchFamily="34" charset="0"/>
                  <a:ea typeface="Trebuchet MS" pitchFamily="34" charset="-122"/>
                  <a:cs typeface="Trebuchet MS" pitchFamily="34" charset="-120"/>
                </a:rPr>
                <a:t>5</a:t>
              </a:r>
              <a:endParaRPr lang="en-US" sz="2800"/>
            </a:p>
          </p:txBody>
        </p:sp>
        <p:sp>
          <p:nvSpPr>
            <p:cNvPr id="16" name="Text 12"/>
            <p:cNvSpPr/>
            <p:nvPr/>
          </p:nvSpPr>
          <p:spPr>
            <a:xfrm>
              <a:off x="9939528" y="4749945"/>
              <a:ext cx="1426464" cy="685800"/>
            </a:xfrm>
            <a:prstGeom prst="rect">
              <a:avLst/>
            </a:prstGeom>
            <a:noFill/>
            <a:ln/>
          </p:spPr>
          <p:txBody>
            <a:bodyPr wrap="square" lIns="0" tIns="0" rIns="0" bIns="0" rtlCol="0" anchor="ctr"/>
            <a:lstStyle/>
            <a:p>
              <a:pPr marL="0" indent="0" algn="ctr">
                <a:buNone/>
              </a:pPr>
              <a:r>
                <a:rPr lang="en-US" sz="2800" b="1">
                  <a:solidFill>
                    <a:srgbClr val="FFFFFF"/>
                  </a:solidFill>
                  <a:latin typeface="Trebuchet MS" pitchFamily="34" charset="0"/>
                  <a:ea typeface="Trebuchet MS" pitchFamily="34" charset="-122"/>
                  <a:cs typeface="Trebuchet MS" pitchFamily="34" charset="-120"/>
                </a:rPr>
                <a:t>16–60</a:t>
              </a:r>
              <a:endParaRPr lang="en-US" sz="2800"/>
            </a:p>
          </p:txBody>
        </p:sp>
        <p:sp>
          <p:nvSpPr>
            <p:cNvPr id="13" name="Text 9"/>
            <p:cNvSpPr/>
            <p:nvPr/>
          </p:nvSpPr>
          <p:spPr>
            <a:xfrm>
              <a:off x="7086600" y="5444889"/>
              <a:ext cx="1426464" cy="457200"/>
            </a:xfrm>
            <a:prstGeom prst="rect">
              <a:avLst/>
            </a:prstGeom>
            <a:noFill/>
            <a:ln/>
          </p:spPr>
          <p:txBody>
            <a:bodyPr wrap="square" lIns="0" tIns="0" rIns="0" bIns="0" rtlCol="0" anchor="t"/>
            <a:lstStyle/>
            <a:p>
              <a:pPr marL="0" indent="0" algn="ctr">
                <a:buNone/>
              </a:pPr>
              <a:r>
                <a:rPr lang="en-US" sz="1150">
                  <a:solidFill>
                    <a:srgbClr val="BFE0E6"/>
                  </a:solidFill>
                  <a:latin typeface="Calibri" pitchFamily="34" charset="0"/>
                  <a:ea typeface="Calibri" pitchFamily="34" charset="-122"/>
                  <a:cs typeface="Calibri" pitchFamily="34" charset="-120"/>
                </a:rPr>
                <a:t>staff</a:t>
              </a:r>
              <a:endParaRPr lang="en-US" sz="1150"/>
            </a:p>
          </p:txBody>
        </p:sp>
        <p:sp>
          <p:nvSpPr>
            <p:cNvPr id="15" name="Text 11"/>
            <p:cNvSpPr/>
            <p:nvPr/>
          </p:nvSpPr>
          <p:spPr>
            <a:xfrm>
              <a:off x="8513064" y="5444889"/>
              <a:ext cx="1426464" cy="457200"/>
            </a:xfrm>
            <a:prstGeom prst="rect">
              <a:avLst/>
            </a:prstGeom>
            <a:noFill/>
            <a:ln/>
          </p:spPr>
          <p:txBody>
            <a:bodyPr wrap="square" lIns="0" tIns="0" rIns="0" bIns="0" rtlCol="0" anchor="t"/>
            <a:lstStyle/>
            <a:p>
              <a:pPr marL="0" indent="0" algn="ctr">
                <a:buNone/>
              </a:pPr>
              <a:r>
                <a:rPr lang="en-US" sz="1150">
                  <a:solidFill>
                    <a:srgbClr val="BFE0E6"/>
                  </a:solidFill>
                  <a:latin typeface="Calibri" pitchFamily="34" charset="0"/>
                  <a:ea typeface="Calibri" pitchFamily="34" charset="-122"/>
                  <a:cs typeface="Calibri" pitchFamily="34" charset="-120"/>
                </a:rPr>
                <a:t>cultural groups</a:t>
              </a:r>
              <a:endParaRPr lang="en-US" sz="1150"/>
            </a:p>
          </p:txBody>
        </p:sp>
        <p:sp>
          <p:nvSpPr>
            <p:cNvPr id="17" name="Text 13"/>
            <p:cNvSpPr/>
            <p:nvPr/>
          </p:nvSpPr>
          <p:spPr>
            <a:xfrm>
              <a:off x="9939528" y="5444889"/>
              <a:ext cx="1426464" cy="457200"/>
            </a:xfrm>
            <a:prstGeom prst="rect">
              <a:avLst/>
            </a:prstGeom>
            <a:noFill/>
            <a:ln/>
          </p:spPr>
          <p:txBody>
            <a:bodyPr wrap="square" lIns="0" tIns="0" rIns="0" bIns="0" rtlCol="0" anchor="t"/>
            <a:lstStyle/>
            <a:p>
              <a:pPr marL="0" indent="0" algn="ctr">
                <a:buNone/>
              </a:pPr>
              <a:r>
                <a:rPr lang="en-US" sz="1150">
                  <a:solidFill>
                    <a:srgbClr val="BFE0E6"/>
                  </a:solidFill>
                  <a:latin typeface="Calibri" pitchFamily="34" charset="0"/>
                  <a:ea typeface="Calibri" pitchFamily="34" charset="-122"/>
                  <a:cs typeface="Calibri" pitchFamily="34" charset="-120"/>
                </a:rPr>
                <a:t>age range</a:t>
              </a:r>
              <a:endParaRPr lang="en-US" sz="1150"/>
            </a:p>
          </p:txBody>
        </p:sp>
      </p:grpSp>
      <p:sp>
        <p:nvSpPr>
          <p:cNvPr id="6" name="TextBox 5">
            <a:extLst>
              <a:ext uri="{FF2B5EF4-FFF2-40B4-BE49-F238E27FC236}">
                <a16:creationId xmlns:a16="http://schemas.microsoft.com/office/drawing/2014/main" id="{075423DF-3842-9FCD-E6A1-722592314E60}"/>
              </a:ext>
            </a:extLst>
          </p:cNvPr>
          <p:cNvSpPr txBox="1"/>
          <p:nvPr/>
        </p:nvSpPr>
        <p:spPr>
          <a:xfrm>
            <a:off x="820057" y="1099457"/>
            <a:ext cx="6096000" cy="6155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i="0" u="none" strike="noStrike" baseline="0">
                <a:solidFill>
                  <a:srgbClr val="000000"/>
                </a:solidFill>
                <a:latin typeface="Arial"/>
              </a:rPr>
              <a:t>Flight Foods Ltd</a:t>
            </a:r>
            <a:r>
              <a:rPr lang="en-US" sz="1600" b="1">
                <a:solidFill>
                  <a:srgbClr val="000000"/>
                </a:solidFill>
                <a:latin typeface="Arial"/>
              </a:rPr>
              <a:t>. Case study (2026)</a:t>
            </a:r>
            <a:r>
              <a:rPr lang="en-US" sz="1600">
                <a:solidFill>
                  <a:srgbClr val="000000"/>
                </a:solidFill>
                <a:latin typeface="Arial"/>
              </a:rPr>
              <a:t>,</a:t>
            </a:r>
            <a:r>
              <a:rPr lang="en-US" sz="1600" b="0" i="0" u="none" strike="noStrike" baseline="0">
                <a:solidFill>
                  <a:srgbClr val="000000"/>
                </a:solidFill>
                <a:latin typeface="Arial"/>
              </a:rPr>
              <a:t> </a:t>
            </a:r>
            <a:endParaRPr lang="en-US"/>
          </a:p>
          <a:p>
            <a:pPr algn="ctr"/>
            <a:endParaRPr lang="en-US"/>
          </a:p>
        </p:txBody>
      </p:sp>
      <p:sp>
        <p:nvSpPr>
          <p:cNvPr id="9" name="Rectangle 8">
            <a:extLst>
              <a:ext uri="{FF2B5EF4-FFF2-40B4-BE49-F238E27FC236}">
                <a16:creationId xmlns:a16="http://schemas.microsoft.com/office/drawing/2014/main" id="{9674EE98-2244-CE35-6EB2-1D2B9FF32945}"/>
              </a:ext>
            </a:extLst>
          </p:cNvPr>
          <p:cNvSpPr/>
          <p:nvPr/>
        </p:nvSpPr>
        <p:spPr>
          <a:xfrm>
            <a:off x="750976" y="1433683"/>
            <a:ext cx="10581947" cy="5120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50575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 calcmode="lin" valueType="num">
                                      <p:cBhvr additive="base">
                                        <p:cTn id="7"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7">
                                            <p:txEl>
                                              <p:pRg st="2" end="2"/>
                                            </p:txEl>
                                          </p:spTgt>
                                        </p:tgtEl>
                                        <p:attrNameLst>
                                          <p:attrName>style.visibility</p:attrName>
                                        </p:attrNameLst>
                                      </p:cBhvr>
                                      <p:to>
                                        <p:strVal val="visible"/>
                                      </p:to>
                                    </p:set>
                                    <p:anim calcmode="lin" valueType="num">
                                      <p:cBhvr additive="base">
                                        <p:cTn id="13"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anim calcmode="lin" valueType="num">
                                      <p:cBhvr additive="base">
                                        <p:cTn id="19" dur="500" fill="hold"/>
                                        <p:tgtEl>
                                          <p:spTgt spid="7">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7">
                                            <p:txEl>
                                              <p:pRg st="4" end="4"/>
                                            </p:txEl>
                                          </p:spTgt>
                                        </p:tgtEl>
                                        <p:attrNameLst>
                                          <p:attrName>style.visibility</p:attrName>
                                        </p:attrNameLst>
                                      </p:cBhvr>
                                      <p:to>
                                        <p:strVal val="visible"/>
                                      </p:to>
                                    </p:set>
                                    <p:anim calcmode="lin" valueType="num">
                                      <p:cBhvr additive="base">
                                        <p:cTn id="25" dur="500" fill="hold"/>
                                        <p:tgtEl>
                                          <p:spTgt spid="7">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7">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7">
                                            <p:txEl>
                                              <p:pRg st="5" end="5"/>
                                            </p:txEl>
                                          </p:spTgt>
                                        </p:tgtEl>
                                        <p:attrNameLst>
                                          <p:attrName>style.visibility</p:attrName>
                                        </p:attrNameLst>
                                      </p:cBhvr>
                                      <p:to>
                                        <p:strVal val="visible"/>
                                      </p:to>
                                    </p:set>
                                    <p:anim calcmode="lin" valueType="num">
                                      <p:cBhvr additive="base">
                                        <p:cTn id="31" dur="500" fill="hold"/>
                                        <p:tgtEl>
                                          <p:spTgt spid="7">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7">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21"/>
                                        </p:tgtEl>
                                        <p:attrNameLst>
                                          <p:attrName>style.visibility</p:attrName>
                                        </p:attrNameLst>
                                      </p:cBhvr>
                                      <p:to>
                                        <p:strVal val="visible"/>
                                      </p:to>
                                    </p:set>
                                    <p:animEffect transition="in" filter="fade">
                                      <p:cBhvr>
                                        <p:cTn id="37" dur="500"/>
                                        <p:tgtEl>
                                          <p:spTgt spid="21"/>
                                        </p:tgtEl>
                                      </p:cBhvr>
                                    </p:animEffect>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nodeType="clickEffect">
                                  <p:stCondLst>
                                    <p:cond delay="0"/>
                                  </p:stCondLst>
                                  <p:childTnLst>
                                    <p:set>
                                      <p:cBhvr>
                                        <p:cTn id="41" dur="1" fill="hold">
                                          <p:stCondLst>
                                            <p:cond delay="0"/>
                                          </p:stCondLst>
                                        </p:cTn>
                                        <p:tgtEl>
                                          <p:spTgt spid="7">
                                            <p:txEl>
                                              <p:pRg st="7" end="7"/>
                                            </p:txEl>
                                          </p:spTgt>
                                        </p:tgtEl>
                                        <p:attrNameLst>
                                          <p:attrName>style.visibility</p:attrName>
                                        </p:attrNameLst>
                                      </p:cBhvr>
                                      <p:to>
                                        <p:strVal val="visible"/>
                                      </p:to>
                                    </p:set>
                                    <p:anim calcmode="lin" valueType="num">
                                      <p:cBhvr additive="base">
                                        <p:cTn id="42" dur="500" fill="hold"/>
                                        <p:tgtEl>
                                          <p:spTgt spid="7">
                                            <p:txEl>
                                              <p:pRg st="7" end="7"/>
                                            </p:txEl>
                                          </p:spTgt>
                                        </p:tgtEl>
                                        <p:attrNameLst>
                                          <p:attrName>ppt_x</p:attrName>
                                        </p:attrNameLst>
                                      </p:cBhvr>
                                      <p:tavLst>
                                        <p:tav tm="0">
                                          <p:val>
                                            <p:strVal val="#ppt_x"/>
                                          </p:val>
                                        </p:tav>
                                        <p:tav tm="100000">
                                          <p:val>
                                            <p:strVal val="#ppt_x"/>
                                          </p:val>
                                        </p:tav>
                                      </p:tavLst>
                                    </p:anim>
                                    <p:anim calcmode="lin" valueType="num">
                                      <p:cBhvr additive="base">
                                        <p:cTn id="43" dur="500" fill="hold"/>
                                        <p:tgtEl>
                                          <p:spTgt spid="7">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hape 0">
            <a:extLst>
              <a:ext uri="{FF2B5EF4-FFF2-40B4-BE49-F238E27FC236}">
                <a16:creationId xmlns:a16="http://schemas.microsoft.com/office/drawing/2014/main" id="{500FD180-F72F-2BEB-4AFA-6557BCF8C46E}"/>
              </a:ext>
            </a:extLst>
          </p:cNvPr>
          <p:cNvSpPr/>
          <p:nvPr/>
        </p:nvSpPr>
        <p:spPr>
          <a:xfrm>
            <a:off x="822960" y="356616"/>
            <a:ext cx="155448" cy="155448"/>
          </a:xfrm>
          <a:prstGeom prst="rect">
            <a:avLst/>
          </a:prstGeom>
          <a:solidFill>
            <a:srgbClr val="0F7B8A"/>
          </a:solidFill>
          <a:ln/>
        </p:spPr>
        <p:txBody>
          <a:bodyPr/>
          <a:lstStyle/>
          <a:p>
            <a:endParaRPr lang="en-GB"/>
          </a:p>
        </p:txBody>
      </p:sp>
      <p:sp>
        <p:nvSpPr>
          <p:cNvPr id="6" name="Text 1">
            <a:extLst>
              <a:ext uri="{FF2B5EF4-FFF2-40B4-BE49-F238E27FC236}">
                <a16:creationId xmlns:a16="http://schemas.microsoft.com/office/drawing/2014/main" id="{5546B0AF-AF2F-1205-1552-D79E615CF861}"/>
              </a:ext>
            </a:extLst>
          </p:cNvPr>
          <p:cNvSpPr/>
          <p:nvPr/>
        </p:nvSpPr>
        <p:spPr>
          <a:xfrm>
            <a:off x="1097280" y="274320"/>
            <a:ext cx="8229600" cy="320040"/>
          </a:xfrm>
          <a:prstGeom prst="rect">
            <a:avLst/>
          </a:prstGeom>
          <a:noFill/>
          <a:ln/>
        </p:spPr>
        <p:txBody>
          <a:bodyPr wrap="square" lIns="0" tIns="0" rIns="0" bIns="0" rtlCol="0" anchor="ctr"/>
          <a:lstStyle/>
          <a:p>
            <a:r>
              <a:rPr lang="en-US" sz="1250" b="1" kern="0" spc="200">
                <a:solidFill>
                  <a:srgbClr val="0F7B8A"/>
                </a:solidFill>
                <a:latin typeface="Trebuchet MS"/>
              </a:rPr>
              <a:t>The Five Barriers</a:t>
            </a:r>
          </a:p>
        </p:txBody>
      </p:sp>
      <p:sp>
        <p:nvSpPr>
          <p:cNvPr id="8" name="Text 0">
            <a:extLst>
              <a:ext uri="{FF2B5EF4-FFF2-40B4-BE49-F238E27FC236}">
                <a16:creationId xmlns:a16="http://schemas.microsoft.com/office/drawing/2014/main" id="{2F6B089F-4C39-9450-8ECB-0D53513A5A03}"/>
              </a:ext>
            </a:extLst>
          </p:cNvPr>
          <p:cNvSpPr txBox="1">
            <a:spLocks/>
          </p:cNvSpPr>
          <p:nvPr/>
        </p:nvSpPr>
        <p:spPr>
          <a:xfrm>
            <a:off x="822960" y="566928"/>
            <a:ext cx="10515600" cy="822960"/>
          </a:xfrm>
          <a:prstGeom prst="rect">
            <a:avLst/>
          </a:prstGeom>
          <a:noFill/>
          <a:ln/>
        </p:spPr>
        <p:txBody>
          <a:bodyPr wrap="square" lIns="0" tIns="0" rIns="0" bIns="0" rtlCol="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000" b="1">
                <a:solidFill>
                  <a:srgbClr val="2F3A42"/>
                </a:solidFill>
                <a:latin typeface="Trebuchet MS"/>
              </a:rPr>
              <a:t>The Operational and Communication Challenges</a:t>
            </a:r>
          </a:p>
        </p:txBody>
      </p:sp>
      <p:sp>
        <p:nvSpPr>
          <p:cNvPr id="12" name="TextBox 11">
            <a:extLst>
              <a:ext uri="{FF2B5EF4-FFF2-40B4-BE49-F238E27FC236}">
                <a16:creationId xmlns:a16="http://schemas.microsoft.com/office/drawing/2014/main" id="{55F19210-0FA6-C842-259B-6DC41F189456}"/>
              </a:ext>
            </a:extLst>
          </p:cNvPr>
          <p:cNvSpPr txBox="1"/>
          <p:nvPr/>
        </p:nvSpPr>
        <p:spPr>
          <a:xfrm>
            <a:off x="820057" y="1099457"/>
            <a:ext cx="6096000" cy="6155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0" i="0" u="none" strike="noStrike" baseline="0">
                <a:solidFill>
                  <a:srgbClr val="000000"/>
                </a:solidFill>
                <a:latin typeface="Arial"/>
              </a:rPr>
              <a:t>At </a:t>
            </a:r>
            <a:r>
              <a:rPr lang="en-US" sz="1600" b="1" i="0" u="none" strike="noStrike" baseline="0">
                <a:solidFill>
                  <a:srgbClr val="000000"/>
                </a:solidFill>
                <a:latin typeface="Arial"/>
              </a:rPr>
              <a:t>Flight Foods Ltd.</a:t>
            </a:r>
            <a:r>
              <a:rPr lang="en-US" sz="1600" b="0" i="0" u="none" strike="noStrike" baseline="0">
                <a:solidFill>
                  <a:srgbClr val="000000"/>
                </a:solidFill>
                <a:latin typeface="Arial"/>
              </a:rPr>
              <a:t>, </a:t>
            </a:r>
            <a:endParaRPr lang="en-US"/>
          </a:p>
          <a:p>
            <a:pPr algn="ctr"/>
            <a:endParaRPr lang="en-US"/>
          </a:p>
        </p:txBody>
      </p:sp>
      <p:sp>
        <p:nvSpPr>
          <p:cNvPr id="13" name="TextBox 12">
            <a:extLst>
              <a:ext uri="{FF2B5EF4-FFF2-40B4-BE49-F238E27FC236}">
                <a16:creationId xmlns:a16="http://schemas.microsoft.com/office/drawing/2014/main" id="{ABFB7A95-3D62-29E1-E52F-BA11AAF3F525}"/>
              </a:ext>
            </a:extLst>
          </p:cNvPr>
          <p:cNvSpPr txBox="1"/>
          <p:nvPr/>
        </p:nvSpPr>
        <p:spPr>
          <a:xfrm>
            <a:off x="747486" y="5802085"/>
            <a:ext cx="10508341" cy="800219"/>
          </a:xfrm>
          <a:prstGeom prst="rect">
            <a:avLst/>
          </a:prstGeom>
          <a:solidFill>
            <a:schemeClr val="accent1">
              <a:lumMod val="20000"/>
              <a:lumOff val="80000"/>
            </a:schemeClr>
          </a:solid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v"/>
            </a:pPr>
            <a:r>
              <a:rPr lang="en-US" sz="1400" b="0" i="0" u="none" strike="noStrike" baseline="0">
                <a:latin typeface="Arial"/>
                <a:ea typeface="Arial"/>
                <a:cs typeface="Arial"/>
              </a:rPr>
              <a:t>The main </a:t>
            </a:r>
            <a:r>
              <a:rPr lang="en-US" sz="1400" b="1" i="0" u="none" strike="noStrike" baseline="0">
                <a:latin typeface="Arial"/>
                <a:ea typeface="Arial"/>
                <a:cs typeface="Arial"/>
              </a:rPr>
              <a:t>environmental</a:t>
            </a:r>
            <a:r>
              <a:rPr lang="en-US" sz="1400" b="1">
                <a:latin typeface="Arial"/>
                <a:ea typeface="Arial"/>
                <a:cs typeface="Arial"/>
              </a:rPr>
              <a:t> </a:t>
            </a:r>
            <a:r>
              <a:rPr lang="en-US" sz="1400" b="1" i="0" u="none" strike="noStrike" baseline="0">
                <a:latin typeface="Arial"/>
                <a:ea typeface="Arial"/>
                <a:cs typeface="Arial"/>
              </a:rPr>
              <a:t>noise communication challenges</a:t>
            </a:r>
            <a:r>
              <a:rPr lang="en-US" sz="1400" b="0" i="0" u="none" strike="noStrike" baseline="0">
                <a:latin typeface="Arial"/>
                <a:ea typeface="Arial"/>
                <a:cs typeface="Arial"/>
              </a:rPr>
              <a:t> come from </a:t>
            </a:r>
            <a:r>
              <a:rPr lang="en-US" sz="1400">
                <a:latin typeface="Arial"/>
                <a:ea typeface="Arial"/>
                <a:cs typeface="Arial"/>
              </a:rPr>
              <a:t>the physical</a:t>
            </a:r>
            <a:r>
              <a:rPr lang="en-US" sz="1400" b="0" i="0" u="none" strike="noStrike" baseline="0">
                <a:latin typeface="Arial"/>
                <a:ea typeface="Arial"/>
                <a:cs typeface="Arial"/>
              </a:rPr>
              <a:t> conditions of the factory floor — these directly interfere with </a:t>
            </a:r>
            <a:r>
              <a:rPr lang="en-US" sz="1400">
                <a:latin typeface="Arial"/>
                <a:ea typeface="Arial"/>
                <a:cs typeface="Arial"/>
              </a:rPr>
              <a:t>how messages</a:t>
            </a:r>
            <a:r>
              <a:rPr lang="en-US" sz="1400" b="0" i="0" u="none" strike="noStrike" baseline="0">
                <a:latin typeface="Arial"/>
                <a:ea typeface="Arial"/>
                <a:cs typeface="Arial"/>
              </a:rPr>
              <a:t> are sent, heard, and understood.</a:t>
            </a:r>
            <a:endParaRPr lang="en-US" sz="1400">
              <a:latin typeface="Arial"/>
              <a:cs typeface="Arial"/>
            </a:endParaRPr>
          </a:p>
          <a:p>
            <a:pPr algn="ctr"/>
            <a:endParaRPr lang="en-US"/>
          </a:p>
        </p:txBody>
      </p:sp>
      <p:sp>
        <p:nvSpPr>
          <p:cNvPr id="14" name="TextBox 13">
            <a:extLst>
              <a:ext uri="{FF2B5EF4-FFF2-40B4-BE49-F238E27FC236}">
                <a16:creationId xmlns:a16="http://schemas.microsoft.com/office/drawing/2014/main" id="{FD4D3F54-AD07-8EF2-37EB-7EDF449E0CC7}"/>
              </a:ext>
            </a:extLst>
          </p:cNvPr>
          <p:cNvSpPr txBox="1"/>
          <p:nvPr/>
        </p:nvSpPr>
        <p:spPr>
          <a:xfrm>
            <a:off x="747485" y="2768601"/>
            <a:ext cx="10522856" cy="800219"/>
          </a:xfrm>
          <a:prstGeom prst="rect">
            <a:avLst/>
          </a:prstGeom>
          <a:solidFill>
            <a:schemeClr val="accent1">
              <a:lumMod val="20000"/>
              <a:lumOff val="80000"/>
            </a:schemeClr>
          </a:solid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sans-serif"/>
              <a:buChar char="v"/>
            </a:pPr>
            <a:r>
              <a:rPr lang="en-US" sz="1400" b="0" i="0" u="none" strike="noStrike" baseline="0">
                <a:latin typeface="Arial"/>
                <a:ea typeface="Arial"/>
                <a:cs typeface="Arial"/>
              </a:rPr>
              <a:t>The </a:t>
            </a:r>
            <a:r>
              <a:rPr lang="en-US" sz="1400" b="1" i="0" u="none" strike="noStrike" baseline="0">
                <a:latin typeface="Arial"/>
                <a:ea typeface="Arial"/>
                <a:cs typeface="Arial"/>
              </a:rPr>
              <a:t>language, communication, and body‑language barriers</a:t>
            </a:r>
            <a:r>
              <a:rPr lang="en-US" sz="1400" b="0" i="0" u="none" strike="noStrike" baseline="0">
                <a:latin typeface="Arial"/>
                <a:ea typeface="Arial"/>
                <a:cs typeface="Arial"/>
              </a:rPr>
              <a:t> are some </a:t>
            </a:r>
            <a:r>
              <a:rPr lang="en-US" sz="1400">
                <a:latin typeface="Arial"/>
                <a:ea typeface="Arial"/>
                <a:cs typeface="Arial"/>
              </a:rPr>
              <a:t>of the</a:t>
            </a:r>
            <a:r>
              <a:rPr lang="en-US" sz="1400" b="0" i="0" u="none" strike="noStrike" baseline="0">
                <a:latin typeface="Arial"/>
                <a:ea typeface="Arial"/>
                <a:cs typeface="Arial"/>
              </a:rPr>
              <a:t> most serious obstacles to effective teamwork and food safety.</a:t>
            </a:r>
            <a:endParaRPr lang="en-US" sz="1400">
              <a:latin typeface="Arial"/>
              <a:cs typeface="Arial"/>
            </a:endParaRPr>
          </a:p>
          <a:p>
            <a:pPr algn="ctr"/>
            <a:endParaRPr lang="en-US"/>
          </a:p>
        </p:txBody>
      </p:sp>
      <p:sp>
        <p:nvSpPr>
          <p:cNvPr id="15" name="TextBox 14">
            <a:extLst>
              <a:ext uri="{FF2B5EF4-FFF2-40B4-BE49-F238E27FC236}">
                <a16:creationId xmlns:a16="http://schemas.microsoft.com/office/drawing/2014/main" id="{F9818DF9-EBF9-AC0C-829E-F441633E7028}"/>
              </a:ext>
            </a:extLst>
          </p:cNvPr>
          <p:cNvSpPr txBox="1"/>
          <p:nvPr/>
        </p:nvSpPr>
        <p:spPr>
          <a:xfrm>
            <a:off x="747485" y="1716313"/>
            <a:ext cx="10508344" cy="800219"/>
          </a:xfrm>
          <a:prstGeom prst="rect">
            <a:avLst/>
          </a:prstGeom>
          <a:solidFill>
            <a:schemeClr val="accent1">
              <a:lumMod val="20000"/>
              <a:lumOff val="80000"/>
            </a:schemeClr>
          </a:solid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v"/>
            </a:pPr>
            <a:r>
              <a:rPr lang="en-US" sz="1400" b="0" i="0" u="none" strike="noStrike" baseline="0">
                <a:latin typeface="Arial"/>
                <a:ea typeface="Arial"/>
                <a:cs typeface="Arial"/>
              </a:rPr>
              <a:t>The </a:t>
            </a:r>
            <a:r>
              <a:rPr lang="en-US" sz="1400" b="1" i="0" u="none" strike="noStrike" baseline="0">
                <a:latin typeface="Arial"/>
                <a:ea typeface="Arial"/>
                <a:cs typeface="Arial"/>
              </a:rPr>
              <a:t>age and generational communication barriers</a:t>
            </a:r>
            <a:r>
              <a:rPr lang="en-US" sz="1400" b="0" i="0" u="none" strike="noStrike" baseline="0">
                <a:latin typeface="Arial"/>
                <a:ea typeface="Arial"/>
                <a:cs typeface="Arial"/>
              </a:rPr>
              <a:t> stem from </a:t>
            </a:r>
            <a:r>
              <a:rPr lang="en-US" sz="1400">
                <a:latin typeface="Arial"/>
                <a:ea typeface="Arial"/>
                <a:cs typeface="Arial"/>
              </a:rPr>
              <a:t>differences in experience</a:t>
            </a:r>
            <a:r>
              <a:rPr lang="en-US" sz="1400" b="0" i="0" u="none" strike="noStrike" baseline="0">
                <a:latin typeface="Arial"/>
                <a:ea typeface="Arial"/>
                <a:cs typeface="Arial"/>
              </a:rPr>
              <a:t>, work habits, and attitudes between older and </a:t>
            </a:r>
            <a:r>
              <a:rPr lang="en-US" sz="1400">
                <a:latin typeface="Arial"/>
                <a:ea typeface="Arial"/>
                <a:cs typeface="Arial"/>
              </a:rPr>
              <a:t>younger employees</a:t>
            </a:r>
            <a:r>
              <a:rPr lang="en-US" sz="1400" b="0" i="0" u="none" strike="noStrike" baseline="0">
                <a:latin typeface="Arial"/>
                <a:ea typeface="Arial"/>
                <a:cs typeface="Arial"/>
              </a:rPr>
              <a:t>. These gaps affect how messages are sent, received, and </a:t>
            </a:r>
            <a:r>
              <a:rPr lang="en-US" sz="1400">
                <a:latin typeface="Arial"/>
                <a:ea typeface="Arial"/>
                <a:cs typeface="Arial"/>
              </a:rPr>
              <a:t>acted upon</a:t>
            </a:r>
            <a:r>
              <a:rPr lang="en-US" sz="1400" b="0" i="0" u="none" strike="noStrike" baseline="0">
                <a:latin typeface="Arial"/>
                <a:ea typeface="Arial"/>
                <a:cs typeface="Arial"/>
              </a:rPr>
              <a:t>.</a:t>
            </a:r>
            <a:endParaRPr lang="en-US" sz="1400"/>
          </a:p>
          <a:p>
            <a:pPr algn="ctr"/>
            <a:endParaRPr lang="en-US"/>
          </a:p>
        </p:txBody>
      </p:sp>
      <p:sp>
        <p:nvSpPr>
          <p:cNvPr id="16" name="TextBox 15">
            <a:extLst>
              <a:ext uri="{FF2B5EF4-FFF2-40B4-BE49-F238E27FC236}">
                <a16:creationId xmlns:a16="http://schemas.microsoft.com/office/drawing/2014/main" id="{6E8B5A3E-15B5-8EC6-EF84-092F5FAEA9F1}"/>
              </a:ext>
            </a:extLst>
          </p:cNvPr>
          <p:cNvSpPr txBox="1"/>
          <p:nvPr/>
        </p:nvSpPr>
        <p:spPr>
          <a:xfrm>
            <a:off x="747483" y="4735284"/>
            <a:ext cx="10522856" cy="800219"/>
          </a:xfrm>
          <a:prstGeom prst="rect">
            <a:avLst/>
          </a:prstGeom>
          <a:solidFill>
            <a:schemeClr val="accent1">
              <a:lumMod val="20000"/>
              <a:lumOff val="80000"/>
            </a:schemeClr>
          </a:solid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v"/>
            </a:pPr>
            <a:r>
              <a:rPr lang="en-US" sz="1400" b="1" i="0" u="none" strike="noStrike" baseline="0">
                <a:latin typeface="Arial"/>
                <a:ea typeface="Arial"/>
                <a:cs typeface="Arial"/>
              </a:rPr>
              <a:t>Cultural </a:t>
            </a:r>
            <a:r>
              <a:rPr lang="en-US" sz="1400" b="0" i="0" u="none" strike="noStrike" baseline="0">
                <a:latin typeface="Arial"/>
                <a:ea typeface="Arial"/>
                <a:cs typeface="Arial"/>
              </a:rPr>
              <a:t>differences play a major role in communication breakdowns — </a:t>
            </a:r>
            <a:r>
              <a:rPr lang="en-US" sz="1400">
                <a:latin typeface="Arial"/>
                <a:ea typeface="Arial"/>
                <a:cs typeface="Arial"/>
              </a:rPr>
              <a:t>they influence</a:t>
            </a:r>
            <a:r>
              <a:rPr lang="en-US" sz="1400" b="0" i="0" u="none" strike="noStrike" baseline="0">
                <a:latin typeface="Arial"/>
                <a:ea typeface="Arial"/>
                <a:cs typeface="Arial"/>
              </a:rPr>
              <a:t> how employees interpret instructions, interact with authority, </a:t>
            </a:r>
            <a:r>
              <a:rPr lang="en-US" sz="1400">
                <a:latin typeface="Arial"/>
                <a:ea typeface="Arial"/>
                <a:cs typeface="Arial"/>
              </a:rPr>
              <a:t>and approach</a:t>
            </a:r>
            <a:r>
              <a:rPr lang="en-US" sz="1400" b="0" i="0" u="none" strike="noStrike" baseline="0">
                <a:latin typeface="Arial"/>
                <a:ea typeface="Arial"/>
                <a:cs typeface="Arial"/>
              </a:rPr>
              <a:t> hygiene standards.</a:t>
            </a:r>
            <a:endParaRPr lang="en-US" sz="1400">
              <a:latin typeface="Arial"/>
              <a:cs typeface="Arial"/>
            </a:endParaRPr>
          </a:p>
          <a:p>
            <a:pPr algn="ctr"/>
            <a:endParaRPr lang="en-US"/>
          </a:p>
        </p:txBody>
      </p:sp>
      <p:sp>
        <p:nvSpPr>
          <p:cNvPr id="17" name="TextBox 16">
            <a:extLst>
              <a:ext uri="{FF2B5EF4-FFF2-40B4-BE49-F238E27FC236}">
                <a16:creationId xmlns:a16="http://schemas.microsoft.com/office/drawing/2014/main" id="{D792B85D-5191-90FC-F05E-9A64A53C6A17}"/>
              </a:ext>
            </a:extLst>
          </p:cNvPr>
          <p:cNvSpPr txBox="1"/>
          <p:nvPr/>
        </p:nvSpPr>
        <p:spPr>
          <a:xfrm>
            <a:off x="747486" y="3842657"/>
            <a:ext cx="10515600" cy="584775"/>
          </a:xfrm>
          <a:prstGeom prst="rect">
            <a:avLst/>
          </a:prstGeom>
          <a:solidFill>
            <a:schemeClr val="accent1">
              <a:lumMod val="20000"/>
              <a:lumOff val="80000"/>
            </a:schemeClr>
          </a:solid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sans-serif"/>
              <a:buChar char="v"/>
            </a:pPr>
            <a:r>
              <a:rPr lang="en-US" sz="1400">
                <a:latin typeface="Arial"/>
                <a:cs typeface="Arial"/>
              </a:rPr>
              <a:t>Faces several </a:t>
            </a:r>
            <a:r>
              <a:rPr lang="en-US" sz="1400" b="1">
                <a:latin typeface="Arial"/>
                <a:cs typeface="Arial"/>
              </a:rPr>
              <a:t>emotional communication challenges</a:t>
            </a:r>
            <a:r>
              <a:rPr lang="en-US" sz="1400">
                <a:latin typeface="Arial"/>
                <a:cs typeface="Arial"/>
              </a:rPr>
              <a:t> that directly affect teamwork, food safety, and overall performance.​</a:t>
            </a:r>
          </a:p>
          <a:p>
            <a:pPr algn="ctr"/>
            <a:endParaRPr lang="en-US">
              <a:cs typeface="Arial"/>
            </a:endParaRPr>
          </a:p>
        </p:txBody>
      </p:sp>
      <p:sp>
        <p:nvSpPr>
          <p:cNvPr id="18" name="Rectangle 17">
            <a:extLst>
              <a:ext uri="{FF2B5EF4-FFF2-40B4-BE49-F238E27FC236}">
                <a16:creationId xmlns:a16="http://schemas.microsoft.com/office/drawing/2014/main" id="{8B5E6DE4-E04B-E8C4-D209-67F89B38A5DB}"/>
              </a:ext>
            </a:extLst>
          </p:cNvPr>
          <p:cNvSpPr/>
          <p:nvPr/>
        </p:nvSpPr>
        <p:spPr>
          <a:xfrm>
            <a:off x="750976" y="1433683"/>
            <a:ext cx="10581947" cy="5120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32742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500"/>
                                        <p:tgtEl>
                                          <p:spTgt spid="1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fade">
                                      <p:cBhvr>
                                        <p:cTn id="12" dur="500"/>
                                        <p:tgtEl>
                                          <p:spTgt spid="1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7"/>
                                        </p:tgtEl>
                                        <p:attrNameLst>
                                          <p:attrName>style.visibility</p:attrName>
                                        </p:attrNameLst>
                                      </p:cBhvr>
                                      <p:to>
                                        <p:strVal val="visible"/>
                                      </p:to>
                                    </p:set>
                                    <p:animEffect transition="in" filter="fade">
                                      <p:cBhvr>
                                        <p:cTn id="17" dur="500"/>
                                        <p:tgtEl>
                                          <p:spTgt spid="1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6"/>
                                        </p:tgtEl>
                                        <p:attrNameLst>
                                          <p:attrName>style.visibility</p:attrName>
                                        </p:attrNameLst>
                                      </p:cBhvr>
                                      <p:to>
                                        <p:strVal val="visible"/>
                                      </p:to>
                                    </p:set>
                                    <p:animEffect transition="in" filter="fade">
                                      <p:cBhvr>
                                        <p:cTn id="22" dur="500"/>
                                        <p:tgtEl>
                                          <p:spTgt spid="16"/>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animEffect transition="in" filter="fade">
                                      <p:cBhvr>
                                        <p:cTn id="27"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animBg="1"/>
      <p:bldP spid="15" grpId="0" animBg="1"/>
      <p:bldP spid="16" grpId="0" animBg="1"/>
      <p:bldP spid="17"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0FA9D211-9D06-DBC1-BB22-CA0A9ED66AAA}"/>
              </a:ext>
            </a:extLst>
          </p:cNvPr>
          <p:cNvGrpSpPr/>
          <p:nvPr/>
        </p:nvGrpSpPr>
        <p:grpSpPr>
          <a:xfrm>
            <a:off x="459886" y="2105374"/>
            <a:ext cx="3893947" cy="2193123"/>
            <a:chOff x="459886" y="2105374"/>
            <a:chExt cx="3893947" cy="2193123"/>
          </a:xfrm>
        </p:grpSpPr>
        <p:pic>
          <p:nvPicPr>
            <p:cNvPr id="11" name="Picture 10">
              <a:extLst>
                <a:ext uri="{FF2B5EF4-FFF2-40B4-BE49-F238E27FC236}">
                  <a16:creationId xmlns:a16="http://schemas.microsoft.com/office/drawing/2014/main" id="{97742A5E-41A1-AD18-1704-7DCF332DABE5}"/>
                </a:ext>
              </a:extLst>
            </p:cNvPr>
            <p:cNvPicPr>
              <a:picLocks noChangeAspect="1"/>
            </p:cNvPicPr>
            <p:nvPr/>
          </p:nvPicPr>
          <p:blipFill>
            <a:blip r:embed="rId2"/>
            <a:stretch>
              <a:fillRect/>
            </a:stretch>
          </p:blipFill>
          <p:spPr>
            <a:xfrm>
              <a:off x="2823482" y="2864303"/>
              <a:ext cx="1530351" cy="1434194"/>
            </a:xfrm>
            <a:prstGeom prst="rect">
              <a:avLst/>
            </a:prstGeom>
          </p:spPr>
        </p:pic>
        <p:sp>
          <p:nvSpPr>
            <p:cNvPr id="10" name="Speech Bubble: Rectangle with Corners Rounded 9">
              <a:extLst>
                <a:ext uri="{FF2B5EF4-FFF2-40B4-BE49-F238E27FC236}">
                  <a16:creationId xmlns:a16="http://schemas.microsoft.com/office/drawing/2014/main" id="{73E0B2EF-59A4-0F3E-2F99-FE1F3218E8E7}"/>
                </a:ext>
              </a:extLst>
            </p:cNvPr>
            <p:cNvSpPr/>
            <p:nvPr/>
          </p:nvSpPr>
          <p:spPr>
            <a:xfrm>
              <a:off x="459886" y="2105374"/>
              <a:ext cx="2988494" cy="1223094"/>
            </a:xfrm>
            <a:prstGeom prst="wedgeRoundRectCallou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 name="Shape 0">
            <a:extLst>
              <a:ext uri="{FF2B5EF4-FFF2-40B4-BE49-F238E27FC236}">
                <a16:creationId xmlns:a16="http://schemas.microsoft.com/office/drawing/2014/main" id="{500FD180-F72F-2BEB-4AFA-6557BCF8C46E}"/>
              </a:ext>
            </a:extLst>
          </p:cNvPr>
          <p:cNvSpPr/>
          <p:nvPr/>
        </p:nvSpPr>
        <p:spPr>
          <a:xfrm>
            <a:off x="822960" y="356616"/>
            <a:ext cx="155448" cy="155448"/>
          </a:xfrm>
          <a:prstGeom prst="rect">
            <a:avLst/>
          </a:prstGeom>
          <a:solidFill>
            <a:srgbClr val="0F7B8A"/>
          </a:solidFill>
          <a:ln/>
        </p:spPr>
        <p:txBody>
          <a:bodyPr/>
          <a:lstStyle/>
          <a:p>
            <a:endParaRPr lang="en-GB"/>
          </a:p>
        </p:txBody>
      </p:sp>
      <p:sp>
        <p:nvSpPr>
          <p:cNvPr id="6" name="Text 1">
            <a:extLst>
              <a:ext uri="{FF2B5EF4-FFF2-40B4-BE49-F238E27FC236}">
                <a16:creationId xmlns:a16="http://schemas.microsoft.com/office/drawing/2014/main" id="{5546B0AF-AF2F-1205-1552-D79E615CF861}"/>
              </a:ext>
            </a:extLst>
          </p:cNvPr>
          <p:cNvSpPr/>
          <p:nvPr/>
        </p:nvSpPr>
        <p:spPr>
          <a:xfrm>
            <a:off x="1097280" y="274320"/>
            <a:ext cx="8229600" cy="320040"/>
          </a:xfrm>
          <a:prstGeom prst="rect">
            <a:avLst/>
          </a:prstGeom>
          <a:noFill/>
          <a:ln/>
        </p:spPr>
        <p:txBody>
          <a:bodyPr wrap="square" lIns="0" tIns="0" rIns="0" bIns="0" rtlCol="0" anchor="ctr"/>
          <a:lstStyle/>
          <a:p>
            <a:r>
              <a:rPr lang="en-US" sz="1250" b="1" kern="0" spc="200">
                <a:solidFill>
                  <a:srgbClr val="0F7B8A"/>
                </a:solidFill>
                <a:latin typeface="Trebuchet MS"/>
              </a:rPr>
              <a:t>Barrier One</a:t>
            </a:r>
          </a:p>
        </p:txBody>
      </p:sp>
      <p:sp>
        <p:nvSpPr>
          <p:cNvPr id="8" name="Text 0">
            <a:extLst>
              <a:ext uri="{FF2B5EF4-FFF2-40B4-BE49-F238E27FC236}">
                <a16:creationId xmlns:a16="http://schemas.microsoft.com/office/drawing/2014/main" id="{2F6B089F-4C39-9450-8ECB-0D53513A5A03}"/>
              </a:ext>
            </a:extLst>
          </p:cNvPr>
          <p:cNvSpPr txBox="1">
            <a:spLocks/>
          </p:cNvSpPr>
          <p:nvPr/>
        </p:nvSpPr>
        <p:spPr>
          <a:xfrm>
            <a:off x="822960" y="566928"/>
            <a:ext cx="10515600" cy="822960"/>
          </a:xfrm>
          <a:prstGeom prst="rect">
            <a:avLst/>
          </a:prstGeom>
          <a:noFill/>
          <a:ln/>
        </p:spPr>
        <p:txBody>
          <a:bodyPr wrap="square" lIns="0" tIns="0" rIns="0" bIns="0" rtlCol="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000" b="1">
                <a:solidFill>
                  <a:srgbClr val="2F3A42"/>
                </a:solidFill>
                <a:latin typeface="Trebuchet MS"/>
              </a:rPr>
              <a:t>AGE / GENERATIONAL</a:t>
            </a:r>
            <a:endParaRPr lang="en-US"/>
          </a:p>
        </p:txBody>
      </p:sp>
      <p:sp>
        <p:nvSpPr>
          <p:cNvPr id="12" name="TextBox 11">
            <a:extLst>
              <a:ext uri="{FF2B5EF4-FFF2-40B4-BE49-F238E27FC236}">
                <a16:creationId xmlns:a16="http://schemas.microsoft.com/office/drawing/2014/main" id="{55F19210-0FA6-C842-259B-6DC41F189456}"/>
              </a:ext>
            </a:extLst>
          </p:cNvPr>
          <p:cNvSpPr txBox="1"/>
          <p:nvPr/>
        </p:nvSpPr>
        <p:spPr>
          <a:xfrm>
            <a:off x="820057" y="1099457"/>
            <a:ext cx="6096000" cy="6155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0" i="0" u="none" strike="noStrike" baseline="0">
                <a:solidFill>
                  <a:srgbClr val="000000"/>
                </a:solidFill>
                <a:latin typeface="Arial"/>
              </a:rPr>
              <a:t>At </a:t>
            </a:r>
            <a:r>
              <a:rPr lang="en-US" sz="1600" b="1" i="0" u="none" strike="noStrike" baseline="0">
                <a:solidFill>
                  <a:srgbClr val="000000"/>
                </a:solidFill>
                <a:latin typeface="Arial"/>
              </a:rPr>
              <a:t>Flight Foods Ltd.</a:t>
            </a:r>
            <a:r>
              <a:rPr lang="en-US" sz="1600" b="0" i="0" u="none" strike="noStrike" baseline="0">
                <a:solidFill>
                  <a:srgbClr val="000000"/>
                </a:solidFill>
                <a:latin typeface="Arial"/>
              </a:rPr>
              <a:t>, </a:t>
            </a:r>
            <a:endParaRPr lang="en-US"/>
          </a:p>
          <a:p>
            <a:pPr algn="ctr"/>
            <a:endParaRPr lang="en-US"/>
          </a:p>
        </p:txBody>
      </p:sp>
      <p:sp>
        <p:nvSpPr>
          <p:cNvPr id="3" name="Content Placeholder 2">
            <a:extLst>
              <a:ext uri="{FF2B5EF4-FFF2-40B4-BE49-F238E27FC236}">
                <a16:creationId xmlns:a16="http://schemas.microsoft.com/office/drawing/2014/main" id="{36FB4395-EE98-3DA8-7073-A4FC9A90A651}"/>
              </a:ext>
            </a:extLst>
          </p:cNvPr>
          <p:cNvSpPr>
            <a:spLocks noGrp="1"/>
          </p:cNvSpPr>
          <p:nvPr>
            <p:ph sz="half" idx="1"/>
          </p:nvPr>
        </p:nvSpPr>
        <p:spPr>
          <a:xfrm>
            <a:off x="707571" y="4554312"/>
            <a:ext cx="5159829" cy="2108882"/>
          </a:xfrm>
          <a:solidFill>
            <a:schemeClr val="accent1">
              <a:lumMod val="20000"/>
              <a:lumOff val="80000"/>
            </a:schemeClr>
          </a:solidFill>
        </p:spPr>
        <p:txBody>
          <a:bodyPr vert="horz" lIns="91440" tIns="45720" rIns="91440" bIns="45720" rtlCol="0" anchor="t">
            <a:noAutofit/>
          </a:bodyPr>
          <a:lstStyle/>
          <a:p>
            <a:pPr marL="0" indent="0">
              <a:buNone/>
            </a:pPr>
            <a:r>
              <a:rPr lang="en-US" sz="1600" b="1">
                <a:latin typeface="Arial"/>
                <a:ea typeface="+mn-lt"/>
                <a:cs typeface="Arial"/>
              </a:rPr>
              <a:t>Key Findings:</a:t>
            </a:r>
            <a:endParaRPr lang="en-US" sz="1600">
              <a:latin typeface="Arial"/>
              <a:cs typeface="Arial"/>
            </a:endParaRPr>
          </a:p>
          <a:p>
            <a:pPr>
              <a:buFont typeface="Wingdings" panose="020B0604020202020204" pitchFamily="34" charset="0"/>
              <a:buChar char="v"/>
            </a:pPr>
            <a:r>
              <a:rPr lang="en-US" sz="1600">
                <a:latin typeface="Arial"/>
                <a:ea typeface="+mn-lt"/>
                <a:cs typeface="Arial"/>
              </a:rPr>
              <a:t>Older workers understand instructions better than younger workers.</a:t>
            </a:r>
            <a:endParaRPr lang="en-US" sz="1600">
              <a:latin typeface="Arial"/>
              <a:cs typeface="Arial"/>
            </a:endParaRPr>
          </a:p>
          <a:p>
            <a:pPr>
              <a:buFont typeface="Wingdings" panose="020B0604020202020204" pitchFamily="34" charset="0"/>
              <a:buChar char="v"/>
            </a:pPr>
            <a:r>
              <a:rPr lang="en-US" sz="1600">
                <a:latin typeface="Arial"/>
                <a:ea typeface="+mn-lt"/>
                <a:cs typeface="Arial"/>
              </a:rPr>
              <a:t>Younger staff often </a:t>
            </a:r>
            <a:r>
              <a:rPr lang="en-US" sz="1600" b="1">
                <a:latin typeface="Arial"/>
                <a:ea typeface="+mn-lt"/>
                <a:cs typeface="Arial"/>
              </a:rPr>
              <a:t>misinterpret tasks</a:t>
            </a:r>
            <a:r>
              <a:rPr lang="en-US" sz="1600">
                <a:latin typeface="Arial"/>
                <a:ea typeface="+mn-lt"/>
                <a:cs typeface="Arial"/>
              </a:rPr>
              <a:t> or do something different.</a:t>
            </a:r>
            <a:endParaRPr lang="en-US" sz="1600">
              <a:latin typeface="Arial"/>
              <a:cs typeface="Arial"/>
            </a:endParaRPr>
          </a:p>
          <a:p>
            <a:pPr>
              <a:buFont typeface="Wingdings" panose="020B0604020202020204" pitchFamily="34" charset="0"/>
              <a:buChar char="v"/>
            </a:pPr>
            <a:r>
              <a:rPr lang="en-US" sz="1600">
                <a:latin typeface="Arial"/>
                <a:ea typeface="+mn-lt"/>
                <a:cs typeface="Arial"/>
              </a:rPr>
              <a:t>Differences in experience create </a:t>
            </a:r>
            <a:r>
              <a:rPr lang="en-US" sz="1600" b="1">
                <a:latin typeface="Arial"/>
                <a:ea typeface="+mn-lt"/>
                <a:cs typeface="Arial"/>
              </a:rPr>
              <a:t>unequal shared understanding</a:t>
            </a:r>
            <a:r>
              <a:rPr lang="en-US" sz="1600">
                <a:latin typeface="Arial"/>
                <a:ea typeface="+mn-lt"/>
                <a:cs typeface="Arial"/>
              </a:rPr>
              <a:t>.</a:t>
            </a:r>
            <a:endParaRPr lang="en-US" sz="1600">
              <a:latin typeface="Arial"/>
              <a:cs typeface="Arial"/>
            </a:endParaRPr>
          </a:p>
          <a:p>
            <a:pPr>
              <a:buFont typeface="Wingdings" panose="020B0604020202020204" pitchFamily="34" charset="0"/>
              <a:buChar char="v"/>
            </a:pPr>
            <a:endParaRPr lang="en-US">
              <a:latin typeface="Arial"/>
              <a:cs typeface="Arial"/>
            </a:endParaRPr>
          </a:p>
          <a:p>
            <a:pPr>
              <a:buFont typeface="Wingdings" panose="020B0604020202020204" pitchFamily="34" charset="0"/>
              <a:buChar char="v"/>
            </a:pPr>
            <a:endParaRPr lang="en-US">
              <a:latin typeface="Arial"/>
              <a:cs typeface="Arial"/>
            </a:endParaRPr>
          </a:p>
          <a:p>
            <a:pPr>
              <a:buFont typeface="Wingdings" panose="020B0604020202020204" pitchFamily="34" charset="0"/>
              <a:buChar char="v"/>
            </a:pPr>
            <a:endParaRPr lang="en-US"/>
          </a:p>
          <a:p>
            <a:pPr>
              <a:buFont typeface="Wingdings" panose="020B0604020202020204" pitchFamily="34" charset="0"/>
              <a:buChar char="v"/>
            </a:pPr>
            <a:endParaRPr lang="en-US"/>
          </a:p>
        </p:txBody>
      </p:sp>
      <p:sp>
        <p:nvSpPr>
          <p:cNvPr id="18" name="Rectangle 17">
            <a:extLst>
              <a:ext uri="{FF2B5EF4-FFF2-40B4-BE49-F238E27FC236}">
                <a16:creationId xmlns:a16="http://schemas.microsoft.com/office/drawing/2014/main" id="{8B5E6DE4-E04B-E8C4-D209-67F89B38A5DB}"/>
              </a:ext>
            </a:extLst>
          </p:cNvPr>
          <p:cNvSpPr/>
          <p:nvPr/>
        </p:nvSpPr>
        <p:spPr>
          <a:xfrm>
            <a:off x="750976" y="1433683"/>
            <a:ext cx="10581947" cy="5120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0D37DFA7-F4D8-6C26-3BEC-314C54DCA3C2}"/>
              </a:ext>
            </a:extLst>
          </p:cNvPr>
          <p:cNvSpPr txBox="1"/>
          <p:nvPr/>
        </p:nvSpPr>
        <p:spPr>
          <a:xfrm>
            <a:off x="6444343" y="5279569"/>
            <a:ext cx="4615544" cy="1107996"/>
          </a:xfrm>
          <a:prstGeom prst="rect">
            <a:avLst/>
          </a:prstGeom>
          <a:solidFill>
            <a:schemeClr val="accent1">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a:latin typeface="Arial"/>
                <a:cs typeface="Arial"/>
              </a:rPr>
              <a:t>Leading to:</a:t>
            </a:r>
          </a:p>
          <a:p>
            <a:endParaRPr lang="en-US" sz="1600" b="1">
              <a:solidFill>
                <a:srgbClr val="000000"/>
              </a:solidFill>
              <a:latin typeface="Arial"/>
              <a:ea typeface="Arial"/>
              <a:cs typeface="Arial"/>
            </a:endParaRPr>
          </a:p>
          <a:p>
            <a:pPr marL="285750" lvl="0" indent="-285750" algn="l" rtl="0">
              <a:buFont typeface="Wingdings"/>
              <a:buChar char="v"/>
            </a:pPr>
            <a:r>
              <a:rPr lang="en-US" sz="1600" b="0" i="0" u="none" strike="noStrike" baseline="0">
                <a:solidFill>
                  <a:srgbClr val="000000"/>
                </a:solidFill>
                <a:latin typeface="Arial"/>
                <a:ea typeface="Arial"/>
                <a:cs typeface="Arial"/>
              </a:rPr>
              <a:t>Instructions are not consistently followed.</a:t>
            </a:r>
          </a:p>
          <a:p>
            <a:pPr algn="ctr"/>
            <a:endParaRPr lang="en-US"/>
          </a:p>
        </p:txBody>
      </p:sp>
      <p:sp>
        <p:nvSpPr>
          <p:cNvPr id="7" name="TextBox 6">
            <a:extLst>
              <a:ext uri="{FF2B5EF4-FFF2-40B4-BE49-F238E27FC236}">
                <a16:creationId xmlns:a16="http://schemas.microsoft.com/office/drawing/2014/main" id="{839FF819-FC71-9B94-41A4-341981EE7C0C}"/>
              </a:ext>
            </a:extLst>
          </p:cNvPr>
          <p:cNvSpPr txBox="1"/>
          <p:nvPr/>
        </p:nvSpPr>
        <p:spPr>
          <a:xfrm>
            <a:off x="6444343" y="2536372"/>
            <a:ext cx="4608286" cy="2092881"/>
          </a:xfrm>
          <a:prstGeom prst="rect">
            <a:avLst/>
          </a:prstGeom>
          <a:solidFill>
            <a:schemeClr val="accent1">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lvl="0" algn="l" rtl="0"/>
            <a:r>
              <a:rPr lang="en-US" sz="1600" b="1" i="0" u="none" strike="noStrike" baseline="0">
                <a:solidFill>
                  <a:srgbClr val="000000"/>
                </a:solidFill>
                <a:latin typeface="Arial"/>
                <a:ea typeface="Arial"/>
                <a:cs typeface="Arial"/>
              </a:rPr>
              <a:t>Different generations may:</a:t>
            </a:r>
            <a:r>
              <a:rPr lang="en-US" sz="1600" b="1" i="0">
                <a:solidFill>
                  <a:srgbClr val="000000"/>
                </a:solidFill>
                <a:latin typeface="Arial"/>
                <a:ea typeface="Arial"/>
                <a:cs typeface="Arial"/>
              </a:rPr>
              <a:t>​</a:t>
            </a:r>
            <a:endParaRPr lang="en-US" b="1"/>
          </a:p>
          <a:p>
            <a:endParaRPr lang="en-US" sz="1600">
              <a:solidFill>
                <a:srgbClr val="000000"/>
              </a:solidFill>
              <a:latin typeface="Arial"/>
              <a:ea typeface="Arial"/>
              <a:cs typeface="Arial"/>
            </a:endParaRPr>
          </a:p>
          <a:p>
            <a:pPr marL="285750" indent="-285750">
              <a:buFont typeface="Wingdings"/>
              <a:buChar char="v"/>
            </a:pPr>
            <a:r>
              <a:rPr lang="en-US" sz="1600">
                <a:solidFill>
                  <a:srgbClr val="000000"/>
                </a:solidFill>
                <a:latin typeface="Arial"/>
                <a:cs typeface="Arial"/>
              </a:rPr>
              <a:t>Learn differently.​</a:t>
            </a:r>
          </a:p>
          <a:p>
            <a:pPr marL="285750" indent="-285750">
              <a:buFont typeface="Wingdings"/>
              <a:buChar char="v"/>
            </a:pPr>
            <a:endParaRPr lang="en-US" sz="1600">
              <a:solidFill>
                <a:srgbClr val="000000"/>
              </a:solidFill>
              <a:latin typeface="Arial"/>
              <a:cs typeface="Arial"/>
            </a:endParaRPr>
          </a:p>
          <a:p>
            <a:pPr marL="285750" indent="-285750">
              <a:buFont typeface="Wingdings"/>
              <a:buChar char="v"/>
            </a:pPr>
            <a:r>
              <a:rPr lang="en-US" sz="1600">
                <a:solidFill>
                  <a:srgbClr val="000000"/>
                </a:solidFill>
                <a:latin typeface="Arial"/>
                <a:cs typeface="Arial"/>
              </a:rPr>
              <a:t>Respond differently to authority.</a:t>
            </a:r>
            <a:endParaRPr lang="en-US">
              <a:solidFill>
                <a:srgbClr val="000000"/>
              </a:solidFill>
              <a:latin typeface="Arial"/>
              <a:cs typeface="Arial"/>
            </a:endParaRPr>
          </a:p>
          <a:p>
            <a:pPr marL="285750" indent="-285750">
              <a:buFont typeface="Wingdings"/>
              <a:buChar char="v"/>
            </a:pPr>
            <a:endParaRPr lang="en-US" sz="1600">
              <a:solidFill>
                <a:srgbClr val="000000"/>
              </a:solidFill>
              <a:latin typeface="Arial"/>
              <a:cs typeface="Arial"/>
            </a:endParaRPr>
          </a:p>
          <a:p>
            <a:pPr marL="285750" indent="-285750">
              <a:buFont typeface="Wingdings"/>
              <a:buChar char="v"/>
            </a:pPr>
            <a:r>
              <a:rPr lang="en-US" sz="1600">
                <a:solidFill>
                  <a:srgbClr val="000000"/>
                </a:solidFill>
                <a:latin typeface="Arial"/>
                <a:cs typeface="Arial"/>
              </a:rPr>
              <a:t>Prefer different communication styles.</a:t>
            </a:r>
            <a:endParaRPr lang="en-US"/>
          </a:p>
          <a:p>
            <a:pPr algn="ctr"/>
            <a:endParaRPr lang="en-US"/>
          </a:p>
        </p:txBody>
      </p:sp>
      <p:sp>
        <p:nvSpPr>
          <p:cNvPr id="9" name="TextBox 8">
            <a:extLst>
              <a:ext uri="{FF2B5EF4-FFF2-40B4-BE49-F238E27FC236}">
                <a16:creationId xmlns:a16="http://schemas.microsoft.com/office/drawing/2014/main" id="{9C9C2552-CD21-757D-AC62-D7E0213734E6}"/>
              </a:ext>
            </a:extLst>
          </p:cNvPr>
          <p:cNvSpPr txBox="1"/>
          <p:nvPr/>
        </p:nvSpPr>
        <p:spPr>
          <a:xfrm>
            <a:off x="667655" y="1730828"/>
            <a:ext cx="2924632" cy="1846659"/>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lvl="0" algn="l" rtl="0"/>
            <a:r>
              <a:rPr lang="en-US" sz="1600" b="1" i="0" u="none" strike="noStrike" baseline="0">
                <a:solidFill>
                  <a:srgbClr val="000000"/>
                </a:solidFill>
                <a:latin typeface="Arial"/>
                <a:ea typeface="Arial"/>
                <a:cs typeface="Arial"/>
              </a:rPr>
              <a:t>Gary says:</a:t>
            </a:r>
            <a:r>
              <a:rPr lang="en-US" sz="1600" b="1" i="0">
                <a:solidFill>
                  <a:srgbClr val="000000"/>
                </a:solidFill>
                <a:latin typeface="Arial"/>
                <a:ea typeface="Arial"/>
                <a:cs typeface="Arial"/>
              </a:rPr>
              <a:t>​</a:t>
            </a:r>
            <a:endParaRPr lang="en-US" b="1"/>
          </a:p>
          <a:p>
            <a:endParaRPr lang="en-US" sz="1600" b="1">
              <a:solidFill>
                <a:srgbClr val="000000"/>
              </a:solidFill>
              <a:latin typeface="Arial"/>
              <a:ea typeface="Arial"/>
              <a:cs typeface="Arial"/>
            </a:endParaRPr>
          </a:p>
          <a:p>
            <a:r>
              <a:rPr lang="en-US" sz="1600" b="0" i="0" u="none" strike="noStrike" baseline="0">
                <a:solidFill>
                  <a:srgbClr val="000000"/>
                </a:solidFill>
                <a:latin typeface="Arial"/>
                <a:ea typeface="Arial"/>
                <a:cs typeface="Arial"/>
              </a:rPr>
              <a:t>"The older ones seem to understand, but the problem seems to be with the younger ones."</a:t>
            </a:r>
            <a:r>
              <a:rPr lang="en-US" sz="1600" b="0" i="0">
                <a:solidFill>
                  <a:srgbClr val="000000"/>
                </a:solidFill>
                <a:latin typeface="Arial"/>
                <a:ea typeface="Arial"/>
                <a:cs typeface="Arial"/>
              </a:rPr>
              <a:t>​</a:t>
            </a:r>
          </a:p>
          <a:p>
            <a:pPr algn="ctr"/>
            <a:endParaRPr lang="en-US"/>
          </a:p>
        </p:txBody>
      </p:sp>
    </p:spTree>
    <p:extLst>
      <p:ext uri="{BB962C8B-B14F-4D97-AF65-F5344CB8AC3E}">
        <p14:creationId xmlns:p14="http://schemas.microsoft.com/office/powerpoint/2010/main" val="1645070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bg/>
                                          </p:spTgt>
                                        </p:tgtEl>
                                        <p:attrNameLst>
                                          <p:attrName>style.visibility</p:attrName>
                                        </p:attrNameLst>
                                      </p:cBhvr>
                                      <p:to>
                                        <p:strVal val="visible"/>
                                      </p:to>
                                    </p:set>
                                    <p:animEffect transition="in" filter="fade">
                                      <p:cBhvr>
                                        <p:cTn id="17" dur="500"/>
                                        <p:tgtEl>
                                          <p:spTgt spid="3">
                                            <p:bg/>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0" end="0"/>
                                            </p:txEl>
                                          </p:spTgt>
                                        </p:tgtEl>
                                        <p:attrNameLst>
                                          <p:attrName>style.visibility</p:attrName>
                                        </p:attrNameLst>
                                      </p:cBhvr>
                                      <p:to>
                                        <p:strVal val="visible"/>
                                      </p:to>
                                    </p:set>
                                    <p:animEffect transition="in" filter="fade">
                                      <p:cBhvr>
                                        <p:cTn id="22" dur="500"/>
                                        <p:tgtEl>
                                          <p:spTgt spid="3">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1" end="1"/>
                                            </p:txEl>
                                          </p:spTgt>
                                        </p:tgtEl>
                                        <p:attrNameLst>
                                          <p:attrName>style.visibility</p:attrName>
                                        </p:attrNameLst>
                                      </p:cBhvr>
                                      <p:to>
                                        <p:strVal val="visible"/>
                                      </p:to>
                                    </p:set>
                                    <p:animEffect transition="in" filter="fade">
                                      <p:cBhvr>
                                        <p:cTn id="27" dur="500"/>
                                        <p:tgtEl>
                                          <p:spTgt spid="3">
                                            <p:txEl>
                                              <p:pRg st="1" end="1"/>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2" end="2"/>
                                            </p:txEl>
                                          </p:spTgt>
                                        </p:tgtEl>
                                        <p:attrNameLst>
                                          <p:attrName>style.visibility</p:attrName>
                                        </p:attrNameLst>
                                      </p:cBhvr>
                                      <p:to>
                                        <p:strVal val="visible"/>
                                      </p:to>
                                    </p:set>
                                    <p:animEffect transition="in" filter="fade">
                                      <p:cBhvr>
                                        <p:cTn id="32" dur="500"/>
                                        <p:tgtEl>
                                          <p:spTgt spid="3">
                                            <p:txEl>
                                              <p:pRg st="2" end="2"/>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3" end="3"/>
                                            </p:txEl>
                                          </p:spTgt>
                                        </p:tgtEl>
                                        <p:attrNameLst>
                                          <p:attrName>style.visibility</p:attrName>
                                        </p:attrNameLst>
                                      </p:cBhvr>
                                      <p:to>
                                        <p:strVal val="visible"/>
                                      </p:to>
                                    </p:set>
                                    <p:animEffect transition="in" filter="fade">
                                      <p:cBhvr>
                                        <p:cTn id="37" dur="500"/>
                                        <p:tgtEl>
                                          <p:spTgt spid="3">
                                            <p:txEl>
                                              <p:pRg st="3" end="3"/>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7">
                                            <p:bg/>
                                          </p:spTgt>
                                        </p:tgtEl>
                                        <p:attrNameLst>
                                          <p:attrName>style.visibility</p:attrName>
                                        </p:attrNameLst>
                                      </p:cBhvr>
                                      <p:to>
                                        <p:strVal val="visible"/>
                                      </p:to>
                                    </p:set>
                                    <p:animEffect transition="in" filter="fade">
                                      <p:cBhvr>
                                        <p:cTn id="42" dur="500"/>
                                        <p:tgtEl>
                                          <p:spTgt spid="7">
                                            <p:bg/>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7">
                                            <p:txEl>
                                              <p:pRg st="0" end="0"/>
                                            </p:txEl>
                                          </p:spTgt>
                                        </p:tgtEl>
                                        <p:attrNameLst>
                                          <p:attrName>style.visibility</p:attrName>
                                        </p:attrNameLst>
                                      </p:cBhvr>
                                      <p:to>
                                        <p:strVal val="visible"/>
                                      </p:to>
                                    </p:set>
                                    <p:animEffect transition="in" filter="fade">
                                      <p:cBhvr>
                                        <p:cTn id="47" dur="500"/>
                                        <p:tgtEl>
                                          <p:spTgt spid="7">
                                            <p:txEl>
                                              <p:pRg st="0" end="0"/>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7">
                                            <p:txEl>
                                              <p:pRg st="2" end="2"/>
                                            </p:txEl>
                                          </p:spTgt>
                                        </p:tgtEl>
                                        <p:attrNameLst>
                                          <p:attrName>style.visibility</p:attrName>
                                        </p:attrNameLst>
                                      </p:cBhvr>
                                      <p:to>
                                        <p:strVal val="visible"/>
                                      </p:to>
                                    </p:set>
                                    <p:animEffect transition="in" filter="fade">
                                      <p:cBhvr>
                                        <p:cTn id="52" dur="500"/>
                                        <p:tgtEl>
                                          <p:spTgt spid="7">
                                            <p:txEl>
                                              <p:pRg st="2" end="2"/>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7">
                                            <p:txEl>
                                              <p:pRg st="4" end="4"/>
                                            </p:txEl>
                                          </p:spTgt>
                                        </p:tgtEl>
                                        <p:attrNameLst>
                                          <p:attrName>style.visibility</p:attrName>
                                        </p:attrNameLst>
                                      </p:cBhvr>
                                      <p:to>
                                        <p:strVal val="visible"/>
                                      </p:to>
                                    </p:set>
                                    <p:animEffect transition="in" filter="fade">
                                      <p:cBhvr>
                                        <p:cTn id="57" dur="500"/>
                                        <p:tgtEl>
                                          <p:spTgt spid="7">
                                            <p:txEl>
                                              <p:pRg st="4" end="4"/>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7">
                                            <p:txEl>
                                              <p:pRg st="6" end="6"/>
                                            </p:txEl>
                                          </p:spTgt>
                                        </p:tgtEl>
                                        <p:attrNameLst>
                                          <p:attrName>style.visibility</p:attrName>
                                        </p:attrNameLst>
                                      </p:cBhvr>
                                      <p:to>
                                        <p:strVal val="visible"/>
                                      </p:to>
                                    </p:set>
                                    <p:animEffect transition="in" filter="fade">
                                      <p:cBhvr>
                                        <p:cTn id="62" dur="500"/>
                                        <p:tgtEl>
                                          <p:spTgt spid="7">
                                            <p:txEl>
                                              <p:pRg st="6" end="6"/>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grpId="0" nodeType="clickEffect">
                                  <p:stCondLst>
                                    <p:cond delay="0"/>
                                  </p:stCondLst>
                                  <p:childTnLst>
                                    <p:set>
                                      <p:cBhvr>
                                        <p:cTn id="66" dur="1" fill="hold">
                                          <p:stCondLst>
                                            <p:cond delay="0"/>
                                          </p:stCondLst>
                                        </p:cTn>
                                        <p:tgtEl>
                                          <p:spTgt spid="5"/>
                                        </p:tgtEl>
                                        <p:attrNameLst>
                                          <p:attrName>style.visibility</p:attrName>
                                        </p:attrNameLst>
                                      </p:cBhvr>
                                      <p:to>
                                        <p:strVal val="visible"/>
                                      </p:to>
                                    </p:set>
                                    <p:animEffect transition="in" filter="fade">
                                      <p:cBhvr>
                                        <p:cTn id="6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5" grpId="0" animBg="1"/>
      <p:bldP spid="7" grpId="0" build="p" animBg="1"/>
      <p:bldP spid="9"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D61D75-F9FD-1EFF-4847-D33EFCF939AF}"/>
            </a:ext>
          </a:extLst>
        </p:cNvPr>
        <p:cNvGrpSpPr/>
        <p:nvPr/>
      </p:nvGrpSpPr>
      <p:grpSpPr>
        <a:xfrm>
          <a:off x="0" y="0"/>
          <a:ext cx="0" cy="0"/>
          <a:chOff x="0" y="0"/>
          <a:chExt cx="0" cy="0"/>
        </a:xfrm>
      </p:grpSpPr>
      <p:sp>
        <p:nvSpPr>
          <p:cNvPr id="4" name="Shape 0">
            <a:extLst>
              <a:ext uri="{FF2B5EF4-FFF2-40B4-BE49-F238E27FC236}">
                <a16:creationId xmlns:a16="http://schemas.microsoft.com/office/drawing/2014/main" id="{2D324D10-8245-98D7-DA90-D88990F00105}"/>
              </a:ext>
            </a:extLst>
          </p:cNvPr>
          <p:cNvSpPr/>
          <p:nvPr/>
        </p:nvSpPr>
        <p:spPr>
          <a:xfrm>
            <a:off x="822960" y="356616"/>
            <a:ext cx="155448" cy="155448"/>
          </a:xfrm>
          <a:prstGeom prst="rect">
            <a:avLst/>
          </a:prstGeom>
          <a:solidFill>
            <a:srgbClr val="0F7B8A"/>
          </a:solidFill>
          <a:ln/>
        </p:spPr>
        <p:txBody>
          <a:bodyPr/>
          <a:lstStyle/>
          <a:p>
            <a:endParaRPr lang="en-GB"/>
          </a:p>
        </p:txBody>
      </p:sp>
      <p:sp>
        <p:nvSpPr>
          <p:cNvPr id="6" name="Text 1">
            <a:extLst>
              <a:ext uri="{FF2B5EF4-FFF2-40B4-BE49-F238E27FC236}">
                <a16:creationId xmlns:a16="http://schemas.microsoft.com/office/drawing/2014/main" id="{11779CB1-AF87-B7DB-6DA5-C47EA80A62BE}"/>
              </a:ext>
            </a:extLst>
          </p:cNvPr>
          <p:cNvSpPr/>
          <p:nvPr/>
        </p:nvSpPr>
        <p:spPr>
          <a:xfrm>
            <a:off x="1097280" y="274320"/>
            <a:ext cx="8229600" cy="320040"/>
          </a:xfrm>
          <a:prstGeom prst="rect">
            <a:avLst/>
          </a:prstGeom>
          <a:noFill/>
          <a:ln/>
        </p:spPr>
        <p:txBody>
          <a:bodyPr wrap="square" lIns="0" tIns="0" rIns="0" bIns="0" rtlCol="0" anchor="ctr"/>
          <a:lstStyle/>
          <a:p>
            <a:r>
              <a:rPr lang="en-US" sz="1250" b="1" kern="0" spc="200">
                <a:solidFill>
                  <a:srgbClr val="0F7B8A"/>
                </a:solidFill>
                <a:latin typeface="Trebuchet MS"/>
              </a:rPr>
              <a:t>Barrier One</a:t>
            </a:r>
          </a:p>
        </p:txBody>
      </p:sp>
      <p:sp>
        <p:nvSpPr>
          <p:cNvPr id="8" name="Text 0">
            <a:extLst>
              <a:ext uri="{FF2B5EF4-FFF2-40B4-BE49-F238E27FC236}">
                <a16:creationId xmlns:a16="http://schemas.microsoft.com/office/drawing/2014/main" id="{567A6EA9-2D3E-5B9C-12A5-173E1D7DBF7A}"/>
              </a:ext>
            </a:extLst>
          </p:cNvPr>
          <p:cNvSpPr txBox="1">
            <a:spLocks/>
          </p:cNvSpPr>
          <p:nvPr/>
        </p:nvSpPr>
        <p:spPr>
          <a:xfrm>
            <a:off x="822960" y="566928"/>
            <a:ext cx="10515600" cy="822960"/>
          </a:xfrm>
          <a:prstGeom prst="rect">
            <a:avLst/>
          </a:prstGeom>
          <a:noFill/>
          <a:ln/>
        </p:spPr>
        <p:txBody>
          <a:bodyPr wrap="square" lIns="0" tIns="0" rIns="0" bIns="0" rtlCol="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000" b="1">
                <a:solidFill>
                  <a:srgbClr val="2F3A42"/>
                </a:solidFill>
                <a:latin typeface="Trebuchet MS"/>
              </a:rPr>
              <a:t>AGE / GENERATIONAL</a:t>
            </a:r>
            <a:endParaRPr lang="en-US"/>
          </a:p>
        </p:txBody>
      </p:sp>
      <p:sp>
        <p:nvSpPr>
          <p:cNvPr id="12" name="TextBox 11">
            <a:extLst>
              <a:ext uri="{FF2B5EF4-FFF2-40B4-BE49-F238E27FC236}">
                <a16:creationId xmlns:a16="http://schemas.microsoft.com/office/drawing/2014/main" id="{675FBEBD-BD19-EAF1-9815-277B00492B00}"/>
              </a:ext>
            </a:extLst>
          </p:cNvPr>
          <p:cNvSpPr txBox="1"/>
          <p:nvPr/>
        </p:nvSpPr>
        <p:spPr>
          <a:xfrm>
            <a:off x="791029" y="1099457"/>
            <a:ext cx="10312399" cy="6155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latin typeface="Arial"/>
                <a:cs typeface="Arial"/>
              </a:rPr>
              <a:t>The Theory Overview &amp; Application to Flight Foods Ltd.,</a:t>
            </a:r>
          </a:p>
          <a:p>
            <a:pPr algn="ctr"/>
            <a:endParaRPr lang="en-US"/>
          </a:p>
        </p:txBody>
      </p:sp>
      <p:sp>
        <p:nvSpPr>
          <p:cNvPr id="13" name="TextBox 1">
            <a:extLst>
              <a:ext uri="{FF2B5EF4-FFF2-40B4-BE49-F238E27FC236}">
                <a16:creationId xmlns:a16="http://schemas.microsoft.com/office/drawing/2014/main" id="{DB08B0A8-6E2F-2AC4-C552-47EF3864FB44}"/>
              </a:ext>
            </a:extLst>
          </p:cNvPr>
          <p:cNvSpPr txBox="1"/>
          <p:nvPr/>
        </p:nvSpPr>
        <p:spPr>
          <a:xfrm>
            <a:off x="798285" y="1723572"/>
            <a:ext cx="5704115" cy="5016758"/>
          </a:xfrm>
          <a:prstGeom prst="rect">
            <a:avLst/>
          </a:prstGeom>
          <a:solidFill>
            <a:schemeClr val="accent1">
              <a:lumMod val="20000"/>
              <a:lumOff val="80000"/>
            </a:schemeClr>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600" b="1">
                <a:latin typeface="Arial"/>
                <a:ea typeface="+mn-lt"/>
                <a:cs typeface="Arial"/>
              </a:rPr>
              <a:t>(Shannon and Weaver, 1949)</a:t>
            </a:r>
            <a:endParaRPr lang="en-US" sz="1600" b="1">
              <a:latin typeface="Arial"/>
              <a:cs typeface="Arial"/>
            </a:endParaRPr>
          </a:p>
          <a:p>
            <a:pPr marL="285750" indent="-285750">
              <a:buFont typeface="Wingdings"/>
              <a:buChar char="v"/>
            </a:pPr>
            <a:r>
              <a:rPr lang="en-US" sz="1600" i="0">
                <a:latin typeface="Arial"/>
                <a:ea typeface="+mn-lt"/>
                <a:cs typeface="Arial"/>
              </a:rPr>
              <a:t>Communication </a:t>
            </a:r>
            <a:r>
              <a:rPr lang="en-US" sz="1600">
                <a:latin typeface="Arial"/>
                <a:ea typeface="+mn-lt"/>
                <a:cs typeface="Arial"/>
              </a:rPr>
              <a:t>follows a </a:t>
            </a:r>
            <a:r>
              <a:rPr lang="en-US" sz="1600" b="1">
                <a:latin typeface="Arial"/>
                <a:ea typeface="+mn-lt"/>
                <a:cs typeface="Arial"/>
              </a:rPr>
              <a:t>linear process</a:t>
            </a:r>
            <a:r>
              <a:rPr lang="en-US" sz="1600">
                <a:latin typeface="Arial"/>
                <a:ea typeface="+mn-lt"/>
                <a:cs typeface="Arial"/>
              </a:rPr>
              <a:t>: </a:t>
            </a:r>
            <a:r>
              <a:rPr lang="en-US" sz="1600" b="1">
                <a:latin typeface="Arial"/>
                <a:ea typeface="+mn-lt"/>
                <a:cs typeface="Arial"/>
              </a:rPr>
              <a:t>Sender → Message → Channel → Receiver → Feedback</a:t>
            </a:r>
            <a:r>
              <a:rPr lang="en-US" sz="1600" b="0" i="0">
                <a:latin typeface="Arial"/>
                <a:ea typeface="+mn-lt"/>
                <a:cs typeface="Arial"/>
              </a:rPr>
              <a:t>.</a:t>
            </a:r>
            <a:endParaRPr lang="en-US" sz="1600">
              <a:latin typeface="Arial"/>
              <a:cs typeface="Arial"/>
            </a:endParaRPr>
          </a:p>
          <a:p>
            <a:pPr marL="285750" indent="-285750">
              <a:buFont typeface="Wingdings"/>
              <a:buChar char="v"/>
            </a:pPr>
            <a:endParaRPr lang="en-US" sz="1600">
              <a:latin typeface="Arial"/>
              <a:ea typeface="+mn-lt"/>
              <a:cs typeface="Arial"/>
            </a:endParaRPr>
          </a:p>
          <a:p>
            <a:pPr marL="285750" indent="-285750">
              <a:buFont typeface="Wingdings"/>
              <a:buChar char="v"/>
            </a:pPr>
            <a:r>
              <a:rPr lang="en-US" sz="1600" b="1">
                <a:latin typeface="Arial"/>
                <a:ea typeface="+mn-lt"/>
                <a:cs typeface="Arial"/>
              </a:rPr>
              <a:t>Noise</a:t>
            </a:r>
            <a:r>
              <a:rPr lang="en-US" sz="1600">
                <a:latin typeface="Arial"/>
                <a:ea typeface="+mn-lt"/>
                <a:cs typeface="Arial"/>
              </a:rPr>
              <a:t> is anything that disrupts understanding — e.g., generational differences or unclear wording.</a:t>
            </a:r>
            <a:endParaRPr lang="en-US" sz="1600">
              <a:latin typeface="Arial"/>
              <a:cs typeface="Arial"/>
            </a:endParaRPr>
          </a:p>
          <a:p>
            <a:pPr marL="285750" indent="-285750">
              <a:buFont typeface="Wingdings"/>
              <a:buChar char="v"/>
            </a:pPr>
            <a:endParaRPr lang="en-US" sz="1600">
              <a:latin typeface="Arial"/>
              <a:ea typeface="+mn-lt"/>
              <a:cs typeface="Arial"/>
            </a:endParaRPr>
          </a:p>
          <a:p>
            <a:pPr marL="285750" indent="-285750">
              <a:buFont typeface="Wingdings"/>
              <a:buChar char="v"/>
            </a:pPr>
            <a:r>
              <a:rPr lang="en-US" sz="1600">
                <a:latin typeface="Arial"/>
                <a:ea typeface="+mn-lt"/>
                <a:cs typeface="Arial"/>
              </a:rPr>
              <a:t>The </a:t>
            </a:r>
            <a:r>
              <a:rPr lang="en-US" sz="1600" b="0" i="0">
                <a:latin typeface="Arial"/>
                <a:ea typeface="+mn-lt"/>
                <a:cs typeface="Arial"/>
              </a:rPr>
              <a:t>model </a:t>
            </a:r>
            <a:r>
              <a:rPr lang="en-US" sz="1600">
                <a:latin typeface="Arial"/>
                <a:ea typeface="+mn-lt"/>
                <a:cs typeface="Arial"/>
              </a:rPr>
              <a:t>highlights </a:t>
            </a:r>
            <a:r>
              <a:rPr lang="en-US" sz="1600" b="0" i="0">
                <a:latin typeface="Arial"/>
                <a:ea typeface="+mn-lt"/>
                <a:cs typeface="Arial"/>
              </a:rPr>
              <a:t>that </a:t>
            </a:r>
            <a:r>
              <a:rPr lang="en-US" sz="1600">
                <a:latin typeface="Arial"/>
                <a:ea typeface="+mn-lt"/>
                <a:cs typeface="Arial"/>
              </a:rPr>
              <a:t>effective </a:t>
            </a:r>
            <a:r>
              <a:rPr lang="en-US" sz="1600" b="0" i="0">
                <a:latin typeface="Arial"/>
                <a:ea typeface="+mn-lt"/>
                <a:cs typeface="Arial"/>
              </a:rPr>
              <a:t>communication </a:t>
            </a:r>
            <a:r>
              <a:rPr lang="en-US" sz="1600">
                <a:latin typeface="Arial"/>
                <a:ea typeface="+mn-lt"/>
                <a:cs typeface="Arial"/>
              </a:rPr>
              <a:t>depends on </a:t>
            </a:r>
            <a:r>
              <a:rPr lang="en-US" sz="1600" b="1">
                <a:latin typeface="Arial"/>
                <a:ea typeface="+mn-lt"/>
                <a:cs typeface="Arial"/>
              </a:rPr>
              <a:t>reducing noise</a:t>
            </a:r>
            <a:r>
              <a:rPr lang="en-US" sz="1600">
                <a:latin typeface="Arial"/>
                <a:ea typeface="+mn-lt"/>
                <a:cs typeface="Arial"/>
              </a:rPr>
              <a:t> and ensuring the message is </a:t>
            </a:r>
            <a:r>
              <a:rPr lang="en-US" sz="1600" b="1">
                <a:latin typeface="Arial"/>
                <a:ea typeface="+mn-lt"/>
                <a:cs typeface="Arial"/>
              </a:rPr>
              <a:t>accurately decoded</a:t>
            </a:r>
            <a:r>
              <a:rPr lang="en-US" sz="1600">
                <a:latin typeface="Arial"/>
                <a:ea typeface="+mn-lt"/>
                <a:cs typeface="Arial"/>
              </a:rPr>
              <a:t>.</a:t>
            </a:r>
            <a:endParaRPr lang="en-US" sz="1600">
              <a:latin typeface="Arial"/>
              <a:cs typeface="Arial"/>
            </a:endParaRPr>
          </a:p>
          <a:p>
            <a:pPr marL="285750" indent="-285750">
              <a:buFont typeface="Wingdings"/>
              <a:buChar char="v"/>
            </a:pPr>
            <a:endParaRPr lang="en-US" sz="1600">
              <a:latin typeface="Arial"/>
              <a:ea typeface="+mn-lt"/>
              <a:cs typeface="Arial"/>
            </a:endParaRPr>
          </a:p>
          <a:p>
            <a:pPr marL="285750" indent="-285750">
              <a:buFont typeface="Wingdings"/>
              <a:buChar char="v"/>
            </a:pPr>
            <a:r>
              <a:rPr lang="en-US" sz="1600">
                <a:latin typeface="Arial"/>
                <a:ea typeface="+mn-lt"/>
                <a:cs typeface="Arial"/>
              </a:rPr>
              <a:t>In your workplace example, older and younger employees may interpret hygiene or safety messages differently, creating “noise” in the process.</a:t>
            </a:r>
            <a:endParaRPr lang="en-US" sz="1600">
              <a:latin typeface="Arial"/>
              <a:cs typeface="Arial"/>
            </a:endParaRPr>
          </a:p>
          <a:p>
            <a:pPr marL="285750" indent="-285750">
              <a:buFont typeface="Wingdings"/>
              <a:buChar char="v"/>
            </a:pPr>
            <a:endParaRPr lang="en-US" sz="1600">
              <a:latin typeface="Arial"/>
              <a:cs typeface="Arial"/>
            </a:endParaRPr>
          </a:p>
          <a:p>
            <a:r>
              <a:rPr lang="en-US" sz="1600" b="1">
                <a:latin typeface="Arial"/>
                <a:cs typeface="Arial"/>
              </a:rPr>
              <a:t>Shannon and Weaver (1949) </a:t>
            </a:r>
            <a:r>
              <a:rPr lang="en-US" sz="1600">
                <a:latin typeface="Arial"/>
                <a:cs typeface="Arial"/>
              </a:rPr>
              <a:t>model highlights that reducing “noise” improves message clarity — directly relevant to Gary’s need to adapt communication for different age groups. </a:t>
            </a:r>
          </a:p>
          <a:p>
            <a:endParaRPr lang="en-US" sz="1600">
              <a:latin typeface="Arial"/>
              <a:cs typeface="Arial"/>
            </a:endParaRPr>
          </a:p>
        </p:txBody>
      </p:sp>
      <p:graphicFrame>
        <p:nvGraphicFramePr>
          <p:cNvPr id="15" name="Diagram 14">
            <a:extLst>
              <a:ext uri="{FF2B5EF4-FFF2-40B4-BE49-F238E27FC236}">
                <a16:creationId xmlns:a16="http://schemas.microsoft.com/office/drawing/2014/main" id="{172DB375-976F-2F73-C5B7-9E1E9B7F6F9F}"/>
              </a:ext>
            </a:extLst>
          </p:cNvPr>
          <p:cNvGraphicFramePr/>
          <p:nvPr/>
        </p:nvGraphicFramePr>
        <p:xfrm>
          <a:off x="7112001" y="2369456"/>
          <a:ext cx="3795485" cy="26778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758" name="Rectangle 1757">
            <a:extLst>
              <a:ext uri="{FF2B5EF4-FFF2-40B4-BE49-F238E27FC236}">
                <a16:creationId xmlns:a16="http://schemas.microsoft.com/office/drawing/2014/main" id="{6A53151E-70E7-43E1-FB6E-A045413AEE78}"/>
              </a:ext>
            </a:extLst>
          </p:cNvPr>
          <p:cNvSpPr/>
          <p:nvPr/>
        </p:nvSpPr>
        <p:spPr>
          <a:xfrm>
            <a:off x="750976" y="1433683"/>
            <a:ext cx="10581947" cy="5120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TextBox 33">
            <a:extLst>
              <a:ext uri="{FF2B5EF4-FFF2-40B4-BE49-F238E27FC236}">
                <a16:creationId xmlns:a16="http://schemas.microsoft.com/office/drawing/2014/main" id="{F9E04805-275A-A93A-0909-A14494713748}"/>
              </a:ext>
            </a:extLst>
          </p:cNvPr>
          <p:cNvSpPr txBox="1"/>
          <p:nvPr/>
        </p:nvSpPr>
        <p:spPr>
          <a:xfrm>
            <a:off x="6872514" y="1716314"/>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latin typeface="Arial"/>
                <a:cs typeface="Arial"/>
              </a:rPr>
              <a:t>Application to Flight Foods LTD.</a:t>
            </a:r>
          </a:p>
          <a:p>
            <a:pPr algn="ctr"/>
            <a:endParaRPr lang="en-US"/>
          </a:p>
        </p:txBody>
      </p:sp>
      <p:pic>
        <p:nvPicPr>
          <p:cNvPr id="2" name="Picture 1">
            <a:extLst>
              <a:ext uri="{FF2B5EF4-FFF2-40B4-BE49-F238E27FC236}">
                <a16:creationId xmlns:a16="http://schemas.microsoft.com/office/drawing/2014/main" id="{0B44CF34-606A-9C5A-D5B1-F4F69FD81FCA}"/>
              </a:ext>
            </a:extLst>
          </p:cNvPr>
          <p:cNvPicPr>
            <a:picLocks noChangeAspect="1"/>
          </p:cNvPicPr>
          <p:nvPr/>
        </p:nvPicPr>
        <p:blipFill>
          <a:blip r:embed="rId7"/>
          <a:stretch>
            <a:fillRect/>
          </a:stretch>
        </p:blipFill>
        <p:spPr>
          <a:xfrm>
            <a:off x="7307489" y="5143047"/>
            <a:ext cx="3411764" cy="1354364"/>
          </a:xfrm>
          <a:prstGeom prst="rect">
            <a:avLst/>
          </a:prstGeom>
        </p:spPr>
      </p:pic>
    </p:spTree>
    <p:extLst>
      <p:ext uri="{BB962C8B-B14F-4D97-AF65-F5344CB8AC3E}">
        <p14:creationId xmlns:p14="http://schemas.microsoft.com/office/powerpoint/2010/main" val="40842543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
                                            <p:bg/>
                                          </p:spTgt>
                                        </p:tgtEl>
                                        <p:attrNameLst>
                                          <p:attrName>style.visibility</p:attrName>
                                        </p:attrNameLst>
                                      </p:cBhvr>
                                      <p:to>
                                        <p:strVal val="visible"/>
                                      </p:to>
                                    </p:set>
                                    <p:animEffect transition="in" filter="fade">
                                      <p:cBhvr>
                                        <p:cTn id="7" dur="500"/>
                                        <p:tgtEl>
                                          <p:spTgt spid="13">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
                                            <p:txEl>
                                              <p:pRg st="0" end="0"/>
                                            </p:txEl>
                                          </p:spTgt>
                                        </p:tgtEl>
                                        <p:attrNameLst>
                                          <p:attrName>style.visibility</p:attrName>
                                        </p:attrNameLst>
                                      </p:cBhvr>
                                      <p:to>
                                        <p:strVal val="visible"/>
                                      </p:to>
                                    </p:set>
                                    <p:animEffect transition="in" filter="fade">
                                      <p:cBhvr>
                                        <p:cTn id="12" dur="500"/>
                                        <p:tgtEl>
                                          <p:spTgt spid="1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
                                            <p:txEl>
                                              <p:pRg st="1" end="1"/>
                                            </p:txEl>
                                          </p:spTgt>
                                        </p:tgtEl>
                                        <p:attrNameLst>
                                          <p:attrName>style.visibility</p:attrName>
                                        </p:attrNameLst>
                                      </p:cBhvr>
                                      <p:to>
                                        <p:strVal val="visible"/>
                                      </p:to>
                                    </p:set>
                                    <p:animEffect transition="in" filter="fade">
                                      <p:cBhvr>
                                        <p:cTn id="17" dur="500"/>
                                        <p:tgtEl>
                                          <p:spTgt spid="1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3">
                                            <p:txEl>
                                              <p:pRg st="3" end="3"/>
                                            </p:txEl>
                                          </p:spTgt>
                                        </p:tgtEl>
                                        <p:attrNameLst>
                                          <p:attrName>style.visibility</p:attrName>
                                        </p:attrNameLst>
                                      </p:cBhvr>
                                      <p:to>
                                        <p:strVal val="visible"/>
                                      </p:to>
                                    </p:set>
                                    <p:animEffect transition="in" filter="fade">
                                      <p:cBhvr>
                                        <p:cTn id="22" dur="500"/>
                                        <p:tgtEl>
                                          <p:spTgt spid="1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3">
                                            <p:txEl>
                                              <p:pRg st="5" end="5"/>
                                            </p:txEl>
                                          </p:spTgt>
                                        </p:tgtEl>
                                        <p:attrNameLst>
                                          <p:attrName>style.visibility</p:attrName>
                                        </p:attrNameLst>
                                      </p:cBhvr>
                                      <p:to>
                                        <p:strVal val="visible"/>
                                      </p:to>
                                    </p:set>
                                    <p:animEffect transition="in" filter="fade">
                                      <p:cBhvr>
                                        <p:cTn id="27" dur="500"/>
                                        <p:tgtEl>
                                          <p:spTgt spid="1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3">
                                            <p:txEl>
                                              <p:pRg st="7" end="7"/>
                                            </p:txEl>
                                          </p:spTgt>
                                        </p:tgtEl>
                                        <p:attrNameLst>
                                          <p:attrName>style.visibility</p:attrName>
                                        </p:attrNameLst>
                                      </p:cBhvr>
                                      <p:to>
                                        <p:strVal val="visible"/>
                                      </p:to>
                                    </p:set>
                                    <p:animEffect transition="in" filter="fade">
                                      <p:cBhvr>
                                        <p:cTn id="32" dur="500"/>
                                        <p:tgtEl>
                                          <p:spTgt spid="13">
                                            <p:txEl>
                                              <p:pRg st="7" end="7"/>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4"/>
                                        </p:tgtEl>
                                        <p:attrNameLst>
                                          <p:attrName>style.visibility</p:attrName>
                                        </p:attrNameLst>
                                      </p:cBhvr>
                                      <p:to>
                                        <p:strVal val="visible"/>
                                      </p:to>
                                    </p:set>
                                    <p:animEffect transition="in" filter="fade">
                                      <p:cBhvr>
                                        <p:cTn id="37" dur="500"/>
                                        <p:tgtEl>
                                          <p:spTgt spid="34"/>
                                        </p:tgtEl>
                                      </p:cBhvr>
                                    </p:animEffect>
                                  </p:childTnLst>
                                </p:cTn>
                              </p:par>
                              <p:par>
                                <p:cTn id="38" presetID="10" presetClass="entr" presetSubtype="0" fill="hold" grpId="0" nodeType="withEffect">
                                  <p:stCondLst>
                                    <p:cond delay="0"/>
                                  </p:stCondLst>
                                  <p:childTnLst>
                                    <p:set>
                                      <p:cBhvr>
                                        <p:cTn id="39" dur="1" fill="hold">
                                          <p:stCondLst>
                                            <p:cond delay="0"/>
                                          </p:stCondLst>
                                        </p:cTn>
                                        <p:tgtEl>
                                          <p:spTgt spid="15"/>
                                        </p:tgtEl>
                                        <p:attrNameLst>
                                          <p:attrName>style.visibility</p:attrName>
                                        </p:attrNameLst>
                                      </p:cBhvr>
                                      <p:to>
                                        <p:strVal val="visible"/>
                                      </p:to>
                                    </p:set>
                                    <p:animEffect transition="in" filter="fade">
                                      <p:cBhvr>
                                        <p:cTn id="40" dur="500"/>
                                        <p:tgtEl>
                                          <p:spTgt spid="15"/>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grpId="0" nodeType="clickEffect">
                                  <p:stCondLst>
                                    <p:cond delay="0"/>
                                  </p:stCondLst>
                                  <p:childTnLst>
                                    <p:set>
                                      <p:cBhvr>
                                        <p:cTn id="44" dur="1" fill="hold">
                                          <p:stCondLst>
                                            <p:cond delay="0"/>
                                          </p:stCondLst>
                                        </p:cTn>
                                        <p:tgtEl>
                                          <p:spTgt spid="13">
                                            <p:txEl>
                                              <p:pRg st="9" end="9"/>
                                            </p:txEl>
                                          </p:spTgt>
                                        </p:tgtEl>
                                        <p:attrNameLst>
                                          <p:attrName>style.visibility</p:attrName>
                                        </p:attrNameLst>
                                      </p:cBhvr>
                                      <p:to>
                                        <p:strVal val="visible"/>
                                      </p:to>
                                    </p:set>
                                    <p:animEffect transition="in" filter="fade">
                                      <p:cBhvr>
                                        <p:cTn id="45" dur="500"/>
                                        <p:tgtEl>
                                          <p:spTgt spid="1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build="p" animBg="1"/>
      <p:bldGraphic spid="15" grpId="0">
        <p:bldAsOne/>
      </p:bldGraphic>
      <p:bldP spid="3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0EF864-88B7-E5A6-3E70-C9579050A7B0}"/>
            </a:ext>
          </a:extLst>
        </p:cNvPr>
        <p:cNvGrpSpPr/>
        <p:nvPr/>
      </p:nvGrpSpPr>
      <p:grpSpPr>
        <a:xfrm>
          <a:off x="0" y="0"/>
          <a:ext cx="0" cy="0"/>
          <a:chOff x="0" y="0"/>
          <a:chExt cx="0" cy="0"/>
        </a:xfrm>
      </p:grpSpPr>
      <p:sp>
        <p:nvSpPr>
          <p:cNvPr id="4" name="Shape 0">
            <a:extLst>
              <a:ext uri="{FF2B5EF4-FFF2-40B4-BE49-F238E27FC236}">
                <a16:creationId xmlns:a16="http://schemas.microsoft.com/office/drawing/2014/main" id="{CA3229C8-73D7-C5B4-C96D-0B9259B71A91}"/>
              </a:ext>
            </a:extLst>
          </p:cNvPr>
          <p:cNvSpPr/>
          <p:nvPr/>
        </p:nvSpPr>
        <p:spPr>
          <a:xfrm>
            <a:off x="822960" y="356616"/>
            <a:ext cx="155448" cy="155448"/>
          </a:xfrm>
          <a:prstGeom prst="rect">
            <a:avLst/>
          </a:prstGeom>
          <a:solidFill>
            <a:srgbClr val="0F7B8A"/>
          </a:solidFill>
          <a:ln/>
        </p:spPr>
        <p:txBody>
          <a:bodyPr/>
          <a:lstStyle/>
          <a:p>
            <a:endParaRPr lang="en-GB"/>
          </a:p>
        </p:txBody>
      </p:sp>
      <p:sp>
        <p:nvSpPr>
          <p:cNvPr id="6" name="Text 1">
            <a:extLst>
              <a:ext uri="{FF2B5EF4-FFF2-40B4-BE49-F238E27FC236}">
                <a16:creationId xmlns:a16="http://schemas.microsoft.com/office/drawing/2014/main" id="{CD4B1433-3741-1F35-0E58-65A958DB5071}"/>
              </a:ext>
            </a:extLst>
          </p:cNvPr>
          <p:cNvSpPr/>
          <p:nvPr/>
        </p:nvSpPr>
        <p:spPr>
          <a:xfrm>
            <a:off x="1097280" y="274320"/>
            <a:ext cx="8229600" cy="320040"/>
          </a:xfrm>
          <a:prstGeom prst="rect">
            <a:avLst/>
          </a:prstGeom>
          <a:noFill/>
          <a:ln/>
        </p:spPr>
        <p:txBody>
          <a:bodyPr wrap="square" lIns="0" tIns="0" rIns="0" bIns="0" rtlCol="0" anchor="ctr"/>
          <a:lstStyle/>
          <a:p>
            <a:r>
              <a:rPr lang="en-US" sz="1250" b="1" kern="0" spc="200">
                <a:solidFill>
                  <a:srgbClr val="0F7B8A"/>
                </a:solidFill>
                <a:latin typeface="Trebuchet MS"/>
              </a:rPr>
              <a:t>Barrier One</a:t>
            </a:r>
          </a:p>
        </p:txBody>
      </p:sp>
      <p:sp>
        <p:nvSpPr>
          <p:cNvPr id="8" name="Text 0">
            <a:extLst>
              <a:ext uri="{FF2B5EF4-FFF2-40B4-BE49-F238E27FC236}">
                <a16:creationId xmlns:a16="http://schemas.microsoft.com/office/drawing/2014/main" id="{089CFC00-359A-B1DA-97E2-B84E371A007E}"/>
              </a:ext>
            </a:extLst>
          </p:cNvPr>
          <p:cNvSpPr txBox="1">
            <a:spLocks/>
          </p:cNvSpPr>
          <p:nvPr/>
        </p:nvSpPr>
        <p:spPr>
          <a:xfrm>
            <a:off x="822960" y="566928"/>
            <a:ext cx="10515600" cy="822960"/>
          </a:xfrm>
          <a:prstGeom prst="rect">
            <a:avLst/>
          </a:prstGeom>
          <a:noFill/>
          <a:ln/>
        </p:spPr>
        <p:txBody>
          <a:bodyPr wrap="square" lIns="0" tIns="0" rIns="0" bIns="0" rtlCol="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000" b="1">
                <a:solidFill>
                  <a:srgbClr val="2F3A42"/>
                </a:solidFill>
                <a:latin typeface="Trebuchet MS"/>
              </a:rPr>
              <a:t>AGE / GENERATIONAL</a:t>
            </a:r>
            <a:endParaRPr lang="en-US"/>
          </a:p>
        </p:txBody>
      </p:sp>
      <p:sp>
        <p:nvSpPr>
          <p:cNvPr id="12" name="TextBox 11">
            <a:extLst>
              <a:ext uri="{FF2B5EF4-FFF2-40B4-BE49-F238E27FC236}">
                <a16:creationId xmlns:a16="http://schemas.microsoft.com/office/drawing/2014/main" id="{25522A83-3A93-37D2-27C9-A17512756BF9}"/>
              </a:ext>
            </a:extLst>
          </p:cNvPr>
          <p:cNvSpPr txBox="1"/>
          <p:nvPr/>
        </p:nvSpPr>
        <p:spPr>
          <a:xfrm>
            <a:off x="791029" y="1099457"/>
            <a:ext cx="6096000" cy="6155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solidFill>
                  <a:srgbClr val="000000"/>
                </a:solidFill>
                <a:latin typeface="Arial"/>
              </a:rPr>
              <a:t>Media Richness Theory for Flight Foods Ltd.,</a:t>
            </a:r>
            <a:r>
              <a:rPr lang="en-US" sz="1600" b="0" i="0" u="none" strike="noStrike" baseline="0">
                <a:solidFill>
                  <a:srgbClr val="000000"/>
                </a:solidFill>
                <a:latin typeface="Arial"/>
              </a:rPr>
              <a:t> </a:t>
            </a:r>
            <a:endParaRPr lang="en-US"/>
          </a:p>
          <a:p>
            <a:pPr algn="ctr"/>
            <a:endParaRPr lang="en-US"/>
          </a:p>
        </p:txBody>
      </p:sp>
      <p:sp>
        <p:nvSpPr>
          <p:cNvPr id="18" name="Rectangle 17">
            <a:extLst>
              <a:ext uri="{FF2B5EF4-FFF2-40B4-BE49-F238E27FC236}">
                <a16:creationId xmlns:a16="http://schemas.microsoft.com/office/drawing/2014/main" id="{1331ADB2-5A82-F67D-9FEC-AE8FB2C4FC42}"/>
              </a:ext>
            </a:extLst>
          </p:cNvPr>
          <p:cNvSpPr/>
          <p:nvPr/>
        </p:nvSpPr>
        <p:spPr>
          <a:xfrm>
            <a:off x="750976" y="1433683"/>
            <a:ext cx="10581947" cy="5120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346D5F99-410D-AD0D-8F88-882DF708AE7E}"/>
              </a:ext>
            </a:extLst>
          </p:cNvPr>
          <p:cNvSpPr txBox="1"/>
          <p:nvPr/>
        </p:nvSpPr>
        <p:spPr>
          <a:xfrm>
            <a:off x="769257" y="1716315"/>
            <a:ext cx="4767945" cy="4801314"/>
          </a:xfrm>
          <a:prstGeom prst="rect">
            <a:avLst/>
          </a:prstGeom>
          <a:solidFill>
            <a:schemeClr val="accent1">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a:latin typeface="Arial"/>
                <a:ea typeface="+mn-lt"/>
                <a:cs typeface="Arial"/>
              </a:rPr>
              <a:t>Media Richness Theory (Daft &amp; Lengel, 1986)</a:t>
            </a:r>
            <a:r>
              <a:rPr lang="en-US" sz="1600">
                <a:latin typeface="Arial"/>
                <a:ea typeface="+mn-lt"/>
                <a:cs typeface="Arial"/>
              </a:rPr>
              <a:t> </a:t>
            </a:r>
            <a:endParaRPr lang="en-US" sz="1600">
              <a:latin typeface="Arial"/>
              <a:cs typeface="Arial"/>
            </a:endParaRPr>
          </a:p>
          <a:p>
            <a:endParaRPr lang="en-US" sz="1600">
              <a:latin typeface="Arial"/>
              <a:cs typeface="Arial"/>
            </a:endParaRPr>
          </a:p>
          <a:p>
            <a:pPr marL="285750" indent="-285750">
              <a:buFont typeface="Wingdings"/>
              <a:buChar char="v"/>
            </a:pPr>
            <a:r>
              <a:rPr lang="en-US" sz="1600">
                <a:latin typeface="Arial"/>
                <a:ea typeface="+mn-lt"/>
                <a:cs typeface="Arial"/>
              </a:rPr>
              <a:t>Media Richness Theory proposes that communication effectiveness depends on selecting a communication medium that is appropriate for the complexity of the message.</a:t>
            </a:r>
          </a:p>
          <a:p>
            <a:pPr marL="285750" indent="-285750">
              <a:buFont typeface="Wingdings"/>
              <a:buChar char="v"/>
            </a:pPr>
            <a:endParaRPr lang="en-US" sz="1600">
              <a:latin typeface="Arial"/>
              <a:ea typeface="+mn-lt"/>
              <a:cs typeface="Arial"/>
            </a:endParaRPr>
          </a:p>
          <a:p>
            <a:pPr marL="285750" indent="-285750">
              <a:buFont typeface="Wingdings"/>
              <a:buChar char="v"/>
            </a:pPr>
            <a:r>
              <a:rPr lang="en-US" sz="1600">
                <a:latin typeface="Arial"/>
                <a:ea typeface="+mn-lt"/>
                <a:cs typeface="Arial"/>
              </a:rPr>
              <a:t>Rich communication channels facilitate greater understanding by enabling immediate feedback, multiple cues, and personal interaction.</a:t>
            </a:r>
          </a:p>
          <a:p>
            <a:pPr marL="285750" indent="-285750">
              <a:buFont typeface="Wingdings"/>
              <a:buChar char="v"/>
            </a:pPr>
            <a:endParaRPr lang="en-US" sz="1600">
              <a:latin typeface="Arial"/>
              <a:ea typeface="+mn-lt"/>
              <a:cs typeface="Arial"/>
            </a:endParaRPr>
          </a:p>
          <a:p>
            <a:pPr marL="285750" indent="-285750">
              <a:buFont typeface="Wingdings"/>
              <a:buChar char="v"/>
            </a:pPr>
            <a:r>
              <a:rPr lang="en-US" sz="1600">
                <a:latin typeface="Arial"/>
                <a:ea typeface="+mn-lt"/>
                <a:cs typeface="Arial"/>
              </a:rPr>
              <a:t>Gary can apply this theory by selecting communication methods that align with employees' communication needs and the complexity of the information being conveyed.</a:t>
            </a:r>
            <a:endParaRPr lang="en-US" sz="1600">
              <a:latin typeface="Arial"/>
              <a:cs typeface="Arial"/>
            </a:endParaRPr>
          </a:p>
          <a:p>
            <a:pPr marL="285750" indent="-285750">
              <a:buFont typeface="Wingdings"/>
              <a:buChar char="v"/>
            </a:pPr>
            <a:endParaRPr lang="en-US" sz="1600">
              <a:latin typeface="Arial"/>
              <a:ea typeface="+mn-lt"/>
              <a:cs typeface="Arial"/>
            </a:endParaRPr>
          </a:p>
          <a:p>
            <a:endParaRPr lang="en-US" sz="1600">
              <a:latin typeface="Arial"/>
              <a:cs typeface="Arial"/>
            </a:endParaRPr>
          </a:p>
          <a:p>
            <a:pPr algn="ctr"/>
            <a:endParaRPr lang="en-US" i="1">
              <a:latin typeface="Aptos" panose="020B0004020202020204"/>
              <a:cs typeface="Arial"/>
            </a:endParaRPr>
          </a:p>
        </p:txBody>
      </p:sp>
      <p:sp>
        <p:nvSpPr>
          <p:cNvPr id="5" name="TextBox 4">
            <a:extLst>
              <a:ext uri="{FF2B5EF4-FFF2-40B4-BE49-F238E27FC236}">
                <a16:creationId xmlns:a16="http://schemas.microsoft.com/office/drawing/2014/main" id="{68673475-6080-100B-E28B-8A3B3541FAA5}"/>
              </a:ext>
            </a:extLst>
          </p:cNvPr>
          <p:cNvSpPr txBox="1"/>
          <p:nvPr/>
        </p:nvSpPr>
        <p:spPr>
          <a:xfrm>
            <a:off x="5696856" y="4757054"/>
            <a:ext cx="5595256" cy="16004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600">
                <a:latin typeface="Arial"/>
                <a:cs typeface="Arial"/>
              </a:rPr>
              <a:t>“Each generation also exhibits distinct communication preferences, which, if unaddressed, may result in misunderstandings, heightened tension, avoidable conflict, or even legal claims.” </a:t>
            </a:r>
            <a:r>
              <a:rPr lang="en-US" sz="1600" b="1">
                <a:latin typeface="Arial"/>
                <a:cs typeface="Arial"/>
              </a:rPr>
              <a:t>(Parker Poe Adams &amp; Bernstein LLP, 2025)</a:t>
            </a:r>
          </a:p>
          <a:p>
            <a:pPr algn="ctr"/>
            <a:endParaRPr lang="en-US"/>
          </a:p>
        </p:txBody>
      </p:sp>
      <p:sp>
        <p:nvSpPr>
          <p:cNvPr id="3" name="TextBox 2">
            <a:extLst>
              <a:ext uri="{FF2B5EF4-FFF2-40B4-BE49-F238E27FC236}">
                <a16:creationId xmlns:a16="http://schemas.microsoft.com/office/drawing/2014/main" id="{E58E02C1-BFA1-9BEB-2C6B-2484ECF8844C}"/>
              </a:ext>
            </a:extLst>
          </p:cNvPr>
          <p:cNvSpPr txBox="1"/>
          <p:nvPr/>
        </p:nvSpPr>
        <p:spPr>
          <a:xfrm>
            <a:off x="5675086" y="1716314"/>
            <a:ext cx="5660572" cy="1323439"/>
          </a:xfrm>
          <a:prstGeom prst="rect">
            <a:avLst/>
          </a:prstGeom>
          <a:solidFill>
            <a:schemeClr val="accent1">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v"/>
            </a:pPr>
            <a:r>
              <a:rPr lang="en-US" sz="1600" b="0" i="0" u="none" strike="noStrike" baseline="0">
                <a:solidFill>
                  <a:srgbClr val="000000"/>
                </a:solidFill>
                <a:latin typeface="Arial"/>
                <a:ea typeface="Arial"/>
                <a:cs typeface="Arial"/>
              </a:rPr>
              <a:t>For example, face-to-face training may be </a:t>
            </a:r>
            <a:r>
              <a:rPr lang="en-US" sz="1600">
                <a:solidFill>
                  <a:srgbClr val="000000"/>
                </a:solidFill>
                <a:latin typeface="Arial"/>
                <a:ea typeface="Arial"/>
                <a:cs typeface="Arial"/>
              </a:rPr>
              <a:t>more effective</a:t>
            </a:r>
            <a:r>
              <a:rPr lang="en-US" sz="1600" b="0" i="0" u="none" strike="noStrike" baseline="0">
                <a:solidFill>
                  <a:srgbClr val="000000"/>
                </a:solidFill>
                <a:latin typeface="Arial"/>
                <a:ea typeface="Arial"/>
                <a:cs typeface="Arial"/>
              </a:rPr>
              <a:t> for complex procedural changes, </a:t>
            </a:r>
            <a:r>
              <a:rPr lang="en-US" sz="1600">
                <a:solidFill>
                  <a:srgbClr val="000000"/>
                </a:solidFill>
                <a:latin typeface="Arial"/>
                <a:ea typeface="Arial"/>
                <a:cs typeface="Arial"/>
              </a:rPr>
              <a:t>while digital</a:t>
            </a:r>
            <a:r>
              <a:rPr lang="en-US" sz="1600" b="0" i="0" u="none" strike="noStrike" baseline="0">
                <a:solidFill>
                  <a:srgbClr val="000000"/>
                </a:solidFill>
                <a:latin typeface="Arial"/>
                <a:ea typeface="Arial"/>
                <a:cs typeface="Arial"/>
              </a:rPr>
              <a:t> visual resources can enhance </a:t>
            </a:r>
            <a:r>
              <a:rPr lang="en-US" sz="1600">
                <a:solidFill>
                  <a:srgbClr val="000000"/>
                </a:solidFill>
                <a:latin typeface="Arial"/>
                <a:ea typeface="Arial"/>
                <a:cs typeface="Arial"/>
              </a:rPr>
              <a:t>understanding and</a:t>
            </a:r>
            <a:r>
              <a:rPr lang="en-US" sz="1600" b="0" i="0" u="none" strike="noStrike" baseline="0">
                <a:solidFill>
                  <a:srgbClr val="000000"/>
                </a:solidFill>
                <a:latin typeface="Arial"/>
                <a:ea typeface="Arial"/>
                <a:cs typeface="Arial"/>
              </a:rPr>
              <a:t> engagement for employees who </a:t>
            </a:r>
            <a:r>
              <a:rPr lang="en-US" sz="1600">
                <a:solidFill>
                  <a:srgbClr val="000000"/>
                </a:solidFill>
                <a:latin typeface="Arial"/>
                <a:ea typeface="Arial"/>
                <a:cs typeface="Arial"/>
              </a:rPr>
              <a:t>prefer technology-based</a:t>
            </a:r>
            <a:r>
              <a:rPr lang="en-US" sz="1600" b="0" i="0" u="none" strike="noStrike" baseline="0">
                <a:solidFill>
                  <a:srgbClr val="000000"/>
                </a:solidFill>
                <a:latin typeface="Arial"/>
                <a:ea typeface="Arial"/>
                <a:cs typeface="Arial"/>
              </a:rPr>
              <a:t> communication.</a:t>
            </a:r>
            <a:endParaRPr lang="en-US"/>
          </a:p>
        </p:txBody>
      </p:sp>
      <p:pic>
        <p:nvPicPr>
          <p:cNvPr id="17" name="Picture 16">
            <a:extLst>
              <a:ext uri="{FF2B5EF4-FFF2-40B4-BE49-F238E27FC236}">
                <a16:creationId xmlns:a16="http://schemas.microsoft.com/office/drawing/2014/main" id="{77291BE5-9C6C-3FEE-4E09-439C2A8BA893}"/>
              </a:ext>
            </a:extLst>
          </p:cNvPr>
          <p:cNvPicPr>
            <a:picLocks noChangeAspect="1"/>
          </p:cNvPicPr>
          <p:nvPr/>
        </p:nvPicPr>
        <p:blipFill>
          <a:blip r:embed="rId2"/>
          <a:stretch>
            <a:fillRect/>
          </a:stretch>
        </p:blipFill>
        <p:spPr>
          <a:xfrm>
            <a:off x="7302501" y="3164115"/>
            <a:ext cx="2376714" cy="1589315"/>
          </a:xfrm>
          <a:prstGeom prst="rect">
            <a:avLst/>
          </a:prstGeom>
        </p:spPr>
      </p:pic>
    </p:spTree>
    <p:extLst>
      <p:ext uri="{BB962C8B-B14F-4D97-AF65-F5344CB8AC3E}">
        <p14:creationId xmlns:p14="http://schemas.microsoft.com/office/powerpoint/2010/main" val="25687626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bg/>
                                          </p:spTgt>
                                        </p:tgtEl>
                                        <p:attrNameLst>
                                          <p:attrName>style.visibility</p:attrName>
                                        </p:attrNameLst>
                                      </p:cBhvr>
                                      <p:to>
                                        <p:strVal val="visible"/>
                                      </p:to>
                                    </p:set>
                                    <p:animEffect transition="in" filter="fade">
                                      <p:cBhvr>
                                        <p:cTn id="7" dur="500"/>
                                        <p:tgtEl>
                                          <p:spTgt spid="2">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fade">
                                      <p:cBhvr>
                                        <p:cTn id="12" dur="500"/>
                                        <p:tgtEl>
                                          <p:spTgt spid="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fade">
                                      <p:cBhvr>
                                        <p:cTn id="17" dur="500"/>
                                        <p:tgtEl>
                                          <p:spTgt spid="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txEl>
                                              <p:pRg st="4" end="4"/>
                                            </p:txEl>
                                          </p:spTgt>
                                        </p:tgtEl>
                                        <p:attrNameLst>
                                          <p:attrName>style.visibility</p:attrName>
                                        </p:attrNameLst>
                                      </p:cBhvr>
                                      <p:to>
                                        <p:strVal val="visible"/>
                                      </p:to>
                                    </p:set>
                                    <p:animEffect transition="in" filter="fade">
                                      <p:cBhvr>
                                        <p:cTn id="22" dur="500"/>
                                        <p:tgtEl>
                                          <p:spTgt spid="2">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7"/>
                                        </p:tgtEl>
                                        <p:attrNameLst>
                                          <p:attrName>style.visibility</p:attrName>
                                        </p:attrNameLst>
                                      </p:cBhvr>
                                      <p:to>
                                        <p:strVal val="visible"/>
                                      </p:to>
                                    </p:set>
                                    <p:animEffect transition="in" filter="fade">
                                      <p:cBhvr>
                                        <p:cTn id="27" dur="500"/>
                                        <p:tgtEl>
                                          <p:spTgt spid="17"/>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txEl>
                                              <p:pRg st="6" end="6"/>
                                            </p:txEl>
                                          </p:spTgt>
                                        </p:tgtEl>
                                        <p:attrNameLst>
                                          <p:attrName>style.visibility</p:attrName>
                                        </p:attrNameLst>
                                      </p:cBhvr>
                                      <p:to>
                                        <p:strVal val="visible"/>
                                      </p:to>
                                    </p:set>
                                    <p:animEffect transition="in" filter="fade">
                                      <p:cBhvr>
                                        <p:cTn id="32" dur="500"/>
                                        <p:tgtEl>
                                          <p:spTgt spid="2">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bg/>
                                          </p:spTgt>
                                        </p:tgtEl>
                                        <p:attrNameLst>
                                          <p:attrName>style.visibility</p:attrName>
                                        </p:attrNameLst>
                                      </p:cBhvr>
                                      <p:to>
                                        <p:strVal val="visible"/>
                                      </p:to>
                                    </p:set>
                                    <p:animEffect transition="in" filter="fade">
                                      <p:cBhvr>
                                        <p:cTn id="37" dur="500"/>
                                        <p:tgtEl>
                                          <p:spTgt spid="3">
                                            <p:bg/>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0" end="0"/>
                                            </p:txEl>
                                          </p:spTgt>
                                        </p:tgtEl>
                                        <p:attrNameLst>
                                          <p:attrName>style.visibility</p:attrName>
                                        </p:attrNameLst>
                                      </p:cBhvr>
                                      <p:to>
                                        <p:strVal val="visible"/>
                                      </p:to>
                                    </p:set>
                                    <p:animEffect transition="in" filter="fade">
                                      <p:cBhvr>
                                        <p:cTn id="42" dur="500"/>
                                        <p:tgtEl>
                                          <p:spTgt spid="3">
                                            <p:txEl>
                                              <p:pRg st="0" end="0"/>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5"/>
                                        </p:tgtEl>
                                        <p:attrNameLst>
                                          <p:attrName>style.visibility</p:attrName>
                                        </p:attrNameLst>
                                      </p:cBhvr>
                                      <p:to>
                                        <p:strVal val="visible"/>
                                      </p:to>
                                    </p:set>
                                    <p:animEffect transition="in" filter="fade">
                                      <p:cBhvr>
                                        <p:cTn id="4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animBg="1"/>
      <p:bldP spid="5" grpId="0"/>
      <p:bldP spid="3" grpId="0" build="p"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51925E18-1900-2D41-3B38-69EEAFD95240}"/>
              </a:ext>
            </a:extLst>
          </p:cNvPr>
          <p:cNvSpPr txBox="1"/>
          <p:nvPr/>
        </p:nvSpPr>
        <p:spPr>
          <a:xfrm>
            <a:off x="769256" y="1934030"/>
            <a:ext cx="10580915" cy="3754874"/>
          </a:xfrm>
          <a:prstGeom prst="rect">
            <a:avLst/>
          </a:prstGeom>
          <a:solidFill>
            <a:schemeClr val="accent1">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1600" b="1">
              <a:latin typeface="Arial"/>
              <a:ea typeface="+mn-lt"/>
              <a:cs typeface="Arial"/>
            </a:endParaRPr>
          </a:p>
          <a:p>
            <a:r>
              <a:rPr lang="en-US" sz="1600">
                <a:latin typeface="Arial"/>
                <a:ea typeface="+mn-lt"/>
                <a:cs typeface="Arial"/>
              </a:rPr>
              <a:t>Flight Foods Ltd. can strengthen communication across generations by promoting respect, adaptability, and shared learning. When employees value each other’s perspectives, collaboration improves and workplace harmony grows — creating a culture where every voice contributes to success. </a:t>
            </a:r>
            <a:r>
              <a:rPr lang="en-US" sz="1600" b="1">
                <a:latin typeface="Arial"/>
                <a:ea typeface="+mn-lt"/>
                <a:cs typeface="Arial"/>
              </a:rPr>
              <a:t>(BBC News, 2024)</a:t>
            </a:r>
            <a:endParaRPr lang="en-US" sz="1600">
              <a:latin typeface="Arial"/>
              <a:cs typeface="Arial"/>
            </a:endParaRPr>
          </a:p>
          <a:p>
            <a:endParaRPr lang="en-US" sz="1600" b="1">
              <a:latin typeface="Arial"/>
              <a:ea typeface="+mn-lt"/>
              <a:cs typeface="Arial"/>
            </a:endParaRPr>
          </a:p>
          <a:p>
            <a:pPr marL="285750" indent="-285750">
              <a:buFont typeface="Wingdings"/>
              <a:buChar char="v"/>
            </a:pPr>
            <a:r>
              <a:rPr lang="en-US" sz="1600">
                <a:latin typeface="Arial"/>
                <a:ea typeface="+mn-lt"/>
                <a:cs typeface="Arial"/>
              </a:rPr>
              <a:t>Use visual demonstrations alongside verbal instructions.</a:t>
            </a:r>
          </a:p>
          <a:p>
            <a:pPr marL="285750" indent="-285750">
              <a:buFont typeface="Wingdings"/>
              <a:buChar char="v"/>
            </a:pPr>
            <a:endParaRPr lang="en-US" sz="1600">
              <a:latin typeface="Arial"/>
              <a:ea typeface="+mn-lt"/>
              <a:cs typeface="Arial"/>
            </a:endParaRPr>
          </a:p>
          <a:p>
            <a:pPr marL="285750" indent="-285750">
              <a:buFont typeface="Wingdings"/>
              <a:buChar char="v"/>
            </a:pPr>
            <a:r>
              <a:rPr lang="en-US" sz="1600">
                <a:latin typeface="Arial"/>
                <a:ea typeface="+mn-lt"/>
                <a:cs typeface="Arial"/>
              </a:rPr>
              <a:t>Provide practical, hands-on training.</a:t>
            </a:r>
          </a:p>
          <a:p>
            <a:pPr marL="285750" indent="-285750">
              <a:buFont typeface="Wingdings"/>
              <a:buChar char="v"/>
            </a:pPr>
            <a:endParaRPr lang="en-US" sz="1600">
              <a:latin typeface="Arial"/>
              <a:ea typeface="+mn-lt"/>
              <a:cs typeface="Arial"/>
            </a:endParaRPr>
          </a:p>
          <a:p>
            <a:pPr marL="285750" indent="-285750">
              <a:buFont typeface="Wingdings"/>
              <a:buChar char="v"/>
            </a:pPr>
            <a:r>
              <a:rPr lang="en-US" sz="1600">
                <a:latin typeface="Arial"/>
                <a:ea typeface="+mn-lt"/>
                <a:cs typeface="Arial"/>
              </a:rPr>
              <a:t>Encourage mentoring between experienced and younger workers.</a:t>
            </a:r>
          </a:p>
          <a:p>
            <a:pPr marL="285750" indent="-285750">
              <a:buFont typeface="Wingdings"/>
              <a:buChar char="v"/>
            </a:pPr>
            <a:endParaRPr lang="en-US" sz="1600">
              <a:latin typeface="Arial"/>
              <a:ea typeface="+mn-lt"/>
              <a:cs typeface="Arial"/>
            </a:endParaRPr>
          </a:p>
          <a:p>
            <a:pPr marL="285750" indent="-285750">
              <a:buFont typeface="Wingdings"/>
              <a:buChar char="v"/>
            </a:pPr>
            <a:r>
              <a:rPr lang="en-US" sz="1600">
                <a:latin typeface="Arial"/>
                <a:ea typeface="+mn-lt"/>
                <a:cs typeface="Arial"/>
              </a:rPr>
              <a:t>Check understanding through feedback and questioning.</a:t>
            </a:r>
          </a:p>
          <a:p>
            <a:pPr marL="285750" indent="-285750">
              <a:buFont typeface="Wingdings"/>
              <a:buChar char="v"/>
            </a:pPr>
            <a:endParaRPr lang="en-US" sz="1600">
              <a:latin typeface="Arial"/>
              <a:ea typeface="+mn-lt"/>
              <a:cs typeface="Arial"/>
            </a:endParaRPr>
          </a:p>
          <a:p>
            <a:pPr marL="285750" indent="-285750">
              <a:buFont typeface="Wingdings"/>
              <a:buChar char="v"/>
            </a:pPr>
            <a:r>
              <a:rPr lang="en-US" sz="1600">
                <a:latin typeface="Arial"/>
                <a:ea typeface="+mn-lt"/>
                <a:cs typeface="Arial"/>
              </a:rPr>
              <a:t>Adapt communication methods for different age groups.</a:t>
            </a:r>
            <a:endParaRPr lang="en-US">
              <a:latin typeface="Arial"/>
              <a:ea typeface="+mn-lt"/>
              <a:cs typeface="Arial"/>
            </a:endParaRPr>
          </a:p>
          <a:p>
            <a:pPr algn="r"/>
            <a:endParaRPr lang="en-US" sz="1400" b="1">
              <a:latin typeface="Arial"/>
              <a:ea typeface="+mn-lt"/>
              <a:cs typeface="Arial"/>
            </a:endParaRPr>
          </a:p>
        </p:txBody>
      </p:sp>
      <p:sp>
        <p:nvSpPr>
          <p:cNvPr id="8" name="Shape 0">
            <a:extLst>
              <a:ext uri="{FF2B5EF4-FFF2-40B4-BE49-F238E27FC236}">
                <a16:creationId xmlns:a16="http://schemas.microsoft.com/office/drawing/2014/main" id="{632D98B8-0C75-193A-BE11-7FCE6C37C48B}"/>
              </a:ext>
            </a:extLst>
          </p:cNvPr>
          <p:cNvSpPr/>
          <p:nvPr/>
        </p:nvSpPr>
        <p:spPr>
          <a:xfrm>
            <a:off x="822960" y="356616"/>
            <a:ext cx="155448" cy="155448"/>
          </a:xfrm>
          <a:prstGeom prst="rect">
            <a:avLst/>
          </a:prstGeom>
          <a:solidFill>
            <a:srgbClr val="0F7B8A"/>
          </a:solidFill>
          <a:ln/>
        </p:spPr>
        <p:txBody>
          <a:bodyPr/>
          <a:lstStyle/>
          <a:p>
            <a:endParaRPr lang="en-GB"/>
          </a:p>
        </p:txBody>
      </p:sp>
      <p:sp>
        <p:nvSpPr>
          <p:cNvPr id="10" name="Text 1">
            <a:extLst>
              <a:ext uri="{FF2B5EF4-FFF2-40B4-BE49-F238E27FC236}">
                <a16:creationId xmlns:a16="http://schemas.microsoft.com/office/drawing/2014/main" id="{F71AB153-EA5C-B0B6-2E95-5480E52731F1}"/>
              </a:ext>
            </a:extLst>
          </p:cNvPr>
          <p:cNvSpPr/>
          <p:nvPr/>
        </p:nvSpPr>
        <p:spPr>
          <a:xfrm>
            <a:off x="1097280" y="274320"/>
            <a:ext cx="8229600" cy="320040"/>
          </a:xfrm>
          <a:prstGeom prst="rect">
            <a:avLst/>
          </a:prstGeom>
          <a:noFill/>
          <a:ln/>
        </p:spPr>
        <p:txBody>
          <a:bodyPr wrap="square" lIns="0" tIns="0" rIns="0" bIns="0" rtlCol="0" anchor="ctr"/>
          <a:lstStyle/>
          <a:p>
            <a:r>
              <a:rPr lang="en-US" sz="1250" b="1" kern="0" spc="200">
                <a:solidFill>
                  <a:srgbClr val="0F7B8A"/>
                </a:solidFill>
                <a:latin typeface="Trebuchet MS"/>
              </a:rPr>
              <a:t>Barrier One</a:t>
            </a:r>
          </a:p>
        </p:txBody>
      </p:sp>
      <p:sp>
        <p:nvSpPr>
          <p:cNvPr id="12" name="Text 0">
            <a:extLst>
              <a:ext uri="{FF2B5EF4-FFF2-40B4-BE49-F238E27FC236}">
                <a16:creationId xmlns:a16="http://schemas.microsoft.com/office/drawing/2014/main" id="{F403E107-F07C-9504-69BE-81083BE673CF}"/>
              </a:ext>
            </a:extLst>
          </p:cNvPr>
          <p:cNvSpPr txBox="1">
            <a:spLocks/>
          </p:cNvSpPr>
          <p:nvPr/>
        </p:nvSpPr>
        <p:spPr>
          <a:xfrm>
            <a:off x="822960" y="566928"/>
            <a:ext cx="10515600" cy="822960"/>
          </a:xfrm>
          <a:prstGeom prst="rect">
            <a:avLst/>
          </a:prstGeom>
          <a:noFill/>
          <a:ln/>
        </p:spPr>
        <p:txBody>
          <a:bodyPr wrap="square" lIns="0" tIns="0" rIns="0" bIns="0" rtlCol="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000" b="1">
                <a:solidFill>
                  <a:srgbClr val="2F3A42"/>
                </a:solidFill>
                <a:latin typeface="Trebuchet MS"/>
              </a:rPr>
              <a:t>AGE / GENERATIONAL</a:t>
            </a:r>
            <a:endParaRPr lang="en-US"/>
          </a:p>
        </p:txBody>
      </p:sp>
      <p:sp>
        <p:nvSpPr>
          <p:cNvPr id="14" name="TextBox 13">
            <a:extLst>
              <a:ext uri="{FF2B5EF4-FFF2-40B4-BE49-F238E27FC236}">
                <a16:creationId xmlns:a16="http://schemas.microsoft.com/office/drawing/2014/main" id="{87FAD3AC-819E-ABB6-B1E0-925908C88174}"/>
              </a:ext>
            </a:extLst>
          </p:cNvPr>
          <p:cNvSpPr txBox="1"/>
          <p:nvPr/>
        </p:nvSpPr>
        <p:spPr>
          <a:xfrm>
            <a:off x="820057" y="1099457"/>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How Gary Could Overcome This Barrier,</a:t>
            </a:r>
          </a:p>
          <a:p>
            <a:pPr algn="ctr"/>
            <a:endParaRPr lang="en-US"/>
          </a:p>
        </p:txBody>
      </p:sp>
      <p:sp>
        <p:nvSpPr>
          <p:cNvPr id="16" name="Rectangle 15">
            <a:extLst>
              <a:ext uri="{FF2B5EF4-FFF2-40B4-BE49-F238E27FC236}">
                <a16:creationId xmlns:a16="http://schemas.microsoft.com/office/drawing/2014/main" id="{878818F9-E793-AFB8-B036-8731B98CD4FA}"/>
              </a:ext>
            </a:extLst>
          </p:cNvPr>
          <p:cNvSpPr/>
          <p:nvPr/>
        </p:nvSpPr>
        <p:spPr>
          <a:xfrm>
            <a:off x="750976" y="1433683"/>
            <a:ext cx="10581947" cy="5120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5A72E803-6969-073B-66A1-3E17EDADE1B2}"/>
              </a:ext>
            </a:extLst>
          </p:cNvPr>
          <p:cNvPicPr>
            <a:picLocks noChangeAspect="1"/>
          </p:cNvPicPr>
          <p:nvPr/>
        </p:nvPicPr>
        <p:blipFill>
          <a:blip r:embed="rId2"/>
          <a:stretch>
            <a:fillRect/>
          </a:stretch>
        </p:blipFill>
        <p:spPr>
          <a:xfrm>
            <a:off x="7520214" y="3381828"/>
            <a:ext cx="3828144" cy="2554515"/>
          </a:xfrm>
          <a:prstGeom prst="rect">
            <a:avLst/>
          </a:prstGeom>
        </p:spPr>
      </p:pic>
    </p:spTree>
    <p:extLst>
      <p:ext uri="{BB962C8B-B14F-4D97-AF65-F5344CB8AC3E}">
        <p14:creationId xmlns:p14="http://schemas.microsoft.com/office/powerpoint/2010/main" val="4722624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bg/>
                                          </p:spTgt>
                                        </p:tgtEl>
                                        <p:attrNameLst>
                                          <p:attrName>style.visibility</p:attrName>
                                        </p:attrNameLst>
                                      </p:cBhvr>
                                      <p:to>
                                        <p:strVal val="visible"/>
                                      </p:to>
                                    </p:set>
                                    <p:animEffect transition="in" filter="fade">
                                      <p:cBhvr>
                                        <p:cTn id="7" dur="500"/>
                                        <p:tgtEl>
                                          <p:spTgt spid="6">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5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fade">
                                      <p:cBhvr>
                                        <p:cTn id="17" dur="500"/>
                                        <p:tgtEl>
                                          <p:spTgt spid="2"/>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fade">
                                      <p:cBhvr>
                                        <p:cTn id="22" dur="500"/>
                                        <p:tgtEl>
                                          <p:spTgt spid="6">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txEl>
                                              <p:pRg st="5" end="5"/>
                                            </p:txEl>
                                          </p:spTgt>
                                        </p:tgtEl>
                                        <p:attrNameLst>
                                          <p:attrName>style.visibility</p:attrName>
                                        </p:attrNameLst>
                                      </p:cBhvr>
                                      <p:to>
                                        <p:strVal val="visible"/>
                                      </p:to>
                                    </p:set>
                                    <p:animEffect transition="in" filter="fade">
                                      <p:cBhvr>
                                        <p:cTn id="27" dur="500"/>
                                        <p:tgtEl>
                                          <p:spTgt spid="6">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6">
                                            <p:txEl>
                                              <p:pRg st="7" end="7"/>
                                            </p:txEl>
                                          </p:spTgt>
                                        </p:tgtEl>
                                        <p:attrNameLst>
                                          <p:attrName>style.visibility</p:attrName>
                                        </p:attrNameLst>
                                      </p:cBhvr>
                                      <p:to>
                                        <p:strVal val="visible"/>
                                      </p:to>
                                    </p:set>
                                    <p:animEffect transition="in" filter="fade">
                                      <p:cBhvr>
                                        <p:cTn id="32" dur="500"/>
                                        <p:tgtEl>
                                          <p:spTgt spid="6">
                                            <p:txEl>
                                              <p:pRg st="7" end="7"/>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6">
                                            <p:txEl>
                                              <p:pRg st="9" end="9"/>
                                            </p:txEl>
                                          </p:spTgt>
                                        </p:tgtEl>
                                        <p:attrNameLst>
                                          <p:attrName>style.visibility</p:attrName>
                                        </p:attrNameLst>
                                      </p:cBhvr>
                                      <p:to>
                                        <p:strVal val="visible"/>
                                      </p:to>
                                    </p:set>
                                    <p:animEffect transition="in" filter="fade">
                                      <p:cBhvr>
                                        <p:cTn id="37" dur="500"/>
                                        <p:tgtEl>
                                          <p:spTgt spid="6">
                                            <p:txEl>
                                              <p:pRg st="9" end="9"/>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6">
                                            <p:txEl>
                                              <p:pRg st="11" end="11"/>
                                            </p:txEl>
                                          </p:spTgt>
                                        </p:tgtEl>
                                        <p:attrNameLst>
                                          <p:attrName>style.visibility</p:attrName>
                                        </p:attrNameLst>
                                      </p:cBhvr>
                                      <p:to>
                                        <p:strVal val="visible"/>
                                      </p:to>
                                    </p:set>
                                    <p:animEffect transition="in" filter="fade">
                                      <p:cBhvr>
                                        <p:cTn id="42" dur="500"/>
                                        <p:tgtEl>
                                          <p:spTgt spid="6">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animBg="1"/>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C18A40-D5BE-2E5B-14AE-F43E2C8C345F}"/>
              </a:ext>
            </a:extLst>
          </p:cNvPr>
          <p:cNvSpPr>
            <a:spLocks noGrp="1"/>
          </p:cNvSpPr>
          <p:nvPr>
            <p:ph type="title"/>
          </p:nvPr>
        </p:nvSpPr>
        <p:spPr>
          <a:xfrm>
            <a:off x="686834" y="1153572"/>
            <a:ext cx="3200400" cy="4461163"/>
          </a:xfrm>
        </p:spPr>
        <p:txBody>
          <a:bodyPr>
            <a:normAutofit/>
          </a:bodyPr>
          <a:lstStyle/>
          <a:p>
            <a:r>
              <a:rPr lang="en-GB">
                <a:solidFill>
                  <a:srgbClr val="FFFFFF"/>
                </a:solidFill>
              </a:rPr>
              <a:t>Barrier 1: Language &amp; Body Language </a:t>
            </a:r>
          </a:p>
        </p:txBody>
      </p:sp>
      <p:sp>
        <p:nvSpPr>
          <p:cNvPr id="3" name="Content Placeholder 2">
            <a:extLst>
              <a:ext uri="{FF2B5EF4-FFF2-40B4-BE49-F238E27FC236}">
                <a16:creationId xmlns:a16="http://schemas.microsoft.com/office/drawing/2014/main" id="{4597881B-528A-378C-C348-5113837B9CA6}"/>
              </a:ext>
            </a:extLst>
          </p:cNvPr>
          <p:cNvSpPr>
            <a:spLocks noGrp="1"/>
          </p:cNvSpPr>
          <p:nvPr>
            <p:ph idx="1"/>
          </p:nvPr>
        </p:nvSpPr>
        <p:spPr>
          <a:xfrm>
            <a:off x="4440051" y="1716201"/>
            <a:ext cx="6906491" cy="5106648"/>
          </a:xfrm>
          <a:solidFill>
            <a:schemeClr val="accent1">
              <a:lumMod val="20000"/>
              <a:lumOff val="80000"/>
            </a:schemeClr>
          </a:solidFill>
        </p:spPr>
        <p:txBody>
          <a:bodyPr anchor="ctr">
            <a:normAutofit/>
          </a:bodyPr>
          <a:lstStyle/>
          <a:p>
            <a:pPr marL="0" indent="0">
              <a:buNone/>
            </a:pPr>
            <a:r>
              <a:rPr lang="en-GB" sz="2200" b="1">
                <a:latin typeface="Arial"/>
                <a:cs typeface="Arial"/>
              </a:rPr>
              <a:t>C</a:t>
            </a:r>
            <a:r>
              <a:rPr lang="en-GB" sz="1600" b="1">
                <a:latin typeface="Arial"/>
                <a:cs typeface="Arial"/>
              </a:rPr>
              <a:t>ontext (CARL):</a:t>
            </a:r>
          </a:p>
          <a:p>
            <a:r>
              <a:rPr lang="en-GB" sz="1600">
                <a:latin typeface="Arial"/>
                <a:cs typeface="Arial"/>
              </a:rPr>
              <a:t>Workforce includes immigrants from 5 cultural groups </a:t>
            </a:r>
          </a:p>
          <a:p>
            <a:r>
              <a:rPr lang="en-GB" sz="1600">
                <a:latin typeface="Arial"/>
                <a:cs typeface="Arial"/>
              </a:rPr>
              <a:t>Many workers speak limited English </a:t>
            </a:r>
          </a:p>
          <a:p>
            <a:r>
              <a:rPr lang="en-GB" sz="1600">
                <a:latin typeface="Arial"/>
                <a:cs typeface="Arial"/>
              </a:rPr>
              <a:t>Gary gives verbal instructions in a noisy environment </a:t>
            </a:r>
          </a:p>
          <a:p>
            <a:r>
              <a:rPr lang="en-GB" sz="1600">
                <a:latin typeface="Arial"/>
                <a:cs typeface="Arial"/>
              </a:rPr>
              <a:t>Communication is often misunderstood </a:t>
            </a:r>
          </a:p>
          <a:p>
            <a:pPr marL="0" indent="0">
              <a:buNone/>
            </a:pPr>
            <a:r>
              <a:rPr lang="en-GB" sz="1600" b="1">
                <a:latin typeface="Arial"/>
                <a:cs typeface="Arial"/>
              </a:rPr>
              <a:t>Evidence from case: </a:t>
            </a:r>
          </a:p>
          <a:p>
            <a:r>
              <a:rPr lang="en-GB" sz="1600">
                <a:latin typeface="Arial"/>
                <a:cs typeface="Arial"/>
              </a:rPr>
              <a:t>“most of them speak their own language”</a:t>
            </a:r>
          </a:p>
          <a:p>
            <a:r>
              <a:rPr lang="en-GB" sz="1600">
                <a:latin typeface="Arial"/>
                <a:cs typeface="Arial"/>
              </a:rPr>
              <a:t>Younger workers “ do something else”</a:t>
            </a:r>
          </a:p>
          <a:p>
            <a:r>
              <a:rPr lang="en-GB" sz="1600">
                <a:latin typeface="Arial"/>
                <a:cs typeface="Arial"/>
              </a:rPr>
              <a:t>Instructions on signs maybe not be understood</a:t>
            </a:r>
          </a:p>
          <a:p>
            <a:pPr marL="0" indent="0">
              <a:buNone/>
            </a:pPr>
            <a:r>
              <a:rPr lang="en-GB" sz="1600" b="1">
                <a:latin typeface="Arial"/>
                <a:cs typeface="Arial"/>
              </a:rPr>
              <a:t>Body language issues:</a:t>
            </a:r>
          </a:p>
          <a:p>
            <a:r>
              <a:rPr lang="en-GB" sz="1600">
                <a:latin typeface="Arial"/>
                <a:cs typeface="Arial"/>
              </a:rPr>
              <a:t>Gary</a:t>
            </a:r>
            <a:r>
              <a:rPr lang="en-GB" sz="1600" b="1">
                <a:latin typeface="Arial"/>
                <a:cs typeface="Arial"/>
              </a:rPr>
              <a:t> </a:t>
            </a:r>
            <a:r>
              <a:rPr lang="en-GB" sz="1600">
                <a:latin typeface="Arial"/>
                <a:cs typeface="Arial"/>
              </a:rPr>
              <a:t>shout and points </a:t>
            </a:r>
          </a:p>
          <a:p>
            <a:r>
              <a:rPr lang="en-GB" sz="1600">
                <a:latin typeface="Arial"/>
                <a:cs typeface="Arial"/>
              </a:rPr>
              <a:t>Aggressive gestures may create fear and confusion</a:t>
            </a:r>
            <a:r>
              <a:rPr lang="en-GB" sz="2200">
                <a:latin typeface="Arial"/>
                <a:cs typeface="Arial"/>
              </a:rPr>
              <a:t> </a:t>
            </a:r>
          </a:p>
        </p:txBody>
      </p:sp>
      <p:pic>
        <p:nvPicPr>
          <p:cNvPr id="4" name="Picture 3" descr="Plane in red circle">
            <a:extLst>
              <a:ext uri="{FF2B5EF4-FFF2-40B4-BE49-F238E27FC236}">
                <a16:creationId xmlns:a16="http://schemas.microsoft.com/office/drawing/2014/main" id="{90EFBDAC-1261-C9E6-5644-39F2B0D31E09}"/>
              </a:ext>
            </a:extLst>
          </p:cNvPr>
          <p:cNvPicPr>
            <a:picLocks noChangeAspect="1"/>
          </p:cNvPicPr>
          <p:nvPr/>
        </p:nvPicPr>
        <p:blipFill>
          <a:blip r:embed="rId2"/>
          <a:stretch>
            <a:fillRect/>
          </a:stretch>
        </p:blipFill>
        <p:spPr>
          <a:xfrm>
            <a:off x="721632" y="1473201"/>
            <a:ext cx="3019879" cy="5326743"/>
          </a:xfrm>
          <a:prstGeom prst="rect">
            <a:avLst/>
          </a:prstGeom>
        </p:spPr>
      </p:pic>
      <p:sp>
        <p:nvSpPr>
          <p:cNvPr id="6" name="Shape 0">
            <a:extLst>
              <a:ext uri="{FF2B5EF4-FFF2-40B4-BE49-F238E27FC236}">
                <a16:creationId xmlns:a16="http://schemas.microsoft.com/office/drawing/2014/main" id="{0E828982-FD6C-A19C-71AF-23D0BECEBE14}"/>
              </a:ext>
            </a:extLst>
          </p:cNvPr>
          <p:cNvSpPr/>
          <p:nvPr/>
        </p:nvSpPr>
        <p:spPr>
          <a:xfrm>
            <a:off x="822960" y="356616"/>
            <a:ext cx="155448" cy="155448"/>
          </a:xfrm>
          <a:prstGeom prst="rect">
            <a:avLst/>
          </a:prstGeom>
          <a:solidFill>
            <a:srgbClr val="0F7B8A"/>
          </a:solidFill>
          <a:ln/>
        </p:spPr>
        <p:txBody>
          <a:bodyPr/>
          <a:lstStyle/>
          <a:p>
            <a:endParaRPr lang="en-GB"/>
          </a:p>
        </p:txBody>
      </p:sp>
      <p:sp>
        <p:nvSpPr>
          <p:cNvPr id="8" name="Text 1">
            <a:extLst>
              <a:ext uri="{FF2B5EF4-FFF2-40B4-BE49-F238E27FC236}">
                <a16:creationId xmlns:a16="http://schemas.microsoft.com/office/drawing/2014/main" id="{E188458B-6B22-5E01-A440-401FFA07733F}"/>
              </a:ext>
            </a:extLst>
          </p:cNvPr>
          <p:cNvSpPr/>
          <p:nvPr/>
        </p:nvSpPr>
        <p:spPr>
          <a:xfrm>
            <a:off x="1097280" y="274320"/>
            <a:ext cx="8229600" cy="320040"/>
          </a:xfrm>
          <a:prstGeom prst="rect">
            <a:avLst/>
          </a:prstGeom>
          <a:noFill/>
          <a:ln/>
        </p:spPr>
        <p:txBody>
          <a:bodyPr wrap="square" lIns="0" tIns="0" rIns="0" bIns="0" rtlCol="0" anchor="ctr"/>
          <a:lstStyle/>
          <a:p>
            <a:r>
              <a:rPr lang="en-US" sz="1250" b="1" kern="0" spc="200">
                <a:solidFill>
                  <a:srgbClr val="0F7B8A"/>
                </a:solidFill>
                <a:latin typeface="Trebuchet MS"/>
              </a:rPr>
              <a:t>Barrier Two</a:t>
            </a:r>
          </a:p>
        </p:txBody>
      </p:sp>
      <p:sp>
        <p:nvSpPr>
          <p:cNvPr id="10" name="Text 0">
            <a:extLst>
              <a:ext uri="{FF2B5EF4-FFF2-40B4-BE49-F238E27FC236}">
                <a16:creationId xmlns:a16="http://schemas.microsoft.com/office/drawing/2014/main" id="{CFB6B3DE-5E6A-4746-60BF-B5A788B1FC6C}"/>
              </a:ext>
            </a:extLst>
          </p:cNvPr>
          <p:cNvSpPr txBox="1">
            <a:spLocks/>
          </p:cNvSpPr>
          <p:nvPr/>
        </p:nvSpPr>
        <p:spPr>
          <a:xfrm>
            <a:off x="822960" y="566928"/>
            <a:ext cx="10515600" cy="822960"/>
          </a:xfrm>
          <a:prstGeom prst="rect">
            <a:avLst/>
          </a:prstGeom>
          <a:noFill/>
          <a:ln/>
        </p:spPr>
        <p:txBody>
          <a:bodyPr wrap="square" lIns="0" tIns="0" rIns="0" bIns="0" rtlCol="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000" b="1">
                <a:solidFill>
                  <a:srgbClr val="2F3A42"/>
                </a:solidFill>
                <a:latin typeface="Trebuchet MS"/>
              </a:rPr>
              <a:t>Language and Body Language</a:t>
            </a:r>
          </a:p>
        </p:txBody>
      </p:sp>
      <p:sp>
        <p:nvSpPr>
          <p:cNvPr id="12" name="TextBox 11">
            <a:extLst>
              <a:ext uri="{FF2B5EF4-FFF2-40B4-BE49-F238E27FC236}">
                <a16:creationId xmlns:a16="http://schemas.microsoft.com/office/drawing/2014/main" id="{6B872245-29A4-AE3D-43A8-2182FF4ADA14}"/>
              </a:ext>
            </a:extLst>
          </p:cNvPr>
          <p:cNvSpPr txBox="1"/>
          <p:nvPr/>
        </p:nvSpPr>
        <p:spPr>
          <a:xfrm>
            <a:off x="820057" y="1099457"/>
            <a:ext cx="6096000" cy="6155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0" i="0" u="none" strike="noStrike" baseline="0">
                <a:solidFill>
                  <a:srgbClr val="000000"/>
                </a:solidFill>
                <a:latin typeface="Arial"/>
              </a:rPr>
              <a:t>At </a:t>
            </a:r>
            <a:r>
              <a:rPr lang="en-US" sz="1600" b="1">
                <a:solidFill>
                  <a:srgbClr val="000000"/>
                </a:solidFill>
                <a:latin typeface="Arial"/>
              </a:rPr>
              <a:t>Flight Foods Ltd</a:t>
            </a:r>
            <a:r>
              <a:rPr lang="en-US" sz="1600" b="1" i="0" u="none" strike="noStrike" baseline="0">
                <a:solidFill>
                  <a:srgbClr val="000000"/>
                </a:solidFill>
                <a:latin typeface="Arial"/>
              </a:rPr>
              <a:t>.</a:t>
            </a:r>
            <a:r>
              <a:rPr lang="en-US" sz="1600" b="0" i="0" u="none" strike="noStrike" baseline="0">
                <a:solidFill>
                  <a:srgbClr val="000000"/>
                </a:solidFill>
                <a:latin typeface="Arial"/>
              </a:rPr>
              <a:t>, </a:t>
            </a:r>
            <a:endParaRPr lang="en-US"/>
          </a:p>
          <a:p>
            <a:pPr algn="ctr"/>
            <a:endParaRPr lang="en-US"/>
          </a:p>
        </p:txBody>
      </p:sp>
      <p:sp>
        <p:nvSpPr>
          <p:cNvPr id="14" name="Rectangle 13">
            <a:extLst>
              <a:ext uri="{FF2B5EF4-FFF2-40B4-BE49-F238E27FC236}">
                <a16:creationId xmlns:a16="http://schemas.microsoft.com/office/drawing/2014/main" id="{480B76C9-D2EC-DDE6-2646-F747892E8E21}"/>
              </a:ext>
            </a:extLst>
          </p:cNvPr>
          <p:cNvSpPr/>
          <p:nvPr/>
        </p:nvSpPr>
        <p:spPr>
          <a:xfrm>
            <a:off x="750976" y="1433683"/>
            <a:ext cx="10581947" cy="5120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660158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fade">
                                      <p:cBhvr>
                                        <p:cTn id="47" dur="500"/>
                                        <p:tgtEl>
                                          <p:spTgt spid="3">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3">
                                            <p:txEl>
                                              <p:pRg st="9" end="9"/>
                                            </p:txEl>
                                          </p:spTgt>
                                        </p:tgtEl>
                                        <p:attrNameLst>
                                          <p:attrName>style.visibility</p:attrName>
                                        </p:attrNameLst>
                                      </p:cBhvr>
                                      <p:to>
                                        <p:strVal val="visible"/>
                                      </p:to>
                                    </p:set>
                                    <p:animEffect transition="in" filter="fade">
                                      <p:cBhvr>
                                        <p:cTn id="52" dur="500"/>
                                        <p:tgtEl>
                                          <p:spTgt spid="3">
                                            <p:txEl>
                                              <p:pRg st="9" end="9"/>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3">
                                            <p:txEl>
                                              <p:pRg st="10" end="10"/>
                                            </p:txEl>
                                          </p:spTgt>
                                        </p:tgtEl>
                                        <p:attrNameLst>
                                          <p:attrName>style.visibility</p:attrName>
                                        </p:attrNameLst>
                                      </p:cBhvr>
                                      <p:to>
                                        <p:strVal val="visible"/>
                                      </p:to>
                                    </p:set>
                                    <p:animEffect transition="in" filter="fade">
                                      <p:cBhvr>
                                        <p:cTn id="57" dur="500"/>
                                        <p:tgtEl>
                                          <p:spTgt spid="3">
                                            <p:txEl>
                                              <p:pRg st="10" end="10"/>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3">
                                            <p:txEl>
                                              <p:pRg st="11" end="11"/>
                                            </p:txEl>
                                          </p:spTgt>
                                        </p:tgtEl>
                                        <p:attrNameLst>
                                          <p:attrName>style.visibility</p:attrName>
                                        </p:attrNameLst>
                                      </p:cBhvr>
                                      <p:to>
                                        <p:strVal val="visible"/>
                                      </p:to>
                                    </p:set>
                                    <p:animEffect transition="in" filter="fade">
                                      <p:cBhvr>
                                        <p:cTn id="62" dur="5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D43340F-1E88-310E-9249-2894C2B071F8}"/>
              </a:ext>
            </a:extLst>
          </p:cNvPr>
          <p:cNvSpPr>
            <a:spLocks noGrp="1"/>
          </p:cNvSpPr>
          <p:nvPr>
            <p:ph idx="1"/>
          </p:nvPr>
        </p:nvSpPr>
        <p:spPr>
          <a:xfrm>
            <a:off x="674478" y="2175837"/>
            <a:ext cx="4016394" cy="4107397"/>
          </a:xfrm>
          <a:solidFill>
            <a:schemeClr val="accent1">
              <a:lumMod val="20000"/>
              <a:lumOff val="80000"/>
            </a:schemeClr>
          </a:solidFill>
        </p:spPr>
        <p:txBody>
          <a:bodyPr anchor="t">
            <a:noAutofit/>
          </a:bodyPr>
          <a:lstStyle/>
          <a:p>
            <a:pPr marL="0" indent="0">
              <a:buNone/>
            </a:pPr>
            <a:r>
              <a:rPr lang="en-GB" sz="1600">
                <a:latin typeface="Arial"/>
                <a:cs typeface="Arial"/>
              </a:rPr>
              <a:t>The Shannon and Weaver model is a liner model of communication that provides a framework for analysing how messages are sent and received </a:t>
            </a:r>
            <a:r>
              <a:rPr lang="en-GB" sz="1600" b="1">
                <a:latin typeface="Arial"/>
                <a:cs typeface="Arial"/>
              </a:rPr>
              <a:t>(Drew, 2023)</a:t>
            </a:r>
          </a:p>
          <a:p>
            <a:pPr marL="0" indent="0">
              <a:buNone/>
            </a:pPr>
            <a:r>
              <a:rPr lang="en-GB" sz="1600">
                <a:latin typeface="Arial"/>
                <a:cs typeface="Arial"/>
              </a:rPr>
              <a:t>Sender → Gary</a:t>
            </a:r>
          </a:p>
          <a:p>
            <a:pPr marL="0" indent="0">
              <a:buNone/>
            </a:pPr>
            <a:r>
              <a:rPr lang="en-GB" sz="1600">
                <a:latin typeface="Arial"/>
                <a:cs typeface="Arial"/>
              </a:rPr>
              <a:t>Message → Hygiene instructions </a:t>
            </a:r>
          </a:p>
          <a:p>
            <a:pPr marL="0" indent="0">
              <a:buNone/>
            </a:pPr>
            <a:r>
              <a:rPr lang="en-GB" sz="1600">
                <a:latin typeface="Arial"/>
                <a:cs typeface="Arial"/>
              </a:rPr>
              <a:t>Noice → Machinery+ language barrier</a:t>
            </a:r>
          </a:p>
          <a:p>
            <a:pPr marL="0" indent="0">
              <a:buNone/>
            </a:pPr>
            <a:r>
              <a:rPr lang="en-GB" sz="1600" b="1">
                <a:latin typeface="Arial"/>
                <a:cs typeface="Arial"/>
              </a:rPr>
              <a:t>Result</a:t>
            </a:r>
          </a:p>
          <a:p>
            <a:pPr marL="0" indent="0">
              <a:buNone/>
            </a:pPr>
            <a:r>
              <a:rPr lang="en-GB" sz="1600">
                <a:latin typeface="Arial"/>
                <a:cs typeface="Arial"/>
              </a:rPr>
              <a:t>Miscommunication causes:</a:t>
            </a:r>
          </a:p>
          <a:p>
            <a:pPr>
              <a:buFont typeface="Wingdings" panose="020B0604020202020204" pitchFamily="34" charset="0"/>
              <a:buChar char="v"/>
            </a:pPr>
            <a:r>
              <a:rPr lang="en-GB" sz="1600">
                <a:latin typeface="Arial"/>
                <a:cs typeface="Arial"/>
              </a:rPr>
              <a:t>Undercooked meals </a:t>
            </a:r>
          </a:p>
          <a:p>
            <a:pPr>
              <a:buFont typeface="Wingdings" panose="020B0604020202020204" pitchFamily="34" charset="0"/>
              <a:buChar char="v"/>
            </a:pPr>
            <a:r>
              <a:rPr lang="en-GB" sz="1600">
                <a:latin typeface="Arial"/>
                <a:cs typeface="Arial"/>
              </a:rPr>
              <a:t>Packaging errors </a:t>
            </a:r>
          </a:p>
          <a:p>
            <a:pPr>
              <a:buFont typeface="Wingdings" panose="020B0604020202020204" pitchFamily="34" charset="0"/>
              <a:buChar char="v"/>
            </a:pPr>
            <a:r>
              <a:rPr lang="en-GB" sz="1600">
                <a:latin typeface="Arial"/>
                <a:cs typeface="Arial"/>
              </a:rPr>
              <a:t>Cross- contamination</a:t>
            </a:r>
          </a:p>
        </p:txBody>
      </p:sp>
      <p:pic>
        <p:nvPicPr>
          <p:cNvPr id="5" name="Picture 4">
            <a:extLst>
              <a:ext uri="{FF2B5EF4-FFF2-40B4-BE49-F238E27FC236}">
                <a16:creationId xmlns:a16="http://schemas.microsoft.com/office/drawing/2014/main" id="{EC6F78D4-C0B9-9142-8172-C0986F6D9B3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53729" y="2174385"/>
            <a:ext cx="6288781" cy="4103043"/>
          </a:xfrm>
          <a:prstGeom prst="rect">
            <a:avLst/>
          </a:prstGeom>
        </p:spPr>
      </p:pic>
      <p:sp>
        <p:nvSpPr>
          <p:cNvPr id="6" name="Shape 0">
            <a:extLst>
              <a:ext uri="{FF2B5EF4-FFF2-40B4-BE49-F238E27FC236}">
                <a16:creationId xmlns:a16="http://schemas.microsoft.com/office/drawing/2014/main" id="{21BAFFC0-9D5E-D99B-5459-10F2DC6C7B67}"/>
              </a:ext>
            </a:extLst>
          </p:cNvPr>
          <p:cNvSpPr/>
          <p:nvPr/>
        </p:nvSpPr>
        <p:spPr>
          <a:xfrm>
            <a:off x="822960" y="356616"/>
            <a:ext cx="155448" cy="155448"/>
          </a:xfrm>
          <a:prstGeom prst="rect">
            <a:avLst/>
          </a:prstGeom>
          <a:solidFill>
            <a:srgbClr val="0F7B8A"/>
          </a:solidFill>
          <a:ln/>
        </p:spPr>
        <p:txBody>
          <a:bodyPr/>
          <a:lstStyle/>
          <a:p>
            <a:endParaRPr lang="en-GB"/>
          </a:p>
        </p:txBody>
      </p:sp>
      <p:sp>
        <p:nvSpPr>
          <p:cNvPr id="8" name="Text 1">
            <a:extLst>
              <a:ext uri="{FF2B5EF4-FFF2-40B4-BE49-F238E27FC236}">
                <a16:creationId xmlns:a16="http://schemas.microsoft.com/office/drawing/2014/main" id="{BAAAD7C7-0565-FF05-56F3-13B829A43B1F}"/>
              </a:ext>
            </a:extLst>
          </p:cNvPr>
          <p:cNvSpPr/>
          <p:nvPr/>
        </p:nvSpPr>
        <p:spPr>
          <a:xfrm>
            <a:off x="1097280" y="274320"/>
            <a:ext cx="8229600" cy="320040"/>
          </a:xfrm>
          <a:prstGeom prst="rect">
            <a:avLst/>
          </a:prstGeom>
          <a:noFill/>
          <a:ln/>
        </p:spPr>
        <p:txBody>
          <a:bodyPr wrap="square" lIns="0" tIns="0" rIns="0" bIns="0" rtlCol="0" anchor="ctr"/>
          <a:lstStyle/>
          <a:p>
            <a:r>
              <a:rPr lang="en-US" sz="1250" b="1" kern="0" spc="200">
                <a:solidFill>
                  <a:srgbClr val="0F7B8A"/>
                </a:solidFill>
                <a:latin typeface="Trebuchet MS"/>
              </a:rPr>
              <a:t>Barrier Two</a:t>
            </a:r>
          </a:p>
        </p:txBody>
      </p:sp>
      <p:sp>
        <p:nvSpPr>
          <p:cNvPr id="10" name="Text 0">
            <a:extLst>
              <a:ext uri="{FF2B5EF4-FFF2-40B4-BE49-F238E27FC236}">
                <a16:creationId xmlns:a16="http://schemas.microsoft.com/office/drawing/2014/main" id="{A76677B3-3569-BA0D-C01F-00B3DF32D42A}"/>
              </a:ext>
            </a:extLst>
          </p:cNvPr>
          <p:cNvSpPr txBox="1">
            <a:spLocks/>
          </p:cNvSpPr>
          <p:nvPr/>
        </p:nvSpPr>
        <p:spPr>
          <a:xfrm>
            <a:off x="822960" y="566928"/>
            <a:ext cx="10515600" cy="822960"/>
          </a:xfrm>
          <a:prstGeom prst="rect">
            <a:avLst/>
          </a:prstGeom>
          <a:noFill/>
          <a:ln/>
        </p:spPr>
        <p:txBody>
          <a:bodyPr wrap="square" lIns="0" tIns="0" rIns="0" bIns="0" rtlCol="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000" b="1">
                <a:solidFill>
                  <a:srgbClr val="2F3A42"/>
                </a:solidFill>
                <a:latin typeface="Trebuchet MS"/>
              </a:rPr>
              <a:t>Language and Body Language</a:t>
            </a:r>
          </a:p>
        </p:txBody>
      </p:sp>
      <p:sp>
        <p:nvSpPr>
          <p:cNvPr id="12" name="TextBox 11">
            <a:extLst>
              <a:ext uri="{FF2B5EF4-FFF2-40B4-BE49-F238E27FC236}">
                <a16:creationId xmlns:a16="http://schemas.microsoft.com/office/drawing/2014/main" id="{81D98FBB-B502-5620-D4BA-9C0511217F31}"/>
              </a:ext>
            </a:extLst>
          </p:cNvPr>
          <p:cNvSpPr txBox="1"/>
          <p:nvPr/>
        </p:nvSpPr>
        <p:spPr>
          <a:xfrm>
            <a:off x="820057" y="1099457"/>
            <a:ext cx="6096000" cy="6155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a:solidFill>
                  <a:srgbClr val="000000"/>
                </a:solidFill>
                <a:latin typeface="Arial"/>
              </a:rPr>
              <a:t>Shannon and Weaver (1949) </a:t>
            </a:r>
            <a:r>
              <a:rPr lang="en-US" sz="1600">
                <a:solidFill>
                  <a:srgbClr val="000000"/>
                </a:solidFill>
                <a:latin typeface="Arial"/>
              </a:rPr>
              <a:t>model,</a:t>
            </a:r>
            <a:r>
              <a:rPr lang="en-US" sz="1600" b="0" i="0" u="none" strike="noStrike" baseline="0">
                <a:solidFill>
                  <a:srgbClr val="000000"/>
                </a:solidFill>
                <a:latin typeface="Arial"/>
              </a:rPr>
              <a:t> </a:t>
            </a:r>
            <a:endParaRPr lang="en-US"/>
          </a:p>
          <a:p>
            <a:pPr algn="ctr"/>
            <a:endParaRPr lang="en-US"/>
          </a:p>
        </p:txBody>
      </p:sp>
      <p:sp>
        <p:nvSpPr>
          <p:cNvPr id="14" name="Rectangle 13">
            <a:extLst>
              <a:ext uri="{FF2B5EF4-FFF2-40B4-BE49-F238E27FC236}">
                <a16:creationId xmlns:a16="http://schemas.microsoft.com/office/drawing/2014/main" id="{1A3F8CB0-AB66-C33B-B8B2-B93CF0550FD1}"/>
              </a:ext>
            </a:extLst>
          </p:cNvPr>
          <p:cNvSpPr/>
          <p:nvPr/>
        </p:nvSpPr>
        <p:spPr>
          <a:xfrm>
            <a:off x="750976" y="1433683"/>
            <a:ext cx="10581947" cy="5120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827596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5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Effect transition="in" filter="fade">
                                      <p:cBhvr>
                                        <p:cTn id="22" dur="500"/>
                                        <p:tgtEl>
                                          <p:spTgt spid="3">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fade">
                                      <p:cBhvr>
                                        <p:cTn id="27" dur="500"/>
                                        <p:tgtEl>
                                          <p:spTgt spid="3">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3" end="3"/>
                                            </p:txEl>
                                          </p:spTgt>
                                        </p:tgtEl>
                                        <p:attrNameLst>
                                          <p:attrName>style.visibility</p:attrName>
                                        </p:attrNameLst>
                                      </p:cBhvr>
                                      <p:to>
                                        <p:strVal val="visible"/>
                                      </p:to>
                                    </p:set>
                                    <p:animEffect transition="in" filter="fade">
                                      <p:cBhvr>
                                        <p:cTn id="32" dur="500"/>
                                        <p:tgtEl>
                                          <p:spTgt spid="3">
                                            <p:txEl>
                                              <p:pRg st="3" end="3"/>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Effect transition="in" filter="fade">
                                      <p:cBhvr>
                                        <p:cTn id="37" dur="500"/>
                                        <p:tgtEl>
                                          <p:spTgt spid="3">
                                            <p:txEl>
                                              <p:pRg st="4" end="4"/>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500"/>
                                        <p:tgtEl>
                                          <p:spTgt spid="3">
                                            <p:txEl>
                                              <p:pRg st="5" end="5"/>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
                                            <p:txEl>
                                              <p:pRg st="6" end="6"/>
                                            </p:txEl>
                                          </p:spTgt>
                                        </p:tgtEl>
                                        <p:attrNameLst>
                                          <p:attrName>style.visibility</p:attrName>
                                        </p:attrNameLst>
                                      </p:cBhvr>
                                      <p:to>
                                        <p:strVal val="visible"/>
                                      </p:to>
                                    </p:set>
                                    <p:animEffect transition="in" filter="fade">
                                      <p:cBhvr>
                                        <p:cTn id="47" dur="500"/>
                                        <p:tgtEl>
                                          <p:spTgt spid="3">
                                            <p:txEl>
                                              <p:pRg st="6" end="6"/>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3">
                                            <p:txEl>
                                              <p:pRg st="7" end="7"/>
                                            </p:txEl>
                                          </p:spTgt>
                                        </p:tgtEl>
                                        <p:attrNameLst>
                                          <p:attrName>style.visibility</p:attrName>
                                        </p:attrNameLst>
                                      </p:cBhvr>
                                      <p:to>
                                        <p:strVal val="visible"/>
                                      </p:to>
                                    </p:set>
                                    <p:animEffect transition="in" filter="fade">
                                      <p:cBhvr>
                                        <p:cTn id="52" dur="500"/>
                                        <p:tgtEl>
                                          <p:spTgt spid="3">
                                            <p:txEl>
                                              <p:pRg st="7" end="7"/>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3">
                                            <p:txEl>
                                              <p:pRg st="8" end="8"/>
                                            </p:txEl>
                                          </p:spTgt>
                                        </p:tgtEl>
                                        <p:attrNameLst>
                                          <p:attrName>style.visibility</p:attrName>
                                        </p:attrNameLst>
                                      </p:cBhvr>
                                      <p:to>
                                        <p:strVal val="visible"/>
                                      </p:to>
                                    </p:set>
                                    <p:animEffect transition="in" filter="fade">
                                      <p:cBhvr>
                                        <p:cTn id="5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69FD9D8-D6BA-41AD-0A87-42644CC684B7}"/>
              </a:ext>
            </a:extLst>
          </p:cNvPr>
          <p:cNvSpPr>
            <a:spLocks noGrp="1"/>
          </p:cNvSpPr>
          <p:nvPr>
            <p:ph idx="1"/>
          </p:nvPr>
        </p:nvSpPr>
        <p:spPr>
          <a:xfrm>
            <a:off x="5731821" y="4060259"/>
            <a:ext cx="4402779" cy="2283618"/>
          </a:xfrm>
          <a:solidFill>
            <a:schemeClr val="accent1">
              <a:lumMod val="20000"/>
              <a:lumOff val="80000"/>
            </a:schemeClr>
          </a:solidFill>
        </p:spPr>
        <p:txBody>
          <a:bodyPr vert="horz" lIns="91440" tIns="45720" rIns="91440" bIns="45720" rtlCol="0" anchor="ctr">
            <a:noAutofit/>
          </a:bodyPr>
          <a:lstStyle/>
          <a:p>
            <a:pPr marL="0" indent="0">
              <a:buNone/>
            </a:pPr>
            <a:r>
              <a:rPr lang="en-GB" sz="1600" b="1">
                <a:latin typeface="Arial"/>
                <a:cs typeface="Arial"/>
              </a:rPr>
              <a:t>Emotional Impact</a:t>
            </a:r>
          </a:p>
          <a:p>
            <a:pPr marL="0" indent="0">
              <a:buNone/>
            </a:pPr>
            <a:r>
              <a:rPr lang="en-GB" sz="1600">
                <a:latin typeface="Arial"/>
                <a:cs typeface="Arial"/>
              </a:rPr>
              <a:t>Negative emotions reduce: </a:t>
            </a:r>
          </a:p>
          <a:p>
            <a:pPr marL="285750" indent="-285750">
              <a:buFont typeface="Wingdings" panose="020B0604020202020204" pitchFamily="34" charset="0"/>
              <a:buChar char="v"/>
            </a:pPr>
            <a:r>
              <a:rPr lang="en-GB" sz="1600">
                <a:latin typeface="Arial"/>
                <a:cs typeface="Arial"/>
              </a:rPr>
              <a:t>Patience </a:t>
            </a:r>
          </a:p>
          <a:p>
            <a:pPr marL="285750" indent="-285750">
              <a:buFont typeface="Wingdings" panose="020B0604020202020204" pitchFamily="34" charset="0"/>
              <a:buChar char="v"/>
            </a:pPr>
            <a:r>
              <a:rPr lang="en-GB" sz="1600">
                <a:latin typeface="Arial"/>
                <a:cs typeface="Arial"/>
              </a:rPr>
              <a:t>Listening </a:t>
            </a:r>
          </a:p>
          <a:p>
            <a:pPr marL="285750" indent="-285750">
              <a:buFont typeface="Wingdings" panose="020B0604020202020204" pitchFamily="34" charset="0"/>
              <a:buChar char="v"/>
            </a:pPr>
            <a:r>
              <a:rPr lang="en-GB" sz="1600">
                <a:latin typeface="Arial"/>
                <a:cs typeface="Arial"/>
              </a:rPr>
              <a:t>Decision- making </a:t>
            </a:r>
          </a:p>
          <a:p>
            <a:pPr marL="285750" indent="-285750">
              <a:buFont typeface="Wingdings" panose="020B0604020202020204" pitchFamily="34" charset="0"/>
              <a:buChar char="v"/>
            </a:pPr>
            <a:r>
              <a:rPr lang="en-GB" sz="1600">
                <a:latin typeface="Arial"/>
                <a:cs typeface="Arial"/>
              </a:rPr>
              <a:t>Respectful communication </a:t>
            </a:r>
            <a:r>
              <a:rPr lang="en-GB" sz="1600" b="1">
                <a:latin typeface="Arial"/>
                <a:cs typeface="Arial"/>
              </a:rPr>
              <a:t> </a:t>
            </a:r>
          </a:p>
        </p:txBody>
      </p:sp>
      <p:sp>
        <p:nvSpPr>
          <p:cNvPr id="5" name="Shape 0">
            <a:extLst>
              <a:ext uri="{FF2B5EF4-FFF2-40B4-BE49-F238E27FC236}">
                <a16:creationId xmlns:a16="http://schemas.microsoft.com/office/drawing/2014/main" id="{7B9CD936-D88A-D8CA-371E-63B75CF9540C}"/>
              </a:ext>
            </a:extLst>
          </p:cNvPr>
          <p:cNvSpPr/>
          <p:nvPr/>
        </p:nvSpPr>
        <p:spPr>
          <a:xfrm>
            <a:off x="822960" y="356616"/>
            <a:ext cx="155448" cy="155448"/>
          </a:xfrm>
          <a:prstGeom prst="rect">
            <a:avLst/>
          </a:prstGeom>
          <a:solidFill>
            <a:srgbClr val="0F7B8A"/>
          </a:solidFill>
          <a:ln/>
        </p:spPr>
        <p:txBody>
          <a:bodyPr/>
          <a:lstStyle/>
          <a:p>
            <a:endParaRPr lang="en-GB"/>
          </a:p>
        </p:txBody>
      </p:sp>
      <p:sp>
        <p:nvSpPr>
          <p:cNvPr id="7" name="Text 1">
            <a:extLst>
              <a:ext uri="{FF2B5EF4-FFF2-40B4-BE49-F238E27FC236}">
                <a16:creationId xmlns:a16="http://schemas.microsoft.com/office/drawing/2014/main" id="{095A6554-DA15-60C7-1CE1-73ADC42E9785}"/>
              </a:ext>
            </a:extLst>
          </p:cNvPr>
          <p:cNvSpPr/>
          <p:nvPr/>
        </p:nvSpPr>
        <p:spPr>
          <a:xfrm>
            <a:off x="1097280" y="274320"/>
            <a:ext cx="8229600" cy="320040"/>
          </a:xfrm>
          <a:prstGeom prst="rect">
            <a:avLst/>
          </a:prstGeom>
          <a:noFill/>
          <a:ln/>
        </p:spPr>
        <p:txBody>
          <a:bodyPr wrap="square" lIns="0" tIns="0" rIns="0" bIns="0" rtlCol="0" anchor="ctr"/>
          <a:lstStyle/>
          <a:p>
            <a:r>
              <a:rPr lang="en-US" sz="1250" b="1" kern="0" spc="200">
                <a:solidFill>
                  <a:srgbClr val="0F7B8A"/>
                </a:solidFill>
                <a:latin typeface="Trebuchet MS"/>
              </a:rPr>
              <a:t>Barrier Three</a:t>
            </a:r>
          </a:p>
        </p:txBody>
      </p:sp>
      <p:sp>
        <p:nvSpPr>
          <p:cNvPr id="9" name="Text 0">
            <a:extLst>
              <a:ext uri="{FF2B5EF4-FFF2-40B4-BE49-F238E27FC236}">
                <a16:creationId xmlns:a16="http://schemas.microsoft.com/office/drawing/2014/main" id="{D31F9A30-B381-446B-60EB-F78E15B19D8E}"/>
              </a:ext>
            </a:extLst>
          </p:cNvPr>
          <p:cNvSpPr txBox="1">
            <a:spLocks/>
          </p:cNvSpPr>
          <p:nvPr/>
        </p:nvSpPr>
        <p:spPr>
          <a:xfrm>
            <a:off x="822960" y="566928"/>
            <a:ext cx="10515600" cy="822960"/>
          </a:xfrm>
          <a:prstGeom prst="rect">
            <a:avLst/>
          </a:prstGeom>
          <a:noFill/>
          <a:ln/>
        </p:spPr>
        <p:txBody>
          <a:bodyPr wrap="square" lIns="0" tIns="0" rIns="0" bIns="0" rtlCol="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000" b="1">
                <a:solidFill>
                  <a:srgbClr val="2F3A42"/>
                </a:solidFill>
                <a:latin typeface="Trebuchet MS"/>
              </a:rPr>
              <a:t>Emotional Communication Barrier</a:t>
            </a:r>
          </a:p>
        </p:txBody>
      </p:sp>
      <p:sp>
        <p:nvSpPr>
          <p:cNvPr id="11" name="TextBox 10">
            <a:extLst>
              <a:ext uri="{FF2B5EF4-FFF2-40B4-BE49-F238E27FC236}">
                <a16:creationId xmlns:a16="http://schemas.microsoft.com/office/drawing/2014/main" id="{5547EAFE-C2B9-B885-D044-377D55F30A1C}"/>
              </a:ext>
            </a:extLst>
          </p:cNvPr>
          <p:cNvSpPr txBox="1"/>
          <p:nvPr/>
        </p:nvSpPr>
        <p:spPr>
          <a:xfrm>
            <a:off x="820057" y="1099457"/>
            <a:ext cx="6096000" cy="6155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solidFill>
                  <a:srgbClr val="000000"/>
                </a:solidFill>
                <a:latin typeface="Arial"/>
              </a:rPr>
              <a:t>At </a:t>
            </a:r>
            <a:r>
              <a:rPr lang="en-US" sz="1600" b="1">
                <a:solidFill>
                  <a:srgbClr val="000000"/>
                </a:solidFill>
                <a:latin typeface="Arial"/>
              </a:rPr>
              <a:t>Flight Foods LTD</a:t>
            </a:r>
            <a:r>
              <a:rPr lang="en-US" sz="1600">
                <a:solidFill>
                  <a:srgbClr val="000000"/>
                </a:solidFill>
                <a:latin typeface="Arial"/>
              </a:rPr>
              <a:t>.,</a:t>
            </a:r>
            <a:r>
              <a:rPr lang="en-US" sz="1600" b="0" i="0" u="none" strike="noStrike" baseline="0">
                <a:solidFill>
                  <a:srgbClr val="000000"/>
                </a:solidFill>
                <a:latin typeface="Arial"/>
              </a:rPr>
              <a:t> </a:t>
            </a:r>
            <a:endParaRPr lang="en-US"/>
          </a:p>
          <a:p>
            <a:pPr algn="ctr"/>
            <a:endParaRPr lang="en-US"/>
          </a:p>
        </p:txBody>
      </p:sp>
      <p:sp>
        <p:nvSpPr>
          <p:cNvPr id="13" name="Rectangle 12">
            <a:extLst>
              <a:ext uri="{FF2B5EF4-FFF2-40B4-BE49-F238E27FC236}">
                <a16:creationId xmlns:a16="http://schemas.microsoft.com/office/drawing/2014/main" id="{766F443D-EB9C-9169-0E29-CF9653444102}"/>
              </a:ext>
            </a:extLst>
          </p:cNvPr>
          <p:cNvSpPr/>
          <p:nvPr/>
        </p:nvSpPr>
        <p:spPr>
          <a:xfrm>
            <a:off x="750976" y="1433683"/>
            <a:ext cx="10581947" cy="5120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1505DE28-126D-3CF7-A2A1-61B992800EA6}"/>
              </a:ext>
            </a:extLst>
          </p:cNvPr>
          <p:cNvSpPr txBox="1"/>
          <p:nvPr/>
        </p:nvSpPr>
        <p:spPr>
          <a:xfrm>
            <a:off x="1059544" y="1709057"/>
            <a:ext cx="4122056" cy="1846659"/>
          </a:xfrm>
          <a:prstGeom prst="rect">
            <a:avLst/>
          </a:prstGeom>
          <a:solidFill>
            <a:schemeClr val="accent1">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a:solidFill>
                  <a:srgbClr val="000000"/>
                </a:solidFill>
                <a:latin typeface="Arial"/>
                <a:cs typeface="Segoe UI"/>
              </a:rPr>
              <a:t>Gary experiences</a:t>
            </a:r>
            <a:r>
              <a:rPr lang="en-GB" sz="1600">
                <a:solidFill>
                  <a:srgbClr val="000000"/>
                </a:solidFill>
                <a:latin typeface="Arial"/>
                <a:cs typeface="Segoe UI"/>
              </a:rPr>
              <a:t>​</a:t>
            </a:r>
            <a:endParaRPr lang="en-US">
              <a:solidFill>
                <a:srgbClr val="000000"/>
              </a:solidFill>
              <a:latin typeface="Aptos"/>
              <a:cs typeface="Segoe UI"/>
            </a:endParaRPr>
          </a:p>
          <a:p>
            <a:endParaRPr lang="en-GB" sz="1600">
              <a:solidFill>
                <a:srgbClr val="000000"/>
              </a:solidFill>
              <a:latin typeface="Segoe UI"/>
              <a:cs typeface="Segoe UI"/>
            </a:endParaRPr>
          </a:p>
          <a:p>
            <a:pPr marL="285750" indent="-285750">
              <a:buFont typeface="Wingdings"/>
              <a:buChar char="v"/>
            </a:pPr>
            <a:r>
              <a:rPr lang="en-GB" sz="1600">
                <a:solidFill>
                  <a:srgbClr val="000000"/>
                </a:solidFill>
                <a:latin typeface="Arial"/>
                <a:cs typeface="Arial"/>
              </a:rPr>
              <a:t>Fatigue from lack of sleep</a:t>
            </a:r>
            <a:r>
              <a:rPr lang="en-US" sz="1600">
                <a:solidFill>
                  <a:srgbClr val="000000"/>
                </a:solidFill>
                <a:latin typeface="Arial"/>
                <a:cs typeface="Arial"/>
              </a:rPr>
              <a:t>​</a:t>
            </a:r>
            <a:endParaRPr lang="en-GB"/>
          </a:p>
          <a:p>
            <a:pPr marL="285750" indent="-285750">
              <a:buFont typeface="Wingdings"/>
              <a:buChar char="v"/>
            </a:pPr>
            <a:r>
              <a:rPr lang="en-GB" sz="1600">
                <a:solidFill>
                  <a:srgbClr val="000000"/>
                </a:solidFill>
                <a:latin typeface="Arial"/>
                <a:cs typeface="Arial"/>
              </a:rPr>
              <a:t>Stress from transport problems</a:t>
            </a:r>
            <a:r>
              <a:rPr lang="en-US" sz="1600">
                <a:solidFill>
                  <a:srgbClr val="000000"/>
                </a:solidFill>
                <a:latin typeface="Arial"/>
                <a:cs typeface="Arial"/>
              </a:rPr>
              <a:t>​</a:t>
            </a:r>
            <a:endParaRPr lang="en-GB"/>
          </a:p>
          <a:p>
            <a:pPr marL="285750" indent="-285750">
              <a:buFont typeface="Wingdings"/>
              <a:buChar char="v"/>
            </a:pPr>
            <a:r>
              <a:rPr lang="en-GB" sz="1600">
                <a:solidFill>
                  <a:srgbClr val="000000"/>
                </a:solidFill>
                <a:latin typeface="Arial"/>
                <a:cs typeface="Arial"/>
              </a:rPr>
              <a:t>Frustration with employees </a:t>
            </a:r>
            <a:r>
              <a:rPr lang="en-US" sz="1600">
                <a:solidFill>
                  <a:srgbClr val="000000"/>
                </a:solidFill>
                <a:latin typeface="Arial"/>
                <a:cs typeface="Arial"/>
              </a:rPr>
              <a:t>​</a:t>
            </a:r>
            <a:endParaRPr lang="en-GB"/>
          </a:p>
          <a:p>
            <a:pPr marL="285750" indent="-285750">
              <a:buFont typeface="Wingdings"/>
              <a:buChar char="v"/>
            </a:pPr>
            <a:r>
              <a:rPr lang="en-GB" sz="1600">
                <a:solidFill>
                  <a:srgbClr val="000000"/>
                </a:solidFill>
                <a:latin typeface="Arial"/>
                <a:cs typeface="Arial"/>
              </a:rPr>
              <a:t>Anger during work </a:t>
            </a:r>
            <a:endParaRPr lang="en-GB"/>
          </a:p>
          <a:p>
            <a:pPr marL="285750" indent="-285750" algn="ctr">
              <a:buFont typeface="Wingdings"/>
              <a:buChar char="v"/>
            </a:pPr>
            <a:endParaRPr lang="en-US"/>
          </a:p>
        </p:txBody>
      </p:sp>
      <p:sp>
        <p:nvSpPr>
          <p:cNvPr id="6" name="TextBox 5">
            <a:extLst>
              <a:ext uri="{FF2B5EF4-FFF2-40B4-BE49-F238E27FC236}">
                <a16:creationId xmlns:a16="http://schemas.microsoft.com/office/drawing/2014/main" id="{99916C59-9928-3900-7E22-5DD949D56579}"/>
              </a:ext>
            </a:extLst>
          </p:cNvPr>
          <p:cNvSpPr txBox="1"/>
          <p:nvPr/>
        </p:nvSpPr>
        <p:spPr>
          <a:xfrm>
            <a:off x="5725888" y="1723572"/>
            <a:ext cx="4412341" cy="1868430"/>
          </a:xfrm>
          <a:prstGeom prst="rect">
            <a:avLst/>
          </a:prstGeom>
          <a:solidFill>
            <a:schemeClr val="accent1">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r>
              <a:rPr lang="en-GB" sz="1600" b="1" baseline="0">
                <a:latin typeface="Arial"/>
                <a:ea typeface="Segoe UI"/>
                <a:cs typeface="Segoe UI"/>
              </a:rPr>
              <a:t>Evidence</a:t>
            </a:r>
            <a:r>
              <a:rPr lang="en-GB" sz="1600">
                <a:latin typeface="Arial"/>
                <a:ea typeface="Segoe UI"/>
                <a:cs typeface="Segoe UI"/>
              </a:rPr>
              <a:t>​</a:t>
            </a:r>
          </a:p>
          <a:p>
            <a:endParaRPr lang="en-GB" sz="1600">
              <a:latin typeface="Segoe UI"/>
              <a:ea typeface="Arial"/>
              <a:cs typeface="Segoe UI"/>
            </a:endParaRPr>
          </a:p>
          <a:p>
            <a:pPr marL="285750" lvl="0" indent="-285750" rtl="0">
              <a:buFont typeface="Wingdings"/>
              <a:buChar char="v"/>
            </a:pPr>
            <a:r>
              <a:rPr lang="en-GB" sz="1600" baseline="0">
                <a:latin typeface="Arial"/>
                <a:ea typeface="Arial"/>
                <a:cs typeface="Arial"/>
              </a:rPr>
              <a:t>Slept only 4 hours</a:t>
            </a:r>
            <a:r>
              <a:rPr lang="en-US" sz="1600">
                <a:latin typeface="Arial"/>
                <a:ea typeface="Arial"/>
                <a:cs typeface="Arial"/>
              </a:rPr>
              <a:t>​</a:t>
            </a:r>
          </a:p>
          <a:p>
            <a:pPr marL="285750" lvl="0" indent="-285750" rtl="0">
              <a:buFont typeface="Wingdings"/>
              <a:buChar char="v"/>
            </a:pPr>
            <a:r>
              <a:rPr lang="en-GB" sz="1600" baseline="0">
                <a:latin typeface="Arial"/>
                <a:ea typeface="Arial"/>
                <a:cs typeface="Arial"/>
              </a:rPr>
              <a:t>Dirty uniform </a:t>
            </a:r>
            <a:r>
              <a:rPr lang="en-US" sz="1600">
                <a:latin typeface="Arial"/>
                <a:ea typeface="Arial"/>
                <a:cs typeface="Arial"/>
              </a:rPr>
              <a:t>​</a:t>
            </a:r>
          </a:p>
          <a:p>
            <a:pPr marL="285750" lvl="0" indent="-285750" rtl="0">
              <a:buFont typeface="Wingdings"/>
              <a:buChar char="v"/>
            </a:pPr>
            <a:r>
              <a:rPr lang="en-GB" sz="1600" baseline="0">
                <a:latin typeface="Arial"/>
                <a:ea typeface="Arial"/>
                <a:cs typeface="Arial"/>
              </a:rPr>
              <a:t>Rushed to work </a:t>
            </a:r>
            <a:r>
              <a:rPr lang="en-US" sz="1600">
                <a:latin typeface="Arial"/>
                <a:ea typeface="Arial"/>
                <a:cs typeface="Arial"/>
              </a:rPr>
              <a:t>​</a:t>
            </a:r>
          </a:p>
          <a:p>
            <a:pPr marL="285750" lvl="0" indent="-285750" rtl="0">
              <a:buFont typeface="Wingdings"/>
              <a:buChar char="v"/>
            </a:pPr>
            <a:r>
              <a:rPr lang="en-GB" sz="1600" baseline="0">
                <a:latin typeface="Arial"/>
                <a:ea typeface="Arial"/>
                <a:cs typeface="Arial"/>
              </a:rPr>
              <a:t>Shouted “idiots!”</a:t>
            </a:r>
          </a:p>
          <a:p>
            <a:pPr algn="ctr"/>
            <a:endParaRPr lang="en-US"/>
          </a:p>
        </p:txBody>
      </p:sp>
      <p:pic>
        <p:nvPicPr>
          <p:cNvPr id="2" name="Picture 1">
            <a:extLst>
              <a:ext uri="{FF2B5EF4-FFF2-40B4-BE49-F238E27FC236}">
                <a16:creationId xmlns:a16="http://schemas.microsoft.com/office/drawing/2014/main" id="{E9410738-FB94-E05A-BBA2-BB502F3F82F6}"/>
              </a:ext>
            </a:extLst>
          </p:cNvPr>
          <p:cNvPicPr>
            <a:picLocks noChangeAspect="1"/>
          </p:cNvPicPr>
          <p:nvPr/>
        </p:nvPicPr>
        <p:blipFill>
          <a:blip r:embed="rId2"/>
          <a:stretch>
            <a:fillRect/>
          </a:stretch>
        </p:blipFill>
        <p:spPr>
          <a:xfrm>
            <a:off x="1293586" y="3810000"/>
            <a:ext cx="3886202" cy="2786743"/>
          </a:xfrm>
          <a:prstGeom prst="rect">
            <a:avLst/>
          </a:prstGeom>
        </p:spPr>
      </p:pic>
    </p:spTree>
    <p:extLst>
      <p:ext uri="{BB962C8B-B14F-4D97-AF65-F5344CB8AC3E}">
        <p14:creationId xmlns:p14="http://schemas.microsoft.com/office/powerpoint/2010/main" val="901090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bg/>
                                          </p:spTgt>
                                        </p:tgtEl>
                                        <p:attrNameLst>
                                          <p:attrName>style.visibility</p:attrName>
                                        </p:attrNameLst>
                                      </p:cBhvr>
                                      <p:to>
                                        <p:strVal val="visible"/>
                                      </p:to>
                                    </p:set>
                                    <p:animEffect transition="in" filter="fade">
                                      <p:cBhvr>
                                        <p:cTn id="7" dur="500"/>
                                        <p:tgtEl>
                                          <p:spTgt spid="4">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fade">
                                      <p:cBhvr>
                                        <p:cTn id="12" dur="500"/>
                                        <p:tgtEl>
                                          <p:spTgt spid="4">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fade">
                                      <p:cBhvr>
                                        <p:cTn id="27" dur="500"/>
                                        <p:tgtEl>
                                          <p:spTgt spid="4">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
                                            <p:txEl>
                                              <p:pRg st="5" end="5"/>
                                            </p:txEl>
                                          </p:spTgt>
                                        </p:tgtEl>
                                        <p:attrNameLst>
                                          <p:attrName>style.visibility</p:attrName>
                                        </p:attrNameLst>
                                      </p:cBhvr>
                                      <p:to>
                                        <p:strVal val="visible"/>
                                      </p:to>
                                    </p:set>
                                    <p:animEffect transition="in" filter="fade">
                                      <p:cBhvr>
                                        <p:cTn id="32" dur="500"/>
                                        <p:tgtEl>
                                          <p:spTgt spid="4">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2"/>
                                        </p:tgtEl>
                                        <p:attrNameLst>
                                          <p:attrName>style.visibility</p:attrName>
                                        </p:attrNameLst>
                                      </p:cBhvr>
                                      <p:to>
                                        <p:strVal val="visible"/>
                                      </p:to>
                                    </p:set>
                                    <p:animEffect transition="in" filter="fade">
                                      <p:cBhvr>
                                        <p:cTn id="37" dur="500"/>
                                        <p:tgtEl>
                                          <p:spTgt spid="2"/>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6">
                                            <p:bg/>
                                          </p:spTgt>
                                        </p:tgtEl>
                                        <p:attrNameLst>
                                          <p:attrName>style.visibility</p:attrName>
                                        </p:attrNameLst>
                                      </p:cBhvr>
                                      <p:to>
                                        <p:strVal val="visible"/>
                                      </p:to>
                                    </p:set>
                                    <p:animEffect transition="in" filter="fade">
                                      <p:cBhvr>
                                        <p:cTn id="42" dur="500"/>
                                        <p:tgtEl>
                                          <p:spTgt spid="6">
                                            <p:bg/>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6">
                                            <p:txEl>
                                              <p:pRg st="0" end="0"/>
                                            </p:txEl>
                                          </p:spTgt>
                                        </p:tgtEl>
                                        <p:attrNameLst>
                                          <p:attrName>style.visibility</p:attrName>
                                        </p:attrNameLst>
                                      </p:cBhvr>
                                      <p:to>
                                        <p:strVal val="visible"/>
                                      </p:to>
                                    </p:set>
                                    <p:animEffect transition="in" filter="fade">
                                      <p:cBhvr>
                                        <p:cTn id="47" dur="500"/>
                                        <p:tgtEl>
                                          <p:spTgt spid="6">
                                            <p:txEl>
                                              <p:pRg st="0" end="0"/>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6">
                                            <p:txEl>
                                              <p:pRg st="2" end="2"/>
                                            </p:txEl>
                                          </p:spTgt>
                                        </p:tgtEl>
                                        <p:attrNameLst>
                                          <p:attrName>style.visibility</p:attrName>
                                        </p:attrNameLst>
                                      </p:cBhvr>
                                      <p:to>
                                        <p:strVal val="visible"/>
                                      </p:to>
                                    </p:set>
                                    <p:animEffect transition="in" filter="fade">
                                      <p:cBhvr>
                                        <p:cTn id="52" dur="500"/>
                                        <p:tgtEl>
                                          <p:spTgt spid="6">
                                            <p:txEl>
                                              <p:pRg st="2" end="2"/>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6">
                                            <p:txEl>
                                              <p:pRg st="3" end="3"/>
                                            </p:txEl>
                                          </p:spTgt>
                                        </p:tgtEl>
                                        <p:attrNameLst>
                                          <p:attrName>style.visibility</p:attrName>
                                        </p:attrNameLst>
                                      </p:cBhvr>
                                      <p:to>
                                        <p:strVal val="visible"/>
                                      </p:to>
                                    </p:set>
                                    <p:animEffect transition="in" filter="fade">
                                      <p:cBhvr>
                                        <p:cTn id="57" dur="500"/>
                                        <p:tgtEl>
                                          <p:spTgt spid="6">
                                            <p:txEl>
                                              <p:pRg st="3" end="3"/>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6">
                                            <p:txEl>
                                              <p:pRg st="4" end="4"/>
                                            </p:txEl>
                                          </p:spTgt>
                                        </p:tgtEl>
                                        <p:attrNameLst>
                                          <p:attrName>style.visibility</p:attrName>
                                        </p:attrNameLst>
                                      </p:cBhvr>
                                      <p:to>
                                        <p:strVal val="visible"/>
                                      </p:to>
                                    </p:set>
                                    <p:animEffect transition="in" filter="fade">
                                      <p:cBhvr>
                                        <p:cTn id="62" dur="500"/>
                                        <p:tgtEl>
                                          <p:spTgt spid="6">
                                            <p:txEl>
                                              <p:pRg st="4" end="4"/>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grpId="0" nodeType="clickEffect">
                                  <p:stCondLst>
                                    <p:cond delay="0"/>
                                  </p:stCondLst>
                                  <p:childTnLst>
                                    <p:set>
                                      <p:cBhvr>
                                        <p:cTn id="66" dur="1" fill="hold">
                                          <p:stCondLst>
                                            <p:cond delay="0"/>
                                          </p:stCondLst>
                                        </p:cTn>
                                        <p:tgtEl>
                                          <p:spTgt spid="6">
                                            <p:txEl>
                                              <p:pRg st="5" end="5"/>
                                            </p:txEl>
                                          </p:spTgt>
                                        </p:tgtEl>
                                        <p:attrNameLst>
                                          <p:attrName>style.visibility</p:attrName>
                                        </p:attrNameLst>
                                      </p:cBhvr>
                                      <p:to>
                                        <p:strVal val="visible"/>
                                      </p:to>
                                    </p:set>
                                    <p:animEffect transition="in" filter="fade">
                                      <p:cBhvr>
                                        <p:cTn id="67" dur="500"/>
                                        <p:tgtEl>
                                          <p:spTgt spid="6">
                                            <p:txEl>
                                              <p:pRg st="5" end="5"/>
                                            </p:txEl>
                                          </p:spTgt>
                                        </p:tgtEl>
                                      </p:cBhvr>
                                    </p:animEffect>
                                  </p:childTnLst>
                                </p:cTn>
                              </p:par>
                            </p:childTnLst>
                          </p:cTn>
                        </p:par>
                      </p:childTnLst>
                    </p:cTn>
                  </p:par>
                  <p:par>
                    <p:cTn id="68" fill="hold">
                      <p:stCondLst>
                        <p:cond delay="indefinite"/>
                      </p:stCondLst>
                      <p:childTnLst>
                        <p:par>
                          <p:cTn id="69" fill="hold">
                            <p:stCondLst>
                              <p:cond delay="0"/>
                            </p:stCondLst>
                            <p:childTnLst>
                              <p:par>
                                <p:cTn id="70" presetID="10" presetClass="entr" presetSubtype="0" fill="hold" grpId="0" nodeType="clickEffect">
                                  <p:stCondLst>
                                    <p:cond delay="0"/>
                                  </p:stCondLst>
                                  <p:childTnLst>
                                    <p:set>
                                      <p:cBhvr>
                                        <p:cTn id="71" dur="1" fill="hold">
                                          <p:stCondLst>
                                            <p:cond delay="0"/>
                                          </p:stCondLst>
                                        </p:cTn>
                                        <p:tgtEl>
                                          <p:spTgt spid="3">
                                            <p:bg/>
                                          </p:spTgt>
                                        </p:tgtEl>
                                        <p:attrNameLst>
                                          <p:attrName>style.visibility</p:attrName>
                                        </p:attrNameLst>
                                      </p:cBhvr>
                                      <p:to>
                                        <p:strVal val="visible"/>
                                      </p:to>
                                    </p:set>
                                    <p:animEffect transition="in" filter="fade">
                                      <p:cBhvr>
                                        <p:cTn id="72" dur="500"/>
                                        <p:tgtEl>
                                          <p:spTgt spid="3">
                                            <p:bg/>
                                          </p:spTgt>
                                        </p:tgtEl>
                                      </p:cBhvr>
                                    </p:animEffect>
                                  </p:childTnLst>
                                </p:cTn>
                              </p:par>
                            </p:childTnLst>
                          </p:cTn>
                        </p:par>
                      </p:childTnLst>
                    </p:cTn>
                  </p:par>
                  <p:par>
                    <p:cTn id="73" fill="hold">
                      <p:stCondLst>
                        <p:cond delay="indefinite"/>
                      </p:stCondLst>
                      <p:childTnLst>
                        <p:par>
                          <p:cTn id="74" fill="hold">
                            <p:stCondLst>
                              <p:cond delay="0"/>
                            </p:stCondLst>
                            <p:childTnLst>
                              <p:par>
                                <p:cTn id="75" presetID="10" presetClass="entr" presetSubtype="0" fill="hold" grpId="0" nodeType="clickEffect">
                                  <p:stCondLst>
                                    <p:cond delay="0"/>
                                  </p:stCondLst>
                                  <p:childTnLst>
                                    <p:set>
                                      <p:cBhvr>
                                        <p:cTn id="76" dur="1" fill="hold">
                                          <p:stCondLst>
                                            <p:cond delay="0"/>
                                          </p:stCondLst>
                                        </p:cTn>
                                        <p:tgtEl>
                                          <p:spTgt spid="3">
                                            <p:txEl>
                                              <p:pRg st="0" end="0"/>
                                            </p:txEl>
                                          </p:spTgt>
                                        </p:tgtEl>
                                        <p:attrNameLst>
                                          <p:attrName>style.visibility</p:attrName>
                                        </p:attrNameLst>
                                      </p:cBhvr>
                                      <p:to>
                                        <p:strVal val="visible"/>
                                      </p:to>
                                    </p:set>
                                    <p:animEffect transition="in" filter="fade">
                                      <p:cBhvr>
                                        <p:cTn id="77" dur="500"/>
                                        <p:tgtEl>
                                          <p:spTgt spid="3">
                                            <p:txEl>
                                              <p:pRg st="0" end="0"/>
                                            </p:txEl>
                                          </p:spTgt>
                                        </p:tgtEl>
                                      </p:cBhvr>
                                    </p:animEffect>
                                  </p:childTnLst>
                                </p:cTn>
                              </p:par>
                            </p:childTnLst>
                          </p:cTn>
                        </p:par>
                      </p:childTnLst>
                    </p:cTn>
                  </p:par>
                  <p:par>
                    <p:cTn id="78" fill="hold">
                      <p:stCondLst>
                        <p:cond delay="indefinite"/>
                      </p:stCondLst>
                      <p:childTnLst>
                        <p:par>
                          <p:cTn id="79" fill="hold">
                            <p:stCondLst>
                              <p:cond delay="0"/>
                            </p:stCondLst>
                            <p:childTnLst>
                              <p:par>
                                <p:cTn id="80" presetID="10" presetClass="entr" presetSubtype="0" fill="hold" grpId="0" nodeType="clickEffect">
                                  <p:stCondLst>
                                    <p:cond delay="0"/>
                                  </p:stCondLst>
                                  <p:childTnLst>
                                    <p:set>
                                      <p:cBhvr>
                                        <p:cTn id="81" dur="1" fill="hold">
                                          <p:stCondLst>
                                            <p:cond delay="0"/>
                                          </p:stCondLst>
                                        </p:cTn>
                                        <p:tgtEl>
                                          <p:spTgt spid="3">
                                            <p:txEl>
                                              <p:pRg st="1" end="1"/>
                                            </p:txEl>
                                          </p:spTgt>
                                        </p:tgtEl>
                                        <p:attrNameLst>
                                          <p:attrName>style.visibility</p:attrName>
                                        </p:attrNameLst>
                                      </p:cBhvr>
                                      <p:to>
                                        <p:strVal val="visible"/>
                                      </p:to>
                                    </p:set>
                                    <p:animEffect transition="in" filter="fade">
                                      <p:cBhvr>
                                        <p:cTn id="82" dur="500"/>
                                        <p:tgtEl>
                                          <p:spTgt spid="3">
                                            <p:txEl>
                                              <p:pRg st="1" end="1"/>
                                            </p:txEl>
                                          </p:spTgt>
                                        </p:tgtEl>
                                      </p:cBhvr>
                                    </p:animEffect>
                                  </p:childTnLst>
                                </p:cTn>
                              </p:par>
                            </p:childTnLst>
                          </p:cTn>
                        </p:par>
                      </p:childTnLst>
                    </p:cTn>
                  </p:par>
                  <p:par>
                    <p:cTn id="83" fill="hold">
                      <p:stCondLst>
                        <p:cond delay="indefinite"/>
                      </p:stCondLst>
                      <p:childTnLst>
                        <p:par>
                          <p:cTn id="84" fill="hold">
                            <p:stCondLst>
                              <p:cond delay="0"/>
                            </p:stCondLst>
                            <p:childTnLst>
                              <p:par>
                                <p:cTn id="85" presetID="10" presetClass="entr" presetSubtype="0" fill="hold" grpId="0" nodeType="clickEffect">
                                  <p:stCondLst>
                                    <p:cond delay="0"/>
                                  </p:stCondLst>
                                  <p:childTnLst>
                                    <p:set>
                                      <p:cBhvr>
                                        <p:cTn id="86" dur="1" fill="hold">
                                          <p:stCondLst>
                                            <p:cond delay="0"/>
                                          </p:stCondLst>
                                        </p:cTn>
                                        <p:tgtEl>
                                          <p:spTgt spid="3">
                                            <p:txEl>
                                              <p:pRg st="2" end="2"/>
                                            </p:txEl>
                                          </p:spTgt>
                                        </p:tgtEl>
                                        <p:attrNameLst>
                                          <p:attrName>style.visibility</p:attrName>
                                        </p:attrNameLst>
                                      </p:cBhvr>
                                      <p:to>
                                        <p:strVal val="visible"/>
                                      </p:to>
                                    </p:set>
                                    <p:animEffect transition="in" filter="fade">
                                      <p:cBhvr>
                                        <p:cTn id="87" dur="500"/>
                                        <p:tgtEl>
                                          <p:spTgt spid="3">
                                            <p:txEl>
                                              <p:pRg st="2" end="2"/>
                                            </p:txEl>
                                          </p:spTgt>
                                        </p:tgtEl>
                                      </p:cBhvr>
                                    </p:animEffect>
                                  </p:childTnLst>
                                </p:cTn>
                              </p:par>
                            </p:childTnLst>
                          </p:cTn>
                        </p:par>
                      </p:childTnLst>
                    </p:cTn>
                  </p:par>
                  <p:par>
                    <p:cTn id="88" fill="hold">
                      <p:stCondLst>
                        <p:cond delay="indefinite"/>
                      </p:stCondLst>
                      <p:childTnLst>
                        <p:par>
                          <p:cTn id="89" fill="hold">
                            <p:stCondLst>
                              <p:cond delay="0"/>
                            </p:stCondLst>
                            <p:childTnLst>
                              <p:par>
                                <p:cTn id="90" presetID="10" presetClass="entr" presetSubtype="0" fill="hold" grpId="0" nodeType="clickEffect">
                                  <p:stCondLst>
                                    <p:cond delay="0"/>
                                  </p:stCondLst>
                                  <p:childTnLst>
                                    <p:set>
                                      <p:cBhvr>
                                        <p:cTn id="91" dur="1" fill="hold">
                                          <p:stCondLst>
                                            <p:cond delay="0"/>
                                          </p:stCondLst>
                                        </p:cTn>
                                        <p:tgtEl>
                                          <p:spTgt spid="3">
                                            <p:txEl>
                                              <p:pRg st="3" end="3"/>
                                            </p:txEl>
                                          </p:spTgt>
                                        </p:tgtEl>
                                        <p:attrNameLst>
                                          <p:attrName>style.visibility</p:attrName>
                                        </p:attrNameLst>
                                      </p:cBhvr>
                                      <p:to>
                                        <p:strVal val="visible"/>
                                      </p:to>
                                    </p:set>
                                    <p:animEffect transition="in" filter="fade">
                                      <p:cBhvr>
                                        <p:cTn id="92" dur="500"/>
                                        <p:tgtEl>
                                          <p:spTgt spid="3">
                                            <p:txEl>
                                              <p:pRg st="3" end="3"/>
                                            </p:txEl>
                                          </p:spTgt>
                                        </p:tgtEl>
                                      </p:cBhvr>
                                    </p:animEffect>
                                  </p:childTnLst>
                                </p:cTn>
                              </p:par>
                            </p:childTnLst>
                          </p:cTn>
                        </p:par>
                      </p:childTnLst>
                    </p:cTn>
                  </p:par>
                  <p:par>
                    <p:cTn id="93" fill="hold">
                      <p:stCondLst>
                        <p:cond delay="indefinite"/>
                      </p:stCondLst>
                      <p:childTnLst>
                        <p:par>
                          <p:cTn id="94" fill="hold">
                            <p:stCondLst>
                              <p:cond delay="0"/>
                            </p:stCondLst>
                            <p:childTnLst>
                              <p:par>
                                <p:cTn id="95" presetID="10" presetClass="entr" presetSubtype="0" fill="hold" grpId="0" nodeType="clickEffect">
                                  <p:stCondLst>
                                    <p:cond delay="0"/>
                                  </p:stCondLst>
                                  <p:childTnLst>
                                    <p:set>
                                      <p:cBhvr>
                                        <p:cTn id="96" dur="1" fill="hold">
                                          <p:stCondLst>
                                            <p:cond delay="0"/>
                                          </p:stCondLst>
                                        </p:cTn>
                                        <p:tgtEl>
                                          <p:spTgt spid="3">
                                            <p:txEl>
                                              <p:pRg st="4" end="4"/>
                                            </p:txEl>
                                          </p:spTgt>
                                        </p:tgtEl>
                                        <p:attrNameLst>
                                          <p:attrName>style.visibility</p:attrName>
                                        </p:attrNameLst>
                                      </p:cBhvr>
                                      <p:to>
                                        <p:strVal val="visible"/>
                                      </p:to>
                                    </p:set>
                                    <p:animEffect transition="in" filter="fade">
                                      <p:cBhvr>
                                        <p:cTn id="97" dur="500"/>
                                        <p:tgtEl>
                                          <p:spTgt spid="3">
                                            <p:txEl>
                                              <p:pRg st="4" end="4"/>
                                            </p:txEl>
                                          </p:spTgt>
                                        </p:tgtEl>
                                      </p:cBhvr>
                                    </p:animEffect>
                                  </p:childTnLst>
                                </p:cTn>
                              </p:par>
                            </p:childTnLst>
                          </p:cTn>
                        </p:par>
                      </p:childTnLst>
                    </p:cTn>
                  </p:par>
                  <p:par>
                    <p:cTn id="98" fill="hold">
                      <p:stCondLst>
                        <p:cond delay="indefinite"/>
                      </p:stCondLst>
                      <p:childTnLst>
                        <p:par>
                          <p:cTn id="99" fill="hold">
                            <p:stCondLst>
                              <p:cond delay="0"/>
                            </p:stCondLst>
                            <p:childTnLst>
                              <p:par>
                                <p:cTn id="100" presetID="10" presetClass="entr" presetSubtype="0" fill="hold" grpId="0" nodeType="clickEffect">
                                  <p:stCondLst>
                                    <p:cond delay="0"/>
                                  </p:stCondLst>
                                  <p:childTnLst>
                                    <p:set>
                                      <p:cBhvr>
                                        <p:cTn id="101" dur="1" fill="hold">
                                          <p:stCondLst>
                                            <p:cond delay="0"/>
                                          </p:stCondLst>
                                        </p:cTn>
                                        <p:tgtEl>
                                          <p:spTgt spid="3">
                                            <p:txEl>
                                              <p:pRg st="5" end="5"/>
                                            </p:txEl>
                                          </p:spTgt>
                                        </p:tgtEl>
                                        <p:attrNameLst>
                                          <p:attrName>style.visibility</p:attrName>
                                        </p:attrNameLst>
                                      </p:cBhvr>
                                      <p:to>
                                        <p:strVal val="visible"/>
                                      </p:to>
                                    </p:set>
                                    <p:animEffect transition="in" filter="fade">
                                      <p:cBhvr>
                                        <p:cTn id="10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4" grpId="0" build="p" animBg="1"/>
      <p:bldP spid="6" grpId="0" build="p" animBg="1"/>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0E27228-47BF-0233-6986-F68B40FB8CA4}"/>
              </a:ext>
            </a:extLst>
          </p:cNvPr>
          <p:cNvSpPr>
            <a:spLocks noGrp="1"/>
          </p:cNvSpPr>
          <p:nvPr>
            <p:ph idx="1"/>
          </p:nvPr>
        </p:nvSpPr>
        <p:spPr>
          <a:xfrm>
            <a:off x="805107" y="1725894"/>
            <a:ext cx="3741057" cy="4608140"/>
          </a:xfrm>
          <a:solidFill>
            <a:schemeClr val="accent1">
              <a:lumMod val="20000"/>
              <a:lumOff val="80000"/>
            </a:schemeClr>
          </a:solidFill>
        </p:spPr>
        <p:txBody>
          <a:bodyPr vert="horz" lIns="91440" tIns="45720" rIns="91440" bIns="45720" rtlCol="0" anchor="t">
            <a:noAutofit/>
          </a:bodyPr>
          <a:lstStyle/>
          <a:p>
            <a:pPr marL="0" indent="0">
              <a:buNone/>
            </a:pPr>
            <a:r>
              <a:rPr lang="en-GB" sz="1600">
                <a:latin typeface="Arial"/>
                <a:cs typeface="Arial"/>
              </a:rPr>
              <a:t>Berlo's SMCR model of communication is a linear framework that simplifies the understanding of communication by breaking it down into four key components: Source, Message, Channel, and Receiver</a:t>
            </a:r>
            <a:r>
              <a:rPr lang="en-GB" sz="1600" b="1">
                <a:latin typeface="Arial"/>
                <a:cs typeface="Arial"/>
              </a:rPr>
              <a:t> (Communication Theory, 2014)</a:t>
            </a:r>
            <a:endParaRPr lang="en-GB" sz="1600">
              <a:latin typeface="Arial"/>
              <a:cs typeface="Arial"/>
            </a:endParaRPr>
          </a:p>
          <a:p>
            <a:pPr marL="285750" indent="-285750">
              <a:buFont typeface="Wingdings" panose="05000000000000000000" pitchFamily="2" charset="2"/>
              <a:buChar char="v"/>
            </a:pPr>
            <a:r>
              <a:rPr lang="en-GB" sz="1600">
                <a:latin typeface="Arial"/>
                <a:cs typeface="Arial"/>
              </a:rPr>
              <a:t>Berlo says communication is shaped by skill, attitude, knowledge and social system </a:t>
            </a:r>
            <a:r>
              <a:rPr lang="fr-FR" sz="1600" b="1">
                <a:latin typeface="Arial"/>
                <a:cs typeface="Arial"/>
              </a:rPr>
              <a:t>(</a:t>
            </a:r>
            <a:r>
              <a:rPr lang="fr-FR" sz="1600" b="1" err="1">
                <a:latin typeface="Arial"/>
                <a:cs typeface="Arial"/>
              </a:rPr>
              <a:t>Journalism</a:t>
            </a:r>
            <a:r>
              <a:rPr lang="fr-FR" sz="1600" b="1">
                <a:latin typeface="Arial"/>
                <a:cs typeface="Arial"/>
              </a:rPr>
              <a:t> &amp; Mass Communication Hub, 2024). </a:t>
            </a:r>
            <a:endParaRPr lang="en-GB" sz="1600">
              <a:latin typeface="Arial"/>
              <a:cs typeface="Arial"/>
            </a:endParaRPr>
          </a:p>
          <a:p>
            <a:pPr marL="285750" indent="-285750">
              <a:buFont typeface="Wingdings" panose="020B0604020202020204" pitchFamily="34" charset="0"/>
              <a:buChar char="v"/>
            </a:pPr>
            <a:r>
              <a:rPr lang="en-GB" sz="1600">
                <a:latin typeface="Arial"/>
                <a:cs typeface="Arial"/>
              </a:rPr>
              <a:t>Gary’s emotional state weakens message delivery  and effects:</a:t>
            </a:r>
          </a:p>
          <a:p>
            <a:pPr marL="285750" indent="-285750">
              <a:buFont typeface="Wingdings" panose="020B0604020202020204" pitchFamily="34" charset="0"/>
              <a:buChar char="v"/>
            </a:pPr>
            <a:r>
              <a:rPr lang="en-GB" sz="1600">
                <a:latin typeface="Arial"/>
                <a:cs typeface="Arial"/>
              </a:rPr>
              <a:t>Tone of message</a:t>
            </a:r>
          </a:p>
          <a:p>
            <a:pPr marL="285750" indent="-285750">
              <a:buFont typeface="Wingdings" panose="020B0604020202020204" pitchFamily="34" charset="0"/>
              <a:buChar char="v"/>
            </a:pPr>
            <a:r>
              <a:rPr lang="en-GB" sz="1600">
                <a:latin typeface="Arial"/>
                <a:cs typeface="Arial"/>
              </a:rPr>
              <a:t>Clarity  </a:t>
            </a:r>
          </a:p>
          <a:p>
            <a:pPr marL="285750" indent="-285750">
              <a:buFont typeface="Wingdings" panose="020B0604020202020204" pitchFamily="34" charset="0"/>
              <a:buChar char="v"/>
            </a:pPr>
            <a:r>
              <a:rPr lang="en-GB" sz="1600">
                <a:latin typeface="Arial"/>
                <a:cs typeface="Arial"/>
              </a:rPr>
              <a:t>Employee  trust </a:t>
            </a:r>
          </a:p>
          <a:p>
            <a:pPr marL="0" indent="0">
              <a:buNone/>
            </a:pPr>
            <a:endParaRPr lang="en-GB" sz="2200"/>
          </a:p>
        </p:txBody>
      </p:sp>
      <p:pic>
        <p:nvPicPr>
          <p:cNvPr id="7" name="Picture 6">
            <a:extLst>
              <a:ext uri="{FF2B5EF4-FFF2-40B4-BE49-F238E27FC236}">
                <a16:creationId xmlns:a16="http://schemas.microsoft.com/office/drawing/2014/main" id="{8E4F7C54-5FFE-3F93-17E9-3E9EFD88BD3C}"/>
              </a:ext>
            </a:extLst>
          </p:cNvPr>
          <p:cNvPicPr>
            <a:picLocks noChangeAspect="1"/>
          </p:cNvPicPr>
          <p:nvPr/>
        </p:nvPicPr>
        <p:blipFill>
          <a:blip r:embed="rId2"/>
          <a:stretch>
            <a:fillRect/>
          </a:stretch>
        </p:blipFill>
        <p:spPr>
          <a:xfrm>
            <a:off x="4517136" y="1767115"/>
            <a:ext cx="6938264" cy="4560967"/>
          </a:xfrm>
          <a:prstGeom prst="rect">
            <a:avLst/>
          </a:prstGeom>
        </p:spPr>
      </p:pic>
      <p:sp>
        <p:nvSpPr>
          <p:cNvPr id="5" name="Shape 0">
            <a:extLst>
              <a:ext uri="{FF2B5EF4-FFF2-40B4-BE49-F238E27FC236}">
                <a16:creationId xmlns:a16="http://schemas.microsoft.com/office/drawing/2014/main" id="{92357CA6-961C-17D6-30FC-60EAAC58C3F1}"/>
              </a:ext>
            </a:extLst>
          </p:cNvPr>
          <p:cNvSpPr/>
          <p:nvPr/>
        </p:nvSpPr>
        <p:spPr>
          <a:xfrm>
            <a:off x="822960" y="356616"/>
            <a:ext cx="155448" cy="155448"/>
          </a:xfrm>
          <a:prstGeom prst="rect">
            <a:avLst/>
          </a:prstGeom>
          <a:solidFill>
            <a:srgbClr val="0F7B8A"/>
          </a:solidFill>
          <a:ln/>
        </p:spPr>
        <p:txBody>
          <a:bodyPr/>
          <a:lstStyle/>
          <a:p>
            <a:endParaRPr lang="en-GB"/>
          </a:p>
        </p:txBody>
      </p:sp>
      <p:sp>
        <p:nvSpPr>
          <p:cNvPr id="8" name="Text 1">
            <a:extLst>
              <a:ext uri="{FF2B5EF4-FFF2-40B4-BE49-F238E27FC236}">
                <a16:creationId xmlns:a16="http://schemas.microsoft.com/office/drawing/2014/main" id="{184CE516-5512-DAE1-CD02-9B610C3496D2}"/>
              </a:ext>
            </a:extLst>
          </p:cNvPr>
          <p:cNvSpPr/>
          <p:nvPr/>
        </p:nvSpPr>
        <p:spPr>
          <a:xfrm>
            <a:off x="1097280" y="274320"/>
            <a:ext cx="8229600" cy="320040"/>
          </a:xfrm>
          <a:prstGeom prst="rect">
            <a:avLst/>
          </a:prstGeom>
          <a:noFill/>
          <a:ln/>
        </p:spPr>
        <p:txBody>
          <a:bodyPr wrap="square" lIns="0" tIns="0" rIns="0" bIns="0" rtlCol="0" anchor="ctr"/>
          <a:lstStyle/>
          <a:p>
            <a:r>
              <a:rPr lang="en-US" sz="1250" b="1" kern="0" spc="200">
                <a:solidFill>
                  <a:srgbClr val="0F7B8A"/>
                </a:solidFill>
                <a:latin typeface="Trebuchet MS"/>
              </a:rPr>
              <a:t>Barrier Three</a:t>
            </a:r>
          </a:p>
        </p:txBody>
      </p:sp>
      <p:sp>
        <p:nvSpPr>
          <p:cNvPr id="10" name="Text 0">
            <a:extLst>
              <a:ext uri="{FF2B5EF4-FFF2-40B4-BE49-F238E27FC236}">
                <a16:creationId xmlns:a16="http://schemas.microsoft.com/office/drawing/2014/main" id="{72897282-3019-A44C-0D13-A01BD80A5068}"/>
              </a:ext>
            </a:extLst>
          </p:cNvPr>
          <p:cNvSpPr txBox="1">
            <a:spLocks/>
          </p:cNvSpPr>
          <p:nvPr/>
        </p:nvSpPr>
        <p:spPr>
          <a:xfrm>
            <a:off x="822960" y="566928"/>
            <a:ext cx="10515600" cy="822960"/>
          </a:xfrm>
          <a:prstGeom prst="rect">
            <a:avLst/>
          </a:prstGeom>
          <a:noFill/>
          <a:ln/>
        </p:spPr>
        <p:txBody>
          <a:bodyPr wrap="square" lIns="0" tIns="0" rIns="0" bIns="0" rtlCol="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000" b="1">
                <a:solidFill>
                  <a:srgbClr val="2F3A42"/>
                </a:solidFill>
                <a:latin typeface="Trebuchet MS"/>
              </a:rPr>
              <a:t>Emotional Communication Barrier</a:t>
            </a:r>
          </a:p>
        </p:txBody>
      </p:sp>
      <p:sp>
        <p:nvSpPr>
          <p:cNvPr id="12" name="TextBox 11">
            <a:extLst>
              <a:ext uri="{FF2B5EF4-FFF2-40B4-BE49-F238E27FC236}">
                <a16:creationId xmlns:a16="http://schemas.microsoft.com/office/drawing/2014/main" id="{23692CB7-560A-E22C-5201-2CA1D459FC52}"/>
              </a:ext>
            </a:extLst>
          </p:cNvPr>
          <p:cNvSpPr txBox="1"/>
          <p:nvPr/>
        </p:nvSpPr>
        <p:spPr>
          <a:xfrm>
            <a:off x="820057" y="1099457"/>
            <a:ext cx="6096000" cy="6155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a:solidFill>
                  <a:srgbClr val="000000"/>
                </a:solidFill>
                <a:latin typeface="Arial"/>
              </a:rPr>
              <a:t>Berlo (1954,2014)</a:t>
            </a:r>
            <a:r>
              <a:rPr lang="en-US" sz="1600">
                <a:solidFill>
                  <a:srgbClr val="000000"/>
                </a:solidFill>
                <a:latin typeface="Arial"/>
              </a:rPr>
              <a:t>. SMCR Model,</a:t>
            </a:r>
            <a:r>
              <a:rPr lang="en-US" sz="1600" b="0" i="0" u="none" strike="noStrike" baseline="0">
                <a:solidFill>
                  <a:srgbClr val="000000"/>
                </a:solidFill>
                <a:latin typeface="Arial"/>
              </a:rPr>
              <a:t> </a:t>
            </a:r>
            <a:endParaRPr lang="en-US"/>
          </a:p>
          <a:p>
            <a:pPr algn="ctr"/>
            <a:endParaRPr lang="en-US"/>
          </a:p>
        </p:txBody>
      </p:sp>
      <p:sp>
        <p:nvSpPr>
          <p:cNvPr id="14" name="Rectangle 13">
            <a:extLst>
              <a:ext uri="{FF2B5EF4-FFF2-40B4-BE49-F238E27FC236}">
                <a16:creationId xmlns:a16="http://schemas.microsoft.com/office/drawing/2014/main" id="{D40BEA2C-D428-7AB5-52DE-AD23B046130C}"/>
              </a:ext>
            </a:extLst>
          </p:cNvPr>
          <p:cNvSpPr/>
          <p:nvPr/>
        </p:nvSpPr>
        <p:spPr>
          <a:xfrm>
            <a:off x="750976" y="1433683"/>
            <a:ext cx="10581947" cy="5120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47806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5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Effect transition="in" filter="fade">
                                      <p:cBhvr>
                                        <p:cTn id="22" dur="500"/>
                                        <p:tgtEl>
                                          <p:spTgt spid="3">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fade">
                                      <p:cBhvr>
                                        <p:cTn id="27" dur="500"/>
                                        <p:tgtEl>
                                          <p:spTgt spid="3">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3" end="3"/>
                                            </p:txEl>
                                          </p:spTgt>
                                        </p:tgtEl>
                                        <p:attrNameLst>
                                          <p:attrName>style.visibility</p:attrName>
                                        </p:attrNameLst>
                                      </p:cBhvr>
                                      <p:to>
                                        <p:strVal val="visible"/>
                                      </p:to>
                                    </p:set>
                                    <p:animEffect transition="in" filter="fade">
                                      <p:cBhvr>
                                        <p:cTn id="32" dur="500"/>
                                        <p:tgtEl>
                                          <p:spTgt spid="3">
                                            <p:txEl>
                                              <p:pRg st="3" end="3"/>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Effect transition="in" filter="fade">
                                      <p:cBhvr>
                                        <p:cTn id="37" dur="500"/>
                                        <p:tgtEl>
                                          <p:spTgt spid="3">
                                            <p:txEl>
                                              <p:pRg st="4" end="4"/>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97D1C27F-E928-80A4-B3EB-19BB00D3A014}"/>
              </a:ext>
            </a:extLst>
          </p:cNvPr>
          <p:cNvGraphicFramePr>
            <a:graphicFrameLocks noGrp="1"/>
          </p:cNvGraphicFramePr>
          <p:nvPr>
            <p:ph idx="1"/>
          </p:nvPr>
        </p:nvGraphicFramePr>
        <p:xfrm>
          <a:off x="838199" y="2718254"/>
          <a:ext cx="10421257" cy="37707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2" name="Shape 0">
            <a:extLst>
              <a:ext uri="{FF2B5EF4-FFF2-40B4-BE49-F238E27FC236}">
                <a16:creationId xmlns:a16="http://schemas.microsoft.com/office/drawing/2014/main" id="{8F5177AE-8FB9-14DF-80BE-65F014E913B5}"/>
              </a:ext>
            </a:extLst>
          </p:cNvPr>
          <p:cNvSpPr/>
          <p:nvPr/>
        </p:nvSpPr>
        <p:spPr>
          <a:xfrm>
            <a:off x="822960" y="356616"/>
            <a:ext cx="155448" cy="155448"/>
          </a:xfrm>
          <a:prstGeom prst="rect">
            <a:avLst/>
          </a:prstGeom>
          <a:solidFill>
            <a:srgbClr val="0F7B8A"/>
          </a:solidFill>
          <a:ln/>
        </p:spPr>
        <p:txBody>
          <a:bodyPr/>
          <a:lstStyle/>
          <a:p>
            <a:endParaRPr lang="en-GB"/>
          </a:p>
        </p:txBody>
      </p:sp>
      <p:sp>
        <p:nvSpPr>
          <p:cNvPr id="14" name="Text 1">
            <a:extLst>
              <a:ext uri="{FF2B5EF4-FFF2-40B4-BE49-F238E27FC236}">
                <a16:creationId xmlns:a16="http://schemas.microsoft.com/office/drawing/2014/main" id="{0266206B-3005-38DD-1079-2924FF6C472A}"/>
              </a:ext>
            </a:extLst>
          </p:cNvPr>
          <p:cNvSpPr/>
          <p:nvPr/>
        </p:nvSpPr>
        <p:spPr>
          <a:xfrm>
            <a:off x="1097280" y="274320"/>
            <a:ext cx="8229600" cy="320040"/>
          </a:xfrm>
          <a:prstGeom prst="rect">
            <a:avLst/>
          </a:prstGeom>
          <a:noFill/>
          <a:ln/>
        </p:spPr>
        <p:txBody>
          <a:bodyPr wrap="square" lIns="0" tIns="0" rIns="0" bIns="0" rtlCol="0" anchor="ctr"/>
          <a:lstStyle/>
          <a:p>
            <a:r>
              <a:rPr lang="en-US" sz="1250" b="1" kern="0" spc="200">
                <a:solidFill>
                  <a:srgbClr val="0F7B8A"/>
                </a:solidFill>
                <a:latin typeface="Trebuchet MS"/>
              </a:rPr>
              <a:t>Barrier Body Language, Language And Emotional</a:t>
            </a:r>
          </a:p>
        </p:txBody>
      </p:sp>
      <p:sp>
        <p:nvSpPr>
          <p:cNvPr id="16" name="Text 0">
            <a:extLst>
              <a:ext uri="{FF2B5EF4-FFF2-40B4-BE49-F238E27FC236}">
                <a16:creationId xmlns:a16="http://schemas.microsoft.com/office/drawing/2014/main" id="{E7B2DA57-5300-43D6-9546-682701723735}"/>
              </a:ext>
            </a:extLst>
          </p:cNvPr>
          <p:cNvSpPr txBox="1">
            <a:spLocks/>
          </p:cNvSpPr>
          <p:nvPr/>
        </p:nvSpPr>
        <p:spPr>
          <a:xfrm>
            <a:off x="822960" y="566928"/>
            <a:ext cx="10515600" cy="822960"/>
          </a:xfrm>
          <a:prstGeom prst="rect">
            <a:avLst/>
          </a:prstGeom>
          <a:noFill/>
          <a:ln/>
        </p:spPr>
        <p:txBody>
          <a:bodyPr wrap="square" lIns="0" tIns="0" rIns="0" bIns="0" rtlCol="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000" b="1">
                <a:solidFill>
                  <a:srgbClr val="2F3A42"/>
                </a:solidFill>
                <a:latin typeface="Trebuchet MS"/>
              </a:rPr>
              <a:t>Strategies To Overcome Both Barriers</a:t>
            </a:r>
          </a:p>
        </p:txBody>
      </p:sp>
      <p:sp>
        <p:nvSpPr>
          <p:cNvPr id="18" name="TextBox 17">
            <a:extLst>
              <a:ext uri="{FF2B5EF4-FFF2-40B4-BE49-F238E27FC236}">
                <a16:creationId xmlns:a16="http://schemas.microsoft.com/office/drawing/2014/main" id="{63C3725F-C207-41E9-31F6-37325070167F}"/>
              </a:ext>
            </a:extLst>
          </p:cNvPr>
          <p:cNvSpPr txBox="1"/>
          <p:nvPr/>
        </p:nvSpPr>
        <p:spPr>
          <a:xfrm>
            <a:off x="820057" y="1099457"/>
            <a:ext cx="6096000" cy="6155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solidFill>
                  <a:srgbClr val="000000"/>
                </a:solidFill>
                <a:latin typeface="Arial"/>
              </a:rPr>
              <a:t>At </a:t>
            </a:r>
            <a:r>
              <a:rPr lang="en-US" sz="1600" b="1">
                <a:solidFill>
                  <a:srgbClr val="000000"/>
                </a:solidFill>
                <a:latin typeface="Arial"/>
              </a:rPr>
              <a:t>Flight Foods Ltd</a:t>
            </a:r>
            <a:r>
              <a:rPr lang="en-US" sz="1600">
                <a:solidFill>
                  <a:srgbClr val="000000"/>
                </a:solidFill>
                <a:latin typeface="Arial"/>
              </a:rPr>
              <a:t>.,</a:t>
            </a:r>
            <a:r>
              <a:rPr lang="en-US" sz="1600" b="0" i="0" u="none" strike="noStrike" baseline="0">
                <a:solidFill>
                  <a:srgbClr val="000000"/>
                </a:solidFill>
                <a:latin typeface="Arial"/>
              </a:rPr>
              <a:t> </a:t>
            </a:r>
            <a:endParaRPr lang="en-US"/>
          </a:p>
          <a:p>
            <a:pPr algn="ctr"/>
            <a:endParaRPr lang="en-US"/>
          </a:p>
        </p:txBody>
      </p:sp>
      <p:sp>
        <p:nvSpPr>
          <p:cNvPr id="20" name="Rectangle 19">
            <a:extLst>
              <a:ext uri="{FF2B5EF4-FFF2-40B4-BE49-F238E27FC236}">
                <a16:creationId xmlns:a16="http://schemas.microsoft.com/office/drawing/2014/main" id="{63CF67DC-C8D9-28B5-D964-FD13B29BCAD5}"/>
              </a:ext>
            </a:extLst>
          </p:cNvPr>
          <p:cNvSpPr/>
          <p:nvPr/>
        </p:nvSpPr>
        <p:spPr>
          <a:xfrm>
            <a:off x="750976" y="1433683"/>
            <a:ext cx="10581947" cy="5120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TextBox 21">
            <a:extLst>
              <a:ext uri="{FF2B5EF4-FFF2-40B4-BE49-F238E27FC236}">
                <a16:creationId xmlns:a16="http://schemas.microsoft.com/office/drawing/2014/main" id="{BE860390-353E-8C37-94A1-1BA11999A2C8}"/>
              </a:ext>
            </a:extLst>
          </p:cNvPr>
          <p:cNvSpPr txBox="1"/>
          <p:nvPr/>
        </p:nvSpPr>
        <p:spPr>
          <a:xfrm>
            <a:off x="841829" y="1709057"/>
            <a:ext cx="10486569" cy="923330"/>
          </a:xfrm>
          <a:prstGeom prst="rect">
            <a:avLst/>
          </a:prstGeom>
          <a:solidFill>
            <a:schemeClr val="accent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v"/>
            </a:pPr>
            <a:r>
              <a:rPr lang="en-GB" b="0" i="0" u="none" strike="noStrike" baseline="0">
                <a:solidFill>
                  <a:schemeClr val="bg1"/>
                </a:solidFill>
                <a:latin typeface="Arial"/>
                <a:ea typeface="Arial"/>
                <a:cs typeface="Arial"/>
              </a:rPr>
              <a:t>Language and </a:t>
            </a:r>
            <a:r>
              <a:rPr lang="en-GB">
                <a:solidFill>
                  <a:schemeClr val="bg1"/>
                </a:solidFill>
                <a:latin typeface="Arial"/>
                <a:ea typeface="Arial"/>
                <a:cs typeface="Arial"/>
              </a:rPr>
              <a:t>emotional barriers</a:t>
            </a:r>
            <a:r>
              <a:rPr lang="en-GB" b="0" i="0" u="none" strike="noStrike" baseline="0">
                <a:solidFill>
                  <a:schemeClr val="bg1"/>
                </a:solidFill>
                <a:latin typeface="Arial"/>
                <a:ea typeface="Arial"/>
                <a:cs typeface="Arial"/>
              </a:rPr>
              <a:t> reduce food safety </a:t>
            </a:r>
            <a:r>
              <a:rPr lang="en-GB">
                <a:solidFill>
                  <a:schemeClr val="bg1"/>
                </a:solidFill>
                <a:latin typeface="Arial"/>
                <a:ea typeface="Arial"/>
                <a:cs typeface="Arial"/>
              </a:rPr>
              <a:t>and quality</a:t>
            </a:r>
            <a:r>
              <a:rPr lang="en-GB" b="0" i="0" u="none" strike="noStrike" baseline="0">
                <a:solidFill>
                  <a:schemeClr val="bg1"/>
                </a:solidFill>
                <a:latin typeface="Arial"/>
                <a:ea typeface="Arial"/>
                <a:cs typeface="Arial"/>
              </a:rPr>
              <a:t> </a:t>
            </a:r>
            <a:r>
              <a:rPr lang="en-US" b="0" i="0">
                <a:solidFill>
                  <a:schemeClr val="bg1"/>
                </a:solidFill>
                <a:latin typeface="Arial"/>
                <a:ea typeface="Arial"/>
                <a:cs typeface="Arial"/>
              </a:rPr>
              <a:t>​</a:t>
            </a:r>
            <a:endParaRPr lang="en-US">
              <a:solidFill>
                <a:schemeClr val="bg1"/>
              </a:solidFill>
              <a:latin typeface="Arial"/>
              <a:cs typeface="Arial"/>
            </a:endParaRPr>
          </a:p>
          <a:p>
            <a:pPr marL="285750" indent="-285750">
              <a:buFont typeface="Wingdings"/>
              <a:buChar char="v"/>
            </a:pPr>
            <a:r>
              <a:rPr lang="en-GB" b="0" i="0" u="none" strike="noStrike" baseline="0">
                <a:solidFill>
                  <a:schemeClr val="bg1"/>
                </a:solidFill>
                <a:latin typeface="Arial"/>
                <a:ea typeface="Arial"/>
                <a:cs typeface="Arial"/>
              </a:rPr>
              <a:t>Improved </a:t>
            </a:r>
            <a:r>
              <a:rPr lang="en-GB">
                <a:solidFill>
                  <a:schemeClr val="bg1"/>
                </a:solidFill>
                <a:latin typeface="Arial"/>
                <a:ea typeface="Arial"/>
                <a:cs typeface="Arial"/>
              </a:rPr>
              <a:t>communication strengthens</a:t>
            </a:r>
            <a:r>
              <a:rPr lang="en-GB" b="0" i="0" u="none" strike="noStrike" baseline="0">
                <a:solidFill>
                  <a:schemeClr val="bg1"/>
                </a:solidFill>
                <a:latin typeface="Arial"/>
                <a:ea typeface="Arial"/>
                <a:cs typeface="Arial"/>
              </a:rPr>
              <a:t> productivity </a:t>
            </a:r>
            <a:r>
              <a:rPr lang="en-GB">
                <a:solidFill>
                  <a:schemeClr val="bg1"/>
                </a:solidFill>
                <a:latin typeface="Arial"/>
                <a:ea typeface="Arial"/>
                <a:cs typeface="Arial"/>
              </a:rPr>
              <a:t>and customer</a:t>
            </a:r>
            <a:r>
              <a:rPr lang="en-GB" b="0" i="0" u="none" strike="noStrike" baseline="0">
                <a:solidFill>
                  <a:schemeClr val="bg1"/>
                </a:solidFill>
                <a:latin typeface="Arial"/>
                <a:ea typeface="Arial"/>
                <a:cs typeface="Arial"/>
              </a:rPr>
              <a:t> trust </a:t>
            </a:r>
          </a:p>
          <a:p>
            <a:pPr algn="ctr"/>
            <a:endParaRPr lang="en-US"/>
          </a:p>
        </p:txBody>
      </p:sp>
    </p:spTree>
    <p:extLst>
      <p:ext uri="{BB962C8B-B14F-4D97-AF65-F5344CB8AC3E}">
        <p14:creationId xmlns:p14="http://schemas.microsoft.com/office/powerpoint/2010/main" val="30230228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2">
                                            <p:bg/>
                                          </p:spTgt>
                                        </p:tgtEl>
                                        <p:attrNameLst>
                                          <p:attrName>style.visibility</p:attrName>
                                        </p:attrNameLst>
                                      </p:cBhvr>
                                      <p:to>
                                        <p:strVal val="visible"/>
                                      </p:to>
                                    </p:set>
                                    <p:animEffect transition="in" filter="fade">
                                      <p:cBhvr>
                                        <p:cTn id="7" dur="500"/>
                                        <p:tgtEl>
                                          <p:spTgt spid="22">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2">
                                            <p:txEl>
                                              <p:pRg st="0" end="0"/>
                                            </p:txEl>
                                          </p:spTgt>
                                        </p:tgtEl>
                                        <p:attrNameLst>
                                          <p:attrName>style.visibility</p:attrName>
                                        </p:attrNameLst>
                                      </p:cBhvr>
                                      <p:to>
                                        <p:strVal val="visible"/>
                                      </p:to>
                                    </p:set>
                                    <p:animEffect transition="in" filter="fade">
                                      <p:cBhvr>
                                        <p:cTn id="12" dur="500"/>
                                        <p:tgtEl>
                                          <p:spTgt spid="2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2">
                                            <p:txEl>
                                              <p:pRg st="1" end="1"/>
                                            </p:txEl>
                                          </p:spTgt>
                                        </p:tgtEl>
                                        <p:attrNameLst>
                                          <p:attrName>style.visibility</p:attrName>
                                        </p:attrNameLst>
                                      </p:cBhvr>
                                      <p:to>
                                        <p:strVal val="visible"/>
                                      </p:to>
                                    </p:set>
                                    <p:animEffect transition="in" filter="fade">
                                      <p:cBhvr>
                                        <p:cTn id="17" dur="500"/>
                                        <p:tgtEl>
                                          <p:spTgt spid="22">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graphicEl>
                                              <a:dgm id="{9EF41739-7120-484A-8C65-7FB7B9110C4C}"/>
                                            </p:graphicEl>
                                          </p:spTgt>
                                        </p:tgtEl>
                                        <p:attrNameLst>
                                          <p:attrName>style.visibility</p:attrName>
                                        </p:attrNameLst>
                                      </p:cBhvr>
                                      <p:to>
                                        <p:strVal val="visible"/>
                                      </p:to>
                                    </p:set>
                                    <p:animEffect transition="in" filter="fade">
                                      <p:cBhvr>
                                        <p:cTn id="22" dur="500"/>
                                        <p:tgtEl>
                                          <p:spTgt spid="5">
                                            <p:graphicEl>
                                              <a:dgm id="{9EF41739-7120-484A-8C65-7FB7B9110C4C}"/>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
                                            <p:graphicEl>
                                              <a:dgm id="{B28FE565-E144-4B1B-9B05-2AA89932F8AC}"/>
                                            </p:graphicEl>
                                          </p:spTgt>
                                        </p:tgtEl>
                                        <p:attrNameLst>
                                          <p:attrName>style.visibility</p:attrName>
                                        </p:attrNameLst>
                                      </p:cBhvr>
                                      <p:to>
                                        <p:strVal val="visible"/>
                                      </p:to>
                                    </p:set>
                                    <p:animEffect transition="in" filter="fade">
                                      <p:cBhvr>
                                        <p:cTn id="27" dur="500"/>
                                        <p:tgtEl>
                                          <p:spTgt spid="5">
                                            <p:graphicEl>
                                              <a:dgm id="{B28FE565-E144-4B1B-9B05-2AA89932F8AC}"/>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5">
                                            <p:graphicEl>
                                              <a:dgm id="{86393F30-3637-4005-8561-FB232AB48378}"/>
                                            </p:graphicEl>
                                          </p:spTgt>
                                        </p:tgtEl>
                                        <p:attrNameLst>
                                          <p:attrName>style.visibility</p:attrName>
                                        </p:attrNameLst>
                                      </p:cBhvr>
                                      <p:to>
                                        <p:strVal val="visible"/>
                                      </p:to>
                                    </p:set>
                                    <p:animEffect transition="in" filter="fade">
                                      <p:cBhvr>
                                        <p:cTn id="32" dur="500"/>
                                        <p:tgtEl>
                                          <p:spTgt spid="5">
                                            <p:graphicEl>
                                              <a:dgm id="{86393F30-3637-4005-8561-FB232AB48378}"/>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5">
                                            <p:graphicEl>
                                              <a:dgm id="{AF948FD6-63E9-4E38-9801-012A40370087}"/>
                                            </p:graphicEl>
                                          </p:spTgt>
                                        </p:tgtEl>
                                        <p:attrNameLst>
                                          <p:attrName>style.visibility</p:attrName>
                                        </p:attrNameLst>
                                      </p:cBhvr>
                                      <p:to>
                                        <p:strVal val="visible"/>
                                      </p:to>
                                    </p:set>
                                    <p:animEffect transition="in" filter="fade">
                                      <p:cBhvr>
                                        <p:cTn id="37" dur="500"/>
                                        <p:tgtEl>
                                          <p:spTgt spid="5">
                                            <p:graphicEl>
                                              <a:dgm id="{AF948FD6-63E9-4E38-9801-012A40370087}"/>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5">
                                            <p:graphicEl>
                                              <a:dgm id="{791975CB-85B4-4B7E-9AA3-FE0A3352A491}"/>
                                            </p:graphicEl>
                                          </p:spTgt>
                                        </p:tgtEl>
                                        <p:attrNameLst>
                                          <p:attrName>style.visibility</p:attrName>
                                        </p:attrNameLst>
                                      </p:cBhvr>
                                      <p:to>
                                        <p:strVal val="visible"/>
                                      </p:to>
                                    </p:set>
                                    <p:animEffect transition="in" filter="fade">
                                      <p:cBhvr>
                                        <p:cTn id="42" dur="500"/>
                                        <p:tgtEl>
                                          <p:spTgt spid="5">
                                            <p:graphicEl>
                                              <a:dgm id="{791975CB-85B4-4B7E-9AA3-FE0A3352A491}"/>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5">
                                            <p:graphicEl>
                                              <a:dgm id="{B329EE03-B972-4F25-B4DC-AD38143B8B45}"/>
                                            </p:graphicEl>
                                          </p:spTgt>
                                        </p:tgtEl>
                                        <p:attrNameLst>
                                          <p:attrName>style.visibility</p:attrName>
                                        </p:attrNameLst>
                                      </p:cBhvr>
                                      <p:to>
                                        <p:strVal val="visible"/>
                                      </p:to>
                                    </p:set>
                                    <p:animEffect transition="in" filter="fade">
                                      <p:cBhvr>
                                        <p:cTn id="47" dur="500"/>
                                        <p:tgtEl>
                                          <p:spTgt spid="5">
                                            <p:graphicEl>
                                              <a:dgm id="{B329EE03-B972-4F25-B4DC-AD38143B8B4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P spid="22" grpId="0" build="p" animBg="1"/>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577D801B-F831-7513-90F7-1DD294E4585D}"/>
              </a:ext>
            </a:extLst>
          </p:cNvPr>
          <p:cNvSpPr txBox="1"/>
          <p:nvPr/>
        </p:nvSpPr>
        <p:spPr>
          <a:xfrm>
            <a:off x="926407" y="1954540"/>
            <a:ext cx="4098175" cy="4010096"/>
          </a:xfrm>
          <a:prstGeom prst="rect">
            <a:avLst/>
          </a:prstGeom>
          <a:solidFill>
            <a:schemeClr val="accent1">
              <a:lumMod val="20000"/>
              <a:lumOff val="80000"/>
            </a:schemeClr>
          </a:solidFill>
        </p:spPr>
        <p:txBody>
          <a:bodyPr vert="horz" lIns="91440" tIns="45720" rIns="91440" bIns="45720" rtlCol="0" anchor="t">
            <a:normAutofit/>
          </a:bodyPr>
          <a:lstStyle/>
          <a:p>
            <a:pPr marL="285750" indent="-285750">
              <a:lnSpc>
                <a:spcPct val="90000"/>
              </a:lnSpc>
              <a:spcAft>
                <a:spcPts val="600"/>
              </a:spcAft>
              <a:buFont typeface="Wingdings"/>
              <a:buChar char="v"/>
            </a:pPr>
            <a:r>
              <a:rPr lang="en-US" sz="1600">
                <a:latin typeface="Arial"/>
                <a:cs typeface="Arial"/>
              </a:rPr>
              <a:t>A cultural barrier is when people from different cultures have different beliefs, values, languages, or ways of communication that affect the way conversations are understood. </a:t>
            </a:r>
            <a:endParaRPr lang="en-US" sz="1600" b="1">
              <a:latin typeface="Arial"/>
              <a:cs typeface="Arial"/>
            </a:endParaRPr>
          </a:p>
          <a:p>
            <a:pPr marL="285750" indent="-285750">
              <a:lnSpc>
                <a:spcPct val="90000"/>
              </a:lnSpc>
              <a:spcAft>
                <a:spcPts val="600"/>
              </a:spcAft>
              <a:buFont typeface="Wingdings"/>
              <a:buChar char="v"/>
            </a:pPr>
            <a:endParaRPr lang="en-US" sz="1600">
              <a:latin typeface="Arial"/>
              <a:cs typeface="Arial"/>
            </a:endParaRPr>
          </a:p>
          <a:p>
            <a:pPr marL="285750" indent="-285750">
              <a:lnSpc>
                <a:spcPct val="90000"/>
              </a:lnSpc>
              <a:spcAft>
                <a:spcPts val="600"/>
              </a:spcAft>
              <a:buFont typeface="Wingdings"/>
              <a:buChar char="v"/>
            </a:pPr>
            <a:r>
              <a:rPr lang="en-US" sz="1600">
                <a:latin typeface="Arial"/>
                <a:cs typeface="Arial"/>
              </a:rPr>
              <a:t>Flight Foods has employees from five cultural groups. Diversity can be an advantage, but it tends to pose some communication barriers as employees may understand instructions in different ways in their cultures or languages.</a:t>
            </a:r>
          </a:p>
        </p:txBody>
      </p:sp>
      <p:pic>
        <p:nvPicPr>
          <p:cNvPr id="8" name="Picture 7" descr="Examples of Culture | YourDictionary">
            <a:extLst>
              <a:ext uri="{FF2B5EF4-FFF2-40B4-BE49-F238E27FC236}">
                <a16:creationId xmlns:a16="http://schemas.microsoft.com/office/drawing/2014/main" id="{C2CAC03F-71BE-0AFE-F83A-A40E6015D860}"/>
              </a:ext>
            </a:extLst>
          </p:cNvPr>
          <p:cNvPicPr>
            <a:picLocks noChangeAspect="1"/>
          </p:cNvPicPr>
          <p:nvPr/>
        </p:nvPicPr>
        <p:blipFill>
          <a:blip r:embed="rId2"/>
          <a:srcRect l="20584" r="22996"/>
          <a:stretch>
            <a:fillRect/>
          </a:stretch>
        </p:blipFill>
        <p:spPr>
          <a:xfrm>
            <a:off x="6182560" y="1487724"/>
            <a:ext cx="5151575" cy="5109019"/>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10" name="Shape 0">
            <a:extLst>
              <a:ext uri="{FF2B5EF4-FFF2-40B4-BE49-F238E27FC236}">
                <a16:creationId xmlns:a16="http://schemas.microsoft.com/office/drawing/2014/main" id="{124C7727-F008-1AC3-3D66-75A5E6633D59}"/>
              </a:ext>
            </a:extLst>
          </p:cNvPr>
          <p:cNvSpPr/>
          <p:nvPr/>
        </p:nvSpPr>
        <p:spPr>
          <a:xfrm>
            <a:off x="822960" y="356616"/>
            <a:ext cx="155448" cy="155448"/>
          </a:xfrm>
          <a:prstGeom prst="rect">
            <a:avLst/>
          </a:prstGeom>
          <a:solidFill>
            <a:srgbClr val="0F7B8A"/>
          </a:solidFill>
          <a:ln/>
        </p:spPr>
        <p:txBody>
          <a:bodyPr/>
          <a:lstStyle/>
          <a:p>
            <a:endParaRPr lang="en-GB"/>
          </a:p>
        </p:txBody>
      </p:sp>
      <p:sp>
        <p:nvSpPr>
          <p:cNvPr id="12" name="Text 1">
            <a:extLst>
              <a:ext uri="{FF2B5EF4-FFF2-40B4-BE49-F238E27FC236}">
                <a16:creationId xmlns:a16="http://schemas.microsoft.com/office/drawing/2014/main" id="{30B0289F-B121-8623-C32E-B284989DAC50}"/>
              </a:ext>
            </a:extLst>
          </p:cNvPr>
          <p:cNvSpPr/>
          <p:nvPr/>
        </p:nvSpPr>
        <p:spPr>
          <a:xfrm>
            <a:off x="1097280" y="274320"/>
            <a:ext cx="8229600" cy="320040"/>
          </a:xfrm>
          <a:prstGeom prst="rect">
            <a:avLst/>
          </a:prstGeom>
          <a:noFill/>
          <a:ln/>
        </p:spPr>
        <p:txBody>
          <a:bodyPr wrap="square" lIns="0" tIns="0" rIns="0" bIns="0" rtlCol="0" anchor="ctr"/>
          <a:lstStyle/>
          <a:p>
            <a:r>
              <a:rPr lang="en-US" sz="1250" b="1" kern="0" spc="200">
                <a:solidFill>
                  <a:srgbClr val="0F7B8A"/>
                </a:solidFill>
                <a:latin typeface="Trebuchet MS"/>
              </a:rPr>
              <a:t>Barrier Four</a:t>
            </a:r>
          </a:p>
        </p:txBody>
      </p:sp>
      <p:sp>
        <p:nvSpPr>
          <p:cNvPr id="14" name="Text 0">
            <a:extLst>
              <a:ext uri="{FF2B5EF4-FFF2-40B4-BE49-F238E27FC236}">
                <a16:creationId xmlns:a16="http://schemas.microsoft.com/office/drawing/2014/main" id="{CAE5D96B-BDCE-00F7-BD26-10192C8E274C}"/>
              </a:ext>
            </a:extLst>
          </p:cNvPr>
          <p:cNvSpPr txBox="1">
            <a:spLocks/>
          </p:cNvSpPr>
          <p:nvPr/>
        </p:nvSpPr>
        <p:spPr>
          <a:xfrm>
            <a:off x="822960" y="566928"/>
            <a:ext cx="10515600" cy="822960"/>
          </a:xfrm>
          <a:prstGeom prst="rect">
            <a:avLst/>
          </a:prstGeom>
          <a:noFill/>
          <a:ln/>
        </p:spPr>
        <p:txBody>
          <a:bodyPr wrap="square" lIns="0" tIns="0" rIns="0" bIns="0" rtlCol="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000" b="1">
                <a:solidFill>
                  <a:srgbClr val="2F3A42"/>
                </a:solidFill>
                <a:latin typeface="Trebuchet MS"/>
              </a:rPr>
              <a:t>Cultural Barriers</a:t>
            </a:r>
          </a:p>
        </p:txBody>
      </p:sp>
      <p:sp>
        <p:nvSpPr>
          <p:cNvPr id="16" name="TextBox 15">
            <a:extLst>
              <a:ext uri="{FF2B5EF4-FFF2-40B4-BE49-F238E27FC236}">
                <a16:creationId xmlns:a16="http://schemas.microsoft.com/office/drawing/2014/main" id="{AAAA9D67-1DCB-3C94-85EE-6E8A085A1259}"/>
              </a:ext>
            </a:extLst>
          </p:cNvPr>
          <p:cNvSpPr txBox="1"/>
          <p:nvPr/>
        </p:nvSpPr>
        <p:spPr>
          <a:xfrm>
            <a:off x="820057" y="1099457"/>
            <a:ext cx="6096000" cy="6155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0" i="0" u="none" strike="noStrike" baseline="0">
                <a:solidFill>
                  <a:srgbClr val="000000"/>
                </a:solidFill>
                <a:latin typeface="Arial"/>
              </a:rPr>
              <a:t>At </a:t>
            </a:r>
            <a:r>
              <a:rPr lang="en-US" sz="1600" b="1">
                <a:solidFill>
                  <a:srgbClr val="000000"/>
                </a:solidFill>
                <a:latin typeface="Arial"/>
              </a:rPr>
              <a:t>Flight Foods Ltd</a:t>
            </a:r>
            <a:r>
              <a:rPr lang="en-US" sz="1600" b="1" i="0" u="none" strike="noStrike" baseline="0">
                <a:solidFill>
                  <a:srgbClr val="000000"/>
                </a:solidFill>
                <a:latin typeface="Arial"/>
              </a:rPr>
              <a:t>.</a:t>
            </a:r>
            <a:r>
              <a:rPr lang="en-US" sz="1600" b="0" i="0" u="none" strike="noStrike" baseline="0">
                <a:solidFill>
                  <a:srgbClr val="000000"/>
                </a:solidFill>
                <a:latin typeface="Arial"/>
              </a:rPr>
              <a:t>, </a:t>
            </a:r>
            <a:endParaRPr lang="en-US"/>
          </a:p>
          <a:p>
            <a:pPr algn="ctr"/>
            <a:endParaRPr lang="en-US"/>
          </a:p>
        </p:txBody>
      </p:sp>
      <p:sp>
        <p:nvSpPr>
          <p:cNvPr id="18" name="Rectangle 17">
            <a:extLst>
              <a:ext uri="{FF2B5EF4-FFF2-40B4-BE49-F238E27FC236}">
                <a16:creationId xmlns:a16="http://schemas.microsoft.com/office/drawing/2014/main" id="{2FB60ADA-6780-C5B3-C556-7ADB41582526}"/>
              </a:ext>
            </a:extLst>
          </p:cNvPr>
          <p:cNvSpPr/>
          <p:nvPr/>
        </p:nvSpPr>
        <p:spPr>
          <a:xfrm>
            <a:off x="750976" y="1433683"/>
            <a:ext cx="10581947" cy="5120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672316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bg/>
                                          </p:spTgt>
                                        </p:tgtEl>
                                        <p:attrNameLst>
                                          <p:attrName>style.visibility</p:attrName>
                                        </p:attrNameLst>
                                      </p:cBhvr>
                                      <p:to>
                                        <p:strVal val="visible"/>
                                      </p:to>
                                    </p:set>
                                    <p:animEffect transition="in" filter="fade">
                                      <p:cBhvr>
                                        <p:cTn id="12" dur="500"/>
                                        <p:tgtEl>
                                          <p:spTgt spid="7">
                                            <p:bg/>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xEl>
                                              <p:pRg st="0" end="0"/>
                                            </p:txEl>
                                          </p:spTgt>
                                        </p:tgtEl>
                                        <p:attrNameLst>
                                          <p:attrName>style.visibility</p:attrName>
                                        </p:attrNameLst>
                                      </p:cBhvr>
                                      <p:to>
                                        <p:strVal val="visible"/>
                                      </p:to>
                                    </p:set>
                                    <p:animEffect transition="in" filter="fade">
                                      <p:cBhvr>
                                        <p:cTn id="17" dur="500"/>
                                        <p:tgtEl>
                                          <p:spTgt spid="7">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txEl>
                                              <p:pRg st="2" end="2"/>
                                            </p:txEl>
                                          </p:spTgt>
                                        </p:tgtEl>
                                        <p:attrNameLst>
                                          <p:attrName>style.visibility</p:attrName>
                                        </p:attrNameLst>
                                      </p:cBhvr>
                                      <p:to>
                                        <p:strVal val="visible"/>
                                      </p:to>
                                    </p:set>
                                    <p:animEffect transition="in" filter="fade">
                                      <p:cBhvr>
                                        <p:cTn id="22" dur="500"/>
                                        <p:tgtEl>
                                          <p:spTgt spid="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animBg="1"/>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2136553D-91B1-33F5-800E-8D045E5342D5}"/>
              </a:ext>
            </a:extLst>
          </p:cNvPr>
          <p:cNvSpPr txBox="1"/>
          <p:nvPr/>
        </p:nvSpPr>
        <p:spPr>
          <a:xfrm>
            <a:off x="5546486" y="1714599"/>
            <a:ext cx="5789804" cy="4929974"/>
          </a:xfrm>
          <a:prstGeom prst="rect">
            <a:avLst/>
          </a:prstGeom>
          <a:solidFill>
            <a:schemeClr val="accent1">
              <a:lumMod val="20000"/>
              <a:lumOff val="80000"/>
            </a:schemeClr>
          </a:solidFill>
        </p:spPr>
        <p:txBody>
          <a:bodyPr vert="horz" lIns="91440" tIns="45720" rIns="91440" bIns="45720" rtlCol="0" anchor="t">
            <a:noAutofit/>
          </a:bodyPr>
          <a:lstStyle/>
          <a:p>
            <a:pPr indent="-182880" defTabSz="914400">
              <a:lnSpc>
                <a:spcPct val="90000"/>
              </a:lnSpc>
              <a:spcAft>
                <a:spcPts val="600"/>
              </a:spcAft>
              <a:buClr>
                <a:schemeClr val="tx1">
                  <a:lumMod val="85000"/>
                  <a:lumOff val="15000"/>
                </a:schemeClr>
              </a:buClr>
              <a:buFont typeface="Wingdings" pitchFamily="18" charset="0"/>
              <a:buChar char="v"/>
            </a:pPr>
            <a:r>
              <a:rPr lang="en-US" sz="1400">
                <a:latin typeface="Arial"/>
                <a:cs typeface="Arial"/>
              </a:rPr>
              <a:t>The case study shows examples of how cultures impact communication.</a:t>
            </a:r>
            <a:br>
              <a:rPr lang="en-US" sz="1400">
                <a:latin typeface="Arial"/>
                <a:cs typeface="Arial"/>
              </a:rPr>
            </a:br>
            <a:br>
              <a:rPr lang="en-US" sz="1400">
                <a:latin typeface="Arial"/>
                <a:cs typeface="Arial"/>
              </a:rPr>
            </a:br>
            <a:r>
              <a:rPr lang="en-US" sz="1400">
                <a:latin typeface="Arial"/>
                <a:cs typeface="Arial"/>
              </a:rPr>
              <a:t>Gary says :</a:t>
            </a:r>
            <a:br>
              <a:rPr lang="en-US" sz="1400">
                <a:latin typeface="Arial"/>
                <a:cs typeface="Arial"/>
              </a:rPr>
            </a:br>
            <a:br>
              <a:rPr lang="en-US" sz="1400">
                <a:latin typeface="Arial"/>
                <a:cs typeface="Arial"/>
              </a:rPr>
            </a:br>
            <a:r>
              <a:rPr lang="en-US" sz="1400">
                <a:latin typeface="Arial"/>
                <a:cs typeface="Arial"/>
              </a:rPr>
              <a:t>The workers come from five different cultures.</a:t>
            </a:r>
            <a:br>
              <a:rPr lang="en-US" sz="1400">
                <a:latin typeface="Arial"/>
                <a:cs typeface="Arial"/>
              </a:rPr>
            </a:br>
            <a:r>
              <a:rPr lang="en-US" sz="1400">
                <a:latin typeface="Arial"/>
                <a:cs typeface="Arial"/>
              </a:rPr>
              <a:t>Many of the workers speak their language.</a:t>
            </a:r>
            <a:br>
              <a:rPr lang="en-US" sz="1400">
                <a:latin typeface="Arial"/>
                <a:cs typeface="Arial"/>
              </a:rPr>
            </a:br>
            <a:r>
              <a:rPr lang="en-US" sz="1400">
                <a:latin typeface="Arial"/>
                <a:cs typeface="Arial"/>
              </a:rPr>
              <a:t>His instructions  aren’t understood by the younger workers.</a:t>
            </a:r>
            <a:endParaRPr lang="en-US"/>
          </a:p>
          <a:p>
            <a:pPr marL="285750" indent="-285750" defTabSz="914400">
              <a:lnSpc>
                <a:spcPct val="90000"/>
              </a:lnSpc>
              <a:spcAft>
                <a:spcPts val="600"/>
              </a:spcAft>
              <a:buClr>
                <a:schemeClr val="tx1">
                  <a:lumMod val="85000"/>
                  <a:lumOff val="15000"/>
                </a:schemeClr>
              </a:buClr>
              <a:buFont typeface="Wingdings"/>
              <a:buChar char="v"/>
            </a:pPr>
            <a:br>
              <a:rPr lang="en-US" sz="1400">
                <a:latin typeface="Arial"/>
                <a:cs typeface="Arial"/>
              </a:rPr>
            </a:br>
            <a:r>
              <a:rPr lang="en-US" sz="1400">
                <a:latin typeface="Arial"/>
                <a:cs typeface="Arial"/>
              </a:rPr>
              <a:t>“We have put up signs throughout the factory, but workers continue to disregard hygiene procedures.</a:t>
            </a:r>
            <a:br>
              <a:rPr lang="en-US" sz="1400">
                <a:latin typeface="Arial"/>
                <a:cs typeface="Arial"/>
              </a:rPr>
            </a:br>
            <a:br>
              <a:rPr lang="en-US" sz="1400">
                <a:latin typeface="Arial"/>
                <a:cs typeface="Arial"/>
              </a:rPr>
            </a:br>
            <a:r>
              <a:rPr lang="en-US" sz="1400">
                <a:latin typeface="Arial"/>
                <a:cs typeface="Arial"/>
              </a:rPr>
              <a:t>Due to these cultural differences, Gary struggles to consistently communicate important food safety rules.</a:t>
            </a:r>
            <a:br>
              <a:rPr lang="en-US" sz="1400">
                <a:latin typeface="Arial"/>
                <a:cs typeface="Arial"/>
              </a:rPr>
            </a:br>
            <a:br>
              <a:rPr lang="en-US" sz="1400">
                <a:latin typeface="Arial"/>
                <a:cs typeface="Arial"/>
              </a:rPr>
            </a:br>
            <a:r>
              <a:rPr lang="en-US" sz="1400">
                <a:latin typeface="Arial"/>
                <a:cs typeface="Arial"/>
              </a:rPr>
              <a:t>Workers never:</a:t>
            </a:r>
            <a:br>
              <a:rPr lang="en-US" sz="1400">
                <a:latin typeface="Arial"/>
                <a:cs typeface="Arial"/>
              </a:rPr>
            </a:br>
            <a:br>
              <a:rPr lang="en-US" sz="1400">
                <a:latin typeface="Arial"/>
                <a:cs typeface="Arial"/>
              </a:rPr>
            </a:br>
            <a:r>
              <a:rPr lang="en-US" sz="1400">
                <a:latin typeface="Arial"/>
                <a:cs typeface="Arial"/>
              </a:rPr>
              <a:t>Wore hairnets properly.</a:t>
            </a:r>
            <a:br>
              <a:rPr lang="en-US" sz="1400">
                <a:latin typeface="Arial"/>
                <a:cs typeface="Arial"/>
              </a:rPr>
            </a:br>
            <a:r>
              <a:rPr lang="en-US" sz="1400">
                <a:latin typeface="Arial"/>
                <a:cs typeface="Arial"/>
              </a:rPr>
              <a:t>Wash their hands frequently.</a:t>
            </a:r>
            <a:br>
              <a:rPr lang="en-US" sz="1400">
                <a:latin typeface="Arial"/>
                <a:cs typeface="Arial"/>
              </a:rPr>
            </a:br>
            <a:r>
              <a:rPr lang="en-US" sz="1400">
                <a:latin typeface="Arial"/>
                <a:cs typeface="Arial"/>
              </a:rPr>
              <a:t>Covered up food.</a:t>
            </a:r>
            <a:br>
              <a:rPr lang="en-US" sz="1400">
                <a:latin typeface="Arial"/>
                <a:cs typeface="Arial"/>
              </a:rPr>
            </a:br>
            <a:r>
              <a:rPr lang="en-US" sz="1400">
                <a:latin typeface="Arial"/>
                <a:cs typeface="Arial"/>
              </a:rPr>
              <a:t>Follow hygiene protocols.</a:t>
            </a:r>
            <a:br>
              <a:rPr lang="en-US" sz="1400">
                <a:latin typeface="Arial"/>
                <a:cs typeface="Arial"/>
              </a:rPr>
            </a:br>
            <a:br>
              <a:rPr lang="en-US" sz="1400">
                <a:latin typeface="Arial"/>
                <a:cs typeface="Arial"/>
              </a:rPr>
            </a:br>
            <a:r>
              <a:rPr lang="en-US" sz="1400">
                <a:latin typeface="Arial"/>
                <a:cs typeface="Arial"/>
              </a:rPr>
              <a:t>These actions led to food contamination, customer complaints and a loss of business for Flight Foods.</a:t>
            </a:r>
          </a:p>
        </p:txBody>
      </p:sp>
      <p:sp>
        <p:nvSpPr>
          <p:cNvPr id="8" name="Shape 0">
            <a:extLst>
              <a:ext uri="{FF2B5EF4-FFF2-40B4-BE49-F238E27FC236}">
                <a16:creationId xmlns:a16="http://schemas.microsoft.com/office/drawing/2014/main" id="{518BF954-D491-2018-E227-A63EA533717E}"/>
              </a:ext>
            </a:extLst>
          </p:cNvPr>
          <p:cNvSpPr/>
          <p:nvPr/>
        </p:nvSpPr>
        <p:spPr>
          <a:xfrm>
            <a:off x="822960" y="356616"/>
            <a:ext cx="155448" cy="155448"/>
          </a:xfrm>
          <a:prstGeom prst="rect">
            <a:avLst/>
          </a:prstGeom>
          <a:solidFill>
            <a:srgbClr val="0F7B8A"/>
          </a:solidFill>
          <a:ln/>
        </p:spPr>
        <p:txBody>
          <a:bodyPr/>
          <a:lstStyle/>
          <a:p>
            <a:endParaRPr lang="en-GB"/>
          </a:p>
        </p:txBody>
      </p:sp>
      <p:sp>
        <p:nvSpPr>
          <p:cNvPr id="11" name="Text 1">
            <a:extLst>
              <a:ext uri="{FF2B5EF4-FFF2-40B4-BE49-F238E27FC236}">
                <a16:creationId xmlns:a16="http://schemas.microsoft.com/office/drawing/2014/main" id="{FC429C94-9349-8946-380E-AC5495CB887F}"/>
              </a:ext>
            </a:extLst>
          </p:cNvPr>
          <p:cNvSpPr/>
          <p:nvPr/>
        </p:nvSpPr>
        <p:spPr>
          <a:xfrm>
            <a:off x="1097280" y="274320"/>
            <a:ext cx="8229600" cy="320040"/>
          </a:xfrm>
          <a:prstGeom prst="rect">
            <a:avLst/>
          </a:prstGeom>
          <a:noFill/>
          <a:ln/>
        </p:spPr>
        <p:txBody>
          <a:bodyPr wrap="square" lIns="0" tIns="0" rIns="0" bIns="0" rtlCol="0" anchor="ctr"/>
          <a:lstStyle/>
          <a:p>
            <a:r>
              <a:rPr lang="en-US" sz="1250" b="1" kern="0" spc="200">
                <a:solidFill>
                  <a:srgbClr val="0F7B8A"/>
                </a:solidFill>
                <a:latin typeface="Trebuchet MS"/>
              </a:rPr>
              <a:t>Barrier Four</a:t>
            </a:r>
          </a:p>
        </p:txBody>
      </p:sp>
      <p:sp>
        <p:nvSpPr>
          <p:cNvPr id="14" name="Text 0">
            <a:extLst>
              <a:ext uri="{FF2B5EF4-FFF2-40B4-BE49-F238E27FC236}">
                <a16:creationId xmlns:a16="http://schemas.microsoft.com/office/drawing/2014/main" id="{97445FC6-1642-F05B-A826-B0432D3EDE2B}"/>
              </a:ext>
            </a:extLst>
          </p:cNvPr>
          <p:cNvSpPr txBox="1">
            <a:spLocks/>
          </p:cNvSpPr>
          <p:nvPr/>
        </p:nvSpPr>
        <p:spPr>
          <a:xfrm>
            <a:off x="822960" y="566928"/>
            <a:ext cx="10515600" cy="822960"/>
          </a:xfrm>
          <a:prstGeom prst="rect">
            <a:avLst/>
          </a:prstGeom>
          <a:noFill/>
          <a:ln/>
        </p:spPr>
        <p:txBody>
          <a:bodyPr wrap="square" lIns="0" tIns="0" rIns="0" bIns="0" rtlCol="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000" b="1">
                <a:solidFill>
                  <a:srgbClr val="2F3A42"/>
                </a:solidFill>
                <a:latin typeface="Trebuchet MS"/>
              </a:rPr>
              <a:t>Cultural Barriers</a:t>
            </a:r>
            <a:endParaRPr lang="en-US"/>
          </a:p>
        </p:txBody>
      </p:sp>
      <p:sp>
        <p:nvSpPr>
          <p:cNvPr id="16" name="TextBox 15">
            <a:extLst>
              <a:ext uri="{FF2B5EF4-FFF2-40B4-BE49-F238E27FC236}">
                <a16:creationId xmlns:a16="http://schemas.microsoft.com/office/drawing/2014/main" id="{01CB3CAC-4C9B-495A-A0CE-B4F037FEA2A2}"/>
              </a:ext>
            </a:extLst>
          </p:cNvPr>
          <p:cNvSpPr txBox="1"/>
          <p:nvPr/>
        </p:nvSpPr>
        <p:spPr>
          <a:xfrm>
            <a:off x="820057" y="1099457"/>
            <a:ext cx="6096000" cy="6155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solidFill>
                  <a:srgbClr val="000000"/>
                </a:solidFill>
                <a:latin typeface="Arial"/>
              </a:rPr>
              <a:t>Explanation,</a:t>
            </a:r>
            <a:r>
              <a:rPr lang="en-US" sz="1600" b="0" i="0" u="none" strike="noStrike" baseline="0">
                <a:solidFill>
                  <a:srgbClr val="000000"/>
                </a:solidFill>
                <a:latin typeface="Arial"/>
              </a:rPr>
              <a:t> </a:t>
            </a:r>
            <a:endParaRPr lang="en-US"/>
          </a:p>
          <a:p>
            <a:pPr algn="ctr"/>
            <a:endParaRPr lang="en-US"/>
          </a:p>
        </p:txBody>
      </p:sp>
      <p:sp>
        <p:nvSpPr>
          <p:cNvPr id="18" name="Rectangle 17">
            <a:extLst>
              <a:ext uri="{FF2B5EF4-FFF2-40B4-BE49-F238E27FC236}">
                <a16:creationId xmlns:a16="http://schemas.microsoft.com/office/drawing/2014/main" id="{E31FB5E1-CA9D-887A-999C-874E676E251C}"/>
              </a:ext>
            </a:extLst>
          </p:cNvPr>
          <p:cNvSpPr/>
          <p:nvPr/>
        </p:nvSpPr>
        <p:spPr>
          <a:xfrm>
            <a:off x="750976" y="1433683"/>
            <a:ext cx="10581947" cy="5120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4ADEE218-B0CE-8AAB-C193-31919D5F970A}"/>
              </a:ext>
            </a:extLst>
          </p:cNvPr>
          <p:cNvPicPr>
            <a:picLocks noChangeAspect="1"/>
          </p:cNvPicPr>
          <p:nvPr/>
        </p:nvPicPr>
        <p:blipFill>
          <a:blip r:embed="rId2"/>
          <a:stretch>
            <a:fillRect/>
          </a:stretch>
        </p:blipFill>
        <p:spPr>
          <a:xfrm>
            <a:off x="778328" y="2431143"/>
            <a:ext cx="4191002" cy="3693886"/>
          </a:xfrm>
          <a:prstGeom prst="rect">
            <a:avLst/>
          </a:prstGeom>
        </p:spPr>
      </p:pic>
    </p:spTree>
    <p:extLst>
      <p:ext uri="{BB962C8B-B14F-4D97-AF65-F5344CB8AC3E}">
        <p14:creationId xmlns:p14="http://schemas.microsoft.com/office/powerpoint/2010/main" val="3397121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bg/>
                                          </p:spTgt>
                                        </p:tgtEl>
                                        <p:attrNameLst>
                                          <p:attrName>style.visibility</p:attrName>
                                        </p:attrNameLst>
                                      </p:cBhvr>
                                      <p:to>
                                        <p:strVal val="visible"/>
                                      </p:to>
                                    </p:set>
                                    <p:animEffect transition="in" filter="fade">
                                      <p:cBhvr>
                                        <p:cTn id="7" dur="500"/>
                                        <p:tgtEl>
                                          <p:spTgt spid="9">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xEl>
                                              <p:pRg st="0" end="0"/>
                                            </p:txEl>
                                          </p:spTgt>
                                        </p:tgtEl>
                                        <p:attrNameLst>
                                          <p:attrName>style.visibility</p:attrName>
                                        </p:attrNameLst>
                                      </p:cBhvr>
                                      <p:to>
                                        <p:strVal val="visible"/>
                                      </p:to>
                                    </p:set>
                                    <p:animEffect transition="in" filter="fade">
                                      <p:cBhvr>
                                        <p:cTn id="12" dur="500"/>
                                        <p:tgtEl>
                                          <p:spTgt spid="9">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fade">
                                      <p:cBhvr>
                                        <p:cTn id="17" dur="500"/>
                                        <p:tgtEl>
                                          <p:spTgt spid="2"/>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xEl>
                                              <p:pRg st="1" end="1"/>
                                            </p:txEl>
                                          </p:spTgt>
                                        </p:tgtEl>
                                        <p:attrNameLst>
                                          <p:attrName>style.visibility</p:attrName>
                                        </p:attrNameLst>
                                      </p:cBhvr>
                                      <p:to>
                                        <p:strVal val="visible"/>
                                      </p:to>
                                    </p:set>
                                    <p:animEffect transition="in" filter="fade">
                                      <p:cBhvr>
                                        <p:cTn id="22" dur="500"/>
                                        <p:tgtEl>
                                          <p:spTgt spid="9">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a:extLst>
              <a:ext uri="{FF2B5EF4-FFF2-40B4-BE49-F238E27FC236}">
                <a16:creationId xmlns:a16="http://schemas.microsoft.com/office/drawing/2014/main" id="{9CC944CB-9A6E-370B-8DB6-B7ED675084A5}"/>
              </a:ext>
            </a:extLst>
          </p:cNvPr>
          <p:cNvSpPr>
            <a:spLocks noGrp="1"/>
          </p:cNvSpPr>
          <p:nvPr>
            <p:ph idx="1"/>
          </p:nvPr>
        </p:nvSpPr>
        <p:spPr>
          <a:xfrm>
            <a:off x="793668" y="2191632"/>
            <a:ext cx="4656446" cy="3848289"/>
          </a:xfrm>
          <a:solidFill>
            <a:schemeClr val="accent1">
              <a:lumMod val="20000"/>
              <a:lumOff val="80000"/>
            </a:schemeClr>
          </a:solidFill>
        </p:spPr>
        <p:txBody>
          <a:bodyPr vert="horz" lIns="91440" tIns="45720" rIns="91440" bIns="45720" rtlCol="0" anchor="t">
            <a:noAutofit/>
          </a:bodyPr>
          <a:lstStyle/>
          <a:p>
            <a:pPr marL="0" indent="0">
              <a:buNone/>
            </a:pPr>
            <a:r>
              <a:rPr lang="en-US" sz="1600">
                <a:latin typeface="Arial"/>
                <a:cs typeface="Arial"/>
              </a:rPr>
              <a:t>Schramm believed that successful understanding requires overlapping "fields of experience" and relies heavily on feedback.(</a:t>
            </a:r>
            <a:r>
              <a:rPr lang="en-US" sz="1600" b="1">
                <a:latin typeface="Arial"/>
                <a:cs typeface="Arial"/>
              </a:rPr>
              <a:t>Blythe,2023</a:t>
            </a:r>
            <a:r>
              <a:rPr lang="en-US" sz="1600">
                <a:latin typeface="Arial"/>
                <a:cs typeface="Arial"/>
              </a:rPr>
              <a:t>)</a:t>
            </a:r>
            <a:br>
              <a:rPr lang="en-US" sz="1600">
                <a:latin typeface="Arial"/>
                <a:cs typeface="Arial"/>
              </a:rPr>
            </a:br>
            <a:r>
              <a:rPr lang="en-US" sz="1600">
                <a:latin typeface="Arial"/>
                <a:cs typeface="Arial"/>
              </a:rPr>
              <a:t>A person’s experiences includes:</a:t>
            </a:r>
          </a:p>
          <a:p>
            <a:pPr>
              <a:buFont typeface="Wingdings"/>
              <a:buChar char="v"/>
            </a:pPr>
            <a:r>
              <a:rPr lang="en-US" sz="1600">
                <a:latin typeface="Arial"/>
                <a:cs typeface="Arial"/>
              </a:rPr>
              <a:t>Culture </a:t>
            </a:r>
          </a:p>
          <a:p>
            <a:pPr>
              <a:buFont typeface="Wingdings"/>
              <a:buChar char="v"/>
            </a:pPr>
            <a:r>
              <a:rPr lang="en-US" sz="1600">
                <a:latin typeface="Arial"/>
                <a:cs typeface="Arial"/>
              </a:rPr>
              <a:t>-Language </a:t>
            </a:r>
          </a:p>
          <a:p>
            <a:pPr>
              <a:buFont typeface="Wingdings"/>
              <a:buChar char="v"/>
            </a:pPr>
            <a:r>
              <a:rPr lang="en-US" sz="1600">
                <a:latin typeface="Arial"/>
                <a:cs typeface="Arial"/>
              </a:rPr>
              <a:t>Education </a:t>
            </a:r>
          </a:p>
          <a:p>
            <a:pPr>
              <a:buFont typeface="Wingdings"/>
              <a:buChar char="v"/>
            </a:pPr>
            <a:r>
              <a:rPr lang="en-US" sz="1600">
                <a:latin typeface="Arial"/>
                <a:cs typeface="Arial"/>
              </a:rPr>
              <a:t>Values </a:t>
            </a:r>
          </a:p>
          <a:p>
            <a:pPr>
              <a:buFont typeface="Wingdings"/>
              <a:buChar char="v"/>
            </a:pPr>
            <a:r>
              <a:rPr lang="en-US" sz="1600">
                <a:latin typeface="Arial"/>
                <a:cs typeface="Arial"/>
              </a:rPr>
              <a:t>Previous experiences</a:t>
            </a:r>
          </a:p>
          <a:p>
            <a:pPr>
              <a:buFont typeface="Wingdings"/>
              <a:buChar char="v"/>
            </a:pPr>
            <a:r>
              <a:rPr lang="en-US" sz="1600">
                <a:latin typeface="Arial"/>
                <a:cs typeface="Arial"/>
              </a:rPr>
              <a:t> Knowledge</a:t>
            </a:r>
          </a:p>
          <a:p>
            <a:pPr marL="0" indent="0">
              <a:buNone/>
            </a:pPr>
            <a:r>
              <a:rPr lang="en-US" sz="1600">
                <a:latin typeface="Arial"/>
                <a:cs typeface="Arial"/>
              </a:rPr>
              <a:t>Communication becomes less successful if these are not similar </a:t>
            </a:r>
          </a:p>
        </p:txBody>
      </p:sp>
      <p:sp>
        <p:nvSpPr>
          <p:cNvPr id="20" name="TextBox 19">
            <a:extLst>
              <a:ext uri="{FF2B5EF4-FFF2-40B4-BE49-F238E27FC236}">
                <a16:creationId xmlns:a16="http://schemas.microsoft.com/office/drawing/2014/main" id="{858DC6BF-7428-EA42-1356-7B908ABF4DB7}"/>
              </a:ext>
            </a:extLst>
          </p:cNvPr>
          <p:cNvSpPr txBox="1"/>
          <p:nvPr/>
        </p:nvSpPr>
        <p:spPr>
          <a:xfrm>
            <a:off x="6085443" y="4139594"/>
            <a:ext cx="5233721" cy="2554545"/>
          </a:xfrm>
          <a:prstGeom prst="rect">
            <a:avLst/>
          </a:prstGeom>
          <a:solidFill>
            <a:schemeClr val="accent1">
              <a:lumMod val="20000"/>
              <a:lumOff val="80000"/>
            </a:schemeClr>
          </a:solidFill>
        </p:spPr>
        <p:txBody>
          <a:bodyPr wrap="square" lIns="91440" tIns="45720" rIns="91440" bIns="45720" anchor="t">
            <a:spAutoFit/>
          </a:bodyPr>
          <a:lstStyle/>
          <a:p>
            <a:r>
              <a:rPr lang="en-US" sz="1600">
                <a:latin typeface="Arial"/>
                <a:cs typeface="Arial"/>
              </a:rPr>
              <a:t>although, many workers:</a:t>
            </a:r>
          </a:p>
          <a:p>
            <a:pPr marL="285750" indent="-285750">
              <a:buFont typeface="Wingdings"/>
              <a:buChar char="v"/>
            </a:pPr>
            <a:r>
              <a:rPr lang="en-US" sz="1600">
                <a:latin typeface="Arial"/>
                <a:cs typeface="Arial"/>
              </a:rPr>
              <a:t>have different cultural backgrounds, </a:t>
            </a:r>
          </a:p>
          <a:p>
            <a:pPr marL="285750" indent="-285750">
              <a:buFont typeface="Wingdings"/>
              <a:buChar char="v"/>
            </a:pPr>
            <a:r>
              <a:rPr lang="en-US" sz="1600">
                <a:latin typeface="Arial"/>
                <a:cs typeface="Arial"/>
              </a:rPr>
              <a:t>communicate differently, </a:t>
            </a:r>
          </a:p>
          <a:p>
            <a:pPr marL="285750" indent="-285750">
              <a:buFont typeface="Wingdings"/>
              <a:buChar char="v"/>
            </a:pPr>
            <a:r>
              <a:rPr lang="en-US" sz="1600">
                <a:latin typeface="Arial"/>
                <a:cs typeface="Arial"/>
              </a:rPr>
              <a:t> may not fully understand British workplace practices. </a:t>
            </a:r>
          </a:p>
          <a:p>
            <a:pPr marL="285750" indent="-285750">
              <a:buFont typeface="Wingdings"/>
              <a:buChar char="v"/>
            </a:pPr>
            <a:endParaRPr lang="en-US" sz="1600">
              <a:latin typeface="Arial"/>
              <a:cs typeface="Arial"/>
            </a:endParaRPr>
          </a:p>
          <a:p>
            <a:r>
              <a:rPr lang="en-US" sz="1600">
                <a:latin typeface="Arial"/>
                <a:cs typeface="Arial"/>
              </a:rPr>
              <a:t>So, the message is taken in a different way than Gary meant. </a:t>
            </a:r>
            <a:br>
              <a:rPr lang="en-US" sz="1600">
                <a:latin typeface="Arial"/>
                <a:cs typeface="Arial"/>
              </a:rPr>
            </a:br>
            <a:r>
              <a:rPr lang="en-US" sz="1600">
                <a:latin typeface="Arial"/>
                <a:cs typeface="Arial"/>
              </a:rPr>
              <a:t>Which explains why employees disregarded him and continued to make mistakes. </a:t>
            </a:r>
            <a:endParaRPr lang="en-US"/>
          </a:p>
        </p:txBody>
      </p:sp>
      <p:graphicFrame>
        <p:nvGraphicFramePr>
          <p:cNvPr id="22" name="TextBox 11">
            <a:extLst>
              <a:ext uri="{FF2B5EF4-FFF2-40B4-BE49-F238E27FC236}">
                <a16:creationId xmlns:a16="http://schemas.microsoft.com/office/drawing/2014/main" id="{BE7F9093-F4CE-75C1-9AA3-04183E482993}"/>
              </a:ext>
            </a:extLst>
          </p:cNvPr>
          <p:cNvGraphicFramePr/>
          <p:nvPr/>
        </p:nvGraphicFramePr>
        <p:xfrm>
          <a:off x="6079508" y="1394243"/>
          <a:ext cx="5203371" cy="315986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7" name="Shape 0">
            <a:extLst>
              <a:ext uri="{FF2B5EF4-FFF2-40B4-BE49-F238E27FC236}">
                <a16:creationId xmlns:a16="http://schemas.microsoft.com/office/drawing/2014/main" id="{87883AB3-8F29-BA40-B2B6-287F84597FFF}"/>
              </a:ext>
            </a:extLst>
          </p:cNvPr>
          <p:cNvSpPr/>
          <p:nvPr/>
        </p:nvSpPr>
        <p:spPr>
          <a:xfrm>
            <a:off x="822960" y="356616"/>
            <a:ext cx="155448" cy="155448"/>
          </a:xfrm>
          <a:prstGeom prst="rect">
            <a:avLst/>
          </a:prstGeom>
          <a:solidFill>
            <a:srgbClr val="0F7B8A"/>
          </a:solidFill>
          <a:ln/>
        </p:spPr>
        <p:txBody>
          <a:bodyPr/>
          <a:lstStyle/>
          <a:p>
            <a:endParaRPr lang="en-GB"/>
          </a:p>
        </p:txBody>
      </p:sp>
      <p:sp>
        <p:nvSpPr>
          <p:cNvPr id="19" name="Text 1">
            <a:extLst>
              <a:ext uri="{FF2B5EF4-FFF2-40B4-BE49-F238E27FC236}">
                <a16:creationId xmlns:a16="http://schemas.microsoft.com/office/drawing/2014/main" id="{07C093D3-686F-97FA-F3E2-54F5CA078EAB}"/>
              </a:ext>
            </a:extLst>
          </p:cNvPr>
          <p:cNvSpPr/>
          <p:nvPr/>
        </p:nvSpPr>
        <p:spPr>
          <a:xfrm>
            <a:off x="1097280" y="274320"/>
            <a:ext cx="8229600" cy="320040"/>
          </a:xfrm>
          <a:prstGeom prst="rect">
            <a:avLst/>
          </a:prstGeom>
          <a:noFill/>
          <a:ln/>
        </p:spPr>
        <p:txBody>
          <a:bodyPr wrap="square" lIns="0" tIns="0" rIns="0" bIns="0" rtlCol="0" anchor="ctr"/>
          <a:lstStyle/>
          <a:p>
            <a:r>
              <a:rPr lang="en-US" sz="1250" b="1" kern="0" spc="200">
                <a:solidFill>
                  <a:srgbClr val="0F7B8A"/>
                </a:solidFill>
                <a:latin typeface="Trebuchet MS"/>
              </a:rPr>
              <a:t>Barrier Four </a:t>
            </a:r>
          </a:p>
        </p:txBody>
      </p:sp>
      <p:sp>
        <p:nvSpPr>
          <p:cNvPr id="23" name="Text 0">
            <a:extLst>
              <a:ext uri="{FF2B5EF4-FFF2-40B4-BE49-F238E27FC236}">
                <a16:creationId xmlns:a16="http://schemas.microsoft.com/office/drawing/2014/main" id="{745B6214-1F32-D187-FB20-822A0283480E}"/>
              </a:ext>
            </a:extLst>
          </p:cNvPr>
          <p:cNvSpPr txBox="1">
            <a:spLocks/>
          </p:cNvSpPr>
          <p:nvPr/>
        </p:nvSpPr>
        <p:spPr>
          <a:xfrm>
            <a:off x="822960" y="566928"/>
            <a:ext cx="10515600" cy="822960"/>
          </a:xfrm>
          <a:prstGeom prst="rect">
            <a:avLst/>
          </a:prstGeom>
          <a:noFill/>
          <a:ln/>
        </p:spPr>
        <p:txBody>
          <a:bodyPr wrap="square" lIns="0" tIns="0" rIns="0" bIns="0" rtlCol="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000" b="1">
                <a:solidFill>
                  <a:srgbClr val="2F3A42"/>
                </a:solidFill>
                <a:latin typeface="Trebuchet MS"/>
              </a:rPr>
              <a:t>Cultural Barrier Communication Theory</a:t>
            </a:r>
          </a:p>
        </p:txBody>
      </p:sp>
      <p:sp>
        <p:nvSpPr>
          <p:cNvPr id="25" name="TextBox 24">
            <a:extLst>
              <a:ext uri="{FF2B5EF4-FFF2-40B4-BE49-F238E27FC236}">
                <a16:creationId xmlns:a16="http://schemas.microsoft.com/office/drawing/2014/main" id="{34F99AB8-1C0A-29C3-D44D-BBBEAADFBCD1}"/>
              </a:ext>
            </a:extLst>
          </p:cNvPr>
          <p:cNvSpPr txBox="1"/>
          <p:nvPr/>
        </p:nvSpPr>
        <p:spPr>
          <a:xfrm>
            <a:off x="820057" y="1099457"/>
            <a:ext cx="6096000" cy="6155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a:solidFill>
                  <a:srgbClr val="000000"/>
                </a:solidFill>
                <a:latin typeface="Arial"/>
              </a:rPr>
              <a:t>Schramm (1954).</a:t>
            </a:r>
            <a:r>
              <a:rPr lang="en-US" sz="1600" b="1" i="0" u="none" strike="noStrike" baseline="0">
                <a:solidFill>
                  <a:srgbClr val="000000"/>
                </a:solidFill>
                <a:latin typeface="Arial"/>
              </a:rPr>
              <a:t> </a:t>
            </a:r>
            <a:endParaRPr lang="en-US" sz="1600" b="1">
              <a:latin typeface="Arial"/>
              <a:cs typeface="Arial"/>
            </a:endParaRPr>
          </a:p>
          <a:p>
            <a:pPr algn="ctr"/>
            <a:endParaRPr lang="en-US"/>
          </a:p>
        </p:txBody>
      </p:sp>
      <p:sp>
        <p:nvSpPr>
          <p:cNvPr id="27" name="Rectangle 26">
            <a:extLst>
              <a:ext uri="{FF2B5EF4-FFF2-40B4-BE49-F238E27FC236}">
                <a16:creationId xmlns:a16="http://schemas.microsoft.com/office/drawing/2014/main" id="{20A3955D-88FE-AA22-42B7-ABAB83604A06}"/>
              </a:ext>
            </a:extLst>
          </p:cNvPr>
          <p:cNvSpPr/>
          <p:nvPr/>
        </p:nvSpPr>
        <p:spPr>
          <a:xfrm>
            <a:off x="750976" y="1433683"/>
            <a:ext cx="10581947" cy="5120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00804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500"/>
                                        <p:tgtEl>
                                          <p:spTgt spid="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xEl>
                                              <p:pRg st="1" end="1"/>
                                            </p:txEl>
                                          </p:spTgt>
                                        </p:tgtEl>
                                        <p:attrNameLst>
                                          <p:attrName>style.visibility</p:attrName>
                                        </p:attrNameLst>
                                      </p:cBhvr>
                                      <p:to>
                                        <p:strVal val="visible"/>
                                      </p:to>
                                    </p:set>
                                    <p:animEffect transition="in" filter="fade">
                                      <p:cBhvr>
                                        <p:cTn id="12" dur="500"/>
                                        <p:tgtEl>
                                          <p:spTgt spid="8">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xEl>
                                              <p:pRg st="2" end="2"/>
                                            </p:txEl>
                                          </p:spTgt>
                                        </p:tgtEl>
                                        <p:attrNameLst>
                                          <p:attrName>style.visibility</p:attrName>
                                        </p:attrNameLst>
                                      </p:cBhvr>
                                      <p:to>
                                        <p:strVal val="visible"/>
                                      </p:to>
                                    </p:set>
                                    <p:animEffect transition="in" filter="fade">
                                      <p:cBhvr>
                                        <p:cTn id="17" dur="500"/>
                                        <p:tgtEl>
                                          <p:spTgt spid="8">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txEl>
                                              <p:pRg st="3" end="3"/>
                                            </p:txEl>
                                          </p:spTgt>
                                        </p:tgtEl>
                                        <p:attrNameLst>
                                          <p:attrName>style.visibility</p:attrName>
                                        </p:attrNameLst>
                                      </p:cBhvr>
                                      <p:to>
                                        <p:strVal val="visible"/>
                                      </p:to>
                                    </p:set>
                                    <p:animEffect transition="in" filter="fade">
                                      <p:cBhvr>
                                        <p:cTn id="22" dur="500"/>
                                        <p:tgtEl>
                                          <p:spTgt spid="8">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8">
                                            <p:txEl>
                                              <p:pRg st="4" end="4"/>
                                            </p:txEl>
                                          </p:spTgt>
                                        </p:tgtEl>
                                        <p:attrNameLst>
                                          <p:attrName>style.visibility</p:attrName>
                                        </p:attrNameLst>
                                      </p:cBhvr>
                                      <p:to>
                                        <p:strVal val="visible"/>
                                      </p:to>
                                    </p:set>
                                    <p:animEffect transition="in" filter="fade">
                                      <p:cBhvr>
                                        <p:cTn id="27" dur="500"/>
                                        <p:tgtEl>
                                          <p:spTgt spid="8">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8">
                                            <p:txEl>
                                              <p:pRg st="5" end="5"/>
                                            </p:txEl>
                                          </p:spTgt>
                                        </p:tgtEl>
                                        <p:attrNameLst>
                                          <p:attrName>style.visibility</p:attrName>
                                        </p:attrNameLst>
                                      </p:cBhvr>
                                      <p:to>
                                        <p:strVal val="visible"/>
                                      </p:to>
                                    </p:set>
                                    <p:animEffect transition="in" filter="fade">
                                      <p:cBhvr>
                                        <p:cTn id="32" dur="500"/>
                                        <p:tgtEl>
                                          <p:spTgt spid="8">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8">
                                            <p:txEl>
                                              <p:pRg st="6" end="6"/>
                                            </p:txEl>
                                          </p:spTgt>
                                        </p:tgtEl>
                                        <p:attrNameLst>
                                          <p:attrName>style.visibility</p:attrName>
                                        </p:attrNameLst>
                                      </p:cBhvr>
                                      <p:to>
                                        <p:strVal val="visible"/>
                                      </p:to>
                                    </p:set>
                                    <p:animEffect transition="in" filter="fade">
                                      <p:cBhvr>
                                        <p:cTn id="37" dur="500"/>
                                        <p:tgtEl>
                                          <p:spTgt spid="8">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8">
                                            <p:txEl>
                                              <p:pRg st="7" end="7"/>
                                            </p:txEl>
                                          </p:spTgt>
                                        </p:tgtEl>
                                        <p:attrNameLst>
                                          <p:attrName>style.visibility</p:attrName>
                                        </p:attrNameLst>
                                      </p:cBhvr>
                                      <p:to>
                                        <p:strVal val="visible"/>
                                      </p:to>
                                    </p:set>
                                    <p:animEffect transition="in" filter="fade">
                                      <p:cBhvr>
                                        <p:cTn id="42" dur="500"/>
                                        <p:tgtEl>
                                          <p:spTgt spid="8">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22"/>
                                        </p:tgtEl>
                                        <p:attrNameLst>
                                          <p:attrName>style.visibility</p:attrName>
                                        </p:attrNameLst>
                                      </p:cBhvr>
                                      <p:to>
                                        <p:strVal val="visible"/>
                                      </p:to>
                                    </p:set>
                                    <p:animEffect transition="in" filter="fade">
                                      <p:cBhvr>
                                        <p:cTn id="47" dur="500"/>
                                        <p:tgtEl>
                                          <p:spTgt spid="22"/>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20">
                                            <p:bg/>
                                          </p:spTgt>
                                        </p:tgtEl>
                                        <p:attrNameLst>
                                          <p:attrName>style.visibility</p:attrName>
                                        </p:attrNameLst>
                                      </p:cBhvr>
                                      <p:to>
                                        <p:strVal val="visible"/>
                                      </p:to>
                                    </p:set>
                                    <p:animEffect transition="in" filter="fade">
                                      <p:cBhvr>
                                        <p:cTn id="52" dur="500"/>
                                        <p:tgtEl>
                                          <p:spTgt spid="20">
                                            <p:bg/>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20">
                                            <p:txEl>
                                              <p:pRg st="0" end="0"/>
                                            </p:txEl>
                                          </p:spTgt>
                                        </p:tgtEl>
                                        <p:attrNameLst>
                                          <p:attrName>style.visibility</p:attrName>
                                        </p:attrNameLst>
                                      </p:cBhvr>
                                      <p:to>
                                        <p:strVal val="visible"/>
                                      </p:to>
                                    </p:set>
                                    <p:animEffect transition="in" filter="fade">
                                      <p:cBhvr>
                                        <p:cTn id="57" dur="500"/>
                                        <p:tgtEl>
                                          <p:spTgt spid="20">
                                            <p:txEl>
                                              <p:pRg st="0" end="0"/>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20">
                                            <p:txEl>
                                              <p:pRg st="1" end="1"/>
                                            </p:txEl>
                                          </p:spTgt>
                                        </p:tgtEl>
                                        <p:attrNameLst>
                                          <p:attrName>style.visibility</p:attrName>
                                        </p:attrNameLst>
                                      </p:cBhvr>
                                      <p:to>
                                        <p:strVal val="visible"/>
                                      </p:to>
                                    </p:set>
                                    <p:animEffect transition="in" filter="fade">
                                      <p:cBhvr>
                                        <p:cTn id="62" dur="500"/>
                                        <p:tgtEl>
                                          <p:spTgt spid="20">
                                            <p:txEl>
                                              <p:pRg st="1" end="1"/>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grpId="0" nodeType="clickEffect">
                                  <p:stCondLst>
                                    <p:cond delay="0"/>
                                  </p:stCondLst>
                                  <p:childTnLst>
                                    <p:set>
                                      <p:cBhvr>
                                        <p:cTn id="66" dur="1" fill="hold">
                                          <p:stCondLst>
                                            <p:cond delay="0"/>
                                          </p:stCondLst>
                                        </p:cTn>
                                        <p:tgtEl>
                                          <p:spTgt spid="20">
                                            <p:txEl>
                                              <p:pRg st="2" end="2"/>
                                            </p:txEl>
                                          </p:spTgt>
                                        </p:tgtEl>
                                        <p:attrNameLst>
                                          <p:attrName>style.visibility</p:attrName>
                                        </p:attrNameLst>
                                      </p:cBhvr>
                                      <p:to>
                                        <p:strVal val="visible"/>
                                      </p:to>
                                    </p:set>
                                    <p:animEffect transition="in" filter="fade">
                                      <p:cBhvr>
                                        <p:cTn id="67" dur="500"/>
                                        <p:tgtEl>
                                          <p:spTgt spid="20">
                                            <p:txEl>
                                              <p:pRg st="2" end="2"/>
                                            </p:txEl>
                                          </p:spTgt>
                                        </p:tgtEl>
                                      </p:cBhvr>
                                    </p:animEffect>
                                  </p:childTnLst>
                                </p:cTn>
                              </p:par>
                            </p:childTnLst>
                          </p:cTn>
                        </p:par>
                      </p:childTnLst>
                    </p:cTn>
                  </p:par>
                  <p:par>
                    <p:cTn id="68" fill="hold">
                      <p:stCondLst>
                        <p:cond delay="indefinite"/>
                      </p:stCondLst>
                      <p:childTnLst>
                        <p:par>
                          <p:cTn id="69" fill="hold">
                            <p:stCondLst>
                              <p:cond delay="0"/>
                            </p:stCondLst>
                            <p:childTnLst>
                              <p:par>
                                <p:cTn id="70" presetID="10" presetClass="entr" presetSubtype="0" fill="hold" grpId="0" nodeType="clickEffect">
                                  <p:stCondLst>
                                    <p:cond delay="0"/>
                                  </p:stCondLst>
                                  <p:childTnLst>
                                    <p:set>
                                      <p:cBhvr>
                                        <p:cTn id="71" dur="1" fill="hold">
                                          <p:stCondLst>
                                            <p:cond delay="0"/>
                                          </p:stCondLst>
                                        </p:cTn>
                                        <p:tgtEl>
                                          <p:spTgt spid="20">
                                            <p:txEl>
                                              <p:pRg st="3" end="3"/>
                                            </p:txEl>
                                          </p:spTgt>
                                        </p:tgtEl>
                                        <p:attrNameLst>
                                          <p:attrName>style.visibility</p:attrName>
                                        </p:attrNameLst>
                                      </p:cBhvr>
                                      <p:to>
                                        <p:strVal val="visible"/>
                                      </p:to>
                                    </p:set>
                                    <p:animEffect transition="in" filter="fade">
                                      <p:cBhvr>
                                        <p:cTn id="72" dur="500"/>
                                        <p:tgtEl>
                                          <p:spTgt spid="20">
                                            <p:txEl>
                                              <p:pRg st="3" end="3"/>
                                            </p:txEl>
                                          </p:spTgt>
                                        </p:tgtEl>
                                      </p:cBhvr>
                                    </p:animEffect>
                                  </p:childTnLst>
                                </p:cTn>
                              </p:par>
                            </p:childTnLst>
                          </p:cTn>
                        </p:par>
                      </p:childTnLst>
                    </p:cTn>
                  </p:par>
                  <p:par>
                    <p:cTn id="73" fill="hold">
                      <p:stCondLst>
                        <p:cond delay="indefinite"/>
                      </p:stCondLst>
                      <p:childTnLst>
                        <p:par>
                          <p:cTn id="74" fill="hold">
                            <p:stCondLst>
                              <p:cond delay="0"/>
                            </p:stCondLst>
                            <p:childTnLst>
                              <p:par>
                                <p:cTn id="75" presetID="10" presetClass="entr" presetSubtype="0" fill="hold" grpId="0" nodeType="clickEffect">
                                  <p:stCondLst>
                                    <p:cond delay="0"/>
                                  </p:stCondLst>
                                  <p:childTnLst>
                                    <p:set>
                                      <p:cBhvr>
                                        <p:cTn id="76" dur="1" fill="hold">
                                          <p:stCondLst>
                                            <p:cond delay="0"/>
                                          </p:stCondLst>
                                        </p:cTn>
                                        <p:tgtEl>
                                          <p:spTgt spid="20">
                                            <p:txEl>
                                              <p:pRg st="5" end="5"/>
                                            </p:txEl>
                                          </p:spTgt>
                                        </p:tgtEl>
                                        <p:attrNameLst>
                                          <p:attrName>style.visibility</p:attrName>
                                        </p:attrNameLst>
                                      </p:cBhvr>
                                      <p:to>
                                        <p:strVal val="visible"/>
                                      </p:to>
                                    </p:set>
                                    <p:animEffect transition="in" filter="fade">
                                      <p:cBhvr>
                                        <p:cTn id="77" dur="500"/>
                                        <p:tgtEl>
                                          <p:spTgt spid="20">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P spid="20" grpId="0" build="p" animBg="1"/>
      <p:bldGraphic spid="22" grpId="0">
        <p:bldAsOne/>
      </p:bldGraphic>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TextBox 14">
            <a:extLst>
              <a:ext uri="{FF2B5EF4-FFF2-40B4-BE49-F238E27FC236}">
                <a16:creationId xmlns:a16="http://schemas.microsoft.com/office/drawing/2014/main" id="{82A334AB-F215-85B4-1B88-9E3CC367F8A4}"/>
              </a:ext>
            </a:extLst>
          </p:cNvPr>
          <p:cNvSpPr txBox="1"/>
          <p:nvPr/>
        </p:nvSpPr>
        <p:spPr>
          <a:xfrm>
            <a:off x="747486" y="2103119"/>
            <a:ext cx="6774873" cy="4214553"/>
          </a:xfrm>
          <a:prstGeom prst="rect">
            <a:avLst/>
          </a:prstGeom>
          <a:solidFill>
            <a:schemeClr val="accent1">
              <a:lumMod val="20000"/>
              <a:lumOff val="80000"/>
            </a:schemeClr>
          </a:solidFill>
        </p:spPr>
        <p:txBody>
          <a:bodyPr vert="horz" lIns="91440" tIns="45720" rIns="91440" bIns="45720" rtlCol="0" anchor="t">
            <a:noAutofit/>
          </a:bodyPr>
          <a:lstStyle/>
          <a:p>
            <a:pPr marL="102870" indent="-285750" defTabSz="914400">
              <a:lnSpc>
                <a:spcPct val="90000"/>
              </a:lnSpc>
              <a:spcAft>
                <a:spcPts val="600"/>
              </a:spcAft>
              <a:buClr>
                <a:schemeClr val="tx1">
                  <a:lumMod val="85000"/>
                  <a:lumOff val="15000"/>
                </a:schemeClr>
              </a:buClr>
              <a:buFont typeface="Wingdings" pitchFamily="18" charset="0"/>
              <a:buChar char="v"/>
            </a:pPr>
            <a:r>
              <a:rPr lang="en-US" sz="1600">
                <a:latin typeface="Arial"/>
                <a:cs typeface="Arial"/>
              </a:rPr>
              <a:t>There were major repercussions from the communication breakdown.</a:t>
            </a:r>
            <a:br>
              <a:rPr lang="en-US" sz="1600">
                <a:latin typeface="Arial"/>
                <a:cs typeface="Arial"/>
              </a:rPr>
            </a:br>
            <a:br>
              <a:rPr lang="en-US" sz="1600">
                <a:latin typeface="Arial"/>
                <a:cs typeface="Arial"/>
              </a:rPr>
            </a:br>
            <a:r>
              <a:rPr lang="en-US" sz="1600">
                <a:latin typeface="Arial"/>
                <a:cs typeface="Arial"/>
              </a:rPr>
              <a:t>Because workers didn’t understand Gary’s instructions:</a:t>
            </a:r>
            <a:br>
              <a:rPr lang="en-US" sz="1600">
                <a:latin typeface="Arial"/>
                <a:cs typeface="Arial"/>
              </a:rPr>
            </a:br>
            <a:endParaRPr lang="en-US" sz="1600">
              <a:latin typeface="Arial"/>
              <a:cs typeface="Arial"/>
            </a:endParaRPr>
          </a:p>
          <a:p>
            <a:pPr marL="388620" indent="-285750" defTabSz="914400">
              <a:lnSpc>
                <a:spcPct val="90000"/>
              </a:lnSpc>
              <a:spcAft>
                <a:spcPts val="600"/>
              </a:spcAft>
              <a:buClr>
                <a:schemeClr val="tx1">
                  <a:lumMod val="85000"/>
                  <a:lumOff val="15000"/>
                </a:schemeClr>
              </a:buClr>
              <a:buFont typeface="Wingdings" pitchFamily="18" charset="0"/>
              <a:buChar char="v"/>
            </a:pPr>
            <a:r>
              <a:rPr lang="en-US" sz="1600">
                <a:latin typeface="Arial"/>
                <a:cs typeface="Arial"/>
              </a:rPr>
              <a:t>Food hygiene declined.</a:t>
            </a:r>
          </a:p>
          <a:p>
            <a:pPr marL="388620" indent="-285750" defTabSz="914400">
              <a:lnSpc>
                <a:spcPct val="90000"/>
              </a:lnSpc>
              <a:spcAft>
                <a:spcPts val="600"/>
              </a:spcAft>
              <a:buClr>
                <a:schemeClr val="tx1">
                  <a:lumMod val="85000"/>
                  <a:lumOff val="15000"/>
                </a:schemeClr>
              </a:buClr>
              <a:buFont typeface="Wingdings" pitchFamily="18" charset="0"/>
              <a:buChar char="v"/>
            </a:pPr>
            <a:r>
              <a:rPr lang="en-US" sz="1600">
                <a:latin typeface="Arial"/>
                <a:cs typeface="Arial"/>
              </a:rPr>
              <a:t> Food was left out overnight </a:t>
            </a:r>
          </a:p>
          <a:p>
            <a:pPr marL="388620" indent="-285750" defTabSz="914400">
              <a:lnSpc>
                <a:spcPct val="90000"/>
              </a:lnSpc>
              <a:spcAft>
                <a:spcPts val="600"/>
              </a:spcAft>
              <a:buClr>
                <a:schemeClr val="tx1">
                  <a:lumMod val="85000"/>
                  <a:lumOff val="15000"/>
                </a:schemeClr>
              </a:buClr>
              <a:buFont typeface="Wingdings" pitchFamily="18" charset="0"/>
              <a:buChar char="v"/>
            </a:pPr>
            <a:r>
              <a:rPr lang="en-US" sz="1600">
                <a:latin typeface="Arial"/>
                <a:cs typeface="Arial"/>
              </a:rPr>
              <a:t>Employees' uniforms were filthy.</a:t>
            </a:r>
          </a:p>
          <a:p>
            <a:pPr marL="388620" indent="-285750" defTabSz="914400">
              <a:lnSpc>
                <a:spcPct val="90000"/>
              </a:lnSpc>
              <a:spcAft>
                <a:spcPts val="600"/>
              </a:spcAft>
              <a:buClr>
                <a:schemeClr val="tx1">
                  <a:lumMod val="85000"/>
                  <a:lumOff val="15000"/>
                </a:schemeClr>
              </a:buClr>
              <a:buFont typeface="Wingdings" pitchFamily="18" charset="0"/>
              <a:buChar char="v"/>
            </a:pPr>
            <a:r>
              <a:rPr lang="en-US" sz="1600">
                <a:latin typeface="Arial"/>
                <a:cs typeface="Arial"/>
              </a:rPr>
              <a:t>Procedures for hair were disregarded.</a:t>
            </a:r>
            <a:br>
              <a:rPr lang="en-US" sz="1600">
                <a:latin typeface="Arial"/>
                <a:cs typeface="Arial"/>
              </a:rPr>
            </a:br>
            <a:r>
              <a:rPr lang="en-US" sz="1600">
                <a:latin typeface="Arial"/>
                <a:cs typeface="Arial"/>
              </a:rPr>
              <a:t>Food got ruined.</a:t>
            </a:r>
          </a:p>
          <a:p>
            <a:pPr marL="388620" indent="-285750" defTabSz="914400">
              <a:lnSpc>
                <a:spcPct val="90000"/>
              </a:lnSpc>
              <a:spcAft>
                <a:spcPts val="600"/>
              </a:spcAft>
              <a:buClr>
                <a:schemeClr val="tx1">
                  <a:lumMod val="85000"/>
                  <a:lumOff val="15000"/>
                </a:schemeClr>
              </a:buClr>
              <a:buFont typeface="Wingdings" pitchFamily="18" charset="0"/>
              <a:buChar char="v"/>
            </a:pPr>
            <a:r>
              <a:rPr lang="en-US" sz="1600">
                <a:latin typeface="Arial"/>
                <a:cs typeface="Arial"/>
              </a:rPr>
              <a:t>Instead of expanding, Flight Foods started to lose clients.</a:t>
            </a:r>
            <a:br>
              <a:rPr lang="en-US" sz="1600">
                <a:latin typeface="Arial"/>
                <a:cs typeface="Arial"/>
              </a:rPr>
            </a:br>
            <a:br>
              <a:rPr lang="en-US" sz="1600">
                <a:latin typeface="Arial"/>
                <a:cs typeface="Arial"/>
              </a:rPr>
            </a:br>
            <a:r>
              <a:rPr lang="en-US" sz="1600">
                <a:latin typeface="Arial"/>
                <a:cs typeface="Arial"/>
              </a:rPr>
              <a:t>This demonstrates that cultural barriers have an impact on staff performance, food safety, and the company's reputation in addition to communication.</a:t>
            </a:r>
          </a:p>
        </p:txBody>
      </p:sp>
      <p:pic>
        <p:nvPicPr>
          <p:cNvPr id="19" name="Graphic 18" descr="Irritant">
            <a:extLst>
              <a:ext uri="{FF2B5EF4-FFF2-40B4-BE49-F238E27FC236}">
                <a16:creationId xmlns:a16="http://schemas.microsoft.com/office/drawing/2014/main" id="{952848D4-1C30-072B-61D0-C8AA5F2524EA}"/>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8020571" y="2467986"/>
            <a:ext cx="3019646" cy="3019646"/>
          </a:xfrm>
          <a:prstGeom prst="rect">
            <a:avLst/>
          </a:prstGeom>
        </p:spPr>
      </p:pic>
      <p:sp>
        <p:nvSpPr>
          <p:cNvPr id="3" name="Shape 0">
            <a:extLst>
              <a:ext uri="{FF2B5EF4-FFF2-40B4-BE49-F238E27FC236}">
                <a16:creationId xmlns:a16="http://schemas.microsoft.com/office/drawing/2014/main" id="{9B47737E-2F54-491B-5119-E6FE0D96AE20}"/>
              </a:ext>
            </a:extLst>
          </p:cNvPr>
          <p:cNvSpPr/>
          <p:nvPr/>
        </p:nvSpPr>
        <p:spPr>
          <a:xfrm>
            <a:off x="822960" y="356616"/>
            <a:ext cx="155448" cy="155448"/>
          </a:xfrm>
          <a:prstGeom prst="rect">
            <a:avLst/>
          </a:prstGeom>
          <a:solidFill>
            <a:srgbClr val="0F7B8A"/>
          </a:solidFill>
          <a:ln/>
        </p:spPr>
        <p:txBody>
          <a:bodyPr/>
          <a:lstStyle/>
          <a:p>
            <a:endParaRPr lang="en-GB"/>
          </a:p>
        </p:txBody>
      </p:sp>
      <p:sp>
        <p:nvSpPr>
          <p:cNvPr id="5" name="Text 1">
            <a:extLst>
              <a:ext uri="{FF2B5EF4-FFF2-40B4-BE49-F238E27FC236}">
                <a16:creationId xmlns:a16="http://schemas.microsoft.com/office/drawing/2014/main" id="{6F0FDDF5-6038-0990-D949-3BFDB142EB53}"/>
              </a:ext>
            </a:extLst>
          </p:cNvPr>
          <p:cNvSpPr/>
          <p:nvPr/>
        </p:nvSpPr>
        <p:spPr>
          <a:xfrm>
            <a:off x="1097280" y="274320"/>
            <a:ext cx="8229600" cy="320040"/>
          </a:xfrm>
          <a:prstGeom prst="rect">
            <a:avLst/>
          </a:prstGeom>
          <a:noFill/>
          <a:ln/>
        </p:spPr>
        <p:txBody>
          <a:bodyPr wrap="square" lIns="0" tIns="0" rIns="0" bIns="0" rtlCol="0" anchor="ctr"/>
          <a:lstStyle/>
          <a:p>
            <a:r>
              <a:rPr lang="en-US" sz="1250" b="1" kern="0" spc="200">
                <a:solidFill>
                  <a:srgbClr val="0F7B8A"/>
                </a:solidFill>
                <a:latin typeface="Trebuchet MS"/>
              </a:rPr>
              <a:t>Barrier Four </a:t>
            </a:r>
          </a:p>
        </p:txBody>
      </p:sp>
      <p:sp>
        <p:nvSpPr>
          <p:cNvPr id="7" name="Text 0">
            <a:extLst>
              <a:ext uri="{FF2B5EF4-FFF2-40B4-BE49-F238E27FC236}">
                <a16:creationId xmlns:a16="http://schemas.microsoft.com/office/drawing/2014/main" id="{D40C97AA-8543-FBFC-4E83-0A22E2CFC434}"/>
              </a:ext>
            </a:extLst>
          </p:cNvPr>
          <p:cNvSpPr txBox="1">
            <a:spLocks/>
          </p:cNvSpPr>
          <p:nvPr/>
        </p:nvSpPr>
        <p:spPr>
          <a:xfrm>
            <a:off x="822960" y="566928"/>
            <a:ext cx="10515600" cy="822960"/>
          </a:xfrm>
          <a:prstGeom prst="rect">
            <a:avLst/>
          </a:prstGeom>
          <a:noFill/>
          <a:ln/>
        </p:spPr>
        <p:txBody>
          <a:bodyPr wrap="square" lIns="0" tIns="0" rIns="0" bIns="0" rtlCol="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000" b="1">
                <a:solidFill>
                  <a:srgbClr val="2F3A42"/>
                </a:solidFill>
                <a:latin typeface="Trebuchet MS"/>
              </a:rPr>
              <a:t>The Impact Of The Culture Barrier</a:t>
            </a:r>
          </a:p>
        </p:txBody>
      </p:sp>
      <p:sp>
        <p:nvSpPr>
          <p:cNvPr id="9" name="TextBox 8">
            <a:extLst>
              <a:ext uri="{FF2B5EF4-FFF2-40B4-BE49-F238E27FC236}">
                <a16:creationId xmlns:a16="http://schemas.microsoft.com/office/drawing/2014/main" id="{EBA86F69-E9C5-35CC-E7ED-52063FEC9147}"/>
              </a:ext>
            </a:extLst>
          </p:cNvPr>
          <p:cNvSpPr txBox="1"/>
          <p:nvPr/>
        </p:nvSpPr>
        <p:spPr>
          <a:xfrm>
            <a:off x="820057" y="1099457"/>
            <a:ext cx="609600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solidFill>
                  <a:srgbClr val="000000"/>
                </a:solidFill>
                <a:latin typeface="Arial"/>
              </a:rPr>
              <a:t>At </a:t>
            </a:r>
            <a:r>
              <a:rPr lang="en-US" sz="1600" b="1">
                <a:solidFill>
                  <a:srgbClr val="000000"/>
                </a:solidFill>
                <a:latin typeface="Arial"/>
              </a:rPr>
              <a:t>Flight Foods Ltd.,</a:t>
            </a:r>
            <a:endParaRPr lang="en-US" sz="1600" b="1">
              <a:latin typeface="Arial"/>
              <a:cs typeface="Arial"/>
            </a:endParaRPr>
          </a:p>
        </p:txBody>
      </p:sp>
      <p:sp>
        <p:nvSpPr>
          <p:cNvPr id="11" name="Rectangle 10">
            <a:extLst>
              <a:ext uri="{FF2B5EF4-FFF2-40B4-BE49-F238E27FC236}">
                <a16:creationId xmlns:a16="http://schemas.microsoft.com/office/drawing/2014/main" id="{DED20027-E829-A028-7A08-258DCB02286C}"/>
              </a:ext>
            </a:extLst>
          </p:cNvPr>
          <p:cNvSpPr/>
          <p:nvPr/>
        </p:nvSpPr>
        <p:spPr>
          <a:xfrm>
            <a:off x="750976" y="1433683"/>
            <a:ext cx="10581947" cy="5120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089719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fade">
                                      <p:cBhvr>
                                        <p:cTn id="7" dur="500"/>
                                        <p:tgtEl>
                                          <p:spTgt spid="1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5">
                                            <p:bg/>
                                          </p:spTgt>
                                        </p:tgtEl>
                                        <p:attrNameLst>
                                          <p:attrName>style.visibility</p:attrName>
                                        </p:attrNameLst>
                                      </p:cBhvr>
                                      <p:to>
                                        <p:strVal val="visible"/>
                                      </p:to>
                                    </p:set>
                                    <p:animEffect transition="in" filter="fade">
                                      <p:cBhvr>
                                        <p:cTn id="12" dur="500"/>
                                        <p:tgtEl>
                                          <p:spTgt spid="15">
                                            <p:bg/>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5">
                                            <p:txEl>
                                              <p:pRg st="0" end="0"/>
                                            </p:txEl>
                                          </p:spTgt>
                                        </p:tgtEl>
                                        <p:attrNameLst>
                                          <p:attrName>style.visibility</p:attrName>
                                        </p:attrNameLst>
                                      </p:cBhvr>
                                      <p:to>
                                        <p:strVal val="visible"/>
                                      </p:to>
                                    </p:set>
                                    <p:animEffect transition="in" filter="fade">
                                      <p:cBhvr>
                                        <p:cTn id="17" dur="500"/>
                                        <p:tgtEl>
                                          <p:spTgt spid="15">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5">
                                            <p:txEl>
                                              <p:pRg st="1" end="1"/>
                                            </p:txEl>
                                          </p:spTgt>
                                        </p:tgtEl>
                                        <p:attrNameLst>
                                          <p:attrName>style.visibility</p:attrName>
                                        </p:attrNameLst>
                                      </p:cBhvr>
                                      <p:to>
                                        <p:strVal val="visible"/>
                                      </p:to>
                                    </p:set>
                                    <p:animEffect transition="in" filter="fade">
                                      <p:cBhvr>
                                        <p:cTn id="22" dur="500"/>
                                        <p:tgtEl>
                                          <p:spTgt spid="15">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5">
                                            <p:txEl>
                                              <p:pRg st="2" end="2"/>
                                            </p:txEl>
                                          </p:spTgt>
                                        </p:tgtEl>
                                        <p:attrNameLst>
                                          <p:attrName>style.visibility</p:attrName>
                                        </p:attrNameLst>
                                      </p:cBhvr>
                                      <p:to>
                                        <p:strVal val="visible"/>
                                      </p:to>
                                    </p:set>
                                    <p:animEffect transition="in" filter="fade">
                                      <p:cBhvr>
                                        <p:cTn id="27" dur="500"/>
                                        <p:tgtEl>
                                          <p:spTgt spid="15">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5">
                                            <p:txEl>
                                              <p:pRg st="3" end="3"/>
                                            </p:txEl>
                                          </p:spTgt>
                                        </p:tgtEl>
                                        <p:attrNameLst>
                                          <p:attrName>style.visibility</p:attrName>
                                        </p:attrNameLst>
                                      </p:cBhvr>
                                      <p:to>
                                        <p:strVal val="visible"/>
                                      </p:to>
                                    </p:set>
                                    <p:animEffect transition="in" filter="fade">
                                      <p:cBhvr>
                                        <p:cTn id="32" dur="500"/>
                                        <p:tgtEl>
                                          <p:spTgt spid="15">
                                            <p:txEl>
                                              <p:pRg st="3" end="3"/>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5">
                                            <p:txEl>
                                              <p:pRg st="4" end="4"/>
                                            </p:txEl>
                                          </p:spTgt>
                                        </p:tgtEl>
                                        <p:attrNameLst>
                                          <p:attrName>style.visibility</p:attrName>
                                        </p:attrNameLst>
                                      </p:cBhvr>
                                      <p:to>
                                        <p:strVal val="visible"/>
                                      </p:to>
                                    </p:set>
                                    <p:animEffect transition="in" filter="fade">
                                      <p:cBhvr>
                                        <p:cTn id="37" dur="500"/>
                                        <p:tgtEl>
                                          <p:spTgt spid="15">
                                            <p:txEl>
                                              <p:pRg st="4" end="4"/>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5">
                                            <p:txEl>
                                              <p:pRg st="5" end="5"/>
                                            </p:txEl>
                                          </p:spTgt>
                                        </p:tgtEl>
                                        <p:attrNameLst>
                                          <p:attrName>style.visibility</p:attrName>
                                        </p:attrNameLst>
                                      </p:cBhvr>
                                      <p:to>
                                        <p:strVal val="visible"/>
                                      </p:to>
                                    </p:set>
                                    <p:animEffect transition="in" filter="fade">
                                      <p:cBhvr>
                                        <p:cTn id="42" dur="500"/>
                                        <p:tgtEl>
                                          <p:spTgt spid="15">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build="p" animBg="1"/>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987CC15-6F8D-1A30-F75F-AA00DAB3D774}"/>
              </a:ext>
            </a:extLst>
          </p:cNvPr>
          <p:cNvSpPr txBox="1"/>
          <p:nvPr/>
        </p:nvSpPr>
        <p:spPr>
          <a:xfrm>
            <a:off x="757380" y="2922781"/>
            <a:ext cx="5295297" cy="3373120"/>
          </a:xfrm>
          <a:prstGeom prst="rect">
            <a:avLst/>
          </a:prstGeom>
          <a:solidFill>
            <a:schemeClr val="accent1">
              <a:lumMod val="20000"/>
              <a:lumOff val="80000"/>
            </a:schemeClr>
          </a:solidFill>
        </p:spPr>
        <p:txBody>
          <a:bodyPr vert="horz" lIns="91440" tIns="45720" rIns="91440" bIns="45720" rtlCol="0" anchor="t">
            <a:normAutofit/>
          </a:bodyPr>
          <a:lstStyle/>
          <a:p>
            <a:pPr>
              <a:spcAft>
                <a:spcPts val="600"/>
              </a:spcAft>
              <a:buClr>
                <a:schemeClr val="tx1">
                  <a:lumMod val="85000"/>
                  <a:lumOff val="15000"/>
                </a:schemeClr>
              </a:buClr>
            </a:pPr>
            <a:r>
              <a:rPr lang="en-US" sz="1600">
                <a:latin typeface="Arial"/>
                <a:cs typeface="Arial"/>
              </a:rPr>
              <a:t>By improving he’s communication skills, Gary can lessen cultural boundaries.</a:t>
            </a:r>
            <a:br>
              <a:rPr lang="en-US" sz="1600">
                <a:latin typeface="Arial"/>
                <a:cs typeface="Arial"/>
              </a:rPr>
            </a:br>
            <a:endParaRPr lang="en-US" sz="1600">
              <a:latin typeface="Arial"/>
              <a:cs typeface="Arial"/>
            </a:endParaRPr>
          </a:p>
          <a:p>
            <a:pPr defTabSz="914400">
              <a:spcAft>
                <a:spcPts val="600"/>
              </a:spcAft>
            </a:pPr>
            <a:br>
              <a:rPr lang="en-US" sz="1600">
                <a:latin typeface="Arial"/>
                <a:cs typeface="Arial"/>
              </a:rPr>
            </a:br>
            <a:r>
              <a:rPr lang="en-US" sz="1600">
                <a:latin typeface="Arial"/>
                <a:cs typeface="Arial"/>
              </a:rPr>
              <a:t>1. Offer training in different cultures</a:t>
            </a:r>
            <a:br>
              <a:rPr lang="en-US" sz="1600">
                <a:latin typeface="Arial"/>
                <a:cs typeface="Arial"/>
              </a:rPr>
            </a:br>
            <a:br>
              <a:rPr lang="en-US" sz="1600">
                <a:latin typeface="Arial"/>
                <a:cs typeface="Arial"/>
              </a:rPr>
            </a:br>
            <a:r>
              <a:rPr lang="en-US" sz="1600">
                <a:latin typeface="Arial"/>
                <a:cs typeface="Arial"/>
              </a:rPr>
              <a:t>Managers  should be aware of various communications and cultural backgrounds.</a:t>
            </a:r>
            <a:br>
              <a:rPr lang="en-US" sz="1600">
                <a:latin typeface="Arial"/>
                <a:cs typeface="Arial"/>
              </a:rPr>
            </a:br>
            <a:br>
              <a:rPr lang="en-US" sz="1600">
                <a:latin typeface="Arial"/>
                <a:cs typeface="Arial"/>
              </a:rPr>
            </a:br>
            <a:r>
              <a:rPr lang="en-US" sz="1600">
                <a:latin typeface="Arial"/>
                <a:cs typeface="Arial"/>
              </a:rPr>
              <a:t>Workers should also be trained on the company's standards for food safety.</a:t>
            </a:r>
          </a:p>
        </p:txBody>
      </p:sp>
      <p:sp>
        <p:nvSpPr>
          <p:cNvPr id="8" name="TextBox 7">
            <a:extLst>
              <a:ext uri="{FF2B5EF4-FFF2-40B4-BE49-F238E27FC236}">
                <a16:creationId xmlns:a16="http://schemas.microsoft.com/office/drawing/2014/main" id="{5AD6B49C-3878-E04C-DB6D-A9CF7FD22F5E}"/>
              </a:ext>
            </a:extLst>
          </p:cNvPr>
          <p:cNvSpPr txBox="1"/>
          <p:nvPr/>
        </p:nvSpPr>
        <p:spPr>
          <a:xfrm>
            <a:off x="6353517" y="2923512"/>
            <a:ext cx="4797191" cy="3370153"/>
          </a:xfrm>
          <a:prstGeom prst="rect">
            <a:avLst/>
          </a:prstGeom>
          <a:solidFill>
            <a:schemeClr val="accent1">
              <a:lumMod val="20000"/>
              <a:lumOff val="80000"/>
            </a:schemeClr>
          </a:solidFill>
        </p:spPr>
        <p:txBody>
          <a:bodyPr wrap="square" lIns="91440" tIns="45720" rIns="91440" bIns="45720" anchor="t">
            <a:spAutoFit/>
          </a:bodyPr>
          <a:lstStyle/>
          <a:p>
            <a:pPr>
              <a:spcAft>
                <a:spcPts val="600"/>
              </a:spcAft>
            </a:pPr>
            <a:r>
              <a:rPr lang="en-US" sz="1600">
                <a:latin typeface="Arial"/>
                <a:cs typeface="Arial"/>
              </a:rPr>
              <a:t>2. Use bilingual supervisors to translate crucial documents or give instructions in many languages.</a:t>
            </a:r>
            <a:br>
              <a:rPr lang="en-US" sz="1600">
                <a:latin typeface="Arial"/>
                <a:cs typeface="Arial"/>
              </a:rPr>
            </a:br>
            <a:r>
              <a:rPr lang="en-US" sz="1600">
                <a:latin typeface="Arial"/>
                <a:cs typeface="Arial"/>
              </a:rPr>
              <a:t>.</a:t>
            </a:r>
            <a:br>
              <a:rPr lang="en-US" sz="1600">
                <a:latin typeface="Arial"/>
                <a:cs typeface="Arial"/>
              </a:rPr>
            </a:br>
            <a:br>
              <a:rPr lang="en-US" sz="1600">
                <a:latin typeface="Arial"/>
                <a:cs typeface="Arial"/>
              </a:rPr>
            </a:br>
            <a:r>
              <a:rPr lang="en-US" sz="1600">
                <a:latin typeface="Arial"/>
                <a:cs typeface="Arial"/>
              </a:rPr>
              <a:t>3. Gary could make use of the following instead of just written signs:</a:t>
            </a:r>
            <a:br>
              <a:rPr lang="en-US" sz="1600">
                <a:latin typeface="Arial"/>
                <a:cs typeface="Arial"/>
              </a:rPr>
            </a:br>
            <a:br>
              <a:rPr lang="en-US" sz="1600">
                <a:latin typeface="Arial"/>
                <a:cs typeface="Arial"/>
              </a:rPr>
            </a:br>
            <a:r>
              <a:rPr lang="en-US" sz="1600">
                <a:latin typeface="Arial"/>
                <a:cs typeface="Arial"/>
              </a:rPr>
              <a:t>images, symbols, movies, demonstrations, and hands-on training sessions.</a:t>
            </a:r>
            <a:br>
              <a:rPr lang="en-US" sz="1600">
                <a:latin typeface="Arial"/>
                <a:cs typeface="Arial"/>
              </a:rPr>
            </a:br>
            <a:br>
              <a:rPr lang="en-US" sz="1600">
                <a:latin typeface="Arial"/>
                <a:cs typeface="Arial"/>
              </a:rPr>
            </a:br>
            <a:r>
              <a:rPr lang="en-US" sz="1600">
                <a:latin typeface="Arial"/>
                <a:cs typeface="Arial"/>
              </a:rPr>
              <a:t>Across cultural boundaries, visual communication is simpler to comprehend.</a:t>
            </a:r>
          </a:p>
          <a:p>
            <a:pPr>
              <a:spcAft>
                <a:spcPts val="600"/>
              </a:spcAft>
            </a:pPr>
            <a:endParaRPr lang="en-US" sz="1600">
              <a:latin typeface="Arial"/>
              <a:cs typeface="Arial"/>
            </a:endParaRPr>
          </a:p>
        </p:txBody>
      </p:sp>
      <p:sp>
        <p:nvSpPr>
          <p:cNvPr id="4" name="Shape 0">
            <a:extLst>
              <a:ext uri="{FF2B5EF4-FFF2-40B4-BE49-F238E27FC236}">
                <a16:creationId xmlns:a16="http://schemas.microsoft.com/office/drawing/2014/main" id="{AE5614E2-BA8E-3DE7-AA6E-413F202C17C8}"/>
              </a:ext>
            </a:extLst>
          </p:cNvPr>
          <p:cNvSpPr/>
          <p:nvPr/>
        </p:nvSpPr>
        <p:spPr>
          <a:xfrm>
            <a:off x="822960" y="356616"/>
            <a:ext cx="155448" cy="155448"/>
          </a:xfrm>
          <a:prstGeom prst="rect">
            <a:avLst/>
          </a:prstGeom>
          <a:solidFill>
            <a:srgbClr val="0F7B8A"/>
          </a:solidFill>
          <a:ln/>
        </p:spPr>
        <p:txBody>
          <a:bodyPr/>
          <a:lstStyle/>
          <a:p>
            <a:endParaRPr lang="en-GB"/>
          </a:p>
        </p:txBody>
      </p:sp>
      <p:sp>
        <p:nvSpPr>
          <p:cNvPr id="7" name="Text 1">
            <a:extLst>
              <a:ext uri="{FF2B5EF4-FFF2-40B4-BE49-F238E27FC236}">
                <a16:creationId xmlns:a16="http://schemas.microsoft.com/office/drawing/2014/main" id="{2765BB4F-8D2C-5483-64F9-21256BDB2301}"/>
              </a:ext>
            </a:extLst>
          </p:cNvPr>
          <p:cNvSpPr/>
          <p:nvPr/>
        </p:nvSpPr>
        <p:spPr>
          <a:xfrm>
            <a:off x="1097280" y="274320"/>
            <a:ext cx="8229600" cy="320040"/>
          </a:xfrm>
          <a:prstGeom prst="rect">
            <a:avLst/>
          </a:prstGeom>
          <a:noFill/>
          <a:ln/>
        </p:spPr>
        <p:txBody>
          <a:bodyPr wrap="square" lIns="0" tIns="0" rIns="0" bIns="0" rtlCol="0" anchor="ctr"/>
          <a:lstStyle/>
          <a:p>
            <a:r>
              <a:rPr lang="en-US" sz="1250" b="1" kern="0" spc="200">
                <a:solidFill>
                  <a:srgbClr val="0F7B8A"/>
                </a:solidFill>
                <a:latin typeface="Trebuchet MS"/>
              </a:rPr>
              <a:t>Barrier Four </a:t>
            </a:r>
          </a:p>
        </p:txBody>
      </p:sp>
      <p:sp>
        <p:nvSpPr>
          <p:cNvPr id="10" name="Text 0">
            <a:extLst>
              <a:ext uri="{FF2B5EF4-FFF2-40B4-BE49-F238E27FC236}">
                <a16:creationId xmlns:a16="http://schemas.microsoft.com/office/drawing/2014/main" id="{B44F788E-056E-3507-D557-FDD06D7027CC}"/>
              </a:ext>
            </a:extLst>
          </p:cNvPr>
          <p:cNvSpPr txBox="1">
            <a:spLocks/>
          </p:cNvSpPr>
          <p:nvPr/>
        </p:nvSpPr>
        <p:spPr>
          <a:xfrm>
            <a:off x="822960" y="566928"/>
            <a:ext cx="10515600" cy="822960"/>
          </a:xfrm>
          <a:prstGeom prst="rect">
            <a:avLst/>
          </a:prstGeom>
          <a:noFill/>
          <a:ln/>
        </p:spPr>
        <p:txBody>
          <a:bodyPr wrap="square" lIns="0" tIns="0" rIns="0" bIns="0" rtlCol="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000" b="1">
                <a:solidFill>
                  <a:srgbClr val="2F3A42"/>
                </a:solidFill>
                <a:latin typeface="Trebuchet MS"/>
              </a:rPr>
              <a:t> Culture Barrier</a:t>
            </a:r>
          </a:p>
        </p:txBody>
      </p:sp>
      <p:sp>
        <p:nvSpPr>
          <p:cNvPr id="12" name="TextBox 11">
            <a:extLst>
              <a:ext uri="{FF2B5EF4-FFF2-40B4-BE49-F238E27FC236}">
                <a16:creationId xmlns:a16="http://schemas.microsoft.com/office/drawing/2014/main" id="{72CD95FC-DD6B-A0E0-B462-961C2BF84F53}"/>
              </a:ext>
            </a:extLst>
          </p:cNvPr>
          <p:cNvSpPr txBox="1"/>
          <p:nvPr/>
        </p:nvSpPr>
        <p:spPr>
          <a:xfrm>
            <a:off x="820057" y="1099457"/>
            <a:ext cx="6096000" cy="6155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solidFill>
                  <a:srgbClr val="000000"/>
                </a:solidFill>
                <a:latin typeface="Arial"/>
              </a:rPr>
              <a:t>Recommendations,</a:t>
            </a:r>
            <a:r>
              <a:rPr lang="en-US" sz="1600" b="1" i="0" u="none" strike="noStrike" baseline="0">
                <a:solidFill>
                  <a:srgbClr val="000000"/>
                </a:solidFill>
                <a:latin typeface="Arial"/>
              </a:rPr>
              <a:t> </a:t>
            </a:r>
            <a:endParaRPr lang="en-US" sz="1600" b="1">
              <a:latin typeface="Arial"/>
              <a:cs typeface="Arial"/>
            </a:endParaRPr>
          </a:p>
          <a:p>
            <a:pPr algn="ctr"/>
            <a:endParaRPr lang="en-US"/>
          </a:p>
        </p:txBody>
      </p:sp>
      <p:sp>
        <p:nvSpPr>
          <p:cNvPr id="14" name="Rectangle 13">
            <a:extLst>
              <a:ext uri="{FF2B5EF4-FFF2-40B4-BE49-F238E27FC236}">
                <a16:creationId xmlns:a16="http://schemas.microsoft.com/office/drawing/2014/main" id="{5954CB0F-4974-F3C4-58CB-4A3EACEC94B9}"/>
              </a:ext>
            </a:extLst>
          </p:cNvPr>
          <p:cNvSpPr/>
          <p:nvPr/>
        </p:nvSpPr>
        <p:spPr>
          <a:xfrm>
            <a:off x="750976" y="1433683"/>
            <a:ext cx="10581947" cy="5120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C67FC4DF-6057-7705-75F7-81CCE7410A58}"/>
              </a:ext>
            </a:extLst>
          </p:cNvPr>
          <p:cNvSpPr txBox="1"/>
          <p:nvPr/>
        </p:nvSpPr>
        <p:spPr>
          <a:xfrm>
            <a:off x="769257" y="1716315"/>
            <a:ext cx="10384971" cy="923330"/>
          </a:xfrm>
          <a:prstGeom prst="rect">
            <a:avLst/>
          </a:prstGeom>
          <a:solidFill>
            <a:schemeClr val="accent1">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800" b="0" i="0" u="none" strike="noStrike" baseline="0">
                <a:solidFill>
                  <a:srgbClr val="000000"/>
                </a:solidFill>
                <a:latin typeface="Aptos"/>
              </a:rPr>
              <a:t>One of the biggest obstacles to communication at Flight Foods is cultural differences.</a:t>
            </a:r>
            <a:r>
              <a:rPr lang="en-US">
                <a:solidFill>
                  <a:srgbClr val="000000"/>
                </a:solidFill>
                <a:latin typeface="Aptos"/>
              </a:rPr>
              <a:t>​ </a:t>
            </a:r>
            <a:r>
              <a:rPr lang="en-US" sz="1800" b="0" i="0" u="none" strike="noStrike" baseline="0">
                <a:solidFill>
                  <a:srgbClr val="000000"/>
                </a:solidFill>
                <a:latin typeface="Aptos"/>
              </a:rPr>
              <a:t>Because of their diverse cultures, employees don’t have Gary's level of experience. therefore</a:t>
            </a:r>
            <a:r>
              <a:rPr lang="en-US">
                <a:solidFill>
                  <a:srgbClr val="000000"/>
                </a:solidFill>
                <a:latin typeface="Aptos"/>
              </a:rPr>
              <a:t>,</a:t>
            </a:r>
            <a:r>
              <a:rPr lang="en-US" sz="1800" b="0" i="0" u="none" strike="noStrike" baseline="0">
                <a:solidFill>
                  <a:srgbClr val="000000"/>
                </a:solidFill>
                <a:latin typeface="Aptos"/>
              </a:rPr>
              <a:t> it's harder </a:t>
            </a:r>
            <a:r>
              <a:rPr lang="en-US">
                <a:solidFill>
                  <a:srgbClr val="000000"/>
                </a:solidFill>
                <a:latin typeface="Aptos"/>
              </a:rPr>
              <a:t>for communication</a:t>
            </a:r>
            <a:r>
              <a:rPr lang="en-US" sz="1800" b="0" i="0" u="none" strike="noStrike" baseline="0">
                <a:solidFill>
                  <a:srgbClr val="000000"/>
                </a:solidFill>
                <a:latin typeface="Aptos"/>
              </a:rPr>
              <a:t>, according to Schramm's Model of Communication.</a:t>
            </a:r>
            <a:endParaRPr lang="en-US"/>
          </a:p>
        </p:txBody>
      </p:sp>
    </p:spTree>
    <p:extLst>
      <p:ext uri="{BB962C8B-B14F-4D97-AF65-F5344CB8AC3E}">
        <p14:creationId xmlns:p14="http://schemas.microsoft.com/office/powerpoint/2010/main" val="19481179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bg/>
                                          </p:spTgt>
                                        </p:tgtEl>
                                        <p:attrNameLst>
                                          <p:attrName>style.visibility</p:attrName>
                                        </p:attrNameLst>
                                      </p:cBhvr>
                                      <p:to>
                                        <p:strVal val="visible"/>
                                      </p:to>
                                    </p:set>
                                    <p:animEffect transition="in" filter="fade">
                                      <p:cBhvr>
                                        <p:cTn id="12" dur="500"/>
                                        <p:tgtEl>
                                          <p:spTgt spid="5">
                                            <p:bg/>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xEl>
                                              <p:pRg st="0" end="0"/>
                                            </p:txEl>
                                          </p:spTgt>
                                        </p:tgtEl>
                                        <p:attrNameLst>
                                          <p:attrName>style.visibility</p:attrName>
                                        </p:attrNameLst>
                                      </p:cBhvr>
                                      <p:to>
                                        <p:strVal val="visible"/>
                                      </p:to>
                                    </p:set>
                                    <p:animEffect transition="in" filter="fade">
                                      <p:cBhvr>
                                        <p:cTn id="17" dur="500"/>
                                        <p:tgtEl>
                                          <p:spTgt spid="5">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txEl>
                                              <p:pRg st="1" end="1"/>
                                            </p:txEl>
                                          </p:spTgt>
                                        </p:tgtEl>
                                        <p:attrNameLst>
                                          <p:attrName>style.visibility</p:attrName>
                                        </p:attrNameLst>
                                      </p:cBhvr>
                                      <p:to>
                                        <p:strVal val="visible"/>
                                      </p:to>
                                    </p:set>
                                    <p:animEffect transition="in" filter="fade">
                                      <p:cBhvr>
                                        <p:cTn id="22" dur="500"/>
                                        <p:tgtEl>
                                          <p:spTgt spid="5">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8">
                                            <p:bg/>
                                          </p:spTgt>
                                        </p:tgtEl>
                                        <p:attrNameLst>
                                          <p:attrName>style.visibility</p:attrName>
                                        </p:attrNameLst>
                                      </p:cBhvr>
                                      <p:to>
                                        <p:strVal val="visible"/>
                                      </p:to>
                                    </p:set>
                                    <p:animEffect transition="in" filter="fade">
                                      <p:cBhvr>
                                        <p:cTn id="27" dur="500"/>
                                        <p:tgtEl>
                                          <p:spTgt spid="8">
                                            <p:bg/>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8">
                                            <p:txEl>
                                              <p:pRg st="0" end="0"/>
                                            </p:txEl>
                                          </p:spTgt>
                                        </p:tgtEl>
                                        <p:attrNameLst>
                                          <p:attrName>style.visibility</p:attrName>
                                        </p:attrNameLst>
                                      </p:cBhvr>
                                      <p:to>
                                        <p:strVal val="visible"/>
                                      </p:to>
                                    </p:set>
                                    <p:animEffect transition="in" filter="fade">
                                      <p:cBhvr>
                                        <p:cTn id="32" dur="500"/>
                                        <p:tgtEl>
                                          <p:spTgt spid="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animBg="1"/>
      <p:bldP spid="8" grpId="0" build="p" animBg="1"/>
      <p:bldP spid="2"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hape 0">
            <a:extLst>
              <a:ext uri="{FF2B5EF4-FFF2-40B4-BE49-F238E27FC236}">
                <a16:creationId xmlns:a16="http://schemas.microsoft.com/office/drawing/2014/main" id="{500FD180-F72F-2BEB-4AFA-6557BCF8C46E}"/>
              </a:ext>
            </a:extLst>
          </p:cNvPr>
          <p:cNvSpPr/>
          <p:nvPr/>
        </p:nvSpPr>
        <p:spPr>
          <a:xfrm>
            <a:off x="822960" y="356616"/>
            <a:ext cx="155448" cy="155448"/>
          </a:xfrm>
          <a:prstGeom prst="rect">
            <a:avLst/>
          </a:prstGeom>
          <a:solidFill>
            <a:srgbClr val="0F7B8A"/>
          </a:solidFill>
          <a:ln/>
        </p:spPr>
        <p:txBody>
          <a:bodyPr/>
          <a:lstStyle/>
          <a:p>
            <a:endParaRPr lang="en-GB"/>
          </a:p>
        </p:txBody>
      </p:sp>
      <p:sp>
        <p:nvSpPr>
          <p:cNvPr id="6" name="Text 1">
            <a:extLst>
              <a:ext uri="{FF2B5EF4-FFF2-40B4-BE49-F238E27FC236}">
                <a16:creationId xmlns:a16="http://schemas.microsoft.com/office/drawing/2014/main" id="{5546B0AF-AF2F-1205-1552-D79E615CF861}"/>
              </a:ext>
            </a:extLst>
          </p:cNvPr>
          <p:cNvSpPr/>
          <p:nvPr/>
        </p:nvSpPr>
        <p:spPr>
          <a:xfrm>
            <a:off x="1097280" y="274320"/>
            <a:ext cx="8229600" cy="320040"/>
          </a:xfrm>
          <a:prstGeom prst="rect">
            <a:avLst/>
          </a:prstGeom>
          <a:noFill/>
          <a:ln/>
        </p:spPr>
        <p:txBody>
          <a:bodyPr wrap="square" lIns="0" tIns="0" rIns="0" bIns="0" rtlCol="0" anchor="ctr"/>
          <a:lstStyle/>
          <a:p>
            <a:r>
              <a:rPr lang="en-US" sz="1250" b="1" kern="0" spc="200">
                <a:solidFill>
                  <a:srgbClr val="0F7B8A"/>
                </a:solidFill>
                <a:latin typeface="Trebuchet MS"/>
              </a:rPr>
              <a:t>Barrier Five</a:t>
            </a:r>
          </a:p>
        </p:txBody>
      </p:sp>
      <p:sp>
        <p:nvSpPr>
          <p:cNvPr id="8" name="Text 0">
            <a:extLst>
              <a:ext uri="{FF2B5EF4-FFF2-40B4-BE49-F238E27FC236}">
                <a16:creationId xmlns:a16="http://schemas.microsoft.com/office/drawing/2014/main" id="{2F6B089F-4C39-9450-8ECB-0D53513A5A03}"/>
              </a:ext>
            </a:extLst>
          </p:cNvPr>
          <p:cNvSpPr txBox="1">
            <a:spLocks/>
          </p:cNvSpPr>
          <p:nvPr/>
        </p:nvSpPr>
        <p:spPr>
          <a:xfrm>
            <a:off x="822960" y="566928"/>
            <a:ext cx="10515600" cy="822960"/>
          </a:xfrm>
          <a:prstGeom prst="rect">
            <a:avLst/>
          </a:prstGeom>
          <a:noFill/>
          <a:ln/>
        </p:spPr>
        <p:txBody>
          <a:bodyPr wrap="square" lIns="0" tIns="0" rIns="0" bIns="0" rtlCol="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000" b="1">
                <a:solidFill>
                  <a:srgbClr val="2F3A42"/>
                </a:solidFill>
                <a:latin typeface="Trebuchet MS"/>
              </a:rPr>
              <a:t>Environmental Noise Barrier</a:t>
            </a:r>
          </a:p>
        </p:txBody>
      </p:sp>
      <p:sp>
        <p:nvSpPr>
          <p:cNvPr id="12" name="TextBox 11">
            <a:extLst>
              <a:ext uri="{FF2B5EF4-FFF2-40B4-BE49-F238E27FC236}">
                <a16:creationId xmlns:a16="http://schemas.microsoft.com/office/drawing/2014/main" id="{55F19210-0FA6-C842-259B-6DC41F189456}"/>
              </a:ext>
            </a:extLst>
          </p:cNvPr>
          <p:cNvSpPr txBox="1"/>
          <p:nvPr/>
        </p:nvSpPr>
        <p:spPr>
          <a:xfrm>
            <a:off x="820057" y="1099457"/>
            <a:ext cx="6096000" cy="6155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0" i="0" u="none" strike="noStrike" baseline="0">
                <a:solidFill>
                  <a:srgbClr val="000000"/>
                </a:solidFill>
                <a:latin typeface="Arial"/>
              </a:rPr>
              <a:t>At </a:t>
            </a:r>
            <a:r>
              <a:rPr lang="en-US" sz="1600" b="1" i="0" u="none" strike="noStrike" baseline="0">
                <a:solidFill>
                  <a:srgbClr val="000000"/>
                </a:solidFill>
                <a:latin typeface="Arial"/>
              </a:rPr>
              <a:t>Flight Foods Ltd.</a:t>
            </a:r>
            <a:r>
              <a:rPr lang="en-US" sz="1600" b="0" i="0" u="none" strike="noStrike" baseline="0">
                <a:solidFill>
                  <a:srgbClr val="000000"/>
                </a:solidFill>
                <a:latin typeface="Arial"/>
              </a:rPr>
              <a:t>, </a:t>
            </a:r>
            <a:endParaRPr lang="en-US"/>
          </a:p>
          <a:p>
            <a:pPr algn="ctr"/>
            <a:endParaRPr lang="en-US"/>
          </a:p>
        </p:txBody>
      </p:sp>
      <p:sp>
        <p:nvSpPr>
          <p:cNvPr id="18" name="Rectangle 17">
            <a:extLst>
              <a:ext uri="{FF2B5EF4-FFF2-40B4-BE49-F238E27FC236}">
                <a16:creationId xmlns:a16="http://schemas.microsoft.com/office/drawing/2014/main" id="{8B5E6DE4-E04B-E8C4-D209-67F89B38A5DB}"/>
              </a:ext>
            </a:extLst>
          </p:cNvPr>
          <p:cNvSpPr/>
          <p:nvPr/>
        </p:nvSpPr>
        <p:spPr>
          <a:xfrm>
            <a:off x="750976" y="1433683"/>
            <a:ext cx="10581947" cy="5120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8C5CB6DF-B0A4-372F-E1F8-ACE42BF33DF0}"/>
              </a:ext>
            </a:extLst>
          </p:cNvPr>
          <p:cNvPicPr>
            <a:picLocks noChangeAspect="1"/>
          </p:cNvPicPr>
          <p:nvPr/>
        </p:nvPicPr>
        <p:blipFill>
          <a:blip r:embed="rId2"/>
          <a:srcRect l="12611" r="15669" b="158"/>
          <a:stretch>
            <a:fillRect/>
          </a:stretch>
        </p:blipFill>
        <p:spPr>
          <a:xfrm>
            <a:off x="747892" y="1895475"/>
            <a:ext cx="4091953" cy="4583786"/>
          </a:xfrm>
          <a:prstGeom prst="rect">
            <a:avLst/>
          </a:prstGeom>
        </p:spPr>
      </p:pic>
      <p:sp>
        <p:nvSpPr>
          <p:cNvPr id="3" name="Content Placeholder 2">
            <a:extLst>
              <a:ext uri="{FF2B5EF4-FFF2-40B4-BE49-F238E27FC236}">
                <a16:creationId xmlns:a16="http://schemas.microsoft.com/office/drawing/2014/main" id="{6E1C8D47-9769-606D-51F4-5419C97700F9}"/>
              </a:ext>
            </a:extLst>
          </p:cNvPr>
          <p:cNvSpPr txBox="1">
            <a:spLocks noGrp="1"/>
          </p:cNvSpPr>
          <p:nvPr/>
        </p:nvSpPr>
        <p:spPr>
          <a:xfrm>
            <a:off x="5215307" y="1893889"/>
            <a:ext cx="6110639" cy="1361394"/>
          </a:xfrm>
          <a:prstGeom prst="rect">
            <a:avLst/>
          </a:prstGeom>
          <a:solidFill>
            <a:schemeClr val="accent1">
              <a:lumMod val="20000"/>
              <a:lumOff val="80000"/>
            </a:schemeClr>
          </a:solidFill>
          <a:ln>
            <a:noFill/>
          </a:ln>
        </p:spPr>
        <p:txBody>
          <a:bodyPr vert="horz" wrap="square" lIns="91440" tIns="45720" rIns="91440" bIns="45720" anchor="t" anchorCtr="0" compatLnSpc="1">
            <a:normAutofit/>
          </a:bodyPr>
          <a:lst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800" b="0" i="0" u="none" strike="noStrike" kern="1200" cap="none" spc="0" baseline="0">
                <a:solidFill>
                  <a:srgbClr val="000000"/>
                </a:solidFill>
                <a:uFillTx/>
                <a:latin typeface="Calibri"/>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000000"/>
                </a:solidFill>
                <a:uFillTx/>
                <a:latin typeface="Calibri"/>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Calibri"/>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0" indent="0">
              <a:lnSpc>
                <a:spcPct val="80000"/>
              </a:lnSpc>
              <a:buNone/>
            </a:pPr>
            <a:r>
              <a:rPr lang="en-GB" sz="1600" b="1">
                <a:latin typeface="Arial" pitchFamily="34"/>
                <a:cs typeface="Arial" pitchFamily="34"/>
              </a:rPr>
              <a:t>What is Environmental noise?</a:t>
            </a:r>
          </a:p>
          <a:p>
            <a:pPr marL="0" lvl="0" indent="0">
              <a:lnSpc>
                <a:spcPct val="80000"/>
              </a:lnSpc>
              <a:buNone/>
            </a:pPr>
            <a:r>
              <a:rPr lang="en-GB" sz="1600">
                <a:latin typeface="Arial" pitchFamily="34"/>
                <a:cs typeface="Arial" pitchFamily="34"/>
              </a:rPr>
              <a:t>Environmental noise is any wanted or harmful sounds that are created by human activities for example; transportation, construction and industrial machinery.</a:t>
            </a:r>
          </a:p>
          <a:p>
            <a:pPr marL="0" lvl="0" indent="0">
              <a:lnSpc>
                <a:spcPct val="80000"/>
              </a:lnSpc>
              <a:buNone/>
            </a:pPr>
            <a:endParaRPr lang="en-GB" sz="1600">
              <a:latin typeface="Arial" pitchFamily="34"/>
              <a:cs typeface="Arial" pitchFamily="34"/>
            </a:endParaRPr>
          </a:p>
          <a:p>
            <a:pPr lvl="0">
              <a:lnSpc>
                <a:spcPct val="80000"/>
              </a:lnSpc>
            </a:pPr>
            <a:endParaRPr lang="en-GB"/>
          </a:p>
        </p:txBody>
      </p:sp>
      <p:sp>
        <p:nvSpPr>
          <p:cNvPr id="5" name="TextBox 4">
            <a:extLst>
              <a:ext uri="{FF2B5EF4-FFF2-40B4-BE49-F238E27FC236}">
                <a16:creationId xmlns:a16="http://schemas.microsoft.com/office/drawing/2014/main" id="{3A57266E-59A8-086A-ED39-40BB32DDC019}"/>
              </a:ext>
            </a:extLst>
          </p:cNvPr>
          <p:cNvSpPr txBox="1"/>
          <p:nvPr/>
        </p:nvSpPr>
        <p:spPr>
          <a:xfrm>
            <a:off x="5210628" y="4742542"/>
            <a:ext cx="6096000" cy="1354217"/>
          </a:xfrm>
          <a:prstGeom prst="rect">
            <a:avLst/>
          </a:prstGeom>
          <a:solidFill>
            <a:schemeClr val="accent1">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rtl="0"/>
            <a:r>
              <a:rPr lang="en-GB" sz="1600" b="0" i="0">
                <a:solidFill>
                  <a:srgbClr val="000000"/>
                </a:solidFill>
                <a:latin typeface="Arial"/>
                <a:ea typeface="Segoe UI"/>
                <a:cs typeface="Segoe UI"/>
              </a:rPr>
              <a:t>​</a:t>
            </a:r>
          </a:p>
          <a:p>
            <a:pPr algn="l" rtl="0"/>
            <a:r>
              <a:rPr lang="en-GB" sz="1600" b="1" i="0" u="none" strike="noStrike" baseline="0">
                <a:solidFill>
                  <a:srgbClr val="000000"/>
                </a:solidFill>
                <a:latin typeface="Arial"/>
                <a:ea typeface="Segoe UI"/>
                <a:cs typeface="Segoe UI"/>
              </a:rPr>
              <a:t>Key points at flights foods:</a:t>
            </a:r>
            <a:r>
              <a:rPr lang="en-US" sz="1600" b="0" i="0">
                <a:solidFill>
                  <a:srgbClr val="000000"/>
                </a:solidFill>
                <a:latin typeface="Arial"/>
                <a:ea typeface="Segoe UI"/>
                <a:cs typeface="Segoe UI"/>
              </a:rPr>
              <a:t>​</a:t>
            </a:r>
          </a:p>
          <a:p>
            <a:pPr marL="228600" lvl="0" indent="-228600" algn="l" rtl="0">
              <a:buFont typeface="Wingdings,sans-serif"/>
              <a:buChar char="v"/>
            </a:pPr>
            <a:r>
              <a:rPr lang="en-GB" sz="1600" b="0" i="0" u="none" strike="noStrike" baseline="0">
                <a:solidFill>
                  <a:srgbClr val="000000"/>
                </a:solidFill>
                <a:latin typeface="Arial"/>
                <a:ea typeface="Arial"/>
                <a:cs typeface="Arial"/>
              </a:rPr>
              <a:t>Old noisy machines.</a:t>
            </a:r>
            <a:r>
              <a:rPr lang="en-US" sz="1600" b="0" i="0">
                <a:solidFill>
                  <a:srgbClr val="000000"/>
                </a:solidFill>
                <a:latin typeface="Arial"/>
                <a:ea typeface="Arial"/>
                <a:cs typeface="Arial"/>
              </a:rPr>
              <a:t>​</a:t>
            </a:r>
          </a:p>
          <a:p>
            <a:pPr marL="228600" lvl="0" indent="-228600" algn="l" rtl="0">
              <a:buFont typeface="Wingdings,sans-serif"/>
              <a:buChar char="v"/>
            </a:pPr>
            <a:r>
              <a:rPr lang="en-GB" sz="1600" b="0" i="0" u="none" strike="noStrike" baseline="0">
                <a:solidFill>
                  <a:srgbClr val="000000"/>
                </a:solidFill>
                <a:latin typeface="Arial"/>
                <a:ea typeface="Arial"/>
                <a:cs typeface="Arial"/>
              </a:rPr>
              <a:t>Machines clanking and banging.</a:t>
            </a:r>
          </a:p>
          <a:p>
            <a:pPr algn="ctr"/>
            <a:endParaRPr lang="en-US"/>
          </a:p>
        </p:txBody>
      </p:sp>
      <p:sp>
        <p:nvSpPr>
          <p:cNvPr id="7" name="TextBox 6">
            <a:extLst>
              <a:ext uri="{FF2B5EF4-FFF2-40B4-BE49-F238E27FC236}">
                <a16:creationId xmlns:a16="http://schemas.microsoft.com/office/drawing/2014/main" id="{2F82156F-B5D7-2E23-32ED-EE7E4BE0AAD4}"/>
              </a:ext>
            </a:extLst>
          </p:cNvPr>
          <p:cNvSpPr txBox="1"/>
          <p:nvPr/>
        </p:nvSpPr>
        <p:spPr>
          <a:xfrm>
            <a:off x="5210628" y="3429001"/>
            <a:ext cx="6096000" cy="1107996"/>
          </a:xfrm>
          <a:prstGeom prst="rect">
            <a:avLst/>
          </a:prstGeom>
          <a:solidFill>
            <a:schemeClr val="accent1">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0" i="0" u="none" strike="noStrike" baseline="0">
                <a:solidFill>
                  <a:srgbClr val="000000"/>
                </a:solidFill>
                <a:latin typeface="Arial"/>
                <a:ea typeface="Segoe UI"/>
                <a:cs typeface="Segoe UI"/>
              </a:rPr>
              <a:t>Flight foods has been trying to increase it’s market share but </a:t>
            </a:r>
            <a:r>
              <a:rPr lang="en-GB" sz="1600">
                <a:solidFill>
                  <a:srgbClr val="000000"/>
                </a:solidFill>
                <a:latin typeface="Arial"/>
                <a:ea typeface="Segoe UI"/>
                <a:cs typeface="Segoe UI"/>
              </a:rPr>
              <a:t>has found</a:t>
            </a:r>
            <a:r>
              <a:rPr lang="en-GB" sz="1600" b="0" i="0" u="none" strike="noStrike" baseline="0">
                <a:solidFill>
                  <a:srgbClr val="000000"/>
                </a:solidFill>
                <a:latin typeface="Arial"/>
                <a:ea typeface="Segoe UI"/>
                <a:cs typeface="Segoe UI"/>
              </a:rPr>
              <a:t> that instead of rising, it has been losing business </a:t>
            </a:r>
            <a:r>
              <a:rPr lang="en-GB" sz="1600">
                <a:solidFill>
                  <a:srgbClr val="000000"/>
                </a:solidFill>
                <a:latin typeface="Arial"/>
                <a:ea typeface="Segoe UI"/>
                <a:cs typeface="Segoe UI"/>
              </a:rPr>
              <a:t>because airlines</a:t>
            </a:r>
            <a:r>
              <a:rPr lang="en-GB" sz="1600" b="0" i="0" u="none" strike="noStrike" baseline="0">
                <a:solidFill>
                  <a:srgbClr val="000000"/>
                </a:solidFill>
                <a:latin typeface="Arial"/>
                <a:ea typeface="Segoe UI"/>
                <a:cs typeface="Segoe UI"/>
              </a:rPr>
              <a:t> have complained about poor food standards.</a:t>
            </a:r>
            <a:endParaRPr lang="en-US"/>
          </a:p>
          <a:p>
            <a:pPr algn="ctr"/>
            <a:endParaRPr lang="en-US"/>
          </a:p>
        </p:txBody>
      </p:sp>
    </p:spTree>
    <p:extLst>
      <p:ext uri="{BB962C8B-B14F-4D97-AF65-F5344CB8AC3E}">
        <p14:creationId xmlns:p14="http://schemas.microsoft.com/office/powerpoint/2010/main" val="24932491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P spid="7"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057DD6-D51C-EE9A-665A-4B487D1A168E}"/>
            </a:ext>
          </a:extLst>
        </p:cNvPr>
        <p:cNvGrpSpPr/>
        <p:nvPr/>
      </p:nvGrpSpPr>
      <p:grpSpPr>
        <a:xfrm>
          <a:off x="0" y="0"/>
          <a:ext cx="0" cy="0"/>
          <a:chOff x="0" y="0"/>
          <a:chExt cx="0" cy="0"/>
        </a:xfrm>
      </p:grpSpPr>
      <p:sp>
        <p:nvSpPr>
          <p:cNvPr id="4" name="Shape 0">
            <a:extLst>
              <a:ext uri="{FF2B5EF4-FFF2-40B4-BE49-F238E27FC236}">
                <a16:creationId xmlns:a16="http://schemas.microsoft.com/office/drawing/2014/main" id="{BD18EDD5-E828-338D-85E9-344D4461D2CC}"/>
              </a:ext>
            </a:extLst>
          </p:cNvPr>
          <p:cNvSpPr/>
          <p:nvPr/>
        </p:nvSpPr>
        <p:spPr>
          <a:xfrm>
            <a:off x="822960" y="356616"/>
            <a:ext cx="155448" cy="155448"/>
          </a:xfrm>
          <a:prstGeom prst="rect">
            <a:avLst/>
          </a:prstGeom>
          <a:solidFill>
            <a:srgbClr val="0F7B8A"/>
          </a:solidFill>
          <a:ln/>
        </p:spPr>
        <p:txBody>
          <a:bodyPr/>
          <a:lstStyle/>
          <a:p>
            <a:endParaRPr lang="en-GB"/>
          </a:p>
        </p:txBody>
      </p:sp>
      <p:sp>
        <p:nvSpPr>
          <p:cNvPr id="6" name="Text 1">
            <a:extLst>
              <a:ext uri="{FF2B5EF4-FFF2-40B4-BE49-F238E27FC236}">
                <a16:creationId xmlns:a16="http://schemas.microsoft.com/office/drawing/2014/main" id="{C4053BF5-4186-DAF0-5DE4-1FBFF1E8F9DF}"/>
              </a:ext>
            </a:extLst>
          </p:cNvPr>
          <p:cNvSpPr/>
          <p:nvPr/>
        </p:nvSpPr>
        <p:spPr>
          <a:xfrm>
            <a:off x="1097280" y="274320"/>
            <a:ext cx="8229600" cy="320040"/>
          </a:xfrm>
          <a:prstGeom prst="rect">
            <a:avLst/>
          </a:prstGeom>
          <a:noFill/>
          <a:ln/>
        </p:spPr>
        <p:txBody>
          <a:bodyPr wrap="square" lIns="0" tIns="0" rIns="0" bIns="0" rtlCol="0" anchor="ctr"/>
          <a:lstStyle/>
          <a:p>
            <a:r>
              <a:rPr lang="en-US" sz="1250" b="1" kern="0" spc="200">
                <a:solidFill>
                  <a:srgbClr val="0F7B8A"/>
                </a:solidFill>
                <a:latin typeface="Trebuchet MS"/>
              </a:rPr>
              <a:t>Barrier Five</a:t>
            </a:r>
          </a:p>
        </p:txBody>
      </p:sp>
      <p:sp>
        <p:nvSpPr>
          <p:cNvPr id="8" name="Text 0">
            <a:extLst>
              <a:ext uri="{FF2B5EF4-FFF2-40B4-BE49-F238E27FC236}">
                <a16:creationId xmlns:a16="http://schemas.microsoft.com/office/drawing/2014/main" id="{36598C2E-DE32-71B2-9C3C-C6F469848648}"/>
              </a:ext>
            </a:extLst>
          </p:cNvPr>
          <p:cNvSpPr txBox="1">
            <a:spLocks/>
          </p:cNvSpPr>
          <p:nvPr/>
        </p:nvSpPr>
        <p:spPr>
          <a:xfrm>
            <a:off x="822960" y="566928"/>
            <a:ext cx="10515600" cy="822960"/>
          </a:xfrm>
          <a:prstGeom prst="rect">
            <a:avLst/>
          </a:prstGeom>
          <a:noFill/>
          <a:ln/>
        </p:spPr>
        <p:txBody>
          <a:bodyPr wrap="square" lIns="0" tIns="0" rIns="0" bIns="0" rtlCol="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000" b="1">
                <a:solidFill>
                  <a:srgbClr val="2F3A42"/>
                </a:solidFill>
                <a:latin typeface="Trebuchet MS"/>
              </a:rPr>
              <a:t>Environmental Noise Barrier</a:t>
            </a:r>
            <a:endParaRPr lang="en-US"/>
          </a:p>
        </p:txBody>
      </p:sp>
      <p:sp>
        <p:nvSpPr>
          <p:cNvPr id="12" name="TextBox 11">
            <a:extLst>
              <a:ext uri="{FF2B5EF4-FFF2-40B4-BE49-F238E27FC236}">
                <a16:creationId xmlns:a16="http://schemas.microsoft.com/office/drawing/2014/main" id="{44A47019-57F8-FDDF-E04E-72474441B482}"/>
              </a:ext>
            </a:extLst>
          </p:cNvPr>
          <p:cNvSpPr txBox="1"/>
          <p:nvPr/>
        </p:nvSpPr>
        <p:spPr>
          <a:xfrm>
            <a:off x="820057" y="1099457"/>
            <a:ext cx="6096000" cy="6155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0" i="0" u="none" strike="noStrike" baseline="0">
                <a:solidFill>
                  <a:srgbClr val="000000"/>
                </a:solidFill>
                <a:latin typeface="Arial"/>
              </a:rPr>
              <a:t>At </a:t>
            </a:r>
            <a:r>
              <a:rPr lang="en-US" sz="1600" b="1" i="0" u="none" strike="noStrike" baseline="0">
                <a:solidFill>
                  <a:srgbClr val="000000"/>
                </a:solidFill>
                <a:latin typeface="Arial"/>
              </a:rPr>
              <a:t>Flight Foods Ltd</a:t>
            </a:r>
            <a:r>
              <a:rPr lang="en-US" sz="1600" b="1">
                <a:solidFill>
                  <a:srgbClr val="000000"/>
                </a:solidFill>
                <a:latin typeface="Arial"/>
              </a:rPr>
              <a:t>. Communication Theory,</a:t>
            </a:r>
            <a:r>
              <a:rPr lang="en-US" sz="1600" b="0" i="0" u="none" strike="noStrike" baseline="0">
                <a:solidFill>
                  <a:srgbClr val="000000"/>
                </a:solidFill>
                <a:latin typeface="Arial"/>
              </a:rPr>
              <a:t> </a:t>
            </a:r>
            <a:endParaRPr lang="en-US"/>
          </a:p>
          <a:p>
            <a:pPr algn="ctr"/>
            <a:endParaRPr lang="en-US"/>
          </a:p>
        </p:txBody>
      </p:sp>
      <p:sp>
        <p:nvSpPr>
          <p:cNvPr id="18" name="Rectangle 17">
            <a:extLst>
              <a:ext uri="{FF2B5EF4-FFF2-40B4-BE49-F238E27FC236}">
                <a16:creationId xmlns:a16="http://schemas.microsoft.com/office/drawing/2014/main" id="{0712487B-7048-F2B8-E90C-86EEB22FB60D}"/>
              </a:ext>
            </a:extLst>
          </p:cNvPr>
          <p:cNvSpPr/>
          <p:nvPr/>
        </p:nvSpPr>
        <p:spPr>
          <a:xfrm>
            <a:off x="750976" y="1433683"/>
            <a:ext cx="10581947" cy="5120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6CB78868-7A72-682F-E47E-C071345FC2B3}"/>
              </a:ext>
            </a:extLst>
          </p:cNvPr>
          <p:cNvPicPr>
            <a:picLocks noChangeAspect="1"/>
          </p:cNvPicPr>
          <p:nvPr/>
        </p:nvPicPr>
        <p:blipFill>
          <a:blip r:embed="rId2"/>
          <a:srcRect b="153"/>
          <a:stretch>
            <a:fillRect/>
          </a:stretch>
        </p:blipFill>
        <p:spPr>
          <a:xfrm>
            <a:off x="750661" y="1712913"/>
            <a:ext cx="5276850" cy="4745708"/>
          </a:xfrm>
          <a:prstGeom prst="rect">
            <a:avLst/>
          </a:prstGeom>
        </p:spPr>
      </p:pic>
      <p:sp>
        <p:nvSpPr>
          <p:cNvPr id="3" name="TextBox 4">
            <a:extLst>
              <a:ext uri="{FF2B5EF4-FFF2-40B4-BE49-F238E27FC236}">
                <a16:creationId xmlns:a16="http://schemas.microsoft.com/office/drawing/2014/main" id="{5D5C3D7D-30BF-D263-F77E-9E55C038CAAF}"/>
              </a:ext>
            </a:extLst>
          </p:cNvPr>
          <p:cNvSpPr txBox="1"/>
          <p:nvPr/>
        </p:nvSpPr>
        <p:spPr>
          <a:xfrm>
            <a:off x="6075117" y="1719093"/>
            <a:ext cx="5266512" cy="4955203"/>
          </a:xfrm>
          <a:prstGeom prst="rect">
            <a:avLst/>
          </a:prstGeom>
          <a:solidFill>
            <a:schemeClr val="accent1">
              <a:lumMod val="20000"/>
              <a:lumOff val="80000"/>
            </a:schemeClr>
          </a:solidFill>
          <a:ln cap="flat">
            <a:noFill/>
          </a:ln>
        </p:spPr>
        <p:txBody>
          <a:bodyPr vert="horz" wrap="square" lIns="91440" tIns="45720" rIns="91440" bIns="45720" anchor="t" anchorCtr="0" compatLnSpc="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sz="1800" b="0" i="0" u="none" strike="noStrike" kern="0" cap="none" spc="0" baseline="0">
                <a:solidFill>
                  <a:srgbClr val="000000"/>
                </a:solidFill>
                <a:uFillTx/>
              </a:defRPr>
            </a:pPr>
            <a:r>
              <a:rPr lang="en-GB" sz="1600" b="1">
                <a:solidFill>
                  <a:srgbClr val="000000"/>
                </a:solidFill>
                <a:latin typeface="Arial"/>
                <a:cs typeface="Arial"/>
              </a:rPr>
              <a:t>Berlo </a:t>
            </a:r>
            <a:r>
              <a:rPr lang="en-GB" sz="1600" b="1" kern="0">
                <a:solidFill>
                  <a:srgbClr val="000000"/>
                </a:solidFill>
                <a:latin typeface="Arial"/>
                <a:cs typeface="Arial"/>
              </a:rPr>
              <a:t>(1954,2014)</a:t>
            </a:r>
            <a:r>
              <a:rPr lang="en-GB" sz="1600" kern="0">
                <a:solidFill>
                  <a:srgbClr val="000000"/>
                </a:solidFill>
                <a:latin typeface="Arial"/>
                <a:cs typeface="Arial"/>
              </a:rPr>
              <a:t>.</a:t>
            </a:r>
            <a:r>
              <a:rPr lang="en-GB" sz="1600" b="0" i="0" u="none" strike="noStrike" kern="1200" cap="none" spc="0" baseline="0">
                <a:solidFill>
                  <a:srgbClr val="000000"/>
                </a:solidFill>
                <a:uFillTx/>
                <a:latin typeface="Arial"/>
                <a:cs typeface="Arial"/>
              </a:rPr>
              <a:t> Model is a sender who delivers a message through a platform to a recipient. Actions are inherited in this model: Encoding happens on side of the sender’s end, often involving in a way in which the message is transmitted to so that the receiver decodes the message through the channel that was used.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600" b="0" i="0" u="none" strike="noStrike" kern="0" cap="none" spc="0" baseline="0">
              <a:solidFill>
                <a:srgbClr val="000000"/>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0" cap="none" spc="0" baseline="0">
                <a:solidFill>
                  <a:srgbClr val="000000"/>
                </a:solidFill>
                <a:uFillTx/>
                <a:latin typeface="Arial" pitchFamily="34"/>
                <a:cs typeface="Arial" pitchFamily="34"/>
              </a:rPr>
              <a:t>Advantage of Berlo’s Model is that it is quite straightforward in contrast to modern communication.</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600" b="0" i="0" u="none" strike="noStrike" kern="1200" cap="none" spc="0" baseline="0">
              <a:solidFill>
                <a:srgbClr val="000000"/>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0" cap="none" spc="0" baseline="0">
                <a:solidFill>
                  <a:srgbClr val="000000"/>
                </a:solidFill>
                <a:uFillTx/>
                <a:latin typeface="Arial" pitchFamily="34"/>
                <a:cs typeface="Arial" pitchFamily="34"/>
              </a:rPr>
              <a:t>Disadvantage is that it lacks criticism and considers communication as a one – way process from source to the receiver.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600" b="0" i="0" u="none" strike="noStrike" kern="0" cap="none" spc="0" baseline="0">
              <a:solidFill>
                <a:srgbClr val="000000"/>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0" cap="none" spc="0" baseline="0">
                <a:solidFill>
                  <a:srgbClr val="000000"/>
                </a:solidFill>
                <a:uFillTx/>
                <a:latin typeface="Arial" pitchFamily="34"/>
                <a:cs typeface="Arial" pitchFamily="34"/>
              </a:rPr>
              <a:t>Next, we will be watching a short video explaining Berlo’s Model.</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0" i="0" u="none" strike="noStrike" kern="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0" cap="none" spc="0" baseline="0">
                <a:solidFill>
                  <a:srgbClr val="000000"/>
                </a:solidFill>
                <a:uFillTx/>
                <a:latin typeface="Calibri"/>
                <a:hlinkClick r:id="rId3">
                  <a:extLst>
                    <a:ext uri="{A12FA001-AC4F-418D-AE19-62706E023703}">
                      <ahyp:hlinkClr xmlns:ahyp="http://schemas.microsoft.com/office/drawing/2018/hyperlinkcolor" val="tx"/>
                    </a:ext>
                  </a:extLst>
                </a:hlinkClick>
              </a:rPr>
              <a:t>https://www.youtube.com/watch?v=bHESaCam8wc</a:t>
            </a:r>
            <a:endParaRPr lang="en-GB" sz="2000" b="0" i="0" u="none" strike="noStrike" kern="0" cap="none" spc="0" baseline="0">
              <a:solidFill>
                <a:srgbClr val="000000"/>
              </a:solidFill>
              <a:uFillTx/>
              <a:latin typeface="Calibri"/>
            </a:endParaRPr>
          </a:p>
        </p:txBody>
      </p:sp>
    </p:spTree>
    <p:extLst>
      <p:ext uri="{BB962C8B-B14F-4D97-AF65-F5344CB8AC3E}">
        <p14:creationId xmlns:p14="http://schemas.microsoft.com/office/powerpoint/2010/main" val="8618526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5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fade">
                                      <p:cBhvr>
                                        <p:cTn id="17" dur="500"/>
                                        <p:tgtEl>
                                          <p:spTgt spid="2"/>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8" end="8"/>
                                            </p:txEl>
                                          </p:spTgt>
                                        </p:tgtEl>
                                        <p:attrNameLst>
                                          <p:attrName>style.visibility</p:attrName>
                                        </p:attrNameLst>
                                      </p:cBhvr>
                                      <p:to>
                                        <p:strVal val="visible"/>
                                      </p:to>
                                    </p:set>
                                    <p:animEffect transition="in" filter="fade">
                                      <p:cBhvr>
                                        <p:cTn id="3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F0893A-D964-33AE-A44A-664730FF3695}"/>
            </a:ext>
          </a:extLst>
        </p:cNvPr>
        <p:cNvGrpSpPr/>
        <p:nvPr/>
      </p:nvGrpSpPr>
      <p:grpSpPr>
        <a:xfrm>
          <a:off x="0" y="0"/>
          <a:ext cx="0" cy="0"/>
          <a:chOff x="0" y="0"/>
          <a:chExt cx="0" cy="0"/>
        </a:xfrm>
      </p:grpSpPr>
      <p:sp>
        <p:nvSpPr>
          <p:cNvPr id="4" name="Shape 0">
            <a:extLst>
              <a:ext uri="{FF2B5EF4-FFF2-40B4-BE49-F238E27FC236}">
                <a16:creationId xmlns:a16="http://schemas.microsoft.com/office/drawing/2014/main" id="{5FEC31F7-9FBA-0E44-5AE8-B3B050838DB1}"/>
              </a:ext>
            </a:extLst>
          </p:cNvPr>
          <p:cNvSpPr/>
          <p:nvPr/>
        </p:nvSpPr>
        <p:spPr>
          <a:xfrm>
            <a:off x="822960" y="356616"/>
            <a:ext cx="155448" cy="155448"/>
          </a:xfrm>
          <a:prstGeom prst="rect">
            <a:avLst/>
          </a:prstGeom>
          <a:solidFill>
            <a:srgbClr val="0F7B8A"/>
          </a:solidFill>
          <a:ln/>
        </p:spPr>
        <p:txBody>
          <a:bodyPr/>
          <a:lstStyle/>
          <a:p>
            <a:endParaRPr lang="en-GB"/>
          </a:p>
        </p:txBody>
      </p:sp>
      <p:sp>
        <p:nvSpPr>
          <p:cNvPr id="6" name="Text 1">
            <a:extLst>
              <a:ext uri="{FF2B5EF4-FFF2-40B4-BE49-F238E27FC236}">
                <a16:creationId xmlns:a16="http://schemas.microsoft.com/office/drawing/2014/main" id="{675272C7-B019-41E8-C3B5-A81D656423C8}"/>
              </a:ext>
            </a:extLst>
          </p:cNvPr>
          <p:cNvSpPr/>
          <p:nvPr/>
        </p:nvSpPr>
        <p:spPr>
          <a:xfrm>
            <a:off x="1097280" y="274320"/>
            <a:ext cx="8229600" cy="320040"/>
          </a:xfrm>
          <a:prstGeom prst="rect">
            <a:avLst/>
          </a:prstGeom>
          <a:noFill/>
          <a:ln/>
        </p:spPr>
        <p:txBody>
          <a:bodyPr wrap="square" lIns="0" tIns="0" rIns="0" bIns="0" rtlCol="0" anchor="ctr"/>
          <a:lstStyle/>
          <a:p>
            <a:r>
              <a:rPr lang="en-US" sz="1250" b="1" kern="0" spc="200">
                <a:solidFill>
                  <a:srgbClr val="0F7B8A"/>
                </a:solidFill>
                <a:latin typeface="Trebuchet MS"/>
              </a:rPr>
              <a:t>Barrier Five</a:t>
            </a:r>
          </a:p>
        </p:txBody>
      </p:sp>
      <p:sp>
        <p:nvSpPr>
          <p:cNvPr id="8" name="Text 0">
            <a:extLst>
              <a:ext uri="{FF2B5EF4-FFF2-40B4-BE49-F238E27FC236}">
                <a16:creationId xmlns:a16="http://schemas.microsoft.com/office/drawing/2014/main" id="{FDF616B3-DFBD-E35B-2422-8BB90BE66732}"/>
              </a:ext>
            </a:extLst>
          </p:cNvPr>
          <p:cNvSpPr txBox="1">
            <a:spLocks/>
          </p:cNvSpPr>
          <p:nvPr/>
        </p:nvSpPr>
        <p:spPr>
          <a:xfrm>
            <a:off x="822960" y="566928"/>
            <a:ext cx="10515600" cy="822960"/>
          </a:xfrm>
          <a:prstGeom prst="rect">
            <a:avLst/>
          </a:prstGeom>
          <a:noFill/>
          <a:ln/>
        </p:spPr>
        <p:txBody>
          <a:bodyPr wrap="square" lIns="0" tIns="0" rIns="0" bIns="0" rtlCol="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000" b="1">
                <a:solidFill>
                  <a:srgbClr val="2F3A42"/>
                </a:solidFill>
                <a:latin typeface="Trebuchet MS"/>
              </a:rPr>
              <a:t>Environmental Noise Barrier</a:t>
            </a:r>
            <a:endParaRPr lang="en-US"/>
          </a:p>
        </p:txBody>
      </p:sp>
      <p:sp>
        <p:nvSpPr>
          <p:cNvPr id="12" name="TextBox 11">
            <a:extLst>
              <a:ext uri="{FF2B5EF4-FFF2-40B4-BE49-F238E27FC236}">
                <a16:creationId xmlns:a16="http://schemas.microsoft.com/office/drawing/2014/main" id="{97C0B4A1-F990-823E-F055-C57363F1C6FA}"/>
              </a:ext>
            </a:extLst>
          </p:cNvPr>
          <p:cNvSpPr txBox="1"/>
          <p:nvPr/>
        </p:nvSpPr>
        <p:spPr>
          <a:xfrm>
            <a:off x="820057" y="1099457"/>
            <a:ext cx="6096000" cy="6155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solidFill>
                  <a:srgbClr val="000000"/>
                </a:solidFill>
                <a:latin typeface="Arial"/>
              </a:rPr>
              <a:t>Strategy To Overcome Barrier At</a:t>
            </a:r>
            <a:r>
              <a:rPr lang="en-US" sz="1600" b="0" i="0" u="none" strike="noStrike" baseline="0">
                <a:solidFill>
                  <a:srgbClr val="000000"/>
                </a:solidFill>
                <a:latin typeface="Arial"/>
              </a:rPr>
              <a:t> </a:t>
            </a:r>
            <a:r>
              <a:rPr lang="en-US" sz="1600" b="1" i="0" u="none" strike="noStrike" baseline="0">
                <a:solidFill>
                  <a:srgbClr val="000000"/>
                </a:solidFill>
                <a:latin typeface="Arial"/>
              </a:rPr>
              <a:t>Flight Foods Ltd.</a:t>
            </a:r>
            <a:r>
              <a:rPr lang="en-US" sz="1600" b="0" i="0" u="none" strike="noStrike" baseline="0">
                <a:solidFill>
                  <a:srgbClr val="000000"/>
                </a:solidFill>
                <a:latin typeface="Arial"/>
              </a:rPr>
              <a:t>, </a:t>
            </a:r>
            <a:endParaRPr lang="en-US"/>
          </a:p>
          <a:p>
            <a:pPr algn="ctr"/>
            <a:endParaRPr lang="en-US"/>
          </a:p>
        </p:txBody>
      </p:sp>
      <p:sp>
        <p:nvSpPr>
          <p:cNvPr id="18" name="Rectangle 17">
            <a:extLst>
              <a:ext uri="{FF2B5EF4-FFF2-40B4-BE49-F238E27FC236}">
                <a16:creationId xmlns:a16="http://schemas.microsoft.com/office/drawing/2014/main" id="{357EF6EA-A13A-7243-908D-CBF1CDB12420}"/>
              </a:ext>
            </a:extLst>
          </p:cNvPr>
          <p:cNvSpPr/>
          <p:nvPr/>
        </p:nvSpPr>
        <p:spPr>
          <a:xfrm>
            <a:off x="750976" y="1433683"/>
            <a:ext cx="10581947" cy="5120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2">
            <a:extLst>
              <a:ext uri="{FF2B5EF4-FFF2-40B4-BE49-F238E27FC236}">
                <a16:creationId xmlns:a16="http://schemas.microsoft.com/office/drawing/2014/main" id="{B4B92437-A1E1-3DA3-0349-5446D28BB151}"/>
              </a:ext>
            </a:extLst>
          </p:cNvPr>
          <p:cNvSpPr txBox="1">
            <a:spLocks noGrp="1"/>
          </p:cNvSpPr>
          <p:nvPr/>
        </p:nvSpPr>
        <p:spPr>
          <a:xfrm>
            <a:off x="838203" y="1825627"/>
            <a:ext cx="5100477" cy="4351336"/>
          </a:xfrm>
          <a:prstGeom prst="rect">
            <a:avLst/>
          </a:prstGeom>
          <a:solidFill>
            <a:schemeClr val="accent1">
              <a:lumMod val="20000"/>
              <a:lumOff val="80000"/>
            </a:schemeClr>
          </a:solidFill>
          <a:ln>
            <a:noFill/>
          </a:ln>
        </p:spPr>
        <p:txBody>
          <a:bodyPr vert="horz" wrap="square" lIns="91440" tIns="45720" rIns="91440" bIns="45720" anchor="t" anchorCtr="0" compatLnSpc="1">
            <a:normAutofit lnSpcReduction="10000"/>
          </a:bodyPr>
          <a:lst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800" b="0" i="0" u="none" strike="noStrike" kern="1200" cap="none" spc="0" baseline="0">
                <a:solidFill>
                  <a:srgbClr val="000000"/>
                </a:solidFill>
                <a:uFillTx/>
                <a:latin typeface="Calibri"/>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000000"/>
                </a:solidFill>
                <a:uFillTx/>
                <a:latin typeface="Calibri"/>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Calibri"/>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0" indent="0">
              <a:buNone/>
            </a:pPr>
            <a:r>
              <a:rPr lang="en-GB" sz="1600">
                <a:latin typeface="Arial" pitchFamily="34"/>
                <a:cs typeface="Arial" pitchFamily="34"/>
              </a:rPr>
              <a:t>To overcome this barrier Garry could; </a:t>
            </a:r>
          </a:p>
          <a:p>
            <a:pPr marL="0" lvl="0" indent="0">
              <a:buNone/>
            </a:pPr>
            <a:endParaRPr lang="en-GB" sz="1600">
              <a:latin typeface="Arial" pitchFamily="34"/>
              <a:cs typeface="Arial" pitchFamily="34"/>
            </a:endParaRPr>
          </a:p>
          <a:p>
            <a:pPr lvl="0">
              <a:buFont typeface="Wingdings" pitchFamily="2"/>
              <a:buChar char="v"/>
            </a:pPr>
            <a:r>
              <a:rPr lang="en-GB" sz="1600">
                <a:latin typeface="Arial" pitchFamily="34"/>
                <a:cs typeface="Arial" pitchFamily="34"/>
              </a:rPr>
              <a:t>reduce the noise level and potentially hold a meeting at the start of the shift.</a:t>
            </a:r>
          </a:p>
          <a:p>
            <a:pPr>
              <a:buFont typeface="Wingdings" pitchFamily="2"/>
              <a:buChar char="v"/>
            </a:pPr>
            <a:endParaRPr lang="en-GB" sz="1600">
              <a:latin typeface="Arial"/>
              <a:cs typeface="Arial"/>
            </a:endParaRPr>
          </a:p>
          <a:p>
            <a:pPr lvl="0">
              <a:buFont typeface="Wingdings" pitchFamily="2"/>
              <a:buChar char="v"/>
            </a:pPr>
            <a:r>
              <a:rPr lang="en-GB" sz="1600">
                <a:latin typeface="Arial" pitchFamily="34"/>
                <a:cs typeface="Arial" pitchFamily="34"/>
              </a:rPr>
              <a:t>Could also put up safety signs and posters around the building.</a:t>
            </a:r>
          </a:p>
          <a:p>
            <a:pPr>
              <a:buFont typeface="Wingdings" pitchFamily="2"/>
              <a:buChar char="v"/>
            </a:pPr>
            <a:endParaRPr lang="en-GB" sz="1600">
              <a:latin typeface="Arial"/>
              <a:cs typeface="Arial"/>
            </a:endParaRPr>
          </a:p>
          <a:p>
            <a:pPr lvl="0">
              <a:buFont typeface="Wingdings" pitchFamily="2"/>
              <a:buChar char="v"/>
            </a:pPr>
            <a:r>
              <a:rPr lang="en-GB" sz="1600">
                <a:latin typeface="Arial" pitchFamily="34"/>
                <a:cs typeface="Arial" pitchFamily="34"/>
              </a:rPr>
              <a:t>Could use portable communication devices.</a:t>
            </a:r>
          </a:p>
          <a:p>
            <a:pPr>
              <a:buFont typeface="Wingdings" pitchFamily="2"/>
              <a:buChar char="v"/>
            </a:pPr>
            <a:endParaRPr lang="en-GB" sz="1600">
              <a:latin typeface="Arial"/>
              <a:cs typeface="Arial"/>
            </a:endParaRPr>
          </a:p>
          <a:p>
            <a:pPr lvl="0">
              <a:buFont typeface="Wingdings" pitchFamily="2"/>
              <a:buChar char="v"/>
            </a:pPr>
            <a:r>
              <a:rPr lang="en-GB" sz="1600">
                <a:latin typeface="Arial" pitchFamily="34"/>
                <a:cs typeface="Arial" pitchFamily="34"/>
              </a:rPr>
              <a:t>Control the work environment.</a:t>
            </a:r>
          </a:p>
          <a:p>
            <a:pPr>
              <a:buFont typeface="Wingdings" pitchFamily="2"/>
              <a:buChar char="v"/>
            </a:pPr>
            <a:endParaRPr lang="en-GB" sz="1600">
              <a:latin typeface="Arial"/>
              <a:cs typeface="Arial"/>
            </a:endParaRPr>
          </a:p>
          <a:p>
            <a:pPr lvl="0">
              <a:buFont typeface="Wingdings" pitchFamily="2"/>
              <a:buChar char="v"/>
            </a:pPr>
            <a:r>
              <a:rPr lang="en-GB" sz="1600">
                <a:latin typeface="Arial" pitchFamily="34"/>
                <a:cs typeface="Arial" pitchFamily="34"/>
              </a:rPr>
              <a:t>Upgrade technology for newer ones for example – machines, ventilation and lighting.</a:t>
            </a:r>
          </a:p>
          <a:p>
            <a:pPr lvl="0"/>
            <a:endParaRPr lang="en-GB"/>
          </a:p>
        </p:txBody>
      </p:sp>
      <p:pic>
        <p:nvPicPr>
          <p:cNvPr id="3" name="Picture 2">
            <a:extLst>
              <a:ext uri="{FF2B5EF4-FFF2-40B4-BE49-F238E27FC236}">
                <a16:creationId xmlns:a16="http://schemas.microsoft.com/office/drawing/2014/main" id="{129C864B-32B7-8A66-F9C0-4C0B79407F8E}"/>
              </a:ext>
            </a:extLst>
          </p:cNvPr>
          <p:cNvPicPr>
            <a:picLocks noChangeAspect="1"/>
          </p:cNvPicPr>
          <p:nvPr/>
        </p:nvPicPr>
        <p:blipFill>
          <a:blip r:embed="rId2"/>
          <a:stretch>
            <a:fillRect/>
          </a:stretch>
        </p:blipFill>
        <p:spPr>
          <a:xfrm>
            <a:off x="6482443" y="2351314"/>
            <a:ext cx="4604658" cy="3077029"/>
          </a:xfrm>
          <a:prstGeom prst="rect">
            <a:avLst/>
          </a:prstGeom>
        </p:spPr>
      </p:pic>
    </p:spTree>
    <p:extLst>
      <p:ext uri="{BB962C8B-B14F-4D97-AF65-F5344CB8AC3E}">
        <p14:creationId xmlns:p14="http://schemas.microsoft.com/office/powerpoint/2010/main" val="19471031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bg/>
                                          </p:spTgt>
                                        </p:tgtEl>
                                        <p:attrNameLst>
                                          <p:attrName>style.visibility</p:attrName>
                                        </p:attrNameLst>
                                      </p:cBhvr>
                                      <p:to>
                                        <p:strVal val="visible"/>
                                      </p:to>
                                    </p:set>
                                    <p:animEffect transition="in" filter="fade">
                                      <p:cBhvr>
                                        <p:cTn id="7" dur="500"/>
                                        <p:tgtEl>
                                          <p:spTgt spid="2">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fade">
                                      <p:cBhvr>
                                        <p:cTn id="12" dur="500"/>
                                        <p:tgtEl>
                                          <p:spTgt spid="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fade">
                                      <p:cBhvr>
                                        <p:cTn id="17" dur="500"/>
                                        <p:tgtEl>
                                          <p:spTgt spid="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txEl>
                                              <p:pRg st="4" end="4"/>
                                            </p:txEl>
                                          </p:spTgt>
                                        </p:tgtEl>
                                        <p:attrNameLst>
                                          <p:attrName>style.visibility</p:attrName>
                                        </p:attrNameLst>
                                      </p:cBhvr>
                                      <p:to>
                                        <p:strVal val="visible"/>
                                      </p:to>
                                    </p:set>
                                    <p:animEffect transition="in" filter="fade">
                                      <p:cBhvr>
                                        <p:cTn id="22" dur="500"/>
                                        <p:tgtEl>
                                          <p:spTgt spid="2">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gtEl>
                                        <p:attrNameLst>
                                          <p:attrName>style.visibility</p:attrName>
                                        </p:attrNameLst>
                                      </p:cBhvr>
                                      <p:to>
                                        <p:strVal val="visible"/>
                                      </p:to>
                                    </p:set>
                                    <p:animEffect transition="in" filter="fade">
                                      <p:cBhvr>
                                        <p:cTn id="27" dur="500"/>
                                        <p:tgtEl>
                                          <p:spTgt spid="3"/>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txEl>
                                              <p:pRg st="6" end="6"/>
                                            </p:txEl>
                                          </p:spTgt>
                                        </p:tgtEl>
                                        <p:attrNameLst>
                                          <p:attrName>style.visibility</p:attrName>
                                        </p:attrNameLst>
                                      </p:cBhvr>
                                      <p:to>
                                        <p:strVal val="visible"/>
                                      </p:to>
                                    </p:set>
                                    <p:animEffect transition="in" filter="fade">
                                      <p:cBhvr>
                                        <p:cTn id="32" dur="500"/>
                                        <p:tgtEl>
                                          <p:spTgt spid="2">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2">
                                            <p:txEl>
                                              <p:pRg st="8" end="8"/>
                                            </p:txEl>
                                          </p:spTgt>
                                        </p:tgtEl>
                                        <p:attrNameLst>
                                          <p:attrName>style.visibility</p:attrName>
                                        </p:attrNameLst>
                                      </p:cBhvr>
                                      <p:to>
                                        <p:strVal val="visible"/>
                                      </p:to>
                                    </p:set>
                                    <p:animEffect transition="in" filter="fade">
                                      <p:cBhvr>
                                        <p:cTn id="37" dur="500"/>
                                        <p:tgtEl>
                                          <p:spTgt spid="2">
                                            <p:txEl>
                                              <p:pRg st="8" end="8"/>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2">
                                            <p:txEl>
                                              <p:pRg st="10" end="10"/>
                                            </p:txEl>
                                          </p:spTgt>
                                        </p:tgtEl>
                                        <p:attrNameLst>
                                          <p:attrName>style.visibility</p:attrName>
                                        </p:attrNameLst>
                                      </p:cBhvr>
                                      <p:to>
                                        <p:strVal val="visible"/>
                                      </p:to>
                                    </p:set>
                                    <p:animEffect transition="in" filter="fade">
                                      <p:cBhvr>
                                        <p:cTn id="42" dur="500"/>
                                        <p:tgtEl>
                                          <p:spTgt spid="2">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animBg="1"/>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115075D-69AD-D95A-503C-3B02B4FA4261}"/>
            </a:ext>
          </a:extLst>
        </p:cNvPr>
        <p:cNvGrpSpPr/>
        <p:nvPr/>
      </p:nvGrpSpPr>
      <p:grpSpPr>
        <a:xfrm>
          <a:off x="0" y="0"/>
          <a:ext cx="0" cy="0"/>
          <a:chOff x="0" y="0"/>
          <a:chExt cx="0" cy="0"/>
        </a:xfrm>
      </p:grpSpPr>
      <p:sp>
        <p:nvSpPr>
          <p:cNvPr id="3" name="Shape 0">
            <a:extLst>
              <a:ext uri="{FF2B5EF4-FFF2-40B4-BE49-F238E27FC236}">
                <a16:creationId xmlns:a16="http://schemas.microsoft.com/office/drawing/2014/main" id="{CB1E1831-342A-5170-44AE-06EDC17F1723}"/>
              </a:ext>
            </a:extLst>
          </p:cNvPr>
          <p:cNvSpPr/>
          <p:nvPr/>
        </p:nvSpPr>
        <p:spPr>
          <a:xfrm>
            <a:off x="822960" y="356616"/>
            <a:ext cx="155448" cy="155448"/>
          </a:xfrm>
          <a:prstGeom prst="rect">
            <a:avLst/>
          </a:prstGeom>
          <a:solidFill>
            <a:srgbClr val="0F7B8A"/>
          </a:solidFill>
          <a:ln/>
        </p:spPr>
        <p:txBody>
          <a:bodyPr/>
          <a:lstStyle/>
          <a:p>
            <a:endParaRPr lang="en-GB"/>
          </a:p>
        </p:txBody>
      </p:sp>
      <p:sp>
        <p:nvSpPr>
          <p:cNvPr id="7" name="Text 1">
            <a:extLst>
              <a:ext uri="{FF2B5EF4-FFF2-40B4-BE49-F238E27FC236}">
                <a16:creationId xmlns:a16="http://schemas.microsoft.com/office/drawing/2014/main" id="{5D1CF6A5-F38A-43A4-FE28-865D86149CB1}"/>
              </a:ext>
            </a:extLst>
          </p:cNvPr>
          <p:cNvSpPr/>
          <p:nvPr/>
        </p:nvSpPr>
        <p:spPr>
          <a:xfrm>
            <a:off x="1097280" y="274320"/>
            <a:ext cx="8229600" cy="320040"/>
          </a:xfrm>
          <a:prstGeom prst="rect">
            <a:avLst/>
          </a:prstGeom>
          <a:noFill/>
          <a:ln/>
        </p:spPr>
        <p:txBody>
          <a:bodyPr wrap="square" lIns="0" tIns="0" rIns="0" bIns="0" rtlCol="0" anchor="ctr"/>
          <a:lstStyle/>
          <a:p>
            <a:r>
              <a:rPr lang="en-US" sz="1250" b="1" kern="0" spc="200">
                <a:solidFill>
                  <a:srgbClr val="0F7B8A"/>
                </a:solidFill>
                <a:latin typeface="Trebuchet MS"/>
              </a:rPr>
              <a:t>CONCLUSION</a:t>
            </a:r>
          </a:p>
        </p:txBody>
      </p:sp>
      <p:sp>
        <p:nvSpPr>
          <p:cNvPr id="9" name="Text 0">
            <a:extLst>
              <a:ext uri="{FF2B5EF4-FFF2-40B4-BE49-F238E27FC236}">
                <a16:creationId xmlns:a16="http://schemas.microsoft.com/office/drawing/2014/main" id="{0F475977-5276-CFC2-8B26-15FB7A640142}"/>
              </a:ext>
            </a:extLst>
          </p:cNvPr>
          <p:cNvSpPr txBox="1">
            <a:spLocks/>
          </p:cNvSpPr>
          <p:nvPr/>
        </p:nvSpPr>
        <p:spPr>
          <a:xfrm>
            <a:off x="822960" y="566928"/>
            <a:ext cx="10515600" cy="822960"/>
          </a:xfrm>
          <a:prstGeom prst="rect">
            <a:avLst/>
          </a:prstGeom>
          <a:noFill/>
          <a:ln/>
        </p:spPr>
        <p:txBody>
          <a:bodyPr wrap="square" lIns="0" tIns="0" rIns="0" bIns="0" rtlCol="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000" b="1">
                <a:solidFill>
                  <a:srgbClr val="2F3A42"/>
                </a:solidFill>
                <a:latin typeface="Trebuchet MS"/>
              </a:rPr>
              <a:t>Overall Conclusion – All Barriers</a:t>
            </a:r>
          </a:p>
        </p:txBody>
      </p:sp>
      <p:sp>
        <p:nvSpPr>
          <p:cNvPr id="11" name="TextBox 10">
            <a:extLst>
              <a:ext uri="{FF2B5EF4-FFF2-40B4-BE49-F238E27FC236}">
                <a16:creationId xmlns:a16="http://schemas.microsoft.com/office/drawing/2014/main" id="{B1FDC4AA-7CFE-5643-BE91-DD1FB61142E1}"/>
              </a:ext>
            </a:extLst>
          </p:cNvPr>
          <p:cNvSpPr txBox="1"/>
          <p:nvPr/>
        </p:nvSpPr>
        <p:spPr>
          <a:xfrm>
            <a:off x="820057" y="1099457"/>
            <a:ext cx="6096000" cy="6155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solidFill>
                  <a:srgbClr val="000000"/>
                </a:solidFill>
                <a:latin typeface="Arial"/>
              </a:rPr>
              <a:t>At </a:t>
            </a:r>
            <a:r>
              <a:rPr lang="en-US" sz="1600" b="1">
                <a:solidFill>
                  <a:srgbClr val="000000"/>
                </a:solidFill>
                <a:latin typeface="Arial"/>
              </a:rPr>
              <a:t>Flight Foods</a:t>
            </a:r>
            <a:r>
              <a:rPr lang="en-US" sz="1600">
                <a:solidFill>
                  <a:srgbClr val="000000"/>
                </a:solidFill>
                <a:latin typeface="Arial"/>
              </a:rPr>
              <a:t>,</a:t>
            </a:r>
            <a:r>
              <a:rPr lang="en-US" sz="1600" b="1" i="0" u="none" strike="noStrike" baseline="0">
                <a:solidFill>
                  <a:srgbClr val="000000"/>
                </a:solidFill>
                <a:latin typeface="Arial"/>
              </a:rPr>
              <a:t> </a:t>
            </a:r>
            <a:endParaRPr lang="en-US" sz="1600" b="1">
              <a:latin typeface="Arial"/>
              <a:cs typeface="Arial"/>
            </a:endParaRPr>
          </a:p>
          <a:p>
            <a:pPr algn="ctr"/>
            <a:endParaRPr lang="en-US"/>
          </a:p>
        </p:txBody>
      </p:sp>
      <p:sp>
        <p:nvSpPr>
          <p:cNvPr id="13" name="Rectangle 12">
            <a:extLst>
              <a:ext uri="{FF2B5EF4-FFF2-40B4-BE49-F238E27FC236}">
                <a16:creationId xmlns:a16="http://schemas.microsoft.com/office/drawing/2014/main" id="{7738E354-5595-55E2-B7F2-2C3E014DDCA5}"/>
              </a:ext>
            </a:extLst>
          </p:cNvPr>
          <p:cNvSpPr/>
          <p:nvPr/>
        </p:nvSpPr>
        <p:spPr>
          <a:xfrm>
            <a:off x="750976" y="1433683"/>
            <a:ext cx="10581947" cy="5120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Content Placeholder 15">
            <a:extLst>
              <a:ext uri="{FF2B5EF4-FFF2-40B4-BE49-F238E27FC236}">
                <a16:creationId xmlns:a16="http://schemas.microsoft.com/office/drawing/2014/main" id="{0E10F286-09F8-D64A-E8D8-9FF1ACA621A5}"/>
              </a:ext>
            </a:extLst>
          </p:cNvPr>
          <p:cNvSpPr>
            <a:spLocks noGrp="1"/>
          </p:cNvSpPr>
          <p:nvPr>
            <p:ph sz="half" idx="2"/>
          </p:nvPr>
        </p:nvSpPr>
        <p:spPr>
          <a:xfrm>
            <a:off x="5032829" y="1716770"/>
            <a:ext cx="6306458" cy="4786764"/>
          </a:xfrm>
          <a:solidFill>
            <a:schemeClr val="accent1">
              <a:lumMod val="20000"/>
              <a:lumOff val="80000"/>
            </a:schemeClr>
          </a:solidFill>
        </p:spPr>
        <p:txBody>
          <a:bodyPr vert="horz" lIns="91440" tIns="45720" rIns="91440" bIns="45720" rtlCol="0" anchor="t">
            <a:normAutofit fontScale="92500" lnSpcReduction="10000"/>
          </a:bodyPr>
          <a:lstStyle/>
          <a:p>
            <a:pPr>
              <a:buFont typeface="Wingdings" panose="020B0604020202020204" pitchFamily="34" charset="0"/>
              <a:buChar char="v"/>
            </a:pPr>
            <a:endParaRPr lang="en-US" sz="1800">
              <a:latin typeface="Arial"/>
              <a:ea typeface="+mn-lt"/>
              <a:cs typeface="Arial"/>
            </a:endParaRPr>
          </a:p>
          <a:p>
            <a:pPr>
              <a:lnSpc>
                <a:spcPct val="150000"/>
              </a:lnSpc>
              <a:buFont typeface="Wingdings" panose="020B0604020202020204" pitchFamily="34" charset="0"/>
              <a:buChar char="v"/>
            </a:pPr>
            <a:r>
              <a:rPr lang="en-US" sz="1800">
                <a:latin typeface="Arial"/>
                <a:ea typeface="+mn-lt"/>
                <a:cs typeface="Arial"/>
              </a:rPr>
              <a:t>Communication barriers include environmental noise, cultural, emotional, language, and generational differences.</a:t>
            </a:r>
            <a:endParaRPr lang="en-US" sz="1800">
              <a:latin typeface="Arial"/>
              <a:cs typeface="Arial"/>
            </a:endParaRPr>
          </a:p>
          <a:p>
            <a:pPr>
              <a:lnSpc>
                <a:spcPct val="150000"/>
              </a:lnSpc>
              <a:buFont typeface="Wingdings" panose="020B0604020202020204" pitchFamily="34" charset="0"/>
              <a:buChar char="v"/>
            </a:pPr>
            <a:r>
              <a:rPr lang="en-US" sz="1800">
                <a:latin typeface="Arial"/>
                <a:ea typeface="+mn-lt"/>
                <a:cs typeface="Arial"/>
              </a:rPr>
              <a:t>These barriers caused misunderstandings, reduced teamwork, and lowered food safety standards.</a:t>
            </a:r>
            <a:endParaRPr lang="en-US" sz="1800">
              <a:latin typeface="Arial"/>
              <a:cs typeface="Arial"/>
            </a:endParaRPr>
          </a:p>
          <a:p>
            <a:pPr>
              <a:lnSpc>
                <a:spcPct val="150000"/>
              </a:lnSpc>
              <a:buFont typeface="Wingdings" panose="020B0604020202020204" pitchFamily="34" charset="0"/>
              <a:buChar char="v"/>
            </a:pPr>
            <a:r>
              <a:rPr lang="en-US" sz="1800">
                <a:latin typeface="Arial"/>
                <a:ea typeface="+mn-lt"/>
                <a:cs typeface="Arial"/>
              </a:rPr>
              <a:t>Applying communication models helps identify and address these issues effectively.</a:t>
            </a:r>
            <a:endParaRPr lang="en-US" sz="1800">
              <a:latin typeface="Arial"/>
              <a:cs typeface="Arial"/>
            </a:endParaRPr>
          </a:p>
          <a:p>
            <a:pPr>
              <a:lnSpc>
                <a:spcPct val="150000"/>
              </a:lnSpc>
              <a:buFont typeface="Wingdings" panose="020B0604020202020204" pitchFamily="34" charset="0"/>
              <a:buChar char="v"/>
            </a:pPr>
            <a:r>
              <a:rPr lang="en-US" sz="1800">
                <a:latin typeface="Arial"/>
                <a:ea typeface="+mn-lt"/>
                <a:cs typeface="Arial"/>
              </a:rPr>
              <a:t>Gary can improve clarity through multilingual training, visual aids, and cultural awareness.</a:t>
            </a:r>
          </a:p>
          <a:p>
            <a:pPr>
              <a:lnSpc>
                <a:spcPct val="150000"/>
              </a:lnSpc>
              <a:buFont typeface="Wingdings" panose="020B0604020202020204" pitchFamily="34" charset="0"/>
              <a:buChar char="v"/>
            </a:pPr>
            <a:r>
              <a:rPr lang="en-US" sz="1800">
                <a:latin typeface="Arial"/>
                <a:ea typeface="+mn-lt"/>
                <a:cs typeface="Arial"/>
              </a:rPr>
              <a:t>A supportive, inclusive environment will enhance cooperation and overall performance.</a:t>
            </a:r>
            <a:endParaRPr lang="en-US" sz="1800">
              <a:latin typeface="Arial"/>
              <a:cs typeface="Arial"/>
            </a:endParaRPr>
          </a:p>
          <a:p>
            <a:pPr marL="0" indent="0">
              <a:buNone/>
            </a:pPr>
            <a:endParaRPr lang="en-US" sz="1800">
              <a:latin typeface="Arial"/>
              <a:cs typeface="Arial"/>
            </a:endParaRPr>
          </a:p>
          <a:p>
            <a:pPr>
              <a:buFont typeface="Wingdings" panose="020B0604020202020204" pitchFamily="34" charset="0"/>
              <a:buChar char="v"/>
            </a:pPr>
            <a:endParaRPr lang="en-US">
              <a:latin typeface="Aptos" panose="020B0004020202020204"/>
              <a:cs typeface="Arial"/>
            </a:endParaRPr>
          </a:p>
          <a:p>
            <a:pPr>
              <a:buFont typeface="Wingdings" panose="020B0604020202020204" pitchFamily="34" charset="0"/>
              <a:buChar char="v"/>
            </a:pPr>
            <a:endParaRPr lang="en-US">
              <a:latin typeface="Aptos" panose="020B0004020202020204"/>
              <a:cs typeface="Arial"/>
            </a:endParaRPr>
          </a:p>
        </p:txBody>
      </p:sp>
      <p:pic>
        <p:nvPicPr>
          <p:cNvPr id="2" name="Picture 1">
            <a:extLst>
              <a:ext uri="{FF2B5EF4-FFF2-40B4-BE49-F238E27FC236}">
                <a16:creationId xmlns:a16="http://schemas.microsoft.com/office/drawing/2014/main" id="{5714B34E-F55B-B9EC-9A55-6769D86DCB08}"/>
              </a:ext>
            </a:extLst>
          </p:cNvPr>
          <p:cNvPicPr>
            <a:picLocks noChangeAspect="1"/>
          </p:cNvPicPr>
          <p:nvPr/>
        </p:nvPicPr>
        <p:blipFill>
          <a:blip r:embed="rId2"/>
          <a:srcRect t="-827" r="-276" b="1240"/>
          <a:stretch>
            <a:fillRect/>
          </a:stretch>
        </p:blipFill>
        <p:spPr>
          <a:xfrm>
            <a:off x="749299" y="3004454"/>
            <a:ext cx="3407240" cy="2213463"/>
          </a:xfrm>
          <a:prstGeom prst="rect">
            <a:avLst/>
          </a:prstGeom>
        </p:spPr>
      </p:pic>
    </p:spTree>
    <p:extLst>
      <p:ext uri="{BB962C8B-B14F-4D97-AF65-F5344CB8AC3E}">
        <p14:creationId xmlns:p14="http://schemas.microsoft.com/office/powerpoint/2010/main" val="20181002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6">
                                            <p:txEl>
                                              <p:pRg st="1" end="1"/>
                                            </p:txEl>
                                          </p:spTgt>
                                        </p:tgtEl>
                                        <p:attrNameLst>
                                          <p:attrName>style.visibility</p:attrName>
                                        </p:attrNameLst>
                                      </p:cBhvr>
                                      <p:to>
                                        <p:strVal val="visible"/>
                                      </p:to>
                                    </p:set>
                                    <p:animEffect transition="in" filter="fade">
                                      <p:cBhvr>
                                        <p:cTn id="7" dur="500"/>
                                        <p:tgtEl>
                                          <p:spTgt spid="16">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6">
                                            <p:txEl>
                                              <p:pRg st="2" end="2"/>
                                            </p:txEl>
                                          </p:spTgt>
                                        </p:tgtEl>
                                        <p:attrNameLst>
                                          <p:attrName>style.visibility</p:attrName>
                                        </p:attrNameLst>
                                      </p:cBhvr>
                                      <p:to>
                                        <p:strVal val="visible"/>
                                      </p:to>
                                    </p:set>
                                    <p:animEffect transition="in" filter="fade">
                                      <p:cBhvr>
                                        <p:cTn id="12" dur="500"/>
                                        <p:tgtEl>
                                          <p:spTgt spid="16">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fade">
                                      <p:cBhvr>
                                        <p:cTn id="17" dur="500"/>
                                        <p:tgtEl>
                                          <p:spTgt spid="2"/>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6">
                                            <p:txEl>
                                              <p:pRg st="3" end="3"/>
                                            </p:txEl>
                                          </p:spTgt>
                                        </p:tgtEl>
                                        <p:attrNameLst>
                                          <p:attrName>style.visibility</p:attrName>
                                        </p:attrNameLst>
                                      </p:cBhvr>
                                      <p:to>
                                        <p:strVal val="visible"/>
                                      </p:to>
                                    </p:set>
                                    <p:animEffect transition="in" filter="fade">
                                      <p:cBhvr>
                                        <p:cTn id="22" dur="500"/>
                                        <p:tgtEl>
                                          <p:spTgt spid="16">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6">
                                            <p:txEl>
                                              <p:pRg st="4" end="4"/>
                                            </p:txEl>
                                          </p:spTgt>
                                        </p:tgtEl>
                                        <p:attrNameLst>
                                          <p:attrName>style.visibility</p:attrName>
                                        </p:attrNameLst>
                                      </p:cBhvr>
                                      <p:to>
                                        <p:strVal val="visible"/>
                                      </p:to>
                                    </p:set>
                                    <p:animEffect transition="in" filter="fade">
                                      <p:cBhvr>
                                        <p:cTn id="27" dur="500"/>
                                        <p:tgtEl>
                                          <p:spTgt spid="16">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6">
                                            <p:txEl>
                                              <p:pRg st="5" end="5"/>
                                            </p:txEl>
                                          </p:spTgt>
                                        </p:tgtEl>
                                        <p:attrNameLst>
                                          <p:attrName>style.visibility</p:attrName>
                                        </p:attrNameLst>
                                      </p:cBhvr>
                                      <p:to>
                                        <p:strVal val="visible"/>
                                      </p:to>
                                    </p:set>
                                    <p:animEffect transition="in" filter="fade">
                                      <p:cBhvr>
                                        <p:cTn id="32" dur="500"/>
                                        <p:tgtEl>
                                          <p:spTgt spid="16">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B1CCB0-0935-6C14-6E98-B53086F83C4D}"/>
            </a:ext>
          </a:extLst>
        </p:cNvPr>
        <p:cNvGrpSpPr/>
        <p:nvPr/>
      </p:nvGrpSpPr>
      <p:grpSpPr>
        <a:xfrm>
          <a:off x="0" y="0"/>
          <a:ext cx="0" cy="0"/>
          <a:chOff x="0" y="0"/>
          <a:chExt cx="0" cy="0"/>
        </a:xfrm>
      </p:grpSpPr>
      <p:sp>
        <p:nvSpPr>
          <p:cNvPr id="3" name="Shape 0">
            <a:extLst>
              <a:ext uri="{FF2B5EF4-FFF2-40B4-BE49-F238E27FC236}">
                <a16:creationId xmlns:a16="http://schemas.microsoft.com/office/drawing/2014/main" id="{46D1755C-30B9-3222-EC47-CE3D9B93111A}"/>
              </a:ext>
            </a:extLst>
          </p:cNvPr>
          <p:cNvSpPr/>
          <p:nvPr/>
        </p:nvSpPr>
        <p:spPr>
          <a:xfrm>
            <a:off x="822960" y="356616"/>
            <a:ext cx="155448" cy="155448"/>
          </a:xfrm>
          <a:prstGeom prst="rect">
            <a:avLst/>
          </a:prstGeom>
          <a:solidFill>
            <a:srgbClr val="0F7B8A"/>
          </a:solidFill>
          <a:ln/>
        </p:spPr>
        <p:txBody>
          <a:bodyPr/>
          <a:lstStyle/>
          <a:p>
            <a:endParaRPr lang="en-GB"/>
          </a:p>
        </p:txBody>
      </p:sp>
      <p:sp>
        <p:nvSpPr>
          <p:cNvPr id="4" name="Text 1">
            <a:extLst>
              <a:ext uri="{FF2B5EF4-FFF2-40B4-BE49-F238E27FC236}">
                <a16:creationId xmlns:a16="http://schemas.microsoft.com/office/drawing/2014/main" id="{3BE09AB0-8538-8DA5-CB15-E981C7CDCAEC}"/>
              </a:ext>
            </a:extLst>
          </p:cNvPr>
          <p:cNvSpPr/>
          <p:nvPr/>
        </p:nvSpPr>
        <p:spPr>
          <a:xfrm>
            <a:off x="1097280" y="274320"/>
            <a:ext cx="8229600" cy="320040"/>
          </a:xfrm>
          <a:prstGeom prst="rect">
            <a:avLst/>
          </a:prstGeom>
          <a:noFill/>
          <a:ln/>
        </p:spPr>
        <p:txBody>
          <a:bodyPr wrap="square" lIns="0" tIns="0" rIns="0" bIns="0" rtlCol="0" anchor="ctr"/>
          <a:lstStyle/>
          <a:p>
            <a:r>
              <a:rPr lang="en-US" sz="1250" b="1" kern="0" spc="200">
                <a:solidFill>
                  <a:srgbClr val="0F7B8A"/>
                </a:solidFill>
                <a:latin typeface="Trebuchet MS"/>
              </a:rPr>
              <a:t>Flight Foods Ltd (2026).</a:t>
            </a:r>
          </a:p>
        </p:txBody>
      </p:sp>
      <p:sp>
        <p:nvSpPr>
          <p:cNvPr id="5" name="Text 0">
            <a:extLst>
              <a:ext uri="{FF2B5EF4-FFF2-40B4-BE49-F238E27FC236}">
                <a16:creationId xmlns:a16="http://schemas.microsoft.com/office/drawing/2014/main" id="{AB1C54A0-00CC-C33F-7E4A-946CAA827DDB}"/>
              </a:ext>
            </a:extLst>
          </p:cNvPr>
          <p:cNvSpPr>
            <a:spLocks noGrp="1"/>
          </p:cNvSpPr>
          <p:nvPr>
            <p:ph type="title" idx="100" hasCustomPrompt="1"/>
          </p:nvPr>
        </p:nvSpPr>
        <p:spPr>
          <a:xfrm>
            <a:off x="822960" y="566928"/>
            <a:ext cx="10515600" cy="822960"/>
          </a:xfrm>
          <a:prstGeom prst="rect">
            <a:avLst/>
          </a:prstGeom>
          <a:noFill/>
          <a:ln/>
        </p:spPr>
        <p:txBody>
          <a:bodyPr wrap="square" lIns="0" tIns="0" rIns="0" bIns="0" rtlCol="0" anchor="t"/>
          <a:lstStyle/>
          <a:p>
            <a:r>
              <a:rPr lang="en-US" sz="3000" b="1">
                <a:solidFill>
                  <a:srgbClr val="2F3A42"/>
                </a:solidFill>
                <a:latin typeface="Trebuchet MS"/>
              </a:rPr>
              <a:t>Reference List</a:t>
            </a:r>
          </a:p>
        </p:txBody>
      </p:sp>
      <p:sp>
        <p:nvSpPr>
          <p:cNvPr id="7" name="Text 4">
            <a:extLst>
              <a:ext uri="{FF2B5EF4-FFF2-40B4-BE49-F238E27FC236}">
                <a16:creationId xmlns:a16="http://schemas.microsoft.com/office/drawing/2014/main" id="{AE4C7327-3673-D4EB-E5E1-F9BE886EF93B}"/>
              </a:ext>
            </a:extLst>
          </p:cNvPr>
          <p:cNvSpPr/>
          <p:nvPr/>
        </p:nvSpPr>
        <p:spPr>
          <a:xfrm>
            <a:off x="815703" y="1706300"/>
            <a:ext cx="10525032" cy="4992912"/>
          </a:xfrm>
          <a:prstGeom prst="rect">
            <a:avLst/>
          </a:prstGeom>
          <a:solidFill>
            <a:schemeClr val="accent1">
              <a:lumMod val="20000"/>
              <a:lumOff val="80000"/>
            </a:schemeClr>
          </a:solidFill>
          <a:ln/>
        </p:spPr>
        <p:txBody>
          <a:bodyPr wrap="square" lIns="0" tIns="0" rIns="0" bIns="0" rtlCol="0" anchor="t"/>
          <a:lstStyle/>
          <a:p>
            <a:r>
              <a:rPr lang="en-US" sz="1100">
                <a:ea typeface="+mn-lt"/>
                <a:cs typeface="+mn-lt"/>
              </a:rPr>
              <a:t>BBC News (2024) </a:t>
            </a:r>
            <a:r>
              <a:rPr lang="en-US" sz="1100" i="1">
                <a:ea typeface="+mn-lt"/>
                <a:cs typeface="+mn-lt"/>
              </a:rPr>
              <a:t>Calls for law change to tackle age discrimination in Guernsey</a:t>
            </a:r>
            <a:r>
              <a:rPr lang="en-US" sz="1100">
                <a:ea typeface="+mn-lt"/>
                <a:cs typeface="+mn-lt"/>
              </a:rPr>
              <a:t>. Available at: https://www.bbc.co.uk/news/articles/crr57j2vlddo (Accessed: 11 July 2026).</a:t>
            </a:r>
            <a:endParaRPr lang="en-US"/>
          </a:p>
          <a:p>
            <a:endParaRPr lang="en-US" sz="1100">
              <a:ea typeface="+mn-lt"/>
              <a:cs typeface="+mn-lt"/>
            </a:endParaRPr>
          </a:p>
          <a:p>
            <a:r>
              <a:rPr lang="en-US" sz="1100">
                <a:ea typeface="+mn-lt"/>
                <a:cs typeface="+mn-lt"/>
              </a:rPr>
              <a:t>Berlo, D.K. (1960) </a:t>
            </a:r>
            <a:r>
              <a:rPr lang="en-US" sz="1100" i="1">
                <a:ea typeface="+mn-lt"/>
                <a:cs typeface="+mn-lt"/>
              </a:rPr>
              <a:t>The Process of Communication: An Introduction to Theory and Practice</a:t>
            </a:r>
            <a:r>
              <a:rPr lang="en-US" sz="1100">
                <a:ea typeface="+mn-lt"/>
                <a:cs typeface="+mn-lt"/>
              </a:rPr>
              <a:t>. New York: Holt, Rinehart and Winston.</a:t>
            </a:r>
            <a:endParaRPr lang="en-US"/>
          </a:p>
          <a:p>
            <a:endParaRPr lang="en-US" sz="1100">
              <a:ea typeface="+mn-lt"/>
              <a:cs typeface="+mn-lt"/>
            </a:endParaRPr>
          </a:p>
          <a:p>
            <a:r>
              <a:rPr lang="en-US" sz="1100">
                <a:ea typeface="+mn-lt"/>
                <a:cs typeface="+mn-lt"/>
              </a:rPr>
              <a:t>Daft, R.L. and Lengel, R.H. (1986) 'Organizational information requirements, media richness and structural design', </a:t>
            </a:r>
            <a:r>
              <a:rPr lang="en-US" sz="1100" i="1">
                <a:ea typeface="+mn-lt"/>
                <a:cs typeface="+mn-lt"/>
              </a:rPr>
              <a:t>Management Science</a:t>
            </a:r>
            <a:r>
              <a:rPr lang="en-US" sz="1100">
                <a:ea typeface="+mn-lt"/>
                <a:cs typeface="+mn-lt"/>
              </a:rPr>
              <a:t>, 32(5), pp. 554–571.</a:t>
            </a:r>
            <a:endParaRPr lang="en-US"/>
          </a:p>
          <a:p>
            <a:endParaRPr lang="en-US" sz="1100">
              <a:ea typeface="+mn-lt"/>
              <a:cs typeface="+mn-lt"/>
            </a:endParaRPr>
          </a:p>
          <a:p>
            <a:r>
              <a:rPr lang="en-US" sz="1100">
                <a:ea typeface="+mn-lt"/>
                <a:cs typeface="+mn-lt"/>
              </a:rPr>
              <a:t>Flight Foods Ltd (2026) </a:t>
            </a:r>
            <a:r>
              <a:rPr lang="en-US" sz="1100" i="1">
                <a:ea typeface="+mn-lt"/>
                <a:cs typeface="+mn-lt"/>
              </a:rPr>
              <a:t>Case study</a:t>
            </a:r>
            <a:r>
              <a:rPr lang="en-US" sz="1100">
                <a:ea typeface="+mn-lt"/>
                <a:cs typeface="+mn-lt"/>
              </a:rPr>
              <a:t>. Internal company document.</a:t>
            </a:r>
            <a:endParaRPr lang="en-US"/>
          </a:p>
          <a:p>
            <a:endParaRPr lang="en-US" sz="1100">
              <a:ea typeface="+mn-lt"/>
              <a:cs typeface="+mn-lt"/>
            </a:endParaRPr>
          </a:p>
          <a:p>
            <a:r>
              <a:rPr lang="en-US" sz="1100">
                <a:ea typeface="+mn-lt"/>
                <a:cs typeface="+mn-lt"/>
              </a:rPr>
              <a:t>Drew, C. (2023) </a:t>
            </a:r>
            <a:r>
              <a:rPr lang="en-US" sz="1100" i="1">
                <a:ea typeface="+mn-lt"/>
                <a:cs typeface="+mn-lt"/>
              </a:rPr>
              <a:t>7 Key Concepts: The Shannon–Weaver Model of Communication</a:t>
            </a:r>
            <a:r>
              <a:rPr lang="en-US" sz="1100">
                <a:ea typeface="+mn-lt"/>
                <a:cs typeface="+mn-lt"/>
              </a:rPr>
              <a:t>. The Helpful Professor. Available at: https://helpfulprofessor.com/shannon-weaver-model/ (Accessed: 2 July 2026).</a:t>
            </a:r>
            <a:endParaRPr lang="en-US"/>
          </a:p>
          <a:p>
            <a:endParaRPr lang="en-US" sz="1100">
              <a:ea typeface="+mn-lt"/>
              <a:cs typeface="+mn-lt"/>
            </a:endParaRPr>
          </a:p>
          <a:p>
            <a:r>
              <a:rPr lang="en-US" sz="1100">
                <a:ea typeface="+mn-lt"/>
                <a:cs typeface="+mn-lt"/>
              </a:rPr>
              <a:t>Drew, C. (2023) </a:t>
            </a:r>
            <a:r>
              <a:rPr lang="en-US" sz="1100" i="1">
                <a:ea typeface="+mn-lt"/>
                <a:cs typeface="+mn-lt"/>
              </a:rPr>
              <a:t>Schramm's Model of Communication</a:t>
            </a:r>
            <a:r>
              <a:rPr lang="en-US" sz="1100">
                <a:ea typeface="+mn-lt"/>
                <a:cs typeface="+mn-lt"/>
              </a:rPr>
              <a:t>. The Helpful Professor. Available at: https://helpfulprofessor.com/schramms-model-of-communication/ (Accessed: 1 July 2026).</a:t>
            </a:r>
            <a:endParaRPr lang="en-US"/>
          </a:p>
          <a:p>
            <a:endParaRPr lang="en-US" sz="1100">
              <a:ea typeface="+mn-lt"/>
              <a:cs typeface="+mn-lt"/>
            </a:endParaRPr>
          </a:p>
          <a:p>
            <a:r>
              <a:rPr lang="en-US" sz="1100">
                <a:ea typeface="+mn-lt"/>
                <a:cs typeface="+mn-lt"/>
              </a:rPr>
              <a:t>Marks, P.C. (2024) </a:t>
            </a:r>
            <a:r>
              <a:rPr lang="en-US" sz="1100" i="1">
                <a:ea typeface="+mn-lt"/>
                <a:cs typeface="+mn-lt"/>
              </a:rPr>
              <a:t>Berlo's SMCR Model of Communication</a:t>
            </a:r>
            <a:r>
              <a:rPr lang="en-US" sz="1100">
                <a:ea typeface="+mn-lt"/>
                <a:cs typeface="+mn-lt"/>
              </a:rPr>
              <a:t>. Communication Theory. Available at: https://www.communicationtheory.org/berlos-smcr-model-of-communication/ (Accessed: 1 July 2026).</a:t>
            </a:r>
            <a:endParaRPr lang="en-US"/>
          </a:p>
          <a:p>
            <a:endParaRPr lang="en-US" sz="1100">
              <a:ea typeface="+mn-lt"/>
              <a:cs typeface="+mn-lt"/>
            </a:endParaRPr>
          </a:p>
          <a:p>
            <a:r>
              <a:rPr lang="en-US" sz="1100">
                <a:ea typeface="+mn-lt"/>
                <a:cs typeface="+mn-lt"/>
              </a:rPr>
              <a:t>Parker Poe Adams &amp; Bernstein LLP (2025) </a:t>
            </a:r>
            <a:r>
              <a:rPr lang="en-US" sz="1100" i="1">
                <a:ea typeface="+mn-lt"/>
                <a:cs typeface="+mn-lt"/>
              </a:rPr>
              <a:t>Managing communication in a multigenerational workforce: Reducing conflict and mitigating legal risk</a:t>
            </a:r>
            <a:r>
              <a:rPr lang="en-US" sz="1100">
                <a:ea typeface="+mn-lt"/>
                <a:cs typeface="+mn-lt"/>
              </a:rPr>
              <a:t>. Available at: https://www.parkerpoe.com/news/2025/09/managing-communication-in-multigenerational-workforce (Accessed: 1 July 2026).</a:t>
            </a:r>
            <a:endParaRPr lang="en-US"/>
          </a:p>
          <a:p>
            <a:endParaRPr lang="en-US" sz="1100">
              <a:ea typeface="+mn-lt"/>
              <a:cs typeface="+mn-lt"/>
            </a:endParaRPr>
          </a:p>
          <a:p>
            <a:r>
              <a:rPr lang="en-US" sz="1100">
                <a:ea typeface="+mn-lt"/>
                <a:cs typeface="+mn-lt"/>
              </a:rPr>
              <a:t>Schramm, W. (1954) 'How communication works'. In: Schramm, W. (ed.) </a:t>
            </a:r>
            <a:r>
              <a:rPr lang="en-US" sz="1100" i="1">
                <a:ea typeface="+mn-lt"/>
                <a:cs typeface="+mn-lt"/>
              </a:rPr>
              <a:t>The Process and Effects of Mass Communication</a:t>
            </a:r>
            <a:r>
              <a:rPr lang="en-US" sz="1100">
                <a:ea typeface="+mn-lt"/>
                <a:cs typeface="+mn-lt"/>
              </a:rPr>
              <a:t>. Urbana: University of Illinois Press.</a:t>
            </a:r>
            <a:endParaRPr lang="en-US"/>
          </a:p>
          <a:p>
            <a:endParaRPr lang="en-US" sz="1100">
              <a:ea typeface="+mn-lt"/>
              <a:cs typeface="+mn-lt"/>
            </a:endParaRPr>
          </a:p>
          <a:p>
            <a:r>
              <a:rPr lang="en-US" sz="1100">
                <a:ea typeface="+mn-lt"/>
                <a:cs typeface="+mn-lt"/>
              </a:rPr>
              <a:t>Shannon, C.E. and Weaver, W. (1949) </a:t>
            </a:r>
            <a:r>
              <a:rPr lang="en-US" sz="1100" i="1">
                <a:ea typeface="+mn-lt"/>
                <a:cs typeface="+mn-lt"/>
              </a:rPr>
              <a:t>The Mathematical Theory of Communication</a:t>
            </a:r>
            <a:r>
              <a:rPr lang="en-US" sz="1100">
                <a:ea typeface="+mn-lt"/>
                <a:cs typeface="+mn-lt"/>
              </a:rPr>
              <a:t>. Urbana: University of Illinois Press.</a:t>
            </a:r>
            <a:endParaRPr lang="en-US"/>
          </a:p>
          <a:p>
            <a:endParaRPr lang="en-US" sz="1100">
              <a:ea typeface="+mn-lt"/>
              <a:cs typeface="+mn-lt"/>
            </a:endParaRPr>
          </a:p>
          <a:p>
            <a:r>
              <a:rPr lang="en-US" sz="1100">
                <a:ea typeface="+mn-lt"/>
                <a:cs typeface="+mn-lt"/>
              </a:rPr>
              <a:t>White, M.G. (2020) </a:t>
            </a:r>
            <a:r>
              <a:rPr lang="en-US" sz="1100" i="1">
                <a:ea typeface="+mn-lt"/>
                <a:cs typeface="+mn-lt"/>
              </a:rPr>
              <a:t>Examples of culture</a:t>
            </a:r>
            <a:r>
              <a:rPr lang="en-US" sz="1100">
                <a:ea typeface="+mn-lt"/>
                <a:cs typeface="+mn-lt"/>
              </a:rPr>
              <a:t>. </a:t>
            </a:r>
            <a:r>
              <a:rPr lang="en-US" sz="1100" err="1">
                <a:ea typeface="+mn-lt"/>
                <a:cs typeface="+mn-lt"/>
              </a:rPr>
              <a:t>LoveToKnow</a:t>
            </a:r>
            <a:r>
              <a:rPr lang="en-US" sz="1100">
                <a:ea typeface="+mn-lt"/>
                <a:cs typeface="+mn-lt"/>
              </a:rPr>
              <a:t>. Available at: https://examples.yourdictionary.com/examples-of-culture.html (Accessed: 1 July 2026).</a:t>
            </a:r>
            <a:endParaRPr lang="en-US"/>
          </a:p>
          <a:p>
            <a:pPr>
              <a:lnSpc>
                <a:spcPct val="102000"/>
              </a:lnSpc>
              <a:spcAft>
                <a:spcPts val="700"/>
              </a:spcAft>
            </a:pPr>
            <a:endParaRPr lang="en-US" sz="1600">
              <a:latin typeface="Arial"/>
              <a:cs typeface="Arial"/>
            </a:endParaRPr>
          </a:p>
        </p:txBody>
      </p:sp>
      <p:sp>
        <p:nvSpPr>
          <p:cNvPr id="9" name="Rectangle 8">
            <a:extLst>
              <a:ext uri="{FF2B5EF4-FFF2-40B4-BE49-F238E27FC236}">
                <a16:creationId xmlns:a16="http://schemas.microsoft.com/office/drawing/2014/main" id="{17339A84-6ABA-AE22-5ECC-44B15F6F3F76}"/>
              </a:ext>
            </a:extLst>
          </p:cNvPr>
          <p:cNvSpPr/>
          <p:nvPr/>
        </p:nvSpPr>
        <p:spPr>
          <a:xfrm>
            <a:off x="750976" y="1433683"/>
            <a:ext cx="10581947" cy="5120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6490878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B1CCB0-0935-6C14-6E98-B53086F83C4D}"/>
            </a:ext>
          </a:extLst>
        </p:cNvPr>
        <p:cNvGrpSpPr/>
        <p:nvPr/>
      </p:nvGrpSpPr>
      <p:grpSpPr>
        <a:xfrm>
          <a:off x="0" y="0"/>
          <a:ext cx="0" cy="0"/>
          <a:chOff x="0" y="0"/>
          <a:chExt cx="0" cy="0"/>
        </a:xfrm>
      </p:grpSpPr>
      <p:sp>
        <p:nvSpPr>
          <p:cNvPr id="3" name="Shape 0">
            <a:extLst>
              <a:ext uri="{FF2B5EF4-FFF2-40B4-BE49-F238E27FC236}">
                <a16:creationId xmlns:a16="http://schemas.microsoft.com/office/drawing/2014/main" id="{46D1755C-30B9-3222-EC47-CE3D9B93111A}"/>
              </a:ext>
            </a:extLst>
          </p:cNvPr>
          <p:cNvSpPr/>
          <p:nvPr/>
        </p:nvSpPr>
        <p:spPr>
          <a:xfrm>
            <a:off x="822960" y="356616"/>
            <a:ext cx="155448" cy="155448"/>
          </a:xfrm>
          <a:prstGeom prst="rect">
            <a:avLst/>
          </a:prstGeom>
          <a:solidFill>
            <a:srgbClr val="0F7B8A"/>
          </a:solidFill>
          <a:ln/>
        </p:spPr>
        <p:txBody>
          <a:bodyPr/>
          <a:lstStyle/>
          <a:p>
            <a:endParaRPr lang="en-GB"/>
          </a:p>
        </p:txBody>
      </p:sp>
      <p:sp>
        <p:nvSpPr>
          <p:cNvPr id="4" name="Text 1">
            <a:extLst>
              <a:ext uri="{FF2B5EF4-FFF2-40B4-BE49-F238E27FC236}">
                <a16:creationId xmlns:a16="http://schemas.microsoft.com/office/drawing/2014/main" id="{3BE09AB0-8538-8DA5-CB15-E981C7CDCAEC}"/>
              </a:ext>
            </a:extLst>
          </p:cNvPr>
          <p:cNvSpPr/>
          <p:nvPr/>
        </p:nvSpPr>
        <p:spPr>
          <a:xfrm>
            <a:off x="1097280" y="274320"/>
            <a:ext cx="8229600" cy="320040"/>
          </a:xfrm>
          <a:prstGeom prst="rect">
            <a:avLst/>
          </a:prstGeom>
          <a:noFill/>
          <a:ln/>
        </p:spPr>
        <p:txBody>
          <a:bodyPr wrap="square" lIns="0" tIns="0" rIns="0" bIns="0" rtlCol="0" anchor="ctr"/>
          <a:lstStyle/>
          <a:p>
            <a:r>
              <a:rPr lang="en-US" sz="1250" b="1" kern="0" spc="200">
                <a:solidFill>
                  <a:srgbClr val="0F7B8A"/>
                </a:solidFill>
                <a:latin typeface="Trebuchet MS"/>
              </a:rPr>
              <a:t>Flight Foods Ltd (2026).</a:t>
            </a:r>
          </a:p>
        </p:txBody>
      </p:sp>
      <p:sp>
        <p:nvSpPr>
          <p:cNvPr id="7" name="Text 4">
            <a:extLst>
              <a:ext uri="{FF2B5EF4-FFF2-40B4-BE49-F238E27FC236}">
                <a16:creationId xmlns:a16="http://schemas.microsoft.com/office/drawing/2014/main" id="{AE4C7327-3673-D4EB-E5E1-F9BE886EF93B}"/>
              </a:ext>
            </a:extLst>
          </p:cNvPr>
          <p:cNvSpPr/>
          <p:nvPr/>
        </p:nvSpPr>
        <p:spPr>
          <a:xfrm>
            <a:off x="815703" y="1706300"/>
            <a:ext cx="10525032" cy="4992912"/>
          </a:xfrm>
          <a:prstGeom prst="rect">
            <a:avLst/>
          </a:prstGeom>
          <a:solidFill>
            <a:schemeClr val="accent1">
              <a:lumMod val="20000"/>
              <a:lumOff val="80000"/>
            </a:schemeClr>
          </a:solidFill>
          <a:ln/>
        </p:spPr>
        <p:txBody>
          <a:bodyPr wrap="square" lIns="0" tIns="0" rIns="0" bIns="0" rtlCol="0" anchor="t"/>
          <a:lstStyle/>
          <a:p>
            <a:endParaRPr lang="en-US" sz="1100">
              <a:latin typeface="Aptos"/>
              <a:cs typeface="Arial"/>
            </a:endParaRPr>
          </a:p>
        </p:txBody>
      </p:sp>
      <p:sp>
        <p:nvSpPr>
          <p:cNvPr id="9" name="Rectangle 8">
            <a:extLst>
              <a:ext uri="{FF2B5EF4-FFF2-40B4-BE49-F238E27FC236}">
                <a16:creationId xmlns:a16="http://schemas.microsoft.com/office/drawing/2014/main" id="{17339A84-6ABA-AE22-5ECC-44B15F6F3F76}"/>
              </a:ext>
            </a:extLst>
          </p:cNvPr>
          <p:cNvSpPr/>
          <p:nvPr/>
        </p:nvSpPr>
        <p:spPr>
          <a:xfrm>
            <a:off x="750976" y="1433683"/>
            <a:ext cx="10581947" cy="5120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601D43AF-0F1E-2646-6337-B709C861B5EC}"/>
              </a:ext>
            </a:extLst>
          </p:cNvPr>
          <p:cNvPicPr>
            <a:picLocks noChangeAspect="1"/>
          </p:cNvPicPr>
          <p:nvPr/>
        </p:nvPicPr>
        <p:blipFill>
          <a:blip r:embed="rId3"/>
          <a:stretch>
            <a:fillRect/>
          </a:stretch>
        </p:blipFill>
        <p:spPr>
          <a:xfrm>
            <a:off x="0" y="2510183"/>
            <a:ext cx="12192000" cy="1837635"/>
          </a:xfrm>
          <a:prstGeom prst="rect">
            <a:avLst/>
          </a:prstGeom>
        </p:spPr>
      </p:pic>
    </p:spTree>
    <p:extLst>
      <p:ext uri="{BB962C8B-B14F-4D97-AF65-F5344CB8AC3E}">
        <p14:creationId xmlns:p14="http://schemas.microsoft.com/office/powerpoint/2010/main" val="270269539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B1CCB0-0935-6C14-6E98-B53086F83C4D}"/>
            </a:ext>
          </a:extLst>
        </p:cNvPr>
        <p:cNvGrpSpPr/>
        <p:nvPr/>
      </p:nvGrpSpPr>
      <p:grpSpPr>
        <a:xfrm>
          <a:off x="0" y="0"/>
          <a:ext cx="0" cy="0"/>
          <a:chOff x="0" y="0"/>
          <a:chExt cx="0" cy="0"/>
        </a:xfrm>
      </p:grpSpPr>
      <p:sp>
        <p:nvSpPr>
          <p:cNvPr id="3" name="Shape 0">
            <a:extLst>
              <a:ext uri="{FF2B5EF4-FFF2-40B4-BE49-F238E27FC236}">
                <a16:creationId xmlns:a16="http://schemas.microsoft.com/office/drawing/2014/main" id="{46D1755C-30B9-3222-EC47-CE3D9B93111A}"/>
              </a:ext>
            </a:extLst>
          </p:cNvPr>
          <p:cNvSpPr/>
          <p:nvPr/>
        </p:nvSpPr>
        <p:spPr>
          <a:xfrm>
            <a:off x="822960" y="356616"/>
            <a:ext cx="155448" cy="155448"/>
          </a:xfrm>
          <a:prstGeom prst="rect">
            <a:avLst/>
          </a:prstGeom>
          <a:solidFill>
            <a:srgbClr val="0F7B8A"/>
          </a:solidFill>
          <a:ln/>
        </p:spPr>
        <p:txBody>
          <a:bodyPr/>
          <a:lstStyle/>
          <a:p>
            <a:endParaRPr lang="en-GB"/>
          </a:p>
        </p:txBody>
      </p:sp>
      <p:sp>
        <p:nvSpPr>
          <p:cNvPr id="4" name="Text 1">
            <a:extLst>
              <a:ext uri="{FF2B5EF4-FFF2-40B4-BE49-F238E27FC236}">
                <a16:creationId xmlns:a16="http://schemas.microsoft.com/office/drawing/2014/main" id="{3BE09AB0-8538-8DA5-CB15-E981C7CDCAEC}"/>
              </a:ext>
            </a:extLst>
          </p:cNvPr>
          <p:cNvSpPr/>
          <p:nvPr/>
        </p:nvSpPr>
        <p:spPr>
          <a:xfrm>
            <a:off x="1097280" y="274320"/>
            <a:ext cx="8229600" cy="320040"/>
          </a:xfrm>
          <a:prstGeom prst="rect">
            <a:avLst/>
          </a:prstGeom>
          <a:noFill/>
          <a:ln/>
        </p:spPr>
        <p:txBody>
          <a:bodyPr wrap="square" lIns="0" tIns="0" rIns="0" bIns="0" rtlCol="0" anchor="ctr"/>
          <a:lstStyle/>
          <a:p>
            <a:r>
              <a:rPr lang="en-US" sz="1250" b="1" kern="0" spc="200">
                <a:solidFill>
                  <a:srgbClr val="0F7B8A"/>
                </a:solidFill>
                <a:latin typeface="Trebuchet MS"/>
              </a:rPr>
              <a:t>Flight Foods Ltd (2026).</a:t>
            </a:r>
          </a:p>
        </p:txBody>
      </p:sp>
      <p:sp>
        <p:nvSpPr>
          <p:cNvPr id="7" name="Text 4">
            <a:extLst>
              <a:ext uri="{FF2B5EF4-FFF2-40B4-BE49-F238E27FC236}">
                <a16:creationId xmlns:a16="http://schemas.microsoft.com/office/drawing/2014/main" id="{AE4C7327-3673-D4EB-E5E1-F9BE886EF93B}"/>
              </a:ext>
            </a:extLst>
          </p:cNvPr>
          <p:cNvSpPr/>
          <p:nvPr/>
        </p:nvSpPr>
        <p:spPr>
          <a:xfrm>
            <a:off x="750389" y="1713557"/>
            <a:ext cx="10525032" cy="4992912"/>
          </a:xfrm>
          <a:prstGeom prst="rect">
            <a:avLst/>
          </a:prstGeom>
          <a:solidFill>
            <a:schemeClr val="accent1">
              <a:lumMod val="20000"/>
              <a:lumOff val="80000"/>
            </a:schemeClr>
          </a:solidFill>
          <a:ln/>
        </p:spPr>
        <p:txBody>
          <a:bodyPr wrap="square" lIns="0" tIns="0" rIns="0" bIns="0" rtlCol="0" anchor="t"/>
          <a:lstStyle/>
          <a:p>
            <a:endParaRPr lang="en-US" sz="1100">
              <a:latin typeface="Aptos"/>
              <a:cs typeface="Arial"/>
            </a:endParaRPr>
          </a:p>
        </p:txBody>
      </p:sp>
      <p:sp>
        <p:nvSpPr>
          <p:cNvPr id="9" name="Rectangle 8">
            <a:extLst>
              <a:ext uri="{FF2B5EF4-FFF2-40B4-BE49-F238E27FC236}">
                <a16:creationId xmlns:a16="http://schemas.microsoft.com/office/drawing/2014/main" id="{17339A84-6ABA-AE22-5ECC-44B15F6F3F76}"/>
              </a:ext>
            </a:extLst>
          </p:cNvPr>
          <p:cNvSpPr/>
          <p:nvPr/>
        </p:nvSpPr>
        <p:spPr>
          <a:xfrm>
            <a:off x="750976" y="1433683"/>
            <a:ext cx="10581947" cy="5120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54F8815F-DE04-1874-28E0-DACF74428DB4}"/>
              </a:ext>
            </a:extLst>
          </p:cNvPr>
          <p:cNvPicPr>
            <a:picLocks noChangeAspect="1"/>
          </p:cNvPicPr>
          <p:nvPr/>
        </p:nvPicPr>
        <p:blipFill>
          <a:blip r:embed="rId3"/>
          <a:stretch>
            <a:fillRect/>
          </a:stretch>
        </p:blipFill>
        <p:spPr>
          <a:xfrm>
            <a:off x="2767920" y="2816225"/>
            <a:ext cx="6489247" cy="2785836"/>
          </a:xfrm>
          <a:prstGeom prst="rect">
            <a:avLst/>
          </a:prstGeom>
        </p:spPr>
      </p:pic>
    </p:spTree>
    <p:extLst>
      <p:ext uri="{BB962C8B-B14F-4D97-AF65-F5344CB8AC3E}">
        <p14:creationId xmlns:p14="http://schemas.microsoft.com/office/powerpoint/2010/main" val="409955812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25</Slides>
  <Notes>7</Notes>
  <HiddenSlides>0</HiddenSlides>
  <MMClips>0</MMClip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office theme</vt:lpstr>
      <vt:lpstr>Module Name:    Effective Teamworking and  Communication  ​ ​ Module Code:      LCLM 4003​ ​ Component 2:      Group Presentation – Flight Foods Ltd​  Lecture:           Dr Frank Wang    ​ Student Name and ID:  Louise Faulkner (2521018)​ ​ Student Name and ID :      Dwight Wayne Evans (2528521) ​ Student Name and ID : Zia-Ur-Rehman Tehzeeb (2438220)​ ​ Student Name and ID : Laith Iqbal (2524623)  </vt:lpstr>
      <vt:lpstr>PowerPoint Presentation</vt:lpstr>
      <vt:lpstr>The Overview</vt:lpstr>
      <vt:lpstr>PowerPoint Presentation</vt:lpstr>
      <vt:lpstr>PowerPoint Presentation</vt:lpstr>
      <vt:lpstr>PowerPoint Presentation</vt:lpstr>
      <vt:lpstr>PowerPoint Presentation</vt:lpstr>
      <vt:lpstr>PowerPoint Presentation</vt:lpstr>
      <vt:lpstr>Barrier 1: Language &amp; Body Language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 List</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24</cp:revision>
  <dcterms:created xsi:type="dcterms:W3CDTF">2026-07-15T19:36:32Z</dcterms:created>
  <dcterms:modified xsi:type="dcterms:W3CDTF">2026-07-17T11:04:49Z</dcterms:modified>
</cp:coreProperties>
</file>