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0"/>
  </p:notesMasterIdLst>
  <p:sldIdLst>
    <p:sldId id="256" r:id="rId2"/>
    <p:sldId id="265" r:id="rId3"/>
    <p:sldId id="258" r:id="rId4"/>
    <p:sldId id="259" r:id="rId5"/>
    <p:sldId id="260" r:id="rId6"/>
    <p:sldId id="266" r:id="rId7"/>
    <p:sldId id="263"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701" autoAdjust="0"/>
    <p:restoredTop sz="94660"/>
  </p:normalViewPr>
  <p:slideViewPr>
    <p:cSldViewPr snapToGrid="0">
      <p:cViewPr varScale="1">
        <p:scale>
          <a:sx n="82" d="100"/>
          <a:sy n="82" d="100"/>
        </p:scale>
        <p:origin x="702"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alina Iordache" userId="600de82d436d4151" providerId="LiveId" clId="{28CBE501-0110-45BF-AD09-107A79649B17}"/>
    <pc:docChg chg="custSel modSld">
      <pc:chgData name="Madalina Iordache" userId="600de82d436d4151" providerId="LiveId" clId="{28CBE501-0110-45BF-AD09-107A79649B17}" dt="2024-11-07T17:44:22.047" v="327" actId="20577"/>
      <pc:docMkLst>
        <pc:docMk/>
      </pc:docMkLst>
      <pc:sldChg chg="modSp mod">
        <pc:chgData name="Madalina Iordache" userId="600de82d436d4151" providerId="LiveId" clId="{28CBE501-0110-45BF-AD09-107A79649B17}" dt="2024-11-07T17:44:22.047" v="327" actId="20577"/>
        <pc:sldMkLst>
          <pc:docMk/>
          <pc:sldMk cId="1880540210" sldId="256"/>
        </pc:sldMkLst>
        <pc:spChg chg="mod">
          <ac:chgData name="Madalina Iordache" userId="600de82d436d4151" providerId="LiveId" clId="{28CBE501-0110-45BF-AD09-107A79649B17}" dt="2024-11-07T17:44:22.047" v="327" actId="20577"/>
          <ac:spMkLst>
            <pc:docMk/>
            <pc:sldMk cId="1880540210" sldId="256"/>
            <ac:spMk id="2" creationId="{152D4BF6-448C-78A8-378F-EBE5BBD46ADA}"/>
          </ac:spMkLst>
        </pc:spChg>
      </pc:sldChg>
      <pc:sldChg chg="modSp mod">
        <pc:chgData name="Madalina Iordache" userId="600de82d436d4151" providerId="LiveId" clId="{28CBE501-0110-45BF-AD09-107A79649B17}" dt="2024-10-31T01:32:51" v="83" actId="20577"/>
        <pc:sldMkLst>
          <pc:docMk/>
          <pc:sldMk cId="4208675931" sldId="258"/>
        </pc:sldMkLst>
        <pc:spChg chg="mod">
          <ac:chgData name="Madalina Iordache" userId="600de82d436d4151" providerId="LiveId" clId="{28CBE501-0110-45BF-AD09-107A79649B17}" dt="2024-10-31T01:32:51" v="83" actId="20577"/>
          <ac:spMkLst>
            <pc:docMk/>
            <pc:sldMk cId="4208675931" sldId="258"/>
            <ac:spMk id="3" creationId="{E6C0871A-7DCB-92E4-F008-C94743CB89C6}"/>
          </ac:spMkLst>
        </pc:spChg>
      </pc:sldChg>
      <pc:sldChg chg="modSp mod modNotesTx">
        <pc:chgData name="Madalina Iordache" userId="600de82d436d4151" providerId="LiveId" clId="{28CBE501-0110-45BF-AD09-107A79649B17}" dt="2024-10-31T01:33:22.648" v="128" actId="20577"/>
        <pc:sldMkLst>
          <pc:docMk/>
          <pc:sldMk cId="1810542718" sldId="259"/>
        </pc:sldMkLst>
        <pc:spChg chg="mod">
          <ac:chgData name="Madalina Iordache" userId="600de82d436d4151" providerId="LiveId" clId="{28CBE501-0110-45BF-AD09-107A79649B17}" dt="2024-10-31T01:33:22.648" v="128" actId="20577"/>
          <ac:spMkLst>
            <pc:docMk/>
            <pc:sldMk cId="1810542718" sldId="259"/>
            <ac:spMk id="3" creationId="{580D6EE7-D003-8ED6-758D-CC5ED8212476}"/>
          </ac:spMkLst>
        </pc:spChg>
      </pc:sldChg>
      <pc:sldChg chg="modSp mod">
        <pc:chgData name="Madalina Iordache" userId="600de82d436d4151" providerId="LiveId" clId="{28CBE501-0110-45BF-AD09-107A79649B17}" dt="2024-10-31T01:43:02.270" v="201" actId="20577"/>
        <pc:sldMkLst>
          <pc:docMk/>
          <pc:sldMk cId="418209396" sldId="260"/>
        </pc:sldMkLst>
        <pc:spChg chg="mod">
          <ac:chgData name="Madalina Iordache" userId="600de82d436d4151" providerId="LiveId" clId="{28CBE501-0110-45BF-AD09-107A79649B17}" dt="2024-10-31T01:43:02.270" v="201" actId="20577"/>
          <ac:spMkLst>
            <pc:docMk/>
            <pc:sldMk cId="418209396" sldId="260"/>
            <ac:spMk id="2" creationId="{14B51F1A-F80B-F1DE-9278-7A011FD83B2A}"/>
          </ac:spMkLst>
        </pc:spChg>
        <pc:spChg chg="mod">
          <ac:chgData name="Madalina Iordache" userId="600de82d436d4151" providerId="LiveId" clId="{28CBE501-0110-45BF-AD09-107A79649B17}" dt="2024-10-31T01:33:46.783" v="146" actId="20577"/>
          <ac:spMkLst>
            <pc:docMk/>
            <pc:sldMk cId="418209396" sldId="260"/>
            <ac:spMk id="3" creationId="{A012935D-4AE4-814B-8B82-11AEC4629D44}"/>
          </ac:spMkLst>
        </pc:spChg>
      </pc:sldChg>
      <pc:sldChg chg="modSp mod">
        <pc:chgData name="Madalina Iordache" userId="600de82d436d4151" providerId="LiveId" clId="{28CBE501-0110-45BF-AD09-107A79649B17}" dt="2024-10-31T01:34:36.890" v="160" actId="20577"/>
        <pc:sldMkLst>
          <pc:docMk/>
          <pc:sldMk cId="1571553943" sldId="263"/>
        </pc:sldMkLst>
        <pc:spChg chg="mod">
          <ac:chgData name="Madalina Iordache" userId="600de82d436d4151" providerId="LiveId" clId="{28CBE501-0110-45BF-AD09-107A79649B17}" dt="2024-10-31T01:34:36.890" v="160" actId="20577"/>
          <ac:spMkLst>
            <pc:docMk/>
            <pc:sldMk cId="1571553943" sldId="263"/>
            <ac:spMk id="3" creationId="{CA46D6FE-5737-C2A6-F911-135F0E77DD54}"/>
          </ac:spMkLst>
        </pc:spChg>
      </pc:sldChg>
      <pc:sldChg chg="modSp mod">
        <pc:chgData name="Madalina Iordache" userId="600de82d436d4151" providerId="LiveId" clId="{28CBE501-0110-45BF-AD09-107A79649B17}" dt="2024-11-07T17:40:14.484" v="218" actId="20577"/>
        <pc:sldMkLst>
          <pc:docMk/>
          <pc:sldMk cId="487364393" sldId="265"/>
        </pc:sldMkLst>
        <pc:spChg chg="mod">
          <ac:chgData name="Madalina Iordache" userId="600de82d436d4151" providerId="LiveId" clId="{28CBE501-0110-45BF-AD09-107A79649B17}" dt="2024-11-07T17:40:14.484" v="218" actId="20577"/>
          <ac:spMkLst>
            <pc:docMk/>
            <pc:sldMk cId="487364393" sldId="265"/>
            <ac:spMk id="3" creationId="{77287F3E-AB1D-54A8-9268-EC92AD9EE4A0}"/>
          </ac:spMkLst>
        </pc:spChg>
      </pc:sldChg>
      <pc:sldChg chg="modSp mod">
        <pc:chgData name="Madalina Iordache" userId="600de82d436d4151" providerId="LiveId" clId="{28CBE501-0110-45BF-AD09-107A79649B17}" dt="2024-10-31T01:34:08.659" v="150" actId="20577"/>
        <pc:sldMkLst>
          <pc:docMk/>
          <pc:sldMk cId="3944980010" sldId="266"/>
        </pc:sldMkLst>
        <pc:spChg chg="mod">
          <ac:chgData name="Madalina Iordache" userId="600de82d436d4151" providerId="LiveId" clId="{28CBE501-0110-45BF-AD09-107A79649B17}" dt="2024-10-31T01:34:08.659" v="150" actId="20577"/>
          <ac:spMkLst>
            <pc:docMk/>
            <pc:sldMk cId="3944980010" sldId="266"/>
            <ac:spMk id="3" creationId="{CF20A750-1B36-80BC-DC27-D496EF2B93F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6EF023-1278-428D-A5A7-FCB950709061}" type="datetimeFigureOut">
              <a:rPr lang="en-GB" smtClean="0"/>
              <a:t>07/11/2024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B6A1F8-7A22-4C7E-9CE2-A4986F7DEB16}" type="slidenum">
              <a:rPr lang="en-GB" smtClean="0"/>
              <a:t>‹#›</a:t>
            </a:fld>
            <a:endParaRPr lang="en-GB"/>
          </a:p>
        </p:txBody>
      </p:sp>
    </p:spTree>
    <p:extLst>
      <p:ext uri="{BB962C8B-B14F-4D97-AF65-F5344CB8AC3E}">
        <p14:creationId xmlns:p14="http://schemas.microsoft.com/office/powerpoint/2010/main" val="1841071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is seen that digital transformation ensures implementing changes in the business activities to achieve business success through the use of digital technology. A group of the significance and benefits of the contemporary theme on the sector of hotel and hospitality have included offering best guest services is possible in the hospitality sector and the hotel sector and it becomes convenient to promote effective management of the activities of the business. It is evident that the detail background of the selected sector has indicated hospitality sector and hotel sector is a sector which provides maximum level of efficient services to the consumers and focus is generated towards promoting economic development and growth. It is seen that some of the reasons of justification of the benefits of the contemporary theme is that the contemporary theme is significant for enhancing the growth level and the development level of the economy.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B6A1F8-7A22-4C7E-9CE2-A4986F7DEB16}" type="slidenum">
              <a:rPr lang="en-GB" smtClean="0"/>
              <a:t>2</a:t>
            </a:fld>
            <a:endParaRPr lang="en-GB"/>
          </a:p>
        </p:txBody>
      </p:sp>
    </p:spTree>
    <p:extLst>
      <p:ext uri="{BB962C8B-B14F-4D97-AF65-F5344CB8AC3E}">
        <p14:creationId xmlns:p14="http://schemas.microsoft.com/office/powerpoint/2010/main" val="10964056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effective overview of digital marketing as a specific area in the selected theme have indicated that digital marketing is the online marketing method where connection with the audience is generated through the help of the Digital network. Visibility indicates that digital marketing ensures promoting efficiency and effectiveness in the marketing activities and the concept is very much beneficial in terms of using customisation in the hospitality and hotel industry. Some of the impact generated by digital transformation as the selected theme have highlighted that a proper improvement is observed in the experience of the consumers through digital transformation, digital transformation is significant for enhancing the brand reputation and digital transformation promotes effectiveness in data driven decision making.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B6A1F8-7A22-4C7E-9CE2-A4986F7DEB16}" type="slidenum">
              <a:rPr lang="en-GB" smtClean="0"/>
              <a:t>3</a:t>
            </a:fld>
            <a:endParaRPr lang="en-GB"/>
          </a:p>
        </p:txBody>
      </p:sp>
    </p:spTree>
    <p:extLst>
      <p:ext uri="{BB962C8B-B14F-4D97-AF65-F5344CB8AC3E}">
        <p14:creationId xmlns:p14="http://schemas.microsoft.com/office/powerpoint/2010/main" val="2689270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application of PESTLE Analysis has highlighted that the political factors comprise the political stability promoting transformation within the organisation through the use of digital network, economic factors indicate global pandemic leading to effective use of digital marketing over traditional methods of marketing, social factor of fluctuations in the consumer preferences have indicated the benefits of digital transformation, technological factor indicates the use of technology promoting transformation in the business activities, legal factor of legal regulations of the UK government has promoted economic development and growth and environmental factor indicates sustainability practices implemented through the use of energy efficient methods of digital transformation.</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B6A1F8-7A22-4C7E-9CE2-A4986F7DEB16}" type="slidenum">
              <a:rPr lang="en-GB" smtClean="0"/>
              <a:t>4</a:t>
            </a:fld>
            <a:endParaRPr lang="en-GB"/>
          </a:p>
        </p:txBody>
      </p:sp>
    </p:spTree>
    <p:extLst>
      <p:ext uri="{BB962C8B-B14F-4D97-AF65-F5344CB8AC3E}">
        <p14:creationId xmlns:p14="http://schemas.microsoft.com/office/powerpoint/2010/main" val="5262970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list of the examples related to the industry response to the contemporary issue with the help of academic learnings, research and industry knowledge have included that Premier Inn has been able to provide satisfaction to the audience through digital marketing and Hays Travel has been able to promote improvement in the brand reputation through digital transformation. An effective level of evaluation of the factors of strength and limitations of the influence created on the hospitality and the hotel industry by the contemporary theme is presented. It is evident that the factor of strength is taking decisions on a real time basis and another effective strength factors comprises of enjoying the facilities of customisation in marketing activities. On the other hand, the factor of limitation is the complexity in using digital technology and another effective limitation factor is the excessive expenses in promoting digital transformation.</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B6A1F8-7A22-4C7E-9CE2-A4986F7DEB16}" type="slidenum">
              <a:rPr lang="en-GB" smtClean="0"/>
              <a:t>5</a:t>
            </a:fld>
            <a:endParaRPr lang="en-GB"/>
          </a:p>
        </p:txBody>
      </p:sp>
    </p:spTree>
    <p:extLst>
      <p:ext uri="{BB962C8B-B14F-4D97-AF65-F5344CB8AC3E}">
        <p14:creationId xmlns:p14="http://schemas.microsoft.com/office/powerpoint/2010/main" val="3467816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effective focus about the future recommendations for the hotel and hospitality industry in association with the evaluation of the chosen theme has been given in the best possible manner. The first recommendation is introduction of innovation policy and creativity policies within the organisation is promoted. The second recommendation is focus to be provided in association with arranging training opportunities for the employees. The third recommendation is constant emphasis to be given in the arrangement of development facilities for the human resources. The fourth recommendation is associated with the introduction of the data protection policy. The fifth recommendation is focus to be generated in terms of promoting changes in the activities of the management to attack to the changing market situation.</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B6A1F8-7A22-4C7E-9CE2-A4986F7DEB16}" type="slidenum">
              <a:rPr lang="en-GB" smtClean="0"/>
              <a:t>6</a:t>
            </a:fld>
            <a:endParaRPr lang="en-GB"/>
          </a:p>
        </p:txBody>
      </p:sp>
    </p:spTree>
    <p:extLst>
      <p:ext uri="{BB962C8B-B14F-4D97-AF65-F5344CB8AC3E}">
        <p14:creationId xmlns:p14="http://schemas.microsoft.com/office/powerpoint/2010/main" val="878577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has been evaluated that significance and benefits of the contemporary theme on the sector of hotel and hospitality has been provided along with the impact generated by digital transformation as the selected theme has been highlighted. It is visible that evaluation of the influence created on the hospitality and the hotel industry by the contemporary theme with the use of PESTLE Analysis has been analysed. Some proper level of evaluation of the factors of strength and limitations of the influence created on the hospitality and the hotel industry by the contemporary theme has been provided. An effective focus about the future recommendations for the hotel and hospitality industry in association with the evaluation of the chosen theme has been given.</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B6A1F8-7A22-4C7E-9CE2-A4986F7DEB16}" type="slidenum">
              <a:rPr lang="en-GB" smtClean="0"/>
              <a:t>7</a:t>
            </a:fld>
            <a:endParaRPr lang="en-GB"/>
          </a:p>
        </p:txBody>
      </p:sp>
    </p:spTree>
    <p:extLst>
      <p:ext uri="{BB962C8B-B14F-4D97-AF65-F5344CB8AC3E}">
        <p14:creationId xmlns:p14="http://schemas.microsoft.com/office/powerpoint/2010/main" val="1466884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6D3D52-55C0-4E78-81CE-CD3689A3EF9C}"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D091AC-82BB-4D4F-8390-AF0849B1497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5261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6D3D52-55C0-4E78-81CE-CD3689A3EF9C}"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D091AC-82BB-4D4F-8390-AF0849B14974}" type="slidenum">
              <a:rPr lang="en-GB" smtClean="0"/>
              <a:t>‹#›</a:t>
            </a:fld>
            <a:endParaRPr lang="en-GB"/>
          </a:p>
        </p:txBody>
      </p:sp>
    </p:spTree>
    <p:extLst>
      <p:ext uri="{BB962C8B-B14F-4D97-AF65-F5344CB8AC3E}">
        <p14:creationId xmlns:p14="http://schemas.microsoft.com/office/powerpoint/2010/main" val="36636175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6D3D52-55C0-4E78-81CE-CD3689A3EF9C}"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D091AC-82BB-4D4F-8390-AF0849B1497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020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6D3D52-55C0-4E78-81CE-CD3689A3EF9C}" type="datetimeFigureOut">
              <a:rPr lang="en-GB" smtClean="0"/>
              <a:t>07/11/2024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D091AC-82BB-4D4F-8390-AF0849B14974}" type="slidenum">
              <a:rPr lang="en-GB" smtClean="0"/>
              <a:t>‹#›</a:t>
            </a:fld>
            <a:endParaRPr lang="en-GB"/>
          </a:p>
        </p:txBody>
      </p:sp>
    </p:spTree>
    <p:extLst>
      <p:ext uri="{BB962C8B-B14F-4D97-AF65-F5344CB8AC3E}">
        <p14:creationId xmlns:p14="http://schemas.microsoft.com/office/powerpoint/2010/main" val="2630958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6D3D52-55C0-4E78-81CE-CD3689A3EF9C}" type="datetimeFigureOut">
              <a:rPr lang="en-GB" smtClean="0"/>
              <a:t>07/11/2024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D091AC-82BB-4D4F-8390-AF0849B14974}" type="slidenum">
              <a:rPr lang="en-GB" smtClean="0"/>
              <a:t>‹#›</a:t>
            </a:fld>
            <a:endParaRPr lang="en-GB"/>
          </a:p>
        </p:txBody>
      </p:sp>
    </p:spTree>
    <p:extLst>
      <p:ext uri="{BB962C8B-B14F-4D97-AF65-F5344CB8AC3E}">
        <p14:creationId xmlns:p14="http://schemas.microsoft.com/office/powerpoint/2010/main" val="3177705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6D3D52-55C0-4E78-81CE-CD3689A3EF9C}" type="datetimeFigureOut">
              <a:rPr lang="en-GB" smtClean="0"/>
              <a:t>07/11/2024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D091AC-82BB-4D4F-8390-AF0849B14974}" type="slidenum">
              <a:rPr lang="en-GB" smtClean="0"/>
              <a:t>‹#›</a:t>
            </a:fld>
            <a:endParaRPr lang="en-GB"/>
          </a:p>
        </p:txBody>
      </p:sp>
    </p:spTree>
    <p:extLst>
      <p:ext uri="{BB962C8B-B14F-4D97-AF65-F5344CB8AC3E}">
        <p14:creationId xmlns:p14="http://schemas.microsoft.com/office/powerpoint/2010/main" val="3801391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D6D3D52-55C0-4E78-81CE-CD3689A3EF9C}" type="datetimeFigureOut">
              <a:rPr lang="en-GB" smtClean="0"/>
              <a:t>07/11/2024</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6D091AC-82BB-4D4F-8390-AF0849B14974}" type="slidenum">
              <a:rPr lang="en-GB" smtClean="0"/>
              <a:t>‹#›</a:t>
            </a:fld>
            <a:endParaRPr lang="en-GB"/>
          </a:p>
        </p:txBody>
      </p:sp>
    </p:spTree>
    <p:extLst>
      <p:ext uri="{BB962C8B-B14F-4D97-AF65-F5344CB8AC3E}">
        <p14:creationId xmlns:p14="http://schemas.microsoft.com/office/powerpoint/2010/main" val="3357735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D6D3D52-55C0-4E78-81CE-CD3689A3EF9C}" type="datetimeFigureOut">
              <a:rPr lang="en-GB" smtClean="0"/>
              <a:t>07/11/2024</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6D091AC-82BB-4D4F-8390-AF0849B14974}" type="slidenum">
              <a:rPr lang="en-GB" smtClean="0"/>
              <a:t>‹#›</a:t>
            </a:fld>
            <a:endParaRPr lang="en-GB"/>
          </a:p>
        </p:txBody>
      </p:sp>
    </p:spTree>
    <p:extLst>
      <p:ext uri="{BB962C8B-B14F-4D97-AF65-F5344CB8AC3E}">
        <p14:creationId xmlns:p14="http://schemas.microsoft.com/office/powerpoint/2010/main" val="664079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6D3D52-55C0-4E78-81CE-CD3689A3EF9C}" type="datetimeFigureOut">
              <a:rPr lang="en-GB" smtClean="0"/>
              <a:t>07/11/2024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D091AC-82BB-4D4F-8390-AF0849B14974}" type="slidenum">
              <a:rPr lang="en-GB" smtClean="0"/>
              <a:t>‹#›</a:t>
            </a:fld>
            <a:endParaRPr lang="en-GB"/>
          </a:p>
        </p:txBody>
      </p:sp>
    </p:spTree>
    <p:extLst>
      <p:ext uri="{BB962C8B-B14F-4D97-AF65-F5344CB8AC3E}">
        <p14:creationId xmlns:p14="http://schemas.microsoft.com/office/powerpoint/2010/main" val="4061531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6D3D52-55C0-4E78-81CE-CD3689A3EF9C}"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D091AC-82BB-4D4F-8390-AF0849B14974}" type="slidenum">
              <a:rPr lang="en-GB" smtClean="0"/>
              <a:t>‹#›</a:t>
            </a:fld>
            <a:endParaRPr lang="en-GB"/>
          </a:p>
        </p:txBody>
      </p:sp>
    </p:spTree>
    <p:extLst>
      <p:ext uri="{BB962C8B-B14F-4D97-AF65-F5344CB8AC3E}">
        <p14:creationId xmlns:p14="http://schemas.microsoft.com/office/powerpoint/2010/main" val="3623846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6D3D52-55C0-4E78-81CE-CD3689A3EF9C}" type="datetimeFigureOut">
              <a:rPr lang="en-GB" smtClean="0"/>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D091AC-82BB-4D4F-8390-AF0849B14974}" type="slidenum">
              <a:rPr lang="en-GB" smtClean="0"/>
              <a:t>‹#›</a:t>
            </a:fld>
            <a:endParaRPr lang="en-GB"/>
          </a:p>
        </p:txBody>
      </p:sp>
    </p:spTree>
    <p:extLst>
      <p:ext uri="{BB962C8B-B14F-4D97-AF65-F5344CB8AC3E}">
        <p14:creationId xmlns:p14="http://schemas.microsoft.com/office/powerpoint/2010/main" val="1841831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D6D3D52-55C0-4E78-81CE-CD3689A3EF9C}" type="datetimeFigureOut">
              <a:rPr lang="en-GB" smtClean="0"/>
              <a:t>07/11/2024</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6D091AC-82BB-4D4F-8390-AF0849B1497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60875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D4BF6-448C-78A8-378F-EBE5BBD46ADA}"/>
              </a:ext>
            </a:extLst>
          </p:cNvPr>
          <p:cNvSpPr>
            <a:spLocks noGrp="1"/>
          </p:cNvSpPr>
          <p:nvPr>
            <p:ph type="ctrTitle"/>
          </p:nvPr>
        </p:nvSpPr>
        <p:spPr>
          <a:xfrm>
            <a:off x="1019386" y="1984016"/>
            <a:ext cx="9450493" cy="1646302"/>
          </a:xfrm>
        </p:spPr>
        <p:txBody>
          <a:bodyPr>
            <a:normAutofit fontScale="90000"/>
          </a:bodyPr>
          <a:lstStyle/>
          <a:p>
            <a:pPr algn="ctr">
              <a:lnSpc>
                <a:spcPct val="150000"/>
              </a:lnSpc>
              <a:spcAft>
                <a:spcPts val="800"/>
              </a:spcAft>
            </a:pPr>
            <a:r>
              <a:rPr lang="en-GB" sz="2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Digital transformation in hospitality and tourism</a:t>
            </a:r>
            <a:br>
              <a:rPr lang="en-IN"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br>
            <a:r>
              <a:rPr lang="en-IN" sz="2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Name:</a:t>
            </a:r>
            <a:r>
              <a:rPr lang="en-IN" sz="2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2800" b="1"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Madalina Iordache </a:t>
            </a:r>
            <a:br>
              <a:rPr lang="en-GB" sz="2800" b="1"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br>
            <a:r>
              <a:rPr lang="en-GB" sz="2800"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Student number: </a:t>
            </a:r>
            <a:r>
              <a:rPr lang="en-GB" sz="2800" b="1"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2119156</a:t>
            </a:r>
            <a:br>
              <a:rPr lang="en-GB" sz="2800" b="1"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br>
            <a:br>
              <a:rPr lang="en-GB" sz="2800" b="1"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br>
            <a:br>
              <a:rPr lang="en-GB" sz="2800" b="1"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b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5" name="Subtitle 4">
            <a:extLst>
              <a:ext uri="{FF2B5EF4-FFF2-40B4-BE49-F238E27FC236}">
                <a16:creationId xmlns:a16="http://schemas.microsoft.com/office/drawing/2014/main" id="{51C65E55-D363-7963-4945-7E4A8F1CC466}"/>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80540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F56FB-3CBD-9B9D-3B50-E7371B8B3A06}"/>
              </a:ext>
            </a:extLst>
          </p:cNvPr>
          <p:cNvSpPr>
            <a:spLocks noGrp="1"/>
          </p:cNvSpPr>
          <p:nvPr>
            <p:ph type="title"/>
          </p:nvPr>
        </p:nvSpPr>
        <p:spPr>
          <a:xfrm>
            <a:off x="1082040" y="399680"/>
            <a:ext cx="7765242" cy="1320800"/>
          </a:xfrm>
        </p:spPr>
        <p:txBody>
          <a:bodyPr>
            <a:norm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7287F3E-AB1D-54A8-9268-EC92AD9EE4A0}"/>
              </a:ext>
            </a:extLst>
          </p:cNvPr>
          <p:cNvSpPr>
            <a:spLocks noGrp="1"/>
          </p:cNvSpPr>
          <p:nvPr>
            <p:ph idx="1"/>
          </p:nvPr>
        </p:nvSpPr>
        <p:spPr>
          <a:xfrm>
            <a:off x="1082040" y="1876228"/>
            <a:ext cx="7315200" cy="3880773"/>
          </a:xfrm>
        </p:spPr>
        <p:txBody>
          <a:bodyPr>
            <a:noAutofit/>
          </a:bodyPr>
          <a:lstStyle/>
          <a:p>
            <a:pPr marL="342900" lvl="0" indent="-342900" algn="just">
              <a:lnSpc>
                <a:spcPct val="100000"/>
              </a:lnSpc>
              <a:spcBef>
                <a:spcPts val="600"/>
              </a:spcBef>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Chosen contemporary theme evaluation:</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contemporary theme selected will be digital transformation.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Digital transformation ensures implementation changes in business activities through various processes in order to achieve business success through the use of digital technology (Cooper and Hall, 2019).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Significance and benefits of the contemporary theme in the sector of hotel and hospitality:</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Offering the best guest services is possible in the hospitality sector and the hotel sector.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becomes convenient to promote effective management of the activities of the business.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Detail background of the selected sector:</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hospitality sector and hotel sector is a sector which provides the maximum level of efficient services to the consumers.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Focus is generated towards promoting economic development and growth (Costa and Costa, 2022).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spcAft>
                <a:spcPts val="800"/>
              </a:spcAft>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Some of the reasons for justification of the benefits of the contemporary theme:</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contemporary theme is significant for enhancing the growth level and the development level of the economy.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7DBF859A-2A78-5141-F455-C85363C97A79}"/>
              </a:ext>
            </a:extLst>
          </p:cNvPr>
          <p:cNvSpPr txBox="1"/>
          <p:nvPr/>
        </p:nvSpPr>
        <p:spPr>
          <a:xfrm>
            <a:off x="9176584" y="4430486"/>
            <a:ext cx="237744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(Lin, et al.,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2" descr="What is digital transformation?">
            <a:extLst>
              <a:ext uri="{FF2B5EF4-FFF2-40B4-BE49-F238E27FC236}">
                <a16:creationId xmlns:a16="http://schemas.microsoft.com/office/drawing/2014/main" id="{8B2760FC-633C-82F2-1B6D-335B2976C2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78228" y="2083064"/>
            <a:ext cx="2638425" cy="23474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73643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5AA40-61EC-6D5C-AA8C-D35D75C22861}"/>
              </a:ext>
            </a:extLst>
          </p:cNvPr>
          <p:cNvSpPr>
            <a:spLocks noGrp="1"/>
          </p:cNvSpPr>
          <p:nvPr>
            <p:ph type="title"/>
          </p:nvPr>
        </p:nvSpPr>
        <p:spPr>
          <a:xfrm>
            <a:off x="1295400" y="337343"/>
            <a:ext cx="10759440" cy="1320800"/>
          </a:xfrm>
        </p:spPr>
        <p:txBody>
          <a:bodyPr>
            <a:noAutofit/>
          </a:bodyPr>
          <a:lstStyle/>
          <a:p>
            <a:pPr algn="just">
              <a:lnSpc>
                <a:spcPct val="150000"/>
              </a:lnSpc>
              <a:spcBef>
                <a:spcPts val="200"/>
              </a:spcBef>
            </a:pPr>
            <a:r>
              <a:rPr lang="en-GB"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Literature Review </a:t>
            </a:r>
            <a:endParaRPr lang="en-IN"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6C0871A-7DCB-92E4-F008-C94743CB89C6}"/>
              </a:ext>
            </a:extLst>
          </p:cNvPr>
          <p:cNvSpPr>
            <a:spLocks noGrp="1"/>
          </p:cNvSpPr>
          <p:nvPr>
            <p:ph idx="1"/>
          </p:nvPr>
        </p:nvSpPr>
        <p:spPr>
          <a:xfrm>
            <a:off x="1036320" y="1945813"/>
            <a:ext cx="7574280" cy="3880773"/>
          </a:xfrm>
        </p:spPr>
        <p:txBody>
          <a:bodyPr>
            <a:normAutofit/>
          </a:bodyPr>
          <a:lstStyle/>
          <a:p>
            <a:pPr marL="342900" lvl="0" indent="-342900" algn="just">
              <a:lnSpc>
                <a:spcPct val="100000"/>
              </a:lnSpc>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Overview of digital marketing as a specific area in the selected theme:</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Digital marketing is the online marketing method where connection with the audience is generated through the help of the Digital network.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Digital marketing ensures promotion efficiency and effectiveness in marketing activities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Dzingirai</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2024).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concept is very beneficial in terms of using customisation in the hospitality and hotel industry.</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Impact generated by digital transformation as the selected theme:</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proper improvement is observed in the experience of the consumers through digital transformation.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Digital transformation is significant for enhancing the brand reputation (Ford and Sturman, 2020).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Digital transformation promotes effectiveness in data-driven decision-making.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AutoShape 2" descr="7 Examples of Marketing Plan and Why ...">
            <a:extLst>
              <a:ext uri="{FF2B5EF4-FFF2-40B4-BE49-F238E27FC236}">
                <a16:creationId xmlns:a16="http://schemas.microsoft.com/office/drawing/2014/main" id="{AC65CAE3-A8A6-8C31-12E5-FD72A6960CA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5DB9055D-F434-60B9-49F2-BFEA8AEDC3E6}"/>
              </a:ext>
            </a:extLst>
          </p:cNvPr>
          <p:cNvSpPr txBox="1"/>
          <p:nvPr/>
        </p:nvSpPr>
        <p:spPr>
          <a:xfrm>
            <a:off x="9176584" y="4430486"/>
            <a:ext cx="237744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(Lin, et al.,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Digital Transformation and Innovation ...">
            <a:extLst>
              <a:ext uri="{FF2B5EF4-FFF2-40B4-BE49-F238E27FC236}">
                <a16:creationId xmlns:a16="http://schemas.microsoft.com/office/drawing/2014/main" id="{B44CFD67-0748-222D-6F61-46426C45A0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17294" y="1981200"/>
            <a:ext cx="2377440" cy="24492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86759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B5E17-96ED-C35E-F588-BE7D24B76CDF}"/>
              </a:ext>
            </a:extLst>
          </p:cNvPr>
          <p:cNvSpPr>
            <a:spLocks noGrp="1"/>
          </p:cNvSpPr>
          <p:nvPr>
            <p:ph type="title"/>
          </p:nvPr>
        </p:nvSpPr>
        <p:spPr>
          <a:xfrm>
            <a:off x="1143000" y="276134"/>
            <a:ext cx="10828866" cy="1320800"/>
          </a:xfrm>
        </p:spPr>
        <p:txBody>
          <a:bodyPr>
            <a:noAutofit/>
          </a:bodyPr>
          <a:lstStyle/>
          <a:p>
            <a:pPr algn="just">
              <a:lnSpc>
                <a:spcPct val="150000"/>
              </a:lnSpc>
              <a:spcBef>
                <a:spcPts val="200"/>
              </a:spcBef>
            </a:pPr>
            <a:r>
              <a:rPr lang="en-GB"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Application to the hospitality and hotel sector </a:t>
            </a:r>
            <a:endParaRPr lang="en-IN"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80D6EE7-D003-8ED6-758D-CC5ED8212476}"/>
              </a:ext>
            </a:extLst>
          </p:cNvPr>
          <p:cNvSpPr>
            <a:spLocks noGrp="1"/>
          </p:cNvSpPr>
          <p:nvPr>
            <p:ph idx="1"/>
          </p:nvPr>
        </p:nvSpPr>
        <p:spPr>
          <a:xfrm>
            <a:off x="899160" y="1821670"/>
            <a:ext cx="7909560" cy="3880773"/>
          </a:xfrm>
        </p:spPr>
        <p:txBody>
          <a:bodyPr>
            <a:noAutofit/>
          </a:bodyPr>
          <a:lstStyle/>
          <a:p>
            <a:pPr marL="342900" lvl="0" indent="-342900" algn="just">
              <a:lnSpc>
                <a:spcPct val="100000"/>
              </a:lnSpc>
              <a:spcBef>
                <a:spcPts val="600"/>
              </a:spcBef>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Evaluation of the influence created on the hospitality and the hotel industry by the contemporary theme with the use of PESTLE Analysis:</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Political factors comprise the political stability promoting transformation within the organisation through the use of the digital network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Inversini</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Economic factors indicate global pandemic leading to the effective use of digital marketing over traditional methods of marketing.</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Social factors of fluctuations in consumer preferences have indicated the benefits of digital transformation.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Technological factor indicates the use of technology promoting transformation in business activities (Lin, et al.,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Legal factors of legal regulations of the UK government have promoted economic development and growth.</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Environmental factor indicates sustainability practices implemented through the use of energy-efficient methods of digital transformation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Linnes</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Agrusa</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AutoShape 2" descr="7 Key Marketing Strategies Designed for ...">
            <a:extLst>
              <a:ext uri="{FF2B5EF4-FFF2-40B4-BE49-F238E27FC236}">
                <a16:creationId xmlns:a16="http://schemas.microsoft.com/office/drawing/2014/main" id="{C9C310D4-A966-9A50-0D21-AE2355F8BDE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TextBox 7">
            <a:extLst>
              <a:ext uri="{FF2B5EF4-FFF2-40B4-BE49-F238E27FC236}">
                <a16:creationId xmlns:a16="http://schemas.microsoft.com/office/drawing/2014/main" id="{9C4BB78B-108C-D990-1127-4D41CFF7E6F8}"/>
              </a:ext>
            </a:extLst>
          </p:cNvPr>
          <p:cNvSpPr txBox="1"/>
          <p:nvPr/>
        </p:nvSpPr>
        <p:spPr>
          <a:xfrm>
            <a:off x="9176584" y="4430486"/>
            <a:ext cx="237744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(Lin, et al.,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10 Digital Transformation Challenges ...">
            <a:extLst>
              <a:ext uri="{FF2B5EF4-FFF2-40B4-BE49-F238E27FC236}">
                <a16:creationId xmlns:a16="http://schemas.microsoft.com/office/drawing/2014/main" id="{43982FCA-C983-A4C9-9A4E-827A51C7E6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6554" y="1889760"/>
            <a:ext cx="2617470" cy="2377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0542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51F1A-F80B-F1DE-9278-7A011FD83B2A}"/>
              </a:ext>
            </a:extLst>
          </p:cNvPr>
          <p:cNvSpPr>
            <a:spLocks noGrp="1"/>
          </p:cNvSpPr>
          <p:nvPr>
            <p:ph type="title"/>
          </p:nvPr>
        </p:nvSpPr>
        <p:spPr>
          <a:xfrm>
            <a:off x="1082040" y="232497"/>
            <a:ext cx="10972800" cy="1320800"/>
          </a:xfrm>
        </p:spPr>
        <p:txBody>
          <a:bodyPr>
            <a:noAutofit/>
          </a:bodyPr>
          <a:lstStyle/>
          <a:p>
            <a:pPr algn="just">
              <a:lnSpc>
                <a:spcPct val="150000"/>
              </a:lnSpc>
              <a:spcBef>
                <a:spcPts val="200"/>
              </a:spcBef>
            </a:pPr>
            <a:r>
              <a:rPr lang="en-GB"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Cont</a:t>
            </a:r>
            <a:r>
              <a:rPr lang="en-GB" sz="28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emporary issues and limitations</a:t>
            </a:r>
            <a:endParaRPr lang="en-IN"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012935D-4AE4-814B-8B82-11AEC4629D44}"/>
              </a:ext>
            </a:extLst>
          </p:cNvPr>
          <p:cNvSpPr>
            <a:spLocks noGrp="1"/>
          </p:cNvSpPr>
          <p:nvPr>
            <p:ph idx="1"/>
          </p:nvPr>
        </p:nvSpPr>
        <p:spPr>
          <a:xfrm>
            <a:off x="908684" y="1793413"/>
            <a:ext cx="7488556" cy="3880773"/>
          </a:xfrm>
        </p:spPr>
        <p:txBody>
          <a:bodyPr>
            <a:noAutofit/>
          </a:bodyPr>
          <a:lstStyle/>
          <a:p>
            <a:pPr marL="342900" lvl="0" indent="-342900" algn="just">
              <a:lnSpc>
                <a:spcPct val="100000"/>
              </a:lnSpc>
              <a:spcBef>
                <a:spcPts val="600"/>
              </a:spcBef>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Examples related to the industry response to the contemporary issue with the help of academic learnings, research and industry knowledge:</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Premier Inn has been able to provide satisfaction to the audience through digital marketing.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Hays Travel has been able to promote improvement in the brand reputation through digital transformation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Liyushiana</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2024).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buFont typeface="Symbol" panose="05050102010706020507" pitchFamily="18" charset="2"/>
              <a:buChar char=""/>
            </a:pPr>
            <a:r>
              <a:rPr lang="en-GB" sz="14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Evaluation of the factors of strength and limitations of the influence created on the hospitality and the hotel industry by the contemporary theme:</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factor of strength is taking decisions on a real-time basis.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Another effective strength factor comprises enjoying the facilities of customisation in marketing activities.</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factor of limitation is the complexity of using digital technology.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Another effective limitation factor is the excessive expenses in promoting digital transformation (Morelos-Gómez, et al., 2024).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AutoShape 2" descr="What is a Marketing Plan &amp; How to Write ...">
            <a:extLst>
              <a:ext uri="{FF2B5EF4-FFF2-40B4-BE49-F238E27FC236}">
                <a16:creationId xmlns:a16="http://schemas.microsoft.com/office/drawing/2014/main" id="{86C31674-52AB-1322-4728-CEA3D23C758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2" descr="What is Opt-In Marketing? - Bouncer">
            <a:extLst>
              <a:ext uri="{FF2B5EF4-FFF2-40B4-BE49-F238E27FC236}">
                <a16:creationId xmlns:a16="http://schemas.microsoft.com/office/drawing/2014/main" id="{516D2AB8-5E27-8BC3-52D0-5D41BAD256EF}"/>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FDB4DA8D-82E7-18FA-9AF6-13585236DDA3}"/>
              </a:ext>
            </a:extLst>
          </p:cNvPr>
          <p:cNvSpPr txBox="1"/>
          <p:nvPr/>
        </p:nvSpPr>
        <p:spPr>
          <a:xfrm>
            <a:off x="9176584" y="4430486"/>
            <a:ext cx="237744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(Lin, et al.,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098" name="Picture 2" descr="5 Digital Transformation Examples ...">
            <a:extLst>
              <a:ext uri="{FF2B5EF4-FFF2-40B4-BE49-F238E27FC236}">
                <a16:creationId xmlns:a16="http://schemas.microsoft.com/office/drawing/2014/main" id="{6AF4414D-7BEF-3725-03C8-77B29C5633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9640" y="2066924"/>
            <a:ext cx="2752725" cy="23635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8209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E2BF0-CB29-3E32-A6EF-564BEDC59D39}"/>
              </a:ext>
            </a:extLst>
          </p:cNvPr>
          <p:cNvSpPr>
            <a:spLocks noGrp="1"/>
          </p:cNvSpPr>
          <p:nvPr>
            <p:ph type="title"/>
          </p:nvPr>
        </p:nvSpPr>
        <p:spPr>
          <a:xfrm>
            <a:off x="1173480" y="471714"/>
            <a:ext cx="9997440" cy="1320800"/>
          </a:xfrm>
        </p:spPr>
        <p:txBody>
          <a:bodyPr>
            <a:normAutofit/>
          </a:bodyPr>
          <a:lstStyle/>
          <a:p>
            <a:pPr algn="just">
              <a:lnSpc>
                <a:spcPct val="150000"/>
              </a:lnSpc>
              <a:spcBef>
                <a:spcPts val="200"/>
              </a:spcBef>
            </a:pPr>
            <a:r>
              <a:rPr lang="en-GB"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Identification of the options of management and the policy for the future with relation to the chosen theme </a:t>
            </a:r>
            <a:endParaRPr lang="en-IN"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F20A750-1B36-80BC-DC27-D496EF2B93FE}"/>
              </a:ext>
            </a:extLst>
          </p:cNvPr>
          <p:cNvSpPr>
            <a:spLocks noGrp="1"/>
          </p:cNvSpPr>
          <p:nvPr>
            <p:ph idx="1"/>
          </p:nvPr>
        </p:nvSpPr>
        <p:spPr>
          <a:xfrm>
            <a:off x="1173479" y="1945813"/>
            <a:ext cx="7795721" cy="3880773"/>
          </a:xfrm>
        </p:spPr>
        <p:txBody>
          <a:bodyPr>
            <a:normAutofit/>
          </a:bodyPr>
          <a:lstStyle/>
          <a:p>
            <a:pPr marL="342900" lvl="0" indent="-342900" algn="just">
              <a:lnSpc>
                <a:spcPct val="100000"/>
              </a:lnSpc>
              <a:buFont typeface="Symbol" panose="05050102010706020507" pitchFamily="18" charset="2"/>
              <a:buChar char=""/>
            </a:pPr>
            <a:r>
              <a:rPr lang="en-GB" sz="1400" b="1"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Future recommendations for the hotel and hospitality industry in association with the evaluation of the chosen theme:</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Introduction of innovation policy and creativity policies within the organisation is promoted.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Focus to be provided in association with arranging training opportunities for the employees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Dzingirai</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2024).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Constant emphasis to be given to the arrangement of development facilities for human resources.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Recommendation is associated with the introduction of the data protection policy. </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Focus to be generated in terms of promoting changes in the activities of the management to attack the changing market situation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Dzingirai</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AutoShape 2" descr="How does marketing influence businesses ...">
            <a:extLst>
              <a:ext uri="{FF2B5EF4-FFF2-40B4-BE49-F238E27FC236}">
                <a16:creationId xmlns:a16="http://schemas.microsoft.com/office/drawing/2014/main" id="{5DF49E20-C7FE-A8E3-523E-D171024E549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2" descr="What is B2C Marketing? Strategies ...">
            <a:extLst>
              <a:ext uri="{FF2B5EF4-FFF2-40B4-BE49-F238E27FC236}">
                <a16:creationId xmlns:a16="http://schemas.microsoft.com/office/drawing/2014/main" id="{037B7DD1-716B-37CB-E087-02485AC593D0}"/>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a:extLst>
              <a:ext uri="{FF2B5EF4-FFF2-40B4-BE49-F238E27FC236}">
                <a16:creationId xmlns:a16="http://schemas.microsoft.com/office/drawing/2014/main" id="{CF040ACB-CD64-1E45-5415-A19F28FF6C4F}"/>
              </a:ext>
            </a:extLst>
          </p:cNvPr>
          <p:cNvPicPr>
            <a:picLocks noChangeAspect="1"/>
          </p:cNvPicPr>
          <p:nvPr/>
        </p:nvPicPr>
        <p:blipFill>
          <a:blip r:embed="rId3"/>
          <a:stretch>
            <a:fillRect/>
          </a:stretch>
        </p:blipFill>
        <p:spPr>
          <a:xfrm>
            <a:off x="9121600" y="1792514"/>
            <a:ext cx="3016271" cy="2809966"/>
          </a:xfrm>
          <a:prstGeom prst="rect">
            <a:avLst/>
          </a:prstGeom>
        </p:spPr>
      </p:pic>
      <p:sp>
        <p:nvSpPr>
          <p:cNvPr id="6" name="TextBox 5">
            <a:extLst>
              <a:ext uri="{FF2B5EF4-FFF2-40B4-BE49-F238E27FC236}">
                <a16:creationId xmlns:a16="http://schemas.microsoft.com/office/drawing/2014/main" id="{F61EABE2-671C-8324-443A-DB92B72479DB}"/>
              </a:ext>
            </a:extLst>
          </p:cNvPr>
          <p:cNvSpPr txBox="1"/>
          <p:nvPr/>
        </p:nvSpPr>
        <p:spPr>
          <a:xfrm>
            <a:off x="9441015" y="5070300"/>
            <a:ext cx="237744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(Lin, et al.,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449800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A4B2D-6EAF-ABEF-94D9-A3D3F49DA628}"/>
              </a:ext>
            </a:extLst>
          </p:cNvPr>
          <p:cNvSpPr>
            <a:spLocks noGrp="1"/>
          </p:cNvSpPr>
          <p:nvPr>
            <p:ph type="title"/>
          </p:nvPr>
        </p:nvSpPr>
        <p:spPr>
          <a:xfrm>
            <a:off x="1336233" y="259080"/>
            <a:ext cx="8596668" cy="1320800"/>
          </a:xfrm>
        </p:spPr>
        <p:txBody>
          <a:bodyPr>
            <a:norm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A46D6FE-5737-C2A6-F911-135F0E77DD54}"/>
              </a:ext>
            </a:extLst>
          </p:cNvPr>
          <p:cNvSpPr>
            <a:spLocks noGrp="1"/>
          </p:cNvSpPr>
          <p:nvPr>
            <p:ph idx="1"/>
          </p:nvPr>
        </p:nvSpPr>
        <p:spPr>
          <a:xfrm>
            <a:off x="1287780" y="1855789"/>
            <a:ext cx="9616440" cy="3880773"/>
          </a:xfrm>
        </p:spPr>
        <p:txBody>
          <a:bodyPr>
            <a:normAutofit/>
          </a:bodyPr>
          <a:lstStyle/>
          <a:p>
            <a:pPr marL="342900" lvl="0" indent="-342900" algn="just">
              <a:lnSpc>
                <a:spcPct val="10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Significance and benefits of the contemporary theme in the sector of hotel and hospitality have been provided.</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Impact generated by digital transformation as the selected theme has been highlighted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Linnes</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Agrusa</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Evaluation of the influence created on the hospitality and the hotel industry by the contemporary theme with the use of PESTLE Analysis has been analysed.</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Evaluation of the factors of strength and limitations of the influence created on the hospitality and the hotel industry by the contemporary theme has been provided.</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Future recommendations for the hotel and hospitality industry in association with the evaluation of the chosen theme have been given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Linnes</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Agrusa</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71553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DA93A-FBEB-687C-E4CE-2CCCB9C669B8}"/>
              </a:ext>
            </a:extLst>
          </p:cNvPr>
          <p:cNvSpPr>
            <a:spLocks noGrp="1"/>
          </p:cNvSpPr>
          <p:nvPr>
            <p:ph type="title"/>
          </p:nvPr>
        </p:nvSpPr>
        <p:spPr>
          <a:xfrm>
            <a:off x="1219200" y="286108"/>
            <a:ext cx="7567122" cy="1320800"/>
          </a:xfrm>
        </p:spPr>
        <p:txBody>
          <a:bodyPr>
            <a:norm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 </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80FFF1C-6886-119E-9B8E-293D0B072F2C}"/>
              </a:ext>
            </a:extLst>
          </p:cNvPr>
          <p:cNvSpPr>
            <a:spLocks noGrp="1"/>
          </p:cNvSpPr>
          <p:nvPr>
            <p:ph idx="1"/>
          </p:nvPr>
        </p:nvSpPr>
        <p:spPr>
          <a:xfrm>
            <a:off x="1219199" y="2045811"/>
            <a:ext cx="10027921" cy="4351338"/>
          </a:xfrm>
        </p:spPr>
        <p:txBody>
          <a:bodyPr>
            <a:noAutofit/>
          </a:bodyPr>
          <a:lstStyle/>
          <a:p>
            <a:pPr algn="just">
              <a:lnSpc>
                <a:spcPct val="100000"/>
              </a:lnSpc>
              <a:spcBef>
                <a:spcPts val="0"/>
              </a:spcBef>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Cooper, C. and Hall, M. (2019). Contemporary Tourism: An International Approach, 4th Edn. Goodfellows, Oxford.</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Costa, V. and Costa, C. (eds) (2022). Sustainability and competitiveness in the hospitality industry. Hershey, Pennsylvania: Business Science Reference.</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spcAft>
                <a:spcPts val="800"/>
              </a:spcAft>
            </a:pP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Dzingirai</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Chirodzero</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T.C. and Mutanda, V., (2024). Digital Entrepreneurship in Tourism and Hospitality Sector: Lessons from the Global South. In </a:t>
            </a:r>
            <a:r>
              <a:rPr lang="en-GB"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COVID-19 Impact on Tourism Performance in Africa</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 145-160). Singapore: Springer Nature Singapore.</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spcAft>
                <a:spcPts val="800"/>
              </a:spcAft>
            </a:pP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Ford.R.C</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Sturman.M.C</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(2020). Managing Hospitality Organizations 2nd Edn. Sage, London.</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spcAft>
                <a:spcPts val="800"/>
              </a:spcAft>
            </a:pP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Inversini</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(2024). Human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centered</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digital transformation in travel: a horizon 2050 paper. </a:t>
            </a:r>
            <a:r>
              <a:rPr lang="en-GB"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Tourism Review</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Lin, C.Y., Li, C., Mahmood, S., Guo, F. and Qian, Z., (2024). Integrating culture and tourism: A resilient scale for digital transformation innovation. </a:t>
            </a:r>
            <a:r>
              <a:rPr lang="en-GB"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the Knowledge Economy</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pp.1-34.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spcAft>
                <a:spcPts val="800"/>
              </a:spcAft>
            </a:pP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Linnes</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C. and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Agrusa</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J., (2024). Digital transformation in the hospitality and tourism sector in Hawaii. In </a:t>
            </a:r>
            <a:r>
              <a:rPr lang="en-GB"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Handbook on Crisis and Disaster Management in Tourism</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 192-203). Edward Elgar Publishing.</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spcAft>
                <a:spcPts val="800"/>
              </a:spcAft>
            </a:pP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Liyushiana</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Rustanto</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A.E., </a:t>
            </a:r>
            <a:r>
              <a:rPr lang="en-GB" sz="14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Ulfah</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Akbar, R.A. and Imran, I., (2024). Digital Transformation in Tourism: Capturing the Perspective of a Travel Agency. </a:t>
            </a:r>
            <a:r>
              <a:rPr lang="en-GB"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Artificial Intelligence Research</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6</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(1.1).</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00000"/>
              </a:lnSpc>
              <a:spcBef>
                <a:spcPts val="0"/>
              </a:spcBef>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Morelos-Gómez, J., Cardona-Arbeláez, D.A. and Lora-Guzmán, H.S., (2024). Digital transformation in the tourism sector: the key role of social networks. </a:t>
            </a:r>
            <a:r>
              <a:rPr lang="en-GB" sz="14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Revista</a:t>
            </a:r>
            <a:r>
              <a:rPr lang="en-GB"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de </a:t>
            </a:r>
            <a:r>
              <a:rPr lang="en-GB" sz="14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Investigación</a:t>
            </a:r>
            <a:r>
              <a:rPr lang="en-GB"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Desarrollo e </a:t>
            </a:r>
            <a:r>
              <a:rPr lang="en-GB" sz="1400" i="1"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Innovación</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4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63213802"/>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2012</Words>
  <Application>Microsoft Office PowerPoint</Application>
  <PresentationFormat>Widescreen</PresentationFormat>
  <Paragraphs>69</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Calibri</vt:lpstr>
      <vt:lpstr>Calibri Light</vt:lpstr>
      <vt:lpstr>Symbol</vt:lpstr>
      <vt:lpstr>Times New Roman</vt:lpstr>
      <vt:lpstr>Retrospect</vt:lpstr>
      <vt:lpstr>Digital transformation in hospitality and tourism Name: Madalina Iordache  Student number: 2119156   </vt:lpstr>
      <vt:lpstr>Introduction</vt:lpstr>
      <vt:lpstr>Literature Review </vt:lpstr>
      <vt:lpstr>Application to the hospitality and hotel sector </vt:lpstr>
      <vt:lpstr>Contemporary issues and limitations</vt:lpstr>
      <vt:lpstr>Identification of the options of management and the policy for the future with relation to the chosen theme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&amp; Communication in Digital World</dc:title>
  <dc:creator>Khawaja Usman Rafi</dc:creator>
  <cp:lastModifiedBy>Madalina Iordache</cp:lastModifiedBy>
  <cp:revision>21</cp:revision>
  <dcterms:created xsi:type="dcterms:W3CDTF">2024-01-19T13:19:33Z</dcterms:created>
  <dcterms:modified xsi:type="dcterms:W3CDTF">2024-11-07T17:44:32Z</dcterms:modified>
</cp:coreProperties>
</file>