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64" r:id="rId2"/>
    <p:sldId id="257" r:id="rId3"/>
    <p:sldId id="265" r:id="rId4"/>
    <p:sldId id="262" r:id="rId5"/>
    <p:sldId id="263" r:id="rId6"/>
    <p:sldId id="266" r:id="rId7"/>
    <p:sldId id="268" r:id="rId8"/>
    <p:sldId id="260" r:id="rId9"/>
    <p:sldId id="271" r:id="rId10"/>
    <p:sldId id="269" r:id="rId11"/>
    <p:sldId id="270" r:id="rId12"/>
    <p:sldId id="272" r:id="rId13"/>
    <p:sldId id="273" r:id="rId14"/>
    <p:sldId id="274" r:id="rId15"/>
    <p:sldId id="277" r:id="rId16"/>
    <p:sldId id="275" r:id="rId17"/>
    <p:sldId id="276" r:id="rId18"/>
    <p:sldId id="278"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Skelton" userId="065039dad8082131" providerId="LiveId" clId="{F3B067EC-72AE-4EC6-88C7-29E869852A1F}"/>
    <pc:docChg chg="undo custSel addSld delSld modSld sldOrd">
      <pc:chgData name="Mark Skelton" userId="065039dad8082131" providerId="LiveId" clId="{F3B067EC-72AE-4EC6-88C7-29E869852A1F}" dt="2026-04-22T15:21:04.827" v="4646" actId="27636"/>
      <pc:docMkLst>
        <pc:docMk/>
      </pc:docMkLst>
      <pc:sldChg chg="addSp delSp modSp mod">
        <pc:chgData name="Mark Skelton" userId="065039dad8082131" providerId="LiveId" clId="{F3B067EC-72AE-4EC6-88C7-29E869852A1F}" dt="2026-04-20T20:47:07.627" v="4554" actId="1076"/>
        <pc:sldMkLst>
          <pc:docMk/>
          <pc:sldMk cId="2001430897" sldId="257"/>
        </pc:sldMkLst>
        <pc:spChg chg="mod">
          <ac:chgData name="Mark Skelton" userId="065039dad8082131" providerId="LiveId" clId="{F3B067EC-72AE-4EC6-88C7-29E869852A1F}" dt="2026-04-16T20:23:48.757" v="3007" actId="6549"/>
          <ac:spMkLst>
            <pc:docMk/>
            <pc:sldMk cId="2001430897" sldId="257"/>
            <ac:spMk id="2" creationId="{31AD0492-16DB-7BF4-5657-DEA47F878A0E}"/>
          </ac:spMkLst>
        </pc:spChg>
        <pc:spChg chg="add">
          <ac:chgData name="Mark Skelton" userId="065039dad8082131" providerId="LiveId" clId="{F3B067EC-72AE-4EC6-88C7-29E869852A1F}" dt="2026-03-28T14:17:58.403" v="1745" actId="26606"/>
          <ac:spMkLst>
            <pc:docMk/>
            <pc:sldMk cId="2001430897" sldId="257"/>
            <ac:spMk id="105" creationId="{FB5B0058-AF13-4859-B429-4EDDE2A26F7F}"/>
          </ac:spMkLst>
        </pc:spChg>
        <pc:spChg chg="add">
          <ac:chgData name="Mark Skelton" userId="065039dad8082131" providerId="LiveId" clId="{F3B067EC-72AE-4EC6-88C7-29E869852A1F}" dt="2026-03-28T14:17:58.403" v="1745" actId="26606"/>
          <ac:spMkLst>
            <pc:docMk/>
            <pc:sldMk cId="2001430897" sldId="257"/>
            <ac:spMk id="109" creationId="{0FB8E6CF-61A1-4A48-ADE0-5AE823AF1A8A}"/>
          </ac:spMkLst>
        </pc:spChg>
        <pc:picChg chg="add mod">
          <ac:chgData name="Mark Skelton" userId="065039dad8082131" providerId="LiveId" clId="{F3B067EC-72AE-4EC6-88C7-29E869852A1F}" dt="2026-03-24T17:13:41.935" v="260" actId="1076"/>
          <ac:picMkLst>
            <pc:docMk/>
            <pc:sldMk cId="2001430897" sldId="257"/>
            <ac:picMk id="3" creationId="{47923F7C-6145-3BF0-EE43-3C3660982815}"/>
          </ac:picMkLst>
        </pc:picChg>
        <pc:picChg chg="mod ord">
          <ac:chgData name="Mark Skelton" userId="065039dad8082131" providerId="LiveId" clId="{F3B067EC-72AE-4EC6-88C7-29E869852A1F}" dt="2026-03-28T14:17:58.403" v="1745" actId="26606"/>
          <ac:picMkLst>
            <pc:docMk/>
            <pc:sldMk cId="2001430897" sldId="257"/>
            <ac:picMk id="4" creationId="{37B75A90-2765-20E9-D1E9-8ADCA0B3DB7F}"/>
          </ac:picMkLst>
        </pc:picChg>
        <pc:picChg chg="mod">
          <ac:chgData name="Mark Skelton" userId="065039dad8082131" providerId="LiveId" clId="{F3B067EC-72AE-4EC6-88C7-29E869852A1F}" dt="2026-03-28T14:17:58.403" v="1745" actId="26606"/>
          <ac:picMkLst>
            <pc:docMk/>
            <pc:sldMk cId="2001430897" sldId="257"/>
            <ac:picMk id="5" creationId="{55B65A2A-FB43-D23D-FFDA-76B5BFE3F452}"/>
          </ac:picMkLst>
        </pc:picChg>
        <pc:picChg chg="add mod">
          <ac:chgData name="Mark Skelton" userId="065039dad8082131" providerId="LiveId" clId="{F3B067EC-72AE-4EC6-88C7-29E869852A1F}" dt="2026-04-20T20:46:36.712" v="4549" actId="1076"/>
          <ac:picMkLst>
            <pc:docMk/>
            <pc:sldMk cId="2001430897" sldId="257"/>
            <ac:picMk id="7" creationId="{104254E2-02F5-843B-4BE5-ACA0927E65C6}"/>
          </ac:picMkLst>
        </pc:picChg>
        <pc:picChg chg="add mod">
          <ac:chgData name="Mark Skelton" userId="065039dad8082131" providerId="LiveId" clId="{F3B067EC-72AE-4EC6-88C7-29E869852A1F}" dt="2026-04-20T20:46:40.699" v="4551" actId="1076"/>
          <ac:picMkLst>
            <pc:docMk/>
            <pc:sldMk cId="2001430897" sldId="257"/>
            <ac:picMk id="9" creationId="{D52E6656-744D-6846-AD48-12FA7C60B658}"/>
          </ac:picMkLst>
        </pc:picChg>
        <pc:picChg chg="mod ord">
          <ac:chgData name="Mark Skelton" userId="065039dad8082131" providerId="LiveId" clId="{F3B067EC-72AE-4EC6-88C7-29E869852A1F}" dt="2026-04-20T20:47:07.627" v="4554" actId="1076"/>
          <ac:picMkLst>
            <pc:docMk/>
            <pc:sldMk cId="2001430897" sldId="257"/>
            <ac:picMk id="12" creationId="{C438E583-0122-03D7-33E0-A7770E550182}"/>
          </ac:picMkLst>
        </pc:picChg>
        <pc:cxnChg chg="add">
          <ac:chgData name="Mark Skelton" userId="065039dad8082131" providerId="LiveId" clId="{F3B067EC-72AE-4EC6-88C7-29E869852A1F}" dt="2026-03-28T14:17:58.403" v="1745" actId="26606"/>
          <ac:cxnSpMkLst>
            <pc:docMk/>
            <pc:sldMk cId="2001430897" sldId="257"/>
            <ac:cxnSpMk id="107" creationId="{07A9243D-8FC3-4B36-874B-55906B03F484}"/>
          </ac:cxnSpMkLst>
        </pc:cxnChg>
      </pc:sldChg>
      <pc:sldChg chg="addSp delSp modSp new mod setBg modNotesTx">
        <pc:chgData name="Mark Skelton" userId="065039dad8082131" providerId="LiveId" clId="{F3B067EC-72AE-4EC6-88C7-29E869852A1F}" dt="2026-04-20T16:10:20.387" v="3583" actId="255"/>
        <pc:sldMkLst>
          <pc:docMk/>
          <pc:sldMk cId="3418094523" sldId="260"/>
        </pc:sldMkLst>
        <pc:spChg chg="mod">
          <ac:chgData name="Mark Skelton" userId="065039dad8082131" providerId="LiveId" clId="{F3B067EC-72AE-4EC6-88C7-29E869852A1F}" dt="2026-04-20T16:10:20.387" v="3583" actId="255"/>
          <ac:spMkLst>
            <pc:docMk/>
            <pc:sldMk cId="3418094523" sldId="260"/>
            <ac:spMk id="2" creationId="{02AA5EC5-78B8-E77B-DCE9-B28DBECEEF66}"/>
          </ac:spMkLst>
        </pc:spChg>
        <pc:picChg chg="add mod">
          <ac:chgData name="Mark Skelton" userId="065039dad8082131" providerId="LiveId" clId="{F3B067EC-72AE-4EC6-88C7-29E869852A1F}" dt="2026-03-24T17:12:37.958" v="254" actId="1076"/>
          <ac:picMkLst>
            <pc:docMk/>
            <pc:sldMk cId="3418094523" sldId="260"/>
            <ac:picMk id="8" creationId="{287EEC9C-27BB-D47D-846B-F31D03A011F3}"/>
          </ac:picMkLst>
        </pc:picChg>
      </pc:sldChg>
      <pc:sldChg chg="addSp delSp modSp new mod setBg">
        <pc:chgData name="Mark Skelton" userId="065039dad8082131" providerId="LiveId" clId="{F3B067EC-72AE-4EC6-88C7-29E869852A1F}" dt="2026-04-20T14:11:40.213" v="3008" actId="478"/>
        <pc:sldMkLst>
          <pc:docMk/>
          <pc:sldMk cId="3925259636" sldId="262"/>
        </pc:sldMkLst>
        <pc:spChg chg="mod ord">
          <ac:chgData name="Mark Skelton" userId="065039dad8082131" providerId="LiveId" clId="{F3B067EC-72AE-4EC6-88C7-29E869852A1F}" dt="2026-03-28T15:45:24.092" v="2173" actId="20577"/>
          <ac:spMkLst>
            <pc:docMk/>
            <pc:sldMk cId="3925259636" sldId="262"/>
            <ac:spMk id="3" creationId="{79432023-5DF0-BB7F-0D1F-317545AF799D}"/>
          </ac:spMkLst>
        </pc:spChg>
        <pc:spChg chg="add mod">
          <ac:chgData name="Mark Skelton" userId="065039dad8082131" providerId="LiveId" clId="{F3B067EC-72AE-4EC6-88C7-29E869852A1F}" dt="2026-03-26T21:20:43.133" v="1293" actId="26606"/>
          <ac:spMkLst>
            <pc:docMk/>
            <pc:sldMk cId="3925259636" sldId="262"/>
            <ac:spMk id="13" creationId="{4F28BF0F-35A4-C2A9-7E31-2F0F50B1A647}"/>
          </ac:spMkLst>
        </pc:spChg>
        <pc:spChg chg="add">
          <ac:chgData name="Mark Skelton" userId="065039dad8082131" providerId="LiveId" clId="{F3B067EC-72AE-4EC6-88C7-29E869852A1F}" dt="2026-03-26T21:20:43.133" v="1293" actId="26606"/>
          <ac:spMkLst>
            <pc:docMk/>
            <pc:sldMk cId="3925259636" sldId="262"/>
            <ac:spMk id="423" creationId="{A7AE9375-4664-4DB2-922D-2782A6E439AC}"/>
          </ac:spMkLst>
        </pc:spChg>
        <pc:spChg chg="add">
          <ac:chgData name="Mark Skelton" userId="065039dad8082131" providerId="LiveId" clId="{F3B067EC-72AE-4EC6-88C7-29E869852A1F}" dt="2026-03-26T21:20:43.133" v="1293" actId="26606"/>
          <ac:spMkLst>
            <pc:docMk/>
            <pc:sldMk cId="3925259636" sldId="262"/>
            <ac:spMk id="427" creationId="{C87417AF-190E-4D6E-AFA6-7D3E84B0B430}"/>
          </ac:spMkLst>
        </pc:spChg>
        <pc:spChg chg="add">
          <ac:chgData name="Mark Skelton" userId="065039dad8082131" providerId="LiveId" clId="{F3B067EC-72AE-4EC6-88C7-29E869852A1F}" dt="2026-03-26T21:20:43.133" v="1293" actId="26606"/>
          <ac:spMkLst>
            <pc:docMk/>
            <pc:sldMk cId="3925259636" sldId="262"/>
            <ac:spMk id="429" creationId="{80B30ED8-273E-4C07-8568-2FE5CC5C483D}"/>
          </ac:spMkLst>
        </pc:spChg>
        <pc:picChg chg="add mod ord">
          <ac:chgData name="Mark Skelton" userId="065039dad8082131" providerId="LiveId" clId="{F3B067EC-72AE-4EC6-88C7-29E869852A1F}" dt="2026-03-26T21:20:43.133" v="1293" actId="26606"/>
          <ac:picMkLst>
            <pc:docMk/>
            <pc:sldMk cId="3925259636" sldId="262"/>
            <ac:picMk id="9" creationId="{FF5C6868-7B03-0CDE-4A16-A69E9125EAED}"/>
          </ac:picMkLst>
        </pc:picChg>
        <pc:picChg chg="add mod">
          <ac:chgData name="Mark Skelton" userId="065039dad8082131" providerId="LiveId" clId="{F3B067EC-72AE-4EC6-88C7-29E869852A1F}" dt="2026-03-26T21:20:43.133" v="1293" actId="26606"/>
          <ac:picMkLst>
            <pc:docMk/>
            <pc:sldMk cId="3925259636" sldId="262"/>
            <ac:picMk id="12" creationId="{2A95C2DF-F413-D09A-318A-654EEC1EB3B9}"/>
          </ac:picMkLst>
        </pc:picChg>
        <pc:picChg chg="add mod">
          <ac:chgData name="Mark Skelton" userId="065039dad8082131" providerId="LiveId" clId="{F3B067EC-72AE-4EC6-88C7-29E869852A1F}" dt="2026-03-26T21:20:54.469" v="1295" actId="1076"/>
          <ac:picMkLst>
            <pc:docMk/>
            <pc:sldMk cId="3925259636" sldId="262"/>
            <ac:picMk id="16" creationId="{85691BF0-4C5C-C893-6DDA-3EFB4A29F42D}"/>
          </ac:picMkLst>
        </pc:picChg>
      </pc:sldChg>
      <pc:sldChg chg="addSp delSp modSp new mod setBg">
        <pc:chgData name="Mark Skelton" userId="065039dad8082131" providerId="LiveId" clId="{F3B067EC-72AE-4EC6-88C7-29E869852A1F}" dt="2026-03-28T15:43:19.095" v="2158"/>
        <pc:sldMkLst>
          <pc:docMk/>
          <pc:sldMk cId="2507573284" sldId="263"/>
        </pc:sldMkLst>
        <pc:spChg chg="mod">
          <ac:chgData name="Mark Skelton" userId="065039dad8082131" providerId="LiveId" clId="{F3B067EC-72AE-4EC6-88C7-29E869852A1F}" dt="2026-03-28T15:43:19.095" v="2158"/>
          <ac:spMkLst>
            <pc:docMk/>
            <pc:sldMk cId="2507573284" sldId="263"/>
            <ac:spMk id="3" creationId="{8DFAE7FC-9A98-8B04-9AB1-3B5C242FD470}"/>
          </ac:spMkLst>
        </pc:spChg>
        <pc:spChg chg="add">
          <ac:chgData name="Mark Skelton" userId="065039dad8082131" providerId="LiveId" clId="{F3B067EC-72AE-4EC6-88C7-29E869852A1F}" dt="2026-03-28T13:48:45.128" v="1566" actId="26606"/>
          <ac:spMkLst>
            <pc:docMk/>
            <pc:sldMk cId="2507573284" sldId="263"/>
            <ac:spMk id="66" creationId="{FB5B0058-AF13-4859-B429-4EDDE2A26F7F}"/>
          </ac:spMkLst>
        </pc:spChg>
        <pc:spChg chg="add">
          <ac:chgData name="Mark Skelton" userId="065039dad8082131" providerId="LiveId" clId="{F3B067EC-72AE-4EC6-88C7-29E869852A1F}" dt="2026-03-28T13:48:45.128" v="1566" actId="26606"/>
          <ac:spMkLst>
            <pc:docMk/>
            <pc:sldMk cId="2507573284" sldId="263"/>
            <ac:spMk id="70" creationId="{81BD432D-FAB3-4B5D-BF27-4DA7C75B3238}"/>
          </ac:spMkLst>
        </pc:spChg>
        <pc:picChg chg="add mod">
          <ac:chgData name="Mark Skelton" userId="065039dad8082131" providerId="LiveId" clId="{F3B067EC-72AE-4EC6-88C7-29E869852A1F}" dt="2026-03-28T13:48:45.128" v="1566" actId="26606"/>
          <ac:picMkLst>
            <pc:docMk/>
            <pc:sldMk cId="2507573284" sldId="263"/>
            <ac:picMk id="5" creationId="{FA0EABA2-6FA1-3DBB-02CE-81D212CDDE11}"/>
          </ac:picMkLst>
        </pc:picChg>
        <pc:picChg chg="add del mod ord">
          <ac:chgData name="Mark Skelton" userId="065039dad8082131" providerId="LiveId" clId="{F3B067EC-72AE-4EC6-88C7-29E869852A1F}" dt="2026-03-28T13:48:45.128" v="1566" actId="26606"/>
          <ac:picMkLst>
            <pc:docMk/>
            <pc:sldMk cId="2507573284" sldId="263"/>
            <ac:picMk id="8" creationId="{2CFC50A9-2390-40CE-46D2-F7433B042E42}"/>
          </ac:picMkLst>
        </pc:picChg>
        <pc:picChg chg="add mod">
          <ac:chgData name="Mark Skelton" userId="065039dad8082131" providerId="LiveId" clId="{F3B067EC-72AE-4EC6-88C7-29E869852A1F}" dt="2026-03-28T13:49:58.574" v="1580" actId="1076"/>
          <ac:picMkLst>
            <pc:docMk/>
            <pc:sldMk cId="2507573284" sldId="263"/>
            <ac:picMk id="11" creationId="{A8946746-FF47-756E-88F9-EB11C026E59D}"/>
          </ac:picMkLst>
        </pc:picChg>
        <pc:picChg chg="add mod">
          <ac:chgData name="Mark Skelton" userId="065039dad8082131" providerId="LiveId" clId="{F3B067EC-72AE-4EC6-88C7-29E869852A1F}" dt="2026-03-28T13:50:03.575" v="1582" actId="1076"/>
          <ac:picMkLst>
            <pc:docMk/>
            <pc:sldMk cId="2507573284" sldId="263"/>
            <ac:picMk id="14" creationId="{EFB24C7D-8DA1-AE08-BF0F-2AB823A23D52}"/>
          </ac:picMkLst>
        </pc:picChg>
        <pc:cxnChg chg="add">
          <ac:chgData name="Mark Skelton" userId="065039dad8082131" providerId="LiveId" clId="{F3B067EC-72AE-4EC6-88C7-29E869852A1F}" dt="2026-03-28T13:48:45.128" v="1566" actId="26606"/>
          <ac:cxnSpMkLst>
            <pc:docMk/>
            <pc:sldMk cId="2507573284" sldId="263"/>
            <ac:cxnSpMk id="68" creationId="{07A9243D-8FC3-4B36-874B-55906B03F484}"/>
          </ac:cxnSpMkLst>
        </pc:cxnChg>
      </pc:sldChg>
      <pc:sldChg chg="addSp delSp modSp new mod setBg addAnim setClrOvrMap">
        <pc:chgData name="Mark Skelton" userId="065039dad8082131" providerId="LiveId" clId="{F3B067EC-72AE-4EC6-88C7-29E869852A1F}" dt="2026-04-20T20:45:35.079" v="4547" actId="962"/>
        <pc:sldMkLst>
          <pc:docMk/>
          <pc:sldMk cId="1571428020" sldId="264"/>
        </pc:sldMkLst>
        <pc:spChg chg="mod ord">
          <ac:chgData name="Mark Skelton" userId="065039dad8082131" providerId="LiveId" clId="{F3B067EC-72AE-4EC6-88C7-29E869852A1F}" dt="2026-03-30T18:48:47.999" v="2834" actId="14100"/>
          <ac:spMkLst>
            <pc:docMk/>
            <pc:sldMk cId="1571428020" sldId="264"/>
            <ac:spMk id="2" creationId="{924B6055-D754-4A5D-017B-1E7F4A728B77}"/>
          </ac:spMkLst>
        </pc:spChg>
        <pc:spChg chg="add">
          <ac:chgData name="Mark Skelton" userId="065039dad8082131" providerId="LiveId" clId="{F3B067EC-72AE-4EC6-88C7-29E869852A1F}" dt="2026-03-28T14:14:32.168" v="1661" actId="26606"/>
          <ac:spMkLst>
            <pc:docMk/>
            <pc:sldMk cId="1571428020" sldId="264"/>
            <ac:spMk id="15" creationId="{27BDFED6-6E33-4606-AFE2-886ADB1C018E}"/>
          </ac:spMkLst>
        </pc:spChg>
        <pc:spChg chg="add">
          <ac:chgData name="Mark Skelton" userId="065039dad8082131" providerId="LiveId" clId="{F3B067EC-72AE-4EC6-88C7-29E869852A1F}" dt="2026-03-28T14:14:32.168" v="1661" actId="26606"/>
          <ac:spMkLst>
            <pc:docMk/>
            <pc:sldMk cId="1571428020" sldId="264"/>
            <ac:spMk id="17" creationId="{890DEF05-784E-4B61-89E4-04C4ECF4E5A0}"/>
          </ac:spMkLst>
        </pc:spChg>
        <pc:picChg chg="add mod">
          <ac:chgData name="Mark Skelton" userId="065039dad8082131" providerId="LiveId" clId="{F3B067EC-72AE-4EC6-88C7-29E869852A1F}" dt="2026-04-20T20:45:35.079" v="4547" actId="962"/>
          <ac:picMkLst>
            <pc:docMk/>
            <pc:sldMk cId="1571428020" sldId="264"/>
            <ac:picMk id="5" creationId="{113E1CAC-1676-3D41-99D5-5AB83CF3424D}"/>
          </ac:picMkLst>
        </pc:picChg>
        <pc:picChg chg="add mod ord">
          <ac:chgData name="Mark Skelton" userId="065039dad8082131" providerId="LiveId" clId="{F3B067EC-72AE-4EC6-88C7-29E869852A1F}" dt="2026-03-28T14:14:32.168" v="1661" actId="26606"/>
          <ac:picMkLst>
            <pc:docMk/>
            <pc:sldMk cId="1571428020" sldId="264"/>
            <ac:picMk id="9" creationId="{6AEFC76A-4281-4EF3-257A-A98F2014E1CE}"/>
          </ac:picMkLst>
        </pc:picChg>
        <pc:picChg chg="add mod">
          <ac:chgData name="Mark Skelton" userId="065039dad8082131" providerId="LiveId" clId="{F3B067EC-72AE-4EC6-88C7-29E869852A1F}" dt="2026-03-28T14:19:04.925" v="1755" actId="1076"/>
          <ac:picMkLst>
            <pc:docMk/>
            <pc:sldMk cId="1571428020" sldId="264"/>
            <ac:picMk id="12" creationId="{E8562FEE-F633-6D03-25E2-1C155FAD10A1}"/>
          </ac:picMkLst>
        </pc:picChg>
        <pc:picChg chg="add mod">
          <ac:chgData name="Mark Skelton" userId="065039dad8082131" providerId="LiveId" clId="{F3B067EC-72AE-4EC6-88C7-29E869852A1F}" dt="2026-03-28T15:44:26.212" v="2160" actId="1076"/>
          <ac:picMkLst>
            <pc:docMk/>
            <pc:sldMk cId="1571428020" sldId="264"/>
            <ac:picMk id="14" creationId="{2FFBF084-37D3-B734-C1D3-0F87268FF623}"/>
          </ac:picMkLst>
        </pc:picChg>
        <pc:cxnChg chg="add">
          <ac:chgData name="Mark Skelton" userId="065039dad8082131" providerId="LiveId" clId="{F3B067EC-72AE-4EC6-88C7-29E869852A1F}" dt="2026-03-28T14:14:32.168" v="1661" actId="26606"/>
          <ac:cxnSpMkLst>
            <pc:docMk/>
            <pc:sldMk cId="1571428020" sldId="264"/>
            <ac:cxnSpMk id="19" creationId="{C41BAEC7-F7B0-4224-8B18-8F74B7D87F0B}"/>
          </ac:cxnSpMkLst>
        </pc:cxnChg>
      </pc:sldChg>
      <pc:sldChg chg="addSp delSp modSp new mod setBg">
        <pc:chgData name="Mark Skelton" userId="065039dad8082131" providerId="LiveId" clId="{F3B067EC-72AE-4EC6-88C7-29E869852A1F}" dt="2026-03-28T15:44:51.852" v="2170" actId="20577"/>
        <pc:sldMkLst>
          <pc:docMk/>
          <pc:sldMk cId="312805491" sldId="265"/>
        </pc:sldMkLst>
        <pc:spChg chg="mod">
          <ac:chgData name="Mark Skelton" userId="065039dad8082131" providerId="LiveId" clId="{F3B067EC-72AE-4EC6-88C7-29E869852A1F}" dt="2026-03-28T15:44:51.852" v="2170" actId="20577"/>
          <ac:spMkLst>
            <pc:docMk/>
            <pc:sldMk cId="312805491" sldId="265"/>
            <ac:spMk id="3" creationId="{688A632E-F682-6B8E-1F15-CA184324956A}"/>
          </ac:spMkLst>
        </pc:spChg>
        <pc:spChg chg="add">
          <ac:chgData name="Mark Skelton" userId="065039dad8082131" providerId="LiveId" clId="{F3B067EC-72AE-4EC6-88C7-29E869852A1F}" dt="2026-03-28T14:38:05.269" v="2043" actId="26606"/>
          <ac:spMkLst>
            <pc:docMk/>
            <pc:sldMk cId="312805491" sldId="265"/>
            <ac:spMk id="12" creationId="{A7AE9375-4664-4DB2-922D-2782A6E439AC}"/>
          </ac:spMkLst>
        </pc:spChg>
        <pc:spChg chg="add">
          <ac:chgData name="Mark Skelton" userId="065039dad8082131" providerId="LiveId" clId="{F3B067EC-72AE-4EC6-88C7-29E869852A1F}" dt="2026-03-28T14:38:05.269" v="2043" actId="26606"/>
          <ac:spMkLst>
            <pc:docMk/>
            <pc:sldMk cId="312805491" sldId="265"/>
            <ac:spMk id="16" creationId="{C87417AF-190E-4D6E-AFA6-7D3E84B0B430}"/>
          </ac:spMkLst>
        </pc:spChg>
        <pc:spChg chg="add">
          <ac:chgData name="Mark Skelton" userId="065039dad8082131" providerId="LiveId" clId="{F3B067EC-72AE-4EC6-88C7-29E869852A1F}" dt="2026-03-28T14:38:05.269" v="2043" actId="26606"/>
          <ac:spMkLst>
            <pc:docMk/>
            <pc:sldMk cId="312805491" sldId="265"/>
            <ac:spMk id="18" creationId="{80B30ED8-273E-4C07-8568-2FE5CC5C483D}"/>
          </ac:spMkLst>
        </pc:spChg>
        <pc:picChg chg="add mod">
          <ac:chgData name="Mark Skelton" userId="065039dad8082131" providerId="LiveId" clId="{F3B067EC-72AE-4EC6-88C7-29E869852A1F}" dt="2026-03-28T14:38:05.269" v="2043" actId="26606"/>
          <ac:picMkLst>
            <pc:docMk/>
            <pc:sldMk cId="312805491" sldId="265"/>
            <ac:picMk id="5" creationId="{CCCB7AFE-00D0-16B3-07DF-E848CFB2FA71}"/>
          </ac:picMkLst>
        </pc:picChg>
        <pc:picChg chg="add mod">
          <ac:chgData name="Mark Skelton" userId="065039dad8082131" providerId="LiveId" clId="{F3B067EC-72AE-4EC6-88C7-29E869852A1F}" dt="2026-03-28T14:38:05.269" v="2043" actId="26606"/>
          <ac:picMkLst>
            <pc:docMk/>
            <pc:sldMk cId="312805491" sldId="265"/>
            <ac:picMk id="7" creationId="{2F5F7F6C-2644-55AE-F3C7-F0F522A8CAFC}"/>
          </ac:picMkLst>
        </pc:picChg>
        <pc:picChg chg="add mod">
          <ac:chgData name="Mark Skelton" userId="065039dad8082131" providerId="LiveId" clId="{F3B067EC-72AE-4EC6-88C7-29E869852A1F}" dt="2026-03-28T14:38:25.202" v="2045" actId="1076"/>
          <ac:picMkLst>
            <pc:docMk/>
            <pc:sldMk cId="312805491" sldId="265"/>
            <ac:picMk id="9" creationId="{C69D6258-24ED-6681-D4CB-16BC4A3A820B}"/>
          </ac:picMkLst>
        </pc:picChg>
        <pc:picChg chg="add mod">
          <ac:chgData name="Mark Skelton" userId="065039dad8082131" providerId="LiveId" clId="{F3B067EC-72AE-4EC6-88C7-29E869852A1F}" dt="2026-03-28T14:38:31.598" v="2047" actId="1076"/>
          <ac:picMkLst>
            <pc:docMk/>
            <pc:sldMk cId="312805491" sldId="265"/>
            <ac:picMk id="11" creationId="{83622D93-DAE2-8F2E-7183-36B551AC2B11}"/>
          </ac:picMkLst>
        </pc:picChg>
        <pc:cxnChg chg="add">
          <ac:chgData name="Mark Skelton" userId="065039dad8082131" providerId="LiveId" clId="{F3B067EC-72AE-4EC6-88C7-29E869852A1F}" dt="2026-03-28T14:38:05.269" v="2043" actId="26606"/>
          <ac:cxnSpMkLst>
            <pc:docMk/>
            <pc:sldMk cId="312805491" sldId="265"/>
            <ac:cxnSpMk id="14" creationId="{EE504C98-6397-41C1-A8D8-2D9C4ED307E0}"/>
          </ac:cxnSpMkLst>
        </pc:cxnChg>
      </pc:sldChg>
      <pc:sldChg chg="addSp delSp modSp new mod setBg">
        <pc:chgData name="Mark Skelton" userId="065039dad8082131" providerId="LiveId" clId="{F3B067EC-72AE-4EC6-88C7-29E869852A1F}" dt="2026-04-20T20:49:28.682" v="4558" actId="962"/>
        <pc:sldMkLst>
          <pc:docMk/>
          <pc:sldMk cId="4230433483" sldId="266"/>
        </pc:sldMkLst>
        <pc:spChg chg="mod">
          <ac:chgData name="Mark Skelton" userId="065039dad8082131" providerId="LiveId" clId="{F3B067EC-72AE-4EC6-88C7-29E869852A1F}" dt="2026-03-31T16:27:32.015" v="2934" actId="122"/>
          <ac:spMkLst>
            <pc:docMk/>
            <pc:sldMk cId="4230433483" sldId="266"/>
            <ac:spMk id="3" creationId="{469E0F7C-251C-3F46-B2EF-300EB8EB5BEC}"/>
          </ac:spMkLst>
        </pc:spChg>
        <pc:spChg chg="add">
          <ac:chgData name="Mark Skelton" userId="065039dad8082131" providerId="LiveId" clId="{F3B067EC-72AE-4EC6-88C7-29E869852A1F}" dt="2026-03-30T12:54:03.585" v="2394" actId="26606"/>
          <ac:spMkLst>
            <pc:docMk/>
            <pc:sldMk cId="4230433483" sldId="266"/>
            <ac:spMk id="12" creationId="{FB5B0058-AF13-4859-B429-4EDDE2A26F7F}"/>
          </ac:spMkLst>
        </pc:spChg>
        <pc:spChg chg="add">
          <ac:chgData name="Mark Skelton" userId="065039dad8082131" providerId="LiveId" clId="{F3B067EC-72AE-4EC6-88C7-29E869852A1F}" dt="2026-03-30T12:54:03.585" v="2394" actId="26606"/>
          <ac:spMkLst>
            <pc:docMk/>
            <pc:sldMk cId="4230433483" sldId="266"/>
            <ac:spMk id="14" creationId="{0277405F-0B4F-4418-B773-1B38814125B6}"/>
          </ac:spMkLst>
        </pc:spChg>
        <pc:picChg chg="add mod ord">
          <ac:chgData name="Mark Skelton" userId="065039dad8082131" providerId="LiveId" clId="{F3B067EC-72AE-4EC6-88C7-29E869852A1F}" dt="2026-04-20T20:49:04.696" v="4556" actId="962"/>
          <ac:picMkLst>
            <pc:docMk/>
            <pc:sldMk cId="4230433483" sldId="266"/>
            <ac:picMk id="5" creationId="{D4648CAA-CD17-B4AA-8A72-C95990D09325}"/>
          </ac:picMkLst>
        </pc:picChg>
        <pc:picChg chg="add mod">
          <ac:chgData name="Mark Skelton" userId="065039dad8082131" providerId="LiveId" clId="{F3B067EC-72AE-4EC6-88C7-29E869852A1F}" dt="2026-04-20T20:49:28.682" v="4558" actId="962"/>
          <ac:picMkLst>
            <pc:docMk/>
            <pc:sldMk cId="4230433483" sldId="266"/>
            <ac:picMk id="7" creationId="{D8C573DA-FE30-BB2C-2C18-E1B7FFA8284F}"/>
          </ac:picMkLst>
        </pc:picChg>
        <pc:picChg chg="add mod">
          <ac:chgData name="Mark Skelton" userId="065039dad8082131" providerId="LiveId" clId="{F3B067EC-72AE-4EC6-88C7-29E869852A1F}" dt="2026-03-30T12:58:40.647" v="2450" actId="1076"/>
          <ac:picMkLst>
            <pc:docMk/>
            <pc:sldMk cId="4230433483" sldId="266"/>
            <ac:picMk id="9" creationId="{1A8FD29D-BE96-749C-59B1-7BCD1DEA72AF}"/>
          </ac:picMkLst>
        </pc:picChg>
        <pc:picChg chg="add mod">
          <ac:chgData name="Mark Skelton" userId="065039dad8082131" providerId="LiveId" clId="{F3B067EC-72AE-4EC6-88C7-29E869852A1F}" dt="2026-03-30T12:58:22.903" v="2448" actId="1076"/>
          <ac:picMkLst>
            <pc:docMk/>
            <pc:sldMk cId="4230433483" sldId="266"/>
            <ac:picMk id="11" creationId="{8C6DA4B1-0250-6046-0164-CE09FA27EB31}"/>
          </ac:picMkLst>
        </pc:picChg>
      </pc:sldChg>
      <pc:sldChg chg="addSp delSp modSp new mod setBg">
        <pc:chgData name="Mark Skelton" userId="065039dad8082131" providerId="LiveId" clId="{F3B067EC-72AE-4EC6-88C7-29E869852A1F}" dt="2026-04-20T20:50:58.134" v="4565" actId="962"/>
        <pc:sldMkLst>
          <pc:docMk/>
          <pc:sldMk cId="3916896694" sldId="268"/>
        </pc:sldMkLst>
        <pc:spChg chg="mod">
          <ac:chgData name="Mark Skelton" userId="065039dad8082131" providerId="LiveId" clId="{F3B067EC-72AE-4EC6-88C7-29E869852A1F}" dt="2026-04-20T18:35:00.527" v="4422" actId="20577"/>
          <ac:spMkLst>
            <pc:docMk/>
            <pc:sldMk cId="3916896694" sldId="268"/>
            <ac:spMk id="3" creationId="{81A3961B-DE4D-3AE6-10C9-67F37C022AA5}"/>
          </ac:spMkLst>
        </pc:spChg>
        <pc:spChg chg="add">
          <ac:chgData name="Mark Skelton" userId="065039dad8082131" providerId="LiveId" clId="{F3B067EC-72AE-4EC6-88C7-29E869852A1F}" dt="2026-03-30T13:29:22.772" v="2570" actId="26606"/>
          <ac:spMkLst>
            <pc:docMk/>
            <pc:sldMk cId="3916896694" sldId="268"/>
            <ac:spMk id="14" creationId="{93B08880-F4DE-42E0-AE26-F56F56349643}"/>
          </ac:spMkLst>
        </pc:spChg>
        <pc:spChg chg="add">
          <ac:chgData name="Mark Skelton" userId="065039dad8082131" providerId="LiveId" clId="{F3B067EC-72AE-4EC6-88C7-29E869852A1F}" dt="2026-03-30T13:29:22.772" v="2570" actId="26606"/>
          <ac:spMkLst>
            <pc:docMk/>
            <pc:sldMk cId="3916896694" sldId="268"/>
            <ac:spMk id="16" creationId="{8A2A689E-17C0-4832-920D-11B3E03EE987}"/>
          </ac:spMkLst>
        </pc:spChg>
        <pc:grpChg chg="add">
          <ac:chgData name="Mark Skelton" userId="065039dad8082131" providerId="LiveId" clId="{F3B067EC-72AE-4EC6-88C7-29E869852A1F}" dt="2026-03-30T13:29:22.772" v="2570" actId="26606"/>
          <ac:grpSpMkLst>
            <pc:docMk/>
            <pc:sldMk cId="3916896694" sldId="268"/>
            <ac:grpSpMk id="18" creationId="{364A290D-B7BC-40B4-AB97-0C801BCCE267}"/>
          </ac:grpSpMkLst>
        </pc:grpChg>
        <pc:picChg chg="add mod ord">
          <ac:chgData name="Mark Skelton" userId="065039dad8082131" providerId="LiveId" clId="{F3B067EC-72AE-4EC6-88C7-29E869852A1F}" dt="2026-04-20T20:50:28.957" v="4563" actId="962"/>
          <ac:picMkLst>
            <pc:docMk/>
            <pc:sldMk cId="3916896694" sldId="268"/>
            <ac:picMk id="5" creationId="{80A57917-57EA-1A34-CDFA-C4F75F61E60A}"/>
          </ac:picMkLst>
        </pc:picChg>
        <pc:picChg chg="add mod">
          <ac:chgData name="Mark Skelton" userId="065039dad8082131" providerId="LiveId" clId="{F3B067EC-72AE-4EC6-88C7-29E869852A1F}" dt="2026-04-20T20:50:01.636" v="4560" actId="962"/>
          <ac:picMkLst>
            <pc:docMk/>
            <pc:sldMk cId="3916896694" sldId="268"/>
            <ac:picMk id="7" creationId="{A9710AC4-C29B-BA13-799D-AA472DF40552}"/>
          </ac:picMkLst>
        </pc:picChg>
        <pc:picChg chg="add mod">
          <ac:chgData name="Mark Skelton" userId="065039dad8082131" providerId="LiveId" clId="{F3B067EC-72AE-4EC6-88C7-29E869852A1F}" dt="2026-04-20T20:50:58.134" v="4565" actId="962"/>
          <ac:picMkLst>
            <pc:docMk/>
            <pc:sldMk cId="3916896694" sldId="268"/>
            <ac:picMk id="9" creationId="{22A73245-CB2F-5DA4-BEC9-2A359E501630}"/>
          </ac:picMkLst>
        </pc:picChg>
        <pc:picChg chg="add mod">
          <ac:chgData name="Mark Skelton" userId="065039dad8082131" providerId="LiveId" clId="{F3B067EC-72AE-4EC6-88C7-29E869852A1F}" dt="2026-04-20T20:50:19.170" v="4561" actId="1076"/>
          <ac:picMkLst>
            <pc:docMk/>
            <pc:sldMk cId="3916896694" sldId="268"/>
            <ac:picMk id="11" creationId="{D11C2030-2862-118D-2275-0FF75A2F749C}"/>
          </ac:picMkLst>
        </pc:picChg>
        <pc:picChg chg="add mod">
          <ac:chgData name="Mark Skelton" userId="065039dad8082131" providerId="LiveId" clId="{F3B067EC-72AE-4EC6-88C7-29E869852A1F}" dt="2026-03-30T13:30:02.283" v="2580" actId="1076"/>
          <ac:picMkLst>
            <pc:docMk/>
            <pc:sldMk cId="3916896694" sldId="268"/>
            <ac:picMk id="13" creationId="{5F80817C-568A-3D0E-BD62-9FA67ECB4F51}"/>
          </ac:picMkLst>
        </pc:picChg>
        <pc:picChg chg="add mod">
          <ac:chgData name="Mark Skelton" userId="065039dad8082131" providerId="LiveId" clId="{F3B067EC-72AE-4EC6-88C7-29E869852A1F}" dt="2026-03-30T13:30:06.226" v="2582" actId="1076"/>
          <ac:picMkLst>
            <pc:docMk/>
            <pc:sldMk cId="3916896694" sldId="268"/>
            <ac:picMk id="17" creationId="{55A865C5-1A4D-D503-4206-24DDB08A5877}"/>
          </ac:picMkLst>
        </pc:picChg>
      </pc:sldChg>
      <pc:sldChg chg="addSp delSp modSp new mod setBg addAnim modAnim">
        <pc:chgData name="Mark Skelton" userId="065039dad8082131" providerId="LiveId" clId="{F3B067EC-72AE-4EC6-88C7-29E869852A1F}" dt="2026-04-20T16:09:50.647" v="3582" actId="6549"/>
        <pc:sldMkLst>
          <pc:docMk/>
          <pc:sldMk cId="2194034055" sldId="269"/>
        </pc:sldMkLst>
        <pc:spChg chg="mod ord">
          <ac:chgData name="Mark Skelton" userId="065039dad8082131" providerId="LiveId" clId="{F3B067EC-72AE-4EC6-88C7-29E869852A1F}" dt="2026-04-20T16:09:50.647" v="3582" actId="6549"/>
          <ac:spMkLst>
            <pc:docMk/>
            <pc:sldMk cId="2194034055" sldId="269"/>
            <ac:spMk id="3" creationId="{FAA030B4-0966-2F22-A1FA-6BEAA6AA91AA}"/>
          </ac:spMkLst>
        </pc:spChg>
        <pc:spChg chg="add mod">
          <ac:chgData name="Mark Skelton" userId="065039dad8082131" providerId="LiveId" clId="{F3B067EC-72AE-4EC6-88C7-29E869852A1F}" dt="2026-03-31T16:38:09.329" v="2946" actId="26606"/>
          <ac:spMkLst>
            <pc:docMk/>
            <pc:sldMk cId="2194034055" sldId="269"/>
            <ac:spMk id="9" creationId="{7BC3BBB6-43FC-0C50-B32E-267FD1F40BC5}"/>
          </ac:spMkLst>
        </pc:spChg>
        <pc:spChg chg="add">
          <ac:chgData name="Mark Skelton" userId="065039dad8082131" providerId="LiveId" clId="{F3B067EC-72AE-4EC6-88C7-29E869852A1F}" dt="2026-03-31T16:38:09.329" v="2946" actId="26606"/>
          <ac:spMkLst>
            <pc:docMk/>
            <pc:sldMk cId="2194034055" sldId="269"/>
            <ac:spMk id="22" creationId="{22A397E7-BF60-45B2-84C7-B074B76C37A7}"/>
          </ac:spMkLst>
        </pc:spChg>
        <pc:spChg chg="add">
          <ac:chgData name="Mark Skelton" userId="065039dad8082131" providerId="LiveId" clId="{F3B067EC-72AE-4EC6-88C7-29E869852A1F}" dt="2026-03-31T16:38:09.329" v="2946" actId="26606"/>
          <ac:spMkLst>
            <pc:docMk/>
            <pc:sldMk cId="2194034055" sldId="269"/>
            <ac:spMk id="24" creationId="{890DEF05-784E-4B61-89E4-04C4ECF4E5A0}"/>
          </ac:spMkLst>
        </pc:spChg>
        <pc:picChg chg="add mod">
          <ac:chgData name="Mark Skelton" userId="065039dad8082131" providerId="LiveId" clId="{F3B067EC-72AE-4EC6-88C7-29E869852A1F}" dt="2026-03-31T16:38:09.329" v="2946" actId="26606"/>
          <ac:picMkLst>
            <pc:docMk/>
            <pc:sldMk cId="2194034055" sldId="269"/>
            <ac:picMk id="8" creationId="{D35455F7-3762-8DCB-CC99-36B083A0676B}"/>
          </ac:picMkLst>
        </pc:picChg>
        <pc:cxnChg chg="add">
          <ac:chgData name="Mark Skelton" userId="065039dad8082131" providerId="LiveId" clId="{F3B067EC-72AE-4EC6-88C7-29E869852A1F}" dt="2026-03-31T16:38:09.329" v="2946" actId="26606"/>
          <ac:cxnSpMkLst>
            <pc:docMk/>
            <pc:sldMk cId="2194034055" sldId="269"/>
            <ac:cxnSpMk id="26" creationId="{C41BAEC7-F7B0-4224-8B18-8F74B7D87F0B}"/>
          </ac:cxnSpMkLst>
        </pc:cxnChg>
      </pc:sldChg>
      <pc:sldChg chg="delSp modSp new mod">
        <pc:chgData name="Mark Skelton" userId="065039dad8082131" providerId="LiveId" clId="{F3B067EC-72AE-4EC6-88C7-29E869852A1F}" dt="2026-04-20T19:31:53.288" v="4424" actId="20577"/>
        <pc:sldMkLst>
          <pc:docMk/>
          <pc:sldMk cId="4114152462" sldId="270"/>
        </pc:sldMkLst>
        <pc:spChg chg="mod">
          <ac:chgData name="Mark Skelton" userId="065039dad8082131" providerId="LiveId" clId="{F3B067EC-72AE-4EC6-88C7-29E869852A1F}" dt="2026-04-20T19:31:53.288" v="4424" actId="20577"/>
          <ac:spMkLst>
            <pc:docMk/>
            <pc:sldMk cId="4114152462" sldId="270"/>
            <ac:spMk id="2" creationId="{899EF148-1622-C742-62D8-A91C9672290B}"/>
          </ac:spMkLst>
        </pc:spChg>
      </pc:sldChg>
      <pc:sldChg chg="modSp mod">
        <pc:chgData name="Mark Skelton" userId="065039dad8082131" providerId="LiveId" clId="{F3B067EC-72AE-4EC6-88C7-29E869852A1F}" dt="2026-04-20T15:36:09.738" v="3209" actId="5793"/>
        <pc:sldMkLst>
          <pc:docMk/>
          <pc:sldMk cId="1581446981" sldId="271"/>
        </pc:sldMkLst>
        <pc:spChg chg="mod">
          <ac:chgData name="Mark Skelton" userId="065039dad8082131" providerId="LiveId" clId="{F3B067EC-72AE-4EC6-88C7-29E869852A1F}" dt="2026-04-20T15:36:09.738" v="3209" actId="5793"/>
          <ac:spMkLst>
            <pc:docMk/>
            <pc:sldMk cId="1581446981" sldId="271"/>
            <ac:spMk id="32" creationId="{CB898B6A-460B-7482-8B23-0A29D5C7AAE7}"/>
          </ac:spMkLst>
        </pc:spChg>
      </pc:sldChg>
      <pc:sldChg chg="modSp mod">
        <pc:chgData name="Mark Skelton" userId="065039dad8082131" providerId="LiveId" clId="{F3B067EC-72AE-4EC6-88C7-29E869852A1F}" dt="2026-04-20T19:45:13.601" v="4430" actId="20577"/>
        <pc:sldMkLst>
          <pc:docMk/>
          <pc:sldMk cId="3931429788" sldId="272"/>
        </pc:sldMkLst>
        <pc:spChg chg="mod">
          <ac:chgData name="Mark Skelton" userId="065039dad8082131" providerId="LiveId" clId="{F3B067EC-72AE-4EC6-88C7-29E869852A1F}" dt="2026-04-20T19:45:13.601" v="4430" actId="20577"/>
          <ac:spMkLst>
            <pc:docMk/>
            <pc:sldMk cId="3931429788" sldId="272"/>
            <ac:spMk id="20" creationId="{3FA75F8F-0A2E-AD18-D40A-63B7C8F25379}"/>
          </ac:spMkLst>
        </pc:spChg>
      </pc:sldChg>
      <pc:sldChg chg="addSp delSp modSp new mod setBg">
        <pc:chgData name="Mark Skelton" userId="065039dad8082131" providerId="LiveId" clId="{F3B067EC-72AE-4EC6-88C7-29E869852A1F}" dt="2026-04-20T20:59:29.345" v="4631" actId="26606"/>
        <pc:sldMkLst>
          <pc:docMk/>
          <pc:sldMk cId="383181342" sldId="273"/>
        </pc:sldMkLst>
        <pc:spChg chg="add mod">
          <ac:chgData name="Mark Skelton" userId="065039dad8082131" providerId="LiveId" clId="{F3B067EC-72AE-4EC6-88C7-29E869852A1F}" dt="2026-04-20T20:59:29.345" v="4631" actId="26606"/>
          <ac:spMkLst>
            <pc:docMk/>
            <pc:sldMk cId="383181342" sldId="273"/>
            <ac:spMk id="6" creationId="{47B1DF1C-C745-C5BA-AFF0-7D5CD2BE840F}"/>
          </ac:spMkLst>
        </pc:spChg>
        <pc:spChg chg="add mod">
          <ac:chgData name="Mark Skelton" userId="065039dad8082131" providerId="LiveId" clId="{F3B067EC-72AE-4EC6-88C7-29E869852A1F}" dt="2026-04-20T20:59:29.345" v="4631" actId="26606"/>
          <ac:spMkLst>
            <pc:docMk/>
            <pc:sldMk cId="383181342" sldId="273"/>
            <ac:spMk id="10" creationId="{AD1A2451-CDF9-3DED-ED9E-39FE00317F92}"/>
          </ac:spMkLst>
        </pc:spChg>
        <pc:spChg chg="add">
          <ac:chgData name="Mark Skelton" userId="065039dad8082131" providerId="LiveId" clId="{F3B067EC-72AE-4EC6-88C7-29E869852A1F}" dt="2026-04-20T20:59:29.345" v="4631" actId="26606"/>
          <ac:spMkLst>
            <pc:docMk/>
            <pc:sldMk cId="383181342" sldId="273"/>
            <ac:spMk id="24" creationId="{E8A8EAB8-D2FF-444D-B34B-7D32F106AD0E}"/>
          </ac:spMkLst>
        </pc:spChg>
        <pc:picChg chg="add mod ord">
          <ac:chgData name="Mark Skelton" userId="065039dad8082131" providerId="LiveId" clId="{F3B067EC-72AE-4EC6-88C7-29E869852A1F}" dt="2026-04-20T20:59:29.345" v="4631" actId="26606"/>
          <ac:picMkLst>
            <pc:docMk/>
            <pc:sldMk cId="383181342" sldId="273"/>
            <ac:picMk id="5" creationId="{6FD1C63D-08CC-02E0-4470-DAFC5C2641D0}"/>
          </ac:picMkLst>
        </pc:picChg>
        <pc:cxnChg chg="add">
          <ac:chgData name="Mark Skelton" userId="065039dad8082131" providerId="LiveId" clId="{F3B067EC-72AE-4EC6-88C7-29E869852A1F}" dt="2026-04-20T20:59:29.345" v="4631" actId="26606"/>
          <ac:cxnSpMkLst>
            <pc:docMk/>
            <pc:sldMk cId="383181342" sldId="273"/>
            <ac:cxnSpMk id="26" creationId="{EEA38897-7BA3-4408-8083-3235339C4A60}"/>
          </ac:cxnSpMkLst>
        </pc:cxnChg>
        <pc:cxnChg chg="add">
          <ac:chgData name="Mark Skelton" userId="065039dad8082131" providerId="LiveId" clId="{F3B067EC-72AE-4EC6-88C7-29E869852A1F}" dt="2026-04-20T20:59:29.345" v="4631" actId="26606"/>
          <ac:cxnSpMkLst>
            <pc:docMk/>
            <pc:sldMk cId="383181342" sldId="273"/>
            <ac:cxnSpMk id="28" creationId="{F11AD06B-AB20-4097-8606-5DA00DBACE88}"/>
          </ac:cxnSpMkLst>
        </pc:cxnChg>
      </pc:sldChg>
      <pc:sldChg chg="addSp delSp modSp new mod setBg">
        <pc:chgData name="Mark Skelton" userId="065039dad8082131" providerId="LiveId" clId="{F3B067EC-72AE-4EC6-88C7-29E869852A1F}" dt="2026-04-20T21:00:59.890" v="4641" actId="1076"/>
        <pc:sldMkLst>
          <pc:docMk/>
          <pc:sldMk cId="25347443" sldId="274"/>
        </pc:sldMkLst>
        <pc:spChg chg="add mod">
          <ac:chgData name="Mark Skelton" userId="065039dad8082131" providerId="LiveId" clId="{F3B067EC-72AE-4EC6-88C7-29E869852A1F}" dt="2026-04-20T20:59:14.936" v="4627" actId="26606"/>
          <ac:spMkLst>
            <pc:docMk/>
            <pc:sldMk cId="25347443" sldId="274"/>
            <ac:spMk id="6" creationId="{1A8390BA-0E18-7B4E-37BF-99823905D6B1}"/>
          </ac:spMkLst>
        </pc:spChg>
        <pc:spChg chg="add mod">
          <ac:chgData name="Mark Skelton" userId="065039dad8082131" providerId="LiveId" clId="{F3B067EC-72AE-4EC6-88C7-29E869852A1F}" dt="2026-04-20T20:59:14.936" v="4627" actId="26606"/>
          <ac:spMkLst>
            <pc:docMk/>
            <pc:sldMk cId="25347443" sldId="274"/>
            <ac:spMk id="10" creationId="{40D644FC-2AAF-2A5B-4E60-330E3DE27E6C}"/>
          </ac:spMkLst>
        </pc:spChg>
        <pc:spChg chg="add">
          <ac:chgData name="Mark Skelton" userId="065039dad8082131" providerId="LiveId" clId="{F3B067EC-72AE-4EC6-88C7-29E869852A1F}" dt="2026-04-20T20:59:14.936" v="4627" actId="26606"/>
          <ac:spMkLst>
            <pc:docMk/>
            <pc:sldMk cId="25347443" sldId="274"/>
            <ac:spMk id="29" creationId="{E8A8EAB8-D2FF-444D-B34B-7D32F106AD0E}"/>
          </ac:spMkLst>
        </pc:spChg>
        <pc:picChg chg="add mod ord">
          <ac:chgData name="Mark Skelton" userId="065039dad8082131" providerId="LiveId" clId="{F3B067EC-72AE-4EC6-88C7-29E869852A1F}" dt="2026-04-20T21:00:59.890" v="4641" actId="1076"/>
          <ac:picMkLst>
            <pc:docMk/>
            <pc:sldMk cId="25347443" sldId="274"/>
            <ac:picMk id="5" creationId="{DB40FA7B-7EF6-97E7-C762-0E826B0B7315}"/>
          </ac:picMkLst>
        </pc:picChg>
        <pc:cxnChg chg="add">
          <ac:chgData name="Mark Skelton" userId="065039dad8082131" providerId="LiveId" clId="{F3B067EC-72AE-4EC6-88C7-29E869852A1F}" dt="2026-04-20T20:59:14.936" v="4627" actId="26606"/>
          <ac:cxnSpMkLst>
            <pc:docMk/>
            <pc:sldMk cId="25347443" sldId="274"/>
            <ac:cxnSpMk id="31" creationId="{EEA38897-7BA3-4408-8083-3235339C4A60}"/>
          </ac:cxnSpMkLst>
        </pc:cxnChg>
        <pc:cxnChg chg="add">
          <ac:chgData name="Mark Skelton" userId="065039dad8082131" providerId="LiveId" clId="{F3B067EC-72AE-4EC6-88C7-29E869852A1F}" dt="2026-04-20T20:59:14.936" v="4627" actId="26606"/>
          <ac:cxnSpMkLst>
            <pc:docMk/>
            <pc:sldMk cId="25347443" sldId="274"/>
            <ac:cxnSpMk id="33" creationId="{F11AD06B-AB20-4097-8606-5DA00DBACE88}"/>
          </ac:cxnSpMkLst>
        </pc:cxnChg>
      </pc:sldChg>
      <pc:sldChg chg="delSp modSp new mod">
        <pc:chgData name="Mark Skelton" userId="065039dad8082131" providerId="LiveId" clId="{F3B067EC-72AE-4EC6-88C7-29E869852A1F}" dt="2026-04-22T15:21:04.827" v="4646" actId="27636"/>
        <pc:sldMkLst>
          <pc:docMk/>
          <pc:sldMk cId="864939677" sldId="275"/>
        </pc:sldMkLst>
        <pc:spChg chg="mod">
          <ac:chgData name="Mark Skelton" userId="065039dad8082131" providerId="LiveId" clId="{F3B067EC-72AE-4EC6-88C7-29E869852A1F}" dt="2026-04-22T15:21:04.827" v="4646" actId="27636"/>
          <ac:spMkLst>
            <pc:docMk/>
            <pc:sldMk cId="864939677" sldId="275"/>
            <ac:spMk id="3" creationId="{F87A5E78-9FC3-3926-CD9D-6835A6CC5769}"/>
          </ac:spMkLst>
        </pc:spChg>
      </pc:sldChg>
      <pc:sldChg chg="delSp modSp new mod">
        <pc:chgData name="Mark Skelton" userId="065039dad8082131" providerId="LiveId" clId="{F3B067EC-72AE-4EC6-88C7-29E869852A1F}" dt="2026-04-20T20:40:30.892" v="4545" actId="313"/>
        <pc:sldMkLst>
          <pc:docMk/>
          <pc:sldMk cId="49777208" sldId="276"/>
        </pc:sldMkLst>
        <pc:spChg chg="mod">
          <ac:chgData name="Mark Skelton" userId="065039dad8082131" providerId="LiveId" clId="{F3B067EC-72AE-4EC6-88C7-29E869852A1F}" dt="2026-04-20T20:40:30.892" v="4545" actId="313"/>
          <ac:spMkLst>
            <pc:docMk/>
            <pc:sldMk cId="49777208" sldId="276"/>
            <ac:spMk id="3" creationId="{13E116F1-A705-9734-9EEE-E4F0E3A9A752}"/>
          </ac:spMkLst>
        </pc:spChg>
      </pc:sldChg>
      <pc:sldChg chg="addSp delSp modSp new mod setBg">
        <pc:chgData name="Mark Skelton" userId="065039dad8082131" providerId="LiveId" clId="{F3B067EC-72AE-4EC6-88C7-29E869852A1F}" dt="2026-04-20T21:00:44.953" v="4640" actId="26606"/>
        <pc:sldMkLst>
          <pc:docMk/>
          <pc:sldMk cId="2404532638" sldId="277"/>
        </pc:sldMkLst>
        <pc:spChg chg="mod">
          <ac:chgData name="Mark Skelton" userId="065039dad8082131" providerId="LiveId" clId="{F3B067EC-72AE-4EC6-88C7-29E869852A1F}" dt="2026-04-20T21:00:44.953" v="4640" actId="26606"/>
          <ac:spMkLst>
            <pc:docMk/>
            <pc:sldMk cId="2404532638" sldId="277"/>
            <ac:spMk id="3" creationId="{F63329DE-D763-A685-8D91-BD8738C9B84A}"/>
          </ac:spMkLst>
        </pc:spChg>
      </pc:sldChg>
      <pc:sldChg chg="delSp modSp new mod">
        <pc:chgData name="Mark Skelton" userId="065039dad8082131" providerId="LiveId" clId="{F3B067EC-72AE-4EC6-88C7-29E869852A1F}" dt="2026-04-20T20:34:58.398" v="4488" actId="255"/>
        <pc:sldMkLst>
          <pc:docMk/>
          <pc:sldMk cId="1570374824" sldId="278"/>
        </pc:sldMkLst>
        <pc:spChg chg="mod">
          <ac:chgData name="Mark Skelton" userId="065039dad8082131" providerId="LiveId" clId="{F3B067EC-72AE-4EC6-88C7-29E869852A1F}" dt="2026-04-20T20:34:58.398" v="4488" actId="255"/>
          <ac:spMkLst>
            <pc:docMk/>
            <pc:sldMk cId="1570374824" sldId="278"/>
            <ac:spMk id="3" creationId="{4F334C03-CEB1-A2CD-B110-197810F80D3F}"/>
          </ac:spMkLst>
        </pc:spChg>
      </pc:sldChg>
      <pc:sldChg chg="delSp modSp new mod">
        <pc:chgData name="Mark Skelton" userId="065039dad8082131" providerId="LiveId" clId="{F3B067EC-72AE-4EC6-88C7-29E869852A1F}" dt="2026-04-20T20:57:27.506" v="4610" actId="255"/>
        <pc:sldMkLst>
          <pc:docMk/>
          <pc:sldMk cId="112232858" sldId="279"/>
        </pc:sldMkLst>
        <pc:spChg chg="mod">
          <ac:chgData name="Mark Skelton" userId="065039dad8082131" providerId="LiveId" clId="{F3B067EC-72AE-4EC6-88C7-29E869852A1F}" dt="2026-04-20T20:57:27.506" v="4610" actId="255"/>
          <ac:spMkLst>
            <pc:docMk/>
            <pc:sldMk cId="112232858" sldId="279"/>
            <ac:spMk id="3" creationId="{A2A45138-562D-71A6-FCE5-3DB6291BC31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5645C0-CB6F-4AED-9BDC-F202AFE5F7BA}" type="datetimeFigureOut">
              <a:rPr lang="en-GB" smtClean="0"/>
              <a:t>22/04/2026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6E6BD5-7641-47AD-A4AF-1D91569A3A8B}" type="slidenum">
              <a:rPr lang="en-GB" smtClean="0"/>
              <a:t>‹#›</a:t>
            </a:fld>
            <a:endParaRPr lang="en-GB"/>
          </a:p>
        </p:txBody>
      </p:sp>
    </p:spTree>
    <p:extLst>
      <p:ext uri="{BB962C8B-B14F-4D97-AF65-F5344CB8AC3E}">
        <p14:creationId xmlns:p14="http://schemas.microsoft.com/office/powerpoint/2010/main" val="78487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E6BD5-7641-47AD-A4AF-1D91569A3A8B}" type="slidenum">
              <a:rPr lang="en-GB" smtClean="0"/>
              <a:t>2</a:t>
            </a:fld>
            <a:endParaRPr lang="en-GB"/>
          </a:p>
        </p:txBody>
      </p:sp>
    </p:spTree>
    <p:extLst>
      <p:ext uri="{BB962C8B-B14F-4D97-AF65-F5344CB8AC3E}">
        <p14:creationId xmlns:p14="http://schemas.microsoft.com/office/powerpoint/2010/main" val="1391763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E6BD5-7641-47AD-A4AF-1D91569A3A8B}" type="slidenum">
              <a:rPr lang="en-GB" smtClean="0"/>
              <a:t>4</a:t>
            </a:fld>
            <a:endParaRPr lang="en-GB"/>
          </a:p>
        </p:txBody>
      </p:sp>
    </p:spTree>
    <p:extLst>
      <p:ext uri="{BB962C8B-B14F-4D97-AF65-F5344CB8AC3E}">
        <p14:creationId xmlns:p14="http://schemas.microsoft.com/office/powerpoint/2010/main" val="931583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E6BD5-7641-47AD-A4AF-1D91569A3A8B}" type="slidenum">
              <a:rPr lang="en-GB" smtClean="0"/>
              <a:t>7</a:t>
            </a:fld>
            <a:endParaRPr lang="en-GB"/>
          </a:p>
        </p:txBody>
      </p:sp>
    </p:spTree>
    <p:extLst>
      <p:ext uri="{BB962C8B-B14F-4D97-AF65-F5344CB8AC3E}">
        <p14:creationId xmlns:p14="http://schemas.microsoft.com/office/powerpoint/2010/main" val="509165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E6BD5-7641-47AD-A4AF-1D91569A3A8B}" type="slidenum">
              <a:rPr lang="en-GB" smtClean="0"/>
              <a:t>8</a:t>
            </a:fld>
            <a:endParaRPr lang="en-GB"/>
          </a:p>
        </p:txBody>
      </p:sp>
    </p:spTree>
    <p:extLst>
      <p:ext uri="{BB962C8B-B14F-4D97-AF65-F5344CB8AC3E}">
        <p14:creationId xmlns:p14="http://schemas.microsoft.com/office/powerpoint/2010/main" val="3470557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E6BD5-7641-47AD-A4AF-1D91569A3A8B}" type="slidenum">
              <a:rPr lang="en-GB" smtClean="0"/>
              <a:t>9</a:t>
            </a:fld>
            <a:endParaRPr lang="en-GB"/>
          </a:p>
        </p:txBody>
      </p:sp>
    </p:spTree>
    <p:extLst>
      <p:ext uri="{BB962C8B-B14F-4D97-AF65-F5344CB8AC3E}">
        <p14:creationId xmlns:p14="http://schemas.microsoft.com/office/powerpoint/2010/main" val="4067375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E6BD5-7641-47AD-A4AF-1D91569A3A8B}" type="slidenum">
              <a:rPr lang="en-GB" smtClean="0"/>
              <a:t>10</a:t>
            </a:fld>
            <a:endParaRPr lang="en-GB"/>
          </a:p>
        </p:txBody>
      </p:sp>
    </p:spTree>
    <p:extLst>
      <p:ext uri="{BB962C8B-B14F-4D97-AF65-F5344CB8AC3E}">
        <p14:creationId xmlns:p14="http://schemas.microsoft.com/office/powerpoint/2010/main" val="18459633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E6BD5-7641-47AD-A4AF-1D91569A3A8B}" type="slidenum">
              <a:rPr lang="en-GB" smtClean="0"/>
              <a:t>11</a:t>
            </a:fld>
            <a:endParaRPr lang="en-GB"/>
          </a:p>
        </p:txBody>
      </p:sp>
    </p:spTree>
    <p:extLst>
      <p:ext uri="{BB962C8B-B14F-4D97-AF65-F5344CB8AC3E}">
        <p14:creationId xmlns:p14="http://schemas.microsoft.com/office/powerpoint/2010/main" val="19906028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E6BD5-7641-47AD-A4AF-1D91569A3A8B}" type="slidenum">
              <a:rPr lang="en-GB" smtClean="0"/>
              <a:t>14</a:t>
            </a:fld>
            <a:endParaRPr lang="en-GB"/>
          </a:p>
        </p:txBody>
      </p:sp>
    </p:spTree>
    <p:extLst>
      <p:ext uri="{BB962C8B-B14F-4D97-AF65-F5344CB8AC3E}">
        <p14:creationId xmlns:p14="http://schemas.microsoft.com/office/powerpoint/2010/main" val="1986939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6E6BD5-7641-47AD-A4AF-1D91569A3A8B}" type="slidenum">
              <a:rPr lang="en-GB" smtClean="0"/>
              <a:t>17</a:t>
            </a:fld>
            <a:endParaRPr lang="en-GB"/>
          </a:p>
        </p:txBody>
      </p:sp>
    </p:spTree>
    <p:extLst>
      <p:ext uri="{BB962C8B-B14F-4D97-AF65-F5344CB8AC3E}">
        <p14:creationId xmlns:p14="http://schemas.microsoft.com/office/powerpoint/2010/main" val="15139544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7BD79-10AE-F17E-A79E-E7F898E7B5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EEFE5E-AC73-6F4A-088D-3958B51F6F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DEDF9E-AA6C-C7A5-7D22-AF1CEC64D2BF}"/>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5" name="Footer Placeholder 4">
            <a:extLst>
              <a:ext uri="{FF2B5EF4-FFF2-40B4-BE49-F238E27FC236}">
                <a16:creationId xmlns:a16="http://schemas.microsoft.com/office/drawing/2014/main" id="{05135298-81E9-83FD-53FD-F878DD38C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0B14A9-13BB-573A-3EE3-028EBDD6C758}"/>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4243655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72D4F-5F6F-086B-6B53-6826340687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6FDC30-9B21-7882-2035-BCFBB79202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652343-18C9-B839-626F-FA43D817027A}"/>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5" name="Footer Placeholder 4">
            <a:extLst>
              <a:ext uri="{FF2B5EF4-FFF2-40B4-BE49-F238E27FC236}">
                <a16:creationId xmlns:a16="http://schemas.microsoft.com/office/drawing/2014/main" id="{B12DA99C-F70B-0609-B203-6BB18EB25F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6AFD71-503B-449D-FA4C-236AB8021C58}"/>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1935521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1A106-EC64-A009-37C2-D83D8ECA19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6392B2-328A-ED57-21E2-68AF24D1C0A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5B39CD-5222-0E69-EA65-31E66CEF2BD9}"/>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5" name="Footer Placeholder 4">
            <a:extLst>
              <a:ext uri="{FF2B5EF4-FFF2-40B4-BE49-F238E27FC236}">
                <a16:creationId xmlns:a16="http://schemas.microsoft.com/office/drawing/2014/main" id="{2AB460C4-E6A3-A43B-F4D9-57CE8613C3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0C1B52-B69C-E2B8-1C08-BAFF35C98288}"/>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4267984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D39E4-926C-B0FF-4C95-5CF54F03E7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283258-82F9-3F99-EC80-2A3CACFFB02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BB2313-88C4-0D9C-A3FB-E7F53B6094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2CDE90-CB44-0291-341F-46C678B436E1}"/>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6" name="Footer Placeholder 5">
            <a:extLst>
              <a:ext uri="{FF2B5EF4-FFF2-40B4-BE49-F238E27FC236}">
                <a16:creationId xmlns:a16="http://schemas.microsoft.com/office/drawing/2014/main" id="{E148539A-334F-C7C1-FB7E-B0DDEC2215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C17D1E-A847-B237-A8FC-64B0A5681354}"/>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1905257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02736-5DE0-65BB-8F79-AF1F6FC0BC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5E98A3-77B4-DF40-003A-EB4B1E6A5C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03E2BD-CB3B-3783-EC09-C0152B1998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2E943B-D945-0E14-0067-183FCE9590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71CC62-6972-DC26-13A5-8757A68F64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2CA6A8-85AD-8A4E-7236-64FEF5842CEA}"/>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8" name="Footer Placeholder 7">
            <a:extLst>
              <a:ext uri="{FF2B5EF4-FFF2-40B4-BE49-F238E27FC236}">
                <a16:creationId xmlns:a16="http://schemas.microsoft.com/office/drawing/2014/main" id="{FE43EC06-E696-04F6-AD95-554121EF46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BF92DFF-8F89-90D2-EB34-DB41A6B32FC1}"/>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2546088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00E0F-596F-8AA0-8443-AA41F77C07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5DBA1DF-3CBD-E6B0-5580-1A691C0D52B6}"/>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4" name="Footer Placeholder 3">
            <a:extLst>
              <a:ext uri="{FF2B5EF4-FFF2-40B4-BE49-F238E27FC236}">
                <a16:creationId xmlns:a16="http://schemas.microsoft.com/office/drawing/2014/main" id="{3DEDAE83-529D-18F3-707C-33C18E06C8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037B892-9DD9-E0BD-1AEB-0AED3B17F393}"/>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2289081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84E2C1-EC7E-D8D2-CA53-C47305FFCA9D}"/>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3" name="Footer Placeholder 2">
            <a:extLst>
              <a:ext uri="{FF2B5EF4-FFF2-40B4-BE49-F238E27FC236}">
                <a16:creationId xmlns:a16="http://schemas.microsoft.com/office/drawing/2014/main" id="{A67CE50A-BE18-B555-8DEE-72B10436FD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15EA91-23D4-9D68-049A-43D2FAA92E80}"/>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3100917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1806B-2387-0A44-79A4-AF06845DC8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9AF04A-5E2F-A905-9627-F3DBFEC444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B55C51-EBB2-FCA2-F339-E299646B35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B8EA98-67B9-D751-3C70-F41B8182FF33}"/>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6" name="Footer Placeholder 5">
            <a:extLst>
              <a:ext uri="{FF2B5EF4-FFF2-40B4-BE49-F238E27FC236}">
                <a16:creationId xmlns:a16="http://schemas.microsoft.com/office/drawing/2014/main" id="{2814F476-626E-5100-0163-8909A9AC8B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34237D-5EA7-39DC-81E6-C3595EC4EAE0}"/>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302476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D633-BE67-0FE9-E7D5-FA398954A0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F78983-D16A-FE46-D898-FABFECB912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F15384-2B0A-0A77-F006-492FD1F846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87F941-67C5-8813-CE51-68E0287E61EC}"/>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6" name="Footer Placeholder 5">
            <a:extLst>
              <a:ext uri="{FF2B5EF4-FFF2-40B4-BE49-F238E27FC236}">
                <a16:creationId xmlns:a16="http://schemas.microsoft.com/office/drawing/2014/main" id="{3C2128F5-16A2-D527-D244-862D1B14D6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0D204A-C7B0-D6C7-E247-FAF9F1609EC7}"/>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2597084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395B8-AD78-0956-A4C6-D1D9F0FB54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AE9456-1A62-F961-8798-37BEA493C4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FA9017-6631-F038-3063-29C9249AB752}"/>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5" name="Footer Placeholder 4">
            <a:extLst>
              <a:ext uri="{FF2B5EF4-FFF2-40B4-BE49-F238E27FC236}">
                <a16:creationId xmlns:a16="http://schemas.microsoft.com/office/drawing/2014/main" id="{363CC18B-EBFC-BF22-4A81-C07E6FFC74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1B2231-6E8F-9AB5-181E-C4786686B433}"/>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1547357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8A064F-D947-33C2-71A7-8C04665493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3CAB46-B781-13A8-EEBC-594FD89BD6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30F047-FB4F-CDEE-0FF5-11563740B44C}"/>
              </a:ext>
            </a:extLst>
          </p:cNvPr>
          <p:cNvSpPr>
            <a:spLocks noGrp="1"/>
          </p:cNvSpPr>
          <p:nvPr>
            <p:ph type="dt" sz="half" idx="10"/>
          </p:nvPr>
        </p:nvSpPr>
        <p:spPr/>
        <p:txBody>
          <a:bodyPr/>
          <a:lstStyle/>
          <a:p>
            <a:fld id="{F4E86E27-AE79-4DBD-8448-E7F9ACB1BF71}" type="datetimeFigureOut">
              <a:rPr lang="en-GB" smtClean="0"/>
              <a:t>22/04/2026</a:t>
            </a:fld>
            <a:endParaRPr lang="en-GB"/>
          </a:p>
        </p:txBody>
      </p:sp>
      <p:sp>
        <p:nvSpPr>
          <p:cNvPr id="5" name="Footer Placeholder 4">
            <a:extLst>
              <a:ext uri="{FF2B5EF4-FFF2-40B4-BE49-F238E27FC236}">
                <a16:creationId xmlns:a16="http://schemas.microsoft.com/office/drawing/2014/main" id="{C8106381-F7E8-96E1-4AF9-CCF4694E85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18049-8688-1C1F-7E7E-5807E3011187}"/>
              </a:ext>
            </a:extLst>
          </p:cNvPr>
          <p:cNvSpPr>
            <a:spLocks noGrp="1"/>
          </p:cNvSpPr>
          <p:nvPr>
            <p:ph type="sldNum" sz="quarter" idx="12"/>
          </p:nvPr>
        </p:nvSpPr>
        <p:spPr/>
        <p:txBody>
          <a:bodyPr/>
          <a:lstStyle/>
          <a:p>
            <a:fld id="{76C83531-161B-456B-BE18-E2EE62F3FD29}" type="slidenum">
              <a:rPr lang="en-GB" smtClean="0"/>
              <a:t>‹#›</a:t>
            </a:fld>
            <a:endParaRPr lang="en-GB"/>
          </a:p>
        </p:txBody>
      </p:sp>
    </p:spTree>
    <p:extLst>
      <p:ext uri="{BB962C8B-B14F-4D97-AF65-F5344CB8AC3E}">
        <p14:creationId xmlns:p14="http://schemas.microsoft.com/office/powerpoint/2010/main" val="376275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9C8068-D37C-F954-F85E-DE40277316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870FCB-CF18-105D-3B66-06E418CC93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DE9AD0-F315-BEBA-2AF4-9A0B952269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4E86E27-AE79-4DBD-8448-E7F9ACB1BF71}" type="datetimeFigureOut">
              <a:rPr lang="en-GB" smtClean="0"/>
              <a:t>22/04/2026</a:t>
            </a:fld>
            <a:endParaRPr lang="en-GB"/>
          </a:p>
        </p:txBody>
      </p:sp>
      <p:sp>
        <p:nvSpPr>
          <p:cNvPr id="5" name="Footer Placeholder 4">
            <a:extLst>
              <a:ext uri="{FF2B5EF4-FFF2-40B4-BE49-F238E27FC236}">
                <a16:creationId xmlns:a16="http://schemas.microsoft.com/office/drawing/2014/main" id="{B58C8399-2D1F-4312-C954-527C43C6DF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02467E0-6CA6-D26B-AFDC-B6284F18E0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6C83531-161B-456B-BE18-E2EE62F3FD29}" type="slidenum">
              <a:rPr lang="en-GB" smtClean="0"/>
              <a:t>‹#›</a:t>
            </a:fld>
            <a:endParaRPr lang="en-GB"/>
          </a:p>
        </p:txBody>
      </p:sp>
    </p:spTree>
    <p:extLst>
      <p:ext uri="{BB962C8B-B14F-4D97-AF65-F5344CB8AC3E}">
        <p14:creationId xmlns:p14="http://schemas.microsoft.com/office/powerpoint/2010/main" val="2494939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bcnews.go.com/Health/amid-called-youth-mental-health-crisis-social-media/story?id=102675299"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s://www.wired.it/internet/social-network/2014/07/22/ha-ancora-senso-bloccare-i-social-media-nelle-aziende/" TargetMode="External"/><Relationship Id="rId3" Type="http://schemas.openxmlformats.org/officeDocument/2006/relationships/image" Target="../media/image5.jpg"/><Relationship Id="rId7"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elevatulimite.wordpress.com/2014/09/24/10-tips-para-sacarle-provecho-a-dropbox/" TargetMode="External"/><Relationship Id="rId5" Type="http://schemas.openxmlformats.org/officeDocument/2006/relationships/image" Target="../media/image6.jpg"/><Relationship Id="rId10" Type="http://schemas.openxmlformats.org/officeDocument/2006/relationships/image" Target="../media/image3.png"/><Relationship Id="rId4" Type="http://schemas.openxmlformats.org/officeDocument/2006/relationships/hyperlink" Target="https://www.openaccessgovernment.org/is-accuracy-still-the-bedrock-of-democracy-and-good-governance/199110/" TargetMode="External"/><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hyperlink" Target="https://wallpapers.com/picture/social-media-pictures-3t2ru02mx8jizkzy.html" TargetMode="External"/><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brandsimpli.com/blog/social-media-branding-fehlende-markenfuehrung/" TargetMode="External"/><Relationship Id="rId4" Type="http://schemas.openxmlformats.org/officeDocument/2006/relationships/image" Target="../media/image10.jp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2.jpeg"/><Relationship Id="rId7" Type="http://schemas.openxmlformats.org/officeDocument/2006/relationships/hyperlink" Target="https://creativecommons.org/licenses/by-nd/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journalistsresource.org/home/interviewing-a-source/" TargetMode="External"/><Relationship Id="rId5" Type="http://schemas.openxmlformats.org/officeDocument/2006/relationships/image" Target="../media/image13.jpg"/><Relationship Id="rId4" Type="http://schemas.openxmlformats.org/officeDocument/2006/relationships/hyperlink" Target="https://pxhere.com/zh/photo/731039"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westmidlandspolice/6147239109" TargetMode="External"/><Relationship Id="rId2" Type="http://schemas.openxmlformats.org/officeDocument/2006/relationships/image" Target="../media/image15.jpg"/><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hyperlink" Target="https://iamavesselofgod.wordpress.com/category/body/page/3/" TargetMode="External"/><Relationship Id="rId4" Type="http://schemas.openxmlformats.org/officeDocument/2006/relationships/image" Target="../media/image16.jp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hyperlink" Target="https://www.manchestereveningnews.co.uk/news/local-news/breaking-nicola-bulley-development-new-26222215"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4.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bbc.co.uk/news/av/uk-63498906" TargetMode="External"/><Relationship Id="rId5" Type="http://schemas.openxmlformats.org/officeDocument/2006/relationships/image" Target="../media/image25.jpg"/><Relationship Id="rId4" Type="http://schemas.openxmlformats.org/officeDocument/2006/relationships/hyperlink" Target="https://captaintarekdreams.blogspot.com/2017/05/manchester-arena-terror-attack-19-dead.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s://www.flickr.com/photos/143601516@N03/28188286432/in/photostrea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hyperlink" Target="https://purposebrand.com/blog/social-media-marketing-trends-2023/"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peoplesdispatch.org/2023/11/28/the-people-reclaim-the-dublin-streets-rampaged-by-right-wing-mobs/"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29.jp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africanarguments.org/2024/08/what-the-anti-immigration-riots-tell-us-about-starmers-labour/" TargetMode="External"/><Relationship Id="rId4" Type="http://schemas.openxmlformats.org/officeDocument/2006/relationships/image" Target="../media/image30.jpg"/></Relationships>
</file>

<file path=ppt/slides/_rels/slide13.xml.rels><?xml version="1.0" encoding="UTF-8" standalone="yes"?>
<Relationships xmlns="http://schemas.openxmlformats.org/package/2006/relationships"><Relationship Id="rId3" Type="http://schemas.openxmlformats.org/officeDocument/2006/relationships/hyperlink" Target="https://gijn.org/stories/the-research-desk-tips-on-digging-into-scholarly-research-journals/" TargetMode="External"/><Relationship Id="rId2" Type="http://schemas.openxmlformats.org/officeDocument/2006/relationships/image" Target="../media/image31.jp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picpedia.org/chalkboard/c/conclusions.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theguardian.com/uk-news/2026/mar/27/cheshire-constabulary-police-david-davis-lucy-letby-investigation"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pcc.police.uk/SysSiteAssets/media/downloads/publications/publications-log/npcc/2026/a4-policing-media-charter-_v2-1.pdf" TargetMode="External"/><Relationship Id="rId2" Type="http://schemas.openxmlformats.org/officeDocument/2006/relationships/hyperlink" Target="https://www.npsa.gov.uk/specialised-guidance/hostile-reconnaissance/social-media-auditors" TargetMode="External"/><Relationship Id="rId1" Type="http://schemas.openxmlformats.org/officeDocument/2006/relationships/slideLayout" Target="../slideLayouts/slideLayout2.xml"/><Relationship Id="rId4" Type="http://schemas.openxmlformats.org/officeDocument/2006/relationships/hyperlink" Target="https://www.ofcom.org.uk/siteassets/resources/documents/research-and-data/tv-radio-and-on-demand-research/tv-research/news/news-consumption-2023/news-consumption-in-the-uk-2023?v=329963"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pxhere.com/zh/photo/731039" TargetMode="External"/><Relationship Id="rId13" Type="http://schemas.openxmlformats.org/officeDocument/2006/relationships/hyperlink" Target="https://www.bbc.co.uk/news/av/uk-63498906" TargetMode="External"/><Relationship Id="rId18" Type="http://schemas.openxmlformats.org/officeDocument/2006/relationships/hyperlink" Target="https://africanarguments.org/2024/08/what-the-anti-immigration-riots-tell-us-about-starmers-labour/" TargetMode="External"/><Relationship Id="rId3" Type="http://schemas.openxmlformats.org/officeDocument/2006/relationships/hyperlink" Target="https://www.openaccessgovernment.org/is-accuracy-still-the-bedrock-of-democracy-and-good-governance/199110/" TargetMode="External"/><Relationship Id="rId7" Type="http://schemas.openxmlformats.org/officeDocument/2006/relationships/hyperlink" Target="https://brandsimpli.com/blog/social-media-branding-fehlende-markenfuehrung/" TargetMode="External"/><Relationship Id="rId12" Type="http://schemas.openxmlformats.org/officeDocument/2006/relationships/hyperlink" Target="https://www.manchestereveningnews.co.uk/news/local-news/breaking-nicola-bulley-development-new-26222215" TargetMode="External"/><Relationship Id="rId17" Type="http://schemas.openxmlformats.org/officeDocument/2006/relationships/hyperlink" Target="https://peoplesdispatch.org/2023/11/28/the-people-reclaim-the-dublin-streets-rampaged-by-right-wing-mobs/" TargetMode="External"/><Relationship Id="rId2" Type="http://schemas.openxmlformats.org/officeDocument/2006/relationships/hyperlink" Target="https://abcnews.go.com/Health/amid-called-youth-mental-health-crisis-social-media/story?id=102675299" TargetMode="External"/><Relationship Id="rId16" Type="http://schemas.openxmlformats.org/officeDocument/2006/relationships/hyperlink" Target="https://purposebrand.com/blog/social-media-marketing-trends-2023/" TargetMode="External"/><Relationship Id="rId20" Type="http://schemas.openxmlformats.org/officeDocument/2006/relationships/hyperlink" Target="https://www.picpedia.org/chalkboard/c/conclusions.html" TargetMode="External"/><Relationship Id="rId1" Type="http://schemas.openxmlformats.org/officeDocument/2006/relationships/slideLayout" Target="../slideLayouts/slideLayout2.xml"/><Relationship Id="rId6" Type="http://schemas.openxmlformats.org/officeDocument/2006/relationships/hyperlink" Target="https://wallpapers.com/picture/social-media-pictures-3t2ru02mx8jizkzy.html" TargetMode="External"/><Relationship Id="rId11" Type="http://schemas.openxmlformats.org/officeDocument/2006/relationships/hyperlink" Target="https://iamavesselofgod.wordpress.com/category/body/page/3/" TargetMode="External"/><Relationship Id="rId5" Type="http://schemas.openxmlformats.org/officeDocument/2006/relationships/hyperlink" Target="https://elevatulimite.wordpress.com/2014/09/24/10-tips-para-sacarle-provecho-a-dropbox/" TargetMode="External"/><Relationship Id="rId15" Type="http://schemas.openxmlformats.org/officeDocument/2006/relationships/hyperlink" Target="https://www.flickr.com/photos/143601516@N03/28188286432/in/photostream/" TargetMode="External"/><Relationship Id="rId10" Type="http://schemas.openxmlformats.org/officeDocument/2006/relationships/hyperlink" Target="https://www.flickr.com/photos/westmidlandspolice/6147239109" TargetMode="External"/><Relationship Id="rId19" Type="http://schemas.openxmlformats.org/officeDocument/2006/relationships/hyperlink" Target="https://gijn.org/stories/the-research-desk-tips-on-digging-into-scholarly-research-journals/" TargetMode="External"/><Relationship Id="rId4" Type="http://schemas.openxmlformats.org/officeDocument/2006/relationships/hyperlink" Target="https://www.wired.it/internet/social-network/2014/07/22/ha-ancora-senso-bloccare-i-social-media-nelle-aziende/" TargetMode="External"/><Relationship Id="rId9" Type="http://schemas.openxmlformats.org/officeDocument/2006/relationships/hyperlink" Target="https://journalistsresource.org/home/interviewing-a-source/" TargetMode="External"/><Relationship Id="rId14" Type="http://schemas.openxmlformats.org/officeDocument/2006/relationships/hyperlink" Target="https://captaintarekdreams.blogspot.com/2017/05/manchester-arena-terror-attack-19-dead.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6AEFC76A-4281-4EF3-257A-A98F2014E1CE}"/>
              </a:ext>
            </a:extLst>
          </p:cNvPr>
          <p:cNvPicPr>
            <a:picLocks noChangeAspect="1"/>
          </p:cNvPicPr>
          <p:nvPr/>
        </p:nvPicPr>
        <p:blipFill>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886" r="-1" b="9830"/>
          <a:stretch>
            <a:fillRect/>
          </a:stretch>
        </p:blipFill>
        <p:spPr>
          <a:xfrm>
            <a:off x="4547937" y="-5"/>
            <a:ext cx="7644062" cy="3681406"/>
          </a:xfrm>
          <a:prstGeom prst="rect">
            <a:avLst/>
          </a:prstGeom>
        </p:spPr>
      </p:pic>
      <p:pic>
        <p:nvPicPr>
          <p:cNvPr id="5" name="Picture 4" descr="Photograph of a smartphone screen displaying various social media app icons arranged in a grid, including Facebook, Twitter, Instagram, LinkedIn, YouTube, and Pinterest. Icons are colorful and easily recognizable, highlighting popular platforms for communication and content sharing.&#10;&#10;AI-generated content may be incorrect.">
            <a:extLst>
              <a:ext uri="{FF2B5EF4-FFF2-40B4-BE49-F238E27FC236}">
                <a16:creationId xmlns:a16="http://schemas.microsoft.com/office/drawing/2014/main" id="{113E1CAC-1676-3D41-99D5-5AB83CF3424D}"/>
              </a:ext>
            </a:extLst>
          </p:cNvPr>
          <p:cNvPicPr>
            <a:picLocks noChangeAspect="1"/>
          </p:cNvPicPr>
          <p:nvPr/>
        </p:nvPicPr>
        <p:blipFill>
          <a:blip r:embed="rId4"/>
          <a:srcRect t="26969" r="-1" b="15712"/>
          <a:stretch>
            <a:fillRect/>
          </a:stretch>
        </p:blipFill>
        <p:spPr>
          <a:xfrm>
            <a:off x="4547938" y="3681409"/>
            <a:ext cx="7644062" cy="3176595"/>
          </a:xfrm>
          <a:prstGeom prst="rect">
            <a:avLst/>
          </a:prstGeom>
        </p:spPr>
      </p:pic>
      <p:sp>
        <p:nvSpPr>
          <p:cNvPr id="17" name="Rectangle 1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B6055-D754-4A5D-017B-1E7F4A728B77}"/>
              </a:ext>
            </a:extLst>
          </p:cNvPr>
          <p:cNvSpPr>
            <a:spLocks noGrp="1"/>
          </p:cNvSpPr>
          <p:nvPr>
            <p:ph type="ctrTitle"/>
          </p:nvPr>
        </p:nvSpPr>
        <p:spPr>
          <a:xfrm>
            <a:off x="620485" y="788991"/>
            <a:ext cx="5758543" cy="2892401"/>
          </a:xfrm>
        </p:spPr>
        <p:txBody>
          <a:bodyPr anchor="t">
            <a:noAutofit/>
          </a:bodyPr>
          <a:lstStyle/>
          <a:p>
            <a:r>
              <a:rPr lang="en-US" sz="2000" b="1" dirty="0">
                <a:solidFill>
                  <a:schemeClr val="bg1"/>
                </a:solidFill>
              </a:rPr>
              <a:t>University of Wales Trinity St. David</a:t>
            </a:r>
            <a:br>
              <a:rPr lang="en-US" sz="2000" b="1" dirty="0">
                <a:solidFill>
                  <a:schemeClr val="bg1"/>
                </a:solidFill>
              </a:rPr>
            </a:br>
            <a:br>
              <a:rPr lang="en-US" sz="2000" b="1" dirty="0">
                <a:solidFill>
                  <a:schemeClr val="bg1"/>
                </a:solidFill>
              </a:rPr>
            </a:br>
            <a:r>
              <a:rPr lang="en-US" sz="2000" b="1" dirty="0">
                <a:solidFill>
                  <a:schemeClr val="bg1"/>
                </a:solidFill>
              </a:rPr>
              <a:t>MSc Policing (Operational and Strategic Leadership)</a:t>
            </a:r>
            <a:br>
              <a:rPr lang="en-US" sz="2000" b="1" dirty="0">
                <a:solidFill>
                  <a:schemeClr val="bg1"/>
                </a:solidFill>
              </a:rPr>
            </a:br>
            <a:br>
              <a:rPr lang="en-US" sz="2000" b="1" dirty="0">
                <a:solidFill>
                  <a:schemeClr val="bg1"/>
                </a:solidFill>
              </a:rPr>
            </a:br>
            <a:r>
              <a:rPr lang="en-US" sz="2000" b="1" dirty="0">
                <a:solidFill>
                  <a:schemeClr val="bg1"/>
                </a:solidFill>
              </a:rPr>
              <a:t>Contemporary Issues in Policing- BMPO7006D</a:t>
            </a:r>
            <a:br>
              <a:rPr lang="en-US" sz="2000" b="1" dirty="0">
                <a:solidFill>
                  <a:schemeClr val="bg1"/>
                </a:solidFill>
              </a:rPr>
            </a:br>
            <a:br>
              <a:rPr lang="en-US" sz="2000" b="1" dirty="0">
                <a:solidFill>
                  <a:schemeClr val="bg1"/>
                </a:solidFill>
              </a:rPr>
            </a:br>
            <a:r>
              <a:rPr lang="en-US" sz="2000" b="1" dirty="0">
                <a:solidFill>
                  <a:schemeClr val="bg1"/>
                </a:solidFill>
              </a:rPr>
              <a:t>“Social Media and Contemporary Policing”</a:t>
            </a:r>
            <a:br>
              <a:rPr lang="en-US" sz="2000" b="1" dirty="0">
                <a:solidFill>
                  <a:schemeClr val="bg1"/>
                </a:solidFill>
              </a:rPr>
            </a:br>
            <a:br>
              <a:rPr lang="en-US" sz="2000" b="1" dirty="0">
                <a:solidFill>
                  <a:schemeClr val="bg1"/>
                </a:solidFill>
              </a:rPr>
            </a:br>
            <a:r>
              <a:rPr lang="en-US" sz="2000" b="1" dirty="0">
                <a:solidFill>
                  <a:schemeClr val="bg1"/>
                </a:solidFill>
              </a:rPr>
              <a:t>Mark Skelton- Student Number 2414812</a:t>
            </a:r>
            <a:endParaRPr lang="en-GB" sz="2000" b="1" dirty="0">
              <a:solidFill>
                <a:schemeClr val="bg1"/>
              </a:solidFill>
            </a:endParaRPr>
          </a:p>
        </p:txBody>
      </p:sp>
      <p:cxnSp>
        <p:nvCxnSpPr>
          <p:cNvPr id="19" name="Straight Connector 1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E8562FEE-F633-6D03-25E2-1C155FAD10A1}"/>
              </a:ext>
            </a:extLst>
          </p:cNvPr>
          <p:cNvPicPr>
            <a:picLocks noChangeAspect="1"/>
          </p:cNvPicPr>
          <p:nvPr/>
        </p:nvPicPr>
        <p:blipFill>
          <a:blip r:embed="rId5"/>
          <a:stretch>
            <a:fillRect/>
          </a:stretch>
        </p:blipFill>
        <p:spPr>
          <a:xfrm>
            <a:off x="9893608" y="6650718"/>
            <a:ext cx="2298391" cy="207282"/>
          </a:xfrm>
          <a:prstGeom prst="rect">
            <a:avLst/>
          </a:prstGeom>
        </p:spPr>
      </p:pic>
      <p:pic>
        <p:nvPicPr>
          <p:cNvPr id="14" name="Picture 13">
            <a:extLst>
              <a:ext uri="{FF2B5EF4-FFF2-40B4-BE49-F238E27FC236}">
                <a16:creationId xmlns:a16="http://schemas.microsoft.com/office/drawing/2014/main" id="{2FFBF084-37D3-B734-C1D3-0F87268FF623}"/>
              </a:ext>
            </a:extLst>
          </p:cNvPr>
          <p:cNvPicPr>
            <a:picLocks noChangeAspect="1"/>
          </p:cNvPicPr>
          <p:nvPr/>
        </p:nvPicPr>
        <p:blipFill>
          <a:blip r:embed="rId6"/>
          <a:stretch>
            <a:fillRect/>
          </a:stretch>
        </p:blipFill>
        <p:spPr>
          <a:xfrm>
            <a:off x="9893607" y="3474118"/>
            <a:ext cx="2298391" cy="207282"/>
          </a:xfrm>
          <a:prstGeom prst="rect">
            <a:avLst/>
          </a:prstGeom>
        </p:spPr>
      </p:pic>
    </p:spTree>
    <p:extLst>
      <p:ext uri="{BB962C8B-B14F-4D97-AF65-F5344CB8AC3E}">
        <p14:creationId xmlns:p14="http://schemas.microsoft.com/office/powerpoint/2010/main" val="1571428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 name="Rectangle 104">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D0492-16DB-7BF4-5657-DEA47F878A0E}"/>
              </a:ext>
            </a:extLst>
          </p:cNvPr>
          <p:cNvSpPr>
            <a:spLocks noGrp="1"/>
          </p:cNvSpPr>
          <p:nvPr>
            <p:ph type="ctrTitle"/>
          </p:nvPr>
        </p:nvSpPr>
        <p:spPr>
          <a:xfrm>
            <a:off x="728662" y="522514"/>
            <a:ext cx="5505447" cy="5573486"/>
          </a:xfrm>
        </p:spPr>
        <p:txBody>
          <a:bodyPr anchor="ctr">
            <a:normAutofit/>
          </a:bodyPr>
          <a:lstStyle/>
          <a:p>
            <a:r>
              <a:rPr lang="en-GB" sz="2000" b="1" u="sng" dirty="0">
                <a:solidFill>
                  <a:schemeClr val="bg1"/>
                </a:solidFill>
              </a:rPr>
              <a:t>Contents</a:t>
            </a:r>
            <a:br>
              <a:rPr lang="en-GB" sz="2000" b="1" u="sng" dirty="0">
                <a:solidFill>
                  <a:schemeClr val="bg1"/>
                </a:solidFill>
              </a:rPr>
            </a:br>
            <a:br>
              <a:rPr lang="en-GB" sz="2000" b="1" u="sng" dirty="0">
                <a:solidFill>
                  <a:schemeClr val="bg1"/>
                </a:solidFill>
              </a:rPr>
            </a:br>
            <a:r>
              <a:rPr lang="en-GB" sz="2000" b="1" dirty="0">
                <a:solidFill>
                  <a:schemeClr val="bg1"/>
                </a:solidFill>
              </a:rPr>
              <a:t>1. Introduction- </a:t>
            </a:r>
            <a:r>
              <a:rPr lang="en-US" sz="2000" b="1">
                <a:solidFill>
                  <a:schemeClr val="bg1"/>
                </a:solidFill>
              </a:rPr>
              <a:t>Why is this important now?</a:t>
            </a:r>
            <a:br>
              <a:rPr lang="en-US" sz="2000" b="1">
                <a:solidFill>
                  <a:schemeClr val="bg1"/>
                </a:solidFill>
              </a:rPr>
            </a:br>
            <a:br>
              <a:rPr lang="en-GB" sz="2000" b="1" dirty="0">
                <a:solidFill>
                  <a:schemeClr val="bg1"/>
                </a:solidFill>
              </a:rPr>
            </a:br>
            <a:r>
              <a:rPr lang="en-GB" sz="2000" b="1" dirty="0">
                <a:solidFill>
                  <a:schemeClr val="bg1"/>
                </a:solidFill>
              </a:rPr>
              <a:t>2. </a:t>
            </a:r>
            <a:r>
              <a:rPr lang="en-US" sz="2000" b="1" dirty="0">
                <a:solidFill>
                  <a:schemeClr val="bg1"/>
                </a:solidFill>
              </a:rPr>
              <a:t>How Social Media Has Changed Public–Police Interactions</a:t>
            </a:r>
            <a:br>
              <a:rPr lang="en-US" sz="2000" b="1" dirty="0">
                <a:solidFill>
                  <a:schemeClr val="bg1"/>
                </a:solidFill>
              </a:rPr>
            </a:br>
            <a:br>
              <a:rPr lang="en-US" sz="2000" b="1" dirty="0">
                <a:solidFill>
                  <a:schemeClr val="bg1"/>
                </a:solidFill>
              </a:rPr>
            </a:br>
            <a:r>
              <a:rPr lang="en-US" sz="2000" b="1" dirty="0">
                <a:solidFill>
                  <a:schemeClr val="bg1"/>
                </a:solidFill>
              </a:rPr>
              <a:t>3. Social media’s effect on operational policing and multi‑agency response</a:t>
            </a:r>
            <a:br>
              <a:rPr lang="en-US" sz="2000" b="1" dirty="0">
                <a:solidFill>
                  <a:schemeClr val="bg1"/>
                </a:solidFill>
              </a:rPr>
            </a:br>
            <a:br>
              <a:rPr lang="en-GB" sz="2000" b="1" dirty="0">
                <a:solidFill>
                  <a:schemeClr val="bg1"/>
                </a:solidFill>
              </a:rPr>
            </a:br>
            <a:r>
              <a:rPr lang="en-GB" sz="2000" b="1" dirty="0">
                <a:solidFill>
                  <a:schemeClr val="bg1"/>
                </a:solidFill>
              </a:rPr>
              <a:t>4. Challenges and Solutions</a:t>
            </a:r>
            <a:br>
              <a:rPr lang="en-GB" sz="2000" b="1" dirty="0">
                <a:solidFill>
                  <a:schemeClr val="bg1"/>
                </a:solidFill>
              </a:rPr>
            </a:br>
            <a:br>
              <a:rPr lang="en-GB" sz="2000" b="1" dirty="0">
                <a:solidFill>
                  <a:schemeClr val="bg1"/>
                </a:solidFill>
              </a:rPr>
            </a:br>
            <a:r>
              <a:rPr lang="en-GB" sz="2000" b="1" dirty="0">
                <a:solidFill>
                  <a:schemeClr val="bg1"/>
                </a:solidFill>
              </a:rPr>
              <a:t>5. </a:t>
            </a:r>
            <a:r>
              <a:rPr lang="en-US" sz="2000" b="1" dirty="0">
                <a:solidFill>
                  <a:schemeClr val="bg1"/>
                </a:solidFill>
              </a:rPr>
              <a:t>Conclusion</a:t>
            </a:r>
            <a:br>
              <a:rPr lang="en-US" sz="2000" b="1" dirty="0">
                <a:solidFill>
                  <a:schemeClr val="bg1"/>
                </a:solidFill>
              </a:rPr>
            </a:br>
            <a:endParaRPr lang="en-GB" sz="2000" b="1" u="sng" dirty="0">
              <a:solidFill>
                <a:schemeClr val="bg1"/>
              </a:solidFill>
            </a:endParaRPr>
          </a:p>
        </p:txBody>
      </p:sp>
      <p:pic>
        <p:nvPicPr>
          <p:cNvPr id="5" name="Picture 4" descr="A circular shape with scales and circles&#10;&#10;AI-generated content may be incorrect.">
            <a:extLst>
              <a:ext uri="{FF2B5EF4-FFF2-40B4-BE49-F238E27FC236}">
                <a16:creationId xmlns:a16="http://schemas.microsoft.com/office/drawing/2014/main" id="{55B65A2A-FB43-D23D-FFDA-76B5BFE3F45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606" r="-4" b="8196"/>
          <a:stretch>
            <a:fillRect/>
          </a:stretch>
        </p:blipFill>
        <p:spPr>
          <a:xfrm>
            <a:off x="7130419" y="109629"/>
            <a:ext cx="4935375" cy="2224019"/>
          </a:xfrm>
          <a:prstGeom prst="rect">
            <a:avLst/>
          </a:prstGeom>
        </p:spPr>
      </p:pic>
      <p:pic>
        <p:nvPicPr>
          <p:cNvPr id="12" name="Picture 11" descr="A computer screen with a computer screen and a globe">
            <a:extLst>
              <a:ext uri="{FF2B5EF4-FFF2-40B4-BE49-F238E27FC236}">
                <a16:creationId xmlns:a16="http://schemas.microsoft.com/office/drawing/2014/main" id="{C438E583-0122-03D7-33E0-A7770E55018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9806" r="-4" b="20732"/>
          <a:stretch>
            <a:fillRect/>
          </a:stretch>
        </p:blipFill>
        <p:spPr>
          <a:xfrm>
            <a:off x="7121602" y="4548715"/>
            <a:ext cx="4935375" cy="2203041"/>
          </a:xfrm>
          <a:prstGeom prst="rect">
            <a:avLst/>
          </a:prstGeom>
        </p:spPr>
      </p:pic>
      <p:pic>
        <p:nvPicPr>
          <p:cNvPr id="4" name="Picture 3" descr="A close-up of a phone screen">
            <a:extLst>
              <a:ext uri="{FF2B5EF4-FFF2-40B4-BE49-F238E27FC236}">
                <a16:creationId xmlns:a16="http://schemas.microsoft.com/office/drawing/2014/main" id="{37B75A90-2765-20E9-D1E9-8ADCA0B3DB7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7645" r="4" b="3581"/>
          <a:stretch>
            <a:fillRect/>
          </a:stretch>
        </p:blipFill>
        <p:spPr>
          <a:xfrm>
            <a:off x="7121602" y="2333645"/>
            <a:ext cx="4953007" cy="2224018"/>
          </a:xfrm>
          <a:prstGeom prst="rect">
            <a:avLst/>
          </a:prstGeom>
        </p:spPr>
      </p:pic>
      <p:cxnSp>
        <p:nvCxnSpPr>
          <p:cNvPr id="107" name="Straight Connector 106">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9" name="Rectangle 108">
            <a:extLst>
              <a:ext uri="{FF2B5EF4-FFF2-40B4-BE49-F238E27FC236}">
                <a16:creationId xmlns:a16="http://schemas.microsoft.com/office/drawing/2014/main" id="{0FB8E6CF-61A1-4A48-ADE0-5AE823AF1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7923F7C-6145-3BF0-EE43-3C3660982815}"/>
              </a:ext>
            </a:extLst>
          </p:cNvPr>
          <p:cNvPicPr>
            <a:picLocks noChangeAspect="1"/>
          </p:cNvPicPr>
          <p:nvPr/>
        </p:nvPicPr>
        <p:blipFill>
          <a:blip r:embed="rId9"/>
          <a:stretch>
            <a:fillRect/>
          </a:stretch>
        </p:blipFill>
        <p:spPr>
          <a:xfrm>
            <a:off x="9889778" y="6650708"/>
            <a:ext cx="2298391" cy="207282"/>
          </a:xfrm>
          <a:prstGeom prst="rect">
            <a:avLst/>
          </a:prstGeom>
        </p:spPr>
      </p:pic>
      <p:pic>
        <p:nvPicPr>
          <p:cNvPr id="7" name="Picture 6">
            <a:extLst>
              <a:ext uri="{FF2B5EF4-FFF2-40B4-BE49-F238E27FC236}">
                <a16:creationId xmlns:a16="http://schemas.microsoft.com/office/drawing/2014/main" id="{104254E2-02F5-843B-4BE5-ACA0927E65C6}"/>
              </a:ext>
            </a:extLst>
          </p:cNvPr>
          <p:cNvPicPr>
            <a:picLocks noChangeAspect="1"/>
          </p:cNvPicPr>
          <p:nvPr/>
        </p:nvPicPr>
        <p:blipFill>
          <a:blip r:embed="rId10"/>
          <a:stretch>
            <a:fillRect/>
          </a:stretch>
        </p:blipFill>
        <p:spPr>
          <a:xfrm>
            <a:off x="9791460" y="4355945"/>
            <a:ext cx="2298391" cy="207282"/>
          </a:xfrm>
          <a:prstGeom prst="rect">
            <a:avLst/>
          </a:prstGeom>
        </p:spPr>
      </p:pic>
      <p:pic>
        <p:nvPicPr>
          <p:cNvPr id="9" name="Picture 8">
            <a:extLst>
              <a:ext uri="{FF2B5EF4-FFF2-40B4-BE49-F238E27FC236}">
                <a16:creationId xmlns:a16="http://schemas.microsoft.com/office/drawing/2014/main" id="{D52E6656-744D-6846-AD48-12FA7C60B658}"/>
              </a:ext>
            </a:extLst>
          </p:cNvPr>
          <p:cNvPicPr>
            <a:picLocks noChangeAspect="1"/>
          </p:cNvPicPr>
          <p:nvPr/>
        </p:nvPicPr>
        <p:blipFill>
          <a:blip r:embed="rId10"/>
          <a:stretch>
            <a:fillRect/>
          </a:stretch>
        </p:blipFill>
        <p:spPr>
          <a:xfrm>
            <a:off x="9767403" y="2114811"/>
            <a:ext cx="2298391" cy="207282"/>
          </a:xfrm>
          <a:prstGeom prst="rect">
            <a:avLst/>
          </a:prstGeom>
        </p:spPr>
      </p:pic>
    </p:spTree>
    <p:extLst>
      <p:ext uri="{BB962C8B-B14F-4D97-AF65-F5344CB8AC3E}">
        <p14:creationId xmlns:p14="http://schemas.microsoft.com/office/powerpoint/2010/main" val="2001430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4" name="Straight Connector 1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8A632E-F682-6B8E-1F15-CA184324956A}"/>
              </a:ext>
            </a:extLst>
          </p:cNvPr>
          <p:cNvSpPr>
            <a:spLocks noGrp="1"/>
          </p:cNvSpPr>
          <p:nvPr>
            <p:ph idx="1"/>
          </p:nvPr>
        </p:nvSpPr>
        <p:spPr>
          <a:xfrm>
            <a:off x="1295400" y="2288833"/>
            <a:ext cx="4800600" cy="4101080"/>
          </a:xfrm>
        </p:spPr>
        <p:txBody>
          <a:bodyPr>
            <a:noAutofit/>
          </a:bodyPr>
          <a:lstStyle/>
          <a:p>
            <a:pPr marL="0" indent="0" algn="ctr">
              <a:buNone/>
            </a:pPr>
            <a:r>
              <a:rPr lang="en-US" sz="1800" b="1" u="sng" dirty="0">
                <a:solidFill>
                  <a:schemeClr val="bg1"/>
                </a:solidFill>
              </a:rPr>
              <a:t>Introduction- Why is this important now?</a:t>
            </a:r>
          </a:p>
          <a:p>
            <a:r>
              <a:rPr lang="en-US" sz="1800" dirty="0">
                <a:solidFill>
                  <a:schemeClr val="bg1"/>
                </a:solidFill>
              </a:rPr>
              <a:t>The internet and social media are now one of the primary sources of information for the public (Ofcom, 2023)</a:t>
            </a:r>
          </a:p>
          <a:p>
            <a:r>
              <a:rPr lang="en-US" sz="1800" dirty="0">
                <a:solidFill>
                  <a:schemeClr val="bg1"/>
                </a:solidFill>
              </a:rPr>
              <a:t>Police legitimacy is increasingly shaped by real‑time digital discourse (Horgan, et al., 2024) </a:t>
            </a:r>
          </a:p>
          <a:p>
            <a:r>
              <a:rPr lang="en-US" sz="1800" dirty="0">
                <a:solidFill>
                  <a:schemeClr val="bg1"/>
                </a:solidFill>
              </a:rPr>
              <a:t>Social media has transformed the public debate about policing and intensified the contest over who controls the police image  (Ellis, 2020)</a:t>
            </a:r>
          </a:p>
          <a:p>
            <a:r>
              <a:rPr lang="en-US" sz="1800" dirty="0">
                <a:solidFill>
                  <a:schemeClr val="bg1"/>
                </a:solidFill>
              </a:rPr>
              <a:t>In this environment, viral footage plays a central role in shaping public narratives on policing (Bullock and Dodsworth, 2025)</a:t>
            </a:r>
            <a:endParaRPr lang="en-GB" sz="1800" dirty="0">
              <a:solidFill>
                <a:schemeClr val="bg1"/>
              </a:solidFill>
            </a:endParaRPr>
          </a:p>
        </p:txBody>
      </p:sp>
      <p:pic>
        <p:nvPicPr>
          <p:cNvPr id="5" name="Picture 4">
            <a:extLst>
              <a:ext uri="{FF2B5EF4-FFF2-40B4-BE49-F238E27FC236}">
                <a16:creationId xmlns:a16="http://schemas.microsoft.com/office/drawing/2014/main" id="{CCCB7AFE-00D0-16B3-07DF-E848CFB2FA7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45193" y="380553"/>
            <a:ext cx="3588640" cy="2763252"/>
          </a:xfrm>
          <a:prstGeom prst="rect">
            <a:avLst/>
          </a:prstGeom>
        </p:spPr>
      </p:pic>
      <p:sp>
        <p:nvSpPr>
          <p:cNvPr id="16" name="Rectangle 15">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F5F7F6C-2644-55AE-F3C7-F0F522A8CA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38661" y="4113228"/>
            <a:ext cx="3588640" cy="2018610"/>
          </a:xfrm>
          <a:prstGeom prst="rect">
            <a:avLst/>
          </a:prstGeom>
        </p:spPr>
      </p:pic>
      <p:sp>
        <p:nvSpPr>
          <p:cNvPr id="18" name="Rectangle 17">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69D6258-24ED-6681-D4CB-16BC4A3A820B}"/>
              </a:ext>
            </a:extLst>
          </p:cNvPr>
          <p:cNvPicPr>
            <a:picLocks noChangeAspect="1"/>
          </p:cNvPicPr>
          <p:nvPr/>
        </p:nvPicPr>
        <p:blipFill>
          <a:blip r:embed="rId6"/>
          <a:stretch>
            <a:fillRect/>
          </a:stretch>
        </p:blipFill>
        <p:spPr>
          <a:xfrm>
            <a:off x="7960196" y="3140861"/>
            <a:ext cx="2450804" cy="207282"/>
          </a:xfrm>
          <a:prstGeom prst="rect">
            <a:avLst/>
          </a:prstGeom>
        </p:spPr>
      </p:pic>
      <p:pic>
        <p:nvPicPr>
          <p:cNvPr id="11" name="Picture 10">
            <a:extLst>
              <a:ext uri="{FF2B5EF4-FFF2-40B4-BE49-F238E27FC236}">
                <a16:creationId xmlns:a16="http://schemas.microsoft.com/office/drawing/2014/main" id="{83622D93-DAE2-8F2E-7183-36B551AC2B11}"/>
              </a:ext>
            </a:extLst>
          </p:cNvPr>
          <p:cNvPicPr>
            <a:picLocks noChangeAspect="1"/>
          </p:cNvPicPr>
          <p:nvPr/>
        </p:nvPicPr>
        <p:blipFill>
          <a:blip r:embed="rId6"/>
          <a:stretch>
            <a:fillRect/>
          </a:stretch>
        </p:blipFill>
        <p:spPr>
          <a:xfrm>
            <a:off x="9370528" y="6494571"/>
            <a:ext cx="2450804" cy="207282"/>
          </a:xfrm>
          <a:prstGeom prst="rect">
            <a:avLst/>
          </a:prstGeom>
        </p:spPr>
      </p:pic>
    </p:spTree>
    <p:extLst>
      <p:ext uri="{BB962C8B-B14F-4D97-AF65-F5344CB8AC3E}">
        <p14:creationId xmlns:p14="http://schemas.microsoft.com/office/powerpoint/2010/main" val="312805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3" name="Rectangle 42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425" name="Straight Connector 424">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432023-5DF0-BB7F-0D1F-317545AF799D}"/>
              </a:ext>
            </a:extLst>
          </p:cNvPr>
          <p:cNvSpPr>
            <a:spLocks noGrp="1"/>
          </p:cNvSpPr>
          <p:nvPr>
            <p:ph idx="1"/>
          </p:nvPr>
        </p:nvSpPr>
        <p:spPr>
          <a:xfrm>
            <a:off x="457904" y="2175811"/>
            <a:ext cx="5866904" cy="4116123"/>
          </a:xfrm>
        </p:spPr>
        <p:txBody>
          <a:bodyPr>
            <a:noAutofit/>
          </a:bodyPr>
          <a:lstStyle/>
          <a:p>
            <a:pPr marL="0" indent="0">
              <a:buNone/>
            </a:pPr>
            <a:r>
              <a:rPr lang="en-US" sz="1800" b="1" u="sng" dirty="0">
                <a:solidFill>
                  <a:schemeClr val="bg1"/>
                </a:solidFill>
                <a:latin typeface="+mj-lt"/>
              </a:rPr>
              <a:t>How Social Media Has Changed Public–Police Interactions</a:t>
            </a:r>
          </a:p>
          <a:p>
            <a:r>
              <a:rPr lang="en-US" sz="1800" dirty="0">
                <a:solidFill>
                  <a:schemeClr val="bg1"/>
                </a:solidFill>
                <a:latin typeface="+mj-lt"/>
              </a:rPr>
              <a:t>Police once relied on traditional media, which shaped heroic or crisis‑focused images of policing (Lev‑On, 2025).</a:t>
            </a:r>
          </a:p>
          <a:p>
            <a:r>
              <a:rPr lang="en-US" sz="1800" dirty="0">
                <a:solidFill>
                  <a:schemeClr val="bg1"/>
                </a:solidFill>
                <a:latin typeface="+mj-lt"/>
              </a:rPr>
              <a:t>Social media now enables direct public–police interaction, bypassing journalists- Jones,et al, 2025)</a:t>
            </a:r>
          </a:p>
          <a:p>
            <a:r>
              <a:rPr lang="en-US" sz="1800" dirty="0">
                <a:solidFill>
                  <a:schemeClr val="bg1"/>
                </a:solidFill>
                <a:latin typeface="+mj-lt"/>
              </a:rPr>
              <a:t>The “social media test”—social media has become a de facto measure of police performance (Ellis, 2020)</a:t>
            </a:r>
          </a:p>
          <a:p>
            <a:r>
              <a:rPr lang="en-US" sz="1800" dirty="0">
                <a:solidFill>
                  <a:schemeClr val="bg1"/>
                </a:solidFill>
                <a:latin typeface="+mj-lt"/>
              </a:rPr>
              <a:t>It increases police reach, engagement, and investigative capability (Waddington, 2019)</a:t>
            </a:r>
          </a:p>
          <a:p>
            <a:r>
              <a:rPr lang="en-US" sz="1800" dirty="0">
                <a:solidFill>
                  <a:schemeClr val="bg1"/>
                </a:solidFill>
                <a:latin typeface="+mj-lt"/>
              </a:rPr>
              <a:t>Journalists have shifted from gatekeepers to gate‑checkers/gate‑watchers (Grygiela &amp; Lysak, 2021)</a:t>
            </a:r>
          </a:p>
          <a:p>
            <a:r>
              <a:rPr lang="en-US" sz="1800" dirty="0">
                <a:solidFill>
                  <a:schemeClr val="bg1"/>
                </a:solidFill>
                <a:latin typeface="+mj-lt"/>
              </a:rPr>
              <a:t>Citizen journalism allows anyone to film and broadcast police encounters in real time (Reiner, 2014)</a:t>
            </a:r>
          </a:p>
        </p:txBody>
      </p:sp>
      <p:pic>
        <p:nvPicPr>
          <p:cNvPr id="9" name="Picture 8">
            <a:extLst>
              <a:ext uri="{FF2B5EF4-FFF2-40B4-BE49-F238E27FC236}">
                <a16:creationId xmlns:a16="http://schemas.microsoft.com/office/drawing/2014/main" id="{FF5C6868-7B03-0CDE-4A16-A69E9125EA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519" r="26807" b="1"/>
          <a:stretch>
            <a:fillRect/>
          </a:stretch>
        </p:blipFill>
        <p:spPr>
          <a:xfrm>
            <a:off x="6986244" y="369913"/>
            <a:ext cx="2906538" cy="2784532"/>
          </a:xfrm>
          <a:prstGeom prst="rect">
            <a:avLst/>
          </a:prstGeom>
        </p:spPr>
      </p:pic>
      <p:sp>
        <p:nvSpPr>
          <p:cNvPr id="427" name="Rectangle 426">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A95C2DF-F413-D09A-318A-654EEC1EB3B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038661" y="4045941"/>
            <a:ext cx="3588640" cy="2153184"/>
          </a:xfrm>
          <a:prstGeom prst="rect">
            <a:avLst/>
          </a:prstGeom>
        </p:spPr>
      </p:pic>
      <p:sp>
        <p:nvSpPr>
          <p:cNvPr id="429" name="Rectangle 428">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4F28BF0F-35A4-C2A9-7E31-2F0F50B1A647}"/>
              </a:ext>
            </a:extLst>
          </p:cNvPr>
          <p:cNvSpPr txBox="1"/>
          <p:nvPr/>
        </p:nvSpPr>
        <p:spPr>
          <a:xfrm>
            <a:off x="9174386" y="5999070"/>
            <a:ext cx="245291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journalistsresource.org/home/interviewing-a-sourc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dirty="0">
              <a:solidFill>
                <a:srgbClr val="FFFFFF"/>
              </a:solidFill>
            </a:endParaRPr>
          </a:p>
        </p:txBody>
      </p:sp>
      <p:pic>
        <p:nvPicPr>
          <p:cNvPr id="16" name="Picture 15">
            <a:extLst>
              <a:ext uri="{FF2B5EF4-FFF2-40B4-BE49-F238E27FC236}">
                <a16:creationId xmlns:a16="http://schemas.microsoft.com/office/drawing/2014/main" id="{85691BF0-4C5C-C893-6DDA-3EFB4A29F42D}"/>
              </a:ext>
            </a:extLst>
          </p:cNvPr>
          <p:cNvPicPr>
            <a:picLocks noChangeAspect="1"/>
          </p:cNvPicPr>
          <p:nvPr/>
        </p:nvPicPr>
        <p:blipFill>
          <a:blip r:embed="rId8"/>
          <a:stretch>
            <a:fillRect/>
          </a:stretch>
        </p:blipFill>
        <p:spPr>
          <a:xfrm>
            <a:off x="7977060" y="3156078"/>
            <a:ext cx="2450804" cy="207282"/>
          </a:xfrm>
          <a:prstGeom prst="rect">
            <a:avLst/>
          </a:prstGeom>
        </p:spPr>
      </p:pic>
    </p:spTree>
    <p:extLst>
      <p:ext uri="{BB962C8B-B14F-4D97-AF65-F5344CB8AC3E}">
        <p14:creationId xmlns:p14="http://schemas.microsoft.com/office/powerpoint/2010/main" val="3925259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Subtitle 2">
            <a:extLst>
              <a:ext uri="{FF2B5EF4-FFF2-40B4-BE49-F238E27FC236}">
                <a16:creationId xmlns:a16="http://schemas.microsoft.com/office/drawing/2014/main" id="{8DFAE7FC-9A98-8B04-9AB1-3B5C242FD470}"/>
              </a:ext>
            </a:extLst>
          </p:cNvPr>
          <p:cNvSpPr>
            <a:spLocks noGrp="1"/>
          </p:cNvSpPr>
          <p:nvPr>
            <p:ph type="subTitle" idx="1"/>
          </p:nvPr>
        </p:nvSpPr>
        <p:spPr>
          <a:xfrm>
            <a:off x="6666990" y="256048"/>
            <a:ext cx="5175475" cy="6106418"/>
          </a:xfrm>
        </p:spPr>
        <p:txBody>
          <a:bodyPr>
            <a:normAutofit/>
          </a:bodyPr>
          <a:lstStyle/>
          <a:p>
            <a:pPr marL="342900" indent="-342900" algn="l">
              <a:buFont typeface="Arial" panose="020B0604020202020204" pitchFamily="34" charset="0"/>
              <a:buChar char="•"/>
            </a:pPr>
            <a:r>
              <a:rPr lang="en-US" sz="1800" dirty="0">
                <a:solidFill>
                  <a:schemeClr val="bg1"/>
                </a:solidFill>
              </a:rPr>
              <a:t>Social media amplifies institutional reach, enabling rapid information sharing and public engagement (Lev‑On, 2025).</a:t>
            </a:r>
          </a:p>
          <a:p>
            <a:pPr marL="342900" indent="-342900" algn="l">
              <a:buFont typeface="Arial" panose="020B0604020202020204" pitchFamily="34" charset="0"/>
              <a:buChar char="•"/>
            </a:pPr>
            <a:r>
              <a:rPr lang="en-US" sz="1800" dirty="0">
                <a:solidFill>
                  <a:schemeClr val="bg1"/>
                </a:solidFill>
              </a:rPr>
              <a:t>During the Southport murders, misleading and hateful content went viral and fueled real‑world unrest (House of Commons, 2025).</a:t>
            </a:r>
          </a:p>
          <a:p>
            <a:pPr marL="342900" indent="-342900" algn="l">
              <a:buFont typeface="Arial" panose="020B0604020202020204" pitchFamily="34" charset="0"/>
              <a:buChar char="•"/>
            </a:pPr>
            <a:r>
              <a:rPr lang="en-US" sz="1800" dirty="0">
                <a:solidFill>
                  <a:schemeClr val="bg1"/>
                </a:solidFill>
              </a:rPr>
              <a:t>Misinformation—driven by algorithms, bots, commercial incentives and emotionally charged content—distorts understanding, escalates tensions and undermines institutional legitimacy (Denniss and Lindberg , 2025)</a:t>
            </a:r>
          </a:p>
          <a:p>
            <a:pPr marL="342900" indent="-342900" algn="l">
              <a:buFont typeface="Arial" panose="020B0604020202020204" pitchFamily="34" charset="0"/>
              <a:buChar char="•"/>
            </a:pPr>
            <a:r>
              <a:rPr lang="en-US" sz="1800" dirty="0">
                <a:solidFill>
                  <a:schemeClr val="bg1"/>
                </a:solidFill>
              </a:rPr>
              <a:t>Intentionally deceptive content corrupts the environment in which people form beliefs, weakening trust in institutions that rely on public confidence, including the police (Levy, 2021)</a:t>
            </a:r>
          </a:p>
          <a:p>
            <a:pPr marL="342900" indent="-342900" algn="l">
              <a:buFont typeface="Arial" panose="020B0604020202020204" pitchFamily="34" charset="0"/>
              <a:buChar char="•"/>
            </a:pPr>
            <a:r>
              <a:rPr lang="en-US" sz="1800" dirty="0">
                <a:solidFill>
                  <a:schemeClr val="bg1"/>
                </a:solidFill>
              </a:rPr>
              <a:t>Social media can challenge traditional police authority, expose structural harms, mobilise communities, and act as a catalyst for social change (Ellis, 2020)</a:t>
            </a:r>
          </a:p>
        </p:txBody>
      </p:sp>
      <p:pic>
        <p:nvPicPr>
          <p:cNvPr id="8" name="Picture 7">
            <a:extLst>
              <a:ext uri="{FF2B5EF4-FFF2-40B4-BE49-F238E27FC236}">
                <a16:creationId xmlns:a16="http://schemas.microsoft.com/office/drawing/2014/main" id="{2CFC50A9-2390-40CE-46D2-F7433B042E4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78" r="-1" b="25091"/>
          <a:stretch>
            <a:fillRect/>
          </a:stretch>
        </p:blipFill>
        <p:spPr>
          <a:xfrm>
            <a:off x="20" y="1"/>
            <a:ext cx="6443642" cy="3209924"/>
          </a:xfrm>
          <a:prstGeom prst="rect">
            <a:avLst/>
          </a:prstGeom>
        </p:spPr>
      </p:pic>
      <p:pic>
        <p:nvPicPr>
          <p:cNvPr id="5" name="Picture 4">
            <a:extLst>
              <a:ext uri="{FF2B5EF4-FFF2-40B4-BE49-F238E27FC236}">
                <a16:creationId xmlns:a16="http://schemas.microsoft.com/office/drawing/2014/main" id="{FA0EABA2-6FA1-3DBB-02CE-81D212CDDE1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5291" r="-1" b="5550"/>
          <a:stretch>
            <a:fillRect/>
          </a:stretch>
        </p:blipFill>
        <p:spPr>
          <a:xfrm>
            <a:off x="20" y="3209924"/>
            <a:ext cx="6443642" cy="3648076"/>
          </a:xfrm>
          <a:prstGeom prst="rect">
            <a:avLst/>
          </a:prstGeom>
        </p:spPr>
      </p:pic>
      <p:cxnSp>
        <p:nvCxnSpPr>
          <p:cNvPr id="68" name="Straight Connector 67">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3209925"/>
            <a:ext cx="9763125"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0" name="Rectangle 69">
            <a:extLst>
              <a:ext uri="{FF2B5EF4-FFF2-40B4-BE49-F238E27FC236}">
                <a16:creationId xmlns:a16="http://schemas.microsoft.com/office/drawing/2014/main" id="{81BD432D-FAB3-4B5D-BF27-4DA7C75B3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8946746-FF47-756E-88F9-EB11C026E59D}"/>
              </a:ext>
            </a:extLst>
          </p:cNvPr>
          <p:cNvPicPr>
            <a:picLocks noChangeAspect="1"/>
          </p:cNvPicPr>
          <p:nvPr/>
        </p:nvPicPr>
        <p:blipFill>
          <a:blip r:embed="rId6"/>
          <a:stretch>
            <a:fillRect/>
          </a:stretch>
        </p:blipFill>
        <p:spPr>
          <a:xfrm>
            <a:off x="0" y="3002644"/>
            <a:ext cx="2450804" cy="207282"/>
          </a:xfrm>
          <a:prstGeom prst="rect">
            <a:avLst/>
          </a:prstGeom>
        </p:spPr>
      </p:pic>
      <p:pic>
        <p:nvPicPr>
          <p:cNvPr id="14" name="Picture 13">
            <a:extLst>
              <a:ext uri="{FF2B5EF4-FFF2-40B4-BE49-F238E27FC236}">
                <a16:creationId xmlns:a16="http://schemas.microsoft.com/office/drawing/2014/main" id="{EFB24C7D-8DA1-AE08-BF0F-2AB823A23D52}"/>
              </a:ext>
            </a:extLst>
          </p:cNvPr>
          <p:cNvPicPr>
            <a:picLocks noChangeAspect="1"/>
          </p:cNvPicPr>
          <p:nvPr/>
        </p:nvPicPr>
        <p:blipFill>
          <a:blip r:embed="rId6"/>
          <a:stretch>
            <a:fillRect/>
          </a:stretch>
        </p:blipFill>
        <p:spPr>
          <a:xfrm>
            <a:off x="0" y="6639166"/>
            <a:ext cx="2450804" cy="207282"/>
          </a:xfrm>
          <a:prstGeom prst="rect">
            <a:avLst/>
          </a:prstGeom>
        </p:spPr>
      </p:pic>
    </p:spTree>
    <p:extLst>
      <p:ext uri="{BB962C8B-B14F-4D97-AF65-F5344CB8AC3E}">
        <p14:creationId xmlns:p14="http://schemas.microsoft.com/office/powerpoint/2010/main" val="2507573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469E0F7C-251C-3F46-B2EF-300EB8EB5BEC}"/>
              </a:ext>
            </a:extLst>
          </p:cNvPr>
          <p:cNvSpPr>
            <a:spLocks noGrp="1"/>
          </p:cNvSpPr>
          <p:nvPr>
            <p:ph type="subTitle" idx="1"/>
          </p:nvPr>
        </p:nvSpPr>
        <p:spPr>
          <a:xfrm>
            <a:off x="435429" y="226893"/>
            <a:ext cx="4798786" cy="6271878"/>
          </a:xfrm>
        </p:spPr>
        <p:txBody>
          <a:bodyPr>
            <a:normAutofit lnSpcReduction="10000"/>
          </a:bodyPr>
          <a:lstStyle/>
          <a:p>
            <a:pPr algn="l"/>
            <a:endParaRPr lang="en-US" sz="1900" dirty="0">
              <a:solidFill>
                <a:schemeClr val="bg1"/>
              </a:solidFill>
            </a:endParaRPr>
          </a:p>
          <a:p>
            <a:pPr marL="342900" indent="-342900" algn="l">
              <a:buFont typeface="Arial" panose="020B0604020202020204" pitchFamily="34" charset="0"/>
              <a:buChar char="•"/>
            </a:pPr>
            <a:r>
              <a:rPr lang="en-US" sz="1900" dirty="0">
                <a:solidFill>
                  <a:schemeClr val="bg1"/>
                </a:solidFill>
              </a:rPr>
              <a:t>Digital rumors now shape public perceptions of legitimacy and competence  (Denniss &amp; Lindberg, 2025)</a:t>
            </a:r>
          </a:p>
          <a:p>
            <a:pPr marL="342900" indent="-342900" algn="l">
              <a:buFont typeface="Arial" panose="020B0604020202020204" pitchFamily="34" charset="0"/>
              <a:buChar char="•"/>
            </a:pPr>
            <a:r>
              <a:rPr lang="en-US" sz="1900" dirty="0">
                <a:solidFill>
                  <a:schemeClr val="bg1"/>
                </a:solidFill>
              </a:rPr>
              <a:t>Seeing is believing’ no longer hods true (Omezi &amp; Jahankhani, 2020)</a:t>
            </a:r>
          </a:p>
          <a:p>
            <a:pPr marL="342900" indent="-342900" algn="l">
              <a:buFont typeface="Arial" panose="020B0604020202020204" pitchFamily="34" charset="0"/>
              <a:buChar char="•"/>
            </a:pPr>
            <a:r>
              <a:rPr lang="en-US" sz="1900" dirty="0">
                <a:solidFill>
                  <a:schemeClr val="bg1"/>
                </a:solidFill>
              </a:rPr>
              <a:t>Officers now operate in an environment of continuous and unpredictable public surveillance (Goldsmith, 2010)</a:t>
            </a:r>
          </a:p>
          <a:p>
            <a:pPr marL="342900" indent="-342900" algn="l">
              <a:buFont typeface="Arial" panose="020B0604020202020204" pitchFamily="34" charset="0"/>
              <a:buChar char="•"/>
            </a:pPr>
            <a:r>
              <a:rPr lang="en-US" sz="1900" dirty="0">
                <a:solidFill>
                  <a:schemeClr val="bg1"/>
                </a:solidFill>
              </a:rPr>
              <a:t>Fake news corrupts the social and institutional environment that influences belief formation, leading to disorientation and erosion of trust (Levy, 2021) </a:t>
            </a:r>
          </a:p>
          <a:p>
            <a:pPr marL="342900" indent="-342900" algn="l">
              <a:buFont typeface="Arial" panose="020B0604020202020204" pitchFamily="34" charset="0"/>
              <a:buChar char="•"/>
            </a:pPr>
            <a:r>
              <a:rPr lang="en-US" sz="1900" dirty="0">
                <a:solidFill>
                  <a:schemeClr val="bg1"/>
                </a:solidFill>
              </a:rPr>
              <a:t>Viral speculation can distort understanding, escalate tensions, and undermine perceptions of institutional legitimacy (Denniss &amp; Lindberg, 2025)</a:t>
            </a:r>
          </a:p>
          <a:p>
            <a:pPr marL="342900" indent="-342900" algn="l">
              <a:buFont typeface="Arial" panose="020B0604020202020204" pitchFamily="34" charset="0"/>
              <a:buChar char="•"/>
            </a:pPr>
            <a:r>
              <a:rPr lang="en-US" sz="1900" dirty="0">
                <a:solidFill>
                  <a:schemeClr val="bg1"/>
                </a:solidFill>
              </a:rPr>
              <a:t>The public image of policing is constructed and contested in the mass media (Reiner, 2014)</a:t>
            </a:r>
          </a:p>
          <a:p>
            <a:pPr algn="l"/>
            <a:endParaRPr lang="en-GB" sz="500" dirty="0">
              <a:solidFill>
                <a:schemeClr val="bg1"/>
              </a:solidFill>
            </a:endParaRPr>
          </a:p>
        </p:txBody>
      </p:sp>
      <p:sp>
        <p:nvSpPr>
          <p:cNvPr id="14" name="Freeform: Shape 13">
            <a:extLst>
              <a:ext uri="{FF2B5EF4-FFF2-40B4-BE49-F238E27FC236}">
                <a16:creationId xmlns:a16="http://schemas.microsoft.com/office/drawing/2014/main" id="{0277405F-0B4F-4418-B773-1B38814125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30421" y="226893"/>
            <a:ext cx="5968658" cy="6085007"/>
          </a:xfrm>
          <a:custGeom>
            <a:avLst/>
            <a:gdLst>
              <a:gd name="connsiteX0" fmla="*/ 0 w 5968658"/>
              <a:gd name="connsiteY0" fmla="*/ 0 h 6085007"/>
              <a:gd name="connsiteX1" fmla="*/ 3557919 w 5968658"/>
              <a:gd name="connsiteY1" fmla="*/ 0 h 6085007"/>
              <a:gd name="connsiteX2" fmla="*/ 3557919 w 5968658"/>
              <a:gd name="connsiteY2" fmla="*/ 2195749 h 6085007"/>
              <a:gd name="connsiteX3" fmla="*/ 5968658 w 5968658"/>
              <a:gd name="connsiteY3" fmla="*/ 2195749 h 6085007"/>
              <a:gd name="connsiteX4" fmla="*/ 5968658 w 5968658"/>
              <a:gd name="connsiteY4" fmla="*/ 6085007 h 6085007"/>
              <a:gd name="connsiteX5" fmla="*/ 2058230 w 5968658"/>
              <a:gd name="connsiteY5" fmla="*/ 6085007 h 6085007"/>
              <a:gd name="connsiteX6" fmla="*/ 2058230 w 5968658"/>
              <a:gd name="connsiteY6" fmla="*/ 3538657 h 6085007"/>
              <a:gd name="connsiteX7" fmla="*/ 0 w 5968658"/>
              <a:gd name="connsiteY7" fmla="*/ 3538657 h 6085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8658" h="6085007">
                <a:moveTo>
                  <a:pt x="0" y="0"/>
                </a:moveTo>
                <a:lnTo>
                  <a:pt x="3557919" y="0"/>
                </a:lnTo>
                <a:lnTo>
                  <a:pt x="3557919" y="2195749"/>
                </a:lnTo>
                <a:lnTo>
                  <a:pt x="5968658" y="2195749"/>
                </a:lnTo>
                <a:lnTo>
                  <a:pt x="5968658" y="6085007"/>
                </a:lnTo>
                <a:lnTo>
                  <a:pt x="2058230" y="6085007"/>
                </a:lnTo>
                <a:lnTo>
                  <a:pt x="2058230" y="3538657"/>
                </a:lnTo>
                <a:lnTo>
                  <a:pt x="0" y="3538657"/>
                </a:lnTo>
                <a:close/>
              </a:path>
            </a:pathLst>
          </a:custGeom>
          <a:solidFill>
            <a:schemeClr val="tx1">
              <a:lumMod val="95000"/>
              <a:lumOff val="5000"/>
            </a:schemeClr>
          </a:solid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Illustration depicts two hands holding megaphones against red background, with speech bubbles containing words &quot;FACTS&quot; and &quot;FAKE NEWS.&quot; The contrasting black and white text emphasizes conflict between truth and misinformation.&#10;&#10;AI-generated content may be incorrect.">
            <a:extLst>
              <a:ext uri="{FF2B5EF4-FFF2-40B4-BE49-F238E27FC236}">
                <a16:creationId xmlns:a16="http://schemas.microsoft.com/office/drawing/2014/main" id="{D8C573DA-FE30-BB2C-2C18-E1B7FFA8284F}"/>
              </a:ext>
            </a:extLst>
          </p:cNvPr>
          <p:cNvPicPr>
            <a:picLocks noChangeAspect="1"/>
          </p:cNvPicPr>
          <p:nvPr/>
        </p:nvPicPr>
        <p:blipFill>
          <a:blip r:embed="rId2"/>
          <a:stretch>
            <a:fillRect/>
          </a:stretch>
        </p:blipFill>
        <p:spPr>
          <a:xfrm>
            <a:off x="7839805" y="2663211"/>
            <a:ext cx="3408121" cy="3408121"/>
          </a:xfrm>
          <a:prstGeom prst="rect">
            <a:avLst/>
          </a:prstGeom>
        </p:spPr>
      </p:pic>
      <p:pic>
        <p:nvPicPr>
          <p:cNvPr id="5" name="Picture 4" descr="Photograph showing hands typing on a laptop keyboard with a screen displaying a webpage titled &quot;FAKE NEWS&quot; in large white letters on a blue background. Surrounding items include a newspaper, a cup of coffee, a spiral notebook, and a pen, suggesting a workspace focused on media or information analysis.&#10;&#10;AI-generated content may be incorrect.">
            <a:extLst>
              <a:ext uri="{FF2B5EF4-FFF2-40B4-BE49-F238E27FC236}">
                <a16:creationId xmlns:a16="http://schemas.microsoft.com/office/drawing/2014/main" id="{D4648CAA-CD17-B4AA-8A72-C95990D09325}"/>
              </a:ext>
            </a:extLst>
          </p:cNvPr>
          <p:cNvPicPr>
            <a:picLocks noChangeAspect="1"/>
          </p:cNvPicPr>
          <p:nvPr/>
        </p:nvPicPr>
        <p:blipFill>
          <a:blip r:embed="rId3"/>
          <a:stretch>
            <a:fillRect/>
          </a:stretch>
        </p:blipFill>
        <p:spPr>
          <a:xfrm>
            <a:off x="5756393" y="963484"/>
            <a:ext cx="3105975" cy="2065474"/>
          </a:xfrm>
          <a:prstGeom prst="rect">
            <a:avLst/>
          </a:prstGeom>
        </p:spPr>
      </p:pic>
      <p:pic>
        <p:nvPicPr>
          <p:cNvPr id="9" name="Picture 8">
            <a:extLst>
              <a:ext uri="{FF2B5EF4-FFF2-40B4-BE49-F238E27FC236}">
                <a16:creationId xmlns:a16="http://schemas.microsoft.com/office/drawing/2014/main" id="{1A8FD29D-BE96-749C-59B1-7BCD1DEA72AF}"/>
              </a:ext>
            </a:extLst>
          </p:cNvPr>
          <p:cNvPicPr>
            <a:picLocks noChangeAspect="1"/>
          </p:cNvPicPr>
          <p:nvPr/>
        </p:nvPicPr>
        <p:blipFill>
          <a:blip r:embed="rId4"/>
          <a:stretch>
            <a:fillRect/>
          </a:stretch>
        </p:blipFill>
        <p:spPr>
          <a:xfrm>
            <a:off x="6563977" y="2838319"/>
            <a:ext cx="2298391" cy="207282"/>
          </a:xfrm>
          <a:prstGeom prst="rect">
            <a:avLst/>
          </a:prstGeom>
        </p:spPr>
      </p:pic>
      <p:pic>
        <p:nvPicPr>
          <p:cNvPr id="11" name="Picture 10">
            <a:extLst>
              <a:ext uri="{FF2B5EF4-FFF2-40B4-BE49-F238E27FC236}">
                <a16:creationId xmlns:a16="http://schemas.microsoft.com/office/drawing/2014/main" id="{8C6DA4B1-0250-6046-0164-CE09FA27EB31}"/>
              </a:ext>
            </a:extLst>
          </p:cNvPr>
          <p:cNvPicPr>
            <a:picLocks noChangeAspect="1"/>
          </p:cNvPicPr>
          <p:nvPr/>
        </p:nvPicPr>
        <p:blipFill>
          <a:blip r:embed="rId4"/>
          <a:stretch>
            <a:fillRect/>
          </a:stretch>
        </p:blipFill>
        <p:spPr>
          <a:xfrm>
            <a:off x="8892517" y="5880693"/>
            <a:ext cx="2298391" cy="207282"/>
          </a:xfrm>
          <a:prstGeom prst="rect">
            <a:avLst/>
          </a:prstGeom>
        </p:spPr>
      </p:pic>
    </p:spTree>
    <p:extLst>
      <p:ext uri="{BB962C8B-B14F-4D97-AF65-F5344CB8AC3E}">
        <p14:creationId xmlns:p14="http://schemas.microsoft.com/office/powerpoint/2010/main" val="42304334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3B08880-F4DE-42E0-AE26-F56F56349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A3961B-DE4D-3AE6-10C9-67F37C022AA5}"/>
              </a:ext>
            </a:extLst>
          </p:cNvPr>
          <p:cNvSpPr>
            <a:spLocks noGrp="1"/>
          </p:cNvSpPr>
          <p:nvPr>
            <p:ph idx="1"/>
          </p:nvPr>
        </p:nvSpPr>
        <p:spPr>
          <a:xfrm>
            <a:off x="174172" y="383722"/>
            <a:ext cx="5235024" cy="6237515"/>
          </a:xfrm>
        </p:spPr>
        <p:txBody>
          <a:bodyPr>
            <a:normAutofit/>
          </a:bodyPr>
          <a:lstStyle/>
          <a:p>
            <a:pPr marL="0" indent="0">
              <a:buNone/>
            </a:pPr>
            <a:endParaRPr lang="en-US" sz="1900" dirty="0">
              <a:solidFill>
                <a:schemeClr val="bg1">
                  <a:alpha val="80000"/>
                </a:schemeClr>
              </a:solidFill>
            </a:endParaRPr>
          </a:p>
          <a:p>
            <a:r>
              <a:rPr lang="en-US" sz="1800" dirty="0">
                <a:solidFill>
                  <a:schemeClr val="bg1">
                    <a:alpha val="80000"/>
                  </a:schemeClr>
                </a:solidFill>
              </a:rPr>
              <a:t>Auditors or ‘Citizen Journalists’ – manipulate the truth to provoke emotional reactions and generate online revenue (</a:t>
            </a:r>
            <a:r>
              <a:rPr lang="en-US" sz="1800" dirty="0" err="1">
                <a:solidFill>
                  <a:schemeClr val="bg1">
                    <a:alpha val="80000"/>
                  </a:schemeClr>
                </a:solidFill>
              </a:rPr>
              <a:t>Adelmant</a:t>
            </a:r>
            <a:r>
              <a:rPr lang="en-US" sz="1800" dirty="0">
                <a:solidFill>
                  <a:schemeClr val="bg1">
                    <a:alpha val="80000"/>
                  </a:schemeClr>
                </a:solidFill>
              </a:rPr>
              <a:t> et al., 2025)</a:t>
            </a:r>
          </a:p>
          <a:p>
            <a:r>
              <a:rPr lang="en-US" sz="1800" dirty="0">
                <a:solidFill>
                  <a:schemeClr val="bg1">
                    <a:alpha val="80000"/>
                  </a:schemeClr>
                </a:solidFill>
              </a:rPr>
              <a:t>Digital vigilantism- creates a parallel form of justice that bypasses due process entirely (Trottier, 2016)</a:t>
            </a:r>
          </a:p>
          <a:p>
            <a:r>
              <a:rPr lang="en-US" sz="1800" dirty="0">
                <a:solidFill>
                  <a:schemeClr val="bg1">
                    <a:alpha val="80000"/>
                  </a:schemeClr>
                </a:solidFill>
              </a:rPr>
              <a:t>Hostile state actors- deliberately spread falsehoods to destabilise trust in public institutions and weaken state legitimacy (Cartwright, et al., 2022)</a:t>
            </a:r>
          </a:p>
          <a:p>
            <a:r>
              <a:rPr lang="en-US" sz="1800" dirty="0">
                <a:solidFill>
                  <a:schemeClr val="bg1">
                    <a:alpha val="80000"/>
                  </a:schemeClr>
                </a:solidFill>
              </a:rPr>
              <a:t>“Armchair detectives” create parallel investigations that disrupt policing (</a:t>
            </a:r>
            <a:r>
              <a:rPr lang="en-US" sz="1800" dirty="0" err="1">
                <a:solidFill>
                  <a:schemeClr val="bg1">
                    <a:alpha val="80000"/>
                  </a:schemeClr>
                </a:solidFill>
              </a:rPr>
              <a:t>Pantumsinchai</a:t>
            </a:r>
            <a:r>
              <a:rPr lang="en-US" sz="1800" dirty="0">
                <a:solidFill>
                  <a:schemeClr val="bg1">
                    <a:alpha val="80000"/>
                  </a:schemeClr>
                </a:solidFill>
              </a:rPr>
              <a:t>, 2018</a:t>
            </a:r>
          </a:p>
          <a:p>
            <a:r>
              <a:rPr lang="en-US" sz="1800" dirty="0">
                <a:solidFill>
                  <a:schemeClr val="bg1">
                    <a:alpha val="80000"/>
                  </a:schemeClr>
                </a:solidFill>
              </a:rPr>
              <a:t>Legitimacy is now shaped as much by real‑time online commentary as by direct encounters (Grudz et al., 2023)</a:t>
            </a:r>
          </a:p>
          <a:p>
            <a:r>
              <a:rPr lang="en-US" sz="1800" dirty="0">
                <a:solidFill>
                  <a:schemeClr val="bg1">
                    <a:alpha val="80000"/>
                  </a:schemeClr>
                </a:solidFill>
              </a:rPr>
              <a:t>Perceived ineffectiveness is becoming an emerging legitimacy threat (Bullock and Dodsworth, 2025)</a:t>
            </a:r>
            <a:endParaRPr lang="en-GB" sz="1800" dirty="0">
              <a:solidFill>
                <a:schemeClr val="bg1">
                  <a:alpha val="80000"/>
                </a:schemeClr>
              </a:solidFill>
            </a:endParaRPr>
          </a:p>
        </p:txBody>
      </p:sp>
      <p:pic>
        <p:nvPicPr>
          <p:cNvPr id="7" name="Picture 6" descr="Screenshot of a video titled &quot;Social Media Auditors&quot; showing a person in a red-lit environment with hands on a table, suggesting a serious or investigative theme. The YouTube play button overlays the center, with a small instructor video feed in the top right corner and a partial logo reading &quot;Go S Academy&quot; in the bottom right.&#10;&#10;AI-generated content may be incorrect.">
            <a:extLst>
              <a:ext uri="{FF2B5EF4-FFF2-40B4-BE49-F238E27FC236}">
                <a16:creationId xmlns:a16="http://schemas.microsoft.com/office/drawing/2014/main" id="{A9710AC4-C29B-BA13-799D-AA472DF40552}"/>
              </a:ext>
            </a:extLst>
          </p:cNvPr>
          <p:cNvPicPr>
            <a:picLocks noChangeAspect="1"/>
          </p:cNvPicPr>
          <p:nvPr/>
        </p:nvPicPr>
        <p:blipFill>
          <a:blip r:embed="rId3"/>
          <a:srcRect t="2369" r="1" b="14039"/>
          <a:stretch>
            <a:fillRect/>
          </a:stretch>
        </p:blipFill>
        <p:spPr>
          <a:xfrm>
            <a:off x="5836446" y="1"/>
            <a:ext cx="6355554" cy="3333749"/>
          </a:xfrm>
          <a:custGeom>
            <a:avLst/>
            <a:gdLst/>
            <a:ahLst/>
            <a:cxnLst/>
            <a:rect l="l" t="t" r="r" b="b"/>
            <a:pathLst>
              <a:path w="6355554" h="3333749">
                <a:moveTo>
                  <a:pt x="3079" y="0"/>
                </a:moveTo>
                <a:lnTo>
                  <a:pt x="6355554" y="0"/>
                </a:lnTo>
                <a:lnTo>
                  <a:pt x="6355554" y="3333749"/>
                </a:lnTo>
                <a:lnTo>
                  <a:pt x="174108" y="3333749"/>
                </a:lnTo>
                <a:lnTo>
                  <a:pt x="133459" y="3178655"/>
                </a:lnTo>
                <a:cubicBezTo>
                  <a:pt x="59462" y="2881722"/>
                  <a:pt x="221" y="2577554"/>
                  <a:pt x="0" y="2257425"/>
                </a:cubicBezTo>
                <a:close/>
              </a:path>
            </a:pathLst>
          </a:custGeom>
        </p:spPr>
      </p:pic>
      <p:pic>
        <p:nvPicPr>
          <p:cNvPr id="5" name="Picture 4" descr="Photograph of a worn brown leather armchair with text overlay promoting &quot;The Armchair Detective Returns,&quot; Series Two. The design includes a white script credit to Ian Shimwell and a gold badge stating &quot;Old Tom is back,&quot; highlighting a return or continuation theme.&#10;&#10;AI-generated content may be incorrect.">
            <a:extLst>
              <a:ext uri="{FF2B5EF4-FFF2-40B4-BE49-F238E27FC236}">
                <a16:creationId xmlns:a16="http://schemas.microsoft.com/office/drawing/2014/main" id="{80A57917-57EA-1A34-CDFA-C4F75F61E60A}"/>
              </a:ext>
            </a:extLst>
          </p:cNvPr>
          <p:cNvPicPr>
            <a:picLocks noChangeAspect="1"/>
          </p:cNvPicPr>
          <p:nvPr/>
        </p:nvPicPr>
        <p:blipFill>
          <a:blip r:embed="rId4"/>
          <a:srcRect r="3" b="29999"/>
          <a:stretch>
            <a:fillRect/>
          </a:stretch>
        </p:blipFill>
        <p:spPr>
          <a:xfrm>
            <a:off x="5881861" y="3524256"/>
            <a:ext cx="3166888" cy="3333744"/>
          </a:xfrm>
          <a:custGeom>
            <a:avLst/>
            <a:gdLst/>
            <a:ahLst/>
            <a:cxnLst/>
            <a:rect l="l" t="t" r="r" b="b"/>
            <a:pathLst>
              <a:path w="3166888" h="3333744">
                <a:moveTo>
                  <a:pt x="178755" y="0"/>
                </a:moveTo>
                <a:lnTo>
                  <a:pt x="3166888" y="0"/>
                </a:lnTo>
                <a:lnTo>
                  <a:pt x="3166888" y="3333744"/>
                </a:lnTo>
                <a:lnTo>
                  <a:pt x="0" y="3333744"/>
                </a:lnTo>
                <a:lnTo>
                  <a:pt x="30190" y="3223677"/>
                </a:lnTo>
                <a:cubicBezTo>
                  <a:pt x="200298" y="2589331"/>
                  <a:pt x="376593" y="1812324"/>
                  <a:pt x="376066" y="1119182"/>
                </a:cubicBezTo>
                <a:cubicBezTo>
                  <a:pt x="375841" y="822121"/>
                  <a:pt x="316596" y="532372"/>
                  <a:pt x="242598" y="241205"/>
                </a:cubicBezTo>
                <a:close/>
              </a:path>
            </a:pathLst>
          </a:custGeom>
        </p:spPr>
      </p:pic>
      <p:sp>
        <p:nvSpPr>
          <p:cNvPr id="16" name="Freeform: Shape 15">
            <a:extLst>
              <a:ext uri="{FF2B5EF4-FFF2-40B4-BE49-F238E27FC236}">
                <a16:creationId xmlns:a16="http://schemas.microsoft.com/office/drawing/2014/main" id="{8A2A689E-17C0-4832-920D-11B3E03EE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V="1">
            <a:off x="2640985"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oup 17">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8" y="544"/>
            <a:ext cx="874716" cy="6857455"/>
            <a:chOff x="5632358" y="544"/>
            <a:chExt cx="874716" cy="6857455"/>
          </a:xfrm>
        </p:grpSpPr>
        <p:sp>
          <p:nvSpPr>
            <p:cNvPr id="19" name="Freeform: Shape 18">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9" name="Picture 8" descr="Photograph of a computer lab with several people seated at desks using desktop computers, all facing forward. Two framed portraits hang on a plain wall above, suggesting an official or institutional setting.&#10;&#10;AI-generated content may be incorrect.">
            <a:extLst>
              <a:ext uri="{FF2B5EF4-FFF2-40B4-BE49-F238E27FC236}">
                <a16:creationId xmlns:a16="http://schemas.microsoft.com/office/drawing/2014/main" id="{22A73245-CB2F-5DA4-BEC9-2A359E501630}"/>
              </a:ext>
            </a:extLst>
          </p:cNvPr>
          <p:cNvPicPr>
            <a:picLocks noChangeAspect="1"/>
          </p:cNvPicPr>
          <p:nvPr/>
        </p:nvPicPr>
        <p:blipFill>
          <a:blip r:embed="rId6"/>
          <a:srcRect l="27001" r="13878"/>
          <a:stretch>
            <a:fillRect/>
          </a:stretch>
        </p:blipFill>
        <p:spPr>
          <a:xfrm>
            <a:off x="9239250" y="3524256"/>
            <a:ext cx="2952750" cy="3333749"/>
          </a:xfrm>
          <a:custGeom>
            <a:avLst/>
            <a:gdLst/>
            <a:ahLst/>
            <a:cxnLst/>
            <a:rect l="l" t="t" r="r" b="b"/>
            <a:pathLst>
              <a:path w="2952750" h="3333749">
                <a:moveTo>
                  <a:pt x="0" y="0"/>
                </a:moveTo>
                <a:lnTo>
                  <a:pt x="2952750" y="0"/>
                </a:lnTo>
                <a:lnTo>
                  <a:pt x="2952750" y="3333749"/>
                </a:lnTo>
                <a:lnTo>
                  <a:pt x="0" y="3333749"/>
                </a:lnTo>
                <a:close/>
              </a:path>
            </a:pathLst>
          </a:custGeom>
        </p:spPr>
      </p:pic>
      <p:pic>
        <p:nvPicPr>
          <p:cNvPr id="11" name="Picture 10">
            <a:extLst>
              <a:ext uri="{FF2B5EF4-FFF2-40B4-BE49-F238E27FC236}">
                <a16:creationId xmlns:a16="http://schemas.microsoft.com/office/drawing/2014/main" id="{D11C2030-2862-118D-2275-0FF75A2F749C}"/>
              </a:ext>
            </a:extLst>
          </p:cNvPr>
          <p:cNvPicPr>
            <a:picLocks noChangeAspect="1"/>
          </p:cNvPicPr>
          <p:nvPr/>
        </p:nvPicPr>
        <p:blipFill>
          <a:blip r:embed="rId7"/>
          <a:stretch>
            <a:fillRect/>
          </a:stretch>
        </p:blipFill>
        <p:spPr>
          <a:xfrm>
            <a:off x="9893609" y="3134407"/>
            <a:ext cx="2298391" cy="207282"/>
          </a:xfrm>
          <a:prstGeom prst="rect">
            <a:avLst/>
          </a:prstGeom>
        </p:spPr>
      </p:pic>
      <p:pic>
        <p:nvPicPr>
          <p:cNvPr id="13" name="Picture 12">
            <a:extLst>
              <a:ext uri="{FF2B5EF4-FFF2-40B4-BE49-F238E27FC236}">
                <a16:creationId xmlns:a16="http://schemas.microsoft.com/office/drawing/2014/main" id="{5F80817C-568A-3D0E-BD62-9FA67ECB4F51}"/>
              </a:ext>
            </a:extLst>
          </p:cNvPr>
          <p:cNvPicPr>
            <a:picLocks noChangeAspect="1"/>
          </p:cNvPicPr>
          <p:nvPr/>
        </p:nvPicPr>
        <p:blipFill>
          <a:blip r:embed="rId7"/>
          <a:stretch>
            <a:fillRect/>
          </a:stretch>
        </p:blipFill>
        <p:spPr>
          <a:xfrm>
            <a:off x="9893609" y="6634841"/>
            <a:ext cx="2298391" cy="207282"/>
          </a:xfrm>
          <a:prstGeom prst="rect">
            <a:avLst/>
          </a:prstGeom>
        </p:spPr>
      </p:pic>
      <p:pic>
        <p:nvPicPr>
          <p:cNvPr id="17" name="Picture 16">
            <a:extLst>
              <a:ext uri="{FF2B5EF4-FFF2-40B4-BE49-F238E27FC236}">
                <a16:creationId xmlns:a16="http://schemas.microsoft.com/office/drawing/2014/main" id="{55A865C5-1A4D-D503-4206-24DDB08A5877}"/>
              </a:ext>
            </a:extLst>
          </p:cNvPr>
          <p:cNvPicPr>
            <a:picLocks noChangeAspect="1"/>
          </p:cNvPicPr>
          <p:nvPr/>
        </p:nvPicPr>
        <p:blipFill>
          <a:blip r:embed="rId7"/>
          <a:stretch>
            <a:fillRect/>
          </a:stretch>
        </p:blipFill>
        <p:spPr>
          <a:xfrm>
            <a:off x="6845608" y="6642330"/>
            <a:ext cx="2298391" cy="207282"/>
          </a:xfrm>
          <a:prstGeom prst="rect">
            <a:avLst/>
          </a:prstGeom>
        </p:spPr>
      </p:pic>
    </p:spTree>
    <p:extLst>
      <p:ext uri="{BB962C8B-B14F-4D97-AF65-F5344CB8AC3E}">
        <p14:creationId xmlns:p14="http://schemas.microsoft.com/office/powerpoint/2010/main" val="3916896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B34B84C-0F4F-BFBF-12BC-F5721278018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696" t="9091" r="15977" b="1"/>
          <a:stretch>
            <a:fillRect/>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AA5EC5-78B8-E77B-DCE9-B28DBECEEF66}"/>
              </a:ext>
            </a:extLst>
          </p:cNvPr>
          <p:cNvSpPr>
            <a:spLocks noGrp="1"/>
          </p:cNvSpPr>
          <p:nvPr>
            <p:ph type="ctrTitle"/>
          </p:nvPr>
        </p:nvSpPr>
        <p:spPr>
          <a:xfrm>
            <a:off x="477980" y="894735"/>
            <a:ext cx="5834329" cy="5337582"/>
          </a:xfrm>
        </p:spPr>
        <p:txBody>
          <a:bodyPr anchor="t">
            <a:normAutofit fontScale="90000"/>
          </a:bodyPr>
          <a:lstStyle/>
          <a:p>
            <a:r>
              <a:rPr lang="en-US" sz="1200" dirty="0">
                <a:solidFill>
                  <a:schemeClr val="bg1"/>
                </a:solidFill>
              </a:rPr>
              <a:t>          </a:t>
            </a:r>
            <a:r>
              <a:rPr lang="en-US" sz="2700" b="1" u="sng" dirty="0">
                <a:solidFill>
                  <a:schemeClr val="bg1"/>
                </a:solidFill>
              </a:rPr>
              <a:t>Social media’s effect on operational policing and multi‑agency response </a:t>
            </a:r>
            <a:br>
              <a:rPr lang="en-US" sz="2000" dirty="0">
                <a:solidFill>
                  <a:schemeClr val="bg1"/>
                </a:solidFill>
              </a:rPr>
            </a:br>
            <a:br>
              <a:rPr lang="en-US" sz="2000" dirty="0">
                <a:solidFill>
                  <a:schemeClr val="bg1"/>
                </a:solidFill>
              </a:rPr>
            </a:br>
            <a:r>
              <a:rPr lang="en-US" sz="2000" dirty="0">
                <a:solidFill>
                  <a:schemeClr val="bg1"/>
                </a:solidFill>
              </a:rPr>
              <a:t>Nicola Bulley- Massive public and media attention amplified through social media</a:t>
            </a:r>
            <a:br>
              <a:rPr lang="en-US" sz="2000" dirty="0">
                <a:solidFill>
                  <a:schemeClr val="bg1"/>
                </a:solidFill>
              </a:rPr>
            </a:br>
            <a:br>
              <a:rPr lang="en-US" sz="2000" dirty="0">
                <a:solidFill>
                  <a:schemeClr val="bg1"/>
                </a:solidFill>
              </a:rPr>
            </a:br>
            <a:r>
              <a:rPr lang="en-US" sz="2000" dirty="0">
                <a:solidFill>
                  <a:schemeClr val="bg1"/>
                </a:solidFill>
              </a:rPr>
              <a:t>“Armchair detectives” conducted their own searches and livestreams</a:t>
            </a:r>
            <a:br>
              <a:rPr lang="en-US" sz="2000" dirty="0">
                <a:solidFill>
                  <a:schemeClr val="bg1"/>
                </a:solidFill>
              </a:rPr>
            </a:br>
            <a:br>
              <a:rPr lang="en-US" sz="2000" dirty="0">
                <a:solidFill>
                  <a:schemeClr val="bg1"/>
                </a:solidFill>
              </a:rPr>
            </a:br>
            <a:r>
              <a:rPr lang="en-US" sz="2000" dirty="0">
                <a:solidFill>
                  <a:schemeClr val="bg1"/>
                </a:solidFill>
              </a:rPr>
              <a:t>Misinformation and speculation spread rapidly across TikTok, YouTube and Facebook</a:t>
            </a:r>
            <a:br>
              <a:rPr lang="en-US" sz="2000" dirty="0">
                <a:solidFill>
                  <a:schemeClr val="bg1"/>
                </a:solidFill>
              </a:rPr>
            </a:br>
            <a:br>
              <a:rPr lang="en-US" sz="2000" dirty="0">
                <a:solidFill>
                  <a:schemeClr val="bg1"/>
                </a:solidFill>
              </a:rPr>
            </a:br>
            <a:r>
              <a:rPr lang="en-US" sz="2000" dirty="0">
                <a:solidFill>
                  <a:schemeClr val="bg1"/>
                </a:solidFill>
              </a:rPr>
              <a:t>False leads and conspiracy theories disrupted police communication</a:t>
            </a:r>
            <a:br>
              <a:rPr lang="en-US" sz="2000" dirty="0">
                <a:solidFill>
                  <a:schemeClr val="bg1"/>
                </a:solidFill>
              </a:rPr>
            </a:br>
            <a:br>
              <a:rPr lang="en-US" sz="2000" dirty="0">
                <a:solidFill>
                  <a:schemeClr val="bg1"/>
                </a:solidFill>
              </a:rPr>
            </a:br>
            <a:r>
              <a:rPr lang="en-US" sz="2000" dirty="0">
                <a:solidFill>
                  <a:schemeClr val="bg1"/>
                </a:solidFill>
              </a:rPr>
              <a:t>Significant distress caused to the family and local community</a:t>
            </a:r>
            <a:br>
              <a:rPr lang="en-US" sz="2000" dirty="0">
                <a:solidFill>
                  <a:schemeClr val="bg1"/>
                </a:solidFill>
              </a:rPr>
            </a:br>
            <a:br>
              <a:rPr lang="en-US" sz="2000" dirty="0">
                <a:solidFill>
                  <a:schemeClr val="bg1"/>
                </a:solidFill>
              </a:rPr>
            </a:br>
            <a:r>
              <a:rPr lang="en-US" sz="2000" dirty="0">
                <a:solidFill>
                  <a:schemeClr val="bg1"/>
                </a:solidFill>
              </a:rPr>
              <a:t>Review highlighted the need for rapid, authoritative digital communication strategies</a:t>
            </a:r>
            <a:br>
              <a:rPr lang="en-US" sz="2000" dirty="0">
                <a:solidFill>
                  <a:schemeClr val="bg1"/>
                </a:solidFill>
              </a:rPr>
            </a:br>
            <a:br>
              <a:rPr lang="en-US" sz="2000" dirty="0">
                <a:solidFill>
                  <a:schemeClr val="bg1"/>
                </a:solidFill>
              </a:rPr>
            </a:br>
            <a:r>
              <a:rPr lang="en-US" sz="2000" dirty="0">
                <a:solidFill>
                  <a:schemeClr val="bg1"/>
                </a:solidFill>
              </a:rPr>
              <a:t>(College of Policing, 2023)</a:t>
            </a:r>
            <a:endParaRPr lang="en-GB" sz="2000" dirty="0">
              <a:solidFill>
                <a:schemeClr val="bg1"/>
              </a:solidFill>
            </a:endParaRP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287EEC9C-27BB-D47D-846B-F31D03A011F3}"/>
              </a:ext>
            </a:extLst>
          </p:cNvPr>
          <p:cNvPicPr>
            <a:picLocks noChangeAspect="1"/>
          </p:cNvPicPr>
          <p:nvPr/>
        </p:nvPicPr>
        <p:blipFill>
          <a:blip r:embed="rId5"/>
          <a:stretch>
            <a:fillRect/>
          </a:stretch>
        </p:blipFill>
        <p:spPr>
          <a:xfrm>
            <a:off x="9893606" y="6650718"/>
            <a:ext cx="2298391" cy="207282"/>
          </a:xfrm>
          <a:prstGeom prst="rect">
            <a:avLst/>
          </a:prstGeom>
        </p:spPr>
      </p:pic>
    </p:spTree>
    <p:extLst>
      <p:ext uri="{BB962C8B-B14F-4D97-AF65-F5344CB8AC3E}">
        <p14:creationId xmlns:p14="http://schemas.microsoft.com/office/powerpoint/2010/main" val="3418094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Content Placeholder 11">
            <a:extLst>
              <a:ext uri="{FF2B5EF4-FFF2-40B4-BE49-F238E27FC236}">
                <a16:creationId xmlns:a16="http://schemas.microsoft.com/office/drawing/2014/main" id="{5B66FF34-46D8-241C-BFC7-1C466C26C4E0}"/>
              </a:ext>
            </a:extLst>
          </p:cNvPr>
          <p:cNvPicPr>
            <a:picLocks noChangeAspect="1"/>
          </p:cNvPicPr>
          <p:nvPr/>
        </p:nvPicPr>
        <p:blipFill>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964" r="14786" b="-1"/>
          <a:stretch>
            <a:fillRect/>
          </a:stretch>
        </p:blipFill>
        <p:spPr>
          <a:xfrm>
            <a:off x="20" y="10"/>
            <a:ext cx="8450297" cy="6857990"/>
          </a:xfrm>
          <a:prstGeom prst="rect">
            <a:avLst/>
          </a:prstGeom>
        </p:spPr>
      </p:pic>
      <p:sp>
        <p:nvSpPr>
          <p:cNvPr id="32" name="Content Placeholder 31">
            <a:extLst>
              <a:ext uri="{FF2B5EF4-FFF2-40B4-BE49-F238E27FC236}">
                <a16:creationId xmlns:a16="http://schemas.microsoft.com/office/drawing/2014/main" id="{CB898B6A-460B-7482-8B23-0A29D5C7AAE7}"/>
              </a:ext>
            </a:extLst>
          </p:cNvPr>
          <p:cNvSpPr>
            <a:spLocks noGrp="1"/>
          </p:cNvSpPr>
          <p:nvPr>
            <p:ph idx="1"/>
          </p:nvPr>
        </p:nvSpPr>
        <p:spPr>
          <a:xfrm>
            <a:off x="444910" y="125513"/>
            <a:ext cx="6359013" cy="6532431"/>
          </a:xfrm>
        </p:spPr>
        <p:txBody>
          <a:bodyPr>
            <a:normAutofit/>
          </a:bodyPr>
          <a:lstStyle/>
          <a:p>
            <a:r>
              <a:rPr lang="en-US" sz="2000" dirty="0">
                <a:solidFill>
                  <a:srgbClr val="FFFFFF"/>
                </a:solidFill>
                <a:latin typeface="+mj-lt"/>
              </a:rPr>
              <a:t>Manchester Arena Inquiry and the Kerslake Report show how information vacuums across emergency services enable misinformation to spread. </a:t>
            </a:r>
          </a:p>
          <a:p>
            <a:endParaRPr lang="en-US" sz="2000" dirty="0">
              <a:solidFill>
                <a:srgbClr val="FFFFFF"/>
              </a:solidFill>
              <a:latin typeface="+mj-lt"/>
            </a:endParaRPr>
          </a:p>
          <a:p>
            <a:r>
              <a:rPr lang="en-US" sz="2000" dirty="0">
                <a:solidFill>
                  <a:srgbClr val="FFFFFF"/>
                </a:solidFill>
                <a:latin typeface="+mj-lt"/>
              </a:rPr>
              <a:t>Manchester Arena Inquiry- no organisation assumed early ownership of strategic public messaging (Saunders, 2022)</a:t>
            </a:r>
          </a:p>
          <a:p>
            <a:endParaRPr lang="en-US" sz="2000" dirty="0">
              <a:solidFill>
                <a:srgbClr val="FFFFFF"/>
              </a:solidFill>
              <a:latin typeface="+mj-lt"/>
            </a:endParaRPr>
          </a:p>
          <a:p>
            <a:r>
              <a:rPr lang="en-US" sz="2000" dirty="0">
                <a:solidFill>
                  <a:srgbClr val="FFFFFF"/>
                </a:solidFill>
                <a:latin typeface="+mj-lt"/>
              </a:rPr>
              <a:t>The Kerslake Report – stressed the need for coordinated, pre‑planned communication and close work with trusted local media (Kerslake 2018)</a:t>
            </a:r>
          </a:p>
          <a:p>
            <a:endParaRPr lang="en-US" sz="2000" dirty="0">
              <a:solidFill>
                <a:srgbClr val="FFFFFF"/>
              </a:solidFill>
              <a:latin typeface="+mj-lt"/>
            </a:endParaRPr>
          </a:p>
          <a:p>
            <a:r>
              <a:rPr lang="en-US" sz="2000" dirty="0">
                <a:solidFill>
                  <a:srgbClr val="FFFFFF"/>
                </a:solidFill>
                <a:latin typeface="+mj-lt"/>
              </a:rPr>
              <a:t>Unlike the Arena Inquiry, Kerslake found that Greater Manchester’s civic leaders and emergency services delivered clear, unified messaging that helped counter rumours—though social media still amplified both reassurance and distress </a:t>
            </a:r>
          </a:p>
          <a:p>
            <a:pPr marL="0" indent="0">
              <a:buNone/>
            </a:pPr>
            <a:endParaRPr lang="en-US" sz="2000" dirty="0">
              <a:solidFill>
                <a:srgbClr val="FFFFFF"/>
              </a:solidFill>
            </a:endParaRPr>
          </a:p>
        </p:txBody>
      </p:sp>
      <p:pic>
        <p:nvPicPr>
          <p:cNvPr id="15" name="Content Placeholder 14">
            <a:extLst>
              <a:ext uri="{FF2B5EF4-FFF2-40B4-BE49-F238E27FC236}">
                <a16:creationId xmlns:a16="http://schemas.microsoft.com/office/drawing/2014/main" id="{AE7D196E-90BC-0FF8-E6DA-27B6E7540BA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0926" r="40167"/>
          <a:stretch>
            <a:fillRect/>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3" name="TextBox 12">
            <a:extLst>
              <a:ext uri="{FF2B5EF4-FFF2-40B4-BE49-F238E27FC236}">
                <a16:creationId xmlns:a16="http://schemas.microsoft.com/office/drawing/2014/main" id="{365ECBB1-8924-E621-7D51-D1F1B642F10B}"/>
              </a:ext>
            </a:extLst>
          </p:cNvPr>
          <p:cNvSpPr txBox="1"/>
          <p:nvPr/>
        </p:nvSpPr>
        <p:spPr>
          <a:xfrm>
            <a:off x="9756706" y="6657945"/>
            <a:ext cx="243207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captaintarekdreams.blogspot.com/2017/05/manchester-arena-terror-attack-19-dead.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pic>
        <p:nvPicPr>
          <p:cNvPr id="19" name="Picture 18">
            <a:extLst>
              <a:ext uri="{FF2B5EF4-FFF2-40B4-BE49-F238E27FC236}">
                <a16:creationId xmlns:a16="http://schemas.microsoft.com/office/drawing/2014/main" id="{84DFF2BC-A6DE-094D-87A9-72FC64122854}"/>
              </a:ext>
            </a:extLst>
          </p:cNvPr>
          <p:cNvPicPr>
            <a:picLocks noChangeAspect="1"/>
          </p:cNvPicPr>
          <p:nvPr/>
        </p:nvPicPr>
        <p:blipFill>
          <a:blip r:embed="rId8"/>
          <a:stretch>
            <a:fillRect/>
          </a:stretch>
        </p:blipFill>
        <p:spPr>
          <a:xfrm>
            <a:off x="-150" y="6647105"/>
            <a:ext cx="2426418" cy="207282"/>
          </a:xfrm>
          <a:prstGeom prst="rect">
            <a:avLst/>
          </a:prstGeom>
        </p:spPr>
      </p:pic>
    </p:spTree>
    <p:extLst>
      <p:ext uri="{BB962C8B-B14F-4D97-AF65-F5344CB8AC3E}">
        <p14:creationId xmlns:p14="http://schemas.microsoft.com/office/powerpoint/2010/main" val="1581446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2A397E7-BF60-45B2-84C7-B074B76C3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D35455F7-3762-8DCB-CC99-36B083A0676B}"/>
              </a:ext>
            </a:extLst>
          </p:cNvPr>
          <p:cNvPicPr>
            <a:picLocks noChangeAspect="1"/>
          </p:cNvPicPr>
          <p:nvPr/>
        </p:nvPicPr>
        <p:blipFill>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923" r="5593"/>
          <a:stretch>
            <a:fillRect/>
          </a:stretch>
        </p:blipFill>
        <p:spPr>
          <a:xfrm>
            <a:off x="4283902" y="10"/>
            <a:ext cx="7908098" cy="6857992"/>
          </a:xfrm>
          <a:prstGeom prst="rect">
            <a:avLst/>
          </a:prstGeom>
        </p:spPr>
      </p:pic>
      <p:sp>
        <p:nvSpPr>
          <p:cNvPr id="24" name="Rectangle 23">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AA030B4-0966-2F22-A1FA-6BEAA6AA91AA}"/>
              </a:ext>
            </a:extLst>
          </p:cNvPr>
          <p:cNvSpPr>
            <a:spLocks noGrp="1"/>
          </p:cNvSpPr>
          <p:nvPr>
            <p:ph type="subTitle" idx="1"/>
          </p:nvPr>
        </p:nvSpPr>
        <p:spPr>
          <a:xfrm>
            <a:off x="206148" y="298903"/>
            <a:ext cx="5889852" cy="6359039"/>
          </a:xfrm>
        </p:spPr>
        <p:txBody>
          <a:bodyPr>
            <a:normAutofit/>
          </a:bodyPr>
          <a:lstStyle/>
          <a:p>
            <a:r>
              <a:rPr lang="en-US" sz="2800" b="1" u="sng" dirty="0">
                <a:solidFill>
                  <a:schemeClr val="bg1"/>
                </a:solidFill>
                <a:latin typeface="+mj-lt"/>
              </a:rPr>
              <a:t>Challenges and Solutions </a:t>
            </a:r>
          </a:p>
          <a:p>
            <a:endParaRPr lang="en-US" sz="2800" b="1" u="sng" dirty="0">
              <a:solidFill>
                <a:schemeClr val="bg1"/>
              </a:solidFill>
              <a:latin typeface="+mj-lt"/>
            </a:endParaRPr>
          </a:p>
          <a:p>
            <a:pPr marL="342900" indent="-342900">
              <a:buFont typeface="Arial" panose="020B0604020202020204" pitchFamily="34" charset="0"/>
              <a:buChar char="•"/>
            </a:pPr>
            <a:r>
              <a:rPr lang="en-US" sz="2000" dirty="0">
                <a:solidFill>
                  <a:schemeClr val="bg1"/>
                </a:solidFill>
                <a:latin typeface="+mj-lt"/>
              </a:rPr>
              <a:t>Not being on social media is not an option for police forces (Waddington, 2019)</a:t>
            </a:r>
          </a:p>
          <a:p>
            <a:endParaRPr lang="en-US" sz="2000" dirty="0">
              <a:solidFill>
                <a:schemeClr val="bg1"/>
              </a:solidFill>
              <a:latin typeface="+mj-lt"/>
            </a:endParaRPr>
          </a:p>
          <a:p>
            <a:pPr marL="342900" indent="-342900">
              <a:buFont typeface="Arial" panose="020B0604020202020204" pitchFamily="34" charset="0"/>
              <a:buChar char="•"/>
            </a:pPr>
            <a:r>
              <a:rPr lang="en-US" sz="2000" dirty="0">
                <a:solidFill>
                  <a:schemeClr val="bg1"/>
                </a:solidFill>
                <a:latin typeface="+mj-lt"/>
              </a:rPr>
              <a:t>The Policing and Media Charter  2026- policy‑level attempt to address the challenges highlighted throughout the literature.</a:t>
            </a:r>
          </a:p>
          <a:p>
            <a:endParaRPr lang="en-US" sz="2000" dirty="0">
              <a:solidFill>
                <a:schemeClr val="bg1"/>
              </a:solidFill>
              <a:latin typeface="+mj-lt"/>
            </a:endParaRPr>
          </a:p>
          <a:p>
            <a:pPr marL="342900" indent="-342900">
              <a:buFont typeface="Arial" panose="020B0604020202020204" pitchFamily="34" charset="0"/>
              <a:buChar char="•"/>
            </a:pPr>
            <a:r>
              <a:rPr lang="en-US" sz="2000" dirty="0">
                <a:solidFill>
                  <a:schemeClr val="bg1"/>
                </a:solidFill>
                <a:latin typeface="+mj-lt"/>
              </a:rPr>
              <a:t>Rapid rebuttal, collaboration with credible outlets and the use of evidential material to regain public trust and provide consistency (NPCC, 2026)</a:t>
            </a:r>
          </a:p>
          <a:p>
            <a:pPr marL="342900" indent="-342900">
              <a:buFont typeface="Arial" panose="020B0604020202020204" pitchFamily="34" charset="0"/>
              <a:buChar char="•"/>
            </a:pPr>
            <a:endParaRPr lang="en-US" sz="2000" dirty="0">
              <a:solidFill>
                <a:schemeClr val="bg1"/>
              </a:solidFill>
              <a:latin typeface="+mj-lt"/>
            </a:endParaRPr>
          </a:p>
          <a:p>
            <a:pPr marL="342900" indent="-342900">
              <a:buFont typeface="Arial" panose="020B0604020202020204" pitchFamily="34" charset="0"/>
              <a:buChar char="•"/>
            </a:pPr>
            <a:r>
              <a:rPr lang="en-US" sz="2000" dirty="0">
                <a:solidFill>
                  <a:schemeClr val="bg1"/>
                </a:solidFill>
                <a:latin typeface="+mj-lt"/>
              </a:rPr>
              <a:t>Media coverage of policing is shaped less by police influence and more by journalistic routines (Reiner, 2014)</a:t>
            </a:r>
          </a:p>
        </p:txBody>
      </p:sp>
      <p:cxnSp>
        <p:nvCxnSpPr>
          <p:cNvPr id="26" name="Straight Connector 25">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8585" y="3681408"/>
            <a:ext cx="1193482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BC3BBB6-43FC-0C50-B32E-267FD1F40BC5}"/>
              </a:ext>
            </a:extLst>
          </p:cNvPr>
          <p:cNvSpPr txBox="1"/>
          <p:nvPr/>
        </p:nvSpPr>
        <p:spPr>
          <a:xfrm>
            <a:off x="9894576" y="6657947"/>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143601516@N03/28188286432/in/photostream/">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2194034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3C38361-4C78-E62A-6B0E-491F1BC3B8F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7" t="9091" r="23111"/>
          <a:stretch>
            <a:fillRect/>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9EF148-1622-C742-62D8-A91C9672290B}"/>
              </a:ext>
            </a:extLst>
          </p:cNvPr>
          <p:cNvSpPr>
            <a:spLocks noGrp="1"/>
          </p:cNvSpPr>
          <p:nvPr>
            <p:ph type="ctrTitle"/>
          </p:nvPr>
        </p:nvSpPr>
        <p:spPr>
          <a:xfrm>
            <a:off x="477980" y="1122362"/>
            <a:ext cx="6768393" cy="5288269"/>
          </a:xfrm>
        </p:spPr>
        <p:txBody>
          <a:bodyPr anchor="t">
            <a:normAutofit/>
          </a:bodyPr>
          <a:lstStyle/>
          <a:p>
            <a:pPr algn="l"/>
            <a:br>
              <a:rPr lang="en-US" sz="2000" dirty="0">
                <a:solidFill>
                  <a:schemeClr val="bg1"/>
                </a:solidFill>
              </a:rPr>
            </a:br>
            <a:r>
              <a:rPr lang="en-US" sz="2000" dirty="0">
                <a:solidFill>
                  <a:schemeClr val="bg1"/>
                </a:solidFill>
              </a:rPr>
              <a:t>Fact‑checking can reduce public belief in false claims (Porter and Wood, 2021)</a:t>
            </a:r>
            <a:br>
              <a:rPr lang="en-US" sz="2000" dirty="0">
                <a:solidFill>
                  <a:schemeClr val="bg1"/>
                </a:solidFill>
              </a:rPr>
            </a:br>
            <a:br>
              <a:rPr lang="en-US" sz="2000" dirty="0">
                <a:solidFill>
                  <a:schemeClr val="bg1"/>
                </a:solidFill>
              </a:rPr>
            </a:br>
            <a:r>
              <a:rPr lang="en-US" sz="2000" dirty="0">
                <a:solidFill>
                  <a:schemeClr val="bg1"/>
                </a:solidFill>
              </a:rPr>
              <a:t>Rebuttals can backfire by repeating rumours and increasing their credibility through the fluency effect (Berinsky, 2017)</a:t>
            </a:r>
            <a:br>
              <a:rPr lang="en-US" sz="2000" dirty="0">
                <a:solidFill>
                  <a:schemeClr val="bg1"/>
                </a:solidFill>
              </a:rPr>
            </a:br>
            <a:br>
              <a:rPr lang="en-US" sz="2000" dirty="0">
                <a:solidFill>
                  <a:schemeClr val="bg1"/>
                </a:solidFill>
              </a:rPr>
            </a:br>
            <a:r>
              <a:rPr lang="en-US" sz="2000" dirty="0">
                <a:solidFill>
                  <a:schemeClr val="bg1"/>
                </a:solidFill>
              </a:rPr>
              <a:t>Falsehoods spread faster than corrections, echo chambers amplify them and truth is often ambiguous or manipulatively framed (</a:t>
            </a:r>
            <a:r>
              <a:rPr lang="nl-NL" sz="2000" dirty="0">
                <a:solidFill>
                  <a:schemeClr val="bg1"/>
                </a:solidFill>
              </a:rPr>
              <a:t>Roozenbeek and Van der Linden , 2021)</a:t>
            </a:r>
            <a:br>
              <a:rPr lang="nl-NL" sz="2000" dirty="0">
                <a:solidFill>
                  <a:schemeClr val="bg1"/>
                </a:solidFill>
              </a:rPr>
            </a:br>
            <a:br>
              <a:rPr lang="nl-NL" sz="2000" dirty="0">
                <a:solidFill>
                  <a:schemeClr val="bg1"/>
                </a:solidFill>
              </a:rPr>
            </a:br>
            <a:r>
              <a:rPr lang="nl-NL" sz="2000" dirty="0" err="1">
                <a:solidFill>
                  <a:schemeClr val="bg1"/>
                </a:solidFill>
              </a:rPr>
              <a:t>Prepare</a:t>
            </a:r>
            <a:r>
              <a:rPr lang="nl-NL" sz="2000" dirty="0">
                <a:solidFill>
                  <a:schemeClr val="bg1"/>
                </a:solidFill>
              </a:rPr>
              <a:t>–</a:t>
            </a:r>
            <a:r>
              <a:rPr lang="nl-NL" sz="2000" dirty="0" err="1">
                <a:solidFill>
                  <a:schemeClr val="bg1"/>
                </a:solidFill>
              </a:rPr>
              <a:t>Curb</a:t>
            </a:r>
            <a:r>
              <a:rPr lang="nl-NL" sz="2000" dirty="0">
                <a:solidFill>
                  <a:schemeClr val="bg1"/>
                </a:solidFill>
              </a:rPr>
              <a:t>–</a:t>
            </a:r>
            <a:r>
              <a:rPr lang="nl-NL" sz="2000" dirty="0" err="1">
                <a:solidFill>
                  <a:schemeClr val="bg1"/>
                </a:solidFill>
              </a:rPr>
              <a:t>Respond</a:t>
            </a:r>
            <a:r>
              <a:rPr lang="nl-NL" sz="2000" dirty="0">
                <a:solidFill>
                  <a:schemeClr val="bg1"/>
                </a:solidFill>
              </a:rPr>
              <a:t> model (Johansson et al., 2023)</a:t>
            </a:r>
            <a:br>
              <a:rPr lang="nl-NL" sz="2000" dirty="0">
                <a:solidFill>
                  <a:schemeClr val="bg1"/>
                </a:solidFill>
              </a:rPr>
            </a:br>
            <a:br>
              <a:rPr lang="en-US" sz="2000" dirty="0">
                <a:solidFill>
                  <a:schemeClr val="bg1"/>
                </a:solidFill>
              </a:rPr>
            </a:br>
            <a:r>
              <a:rPr lang="en-US" sz="2000" dirty="0">
                <a:solidFill>
                  <a:schemeClr val="bg1"/>
                </a:solidFill>
              </a:rPr>
              <a:t>“Influence policing”- targeted messaging, </a:t>
            </a:r>
            <a:r>
              <a:rPr lang="en-US" sz="2000" dirty="0" err="1">
                <a:solidFill>
                  <a:schemeClr val="bg1"/>
                </a:solidFill>
              </a:rPr>
              <a:t>behavioural</a:t>
            </a:r>
            <a:r>
              <a:rPr lang="en-US" sz="2000" dirty="0">
                <a:solidFill>
                  <a:schemeClr val="bg1"/>
                </a:solidFill>
              </a:rPr>
              <a:t> nudges and “crafted encounters” (Horgan et al., 2024)</a:t>
            </a:r>
            <a:br>
              <a:rPr lang="en-US" sz="2000" dirty="0">
                <a:solidFill>
                  <a:schemeClr val="bg1"/>
                </a:solidFill>
              </a:rPr>
            </a:br>
            <a:br>
              <a:rPr lang="en-US" sz="2000" dirty="0">
                <a:solidFill>
                  <a:schemeClr val="bg1"/>
                </a:solidFill>
              </a:rPr>
            </a:br>
            <a:br>
              <a:rPr lang="en-US" sz="2000" dirty="0">
                <a:solidFill>
                  <a:schemeClr val="bg1"/>
                </a:solidFill>
              </a:rPr>
            </a:br>
            <a:endParaRPr lang="en-GB" sz="2000" dirty="0">
              <a:solidFill>
                <a:schemeClr val="bg1"/>
              </a:solidFill>
            </a:endParaRP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203648E9-DE98-676F-79E1-3A9FC6E2FDE2}"/>
              </a:ext>
            </a:extLst>
          </p:cNvPr>
          <p:cNvPicPr>
            <a:picLocks noChangeAspect="1"/>
          </p:cNvPicPr>
          <p:nvPr/>
        </p:nvPicPr>
        <p:blipFill>
          <a:blip r:embed="rId5"/>
          <a:stretch>
            <a:fillRect/>
          </a:stretch>
        </p:blipFill>
        <p:spPr>
          <a:xfrm>
            <a:off x="9893606" y="6650708"/>
            <a:ext cx="2298391" cy="207282"/>
          </a:xfrm>
          <a:prstGeom prst="rect">
            <a:avLst/>
          </a:prstGeom>
        </p:spPr>
      </p:pic>
    </p:spTree>
    <p:extLst>
      <p:ext uri="{BB962C8B-B14F-4D97-AF65-F5344CB8AC3E}">
        <p14:creationId xmlns:p14="http://schemas.microsoft.com/office/powerpoint/2010/main" val="41141524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0" name="Straight Connector 2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0" name="Content Placeholder 19">
            <a:extLst>
              <a:ext uri="{FF2B5EF4-FFF2-40B4-BE49-F238E27FC236}">
                <a16:creationId xmlns:a16="http://schemas.microsoft.com/office/drawing/2014/main" id="{3FA75F8F-0A2E-AD18-D40A-63B7C8F25379}"/>
              </a:ext>
            </a:extLst>
          </p:cNvPr>
          <p:cNvSpPr>
            <a:spLocks noGrp="1"/>
          </p:cNvSpPr>
          <p:nvPr>
            <p:ph idx="1"/>
          </p:nvPr>
        </p:nvSpPr>
        <p:spPr>
          <a:xfrm>
            <a:off x="897769" y="1909192"/>
            <a:ext cx="4586513" cy="3647710"/>
          </a:xfrm>
        </p:spPr>
        <p:txBody>
          <a:bodyPr anchor="t">
            <a:normAutofit fontScale="92500" lnSpcReduction="10000"/>
          </a:bodyPr>
          <a:lstStyle/>
          <a:p>
            <a:r>
              <a:rPr lang="en-US" sz="2000" dirty="0">
                <a:solidFill>
                  <a:schemeClr val="bg1"/>
                </a:solidFill>
              </a:rPr>
              <a:t>Whilst the Charter stresses accuracy and speed, research shows these alone cannot sustain legitimacy in digital environments (</a:t>
            </a:r>
            <a:r>
              <a:rPr lang="nl-NL" sz="2000" dirty="0">
                <a:solidFill>
                  <a:schemeClr val="bg1"/>
                </a:solidFill>
              </a:rPr>
              <a:t>Roozenbeek and Van der Linden , 2021)</a:t>
            </a:r>
          </a:p>
          <a:p>
            <a:r>
              <a:rPr lang="nl-NL" sz="2000" dirty="0">
                <a:solidFill>
                  <a:schemeClr val="bg1"/>
                </a:solidFill>
              </a:rPr>
              <a:t>Legitimacy rests on public judgements of procedural justice, fairness, legality and effectivness (Tankebe, 2014)</a:t>
            </a:r>
          </a:p>
          <a:p>
            <a:r>
              <a:rPr lang="en-US" sz="2000" dirty="0">
                <a:solidFill>
                  <a:schemeClr val="bg1"/>
                </a:solidFill>
              </a:rPr>
              <a:t>Police communication must go beyond accuracy; it must be fair, transparent and morally aligned with what the public expects from a legitimate authority (Horgan et al., 2024)</a:t>
            </a:r>
            <a:endParaRPr lang="nl-NL" sz="2000" dirty="0">
              <a:solidFill>
                <a:schemeClr val="bg1"/>
              </a:solidFill>
            </a:endParaRPr>
          </a:p>
        </p:txBody>
      </p:sp>
      <p:pic>
        <p:nvPicPr>
          <p:cNvPr id="8" name="Content Placeholder 7">
            <a:extLst>
              <a:ext uri="{FF2B5EF4-FFF2-40B4-BE49-F238E27FC236}">
                <a16:creationId xmlns:a16="http://schemas.microsoft.com/office/drawing/2014/main" id="{6C8FC02C-693C-22C3-2A4A-FC66A7EDA7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6195" b="-2"/>
          <a:stretch>
            <a:fillRect/>
          </a:stretch>
        </p:blipFill>
        <p:spPr>
          <a:xfrm>
            <a:off x="6525453" y="1"/>
            <a:ext cx="5666547" cy="3398024"/>
          </a:xfrm>
          <a:prstGeom prst="rect">
            <a:avLst/>
          </a:prstGeom>
        </p:spPr>
      </p:pic>
      <p:cxnSp>
        <p:nvCxnSpPr>
          <p:cNvPr id="27" name="Straight Connector 26">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73BC10FC-6684-8DB2-B2BA-63B56060EDF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402" r="4665" b="-1"/>
          <a:stretch>
            <a:fillRect/>
          </a:stretch>
        </p:blipFill>
        <p:spPr>
          <a:xfrm>
            <a:off x="6522277" y="3398024"/>
            <a:ext cx="5669723" cy="3469076"/>
          </a:xfrm>
          <a:prstGeom prst="rect">
            <a:avLst/>
          </a:prstGeom>
        </p:spPr>
      </p:pic>
      <p:sp>
        <p:nvSpPr>
          <p:cNvPr id="9" name="TextBox 8">
            <a:extLst>
              <a:ext uri="{FF2B5EF4-FFF2-40B4-BE49-F238E27FC236}">
                <a16:creationId xmlns:a16="http://schemas.microsoft.com/office/drawing/2014/main" id="{9B200468-61D2-2027-A1A8-126128AA0AA4}"/>
              </a:ext>
            </a:extLst>
          </p:cNvPr>
          <p:cNvSpPr txBox="1"/>
          <p:nvPr/>
        </p:nvSpPr>
        <p:spPr>
          <a:xfrm>
            <a:off x="9759924" y="3197970"/>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eoplesdispatch.org/2023/11/28/the-people-reclaim-the-dublin-streets-rampaged-by-right-wing-mob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6" name="TextBox 15">
            <a:extLst>
              <a:ext uri="{FF2B5EF4-FFF2-40B4-BE49-F238E27FC236}">
                <a16:creationId xmlns:a16="http://schemas.microsoft.com/office/drawing/2014/main" id="{E6F555DF-E095-2BA4-6E36-AE966F1A0CD9}"/>
              </a:ext>
            </a:extLst>
          </p:cNvPr>
          <p:cNvSpPr txBox="1"/>
          <p:nvPr/>
        </p:nvSpPr>
        <p:spPr>
          <a:xfrm>
            <a:off x="9602830" y="6667045"/>
            <a:ext cx="258917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5" tooltip="https://africanarguments.org/2024/08/what-the-anti-immigration-riots-tell-us-about-starmers-labour/">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Tree>
    <p:extLst>
      <p:ext uri="{BB962C8B-B14F-4D97-AF65-F5344CB8AC3E}">
        <p14:creationId xmlns:p14="http://schemas.microsoft.com/office/powerpoint/2010/main" val="3931429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26" name="Straight Connector 25">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AD1A2451-CDF9-3DED-ED9E-39FE00317F92}"/>
              </a:ext>
            </a:extLst>
          </p:cNvPr>
          <p:cNvSpPr>
            <a:spLocks noGrp="1"/>
          </p:cNvSpPr>
          <p:nvPr>
            <p:ph idx="1"/>
          </p:nvPr>
        </p:nvSpPr>
        <p:spPr>
          <a:xfrm>
            <a:off x="897769" y="1909192"/>
            <a:ext cx="4586513" cy="3647710"/>
          </a:xfrm>
        </p:spPr>
        <p:txBody>
          <a:bodyPr>
            <a:normAutofit/>
          </a:bodyPr>
          <a:lstStyle/>
          <a:p>
            <a:r>
              <a:rPr lang="en-US" sz="1600" dirty="0">
                <a:solidFill>
                  <a:schemeClr val="bg1"/>
                </a:solidFill>
                <a:latin typeface="+mj-lt"/>
              </a:rPr>
              <a:t>Absence of operationally tested solutions</a:t>
            </a:r>
          </a:p>
          <a:p>
            <a:r>
              <a:rPr lang="en-US" sz="1600" dirty="0">
                <a:solidFill>
                  <a:schemeClr val="bg1"/>
                </a:solidFill>
                <a:latin typeface="+mj-lt"/>
              </a:rPr>
              <a:t>While most academic work focuses on slow‑moving, stable misinformation environments, policing operates in the opposite conditions: fast‑paced, high‑pressure incidents where emotionally charged narratives form and spread in real time.</a:t>
            </a:r>
          </a:p>
          <a:p>
            <a:r>
              <a:rPr lang="en-US" sz="1600" dirty="0">
                <a:solidFill>
                  <a:schemeClr val="bg1"/>
                </a:solidFill>
                <a:latin typeface="+mj-lt"/>
              </a:rPr>
              <a:t>The frameworks proposed are evidentially strong but remain theoretical- there is a need to evaluate how these models perform in real‑world policing environments</a:t>
            </a:r>
          </a:p>
          <a:p>
            <a:r>
              <a:rPr lang="en-US" sz="1600" dirty="0">
                <a:solidFill>
                  <a:schemeClr val="bg1"/>
                </a:solidFill>
                <a:latin typeface="+mj-lt"/>
              </a:rPr>
              <a:t>All focus almost exclusively on misinformation as deliberate narrative distortion- not on narratives showing police to be ineffective. </a:t>
            </a:r>
          </a:p>
          <a:p>
            <a:pPr marL="0" indent="0">
              <a:buNone/>
            </a:pPr>
            <a:endParaRPr lang="en-US" sz="1600" dirty="0">
              <a:solidFill>
                <a:schemeClr val="bg1"/>
              </a:solidFill>
            </a:endParaRPr>
          </a:p>
        </p:txBody>
      </p:sp>
      <p:cxnSp>
        <p:nvCxnSpPr>
          <p:cNvPr id="28" name="Straight Connector 27">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6FD1C63D-08CC-02E0-4470-DAFC5C2641D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8030"/>
          <a:stretch>
            <a:fillRect/>
          </a:stretch>
        </p:blipFill>
        <p:spPr>
          <a:xfrm>
            <a:off x="6525453" y="10"/>
            <a:ext cx="5666547" cy="6857990"/>
          </a:xfrm>
          <a:prstGeom prst="rect">
            <a:avLst/>
          </a:prstGeom>
        </p:spPr>
      </p:pic>
      <p:sp>
        <p:nvSpPr>
          <p:cNvPr id="6" name="TextBox 5">
            <a:extLst>
              <a:ext uri="{FF2B5EF4-FFF2-40B4-BE49-F238E27FC236}">
                <a16:creationId xmlns:a16="http://schemas.microsoft.com/office/drawing/2014/main" id="{47B1DF1C-C745-C5BA-AFF0-7D5CD2BE840F}"/>
              </a:ext>
            </a:extLst>
          </p:cNvPr>
          <p:cNvSpPr txBox="1"/>
          <p:nvPr/>
        </p:nvSpPr>
        <p:spPr>
          <a:xfrm>
            <a:off x="9739085" y="6657945"/>
            <a:ext cx="24529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gijn.org/stories/the-research-desk-tips-on-digging-into-scholarly-research-journal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3831813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cxnSp>
        <p:nvCxnSpPr>
          <p:cNvPr id="31" name="Straight Connector 3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40D644FC-2AAF-2A5B-4E60-330E3DE27E6C}"/>
              </a:ext>
            </a:extLst>
          </p:cNvPr>
          <p:cNvSpPr>
            <a:spLocks noGrp="1"/>
          </p:cNvSpPr>
          <p:nvPr>
            <p:ph idx="1"/>
          </p:nvPr>
        </p:nvSpPr>
        <p:spPr>
          <a:xfrm>
            <a:off x="897769" y="1909192"/>
            <a:ext cx="4586513" cy="3647710"/>
          </a:xfrm>
        </p:spPr>
        <p:txBody>
          <a:bodyPr>
            <a:normAutofit/>
          </a:bodyPr>
          <a:lstStyle/>
          <a:p>
            <a:pPr marL="0" indent="0">
              <a:buNone/>
            </a:pPr>
            <a:r>
              <a:rPr lang="en-US" sz="1400" b="1" u="sng" dirty="0">
                <a:solidFill>
                  <a:schemeClr val="bg1"/>
                </a:solidFill>
              </a:rPr>
              <a:t>Conclusion</a:t>
            </a:r>
          </a:p>
          <a:p>
            <a:r>
              <a:rPr lang="en-US" sz="1400" dirty="0">
                <a:solidFill>
                  <a:schemeClr val="bg1"/>
                </a:solidFill>
              </a:rPr>
              <a:t>Rapid, accurate communication is necessary but not sufficient for policing in digital environments (Roozenbeek &amp; Van der Linden, 2021)</a:t>
            </a:r>
          </a:p>
          <a:p>
            <a:r>
              <a:rPr lang="en-US" sz="1400" dirty="0">
                <a:solidFill>
                  <a:schemeClr val="bg1"/>
                </a:solidFill>
              </a:rPr>
              <a:t>Preventative strategies, ethical safeguards and sustained attention to fairness and legitimacy are essential for addressing misinformation and influence‑based communication (Johansson et al., 2023; Horgan et al., 2024)</a:t>
            </a:r>
          </a:p>
          <a:p>
            <a:r>
              <a:rPr lang="en-US" sz="1400" dirty="0">
                <a:solidFill>
                  <a:schemeClr val="bg1"/>
                </a:solidFill>
              </a:rPr>
              <a:t>The Policing and Media Charter offers a useful collaborative framework, but it is neither a complete solution nor tested operationally.</a:t>
            </a:r>
          </a:p>
          <a:p>
            <a:r>
              <a:rPr lang="en-US" sz="1400" dirty="0">
                <a:solidFill>
                  <a:schemeClr val="bg1"/>
                </a:solidFill>
              </a:rPr>
              <a:t>Police communications must remain grounded in the principles of legitimacy. </a:t>
            </a:r>
          </a:p>
        </p:txBody>
      </p:sp>
      <p:cxnSp>
        <p:nvCxnSpPr>
          <p:cNvPr id="33" name="Straight Connector 3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DB40FA7B-7EF6-97E7-C762-0E826B0B731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3014" r="22659"/>
          <a:stretch>
            <a:fillRect/>
          </a:stretch>
        </p:blipFill>
        <p:spPr>
          <a:xfrm>
            <a:off x="6525453" y="0"/>
            <a:ext cx="5666547" cy="6857990"/>
          </a:xfrm>
          <a:prstGeom prst="rect">
            <a:avLst/>
          </a:prstGeom>
        </p:spPr>
      </p:pic>
      <p:sp>
        <p:nvSpPr>
          <p:cNvPr id="6" name="TextBox 5">
            <a:extLst>
              <a:ext uri="{FF2B5EF4-FFF2-40B4-BE49-F238E27FC236}">
                <a16:creationId xmlns:a16="http://schemas.microsoft.com/office/drawing/2014/main" id="{1A8390BA-0E18-7B4E-37BF-99823905D6B1}"/>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picpedia.org/chalkboard/c/conclusions.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25347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3329DE-D763-A685-8D91-BD8738C9B84A}"/>
              </a:ext>
            </a:extLst>
          </p:cNvPr>
          <p:cNvSpPr>
            <a:spLocks noGrp="1"/>
          </p:cNvSpPr>
          <p:nvPr>
            <p:ph idx="1"/>
          </p:nvPr>
        </p:nvSpPr>
        <p:spPr>
          <a:xfrm>
            <a:off x="163285" y="195943"/>
            <a:ext cx="11898085" cy="6487886"/>
          </a:xfrm>
        </p:spPr>
        <p:txBody>
          <a:bodyPr>
            <a:normAutofit fontScale="70000" lnSpcReduction="20000"/>
          </a:bodyPr>
          <a:lstStyle/>
          <a:p>
            <a:pPr marL="0" indent="0" algn="ctr">
              <a:buNone/>
            </a:pPr>
            <a:r>
              <a:rPr lang="en-GB" u="sng" dirty="0"/>
              <a:t>AI declaration</a:t>
            </a:r>
          </a:p>
          <a:p>
            <a:pPr marL="0" indent="0">
              <a:buNone/>
            </a:pPr>
            <a:endParaRPr lang="en-GB" u="sng" dirty="0"/>
          </a:p>
          <a:p>
            <a:pPr marL="0" indent="0">
              <a:buNone/>
            </a:pPr>
            <a:r>
              <a:rPr lang="en-US" dirty="0"/>
              <a:t>I acknowledge the use of Microsoft CoPilot between 19th March and 20 April 2026 to support my research using prompt(s) such as:</a:t>
            </a:r>
          </a:p>
          <a:p>
            <a:pPr marL="0" indent="0">
              <a:buNone/>
            </a:pPr>
            <a:endParaRPr lang="en-US" dirty="0"/>
          </a:p>
          <a:p>
            <a:pPr marL="0" indent="0">
              <a:buNone/>
            </a:pPr>
            <a:r>
              <a:rPr lang="en-US" dirty="0"/>
              <a:t>1. AI and social media as a contemporary issue in UK policing</a:t>
            </a:r>
          </a:p>
          <a:p>
            <a:pPr marL="0" indent="0">
              <a:buNone/>
            </a:pPr>
            <a:r>
              <a:rPr lang="en-US" dirty="0"/>
              <a:t>2. Policing and social media, the media and the digital age</a:t>
            </a:r>
          </a:p>
          <a:p>
            <a:pPr marL="0" indent="0">
              <a:buNone/>
            </a:pPr>
            <a:r>
              <a:rPr lang="en-US" dirty="0"/>
              <a:t>3. Policing in the digital age</a:t>
            </a:r>
          </a:p>
          <a:p>
            <a:pPr marL="0" indent="0">
              <a:buNone/>
            </a:pPr>
            <a:endParaRPr lang="en-US" dirty="0"/>
          </a:p>
          <a:p>
            <a:pPr marL="0" indent="0">
              <a:buNone/>
            </a:pPr>
            <a:r>
              <a:rPr lang="en-US" dirty="0"/>
              <a:t>I acknowledge the use of Microsoft CoPilot on between 19th March and 20 April 2026 to write my notes into submission format using prompt(s) such as or similar to: </a:t>
            </a:r>
          </a:p>
          <a:p>
            <a:pPr marL="0" indent="0">
              <a:buNone/>
            </a:pPr>
            <a:endParaRPr lang="en-US" dirty="0"/>
          </a:p>
          <a:p>
            <a:pPr marL="0" indent="0">
              <a:buNone/>
            </a:pPr>
            <a:r>
              <a:rPr lang="en-US" dirty="0"/>
              <a:t>1. Assistance with structure and word count and flow. </a:t>
            </a:r>
          </a:p>
          <a:p>
            <a:pPr marL="0" indent="0">
              <a:buNone/>
            </a:pPr>
            <a:endParaRPr lang="en-US" dirty="0"/>
          </a:p>
          <a:p>
            <a:pPr marL="0" indent="0">
              <a:buNone/>
            </a:pPr>
            <a:r>
              <a:rPr lang="en-US" dirty="0"/>
              <a:t>I confirm that I have not presented any AI generated text as my own work. I confirm I have copies of my drafts, notes, and other resources I used before, and after the use of AI tools which I may be asked to provide in evidence.</a:t>
            </a:r>
          </a:p>
          <a:p>
            <a:pPr marL="0" indent="0">
              <a:buNone/>
            </a:pPr>
            <a:endParaRPr lang="en-GB" u="sng" dirty="0"/>
          </a:p>
          <a:p>
            <a:pPr marL="0" indent="0">
              <a:buNone/>
            </a:pPr>
            <a:endParaRPr lang="en-GB" sz="1800" u="sng" dirty="0"/>
          </a:p>
          <a:p>
            <a:pPr marL="0" indent="0">
              <a:buNone/>
            </a:pPr>
            <a:r>
              <a:rPr lang="en-GB" u="sng" dirty="0"/>
              <a:t> </a:t>
            </a:r>
          </a:p>
          <a:p>
            <a:pPr marL="0" indent="0">
              <a:buNone/>
            </a:pPr>
            <a:endParaRPr lang="en-GB" u="sng" dirty="0"/>
          </a:p>
        </p:txBody>
      </p:sp>
    </p:spTree>
    <p:extLst>
      <p:ext uri="{BB962C8B-B14F-4D97-AF65-F5344CB8AC3E}">
        <p14:creationId xmlns:p14="http://schemas.microsoft.com/office/powerpoint/2010/main" val="2404532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7A5E78-9FC3-3926-CD9D-6835A6CC5769}"/>
              </a:ext>
            </a:extLst>
          </p:cNvPr>
          <p:cNvSpPr>
            <a:spLocks noGrp="1"/>
          </p:cNvSpPr>
          <p:nvPr>
            <p:ph idx="1"/>
          </p:nvPr>
        </p:nvSpPr>
        <p:spPr>
          <a:xfrm>
            <a:off x="206829" y="359229"/>
            <a:ext cx="11767457" cy="6291942"/>
          </a:xfrm>
        </p:spPr>
        <p:txBody>
          <a:bodyPr>
            <a:normAutofit fontScale="77500" lnSpcReduction="20000"/>
          </a:bodyPr>
          <a:lstStyle/>
          <a:p>
            <a:pPr marL="0" indent="0">
              <a:buNone/>
            </a:pPr>
            <a:r>
              <a:rPr lang="en-US" u="sng" dirty="0"/>
              <a:t>Reference List</a:t>
            </a:r>
          </a:p>
          <a:p>
            <a:pPr marL="0" indent="0">
              <a:buNone/>
            </a:pPr>
            <a:r>
              <a:rPr lang="en-US" sz="2100" dirty="0" err="1"/>
              <a:t>Adelmant</a:t>
            </a:r>
            <a:r>
              <a:rPr lang="en-US" sz="2100" dirty="0"/>
              <a:t>, V., Donald, A. &amp; Cali, B., 2025. The European Convention on Human Rights and Immigration Control in the UK: Informing the Public Debate, Oxford : University of Oxford.</a:t>
            </a:r>
          </a:p>
          <a:p>
            <a:pPr marL="0" indent="0">
              <a:buNone/>
            </a:pPr>
            <a:r>
              <a:rPr lang="en-US" sz="2100" dirty="0"/>
              <a:t>Barber, M., 2022. A New Mode of Thinking, Redesigning policing and public safety for the 21st century, The Final Report of The Strategic Review of Policing in England and Wales, London: The Police Foundation.</a:t>
            </a:r>
          </a:p>
          <a:p>
            <a:pPr marL="0" indent="0">
              <a:buNone/>
            </a:pPr>
            <a:r>
              <a:rPr lang="en-US" sz="2100" dirty="0"/>
              <a:t>Berinsky, A. J., 2017. Rumors and Health Care Reform: Experiments in Political Misinformation. British Journal of Political Science, Volume 47, pp. 241-262.</a:t>
            </a:r>
          </a:p>
          <a:p>
            <a:pPr marL="0" indent="0">
              <a:buNone/>
            </a:pPr>
            <a:r>
              <a:rPr lang="en-US" sz="2100" dirty="0"/>
              <a:t>Bhattacharya, S. &amp; Singh, A., 2025. Unravelling the infodemic: a systematic review of misinformation dynamics during the COVID-19 pandemic. Frontiers in Communication, Volume 10.</a:t>
            </a:r>
          </a:p>
          <a:p>
            <a:pPr marL="0" indent="0">
              <a:buNone/>
            </a:pPr>
            <a:r>
              <a:rPr lang="en-US" sz="2100" dirty="0"/>
              <a:t>Bradshaw, S. &amp; Howard, P. N., 2019. The Global Disinformation Order 2019 Global Inventory of </a:t>
            </a:r>
            <a:r>
              <a:rPr lang="en-US" sz="2100" dirty="0" err="1"/>
              <a:t>Organised</a:t>
            </a:r>
            <a:r>
              <a:rPr lang="en-US" sz="2100" dirty="0"/>
              <a:t> Social Media Manipulation, Oxford: University of Oxford.</a:t>
            </a:r>
          </a:p>
          <a:p>
            <a:pPr marL="0" indent="0">
              <a:buNone/>
            </a:pPr>
            <a:r>
              <a:rPr lang="en-US" sz="2100" dirty="0"/>
              <a:t>Bullock, J. &amp; Dodsworth, F., 2025. Law, order, and social media: Perceptions of police effectiveness on X/Twitter. Crime, Media, Culture: An International Journal.</a:t>
            </a:r>
          </a:p>
          <a:p>
            <a:pPr marL="0" indent="0">
              <a:buNone/>
            </a:pPr>
            <a:r>
              <a:rPr lang="en-US" sz="2100" dirty="0"/>
              <a:t>Cartwright, B., Frank, R., Weir, G. &amp; Padda, K., 2022. Detecting and responding to hostile disinformation activities on social media using machine learning and deep neural networks. Neural Computing and Applications, Volume 34, pp. 15141-15163.</a:t>
            </a:r>
          </a:p>
          <a:p>
            <a:pPr marL="0" indent="0">
              <a:buNone/>
            </a:pPr>
            <a:r>
              <a:rPr lang="en-US" sz="2100" dirty="0"/>
              <a:t>Channel 4, 2025. Inside the lucrative industry of online ‘auditors’ targeting migrant hotels in the UK. </a:t>
            </a:r>
            <a:r>
              <a:rPr lang="en-US" sz="2100"/>
              <a:t>[Online] available at: https://www.channel4.com/news/inside-the-lucrative-industry-of-online-auditors-targeting-migrant-hotels-in-the-uk [Accessed 30 March 2026].</a:t>
            </a:r>
            <a:endParaRPr lang="en-US" sz="2100" dirty="0"/>
          </a:p>
          <a:p>
            <a:pPr marL="0" indent="0">
              <a:buNone/>
            </a:pPr>
            <a:r>
              <a:rPr lang="en-US" sz="2100" dirty="0"/>
              <a:t>College of Policing, 2023. Independent external review of Lancashire Constabulary's operational response to reported missing person Nicola Bulley, </a:t>
            </a:r>
            <a:r>
              <a:rPr lang="en-US" sz="2100" dirty="0" err="1"/>
              <a:t>s.l.</a:t>
            </a:r>
            <a:r>
              <a:rPr lang="en-US" sz="2100" dirty="0"/>
              <a:t>: College of Policing.</a:t>
            </a:r>
          </a:p>
          <a:p>
            <a:pPr marL="0" indent="0">
              <a:buNone/>
            </a:pPr>
            <a:r>
              <a:rPr lang="en-US" sz="2100" dirty="0"/>
              <a:t>Conn, D., 2026. The Guardian. [Online]  available at: Cheshire constabulary rejects criticism by David Davis over Letby investigation </a:t>
            </a:r>
            <a:r>
              <a:rPr lang="en-US" sz="2100" dirty="0">
                <a:hlinkClick r:id="rId2"/>
              </a:rPr>
              <a:t>https://www.theguardian.com/uk-news/2026/mar/27/cheshire-constabulary-police-david-davis-lucy-letby-investigation</a:t>
            </a:r>
            <a:r>
              <a:rPr lang="en-US" sz="2100" dirty="0"/>
              <a:t> [Accessed 30 March 2026].</a:t>
            </a:r>
          </a:p>
          <a:p>
            <a:pPr marL="0" indent="0">
              <a:buNone/>
            </a:pPr>
            <a:r>
              <a:rPr lang="en-US" sz="2100" dirty="0"/>
              <a:t>Denniss, E. &amp; Lindberg, R., 2025. Social media and the spread of misinformation: infectious and a threat to public health. Health Promotion International, 40(2).</a:t>
            </a:r>
          </a:p>
          <a:p>
            <a:pPr marL="0" indent="0">
              <a:buNone/>
            </a:pPr>
            <a:r>
              <a:rPr lang="en-US" sz="2100" dirty="0"/>
              <a:t>Ellis, J. R., 2020. More than a trivial pursuit: Public order policing narratives and the ‘social media test’. Crime, Media, Culture: An International Journal, Volume 17, pp. 185-207.</a:t>
            </a:r>
          </a:p>
          <a:p>
            <a:pPr marL="0" indent="0">
              <a:buNone/>
            </a:pPr>
            <a:endParaRPr lang="en-US" sz="1800" u="sng" dirty="0"/>
          </a:p>
          <a:p>
            <a:pPr marL="0" indent="0">
              <a:buNone/>
            </a:pPr>
            <a:endParaRPr lang="en-GB" sz="1800" u="sng" dirty="0"/>
          </a:p>
        </p:txBody>
      </p:sp>
    </p:spTree>
    <p:extLst>
      <p:ext uri="{BB962C8B-B14F-4D97-AF65-F5344CB8AC3E}">
        <p14:creationId xmlns:p14="http://schemas.microsoft.com/office/powerpoint/2010/main" val="864939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E116F1-A705-9734-9EEE-E4F0E3A9A752}"/>
              </a:ext>
            </a:extLst>
          </p:cNvPr>
          <p:cNvSpPr>
            <a:spLocks noGrp="1"/>
          </p:cNvSpPr>
          <p:nvPr>
            <p:ph idx="1"/>
          </p:nvPr>
        </p:nvSpPr>
        <p:spPr>
          <a:xfrm>
            <a:off x="130629" y="141514"/>
            <a:ext cx="11876314" cy="6596743"/>
          </a:xfrm>
        </p:spPr>
        <p:txBody>
          <a:bodyPr>
            <a:normAutofit fontScale="77500" lnSpcReduction="20000"/>
          </a:bodyPr>
          <a:lstStyle/>
          <a:p>
            <a:pPr marL="0" indent="0">
              <a:buNone/>
            </a:pPr>
            <a:r>
              <a:rPr lang="en-US" sz="2300" dirty="0"/>
              <a:t>Goldsmith, A. J., 2010. Policing’s New Visibility. The British Journal of Criminology, 50(5), pp. 914-934.</a:t>
            </a:r>
          </a:p>
          <a:p>
            <a:pPr marL="0" indent="0">
              <a:buNone/>
            </a:pPr>
            <a:r>
              <a:rPr lang="en-US" sz="2300" dirty="0"/>
              <a:t>Grudz, A., Soares, F. B. &amp; Mai, P., 2023. Trust and Safety on Social Media: Understanding the impact of Anti-Social Behaviour and Misinformation on Content Moderation and Platform Governance. Social Media and Society, pp. 1-6.</a:t>
            </a:r>
          </a:p>
          <a:p>
            <a:pPr marL="0" indent="0">
              <a:buNone/>
            </a:pPr>
            <a:r>
              <a:rPr lang="en-US" sz="2300" dirty="0"/>
              <a:t>Grygiela, J. &amp; Lysak, S., 2021. Police Social Media and Broadcast News: An Investigation into the Impact of Police Use of Facebook on Journalists’ Gatekeeping Role. Journalism Practice, 15(7), pp. 994-1011.</a:t>
            </a:r>
          </a:p>
          <a:p>
            <a:pPr marL="0" indent="0">
              <a:buNone/>
            </a:pPr>
            <a:r>
              <a:rPr lang="en-US" sz="2300" dirty="0"/>
              <a:t>Horgan, S., Collier, B., Stewart, J. &amp; Thomas, D. R., 2024. Influence Policing: Domestic Digital Influence Campaigns and Algorithmic Strategic Communications in UK Law Enforcement and Homeland Security. The British Journal of Criminology, pp. 480-503.</a:t>
            </a:r>
          </a:p>
          <a:p>
            <a:pPr marL="0" indent="0">
              <a:buNone/>
            </a:pPr>
            <a:r>
              <a:rPr lang="en-US" sz="2300" dirty="0"/>
              <a:t>House of Commons, 2025. Social Media, Misinformation and Harmful Algorithms, London: House of Commons.</a:t>
            </a:r>
          </a:p>
          <a:p>
            <a:pPr marL="0" indent="0">
              <a:buNone/>
            </a:pPr>
            <a:r>
              <a:rPr lang="en-US" sz="2300" dirty="0"/>
              <a:t>Intravia, J., Thompson, A. J. &amp; Pickett, J. T., 2020. Net legitimacy: Internet and social media exposure and attitudes toward the police. Sociological Spectrum, 40(1), pp. 58-80.</a:t>
            </a:r>
          </a:p>
          <a:p>
            <a:pPr marL="0" indent="0">
              <a:buNone/>
            </a:pPr>
            <a:r>
              <a:rPr lang="en-US" sz="2300" dirty="0"/>
              <a:t>Johansson, P. et al., 2023. The Alan Turing Institute: How can we combat online misinformation? A systematic overview of current interventions and their efficacy, Oxford: University of Oxford.</a:t>
            </a:r>
          </a:p>
          <a:p>
            <a:pPr marL="0" indent="0">
              <a:buNone/>
            </a:pPr>
            <a:r>
              <a:rPr lang="en-US" sz="2300" dirty="0"/>
              <a:t>Jones, M., Ralph, L., Millie, A. &amp; Rowe, M., 2025. Policing and social media: Exploring police digital visibility. Criminology and Criminal Justice, pp. 1-17.</a:t>
            </a:r>
          </a:p>
          <a:p>
            <a:pPr marL="0" indent="0">
              <a:buNone/>
            </a:pPr>
            <a:r>
              <a:rPr lang="en-US" sz="2300" dirty="0"/>
              <a:t>Kerslake, B., 2018. The Kerslake Report, An independent review into the preparedness for, and emergency response to, the Manchester Arena attack on 22nd May 2017, Manchester: Greater Manchester Combined Authority.</a:t>
            </a:r>
          </a:p>
          <a:p>
            <a:pPr marL="0" indent="0">
              <a:buNone/>
            </a:pPr>
            <a:r>
              <a:rPr lang="en-US" sz="2300" dirty="0"/>
              <a:t>Lev-On, A., 2025. Injustice in the digital age: analysing police representation in social media activism. Crime, Law and Social Change, p. 27.</a:t>
            </a:r>
          </a:p>
          <a:p>
            <a:pPr marL="0" indent="0">
              <a:buNone/>
            </a:pPr>
            <a:r>
              <a:rPr lang="en-US" sz="2300" dirty="0"/>
              <a:t>Levy, N., 2021. Fake News: Rebuilding the Epistemic Landscape. In: C. Veliz, ed. Oxford Handbook of Digital Ethics. Oxford: Oxford Handbooks, pp. 103-120.</a:t>
            </a:r>
          </a:p>
          <a:p>
            <a:pPr marL="0" indent="0">
              <a:buNone/>
            </a:pPr>
            <a:r>
              <a:rPr lang="en-US" sz="2300" dirty="0"/>
              <a:t>Nasery, M., Turel, O. &amp; Yuan, Y., 2023. Combating Fake News on Social Media: A Framework, Review, and Future Opportunities. Communications of the Association for Information Systems, Volume 53.</a:t>
            </a:r>
          </a:p>
          <a:p>
            <a:pPr marL="0" indent="0">
              <a:buNone/>
            </a:pPr>
            <a:endParaRPr lang="en-GB" dirty="0"/>
          </a:p>
        </p:txBody>
      </p:sp>
    </p:spTree>
    <p:extLst>
      <p:ext uri="{BB962C8B-B14F-4D97-AF65-F5344CB8AC3E}">
        <p14:creationId xmlns:p14="http://schemas.microsoft.com/office/powerpoint/2010/main" val="49777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334C03-CEB1-A2CD-B110-197810F80D3F}"/>
              </a:ext>
            </a:extLst>
          </p:cNvPr>
          <p:cNvSpPr>
            <a:spLocks noGrp="1"/>
          </p:cNvSpPr>
          <p:nvPr>
            <p:ph idx="1"/>
          </p:nvPr>
        </p:nvSpPr>
        <p:spPr>
          <a:xfrm>
            <a:off x="108155" y="147484"/>
            <a:ext cx="11916697" cy="6577781"/>
          </a:xfrm>
        </p:spPr>
        <p:txBody>
          <a:bodyPr>
            <a:normAutofit fontScale="55000" lnSpcReduction="20000"/>
          </a:bodyPr>
          <a:lstStyle/>
          <a:p>
            <a:pPr marL="0" indent="0">
              <a:buNone/>
            </a:pPr>
            <a:r>
              <a:rPr lang="en-GB" sz="2900" dirty="0"/>
              <a:t>National Protective Security Authority, 2025. Social Media Auditors. [Online]  Available at: </a:t>
            </a:r>
            <a:r>
              <a:rPr lang="en-GB" sz="2900" dirty="0">
                <a:hlinkClick r:id="rId2"/>
              </a:rPr>
              <a:t>https://www.npsa.gov.uk/specialised-guidance/hostile-reconnaissance/social-media-auditors</a:t>
            </a:r>
            <a:r>
              <a:rPr lang="en-GB" sz="2900" dirty="0"/>
              <a:t> [Accessed 30 March 2026].</a:t>
            </a:r>
          </a:p>
          <a:p>
            <a:pPr marL="0" indent="0">
              <a:buNone/>
            </a:pPr>
            <a:r>
              <a:rPr lang="en-GB" sz="2900" dirty="0"/>
              <a:t>Nielsen, R. K. &amp; Fletcher, R., 2020. Democratic Creative Destruction? The Effect of a Changing Media Landscape on Democracy. In: N. </a:t>
            </a:r>
            <a:r>
              <a:rPr lang="en-GB" sz="2900" dirty="0" err="1"/>
              <a:t>Persily</a:t>
            </a:r>
            <a:r>
              <a:rPr lang="en-GB" sz="2900" dirty="0"/>
              <a:t> &amp; J. A. Tucker, eds. Social Media and Democracy: The State of the Field, Prospects for Reform. Cambridge: Cambridge University Press, pp. 139-162.</a:t>
            </a:r>
          </a:p>
          <a:p>
            <a:pPr marL="0" indent="0">
              <a:buNone/>
            </a:pPr>
            <a:r>
              <a:rPr lang="en-GB" sz="2900" dirty="0"/>
              <a:t>NPCC, 2026. Policing and Media Charter. [Online]  Available at: </a:t>
            </a:r>
            <a:r>
              <a:rPr lang="en-GB" sz="2900" dirty="0">
                <a:hlinkClick r:id="rId3"/>
              </a:rPr>
              <a:t>https://www.npcc.police.uk/SysSiteAssets/media/downloads/publications/publications-log/npcc/2026/a4-policing-media-charter-_v2-1.pdf</a:t>
            </a:r>
            <a:r>
              <a:rPr lang="en-GB" sz="2900" dirty="0"/>
              <a:t> [Accessed 8 April 2026].</a:t>
            </a:r>
          </a:p>
          <a:p>
            <a:pPr marL="0" indent="0">
              <a:buNone/>
            </a:pPr>
            <a:r>
              <a:rPr lang="en-GB" sz="2900" dirty="0"/>
              <a:t>Ofcom, 2023. Ofcom.org. [Online]  Available at: </a:t>
            </a:r>
            <a:r>
              <a:rPr lang="en-GB" sz="2900" dirty="0">
                <a:hlinkClick r:id="rId4"/>
              </a:rPr>
              <a:t>https://www.ofcom.org.uk/siteassets/resources/documents/research-and-data/tv-radio-and-on-demand-research/tv-research/news/news-consumption-2023/news-consumption-in-the-uk-2023?v=329963</a:t>
            </a:r>
            <a:r>
              <a:rPr lang="en-GB" sz="2900" dirty="0"/>
              <a:t> [Accessed 25 March 2026].</a:t>
            </a:r>
          </a:p>
          <a:p>
            <a:pPr marL="0" indent="0">
              <a:buNone/>
            </a:pPr>
            <a:r>
              <a:rPr lang="en-GB" sz="2900" dirty="0" err="1"/>
              <a:t>Omezi</a:t>
            </a:r>
            <a:r>
              <a:rPr lang="en-GB" sz="2900" dirty="0"/>
              <a:t>, N. &amp; </a:t>
            </a:r>
            <a:r>
              <a:rPr lang="en-GB" sz="2900" dirty="0" err="1"/>
              <a:t>Jahankhani</a:t>
            </a:r>
            <a:r>
              <a:rPr lang="en-GB" sz="2900" dirty="0"/>
              <a:t>, H., 2020. Proposed Forensic Guidelines for the Investigation of Fake News. In: H. </a:t>
            </a:r>
            <a:r>
              <a:rPr lang="en-GB" sz="2900" dirty="0" err="1"/>
              <a:t>Jahankhani</a:t>
            </a:r>
            <a:r>
              <a:rPr lang="en-GB" sz="2900" dirty="0"/>
              <a:t>, B. Akhgar, P. Cochrane &amp; M. Dastbaz, eds. Policing in the Era of AI and Smart Societies. </a:t>
            </a:r>
            <a:r>
              <a:rPr lang="en-GB" sz="2900" dirty="0" err="1"/>
              <a:t>s.l.:Springer</a:t>
            </a:r>
            <a:r>
              <a:rPr lang="en-GB" sz="2900" dirty="0"/>
              <a:t> Publishing, pp. 231-266.</a:t>
            </a:r>
          </a:p>
          <a:p>
            <a:pPr marL="0" indent="0">
              <a:buNone/>
            </a:pPr>
            <a:r>
              <a:rPr lang="en-GB" sz="2900" dirty="0" err="1"/>
              <a:t>Pantumsinchai</a:t>
            </a:r>
            <a:r>
              <a:rPr lang="en-GB" sz="2900" dirty="0"/>
              <a:t>, P., 2018. Armchair detectives and the social construction of falsehoods: an actor–network approach. Information, Communication &amp; Society, 21(18), pp. 761-778.</a:t>
            </a:r>
          </a:p>
          <a:p>
            <a:pPr marL="0" indent="0">
              <a:buNone/>
            </a:pPr>
            <a:r>
              <a:rPr lang="en-GB" sz="2900" dirty="0"/>
              <a:t>Porter, E. &amp; Wood, T. J., 2021. The global effectiveness of fact-checking: Evidence from simultaneous experiments in Argentina, Nigeria, South Africa, and the United Kingdom. Proceedings of the National Academy of Sciences , 118(37).</a:t>
            </a:r>
          </a:p>
          <a:p>
            <a:pPr marL="0" indent="0">
              <a:buNone/>
            </a:pPr>
            <a:r>
              <a:rPr lang="en-GB" sz="2900" dirty="0"/>
              <a:t>Reiner, R., 2014. Policing and the media. In: Handbook of Policing. </a:t>
            </a:r>
            <a:r>
              <a:rPr lang="en-GB" sz="2900" dirty="0" err="1"/>
              <a:t>s.l.:Routledge</a:t>
            </a:r>
            <a:r>
              <a:rPr lang="en-GB" sz="2900" dirty="0"/>
              <a:t> Publishing, pp. 417-448.</a:t>
            </a:r>
          </a:p>
          <a:p>
            <a:pPr marL="0" indent="0">
              <a:buNone/>
            </a:pPr>
            <a:r>
              <a:rPr lang="en-GB" sz="2900" dirty="0" err="1"/>
              <a:t>Roozenbeek</a:t>
            </a:r>
            <a:r>
              <a:rPr lang="en-GB" sz="2900" dirty="0"/>
              <a:t>, J. &amp; Van der Linden, S., 2021. Inoculation Theory and Misinformation, Riga: NATO Strategic Communications Centre of Excellence.</a:t>
            </a:r>
          </a:p>
          <a:p>
            <a:pPr marL="0" indent="0">
              <a:buNone/>
            </a:pPr>
            <a:r>
              <a:rPr lang="en-GB" sz="2900" dirty="0"/>
              <a:t>Saunders, J., 2022. Manchester Arena Inquiry (2022) Report of the Public Inquiry into the Attack on Manchester Arena on 22 May 2017, </a:t>
            </a:r>
            <a:r>
              <a:rPr lang="en-GB" sz="2900" dirty="0" err="1"/>
              <a:t>s.l.</a:t>
            </a:r>
            <a:r>
              <a:rPr lang="en-GB" sz="2900" dirty="0"/>
              <a:t>: </a:t>
            </a:r>
            <a:r>
              <a:rPr lang="en-GB" sz="2900" dirty="0" err="1"/>
              <a:t>s.n</a:t>
            </a:r>
            <a:r>
              <a:rPr lang="en-GB" sz="2900" dirty="0"/>
              <a:t>.</a:t>
            </a:r>
          </a:p>
          <a:p>
            <a:pPr marL="0" indent="0">
              <a:buNone/>
            </a:pPr>
            <a:r>
              <a:rPr lang="en-GB" sz="2900" dirty="0"/>
              <a:t>Schneider, C. J., 2016. Policing and Social Media: Social Control in the Era of New Media. Maryland: Lexington Books.</a:t>
            </a:r>
          </a:p>
          <a:p>
            <a:pPr marL="0" indent="0">
              <a:buNone/>
            </a:pPr>
            <a:r>
              <a:rPr lang="en-GB" sz="2900" dirty="0" err="1"/>
              <a:t>Tankebe</a:t>
            </a:r>
            <a:r>
              <a:rPr lang="en-GB" sz="2900" dirty="0"/>
              <a:t>, J., 2014. Police Legitimacy. In: M. D. Reisig &amp; R. J. Kane, eds. The Oxford Handbook of Police and Policing. Oxford: Oxford University Press, pp. 238-259.</a:t>
            </a:r>
          </a:p>
          <a:p>
            <a:pPr marL="0" indent="0">
              <a:buNone/>
            </a:pPr>
            <a:r>
              <a:rPr lang="en-GB" sz="2900" dirty="0"/>
              <a:t>Trottier, D., 2016. Digital Vigilantism as Weaponisation of Visibility. Philosophy and Technology, Volume 30, pp. 55-72.</a:t>
            </a:r>
          </a:p>
          <a:p>
            <a:pPr marL="0" indent="0">
              <a:buNone/>
            </a:pPr>
            <a:endParaRPr lang="en-GB" dirty="0"/>
          </a:p>
        </p:txBody>
      </p:sp>
    </p:spTree>
    <p:extLst>
      <p:ext uri="{BB962C8B-B14F-4D97-AF65-F5344CB8AC3E}">
        <p14:creationId xmlns:p14="http://schemas.microsoft.com/office/powerpoint/2010/main" val="1570374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A45138-562D-71A6-FCE5-3DB6291BC317}"/>
              </a:ext>
            </a:extLst>
          </p:cNvPr>
          <p:cNvSpPr>
            <a:spLocks noGrp="1"/>
          </p:cNvSpPr>
          <p:nvPr>
            <p:ph idx="1"/>
          </p:nvPr>
        </p:nvSpPr>
        <p:spPr>
          <a:xfrm>
            <a:off x="147483" y="245806"/>
            <a:ext cx="11867535" cy="6518788"/>
          </a:xfrm>
        </p:spPr>
        <p:txBody>
          <a:bodyPr>
            <a:normAutofit fontScale="32500" lnSpcReduction="20000"/>
          </a:bodyPr>
          <a:lstStyle/>
          <a:p>
            <a:pPr marL="0" indent="0">
              <a:buNone/>
            </a:pPr>
            <a:r>
              <a:rPr lang="en-US" sz="3100" dirty="0">
                <a:hlinkClick r:id="rId2"/>
              </a:rPr>
              <a:t>https://abcnews.go.com/Health/amid-called-youth-mental-health-crisis-social-media/story?id=102675299</a:t>
            </a:r>
            <a:r>
              <a:rPr lang="en-US" sz="3100" dirty="0"/>
              <a:t> </a:t>
            </a:r>
          </a:p>
          <a:p>
            <a:pPr marL="0" indent="0">
              <a:buNone/>
            </a:pPr>
            <a:r>
              <a:rPr lang="en-US" sz="3100" dirty="0"/>
              <a:t>Photograph of a smartphone screen displaying various social media app icons arranged in a grid, including Facebook, Twitter, Instagram, LinkedIn, YouTube, and Pinterest. Icons are colorful and easily recognizable, highlighting popular platforms for communication and content sharing.</a:t>
            </a:r>
          </a:p>
          <a:p>
            <a:pPr marL="0" indent="0">
              <a:buNone/>
            </a:pPr>
            <a:r>
              <a:rPr lang="en-US" sz="3100" dirty="0">
                <a:hlinkClick r:id="rId3"/>
              </a:rPr>
              <a:t>https://www.openaccessgovernment.org/is-accuracy-still-the-bedrock-of-democracy-and-good-governance/199110/</a:t>
            </a:r>
            <a:r>
              <a:rPr lang="en-US" sz="3100" dirty="0"/>
              <a:t> </a:t>
            </a:r>
          </a:p>
          <a:p>
            <a:pPr marL="0" indent="0">
              <a:buNone/>
            </a:pPr>
            <a:r>
              <a:rPr lang="en-US" sz="3100" dirty="0">
                <a:hlinkClick r:id="rId4"/>
              </a:rPr>
              <a:t>https://www.wired.it/internet/social-network/2014/07/22/ha-ancora-senso-bloccare-i-social-media-nelle-aziende/</a:t>
            </a:r>
            <a:r>
              <a:rPr lang="en-US" sz="3100" dirty="0"/>
              <a:t>  </a:t>
            </a:r>
          </a:p>
          <a:p>
            <a:pPr marL="0" indent="0">
              <a:buNone/>
            </a:pPr>
            <a:r>
              <a:rPr lang="en-US" sz="3100" dirty="0">
                <a:hlinkClick r:id="rId5"/>
              </a:rPr>
              <a:t>https://elevatulimite.wordpress.com/2014/09/24/10-tips-para-sacarle-provecho-a-dropbox/</a:t>
            </a:r>
            <a:r>
              <a:rPr lang="en-US" sz="3100" dirty="0"/>
              <a:t> </a:t>
            </a:r>
          </a:p>
          <a:p>
            <a:pPr marL="0" indent="0">
              <a:buNone/>
            </a:pPr>
            <a:r>
              <a:rPr lang="en-US" sz="3100" dirty="0">
                <a:hlinkClick r:id="rId6"/>
              </a:rPr>
              <a:t>https://wallpapers.com/picture/social-media-pictures-3t2ru02mx8jizkzy.html</a:t>
            </a:r>
            <a:r>
              <a:rPr lang="en-US" sz="3100" dirty="0"/>
              <a:t> </a:t>
            </a:r>
          </a:p>
          <a:p>
            <a:pPr marL="0" indent="0">
              <a:buNone/>
            </a:pPr>
            <a:r>
              <a:rPr lang="en-US" sz="3100" dirty="0">
                <a:hlinkClick r:id="rId7"/>
              </a:rPr>
              <a:t>https://brandsimpli.com/blog/social-media-branding-fehlende-markenfuehrung/</a:t>
            </a:r>
            <a:r>
              <a:rPr lang="en-US" sz="3100" dirty="0"/>
              <a:t> </a:t>
            </a:r>
          </a:p>
          <a:p>
            <a:pPr marL="0" indent="0">
              <a:buNone/>
            </a:pPr>
            <a:r>
              <a:rPr lang="en-US" sz="3100" dirty="0">
                <a:hlinkClick r:id="rId8"/>
              </a:rPr>
              <a:t>https://pxhere.com/zh/photo/731039</a:t>
            </a:r>
            <a:r>
              <a:rPr lang="en-US" sz="3100" dirty="0"/>
              <a:t> </a:t>
            </a:r>
          </a:p>
          <a:p>
            <a:pPr marL="0" indent="0">
              <a:buNone/>
            </a:pPr>
            <a:r>
              <a:rPr lang="en-US" sz="3100" dirty="0">
                <a:hlinkClick r:id="rId9"/>
              </a:rPr>
              <a:t>https://journalistsresource.org/home/interviewing-a-source/</a:t>
            </a:r>
            <a:r>
              <a:rPr lang="en-US" sz="3100" dirty="0"/>
              <a:t> </a:t>
            </a:r>
          </a:p>
          <a:p>
            <a:pPr marL="0" indent="0">
              <a:buNone/>
            </a:pPr>
            <a:r>
              <a:rPr lang="en-US" sz="3100" dirty="0">
                <a:hlinkClick r:id="rId10"/>
              </a:rPr>
              <a:t>https://www.flickr.com/photos/westmidlandspolice/6147239109</a:t>
            </a:r>
            <a:r>
              <a:rPr lang="en-US" sz="3100" dirty="0"/>
              <a:t> </a:t>
            </a:r>
          </a:p>
          <a:p>
            <a:pPr marL="0" indent="0">
              <a:buNone/>
            </a:pPr>
            <a:r>
              <a:rPr lang="en-US" sz="3100" dirty="0">
                <a:hlinkClick r:id="rId11"/>
              </a:rPr>
              <a:t>https://iamavesselofgod.wordpress.com/category/body/page/3/</a:t>
            </a:r>
            <a:r>
              <a:rPr lang="en-US" sz="3100" dirty="0"/>
              <a:t> </a:t>
            </a:r>
          </a:p>
          <a:p>
            <a:pPr marL="0" indent="0">
              <a:buNone/>
            </a:pPr>
            <a:r>
              <a:rPr lang="en-US" sz="3100" dirty="0"/>
              <a:t>Photograph showing hands typing on a laptop keyboard with a screen displaying a webpage titled "FAKE NEWS" in large white letters on a blue background. Surrounding items include a newspaper, a cup of coffee, a spiral notebook, and a pen, suggesting a workspace focused on media or information analysis.</a:t>
            </a:r>
          </a:p>
          <a:p>
            <a:pPr marL="0" indent="0">
              <a:buNone/>
            </a:pPr>
            <a:r>
              <a:rPr lang="en-US" sz="3100" dirty="0"/>
              <a:t>Illustration depicts two hands holding megaphones against red background, with speech bubbles containing words "FACTS" and "FAKE NEWS." The contrasting black and white text emphasizes conflict between truth and misinformation.</a:t>
            </a:r>
          </a:p>
          <a:p>
            <a:pPr marL="0" indent="0">
              <a:buNone/>
            </a:pPr>
            <a:r>
              <a:rPr lang="en-US" sz="3100" dirty="0"/>
              <a:t>Screenshot of a video titled "Social Media Auditors" showing a person in a red-lit environment with hands on a table, suggesting a serious or investigative theme. The YouTube play button overlays the center, with a small instructor video feed in the top right corner and a partial logo reading "Go S Academy" in the bottom right.</a:t>
            </a:r>
          </a:p>
          <a:p>
            <a:pPr marL="0" indent="0">
              <a:buNone/>
            </a:pPr>
            <a:r>
              <a:rPr lang="en-US" sz="3100" dirty="0"/>
              <a:t>Photograph of a worn brown leather armchair with text overlay promoting "The Armchair Detective Returns," Series Two. The design includes a white script credit to Ian Shimwell and a gold badge stating "Old Tom is back," highlighting a return or continuation theme.</a:t>
            </a:r>
          </a:p>
          <a:p>
            <a:pPr marL="0" indent="0">
              <a:buNone/>
            </a:pPr>
            <a:r>
              <a:rPr lang="en-US" sz="3100" dirty="0"/>
              <a:t>Photograph of a computer lab with several people seated at desks using desktop computers, all facing forward. Two framed portraits hang on a plain wall above, suggesting an official or institutional setting.</a:t>
            </a:r>
          </a:p>
          <a:p>
            <a:pPr marL="0" indent="0">
              <a:buNone/>
            </a:pPr>
            <a:r>
              <a:rPr lang="en-US" sz="3100" dirty="0">
                <a:hlinkClick r:id="rId12"/>
              </a:rPr>
              <a:t>https://www.manchestereveningnews.co.uk/news/local-news/breaking-nicola-bulley-development-new-26222215</a:t>
            </a:r>
            <a:r>
              <a:rPr lang="en-US" sz="3100" dirty="0"/>
              <a:t> </a:t>
            </a:r>
          </a:p>
          <a:p>
            <a:pPr marL="0" indent="0">
              <a:buNone/>
            </a:pPr>
            <a:r>
              <a:rPr lang="en-US" sz="3100" dirty="0">
                <a:hlinkClick r:id="rId13"/>
              </a:rPr>
              <a:t>https://www.bbc.co.uk/news/av/uk-63498906</a:t>
            </a:r>
            <a:r>
              <a:rPr lang="en-US" sz="3100" dirty="0"/>
              <a:t> </a:t>
            </a:r>
          </a:p>
          <a:p>
            <a:pPr marL="0" indent="0">
              <a:buNone/>
            </a:pPr>
            <a:r>
              <a:rPr lang="en-US" sz="3100" dirty="0">
                <a:hlinkClick r:id="rId14"/>
              </a:rPr>
              <a:t>https://captaintarekdreams.blogspot.com/2017/05/manchester-arena-terror-attack-19-dead.html</a:t>
            </a:r>
            <a:r>
              <a:rPr lang="en-US" sz="3100" dirty="0"/>
              <a:t> </a:t>
            </a:r>
          </a:p>
          <a:p>
            <a:pPr marL="0" indent="0">
              <a:buNone/>
            </a:pPr>
            <a:r>
              <a:rPr lang="en-US" sz="3100" dirty="0">
                <a:hlinkClick r:id="rId15"/>
              </a:rPr>
              <a:t>https://www.flickr.com/photos/143601516@N03/28188286432/in/photostream/</a:t>
            </a:r>
            <a:r>
              <a:rPr lang="en-US" sz="3100" dirty="0"/>
              <a:t> </a:t>
            </a:r>
          </a:p>
          <a:p>
            <a:pPr marL="0" indent="0">
              <a:buNone/>
            </a:pPr>
            <a:r>
              <a:rPr lang="en-US" sz="3100" dirty="0">
                <a:hlinkClick r:id="rId16"/>
              </a:rPr>
              <a:t>https://purposebrand.com/blog/social-media-marketing-trends-2023/</a:t>
            </a:r>
            <a:r>
              <a:rPr lang="en-US" sz="3100" dirty="0"/>
              <a:t> </a:t>
            </a:r>
          </a:p>
          <a:p>
            <a:pPr marL="0" indent="0">
              <a:buNone/>
            </a:pPr>
            <a:r>
              <a:rPr lang="en-US" sz="3100" dirty="0">
                <a:hlinkClick r:id="rId17"/>
              </a:rPr>
              <a:t>https://peoplesdispatch.org/2023/11/28/the-people-reclaim-the-dublin-streets-rampaged-by-right-wing-mobs/</a:t>
            </a:r>
            <a:r>
              <a:rPr lang="en-US" sz="3100" dirty="0"/>
              <a:t> </a:t>
            </a:r>
          </a:p>
          <a:p>
            <a:pPr marL="0" indent="0">
              <a:buNone/>
            </a:pPr>
            <a:r>
              <a:rPr lang="en-US" sz="3100" dirty="0">
                <a:hlinkClick r:id="rId18"/>
              </a:rPr>
              <a:t>https://africanarguments.org/2024/08/what-the-anti-immigration-riots-tell-us-about-starmers-labour/</a:t>
            </a:r>
            <a:r>
              <a:rPr lang="en-US" sz="3100" dirty="0"/>
              <a:t> </a:t>
            </a:r>
          </a:p>
          <a:p>
            <a:pPr marL="0" indent="0">
              <a:buNone/>
            </a:pPr>
            <a:r>
              <a:rPr lang="en-US" sz="3100" dirty="0">
                <a:hlinkClick r:id="rId19"/>
              </a:rPr>
              <a:t>https://gijn.org/stories/the-research-desk-tips-on-digging-into-scholarly-research-journals/</a:t>
            </a:r>
            <a:r>
              <a:rPr lang="en-US" sz="3100" dirty="0"/>
              <a:t> </a:t>
            </a:r>
          </a:p>
          <a:p>
            <a:pPr marL="0" indent="0">
              <a:buNone/>
            </a:pPr>
            <a:r>
              <a:rPr lang="en-US" sz="3100" dirty="0">
                <a:hlinkClick r:id="rId20"/>
              </a:rPr>
              <a:t>https://www.picpedia.org/chalkboard/c/conclusions.html</a:t>
            </a:r>
            <a:r>
              <a:rPr lang="en-US" sz="3100" dirty="0"/>
              <a:t> </a:t>
            </a:r>
          </a:p>
          <a:p>
            <a:pPr marL="0" indent="0">
              <a:buNone/>
            </a:pPr>
            <a:endParaRPr lang="en-GB" dirty="0"/>
          </a:p>
        </p:txBody>
      </p:sp>
    </p:spTree>
    <p:extLst>
      <p:ext uri="{BB962C8B-B14F-4D97-AF65-F5344CB8AC3E}">
        <p14:creationId xmlns:p14="http://schemas.microsoft.com/office/powerpoint/2010/main" val="1122328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3531</Words>
  <Application>Microsoft Office PowerPoint</Application>
  <PresentationFormat>Widescreen</PresentationFormat>
  <Paragraphs>158</Paragraphs>
  <Slides>19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Aptos</vt:lpstr>
      <vt:lpstr>Aptos Display</vt:lpstr>
      <vt:lpstr>Arial</vt:lpstr>
      <vt:lpstr>Calibri</vt:lpstr>
      <vt:lpstr>Office Theme</vt:lpstr>
      <vt:lpstr>University of Wales Trinity St. David  MSc Policing (Operational and Strategic Leadership)  Contemporary Issues in Policing- BMPO7006D  “Social Media and Contemporary Policing”  Mark Skelton- Student Number 2414812</vt:lpstr>
      <vt:lpstr>Contents  1. Introduction- Why is this important now?  2. How Social Media Has Changed Public–Police Interactions  3. Social media’s effect on operational policing and multi‑agency response  4. Challenges and Solutions  5. Conclusion </vt:lpstr>
      <vt:lpstr>PowerPoint Presentation</vt:lpstr>
      <vt:lpstr>PowerPoint Presentation</vt:lpstr>
      <vt:lpstr>PowerPoint Presentation</vt:lpstr>
      <vt:lpstr>PowerPoint Presentation</vt:lpstr>
      <vt:lpstr>PowerPoint Presentation</vt:lpstr>
      <vt:lpstr>          Social media’s effect on operational policing and multi‑agency response   Nicola Bulley- Massive public and media attention amplified through social media  “Armchair detectives” conducted their own searches and livestreams  Misinformation and speculation spread rapidly across TikTok, YouTube and Facebook  False leads and conspiracy theories disrupted police communication  Significant distress caused to the family and local community  Review highlighted the need for rapid, authoritative digital communication strategies  (College of Policing, 2023)</vt:lpstr>
      <vt:lpstr>PowerPoint Presentation</vt:lpstr>
      <vt:lpstr>PowerPoint Presentation</vt:lpstr>
      <vt:lpstr> Fact‑checking can reduce public belief in false claims (Porter and Wood, 2021)  Rebuttals can backfire by repeating rumours and increasing their credibility through the fluency effect (Berinsky, 2017)  Falsehoods spread faster than corrections, echo chambers amplify them and truth is often ambiguous or manipulatively framed (Roozenbeek and Van der Linden , 2021)  Prepare–Curb–Respond model (Johansson et al., 2023)  “Influence policing”- targeted messaging, behavioural nudges and “crafted encounters” (Horgan et al., 2024)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Skelton, Mark 1447</dc:creator>
  <cp:lastModifiedBy>Mark Skelton</cp:lastModifiedBy>
  <cp:revision>5</cp:revision>
  <dcterms:created xsi:type="dcterms:W3CDTF">2026-03-22T09:54:55Z</dcterms:created>
  <dcterms:modified xsi:type="dcterms:W3CDTF">2026-04-22T15:21:06Z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529d828-a824-4b78-ab24-eaae5922aa38_Enabled">
    <vt:lpwstr>true</vt:lpwstr>
  </property>
  <property fmtid="{D5CDD505-2E9C-101B-9397-08002B2CF9AE}" pid="3" name="MSIP_Label_f529d828-a824-4b78-ab24-eaae5922aa38_SetDate">
    <vt:lpwstr>2026-03-22T10:11:01Z</vt:lpwstr>
  </property>
  <property fmtid="{D5CDD505-2E9C-101B-9397-08002B2CF9AE}" pid="4" name="MSIP_Label_f529d828-a824-4b78-ab24-eaae5922aa38_Method">
    <vt:lpwstr>Standard</vt:lpwstr>
  </property>
  <property fmtid="{D5CDD505-2E9C-101B-9397-08002B2CF9AE}" pid="5" name="MSIP_Label_f529d828-a824-4b78-ab24-eaae5922aa38_Name">
    <vt:lpwstr>OFFICIAL</vt:lpwstr>
  </property>
  <property fmtid="{D5CDD505-2E9C-101B-9397-08002B2CF9AE}" pid="6" name="MSIP_Label_f529d828-a824-4b78-ab24-eaae5922aa38_SiteId">
    <vt:lpwstr>b23255a1-8f78-4144-8904-31f019036ade</vt:lpwstr>
  </property>
  <property fmtid="{D5CDD505-2E9C-101B-9397-08002B2CF9AE}" pid="7" name="MSIP_Label_f529d828-a824-4b78-ab24-eaae5922aa38_ActionId">
    <vt:lpwstr>679ee74a-f372-458a-91a1-00f56a35e8c2</vt:lpwstr>
  </property>
  <property fmtid="{D5CDD505-2E9C-101B-9397-08002B2CF9AE}" pid="8" name="MSIP_Label_f529d828-a824-4b78-ab24-eaae5922aa38_ContentBits">
    <vt:lpwstr>0</vt:lpwstr>
  </property>
  <property fmtid="{D5CDD505-2E9C-101B-9397-08002B2CF9AE}" pid="9" name="MSIP_Label_f529d828-a824-4b78-ab24-eaae5922aa38_Tag">
    <vt:lpwstr>10, 3, 0, 1</vt:lpwstr>
  </property>
  <property fmtid="{D5CDD505-2E9C-101B-9397-08002B2CF9AE}" pid="10" name="_AdHocReviewCycleID">
    <vt:i4>1517636626</vt:i4>
  </property>
  <property fmtid="{D5CDD505-2E9C-101B-9397-08002B2CF9AE}" pid="11" name="_NewReviewCycle">
    <vt:lpwstr/>
  </property>
  <property fmtid="{D5CDD505-2E9C-101B-9397-08002B2CF9AE}" pid="12" name="_EmailSubject">
    <vt:lpwstr>Research</vt:lpwstr>
  </property>
  <property fmtid="{D5CDD505-2E9C-101B-9397-08002B2CF9AE}" pid="13" name="_AuthorEmail">
    <vt:lpwstr>mark.skelton.1447@humberside.police.uk</vt:lpwstr>
  </property>
  <property fmtid="{D5CDD505-2E9C-101B-9397-08002B2CF9AE}" pid="14" name="_AuthorEmailDisplayName">
    <vt:lpwstr>Skelton, Mark 1447</vt:lpwstr>
  </property>
</Properties>
</file>