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6" r:id="rId3"/>
    <p:sldId id="258" r:id="rId4"/>
    <p:sldId id="308" r:id="rId5"/>
    <p:sldId id="267" r:id="rId6"/>
    <p:sldId id="257" r:id="rId7"/>
    <p:sldId id="259" r:id="rId8"/>
    <p:sldId id="261" r:id="rId9"/>
    <p:sldId id="307" r:id="rId10"/>
    <p:sldId id="262" r:id="rId11"/>
    <p:sldId id="263" r:id="rId12"/>
    <p:sldId id="309" r:id="rId13"/>
    <p:sldId id="264" r:id="rId14"/>
    <p:sldId id="30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EC628F-4637-4755-BD26-9D67224F3427}" v="14" dt="2026-03-25T08:45:15.3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4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Pugh" userId="0c243754-e5db-4f8a-b480-e8b3756bbae8" providerId="ADAL" clId="{99A27378-6E90-4E48-9EAD-4C3C828E5D9A}"/>
    <pc:docChg chg="modSld">
      <pc:chgData name="Jonathan Pugh" userId="0c243754-e5db-4f8a-b480-e8b3756bbae8" providerId="ADAL" clId="{99A27378-6E90-4E48-9EAD-4C3C828E5D9A}" dt="2026-03-25T09:17:24.352" v="69" actId="6549"/>
      <pc:docMkLst>
        <pc:docMk/>
      </pc:docMkLst>
      <pc:sldChg chg="modSp mod">
        <pc:chgData name="Jonathan Pugh" userId="0c243754-e5db-4f8a-b480-e8b3756bbae8" providerId="ADAL" clId="{99A27378-6E90-4E48-9EAD-4C3C828E5D9A}" dt="2026-03-25T09:17:24.352" v="69" actId="6549"/>
        <pc:sldMkLst>
          <pc:docMk/>
          <pc:sldMk cId="2849730703" sldId="259"/>
        </pc:sldMkLst>
        <pc:spChg chg="mod">
          <ac:chgData name="Jonathan Pugh" userId="0c243754-e5db-4f8a-b480-e8b3756bbae8" providerId="ADAL" clId="{99A27378-6E90-4E48-9EAD-4C3C828E5D9A}" dt="2026-03-25T09:17:24.352" v="69" actId="6549"/>
          <ac:spMkLst>
            <pc:docMk/>
            <pc:sldMk cId="2849730703" sldId="259"/>
            <ac:spMk id="2" creationId="{9F7C0977-3F03-357D-2B7C-0BEE4E5B79E0}"/>
          </ac:spMkLst>
        </pc:spChg>
      </pc:sldChg>
      <pc:sldChg chg="modSp mod">
        <pc:chgData name="Jonathan Pugh" userId="0c243754-e5db-4f8a-b480-e8b3756bbae8" providerId="ADAL" clId="{99A27378-6E90-4E48-9EAD-4C3C828E5D9A}" dt="2026-03-25T09:00:29.855" v="68" actId="20577"/>
        <pc:sldMkLst>
          <pc:docMk/>
          <pc:sldMk cId="3400665346" sldId="308"/>
        </pc:sldMkLst>
        <pc:spChg chg="mod">
          <ac:chgData name="Jonathan Pugh" userId="0c243754-e5db-4f8a-b480-e8b3756bbae8" providerId="ADAL" clId="{99A27378-6E90-4E48-9EAD-4C3C828E5D9A}" dt="2026-03-25T09:00:29.855" v="68" actId="20577"/>
          <ac:spMkLst>
            <pc:docMk/>
            <pc:sldMk cId="3400665346" sldId="308"/>
            <ac:spMk id="3" creationId="{0A624F84-DE5A-C553-BC9E-5F028ABDAF5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AFD084-373D-4CAC-A32C-77E3D70C1987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EEF2A1-6A86-4F7D-A532-B9EB7AEC2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95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support is needed?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EEF2A1-6A86-4F7D-A532-B9EB7AEC2E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001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E8333-4E21-ED42-8371-186EAB0B27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5ECBF7-EB15-B232-A353-FA38744B54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01D42-49D3-2F2D-1AC8-DF0A78526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E384A-F541-7AB1-547C-46821C75F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FA6C6-EE51-9619-8636-BBF5D28F6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40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ACA62-7821-A8E6-A28D-A9F5E2F74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0091C-56FA-BE22-659F-C928C736BA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D0CF0-5D0E-BE94-3C22-CF5B5821E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31DE8-DC79-526C-A564-BCD8628EF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04228-A5DA-FA7F-8FD4-2E2B0E97E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996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B76E0-5218-5AD1-92D5-01C038F31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B0AFC1-0DA1-AAE5-8937-744756F554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D27DEC-8BBD-9FC0-0FF2-39C913CCC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DC18A-8CAE-F56E-3964-F89F51BD6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FEFE5-B72E-E695-DED7-B0E555EE9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207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E4EB2-3A36-0C9A-244C-324E19931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71070-1CB5-079F-C262-F3DF210498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7DF17C-04C6-979B-D5FA-F07DC136C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9F0016-5D9D-00FC-E83B-0AE1A0C59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C81A1D-2AC2-3338-71C3-8C3400EAA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83CF45-31A4-576B-0233-BE1C7A97D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27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23063-D373-134C-56CD-1C322C0B6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C53DDD-70B2-7614-42FC-69AA6BD96A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88790-FF7A-CE7B-0351-5B2C810A6F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CB2814-37B2-217D-29EA-D08D526BB7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48EAB-D10E-5AC2-A22F-3C66A0B4C3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2E8A8B-D778-F7DC-F8E8-588AD9A6B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789658-CF20-0BD3-D55F-155B74E32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D70B0D-25B4-B80F-979C-3657AE0A0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814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9590A-6F18-9B03-42C0-A2B8EE129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F14454-A101-F96D-5FDC-D9BA3563D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0A8A87-B287-405D-0934-D076C8EA0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C9C6BD-9CDA-732D-ABE8-74B375D7A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499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C6B907-0783-C3CC-2DC2-E024AF762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6B8FCF-5EC1-5A0D-B80C-D013211EC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CF1268-762A-159B-283E-13C4EBE36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365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E4733-7894-EA58-EB61-14AD12592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8DCD6-8BFF-12D7-787C-4B29BC4CF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CF2CEE-E771-B60F-96F9-105B7E5C7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8F626A-2695-97B0-2BB4-D8560ADC1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EE7B4-9D42-1538-564D-FE47F7277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D9E077-003E-A82C-1B5F-EE802A3F0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04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DEA4A-8AE8-736C-DBC1-62D560E77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7D08C6-2A32-F079-5C7A-D04F46EA6B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5517A9-876C-2F43-023E-CF6229BB5F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646066-6DB6-AB3F-30A0-C0B93BD21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589F2C-7073-72B8-52F2-0A8BD277C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5FB7DC-21E7-D049-7125-DF862B180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285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90807-97C1-1E03-AA80-A2B4B2262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640966-568B-0D45-7325-D0BE54EF7B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C707E-1C30-FBF6-4B8A-4A69647B3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B6546-CDCC-1C2B-0E43-952165C3E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9DA77-46FA-A357-42D7-4E07FEB19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010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CCBADC-CF8A-5C6B-F8D8-159E6C5D1D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A56FBD-F319-DF3C-4D12-852C891F62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957DD-0294-B11B-8C1B-E2A7D8B90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02722-9203-0B9B-C410-938CCE9EB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53493-F926-91F8-8B5D-B1A51060B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987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6522C8-A338-4001-ABEE-29C84AE87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D6A3A-52B5-6FDA-4638-D4AF7EA2EA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2055B-948C-FC38-ADC8-31015FADD6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4F2470-8CF4-448E-96CB-B3F55BE68E01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F4E62-90E6-7338-0147-49A4AB35F9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EFD35-6F80-FBC2-253B-7D3BBE6874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930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YkeGwuNZ0U" TargetMode="External"/><Relationship Id="rId2" Type="http://schemas.openxmlformats.org/officeDocument/2006/relationships/hyperlink" Target="https://www.youtube.com/watch?v=Ms23FeJWvK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tv-and-radio/2026/mar/11/louis-theroux-inside-the-manosphere-review-why-doesnt-he-focus-more-on-the-impact-on-women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KIVc6WfYhTQ" TargetMode="External"/><Relationship Id="rId3" Type="http://schemas.openxmlformats.org/officeDocument/2006/relationships/hyperlink" Target="https://www.youtube.com/watch?v=Ai_aQuA5mMY" TargetMode="External"/><Relationship Id="rId7" Type="http://schemas.openxmlformats.org/officeDocument/2006/relationships/hyperlink" Target="https://www.youtube.com/watch?v=NrQmY7Y0-UE&amp;t=40s" TargetMode="External"/><Relationship Id="rId2" Type="http://schemas.openxmlformats.org/officeDocument/2006/relationships/hyperlink" Target="https://www.bafta.org/awards/televis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W5n2UJ63hA0" TargetMode="External"/><Relationship Id="rId5" Type="http://schemas.openxmlformats.org/officeDocument/2006/relationships/hyperlink" Target="https://www.channel4.com/programmes/one-day-in-southport" TargetMode="External"/><Relationship Id="rId4" Type="http://schemas.openxmlformats.org/officeDocument/2006/relationships/hyperlink" Target="https://www.youtube.com/watch?v=_ksN_8zPJR0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obe.com/uk/creativecloud/video/discover/sizzle-reel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362F2-FF61-F685-FBF1-E05FAD3AEB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Factual Media Production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89780D-174D-6B2A-8E84-F60AF3C529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ADMA5013</a:t>
            </a:r>
          </a:p>
        </p:txBody>
      </p:sp>
    </p:spTree>
    <p:extLst>
      <p:ext uri="{BB962C8B-B14F-4D97-AF65-F5344CB8AC3E}">
        <p14:creationId xmlns:p14="http://schemas.microsoft.com/office/powerpoint/2010/main" val="2327084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3C458-F4F4-E131-23C9-5BCDCACE0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A5239-0EDA-FB97-4CD0-E89F815445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‘Pre-production is the time during which you prepare; prepare yourself, your script (if applicable), your crew, your camera skills, your schedule, your storyboards, etc. Plan everything that is within your power’ (Reid &amp; Sanders, 2021:p30)</a:t>
            </a:r>
          </a:p>
          <a:p>
            <a:endParaRPr lang="en-GB" dirty="0"/>
          </a:p>
          <a:p>
            <a:r>
              <a:rPr lang="en-GB" dirty="0"/>
              <a:t>‘The footage you capture is the currency of your shoot and should be treated as such.’ (Reid &amp; Sanders, 2021:p37)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42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11BF-C274-8527-8653-EFA11E202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11D92-9D24-A679-F684-CB552858D4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 fontAlgn="base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the ability to conduct independent research into the creation of factual media;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Employ relevant industry techniques and conceptual frameworks in the creation of factual media artefacts.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analyse the ethical and theoretical debates surrounding contemporary factual media practices;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749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53A47-E137-0704-64BA-30E16127B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24F84-DE5A-C553-BC9E-5F028ABDA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Share well-developed factual media product ideas for formative feedback.</a:t>
            </a:r>
          </a:p>
          <a:p>
            <a:r>
              <a:rPr lang="en-GB" dirty="0"/>
              <a:t>Consider reliable sources of information for content and production.</a:t>
            </a:r>
          </a:p>
          <a:p>
            <a:r>
              <a:rPr lang="en-GB" dirty="0"/>
              <a:t>Pre-production check-in prior to hand-in on March 27</a:t>
            </a:r>
            <a:r>
              <a:rPr lang="en-GB" baseline="30000" dirty="0"/>
              <a:t>th</a:t>
            </a:r>
            <a:r>
              <a:rPr lang="en-GB" dirty="0"/>
              <a:t> by 6pm through Turnitin.</a:t>
            </a:r>
          </a:p>
          <a:p>
            <a:endParaRPr lang="en-GB" dirty="0"/>
          </a:p>
          <a:p>
            <a:r>
              <a:rPr lang="en-GB" dirty="0"/>
              <a:t>Discuss – support – signpost – help.</a:t>
            </a:r>
          </a:p>
        </p:txBody>
      </p:sp>
    </p:spTree>
    <p:extLst>
      <p:ext uri="{BB962C8B-B14F-4D97-AF65-F5344CB8AC3E}">
        <p14:creationId xmlns:p14="http://schemas.microsoft.com/office/powerpoint/2010/main" val="3400665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B8045-5079-E882-309A-2262506F0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field of Factual Media (Documentary)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086B5-8CED-9BFB-E3E7-434004612D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Trailer</a:t>
            </a:r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Lois Theroux: Inside the Manosphere </a:t>
            </a:r>
            <a:r>
              <a:rPr lang="en-GB" dirty="0"/>
              <a:t>(Single Documentary)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Guardian Review:</a:t>
            </a:r>
          </a:p>
          <a:p>
            <a:r>
              <a:rPr lang="en-GB" dirty="0">
                <a:hlinkClick r:id="rId4"/>
              </a:rPr>
              <a:t>Louis Theroux: Inside the Manosphere review – why doesn’t he focus more on the impact on women? | Louis Theroux | The Guardian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8360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14476-0851-E5ED-E39C-9532D3E48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BAFTA nominations for Factual or Single Documentary prizes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4D4D6-7CD0-DAF8-7193-B8ACE12A8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rtl="0" fontAlgn="base"/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  <a:hlinkClick r:id="rId2"/>
              </a:rPr>
              <a:t>Television – Bafta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</a:p>
          <a:p>
            <a:pPr fontAlgn="base"/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  <a:hlinkClick r:id="rId3"/>
              </a:rPr>
              <a:t>Louis Theroux: The Settlers </a:t>
            </a:r>
            <a:r>
              <a:rPr lang="en-GB" sz="1800" dirty="0"/>
              <a:t>(Single Documentary)</a:t>
            </a:r>
            <a:b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18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rtl="0" fontAlgn="base"/>
            <a:r>
              <a:rPr lang="en-GB" dirty="0">
                <a:hlinkClick r:id="rId4"/>
              </a:rPr>
              <a:t>In Vogue: The 90s | Official Trailer | Hulu</a:t>
            </a:r>
            <a:r>
              <a:rPr lang="en-GB" dirty="0"/>
              <a:t> (Factual Entertainment)</a:t>
            </a:r>
          </a:p>
          <a:p>
            <a:pPr fontAlgn="base"/>
            <a:r>
              <a:rPr lang="en-GB" dirty="0">
                <a:hlinkClick r:id="rId5"/>
              </a:rPr>
              <a:t>One Day in Southport </a:t>
            </a:r>
            <a:r>
              <a:rPr lang="en-GB" dirty="0"/>
              <a:t>(Single Documentary)</a:t>
            </a:r>
          </a:p>
          <a:p>
            <a:r>
              <a:rPr lang="en-GB" dirty="0">
                <a:hlinkClick r:id="rId6"/>
              </a:rPr>
              <a:t>Billy &amp; Molly: An Otter Love Story | Official Trailer | National Geographic</a:t>
            </a:r>
            <a:endParaRPr lang="en-GB" dirty="0"/>
          </a:p>
          <a:p>
            <a:r>
              <a:rPr lang="en-GB" dirty="0">
                <a:hlinkClick r:id="rId7"/>
              </a:rPr>
              <a:t>Children of the Cult (2024) | Official Trailer</a:t>
            </a:r>
            <a:r>
              <a:rPr lang="en-GB" dirty="0"/>
              <a:t> (Specialist Factual)</a:t>
            </a:r>
          </a:p>
          <a:p>
            <a:r>
              <a:rPr lang="en-GB" dirty="0">
                <a:hlinkClick r:id="rId8"/>
              </a:rPr>
              <a:t>Hell Jumper Trailer | BBC</a:t>
            </a:r>
            <a:r>
              <a:rPr lang="en-GB" dirty="0"/>
              <a:t> (Single Documentary)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357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0977-3F03-357D-2B7C-0BEE4E5B7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stands out in the BAFTA trailers?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C9388-ABAD-84F2-D5CC-DB1F4BA6A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730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E23AE-1039-D0B3-B622-508B51C7DA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8C910-6B58-DFD2-D8B0-75E0FC48A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stands out in the BAFTA nomination trailers?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95FEB-C11E-EAB0-CABD-F35A82B52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Themes: peoples’ stories. Human interest. Emotion. Personal stories and personality immediately clear. Also connection with subject’s eyes – typically the most important part of human connection.</a:t>
            </a:r>
          </a:p>
          <a:p>
            <a:r>
              <a:rPr lang="en-GB" dirty="0"/>
              <a:t>Music. Sound. Voice over. Archive or actual VO.</a:t>
            </a:r>
          </a:p>
          <a:p>
            <a:r>
              <a:rPr lang="en-GB" dirty="0">
                <a:hlinkClick r:id="rId2"/>
              </a:rPr>
              <a:t>Sizzle reel </a:t>
            </a:r>
            <a:r>
              <a:rPr lang="en-GB" dirty="0"/>
              <a:t>nature of some trailers. Speed of high-quality editing. Clarity of intention. Narrative.</a:t>
            </a:r>
          </a:p>
          <a:p>
            <a:r>
              <a:rPr lang="en-GB" dirty="0"/>
              <a:t>A complete message or real sense of what is being said / what you are saying. (I know what I expect from these trailers - different to being a part of a larger website, programme of events, category of competition).</a:t>
            </a:r>
          </a:p>
        </p:txBody>
      </p:sp>
    </p:spTree>
    <p:extLst>
      <p:ext uri="{BB962C8B-B14F-4D97-AF65-F5344CB8AC3E}">
        <p14:creationId xmlns:p14="http://schemas.microsoft.com/office/powerpoint/2010/main" val="2840584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85662-4536-52D2-F207-374DC230E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Aspects of factual media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96538-CE56-F27A-E49D-DAD3F3CE29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Modes of delivery and presentation</a:t>
            </a:r>
          </a:p>
          <a:p>
            <a:r>
              <a:rPr lang="en-GB" dirty="0"/>
              <a:t>Ethics</a:t>
            </a:r>
          </a:p>
          <a:p>
            <a:r>
              <a:rPr lang="en-GB" dirty="0"/>
              <a:t>Audience</a:t>
            </a:r>
          </a:p>
          <a:p>
            <a:r>
              <a:rPr lang="en-GB" dirty="0"/>
              <a:t>Achievable outcomes – in relation to the story</a:t>
            </a:r>
          </a:p>
          <a:p>
            <a:r>
              <a:rPr lang="en-GB" dirty="0"/>
              <a:t>Storytelling</a:t>
            </a:r>
          </a:p>
          <a:p>
            <a:r>
              <a:rPr lang="en-GB" dirty="0"/>
              <a:t>Your interests</a:t>
            </a:r>
          </a:p>
          <a:p>
            <a:r>
              <a:rPr lang="en-GB" dirty="0"/>
              <a:t>Your production capabilities</a:t>
            </a:r>
          </a:p>
        </p:txBody>
      </p:sp>
    </p:spTree>
    <p:extLst>
      <p:ext uri="{BB962C8B-B14F-4D97-AF65-F5344CB8AC3E}">
        <p14:creationId xmlns:p14="http://schemas.microsoft.com/office/powerpoint/2010/main" val="978385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BD761-5A67-6ECB-C0AC-14E46FB74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Projects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AA8B5-4E39-0D06-3C07-E8AA903D7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review:</a:t>
            </a:r>
          </a:p>
          <a:p>
            <a:endParaRPr lang="en-GB" dirty="0"/>
          </a:p>
          <a:p>
            <a:r>
              <a:rPr lang="en-GB" dirty="0"/>
              <a:t>What’s going right?</a:t>
            </a:r>
          </a:p>
          <a:p>
            <a:endParaRPr lang="en-GB" dirty="0"/>
          </a:p>
          <a:p>
            <a:r>
              <a:rPr lang="en-GB" dirty="0"/>
              <a:t>What’s going wrong?</a:t>
            </a:r>
          </a:p>
          <a:p>
            <a:endParaRPr lang="en-GB" dirty="0"/>
          </a:p>
          <a:p>
            <a:r>
              <a:rPr lang="en-GB" dirty="0"/>
              <a:t>What happens next?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936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ABFC6-3A9D-3319-119E-E3587B786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Discussion: Assignment 1 – Pre-production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397E0-2780-A611-3C87-F8BE6A885B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Individual discussions re: practical projects. </a:t>
            </a:r>
          </a:p>
          <a:p>
            <a:endParaRPr lang="en-GB" dirty="0"/>
          </a:p>
          <a:p>
            <a:r>
              <a:rPr lang="en-GB" dirty="0"/>
              <a:t>Present your ideas for feedback.</a:t>
            </a:r>
          </a:p>
          <a:p>
            <a:r>
              <a:rPr lang="en-GB" dirty="0"/>
              <a:t>Consider what you need in your preproduction folder.</a:t>
            </a:r>
          </a:p>
          <a:p>
            <a:r>
              <a:rPr lang="en-GB" dirty="0"/>
              <a:t>Try to be as clear and concise as possible when discussing your intentions.</a:t>
            </a:r>
          </a:p>
        </p:txBody>
      </p:sp>
    </p:spTree>
    <p:extLst>
      <p:ext uri="{BB962C8B-B14F-4D97-AF65-F5344CB8AC3E}">
        <p14:creationId xmlns:p14="http://schemas.microsoft.com/office/powerpoint/2010/main" val="175352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FAB93-3C8C-BBEC-5B0D-26CBEDB74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go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3629A-5508-24D3-D1C4-E8DE8235BC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If your planning suggests an over-complicated or unachievable production process, your vision may need to be revisited. Ask yourself a simple question — does your objective justify the resources and effort required to achieve it?</a:t>
            </a:r>
          </a:p>
          <a:p>
            <a:endParaRPr lang="en-GB" dirty="0"/>
          </a:p>
          <a:p>
            <a:r>
              <a:rPr lang="en-GB" dirty="0"/>
              <a:t>The theoretical becomes real and the pressures placed upon the filmmaker can be vast. It is one thing to conceptualise a film, it is another to bring it into being. (Reid &amp; Sanders, 2021:p33)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789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7ED91C-148C-EB47-F5D3-498E487B26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45F0C-C824-EEE6-33D9-5C8122837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go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D92FC-CE4B-E415-89E4-E95EA12B4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What goes right? </a:t>
            </a:r>
            <a:r>
              <a:rPr lang="en-GB" dirty="0">
                <a:solidFill>
                  <a:schemeClr val="accent1"/>
                </a:solidFill>
              </a:rPr>
              <a:t>There were appropriate shots, sound was audible, editing processes were logical.</a:t>
            </a:r>
          </a:p>
          <a:p>
            <a:r>
              <a:rPr lang="en-GB" dirty="0"/>
              <a:t>What goes wrong? </a:t>
            </a:r>
            <a:r>
              <a:rPr lang="en-GB" dirty="0">
                <a:solidFill>
                  <a:schemeClr val="accent1"/>
                </a:solidFill>
              </a:rPr>
              <a:t>Poor consideration of shooting location/background of interviews, shot are important for context of item, visual language –angles, framing issues, background noise issues, main speaker sound quality.</a:t>
            </a:r>
          </a:p>
          <a:p>
            <a:r>
              <a:rPr lang="en-GB" dirty="0"/>
              <a:t>What happens next? </a:t>
            </a:r>
            <a:r>
              <a:rPr lang="en-GB" dirty="0">
                <a:solidFill>
                  <a:schemeClr val="accent1"/>
                </a:solidFill>
              </a:rPr>
              <a:t>Arrive, assess, action – really think about your shooting area in relation to the individual’s story and/or the context of the work, more confidence in speaking to people – practice makes perfect – people skills are highly transferable. Prep-prep-prep – you need to take preproduction very seriously. </a:t>
            </a:r>
          </a:p>
          <a:p>
            <a:r>
              <a:rPr lang="en-GB" dirty="0">
                <a:solidFill>
                  <a:schemeClr val="accent1"/>
                </a:solidFill>
              </a:rPr>
              <a:t>Actually think about sound for the edit – vox and music. It will support and drive your position as the creative producer. </a:t>
            </a:r>
          </a:p>
        </p:txBody>
      </p:sp>
    </p:spTree>
    <p:extLst>
      <p:ext uri="{BB962C8B-B14F-4D97-AF65-F5344CB8AC3E}">
        <p14:creationId xmlns:p14="http://schemas.microsoft.com/office/powerpoint/2010/main" val="41291994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195EB-E066-A2B9-511D-0BA3A371B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65BE8-3644-C65D-301C-BE5CB8364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Reid, D.R. and Sanders, B. (2021) </a:t>
            </a:r>
            <a:r>
              <a:rPr lang="en-GB" i="1" dirty="0"/>
              <a:t>Documentary making for digital humanists</a:t>
            </a:r>
            <a:r>
              <a:rPr lang="en-GB" dirty="0"/>
              <a:t>. Cambridge, UK: Open Book Publishers.</a:t>
            </a:r>
          </a:p>
        </p:txBody>
      </p:sp>
    </p:spTree>
    <p:extLst>
      <p:ext uri="{BB962C8B-B14F-4D97-AF65-F5344CB8AC3E}">
        <p14:creationId xmlns:p14="http://schemas.microsoft.com/office/powerpoint/2010/main" val="3816543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773</Words>
  <Application>Microsoft Office PowerPoint</Application>
  <PresentationFormat>Widescreen</PresentationFormat>
  <Paragraphs>75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Symbol</vt:lpstr>
      <vt:lpstr>Times New Roman</vt:lpstr>
      <vt:lpstr>Office Theme</vt:lpstr>
      <vt:lpstr>Factual Media Production</vt:lpstr>
      <vt:lpstr>Last week</vt:lpstr>
      <vt:lpstr>Learning Outcomes</vt:lpstr>
      <vt:lpstr>This week</vt:lpstr>
      <vt:lpstr>The field of Factual Media (Documentary) today</vt:lpstr>
      <vt:lpstr>BAFTA nominations for Factual or Single Documentary prizes</vt:lpstr>
      <vt:lpstr>What stands out in the BAFTA trailers?</vt:lpstr>
      <vt:lpstr>What stands out in the BAFTA nomination trailers?</vt:lpstr>
      <vt:lpstr>Aspects of factual media production</vt:lpstr>
      <vt:lpstr>Individual Projects</vt:lpstr>
      <vt:lpstr>Discussion: Assignment 1 – Pre-production </vt:lpstr>
      <vt:lpstr>What can go wrong?</vt:lpstr>
      <vt:lpstr>What can go wrong?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Pugh</dc:creator>
  <cp:lastModifiedBy>Jonathan Pugh</cp:lastModifiedBy>
  <cp:revision>3</cp:revision>
  <dcterms:created xsi:type="dcterms:W3CDTF">2025-04-03T07:19:51Z</dcterms:created>
  <dcterms:modified xsi:type="dcterms:W3CDTF">2026-03-25T09:17:33Z</dcterms:modified>
</cp:coreProperties>
</file>