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16"/>
  </p:notesMasterIdLst>
  <p:handoutMasterIdLst>
    <p:handoutMasterId r:id="rId17"/>
  </p:handoutMasterIdLst>
  <p:sldIdLst>
    <p:sldId id="256" r:id="rId2"/>
    <p:sldId id="269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</p:sldIdLst>
  <p:sldSz cx="12192000" cy="6858000"/>
  <p:notesSz cx="6858000" cy="9144000"/>
  <p:defaultTextStyle>
    <a:defPPr rtl="0">
      <a:defRPr lang="en-GB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2D74E54-1DC1-A611-2FB8-564D2913ED68}" v="4999" dt="2025-02-09T17:18:48.207"/>
    <p1510:client id="{D1314021-835D-CBE8-6D3C-88BB9F17C5E9}" v="965" dt="2025-02-10T14:31:37.31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notesViewPr>
    <p:cSldViewPr snapToGrid="0">
      <p:cViewPr>
        <p:scale>
          <a:sx n="1" d="2"/>
          <a:sy n="1" d="2"/>
        </p:scale>
        <p:origin x="0" y="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85FF58BA-24F3-4E0B-9630-2FD3683EF922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709B603-B8E7-49C5-A119-26AF4E2BFF80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67E5E31-8BDD-425B-A551-D63A71F002D9}" type="datetime1">
              <a:rPr lang="en-GB" smtClean="0"/>
              <a:t>10/02/2025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51916D7-9596-4347-9A55-B0115383C0E1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AC0D1A2-3CDB-43B2-A241-F7A8CAC27F7D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7AB3278-610A-482F-AF04-93693B9618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313390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4B2B14F-ED20-468D-A54D-C292EB47EE27}" type="datetime1">
              <a:rPr lang="en-GB" smtClean="0"/>
              <a:pPr/>
              <a:t>10/02/2025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4D7F003-CEF5-450E-BBF6-A21384B30EC8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575222463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4D7F003-CEF5-450E-BBF6-A21384B30EC8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043751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rtlCol="0"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rtlCol="0"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rtl="0"/>
            <a:r>
              <a:rPr lang="en-GB" noProof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 rtlCol="0"/>
          <a:lstStyle/>
          <a:p>
            <a:pPr rtl="0"/>
            <a:fld id="{4019326E-2AE0-4404-9271-EC2CB6663C52}" type="datetime1">
              <a:rPr lang="en-GB" noProof="0" smtClean="0"/>
              <a:t>10/02/2025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 rtlCol="0"/>
          <a:lstStyle/>
          <a:p>
            <a:pPr rtl="0"/>
            <a:fld id="{D57F1E4F-1CFF-5643-939E-217C01CDF565}" type="slidenum">
              <a:rPr lang="en-GB" noProof="0" smtClean="0"/>
              <a:pPr rtl="0"/>
              <a:t>‹#›</a:t>
            </a:fld>
            <a:endParaRPr lang="en-GB" noProof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ED5AD68B-A6A7-4C2B-B2DB-FEB28B8DBBE5}" type="datetime1">
              <a:rPr lang="en-GB" noProof="0" smtClean="0"/>
              <a:t>10/02/2025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E97799C9-84D9-46D2-A11E-BCF8A720529D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rtlCol="0" anchor="b">
            <a:normAutofit/>
          </a:bodyPr>
          <a:lstStyle>
            <a:lvl1pPr algn="ctr">
              <a:defRPr sz="4400" b="0" cap="none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rtlCol="0"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ADEA1C07-BD26-4BD0-B7E1-5B0A5B355ED2}" type="datetime1">
              <a:rPr lang="en-GB" noProof="0" smtClean="0"/>
              <a:t>10/02/2025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217C01CDF565}" type="slidenum">
              <a:rPr lang="en-GB" noProof="0" smtClean="0"/>
              <a:pPr rtl="0"/>
              <a:t>‹#›</a:t>
            </a:fld>
            <a:endParaRPr lang="en-GB" noProof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 rtlCol="0">
            <a:normAutofit/>
          </a:bodyPr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 rtlCol="0">
            <a:normAutofit/>
          </a:bodyPr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34DDAC12-5F45-4DA3-9C18-E3CC2023508E}" type="datetime1">
              <a:rPr lang="en-GB" noProof="0" smtClean="0"/>
              <a:t>10/02/2025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5D84065D-F351-4B03-BD91-D8A6B8D4B362}" type="slidenum">
              <a:rPr lang="en-GB" noProof="0" smtClean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lvl1pPr>
              <a:defRPr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rtlCol="0"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rtlCol="0" anchor="t">
            <a:normAutofit/>
          </a:bodyPr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rtlCol="0"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rtlCol="0" anchor="t">
            <a:normAutofit/>
          </a:bodyPr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3910AF89-4890-4355-8DB8-FA48C3C22A75}" type="datetime1">
              <a:rPr lang="en-GB" noProof="0" smtClean="0"/>
              <a:t>10/02/2025</a:t>
            </a:fld>
            <a:endParaRPr lang="en-GB" noProof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217C01CDF565}" type="slidenum">
              <a:rPr lang="en-GB" noProof="0" smtClean="0"/>
              <a:pPr rtl="0"/>
              <a:t>‹#›</a:t>
            </a:fld>
            <a:endParaRPr lang="en-GB" noProof="0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21ACE2CB-DE19-4D57-83DA-C29A36EB9467}" type="datetime1">
              <a:rPr lang="en-GB" noProof="0" smtClean="0"/>
              <a:t>10/02/2025</a:t>
            </a:fld>
            <a:endParaRPr lang="en-GB" noProof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217C01CDF565}" type="slidenum">
              <a:rPr lang="en-GB" noProof="0" smtClean="0"/>
              <a:pPr rtl="0"/>
              <a:t>‹#›</a:t>
            </a:fld>
            <a:endParaRPr lang="en-GB" noProof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52535B9F-E26C-42CD-AD30-15717F400014}" type="datetime1">
              <a:rPr lang="en-GB" noProof="0" smtClean="0"/>
              <a:t>10/02/2025</a:t>
            </a:fld>
            <a:endParaRPr lang="en-GB" noProof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217C01CDF565}" type="slidenum">
              <a:rPr lang="en-GB" noProof="0" smtClean="0"/>
              <a:pPr rtl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rtlCol="0" anchor="b">
            <a:normAutofit/>
          </a:bodyPr>
          <a:lstStyle>
            <a:lvl1pPr algn="ctr">
              <a:defRPr sz="2400" b="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rtlCol="0" anchor="ctr">
            <a:normAutofit/>
          </a:bodyPr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rtlCol="0"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4CBAA919-5032-46A5-A888-FF2B4C624590}" type="datetime1">
              <a:rPr lang="en-GB" noProof="0" smtClean="0"/>
              <a:t>10/02/2025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217C01CDF565}" type="slidenum">
              <a:rPr lang="en-GB" noProof="0" smtClean="0"/>
              <a:pPr rtl="0"/>
              <a:t>‹#›</a:t>
            </a:fld>
            <a:endParaRPr lang="en-GB" noProof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rtlCol="0" anchor="b">
            <a:normAutofit/>
          </a:bodyPr>
          <a:lstStyle>
            <a:lvl1pPr algn="ctr">
              <a:defRPr sz="2800" b="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rtlCol="0"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rtlCol="0"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DAAE0F24-C9FD-4ABD-9451-7F67B6DCAA64}" type="datetime1">
              <a:rPr lang="en-GB" noProof="0" smtClean="0"/>
              <a:t>10/02/2025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217C01CDF565}" type="slidenum">
              <a:rPr lang="en-GB" noProof="0" smtClean="0"/>
              <a:pPr rtl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rtlCol="0" anchor="b">
            <a:normAutofit/>
          </a:bodyPr>
          <a:lstStyle>
            <a:lvl1pPr algn="ctr">
              <a:defRPr sz="2400" b="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rtlCol="0"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 rtlCol="0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F738C126-C28A-4A98-8F2B-6EE5A3FABFA6}" type="datetime1">
              <a:rPr lang="en-GB" noProof="0" smtClean="0"/>
              <a:t>10/02/2025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217C01CDF565}" type="slidenum">
              <a:rPr lang="en-GB" noProof="0" smtClean="0"/>
              <a:pPr rtl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rtlCol="0" anchor="ctr">
            <a:normAutofit/>
          </a:bodyPr>
          <a:lstStyle>
            <a:lvl1pPr algn="ctr">
              <a:defRPr sz="3200" b="0" cap="none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103212B5-4BE7-4939-87F5-AD922AB0254F}" type="datetime1">
              <a:rPr lang="en-GB" noProof="0" smtClean="0"/>
              <a:t>10/02/2025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217C01CDF565}" type="slidenum">
              <a:rPr lang="en-GB" noProof="0" smtClean="0"/>
              <a:pPr rtl="0"/>
              <a:t>‹#›</a:t>
            </a:fld>
            <a:endParaRPr lang="en-GB" noProof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rtlCol="0"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rtlCol="0"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AF13223C-C697-4260-994D-EABB85A7F85A}" type="datetime1">
              <a:rPr lang="en-GB" noProof="0" smtClean="0"/>
              <a:t>10/02/2025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217C01CDF565}" type="slidenum">
              <a:rPr lang="en-GB" noProof="0" smtClean="0"/>
              <a:pPr rtl="0"/>
              <a:t>‹#›</a:t>
            </a:fld>
            <a:endParaRPr lang="en-GB" noProof="0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rtl="0"/>
            <a:r>
              <a:rPr lang="en-GB" sz="8000" noProof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 rtl="0"/>
            <a:r>
              <a:rPr lang="en-GB" sz="8000" noProof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rtlCol="0" anchor="b">
            <a:normAutofit/>
          </a:bodyPr>
          <a:lstStyle>
            <a:lvl1pPr algn="l">
              <a:defRPr sz="3200" b="0" cap="none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rtlCol="0"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6E3437CE-716B-4FB5-9770-44A069AA525B}" type="datetime1">
              <a:rPr lang="en-GB" noProof="0" smtClean="0"/>
              <a:t>10/02/2025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217C01CDF565}" type="slidenum">
              <a:rPr lang="en-GB" noProof="0" smtClean="0"/>
              <a:pPr rtl="0"/>
              <a:t>‹#›</a:t>
            </a:fld>
            <a:endParaRPr lang="en-GB" noProof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rtlCol="0"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rtlCol="0"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rtlCol="0"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A73ED1D9-28A9-4A07-9D94-90E2441DBC64}" type="datetime1">
              <a:rPr lang="en-GB" noProof="0" smtClean="0"/>
              <a:t>10/02/2025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217C01CDF565}" type="slidenum">
              <a:rPr lang="en-GB" noProof="0" smtClean="0"/>
              <a:pPr rtl="0"/>
              <a:t>‹#›</a:t>
            </a:fld>
            <a:endParaRPr lang="en-GB" noProof="0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rtl="0"/>
            <a:r>
              <a:rPr lang="en-GB" sz="8000" noProof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 rtl="0"/>
            <a:r>
              <a:rPr lang="en-GB" sz="8000" noProof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 rtl="0"/>
            <a:r>
              <a:rPr lang="en-GB" noProof="0"/>
              <a:t>Click to edit Master title style</a:t>
            </a:r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rtlCol="0"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rtlCol="0"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E7BD440C-0610-4486-817E-7CF815475B40}" type="datetime1">
              <a:rPr lang="en-GB" noProof="0" smtClean="0"/>
              <a:t>10/02/2025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217C01CDF565}" type="slidenum">
              <a:rPr lang="en-GB" noProof="0" smtClean="0"/>
              <a:pPr rtl="0"/>
              <a:t>‹#›</a:t>
            </a:fld>
            <a:endParaRPr lang="en-GB" noProof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lvl1pPr algn="ctr">
              <a:defRPr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rtlCol="0" anchor="t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B3A82647-4099-417D-93D4-E02AC68E85F4}" type="datetime1">
              <a:rPr lang="en-GB" noProof="0" smtClean="0"/>
              <a:t>10/02/2025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217C01CDF565}" type="slidenum">
              <a:rPr lang="en-GB" noProof="0" smtClean="0"/>
              <a:pPr rtl="0"/>
              <a:t>‹#›</a:t>
            </a:fld>
            <a:endParaRPr lang="en-GB" noProof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rtlCol="0" anchor="t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C4C73F8A-5DDC-4D19-AEFA-0ABBE7DC3C9F}" type="datetime1">
              <a:rPr lang="en-GB" noProof="0" smtClean="0"/>
              <a:t>10/02/2025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57F1E4F-1CFF-5643-939E-217C01CDF565}" type="slidenum">
              <a:rPr lang="en-GB" noProof="0" smtClean="0"/>
              <a:pPr rtl="0"/>
              <a:t>‹#›</a:t>
            </a:fld>
            <a:endParaRPr lang="en-GB" noProof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pPr rtl="0"/>
            <a:fld id="{EAD37BBA-FE14-4796-BA5E-A8E00CC3938A}" type="datetime1">
              <a:rPr lang="en-GB" noProof="0" smtClean="0"/>
              <a:t>10/02/2025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pPr rtl="0"/>
            <a:endParaRPr lang="en-GB" noProof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pPr rtl="0"/>
            <a:fld id="{D57F1E4F-1CFF-5643-939E-217C01CDF565}" type="slidenum">
              <a:rPr lang="en-GB" noProof="0" smtClean="0"/>
              <a:pPr rtl="0"/>
              <a:t>‹#›</a:t>
            </a:fld>
            <a:endParaRPr lang="en-GB" noProof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8" r:id="rId2"/>
    <p:sldLayoutId id="2147483651" r:id="rId3"/>
    <p:sldLayoutId id="2147483669" r:id="rId4"/>
    <p:sldLayoutId id="2147483653" r:id="rId5"/>
    <p:sldLayoutId id="2147483654" r:id="rId6"/>
    <p:sldLayoutId id="2147483655" r:id="rId7"/>
    <p:sldLayoutId id="2147483656" r:id="rId8"/>
    <p:sldLayoutId id="2147483660" r:id="rId9"/>
    <p:sldLayoutId id="2147483657" r:id="rId10"/>
    <p:sldLayoutId id="2147483663" r:id="rId11"/>
    <p:sldLayoutId id="2147483664" r:id="rId12"/>
    <p:sldLayoutId id="2147483665" r:id="rId13"/>
    <p:sldLayoutId id="2147483666" r:id="rId14"/>
    <p:sldLayoutId id="2147483667" r:id="rId15"/>
    <p:sldLayoutId id="2147483658" r:id="rId16"/>
    <p:sldLayoutId id="2147483659" r:id="rId17"/>
  </p:sldLayoutIdLst>
  <p:hf sldNum="0" hdr="0" ftr="0" dt="0"/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1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prsformusic.com/m-magazine/news/number-uk-choirs-time-high" TargetMode="External"/><Relationship Id="rId3" Type="http://schemas.openxmlformats.org/officeDocument/2006/relationships/hyperlink" Target="https://doi.org/10.1177/10298649221149110" TargetMode="External"/><Relationship Id="rId7" Type="http://schemas.openxmlformats.org/officeDocument/2006/relationships/hyperlink" Target="https://www.naturalvoice.net/" TargetMode="External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bbc.co.uk/programmes/b008y125" TargetMode="External"/><Relationship Id="rId5" Type="http://schemas.openxmlformats.org/officeDocument/2006/relationships/hyperlink" Target="https://doi.org/10.1080/02560040701398871" TargetMode="External"/><Relationship Id="rId4" Type="http://schemas.openxmlformats.org/officeDocument/2006/relationships/hyperlink" Target="https://doi.org/10.1017/S0265051719000238" TargetMode="External"/><Relationship Id="rId9" Type="http://schemas.openxmlformats.org/officeDocument/2006/relationships/hyperlink" Target="https://rockchoir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FDF8837B-BAE2-489A-8F93-69216307D5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Rear-view of rows of people watching a film in a theater">
            <a:extLst>
              <a:ext uri="{FF2B5EF4-FFF2-40B4-BE49-F238E27FC236}">
                <a16:creationId xmlns:a16="http://schemas.microsoft.com/office/drawing/2014/main" id="{5470B617-90D2-A94F-A5D0-DF53050CA55C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50000"/>
          </a:blip>
          <a:srcRect t="6565" r="-2" b="9038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rtlCol="0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400">
                <a:solidFill>
                  <a:srgbClr val="FFFFFF"/>
                </a:solidFill>
              </a:rPr>
              <a:t>Music Literacy Skills (MLS) within </a:t>
            </a:r>
            <a:br>
              <a:rPr lang="en-GB" sz="3400">
                <a:solidFill>
                  <a:srgbClr val="FFFFFF"/>
                </a:solidFill>
              </a:rPr>
            </a:br>
            <a:r>
              <a:rPr lang="en-GB" sz="3400">
                <a:solidFill>
                  <a:srgbClr val="FFFFFF"/>
                </a:solidFill>
              </a:rPr>
              <a:t>Non-Auditioned Community Choirs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rtlCol="0">
            <a:normAutofit lnSpcReduction="10000"/>
          </a:bodyPr>
          <a:lstStyle/>
          <a:p>
            <a:r>
              <a:rPr lang="en-GB">
                <a:solidFill>
                  <a:srgbClr val="FFFFFF"/>
                </a:solidFill>
              </a:rPr>
              <a:t>Exploring Areas of Concern for Choir Members</a:t>
            </a:r>
          </a:p>
          <a:p>
            <a:r>
              <a:rPr lang="en-GB">
                <a:solidFill>
                  <a:srgbClr val="FFFFFF"/>
                </a:solidFill>
              </a:rPr>
              <a:t>Katie Truman-Williams</a:t>
            </a:r>
          </a:p>
          <a:p>
            <a:r>
              <a:rPr lang="en-GB">
                <a:solidFill>
                  <a:srgbClr val="FFFFFF"/>
                </a:solidFill>
              </a:rPr>
              <a:t>2244863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B48BEE9B-A2F4-4BF3-9EAD-16E1A7FC2D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699932" y="3510608"/>
            <a:ext cx="5120640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236705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5EB8E3BF-F464-4900-8994-851061A9AD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Music sheet">
            <a:extLst>
              <a:ext uri="{FF2B5EF4-FFF2-40B4-BE49-F238E27FC236}">
                <a16:creationId xmlns:a16="http://schemas.microsoft.com/office/drawing/2014/main" id="{FC1CE317-FAA2-FBF6-F836-C817C7CDFF9C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</a:blip>
          <a:srcRect t="1573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91C8209-2514-4633-788C-B2B77BDD17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What is Music Literacy?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8E0602D6-3A81-42F8-AE67-1BAAFC967C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524000" y="2421466"/>
            <a:ext cx="9144000" cy="0"/>
          </a:xfrm>
          <a:prstGeom prst="line">
            <a:avLst/>
          </a:prstGeom>
          <a:ln w="15875">
            <a:solidFill>
              <a:srgbClr val="FFFFFF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0AC382-98AB-15C4-EEB1-DDBFEB79D8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1" y="2556932"/>
            <a:ext cx="9601196" cy="3318936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'The whole process of decoding information from notation, understanding and interpreting a piece, and performing to communicate, so the skill of reading music is the foundation of music literacy' - (Dahl, 2009)</a:t>
            </a:r>
          </a:p>
        </p:txBody>
      </p:sp>
    </p:spTree>
    <p:extLst>
      <p:ext uri="{BB962C8B-B14F-4D97-AF65-F5344CB8AC3E}">
        <p14:creationId xmlns:p14="http://schemas.microsoft.com/office/powerpoint/2010/main" val="72867168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EA69821-C239-4E8E-BE13-2F9DB38474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3"/>
            <a:stretch/>
          </a:blipFill>
          <a:ln w="15875" cap="flat" cmpd="sng" algn="ctr">
            <a:solidFill>
              <a:srgbClr val="B15E28">
                <a:shade val="50000"/>
              </a:srgbClr>
            </a:solidFill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aramond" panose="02020404030301010803"/>
              <a:ea typeface="+mn-ea"/>
              <a:cs typeface="+mn-cs"/>
            </a:endParaRP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EB1E5758-C4C6-4881-AAD9-E5EE115DE2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88825" cy="6856215"/>
            <a:chOff x="0" y="0"/>
            <a:chExt cx="12188825" cy="6856215"/>
          </a:xfrm>
        </p:grpSpPr>
        <p:pic>
          <p:nvPicPr>
            <p:cNvPr id="11" name="Picture 10">
              <a:extLst>
                <a:ext uri="{FF2B5EF4-FFF2-40B4-BE49-F238E27FC236}">
                  <a16:creationId xmlns:a16="http://schemas.microsoft.com/office/drawing/2014/main" id="{7485D9AA-FF41-41E7-AEAC-314165E159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A7AAE047-5456-48AD-A251-9B629B4BC3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 cmpd="sng" algn="ctr">
              <a:solidFill>
                <a:schemeClr val="accent1"/>
              </a:solidFill>
              <a:prstDash val="solid"/>
              <a:miter lim="800000"/>
            </a:ln>
            <a:effectLst>
              <a:innerShdw blurRad="25400" dist="12700" dir="13500000">
                <a:srgbClr val="000000">
                  <a:alpha val="45000"/>
                </a:srgbClr>
              </a:innerShdw>
            </a:effectLst>
          </p:spPr>
        </p:sp>
        <p:pic>
          <p:nvPicPr>
            <p:cNvPr id="13" name="Picture 12">
              <a:extLst>
                <a:ext uri="{FF2B5EF4-FFF2-40B4-BE49-F238E27FC236}">
                  <a16:creationId xmlns:a16="http://schemas.microsoft.com/office/drawing/2014/main" id="{AF2FAF40-8EB6-4923-A7E6-706BE2B81F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5093"/>
            <a:stretch/>
          </p:blipFill>
          <p:spPr>
            <a:xfrm rot="5400000">
              <a:off x="5706471" y="76265"/>
              <a:ext cx="758952" cy="606425"/>
            </a:xfrm>
            <a:prstGeom prst="rect">
              <a:avLst/>
            </a:prstGeom>
          </p:spPr>
        </p:pic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4181DBE3-7C4F-41FD-A431-64ACD4661B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5093"/>
            <a:stretch/>
          </p:blipFill>
          <p:spPr>
            <a:xfrm rot="5400000">
              <a:off x="5706470" y="6173526"/>
              <a:ext cx="758952" cy="606425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75F693C0-8A5B-F807-5ECF-4AE1070D10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</p:spPr>
        <p:txBody>
          <a:bodyPr>
            <a:normAutofit/>
          </a:bodyPr>
          <a:lstStyle/>
          <a:p>
            <a:r>
              <a:rPr lang="en-GB"/>
              <a:t>Background and Justification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684DB465-2C98-4EF6-AB2C-BA288ACCB5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83042" y="2400639"/>
            <a:ext cx="927385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4DA447-43FA-C192-A8A9-906E2D1E58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1" y="2556932"/>
            <a:ext cx="9601196" cy="3318936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endParaRPr lang="en-GB" dirty="0"/>
          </a:p>
          <a:p>
            <a:pPr>
              <a:buSzPct val="114999"/>
            </a:pPr>
            <a:r>
              <a:rPr lang="en-GB" dirty="0"/>
              <a:t>Current literature focuses predominantly on the mental health benefits of community choral </a:t>
            </a:r>
            <a:r>
              <a:rPr lang="en-GB"/>
              <a:t>singing (Bailey, 2023) without concern for music literacy </a:t>
            </a:r>
            <a:r>
              <a:rPr lang="en-GB" dirty="0"/>
              <a:t>skills, despite many choirs using sheet music.</a:t>
            </a:r>
          </a:p>
          <a:p>
            <a:pPr>
              <a:buSzPct val="114999"/>
            </a:pPr>
            <a:r>
              <a:rPr lang="en-GB" dirty="0"/>
              <a:t>Natural Voice Network affiliated choirs use only aural methods for learning, i.e. Call and Response plus Practice Tracks (Natural Voice Network, 2025).</a:t>
            </a:r>
          </a:p>
          <a:p>
            <a:pPr>
              <a:buSzPct val="114999"/>
            </a:pPr>
            <a:r>
              <a:rPr lang="en-GB" dirty="0"/>
              <a:t>Research supports that music </a:t>
            </a:r>
            <a:r>
              <a:rPr lang="en-GB"/>
              <a:t>literacy adds to the multi-scensory experience of learning, and the visual aid supports quick learning and improved understanding (Arthurs and Petrini, 2024).</a:t>
            </a:r>
            <a:r>
              <a:rPr lang="en-GB" dirty="0"/>
              <a:t> </a:t>
            </a:r>
          </a:p>
          <a:p>
            <a:pPr>
              <a:buSzPct val="114999"/>
            </a:pPr>
            <a:r>
              <a:rPr lang="en-GB"/>
              <a:t>Despite the presence non-auditioned community choirs using sheet music, there is </a:t>
            </a:r>
            <a:r>
              <a:rPr lang="en-GB" dirty="0"/>
              <a:t>currently </a:t>
            </a:r>
            <a:r>
              <a:rPr lang="en-GB"/>
              <a:t>no standard framework for supporting music literacy skills (MLS), nor an understanding of MLS </a:t>
            </a:r>
            <a:r>
              <a:rPr lang="en-GB" dirty="0"/>
              <a:t>in this setting. </a:t>
            </a:r>
          </a:p>
        </p:txBody>
      </p:sp>
    </p:spTree>
    <p:extLst>
      <p:ext uri="{BB962C8B-B14F-4D97-AF65-F5344CB8AC3E}">
        <p14:creationId xmlns:p14="http://schemas.microsoft.com/office/powerpoint/2010/main" val="194675537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5EB8E3BF-F464-4900-8994-851061A9AD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Man writing on music sheet">
            <a:extLst>
              <a:ext uri="{FF2B5EF4-FFF2-40B4-BE49-F238E27FC236}">
                <a16:creationId xmlns:a16="http://schemas.microsoft.com/office/drawing/2014/main" id="{B65CD8B9-719C-AB99-FABE-712D451B6ECD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</a:blip>
          <a:srcRect t="12382" r="-2" b="322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F162A8C-3D0E-2434-56E0-408F86CDB5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Aims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8E0602D6-3A81-42F8-AE67-1BAAFC967C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524000" y="2421466"/>
            <a:ext cx="9144000" cy="0"/>
          </a:xfrm>
          <a:prstGeom prst="line">
            <a:avLst/>
          </a:prstGeom>
          <a:ln w="15875">
            <a:solidFill>
              <a:srgbClr val="FFFFFF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8F8DABB6-61A3-73B2-780B-9D10CA0F0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1" y="2556932"/>
            <a:ext cx="9601196" cy="3318936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Better understand self-perceived MLS within non-auditioned community choirs that utilise sheet music.</a:t>
            </a:r>
          </a:p>
          <a:p>
            <a:pPr>
              <a:buSzPct val="114999"/>
            </a:pPr>
            <a:r>
              <a:rPr lang="en-GB">
                <a:solidFill>
                  <a:srgbClr val="FFFFFF"/>
                </a:solidFill>
              </a:rPr>
              <a:t>Gather targeted insights into the educational needs of this demographic.</a:t>
            </a:r>
            <a:endParaRPr lang="en-GB" dirty="0">
              <a:solidFill>
                <a:srgbClr val="FFFFFF"/>
              </a:solidFill>
            </a:endParaRPr>
          </a:p>
          <a:p>
            <a:pPr>
              <a:buSzPct val="114999"/>
            </a:pPr>
            <a:r>
              <a:rPr lang="en-GB" dirty="0">
                <a:solidFill>
                  <a:srgbClr val="FFFFFF"/>
                </a:solidFill>
              </a:rPr>
              <a:t>To potentially use this data to justify and design a relevant educational tool – providing informed and </a:t>
            </a:r>
            <a:r>
              <a:rPr lang="en-GB">
                <a:solidFill>
                  <a:srgbClr val="FFFFFF"/>
                </a:solidFill>
              </a:rPr>
              <a:t>relevant</a:t>
            </a:r>
            <a:r>
              <a:rPr lang="en-GB" dirty="0">
                <a:solidFill>
                  <a:srgbClr val="FFFFFF"/>
                </a:solidFill>
              </a:rPr>
              <a:t> skills building opportunities relevant to this </a:t>
            </a:r>
            <a:r>
              <a:rPr lang="en-GB">
                <a:solidFill>
                  <a:srgbClr val="FFFFFF"/>
                </a:solidFill>
              </a:rPr>
              <a:t>setting.  </a:t>
            </a:r>
            <a:endParaRPr lang="en-GB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3565854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3" name="Group 32">
            <a:extLst>
              <a:ext uri="{FF2B5EF4-FFF2-40B4-BE49-F238E27FC236}">
                <a16:creationId xmlns:a16="http://schemas.microsoft.com/office/drawing/2014/main" id="{03E8C8A2-D2DA-42F8-84AA-AC5AB4251D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34" name="Picture 33">
              <a:extLst>
                <a:ext uri="{FF2B5EF4-FFF2-40B4-BE49-F238E27FC236}">
                  <a16:creationId xmlns:a16="http://schemas.microsoft.com/office/drawing/2014/main" id="{9A5D1FE1-4883-49B4-AD3E-D0A3F8DCE1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35" name="Rectangle 34">
              <a:extLst>
                <a:ext uri="{FF2B5EF4-FFF2-40B4-BE49-F238E27FC236}">
                  <a16:creationId xmlns:a16="http://schemas.microsoft.com/office/drawing/2014/main" id="{7F829EAE-7CB1-410F-BAF1-55BD6DC249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36" name="Picture 35">
              <a:extLst>
                <a:ext uri="{FF2B5EF4-FFF2-40B4-BE49-F238E27FC236}">
                  <a16:creationId xmlns:a16="http://schemas.microsoft.com/office/drawing/2014/main" id="{4EA5F8CE-974F-4443-AB3C-4799C33230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37" name="Picture 36">
              <a:extLst>
                <a:ext uri="{FF2B5EF4-FFF2-40B4-BE49-F238E27FC236}">
                  <a16:creationId xmlns:a16="http://schemas.microsoft.com/office/drawing/2014/main" id="{94075D0C-1739-4729-A5C8-5C5707A942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cxnSp>
        <p:nvCxnSpPr>
          <p:cNvPr id="39" name="Straight Connector 38">
            <a:extLst>
              <a:ext uri="{FF2B5EF4-FFF2-40B4-BE49-F238E27FC236}">
                <a16:creationId xmlns:a16="http://schemas.microsoft.com/office/drawing/2014/main" id="{0DFD28A6-39F3-425F-8050-E5BF1B4523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1" name="Rectangle 40">
            <a:extLst>
              <a:ext uri="{FF2B5EF4-FFF2-40B4-BE49-F238E27FC236}">
                <a16:creationId xmlns:a16="http://schemas.microsoft.com/office/drawing/2014/main" id="{FDF8837B-BAE2-489A-8F93-69216307D5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9" name="Picture 28" descr="Three neatly stacked books">
            <a:extLst>
              <a:ext uri="{FF2B5EF4-FFF2-40B4-BE49-F238E27FC236}">
                <a16:creationId xmlns:a16="http://schemas.microsoft.com/office/drawing/2014/main" id="{5133512A-9141-408D-151A-BAD8E793D77C}"/>
              </a:ext>
            </a:extLst>
          </p:cNvPr>
          <p:cNvPicPr>
            <a:picLocks noChangeAspect="1"/>
          </p:cNvPicPr>
          <p:nvPr/>
        </p:nvPicPr>
        <p:blipFill>
          <a:blip r:embed="rId4">
            <a:alphaModFix amt="67000"/>
          </a:blip>
          <a:srcRect t="7802" b="7802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2AD078D-432C-FB12-CEB3-B06F575A95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2250" y="958612"/>
            <a:ext cx="6815669" cy="1515533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5000" dirty="0">
                <a:solidFill>
                  <a:schemeClr val="bg1"/>
                </a:solidFill>
              </a:rPr>
              <a:t>Research Methodology and Methods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D61EA4-765D-F538-AF17-73EEE45E3B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79" y="2547524"/>
            <a:ext cx="6937966" cy="3785541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US" sz="2100" dirty="0">
                <a:solidFill>
                  <a:schemeClr val="bg1"/>
                </a:solidFill>
              </a:rPr>
              <a:t>Pragmatic Research Methodology – Mixed Methods </a:t>
            </a:r>
            <a:endParaRPr lang="en-US" dirty="0">
              <a:solidFill>
                <a:schemeClr val="bg1"/>
              </a:solidFill>
            </a:endParaRPr>
          </a:p>
          <a:p>
            <a:pPr>
              <a:buSzPct val="114999"/>
            </a:pPr>
            <a:r>
              <a:rPr lang="en-US" sz="2100" dirty="0">
                <a:solidFill>
                  <a:schemeClr val="bg1"/>
                </a:solidFill>
              </a:rPr>
              <a:t>Questionnaire - qualitative questions within a quantitative framework and analysis.</a:t>
            </a:r>
            <a:endParaRPr lang="en-US">
              <a:solidFill>
                <a:schemeClr val="bg1"/>
              </a:solidFill>
            </a:endParaRPr>
          </a:p>
          <a:p>
            <a:pPr>
              <a:buSzPct val="114999"/>
            </a:pPr>
            <a:r>
              <a:rPr lang="en-US" sz="2100" dirty="0">
                <a:solidFill>
                  <a:schemeClr val="bg1"/>
                </a:solidFill>
              </a:rPr>
              <a:t>Likert Type Scale format </a:t>
            </a:r>
          </a:p>
          <a:p>
            <a:pPr>
              <a:buSzPct val="114999"/>
            </a:pPr>
            <a:r>
              <a:rPr lang="en-US" sz="2100">
                <a:solidFill>
                  <a:schemeClr val="bg1"/>
                </a:solidFill>
              </a:rPr>
              <a:t>Mixing order + positive and negative statements to mitigate </a:t>
            </a:r>
            <a:r>
              <a:rPr lang="en-US" sz="2100" dirty="0">
                <a:solidFill>
                  <a:schemeClr val="bg1"/>
                </a:solidFill>
              </a:rPr>
              <a:t>bias</a:t>
            </a:r>
          </a:p>
          <a:p>
            <a:pPr>
              <a:buSzPct val="114999"/>
            </a:pPr>
            <a:r>
              <a:rPr lang="en-US" sz="2100" dirty="0">
                <a:solidFill>
                  <a:schemeClr val="bg1"/>
                </a:solidFill>
              </a:rPr>
              <a:t>First section related to </a:t>
            </a:r>
            <a:r>
              <a:rPr lang="en-US" sz="2100">
                <a:solidFill>
                  <a:schemeClr val="bg1"/>
                </a:solidFill>
              </a:rPr>
              <a:t>demographics – Insider Research Awareness</a:t>
            </a:r>
            <a:r>
              <a:rPr lang="en-US" sz="2100" dirty="0">
                <a:solidFill>
                  <a:schemeClr val="bg1"/>
                </a:solidFill>
              </a:rPr>
              <a:t> </a:t>
            </a:r>
          </a:p>
          <a:p>
            <a:pPr>
              <a:buSzPct val="114999"/>
            </a:pPr>
            <a:r>
              <a:rPr lang="en-US" sz="2100" dirty="0">
                <a:solidFill>
                  <a:schemeClr val="bg1"/>
                </a:solidFill>
              </a:rPr>
              <a:t>Second Section – Questions around self-perceived MLS </a:t>
            </a:r>
          </a:p>
          <a:p>
            <a:pPr>
              <a:buSzPct val="114999"/>
            </a:pPr>
            <a:r>
              <a:rPr lang="en-US" sz="2100" dirty="0">
                <a:solidFill>
                  <a:schemeClr val="bg1"/>
                </a:solidFill>
              </a:rPr>
              <a:t>Third Section – Feelings statements around MLS and the experience of participating in a non-auditioned community choir that uses sheet music.</a:t>
            </a:r>
          </a:p>
          <a:p>
            <a:pPr marL="0" indent="0" algn="ctr">
              <a:buNone/>
            </a:pPr>
            <a:endParaRPr lang="en-US" sz="2100">
              <a:solidFill>
                <a:srgbClr val="FFFFFF"/>
              </a:solidFill>
            </a:endParaRPr>
          </a:p>
        </p:txBody>
      </p:sp>
      <p:cxnSp>
        <p:nvCxnSpPr>
          <p:cNvPr id="43" name="Straight Connector 42">
            <a:extLst>
              <a:ext uri="{FF2B5EF4-FFF2-40B4-BE49-F238E27FC236}">
                <a16:creationId xmlns:a16="http://schemas.microsoft.com/office/drawing/2014/main" id="{B48BEE9B-A2F4-4BF3-9EAD-16E1A7FC2D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699932" y="3510608"/>
            <a:ext cx="5120640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9496825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B7328C2D-38F0-4C80-9EA5-A1AD0D6B20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3"/>
            <a:stretch/>
          </a:blipFill>
          <a:ln w="15875" cap="flat" cmpd="sng" algn="ctr">
            <a:solidFill>
              <a:srgbClr val="B15E28">
                <a:shade val="50000"/>
              </a:srgbClr>
            </a:solidFill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aramond" panose="02020404030301010803"/>
              <a:ea typeface="+mn-ea"/>
              <a:cs typeface="+mn-cs"/>
            </a:endParaRP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BD17E249-48D0-476B-A642-A5D58DD39A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88825" cy="6856215"/>
            <a:chOff x="0" y="0"/>
            <a:chExt cx="12188825" cy="6856215"/>
          </a:xfrm>
        </p:grpSpPr>
        <p:pic>
          <p:nvPicPr>
            <p:cNvPr id="11" name="Picture 10">
              <a:extLst>
                <a:ext uri="{FF2B5EF4-FFF2-40B4-BE49-F238E27FC236}">
                  <a16:creationId xmlns:a16="http://schemas.microsoft.com/office/drawing/2014/main" id="{7E4B7EC7-DE5B-4F27-839A-7CDF49C6181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DDA01082-3C8F-4602-8DA7-C82DF70956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 cmpd="sng" algn="ctr">
              <a:solidFill>
                <a:schemeClr val="accent1"/>
              </a:solidFill>
              <a:prstDash val="solid"/>
              <a:miter lim="800000"/>
            </a:ln>
            <a:effectLst>
              <a:innerShdw blurRad="25400" dist="12700" dir="13500000">
                <a:srgbClr val="000000">
                  <a:alpha val="45000"/>
                </a:srgbClr>
              </a:innerShdw>
            </a:effectLst>
          </p:spPr>
        </p:sp>
        <p:pic>
          <p:nvPicPr>
            <p:cNvPr id="13" name="Picture 12">
              <a:extLst>
                <a:ext uri="{FF2B5EF4-FFF2-40B4-BE49-F238E27FC236}">
                  <a16:creationId xmlns:a16="http://schemas.microsoft.com/office/drawing/2014/main" id="{1A21B48A-5892-4DD2-B2E1-91BD42A44C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5093"/>
            <a:stretch/>
          </p:blipFill>
          <p:spPr>
            <a:xfrm rot="5400000">
              <a:off x="5706471" y="76265"/>
              <a:ext cx="758952" cy="606425"/>
            </a:xfrm>
            <a:prstGeom prst="rect">
              <a:avLst/>
            </a:prstGeom>
          </p:spPr>
        </p:pic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BE083B53-5B4C-4C29-BDFD-A28B754A59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5093"/>
            <a:stretch/>
          </p:blipFill>
          <p:spPr>
            <a:xfrm rot="5400000">
              <a:off x="5706470" y="6173526"/>
              <a:ext cx="758952" cy="606425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BBA2CCF-3350-5E4C-9483-C888DDA1BC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</p:spPr>
        <p:txBody>
          <a:bodyPr>
            <a:normAutofit/>
          </a:bodyPr>
          <a:lstStyle/>
          <a:p>
            <a:r>
              <a:rPr lang="en-GB"/>
              <a:t>Ethics &amp; Insider Research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0B65B193-F600-4C1B-9DBF-09D94CDB08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83042" y="2400639"/>
            <a:ext cx="927385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59532C-8E2F-084C-E808-9D33C059C0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1" y="2556932"/>
            <a:ext cx="9601196" cy="3318936"/>
          </a:xfrm>
        </p:spPr>
        <p:txBody>
          <a:bodyPr>
            <a:normAutofit fontScale="92500"/>
          </a:bodyPr>
          <a:lstStyle/>
          <a:p>
            <a:pPr>
              <a:lnSpc>
                <a:spcPct val="90000"/>
              </a:lnSpc>
            </a:pPr>
            <a:r>
              <a:rPr lang="en-GB" sz="2200"/>
              <a:t>Ensuring participants are aware that the questionnaire is not designed to provide any educational benefits – it will not improve their music literacy.</a:t>
            </a:r>
          </a:p>
          <a:p>
            <a:pPr>
              <a:lnSpc>
                <a:spcPct val="90000"/>
              </a:lnSpc>
              <a:buSzPct val="114999"/>
            </a:pPr>
            <a:r>
              <a:rPr lang="en-GB" sz="2200"/>
              <a:t>Potential for participants to experience strong emotions when responding to questions around feelings. Remind them they can withdraw at any time.</a:t>
            </a:r>
          </a:p>
          <a:p>
            <a:pPr>
              <a:lnSpc>
                <a:spcPct val="90000"/>
              </a:lnSpc>
              <a:buSzPct val="114999"/>
            </a:pPr>
            <a:r>
              <a:rPr lang="en-GB" sz="2200"/>
              <a:t>Ensuring Participants are recruited from a wide variety of choirs – members of my own choirs being invited to participate alongside, making it clear it is completely voluntary and anonymous.</a:t>
            </a:r>
            <a:endParaRPr lang="en-US" sz="2200"/>
          </a:p>
          <a:p>
            <a:pPr>
              <a:lnSpc>
                <a:spcPct val="90000"/>
              </a:lnSpc>
              <a:buSzPct val="114999"/>
            </a:pPr>
            <a:r>
              <a:rPr lang="en-GB" sz="2200"/>
              <a:t>Demographics show participants reside in a wide variety of UK geographic locations.</a:t>
            </a:r>
          </a:p>
          <a:p>
            <a:pPr>
              <a:lnSpc>
                <a:spcPct val="90000"/>
              </a:lnSpc>
              <a:buSzPct val="114999"/>
            </a:pPr>
            <a:r>
              <a:rPr lang="en-GB" sz="2200"/>
              <a:t>Ethical Approval granted by The University of Wales Trinity Saint Daivid.</a:t>
            </a:r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366650986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5EB8E3BF-F464-4900-8994-851061A9AD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Bubble sheet test paper and pencil">
            <a:extLst>
              <a:ext uri="{FF2B5EF4-FFF2-40B4-BE49-F238E27FC236}">
                <a16:creationId xmlns:a16="http://schemas.microsoft.com/office/drawing/2014/main" id="{85EC5764-B845-8ED7-A834-D064C754F320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40000"/>
          </a:blip>
          <a:srcRect t="6659" b="6659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167EF11-23A2-1738-7BF7-54F0D4486E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Findings and Analysis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8E0602D6-3A81-42F8-AE67-1BAAFC967C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524000" y="2421466"/>
            <a:ext cx="9144000" cy="0"/>
          </a:xfrm>
          <a:prstGeom prst="line">
            <a:avLst/>
          </a:prstGeom>
          <a:ln w="15875">
            <a:solidFill>
              <a:srgbClr val="FFFFFF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9D9CDE-E730-C890-7DB8-15CC2C065F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1" y="2556932"/>
            <a:ext cx="9601196" cy="3318936"/>
          </a:xfrm>
        </p:spPr>
        <p:txBody>
          <a:bodyPr>
            <a:normAutofit fontScale="92500" lnSpcReduction="10000"/>
          </a:bodyPr>
          <a:lstStyle/>
          <a:p>
            <a:r>
              <a:rPr lang="en-GB">
                <a:solidFill>
                  <a:srgbClr val="FFFFFF"/>
                </a:solidFill>
              </a:rPr>
              <a:t>16 questions based on music literacy knowledge such as page navigation, basic rhythms, key signatures, accidentals.  </a:t>
            </a:r>
          </a:p>
          <a:p>
            <a:pPr>
              <a:buSzPct val="114999"/>
            </a:pPr>
            <a:r>
              <a:rPr lang="en-GB" dirty="0">
                <a:solidFill>
                  <a:srgbClr val="FFFFFF"/>
                </a:solidFill>
              </a:rPr>
              <a:t>On a sliding scale, 1 being the most confident in knowledge, 5 being the least </a:t>
            </a:r>
            <a:r>
              <a:rPr lang="en-GB">
                <a:solidFill>
                  <a:srgbClr val="FFFFFF"/>
                </a:solidFill>
              </a:rPr>
              <a:t>confident. 6 was 'unsure'.</a:t>
            </a:r>
            <a:endParaRPr lang="en-GB" dirty="0">
              <a:solidFill>
                <a:srgbClr val="FFFFFF"/>
              </a:solidFill>
            </a:endParaRPr>
          </a:p>
          <a:p>
            <a:pPr>
              <a:buSzPct val="114999"/>
            </a:pPr>
            <a:r>
              <a:rPr lang="en-GB">
                <a:solidFill>
                  <a:srgbClr val="FFFFFF"/>
                </a:solidFill>
              </a:rPr>
              <a:t>Scores were between 16 (most confident in knowledge) and 80 (least confident).  6's were included in MLS score, as reflective of uncertainty of knowledge.</a:t>
            </a:r>
          </a:p>
          <a:p>
            <a:pPr>
              <a:buSzPct val="114999"/>
            </a:pPr>
            <a:r>
              <a:rPr lang="en-GB">
                <a:solidFill>
                  <a:srgbClr val="FFFFFF"/>
                </a:solidFill>
              </a:rPr>
              <a:t>Participants self-perceived MLS then compared to feelings questions – looking for any correlations or statistical significance. 6's were excluded from data, as reflective of participants' inability to answer the question.</a:t>
            </a:r>
          </a:p>
          <a:p>
            <a:pPr>
              <a:buSzPct val="114999"/>
            </a:pPr>
            <a:endParaRPr lang="en-GB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7219181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Rectangle 40">
            <a:extLst>
              <a:ext uri="{FF2B5EF4-FFF2-40B4-BE49-F238E27FC236}">
                <a16:creationId xmlns:a16="http://schemas.microsoft.com/office/drawing/2014/main" id="{333F0879-3DA0-4CB8-B35E-A0AD425581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324D2183-F388-476E-92A9-D6639D6985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6138" y="496090"/>
            <a:ext cx="3823215" cy="5883295"/>
          </a:xfrm>
          <a:prstGeom prst="rect">
            <a:avLst/>
          </a:prstGeom>
          <a:blipFill dpi="0" rotWithShape="1">
            <a:blip r:embed="rId2"/>
            <a:srcRect/>
            <a:tile tx="0" ty="0" sx="100000" sy="100000" flip="none" algn="tl"/>
          </a:blipFill>
          <a:ln>
            <a:noFill/>
          </a:ln>
          <a:effectLst>
            <a:outerShdw blurRad="114300" dist="127000" dir="5400000" sx="99000" sy="99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twoPt" dir="t"/>
          </a:scene3d>
          <a:sp3d contourW="6350">
            <a:bevelT w="12700" h="0" prst="coolSlant"/>
            <a:contourClr>
              <a:schemeClr val="bg2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id="{243462E7-1698-4B21-BE89-AEFAC7C2FE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8012" y="609602"/>
            <a:ext cx="3552006" cy="5638800"/>
          </a:xfrm>
          <a:prstGeom prst="rect">
            <a:avLst/>
          </a:prstGeom>
          <a:noFill/>
          <a:ln w="15875" cap="flat">
            <a:miter lim="800000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60A464B-A6C5-591B-79F9-4FA24E350C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29140" y="972766"/>
            <a:ext cx="2835464" cy="1254868"/>
          </a:xfrm>
        </p:spPr>
        <p:txBody>
          <a:bodyPr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800">
                <a:solidFill>
                  <a:srgbClr val="262626"/>
                </a:solidFill>
              </a:rPr>
              <a:t>Desire for Additional Music Literacy Skills </a:t>
            </a:r>
          </a:p>
        </p:txBody>
      </p:sp>
      <p:sp>
        <p:nvSpPr>
          <p:cNvPr id="38" name="Content Placeholder 37">
            <a:extLst>
              <a:ext uri="{FF2B5EF4-FFF2-40B4-BE49-F238E27FC236}">
                <a16:creationId xmlns:a16="http://schemas.microsoft.com/office/drawing/2014/main" id="{1F61F9DD-4AE2-B54C-008C-02427DCD4C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29141" y="2430471"/>
            <a:ext cx="2835464" cy="3552039"/>
          </a:xfrm>
        </p:spPr>
        <p:txBody>
          <a:bodyPr>
            <a:normAutofit fontScale="85000" lnSpcReduction="10000"/>
          </a:bodyPr>
          <a:lstStyle/>
          <a:p>
            <a:r>
              <a:rPr lang="en-US" sz="1800">
                <a:solidFill>
                  <a:srgbClr val="262626"/>
                </a:solidFill>
              </a:rPr>
              <a:t>Those with high MLS (16-45) gave varied responses to gaining new skills</a:t>
            </a:r>
          </a:p>
          <a:p>
            <a:pPr>
              <a:buSzPct val="114999"/>
            </a:pPr>
            <a:r>
              <a:rPr lang="en-US" sz="1800">
                <a:solidFill>
                  <a:srgbClr val="262626"/>
                </a:solidFill>
              </a:rPr>
              <a:t>Except for 1 response, participants with average to low (45-80) MLS were Neutral to Positive.</a:t>
            </a:r>
          </a:p>
          <a:p>
            <a:pPr>
              <a:buSzPct val="114999"/>
            </a:pPr>
            <a:r>
              <a:rPr lang="en-US" sz="1800">
                <a:solidFill>
                  <a:srgbClr val="262626"/>
                </a:solidFill>
              </a:rPr>
              <a:t>Access to skills building should be available at all skill levels, accepting that not everyone will be interested.</a:t>
            </a:r>
          </a:p>
          <a:p>
            <a:pPr>
              <a:buSzPct val="114999"/>
            </a:pPr>
            <a:r>
              <a:rPr lang="en-US" sz="1800">
                <a:solidFill>
                  <a:srgbClr val="262626"/>
                </a:solidFill>
              </a:rPr>
              <a:t>Statistical Significance determinded by Alpha = 0.05  p values lower than Alpha were statistically significant</a:t>
            </a:r>
            <a:endParaRPr lang="en-US" sz="1800" dirty="0">
              <a:solidFill>
                <a:srgbClr val="262626"/>
              </a:solidFill>
            </a:endParaRPr>
          </a:p>
        </p:txBody>
      </p:sp>
      <p:sp useBgFill="1">
        <p:nvSpPr>
          <p:cNvPr id="47" name="Rectangle 46">
            <a:extLst>
              <a:ext uri="{FF2B5EF4-FFF2-40B4-BE49-F238E27FC236}">
                <a16:creationId xmlns:a16="http://schemas.microsoft.com/office/drawing/2014/main" id="{6C22FCAC-D7EC-4A52-B153-FF761E2235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95491" y="0"/>
            <a:ext cx="7396509" cy="68580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4C03A638-F860-DCE1-2FD4-D8C5EB8D417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35910" y="1032864"/>
            <a:ext cx="6098041" cy="4741225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54D7D4EA-DC78-D92B-0B77-E2B9670CA427}"/>
              </a:ext>
            </a:extLst>
          </p:cNvPr>
          <p:cNvSpPr txBox="1"/>
          <p:nvPr/>
        </p:nvSpPr>
        <p:spPr>
          <a:xfrm>
            <a:off x="8680621" y="6013621"/>
            <a:ext cx="2743199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P value = 0.0003259</a:t>
            </a:r>
          </a:p>
        </p:txBody>
      </p:sp>
    </p:spTree>
    <p:extLst>
      <p:ext uri="{BB962C8B-B14F-4D97-AF65-F5344CB8AC3E}">
        <p14:creationId xmlns:p14="http://schemas.microsoft.com/office/powerpoint/2010/main" val="7484735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333F0879-3DA0-4CB8-B35E-A0AD425581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24D2183-F388-476E-92A9-D6639D6985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6138" y="496090"/>
            <a:ext cx="3823215" cy="5883295"/>
          </a:xfrm>
          <a:prstGeom prst="rect">
            <a:avLst/>
          </a:prstGeom>
          <a:blipFill dpi="0" rotWithShape="1">
            <a:blip r:embed="rId2"/>
            <a:srcRect/>
            <a:tile tx="0" ty="0" sx="100000" sy="100000" flip="none" algn="tl"/>
          </a:blipFill>
          <a:ln>
            <a:noFill/>
          </a:ln>
          <a:effectLst>
            <a:outerShdw blurRad="114300" dist="127000" dir="5400000" sx="99000" sy="99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twoPt" dir="t"/>
          </a:scene3d>
          <a:sp3d contourW="6350">
            <a:bevelT w="12700" h="0" prst="coolSlant"/>
            <a:contourClr>
              <a:schemeClr val="bg2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243462E7-1698-4B21-BE89-AEFAC7C2FE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8012" y="609602"/>
            <a:ext cx="3552006" cy="5638800"/>
          </a:xfrm>
          <a:prstGeom prst="rect">
            <a:avLst/>
          </a:prstGeom>
          <a:noFill/>
          <a:ln w="15875" cap="flat">
            <a:miter lim="800000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AD49630-109F-750D-6798-64FCA81E71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29140" y="972766"/>
            <a:ext cx="2835464" cy="1254868"/>
          </a:xfrm>
        </p:spPr>
        <p:txBody>
          <a:bodyPr anchor="b">
            <a:normAutofit/>
          </a:bodyPr>
          <a:lstStyle/>
          <a:p>
            <a:r>
              <a:rPr lang="en-GB" sz="2800">
                <a:solidFill>
                  <a:srgbClr val="262626"/>
                </a:solidFill>
              </a:rPr>
              <a:t>Frustration Levels During Practice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8FD0749-31C2-215F-EEFA-F694C00B60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29141" y="2430471"/>
            <a:ext cx="2835464" cy="3552039"/>
          </a:xfrm>
        </p:spPr>
        <p:txBody>
          <a:bodyPr>
            <a:normAutofit lnSpcReduction="10000"/>
          </a:bodyPr>
          <a:lstStyle/>
          <a:p>
            <a:r>
              <a:rPr lang="en-US" sz="1800">
                <a:solidFill>
                  <a:srgbClr val="262626"/>
                </a:solidFill>
              </a:rPr>
              <a:t>Correlation between MLS and Frustration during practice.  The higher the MLS, the less frustrated participants felt.</a:t>
            </a:r>
            <a:endParaRPr lang="en-US"/>
          </a:p>
          <a:p>
            <a:pPr>
              <a:buSzPct val="114999"/>
            </a:pPr>
            <a:r>
              <a:rPr lang="en-US" sz="1800">
                <a:solidFill>
                  <a:srgbClr val="262626"/>
                </a:solidFill>
              </a:rPr>
              <a:t>Those with low MLS had a variety of responses.</a:t>
            </a:r>
          </a:p>
          <a:p>
            <a:pPr>
              <a:buSzPct val="114999"/>
            </a:pPr>
            <a:r>
              <a:rPr lang="en-US" sz="1800">
                <a:solidFill>
                  <a:srgbClr val="262626"/>
                </a:solidFill>
              </a:rPr>
              <a:t>Choirs could encourage learning new MLS for those feeling frustrated, as increased skills should lessen frustration.</a:t>
            </a:r>
          </a:p>
        </p:txBody>
      </p: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6C22FCAC-D7EC-4A52-B153-FF761E2235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95491" y="0"/>
            <a:ext cx="7396509" cy="68580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 descr="A graph with blue dots and a line&#10;&#10;AI-generated content may be incorrect.">
            <a:extLst>
              <a:ext uri="{FF2B5EF4-FFF2-40B4-BE49-F238E27FC236}">
                <a16:creationId xmlns:a16="http://schemas.microsoft.com/office/drawing/2014/main" id="{F5C8FC05-4E3C-8322-4A67-9C312BFE0B8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35910" y="1116711"/>
            <a:ext cx="6098041" cy="457353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DF942CE0-3623-F721-AB1E-A1E0E6A6C243}"/>
              </a:ext>
            </a:extLst>
          </p:cNvPr>
          <p:cNvSpPr txBox="1"/>
          <p:nvPr/>
        </p:nvSpPr>
        <p:spPr>
          <a:xfrm>
            <a:off x="8701216" y="6065108"/>
            <a:ext cx="2743199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P value = 0.0000000246897</a:t>
            </a:r>
          </a:p>
        </p:txBody>
      </p:sp>
    </p:spTree>
    <p:extLst>
      <p:ext uri="{BB962C8B-B14F-4D97-AF65-F5344CB8AC3E}">
        <p14:creationId xmlns:p14="http://schemas.microsoft.com/office/powerpoint/2010/main" val="28999960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333F0879-3DA0-4CB8-B35E-A0AD425581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24D2183-F388-476E-92A9-D6639D6985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6138" y="496090"/>
            <a:ext cx="3823215" cy="5883295"/>
          </a:xfrm>
          <a:prstGeom prst="rect">
            <a:avLst/>
          </a:prstGeom>
          <a:blipFill dpi="0" rotWithShape="1">
            <a:blip r:embed="rId2"/>
            <a:srcRect/>
            <a:tile tx="0" ty="0" sx="100000" sy="100000" flip="none" algn="tl"/>
          </a:blipFill>
          <a:ln>
            <a:noFill/>
          </a:ln>
          <a:effectLst>
            <a:outerShdw blurRad="114300" dist="127000" dir="5400000" sx="99000" sy="99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twoPt" dir="t"/>
          </a:scene3d>
          <a:sp3d contourW="6350">
            <a:bevelT w="12700" h="0" prst="coolSlant"/>
            <a:contourClr>
              <a:schemeClr val="bg2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243462E7-1698-4B21-BE89-AEFAC7C2FE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8012" y="609602"/>
            <a:ext cx="3552006" cy="5638800"/>
          </a:xfrm>
          <a:prstGeom prst="rect">
            <a:avLst/>
          </a:prstGeom>
          <a:noFill/>
          <a:ln w="15875" cap="flat">
            <a:miter lim="800000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2F6229-DC35-E69A-0DEB-56EA02CD84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29140" y="972766"/>
            <a:ext cx="2835464" cy="1254868"/>
          </a:xfrm>
        </p:spPr>
        <p:txBody>
          <a:bodyPr anchor="b">
            <a:normAutofit/>
          </a:bodyPr>
          <a:lstStyle/>
          <a:p>
            <a:r>
              <a:rPr lang="en-GB" sz="2800">
                <a:solidFill>
                  <a:srgbClr val="262626"/>
                </a:solidFill>
              </a:rPr>
              <a:t>Feeling Welcome and Supported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BDDE32F5-FEBF-51CC-C84D-877D1D9993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29141" y="2430471"/>
            <a:ext cx="2835464" cy="3552039"/>
          </a:xfrm>
        </p:spPr>
        <p:txBody>
          <a:bodyPr>
            <a:normAutofit fontScale="85000" lnSpcReduction="10000"/>
          </a:bodyPr>
          <a:lstStyle/>
          <a:p>
            <a:r>
              <a:rPr lang="en-US" sz="1800" dirty="0">
                <a:solidFill>
                  <a:srgbClr val="262626"/>
                </a:solidFill>
              </a:rPr>
              <a:t>Over 97% of participants felt welcome and supported at their choir rehearsals.</a:t>
            </a:r>
            <a:endParaRPr lang="en-US" dirty="0"/>
          </a:p>
          <a:p>
            <a:pPr>
              <a:buSzPct val="114999"/>
            </a:pPr>
            <a:r>
              <a:rPr lang="en-US" sz="1800"/>
              <a:t>MLS had zero impact on feeling welcome and supported – outliers had average MLS and therefore did not impact correlations. Not statistically significant.</a:t>
            </a:r>
          </a:p>
          <a:p>
            <a:pPr>
              <a:buSzPct val="114999"/>
            </a:pPr>
            <a:r>
              <a:rPr lang="en-US" sz="1800"/>
              <a:t>This is a positive outcome for the choral community.  It displays a healthy community spirit and genuine openness to those who are new to using sheet music.</a:t>
            </a:r>
          </a:p>
          <a:p>
            <a:pPr>
              <a:buSzPct val="114999"/>
            </a:pPr>
            <a:endParaRPr lang="en-US"/>
          </a:p>
        </p:txBody>
      </p: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6C22FCAC-D7EC-4A52-B153-FF761E2235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95491" y="0"/>
            <a:ext cx="7396509" cy="68580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 descr="A graph with blue dots and numbers&#10;&#10;AI-generated content may be incorrect.">
            <a:extLst>
              <a:ext uri="{FF2B5EF4-FFF2-40B4-BE49-F238E27FC236}">
                <a16:creationId xmlns:a16="http://schemas.microsoft.com/office/drawing/2014/main" id="{4B29C813-8924-08F0-FAEF-B462C6B8D5B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35910" y="956637"/>
            <a:ext cx="6098041" cy="4893678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D8A050CE-90EC-D750-F086-427CEC489BF4}"/>
              </a:ext>
            </a:extLst>
          </p:cNvPr>
          <p:cNvSpPr txBox="1"/>
          <p:nvPr/>
        </p:nvSpPr>
        <p:spPr>
          <a:xfrm>
            <a:off x="8783594" y="6147486"/>
            <a:ext cx="2743199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P value = 0.0621064</a:t>
            </a:r>
          </a:p>
        </p:txBody>
      </p:sp>
    </p:spTree>
    <p:extLst>
      <p:ext uri="{BB962C8B-B14F-4D97-AF65-F5344CB8AC3E}">
        <p14:creationId xmlns:p14="http://schemas.microsoft.com/office/powerpoint/2010/main" val="180034381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333F0879-3DA0-4CB8-B35E-A0AD425581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24D2183-F388-476E-92A9-D6639D6985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6138" y="496090"/>
            <a:ext cx="3823215" cy="5883295"/>
          </a:xfrm>
          <a:prstGeom prst="rect">
            <a:avLst/>
          </a:prstGeom>
          <a:blipFill dpi="0" rotWithShape="1">
            <a:blip r:embed="rId2"/>
            <a:srcRect/>
            <a:tile tx="0" ty="0" sx="100000" sy="100000" flip="none" algn="tl"/>
          </a:blipFill>
          <a:ln>
            <a:noFill/>
          </a:ln>
          <a:effectLst>
            <a:outerShdw blurRad="114300" dist="127000" dir="5400000" sx="99000" sy="99000" algn="t" rotWithShape="0">
              <a:prstClr val="black">
                <a:alpha val="40000"/>
              </a:prstClr>
            </a:outerShdw>
          </a:effectLst>
          <a:scene3d>
            <a:camera prst="orthographicFront"/>
            <a:lightRig rig="twoPt" dir="t"/>
          </a:scene3d>
          <a:sp3d contourW="6350">
            <a:bevelT w="12700" h="0" prst="coolSlant"/>
            <a:contourClr>
              <a:schemeClr val="bg2"/>
            </a:contourClr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243462E7-1698-4B21-BE89-AEFAC7C2FE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8012" y="609602"/>
            <a:ext cx="3552006" cy="5638800"/>
          </a:xfrm>
          <a:prstGeom prst="rect">
            <a:avLst/>
          </a:prstGeom>
          <a:noFill/>
          <a:ln w="15875" cap="flat">
            <a:miter lim="800000"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2BEC714-DBCC-5236-91BB-7FEC4A12AD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29140" y="972766"/>
            <a:ext cx="2835464" cy="1254868"/>
          </a:xfrm>
        </p:spPr>
        <p:txBody>
          <a:bodyPr anchor="b">
            <a:normAutofit/>
          </a:bodyPr>
          <a:lstStyle/>
          <a:p>
            <a:r>
              <a:rPr lang="en-GB" sz="2800">
                <a:solidFill>
                  <a:srgbClr val="262626"/>
                </a:solidFill>
              </a:rPr>
              <a:t>Feeling Confident in Rehearsals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FDE5797D-7294-59F0-0FE5-13875C2E4FF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29141" y="2430471"/>
            <a:ext cx="2835464" cy="3552039"/>
          </a:xfrm>
        </p:spPr>
        <p:txBody>
          <a:bodyPr>
            <a:normAutofit fontScale="92500"/>
          </a:bodyPr>
          <a:lstStyle/>
          <a:p>
            <a:r>
              <a:rPr lang="en-US" sz="1800" dirty="0">
                <a:solidFill>
                  <a:srgbClr val="262626"/>
                </a:solidFill>
              </a:rPr>
              <a:t>Strong Correlation between MLS and feeling confident during rehearsals.</a:t>
            </a:r>
          </a:p>
          <a:p>
            <a:pPr>
              <a:buSzPct val="114999"/>
            </a:pPr>
            <a:r>
              <a:rPr lang="en-US" sz="1800" dirty="0">
                <a:solidFill>
                  <a:srgbClr val="262626"/>
                </a:solidFill>
              </a:rPr>
              <a:t>Those with low MLS are unlikely to feel confident and may need extra support.</a:t>
            </a:r>
          </a:p>
          <a:p>
            <a:pPr>
              <a:buSzPct val="114999"/>
            </a:pPr>
            <a:r>
              <a:rPr lang="en-US" sz="1800" dirty="0">
                <a:solidFill>
                  <a:srgbClr val="262626"/>
                </a:solidFill>
              </a:rPr>
              <a:t>Providing </a:t>
            </a:r>
            <a:r>
              <a:rPr lang="en-US" sz="1800">
                <a:solidFill>
                  <a:srgbClr val="262626"/>
                </a:solidFill>
              </a:rPr>
              <a:t>opportunities</a:t>
            </a:r>
            <a:r>
              <a:rPr lang="en-US" sz="1800" dirty="0">
                <a:solidFill>
                  <a:srgbClr val="262626"/>
                </a:solidFill>
              </a:rPr>
              <a:t> to increase MLS will ensure a higher percentage of choral singers will feel confident during practice.</a:t>
            </a:r>
          </a:p>
          <a:p>
            <a:pPr>
              <a:buSzPct val="114999"/>
            </a:pPr>
            <a:endParaRPr lang="en-US" sz="1800">
              <a:solidFill>
                <a:srgbClr val="262626"/>
              </a:solidFill>
            </a:endParaRPr>
          </a:p>
          <a:p>
            <a:pPr>
              <a:buSzPct val="114999"/>
            </a:pPr>
            <a:endParaRPr lang="en-US" sz="1800">
              <a:solidFill>
                <a:srgbClr val="262626"/>
              </a:solidFill>
            </a:endParaRPr>
          </a:p>
        </p:txBody>
      </p: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6C22FCAC-D7EC-4A52-B153-FF761E2235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95491" y="0"/>
            <a:ext cx="7396509" cy="685800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 descr="A graph with blue dots&#10;&#10;AI-generated content may be incorrect.">
            <a:extLst>
              <a:ext uri="{FF2B5EF4-FFF2-40B4-BE49-F238E27FC236}">
                <a16:creationId xmlns:a16="http://schemas.microsoft.com/office/drawing/2014/main" id="{D4836294-ABF8-93CF-FF6D-6E75D0B7FAD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35910" y="1406368"/>
            <a:ext cx="6098041" cy="399421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8C063F5A-EF78-97EF-50D4-43FDE904D019}"/>
              </a:ext>
            </a:extLst>
          </p:cNvPr>
          <p:cNvSpPr txBox="1"/>
          <p:nvPr/>
        </p:nvSpPr>
        <p:spPr>
          <a:xfrm>
            <a:off x="8258432" y="5910648"/>
            <a:ext cx="3278658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P value = 0.00000000001965</a:t>
            </a:r>
          </a:p>
        </p:txBody>
      </p:sp>
    </p:spTree>
    <p:extLst>
      <p:ext uri="{BB962C8B-B14F-4D97-AF65-F5344CB8AC3E}">
        <p14:creationId xmlns:p14="http://schemas.microsoft.com/office/powerpoint/2010/main" val="299201088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B7328C2D-38F0-4C80-9EA5-A1AD0D6B20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3"/>
            <a:stretch/>
          </a:blipFill>
          <a:ln w="15875" cap="flat" cmpd="sng" algn="ctr">
            <a:solidFill>
              <a:srgbClr val="B15E28">
                <a:shade val="50000"/>
              </a:srgbClr>
            </a:solidFill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aramond" panose="02020404030301010803"/>
              <a:ea typeface="+mn-ea"/>
              <a:cs typeface="+mn-cs"/>
            </a:endParaRP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BD17E249-48D0-476B-A642-A5D58DD39A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88825" cy="6856215"/>
            <a:chOff x="0" y="0"/>
            <a:chExt cx="12188825" cy="6856215"/>
          </a:xfrm>
        </p:grpSpPr>
        <p:pic>
          <p:nvPicPr>
            <p:cNvPr id="11" name="Picture 10">
              <a:extLst>
                <a:ext uri="{FF2B5EF4-FFF2-40B4-BE49-F238E27FC236}">
                  <a16:creationId xmlns:a16="http://schemas.microsoft.com/office/drawing/2014/main" id="{7E4B7EC7-DE5B-4F27-839A-7CDF49C6181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DDA01082-3C8F-4602-8DA7-C82DF70956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 cmpd="sng" algn="ctr">
              <a:solidFill>
                <a:schemeClr val="accent1"/>
              </a:solidFill>
              <a:prstDash val="solid"/>
              <a:miter lim="800000"/>
            </a:ln>
            <a:effectLst>
              <a:innerShdw blurRad="25400" dist="12700" dir="13500000">
                <a:srgbClr val="000000">
                  <a:alpha val="45000"/>
                </a:srgbClr>
              </a:innerShdw>
            </a:effectLst>
          </p:spPr>
        </p:sp>
        <p:pic>
          <p:nvPicPr>
            <p:cNvPr id="13" name="Picture 12">
              <a:extLst>
                <a:ext uri="{FF2B5EF4-FFF2-40B4-BE49-F238E27FC236}">
                  <a16:creationId xmlns:a16="http://schemas.microsoft.com/office/drawing/2014/main" id="{1A21B48A-5892-4DD2-B2E1-91BD42A44C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5093"/>
            <a:stretch/>
          </p:blipFill>
          <p:spPr>
            <a:xfrm rot="5400000">
              <a:off x="5706471" y="76265"/>
              <a:ext cx="758952" cy="606425"/>
            </a:xfrm>
            <a:prstGeom prst="rect">
              <a:avLst/>
            </a:prstGeom>
          </p:spPr>
        </p:pic>
        <p:pic>
          <p:nvPicPr>
            <p:cNvPr id="14" name="Picture 13">
              <a:extLst>
                <a:ext uri="{FF2B5EF4-FFF2-40B4-BE49-F238E27FC236}">
                  <a16:creationId xmlns:a16="http://schemas.microsoft.com/office/drawing/2014/main" id="{BE083B53-5B4C-4C29-BDFD-A28B754A59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PicPr>
              <a:picLocks noChangeAspect="1"/>
            </p:cNvPic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PicPr>
          <p:blipFill rotWithShape="1"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5093"/>
            <a:stretch/>
          </p:blipFill>
          <p:spPr>
            <a:xfrm rot="5400000">
              <a:off x="5706470" y="6173526"/>
              <a:ext cx="758952" cy="606425"/>
            </a:xfrm>
            <a:prstGeom prst="rect">
              <a:avLst/>
            </a:prstGeom>
          </p:spPr>
        </p:pic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7CFF141-9745-1716-BCE2-D78320A6AA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</p:spPr>
        <p:txBody>
          <a:bodyPr>
            <a:normAutofit/>
          </a:bodyPr>
          <a:lstStyle/>
          <a:p>
            <a:r>
              <a:rPr lang="en-GB" dirty="0"/>
              <a:t>Conclusions &amp; </a:t>
            </a:r>
            <a:r>
              <a:rPr lang="en-GB"/>
              <a:t>Recommendations</a:t>
            </a:r>
            <a:endParaRPr lang="en-GB" dirty="0"/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0B65B193-F600-4C1B-9DBF-09D94CDB08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83042" y="2400639"/>
            <a:ext cx="927385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A76D6E-8935-F406-D98F-56E07472C0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1" y="2556932"/>
            <a:ext cx="9601196" cy="3318936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Wide variety of self-perceived music literacy skills.</a:t>
            </a:r>
          </a:p>
          <a:p>
            <a:pPr>
              <a:buSzPct val="114999"/>
            </a:pPr>
            <a:r>
              <a:rPr lang="en-GB"/>
              <a:t>Skills Building is desired at all literacy levels.  Even those who consider themselves to have excellent MLS desired access to more training and skills building.</a:t>
            </a:r>
            <a:endParaRPr lang="en-GB" dirty="0"/>
          </a:p>
          <a:p>
            <a:pPr>
              <a:buSzPct val="114999"/>
            </a:pPr>
            <a:r>
              <a:rPr lang="en-GB" dirty="0"/>
              <a:t>Participants overwhelmingly felt welcome and supported in their choirs.</a:t>
            </a:r>
          </a:p>
          <a:p>
            <a:pPr>
              <a:buSzPct val="114999"/>
            </a:pPr>
            <a:r>
              <a:rPr lang="en-GB" dirty="0"/>
              <a:t>Participants with a high level of self-perceived MLS felt more confident during rehearsals.</a:t>
            </a:r>
          </a:p>
          <a:p>
            <a:pPr>
              <a:buSzPct val="114999"/>
            </a:pPr>
            <a:r>
              <a:rPr lang="en-GB" dirty="0"/>
              <a:t>Further Research </a:t>
            </a:r>
            <a:r>
              <a:rPr lang="en-GB"/>
              <a:t>Recommendations</a:t>
            </a:r>
            <a:r>
              <a:rPr lang="en-GB" dirty="0"/>
              <a:t> include:</a:t>
            </a:r>
          </a:p>
          <a:p>
            <a:pPr>
              <a:buSzPct val="114999"/>
            </a:pPr>
            <a:r>
              <a:rPr lang="en-GB" dirty="0"/>
              <a:t>Comparing MLS within this choral genre to auditioned choirs and NVN choirs</a:t>
            </a:r>
          </a:p>
          <a:p>
            <a:pPr>
              <a:buSzPct val="114999"/>
            </a:pPr>
            <a:r>
              <a:rPr lang="en-GB" dirty="0"/>
              <a:t>Studies using a formal test to screen for </a:t>
            </a:r>
            <a:r>
              <a:rPr lang="en-GB"/>
              <a:t>participants – possibly with literacy sub-categories</a:t>
            </a:r>
            <a:r>
              <a:rPr lang="en-GB" dirty="0"/>
              <a:t> </a:t>
            </a:r>
          </a:p>
          <a:p>
            <a:pPr>
              <a:buSzPct val="114999"/>
            </a:pPr>
            <a:r>
              <a:rPr lang="en-GB"/>
              <a:t>Studies exploring possible correlations between skills building and increased confidence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2410877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5EB8E3BF-F464-4900-8994-851061A9AD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Close-up of mirrored windows with clouds">
            <a:extLst>
              <a:ext uri="{FF2B5EF4-FFF2-40B4-BE49-F238E27FC236}">
                <a16:creationId xmlns:a16="http://schemas.microsoft.com/office/drawing/2014/main" id="{F3101475-D151-AD62-A12E-2BCD835ED5E1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1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138000"/>
                    </a14:imgEffect>
                    <a14:imgEffect>
                      <a14:brightnessContrast bright="-31000" contrast="-21000"/>
                    </a14:imgEffect>
                  </a14:imgLayer>
                </a14:imgProps>
              </a:ext>
            </a:extLst>
          </a:blip>
          <a:srcRect t="7812" b="7812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5EA1196-2A4D-FCFB-03CB-6ED4FB0662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Reflective Practice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8E0602D6-3A81-42F8-AE67-1BAAFC967C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524000" y="2421466"/>
            <a:ext cx="9144000" cy="0"/>
          </a:xfrm>
          <a:prstGeom prst="line">
            <a:avLst/>
          </a:prstGeom>
          <a:ln w="15875">
            <a:solidFill>
              <a:srgbClr val="FFFFFF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263EB2-DFA0-531F-AF90-38437F2C36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95401" y="2556932"/>
            <a:ext cx="9601196" cy="3318936"/>
          </a:xfrm>
        </p:spPr>
        <p:txBody>
          <a:bodyPr>
            <a:normAutofit fontScale="92500" lnSpcReduction="20000"/>
          </a:bodyPr>
          <a:lstStyle/>
          <a:p>
            <a:r>
              <a:rPr lang="en-GB">
                <a:solidFill>
                  <a:srgbClr val="FFFFFF"/>
                </a:solidFill>
              </a:rPr>
              <a:t>I have witnessed a wide variety of MLS in my choirs.  I have been unsure how best to serve my choir members whilst maintaining a welcome and inclusive culture.</a:t>
            </a:r>
          </a:p>
          <a:p>
            <a:pPr>
              <a:buSzPct val="114999"/>
            </a:pPr>
            <a:r>
              <a:rPr lang="en-GB">
                <a:solidFill>
                  <a:srgbClr val="FFFFFF"/>
                </a:solidFill>
              </a:rPr>
              <a:t>I understand the complexity of the problem at a deeper level and feel empowered to create music literacy training for a wide variety of skill levels and interest.</a:t>
            </a:r>
          </a:p>
          <a:p>
            <a:pPr>
              <a:buSzPct val="114999"/>
            </a:pPr>
            <a:r>
              <a:rPr lang="en-GB">
                <a:solidFill>
                  <a:srgbClr val="FFFFFF"/>
                </a:solidFill>
              </a:rPr>
              <a:t>Importance of continuing to create an inclusive environment with aural practice tools and call &amp; response embedded into our rehearsals. Not everyone wants to improve their MLS, however they still want to sing in choirs that use sheet music.</a:t>
            </a:r>
          </a:p>
          <a:p>
            <a:pPr>
              <a:buSzPct val="114999"/>
            </a:pPr>
            <a:r>
              <a:rPr lang="en-GB">
                <a:solidFill>
                  <a:srgbClr val="FFFFFF"/>
                </a:solidFill>
              </a:rPr>
              <a:t>Open communication about music literacy levels and strategies/tools for teaching could have a positive impact on the wider choral conducting community</a:t>
            </a:r>
          </a:p>
          <a:p>
            <a:pPr>
              <a:buSzPct val="114999"/>
            </a:pPr>
            <a:endParaRPr lang="en-GB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7766269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5EB8E3BF-F464-4900-8994-851061A9AD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bstract blurred public library with bookshelves">
            <a:extLst>
              <a:ext uri="{FF2B5EF4-FFF2-40B4-BE49-F238E27FC236}">
                <a16:creationId xmlns:a16="http://schemas.microsoft.com/office/drawing/2014/main" id="{7DC3EDF7-8921-C2BC-B7FE-CB614AB5B62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7864" b="7864"/>
          <a:stretch/>
        </p:blipFill>
        <p:spPr>
          <a:xfrm>
            <a:off x="-176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1AEEA43-899B-3970-81CB-DE64772EEB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References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8E0602D6-3A81-42F8-AE67-1BAAFC967C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524000" y="2421466"/>
            <a:ext cx="9144000" cy="0"/>
          </a:xfrm>
          <a:prstGeom prst="line">
            <a:avLst/>
          </a:prstGeom>
          <a:ln w="15875">
            <a:solidFill>
              <a:srgbClr val="FFFFFF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DE003C-DB52-1D1D-B1BB-D59CA6AE77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2809" y="2420779"/>
            <a:ext cx="11021714" cy="4078392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1200" dirty="0">
                <a:solidFill>
                  <a:schemeClr val="bg1"/>
                </a:solidFill>
                <a:latin typeface="Arial"/>
                <a:cs typeface="Arial"/>
              </a:rPr>
              <a:t>Arthurs, Y. and Petrini, K. (2024) ‘Musicians’ views on the role of reading music in learning, performance, and understanding’, </a:t>
            </a:r>
            <a:r>
              <a:rPr lang="en-GB" sz="1200" i="1" dirty="0">
                <a:solidFill>
                  <a:schemeClr val="bg1"/>
                </a:solidFill>
                <a:latin typeface="Arial"/>
                <a:cs typeface="Arial"/>
              </a:rPr>
              <a:t>Musicae scientiae</a:t>
            </a:r>
            <a:r>
              <a:rPr lang="en-GB" sz="1200" dirty="0">
                <a:solidFill>
                  <a:schemeClr val="bg1"/>
                </a:solidFill>
                <a:latin typeface="Arial"/>
                <a:cs typeface="Arial"/>
              </a:rPr>
              <a:t>, 28(1), pp. 3–17. Available at: </a:t>
            </a:r>
            <a:r>
              <a:rPr lang="en-GB" sz="1200" u="sng" dirty="0">
                <a:solidFill>
                  <a:schemeClr val="bg1"/>
                </a:solidFill>
                <a:latin typeface="Arial"/>
                <a:cs typeface="Arial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https://doi.org/10.1177/10298649221149110</a:t>
            </a:r>
            <a:r>
              <a:rPr lang="en-GB" sz="1200" dirty="0">
                <a:solidFill>
                  <a:schemeClr val="bg1"/>
                </a:solidFill>
                <a:latin typeface="Arial"/>
                <a:cs typeface="Arial"/>
              </a:rPr>
              <a:t>. </a:t>
            </a:r>
          </a:p>
          <a:p>
            <a:pPr>
              <a:buSzPct val="114999"/>
            </a:pPr>
            <a:r>
              <a:rPr lang="en-GB" sz="1200" dirty="0">
                <a:solidFill>
                  <a:schemeClr val="bg1"/>
                </a:solidFill>
                <a:latin typeface="Arial"/>
                <a:cs typeface="Arial"/>
              </a:rPr>
              <a:t>Bailey, E.N. (2023) ‘University Music Ensemble Participation and Psychological Well-Being’, </a:t>
            </a:r>
            <a:r>
              <a:rPr lang="en-GB" sz="1200" i="1" dirty="0">
                <a:solidFill>
                  <a:schemeClr val="bg1"/>
                </a:solidFill>
                <a:latin typeface="Arial"/>
                <a:cs typeface="Arial"/>
              </a:rPr>
              <a:t>Contributions to music education</a:t>
            </a:r>
            <a:r>
              <a:rPr lang="en-GB" sz="1200" dirty="0">
                <a:solidFill>
                  <a:schemeClr val="bg1"/>
                </a:solidFill>
                <a:latin typeface="Arial"/>
                <a:cs typeface="Arial"/>
              </a:rPr>
              <a:t>, 48, pp. 99–120.</a:t>
            </a:r>
          </a:p>
          <a:p>
            <a:pPr>
              <a:buSzPct val="114999"/>
            </a:pPr>
            <a:r>
              <a:rPr lang="en-GB" sz="1200" dirty="0">
                <a:solidFill>
                  <a:schemeClr val="bg1"/>
                </a:solidFill>
                <a:latin typeface="Arial"/>
                <a:cs typeface="Arial"/>
              </a:rPr>
              <a:t>Barrett, M. </a:t>
            </a:r>
            <a:r>
              <a:rPr lang="en-GB" sz="1200" i="1" dirty="0">
                <a:solidFill>
                  <a:schemeClr val="bg1"/>
                </a:solidFill>
                <a:latin typeface="Arial"/>
                <a:cs typeface="Arial"/>
              </a:rPr>
              <a:t>et al.</a:t>
            </a:r>
            <a:r>
              <a:rPr lang="en-GB" sz="1200" dirty="0">
                <a:solidFill>
                  <a:schemeClr val="bg1"/>
                </a:solidFill>
                <a:latin typeface="Arial"/>
                <a:cs typeface="Arial"/>
              </a:rPr>
              <a:t> (2020) ‘Learning Music Theory “</a:t>
            </a:r>
            <a:r>
              <a:rPr lang="en-GB" sz="1200" err="1">
                <a:solidFill>
                  <a:schemeClr val="bg1"/>
                </a:solidFill>
                <a:latin typeface="Arial"/>
                <a:cs typeface="Arial"/>
              </a:rPr>
              <a:t>en</a:t>
            </a:r>
            <a:r>
              <a:rPr lang="en-GB" sz="1200" dirty="0">
                <a:solidFill>
                  <a:schemeClr val="bg1"/>
                </a:solidFill>
                <a:latin typeface="Arial"/>
                <a:cs typeface="Arial"/>
              </a:rPr>
              <a:t> Passant”: A Study in an Internationally Recognised South African University Student Choir’, </a:t>
            </a:r>
            <a:r>
              <a:rPr lang="en-GB" sz="1200" i="1" dirty="0">
                <a:solidFill>
                  <a:schemeClr val="bg1"/>
                </a:solidFill>
                <a:latin typeface="Arial"/>
                <a:cs typeface="Arial"/>
              </a:rPr>
              <a:t>British journal of music education</a:t>
            </a:r>
            <a:r>
              <a:rPr lang="en-GB" sz="1200" dirty="0">
                <a:solidFill>
                  <a:schemeClr val="bg1"/>
                </a:solidFill>
                <a:latin typeface="Arial"/>
                <a:cs typeface="Arial"/>
              </a:rPr>
              <a:t>, 37(2), pp. 155–168. Available at: </a:t>
            </a:r>
            <a:r>
              <a:rPr lang="en-GB" sz="1200" dirty="0">
                <a:solidFill>
                  <a:schemeClr val="bg1"/>
                </a:solidFill>
                <a:latin typeface="Arial"/>
                <a:cs typeface="Arial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https://doi.org/10.1017/S0265051719000238</a:t>
            </a:r>
            <a:r>
              <a:rPr lang="en-GB" sz="1200" dirty="0">
                <a:solidFill>
                  <a:schemeClr val="bg1"/>
                </a:solidFill>
                <a:latin typeface="Arial"/>
                <a:cs typeface="Arial"/>
              </a:rPr>
              <a:t>.</a:t>
            </a:r>
          </a:p>
          <a:p>
            <a:pPr>
              <a:buSzPct val="114999"/>
            </a:pPr>
            <a:r>
              <a:rPr lang="en-GB" sz="1200" dirty="0">
                <a:solidFill>
                  <a:schemeClr val="bg1"/>
                </a:solidFill>
                <a:latin typeface="Arial"/>
                <a:ea typeface="Source Sans Pro"/>
                <a:cs typeface="Arial"/>
              </a:rPr>
              <a:t>Dahl, P. (2009) ‘THE RISE AND FALL OF LITERACY IN CLASSICAL MUSIC: AN ESSAY ON MUSICAL NOTATION’, </a:t>
            </a:r>
            <a:r>
              <a:rPr lang="en-GB" sz="1200" i="1" dirty="0">
                <a:solidFill>
                  <a:schemeClr val="bg1"/>
                </a:solidFill>
                <a:latin typeface="Arial"/>
                <a:ea typeface="Source Sans Pro"/>
                <a:cs typeface="Arial"/>
              </a:rPr>
              <a:t>Fontes Artis Musicae</a:t>
            </a:r>
            <a:r>
              <a:rPr lang="en-GB" sz="1200" dirty="0">
                <a:solidFill>
                  <a:schemeClr val="bg1"/>
                </a:solidFill>
                <a:latin typeface="Arial"/>
                <a:ea typeface="Source Sans Pro"/>
                <a:cs typeface="Arial"/>
              </a:rPr>
              <a:t>, 56(1), pp. 66–76.</a:t>
            </a:r>
            <a:endParaRPr lang="en-GB" sz="1200" dirty="0">
              <a:solidFill>
                <a:schemeClr val="bg1"/>
              </a:solidFill>
              <a:latin typeface="Arial"/>
              <a:cs typeface="Arial"/>
            </a:endParaRPr>
          </a:p>
          <a:p>
            <a:pPr>
              <a:buSzPct val="114999"/>
            </a:pPr>
            <a:r>
              <a:rPr lang="en-GB" sz="1200" dirty="0">
                <a:solidFill>
                  <a:schemeClr val="bg1"/>
                </a:solidFill>
                <a:latin typeface="Arial"/>
                <a:cs typeface="Arial"/>
              </a:rPr>
              <a:t>Lucia, C. (2007) ‘How critical is music theory?’, </a:t>
            </a:r>
            <a:r>
              <a:rPr lang="en-GB" sz="1200" i="1" dirty="0">
                <a:solidFill>
                  <a:schemeClr val="bg1"/>
                </a:solidFill>
                <a:latin typeface="Arial"/>
                <a:cs typeface="Arial"/>
              </a:rPr>
              <a:t>Critical arts</a:t>
            </a:r>
            <a:r>
              <a:rPr lang="en-GB" sz="1200" dirty="0">
                <a:solidFill>
                  <a:schemeClr val="bg1"/>
                </a:solidFill>
                <a:latin typeface="Arial"/>
                <a:cs typeface="Arial"/>
              </a:rPr>
              <a:t>, 21(1), pp. 166–189. Available at: </a:t>
            </a:r>
            <a:r>
              <a:rPr lang="en-GB" sz="1200" u="sng" dirty="0">
                <a:solidFill>
                  <a:schemeClr val="bg1"/>
                </a:solidFill>
                <a:latin typeface="Arial"/>
                <a:cs typeface="Arial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https://doi.org/10.1080/02560040701398871</a:t>
            </a:r>
            <a:r>
              <a:rPr lang="en-GB" sz="1200" dirty="0">
                <a:solidFill>
                  <a:schemeClr val="bg1"/>
                </a:solidFill>
                <a:latin typeface="Arial"/>
                <a:cs typeface="Arial"/>
              </a:rPr>
              <a:t>. </a:t>
            </a:r>
          </a:p>
          <a:p>
            <a:pPr>
              <a:buSzPct val="114999"/>
            </a:pPr>
            <a:r>
              <a:rPr lang="en-GB" sz="1200" dirty="0">
                <a:solidFill>
                  <a:schemeClr val="bg1"/>
                </a:solidFill>
                <a:latin typeface="Arial"/>
                <a:cs typeface="Arial"/>
              </a:rPr>
              <a:t>British Broadcasting Company (2025) </a:t>
            </a:r>
            <a:r>
              <a:rPr lang="en-GB" sz="1200" i="1" dirty="0">
                <a:solidFill>
                  <a:schemeClr val="bg1"/>
                </a:solidFill>
                <a:latin typeface="Arial"/>
                <a:cs typeface="Arial"/>
              </a:rPr>
              <a:t>The Choir </a:t>
            </a:r>
            <a:r>
              <a:rPr lang="en-GB" sz="1200" dirty="0">
                <a:solidFill>
                  <a:schemeClr val="bg1"/>
                </a:solidFill>
                <a:latin typeface="Arial"/>
                <a:cs typeface="Arial"/>
              </a:rPr>
              <a:t>Available at: </a:t>
            </a:r>
            <a:r>
              <a:rPr lang="en-GB" sz="1200" u="sng" dirty="0">
                <a:solidFill>
                  <a:schemeClr val="bg1"/>
                </a:solidFill>
                <a:latin typeface="Arial"/>
                <a:cs typeface="Arial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https://www.bbc.co.uk/programmes/b008y125</a:t>
            </a:r>
            <a:r>
              <a:rPr lang="en-GB" sz="1200" dirty="0">
                <a:solidFill>
                  <a:schemeClr val="bg1"/>
                </a:solidFill>
                <a:latin typeface="Arial"/>
                <a:cs typeface="Arial"/>
              </a:rPr>
              <a:t> (Accessed: 8 February 2025).</a:t>
            </a:r>
          </a:p>
          <a:p>
            <a:pPr>
              <a:buSzPct val="114999"/>
            </a:pPr>
            <a:r>
              <a:rPr lang="en-GB" sz="1200" dirty="0">
                <a:solidFill>
                  <a:schemeClr val="bg1"/>
                </a:solidFill>
                <a:latin typeface="Arial"/>
                <a:cs typeface="Arial"/>
              </a:rPr>
              <a:t>Natural Voice Network (2025) </a:t>
            </a:r>
            <a:r>
              <a:rPr lang="en-GB" sz="1200" i="1" dirty="0">
                <a:solidFill>
                  <a:schemeClr val="bg1"/>
                </a:solidFill>
                <a:latin typeface="Arial"/>
                <a:cs typeface="Arial"/>
              </a:rPr>
              <a:t>Main Homepage </a:t>
            </a:r>
            <a:r>
              <a:rPr lang="en-GB" sz="1200" dirty="0">
                <a:solidFill>
                  <a:schemeClr val="bg1"/>
                </a:solidFill>
                <a:latin typeface="Arial"/>
                <a:cs typeface="Arial"/>
              </a:rPr>
              <a:t>Available at: </a:t>
            </a:r>
            <a:r>
              <a:rPr lang="en-GB" sz="1200" u="sng" dirty="0">
                <a:solidFill>
                  <a:schemeClr val="bg1"/>
                </a:solidFill>
                <a:latin typeface="Arial"/>
                <a:cs typeface="Arial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https://www.naturalvoice.net/</a:t>
            </a:r>
            <a:r>
              <a:rPr lang="en-GB" sz="1200" dirty="0">
                <a:solidFill>
                  <a:schemeClr val="bg1"/>
                </a:solidFill>
                <a:latin typeface="Arial"/>
                <a:cs typeface="Arial"/>
              </a:rPr>
              <a:t> (Accessed: 8 February 2025) </a:t>
            </a:r>
          </a:p>
          <a:p>
            <a:pPr>
              <a:buSzPct val="114999"/>
            </a:pPr>
            <a:r>
              <a:rPr lang="en-GB" sz="1200" dirty="0">
                <a:solidFill>
                  <a:schemeClr val="bg1"/>
                </a:solidFill>
                <a:latin typeface="Arial"/>
                <a:cs typeface="Arial"/>
              </a:rPr>
              <a:t>PRS for Music (2025) </a:t>
            </a:r>
            <a:r>
              <a:rPr lang="en-GB" sz="1200" i="1" dirty="0">
                <a:solidFill>
                  <a:schemeClr val="bg1"/>
                </a:solidFill>
                <a:latin typeface="Arial"/>
                <a:cs typeface="Arial"/>
              </a:rPr>
              <a:t>Number of UK Choirs at All-Time High </a:t>
            </a:r>
            <a:r>
              <a:rPr lang="en-GB" sz="1200" dirty="0">
                <a:solidFill>
                  <a:schemeClr val="bg1"/>
                </a:solidFill>
                <a:latin typeface="Arial"/>
                <a:cs typeface="Arial"/>
              </a:rPr>
              <a:t>Available at: </a:t>
            </a:r>
            <a:r>
              <a:rPr lang="en-GB" sz="1200" b="1" u="sng" dirty="0">
                <a:solidFill>
                  <a:schemeClr val="bg1"/>
                </a:solidFill>
                <a:latin typeface="Arial"/>
                <a:cs typeface="Arial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https://www.prsformusic.com/m-magazine/news/number-uk-choirs-time-high</a:t>
            </a:r>
            <a:r>
              <a:rPr lang="en-GB" sz="1200" b="1" dirty="0">
                <a:solidFill>
                  <a:schemeClr val="bg1"/>
                </a:solidFill>
                <a:latin typeface="Arial"/>
                <a:cs typeface="Arial"/>
              </a:rPr>
              <a:t> </a:t>
            </a:r>
            <a:r>
              <a:rPr lang="en-GB" sz="1200" dirty="0">
                <a:solidFill>
                  <a:schemeClr val="bg1"/>
                </a:solidFill>
                <a:latin typeface="Arial"/>
                <a:cs typeface="Arial"/>
              </a:rPr>
              <a:t>(Accessed: 7 February 2025).</a:t>
            </a:r>
          </a:p>
          <a:p>
            <a:pPr>
              <a:buSzPct val="114999"/>
            </a:pPr>
            <a:r>
              <a:rPr lang="en-GB" sz="1200" dirty="0">
                <a:solidFill>
                  <a:schemeClr val="bg1"/>
                </a:solidFill>
                <a:latin typeface="Arial"/>
                <a:cs typeface="Arial"/>
              </a:rPr>
              <a:t>Rock Choir (2025) </a:t>
            </a:r>
            <a:r>
              <a:rPr lang="en-GB" sz="1200" i="1" dirty="0">
                <a:solidFill>
                  <a:schemeClr val="bg1"/>
                </a:solidFill>
                <a:latin typeface="Arial"/>
                <a:cs typeface="Arial"/>
              </a:rPr>
              <a:t>Main Homepage </a:t>
            </a:r>
            <a:r>
              <a:rPr lang="en-GB" sz="1200" dirty="0">
                <a:solidFill>
                  <a:schemeClr val="bg1"/>
                </a:solidFill>
                <a:latin typeface="Arial"/>
                <a:cs typeface="Arial"/>
              </a:rPr>
              <a:t>Available at: </a:t>
            </a:r>
            <a:r>
              <a:rPr lang="en-GB" sz="1200" b="1" u="sng" dirty="0">
                <a:solidFill>
                  <a:schemeClr val="bg1"/>
                </a:solidFill>
                <a:latin typeface="Arial"/>
                <a:cs typeface="Arial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https://rockchoir.com/</a:t>
            </a:r>
            <a:r>
              <a:rPr lang="en-GB" sz="1200" b="1" dirty="0">
                <a:solidFill>
                  <a:schemeClr val="bg1"/>
                </a:solidFill>
                <a:latin typeface="Arial"/>
                <a:cs typeface="Arial"/>
              </a:rPr>
              <a:t> </a:t>
            </a:r>
            <a:r>
              <a:rPr lang="en-GB" sz="1200" dirty="0">
                <a:solidFill>
                  <a:schemeClr val="bg1"/>
                </a:solidFill>
                <a:latin typeface="Arial"/>
                <a:cs typeface="Arial"/>
              </a:rPr>
              <a:t>(Accessed: 7 February 2025).</a:t>
            </a:r>
          </a:p>
          <a:p>
            <a:pPr>
              <a:buSzPct val="114999"/>
            </a:pPr>
            <a:endParaRPr lang="en-GB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2770838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Application>Microsoft Office PowerPoint</Application>
  <PresentationFormat>Widescreen</PresentationFormat>
  <Slides>14</Slides>
  <Notes>1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5" baseType="lpstr">
      <vt:lpstr>Organic</vt:lpstr>
      <vt:lpstr>Music Literacy Skills (MLS) within  Non-Auditioned Community Choirs</vt:lpstr>
      <vt:lpstr>What is Music Literacy?</vt:lpstr>
      <vt:lpstr>Background and Justification</vt:lpstr>
      <vt:lpstr>Aims</vt:lpstr>
      <vt:lpstr>Research Methodology and Methods</vt:lpstr>
      <vt:lpstr>Ethics &amp; Insider Research</vt:lpstr>
      <vt:lpstr>Findings and Analysis</vt:lpstr>
      <vt:lpstr>Desire for Additional Music Literacy Skills </vt:lpstr>
      <vt:lpstr>Frustration Levels During Practice</vt:lpstr>
      <vt:lpstr>Feeling Welcome and Supported</vt:lpstr>
      <vt:lpstr>Feeling Confident in Rehearsals</vt:lpstr>
      <vt:lpstr>Conclusions &amp; Recommendations</vt:lpstr>
      <vt:lpstr>Reflective Practice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221</cp:revision>
  <dcterms:created xsi:type="dcterms:W3CDTF">2025-01-29T14:16:49Z</dcterms:created>
  <dcterms:modified xsi:type="dcterms:W3CDTF">2025-02-10T14:32:02Z</dcterms:modified>
</cp:coreProperties>
</file>