
<file path=[Content_Types].xml><?xml version="1.0" encoding="utf-8"?>
<Types xmlns="http://schemas.openxmlformats.org/package/2006/content-types">
  <Default Extension="fntdata" ContentType="application/x-fontdata"/>
  <Default Extension="jpeg" ContentType="image/jpeg"/>
  <Default Extension="jpg" ContentType="image/jpg"/>
  <Default Extension="rels" ContentType="application/vnd.openxmlformats-package.relationships+xml"/>
  <Default Extension="webp" ContentType="image/webp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 autoCompressPictures="0">
  <p:sldMasterIdLst>
    <p:sldMasterId id="2147483648" r:id="rId1"/>
  </p:sldMasterIdLst>
  <p:notesMasterIdLst>
    <p:notesMasterId r:id="rId15"/>
  </p:notesMasterIdLst>
  <p:sldIdLst>
    <p:sldId id="268" r:id="rId2"/>
    <p:sldId id="256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5" r:id="rId12"/>
    <p:sldId id="266" r:id="rId13"/>
    <p:sldId id="267" r:id="rId14"/>
  </p:sldIdLst>
  <p:sldSz cx="12192000" cy="6858000"/>
  <p:notesSz cx="6858000" cy="12192000"/>
  <p:embeddedFontLst>
    <p:embeddedFont>
      <p:font typeface="Calibri" panose="020F0502020204030204" pitchFamily="34" charset="0"/>
      <p:regular r:id="rId16"/>
      <p:bold r:id="rId17"/>
      <p:italic r:id="rId18"/>
      <p:boldItalic r:id="rId19"/>
    </p:embeddedFont>
    <p:embeddedFont>
      <p:font typeface="Oranienbaum" panose="020B0604020202020204" charset="0"/>
      <p:regular r:id="rId20"/>
    </p:embeddedFont>
    <p:embeddedFont>
      <p:font typeface="Quattrocento Sans" panose="020B0604020202020204" charset="0"/>
      <p:regular r:id="rId21"/>
    </p:embeddedFont>
    <p:embeddedFont>
      <p:font typeface="Unna" panose="020B0604020202020204" charset="0"/>
      <p:regular r:id="rId22"/>
    </p:embeddedFont>
  </p:embeddedFont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4A5D52"/>
    <a:srgbClr val="F9F7F3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04" d="100"/>
          <a:sy n="104" d="100"/>
        </p:scale>
        <p:origin x="114" y="33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font" Target="fonts/font3.fntdata"/><Relationship Id="rId26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font" Target="fonts/font6.fntdata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font" Target="fonts/font2.fntdata"/><Relationship Id="rId25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font" Target="fonts/font1.fntdata"/><Relationship Id="rId20" Type="http://schemas.openxmlformats.org/officeDocument/2006/relationships/font" Target="fonts/font5.fntdata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font" Target="fonts/font4.fntdata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font" Target="fonts/font7.fntdata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66686560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PTIST_MASTER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ebp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9F7F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extBox 11">
            <a:extLst>
              <a:ext uri="{FF2B5EF4-FFF2-40B4-BE49-F238E27FC236}">
                <a16:creationId xmlns:a16="http://schemas.microsoft.com/office/drawing/2014/main" id="{E765E473-1132-46B2-AB81-44F0E1623E04}"/>
              </a:ext>
            </a:extLst>
          </p:cNvPr>
          <p:cNvSpPr txBox="1"/>
          <p:nvPr/>
        </p:nvSpPr>
        <p:spPr>
          <a:xfrm>
            <a:off x="3048000" y="2618571"/>
            <a:ext cx="6096000" cy="165699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15000"/>
              </a:lnSpc>
              <a:spcAft>
                <a:spcPts val="800"/>
              </a:spcAft>
            </a:pPr>
            <a:r>
              <a:rPr lang="en-GB" sz="1800" b="1" kern="100" cap="all" dirty="0">
                <a:solidFill>
                  <a:srgbClr val="4A5D52"/>
                </a:solidFill>
                <a:effectLst/>
                <a:latin typeface="Oranienbaum" panose="020B0604020202020204" charset="0"/>
                <a:ea typeface="DengXian" panose="02010600030101010101" pitchFamily="2" charset="-122"/>
                <a:cs typeface="Vrinda" panose="020B0502040204020203" pitchFamily="34" charset="0"/>
              </a:rPr>
              <a:t>Module </a:t>
            </a:r>
            <a:r>
              <a:rPr lang="en-GB" sz="1800" b="1" kern="100" cap="all" dirty="0" err="1">
                <a:solidFill>
                  <a:srgbClr val="4A5D52"/>
                </a:solidFill>
                <a:effectLst/>
                <a:latin typeface="Oranienbaum" panose="020B0604020202020204" charset="0"/>
                <a:ea typeface="DengXian" panose="02010600030101010101" pitchFamily="2" charset="-122"/>
                <a:cs typeface="Vrinda" panose="020B0502040204020203" pitchFamily="34" charset="0"/>
              </a:rPr>
              <a:t>NaMe</a:t>
            </a:r>
            <a:r>
              <a:rPr lang="en-GB" sz="1800" b="1" kern="100" cap="all" dirty="0">
                <a:solidFill>
                  <a:srgbClr val="4A5D52"/>
                </a:solidFill>
                <a:effectLst/>
                <a:latin typeface="Oranienbaum" panose="020B0604020202020204" charset="0"/>
                <a:ea typeface="DengXian" panose="02010600030101010101" pitchFamily="2" charset="-122"/>
                <a:cs typeface="Vrinda" panose="020B0502040204020203" pitchFamily="34" charset="0"/>
              </a:rPr>
              <a:t>: Business and web management</a:t>
            </a:r>
            <a:endParaRPr lang="en-US" sz="1800" b="1" kern="100" dirty="0">
              <a:solidFill>
                <a:srgbClr val="4A5D52"/>
              </a:solidFill>
              <a:effectLst/>
              <a:latin typeface="Oranienbaum" panose="020B0604020202020204" charset="0"/>
              <a:ea typeface="DengXian" panose="02010600030101010101" pitchFamily="2" charset="-122"/>
              <a:cs typeface="Vrinda" panose="020B0502040204020203" pitchFamily="34" charset="0"/>
            </a:endParaRPr>
          </a:p>
          <a:p>
            <a:pPr>
              <a:lnSpc>
                <a:spcPct val="115000"/>
              </a:lnSpc>
              <a:spcAft>
                <a:spcPts val="800"/>
              </a:spcAft>
            </a:pPr>
            <a:r>
              <a:rPr lang="en-GB" sz="1800" b="1" kern="100" cap="all" dirty="0">
                <a:solidFill>
                  <a:srgbClr val="4A5D52"/>
                </a:solidFill>
                <a:effectLst/>
                <a:latin typeface="Oranienbaum" panose="020B0604020202020204" charset="0"/>
                <a:ea typeface="DengXian" panose="02010600030101010101" pitchFamily="2" charset="-122"/>
                <a:cs typeface="Vrinda" panose="020B0502040204020203" pitchFamily="34" charset="0"/>
              </a:rPr>
              <a:t>Module Code: ACCA 5019</a:t>
            </a:r>
            <a:endParaRPr lang="en-US" sz="1800" b="1" kern="100" dirty="0">
              <a:solidFill>
                <a:srgbClr val="4A5D52"/>
              </a:solidFill>
              <a:effectLst/>
              <a:latin typeface="Oranienbaum" panose="020B0604020202020204" charset="0"/>
              <a:ea typeface="DengXian" panose="02010600030101010101" pitchFamily="2" charset="-122"/>
              <a:cs typeface="Vrinda" panose="020B0502040204020203" pitchFamily="34" charset="0"/>
            </a:endParaRPr>
          </a:p>
          <a:p>
            <a:pPr>
              <a:lnSpc>
                <a:spcPct val="115000"/>
              </a:lnSpc>
              <a:spcAft>
                <a:spcPts val="800"/>
              </a:spcAft>
            </a:pPr>
            <a:r>
              <a:rPr lang="en-GB" sz="1800" b="1" kern="100" cap="all" dirty="0">
                <a:solidFill>
                  <a:srgbClr val="4A5D52"/>
                </a:solidFill>
                <a:effectLst/>
                <a:latin typeface="Oranienbaum" panose="020B0604020202020204" charset="0"/>
                <a:ea typeface="DengXian" panose="02010600030101010101" pitchFamily="2" charset="-122"/>
                <a:cs typeface="Vrinda" panose="020B0502040204020203" pitchFamily="34" charset="0"/>
              </a:rPr>
              <a:t>Lecturer: DR MOBOLANLE BELLO</a:t>
            </a:r>
            <a:endParaRPr lang="en-US" sz="1800" b="1" kern="100" dirty="0">
              <a:solidFill>
                <a:srgbClr val="4A5D52"/>
              </a:solidFill>
              <a:effectLst/>
              <a:latin typeface="Oranienbaum" panose="020B0604020202020204" charset="0"/>
              <a:ea typeface="DengXian" panose="02010600030101010101" pitchFamily="2" charset="-122"/>
              <a:cs typeface="Vrinda" panose="020B0502040204020203" pitchFamily="34" charset="0"/>
            </a:endParaRPr>
          </a:p>
          <a:p>
            <a:pPr>
              <a:lnSpc>
                <a:spcPct val="115000"/>
              </a:lnSpc>
              <a:spcAft>
                <a:spcPts val="800"/>
              </a:spcAft>
            </a:pPr>
            <a:r>
              <a:rPr lang="en-GB" sz="1800" b="1" kern="100" cap="all" dirty="0">
                <a:solidFill>
                  <a:srgbClr val="4A5D52"/>
                </a:solidFill>
                <a:effectLst/>
                <a:latin typeface="Oranienbaum" panose="020B0604020202020204" charset="0"/>
                <a:ea typeface="DengXian" panose="02010600030101010101" pitchFamily="2" charset="-122"/>
                <a:cs typeface="Vrinda" panose="020B0502040204020203" pitchFamily="34" charset="0"/>
              </a:rPr>
              <a:t>Trinity saint </a:t>
            </a:r>
            <a:r>
              <a:rPr lang="en-GB" sz="1800" b="1" kern="100" cap="all" dirty="0" err="1">
                <a:solidFill>
                  <a:srgbClr val="4A5D52"/>
                </a:solidFill>
                <a:effectLst/>
                <a:latin typeface="Oranienbaum" panose="020B0604020202020204" charset="0"/>
                <a:ea typeface="DengXian" panose="02010600030101010101" pitchFamily="2" charset="-122"/>
                <a:cs typeface="Vrinda" panose="020B0502040204020203" pitchFamily="34" charset="0"/>
              </a:rPr>
              <a:t>david</a:t>
            </a:r>
            <a:r>
              <a:rPr lang="en-GB" sz="1800" b="1" kern="100" cap="all" dirty="0">
                <a:solidFill>
                  <a:srgbClr val="4A5D52"/>
                </a:solidFill>
                <a:effectLst/>
                <a:latin typeface="Oranienbaum" panose="020B0604020202020204" charset="0"/>
                <a:ea typeface="DengXian" panose="02010600030101010101" pitchFamily="2" charset="-122"/>
                <a:cs typeface="Vrinda" panose="020B0502040204020203" pitchFamily="34" charset="0"/>
              </a:rPr>
              <a:t> University of Wales (London Campus)</a:t>
            </a:r>
            <a:endParaRPr lang="en-US" sz="1800" b="1" kern="100" dirty="0">
              <a:solidFill>
                <a:srgbClr val="4A5D52"/>
              </a:solidFill>
              <a:effectLst/>
              <a:latin typeface="Oranienbaum" panose="020B0604020202020204" charset="0"/>
              <a:ea typeface="DengXian" panose="02010600030101010101" pitchFamily="2" charset="-122"/>
              <a:cs typeface="Vrinda" panose="020B0502040204020203" pitchFamily="34" charset="0"/>
            </a:endParaRP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94F83DAF-FAE8-44A0-A551-3589E5B2AA57}"/>
              </a:ext>
            </a:extLst>
          </p:cNvPr>
          <p:cNvSpPr txBox="1"/>
          <p:nvPr/>
        </p:nvSpPr>
        <p:spPr>
          <a:xfrm>
            <a:off x="3048000" y="5877495"/>
            <a:ext cx="6096000" cy="53860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800" dirty="0">
                <a:solidFill>
                  <a:srgbClr val="4A5D52"/>
                </a:solidFill>
                <a:effectLst/>
                <a:latin typeface="Oranienbaum" panose="020B0604020202020204" charset="0"/>
                <a:ea typeface="DengXian" panose="02010600030101010101" pitchFamily="2" charset="-122"/>
                <a:cs typeface="Vrinda" panose="020B0502040204020203" pitchFamily="34" charset="0"/>
              </a:rPr>
              <a:t>Student Name: Glib Lomakin</a:t>
            </a:r>
            <a:endParaRPr lang="en-US" sz="1400" dirty="0">
              <a:solidFill>
                <a:srgbClr val="4A5D52"/>
              </a:solidFill>
              <a:effectLst/>
              <a:latin typeface="Oranienbaum" panose="020B0604020202020204" charset="0"/>
              <a:ea typeface="DengXian" panose="02010600030101010101" pitchFamily="2" charset="-122"/>
              <a:cs typeface="Vrinda" panose="020B0502040204020203" pitchFamily="34" charset="0"/>
            </a:endParaRPr>
          </a:p>
          <a:p>
            <a:r>
              <a:rPr lang="en-GB" sz="1100" cap="all" dirty="0">
                <a:solidFill>
                  <a:srgbClr val="4A5D52"/>
                </a:solidFill>
                <a:effectLst/>
                <a:latin typeface="Oranienbaum" panose="020B0604020202020204" charset="0"/>
                <a:ea typeface="DengXian" panose="02010600030101010101" pitchFamily="2" charset="-122"/>
                <a:cs typeface="Vrinda" panose="020B0502040204020203" pitchFamily="34" charset="0"/>
              </a:rPr>
              <a:t>Student ID: 2327205</a:t>
            </a:r>
            <a:endParaRPr lang="en-US" sz="1400" dirty="0">
              <a:solidFill>
                <a:srgbClr val="4A5D52"/>
              </a:solidFill>
              <a:effectLst/>
              <a:latin typeface="Oranienbaum" panose="020B0604020202020204" charset="0"/>
              <a:ea typeface="DengXian" panose="02010600030101010101" pitchFamily="2" charset="-122"/>
              <a:cs typeface="Vrinda" panose="020B0502040204020203" pitchFamily="34" charset="0"/>
            </a:endParaRP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696F3A0E-75C5-48BE-BBBF-96A3F440FA4B}"/>
              </a:ext>
            </a:extLst>
          </p:cNvPr>
          <p:cNvSpPr txBox="1"/>
          <p:nvPr/>
        </p:nvSpPr>
        <p:spPr>
          <a:xfrm>
            <a:off x="3048000" y="791449"/>
            <a:ext cx="6096000" cy="140320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4000" dirty="0">
                <a:solidFill>
                  <a:srgbClr val="4A5D52"/>
                </a:solidFill>
                <a:effectLst/>
                <a:latin typeface="Oranienbaum" panose="020B0604020202020204" charset="0"/>
                <a:ea typeface="DengXian Light" panose="02010600030101010101" pitchFamily="2" charset="-122"/>
                <a:cs typeface="Vrinda" panose="020B0502040204020203" pitchFamily="34" charset="0"/>
              </a:rPr>
              <a:t>Assessment 2:</a:t>
            </a:r>
            <a:endParaRPr lang="en-US" sz="1200" dirty="0">
              <a:solidFill>
                <a:srgbClr val="4A5D52"/>
              </a:solidFill>
              <a:effectLst/>
              <a:latin typeface="Oranienbaum" panose="020B0604020202020204" charset="0"/>
              <a:ea typeface="DengXian" panose="02010600030101010101" pitchFamily="2" charset="-122"/>
              <a:cs typeface="Vrinda" panose="020B0502040204020203" pitchFamily="34" charset="0"/>
            </a:endParaRPr>
          </a:p>
          <a:p>
            <a:pPr>
              <a:lnSpc>
                <a:spcPct val="115000"/>
              </a:lnSpc>
              <a:spcBef>
                <a:spcPts val="600"/>
              </a:spcBef>
              <a:spcAft>
                <a:spcPts val="800"/>
              </a:spcAft>
            </a:pPr>
            <a:r>
              <a:rPr lang="en-US" b="1" dirty="0">
                <a:solidFill>
                  <a:srgbClr val="4A5D52"/>
                </a:solidFill>
                <a:latin typeface="Oranienbaum" panose="020B0604020202020204" charset="0"/>
              </a:rPr>
              <a:t>Presentation of Plans and Strategies for an Online Presence for a Business </a:t>
            </a:r>
            <a:endParaRPr lang="en-US" sz="1400" b="1" kern="100" dirty="0">
              <a:solidFill>
                <a:srgbClr val="4A5D52"/>
              </a:solidFill>
              <a:effectLst/>
              <a:latin typeface="Oranienbaum" panose="020B0604020202020204" charset="0"/>
              <a:ea typeface="DengXian" panose="02010600030101010101" pitchFamily="2" charset="-122"/>
              <a:cs typeface="Vrinda" panose="020B0502040204020203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0382587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9F7F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https://kimi-web-img.moonshot.cn/img/thumbs.dreamstime.com/b0681531a5b702299a21c6645ed4e14496c6d5a9.jpg"/>
          <p:cNvPicPr>
            <a:picLocks noChangeAspect="1"/>
          </p:cNvPicPr>
          <p:nvPr/>
        </p:nvPicPr>
        <p:blipFill>
          <a:blip r:embed="rId3"/>
          <a:srcRect t="16292" b="16292"/>
          <a:stretch/>
        </p:blipFill>
        <p:spPr>
          <a:xfrm>
            <a:off x="0" y="0"/>
            <a:ext cx="12192000" cy="6858000"/>
          </a:xfrm>
          <a:prstGeom prst="roundRect">
            <a:avLst>
              <a:gd name="adj" fmla="val 0"/>
            </a:avLst>
          </a:prstGeom>
        </p:spPr>
      </p:pic>
      <p:sp>
        <p:nvSpPr>
          <p:cNvPr id="3" name="Shape 0"/>
          <p:cNvSpPr/>
          <p:nvPr/>
        </p:nvSpPr>
        <p:spPr>
          <a:xfrm>
            <a:off x="0" y="0"/>
            <a:ext cx="12192000" cy="6858000"/>
          </a:xfrm>
          <a:custGeom>
            <a:avLst/>
            <a:gdLst/>
            <a:ahLst/>
            <a:cxnLst/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lnTo>
                  <a:pt x="0" y="0"/>
                </a:lnTo>
                <a:close/>
              </a:path>
            </a:pathLst>
          </a:custGeom>
          <a:gradFill flip="none" rotWithShape="1">
            <a:gsLst>
              <a:gs pos="0">
                <a:srgbClr val="4A5D52">
                  <a:alpha val="95000"/>
                </a:srgbClr>
              </a:gs>
              <a:gs pos="50000">
                <a:srgbClr val="4A5D52">
                  <a:alpha val="85000"/>
                </a:srgbClr>
              </a:gs>
              <a:gs pos="100000">
                <a:srgbClr val="A99F96">
                  <a:alpha val="75000"/>
                </a:srgbClr>
              </a:gs>
            </a:gsLst>
            <a:lin ang="2700000" scaled="1"/>
          </a:gradFill>
          <a:ln/>
        </p:spPr>
      </p:sp>
      <p:sp>
        <p:nvSpPr>
          <p:cNvPr id="4" name="Shape 1"/>
          <p:cNvSpPr/>
          <p:nvPr/>
        </p:nvSpPr>
        <p:spPr>
          <a:xfrm>
            <a:off x="4270177" y="1138238"/>
            <a:ext cx="3648075" cy="495300"/>
          </a:xfrm>
          <a:custGeom>
            <a:avLst/>
            <a:gdLst/>
            <a:ahLst/>
            <a:cxnLst/>
            <a:rect l="l" t="t" r="r" b="b"/>
            <a:pathLst>
              <a:path w="3648075" h="495300">
                <a:moveTo>
                  <a:pt x="247650" y="0"/>
                </a:moveTo>
                <a:lnTo>
                  <a:pt x="3400425" y="0"/>
                </a:lnTo>
                <a:cubicBezTo>
                  <a:pt x="3537107" y="0"/>
                  <a:pt x="3648075" y="110968"/>
                  <a:pt x="3648075" y="247650"/>
                </a:cubicBezTo>
                <a:lnTo>
                  <a:pt x="3648075" y="247650"/>
                </a:lnTo>
                <a:cubicBezTo>
                  <a:pt x="3648075" y="384332"/>
                  <a:pt x="3537107" y="495300"/>
                  <a:pt x="3400425" y="495300"/>
                </a:cubicBezTo>
                <a:lnTo>
                  <a:pt x="247650" y="495300"/>
                </a:lnTo>
                <a:cubicBezTo>
                  <a:pt x="110968" y="495300"/>
                  <a:pt x="0" y="384332"/>
                  <a:pt x="0" y="247650"/>
                </a:cubicBezTo>
                <a:lnTo>
                  <a:pt x="0" y="247650"/>
                </a:lnTo>
                <a:cubicBezTo>
                  <a:pt x="0" y="110968"/>
                  <a:pt x="110968" y="0"/>
                  <a:pt x="247650" y="0"/>
                </a:cubicBezTo>
                <a:close/>
              </a:path>
            </a:pathLst>
          </a:custGeom>
          <a:solidFill>
            <a:srgbClr val="D4A373"/>
          </a:solidFill>
          <a:ln/>
        </p:spPr>
      </p:sp>
      <p:sp>
        <p:nvSpPr>
          <p:cNvPr id="5" name="Text 2"/>
          <p:cNvSpPr/>
          <p:nvPr/>
        </p:nvSpPr>
        <p:spPr>
          <a:xfrm>
            <a:off x="4532114" y="1252538"/>
            <a:ext cx="3124200" cy="26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>
              <a:lnSpc>
                <a:spcPct val="130000"/>
              </a:lnSpc>
            </a:pPr>
            <a:r>
              <a:rPr lang="en-US" sz="1350" b="1" kern="0" spc="135" dirty="0">
                <a:solidFill>
                  <a:srgbClr val="F9F7F3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DIGITAL TRANSFORMATION PLAN</a:t>
            </a:r>
            <a:endParaRPr lang="en-US" sz="1600" dirty="0"/>
          </a:p>
        </p:txBody>
      </p:sp>
      <p:sp>
        <p:nvSpPr>
          <p:cNvPr id="6" name="Text 3"/>
          <p:cNvSpPr/>
          <p:nvPr/>
        </p:nvSpPr>
        <p:spPr>
          <a:xfrm>
            <a:off x="2616845" y="1862138"/>
            <a:ext cx="6962775" cy="85725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>
              <a:lnSpc>
                <a:spcPct val="100000"/>
              </a:lnSpc>
            </a:pPr>
            <a:r>
              <a:rPr lang="en-US" sz="5400" b="1" dirty="0">
                <a:solidFill>
                  <a:srgbClr val="F9F7F3"/>
                </a:solidFill>
                <a:latin typeface="Oranienbaum" pitchFamily="34" charset="0"/>
                <a:ea typeface="Oranienbaum" pitchFamily="34" charset="-122"/>
                <a:cs typeface="Oranienbaum" pitchFamily="34" charset="-120"/>
              </a:rPr>
              <a:t>Urban Green Café</a:t>
            </a:r>
            <a:endParaRPr lang="en-US" sz="1600" dirty="0"/>
          </a:p>
        </p:txBody>
      </p:sp>
      <p:sp>
        <p:nvSpPr>
          <p:cNvPr id="7" name="Shape 4"/>
          <p:cNvSpPr/>
          <p:nvPr/>
        </p:nvSpPr>
        <p:spPr>
          <a:xfrm>
            <a:off x="3536454" y="3100388"/>
            <a:ext cx="914400" cy="38100"/>
          </a:xfrm>
          <a:custGeom>
            <a:avLst/>
            <a:gdLst/>
            <a:ahLst/>
            <a:cxnLst/>
            <a:rect l="l" t="t" r="r" b="b"/>
            <a:pathLst>
              <a:path w="914400" h="38100">
                <a:moveTo>
                  <a:pt x="0" y="0"/>
                </a:moveTo>
                <a:lnTo>
                  <a:pt x="914400" y="0"/>
                </a:lnTo>
                <a:lnTo>
                  <a:pt x="914400" y="38100"/>
                </a:lnTo>
                <a:lnTo>
                  <a:pt x="0" y="38100"/>
                </a:lnTo>
                <a:lnTo>
                  <a:pt x="0" y="0"/>
                </a:lnTo>
                <a:close/>
              </a:path>
            </a:pathLst>
          </a:custGeom>
          <a:solidFill>
            <a:srgbClr val="D4A373"/>
          </a:solidFill>
          <a:ln/>
        </p:spPr>
      </p:sp>
      <p:sp>
        <p:nvSpPr>
          <p:cNvPr id="8" name="Text 5"/>
          <p:cNvSpPr/>
          <p:nvPr/>
        </p:nvSpPr>
        <p:spPr>
          <a:xfrm>
            <a:off x="4531816" y="2947988"/>
            <a:ext cx="3124200" cy="34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>
              <a:lnSpc>
                <a:spcPct val="100000"/>
              </a:lnSpc>
            </a:pPr>
            <a:r>
              <a:rPr lang="en-US" sz="2250" dirty="0">
                <a:solidFill>
                  <a:srgbClr val="D4A373"/>
                </a:solidFill>
                <a:latin typeface="Unna" pitchFamily="34" charset="0"/>
                <a:ea typeface="Unna" pitchFamily="34" charset="-122"/>
                <a:cs typeface="Unna" pitchFamily="34" charset="-120"/>
              </a:rPr>
              <a:t>Fresh Flavors, Local Vibes</a:t>
            </a:r>
            <a:endParaRPr lang="en-US" sz="1600" dirty="0"/>
          </a:p>
        </p:txBody>
      </p:sp>
      <p:sp>
        <p:nvSpPr>
          <p:cNvPr id="9" name="Shape 6"/>
          <p:cNvSpPr/>
          <p:nvPr/>
        </p:nvSpPr>
        <p:spPr>
          <a:xfrm>
            <a:off x="7740997" y="3100388"/>
            <a:ext cx="914400" cy="38100"/>
          </a:xfrm>
          <a:custGeom>
            <a:avLst/>
            <a:gdLst/>
            <a:ahLst/>
            <a:cxnLst/>
            <a:rect l="l" t="t" r="r" b="b"/>
            <a:pathLst>
              <a:path w="914400" h="38100">
                <a:moveTo>
                  <a:pt x="0" y="0"/>
                </a:moveTo>
                <a:lnTo>
                  <a:pt x="914400" y="0"/>
                </a:lnTo>
                <a:lnTo>
                  <a:pt x="914400" y="38100"/>
                </a:lnTo>
                <a:lnTo>
                  <a:pt x="0" y="38100"/>
                </a:lnTo>
                <a:lnTo>
                  <a:pt x="0" y="0"/>
                </a:lnTo>
                <a:close/>
              </a:path>
            </a:pathLst>
          </a:custGeom>
          <a:solidFill>
            <a:srgbClr val="D4A373"/>
          </a:solidFill>
          <a:ln/>
        </p:spPr>
      </p:sp>
      <p:sp>
        <p:nvSpPr>
          <p:cNvPr id="10" name="Text 7"/>
          <p:cNvSpPr/>
          <p:nvPr/>
        </p:nvSpPr>
        <p:spPr>
          <a:xfrm>
            <a:off x="2731145" y="3595688"/>
            <a:ext cx="6734175" cy="37147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>
              <a:lnSpc>
                <a:spcPct val="140000"/>
              </a:lnSpc>
            </a:pPr>
            <a:r>
              <a:rPr lang="en-US" sz="1800" dirty="0">
                <a:solidFill>
                  <a:srgbClr val="F9F7F3">
                    <a:alpha val="90000"/>
                  </a:srgbClr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A Comprehensive Online Presence Strategy for Sustainable Growth</a:t>
            </a:r>
            <a:endParaRPr lang="en-US" sz="1600" dirty="0"/>
          </a:p>
        </p:txBody>
      </p:sp>
      <p:sp>
        <p:nvSpPr>
          <p:cNvPr id="11" name="Shape 8"/>
          <p:cNvSpPr/>
          <p:nvPr/>
        </p:nvSpPr>
        <p:spPr>
          <a:xfrm>
            <a:off x="4747022" y="4729163"/>
            <a:ext cx="609600" cy="609600"/>
          </a:xfrm>
          <a:custGeom>
            <a:avLst/>
            <a:gdLst/>
            <a:ahLst/>
            <a:cxnLst/>
            <a:rect l="l" t="t" r="r" b="b"/>
            <a:pathLst>
              <a:path w="609600" h="609600">
                <a:moveTo>
                  <a:pt x="304800" y="0"/>
                </a:moveTo>
                <a:lnTo>
                  <a:pt x="304800" y="0"/>
                </a:lnTo>
                <a:cubicBezTo>
                  <a:pt x="473024" y="0"/>
                  <a:pt x="609600" y="136576"/>
                  <a:pt x="609600" y="304800"/>
                </a:cubicBezTo>
                <a:lnTo>
                  <a:pt x="609600" y="304800"/>
                </a:lnTo>
                <a:cubicBezTo>
                  <a:pt x="609600" y="473024"/>
                  <a:pt x="473024" y="609600"/>
                  <a:pt x="304800" y="609600"/>
                </a:cubicBezTo>
                <a:lnTo>
                  <a:pt x="304800" y="609600"/>
                </a:lnTo>
                <a:cubicBezTo>
                  <a:pt x="136576" y="609600"/>
                  <a:pt x="0" y="473024"/>
                  <a:pt x="0" y="304800"/>
                </a:cubicBezTo>
                <a:lnTo>
                  <a:pt x="0" y="304800"/>
                </a:lnTo>
                <a:cubicBezTo>
                  <a:pt x="0" y="136576"/>
                  <a:pt x="136576" y="0"/>
                  <a:pt x="304800" y="0"/>
                </a:cubicBezTo>
                <a:close/>
              </a:path>
            </a:pathLst>
          </a:custGeom>
          <a:solidFill>
            <a:srgbClr val="D4A373">
              <a:alpha val="30196"/>
            </a:srgbClr>
          </a:solidFill>
          <a:ln/>
        </p:spPr>
      </p:sp>
      <p:sp>
        <p:nvSpPr>
          <p:cNvPr id="12" name="Shape 9"/>
          <p:cNvSpPr/>
          <p:nvPr/>
        </p:nvSpPr>
        <p:spPr>
          <a:xfrm>
            <a:off x="4937522" y="4919663"/>
            <a:ext cx="228600" cy="228600"/>
          </a:xfrm>
          <a:custGeom>
            <a:avLst/>
            <a:gdLst/>
            <a:ahLst/>
            <a:cxnLst/>
            <a:rect l="l" t="t" r="r" b="b"/>
            <a:pathLst>
              <a:path w="228600" h="228600">
                <a:moveTo>
                  <a:pt x="210428" y="2991"/>
                </a:moveTo>
                <a:cubicBezTo>
                  <a:pt x="213286" y="268"/>
                  <a:pt x="217438" y="-714"/>
                  <a:pt x="221278" y="536"/>
                </a:cubicBezTo>
                <a:cubicBezTo>
                  <a:pt x="225653" y="2009"/>
                  <a:pt x="228600" y="6117"/>
                  <a:pt x="228600" y="10716"/>
                </a:cubicBezTo>
                <a:lnTo>
                  <a:pt x="228600" y="94164"/>
                </a:lnTo>
                <a:cubicBezTo>
                  <a:pt x="228600" y="152742"/>
                  <a:pt x="180335" y="200025"/>
                  <a:pt x="121980" y="200025"/>
                </a:cubicBezTo>
                <a:cubicBezTo>
                  <a:pt x="87600" y="200025"/>
                  <a:pt x="57954" y="177924"/>
                  <a:pt x="47193" y="147027"/>
                </a:cubicBezTo>
                <a:cubicBezTo>
                  <a:pt x="31388" y="160779"/>
                  <a:pt x="21431" y="181005"/>
                  <a:pt x="21431" y="203597"/>
                </a:cubicBezTo>
                <a:cubicBezTo>
                  <a:pt x="21431" y="209535"/>
                  <a:pt x="16654" y="214313"/>
                  <a:pt x="10716" y="214313"/>
                </a:cubicBezTo>
                <a:cubicBezTo>
                  <a:pt x="4777" y="214313"/>
                  <a:pt x="0" y="209535"/>
                  <a:pt x="0" y="203597"/>
                </a:cubicBezTo>
                <a:cubicBezTo>
                  <a:pt x="0" y="170155"/>
                  <a:pt x="17056" y="140687"/>
                  <a:pt x="42907" y="123364"/>
                </a:cubicBezTo>
                <a:cubicBezTo>
                  <a:pt x="58668" y="112827"/>
                  <a:pt x="77465" y="107156"/>
                  <a:pt x="96441" y="107156"/>
                </a:cubicBezTo>
                <a:lnTo>
                  <a:pt x="132159" y="107156"/>
                </a:lnTo>
                <a:cubicBezTo>
                  <a:pt x="138098" y="107156"/>
                  <a:pt x="142875" y="102379"/>
                  <a:pt x="142875" y="96441"/>
                </a:cubicBezTo>
                <a:cubicBezTo>
                  <a:pt x="142875" y="90502"/>
                  <a:pt x="138098" y="85725"/>
                  <a:pt x="132159" y="85725"/>
                </a:cubicBezTo>
                <a:lnTo>
                  <a:pt x="96441" y="85725"/>
                </a:lnTo>
                <a:cubicBezTo>
                  <a:pt x="78715" y="85725"/>
                  <a:pt x="61927" y="89654"/>
                  <a:pt x="46881" y="96664"/>
                </a:cubicBezTo>
                <a:cubicBezTo>
                  <a:pt x="57284" y="65410"/>
                  <a:pt x="86707" y="42863"/>
                  <a:pt x="121444" y="42863"/>
                </a:cubicBezTo>
                <a:cubicBezTo>
                  <a:pt x="151090" y="42863"/>
                  <a:pt x="173147" y="32995"/>
                  <a:pt x="187836" y="23217"/>
                </a:cubicBezTo>
                <a:cubicBezTo>
                  <a:pt x="196408" y="17502"/>
                  <a:pt x="203686" y="10671"/>
                  <a:pt x="210473" y="2991"/>
                </a:cubicBezTo>
                <a:close/>
              </a:path>
            </a:pathLst>
          </a:custGeom>
          <a:solidFill>
            <a:srgbClr val="F9F7F3"/>
          </a:solidFill>
          <a:ln/>
        </p:spPr>
      </p:sp>
      <p:sp>
        <p:nvSpPr>
          <p:cNvPr id="13" name="Text 10"/>
          <p:cNvSpPr/>
          <p:nvPr/>
        </p:nvSpPr>
        <p:spPr>
          <a:xfrm>
            <a:off x="4519166" y="5453063"/>
            <a:ext cx="1066800" cy="26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>
              <a:lnSpc>
                <a:spcPct val="130000"/>
              </a:lnSpc>
            </a:pPr>
            <a:r>
              <a:rPr lang="en-US" sz="1350" dirty="0">
                <a:solidFill>
                  <a:srgbClr val="F9F7F3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Sustainability</a:t>
            </a:r>
            <a:endParaRPr lang="en-US" sz="1600" dirty="0"/>
          </a:p>
        </p:txBody>
      </p:sp>
      <p:sp>
        <p:nvSpPr>
          <p:cNvPr id="14" name="Shape 11"/>
          <p:cNvSpPr/>
          <p:nvPr/>
        </p:nvSpPr>
        <p:spPr>
          <a:xfrm>
            <a:off x="5976045" y="4729163"/>
            <a:ext cx="609600" cy="609600"/>
          </a:xfrm>
          <a:custGeom>
            <a:avLst/>
            <a:gdLst/>
            <a:ahLst/>
            <a:cxnLst/>
            <a:rect l="l" t="t" r="r" b="b"/>
            <a:pathLst>
              <a:path w="609600" h="609600">
                <a:moveTo>
                  <a:pt x="304800" y="0"/>
                </a:moveTo>
                <a:lnTo>
                  <a:pt x="304800" y="0"/>
                </a:lnTo>
                <a:cubicBezTo>
                  <a:pt x="473024" y="0"/>
                  <a:pt x="609600" y="136576"/>
                  <a:pt x="609600" y="304800"/>
                </a:cubicBezTo>
                <a:lnTo>
                  <a:pt x="609600" y="304800"/>
                </a:lnTo>
                <a:cubicBezTo>
                  <a:pt x="609600" y="473024"/>
                  <a:pt x="473024" y="609600"/>
                  <a:pt x="304800" y="609600"/>
                </a:cubicBezTo>
                <a:lnTo>
                  <a:pt x="304800" y="609600"/>
                </a:lnTo>
                <a:cubicBezTo>
                  <a:pt x="136576" y="609600"/>
                  <a:pt x="0" y="473024"/>
                  <a:pt x="0" y="304800"/>
                </a:cubicBezTo>
                <a:lnTo>
                  <a:pt x="0" y="304800"/>
                </a:lnTo>
                <a:cubicBezTo>
                  <a:pt x="0" y="136576"/>
                  <a:pt x="136576" y="0"/>
                  <a:pt x="304800" y="0"/>
                </a:cubicBezTo>
                <a:close/>
              </a:path>
            </a:pathLst>
          </a:custGeom>
          <a:solidFill>
            <a:srgbClr val="D4A373">
              <a:alpha val="30196"/>
            </a:srgbClr>
          </a:solidFill>
          <a:ln/>
        </p:spPr>
      </p:sp>
      <p:sp>
        <p:nvSpPr>
          <p:cNvPr id="15" name="Shape 12"/>
          <p:cNvSpPr/>
          <p:nvPr/>
        </p:nvSpPr>
        <p:spPr>
          <a:xfrm>
            <a:off x="6137970" y="4919663"/>
            <a:ext cx="285750" cy="228600"/>
          </a:xfrm>
          <a:custGeom>
            <a:avLst/>
            <a:gdLst/>
            <a:ahLst/>
            <a:cxnLst/>
            <a:rect l="l" t="t" r="r" b="b"/>
            <a:pathLst>
              <a:path w="285750" h="228600">
                <a:moveTo>
                  <a:pt x="142875" y="7144"/>
                </a:moveTo>
                <a:cubicBezTo>
                  <a:pt x="168503" y="7144"/>
                  <a:pt x="189309" y="27950"/>
                  <a:pt x="189309" y="53578"/>
                </a:cubicBezTo>
                <a:cubicBezTo>
                  <a:pt x="189309" y="79206"/>
                  <a:pt x="168503" y="100013"/>
                  <a:pt x="142875" y="100013"/>
                </a:cubicBezTo>
                <a:cubicBezTo>
                  <a:pt x="117247" y="100013"/>
                  <a:pt x="96441" y="79206"/>
                  <a:pt x="96441" y="53578"/>
                </a:cubicBezTo>
                <a:cubicBezTo>
                  <a:pt x="96441" y="27950"/>
                  <a:pt x="117247" y="7144"/>
                  <a:pt x="142875" y="7144"/>
                </a:cubicBezTo>
                <a:close/>
                <a:moveTo>
                  <a:pt x="42863" y="39291"/>
                </a:moveTo>
                <a:cubicBezTo>
                  <a:pt x="60605" y="39291"/>
                  <a:pt x="75009" y="53695"/>
                  <a:pt x="75009" y="71438"/>
                </a:cubicBezTo>
                <a:cubicBezTo>
                  <a:pt x="75009" y="89180"/>
                  <a:pt x="60605" y="103584"/>
                  <a:pt x="42863" y="103584"/>
                </a:cubicBezTo>
                <a:cubicBezTo>
                  <a:pt x="25120" y="103584"/>
                  <a:pt x="10716" y="89180"/>
                  <a:pt x="10716" y="71438"/>
                </a:cubicBezTo>
                <a:cubicBezTo>
                  <a:pt x="10716" y="53695"/>
                  <a:pt x="25120" y="39291"/>
                  <a:pt x="42862" y="39291"/>
                </a:cubicBezTo>
                <a:close/>
                <a:moveTo>
                  <a:pt x="0" y="185738"/>
                </a:moveTo>
                <a:cubicBezTo>
                  <a:pt x="0" y="154171"/>
                  <a:pt x="25584" y="128588"/>
                  <a:pt x="57150" y="128588"/>
                </a:cubicBezTo>
                <a:cubicBezTo>
                  <a:pt x="62865" y="128588"/>
                  <a:pt x="68401" y="129436"/>
                  <a:pt x="73625" y="130999"/>
                </a:cubicBezTo>
                <a:cubicBezTo>
                  <a:pt x="58936" y="147429"/>
                  <a:pt x="50006" y="169128"/>
                  <a:pt x="50006" y="192881"/>
                </a:cubicBezTo>
                <a:lnTo>
                  <a:pt x="50006" y="200025"/>
                </a:lnTo>
                <a:cubicBezTo>
                  <a:pt x="50006" y="205115"/>
                  <a:pt x="51078" y="209937"/>
                  <a:pt x="52998" y="214313"/>
                </a:cubicBezTo>
                <a:lnTo>
                  <a:pt x="14288" y="214313"/>
                </a:lnTo>
                <a:cubicBezTo>
                  <a:pt x="6385" y="214313"/>
                  <a:pt x="0" y="207928"/>
                  <a:pt x="0" y="200025"/>
                </a:cubicBezTo>
                <a:lnTo>
                  <a:pt x="0" y="185738"/>
                </a:lnTo>
                <a:close/>
                <a:moveTo>
                  <a:pt x="232752" y="214313"/>
                </a:moveTo>
                <a:cubicBezTo>
                  <a:pt x="234672" y="209937"/>
                  <a:pt x="235744" y="205115"/>
                  <a:pt x="235744" y="200025"/>
                </a:cubicBezTo>
                <a:lnTo>
                  <a:pt x="235744" y="192881"/>
                </a:lnTo>
                <a:cubicBezTo>
                  <a:pt x="235744" y="169128"/>
                  <a:pt x="226814" y="147429"/>
                  <a:pt x="212125" y="130999"/>
                </a:cubicBezTo>
                <a:cubicBezTo>
                  <a:pt x="217349" y="129436"/>
                  <a:pt x="222885" y="128588"/>
                  <a:pt x="228600" y="128588"/>
                </a:cubicBezTo>
                <a:cubicBezTo>
                  <a:pt x="260166" y="128588"/>
                  <a:pt x="285750" y="154171"/>
                  <a:pt x="285750" y="185738"/>
                </a:cubicBezTo>
                <a:lnTo>
                  <a:pt x="285750" y="200025"/>
                </a:lnTo>
                <a:cubicBezTo>
                  <a:pt x="285750" y="207928"/>
                  <a:pt x="279365" y="214313"/>
                  <a:pt x="271463" y="214313"/>
                </a:cubicBezTo>
                <a:lnTo>
                  <a:pt x="232752" y="214313"/>
                </a:lnTo>
                <a:close/>
                <a:moveTo>
                  <a:pt x="210741" y="71438"/>
                </a:moveTo>
                <a:cubicBezTo>
                  <a:pt x="210741" y="53695"/>
                  <a:pt x="225145" y="39291"/>
                  <a:pt x="242888" y="39291"/>
                </a:cubicBezTo>
                <a:cubicBezTo>
                  <a:pt x="260630" y="39291"/>
                  <a:pt x="275034" y="53695"/>
                  <a:pt x="275034" y="71437"/>
                </a:cubicBezTo>
                <a:cubicBezTo>
                  <a:pt x="275034" y="89180"/>
                  <a:pt x="260630" y="103584"/>
                  <a:pt x="242888" y="103584"/>
                </a:cubicBezTo>
                <a:cubicBezTo>
                  <a:pt x="225145" y="103584"/>
                  <a:pt x="210741" y="89180"/>
                  <a:pt x="210741" y="71438"/>
                </a:cubicBezTo>
                <a:close/>
                <a:moveTo>
                  <a:pt x="71438" y="192881"/>
                </a:moveTo>
                <a:cubicBezTo>
                  <a:pt x="71438" y="153412"/>
                  <a:pt x="103406" y="121444"/>
                  <a:pt x="142875" y="121444"/>
                </a:cubicBezTo>
                <a:cubicBezTo>
                  <a:pt x="182344" y="121444"/>
                  <a:pt x="214313" y="153412"/>
                  <a:pt x="214313" y="192881"/>
                </a:cubicBezTo>
                <a:lnTo>
                  <a:pt x="214313" y="200025"/>
                </a:lnTo>
                <a:cubicBezTo>
                  <a:pt x="214313" y="207928"/>
                  <a:pt x="207928" y="214313"/>
                  <a:pt x="200025" y="214313"/>
                </a:cubicBezTo>
                <a:lnTo>
                  <a:pt x="85725" y="214313"/>
                </a:lnTo>
                <a:cubicBezTo>
                  <a:pt x="77822" y="214313"/>
                  <a:pt x="71438" y="207928"/>
                  <a:pt x="71438" y="200025"/>
                </a:cubicBezTo>
                <a:lnTo>
                  <a:pt x="71438" y="192881"/>
                </a:lnTo>
                <a:close/>
              </a:path>
            </a:pathLst>
          </a:custGeom>
          <a:solidFill>
            <a:srgbClr val="F9F7F3"/>
          </a:solidFill>
          <a:ln/>
        </p:spPr>
      </p:sp>
      <p:sp>
        <p:nvSpPr>
          <p:cNvPr id="16" name="Text 13"/>
          <p:cNvSpPr/>
          <p:nvPr/>
        </p:nvSpPr>
        <p:spPr>
          <a:xfrm>
            <a:off x="5803553" y="5453063"/>
            <a:ext cx="952500" cy="26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>
              <a:lnSpc>
                <a:spcPct val="130000"/>
              </a:lnSpc>
            </a:pPr>
            <a:r>
              <a:rPr lang="en-US" sz="1350" dirty="0">
                <a:solidFill>
                  <a:srgbClr val="F9F7F3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Community</a:t>
            </a:r>
            <a:endParaRPr lang="en-US" sz="1600" dirty="0"/>
          </a:p>
        </p:txBody>
      </p:sp>
      <p:sp>
        <p:nvSpPr>
          <p:cNvPr id="17" name="Shape 14"/>
          <p:cNvSpPr/>
          <p:nvPr/>
        </p:nvSpPr>
        <p:spPr>
          <a:xfrm>
            <a:off x="7020223" y="4729163"/>
            <a:ext cx="609600" cy="609600"/>
          </a:xfrm>
          <a:custGeom>
            <a:avLst/>
            <a:gdLst/>
            <a:ahLst/>
            <a:cxnLst/>
            <a:rect l="l" t="t" r="r" b="b"/>
            <a:pathLst>
              <a:path w="609600" h="609600">
                <a:moveTo>
                  <a:pt x="304800" y="0"/>
                </a:moveTo>
                <a:lnTo>
                  <a:pt x="304800" y="0"/>
                </a:lnTo>
                <a:cubicBezTo>
                  <a:pt x="473024" y="0"/>
                  <a:pt x="609600" y="136576"/>
                  <a:pt x="609600" y="304800"/>
                </a:cubicBezTo>
                <a:lnTo>
                  <a:pt x="609600" y="304800"/>
                </a:lnTo>
                <a:cubicBezTo>
                  <a:pt x="609600" y="473024"/>
                  <a:pt x="473024" y="609600"/>
                  <a:pt x="304800" y="609600"/>
                </a:cubicBezTo>
                <a:lnTo>
                  <a:pt x="304800" y="609600"/>
                </a:lnTo>
                <a:cubicBezTo>
                  <a:pt x="136576" y="609600"/>
                  <a:pt x="0" y="473024"/>
                  <a:pt x="0" y="304800"/>
                </a:cubicBezTo>
                <a:lnTo>
                  <a:pt x="0" y="304800"/>
                </a:lnTo>
                <a:cubicBezTo>
                  <a:pt x="0" y="136576"/>
                  <a:pt x="136576" y="0"/>
                  <a:pt x="304800" y="0"/>
                </a:cubicBezTo>
                <a:close/>
              </a:path>
            </a:pathLst>
          </a:custGeom>
          <a:solidFill>
            <a:srgbClr val="D4A373">
              <a:alpha val="30196"/>
            </a:srgbClr>
          </a:solidFill>
          <a:ln/>
        </p:spPr>
      </p:sp>
      <p:sp>
        <p:nvSpPr>
          <p:cNvPr id="18" name="Shape 15"/>
          <p:cNvSpPr/>
          <p:nvPr/>
        </p:nvSpPr>
        <p:spPr>
          <a:xfrm>
            <a:off x="7210723" y="4919663"/>
            <a:ext cx="228600" cy="228600"/>
          </a:xfrm>
          <a:custGeom>
            <a:avLst/>
            <a:gdLst/>
            <a:ahLst/>
            <a:cxnLst/>
            <a:rect l="l" t="t" r="r" b="b"/>
            <a:pathLst>
              <a:path w="228600" h="228600">
                <a:moveTo>
                  <a:pt x="228600" y="14288"/>
                </a:moveTo>
                <a:cubicBezTo>
                  <a:pt x="228600" y="62552"/>
                  <a:pt x="194399" y="102825"/>
                  <a:pt x="148947" y="112246"/>
                </a:cubicBezTo>
                <a:cubicBezTo>
                  <a:pt x="145420" y="86305"/>
                  <a:pt x="133767" y="62954"/>
                  <a:pt x="116577" y="44872"/>
                </a:cubicBezTo>
                <a:cubicBezTo>
                  <a:pt x="134481" y="17859"/>
                  <a:pt x="165155" y="0"/>
                  <a:pt x="200025" y="0"/>
                </a:cubicBezTo>
                <a:lnTo>
                  <a:pt x="214313" y="0"/>
                </a:lnTo>
                <a:cubicBezTo>
                  <a:pt x="222215" y="0"/>
                  <a:pt x="228600" y="6385"/>
                  <a:pt x="228600" y="14288"/>
                </a:cubicBezTo>
                <a:close/>
                <a:moveTo>
                  <a:pt x="0" y="42863"/>
                </a:moveTo>
                <a:cubicBezTo>
                  <a:pt x="0" y="34960"/>
                  <a:pt x="6385" y="28575"/>
                  <a:pt x="14288" y="28575"/>
                </a:cubicBezTo>
                <a:lnTo>
                  <a:pt x="28575" y="28575"/>
                </a:lnTo>
                <a:cubicBezTo>
                  <a:pt x="83805" y="28575"/>
                  <a:pt x="128588" y="73357"/>
                  <a:pt x="128588" y="128588"/>
                </a:cubicBezTo>
                <a:lnTo>
                  <a:pt x="128588" y="214313"/>
                </a:lnTo>
                <a:cubicBezTo>
                  <a:pt x="128588" y="222215"/>
                  <a:pt x="122203" y="228600"/>
                  <a:pt x="114300" y="228600"/>
                </a:cubicBezTo>
                <a:cubicBezTo>
                  <a:pt x="106397" y="228600"/>
                  <a:pt x="100013" y="222215"/>
                  <a:pt x="100013" y="214313"/>
                </a:cubicBezTo>
                <a:lnTo>
                  <a:pt x="100013" y="142875"/>
                </a:lnTo>
                <a:cubicBezTo>
                  <a:pt x="44782" y="142875"/>
                  <a:pt x="0" y="98093"/>
                  <a:pt x="0" y="42863"/>
                </a:cubicBezTo>
                <a:close/>
              </a:path>
            </a:pathLst>
          </a:custGeom>
          <a:solidFill>
            <a:srgbClr val="F9F7F3"/>
          </a:solidFill>
          <a:ln/>
        </p:spPr>
      </p:sp>
      <p:sp>
        <p:nvSpPr>
          <p:cNvPr id="19" name="Text 16"/>
          <p:cNvSpPr/>
          <p:nvPr/>
        </p:nvSpPr>
        <p:spPr>
          <a:xfrm>
            <a:off x="6977360" y="5453063"/>
            <a:ext cx="695325" cy="26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>
              <a:lnSpc>
                <a:spcPct val="130000"/>
              </a:lnSpc>
            </a:pPr>
            <a:r>
              <a:rPr lang="en-US" sz="1350" dirty="0">
                <a:solidFill>
                  <a:srgbClr val="F9F7F3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Quality</a:t>
            </a:r>
            <a:endParaRPr lang="en-US" sz="1600" dirty="0"/>
          </a:p>
        </p:txBody>
      </p:sp>
    </p:spTree>
  </p:cSld>
  <p:clrMapOvr>
    <a:masterClrMapping/>
  </p:clrMapOvr>
  <p:transition>
    <p:fade/>
  </p:transition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9F7F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381000" y="381000"/>
            <a:ext cx="1150620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30000"/>
              </a:lnSpc>
            </a:pPr>
            <a:r>
              <a:rPr lang="en-US" sz="1200" b="1" kern="0" spc="120" dirty="0">
                <a:solidFill>
                  <a:srgbClr val="A99F96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PRESENTATION OVERVIEW</a:t>
            </a:r>
            <a:endParaRPr lang="en-US" sz="1600" dirty="0"/>
          </a:p>
        </p:txBody>
      </p:sp>
      <p:sp>
        <p:nvSpPr>
          <p:cNvPr id="3" name="Text 1"/>
          <p:cNvSpPr/>
          <p:nvPr/>
        </p:nvSpPr>
        <p:spPr>
          <a:xfrm>
            <a:off x="381000" y="685800"/>
            <a:ext cx="1165860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80000"/>
              </a:lnSpc>
            </a:pPr>
            <a:r>
              <a:rPr lang="en-US" sz="3600" b="1" dirty="0">
                <a:solidFill>
                  <a:srgbClr val="4A5D52"/>
                </a:solidFill>
                <a:latin typeface="Oranienbaum" pitchFamily="34" charset="0"/>
                <a:ea typeface="Oranienbaum" pitchFamily="34" charset="-122"/>
                <a:cs typeface="Oranienbaum" pitchFamily="34" charset="-120"/>
              </a:rPr>
              <a:t>Strategic Roadmap</a:t>
            </a:r>
            <a:endParaRPr lang="en-US" sz="1600" dirty="0"/>
          </a:p>
        </p:txBody>
      </p:sp>
      <p:sp>
        <p:nvSpPr>
          <p:cNvPr id="4" name="Shape 2"/>
          <p:cNvSpPr/>
          <p:nvPr/>
        </p:nvSpPr>
        <p:spPr>
          <a:xfrm>
            <a:off x="400050" y="1371600"/>
            <a:ext cx="5619750" cy="1600200"/>
          </a:xfrm>
          <a:custGeom>
            <a:avLst/>
            <a:gdLst/>
            <a:ahLst/>
            <a:cxnLst/>
            <a:rect l="l" t="t" r="r" b="b"/>
            <a:pathLst>
              <a:path w="5619750" h="1600200">
                <a:moveTo>
                  <a:pt x="38100" y="0"/>
                </a:moveTo>
                <a:lnTo>
                  <a:pt x="5467347" y="0"/>
                </a:lnTo>
                <a:cubicBezTo>
                  <a:pt x="5551517" y="0"/>
                  <a:pt x="5619750" y="68233"/>
                  <a:pt x="5619750" y="152403"/>
                </a:cubicBezTo>
                <a:lnTo>
                  <a:pt x="5619750" y="1447797"/>
                </a:lnTo>
                <a:cubicBezTo>
                  <a:pt x="5619750" y="1531967"/>
                  <a:pt x="5551517" y="1600200"/>
                  <a:pt x="5467347" y="1600200"/>
                </a:cubicBezTo>
                <a:lnTo>
                  <a:pt x="38100" y="1600200"/>
                </a:lnTo>
                <a:cubicBezTo>
                  <a:pt x="17072" y="1600200"/>
                  <a:pt x="0" y="1583128"/>
                  <a:pt x="0" y="1562100"/>
                </a:cubicBezTo>
                <a:lnTo>
                  <a:pt x="0" y="38100"/>
                </a:lnTo>
                <a:cubicBezTo>
                  <a:pt x="0" y="17072"/>
                  <a:pt x="17072" y="0"/>
                  <a:pt x="38100" y="0"/>
                </a:cubicBezTo>
                <a:close/>
              </a:path>
            </a:pathLst>
          </a:custGeom>
          <a:solidFill>
            <a:srgbClr val="FFFFFF"/>
          </a:solidFill>
          <a:ln/>
          <a:effectLst>
            <a:outerShdw blurRad="142875" dist="95250" dir="5400000" algn="bl" rotWithShape="0">
              <a:srgbClr val="000000">
                <a:alpha val="10196"/>
              </a:srgbClr>
            </a:outerShdw>
          </a:effectLst>
        </p:spPr>
      </p:sp>
      <p:sp>
        <p:nvSpPr>
          <p:cNvPr id="5" name="Shape 3"/>
          <p:cNvSpPr/>
          <p:nvPr/>
        </p:nvSpPr>
        <p:spPr>
          <a:xfrm>
            <a:off x="400050" y="1371600"/>
            <a:ext cx="38100" cy="1600200"/>
          </a:xfrm>
          <a:custGeom>
            <a:avLst/>
            <a:gdLst/>
            <a:ahLst/>
            <a:cxnLst/>
            <a:rect l="l" t="t" r="r" b="b"/>
            <a:pathLst>
              <a:path w="38100" h="1600200">
                <a:moveTo>
                  <a:pt x="38100" y="0"/>
                </a:moveTo>
                <a:lnTo>
                  <a:pt x="38100" y="0"/>
                </a:lnTo>
                <a:lnTo>
                  <a:pt x="38100" y="1600200"/>
                </a:lnTo>
                <a:lnTo>
                  <a:pt x="38100" y="1600200"/>
                </a:lnTo>
                <a:cubicBezTo>
                  <a:pt x="17072" y="1600200"/>
                  <a:pt x="0" y="1583128"/>
                  <a:pt x="0" y="1562100"/>
                </a:cubicBezTo>
                <a:lnTo>
                  <a:pt x="0" y="38100"/>
                </a:lnTo>
                <a:cubicBezTo>
                  <a:pt x="0" y="17072"/>
                  <a:pt x="17072" y="0"/>
                  <a:pt x="38100" y="0"/>
                </a:cubicBezTo>
                <a:close/>
              </a:path>
            </a:pathLst>
          </a:custGeom>
          <a:solidFill>
            <a:srgbClr val="4A5D52"/>
          </a:solidFill>
          <a:ln/>
        </p:spPr>
      </p:sp>
      <p:sp>
        <p:nvSpPr>
          <p:cNvPr id="6" name="Shape 4"/>
          <p:cNvSpPr/>
          <p:nvPr/>
        </p:nvSpPr>
        <p:spPr>
          <a:xfrm>
            <a:off x="647700" y="1600200"/>
            <a:ext cx="533400" cy="533400"/>
          </a:xfrm>
          <a:custGeom>
            <a:avLst/>
            <a:gdLst/>
            <a:ahLst/>
            <a:cxnLst/>
            <a:rect l="l" t="t" r="r" b="b"/>
            <a:pathLst>
              <a:path w="533400" h="533400">
                <a:moveTo>
                  <a:pt x="266700" y="0"/>
                </a:moveTo>
                <a:lnTo>
                  <a:pt x="266700" y="0"/>
                </a:lnTo>
                <a:cubicBezTo>
                  <a:pt x="413896" y="0"/>
                  <a:pt x="533400" y="119504"/>
                  <a:pt x="533400" y="266700"/>
                </a:cubicBezTo>
                <a:lnTo>
                  <a:pt x="533400" y="266700"/>
                </a:lnTo>
                <a:cubicBezTo>
                  <a:pt x="533400" y="413896"/>
                  <a:pt x="413896" y="533400"/>
                  <a:pt x="266700" y="533400"/>
                </a:cubicBezTo>
                <a:lnTo>
                  <a:pt x="266700" y="533400"/>
                </a:lnTo>
                <a:cubicBezTo>
                  <a:pt x="119504" y="533400"/>
                  <a:pt x="0" y="413896"/>
                  <a:pt x="0" y="266700"/>
                </a:cubicBezTo>
                <a:lnTo>
                  <a:pt x="0" y="266700"/>
                </a:lnTo>
                <a:cubicBezTo>
                  <a:pt x="0" y="119504"/>
                  <a:pt x="119504" y="0"/>
                  <a:pt x="266700" y="0"/>
                </a:cubicBezTo>
                <a:close/>
              </a:path>
            </a:pathLst>
          </a:custGeom>
          <a:solidFill>
            <a:srgbClr val="4A5D52"/>
          </a:solidFill>
          <a:ln/>
        </p:spPr>
      </p:sp>
      <p:sp>
        <p:nvSpPr>
          <p:cNvPr id="7" name="Text 5"/>
          <p:cNvSpPr/>
          <p:nvPr/>
        </p:nvSpPr>
        <p:spPr>
          <a:xfrm>
            <a:off x="590550" y="1600200"/>
            <a:ext cx="647700" cy="53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>
              <a:lnSpc>
                <a:spcPct val="110000"/>
              </a:lnSpc>
            </a:pPr>
            <a:r>
              <a:rPr lang="en-US" sz="1800" b="1" dirty="0">
                <a:solidFill>
                  <a:srgbClr val="FFFFFF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01</a:t>
            </a:r>
            <a:endParaRPr lang="en-US" sz="1600" dirty="0"/>
          </a:p>
        </p:txBody>
      </p:sp>
      <p:sp>
        <p:nvSpPr>
          <p:cNvPr id="8" name="Text 6"/>
          <p:cNvSpPr/>
          <p:nvPr/>
        </p:nvSpPr>
        <p:spPr>
          <a:xfrm>
            <a:off x="1333500" y="1600200"/>
            <a:ext cx="2114550" cy="3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10000"/>
              </a:lnSpc>
            </a:pPr>
            <a:r>
              <a:rPr lang="en-US" sz="1800" b="1" dirty="0">
                <a:solidFill>
                  <a:srgbClr val="4A5D52"/>
                </a:solidFill>
                <a:latin typeface="Oranienbaum" pitchFamily="34" charset="0"/>
                <a:ea typeface="Oranienbaum" pitchFamily="34" charset="-122"/>
                <a:cs typeface="Oranienbaum" pitchFamily="34" charset="-120"/>
              </a:rPr>
              <a:t>Introduction</a:t>
            </a:r>
            <a:endParaRPr lang="en-US" sz="1600" dirty="0"/>
          </a:p>
        </p:txBody>
      </p:sp>
      <p:sp>
        <p:nvSpPr>
          <p:cNvPr id="9" name="Text 7"/>
          <p:cNvSpPr/>
          <p:nvPr/>
        </p:nvSpPr>
        <p:spPr>
          <a:xfrm>
            <a:off x="1333500" y="1905000"/>
            <a:ext cx="207645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30000"/>
              </a:lnSpc>
            </a:pPr>
            <a:r>
              <a:rPr lang="en-US" sz="1200" dirty="0">
                <a:solidFill>
                  <a:srgbClr val="A99F96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Business Context &amp; Objectives</a:t>
            </a:r>
            <a:endParaRPr lang="en-US" sz="1600" dirty="0"/>
          </a:p>
        </p:txBody>
      </p:sp>
      <p:sp>
        <p:nvSpPr>
          <p:cNvPr id="10" name="Text 8"/>
          <p:cNvSpPr/>
          <p:nvPr/>
        </p:nvSpPr>
        <p:spPr>
          <a:xfrm>
            <a:off x="647700" y="2247900"/>
            <a:ext cx="5219700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40000"/>
              </a:lnSpc>
            </a:pPr>
            <a:r>
              <a:rPr lang="en-US" sz="1200" dirty="0">
                <a:solidFill>
                  <a:srgbClr val="3C3633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Understanding Urban Green Café's mission, target audience, and strategic need for digital transformation.</a:t>
            </a:r>
            <a:endParaRPr lang="en-US" sz="1600" dirty="0"/>
          </a:p>
        </p:txBody>
      </p:sp>
      <p:sp>
        <p:nvSpPr>
          <p:cNvPr id="11" name="Shape 9"/>
          <p:cNvSpPr/>
          <p:nvPr/>
        </p:nvSpPr>
        <p:spPr>
          <a:xfrm>
            <a:off x="6191250" y="1371600"/>
            <a:ext cx="5619750" cy="1600200"/>
          </a:xfrm>
          <a:custGeom>
            <a:avLst/>
            <a:gdLst/>
            <a:ahLst/>
            <a:cxnLst/>
            <a:rect l="l" t="t" r="r" b="b"/>
            <a:pathLst>
              <a:path w="5619750" h="1600200">
                <a:moveTo>
                  <a:pt x="38100" y="0"/>
                </a:moveTo>
                <a:lnTo>
                  <a:pt x="5467347" y="0"/>
                </a:lnTo>
                <a:cubicBezTo>
                  <a:pt x="5551517" y="0"/>
                  <a:pt x="5619750" y="68233"/>
                  <a:pt x="5619750" y="152403"/>
                </a:cubicBezTo>
                <a:lnTo>
                  <a:pt x="5619750" y="1447797"/>
                </a:lnTo>
                <a:cubicBezTo>
                  <a:pt x="5619750" y="1531967"/>
                  <a:pt x="5551517" y="1600200"/>
                  <a:pt x="5467347" y="1600200"/>
                </a:cubicBezTo>
                <a:lnTo>
                  <a:pt x="38100" y="1600200"/>
                </a:lnTo>
                <a:cubicBezTo>
                  <a:pt x="17072" y="1600200"/>
                  <a:pt x="0" y="1583128"/>
                  <a:pt x="0" y="1562100"/>
                </a:cubicBezTo>
                <a:lnTo>
                  <a:pt x="0" y="38100"/>
                </a:lnTo>
                <a:cubicBezTo>
                  <a:pt x="0" y="17072"/>
                  <a:pt x="17072" y="0"/>
                  <a:pt x="38100" y="0"/>
                </a:cubicBezTo>
                <a:close/>
              </a:path>
            </a:pathLst>
          </a:custGeom>
          <a:solidFill>
            <a:srgbClr val="FFFFFF"/>
          </a:solidFill>
          <a:ln/>
          <a:effectLst>
            <a:outerShdw blurRad="142875" dist="95250" dir="5400000" algn="bl" rotWithShape="0">
              <a:srgbClr val="000000">
                <a:alpha val="10196"/>
              </a:srgbClr>
            </a:outerShdw>
          </a:effectLst>
        </p:spPr>
      </p:sp>
      <p:sp>
        <p:nvSpPr>
          <p:cNvPr id="12" name="Shape 10"/>
          <p:cNvSpPr/>
          <p:nvPr/>
        </p:nvSpPr>
        <p:spPr>
          <a:xfrm>
            <a:off x="6191250" y="1371600"/>
            <a:ext cx="38100" cy="1600200"/>
          </a:xfrm>
          <a:custGeom>
            <a:avLst/>
            <a:gdLst/>
            <a:ahLst/>
            <a:cxnLst/>
            <a:rect l="l" t="t" r="r" b="b"/>
            <a:pathLst>
              <a:path w="38100" h="1600200">
                <a:moveTo>
                  <a:pt x="38100" y="0"/>
                </a:moveTo>
                <a:lnTo>
                  <a:pt x="38100" y="0"/>
                </a:lnTo>
                <a:lnTo>
                  <a:pt x="38100" y="1600200"/>
                </a:lnTo>
                <a:lnTo>
                  <a:pt x="38100" y="1600200"/>
                </a:lnTo>
                <a:cubicBezTo>
                  <a:pt x="17072" y="1600200"/>
                  <a:pt x="0" y="1583128"/>
                  <a:pt x="0" y="1562100"/>
                </a:cubicBezTo>
                <a:lnTo>
                  <a:pt x="0" y="38100"/>
                </a:lnTo>
                <a:cubicBezTo>
                  <a:pt x="0" y="17072"/>
                  <a:pt x="17072" y="0"/>
                  <a:pt x="38100" y="0"/>
                </a:cubicBezTo>
                <a:close/>
              </a:path>
            </a:pathLst>
          </a:custGeom>
          <a:solidFill>
            <a:srgbClr val="D4A373"/>
          </a:solidFill>
          <a:ln/>
        </p:spPr>
      </p:sp>
      <p:sp>
        <p:nvSpPr>
          <p:cNvPr id="13" name="Shape 11"/>
          <p:cNvSpPr/>
          <p:nvPr/>
        </p:nvSpPr>
        <p:spPr>
          <a:xfrm>
            <a:off x="6438900" y="1600200"/>
            <a:ext cx="533400" cy="533400"/>
          </a:xfrm>
          <a:custGeom>
            <a:avLst/>
            <a:gdLst/>
            <a:ahLst/>
            <a:cxnLst/>
            <a:rect l="l" t="t" r="r" b="b"/>
            <a:pathLst>
              <a:path w="533400" h="533400">
                <a:moveTo>
                  <a:pt x="266700" y="0"/>
                </a:moveTo>
                <a:lnTo>
                  <a:pt x="266700" y="0"/>
                </a:lnTo>
                <a:cubicBezTo>
                  <a:pt x="413896" y="0"/>
                  <a:pt x="533400" y="119504"/>
                  <a:pt x="533400" y="266700"/>
                </a:cubicBezTo>
                <a:lnTo>
                  <a:pt x="533400" y="266700"/>
                </a:lnTo>
                <a:cubicBezTo>
                  <a:pt x="533400" y="413896"/>
                  <a:pt x="413896" y="533400"/>
                  <a:pt x="266700" y="533400"/>
                </a:cubicBezTo>
                <a:lnTo>
                  <a:pt x="266700" y="533400"/>
                </a:lnTo>
                <a:cubicBezTo>
                  <a:pt x="119504" y="533400"/>
                  <a:pt x="0" y="413896"/>
                  <a:pt x="0" y="266700"/>
                </a:cubicBezTo>
                <a:lnTo>
                  <a:pt x="0" y="266700"/>
                </a:lnTo>
                <a:cubicBezTo>
                  <a:pt x="0" y="119504"/>
                  <a:pt x="119504" y="0"/>
                  <a:pt x="266700" y="0"/>
                </a:cubicBezTo>
                <a:close/>
              </a:path>
            </a:pathLst>
          </a:custGeom>
          <a:solidFill>
            <a:srgbClr val="D4A373"/>
          </a:solidFill>
          <a:ln/>
        </p:spPr>
      </p:sp>
      <p:sp>
        <p:nvSpPr>
          <p:cNvPr id="14" name="Text 12"/>
          <p:cNvSpPr/>
          <p:nvPr/>
        </p:nvSpPr>
        <p:spPr>
          <a:xfrm>
            <a:off x="6381750" y="1600200"/>
            <a:ext cx="647700" cy="53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>
              <a:lnSpc>
                <a:spcPct val="110000"/>
              </a:lnSpc>
            </a:pPr>
            <a:r>
              <a:rPr lang="en-US" sz="1800" b="1" dirty="0">
                <a:solidFill>
                  <a:srgbClr val="FFFFFF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02</a:t>
            </a:r>
            <a:endParaRPr lang="en-US" sz="1600" dirty="0"/>
          </a:p>
        </p:txBody>
      </p:sp>
      <p:sp>
        <p:nvSpPr>
          <p:cNvPr id="15" name="Text 13"/>
          <p:cNvSpPr/>
          <p:nvPr/>
        </p:nvSpPr>
        <p:spPr>
          <a:xfrm>
            <a:off x="7124700" y="1600200"/>
            <a:ext cx="1905000" cy="3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10000"/>
              </a:lnSpc>
            </a:pPr>
            <a:r>
              <a:rPr lang="en-US" sz="1800" b="1" dirty="0">
                <a:solidFill>
                  <a:srgbClr val="4A5D52"/>
                </a:solidFill>
                <a:latin typeface="Oranienbaum" pitchFamily="34" charset="0"/>
                <a:ea typeface="Oranienbaum" pitchFamily="34" charset="-122"/>
                <a:cs typeface="Oranienbaum" pitchFamily="34" charset="-120"/>
              </a:rPr>
              <a:t>Brand Identity</a:t>
            </a:r>
            <a:endParaRPr lang="en-US" sz="1600" dirty="0"/>
          </a:p>
        </p:txBody>
      </p:sp>
      <p:sp>
        <p:nvSpPr>
          <p:cNvPr id="16" name="Text 14"/>
          <p:cNvSpPr/>
          <p:nvPr/>
        </p:nvSpPr>
        <p:spPr>
          <a:xfrm>
            <a:off x="7124700" y="1905000"/>
            <a:ext cx="186690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30000"/>
              </a:lnSpc>
            </a:pPr>
            <a:r>
              <a:rPr lang="en-US" sz="1200" dirty="0">
                <a:solidFill>
                  <a:srgbClr val="A99F96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Logo &amp; Story Development</a:t>
            </a:r>
            <a:endParaRPr lang="en-US" sz="1600" dirty="0"/>
          </a:p>
        </p:txBody>
      </p:sp>
      <p:sp>
        <p:nvSpPr>
          <p:cNvPr id="17" name="Text 15"/>
          <p:cNvSpPr/>
          <p:nvPr/>
        </p:nvSpPr>
        <p:spPr>
          <a:xfrm>
            <a:off x="6438900" y="2247900"/>
            <a:ext cx="5219700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40000"/>
              </a:lnSpc>
            </a:pPr>
            <a:r>
              <a:rPr lang="en-US" sz="1200" dirty="0">
                <a:solidFill>
                  <a:srgbClr val="3C3633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Creating a captivating visual identity and compelling narrative that embodies sustainability and urban sophistication.</a:t>
            </a:r>
            <a:endParaRPr lang="en-US" sz="1600" dirty="0"/>
          </a:p>
        </p:txBody>
      </p:sp>
      <p:sp>
        <p:nvSpPr>
          <p:cNvPr id="18" name="Shape 16"/>
          <p:cNvSpPr/>
          <p:nvPr/>
        </p:nvSpPr>
        <p:spPr>
          <a:xfrm>
            <a:off x="400050" y="3124200"/>
            <a:ext cx="5619750" cy="1600200"/>
          </a:xfrm>
          <a:custGeom>
            <a:avLst/>
            <a:gdLst/>
            <a:ahLst/>
            <a:cxnLst/>
            <a:rect l="l" t="t" r="r" b="b"/>
            <a:pathLst>
              <a:path w="5619750" h="1600200">
                <a:moveTo>
                  <a:pt x="38100" y="0"/>
                </a:moveTo>
                <a:lnTo>
                  <a:pt x="5467347" y="0"/>
                </a:lnTo>
                <a:cubicBezTo>
                  <a:pt x="5551517" y="0"/>
                  <a:pt x="5619750" y="68233"/>
                  <a:pt x="5619750" y="152403"/>
                </a:cubicBezTo>
                <a:lnTo>
                  <a:pt x="5619750" y="1447797"/>
                </a:lnTo>
                <a:cubicBezTo>
                  <a:pt x="5619750" y="1531967"/>
                  <a:pt x="5551517" y="1600200"/>
                  <a:pt x="5467347" y="1600200"/>
                </a:cubicBezTo>
                <a:lnTo>
                  <a:pt x="38100" y="1600200"/>
                </a:lnTo>
                <a:cubicBezTo>
                  <a:pt x="17072" y="1600200"/>
                  <a:pt x="0" y="1583128"/>
                  <a:pt x="0" y="1562100"/>
                </a:cubicBezTo>
                <a:lnTo>
                  <a:pt x="0" y="38100"/>
                </a:lnTo>
                <a:cubicBezTo>
                  <a:pt x="0" y="17072"/>
                  <a:pt x="17072" y="0"/>
                  <a:pt x="38100" y="0"/>
                </a:cubicBezTo>
                <a:close/>
              </a:path>
            </a:pathLst>
          </a:custGeom>
          <a:solidFill>
            <a:srgbClr val="FFFFFF"/>
          </a:solidFill>
          <a:ln/>
          <a:effectLst>
            <a:outerShdw blurRad="142875" dist="95250" dir="5400000" algn="bl" rotWithShape="0">
              <a:srgbClr val="000000">
                <a:alpha val="10196"/>
              </a:srgbClr>
            </a:outerShdw>
          </a:effectLst>
        </p:spPr>
      </p:sp>
      <p:sp>
        <p:nvSpPr>
          <p:cNvPr id="19" name="Shape 17"/>
          <p:cNvSpPr/>
          <p:nvPr/>
        </p:nvSpPr>
        <p:spPr>
          <a:xfrm>
            <a:off x="400050" y="3124200"/>
            <a:ext cx="38100" cy="1600200"/>
          </a:xfrm>
          <a:custGeom>
            <a:avLst/>
            <a:gdLst/>
            <a:ahLst/>
            <a:cxnLst/>
            <a:rect l="l" t="t" r="r" b="b"/>
            <a:pathLst>
              <a:path w="38100" h="1600200">
                <a:moveTo>
                  <a:pt x="38100" y="0"/>
                </a:moveTo>
                <a:lnTo>
                  <a:pt x="38100" y="0"/>
                </a:lnTo>
                <a:lnTo>
                  <a:pt x="38100" y="1600200"/>
                </a:lnTo>
                <a:lnTo>
                  <a:pt x="38100" y="1600200"/>
                </a:lnTo>
                <a:cubicBezTo>
                  <a:pt x="17072" y="1600200"/>
                  <a:pt x="0" y="1583128"/>
                  <a:pt x="0" y="1562100"/>
                </a:cubicBezTo>
                <a:lnTo>
                  <a:pt x="0" y="38100"/>
                </a:lnTo>
                <a:cubicBezTo>
                  <a:pt x="0" y="17072"/>
                  <a:pt x="17072" y="0"/>
                  <a:pt x="38100" y="0"/>
                </a:cubicBezTo>
                <a:close/>
              </a:path>
            </a:pathLst>
          </a:custGeom>
          <a:solidFill>
            <a:srgbClr val="4A5D52"/>
          </a:solidFill>
          <a:ln/>
        </p:spPr>
      </p:sp>
      <p:sp>
        <p:nvSpPr>
          <p:cNvPr id="20" name="Shape 18"/>
          <p:cNvSpPr/>
          <p:nvPr/>
        </p:nvSpPr>
        <p:spPr>
          <a:xfrm>
            <a:off x="647700" y="3352800"/>
            <a:ext cx="533400" cy="533400"/>
          </a:xfrm>
          <a:custGeom>
            <a:avLst/>
            <a:gdLst/>
            <a:ahLst/>
            <a:cxnLst/>
            <a:rect l="l" t="t" r="r" b="b"/>
            <a:pathLst>
              <a:path w="533400" h="533400">
                <a:moveTo>
                  <a:pt x="266700" y="0"/>
                </a:moveTo>
                <a:lnTo>
                  <a:pt x="266700" y="0"/>
                </a:lnTo>
                <a:cubicBezTo>
                  <a:pt x="413896" y="0"/>
                  <a:pt x="533400" y="119504"/>
                  <a:pt x="533400" y="266700"/>
                </a:cubicBezTo>
                <a:lnTo>
                  <a:pt x="533400" y="266700"/>
                </a:lnTo>
                <a:cubicBezTo>
                  <a:pt x="533400" y="413896"/>
                  <a:pt x="413896" y="533400"/>
                  <a:pt x="266700" y="533400"/>
                </a:cubicBezTo>
                <a:lnTo>
                  <a:pt x="266700" y="533400"/>
                </a:lnTo>
                <a:cubicBezTo>
                  <a:pt x="119504" y="533400"/>
                  <a:pt x="0" y="413896"/>
                  <a:pt x="0" y="266700"/>
                </a:cubicBezTo>
                <a:lnTo>
                  <a:pt x="0" y="266700"/>
                </a:lnTo>
                <a:cubicBezTo>
                  <a:pt x="0" y="119504"/>
                  <a:pt x="119504" y="0"/>
                  <a:pt x="266700" y="0"/>
                </a:cubicBezTo>
                <a:close/>
              </a:path>
            </a:pathLst>
          </a:custGeom>
          <a:solidFill>
            <a:srgbClr val="4A5D52"/>
          </a:solidFill>
          <a:ln/>
        </p:spPr>
      </p:sp>
      <p:sp>
        <p:nvSpPr>
          <p:cNvPr id="21" name="Text 19"/>
          <p:cNvSpPr/>
          <p:nvPr/>
        </p:nvSpPr>
        <p:spPr>
          <a:xfrm>
            <a:off x="590550" y="3352800"/>
            <a:ext cx="647700" cy="53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>
              <a:lnSpc>
                <a:spcPct val="110000"/>
              </a:lnSpc>
            </a:pPr>
            <a:r>
              <a:rPr lang="en-US" sz="1800" b="1" dirty="0">
                <a:solidFill>
                  <a:srgbClr val="FFFFFF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03</a:t>
            </a:r>
            <a:endParaRPr lang="en-US" sz="1600" dirty="0"/>
          </a:p>
        </p:txBody>
      </p:sp>
      <p:sp>
        <p:nvSpPr>
          <p:cNvPr id="22" name="Text 20"/>
          <p:cNvSpPr/>
          <p:nvPr/>
        </p:nvSpPr>
        <p:spPr>
          <a:xfrm>
            <a:off x="1333500" y="3352800"/>
            <a:ext cx="1885950" cy="3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10000"/>
              </a:lnSpc>
            </a:pPr>
            <a:r>
              <a:rPr lang="en-US" sz="1800" b="1" dirty="0">
                <a:solidFill>
                  <a:srgbClr val="4A5D52"/>
                </a:solidFill>
                <a:latin typeface="Oranienbaum" pitchFamily="34" charset="0"/>
                <a:ea typeface="Oranienbaum" pitchFamily="34" charset="-122"/>
                <a:cs typeface="Oranienbaum" pitchFamily="34" charset="-120"/>
              </a:rPr>
              <a:t>Marketing Strategy</a:t>
            </a:r>
            <a:endParaRPr lang="en-US" sz="1600" dirty="0"/>
          </a:p>
        </p:txBody>
      </p:sp>
      <p:sp>
        <p:nvSpPr>
          <p:cNvPr id="23" name="Text 21"/>
          <p:cNvSpPr/>
          <p:nvPr/>
        </p:nvSpPr>
        <p:spPr>
          <a:xfrm>
            <a:off x="1333500" y="3657600"/>
            <a:ext cx="184785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30000"/>
              </a:lnSpc>
            </a:pPr>
            <a:r>
              <a:rPr lang="en-US" sz="1200" dirty="0">
                <a:solidFill>
                  <a:srgbClr val="A99F96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Social, Content &amp; SEO</a:t>
            </a:r>
            <a:endParaRPr lang="en-US" sz="1600" dirty="0"/>
          </a:p>
        </p:txBody>
      </p:sp>
      <p:sp>
        <p:nvSpPr>
          <p:cNvPr id="24" name="Text 22"/>
          <p:cNvSpPr/>
          <p:nvPr/>
        </p:nvSpPr>
        <p:spPr>
          <a:xfrm>
            <a:off x="647700" y="4000500"/>
            <a:ext cx="5219700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40000"/>
              </a:lnSpc>
            </a:pPr>
            <a:r>
              <a:rPr lang="en-US" sz="1200" dirty="0">
                <a:solidFill>
                  <a:srgbClr val="3C3633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Multi-channel approach leveraging social media, content marketing, and local SEO to engage and convert customers.</a:t>
            </a:r>
            <a:endParaRPr lang="en-US" sz="1600" dirty="0"/>
          </a:p>
        </p:txBody>
      </p:sp>
      <p:sp>
        <p:nvSpPr>
          <p:cNvPr id="25" name="Shape 23"/>
          <p:cNvSpPr/>
          <p:nvPr/>
        </p:nvSpPr>
        <p:spPr>
          <a:xfrm>
            <a:off x="6191250" y="3124200"/>
            <a:ext cx="5619750" cy="1600200"/>
          </a:xfrm>
          <a:custGeom>
            <a:avLst/>
            <a:gdLst/>
            <a:ahLst/>
            <a:cxnLst/>
            <a:rect l="l" t="t" r="r" b="b"/>
            <a:pathLst>
              <a:path w="5619750" h="1600200">
                <a:moveTo>
                  <a:pt x="38100" y="0"/>
                </a:moveTo>
                <a:lnTo>
                  <a:pt x="5467347" y="0"/>
                </a:lnTo>
                <a:cubicBezTo>
                  <a:pt x="5551517" y="0"/>
                  <a:pt x="5619750" y="68233"/>
                  <a:pt x="5619750" y="152403"/>
                </a:cubicBezTo>
                <a:lnTo>
                  <a:pt x="5619750" y="1447797"/>
                </a:lnTo>
                <a:cubicBezTo>
                  <a:pt x="5619750" y="1531967"/>
                  <a:pt x="5551517" y="1600200"/>
                  <a:pt x="5467347" y="1600200"/>
                </a:cubicBezTo>
                <a:lnTo>
                  <a:pt x="38100" y="1600200"/>
                </a:lnTo>
                <a:cubicBezTo>
                  <a:pt x="17072" y="1600200"/>
                  <a:pt x="0" y="1583128"/>
                  <a:pt x="0" y="1562100"/>
                </a:cubicBezTo>
                <a:lnTo>
                  <a:pt x="0" y="38100"/>
                </a:lnTo>
                <a:cubicBezTo>
                  <a:pt x="0" y="17072"/>
                  <a:pt x="17072" y="0"/>
                  <a:pt x="38100" y="0"/>
                </a:cubicBezTo>
                <a:close/>
              </a:path>
            </a:pathLst>
          </a:custGeom>
          <a:solidFill>
            <a:srgbClr val="FFFFFF"/>
          </a:solidFill>
          <a:ln/>
          <a:effectLst>
            <a:outerShdw blurRad="142875" dist="95250" dir="5400000" algn="bl" rotWithShape="0">
              <a:srgbClr val="000000">
                <a:alpha val="10196"/>
              </a:srgbClr>
            </a:outerShdw>
          </a:effectLst>
        </p:spPr>
      </p:sp>
      <p:sp>
        <p:nvSpPr>
          <p:cNvPr id="26" name="Shape 24"/>
          <p:cNvSpPr/>
          <p:nvPr/>
        </p:nvSpPr>
        <p:spPr>
          <a:xfrm>
            <a:off x="6191250" y="3124200"/>
            <a:ext cx="38100" cy="1600200"/>
          </a:xfrm>
          <a:custGeom>
            <a:avLst/>
            <a:gdLst/>
            <a:ahLst/>
            <a:cxnLst/>
            <a:rect l="l" t="t" r="r" b="b"/>
            <a:pathLst>
              <a:path w="38100" h="1600200">
                <a:moveTo>
                  <a:pt x="38100" y="0"/>
                </a:moveTo>
                <a:lnTo>
                  <a:pt x="38100" y="0"/>
                </a:lnTo>
                <a:lnTo>
                  <a:pt x="38100" y="1600200"/>
                </a:lnTo>
                <a:lnTo>
                  <a:pt x="38100" y="1600200"/>
                </a:lnTo>
                <a:cubicBezTo>
                  <a:pt x="17072" y="1600200"/>
                  <a:pt x="0" y="1583128"/>
                  <a:pt x="0" y="1562100"/>
                </a:cubicBezTo>
                <a:lnTo>
                  <a:pt x="0" y="38100"/>
                </a:lnTo>
                <a:cubicBezTo>
                  <a:pt x="0" y="17072"/>
                  <a:pt x="17072" y="0"/>
                  <a:pt x="38100" y="0"/>
                </a:cubicBezTo>
                <a:close/>
              </a:path>
            </a:pathLst>
          </a:custGeom>
          <a:solidFill>
            <a:srgbClr val="D4A373"/>
          </a:solidFill>
          <a:ln/>
        </p:spPr>
      </p:sp>
      <p:sp>
        <p:nvSpPr>
          <p:cNvPr id="27" name="Shape 25"/>
          <p:cNvSpPr/>
          <p:nvPr/>
        </p:nvSpPr>
        <p:spPr>
          <a:xfrm>
            <a:off x="6438900" y="3352800"/>
            <a:ext cx="533400" cy="533400"/>
          </a:xfrm>
          <a:custGeom>
            <a:avLst/>
            <a:gdLst/>
            <a:ahLst/>
            <a:cxnLst/>
            <a:rect l="l" t="t" r="r" b="b"/>
            <a:pathLst>
              <a:path w="533400" h="533400">
                <a:moveTo>
                  <a:pt x="266700" y="0"/>
                </a:moveTo>
                <a:lnTo>
                  <a:pt x="266700" y="0"/>
                </a:lnTo>
                <a:cubicBezTo>
                  <a:pt x="413896" y="0"/>
                  <a:pt x="533400" y="119504"/>
                  <a:pt x="533400" y="266700"/>
                </a:cubicBezTo>
                <a:lnTo>
                  <a:pt x="533400" y="266700"/>
                </a:lnTo>
                <a:cubicBezTo>
                  <a:pt x="533400" y="413896"/>
                  <a:pt x="413896" y="533400"/>
                  <a:pt x="266700" y="533400"/>
                </a:cubicBezTo>
                <a:lnTo>
                  <a:pt x="266700" y="533400"/>
                </a:lnTo>
                <a:cubicBezTo>
                  <a:pt x="119504" y="533400"/>
                  <a:pt x="0" y="413896"/>
                  <a:pt x="0" y="266700"/>
                </a:cubicBezTo>
                <a:lnTo>
                  <a:pt x="0" y="266700"/>
                </a:lnTo>
                <a:cubicBezTo>
                  <a:pt x="0" y="119504"/>
                  <a:pt x="119504" y="0"/>
                  <a:pt x="266700" y="0"/>
                </a:cubicBezTo>
                <a:close/>
              </a:path>
            </a:pathLst>
          </a:custGeom>
          <a:solidFill>
            <a:srgbClr val="D4A373"/>
          </a:solidFill>
          <a:ln/>
        </p:spPr>
      </p:sp>
      <p:sp>
        <p:nvSpPr>
          <p:cNvPr id="28" name="Text 26"/>
          <p:cNvSpPr/>
          <p:nvPr/>
        </p:nvSpPr>
        <p:spPr>
          <a:xfrm>
            <a:off x="6381750" y="3352800"/>
            <a:ext cx="647700" cy="53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>
              <a:lnSpc>
                <a:spcPct val="110000"/>
              </a:lnSpc>
            </a:pPr>
            <a:r>
              <a:rPr lang="en-US" sz="1800" b="1" dirty="0">
                <a:solidFill>
                  <a:srgbClr val="FFFFFF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04</a:t>
            </a:r>
            <a:endParaRPr lang="en-US" sz="1600" dirty="0"/>
          </a:p>
        </p:txBody>
      </p:sp>
      <p:sp>
        <p:nvSpPr>
          <p:cNvPr id="29" name="Text 27"/>
          <p:cNvSpPr/>
          <p:nvPr/>
        </p:nvSpPr>
        <p:spPr>
          <a:xfrm>
            <a:off x="7124700" y="3352800"/>
            <a:ext cx="1838325" cy="3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10000"/>
              </a:lnSpc>
            </a:pPr>
            <a:r>
              <a:rPr lang="en-US" sz="1800" b="1" dirty="0">
                <a:solidFill>
                  <a:srgbClr val="4A5D52"/>
                </a:solidFill>
                <a:latin typeface="Oranienbaum" pitchFamily="34" charset="0"/>
                <a:ea typeface="Oranienbaum" pitchFamily="34" charset="-122"/>
                <a:cs typeface="Oranienbaum" pitchFamily="34" charset="-120"/>
              </a:rPr>
              <a:t>Cloud Computing</a:t>
            </a:r>
            <a:endParaRPr lang="en-US" sz="1600" dirty="0"/>
          </a:p>
        </p:txBody>
      </p:sp>
      <p:sp>
        <p:nvSpPr>
          <p:cNvPr id="30" name="Text 28"/>
          <p:cNvSpPr/>
          <p:nvPr/>
        </p:nvSpPr>
        <p:spPr>
          <a:xfrm>
            <a:off x="7124700" y="3657600"/>
            <a:ext cx="1800225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30000"/>
              </a:lnSpc>
            </a:pPr>
            <a:r>
              <a:rPr lang="en-US" sz="1200" dirty="0">
                <a:solidFill>
                  <a:srgbClr val="A99F96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Business Support Systems</a:t>
            </a:r>
            <a:endParaRPr lang="en-US" sz="1600" dirty="0"/>
          </a:p>
        </p:txBody>
      </p:sp>
      <p:sp>
        <p:nvSpPr>
          <p:cNvPr id="31" name="Text 29"/>
          <p:cNvSpPr/>
          <p:nvPr/>
        </p:nvSpPr>
        <p:spPr>
          <a:xfrm>
            <a:off x="6438900" y="4000500"/>
            <a:ext cx="5219700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40000"/>
              </a:lnSpc>
            </a:pPr>
            <a:r>
              <a:rPr lang="en-US" sz="1200" dirty="0">
                <a:solidFill>
                  <a:srgbClr val="3C3633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Implementing cloud-based POS and management systems for operational efficiency and scalability.</a:t>
            </a:r>
            <a:endParaRPr lang="en-US" sz="1600" dirty="0"/>
          </a:p>
        </p:txBody>
      </p:sp>
      <p:sp>
        <p:nvSpPr>
          <p:cNvPr id="32" name="Shape 30"/>
          <p:cNvSpPr/>
          <p:nvPr/>
        </p:nvSpPr>
        <p:spPr>
          <a:xfrm>
            <a:off x="400050" y="4876800"/>
            <a:ext cx="5619750" cy="1600200"/>
          </a:xfrm>
          <a:custGeom>
            <a:avLst/>
            <a:gdLst/>
            <a:ahLst/>
            <a:cxnLst/>
            <a:rect l="l" t="t" r="r" b="b"/>
            <a:pathLst>
              <a:path w="5619750" h="1600200">
                <a:moveTo>
                  <a:pt x="38100" y="0"/>
                </a:moveTo>
                <a:lnTo>
                  <a:pt x="5467347" y="0"/>
                </a:lnTo>
                <a:cubicBezTo>
                  <a:pt x="5551517" y="0"/>
                  <a:pt x="5619750" y="68233"/>
                  <a:pt x="5619750" y="152403"/>
                </a:cubicBezTo>
                <a:lnTo>
                  <a:pt x="5619750" y="1447797"/>
                </a:lnTo>
                <a:cubicBezTo>
                  <a:pt x="5619750" y="1531967"/>
                  <a:pt x="5551517" y="1600200"/>
                  <a:pt x="5467347" y="1600200"/>
                </a:cubicBezTo>
                <a:lnTo>
                  <a:pt x="38100" y="1600200"/>
                </a:lnTo>
                <a:cubicBezTo>
                  <a:pt x="17072" y="1600200"/>
                  <a:pt x="0" y="1583128"/>
                  <a:pt x="0" y="1562100"/>
                </a:cubicBezTo>
                <a:lnTo>
                  <a:pt x="0" y="38100"/>
                </a:lnTo>
                <a:cubicBezTo>
                  <a:pt x="0" y="17072"/>
                  <a:pt x="17072" y="0"/>
                  <a:pt x="38100" y="0"/>
                </a:cubicBezTo>
                <a:close/>
              </a:path>
            </a:pathLst>
          </a:custGeom>
          <a:solidFill>
            <a:srgbClr val="FFFFFF"/>
          </a:solidFill>
          <a:ln/>
          <a:effectLst>
            <a:outerShdw blurRad="142875" dist="95250" dir="5400000" algn="bl" rotWithShape="0">
              <a:srgbClr val="000000">
                <a:alpha val="10196"/>
              </a:srgbClr>
            </a:outerShdw>
          </a:effectLst>
        </p:spPr>
      </p:sp>
      <p:sp>
        <p:nvSpPr>
          <p:cNvPr id="33" name="Shape 31"/>
          <p:cNvSpPr/>
          <p:nvPr/>
        </p:nvSpPr>
        <p:spPr>
          <a:xfrm>
            <a:off x="400050" y="4876800"/>
            <a:ext cx="38100" cy="1600200"/>
          </a:xfrm>
          <a:custGeom>
            <a:avLst/>
            <a:gdLst/>
            <a:ahLst/>
            <a:cxnLst/>
            <a:rect l="l" t="t" r="r" b="b"/>
            <a:pathLst>
              <a:path w="38100" h="1600200">
                <a:moveTo>
                  <a:pt x="38100" y="0"/>
                </a:moveTo>
                <a:lnTo>
                  <a:pt x="38100" y="0"/>
                </a:lnTo>
                <a:lnTo>
                  <a:pt x="38100" y="1600200"/>
                </a:lnTo>
                <a:lnTo>
                  <a:pt x="38100" y="1600200"/>
                </a:lnTo>
                <a:cubicBezTo>
                  <a:pt x="17072" y="1600200"/>
                  <a:pt x="0" y="1583128"/>
                  <a:pt x="0" y="1562100"/>
                </a:cubicBezTo>
                <a:lnTo>
                  <a:pt x="0" y="38100"/>
                </a:lnTo>
                <a:cubicBezTo>
                  <a:pt x="0" y="17072"/>
                  <a:pt x="17072" y="0"/>
                  <a:pt x="38100" y="0"/>
                </a:cubicBezTo>
                <a:close/>
              </a:path>
            </a:pathLst>
          </a:custGeom>
          <a:solidFill>
            <a:srgbClr val="4A5D52"/>
          </a:solidFill>
          <a:ln/>
        </p:spPr>
      </p:sp>
      <p:sp>
        <p:nvSpPr>
          <p:cNvPr id="34" name="Shape 32"/>
          <p:cNvSpPr/>
          <p:nvPr/>
        </p:nvSpPr>
        <p:spPr>
          <a:xfrm>
            <a:off x="647700" y="5105400"/>
            <a:ext cx="533400" cy="533400"/>
          </a:xfrm>
          <a:custGeom>
            <a:avLst/>
            <a:gdLst/>
            <a:ahLst/>
            <a:cxnLst/>
            <a:rect l="l" t="t" r="r" b="b"/>
            <a:pathLst>
              <a:path w="533400" h="533400">
                <a:moveTo>
                  <a:pt x="266700" y="0"/>
                </a:moveTo>
                <a:lnTo>
                  <a:pt x="266700" y="0"/>
                </a:lnTo>
                <a:cubicBezTo>
                  <a:pt x="413896" y="0"/>
                  <a:pt x="533400" y="119504"/>
                  <a:pt x="533400" y="266700"/>
                </a:cubicBezTo>
                <a:lnTo>
                  <a:pt x="533400" y="266700"/>
                </a:lnTo>
                <a:cubicBezTo>
                  <a:pt x="533400" y="413896"/>
                  <a:pt x="413896" y="533400"/>
                  <a:pt x="266700" y="533400"/>
                </a:cubicBezTo>
                <a:lnTo>
                  <a:pt x="266700" y="533400"/>
                </a:lnTo>
                <a:cubicBezTo>
                  <a:pt x="119504" y="533400"/>
                  <a:pt x="0" y="413896"/>
                  <a:pt x="0" y="266700"/>
                </a:cubicBezTo>
                <a:lnTo>
                  <a:pt x="0" y="266700"/>
                </a:lnTo>
                <a:cubicBezTo>
                  <a:pt x="0" y="119504"/>
                  <a:pt x="119504" y="0"/>
                  <a:pt x="266700" y="0"/>
                </a:cubicBezTo>
                <a:close/>
              </a:path>
            </a:pathLst>
          </a:custGeom>
          <a:solidFill>
            <a:srgbClr val="4A5D52"/>
          </a:solidFill>
          <a:ln/>
        </p:spPr>
      </p:sp>
      <p:sp>
        <p:nvSpPr>
          <p:cNvPr id="35" name="Text 33"/>
          <p:cNvSpPr/>
          <p:nvPr/>
        </p:nvSpPr>
        <p:spPr>
          <a:xfrm>
            <a:off x="590550" y="5105400"/>
            <a:ext cx="647700" cy="53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>
              <a:lnSpc>
                <a:spcPct val="110000"/>
              </a:lnSpc>
            </a:pPr>
            <a:r>
              <a:rPr lang="en-US" sz="1800" b="1" dirty="0">
                <a:solidFill>
                  <a:srgbClr val="FFFFFF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05</a:t>
            </a:r>
            <a:endParaRPr lang="en-US" sz="1600" dirty="0"/>
          </a:p>
        </p:txBody>
      </p:sp>
      <p:sp>
        <p:nvSpPr>
          <p:cNvPr id="36" name="Text 34"/>
          <p:cNvSpPr/>
          <p:nvPr/>
        </p:nvSpPr>
        <p:spPr>
          <a:xfrm>
            <a:off x="1333500" y="5105400"/>
            <a:ext cx="1781175" cy="3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10000"/>
              </a:lnSpc>
            </a:pPr>
            <a:r>
              <a:rPr lang="en-US" sz="1800" b="1" dirty="0">
                <a:solidFill>
                  <a:srgbClr val="4A5D52"/>
                </a:solidFill>
                <a:latin typeface="Oranienbaum" pitchFamily="34" charset="0"/>
                <a:ea typeface="Oranienbaum" pitchFamily="34" charset="-122"/>
                <a:cs typeface="Oranienbaum" pitchFamily="34" charset="-120"/>
              </a:rPr>
              <a:t>Security Measures</a:t>
            </a:r>
            <a:endParaRPr lang="en-US" sz="1600" dirty="0"/>
          </a:p>
        </p:txBody>
      </p:sp>
      <p:sp>
        <p:nvSpPr>
          <p:cNvPr id="37" name="Text 35"/>
          <p:cNvSpPr/>
          <p:nvPr/>
        </p:nvSpPr>
        <p:spPr>
          <a:xfrm>
            <a:off x="1333500" y="5410200"/>
            <a:ext cx="1743075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30000"/>
              </a:lnSpc>
            </a:pPr>
            <a:r>
              <a:rPr lang="en-US" sz="1200" dirty="0">
                <a:solidFill>
                  <a:srgbClr val="A99F96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Cybersecurity Protection</a:t>
            </a:r>
            <a:endParaRPr lang="en-US" sz="1600" dirty="0"/>
          </a:p>
        </p:txBody>
      </p:sp>
      <p:sp>
        <p:nvSpPr>
          <p:cNvPr id="38" name="Text 36"/>
          <p:cNvSpPr/>
          <p:nvPr/>
        </p:nvSpPr>
        <p:spPr>
          <a:xfrm>
            <a:off x="647700" y="5753100"/>
            <a:ext cx="5219700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40000"/>
              </a:lnSpc>
            </a:pPr>
            <a:r>
              <a:rPr lang="en-US" sz="1200" dirty="0">
                <a:solidFill>
                  <a:srgbClr val="3C3633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Comprehensive security protocols to safeguard website, customer data, and business operations from cyber threats.</a:t>
            </a:r>
            <a:endParaRPr lang="en-US" sz="1600" dirty="0"/>
          </a:p>
        </p:txBody>
      </p:sp>
      <p:sp>
        <p:nvSpPr>
          <p:cNvPr id="39" name="Shape 37"/>
          <p:cNvSpPr/>
          <p:nvPr/>
        </p:nvSpPr>
        <p:spPr>
          <a:xfrm>
            <a:off x="6191250" y="4876800"/>
            <a:ext cx="5619750" cy="1600200"/>
          </a:xfrm>
          <a:custGeom>
            <a:avLst/>
            <a:gdLst/>
            <a:ahLst/>
            <a:cxnLst/>
            <a:rect l="l" t="t" r="r" b="b"/>
            <a:pathLst>
              <a:path w="5619750" h="1600200">
                <a:moveTo>
                  <a:pt x="38100" y="0"/>
                </a:moveTo>
                <a:lnTo>
                  <a:pt x="5467347" y="0"/>
                </a:lnTo>
                <a:cubicBezTo>
                  <a:pt x="5551517" y="0"/>
                  <a:pt x="5619750" y="68233"/>
                  <a:pt x="5619750" y="152403"/>
                </a:cubicBezTo>
                <a:lnTo>
                  <a:pt x="5619750" y="1447797"/>
                </a:lnTo>
                <a:cubicBezTo>
                  <a:pt x="5619750" y="1531967"/>
                  <a:pt x="5551517" y="1600200"/>
                  <a:pt x="5467347" y="1600200"/>
                </a:cubicBezTo>
                <a:lnTo>
                  <a:pt x="38100" y="1600200"/>
                </a:lnTo>
                <a:cubicBezTo>
                  <a:pt x="17072" y="1600200"/>
                  <a:pt x="0" y="1583128"/>
                  <a:pt x="0" y="1562100"/>
                </a:cubicBezTo>
                <a:lnTo>
                  <a:pt x="0" y="38100"/>
                </a:lnTo>
                <a:cubicBezTo>
                  <a:pt x="0" y="17072"/>
                  <a:pt x="17072" y="0"/>
                  <a:pt x="38100" y="0"/>
                </a:cubicBezTo>
                <a:close/>
              </a:path>
            </a:pathLst>
          </a:custGeom>
          <a:solidFill>
            <a:srgbClr val="FFFFFF"/>
          </a:solidFill>
          <a:ln/>
          <a:effectLst>
            <a:outerShdw blurRad="142875" dist="95250" dir="5400000" algn="bl" rotWithShape="0">
              <a:srgbClr val="000000">
                <a:alpha val="10196"/>
              </a:srgbClr>
            </a:outerShdw>
          </a:effectLst>
        </p:spPr>
      </p:sp>
      <p:sp>
        <p:nvSpPr>
          <p:cNvPr id="40" name="Shape 38"/>
          <p:cNvSpPr/>
          <p:nvPr/>
        </p:nvSpPr>
        <p:spPr>
          <a:xfrm>
            <a:off x="6191250" y="4876800"/>
            <a:ext cx="38100" cy="1600200"/>
          </a:xfrm>
          <a:custGeom>
            <a:avLst/>
            <a:gdLst/>
            <a:ahLst/>
            <a:cxnLst/>
            <a:rect l="l" t="t" r="r" b="b"/>
            <a:pathLst>
              <a:path w="38100" h="1600200">
                <a:moveTo>
                  <a:pt x="38100" y="0"/>
                </a:moveTo>
                <a:lnTo>
                  <a:pt x="38100" y="0"/>
                </a:lnTo>
                <a:lnTo>
                  <a:pt x="38100" y="1600200"/>
                </a:lnTo>
                <a:lnTo>
                  <a:pt x="38100" y="1600200"/>
                </a:lnTo>
                <a:cubicBezTo>
                  <a:pt x="17072" y="1600200"/>
                  <a:pt x="0" y="1583128"/>
                  <a:pt x="0" y="1562100"/>
                </a:cubicBezTo>
                <a:lnTo>
                  <a:pt x="0" y="38100"/>
                </a:lnTo>
                <a:cubicBezTo>
                  <a:pt x="0" y="17072"/>
                  <a:pt x="17072" y="0"/>
                  <a:pt x="38100" y="0"/>
                </a:cubicBezTo>
                <a:close/>
              </a:path>
            </a:pathLst>
          </a:custGeom>
          <a:solidFill>
            <a:srgbClr val="D4A373"/>
          </a:solidFill>
          <a:ln/>
        </p:spPr>
      </p:sp>
      <p:sp>
        <p:nvSpPr>
          <p:cNvPr id="41" name="Shape 39"/>
          <p:cNvSpPr/>
          <p:nvPr/>
        </p:nvSpPr>
        <p:spPr>
          <a:xfrm>
            <a:off x="6438900" y="5105400"/>
            <a:ext cx="533400" cy="533400"/>
          </a:xfrm>
          <a:custGeom>
            <a:avLst/>
            <a:gdLst/>
            <a:ahLst/>
            <a:cxnLst/>
            <a:rect l="l" t="t" r="r" b="b"/>
            <a:pathLst>
              <a:path w="533400" h="533400">
                <a:moveTo>
                  <a:pt x="266700" y="0"/>
                </a:moveTo>
                <a:lnTo>
                  <a:pt x="266700" y="0"/>
                </a:lnTo>
                <a:cubicBezTo>
                  <a:pt x="413896" y="0"/>
                  <a:pt x="533400" y="119504"/>
                  <a:pt x="533400" y="266700"/>
                </a:cubicBezTo>
                <a:lnTo>
                  <a:pt x="533400" y="266700"/>
                </a:lnTo>
                <a:cubicBezTo>
                  <a:pt x="533400" y="413896"/>
                  <a:pt x="413896" y="533400"/>
                  <a:pt x="266700" y="533400"/>
                </a:cubicBezTo>
                <a:lnTo>
                  <a:pt x="266700" y="533400"/>
                </a:lnTo>
                <a:cubicBezTo>
                  <a:pt x="119504" y="533400"/>
                  <a:pt x="0" y="413896"/>
                  <a:pt x="0" y="266700"/>
                </a:cubicBezTo>
                <a:lnTo>
                  <a:pt x="0" y="266700"/>
                </a:lnTo>
                <a:cubicBezTo>
                  <a:pt x="0" y="119504"/>
                  <a:pt x="119504" y="0"/>
                  <a:pt x="266700" y="0"/>
                </a:cubicBezTo>
                <a:close/>
              </a:path>
            </a:pathLst>
          </a:custGeom>
          <a:solidFill>
            <a:srgbClr val="D4A373"/>
          </a:solidFill>
          <a:ln/>
        </p:spPr>
      </p:sp>
      <p:sp>
        <p:nvSpPr>
          <p:cNvPr id="42" name="Text 40"/>
          <p:cNvSpPr/>
          <p:nvPr/>
        </p:nvSpPr>
        <p:spPr>
          <a:xfrm>
            <a:off x="6381750" y="5105400"/>
            <a:ext cx="647700" cy="53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>
              <a:lnSpc>
                <a:spcPct val="110000"/>
              </a:lnSpc>
            </a:pPr>
            <a:r>
              <a:rPr lang="en-US" sz="1800" b="1" dirty="0">
                <a:solidFill>
                  <a:srgbClr val="FFFFFF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06</a:t>
            </a:r>
            <a:endParaRPr lang="en-US" sz="1600" dirty="0"/>
          </a:p>
        </p:txBody>
      </p:sp>
      <p:sp>
        <p:nvSpPr>
          <p:cNvPr id="43" name="Text 41"/>
          <p:cNvSpPr/>
          <p:nvPr/>
        </p:nvSpPr>
        <p:spPr>
          <a:xfrm>
            <a:off x="7124700" y="5105400"/>
            <a:ext cx="1581150" cy="3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10000"/>
              </a:lnSpc>
            </a:pPr>
            <a:r>
              <a:rPr lang="en-US" sz="1800" b="1" dirty="0">
                <a:solidFill>
                  <a:srgbClr val="4A5D52"/>
                </a:solidFill>
                <a:latin typeface="Oranienbaum" pitchFamily="34" charset="0"/>
                <a:ea typeface="Oranienbaum" pitchFamily="34" charset="-122"/>
                <a:cs typeface="Oranienbaum" pitchFamily="34" charset="-120"/>
              </a:rPr>
              <a:t>Implementation</a:t>
            </a:r>
            <a:endParaRPr lang="en-US" sz="1600" dirty="0"/>
          </a:p>
        </p:txBody>
      </p:sp>
      <p:sp>
        <p:nvSpPr>
          <p:cNvPr id="44" name="Text 42"/>
          <p:cNvSpPr/>
          <p:nvPr/>
        </p:nvSpPr>
        <p:spPr>
          <a:xfrm>
            <a:off x="7124700" y="5410200"/>
            <a:ext cx="154305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30000"/>
              </a:lnSpc>
            </a:pPr>
            <a:r>
              <a:rPr lang="en-US" sz="1200" dirty="0">
                <a:solidFill>
                  <a:srgbClr val="A99F96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Roadmap &amp; Timeline</a:t>
            </a:r>
            <a:endParaRPr lang="en-US" sz="1600" dirty="0"/>
          </a:p>
        </p:txBody>
      </p:sp>
      <p:sp>
        <p:nvSpPr>
          <p:cNvPr id="45" name="Text 43"/>
          <p:cNvSpPr/>
          <p:nvPr/>
        </p:nvSpPr>
        <p:spPr>
          <a:xfrm>
            <a:off x="6438900" y="5753100"/>
            <a:ext cx="5219700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40000"/>
              </a:lnSpc>
            </a:pPr>
            <a:r>
              <a:rPr lang="en-US" sz="1200" dirty="0">
                <a:solidFill>
                  <a:srgbClr val="3C3633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Phased deployment plan with clear milestones, timelines, and success metrics for strategic execution.</a:t>
            </a:r>
            <a:endParaRPr lang="en-US" sz="1600" dirty="0"/>
          </a:p>
        </p:txBody>
      </p:sp>
    </p:spTree>
  </p:cSld>
  <p:clrMapOvr>
    <a:masterClrMapping/>
  </p:clrMapOvr>
  <p:transition>
    <p:fade/>
  </p:transition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9F7F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381000" y="381000"/>
            <a:ext cx="567690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30000"/>
              </a:lnSpc>
            </a:pPr>
            <a:r>
              <a:rPr lang="en-US" sz="1200" b="1" kern="0" spc="120" dirty="0">
                <a:solidFill>
                  <a:srgbClr val="A99F96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01 • INTRODUCTION</a:t>
            </a:r>
            <a:endParaRPr lang="en-US" sz="1600" dirty="0"/>
          </a:p>
        </p:txBody>
      </p:sp>
      <p:sp>
        <p:nvSpPr>
          <p:cNvPr id="3" name="Text 1"/>
          <p:cNvSpPr/>
          <p:nvPr/>
        </p:nvSpPr>
        <p:spPr>
          <a:xfrm>
            <a:off x="381000" y="685800"/>
            <a:ext cx="5772150" cy="4286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00000"/>
              </a:lnSpc>
            </a:pPr>
            <a:r>
              <a:rPr lang="en-US" sz="2700" b="1" dirty="0">
                <a:solidFill>
                  <a:srgbClr val="4A5D52"/>
                </a:solidFill>
                <a:latin typeface="Oranienbaum" pitchFamily="34" charset="0"/>
                <a:ea typeface="Oranienbaum" pitchFamily="34" charset="-122"/>
                <a:cs typeface="Oranienbaum" pitchFamily="34" charset="-120"/>
              </a:rPr>
              <a:t>Urban Green Café Business Context</a:t>
            </a:r>
            <a:endParaRPr lang="en-US" sz="1600" dirty="0"/>
          </a:p>
        </p:txBody>
      </p:sp>
      <p:sp>
        <p:nvSpPr>
          <p:cNvPr id="4" name="Shape 2"/>
          <p:cNvSpPr/>
          <p:nvPr/>
        </p:nvSpPr>
        <p:spPr>
          <a:xfrm>
            <a:off x="381000" y="1304925"/>
            <a:ext cx="5600700" cy="1619250"/>
          </a:xfrm>
          <a:custGeom>
            <a:avLst/>
            <a:gdLst/>
            <a:ahLst/>
            <a:cxnLst/>
            <a:rect l="l" t="t" r="r" b="b"/>
            <a:pathLst>
              <a:path w="5600700" h="1619250">
                <a:moveTo>
                  <a:pt x="114303" y="0"/>
                </a:moveTo>
                <a:lnTo>
                  <a:pt x="5486397" y="0"/>
                </a:lnTo>
                <a:cubicBezTo>
                  <a:pt x="5549483" y="0"/>
                  <a:pt x="5600700" y="51217"/>
                  <a:pt x="5600700" y="114303"/>
                </a:cubicBezTo>
                <a:lnTo>
                  <a:pt x="5600700" y="1504947"/>
                </a:lnTo>
                <a:cubicBezTo>
                  <a:pt x="5600700" y="1568033"/>
                  <a:pt x="5549483" y="1619250"/>
                  <a:pt x="5486397" y="1619250"/>
                </a:cubicBezTo>
                <a:lnTo>
                  <a:pt x="114303" y="1619250"/>
                </a:lnTo>
                <a:cubicBezTo>
                  <a:pt x="51217" y="1619250"/>
                  <a:pt x="0" y="1568033"/>
                  <a:pt x="0" y="1504947"/>
                </a:cubicBezTo>
                <a:lnTo>
                  <a:pt x="0" y="114303"/>
                </a:lnTo>
                <a:cubicBezTo>
                  <a:pt x="0" y="51217"/>
                  <a:pt x="51217" y="0"/>
                  <a:pt x="114303" y="0"/>
                </a:cubicBezTo>
                <a:close/>
              </a:path>
            </a:pathLst>
          </a:custGeom>
          <a:solidFill>
            <a:srgbClr val="FFFFFF"/>
          </a:solidFill>
          <a:ln/>
          <a:effectLst>
            <a:outerShdw blurRad="57150" dist="38100" dir="5400000" algn="bl" rotWithShape="0">
              <a:srgbClr val="000000">
                <a:alpha val="10196"/>
              </a:srgbClr>
            </a:outerShdw>
          </a:effectLst>
        </p:spPr>
      </p:sp>
      <p:sp>
        <p:nvSpPr>
          <p:cNvPr id="5" name="Shape 3"/>
          <p:cNvSpPr/>
          <p:nvPr/>
        </p:nvSpPr>
        <p:spPr>
          <a:xfrm>
            <a:off x="571500" y="1495425"/>
            <a:ext cx="381000" cy="381000"/>
          </a:xfrm>
          <a:custGeom>
            <a:avLst/>
            <a:gdLst/>
            <a:ahLst/>
            <a:cxnLst/>
            <a:rect l="l" t="t" r="r" b="b"/>
            <a:pathLst>
              <a:path w="381000" h="381000">
                <a:moveTo>
                  <a:pt x="76200" y="0"/>
                </a:moveTo>
                <a:lnTo>
                  <a:pt x="304800" y="0"/>
                </a:lnTo>
                <a:cubicBezTo>
                  <a:pt x="346856" y="0"/>
                  <a:pt x="381000" y="34144"/>
                  <a:pt x="381000" y="76200"/>
                </a:cubicBezTo>
                <a:lnTo>
                  <a:pt x="381000" y="304800"/>
                </a:lnTo>
                <a:cubicBezTo>
                  <a:pt x="381000" y="346856"/>
                  <a:pt x="346856" y="381000"/>
                  <a:pt x="304800" y="381000"/>
                </a:cubicBezTo>
                <a:lnTo>
                  <a:pt x="76200" y="381000"/>
                </a:lnTo>
                <a:cubicBezTo>
                  <a:pt x="34144" y="381000"/>
                  <a:pt x="0" y="346856"/>
                  <a:pt x="0" y="304800"/>
                </a:cubicBezTo>
                <a:lnTo>
                  <a:pt x="0" y="76200"/>
                </a:lnTo>
                <a:cubicBezTo>
                  <a:pt x="0" y="34144"/>
                  <a:pt x="34144" y="0"/>
                  <a:pt x="76200" y="0"/>
                </a:cubicBezTo>
                <a:close/>
              </a:path>
            </a:pathLst>
          </a:custGeom>
          <a:solidFill>
            <a:srgbClr val="4A5D52"/>
          </a:solidFill>
          <a:ln/>
        </p:spPr>
      </p:sp>
      <p:sp>
        <p:nvSpPr>
          <p:cNvPr id="6" name="Shape 4"/>
          <p:cNvSpPr/>
          <p:nvPr/>
        </p:nvSpPr>
        <p:spPr>
          <a:xfrm>
            <a:off x="678656" y="1600200"/>
            <a:ext cx="171450" cy="171450"/>
          </a:xfrm>
          <a:custGeom>
            <a:avLst/>
            <a:gdLst/>
            <a:ahLst/>
            <a:cxnLst/>
            <a:rect l="l" t="t" r="r" b="b"/>
            <a:pathLst>
              <a:path w="171450" h="171450">
                <a:moveTo>
                  <a:pt x="150019" y="85725"/>
                </a:moveTo>
                <a:cubicBezTo>
                  <a:pt x="150019" y="50240"/>
                  <a:pt x="121210" y="21431"/>
                  <a:pt x="85725" y="21431"/>
                </a:cubicBezTo>
                <a:cubicBezTo>
                  <a:pt x="50240" y="21431"/>
                  <a:pt x="21431" y="50240"/>
                  <a:pt x="21431" y="85725"/>
                </a:cubicBezTo>
                <a:cubicBezTo>
                  <a:pt x="21431" y="121210"/>
                  <a:pt x="50240" y="150019"/>
                  <a:pt x="85725" y="150019"/>
                </a:cubicBezTo>
                <a:cubicBezTo>
                  <a:pt x="121210" y="150019"/>
                  <a:pt x="150019" y="121210"/>
                  <a:pt x="150019" y="85725"/>
                </a:cubicBezTo>
                <a:close/>
                <a:moveTo>
                  <a:pt x="0" y="85725"/>
                </a:moveTo>
                <a:cubicBezTo>
                  <a:pt x="0" y="38412"/>
                  <a:pt x="38412" y="0"/>
                  <a:pt x="85725" y="0"/>
                </a:cubicBezTo>
                <a:cubicBezTo>
                  <a:pt x="133038" y="0"/>
                  <a:pt x="171450" y="38412"/>
                  <a:pt x="171450" y="85725"/>
                </a:cubicBezTo>
                <a:cubicBezTo>
                  <a:pt x="171450" y="133038"/>
                  <a:pt x="133038" y="171450"/>
                  <a:pt x="85725" y="171450"/>
                </a:cubicBezTo>
                <a:cubicBezTo>
                  <a:pt x="38412" y="171450"/>
                  <a:pt x="0" y="133038"/>
                  <a:pt x="0" y="85725"/>
                </a:cubicBezTo>
                <a:close/>
                <a:moveTo>
                  <a:pt x="85725" y="112514"/>
                </a:moveTo>
                <a:cubicBezTo>
                  <a:pt x="100510" y="112514"/>
                  <a:pt x="112514" y="100510"/>
                  <a:pt x="112514" y="85725"/>
                </a:cubicBezTo>
                <a:cubicBezTo>
                  <a:pt x="112514" y="70940"/>
                  <a:pt x="100510" y="58936"/>
                  <a:pt x="85725" y="58936"/>
                </a:cubicBezTo>
                <a:cubicBezTo>
                  <a:pt x="70940" y="58936"/>
                  <a:pt x="58936" y="70940"/>
                  <a:pt x="58936" y="85725"/>
                </a:cubicBezTo>
                <a:cubicBezTo>
                  <a:pt x="58936" y="100510"/>
                  <a:pt x="70940" y="112514"/>
                  <a:pt x="85725" y="112514"/>
                </a:cubicBezTo>
                <a:close/>
                <a:moveTo>
                  <a:pt x="85725" y="37505"/>
                </a:moveTo>
                <a:cubicBezTo>
                  <a:pt x="112339" y="37505"/>
                  <a:pt x="133945" y="59111"/>
                  <a:pt x="133945" y="85725"/>
                </a:cubicBezTo>
                <a:cubicBezTo>
                  <a:pt x="133945" y="112339"/>
                  <a:pt x="112339" y="133945"/>
                  <a:pt x="85725" y="133945"/>
                </a:cubicBezTo>
                <a:cubicBezTo>
                  <a:pt x="59111" y="133945"/>
                  <a:pt x="37505" y="112339"/>
                  <a:pt x="37505" y="85725"/>
                </a:cubicBezTo>
                <a:cubicBezTo>
                  <a:pt x="37505" y="59111"/>
                  <a:pt x="59111" y="37505"/>
                  <a:pt x="85725" y="37505"/>
                </a:cubicBezTo>
                <a:close/>
                <a:moveTo>
                  <a:pt x="75009" y="85725"/>
                </a:moveTo>
                <a:cubicBezTo>
                  <a:pt x="75009" y="79811"/>
                  <a:pt x="79811" y="75009"/>
                  <a:pt x="85725" y="75009"/>
                </a:cubicBezTo>
                <a:cubicBezTo>
                  <a:pt x="91639" y="75009"/>
                  <a:pt x="96441" y="79811"/>
                  <a:pt x="96441" y="85725"/>
                </a:cubicBezTo>
                <a:cubicBezTo>
                  <a:pt x="96441" y="91639"/>
                  <a:pt x="91639" y="96441"/>
                  <a:pt x="85725" y="96441"/>
                </a:cubicBezTo>
                <a:cubicBezTo>
                  <a:pt x="79811" y="96441"/>
                  <a:pt x="75009" y="91639"/>
                  <a:pt x="75009" y="85725"/>
                </a:cubicBezTo>
                <a:close/>
              </a:path>
            </a:pathLst>
          </a:custGeom>
          <a:solidFill>
            <a:srgbClr val="F9F7F3"/>
          </a:solidFill>
          <a:ln/>
        </p:spPr>
      </p:sp>
      <p:sp>
        <p:nvSpPr>
          <p:cNvPr id="7" name="Text 5"/>
          <p:cNvSpPr/>
          <p:nvPr/>
        </p:nvSpPr>
        <p:spPr>
          <a:xfrm>
            <a:off x="1066800" y="1552575"/>
            <a:ext cx="1000125" cy="26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20000"/>
              </a:lnSpc>
            </a:pPr>
            <a:r>
              <a:rPr lang="en-US" sz="1500" b="1" dirty="0">
                <a:solidFill>
                  <a:srgbClr val="4A5D52"/>
                </a:solidFill>
                <a:latin typeface="Oranienbaum" pitchFamily="34" charset="0"/>
                <a:ea typeface="Oranienbaum" pitchFamily="34" charset="-122"/>
                <a:cs typeface="Oranienbaum" pitchFamily="34" charset="-120"/>
              </a:rPr>
              <a:t>Our Mission</a:t>
            </a:r>
            <a:endParaRPr lang="en-US" sz="1600" dirty="0"/>
          </a:p>
        </p:txBody>
      </p:sp>
      <p:sp>
        <p:nvSpPr>
          <p:cNvPr id="8" name="Text 6"/>
          <p:cNvSpPr/>
          <p:nvPr/>
        </p:nvSpPr>
        <p:spPr>
          <a:xfrm>
            <a:off x="571500" y="1990725"/>
            <a:ext cx="5295900" cy="74295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40000"/>
              </a:lnSpc>
            </a:pPr>
            <a:r>
              <a:rPr lang="en-US" sz="1200" dirty="0">
                <a:solidFill>
                  <a:srgbClr val="3C3633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To provide </a:t>
            </a:r>
            <a:r>
              <a:rPr lang="en-US" sz="1200" dirty="0">
                <a:solidFill>
                  <a:srgbClr val="4A5D52"/>
                </a:solidFill>
                <a:highlight>
                  <a:srgbClr val="D4A373">
                    <a:alpha val="20000"/>
                  </a:srgbClr>
                </a:highlight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organic, locally-sourced foods and beverages </a:t>
            </a:r>
            <a:r>
              <a:rPr lang="en-US" sz="1200" dirty="0">
                <a:solidFill>
                  <a:srgbClr val="3C3633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in a welcoming, eco-friendly atmosphere while promoting sustainable dining practices and empowering conscious consumers.</a:t>
            </a:r>
            <a:endParaRPr lang="en-US" sz="1600" dirty="0"/>
          </a:p>
        </p:txBody>
      </p:sp>
      <p:sp>
        <p:nvSpPr>
          <p:cNvPr id="9" name="Shape 7"/>
          <p:cNvSpPr/>
          <p:nvPr/>
        </p:nvSpPr>
        <p:spPr>
          <a:xfrm>
            <a:off x="381000" y="3076575"/>
            <a:ext cx="5600700" cy="2057400"/>
          </a:xfrm>
          <a:custGeom>
            <a:avLst/>
            <a:gdLst/>
            <a:ahLst/>
            <a:cxnLst/>
            <a:rect l="l" t="t" r="r" b="b"/>
            <a:pathLst>
              <a:path w="5600700" h="2057400">
                <a:moveTo>
                  <a:pt x="114309" y="0"/>
                </a:moveTo>
                <a:lnTo>
                  <a:pt x="5486391" y="0"/>
                </a:lnTo>
                <a:cubicBezTo>
                  <a:pt x="5549522" y="0"/>
                  <a:pt x="5600700" y="51178"/>
                  <a:pt x="5600700" y="114309"/>
                </a:cubicBezTo>
                <a:lnTo>
                  <a:pt x="5600700" y="1943091"/>
                </a:lnTo>
                <a:cubicBezTo>
                  <a:pt x="5600700" y="2006222"/>
                  <a:pt x="5549522" y="2057400"/>
                  <a:pt x="5486391" y="2057400"/>
                </a:cubicBezTo>
                <a:lnTo>
                  <a:pt x="114309" y="2057400"/>
                </a:lnTo>
                <a:cubicBezTo>
                  <a:pt x="51178" y="2057400"/>
                  <a:pt x="0" y="2006222"/>
                  <a:pt x="0" y="1943091"/>
                </a:cubicBezTo>
                <a:lnTo>
                  <a:pt x="0" y="114309"/>
                </a:lnTo>
                <a:cubicBezTo>
                  <a:pt x="0" y="51220"/>
                  <a:pt x="51220" y="0"/>
                  <a:pt x="114309" y="0"/>
                </a:cubicBezTo>
                <a:close/>
              </a:path>
            </a:pathLst>
          </a:custGeom>
          <a:solidFill>
            <a:srgbClr val="FFFFFF"/>
          </a:solidFill>
          <a:ln/>
          <a:effectLst>
            <a:outerShdw blurRad="57150" dist="38100" dir="5400000" algn="bl" rotWithShape="0">
              <a:srgbClr val="000000">
                <a:alpha val="10196"/>
              </a:srgbClr>
            </a:outerShdw>
          </a:effectLst>
        </p:spPr>
      </p:sp>
      <p:sp>
        <p:nvSpPr>
          <p:cNvPr id="10" name="Shape 8"/>
          <p:cNvSpPr/>
          <p:nvPr/>
        </p:nvSpPr>
        <p:spPr>
          <a:xfrm>
            <a:off x="571500" y="3267075"/>
            <a:ext cx="381000" cy="381000"/>
          </a:xfrm>
          <a:custGeom>
            <a:avLst/>
            <a:gdLst/>
            <a:ahLst/>
            <a:cxnLst/>
            <a:rect l="l" t="t" r="r" b="b"/>
            <a:pathLst>
              <a:path w="381000" h="381000">
                <a:moveTo>
                  <a:pt x="76200" y="0"/>
                </a:moveTo>
                <a:lnTo>
                  <a:pt x="304800" y="0"/>
                </a:lnTo>
                <a:cubicBezTo>
                  <a:pt x="346856" y="0"/>
                  <a:pt x="381000" y="34144"/>
                  <a:pt x="381000" y="76200"/>
                </a:cubicBezTo>
                <a:lnTo>
                  <a:pt x="381000" y="304800"/>
                </a:lnTo>
                <a:cubicBezTo>
                  <a:pt x="381000" y="346856"/>
                  <a:pt x="346856" y="381000"/>
                  <a:pt x="304800" y="381000"/>
                </a:cubicBezTo>
                <a:lnTo>
                  <a:pt x="76200" y="381000"/>
                </a:lnTo>
                <a:cubicBezTo>
                  <a:pt x="34144" y="381000"/>
                  <a:pt x="0" y="346856"/>
                  <a:pt x="0" y="304800"/>
                </a:cubicBezTo>
                <a:lnTo>
                  <a:pt x="0" y="76200"/>
                </a:lnTo>
                <a:cubicBezTo>
                  <a:pt x="0" y="34144"/>
                  <a:pt x="34144" y="0"/>
                  <a:pt x="76200" y="0"/>
                </a:cubicBezTo>
                <a:close/>
              </a:path>
            </a:pathLst>
          </a:custGeom>
          <a:solidFill>
            <a:srgbClr val="D4A373"/>
          </a:solidFill>
          <a:ln/>
        </p:spPr>
      </p:sp>
      <p:sp>
        <p:nvSpPr>
          <p:cNvPr id="11" name="Shape 9"/>
          <p:cNvSpPr/>
          <p:nvPr/>
        </p:nvSpPr>
        <p:spPr>
          <a:xfrm>
            <a:off x="657225" y="3371850"/>
            <a:ext cx="214313" cy="171450"/>
          </a:xfrm>
          <a:custGeom>
            <a:avLst/>
            <a:gdLst/>
            <a:ahLst/>
            <a:cxnLst/>
            <a:rect l="l" t="t" r="r" b="b"/>
            <a:pathLst>
              <a:path w="214313" h="171450">
                <a:moveTo>
                  <a:pt x="107156" y="5358"/>
                </a:moveTo>
                <a:cubicBezTo>
                  <a:pt x="126377" y="5358"/>
                  <a:pt x="141982" y="20963"/>
                  <a:pt x="141982" y="40184"/>
                </a:cubicBezTo>
                <a:cubicBezTo>
                  <a:pt x="141982" y="59404"/>
                  <a:pt x="126377" y="75009"/>
                  <a:pt x="107156" y="75009"/>
                </a:cubicBezTo>
                <a:cubicBezTo>
                  <a:pt x="87935" y="75009"/>
                  <a:pt x="72330" y="59404"/>
                  <a:pt x="72330" y="40184"/>
                </a:cubicBezTo>
                <a:cubicBezTo>
                  <a:pt x="72330" y="20963"/>
                  <a:pt x="87935" y="5358"/>
                  <a:pt x="107156" y="5358"/>
                </a:cubicBezTo>
                <a:close/>
                <a:moveTo>
                  <a:pt x="32147" y="29468"/>
                </a:moveTo>
                <a:cubicBezTo>
                  <a:pt x="45454" y="29468"/>
                  <a:pt x="56257" y="40271"/>
                  <a:pt x="56257" y="53578"/>
                </a:cubicBezTo>
                <a:cubicBezTo>
                  <a:pt x="56257" y="66885"/>
                  <a:pt x="45454" y="77688"/>
                  <a:pt x="32147" y="77688"/>
                </a:cubicBezTo>
                <a:cubicBezTo>
                  <a:pt x="18840" y="77688"/>
                  <a:pt x="8037" y="66885"/>
                  <a:pt x="8037" y="53578"/>
                </a:cubicBezTo>
                <a:cubicBezTo>
                  <a:pt x="8037" y="40271"/>
                  <a:pt x="18840" y="29468"/>
                  <a:pt x="32147" y="29468"/>
                </a:cubicBezTo>
                <a:close/>
                <a:moveTo>
                  <a:pt x="0" y="139303"/>
                </a:moveTo>
                <a:cubicBezTo>
                  <a:pt x="0" y="115628"/>
                  <a:pt x="19188" y="96441"/>
                  <a:pt x="42863" y="96441"/>
                </a:cubicBezTo>
                <a:cubicBezTo>
                  <a:pt x="47149" y="96441"/>
                  <a:pt x="51301" y="97077"/>
                  <a:pt x="55219" y="98249"/>
                </a:cubicBezTo>
                <a:cubicBezTo>
                  <a:pt x="44202" y="110572"/>
                  <a:pt x="37505" y="126846"/>
                  <a:pt x="37505" y="144661"/>
                </a:cubicBezTo>
                <a:lnTo>
                  <a:pt x="37505" y="150019"/>
                </a:lnTo>
                <a:cubicBezTo>
                  <a:pt x="37505" y="153836"/>
                  <a:pt x="38308" y="157453"/>
                  <a:pt x="39748" y="160734"/>
                </a:cubicBezTo>
                <a:lnTo>
                  <a:pt x="10716" y="160734"/>
                </a:lnTo>
                <a:cubicBezTo>
                  <a:pt x="4789" y="160734"/>
                  <a:pt x="0" y="155946"/>
                  <a:pt x="0" y="150019"/>
                </a:cubicBezTo>
                <a:lnTo>
                  <a:pt x="0" y="139303"/>
                </a:lnTo>
                <a:close/>
                <a:moveTo>
                  <a:pt x="174564" y="160734"/>
                </a:moveTo>
                <a:cubicBezTo>
                  <a:pt x="176004" y="157453"/>
                  <a:pt x="176808" y="153836"/>
                  <a:pt x="176808" y="150019"/>
                </a:cubicBezTo>
                <a:lnTo>
                  <a:pt x="176808" y="144661"/>
                </a:lnTo>
                <a:cubicBezTo>
                  <a:pt x="176808" y="126846"/>
                  <a:pt x="170111" y="110572"/>
                  <a:pt x="159094" y="98249"/>
                </a:cubicBezTo>
                <a:cubicBezTo>
                  <a:pt x="163011" y="97077"/>
                  <a:pt x="167164" y="96441"/>
                  <a:pt x="171450" y="96441"/>
                </a:cubicBezTo>
                <a:cubicBezTo>
                  <a:pt x="195125" y="96441"/>
                  <a:pt x="214313" y="115628"/>
                  <a:pt x="214313" y="139303"/>
                </a:cubicBezTo>
                <a:lnTo>
                  <a:pt x="214313" y="150019"/>
                </a:lnTo>
                <a:cubicBezTo>
                  <a:pt x="214313" y="155946"/>
                  <a:pt x="209524" y="160734"/>
                  <a:pt x="203597" y="160734"/>
                </a:cubicBezTo>
                <a:lnTo>
                  <a:pt x="174564" y="160734"/>
                </a:lnTo>
                <a:close/>
                <a:moveTo>
                  <a:pt x="158055" y="53578"/>
                </a:moveTo>
                <a:cubicBezTo>
                  <a:pt x="158055" y="40271"/>
                  <a:pt x="168859" y="29468"/>
                  <a:pt x="182166" y="29468"/>
                </a:cubicBezTo>
                <a:cubicBezTo>
                  <a:pt x="195472" y="29468"/>
                  <a:pt x="206276" y="40271"/>
                  <a:pt x="206276" y="53578"/>
                </a:cubicBezTo>
                <a:cubicBezTo>
                  <a:pt x="206276" y="66885"/>
                  <a:pt x="195472" y="77688"/>
                  <a:pt x="182166" y="77688"/>
                </a:cubicBezTo>
                <a:cubicBezTo>
                  <a:pt x="168859" y="77688"/>
                  <a:pt x="158055" y="66885"/>
                  <a:pt x="158055" y="53578"/>
                </a:cubicBezTo>
                <a:close/>
                <a:moveTo>
                  <a:pt x="53578" y="144661"/>
                </a:moveTo>
                <a:cubicBezTo>
                  <a:pt x="53578" y="115059"/>
                  <a:pt x="77554" y="91083"/>
                  <a:pt x="107156" y="91083"/>
                </a:cubicBezTo>
                <a:cubicBezTo>
                  <a:pt x="136758" y="91083"/>
                  <a:pt x="160734" y="115059"/>
                  <a:pt x="160734" y="144661"/>
                </a:cubicBezTo>
                <a:lnTo>
                  <a:pt x="160734" y="150019"/>
                </a:lnTo>
                <a:cubicBezTo>
                  <a:pt x="160734" y="155946"/>
                  <a:pt x="155946" y="160734"/>
                  <a:pt x="150019" y="160734"/>
                </a:cubicBezTo>
                <a:lnTo>
                  <a:pt x="64294" y="160734"/>
                </a:lnTo>
                <a:cubicBezTo>
                  <a:pt x="58367" y="160734"/>
                  <a:pt x="53578" y="155946"/>
                  <a:pt x="53578" y="150019"/>
                </a:cubicBezTo>
                <a:lnTo>
                  <a:pt x="53578" y="144661"/>
                </a:lnTo>
                <a:close/>
              </a:path>
            </a:pathLst>
          </a:custGeom>
          <a:solidFill>
            <a:srgbClr val="F9F7F3"/>
          </a:solidFill>
          <a:ln/>
        </p:spPr>
      </p:sp>
      <p:sp>
        <p:nvSpPr>
          <p:cNvPr id="12" name="Text 10"/>
          <p:cNvSpPr/>
          <p:nvPr/>
        </p:nvSpPr>
        <p:spPr>
          <a:xfrm>
            <a:off x="1066800" y="3324225"/>
            <a:ext cx="1323975" cy="26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20000"/>
              </a:lnSpc>
            </a:pPr>
            <a:r>
              <a:rPr lang="en-US" sz="1500" b="1" dirty="0">
                <a:solidFill>
                  <a:srgbClr val="4A5D52"/>
                </a:solidFill>
                <a:latin typeface="Oranienbaum" pitchFamily="34" charset="0"/>
                <a:ea typeface="Oranienbaum" pitchFamily="34" charset="-122"/>
                <a:cs typeface="Oranienbaum" pitchFamily="34" charset="-120"/>
              </a:rPr>
              <a:t>Target Audience</a:t>
            </a:r>
            <a:endParaRPr lang="en-US" sz="1600" dirty="0"/>
          </a:p>
        </p:txBody>
      </p:sp>
      <p:sp>
        <p:nvSpPr>
          <p:cNvPr id="13" name="Shape 11"/>
          <p:cNvSpPr/>
          <p:nvPr/>
        </p:nvSpPr>
        <p:spPr>
          <a:xfrm>
            <a:off x="571500" y="3762375"/>
            <a:ext cx="2552700" cy="1181100"/>
          </a:xfrm>
          <a:custGeom>
            <a:avLst/>
            <a:gdLst/>
            <a:ahLst/>
            <a:cxnLst/>
            <a:rect l="l" t="t" r="r" b="b"/>
            <a:pathLst>
              <a:path w="2552700" h="1181100">
                <a:moveTo>
                  <a:pt x="76205" y="0"/>
                </a:moveTo>
                <a:lnTo>
                  <a:pt x="2476495" y="0"/>
                </a:lnTo>
                <a:cubicBezTo>
                  <a:pt x="2518554" y="0"/>
                  <a:pt x="2552700" y="34146"/>
                  <a:pt x="2552700" y="76205"/>
                </a:cubicBezTo>
                <a:lnTo>
                  <a:pt x="2552700" y="1104895"/>
                </a:lnTo>
                <a:cubicBezTo>
                  <a:pt x="2552700" y="1146982"/>
                  <a:pt x="2518582" y="1181100"/>
                  <a:pt x="2476495" y="1181100"/>
                </a:cubicBezTo>
                <a:lnTo>
                  <a:pt x="76205" y="1181100"/>
                </a:lnTo>
                <a:cubicBezTo>
                  <a:pt x="34146" y="1181100"/>
                  <a:pt x="0" y="1146954"/>
                  <a:pt x="0" y="1104895"/>
                </a:cubicBezTo>
                <a:lnTo>
                  <a:pt x="0" y="76205"/>
                </a:lnTo>
                <a:cubicBezTo>
                  <a:pt x="0" y="34146"/>
                  <a:pt x="34146" y="0"/>
                  <a:pt x="76205" y="0"/>
                </a:cubicBezTo>
                <a:close/>
              </a:path>
            </a:pathLst>
          </a:custGeom>
          <a:solidFill>
            <a:srgbClr val="4A5D52">
              <a:alpha val="5098"/>
            </a:srgbClr>
          </a:solidFill>
          <a:ln/>
        </p:spPr>
      </p:sp>
      <p:sp>
        <p:nvSpPr>
          <p:cNvPr id="14" name="Text 12"/>
          <p:cNvSpPr/>
          <p:nvPr/>
        </p:nvSpPr>
        <p:spPr>
          <a:xfrm>
            <a:off x="685800" y="3876675"/>
            <a:ext cx="240030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30000"/>
              </a:lnSpc>
            </a:pPr>
            <a:r>
              <a:rPr lang="en-US" sz="1200" b="1" dirty="0">
                <a:solidFill>
                  <a:srgbClr val="4A5D52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Demographics</a:t>
            </a:r>
            <a:endParaRPr lang="en-US" sz="1600" dirty="0"/>
          </a:p>
        </p:txBody>
      </p:sp>
      <p:sp>
        <p:nvSpPr>
          <p:cNvPr id="15" name="Text 13"/>
          <p:cNvSpPr/>
          <p:nvPr/>
        </p:nvSpPr>
        <p:spPr>
          <a:xfrm>
            <a:off x="685800" y="4143375"/>
            <a:ext cx="240030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30000"/>
              </a:lnSpc>
            </a:pPr>
            <a:r>
              <a:rPr lang="en-US" sz="1200" dirty="0">
                <a:solidFill>
                  <a:srgbClr val="3C3633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Young professionals &amp; families, </a:t>
            </a:r>
            <a:r>
              <a:rPr lang="en-US" sz="1200" b="1" dirty="0">
                <a:solidFill>
                  <a:srgbClr val="3C3633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ages 20-45</a:t>
            </a:r>
            <a:endParaRPr lang="en-US" sz="1600" dirty="0"/>
          </a:p>
        </p:txBody>
      </p:sp>
      <p:sp>
        <p:nvSpPr>
          <p:cNvPr id="16" name="Shape 14"/>
          <p:cNvSpPr/>
          <p:nvPr/>
        </p:nvSpPr>
        <p:spPr>
          <a:xfrm>
            <a:off x="3238500" y="3762375"/>
            <a:ext cx="2552700" cy="1181100"/>
          </a:xfrm>
          <a:custGeom>
            <a:avLst/>
            <a:gdLst/>
            <a:ahLst/>
            <a:cxnLst/>
            <a:rect l="l" t="t" r="r" b="b"/>
            <a:pathLst>
              <a:path w="2552700" h="1181100">
                <a:moveTo>
                  <a:pt x="76205" y="0"/>
                </a:moveTo>
                <a:lnTo>
                  <a:pt x="2476495" y="0"/>
                </a:lnTo>
                <a:cubicBezTo>
                  <a:pt x="2518554" y="0"/>
                  <a:pt x="2552700" y="34146"/>
                  <a:pt x="2552700" y="76205"/>
                </a:cubicBezTo>
                <a:lnTo>
                  <a:pt x="2552700" y="1104895"/>
                </a:lnTo>
                <a:cubicBezTo>
                  <a:pt x="2552700" y="1146982"/>
                  <a:pt x="2518582" y="1181100"/>
                  <a:pt x="2476495" y="1181100"/>
                </a:cubicBezTo>
                <a:lnTo>
                  <a:pt x="76205" y="1181100"/>
                </a:lnTo>
                <a:cubicBezTo>
                  <a:pt x="34146" y="1181100"/>
                  <a:pt x="0" y="1146954"/>
                  <a:pt x="0" y="1104895"/>
                </a:cubicBezTo>
                <a:lnTo>
                  <a:pt x="0" y="76205"/>
                </a:lnTo>
                <a:cubicBezTo>
                  <a:pt x="0" y="34146"/>
                  <a:pt x="34146" y="0"/>
                  <a:pt x="76205" y="0"/>
                </a:cubicBezTo>
                <a:close/>
              </a:path>
            </a:pathLst>
          </a:custGeom>
          <a:solidFill>
            <a:srgbClr val="4A5D52">
              <a:alpha val="5098"/>
            </a:srgbClr>
          </a:solidFill>
          <a:ln/>
        </p:spPr>
      </p:sp>
      <p:sp>
        <p:nvSpPr>
          <p:cNvPr id="17" name="Text 15"/>
          <p:cNvSpPr/>
          <p:nvPr/>
        </p:nvSpPr>
        <p:spPr>
          <a:xfrm>
            <a:off x="3352800" y="3876675"/>
            <a:ext cx="240030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30000"/>
              </a:lnSpc>
            </a:pPr>
            <a:r>
              <a:rPr lang="en-US" sz="1200" b="1" dirty="0">
                <a:solidFill>
                  <a:srgbClr val="4A5D52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Psychographics</a:t>
            </a:r>
            <a:endParaRPr lang="en-US" sz="1600" dirty="0"/>
          </a:p>
        </p:txBody>
      </p:sp>
      <p:sp>
        <p:nvSpPr>
          <p:cNvPr id="18" name="Text 16"/>
          <p:cNvSpPr/>
          <p:nvPr/>
        </p:nvSpPr>
        <p:spPr>
          <a:xfrm>
            <a:off x="3352800" y="4143375"/>
            <a:ext cx="2400300" cy="68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30000"/>
              </a:lnSpc>
            </a:pPr>
            <a:r>
              <a:rPr lang="en-US" sz="1200" dirty="0">
                <a:solidFill>
                  <a:srgbClr val="3C3633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Health-conscious, environmentally-aware, </a:t>
            </a:r>
            <a:r>
              <a:rPr lang="en-US" sz="1200" b="1" dirty="0">
                <a:solidFill>
                  <a:srgbClr val="3C3633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values quality</a:t>
            </a:r>
            <a:endParaRPr lang="en-US" sz="1600" dirty="0"/>
          </a:p>
        </p:txBody>
      </p:sp>
      <p:sp>
        <p:nvSpPr>
          <p:cNvPr id="19" name="Shape 17"/>
          <p:cNvSpPr/>
          <p:nvPr/>
        </p:nvSpPr>
        <p:spPr>
          <a:xfrm>
            <a:off x="381000" y="5286375"/>
            <a:ext cx="5600700" cy="1504950"/>
          </a:xfrm>
          <a:custGeom>
            <a:avLst/>
            <a:gdLst/>
            <a:ahLst/>
            <a:cxnLst/>
            <a:rect l="l" t="t" r="r" b="b"/>
            <a:pathLst>
              <a:path w="5600700" h="1504950">
                <a:moveTo>
                  <a:pt x="114301" y="0"/>
                </a:moveTo>
                <a:lnTo>
                  <a:pt x="5486399" y="0"/>
                </a:lnTo>
                <a:cubicBezTo>
                  <a:pt x="5549526" y="0"/>
                  <a:pt x="5600700" y="51174"/>
                  <a:pt x="5600700" y="114301"/>
                </a:cubicBezTo>
                <a:lnTo>
                  <a:pt x="5600700" y="1390649"/>
                </a:lnTo>
                <a:cubicBezTo>
                  <a:pt x="5600700" y="1453776"/>
                  <a:pt x="5549526" y="1504950"/>
                  <a:pt x="5486399" y="1504950"/>
                </a:cubicBezTo>
                <a:lnTo>
                  <a:pt x="114301" y="1504950"/>
                </a:lnTo>
                <a:cubicBezTo>
                  <a:pt x="51174" y="1504950"/>
                  <a:pt x="0" y="1453776"/>
                  <a:pt x="0" y="1390649"/>
                </a:cubicBezTo>
                <a:lnTo>
                  <a:pt x="0" y="114301"/>
                </a:lnTo>
                <a:cubicBezTo>
                  <a:pt x="0" y="51217"/>
                  <a:pt x="51217" y="0"/>
                  <a:pt x="114301" y="0"/>
                </a:cubicBezTo>
                <a:close/>
              </a:path>
            </a:pathLst>
          </a:custGeom>
          <a:solidFill>
            <a:srgbClr val="4A5D52"/>
          </a:solidFill>
          <a:ln/>
        </p:spPr>
      </p:sp>
      <p:sp>
        <p:nvSpPr>
          <p:cNvPr id="20" name="Shape 18"/>
          <p:cNvSpPr/>
          <p:nvPr/>
        </p:nvSpPr>
        <p:spPr>
          <a:xfrm>
            <a:off x="628650" y="5495925"/>
            <a:ext cx="171450" cy="228600"/>
          </a:xfrm>
          <a:custGeom>
            <a:avLst/>
            <a:gdLst/>
            <a:ahLst/>
            <a:cxnLst/>
            <a:rect l="l" t="t" r="r" b="b"/>
            <a:pathLst>
              <a:path w="171450" h="228600">
                <a:moveTo>
                  <a:pt x="130775" y="171450"/>
                </a:moveTo>
                <a:cubicBezTo>
                  <a:pt x="134035" y="161493"/>
                  <a:pt x="140553" y="152474"/>
                  <a:pt x="147920" y="144706"/>
                </a:cubicBezTo>
                <a:cubicBezTo>
                  <a:pt x="162520" y="129347"/>
                  <a:pt x="171450" y="108585"/>
                  <a:pt x="171450" y="85725"/>
                </a:cubicBezTo>
                <a:cubicBezTo>
                  <a:pt x="171450" y="38398"/>
                  <a:pt x="133052" y="0"/>
                  <a:pt x="85725" y="0"/>
                </a:cubicBezTo>
                <a:cubicBezTo>
                  <a:pt x="38398" y="0"/>
                  <a:pt x="0" y="38398"/>
                  <a:pt x="0" y="85725"/>
                </a:cubicBezTo>
                <a:cubicBezTo>
                  <a:pt x="0" y="108585"/>
                  <a:pt x="8930" y="129347"/>
                  <a:pt x="23530" y="144706"/>
                </a:cubicBezTo>
                <a:cubicBezTo>
                  <a:pt x="30897" y="152474"/>
                  <a:pt x="37460" y="161493"/>
                  <a:pt x="40675" y="171450"/>
                </a:cubicBezTo>
                <a:lnTo>
                  <a:pt x="130731" y="171450"/>
                </a:lnTo>
                <a:close/>
                <a:moveTo>
                  <a:pt x="128588" y="192881"/>
                </a:moveTo>
                <a:lnTo>
                  <a:pt x="42863" y="192881"/>
                </a:lnTo>
                <a:lnTo>
                  <a:pt x="42863" y="200025"/>
                </a:lnTo>
                <a:cubicBezTo>
                  <a:pt x="42863" y="219760"/>
                  <a:pt x="58847" y="235744"/>
                  <a:pt x="78581" y="235744"/>
                </a:cubicBezTo>
                <a:lnTo>
                  <a:pt x="92869" y="235744"/>
                </a:lnTo>
                <a:cubicBezTo>
                  <a:pt x="112603" y="235744"/>
                  <a:pt x="128588" y="219760"/>
                  <a:pt x="128588" y="200025"/>
                </a:cubicBezTo>
                <a:lnTo>
                  <a:pt x="128588" y="192881"/>
                </a:lnTo>
                <a:close/>
                <a:moveTo>
                  <a:pt x="82153" y="50006"/>
                </a:moveTo>
                <a:cubicBezTo>
                  <a:pt x="64383" y="50006"/>
                  <a:pt x="50006" y="64383"/>
                  <a:pt x="50006" y="82153"/>
                </a:cubicBezTo>
                <a:cubicBezTo>
                  <a:pt x="50006" y="88091"/>
                  <a:pt x="45229" y="92869"/>
                  <a:pt x="39291" y="92869"/>
                </a:cubicBezTo>
                <a:cubicBezTo>
                  <a:pt x="33352" y="92869"/>
                  <a:pt x="28575" y="88091"/>
                  <a:pt x="28575" y="82153"/>
                </a:cubicBezTo>
                <a:cubicBezTo>
                  <a:pt x="28575" y="52551"/>
                  <a:pt x="52551" y="28575"/>
                  <a:pt x="82153" y="28575"/>
                </a:cubicBezTo>
                <a:cubicBezTo>
                  <a:pt x="88091" y="28575"/>
                  <a:pt x="92869" y="33352"/>
                  <a:pt x="92869" y="39291"/>
                </a:cubicBezTo>
                <a:cubicBezTo>
                  <a:pt x="92869" y="45229"/>
                  <a:pt x="88091" y="50006"/>
                  <a:pt x="82153" y="50006"/>
                </a:cubicBezTo>
                <a:close/>
              </a:path>
            </a:pathLst>
          </a:custGeom>
          <a:solidFill>
            <a:srgbClr val="D4A373"/>
          </a:solidFill>
          <a:ln/>
        </p:spPr>
      </p:sp>
      <p:sp>
        <p:nvSpPr>
          <p:cNvPr id="21" name="Text 19"/>
          <p:cNvSpPr/>
          <p:nvPr/>
        </p:nvSpPr>
        <p:spPr>
          <a:xfrm>
            <a:off x="971550" y="5476875"/>
            <a:ext cx="1209675" cy="26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20000"/>
              </a:lnSpc>
            </a:pPr>
            <a:r>
              <a:rPr lang="en-US" sz="1500" b="1" dirty="0">
                <a:solidFill>
                  <a:srgbClr val="F9F7F3"/>
                </a:solidFill>
                <a:latin typeface="Oranienbaum" pitchFamily="34" charset="0"/>
                <a:ea typeface="Oranienbaum" pitchFamily="34" charset="-122"/>
                <a:cs typeface="Oranienbaum" pitchFamily="34" charset="-120"/>
              </a:rPr>
              <a:t>Strategic Need</a:t>
            </a:r>
            <a:endParaRPr lang="en-US" sz="1600" dirty="0"/>
          </a:p>
        </p:txBody>
      </p:sp>
      <p:sp>
        <p:nvSpPr>
          <p:cNvPr id="22" name="Text 20"/>
          <p:cNvSpPr/>
          <p:nvPr/>
        </p:nvSpPr>
        <p:spPr>
          <a:xfrm>
            <a:off x="571500" y="5857875"/>
            <a:ext cx="5295900" cy="74295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40000"/>
              </a:lnSpc>
            </a:pPr>
            <a:r>
              <a:rPr lang="en-US" sz="1200" dirty="0">
                <a:solidFill>
                  <a:srgbClr val="F9F7F3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In today's digital-first world, a comprehensive online presence is essential to reach health-conscious consumers, showcase our sustainability values, and compete effectively in the organic café market.</a:t>
            </a:r>
            <a:endParaRPr lang="en-US" sz="1600" dirty="0"/>
          </a:p>
        </p:txBody>
      </p:sp>
      <p:pic>
        <p:nvPicPr>
          <p:cNvPr id="23" name="Image 0" descr="https://kimi-web-img.moonshot.cn/img/images.squarespace-cdn.com/bfa6d6e9cd60c57bb3117c4d81a88772f4df54d0.jpeg"/>
          <p:cNvPicPr>
            <a:picLocks noChangeAspect="1"/>
          </p:cNvPicPr>
          <p:nvPr/>
        </p:nvPicPr>
        <p:blipFill>
          <a:blip r:embed="rId3"/>
          <a:srcRect t="17353" b="17353"/>
          <a:stretch/>
        </p:blipFill>
        <p:spPr>
          <a:xfrm>
            <a:off x="6210300" y="381000"/>
            <a:ext cx="5600700" cy="2438400"/>
          </a:xfrm>
          <a:prstGeom prst="roundRect">
            <a:avLst>
              <a:gd name="adj" fmla="val 6250"/>
            </a:avLst>
          </a:prstGeom>
        </p:spPr>
      </p:pic>
      <p:sp>
        <p:nvSpPr>
          <p:cNvPr id="24" name="Shape 21"/>
          <p:cNvSpPr/>
          <p:nvPr/>
        </p:nvSpPr>
        <p:spPr>
          <a:xfrm>
            <a:off x="6210300" y="2971800"/>
            <a:ext cx="5600700" cy="3505200"/>
          </a:xfrm>
          <a:custGeom>
            <a:avLst/>
            <a:gdLst/>
            <a:ahLst/>
            <a:cxnLst/>
            <a:rect l="l" t="t" r="r" b="b"/>
            <a:pathLst>
              <a:path w="5600700" h="3505200">
                <a:moveTo>
                  <a:pt x="114305" y="0"/>
                </a:moveTo>
                <a:lnTo>
                  <a:pt x="5486395" y="0"/>
                </a:lnTo>
                <a:cubicBezTo>
                  <a:pt x="5549524" y="0"/>
                  <a:pt x="5600700" y="51176"/>
                  <a:pt x="5600700" y="114305"/>
                </a:cubicBezTo>
                <a:lnTo>
                  <a:pt x="5600700" y="3390895"/>
                </a:lnTo>
                <a:cubicBezTo>
                  <a:pt x="5600700" y="3454024"/>
                  <a:pt x="5549524" y="3505200"/>
                  <a:pt x="5486395" y="3505200"/>
                </a:cubicBezTo>
                <a:lnTo>
                  <a:pt x="114305" y="3505200"/>
                </a:lnTo>
                <a:cubicBezTo>
                  <a:pt x="51176" y="3505200"/>
                  <a:pt x="0" y="3454024"/>
                  <a:pt x="0" y="3390895"/>
                </a:cubicBezTo>
                <a:lnTo>
                  <a:pt x="0" y="114305"/>
                </a:lnTo>
                <a:cubicBezTo>
                  <a:pt x="0" y="51176"/>
                  <a:pt x="51176" y="0"/>
                  <a:pt x="114305" y="0"/>
                </a:cubicBezTo>
                <a:close/>
              </a:path>
            </a:pathLst>
          </a:custGeom>
          <a:solidFill>
            <a:srgbClr val="FFFFFF"/>
          </a:solidFill>
          <a:ln/>
          <a:effectLst>
            <a:outerShdw blurRad="57150" dist="38100" dir="5400000" algn="bl" rotWithShape="0">
              <a:srgbClr val="000000">
                <a:alpha val="10196"/>
              </a:srgbClr>
            </a:outerShdw>
          </a:effectLst>
        </p:spPr>
      </p:sp>
      <p:sp>
        <p:nvSpPr>
          <p:cNvPr id="25" name="Shape 22"/>
          <p:cNvSpPr/>
          <p:nvPr/>
        </p:nvSpPr>
        <p:spPr>
          <a:xfrm>
            <a:off x="6424613" y="3829050"/>
            <a:ext cx="190500" cy="190500"/>
          </a:xfrm>
          <a:custGeom>
            <a:avLst/>
            <a:gdLst/>
            <a:ahLst/>
            <a:cxnLst/>
            <a:rect l="l" t="t" r="r" b="b"/>
            <a:pathLst>
              <a:path w="190500" h="190500">
                <a:moveTo>
                  <a:pt x="23775" y="5358"/>
                </a:moveTo>
                <a:cubicBezTo>
                  <a:pt x="23478" y="2307"/>
                  <a:pt x="20910" y="0"/>
                  <a:pt x="17859" y="0"/>
                </a:cubicBezTo>
                <a:cubicBezTo>
                  <a:pt x="14808" y="0"/>
                  <a:pt x="12241" y="2307"/>
                  <a:pt x="11906" y="5321"/>
                </a:cubicBezTo>
                <a:lnTo>
                  <a:pt x="6660" y="55699"/>
                </a:lnTo>
                <a:cubicBezTo>
                  <a:pt x="6176" y="57931"/>
                  <a:pt x="5953" y="60201"/>
                  <a:pt x="5953" y="62471"/>
                </a:cubicBezTo>
                <a:cubicBezTo>
                  <a:pt x="5953" y="79549"/>
                  <a:pt x="19013" y="93576"/>
                  <a:pt x="35719" y="95101"/>
                </a:cubicBezTo>
                <a:lnTo>
                  <a:pt x="35719" y="178594"/>
                </a:lnTo>
                <a:cubicBezTo>
                  <a:pt x="35719" y="185179"/>
                  <a:pt x="41039" y="190500"/>
                  <a:pt x="47625" y="190500"/>
                </a:cubicBezTo>
                <a:cubicBezTo>
                  <a:pt x="54211" y="190500"/>
                  <a:pt x="59531" y="185179"/>
                  <a:pt x="59531" y="178594"/>
                </a:cubicBezTo>
                <a:lnTo>
                  <a:pt x="59531" y="95101"/>
                </a:lnTo>
                <a:cubicBezTo>
                  <a:pt x="76237" y="93576"/>
                  <a:pt x="89297" y="79549"/>
                  <a:pt x="89297" y="62471"/>
                </a:cubicBezTo>
                <a:cubicBezTo>
                  <a:pt x="89297" y="60201"/>
                  <a:pt x="89074" y="57931"/>
                  <a:pt x="88590" y="55699"/>
                </a:cubicBezTo>
                <a:lnTo>
                  <a:pt x="83307" y="5321"/>
                </a:lnTo>
                <a:cubicBezTo>
                  <a:pt x="83009" y="2307"/>
                  <a:pt x="80442" y="0"/>
                  <a:pt x="77391" y="0"/>
                </a:cubicBezTo>
                <a:cubicBezTo>
                  <a:pt x="74340" y="0"/>
                  <a:pt x="71772" y="2307"/>
                  <a:pt x="71475" y="5358"/>
                </a:cubicBezTo>
                <a:lnTo>
                  <a:pt x="66415" y="55773"/>
                </a:lnTo>
                <a:cubicBezTo>
                  <a:pt x="66191" y="57894"/>
                  <a:pt x="64405" y="59531"/>
                  <a:pt x="62285" y="59531"/>
                </a:cubicBezTo>
                <a:cubicBezTo>
                  <a:pt x="60127" y="59531"/>
                  <a:pt x="58341" y="57894"/>
                  <a:pt x="58117" y="55736"/>
                </a:cubicBezTo>
                <a:lnTo>
                  <a:pt x="53541" y="5432"/>
                </a:lnTo>
                <a:cubicBezTo>
                  <a:pt x="53280" y="2344"/>
                  <a:pt x="50713" y="0"/>
                  <a:pt x="47625" y="0"/>
                </a:cubicBezTo>
                <a:cubicBezTo>
                  <a:pt x="44537" y="0"/>
                  <a:pt x="41970" y="2344"/>
                  <a:pt x="41709" y="5432"/>
                </a:cubicBezTo>
                <a:lnTo>
                  <a:pt x="37133" y="55736"/>
                </a:lnTo>
                <a:cubicBezTo>
                  <a:pt x="36947" y="57894"/>
                  <a:pt x="35123" y="59531"/>
                  <a:pt x="32965" y="59531"/>
                </a:cubicBezTo>
                <a:cubicBezTo>
                  <a:pt x="30807" y="59531"/>
                  <a:pt x="29021" y="57894"/>
                  <a:pt x="28835" y="55773"/>
                </a:cubicBezTo>
                <a:lnTo>
                  <a:pt x="23775" y="5358"/>
                </a:lnTo>
                <a:close/>
                <a:moveTo>
                  <a:pt x="166688" y="0"/>
                </a:moveTo>
                <a:cubicBezTo>
                  <a:pt x="160734" y="0"/>
                  <a:pt x="119063" y="11906"/>
                  <a:pt x="119063" y="65484"/>
                </a:cubicBezTo>
                <a:lnTo>
                  <a:pt x="119063" y="107156"/>
                </a:lnTo>
                <a:cubicBezTo>
                  <a:pt x="119063" y="120290"/>
                  <a:pt x="129741" y="130969"/>
                  <a:pt x="142875" y="130969"/>
                </a:cubicBezTo>
                <a:lnTo>
                  <a:pt x="154781" y="130969"/>
                </a:lnTo>
                <a:lnTo>
                  <a:pt x="154781" y="178594"/>
                </a:lnTo>
                <a:cubicBezTo>
                  <a:pt x="154781" y="185179"/>
                  <a:pt x="160102" y="190500"/>
                  <a:pt x="166688" y="190500"/>
                </a:cubicBezTo>
                <a:cubicBezTo>
                  <a:pt x="173273" y="190500"/>
                  <a:pt x="178594" y="185179"/>
                  <a:pt x="178594" y="178594"/>
                </a:cubicBezTo>
                <a:lnTo>
                  <a:pt x="178594" y="11906"/>
                </a:lnTo>
                <a:cubicBezTo>
                  <a:pt x="178594" y="5321"/>
                  <a:pt x="173273" y="0"/>
                  <a:pt x="166688" y="0"/>
                </a:cubicBezTo>
                <a:close/>
              </a:path>
            </a:pathLst>
          </a:custGeom>
          <a:solidFill>
            <a:srgbClr val="D4A373"/>
          </a:solidFill>
          <a:ln/>
        </p:spPr>
      </p:sp>
      <p:sp>
        <p:nvSpPr>
          <p:cNvPr id="26" name="Text 23"/>
          <p:cNvSpPr/>
          <p:nvPr/>
        </p:nvSpPr>
        <p:spPr>
          <a:xfrm>
            <a:off x="6638925" y="3790950"/>
            <a:ext cx="5076825" cy="26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20000"/>
              </a:lnSpc>
            </a:pPr>
            <a:r>
              <a:rPr lang="en-US" sz="1500" b="1" dirty="0">
                <a:solidFill>
                  <a:srgbClr val="4A5D52"/>
                </a:solidFill>
                <a:latin typeface="Oranienbaum" pitchFamily="34" charset="0"/>
                <a:ea typeface="Oranienbaum" pitchFamily="34" charset="-122"/>
                <a:cs typeface="Oranienbaum" pitchFamily="34" charset="-120"/>
              </a:rPr>
              <a:t>Product Offerings</a:t>
            </a:r>
            <a:endParaRPr lang="en-US" sz="1600" dirty="0"/>
          </a:p>
        </p:txBody>
      </p:sp>
      <p:sp>
        <p:nvSpPr>
          <p:cNvPr id="27" name="Shape 24"/>
          <p:cNvSpPr/>
          <p:nvPr/>
        </p:nvSpPr>
        <p:spPr>
          <a:xfrm>
            <a:off x="6419850" y="4210050"/>
            <a:ext cx="152400" cy="152400"/>
          </a:xfrm>
          <a:custGeom>
            <a:avLst/>
            <a:gdLst/>
            <a:ahLst/>
            <a:cxnLst/>
            <a:rect l="l" t="t" r="r" b="b"/>
            <a:pathLst>
              <a:path w="152400" h="152400">
                <a:moveTo>
                  <a:pt x="76200" y="152400"/>
                </a:moveTo>
                <a:cubicBezTo>
                  <a:pt x="118256" y="152400"/>
                  <a:pt x="152400" y="118256"/>
                  <a:pt x="152400" y="76200"/>
                </a:cubicBezTo>
                <a:cubicBezTo>
                  <a:pt x="152400" y="34144"/>
                  <a:pt x="118256" y="0"/>
                  <a:pt x="76200" y="0"/>
                </a:cubicBezTo>
                <a:cubicBezTo>
                  <a:pt x="34144" y="0"/>
                  <a:pt x="0" y="34144"/>
                  <a:pt x="0" y="76200"/>
                </a:cubicBezTo>
                <a:cubicBezTo>
                  <a:pt x="0" y="118256"/>
                  <a:pt x="34144" y="152400"/>
                  <a:pt x="76200" y="152400"/>
                </a:cubicBezTo>
                <a:close/>
                <a:moveTo>
                  <a:pt x="101322" y="63311"/>
                </a:moveTo>
                <a:lnTo>
                  <a:pt x="77510" y="101411"/>
                </a:lnTo>
                <a:cubicBezTo>
                  <a:pt x="76260" y="103406"/>
                  <a:pt x="74116" y="104656"/>
                  <a:pt x="71765" y="104775"/>
                </a:cubicBezTo>
                <a:cubicBezTo>
                  <a:pt x="69413" y="104894"/>
                  <a:pt x="67151" y="103823"/>
                  <a:pt x="65752" y="101918"/>
                </a:cubicBezTo>
                <a:lnTo>
                  <a:pt x="51465" y="82867"/>
                </a:lnTo>
                <a:cubicBezTo>
                  <a:pt x="49084" y="79712"/>
                  <a:pt x="49738" y="75248"/>
                  <a:pt x="52894" y="72866"/>
                </a:cubicBezTo>
                <a:cubicBezTo>
                  <a:pt x="56049" y="70485"/>
                  <a:pt x="60514" y="71140"/>
                  <a:pt x="62895" y="74295"/>
                </a:cubicBezTo>
                <a:lnTo>
                  <a:pt x="70931" y="85011"/>
                </a:lnTo>
                <a:lnTo>
                  <a:pt x="89208" y="55751"/>
                </a:lnTo>
                <a:cubicBezTo>
                  <a:pt x="91291" y="52417"/>
                  <a:pt x="95696" y="51375"/>
                  <a:pt x="99060" y="53489"/>
                </a:cubicBezTo>
                <a:cubicBezTo>
                  <a:pt x="102424" y="55602"/>
                  <a:pt x="103436" y="59978"/>
                  <a:pt x="101322" y="63341"/>
                </a:cubicBezTo>
                <a:close/>
              </a:path>
            </a:pathLst>
          </a:custGeom>
          <a:solidFill>
            <a:srgbClr val="4A5D52"/>
          </a:solidFill>
          <a:ln/>
        </p:spPr>
      </p:sp>
      <p:sp>
        <p:nvSpPr>
          <p:cNvPr id="28" name="Text 25"/>
          <p:cNvSpPr/>
          <p:nvPr/>
        </p:nvSpPr>
        <p:spPr>
          <a:xfrm>
            <a:off x="6667500" y="4171950"/>
            <a:ext cx="236220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30000"/>
              </a:lnSpc>
            </a:pPr>
            <a:r>
              <a:rPr lang="en-US" sz="1200" b="1" dirty="0">
                <a:solidFill>
                  <a:srgbClr val="4A5D52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Beverages</a:t>
            </a:r>
            <a:endParaRPr lang="en-US" sz="1600" dirty="0"/>
          </a:p>
        </p:txBody>
      </p:sp>
      <p:sp>
        <p:nvSpPr>
          <p:cNvPr id="29" name="Text 26"/>
          <p:cNvSpPr/>
          <p:nvPr/>
        </p:nvSpPr>
        <p:spPr>
          <a:xfrm>
            <a:off x="6667500" y="4400550"/>
            <a:ext cx="236220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30000"/>
              </a:lnSpc>
            </a:pPr>
            <a:r>
              <a:rPr lang="en-US" sz="1200" dirty="0">
                <a:solidFill>
                  <a:srgbClr val="3C3633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Specialty coffees, organic teas, fresh juices</a:t>
            </a:r>
            <a:endParaRPr lang="en-US" sz="1600" dirty="0"/>
          </a:p>
        </p:txBody>
      </p:sp>
      <p:sp>
        <p:nvSpPr>
          <p:cNvPr id="30" name="Shape 27"/>
          <p:cNvSpPr/>
          <p:nvPr/>
        </p:nvSpPr>
        <p:spPr>
          <a:xfrm>
            <a:off x="9086850" y="4210050"/>
            <a:ext cx="152400" cy="152400"/>
          </a:xfrm>
          <a:custGeom>
            <a:avLst/>
            <a:gdLst/>
            <a:ahLst/>
            <a:cxnLst/>
            <a:rect l="l" t="t" r="r" b="b"/>
            <a:pathLst>
              <a:path w="152400" h="152400">
                <a:moveTo>
                  <a:pt x="76200" y="152400"/>
                </a:moveTo>
                <a:cubicBezTo>
                  <a:pt x="118256" y="152400"/>
                  <a:pt x="152400" y="118256"/>
                  <a:pt x="152400" y="76200"/>
                </a:cubicBezTo>
                <a:cubicBezTo>
                  <a:pt x="152400" y="34144"/>
                  <a:pt x="118256" y="0"/>
                  <a:pt x="76200" y="0"/>
                </a:cubicBezTo>
                <a:cubicBezTo>
                  <a:pt x="34144" y="0"/>
                  <a:pt x="0" y="34144"/>
                  <a:pt x="0" y="76200"/>
                </a:cubicBezTo>
                <a:cubicBezTo>
                  <a:pt x="0" y="118256"/>
                  <a:pt x="34144" y="152400"/>
                  <a:pt x="76200" y="152400"/>
                </a:cubicBezTo>
                <a:close/>
                <a:moveTo>
                  <a:pt x="101322" y="63311"/>
                </a:moveTo>
                <a:lnTo>
                  <a:pt x="77510" y="101411"/>
                </a:lnTo>
                <a:cubicBezTo>
                  <a:pt x="76260" y="103406"/>
                  <a:pt x="74116" y="104656"/>
                  <a:pt x="71765" y="104775"/>
                </a:cubicBezTo>
                <a:cubicBezTo>
                  <a:pt x="69413" y="104894"/>
                  <a:pt x="67151" y="103823"/>
                  <a:pt x="65752" y="101918"/>
                </a:cubicBezTo>
                <a:lnTo>
                  <a:pt x="51465" y="82867"/>
                </a:lnTo>
                <a:cubicBezTo>
                  <a:pt x="49084" y="79712"/>
                  <a:pt x="49738" y="75248"/>
                  <a:pt x="52894" y="72866"/>
                </a:cubicBezTo>
                <a:cubicBezTo>
                  <a:pt x="56049" y="70485"/>
                  <a:pt x="60514" y="71140"/>
                  <a:pt x="62895" y="74295"/>
                </a:cubicBezTo>
                <a:lnTo>
                  <a:pt x="70931" y="85011"/>
                </a:lnTo>
                <a:lnTo>
                  <a:pt x="89208" y="55751"/>
                </a:lnTo>
                <a:cubicBezTo>
                  <a:pt x="91291" y="52417"/>
                  <a:pt x="95696" y="51375"/>
                  <a:pt x="99060" y="53489"/>
                </a:cubicBezTo>
                <a:cubicBezTo>
                  <a:pt x="102424" y="55602"/>
                  <a:pt x="103436" y="59978"/>
                  <a:pt x="101322" y="63341"/>
                </a:cubicBezTo>
                <a:close/>
              </a:path>
            </a:pathLst>
          </a:custGeom>
          <a:solidFill>
            <a:srgbClr val="4A5D52"/>
          </a:solidFill>
          <a:ln/>
        </p:spPr>
      </p:sp>
      <p:sp>
        <p:nvSpPr>
          <p:cNvPr id="31" name="Text 28"/>
          <p:cNvSpPr/>
          <p:nvPr/>
        </p:nvSpPr>
        <p:spPr>
          <a:xfrm>
            <a:off x="9334500" y="4171950"/>
            <a:ext cx="236220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30000"/>
              </a:lnSpc>
            </a:pPr>
            <a:r>
              <a:rPr lang="en-US" sz="1200" b="1" dirty="0">
                <a:solidFill>
                  <a:srgbClr val="4A5D52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Food</a:t>
            </a:r>
            <a:endParaRPr lang="en-US" sz="1600" dirty="0"/>
          </a:p>
        </p:txBody>
      </p:sp>
      <p:sp>
        <p:nvSpPr>
          <p:cNvPr id="32" name="Text 29"/>
          <p:cNvSpPr/>
          <p:nvPr/>
        </p:nvSpPr>
        <p:spPr>
          <a:xfrm>
            <a:off x="9334500" y="4400550"/>
            <a:ext cx="236220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30000"/>
              </a:lnSpc>
            </a:pPr>
            <a:r>
              <a:rPr lang="en-US" sz="1200" dirty="0">
                <a:solidFill>
                  <a:srgbClr val="3C3633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Artisanal pastries, light meals, healthy snacks</a:t>
            </a:r>
            <a:endParaRPr lang="en-US" sz="1600" dirty="0"/>
          </a:p>
        </p:txBody>
      </p:sp>
      <p:sp>
        <p:nvSpPr>
          <p:cNvPr id="33" name="Shape 30"/>
          <p:cNvSpPr/>
          <p:nvPr/>
        </p:nvSpPr>
        <p:spPr>
          <a:xfrm>
            <a:off x="6419850" y="5010150"/>
            <a:ext cx="152400" cy="152400"/>
          </a:xfrm>
          <a:custGeom>
            <a:avLst/>
            <a:gdLst/>
            <a:ahLst/>
            <a:cxnLst/>
            <a:rect l="l" t="t" r="r" b="b"/>
            <a:pathLst>
              <a:path w="152400" h="152400">
                <a:moveTo>
                  <a:pt x="76200" y="152400"/>
                </a:moveTo>
                <a:cubicBezTo>
                  <a:pt x="118256" y="152400"/>
                  <a:pt x="152400" y="118256"/>
                  <a:pt x="152400" y="76200"/>
                </a:cubicBezTo>
                <a:cubicBezTo>
                  <a:pt x="152400" y="34144"/>
                  <a:pt x="118256" y="0"/>
                  <a:pt x="76200" y="0"/>
                </a:cubicBezTo>
                <a:cubicBezTo>
                  <a:pt x="34144" y="0"/>
                  <a:pt x="0" y="34144"/>
                  <a:pt x="0" y="76200"/>
                </a:cubicBezTo>
                <a:cubicBezTo>
                  <a:pt x="0" y="118256"/>
                  <a:pt x="34144" y="152400"/>
                  <a:pt x="76200" y="152400"/>
                </a:cubicBezTo>
                <a:close/>
                <a:moveTo>
                  <a:pt x="101322" y="63311"/>
                </a:moveTo>
                <a:lnTo>
                  <a:pt x="77510" y="101411"/>
                </a:lnTo>
                <a:cubicBezTo>
                  <a:pt x="76260" y="103406"/>
                  <a:pt x="74116" y="104656"/>
                  <a:pt x="71765" y="104775"/>
                </a:cubicBezTo>
                <a:cubicBezTo>
                  <a:pt x="69413" y="104894"/>
                  <a:pt x="67151" y="103823"/>
                  <a:pt x="65752" y="101918"/>
                </a:cubicBezTo>
                <a:lnTo>
                  <a:pt x="51465" y="82867"/>
                </a:lnTo>
                <a:cubicBezTo>
                  <a:pt x="49084" y="79712"/>
                  <a:pt x="49738" y="75248"/>
                  <a:pt x="52894" y="72866"/>
                </a:cubicBezTo>
                <a:cubicBezTo>
                  <a:pt x="56049" y="70485"/>
                  <a:pt x="60514" y="71140"/>
                  <a:pt x="62895" y="74295"/>
                </a:cubicBezTo>
                <a:lnTo>
                  <a:pt x="70931" y="85011"/>
                </a:lnTo>
                <a:lnTo>
                  <a:pt x="89208" y="55751"/>
                </a:lnTo>
                <a:cubicBezTo>
                  <a:pt x="91291" y="52417"/>
                  <a:pt x="95696" y="51375"/>
                  <a:pt x="99060" y="53489"/>
                </a:cubicBezTo>
                <a:cubicBezTo>
                  <a:pt x="102424" y="55602"/>
                  <a:pt x="103436" y="59978"/>
                  <a:pt x="101322" y="63341"/>
                </a:cubicBezTo>
                <a:close/>
              </a:path>
            </a:pathLst>
          </a:custGeom>
          <a:solidFill>
            <a:srgbClr val="4A5D52"/>
          </a:solidFill>
          <a:ln/>
        </p:spPr>
      </p:sp>
      <p:sp>
        <p:nvSpPr>
          <p:cNvPr id="34" name="Text 31"/>
          <p:cNvSpPr/>
          <p:nvPr/>
        </p:nvSpPr>
        <p:spPr>
          <a:xfrm>
            <a:off x="6667500" y="4972050"/>
            <a:ext cx="236220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30000"/>
              </a:lnSpc>
            </a:pPr>
            <a:r>
              <a:rPr lang="en-US" sz="1200" b="1" dirty="0">
                <a:solidFill>
                  <a:srgbClr val="4A5D52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Seasonal Menu</a:t>
            </a:r>
            <a:endParaRPr lang="en-US" sz="1600" dirty="0"/>
          </a:p>
        </p:txBody>
      </p:sp>
      <p:sp>
        <p:nvSpPr>
          <p:cNvPr id="35" name="Text 32"/>
          <p:cNvSpPr/>
          <p:nvPr/>
        </p:nvSpPr>
        <p:spPr>
          <a:xfrm>
            <a:off x="6667500" y="5200650"/>
            <a:ext cx="236220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30000"/>
              </a:lnSpc>
            </a:pPr>
            <a:r>
              <a:rPr lang="en-US" sz="1200" dirty="0">
                <a:solidFill>
                  <a:srgbClr val="3C3633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Rotating dishes featuring local ingredients</a:t>
            </a:r>
            <a:endParaRPr lang="en-US" sz="1600" dirty="0"/>
          </a:p>
        </p:txBody>
      </p:sp>
      <p:sp>
        <p:nvSpPr>
          <p:cNvPr id="36" name="Shape 33"/>
          <p:cNvSpPr/>
          <p:nvPr/>
        </p:nvSpPr>
        <p:spPr>
          <a:xfrm>
            <a:off x="9086850" y="5010150"/>
            <a:ext cx="152400" cy="152400"/>
          </a:xfrm>
          <a:custGeom>
            <a:avLst/>
            <a:gdLst/>
            <a:ahLst/>
            <a:cxnLst/>
            <a:rect l="l" t="t" r="r" b="b"/>
            <a:pathLst>
              <a:path w="152400" h="152400">
                <a:moveTo>
                  <a:pt x="76200" y="152400"/>
                </a:moveTo>
                <a:cubicBezTo>
                  <a:pt x="118256" y="152400"/>
                  <a:pt x="152400" y="118256"/>
                  <a:pt x="152400" y="76200"/>
                </a:cubicBezTo>
                <a:cubicBezTo>
                  <a:pt x="152400" y="34144"/>
                  <a:pt x="118256" y="0"/>
                  <a:pt x="76200" y="0"/>
                </a:cubicBezTo>
                <a:cubicBezTo>
                  <a:pt x="34144" y="0"/>
                  <a:pt x="0" y="34144"/>
                  <a:pt x="0" y="76200"/>
                </a:cubicBezTo>
                <a:cubicBezTo>
                  <a:pt x="0" y="118256"/>
                  <a:pt x="34144" y="152400"/>
                  <a:pt x="76200" y="152400"/>
                </a:cubicBezTo>
                <a:close/>
                <a:moveTo>
                  <a:pt x="101322" y="63311"/>
                </a:moveTo>
                <a:lnTo>
                  <a:pt x="77510" y="101411"/>
                </a:lnTo>
                <a:cubicBezTo>
                  <a:pt x="76260" y="103406"/>
                  <a:pt x="74116" y="104656"/>
                  <a:pt x="71765" y="104775"/>
                </a:cubicBezTo>
                <a:cubicBezTo>
                  <a:pt x="69413" y="104894"/>
                  <a:pt x="67151" y="103823"/>
                  <a:pt x="65752" y="101918"/>
                </a:cubicBezTo>
                <a:lnTo>
                  <a:pt x="51465" y="82867"/>
                </a:lnTo>
                <a:cubicBezTo>
                  <a:pt x="49084" y="79712"/>
                  <a:pt x="49738" y="75248"/>
                  <a:pt x="52894" y="72866"/>
                </a:cubicBezTo>
                <a:cubicBezTo>
                  <a:pt x="56049" y="70485"/>
                  <a:pt x="60514" y="71140"/>
                  <a:pt x="62895" y="74295"/>
                </a:cubicBezTo>
                <a:lnTo>
                  <a:pt x="70931" y="85011"/>
                </a:lnTo>
                <a:lnTo>
                  <a:pt x="89208" y="55751"/>
                </a:lnTo>
                <a:cubicBezTo>
                  <a:pt x="91291" y="52417"/>
                  <a:pt x="95696" y="51375"/>
                  <a:pt x="99060" y="53489"/>
                </a:cubicBezTo>
                <a:cubicBezTo>
                  <a:pt x="102424" y="55602"/>
                  <a:pt x="103436" y="59978"/>
                  <a:pt x="101322" y="63341"/>
                </a:cubicBezTo>
                <a:close/>
              </a:path>
            </a:pathLst>
          </a:custGeom>
          <a:solidFill>
            <a:srgbClr val="4A5D52"/>
          </a:solidFill>
          <a:ln/>
        </p:spPr>
      </p:sp>
      <p:sp>
        <p:nvSpPr>
          <p:cNvPr id="37" name="Text 34"/>
          <p:cNvSpPr/>
          <p:nvPr/>
        </p:nvSpPr>
        <p:spPr>
          <a:xfrm>
            <a:off x="9334500" y="4972050"/>
            <a:ext cx="228600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30000"/>
              </a:lnSpc>
            </a:pPr>
            <a:r>
              <a:rPr lang="en-US" sz="1200" b="1" dirty="0">
                <a:solidFill>
                  <a:srgbClr val="4A5D52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Core Values</a:t>
            </a:r>
            <a:endParaRPr lang="en-US" sz="1600" dirty="0"/>
          </a:p>
        </p:txBody>
      </p:sp>
      <p:sp>
        <p:nvSpPr>
          <p:cNvPr id="38" name="Text 35"/>
          <p:cNvSpPr/>
          <p:nvPr/>
        </p:nvSpPr>
        <p:spPr>
          <a:xfrm>
            <a:off x="9334500" y="5200650"/>
            <a:ext cx="228600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30000"/>
              </a:lnSpc>
            </a:pPr>
            <a:r>
              <a:rPr lang="en-US" sz="1200" dirty="0">
                <a:solidFill>
                  <a:srgbClr val="3C3633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Sustainability, quality, community</a:t>
            </a:r>
            <a:endParaRPr lang="en-US" sz="1600" dirty="0"/>
          </a:p>
        </p:txBody>
      </p:sp>
    </p:spTree>
  </p:cSld>
  <p:clrMapOvr>
    <a:masterClrMapping/>
  </p:clrMapOvr>
  <p:transition>
    <p:fade/>
  </p:transition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9F7F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378928" y="378928"/>
            <a:ext cx="11509930" cy="22735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30000"/>
              </a:lnSpc>
            </a:pPr>
            <a:r>
              <a:rPr lang="en-US" sz="1193" b="1" kern="0" spc="119" dirty="0">
                <a:solidFill>
                  <a:srgbClr val="A99F96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02 • BRAND IDENTITY</a:t>
            </a:r>
            <a:endParaRPr lang="en-US" sz="1600" dirty="0"/>
          </a:p>
        </p:txBody>
      </p:sp>
      <p:sp>
        <p:nvSpPr>
          <p:cNvPr id="3" name="Text 1"/>
          <p:cNvSpPr/>
          <p:nvPr/>
        </p:nvSpPr>
        <p:spPr>
          <a:xfrm>
            <a:off x="378928" y="682070"/>
            <a:ext cx="11604662" cy="3789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90000"/>
              </a:lnSpc>
            </a:pPr>
            <a:r>
              <a:rPr lang="en-US" sz="2685" b="1" dirty="0">
                <a:solidFill>
                  <a:srgbClr val="4A5D52"/>
                </a:solidFill>
                <a:latin typeface="Oranienbaum" pitchFamily="34" charset="0"/>
                <a:ea typeface="Oranienbaum" pitchFamily="34" charset="-122"/>
                <a:cs typeface="Oranienbaum" pitchFamily="34" charset="-120"/>
              </a:rPr>
              <a:t>Logo Design Concept</a:t>
            </a:r>
            <a:endParaRPr lang="en-US" sz="1600" dirty="0"/>
          </a:p>
        </p:txBody>
      </p:sp>
      <p:sp>
        <p:nvSpPr>
          <p:cNvPr id="4" name="Text 2"/>
          <p:cNvSpPr/>
          <p:nvPr/>
        </p:nvSpPr>
        <p:spPr>
          <a:xfrm>
            <a:off x="378928" y="1136783"/>
            <a:ext cx="11519403" cy="2652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30000"/>
              </a:lnSpc>
            </a:pPr>
            <a:r>
              <a:rPr lang="en-US" sz="1343" dirty="0">
                <a:solidFill>
                  <a:srgbClr val="A99F96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Embodying sustainability, freshness, and urban sophistication</a:t>
            </a:r>
            <a:endParaRPr lang="en-US" sz="1600" dirty="0"/>
          </a:p>
        </p:txBody>
      </p:sp>
      <p:sp>
        <p:nvSpPr>
          <p:cNvPr id="5" name="Shape 3"/>
          <p:cNvSpPr/>
          <p:nvPr/>
        </p:nvSpPr>
        <p:spPr>
          <a:xfrm>
            <a:off x="378928" y="1553604"/>
            <a:ext cx="4499767" cy="2652494"/>
          </a:xfrm>
          <a:custGeom>
            <a:avLst/>
            <a:gdLst/>
            <a:ahLst/>
            <a:cxnLst/>
            <a:rect l="l" t="t" r="r" b="b"/>
            <a:pathLst>
              <a:path w="4499767" h="2652494">
                <a:moveTo>
                  <a:pt x="151567" y="0"/>
                </a:moveTo>
                <a:lnTo>
                  <a:pt x="4348200" y="0"/>
                </a:lnTo>
                <a:cubicBezTo>
                  <a:pt x="4431908" y="0"/>
                  <a:pt x="4499767" y="62501"/>
                  <a:pt x="4499767" y="139601"/>
                </a:cubicBezTo>
                <a:lnTo>
                  <a:pt x="4499767" y="2512893"/>
                </a:lnTo>
                <a:cubicBezTo>
                  <a:pt x="4499767" y="2589993"/>
                  <a:pt x="4431908" y="2652494"/>
                  <a:pt x="4348200" y="2652494"/>
                </a:cubicBezTo>
                <a:lnTo>
                  <a:pt x="151567" y="2652494"/>
                </a:lnTo>
                <a:cubicBezTo>
                  <a:pt x="67915" y="2652494"/>
                  <a:pt x="0" y="2589941"/>
                  <a:pt x="0" y="2512893"/>
                </a:cubicBezTo>
                <a:lnTo>
                  <a:pt x="0" y="139601"/>
                </a:lnTo>
                <a:cubicBezTo>
                  <a:pt x="0" y="62501"/>
                  <a:pt x="67859" y="0"/>
                  <a:pt x="151567" y="0"/>
                </a:cubicBezTo>
                <a:close/>
              </a:path>
            </a:pathLst>
          </a:custGeom>
          <a:solidFill>
            <a:srgbClr val="FFFFFF"/>
          </a:solidFill>
          <a:ln/>
          <a:effectLst>
            <a:outerShdw blurRad="142098" dist="94732" dir="5400000" algn="bl" rotWithShape="0">
              <a:srgbClr val="000000">
                <a:alpha val="10196"/>
              </a:srgbClr>
            </a:outerShdw>
          </a:effectLst>
        </p:spPr>
      </p:sp>
      <p:sp>
        <p:nvSpPr>
          <p:cNvPr id="6" name="Shape 4"/>
          <p:cNvSpPr/>
          <p:nvPr/>
        </p:nvSpPr>
        <p:spPr>
          <a:xfrm>
            <a:off x="1870956" y="1780960"/>
            <a:ext cx="1515711" cy="1515711"/>
          </a:xfrm>
          <a:custGeom>
            <a:avLst/>
            <a:gdLst/>
            <a:ahLst/>
            <a:cxnLst/>
            <a:rect l="l" t="t" r="r" b="b"/>
            <a:pathLst>
              <a:path w="1515711" h="1515711">
                <a:moveTo>
                  <a:pt x="757855" y="0"/>
                </a:moveTo>
                <a:lnTo>
                  <a:pt x="757855" y="0"/>
                </a:lnTo>
                <a:cubicBezTo>
                  <a:pt x="1176408" y="0"/>
                  <a:pt x="1515711" y="339303"/>
                  <a:pt x="1515711" y="757855"/>
                </a:cubicBezTo>
                <a:lnTo>
                  <a:pt x="1515711" y="757855"/>
                </a:lnTo>
                <a:cubicBezTo>
                  <a:pt x="1515711" y="1176408"/>
                  <a:pt x="1176408" y="1515711"/>
                  <a:pt x="757855" y="1515711"/>
                </a:cubicBezTo>
                <a:lnTo>
                  <a:pt x="757855" y="1515711"/>
                </a:lnTo>
                <a:cubicBezTo>
                  <a:pt x="339303" y="1515711"/>
                  <a:pt x="0" y="1176408"/>
                  <a:pt x="0" y="757855"/>
                </a:cubicBezTo>
                <a:lnTo>
                  <a:pt x="0" y="757855"/>
                </a:lnTo>
                <a:cubicBezTo>
                  <a:pt x="0" y="339303"/>
                  <a:pt x="339303" y="0"/>
                  <a:pt x="757855" y="0"/>
                </a:cubicBezTo>
                <a:close/>
              </a:path>
            </a:pathLst>
          </a:custGeom>
          <a:gradFill flip="none" rotWithShape="1">
            <a:gsLst>
              <a:gs pos="0">
                <a:srgbClr val="4A5D52"/>
              </a:gs>
              <a:gs pos="100000">
                <a:srgbClr val="A99F96"/>
              </a:gs>
            </a:gsLst>
            <a:lin ang="2700000" scaled="1"/>
          </a:gradFill>
          <a:ln/>
          <a:effectLst>
            <a:outerShdw blurRad="236830" dist="189464" dir="5400000" algn="bl" rotWithShape="0">
              <a:srgbClr val="000000">
                <a:alpha val="10196"/>
              </a:srgbClr>
            </a:outerShdw>
          </a:effectLst>
        </p:spPr>
      </p:sp>
      <p:sp>
        <p:nvSpPr>
          <p:cNvPr id="7" name="Shape 5"/>
          <p:cNvSpPr/>
          <p:nvPr/>
        </p:nvSpPr>
        <p:spPr>
          <a:xfrm>
            <a:off x="2401455" y="2084103"/>
            <a:ext cx="454713" cy="454713"/>
          </a:xfrm>
          <a:custGeom>
            <a:avLst/>
            <a:gdLst/>
            <a:ahLst/>
            <a:cxnLst/>
            <a:rect l="l" t="t" r="r" b="b"/>
            <a:pathLst>
              <a:path w="454713" h="454713">
                <a:moveTo>
                  <a:pt x="418567" y="5950"/>
                </a:moveTo>
                <a:cubicBezTo>
                  <a:pt x="424251" y="533"/>
                  <a:pt x="432510" y="-1421"/>
                  <a:pt x="440148" y="1066"/>
                </a:cubicBezTo>
                <a:cubicBezTo>
                  <a:pt x="448852" y="3997"/>
                  <a:pt x="454713" y="12167"/>
                  <a:pt x="454713" y="21315"/>
                </a:cubicBezTo>
                <a:lnTo>
                  <a:pt x="454713" y="187303"/>
                </a:lnTo>
                <a:cubicBezTo>
                  <a:pt x="454713" y="303823"/>
                  <a:pt x="358708" y="397874"/>
                  <a:pt x="242632" y="397874"/>
                </a:cubicBezTo>
                <a:cubicBezTo>
                  <a:pt x="174248" y="397874"/>
                  <a:pt x="115277" y="353913"/>
                  <a:pt x="93873" y="292455"/>
                </a:cubicBezTo>
                <a:cubicBezTo>
                  <a:pt x="62434" y="319809"/>
                  <a:pt x="42629" y="360041"/>
                  <a:pt x="42629" y="404979"/>
                </a:cubicBezTo>
                <a:cubicBezTo>
                  <a:pt x="42629" y="416791"/>
                  <a:pt x="33127" y="426294"/>
                  <a:pt x="21315" y="426294"/>
                </a:cubicBezTo>
                <a:cubicBezTo>
                  <a:pt x="9503" y="426294"/>
                  <a:pt x="0" y="416791"/>
                  <a:pt x="0" y="404979"/>
                </a:cubicBezTo>
                <a:cubicBezTo>
                  <a:pt x="0" y="338459"/>
                  <a:pt x="33926" y="279844"/>
                  <a:pt x="85348" y="245385"/>
                </a:cubicBezTo>
                <a:cubicBezTo>
                  <a:pt x="116698" y="224426"/>
                  <a:pt x="154087" y="213147"/>
                  <a:pt x="191832" y="213147"/>
                </a:cubicBezTo>
                <a:lnTo>
                  <a:pt x="262881" y="213147"/>
                </a:lnTo>
                <a:cubicBezTo>
                  <a:pt x="274693" y="213147"/>
                  <a:pt x="284196" y="203644"/>
                  <a:pt x="284196" y="191832"/>
                </a:cubicBezTo>
                <a:cubicBezTo>
                  <a:pt x="284196" y="180020"/>
                  <a:pt x="274693" y="170517"/>
                  <a:pt x="262881" y="170517"/>
                </a:cubicBezTo>
                <a:lnTo>
                  <a:pt x="191832" y="170517"/>
                </a:lnTo>
                <a:cubicBezTo>
                  <a:pt x="156574" y="170517"/>
                  <a:pt x="123181" y="178333"/>
                  <a:pt x="93252" y="192276"/>
                </a:cubicBezTo>
                <a:cubicBezTo>
                  <a:pt x="113945" y="130108"/>
                  <a:pt x="172471" y="85259"/>
                  <a:pt x="241566" y="85259"/>
                </a:cubicBezTo>
                <a:cubicBezTo>
                  <a:pt x="300537" y="85259"/>
                  <a:pt x="344410" y="65631"/>
                  <a:pt x="373629" y="46182"/>
                </a:cubicBezTo>
                <a:cubicBezTo>
                  <a:pt x="390680" y="34814"/>
                  <a:pt x="405157" y="21226"/>
                  <a:pt x="418656" y="5950"/>
                </a:cubicBezTo>
                <a:close/>
              </a:path>
            </a:pathLst>
          </a:custGeom>
          <a:solidFill>
            <a:srgbClr val="F9F7F3"/>
          </a:solidFill>
          <a:ln/>
        </p:spPr>
      </p:sp>
      <p:sp>
        <p:nvSpPr>
          <p:cNvPr id="8" name="Text 6"/>
          <p:cNvSpPr/>
          <p:nvPr/>
        </p:nvSpPr>
        <p:spPr>
          <a:xfrm>
            <a:off x="2093576" y="2614601"/>
            <a:ext cx="1070471" cy="2652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>
              <a:lnSpc>
                <a:spcPct val="120000"/>
              </a:lnSpc>
            </a:pPr>
            <a:r>
              <a:rPr lang="en-US" sz="1492" b="1" dirty="0">
                <a:solidFill>
                  <a:srgbClr val="F9F7F3"/>
                </a:solidFill>
                <a:latin typeface="Unna" pitchFamily="34" charset="0"/>
                <a:ea typeface="Unna" pitchFamily="34" charset="-122"/>
                <a:cs typeface="Unna" pitchFamily="34" charset="-120"/>
              </a:rPr>
              <a:t>Urban Green</a:t>
            </a:r>
            <a:endParaRPr lang="en-US" sz="1600" dirty="0"/>
          </a:p>
        </p:txBody>
      </p:sp>
      <p:sp>
        <p:nvSpPr>
          <p:cNvPr id="9" name="Text 7"/>
          <p:cNvSpPr/>
          <p:nvPr/>
        </p:nvSpPr>
        <p:spPr>
          <a:xfrm>
            <a:off x="2103049" y="2879851"/>
            <a:ext cx="1051524" cy="22735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>
              <a:lnSpc>
                <a:spcPct val="130000"/>
              </a:lnSpc>
            </a:pPr>
            <a:r>
              <a:rPr lang="en-US" sz="1193" dirty="0">
                <a:solidFill>
                  <a:srgbClr val="F9F7F3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Café</a:t>
            </a:r>
            <a:endParaRPr lang="en-US" sz="1600" dirty="0"/>
          </a:p>
        </p:txBody>
      </p:sp>
      <p:sp>
        <p:nvSpPr>
          <p:cNvPr id="10" name="Text 8"/>
          <p:cNvSpPr/>
          <p:nvPr/>
        </p:nvSpPr>
        <p:spPr>
          <a:xfrm>
            <a:off x="1359403" y="3486135"/>
            <a:ext cx="2538816" cy="22735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>
              <a:lnSpc>
                <a:spcPct val="130000"/>
              </a:lnSpc>
            </a:pPr>
            <a:r>
              <a:rPr lang="en-US" sz="1193" b="1" dirty="0">
                <a:solidFill>
                  <a:srgbClr val="4A5D52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Logo Concept</a:t>
            </a:r>
            <a:endParaRPr lang="en-US" sz="1600" dirty="0"/>
          </a:p>
        </p:txBody>
      </p:sp>
      <p:sp>
        <p:nvSpPr>
          <p:cNvPr id="11" name="Text 9"/>
          <p:cNvSpPr/>
          <p:nvPr/>
        </p:nvSpPr>
        <p:spPr>
          <a:xfrm>
            <a:off x="1359403" y="3751385"/>
            <a:ext cx="2538816" cy="22735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>
              <a:lnSpc>
                <a:spcPct val="130000"/>
              </a:lnSpc>
            </a:pPr>
            <a:r>
              <a:rPr lang="en-US" sz="1193" dirty="0">
                <a:solidFill>
                  <a:srgbClr val="A99F96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Nature-inspired, modern, memorable</a:t>
            </a:r>
            <a:endParaRPr lang="en-US" sz="1600" dirty="0"/>
          </a:p>
        </p:txBody>
      </p:sp>
      <p:sp>
        <p:nvSpPr>
          <p:cNvPr id="12" name="Shape 10"/>
          <p:cNvSpPr/>
          <p:nvPr/>
        </p:nvSpPr>
        <p:spPr>
          <a:xfrm>
            <a:off x="378928" y="4395562"/>
            <a:ext cx="4499767" cy="2273566"/>
          </a:xfrm>
          <a:custGeom>
            <a:avLst/>
            <a:gdLst/>
            <a:ahLst/>
            <a:cxnLst/>
            <a:rect l="l" t="t" r="r" b="b"/>
            <a:pathLst>
              <a:path w="4499767" h="2273566">
                <a:moveTo>
                  <a:pt x="113678" y="0"/>
                </a:moveTo>
                <a:lnTo>
                  <a:pt x="4386089" y="0"/>
                </a:lnTo>
                <a:cubicBezTo>
                  <a:pt x="4448871" y="0"/>
                  <a:pt x="4499767" y="50896"/>
                  <a:pt x="4499767" y="113678"/>
                </a:cubicBezTo>
                <a:lnTo>
                  <a:pt x="4499767" y="2159888"/>
                </a:lnTo>
                <a:cubicBezTo>
                  <a:pt x="4499767" y="2222671"/>
                  <a:pt x="4448871" y="2273566"/>
                  <a:pt x="4386089" y="2273566"/>
                </a:cubicBezTo>
                <a:lnTo>
                  <a:pt x="113678" y="2273566"/>
                </a:lnTo>
                <a:cubicBezTo>
                  <a:pt x="50896" y="2273566"/>
                  <a:pt x="0" y="2222671"/>
                  <a:pt x="0" y="2159888"/>
                </a:cubicBezTo>
                <a:lnTo>
                  <a:pt x="0" y="113678"/>
                </a:lnTo>
                <a:cubicBezTo>
                  <a:pt x="0" y="50938"/>
                  <a:pt x="50938" y="0"/>
                  <a:pt x="113678" y="0"/>
                </a:cubicBezTo>
                <a:close/>
              </a:path>
            </a:pathLst>
          </a:custGeom>
          <a:solidFill>
            <a:srgbClr val="4A5D52"/>
          </a:solidFill>
          <a:ln/>
        </p:spPr>
      </p:sp>
      <p:sp>
        <p:nvSpPr>
          <p:cNvPr id="13" name="Shape 11"/>
          <p:cNvSpPr/>
          <p:nvPr/>
        </p:nvSpPr>
        <p:spPr>
          <a:xfrm>
            <a:off x="577865" y="4556606"/>
            <a:ext cx="189464" cy="189464"/>
          </a:xfrm>
          <a:custGeom>
            <a:avLst/>
            <a:gdLst/>
            <a:ahLst/>
            <a:cxnLst/>
            <a:rect l="l" t="t" r="r" b="b"/>
            <a:pathLst>
              <a:path w="189464" h="189464">
                <a:moveTo>
                  <a:pt x="189464" y="94732"/>
                </a:moveTo>
                <a:cubicBezTo>
                  <a:pt x="189464" y="95065"/>
                  <a:pt x="189464" y="95398"/>
                  <a:pt x="189464" y="95731"/>
                </a:cubicBezTo>
                <a:cubicBezTo>
                  <a:pt x="189316" y="109238"/>
                  <a:pt x="177030" y="118415"/>
                  <a:pt x="163524" y="118415"/>
                </a:cubicBezTo>
                <a:lnTo>
                  <a:pt x="127296" y="118415"/>
                </a:lnTo>
                <a:cubicBezTo>
                  <a:pt x="117490" y="118415"/>
                  <a:pt x="109534" y="126371"/>
                  <a:pt x="109534" y="136177"/>
                </a:cubicBezTo>
                <a:cubicBezTo>
                  <a:pt x="109534" y="137435"/>
                  <a:pt x="109682" y="138656"/>
                  <a:pt x="109904" y="139841"/>
                </a:cubicBezTo>
                <a:cubicBezTo>
                  <a:pt x="110681" y="143615"/>
                  <a:pt x="112309" y="147242"/>
                  <a:pt x="113900" y="150905"/>
                </a:cubicBezTo>
                <a:cubicBezTo>
                  <a:pt x="116158" y="156012"/>
                  <a:pt x="118378" y="161081"/>
                  <a:pt x="118378" y="166447"/>
                </a:cubicBezTo>
                <a:cubicBezTo>
                  <a:pt x="118378" y="178214"/>
                  <a:pt x="110385" y="188909"/>
                  <a:pt x="98617" y="189390"/>
                </a:cubicBezTo>
                <a:cubicBezTo>
                  <a:pt x="97322" y="189427"/>
                  <a:pt x="96027" y="189464"/>
                  <a:pt x="94695" y="189464"/>
                </a:cubicBezTo>
                <a:cubicBezTo>
                  <a:pt x="42370" y="189464"/>
                  <a:pt x="-37" y="147057"/>
                  <a:pt x="-37" y="94732"/>
                </a:cubicBezTo>
                <a:cubicBezTo>
                  <a:pt x="-37" y="42407"/>
                  <a:pt x="42407" y="0"/>
                  <a:pt x="94732" y="0"/>
                </a:cubicBezTo>
                <a:cubicBezTo>
                  <a:pt x="147057" y="0"/>
                  <a:pt x="189464" y="42407"/>
                  <a:pt x="189464" y="94732"/>
                </a:cubicBezTo>
                <a:close/>
                <a:moveTo>
                  <a:pt x="47366" y="106573"/>
                </a:moveTo>
                <a:cubicBezTo>
                  <a:pt x="47366" y="100038"/>
                  <a:pt x="42060" y="94732"/>
                  <a:pt x="35524" y="94732"/>
                </a:cubicBezTo>
                <a:cubicBezTo>
                  <a:pt x="28989" y="94732"/>
                  <a:pt x="23683" y="100038"/>
                  <a:pt x="23683" y="106573"/>
                </a:cubicBezTo>
                <a:cubicBezTo>
                  <a:pt x="23683" y="113109"/>
                  <a:pt x="28989" y="118415"/>
                  <a:pt x="35524" y="118415"/>
                </a:cubicBezTo>
                <a:cubicBezTo>
                  <a:pt x="42060" y="118415"/>
                  <a:pt x="47366" y="113109"/>
                  <a:pt x="47366" y="106573"/>
                </a:cubicBezTo>
                <a:close/>
                <a:moveTo>
                  <a:pt x="47366" y="71049"/>
                </a:moveTo>
                <a:cubicBezTo>
                  <a:pt x="53901" y="71049"/>
                  <a:pt x="59207" y="65743"/>
                  <a:pt x="59207" y="59207"/>
                </a:cubicBezTo>
                <a:cubicBezTo>
                  <a:pt x="59207" y="52672"/>
                  <a:pt x="53901" y="47366"/>
                  <a:pt x="47366" y="47366"/>
                </a:cubicBezTo>
                <a:cubicBezTo>
                  <a:pt x="40830" y="47366"/>
                  <a:pt x="35524" y="52672"/>
                  <a:pt x="35524" y="59207"/>
                </a:cubicBezTo>
                <a:cubicBezTo>
                  <a:pt x="35524" y="65743"/>
                  <a:pt x="40830" y="71049"/>
                  <a:pt x="47366" y="71049"/>
                </a:cubicBezTo>
                <a:close/>
                <a:moveTo>
                  <a:pt x="106573" y="35524"/>
                </a:moveTo>
                <a:cubicBezTo>
                  <a:pt x="106573" y="28989"/>
                  <a:pt x="101267" y="23683"/>
                  <a:pt x="94732" y="23683"/>
                </a:cubicBezTo>
                <a:cubicBezTo>
                  <a:pt x="88196" y="23683"/>
                  <a:pt x="82890" y="28989"/>
                  <a:pt x="82890" y="35524"/>
                </a:cubicBezTo>
                <a:cubicBezTo>
                  <a:pt x="82890" y="42060"/>
                  <a:pt x="88196" y="47366"/>
                  <a:pt x="94732" y="47366"/>
                </a:cubicBezTo>
                <a:cubicBezTo>
                  <a:pt x="101267" y="47366"/>
                  <a:pt x="106573" y="42060"/>
                  <a:pt x="106573" y="35524"/>
                </a:cubicBezTo>
                <a:close/>
                <a:moveTo>
                  <a:pt x="142098" y="71049"/>
                </a:moveTo>
                <a:cubicBezTo>
                  <a:pt x="148633" y="71049"/>
                  <a:pt x="153939" y="65743"/>
                  <a:pt x="153939" y="59207"/>
                </a:cubicBezTo>
                <a:cubicBezTo>
                  <a:pt x="153939" y="52672"/>
                  <a:pt x="148633" y="47366"/>
                  <a:pt x="142098" y="47366"/>
                </a:cubicBezTo>
                <a:cubicBezTo>
                  <a:pt x="135562" y="47366"/>
                  <a:pt x="130256" y="52672"/>
                  <a:pt x="130256" y="59207"/>
                </a:cubicBezTo>
                <a:cubicBezTo>
                  <a:pt x="130256" y="65743"/>
                  <a:pt x="135562" y="71049"/>
                  <a:pt x="142098" y="71049"/>
                </a:cubicBezTo>
                <a:close/>
              </a:path>
            </a:pathLst>
          </a:custGeom>
          <a:solidFill>
            <a:srgbClr val="D4A373"/>
          </a:solidFill>
          <a:ln/>
        </p:spPr>
      </p:sp>
      <p:sp>
        <p:nvSpPr>
          <p:cNvPr id="14" name="Shape 12"/>
          <p:cNvSpPr/>
          <p:nvPr/>
        </p:nvSpPr>
        <p:spPr>
          <a:xfrm>
            <a:off x="577865" y="5001846"/>
            <a:ext cx="359981" cy="359981"/>
          </a:xfrm>
          <a:custGeom>
            <a:avLst/>
            <a:gdLst/>
            <a:ahLst/>
            <a:cxnLst/>
            <a:rect l="l" t="t" r="r" b="b"/>
            <a:pathLst>
              <a:path w="359981" h="359981">
                <a:moveTo>
                  <a:pt x="75787" y="0"/>
                </a:moveTo>
                <a:lnTo>
                  <a:pt x="284194" y="0"/>
                </a:lnTo>
                <a:cubicBezTo>
                  <a:pt x="326050" y="0"/>
                  <a:pt x="359981" y="33931"/>
                  <a:pt x="359981" y="75787"/>
                </a:cubicBezTo>
                <a:lnTo>
                  <a:pt x="359981" y="284194"/>
                </a:lnTo>
                <a:cubicBezTo>
                  <a:pt x="359981" y="326050"/>
                  <a:pt x="326050" y="359981"/>
                  <a:pt x="284194" y="359981"/>
                </a:cubicBezTo>
                <a:lnTo>
                  <a:pt x="75787" y="359981"/>
                </a:lnTo>
                <a:cubicBezTo>
                  <a:pt x="33931" y="359981"/>
                  <a:pt x="0" y="326050"/>
                  <a:pt x="0" y="284194"/>
                </a:cubicBezTo>
                <a:lnTo>
                  <a:pt x="0" y="75787"/>
                </a:lnTo>
                <a:cubicBezTo>
                  <a:pt x="0" y="33959"/>
                  <a:pt x="33959" y="0"/>
                  <a:pt x="75787" y="0"/>
                </a:cubicBezTo>
                <a:close/>
              </a:path>
            </a:pathLst>
          </a:custGeom>
          <a:solidFill>
            <a:srgbClr val="4A5D52"/>
          </a:solidFill>
          <a:ln w="25400">
            <a:solidFill>
              <a:srgbClr val="F9F7F3"/>
            </a:solidFill>
            <a:prstDash val="solid"/>
          </a:ln>
        </p:spPr>
      </p:sp>
      <p:sp>
        <p:nvSpPr>
          <p:cNvPr id="15" name="Text 13"/>
          <p:cNvSpPr/>
          <p:nvPr/>
        </p:nvSpPr>
        <p:spPr>
          <a:xfrm>
            <a:off x="1060998" y="4954480"/>
            <a:ext cx="1979897" cy="22735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30000"/>
              </a:lnSpc>
            </a:pPr>
            <a:r>
              <a:rPr lang="en-US" sz="1193" b="1" dirty="0">
                <a:solidFill>
                  <a:srgbClr val="F9F7F3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Forest Green #4A5D52</a:t>
            </a:r>
            <a:endParaRPr lang="en-US" sz="1600" dirty="0"/>
          </a:p>
        </p:txBody>
      </p:sp>
      <p:sp>
        <p:nvSpPr>
          <p:cNvPr id="16" name="Text 14"/>
          <p:cNvSpPr/>
          <p:nvPr/>
        </p:nvSpPr>
        <p:spPr>
          <a:xfrm>
            <a:off x="899953" y="4480821"/>
            <a:ext cx="3978741" cy="2652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20000"/>
              </a:lnSpc>
            </a:pPr>
            <a:r>
              <a:rPr lang="en-US" sz="1492" b="1" dirty="0">
                <a:solidFill>
                  <a:srgbClr val="F9F7F3"/>
                </a:solidFill>
                <a:latin typeface="Oranienbaum" pitchFamily="34" charset="0"/>
                <a:ea typeface="Oranienbaum" pitchFamily="34" charset="-122"/>
                <a:cs typeface="Oranienbaum" pitchFamily="34" charset="-120"/>
              </a:rPr>
              <a:t>Color Palette</a:t>
            </a:r>
            <a:endParaRPr lang="en-US" sz="1600" dirty="0"/>
          </a:p>
        </p:txBody>
      </p:sp>
      <p:sp>
        <p:nvSpPr>
          <p:cNvPr id="17" name="Text 15"/>
          <p:cNvSpPr/>
          <p:nvPr/>
        </p:nvSpPr>
        <p:spPr>
          <a:xfrm>
            <a:off x="1060998" y="5181837"/>
            <a:ext cx="1979897" cy="22735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30000"/>
              </a:lnSpc>
            </a:pPr>
            <a:r>
              <a:rPr lang="en-US" sz="1193" dirty="0">
                <a:solidFill>
                  <a:srgbClr val="F9F7F3">
                    <a:alpha val="80000"/>
                  </a:srgbClr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Sustainability, nature, growth</a:t>
            </a:r>
            <a:endParaRPr lang="en-US" sz="1600" dirty="0"/>
          </a:p>
        </p:txBody>
      </p:sp>
      <p:sp>
        <p:nvSpPr>
          <p:cNvPr id="18" name="Shape 16"/>
          <p:cNvSpPr/>
          <p:nvPr/>
        </p:nvSpPr>
        <p:spPr>
          <a:xfrm>
            <a:off x="577865" y="5532345"/>
            <a:ext cx="359981" cy="359981"/>
          </a:xfrm>
          <a:custGeom>
            <a:avLst/>
            <a:gdLst/>
            <a:ahLst/>
            <a:cxnLst/>
            <a:rect l="l" t="t" r="r" b="b"/>
            <a:pathLst>
              <a:path w="359981" h="359981">
                <a:moveTo>
                  <a:pt x="75787" y="0"/>
                </a:moveTo>
                <a:lnTo>
                  <a:pt x="284194" y="0"/>
                </a:lnTo>
                <a:cubicBezTo>
                  <a:pt x="326050" y="0"/>
                  <a:pt x="359981" y="33931"/>
                  <a:pt x="359981" y="75787"/>
                </a:cubicBezTo>
                <a:lnTo>
                  <a:pt x="359981" y="284194"/>
                </a:lnTo>
                <a:cubicBezTo>
                  <a:pt x="359981" y="326050"/>
                  <a:pt x="326050" y="359981"/>
                  <a:pt x="284194" y="359981"/>
                </a:cubicBezTo>
                <a:lnTo>
                  <a:pt x="75787" y="359981"/>
                </a:lnTo>
                <a:cubicBezTo>
                  <a:pt x="33931" y="359981"/>
                  <a:pt x="0" y="326050"/>
                  <a:pt x="0" y="284194"/>
                </a:cubicBezTo>
                <a:lnTo>
                  <a:pt x="0" y="75787"/>
                </a:lnTo>
                <a:cubicBezTo>
                  <a:pt x="0" y="33959"/>
                  <a:pt x="33959" y="0"/>
                  <a:pt x="75787" y="0"/>
                </a:cubicBezTo>
                <a:close/>
              </a:path>
            </a:pathLst>
          </a:custGeom>
          <a:solidFill>
            <a:srgbClr val="D4A373"/>
          </a:solidFill>
          <a:ln w="25400">
            <a:solidFill>
              <a:srgbClr val="F9F7F3"/>
            </a:solidFill>
            <a:prstDash val="solid"/>
          </a:ln>
        </p:spPr>
      </p:sp>
      <p:sp>
        <p:nvSpPr>
          <p:cNvPr id="19" name="Text 17"/>
          <p:cNvSpPr/>
          <p:nvPr/>
        </p:nvSpPr>
        <p:spPr>
          <a:xfrm>
            <a:off x="1060998" y="5484979"/>
            <a:ext cx="1733594" cy="22735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30000"/>
              </a:lnSpc>
            </a:pPr>
            <a:r>
              <a:rPr lang="en-US" sz="1193" b="1" dirty="0">
                <a:solidFill>
                  <a:srgbClr val="F9F7F3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Golden Tan #D4A373</a:t>
            </a:r>
            <a:endParaRPr lang="en-US" sz="1600" dirty="0"/>
          </a:p>
        </p:txBody>
      </p:sp>
      <p:sp>
        <p:nvSpPr>
          <p:cNvPr id="20" name="Text 18"/>
          <p:cNvSpPr/>
          <p:nvPr/>
        </p:nvSpPr>
        <p:spPr>
          <a:xfrm>
            <a:off x="1060998" y="5712336"/>
            <a:ext cx="1733594" cy="22735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30000"/>
              </a:lnSpc>
            </a:pPr>
            <a:r>
              <a:rPr lang="en-US" sz="1193" dirty="0">
                <a:solidFill>
                  <a:srgbClr val="F9F7F3">
                    <a:alpha val="80000"/>
                  </a:srgbClr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Warmth, artisanal quality</a:t>
            </a:r>
            <a:endParaRPr lang="en-US" sz="1600" dirty="0"/>
          </a:p>
        </p:txBody>
      </p:sp>
      <p:sp>
        <p:nvSpPr>
          <p:cNvPr id="21" name="Shape 19"/>
          <p:cNvSpPr/>
          <p:nvPr/>
        </p:nvSpPr>
        <p:spPr>
          <a:xfrm>
            <a:off x="577865" y="6062844"/>
            <a:ext cx="359981" cy="359981"/>
          </a:xfrm>
          <a:custGeom>
            <a:avLst/>
            <a:gdLst/>
            <a:ahLst/>
            <a:cxnLst/>
            <a:rect l="l" t="t" r="r" b="b"/>
            <a:pathLst>
              <a:path w="359981" h="359981">
                <a:moveTo>
                  <a:pt x="75787" y="0"/>
                </a:moveTo>
                <a:lnTo>
                  <a:pt x="284194" y="0"/>
                </a:lnTo>
                <a:cubicBezTo>
                  <a:pt x="326050" y="0"/>
                  <a:pt x="359981" y="33931"/>
                  <a:pt x="359981" y="75787"/>
                </a:cubicBezTo>
                <a:lnTo>
                  <a:pt x="359981" y="284194"/>
                </a:lnTo>
                <a:cubicBezTo>
                  <a:pt x="359981" y="326050"/>
                  <a:pt x="326050" y="359981"/>
                  <a:pt x="284194" y="359981"/>
                </a:cubicBezTo>
                <a:lnTo>
                  <a:pt x="75787" y="359981"/>
                </a:lnTo>
                <a:cubicBezTo>
                  <a:pt x="33931" y="359981"/>
                  <a:pt x="0" y="326050"/>
                  <a:pt x="0" y="284194"/>
                </a:cubicBezTo>
                <a:lnTo>
                  <a:pt x="0" y="75787"/>
                </a:lnTo>
                <a:cubicBezTo>
                  <a:pt x="0" y="33959"/>
                  <a:pt x="33959" y="0"/>
                  <a:pt x="75787" y="0"/>
                </a:cubicBezTo>
                <a:close/>
              </a:path>
            </a:pathLst>
          </a:custGeom>
          <a:solidFill>
            <a:srgbClr val="A99F96"/>
          </a:solidFill>
          <a:ln w="25400">
            <a:solidFill>
              <a:srgbClr val="F9F7F3"/>
            </a:solidFill>
            <a:prstDash val="solid"/>
          </a:ln>
        </p:spPr>
      </p:sp>
      <p:sp>
        <p:nvSpPr>
          <p:cNvPr id="22" name="Text 20"/>
          <p:cNvSpPr/>
          <p:nvPr/>
        </p:nvSpPr>
        <p:spPr>
          <a:xfrm>
            <a:off x="1060998" y="6015478"/>
            <a:ext cx="1582023" cy="22735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30000"/>
              </a:lnSpc>
            </a:pPr>
            <a:r>
              <a:rPr lang="en-US" sz="1193" b="1" dirty="0">
                <a:solidFill>
                  <a:srgbClr val="F9F7F3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Warm Taupe #A99F96</a:t>
            </a:r>
            <a:endParaRPr lang="en-US" sz="1600" dirty="0"/>
          </a:p>
        </p:txBody>
      </p:sp>
      <p:sp>
        <p:nvSpPr>
          <p:cNvPr id="23" name="Text 21"/>
          <p:cNvSpPr/>
          <p:nvPr/>
        </p:nvSpPr>
        <p:spPr>
          <a:xfrm>
            <a:off x="1060998" y="6242834"/>
            <a:ext cx="1582023" cy="22735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30000"/>
              </a:lnSpc>
            </a:pPr>
            <a:r>
              <a:rPr lang="en-US" sz="1193" dirty="0">
                <a:solidFill>
                  <a:srgbClr val="F9F7F3">
                    <a:alpha val="80000"/>
                  </a:srgbClr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Sophistication, balance</a:t>
            </a:r>
            <a:endParaRPr lang="en-US" sz="1600" dirty="0"/>
          </a:p>
        </p:txBody>
      </p:sp>
      <p:sp>
        <p:nvSpPr>
          <p:cNvPr id="24" name="Shape 22"/>
          <p:cNvSpPr/>
          <p:nvPr/>
        </p:nvSpPr>
        <p:spPr>
          <a:xfrm>
            <a:off x="5066678" y="1553604"/>
            <a:ext cx="6744914" cy="2841958"/>
          </a:xfrm>
          <a:custGeom>
            <a:avLst/>
            <a:gdLst/>
            <a:ahLst/>
            <a:cxnLst/>
            <a:rect l="l" t="t" r="r" b="b"/>
            <a:pathLst>
              <a:path w="6744914" h="2841958">
                <a:moveTo>
                  <a:pt x="113678" y="0"/>
                </a:moveTo>
                <a:lnTo>
                  <a:pt x="6631235" y="0"/>
                </a:lnTo>
                <a:cubicBezTo>
                  <a:pt x="6694018" y="0"/>
                  <a:pt x="6744914" y="50896"/>
                  <a:pt x="6744914" y="113678"/>
                </a:cubicBezTo>
                <a:lnTo>
                  <a:pt x="6744914" y="2728280"/>
                </a:lnTo>
                <a:cubicBezTo>
                  <a:pt x="6744914" y="2791063"/>
                  <a:pt x="6694018" y="2841958"/>
                  <a:pt x="6631235" y="2841958"/>
                </a:cubicBezTo>
                <a:lnTo>
                  <a:pt x="113678" y="2841958"/>
                </a:lnTo>
                <a:cubicBezTo>
                  <a:pt x="50896" y="2841958"/>
                  <a:pt x="0" y="2791063"/>
                  <a:pt x="0" y="2728280"/>
                </a:cubicBezTo>
                <a:lnTo>
                  <a:pt x="0" y="113678"/>
                </a:lnTo>
                <a:cubicBezTo>
                  <a:pt x="0" y="50938"/>
                  <a:pt x="50938" y="0"/>
                  <a:pt x="113678" y="0"/>
                </a:cubicBezTo>
                <a:close/>
              </a:path>
            </a:pathLst>
          </a:custGeom>
          <a:solidFill>
            <a:srgbClr val="FFFFFF"/>
          </a:solidFill>
          <a:ln/>
          <a:effectLst>
            <a:outerShdw blurRad="56839" dist="37893" dir="5400000" algn="bl" rotWithShape="0">
              <a:srgbClr val="000000">
                <a:alpha val="10196"/>
              </a:srgbClr>
            </a:outerShdw>
          </a:effectLst>
        </p:spPr>
      </p:sp>
      <p:sp>
        <p:nvSpPr>
          <p:cNvPr id="25" name="Shape 23"/>
          <p:cNvSpPr/>
          <p:nvPr/>
        </p:nvSpPr>
        <p:spPr>
          <a:xfrm>
            <a:off x="5279825" y="1780960"/>
            <a:ext cx="189464" cy="189464"/>
          </a:xfrm>
          <a:custGeom>
            <a:avLst/>
            <a:gdLst/>
            <a:ahLst/>
            <a:cxnLst/>
            <a:rect l="l" t="t" r="r" b="b"/>
            <a:pathLst>
              <a:path w="189464" h="189464">
                <a:moveTo>
                  <a:pt x="36746" y="94769"/>
                </a:moveTo>
                <a:lnTo>
                  <a:pt x="62427" y="50400"/>
                </a:lnTo>
                <a:cubicBezTo>
                  <a:pt x="60355" y="45886"/>
                  <a:pt x="59170" y="40853"/>
                  <a:pt x="59170" y="35524"/>
                </a:cubicBezTo>
                <a:cubicBezTo>
                  <a:pt x="59170" y="15912"/>
                  <a:pt x="75082" y="0"/>
                  <a:pt x="94695" y="0"/>
                </a:cubicBezTo>
                <a:cubicBezTo>
                  <a:pt x="114307" y="0"/>
                  <a:pt x="130219" y="15912"/>
                  <a:pt x="130219" y="35524"/>
                </a:cubicBezTo>
                <a:cubicBezTo>
                  <a:pt x="130219" y="40816"/>
                  <a:pt x="129072" y="45849"/>
                  <a:pt x="126963" y="50400"/>
                </a:cubicBezTo>
                <a:lnTo>
                  <a:pt x="143393" y="78783"/>
                </a:lnTo>
                <a:cubicBezTo>
                  <a:pt x="134845" y="88404"/>
                  <a:pt x="123522" y="95472"/>
                  <a:pt x="110681" y="98691"/>
                </a:cubicBezTo>
                <a:lnTo>
                  <a:pt x="94732" y="71012"/>
                </a:lnTo>
                <a:lnTo>
                  <a:pt x="69532" y="114529"/>
                </a:lnTo>
                <a:cubicBezTo>
                  <a:pt x="77488" y="117046"/>
                  <a:pt x="85925" y="118415"/>
                  <a:pt x="94732" y="118415"/>
                </a:cubicBezTo>
                <a:cubicBezTo>
                  <a:pt x="120894" y="118415"/>
                  <a:pt x="144244" y="106314"/>
                  <a:pt x="159453" y="87331"/>
                </a:cubicBezTo>
                <a:cubicBezTo>
                  <a:pt x="163561" y="82224"/>
                  <a:pt x="170999" y="81410"/>
                  <a:pt x="176105" y="85481"/>
                </a:cubicBezTo>
                <a:cubicBezTo>
                  <a:pt x="181212" y="89551"/>
                  <a:pt x="182026" y="97026"/>
                  <a:pt x="177955" y="102133"/>
                </a:cubicBezTo>
                <a:cubicBezTo>
                  <a:pt x="158454" y="126482"/>
                  <a:pt x="128406" y="142098"/>
                  <a:pt x="94769" y="142098"/>
                </a:cubicBezTo>
                <a:cubicBezTo>
                  <a:pt x="81669" y="142098"/>
                  <a:pt x="69088" y="139730"/>
                  <a:pt x="57505" y="135400"/>
                </a:cubicBezTo>
                <a:lnTo>
                  <a:pt x="36524" y="171591"/>
                </a:lnTo>
                <a:cubicBezTo>
                  <a:pt x="34784" y="174588"/>
                  <a:pt x="32194" y="177030"/>
                  <a:pt x="29086" y="178584"/>
                </a:cubicBezTo>
                <a:lnTo>
                  <a:pt x="8585" y="188835"/>
                </a:lnTo>
                <a:cubicBezTo>
                  <a:pt x="6735" y="189760"/>
                  <a:pt x="4552" y="189649"/>
                  <a:pt x="2812" y="188576"/>
                </a:cubicBezTo>
                <a:cubicBezTo>
                  <a:pt x="1073" y="187503"/>
                  <a:pt x="0" y="185578"/>
                  <a:pt x="0" y="183543"/>
                </a:cubicBezTo>
                <a:lnTo>
                  <a:pt x="0" y="163043"/>
                </a:lnTo>
                <a:cubicBezTo>
                  <a:pt x="0" y="159934"/>
                  <a:pt x="814" y="156863"/>
                  <a:pt x="2405" y="154124"/>
                </a:cubicBezTo>
                <a:lnTo>
                  <a:pt x="24608" y="115751"/>
                </a:lnTo>
                <a:cubicBezTo>
                  <a:pt x="19872" y="111606"/>
                  <a:pt x="15505" y="107054"/>
                  <a:pt x="11545" y="102133"/>
                </a:cubicBezTo>
                <a:cubicBezTo>
                  <a:pt x="7438" y="97026"/>
                  <a:pt x="8289" y="89588"/>
                  <a:pt x="13396" y="85481"/>
                </a:cubicBezTo>
                <a:cubicBezTo>
                  <a:pt x="18502" y="81373"/>
                  <a:pt x="25940" y="82224"/>
                  <a:pt x="30048" y="87331"/>
                </a:cubicBezTo>
                <a:cubicBezTo>
                  <a:pt x="32157" y="89958"/>
                  <a:pt x="34414" y="92438"/>
                  <a:pt x="36783" y="94769"/>
                </a:cubicBezTo>
                <a:close/>
                <a:moveTo>
                  <a:pt x="141025" y="150942"/>
                </a:moveTo>
                <a:cubicBezTo>
                  <a:pt x="153051" y="146131"/>
                  <a:pt x="164116" y="139471"/>
                  <a:pt x="173922" y="131367"/>
                </a:cubicBezTo>
                <a:lnTo>
                  <a:pt x="187096" y="154124"/>
                </a:lnTo>
                <a:cubicBezTo>
                  <a:pt x="188650" y="156826"/>
                  <a:pt x="189501" y="159897"/>
                  <a:pt x="189501" y="163043"/>
                </a:cubicBezTo>
                <a:lnTo>
                  <a:pt x="189501" y="183543"/>
                </a:lnTo>
                <a:cubicBezTo>
                  <a:pt x="189501" y="185578"/>
                  <a:pt x="188428" y="187503"/>
                  <a:pt x="186689" y="188576"/>
                </a:cubicBezTo>
                <a:cubicBezTo>
                  <a:pt x="184949" y="189649"/>
                  <a:pt x="182766" y="189760"/>
                  <a:pt x="180916" y="188835"/>
                </a:cubicBezTo>
                <a:lnTo>
                  <a:pt x="160415" y="178584"/>
                </a:lnTo>
                <a:cubicBezTo>
                  <a:pt x="157307" y="177030"/>
                  <a:pt x="154716" y="174588"/>
                  <a:pt x="152977" y="171591"/>
                </a:cubicBezTo>
                <a:lnTo>
                  <a:pt x="141025" y="150942"/>
                </a:lnTo>
                <a:close/>
                <a:moveTo>
                  <a:pt x="94732" y="47366"/>
                </a:moveTo>
                <a:cubicBezTo>
                  <a:pt x="101267" y="47366"/>
                  <a:pt x="106573" y="42060"/>
                  <a:pt x="106573" y="35524"/>
                </a:cubicBezTo>
                <a:cubicBezTo>
                  <a:pt x="106573" y="28989"/>
                  <a:pt x="101267" y="23683"/>
                  <a:pt x="94732" y="23683"/>
                </a:cubicBezTo>
                <a:cubicBezTo>
                  <a:pt x="88196" y="23683"/>
                  <a:pt x="82890" y="28989"/>
                  <a:pt x="82890" y="35524"/>
                </a:cubicBezTo>
                <a:cubicBezTo>
                  <a:pt x="82890" y="42060"/>
                  <a:pt x="88196" y="47366"/>
                  <a:pt x="94732" y="47366"/>
                </a:cubicBezTo>
                <a:close/>
              </a:path>
            </a:pathLst>
          </a:custGeom>
          <a:solidFill>
            <a:srgbClr val="D4A373"/>
          </a:solidFill>
          <a:ln/>
        </p:spPr>
      </p:sp>
      <p:sp>
        <p:nvSpPr>
          <p:cNvPr id="26" name="Text 24"/>
          <p:cNvSpPr/>
          <p:nvPr/>
        </p:nvSpPr>
        <p:spPr>
          <a:xfrm>
            <a:off x="5492972" y="1743068"/>
            <a:ext cx="6223888" cy="2652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20000"/>
              </a:lnSpc>
            </a:pPr>
            <a:r>
              <a:rPr lang="en-US" sz="1492" b="1" dirty="0">
                <a:solidFill>
                  <a:srgbClr val="4A5D52"/>
                </a:solidFill>
                <a:latin typeface="Oranienbaum" pitchFamily="34" charset="0"/>
                <a:ea typeface="Oranienbaum" pitchFamily="34" charset="-122"/>
                <a:cs typeface="Oranienbaum" pitchFamily="34" charset="-120"/>
              </a:rPr>
              <a:t>Design Elements &amp; Symbolism</a:t>
            </a:r>
            <a:endParaRPr lang="en-US" sz="1600" dirty="0"/>
          </a:p>
        </p:txBody>
      </p:sp>
      <p:sp>
        <p:nvSpPr>
          <p:cNvPr id="27" name="Shape 25"/>
          <p:cNvSpPr/>
          <p:nvPr/>
        </p:nvSpPr>
        <p:spPr>
          <a:xfrm>
            <a:off x="5256142" y="2121995"/>
            <a:ext cx="3126154" cy="985212"/>
          </a:xfrm>
          <a:custGeom>
            <a:avLst/>
            <a:gdLst/>
            <a:ahLst/>
            <a:cxnLst/>
            <a:rect l="l" t="t" r="r" b="b"/>
            <a:pathLst>
              <a:path w="3126154" h="985212">
                <a:moveTo>
                  <a:pt x="75783" y="0"/>
                </a:moveTo>
                <a:lnTo>
                  <a:pt x="3050371" y="0"/>
                </a:lnTo>
                <a:cubicBezTo>
                  <a:pt x="3092225" y="0"/>
                  <a:pt x="3126154" y="33929"/>
                  <a:pt x="3126154" y="75783"/>
                </a:cubicBezTo>
                <a:lnTo>
                  <a:pt x="3126154" y="909430"/>
                </a:lnTo>
                <a:cubicBezTo>
                  <a:pt x="3126154" y="951283"/>
                  <a:pt x="3092225" y="985212"/>
                  <a:pt x="3050371" y="985212"/>
                </a:cubicBezTo>
                <a:lnTo>
                  <a:pt x="75783" y="985212"/>
                </a:lnTo>
                <a:cubicBezTo>
                  <a:pt x="33929" y="985212"/>
                  <a:pt x="0" y="951283"/>
                  <a:pt x="0" y="909430"/>
                </a:cubicBezTo>
                <a:lnTo>
                  <a:pt x="0" y="75783"/>
                </a:lnTo>
                <a:cubicBezTo>
                  <a:pt x="0" y="33957"/>
                  <a:pt x="33957" y="0"/>
                  <a:pt x="75783" y="0"/>
                </a:cubicBezTo>
                <a:close/>
              </a:path>
            </a:pathLst>
          </a:custGeom>
          <a:solidFill>
            <a:srgbClr val="4A5D52">
              <a:alpha val="5098"/>
            </a:srgbClr>
          </a:solidFill>
          <a:ln/>
        </p:spPr>
      </p:sp>
      <p:sp>
        <p:nvSpPr>
          <p:cNvPr id="28" name="Shape 26"/>
          <p:cNvSpPr/>
          <p:nvPr/>
        </p:nvSpPr>
        <p:spPr>
          <a:xfrm>
            <a:off x="5388767" y="2273566"/>
            <a:ext cx="151571" cy="151571"/>
          </a:xfrm>
          <a:custGeom>
            <a:avLst/>
            <a:gdLst/>
            <a:ahLst/>
            <a:cxnLst/>
            <a:rect l="l" t="t" r="r" b="b"/>
            <a:pathLst>
              <a:path w="151571" h="151571">
                <a:moveTo>
                  <a:pt x="139522" y="1983"/>
                </a:moveTo>
                <a:cubicBezTo>
                  <a:pt x="141417" y="178"/>
                  <a:pt x="144170" y="-474"/>
                  <a:pt x="146716" y="355"/>
                </a:cubicBezTo>
                <a:cubicBezTo>
                  <a:pt x="149617" y="1332"/>
                  <a:pt x="151571" y="4056"/>
                  <a:pt x="151571" y="7105"/>
                </a:cubicBezTo>
                <a:lnTo>
                  <a:pt x="151571" y="62434"/>
                </a:lnTo>
                <a:cubicBezTo>
                  <a:pt x="151571" y="101274"/>
                  <a:pt x="119569" y="132625"/>
                  <a:pt x="80877" y="132625"/>
                </a:cubicBezTo>
                <a:cubicBezTo>
                  <a:pt x="58083" y="132625"/>
                  <a:pt x="38426" y="117971"/>
                  <a:pt x="31291" y="97485"/>
                </a:cubicBezTo>
                <a:cubicBezTo>
                  <a:pt x="20811" y="106603"/>
                  <a:pt x="14210" y="120014"/>
                  <a:pt x="14210" y="134993"/>
                </a:cubicBezTo>
                <a:cubicBezTo>
                  <a:pt x="14210" y="138930"/>
                  <a:pt x="11042" y="142098"/>
                  <a:pt x="7105" y="142098"/>
                </a:cubicBezTo>
                <a:cubicBezTo>
                  <a:pt x="3168" y="142098"/>
                  <a:pt x="0" y="138930"/>
                  <a:pt x="0" y="134993"/>
                </a:cubicBezTo>
                <a:cubicBezTo>
                  <a:pt x="0" y="112820"/>
                  <a:pt x="11309" y="93281"/>
                  <a:pt x="28449" y="81795"/>
                </a:cubicBezTo>
                <a:cubicBezTo>
                  <a:pt x="38899" y="74809"/>
                  <a:pt x="51362" y="71049"/>
                  <a:pt x="63944" y="71049"/>
                </a:cubicBezTo>
                <a:lnTo>
                  <a:pt x="87627" y="71049"/>
                </a:lnTo>
                <a:cubicBezTo>
                  <a:pt x="91564" y="71049"/>
                  <a:pt x="94732" y="67881"/>
                  <a:pt x="94732" y="63944"/>
                </a:cubicBezTo>
                <a:cubicBezTo>
                  <a:pt x="94732" y="60007"/>
                  <a:pt x="91564" y="56839"/>
                  <a:pt x="87627" y="56839"/>
                </a:cubicBezTo>
                <a:lnTo>
                  <a:pt x="63944" y="56839"/>
                </a:lnTo>
                <a:cubicBezTo>
                  <a:pt x="52191" y="56839"/>
                  <a:pt x="41060" y="59444"/>
                  <a:pt x="31084" y="64092"/>
                </a:cubicBezTo>
                <a:cubicBezTo>
                  <a:pt x="37982" y="43369"/>
                  <a:pt x="57490" y="28420"/>
                  <a:pt x="80522" y="28420"/>
                </a:cubicBezTo>
                <a:cubicBezTo>
                  <a:pt x="100179" y="28420"/>
                  <a:pt x="114803" y="21877"/>
                  <a:pt x="124543" y="15394"/>
                </a:cubicBezTo>
                <a:cubicBezTo>
                  <a:pt x="130227" y="11605"/>
                  <a:pt x="135052" y="7075"/>
                  <a:pt x="139552" y="1983"/>
                </a:cubicBezTo>
                <a:close/>
              </a:path>
            </a:pathLst>
          </a:custGeom>
          <a:solidFill>
            <a:srgbClr val="4A5D52"/>
          </a:solidFill>
          <a:ln/>
        </p:spPr>
      </p:sp>
      <p:sp>
        <p:nvSpPr>
          <p:cNvPr id="29" name="Text 27"/>
          <p:cNvSpPr/>
          <p:nvPr/>
        </p:nvSpPr>
        <p:spPr>
          <a:xfrm>
            <a:off x="5635070" y="2235674"/>
            <a:ext cx="729436" cy="22735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30000"/>
              </a:lnSpc>
            </a:pPr>
            <a:r>
              <a:rPr lang="en-US" sz="1193" b="1" dirty="0">
                <a:solidFill>
                  <a:srgbClr val="4A5D52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Leaf Motif</a:t>
            </a:r>
            <a:endParaRPr lang="en-US" sz="1600" dirty="0"/>
          </a:p>
        </p:txBody>
      </p:sp>
      <p:sp>
        <p:nvSpPr>
          <p:cNvPr id="30" name="Text 28"/>
          <p:cNvSpPr/>
          <p:nvPr/>
        </p:nvSpPr>
        <p:spPr>
          <a:xfrm>
            <a:off x="5369821" y="2538816"/>
            <a:ext cx="2974583" cy="45471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30000"/>
              </a:lnSpc>
            </a:pPr>
            <a:r>
              <a:rPr lang="en-US" sz="1193" dirty="0">
                <a:solidFill>
                  <a:srgbClr val="3C3633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Represents organic ingredients, sustainability, and natural freshness</a:t>
            </a:r>
            <a:endParaRPr lang="en-US" sz="1600" dirty="0"/>
          </a:p>
        </p:txBody>
      </p:sp>
      <p:sp>
        <p:nvSpPr>
          <p:cNvPr id="31" name="Shape 29"/>
          <p:cNvSpPr/>
          <p:nvPr/>
        </p:nvSpPr>
        <p:spPr>
          <a:xfrm>
            <a:off x="8497159" y="2121995"/>
            <a:ext cx="3126154" cy="985212"/>
          </a:xfrm>
          <a:custGeom>
            <a:avLst/>
            <a:gdLst/>
            <a:ahLst/>
            <a:cxnLst/>
            <a:rect l="l" t="t" r="r" b="b"/>
            <a:pathLst>
              <a:path w="3126154" h="985212">
                <a:moveTo>
                  <a:pt x="75783" y="0"/>
                </a:moveTo>
                <a:lnTo>
                  <a:pt x="3050371" y="0"/>
                </a:lnTo>
                <a:cubicBezTo>
                  <a:pt x="3092225" y="0"/>
                  <a:pt x="3126154" y="33929"/>
                  <a:pt x="3126154" y="75783"/>
                </a:cubicBezTo>
                <a:lnTo>
                  <a:pt x="3126154" y="909430"/>
                </a:lnTo>
                <a:cubicBezTo>
                  <a:pt x="3126154" y="951283"/>
                  <a:pt x="3092225" y="985212"/>
                  <a:pt x="3050371" y="985212"/>
                </a:cubicBezTo>
                <a:lnTo>
                  <a:pt x="75783" y="985212"/>
                </a:lnTo>
                <a:cubicBezTo>
                  <a:pt x="33929" y="985212"/>
                  <a:pt x="0" y="951283"/>
                  <a:pt x="0" y="909430"/>
                </a:cubicBezTo>
                <a:lnTo>
                  <a:pt x="0" y="75783"/>
                </a:lnTo>
                <a:cubicBezTo>
                  <a:pt x="0" y="33957"/>
                  <a:pt x="33957" y="0"/>
                  <a:pt x="75783" y="0"/>
                </a:cubicBezTo>
                <a:close/>
              </a:path>
            </a:pathLst>
          </a:custGeom>
          <a:solidFill>
            <a:srgbClr val="4A5D52">
              <a:alpha val="5098"/>
            </a:srgbClr>
          </a:solidFill>
          <a:ln/>
        </p:spPr>
      </p:sp>
      <p:sp>
        <p:nvSpPr>
          <p:cNvPr id="32" name="Shape 30"/>
          <p:cNvSpPr/>
          <p:nvPr/>
        </p:nvSpPr>
        <p:spPr>
          <a:xfrm>
            <a:off x="8629783" y="2273566"/>
            <a:ext cx="151571" cy="151571"/>
          </a:xfrm>
          <a:custGeom>
            <a:avLst/>
            <a:gdLst/>
            <a:ahLst/>
            <a:cxnLst/>
            <a:rect l="l" t="t" r="r" b="b"/>
            <a:pathLst>
              <a:path w="151571" h="151571">
                <a:moveTo>
                  <a:pt x="0" y="75786"/>
                </a:moveTo>
                <a:cubicBezTo>
                  <a:pt x="0" y="33958"/>
                  <a:pt x="33958" y="0"/>
                  <a:pt x="75786" y="0"/>
                </a:cubicBezTo>
                <a:cubicBezTo>
                  <a:pt x="117613" y="0"/>
                  <a:pt x="151571" y="33958"/>
                  <a:pt x="151571" y="75786"/>
                </a:cubicBezTo>
                <a:cubicBezTo>
                  <a:pt x="151571" y="117613"/>
                  <a:pt x="117613" y="151571"/>
                  <a:pt x="75786" y="151571"/>
                </a:cubicBezTo>
                <a:cubicBezTo>
                  <a:pt x="33958" y="151571"/>
                  <a:pt x="0" y="117613"/>
                  <a:pt x="0" y="75786"/>
                </a:cubicBezTo>
                <a:close/>
              </a:path>
            </a:pathLst>
          </a:custGeom>
          <a:solidFill>
            <a:srgbClr val="4A5D52"/>
          </a:solidFill>
          <a:ln/>
        </p:spPr>
      </p:sp>
      <p:sp>
        <p:nvSpPr>
          <p:cNvPr id="33" name="Text 31"/>
          <p:cNvSpPr/>
          <p:nvPr/>
        </p:nvSpPr>
        <p:spPr>
          <a:xfrm>
            <a:off x="8876086" y="2235674"/>
            <a:ext cx="966266" cy="22735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30000"/>
              </a:lnSpc>
            </a:pPr>
            <a:r>
              <a:rPr lang="en-US" sz="1193" b="1" dirty="0">
                <a:solidFill>
                  <a:srgbClr val="4A5D52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Circular Form</a:t>
            </a:r>
            <a:endParaRPr lang="en-US" sz="1600" dirty="0"/>
          </a:p>
        </p:txBody>
      </p:sp>
      <p:sp>
        <p:nvSpPr>
          <p:cNvPr id="34" name="Text 32"/>
          <p:cNvSpPr/>
          <p:nvPr/>
        </p:nvSpPr>
        <p:spPr>
          <a:xfrm>
            <a:off x="8610837" y="2538816"/>
            <a:ext cx="2974583" cy="45471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30000"/>
              </a:lnSpc>
            </a:pPr>
            <a:r>
              <a:rPr lang="en-US" sz="1193" dirty="0">
                <a:solidFill>
                  <a:srgbClr val="3C3633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Symbolizes community, wholeness, and the cycle of nature</a:t>
            </a:r>
            <a:endParaRPr lang="en-US" sz="1600" dirty="0"/>
          </a:p>
        </p:txBody>
      </p:sp>
      <p:sp>
        <p:nvSpPr>
          <p:cNvPr id="35" name="Shape 33"/>
          <p:cNvSpPr/>
          <p:nvPr/>
        </p:nvSpPr>
        <p:spPr>
          <a:xfrm>
            <a:off x="5256142" y="3220886"/>
            <a:ext cx="3126154" cy="985212"/>
          </a:xfrm>
          <a:custGeom>
            <a:avLst/>
            <a:gdLst/>
            <a:ahLst/>
            <a:cxnLst/>
            <a:rect l="l" t="t" r="r" b="b"/>
            <a:pathLst>
              <a:path w="3126154" h="985212">
                <a:moveTo>
                  <a:pt x="75783" y="0"/>
                </a:moveTo>
                <a:lnTo>
                  <a:pt x="3050371" y="0"/>
                </a:lnTo>
                <a:cubicBezTo>
                  <a:pt x="3092225" y="0"/>
                  <a:pt x="3126154" y="33929"/>
                  <a:pt x="3126154" y="75783"/>
                </a:cubicBezTo>
                <a:lnTo>
                  <a:pt x="3126154" y="909430"/>
                </a:lnTo>
                <a:cubicBezTo>
                  <a:pt x="3126154" y="951283"/>
                  <a:pt x="3092225" y="985212"/>
                  <a:pt x="3050371" y="985212"/>
                </a:cubicBezTo>
                <a:lnTo>
                  <a:pt x="75783" y="985212"/>
                </a:lnTo>
                <a:cubicBezTo>
                  <a:pt x="33929" y="985212"/>
                  <a:pt x="0" y="951283"/>
                  <a:pt x="0" y="909430"/>
                </a:cubicBezTo>
                <a:lnTo>
                  <a:pt x="0" y="75783"/>
                </a:lnTo>
                <a:cubicBezTo>
                  <a:pt x="0" y="33957"/>
                  <a:pt x="33957" y="0"/>
                  <a:pt x="75783" y="0"/>
                </a:cubicBezTo>
                <a:close/>
              </a:path>
            </a:pathLst>
          </a:custGeom>
          <a:solidFill>
            <a:srgbClr val="4A5D52">
              <a:alpha val="5098"/>
            </a:srgbClr>
          </a:solidFill>
          <a:ln/>
        </p:spPr>
      </p:sp>
      <p:sp>
        <p:nvSpPr>
          <p:cNvPr id="36" name="Shape 34"/>
          <p:cNvSpPr/>
          <p:nvPr/>
        </p:nvSpPr>
        <p:spPr>
          <a:xfrm>
            <a:off x="5388767" y="3372457"/>
            <a:ext cx="151571" cy="151571"/>
          </a:xfrm>
          <a:custGeom>
            <a:avLst/>
            <a:gdLst/>
            <a:ahLst/>
            <a:cxnLst/>
            <a:rect l="l" t="t" r="r" b="b"/>
            <a:pathLst>
              <a:path w="151571" h="151571">
                <a:moveTo>
                  <a:pt x="84400" y="15009"/>
                </a:moveTo>
                <a:cubicBezTo>
                  <a:pt x="82861" y="11634"/>
                  <a:pt x="79486" y="9473"/>
                  <a:pt x="75786" y="9473"/>
                </a:cubicBezTo>
                <a:cubicBezTo>
                  <a:pt x="72085" y="9473"/>
                  <a:pt x="68710" y="11634"/>
                  <a:pt x="67171" y="15009"/>
                </a:cubicBezTo>
                <a:lnTo>
                  <a:pt x="17614" y="123152"/>
                </a:lnTo>
                <a:lnTo>
                  <a:pt x="14210" y="123152"/>
                </a:lnTo>
                <a:cubicBezTo>
                  <a:pt x="8970" y="123152"/>
                  <a:pt x="4737" y="127385"/>
                  <a:pt x="4737" y="132625"/>
                </a:cubicBezTo>
                <a:cubicBezTo>
                  <a:pt x="4737" y="137865"/>
                  <a:pt x="8970" y="142098"/>
                  <a:pt x="14210" y="142098"/>
                </a:cubicBezTo>
                <a:lnTo>
                  <a:pt x="40261" y="142098"/>
                </a:lnTo>
                <a:cubicBezTo>
                  <a:pt x="45501" y="142098"/>
                  <a:pt x="49734" y="137865"/>
                  <a:pt x="49734" y="132625"/>
                </a:cubicBezTo>
                <a:cubicBezTo>
                  <a:pt x="49734" y="127385"/>
                  <a:pt x="45501" y="123152"/>
                  <a:pt x="40261" y="123152"/>
                </a:cubicBezTo>
                <a:lnTo>
                  <a:pt x="38455" y="123152"/>
                </a:lnTo>
                <a:lnTo>
                  <a:pt x="44968" y="108942"/>
                </a:lnTo>
                <a:lnTo>
                  <a:pt x="106633" y="108942"/>
                </a:lnTo>
                <a:lnTo>
                  <a:pt x="113145" y="123152"/>
                </a:lnTo>
                <a:lnTo>
                  <a:pt x="111340" y="123152"/>
                </a:lnTo>
                <a:cubicBezTo>
                  <a:pt x="106100" y="123152"/>
                  <a:pt x="101866" y="127385"/>
                  <a:pt x="101866" y="132625"/>
                </a:cubicBezTo>
                <a:cubicBezTo>
                  <a:pt x="101866" y="137865"/>
                  <a:pt x="106100" y="142098"/>
                  <a:pt x="111340" y="142098"/>
                </a:cubicBezTo>
                <a:lnTo>
                  <a:pt x="137391" y="142098"/>
                </a:lnTo>
                <a:cubicBezTo>
                  <a:pt x="142631" y="142098"/>
                  <a:pt x="146864" y="137865"/>
                  <a:pt x="146864" y="132625"/>
                </a:cubicBezTo>
                <a:cubicBezTo>
                  <a:pt x="146864" y="127385"/>
                  <a:pt x="142631" y="123152"/>
                  <a:pt x="137391" y="123152"/>
                </a:cubicBezTo>
                <a:lnTo>
                  <a:pt x="133986" y="123152"/>
                </a:lnTo>
                <a:lnTo>
                  <a:pt x="84430" y="15009"/>
                </a:lnTo>
                <a:close/>
                <a:moveTo>
                  <a:pt x="97929" y="89995"/>
                </a:moveTo>
                <a:lnTo>
                  <a:pt x="53642" y="89995"/>
                </a:lnTo>
                <a:lnTo>
                  <a:pt x="75786" y="41682"/>
                </a:lnTo>
                <a:lnTo>
                  <a:pt x="97929" y="89995"/>
                </a:lnTo>
                <a:close/>
              </a:path>
            </a:pathLst>
          </a:custGeom>
          <a:solidFill>
            <a:srgbClr val="4A5D52"/>
          </a:solidFill>
          <a:ln/>
        </p:spPr>
      </p:sp>
      <p:sp>
        <p:nvSpPr>
          <p:cNvPr id="37" name="Text 35"/>
          <p:cNvSpPr/>
          <p:nvPr/>
        </p:nvSpPr>
        <p:spPr>
          <a:xfrm>
            <a:off x="5635070" y="3334564"/>
            <a:ext cx="862061" cy="22735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30000"/>
              </a:lnSpc>
            </a:pPr>
            <a:r>
              <a:rPr lang="en-US" sz="1193" b="1" dirty="0">
                <a:solidFill>
                  <a:srgbClr val="4A5D52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Typography</a:t>
            </a:r>
            <a:endParaRPr lang="en-US" sz="1600" dirty="0"/>
          </a:p>
        </p:txBody>
      </p:sp>
      <p:sp>
        <p:nvSpPr>
          <p:cNvPr id="38" name="Text 36"/>
          <p:cNvSpPr/>
          <p:nvPr/>
        </p:nvSpPr>
        <p:spPr>
          <a:xfrm>
            <a:off x="5369821" y="3637706"/>
            <a:ext cx="2974583" cy="45471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30000"/>
              </a:lnSpc>
            </a:pPr>
            <a:r>
              <a:rPr lang="en-US" sz="1193" dirty="0">
                <a:solidFill>
                  <a:srgbClr val="3C3633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Clean, modern serif font conveying urban sophistication</a:t>
            </a:r>
            <a:endParaRPr lang="en-US" sz="1600" dirty="0"/>
          </a:p>
        </p:txBody>
      </p:sp>
      <p:sp>
        <p:nvSpPr>
          <p:cNvPr id="39" name="Shape 37"/>
          <p:cNvSpPr/>
          <p:nvPr/>
        </p:nvSpPr>
        <p:spPr>
          <a:xfrm>
            <a:off x="8497159" y="3220886"/>
            <a:ext cx="3126154" cy="985212"/>
          </a:xfrm>
          <a:custGeom>
            <a:avLst/>
            <a:gdLst/>
            <a:ahLst/>
            <a:cxnLst/>
            <a:rect l="l" t="t" r="r" b="b"/>
            <a:pathLst>
              <a:path w="3126154" h="985212">
                <a:moveTo>
                  <a:pt x="75783" y="0"/>
                </a:moveTo>
                <a:lnTo>
                  <a:pt x="3050371" y="0"/>
                </a:lnTo>
                <a:cubicBezTo>
                  <a:pt x="3092225" y="0"/>
                  <a:pt x="3126154" y="33929"/>
                  <a:pt x="3126154" y="75783"/>
                </a:cubicBezTo>
                <a:lnTo>
                  <a:pt x="3126154" y="909430"/>
                </a:lnTo>
                <a:cubicBezTo>
                  <a:pt x="3126154" y="951283"/>
                  <a:pt x="3092225" y="985212"/>
                  <a:pt x="3050371" y="985212"/>
                </a:cubicBezTo>
                <a:lnTo>
                  <a:pt x="75783" y="985212"/>
                </a:lnTo>
                <a:cubicBezTo>
                  <a:pt x="33929" y="985212"/>
                  <a:pt x="0" y="951283"/>
                  <a:pt x="0" y="909430"/>
                </a:cubicBezTo>
                <a:lnTo>
                  <a:pt x="0" y="75783"/>
                </a:lnTo>
                <a:cubicBezTo>
                  <a:pt x="0" y="33957"/>
                  <a:pt x="33957" y="0"/>
                  <a:pt x="75783" y="0"/>
                </a:cubicBezTo>
                <a:close/>
              </a:path>
            </a:pathLst>
          </a:custGeom>
          <a:solidFill>
            <a:srgbClr val="4A5D52">
              <a:alpha val="5098"/>
            </a:srgbClr>
          </a:solidFill>
          <a:ln/>
        </p:spPr>
      </p:sp>
      <p:sp>
        <p:nvSpPr>
          <p:cNvPr id="40" name="Shape 38"/>
          <p:cNvSpPr/>
          <p:nvPr/>
        </p:nvSpPr>
        <p:spPr>
          <a:xfrm>
            <a:off x="8610837" y="3372457"/>
            <a:ext cx="189464" cy="151571"/>
          </a:xfrm>
          <a:custGeom>
            <a:avLst/>
            <a:gdLst/>
            <a:ahLst/>
            <a:cxnLst/>
            <a:rect l="l" t="t" r="r" b="b"/>
            <a:pathLst>
              <a:path w="189464" h="151571">
                <a:moveTo>
                  <a:pt x="113678" y="9473"/>
                </a:moveTo>
                <a:lnTo>
                  <a:pt x="151571" y="9473"/>
                </a:lnTo>
                <a:cubicBezTo>
                  <a:pt x="156811" y="9473"/>
                  <a:pt x="161044" y="13707"/>
                  <a:pt x="161044" y="18946"/>
                </a:cubicBezTo>
                <a:cubicBezTo>
                  <a:pt x="161044" y="24186"/>
                  <a:pt x="156811" y="28420"/>
                  <a:pt x="151571" y="28420"/>
                </a:cubicBezTo>
                <a:lnTo>
                  <a:pt x="117941" y="28420"/>
                </a:lnTo>
                <a:cubicBezTo>
                  <a:pt x="116402" y="36057"/>
                  <a:pt x="111162" y="42363"/>
                  <a:pt x="104205" y="45383"/>
                </a:cubicBezTo>
                <a:lnTo>
                  <a:pt x="104205" y="132625"/>
                </a:lnTo>
                <a:lnTo>
                  <a:pt x="151571" y="132625"/>
                </a:lnTo>
                <a:cubicBezTo>
                  <a:pt x="156811" y="132625"/>
                  <a:pt x="161044" y="136858"/>
                  <a:pt x="161044" y="142098"/>
                </a:cubicBezTo>
                <a:cubicBezTo>
                  <a:pt x="161044" y="147338"/>
                  <a:pt x="156811" y="151571"/>
                  <a:pt x="151571" y="151571"/>
                </a:cubicBezTo>
                <a:lnTo>
                  <a:pt x="37893" y="151571"/>
                </a:lnTo>
                <a:cubicBezTo>
                  <a:pt x="32653" y="151571"/>
                  <a:pt x="28420" y="147338"/>
                  <a:pt x="28420" y="142098"/>
                </a:cubicBezTo>
                <a:cubicBezTo>
                  <a:pt x="28420" y="136858"/>
                  <a:pt x="32653" y="132625"/>
                  <a:pt x="37893" y="132625"/>
                </a:cubicBezTo>
                <a:lnTo>
                  <a:pt x="85259" y="132625"/>
                </a:lnTo>
                <a:lnTo>
                  <a:pt x="85259" y="45383"/>
                </a:lnTo>
                <a:cubicBezTo>
                  <a:pt x="78302" y="42333"/>
                  <a:pt x="73062" y="36028"/>
                  <a:pt x="71523" y="28420"/>
                </a:cubicBezTo>
                <a:lnTo>
                  <a:pt x="37893" y="28420"/>
                </a:lnTo>
                <a:cubicBezTo>
                  <a:pt x="32653" y="28420"/>
                  <a:pt x="28420" y="24186"/>
                  <a:pt x="28420" y="18946"/>
                </a:cubicBezTo>
                <a:cubicBezTo>
                  <a:pt x="28420" y="13707"/>
                  <a:pt x="32653" y="9473"/>
                  <a:pt x="37893" y="9473"/>
                </a:cubicBezTo>
                <a:lnTo>
                  <a:pt x="75786" y="9473"/>
                </a:lnTo>
                <a:cubicBezTo>
                  <a:pt x="80108" y="3730"/>
                  <a:pt x="86976" y="0"/>
                  <a:pt x="94732" y="0"/>
                </a:cubicBezTo>
                <a:cubicBezTo>
                  <a:pt x="102488" y="0"/>
                  <a:pt x="109356" y="3730"/>
                  <a:pt x="113678" y="9473"/>
                </a:cubicBezTo>
                <a:close/>
                <a:moveTo>
                  <a:pt x="130138" y="94732"/>
                </a:moveTo>
                <a:lnTo>
                  <a:pt x="173004" y="94732"/>
                </a:lnTo>
                <a:lnTo>
                  <a:pt x="151571" y="57964"/>
                </a:lnTo>
                <a:lnTo>
                  <a:pt x="130138" y="94732"/>
                </a:lnTo>
                <a:close/>
                <a:moveTo>
                  <a:pt x="151571" y="123152"/>
                </a:moveTo>
                <a:cubicBezTo>
                  <a:pt x="132950" y="123152"/>
                  <a:pt x="117468" y="113086"/>
                  <a:pt x="114270" y="99794"/>
                </a:cubicBezTo>
                <a:cubicBezTo>
                  <a:pt x="113501" y="96538"/>
                  <a:pt x="114566" y="93193"/>
                  <a:pt x="116254" y="90291"/>
                </a:cubicBezTo>
                <a:lnTo>
                  <a:pt x="144437" y="41978"/>
                </a:lnTo>
                <a:cubicBezTo>
                  <a:pt x="145917" y="39432"/>
                  <a:pt x="148640" y="37893"/>
                  <a:pt x="151571" y="37893"/>
                </a:cubicBezTo>
                <a:cubicBezTo>
                  <a:pt x="154502" y="37893"/>
                  <a:pt x="157225" y="39462"/>
                  <a:pt x="158706" y="41978"/>
                </a:cubicBezTo>
                <a:lnTo>
                  <a:pt x="186888" y="90291"/>
                </a:lnTo>
                <a:cubicBezTo>
                  <a:pt x="188576" y="93193"/>
                  <a:pt x="189641" y="96538"/>
                  <a:pt x="188872" y="99794"/>
                </a:cubicBezTo>
                <a:cubicBezTo>
                  <a:pt x="185675" y="113057"/>
                  <a:pt x="170192" y="123152"/>
                  <a:pt x="151571" y="123152"/>
                </a:cubicBezTo>
                <a:close/>
                <a:moveTo>
                  <a:pt x="37538" y="57964"/>
                </a:moveTo>
                <a:lnTo>
                  <a:pt x="16104" y="94732"/>
                </a:lnTo>
                <a:lnTo>
                  <a:pt x="59000" y="94732"/>
                </a:lnTo>
                <a:lnTo>
                  <a:pt x="37538" y="57964"/>
                </a:lnTo>
                <a:close/>
                <a:moveTo>
                  <a:pt x="266" y="99794"/>
                </a:moveTo>
                <a:cubicBezTo>
                  <a:pt x="-503" y="96538"/>
                  <a:pt x="562" y="93193"/>
                  <a:pt x="2250" y="90291"/>
                </a:cubicBezTo>
                <a:lnTo>
                  <a:pt x="30433" y="41978"/>
                </a:lnTo>
                <a:cubicBezTo>
                  <a:pt x="31913" y="39432"/>
                  <a:pt x="34636" y="37893"/>
                  <a:pt x="37567" y="37893"/>
                </a:cubicBezTo>
                <a:cubicBezTo>
                  <a:pt x="40498" y="37893"/>
                  <a:pt x="43221" y="39462"/>
                  <a:pt x="44702" y="41978"/>
                </a:cubicBezTo>
                <a:lnTo>
                  <a:pt x="72884" y="90291"/>
                </a:lnTo>
                <a:cubicBezTo>
                  <a:pt x="74572" y="93193"/>
                  <a:pt x="75638" y="96538"/>
                  <a:pt x="74868" y="99794"/>
                </a:cubicBezTo>
                <a:cubicBezTo>
                  <a:pt x="71671" y="113057"/>
                  <a:pt x="56188" y="123152"/>
                  <a:pt x="37567" y="123152"/>
                </a:cubicBezTo>
                <a:cubicBezTo>
                  <a:pt x="18946" y="123152"/>
                  <a:pt x="3464" y="113086"/>
                  <a:pt x="266" y="99794"/>
                </a:cubicBezTo>
                <a:close/>
              </a:path>
            </a:pathLst>
          </a:custGeom>
          <a:solidFill>
            <a:srgbClr val="4A5D52"/>
          </a:solidFill>
          <a:ln/>
        </p:spPr>
      </p:sp>
      <p:sp>
        <p:nvSpPr>
          <p:cNvPr id="41" name="Text 39"/>
          <p:cNvSpPr/>
          <p:nvPr/>
        </p:nvSpPr>
        <p:spPr>
          <a:xfrm>
            <a:off x="8876086" y="3334564"/>
            <a:ext cx="587338" cy="22735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30000"/>
              </a:lnSpc>
            </a:pPr>
            <a:r>
              <a:rPr lang="en-US" sz="1193" b="1" dirty="0">
                <a:solidFill>
                  <a:srgbClr val="4A5D52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Balance</a:t>
            </a:r>
            <a:endParaRPr lang="en-US" sz="1600" dirty="0"/>
          </a:p>
        </p:txBody>
      </p:sp>
      <p:sp>
        <p:nvSpPr>
          <p:cNvPr id="42" name="Text 40"/>
          <p:cNvSpPr/>
          <p:nvPr/>
        </p:nvSpPr>
        <p:spPr>
          <a:xfrm>
            <a:off x="8610837" y="3637706"/>
            <a:ext cx="2974583" cy="45471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30000"/>
              </a:lnSpc>
            </a:pPr>
            <a:r>
              <a:rPr lang="en-US" sz="1193" dirty="0">
                <a:solidFill>
                  <a:srgbClr val="3C3633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Harmonious blend of natural and contemporary elements</a:t>
            </a:r>
            <a:endParaRPr lang="en-US" sz="1600" dirty="0"/>
          </a:p>
        </p:txBody>
      </p:sp>
      <p:sp>
        <p:nvSpPr>
          <p:cNvPr id="43" name="Shape 41"/>
          <p:cNvSpPr/>
          <p:nvPr/>
        </p:nvSpPr>
        <p:spPr>
          <a:xfrm>
            <a:off x="5066678" y="4547133"/>
            <a:ext cx="6744914" cy="2241148"/>
          </a:xfrm>
          <a:custGeom>
            <a:avLst/>
            <a:gdLst/>
            <a:ahLst/>
            <a:cxnLst/>
            <a:rect l="l" t="t" r="r" b="b"/>
            <a:pathLst>
              <a:path w="6744914" h="2241148">
                <a:moveTo>
                  <a:pt x="113678" y="0"/>
                </a:moveTo>
                <a:lnTo>
                  <a:pt x="6631236" y="0"/>
                </a:lnTo>
                <a:cubicBezTo>
                  <a:pt x="6694019" y="0"/>
                  <a:pt x="6744914" y="49347"/>
                  <a:pt x="6744914" y="110220"/>
                </a:cubicBezTo>
                <a:lnTo>
                  <a:pt x="6744914" y="2130928"/>
                </a:lnTo>
                <a:cubicBezTo>
                  <a:pt x="6744914" y="2191801"/>
                  <a:pt x="6694019" y="2241148"/>
                  <a:pt x="6631236" y="2241148"/>
                </a:cubicBezTo>
                <a:lnTo>
                  <a:pt x="113678" y="2241148"/>
                </a:lnTo>
                <a:cubicBezTo>
                  <a:pt x="50895" y="2241148"/>
                  <a:pt x="0" y="2191801"/>
                  <a:pt x="0" y="2130928"/>
                </a:cubicBezTo>
                <a:lnTo>
                  <a:pt x="0" y="110220"/>
                </a:lnTo>
                <a:cubicBezTo>
                  <a:pt x="0" y="49388"/>
                  <a:pt x="50937" y="0"/>
                  <a:pt x="113678" y="0"/>
                </a:cubicBezTo>
                <a:close/>
              </a:path>
            </a:pathLst>
          </a:custGeom>
          <a:solidFill>
            <a:srgbClr val="FFFFFF"/>
          </a:solidFill>
          <a:ln/>
          <a:effectLst>
            <a:outerShdw blurRad="56839" dist="37893" dir="5400000" algn="bl" rotWithShape="0">
              <a:srgbClr val="000000">
                <a:alpha val="10196"/>
              </a:srgbClr>
            </a:outerShdw>
          </a:effectLst>
        </p:spPr>
      </p:sp>
      <p:sp>
        <p:nvSpPr>
          <p:cNvPr id="44" name="Shape 42"/>
          <p:cNvSpPr/>
          <p:nvPr/>
        </p:nvSpPr>
        <p:spPr>
          <a:xfrm>
            <a:off x="5279825" y="4774490"/>
            <a:ext cx="189464" cy="189464"/>
          </a:xfrm>
          <a:custGeom>
            <a:avLst/>
            <a:gdLst/>
            <a:ahLst/>
            <a:cxnLst/>
            <a:rect l="l" t="t" r="r" b="b"/>
            <a:pathLst>
              <a:path w="189464" h="189464">
                <a:moveTo>
                  <a:pt x="89181" y="32231"/>
                </a:moveTo>
                <a:lnTo>
                  <a:pt x="94732" y="39891"/>
                </a:lnTo>
                <a:lnTo>
                  <a:pt x="100283" y="32231"/>
                </a:lnTo>
                <a:cubicBezTo>
                  <a:pt x="109534" y="19427"/>
                  <a:pt x="124410" y="11841"/>
                  <a:pt x="140211" y="11841"/>
                </a:cubicBezTo>
                <a:cubicBezTo>
                  <a:pt x="167409" y="11841"/>
                  <a:pt x="189464" y="33896"/>
                  <a:pt x="189464" y="61095"/>
                </a:cubicBezTo>
                <a:lnTo>
                  <a:pt x="189464" y="62057"/>
                </a:lnTo>
                <a:cubicBezTo>
                  <a:pt x="189464" y="103576"/>
                  <a:pt x="137694" y="151793"/>
                  <a:pt x="110681" y="172405"/>
                </a:cubicBezTo>
                <a:cubicBezTo>
                  <a:pt x="106092" y="175883"/>
                  <a:pt x="100468" y="177622"/>
                  <a:pt x="94732" y="177622"/>
                </a:cubicBezTo>
                <a:cubicBezTo>
                  <a:pt x="88996" y="177622"/>
                  <a:pt x="83334" y="175920"/>
                  <a:pt x="78783" y="172405"/>
                </a:cubicBezTo>
                <a:cubicBezTo>
                  <a:pt x="51770" y="151793"/>
                  <a:pt x="0" y="103576"/>
                  <a:pt x="0" y="62057"/>
                </a:cubicBezTo>
                <a:lnTo>
                  <a:pt x="0" y="61095"/>
                </a:lnTo>
                <a:cubicBezTo>
                  <a:pt x="0" y="33896"/>
                  <a:pt x="22055" y="11841"/>
                  <a:pt x="49253" y="11841"/>
                </a:cubicBezTo>
                <a:cubicBezTo>
                  <a:pt x="65054" y="11841"/>
                  <a:pt x="79930" y="19427"/>
                  <a:pt x="89181" y="32231"/>
                </a:cubicBezTo>
                <a:close/>
              </a:path>
            </a:pathLst>
          </a:custGeom>
          <a:solidFill>
            <a:srgbClr val="D4A373"/>
          </a:solidFill>
          <a:ln/>
        </p:spPr>
      </p:sp>
      <p:sp>
        <p:nvSpPr>
          <p:cNvPr id="45" name="Text 43"/>
          <p:cNvSpPr/>
          <p:nvPr/>
        </p:nvSpPr>
        <p:spPr>
          <a:xfrm>
            <a:off x="5492972" y="4736597"/>
            <a:ext cx="6223888" cy="2652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20000"/>
              </a:lnSpc>
            </a:pPr>
            <a:r>
              <a:rPr lang="en-US" sz="1492" b="1" dirty="0">
                <a:solidFill>
                  <a:srgbClr val="4A5D52"/>
                </a:solidFill>
                <a:latin typeface="Oranienbaum" pitchFamily="34" charset="0"/>
                <a:ea typeface="Oranienbaum" pitchFamily="34" charset="-122"/>
                <a:cs typeface="Oranienbaum" pitchFamily="34" charset="-120"/>
              </a:rPr>
              <a:t>Emotional Connection with Target Audience</a:t>
            </a:r>
            <a:endParaRPr lang="en-US" sz="1600" dirty="0"/>
          </a:p>
        </p:txBody>
      </p:sp>
      <p:sp>
        <p:nvSpPr>
          <p:cNvPr id="46" name="Shape 44"/>
          <p:cNvSpPr/>
          <p:nvPr/>
        </p:nvSpPr>
        <p:spPr>
          <a:xfrm>
            <a:off x="5256142" y="5115524"/>
            <a:ext cx="303142" cy="303142"/>
          </a:xfrm>
          <a:custGeom>
            <a:avLst/>
            <a:gdLst/>
            <a:ahLst/>
            <a:cxnLst/>
            <a:rect l="l" t="t" r="r" b="b"/>
            <a:pathLst>
              <a:path w="303142" h="303142">
                <a:moveTo>
                  <a:pt x="151571" y="0"/>
                </a:moveTo>
                <a:lnTo>
                  <a:pt x="151571" y="0"/>
                </a:lnTo>
                <a:cubicBezTo>
                  <a:pt x="235282" y="0"/>
                  <a:pt x="303142" y="67861"/>
                  <a:pt x="303142" y="151571"/>
                </a:cubicBezTo>
                <a:lnTo>
                  <a:pt x="303142" y="151571"/>
                </a:lnTo>
                <a:cubicBezTo>
                  <a:pt x="303142" y="235282"/>
                  <a:pt x="235282" y="303142"/>
                  <a:pt x="151571" y="303142"/>
                </a:cubicBezTo>
                <a:lnTo>
                  <a:pt x="151571" y="303142"/>
                </a:lnTo>
                <a:cubicBezTo>
                  <a:pt x="67861" y="303142"/>
                  <a:pt x="0" y="235282"/>
                  <a:pt x="0" y="151571"/>
                </a:cubicBezTo>
                <a:lnTo>
                  <a:pt x="0" y="151571"/>
                </a:lnTo>
                <a:cubicBezTo>
                  <a:pt x="0" y="67861"/>
                  <a:pt x="67861" y="0"/>
                  <a:pt x="151571" y="0"/>
                </a:cubicBezTo>
                <a:close/>
              </a:path>
            </a:pathLst>
          </a:custGeom>
          <a:solidFill>
            <a:srgbClr val="4A5D52"/>
          </a:solidFill>
          <a:ln/>
        </p:spPr>
      </p:sp>
      <p:sp>
        <p:nvSpPr>
          <p:cNvPr id="47" name="Text 45"/>
          <p:cNvSpPr/>
          <p:nvPr/>
        </p:nvSpPr>
        <p:spPr>
          <a:xfrm>
            <a:off x="5218249" y="5115524"/>
            <a:ext cx="378928" cy="3031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>
              <a:lnSpc>
                <a:spcPct val="130000"/>
              </a:lnSpc>
            </a:pPr>
            <a:r>
              <a:rPr lang="en-US" sz="1193" b="1" dirty="0">
                <a:solidFill>
                  <a:srgbClr val="FFFFFF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1</a:t>
            </a:r>
            <a:endParaRPr lang="en-US" sz="1600" dirty="0"/>
          </a:p>
        </p:txBody>
      </p:sp>
      <p:sp>
        <p:nvSpPr>
          <p:cNvPr id="48" name="Text 46"/>
          <p:cNvSpPr/>
          <p:nvPr/>
        </p:nvSpPr>
        <p:spPr>
          <a:xfrm>
            <a:off x="5672963" y="5115524"/>
            <a:ext cx="5456559" cy="22735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30000"/>
              </a:lnSpc>
            </a:pPr>
            <a:r>
              <a:rPr lang="en-US" sz="1193" b="1" dirty="0">
                <a:solidFill>
                  <a:srgbClr val="3C3633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Trust &amp; Authenticity:</a:t>
            </a:r>
            <a:r>
              <a:rPr lang="en-US" sz="1193" dirty="0">
                <a:solidFill>
                  <a:srgbClr val="3C3633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 Natural imagery signals genuine commitment to sustainability</a:t>
            </a:r>
            <a:endParaRPr lang="en-US" sz="1600" dirty="0"/>
          </a:p>
        </p:txBody>
      </p:sp>
      <p:sp>
        <p:nvSpPr>
          <p:cNvPr id="49" name="Shape 47"/>
          <p:cNvSpPr/>
          <p:nvPr/>
        </p:nvSpPr>
        <p:spPr>
          <a:xfrm>
            <a:off x="5256142" y="5532345"/>
            <a:ext cx="303142" cy="303142"/>
          </a:xfrm>
          <a:custGeom>
            <a:avLst/>
            <a:gdLst/>
            <a:ahLst/>
            <a:cxnLst/>
            <a:rect l="l" t="t" r="r" b="b"/>
            <a:pathLst>
              <a:path w="303142" h="303142">
                <a:moveTo>
                  <a:pt x="151571" y="0"/>
                </a:moveTo>
                <a:lnTo>
                  <a:pt x="151571" y="0"/>
                </a:lnTo>
                <a:cubicBezTo>
                  <a:pt x="235282" y="0"/>
                  <a:pt x="303142" y="67861"/>
                  <a:pt x="303142" y="151571"/>
                </a:cubicBezTo>
                <a:lnTo>
                  <a:pt x="303142" y="151571"/>
                </a:lnTo>
                <a:cubicBezTo>
                  <a:pt x="303142" y="235282"/>
                  <a:pt x="235282" y="303142"/>
                  <a:pt x="151571" y="303142"/>
                </a:cubicBezTo>
                <a:lnTo>
                  <a:pt x="151571" y="303142"/>
                </a:lnTo>
                <a:cubicBezTo>
                  <a:pt x="67861" y="303142"/>
                  <a:pt x="0" y="235282"/>
                  <a:pt x="0" y="151571"/>
                </a:cubicBezTo>
                <a:lnTo>
                  <a:pt x="0" y="151571"/>
                </a:lnTo>
                <a:cubicBezTo>
                  <a:pt x="0" y="67861"/>
                  <a:pt x="67861" y="0"/>
                  <a:pt x="151571" y="0"/>
                </a:cubicBezTo>
                <a:close/>
              </a:path>
            </a:pathLst>
          </a:custGeom>
          <a:solidFill>
            <a:srgbClr val="4A5D52"/>
          </a:solidFill>
          <a:ln/>
        </p:spPr>
      </p:sp>
      <p:sp>
        <p:nvSpPr>
          <p:cNvPr id="50" name="Text 48"/>
          <p:cNvSpPr/>
          <p:nvPr/>
        </p:nvSpPr>
        <p:spPr>
          <a:xfrm>
            <a:off x="5218249" y="5532345"/>
            <a:ext cx="378928" cy="3031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>
              <a:lnSpc>
                <a:spcPct val="130000"/>
              </a:lnSpc>
            </a:pPr>
            <a:r>
              <a:rPr lang="en-US" sz="1193" b="1" dirty="0">
                <a:solidFill>
                  <a:srgbClr val="FFFFFF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2</a:t>
            </a:r>
            <a:endParaRPr lang="en-US" sz="1600" dirty="0"/>
          </a:p>
        </p:txBody>
      </p:sp>
      <p:sp>
        <p:nvSpPr>
          <p:cNvPr id="51" name="Text 49"/>
          <p:cNvSpPr/>
          <p:nvPr/>
        </p:nvSpPr>
        <p:spPr>
          <a:xfrm>
            <a:off x="5672963" y="5532345"/>
            <a:ext cx="5551291" cy="22735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30000"/>
              </a:lnSpc>
            </a:pPr>
            <a:r>
              <a:rPr lang="en-US" sz="1193" b="1" dirty="0">
                <a:solidFill>
                  <a:srgbClr val="3C3633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Urban Sophistication:</a:t>
            </a:r>
            <a:r>
              <a:rPr lang="en-US" sz="1193" dirty="0">
                <a:solidFill>
                  <a:srgbClr val="3C3633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 Modern design appeals to young professionals seeking quality</a:t>
            </a:r>
            <a:endParaRPr lang="en-US" sz="1600" dirty="0"/>
          </a:p>
        </p:txBody>
      </p:sp>
      <p:sp>
        <p:nvSpPr>
          <p:cNvPr id="52" name="Shape 50"/>
          <p:cNvSpPr/>
          <p:nvPr/>
        </p:nvSpPr>
        <p:spPr>
          <a:xfrm>
            <a:off x="5256142" y="5949166"/>
            <a:ext cx="303142" cy="303142"/>
          </a:xfrm>
          <a:custGeom>
            <a:avLst/>
            <a:gdLst/>
            <a:ahLst/>
            <a:cxnLst/>
            <a:rect l="l" t="t" r="r" b="b"/>
            <a:pathLst>
              <a:path w="303142" h="303142">
                <a:moveTo>
                  <a:pt x="151571" y="0"/>
                </a:moveTo>
                <a:lnTo>
                  <a:pt x="151571" y="0"/>
                </a:lnTo>
                <a:cubicBezTo>
                  <a:pt x="235282" y="0"/>
                  <a:pt x="303142" y="67861"/>
                  <a:pt x="303142" y="151571"/>
                </a:cubicBezTo>
                <a:lnTo>
                  <a:pt x="303142" y="151571"/>
                </a:lnTo>
                <a:cubicBezTo>
                  <a:pt x="303142" y="235282"/>
                  <a:pt x="235282" y="303142"/>
                  <a:pt x="151571" y="303142"/>
                </a:cubicBezTo>
                <a:lnTo>
                  <a:pt x="151571" y="303142"/>
                </a:lnTo>
                <a:cubicBezTo>
                  <a:pt x="67861" y="303142"/>
                  <a:pt x="0" y="235282"/>
                  <a:pt x="0" y="151571"/>
                </a:cubicBezTo>
                <a:lnTo>
                  <a:pt x="0" y="151571"/>
                </a:lnTo>
                <a:cubicBezTo>
                  <a:pt x="0" y="67861"/>
                  <a:pt x="67861" y="0"/>
                  <a:pt x="151571" y="0"/>
                </a:cubicBezTo>
                <a:close/>
              </a:path>
            </a:pathLst>
          </a:custGeom>
          <a:solidFill>
            <a:srgbClr val="4A5D52"/>
          </a:solidFill>
          <a:ln/>
        </p:spPr>
      </p:sp>
      <p:sp>
        <p:nvSpPr>
          <p:cNvPr id="53" name="Text 51"/>
          <p:cNvSpPr/>
          <p:nvPr/>
        </p:nvSpPr>
        <p:spPr>
          <a:xfrm>
            <a:off x="5218249" y="5949166"/>
            <a:ext cx="378928" cy="3031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>
              <a:lnSpc>
                <a:spcPct val="130000"/>
              </a:lnSpc>
            </a:pPr>
            <a:r>
              <a:rPr lang="en-US" sz="1193" b="1" dirty="0">
                <a:solidFill>
                  <a:srgbClr val="FFFFFF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3</a:t>
            </a:r>
            <a:endParaRPr lang="en-US" sz="1600" dirty="0"/>
          </a:p>
        </p:txBody>
      </p:sp>
      <p:sp>
        <p:nvSpPr>
          <p:cNvPr id="54" name="Text 52"/>
          <p:cNvSpPr/>
          <p:nvPr/>
        </p:nvSpPr>
        <p:spPr>
          <a:xfrm>
            <a:off x="5672963" y="5949166"/>
            <a:ext cx="4774490" cy="22735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30000"/>
              </a:lnSpc>
            </a:pPr>
            <a:r>
              <a:rPr lang="en-US" sz="1193" b="1" dirty="0">
                <a:solidFill>
                  <a:srgbClr val="3C3633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Community Belonging:</a:t>
            </a:r>
            <a:r>
              <a:rPr lang="en-US" sz="1193" dirty="0">
                <a:solidFill>
                  <a:srgbClr val="3C3633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 Warm colors create welcoming, inclusive feeling</a:t>
            </a:r>
            <a:endParaRPr lang="en-US" sz="1600" dirty="0"/>
          </a:p>
        </p:txBody>
      </p:sp>
      <p:sp>
        <p:nvSpPr>
          <p:cNvPr id="55" name="Shape 53"/>
          <p:cNvSpPr/>
          <p:nvPr/>
        </p:nvSpPr>
        <p:spPr>
          <a:xfrm>
            <a:off x="5256142" y="6365986"/>
            <a:ext cx="303142" cy="303142"/>
          </a:xfrm>
          <a:custGeom>
            <a:avLst/>
            <a:gdLst/>
            <a:ahLst/>
            <a:cxnLst/>
            <a:rect l="l" t="t" r="r" b="b"/>
            <a:pathLst>
              <a:path w="303142" h="303142">
                <a:moveTo>
                  <a:pt x="151571" y="0"/>
                </a:moveTo>
                <a:lnTo>
                  <a:pt x="151571" y="0"/>
                </a:lnTo>
                <a:cubicBezTo>
                  <a:pt x="235282" y="0"/>
                  <a:pt x="303142" y="67861"/>
                  <a:pt x="303142" y="151571"/>
                </a:cubicBezTo>
                <a:lnTo>
                  <a:pt x="303142" y="151571"/>
                </a:lnTo>
                <a:cubicBezTo>
                  <a:pt x="303142" y="235282"/>
                  <a:pt x="235282" y="303142"/>
                  <a:pt x="151571" y="303142"/>
                </a:cubicBezTo>
                <a:lnTo>
                  <a:pt x="151571" y="303142"/>
                </a:lnTo>
                <a:cubicBezTo>
                  <a:pt x="67861" y="303142"/>
                  <a:pt x="0" y="235282"/>
                  <a:pt x="0" y="151571"/>
                </a:cubicBezTo>
                <a:lnTo>
                  <a:pt x="0" y="151571"/>
                </a:lnTo>
                <a:cubicBezTo>
                  <a:pt x="0" y="67861"/>
                  <a:pt x="67861" y="0"/>
                  <a:pt x="151571" y="0"/>
                </a:cubicBezTo>
                <a:close/>
              </a:path>
            </a:pathLst>
          </a:custGeom>
          <a:solidFill>
            <a:srgbClr val="4A5D52"/>
          </a:solidFill>
          <a:ln/>
        </p:spPr>
      </p:sp>
      <p:sp>
        <p:nvSpPr>
          <p:cNvPr id="56" name="Text 54"/>
          <p:cNvSpPr/>
          <p:nvPr/>
        </p:nvSpPr>
        <p:spPr>
          <a:xfrm>
            <a:off x="5218249" y="6365986"/>
            <a:ext cx="378928" cy="3031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>
              <a:lnSpc>
                <a:spcPct val="130000"/>
              </a:lnSpc>
            </a:pPr>
            <a:r>
              <a:rPr lang="en-US" sz="1193" b="1" dirty="0">
                <a:solidFill>
                  <a:srgbClr val="FFFFFF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4</a:t>
            </a:r>
            <a:endParaRPr lang="en-US" sz="1600" dirty="0"/>
          </a:p>
        </p:txBody>
      </p:sp>
      <p:sp>
        <p:nvSpPr>
          <p:cNvPr id="57" name="Text 55"/>
          <p:cNvSpPr/>
          <p:nvPr/>
        </p:nvSpPr>
        <p:spPr>
          <a:xfrm>
            <a:off x="5672963" y="6365986"/>
            <a:ext cx="4651338" cy="22735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30000"/>
              </a:lnSpc>
            </a:pPr>
            <a:r>
              <a:rPr lang="en-US" sz="1193" b="1" dirty="0">
                <a:solidFill>
                  <a:srgbClr val="3C3633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Conscious Living:</a:t>
            </a:r>
            <a:r>
              <a:rPr lang="en-US" sz="1193" dirty="0">
                <a:solidFill>
                  <a:srgbClr val="3C3633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 Eco-friendly symbolism aligns with customer values</a:t>
            </a:r>
            <a:endParaRPr lang="en-US" sz="1600" dirty="0"/>
          </a:p>
        </p:txBody>
      </p:sp>
    </p:spTree>
  </p:cSld>
  <p:clrMapOvr>
    <a:masterClrMapping/>
  </p:clrMapOvr>
  <p:transition>
    <p:fade/>
  </p:transition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9F7F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https://kimi-web-img.moonshot.cn/img/40thievescoffee.com/856b5776764154ec6da7b9c7113bc3732d4b3799.webp"/>
          <p:cNvPicPr>
            <a:picLocks noChangeAspect="1"/>
          </p:cNvPicPr>
          <p:nvPr/>
        </p:nvPicPr>
        <p:blipFill>
          <a:blip r:embed="rId3"/>
          <a:srcRect t="206" b="206"/>
          <a:stretch/>
        </p:blipFill>
        <p:spPr>
          <a:xfrm>
            <a:off x="321265" y="321265"/>
            <a:ext cx="4545897" cy="1799083"/>
          </a:xfrm>
          <a:prstGeom prst="roundRect">
            <a:avLst>
              <a:gd name="adj" fmla="val 7143"/>
            </a:avLst>
          </a:prstGeom>
        </p:spPr>
      </p:pic>
      <p:sp>
        <p:nvSpPr>
          <p:cNvPr id="3" name="Shape 0"/>
          <p:cNvSpPr/>
          <p:nvPr/>
        </p:nvSpPr>
        <p:spPr>
          <a:xfrm>
            <a:off x="321265" y="2248854"/>
            <a:ext cx="4545897" cy="4288885"/>
          </a:xfrm>
          <a:custGeom>
            <a:avLst/>
            <a:gdLst/>
            <a:ahLst/>
            <a:cxnLst/>
            <a:rect l="l" t="t" r="r" b="b"/>
            <a:pathLst>
              <a:path w="4545897" h="4288885">
                <a:moveTo>
                  <a:pt x="96371" y="0"/>
                </a:moveTo>
                <a:lnTo>
                  <a:pt x="4449526" y="0"/>
                </a:lnTo>
                <a:cubicBezTo>
                  <a:pt x="4502750" y="0"/>
                  <a:pt x="4545897" y="43147"/>
                  <a:pt x="4545897" y="96371"/>
                </a:cubicBezTo>
                <a:lnTo>
                  <a:pt x="4545897" y="4192514"/>
                </a:lnTo>
                <a:cubicBezTo>
                  <a:pt x="4545897" y="4245738"/>
                  <a:pt x="4502750" y="4288885"/>
                  <a:pt x="4449526" y="4288885"/>
                </a:cubicBezTo>
                <a:lnTo>
                  <a:pt x="96371" y="4288885"/>
                </a:lnTo>
                <a:cubicBezTo>
                  <a:pt x="43147" y="4288885"/>
                  <a:pt x="0" y="4245738"/>
                  <a:pt x="0" y="4192514"/>
                </a:cubicBezTo>
                <a:lnTo>
                  <a:pt x="0" y="96371"/>
                </a:lnTo>
                <a:cubicBezTo>
                  <a:pt x="0" y="43183"/>
                  <a:pt x="43183" y="0"/>
                  <a:pt x="96371" y="0"/>
                </a:cubicBezTo>
                <a:close/>
              </a:path>
            </a:pathLst>
          </a:custGeom>
          <a:solidFill>
            <a:srgbClr val="4A5D52"/>
          </a:solidFill>
          <a:ln/>
        </p:spPr>
      </p:sp>
      <p:sp>
        <p:nvSpPr>
          <p:cNvPr id="4" name="Shape 1"/>
          <p:cNvSpPr/>
          <p:nvPr/>
        </p:nvSpPr>
        <p:spPr>
          <a:xfrm>
            <a:off x="550166" y="3451589"/>
            <a:ext cx="168664" cy="192759"/>
          </a:xfrm>
          <a:custGeom>
            <a:avLst/>
            <a:gdLst/>
            <a:ahLst/>
            <a:cxnLst/>
            <a:rect l="l" t="t" r="r" b="b"/>
            <a:pathLst>
              <a:path w="168664" h="192759">
                <a:moveTo>
                  <a:pt x="0" y="81320"/>
                </a:moveTo>
                <a:cubicBezTo>
                  <a:pt x="0" y="56359"/>
                  <a:pt x="20217" y="36142"/>
                  <a:pt x="45178" y="36142"/>
                </a:cubicBezTo>
                <a:lnTo>
                  <a:pt x="48190" y="36142"/>
                </a:lnTo>
                <a:cubicBezTo>
                  <a:pt x="54853" y="36142"/>
                  <a:pt x="60237" y="41526"/>
                  <a:pt x="60237" y="48190"/>
                </a:cubicBezTo>
                <a:cubicBezTo>
                  <a:pt x="60237" y="54853"/>
                  <a:pt x="54853" y="60237"/>
                  <a:pt x="48190" y="60237"/>
                </a:cubicBezTo>
                <a:lnTo>
                  <a:pt x="45178" y="60237"/>
                </a:lnTo>
                <a:cubicBezTo>
                  <a:pt x="33545" y="60237"/>
                  <a:pt x="24095" y="69687"/>
                  <a:pt x="24095" y="81320"/>
                </a:cubicBezTo>
                <a:lnTo>
                  <a:pt x="24095" y="84332"/>
                </a:lnTo>
                <a:lnTo>
                  <a:pt x="48190" y="84332"/>
                </a:lnTo>
                <a:cubicBezTo>
                  <a:pt x="61480" y="84332"/>
                  <a:pt x="72285" y="95137"/>
                  <a:pt x="72285" y="108427"/>
                </a:cubicBezTo>
                <a:lnTo>
                  <a:pt x="72285" y="132522"/>
                </a:lnTo>
                <a:cubicBezTo>
                  <a:pt x="72285" y="145812"/>
                  <a:pt x="61480" y="156617"/>
                  <a:pt x="48190" y="156617"/>
                </a:cubicBezTo>
                <a:lnTo>
                  <a:pt x="24095" y="156617"/>
                </a:lnTo>
                <a:cubicBezTo>
                  <a:pt x="10805" y="156617"/>
                  <a:pt x="0" y="145812"/>
                  <a:pt x="0" y="132522"/>
                </a:cubicBezTo>
                <a:lnTo>
                  <a:pt x="0" y="81320"/>
                </a:lnTo>
                <a:close/>
                <a:moveTo>
                  <a:pt x="96379" y="81320"/>
                </a:moveTo>
                <a:cubicBezTo>
                  <a:pt x="96379" y="56359"/>
                  <a:pt x="116597" y="36142"/>
                  <a:pt x="141557" y="36142"/>
                </a:cubicBezTo>
                <a:lnTo>
                  <a:pt x="144569" y="36142"/>
                </a:lnTo>
                <a:cubicBezTo>
                  <a:pt x="151233" y="36142"/>
                  <a:pt x="156617" y="41526"/>
                  <a:pt x="156617" y="48190"/>
                </a:cubicBezTo>
                <a:cubicBezTo>
                  <a:pt x="156617" y="54853"/>
                  <a:pt x="151233" y="60237"/>
                  <a:pt x="144569" y="60237"/>
                </a:cubicBezTo>
                <a:lnTo>
                  <a:pt x="141557" y="60237"/>
                </a:lnTo>
                <a:cubicBezTo>
                  <a:pt x="129924" y="60237"/>
                  <a:pt x="120474" y="69687"/>
                  <a:pt x="120474" y="81320"/>
                </a:cubicBezTo>
                <a:lnTo>
                  <a:pt x="120474" y="84332"/>
                </a:lnTo>
                <a:lnTo>
                  <a:pt x="144569" y="84332"/>
                </a:lnTo>
                <a:cubicBezTo>
                  <a:pt x="157859" y="84332"/>
                  <a:pt x="168664" y="95137"/>
                  <a:pt x="168664" y="108427"/>
                </a:cubicBezTo>
                <a:lnTo>
                  <a:pt x="168664" y="132522"/>
                </a:lnTo>
                <a:cubicBezTo>
                  <a:pt x="168664" y="145812"/>
                  <a:pt x="157859" y="156617"/>
                  <a:pt x="144569" y="156617"/>
                </a:cubicBezTo>
                <a:lnTo>
                  <a:pt x="120474" y="156617"/>
                </a:lnTo>
                <a:cubicBezTo>
                  <a:pt x="107184" y="156617"/>
                  <a:pt x="96379" y="145812"/>
                  <a:pt x="96379" y="132522"/>
                </a:cubicBezTo>
                <a:lnTo>
                  <a:pt x="96379" y="81320"/>
                </a:lnTo>
                <a:close/>
              </a:path>
            </a:pathLst>
          </a:custGeom>
          <a:solidFill>
            <a:srgbClr val="D4A373"/>
          </a:solidFill>
          <a:ln/>
        </p:spPr>
      </p:sp>
      <p:sp>
        <p:nvSpPr>
          <p:cNvPr id="5" name="Text 2"/>
          <p:cNvSpPr/>
          <p:nvPr/>
        </p:nvSpPr>
        <p:spPr>
          <a:xfrm>
            <a:off x="754972" y="3419462"/>
            <a:ext cx="4015810" cy="25701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10000"/>
              </a:lnSpc>
            </a:pPr>
            <a:r>
              <a:rPr lang="en-US" sz="1518" b="1" dirty="0">
                <a:solidFill>
                  <a:srgbClr val="F9F7F3"/>
                </a:solidFill>
                <a:latin typeface="Oranienbaum" pitchFamily="34" charset="0"/>
                <a:ea typeface="Oranienbaum" pitchFamily="34" charset="-122"/>
                <a:cs typeface="Oranienbaum" pitchFamily="34" charset="-120"/>
              </a:rPr>
              <a:t>Our Promise</a:t>
            </a:r>
            <a:endParaRPr lang="en-US" sz="1600" dirty="0"/>
          </a:p>
        </p:txBody>
      </p:sp>
      <p:sp>
        <p:nvSpPr>
          <p:cNvPr id="6" name="Text 3"/>
          <p:cNvSpPr/>
          <p:nvPr/>
        </p:nvSpPr>
        <p:spPr>
          <a:xfrm>
            <a:off x="514024" y="3804980"/>
            <a:ext cx="4232664" cy="47386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40000"/>
              </a:lnSpc>
            </a:pPr>
            <a:r>
              <a:rPr lang="en-US" sz="1138" dirty="0">
                <a:solidFill>
                  <a:srgbClr val="F9F7F3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"Every cup tells a story of sustainable farming, ethical sourcing, and community connection."</a:t>
            </a:r>
            <a:endParaRPr lang="en-US" sz="1600" dirty="0"/>
          </a:p>
        </p:txBody>
      </p:sp>
      <p:sp>
        <p:nvSpPr>
          <p:cNvPr id="7" name="Shape 4"/>
          <p:cNvSpPr/>
          <p:nvPr/>
        </p:nvSpPr>
        <p:spPr>
          <a:xfrm>
            <a:off x="538119" y="4435462"/>
            <a:ext cx="112443" cy="128506"/>
          </a:xfrm>
          <a:custGeom>
            <a:avLst/>
            <a:gdLst/>
            <a:ahLst/>
            <a:cxnLst/>
            <a:rect l="l" t="t" r="r" b="b"/>
            <a:pathLst>
              <a:path w="112443" h="128506">
                <a:moveTo>
                  <a:pt x="109130" y="17594"/>
                </a:moveTo>
                <a:cubicBezTo>
                  <a:pt x="112719" y="20205"/>
                  <a:pt x="113522" y="25224"/>
                  <a:pt x="110912" y="28813"/>
                </a:cubicBezTo>
                <a:lnTo>
                  <a:pt x="46659" y="117161"/>
                </a:lnTo>
                <a:cubicBezTo>
                  <a:pt x="45278" y="119069"/>
                  <a:pt x="43145" y="120248"/>
                  <a:pt x="40786" y="120449"/>
                </a:cubicBezTo>
                <a:cubicBezTo>
                  <a:pt x="38426" y="120650"/>
                  <a:pt x="36142" y="119772"/>
                  <a:pt x="34486" y="118115"/>
                </a:cubicBezTo>
                <a:lnTo>
                  <a:pt x="2359" y="85989"/>
                </a:lnTo>
                <a:cubicBezTo>
                  <a:pt x="-778" y="82851"/>
                  <a:pt x="-778" y="77756"/>
                  <a:pt x="2359" y="74619"/>
                </a:cubicBezTo>
                <a:cubicBezTo>
                  <a:pt x="5497" y="71481"/>
                  <a:pt x="10592" y="71481"/>
                  <a:pt x="13729" y="74619"/>
                </a:cubicBezTo>
                <a:lnTo>
                  <a:pt x="39204" y="100094"/>
                </a:lnTo>
                <a:lnTo>
                  <a:pt x="97936" y="19351"/>
                </a:lnTo>
                <a:cubicBezTo>
                  <a:pt x="100546" y="15762"/>
                  <a:pt x="105566" y="14959"/>
                  <a:pt x="109155" y="17569"/>
                </a:cubicBezTo>
                <a:close/>
              </a:path>
            </a:pathLst>
          </a:custGeom>
          <a:solidFill>
            <a:srgbClr val="D4A373"/>
          </a:solidFill>
          <a:ln/>
        </p:spPr>
      </p:sp>
      <p:sp>
        <p:nvSpPr>
          <p:cNvPr id="8" name="Text 5"/>
          <p:cNvSpPr/>
          <p:nvPr/>
        </p:nvSpPr>
        <p:spPr>
          <a:xfrm>
            <a:off x="715290" y="4403336"/>
            <a:ext cx="4023366" cy="19275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20000"/>
              </a:lnSpc>
            </a:pPr>
            <a:r>
              <a:rPr lang="en-US" sz="1012" dirty="0">
                <a:solidFill>
                  <a:srgbClr val="F9F7F3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100% Organic Ingredients</a:t>
            </a:r>
            <a:endParaRPr lang="en-US" sz="1600" dirty="0"/>
          </a:p>
        </p:txBody>
      </p:sp>
      <p:sp>
        <p:nvSpPr>
          <p:cNvPr id="9" name="Shape 6"/>
          <p:cNvSpPr/>
          <p:nvPr/>
        </p:nvSpPr>
        <p:spPr>
          <a:xfrm>
            <a:off x="538119" y="4692474"/>
            <a:ext cx="112443" cy="128506"/>
          </a:xfrm>
          <a:custGeom>
            <a:avLst/>
            <a:gdLst/>
            <a:ahLst/>
            <a:cxnLst/>
            <a:rect l="l" t="t" r="r" b="b"/>
            <a:pathLst>
              <a:path w="112443" h="128506">
                <a:moveTo>
                  <a:pt x="109130" y="17594"/>
                </a:moveTo>
                <a:cubicBezTo>
                  <a:pt x="112719" y="20205"/>
                  <a:pt x="113522" y="25224"/>
                  <a:pt x="110912" y="28813"/>
                </a:cubicBezTo>
                <a:lnTo>
                  <a:pt x="46659" y="117161"/>
                </a:lnTo>
                <a:cubicBezTo>
                  <a:pt x="45278" y="119069"/>
                  <a:pt x="43145" y="120248"/>
                  <a:pt x="40786" y="120449"/>
                </a:cubicBezTo>
                <a:cubicBezTo>
                  <a:pt x="38426" y="120650"/>
                  <a:pt x="36142" y="119772"/>
                  <a:pt x="34486" y="118115"/>
                </a:cubicBezTo>
                <a:lnTo>
                  <a:pt x="2359" y="85989"/>
                </a:lnTo>
                <a:cubicBezTo>
                  <a:pt x="-778" y="82851"/>
                  <a:pt x="-778" y="77756"/>
                  <a:pt x="2359" y="74619"/>
                </a:cubicBezTo>
                <a:cubicBezTo>
                  <a:pt x="5497" y="71481"/>
                  <a:pt x="10592" y="71481"/>
                  <a:pt x="13729" y="74619"/>
                </a:cubicBezTo>
                <a:lnTo>
                  <a:pt x="39204" y="100094"/>
                </a:lnTo>
                <a:lnTo>
                  <a:pt x="97936" y="19351"/>
                </a:lnTo>
                <a:cubicBezTo>
                  <a:pt x="100546" y="15762"/>
                  <a:pt x="105566" y="14959"/>
                  <a:pt x="109155" y="17569"/>
                </a:cubicBezTo>
                <a:close/>
              </a:path>
            </a:pathLst>
          </a:custGeom>
          <a:solidFill>
            <a:srgbClr val="D4A373"/>
          </a:solidFill>
          <a:ln/>
        </p:spPr>
      </p:sp>
      <p:sp>
        <p:nvSpPr>
          <p:cNvPr id="10" name="Text 7"/>
          <p:cNvSpPr/>
          <p:nvPr/>
        </p:nvSpPr>
        <p:spPr>
          <a:xfrm>
            <a:off x="715290" y="4660348"/>
            <a:ext cx="4023366" cy="19275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20000"/>
              </a:lnSpc>
            </a:pPr>
            <a:r>
              <a:rPr lang="en-US" sz="1012" dirty="0">
                <a:solidFill>
                  <a:srgbClr val="F9F7F3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Locally-Sourced Produce</a:t>
            </a:r>
            <a:endParaRPr lang="en-US" sz="1600" dirty="0"/>
          </a:p>
        </p:txBody>
      </p:sp>
      <p:sp>
        <p:nvSpPr>
          <p:cNvPr id="11" name="Shape 8"/>
          <p:cNvSpPr/>
          <p:nvPr/>
        </p:nvSpPr>
        <p:spPr>
          <a:xfrm>
            <a:off x="538119" y="4949486"/>
            <a:ext cx="112443" cy="128506"/>
          </a:xfrm>
          <a:custGeom>
            <a:avLst/>
            <a:gdLst/>
            <a:ahLst/>
            <a:cxnLst/>
            <a:rect l="l" t="t" r="r" b="b"/>
            <a:pathLst>
              <a:path w="112443" h="128506">
                <a:moveTo>
                  <a:pt x="109130" y="17594"/>
                </a:moveTo>
                <a:cubicBezTo>
                  <a:pt x="112719" y="20205"/>
                  <a:pt x="113522" y="25224"/>
                  <a:pt x="110912" y="28813"/>
                </a:cubicBezTo>
                <a:lnTo>
                  <a:pt x="46659" y="117161"/>
                </a:lnTo>
                <a:cubicBezTo>
                  <a:pt x="45278" y="119069"/>
                  <a:pt x="43145" y="120248"/>
                  <a:pt x="40786" y="120449"/>
                </a:cubicBezTo>
                <a:cubicBezTo>
                  <a:pt x="38426" y="120650"/>
                  <a:pt x="36142" y="119772"/>
                  <a:pt x="34486" y="118115"/>
                </a:cubicBezTo>
                <a:lnTo>
                  <a:pt x="2359" y="85989"/>
                </a:lnTo>
                <a:cubicBezTo>
                  <a:pt x="-778" y="82851"/>
                  <a:pt x="-778" y="77756"/>
                  <a:pt x="2359" y="74619"/>
                </a:cubicBezTo>
                <a:cubicBezTo>
                  <a:pt x="5497" y="71481"/>
                  <a:pt x="10592" y="71481"/>
                  <a:pt x="13729" y="74619"/>
                </a:cubicBezTo>
                <a:lnTo>
                  <a:pt x="39204" y="100094"/>
                </a:lnTo>
                <a:lnTo>
                  <a:pt x="97936" y="19351"/>
                </a:lnTo>
                <a:cubicBezTo>
                  <a:pt x="100546" y="15762"/>
                  <a:pt x="105566" y="14959"/>
                  <a:pt x="109155" y="17569"/>
                </a:cubicBezTo>
                <a:close/>
              </a:path>
            </a:pathLst>
          </a:custGeom>
          <a:solidFill>
            <a:srgbClr val="D4A373"/>
          </a:solidFill>
          <a:ln/>
        </p:spPr>
      </p:sp>
      <p:sp>
        <p:nvSpPr>
          <p:cNvPr id="12" name="Text 9"/>
          <p:cNvSpPr/>
          <p:nvPr/>
        </p:nvSpPr>
        <p:spPr>
          <a:xfrm>
            <a:off x="715290" y="4917360"/>
            <a:ext cx="4023366" cy="19275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20000"/>
              </a:lnSpc>
            </a:pPr>
            <a:r>
              <a:rPr lang="en-US" sz="1012" dirty="0">
                <a:solidFill>
                  <a:srgbClr val="F9F7F3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Eco-Friendly Practices</a:t>
            </a:r>
            <a:endParaRPr lang="en-US" sz="1600" dirty="0"/>
          </a:p>
        </p:txBody>
      </p:sp>
      <p:sp>
        <p:nvSpPr>
          <p:cNvPr id="13" name="Shape 10"/>
          <p:cNvSpPr/>
          <p:nvPr/>
        </p:nvSpPr>
        <p:spPr>
          <a:xfrm>
            <a:off x="538119" y="5206498"/>
            <a:ext cx="112443" cy="128506"/>
          </a:xfrm>
          <a:custGeom>
            <a:avLst/>
            <a:gdLst/>
            <a:ahLst/>
            <a:cxnLst/>
            <a:rect l="l" t="t" r="r" b="b"/>
            <a:pathLst>
              <a:path w="112443" h="128506">
                <a:moveTo>
                  <a:pt x="109130" y="17594"/>
                </a:moveTo>
                <a:cubicBezTo>
                  <a:pt x="112719" y="20205"/>
                  <a:pt x="113522" y="25224"/>
                  <a:pt x="110912" y="28813"/>
                </a:cubicBezTo>
                <a:lnTo>
                  <a:pt x="46659" y="117161"/>
                </a:lnTo>
                <a:cubicBezTo>
                  <a:pt x="45278" y="119069"/>
                  <a:pt x="43145" y="120248"/>
                  <a:pt x="40786" y="120449"/>
                </a:cubicBezTo>
                <a:cubicBezTo>
                  <a:pt x="38426" y="120650"/>
                  <a:pt x="36142" y="119772"/>
                  <a:pt x="34486" y="118115"/>
                </a:cubicBezTo>
                <a:lnTo>
                  <a:pt x="2359" y="85989"/>
                </a:lnTo>
                <a:cubicBezTo>
                  <a:pt x="-778" y="82851"/>
                  <a:pt x="-778" y="77756"/>
                  <a:pt x="2359" y="74619"/>
                </a:cubicBezTo>
                <a:cubicBezTo>
                  <a:pt x="5497" y="71481"/>
                  <a:pt x="10592" y="71481"/>
                  <a:pt x="13729" y="74619"/>
                </a:cubicBezTo>
                <a:lnTo>
                  <a:pt x="39204" y="100094"/>
                </a:lnTo>
                <a:lnTo>
                  <a:pt x="97936" y="19351"/>
                </a:lnTo>
                <a:cubicBezTo>
                  <a:pt x="100546" y="15762"/>
                  <a:pt x="105566" y="14959"/>
                  <a:pt x="109155" y="17569"/>
                </a:cubicBezTo>
                <a:close/>
              </a:path>
            </a:pathLst>
          </a:custGeom>
          <a:solidFill>
            <a:srgbClr val="D4A373"/>
          </a:solidFill>
          <a:ln/>
        </p:spPr>
      </p:sp>
      <p:sp>
        <p:nvSpPr>
          <p:cNvPr id="14" name="Text 11"/>
          <p:cNvSpPr/>
          <p:nvPr/>
        </p:nvSpPr>
        <p:spPr>
          <a:xfrm>
            <a:off x="715290" y="5174372"/>
            <a:ext cx="4023366" cy="19275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20000"/>
              </a:lnSpc>
            </a:pPr>
            <a:r>
              <a:rPr lang="en-US" sz="1012" dirty="0">
                <a:solidFill>
                  <a:srgbClr val="F9F7F3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Community Empowerment</a:t>
            </a:r>
            <a:endParaRPr lang="en-US" sz="1600" dirty="0"/>
          </a:p>
        </p:txBody>
      </p:sp>
      <p:sp>
        <p:nvSpPr>
          <p:cNvPr id="15" name="Text 12"/>
          <p:cNvSpPr/>
          <p:nvPr/>
        </p:nvSpPr>
        <p:spPr>
          <a:xfrm>
            <a:off x="5057411" y="321265"/>
            <a:ext cx="6883099" cy="19275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20000"/>
              </a:lnSpc>
            </a:pPr>
            <a:r>
              <a:rPr lang="en-US" sz="1012" b="1" kern="0" spc="101" dirty="0">
                <a:solidFill>
                  <a:srgbClr val="A99F96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02 • BRAND IDENTITY</a:t>
            </a:r>
            <a:endParaRPr lang="en-US" sz="1600" dirty="0"/>
          </a:p>
        </p:txBody>
      </p:sp>
      <p:sp>
        <p:nvSpPr>
          <p:cNvPr id="16" name="Text 13"/>
          <p:cNvSpPr/>
          <p:nvPr/>
        </p:nvSpPr>
        <p:spPr>
          <a:xfrm>
            <a:off x="5057411" y="578277"/>
            <a:ext cx="6963415" cy="32126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90000"/>
              </a:lnSpc>
            </a:pPr>
            <a:r>
              <a:rPr lang="en-US" sz="2277" b="1" dirty="0">
                <a:solidFill>
                  <a:srgbClr val="4A5D52"/>
                </a:solidFill>
                <a:latin typeface="Oranienbaum" pitchFamily="34" charset="0"/>
                <a:ea typeface="Oranienbaum" pitchFamily="34" charset="-122"/>
                <a:cs typeface="Oranienbaum" pitchFamily="34" charset="-120"/>
              </a:rPr>
              <a:t>Our Journey &amp; Mission</a:t>
            </a:r>
            <a:endParaRPr lang="en-US" sz="1600" dirty="0"/>
          </a:p>
        </p:txBody>
      </p:sp>
      <p:sp>
        <p:nvSpPr>
          <p:cNvPr id="17" name="Text 14"/>
          <p:cNvSpPr/>
          <p:nvPr/>
        </p:nvSpPr>
        <p:spPr>
          <a:xfrm>
            <a:off x="5057411" y="963794"/>
            <a:ext cx="6891130" cy="22488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30000"/>
              </a:lnSpc>
            </a:pPr>
            <a:r>
              <a:rPr lang="en-US" sz="1138" dirty="0">
                <a:solidFill>
                  <a:srgbClr val="A99F96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Crafting a narrative that resonates with conscious consumers</a:t>
            </a:r>
            <a:endParaRPr lang="en-US" sz="1600" dirty="0"/>
          </a:p>
        </p:txBody>
      </p:sp>
      <p:sp>
        <p:nvSpPr>
          <p:cNvPr id="18" name="Shape 15"/>
          <p:cNvSpPr/>
          <p:nvPr/>
        </p:nvSpPr>
        <p:spPr>
          <a:xfrm>
            <a:off x="5057411" y="1317186"/>
            <a:ext cx="6818846" cy="1365375"/>
          </a:xfrm>
          <a:custGeom>
            <a:avLst/>
            <a:gdLst/>
            <a:ahLst/>
            <a:cxnLst/>
            <a:rect l="l" t="t" r="r" b="b"/>
            <a:pathLst>
              <a:path w="6818846" h="1365375">
                <a:moveTo>
                  <a:pt x="96382" y="0"/>
                </a:moveTo>
                <a:lnTo>
                  <a:pt x="6722464" y="0"/>
                </a:lnTo>
                <a:cubicBezTo>
                  <a:pt x="6775694" y="0"/>
                  <a:pt x="6818846" y="43152"/>
                  <a:pt x="6818846" y="96382"/>
                </a:cubicBezTo>
                <a:lnTo>
                  <a:pt x="6818846" y="1268994"/>
                </a:lnTo>
                <a:cubicBezTo>
                  <a:pt x="6818846" y="1322224"/>
                  <a:pt x="6775694" y="1365375"/>
                  <a:pt x="6722464" y="1365375"/>
                </a:cubicBezTo>
                <a:lnTo>
                  <a:pt x="96382" y="1365375"/>
                </a:lnTo>
                <a:cubicBezTo>
                  <a:pt x="43152" y="1365375"/>
                  <a:pt x="0" y="1322224"/>
                  <a:pt x="0" y="1268994"/>
                </a:cubicBezTo>
                <a:lnTo>
                  <a:pt x="0" y="96382"/>
                </a:lnTo>
                <a:cubicBezTo>
                  <a:pt x="0" y="43187"/>
                  <a:pt x="43187" y="0"/>
                  <a:pt x="96382" y="0"/>
                </a:cubicBezTo>
                <a:close/>
              </a:path>
            </a:pathLst>
          </a:custGeom>
          <a:solidFill>
            <a:srgbClr val="FFFFFF"/>
          </a:solidFill>
          <a:ln/>
          <a:effectLst>
            <a:outerShdw blurRad="48190" dist="32126" dir="5400000" algn="bl" rotWithShape="0">
              <a:srgbClr val="000000">
                <a:alpha val="10196"/>
              </a:srgbClr>
            </a:outerShdw>
          </a:effectLst>
        </p:spPr>
      </p:sp>
      <p:sp>
        <p:nvSpPr>
          <p:cNvPr id="19" name="Shape 16"/>
          <p:cNvSpPr/>
          <p:nvPr/>
        </p:nvSpPr>
        <p:spPr>
          <a:xfrm>
            <a:off x="5218043" y="1477818"/>
            <a:ext cx="321265" cy="321265"/>
          </a:xfrm>
          <a:custGeom>
            <a:avLst/>
            <a:gdLst/>
            <a:ahLst/>
            <a:cxnLst/>
            <a:rect l="l" t="t" r="r" b="b"/>
            <a:pathLst>
              <a:path w="321265" h="321265">
                <a:moveTo>
                  <a:pt x="64253" y="0"/>
                </a:moveTo>
                <a:lnTo>
                  <a:pt x="257012" y="0"/>
                </a:lnTo>
                <a:cubicBezTo>
                  <a:pt x="292474" y="0"/>
                  <a:pt x="321265" y="28791"/>
                  <a:pt x="321265" y="64253"/>
                </a:cubicBezTo>
                <a:lnTo>
                  <a:pt x="321265" y="257012"/>
                </a:lnTo>
                <a:cubicBezTo>
                  <a:pt x="321265" y="292474"/>
                  <a:pt x="292474" y="321265"/>
                  <a:pt x="257012" y="321265"/>
                </a:cubicBezTo>
                <a:lnTo>
                  <a:pt x="64253" y="321265"/>
                </a:lnTo>
                <a:cubicBezTo>
                  <a:pt x="28791" y="321265"/>
                  <a:pt x="0" y="292474"/>
                  <a:pt x="0" y="257012"/>
                </a:cubicBezTo>
                <a:lnTo>
                  <a:pt x="0" y="64253"/>
                </a:lnTo>
                <a:cubicBezTo>
                  <a:pt x="0" y="28791"/>
                  <a:pt x="28791" y="0"/>
                  <a:pt x="64253" y="0"/>
                </a:cubicBezTo>
                <a:close/>
              </a:path>
            </a:pathLst>
          </a:custGeom>
          <a:solidFill>
            <a:srgbClr val="D4A373"/>
          </a:solidFill>
          <a:ln/>
        </p:spPr>
      </p:sp>
      <p:sp>
        <p:nvSpPr>
          <p:cNvPr id="20" name="Shape 17"/>
          <p:cNvSpPr/>
          <p:nvPr/>
        </p:nvSpPr>
        <p:spPr>
          <a:xfrm>
            <a:off x="5308399" y="1566166"/>
            <a:ext cx="144569" cy="144569"/>
          </a:xfrm>
          <a:custGeom>
            <a:avLst/>
            <a:gdLst/>
            <a:ahLst/>
            <a:cxnLst/>
            <a:rect l="l" t="t" r="r" b="b"/>
            <a:pathLst>
              <a:path w="144569" h="144569">
                <a:moveTo>
                  <a:pt x="144569" y="9036"/>
                </a:moveTo>
                <a:cubicBezTo>
                  <a:pt x="144569" y="39559"/>
                  <a:pt x="122940" y="65028"/>
                  <a:pt x="94196" y="70986"/>
                </a:cubicBezTo>
                <a:cubicBezTo>
                  <a:pt x="91965" y="54581"/>
                  <a:pt x="84596" y="39813"/>
                  <a:pt x="73725" y="28377"/>
                </a:cubicBezTo>
                <a:cubicBezTo>
                  <a:pt x="85047" y="11294"/>
                  <a:pt x="104446" y="0"/>
                  <a:pt x="126498" y="0"/>
                </a:cubicBezTo>
                <a:lnTo>
                  <a:pt x="135534" y="0"/>
                </a:lnTo>
                <a:cubicBezTo>
                  <a:pt x="140531" y="0"/>
                  <a:pt x="144569" y="4038"/>
                  <a:pt x="144569" y="9036"/>
                </a:cubicBezTo>
                <a:close/>
                <a:moveTo>
                  <a:pt x="0" y="27107"/>
                </a:moveTo>
                <a:cubicBezTo>
                  <a:pt x="0" y="22109"/>
                  <a:pt x="4038" y="18071"/>
                  <a:pt x="9036" y="18071"/>
                </a:cubicBezTo>
                <a:lnTo>
                  <a:pt x="18071" y="18071"/>
                </a:lnTo>
                <a:cubicBezTo>
                  <a:pt x="52999" y="18071"/>
                  <a:pt x="81320" y="46392"/>
                  <a:pt x="81320" y="81320"/>
                </a:cubicBezTo>
                <a:lnTo>
                  <a:pt x="81320" y="135534"/>
                </a:lnTo>
                <a:cubicBezTo>
                  <a:pt x="81320" y="140531"/>
                  <a:pt x="77282" y="144569"/>
                  <a:pt x="72285" y="144569"/>
                </a:cubicBezTo>
                <a:cubicBezTo>
                  <a:pt x="67287" y="144569"/>
                  <a:pt x="63249" y="140531"/>
                  <a:pt x="63249" y="135534"/>
                </a:cubicBezTo>
                <a:lnTo>
                  <a:pt x="63249" y="90356"/>
                </a:lnTo>
                <a:cubicBezTo>
                  <a:pt x="28321" y="90356"/>
                  <a:pt x="0" y="62035"/>
                  <a:pt x="0" y="27107"/>
                </a:cubicBezTo>
                <a:close/>
              </a:path>
            </a:pathLst>
          </a:custGeom>
          <a:solidFill>
            <a:srgbClr val="F9F7F3"/>
          </a:solidFill>
          <a:ln/>
        </p:spPr>
      </p:sp>
      <p:sp>
        <p:nvSpPr>
          <p:cNvPr id="21" name="Text 18"/>
          <p:cNvSpPr/>
          <p:nvPr/>
        </p:nvSpPr>
        <p:spPr>
          <a:xfrm>
            <a:off x="5635688" y="1526008"/>
            <a:ext cx="1116395" cy="22488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20000"/>
              </a:lnSpc>
            </a:pPr>
            <a:r>
              <a:rPr lang="en-US" sz="1265" b="1" dirty="0">
                <a:solidFill>
                  <a:srgbClr val="4A5D52"/>
                </a:solidFill>
                <a:latin typeface="Oranienbaum" pitchFamily="34" charset="0"/>
                <a:ea typeface="Oranienbaum" pitchFamily="34" charset="-122"/>
                <a:cs typeface="Oranienbaum" pitchFamily="34" charset="-120"/>
              </a:rPr>
              <a:t>The Origin Story</a:t>
            </a:r>
            <a:endParaRPr lang="en-US" sz="1600" dirty="0"/>
          </a:p>
        </p:txBody>
      </p:sp>
      <p:sp>
        <p:nvSpPr>
          <p:cNvPr id="22" name="Text 19"/>
          <p:cNvSpPr/>
          <p:nvPr/>
        </p:nvSpPr>
        <p:spPr>
          <a:xfrm>
            <a:off x="5218043" y="1895462"/>
            <a:ext cx="6561834" cy="62646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40000"/>
              </a:lnSpc>
            </a:pPr>
            <a:r>
              <a:rPr lang="en-US" sz="1012" dirty="0">
                <a:solidFill>
                  <a:srgbClr val="3C3633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Urban Green Café was born from a simple belief: </a:t>
            </a:r>
            <a:r>
              <a:rPr lang="en-US" sz="1012" dirty="0">
                <a:solidFill>
                  <a:srgbClr val="4A5D52"/>
                </a:solidFill>
                <a:highlight>
                  <a:srgbClr val="D4A373">
                    <a:alpha val="20000"/>
                  </a:srgbClr>
                </a:highlight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food should nourish both people and the planet </a:t>
            </a:r>
            <a:r>
              <a:rPr lang="en-US" sz="1012" dirty="0">
                <a:solidFill>
                  <a:srgbClr val="3C3633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. What started as a passion project among friends who valued organic, locally-sourced ingredients has blossomed into a community gathering place where every meal tells a story of sustainable farming and ethical sourcing.</a:t>
            </a:r>
            <a:endParaRPr lang="en-US" sz="1600" dirty="0"/>
          </a:p>
        </p:txBody>
      </p:sp>
      <p:sp>
        <p:nvSpPr>
          <p:cNvPr id="23" name="Shape 20"/>
          <p:cNvSpPr/>
          <p:nvPr/>
        </p:nvSpPr>
        <p:spPr>
          <a:xfrm>
            <a:off x="5057411" y="2811067"/>
            <a:ext cx="6818846" cy="1365375"/>
          </a:xfrm>
          <a:custGeom>
            <a:avLst/>
            <a:gdLst/>
            <a:ahLst/>
            <a:cxnLst/>
            <a:rect l="l" t="t" r="r" b="b"/>
            <a:pathLst>
              <a:path w="6818846" h="1365375">
                <a:moveTo>
                  <a:pt x="96382" y="0"/>
                </a:moveTo>
                <a:lnTo>
                  <a:pt x="6722464" y="0"/>
                </a:lnTo>
                <a:cubicBezTo>
                  <a:pt x="6775694" y="0"/>
                  <a:pt x="6818846" y="43152"/>
                  <a:pt x="6818846" y="96382"/>
                </a:cubicBezTo>
                <a:lnTo>
                  <a:pt x="6818846" y="1268994"/>
                </a:lnTo>
                <a:cubicBezTo>
                  <a:pt x="6818846" y="1322224"/>
                  <a:pt x="6775694" y="1365375"/>
                  <a:pt x="6722464" y="1365375"/>
                </a:cubicBezTo>
                <a:lnTo>
                  <a:pt x="96382" y="1365375"/>
                </a:lnTo>
                <a:cubicBezTo>
                  <a:pt x="43152" y="1365375"/>
                  <a:pt x="0" y="1322224"/>
                  <a:pt x="0" y="1268994"/>
                </a:cubicBezTo>
                <a:lnTo>
                  <a:pt x="0" y="96382"/>
                </a:lnTo>
                <a:cubicBezTo>
                  <a:pt x="0" y="43187"/>
                  <a:pt x="43187" y="0"/>
                  <a:pt x="96382" y="0"/>
                </a:cubicBezTo>
                <a:close/>
              </a:path>
            </a:pathLst>
          </a:custGeom>
          <a:solidFill>
            <a:srgbClr val="FFFFFF"/>
          </a:solidFill>
          <a:ln/>
          <a:effectLst>
            <a:outerShdw blurRad="48190" dist="32126" dir="5400000" algn="bl" rotWithShape="0">
              <a:srgbClr val="000000">
                <a:alpha val="10196"/>
              </a:srgbClr>
            </a:outerShdw>
          </a:effectLst>
        </p:spPr>
      </p:sp>
      <p:sp>
        <p:nvSpPr>
          <p:cNvPr id="24" name="Shape 21"/>
          <p:cNvSpPr/>
          <p:nvPr/>
        </p:nvSpPr>
        <p:spPr>
          <a:xfrm>
            <a:off x="5218043" y="2971700"/>
            <a:ext cx="321265" cy="321265"/>
          </a:xfrm>
          <a:custGeom>
            <a:avLst/>
            <a:gdLst/>
            <a:ahLst/>
            <a:cxnLst/>
            <a:rect l="l" t="t" r="r" b="b"/>
            <a:pathLst>
              <a:path w="321265" h="321265">
                <a:moveTo>
                  <a:pt x="64253" y="0"/>
                </a:moveTo>
                <a:lnTo>
                  <a:pt x="257012" y="0"/>
                </a:lnTo>
                <a:cubicBezTo>
                  <a:pt x="292474" y="0"/>
                  <a:pt x="321265" y="28791"/>
                  <a:pt x="321265" y="64253"/>
                </a:cubicBezTo>
                <a:lnTo>
                  <a:pt x="321265" y="257012"/>
                </a:lnTo>
                <a:cubicBezTo>
                  <a:pt x="321265" y="292474"/>
                  <a:pt x="292474" y="321265"/>
                  <a:pt x="257012" y="321265"/>
                </a:cubicBezTo>
                <a:lnTo>
                  <a:pt x="64253" y="321265"/>
                </a:lnTo>
                <a:cubicBezTo>
                  <a:pt x="28791" y="321265"/>
                  <a:pt x="0" y="292474"/>
                  <a:pt x="0" y="257012"/>
                </a:cubicBezTo>
                <a:lnTo>
                  <a:pt x="0" y="64253"/>
                </a:lnTo>
                <a:cubicBezTo>
                  <a:pt x="0" y="28791"/>
                  <a:pt x="28791" y="0"/>
                  <a:pt x="64253" y="0"/>
                </a:cubicBezTo>
                <a:close/>
              </a:path>
            </a:pathLst>
          </a:custGeom>
          <a:solidFill>
            <a:srgbClr val="4A5D52"/>
          </a:solidFill>
          <a:ln/>
        </p:spPr>
      </p:sp>
      <p:sp>
        <p:nvSpPr>
          <p:cNvPr id="25" name="Shape 22"/>
          <p:cNvSpPr/>
          <p:nvPr/>
        </p:nvSpPr>
        <p:spPr>
          <a:xfrm>
            <a:off x="5308399" y="3060047"/>
            <a:ext cx="144569" cy="144569"/>
          </a:xfrm>
          <a:custGeom>
            <a:avLst/>
            <a:gdLst/>
            <a:ahLst/>
            <a:cxnLst/>
            <a:rect l="l" t="t" r="r" b="b"/>
            <a:pathLst>
              <a:path w="144569" h="144569">
                <a:moveTo>
                  <a:pt x="126498" y="72285"/>
                </a:moveTo>
                <a:cubicBezTo>
                  <a:pt x="126498" y="42363"/>
                  <a:pt x="102206" y="18071"/>
                  <a:pt x="72285" y="18071"/>
                </a:cubicBezTo>
                <a:cubicBezTo>
                  <a:pt x="42363" y="18071"/>
                  <a:pt x="18071" y="42363"/>
                  <a:pt x="18071" y="72285"/>
                </a:cubicBezTo>
                <a:cubicBezTo>
                  <a:pt x="18071" y="102206"/>
                  <a:pt x="42363" y="126498"/>
                  <a:pt x="72285" y="126498"/>
                </a:cubicBezTo>
                <a:cubicBezTo>
                  <a:pt x="102206" y="126498"/>
                  <a:pt x="126498" y="102206"/>
                  <a:pt x="126498" y="72285"/>
                </a:cubicBezTo>
                <a:close/>
                <a:moveTo>
                  <a:pt x="0" y="72285"/>
                </a:moveTo>
                <a:cubicBezTo>
                  <a:pt x="0" y="32390"/>
                  <a:pt x="32390" y="0"/>
                  <a:pt x="72285" y="0"/>
                </a:cubicBezTo>
                <a:cubicBezTo>
                  <a:pt x="112180" y="0"/>
                  <a:pt x="144569" y="32390"/>
                  <a:pt x="144569" y="72285"/>
                </a:cubicBezTo>
                <a:cubicBezTo>
                  <a:pt x="144569" y="112180"/>
                  <a:pt x="112180" y="144569"/>
                  <a:pt x="72285" y="144569"/>
                </a:cubicBezTo>
                <a:cubicBezTo>
                  <a:pt x="32390" y="144569"/>
                  <a:pt x="0" y="112180"/>
                  <a:pt x="0" y="72285"/>
                </a:cubicBezTo>
                <a:close/>
                <a:moveTo>
                  <a:pt x="72285" y="94874"/>
                </a:moveTo>
                <a:cubicBezTo>
                  <a:pt x="84752" y="94874"/>
                  <a:pt x="94874" y="84752"/>
                  <a:pt x="94874" y="72285"/>
                </a:cubicBezTo>
                <a:cubicBezTo>
                  <a:pt x="94874" y="59817"/>
                  <a:pt x="84752" y="49696"/>
                  <a:pt x="72285" y="49696"/>
                </a:cubicBezTo>
                <a:cubicBezTo>
                  <a:pt x="59817" y="49696"/>
                  <a:pt x="49696" y="59817"/>
                  <a:pt x="49696" y="72285"/>
                </a:cubicBezTo>
                <a:cubicBezTo>
                  <a:pt x="49696" y="84752"/>
                  <a:pt x="59817" y="94874"/>
                  <a:pt x="72285" y="94874"/>
                </a:cubicBezTo>
                <a:close/>
                <a:moveTo>
                  <a:pt x="72285" y="31625"/>
                </a:moveTo>
                <a:cubicBezTo>
                  <a:pt x="94725" y="31625"/>
                  <a:pt x="112945" y="49844"/>
                  <a:pt x="112945" y="72285"/>
                </a:cubicBezTo>
                <a:cubicBezTo>
                  <a:pt x="112945" y="94725"/>
                  <a:pt x="94725" y="112945"/>
                  <a:pt x="72285" y="112945"/>
                </a:cubicBezTo>
                <a:cubicBezTo>
                  <a:pt x="49844" y="112945"/>
                  <a:pt x="31625" y="94725"/>
                  <a:pt x="31625" y="72285"/>
                </a:cubicBezTo>
                <a:cubicBezTo>
                  <a:pt x="31625" y="49844"/>
                  <a:pt x="49844" y="31625"/>
                  <a:pt x="72285" y="31625"/>
                </a:cubicBezTo>
                <a:close/>
                <a:moveTo>
                  <a:pt x="63249" y="72285"/>
                </a:moveTo>
                <a:cubicBezTo>
                  <a:pt x="63249" y="67298"/>
                  <a:pt x="67298" y="63249"/>
                  <a:pt x="72285" y="63249"/>
                </a:cubicBezTo>
                <a:cubicBezTo>
                  <a:pt x="77271" y="63249"/>
                  <a:pt x="81320" y="67298"/>
                  <a:pt x="81320" y="72285"/>
                </a:cubicBezTo>
                <a:cubicBezTo>
                  <a:pt x="81320" y="77271"/>
                  <a:pt x="77271" y="81320"/>
                  <a:pt x="72285" y="81320"/>
                </a:cubicBezTo>
                <a:cubicBezTo>
                  <a:pt x="67298" y="81320"/>
                  <a:pt x="63249" y="77271"/>
                  <a:pt x="63249" y="72285"/>
                </a:cubicBezTo>
                <a:close/>
              </a:path>
            </a:pathLst>
          </a:custGeom>
          <a:solidFill>
            <a:srgbClr val="F9F7F3"/>
          </a:solidFill>
          <a:ln/>
        </p:spPr>
      </p:sp>
      <p:sp>
        <p:nvSpPr>
          <p:cNvPr id="26" name="Text 23"/>
          <p:cNvSpPr/>
          <p:nvPr/>
        </p:nvSpPr>
        <p:spPr>
          <a:xfrm>
            <a:off x="5635688" y="3019889"/>
            <a:ext cx="899542" cy="22488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20000"/>
              </a:lnSpc>
            </a:pPr>
            <a:r>
              <a:rPr lang="en-US" sz="1265" b="1" dirty="0">
                <a:solidFill>
                  <a:srgbClr val="4A5D52"/>
                </a:solidFill>
                <a:latin typeface="Oranienbaum" pitchFamily="34" charset="0"/>
                <a:ea typeface="Oranienbaum" pitchFamily="34" charset="-122"/>
                <a:cs typeface="Oranienbaum" pitchFamily="34" charset="-120"/>
              </a:rPr>
              <a:t>Core Mission</a:t>
            </a:r>
            <a:endParaRPr lang="en-US" sz="1600" dirty="0"/>
          </a:p>
        </p:txBody>
      </p:sp>
      <p:sp>
        <p:nvSpPr>
          <p:cNvPr id="27" name="Text 24"/>
          <p:cNvSpPr/>
          <p:nvPr/>
        </p:nvSpPr>
        <p:spPr>
          <a:xfrm>
            <a:off x="5218043" y="3389344"/>
            <a:ext cx="6561834" cy="62646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40000"/>
              </a:lnSpc>
            </a:pPr>
            <a:r>
              <a:rPr lang="en-US" sz="1012" dirty="0">
                <a:solidFill>
                  <a:srgbClr val="3C3633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To create a welcoming space where health-conscious individuals can enjoy exceptional food and beverages while supporting sustainable agriculture and local producers. We believe that </a:t>
            </a:r>
            <a:r>
              <a:rPr lang="en-US" sz="1012" b="1" dirty="0">
                <a:solidFill>
                  <a:srgbClr val="3C3633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conscious consumption</a:t>
            </a:r>
            <a:r>
              <a:rPr lang="en-US" sz="1012" dirty="0">
                <a:solidFill>
                  <a:srgbClr val="3C3633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 is a powerful tool for positive change.</a:t>
            </a:r>
            <a:endParaRPr lang="en-US" sz="1600" dirty="0"/>
          </a:p>
        </p:txBody>
      </p:sp>
      <p:sp>
        <p:nvSpPr>
          <p:cNvPr id="28" name="Shape 25"/>
          <p:cNvSpPr/>
          <p:nvPr/>
        </p:nvSpPr>
        <p:spPr>
          <a:xfrm>
            <a:off x="5057411" y="4304949"/>
            <a:ext cx="6818846" cy="1959715"/>
          </a:xfrm>
          <a:custGeom>
            <a:avLst/>
            <a:gdLst/>
            <a:ahLst/>
            <a:cxnLst/>
            <a:rect l="l" t="t" r="r" b="b"/>
            <a:pathLst>
              <a:path w="6818846" h="1959715">
                <a:moveTo>
                  <a:pt x="96379" y="0"/>
                </a:moveTo>
                <a:lnTo>
                  <a:pt x="6722467" y="0"/>
                </a:lnTo>
                <a:cubicBezTo>
                  <a:pt x="6775696" y="0"/>
                  <a:pt x="6818846" y="43150"/>
                  <a:pt x="6818846" y="96379"/>
                </a:cubicBezTo>
                <a:lnTo>
                  <a:pt x="6818846" y="1863337"/>
                </a:lnTo>
                <a:cubicBezTo>
                  <a:pt x="6818846" y="1916565"/>
                  <a:pt x="6775696" y="1959715"/>
                  <a:pt x="6722467" y="1959715"/>
                </a:cubicBezTo>
                <a:lnTo>
                  <a:pt x="96379" y="1959715"/>
                </a:lnTo>
                <a:cubicBezTo>
                  <a:pt x="43150" y="1959715"/>
                  <a:pt x="0" y="1916565"/>
                  <a:pt x="0" y="1863337"/>
                </a:cubicBezTo>
                <a:lnTo>
                  <a:pt x="0" y="96379"/>
                </a:lnTo>
                <a:cubicBezTo>
                  <a:pt x="0" y="43186"/>
                  <a:pt x="43186" y="0"/>
                  <a:pt x="96379" y="0"/>
                </a:cubicBezTo>
                <a:close/>
              </a:path>
            </a:pathLst>
          </a:custGeom>
          <a:solidFill>
            <a:srgbClr val="FFFFFF"/>
          </a:solidFill>
          <a:ln/>
          <a:effectLst>
            <a:outerShdw blurRad="48190" dist="32126" dir="5400000" algn="bl" rotWithShape="0">
              <a:srgbClr val="000000">
                <a:alpha val="10196"/>
              </a:srgbClr>
            </a:outerShdw>
          </a:effectLst>
        </p:spPr>
      </p:sp>
      <p:sp>
        <p:nvSpPr>
          <p:cNvPr id="29" name="Shape 26"/>
          <p:cNvSpPr/>
          <p:nvPr/>
        </p:nvSpPr>
        <p:spPr>
          <a:xfrm>
            <a:off x="5228083" y="4497708"/>
            <a:ext cx="180711" cy="160632"/>
          </a:xfrm>
          <a:custGeom>
            <a:avLst/>
            <a:gdLst/>
            <a:ahLst/>
            <a:cxnLst/>
            <a:rect l="l" t="t" r="r" b="b"/>
            <a:pathLst>
              <a:path w="180711" h="160632">
                <a:moveTo>
                  <a:pt x="97101" y="-5930"/>
                </a:moveTo>
                <a:cubicBezTo>
                  <a:pt x="95815" y="-8439"/>
                  <a:pt x="93211" y="-10040"/>
                  <a:pt x="90387" y="-10040"/>
                </a:cubicBezTo>
                <a:cubicBezTo>
                  <a:pt x="87563" y="-10040"/>
                  <a:pt x="84959" y="-8439"/>
                  <a:pt x="83673" y="-5930"/>
                </a:cubicBezTo>
                <a:lnTo>
                  <a:pt x="60582" y="39311"/>
                </a:lnTo>
                <a:lnTo>
                  <a:pt x="10416" y="47280"/>
                </a:lnTo>
                <a:cubicBezTo>
                  <a:pt x="7624" y="47719"/>
                  <a:pt x="5302" y="49696"/>
                  <a:pt x="4424" y="52394"/>
                </a:cubicBezTo>
                <a:cubicBezTo>
                  <a:pt x="3545" y="55092"/>
                  <a:pt x="4267" y="58041"/>
                  <a:pt x="6243" y="60049"/>
                </a:cubicBezTo>
                <a:lnTo>
                  <a:pt x="42135" y="95972"/>
                </a:lnTo>
                <a:lnTo>
                  <a:pt x="34229" y="146138"/>
                </a:lnTo>
                <a:cubicBezTo>
                  <a:pt x="33789" y="148930"/>
                  <a:pt x="34950" y="151754"/>
                  <a:pt x="37240" y="153417"/>
                </a:cubicBezTo>
                <a:cubicBezTo>
                  <a:pt x="39531" y="155079"/>
                  <a:pt x="42542" y="155330"/>
                  <a:pt x="45084" y="154044"/>
                </a:cubicBezTo>
                <a:lnTo>
                  <a:pt x="90387" y="131016"/>
                </a:lnTo>
                <a:lnTo>
                  <a:pt x="135659" y="154044"/>
                </a:lnTo>
                <a:cubicBezTo>
                  <a:pt x="138169" y="155330"/>
                  <a:pt x="141212" y="155079"/>
                  <a:pt x="143502" y="153417"/>
                </a:cubicBezTo>
                <a:cubicBezTo>
                  <a:pt x="145793" y="151754"/>
                  <a:pt x="146954" y="148961"/>
                  <a:pt x="146514" y="146138"/>
                </a:cubicBezTo>
                <a:lnTo>
                  <a:pt x="138577" y="95972"/>
                </a:lnTo>
                <a:lnTo>
                  <a:pt x="174468" y="60049"/>
                </a:lnTo>
                <a:cubicBezTo>
                  <a:pt x="176476" y="58041"/>
                  <a:pt x="177166" y="55092"/>
                  <a:pt x="176288" y="52394"/>
                </a:cubicBezTo>
                <a:cubicBezTo>
                  <a:pt x="175409" y="49696"/>
                  <a:pt x="173119" y="47719"/>
                  <a:pt x="170295" y="47280"/>
                </a:cubicBezTo>
                <a:lnTo>
                  <a:pt x="120161" y="39311"/>
                </a:lnTo>
                <a:lnTo>
                  <a:pt x="97101" y="-5930"/>
                </a:lnTo>
                <a:close/>
              </a:path>
            </a:pathLst>
          </a:custGeom>
          <a:solidFill>
            <a:srgbClr val="D4A373"/>
          </a:solidFill>
          <a:ln/>
        </p:spPr>
      </p:sp>
      <p:sp>
        <p:nvSpPr>
          <p:cNvPr id="30" name="Text 27"/>
          <p:cNvSpPr/>
          <p:nvPr/>
        </p:nvSpPr>
        <p:spPr>
          <a:xfrm>
            <a:off x="5418834" y="4465581"/>
            <a:ext cx="6377107" cy="22488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20000"/>
              </a:lnSpc>
            </a:pPr>
            <a:r>
              <a:rPr lang="en-US" sz="1265" b="1" dirty="0">
                <a:solidFill>
                  <a:srgbClr val="4A5D52"/>
                </a:solidFill>
                <a:latin typeface="Oranienbaum" pitchFamily="34" charset="0"/>
                <a:ea typeface="Oranienbaum" pitchFamily="34" charset="-122"/>
                <a:cs typeface="Oranienbaum" pitchFamily="34" charset="-120"/>
              </a:rPr>
              <a:t>Brand Values in Action</a:t>
            </a:r>
            <a:endParaRPr lang="en-US" sz="1600" dirty="0"/>
          </a:p>
        </p:txBody>
      </p:sp>
      <p:sp>
        <p:nvSpPr>
          <p:cNvPr id="31" name="Shape 28"/>
          <p:cNvSpPr/>
          <p:nvPr/>
        </p:nvSpPr>
        <p:spPr>
          <a:xfrm>
            <a:off x="5218043" y="4786846"/>
            <a:ext cx="3196585" cy="610403"/>
          </a:xfrm>
          <a:custGeom>
            <a:avLst/>
            <a:gdLst/>
            <a:ahLst/>
            <a:cxnLst/>
            <a:rect l="l" t="t" r="r" b="b"/>
            <a:pathLst>
              <a:path w="3196585" h="610403">
                <a:moveTo>
                  <a:pt x="64251" y="0"/>
                </a:moveTo>
                <a:lnTo>
                  <a:pt x="3132334" y="0"/>
                </a:lnTo>
                <a:cubicBezTo>
                  <a:pt x="3167819" y="0"/>
                  <a:pt x="3196585" y="28766"/>
                  <a:pt x="3196585" y="64251"/>
                </a:cubicBezTo>
                <a:lnTo>
                  <a:pt x="3196585" y="546152"/>
                </a:lnTo>
                <a:cubicBezTo>
                  <a:pt x="3196585" y="581637"/>
                  <a:pt x="3167819" y="610403"/>
                  <a:pt x="3132334" y="610403"/>
                </a:cubicBezTo>
                <a:lnTo>
                  <a:pt x="64251" y="610403"/>
                </a:lnTo>
                <a:cubicBezTo>
                  <a:pt x="28766" y="610403"/>
                  <a:pt x="0" y="581637"/>
                  <a:pt x="0" y="546152"/>
                </a:cubicBezTo>
                <a:lnTo>
                  <a:pt x="0" y="64251"/>
                </a:lnTo>
                <a:cubicBezTo>
                  <a:pt x="0" y="28790"/>
                  <a:pt x="28790" y="0"/>
                  <a:pt x="64251" y="0"/>
                </a:cubicBezTo>
                <a:close/>
              </a:path>
            </a:pathLst>
          </a:custGeom>
          <a:solidFill>
            <a:srgbClr val="4A5D52">
              <a:alpha val="5098"/>
            </a:srgbClr>
          </a:solidFill>
          <a:ln/>
        </p:spPr>
      </p:sp>
      <p:sp>
        <p:nvSpPr>
          <p:cNvPr id="32" name="Text 29"/>
          <p:cNvSpPr/>
          <p:nvPr/>
        </p:nvSpPr>
        <p:spPr>
          <a:xfrm>
            <a:off x="5314423" y="4883225"/>
            <a:ext cx="3068079" cy="19275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20000"/>
              </a:lnSpc>
            </a:pPr>
            <a:r>
              <a:rPr lang="en-US" sz="1012" b="1" dirty="0">
                <a:solidFill>
                  <a:srgbClr val="4A5D52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Sustainability</a:t>
            </a:r>
            <a:endParaRPr lang="en-US" sz="1600" dirty="0"/>
          </a:p>
        </p:txBody>
      </p:sp>
      <p:sp>
        <p:nvSpPr>
          <p:cNvPr id="33" name="Text 30"/>
          <p:cNvSpPr/>
          <p:nvPr/>
        </p:nvSpPr>
        <p:spPr>
          <a:xfrm>
            <a:off x="5314423" y="5108111"/>
            <a:ext cx="3068079" cy="19275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20000"/>
              </a:lnSpc>
            </a:pPr>
            <a:r>
              <a:rPr lang="en-US" sz="1012" dirty="0">
                <a:solidFill>
                  <a:srgbClr val="3C3633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Zero-waste initiatives, compostable packaging</a:t>
            </a:r>
            <a:endParaRPr lang="en-US" sz="1600" dirty="0"/>
          </a:p>
        </p:txBody>
      </p:sp>
      <p:sp>
        <p:nvSpPr>
          <p:cNvPr id="34" name="Shape 31"/>
          <p:cNvSpPr/>
          <p:nvPr/>
        </p:nvSpPr>
        <p:spPr>
          <a:xfrm>
            <a:off x="8513141" y="4786846"/>
            <a:ext cx="3196585" cy="610403"/>
          </a:xfrm>
          <a:custGeom>
            <a:avLst/>
            <a:gdLst/>
            <a:ahLst/>
            <a:cxnLst/>
            <a:rect l="l" t="t" r="r" b="b"/>
            <a:pathLst>
              <a:path w="3196585" h="610403">
                <a:moveTo>
                  <a:pt x="64251" y="0"/>
                </a:moveTo>
                <a:lnTo>
                  <a:pt x="3132334" y="0"/>
                </a:lnTo>
                <a:cubicBezTo>
                  <a:pt x="3167819" y="0"/>
                  <a:pt x="3196585" y="28766"/>
                  <a:pt x="3196585" y="64251"/>
                </a:cubicBezTo>
                <a:lnTo>
                  <a:pt x="3196585" y="546152"/>
                </a:lnTo>
                <a:cubicBezTo>
                  <a:pt x="3196585" y="581637"/>
                  <a:pt x="3167819" y="610403"/>
                  <a:pt x="3132334" y="610403"/>
                </a:cubicBezTo>
                <a:lnTo>
                  <a:pt x="64251" y="610403"/>
                </a:lnTo>
                <a:cubicBezTo>
                  <a:pt x="28766" y="610403"/>
                  <a:pt x="0" y="581637"/>
                  <a:pt x="0" y="546152"/>
                </a:cubicBezTo>
                <a:lnTo>
                  <a:pt x="0" y="64251"/>
                </a:lnTo>
                <a:cubicBezTo>
                  <a:pt x="0" y="28790"/>
                  <a:pt x="28790" y="0"/>
                  <a:pt x="64251" y="0"/>
                </a:cubicBezTo>
                <a:close/>
              </a:path>
            </a:pathLst>
          </a:custGeom>
          <a:solidFill>
            <a:srgbClr val="4A5D52">
              <a:alpha val="5098"/>
            </a:srgbClr>
          </a:solidFill>
          <a:ln/>
        </p:spPr>
      </p:sp>
      <p:sp>
        <p:nvSpPr>
          <p:cNvPr id="35" name="Text 32"/>
          <p:cNvSpPr/>
          <p:nvPr/>
        </p:nvSpPr>
        <p:spPr>
          <a:xfrm>
            <a:off x="8609521" y="4883225"/>
            <a:ext cx="3068079" cy="19275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20000"/>
              </a:lnSpc>
            </a:pPr>
            <a:r>
              <a:rPr lang="en-US" sz="1012" b="1" dirty="0">
                <a:solidFill>
                  <a:srgbClr val="4A5D52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Quality</a:t>
            </a:r>
            <a:endParaRPr lang="en-US" sz="1600" dirty="0"/>
          </a:p>
        </p:txBody>
      </p:sp>
      <p:sp>
        <p:nvSpPr>
          <p:cNvPr id="36" name="Text 33"/>
          <p:cNvSpPr/>
          <p:nvPr/>
        </p:nvSpPr>
        <p:spPr>
          <a:xfrm>
            <a:off x="8609521" y="5108111"/>
            <a:ext cx="3068079" cy="19275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20000"/>
              </a:lnSpc>
            </a:pPr>
            <a:r>
              <a:rPr lang="en-US" sz="1012" dirty="0">
                <a:solidFill>
                  <a:srgbClr val="3C3633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Premium organic ingredients, artisanal preparation</a:t>
            </a:r>
            <a:endParaRPr lang="en-US" sz="1600" dirty="0"/>
          </a:p>
        </p:txBody>
      </p:sp>
      <p:sp>
        <p:nvSpPr>
          <p:cNvPr id="37" name="Shape 34"/>
          <p:cNvSpPr/>
          <p:nvPr/>
        </p:nvSpPr>
        <p:spPr>
          <a:xfrm>
            <a:off x="5218043" y="5493628"/>
            <a:ext cx="3196585" cy="610403"/>
          </a:xfrm>
          <a:custGeom>
            <a:avLst/>
            <a:gdLst/>
            <a:ahLst/>
            <a:cxnLst/>
            <a:rect l="l" t="t" r="r" b="b"/>
            <a:pathLst>
              <a:path w="3196585" h="610403">
                <a:moveTo>
                  <a:pt x="64251" y="0"/>
                </a:moveTo>
                <a:lnTo>
                  <a:pt x="3132334" y="0"/>
                </a:lnTo>
                <a:cubicBezTo>
                  <a:pt x="3167819" y="0"/>
                  <a:pt x="3196585" y="28766"/>
                  <a:pt x="3196585" y="64251"/>
                </a:cubicBezTo>
                <a:lnTo>
                  <a:pt x="3196585" y="546152"/>
                </a:lnTo>
                <a:cubicBezTo>
                  <a:pt x="3196585" y="581637"/>
                  <a:pt x="3167819" y="610403"/>
                  <a:pt x="3132334" y="610403"/>
                </a:cubicBezTo>
                <a:lnTo>
                  <a:pt x="64251" y="610403"/>
                </a:lnTo>
                <a:cubicBezTo>
                  <a:pt x="28766" y="610403"/>
                  <a:pt x="0" y="581637"/>
                  <a:pt x="0" y="546152"/>
                </a:cubicBezTo>
                <a:lnTo>
                  <a:pt x="0" y="64251"/>
                </a:lnTo>
                <a:cubicBezTo>
                  <a:pt x="0" y="28790"/>
                  <a:pt x="28790" y="0"/>
                  <a:pt x="64251" y="0"/>
                </a:cubicBezTo>
                <a:close/>
              </a:path>
            </a:pathLst>
          </a:custGeom>
          <a:solidFill>
            <a:srgbClr val="4A5D52">
              <a:alpha val="5098"/>
            </a:srgbClr>
          </a:solidFill>
          <a:ln/>
        </p:spPr>
      </p:sp>
      <p:sp>
        <p:nvSpPr>
          <p:cNvPr id="38" name="Text 35"/>
          <p:cNvSpPr/>
          <p:nvPr/>
        </p:nvSpPr>
        <p:spPr>
          <a:xfrm>
            <a:off x="5314423" y="5590008"/>
            <a:ext cx="3068079" cy="19275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20000"/>
              </a:lnSpc>
            </a:pPr>
            <a:r>
              <a:rPr lang="en-US" sz="1012" b="1" dirty="0">
                <a:solidFill>
                  <a:srgbClr val="4A5D52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Community</a:t>
            </a:r>
            <a:endParaRPr lang="en-US" sz="1600" dirty="0"/>
          </a:p>
        </p:txBody>
      </p:sp>
      <p:sp>
        <p:nvSpPr>
          <p:cNvPr id="39" name="Text 36"/>
          <p:cNvSpPr/>
          <p:nvPr/>
        </p:nvSpPr>
        <p:spPr>
          <a:xfrm>
            <a:off x="5314423" y="5814893"/>
            <a:ext cx="3068079" cy="19275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20000"/>
              </a:lnSpc>
            </a:pPr>
            <a:r>
              <a:rPr lang="en-US" sz="1012" dirty="0">
                <a:solidFill>
                  <a:srgbClr val="3C3633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Local partnerships, farmer relationships</a:t>
            </a:r>
            <a:endParaRPr lang="en-US" sz="1600" dirty="0"/>
          </a:p>
        </p:txBody>
      </p:sp>
      <p:sp>
        <p:nvSpPr>
          <p:cNvPr id="40" name="Shape 37"/>
          <p:cNvSpPr/>
          <p:nvPr/>
        </p:nvSpPr>
        <p:spPr>
          <a:xfrm>
            <a:off x="8513141" y="5493628"/>
            <a:ext cx="3196585" cy="610403"/>
          </a:xfrm>
          <a:custGeom>
            <a:avLst/>
            <a:gdLst/>
            <a:ahLst/>
            <a:cxnLst/>
            <a:rect l="l" t="t" r="r" b="b"/>
            <a:pathLst>
              <a:path w="3196585" h="610403">
                <a:moveTo>
                  <a:pt x="64251" y="0"/>
                </a:moveTo>
                <a:lnTo>
                  <a:pt x="3132334" y="0"/>
                </a:lnTo>
                <a:cubicBezTo>
                  <a:pt x="3167819" y="0"/>
                  <a:pt x="3196585" y="28766"/>
                  <a:pt x="3196585" y="64251"/>
                </a:cubicBezTo>
                <a:lnTo>
                  <a:pt x="3196585" y="546152"/>
                </a:lnTo>
                <a:cubicBezTo>
                  <a:pt x="3196585" y="581637"/>
                  <a:pt x="3167819" y="610403"/>
                  <a:pt x="3132334" y="610403"/>
                </a:cubicBezTo>
                <a:lnTo>
                  <a:pt x="64251" y="610403"/>
                </a:lnTo>
                <a:cubicBezTo>
                  <a:pt x="28766" y="610403"/>
                  <a:pt x="0" y="581637"/>
                  <a:pt x="0" y="546152"/>
                </a:cubicBezTo>
                <a:lnTo>
                  <a:pt x="0" y="64251"/>
                </a:lnTo>
                <a:cubicBezTo>
                  <a:pt x="0" y="28790"/>
                  <a:pt x="28790" y="0"/>
                  <a:pt x="64251" y="0"/>
                </a:cubicBezTo>
                <a:close/>
              </a:path>
            </a:pathLst>
          </a:custGeom>
          <a:solidFill>
            <a:srgbClr val="4A5D52">
              <a:alpha val="5098"/>
            </a:srgbClr>
          </a:solidFill>
          <a:ln/>
        </p:spPr>
      </p:sp>
      <p:sp>
        <p:nvSpPr>
          <p:cNvPr id="41" name="Text 38"/>
          <p:cNvSpPr/>
          <p:nvPr/>
        </p:nvSpPr>
        <p:spPr>
          <a:xfrm>
            <a:off x="8609521" y="5590008"/>
            <a:ext cx="3068079" cy="19275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20000"/>
              </a:lnSpc>
            </a:pPr>
            <a:r>
              <a:rPr lang="en-US" sz="1012" b="1" dirty="0">
                <a:solidFill>
                  <a:srgbClr val="4A5D52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Creativity</a:t>
            </a:r>
            <a:endParaRPr lang="en-US" sz="1600" dirty="0"/>
          </a:p>
        </p:txBody>
      </p:sp>
      <p:sp>
        <p:nvSpPr>
          <p:cNvPr id="42" name="Text 39"/>
          <p:cNvSpPr/>
          <p:nvPr/>
        </p:nvSpPr>
        <p:spPr>
          <a:xfrm>
            <a:off x="8609521" y="5814893"/>
            <a:ext cx="3068079" cy="19275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20000"/>
              </a:lnSpc>
            </a:pPr>
            <a:r>
              <a:rPr lang="en-US" sz="1012" dirty="0">
                <a:solidFill>
                  <a:srgbClr val="3C3633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Seasonal menus, innovative flavor combinations</a:t>
            </a:r>
            <a:endParaRPr lang="en-US" sz="1600" dirty="0"/>
          </a:p>
        </p:txBody>
      </p:sp>
    </p:spTree>
  </p:cSld>
  <p:clrMapOvr>
    <a:masterClrMapping/>
  </p:clrMapOvr>
  <p:transition>
    <p:fade/>
  </p:transition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9F7F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317500" y="317500"/>
            <a:ext cx="11620500" cy="19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30000"/>
              </a:lnSpc>
            </a:pPr>
            <a:r>
              <a:rPr lang="en-US" sz="1000" b="1" kern="0" spc="100" dirty="0">
                <a:solidFill>
                  <a:srgbClr val="A99F96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03 • MARKETING STRATEGY</a:t>
            </a:r>
            <a:endParaRPr lang="en-US" sz="1600" dirty="0"/>
          </a:p>
        </p:txBody>
      </p:sp>
      <p:sp>
        <p:nvSpPr>
          <p:cNvPr id="3" name="Text 1"/>
          <p:cNvSpPr/>
          <p:nvPr/>
        </p:nvSpPr>
        <p:spPr>
          <a:xfrm>
            <a:off x="317500" y="571500"/>
            <a:ext cx="11699875" cy="3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90000"/>
              </a:lnSpc>
            </a:pPr>
            <a:r>
              <a:rPr lang="en-US" sz="2250" b="1" dirty="0">
                <a:solidFill>
                  <a:srgbClr val="4A5D52"/>
                </a:solidFill>
                <a:latin typeface="Oranienbaum" pitchFamily="34" charset="0"/>
                <a:ea typeface="Oranienbaum" pitchFamily="34" charset="-122"/>
                <a:cs typeface="Oranienbaum" pitchFamily="34" charset="-120"/>
              </a:rPr>
              <a:t>Social Media Strategy</a:t>
            </a:r>
            <a:endParaRPr lang="en-US" sz="1600" dirty="0"/>
          </a:p>
        </p:txBody>
      </p:sp>
      <p:sp>
        <p:nvSpPr>
          <p:cNvPr id="4" name="Text 2"/>
          <p:cNvSpPr/>
          <p:nvPr/>
        </p:nvSpPr>
        <p:spPr>
          <a:xfrm>
            <a:off x="317500" y="952500"/>
            <a:ext cx="11628438" cy="22225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30000"/>
              </a:lnSpc>
            </a:pPr>
            <a:r>
              <a:rPr lang="en-US" sz="1125" dirty="0">
                <a:solidFill>
                  <a:srgbClr val="A99F96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Building community through authentic visual storytelling</a:t>
            </a:r>
            <a:endParaRPr lang="en-US" sz="1600" dirty="0"/>
          </a:p>
        </p:txBody>
      </p:sp>
      <p:sp>
        <p:nvSpPr>
          <p:cNvPr id="5" name="Shape 3"/>
          <p:cNvSpPr/>
          <p:nvPr/>
        </p:nvSpPr>
        <p:spPr>
          <a:xfrm>
            <a:off x="317500" y="1301750"/>
            <a:ext cx="5699125" cy="1333500"/>
          </a:xfrm>
          <a:custGeom>
            <a:avLst/>
            <a:gdLst/>
            <a:ahLst/>
            <a:cxnLst/>
            <a:rect l="l" t="t" r="r" b="b"/>
            <a:pathLst>
              <a:path w="5699125" h="1333500">
                <a:moveTo>
                  <a:pt x="95252" y="0"/>
                </a:moveTo>
                <a:lnTo>
                  <a:pt x="5603873" y="0"/>
                </a:lnTo>
                <a:cubicBezTo>
                  <a:pt x="5656479" y="0"/>
                  <a:pt x="5699125" y="42646"/>
                  <a:pt x="5699125" y="95252"/>
                </a:cubicBezTo>
                <a:lnTo>
                  <a:pt x="5699125" y="1238248"/>
                </a:lnTo>
                <a:cubicBezTo>
                  <a:pt x="5699125" y="1290854"/>
                  <a:pt x="5656479" y="1333500"/>
                  <a:pt x="5603873" y="1333500"/>
                </a:cubicBezTo>
                <a:lnTo>
                  <a:pt x="95252" y="1333500"/>
                </a:lnTo>
                <a:cubicBezTo>
                  <a:pt x="42646" y="1333500"/>
                  <a:pt x="0" y="1290854"/>
                  <a:pt x="0" y="1238248"/>
                </a:cubicBezTo>
                <a:lnTo>
                  <a:pt x="0" y="95252"/>
                </a:lnTo>
                <a:cubicBezTo>
                  <a:pt x="0" y="42646"/>
                  <a:pt x="42646" y="0"/>
                  <a:pt x="95252" y="0"/>
                </a:cubicBezTo>
                <a:close/>
              </a:path>
            </a:pathLst>
          </a:custGeom>
          <a:solidFill>
            <a:srgbClr val="FFFFFF"/>
          </a:solidFill>
          <a:ln/>
          <a:effectLst>
            <a:outerShdw blurRad="47625" dist="31750" dir="5400000" algn="bl" rotWithShape="0">
              <a:srgbClr val="000000">
                <a:alpha val="10196"/>
              </a:srgbClr>
            </a:outerShdw>
          </a:effectLst>
        </p:spPr>
      </p:sp>
      <p:sp>
        <p:nvSpPr>
          <p:cNvPr id="6" name="Shape 4"/>
          <p:cNvSpPr/>
          <p:nvPr/>
        </p:nvSpPr>
        <p:spPr>
          <a:xfrm>
            <a:off x="506016" y="1492250"/>
            <a:ext cx="138906" cy="158750"/>
          </a:xfrm>
          <a:custGeom>
            <a:avLst/>
            <a:gdLst/>
            <a:ahLst/>
            <a:cxnLst/>
            <a:rect l="l" t="t" r="r" b="b"/>
            <a:pathLst>
              <a:path w="138906" h="158750">
                <a:moveTo>
                  <a:pt x="69546" y="43718"/>
                </a:moveTo>
                <a:cubicBezTo>
                  <a:pt x="56807" y="43685"/>
                  <a:pt x="45018" y="50450"/>
                  <a:pt x="38620" y="61466"/>
                </a:cubicBezTo>
                <a:cubicBezTo>
                  <a:pt x="32222" y="72482"/>
                  <a:pt x="32186" y="86074"/>
                  <a:pt x="38527" y="97123"/>
                </a:cubicBezTo>
                <a:cubicBezTo>
                  <a:pt x="44868" y="108172"/>
                  <a:pt x="56621" y="114999"/>
                  <a:pt x="69360" y="115032"/>
                </a:cubicBezTo>
                <a:cubicBezTo>
                  <a:pt x="89040" y="115083"/>
                  <a:pt x="105059" y="99148"/>
                  <a:pt x="105110" y="79468"/>
                </a:cubicBezTo>
                <a:cubicBezTo>
                  <a:pt x="105161" y="59789"/>
                  <a:pt x="89226" y="43770"/>
                  <a:pt x="69546" y="43718"/>
                </a:cubicBezTo>
                <a:close/>
                <a:moveTo>
                  <a:pt x="69360" y="56245"/>
                </a:moveTo>
                <a:cubicBezTo>
                  <a:pt x="77624" y="56211"/>
                  <a:pt x="85277" y="60589"/>
                  <a:pt x="89438" y="67729"/>
                </a:cubicBezTo>
                <a:cubicBezTo>
                  <a:pt x="93599" y="74869"/>
                  <a:pt x="93634" y="83686"/>
                  <a:pt x="89531" y="90860"/>
                </a:cubicBezTo>
                <a:cubicBezTo>
                  <a:pt x="85428" y="98033"/>
                  <a:pt x="77810" y="102472"/>
                  <a:pt x="69546" y="102505"/>
                </a:cubicBezTo>
                <a:cubicBezTo>
                  <a:pt x="56780" y="102557"/>
                  <a:pt x="46374" y="92234"/>
                  <a:pt x="46323" y="79468"/>
                </a:cubicBezTo>
                <a:cubicBezTo>
                  <a:pt x="46271" y="66702"/>
                  <a:pt x="56594" y="56296"/>
                  <a:pt x="69360" y="56245"/>
                </a:cubicBezTo>
                <a:close/>
                <a:moveTo>
                  <a:pt x="98320" y="42261"/>
                </a:moveTo>
                <a:cubicBezTo>
                  <a:pt x="98320" y="37675"/>
                  <a:pt x="102043" y="33951"/>
                  <a:pt x="106629" y="33951"/>
                </a:cubicBezTo>
                <a:cubicBezTo>
                  <a:pt x="111215" y="33951"/>
                  <a:pt x="114939" y="37675"/>
                  <a:pt x="114939" y="42261"/>
                </a:cubicBezTo>
                <a:cubicBezTo>
                  <a:pt x="114939" y="46847"/>
                  <a:pt x="111215" y="50571"/>
                  <a:pt x="106629" y="50571"/>
                </a:cubicBezTo>
                <a:cubicBezTo>
                  <a:pt x="102043" y="50571"/>
                  <a:pt x="98320" y="46847"/>
                  <a:pt x="98320" y="42261"/>
                </a:cubicBezTo>
                <a:close/>
                <a:moveTo>
                  <a:pt x="138534" y="50695"/>
                </a:moveTo>
                <a:cubicBezTo>
                  <a:pt x="138007" y="39563"/>
                  <a:pt x="135465" y="29704"/>
                  <a:pt x="127310" y="21580"/>
                </a:cubicBezTo>
                <a:cubicBezTo>
                  <a:pt x="119187" y="13457"/>
                  <a:pt x="109327" y="10914"/>
                  <a:pt x="98196" y="10356"/>
                </a:cubicBezTo>
                <a:cubicBezTo>
                  <a:pt x="86723" y="9705"/>
                  <a:pt x="52338" y="9705"/>
                  <a:pt x="40866" y="10356"/>
                </a:cubicBezTo>
                <a:cubicBezTo>
                  <a:pt x="29766" y="10883"/>
                  <a:pt x="19906" y="13426"/>
                  <a:pt x="11751" y="21549"/>
                </a:cubicBezTo>
                <a:cubicBezTo>
                  <a:pt x="3597" y="29673"/>
                  <a:pt x="1085" y="39532"/>
                  <a:pt x="527" y="50664"/>
                </a:cubicBezTo>
                <a:cubicBezTo>
                  <a:pt x="-124" y="62136"/>
                  <a:pt x="-124" y="96521"/>
                  <a:pt x="527" y="107993"/>
                </a:cubicBezTo>
                <a:cubicBezTo>
                  <a:pt x="1054" y="119125"/>
                  <a:pt x="3597" y="128984"/>
                  <a:pt x="11751" y="137108"/>
                </a:cubicBezTo>
                <a:cubicBezTo>
                  <a:pt x="19906" y="145231"/>
                  <a:pt x="29735" y="147774"/>
                  <a:pt x="40866" y="148332"/>
                </a:cubicBezTo>
                <a:cubicBezTo>
                  <a:pt x="52338" y="148983"/>
                  <a:pt x="86723" y="148983"/>
                  <a:pt x="98196" y="148332"/>
                </a:cubicBezTo>
                <a:cubicBezTo>
                  <a:pt x="109327" y="147805"/>
                  <a:pt x="119187" y="145262"/>
                  <a:pt x="127310" y="137108"/>
                </a:cubicBezTo>
                <a:cubicBezTo>
                  <a:pt x="135434" y="128984"/>
                  <a:pt x="137976" y="119125"/>
                  <a:pt x="138534" y="107993"/>
                </a:cubicBezTo>
                <a:cubicBezTo>
                  <a:pt x="139185" y="96521"/>
                  <a:pt x="139185" y="62167"/>
                  <a:pt x="138534" y="50695"/>
                </a:cubicBezTo>
                <a:close/>
                <a:moveTo>
                  <a:pt x="123713" y="120303"/>
                </a:moveTo>
                <a:cubicBezTo>
                  <a:pt x="121295" y="126380"/>
                  <a:pt x="116613" y="131062"/>
                  <a:pt x="110505" y="133511"/>
                </a:cubicBezTo>
                <a:cubicBezTo>
                  <a:pt x="101358" y="137139"/>
                  <a:pt x="79654" y="136302"/>
                  <a:pt x="69546" y="136302"/>
                </a:cubicBezTo>
                <a:cubicBezTo>
                  <a:pt x="59438" y="136302"/>
                  <a:pt x="37703" y="137108"/>
                  <a:pt x="28587" y="133511"/>
                </a:cubicBezTo>
                <a:cubicBezTo>
                  <a:pt x="22510" y="131093"/>
                  <a:pt x="17828" y="126411"/>
                  <a:pt x="15379" y="120303"/>
                </a:cubicBezTo>
                <a:cubicBezTo>
                  <a:pt x="11751" y="111156"/>
                  <a:pt x="12588" y="89452"/>
                  <a:pt x="12588" y="79344"/>
                </a:cubicBezTo>
                <a:cubicBezTo>
                  <a:pt x="12588" y="69236"/>
                  <a:pt x="11782" y="47501"/>
                  <a:pt x="15379" y="38385"/>
                </a:cubicBezTo>
                <a:cubicBezTo>
                  <a:pt x="17797" y="32308"/>
                  <a:pt x="22479" y="27626"/>
                  <a:pt x="28587" y="25177"/>
                </a:cubicBezTo>
                <a:cubicBezTo>
                  <a:pt x="37734" y="21549"/>
                  <a:pt x="59438" y="22386"/>
                  <a:pt x="69546" y="22386"/>
                </a:cubicBezTo>
                <a:cubicBezTo>
                  <a:pt x="79654" y="22386"/>
                  <a:pt x="101389" y="21580"/>
                  <a:pt x="110505" y="25177"/>
                </a:cubicBezTo>
                <a:cubicBezTo>
                  <a:pt x="116582" y="27595"/>
                  <a:pt x="121264" y="32277"/>
                  <a:pt x="123713" y="38385"/>
                </a:cubicBezTo>
                <a:cubicBezTo>
                  <a:pt x="127341" y="47532"/>
                  <a:pt x="126504" y="69236"/>
                  <a:pt x="126504" y="79344"/>
                </a:cubicBezTo>
                <a:cubicBezTo>
                  <a:pt x="126504" y="89452"/>
                  <a:pt x="127341" y="111187"/>
                  <a:pt x="123713" y="120303"/>
                </a:cubicBezTo>
                <a:close/>
              </a:path>
            </a:pathLst>
          </a:custGeom>
          <a:solidFill>
            <a:srgbClr val="D4A373"/>
          </a:solidFill>
          <a:ln/>
        </p:spPr>
      </p:sp>
      <p:sp>
        <p:nvSpPr>
          <p:cNvPr id="7" name="Text 5"/>
          <p:cNvSpPr/>
          <p:nvPr/>
        </p:nvSpPr>
        <p:spPr>
          <a:xfrm>
            <a:off x="674688" y="1460500"/>
            <a:ext cx="5262563" cy="22225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20000"/>
              </a:lnSpc>
            </a:pPr>
            <a:r>
              <a:rPr lang="en-US" sz="1250" b="1" dirty="0">
                <a:solidFill>
                  <a:srgbClr val="4A5D52"/>
                </a:solidFill>
                <a:latin typeface="Oranienbaum" pitchFamily="34" charset="0"/>
                <a:ea typeface="Oranienbaum" pitchFamily="34" charset="-122"/>
                <a:cs typeface="Oranienbaum" pitchFamily="34" charset="-120"/>
              </a:rPr>
              <a:t>Instagram: Visual Showcase</a:t>
            </a:r>
            <a:endParaRPr lang="en-US" sz="1600" dirty="0"/>
          </a:p>
        </p:txBody>
      </p:sp>
      <p:sp>
        <p:nvSpPr>
          <p:cNvPr id="8" name="Shape 6"/>
          <p:cNvSpPr/>
          <p:nvPr/>
        </p:nvSpPr>
        <p:spPr>
          <a:xfrm>
            <a:off x="492125" y="1809750"/>
            <a:ext cx="127000" cy="127000"/>
          </a:xfrm>
          <a:custGeom>
            <a:avLst/>
            <a:gdLst/>
            <a:ahLst/>
            <a:cxnLst/>
            <a:rect l="l" t="t" r="r" b="b"/>
            <a:pathLst>
              <a:path w="127000" h="127000">
                <a:moveTo>
                  <a:pt x="36984" y="16073"/>
                </a:moveTo>
                <a:lnTo>
                  <a:pt x="34404" y="23812"/>
                </a:lnTo>
                <a:lnTo>
                  <a:pt x="15875" y="23812"/>
                </a:lnTo>
                <a:cubicBezTo>
                  <a:pt x="7119" y="23812"/>
                  <a:pt x="0" y="30931"/>
                  <a:pt x="0" y="39688"/>
                </a:cubicBezTo>
                <a:lnTo>
                  <a:pt x="0" y="103188"/>
                </a:lnTo>
                <a:cubicBezTo>
                  <a:pt x="0" y="111944"/>
                  <a:pt x="7119" y="119063"/>
                  <a:pt x="15875" y="119063"/>
                </a:cubicBezTo>
                <a:lnTo>
                  <a:pt x="111125" y="119063"/>
                </a:lnTo>
                <a:cubicBezTo>
                  <a:pt x="119881" y="119063"/>
                  <a:pt x="127000" y="111944"/>
                  <a:pt x="127000" y="103188"/>
                </a:cubicBezTo>
                <a:lnTo>
                  <a:pt x="127000" y="39688"/>
                </a:lnTo>
                <a:cubicBezTo>
                  <a:pt x="127000" y="30931"/>
                  <a:pt x="119881" y="23812"/>
                  <a:pt x="111125" y="23812"/>
                </a:cubicBezTo>
                <a:lnTo>
                  <a:pt x="92596" y="23812"/>
                </a:lnTo>
                <a:lnTo>
                  <a:pt x="90016" y="16073"/>
                </a:lnTo>
                <a:cubicBezTo>
                  <a:pt x="88404" y="11212"/>
                  <a:pt x="83865" y="7938"/>
                  <a:pt x="78730" y="7938"/>
                </a:cubicBezTo>
                <a:lnTo>
                  <a:pt x="48270" y="7938"/>
                </a:lnTo>
                <a:cubicBezTo>
                  <a:pt x="43135" y="7938"/>
                  <a:pt x="38596" y="11212"/>
                  <a:pt x="36984" y="16073"/>
                </a:cubicBezTo>
                <a:close/>
                <a:moveTo>
                  <a:pt x="63500" y="47625"/>
                </a:moveTo>
                <a:cubicBezTo>
                  <a:pt x="76642" y="47625"/>
                  <a:pt x="87313" y="58295"/>
                  <a:pt x="87313" y="71438"/>
                </a:cubicBezTo>
                <a:cubicBezTo>
                  <a:pt x="87313" y="84580"/>
                  <a:pt x="76642" y="95250"/>
                  <a:pt x="63500" y="95250"/>
                </a:cubicBezTo>
                <a:cubicBezTo>
                  <a:pt x="50358" y="95250"/>
                  <a:pt x="39688" y="84580"/>
                  <a:pt x="39688" y="71438"/>
                </a:cubicBezTo>
                <a:cubicBezTo>
                  <a:pt x="39688" y="58295"/>
                  <a:pt x="50358" y="47625"/>
                  <a:pt x="63500" y="47625"/>
                </a:cubicBezTo>
                <a:close/>
              </a:path>
            </a:pathLst>
          </a:custGeom>
          <a:solidFill>
            <a:srgbClr val="4A5D52"/>
          </a:solidFill>
          <a:ln/>
        </p:spPr>
      </p:sp>
      <p:sp>
        <p:nvSpPr>
          <p:cNvPr id="9" name="Text 7"/>
          <p:cNvSpPr/>
          <p:nvPr/>
        </p:nvSpPr>
        <p:spPr>
          <a:xfrm>
            <a:off x="698500" y="1778000"/>
            <a:ext cx="3905250" cy="19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30000"/>
              </a:lnSpc>
            </a:pPr>
            <a:r>
              <a:rPr lang="en-US" sz="1000" b="1" dirty="0">
                <a:solidFill>
                  <a:srgbClr val="3C3633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Content:</a:t>
            </a:r>
            <a:r>
              <a:rPr lang="en-US" sz="1000" dirty="0">
                <a:solidFill>
                  <a:srgbClr val="3C3633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 Latte art, seasonal dishes, café ambiance, behind-the-scenes</a:t>
            </a:r>
            <a:endParaRPr lang="en-US" sz="1600" dirty="0"/>
          </a:p>
        </p:txBody>
      </p:sp>
      <p:sp>
        <p:nvSpPr>
          <p:cNvPr id="10" name="Shape 8"/>
          <p:cNvSpPr/>
          <p:nvPr/>
        </p:nvSpPr>
        <p:spPr>
          <a:xfrm>
            <a:off x="500063" y="2063750"/>
            <a:ext cx="111125" cy="127000"/>
          </a:xfrm>
          <a:custGeom>
            <a:avLst/>
            <a:gdLst/>
            <a:ahLst/>
            <a:cxnLst/>
            <a:rect l="l" t="t" r="r" b="b"/>
            <a:pathLst>
              <a:path w="111125" h="127000">
                <a:moveTo>
                  <a:pt x="31750" y="0"/>
                </a:moveTo>
                <a:cubicBezTo>
                  <a:pt x="27360" y="0"/>
                  <a:pt x="23812" y="3547"/>
                  <a:pt x="23812" y="7938"/>
                </a:cubicBezTo>
                <a:lnTo>
                  <a:pt x="23812" y="15875"/>
                </a:lnTo>
                <a:lnTo>
                  <a:pt x="15875" y="15875"/>
                </a:lnTo>
                <a:cubicBezTo>
                  <a:pt x="7119" y="15875"/>
                  <a:pt x="0" y="22994"/>
                  <a:pt x="0" y="31750"/>
                </a:cubicBezTo>
                <a:lnTo>
                  <a:pt x="0" y="43656"/>
                </a:lnTo>
                <a:lnTo>
                  <a:pt x="111125" y="43656"/>
                </a:lnTo>
                <a:lnTo>
                  <a:pt x="111125" y="31750"/>
                </a:lnTo>
                <a:cubicBezTo>
                  <a:pt x="111125" y="22994"/>
                  <a:pt x="104006" y="15875"/>
                  <a:pt x="95250" y="15875"/>
                </a:cubicBezTo>
                <a:lnTo>
                  <a:pt x="87313" y="15875"/>
                </a:lnTo>
                <a:lnTo>
                  <a:pt x="87313" y="7938"/>
                </a:lnTo>
                <a:cubicBezTo>
                  <a:pt x="87313" y="3547"/>
                  <a:pt x="83765" y="0"/>
                  <a:pt x="79375" y="0"/>
                </a:cubicBezTo>
                <a:cubicBezTo>
                  <a:pt x="74985" y="0"/>
                  <a:pt x="71438" y="3547"/>
                  <a:pt x="71438" y="7938"/>
                </a:cubicBezTo>
                <a:lnTo>
                  <a:pt x="71438" y="15875"/>
                </a:lnTo>
                <a:lnTo>
                  <a:pt x="39688" y="15875"/>
                </a:lnTo>
                <a:lnTo>
                  <a:pt x="39688" y="7938"/>
                </a:lnTo>
                <a:cubicBezTo>
                  <a:pt x="39688" y="3547"/>
                  <a:pt x="36140" y="0"/>
                  <a:pt x="31750" y="0"/>
                </a:cubicBezTo>
                <a:close/>
                <a:moveTo>
                  <a:pt x="0" y="55563"/>
                </a:moveTo>
                <a:lnTo>
                  <a:pt x="0" y="103188"/>
                </a:lnTo>
                <a:cubicBezTo>
                  <a:pt x="0" y="111944"/>
                  <a:pt x="7119" y="119063"/>
                  <a:pt x="15875" y="119063"/>
                </a:cubicBezTo>
                <a:lnTo>
                  <a:pt x="95250" y="119063"/>
                </a:lnTo>
                <a:cubicBezTo>
                  <a:pt x="104006" y="119063"/>
                  <a:pt x="111125" y="111944"/>
                  <a:pt x="111125" y="103188"/>
                </a:cubicBezTo>
                <a:lnTo>
                  <a:pt x="111125" y="55563"/>
                </a:lnTo>
                <a:lnTo>
                  <a:pt x="0" y="55563"/>
                </a:lnTo>
                <a:close/>
              </a:path>
            </a:pathLst>
          </a:custGeom>
          <a:solidFill>
            <a:srgbClr val="4A5D52"/>
          </a:solidFill>
          <a:ln/>
        </p:spPr>
      </p:sp>
      <p:sp>
        <p:nvSpPr>
          <p:cNvPr id="11" name="Text 9"/>
          <p:cNvSpPr/>
          <p:nvPr/>
        </p:nvSpPr>
        <p:spPr>
          <a:xfrm>
            <a:off x="698500" y="2032000"/>
            <a:ext cx="2444750" cy="19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30000"/>
              </a:lnSpc>
            </a:pPr>
            <a:r>
              <a:rPr lang="en-US" sz="1000" b="1" dirty="0">
                <a:solidFill>
                  <a:srgbClr val="3C3633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Frequency:</a:t>
            </a:r>
            <a:r>
              <a:rPr lang="en-US" sz="1000" dirty="0">
                <a:solidFill>
                  <a:srgbClr val="3C3633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 4-6 posts weekly + daily Stories</a:t>
            </a:r>
            <a:endParaRPr lang="en-US" sz="1600" dirty="0"/>
          </a:p>
        </p:txBody>
      </p:sp>
      <p:sp>
        <p:nvSpPr>
          <p:cNvPr id="12" name="Shape 10"/>
          <p:cNvSpPr/>
          <p:nvPr/>
        </p:nvSpPr>
        <p:spPr>
          <a:xfrm>
            <a:off x="492125" y="2317750"/>
            <a:ext cx="127000" cy="127000"/>
          </a:xfrm>
          <a:custGeom>
            <a:avLst/>
            <a:gdLst/>
            <a:ahLst/>
            <a:cxnLst/>
            <a:rect l="l" t="t" r="r" b="b"/>
            <a:pathLst>
              <a:path w="127000" h="127000">
                <a:moveTo>
                  <a:pt x="53256" y="174"/>
                </a:moveTo>
                <a:cubicBezTo>
                  <a:pt x="57547" y="1091"/>
                  <a:pt x="60275" y="5308"/>
                  <a:pt x="59358" y="9599"/>
                </a:cubicBezTo>
                <a:lnTo>
                  <a:pt x="54620" y="31750"/>
                </a:lnTo>
                <a:lnTo>
                  <a:pt x="85998" y="31750"/>
                </a:lnTo>
                <a:lnTo>
                  <a:pt x="91455" y="6276"/>
                </a:lnTo>
                <a:cubicBezTo>
                  <a:pt x="92373" y="1984"/>
                  <a:pt x="96589" y="-744"/>
                  <a:pt x="100881" y="174"/>
                </a:cubicBezTo>
                <a:cubicBezTo>
                  <a:pt x="105172" y="1091"/>
                  <a:pt x="107900" y="5308"/>
                  <a:pt x="106983" y="9599"/>
                </a:cubicBezTo>
                <a:lnTo>
                  <a:pt x="102245" y="31750"/>
                </a:lnTo>
                <a:lnTo>
                  <a:pt x="119063" y="31750"/>
                </a:lnTo>
                <a:cubicBezTo>
                  <a:pt x="123453" y="31750"/>
                  <a:pt x="127000" y="35297"/>
                  <a:pt x="127000" y="39688"/>
                </a:cubicBezTo>
                <a:cubicBezTo>
                  <a:pt x="127000" y="44078"/>
                  <a:pt x="123453" y="47625"/>
                  <a:pt x="119063" y="47625"/>
                </a:cubicBezTo>
                <a:lnTo>
                  <a:pt x="98822" y="47625"/>
                </a:lnTo>
                <a:lnTo>
                  <a:pt x="92025" y="79375"/>
                </a:lnTo>
                <a:lnTo>
                  <a:pt x="108843" y="79375"/>
                </a:lnTo>
                <a:cubicBezTo>
                  <a:pt x="113233" y="79375"/>
                  <a:pt x="116780" y="82922"/>
                  <a:pt x="116780" y="87313"/>
                </a:cubicBezTo>
                <a:cubicBezTo>
                  <a:pt x="116780" y="91703"/>
                  <a:pt x="113233" y="95250"/>
                  <a:pt x="108843" y="95250"/>
                </a:cubicBezTo>
                <a:lnTo>
                  <a:pt x="88602" y="95250"/>
                </a:lnTo>
                <a:lnTo>
                  <a:pt x="83145" y="120724"/>
                </a:lnTo>
                <a:cubicBezTo>
                  <a:pt x="82228" y="125016"/>
                  <a:pt x="78011" y="127744"/>
                  <a:pt x="73720" y="126826"/>
                </a:cubicBezTo>
                <a:cubicBezTo>
                  <a:pt x="69428" y="125909"/>
                  <a:pt x="66700" y="121692"/>
                  <a:pt x="67618" y="117401"/>
                </a:cubicBezTo>
                <a:lnTo>
                  <a:pt x="72355" y="95250"/>
                </a:lnTo>
                <a:lnTo>
                  <a:pt x="40977" y="95250"/>
                </a:lnTo>
                <a:lnTo>
                  <a:pt x="35520" y="120724"/>
                </a:lnTo>
                <a:cubicBezTo>
                  <a:pt x="34603" y="125016"/>
                  <a:pt x="30386" y="127744"/>
                  <a:pt x="26095" y="126826"/>
                </a:cubicBezTo>
                <a:cubicBezTo>
                  <a:pt x="21803" y="125909"/>
                  <a:pt x="19075" y="121692"/>
                  <a:pt x="19993" y="117401"/>
                </a:cubicBezTo>
                <a:lnTo>
                  <a:pt x="24755" y="95250"/>
                </a:lnTo>
                <a:lnTo>
                  <a:pt x="7938" y="95250"/>
                </a:lnTo>
                <a:cubicBezTo>
                  <a:pt x="3547" y="95250"/>
                  <a:pt x="0" y="91703"/>
                  <a:pt x="0" y="87313"/>
                </a:cubicBezTo>
                <a:cubicBezTo>
                  <a:pt x="0" y="82922"/>
                  <a:pt x="3547" y="79375"/>
                  <a:pt x="7938" y="79375"/>
                </a:cubicBezTo>
                <a:lnTo>
                  <a:pt x="28178" y="79375"/>
                </a:lnTo>
                <a:lnTo>
                  <a:pt x="34975" y="47625"/>
                </a:lnTo>
                <a:lnTo>
                  <a:pt x="18157" y="47625"/>
                </a:lnTo>
                <a:cubicBezTo>
                  <a:pt x="13767" y="47625"/>
                  <a:pt x="10220" y="44078"/>
                  <a:pt x="10220" y="39688"/>
                </a:cubicBezTo>
                <a:cubicBezTo>
                  <a:pt x="10220" y="35297"/>
                  <a:pt x="13767" y="31750"/>
                  <a:pt x="18157" y="31750"/>
                </a:cubicBezTo>
                <a:lnTo>
                  <a:pt x="38398" y="31750"/>
                </a:lnTo>
                <a:lnTo>
                  <a:pt x="43855" y="6276"/>
                </a:lnTo>
                <a:cubicBezTo>
                  <a:pt x="44748" y="1984"/>
                  <a:pt x="48964" y="-744"/>
                  <a:pt x="53256" y="174"/>
                </a:cubicBezTo>
                <a:close/>
                <a:moveTo>
                  <a:pt x="51197" y="47625"/>
                </a:moveTo>
                <a:lnTo>
                  <a:pt x="44400" y="79375"/>
                </a:lnTo>
                <a:lnTo>
                  <a:pt x="75778" y="79375"/>
                </a:lnTo>
                <a:lnTo>
                  <a:pt x="82575" y="47625"/>
                </a:lnTo>
                <a:lnTo>
                  <a:pt x="51197" y="47625"/>
                </a:lnTo>
                <a:close/>
              </a:path>
            </a:pathLst>
          </a:custGeom>
          <a:solidFill>
            <a:srgbClr val="4A5D52"/>
          </a:solidFill>
          <a:ln/>
        </p:spPr>
      </p:sp>
      <p:sp>
        <p:nvSpPr>
          <p:cNvPr id="13" name="Text 11"/>
          <p:cNvSpPr/>
          <p:nvPr/>
        </p:nvSpPr>
        <p:spPr>
          <a:xfrm>
            <a:off x="698500" y="2286000"/>
            <a:ext cx="3587750" cy="19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30000"/>
              </a:lnSpc>
            </a:pPr>
            <a:r>
              <a:rPr lang="en-US" sz="1000" b="1" dirty="0">
                <a:solidFill>
                  <a:srgbClr val="3C3633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Hashtags:</a:t>
            </a:r>
            <a:r>
              <a:rPr lang="en-US" sz="1000" dirty="0">
                <a:solidFill>
                  <a:srgbClr val="3C3633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 #UrbanGreenCafe #OrganicCoffee #SustainableEating</a:t>
            </a:r>
            <a:endParaRPr lang="en-US" sz="1600" dirty="0"/>
          </a:p>
        </p:txBody>
      </p:sp>
      <p:sp>
        <p:nvSpPr>
          <p:cNvPr id="14" name="Shape 12"/>
          <p:cNvSpPr/>
          <p:nvPr/>
        </p:nvSpPr>
        <p:spPr>
          <a:xfrm>
            <a:off x="317500" y="2762250"/>
            <a:ext cx="5699125" cy="1079500"/>
          </a:xfrm>
          <a:custGeom>
            <a:avLst/>
            <a:gdLst/>
            <a:ahLst/>
            <a:cxnLst/>
            <a:rect l="l" t="t" r="r" b="b"/>
            <a:pathLst>
              <a:path w="5699125" h="1079500">
                <a:moveTo>
                  <a:pt x="95255" y="0"/>
                </a:moveTo>
                <a:lnTo>
                  <a:pt x="5603870" y="0"/>
                </a:lnTo>
                <a:cubicBezTo>
                  <a:pt x="5656478" y="0"/>
                  <a:pt x="5699125" y="42647"/>
                  <a:pt x="5699125" y="95255"/>
                </a:cubicBezTo>
                <a:lnTo>
                  <a:pt x="5699125" y="984245"/>
                </a:lnTo>
                <a:cubicBezTo>
                  <a:pt x="5699125" y="1036853"/>
                  <a:pt x="5656478" y="1079500"/>
                  <a:pt x="5603870" y="1079500"/>
                </a:cubicBezTo>
                <a:lnTo>
                  <a:pt x="95255" y="1079500"/>
                </a:lnTo>
                <a:cubicBezTo>
                  <a:pt x="42682" y="1079500"/>
                  <a:pt x="0" y="1036818"/>
                  <a:pt x="0" y="984245"/>
                </a:cubicBezTo>
                <a:lnTo>
                  <a:pt x="0" y="95255"/>
                </a:lnTo>
                <a:cubicBezTo>
                  <a:pt x="0" y="42647"/>
                  <a:pt x="42647" y="0"/>
                  <a:pt x="95255" y="0"/>
                </a:cubicBezTo>
                <a:close/>
              </a:path>
            </a:pathLst>
          </a:custGeom>
          <a:solidFill>
            <a:srgbClr val="FFFFFF"/>
          </a:solidFill>
          <a:ln/>
          <a:effectLst>
            <a:outerShdw blurRad="47625" dist="31750" dir="5400000" algn="bl" rotWithShape="0">
              <a:srgbClr val="000000">
                <a:alpha val="10196"/>
              </a:srgbClr>
            </a:outerShdw>
          </a:effectLst>
        </p:spPr>
      </p:sp>
      <p:sp>
        <p:nvSpPr>
          <p:cNvPr id="15" name="Shape 13"/>
          <p:cNvSpPr/>
          <p:nvPr/>
        </p:nvSpPr>
        <p:spPr>
          <a:xfrm>
            <a:off x="506016" y="2952750"/>
            <a:ext cx="138906" cy="158750"/>
          </a:xfrm>
          <a:custGeom>
            <a:avLst/>
            <a:gdLst/>
            <a:ahLst/>
            <a:cxnLst/>
            <a:rect l="l" t="t" r="r" b="b"/>
            <a:pathLst>
              <a:path w="138906" h="158750">
                <a:moveTo>
                  <a:pt x="139061" y="65081"/>
                </a:moveTo>
                <a:cubicBezTo>
                  <a:pt x="125419" y="65112"/>
                  <a:pt x="112086" y="60865"/>
                  <a:pt x="100986" y="52927"/>
                </a:cubicBezTo>
                <a:lnTo>
                  <a:pt x="100986" y="108334"/>
                </a:lnTo>
                <a:cubicBezTo>
                  <a:pt x="100986" y="118597"/>
                  <a:pt x="97854" y="128612"/>
                  <a:pt x="91994" y="137046"/>
                </a:cubicBezTo>
                <a:cubicBezTo>
                  <a:pt x="86134" y="145479"/>
                  <a:pt x="77856" y="151929"/>
                  <a:pt x="68244" y="155525"/>
                </a:cubicBezTo>
                <a:cubicBezTo>
                  <a:pt x="58632" y="159122"/>
                  <a:pt x="48152" y="159711"/>
                  <a:pt x="38199" y="157169"/>
                </a:cubicBezTo>
                <a:cubicBezTo>
                  <a:pt x="28246" y="154626"/>
                  <a:pt x="19317" y="149138"/>
                  <a:pt x="12557" y="141418"/>
                </a:cubicBezTo>
                <a:cubicBezTo>
                  <a:pt x="5798" y="133697"/>
                  <a:pt x="1612" y="124054"/>
                  <a:pt x="465" y="113854"/>
                </a:cubicBezTo>
                <a:cubicBezTo>
                  <a:pt x="-682" y="103653"/>
                  <a:pt x="1364" y="93359"/>
                  <a:pt x="6232" y="84336"/>
                </a:cubicBezTo>
                <a:cubicBezTo>
                  <a:pt x="11100" y="75313"/>
                  <a:pt x="18635" y="67996"/>
                  <a:pt x="27812" y="63345"/>
                </a:cubicBezTo>
                <a:cubicBezTo>
                  <a:pt x="36990" y="58694"/>
                  <a:pt x="47315" y="56989"/>
                  <a:pt x="57485" y="58384"/>
                </a:cubicBezTo>
                <a:lnTo>
                  <a:pt x="57485" y="86258"/>
                </a:lnTo>
                <a:cubicBezTo>
                  <a:pt x="52834" y="84801"/>
                  <a:pt x="47842" y="84832"/>
                  <a:pt x="43222" y="86382"/>
                </a:cubicBezTo>
                <a:cubicBezTo>
                  <a:pt x="38602" y="87933"/>
                  <a:pt x="34572" y="90909"/>
                  <a:pt x="31750" y="94847"/>
                </a:cubicBezTo>
                <a:cubicBezTo>
                  <a:pt x="28928" y="98785"/>
                  <a:pt x="27409" y="103560"/>
                  <a:pt x="27440" y="108458"/>
                </a:cubicBezTo>
                <a:cubicBezTo>
                  <a:pt x="27471" y="113357"/>
                  <a:pt x="29052" y="118070"/>
                  <a:pt x="31936" y="122008"/>
                </a:cubicBezTo>
                <a:cubicBezTo>
                  <a:pt x="34820" y="125946"/>
                  <a:pt x="38881" y="128860"/>
                  <a:pt x="43532" y="130349"/>
                </a:cubicBezTo>
                <a:cubicBezTo>
                  <a:pt x="48183" y="131837"/>
                  <a:pt x="53175" y="131837"/>
                  <a:pt x="57795" y="130318"/>
                </a:cubicBezTo>
                <a:cubicBezTo>
                  <a:pt x="62415" y="128798"/>
                  <a:pt x="66477" y="125853"/>
                  <a:pt x="69329" y="121915"/>
                </a:cubicBezTo>
                <a:cubicBezTo>
                  <a:pt x="72182" y="117977"/>
                  <a:pt x="73732" y="113202"/>
                  <a:pt x="73732" y="108334"/>
                </a:cubicBezTo>
                <a:lnTo>
                  <a:pt x="73732" y="0"/>
                </a:lnTo>
                <a:lnTo>
                  <a:pt x="101017" y="0"/>
                </a:lnTo>
                <a:cubicBezTo>
                  <a:pt x="100986" y="2294"/>
                  <a:pt x="101203" y="4620"/>
                  <a:pt x="101606" y="6883"/>
                </a:cubicBezTo>
                <a:cubicBezTo>
                  <a:pt x="102567" y="11937"/>
                  <a:pt x="104521" y="16774"/>
                  <a:pt x="107404" y="21053"/>
                </a:cubicBezTo>
                <a:cubicBezTo>
                  <a:pt x="110288" y="25332"/>
                  <a:pt x="114009" y="28990"/>
                  <a:pt x="118318" y="31781"/>
                </a:cubicBezTo>
                <a:cubicBezTo>
                  <a:pt x="124489" y="35843"/>
                  <a:pt x="131713" y="38013"/>
                  <a:pt x="139092" y="38013"/>
                </a:cubicBezTo>
                <a:lnTo>
                  <a:pt x="139092" y="65112"/>
                </a:lnTo>
                <a:close/>
              </a:path>
            </a:pathLst>
          </a:custGeom>
          <a:solidFill>
            <a:srgbClr val="D4A373"/>
          </a:solidFill>
          <a:ln/>
        </p:spPr>
      </p:sp>
      <p:sp>
        <p:nvSpPr>
          <p:cNvPr id="16" name="Text 14"/>
          <p:cNvSpPr/>
          <p:nvPr/>
        </p:nvSpPr>
        <p:spPr>
          <a:xfrm>
            <a:off x="674688" y="2921000"/>
            <a:ext cx="5262563" cy="22225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20000"/>
              </a:lnSpc>
            </a:pPr>
            <a:r>
              <a:rPr lang="en-US" sz="1250" b="1" dirty="0">
                <a:solidFill>
                  <a:srgbClr val="4A5D52"/>
                </a:solidFill>
                <a:latin typeface="Oranienbaum" pitchFamily="34" charset="0"/>
                <a:ea typeface="Oranienbaum" pitchFamily="34" charset="-122"/>
                <a:cs typeface="Oranienbaum" pitchFamily="34" charset="-120"/>
              </a:rPr>
              <a:t>TikTok: Engaging Short-Form Video</a:t>
            </a:r>
            <a:endParaRPr lang="en-US" sz="1600" dirty="0"/>
          </a:p>
        </p:txBody>
      </p:sp>
      <p:sp>
        <p:nvSpPr>
          <p:cNvPr id="17" name="Shape 15"/>
          <p:cNvSpPr/>
          <p:nvPr/>
        </p:nvSpPr>
        <p:spPr>
          <a:xfrm>
            <a:off x="484187" y="3270250"/>
            <a:ext cx="142875" cy="127000"/>
          </a:xfrm>
          <a:custGeom>
            <a:avLst/>
            <a:gdLst/>
            <a:ahLst/>
            <a:cxnLst/>
            <a:rect l="l" t="t" r="r" b="b"/>
            <a:pathLst>
              <a:path w="142875" h="127000">
                <a:moveTo>
                  <a:pt x="23812" y="15875"/>
                </a:moveTo>
                <a:cubicBezTo>
                  <a:pt x="15056" y="15875"/>
                  <a:pt x="7938" y="22994"/>
                  <a:pt x="7938" y="31750"/>
                </a:cubicBezTo>
                <a:lnTo>
                  <a:pt x="7938" y="95250"/>
                </a:lnTo>
                <a:cubicBezTo>
                  <a:pt x="7938" y="104006"/>
                  <a:pt x="15056" y="111125"/>
                  <a:pt x="23812" y="111125"/>
                </a:cubicBezTo>
                <a:lnTo>
                  <a:pt x="87313" y="111125"/>
                </a:lnTo>
                <a:cubicBezTo>
                  <a:pt x="96069" y="111125"/>
                  <a:pt x="103188" y="104006"/>
                  <a:pt x="103188" y="95250"/>
                </a:cubicBezTo>
                <a:lnTo>
                  <a:pt x="103188" y="31750"/>
                </a:lnTo>
                <a:cubicBezTo>
                  <a:pt x="103188" y="22994"/>
                  <a:pt x="96069" y="15875"/>
                  <a:pt x="87313" y="15875"/>
                </a:cubicBezTo>
                <a:lnTo>
                  <a:pt x="23812" y="15875"/>
                </a:lnTo>
                <a:close/>
                <a:moveTo>
                  <a:pt x="115094" y="83344"/>
                </a:moveTo>
                <a:lnTo>
                  <a:pt x="133325" y="97929"/>
                </a:lnTo>
                <a:cubicBezTo>
                  <a:pt x="134367" y="98772"/>
                  <a:pt x="135657" y="99219"/>
                  <a:pt x="136996" y="99219"/>
                </a:cubicBezTo>
                <a:cubicBezTo>
                  <a:pt x="140246" y="99219"/>
                  <a:pt x="142875" y="96589"/>
                  <a:pt x="142875" y="93340"/>
                </a:cubicBezTo>
                <a:lnTo>
                  <a:pt x="142875" y="33660"/>
                </a:lnTo>
                <a:cubicBezTo>
                  <a:pt x="142875" y="30411"/>
                  <a:pt x="140246" y="27781"/>
                  <a:pt x="136996" y="27781"/>
                </a:cubicBezTo>
                <a:cubicBezTo>
                  <a:pt x="135657" y="27781"/>
                  <a:pt x="134367" y="28228"/>
                  <a:pt x="133325" y="29071"/>
                </a:cubicBezTo>
                <a:lnTo>
                  <a:pt x="115094" y="43656"/>
                </a:lnTo>
                <a:lnTo>
                  <a:pt x="115094" y="83344"/>
                </a:lnTo>
                <a:close/>
              </a:path>
            </a:pathLst>
          </a:custGeom>
          <a:solidFill>
            <a:srgbClr val="4A5D52"/>
          </a:solidFill>
          <a:ln/>
        </p:spPr>
      </p:sp>
      <p:sp>
        <p:nvSpPr>
          <p:cNvPr id="18" name="Text 16"/>
          <p:cNvSpPr/>
          <p:nvPr/>
        </p:nvSpPr>
        <p:spPr>
          <a:xfrm>
            <a:off x="698500" y="3238500"/>
            <a:ext cx="3214688" cy="19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30000"/>
              </a:lnSpc>
            </a:pPr>
            <a:r>
              <a:rPr lang="en-US" sz="1000" b="1" dirty="0">
                <a:solidFill>
                  <a:srgbClr val="3C3633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Content:</a:t>
            </a:r>
            <a:r>
              <a:rPr lang="en-US" sz="1000" dirty="0">
                <a:solidFill>
                  <a:srgbClr val="3C3633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 Barista skills, recipe tutorials, customer reactions</a:t>
            </a:r>
            <a:endParaRPr lang="en-US" sz="1600" dirty="0"/>
          </a:p>
        </p:txBody>
      </p:sp>
      <p:sp>
        <p:nvSpPr>
          <p:cNvPr id="19" name="Shape 17"/>
          <p:cNvSpPr/>
          <p:nvPr/>
        </p:nvSpPr>
        <p:spPr>
          <a:xfrm>
            <a:off x="492125" y="3524250"/>
            <a:ext cx="127000" cy="127000"/>
          </a:xfrm>
          <a:custGeom>
            <a:avLst/>
            <a:gdLst/>
            <a:ahLst/>
            <a:cxnLst/>
            <a:rect l="l" t="t" r="r" b="b"/>
            <a:pathLst>
              <a:path w="127000" h="127000">
                <a:moveTo>
                  <a:pt x="116086" y="1736"/>
                </a:moveTo>
                <a:cubicBezTo>
                  <a:pt x="117971" y="3249"/>
                  <a:pt x="119063" y="5531"/>
                  <a:pt x="119063" y="7938"/>
                </a:cubicBezTo>
                <a:lnTo>
                  <a:pt x="119063" y="83344"/>
                </a:lnTo>
                <a:cubicBezTo>
                  <a:pt x="119063" y="94307"/>
                  <a:pt x="108396" y="103188"/>
                  <a:pt x="95250" y="103188"/>
                </a:cubicBezTo>
                <a:cubicBezTo>
                  <a:pt x="82104" y="103188"/>
                  <a:pt x="71438" y="94307"/>
                  <a:pt x="71438" y="83344"/>
                </a:cubicBezTo>
                <a:cubicBezTo>
                  <a:pt x="71438" y="72380"/>
                  <a:pt x="82104" y="63500"/>
                  <a:pt x="95250" y="63500"/>
                </a:cubicBezTo>
                <a:cubicBezTo>
                  <a:pt x="98028" y="63500"/>
                  <a:pt x="100707" y="63897"/>
                  <a:pt x="103188" y="64641"/>
                </a:cubicBezTo>
                <a:lnTo>
                  <a:pt x="103188" y="35694"/>
                </a:lnTo>
                <a:lnTo>
                  <a:pt x="47625" y="48047"/>
                </a:lnTo>
                <a:lnTo>
                  <a:pt x="47625" y="99219"/>
                </a:lnTo>
                <a:cubicBezTo>
                  <a:pt x="47625" y="110182"/>
                  <a:pt x="36959" y="119063"/>
                  <a:pt x="23812" y="119063"/>
                </a:cubicBezTo>
                <a:cubicBezTo>
                  <a:pt x="10666" y="119063"/>
                  <a:pt x="0" y="110182"/>
                  <a:pt x="0" y="99219"/>
                </a:cubicBezTo>
                <a:cubicBezTo>
                  <a:pt x="0" y="88255"/>
                  <a:pt x="10666" y="79375"/>
                  <a:pt x="23812" y="79375"/>
                </a:cubicBezTo>
                <a:cubicBezTo>
                  <a:pt x="26591" y="79375"/>
                  <a:pt x="29270" y="79772"/>
                  <a:pt x="31750" y="80516"/>
                </a:cubicBezTo>
                <a:lnTo>
                  <a:pt x="31750" y="23812"/>
                </a:lnTo>
                <a:cubicBezTo>
                  <a:pt x="31750" y="20092"/>
                  <a:pt x="34330" y="16867"/>
                  <a:pt x="37976" y="16073"/>
                </a:cubicBezTo>
                <a:lnTo>
                  <a:pt x="109413" y="198"/>
                </a:lnTo>
                <a:cubicBezTo>
                  <a:pt x="111770" y="-322"/>
                  <a:pt x="114226" y="248"/>
                  <a:pt x="116111" y="1761"/>
                </a:cubicBezTo>
                <a:close/>
              </a:path>
            </a:pathLst>
          </a:custGeom>
          <a:solidFill>
            <a:srgbClr val="4A5D52"/>
          </a:solidFill>
          <a:ln/>
        </p:spPr>
      </p:sp>
      <p:sp>
        <p:nvSpPr>
          <p:cNvPr id="20" name="Text 18"/>
          <p:cNvSpPr/>
          <p:nvPr/>
        </p:nvSpPr>
        <p:spPr>
          <a:xfrm>
            <a:off x="698500" y="3492500"/>
            <a:ext cx="3500438" cy="19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30000"/>
              </a:lnSpc>
            </a:pPr>
            <a:r>
              <a:rPr lang="en-US" sz="1000" b="1" dirty="0">
                <a:solidFill>
                  <a:srgbClr val="3C3633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Approach:</a:t>
            </a:r>
            <a:r>
              <a:rPr lang="en-US" sz="1000" dirty="0">
                <a:solidFill>
                  <a:srgbClr val="3C3633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 Trending sounds, authentic moments, viral potential</a:t>
            </a:r>
            <a:endParaRPr lang="en-US" sz="1600" dirty="0"/>
          </a:p>
        </p:txBody>
      </p:sp>
      <p:sp>
        <p:nvSpPr>
          <p:cNvPr id="21" name="Shape 19"/>
          <p:cNvSpPr/>
          <p:nvPr/>
        </p:nvSpPr>
        <p:spPr>
          <a:xfrm>
            <a:off x="317500" y="3968750"/>
            <a:ext cx="5699125" cy="1421939"/>
          </a:xfrm>
          <a:custGeom>
            <a:avLst/>
            <a:gdLst/>
            <a:ahLst/>
            <a:cxnLst/>
            <a:rect l="l" t="t" r="r" b="b"/>
            <a:pathLst>
              <a:path w="5699125" h="1421939">
                <a:moveTo>
                  <a:pt x="95253" y="0"/>
                </a:moveTo>
                <a:lnTo>
                  <a:pt x="5603872" y="0"/>
                </a:lnTo>
                <a:cubicBezTo>
                  <a:pt x="5656479" y="0"/>
                  <a:pt x="5699125" y="44417"/>
                  <a:pt x="5699125" y="99209"/>
                </a:cubicBezTo>
                <a:lnTo>
                  <a:pt x="5699125" y="1322730"/>
                </a:lnTo>
                <a:cubicBezTo>
                  <a:pt x="5699125" y="1377521"/>
                  <a:pt x="5656479" y="1421939"/>
                  <a:pt x="5603872" y="1421939"/>
                </a:cubicBezTo>
                <a:lnTo>
                  <a:pt x="95253" y="1421939"/>
                </a:lnTo>
                <a:cubicBezTo>
                  <a:pt x="42646" y="1421939"/>
                  <a:pt x="0" y="1377521"/>
                  <a:pt x="0" y="1322730"/>
                </a:cubicBezTo>
                <a:lnTo>
                  <a:pt x="0" y="99209"/>
                </a:lnTo>
                <a:cubicBezTo>
                  <a:pt x="0" y="44417"/>
                  <a:pt x="42646" y="0"/>
                  <a:pt x="95253" y="0"/>
                </a:cubicBezTo>
                <a:close/>
              </a:path>
            </a:pathLst>
          </a:custGeom>
          <a:solidFill>
            <a:srgbClr val="4A5D52"/>
          </a:solidFill>
          <a:ln/>
        </p:spPr>
      </p:sp>
      <p:sp>
        <p:nvSpPr>
          <p:cNvPr id="22" name="Shape 20"/>
          <p:cNvSpPr/>
          <p:nvPr/>
        </p:nvSpPr>
        <p:spPr>
          <a:xfrm>
            <a:off x="476250" y="4159250"/>
            <a:ext cx="198438" cy="158750"/>
          </a:xfrm>
          <a:custGeom>
            <a:avLst/>
            <a:gdLst/>
            <a:ahLst/>
            <a:cxnLst/>
            <a:rect l="l" t="t" r="r" b="b"/>
            <a:pathLst>
              <a:path w="198438" h="158750">
                <a:moveTo>
                  <a:pt x="99219" y="4961"/>
                </a:moveTo>
                <a:cubicBezTo>
                  <a:pt x="117016" y="4961"/>
                  <a:pt x="131465" y="19410"/>
                  <a:pt x="131465" y="37207"/>
                </a:cubicBezTo>
                <a:cubicBezTo>
                  <a:pt x="131465" y="55004"/>
                  <a:pt x="117016" y="69453"/>
                  <a:pt x="99219" y="69453"/>
                </a:cubicBezTo>
                <a:cubicBezTo>
                  <a:pt x="81422" y="69453"/>
                  <a:pt x="66973" y="55004"/>
                  <a:pt x="66973" y="37207"/>
                </a:cubicBezTo>
                <a:cubicBezTo>
                  <a:pt x="66973" y="19410"/>
                  <a:pt x="81422" y="4961"/>
                  <a:pt x="99219" y="4961"/>
                </a:cubicBezTo>
                <a:close/>
                <a:moveTo>
                  <a:pt x="29766" y="27285"/>
                </a:moveTo>
                <a:cubicBezTo>
                  <a:pt x="42087" y="27285"/>
                  <a:pt x="52090" y="37288"/>
                  <a:pt x="52090" y="49609"/>
                </a:cubicBezTo>
                <a:cubicBezTo>
                  <a:pt x="52090" y="61930"/>
                  <a:pt x="42087" y="71934"/>
                  <a:pt x="29766" y="71934"/>
                </a:cubicBezTo>
                <a:cubicBezTo>
                  <a:pt x="17445" y="71934"/>
                  <a:pt x="7441" y="61930"/>
                  <a:pt x="7441" y="49609"/>
                </a:cubicBezTo>
                <a:cubicBezTo>
                  <a:pt x="7441" y="37288"/>
                  <a:pt x="17445" y="27285"/>
                  <a:pt x="29766" y="27285"/>
                </a:cubicBezTo>
                <a:close/>
                <a:moveTo>
                  <a:pt x="0" y="128984"/>
                </a:moveTo>
                <a:cubicBezTo>
                  <a:pt x="0" y="107063"/>
                  <a:pt x="17766" y="89297"/>
                  <a:pt x="39688" y="89297"/>
                </a:cubicBezTo>
                <a:cubicBezTo>
                  <a:pt x="43656" y="89297"/>
                  <a:pt x="47501" y="89886"/>
                  <a:pt x="51129" y="90971"/>
                </a:cubicBezTo>
                <a:cubicBezTo>
                  <a:pt x="40928" y="102381"/>
                  <a:pt x="34727" y="117450"/>
                  <a:pt x="34727" y="133945"/>
                </a:cubicBezTo>
                <a:lnTo>
                  <a:pt x="34727" y="138906"/>
                </a:lnTo>
                <a:cubicBezTo>
                  <a:pt x="34727" y="142441"/>
                  <a:pt x="35471" y="145790"/>
                  <a:pt x="36804" y="148828"/>
                </a:cubicBezTo>
                <a:lnTo>
                  <a:pt x="9922" y="148828"/>
                </a:lnTo>
                <a:cubicBezTo>
                  <a:pt x="4434" y="148828"/>
                  <a:pt x="0" y="144394"/>
                  <a:pt x="0" y="138906"/>
                </a:cubicBezTo>
                <a:lnTo>
                  <a:pt x="0" y="128984"/>
                </a:lnTo>
                <a:close/>
                <a:moveTo>
                  <a:pt x="161634" y="148828"/>
                </a:moveTo>
                <a:cubicBezTo>
                  <a:pt x="162967" y="145790"/>
                  <a:pt x="163711" y="142441"/>
                  <a:pt x="163711" y="138906"/>
                </a:cubicBezTo>
                <a:lnTo>
                  <a:pt x="163711" y="133945"/>
                </a:lnTo>
                <a:cubicBezTo>
                  <a:pt x="163711" y="117450"/>
                  <a:pt x="157510" y="102381"/>
                  <a:pt x="147309" y="90971"/>
                </a:cubicBezTo>
                <a:cubicBezTo>
                  <a:pt x="150937" y="89886"/>
                  <a:pt x="154781" y="89297"/>
                  <a:pt x="158750" y="89297"/>
                </a:cubicBezTo>
                <a:cubicBezTo>
                  <a:pt x="180671" y="89297"/>
                  <a:pt x="198438" y="107063"/>
                  <a:pt x="198438" y="128984"/>
                </a:cubicBezTo>
                <a:lnTo>
                  <a:pt x="198438" y="138906"/>
                </a:lnTo>
                <a:cubicBezTo>
                  <a:pt x="198438" y="144394"/>
                  <a:pt x="194004" y="148828"/>
                  <a:pt x="188516" y="148828"/>
                </a:cubicBezTo>
                <a:lnTo>
                  <a:pt x="161634" y="148828"/>
                </a:lnTo>
                <a:close/>
                <a:moveTo>
                  <a:pt x="146348" y="49609"/>
                </a:moveTo>
                <a:cubicBezTo>
                  <a:pt x="146348" y="37288"/>
                  <a:pt x="156351" y="27285"/>
                  <a:pt x="168672" y="27285"/>
                </a:cubicBezTo>
                <a:cubicBezTo>
                  <a:pt x="180993" y="27285"/>
                  <a:pt x="190996" y="37288"/>
                  <a:pt x="190996" y="49609"/>
                </a:cubicBezTo>
                <a:cubicBezTo>
                  <a:pt x="190996" y="61930"/>
                  <a:pt x="180993" y="71934"/>
                  <a:pt x="168672" y="71934"/>
                </a:cubicBezTo>
                <a:cubicBezTo>
                  <a:pt x="156351" y="71934"/>
                  <a:pt x="146348" y="61930"/>
                  <a:pt x="146348" y="49609"/>
                </a:cubicBezTo>
                <a:close/>
                <a:moveTo>
                  <a:pt x="49609" y="133945"/>
                </a:moveTo>
                <a:cubicBezTo>
                  <a:pt x="49609" y="106536"/>
                  <a:pt x="71810" y="84336"/>
                  <a:pt x="99219" y="84336"/>
                </a:cubicBezTo>
                <a:cubicBezTo>
                  <a:pt x="126628" y="84336"/>
                  <a:pt x="148828" y="106536"/>
                  <a:pt x="148828" y="133945"/>
                </a:cubicBezTo>
                <a:lnTo>
                  <a:pt x="148828" y="138906"/>
                </a:lnTo>
                <a:cubicBezTo>
                  <a:pt x="148828" y="144394"/>
                  <a:pt x="144394" y="148828"/>
                  <a:pt x="138906" y="148828"/>
                </a:cubicBezTo>
                <a:lnTo>
                  <a:pt x="59531" y="148828"/>
                </a:lnTo>
                <a:cubicBezTo>
                  <a:pt x="54043" y="148828"/>
                  <a:pt x="49609" y="144394"/>
                  <a:pt x="49609" y="138906"/>
                </a:cubicBezTo>
                <a:lnTo>
                  <a:pt x="49609" y="133945"/>
                </a:lnTo>
                <a:close/>
              </a:path>
            </a:pathLst>
          </a:custGeom>
          <a:solidFill>
            <a:srgbClr val="D4A373"/>
          </a:solidFill>
          <a:ln/>
        </p:spPr>
      </p:sp>
      <p:sp>
        <p:nvSpPr>
          <p:cNvPr id="23" name="Text 21"/>
          <p:cNvSpPr/>
          <p:nvPr/>
        </p:nvSpPr>
        <p:spPr>
          <a:xfrm>
            <a:off x="674688" y="4127500"/>
            <a:ext cx="5262563" cy="22225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20000"/>
              </a:lnSpc>
            </a:pPr>
            <a:r>
              <a:rPr lang="en-US" sz="1250" b="1" dirty="0">
                <a:solidFill>
                  <a:srgbClr val="F9F7F3"/>
                </a:solidFill>
                <a:latin typeface="Oranienbaum" pitchFamily="34" charset="0"/>
                <a:ea typeface="Oranienbaum" pitchFamily="34" charset="-122"/>
                <a:cs typeface="Oranienbaum" pitchFamily="34" charset="-120"/>
              </a:rPr>
              <a:t>Influencer Collaboration</a:t>
            </a:r>
            <a:endParaRPr lang="en-US" sz="1600" dirty="0"/>
          </a:p>
        </p:txBody>
      </p:sp>
      <p:sp>
        <p:nvSpPr>
          <p:cNvPr id="24" name="Text 22"/>
          <p:cNvSpPr/>
          <p:nvPr/>
        </p:nvSpPr>
        <p:spPr>
          <a:xfrm>
            <a:off x="476250" y="4445000"/>
            <a:ext cx="5445125" cy="41275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40000"/>
              </a:lnSpc>
            </a:pPr>
            <a:r>
              <a:rPr lang="en-US" sz="1000" dirty="0">
                <a:solidFill>
                  <a:srgbClr val="F9F7F3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Partner with local micro-influencers (10K-50K followers) who align with wellness, sustainability, and food culture values.</a:t>
            </a:r>
            <a:endParaRPr lang="en-US" sz="1600" dirty="0"/>
          </a:p>
        </p:txBody>
      </p:sp>
      <p:sp>
        <p:nvSpPr>
          <p:cNvPr id="25" name="Shape 23"/>
          <p:cNvSpPr/>
          <p:nvPr/>
        </p:nvSpPr>
        <p:spPr>
          <a:xfrm>
            <a:off x="476250" y="4953000"/>
            <a:ext cx="873125" cy="269875"/>
          </a:xfrm>
          <a:custGeom>
            <a:avLst/>
            <a:gdLst/>
            <a:ahLst/>
            <a:cxnLst/>
            <a:rect l="l" t="t" r="r" b="b"/>
            <a:pathLst>
              <a:path w="873125" h="269875">
                <a:moveTo>
                  <a:pt x="111125" y="0"/>
                </a:moveTo>
                <a:lnTo>
                  <a:pt x="762000" y="0"/>
                </a:lnTo>
                <a:cubicBezTo>
                  <a:pt x="823332" y="0"/>
                  <a:pt x="873125" y="60463"/>
                  <a:pt x="873125" y="134937"/>
                </a:cubicBezTo>
                <a:lnTo>
                  <a:pt x="873125" y="134937"/>
                </a:lnTo>
                <a:cubicBezTo>
                  <a:pt x="873125" y="209412"/>
                  <a:pt x="823332" y="269875"/>
                  <a:pt x="762000" y="269875"/>
                </a:cubicBezTo>
                <a:lnTo>
                  <a:pt x="111125" y="269875"/>
                </a:lnTo>
                <a:cubicBezTo>
                  <a:pt x="49793" y="269875"/>
                  <a:pt x="0" y="209412"/>
                  <a:pt x="0" y="134938"/>
                </a:cubicBezTo>
                <a:lnTo>
                  <a:pt x="0" y="134937"/>
                </a:lnTo>
                <a:cubicBezTo>
                  <a:pt x="0" y="60463"/>
                  <a:pt x="49793" y="0"/>
                  <a:pt x="111125" y="0"/>
                </a:cubicBezTo>
                <a:close/>
              </a:path>
            </a:pathLst>
          </a:custGeom>
          <a:solidFill>
            <a:srgbClr val="D4A373"/>
          </a:solidFill>
          <a:ln/>
        </p:spPr>
      </p:sp>
      <p:sp>
        <p:nvSpPr>
          <p:cNvPr id="26" name="Text 24"/>
          <p:cNvSpPr/>
          <p:nvPr/>
        </p:nvSpPr>
        <p:spPr>
          <a:xfrm>
            <a:off x="467916" y="4833938"/>
            <a:ext cx="928688" cy="508000"/>
          </a:xfrm>
          <a:prstGeom prst="rect">
            <a:avLst/>
          </a:prstGeom>
          <a:noFill/>
          <a:ln/>
        </p:spPr>
        <p:txBody>
          <a:bodyPr wrap="square" lIns="95250" tIns="31750" rIns="95250" bIns="31750" rtlCol="0" anchor="ctr"/>
          <a:lstStyle/>
          <a:p>
            <a:pPr>
              <a:lnSpc>
                <a:spcPct val="120000"/>
              </a:lnSpc>
            </a:pPr>
            <a:r>
              <a:rPr lang="en-US" sz="875" dirty="0">
                <a:solidFill>
                  <a:srgbClr val="F9F7F3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Food Bloggers</a:t>
            </a:r>
            <a:endParaRPr lang="en-US" sz="1600" dirty="0"/>
          </a:p>
        </p:txBody>
      </p:sp>
      <p:sp>
        <p:nvSpPr>
          <p:cNvPr id="27" name="Shape 25"/>
          <p:cNvSpPr/>
          <p:nvPr/>
        </p:nvSpPr>
        <p:spPr>
          <a:xfrm>
            <a:off x="1409402" y="4953000"/>
            <a:ext cx="1071563" cy="269875"/>
          </a:xfrm>
          <a:custGeom>
            <a:avLst/>
            <a:gdLst/>
            <a:ahLst/>
            <a:cxnLst/>
            <a:rect l="l" t="t" r="r" b="b"/>
            <a:pathLst>
              <a:path w="1071563" h="269875">
                <a:moveTo>
                  <a:pt x="111125" y="0"/>
                </a:moveTo>
                <a:lnTo>
                  <a:pt x="960438" y="0"/>
                </a:lnTo>
                <a:cubicBezTo>
                  <a:pt x="1021769" y="0"/>
                  <a:pt x="1071563" y="60463"/>
                  <a:pt x="1071563" y="134938"/>
                </a:cubicBezTo>
                <a:lnTo>
                  <a:pt x="1071563" y="134938"/>
                </a:lnTo>
                <a:cubicBezTo>
                  <a:pt x="1071563" y="209412"/>
                  <a:pt x="1021769" y="269875"/>
                  <a:pt x="960438" y="269875"/>
                </a:cubicBezTo>
                <a:lnTo>
                  <a:pt x="111125" y="269875"/>
                </a:lnTo>
                <a:cubicBezTo>
                  <a:pt x="49793" y="269875"/>
                  <a:pt x="0" y="209412"/>
                  <a:pt x="0" y="134938"/>
                </a:cubicBezTo>
                <a:lnTo>
                  <a:pt x="0" y="134938"/>
                </a:lnTo>
                <a:cubicBezTo>
                  <a:pt x="0" y="60463"/>
                  <a:pt x="49793" y="0"/>
                  <a:pt x="111125" y="0"/>
                </a:cubicBezTo>
                <a:close/>
              </a:path>
            </a:pathLst>
          </a:custGeom>
          <a:solidFill>
            <a:srgbClr val="D4A373"/>
          </a:solidFill>
          <a:ln/>
        </p:spPr>
      </p:sp>
      <p:sp>
        <p:nvSpPr>
          <p:cNvPr id="28" name="Text 26"/>
          <p:cNvSpPr/>
          <p:nvPr/>
        </p:nvSpPr>
        <p:spPr>
          <a:xfrm>
            <a:off x="1382861" y="4833938"/>
            <a:ext cx="1076027" cy="508000"/>
          </a:xfrm>
          <a:prstGeom prst="rect">
            <a:avLst/>
          </a:prstGeom>
          <a:noFill/>
          <a:ln/>
        </p:spPr>
        <p:txBody>
          <a:bodyPr wrap="square" lIns="95250" tIns="31750" rIns="95250" bIns="31750" rtlCol="0" anchor="ctr"/>
          <a:lstStyle/>
          <a:p>
            <a:pPr>
              <a:lnSpc>
                <a:spcPct val="120000"/>
              </a:lnSpc>
            </a:pPr>
            <a:r>
              <a:rPr lang="en-US" sz="875" dirty="0">
                <a:solidFill>
                  <a:srgbClr val="F9F7F3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Wellness Creators</a:t>
            </a:r>
            <a:endParaRPr lang="en-US" sz="1600" dirty="0"/>
          </a:p>
        </p:txBody>
      </p:sp>
      <p:sp>
        <p:nvSpPr>
          <p:cNvPr id="29" name="Shape 27"/>
          <p:cNvSpPr/>
          <p:nvPr/>
        </p:nvSpPr>
        <p:spPr>
          <a:xfrm>
            <a:off x="2546821" y="4953000"/>
            <a:ext cx="928688" cy="269875"/>
          </a:xfrm>
          <a:custGeom>
            <a:avLst/>
            <a:gdLst/>
            <a:ahLst/>
            <a:cxnLst/>
            <a:rect l="l" t="t" r="r" b="b"/>
            <a:pathLst>
              <a:path w="928688" h="269875">
                <a:moveTo>
                  <a:pt x="111125" y="0"/>
                </a:moveTo>
                <a:lnTo>
                  <a:pt x="817563" y="0"/>
                </a:lnTo>
                <a:cubicBezTo>
                  <a:pt x="878894" y="0"/>
                  <a:pt x="928688" y="60463"/>
                  <a:pt x="928688" y="134938"/>
                </a:cubicBezTo>
                <a:lnTo>
                  <a:pt x="928688" y="134938"/>
                </a:lnTo>
                <a:cubicBezTo>
                  <a:pt x="928688" y="209412"/>
                  <a:pt x="878894" y="269875"/>
                  <a:pt x="817563" y="269875"/>
                </a:cubicBezTo>
                <a:lnTo>
                  <a:pt x="111125" y="269875"/>
                </a:lnTo>
                <a:cubicBezTo>
                  <a:pt x="49793" y="269875"/>
                  <a:pt x="0" y="209412"/>
                  <a:pt x="0" y="134938"/>
                </a:cubicBezTo>
                <a:lnTo>
                  <a:pt x="0" y="134938"/>
                </a:lnTo>
                <a:cubicBezTo>
                  <a:pt x="0" y="60463"/>
                  <a:pt x="49793" y="0"/>
                  <a:pt x="111125" y="0"/>
                </a:cubicBezTo>
                <a:close/>
              </a:path>
            </a:pathLst>
          </a:custGeom>
          <a:solidFill>
            <a:srgbClr val="D4A373"/>
          </a:solidFill>
          <a:ln/>
        </p:spPr>
      </p:sp>
      <p:sp>
        <p:nvSpPr>
          <p:cNvPr id="30" name="Text 28"/>
          <p:cNvSpPr/>
          <p:nvPr/>
        </p:nvSpPr>
        <p:spPr>
          <a:xfrm>
            <a:off x="2546821" y="4833938"/>
            <a:ext cx="984250" cy="508000"/>
          </a:xfrm>
          <a:prstGeom prst="rect">
            <a:avLst/>
          </a:prstGeom>
          <a:noFill/>
          <a:ln/>
        </p:spPr>
        <p:txBody>
          <a:bodyPr wrap="square" lIns="95250" tIns="31750" rIns="95250" bIns="31750" rtlCol="0" anchor="ctr"/>
          <a:lstStyle/>
          <a:p>
            <a:pPr>
              <a:lnSpc>
                <a:spcPct val="120000"/>
              </a:lnSpc>
            </a:pPr>
            <a:r>
              <a:rPr lang="en-US" sz="875" dirty="0">
                <a:solidFill>
                  <a:srgbClr val="F9F7F3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Local Explorers</a:t>
            </a:r>
            <a:endParaRPr lang="en-US" sz="1600" dirty="0"/>
          </a:p>
        </p:txBody>
      </p:sp>
      <p:pic>
        <p:nvPicPr>
          <p:cNvPr id="31" name="Image 0" descr="https://kimi-web-img.moonshot.cn/img/images.squarespace-cdn.com/2e0daf34d8fff7d53fb7d6a3f98e3961f3be86e2.jpg"/>
          <p:cNvPicPr>
            <a:picLocks noChangeAspect="1"/>
          </p:cNvPicPr>
          <p:nvPr/>
        </p:nvPicPr>
        <p:blipFill>
          <a:blip r:embed="rId3"/>
          <a:srcRect t="35754" b="35754"/>
          <a:stretch/>
        </p:blipFill>
        <p:spPr>
          <a:xfrm>
            <a:off x="6175375" y="1301750"/>
            <a:ext cx="5699125" cy="1397000"/>
          </a:xfrm>
          <a:prstGeom prst="roundRect">
            <a:avLst>
              <a:gd name="adj" fmla="val 9091"/>
            </a:avLst>
          </a:prstGeom>
        </p:spPr>
      </p:pic>
      <p:sp>
        <p:nvSpPr>
          <p:cNvPr id="32" name="Shape 29"/>
          <p:cNvSpPr/>
          <p:nvPr/>
        </p:nvSpPr>
        <p:spPr>
          <a:xfrm>
            <a:off x="6175375" y="2825750"/>
            <a:ext cx="5699125" cy="2857500"/>
          </a:xfrm>
          <a:custGeom>
            <a:avLst/>
            <a:gdLst/>
            <a:ahLst/>
            <a:cxnLst/>
            <a:rect l="l" t="t" r="r" b="b"/>
            <a:pathLst>
              <a:path w="5699125" h="2857500">
                <a:moveTo>
                  <a:pt x="95240" y="0"/>
                </a:moveTo>
                <a:lnTo>
                  <a:pt x="5603885" y="0"/>
                </a:lnTo>
                <a:cubicBezTo>
                  <a:pt x="5656484" y="0"/>
                  <a:pt x="5699125" y="42641"/>
                  <a:pt x="5699125" y="95240"/>
                </a:cubicBezTo>
                <a:lnTo>
                  <a:pt x="5699125" y="2762260"/>
                </a:lnTo>
                <a:cubicBezTo>
                  <a:pt x="5699125" y="2814859"/>
                  <a:pt x="5656484" y="2857500"/>
                  <a:pt x="5603885" y="2857500"/>
                </a:cubicBezTo>
                <a:lnTo>
                  <a:pt x="95240" y="2857500"/>
                </a:lnTo>
                <a:cubicBezTo>
                  <a:pt x="42641" y="2857500"/>
                  <a:pt x="0" y="2814859"/>
                  <a:pt x="0" y="2762260"/>
                </a:cubicBezTo>
                <a:lnTo>
                  <a:pt x="0" y="95240"/>
                </a:lnTo>
                <a:cubicBezTo>
                  <a:pt x="0" y="42641"/>
                  <a:pt x="42641" y="0"/>
                  <a:pt x="95240" y="0"/>
                </a:cubicBezTo>
                <a:close/>
              </a:path>
            </a:pathLst>
          </a:custGeom>
          <a:solidFill>
            <a:srgbClr val="FFFFFF"/>
          </a:solidFill>
          <a:ln/>
          <a:effectLst>
            <a:outerShdw blurRad="47625" dist="31750" dir="5400000" algn="bl" rotWithShape="0">
              <a:srgbClr val="000000">
                <a:alpha val="10196"/>
              </a:srgbClr>
            </a:outerShdw>
          </a:effectLst>
        </p:spPr>
      </p:sp>
      <p:sp>
        <p:nvSpPr>
          <p:cNvPr id="33" name="Shape 30"/>
          <p:cNvSpPr/>
          <p:nvPr/>
        </p:nvSpPr>
        <p:spPr>
          <a:xfrm>
            <a:off x="6373813" y="3016250"/>
            <a:ext cx="119063" cy="158750"/>
          </a:xfrm>
          <a:custGeom>
            <a:avLst/>
            <a:gdLst/>
            <a:ahLst/>
            <a:cxnLst/>
            <a:rect l="l" t="t" r="r" b="b"/>
            <a:pathLst>
              <a:path w="119063" h="158750">
                <a:moveTo>
                  <a:pt x="90816" y="119062"/>
                </a:moveTo>
                <a:cubicBezTo>
                  <a:pt x="93080" y="112148"/>
                  <a:pt x="97606" y="105885"/>
                  <a:pt x="102722" y="100490"/>
                </a:cubicBezTo>
                <a:cubicBezTo>
                  <a:pt x="112861" y="89824"/>
                  <a:pt x="119062" y="75406"/>
                  <a:pt x="119062" y="59531"/>
                </a:cubicBezTo>
                <a:cubicBezTo>
                  <a:pt x="119062" y="26665"/>
                  <a:pt x="92397" y="0"/>
                  <a:pt x="59531" y="0"/>
                </a:cubicBezTo>
                <a:cubicBezTo>
                  <a:pt x="26665" y="0"/>
                  <a:pt x="0" y="26665"/>
                  <a:pt x="0" y="59531"/>
                </a:cubicBezTo>
                <a:cubicBezTo>
                  <a:pt x="0" y="75406"/>
                  <a:pt x="6201" y="89824"/>
                  <a:pt x="16340" y="100490"/>
                </a:cubicBezTo>
                <a:cubicBezTo>
                  <a:pt x="21456" y="105885"/>
                  <a:pt x="26014" y="112148"/>
                  <a:pt x="28246" y="119062"/>
                </a:cubicBezTo>
                <a:lnTo>
                  <a:pt x="90785" y="119062"/>
                </a:lnTo>
                <a:close/>
                <a:moveTo>
                  <a:pt x="89297" y="133945"/>
                </a:moveTo>
                <a:lnTo>
                  <a:pt x="29766" y="133945"/>
                </a:lnTo>
                <a:lnTo>
                  <a:pt x="29766" y="138906"/>
                </a:lnTo>
                <a:cubicBezTo>
                  <a:pt x="29766" y="152611"/>
                  <a:pt x="40866" y="163711"/>
                  <a:pt x="54570" y="163711"/>
                </a:cubicBezTo>
                <a:lnTo>
                  <a:pt x="64492" y="163711"/>
                </a:lnTo>
                <a:cubicBezTo>
                  <a:pt x="78197" y="163711"/>
                  <a:pt x="89297" y="152611"/>
                  <a:pt x="89297" y="138906"/>
                </a:cubicBezTo>
                <a:lnTo>
                  <a:pt x="89297" y="133945"/>
                </a:lnTo>
                <a:close/>
                <a:moveTo>
                  <a:pt x="57051" y="34727"/>
                </a:moveTo>
                <a:cubicBezTo>
                  <a:pt x="44710" y="34727"/>
                  <a:pt x="34727" y="44710"/>
                  <a:pt x="34727" y="57051"/>
                </a:cubicBezTo>
                <a:cubicBezTo>
                  <a:pt x="34727" y="61175"/>
                  <a:pt x="31409" y="64492"/>
                  <a:pt x="27285" y="64492"/>
                </a:cubicBezTo>
                <a:cubicBezTo>
                  <a:pt x="23161" y="64492"/>
                  <a:pt x="19844" y="61175"/>
                  <a:pt x="19844" y="57051"/>
                </a:cubicBezTo>
                <a:cubicBezTo>
                  <a:pt x="19844" y="36494"/>
                  <a:pt x="36494" y="19844"/>
                  <a:pt x="57051" y="19844"/>
                </a:cubicBezTo>
                <a:cubicBezTo>
                  <a:pt x="61175" y="19844"/>
                  <a:pt x="64492" y="23161"/>
                  <a:pt x="64492" y="27285"/>
                </a:cubicBezTo>
                <a:cubicBezTo>
                  <a:pt x="64492" y="31409"/>
                  <a:pt x="61175" y="34727"/>
                  <a:pt x="57051" y="34727"/>
                </a:cubicBezTo>
                <a:close/>
              </a:path>
            </a:pathLst>
          </a:custGeom>
          <a:solidFill>
            <a:srgbClr val="D4A373"/>
          </a:solidFill>
          <a:ln/>
        </p:spPr>
      </p:sp>
      <p:sp>
        <p:nvSpPr>
          <p:cNvPr id="34" name="Text 31"/>
          <p:cNvSpPr/>
          <p:nvPr/>
        </p:nvSpPr>
        <p:spPr>
          <a:xfrm>
            <a:off x="6532563" y="2984500"/>
            <a:ext cx="5262563" cy="22225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20000"/>
              </a:lnSpc>
            </a:pPr>
            <a:r>
              <a:rPr lang="en-US" sz="1250" b="1" dirty="0">
                <a:solidFill>
                  <a:srgbClr val="4A5D52"/>
                </a:solidFill>
                <a:latin typeface="Oranienbaum" pitchFamily="34" charset="0"/>
                <a:ea typeface="Oranienbaum" pitchFamily="34" charset="-122"/>
                <a:cs typeface="Oranienbaum" pitchFamily="34" charset="-120"/>
              </a:rPr>
              <a:t>Content Pillars</a:t>
            </a:r>
            <a:endParaRPr lang="en-US" sz="1600" dirty="0"/>
          </a:p>
        </p:txBody>
      </p:sp>
      <p:sp>
        <p:nvSpPr>
          <p:cNvPr id="35" name="Shape 32"/>
          <p:cNvSpPr/>
          <p:nvPr/>
        </p:nvSpPr>
        <p:spPr>
          <a:xfrm>
            <a:off x="6334125" y="3302000"/>
            <a:ext cx="5381625" cy="508000"/>
          </a:xfrm>
          <a:custGeom>
            <a:avLst/>
            <a:gdLst/>
            <a:ahLst/>
            <a:cxnLst/>
            <a:rect l="l" t="t" r="r" b="b"/>
            <a:pathLst>
              <a:path w="5381625" h="508000">
                <a:moveTo>
                  <a:pt x="63500" y="0"/>
                </a:moveTo>
                <a:lnTo>
                  <a:pt x="5318125" y="0"/>
                </a:lnTo>
                <a:cubicBezTo>
                  <a:pt x="5353172" y="0"/>
                  <a:pt x="5381625" y="28453"/>
                  <a:pt x="5381625" y="63500"/>
                </a:cubicBezTo>
                <a:lnTo>
                  <a:pt x="5381625" y="444500"/>
                </a:lnTo>
                <a:cubicBezTo>
                  <a:pt x="5381625" y="479547"/>
                  <a:pt x="5353172" y="508000"/>
                  <a:pt x="5318125" y="508000"/>
                </a:cubicBezTo>
                <a:lnTo>
                  <a:pt x="63500" y="508000"/>
                </a:lnTo>
                <a:cubicBezTo>
                  <a:pt x="28453" y="508000"/>
                  <a:pt x="0" y="479547"/>
                  <a:pt x="0" y="444500"/>
                </a:cubicBezTo>
                <a:lnTo>
                  <a:pt x="0" y="63500"/>
                </a:lnTo>
                <a:cubicBezTo>
                  <a:pt x="0" y="28453"/>
                  <a:pt x="28453" y="0"/>
                  <a:pt x="63500" y="0"/>
                </a:cubicBezTo>
                <a:close/>
              </a:path>
            </a:pathLst>
          </a:custGeom>
          <a:solidFill>
            <a:srgbClr val="4A5D52">
              <a:alpha val="5098"/>
            </a:srgbClr>
          </a:solidFill>
          <a:ln/>
        </p:spPr>
      </p:sp>
      <p:sp>
        <p:nvSpPr>
          <p:cNvPr id="36" name="Text 33"/>
          <p:cNvSpPr/>
          <p:nvPr/>
        </p:nvSpPr>
        <p:spPr>
          <a:xfrm>
            <a:off x="6397625" y="3365500"/>
            <a:ext cx="5318125" cy="19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30000"/>
              </a:lnSpc>
            </a:pPr>
            <a:r>
              <a:rPr lang="en-US" sz="1000" b="1" dirty="0">
                <a:solidFill>
                  <a:srgbClr val="4A5D52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🌱 Sustainability Tips</a:t>
            </a:r>
            <a:endParaRPr lang="en-US" sz="1600" dirty="0"/>
          </a:p>
        </p:txBody>
      </p:sp>
      <p:sp>
        <p:nvSpPr>
          <p:cNvPr id="37" name="Text 34"/>
          <p:cNvSpPr/>
          <p:nvPr/>
        </p:nvSpPr>
        <p:spPr>
          <a:xfrm>
            <a:off x="6397625" y="3556000"/>
            <a:ext cx="5318125" cy="19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30000"/>
              </a:lnSpc>
            </a:pPr>
            <a:r>
              <a:rPr lang="en-US" sz="1000" dirty="0">
                <a:solidFill>
                  <a:srgbClr val="3C3633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Eco-friendly practices, zero-waste living</a:t>
            </a:r>
            <a:endParaRPr lang="en-US" sz="1600" dirty="0"/>
          </a:p>
        </p:txBody>
      </p:sp>
      <p:sp>
        <p:nvSpPr>
          <p:cNvPr id="38" name="Shape 35"/>
          <p:cNvSpPr/>
          <p:nvPr/>
        </p:nvSpPr>
        <p:spPr>
          <a:xfrm>
            <a:off x="6334125" y="3873500"/>
            <a:ext cx="5381625" cy="508000"/>
          </a:xfrm>
          <a:custGeom>
            <a:avLst/>
            <a:gdLst/>
            <a:ahLst/>
            <a:cxnLst/>
            <a:rect l="l" t="t" r="r" b="b"/>
            <a:pathLst>
              <a:path w="5381625" h="508000">
                <a:moveTo>
                  <a:pt x="63500" y="0"/>
                </a:moveTo>
                <a:lnTo>
                  <a:pt x="5318125" y="0"/>
                </a:lnTo>
                <a:cubicBezTo>
                  <a:pt x="5353172" y="0"/>
                  <a:pt x="5381625" y="28453"/>
                  <a:pt x="5381625" y="63500"/>
                </a:cubicBezTo>
                <a:lnTo>
                  <a:pt x="5381625" y="444500"/>
                </a:lnTo>
                <a:cubicBezTo>
                  <a:pt x="5381625" y="479547"/>
                  <a:pt x="5353172" y="508000"/>
                  <a:pt x="5318125" y="508000"/>
                </a:cubicBezTo>
                <a:lnTo>
                  <a:pt x="63500" y="508000"/>
                </a:lnTo>
                <a:cubicBezTo>
                  <a:pt x="28453" y="508000"/>
                  <a:pt x="0" y="479547"/>
                  <a:pt x="0" y="444500"/>
                </a:cubicBezTo>
                <a:lnTo>
                  <a:pt x="0" y="63500"/>
                </a:lnTo>
                <a:cubicBezTo>
                  <a:pt x="0" y="28453"/>
                  <a:pt x="28453" y="0"/>
                  <a:pt x="63500" y="0"/>
                </a:cubicBezTo>
                <a:close/>
              </a:path>
            </a:pathLst>
          </a:custGeom>
          <a:solidFill>
            <a:srgbClr val="4A5D52">
              <a:alpha val="5098"/>
            </a:srgbClr>
          </a:solidFill>
          <a:ln/>
        </p:spPr>
      </p:sp>
      <p:sp>
        <p:nvSpPr>
          <p:cNvPr id="39" name="Text 36"/>
          <p:cNvSpPr/>
          <p:nvPr/>
        </p:nvSpPr>
        <p:spPr>
          <a:xfrm>
            <a:off x="6397625" y="3937000"/>
            <a:ext cx="5318125" cy="19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30000"/>
              </a:lnSpc>
            </a:pPr>
            <a:r>
              <a:rPr lang="en-US" sz="1000" b="1" dirty="0">
                <a:solidFill>
                  <a:srgbClr val="4A5D52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👥 Customer Stories</a:t>
            </a:r>
            <a:endParaRPr lang="en-US" sz="1600" dirty="0"/>
          </a:p>
        </p:txBody>
      </p:sp>
      <p:sp>
        <p:nvSpPr>
          <p:cNvPr id="40" name="Text 37"/>
          <p:cNvSpPr/>
          <p:nvPr/>
        </p:nvSpPr>
        <p:spPr>
          <a:xfrm>
            <a:off x="6397625" y="4127500"/>
            <a:ext cx="5318125" cy="19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30000"/>
              </a:lnSpc>
            </a:pPr>
            <a:r>
              <a:rPr lang="en-US" sz="1000" dirty="0">
                <a:solidFill>
                  <a:srgbClr val="3C3633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User-generated content, testimonials</a:t>
            </a:r>
            <a:endParaRPr lang="en-US" sz="1600" dirty="0"/>
          </a:p>
        </p:txBody>
      </p:sp>
      <p:sp>
        <p:nvSpPr>
          <p:cNvPr id="41" name="Shape 38"/>
          <p:cNvSpPr/>
          <p:nvPr/>
        </p:nvSpPr>
        <p:spPr>
          <a:xfrm>
            <a:off x="6334125" y="4445000"/>
            <a:ext cx="5381625" cy="508000"/>
          </a:xfrm>
          <a:custGeom>
            <a:avLst/>
            <a:gdLst/>
            <a:ahLst/>
            <a:cxnLst/>
            <a:rect l="l" t="t" r="r" b="b"/>
            <a:pathLst>
              <a:path w="5381625" h="508000">
                <a:moveTo>
                  <a:pt x="63500" y="0"/>
                </a:moveTo>
                <a:lnTo>
                  <a:pt x="5318125" y="0"/>
                </a:lnTo>
                <a:cubicBezTo>
                  <a:pt x="5353172" y="0"/>
                  <a:pt x="5381625" y="28453"/>
                  <a:pt x="5381625" y="63500"/>
                </a:cubicBezTo>
                <a:lnTo>
                  <a:pt x="5381625" y="444500"/>
                </a:lnTo>
                <a:cubicBezTo>
                  <a:pt x="5381625" y="479547"/>
                  <a:pt x="5353172" y="508000"/>
                  <a:pt x="5318125" y="508000"/>
                </a:cubicBezTo>
                <a:lnTo>
                  <a:pt x="63500" y="508000"/>
                </a:lnTo>
                <a:cubicBezTo>
                  <a:pt x="28453" y="508000"/>
                  <a:pt x="0" y="479547"/>
                  <a:pt x="0" y="444500"/>
                </a:cubicBezTo>
                <a:lnTo>
                  <a:pt x="0" y="63500"/>
                </a:lnTo>
                <a:cubicBezTo>
                  <a:pt x="0" y="28453"/>
                  <a:pt x="28453" y="0"/>
                  <a:pt x="63500" y="0"/>
                </a:cubicBezTo>
                <a:close/>
              </a:path>
            </a:pathLst>
          </a:custGeom>
          <a:solidFill>
            <a:srgbClr val="4A5D52">
              <a:alpha val="5098"/>
            </a:srgbClr>
          </a:solidFill>
          <a:ln/>
        </p:spPr>
      </p:sp>
      <p:sp>
        <p:nvSpPr>
          <p:cNvPr id="42" name="Text 39"/>
          <p:cNvSpPr/>
          <p:nvPr/>
        </p:nvSpPr>
        <p:spPr>
          <a:xfrm>
            <a:off x="6397625" y="4508500"/>
            <a:ext cx="5318125" cy="19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30000"/>
              </a:lnSpc>
            </a:pPr>
            <a:r>
              <a:rPr lang="en-US" sz="1000" b="1" dirty="0">
                <a:solidFill>
                  <a:srgbClr val="4A5D52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🍽️ Behind-the-Scenes</a:t>
            </a:r>
            <a:endParaRPr lang="en-US" sz="1600" dirty="0"/>
          </a:p>
        </p:txBody>
      </p:sp>
      <p:sp>
        <p:nvSpPr>
          <p:cNvPr id="43" name="Text 40"/>
          <p:cNvSpPr/>
          <p:nvPr/>
        </p:nvSpPr>
        <p:spPr>
          <a:xfrm>
            <a:off x="6397625" y="4699000"/>
            <a:ext cx="5318125" cy="19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30000"/>
              </a:lnSpc>
            </a:pPr>
            <a:r>
              <a:rPr lang="en-US" sz="1000" dirty="0">
                <a:solidFill>
                  <a:srgbClr val="3C3633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Kitchen operations, sourcing stories</a:t>
            </a:r>
            <a:endParaRPr lang="en-US" sz="1600" dirty="0"/>
          </a:p>
        </p:txBody>
      </p:sp>
      <p:sp>
        <p:nvSpPr>
          <p:cNvPr id="44" name="Shape 41"/>
          <p:cNvSpPr/>
          <p:nvPr/>
        </p:nvSpPr>
        <p:spPr>
          <a:xfrm>
            <a:off x="6334125" y="5016500"/>
            <a:ext cx="5381625" cy="508000"/>
          </a:xfrm>
          <a:custGeom>
            <a:avLst/>
            <a:gdLst/>
            <a:ahLst/>
            <a:cxnLst/>
            <a:rect l="l" t="t" r="r" b="b"/>
            <a:pathLst>
              <a:path w="5381625" h="508000">
                <a:moveTo>
                  <a:pt x="63500" y="0"/>
                </a:moveTo>
                <a:lnTo>
                  <a:pt x="5318125" y="0"/>
                </a:lnTo>
                <a:cubicBezTo>
                  <a:pt x="5353172" y="0"/>
                  <a:pt x="5381625" y="28453"/>
                  <a:pt x="5381625" y="63500"/>
                </a:cubicBezTo>
                <a:lnTo>
                  <a:pt x="5381625" y="444500"/>
                </a:lnTo>
                <a:cubicBezTo>
                  <a:pt x="5381625" y="479547"/>
                  <a:pt x="5353172" y="508000"/>
                  <a:pt x="5318125" y="508000"/>
                </a:cubicBezTo>
                <a:lnTo>
                  <a:pt x="63500" y="508000"/>
                </a:lnTo>
                <a:cubicBezTo>
                  <a:pt x="28453" y="508000"/>
                  <a:pt x="0" y="479547"/>
                  <a:pt x="0" y="444500"/>
                </a:cubicBezTo>
                <a:lnTo>
                  <a:pt x="0" y="63500"/>
                </a:lnTo>
                <a:cubicBezTo>
                  <a:pt x="0" y="28453"/>
                  <a:pt x="28453" y="0"/>
                  <a:pt x="63500" y="0"/>
                </a:cubicBezTo>
                <a:close/>
              </a:path>
            </a:pathLst>
          </a:custGeom>
          <a:solidFill>
            <a:srgbClr val="4A5D52">
              <a:alpha val="5098"/>
            </a:srgbClr>
          </a:solidFill>
          <a:ln/>
        </p:spPr>
      </p:sp>
      <p:sp>
        <p:nvSpPr>
          <p:cNvPr id="45" name="Text 42"/>
          <p:cNvSpPr/>
          <p:nvPr/>
        </p:nvSpPr>
        <p:spPr>
          <a:xfrm>
            <a:off x="6397625" y="5080000"/>
            <a:ext cx="5318125" cy="19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30000"/>
              </a:lnSpc>
            </a:pPr>
            <a:r>
              <a:rPr lang="en-US" sz="1000" b="1" dirty="0">
                <a:solidFill>
                  <a:srgbClr val="4A5D52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📅 Seasonal Features</a:t>
            </a:r>
            <a:endParaRPr lang="en-US" sz="1600" dirty="0"/>
          </a:p>
        </p:txBody>
      </p:sp>
      <p:sp>
        <p:nvSpPr>
          <p:cNvPr id="46" name="Text 43"/>
          <p:cNvSpPr/>
          <p:nvPr/>
        </p:nvSpPr>
        <p:spPr>
          <a:xfrm>
            <a:off x="6397625" y="5270500"/>
            <a:ext cx="5318125" cy="19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30000"/>
              </a:lnSpc>
            </a:pPr>
            <a:r>
              <a:rPr lang="en-US" sz="1000" dirty="0">
                <a:solidFill>
                  <a:srgbClr val="3C3633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Menu launches, holiday specials</a:t>
            </a:r>
            <a:endParaRPr lang="en-US" sz="1600" dirty="0"/>
          </a:p>
        </p:txBody>
      </p:sp>
      <p:sp>
        <p:nvSpPr>
          <p:cNvPr id="47" name="Shape 44"/>
          <p:cNvSpPr/>
          <p:nvPr/>
        </p:nvSpPr>
        <p:spPr>
          <a:xfrm>
            <a:off x="317500" y="5524500"/>
            <a:ext cx="5699125" cy="1079500"/>
          </a:xfrm>
          <a:custGeom>
            <a:avLst/>
            <a:gdLst/>
            <a:ahLst/>
            <a:cxnLst/>
            <a:rect l="l" t="t" r="r" b="b"/>
            <a:pathLst>
              <a:path w="5699125" h="1079500">
                <a:moveTo>
                  <a:pt x="95255" y="0"/>
                </a:moveTo>
                <a:lnTo>
                  <a:pt x="5603870" y="0"/>
                </a:lnTo>
                <a:cubicBezTo>
                  <a:pt x="5656478" y="0"/>
                  <a:pt x="5699125" y="42647"/>
                  <a:pt x="5699125" y="95255"/>
                </a:cubicBezTo>
                <a:lnTo>
                  <a:pt x="5699125" y="984245"/>
                </a:lnTo>
                <a:cubicBezTo>
                  <a:pt x="5699125" y="1036853"/>
                  <a:pt x="5656478" y="1079500"/>
                  <a:pt x="5603870" y="1079500"/>
                </a:cubicBezTo>
                <a:lnTo>
                  <a:pt x="95255" y="1079500"/>
                </a:lnTo>
                <a:cubicBezTo>
                  <a:pt x="42682" y="1079500"/>
                  <a:pt x="0" y="1036818"/>
                  <a:pt x="0" y="984245"/>
                </a:cubicBezTo>
                <a:lnTo>
                  <a:pt x="0" y="95255"/>
                </a:lnTo>
                <a:cubicBezTo>
                  <a:pt x="0" y="42647"/>
                  <a:pt x="42647" y="0"/>
                  <a:pt x="95255" y="0"/>
                </a:cubicBezTo>
                <a:close/>
              </a:path>
            </a:pathLst>
          </a:custGeom>
          <a:solidFill>
            <a:srgbClr val="FFFFFF"/>
          </a:solidFill>
          <a:ln/>
          <a:effectLst>
            <a:outerShdw blurRad="47625" dist="31750" dir="5400000" algn="bl" rotWithShape="0">
              <a:srgbClr val="000000">
                <a:alpha val="10196"/>
              </a:srgbClr>
            </a:outerShdw>
          </a:effectLst>
        </p:spPr>
      </p:sp>
      <p:sp>
        <p:nvSpPr>
          <p:cNvPr id="48" name="Shape 45"/>
          <p:cNvSpPr/>
          <p:nvPr/>
        </p:nvSpPr>
        <p:spPr>
          <a:xfrm>
            <a:off x="496094" y="5715000"/>
            <a:ext cx="158750" cy="158750"/>
          </a:xfrm>
          <a:custGeom>
            <a:avLst/>
            <a:gdLst/>
            <a:ahLst/>
            <a:cxnLst/>
            <a:rect l="l" t="t" r="r" b="b"/>
            <a:pathLst>
              <a:path w="158750" h="158750">
                <a:moveTo>
                  <a:pt x="19844" y="19844"/>
                </a:moveTo>
                <a:cubicBezTo>
                  <a:pt x="19844" y="14356"/>
                  <a:pt x="15410" y="9922"/>
                  <a:pt x="9922" y="9922"/>
                </a:cubicBezTo>
                <a:cubicBezTo>
                  <a:pt x="4434" y="9922"/>
                  <a:pt x="0" y="14356"/>
                  <a:pt x="0" y="19844"/>
                </a:cubicBezTo>
                <a:lnTo>
                  <a:pt x="0" y="124023"/>
                </a:lnTo>
                <a:cubicBezTo>
                  <a:pt x="0" y="137728"/>
                  <a:pt x="11100" y="148828"/>
                  <a:pt x="24805" y="148828"/>
                </a:cubicBezTo>
                <a:lnTo>
                  <a:pt x="148828" y="148828"/>
                </a:lnTo>
                <a:cubicBezTo>
                  <a:pt x="154316" y="148828"/>
                  <a:pt x="158750" y="144394"/>
                  <a:pt x="158750" y="138906"/>
                </a:cubicBezTo>
                <a:cubicBezTo>
                  <a:pt x="158750" y="133418"/>
                  <a:pt x="154316" y="128984"/>
                  <a:pt x="148828" y="128984"/>
                </a:cubicBezTo>
                <a:lnTo>
                  <a:pt x="24805" y="128984"/>
                </a:lnTo>
                <a:cubicBezTo>
                  <a:pt x="22076" y="128984"/>
                  <a:pt x="19844" y="126752"/>
                  <a:pt x="19844" y="124023"/>
                </a:cubicBezTo>
                <a:lnTo>
                  <a:pt x="19844" y="19844"/>
                </a:lnTo>
                <a:close/>
                <a:moveTo>
                  <a:pt x="145914" y="46695"/>
                </a:moveTo>
                <a:cubicBezTo>
                  <a:pt x="149789" y="42819"/>
                  <a:pt x="149789" y="36525"/>
                  <a:pt x="145914" y="32649"/>
                </a:cubicBezTo>
                <a:cubicBezTo>
                  <a:pt x="142038" y="28773"/>
                  <a:pt x="135744" y="28773"/>
                  <a:pt x="131868" y="32649"/>
                </a:cubicBezTo>
                <a:lnTo>
                  <a:pt x="99219" y="65329"/>
                </a:lnTo>
                <a:lnTo>
                  <a:pt x="81421" y="47563"/>
                </a:lnTo>
                <a:cubicBezTo>
                  <a:pt x="77546" y="43687"/>
                  <a:pt x="71251" y="43687"/>
                  <a:pt x="67376" y="47563"/>
                </a:cubicBezTo>
                <a:lnTo>
                  <a:pt x="37610" y="77329"/>
                </a:lnTo>
                <a:cubicBezTo>
                  <a:pt x="33734" y="81204"/>
                  <a:pt x="33734" y="87499"/>
                  <a:pt x="37610" y="91374"/>
                </a:cubicBezTo>
                <a:cubicBezTo>
                  <a:pt x="41486" y="95250"/>
                  <a:pt x="47780" y="95250"/>
                  <a:pt x="51656" y="91374"/>
                </a:cubicBezTo>
                <a:lnTo>
                  <a:pt x="74414" y="68616"/>
                </a:lnTo>
                <a:lnTo>
                  <a:pt x="92211" y="86413"/>
                </a:lnTo>
                <a:cubicBezTo>
                  <a:pt x="96087" y="90289"/>
                  <a:pt x="102381" y="90289"/>
                  <a:pt x="106257" y="86413"/>
                </a:cubicBezTo>
                <a:lnTo>
                  <a:pt x="145945" y="46726"/>
                </a:lnTo>
                <a:close/>
              </a:path>
            </a:pathLst>
          </a:custGeom>
          <a:solidFill>
            <a:srgbClr val="D4A373"/>
          </a:solidFill>
          <a:ln/>
        </p:spPr>
      </p:sp>
      <p:sp>
        <p:nvSpPr>
          <p:cNvPr id="49" name="Text 46"/>
          <p:cNvSpPr/>
          <p:nvPr/>
        </p:nvSpPr>
        <p:spPr>
          <a:xfrm>
            <a:off x="674688" y="5683250"/>
            <a:ext cx="5262563" cy="22225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20000"/>
              </a:lnSpc>
            </a:pPr>
            <a:r>
              <a:rPr lang="en-US" sz="1250" b="1" dirty="0">
                <a:solidFill>
                  <a:srgbClr val="4A5D52"/>
                </a:solidFill>
                <a:latin typeface="Oranienbaum" pitchFamily="34" charset="0"/>
                <a:ea typeface="Oranienbaum" pitchFamily="34" charset="-122"/>
                <a:cs typeface="Oranienbaum" pitchFamily="34" charset="-120"/>
              </a:rPr>
              <a:t>Engagement Tactics</a:t>
            </a:r>
            <a:endParaRPr lang="en-US" sz="1600" dirty="0"/>
          </a:p>
        </p:txBody>
      </p:sp>
      <p:sp>
        <p:nvSpPr>
          <p:cNvPr id="50" name="Shape 47"/>
          <p:cNvSpPr/>
          <p:nvPr/>
        </p:nvSpPr>
        <p:spPr>
          <a:xfrm>
            <a:off x="500063" y="6032500"/>
            <a:ext cx="111125" cy="127000"/>
          </a:xfrm>
          <a:custGeom>
            <a:avLst/>
            <a:gdLst/>
            <a:ahLst/>
            <a:cxnLst/>
            <a:rect l="l" t="t" r="r" b="b"/>
            <a:pathLst>
              <a:path w="111125" h="127000">
                <a:moveTo>
                  <a:pt x="15875" y="7938"/>
                </a:moveTo>
                <a:cubicBezTo>
                  <a:pt x="7119" y="7938"/>
                  <a:pt x="0" y="15056"/>
                  <a:pt x="0" y="23812"/>
                </a:cubicBezTo>
                <a:lnTo>
                  <a:pt x="0" y="103188"/>
                </a:lnTo>
                <a:cubicBezTo>
                  <a:pt x="0" y="111944"/>
                  <a:pt x="7119" y="119063"/>
                  <a:pt x="15875" y="119063"/>
                </a:cubicBezTo>
                <a:lnTo>
                  <a:pt x="95250" y="119063"/>
                </a:lnTo>
                <a:cubicBezTo>
                  <a:pt x="104006" y="119063"/>
                  <a:pt x="111125" y="111944"/>
                  <a:pt x="111125" y="103188"/>
                </a:cubicBezTo>
                <a:lnTo>
                  <a:pt x="111125" y="23812"/>
                </a:lnTo>
                <a:cubicBezTo>
                  <a:pt x="111125" y="15056"/>
                  <a:pt x="104006" y="7938"/>
                  <a:pt x="95250" y="7938"/>
                </a:cubicBezTo>
                <a:lnTo>
                  <a:pt x="15875" y="7938"/>
                </a:lnTo>
                <a:close/>
                <a:moveTo>
                  <a:pt x="29766" y="55563"/>
                </a:moveTo>
                <a:cubicBezTo>
                  <a:pt x="33065" y="55563"/>
                  <a:pt x="35719" y="58217"/>
                  <a:pt x="35719" y="61516"/>
                </a:cubicBezTo>
                <a:lnTo>
                  <a:pt x="35719" y="89297"/>
                </a:lnTo>
                <a:cubicBezTo>
                  <a:pt x="35719" y="92596"/>
                  <a:pt x="33065" y="95250"/>
                  <a:pt x="29766" y="95250"/>
                </a:cubicBezTo>
                <a:cubicBezTo>
                  <a:pt x="26467" y="95250"/>
                  <a:pt x="23812" y="92596"/>
                  <a:pt x="23812" y="89297"/>
                </a:cubicBezTo>
                <a:lnTo>
                  <a:pt x="23812" y="61516"/>
                </a:lnTo>
                <a:cubicBezTo>
                  <a:pt x="23812" y="58217"/>
                  <a:pt x="26467" y="55563"/>
                  <a:pt x="29766" y="55563"/>
                </a:cubicBezTo>
                <a:close/>
                <a:moveTo>
                  <a:pt x="75406" y="77391"/>
                </a:moveTo>
                <a:cubicBezTo>
                  <a:pt x="75406" y="74092"/>
                  <a:pt x="78060" y="71438"/>
                  <a:pt x="81359" y="71438"/>
                </a:cubicBezTo>
                <a:cubicBezTo>
                  <a:pt x="84658" y="71438"/>
                  <a:pt x="87313" y="74092"/>
                  <a:pt x="87313" y="77391"/>
                </a:cubicBezTo>
                <a:lnTo>
                  <a:pt x="87313" y="89297"/>
                </a:lnTo>
                <a:cubicBezTo>
                  <a:pt x="87313" y="92596"/>
                  <a:pt x="84658" y="95250"/>
                  <a:pt x="81359" y="95250"/>
                </a:cubicBezTo>
                <a:cubicBezTo>
                  <a:pt x="78060" y="95250"/>
                  <a:pt x="75406" y="92596"/>
                  <a:pt x="75406" y="89297"/>
                </a:cubicBezTo>
                <a:lnTo>
                  <a:pt x="75406" y="77391"/>
                </a:lnTo>
                <a:close/>
                <a:moveTo>
                  <a:pt x="55563" y="31750"/>
                </a:moveTo>
                <a:cubicBezTo>
                  <a:pt x="58862" y="31750"/>
                  <a:pt x="61516" y="34404"/>
                  <a:pt x="61516" y="37703"/>
                </a:cubicBezTo>
                <a:lnTo>
                  <a:pt x="61516" y="89297"/>
                </a:lnTo>
                <a:cubicBezTo>
                  <a:pt x="61516" y="92596"/>
                  <a:pt x="58862" y="95250"/>
                  <a:pt x="55563" y="95250"/>
                </a:cubicBezTo>
                <a:cubicBezTo>
                  <a:pt x="52263" y="95250"/>
                  <a:pt x="49609" y="92596"/>
                  <a:pt x="49609" y="89297"/>
                </a:cubicBezTo>
                <a:lnTo>
                  <a:pt x="49609" y="37703"/>
                </a:lnTo>
                <a:cubicBezTo>
                  <a:pt x="49609" y="34404"/>
                  <a:pt x="52263" y="31750"/>
                  <a:pt x="55563" y="31750"/>
                </a:cubicBezTo>
                <a:close/>
              </a:path>
            </a:pathLst>
          </a:custGeom>
          <a:solidFill>
            <a:srgbClr val="4A5D52"/>
          </a:solidFill>
          <a:ln/>
        </p:spPr>
      </p:sp>
      <p:sp>
        <p:nvSpPr>
          <p:cNvPr id="51" name="Text 48"/>
          <p:cNvSpPr/>
          <p:nvPr/>
        </p:nvSpPr>
        <p:spPr>
          <a:xfrm>
            <a:off x="698500" y="6000750"/>
            <a:ext cx="936625" cy="19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30000"/>
              </a:lnSpc>
            </a:pPr>
            <a:r>
              <a:rPr lang="en-US" sz="1000" dirty="0">
                <a:solidFill>
                  <a:srgbClr val="3C3633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Interactive polls</a:t>
            </a:r>
            <a:endParaRPr lang="en-US" sz="1600" dirty="0"/>
          </a:p>
        </p:txBody>
      </p:sp>
      <p:sp>
        <p:nvSpPr>
          <p:cNvPr id="52" name="Shape 49"/>
          <p:cNvSpPr/>
          <p:nvPr/>
        </p:nvSpPr>
        <p:spPr>
          <a:xfrm>
            <a:off x="3214688" y="6032500"/>
            <a:ext cx="127000" cy="127000"/>
          </a:xfrm>
          <a:custGeom>
            <a:avLst/>
            <a:gdLst/>
            <a:ahLst/>
            <a:cxnLst/>
            <a:rect l="l" t="t" r="r" b="b"/>
            <a:pathLst>
              <a:path w="127000" h="127000">
                <a:moveTo>
                  <a:pt x="63500" y="127000"/>
                </a:moveTo>
                <a:cubicBezTo>
                  <a:pt x="98547" y="127000"/>
                  <a:pt x="127000" y="98547"/>
                  <a:pt x="127000" y="63500"/>
                </a:cubicBezTo>
                <a:cubicBezTo>
                  <a:pt x="127000" y="28453"/>
                  <a:pt x="98547" y="0"/>
                  <a:pt x="63500" y="0"/>
                </a:cubicBezTo>
                <a:cubicBezTo>
                  <a:pt x="28453" y="0"/>
                  <a:pt x="0" y="28453"/>
                  <a:pt x="0" y="63500"/>
                </a:cubicBezTo>
                <a:cubicBezTo>
                  <a:pt x="0" y="98547"/>
                  <a:pt x="28453" y="127000"/>
                  <a:pt x="63500" y="127000"/>
                </a:cubicBezTo>
                <a:close/>
                <a:moveTo>
                  <a:pt x="63500" y="43656"/>
                </a:moveTo>
                <a:cubicBezTo>
                  <a:pt x="59110" y="43656"/>
                  <a:pt x="55563" y="47203"/>
                  <a:pt x="55563" y="51594"/>
                </a:cubicBezTo>
                <a:cubicBezTo>
                  <a:pt x="55563" y="54893"/>
                  <a:pt x="52908" y="57547"/>
                  <a:pt x="49609" y="57547"/>
                </a:cubicBezTo>
                <a:cubicBezTo>
                  <a:pt x="46310" y="57547"/>
                  <a:pt x="43656" y="54893"/>
                  <a:pt x="43656" y="51594"/>
                </a:cubicBezTo>
                <a:cubicBezTo>
                  <a:pt x="43656" y="40630"/>
                  <a:pt x="52536" y="31750"/>
                  <a:pt x="63500" y="31750"/>
                </a:cubicBezTo>
                <a:cubicBezTo>
                  <a:pt x="74464" y="31750"/>
                  <a:pt x="83344" y="40630"/>
                  <a:pt x="83344" y="51594"/>
                </a:cubicBezTo>
                <a:cubicBezTo>
                  <a:pt x="83344" y="63302"/>
                  <a:pt x="74414" y="68263"/>
                  <a:pt x="69453" y="70073"/>
                </a:cubicBezTo>
                <a:lnTo>
                  <a:pt x="69453" y="71016"/>
                </a:lnTo>
                <a:cubicBezTo>
                  <a:pt x="69453" y="74315"/>
                  <a:pt x="66799" y="76969"/>
                  <a:pt x="63500" y="76969"/>
                </a:cubicBezTo>
                <a:cubicBezTo>
                  <a:pt x="60201" y="76969"/>
                  <a:pt x="57547" y="74315"/>
                  <a:pt x="57547" y="71016"/>
                </a:cubicBezTo>
                <a:lnTo>
                  <a:pt x="57547" y="69007"/>
                </a:lnTo>
                <a:cubicBezTo>
                  <a:pt x="57547" y="63922"/>
                  <a:pt x="61218" y="60275"/>
                  <a:pt x="65013" y="59035"/>
                </a:cubicBezTo>
                <a:cubicBezTo>
                  <a:pt x="66601" y="58514"/>
                  <a:pt x="68287" y="57671"/>
                  <a:pt x="69528" y="56480"/>
                </a:cubicBezTo>
                <a:cubicBezTo>
                  <a:pt x="70594" y="55438"/>
                  <a:pt x="71438" y="54000"/>
                  <a:pt x="71438" y="51619"/>
                </a:cubicBezTo>
                <a:cubicBezTo>
                  <a:pt x="71438" y="47228"/>
                  <a:pt x="67890" y="43681"/>
                  <a:pt x="63500" y="43681"/>
                </a:cubicBezTo>
                <a:close/>
                <a:moveTo>
                  <a:pt x="55563" y="91281"/>
                </a:moveTo>
                <a:cubicBezTo>
                  <a:pt x="55563" y="86900"/>
                  <a:pt x="59119" y="83344"/>
                  <a:pt x="63500" y="83344"/>
                </a:cubicBezTo>
                <a:cubicBezTo>
                  <a:pt x="67881" y="83344"/>
                  <a:pt x="71438" y="86900"/>
                  <a:pt x="71438" y="91281"/>
                </a:cubicBezTo>
                <a:cubicBezTo>
                  <a:pt x="71438" y="95662"/>
                  <a:pt x="67881" y="99219"/>
                  <a:pt x="63500" y="99219"/>
                </a:cubicBezTo>
                <a:cubicBezTo>
                  <a:pt x="59119" y="99219"/>
                  <a:pt x="55563" y="95662"/>
                  <a:pt x="55563" y="91281"/>
                </a:cubicBezTo>
                <a:close/>
              </a:path>
            </a:pathLst>
          </a:custGeom>
          <a:solidFill>
            <a:srgbClr val="4A5D52"/>
          </a:solidFill>
          <a:ln/>
        </p:spPr>
      </p:sp>
      <p:sp>
        <p:nvSpPr>
          <p:cNvPr id="53" name="Text 50"/>
          <p:cNvSpPr/>
          <p:nvPr/>
        </p:nvSpPr>
        <p:spPr>
          <a:xfrm>
            <a:off x="3421063" y="6000750"/>
            <a:ext cx="817563" cy="19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30000"/>
              </a:lnSpc>
            </a:pPr>
            <a:r>
              <a:rPr lang="en-US" sz="1000" dirty="0">
                <a:solidFill>
                  <a:srgbClr val="3C3633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Q&amp;A sessions</a:t>
            </a:r>
            <a:endParaRPr lang="en-US" sz="1600" dirty="0"/>
          </a:p>
        </p:txBody>
      </p:sp>
      <p:sp>
        <p:nvSpPr>
          <p:cNvPr id="54" name="Shape 51"/>
          <p:cNvSpPr/>
          <p:nvPr/>
        </p:nvSpPr>
        <p:spPr>
          <a:xfrm>
            <a:off x="492125" y="6286500"/>
            <a:ext cx="127000" cy="127000"/>
          </a:xfrm>
          <a:custGeom>
            <a:avLst/>
            <a:gdLst/>
            <a:ahLst/>
            <a:cxnLst/>
            <a:rect l="l" t="t" r="r" b="b"/>
            <a:pathLst>
              <a:path w="127000" h="127000">
                <a:moveTo>
                  <a:pt x="79747" y="17066"/>
                </a:moveTo>
                <a:cubicBezTo>
                  <a:pt x="81632" y="13866"/>
                  <a:pt x="85055" y="11906"/>
                  <a:pt x="88751" y="11906"/>
                </a:cubicBezTo>
                <a:lnTo>
                  <a:pt x="89297" y="11906"/>
                </a:lnTo>
                <a:cubicBezTo>
                  <a:pt x="94779" y="11906"/>
                  <a:pt x="99219" y="16346"/>
                  <a:pt x="99219" y="21828"/>
                </a:cubicBezTo>
                <a:cubicBezTo>
                  <a:pt x="99219" y="27310"/>
                  <a:pt x="94779" y="31750"/>
                  <a:pt x="89297" y="31750"/>
                </a:cubicBezTo>
                <a:lnTo>
                  <a:pt x="71115" y="31750"/>
                </a:lnTo>
                <a:lnTo>
                  <a:pt x="79747" y="17066"/>
                </a:lnTo>
                <a:close/>
                <a:moveTo>
                  <a:pt x="47253" y="17066"/>
                </a:moveTo>
                <a:lnTo>
                  <a:pt x="55885" y="31750"/>
                </a:lnTo>
                <a:lnTo>
                  <a:pt x="37703" y="31750"/>
                </a:lnTo>
                <a:cubicBezTo>
                  <a:pt x="32221" y="31750"/>
                  <a:pt x="27781" y="27310"/>
                  <a:pt x="27781" y="21828"/>
                </a:cubicBezTo>
                <a:cubicBezTo>
                  <a:pt x="27781" y="16346"/>
                  <a:pt x="32221" y="11906"/>
                  <a:pt x="37703" y="11906"/>
                </a:cubicBezTo>
                <a:lnTo>
                  <a:pt x="38249" y="11906"/>
                </a:lnTo>
                <a:cubicBezTo>
                  <a:pt x="41945" y="11906"/>
                  <a:pt x="45393" y="13866"/>
                  <a:pt x="47253" y="17066"/>
                </a:cubicBezTo>
                <a:close/>
                <a:moveTo>
                  <a:pt x="69478" y="11038"/>
                </a:moveTo>
                <a:lnTo>
                  <a:pt x="63500" y="21208"/>
                </a:lnTo>
                <a:lnTo>
                  <a:pt x="57522" y="11038"/>
                </a:lnTo>
                <a:cubicBezTo>
                  <a:pt x="53504" y="4192"/>
                  <a:pt x="46162" y="0"/>
                  <a:pt x="38249" y="0"/>
                </a:cubicBezTo>
                <a:lnTo>
                  <a:pt x="37703" y="0"/>
                </a:lnTo>
                <a:cubicBezTo>
                  <a:pt x="25648" y="0"/>
                  <a:pt x="15875" y="9773"/>
                  <a:pt x="15875" y="21828"/>
                </a:cubicBezTo>
                <a:cubicBezTo>
                  <a:pt x="15875" y="25400"/>
                  <a:pt x="16743" y="28773"/>
                  <a:pt x="18256" y="31750"/>
                </a:cubicBezTo>
                <a:lnTo>
                  <a:pt x="7938" y="31750"/>
                </a:lnTo>
                <a:cubicBezTo>
                  <a:pt x="3547" y="31750"/>
                  <a:pt x="0" y="35297"/>
                  <a:pt x="0" y="39688"/>
                </a:cubicBezTo>
                <a:lnTo>
                  <a:pt x="0" y="47625"/>
                </a:lnTo>
                <a:cubicBezTo>
                  <a:pt x="0" y="52015"/>
                  <a:pt x="3547" y="55563"/>
                  <a:pt x="7938" y="55563"/>
                </a:cubicBezTo>
                <a:lnTo>
                  <a:pt x="119063" y="55563"/>
                </a:lnTo>
                <a:cubicBezTo>
                  <a:pt x="123453" y="55563"/>
                  <a:pt x="127000" y="52015"/>
                  <a:pt x="127000" y="47625"/>
                </a:cubicBezTo>
                <a:lnTo>
                  <a:pt x="127000" y="39688"/>
                </a:lnTo>
                <a:cubicBezTo>
                  <a:pt x="127000" y="35297"/>
                  <a:pt x="123453" y="31750"/>
                  <a:pt x="119063" y="31750"/>
                </a:cubicBezTo>
                <a:lnTo>
                  <a:pt x="108744" y="31750"/>
                </a:lnTo>
                <a:cubicBezTo>
                  <a:pt x="110257" y="28773"/>
                  <a:pt x="111125" y="25400"/>
                  <a:pt x="111125" y="21828"/>
                </a:cubicBezTo>
                <a:cubicBezTo>
                  <a:pt x="111125" y="9773"/>
                  <a:pt x="101352" y="0"/>
                  <a:pt x="89297" y="0"/>
                </a:cubicBezTo>
                <a:lnTo>
                  <a:pt x="88751" y="0"/>
                </a:lnTo>
                <a:cubicBezTo>
                  <a:pt x="80838" y="0"/>
                  <a:pt x="73496" y="4192"/>
                  <a:pt x="69478" y="11013"/>
                </a:cubicBezTo>
                <a:close/>
                <a:moveTo>
                  <a:pt x="119063" y="67469"/>
                </a:moveTo>
                <a:lnTo>
                  <a:pt x="69453" y="67469"/>
                </a:lnTo>
                <a:lnTo>
                  <a:pt x="69453" y="119063"/>
                </a:lnTo>
                <a:lnTo>
                  <a:pt x="103188" y="119063"/>
                </a:lnTo>
                <a:cubicBezTo>
                  <a:pt x="111944" y="119063"/>
                  <a:pt x="119063" y="111944"/>
                  <a:pt x="119063" y="103188"/>
                </a:cubicBezTo>
                <a:lnTo>
                  <a:pt x="119063" y="67469"/>
                </a:lnTo>
                <a:close/>
                <a:moveTo>
                  <a:pt x="57547" y="67469"/>
                </a:moveTo>
                <a:lnTo>
                  <a:pt x="7938" y="67469"/>
                </a:lnTo>
                <a:lnTo>
                  <a:pt x="7938" y="103188"/>
                </a:lnTo>
                <a:cubicBezTo>
                  <a:pt x="7938" y="111944"/>
                  <a:pt x="15056" y="119063"/>
                  <a:pt x="23812" y="119063"/>
                </a:cubicBezTo>
                <a:lnTo>
                  <a:pt x="57547" y="119063"/>
                </a:lnTo>
                <a:lnTo>
                  <a:pt x="57547" y="67469"/>
                </a:lnTo>
                <a:close/>
              </a:path>
            </a:pathLst>
          </a:custGeom>
          <a:solidFill>
            <a:srgbClr val="4A5D52"/>
          </a:solidFill>
          <a:ln/>
        </p:spPr>
      </p:sp>
      <p:sp>
        <p:nvSpPr>
          <p:cNvPr id="55" name="Text 52"/>
          <p:cNvSpPr/>
          <p:nvPr/>
        </p:nvSpPr>
        <p:spPr>
          <a:xfrm>
            <a:off x="698500" y="6254750"/>
            <a:ext cx="658813" cy="19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30000"/>
              </a:lnSpc>
            </a:pPr>
            <a:r>
              <a:rPr lang="en-US" sz="1000" dirty="0">
                <a:solidFill>
                  <a:srgbClr val="3C3633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Giveaways</a:t>
            </a:r>
            <a:endParaRPr lang="en-US" sz="1600" dirty="0"/>
          </a:p>
        </p:txBody>
      </p:sp>
      <p:sp>
        <p:nvSpPr>
          <p:cNvPr id="56" name="Shape 53"/>
          <p:cNvSpPr/>
          <p:nvPr/>
        </p:nvSpPr>
        <p:spPr>
          <a:xfrm>
            <a:off x="3206750" y="6286500"/>
            <a:ext cx="142875" cy="127000"/>
          </a:xfrm>
          <a:custGeom>
            <a:avLst/>
            <a:gdLst/>
            <a:ahLst/>
            <a:cxnLst/>
            <a:rect l="l" t="t" r="r" b="b"/>
            <a:pathLst>
              <a:path w="142875" h="127000">
                <a:moveTo>
                  <a:pt x="95250" y="35719"/>
                </a:moveTo>
                <a:cubicBezTo>
                  <a:pt x="95250" y="59829"/>
                  <a:pt x="73918" y="79375"/>
                  <a:pt x="47625" y="79375"/>
                </a:cubicBezTo>
                <a:cubicBezTo>
                  <a:pt x="41002" y="79375"/>
                  <a:pt x="34702" y="78135"/>
                  <a:pt x="28972" y="75902"/>
                </a:cubicBezTo>
                <a:lnTo>
                  <a:pt x="8731" y="86618"/>
                </a:lnTo>
                <a:cubicBezTo>
                  <a:pt x="6424" y="87833"/>
                  <a:pt x="3597" y="87412"/>
                  <a:pt x="1736" y="85576"/>
                </a:cubicBezTo>
                <a:cubicBezTo>
                  <a:pt x="-124" y="83741"/>
                  <a:pt x="-546" y="80888"/>
                  <a:pt x="695" y="78581"/>
                </a:cubicBezTo>
                <a:lnTo>
                  <a:pt x="9525" y="61913"/>
                </a:lnTo>
                <a:cubicBezTo>
                  <a:pt x="3547" y="54620"/>
                  <a:pt x="0" y="45541"/>
                  <a:pt x="0" y="35719"/>
                </a:cubicBezTo>
                <a:cubicBezTo>
                  <a:pt x="0" y="11609"/>
                  <a:pt x="21332" y="-7937"/>
                  <a:pt x="47625" y="-7937"/>
                </a:cubicBezTo>
                <a:cubicBezTo>
                  <a:pt x="73918" y="-7937"/>
                  <a:pt x="95250" y="11609"/>
                  <a:pt x="95250" y="35719"/>
                </a:cubicBezTo>
                <a:close/>
                <a:moveTo>
                  <a:pt x="95250" y="127000"/>
                </a:moveTo>
                <a:cubicBezTo>
                  <a:pt x="71909" y="127000"/>
                  <a:pt x="52487" y="111596"/>
                  <a:pt x="48419" y="91281"/>
                </a:cubicBezTo>
                <a:cubicBezTo>
                  <a:pt x="78184" y="90909"/>
                  <a:pt x="104056" y="69726"/>
                  <a:pt x="106908" y="41002"/>
                </a:cubicBezTo>
                <a:cubicBezTo>
                  <a:pt x="127571" y="45765"/>
                  <a:pt x="142875" y="62905"/>
                  <a:pt x="142875" y="83344"/>
                </a:cubicBezTo>
                <a:cubicBezTo>
                  <a:pt x="142875" y="93166"/>
                  <a:pt x="139328" y="102245"/>
                  <a:pt x="133350" y="109538"/>
                </a:cubicBezTo>
                <a:lnTo>
                  <a:pt x="142180" y="126206"/>
                </a:lnTo>
                <a:cubicBezTo>
                  <a:pt x="143396" y="128513"/>
                  <a:pt x="142974" y="131341"/>
                  <a:pt x="141139" y="133201"/>
                </a:cubicBezTo>
                <a:cubicBezTo>
                  <a:pt x="139303" y="135062"/>
                  <a:pt x="136451" y="135483"/>
                  <a:pt x="134144" y="134243"/>
                </a:cubicBezTo>
                <a:lnTo>
                  <a:pt x="113903" y="123527"/>
                </a:lnTo>
                <a:cubicBezTo>
                  <a:pt x="108173" y="125760"/>
                  <a:pt x="101873" y="127000"/>
                  <a:pt x="95250" y="127000"/>
                </a:cubicBezTo>
                <a:close/>
              </a:path>
            </a:pathLst>
          </a:custGeom>
          <a:solidFill>
            <a:srgbClr val="4A5D52"/>
          </a:solidFill>
          <a:ln/>
        </p:spPr>
      </p:sp>
      <p:sp>
        <p:nvSpPr>
          <p:cNvPr id="57" name="Text 54"/>
          <p:cNvSpPr/>
          <p:nvPr/>
        </p:nvSpPr>
        <p:spPr>
          <a:xfrm>
            <a:off x="3421063" y="6254750"/>
            <a:ext cx="1317625" cy="19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30000"/>
              </a:lnSpc>
            </a:pPr>
            <a:r>
              <a:rPr lang="en-US" sz="1000" dirty="0">
                <a:solidFill>
                  <a:srgbClr val="3C3633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Comment engagement</a:t>
            </a:r>
            <a:endParaRPr lang="en-US" sz="1600" dirty="0"/>
          </a:p>
        </p:txBody>
      </p:sp>
    </p:spTree>
  </p:cSld>
  <p:clrMapOvr>
    <a:masterClrMapping/>
  </p:clrMapOvr>
  <p:transition>
    <p:fade/>
  </p:transition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9F7F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337729" y="337729"/>
            <a:ext cx="6855889" cy="20263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30000"/>
              </a:lnSpc>
            </a:pPr>
            <a:r>
              <a:rPr lang="en-US" sz="1064" b="1" kern="0" spc="106" dirty="0">
                <a:solidFill>
                  <a:srgbClr val="A99F96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03 • MARKETING STRATEGY</a:t>
            </a:r>
            <a:endParaRPr lang="en-US" sz="1600" dirty="0"/>
          </a:p>
        </p:txBody>
      </p:sp>
      <p:sp>
        <p:nvSpPr>
          <p:cNvPr id="3" name="Text 1"/>
          <p:cNvSpPr/>
          <p:nvPr/>
        </p:nvSpPr>
        <p:spPr>
          <a:xfrm>
            <a:off x="337729" y="607911"/>
            <a:ext cx="6940321" cy="33772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90000"/>
              </a:lnSpc>
            </a:pPr>
            <a:r>
              <a:rPr lang="en-US" sz="2393" b="1" dirty="0">
                <a:solidFill>
                  <a:srgbClr val="4A5D52"/>
                </a:solidFill>
                <a:latin typeface="Oranienbaum" pitchFamily="34" charset="0"/>
                <a:ea typeface="Oranienbaum" pitchFamily="34" charset="-122"/>
                <a:cs typeface="Oranienbaum" pitchFamily="34" charset="-120"/>
              </a:rPr>
              <a:t>Content Marketing Plan</a:t>
            </a:r>
            <a:endParaRPr lang="en-US" sz="1600" dirty="0"/>
          </a:p>
        </p:txBody>
      </p:sp>
      <p:sp>
        <p:nvSpPr>
          <p:cNvPr id="4" name="Text 2"/>
          <p:cNvSpPr/>
          <p:nvPr/>
        </p:nvSpPr>
        <p:spPr>
          <a:xfrm>
            <a:off x="337729" y="1013186"/>
            <a:ext cx="6864332" cy="2364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30000"/>
              </a:lnSpc>
            </a:pPr>
            <a:r>
              <a:rPr lang="en-US" sz="1197" dirty="0">
                <a:solidFill>
                  <a:srgbClr val="A99F96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Educating, engaging, and building brand authority</a:t>
            </a:r>
            <a:endParaRPr lang="en-US" sz="1600" dirty="0"/>
          </a:p>
        </p:txBody>
      </p:sp>
      <p:sp>
        <p:nvSpPr>
          <p:cNvPr id="5" name="Shape 3"/>
          <p:cNvSpPr/>
          <p:nvPr/>
        </p:nvSpPr>
        <p:spPr>
          <a:xfrm>
            <a:off x="337729" y="1384687"/>
            <a:ext cx="6788343" cy="2161463"/>
          </a:xfrm>
          <a:custGeom>
            <a:avLst/>
            <a:gdLst/>
            <a:ahLst/>
            <a:cxnLst/>
            <a:rect l="l" t="t" r="r" b="b"/>
            <a:pathLst>
              <a:path w="6788343" h="2161463">
                <a:moveTo>
                  <a:pt x="101329" y="0"/>
                </a:moveTo>
                <a:lnTo>
                  <a:pt x="6687014" y="0"/>
                </a:lnTo>
                <a:cubicBezTo>
                  <a:pt x="6742977" y="0"/>
                  <a:pt x="6788343" y="45367"/>
                  <a:pt x="6788343" y="101329"/>
                </a:cubicBezTo>
                <a:lnTo>
                  <a:pt x="6788343" y="2060133"/>
                </a:lnTo>
                <a:cubicBezTo>
                  <a:pt x="6788343" y="2116096"/>
                  <a:pt x="6742977" y="2161463"/>
                  <a:pt x="6687014" y="2161463"/>
                </a:cubicBezTo>
                <a:lnTo>
                  <a:pt x="101329" y="2161463"/>
                </a:lnTo>
                <a:cubicBezTo>
                  <a:pt x="45367" y="2161463"/>
                  <a:pt x="0" y="2116096"/>
                  <a:pt x="0" y="2060133"/>
                </a:cubicBezTo>
                <a:lnTo>
                  <a:pt x="0" y="101329"/>
                </a:lnTo>
                <a:cubicBezTo>
                  <a:pt x="0" y="45404"/>
                  <a:pt x="45404" y="0"/>
                  <a:pt x="101329" y="0"/>
                </a:cubicBezTo>
                <a:close/>
              </a:path>
            </a:pathLst>
          </a:custGeom>
          <a:solidFill>
            <a:srgbClr val="FFFFFF"/>
          </a:solidFill>
          <a:ln/>
          <a:effectLst>
            <a:outerShdw blurRad="50659" dist="33773" dir="5400000" algn="bl" rotWithShape="0">
              <a:srgbClr val="000000">
                <a:alpha val="10196"/>
              </a:srgbClr>
            </a:outerShdw>
          </a:effectLst>
        </p:spPr>
      </p:sp>
      <p:sp>
        <p:nvSpPr>
          <p:cNvPr id="6" name="Shape 4"/>
          <p:cNvSpPr/>
          <p:nvPr/>
        </p:nvSpPr>
        <p:spPr>
          <a:xfrm>
            <a:off x="506593" y="1553551"/>
            <a:ext cx="337729" cy="337729"/>
          </a:xfrm>
          <a:custGeom>
            <a:avLst/>
            <a:gdLst/>
            <a:ahLst/>
            <a:cxnLst/>
            <a:rect l="l" t="t" r="r" b="b"/>
            <a:pathLst>
              <a:path w="337729" h="337729">
                <a:moveTo>
                  <a:pt x="67546" y="0"/>
                </a:moveTo>
                <a:lnTo>
                  <a:pt x="270183" y="0"/>
                </a:lnTo>
                <a:cubicBezTo>
                  <a:pt x="307462" y="0"/>
                  <a:pt x="337729" y="30266"/>
                  <a:pt x="337729" y="67546"/>
                </a:cubicBezTo>
                <a:lnTo>
                  <a:pt x="337729" y="270183"/>
                </a:lnTo>
                <a:cubicBezTo>
                  <a:pt x="337729" y="307462"/>
                  <a:pt x="307462" y="337729"/>
                  <a:pt x="270183" y="337729"/>
                </a:cubicBezTo>
                <a:lnTo>
                  <a:pt x="67546" y="337729"/>
                </a:lnTo>
                <a:cubicBezTo>
                  <a:pt x="30266" y="337729"/>
                  <a:pt x="0" y="307462"/>
                  <a:pt x="0" y="270183"/>
                </a:cubicBezTo>
                <a:lnTo>
                  <a:pt x="0" y="67546"/>
                </a:lnTo>
                <a:cubicBezTo>
                  <a:pt x="0" y="30241"/>
                  <a:pt x="30241" y="0"/>
                  <a:pt x="67546" y="0"/>
                </a:cubicBezTo>
                <a:close/>
              </a:path>
            </a:pathLst>
          </a:custGeom>
          <a:solidFill>
            <a:srgbClr val="4A5D52"/>
          </a:solidFill>
          <a:ln/>
        </p:spPr>
      </p:sp>
      <p:sp>
        <p:nvSpPr>
          <p:cNvPr id="7" name="Shape 5"/>
          <p:cNvSpPr/>
          <p:nvPr/>
        </p:nvSpPr>
        <p:spPr>
          <a:xfrm>
            <a:off x="601579" y="1646427"/>
            <a:ext cx="151978" cy="151978"/>
          </a:xfrm>
          <a:custGeom>
            <a:avLst/>
            <a:gdLst/>
            <a:ahLst/>
            <a:cxnLst/>
            <a:rect l="l" t="t" r="r" b="b"/>
            <a:pathLst>
              <a:path w="151978" h="151978">
                <a:moveTo>
                  <a:pt x="66490" y="7124"/>
                </a:moveTo>
                <a:cubicBezTo>
                  <a:pt x="66490" y="3176"/>
                  <a:pt x="69666" y="0"/>
                  <a:pt x="73614" y="0"/>
                </a:cubicBezTo>
                <a:cubicBezTo>
                  <a:pt x="116892" y="0"/>
                  <a:pt x="151978" y="35086"/>
                  <a:pt x="151978" y="78364"/>
                </a:cubicBezTo>
                <a:cubicBezTo>
                  <a:pt x="151978" y="82311"/>
                  <a:pt x="148802" y="85488"/>
                  <a:pt x="144854" y="85488"/>
                </a:cubicBezTo>
                <a:cubicBezTo>
                  <a:pt x="140906" y="85488"/>
                  <a:pt x="137730" y="82311"/>
                  <a:pt x="137730" y="78364"/>
                </a:cubicBezTo>
                <a:cubicBezTo>
                  <a:pt x="137730" y="42952"/>
                  <a:pt x="109026" y="14248"/>
                  <a:pt x="73614" y="14248"/>
                </a:cubicBezTo>
                <a:cubicBezTo>
                  <a:pt x="69666" y="14248"/>
                  <a:pt x="66490" y="11072"/>
                  <a:pt x="66490" y="7124"/>
                </a:cubicBezTo>
                <a:close/>
                <a:moveTo>
                  <a:pt x="23747" y="28496"/>
                </a:moveTo>
                <a:cubicBezTo>
                  <a:pt x="31613" y="28496"/>
                  <a:pt x="37994" y="34878"/>
                  <a:pt x="37994" y="42744"/>
                </a:cubicBezTo>
                <a:lnTo>
                  <a:pt x="37994" y="109234"/>
                </a:lnTo>
                <a:cubicBezTo>
                  <a:pt x="37994" y="117100"/>
                  <a:pt x="44376" y="123482"/>
                  <a:pt x="52242" y="123482"/>
                </a:cubicBezTo>
                <a:cubicBezTo>
                  <a:pt x="60108" y="123482"/>
                  <a:pt x="66490" y="117100"/>
                  <a:pt x="66490" y="109234"/>
                </a:cubicBezTo>
                <a:cubicBezTo>
                  <a:pt x="66490" y="101368"/>
                  <a:pt x="60108" y="94986"/>
                  <a:pt x="52242" y="94986"/>
                </a:cubicBezTo>
                <a:cubicBezTo>
                  <a:pt x="49630" y="94986"/>
                  <a:pt x="47493" y="92849"/>
                  <a:pt x="47493" y="90237"/>
                </a:cubicBezTo>
                <a:lnTo>
                  <a:pt x="47493" y="71240"/>
                </a:lnTo>
                <a:cubicBezTo>
                  <a:pt x="47493" y="68627"/>
                  <a:pt x="49630" y="66490"/>
                  <a:pt x="52242" y="66490"/>
                </a:cubicBezTo>
                <a:cubicBezTo>
                  <a:pt x="75841" y="66490"/>
                  <a:pt x="94986" y="85636"/>
                  <a:pt x="94986" y="109234"/>
                </a:cubicBezTo>
                <a:cubicBezTo>
                  <a:pt x="94986" y="132832"/>
                  <a:pt x="75841" y="151978"/>
                  <a:pt x="52242" y="151978"/>
                </a:cubicBezTo>
                <a:cubicBezTo>
                  <a:pt x="28644" y="151978"/>
                  <a:pt x="9499" y="132832"/>
                  <a:pt x="9499" y="109234"/>
                </a:cubicBezTo>
                <a:lnTo>
                  <a:pt x="9499" y="42744"/>
                </a:lnTo>
                <a:cubicBezTo>
                  <a:pt x="9499" y="34878"/>
                  <a:pt x="15880" y="28496"/>
                  <a:pt x="23747" y="28496"/>
                </a:cubicBezTo>
                <a:close/>
                <a:moveTo>
                  <a:pt x="73614" y="28496"/>
                </a:moveTo>
                <a:cubicBezTo>
                  <a:pt x="101160" y="28496"/>
                  <a:pt x="123482" y="50818"/>
                  <a:pt x="123482" y="78364"/>
                </a:cubicBezTo>
                <a:cubicBezTo>
                  <a:pt x="123482" y="82311"/>
                  <a:pt x="120306" y="85488"/>
                  <a:pt x="116358" y="85488"/>
                </a:cubicBezTo>
                <a:cubicBezTo>
                  <a:pt x="112410" y="85488"/>
                  <a:pt x="109234" y="82311"/>
                  <a:pt x="109234" y="78364"/>
                </a:cubicBezTo>
                <a:cubicBezTo>
                  <a:pt x="109234" y="58684"/>
                  <a:pt x="93294" y="42744"/>
                  <a:pt x="73614" y="42744"/>
                </a:cubicBezTo>
                <a:cubicBezTo>
                  <a:pt x="69666" y="42744"/>
                  <a:pt x="66490" y="39568"/>
                  <a:pt x="66490" y="35620"/>
                </a:cubicBezTo>
                <a:cubicBezTo>
                  <a:pt x="66490" y="31672"/>
                  <a:pt x="69666" y="28496"/>
                  <a:pt x="73614" y="28496"/>
                </a:cubicBezTo>
                <a:close/>
              </a:path>
            </a:pathLst>
          </a:custGeom>
          <a:solidFill>
            <a:srgbClr val="F9F7F3"/>
          </a:solidFill>
          <a:ln/>
        </p:spPr>
      </p:sp>
      <p:sp>
        <p:nvSpPr>
          <p:cNvPr id="8" name="Text 6"/>
          <p:cNvSpPr/>
          <p:nvPr/>
        </p:nvSpPr>
        <p:spPr>
          <a:xfrm>
            <a:off x="945640" y="1604211"/>
            <a:ext cx="979413" cy="2364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20000"/>
              </a:lnSpc>
            </a:pPr>
            <a:r>
              <a:rPr lang="en-US" sz="1330" b="1" dirty="0">
                <a:solidFill>
                  <a:srgbClr val="4A5D52"/>
                </a:solidFill>
                <a:latin typeface="Oranienbaum" pitchFamily="34" charset="0"/>
                <a:ea typeface="Oranienbaum" pitchFamily="34" charset="-122"/>
                <a:cs typeface="Oranienbaum" pitchFamily="34" charset="-120"/>
              </a:rPr>
              <a:t>Blog Strategy</a:t>
            </a:r>
            <a:endParaRPr lang="en-US" sz="1600" dirty="0"/>
          </a:p>
        </p:txBody>
      </p:sp>
      <p:sp>
        <p:nvSpPr>
          <p:cNvPr id="9" name="Shape 7"/>
          <p:cNvSpPr/>
          <p:nvPr/>
        </p:nvSpPr>
        <p:spPr>
          <a:xfrm>
            <a:off x="506593" y="1992598"/>
            <a:ext cx="3174648" cy="641684"/>
          </a:xfrm>
          <a:custGeom>
            <a:avLst/>
            <a:gdLst/>
            <a:ahLst/>
            <a:cxnLst/>
            <a:rect l="l" t="t" r="r" b="b"/>
            <a:pathLst>
              <a:path w="3174648" h="641684">
                <a:moveTo>
                  <a:pt x="67544" y="0"/>
                </a:moveTo>
                <a:lnTo>
                  <a:pt x="3107105" y="0"/>
                </a:lnTo>
                <a:cubicBezTo>
                  <a:pt x="3144408" y="0"/>
                  <a:pt x="3174648" y="30240"/>
                  <a:pt x="3174648" y="67544"/>
                </a:cubicBezTo>
                <a:lnTo>
                  <a:pt x="3174648" y="574141"/>
                </a:lnTo>
                <a:cubicBezTo>
                  <a:pt x="3174648" y="611444"/>
                  <a:pt x="3144408" y="641684"/>
                  <a:pt x="3107105" y="641684"/>
                </a:cubicBezTo>
                <a:lnTo>
                  <a:pt x="67544" y="641684"/>
                </a:lnTo>
                <a:cubicBezTo>
                  <a:pt x="30240" y="641684"/>
                  <a:pt x="0" y="611444"/>
                  <a:pt x="0" y="574141"/>
                </a:cubicBezTo>
                <a:lnTo>
                  <a:pt x="0" y="67544"/>
                </a:lnTo>
                <a:cubicBezTo>
                  <a:pt x="0" y="30265"/>
                  <a:pt x="30265" y="0"/>
                  <a:pt x="67544" y="0"/>
                </a:cubicBezTo>
                <a:close/>
              </a:path>
            </a:pathLst>
          </a:custGeom>
          <a:solidFill>
            <a:srgbClr val="4A5D52">
              <a:alpha val="5098"/>
            </a:srgbClr>
          </a:solidFill>
          <a:ln/>
        </p:spPr>
      </p:sp>
      <p:sp>
        <p:nvSpPr>
          <p:cNvPr id="10" name="Text 8"/>
          <p:cNvSpPr/>
          <p:nvPr/>
        </p:nvSpPr>
        <p:spPr>
          <a:xfrm>
            <a:off x="607911" y="2093917"/>
            <a:ext cx="3039557" cy="20263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30000"/>
              </a:lnSpc>
            </a:pPr>
            <a:r>
              <a:rPr lang="en-US" sz="1064" b="1" dirty="0">
                <a:solidFill>
                  <a:srgbClr val="4A5D52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Seasonal Recipes</a:t>
            </a:r>
            <a:endParaRPr lang="en-US" sz="1600" dirty="0"/>
          </a:p>
        </p:txBody>
      </p:sp>
      <p:sp>
        <p:nvSpPr>
          <p:cNvPr id="11" name="Text 9"/>
          <p:cNvSpPr/>
          <p:nvPr/>
        </p:nvSpPr>
        <p:spPr>
          <a:xfrm>
            <a:off x="607911" y="2330327"/>
            <a:ext cx="3039557" cy="20263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30000"/>
              </a:lnSpc>
            </a:pPr>
            <a:r>
              <a:rPr lang="en-US" sz="1064" dirty="0">
                <a:solidFill>
                  <a:srgbClr val="3C3633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Monthly features using local, organic ingredients</a:t>
            </a:r>
            <a:endParaRPr lang="en-US" sz="1600" dirty="0"/>
          </a:p>
        </p:txBody>
      </p:sp>
      <p:sp>
        <p:nvSpPr>
          <p:cNvPr id="12" name="Shape 10"/>
          <p:cNvSpPr/>
          <p:nvPr/>
        </p:nvSpPr>
        <p:spPr>
          <a:xfrm>
            <a:off x="3781372" y="1992598"/>
            <a:ext cx="3174648" cy="641684"/>
          </a:xfrm>
          <a:custGeom>
            <a:avLst/>
            <a:gdLst/>
            <a:ahLst/>
            <a:cxnLst/>
            <a:rect l="l" t="t" r="r" b="b"/>
            <a:pathLst>
              <a:path w="3174648" h="641684">
                <a:moveTo>
                  <a:pt x="67544" y="0"/>
                </a:moveTo>
                <a:lnTo>
                  <a:pt x="3107105" y="0"/>
                </a:lnTo>
                <a:cubicBezTo>
                  <a:pt x="3144408" y="0"/>
                  <a:pt x="3174648" y="30240"/>
                  <a:pt x="3174648" y="67544"/>
                </a:cubicBezTo>
                <a:lnTo>
                  <a:pt x="3174648" y="574141"/>
                </a:lnTo>
                <a:cubicBezTo>
                  <a:pt x="3174648" y="611444"/>
                  <a:pt x="3144408" y="641684"/>
                  <a:pt x="3107105" y="641684"/>
                </a:cubicBezTo>
                <a:lnTo>
                  <a:pt x="67544" y="641684"/>
                </a:lnTo>
                <a:cubicBezTo>
                  <a:pt x="30240" y="641684"/>
                  <a:pt x="0" y="611444"/>
                  <a:pt x="0" y="574141"/>
                </a:cubicBezTo>
                <a:lnTo>
                  <a:pt x="0" y="67544"/>
                </a:lnTo>
                <a:cubicBezTo>
                  <a:pt x="0" y="30265"/>
                  <a:pt x="30265" y="0"/>
                  <a:pt x="67544" y="0"/>
                </a:cubicBezTo>
                <a:close/>
              </a:path>
            </a:pathLst>
          </a:custGeom>
          <a:solidFill>
            <a:srgbClr val="4A5D52">
              <a:alpha val="5098"/>
            </a:srgbClr>
          </a:solidFill>
          <a:ln/>
        </p:spPr>
      </p:sp>
      <p:sp>
        <p:nvSpPr>
          <p:cNvPr id="13" name="Text 11"/>
          <p:cNvSpPr/>
          <p:nvPr/>
        </p:nvSpPr>
        <p:spPr>
          <a:xfrm>
            <a:off x="3882691" y="2093917"/>
            <a:ext cx="3039557" cy="20263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30000"/>
              </a:lnSpc>
            </a:pPr>
            <a:r>
              <a:rPr lang="en-US" sz="1064" b="1" dirty="0">
                <a:solidFill>
                  <a:srgbClr val="4A5D52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Ingredient Spotlights</a:t>
            </a:r>
            <a:endParaRPr lang="en-US" sz="1600" dirty="0"/>
          </a:p>
        </p:txBody>
      </p:sp>
      <p:sp>
        <p:nvSpPr>
          <p:cNvPr id="14" name="Text 12"/>
          <p:cNvSpPr/>
          <p:nvPr/>
        </p:nvSpPr>
        <p:spPr>
          <a:xfrm>
            <a:off x="3882691" y="2330327"/>
            <a:ext cx="3039557" cy="20263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30000"/>
              </a:lnSpc>
            </a:pPr>
            <a:r>
              <a:rPr lang="en-US" sz="1064" dirty="0">
                <a:solidFill>
                  <a:srgbClr val="3C3633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Deep dives into sourcing and nutritional benefits</a:t>
            </a:r>
            <a:endParaRPr lang="en-US" sz="1600" dirty="0"/>
          </a:p>
        </p:txBody>
      </p:sp>
      <p:sp>
        <p:nvSpPr>
          <p:cNvPr id="15" name="Shape 13"/>
          <p:cNvSpPr/>
          <p:nvPr/>
        </p:nvSpPr>
        <p:spPr>
          <a:xfrm>
            <a:off x="506593" y="2735601"/>
            <a:ext cx="3174648" cy="641684"/>
          </a:xfrm>
          <a:custGeom>
            <a:avLst/>
            <a:gdLst/>
            <a:ahLst/>
            <a:cxnLst/>
            <a:rect l="l" t="t" r="r" b="b"/>
            <a:pathLst>
              <a:path w="3174648" h="641684">
                <a:moveTo>
                  <a:pt x="67544" y="0"/>
                </a:moveTo>
                <a:lnTo>
                  <a:pt x="3107105" y="0"/>
                </a:lnTo>
                <a:cubicBezTo>
                  <a:pt x="3144408" y="0"/>
                  <a:pt x="3174648" y="30240"/>
                  <a:pt x="3174648" y="67544"/>
                </a:cubicBezTo>
                <a:lnTo>
                  <a:pt x="3174648" y="574141"/>
                </a:lnTo>
                <a:cubicBezTo>
                  <a:pt x="3174648" y="611444"/>
                  <a:pt x="3144408" y="641684"/>
                  <a:pt x="3107105" y="641684"/>
                </a:cubicBezTo>
                <a:lnTo>
                  <a:pt x="67544" y="641684"/>
                </a:lnTo>
                <a:cubicBezTo>
                  <a:pt x="30240" y="641684"/>
                  <a:pt x="0" y="611444"/>
                  <a:pt x="0" y="574141"/>
                </a:cubicBezTo>
                <a:lnTo>
                  <a:pt x="0" y="67544"/>
                </a:lnTo>
                <a:cubicBezTo>
                  <a:pt x="0" y="30265"/>
                  <a:pt x="30265" y="0"/>
                  <a:pt x="67544" y="0"/>
                </a:cubicBezTo>
                <a:close/>
              </a:path>
            </a:pathLst>
          </a:custGeom>
          <a:solidFill>
            <a:srgbClr val="4A5D52">
              <a:alpha val="5098"/>
            </a:srgbClr>
          </a:solidFill>
          <a:ln/>
        </p:spPr>
      </p:sp>
      <p:sp>
        <p:nvSpPr>
          <p:cNvPr id="16" name="Text 14"/>
          <p:cNvSpPr/>
          <p:nvPr/>
        </p:nvSpPr>
        <p:spPr>
          <a:xfrm>
            <a:off x="607911" y="2836920"/>
            <a:ext cx="3039557" cy="20263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30000"/>
              </a:lnSpc>
            </a:pPr>
            <a:r>
              <a:rPr lang="en-US" sz="1064" b="1" dirty="0">
                <a:solidFill>
                  <a:srgbClr val="4A5D52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Sustainability Guides</a:t>
            </a:r>
            <a:endParaRPr lang="en-US" sz="1600" dirty="0"/>
          </a:p>
        </p:txBody>
      </p:sp>
      <p:sp>
        <p:nvSpPr>
          <p:cNvPr id="17" name="Text 15"/>
          <p:cNvSpPr/>
          <p:nvPr/>
        </p:nvSpPr>
        <p:spPr>
          <a:xfrm>
            <a:off x="607911" y="3073330"/>
            <a:ext cx="3039557" cy="20263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30000"/>
              </a:lnSpc>
            </a:pPr>
            <a:r>
              <a:rPr lang="en-US" sz="1064" dirty="0">
                <a:solidFill>
                  <a:srgbClr val="3C3633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Practical tips for eco-conscious living</a:t>
            </a:r>
            <a:endParaRPr lang="en-US" sz="1600" dirty="0"/>
          </a:p>
        </p:txBody>
      </p:sp>
      <p:sp>
        <p:nvSpPr>
          <p:cNvPr id="18" name="Shape 16"/>
          <p:cNvSpPr/>
          <p:nvPr/>
        </p:nvSpPr>
        <p:spPr>
          <a:xfrm>
            <a:off x="3781372" y="2735601"/>
            <a:ext cx="3174648" cy="641684"/>
          </a:xfrm>
          <a:custGeom>
            <a:avLst/>
            <a:gdLst/>
            <a:ahLst/>
            <a:cxnLst/>
            <a:rect l="l" t="t" r="r" b="b"/>
            <a:pathLst>
              <a:path w="3174648" h="641684">
                <a:moveTo>
                  <a:pt x="67544" y="0"/>
                </a:moveTo>
                <a:lnTo>
                  <a:pt x="3107105" y="0"/>
                </a:lnTo>
                <a:cubicBezTo>
                  <a:pt x="3144408" y="0"/>
                  <a:pt x="3174648" y="30240"/>
                  <a:pt x="3174648" y="67544"/>
                </a:cubicBezTo>
                <a:lnTo>
                  <a:pt x="3174648" y="574141"/>
                </a:lnTo>
                <a:cubicBezTo>
                  <a:pt x="3174648" y="611444"/>
                  <a:pt x="3144408" y="641684"/>
                  <a:pt x="3107105" y="641684"/>
                </a:cubicBezTo>
                <a:lnTo>
                  <a:pt x="67544" y="641684"/>
                </a:lnTo>
                <a:cubicBezTo>
                  <a:pt x="30240" y="641684"/>
                  <a:pt x="0" y="611444"/>
                  <a:pt x="0" y="574141"/>
                </a:cubicBezTo>
                <a:lnTo>
                  <a:pt x="0" y="67544"/>
                </a:lnTo>
                <a:cubicBezTo>
                  <a:pt x="0" y="30265"/>
                  <a:pt x="30265" y="0"/>
                  <a:pt x="67544" y="0"/>
                </a:cubicBezTo>
                <a:close/>
              </a:path>
            </a:pathLst>
          </a:custGeom>
          <a:solidFill>
            <a:srgbClr val="4A5D52">
              <a:alpha val="5098"/>
            </a:srgbClr>
          </a:solidFill>
          <a:ln/>
        </p:spPr>
      </p:sp>
      <p:sp>
        <p:nvSpPr>
          <p:cNvPr id="19" name="Text 17"/>
          <p:cNvSpPr/>
          <p:nvPr/>
        </p:nvSpPr>
        <p:spPr>
          <a:xfrm>
            <a:off x="3882691" y="2836920"/>
            <a:ext cx="3039557" cy="20263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30000"/>
              </a:lnSpc>
            </a:pPr>
            <a:r>
              <a:rPr lang="en-US" sz="1064" b="1" dirty="0">
                <a:solidFill>
                  <a:srgbClr val="4A5D52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Farmer Profiles</a:t>
            </a:r>
            <a:endParaRPr lang="en-US" sz="1600" dirty="0"/>
          </a:p>
        </p:txBody>
      </p:sp>
      <p:sp>
        <p:nvSpPr>
          <p:cNvPr id="20" name="Text 18"/>
          <p:cNvSpPr/>
          <p:nvPr/>
        </p:nvSpPr>
        <p:spPr>
          <a:xfrm>
            <a:off x="3882691" y="3073330"/>
            <a:ext cx="3039557" cy="20263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30000"/>
              </a:lnSpc>
            </a:pPr>
            <a:r>
              <a:rPr lang="en-US" sz="1064" dirty="0">
                <a:solidFill>
                  <a:srgbClr val="3C3633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Stories of local producers and partnerships</a:t>
            </a:r>
            <a:endParaRPr lang="en-US" sz="1600" dirty="0"/>
          </a:p>
        </p:txBody>
      </p:sp>
      <p:sp>
        <p:nvSpPr>
          <p:cNvPr id="21" name="Shape 19"/>
          <p:cNvSpPr/>
          <p:nvPr/>
        </p:nvSpPr>
        <p:spPr>
          <a:xfrm>
            <a:off x="337729" y="3681241"/>
            <a:ext cx="6788343" cy="1519778"/>
          </a:xfrm>
          <a:custGeom>
            <a:avLst/>
            <a:gdLst/>
            <a:ahLst/>
            <a:cxnLst/>
            <a:rect l="l" t="t" r="r" b="b"/>
            <a:pathLst>
              <a:path w="6788343" h="1519778">
                <a:moveTo>
                  <a:pt x="101324" y="0"/>
                </a:moveTo>
                <a:lnTo>
                  <a:pt x="6687020" y="0"/>
                </a:lnTo>
                <a:cubicBezTo>
                  <a:pt x="6742979" y="0"/>
                  <a:pt x="6788343" y="45364"/>
                  <a:pt x="6788343" y="101324"/>
                </a:cubicBezTo>
                <a:lnTo>
                  <a:pt x="6788343" y="1418455"/>
                </a:lnTo>
                <a:cubicBezTo>
                  <a:pt x="6788343" y="1474414"/>
                  <a:pt x="6742979" y="1519778"/>
                  <a:pt x="6687020" y="1519778"/>
                </a:cubicBezTo>
                <a:lnTo>
                  <a:pt x="101324" y="1519778"/>
                </a:lnTo>
                <a:cubicBezTo>
                  <a:pt x="45364" y="1519778"/>
                  <a:pt x="0" y="1474414"/>
                  <a:pt x="0" y="1418455"/>
                </a:cubicBezTo>
                <a:lnTo>
                  <a:pt x="0" y="101324"/>
                </a:lnTo>
                <a:cubicBezTo>
                  <a:pt x="0" y="45402"/>
                  <a:pt x="45402" y="0"/>
                  <a:pt x="101324" y="0"/>
                </a:cubicBezTo>
                <a:close/>
              </a:path>
            </a:pathLst>
          </a:custGeom>
          <a:solidFill>
            <a:srgbClr val="FFFFFF"/>
          </a:solidFill>
          <a:ln/>
          <a:effectLst>
            <a:outerShdw blurRad="50659" dist="33773" dir="5400000" algn="bl" rotWithShape="0">
              <a:srgbClr val="000000">
                <a:alpha val="10196"/>
              </a:srgbClr>
            </a:outerShdw>
          </a:effectLst>
        </p:spPr>
      </p:sp>
      <p:sp>
        <p:nvSpPr>
          <p:cNvPr id="22" name="Shape 20"/>
          <p:cNvSpPr/>
          <p:nvPr/>
        </p:nvSpPr>
        <p:spPr>
          <a:xfrm>
            <a:off x="506593" y="3850105"/>
            <a:ext cx="337729" cy="337729"/>
          </a:xfrm>
          <a:custGeom>
            <a:avLst/>
            <a:gdLst/>
            <a:ahLst/>
            <a:cxnLst/>
            <a:rect l="l" t="t" r="r" b="b"/>
            <a:pathLst>
              <a:path w="337729" h="337729">
                <a:moveTo>
                  <a:pt x="67546" y="0"/>
                </a:moveTo>
                <a:lnTo>
                  <a:pt x="270183" y="0"/>
                </a:lnTo>
                <a:cubicBezTo>
                  <a:pt x="307462" y="0"/>
                  <a:pt x="337729" y="30266"/>
                  <a:pt x="337729" y="67546"/>
                </a:cubicBezTo>
                <a:lnTo>
                  <a:pt x="337729" y="270183"/>
                </a:lnTo>
                <a:cubicBezTo>
                  <a:pt x="337729" y="307462"/>
                  <a:pt x="307462" y="337729"/>
                  <a:pt x="270183" y="337729"/>
                </a:cubicBezTo>
                <a:lnTo>
                  <a:pt x="67546" y="337729"/>
                </a:lnTo>
                <a:cubicBezTo>
                  <a:pt x="30266" y="337729"/>
                  <a:pt x="0" y="307462"/>
                  <a:pt x="0" y="270183"/>
                </a:cubicBezTo>
                <a:lnTo>
                  <a:pt x="0" y="67546"/>
                </a:lnTo>
                <a:cubicBezTo>
                  <a:pt x="0" y="30241"/>
                  <a:pt x="30241" y="0"/>
                  <a:pt x="67546" y="0"/>
                </a:cubicBezTo>
                <a:close/>
              </a:path>
            </a:pathLst>
          </a:custGeom>
          <a:solidFill>
            <a:srgbClr val="D4A373"/>
          </a:solidFill>
          <a:ln/>
        </p:spPr>
      </p:sp>
      <p:sp>
        <p:nvSpPr>
          <p:cNvPr id="23" name="Shape 21"/>
          <p:cNvSpPr/>
          <p:nvPr/>
        </p:nvSpPr>
        <p:spPr>
          <a:xfrm>
            <a:off x="601579" y="3942981"/>
            <a:ext cx="151978" cy="151978"/>
          </a:xfrm>
          <a:custGeom>
            <a:avLst/>
            <a:gdLst/>
            <a:ahLst/>
            <a:cxnLst/>
            <a:rect l="l" t="t" r="r" b="b"/>
            <a:pathLst>
              <a:path w="151978" h="151978">
                <a:moveTo>
                  <a:pt x="14248" y="18997"/>
                </a:moveTo>
                <a:cubicBezTo>
                  <a:pt x="6382" y="18997"/>
                  <a:pt x="0" y="25379"/>
                  <a:pt x="0" y="33245"/>
                </a:cubicBezTo>
                <a:cubicBezTo>
                  <a:pt x="0" y="37727"/>
                  <a:pt x="2108" y="41942"/>
                  <a:pt x="5699" y="44643"/>
                </a:cubicBezTo>
                <a:lnTo>
                  <a:pt x="67440" y="90949"/>
                </a:lnTo>
                <a:cubicBezTo>
                  <a:pt x="72516" y="94749"/>
                  <a:pt x="79462" y="94749"/>
                  <a:pt x="84538" y="90949"/>
                </a:cubicBezTo>
                <a:lnTo>
                  <a:pt x="146279" y="44643"/>
                </a:lnTo>
                <a:cubicBezTo>
                  <a:pt x="149870" y="41942"/>
                  <a:pt x="151978" y="37727"/>
                  <a:pt x="151978" y="33245"/>
                </a:cubicBezTo>
                <a:cubicBezTo>
                  <a:pt x="151978" y="25379"/>
                  <a:pt x="145596" y="18997"/>
                  <a:pt x="137730" y="18997"/>
                </a:cubicBezTo>
                <a:lnTo>
                  <a:pt x="14248" y="18997"/>
                </a:lnTo>
                <a:close/>
                <a:moveTo>
                  <a:pt x="0" y="58179"/>
                </a:moveTo>
                <a:lnTo>
                  <a:pt x="0" y="113983"/>
                </a:lnTo>
                <a:cubicBezTo>
                  <a:pt x="0" y="124462"/>
                  <a:pt x="8519" y="132981"/>
                  <a:pt x="18997" y="132981"/>
                </a:cubicBezTo>
                <a:lnTo>
                  <a:pt x="132981" y="132981"/>
                </a:lnTo>
                <a:cubicBezTo>
                  <a:pt x="143459" y="132981"/>
                  <a:pt x="151978" y="124462"/>
                  <a:pt x="151978" y="113983"/>
                </a:cubicBezTo>
                <a:lnTo>
                  <a:pt x="151978" y="58179"/>
                </a:lnTo>
                <a:lnTo>
                  <a:pt x="93086" y="102348"/>
                </a:lnTo>
                <a:cubicBezTo>
                  <a:pt x="82964" y="109946"/>
                  <a:pt x="69013" y="109946"/>
                  <a:pt x="58891" y="102348"/>
                </a:cubicBezTo>
                <a:lnTo>
                  <a:pt x="0" y="58179"/>
                </a:lnTo>
                <a:close/>
              </a:path>
            </a:pathLst>
          </a:custGeom>
          <a:solidFill>
            <a:srgbClr val="F9F7F3"/>
          </a:solidFill>
          <a:ln/>
        </p:spPr>
      </p:sp>
      <p:sp>
        <p:nvSpPr>
          <p:cNvPr id="24" name="Text 22"/>
          <p:cNvSpPr/>
          <p:nvPr/>
        </p:nvSpPr>
        <p:spPr>
          <a:xfrm>
            <a:off x="945640" y="3900765"/>
            <a:ext cx="1232709" cy="2364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20000"/>
              </a:lnSpc>
            </a:pPr>
            <a:r>
              <a:rPr lang="en-US" sz="1330" b="1" dirty="0">
                <a:solidFill>
                  <a:srgbClr val="4A5D52"/>
                </a:solidFill>
                <a:latin typeface="Oranienbaum" pitchFamily="34" charset="0"/>
                <a:ea typeface="Oranienbaum" pitchFamily="34" charset="-122"/>
                <a:cs typeface="Oranienbaum" pitchFamily="34" charset="-120"/>
              </a:rPr>
              <a:t>Email Newsletter</a:t>
            </a:r>
            <a:endParaRPr lang="en-US" sz="1600" dirty="0"/>
          </a:p>
        </p:txBody>
      </p:sp>
      <p:sp>
        <p:nvSpPr>
          <p:cNvPr id="25" name="Shape 23"/>
          <p:cNvSpPr/>
          <p:nvPr/>
        </p:nvSpPr>
        <p:spPr>
          <a:xfrm>
            <a:off x="531922" y="4322925"/>
            <a:ext cx="118205" cy="135091"/>
          </a:xfrm>
          <a:custGeom>
            <a:avLst/>
            <a:gdLst/>
            <a:ahLst/>
            <a:cxnLst/>
            <a:rect l="l" t="t" r="r" b="b"/>
            <a:pathLst>
              <a:path w="118205" h="135091">
                <a:moveTo>
                  <a:pt x="33773" y="0"/>
                </a:moveTo>
                <a:cubicBezTo>
                  <a:pt x="38443" y="0"/>
                  <a:pt x="42216" y="3773"/>
                  <a:pt x="42216" y="8443"/>
                </a:cubicBezTo>
                <a:lnTo>
                  <a:pt x="42216" y="16886"/>
                </a:lnTo>
                <a:lnTo>
                  <a:pt x="75989" y="16886"/>
                </a:lnTo>
                <a:lnTo>
                  <a:pt x="75989" y="8443"/>
                </a:lnTo>
                <a:cubicBezTo>
                  <a:pt x="75989" y="3773"/>
                  <a:pt x="79762" y="0"/>
                  <a:pt x="84432" y="0"/>
                </a:cubicBezTo>
                <a:cubicBezTo>
                  <a:pt x="89102" y="0"/>
                  <a:pt x="92875" y="3773"/>
                  <a:pt x="92875" y="8443"/>
                </a:cubicBezTo>
                <a:lnTo>
                  <a:pt x="92875" y="16886"/>
                </a:lnTo>
                <a:lnTo>
                  <a:pt x="101319" y="16886"/>
                </a:lnTo>
                <a:cubicBezTo>
                  <a:pt x="110632" y="16886"/>
                  <a:pt x="118205" y="24459"/>
                  <a:pt x="118205" y="33773"/>
                </a:cubicBezTo>
                <a:lnTo>
                  <a:pt x="118205" y="109762"/>
                </a:lnTo>
                <a:cubicBezTo>
                  <a:pt x="118205" y="119076"/>
                  <a:pt x="110632" y="126648"/>
                  <a:pt x="101319" y="126648"/>
                </a:cubicBezTo>
                <a:lnTo>
                  <a:pt x="16886" y="126648"/>
                </a:lnTo>
                <a:cubicBezTo>
                  <a:pt x="7573" y="126648"/>
                  <a:pt x="0" y="119076"/>
                  <a:pt x="0" y="109762"/>
                </a:cubicBezTo>
                <a:lnTo>
                  <a:pt x="0" y="33773"/>
                </a:lnTo>
                <a:cubicBezTo>
                  <a:pt x="0" y="24459"/>
                  <a:pt x="7573" y="16886"/>
                  <a:pt x="16886" y="16886"/>
                </a:cubicBezTo>
                <a:lnTo>
                  <a:pt x="25330" y="16886"/>
                </a:lnTo>
                <a:lnTo>
                  <a:pt x="25330" y="8443"/>
                </a:lnTo>
                <a:cubicBezTo>
                  <a:pt x="25330" y="3773"/>
                  <a:pt x="29103" y="0"/>
                  <a:pt x="33773" y="0"/>
                </a:cubicBezTo>
                <a:close/>
                <a:moveTo>
                  <a:pt x="16886" y="63324"/>
                </a:moveTo>
                <a:lnTo>
                  <a:pt x="16886" y="71767"/>
                </a:lnTo>
                <a:cubicBezTo>
                  <a:pt x="16886" y="74089"/>
                  <a:pt x="18786" y="75989"/>
                  <a:pt x="21108" y="75989"/>
                </a:cubicBezTo>
                <a:lnTo>
                  <a:pt x="29551" y="75989"/>
                </a:lnTo>
                <a:cubicBezTo>
                  <a:pt x="31873" y="75989"/>
                  <a:pt x="33773" y="74089"/>
                  <a:pt x="33773" y="71767"/>
                </a:cubicBezTo>
                <a:lnTo>
                  <a:pt x="33773" y="63324"/>
                </a:lnTo>
                <a:cubicBezTo>
                  <a:pt x="33773" y="61002"/>
                  <a:pt x="31873" y="59102"/>
                  <a:pt x="29551" y="59102"/>
                </a:cubicBezTo>
                <a:lnTo>
                  <a:pt x="21108" y="59102"/>
                </a:lnTo>
                <a:cubicBezTo>
                  <a:pt x="18786" y="59102"/>
                  <a:pt x="16886" y="61002"/>
                  <a:pt x="16886" y="63324"/>
                </a:cubicBezTo>
                <a:close/>
                <a:moveTo>
                  <a:pt x="50659" y="63324"/>
                </a:moveTo>
                <a:lnTo>
                  <a:pt x="50659" y="71767"/>
                </a:lnTo>
                <a:cubicBezTo>
                  <a:pt x="50659" y="74089"/>
                  <a:pt x="52559" y="75989"/>
                  <a:pt x="54881" y="75989"/>
                </a:cubicBezTo>
                <a:lnTo>
                  <a:pt x="63324" y="75989"/>
                </a:lnTo>
                <a:cubicBezTo>
                  <a:pt x="65646" y="75989"/>
                  <a:pt x="67546" y="74089"/>
                  <a:pt x="67546" y="71767"/>
                </a:cubicBezTo>
                <a:lnTo>
                  <a:pt x="67546" y="63324"/>
                </a:lnTo>
                <a:cubicBezTo>
                  <a:pt x="67546" y="61002"/>
                  <a:pt x="65646" y="59102"/>
                  <a:pt x="63324" y="59102"/>
                </a:cubicBezTo>
                <a:lnTo>
                  <a:pt x="54881" y="59102"/>
                </a:lnTo>
                <a:cubicBezTo>
                  <a:pt x="52559" y="59102"/>
                  <a:pt x="50659" y="61002"/>
                  <a:pt x="50659" y="63324"/>
                </a:cubicBezTo>
                <a:close/>
                <a:moveTo>
                  <a:pt x="88654" y="59102"/>
                </a:moveTo>
                <a:cubicBezTo>
                  <a:pt x="86332" y="59102"/>
                  <a:pt x="84432" y="61002"/>
                  <a:pt x="84432" y="63324"/>
                </a:cubicBezTo>
                <a:lnTo>
                  <a:pt x="84432" y="71767"/>
                </a:lnTo>
                <a:cubicBezTo>
                  <a:pt x="84432" y="74089"/>
                  <a:pt x="86332" y="75989"/>
                  <a:pt x="88654" y="75989"/>
                </a:cubicBezTo>
                <a:lnTo>
                  <a:pt x="97097" y="75989"/>
                </a:lnTo>
                <a:cubicBezTo>
                  <a:pt x="99419" y="75989"/>
                  <a:pt x="101319" y="74089"/>
                  <a:pt x="101319" y="71767"/>
                </a:cubicBezTo>
                <a:lnTo>
                  <a:pt x="101319" y="63324"/>
                </a:lnTo>
                <a:cubicBezTo>
                  <a:pt x="101319" y="61002"/>
                  <a:pt x="99419" y="59102"/>
                  <a:pt x="97097" y="59102"/>
                </a:cubicBezTo>
                <a:lnTo>
                  <a:pt x="88654" y="59102"/>
                </a:lnTo>
                <a:close/>
                <a:moveTo>
                  <a:pt x="16886" y="97097"/>
                </a:moveTo>
                <a:lnTo>
                  <a:pt x="16886" y="105540"/>
                </a:lnTo>
                <a:cubicBezTo>
                  <a:pt x="16886" y="107862"/>
                  <a:pt x="18786" y="109762"/>
                  <a:pt x="21108" y="109762"/>
                </a:cubicBezTo>
                <a:lnTo>
                  <a:pt x="29551" y="109762"/>
                </a:lnTo>
                <a:cubicBezTo>
                  <a:pt x="31873" y="109762"/>
                  <a:pt x="33773" y="107862"/>
                  <a:pt x="33773" y="105540"/>
                </a:cubicBezTo>
                <a:lnTo>
                  <a:pt x="33773" y="97097"/>
                </a:lnTo>
                <a:cubicBezTo>
                  <a:pt x="33773" y="94775"/>
                  <a:pt x="31873" y="92875"/>
                  <a:pt x="29551" y="92875"/>
                </a:cubicBezTo>
                <a:lnTo>
                  <a:pt x="21108" y="92875"/>
                </a:lnTo>
                <a:cubicBezTo>
                  <a:pt x="18786" y="92875"/>
                  <a:pt x="16886" y="94775"/>
                  <a:pt x="16886" y="97097"/>
                </a:cubicBezTo>
                <a:close/>
                <a:moveTo>
                  <a:pt x="54881" y="92875"/>
                </a:moveTo>
                <a:cubicBezTo>
                  <a:pt x="52559" y="92875"/>
                  <a:pt x="50659" y="94775"/>
                  <a:pt x="50659" y="97097"/>
                </a:cubicBezTo>
                <a:lnTo>
                  <a:pt x="50659" y="105540"/>
                </a:lnTo>
                <a:cubicBezTo>
                  <a:pt x="50659" y="107862"/>
                  <a:pt x="52559" y="109762"/>
                  <a:pt x="54881" y="109762"/>
                </a:cubicBezTo>
                <a:lnTo>
                  <a:pt x="63324" y="109762"/>
                </a:lnTo>
                <a:cubicBezTo>
                  <a:pt x="65646" y="109762"/>
                  <a:pt x="67546" y="107862"/>
                  <a:pt x="67546" y="105540"/>
                </a:cubicBezTo>
                <a:lnTo>
                  <a:pt x="67546" y="97097"/>
                </a:lnTo>
                <a:cubicBezTo>
                  <a:pt x="67546" y="94775"/>
                  <a:pt x="65646" y="92875"/>
                  <a:pt x="63324" y="92875"/>
                </a:cubicBezTo>
                <a:lnTo>
                  <a:pt x="54881" y="92875"/>
                </a:lnTo>
                <a:close/>
                <a:moveTo>
                  <a:pt x="84432" y="97097"/>
                </a:moveTo>
                <a:lnTo>
                  <a:pt x="84432" y="105540"/>
                </a:lnTo>
                <a:cubicBezTo>
                  <a:pt x="84432" y="107862"/>
                  <a:pt x="86332" y="109762"/>
                  <a:pt x="88654" y="109762"/>
                </a:cubicBezTo>
                <a:lnTo>
                  <a:pt x="97097" y="109762"/>
                </a:lnTo>
                <a:cubicBezTo>
                  <a:pt x="99419" y="109762"/>
                  <a:pt x="101319" y="107862"/>
                  <a:pt x="101319" y="105540"/>
                </a:cubicBezTo>
                <a:lnTo>
                  <a:pt x="101319" y="97097"/>
                </a:lnTo>
                <a:cubicBezTo>
                  <a:pt x="101319" y="94775"/>
                  <a:pt x="99419" y="92875"/>
                  <a:pt x="97097" y="92875"/>
                </a:cubicBezTo>
                <a:lnTo>
                  <a:pt x="88654" y="92875"/>
                </a:lnTo>
                <a:cubicBezTo>
                  <a:pt x="86332" y="92875"/>
                  <a:pt x="84432" y="94775"/>
                  <a:pt x="84432" y="97097"/>
                </a:cubicBezTo>
                <a:close/>
              </a:path>
            </a:pathLst>
          </a:custGeom>
          <a:solidFill>
            <a:srgbClr val="4A5D52"/>
          </a:solidFill>
          <a:ln/>
        </p:spPr>
      </p:sp>
      <p:sp>
        <p:nvSpPr>
          <p:cNvPr id="26" name="Text 24"/>
          <p:cNvSpPr/>
          <p:nvPr/>
        </p:nvSpPr>
        <p:spPr>
          <a:xfrm>
            <a:off x="743003" y="4289152"/>
            <a:ext cx="4027413" cy="20263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30000"/>
              </a:lnSpc>
            </a:pPr>
            <a:r>
              <a:rPr lang="en-US" sz="1064" b="1" dirty="0">
                <a:solidFill>
                  <a:srgbClr val="3C3633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Frequency:</a:t>
            </a:r>
            <a:r>
              <a:rPr lang="en-US" sz="1064" dirty="0">
                <a:solidFill>
                  <a:srgbClr val="3C3633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 Monthly newsletter with weekly updates for subscribers</a:t>
            </a:r>
            <a:endParaRPr lang="en-US" sz="1600" dirty="0"/>
          </a:p>
        </p:txBody>
      </p:sp>
      <p:sp>
        <p:nvSpPr>
          <p:cNvPr id="27" name="Shape 25"/>
          <p:cNvSpPr/>
          <p:nvPr/>
        </p:nvSpPr>
        <p:spPr>
          <a:xfrm>
            <a:off x="523479" y="4593108"/>
            <a:ext cx="135091" cy="135091"/>
          </a:xfrm>
          <a:custGeom>
            <a:avLst/>
            <a:gdLst/>
            <a:ahLst/>
            <a:cxnLst/>
            <a:rect l="l" t="t" r="r" b="b"/>
            <a:pathLst>
              <a:path w="135091" h="135091">
                <a:moveTo>
                  <a:pt x="10554" y="12665"/>
                </a:moveTo>
                <a:cubicBezTo>
                  <a:pt x="7045" y="12665"/>
                  <a:pt x="4222" y="15488"/>
                  <a:pt x="4222" y="18997"/>
                </a:cubicBezTo>
                <a:lnTo>
                  <a:pt x="4222" y="31662"/>
                </a:lnTo>
                <a:cubicBezTo>
                  <a:pt x="4222" y="35171"/>
                  <a:pt x="7045" y="37994"/>
                  <a:pt x="10554" y="37994"/>
                </a:cubicBezTo>
                <a:lnTo>
                  <a:pt x="23219" y="37994"/>
                </a:lnTo>
                <a:cubicBezTo>
                  <a:pt x="26728" y="37994"/>
                  <a:pt x="29551" y="35171"/>
                  <a:pt x="29551" y="31662"/>
                </a:cubicBezTo>
                <a:lnTo>
                  <a:pt x="29551" y="18997"/>
                </a:lnTo>
                <a:cubicBezTo>
                  <a:pt x="29551" y="15488"/>
                  <a:pt x="26728" y="12665"/>
                  <a:pt x="23219" y="12665"/>
                </a:cubicBezTo>
                <a:lnTo>
                  <a:pt x="10554" y="12665"/>
                </a:lnTo>
                <a:close/>
                <a:moveTo>
                  <a:pt x="50659" y="16886"/>
                </a:moveTo>
                <a:cubicBezTo>
                  <a:pt x="45989" y="16886"/>
                  <a:pt x="42216" y="20659"/>
                  <a:pt x="42216" y="25330"/>
                </a:cubicBezTo>
                <a:cubicBezTo>
                  <a:pt x="42216" y="30000"/>
                  <a:pt x="45989" y="33773"/>
                  <a:pt x="50659" y="33773"/>
                </a:cubicBezTo>
                <a:lnTo>
                  <a:pt x="126648" y="33773"/>
                </a:lnTo>
                <a:cubicBezTo>
                  <a:pt x="131318" y="33773"/>
                  <a:pt x="135091" y="30000"/>
                  <a:pt x="135091" y="25330"/>
                </a:cubicBezTo>
                <a:cubicBezTo>
                  <a:pt x="135091" y="20659"/>
                  <a:pt x="131318" y="16886"/>
                  <a:pt x="126648" y="16886"/>
                </a:cubicBezTo>
                <a:lnTo>
                  <a:pt x="50659" y="16886"/>
                </a:lnTo>
                <a:close/>
                <a:moveTo>
                  <a:pt x="50659" y="59102"/>
                </a:moveTo>
                <a:cubicBezTo>
                  <a:pt x="45989" y="59102"/>
                  <a:pt x="42216" y="62876"/>
                  <a:pt x="42216" y="67546"/>
                </a:cubicBezTo>
                <a:cubicBezTo>
                  <a:pt x="42216" y="72216"/>
                  <a:pt x="45989" y="75989"/>
                  <a:pt x="50659" y="75989"/>
                </a:cubicBezTo>
                <a:lnTo>
                  <a:pt x="126648" y="75989"/>
                </a:lnTo>
                <a:cubicBezTo>
                  <a:pt x="131318" y="75989"/>
                  <a:pt x="135091" y="72216"/>
                  <a:pt x="135091" y="67546"/>
                </a:cubicBezTo>
                <a:cubicBezTo>
                  <a:pt x="135091" y="62876"/>
                  <a:pt x="131318" y="59102"/>
                  <a:pt x="126648" y="59102"/>
                </a:cubicBezTo>
                <a:lnTo>
                  <a:pt x="50659" y="59102"/>
                </a:lnTo>
                <a:close/>
                <a:moveTo>
                  <a:pt x="50659" y="101319"/>
                </a:moveTo>
                <a:cubicBezTo>
                  <a:pt x="45989" y="101319"/>
                  <a:pt x="42216" y="105092"/>
                  <a:pt x="42216" y="109762"/>
                </a:cubicBezTo>
                <a:cubicBezTo>
                  <a:pt x="42216" y="114432"/>
                  <a:pt x="45989" y="118205"/>
                  <a:pt x="50659" y="118205"/>
                </a:cubicBezTo>
                <a:lnTo>
                  <a:pt x="126648" y="118205"/>
                </a:lnTo>
                <a:cubicBezTo>
                  <a:pt x="131318" y="118205"/>
                  <a:pt x="135091" y="114432"/>
                  <a:pt x="135091" y="109762"/>
                </a:cubicBezTo>
                <a:cubicBezTo>
                  <a:pt x="135091" y="105092"/>
                  <a:pt x="131318" y="101319"/>
                  <a:pt x="126648" y="101319"/>
                </a:cubicBezTo>
                <a:lnTo>
                  <a:pt x="50659" y="101319"/>
                </a:lnTo>
                <a:close/>
                <a:moveTo>
                  <a:pt x="4222" y="61213"/>
                </a:moveTo>
                <a:lnTo>
                  <a:pt x="4222" y="73878"/>
                </a:lnTo>
                <a:cubicBezTo>
                  <a:pt x="4222" y="77387"/>
                  <a:pt x="7045" y="80211"/>
                  <a:pt x="10554" y="80211"/>
                </a:cubicBezTo>
                <a:lnTo>
                  <a:pt x="23219" y="80211"/>
                </a:lnTo>
                <a:cubicBezTo>
                  <a:pt x="26728" y="80211"/>
                  <a:pt x="29551" y="77387"/>
                  <a:pt x="29551" y="73878"/>
                </a:cubicBezTo>
                <a:lnTo>
                  <a:pt x="29551" y="61213"/>
                </a:lnTo>
                <a:cubicBezTo>
                  <a:pt x="29551" y="57704"/>
                  <a:pt x="26728" y="54881"/>
                  <a:pt x="23219" y="54881"/>
                </a:cubicBezTo>
                <a:lnTo>
                  <a:pt x="10554" y="54881"/>
                </a:lnTo>
                <a:cubicBezTo>
                  <a:pt x="7045" y="54881"/>
                  <a:pt x="4222" y="57704"/>
                  <a:pt x="4222" y="61213"/>
                </a:cubicBezTo>
                <a:close/>
                <a:moveTo>
                  <a:pt x="10554" y="97097"/>
                </a:moveTo>
                <a:cubicBezTo>
                  <a:pt x="7045" y="97097"/>
                  <a:pt x="4222" y="99920"/>
                  <a:pt x="4222" y="103429"/>
                </a:cubicBezTo>
                <a:lnTo>
                  <a:pt x="4222" y="116094"/>
                </a:lnTo>
                <a:cubicBezTo>
                  <a:pt x="4222" y="119603"/>
                  <a:pt x="7045" y="122427"/>
                  <a:pt x="10554" y="122427"/>
                </a:cubicBezTo>
                <a:lnTo>
                  <a:pt x="23219" y="122427"/>
                </a:lnTo>
                <a:cubicBezTo>
                  <a:pt x="26728" y="122427"/>
                  <a:pt x="29551" y="119603"/>
                  <a:pt x="29551" y="116094"/>
                </a:cubicBezTo>
                <a:lnTo>
                  <a:pt x="29551" y="103429"/>
                </a:lnTo>
                <a:cubicBezTo>
                  <a:pt x="29551" y="99920"/>
                  <a:pt x="26728" y="97097"/>
                  <a:pt x="23219" y="97097"/>
                </a:cubicBezTo>
                <a:lnTo>
                  <a:pt x="10554" y="97097"/>
                </a:lnTo>
                <a:close/>
              </a:path>
            </a:pathLst>
          </a:custGeom>
          <a:solidFill>
            <a:srgbClr val="4A5D52"/>
          </a:solidFill>
          <a:ln/>
        </p:spPr>
      </p:sp>
      <p:sp>
        <p:nvSpPr>
          <p:cNvPr id="28" name="Text 26"/>
          <p:cNvSpPr/>
          <p:nvPr/>
        </p:nvSpPr>
        <p:spPr>
          <a:xfrm>
            <a:off x="743003" y="4559335"/>
            <a:ext cx="4702870" cy="20263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30000"/>
              </a:lnSpc>
            </a:pPr>
            <a:r>
              <a:rPr lang="en-US" sz="1064" b="1" dirty="0">
                <a:solidFill>
                  <a:srgbClr val="3C3633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Content:</a:t>
            </a:r>
            <a:r>
              <a:rPr lang="en-US" sz="1064" dirty="0">
                <a:solidFill>
                  <a:srgbClr val="3C3633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 New menu items, upcoming events, sustainability tips, exclusive offers</a:t>
            </a:r>
            <a:endParaRPr lang="en-US" sz="1600" dirty="0"/>
          </a:p>
        </p:txBody>
      </p:sp>
      <p:sp>
        <p:nvSpPr>
          <p:cNvPr id="29" name="Shape 27"/>
          <p:cNvSpPr/>
          <p:nvPr/>
        </p:nvSpPr>
        <p:spPr>
          <a:xfrm>
            <a:off x="523479" y="4863291"/>
            <a:ext cx="135091" cy="135091"/>
          </a:xfrm>
          <a:custGeom>
            <a:avLst/>
            <a:gdLst/>
            <a:ahLst/>
            <a:cxnLst/>
            <a:rect l="l" t="t" r="r" b="b"/>
            <a:pathLst>
              <a:path w="135091" h="135091">
                <a:moveTo>
                  <a:pt x="118205" y="67546"/>
                </a:moveTo>
                <a:cubicBezTo>
                  <a:pt x="118205" y="39586"/>
                  <a:pt x="95505" y="16886"/>
                  <a:pt x="67546" y="16886"/>
                </a:cubicBezTo>
                <a:cubicBezTo>
                  <a:pt x="39586" y="16886"/>
                  <a:pt x="16886" y="39586"/>
                  <a:pt x="16886" y="67546"/>
                </a:cubicBezTo>
                <a:cubicBezTo>
                  <a:pt x="16886" y="95505"/>
                  <a:pt x="39586" y="118205"/>
                  <a:pt x="67546" y="118205"/>
                </a:cubicBezTo>
                <a:cubicBezTo>
                  <a:pt x="95505" y="118205"/>
                  <a:pt x="118205" y="95505"/>
                  <a:pt x="118205" y="67546"/>
                </a:cubicBezTo>
                <a:close/>
                <a:moveTo>
                  <a:pt x="0" y="67546"/>
                </a:moveTo>
                <a:cubicBezTo>
                  <a:pt x="0" y="30266"/>
                  <a:pt x="30266" y="0"/>
                  <a:pt x="67546" y="0"/>
                </a:cubicBezTo>
                <a:cubicBezTo>
                  <a:pt x="104825" y="0"/>
                  <a:pt x="135091" y="30266"/>
                  <a:pt x="135091" y="67546"/>
                </a:cubicBezTo>
                <a:cubicBezTo>
                  <a:pt x="135091" y="104825"/>
                  <a:pt x="104825" y="135091"/>
                  <a:pt x="67546" y="135091"/>
                </a:cubicBezTo>
                <a:cubicBezTo>
                  <a:pt x="30266" y="135091"/>
                  <a:pt x="0" y="104825"/>
                  <a:pt x="0" y="67546"/>
                </a:cubicBezTo>
                <a:close/>
                <a:moveTo>
                  <a:pt x="67546" y="88654"/>
                </a:moveTo>
                <a:cubicBezTo>
                  <a:pt x="79196" y="88654"/>
                  <a:pt x="88654" y="79196"/>
                  <a:pt x="88654" y="67546"/>
                </a:cubicBezTo>
                <a:cubicBezTo>
                  <a:pt x="88654" y="55896"/>
                  <a:pt x="79196" y="46438"/>
                  <a:pt x="67546" y="46438"/>
                </a:cubicBezTo>
                <a:cubicBezTo>
                  <a:pt x="55896" y="46438"/>
                  <a:pt x="46438" y="55896"/>
                  <a:pt x="46438" y="67546"/>
                </a:cubicBezTo>
                <a:cubicBezTo>
                  <a:pt x="46438" y="79196"/>
                  <a:pt x="55896" y="88654"/>
                  <a:pt x="67546" y="88654"/>
                </a:cubicBezTo>
                <a:close/>
                <a:moveTo>
                  <a:pt x="67546" y="29551"/>
                </a:moveTo>
                <a:cubicBezTo>
                  <a:pt x="88515" y="29551"/>
                  <a:pt x="105540" y="46576"/>
                  <a:pt x="105540" y="67546"/>
                </a:cubicBezTo>
                <a:cubicBezTo>
                  <a:pt x="105540" y="88515"/>
                  <a:pt x="88515" y="105540"/>
                  <a:pt x="67546" y="105540"/>
                </a:cubicBezTo>
                <a:cubicBezTo>
                  <a:pt x="46576" y="105540"/>
                  <a:pt x="29551" y="88515"/>
                  <a:pt x="29551" y="67546"/>
                </a:cubicBezTo>
                <a:cubicBezTo>
                  <a:pt x="29551" y="46576"/>
                  <a:pt x="46576" y="29551"/>
                  <a:pt x="67546" y="29551"/>
                </a:cubicBezTo>
                <a:close/>
                <a:moveTo>
                  <a:pt x="59102" y="67546"/>
                </a:moveTo>
                <a:cubicBezTo>
                  <a:pt x="59102" y="62886"/>
                  <a:pt x="62886" y="59102"/>
                  <a:pt x="67546" y="59102"/>
                </a:cubicBezTo>
                <a:cubicBezTo>
                  <a:pt x="72206" y="59102"/>
                  <a:pt x="75989" y="62886"/>
                  <a:pt x="75989" y="67546"/>
                </a:cubicBezTo>
                <a:cubicBezTo>
                  <a:pt x="75989" y="72206"/>
                  <a:pt x="72206" y="75989"/>
                  <a:pt x="67546" y="75989"/>
                </a:cubicBezTo>
                <a:cubicBezTo>
                  <a:pt x="62886" y="75989"/>
                  <a:pt x="59102" y="72206"/>
                  <a:pt x="59102" y="67546"/>
                </a:cubicBezTo>
                <a:close/>
              </a:path>
            </a:pathLst>
          </a:custGeom>
          <a:solidFill>
            <a:srgbClr val="4A5D52"/>
          </a:solidFill>
          <a:ln/>
        </p:spPr>
      </p:sp>
      <p:sp>
        <p:nvSpPr>
          <p:cNvPr id="30" name="Text 28"/>
          <p:cNvSpPr/>
          <p:nvPr/>
        </p:nvSpPr>
        <p:spPr>
          <a:xfrm>
            <a:off x="743003" y="4829518"/>
            <a:ext cx="4061186" cy="20263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30000"/>
              </a:lnSpc>
            </a:pPr>
            <a:r>
              <a:rPr lang="en-US" sz="1064" b="1" dirty="0">
                <a:solidFill>
                  <a:srgbClr val="3C3633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Goal:</a:t>
            </a:r>
            <a:r>
              <a:rPr lang="en-US" sz="1064" dirty="0">
                <a:solidFill>
                  <a:srgbClr val="3C3633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 Build loyalty, drive repeat visits, nurture customer relationships</a:t>
            </a:r>
            <a:endParaRPr lang="en-US" sz="1600" dirty="0"/>
          </a:p>
        </p:txBody>
      </p:sp>
      <p:sp>
        <p:nvSpPr>
          <p:cNvPr id="31" name="Shape 29"/>
          <p:cNvSpPr/>
          <p:nvPr/>
        </p:nvSpPr>
        <p:spPr>
          <a:xfrm>
            <a:off x="337729" y="5336111"/>
            <a:ext cx="6788343" cy="1317141"/>
          </a:xfrm>
          <a:custGeom>
            <a:avLst/>
            <a:gdLst/>
            <a:ahLst/>
            <a:cxnLst/>
            <a:rect l="l" t="t" r="r" b="b"/>
            <a:pathLst>
              <a:path w="6788343" h="1317141">
                <a:moveTo>
                  <a:pt x="101315" y="0"/>
                </a:moveTo>
                <a:lnTo>
                  <a:pt x="6687029" y="0"/>
                </a:lnTo>
                <a:cubicBezTo>
                  <a:pt x="6742983" y="0"/>
                  <a:pt x="6788343" y="45360"/>
                  <a:pt x="6788343" y="101315"/>
                </a:cubicBezTo>
                <a:lnTo>
                  <a:pt x="6788343" y="1215827"/>
                </a:lnTo>
                <a:cubicBezTo>
                  <a:pt x="6788343" y="1271781"/>
                  <a:pt x="6742983" y="1317141"/>
                  <a:pt x="6687029" y="1317141"/>
                </a:cubicBezTo>
                <a:lnTo>
                  <a:pt x="101315" y="1317141"/>
                </a:lnTo>
                <a:cubicBezTo>
                  <a:pt x="45360" y="1317141"/>
                  <a:pt x="0" y="1271781"/>
                  <a:pt x="0" y="1215827"/>
                </a:cubicBezTo>
                <a:lnTo>
                  <a:pt x="0" y="101315"/>
                </a:lnTo>
                <a:cubicBezTo>
                  <a:pt x="0" y="45360"/>
                  <a:pt x="45360" y="0"/>
                  <a:pt x="101315" y="0"/>
                </a:cubicBezTo>
                <a:close/>
              </a:path>
            </a:pathLst>
          </a:custGeom>
          <a:solidFill>
            <a:srgbClr val="4A5D52"/>
          </a:solidFill>
          <a:ln/>
        </p:spPr>
      </p:sp>
      <p:sp>
        <p:nvSpPr>
          <p:cNvPr id="32" name="Shape 30"/>
          <p:cNvSpPr/>
          <p:nvPr/>
        </p:nvSpPr>
        <p:spPr>
          <a:xfrm>
            <a:off x="538255" y="5538748"/>
            <a:ext cx="147756" cy="168864"/>
          </a:xfrm>
          <a:custGeom>
            <a:avLst/>
            <a:gdLst/>
            <a:ahLst/>
            <a:cxnLst/>
            <a:rect l="l" t="t" r="r" b="b"/>
            <a:pathLst>
              <a:path w="147756" h="168864">
                <a:moveTo>
                  <a:pt x="42216" y="0"/>
                </a:moveTo>
                <a:cubicBezTo>
                  <a:pt x="48054" y="0"/>
                  <a:pt x="52770" y="4716"/>
                  <a:pt x="52770" y="10554"/>
                </a:cubicBezTo>
                <a:lnTo>
                  <a:pt x="52770" y="21108"/>
                </a:lnTo>
                <a:lnTo>
                  <a:pt x="94986" y="21108"/>
                </a:lnTo>
                <a:lnTo>
                  <a:pt x="94986" y="10554"/>
                </a:lnTo>
                <a:cubicBezTo>
                  <a:pt x="94986" y="4716"/>
                  <a:pt x="99702" y="0"/>
                  <a:pt x="105540" y="0"/>
                </a:cubicBezTo>
                <a:cubicBezTo>
                  <a:pt x="111378" y="0"/>
                  <a:pt x="116094" y="4716"/>
                  <a:pt x="116094" y="10554"/>
                </a:cubicBezTo>
                <a:lnTo>
                  <a:pt x="116094" y="21108"/>
                </a:lnTo>
                <a:lnTo>
                  <a:pt x="126648" y="21108"/>
                </a:lnTo>
                <a:cubicBezTo>
                  <a:pt x="138291" y="21108"/>
                  <a:pt x="147756" y="30574"/>
                  <a:pt x="147756" y="42216"/>
                </a:cubicBezTo>
                <a:lnTo>
                  <a:pt x="147756" y="137202"/>
                </a:lnTo>
                <a:cubicBezTo>
                  <a:pt x="147756" y="148845"/>
                  <a:pt x="138291" y="158310"/>
                  <a:pt x="126648" y="158310"/>
                </a:cubicBezTo>
                <a:lnTo>
                  <a:pt x="21108" y="158310"/>
                </a:lnTo>
                <a:cubicBezTo>
                  <a:pt x="9466" y="158310"/>
                  <a:pt x="0" y="148845"/>
                  <a:pt x="0" y="137202"/>
                </a:cubicBezTo>
                <a:lnTo>
                  <a:pt x="0" y="42216"/>
                </a:lnTo>
                <a:cubicBezTo>
                  <a:pt x="0" y="30574"/>
                  <a:pt x="9466" y="21108"/>
                  <a:pt x="21108" y="21108"/>
                </a:cubicBezTo>
                <a:lnTo>
                  <a:pt x="31662" y="21108"/>
                </a:lnTo>
                <a:lnTo>
                  <a:pt x="31662" y="10554"/>
                </a:lnTo>
                <a:cubicBezTo>
                  <a:pt x="31662" y="4716"/>
                  <a:pt x="36378" y="0"/>
                  <a:pt x="42216" y="0"/>
                </a:cubicBezTo>
                <a:close/>
                <a:moveTo>
                  <a:pt x="101714" y="75428"/>
                </a:moveTo>
                <a:cubicBezTo>
                  <a:pt x="104023" y="71734"/>
                  <a:pt x="102902" y="66853"/>
                  <a:pt x="99208" y="64511"/>
                </a:cubicBezTo>
                <a:cubicBezTo>
                  <a:pt x="95514" y="62170"/>
                  <a:pt x="90633" y="63324"/>
                  <a:pt x="88291" y="67018"/>
                </a:cubicBezTo>
                <a:lnTo>
                  <a:pt x="68040" y="99439"/>
                </a:lnTo>
                <a:lnTo>
                  <a:pt x="59135" y="87565"/>
                </a:lnTo>
                <a:cubicBezTo>
                  <a:pt x="56497" y="84069"/>
                  <a:pt x="51550" y="83344"/>
                  <a:pt x="48054" y="85982"/>
                </a:cubicBezTo>
                <a:cubicBezTo>
                  <a:pt x="44558" y="88621"/>
                  <a:pt x="43832" y="93568"/>
                  <a:pt x="46471" y="97064"/>
                </a:cubicBezTo>
                <a:lnTo>
                  <a:pt x="62302" y="118172"/>
                </a:lnTo>
                <a:cubicBezTo>
                  <a:pt x="63852" y="120250"/>
                  <a:pt x="66358" y="121437"/>
                  <a:pt x="68964" y="121338"/>
                </a:cubicBezTo>
                <a:cubicBezTo>
                  <a:pt x="71569" y="121239"/>
                  <a:pt x="73944" y="119854"/>
                  <a:pt x="75329" y="117611"/>
                </a:cubicBezTo>
                <a:lnTo>
                  <a:pt x="101714" y="75395"/>
                </a:lnTo>
                <a:close/>
              </a:path>
            </a:pathLst>
          </a:custGeom>
          <a:solidFill>
            <a:srgbClr val="D4A373"/>
          </a:solidFill>
          <a:ln/>
        </p:spPr>
      </p:sp>
      <p:sp>
        <p:nvSpPr>
          <p:cNvPr id="33" name="Text 31"/>
          <p:cNvSpPr/>
          <p:nvPr/>
        </p:nvSpPr>
        <p:spPr>
          <a:xfrm>
            <a:off x="717673" y="5504975"/>
            <a:ext cx="6323967" cy="2364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20000"/>
              </a:lnSpc>
            </a:pPr>
            <a:r>
              <a:rPr lang="en-US" sz="1330" b="1" dirty="0">
                <a:solidFill>
                  <a:srgbClr val="F9F7F3"/>
                </a:solidFill>
                <a:latin typeface="Oranienbaum" pitchFamily="34" charset="0"/>
                <a:ea typeface="Oranienbaum" pitchFamily="34" charset="-122"/>
                <a:cs typeface="Oranienbaum" pitchFamily="34" charset="-120"/>
              </a:rPr>
              <a:t>Content Calendar Framework</a:t>
            </a:r>
            <a:endParaRPr lang="en-US" sz="1600" dirty="0"/>
          </a:p>
        </p:txBody>
      </p:sp>
      <p:sp>
        <p:nvSpPr>
          <p:cNvPr id="34" name="Shape 32"/>
          <p:cNvSpPr/>
          <p:nvPr/>
        </p:nvSpPr>
        <p:spPr>
          <a:xfrm>
            <a:off x="506593" y="5842704"/>
            <a:ext cx="2085474" cy="641684"/>
          </a:xfrm>
          <a:custGeom>
            <a:avLst/>
            <a:gdLst/>
            <a:ahLst/>
            <a:cxnLst/>
            <a:rect l="l" t="t" r="r" b="b"/>
            <a:pathLst>
              <a:path w="2085474" h="641684">
                <a:moveTo>
                  <a:pt x="67544" y="0"/>
                </a:moveTo>
                <a:lnTo>
                  <a:pt x="2017930" y="0"/>
                </a:lnTo>
                <a:cubicBezTo>
                  <a:pt x="2055233" y="0"/>
                  <a:pt x="2085474" y="30240"/>
                  <a:pt x="2085474" y="67544"/>
                </a:cubicBezTo>
                <a:lnTo>
                  <a:pt x="2085474" y="574141"/>
                </a:lnTo>
                <a:cubicBezTo>
                  <a:pt x="2085474" y="611444"/>
                  <a:pt x="2055233" y="641684"/>
                  <a:pt x="2017930" y="641684"/>
                </a:cubicBezTo>
                <a:lnTo>
                  <a:pt x="67544" y="641684"/>
                </a:lnTo>
                <a:cubicBezTo>
                  <a:pt x="30240" y="641684"/>
                  <a:pt x="0" y="611444"/>
                  <a:pt x="0" y="574141"/>
                </a:cubicBezTo>
                <a:lnTo>
                  <a:pt x="0" y="67544"/>
                </a:lnTo>
                <a:cubicBezTo>
                  <a:pt x="0" y="30265"/>
                  <a:pt x="30265" y="0"/>
                  <a:pt x="67544" y="0"/>
                </a:cubicBezTo>
                <a:close/>
              </a:path>
            </a:pathLst>
          </a:custGeom>
          <a:solidFill>
            <a:srgbClr val="F9F7F3">
              <a:alpha val="10196"/>
            </a:srgbClr>
          </a:solidFill>
          <a:ln/>
        </p:spPr>
      </p:sp>
      <p:sp>
        <p:nvSpPr>
          <p:cNvPr id="35" name="Text 33"/>
          <p:cNvSpPr/>
          <p:nvPr/>
        </p:nvSpPr>
        <p:spPr>
          <a:xfrm>
            <a:off x="574139" y="5944022"/>
            <a:ext cx="1950382" cy="20263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>
              <a:lnSpc>
                <a:spcPct val="130000"/>
              </a:lnSpc>
            </a:pPr>
            <a:r>
              <a:rPr lang="en-US" sz="1064" b="1" dirty="0">
                <a:solidFill>
                  <a:srgbClr val="F9F7F3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Educational</a:t>
            </a:r>
            <a:endParaRPr lang="en-US" sz="1600" dirty="0"/>
          </a:p>
        </p:txBody>
      </p:sp>
      <p:sp>
        <p:nvSpPr>
          <p:cNvPr id="36" name="Text 34"/>
          <p:cNvSpPr/>
          <p:nvPr/>
        </p:nvSpPr>
        <p:spPr>
          <a:xfrm>
            <a:off x="574139" y="6180432"/>
            <a:ext cx="1950382" cy="20263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>
              <a:lnSpc>
                <a:spcPct val="130000"/>
              </a:lnSpc>
            </a:pPr>
            <a:r>
              <a:rPr lang="en-US" sz="1064" dirty="0">
                <a:solidFill>
                  <a:srgbClr val="F9F7F3">
                    <a:alpha val="80000"/>
                  </a:srgbClr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40%</a:t>
            </a:r>
            <a:endParaRPr lang="en-US" sz="1600" dirty="0"/>
          </a:p>
        </p:txBody>
      </p:sp>
      <p:sp>
        <p:nvSpPr>
          <p:cNvPr id="37" name="Shape 35"/>
          <p:cNvSpPr/>
          <p:nvPr/>
        </p:nvSpPr>
        <p:spPr>
          <a:xfrm>
            <a:off x="2689823" y="5842704"/>
            <a:ext cx="2085474" cy="641684"/>
          </a:xfrm>
          <a:custGeom>
            <a:avLst/>
            <a:gdLst/>
            <a:ahLst/>
            <a:cxnLst/>
            <a:rect l="l" t="t" r="r" b="b"/>
            <a:pathLst>
              <a:path w="2085474" h="641684">
                <a:moveTo>
                  <a:pt x="67544" y="0"/>
                </a:moveTo>
                <a:lnTo>
                  <a:pt x="2017930" y="0"/>
                </a:lnTo>
                <a:cubicBezTo>
                  <a:pt x="2055233" y="0"/>
                  <a:pt x="2085474" y="30240"/>
                  <a:pt x="2085474" y="67544"/>
                </a:cubicBezTo>
                <a:lnTo>
                  <a:pt x="2085474" y="574141"/>
                </a:lnTo>
                <a:cubicBezTo>
                  <a:pt x="2085474" y="611444"/>
                  <a:pt x="2055233" y="641684"/>
                  <a:pt x="2017930" y="641684"/>
                </a:cubicBezTo>
                <a:lnTo>
                  <a:pt x="67544" y="641684"/>
                </a:lnTo>
                <a:cubicBezTo>
                  <a:pt x="30240" y="641684"/>
                  <a:pt x="0" y="611444"/>
                  <a:pt x="0" y="574141"/>
                </a:cubicBezTo>
                <a:lnTo>
                  <a:pt x="0" y="67544"/>
                </a:lnTo>
                <a:cubicBezTo>
                  <a:pt x="0" y="30265"/>
                  <a:pt x="30265" y="0"/>
                  <a:pt x="67544" y="0"/>
                </a:cubicBezTo>
                <a:close/>
              </a:path>
            </a:pathLst>
          </a:custGeom>
          <a:solidFill>
            <a:srgbClr val="F9F7F3">
              <a:alpha val="10196"/>
            </a:srgbClr>
          </a:solidFill>
          <a:ln/>
        </p:spPr>
      </p:sp>
      <p:sp>
        <p:nvSpPr>
          <p:cNvPr id="38" name="Text 36"/>
          <p:cNvSpPr/>
          <p:nvPr/>
        </p:nvSpPr>
        <p:spPr>
          <a:xfrm>
            <a:off x="2757369" y="5944022"/>
            <a:ext cx="1950382" cy="20263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>
              <a:lnSpc>
                <a:spcPct val="130000"/>
              </a:lnSpc>
            </a:pPr>
            <a:r>
              <a:rPr lang="en-US" sz="1064" b="1" dirty="0">
                <a:solidFill>
                  <a:srgbClr val="F9F7F3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Promotional</a:t>
            </a:r>
            <a:endParaRPr lang="en-US" sz="1600" dirty="0"/>
          </a:p>
        </p:txBody>
      </p:sp>
      <p:sp>
        <p:nvSpPr>
          <p:cNvPr id="39" name="Text 37"/>
          <p:cNvSpPr/>
          <p:nvPr/>
        </p:nvSpPr>
        <p:spPr>
          <a:xfrm>
            <a:off x="2757369" y="6180432"/>
            <a:ext cx="1950382" cy="20263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>
              <a:lnSpc>
                <a:spcPct val="130000"/>
              </a:lnSpc>
            </a:pPr>
            <a:r>
              <a:rPr lang="en-US" sz="1064" dirty="0">
                <a:solidFill>
                  <a:srgbClr val="F9F7F3">
                    <a:alpha val="80000"/>
                  </a:srgbClr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35%</a:t>
            </a:r>
            <a:endParaRPr lang="en-US" sz="1600" dirty="0"/>
          </a:p>
        </p:txBody>
      </p:sp>
      <p:sp>
        <p:nvSpPr>
          <p:cNvPr id="40" name="Shape 38"/>
          <p:cNvSpPr/>
          <p:nvPr/>
        </p:nvSpPr>
        <p:spPr>
          <a:xfrm>
            <a:off x="4873053" y="5842704"/>
            <a:ext cx="2085474" cy="641684"/>
          </a:xfrm>
          <a:custGeom>
            <a:avLst/>
            <a:gdLst/>
            <a:ahLst/>
            <a:cxnLst/>
            <a:rect l="l" t="t" r="r" b="b"/>
            <a:pathLst>
              <a:path w="2085474" h="641684">
                <a:moveTo>
                  <a:pt x="67544" y="0"/>
                </a:moveTo>
                <a:lnTo>
                  <a:pt x="2017930" y="0"/>
                </a:lnTo>
                <a:cubicBezTo>
                  <a:pt x="2055233" y="0"/>
                  <a:pt x="2085474" y="30240"/>
                  <a:pt x="2085474" y="67544"/>
                </a:cubicBezTo>
                <a:lnTo>
                  <a:pt x="2085474" y="574141"/>
                </a:lnTo>
                <a:cubicBezTo>
                  <a:pt x="2085474" y="611444"/>
                  <a:pt x="2055233" y="641684"/>
                  <a:pt x="2017930" y="641684"/>
                </a:cubicBezTo>
                <a:lnTo>
                  <a:pt x="67544" y="641684"/>
                </a:lnTo>
                <a:cubicBezTo>
                  <a:pt x="30240" y="641684"/>
                  <a:pt x="0" y="611444"/>
                  <a:pt x="0" y="574141"/>
                </a:cubicBezTo>
                <a:lnTo>
                  <a:pt x="0" y="67544"/>
                </a:lnTo>
                <a:cubicBezTo>
                  <a:pt x="0" y="30265"/>
                  <a:pt x="30265" y="0"/>
                  <a:pt x="67544" y="0"/>
                </a:cubicBezTo>
                <a:close/>
              </a:path>
            </a:pathLst>
          </a:custGeom>
          <a:solidFill>
            <a:srgbClr val="F9F7F3">
              <a:alpha val="10196"/>
            </a:srgbClr>
          </a:solidFill>
          <a:ln/>
        </p:spPr>
      </p:sp>
      <p:sp>
        <p:nvSpPr>
          <p:cNvPr id="41" name="Text 39"/>
          <p:cNvSpPr/>
          <p:nvPr/>
        </p:nvSpPr>
        <p:spPr>
          <a:xfrm>
            <a:off x="4940599" y="5944022"/>
            <a:ext cx="1950382" cy="20263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>
              <a:lnSpc>
                <a:spcPct val="130000"/>
              </a:lnSpc>
            </a:pPr>
            <a:r>
              <a:rPr lang="en-US" sz="1064" b="1" dirty="0">
                <a:solidFill>
                  <a:srgbClr val="F9F7F3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Entertaining</a:t>
            </a:r>
            <a:endParaRPr lang="en-US" sz="1600" dirty="0"/>
          </a:p>
        </p:txBody>
      </p:sp>
      <p:sp>
        <p:nvSpPr>
          <p:cNvPr id="42" name="Text 40"/>
          <p:cNvSpPr/>
          <p:nvPr/>
        </p:nvSpPr>
        <p:spPr>
          <a:xfrm>
            <a:off x="4940599" y="6180432"/>
            <a:ext cx="1950382" cy="20263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>
              <a:lnSpc>
                <a:spcPct val="130000"/>
              </a:lnSpc>
            </a:pPr>
            <a:r>
              <a:rPr lang="en-US" sz="1064" dirty="0">
                <a:solidFill>
                  <a:srgbClr val="F9F7F3">
                    <a:alpha val="80000"/>
                  </a:srgbClr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25%</a:t>
            </a:r>
            <a:endParaRPr lang="en-US" sz="1600" dirty="0"/>
          </a:p>
        </p:txBody>
      </p:sp>
      <p:pic>
        <p:nvPicPr>
          <p:cNvPr id="43" name="Image 0" descr="https://kimi-web-img.moonshot.cn/img/d1hm90tax3m3th.cloudfront.net/453a3f74fc6db55fbef76fd10675aef254a073ce.jpg"/>
          <p:cNvPicPr>
            <a:picLocks noChangeAspect="1"/>
          </p:cNvPicPr>
          <p:nvPr/>
        </p:nvPicPr>
        <p:blipFill>
          <a:blip r:embed="rId3"/>
          <a:srcRect t="16361" b="16361"/>
          <a:stretch/>
        </p:blipFill>
        <p:spPr>
          <a:xfrm>
            <a:off x="7326466" y="337729"/>
            <a:ext cx="4525562" cy="1621097"/>
          </a:xfrm>
          <a:prstGeom prst="roundRect">
            <a:avLst>
              <a:gd name="adj" fmla="val 8333"/>
            </a:avLst>
          </a:prstGeom>
        </p:spPr>
      </p:pic>
      <p:sp>
        <p:nvSpPr>
          <p:cNvPr id="44" name="Shape 41"/>
          <p:cNvSpPr/>
          <p:nvPr/>
        </p:nvSpPr>
        <p:spPr>
          <a:xfrm>
            <a:off x="7326466" y="2093917"/>
            <a:ext cx="4525562" cy="2870693"/>
          </a:xfrm>
          <a:custGeom>
            <a:avLst/>
            <a:gdLst/>
            <a:ahLst/>
            <a:cxnLst/>
            <a:rect l="l" t="t" r="r" b="b"/>
            <a:pathLst>
              <a:path w="4525562" h="2870693">
                <a:moveTo>
                  <a:pt x="101307" y="0"/>
                </a:moveTo>
                <a:lnTo>
                  <a:pt x="4424256" y="0"/>
                </a:lnTo>
                <a:cubicBezTo>
                  <a:pt x="4480206" y="0"/>
                  <a:pt x="4525562" y="45357"/>
                  <a:pt x="4525562" y="101307"/>
                </a:cubicBezTo>
                <a:lnTo>
                  <a:pt x="4525562" y="2769386"/>
                </a:lnTo>
                <a:cubicBezTo>
                  <a:pt x="4525562" y="2825336"/>
                  <a:pt x="4480206" y="2870693"/>
                  <a:pt x="4424256" y="2870693"/>
                </a:cubicBezTo>
                <a:lnTo>
                  <a:pt x="101307" y="2870693"/>
                </a:lnTo>
                <a:cubicBezTo>
                  <a:pt x="45357" y="2870693"/>
                  <a:pt x="0" y="2825336"/>
                  <a:pt x="0" y="2769386"/>
                </a:cubicBezTo>
                <a:lnTo>
                  <a:pt x="0" y="101307"/>
                </a:lnTo>
                <a:cubicBezTo>
                  <a:pt x="0" y="45357"/>
                  <a:pt x="45357" y="0"/>
                  <a:pt x="101307" y="0"/>
                </a:cubicBezTo>
                <a:close/>
              </a:path>
            </a:pathLst>
          </a:custGeom>
          <a:solidFill>
            <a:srgbClr val="FFFFFF"/>
          </a:solidFill>
          <a:ln/>
          <a:effectLst>
            <a:outerShdw blurRad="50659" dist="33773" dir="5400000" algn="bl" rotWithShape="0">
              <a:srgbClr val="000000">
                <a:alpha val="10196"/>
              </a:srgbClr>
            </a:outerShdw>
          </a:effectLst>
        </p:spPr>
      </p:sp>
      <p:sp>
        <p:nvSpPr>
          <p:cNvPr id="45" name="Shape 42"/>
          <p:cNvSpPr/>
          <p:nvPr/>
        </p:nvSpPr>
        <p:spPr>
          <a:xfrm>
            <a:off x="7516439" y="2634283"/>
            <a:ext cx="168864" cy="168864"/>
          </a:xfrm>
          <a:custGeom>
            <a:avLst/>
            <a:gdLst/>
            <a:ahLst/>
            <a:cxnLst/>
            <a:rect l="l" t="t" r="r" b="b"/>
            <a:pathLst>
              <a:path w="168864" h="168864">
                <a:moveTo>
                  <a:pt x="152110" y="6233"/>
                </a:moveTo>
                <a:cubicBezTo>
                  <a:pt x="155903" y="7916"/>
                  <a:pt x="158310" y="11675"/>
                  <a:pt x="158310" y="15831"/>
                </a:cubicBezTo>
                <a:lnTo>
                  <a:pt x="158310" y="153033"/>
                </a:lnTo>
                <a:cubicBezTo>
                  <a:pt x="158310" y="157189"/>
                  <a:pt x="155903" y="160949"/>
                  <a:pt x="152110" y="162631"/>
                </a:cubicBezTo>
                <a:cubicBezTo>
                  <a:pt x="148317" y="164313"/>
                  <a:pt x="143930" y="163686"/>
                  <a:pt x="140797" y="160949"/>
                </a:cubicBezTo>
                <a:lnTo>
                  <a:pt x="125428" y="147525"/>
                </a:lnTo>
                <a:cubicBezTo>
                  <a:pt x="111048" y="134959"/>
                  <a:pt x="92875" y="127638"/>
                  <a:pt x="73845" y="126747"/>
                </a:cubicBezTo>
                <a:lnTo>
                  <a:pt x="73845" y="158310"/>
                </a:lnTo>
                <a:cubicBezTo>
                  <a:pt x="73845" y="164148"/>
                  <a:pt x="69129" y="168864"/>
                  <a:pt x="63291" y="168864"/>
                </a:cubicBezTo>
                <a:lnTo>
                  <a:pt x="52737" y="168864"/>
                </a:lnTo>
                <a:cubicBezTo>
                  <a:pt x="46899" y="168864"/>
                  <a:pt x="42183" y="164148"/>
                  <a:pt x="42183" y="158310"/>
                </a:cubicBezTo>
                <a:lnTo>
                  <a:pt x="42183" y="126648"/>
                </a:lnTo>
                <a:cubicBezTo>
                  <a:pt x="18898" y="126648"/>
                  <a:pt x="0" y="107750"/>
                  <a:pt x="0" y="84432"/>
                </a:cubicBezTo>
                <a:cubicBezTo>
                  <a:pt x="0" y="61114"/>
                  <a:pt x="18898" y="42216"/>
                  <a:pt x="42216" y="42216"/>
                </a:cubicBezTo>
                <a:lnTo>
                  <a:pt x="70085" y="42216"/>
                </a:lnTo>
                <a:cubicBezTo>
                  <a:pt x="90468" y="42150"/>
                  <a:pt x="110125" y="34729"/>
                  <a:pt x="125461" y="21339"/>
                </a:cubicBezTo>
                <a:lnTo>
                  <a:pt x="140830" y="7916"/>
                </a:lnTo>
                <a:cubicBezTo>
                  <a:pt x="143930" y="5178"/>
                  <a:pt x="148383" y="4551"/>
                  <a:pt x="152143" y="6233"/>
                </a:cubicBezTo>
                <a:close/>
                <a:moveTo>
                  <a:pt x="73878" y="105540"/>
                </a:moveTo>
                <a:lnTo>
                  <a:pt x="73878" y="105606"/>
                </a:lnTo>
                <a:cubicBezTo>
                  <a:pt x="97064" y="106497"/>
                  <a:pt x="119326" y="115006"/>
                  <a:pt x="137202" y="129814"/>
                </a:cubicBezTo>
                <a:lnTo>
                  <a:pt x="137202" y="39017"/>
                </a:lnTo>
                <a:cubicBezTo>
                  <a:pt x="119326" y="53825"/>
                  <a:pt x="97064" y="62335"/>
                  <a:pt x="73878" y="63225"/>
                </a:cubicBezTo>
                <a:lnTo>
                  <a:pt x="73878" y="105540"/>
                </a:lnTo>
                <a:close/>
              </a:path>
            </a:pathLst>
          </a:custGeom>
          <a:solidFill>
            <a:srgbClr val="D4A373"/>
          </a:solidFill>
          <a:ln/>
        </p:spPr>
      </p:sp>
      <p:sp>
        <p:nvSpPr>
          <p:cNvPr id="46" name="Text 43"/>
          <p:cNvSpPr/>
          <p:nvPr/>
        </p:nvSpPr>
        <p:spPr>
          <a:xfrm>
            <a:off x="7706411" y="2600510"/>
            <a:ext cx="4061186" cy="2364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20000"/>
              </a:lnSpc>
            </a:pPr>
            <a:r>
              <a:rPr lang="en-US" sz="1330" b="1" dirty="0">
                <a:solidFill>
                  <a:srgbClr val="4A5D52"/>
                </a:solidFill>
                <a:latin typeface="Oranienbaum" pitchFamily="34" charset="0"/>
                <a:ea typeface="Oranienbaum" pitchFamily="34" charset="-122"/>
                <a:cs typeface="Oranienbaum" pitchFamily="34" charset="-120"/>
              </a:rPr>
              <a:t>Menu Features &amp; Spotlights</a:t>
            </a:r>
            <a:endParaRPr lang="en-US" sz="1600" dirty="0"/>
          </a:p>
        </p:txBody>
      </p:sp>
      <p:sp>
        <p:nvSpPr>
          <p:cNvPr id="47" name="Shape 44"/>
          <p:cNvSpPr/>
          <p:nvPr/>
        </p:nvSpPr>
        <p:spPr>
          <a:xfrm>
            <a:off x="7495331" y="2938238"/>
            <a:ext cx="202637" cy="202637"/>
          </a:xfrm>
          <a:custGeom>
            <a:avLst/>
            <a:gdLst/>
            <a:ahLst/>
            <a:cxnLst/>
            <a:rect l="l" t="t" r="r" b="b"/>
            <a:pathLst>
              <a:path w="202637" h="202637">
                <a:moveTo>
                  <a:pt x="101319" y="0"/>
                </a:moveTo>
                <a:lnTo>
                  <a:pt x="101319" y="0"/>
                </a:lnTo>
                <a:cubicBezTo>
                  <a:pt x="157238" y="0"/>
                  <a:pt x="202637" y="45399"/>
                  <a:pt x="202637" y="101319"/>
                </a:cubicBezTo>
                <a:lnTo>
                  <a:pt x="202637" y="101319"/>
                </a:lnTo>
                <a:cubicBezTo>
                  <a:pt x="202637" y="157238"/>
                  <a:pt x="157238" y="202637"/>
                  <a:pt x="101319" y="202637"/>
                </a:cubicBezTo>
                <a:lnTo>
                  <a:pt x="101319" y="202637"/>
                </a:lnTo>
                <a:cubicBezTo>
                  <a:pt x="45399" y="202637"/>
                  <a:pt x="0" y="157238"/>
                  <a:pt x="0" y="101319"/>
                </a:cubicBezTo>
                <a:lnTo>
                  <a:pt x="0" y="101319"/>
                </a:lnTo>
                <a:cubicBezTo>
                  <a:pt x="0" y="45399"/>
                  <a:pt x="45399" y="0"/>
                  <a:pt x="101319" y="0"/>
                </a:cubicBezTo>
                <a:close/>
              </a:path>
            </a:pathLst>
          </a:custGeom>
          <a:solidFill>
            <a:srgbClr val="4A5D52"/>
          </a:solidFill>
          <a:ln/>
        </p:spPr>
      </p:sp>
      <p:sp>
        <p:nvSpPr>
          <p:cNvPr id="48" name="Text 45"/>
          <p:cNvSpPr/>
          <p:nvPr/>
        </p:nvSpPr>
        <p:spPr>
          <a:xfrm>
            <a:off x="7461769" y="2929725"/>
            <a:ext cx="261740" cy="20263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>
              <a:lnSpc>
                <a:spcPct val="120000"/>
              </a:lnSpc>
            </a:pPr>
            <a:r>
              <a:rPr lang="en-US" sz="931" b="1" dirty="0">
                <a:solidFill>
                  <a:srgbClr val="FFFFFF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1</a:t>
            </a:r>
            <a:endParaRPr lang="en-US" sz="1600" dirty="0"/>
          </a:p>
        </p:txBody>
      </p:sp>
      <p:sp>
        <p:nvSpPr>
          <p:cNvPr id="49" name="Text 46"/>
          <p:cNvSpPr/>
          <p:nvPr/>
        </p:nvSpPr>
        <p:spPr>
          <a:xfrm>
            <a:off x="7765514" y="2938238"/>
            <a:ext cx="3985197" cy="40527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30000"/>
              </a:lnSpc>
            </a:pPr>
            <a:r>
              <a:rPr lang="en-US" sz="1064" b="1" dirty="0">
                <a:solidFill>
                  <a:srgbClr val="3C3633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Weekly Specials:</a:t>
            </a:r>
            <a:r>
              <a:rPr lang="en-US" sz="1064" dirty="0">
                <a:solidFill>
                  <a:srgbClr val="3C3633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 Highlight seasonal dishes with professional photography</a:t>
            </a:r>
            <a:endParaRPr lang="en-US" sz="1600" dirty="0"/>
          </a:p>
        </p:txBody>
      </p:sp>
      <p:sp>
        <p:nvSpPr>
          <p:cNvPr id="50" name="Shape 47"/>
          <p:cNvSpPr/>
          <p:nvPr/>
        </p:nvSpPr>
        <p:spPr>
          <a:xfrm>
            <a:off x="7495331" y="3444831"/>
            <a:ext cx="202637" cy="202637"/>
          </a:xfrm>
          <a:custGeom>
            <a:avLst/>
            <a:gdLst/>
            <a:ahLst/>
            <a:cxnLst/>
            <a:rect l="l" t="t" r="r" b="b"/>
            <a:pathLst>
              <a:path w="202637" h="202637">
                <a:moveTo>
                  <a:pt x="101319" y="0"/>
                </a:moveTo>
                <a:lnTo>
                  <a:pt x="101319" y="0"/>
                </a:lnTo>
                <a:cubicBezTo>
                  <a:pt x="157238" y="0"/>
                  <a:pt x="202637" y="45399"/>
                  <a:pt x="202637" y="101319"/>
                </a:cubicBezTo>
                <a:lnTo>
                  <a:pt x="202637" y="101319"/>
                </a:lnTo>
                <a:cubicBezTo>
                  <a:pt x="202637" y="157238"/>
                  <a:pt x="157238" y="202637"/>
                  <a:pt x="101319" y="202637"/>
                </a:cubicBezTo>
                <a:lnTo>
                  <a:pt x="101319" y="202637"/>
                </a:lnTo>
                <a:cubicBezTo>
                  <a:pt x="45399" y="202637"/>
                  <a:pt x="0" y="157238"/>
                  <a:pt x="0" y="101319"/>
                </a:cubicBezTo>
                <a:lnTo>
                  <a:pt x="0" y="101319"/>
                </a:lnTo>
                <a:cubicBezTo>
                  <a:pt x="0" y="45399"/>
                  <a:pt x="45399" y="0"/>
                  <a:pt x="101319" y="0"/>
                </a:cubicBezTo>
                <a:close/>
              </a:path>
            </a:pathLst>
          </a:custGeom>
          <a:solidFill>
            <a:srgbClr val="4A5D52"/>
          </a:solidFill>
          <a:ln/>
        </p:spPr>
      </p:sp>
      <p:sp>
        <p:nvSpPr>
          <p:cNvPr id="51" name="Text 48"/>
          <p:cNvSpPr/>
          <p:nvPr/>
        </p:nvSpPr>
        <p:spPr>
          <a:xfrm>
            <a:off x="7465779" y="3432131"/>
            <a:ext cx="261740" cy="20263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>
              <a:lnSpc>
                <a:spcPct val="120000"/>
              </a:lnSpc>
            </a:pPr>
            <a:r>
              <a:rPr lang="en-US" sz="931" b="1" dirty="0">
                <a:solidFill>
                  <a:srgbClr val="FFFFFF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2</a:t>
            </a:r>
            <a:endParaRPr lang="en-US" sz="1600" dirty="0"/>
          </a:p>
        </p:txBody>
      </p:sp>
      <p:sp>
        <p:nvSpPr>
          <p:cNvPr id="52" name="Text 49"/>
          <p:cNvSpPr/>
          <p:nvPr/>
        </p:nvSpPr>
        <p:spPr>
          <a:xfrm>
            <a:off x="7765514" y="3444831"/>
            <a:ext cx="3985197" cy="40527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30000"/>
              </a:lnSpc>
            </a:pPr>
            <a:r>
              <a:rPr lang="en-US" sz="1064" b="1" dirty="0">
                <a:solidFill>
                  <a:srgbClr val="3C3633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Chef's Picks:</a:t>
            </a:r>
            <a:r>
              <a:rPr lang="en-US" sz="1064" dirty="0">
                <a:solidFill>
                  <a:srgbClr val="3C3633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 Personal recommendations with stories behind each dish</a:t>
            </a:r>
            <a:endParaRPr lang="en-US" sz="1600" dirty="0"/>
          </a:p>
        </p:txBody>
      </p:sp>
      <p:sp>
        <p:nvSpPr>
          <p:cNvPr id="53" name="Shape 50"/>
          <p:cNvSpPr/>
          <p:nvPr/>
        </p:nvSpPr>
        <p:spPr>
          <a:xfrm>
            <a:off x="7495331" y="3951424"/>
            <a:ext cx="202637" cy="202637"/>
          </a:xfrm>
          <a:custGeom>
            <a:avLst/>
            <a:gdLst/>
            <a:ahLst/>
            <a:cxnLst/>
            <a:rect l="l" t="t" r="r" b="b"/>
            <a:pathLst>
              <a:path w="202637" h="202637">
                <a:moveTo>
                  <a:pt x="101319" y="0"/>
                </a:moveTo>
                <a:lnTo>
                  <a:pt x="101319" y="0"/>
                </a:lnTo>
                <a:cubicBezTo>
                  <a:pt x="157238" y="0"/>
                  <a:pt x="202637" y="45399"/>
                  <a:pt x="202637" y="101319"/>
                </a:cubicBezTo>
                <a:lnTo>
                  <a:pt x="202637" y="101319"/>
                </a:lnTo>
                <a:cubicBezTo>
                  <a:pt x="202637" y="157238"/>
                  <a:pt x="157238" y="202637"/>
                  <a:pt x="101319" y="202637"/>
                </a:cubicBezTo>
                <a:lnTo>
                  <a:pt x="101319" y="202637"/>
                </a:lnTo>
                <a:cubicBezTo>
                  <a:pt x="45399" y="202637"/>
                  <a:pt x="0" y="157238"/>
                  <a:pt x="0" y="101319"/>
                </a:cubicBezTo>
                <a:lnTo>
                  <a:pt x="0" y="101319"/>
                </a:lnTo>
                <a:cubicBezTo>
                  <a:pt x="0" y="45399"/>
                  <a:pt x="45399" y="0"/>
                  <a:pt x="101319" y="0"/>
                </a:cubicBezTo>
                <a:close/>
              </a:path>
            </a:pathLst>
          </a:custGeom>
          <a:solidFill>
            <a:srgbClr val="4A5D52"/>
          </a:solidFill>
          <a:ln/>
        </p:spPr>
      </p:sp>
      <p:sp>
        <p:nvSpPr>
          <p:cNvPr id="54" name="Text 51"/>
          <p:cNvSpPr/>
          <p:nvPr/>
        </p:nvSpPr>
        <p:spPr>
          <a:xfrm>
            <a:off x="7465779" y="3951424"/>
            <a:ext cx="261740" cy="20263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>
              <a:lnSpc>
                <a:spcPct val="120000"/>
              </a:lnSpc>
            </a:pPr>
            <a:r>
              <a:rPr lang="en-US" sz="931" b="1" dirty="0">
                <a:solidFill>
                  <a:srgbClr val="FFFFFF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3</a:t>
            </a:r>
            <a:endParaRPr lang="en-US" sz="1600" dirty="0"/>
          </a:p>
        </p:txBody>
      </p:sp>
      <p:sp>
        <p:nvSpPr>
          <p:cNvPr id="55" name="Text 52"/>
          <p:cNvSpPr/>
          <p:nvPr/>
        </p:nvSpPr>
        <p:spPr>
          <a:xfrm>
            <a:off x="7765514" y="3951424"/>
            <a:ext cx="3622139" cy="20263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30000"/>
              </a:lnSpc>
            </a:pPr>
            <a:r>
              <a:rPr lang="en-US" sz="1064" b="1" dirty="0">
                <a:solidFill>
                  <a:srgbClr val="3C3633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Nutritional Info:</a:t>
            </a:r>
            <a:r>
              <a:rPr lang="en-US" sz="1064" dirty="0">
                <a:solidFill>
                  <a:srgbClr val="3C3633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 Health benefits and dietary accommodations</a:t>
            </a:r>
            <a:endParaRPr lang="en-US" sz="1600" dirty="0"/>
          </a:p>
        </p:txBody>
      </p:sp>
      <p:sp>
        <p:nvSpPr>
          <p:cNvPr id="56" name="Shape 53"/>
          <p:cNvSpPr/>
          <p:nvPr/>
        </p:nvSpPr>
        <p:spPr>
          <a:xfrm>
            <a:off x="7495331" y="4255380"/>
            <a:ext cx="202637" cy="202637"/>
          </a:xfrm>
          <a:custGeom>
            <a:avLst/>
            <a:gdLst/>
            <a:ahLst/>
            <a:cxnLst/>
            <a:rect l="l" t="t" r="r" b="b"/>
            <a:pathLst>
              <a:path w="202637" h="202637">
                <a:moveTo>
                  <a:pt x="101319" y="0"/>
                </a:moveTo>
                <a:lnTo>
                  <a:pt x="101319" y="0"/>
                </a:lnTo>
                <a:cubicBezTo>
                  <a:pt x="157238" y="0"/>
                  <a:pt x="202637" y="45399"/>
                  <a:pt x="202637" y="101319"/>
                </a:cubicBezTo>
                <a:lnTo>
                  <a:pt x="202637" y="101319"/>
                </a:lnTo>
                <a:cubicBezTo>
                  <a:pt x="202637" y="157238"/>
                  <a:pt x="157238" y="202637"/>
                  <a:pt x="101319" y="202637"/>
                </a:cubicBezTo>
                <a:lnTo>
                  <a:pt x="101319" y="202637"/>
                </a:lnTo>
                <a:cubicBezTo>
                  <a:pt x="45399" y="202637"/>
                  <a:pt x="0" y="157238"/>
                  <a:pt x="0" y="101319"/>
                </a:cubicBezTo>
                <a:lnTo>
                  <a:pt x="0" y="101319"/>
                </a:lnTo>
                <a:cubicBezTo>
                  <a:pt x="0" y="45399"/>
                  <a:pt x="45399" y="0"/>
                  <a:pt x="101319" y="0"/>
                </a:cubicBezTo>
                <a:close/>
              </a:path>
            </a:pathLst>
          </a:custGeom>
          <a:solidFill>
            <a:srgbClr val="4A5D52"/>
          </a:solidFill>
          <a:ln/>
        </p:spPr>
      </p:sp>
      <p:sp>
        <p:nvSpPr>
          <p:cNvPr id="57" name="Text 54"/>
          <p:cNvSpPr/>
          <p:nvPr/>
        </p:nvSpPr>
        <p:spPr>
          <a:xfrm>
            <a:off x="7465779" y="4268080"/>
            <a:ext cx="261740" cy="20263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>
              <a:lnSpc>
                <a:spcPct val="120000"/>
              </a:lnSpc>
            </a:pPr>
            <a:r>
              <a:rPr lang="en-US" sz="931" b="1" dirty="0">
                <a:solidFill>
                  <a:srgbClr val="FFFFFF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4</a:t>
            </a:r>
            <a:endParaRPr lang="en-US" sz="1600" dirty="0"/>
          </a:p>
        </p:txBody>
      </p:sp>
      <p:sp>
        <p:nvSpPr>
          <p:cNvPr id="58" name="Text 55"/>
          <p:cNvSpPr/>
          <p:nvPr/>
        </p:nvSpPr>
        <p:spPr>
          <a:xfrm>
            <a:off x="7765514" y="4255380"/>
            <a:ext cx="2845363" cy="20263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30000"/>
              </a:lnSpc>
            </a:pPr>
            <a:r>
              <a:rPr lang="en-US" sz="1064" b="1" dirty="0">
                <a:solidFill>
                  <a:srgbClr val="3C3633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Sourcing Stories:</a:t>
            </a:r>
            <a:r>
              <a:rPr lang="en-US" sz="1064" dirty="0">
                <a:solidFill>
                  <a:srgbClr val="3C3633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 Traceability from farm to table</a:t>
            </a:r>
            <a:endParaRPr lang="en-US" sz="1600" dirty="0"/>
          </a:p>
        </p:txBody>
      </p:sp>
      <p:sp>
        <p:nvSpPr>
          <p:cNvPr id="59" name="Shape 56"/>
          <p:cNvSpPr/>
          <p:nvPr/>
        </p:nvSpPr>
        <p:spPr>
          <a:xfrm>
            <a:off x="7326466" y="5099701"/>
            <a:ext cx="4525562" cy="1418460"/>
          </a:xfrm>
          <a:custGeom>
            <a:avLst/>
            <a:gdLst/>
            <a:ahLst/>
            <a:cxnLst/>
            <a:rect l="l" t="t" r="r" b="b"/>
            <a:pathLst>
              <a:path w="4525562" h="1418460">
                <a:moveTo>
                  <a:pt x="101321" y="0"/>
                </a:moveTo>
                <a:lnTo>
                  <a:pt x="4424242" y="0"/>
                </a:lnTo>
                <a:cubicBezTo>
                  <a:pt x="4480200" y="0"/>
                  <a:pt x="4525562" y="45363"/>
                  <a:pt x="4525562" y="101321"/>
                </a:cubicBezTo>
                <a:lnTo>
                  <a:pt x="4525562" y="1317139"/>
                </a:lnTo>
                <a:cubicBezTo>
                  <a:pt x="4525562" y="1373097"/>
                  <a:pt x="4480200" y="1418460"/>
                  <a:pt x="4424242" y="1418460"/>
                </a:cubicBezTo>
                <a:lnTo>
                  <a:pt x="101321" y="1418460"/>
                </a:lnTo>
                <a:cubicBezTo>
                  <a:pt x="45363" y="1418460"/>
                  <a:pt x="0" y="1373097"/>
                  <a:pt x="0" y="1317139"/>
                </a:cubicBezTo>
                <a:lnTo>
                  <a:pt x="0" y="101321"/>
                </a:lnTo>
                <a:cubicBezTo>
                  <a:pt x="0" y="45363"/>
                  <a:pt x="45363" y="0"/>
                  <a:pt x="101321" y="0"/>
                </a:cubicBezTo>
                <a:close/>
              </a:path>
            </a:pathLst>
          </a:custGeom>
          <a:solidFill>
            <a:srgbClr val="FFFFFF"/>
          </a:solidFill>
          <a:ln/>
          <a:effectLst>
            <a:outerShdw blurRad="50659" dist="33773" dir="5400000" algn="bl" rotWithShape="0">
              <a:srgbClr val="000000">
                <a:alpha val="10196"/>
              </a:srgbClr>
            </a:outerShdw>
          </a:effectLst>
        </p:spPr>
      </p:sp>
      <p:sp>
        <p:nvSpPr>
          <p:cNvPr id="60" name="Shape 57"/>
          <p:cNvSpPr/>
          <p:nvPr/>
        </p:nvSpPr>
        <p:spPr>
          <a:xfrm>
            <a:off x="7516439" y="5302338"/>
            <a:ext cx="168864" cy="168864"/>
          </a:xfrm>
          <a:custGeom>
            <a:avLst/>
            <a:gdLst/>
            <a:ahLst/>
            <a:cxnLst/>
            <a:rect l="l" t="t" r="r" b="b"/>
            <a:pathLst>
              <a:path w="168864" h="168864">
                <a:moveTo>
                  <a:pt x="10554" y="10554"/>
                </a:moveTo>
                <a:cubicBezTo>
                  <a:pt x="16392" y="10554"/>
                  <a:pt x="21108" y="15270"/>
                  <a:pt x="21108" y="21108"/>
                </a:cubicBezTo>
                <a:lnTo>
                  <a:pt x="21108" y="131925"/>
                </a:lnTo>
                <a:cubicBezTo>
                  <a:pt x="21108" y="134828"/>
                  <a:pt x="23483" y="137202"/>
                  <a:pt x="26385" y="137202"/>
                </a:cubicBezTo>
                <a:lnTo>
                  <a:pt x="158310" y="137202"/>
                </a:lnTo>
                <a:cubicBezTo>
                  <a:pt x="164148" y="137202"/>
                  <a:pt x="168864" y="141919"/>
                  <a:pt x="168864" y="147756"/>
                </a:cubicBezTo>
                <a:cubicBezTo>
                  <a:pt x="168864" y="153594"/>
                  <a:pt x="164148" y="158310"/>
                  <a:pt x="158310" y="158310"/>
                </a:cubicBezTo>
                <a:lnTo>
                  <a:pt x="26385" y="158310"/>
                </a:lnTo>
                <a:cubicBezTo>
                  <a:pt x="11807" y="158310"/>
                  <a:pt x="0" y="146503"/>
                  <a:pt x="0" y="131925"/>
                </a:cubicBezTo>
                <a:lnTo>
                  <a:pt x="0" y="21108"/>
                </a:lnTo>
                <a:cubicBezTo>
                  <a:pt x="0" y="15270"/>
                  <a:pt x="4716" y="10554"/>
                  <a:pt x="10554" y="10554"/>
                </a:cubicBezTo>
                <a:close/>
                <a:moveTo>
                  <a:pt x="42216" y="31662"/>
                </a:moveTo>
                <a:cubicBezTo>
                  <a:pt x="42216" y="25824"/>
                  <a:pt x="46932" y="21108"/>
                  <a:pt x="52770" y="21108"/>
                </a:cubicBezTo>
                <a:lnTo>
                  <a:pt x="116094" y="21108"/>
                </a:lnTo>
                <a:cubicBezTo>
                  <a:pt x="121932" y="21108"/>
                  <a:pt x="126648" y="25824"/>
                  <a:pt x="126648" y="31662"/>
                </a:cubicBezTo>
                <a:cubicBezTo>
                  <a:pt x="126648" y="37500"/>
                  <a:pt x="121932" y="42216"/>
                  <a:pt x="116094" y="42216"/>
                </a:cubicBezTo>
                <a:lnTo>
                  <a:pt x="52770" y="42216"/>
                </a:lnTo>
                <a:cubicBezTo>
                  <a:pt x="46932" y="42216"/>
                  <a:pt x="42216" y="37500"/>
                  <a:pt x="42216" y="31662"/>
                </a:cubicBezTo>
                <a:close/>
                <a:moveTo>
                  <a:pt x="52770" y="58047"/>
                </a:moveTo>
                <a:lnTo>
                  <a:pt x="94986" y="58047"/>
                </a:lnTo>
                <a:cubicBezTo>
                  <a:pt x="100824" y="58047"/>
                  <a:pt x="105540" y="62763"/>
                  <a:pt x="105540" y="68601"/>
                </a:cubicBezTo>
                <a:cubicBezTo>
                  <a:pt x="105540" y="74439"/>
                  <a:pt x="100824" y="79155"/>
                  <a:pt x="94986" y="79155"/>
                </a:cubicBezTo>
                <a:lnTo>
                  <a:pt x="52770" y="79155"/>
                </a:lnTo>
                <a:cubicBezTo>
                  <a:pt x="46932" y="79155"/>
                  <a:pt x="42216" y="74439"/>
                  <a:pt x="42216" y="68601"/>
                </a:cubicBezTo>
                <a:cubicBezTo>
                  <a:pt x="42216" y="62763"/>
                  <a:pt x="46932" y="58047"/>
                  <a:pt x="52770" y="58047"/>
                </a:cubicBezTo>
                <a:close/>
                <a:moveTo>
                  <a:pt x="52770" y="94986"/>
                </a:moveTo>
                <a:lnTo>
                  <a:pt x="137202" y="94986"/>
                </a:lnTo>
                <a:cubicBezTo>
                  <a:pt x="143040" y="94986"/>
                  <a:pt x="147756" y="99702"/>
                  <a:pt x="147756" y="105540"/>
                </a:cubicBezTo>
                <a:cubicBezTo>
                  <a:pt x="147756" y="111378"/>
                  <a:pt x="143040" y="116094"/>
                  <a:pt x="137202" y="116094"/>
                </a:cubicBezTo>
                <a:lnTo>
                  <a:pt x="52770" y="116094"/>
                </a:lnTo>
                <a:cubicBezTo>
                  <a:pt x="46932" y="116094"/>
                  <a:pt x="42216" y="111378"/>
                  <a:pt x="42216" y="105540"/>
                </a:cubicBezTo>
                <a:cubicBezTo>
                  <a:pt x="42216" y="99702"/>
                  <a:pt x="46932" y="94986"/>
                  <a:pt x="52770" y="94986"/>
                </a:cubicBezTo>
                <a:close/>
              </a:path>
            </a:pathLst>
          </a:custGeom>
          <a:solidFill>
            <a:srgbClr val="D4A373"/>
          </a:solidFill>
          <a:ln/>
        </p:spPr>
      </p:sp>
      <p:sp>
        <p:nvSpPr>
          <p:cNvPr id="61" name="Text 58"/>
          <p:cNvSpPr/>
          <p:nvPr/>
        </p:nvSpPr>
        <p:spPr>
          <a:xfrm>
            <a:off x="7706411" y="5268565"/>
            <a:ext cx="4061186" cy="2364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20000"/>
              </a:lnSpc>
            </a:pPr>
            <a:r>
              <a:rPr lang="en-US" sz="1330" b="1" dirty="0">
                <a:solidFill>
                  <a:srgbClr val="4A5D52"/>
                </a:solidFill>
                <a:latin typeface="Oranienbaum" pitchFamily="34" charset="0"/>
                <a:ea typeface="Oranienbaum" pitchFamily="34" charset="-122"/>
                <a:cs typeface="Oranienbaum" pitchFamily="34" charset="-120"/>
              </a:rPr>
              <a:t>Success Metrics</a:t>
            </a:r>
            <a:endParaRPr lang="en-US" sz="1600" dirty="0"/>
          </a:p>
        </p:txBody>
      </p:sp>
      <p:sp>
        <p:nvSpPr>
          <p:cNvPr id="62" name="Text 59"/>
          <p:cNvSpPr/>
          <p:nvPr/>
        </p:nvSpPr>
        <p:spPr>
          <a:xfrm>
            <a:off x="7495331" y="5606294"/>
            <a:ext cx="717673" cy="20263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30000"/>
              </a:lnSpc>
            </a:pPr>
            <a:r>
              <a:rPr lang="en-US" sz="1064" dirty="0">
                <a:solidFill>
                  <a:srgbClr val="3C3633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Blog Traffic</a:t>
            </a:r>
            <a:endParaRPr lang="en-US" sz="1600" dirty="0"/>
          </a:p>
        </p:txBody>
      </p:sp>
      <p:sp>
        <p:nvSpPr>
          <p:cNvPr id="63" name="Text 60"/>
          <p:cNvSpPr/>
          <p:nvPr/>
        </p:nvSpPr>
        <p:spPr>
          <a:xfrm>
            <a:off x="10643594" y="5606294"/>
            <a:ext cx="1106061" cy="20263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30000"/>
              </a:lnSpc>
            </a:pPr>
            <a:r>
              <a:rPr lang="en-US" sz="1064" b="1" dirty="0">
                <a:solidFill>
                  <a:srgbClr val="4A5D52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+25% in 6 months</a:t>
            </a:r>
            <a:endParaRPr lang="en-US" sz="1600" dirty="0"/>
          </a:p>
        </p:txBody>
      </p:sp>
      <p:sp>
        <p:nvSpPr>
          <p:cNvPr id="64" name="Text 61"/>
          <p:cNvSpPr/>
          <p:nvPr/>
        </p:nvSpPr>
        <p:spPr>
          <a:xfrm>
            <a:off x="7495331" y="5876476"/>
            <a:ext cx="1030072" cy="20263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30000"/>
              </a:lnSpc>
            </a:pPr>
            <a:r>
              <a:rPr lang="en-US" sz="1064" dirty="0">
                <a:solidFill>
                  <a:srgbClr val="3C3633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Email Open Rate</a:t>
            </a:r>
            <a:endParaRPr lang="en-US" sz="1600" dirty="0"/>
          </a:p>
        </p:txBody>
      </p:sp>
      <p:sp>
        <p:nvSpPr>
          <p:cNvPr id="65" name="Text 62"/>
          <p:cNvSpPr/>
          <p:nvPr/>
        </p:nvSpPr>
        <p:spPr>
          <a:xfrm>
            <a:off x="11204012" y="5876476"/>
            <a:ext cx="548809" cy="20263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30000"/>
              </a:lnSpc>
            </a:pPr>
            <a:r>
              <a:rPr lang="en-US" sz="1064" b="1" dirty="0">
                <a:solidFill>
                  <a:srgbClr val="4A5D52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25-30%</a:t>
            </a:r>
            <a:endParaRPr lang="en-US" sz="1600" dirty="0"/>
          </a:p>
        </p:txBody>
      </p:sp>
      <p:sp>
        <p:nvSpPr>
          <p:cNvPr id="66" name="Text 63"/>
          <p:cNvSpPr/>
          <p:nvPr/>
        </p:nvSpPr>
        <p:spPr>
          <a:xfrm>
            <a:off x="7495331" y="6146659"/>
            <a:ext cx="1165163" cy="20263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30000"/>
              </a:lnSpc>
            </a:pPr>
            <a:r>
              <a:rPr lang="en-US" sz="1064" dirty="0">
                <a:solidFill>
                  <a:srgbClr val="3C3633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Social Engagement</a:t>
            </a:r>
            <a:endParaRPr lang="en-US" sz="1600" dirty="0"/>
          </a:p>
        </p:txBody>
      </p:sp>
      <p:sp>
        <p:nvSpPr>
          <p:cNvPr id="67" name="Text 64"/>
          <p:cNvSpPr/>
          <p:nvPr/>
        </p:nvSpPr>
        <p:spPr>
          <a:xfrm>
            <a:off x="10826046" y="6146659"/>
            <a:ext cx="920310" cy="20263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30000"/>
              </a:lnSpc>
            </a:pPr>
            <a:r>
              <a:rPr lang="en-US" sz="1064" b="1" dirty="0">
                <a:solidFill>
                  <a:srgbClr val="4A5D52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+15% quarterly</a:t>
            </a:r>
            <a:endParaRPr lang="en-US" sz="1600" dirty="0"/>
          </a:p>
        </p:txBody>
      </p:sp>
    </p:spTree>
  </p:cSld>
  <p:clrMapOvr>
    <a:masterClrMapping/>
  </p:clrMapOvr>
  <p:transition>
    <p:fade/>
  </p:transition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9F7F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317500" y="317500"/>
            <a:ext cx="11620500" cy="19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30000"/>
              </a:lnSpc>
            </a:pPr>
            <a:r>
              <a:rPr lang="en-US" sz="1000" b="1" kern="0" spc="100" dirty="0">
                <a:solidFill>
                  <a:srgbClr val="A99F96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03 • MARKETING STRATEGY</a:t>
            </a:r>
            <a:endParaRPr lang="en-US" sz="1600" dirty="0"/>
          </a:p>
        </p:txBody>
      </p:sp>
      <p:sp>
        <p:nvSpPr>
          <p:cNvPr id="3" name="Text 1"/>
          <p:cNvSpPr/>
          <p:nvPr/>
        </p:nvSpPr>
        <p:spPr>
          <a:xfrm>
            <a:off x="317500" y="571500"/>
            <a:ext cx="11699875" cy="3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90000"/>
              </a:lnSpc>
            </a:pPr>
            <a:r>
              <a:rPr lang="en-US" sz="2250" b="1" dirty="0">
                <a:solidFill>
                  <a:srgbClr val="4A5D52"/>
                </a:solidFill>
                <a:latin typeface="Oranienbaum" pitchFamily="34" charset="0"/>
                <a:ea typeface="Oranienbaum" pitchFamily="34" charset="-122"/>
                <a:cs typeface="Oranienbaum" pitchFamily="34" charset="-120"/>
              </a:rPr>
              <a:t>SEO &amp; Local Search Optimization</a:t>
            </a:r>
            <a:endParaRPr lang="en-US" sz="1600" dirty="0"/>
          </a:p>
        </p:txBody>
      </p:sp>
      <p:sp>
        <p:nvSpPr>
          <p:cNvPr id="4" name="Text 2"/>
          <p:cNvSpPr/>
          <p:nvPr/>
        </p:nvSpPr>
        <p:spPr>
          <a:xfrm>
            <a:off x="317500" y="952500"/>
            <a:ext cx="11628438" cy="22225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30000"/>
              </a:lnSpc>
            </a:pPr>
            <a:r>
              <a:rPr lang="en-US" sz="1125" dirty="0">
                <a:solidFill>
                  <a:srgbClr val="A99F96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Being discovered by customers actively searching for organic cafés</a:t>
            </a:r>
            <a:endParaRPr lang="en-US" sz="1600" dirty="0"/>
          </a:p>
        </p:txBody>
      </p:sp>
      <p:sp>
        <p:nvSpPr>
          <p:cNvPr id="5" name="Shape 3"/>
          <p:cNvSpPr/>
          <p:nvPr/>
        </p:nvSpPr>
        <p:spPr>
          <a:xfrm>
            <a:off x="317500" y="1301750"/>
            <a:ext cx="5715000" cy="1682750"/>
          </a:xfrm>
          <a:custGeom>
            <a:avLst/>
            <a:gdLst/>
            <a:ahLst/>
            <a:cxnLst/>
            <a:rect l="l" t="t" r="r" b="b"/>
            <a:pathLst>
              <a:path w="5715000" h="1682750">
                <a:moveTo>
                  <a:pt x="95244" y="0"/>
                </a:moveTo>
                <a:lnTo>
                  <a:pt x="5619756" y="0"/>
                </a:lnTo>
                <a:cubicBezTo>
                  <a:pt x="5672358" y="0"/>
                  <a:pt x="5715000" y="42642"/>
                  <a:pt x="5715000" y="95244"/>
                </a:cubicBezTo>
                <a:lnTo>
                  <a:pt x="5715000" y="1587506"/>
                </a:lnTo>
                <a:cubicBezTo>
                  <a:pt x="5715000" y="1640108"/>
                  <a:pt x="5672358" y="1682750"/>
                  <a:pt x="5619756" y="1682750"/>
                </a:cubicBezTo>
                <a:lnTo>
                  <a:pt x="95244" y="1682750"/>
                </a:lnTo>
                <a:cubicBezTo>
                  <a:pt x="42642" y="1682750"/>
                  <a:pt x="0" y="1640108"/>
                  <a:pt x="0" y="1587506"/>
                </a:cubicBezTo>
                <a:lnTo>
                  <a:pt x="0" y="95244"/>
                </a:lnTo>
                <a:cubicBezTo>
                  <a:pt x="0" y="42642"/>
                  <a:pt x="42642" y="0"/>
                  <a:pt x="95244" y="0"/>
                </a:cubicBezTo>
                <a:close/>
              </a:path>
            </a:pathLst>
          </a:custGeom>
          <a:solidFill>
            <a:srgbClr val="FFFFFF"/>
          </a:solidFill>
          <a:ln/>
          <a:effectLst>
            <a:outerShdw blurRad="47625" dist="31750" dir="5400000" algn="bl" rotWithShape="0">
              <a:srgbClr val="000000">
                <a:alpha val="10196"/>
              </a:srgbClr>
            </a:outerShdw>
          </a:effectLst>
        </p:spPr>
      </p:sp>
      <p:sp>
        <p:nvSpPr>
          <p:cNvPr id="6" name="Shape 4"/>
          <p:cNvSpPr/>
          <p:nvPr/>
        </p:nvSpPr>
        <p:spPr>
          <a:xfrm>
            <a:off x="476250" y="1460500"/>
            <a:ext cx="317500" cy="317500"/>
          </a:xfrm>
          <a:custGeom>
            <a:avLst/>
            <a:gdLst/>
            <a:ahLst/>
            <a:cxnLst/>
            <a:rect l="l" t="t" r="r" b="b"/>
            <a:pathLst>
              <a:path w="317500" h="317500">
                <a:moveTo>
                  <a:pt x="63500" y="0"/>
                </a:moveTo>
                <a:lnTo>
                  <a:pt x="254000" y="0"/>
                </a:lnTo>
                <a:cubicBezTo>
                  <a:pt x="289047" y="0"/>
                  <a:pt x="317500" y="28453"/>
                  <a:pt x="317500" y="63500"/>
                </a:cubicBezTo>
                <a:lnTo>
                  <a:pt x="317500" y="254000"/>
                </a:lnTo>
                <a:cubicBezTo>
                  <a:pt x="317500" y="289047"/>
                  <a:pt x="289047" y="317500"/>
                  <a:pt x="254000" y="317500"/>
                </a:cubicBezTo>
                <a:lnTo>
                  <a:pt x="63500" y="317500"/>
                </a:lnTo>
                <a:cubicBezTo>
                  <a:pt x="28453" y="317500"/>
                  <a:pt x="0" y="289047"/>
                  <a:pt x="0" y="254000"/>
                </a:cubicBezTo>
                <a:lnTo>
                  <a:pt x="0" y="63500"/>
                </a:lnTo>
                <a:cubicBezTo>
                  <a:pt x="0" y="28453"/>
                  <a:pt x="28453" y="0"/>
                  <a:pt x="63500" y="0"/>
                </a:cubicBezTo>
                <a:close/>
              </a:path>
            </a:pathLst>
          </a:custGeom>
          <a:solidFill>
            <a:srgbClr val="4A5D52"/>
          </a:solidFill>
          <a:ln/>
        </p:spPr>
      </p:sp>
      <p:sp>
        <p:nvSpPr>
          <p:cNvPr id="7" name="Shape 5"/>
          <p:cNvSpPr/>
          <p:nvPr/>
        </p:nvSpPr>
        <p:spPr>
          <a:xfrm>
            <a:off x="565547" y="1547813"/>
            <a:ext cx="142875" cy="142875"/>
          </a:xfrm>
          <a:custGeom>
            <a:avLst/>
            <a:gdLst/>
            <a:ahLst/>
            <a:cxnLst/>
            <a:rect l="l" t="t" r="r" b="b"/>
            <a:pathLst>
              <a:path w="142875" h="142875">
                <a:moveTo>
                  <a:pt x="139526" y="73056"/>
                </a:moveTo>
                <a:cubicBezTo>
                  <a:pt x="139526" y="112542"/>
                  <a:pt x="112486" y="140643"/>
                  <a:pt x="72554" y="140643"/>
                </a:cubicBezTo>
                <a:cubicBezTo>
                  <a:pt x="34268" y="140643"/>
                  <a:pt x="3349" y="109724"/>
                  <a:pt x="3349" y="71438"/>
                </a:cubicBezTo>
                <a:cubicBezTo>
                  <a:pt x="3349" y="33151"/>
                  <a:pt x="34268" y="2232"/>
                  <a:pt x="72554" y="2232"/>
                </a:cubicBezTo>
                <a:cubicBezTo>
                  <a:pt x="91194" y="2232"/>
                  <a:pt x="106877" y="9069"/>
                  <a:pt x="118960" y="20343"/>
                </a:cubicBezTo>
                <a:lnTo>
                  <a:pt x="100124" y="38453"/>
                </a:lnTo>
                <a:cubicBezTo>
                  <a:pt x="75484" y="14678"/>
                  <a:pt x="29663" y="32538"/>
                  <a:pt x="29663" y="71438"/>
                </a:cubicBezTo>
                <a:cubicBezTo>
                  <a:pt x="29663" y="95576"/>
                  <a:pt x="48946" y="115137"/>
                  <a:pt x="72554" y="115137"/>
                </a:cubicBezTo>
                <a:cubicBezTo>
                  <a:pt x="99957" y="115137"/>
                  <a:pt x="110226" y="95492"/>
                  <a:pt x="111844" y="85306"/>
                </a:cubicBezTo>
                <a:lnTo>
                  <a:pt x="72554" y="85306"/>
                </a:lnTo>
                <a:lnTo>
                  <a:pt x="72554" y="61503"/>
                </a:lnTo>
                <a:lnTo>
                  <a:pt x="138438" y="61503"/>
                </a:lnTo>
                <a:cubicBezTo>
                  <a:pt x="139080" y="65047"/>
                  <a:pt x="139526" y="68452"/>
                  <a:pt x="139526" y="73056"/>
                </a:cubicBezTo>
                <a:close/>
              </a:path>
            </a:pathLst>
          </a:custGeom>
          <a:solidFill>
            <a:srgbClr val="F9F7F3"/>
          </a:solidFill>
          <a:ln/>
        </p:spPr>
      </p:sp>
      <p:sp>
        <p:nvSpPr>
          <p:cNvPr id="8" name="Text 6"/>
          <p:cNvSpPr/>
          <p:nvPr/>
        </p:nvSpPr>
        <p:spPr>
          <a:xfrm>
            <a:off x="889000" y="1508125"/>
            <a:ext cx="1539875" cy="22225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20000"/>
              </a:lnSpc>
            </a:pPr>
            <a:r>
              <a:rPr lang="en-US" sz="1250" b="1" dirty="0">
                <a:solidFill>
                  <a:srgbClr val="4A5D52"/>
                </a:solidFill>
                <a:latin typeface="Oranienbaum" pitchFamily="34" charset="0"/>
                <a:ea typeface="Oranienbaum" pitchFamily="34" charset="-122"/>
                <a:cs typeface="Oranienbaum" pitchFamily="34" charset="-120"/>
              </a:rPr>
              <a:t>Google Business Profile</a:t>
            </a:r>
            <a:endParaRPr lang="en-US" sz="1600" dirty="0"/>
          </a:p>
        </p:txBody>
      </p:sp>
      <p:sp>
        <p:nvSpPr>
          <p:cNvPr id="9" name="Shape 7"/>
          <p:cNvSpPr/>
          <p:nvPr/>
        </p:nvSpPr>
        <p:spPr>
          <a:xfrm>
            <a:off x="492125" y="1955800"/>
            <a:ext cx="127000" cy="127000"/>
          </a:xfrm>
          <a:custGeom>
            <a:avLst/>
            <a:gdLst/>
            <a:ahLst/>
            <a:cxnLst/>
            <a:rect l="l" t="t" r="r" b="b"/>
            <a:pathLst>
              <a:path w="127000" h="127000">
                <a:moveTo>
                  <a:pt x="63500" y="127000"/>
                </a:moveTo>
                <a:cubicBezTo>
                  <a:pt x="98547" y="127000"/>
                  <a:pt x="127000" y="98547"/>
                  <a:pt x="127000" y="63500"/>
                </a:cubicBezTo>
                <a:cubicBezTo>
                  <a:pt x="127000" y="28453"/>
                  <a:pt x="98547" y="0"/>
                  <a:pt x="63500" y="0"/>
                </a:cubicBezTo>
                <a:cubicBezTo>
                  <a:pt x="28453" y="0"/>
                  <a:pt x="0" y="28453"/>
                  <a:pt x="0" y="63500"/>
                </a:cubicBezTo>
                <a:cubicBezTo>
                  <a:pt x="0" y="98547"/>
                  <a:pt x="28453" y="127000"/>
                  <a:pt x="63500" y="127000"/>
                </a:cubicBezTo>
                <a:close/>
                <a:moveTo>
                  <a:pt x="84435" y="52760"/>
                </a:moveTo>
                <a:lnTo>
                  <a:pt x="64591" y="84510"/>
                </a:lnTo>
                <a:cubicBezTo>
                  <a:pt x="63550" y="86171"/>
                  <a:pt x="61764" y="87213"/>
                  <a:pt x="59804" y="87313"/>
                </a:cubicBezTo>
                <a:cubicBezTo>
                  <a:pt x="57845" y="87412"/>
                  <a:pt x="55959" y="86519"/>
                  <a:pt x="54794" y="84931"/>
                </a:cubicBezTo>
                <a:lnTo>
                  <a:pt x="42887" y="69056"/>
                </a:lnTo>
                <a:cubicBezTo>
                  <a:pt x="40903" y="66427"/>
                  <a:pt x="41449" y="62706"/>
                  <a:pt x="44078" y="60722"/>
                </a:cubicBezTo>
                <a:cubicBezTo>
                  <a:pt x="46707" y="58737"/>
                  <a:pt x="50428" y="59283"/>
                  <a:pt x="52412" y="61913"/>
                </a:cubicBezTo>
                <a:lnTo>
                  <a:pt x="59110" y="70842"/>
                </a:lnTo>
                <a:lnTo>
                  <a:pt x="74340" y="46459"/>
                </a:lnTo>
                <a:cubicBezTo>
                  <a:pt x="76076" y="43681"/>
                  <a:pt x="79747" y="42813"/>
                  <a:pt x="82550" y="44574"/>
                </a:cubicBezTo>
                <a:cubicBezTo>
                  <a:pt x="85353" y="46335"/>
                  <a:pt x="86196" y="49981"/>
                  <a:pt x="84435" y="52784"/>
                </a:cubicBezTo>
                <a:close/>
              </a:path>
            </a:pathLst>
          </a:custGeom>
          <a:solidFill>
            <a:srgbClr val="D4A373"/>
          </a:solidFill>
          <a:ln/>
        </p:spPr>
      </p:sp>
      <p:sp>
        <p:nvSpPr>
          <p:cNvPr id="10" name="Text 8"/>
          <p:cNvSpPr/>
          <p:nvPr/>
        </p:nvSpPr>
        <p:spPr>
          <a:xfrm>
            <a:off x="698500" y="1873250"/>
            <a:ext cx="3397250" cy="19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30000"/>
              </a:lnSpc>
            </a:pPr>
            <a:r>
              <a:rPr lang="en-US" sz="1000" b="1" dirty="0">
                <a:solidFill>
                  <a:srgbClr val="3C3633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Complete Profile:</a:t>
            </a:r>
            <a:r>
              <a:rPr lang="en-US" sz="1000" dirty="0">
                <a:solidFill>
                  <a:srgbClr val="3C3633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 Accurate hours, contact info, menu, photos</a:t>
            </a:r>
            <a:endParaRPr lang="en-US" sz="1600" dirty="0"/>
          </a:p>
        </p:txBody>
      </p:sp>
      <p:sp>
        <p:nvSpPr>
          <p:cNvPr id="11" name="Shape 9"/>
          <p:cNvSpPr/>
          <p:nvPr/>
        </p:nvSpPr>
        <p:spPr>
          <a:xfrm>
            <a:off x="492125" y="2209800"/>
            <a:ext cx="127000" cy="127000"/>
          </a:xfrm>
          <a:custGeom>
            <a:avLst/>
            <a:gdLst/>
            <a:ahLst/>
            <a:cxnLst/>
            <a:rect l="l" t="t" r="r" b="b"/>
            <a:pathLst>
              <a:path w="127000" h="127000">
                <a:moveTo>
                  <a:pt x="63500" y="127000"/>
                </a:moveTo>
                <a:cubicBezTo>
                  <a:pt x="98547" y="127000"/>
                  <a:pt x="127000" y="98547"/>
                  <a:pt x="127000" y="63500"/>
                </a:cubicBezTo>
                <a:cubicBezTo>
                  <a:pt x="127000" y="28453"/>
                  <a:pt x="98547" y="0"/>
                  <a:pt x="63500" y="0"/>
                </a:cubicBezTo>
                <a:cubicBezTo>
                  <a:pt x="28453" y="0"/>
                  <a:pt x="0" y="28453"/>
                  <a:pt x="0" y="63500"/>
                </a:cubicBezTo>
                <a:cubicBezTo>
                  <a:pt x="0" y="98547"/>
                  <a:pt x="28453" y="127000"/>
                  <a:pt x="63500" y="127000"/>
                </a:cubicBezTo>
                <a:close/>
                <a:moveTo>
                  <a:pt x="84435" y="52760"/>
                </a:moveTo>
                <a:lnTo>
                  <a:pt x="64591" y="84510"/>
                </a:lnTo>
                <a:cubicBezTo>
                  <a:pt x="63550" y="86171"/>
                  <a:pt x="61764" y="87213"/>
                  <a:pt x="59804" y="87313"/>
                </a:cubicBezTo>
                <a:cubicBezTo>
                  <a:pt x="57845" y="87412"/>
                  <a:pt x="55959" y="86519"/>
                  <a:pt x="54794" y="84931"/>
                </a:cubicBezTo>
                <a:lnTo>
                  <a:pt x="42887" y="69056"/>
                </a:lnTo>
                <a:cubicBezTo>
                  <a:pt x="40903" y="66427"/>
                  <a:pt x="41449" y="62706"/>
                  <a:pt x="44078" y="60722"/>
                </a:cubicBezTo>
                <a:cubicBezTo>
                  <a:pt x="46707" y="58737"/>
                  <a:pt x="50428" y="59283"/>
                  <a:pt x="52412" y="61913"/>
                </a:cubicBezTo>
                <a:lnTo>
                  <a:pt x="59110" y="70842"/>
                </a:lnTo>
                <a:lnTo>
                  <a:pt x="74340" y="46459"/>
                </a:lnTo>
                <a:cubicBezTo>
                  <a:pt x="76076" y="43681"/>
                  <a:pt x="79747" y="42813"/>
                  <a:pt x="82550" y="44574"/>
                </a:cubicBezTo>
                <a:cubicBezTo>
                  <a:pt x="85353" y="46335"/>
                  <a:pt x="86196" y="49981"/>
                  <a:pt x="84435" y="52784"/>
                </a:cubicBezTo>
                <a:close/>
              </a:path>
            </a:pathLst>
          </a:custGeom>
          <a:solidFill>
            <a:srgbClr val="D4A373"/>
          </a:solidFill>
          <a:ln/>
        </p:spPr>
      </p:sp>
      <p:sp>
        <p:nvSpPr>
          <p:cNvPr id="12" name="Text 10"/>
          <p:cNvSpPr/>
          <p:nvPr/>
        </p:nvSpPr>
        <p:spPr>
          <a:xfrm>
            <a:off x="698500" y="2127250"/>
            <a:ext cx="3222625" cy="19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30000"/>
              </a:lnSpc>
            </a:pPr>
            <a:r>
              <a:rPr lang="en-US" sz="1000" b="1" dirty="0">
                <a:solidFill>
                  <a:srgbClr val="3C3633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Regular Updates:</a:t>
            </a:r>
            <a:r>
              <a:rPr lang="en-US" sz="1000" dirty="0">
                <a:solidFill>
                  <a:srgbClr val="3C3633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 Weekly posts about specials and events</a:t>
            </a:r>
            <a:endParaRPr lang="en-US" sz="1600" dirty="0"/>
          </a:p>
        </p:txBody>
      </p:sp>
      <p:sp>
        <p:nvSpPr>
          <p:cNvPr id="13" name="Shape 11"/>
          <p:cNvSpPr/>
          <p:nvPr/>
        </p:nvSpPr>
        <p:spPr>
          <a:xfrm>
            <a:off x="492125" y="2463800"/>
            <a:ext cx="127000" cy="127000"/>
          </a:xfrm>
          <a:custGeom>
            <a:avLst/>
            <a:gdLst/>
            <a:ahLst/>
            <a:cxnLst/>
            <a:rect l="l" t="t" r="r" b="b"/>
            <a:pathLst>
              <a:path w="127000" h="127000">
                <a:moveTo>
                  <a:pt x="63500" y="127000"/>
                </a:moveTo>
                <a:cubicBezTo>
                  <a:pt x="98547" y="127000"/>
                  <a:pt x="127000" y="98547"/>
                  <a:pt x="127000" y="63500"/>
                </a:cubicBezTo>
                <a:cubicBezTo>
                  <a:pt x="127000" y="28453"/>
                  <a:pt x="98547" y="0"/>
                  <a:pt x="63500" y="0"/>
                </a:cubicBezTo>
                <a:cubicBezTo>
                  <a:pt x="28453" y="0"/>
                  <a:pt x="0" y="28453"/>
                  <a:pt x="0" y="63500"/>
                </a:cubicBezTo>
                <a:cubicBezTo>
                  <a:pt x="0" y="98547"/>
                  <a:pt x="28453" y="127000"/>
                  <a:pt x="63500" y="127000"/>
                </a:cubicBezTo>
                <a:close/>
                <a:moveTo>
                  <a:pt x="84435" y="52760"/>
                </a:moveTo>
                <a:lnTo>
                  <a:pt x="64591" y="84510"/>
                </a:lnTo>
                <a:cubicBezTo>
                  <a:pt x="63550" y="86171"/>
                  <a:pt x="61764" y="87213"/>
                  <a:pt x="59804" y="87313"/>
                </a:cubicBezTo>
                <a:cubicBezTo>
                  <a:pt x="57845" y="87412"/>
                  <a:pt x="55959" y="86519"/>
                  <a:pt x="54794" y="84931"/>
                </a:cubicBezTo>
                <a:lnTo>
                  <a:pt x="42887" y="69056"/>
                </a:lnTo>
                <a:cubicBezTo>
                  <a:pt x="40903" y="66427"/>
                  <a:pt x="41449" y="62706"/>
                  <a:pt x="44078" y="60722"/>
                </a:cubicBezTo>
                <a:cubicBezTo>
                  <a:pt x="46707" y="58737"/>
                  <a:pt x="50428" y="59283"/>
                  <a:pt x="52412" y="61913"/>
                </a:cubicBezTo>
                <a:lnTo>
                  <a:pt x="59110" y="70842"/>
                </a:lnTo>
                <a:lnTo>
                  <a:pt x="74340" y="46459"/>
                </a:lnTo>
                <a:cubicBezTo>
                  <a:pt x="76076" y="43681"/>
                  <a:pt x="79747" y="42813"/>
                  <a:pt x="82550" y="44574"/>
                </a:cubicBezTo>
                <a:cubicBezTo>
                  <a:pt x="85353" y="46335"/>
                  <a:pt x="86196" y="49981"/>
                  <a:pt x="84435" y="52784"/>
                </a:cubicBezTo>
                <a:close/>
              </a:path>
            </a:pathLst>
          </a:custGeom>
          <a:solidFill>
            <a:srgbClr val="D4A373"/>
          </a:solidFill>
          <a:ln/>
        </p:spPr>
      </p:sp>
      <p:sp>
        <p:nvSpPr>
          <p:cNvPr id="14" name="Text 12"/>
          <p:cNvSpPr/>
          <p:nvPr/>
        </p:nvSpPr>
        <p:spPr>
          <a:xfrm>
            <a:off x="698500" y="2381250"/>
            <a:ext cx="3389313" cy="19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30000"/>
              </a:lnSpc>
            </a:pPr>
            <a:r>
              <a:rPr lang="en-US" sz="1000" b="1" dirty="0">
                <a:solidFill>
                  <a:srgbClr val="3C3633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Review Management:</a:t>
            </a:r>
            <a:r>
              <a:rPr lang="en-US" sz="1000" dirty="0">
                <a:solidFill>
                  <a:srgbClr val="3C3633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 Respond to all reviews within 72 hours</a:t>
            </a:r>
            <a:endParaRPr lang="en-US" sz="1600" dirty="0"/>
          </a:p>
        </p:txBody>
      </p:sp>
      <p:sp>
        <p:nvSpPr>
          <p:cNvPr id="15" name="Shape 13"/>
          <p:cNvSpPr/>
          <p:nvPr/>
        </p:nvSpPr>
        <p:spPr>
          <a:xfrm>
            <a:off x="492125" y="2717800"/>
            <a:ext cx="127000" cy="127000"/>
          </a:xfrm>
          <a:custGeom>
            <a:avLst/>
            <a:gdLst/>
            <a:ahLst/>
            <a:cxnLst/>
            <a:rect l="l" t="t" r="r" b="b"/>
            <a:pathLst>
              <a:path w="127000" h="127000">
                <a:moveTo>
                  <a:pt x="63500" y="127000"/>
                </a:moveTo>
                <a:cubicBezTo>
                  <a:pt x="98547" y="127000"/>
                  <a:pt x="127000" y="98547"/>
                  <a:pt x="127000" y="63500"/>
                </a:cubicBezTo>
                <a:cubicBezTo>
                  <a:pt x="127000" y="28453"/>
                  <a:pt x="98547" y="0"/>
                  <a:pt x="63500" y="0"/>
                </a:cubicBezTo>
                <a:cubicBezTo>
                  <a:pt x="28453" y="0"/>
                  <a:pt x="0" y="28453"/>
                  <a:pt x="0" y="63500"/>
                </a:cubicBezTo>
                <a:cubicBezTo>
                  <a:pt x="0" y="98547"/>
                  <a:pt x="28453" y="127000"/>
                  <a:pt x="63500" y="127000"/>
                </a:cubicBezTo>
                <a:close/>
                <a:moveTo>
                  <a:pt x="84435" y="52760"/>
                </a:moveTo>
                <a:lnTo>
                  <a:pt x="64591" y="84510"/>
                </a:lnTo>
                <a:cubicBezTo>
                  <a:pt x="63550" y="86171"/>
                  <a:pt x="61764" y="87213"/>
                  <a:pt x="59804" y="87313"/>
                </a:cubicBezTo>
                <a:cubicBezTo>
                  <a:pt x="57845" y="87412"/>
                  <a:pt x="55959" y="86519"/>
                  <a:pt x="54794" y="84931"/>
                </a:cubicBezTo>
                <a:lnTo>
                  <a:pt x="42887" y="69056"/>
                </a:lnTo>
                <a:cubicBezTo>
                  <a:pt x="40903" y="66427"/>
                  <a:pt x="41449" y="62706"/>
                  <a:pt x="44078" y="60722"/>
                </a:cubicBezTo>
                <a:cubicBezTo>
                  <a:pt x="46707" y="58737"/>
                  <a:pt x="50428" y="59283"/>
                  <a:pt x="52412" y="61913"/>
                </a:cubicBezTo>
                <a:lnTo>
                  <a:pt x="59110" y="70842"/>
                </a:lnTo>
                <a:lnTo>
                  <a:pt x="74340" y="46459"/>
                </a:lnTo>
                <a:cubicBezTo>
                  <a:pt x="76076" y="43681"/>
                  <a:pt x="79747" y="42813"/>
                  <a:pt x="82550" y="44574"/>
                </a:cubicBezTo>
                <a:cubicBezTo>
                  <a:pt x="85353" y="46335"/>
                  <a:pt x="86196" y="49981"/>
                  <a:pt x="84435" y="52784"/>
                </a:cubicBezTo>
                <a:close/>
              </a:path>
            </a:pathLst>
          </a:custGeom>
          <a:solidFill>
            <a:srgbClr val="D4A373"/>
          </a:solidFill>
          <a:ln/>
        </p:spPr>
      </p:sp>
      <p:sp>
        <p:nvSpPr>
          <p:cNvPr id="16" name="Text 14"/>
          <p:cNvSpPr/>
          <p:nvPr/>
        </p:nvSpPr>
        <p:spPr>
          <a:xfrm>
            <a:off x="698500" y="2635250"/>
            <a:ext cx="3254375" cy="19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30000"/>
              </a:lnSpc>
            </a:pPr>
            <a:r>
              <a:rPr lang="en-US" sz="1000" b="1" dirty="0">
                <a:solidFill>
                  <a:srgbClr val="3C3633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Photo Strategy:</a:t>
            </a:r>
            <a:r>
              <a:rPr lang="en-US" sz="1000" dirty="0">
                <a:solidFill>
                  <a:srgbClr val="3C3633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 High-quality images of food, interior, team</a:t>
            </a:r>
            <a:endParaRPr lang="en-US" sz="1600" dirty="0"/>
          </a:p>
        </p:txBody>
      </p:sp>
      <p:sp>
        <p:nvSpPr>
          <p:cNvPr id="17" name="Shape 15"/>
          <p:cNvSpPr/>
          <p:nvPr/>
        </p:nvSpPr>
        <p:spPr>
          <a:xfrm>
            <a:off x="317500" y="3111500"/>
            <a:ext cx="5715000" cy="1714500"/>
          </a:xfrm>
          <a:custGeom>
            <a:avLst/>
            <a:gdLst/>
            <a:ahLst/>
            <a:cxnLst/>
            <a:rect l="l" t="t" r="r" b="b"/>
            <a:pathLst>
              <a:path w="5715000" h="1714500">
                <a:moveTo>
                  <a:pt x="95258" y="0"/>
                </a:moveTo>
                <a:lnTo>
                  <a:pt x="5619742" y="0"/>
                </a:lnTo>
                <a:cubicBezTo>
                  <a:pt x="5672352" y="0"/>
                  <a:pt x="5715000" y="42648"/>
                  <a:pt x="5715000" y="95258"/>
                </a:cubicBezTo>
                <a:lnTo>
                  <a:pt x="5715000" y="1619242"/>
                </a:lnTo>
                <a:cubicBezTo>
                  <a:pt x="5715000" y="1671852"/>
                  <a:pt x="5672352" y="1714500"/>
                  <a:pt x="5619742" y="1714500"/>
                </a:cubicBezTo>
                <a:lnTo>
                  <a:pt x="95258" y="1714500"/>
                </a:lnTo>
                <a:cubicBezTo>
                  <a:pt x="42648" y="1714500"/>
                  <a:pt x="0" y="1671852"/>
                  <a:pt x="0" y="1619242"/>
                </a:cubicBezTo>
                <a:lnTo>
                  <a:pt x="0" y="95258"/>
                </a:lnTo>
                <a:cubicBezTo>
                  <a:pt x="0" y="42684"/>
                  <a:pt x="42684" y="0"/>
                  <a:pt x="95258" y="0"/>
                </a:cubicBezTo>
                <a:close/>
              </a:path>
            </a:pathLst>
          </a:custGeom>
          <a:solidFill>
            <a:srgbClr val="FFFFFF"/>
          </a:solidFill>
          <a:ln/>
          <a:effectLst>
            <a:outerShdw blurRad="47625" dist="31750" dir="5400000" algn="bl" rotWithShape="0">
              <a:srgbClr val="000000">
                <a:alpha val="10196"/>
              </a:srgbClr>
            </a:outerShdw>
          </a:effectLst>
        </p:spPr>
      </p:sp>
      <p:sp>
        <p:nvSpPr>
          <p:cNvPr id="18" name="Shape 16"/>
          <p:cNvSpPr/>
          <p:nvPr/>
        </p:nvSpPr>
        <p:spPr>
          <a:xfrm>
            <a:off x="496094" y="3302000"/>
            <a:ext cx="158750" cy="158750"/>
          </a:xfrm>
          <a:custGeom>
            <a:avLst/>
            <a:gdLst/>
            <a:ahLst/>
            <a:cxnLst/>
            <a:rect l="l" t="t" r="r" b="b"/>
            <a:pathLst>
              <a:path w="158750" h="158750">
                <a:moveTo>
                  <a:pt x="104180" y="109141"/>
                </a:moveTo>
                <a:cubicBezTo>
                  <a:pt x="134317" y="109141"/>
                  <a:pt x="158750" y="84708"/>
                  <a:pt x="158750" y="54570"/>
                </a:cubicBezTo>
                <a:cubicBezTo>
                  <a:pt x="158750" y="24433"/>
                  <a:pt x="134317" y="0"/>
                  <a:pt x="104180" y="0"/>
                </a:cubicBezTo>
                <a:cubicBezTo>
                  <a:pt x="74042" y="0"/>
                  <a:pt x="49609" y="24433"/>
                  <a:pt x="49609" y="54570"/>
                </a:cubicBezTo>
                <a:cubicBezTo>
                  <a:pt x="49609" y="60368"/>
                  <a:pt x="50509" y="65980"/>
                  <a:pt x="52183" y="71220"/>
                </a:cubicBezTo>
                <a:lnTo>
                  <a:pt x="2170" y="121233"/>
                </a:lnTo>
                <a:cubicBezTo>
                  <a:pt x="775" y="122628"/>
                  <a:pt x="0" y="124520"/>
                  <a:pt x="0" y="126504"/>
                </a:cubicBezTo>
                <a:lnTo>
                  <a:pt x="0" y="151309"/>
                </a:lnTo>
                <a:cubicBezTo>
                  <a:pt x="0" y="155432"/>
                  <a:pt x="3318" y="158750"/>
                  <a:pt x="7441" y="158750"/>
                </a:cubicBezTo>
                <a:lnTo>
                  <a:pt x="32246" y="158750"/>
                </a:lnTo>
                <a:cubicBezTo>
                  <a:pt x="36370" y="158750"/>
                  <a:pt x="39688" y="155432"/>
                  <a:pt x="39688" y="151309"/>
                </a:cubicBezTo>
                <a:lnTo>
                  <a:pt x="39688" y="138906"/>
                </a:lnTo>
                <a:lnTo>
                  <a:pt x="52090" y="138906"/>
                </a:lnTo>
                <a:cubicBezTo>
                  <a:pt x="56214" y="138906"/>
                  <a:pt x="59531" y="135589"/>
                  <a:pt x="59531" y="131465"/>
                </a:cubicBezTo>
                <a:lnTo>
                  <a:pt x="59531" y="119062"/>
                </a:lnTo>
                <a:lnTo>
                  <a:pt x="71934" y="119062"/>
                </a:lnTo>
                <a:cubicBezTo>
                  <a:pt x="73918" y="119062"/>
                  <a:pt x="75809" y="118287"/>
                  <a:pt x="77205" y="116892"/>
                </a:cubicBezTo>
                <a:lnTo>
                  <a:pt x="87530" y="106567"/>
                </a:lnTo>
                <a:cubicBezTo>
                  <a:pt x="92770" y="108241"/>
                  <a:pt x="98382" y="109141"/>
                  <a:pt x="104180" y="109141"/>
                </a:cubicBezTo>
                <a:close/>
                <a:moveTo>
                  <a:pt x="116582" y="29766"/>
                </a:moveTo>
                <a:cubicBezTo>
                  <a:pt x="123427" y="29766"/>
                  <a:pt x="128984" y="35323"/>
                  <a:pt x="128984" y="42168"/>
                </a:cubicBezTo>
                <a:cubicBezTo>
                  <a:pt x="128984" y="49013"/>
                  <a:pt x="123427" y="54570"/>
                  <a:pt x="116582" y="54570"/>
                </a:cubicBezTo>
                <a:cubicBezTo>
                  <a:pt x="109737" y="54570"/>
                  <a:pt x="104180" y="49013"/>
                  <a:pt x="104180" y="42168"/>
                </a:cubicBezTo>
                <a:cubicBezTo>
                  <a:pt x="104180" y="35323"/>
                  <a:pt x="109737" y="29766"/>
                  <a:pt x="116582" y="29766"/>
                </a:cubicBezTo>
                <a:close/>
              </a:path>
            </a:pathLst>
          </a:custGeom>
          <a:solidFill>
            <a:srgbClr val="D4A373"/>
          </a:solidFill>
          <a:ln/>
        </p:spPr>
      </p:sp>
      <p:sp>
        <p:nvSpPr>
          <p:cNvPr id="19" name="Text 17"/>
          <p:cNvSpPr/>
          <p:nvPr/>
        </p:nvSpPr>
        <p:spPr>
          <a:xfrm>
            <a:off x="674688" y="3270250"/>
            <a:ext cx="5278438" cy="22225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20000"/>
              </a:lnSpc>
            </a:pPr>
            <a:r>
              <a:rPr lang="en-US" sz="1250" b="1" dirty="0">
                <a:solidFill>
                  <a:srgbClr val="4A5D52"/>
                </a:solidFill>
                <a:latin typeface="Oranienbaum" pitchFamily="34" charset="0"/>
                <a:ea typeface="Oranienbaum" pitchFamily="34" charset="-122"/>
                <a:cs typeface="Oranienbaum" pitchFamily="34" charset="-120"/>
              </a:rPr>
              <a:t>Local Keyword Strategy</a:t>
            </a:r>
            <a:endParaRPr lang="en-US" sz="1600" dirty="0"/>
          </a:p>
        </p:txBody>
      </p:sp>
      <p:sp>
        <p:nvSpPr>
          <p:cNvPr id="20" name="Shape 18"/>
          <p:cNvSpPr/>
          <p:nvPr/>
        </p:nvSpPr>
        <p:spPr>
          <a:xfrm>
            <a:off x="476250" y="3587750"/>
            <a:ext cx="2667000" cy="508000"/>
          </a:xfrm>
          <a:custGeom>
            <a:avLst/>
            <a:gdLst/>
            <a:ahLst/>
            <a:cxnLst/>
            <a:rect l="l" t="t" r="r" b="b"/>
            <a:pathLst>
              <a:path w="2667000" h="508000">
                <a:moveTo>
                  <a:pt x="63500" y="0"/>
                </a:moveTo>
                <a:lnTo>
                  <a:pt x="2603500" y="0"/>
                </a:lnTo>
                <a:cubicBezTo>
                  <a:pt x="2638547" y="0"/>
                  <a:pt x="2667000" y="28453"/>
                  <a:pt x="2667000" y="63500"/>
                </a:cubicBezTo>
                <a:lnTo>
                  <a:pt x="2667000" y="444500"/>
                </a:lnTo>
                <a:cubicBezTo>
                  <a:pt x="2667000" y="479547"/>
                  <a:pt x="2638547" y="508000"/>
                  <a:pt x="2603500" y="508000"/>
                </a:cubicBezTo>
                <a:lnTo>
                  <a:pt x="63500" y="508000"/>
                </a:lnTo>
                <a:cubicBezTo>
                  <a:pt x="28453" y="508000"/>
                  <a:pt x="0" y="479547"/>
                  <a:pt x="0" y="444500"/>
                </a:cubicBezTo>
                <a:lnTo>
                  <a:pt x="0" y="63500"/>
                </a:lnTo>
                <a:cubicBezTo>
                  <a:pt x="0" y="28453"/>
                  <a:pt x="28453" y="0"/>
                  <a:pt x="63500" y="0"/>
                </a:cubicBezTo>
                <a:close/>
              </a:path>
            </a:pathLst>
          </a:custGeom>
          <a:solidFill>
            <a:srgbClr val="4A5D52">
              <a:alpha val="5098"/>
            </a:srgbClr>
          </a:solidFill>
          <a:ln/>
        </p:spPr>
      </p:sp>
      <p:sp>
        <p:nvSpPr>
          <p:cNvPr id="21" name="Text 19"/>
          <p:cNvSpPr/>
          <p:nvPr/>
        </p:nvSpPr>
        <p:spPr>
          <a:xfrm>
            <a:off x="508000" y="3651250"/>
            <a:ext cx="2603500" cy="19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>
              <a:lnSpc>
                <a:spcPct val="130000"/>
              </a:lnSpc>
            </a:pPr>
            <a:r>
              <a:rPr lang="en-US" sz="1000" b="1" dirty="0">
                <a:solidFill>
                  <a:srgbClr val="4A5D52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Primary</a:t>
            </a:r>
            <a:endParaRPr lang="en-US" sz="1600" dirty="0"/>
          </a:p>
        </p:txBody>
      </p:sp>
      <p:sp>
        <p:nvSpPr>
          <p:cNvPr id="22" name="Text 20"/>
          <p:cNvSpPr/>
          <p:nvPr/>
        </p:nvSpPr>
        <p:spPr>
          <a:xfrm>
            <a:off x="508000" y="3841750"/>
            <a:ext cx="2603500" cy="19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>
              <a:lnSpc>
                <a:spcPct val="130000"/>
              </a:lnSpc>
            </a:pPr>
            <a:r>
              <a:rPr lang="en-US" sz="1000" dirty="0">
                <a:solidFill>
                  <a:srgbClr val="3C3633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"organic café"</a:t>
            </a:r>
            <a:endParaRPr lang="en-US" sz="1600" dirty="0"/>
          </a:p>
        </p:txBody>
      </p:sp>
      <p:sp>
        <p:nvSpPr>
          <p:cNvPr id="23" name="Shape 21"/>
          <p:cNvSpPr/>
          <p:nvPr/>
        </p:nvSpPr>
        <p:spPr>
          <a:xfrm>
            <a:off x="3206750" y="3587750"/>
            <a:ext cx="2667000" cy="508000"/>
          </a:xfrm>
          <a:custGeom>
            <a:avLst/>
            <a:gdLst/>
            <a:ahLst/>
            <a:cxnLst/>
            <a:rect l="l" t="t" r="r" b="b"/>
            <a:pathLst>
              <a:path w="2667000" h="508000">
                <a:moveTo>
                  <a:pt x="63500" y="0"/>
                </a:moveTo>
                <a:lnTo>
                  <a:pt x="2603500" y="0"/>
                </a:lnTo>
                <a:cubicBezTo>
                  <a:pt x="2638547" y="0"/>
                  <a:pt x="2667000" y="28453"/>
                  <a:pt x="2667000" y="63500"/>
                </a:cubicBezTo>
                <a:lnTo>
                  <a:pt x="2667000" y="444500"/>
                </a:lnTo>
                <a:cubicBezTo>
                  <a:pt x="2667000" y="479547"/>
                  <a:pt x="2638547" y="508000"/>
                  <a:pt x="2603500" y="508000"/>
                </a:cubicBezTo>
                <a:lnTo>
                  <a:pt x="63500" y="508000"/>
                </a:lnTo>
                <a:cubicBezTo>
                  <a:pt x="28453" y="508000"/>
                  <a:pt x="0" y="479547"/>
                  <a:pt x="0" y="444500"/>
                </a:cubicBezTo>
                <a:lnTo>
                  <a:pt x="0" y="63500"/>
                </a:lnTo>
                <a:cubicBezTo>
                  <a:pt x="0" y="28453"/>
                  <a:pt x="28453" y="0"/>
                  <a:pt x="63500" y="0"/>
                </a:cubicBezTo>
                <a:close/>
              </a:path>
            </a:pathLst>
          </a:custGeom>
          <a:solidFill>
            <a:srgbClr val="4A5D52">
              <a:alpha val="5098"/>
            </a:srgbClr>
          </a:solidFill>
          <a:ln/>
        </p:spPr>
      </p:sp>
      <p:sp>
        <p:nvSpPr>
          <p:cNvPr id="24" name="Text 22"/>
          <p:cNvSpPr/>
          <p:nvPr/>
        </p:nvSpPr>
        <p:spPr>
          <a:xfrm>
            <a:off x="3238500" y="3651250"/>
            <a:ext cx="2603500" cy="19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>
              <a:lnSpc>
                <a:spcPct val="130000"/>
              </a:lnSpc>
            </a:pPr>
            <a:r>
              <a:rPr lang="en-US" sz="1000" b="1" dirty="0">
                <a:solidFill>
                  <a:srgbClr val="4A5D52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Secondary</a:t>
            </a:r>
            <a:endParaRPr lang="en-US" sz="1600" dirty="0"/>
          </a:p>
        </p:txBody>
      </p:sp>
      <p:sp>
        <p:nvSpPr>
          <p:cNvPr id="25" name="Text 23"/>
          <p:cNvSpPr/>
          <p:nvPr/>
        </p:nvSpPr>
        <p:spPr>
          <a:xfrm>
            <a:off x="3238500" y="3841750"/>
            <a:ext cx="2603500" cy="19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>
              <a:lnSpc>
                <a:spcPct val="130000"/>
              </a:lnSpc>
            </a:pPr>
            <a:r>
              <a:rPr lang="en-US" sz="1000" dirty="0">
                <a:solidFill>
                  <a:srgbClr val="3C3633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"eco-friendly coffee shop"</a:t>
            </a:r>
            <a:endParaRPr lang="en-US" sz="1600" dirty="0"/>
          </a:p>
        </p:txBody>
      </p:sp>
      <p:sp>
        <p:nvSpPr>
          <p:cNvPr id="26" name="Shape 24"/>
          <p:cNvSpPr/>
          <p:nvPr/>
        </p:nvSpPr>
        <p:spPr>
          <a:xfrm>
            <a:off x="476250" y="4159250"/>
            <a:ext cx="2667000" cy="508000"/>
          </a:xfrm>
          <a:custGeom>
            <a:avLst/>
            <a:gdLst/>
            <a:ahLst/>
            <a:cxnLst/>
            <a:rect l="l" t="t" r="r" b="b"/>
            <a:pathLst>
              <a:path w="2667000" h="508000">
                <a:moveTo>
                  <a:pt x="63500" y="0"/>
                </a:moveTo>
                <a:lnTo>
                  <a:pt x="2603500" y="0"/>
                </a:lnTo>
                <a:cubicBezTo>
                  <a:pt x="2638547" y="0"/>
                  <a:pt x="2667000" y="28453"/>
                  <a:pt x="2667000" y="63500"/>
                </a:cubicBezTo>
                <a:lnTo>
                  <a:pt x="2667000" y="444500"/>
                </a:lnTo>
                <a:cubicBezTo>
                  <a:pt x="2667000" y="479547"/>
                  <a:pt x="2638547" y="508000"/>
                  <a:pt x="2603500" y="508000"/>
                </a:cubicBezTo>
                <a:lnTo>
                  <a:pt x="63500" y="508000"/>
                </a:lnTo>
                <a:cubicBezTo>
                  <a:pt x="28453" y="508000"/>
                  <a:pt x="0" y="479547"/>
                  <a:pt x="0" y="444500"/>
                </a:cubicBezTo>
                <a:lnTo>
                  <a:pt x="0" y="63500"/>
                </a:lnTo>
                <a:cubicBezTo>
                  <a:pt x="0" y="28453"/>
                  <a:pt x="28453" y="0"/>
                  <a:pt x="63500" y="0"/>
                </a:cubicBezTo>
                <a:close/>
              </a:path>
            </a:pathLst>
          </a:custGeom>
          <a:solidFill>
            <a:srgbClr val="4A5D52">
              <a:alpha val="5098"/>
            </a:srgbClr>
          </a:solidFill>
          <a:ln/>
        </p:spPr>
      </p:sp>
      <p:sp>
        <p:nvSpPr>
          <p:cNvPr id="27" name="Text 25"/>
          <p:cNvSpPr/>
          <p:nvPr/>
        </p:nvSpPr>
        <p:spPr>
          <a:xfrm>
            <a:off x="508000" y="4222750"/>
            <a:ext cx="2603500" cy="19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>
              <a:lnSpc>
                <a:spcPct val="130000"/>
              </a:lnSpc>
            </a:pPr>
            <a:r>
              <a:rPr lang="en-US" sz="1000" b="1" dirty="0">
                <a:solidFill>
                  <a:srgbClr val="4A5D52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Long-tail</a:t>
            </a:r>
            <a:endParaRPr lang="en-US" sz="1600" dirty="0"/>
          </a:p>
        </p:txBody>
      </p:sp>
      <p:sp>
        <p:nvSpPr>
          <p:cNvPr id="28" name="Text 26"/>
          <p:cNvSpPr/>
          <p:nvPr/>
        </p:nvSpPr>
        <p:spPr>
          <a:xfrm>
            <a:off x="508000" y="4413250"/>
            <a:ext cx="2603500" cy="19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>
              <a:lnSpc>
                <a:spcPct val="130000"/>
              </a:lnSpc>
            </a:pPr>
            <a:r>
              <a:rPr lang="en-US" sz="1000" dirty="0">
                <a:solidFill>
                  <a:srgbClr val="3C3633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"sustainable brunch near me"</a:t>
            </a:r>
            <a:endParaRPr lang="en-US" sz="1600" dirty="0"/>
          </a:p>
        </p:txBody>
      </p:sp>
      <p:sp>
        <p:nvSpPr>
          <p:cNvPr id="29" name="Shape 27"/>
          <p:cNvSpPr/>
          <p:nvPr/>
        </p:nvSpPr>
        <p:spPr>
          <a:xfrm>
            <a:off x="3206750" y="4159250"/>
            <a:ext cx="2667000" cy="508000"/>
          </a:xfrm>
          <a:custGeom>
            <a:avLst/>
            <a:gdLst/>
            <a:ahLst/>
            <a:cxnLst/>
            <a:rect l="l" t="t" r="r" b="b"/>
            <a:pathLst>
              <a:path w="2667000" h="508000">
                <a:moveTo>
                  <a:pt x="63500" y="0"/>
                </a:moveTo>
                <a:lnTo>
                  <a:pt x="2603500" y="0"/>
                </a:lnTo>
                <a:cubicBezTo>
                  <a:pt x="2638547" y="0"/>
                  <a:pt x="2667000" y="28453"/>
                  <a:pt x="2667000" y="63500"/>
                </a:cubicBezTo>
                <a:lnTo>
                  <a:pt x="2667000" y="444500"/>
                </a:lnTo>
                <a:cubicBezTo>
                  <a:pt x="2667000" y="479547"/>
                  <a:pt x="2638547" y="508000"/>
                  <a:pt x="2603500" y="508000"/>
                </a:cubicBezTo>
                <a:lnTo>
                  <a:pt x="63500" y="508000"/>
                </a:lnTo>
                <a:cubicBezTo>
                  <a:pt x="28453" y="508000"/>
                  <a:pt x="0" y="479547"/>
                  <a:pt x="0" y="444500"/>
                </a:cubicBezTo>
                <a:lnTo>
                  <a:pt x="0" y="63500"/>
                </a:lnTo>
                <a:cubicBezTo>
                  <a:pt x="0" y="28453"/>
                  <a:pt x="28453" y="0"/>
                  <a:pt x="63500" y="0"/>
                </a:cubicBezTo>
                <a:close/>
              </a:path>
            </a:pathLst>
          </a:custGeom>
          <a:solidFill>
            <a:srgbClr val="4A5D52">
              <a:alpha val="5098"/>
            </a:srgbClr>
          </a:solidFill>
          <a:ln/>
        </p:spPr>
      </p:sp>
      <p:sp>
        <p:nvSpPr>
          <p:cNvPr id="30" name="Text 28"/>
          <p:cNvSpPr/>
          <p:nvPr/>
        </p:nvSpPr>
        <p:spPr>
          <a:xfrm>
            <a:off x="3238500" y="4222750"/>
            <a:ext cx="2603500" cy="19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>
              <a:lnSpc>
                <a:spcPct val="130000"/>
              </a:lnSpc>
            </a:pPr>
            <a:r>
              <a:rPr lang="en-US" sz="1000" b="1" dirty="0">
                <a:solidFill>
                  <a:srgbClr val="4A5D52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Location</a:t>
            </a:r>
            <a:endParaRPr lang="en-US" sz="1600" dirty="0"/>
          </a:p>
        </p:txBody>
      </p:sp>
      <p:sp>
        <p:nvSpPr>
          <p:cNvPr id="31" name="Text 29"/>
          <p:cNvSpPr/>
          <p:nvPr/>
        </p:nvSpPr>
        <p:spPr>
          <a:xfrm>
            <a:off x="3238500" y="4413250"/>
            <a:ext cx="2603500" cy="19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>
              <a:lnSpc>
                <a:spcPct val="130000"/>
              </a:lnSpc>
            </a:pPr>
            <a:r>
              <a:rPr lang="en-US" sz="1000" dirty="0">
                <a:solidFill>
                  <a:srgbClr val="3C3633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"[City] organic restaurant"</a:t>
            </a:r>
            <a:endParaRPr lang="en-US" sz="1600" dirty="0"/>
          </a:p>
        </p:txBody>
      </p:sp>
      <p:sp>
        <p:nvSpPr>
          <p:cNvPr id="32" name="Shape 30"/>
          <p:cNvSpPr/>
          <p:nvPr/>
        </p:nvSpPr>
        <p:spPr>
          <a:xfrm>
            <a:off x="317500" y="4953000"/>
            <a:ext cx="5715000" cy="1047750"/>
          </a:xfrm>
          <a:custGeom>
            <a:avLst/>
            <a:gdLst/>
            <a:ahLst/>
            <a:cxnLst/>
            <a:rect l="l" t="t" r="r" b="b"/>
            <a:pathLst>
              <a:path w="5715000" h="1047750">
                <a:moveTo>
                  <a:pt x="95251" y="0"/>
                </a:moveTo>
                <a:lnTo>
                  <a:pt x="5619749" y="0"/>
                </a:lnTo>
                <a:cubicBezTo>
                  <a:pt x="5672355" y="0"/>
                  <a:pt x="5715000" y="42645"/>
                  <a:pt x="5715000" y="95251"/>
                </a:cubicBezTo>
                <a:lnTo>
                  <a:pt x="5715000" y="952499"/>
                </a:lnTo>
                <a:cubicBezTo>
                  <a:pt x="5715000" y="1005105"/>
                  <a:pt x="5672355" y="1047750"/>
                  <a:pt x="5619749" y="1047750"/>
                </a:cubicBezTo>
                <a:lnTo>
                  <a:pt x="95251" y="1047750"/>
                </a:lnTo>
                <a:cubicBezTo>
                  <a:pt x="42645" y="1047750"/>
                  <a:pt x="0" y="1005105"/>
                  <a:pt x="0" y="952499"/>
                </a:cubicBezTo>
                <a:lnTo>
                  <a:pt x="0" y="95251"/>
                </a:lnTo>
                <a:cubicBezTo>
                  <a:pt x="0" y="42681"/>
                  <a:pt x="42681" y="0"/>
                  <a:pt x="95251" y="0"/>
                </a:cubicBezTo>
                <a:close/>
              </a:path>
            </a:pathLst>
          </a:custGeom>
          <a:solidFill>
            <a:srgbClr val="4A5D52"/>
          </a:solidFill>
          <a:ln/>
        </p:spPr>
      </p:sp>
      <p:sp>
        <p:nvSpPr>
          <p:cNvPr id="33" name="Shape 31"/>
          <p:cNvSpPr/>
          <p:nvPr/>
        </p:nvSpPr>
        <p:spPr>
          <a:xfrm>
            <a:off x="515938" y="5143500"/>
            <a:ext cx="119063" cy="158750"/>
          </a:xfrm>
          <a:custGeom>
            <a:avLst/>
            <a:gdLst/>
            <a:ahLst/>
            <a:cxnLst/>
            <a:rect l="l" t="t" r="r" b="b"/>
            <a:pathLst>
              <a:path w="119063" h="158750">
                <a:moveTo>
                  <a:pt x="4961" y="19844"/>
                </a:moveTo>
                <a:cubicBezTo>
                  <a:pt x="4961" y="8899"/>
                  <a:pt x="13860" y="0"/>
                  <a:pt x="24805" y="0"/>
                </a:cubicBezTo>
                <a:lnTo>
                  <a:pt x="94258" y="0"/>
                </a:lnTo>
                <a:cubicBezTo>
                  <a:pt x="105203" y="0"/>
                  <a:pt x="114102" y="8899"/>
                  <a:pt x="114102" y="19844"/>
                </a:cubicBezTo>
                <a:lnTo>
                  <a:pt x="114102" y="138906"/>
                </a:lnTo>
                <a:cubicBezTo>
                  <a:pt x="114102" y="149851"/>
                  <a:pt x="105203" y="158750"/>
                  <a:pt x="94258" y="158750"/>
                </a:cubicBezTo>
                <a:lnTo>
                  <a:pt x="24805" y="158750"/>
                </a:lnTo>
                <a:cubicBezTo>
                  <a:pt x="13860" y="158750"/>
                  <a:pt x="4961" y="149851"/>
                  <a:pt x="4961" y="138906"/>
                </a:cubicBezTo>
                <a:lnTo>
                  <a:pt x="4961" y="19844"/>
                </a:lnTo>
                <a:close/>
                <a:moveTo>
                  <a:pt x="24805" y="19844"/>
                </a:moveTo>
                <a:lnTo>
                  <a:pt x="24805" y="114102"/>
                </a:lnTo>
                <a:lnTo>
                  <a:pt x="94258" y="114102"/>
                </a:lnTo>
                <a:lnTo>
                  <a:pt x="94258" y="19844"/>
                </a:lnTo>
                <a:lnTo>
                  <a:pt x="24805" y="19844"/>
                </a:lnTo>
                <a:close/>
                <a:moveTo>
                  <a:pt x="59531" y="146348"/>
                </a:moveTo>
                <a:cubicBezTo>
                  <a:pt x="65019" y="146348"/>
                  <a:pt x="69453" y="141914"/>
                  <a:pt x="69453" y="136426"/>
                </a:cubicBezTo>
                <a:cubicBezTo>
                  <a:pt x="69453" y="130938"/>
                  <a:pt x="65019" y="126504"/>
                  <a:pt x="59531" y="126504"/>
                </a:cubicBezTo>
                <a:cubicBezTo>
                  <a:pt x="54043" y="126504"/>
                  <a:pt x="49609" y="130938"/>
                  <a:pt x="49609" y="136426"/>
                </a:cubicBezTo>
                <a:cubicBezTo>
                  <a:pt x="49609" y="141914"/>
                  <a:pt x="54043" y="146348"/>
                  <a:pt x="59531" y="146348"/>
                </a:cubicBezTo>
                <a:close/>
              </a:path>
            </a:pathLst>
          </a:custGeom>
          <a:solidFill>
            <a:srgbClr val="D4A373"/>
          </a:solidFill>
          <a:ln/>
        </p:spPr>
      </p:sp>
      <p:sp>
        <p:nvSpPr>
          <p:cNvPr id="34" name="Text 32"/>
          <p:cNvSpPr/>
          <p:nvPr/>
        </p:nvSpPr>
        <p:spPr>
          <a:xfrm>
            <a:off x="674688" y="5111750"/>
            <a:ext cx="5278438" cy="22225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20000"/>
              </a:lnSpc>
            </a:pPr>
            <a:r>
              <a:rPr lang="en-US" sz="1250" b="1" dirty="0">
                <a:solidFill>
                  <a:srgbClr val="F9F7F3"/>
                </a:solidFill>
                <a:latin typeface="Oranienbaum" pitchFamily="34" charset="0"/>
                <a:ea typeface="Oranienbaum" pitchFamily="34" charset="-122"/>
                <a:cs typeface="Oranienbaum" pitchFamily="34" charset="-120"/>
              </a:rPr>
              <a:t>Mobile Optimization</a:t>
            </a:r>
            <a:endParaRPr lang="en-US" sz="1600" dirty="0"/>
          </a:p>
        </p:txBody>
      </p:sp>
      <p:sp>
        <p:nvSpPr>
          <p:cNvPr id="35" name="Text 33"/>
          <p:cNvSpPr/>
          <p:nvPr/>
        </p:nvSpPr>
        <p:spPr>
          <a:xfrm>
            <a:off x="476250" y="5429250"/>
            <a:ext cx="5461000" cy="41275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40000"/>
              </a:lnSpc>
            </a:pPr>
            <a:r>
              <a:rPr lang="en-US" sz="1000" b="1" dirty="0">
                <a:solidFill>
                  <a:srgbClr val="F9F7F3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64% of diners Google restaurants before visiting</a:t>
            </a:r>
            <a:r>
              <a:rPr lang="en-US" sz="1000" dirty="0">
                <a:solidFill>
                  <a:srgbClr val="F9F7F3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 . Mobile-friendly website with fast loading, easy navigation, and click-to-call functionality is essential for capturing high-intent local searches.</a:t>
            </a:r>
            <a:endParaRPr lang="en-US" sz="1600" dirty="0"/>
          </a:p>
        </p:txBody>
      </p:sp>
      <p:sp>
        <p:nvSpPr>
          <p:cNvPr id="36" name="Shape 34"/>
          <p:cNvSpPr/>
          <p:nvPr/>
        </p:nvSpPr>
        <p:spPr>
          <a:xfrm>
            <a:off x="6127750" y="412750"/>
            <a:ext cx="5715000" cy="3238500"/>
          </a:xfrm>
          <a:custGeom>
            <a:avLst/>
            <a:gdLst/>
            <a:ahLst/>
            <a:cxnLst/>
            <a:rect l="l" t="t" r="r" b="b"/>
            <a:pathLst>
              <a:path w="5715000" h="3238500">
                <a:moveTo>
                  <a:pt x="95244" y="0"/>
                </a:moveTo>
                <a:lnTo>
                  <a:pt x="5619756" y="0"/>
                </a:lnTo>
                <a:cubicBezTo>
                  <a:pt x="5672322" y="0"/>
                  <a:pt x="5715000" y="42678"/>
                  <a:pt x="5715000" y="95244"/>
                </a:cubicBezTo>
                <a:lnTo>
                  <a:pt x="5715000" y="3143256"/>
                </a:lnTo>
                <a:cubicBezTo>
                  <a:pt x="5715000" y="3195858"/>
                  <a:pt x="5672358" y="3238500"/>
                  <a:pt x="5619756" y="3238500"/>
                </a:cubicBezTo>
                <a:lnTo>
                  <a:pt x="95244" y="3238500"/>
                </a:lnTo>
                <a:cubicBezTo>
                  <a:pt x="42678" y="3238500"/>
                  <a:pt x="0" y="3195822"/>
                  <a:pt x="0" y="3143256"/>
                </a:cubicBezTo>
                <a:lnTo>
                  <a:pt x="0" y="95244"/>
                </a:lnTo>
                <a:cubicBezTo>
                  <a:pt x="0" y="42642"/>
                  <a:pt x="42642" y="0"/>
                  <a:pt x="95244" y="0"/>
                </a:cubicBezTo>
                <a:close/>
              </a:path>
            </a:pathLst>
          </a:custGeom>
          <a:solidFill>
            <a:srgbClr val="FFFFFF"/>
          </a:solidFill>
          <a:ln/>
          <a:effectLst>
            <a:outerShdw blurRad="47625" dist="31750" dir="5400000" algn="bl" rotWithShape="0">
              <a:srgbClr val="000000">
                <a:alpha val="10196"/>
              </a:srgbClr>
            </a:outerShdw>
          </a:effectLst>
        </p:spPr>
      </p:sp>
      <p:sp>
        <p:nvSpPr>
          <p:cNvPr id="37" name="Shape 35"/>
          <p:cNvSpPr/>
          <p:nvPr/>
        </p:nvSpPr>
        <p:spPr>
          <a:xfrm>
            <a:off x="6357938" y="603250"/>
            <a:ext cx="119063" cy="158750"/>
          </a:xfrm>
          <a:custGeom>
            <a:avLst/>
            <a:gdLst/>
            <a:ahLst/>
            <a:cxnLst/>
            <a:rect l="l" t="t" r="r" b="b"/>
            <a:pathLst>
              <a:path w="119063" h="158750">
                <a:moveTo>
                  <a:pt x="0" y="19844"/>
                </a:moveTo>
                <a:cubicBezTo>
                  <a:pt x="0" y="8899"/>
                  <a:pt x="8899" y="0"/>
                  <a:pt x="19844" y="0"/>
                </a:cubicBezTo>
                <a:lnTo>
                  <a:pt x="66198" y="0"/>
                </a:lnTo>
                <a:cubicBezTo>
                  <a:pt x="71469" y="0"/>
                  <a:pt x="76522" y="2077"/>
                  <a:pt x="80243" y="5798"/>
                </a:cubicBezTo>
                <a:lnTo>
                  <a:pt x="113264" y="38850"/>
                </a:lnTo>
                <a:cubicBezTo>
                  <a:pt x="116985" y="42571"/>
                  <a:pt x="119062" y="47625"/>
                  <a:pt x="119062" y="52896"/>
                </a:cubicBezTo>
                <a:lnTo>
                  <a:pt x="119062" y="138906"/>
                </a:lnTo>
                <a:cubicBezTo>
                  <a:pt x="119062" y="149851"/>
                  <a:pt x="110164" y="158750"/>
                  <a:pt x="99219" y="158750"/>
                </a:cubicBezTo>
                <a:lnTo>
                  <a:pt x="19844" y="158750"/>
                </a:lnTo>
                <a:cubicBezTo>
                  <a:pt x="8899" y="158750"/>
                  <a:pt x="0" y="149851"/>
                  <a:pt x="0" y="138906"/>
                </a:cubicBezTo>
                <a:lnTo>
                  <a:pt x="0" y="19844"/>
                </a:lnTo>
                <a:close/>
                <a:moveTo>
                  <a:pt x="64492" y="18138"/>
                </a:moveTo>
                <a:lnTo>
                  <a:pt x="64492" y="47129"/>
                </a:lnTo>
                <a:cubicBezTo>
                  <a:pt x="64492" y="51253"/>
                  <a:pt x="67810" y="54570"/>
                  <a:pt x="71934" y="54570"/>
                </a:cubicBezTo>
                <a:lnTo>
                  <a:pt x="100924" y="54570"/>
                </a:lnTo>
                <a:lnTo>
                  <a:pt x="64492" y="18138"/>
                </a:lnTo>
                <a:close/>
                <a:moveTo>
                  <a:pt x="37207" y="79375"/>
                </a:moveTo>
                <a:cubicBezTo>
                  <a:pt x="33083" y="79375"/>
                  <a:pt x="29766" y="82693"/>
                  <a:pt x="29766" y="86816"/>
                </a:cubicBezTo>
                <a:cubicBezTo>
                  <a:pt x="29766" y="90940"/>
                  <a:pt x="33083" y="94258"/>
                  <a:pt x="37207" y="94258"/>
                </a:cubicBezTo>
                <a:lnTo>
                  <a:pt x="81855" y="94258"/>
                </a:lnTo>
                <a:cubicBezTo>
                  <a:pt x="85979" y="94258"/>
                  <a:pt x="89297" y="90940"/>
                  <a:pt x="89297" y="86816"/>
                </a:cubicBezTo>
                <a:cubicBezTo>
                  <a:pt x="89297" y="82693"/>
                  <a:pt x="85979" y="79375"/>
                  <a:pt x="81855" y="79375"/>
                </a:cubicBezTo>
                <a:lnTo>
                  <a:pt x="37207" y="79375"/>
                </a:lnTo>
                <a:close/>
                <a:moveTo>
                  <a:pt x="37207" y="109141"/>
                </a:moveTo>
                <a:cubicBezTo>
                  <a:pt x="33083" y="109141"/>
                  <a:pt x="29766" y="112458"/>
                  <a:pt x="29766" y="116582"/>
                </a:cubicBezTo>
                <a:cubicBezTo>
                  <a:pt x="29766" y="120706"/>
                  <a:pt x="33083" y="124023"/>
                  <a:pt x="37207" y="124023"/>
                </a:cubicBezTo>
                <a:lnTo>
                  <a:pt x="81855" y="124023"/>
                </a:lnTo>
                <a:cubicBezTo>
                  <a:pt x="85979" y="124023"/>
                  <a:pt x="89297" y="120706"/>
                  <a:pt x="89297" y="116582"/>
                </a:cubicBezTo>
                <a:cubicBezTo>
                  <a:pt x="89297" y="112458"/>
                  <a:pt x="85979" y="109141"/>
                  <a:pt x="81855" y="109141"/>
                </a:cubicBezTo>
                <a:lnTo>
                  <a:pt x="37207" y="109141"/>
                </a:lnTo>
                <a:close/>
              </a:path>
            </a:pathLst>
          </a:custGeom>
          <a:solidFill>
            <a:srgbClr val="D4A373"/>
          </a:solidFill>
          <a:ln/>
        </p:spPr>
      </p:sp>
      <p:sp>
        <p:nvSpPr>
          <p:cNvPr id="38" name="Text 36"/>
          <p:cNvSpPr/>
          <p:nvPr/>
        </p:nvSpPr>
        <p:spPr>
          <a:xfrm>
            <a:off x="6516688" y="571500"/>
            <a:ext cx="5278438" cy="22225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20000"/>
              </a:lnSpc>
            </a:pPr>
            <a:r>
              <a:rPr lang="en-US" sz="1250" b="1" dirty="0">
                <a:solidFill>
                  <a:srgbClr val="4A5D52"/>
                </a:solidFill>
                <a:latin typeface="Oranienbaum" pitchFamily="34" charset="0"/>
                <a:ea typeface="Oranienbaum" pitchFamily="34" charset="-122"/>
                <a:cs typeface="Oranienbaum" pitchFamily="34" charset="-120"/>
              </a:rPr>
              <a:t>On-Page SEO Elements</a:t>
            </a:r>
            <a:endParaRPr lang="en-US" sz="1600" dirty="0"/>
          </a:p>
        </p:txBody>
      </p:sp>
      <p:sp>
        <p:nvSpPr>
          <p:cNvPr id="39" name="Shape 37"/>
          <p:cNvSpPr/>
          <p:nvPr/>
        </p:nvSpPr>
        <p:spPr>
          <a:xfrm>
            <a:off x="6318250" y="889000"/>
            <a:ext cx="5397500" cy="603250"/>
          </a:xfrm>
          <a:custGeom>
            <a:avLst/>
            <a:gdLst/>
            <a:ahLst/>
            <a:cxnLst/>
            <a:rect l="l" t="t" r="r" b="b"/>
            <a:pathLst>
              <a:path w="5397500" h="603250">
                <a:moveTo>
                  <a:pt x="63498" y="0"/>
                </a:moveTo>
                <a:lnTo>
                  <a:pt x="5334002" y="0"/>
                </a:lnTo>
                <a:cubicBezTo>
                  <a:pt x="5369071" y="0"/>
                  <a:pt x="5397500" y="28429"/>
                  <a:pt x="5397500" y="63498"/>
                </a:cubicBezTo>
                <a:lnTo>
                  <a:pt x="5397500" y="539752"/>
                </a:lnTo>
                <a:cubicBezTo>
                  <a:pt x="5397500" y="574821"/>
                  <a:pt x="5369071" y="603250"/>
                  <a:pt x="5334002" y="603250"/>
                </a:cubicBezTo>
                <a:lnTo>
                  <a:pt x="63498" y="603250"/>
                </a:lnTo>
                <a:cubicBezTo>
                  <a:pt x="28429" y="603250"/>
                  <a:pt x="0" y="574821"/>
                  <a:pt x="0" y="539752"/>
                </a:cubicBezTo>
                <a:lnTo>
                  <a:pt x="0" y="63498"/>
                </a:lnTo>
                <a:cubicBezTo>
                  <a:pt x="0" y="28453"/>
                  <a:pt x="28453" y="0"/>
                  <a:pt x="63498" y="0"/>
                </a:cubicBezTo>
                <a:close/>
              </a:path>
            </a:pathLst>
          </a:custGeom>
          <a:solidFill>
            <a:srgbClr val="4A5D52">
              <a:alpha val="5098"/>
            </a:srgbClr>
          </a:solidFill>
          <a:ln/>
        </p:spPr>
      </p:sp>
      <p:sp>
        <p:nvSpPr>
          <p:cNvPr id="40" name="Text 38"/>
          <p:cNvSpPr/>
          <p:nvPr/>
        </p:nvSpPr>
        <p:spPr>
          <a:xfrm>
            <a:off x="6413500" y="984250"/>
            <a:ext cx="5270500" cy="19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30000"/>
              </a:lnSpc>
            </a:pPr>
            <a:r>
              <a:rPr lang="en-US" sz="1000" b="1" dirty="0">
                <a:solidFill>
                  <a:srgbClr val="4A5D52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Title Tags &amp; Meta Descriptions</a:t>
            </a:r>
            <a:endParaRPr lang="en-US" sz="1600" dirty="0"/>
          </a:p>
        </p:txBody>
      </p:sp>
      <p:sp>
        <p:nvSpPr>
          <p:cNvPr id="41" name="Text 39"/>
          <p:cNvSpPr/>
          <p:nvPr/>
        </p:nvSpPr>
        <p:spPr>
          <a:xfrm>
            <a:off x="6413500" y="1206500"/>
            <a:ext cx="5270500" cy="19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30000"/>
              </a:lnSpc>
            </a:pPr>
            <a:r>
              <a:rPr lang="en-US" sz="1000" dirty="0">
                <a:solidFill>
                  <a:srgbClr val="3C3633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Include location + keywords on every page</a:t>
            </a:r>
            <a:endParaRPr lang="en-US" sz="1600" dirty="0"/>
          </a:p>
        </p:txBody>
      </p:sp>
      <p:sp>
        <p:nvSpPr>
          <p:cNvPr id="42" name="Shape 40"/>
          <p:cNvSpPr/>
          <p:nvPr/>
        </p:nvSpPr>
        <p:spPr>
          <a:xfrm>
            <a:off x="6318250" y="1555750"/>
            <a:ext cx="5397500" cy="603250"/>
          </a:xfrm>
          <a:custGeom>
            <a:avLst/>
            <a:gdLst/>
            <a:ahLst/>
            <a:cxnLst/>
            <a:rect l="l" t="t" r="r" b="b"/>
            <a:pathLst>
              <a:path w="5397500" h="603250">
                <a:moveTo>
                  <a:pt x="63498" y="0"/>
                </a:moveTo>
                <a:lnTo>
                  <a:pt x="5334002" y="0"/>
                </a:lnTo>
                <a:cubicBezTo>
                  <a:pt x="5369071" y="0"/>
                  <a:pt x="5397500" y="28429"/>
                  <a:pt x="5397500" y="63498"/>
                </a:cubicBezTo>
                <a:lnTo>
                  <a:pt x="5397500" y="539752"/>
                </a:lnTo>
                <a:cubicBezTo>
                  <a:pt x="5397500" y="574821"/>
                  <a:pt x="5369071" y="603250"/>
                  <a:pt x="5334002" y="603250"/>
                </a:cubicBezTo>
                <a:lnTo>
                  <a:pt x="63498" y="603250"/>
                </a:lnTo>
                <a:cubicBezTo>
                  <a:pt x="28429" y="603250"/>
                  <a:pt x="0" y="574821"/>
                  <a:pt x="0" y="539752"/>
                </a:cubicBezTo>
                <a:lnTo>
                  <a:pt x="0" y="63498"/>
                </a:lnTo>
                <a:cubicBezTo>
                  <a:pt x="0" y="28453"/>
                  <a:pt x="28453" y="0"/>
                  <a:pt x="63498" y="0"/>
                </a:cubicBezTo>
                <a:close/>
              </a:path>
            </a:pathLst>
          </a:custGeom>
          <a:solidFill>
            <a:srgbClr val="4A5D52">
              <a:alpha val="5098"/>
            </a:srgbClr>
          </a:solidFill>
          <a:ln/>
        </p:spPr>
      </p:sp>
      <p:sp>
        <p:nvSpPr>
          <p:cNvPr id="43" name="Text 41"/>
          <p:cNvSpPr/>
          <p:nvPr/>
        </p:nvSpPr>
        <p:spPr>
          <a:xfrm>
            <a:off x="6413500" y="1651000"/>
            <a:ext cx="5270500" cy="19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30000"/>
              </a:lnSpc>
            </a:pPr>
            <a:r>
              <a:rPr lang="en-US" sz="1000" b="1" dirty="0">
                <a:solidFill>
                  <a:srgbClr val="4A5D52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Header Tags (H1, H2, H3)</a:t>
            </a:r>
            <a:endParaRPr lang="en-US" sz="1600" dirty="0"/>
          </a:p>
        </p:txBody>
      </p:sp>
      <p:sp>
        <p:nvSpPr>
          <p:cNvPr id="44" name="Text 42"/>
          <p:cNvSpPr/>
          <p:nvPr/>
        </p:nvSpPr>
        <p:spPr>
          <a:xfrm>
            <a:off x="6413500" y="1873250"/>
            <a:ext cx="5270500" cy="19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30000"/>
              </a:lnSpc>
            </a:pPr>
            <a:r>
              <a:rPr lang="en-US" sz="1000" dirty="0">
                <a:solidFill>
                  <a:srgbClr val="3C3633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Structure content with relevant keywords</a:t>
            </a:r>
            <a:endParaRPr lang="en-US" sz="1600" dirty="0"/>
          </a:p>
        </p:txBody>
      </p:sp>
      <p:sp>
        <p:nvSpPr>
          <p:cNvPr id="45" name="Shape 43"/>
          <p:cNvSpPr/>
          <p:nvPr/>
        </p:nvSpPr>
        <p:spPr>
          <a:xfrm>
            <a:off x="6318250" y="2222500"/>
            <a:ext cx="5397500" cy="603250"/>
          </a:xfrm>
          <a:custGeom>
            <a:avLst/>
            <a:gdLst/>
            <a:ahLst/>
            <a:cxnLst/>
            <a:rect l="l" t="t" r="r" b="b"/>
            <a:pathLst>
              <a:path w="5397500" h="603250">
                <a:moveTo>
                  <a:pt x="63498" y="0"/>
                </a:moveTo>
                <a:lnTo>
                  <a:pt x="5334002" y="0"/>
                </a:lnTo>
                <a:cubicBezTo>
                  <a:pt x="5369071" y="0"/>
                  <a:pt x="5397500" y="28429"/>
                  <a:pt x="5397500" y="63498"/>
                </a:cubicBezTo>
                <a:lnTo>
                  <a:pt x="5397500" y="539752"/>
                </a:lnTo>
                <a:cubicBezTo>
                  <a:pt x="5397500" y="574821"/>
                  <a:pt x="5369071" y="603250"/>
                  <a:pt x="5334002" y="603250"/>
                </a:cubicBezTo>
                <a:lnTo>
                  <a:pt x="63498" y="603250"/>
                </a:lnTo>
                <a:cubicBezTo>
                  <a:pt x="28429" y="603250"/>
                  <a:pt x="0" y="574821"/>
                  <a:pt x="0" y="539752"/>
                </a:cubicBezTo>
                <a:lnTo>
                  <a:pt x="0" y="63498"/>
                </a:lnTo>
                <a:cubicBezTo>
                  <a:pt x="0" y="28453"/>
                  <a:pt x="28453" y="0"/>
                  <a:pt x="63498" y="0"/>
                </a:cubicBezTo>
                <a:close/>
              </a:path>
            </a:pathLst>
          </a:custGeom>
          <a:solidFill>
            <a:srgbClr val="4A5D52">
              <a:alpha val="5098"/>
            </a:srgbClr>
          </a:solidFill>
          <a:ln/>
        </p:spPr>
      </p:sp>
      <p:sp>
        <p:nvSpPr>
          <p:cNvPr id="46" name="Text 44"/>
          <p:cNvSpPr/>
          <p:nvPr/>
        </p:nvSpPr>
        <p:spPr>
          <a:xfrm>
            <a:off x="6413500" y="2317750"/>
            <a:ext cx="5270500" cy="19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30000"/>
              </a:lnSpc>
            </a:pPr>
            <a:r>
              <a:rPr lang="en-US" sz="1000" b="1" dirty="0">
                <a:solidFill>
                  <a:srgbClr val="4A5D52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Local Content Pages</a:t>
            </a:r>
            <a:endParaRPr lang="en-US" sz="1600" dirty="0"/>
          </a:p>
        </p:txBody>
      </p:sp>
      <p:sp>
        <p:nvSpPr>
          <p:cNvPr id="47" name="Text 45"/>
          <p:cNvSpPr/>
          <p:nvPr/>
        </p:nvSpPr>
        <p:spPr>
          <a:xfrm>
            <a:off x="6413500" y="2540000"/>
            <a:ext cx="5270500" cy="19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30000"/>
              </a:lnSpc>
            </a:pPr>
            <a:r>
              <a:rPr lang="en-US" sz="1000" dirty="0">
                <a:solidFill>
                  <a:srgbClr val="3C3633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Neighborhood guides, community involvement</a:t>
            </a:r>
            <a:endParaRPr lang="en-US" sz="1600" dirty="0"/>
          </a:p>
        </p:txBody>
      </p:sp>
      <p:sp>
        <p:nvSpPr>
          <p:cNvPr id="48" name="Shape 46"/>
          <p:cNvSpPr/>
          <p:nvPr/>
        </p:nvSpPr>
        <p:spPr>
          <a:xfrm>
            <a:off x="6318250" y="2889250"/>
            <a:ext cx="5397500" cy="603250"/>
          </a:xfrm>
          <a:custGeom>
            <a:avLst/>
            <a:gdLst/>
            <a:ahLst/>
            <a:cxnLst/>
            <a:rect l="l" t="t" r="r" b="b"/>
            <a:pathLst>
              <a:path w="5397500" h="603250">
                <a:moveTo>
                  <a:pt x="63498" y="0"/>
                </a:moveTo>
                <a:lnTo>
                  <a:pt x="5334002" y="0"/>
                </a:lnTo>
                <a:cubicBezTo>
                  <a:pt x="5369071" y="0"/>
                  <a:pt x="5397500" y="28429"/>
                  <a:pt x="5397500" y="63498"/>
                </a:cubicBezTo>
                <a:lnTo>
                  <a:pt x="5397500" y="539752"/>
                </a:lnTo>
                <a:cubicBezTo>
                  <a:pt x="5397500" y="574821"/>
                  <a:pt x="5369071" y="603250"/>
                  <a:pt x="5334002" y="603250"/>
                </a:cubicBezTo>
                <a:lnTo>
                  <a:pt x="63498" y="603250"/>
                </a:lnTo>
                <a:cubicBezTo>
                  <a:pt x="28429" y="603250"/>
                  <a:pt x="0" y="574821"/>
                  <a:pt x="0" y="539752"/>
                </a:cubicBezTo>
                <a:lnTo>
                  <a:pt x="0" y="63498"/>
                </a:lnTo>
                <a:cubicBezTo>
                  <a:pt x="0" y="28453"/>
                  <a:pt x="28453" y="0"/>
                  <a:pt x="63498" y="0"/>
                </a:cubicBezTo>
                <a:close/>
              </a:path>
            </a:pathLst>
          </a:custGeom>
          <a:solidFill>
            <a:srgbClr val="4A5D52">
              <a:alpha val="5098"/>
            </a:srgbClr>
          </a:solidFill>
          <a:ln/>
        </p:spPr>
      </p:sp>
      <p:sp>
        <p:nvSpPr>
          <p:cNvPr id="49" name="Text 47"/>
          <p:cNvSpPr/>
          <p:nvPr/>
        </p:nvSpPr>
        <p:spPr>
          <a:xfrm>
            <a:off x="6413500" y="2984500"/>
            <a:ext cx="5270500" cy="19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30000"/>
              </a:lnSpc>
            </a:pPr>
            <a:r>
              <a:rPr lang="en-US" sz="1000" b="1" dirty="0">
                <a:solidFill>
                  <a:srgbClr val="4A5D52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Schema Markup</a:t>
            </a:r>
            <a:endParaRPr lang="en-US" sz="1600" dirty="0"/>
          </a:p>
        </p:txBody>
      </p:sp>
      <p:sp>
        <p:nvSpPr>
          <p:cNvPr id="50" name="Text 48"/>
          <p:cNvSpPr/>
          <p:nvPr/>
        </p:nvSpPr>
        <p:spPr>
          <a:xfrm>
            <a:off x="6413500" y="3206750"/>
            <a:ext cx="5270500" cy="19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30000"/>
              </a:lnSpc>
            </a:pPr>
            <a:r>
              <a:rPr lang="en-US" sz="1000" dirty="0">
                <a:solidFill>
                  <a:srgbClr val="3C3633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Restaurant schema for rich search results</a:t>
            </a:r>
            <a:endParaRPr lang="en-US" sz="1600" dirty="0"/>
          </a:p>
        </p:txBody>
      </p:sp>
      <p:sp>
        <p:nvSpPr>
          <p:cNvPr id="51" name="Shape 49"/>
          <p:cNvSpPr/>
          <p:nvPr/>
        </p:nvSpPr>
        <p:spPr>
          <a:xfrm>
            <a:off x="6127750" y="3746500"/>
            <a:ext cx="5715000" cy="1587500"/>
          </a:xfrm>
          <a:custGeom>
            <a:avLst/>
            <a:gdLst/>
            <a:ahLst/>
            <a:cxnLst/>
            <a:rect l="l" t="t" r="r" b="b"/>
            <a:pathLst>
              <a:path w="5715000" h="1587500">
                <a:moveTo>
                  <a:pt x="95250" y="0"/>
                </a:moveTo>
                <a:lnTo>
                  <a:pt x="5619750" y="0"/>
                </a:lnTo>
                <a:cubicBezTo>
                  <a:pt x="5672320" y="0"/>
                  <a:pt x="5715000" y="42680"/>
                  <a:pt x="5715000" y="95250"/>
                </a:cubicBezTo>
                <a:lnTo>
                  <a:pt x="5715000" y="1492250"/>
                </a:lnTo>
                <a:cubicBezTo>
                  <a:pt x="5715000" y="1544820"/>
                  <a:pt x="5672320" y="1587500"/>
                  <a:pt x="5619750" y="1587500"/>
                </a:cubicBezTo>
                <a:lnTo>
                  <a:pt x="95250" y="1587500"/>
                </a:lnTo>
                <a:cubicBezTo>
                  <a:pt x="42680" y="1587500"/>
                  <a:pt x="0" y="1544820"/>
                  <a:pt x="0" y="1492250"/>
                </a:cubicBezTo>
                <a:lnTo>
                  <a:pt x="0" y="95250"/>
                </a:lnTo>
                <a:cubicBezTo>
                  <a:pt x="0" y="42680"/>
                  <a:pt x="42680" y="0"/>
                  <a:pt x="95250" y="0"/>
                </a:cubicBezTo>
                <a:close/>
              </a:path>
            </a:pathLst>
          </a:custGeom>
          <a:solidFill>
            <a:srgbClr val="FFFFFF"/>
          </a:solidFill>
          <a:ln/>
          <a:effectLst>
            <a:outerShdw blurRad="47625" dist="31750" dir="5400000" algn="bl" rotWithShape="0">
              <a:srgbClr val="000000">
                <a:alpha val="10196"/>
              </a:srgbClr>
            </a:outerShdw>
          </a:effectLst>
        </p:spPr>
      </p:sp>
      <p:sp>
        <p:nvSpPr>
          <p:cNvPr id="52" name="Shape 50"/>
          <p:cNvSpPr/>
          <p:nvPr/>
        </p:nvSpPr>
        <p:spPr>
          <a:xfrm>
            <a:off x="6326188" y="3937000"/>
            <a:ext cx="119063" cy="158750"/>
          </a:xfrm>
          <a:custGeom>
            <a:avLst/>
            <a:gdLst/>
            <a:ahLst/>
            <a:cxnLst/>
            <a:rect l="l" t="t" r="r" b="b"/>
            <a:pathLst>
              <a:path w="119063" h="158750">
                <a:moveTo>
                  <a:pt x="0" y="58477"/>
                </a:moveTo>
                <a:cubicBezTo>
                  <a:pt x="0" y="26169"/>
                  <a:pt x="26665" y="0"/>
                  <a:pt x="59531" y="0"/>
                </a:cubicBezTo>
                <a:cubicBezTo>
                  <a:pt x="92397" y="0"/>
                  <a:pt x="119062" y="26169"/>
                  <a:pt x="119062" y="58477"/>
                </a:cubicBezTo>
                <a:cubicBezTo>
                  <a:pt x="119062" y="95467"/>
                  <a:pt x="81793" y="139805"/>
                  <a:pt x="66229" y="156704"/>
                </a:cubicBezTo>
                <a:cubicBezTo>
                  <a:pt x="62570" y="160672"/>
                  <a:pt x="56462" y="160672"/>
                  <a:pt x="52803" y="156704"/>
                </a:cubicBezTo>
                <a:cubicBezTo>
                  <a:pt x="37238" y="139805"/>
                  <a:pt x="-31" y="95467"/>
                  <a:pt x="-31" y="58477"/>
                </a:cubicBezTo>
                <a:close/>
                <a:moveTo>
                  <a:pt x="59531" y="79375"/>
                </a:moveTo>
                <a:cubicBezTo>
                  <a:pt x="70483" y="79375"/>
                  <a:pt x="79375" y="70483"/>
                  <a:pt x="79375" y="59531"/>
                </a:cubicBezTo>
                <a:cubicBezTo>
                  <a:pt x="79375" y="48579"/>
                  <a:pt x="70483" y="39688"/>
                  <a:pt x="59531" y="39688"/>
                </a:cubicBezTo>
                <a:cubicBezTo>
                  <a:pt x="48579" y="39688"/>
                  <a:pt x="39688" y="48579"/>
                  <a:pt x="39688" y="59531"/>
                </a:cubicBezTo>
                <a:cubicBezTo>
                  <a:pt x="39688" y="70483"/>
                  <a:pt x="48579" y="79375"/>
                  <a:pt x="59531" y="79375"/>
                </a:cubicBezTo>
                <a:close/>
              </a:path>
            </a:pathLst>
          </a:custGeom>
          <a:solidFill>
            <a:srgbClr val="D4A373"/>
          </a:solidFill>
          <a:ln/>
        </p:spPr>
      </p:sp>
      <p:sp>
        <p:nvSpPr>
          <p:cNvPr id="53" name="Text 51"/>
          <p:cNvSpPr/>
          <p:nvPr/>
        </p:nvSpPr>
        <p:spPr>
          <a:xfrm>
            <a:off x="6484938" y="3905250"/>
            <a:ext cx="5278438" cy="22225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20000"/>
              </a:lnSpc>
            </a:pPr>
            <a:r>
              <a:rPr lang="en-US" sz="1250" b="1" dirty="0">
                <a:solidFill>
                  <a:srgbClr val="4A5D52"/>
                </a:solidFill>
                <a:latin typeface="Oranienbaum" pitchFamily="34" charset="0"/>
                <a:ea typeface="Oranienbaum" pitchFamily="34" charset="-122"/>
                <a:cs typeface="Oranienbaum" pitchFamily="34" charset="-120"/>
              </a:rPr>
              <a:t>Local Search Tactics</a:t>
            </a:r>
            <a:endParaRPr lang="en-US" sz="1600" dirty="0"/>
          </a:p>
        </p:txBody>
      </p:sp>
      <p:sp>
        <p:nvSpPr>
          <p:cNvPr id="54" name="Shape 52"/>
          <p:cNvSpPr/>
          <p:nvPr/>
        </p:nvSpPr>
        <p:spPr>
          <a:xfrm>
            <a:off x="6286500" y="4231139"/>
            <a:ext cx="190500" cy="190500"/>
          </a:xfrm>
          <a:custGeom>
            <a:avLst/>
            <a:gdLst/>
            <a:ahLst/>
            <a:cxnLst/>
            <a:rect l="l" t="t" r="r" b="b"/>
            <a:pathLst>
              <a:path w="190500" h="190500">
                <a:moveTo>
                  <a:pt x="95250" y="0"/>
                </a:moveTo>
                <a:lnTo>
                  <a:pt x="95250" y="0"/>
                </a:lnTo>
                <a:cubicBezTo>
                  <a:pt x="147820" y="0"/>
                  <a:pt x="190500" y="42680"/>
                  <a:pt x="190500" y="95250"/>
                </a:cubicBezTo>
                <a:lnTo>
                  <a:pt x="190500" y="95250"/>
                </a:lnTo>
                <a:cubicBezTo>
                  <a:pt x="190500" y="147820"/>
                  <a:pt x="147820" y="190500"/>
                  <a:pt x="95250" y="190500"/>
                </a:cubicBezTo>
                <a:lnTo>
                  <a:pt x="95250" y="190500"/>
                </a:lnTo>
                <a:cubicBezTo>
                  <a:pt x="42680" y="190500"/>
                  <a:pt x="0" y="147820"/>
                  <a:pt x="0" y="95250"/>
                </a:cubicBezTo>
                <a:lnTo>
                  <a:pt x="0" y="95250"/>
                </a:lnTo>
                <a:cubicBezTo>
                  <a:pt x="0" y="42680"/>
                  <a:pt x="42680" y="0"/>
                  <a:pt x="95250" y="0"/>
                </a:cubicBezTo>
                <a:close/>
              </a:path>
            </a:pathLst>
          </a:custGeom>
          <a:solidFill>
            <a:srgbClr val="4A5D52"/>
          </a:solidFill>
          <a:ln/>
        </p:spPr>
      </p:sp>
      <p:sp>
        <p:nvSpPr>
          <p:cNvPr id="55" name="Text 53"/>
          <p:cNvSpPr/>
          <p:nvPr/>
        </p:nvSpPr>
        <p:spPr>
          <a:xfrm>
            <a:off x="6258719" y="4205506"/>
            <a:ext cx="246063" cy="19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>
              <a:lnSpc>
                <a:spcPct val="120000"/>
              </a:lnSpc>
            </a:pPr>
            <a:r>
              <a:rPr lang="en-US" sz="875" b="1" dirty="0">
                <a:solidFill>
                  <a:srgbClr val="FFFFFF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1</a:t>
            </a:r>
            <a:endParaRPr lang="en-US" sz="1600" dirty="0"/>
          </a:p>
        </p:txBody>
      </p:sp>
      <p:sp>
        <p:nvSpPr>
          <p:cNvPr id="56" name="Text 54"/>
          <p:cNvSpPr/>
          <p:nvPr/>
        </p:nvSpPr>
        <p:spPr>
          <a:xfrm>
            <a:off x="6540500" y="4222750"/>
            <a:ext cx="2055813" cy="19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30000"/>
              </a:lnSpc>
            </a:pPr>
            <a:r>
              <a:rPr lang="en-US" sz="1000" dirty="0">
                <a:solidFill>
                  <a:srgbClr val="3C3633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Embed Google Map on contact page</a:t>
            </a:r>
            <a:endParaRPr lang="en-US" sz="1600" dirty="0"/>
          </a:p>
        </p:txBody>
      </p:sp>
      <p:sp>
        <p:nvSpPr>
          <p:cNvPr id="57" name="Shape 55"/>
          <p:cNvSpPr/>
          <p:nvPr/>
        </p:nvSpPr>
        <p:spPr>
          <a:xfrm>
            <a:off x="6286500" y="4476750"/>
            <a:ext cx="190500" cy="190500"/>
          </a:xfrm>
          <a:custGeom>
            <a:avLst/>
            <a:gdLst/>
            <a:ahLst/>
            <a:cxnLst/>
            <a:rect l="l" t="t" r="r" b="b"/>
            <a:pathLst>
              <a:path w="190500" h="190500">
                <a:moveTo>
                  <a:pt x="95250" y="0"/>
                </a:moveTo>
                <a:lnTo>
                  <a:pt x="95250" y="0"/>
                </a:lnTo>
                <a:cubicBezTo>
                  <a:pt x="147820" y="0"/>
                  <a:pt x="190500" y="42680"/>
                  <a:pt x="190500" y="95250"/>
                </a:cubicBezTo>
                <a:lnTo>
                  <a:pt x="190500" y="95250"/>
                </a:lnTo>
                <a:cubicBezTo>
                  <a:pt x="190500" y="147820"/>
                  <a:pt x="147820" y="190500"/>
                  <a:pt x="95250" y="190500"/>
                </a:cubicBezTo>
                <a:lnTo>
                  <a:pt x="95250" y="190500"/>
                </a:lnTo>
                <a:cubicBezTo>
                  <a:pt x="42680" y="190500"/>
                  <a:pt x="0" y="147820"/>
                  <a:pt x="0" y="95250"/>
                </a:cubicBezTo>
                <a:lnTo>
                  <a:pt x="0" y="95250"/>
                </a:lnTo>
                <a:cubicBezTo>
                  <a:pt x="0" y="42680"/>
                  <a:pt x="42680" y="0"/>
                  <a:pt x="95250" y="0"/>
                </a:cubicBezTo>
                <a:close/>
              </a:path>
            </a:pathLst>
          </a:custGeom>
          <a:solidFill>
            <a:srgbClr val="4A5D52"/>
          </a:solidFill>
          <a:ln/>
        </p:spPr>
      </p:sp>
      <p:sp>
        <p:nvSpPr>
          <p:cNvPr id="58" name="Text 56"/>
          <p:cNvSpPr/>
          <p:nvPr/>
        </p:nvSpPr>
        <p:spPr>
          <a:xfrm>
            <a:off x="6258719" y="4459506"/>
            <a:ext cx="246063" cy="19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>
              <a:lnSpc>
                <a:spcPct val="120000"/>
              </a:lnSpc>
            </a:pPr>
            <a:r>
              <a:rPr lang="en-US" sz="875" b="1" dirty="0">
                <a:solidFill>
                  <a:srgbClr val="FFFFFF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2</a:t>
            </a:r>
            <a:endParaRPr lang="en-US" sz="1600" dirty="0"/>
          </a:p>
        </p:txBody>
      </p:sp>
      <p:sp>
        <p:nvSpPr>
          <p:cNvPr id="59" name="Text 57"/>
          <p:cNvSpPr/>
          <p:nvPr/>
        </p:nvSpPr>
        <p:spPr>
          <a:xfrm>
            <a:off x="6540500" y="4476750"/>
            <a:ext cx="2063750" cy="19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30000"/>
              </a:lnSpc>
            </a:pPr>
            <a:r>
              <a:rPr lang="en-US" sz="1000" dirty="0">
                <a:solidFill>
                  <a:srgbClr val="3C3633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Consistent NAP across all directories</a:t>
            </a:r>
            <a:endParaRPr lang="en-US" sz="1600" dirty="0"/>
          </a:p>
        </p:txBody>
      </p:sp>
      <p:sp>
        <p:nvSpPr>
          <p:cNvPr id="60" name="Shape 58"/>
          <p:cNvSpPr/>
          <p:nvPr/>
        </p:nvSpPr>
        <p:spPr>
          <a:xfrm>
            <a:off x="6286500" y="4730750"/>
            <a:ext cx="190500" cy="190500"/>
          </a:xfrm>
          <a:custGeom>
            <a:avLst/>
            <a:gdLst/>
            <a:ahLst/>
            <a:cxnLst/>
            <a:rect l="l" t="t" r="r" b="b"/>
            <a:pathLst>
              <a:path w="190500" h="190500">
                <a:moveTo>
                  <a:pt x="95250" y="0"/>
                </a:moveTo>
                <a:lnTo>
                  <a:pt x="95250" y="0"/>
                </a:lnTo>
                <a:cubicBezTo>
                  <a:pt x="147820" y="0"/>
                  <a:pt x="190500" y="42680"/>
                  <a:pt x="190500" y="95250"/>
                </a:cubicBezTo>
                <a:lnTo>
                  <a:pt x="190500" y="95250"/>
                </a:lnTo>
                <a:cubicBezTo>
                  <a:pt x="190500" y="147820"/>
                  <a:pt x="147820" y="190500"/>
                  <a:pt x="95250" y="190500"/>
                </a:cubicBezTo>
                <a:lnTo>
                  <a:pt x="95250" y="190500"/>
                </a:lnTo>
                <a:cubicBezTo>
                  <a:pt x="42680" y="190500"/>
                  <a:pt x="0" y="147820"/>
                  <a:pt x="0" y="95250"/>
                </a:cubicBezTo>
                <a:lnTo>
                  <a:pt x="0" y="95250"/>
                </a:lnTo>
                <a:cubicBezTo>
                  <a:pt x="0" y="42680"/>
                  <a:pt x="42680" y="0"/>
                  <a:pt x="95250" y="0"/>
                </a:cubicBezTo>
                <a:close/>
              </a:path>
            </a:pathLst>
          </a:custGeom>
          <a:solidFill>
            <a:srgbClr val="4A5D52"/>
          </a:solidFill>
          <a:ln/>
        </p:spPr>
      </p:sp>
      <p:sp>
        <p:nvSpPr>
          <p:cNvPr id="61" name="Text 59"/>
          <p:cNvSpPr/>
          <p:nvPr/>
        </p:nvSpPr>
        <p:spPr>
          <a:xfrm>
            <a:off x="6258719" y="4713506"/>
            <a:ext cx="246063" cy="19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>
              <a:lnSpc>
                <a:spcPct val="120000"/>
              </a:lnSpc>
            </a:pPr>
            <a:r>
              <a:rPr lang="en-US" sz="875" b="1" dirty="0">
                <a:solidFill>
                  <a:srgbClr val="FFFFFF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3</a:t>
            </a:r>
            <a:endParaRPr lang="en-US" sz="1600" dirty="0"/>
          </a:p>
        </p:txBody>
      </p:sp>
      <p:sp>
        <p:nvSpPr>
          <p:cNvPr id="62" name="Text 60"/>
          <p:cNvSpPr/>
          <p:nvPr/>
        </p:nvSpPr>
        <p:spPr>
          <a:xfrm>
            <a:off x="6540500" y="4730750"/>
            <a:ext cx="2166938" cy="19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30000"/>
              </a:lnSpc>
            </a:pPr>
            <a:r>
              <a:rPr lang="en-US" sz="1000" dirty="0">
                <a:solidFill>
                  <a:srgbClr val="3C3633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Build local citations (Yelp, TripAdvisor)</a:t>
            </a:r>
            <a:endParaRPr lang="en-US" sz="1600" dirty="0"/>
          </a:p>
        </p:txBody>
      </p:sp>
      <p:sp>
        <p:nvSpPr>
          <p:cNvPr id="63" name="Shape 61"/>
          <p:cNvSpPr/>
          <p:nvPr/>
        </p:nvSpPr>
        <p:spPr>
          <a:xfrm>
            <a:off x="6286500" y="4984750"/>
            <a:ext cx="190500" cy="190500"/>
          </a:xfrm>
          <a:custGeom>
            <a:avLst/>
            <a:gdLst/>
            <a:ahLst/>
            <a:cxnLst/>
            <a:rect l="l" t="t" r="r" b="b"/>
            <a:pathLst>
              <a:path w="190500" h="190500">
                <a:moveTo>
                  <a:pt x="95250" y="0"/>
                </a:moveTo>
                <a:lnTo>
                  <a:pt x="95250" y="0"/>
                </a:lnTo>
                <a:cubicBezTo>
                  <a:pt x="147820" y="0"/>
                  <a:pt x="190500" y="42680"/>
                  <a:pt x="190500" y="95250"/>
                </a:cubicBezTo>
                <a:lnTo>
                  <a:pt x="190500" y="95250"/>
                </a:lnTo>
                <a:cubicBezTo>
                  <a:pt x="190500" y="147820"/>
                  <a:pt x="147820" y="190500"/>
                  <a:pt x="95250" y="190500"/>
                </a:cubicBezTo>
                <a:lnTo>
                  <a:pt x="95250" y="190500"/>
                </a:lnTo>
                <a:cubicBezTo>
                  <a:pt x="42680" y="190500"/>
                  <a:pt x="0" y="147820"/>
                  <a:pt x="0" y="95250"/>
                </a:cubicBezTo>
                <a:lnTo>
                  <a:pt x="0" y="95250"/>
                </a:lnTo>
                <a:cubicBezTo>
                  <a:pt x="0" y="42680"/>
                  <a:pt x="42680" y="0"/>
                  <a:pt x="95250" y="0"/>
                </a:cubicBezTo>
                <a:close/>
              </a:path>
            </a:pathLst>
          </a:custGeom>
          <a:solidFill>
            <a:srgbClr val="4A5D52"/>
          </a:solidFill>
          <a:ln/>
        </p:spPr>
      </p:sp>
      <p:sp>
        <p:nvSpPr>
          <p:cNvPr id="64" name="Text 62"/>
          <p:cNvSpPr/>
          <p:nvPr/>
        </p:nvSpPr>
        <p:spPr>
          <a:xfrm>
            <a:off x="6258719" y="4967506"/>
            <a:ext cx="246063" cy="19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>
              <a:lnSpc>
                <a:spcPct val="120000"/>
              </a:lnSpc>
            </a:pPr>
            <a:r>
              <a:rPr lang="en-US" sz="875" b="1" dirty="0">
                <a:solidFill>
                  <a:srgbClr val="FFFFFF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4</a:t>
            </a:r>
            <a:endParaRPr lang="en-US" sz="1600" dirty="0"/>
          </a:p>
        </p:txBody>
      </p:sp>
      <p:sp>
        <p:nvSpPr>
          <p:cNvPr id="65" name="Text 63"/>
          <p:cNvSpPr/>
          <p:nvPr/>
        </p:nvSpPr>
        <p:spPr>
          <a:xfrm>
            <a:off x="6540500" y="4984750"/>
            <a:ext cx="1658938" cy="19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30000"/>
              </a:lnSpc>
            </a:pPr>
            <a:r>
              <a:rPr lang="en-US" sz="1000" dirty="0">
                <a:solidFill>
                  <a:srgbClr val="3C3633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Encourage customer reviews</a:t>
            </a:r>
            <a:endParaRPr lang="en-US" sz="1600" dirty="0"/>
          </a:p>
        </p:txBody>
      </p:sp>
      <p:sp>
        <p:nvSpPr>
          <p:cNvPr id="66" name="Shape 64"/>
          <p:cNvSpPr/>
          <p:nvPr/>
        </p:nvSpPr>
        <p:spPr>
          <a:xfrm>
            <a:off x="6127750" y="5429250"/>
            <a:ext cx="5715000" cy="1333500"/>
          </a:xfrm>
          <a:custGeom>
            <a:avLst/>
            <a:gdLst/>
            <a:ahLst/>
            <a:cxnLst/>
            <a:rect l="l" t="t" r="r" b="b"/>
            <a:pathLst>
              <a:path w="5715000" h="1333500">
                <a:moveTo>
                  <a:pt x="95252" y="0"/>
                </a:moveTo>
                <a:lnTo>
                  <a:pt x="5619748" y="0"/>
                </a:lnTo>
                <a:cubicBezTo>
                  <a:pt x="5672354" y="0"/>
                  <a:pt x="5715000" y="42646"/>
                  <a:pt x="5715000" y="95252"/>
                </a:cubicBezTo>
                <a:lnTo>
                  <a:pt x="5715000" y="1238248"/>
                </a:lnTo>
                <a:cubicBezTo>
                  <a:pt x="5715000" y="1290854"/>
                  <a:pt x="5672354" y="1333500"/>
                  <a:pt x="5619748" y="1333500"/>
                </a:cubicBezTo>
                <a:lnTo>
                  <a:pt x="95252" y="1333500"/>
                </a:lnTo>
                <a:cubicBezTo>
                  <a:pt x="42646" y="1333500"/>
                  <a:pt x="0" y="1290854"/>
                  <a:pt x="0" y="1238248"/>
                </a:cubicBezTo>
                <a:lnTo>
                  <a:pt x="0" y="95252"/>
                </a:lnTo>
                <a:cubicBezTo>
                  <a:pt x="0" y="42646"/>
                  <a:pt x="42646" y="0"/>
                  <a:pt x="95252" y="0"/>
                </a:cubicBezTo>
                <a:close/>
              </a:path>
            </a:pathLst>
          </a:custGeom>
          <a:solidFill>
            <a:srgbClr val="FFFFFF"/>
          </a:solidFill>
          <a:ln/>
          <a:effectLst>
            <a:outerShdw blurRad="47625" dist="31750" dir="5400000" algn="bl" rotWithShape="0">
              <a:srgbClr val="000000">
                <a:alpha val="10196"/>
              </a:srgbClr>
            </a:outerShdw>
          </a:effectLst>
        </p:spPr>
      </p:sp>
      <p:sp>
        <p:nvSpPr>
          <p:cNvPr id="67" name="Shape 65"/>
          <p:cNvSpPr/>
          <p:nvPr/>
        </p:nvSpPr>
        <p:spPr>
          <a:xfrm>
            <a:off x="6306344" y="5619750"/>
            <a:ext cx="158750" cy="158750"/>
          </a:xfrm>
          <a:custGeom>
            <a:avLst/>
            <a:gdLst/>
            <a:ahLst/>
            <a:cxnLst/>
            <a:rect l="l" t="t" r="r" b="b"/>
            <a:pathLst>
              <a:path w="158750" h="158750">
                <a:moveTo>
                  <a:pt x="44741" y="0"/>
                </a:moveTo>
                <a:lnTo>
                  <a:pt x="114195" y="0"/>
                </a:lnTo>
                <a:cubicBezTo>
                  <a:pt x="122411" y="0"/>
                  <a:pt x="129108" y="6759"/>
                  <a:pt x="128798" y="14945"/>
                </a:cubicBezTo>
                <a:cubicBezTo>
                  <a:pt x="128736" y="16588"/>
                  <a:pt x="128674" y="18231"/>
                  <a:pt x="128581" y="19844"/>
                </a:cubicBezTo>
                <a:lnTo>
                  <a:pt x="143960" y="19844"/>
                </a:lnTo>
                <a:cubicBezTo>
                  <a:pt x="152053" y="19844"/>
                  <a:pt x="159184" y="26541"/>
                  <a:pt x="158564" y="35285"/>
                </a:cubicBezTo>
                <a:cubicBezTo>
                  <a:pt x="156239" y="67438"/>
                  <a:pt x="139805" y="85111"/>
                  <a:pt x="121977" y="94351"/>
                </a:cubicBezTo>
                <a:cubicBezTo>
                  <a:pt x="117078" y="96893"/>
                  <a:pt x="112086" y="98785"/>
                  <a:pt x="107342" y="100180"/>
                </a:cubicBezTo>
                <a:cubicBezTo>
                  <a:pt x="101079" y="109048"/>
                  <a:pt x="94568" y="113729"/>
                  <a:pt x="89390" y="116241"/>
                </a:cubicBezTo>
                <a:lnTo>
                  <a:pt x="89390" y="138906"/>
                </a:lnTo>
                <a:lnTo>
                  <a:pt x="109234" y="138906"/>
                </a:lnTo>
                <a:cubicBezTo>
                  <a:pt x="114722" y="138906"/>
                  <a:pt x="119156" y="143340"/>
                  <a:pt x="119156" y="148828"/>
                </a:cubicBezTo>
                <a:cubicBezTo>
                  <a:pt x="119156" y="154316"/>
                  <a:pt x="114722" y="158750"/>
                  <a:pt x="109234" y="158750"/>
                </a:cubicBezTo>
                <a:lnTo>
                  <a:pt x="49702" y="158750"/>
                </a:lnTo>
                <a:cubicBezTo>
                  <a:pt x="44214" y="158750"/>
                  <a:pt x="39781" y="154316"/>
                  <a:pt x="39781" y="148828"/>
                </a:cubicBezTo>
                <a:cubicBezTo>
                  <a:pt x="39781" y="143340"/>
                  <a:pt x="44214" y="138906"/>
                  <a:pt x="49702" y="138906"/>
                </a:cubicBezTo>
                <a:lnTo>
                  <a:pt x="69546" y="138906"/>
                </a:lnTo>
                <a:lnTo>
                  <a:pt x="69546" y="116241"/>
                </a:lnTo>
                <a:cubicBezTo>
                  <a:pt x="64585" y="113854"/>
                  <a:pt x="58415" y="109420"/>
                  <a:pt x="52400" y="101265"/>
                </a:cubicBezTo>
                <a:cubicBezTo>
                  <a:pt x="46695" y="99777"/>
                  <a:pt x="40494" y="97513"/>
                  <a:pt x="34448" y="94103"/>
                </a:cubicBezTo>
                <a:cubicBezTo>
                  <a:pt x="17673" y="84708"/>
                  <a:pt x="2542" y="67004"/>
                  <a:pt x="372" y="35223"/>
                </a:cubicBezTo>
                <a:cubicBezTo>
                  <a:pt x="-217" y="26510"/>
                  <a:pt x="6883" y="19813"/>
                  <a:pt x="14976" y="19813"/>
                </a:cubicBezTo>
                <a:lnTo>
                  <a:pt x="30355" y="19813"/>
                </a:lnTo>
                <a:cubicBezTo>
                  <a:pt x="30262" y="18200"/>
                  <a:pt x="30200" y="16588"/>
                  <a:pt x="30138" y="14914"/>
                </a:cubicBezTo>
                <a:cubicBezTo>
                  <a:pt x="29828" y="6697"/>
                  <a:pt x="36525" y="-31"/>
                  <a:pt x="44741" y="-31"/>
                </a:cubicBezTo>
                <a:close/>
                <a:moveTo>
                  <a:pt x="31471" y="34727"/>
                </a:moveTo>
                <a:lnTo>
                  <a:pt x="15224" y="34727"/>
                </a:lnTo>
                <a:cubicBezTo>
                  <a:pt x="17146" y="60989"/>
                  <a:pt x="29208" y="74135"/>
                  <a:pt x="41641" y="81111"/>
                </a:cubicBezTo>
                <a:cubicBezTo>
                  <a:pt x="37176" y="69546"/>
                  <a:pt x="33486" y="54446"/>
                  <a:pt x="31471" y="34727"/>
                </a:cubicBezTo>
                <a:close/>
                <a:moveTo>
                  <a:pt x="117822" y="79623"/>
                </a:moveTo>
                <a:cubicBezTo>
                  <a:pt x="130380" y="72244"/>
                  <a:pt x="141728" y="59128"/>
                  <a:pt x="143650" y="34727"/>
                </a:cubicBezTo>
                <a:lnTo>
                  <a:pt x="127434" y="34727"/>
                </a:lnTo>
                <a:cubicBezTo>
                  <a:pt x="125512" y="53609"/>
                  <a:pt x="122039" y="68275"/>
                  <a:pt x="117822" y="79623"/>
                </a:cubicBezTo>
                <a:close/>
              </a:path>
            </a:pathLst>
          </a:custGeom>
          <a:solidFill>
            <a:srgbClr val="D4A373"/>
          </a:solidFill>
          <a:ln/>
        </p:spPr>
      </p:sp>
      <p:sp>
        <p:nvSpPr>
          <p:cNvPr id="68" name="Text 66"/>
          <p:cNvSpPr/>
          <p:nvPr/>
        </p:nvSpPr>
        <p:spPr>
          <a:xfrm>
            <a:off x="6484938" y="5588000"/>
            <a:ext cx="5278438" cy="22225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20000"/>
              </a:lnSpc>
            </a:pPr>
            <a:r>
              <a:rPr lang="en-US" sz="1250" b="1" dirty="0">
                <a:solidFill>
                  <a:srgbClr val="4A5D52"/>
                </a:solidFill>
                <a:latin typeface="Oranienbaum" pitchFamily="34" charset="0"/>
                <a:ea typeface="Oranienbaum" pitchFamily="34" charset="-122"/>
                <a:cs typeface="Oranienbaum" pitchFamily="34" charset="-120"/>
              </a:rPr>
              <a:t>Expected Results</a:t>
            </a:r>
            <a:endParaRPr lang="en-US" sz="1600" dirty="0"/>
          </a:p>
        </p:txBody>
      </p:sp>
      <p:sp>
        <p:nvSpPr>
          <p:cNvPr id="69" name="Text 67"/>
          <p:cNvSpPr/>
          <p:nvPr/>
        </p:nvSpPr>
        <p:spPr>
          <a:xfrm>
            <a:off x="6286500" y="5905500"/>
            <a:ext cx="1135063" cy="19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30000"/>
              </a:lnSpc>
            </a:pPr>
            <a:r>
              <a:rPr lang="en-US" sz="1000" dirty="0">
                <a:solidFill>
                  <a:srgbClr val="3C3633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Local Pack Visibility</a:t>
            </a:r>
            <a:endParaRPr lang="en-US" sz="1600" dirty="0"/>
          </a:p>
        </p:txBody>
      </p:sp>
      <p:sp>
        <p:nvSpPr>
          <p:cNvPr id="70" name="Text 68"/>
          <p:cNvSpPr/>
          <p:nvPr/>
        </p:nvSpPr>
        <p:spPr>
          <a:xfrm>
            <a:off x="10455052" y="5905500"/>
            <a:ext cx="1293813" cy="19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30000"/>
              </a:lnSpc>
            </a:pPr>
            <a:r>
              <a:rPr lang="en-US" sz="1000" b="1" dirty="0">
                <a:solidFill>
                  <a:srgbClr val="4A5D52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Top 3 within 6 months</a:t>
            </a:r>
            <a:endParaRPr lang="en-US" sz="1600" dirty="0"/>
          </a:p>
        </p:txBody>
      </p:sp>
      <p:sp>
        <p:nvSpPr>
          <p:cNvPr id="71" name="Text 69"/>
          <p:cNvSpPr/>
          <p:nvPr/>
        </p:nvSpPr>
        <p:spPr>
          <a:xfrm>
            <a:off x="6286500" y="6159500"/>
            <a:ext cx="873125" cy="19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30000"/>
              </a:lnSpc>
            </a:pPr>
            <a:r>
              <a:rPr lang="en-US" sz="1000" dirty="0">
                <a:solidFill>
                  <a:srgbClr val="3C3633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Organic Traffic</a:t>
            </a:r>
            <a:endParaRPr lang="en-US" sz="1600" dirty="0"/>
          </a:p>
        </p:txBody>
      </p:sp>
      <p:sp>
        <p:nvSpPr>
          <p:cNvPr id="72" name="Text 70"/>
          <p:cNvSpPr/>
          <p:nvPr/>
        </p:nvSpPr>
        <p:spPr>
          <a:xfrm>
            <a:off x="10881568" y="6159500"/>
            <a:ext cx="865188" cy="19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30000"/>
              </a:lnSpc>
            </a:pPr>
            <a:r>
              <a:rPr lang="en-US" sz="1000" b="1" dirty="0">
                <a:solidFill>
                  <a:srgbClr val="4A5D52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+40% increase</a:t>
            </a:r>
            <a:endParaRPr lang="en-US" sz="1600" dirty="0"/>
          </a:p>
        </p:txBody>
      </p:sp>
      <p:sp>
        <p:nvSpPr>
          <p:cNvPr id="73" name="Text 71"/>
          <p:cNvSpPr/>
          <p:nvPr/>
        </p:nvSpPr>
        <p:spPr>
          <a:xfrm>
            <a:off x="6286500" y="6413500"/>
            <a:ext cx="960438" cy="19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30000"/>
              </a:lnSpc>
            </a:pPr>
            <a:r>
              <a:rPr lang="en-US" sz="1000" dirty="0">
                <a:solidFill>
                  <a:srgbClr val="3C3633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Conversion Rate</a:t>
            </a:r>
            <a:endParaRPr lang="en-US" sz="1600" dirty="0"/>
          </a:p>
        </p:txBody>
      </p:sp>
      <p:sp>
        <p:nvSpPr>
          <p:cNvPr id="74" name="Text 72"/>
          <p:cNvSpPr/>
          <p:nvPr/>
        </p:nvSpPr>
        <p:spPr>
          <a:xfrm>
            <a:off x="10653861" y="6413500"/>
            <a:ext cx="1095375" cy="19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30000"/>
              </a:lnSpc>
            </a:pPr>
            <a:r>
              <a:rPr lang="en-US" sz="1000" b="1" dirty="0">
                <a:solidFill>
                  <a:srgbClr val="4A5D52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8-12% from search</a:t>
            </a:r>
            <a:endParaRPr lang="en-US" sz="1600" dirty="0"/>
          </a:p>
        </p:txBody>
      </p:sp>
    </p:spTree>
  </p:cSld>
  <p:clrMapOvr>
    <a:masterClrMapping/>
  </p:clrMapOvr>
  <p:transition>
    <p:fade/>
  </p:transition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9F7F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317500" y="317500"/>
            <a:ext cx="11620500" cy="19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30000"/>
              </a:lnSpc>
            </a:pPr>
            <a:r>
              <a:rPr lang="en-US" sz="1000" b="1" kern="0" spc="100" dirty="0">
                <a:solidFill>
                  <a:srgbClr val="A99F96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04 • CLOUD COMPUTING</a:t>
            </a:r>
            <a:endParaRPr lang="en-US" sz="1600" dirty="0"/>
          </a:p>
        </p:txBody>
      </p:sp>
      <p:sp>
        <p:nvSpPr>
          <p:cNvPr id="3" name="Text 1"/>
          <p:cNvSpPr/>
          <p:nvPr/>
        </p:nvSpPr>
        <p:spPr>
          <a:xfrm>
            <a:off x="317500" y="571500"/>
            <a:ext cx="11699875" cy="3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90000"/>
              </a:lnSpc>
            </a:pPr>
            <a:r>
              <a:rPr lang="en-US" sz="2250" b="1" dirty="0">
                <a:solidFill>
                  <a:srgbClr val="4A5D52"/>
                </a:solidFill>
                <a:latin typeface="Oranienbaum" pitchFamily="34" charset="0"/>
                <a:ea typeface="Oranienbaum" pitchFamily="34" charset="-122"/>
                <a:cs typeface="Oranienbaum" pitchFamily="34" charset="-120"/>
              </a:rPr>
              <a:t>Cloud Computing Solutions</a:t>
            </a:r>
            <a:endParaRPr lang="en-US" sz="1600" dirty="0"/>
          </a:p>
        </p:txBody>
      </p:sp>
      <p:sp>
        <p:nvSpPr>
          <p:cNvPr id="4" name="Text 2"/>
          <p:cNvSpPr/>
          <p:nvPr/>
        </p:nvSpPr>
        <p:spPr>
          <a:xfrm>
            <a:off x="317500" y="952500"/>
            <a:ext cx="11628438" cy="22225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30000"/>
              </a:lnSpc>
            </a:pPr>
            <a:r>
              <a:rPr lang="en-US" sz="1125" dirty="0">
                <a:solidFill>
                  <a:srgbClr val="A99F96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Empowering operational efficiency and business growth</a:t>
            </a:r>
            <a:endParaRPr lang="en-US" sz="1600" dirty="0"/>
          </a:p>
        </p:txBody>
      </p:sp>
      <p:sp>
        <p:nvSpPr>
          <p:cNvPr id="5" name="Shape 3"/>
          <p:cNvSpPr/>
          <p:nvPr/>
        </p:nvSpPr>
        <p:spPr>
          <a:xfrm>
            <a:off x="317500" y="1301750"/>
            <a:ext cx="5699125" cy="1682750"/>
          </a:xfrm>
          <a:custGeom>
            <a:avLst/>
            <a:gdLst/>
            <a:ahLst/>
            <a:cxnLst/>
            <a:rect l="l" t="t" r="r" b="b"/>
            <a:pathLst>
              <a:path w="5699125" h="1682750">
                <a:moveTo>
                  <a:pt x="95244" y="0"/>
                </a:moveTo>
                <a:lnTo>
                  <a:pt x="5603881" y="0"/>
                </a:lnTo>
                <a:cubicBezTo>
                  <a:pt x="5656483" y="0"/>
                  <a:pt x="5699125" y="42642"/>
                  <a:pt x="5699125" y="95244"/>
                </a:cubicBezTo>
                <a:lnTo>
                  <a:pt x="5699125" y="1587506"/>
                </a:lnTo>
                <a:cubicBezTo>
                  <a:pt x="5699125" y="1640108"/>
                  <a:pt x="5656483" y="1682750"/>
                  <a:pt x="5603881" y="1682750"/>
                </a:cubicBezTo>
                <a:lnTo>
                  <a:pt x="95244" y="1682750"/>
                </a:lnTo>
                <a:cubicBezTo>
                  <a:pt x="42642" y="1682750"/>
                  <a:pt x="0" y="1640108"/>
                  <a:pt x="0" y="1587506"/>
                </a:cubicBezTo>
                <a:lnTo>
                  <a:pt x="0" y="95244"/>
                </a:lnTo>
                <a:cubicBezTo>
                  <a:pt x="0" y="42642"/>
                  <a:pt x="42642" y="0"/>
                  <a:pt x="95244" y="0"/>
                </a:cubicBezTo>
                <a:close/>
              </a:path>
            </a:pathLst>
          </a:custGeom>
          <a:solidFill>
            <a:srgbClr val="FFFFFF"/>
          </a:solidFill>
          <a:ln/>
          <a:effectLst>
            <a:outerShdw blurRad="47625" dist="31750" dir="5400000" algn="bl" rotWithShape="0">
              <a:srgbClr val="000000">
                <a:alpha val="10196"/>
              </a:srgbClr>
            </a:outerShdw>
          </a:effectLst>
        </p:spPr>
      </p:sp>
      <p:sp>
        <p:nvSpPr>
          <p:cNvPr id="6" name="Shape 4"/>
          <p:cNvSpPr/>
          <p:nvPr/>
        </p:nvSpPr>
        <p:spPr>
          <a:xfrm>
            <a:off x="476250" y="1460500"/>
            <a:ext cx="317500" cy="317500"/>
          </a:xfrm>
          <a:custGeom>
            <a:avLst/>
            <a:gdLst/>
            <a:ahLst/>
            <a:cxnLst/>
            <a:rect l="l" t="t" r="r" b="b"/>
            <a:pathLst>
              <a:path w="317500" h="317500">
                <a:moveTo>
                  <a:pt x="63500" y="0"/>
                </a:moveTo>
                <a:lnTo>
                  <a:pt x="254000" y="0"/>
                </a:lnTo>
                <a:cubicBezTo>
                  <a:pt x="289047" y="0"/>
                  <a:pt x="317500" y="28453"/>
                  <a:pt x="317500" y="63500"/>
                </a:cubicBezTo>
                <a:lnTo>
                  <a:pt x="317500" y="254000"/>
                </a:lnTo>
                <a:cubicBezTo>
                  <a:pt x="317500" y="289047"/>
                  <a:pt x="289047" y="317500"/>
                  <a:pt x="254000" y="317500"/>
                </a:cubicBezTo>
                <a:lnTo>
                  <a:pt x="63500" y="317500"/>
                </a:lnTo>
                <a:cubicBezTo>
                  <a:pt x="28453" y="317500"/>
                  <a:pt x="0" y="289047"/>
                  <a:pt x="0" y="254000"/>
                </a:cubicBezTo>
                <a:lnTo>
                  <a:pt x="0" y="63500"/>
                </a:lnTo>
                <a:cubicBezTo>
                  <a:pt x="0" y="28453"/>
                  <a:pt x="28453" y="0"/>
                  <a:pt x="63500" y="0"/>
                </a:cubicBezTo>
                <a:close/>
              </a:path>
            </a:pathLst>
          </a:custGeom>
          <a:solidFill>
            <a:srgbClr val="4A5D52"/>
          </a:solidFill>
          <a:ln/>
        </p:spPr>
      </p:sp>
      <p:sp>
        <p:nvSpPr>
          <p:cNvPr id="7" name="Shape 5"/>
          <p:cNvSpPr/>
          <p:nvPr/>
        </p:nvSpPr>
        <p:spPr>
          <a:xfrm>
            <a:off x="565547" y="1547813"/>
            <a:ext cx="142875" cy="142875"/>
          </a:xfrm>
          <a:custGeom>
            <a:avLst/>
            <a:gdLst/>
            <a:ahLst/>
            <a:cxnLst/>
            <a:rect l="l" t="t" r="r" b="b"/>
            <a:pathLst>
              <a:path w="142875" h="142875">
                <a:moveTo>
                  <a:pt x="26789" y="0"/>
                </a:moveTo>
                <a:cubicBezTo>
                  <a:pt x="16939" y="0"/>
                  <a:pt x="8930" y="8009"/>
                  <a:pt x="8930" y="17859"/>
                </a:cubicBezTo>
                <a:cubicBezTo>
                  <a:pt x="8930" y="27710"/>
                  <a:pt x="16939" y="35719"/>
                  <a:pt x="26789" y="35719"/>
                </a:cubicBezTo>
                <a:lnTo>
                  <a:pt x="40184" y="35719"/>
                </a:lnTo>
                <a:lnTo>
                  <a:pt x="40184" y="44648"/>
                </a:lnTo>
                <a:lnTo>
                  <a:pt x="24278" y="44648"/>
                </a:lnTo>
                <a:cubicBezTo>
                  <a:pt x="15460" y="44648"/>
                  <a:pt x="7953" y="51095"/>
                  <a:pt x="6614" y="59829"/>
                </a:cubicBezTo>
                <a:lnTo>
                  <a:pt x="307" y="101603"/>
                </a:lnTo>
                <a:cubicBezTo>
                  <a:pt x="112" y="102915"/>
                  <a:pt x="0" y="104254"/>
                  <a:pt x="0" y="105594"/>
                </a:cubicBezTo>
                <a:lnTo>
                  <a:pt x="0" y="125016"/>
                </a:lnTo>
                <a:cubicBezTo>
                  <a:pt x="0" y="134866"/>
                  <a:pt x="8009" y="142875"/>
                  <a:pt x="17859" y="142875"/>
                </a:cubicBezTo>
                <a:lnTo>
                  <a:pt x="125016" y="142875"/>
                </a:lnTo>
                <a:cubicBezTo>
                  <a:pt x="134866" y="142875"/>
                  <a:pt x="142875" y="134866"/>
                  <a:pt x="142875" y="125016"/>
                </a:cubicBezTo>
                <a:lnTo>
                  <a:pt x="142875" y="105594"/>
                </a:lnTo>
                <a:cubicBezTo>
                  <a:pt x="142875" y="104254"/>
                  <a:pt x="142763" y="102915"/>
                  <a:pt x="142568" y="101575"/>
                </a:cubicBezTo>
                <a:lnTo>
                  <a:pt x="136234" y="59829"/>
                </a:lnTo>
                <a:cubicBezTo>
                  <a:pt x="134922" y="51095"/>
                  <a:pt x="127415" y="44648"/>
                  <a:pt x="118597" y="44648"/>
                </a:cubicBezTo>
                <a:lnTo>
                  <a:pt x="58043" y="44648"/>
                </a:lnTo>
                <a:lnTo>
                  <a:pt x="58043" y="35719"/>
                </a:lnTo>
                <a:lnTo>
                  <a:pt x="71438" y="35719"/>
                </a:lnTo>
                <a:cubicBezTo>
                  <a:pt x="81288" y="35719"/>
                  <a:pt x="89297" y="27710"/>
                  <a:pt x="89297" y="17859"/>
                </a:cubicBezTo>
                <a:cubicBezTo>
                  <a:pt x="89297" y="8009"/>
                  <a:pt x="81288" y="0"/>
                  <a:pt x="71438" y="0"/>
                </a:cubicBezTo>
                <a:lnTo>
                  <a:pt x="26789" y="0"/>
                </a:lnTo>
                <a:close/>
                <a:moveTo>
                  <a:pt x="26789" y="13395"/>
                </a:moveTo>
                <a:lnTo>
                  <a:pt x="71438" y="13395"/>
                </a:lnTo>
                <a:cubicBezTo>
                  <a:pt x="73893" y="13395"/>
                  <a:pt x="75902" y="15404"/>
                  <a:pt x="75902" y="17859"/>
                </a:cubicBezTo>
                <a:cubicBezTo>
                  <a:pt x="75902" y="20315"/>
                  <a:pt x="73893" y="22324"/>
                  <a:pt x="71438" y="22324"/>
                </a:cubicBezTo>
                <a:lnTo>
                  <a:pt x="26789" y="22324"/>
                </a:lnTo>
                <a:cubicBezTo>
                  <a:pt x="24333" y="22324"/>
                  <a:pt x="22324" y="20315"/>
                  <a:pt x="22324" y="17859"/>
                </a:cubicBezTo>
                <a:cubicBezTo>
                  <a:pt x="22324" y="15404"/>
                  <a:pt x="24333" y="13395"/>
                  <a:pt x="26789" y="13395"/>
                </a:cubicBezTo>
                <a:close/>
                <a:moveTo>
                  <a:pt x="17859" y="118318"/>
                </a:moveTo>
                <a:cubicBezTo>
                  <a:pt x="17859" y="114607"/>
                  <a:pt x="20845" y="111621"/>
                  <a:pt x="24557" y="111621"/>
                </a:cubicBezTo>
                <a:lnTo>
                  <a:pt x="118318" y="111621"/>
                </a:lnTo>
                <a:cubicBezTo>
                  <a:pt x="122030" y="111621"/>
                  <a:pt x="125016" y="114607"/>
                  <a:pt x="125016" y="118318"/>
                </a:cubicBezTo>
                <a:cubicBezTo>
                  <a:pt x="125016" y="122030"/>
                  <a:pt x="122030" y="125016"/>
                  <a:pt x="118318" y="125016"/>
                </a:cubicBezTo>
                <a:lnTo>
                  <a:pt x="24557" y="125016"/>
                </a:lnTo>
                <a:cubicBezTo>
                  <a:pt x="20845" y="125016"/>
                  <a:pt x="17859" y="122030"/>
                  <a:pt x="17859" y="118318"/>
                </a:cubicBezTo>
                <a:close/>
                <a:moveTo>
                  <a:pt x="31254" y="73670"/>
                </a:moveTo>
                <a:cubicBezTo>
                  <a:pt x="27558" y="73670"/>
                  <a:pt x="24557" y="70669"/>
                  <a:pt x="24557" y="66973"/>
                </a:cubicBezTo>
                <a:cubicBezTo>
                  <a:pt x="24557" y="63276"/>
                  <a:pt x="27558" y="60275"/>
                  <a:pt x="31254" y="60275"/>
                </a:cubicBezTo>
                <a:cubicBezTo>
                  <a:pt x="34950" y="60275"/>
                  <a:pt x="37951" y="63276"/>
                  <a:pt x="37951" y="66973"/>
                </a:cubicBezTo>
                <a:cubicBezTo>
                  <a:pt x="37951" y="70669"/>
                  <a:pt x="34950" y="73670"/>
                  <a:pt x="31254" y="73670"/>
                </a:cubicBezTo>
                <a:close/>
                <a:moveTo>
                  <a:pt x="64740" y="66973"/>
                </a:moveTo>
                <a:cubicBezTo>
                  <a:pt x="64740" y="70669"/>
                  <a:pt x="61739" y="73670"/>
                  <a:pt x="58043" y="73670"/>
                </a:cubicBezTo>
                <a:cubicBezTo>
                  <a:pt x="54347" y="73670"/>
                  <a:pt x="51346" y="70669"/>
                  <a:pt x="51346" y="66973"/>
                </a:cubicBezTo>
                <a:cubicBezTo>
                  <a:pt x="51346" y="63276"/>
                  <a:pt x="54347" y="60275"/>
                  <a:pt x="58043" y="60275"/>
                </a:cubicBezTo>
                <a:cubicBezTo>
                  <a:pt x="61739" y="60275"/>
                  <a:pt x="64740" y="63276"/>
                  <a:pt x="64740" y="66973"/>
                </a:cubicBezTo>
                <a:close/>
                <a:moveTo>
                  <a:pt x="44648" y="95994"/>
                </a:moveTo>
                <a:cubicBezTo>
                  <a:pt x="40952" y="95994"/>
                  <a:pt x="37951" y="92993"/>
                  <a:pt x="37951" y="89297"/>
                </a:cubicBezTo>
                <a:cubicBezTo>
                  <a:pt x="37951" y="85601"/>
                  <a:pt x="40952" y="82600"/>
                  <a:pt x="44648" y="82600"/>
                </a:cubicBezTo>
                <a:cubicBezTo>
                  <a:pt x="48345" y="82600"/>
                  <a:pt x="51346" y="85601"/>
                  <a:pt x="51346" y="89297"/>
                </a:cubicBezTo>
                <a:cubicBezTo>
                  <a:pt x="51346" y="92993"/>
                  <a:pt x="48345" y="95994"/>
                  <a:pt x="44648" y="95994"/>
                </a:cubicBezTo>
                <a:close/>
                <a:moveTo>
                  <a:pt x="91529" y="66973"/>
                </a:moveTo>
                <a:cubicBezTo>
                  <a:pt x="91529" y="70669"/>
                  <a:pt x="88528" y="73670"/>
                  <a:pt x="84832" y="73670"/>
                </a:cubicBezTo>
                <a:cubicBezTo>
                  <a:pt x="81136" y="73670"/>
                  <a:pt x="78135" y="70669"/>
                  <a:pt x="78135" y="66973"/>
                </a:cubicBezTo>
                <a:cubicBezTo>
                  <a:pt x="78135" y="63276"/>
                  <a:pt x="81136" y="60275"/>
                  <a:pt x="84832" y="60275"/>
                </a:cubicBezTo>
                <a:cubicBezTo>
                  <a:pt x="88528" y="60275"/>
                  <a:pt x="91529" y="63276"/>
                  <a:pt x="91529" y="66973"/>
                </a:cubicBezTo>
                <a:close/>
                <a:moveTo>
                  <a:pt x="71438" y="95994"/>
                </a:moveTo>
                <a:cubicBezTo>
                  <a:pt x="67741" y="95994"/>
                  <a:pt x="64740" y="92993"/>
                  <a:pt x="64740" y="89297"/>
                </a:cubicBezTo>
                <a:cubicBezTo>
                  <a:pt x="64740" y="85601"/>
                  <a:pt x="67741" y="82600"/>
                  <a:pt x="71438" y="82600"/>
                </a:cubicBezTo>
                <a:cubicBezTo>
                  <a:pt x="75134" y="82600"/>
                  <a:pt x="78135" y="85601"/>
                  <a:pt x="78135" y="89297"/>
                </a:cubicBezTo>
                <a:cubicBezTo>
                  <a:pt x="78135" y="92993"/>
                  <a:pt x="75134" y="95994"/>
                  <a:pt x="71438" y="95994"/>
                </a:cubicBezTo>
                <a:close/>
                <a:moveTo>
                  <a:pt x="118318" y="66973"/>
                </a:moveTo>
                <a:cubicBezTo>
                  <a:pt x="118318" y="70669"/>
                  <a:pt x="115317" y="73670"/>
                  <a:pt x="111621" y="73670"/>
                </a:cubicBezTo>
                <a:cubicBezTo>
                  <a:pt x="107925" y="73670"/>
                  <a:pt x="104924" y="70669"/>
                  <a:pt x="104924" y="66973"/>
                </a:cubicBezTo>
                <a:cubicBezTo>
                  <a:pt x="104924" y="63276"/>
                  <a:pt x="107925" y="60275"/>
                  <a:pt x="111621" y="60275"/>
                </a:cubicBezTo>
                <a:cubicBezTo>
                  <a:pt x="115317" y="60275"/>
                  <a:pt x="118318" y="63276"/>
                  <a:pt x="118318" y="66973"/>
                </a:cubicBezTo>
                <a:close/>
                <a:moveTo>
                  <a:pt x="98227" y="95994"/>
                </a:moveTo>
                <a:cubicBezTo>
                  <a:pt x="94530" y="95994"/>
                  <a:pt x="91529" y="92993"/>
                  <a:pt x="91529" y="89297"/>
                </a:cubicBezTo>
                <a:cubicBezTo>
                  <a:pt x="91529" y="85601"/>
                  <a:pt x="94530" y="82600"/>
                  <a:pt x="98227" y="82600"/>
                </a:cubicBezTo>
                <a:cubicBezTo>
                  <a:pt x="101923" y="82600"/>
                  <a:pt x="104924" y="85601"/>
                  <a:pt x="104924" y="89297"/>
                </a:cubicBezTo>
                <a:cubicBezTo>
                  <a:pt x="104924" y="92993"/>
                  <a:pt x="101923" y="95994"/>
                  <a:pt x="98227" y="95994"/>
                </a:cubicBezTo>
                <a:close/>
              </a:path>
            </a:pathLst>
          </a:custGeom>
          <a:solidFill>
            <a:srgbClr val="F9F7F3"/>
          </a:solidFill>
          <a:ln/>
        </p:spPr>
      </p:sp>
      <p:sp>
        <p:nvSpPr>
          <p:cNvPr id="8" name="Text 6"/>
          <p:cNvSpPr/>
          <p:nvPr/>
        </p:nvSpPr>
        <p:spPr>
          <a:xfrm>
            <a:off x="889000" y="1508125"/>
            <a:ext cx="1635125" cy="22225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20000"/>
              </a:lnSpc>
            </a:pPr>
            <a:r>
              <a:rPr lang="en-US" sz="1250" b="1" dirty="0">
                <a:solidFill>
                  <a:srgbClr val="4A5D52"/>
                </a:solidFill>
                <a:latin typeface="Oranienbaum" pitchFamily="34" charset="0"/>
                <a:ea typeface="Oranienbaum" pitchFamily="34" charset="-122"/>
                <a:cs typeface="Oranienbaum" pitchFamily="34" charset="-120"/>
              </a:rPr>
              <a:t>Cloud-Based POS System</a:t>
            </a:r>
            <a:endParaRPr lang="en-US" sz="1600" dirty="0"/>
          </a:p>
        </p:txBody>
      </p:sp>
      <p:sp>
        <p:nvSpPr>
          <p:cNvPr id="9" name="Shape 7"/>
          <p:cNvSpPr/>
          <p:nvPr/>
        </p:nvSpPr>
        <p:spPr>
          <a:xfrm>
            <a:off x="492125" y="1905000"/>
            <a:ext cx="127000" cy="127000"/>
          </a:xfrm>
          <a:custGeom>
            <a:avLst/>
            <a:gdLst/>
            <a:ahLst/>
            <a:cxnLst/>
            <a:rect l="l" t="t" r="r" b="b"/>
            <a:pathLst>
              <a:path w="127000" h="127000">
                <a:moveTo>
                  <a:pt x="16346" y="56679"/>
                </a:moveTo>
                <a:cubicBezTo>
                  <a:pt x="19645" y="33610"/>
                  <a:pt x="39514" y="15875"/>
                  <a:pt x="63500" y="15875"/>
                </a:cubicBezTo>
                <a:cubicBezTo>
                  <a:pt x="76646" y="15875"/>
                  <a:pt x="88553" y="21208"/>
                  <a:pt x="97185" y="29815"/>
                </a:cubicBezTo>
                <a:cubicBezTo>
                  <a:pt x="97234" y="29865"/>
                  <a:pt x="97284" y="29914"/>
                  <a:pt x="97334" y="29964"/>
                </a:cubicBezTo>
                <a:lnTo>
                  <a:pt x="99219" y="31750"/>
                </a:lnTo>
                <a:lnTo>
                  <a:pt x="87337" y="31750"/>
                </a:lnTo>
                <a:cubicBezTo>
                  <a:pt x="82947" y="31750"/>
                  <a:pt x="79400" y="35297"/>
                  <a:pt x="79400" y="39688"/>
                </a:cubicBezTo>
                <a:cubicBezTo>
                  <a:pt x="79400" y="44078"/>
                  <a:pt x="82947" y="47625"/>
                  <a:pt x="87337" y="47625"/>
                </a:cubicBezTo>
                <a:lnTo>
                  <a:pt x="119087" y="47625"/>
                </a:lnTo>
                <a:cubicBezTo>
                  <a:pt x="123478" y="47625"/>
                  <a:pt x="127025" y="44078"/>
                  <a:pt x="127025" y="39688"/>
                </a:cubicBezTo>
                <a:lnTo>
                  <a:pt x="127025" y="7938"/>
                </a:lnTo>
                <a:cubicBezTo>
                  <a:pt x="127025" y="3547"/>
                  <a:pt x="123478" y="0"/>
                  <a:pt x="119087" y="0"/>
                </a:cubicBezTo>
                <a:cubicBezTo>
                  <a:pt x="114697" y="0"/>
                  <a:pt x="111150" y="3547"/>
                  <a:pt x="111150" y="7938"/>
                </a:cubicBezTo>
                <a:lnTo>
                  <a:pt x="111150" y="21183"/>
                </a:lnTo>
                <a:lnTo>
                  <a:pt x="108347" y="18529"/>
                </a:lnTo>
                <a:cubicBezTo>
                  <a:pt x="96862" y="7094"/>
                  <a:pt x="80987" y="0"/>
                  <a:pt x="63500" y="0"/>
                </a:cubicBezTo>
                <a:cubicBezTo>
                  <a:pt x="31502" y="0"/>
                  <a:pt x="5035" y="23664"/>
                  <a:pt x="645" y="54446"/>
                </a:cubicBezTo>
                <a:cubicBezTo>
                  <a:pt x="25" y="58787"/>
                  <a:pt x="3026" y="62805"/>
                  <a:pt x="7367" y="63426"/>
                </a:cubicBezTo>
                <a:cubicBezTo>
                  <a:pt x="11708" y="64046"/>
                  <a:pt x="15726" y="61020"/>
                  <a:pt x="16346" y="56704"/>
                </a:cubicBezTo>
                <a:close/>
                <a:moveTo>
                  <a:pt x="126355" y="72554"/>
                </a:moveTo>
                <a:cubicBezTo>
                  <a:pt x="126975" y="68213"/>
                  <a:pt x="123949" y="64195"/>
                  <a:pt x="119633" y="63574"/>
                </a:cubicBezTo>
                <a:cubicBezTo>
                  <a:pt x="115317" y="62954"/>
                  <a:pt x="111274" y="65980"/>
                  <a:pt x="110654" y="70296"/>
                </a:cubicBezTo>
                <a:cubicBezTo>
                  <a:pt x="107355" y="93365"/>
                  <a:pt x="87486" y="111100"/>
                  <a:pt x="63500" y="111100"/>
                </a:cubicBezTo>
                <a:cubicBezTo>
                  <a:pt x="50354" y="111100"/>
                  <a:pt x="38447" y="105767"/>
                  <a:pt x="29815" y="97160"/>
                </a:cubicBezTo>
                <a:cubicBezTo>
                  <a:pt x="29766" y="97110"/>
                  <a:pt x="29716" y="97061"/>
                  <a:pt x="29666" y="97011"/>
                </a:cubicBezTo>
                <a:lnTo>
                  <a:pt x="27781" y="95225"/>
                </a:lnTo>
                <a:lnTo>
                  <a:pt x="39663" y="95225"/>
                </a:lnTo>
                <a:cubicBezTo>
                  <a:pt x="44053" y="95225"/>
                  <a:pt x="47600" y="91678"/>
                  <a:pt x="47600" y="87288"/>
                </a:cubicBezTo>
                <a:cubicBezTo>
                  <a:pt x="47600" y="82897"/>
                  <a:pt x="44053" y="79350"/>
                  <a:pt x="39663" y="79350"/>
                </a:cubicBezTo>
                <a:lnTo>
                  <a:pt x="7938" y="79375"/>
                </a:lnTo>
                <a:cubicBezTo>
                  <a:pt x="5829" y="79375"/>
                  <a:pt x="3795" y="80218"/>
                  <a:pt x="2307" y="81731"/>
                </a:cubicBezTo>
                <a:cubicBezTo>
                  <a:pt x="819" y="83245"/>
                  <a:pt x="-25" y="85254"/>
                  <a:pt x="0" y="87387"/>
                </a:cubicBezTo>
                <a:lnTo>
                  <a:pt x="248" y="118889"/>
                </a:lnTo>
                <a:cubicBezTo>
                  <a:pt x="273" y="123279"/>
                  <a:pt x="3870" y="126802"/>
                  <a:pt x="8260" y="126752"/>
                </a:cubicBezTo>
                <a:cubicBezTo>
                  <a:pt x="12650" y="126702"/>
                  <a:pt x="16173" y="123130"/>
                  <a:pt x="16123" y="118740"/>
                </a:cubicBezTo>
                <a:lnTo>
                  <a:pt x="16024" y="105966"/>
                </a:lnTo>
                <a:lnTo>
                  <a:pt x="18678" y="108471"/>
                </a:lnTo>
                <a:cubicBezTo>
                  <a:pt x="30163" y="119906"/>
                  <a:pt x="46013" y="127000"/>
                  <a:pt x="63500" y="127000"/>
                </a:cubicBezTo>
                <a:cubicBezTo>
                  <a:pt x="95498" y="127000"/>
                  <a:pt x="121965" y="103336"/>
                  <a:pt x="126355" y="72554"/>
                </a:cubicBezTo>
                <a:close/>
              </a:path>
            </a:pathLst>
          </a:custGeom>
          <a:solidFill>
            <a:srgbClr val="D4A373"/>
          </a:solidFill>
          <a:ln/>
        </p:spPr>
      </p:sp>
      <p:sp>
        <p:nvSpPr>
          <p:cNvPr id="10" name="Text 8"/>
          <p:cNvSpPr/>
          <p:nvPr/>
        </p:nvSpPr>
        <p:spPr>
          <a:xfrm>
            <a:off x="698500" y="1873250"/>
            <a:ext cx="4699000" cy="19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30000"/>
              </a:lnSpc>
            </a:pPr>
            <a:r>
              <a:rPr lang="en-US" sz="1000" b="1" dirty="0">
                <a:solidFill>
                  <a:srgbClr val="3C3633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Real-Time Sync:</a:t>
            </a:r>
            <a:r>
              <a:rPr lang="en-US" sz="1000" dirty="0">
                <a:solidFill>
                  <a:srgbClr val="3C3633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 Orders, inventory, and sales data update instantly across all devices</a:t>
            </a:r>
            <a:endParaRPr lang="en-US" sz="1600" dirty="0"/>
          </a:p>
        </p:txBody>
      </p:sp>
      <p:sp>
        <p:nvSpPr>
          <p:cNvPr id="11" name="Shape 9"/>
          <p:cNvSpPr/>
          <p:nvPr/>
        </p:nvSpPr>
        <p:spPr>
          <a:xfrm>
            <a:off x="484187" y="2159000"/>
            <a:ext cx="142875" cy="127000"/>
          </a:xfrm>
          <a:custGeom>
            <a:avLst/>
            <a:gdLst/>
            <a:ahLst/>
            <a:cxnLst/>
            <a:rect l="l" t="t" r="r" b="b"/>
            <a:pathLst>
              <a:path w="142875" h="127000">
                <a:moveTo>
                  <a:pt x="71438" y="23812"/>
                </a:moveTo>
                <a:cubicBezTo>
                  <a:pt x="48890" y="23812"/>
                  <a:pt x="28476" y="32742"/>
                  <a:pt x="13469" y="47278"/>
                </a:cubicBezTo>
                <a:cubicBezTo>
                  <a:pt x="10319" y="50329"/>
                  <a:pt x="5283" y="50254"/>
                  <a:pt x="2257" y="47104"/>
                </a:cubicBezTo>
                <a:cubicBezTo>
                  <a:pt x="-769" y="43954"/>
                  <a:pt x="-719" y="38919"/>
                  <a:pt x="2431" y="35892"/>
                </a:cubicBezTo>
                <a:cubicBezTo>
                  <a:pt x="20265" y="18579"/>
                  <a:pt x="44624" y="7938"/>
                  <a:pt x="71438" y="7938"/>
                </a:cubicBezTo>
                <a:cubicBezTo>
                  <a:pt x="98251" y="7938"/>
                  <a:pt x="122610" y="18579"/>
                  <a:pt x="140469" y="35892"/>
                </a:cubicBezTo>
                <a:cubicBezTo>
                  <a:pt x="143619" y="38943"/>
                  <a:pt x="143694" y="43979"/>
                  <a:pt x="140643" y="47104"/>
                </a:cubicBezTo>
                <a:cubicBezTo>
                  <a:pt x="137592" y="50229"/>
                  <a:pt x="132556" y="50329"/>
                  <a:pt x="129431" y="47278"/>
                </a:cubicBezTo>
                <a:cubicBezTo>
                  <a:pt x="114399" y="32742"/>
                  <a:pt x="93985" y="23812"/>
                  <a:pt x="71438" y="23812"/>
                </a:cubicBezTo>
                <a:close/>
                <a:moveTo>
                  <a:pt x="59531" y="107156"/>
                </a:moveTo>
                <a:cubicBezTo>
                  <a:pt x="59531" y="100585"/>
                  <a:pt x="64866" y="95250"/>
                  <a:pt x="71438" y="95250"/>
                </a:cubicBezTo>
                <a:cubicBezTo>
                  <a:pt x="78009" y="95250"/>
                  <a:pt x="83344" y="100585"/>
                  <a:pt x="83344" y="107156"/>
                </a:cubicBezTo>
                <a:cubicBezTo>
                  <a:pt x="83344" y="113727"/>
                  <a:pt x="78009" y="119063"/>
                  <a:pt x="71438" y="119063"/>
                </a:cubicBezTo>
                <a:cubicBezTo>
                  <a:pt x="64866" y="119063"/>
                  <a:pt x="59531" y="113727"/>
                  <a:pt x="59531" y="107156"/>
                </a:cubicBezTo>
                <a:close/>
                <a:moveTo>
                  <a:pt x="41672" y="80913"/>
                </a:moveTo>
                <a:cubicBezTo>
                  <a:pt x="38770" y="84212"/>
                  <a:pt x="33759" y="84510"/>
                  <a:pt x="30460" y="81607"/>
                </a:cubicBezTo>
                <a:cubicBezTo>
                  <a:pt x="27161" y="78705"/>
                  <a:pt x="26863" y="73695"/>
                  <a:pt x="29766" y="70396"/>
                </a:cubicBezTo>
                <a:cubicBezTo>
                  <a:pt x="39936" y="58886"/>
                  <a:pt x="54843" y="51594"/>
                  <a:pt x="71438" y="51594"/>
                </a:cubicBezTo>
                <a:cubicBezTo>
                  <a:pt x="88032" y="51594"/>
                  <a:pt x="102939" y="58886"/>
                  <a:pt x="113109" y="70396"/>
                </a:cubicBezTo>
                <a:cubicBezTo>
                  <a:pt x="116012" y="73695"/>
                  <a:pt x="115689" y="78705"/>
                  <a:pt x="112415" y="81607"/>
                </a:cubicBezTo>
                <a:cubicBezTo>
                  <a:pt x="109141" y="84510"/>
                  <a:pt x="104105" y="84187"/>
                  <a:pt x="101203" y="80913"/>
                </a:cubicBezTo>
                <a:cubicBezTo>
                  <a:pt x="93911" y="72653"/>
                  <a:pt x="83294" y="67469"/>
                  <a:pt x="71438" y="67469"/>
                </a:cubicBezTo>
                <a:cubicBezTo>
                  <a:pt x="59581" y="67469"/>
                  <a:pt x="48964" y="72653"/>
                  <a:pt x="41672" y="80913"/>
                </a:cubicBezTo>
                <a:close/>
              </a:path>
            </a:pathLst>
          </a:custGeom>
          <a:solidFill>
            <a:srgbClr val="D4A373"/>
          </a:solidFill>
          <a:ln/>
        </p:spPr>
      </p:sp>
      <p:sp>
        <p:nvSpPr>
          <p:cNvPr id="12" name="Text 10"/>
          <p:cNvSpPr/>
          <p:nvPr/>
        </p:nvSpPr>
        <p:spPr>
          <a:xfrm>
            <a:off x="698500" y="2127250"/>
            <a:ext cx="4968875" cy="19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30000"/>
              </a:lnSpc>
            </a:pPr>
            <a:r>
              <a:rPr lang="en-US" sz="1000" b="1" dirty="0">
                <a:solidFill>
                  <a:srgbClr val="3C3633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Offline Mode:</a:t>
            </a:r>
            <a:r>
              <a:rPr lang="en-US" sz="1000" dirty="0">
                <a:solidFill>
                  <a:srgbClr val="3C3633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 Continue operations during internet outages; sync when connection returns</a:t>
            </a:r>
            <a:endParaRPr lang="en-US" sz="1600" dirty="0"/>
          </a:p>
        </p:txBody>
      </p:sp>
      <p:sp>
        <p:nvSpPr>
          <p:cNvPr id="13" name="Shape 11"/>
          <p:cNvSpPr/>
          <p:nvPr/>
        </p:nvSpPr>
        <p:spPr>
          <a:xfrm>
            <a:off x="492125" y="2413000"/>
            <a:ext cx="127000" cy="127000"/>
          </a:xfrm>
          <a:custGeom>
            <a:avLst/>
            <a:gdLst/>
            <a:ahLst/>
            <a:cxnLst/>
            <a:rect l="l" t="t" r="r" b="b"/>
            <a:pathLst>
              <a:path w="127000" h="127000">
                <a:moveTo>
                  <a:pt x="15850" y="3572"/>
                </a:moveTo>
                <a:cubicBezTo>
                  <a:pt x="15652" y="1538"/>
                  <a:pt x="13940" y="0"/>
                  <a:pt x="11906" y="0"/>
                </a:cubicBezTo>
                <a:cubicBezTo>
                  <a:pt x="9872" y="0"/>
                  <a:pt x="8161" y="1538"/>
                  <a:pt x="7938" y="3547"/>
                </a:cubicBezTo>
                <a:lnTo>
                  <a:pt x="4440" y="37133"/>
                </a:lnTo>
                <a:cubicBezTo>
                  <a:pt x="4118" y="38621"/>
                  <a:pt x="3969" y="40134"/>
                  <a:pt x="3969" y="41647"/>
                </a:cubicBezTo>
                <a:cubicBezTo>
                  <a:pt x="3969" y="53032"/>
                  <a:pt x="12675" y="62384"/>
                  <a:pt x="23812" y="63401"/>
                </a:cubicBezTo>
                <a:lnTo>
                  <a:pt x="23812" y="119063"/>
                </a:lnTo>
                <a:cubicBezTo>
                  <a:pt x="23812" y="123453"/>
                  <a:pt x="27360" y="127000"/>
                  <a:pt x="31750" y="127000"/>
                </a:cubicBezTo>
                <a:cubicBezTo>
                  <a:pt x="36140" y="127000"/>
                  <a:pt x="39688" y="123453"/>
                  <a:pt x="39688" y="119063"/>
                </a:cubicBezTo>
                <a:lnTo>
                  <a:pt x="39688" y="63401"/>
                </a:lnTo>
                <a:cubicBezTo>
                  <a:pt x="50825" y="62384"/>
                  <a:pt x="59531" y="53032"/>
                  <a:pt x="59531" y="41647"/>
                </a:cubicBezTo>
                <a:cubicBezTo>
                  <a:pt x="59531" y="40134"/>
                  <a:pt x="59382" y="38621"/>
                  <a:pt x="59060" y="37133"/>
                </a:cubicBezTo>
                <a:lnTo>
                  <a:pt x="55538" y="3547"/>
                </a:lnTo>
                <a:cubicBezTo>
                  <a:pt x="55339" y="1538"/>
                  <a:pt x="53628" y="0"/>
                  <a:pt x="51594" y="0"/>
                </a:cubicBezTo>
                <a:cubicBezTo>
                  <a:pt x="49560" y="0"/>
                  <a:pt x="47848" y="1538"/>
                  <a:pt x="47650" y="3572"/>
                </a:cubicBezTo>
                <a:lnTo>
                  <a:pt x="44276" y="37182"/>
                </a:lnTo>
                <a:cubicBezTo>
                  <a:pt x="44128" y="38596"/>
                  <a:pt x="42937" y="39688"/>
                  <a:pt x="41523" y="39688"/>
                </a:cubicBezTo>
                <a:cubicBezTo>
                  <a:pt x="40084" y="39688"/>
                  <a:pt x="38894" y="38596"/>
                  <a:pt x="38745" y="37157"/>
                </a:cubicBezTo>
                <a:lnTo>
                  <a:pt x="35694" y="3621"/>
                </a:lnTo>
                <a:cubicBezTo>
                  <a:pt x="35520" y="1563"/>
                  <a:pt x="33809" y="0"/>
                  <a:pt x="31750" y="0"/>
                </a:cubicBezTo>
                <a:cubicBezTo>
                  <a:pt x="29691" y="0"/>
                  <a:pt x="27980" y="1563"/>
                  <a:pt x="27806" y="3621"/>
                </a:cubicBezTo>
                <a:lnTo>
                  <a:pt x="24755" y="37157"/>
                </a:lnTo>
                <a:cubicBezTo>
                  <a:pt x="24631" y="38596"/>
                  <a:pt x="23416" y="39688"/>
                  <a:pt x="21977" y="39688"/>
                </a:cubicBezTo>
                <a:cubicBezTo>
                  <a:pt x="20538" y="39688"/>
                  <a:pt x="19348" y="38596"/>
                  <a:pt x="19224" y="37182"/>
                </a:cubicBezTo>
                <a:lnTo>
                  <a:pt x="15850" y="3572"/>
                </a:lnTo>
                <a:close/>
                <a:moveTo>
                  <a:pt x="111125" y="0"/>
                </a:moveTo>
                <a:cubicBezTo>
                  <a:pt x="107156" y="0"/>
                  <a:pt x="79375" y="7938"/>
                  <a:pt x="79375" y="43656"/>
                </a:cubicBezTo>
                <a:lnTo>
                  <a:pt x="79375" y="71438"/>
                </a:lnTo>
                <a:cubicBezTo>
                  <a:pt x="79375" y="80194"/>
                  <a:pt x="86494" y="87313"/>
                  <a:pt x="95250" y="87313"/>
                </a:cubicBezTo>
                <a:lnTo>
                  <a:pt x="103188" y="87313"/>
                </a:lnTo>
                <a:lnTo>
                  <a:pt x="103188" y="119063"/>
                </a:lnTo>
                <a:cubicBezTo>
                  <a:pt x="103188" y="123453"/>
                  <a:pt x="106735" y="127000"/>
                  <a:pt x="111125" y="127000"/>
                </a:cubicBezTo>
                <a:cubicBezTo>
                  <a:pt x="115515" y="127000"/>
                  <a:pt x="119063" y="123453"/>
                  <a:pt x="119063" y="119063"/>
                </a:cubicBezTo>
                <a:lnTo>
                  <a:pt x="119063" y="7938"/>
                </a:lnTo>
                <a:cubicBezTo>
                  <a:pt x="119063" y="3547"/>
                  <a:pt x="115515" y="0"/>
                  <a:pt x="111125" y="0"/>
                </a:cubicBezTo>
                <a:close/>
              </a:path>
            </a:pathLst>
          </a:custGeom>
          <a:solidFill>
            <a:srgbClr val="D4A373"/>
          </a:solidFill>
          <a:ln/>
        </p:spPr>
      </p:sp>
      <p:sp>
        <p:nvSpPr>
          <p:cNvPr id="14" name="Text 12"/>
          <p:cNvSpPr/>
          <p:nvPr/>
        </p:nvSpPr>
        <p:spPr>
          <a:xfrm>
            <a:off x="698500" y="2381250"/>
            <a:ext cx="4452938" cy="19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30000"/>
              </a:lnSpc>
            </a:pPr>
            <a:r>
              <a:rPr lang="en-US" sz="1000" b="1" dirty="0">
                <a:solidFill>
                  <a:srgbClr val="3C3633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Multi-Channel Integration:</a:t>
            </a:r>
            <a:r>
              <a:rPr lang="en-US" sz="1000" dirty="0">
                <a:solidFill>
                  <a:srgbClr val="3C3633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 Dine-in, takeaway, and delivery orders in one system</a:t>
            </a:r>
            <a:endParaRPr lang="en-US" sz="1600" dirty="0"/>
          </a:p>
        </p:txBody>
      </p:sp>
      <p:sp>
        <p:nvSpPr>
          <p:cNvPr id="15" name="Shape 13"/>
          <p:cNvSpPr/>
          <p:nvPr/>
        </p:nvSpPr>
        <p:spPr>
          <a:xfrm>
            <a:off x="500063" y="2667000"/>
            <a:ext cx="111125" cy="127000"/>
          </a:xfrm>
          <a:custGeom>
            <a:avLst/>
            <a:gdLst/>
            <a:ahLst/>
            <a:cxnLst/>
            <a:rect l="l" t="t" r="r" b="b"/>
            <a:pathLst>
              <a:path w="111125" h="127000">
                <a:moveTo>
                  <a:pt x="84038" y="-2456"/>
                </a:moveTo>
                <a:cubicBezTo>
                  <a:pt x="86990" y="-322"/>
                  <a:pt x="88081" y="3547"/>
                  <a:pt x="86742" y="6921"/>
                </a:cubicBezTo>
                <a:lnTo>
                  <a:pt x="67295" y="55563"/>
                </a:lnTo>
                <a:lnTo>
                  <a:pt x="103188" y="55563"/>
                </a:lnTo>
                <a:cubicBezTo>
                  <a:pt x="106536" y="55563"/>
                  <a:pt x="109513" y="57646"/>
                  <a:pt x="110654" y="60796"/>
                </a:cubicBezTo>
                <a:cubicBezTo>
                  <a:pt x="111795" y="63946"/>
                  <a:pt x="110827" y="67469"/>
                  <a:pt x="108272" y="69602"/>
                </a:cubicBezTo>
                <a:lnTo>
                  <a:pt x="36835" y="129133"/>
                </a:lnTo>
                <a:cubicBezTo>
                  <a:pt x="34032" y="131465"/>
                  <a:pt x="30038" y="131589"/>
                  <a:pt x="27087" y="129456"/>
                </a:cubicBezTo>
                <a:cubicBezTo>
                  <a:pt x="24135" y="127322"/>
                  <a:pt x="23044" y="123453"/>
                  <a:pt x="24383" y="120079"/>
                </a:cubicBezTo>
                <a:lnTo>
                  <a:pt x="43830" y="71438"/>
                </a:lnTo>
                <a:lnTo>
                  <a:pt x="7938" y="71438"/>
                </a:lnTo>
                <a:cubicBezTo>
                  <a:pt x="4589" y="71438"/>
                  <a:pt x="1612" y="69354"/>
                  <a:pt x="471" y="66204"/>
                </a:cubicBezTo>
                <a:cubicBezTo>
                  <a:pt x="-670" y="63054"/>
                  <a:pt x="298" y="59531"/>
                  <a:pt x="2853" y="57398"/>
                </a:cubicBezTo>
                <a:lnTo>
                  <a:pt x="74290" y="-2133"/>
                </a:lnTo>
                <a:cubicBezTo>
                  <a:pt x="77093" y="-4465"/>
                  <a:pt x="81087" y="-4589"/>
                  <a:pt x="84038" y="-2456"/>
                </a:cubicBezTo>
                <a:close/>
              </a:path>
            </a:pathLst>
          </a:custGeom>
          <a:solidFill>
            <a:srgbClr val="D4A373"/>
          </a:solidFill>
          <a:ln/>
        </p:spPr>
      </p:sp>
      <p:sp>
        <p:nvSpPr>
          <p:cNvPr id="16" name="Text 14"/>
          <p:cNvSpPr/>
          <p:nvPr/>
        </p:nvSpPr>
        <p:spPr>
          <a:xfrm>
            <a:off x="698500" y="2635250"/>
            <a:ext cx="4889500" cy="19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30000"/>
              </a:lnSpc>
            </a:pPr>
            <a:r>
              <a:rPr lang="en-US" sz="1000" b="1" dirty="0">
                <a:solidFill>
                  <a:srgbClr val="3C3633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Fast Order Flow:</a:t>
            </a:r>
            <a:r>
              <a:rPr lang="en-US" sz="1000" dirty="0">
                <a:solidFill>
                  <a:srgbClr val="3C3633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 Direct transmission from table to kitchen reduces errors and wait times</a:t>
            </a:r>
            <a:endParaRPr lang="en-US" sz="1600" dirty="0"/>
          </a:p>
        </p:txBody>
      </p:sp>
      <p:sp>
        <p:nvSpPr>
          <p:cNvPr id="17" name="Shape 15"/>
          <p:cNvSpPr/>
          <p:nvPr/>
        </p:nvSpPr>
        <p:spPr>
          <a:xfrm>
            <a:off x="317500" y="3067050"/>
            <a:ext cx="5699125" cy="2571750"/>
          </a:xfrm>
          <a:custGeom>
            <a:avLst/>
            <a:gdLst/>
            <a:ahLst/>
            <a:cxnLst/>
            <a:rect l="l" t="t" r="r" b="b"/>
            <a:pathLst>
              <a:path w="5699125" h="2571750">
                <a:moveTo>
                  <a:pt x="95258" y="0"/>
                </a:moveTo>
                <a:lnTo>
                  <a:pt x="5603867" y="0"/>
                </a:lnTo>
                <a:cubicBezTo>
                  <a:pt x="5656477" y="0"/>
                  <a:pt x="5699125" y="42648"/>
                  <a:pt x="5699125" y="95258"/>
                </a:cubicBezTo>
                <a:lnTo>
                  <a:pt x="5699125" y="2476492"/>
                </a:lnTo>
                <a:cubicBezTo>
                  <a:pt x="5699125" y="2529102"/>
                  <a:pt x="5656477" y="2571750"/>
                  <a:pt x="5603867" y="2571750"/>
                </a:cubicBezTo>
                <a:lnTo>
                  <a:pt x="95258" y="2571750"/>
                </a:lnTo>
                <a:cubicBezTo>
                  <a:pt x="42648" y="2571750"/>
                  <a:pt x="0" y="2529102"/>
                  <a:pt x="0" y="2476492"/>
                </a:cubicBezTo>
                <a:lnTo>
                  <a:pt x="0" y="95258"/>
                </a:lnTo>
                <a:cubicBezTo>
                  <a:pt x="0" y="42684"/>
                  <a:pt x="42684" y="0"/>
                  <a:pt x="95258" y="0"/>
                </a:cubicBezTo>
                <a:close/>
              </a:path>
            </a:pathLst>
          </a:custGeom>
          <a:solidFill>
            <a:srgbClr val="FFFFFF"/>
          </a:solidFill>
          <a:ln/>
          <a:effectLst>
            <a:outerShdw blurRad="47625" dist="31750" dir="5400000" algn="bl" rotWithShape="0">
              <a:srgbClr val="000000">
                <a:alpha val="10196"/>
              </a:srgbClr>
            </a:outerShdw>
          </a:effectLst>
        </p:spPr>
      </p:sp>
      <p:sp>
        <p:nvSpPr>
          <p:cNvPr id="18" name="Shape 16"/>
          <p:cNvSpPr/>
          <p:nvPr/>
        </p:nvSpPr>
        <p:spPr>
          <a:xfrm>
            <a:off x="496094" y="3257550"/>
            <a:ext cx="158750" cy="158750"/>
          </a:xfrm>
          <a:custGeom>
            <a:avLst/>
            <a:gdLst/>
            <a:ahLst/>
            <a:cxnLst/>
            <a:rect l="l" t="t" r="r" b="b"/>
            <a:pathLst>
              <a:path w="158750" h="158750">
                <a:moveTo>
                  <a:pt x="19844" y="19844"/>
                </a:moveTo>
                <a:cubicBezTo>
                  <a:pt x="19844" y="14356"/>
                  <a:pt x="15410" y="9922"/>
                  <a:pt x="9922" y="9922"/>
                </a:cubicBezTo>
                <a:cubicBezTo>
                  <a:pt x="4434" y="9922"/>
                  <a:pt x="0" y="14356"/>
                  <a:pt x="0" y="19844"/>
                </a:cubicBezTo>
                <a:lnTo>
                  <a:pt x="0" y="124023"/>
                </a:lnTo>
                <a:cubicBezTo>
                  <a:pt x="0" y="137728"/>
                  <a:pt x="11100" y="148828"/>
                  <a:pt x="24805" y="148828"/>
                </a:cubicBezTo>
                <a:lnTo>
                  <a:pt x="148828" y="148828"/>
                </a:lnTo>
                <a:cubicBezTo>
                  <a:pt x="154316" y="148828"/>
                  <a:pt x="158750" y="144394"/>
                  <a:pt x="158750" y="138906"/>
                </a:cubicBezTo>
                <a:cubicBezTo>
                  <a:pt x="158750" y="133418"/>
                  <a:pt x="154316" y="128984"/>
                  <a:pt x="148828" y="128984"/>
                </a:cubicBezTo>
                <a:lnTo>
                  <a:pt x="24805" y="128984"/>
                </a:lnTo>
                <a:cubicBezTo>
                  <a:pt x="22076" y="128984"/>
                  <a:pt x="19844" y="126752"/>
                  <a:pt x="19844" y="124023"/>
                </a:cubicBezTo>
                <a:lnTo>
                  <a:pt x="19844" y="19844"/>
                </a:lnTo>
                <a:close/>
                <a:moveTo>
                  <a:pt x="145914" y="46695"/>
                </a:moveTo>
                <a:cubicBezTo>
                  <a:pt x="149789" y="42819"/>
                  <a:pt x="149789" y="36525"/>
                  <a:pt x="145914" y="32649"/>
                </a:cubicBezTo>
                <a:cubicBezTo>
                  <a:pt x="142038" y="28773"/>
                  <a:pt x="135744" y="28773"/>
                  <a:pt x="131868" y="32649"/>
                </a:cubicBezTo>
                <a:lnTo>
                  <a:pt x="99219" y="65329"/>
                </a:lnTo>
                <a:lnTo>
                  <a:pt x="81421" y="47563"/>
                </a:lnTo>
                <a:cubicBezTo>
                  <a:pt x="77546" y="43687"/>
                  <a:pt x="71251" y="43687"/>
                  <a:pt x="67376" y="47563"/>
                </a:cubicBezTo>
                <a:lnTo>
                  <a:pt x="37610" y="77329"/>
                </a:lnTo>
                <a:cubicBezTo>
                  <a:pt x="33734" y="81204"/>
                  <a:pt x="33734" y="87499"/>
                  <a:pt x="37610" y="91374"/>
                </a:cubicBezTo>
                <a:cubicBezTo>
                  <a:pt x="41486" y="95250"/>
                  <a:pt x="47780" y="95250"/>
                  <a:pt x="51656" y="91374"/>
                </a:cubicBezTo>
                <a:lnTo>
                  <a:pt x="74414" y="68616"/>
                </a:lnTo>
                <a:lnTo>
                  <a:pt x="92211" y="86413"/>
                </a:lnTo>
                <a:cubicBezTo>
                  <a:pt x="96087" y="90289"/>
                  <a:pt x="102381" y="90289"/>
                  <a:pt x="106257" y="86413"/>
                </a:cubicBezTo>
                <a:lnTo>
                  <a:pt x="145945" y="46726"/>
                </a:lnTo>
                <a:close/>
              </a:path>
            </a:pathLst>
          </a:custGeom>
          <a:solidFill>
            <a:srgbClr val="D4A373"/>
          </a:solidFill>
          <a:ln/>
        </p:spPr>
      </p:sp>
      <p:sp>
        <p:nvSpPr>
          <p:cNvPr id="19" name="Text 17"/>
          <p:cNvSpPr/>
          <p:nvPr/>
        </p:nvSpPr>
        <p:spPr>
          <a:xfrm>
            <a:off x="674688" y="3225800"/>
            <a:ext cx="5262563" cy="22225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20000"/>
              </a:lnSpc>
            </a:pPr>
            <a:r>
              <a:rPr lang="en-US" sz="1250" b="1" dirty="0">
                <a:solidFill>
                  <a:srgbClr val="4A5D52"/>
                </a:solidFill>
                <a:latin typeface="Oranienbaum" pitchFamily="34" charset="0"/>
                <a:ea typeface="Oranienbaum" pitchFamily="34" charset="-122"/>
                <a:cs typeface="Oranienbaum" pitchFamily="34" charset="-120"/>
              </a:rPr>
              <a:t>Remote Access &amp; Analytics</a:t>
            </a:r>
            <a:endParaRPr lang="en-US" sz="1600" dirty="0"/>
          </a:p>
        </p:txBody>
      </p:sp>
      <p:sp>
        <p:nvSpPr>
          <p:cNvPr id="20" name="Shape 18"/>
          <p:cNvSpPr/>
          <p:nvPr/>
        </p:nvSpPr>
        <p:spPr>
          <a:xfrm>
            <a:off x="476250" y="3543300"/>
            <a:ext cx="5381625" cy="603250"/>
          </a:xfrm>
          <a:custGeom>
            <a:avLst/>
            <a:gdLst/>
            <a:ahLst/>
            <a:cxnLst/>
            <a:rect l="l" t="t" r="r" b="b"/>
            <a:pathLst>
              <a:path w="5381625" h="603250">
                <a:moveTo>
                  <a:pt x="63498" y="0"/>
                </a:moveTo>
                <a:lnTo>
                  <a:pt x="5318127" y="0"/>
                </a:lnTo>
                <a:cubicBezTo>
                  <a:pt x="5353196" y="0"/>
                  <a:pt x="5381625" y="28429"/>
                  <a:pt x="5381625" y="63498"/>
                </a:cubicBezTo>
                <a:lnTo>
                  <a:pt x="5381625" y="539752"/>
                </a:lnTo>
                <a:cubicBezTo>
                  <a:pt x="5381625" y="574821"/>
                  <a:pt x="5353196" y="603250"/>
                  <a:pt x="5318127" y="603250"/>
                </a:cubicBezTo>
                <a:lnTo>
                  <a:pt x="63498" y="603250"/>
                </a:lnTo>
                <a:cubicBezTo>
                  <a:pt x="28429" y="603250"/>
                  <a:pt x="0" y="574821"/>
                  <a:pt x="0" y="539752"/>
                </a:cubicBezTo>
                <a:lnTo>
                  <a:pt x="0" y="63498"/>
                </a:lnTo>
                <a:cubicBezTo>
                  <a:pt x="0" y="28453"/>
                  <a:pt x="28453" y="0"/>
                  <a:pt x="63498" y="0"/>
                </a:cubicBezTo>
                <a:close/>
              </a:path>
            </a:pathLst>
          </a:custGeom>
          <a:solidFill>
            <a:srgbClr val="4A5D52">
              <a:alpha val="5098"/>
            </a:srgbClr>
          </a:solidFill>
          <a:ln/>
        </p:spPr>
      </p:sp>
      <p:sp>
        <p:nvSpPr>
          <p:cNvPr id="21" name="Text 19"/>
          <p:cNvSpPr/>
          <p:nvPr/>
        </p:nvSpPr>
        <p:spPr>
          <a:xfrm>
            <a:off x="571500" y="3638550"/>
            <a:ext cx="5254625" cy="19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30000"/>
              </a:lnSpc>
            </a:pPr>
            <a:r>
              <a:rPr lang="en-US" sz="1000" b="1" dirty="0">
                <a:solidFill>
                  <a:srgbClr val="4A5D52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Anywhere Access</a:t>
            </a:r>
            <a:endParaRPr lang="en-US" sz="1600" dirty="0"/>
          </a:p>
        </p:txBody>
      </p:sp>
      <p:sp>
        <p:nvSpPr>
          <p:cNvPr id="22" name="Text 20"/>
          <p:cNvSpPr/>
          <p:nvPr/>
        </p:nvSpPr>
        <p:spPr>
          <a:xfrm>
            <a:off x="571500" y="3860800"/>
            <a:ext cx="5254625" cy="19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30000"/>
              </a:lnSpc>
            </a:pPr>
            <a:r>
              <a:rPr lang="en-US" sz="1000" dirty="0">
                <a:solidFill>
                  <a:srgbClr val="3C3633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Monitor sales, labor costs, and inventory from any device, anywhere</a:t>
            </a:r>
            <a:endParaRPr lang="en-US" sz="1600" dirty="0"/>
          </a:p>
        </p:txBody>
      </p:sp>
      <p:sp>
        <p:nvSpPr>
          <p:cNvPr id="23" name="Shape 21"/>
          <p:cNvSpPr/>
          <p:nvPr/>
        </p:nvSpPr>
        <p:spPr>
          <a:xfrm>
            <a:off x="476250" y="4210050"/>
            <a:ext cx="5381625" cy="603250"/>
          </a:xfrm>
          <a:custGeom>
            <a:avLst/>
            <a:gdLst/>
            <a:ahLst/>
            <a:cxnLst/>
            <a:rect l="l" t="t" r="r" b="b"/>
            <a:pathLst>
              <a:path w="5381625" h="603250">
                <a:moveTo>
                  <a:pt x="63498" y="0"/>
                </a:moveTo>
                <a:lnTo>
                  <a:pt x="5318127" y="0"/>
                </a:lnTo>
                <a:cubicBezTo>
                  <a:pt x="5353196" y="0"/>
                  <a:pt x="5381625" y="28429"/>
                  <a:pt x="5381625" y="63498"/>
                </a:cubicBezTo>
                <a:lnTo>
                  <a:pt x="5381625" y="539752"/>
                </a:lnTo>
                <a:cubicBezTo>
                  <a:pt x="5381625" y="574821"/>
                  <a:pt x="5353196" y="603250"/>
                  <a:pt x="5318127" y="603250"/>
                </a:cubicBezTo>
                <a:lnTo>
                  <a:pt x="63498" y="603250"/>
                </a:lnTo>
                <a:cubicBezTo>
                  <a:pt x="28429" y="603250"/>
                  <a:pt x="0" y="574821"/>
                  <a:pt x="0" y="539752"/>
                </a:cubicBezTo>
                <a:lnTo>
                  <a:pt x="0" y="63498"/>
                </a:lnTo>
                <a:cubicBezTo>
                  <a:pt x="0" y="28453"/>
                  <a:pt x="28453" y="0"/>
                  <a:pt x="63498" y="0"/>
                </a:cubicBezTo>
                <a:close/>
              </a:path>
            </a:pathLst>
          </a:custGeom>
          <a:solidFill>
            <a:srgbClr val="4A5D52">
              <a:alpha val="5098"/>
            </a:srgbClr>
          </a:solidFill>
          <a:ln/>
        </p:spPr>
      </p:sp>
      <p:sp>
        <p:nvSpPr>
          <p:cNvPr id="24" name="Text 22"/>
          <p:cNvSpPr/>
          <p:nvPr/>
        </p:nvSpPr>
        <p:spPr>
          <a:xfrm>
            <a:off x="571500" y="4305300"/>
            <a:ext cx="5254625" cy="19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30000"/>
              </a:lnSpc>
            </a:pPr>
            <a:r>
              <a:rPr lang="en-US" sz="1000" b="1" dirty="0">
                <a:solidFill>
                  <a:srgbClr val="4A5D52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Clear Reporting</a:t>
            </a:r>
            <a:endParaRPr lang="en-US" sz="1600" dirty="0"/>
          </a:p>
        </p:txBody>
      </p:sp>
      <p:sp>
        <p:nvSpPr>
          <p:cNvPr id="25" name="Text 23"/>
          <p:cNvSpPr/>
          <p:nvPr/>
        </p:nvSpPr>
        <p:spPr>
          <a:xfrm>
            <a:off x="571500" y="4527550"/>
            <a:ext cx="5254625" cy="19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30000"/>
              </a:lnSpc>
            </a:pPr>
            <a:r>
              <a:rPr lang="en-US" sz="1000" dirty="0">
                <a:solidFill>
                  <a:srgbClr val="3C3633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Daily sales highlights, top-selling dishes, staff performance metrics</a:t>
            </a:r>
            <a:endParaRPr lang="en-US" sz="1600" dirty="0"/>
          </a:p>
        </p:txBody>
      </p:sp>
      <p:sp>
        <p:nvSpPr>
          <p:cNvPr id="26" name="Shape 24"/>
          <p:cNvSpPr/>
          <p:nvPr/>
        </p:nvSpPr>
        <p:spPr>
          <a:xfrm>
            <a:off x="476250" y="4876800"/>
            <a:ext cx="5381625" cy="603250"/>
          </a:xfrm>
          <a:custGeom>
            <a:avLst/>
            <a:gdLst/>
            <a:ahLst/>
            <a:cxnLst/>
            <a:rect l="l" t="t" r="r" b="b"/>
            <a:pathLst>
              <a:path w="5381625" h="603250">
                <a:moveTo>
                  <a:pt x="63498" y="0"/>
                </a:moveTo>
                <a:lnTo>
                  <a:pt x="5318127" y="0"/>
                </a:lnTo>
                <a:cubicBezTo>
                  <a:pt x="5353196" y="0"/>
                  <a:pt x="5381625" y="28429"/>
                  <a:pt x="5381625" y="63498"/>
                </a:cubicBezTo>
                <a:lnTo>
                  <a:pt x="5381625" y="539752"/>
                </a:lnTo>
                <a:cubicBezTo>
                  <a:pt x="5381625" y="574821"/>
                  <a:pt x="5353196" y="603250"/>
                  <a:pt x="5318127" y="603250"/>
                </a:cubicBezTo>
                <a:lnTo>
                  <a:pt x="63498" y="603250"/>
                </a:lnTo>
                <a:cubicBezTo>
                  <a:pt x="28429" y="603250"/>
                  <a:pt x="0" y="574821"/>
                  <a:pt x="0" y="539752"/>
                </a:cubicBezTo>
                <a:lnTo>
                  <a:pt x="0" y="63498"/>
                </a:lnTo>
                <a:cubicBezTo>
                  <a:pt x="0" y="28453"/>
                  <a:pt x="28453" y="0"/>
                  <a:pt x="63498" y="0"/>
                </a:cubicBezTo>
                <a:close/>
              </a:path>
            </a:pathLst>
          </a:custGeom>
          <a:solidFill>
            <a:srgbClr val="4A5D52">
              <a:alpha val="5098"/>
            </a:srgbClr>
          </a:solidFill>
          <a:ln/>
        </p:spPr>
      </p:sp>
      <p:sp>
        <p:nvSpPr>
          <p:cNvPr id="27" name="Text 25"/>
          <p:cNvSpPr/>
          <p:nvPr/>
        </p:nvSpPr>
        <p:spPr>
          <a:xfrm>
            <a:off x="571500" y="4972050"/>
            <a:ext cx="5254625" cy="19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30000"/>
              </a:lnSpc>
            </a:pPr>
            <a:r>
              <a:rPr lang="en-US" sz="1000" b="1" dirty="0">
                <a:solidFill>
                  <a:srgbClr val="4A5D52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Data-Driven Decisions</a:t>
            </a:r>
            <a:endParaRPr lang="en-US" sz="1600" dirty="0"/>
          </a:p>
        </p:txBody>
      </p:sp>
      <p:sp>
        <p:nvSpPr>
          <p:cNvPr id="28" name="Text 26"/>
          <p:cNvSpPr/>
          <p:nvPr/>
        </p:nvSpPr>
        <p:spPr>
          <a:xfrm>
            <a:off x="571500" y="5194300"/>
            <a:ext cx="5254625" cy="19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30000"/>
              </a:lnSpc>
            </a:pPr>
            <a:r>
              <a:rPr lang="en-US" sz="1000" dirty="0">
                <a:solidFill>
                  <a:srgbClr val="3C3633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Identify trends, optimize menus, and improve staffing schedules</a:t>
            </a:r>
            <a:endParaRPr lang="en-US" sz="1600" dirty="0"/>
          </a:p>
        </p:txBody>
      </p:sp>
      <p:sp>
        <p:nvSpPr>
          <p:cNvPr id="29" name="Shape 27"/>
          <p:cNvSpPr/>
          <p:nvPr/>
        </p:nvSpPr>
        <p:spPr>
          <a:xfrm>
            <a:off x="317500" y="5715000"/>
            <a:ext cx="5699125" cy="1047750"/>
          </a:xfrm>
          <a:custGeom>
            <a:avLst/>
            <a:gdLst/>
            <a:ahLst/>
            <a:cxnLst/>
            <a:rect l="l" t="t" r="r" b="b"/>
            <a:pathLst>
              <a:path w="5699125" h="1047750">
                <a:moveTo>
                  <a:pt x="95251" y="0"/>
                </a:moveTo>
                <a:lnTo>
                  <a:pt x="5603874" y="0"/>
                </a:lnTo>
                <a:cubicBezTo>
                  <a:pt x="5656480" y="0"/>
                  <a:pt x="5699125" y="42645"/>
                  <a:pt x="5699125" y="95251"/>
                </a:cubicBezTo>
                <a:lnTo>
                  <a:pt x="5699125" y="952499"/>
                </a:lnTo>
                <a:cubicBezTo>
                  <a:pt x="5699125" y="1005105"/>
                  <a:pt x="5656480" y="1047750"/>
                  <a:pt x="5603874" y="1047750"/>
                </a:cubicBezTo>
                <a:lnTo>
                  <a:pt x="95251" y="1047750"/>
                </a:lnTo>
                <a:cubicBezTo>
                  <a:pt x="42645" y="1047750"/>
                  <a:pt x="0" y="1005105"/>
                  <a:pt x="0" y="952499"/>
                </a:cubicBezTo>
                <a:lnTo>
                  <a:pt x="0" y="95251"/>
                </a:lnTo>
                <a:cubicBezTo>
                  <a:pt x="0" y="42681"/>
                  <a:pt x="42681" y="0"/>
                  <a:pt x="95251" y="0"/>
                </a:cubicBezTo>
                <a:close/>
              </a:path>
            </a:pathLst>
          </a:custGeom>
          <a:solidFill>
            <a:srgbClr val="4A5D52"/>
          </a:solidFill>
          <a:ln/>
        </p:spPr>
      </p:sp>
      <p:sp>
        <p:nvSpPr>
          <p:cNvPr id="30" name="Shape 28"/>
          <p:cNvSpPr/>
          <p:nvPr/>
        </p:nvSpPr>
        <p:spPr>
          <a:xfrm>
            <a:off x="525859" y="5905500"/>
            <a:ext cx="99219" cy="158750"/>
          </a:xfrm>
          <a:custGeom>
            <a:avLst/>
            <a:gdLst/>
            <a:ahLst/>
            <a:cxnLst/>
            <a:rect l="l" t="t" r="r" b="b"/>
            <a:pathLst>
              <a:path w="99219" h="158750">
                <a:moveTo>
                  <a:pt x="42168" y="7441"/>
                </a:moveTo>
                <a:cubicBezTo>
                  <a:pt x="42168" y="3318"/>
                  <a:pt x="45486" y="0"/>
                  <a:pt x="49609" y="0"/>
                </a:cubicBezTo>
                <a:cubicBezTo>
                  <a:pt x="53733" y="0"/>
                  <a:pt x="57051" y="3318"/>
                  <a:pt x="57051" y="7441"/>
                </a:cubicBezTo>
                <a:lnTo>
                  <a:pt x="57051" y="19844"/>
                </a:lnTo>
                <a:lnTo>
                  <a:pt x="74414" y="19844"/>
                </a:lnTo>
                <a:cubicBezTo>
                  <a:pt x="79902" y="19844"/>
                  <a:pt x="84336" y="24278"/>
                  <a:pt x="84336" y="29766"/>
                </a:cubicBezTo>
                <a:cubicBezTo>
                  <a:pt x="84336" y="35254"/>
                  <a:pt x="79902" y="39688"/>
                  <a:pt x="74414" y="39688"/>
                </a:cubicBezTo>
                <a:lnTo>
                  <a:pt x="38788" y="39688"/>
                </a:lnTo>
                <a:cubicBezTo>
                  <a:pt x="31068" y="39688"/>
                  <a:pt x="24805" y="45951"/>
                  <a:pt x="24805" y="53671"/>
                </a:cubicBezTo>
                <a:cubicBezTo>
                  <a:pt x="24805" y="60647"/>
                  <a:pt x="29921" y="66539"/>
                  <a:pt x="36804" y="67531"/>
                </a:cubicBezTo>
                <a:lnTo>
                  <a:pt x="65205" y="71593"/>
                </a:lnTo>
                <a:cubicBezTo>
                  <a:pt x="81886" y="73980"/>
                  <a:pt x="94258" y="88243"/>
                  <a:pt x="94258" y="105079"/>
                </a:cubicBezTo>
                <a:cubicBezTo>
                  <a:pt x="94258" y="123775"/>
                  <a:pt x="79096" y="138906"/>
                  <a:pt x="60430" y="138906"/>
                </a:cubicBezTo>
                <a:lnTo>
                  <a:pt x="57051" y="138906"/>
                </a:lnTo>
                <a:lnTo>
                  <a:pt x="57051" y="151309"/>
                </a:lnTo>
                <a:cubicBezTo>
                  <a:pt x="57051" y="155432"/>
                  <a:pt x="53733" y="158750"/>
                  <a:pt x="49609" y="158750"/>
                </a:cubicBezTo>
                <a:cubicBezTo>
                  <a:pt x="45486" y="158750"/>
                  <a:pt x="42168" y="155432"/>
                  <a:pt x="42168" y="151309"/>
                </a:cubicBezTo>
                <a:lnTo>
                  <a:pt x="42168" y="138906"/>
                </a:lnTo>
                <a:lnTo>
                  <a:pt x="19844" y="138906"/>
                </a:lnTo>
                <a:cubicBezTo>
                  <a:pt x="14356" y="138906"/>
                  <a:pt x="9922" y="134472"/>
                  <a:pt x="9922" y="128984"/>
                </a:cubicBezTo>
                <a:cubicBezTo>
                  <a:pt x="9922" y="123496"/>
                  <a:pt x="14356" y="119062"/>
                  <a:pt x="19844" y="119062"/>
                </a:cubicBezTo>
                <a:lnTo>
                  <a:pt x="60430" y="119062"/>
                </a:lnTo>
                <a:cubicBezTo>
                  <a:pt x="68151" y="119062"/>
                  <a:pt x="74414" y="112799"/>
                  <a:pt x="74414" y="105079"/>
                </a:cubicBezTo>
                <a:cubicBezTo>
                  <a:pt x="74414" y="98103"/>
                  <a:pt x="69298" y="92211"/>
                  <a:pt x="62415" y="91219"/>
                </a:cubicBezTo>
                <a:lnTo>
                  <a:pt x="34013" y="87157"/>
                </a:lnTo>
                <a:cubicBezTo>
                  <a:pt x="17332" y="84801"/>
                  <a:pt x="4961" y="70507"/>
                  <a:pt x="4961" y="53671"/>
                </a:cubicBezTo>
                <a:cubicBezTo>
                  <a:pt x="4961" y="35006"/>
                  <a:pt x="20123" y="19844"/>
                  <a:pt x="38788" y="19844"/>
                </a:cubicBezTo>
                <a:lnTo>
                  <a:pt x="42168" y="19844"/>
                </a:lnTo>
                <a:lnTo>
                  <a:pt x="42168" y="7441"/>
                </a:lnTo>
                <a:close/>
              </a:path>
            </a:pathLst>
          </a:custGeom>
          <a:solidFill>
            <a:srgbClr val="D4A373"/>
          </a:solidFill>
          <a:ln/>
        </p:spPr>
      </p:sp>
      <p:sp>
        <p:nvSpPr>
          <p:cNvPr id="31" name="Text 29"/>
          <p:cNvSpPr/>
          <p:nvPr/>
        </p:nvSpPr>
        <p:spPr>
          <a:xfrm>
            <a:off x="674688" y="5873750"/>
            <a:ext cx="5262563" cy="22225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20000"/>
              </a:lnSpc>
            </a:pPr>
            <a:r>
              <a:rPr lang="en-US" sz="1250" b="1" dirty="0">
                <a:solidFill>
                  <a:srgbClr val="F9F7F3"/>
                </a:solidFill>
                <a:latin typeface="Oranienbaum" pitchFamily="34" charset="0"/>
                <a:ea typeface="Oranienbaum" pitchFamily="34" charset="-122"/>
                <a:cs typeface="Oranienbaum" pitchFamily="34" charset="-120"/>
              </a:rPr>
              <a:t>Cost-Effective Model</a:t>
            </a:r>
            <a:endParaRPr lang="en-US" sz="1600" dirty="0"/>
          </a:p>
        </p:txBody>
      </p:sp>
      <p:sp>
        <p:nvSpPr>
          <p:cNvPr id="32" name="Text 30"/>
          <p:cNvSpPr/>
          <p:nvPr/>
        </p:nvSpPr>
        <p:spPr>
          <a:xfrm>
            <a:off x="476250" y="6191250"/>
            <a:ext cx="5445125" cy="41275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40000"/>
              </a:lnSpc>
            </a:pPr>
            <a:r>
              <a:rPr lang="en-US" sz="1000" dirty="0">
                <a:solidFill>
                  <a:srgbClr val="F9F7F3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Subscription-based pricing eliminates upfront hardware costs. Automatic updates reduce IT maintenance expenses. </a:t>
            </a:r>
            <a:r>
              <a:rPr lang="en-US" sz="1000" b="1" dirty="0">
                <a:solidFill>
                  <a:srgbClr val="F9F7F3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Lower TCO</a:t>
            </a:r>
            <a:r>
              <a:rPr lang="en-US" sz="1000" dirty="0">
                <a:solidFill>
                  <a:srgbClr val="F9F7F3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 compared to traditional on-premise systems.</a:t>
            </a:r>
            <a:endParaRPr lang="en-US" sz="1600" dirty="0"/>
          </a:p>
        </p:txBody>
      </p:sp>
      <p:sp>
        <p:nvSpPr>
          <p:cNvPr id="33" name="Shape 31"/>
          <p:cNvSpPr/>
          <p:nvPr/>
        </p:nvSpPr>
        <p:spPr>
          <a:xfrm>
            <a:off x="6175375" y="1301750"/>
            <a:ext cx="5699125" cy="1587500"/>
          </a:xfrm>
          <a:custGeom>
            <a:avLst/>
            <a:gdLst/>
            <a:ahLst/>
            <a:cxnLst/>
            <a:rect l="l" t="t" r="r" b="b"/>
            <a:pathLst>
              <a:path w="5699125" h="1587500">
                <a:moveTo>
                  <a:pt x="95250" y="0"/>
                </a:moveTo>
                <a:lnTo>
                  <a:pt x="5603875" y="0"/>
                </a:lnTo>
                <a:cubicBezTo>
                  <a:pt x="5656445" y="0"/>
                  <a:pt x="5699125" y="42680"/>
                  <a:pt x="5699125" y="95250"/>
                </a:cubicBezTo>
                <a:lnTo>
                  <a:pt x="5699125" y="1492250"/>
                </a:lnTo>
                <a:cubicBezTo>
                  <a:pt x="5699125" y="1544820"/>
                  <a:pt x="5656445" y="1587500"/>
                  <a:pt x="5603875" y="1587500"/>
                </a:cubicBezTo>
                <a:lnTo>
                  <a:pt x="95250" y="1587500"/>
                </a:lnTo>
                <a:cubicBezTo>
                  <a:pt x="42680" y="1587500"/>
                  <a:pt x="0" y="1544820"/>
                  <a:pt x="0" y="1492250"/>
                </a:cubicBezTo>
                <a:lnTo>
                  <a:pt x="0" y="95250"/>
                </a:lnTo>
                <a:cubicBezTo>
                  <a:pt x="0" y="42680"/>
                  <a:pt x="42680" y="0"/>
                  <a:pt x="95250" y="0"/>
                </a:cubicBezTo>
                <a:close/>
              </a:path>
            </a:pathLst>
          </a:custGeom>
          <a:solidFill>
            <a:srgbClr val="FFFFFF"/>
          </a:solidFill>
          <a:ln/>
          <a:effectLst>
            <a:outerShdw blurRad="47625" dist="31750" dir="5400000" algn="bl" rotWithShape="0">
              <a:srgbClr val="000000">
                <a:alpha val="10196"/>
              </a:srgbClr>
            </a:outerShdw>
          </a:effectLst>
        </p:spPr>
      </p:sp>
      <p:sp>
        <p:nvSpPr>
          <p:cNvPr id="34" name="Shape 32"/>
          <p:cNvSpPr/>
          <p:nvPr/>
        </p:nvSpPr>
        <p:spPr>
          <a:xfrm>
            <a:off x="6353969" y="1492250"/>
            <a:ext cx="158750" cy="158750"/>
          </a:xfrm>
          <a:custGeom>
            <a:avLst/>
            <a:gdLst/>
            <a:ahLst/>
            <a:cxnLst/>
            <a:rect l="l" t="t" r="r" b="b"/>
            <a:pathLst>
              <a:path w="158750" h="158750">
                <a:moveTo>
                  <a:pt x="69453" y="0"/>
                </a:moveTo>
                <a:lnTo>
                  <a:pt x="69453" y="19844"/>
                </a:lnTo>
                <a:cubicBezTo>
                  <a:pt x="69453" y="22572"/>
                  <a:pt x="71686" y="24805"/>
                  <a:pt x="74414" y="24805"/>
                </a:cubicBezTo>
                <a:lnTo>
                  <a:pt x="84336" y="24805"/>
                </a:lnTo>
                <a:cubicBezTo>
                  <a:pt x="87064" y="24805"/>
                  <a:pt x="89297" y="22572"/>
                  <a:pt x="89297" y="19844"/>
                </a:cubicBezTo>
                <a:lnTo>
                  <a:pt x="89297" y="0"/>
                </a:lnTo>
                <a:lnTo>
                  <a:pt x="99219" y="0"/>
                </a:lnTo>
                <a:cubicBezTo>
                  <a:pt x="110164" y="0"/>
                  <a:pt x="119062" y="8899"/>
                  <a:pt x="119062" y="19844"/>
                </a:cubicBezTo>
                <a:lnTo>
                  <a:pt x="119062" y="59531"/>
                </a:lnTo>
                <a:cubicBezTo>
                  <a:pt x="119062" y="61237"/>
                  <a:pt x="118845" y="62911"/>
                  <a:pt x="118442" y="64492"/>
                </a:cubicBezTo>
                <a:lnTo>
                  <a:pt x="40308" y="64492"/>
                </a:lnTo>
                <a:cubicBezTo>
                  <a:pt x="39905" y="62911"/>
                  <a:pt x="39688" y="61237"/>
                  <a:pt x="39688" y="59531"/>
                </a:cubicBezTo>
                <a:lnTo>
                  <a:pt x="39688" y="19844"/>
                </a:lnTo>
                <a:cubicBezTo>
                  <a:pt x="39688" y="8899"/>
                  <a:pt x="48586" y="0"/>
                  <a:pt x="59531" y="0"/>
                </a:cubicBezTo>
                <a:lnTo>
                  <a:pt x="69453" y="0"/>
                </a:lnTo>
                <a:close/>
                <a:moveTo>
                  <a:pt x="99219" y="158750"/>
                </a:moveTo>
                <a:cubicBezTo>
                  <a:pt x="95746" y="158750"/>
                  <a:pt x="92459" y="157851"/>
                  <a:pt x="89607" y="156270"/>
                </a:cubicBezTo>
                <a:cubicBezTo>
                  <a:pt x="92552" y="151154"/>
                  <a:pt x="94258" y="145231"/>
                  <a:pt x="94258" y="138906"/>
                </a:cubicBezTo>
                <a:lnTo>
                  <a:pt x="94258" y="99219"/>
                </a:lnTo>
                <a:cubicBezTo>
                  <a:pt x="94258" y="92894"/>
                  <a:pt x="92552" y="86971"/>
                  <a:pt x="89607" y="81855"/>
                </a:cubicBezTo>
                <a:cubicBezTo>
                  <a:pt x="92459" y="80274"/>
                  <a:pt x="95715" y="79375"/>
                  <a:pt x="99219" y="79375"/>
                </a:cubicBezTo>
                <a:lnTo>
                  <a:pt x="109141" y="79375"/>
                </a:lnTo>
                <a:lnTo>
                  <a:pt x="109141" y="99219"/>
                </a:lnTo>
                <a:cubicBezTo>
                  <a:pt x="109141" y="101947"/>
                  <a:pt x="111373" y="104180"/>
                  <a:pt x="114102" y="104180"/>
                </a:cubicBezTo>
                <a:lnTo>
                  <a:pt x="124023" y="104180"/>
                </a:lnTo>
                <a:cubicBezTo>
                  <a:pt x="126752" y="104180"/>
                  <a:pt x="128984" y="101947"/>
                  <a:pt x="128984" y="99219"/>
                </a:cubicBezTo>
                <a:lnTo>
                  <a:pt x="128984" y="79375"/>
                </a:lnTo>
                <a:lnTo>
                  <a:pt x="138906" y="79375"/>
                </a:lnTo>
                <a:cubicBezTo>
                  <a:pt x="149851" y="79375"/>
                  <a:pt x="158750" y="88274"/>
                  <a:pt x="158750" y="99219"/>
                </a:cubicBezTo>
                <a:lnTo>
                  <a:pt x="158750" y="138906"/>
                </a:lnTo>
                <a:cubicBezTo>
                  <a:pt x="158750" y="149851"/>
                  <a:pt x="149851" y="158750"/>
                  <a:pt x="138906" y="158750"/>
                </a:cubicBezTo>
                <a:lnTo>
                  <a:pt x="99219" y="158750"/>
                </a:lnTo>
                <a:close/>
                <a:moveTo>
                  <a:pt x="0" y="99219"/>
                </a:moveTo>
                <a:cubicBezTo>
                  <a:pt x="0" y="88274"/>
                  <a:pt x="8899" y="79375"/>
                  <a:pt x="19844" y="79375"/>
                </a:cubicBezTo>
                <a:lnTo>
                  <a:pt x="29766" y="79375"/>
                </a:lnTo>
                <a:lnTo>
                  <a:pt x="29766" y="99219"/>
                </a:lnTo>
                <a:cubicBezTo>
                  <a:pt x="29766" y="101947"/>
                  <a:pt x="31998" y="104180"/>
                  <a:pt x="34727" y="104180"/>
                </a:cubicBezTo>
                <a:lnTo>
                  <a:pt x="44648" y="104180"/>
                </a:lnTo>
                <a:cubicBezTo>
                  <a:pt x="47377" y="104180"/>
                  <a:pt x="49609" y="101947"/>
                  <a:pt x="49609" y="99219"/>
                </a:cubicBezTo>
                <a:lnTo>
                  <a:pt x="49609" y="79375"/>
                </a:lnTo>
                <a:lnTo>
                  <a:pt x="59531" y="79375"/>
                </a:lnTo>
                <a:cubicBezTo>
                  <a:pt x="70476" y="79375"/>
                  <a:pt x="79375" y="88274"/>
                  <a:pt x="79375" y="99219"/>
                </a:cubicBezTo>
                <a:lnTo>
                  <a:pt x="79375" y="138906"/>
                </a:lnTo>
                <a:cubicBezTo>
                  <a:pt x="79375" y="149851"/>
                  <a:pt x="70476" y="158750"/>
                  <a:pt x="59531" y="158750"/>
                </a:cubicBezTo>
                <a:lnTo>
                  <a:pt x="19844" y="158750"/>
                </a:lnTo>
                <a:cubicBezTo>
                  <a:pt x="8899" y="158750"/>
                  <a:pt x="0" y="149851"/>
                  <a:pt x="0" y="138906"/>
                </a:cubicBezTo>
                <a:lnTo>
                  <a:pt x="0" y="99219"/>
                </a:lnTo>
                <a:close/>
              </a:path>
            </a:pathLst>
          </a:custGeom>
          <a:solidFill>
            <a:srgbClr val="D4A373"/>
          </a:solidFill>
          <a:ln/>
        </p:spPr>
      </p:sp>
      <p:sp>
        <p:nvSpPr>
          <p:cNvPr id="35" name="Text 33"/>
          <p:cNvSpPr/>
          <p:nvPr/>
        </p:nvSpPr>
        <p:spPr>
          <a:xfrm>
            <a:off x="6532563" y="1460500"/>
            <a:ext cx="5262563" cy="22225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20000"/>
              </a:lnSpc>
            </a:pPr>
            <a:r>
              <a:rPr lang="en-US" sz="1250" b="1" dirty="0">
                <a:solidFill>
                  <a:srgbClr val="4A5D52"/>
                </a:solidFill>
                <a:latin typeface="Oranienbaum" pitchFamily="34" charset="0"/>
                <a:ea typeface="Oranienbaum" pitchFamily="34" charset="-122"/>
                <a:cs typeface="Oranienbaum" pitchFamily="34" charset="-120"/>
              </a:rPr>
              <a:t>Inventory Management</a:t>
            </a:r>
            <a:endParaRPr lang="en-US" sz="1600" dirty="0"/>
          </a:p>
        </p:txBody>
      </p:sp>
      <p:sp>
        <p:nvSpPr>
          <p:cNvPr id="36" name="Shape 34"/>
          <p:cNvSpPr/>
          <p:nvPr/>
        </p:nvSpPr>
        <p:spPr>
          <a:xfrm>
            <a:off x="6357938" y="1809750"/>
            <a:ext cx="111125" cy="127000"/>
          </a:xfrm>
          <a:custGeom>
            <a:avLst/>
            <a:gdLst/>
            <a:ahLst/>
            <a:cxnLst/>
            <a:rect l="l" t="t" r="r" b="b"/>
            <a:pathLst>
              <a:path w="111125" h="127000">
                <a:moveTo>
                  <a:pt x="107851" y="17388"/>
                </a:moveTo>
                <a:cubicBezTo>
                  <a:pt x="111398" y="19968"/>
                  <a:pt x="112192" y="24929"/>
                  <a:pt x="109612" y="28476"/>
                </a:cubicBezTo>
                <a:lnTo>
                  <a:pt x="46112" y="115788"/>
                </a:lnTo>
                <a:cubicBezTo>
                  <a:pt x="44748" y="117673"/>
                  <a:pt x="42639" y="118839"/>
                  <a:pt x="40308" y="119038"/>
                </a:cubicBezTo>
                <a:cubicBezTo>
                  <a:pt x="37976" y="119236"/>
                  <a:pt x="35719" y="118368"/>
                  <a:pt x="34082" y="116731"/>
                </a:cubicBezTo>
                <a:lnTo>
                  <a:pt x="2332" y="84981"/>
                </a:lnTo>
                <a:cubicBezTo>
                  <a:pt x="-769" y="81880"/>
                  <a:pt x="-769" y="76845"/>
                  <a:pt x="2332" y="73744"/>
                </a:cubicBezTo>
                <a:cubicBezTo>
                  <a:pt x="5432" y="70644"/>
                  <a:pt x="10468" y="70644"/>
                  <a:pt x="13568" y="73744"/>
                </a:cubicBezTo>
                <a:lnTo>
                  <a:pt x="38745" y="98921"/>
                </a:lnTo>
                <a:lnTo>
                  <a:pt x="96788" y="19124"/>
                </a:lnTo>
                <a:cubicBezTo>
                  <a:pt x="99368" y="15577"/>
                  <a:pt x="104329" y="14784"/>
                  <a:pt x="107876" y="17363"/>
                </a:cubicBezTo>
                <a:close/>
              </a:path>
            </a:pathLst>
          </a:custGeom>
          <a:solidFill>
            <a:srgbClr val="4A5D52"/>
          </a:solidFill>
          <a:ln/>
        </p:spPr>
      </p:sp>
      <p:sp>
        <p:nvSpPr>
          <p:cNvPr id="37" name="Text 35"/>
          <p:cNvSpPr/>
          <p:nvPr/>
        </p:nvSpPr>
        <p:spPr>
          <a:xfrm>
            <a:off x="6556375" y="1778000"/>
            <a:ext cx="2794000" cy="19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30000"/>
              </a:lnSpc>
            </a:pPr>
            <a:r>
              <a:rPr lang="en-US" sz="1000" dirty="0">
                <a:solidFill>
                  <a:srgbClr val="3C3633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Real-time stock tracking with automatic depletion</a:t>
            </a:r>
            <a:endParaRPr lang="en-US" sz="1600" dirty="0"/>
          </a:p>
        </p:txBody>
      </p:sp>
      <p:sp>
        <p:nvSpPr>
          <p:cNvPr id="38" name="Shape 36"/>
          <p:cNvSpPr/>
          <p:nvPr/>
        </p:nvSpPr>
        <p:spPr>
          <a:xfrm>
            <a:off x="6357938" y="2063750"/>
            <a:ext cx="111125" cy="127000"/>
          </a:xfrm>
          <a:custGeom>
            <a:avLst/>
            <a:gdLst/>
            <a:ahLst/>
            <a:cxnLst/>
            <a:rect l="l" t="t" r="r" b="b"/>
            <a:pathLst>
              <a:path w="111125" h="127000">
                <a:moveTo>
                  <a:pt x="107851" y="17388"/>
                </a:moveTo>
                <a:cubicBezTo>
                  <a:pt x="111398" y="19968"/>
                  <a:pt x="112192" y="24929"/>
                  <a:pt x="109612" y="28476"/>
                </a:cubicBezTo>
                <a:lnTo>
                  <a:pt x="46112" y="115788"/>
                </a:lnTo>
                <a:cubicBezTo>
                  <a:pt x="44748" y="117673"/>
                  <a:pt x="42639" y="118839"/>
                  <a:pt x="40308" y="119038"/>
                </a:cubicBezTo>
                <a:cubicBezTo>
                  <a:pt x="37976" y="119236"/>
                  <a:pt x="35719" y="118368"/>
                  <a:pt x="34082" y="116731"/>
                </a:cubicBezTo>
                <a:lnTo>
                  <a:pt x="2332" y="84981"/>
                </a:lnTo>
                <a:cubicBezTo>
                  <a:pt x="-769" y="81880"/>
                  <a:pt x="-769" y="76845"/>
                  <a:pt x="2332" y="73744"/>
                </a:cubicBezTo>
                <a:cubicBezTo>
                  <a:pt x="5432" y="70644"/>
                  <a:pt x="10468" y="70644"/>
                  <a:pt x="13568" y="73744"/>
                </a:cubicBezTo>
                <a:lnTo>
                  <a:pt x="38745" y="98921"/>
                </a:lnTo>
                <a:lnTo>
                  <a:pt x="96788" y="19124"/>
                </a:lnTo>
                <a:cubicBezTo>
                  <a:pt x="99368" y="15577"/>
                  <a:pt x="104329" y="14784"/>
                  <a:pt x="107876" y="17363"/>
                </a:cubicBezTo>
                <a:close/>
              </a:path>
            </a:pathLst>
          </a:custGeom>
          <a:solidFill>
            <a:srgbClr val="4A5D52"/>
          </a:solidFill>
          <a:ln/>
        </p:spPr>
      </p:sp>
      <p:sp>
        <p:nvSpPr>
          <p:cNvPr id="39" name="Text 37"/>
          <p:cNvSpPr/>
          <p:nvPr/>
        </p:nvSpPr>
        <p:spPr>
          <a:xfrm>
            <a:off x="6556375" y="2032000"/>
            <a:ext cx="2452688" cy="19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30000"/>
              </a:lnSpc>
            </a:pPr>
            <a:r>
              <a:rPr lang="en-US" sz="1000" dirty="0">
                <a:solidFill>
                  <a:srgbClr val="3C3633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Low-stock alerts and automated reordering</a:t>
            </a:r>
            <a:endParaRPr lang="en-US" sz="1600" dirty="0"/>
          </a:p>
        </p:txBody>
      </p:sp>
      <p:sp>
        <p:nvSpPr>
          <p:cNvPr id="40" name="Shape 38"/>
          <p:cNvSpPr/>
          <p:nvPr/>
        </p:nvSpPr>
        <p:spPr>
          <a:xfrm>
            <a:off x="6357938" y="2317750"/>
            <a:ext cx="111125" cy="127000"/>
          </a:xfrm>
          <a:custGeom>
            <a:avLst/>
            <a:gdLst/>
            <a:ahLst/>
            <a:cxnLst/>
            <a:rect l="l" t="t" r="r" b="b"/>
            <a:pathLst>
              <a:path w="111125" h="127000">
                <a:moveTo>
                  <a:pt x="107851" y="17388"/>
                </a:moveTo>
                <a:cubicBezTo>
                  <a:pt x="111398" y="19968"/>
                  <a:pt x="112192" y="24929"/>
                  <a:pt x="109612" y="28476"/>
                </a:cubicBezTo>
                <a:lnTo>
                  <a:pt x="46112" y="115788"/>
                </a:lnTo>
                <a:cubicBezTo>
                  <a:pt x="44748" y="117673"/>
                  <a:pt x="42639" y="118839"/>
                  <a:pt x="40308" y="119038"/>
                </a:cubicBezTo>
                <a:cubicBezTo>
                  <a:pt x="37976" y="119236"/>
                  <a:pt x="35719" y="118368"/>
                  <a:pt x="34082" y="116731"/>
                </a:cubicBezTo>
                <a:lnTo>
                  <a:pt x="2332" y="84981"/>
                </a:lnTo>
                <a:cubicBezTo>
                  <a:pt x="-769" y="81880"/>
                  <a:pt x="-769" y="76845"/>
                  <a:pt x="2332" y="73744"/>
                </a:cubicBezTo>
                <a:cubicBezTo>
                  <a:pt x="5432" y="70644"/>
                  <a:pt x="10468" y="70644"/>
                  <a:pt x="13568" y="73744"/>
                </a:cubicBezTo>
                <a:lnTo>
                  <a:pt x="38745" y="98921"/>
                </a:lnTo>
                <a:lnTo>
                  <a:pt x="96788" y="19124"/>
                </a:lnTo>
                <a:cubicBezTo>
                  <a:pt x="99368" y="15577"/>
                  <a:pt x="104329" y="14784"/>
                  <a:pt x="107876" y="17363"/>
                </a:cubicBezTo>
                <a:close/>
              </a:path>
            </a:pathLst>
          </a:custGeom>
          <a:solidFill>
            <a:srgbClr val="4A5D52"/>
          </a:solidFill>
          <a:ln/>
        </p:spPr>
      </p:sp>
      <p:sp>
        <p:nvSpPr>
          <p:cNvPr id="41" name="Text 39"/>
          <p:cNvSpPr/>
          <p:nvPr/>
        </p:nvSpPr>
        <p:spPr>
          <a:xfrm>
            <a:off x="6556375" y="2286000"/>
            <a:ext cx="1976438" cy="19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30000"/>
              </a:lnSpc>
            </a:pPr>
            <a:r>
              <a:rPr lang="en-US" sz="1000" dirty="0">
                <a:solidFill>
                  <a:srgbClr val="3C3633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Waste tracking and portion control</a:t>
            </a:r>
            <a:endParaRPr lang="en-US" sz="1600" dirty="0"/>
          </a:p>
        </p:txBody>
      </p:sp>
      <p:sp>
        <p:nvSpPr>
          <p:cNvPr id="42" name="Shape 40"/>
          <p:cNvSpPr/>
          <p:nvPr/>
        </p:nvSpPr>
        <p:spPr>
          <a:xfrm>
            <a:off x="6357938" y="2571750"/>
            <a:ext cx="111125" cy="127000"/>
          </a:xfrm>
          <a:custGeom>
            <a:avLst/>
            <a:gdLst/>
            <a:ahLst/>
            <a:cxnLst/>
            <a:rect l="l" t="t" r="r" b="b"/>
            <a:pathLst>
              <a:path w="111125" h="127000">
                <a:moveTo>
                  <a:pt x="107851" y="17388"/>
                </a:moveTo>
                <a:cubicBezTo>
                  <a:pt x="111398" y="19968"/>
                  <a:pt x="112192" y="24929"/>
                  <a:pt x="109612" y="28476"/>
                </a:cubicBezTo>
                <a:lnTo>
                  <a:pt x="46112" y="115788"/>
                </a:lnTo>
                <a:cubicBezTo>
                  <a:pt x="44748" y="117673"/>
                  <a:pt x="42639" y="118839"/>
                  <a:pt x="40308" y="119038"/>
                </a:cubicBezTo>
                <a:cubicBezTo>
                  <a:pt x="37976" y="119236"/>
                  <a:pt x="35719" y="118368"/>
                  <a:pt x="34082" y="116731"/>
                </a:cubicBezTo>
                <a:lnTo>
                  <a:pt x="2332" y="84981"/>
                </a:lnTo>
                <a:cubicBezTo>
                  <a:pt x="-769" y="81880"/>
                  <a:pt x="-769" y="76845"/>
                  <a:pt x="2332" y="73744"/>
                </a:cubicBezTo>
                <a:cubicBezTo>
                  <a:pt x="5432" y="70644"/>
                  <a:pt x="10468" y="70644"/>
                  <a:pt x="13568" y="73744"/>
                </a:cubicBezTo>
                <a:lnTo>
                  <a:pt x="38745" y="98921"/>
                </a:lnTo>
                <a:lnTo>
                  <a:pt x="96788" y="19124"/>
                </a:lnTo>
                <a:cubicBezTo>
                  <a:pt x="99368" y="15577"/>
                  <a:pt x="104329" y="14784"/>
                  <a:pt x="107876" y="17363"/>
                </a:cubicBezTo>
                <a:close/>
              </a:path>
            </a:pathLst>
          </a:custGeom>
          <a:solidFill>
            <a:srgbClr val="4A5D52"/>
          </a:solidFill>
          <a:ln/>
        </p:spPr>
      </p:sp>
      <p:sp>
        <p:nvSpPr>
          <p:cNvPr id="43" name="Text 41"/>
          <p:cNvSpPr/>
          <p:nvPr/>
        </p:nvSpPr>
        <p:spPr>
          <a:xfrm>
            <a:off x="6556375" y="2540000"/>
            <a:ext cx="2262188" cy="19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30000"/>
              </a:lnSpc>
            </a:pPr>
            <a:r>
              <a:rPr lang="en-US" sz="1000" dirty="0">
                <a:solidFill>
                  <a:srgbClr val="3C3633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Cost analysis and food cost optimization</a:t>
            </a:r>
            <a:endParaRPr lang="en-US" sz="1600" dirty="0"/>
          </a:p>
        </p:txBody>
      </p:sp>
      <p:sp>
        <p:nvSpPr>
          <p:cNvPr id="44" name="Shape 42"/>
          <p:cNvSpPr/>
          <p:nvPr/>
        </p:nvSpPr>
        <p:spPr>
          <a:xfrm>
            <a:off x="6175375" y="3016250"/>
            <a:ext cx="5699125" cy="2571750"/>
          </a:xfrm>
          <a:custGeom>
            <a:avLst/>
            <a:gdLst/>
            <a:ahLst/>
            <a:cxnLst/>
            <a:rect l="l" t="t" r="r" b="b"/>
            <a:pathLst>
              <a:path w="5699125" h="2571750">
                <a:moveTo>
                  <a:pt x="95258" y="0"/>
                </a:moveTo>
                <a:lnTo>
                  <a:pt x="5603867" y="0"/>
                </a:lnTo>
                <a:cubicBezTo>
                  <a:pt x="5656477" y="0"/>
                  <a:pt x="5699125" y="42648"/>
                  <a:pt x="5699125" y="95258"/>
                </a:cubicBezTo>
                <a:lnTo>
                  <a:pt x="5699125" y="2476492"/>
                </a:lnTo>
                <a:cubicBezTo>
                  <a:pt x="5699125" y="2529102"/>
                  <a:pt x="5656477" y="2571750"/>
                  <a:pt x="5603867" y="2571750"/>
                </a:cubicBezTo>
                <a:lnTo>
                  <a:pt x="95258" y="2571750"/>
                </a:lnTo>
                <a:cubicBezTo>
                  <a:pt x="42648" y="2571750"/>
                  <a:pt x="0" y="2529102"/>
                  <a:pt x="0" y="2476492"/>
                </a:cubicBezTo>
                <a:lnTo>
                  <a:pt x="0" y="95258"/>
                </a:lnTo>
                <a:cubicBezTo>
                  <a:pt x="0" y="42684"/>
                  <a:pt x="42684" y="0"/>
                  <a:pt x="95258" y="0"/>
                </a:cubicBezTo>
                <a:close/>
              </a:path>
            </a:pathLst>
          </a:custGeom>
          <a:solidFill>
            <a:srgbClr val="FFFFFF"/>
          </a:solidFill>
          <a:ln/>
          <a:effectLst>
            <a:outerShdw blurRad="47625" dist="31750" dir="5400000" algn="bl" rotWithShape="0">
              <a:srgbClr val="000000">
                <a:alpha val="10196"/>
              </a:srgbClr>
            </a:outerShdw>
          </a:effectLst>
        </p:spPr>
      </p:sp>
      <p:sp>
        <p:nvSpPr>
          <p:cNvPr id="45" name="Shape 43"/>
          <p:cNvSpPr/>
          <p:nvPr/>
        </p:nvSpPr>
        <p:spPr>
          <a:xfrm>
            <a:off x="6353969" y="3206750"/>
            <a:ext cx="158750" cy="158750"/>
          </a:xfrm>
          <a:custGeom>
            <a:avLst/>
            <a:gdLst/>
            <a:ahLst/>
            <a:cxnLst/>
            <a:rect l="l" t="t" r="r" b="b"/>
            <a:pathLst>
              <a:path w="158750" h="158750">
                <a:moveTo>
                  <a:pt x="39688" y="99219"/>
                </a:moveTo>
                <a:lnTo>
                  <a:pt x="7596" y="99219"/>
                </a:lnTo>
                <a:cubicBezTo>
                  <a:pt x="-124" y="99219"/>
                  <a:pt x="-4868" y="90816"/>
                  <a:pt x="-899" y="84181"/>
                </a:cubicBezTo>
                <a:lnTo>
                  <a:pt x="15503" y="56834"/>
                </a:lnTo>
                <a:cubicBezTo>
                  <a:pt x="18200" y="52338"/>
                  <a:pt x="23037" y="49609"/>
                  <a:pt x="28277" y="49609"/>
                </a:cubicBezTo>
                <a:lnTo>
                  <a:pt x="57733" y="49609"/>
                </a:lnTo>
                <a:cubicBezTo>
                  <a:pt x="81328" y="9643"/>
                  <a:pt x="116520" y="7627"/>
                  <a:pt x="140053" y="11069"/>
                </a:cubicBezTo>
                <a:cubicBezTo>
                  <a:pt x="144022" y="11658"/>
                  <a:pt x="147123" y="14759"/>
                  <a:pt x="147681" y="18697"/>
                </a:cubicBezTo>
                <a:cubicBezTo>
                  <a:pt x="151123" y="42230"/>
                  <a:pt x="149107" y="77422"/>
                  <a:pt x="109141" y="101017"/>
                </a:cubicBezTo>
                <a:lnTo>
                  <a:pt x="109141" y="130473"/>
                </a:lnTo>
                <a:cubicBezTo>
                  <a:pt x="109141" y="135713"/>
                  <a:pt x="106412" y="140550"/>
                  <a:pt x="101916" y="143247"/>
                </a:cubicBezTo>
                <a:lnTo>
                  <a:pt x="74569" y="159649"/>
                </a:lnTo>
                <a:cubicBezTo>
                  <a:pt x="67965" y="163618"/>
                  <a:pt x="59531" y="158843"/>
                  <a:pt x="59531" y="151154"/>
                </a:cubicBezTo>
                <a:lnTo>
                  <a:pt x="59531" y="119062"/>
                </a:lnTo>
                <a:cubicBezTo>
                  <a:pt x="59531" y="108117"/>
                  <a:pt x="50633" y="99219"/>
                  <a:pt x="39688" y="99219"/>
                </a:cubicBezTo>
                <a:lnTo>
                  <a:pt x="39656" y="99219"/>
                </a:lnTo>
                <a:close/>
                <a:moveTo>
                  <a:pt x="124023" y="49609"/>
                </a:moveTo>
                <a:cubicBezTo>
                  <a:pt x="124023" y="41395"/>
                  <a:pt x="117355" y="34727"/>
                  <a:pt x="109141" y="34727"/>
                </a:cubicBezTo>
                <a:cubicBezTo>
                  <a:pt x="100927" y="34727"/>
                  <a:pt x="94258" y="41395"/>
                  <a:pt x="94258" y="49609"/>
                </a:cubicBezTo>
                <a:cubicBezTo>
                  <a:pt x="94258" y="57823"/>
                  <a:pt x="100927" y="64492"/>
                  <a:pt x="109141" y="64492"/>
                </a:cubicBezTo>
                <a:cubicBezTo>
                  <a:pt x="117355" y="64492"/>
                  <a:pt x="124023" y="57823"/>
                  <a:pt x="124023" y="49609"/>
                </a:cubicBezTo>
                <a:close/>
              </a:path>
            </a:pathLst>
          </a:custGeom>
          <a:solidFill>
            <a:srgbClr val="D4A373"/>
          </a:solidFill>
          <a:ln/>
        </p:spPr>
      </p:sp>
      <p:sp>
        <p:nvSpPr>
          <p:cNvPr id="46" name="Text 44"/>
          <p:cNvSpPr/>
          <p:nvPr/>
        </p:nvSpPr>
        <p:spPr>
          <a:xfrm>
            <a:off x="6532563" y="3175000"/>
            <a:ext cx="5262563" cy="22225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20000"/>
              </a:lnSpc>
            </a:pPr>
            <a:r>
              <a:rPr lang="en-US" sz="1250" b="1" dirty="0">
                <a:solidFill>
                  <a:srgbClr val="4A5D52"/>
                </a:solidFill>
                <a:latin typeface="Oranienbaum" pitchFamily="34" charset="0"/>
                <a:ea typeface="Oranienbaum" pitchFamily="34" charset="-122"/>
                <a:cs typeface="Oranienbaum" pitchFamily="34" charset="-120"/>
              </a:rPr>
              <a:t>Scalability for Growth</a:t>
            </a:r>
            <a:endParaRPr lang="en-US" sz="1600" dirty="0"/>
          </a:p>
        </p:txBody>
      </p:sp>
      <p:sp>
        <p:nvSpPr>
          <p:cNvPr id="47" name="Shape 45"/>
          <p:cNvSpPr/>
          <p:nvPr/>
        </p:nvSpPr>
        <p:spPr>
          <a:xfrm>
            <a:off x="6334125" y="3492500"/>
            <a:ext cx="5381625" cy="603250"/>
          </a:xfrm>
          <a:custGeom>
            <a:avLst/>
            <a:gdLst/>
            <a:ahLst/>
            <a:cxnLst/>
            <a:rect l="l" t="t" r="r" b="b"/>
            <a:pathLst>
              <a:path w="5381625" h="603250">
                <a:moveTo>
                  <a:pt x="63498" y="0"/>
                </a:moveTo>
                <a:lnTo>
                  <a:pt x="5318127" y="0"/>
                </a:lnTo>
                <a:cubicBezTo>
                  <a:pt x="5353196" y="0"/>
                  <a:pt x="5381625" y="28429"/>
                  <a:pt x="5381625" y="63498"/>
                </a:cubicBezTo>
                <a:lnTo>
                  <a:pt x="5381625" y="539752"/>
                </a:lnTo>
                <a:cubicBezTo>
                  <a:pt x="5381625" y="574821"/>
                  <a:pt x="5353196" y="603250"/>
                  <a:pt x="5318127" y="603250"/>
                </a:cubicBezTo>
                <a:lnTo>
                  <a:pt x="63498" y="603250"/>
                </a:lnTo>
                <a:cubicBezTo>
                  <a:pt x="28429" y="603250"/>
                  <a:pt x="0" y="574821"/>
                  <a:pt x="0" y="539752"/>
                </a:cubicBezTo>
                <a:lnTo>
                  <a:pt x="0" y="63498"/>
                </a:lnTo>
                <a:cubicBezTo>
                  <a:pt x="0" y="28453"/>
                  <a:pt x="28453" y="0"/>
                  <a:pt x="63498" y="0"/>
                </a:cubicBezTo>
                <a:close/>
              </a:path>
            </a:pathLst>
          </a:custGeom>
          <a:solidFill>
            <a:srgbClr val="4A5D52">
              <a:alpha val="5098"/>
            </a:srgbClr>
          </a:solidFill>
          <a:ln/>
        </p:spPr>
      </p:sp>
      <p:sp>
        <p:nvSpPr>
          <p:cNvPr id="48" name="Text 46"/>
          <p:cNvSpPr/>
          <p:nvPr/>
        </p:nvSpPr>
        <p:spPr>
          <a:xfrm>
            <a:off x="6429375" y="3587750"/>
            <a:ext cx="5254625" cy="19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30000"/>
              </a:lnSpc>
            </a:pPr>
            <a:r>
              <a:rPr lang="en-US" sz="1000" b="1" dirty="0">
                <a:solidFill>
                  <a:srgbClr val="4A5D52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Multi-Location Support</a:t>
            </a:r>
            <a:endParaRPr lang="en-US" sz="1600" dirty="0"/>
          </a:p>
        </p:txBody>
      </p:sp>
      <p:sp>
        <p:nvSpPr>
          <p:cNvPr id="49" name="Text 47"/>
          <p:cNvSpPr/>
          <p:nvPr/>
        </p:nvSpPr>
        <p:spPr>
          <a:xfrm>
            <a:off x="6429375" y="3810000"/>
            <a:ext cx="5254625" cy="19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30000"/>
              </a:lnSpc>
            </a:pPr>
            <a:r>
              <a:rPr lang="en-US" sz="1000" dirty="0">
                <a:solidFill>
                  <a:srgbClr val="3C3633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Centralized dashboard for managing multiple cafés from one interface</a:t>
            </a:r>
            <a:endParaRPr lang="en-US" sz="1600" dirty="0"/>
          </a:p>
        </p:txBody>
      </p:sp>
      <p:sp>
        <p:nvSpPr>
          <p:cNvPr id="50" name="Shape 48"/>
          <p:cNvSpPr/>
          <p:nvPr/>
        </p:nvSpPr>
        <p:spPr>
          <a:xfrm>
            <a:off x="6334125" y="4159250"/>
            <a:ext cx="5381625" cy="603250"/>
          </a:xfrm>
          <a:custGeom>
            <a:avLst/>
            <a:gdLst/>
            <a:ahLst/>
            <a:cxnLst/>
            <a:rect l="l" t="t" r="r" b="b"/>
            <a:pathLst>
              <a:path w="5381625" h="603250">
                <a:moveTo>
                  <a:pt x="63498" y="0"/>
                </a:moveTo>
                <a:lnTo>
                  <a:pt x="5318127" y="0"/>
                </a:lnTo>
                <a:cubicBezTo>
                  <a:pt x="5353196" y="0"/>
                  <a:pt x="5381625" y="28429"/>
                  <a:pt x="5381625" y="63498"/>
                </a:cubicBezTo>
                <a:lnTo>
                  <a:pt x="5381625" y="539752"/>
                </a:lnTo>
                <a:cubicBezTo>
                  <a:pt x="5381625" y="574821"/>
                  <a:pt x="5353196" y="603250"/>
                  <a:pt x="5318127" y="603250"/>
                </a:cubicBezTo>
                <a:lnTo>
                  <a:pt x="63498" y="603250"/>
                </a:lnTo>
                <a:cubicBezTo>
                  <a:pt x="28429" y="603250"/>
                  <a:pt x="0" y="574821"/>
                  <a:pt x="0" y="539752"/>
                </a:cubicBezTo>
                <a:lnTo>
                  <a:pt x="0" y="63498"/>
                </a:lnTo>
                <a:cubicBezTo>
                  <a:pt x="0" y="28453"/>
                  <a:pt x="28453" y="0"/>
                  <a:pt x="63498" y="0"/>
                </a:cubicBezTo>
                <a:close/>
              </a:path>
            </a:pathLst>
          </a:custGeom>
          <a:solidFill>
            <a:srgbClr val="4A5D52">
              <a:alpha val="5098"/>
            </a:srgbClr>
          </a:solidFill>
          <a:ln/>
        </p:spPr>
      </p:sp>
      <p:sp>
        <p:nvSpPr>
          <p:cNvPr id="51" name="Text 49"/>
          <p:cNvSpPr/>
          <p:nvPr/>
        </p:nvSpPr>
        <p:spPr>
          <a:xfrm>
            <a:off x="6429375" y="4254500"/>
            <a:ext cx="5254625" cy="19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30000"/>
              </a:lnSpc>
            </a:pPr>
            <a:r>
              <a:rPr lang="en-US" sz="1000" b="1" dirty="0">
                <a:solidFill>
                  <a:srgbClr val="4A5D52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Easy Expansion</a:t>
            </a:r>
            <a:endParaRPr lang="en-US" sz="1600" dirty="0"/>
          </a:p>
        </p:txBody>
      </p:sp>
      <p:sp>
        <p:nvSpPr>
          <p:cNvPr id="52" name="Text 50"/>
          <p:cNvSpPr/>
          <p:nvPr/>
        </p:nvSpPr>
        <p:spPr>
          <a:xfrm>
            <a:off x="6429375" y="4476750"/>
            <a:ext cx="5254625" cy="19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30000"/>
              </a:lnSpc>
            </a:pPr>
            <a:r>
              <a:rPr lang="en-US" sz="1000" dirty="0">
                <a:solidFill>
                  <a:srgbClr val="3C3633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New locations can be set up within minutes with automatic sync</a:t>
            </a:r>
            <a:endParaRPr lang="en-US" sz="1600" dirty="0"/>
          </a:p>
        </p:txBody>
      </p:sp>
      <p:sp>
        <p:nvSpPr>
          <p:cNvPr id="53" name="Shape 51"/>
          <p:cNvSpPr/>
          <p:nvPr/>
        </p:nvSpPr>
        <p:spPr>
          <a:xfrm>
            <a:off x="6334125" y="4826000"/>
            <a:ext cx="5381625" cy="603250"/>
          </a:xfrm>
          <a:custGeom>
            <a:avLst/>
            <a:gdLst/>
            <a:ahLst/>
            <a:cxnLst/>
            <a:rect l="l" t="t" r="r" b="b"/>
            <a:pathLst>
              <a:path w="5381625" h="603250">
                <a:moveTo>
                  <a:pt x="63498" y="0"/>
                </a:moveTo>
                <a:lnTo>
                  <a:pt x="5318127" y="0"/>
                </a:lnTo>
                <a:cubicBezTo>
                  <a:pt x="5353196" y="0"/>
                  <a:pt x="5381625" y="28429"/>
                  <a:pt x="5381625" y="63498"/>
                </a:cubicBezTo>
                <a:lnTo>
                  <a:pt x="5381625" y="539752"/>
                </a:lnTo>
                <a:cubicBezTo>
                  <a:pt x="5381625" y="574821"/>
                  <a:pt x="5353196" y="603250"/>
                  <a:pt x="5318127" y="603250"/>
                </a:cubicBezTo>
                <a:lnTo>
                  <a:pt x="63498" y="603250"/>
                </a:lnTo>
                <a:cubicBezTo>
                  <a:pt x="28429" y="603250"/>
                  <a:pt x="0" y="574821"/>
                  <a:pt x="0" y="539752"/>
                </a:cubicBezTo>
                <a:lnTo>
                  <a:pt x="0" y="63498"/>
                </a:lnTo>
                <a:cubicBezTo>
                  <a:pt x="0" y="28453"/>
                  <a:pt x="28453" y="0"/>
                  <a:pt x="63498" y="0"/>
                </a:cubicBezTo>
                <a:close/>
              </a:path>
            </a:pathLst>
          </a:custGeom>
          <a:solidFill>
            <a:srgbClr val="4A5D52">
              <a:alpha val="5098"/>
            </a:srgbClr>
          </a:solidFill>
          <a:ln/>
        </p:spPr>
      </p:sp>
      <p:sp>
        <p:nvSpPr>
          <p:cNvPr id="54" name="Text 52"/>
          <p:cNvSpPr/>
          <p:nvPr/>
        </p:nvSpPr>
        <p:spPr>
          <a:xfrm>
            <a:off x="6429375" y="4921250"/>
            <a:ext cx="5254625" cy="19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30000"/>
              </a:lnSpc>
            </a:pPr>
            <a:r>
              <a:rPr lang="en-US" sz="1000" b="1" dirty="0">
                <a:solidFill>
                  <a:srgbClr val="4A5D52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Standardized Operations</a:t>
            </a:r>
            <a:endParaRPr lang="en-US" sz="1600" dirty="0"/>
          </a:p>
        </p:txBody>
      </p:sp>
      <p:sp>
        <p:nvSpPr>
          <p:cNvPr id="55" name="Text 53"/>
          <p:cNvSpPr/>
          <p:nvPr/>
        </p:nvSpPr>
        <p:spPr>
          <a:xfrm>
            <a:off x="6429375" y="5143500"/>
            <a:ext cx="5254625" cy="19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30000"/>
              </a:lnSpc>
            </a:pPr>
            <a:r>
              <a:rPr lang="en-US" sz="1000" dirty="0">
                <a:solidFill>
                  <a:srgbClr val="3C3633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Consistent menus, pricing, and procedures across all locations</a:t>
            </a:r>
            <a:endParaRPr lang="en-US" sz="1600" dirty="0"/>
          </a:p>
        </p:txBody>
      </p:sp>
      <p:sp>
        <p:nvSpPr>
          <p:cNvPr id="56" name="Shape 54"/>
          <p:cNvSpPr/>
          <p:nvPr/>
        </p:nvSpPr>
        <p:spPr>
          <a:xfrm>
            <a:off x="6175375" y="5715000"/>
            <a:ext cx="5699125" cy="1079500"/>
          </a:xfrm>
          <a:custGeom>
            <a:avLst/>
            <a:gdLst/>
            <a:ahLst/>
            <a:cxnLst/>
            <a:rect l="l" t="t" r="r" b="b"/>
            <a:pathLst>
              <a:path w="5699125" h="1079500">
                <a:moveTo>
                  <a:pt x="95255" y="0"/>
                </a:moveTo>
                <a:lnTo>
                  <a:pt x="5603870" y="0"/>
                </a:lnTo>
                <a:cubicBezTo>
                  <a:pt x="5656478" y="0"/>
                  <a:pt x="5699125" y="42647"/>
                  <a:pt x="5699125" y="95255"/>
                </a:cubicBezTo>
                <a:lnTo>
                  <a:pt x="5699125" y="984245"/>
                </a:lnTo>
                <a:cubicBezTo>
                  <a:pt x="5699125" y="1036853"/>
                  <a:pt x="5656478" y="1079500"/>
                  <a:pt x="5603870" y="1079500"/>
                </a:cubicBezTo>
                <a:lnTo>
                  <a:pt x="95255" y="1079500"/>
                </a:lnTo>
                <a:cubicBezTo>
                  <a:pt x="42682" y="1079500"/>
                  <a:pt x="0" y="1036818"/>
                  <a:pt x="0" y="984245"/>
                </a:cubicBezTo>
                <a:lnTo>
                  <a:pt x="0" y="95255"/>
                </a:lnTo>
                <a:cubicBezTo>
                  <a:pt x="0" y="42647"/>
                  <a:pt x="42647" y="0"/>
                  <a:pt x="95255" y="0"/>
                </a:cubicBezTo>
                <a:close/>
              </a:path>
            </a:pathLst>
          </a:custGeom>
          <a:solidFill>
            <a:srgbClr val="FFFFFF"/>
          </a:solidFill>
          <a:ln/>
          <a:effectLst>
            <a:outerShdw blurRad="47625" dist="31750" dir="5400000" algn="bl" rotWithShape="0">
              <a:srgbClr val="000000">
                <a:alpha val="10196"/>
              </a:srgbClr>
            </a:outerShdw>
          </a:effectLst>
        </p:spPr>
      </p:sp>
      <p:sp>
        <p:nvSpPr>
          <p:cNvPr id="57" name="Shape 55"/>
          <p:cNvSpPr/>
          <p:nvPr/>
        </p:nvSpPr>
        <p:spPr>
          <a:xfrm>
            <a:off x="6353969" y="5905500"/>
            <a:ext cx="158750" cy="158750"/>
          </a:xfrm>
          <a:custGeom>
            <a:avLst/>
            <a:gdLst/>
            <a:ahLst/>
            <a:cxnLst/>
            <a:rect l="l" t="t" r="r" b="b"/>
            <a:pathLst>
              <a:path w="158750" h="158750">
                <a:moveTo>
                  <a:pt x="79375" y="0"/>
                </a:moveTo>
                <a:cubicBezTo>
                  <a:pt x="80801" y="0"/>
                  <a:pt x="82228" y="310"/>
                  <a:pt x="83530" y="899"/>
                </a:cubicBezTo>
                <a:lnTo>
                  <a:pt x="141945" y="25673"/>
                </a:lnTo>
                <a:cubicBezTo>
                  <a:pt x="148766" y="28556"/>
                  <a:pt x="153851" y="35285"/>
                  <a:pt x="153820" y="43408"/>
                </a:cubicBezTo>
                <a:cubicBezTo>
                  <a:pt x="153665" y="74166"/>
                  <a:pt x="141015" y="130442"/>
                  <a:pt x="87592" y="156021"/>
                </a:cubicBezTo>
                <a:cubicBezTo>
                  <a:pt x="82414" y="158502"/>
                  <a:pt x="76398" y="158502"/>
                  <a:pt x="71220" y="156021"/>
                </a:cubicBezTo>
                <a:cubicBezTo>
                  <a:pt x="17766" y="130442"/>
                  <a:pt x="5147" y="74166"/>
                  <a:pt x="4992" y="43408"/>
                </a:cubicBezTo>
                <a:cubicBezTo>
                  <a:pt x="4961" y="35285"/>
                  <a:pt x="10046" y="28556"/>
                  <a:pt x="16867" y="25673"/>
                </a:cubicBezTo>
                <a:lnTo>
                  <a:pt x="75251" y="899"/>
                </a:lnTo>
                <a:cubicBezTo>
                  <a:pt x="76553" y="310"/>
                  <a:pt x="77949" y="0"/>
                  <a:pt x="79375" y="0"/>
                </a:cubicBezTo>
                <a:close/>
                <a:moveTo>
                  <a:pt x="79375" y="20712"/>
                </a:moveTo>
                <a:lnTo>
                  <a:pt x="79375" y="137945"/>
                </a:lnTo>
                <a:cubicBezTo>
                  <a:pt x="122163" y="117233"/>
                  <a:pt x="133666" y="71344"/>
                  <a:pt x="133945" y="43873"/>
                </a:cubicBezTo>
                <a:lnTo>
                  <a:pt x="79375" y="20743"/>
                </a:lnTo>
                <a:lnTo>
                  <a:pt x="79375" y="20743"/>
                </a:lnTo>
                <a:close/>
              </a:path>
            </a:pathLst>
          </a:custGeom>
          <a:solidFill>
            <a:srgbClr val="D4A373"/>
          </a:solidFill>
          <a:ln/>
        </p:spPr>
      </p:sp>
      <p:sp>
        <p:nvSpPr>
          <p:cNvPr id="58" name="Text 56"/>
          <p:cNvSpPr/>
          <p:nvPr/>
        </p:nvSpPr>
        <p:spPr>
          <a:xfrm>
            <a:off x="6532563" y="5873750"/>
            <a:ext cx="5262563" cy="22225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20000"/>
              </a:lnSpc>
            </a:pPr>
            <a:r>
              <a:rPr lang="en-US" sz="1250" b="1" dirty="0">
                <a:solidFill>
                  <a:srgbClr val="4A5D52"/>
                </a:solidFill>
                <a:latin typeface="Oranienbaum" pitchFamily="34" charset="0"/>
                <a:ea typeface="Oranienbaum" pitchFamily="34" charset="-122"/>
                <a:cs typeface="Oranienbaum" pitchFamily="34" charset="-120"/>
              </a:rPr>
              <a:t>Security &amp; Reliability</a:t>
            </a:r>
            <a:endParaRPr lang="en-US" sz="1600" dirty="0"/>
          </a:p>
        </p:txBody>
      </p:sp>
      <p:sp>
        <p:nvSpPr>
          <p:cNvPr id="59" name="Shape 57"/>
          <p:cNvSpPr/>
          <p:nvPr/>
        </p:nvSpPr>
        <p:spPr>
          <a:xfrm>
            <a:off x="6365875" y="6223000"/>
            <a:ext cx="95250" cy="127000"/>
          </a:xfrm>
          <a:custGeom>
            <a:avLst/>
            <a:gdLst/>
            <a:ahLst/>
            <a:cxnLst/>
            <a:rect l="l" t="t" r="r" b="b"/>
            <a:pathLst>
              <a:path w="95250" h="127000">
                <a:moveTo>
                  <a:pt x="31750" y="23812"/>
                </a:moveTo>
                <a:lnTo>
                  <a:pt x="31750" y="39688"/>
                </a:lnTo>
                <a:lnTo>
                  <a:pt x="63500" y="39688"/>
                </a:lnTo>
                <a:lnTo>
                  <a:pt x="63500" y="23812"/>
                </a:lnTo>
                <a:cubicBezTo>
                  <a:pt x="63500" y="15056"/>
                  <a:pt x="56381" y="7938"/>
                  <a:pt x="47625" y="7938"/>
                </a:cubicBezTo>
                <a:cubicBezTo>
                  <a:pt x="38869" y="7938"/>
                  <a:pt x="31750" y="15056"/>
                  <a:pt x="31750" y="23812"/>
                </a:cubicBezTo>
                <a:close/>
                <a:moveTo>
                  <a:pt x="15875" y="39688"/>
                </a:moveTo>
                <a:lnTo>
                  <a:pt x="15875" y="23812"/>
                </a:lnTo>
                <a:cubicBezTo>
                  <a:pt x="15875" y="6276"/>
                  <a:pt x="30088" y="-7937"/>
                  <a:pt x="47625" y="-7937"/>
                </a:cubicBezTo>
                <a:cubicBezTo>
                  <a:pt x="65162" y="-7937"/>
                  <a:pt x="79375" y="6276"/>
                  <a:pt x="79375" y="23812"/>
                </a:cubicBezTo>
                <a:lnTo>
                  <a:pt x="79375" y="39688"/>
                </a:lnTo>
                <a:cubicBezTo>
                  <a:pt x="88131" y="39688"/>
                  <a:pt x="95250" y="46806"/>
                  <a:pt x="95250" y="55563"/>
                </a:cubicBezTo>
                <a:lnTo>
                  <a:pt x="95250" y="111125"/>
                </a:lnTo>
                <a:cubicBezTo>
                  <a:pt x="95250" y="119881"/>
                  <a:pt x="88131" y="127000"/>
                  <a:pt x="79375" y="127000"/>
                </a:cubicBezTo>
                <a:lnTo>
                  <a:pt x="15875" y="127000"/>
                </a:lnTo>
                <a:cubicBezTo>
                  <a:pt x="7119" y="127000"/>
                  <a:pt x="0" y="119881"/>
                  <a:pt x="0" y="111125"/>
                </a:cubicBezTo>
                <a:lnTo>
                  <a:pt x="0" y="55563"/>
                </a:lnTo>
                <a:cubicBezTo>
                  <a:pt x="0" y="46806"/>
                  <a:pt x="7119" y="39688"/>
                  <a:pt x="15875" y="39688"/>
                </a:cubicBezTo>
                <a:close/>
              </a:path>
            </a:pathLst>
          </a:custGeom>
          <a:solidFill>
            <a:srgbClr val="4A5D52"/>
          </a:solidFill>
          <a:ln/>
        </p:spPr>
      </p:sp>
      <p:sp>
        <p:nvSpPr>
          <p:cNvPr id="60" name="Text 58"/>
          <p:cNvSpPr/>
          <p:nvPr/>
        </p:nvSpPr>
        <p:spPr>
          <a:xfrm>
            <a:off x="6556375" y="6191250"/>
            <a:ext cx="896938" cy="19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30000"/>
              </a:lnSpc>
            </a:pPr>
            <a:r>
              <a:rPr lang="en-US" sz="1000" dirty="0">
                <a:solidFill>
                  <a:srgbClr val="3C3633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Encrypted data</a:t>
            </a:r>
            <a:endParaRPr lang="en-US" sz="1600" dirty="0"/>
          </a:p>
        </p:txBody>
      </p:sp>
      <p:sp>
        <p:nvSpPr>
          <p:cNvPr id="61" name="Shape 59"/>
          <p:cNvSpPr/>
          <p:nvPr/>
        </p:nvSpPr>
        <p:spPr>
          <a:xfrm>
            <a:off x="9064625" y="6223000"/>
            <a:ext cx="142875" cy="127000"/>
          </a:xfrm>
          <a:custGeom>
            <a:avLst/>
            <a:gdLst/>
            <a:ahLst/>
            <a:cxnLst/>
            <a:rect l="l" t="t" r="r" b="b"/>
            <a:pathLst>
              <a:path w="142875" h="127000">
                <a:moveTo>
                  <a:pt x="35719" y="119063"/>
                </a:moveTo>
                <a:cubicBezTo>
                  <a:pt x="15999" y="119063"/>
                  <a:pt x="0" y="103063"/>
                  <a:pt x="0" y="83344"/>
                </a:cubicBezTo>
                <a:cubicBezTo>
                  <a:pt x="0" y="67618"/>
                  <a:pt x="10170" y="54273"/>
                  <a:pt x="24284" y="49485"/>
                </a:cubicBezTo>
                <a:cubicBezTo>
                  <a:pt x="23961" y="47575"/>
                  <a:pt x="23812" y="45641"/>
                  <a:pt x="23812" y="43656"/>
                </a:cubicBezTo>
                <a:cubicBezTo>
                  <a:pt x="23812" y="23937"/>
                  <a:pt x="39812" y="7938"/>
                  <a:pt x="59531" y="7938"/>
                </a:cubicBezTo>
                <a:cubicBezTo>
                  <a:pt x="73273" y="7938"/>
                  <a:pt x="85204" y="15701"/>
                  <a:pt x="91182" y="27062"/>
                </a:cubicBezTo>
                <a:cubicBezTo>
                  <a:pt x="94704" y="25003"/>
                  <a:pt x="98822" y="23812"/>
                  <a:pt x="103188" y="23812"/>
                </a:cubicBezTo>
                <a:cubicBezTo>
                  <a:pt x="116334" y="23812"/>
                  <a:pt x="127000" y="34479"/>
                  <a:pt x="127000" y="47625"/>
                </a:cubicBezTo>
                <a:cubicBezTo>
                  <a:pt x="127000" y="51519"/>
                  <a:pt x="126057" y="55215"/>
                  <a:pt x="124396" y="58465"/>
                </a:cubicBezTo>
                <a:cubicBezTo>
                  <a:pt x="135310" y="63500"/>
                  <a:pt x="142875" y="74513"/>
                  <a:pt x="142875" y="87313"/>
                </a:cubicBezTo>
                <a:cubicBezTo>
                  <a:pt x="142875" y="104849"/>
                  <a:pt x="128662" y="119063"/>
                  <a:pt x="111125" y="119063"/>
                </a:cubicBezTo>
                <a:lnTo>
                  <a:pt x="35719" y="119063"/>
                </a:lnTo>
                <a:close/>
                <a:moveTo>
                  <a:pt x="75654" y="47377"/>
                </a:moveTo>
                <a:cubicBezTo>
                  <a:pt x="73323" y="45045"/>
                  <a:pt x="69552" y="45045"/>
                  <a:pt x="67246" y="47377"/>
                </a:cubicBezTo>
                <a:lnTo>
                  <a:pt x="49386" y="65236"/>
                </a:lnTo>
                <a:cubicBezTo>
                  <a:pt x="47054" y="67568"/>
                  <a:pt x="47054" y="71338"/>
                  <a:pt x="49386" y="73645"/>
                </a:cubicBezTo>
                <a:cubicBezTo>
                  <a:pt x="51718" y="75952"/>
                  <a:pt x="55488" y="75977"/>
                  <a:pt x="57795" y="73645"/>
                </a:cubicBezTo>
                <a:lnTo>
                  <a:pt x="65484" y="65956"/>
                </a:lnTo>
                <a:lnTo>
                  <a:pt x="65484" y="91281"/>
                </a:lnTo>
                <a:cubicBezTo>
                  <a:pt x="65484" y="94580"/>
                  <a:pt x="68138" y="97234"/>
                  <a:pt x="71438" y="97234"/>
                </a:cubicBezTo>
                <a:cubicBezTo>
                  <a:pt x="74737" y="97234"/>
                  <a:pt x="77391" y="94580"/>
                  <a:pt x="77391" y="91281"/>
                </a:cubicBezTo>
                <a:lnTo>
                  <a:pt x="77391" y="65956"/>
                </a:lnTo>
                <a:lnTo>
                  <a:pt x="85080" y="73645"/>
                </a:lnTo>
                <a:cubicBezTo>
                  <a:pt x="87412" y="75977"/>
                  <a:pt x="91182" y="75977"/>
                  <a:pt x="93489" y="73645"/>
                </a:cubicBezTo>
                <a:cubicBezTo>
                  <a:pt x="95796" y="71313"/>
                  <a:pt x="95821" y="67543"/>
                  <a:pt x="93489" y="65236"/>
                </a:cubicBezTo>
                <a:lnTo>
                  <a:pt x="75629" y="47377"/>
                </a:lnTo>
                <a:close/>
              </a:path>
            </a:pathLst>
          </a:custGeom>
          <a:solidFill>
            <a:srgbClr val="4A5D52"/>
          </a:solidFill>
          <a:ln/>
        </p:spPr>
      </p:sp>
      <p:sp>
        <p:nvSpPr>
          <p:cNvPr id="62" name="Text 60"/>
          <p:cNvSpPr/>
          <p:nvPr/>
        </p:nvSpPr>
        <p:spPr>
          <a:xfrm>
            <a:off x="9278938" y="6191250"/>
            <a:ext cx="817563" cy="19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30000"/>
              </a:lnSpc>
            </a:pPr>
            <a:r>
              <a:rPr lang="en-US" sz="1000" dirty="0">
                <a:solidFill>
                  <a:srgbClr val="3C3633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Auto backups</a:t>
            </a:r>
            <a:endParaRPr lang="en-US" sz="1600" dirty="0"/>
          </a:p>
        </p:txBody>
      </p:sp>
      <p:sp>
        <p:nvSpPr>
          <p:cNvPr id="63" name="Shape 61"/>
          <p:cNvSpPr/>
          <p:nvPr/>
        </p:nvSpPr>
        <p:spPr>
          <a:xfrm>
            <a:off x="6342063" y="6477000"/>
            <a:ext cx="142875" cy="127000"/>
          </a:xfrm>
          <a:custGeom>
            <a:avLst/>
            <a:gdLst/>
            <a:ahLst/>
            <a:cxnLst/>
            <a:rect l="l" t="t" r="r" b="b"/>
            <a:pathLst>
              <a:path w="142875" h="127000">
                <a:moveTo>
                  <a:pt x="59333" y="-1984"/>
                </a:moveTo>
                <a:cubicBezTo>
                  <a:pt x="57820" y="-3522"/>
                  <a:pt x="55612" y="-4142"/>
                  <a:pt x="53529" y="-3572"/>
                </a:cubicBezTo>
                <a:cubicBezTo>
                  <a:pt x="51445" y="-3001"/>
                  <a:pt x="49833" y="-1389"/>
                  <a:pt x="49312" y="695"/>
                </a:cubicBezTo>
                <a:lnTo>
                  <a:pt x="45517" y="15627"/>
                </a:lnTo>
                <a:cubicBezTo>
                  <a:pt x="45244" y="16718"/>
                  <a:pt x="44128" y="17363"/>
                  <a:pt x="43061" y="17041"/>
                </a:cubicBezTo>
                <a:lnTo>
                  <a:pt x="28228" y="12874"/>
                </a:lnTo>
                <a:cubicBezTo>
                  <a:pt x="26144" y="12278"/>
                  <a:pt x="23912" y="12874"/>
                  <a:pt x="22399" y="14387"/>
                </a:cubicBezTo>
                <a:cubicBezTo>
                  <a:pt x="20886" y="15900"/>
                  <a:pt x="20290" y="18132"/>
                  <a:pt x="20886" y="20216"/>
                </a:cubicBezTo>
                <a:lnTo>
                  <a:pt x="25078" y="35049"/>
                </a:lnTo>
                <a:cubicBezTo>
                  <a:pt x="25375" y="36116"/>
                  <a:pt x="24730" y="37232"/>
                  <a:pt x="23664" y="37505"/>
                </a:cubicBezTo>
                <a:lnTo>
                  <a:pt x="8706" y="41300"/>
                </a:lnTo>
                <a:cubicBezTo>
                  <a:pt x="6623" y="41821"/>
                  <a:pt x="4986" y="43458"/>
                  <a:pt x="4415" y="45541"/>
                </a:cubicBezTo>
                <a:cubicBezTo>
                  <a:pt x="3845" y="47625"/>
                  <a:pt x="4465" y="49833"/>
                  <a:pt x="6003" y="51346"/>
                </a:cubicBezTo>
                <a:lnTo>
                  <a:pt x="17041" y="62086"/>
                </a:lnTo>
                <a:cubicBezTo>
                  <a:pt x="17835" y="62855"/>
                  <a:pt x="17835" y="64145"/>
                  <a:pt x="17041" y="64939"/>
                </a:cubicBezTo>
                <a:lnTo>
                  <a:pt x="6028" y="75679"/>
                </a:lnTo>
                <a:cubicBezTo>
                  <a:pt x="4490" y="77192"/>
                  <a:pt x="3870" y="79400"/>
                  <a:pt x="4440" y="81483"/>
                </a:cubicBezTo>
                <a:cubicBezTo>
                  <a:pt x="5011" y="83567"/>
                  <a:pt x="6648" y="85179"/>
                  <a:pt x="8731" y="85725"/>
                </a:cubicBezTo>
                <a:lnTo>
                  <a:pt x="23664" y="89520"/>
                </a:lnTo>
                <a:cubicBezTo>
                  <a:pt x="24755" y="89793"/>
                  <a:pt x="25400" y="90909"/>
                  <a:pt x="25078" y="91976"/>
                </a:cubicBezTo>
                <a:lnTo>
                  <a:pt x="20886" y="106784"/>
                </a:lnTo>
                <a:cubicBezTo>
                  <a:pt x="20290" y="108868"/>
                  <a:pt x="20886" y="111100"/>
                  <a:pt x="22399" y="112613"/>
                </a:cubicBezTo>
                <a:cubicBezTo>
                  <a:pt x="23912" y="114126"/>
                  <a:pt x="26144" y="114722"/>
                  <a:pt x="28228" y="114126"/>
                </a:cubicBezTo>
                <a:lnTo>
                  <a:pt x="43061" y="109934"/>
                </a:lnTo>
                <a:cubicBezTo>
                  <a:pt x="44128" y="109637"/>
                  <a:pt x="45244" y="110282"/>
                  <a:pt x="45517" y="111348"/>
                </a:cubicBezTo>
                <a:lnTo>
                  <a:pt x="49312" y="126281"/>
                </a:lnTo>
                <a:cubicBezTo>
                  <a:pt x="49833" y="128364"/>
                  <a:pt x="51470" y="130001"/>
                  <a:pt x="53553" y="130572"/>
                </a:cubicBezTo>
                <a:cubicBezTo>
                  <a:pt x="55637" y="131142"/>
                  <a:pt x="57845" y="130522"/>
                  <a:pt x="59358" y="128984"/>
                </a:cubicBezTo>
                <a:lnTo>
                  <a:pt x="70098" y="117946"/>
                </a:lnTo>
                <a:cubicBezTo>
                  <a:pt x="70867" y="117153"/>
                  <a:pt x="72157" y="117153"/>
                  <a:pt x="72951" y="117946"/>
                </a:cubicBezTo>
                <a:lnTo>
                  <a:pt x="83666" y="128984"/>
                </a:lnTo>
                <a:cubicBezTo>
                  <a:pt x="85179" y="130522"/>
                  <a:pt x="87387" y="131142"/>
                  <a:pt x="89471" y="130572"/>
                </a:cubicBezTo>
                <a:cubicBezTo>
                  <a:pt x="91554" y="130001"/>
                  <a:pt x="93166" y="128364"/>
                  <a:pt x="93712" y="126281"/>
                </a:cubicBezTo>
                <a:lnTo>
                  <a:pt x="97507" y="111373"/>
                </a:lnTo>
                <a:cubicBezTo>
                  <a:pt x="97780" y="110282"/>
                  <a:pt x="98896" y="109637"/>
                  <a:pt x="99963" y="109959"/>
                </a:cubicBezTo>
                <a:lnTo>
                  <a:pt x="114796" y="114151"/>
                </a:lnTo>
                <a:cubicBezTo>
                  <a:pt x="116880" y="114746"/>
                  <a:pt x="119112" y="114151"/>
                  <a:pt x="120625" y="112638"/>
                </a:cubicBezTo>
                <a:cubicBezTo>
                  <a:pt x="122138" y="111125"/>
                  <a:pt x="122734" y="108893"/>
                  <a:pt x="122138" y="106809"/>
                </a:cubicBezTo>
                <a:lnTo>
                  <a:pt x="117946" y="91976"/>
                </a:lnTo>
                <a:cubicBezTo>
                  <a:pt x="117649" y="90909"/>
                  <a:pt x="118294" y="89793"/>
                  <a:pt x="119360" y="89520"/>
                </a:cubicBezTo>
                <a:lnTo>
                  <a:pt x="134293" y="85725"/>
                </a:lnTo>
                <a:cubicBezTo>
                  <a:pt x="136376" y="85204"/>
                  <a:pt x="138013" y="83567"/>
                  <a:pt x="138584" y="81483"/>
                </a:cubicBezTo>
                <a:cubicBezTo>
                  <a:pt x="139154" y="79400"/>
                  <a:pt x="138534" y="77167"/>
                  <a:pt x="136996" y="75679"/>
                </a:cubicBezTo>
                <a:lnTo>
                  <a:pt x="125958" y="64939"/>
                </a:lnTo>
                <a:cubicBezTo>
                  <a:pt x="125164" y="64170"/>
                  <a:pt x="125164" y="62880"/>
                  <a:pt x="125958" y="62086"/>
                </a:cubicBezTo>
                <a:lnTo>
                  <a:pt x="136996" y="51346"/>
                </a:lnTo>
                <a:cubicBezTo>
                  <a:pt x="138534" y="49833"/>
                  <a:pt x="139154" y="47625"/>
                  <a:pt x="138584" y="45541"/>
                </a:cubicBezTo>
                <a:cubicBezTo>
                  <a:pt x="138013" y="43458"/>
                  <a:pt x="136376" y="41846"/>
                  <a:pt x="134293" y="41300"/>
                </a:cubicBezTo>
                <a:lnTo>
                  <a:pt x="119360" y="37505"/>
                </a:lnTo>
                <a:cubicBezTo>
                  <a:pt x="118269" y="37232"/>
                  <a:pt x="117624" y="36116"/>
                  <a:pt x="117946" y="35049"/>
                </a:cubicBezTo>
                <a:lnTo>
                  <a:pt x="122138" y="20216"/>
                </a:lnTo>
                <a:cubicBezTo>
                  <a:pt x="122734" y="18132"/>
                  <a:pt x="122138" y="15900"/>
                  <a:pt x="120625" y="14387"/>
                </a:cubicBezTo>
                <a:cubicBezTo>
                  <a:pt x="119112" y="12874"/>
                  <a:pt x="116880" y="12278"/>
                  <a:pt x="114796" y="12874"/>
                </a:cubicBezTo>
                <a:lnTo>
                  <a:pt x="99963" y="17066"/>
                </a:lnTo>
                <a:cubicBezTo>
                  <a:pt x="98896" y="17363"/>
                  <a:pt x="97780" y="16718"/>
                  <a:pt x="97507" y="15652"/>
                </a:cubicBezTo>
                <a:lnTo>
                  <a:pt x="93712" y="695"/>
                </a:lnTo>
                <a:cubicBezTo>
                  <a:pt x="93191" y="-1389"/>
                  <a:pt x="91554" y="-3026"/>
                  <a:pt x="89471" y="-3597"/>
                </a:cubicBezTo>
                <a:cubicBezTo>
                  <a:pt x="87387" y="-4167"/>
                  <a:pt x="85179" y="-3547"/>
                  <a:pt x="83666" y="-2009"/>
                </a:cubicBezTo>
                <a:lnTo>
                  <a:pt x="72926" y="9054"/>
                </a:lnTo>
                <a:cubicBezTo>
                  <a:pt x="72157" y="9847"/>
                  <a:pt x="70867" y="9847"/>
                  <a:pt x="70073" y="9054"/>
                </a:cubicBezTo>
                <a:lnTo>
                  <a:pt x="59333" y="-1984"/>
                </a:lnTo>
                <a:close/>
              </a:path>
            </a:pathLst>
          </a:custGeom>
          <a:solidFill>
            <a:srgbClr val="4A5D52"/>
          </a:solidFill>
          <a:ln/>
        </p:spPr>
      </p:sp>
      <p:sp>
        <p:nvSpPr>
          <p:cNvPr id="64" name="Text 62"/>
          <p:cNvSpPr/>
          <p:nvPr/>
        </p:nvSpPr>
        <p:spPr>
          <a:xfrm>
            <a:off x="6556375" y="6445250"/>
            <a:ext cx="1087438" cy="19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30000"/>
              </a:lnSpc>
            </a:pPr>
            <a:r>
              <a:rPr lang="en-US" sz="1000" dirty="0">
                <a:solidFill>
                  <a:srgbClr val="3C3633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PCI DSS compliant</a:t>
            </a:r>
            <a:endParaRPr lang="en-US" sz="1600" dirty="0"/>
          </a:p>
        </p:txBody>
      </p:sp>
      <p:sp>
        <p:nvSpPr>
          <p:cNvPr id="65" name="Shape 63"/>
          <p:cNvSpPr/>
          <p:nvPr/>
        </p:nvSpPr>
        <p:spPr>
          <a:xfrm>
            <a:off x="9072563" y="6477000"/>
            <a:ext cx="127000" cy="127000"/>
          </a:xfrm>
          <a:custGeom>
            <a:avLst/>
            <a:gdLst/>
            <a:ahLst/>
            <a:cxnLst/>
            <a:rect l="l" t="t" r="r" b="b"/>
            <a:pathLst>
              <a:path w="127000" h="127000">
                <a:moveTo>
                  <a:pt x="63500" y="0"/>
                </a:moveTo>
                <a:cubicBezTo>
                  <a:pt x="98547" y="0"/>
                  <a:pt x="127000" y="28453"/>
                  <a:pt x="127000" y="63500"/>
                </a:cubicBezTo>
                <a:cubicBezTo>
                  <a:pt x="127000" y="98547"/>
                  <a:pt x="98547" y="127000"/>
                  <a:pt x="63500" y="127000"/>
                </a:cubicBezTo>
                <a:cubicBezTo>
                  <a:pt x="28453" y="127000"/>
                  <a:pt x="0" y="98547"/>
                  <a:pt x="0" y="63500"/>
                </a:cubicBezTo>
                <a:cubicBezTo>
                  <a:pt x="0" y="28453"/>
                  <a:pt x="28453" y="0"/>
                  <a:pt x="63500" y="0"/>
                </a:cubicBezTo>
                <a:close/>
                <a:moveTo>
                  <a:pt x="57547" y="29766"/>
                </a:moveTo>
                <a:lnTo>
                  <a:pt x="57547" y="63500"/>
                </a:lnTo>
                <a:cubicBezTo>
                  <a:pt x="57547" y="65484"/>
                  <a:pt x="58539" y="67345"/>
                  <a:pt x="60201" y="68461"/>
                </a:cubicBezTo>
                <a:lnTo>
                  <a:pt x="84013" y="84336"/>
                </a:lnTo>
                <a:cubicBezTo>
                  <a:pt x="86742" y="86171"/>
                  <a:pt x="90438" y="85427"/>
                  <a:pt x="92273" y="82674"/>
                </a:cubicBezTo>
                <a:cubicBezTo>
                  <a:pt x="94109" y="79921"/>
                  <a:pt x="93365" y="76250"/>
                  <a:pt x="90612" y="74414"/>
                </a:cubicBezTo>
                <a:lnTo>
                  <a:pt x="69453" y="60325"/>
                </a:lnTo>
                <a:lnTo>
                  <a:pt x="69453" y="29766"/>
                </a:lnTo>
                <a:cubicBezTo>
                  <a:pt x="69453" y="26467"/>
                  <a:pt x="66799" y="23812"/>
                  <a:pt x="63500" y="23812"/>
                </a:cubicBezTo>
                <a:cubicBezTo>
                  <a:pt x="60201" y="23812"/>
                  <a:pt x="57547" y="26467"/>
                  <a:pt x="57547" y="29766"/>
                </a:cubicBezTo>
                <a:close/>
              </a:path>
            </a:pathLst>
          </a:custGeom>
          <a:solidFill>
            <a:srgbClr val="4A5D52"/>
          </a:solidFill>
          <a:ln/>
        </p:spPr>
      </p:sp>
      <p:sp>
        <p:nvSpPr>
          <p:cNvPr id="66" name="Text 64"/>
          <p:cNvSpPr/>
          <p:nvPr/>
        </p:nvSpPr>
        <p:spPr>
          <a:xfrm>
            <a:off x="9278938" y="6445250"/>
            <a:ext cx="825500" cy="19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30000"/>
              </a:lnSpc>
            </a:pPr>
            <a:r>
              <a:rPr lang="en-US" sz="1000" dirty="0">
                <a:solidFill>
                  <a:srgbClr val="3C3633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99.9% uptime</a:t>
            </a:r>
            <a:endParaRPr lang="en-US" sz="1600" dirty="0"/>
          </a:p>
        </p:txBody>
      </p:sp>
    </p:spTree>
  </p:cSld>
  <p:clrMapOvr>
    <a:masterClrMapping/>
  </p:clrMapOvr>
  <p:transition>
    <p:fade/>
  </p:transition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9F7F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317500" y="317500"/>
            <a:ext cx="11620500" cy="19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30000"/>
              </a:lnSpc>
            </a:pPr>
            <a:r>
              <a:rPr lang="en-US" sz="1000" b="1" kern="0" spc="100" dirty="0">
                <a:solidFill>
                  <a:srgbClr val="A99F96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05 • SECURITY MEASURES</a:t>
            </a:r>
            <a:endParaRPr lang="en-US" sz="1600" dirty="0"/>
          </a:p>
        </p:txBody>
      </p:sp>
      <p:sp>
        <p:nvSpPr>
          <p:cNvPr id="3" name="Text 1"/>
          <p:cNvSpPr/>
          <p:nvPr/>
        </p:nvSpPr>
        <p:spPr>
          <a:xfrm>
            <a:off x="317500" y="571500"/>
            <a:ext cx="11699875" cy="3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90000"/>
              </a:lnSpc>
            </a:pPr>
            <a:r>
              <a:rPr lang="en-US" sz="2250" b="1" dirty="0">
                <a:solidFill>
                  <a:srgbClr val="4A5D52"/>
                </a:solidFill>
                <a:latin typeface="Oranienbaum" pitchFamily="34" charset="0"/>
                <a:ea typeface="Oranienbaum" pitchFamily="34" charset="-122"/>
                <a:cs typeface="Oranienbaum" pitchFamily="34" charset="-120"/>
              </a:rPr>
              <a:t>Cybersecurity Protection</a:t>
            </a:r>
            <a:endParaRPr lang="en-US" sz="1600" dirty="0"/>
          </a:p>
        </p:txBody>
      </p:sp>
      <p:sp>
        <p:nvSpPr>
          <p:cNvPr id="4" name="Text 2"/>
          <p:cNvSpPr/>
          <p:nvPr/>
        </p:nvSpPr>
        <p:spPr>
          <a:xfrm>
            <a:off x="317500" y="952500"/>
            <a:ext cx="11628438" cy="22225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30000"/>
              </a:lnSpc>
            </a:pPr>
            <a:r>
              <a:rPr lang="en-US" sz="1125" dirty="0">
                <a:solidFill>
                  <a:srgbClr val="A99F96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Safeguarding Urban Green Café's digital assets and customer data</a:t>
            </a:r>
            <a:endParaRPr lang="en-US" sz="1600" dirty="0"/>
          </a:p>
        </p:txBody>
      </p:sp>
      <p:sp>
        <p:nvSpPr>
          <p:cNvPr id="5" name="Shape 3"/>
          <p:cNvSpPr/>
          <p:nvPr/>
        </p:nvSpPr>
        <p:spPr>
          <a:xfrm>
            <a:off x="317500" y="1238250"/>
            <a:ext cx="5715000" cy="1682750"/>
          </a:xfrm>
          <a:custGeom>
            <a:avLst/>
            <a:gdLst/>
            <a:ahLst/>
            <a:cxnLst/>
            <a:rect l="l" t="t" r="r" b="b"/>
            <a:pathLst>
              <a:path w="5715000" h="1682750">
                <a:moveTo>
                  <a:pt x="95244" y="0"/>
                </a:moveTo>
                <a:lnTo>
                  <a:pt x="5619756" y="0"/>
                </a:lnTo>
                <a:cubicBezTo>
                  <a:pt x="5672358" y="0"/>
                  <a:pt x="5715000" y="42642"/>
                  <a:pt x="5715000" y="95244"/>
                </a:cubicBezTo>
                <a:lnTo>
                  <a:pt x="5715000" y="1587506"/>
                </a:lnTo>
                <a:cubicBezTo>
                  <a:pt x="5715000" y="1640108"/>
                  <a:pt x="5672358" y="1682750"/>
                  <a:pt x="5619756" y="1682750"/>
                </a:cubicBezTo>
                <a:lnTo>
                  <a:pt x="95244" y="1682750"/>
                </a:lnTo>
                <a:cubicBezTo>
                  <a:pt x="42642" y="1682750"/>
                  <a:pt x="0" y="1640108"/>
                  <a:pt x="0" y="1587506"/>
                </a:cubicBezTo>
                <a:lnTo>
                  <a:pt x="0" y="95244"/>
                </a:lnTo>
                <a:cubicBezTo>
                  <a:pt x="0" y="42642"/>
                  <a:pt x="42642" y="0"/>
                  <a:pt x="95244" y="0"/>
                </a:cubicBezTo>
                <a:close/>
              </a:path>
            </a:pathLst>
          </a:custGeom>
          <a:solidFill>
            <a:srgbClr val="FFFFFF"/>
          </a:solidFill>
          <a:ln/>
          <a:effectLst>
            <a:outerShdw blurRad="47625" dist="31750" dir="5400000" algn="bl" rotWithShape="0">
              <a:srgbClr val="000000">
                <a:alpha val="10196"/>
              </a:srgbClr>
            </a:outerShdw>
          </a:effectLst>
        </p:spPr>
      </p:sp>
      <p:sp>
        <p:nvSpPr>
          <p:cNvPr id="6" name="Shape 4"/>
          <p:cNvSpPr/>
          <p:nvPr/>
        </p:nvSpPr>
        <p:spPr>
          <a:xfrm>
            <a:off x="476250" y="1397000"/>
            <a:ext cx="317500" cy="317500"/>
          </a:xfrm>
          <a:custGeom>
            <a:avLst/>
            <a:gdLst/>
            <a:ahLst/>
            <a:cxnLst/>
            <a:rect l="l" t="t" r="r" b="b"/>
            <a:pathLst>
              <a:path w="317500" h="317500">
                <a:moveTo>
                  <a:pt x="63500" y="0"/>
                </a:moveTo>
                <a:lnTo>
                  <a:pt x="254000" y="0"/>
                </a:lnTo>
                <a:cubicBezTo>
                  <a:pt x="289047" y="0"/>
                  <a:pt x="317500" y="28453"/>
                  <a:pt x="317500" y="63500"/>
                </a:cubicBezTo>
                <a:lnTo>
                  <a:pt x="317500" y="254000"/>
                </a:lnTo>
                <a:cubicBezTo>
                  <a:pt x="317500" y="289047"/>
                  <a:pt x="289047" y="317500"/>
                  <a:pt x="254000" y="317500"/>
                </a:cubicBezTo>
                <a:lnTo>
                  <a:pt x="63500" y="317500"/>
                </a:lnTo>
                <a:cubicBezTo>
                  <a:pt x="28453" y="317500"/>
                  <a:pt x="0" y="289047"/>
                  <a:pt x="0" y="254000"/>
                </a:cubicBezTo>
                <a:lnTo>
                  <a:pt x="0" y="63500"/>
                </a:lnTo>
                <a:cubicBezTo>
                  <a:pt x="0" y="28453"/>
                  <a:pt x="28453" y="0"/>
                  <a:pt x="63500" y="0"/>
                </a:cubicBezTo>
                <a:close/>
              </a:path>
            </a:pathLst>
          </a:custGeom>
          <a:solidFill>
            <a:srgbClr val="4A5D52"/>
          </a:solidFill>
          <a:ln/>
        </p:spPr>
      </p:sp>
      <p:sp>
        <p:nvSpPr>
          <p:cNvPr id="7" name="Shape 5"/>
          <p:cNvSpPr/>
          <p:nvPr/>
        </p:nvSpPr>
        <p:spPr>
          <a:xfrm>
            <a:off x="583406" y="1484313"/>
            <a:ext cx="107156" cy="142875"/>
          </a:xfrm>
          <a:custGeom>
            <a:avLst/>
            <a:gdLst/>
            <a:ahLst/>
            <a:cxnLst/>
            <a:rect l="l" t="t" r="r" b="b"/>
            <a:pathLst>
              <a:path w="107156" h="142875">
                <a:moveTo>
                  <a:pt x="35719" y="26789"/>
                </a:moveTo>
                <a:lnTo>
                  <a:pt x="35719" y="44648"/>
                </a:lnTo>
                <a:lnTo>
                  <a:pt x="71438" y="44648"/>
                </a:lnTo>
                <a:lnTo>
                  <a:pt x="71438" y="26789"/>
                </a:lnTo>
                <a:cubicBezTo>
                  <a:pt x="71438" y="16939"/>
                  <a:pt x="63429" y="8930"/>
                  <a:pt x="53578" y="8930"/>
                </a:cubicBezTo>
                <a:cubicBezTo>
                  <a:pt x="43728" y="8930"/>
                  <a:pt x="35719" y="16939"/>
                  <a:pt x="35719" y="26789"/>
                </a:cubicBezTo>
                <a:close/>
                <a:moveTo>
                  <a:pt x="17859" y="44648"/>
                </a:moveTo>
                <a:lnTo>
                  <a:pt x="17859" y="26789"/>
                </a:lnTo>
                <a:cubicBezTo>
                  <a:pt x="17859" y="7060"/>
                  <a:pt x="33849" y="-8930"/>
                  <a:pt x="53578" y="-8930"/>
                </a:cubicBezTo>
                <a:cubicBezTo>
                  <a:pt x="73307" y="-8930"/>
                  <a:pt x="89297" y="7060"/>
                  <a:pt x="89297" y="26789"/>
                </a:cubicBezTo>
                <a:lnTo>
                  <a:pt x="89297" y="44648"/>
                </a:lnTo>
                <a:cubicBezTo>
                  <a:pt x="99147" y="44648"/>
                  <a:pt x="107156" y="52657"/>
                  <a:pt x="107156" y="62508"/>
                </a:cubicBezTo>
                <a:lnTo>
                  <a:pt x="107156" y="125016"/>
                </a:lnTo>
                <a:cubicBezTo>
                  <a:pt x="107156" y="134866"/>
                  <a:pt x="99147" y="142875"/>
                  <a:pt x="89297" y="142875"/>
                </a:cubicBezTo>
                <a:lnTo>
                  <a:pt x="17859" y="142875"/>
                </a:lnTo>
                <a:cubicBezTo>
                  <a:pt x="8009" y="142875"/>
                  <a:pt x="0" y="134866"/>
                  <a:pt x="0" y="125016"/>
                </a:cubicBezTo>
                <a:lnTo>
                  <a:pt x="0" y="62508"/>
                </a:lnTo>
                <a:cubicBezTo>
                  <a:pt x="0" y="52657"/>
                  <a:pt x="8009" y="44648"/>
                  <a:pt x="17859" y="44648"/>
                </a:cubicBezTo>
                <a:close/>
              </a:path>
            </a:pathLst>
          </a:custGeom>
          <a:solidFill>
            <a:srgbClr val="F9F7F3"/>
          </a:solidFill>
          <a:ln/>
        </p:spPr>
      </p:sp>
      <p:sp>
        <p:nvSpPr>
          <p:cNvPr id="8" name="Text 6"/>
          <p:cNvSpPr/>
          <p:nvPr/>
        </p:nvSpPr>
        <p:spPr>
          <a:xfrm>
            <a:off x="889000" y="1444625"/>
            <a:ext cx="1658938" cy="22225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20000"/>
              </a:lnSpc>
            </a:pPr>
            <a:r>
              <a:rPr lang="en-US" sz="1250" b="1" dirty="0">
                <a:solidFill>
                  <a:srgbClr val="4A5D52"/>
                </a:solidFill>
                <a:latin typeface="Oranienbaum" pitchFamily="34" charset="0"/>
                <a:ea typeface="Oranienbaum" pitchFamily="34" charset="-122"/>
                <a:cs typeface="Oranienbaum" pitchFamily="34" charset="-120"/>
              </a:rPr>
              <a:t>Strong Password Policies</a:t>
            </a:r>
            <a:endParaRPr lang="en-US" sz="1600" dirty="0"/>
          </a:p>
        </p:txBody>
      </p:sp>
      <p:sp>
        <p:nvSpPr>
          <p:cNvPr id="9" name="Shape 7"/>
          <p:cNvSpPr/>
          <p:nvPr/>
        </p:nvSpPr>
        <p:spPr>
          <a:xfrm>
            <a:off x="492125" y="1879600"/>
            <a:ext cx="127000" cy="127000"/>
          </a:xfrm>
          <a:custGeom>
            <a:avLst/>
            <a:gdLst/>
            <a:ahLst/>
            <a:cxnLst/>
            <a:rect l="l" t="t" r="r" b="b"/>
            <a:pathLst>
              <a:path w="127000" h="127000">
                <a:moveTo>
                  <a:pt x="83344" y="87313"/>
                </a:moveTo>
                <a:cubicBezTo>
                  <a:pt x="107454" y="87313"/>
                  <a:pt x="127000" y="67766"/>
                  <a:pt x="127000" y="43656"/>
                </a:cubicBezTo>
                <a:cubicBezTo>
                  <a:pt x="127000" y="19546"/>
                  <a:pt x="107454" y="0"/>
                  <a:pt x="83344" y="0"/>
                </a:cubicBezTo>
                <a:cubicBezTo>
                  <a:pt x="59234" y="0"/>
                  <a:pt x="39688" y="19546"/>
                  <a:pt x="39688" y="43656"/>
                </a:cubicBezTo>
                <a:cubicBezTo>
                  <a:pt x="39688" y="48295"/>
                  <a:pt x="40407" y="52784"/>
                  <a:pt x="41746" y="56976"/>
                </a:cubicBezTo>
                <a:lnTo>
                  <a:pt x="1736" y="96986"/>
                </a:lnTo>
                <a:cubicBezTo>
                  <a:pt x="620" y="98103"/>
                  <a:pt x="0" y="99616"/>
                  <a:pt x="0" y="101203"/>
                </a:cubicBezTo>
                <a:lnTo>
                  <a:pt x="0" y="121047"/>
                </a:lnTo>
                <a:cubicBezTo>
                  <a:pt x="0" y="124346"/>
                  <a:pt x="2654" y="127000"/>
                  <a:pt x="5953" y="127000"/>
                </a:cubicBezTo>
                <a:lnTo>
                  <a:pt x="25797" y="127000"/>
                </a:lnTo>
                <a:cubicBezTo>
                  <a:pt x="29096" y="127000"/>
                  <a:pt x="31750" y="124346"/>
                  <a:pt x="31750" y="121047"/>
                </a:cubicBezTo>
                <a:lnTo>
                  <a:pt x="31750" y="111125"/>
                </a:lnTo>
                <a:lnTo>
                  <a:pt x="41672" y="111125"/>
                </a:lnTo>
                <a:cubicBezTo>
                  <a:pt x="44971" y="111125"/>
                  <a:pt x="47625" y="108471"/>
                  <a:pt x="47625" y="105172"/>
                </a:cubicBezTo>
                <a:lnTo>
                  <a:pt x="47625" y="95250"/>
                </a:lnTo>
                <a:lnTo>
                  <a:pt x="57547" y="95250"/>
                </a:lnTo>
                <a:cubicBezTo>
                  <a:pt x="59134" y="95250"/>
                  <a:pt x="60647" y="94630"/>
                  <a:pt x="61764" y="93514"/>
                </a:cubicBezTo>
                <a:lnTo>
                  <a:pt x="70024" y="85254"/>
                </a:lnTo>
                <a:cubicBezTo>
                  <a:pt x="74216" y="86593"/>
                  <a:pt x="78705" y="87313"/>
                  <a:pt x="83344" y="87313"/>
                </a:cubicBezTo>
                <a:close/>
                <a:moveTo>
                  <a:pt x="93266" y="23812"/>
                </a:moveTo>
                <a:cubicBezTo>
                  <a:pt x="98742" y="23812"/>
                  <a:pt x="103188" y="28258"/>
                  <a:pt x="103188" y="33734"/>
                </a:cubicBezTo>
                <a:cubicBezTo>
                  <a:pt x="103188" y="39210"/>
                  <a:pt x="98742" y="43656"/>
                  <a:pt x="93266" y="43656"/>
                </a:cubicBezTo>
                <a:cubicBezTo>
                  <a:pt x="87790" y="43656"/>
                  <a:pt x="83344" y="39210"/>
                  <a:pt x="83344" y="33734"/>
                </a:cubicBezTo>
                <a:cubicBezTo>
                  <a:pt x="83344" y="28258"/>
                  <a:pt x="87790" y="23812"/>
                  <a:pt x="93266" y="23812"/>
                </a:cubicBezTo>
                <a:close/>
              </a:path>
            </a:pathLst>
          </a:custGeom>
          <a:solidFill>
            <a:srgbClr val="D4A373"/>
          </a:solidFill>
          <a:ln/>
        </p:spPr>
      </p:sp>
      <p:sp>
        <p:nvSpPr>
          <p:cNvPr id="10" name="Text 8"/>
          <p:cNvSpPr/>
          <p:nvPr/>
        </p:nvSpPr>
        <p:spPr>
          <a:xfrm>
            <a:off x="698500" y="1809750"/>
            <a:ext cx="4254500" cy="19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30000"/>
              </a:lnSpc>
            </a:pPr>
            <a:r>
              <a:rPr lang="en-US" sz="1000" b="1" dirty="0">
                <a:solidFill>
                  <a:srgbClr val="3C3633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Complexity:</a:t>
            </a:r>
            <a:r>
              <a:rPr lang="en-US" sz="1000" dirty="0">
                <a:solidFill>
                  <a:srgbClr val="3C3633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 Minimum 12 characters with mixed case, numbers, and symbols</a:t>
            </a:r>
            <a:endParaRPr lang="en-US" sz="1600" dirty="0"/>
          </a:p>
        </p:txBody>
      </p:sp>
      <p:sp>
        <p:nvSpPr>
          <p:cNvPr id="11" name="Shape 9"/>
          <p:cNvSpPr/>
          <p:nvPr/>
        </p:nvSpPr>
        <p:spPr>
          <a:xfrm>
            <a:off x="492125" y="2133600"/>
            <a:ext cx="127000" cy="127000"/>
          </a:xfrm>
          <a:custGeom>
            <a:avLst/>
            <a:gdLst/>
            <a:ahLst/>
            <a:cxnLst/>
            <a:rect l="l" t="t" r="r" b="b"/>
            <a:pathLst>
              <a:path w="127000" h="127000">
                <a:moveTo>
                  <a:pt x="119087" y="47625"/>
                </a:moveTo>
                <a:lnTo>
                  <a:pt x="121047" y="47625"/>
                </a:lnTo>
                <a:cubicBezTo>
                  <a:pt x="124346" y="47625"/>
                  <a:pt x="127000" y="44971"/>
                  <a:pt x="127000" y="41672"/>
                </a:cubicBezTo>
                <a:lnTo>
                  <a:pt x="127000" y="5953"/>
                </a:lnTo>
                <a:cubicBezTo>
                  <a:pt x="127000" y="3547"/>
                  <a:pt x="125561" y="1364"/>
                  <a:pt x="123329" y="446"/>
                </a:cubicBezTo>
                <a:cubicBezTo>
                  <a:pt x="121096" y="-471"/>
                  <a:pt x="118542" y="50"/>
                  <a:pt x="116830" y="1736"/>
                </a:cubicBezTo>
                <a:lnTo>
                  <a:pt x="104006" y="14585"/>
                </a:lnTo>
                <a:cubicBezTo>
                  <a:pt x="93018" y="5482"/>
                  <a:pt x="78879" y="0"/>
                  <a:pt x="63500" y="0"/>
                </a:cubicBezTo>
                <a:cubicBezTo>
                  <a:pt x="31502" y="0"/>
                  <a:pt x="5035" y="23664"/>
                  <a:pt x="645" y="54446"/>
                </a:cubicBezTo>
                <a:cubicBezTo>
                  <a:pt x="25" y="58787"/>
                  <a:pt x="3026" y="62805"/>
                  <a:pt x="7367" y="63426"/>
                </a:cubicBezTo>
                <a:cubicBezTo>
                  <a:pt x="11708" y="64046"/>
                  <a:pt x="15726" y="61020"/>
                  <a:pt x="16346" y="56704"/>
                </a:cubicBezTo>
                <a:cubicBezTo>
                  <a:pt x="19645" y="33610"/>
                  <a:pt x="39514" y="15875"/>
                  <a:pt x="63500" y="15875"/>
                </a:cubicBezTo>
                <a:cubicBezTo>
                  <a:pt x="74513" y="15875"/>
                  <a:pt x="84634" y="19596"/>
                  <a:pt x="92695" y="25871"/>
                </a:cubicBezTo>
                <a:lnTo>
                  <a:pt x="81111" y="37455"/>
                </a:lnTo>
                <a:cubicBezTo>
                  <a:pt x="79400" y="39167"/>
                  <a:pt x="78904" y="41721"/>
                  <a:pt x="79821" y="43954"/>
                </a:cubicBezTo>
                <a:cubicBezTo>
                  <a:pt x="80739" y="46186"/>
                  <a:pt x="82922" y="47625"/>
                  <a:pt x="85328" y="47625"/>
                </a:cubicBezTo>
                <a:lnTo>
                  <a:pt x="119087" y="47625"/>
                </a:lnTo>
                <a:close/>
                <a:moveTo>
                  <a:pt x="126380" y="72554"/>
                </a:moveTo>
                <a:cubicBezTo>
                  <a:pt x="127000" y="68213"/>
                  <a:pt x="123974" y="64195"/>
                  <a:pt x="119658" y="63574"/>
                </a:cubicBezTo>
                <a:cubicBezTo>
                  <a:pt x="115342" y="62954"/>
                  <a:pt x="111299" y="65980"/>
                  <a:pt x="110679" y="70296"/>
                </a:cubicBezTo>
                <a:cubicBezTo>
                  <a:pt x="107379" y="93365"/>
                  <a:pt x="87511" y="111100"/>
                  <a:pt x="63525" y="111100"/>
                </a:cubicBezTo>
                <a:cubicBezTo>
                  <a:pt x="52512" y="111100"/>
                  <a:pt x="42391" y="107379"/>
                  <a:pt x="34330" y="101104"/>
                </a:cubicBezTo>
                <a:lnTo>
                  <a:pt x="45889" y="89545"/>
                </a:lnTo>
                <a:cubicBezTo>
                  <a:pt x="47600" y="87833"/>
                  <a:pt x="48096" y="85279"/>
                  <a:pt x="47179" y="83046"/>
                </a:cubicBezTo>
                <a:cubicBezTo>
                  <a:pt x="46261" y="80814"/>
                  <a:pt x="44078" y="79375"/>
                  <a:pt x="41672" y="79375"/>
                </a:cubicBezTo>
                <a:lnTo>
                  <a:pt x="5953" y="79375"/>
                </a:lnTo>
                <a:cubicBezTo>
                  <a:pt x="2654" y="79375"/>
                  <a:pt x="0" y="82029"/>
                  <a:pt x="0" y="85328"/>
                </a:cubicBezTo>
                <a:lnTo>
                  <a:pt x="0" y="121047"/>
                </a:lnTo>
                <a:cubicBezTo>
                  <a:pt x="0" y="123453"/>
                  <a:pt x="1439" y="125636"/>
                  <a:pt x="3671" y="126554"/>
                </a:cubicBezTo>
                <a:cubicBezTo>
                  <a:pt x="5904" y="127471"/>
                  <a:pt x="8458" y="126950"/>
                  <a:pt x="10170" y="125264"/>
                </a:cubicBezTo>
                <a:lnTo>
                  <a:pt x="23019" y="112415"/>
                </a:lnTo>
                <a:cubicBezTo>
                  <a:pt x="33982" y="121518"/>
                  <a:pt x="48121" y="127000"/>
                  <a:pt x="63500" y="127000"/>
                </a:cubicBezTo>
                <a:cubicBezTo>
                  <a:pt x="95498" y="127000"/>
                  <a:pt x="121965" y="103336"/>
                  <a:pt x="126355" y="72554"/>
                </a:cubicBezTo>
                <a:close/>
              </a:path>
            </a:pathLst>
          </a:custGeom>
          <a:solidFill>
            <a:srgbClr val="D4A373"/>
          </a:solidFill>
          <a:ln/>
        </p:spPr>
      </p:sp>
      <p:sp>
        <p:nvSpPr>
          <p:cNvPr id="12" name="Text 10"/>
          <p:cNvSpPr/>
          <p:nvPr/>
        </p:nvSpPr>
        <p:spPr>
          <a:xfrm>
            <a:off x="698500" y="2063750"/>
            <a:ext cx="2627313" cy="19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30000"/>
              </a:lnSpc>
            </a:pPr>
            <a:r>
              <a:rPr lang="en-US" sz="1000" b="1" dirty="0">
                <a:solidFill>
                  <a:srgbClr val="3C3633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Rotation:</a:t>
            </a:r>
            <a:r>
              <a:rPr lang="en-US" sz="1000" dirty="0">
                <a:solidFill>
                  <a:srgbClr val="3C3633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 Password changes every 60-90 days</a:t>
            </a:r>
            <a:endParaRPr lang="en-US" sz="1600" dirty="0"/>
          </a:p>
        </p:txBody>
      </p:sp>
      <p:sp>
        <p:nvSpPr>
          <p:cNvPr id="13" name="Shape 11"/>
          <p:cNvSpPr/>
          <p:nvPr/>
        </p:nvSpPr>
        <p:spPr>
          <a:xfrm>
            <a:off x="492125" y="2387600"/>
            <a:ext cx="127000" cy="127000"/>
          </a:xfrm>
          <a:custGeom>
            <a:avLst/>
            <a:gdLst/>
            <a:ahLst/>
            <a:cxnLst/>
            <a:rect l="l" t="t" r="r" b="b"/>
            <a:pathLst>
              <a:path w="127000" h="127000">
                <a:moveTo>
                  <a:pt x="11906" y="63500"/>
                </a:moveTo>
                <a:cubicBezTo>
                  <a:pt x="11906" y="34999"/>
                  <a:pt x="34999" y="11906"/>
                  <a:pt x="63500" y="11906"/>
                </a:cubicBezTo>
                <a:cubicBezTo>
                  <a:pt x="79152" y="11906"/>
                  <a:pt x="93166" y="18876"/>
                  <a:pt x="102642" y="29890"/>
                </a:cubicBezTo>
                <a:cubicBezTo>
                  <a:pt x="104775" y="32395"/>
                  <a:pt x="108545" y="32668"/>
                  <a:pt x="111026" y="30535"/>
                </a:cubicBezTo>
                <a:cubicBezTo>
                  <a:pt x="113506" y="28401"/>
                  <a:pt x="113804" y="24631"/>
                  <a:pt x="111671" y="22151"/>
                </a:cubicBezTo>
                <a:cubicBezTo>
                  <a:pt x="100037" y="8582"/>
                  <a:pt x="82773" y="0"/>
                  <a:pt x="63500" y="0"/>
                </a:cubicBezTo>
                <a:cubicBezTo>
                  <a:pt x="28426" y="0"/>
                  <a:pt x="0" y="28426"/>
                  <a:pt x="0" y="63500"/>
                </a:cubicBezTo>
                <a:lnTo>
                  <a:pt x="0" y="73422"/>
                </a:lnTo>
                <a:cubicBezTo>
                  <a:pt x="0" y="76721"/>
                  <a:pt x="2654" y="79375"/>
                  <a:pt x="5953" y="79375"/>
                </a:cubicBezTo>
                <a:cubicBezTo>
                  <a:pt x="9252" y="79375"/>
                  <a:pt x="11906" y="76721"/>
                  <a:pt x="11906" y="73422"/>
                </a:cubicBezTo>
                <a:lnTo>
                  <a:pt x="11906" y="63500"/>
                </a:lnTo>
                <a:close/>
                <a:moveTo>
                  <a:pt x="125636" y="50378"/>
                </a:moveTo>
                <a:cubicBezTo>
                  <a:pt x="124966" y="47154"/>
                  <a:pt x="121791" y="45095"/>
                  <a:pt x="118591" y="45789"/>
                </a:cubicBezTo>
                <a:cubicBezTo>
                  <a:pt x="115391" y="46484"/>
                  <a:pt x="113308" y="49634"/>
                  <a:pt x="114002" y="52834"/>
                </a:cubicBezTo>
                <a:cubicBezTo>
                  <a:pt x="114722" y="56282"/>
                  <a:pt x="115119" y="59854"/>
                  <a:pt x="115119" y="63525"/>
                </a:cubicBezTo>
                <a:lnTo>
                  <a:pt x="115119" y="73447"/>
                </a:lnTo>
                <a:cubicBezTo>
                  <a:pt x="115119" y="76746"/>
                  <a:pt x="117773" y="79400"/>
                  <a:pt x="121072" y="79400"/>
                </a:cubicBezTo>
                <a:cubicBezTo>
                  <a:pt x="124371" y="79400"/>
                  <a:pt x="127025" y="76746"/>
                  <a:pt x="127025" y="73447"/>
                </a:cubicBezTo>
                <a:lnTo>
                  <a:pt x="127025" y="63525"/>
                </a:lnTo>
                <a:cubicBezTo>
                  <a:pt x="127025" y="59035"/>
                  <a:pt x="126554" y="54645"/>
                  <a:pt x="125661" y="50403"/>
                </a:cubicBezTo>
                <a:close/>
                <a:moveTo>
                  <a:pt x="63500" y="19844"/>
                </a:moveTo>
                <a:cubicBezTo>
                  <a:pt x="58787" y="19844"/>
                  <a:pt x="54223" y="20588"/>
                  <a:pt x="49981" y="21977"/>
                </a:cubicBezTo>
                <a:cubicBezTo>
                  <a:pt x="46211" y="23217"/>
                  <a:pt x="45343" y="27856"/>
                  <a:pt x="47923" y="30882"/>
                </a:cubicBezTo>
                <a:cubicBezTo>
                  <a:pt x="49684" y="32941"/>
                  <a:pt x="52586" y="33561"/>
                  <a:pt x="55215" y="32841"/>
                </a:cubicBezTo>
                <a:cubicBezTo>
                  <a:pt x="57845" y="32122"/>
                  <a:pt x="60623" y="31750"/>
                  <a:pt x="63500" y="31750"/>
                </a:cubicBezTo>
                <a:cubicBezTo>
                  <a:pt x="81037" y="31750"/>
                  <a:pt x="95250" y="45963"/>
                  <a:pt x="95250" y="63500"/>
                </a:cubicBezTo>
                <a:lnTo>
                  <a:pt x="95250" y="69676"/>
                </a:lnTo>
                <a:cubicBezTo>
                  <a:pt x="95250" y="75927"/>
                  <a:pt x="94878" y="82153"/>
                  <a:pt x="94159" y="88354"/>
                </a:cubicBezTo>
                <a:cubicBezTo>
                  <a:pt x="93737" y="91976"/>
                  <a:pt x="96490" y="95250"/>
                  <a:pt x="100161" y="95250"/>
                </a:cubicBezTo>
                <a:cubicBezTo>
                  <a:pt x="103088" y="95250"/>
                  <a:pt x="105594" y="93117"/>
                  <a:pt x="105941" y="90215"/>
                </a:cubicBezTo>
                <a:cubicBezTo>
                  <a:pt x="106759" y="83418"/>
                  <a:pt x="107181" y="76572"/>
                  <a:pt x="107181" y="69701"/>
                </a:cubicBezTo>
                <a:lnTo>
                  <a:pt x="107181" y="63525"/>
                </a:lnTo>
                <a:cubicBezTo>
                  <a:pt x="107181" y="39415"/>
                  <a:pt x="87635" y="19869"/>
                  <a:pt x="63525" y="19869"/>
                </a:cubicBezTo>
                <a:close/>
                <a:moveTo>
                  <a:pt x="37381" y="36885"/>
                </a:moveTo>
                <a:cubicBezTo>
                  <a:pt x="35123" y="34255"/>
                  <a:pt x="31105" y="34057"/>
                  <a:pt x="28972" y="36785"/>
                </a:cubicBezTo>
                <a:cubicBezTo>
                  <a:pt x="23242" y="44177"/>
                  <a:pt x="19844" y="53429"/>
                  <a:pt x="19844" y="63500"/>
                </a:cubicBezTo>
                <a:lnTo>
                  <a:pt x="19844" y="69676"/>
                </a:lnTo>
                <a:cubicBezTo>
                  <a:pt x="19844" y="75679"/>
                  <a:pt x="19199" y="81682"/>
                  <a:pt x="17909" y="87511"/>
                </a:cubicBezTo>
                <a:cubicBezTo>
                  <a:pt x="17066" y="91380"/>
                  <a:pt x="19869" y="95225"/>
                  <a:pt x="23837" y="95225"/>
                </a:cubicBezTo>
                <a:cubicBezTo>
                  <a:pt x="26442" y="95225"/>
                  <a:pt x="28773" y="93489"/>
                  <a:pt x="29344" y="90934"/>
                </a:cubicBezTo>
                <a:cubicBezTo>
                  <a:pt x="30931" y="83964"/>
                  <a:pt x="31750" y="76845"/>
                  <a:pt x="31750" y="69652"/>
                </a:cubicBezTo>
                <a:lnTo>
                  <a:pt x="31750" y="63475"/>
                </a:lnTo>
                <a:cubicBezTo>
                  <a:pt x="31750" y="56728"/>
                  <a:pt x="33858" y="50478"/>
                  <a:pt x="37430" y="45343"/>
                </a:cubicBezTo>
                <a:cubicBezTo>
                  <a:pt x="39216" y="42763"/>
                  <a:pt x="39415" y="39241"/>
                  <a:pt x="37381" y="36860"/>
                </a:cubicBezTo>
                <a:close/>
                <a:moveTo>
                  <a:pt x="63500" y="39688"/>
                </a:moveTo>
                <a:cubicBezTo>
                  <a:pt x="50354" y="39688"/>
                  <a:pt x="39688" y="50354"/>
                  <a:pt x="39688" y="63500"/>
                </a:cubicBezTo>
                <a:lnTo>
                  <a:pt x="39688" y="69676"/>
                </a:lnTo>
                <a:cubicBezTo>
                  <a:pt x="39688" y="78581"/>
                  <a:pt x="38546" y="87412"/>
                  <a:pt x="36264" y="95994"/>
                </a:cubicBezTo>
                <a:cubicBezTo>
                  <a:pt x="35322" y="99541"/>
                  <a:pt x="37926" y="103188"/>
                  <a:pt x="41597" y="103188"/>
                </a:cubicBezTo>
                <a:cubicBezTo>
                  <a:pt x="43954" y="103188"/>
                  <a:pt x="46037" y="101650"/>
                  <a:pt x="46658" y="99368"/>
                </a:cubicBezTo>
                <a:cubicBezTo>
                  <a:pt x="49262" y="89694"/>
                  <a:pt x="50602" y="79722"/>
                  <a:pt x="50602" y="69676"/>
                </a:cubicBezTo>
                <a:lnTo>
                  <a:pt x="50602" y="63500"/>
                </a:lnTo>
                <a:cubicBezTo>
                  <a:pt x="50602" y="56381"/>
                  <a:pt x="56381" y="50602"/>
                  <a:pt x="63500" y="50602"/>
                </a:cubicBezTo>
                <a:cubicBezTo>
                  <a:pt x="70619" y="50602"/>
                  <a:pt x="76398" y="56381"/>
                  <a:pt x="76398" y="63500"/>
                </a:cubicBezTo>
                <a:lnTo>
                  <a:pt x="76398" y="69676"/>
                </a:lnTo>
                <a:cubicBezTo>
                  <a:pt x="76398" y="78680"/>
                  <a:pt x="75530" y="87635"/>
                  <a:pt x="73819" y="96441"/>
                </a:cubicBezTo>
                <a:cubicBezTo>
                  <a:pt x="73149" y="99888"/>
                  <a:pt x="75729" y="103188"/>
                  <a:pt x="79226" y="103188"/>
                </a:cubicBezTo>
                <a:cubicBezTo>
                  <a:pt x="81756" y="103188"/>
                  <a:pt x="83939" y="101451"/>
                  <a:pt x="84435" y="98971"/>
                </a:cubicBezTo>
                <a:cubicBezTo>
                  <a:pt x="86345" y="89346"/>
                  <a:pt x="87313" y="79549"/>
                  <a:pt x="87313" y="69676"/>
                </a:cubicBezTo>
                <a:lnTo>
                  <a:pt x="87313" y="63500"/>
                </a:lnTo>
                <a:cubicBezTo>
                  <a:pt x="87313" y="50354"/>
                  <a:pt x="76646" y="39688"/>
                  <a:pt x="63500" y="39688"/>
                </a:cubicBezTo>
                <a:close/>
                <a:moveTo>
                  <a:pt x="69453" y="63500"/>
                </a:moveTo>
                <a:cubicBezTo>
                  <a:pt x="69453" y="60201"/>
                  <a:pt x="66799" y="57547"/>
                  <a:pt x="63500" y="57547"/>
                </a:cubicBezTo>
                <a:cubicBezTo>
                  <a:pt x="60201" y="57547"/>
                  <a:pt x="57547" y="60201"/>
                  <a:pt x="57547" y="63500"/>
                </a:cubicBezTo>
                <a:lnTo>
                  <a:pt x="57547" y="69676"/>
                </a:lnTo>
                <a:cubicBezTo>
                  <a:pt x="57547" y="84534"/>
                  <a:pt x="54818" y="99268"/>
                  <a:pt x="49485" y="113134"/>
                </a:cubicBezTo>
                <a:lnTo>
                  <a:pt x="48022" y="116929"/>
                </a:lnTo>
                <a:cubicBezTo>
                  <a:pt x="46831" y="120005"/>
                  <a:pt x="48369" y="123453"/>
                  <a:pt x="51445" y="124619"/>
                </a:cubicBezTo>
                <a:cubicBezTo>
                  <a:pt x="54521" y="125785"/>
                  <a:pt x="57969" y="124271"/>
                  <a:pt x="59134" y="121196"/>
                </a:cubicBezTo>
                <a:lnTo>
                  <a:pt x="60598" y="117401"/>
                </a:lnTo>
                <a:cubicBezTo>
                  <a:pt x="66452" y="102171"/>
                  <a:pt x="69453" y="85998"/>
                  <a:pt x="69453" y="69676"/>
                </a:cubicBezTo>
                <a:lnTo>
                  <a:pt x="69453" y="63500"/>
                </a:lnTo>
                <a:close/>
              </a:path>
            </a:pathLst>
          </a:custGeom>
          <a:solidFill>
            <a:srgbClr val="D4A373"/>
          </a:solidFill>
          <a:ln/>
        </p:spPr>
      </p:sp>
      <p:sp>
        <p:nvSpPr>
          <p:cNvPr id="14" name="Text 12"/>
          <p:cNvSpPr/>
          <p:nvPr/>
        </p:nvSpPr>
        <p:spPr>
          <a:xfrm>
            <a:off x="698500" y="2317750"/>
            <a:ext cx="3040063" cy="19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30000"/>
              </a:lnSpc>
            </a:pPr>
            <a:r>
              <a:rPr lang="en-US" sz="1000" b="1" dirty="0">
                <a:solidFill>
                  <a:srgbClr val="3C3633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MFA:</a:t>
            </a:r>
            <a:r>
              <a:rPr lang="en-US" sz="1000" dirty="0">
                <a:solidFill>
                  <a:srgbClr val="3C3633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 Multi-factor authentication on all critical systems</a:t>
            </a:r>
            <a:endParaRPr lang="en-US" sz="1600" dirty="0"/>
          </a:p>
        </p:txBody>
      </p:sp>
      <p:sp>
        <p:nvSpPr>
          <p:cNvPr id="15" name="Shape 13"/>
          <p:cNvSpPr/>
          <p:nvPr/>
        </p:nvSpPr>
        <p:spPr>
          <a:xfrm>
            <a:off x="492125" y="2641600"/>
            <a:ext cx="127000" cy="127000"/>
          </a:xfrm>
          <a:custGeom>
            <a:avLst/>
            <a:gdLst/>
            <a:ahLst/>
            <a:cxnLst/>
            <a:rect l="l" t="t" r="r" b="b"/>
            <a:pathLst>
              <a:path w="127000" h="127000">
                <a:moveTo>
                  <a:pt x="15875" y="7938"/>
                </a:moveTo>
                <a:cubicBezTo>
                  <a:pt x="7119" y="7938"/>
                  <a:pt x="0" y="15056"/>
                  <a:pt x="0" y="23812"/>
                </a:cubicBezTo>
                <a:lnTo>
                  <a:pt x="0" y="103188"/>
                </a:lnTo>
                <a:cubicBezTo>
                  <a:pt x="0" y="111944"/>
                  <a:pt x="7119" y="119063"/>
                  <a:pt x="15875" y="119063"/>
                </a:cubicBezTo>
                <a:cubicBezTo>
                  <a:pt x="15875" y="123453"/>
                  <a:pt x="19422" y="127000"/>
                  <a:pt x="23812" y="127000"/>
                </a:cubicBezTo>
                <a:cubicBezTo>
                  <a:pt x="28203" y="127000"/>
                  <a:pt x="31750" y="123453"/>
                  <a:pt x="31750" y="119063"/>
                </a:cubicBezTo>
                <a:lnTo>
                  <a:pt x="95250" y="119063"/>
                </a:lnTo>
                <a:cubicBezTo>
                  <a:pt x="95250" y="123453"/>
                  <a:pt x="98797" y="127000"/>
                  <a:pt x="103188" y="127000"/>
                </a:cubicBezTo>
                <a:cubicBezTo>
                  <a:pt x="107578" y="127000"/>
                  <a:pt x="111125" y="123453"/>
                  <a:pt x="111125" y="119063"/>
                </a:cubicBezTo>
                <a:cubicBezTo>
                  <a:pt x="119881" y="119063"/>
                  <a:pt x="127000" y="111944"/>
                  <a:pt x="127000" y="103188"/>
                </a:cubicBezTo>
                <a:lnTo>
                  <a:pt x="127000" y="23812"/>
                </a:lnTo>
                <a:cubicBezTo>
                  <a:pt x="127000" y="15056"/>
                  <a:pt x="119881" y="7938"/>
                  <a:pt x="111125" y="7938"/>
                </a:cubicBezTo>
                <a:lnTo>
                  <a:pt x="15875" y="7938"/>
                </a:lnTo>
                <a:close/>
                <a:moveTo>
                  <a:pt x="63500" y="63500"/>
                </a:moveTo>
                <a:cubicBezTo>
                  <a:pt x="63500" y="54738"/>
                  <a:pt x="56387" y="47625"/>
                  <a:pt x="47625" y="47625"/>
                </a:cubicBezTo>
                <a:cubicBezTo>
                  <a:pt x="38863" y="47625"/>
                  <a:pt x="31750" y="54738"/>
                  <a:pt x="31750" y="63500"/>
                </a:cubicBezTo>
                <a:cubicBezTo>
                  <a:pt x="31750" y="72262"/>
                  <a:pt x="38863" y="79375"/>
                  <a:pt x="47625" y="79375"/>
                </a:cubicBezTo>
                <a:cubicBezTo>
                  <a:pt x="56387" y="79375"/>
                  <a:pt x="63500" y="72262"/>
                  <a:pt x="63500" y="63500"/>
                </a:cubicBezTo>
                <a:close/>
                <a:moveTo>
                  <a:pt x="15875" y="63500"/>
                </a:moveTo>
                <a:cubicBezTo>
                  <a:pt x="15875" y="45977"/>
                  <a:pt x="30102" y="31750"/>
                  <a:pt x="47625" y="31750"/>
                </a:cubicBezTo>
                <a:cubicBezTo>
                  <a:pt x="65148" y="31750"/>
                  <a:pt x="79375" y="45977"/>
                  <a:pt x="79375" y="63500"/>
                </a:cubicBezTo>
                <a:cubicBezTo>
                  <a:pt x="79375" y="81023"/>
                  <a:pt x="65148" y="95250"/>
                  <a:pt x="47625" y="95250"/>
                </a:cubicBezTo>
                <a:cubicBezTo>
                  <a:pt x="30102" y="95250"/>
                  <a:pt x="15875" y="81023"/>
                  <a:pt x="15875" y="63500"/>
                </a:cubicBezTo>
                <a:close/>
                <a:moveTo>
                  <a:pt x="111125" y="51594"/>
                </a:moveTo>
                <a:cubicBezTo>
                  <a:pt x="111125" y="56009"/>
                  <a:pt x="108719" y="59854"/>
                  <a:pt x="105172" y="61913"/>
                </a:cubicBezTo>
                <a:lnTo>
                  <a:pt x="105172" y="81359"/>
                </a:lnTo>
                <a:cubicBezTo>
                  <a:pt x="105172" y="84658"/>
                  <a:pt x="102518" y="87313"/>
                  <a:pt x="99219" y="87313"/>
                </a:cubicBezTo>
                <a:cubicBezTo>
                  <a:pt x="95920" y="87313"/>
                  <a:pt x="93266" y="84658"/>
                  <a:pt x="93266" y="81359"/>
                </a:cubicBezTo>
                <a:lnTo>
                  <a:pt x="93266" y="61913"/>
                </a:lnTo>
                <a:cubicBezTo>
                  <a:pt x="89719" y="59854"/>
                  <a:pt x="87313" y="56009"/>
                  <a:pt x="87313" y="51594"/>
                </a:cubicBezTo>
                <a:cubicBezTo>
                  <a:pt x="87313" y="45021"/>
                  <a:pt x="92646" y="39688"/>
                  <a:pt x="99219" y="39688"/>
                </a:cubicBezTo>
                <a:cubicBezTo>
                  <a:pt x="105792" y="39688"/>
                  <a:pt x="111125" y="45021"/>
                  <a:pt x="111125" y="51594"/>
                </a:cubicBezTo>
                <a:close/>
              </a:path>
            </a:pathLst>
          </a:custGeom>
          <a:solidFill>
            <a:srgbClr val="D4A373"/>
          </a:solidFill>
          <a:ln/>
        </p:spPr>
      </p:sp>
      <p:sp>
        <p:nvSpPr>
          <p:cNvPr id="16" name="Text 14"/>
          <p:cNvSpPr/>
          <p:nvPr/>
        </p:nvSpPr>
        <p:spPr>
          <a:xfrm>
            <a:off x="698500" y="2571750"/>
            <a:ext cx="3595688" cy="19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30000"/>
              </a:lnSpc>
            </a:pPr>
            <a:r>
              <a:rPr lang="en-US" sz="1000" b="1" dirty="0">
                <a:solidFill>
                  <a:srgbClr val="3C3633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Password Manager:</a:t>
            </a:r>
            <a:r>
              <a:rPr lang="en-US" sz="1000" dirty="0">
                <a:solidFill>
                  <a:srgbClr val="3C3633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 Centralized secure storage for all credentials</a:t>
            </a:r>
            <a:endParaRPr lang="en-US" sz="1600" dirty="0"/>
          </a:p>
        </p:txBody>
      </p:sp>
      <p:sp>
        <p:nvSpPr>
          <p:cNvPr id="17" name="Shape 15"/>
          <p:cNvSpPr/>
          <p:nvPr/>
        </p:nvSpPr>
        <p:spPr>
          <a:xfrm>
            <a:off x="317500" y="2978150"/>
            <a:ext cx="5715000" cy="2571750"/>
          </a:xfrm>
          <a:custGeom>
            <a:avLst/>
            <a:gdLst/>
            <a:ahLst/>
            <a:cxnLst/>
            <a:rect l="l" t="t" r="r" b="b"/>
            <a:pathLst>
              <a:path w="5715000" h="2571750">
                <a:moveTo>
                  <a:pt x="95258" y="0"/>
                </a:moveTo>
                <a:lnTo>
                  <a:pt x="5619742" y="0"/>
                </a:lnTo>
                <a:cubicBezTo>
                  <a:pt x="5672352" y="0"/>
                  <a:pt x="5715000" y="42648"/>
                  <a:pt x="5715000" y="95258"/>
                </a:cubicBezTo>
                <a:lnTo>
                  <a:pt x="5715000" y="2476492"/>
                </a:lnTo>
                <a:cubicBezTo>
                  <a:pt x="5715000" y="2529102"/>
                  <a:pt x="5672352" y="2571750"/>
                  <a:pt x="5619742" y="2571750"/>
                </a:cubicBezTo>
                <a:lnTo>
                  <a:pt x="95258" y="2571750"/>
                </a:lnTo>
                <a:cubicBezTo>
                  <a:pt x="42648" y="2571750"/>
                  <a:pt x="0" y="2529102"/>
                  <a:pt x="0" y="2476492"/>
                </a:cubicBezTo>
                <a:lnTo>
                  <a:pt x="0" y="95258"/>
                </a:lnTo>
                <a:cubicBezTo>
                  <a:pt x="0" y="42684"/>
                  <a:pt x="42684" y="0"/>
                  <a:pt x="95258" y="0"/>
                </a:cubicBezTo>
                <a:close/>
              </a:path>
            </a:pathLst>
          </a:custGeom>
          <a:solidFill>
            <a:srgbClr val="FFFFFF"/>
          </a:solidFill>
          <a:ln/>
          <a:effectLst>
            <a:outerShdw blurRad="47625" dist="31750" dir="5400000" algn="bl" rotWithShape="0">
              <a:srgbClr val="000000">
                <a:alpha val="10196"/>
              </a:srgbClr>
            </a:outerShdw>
          </a:effectLst>
        </p:spPr>
      </p:sp>
      <p:sp>
        <p:nvSpPr>
          <p:cNvPr id="18" name="Shape 16"/>
          <p:cNvSpPr/>
          <p:nvPr/>
        </p:nvSpPr>
        <p:spPr>
          <a:xfrm>
            <a:off x="486172" y="3194050"/>
            <a:ext cx="178594" cy="158750"/>
          </a:xfrm>
          <a:custGeom>
            <a:avLst/>
            <a:gdLst/>
            <a:ahLst/>
            <a:cxnLst/>
            <a:rect l="l" t="t" r="r" b="b"/>
            <a:pathLst>
              <a:path w="178594" h="158750">
                <a:moveTo>
                  <a:pt x="74166" y="-2480"/>
                </a:moveTo>
                <a:cubicBezTo>
                  <a:pt x="72275" y="-4403"/>
                  <a:pt x="69515" y="-5178"/>
                  <a:pt x="66911" y="-4465"/>
                </a:cubicBezTo>
                <a:cubicBezTo>
                  <a:pt x="64306" y="-3752"/>
                  <a:pt x="62291" y="-1736"/>
                  <a:pt x="61640" y="868"/>
                </a:cubicBezTo>
                <a:lnTo>
                  <a:pt x="56896" y="19534"/>
                </a:lnTo>
                <a:cubicBezTo>
                  <a:pt x="56555" y="20898"/>
                  <a:pt x="55159" y="21704"/>
                  <a:pt x="53826" y="21301"/>
                </a:cubicBezTo>
                <a:lnTo>
                  <a:pt x="35285" y="16092"/>
                </a:lnTo>
                <a:cubicBezTo>
                  <a:pt x="32680" y="15348"/>
                  <a:pt x="29890" y="16092"/>
                  <a:pt x="27998" y="17983"/>
                </a:cubicBezTo>
                <a:cubicBezTo>
                  <a:pt x="26107" y="19875"/>
                  <a:pt x="25363" y="22665"/>
                  <a:pt x="26107" y="25270"/>
                </a:cubicBezTo>
                <a:lnTo>
                  <a:pt x="31347" y="43811"/>
                </a:lnTo>
                <a:cubicBezTo>
                  <a:pt x="31719" y="45145"/>
                  <a:pt x="30913" y="46540"/>
                  <a:pt x="29580" y="46881"/>
                </a:cubicBezTo>
                <a:lnTo>
                  <a:pt x="10883" y="51625"/>
                </a:lnTo>
                <a:cubicBezTo>
                  <a:pt x="8279" y="52276"/>
                  <a:pt x="6232" y="54322"/>
                  <a:pt x="5519" y="56927"/>
                </a:cubicBezTo>
                <a:cubicBezTo>
                  <a:pt x="4806" y="59531"/>
                  <a:pt x="5581" y="62291"/>
                  <a:pt x="7503" y="64182"/>
                </a:cubicBezTo>
                <a:lnTo>
                  <a:pt x="21301" y="77608"/>
                </a:lnTo>
                <a:cubicBezTo>
                  <a:pt x="22293" y="78569"/>
                  <a:pt x="22293" y="80181"/>
                  <a:pt x="21301" y="81173"/>
                </a:cubicBezTo>
                <a:lnTo>
                  <a:pt x="7534" y="94599"/>
                </a:lnTo>
                <a:cubicBezTo>
                  <a:pt x="5612" y="96490"/>
                  <a:pt x="4837" y="99250"/>
                  <a:pt x="5550" y="101854"/>
                </a:cubicBezTo>
                <a:cubicBezTo>
                  <a:pt x="6263" y="104459"/>
                  <a:pt x="8310" y="106474"/>
                  <a:pt x="10914" y="107156"/>
                </a:cubicBezTo>
                <a:lnTo>
                  <a:pt x="29580" y="111900"/>
                </a:lnTo>
                <a:cubicBezTo>
                  <a:pt x="30944" y="112241"/>
                  <a:pt x="31750" y="113636"/>
                  <a:pt x="31347" y="114970"/>
                </a:cubicBezTo>
                <a:lnTo>
                  <a:pt x="26107" y="133480"/>
                </a:lnTo>
                <a:cubicBezTo>
                  <a:pt x="25363" y="136085"/>
                  <a:pt x="26107" y="138875"/>
                  <a:pt x="27998" y="140767"/>
                </a:cubicBezTo>
                <a:cubicBezTo>
                  <a:pt x="29890" y="142658"/>
                  <a:pt x="32680" y="143402"/>
                  <a:pt x="35285" y="142658"/>
                </a:cubicBezTo>
                <a:lnTo>
                  <a:pt x="53826" y="137418"/>
                </a:lnTo>
                <a:cubicBezTo>
                  <a:pt x="55159" y="137046"/>
                  <a:pt x="56555" y="137852"/>
                  <a:pt x="56896" y="139185"/>
                </a:cubicBezTo>
                <a:lnTo>
                  <a:pt x="61640" y="157851"/>
                </a:lnTo>
                <a:cubicBezTo>
                  <a:pt x="62291" y="160455"/>
                  <a:pt x="64337" y="162502"/>
                  <a:pt x="66942" y="163215"/>
                </a:cubicBezTo>
                <a:cubicBezTo>
                  <a:pt x="69546" y="163928"/>
                  <a:pt x="72306" y="163153"/>
                  <a:pt x="74197" y="161230"/>
                </a:cubicBezTo>
                <a:lnTo>
                  <a:pt x="87623" y="147433"/>
                </a:lnTo>
                <a:cubicBezTo>
                  <a:pt x="88584" y="146441"/>
                  <a:pt x="90196" y="146441"/>
                  <a:pt x="91188" y="147433"/>
                </a:cubicBezTo>
                <a:lnTo>
                  <a:pt x="104583" y="161230"/>
                </a:lnTo>
                <a:cubicBezTo>
                  <a:pt x="106474" y="163153"/>
                  <a:pt x="109234" y="163928"/>
                  <a:pt x="111838" y="163215"/>
                </a:cubicBezTo>
                <a:cubicBezTo>
                  <a:pt x="114443" y="162502"/>
                  <a:pt x="116458" y="160455"/>
                  <a:pt x="117140" y="157851"/>
                </a:cubicBezTo>
                <a:lnTo>
                  <a:pt x="121884" y="139216"/>
                </a:lnTo>
                <a:cubicBezTo>
                  <a:pt x="122225" y="137852"/>
                  <a:pt x="123620" y="137046"/>
                  <a:pt x="124954" y="137449"/>
                </a:cubicBezTo>
                <a:lnTo>
                  <a:pt x="143495" y="142689"/>
                </a:lnTo>
                <a:cubicBezTo>
                  <a:pt x="146100" y="143433"/>
                  <a:pt x="148890" y="142689"/>
                  <a:pt x="150781" y="140798"/>
                </a:cubicBezTo>
                <a:cubicBezTo>
                  <a:pt x="152673" y="138906"/>
                  <a:pt x="153417" y="136116"/>
                  <a:pt x="152673" y="133511"/>
                </a:cubicBezTo>
                <a:lnTo>
                  <a:pt x="147433" y="114970"/>
                </a:lnTo>
                <a:cubicBezTo>
                  <a:pt x="147061" y="113636"/>
                  <a:pt x="147867" y="112241"/>
                  <a:pt x="149200" y="111900"/>
                </a:cubicBezTo>
                <a:lnTo>
                  <a:pt x="167866" y="107156"/>
                </a:lnTo>
                <a:cubicBezTo>
                  <a:pt x="170470" y="106505"/>
                  <a:pt x="172517" y="104459"/>
                  <a:pt x="173230" y="101854"/>
                </a:cubicBezTo>
                <a:cubicBezTo>
                  <a:pt x="173943" y="99250"/>
                  <a:pt x="173168" y="96459"/>
                  <a:pt x="171245" y="94599"/>
                </a:cubicBezTo>
                <a:lnTo>
                  <a:pt x="157448" y="81173"/>
                </a:lnTo>
                <a:cubicBezTo>
                  <a:pt x="156456" y="80212"/>
                  <a:pt x="156456" y="78600"/>
                  <a:pt x="157448" y="77608"/>
                </a:cubicBezTo>
                <a:lnTo>
                  <a:pt x="171245" y="64182"/>
                </a:lnTo>
                <a:cubicBezTo>
                  <a:pt x="173168" y="62291"/>
                  <a:pt x="173943" y="59531"/>
                  <a:pt x="173230" y="56927"/>
                </a:cubicBezTo>
                <a:cubicBezTo>
                  <a:pt x="172517" y="54322"/>
                  <a:pt x="170470" y="52307"/>
                  <a:pt x="167866" y="51625"/>
                </a:cubicBezTo>
                <a:lnTo>
                  <a:pt x="149200" y="46881"/>
                </a:lnTo>
                <a:cubicBezTo>
                  <a:pt x="147836" y="46540"/>
                  <a:pt x="147030" y="45145"/>
                  <a:pt x="147433" y="43811"/>
                </a:cubicBezTo>
                <a:lnTo>
                  <a:pt x="152673" y="25270"/>
                </a:lnTo>
                <a:cubicBezTo>
                  <a:pt x="153417" y="22665"/>
                  <a:pt x="152673" y="19875"/>
                  <a:pt x="150781" y="17983"/>
                </a:cubicBezTo>
                <a:cubicBezTo>
                  <a:pt x="148890" y="16092"/>
                  <a:pt x="146100" y="15348"/>
                  <a:pt x="143495" y="16092"/>
                </a:cubicBezTo>
                <a:lnTo>
                  <a:pt x="124954" y="21332"/>
                </a:lnTo>
                <a:cubicBezTo>
                  <a:pt x="123620" y="21704"/>
                  <a:pt x="122225" y="20898"/>
                  <a:pt x="121884" y="19565"/>
                </a:cubicBezTo>
                <a:lnTo>
                  <a:pt x="117140" y="868"/>
                </a:lnTo>
                <a:cubicBezTo>
                  <a:pt x="116489" y="-1736"/>
                  <a:pt x="114443" y="-3783"/>
                  <a:pt x="111838" y="-4496"/>
                </a:cubicBezTo>
                <a:cubicBezTo>
                  <a:pt x="109234" y="-5209"/>
                  <a:pt x="106474" y="-4434"/>
                  <a:pt x="104583" y="-2511"/>
                </a:cubicBezTo>
                <a:lnTo>
                  <a:pt x="91157" y="11317"/>
                </a:lnTo>
                <a:cubicBezTo>
                  <a:pt x="90196" y="12309"/>
                  <a:pt x="88584" y="12309"/>
                  <a:pt x="87592" y="11317"/>
                </a:cubicBezTo>
                <a:lnTo>
                  <a:pt x="74166" y="-2480"/>
                </a:lnTo>
                <a:close/>
              </a:path>
            </a:pathLst>
          </a:custGeom>
          <a:solidFill>
            <a:srgbClr val="D4A373"/>
          </a:solidFill>
          <a:ln/>
        </p:spPr>
      </p:sp>
      <p:sp>
        <p:nvSpPr>
          <p:cNvPr id="19" name="Text 17"/>
          <p:cNvSpPr/>
          <p:nvPr/>
        </p:nvSpPr>
        <p:spPr>
          <a:xfrm>
            <a:off x="674688" y="3136900"/>
            <a:ext cx="5278438" cy="22225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20000"/>
              </a:lnSpc>
            </a:pPr>
            <a:r>
              <a:rPr lang="en-US" sz="1250" b="1" dirty="0">
                <a:solidFill>
                  <a:srgbClr val="4A5D52"/>
                </a:solidFill>
                <a:latin typeface="Oranienbaum" pitchFamily="34" charset="0"/>
                <a:ea typeface="Oranienbaum" pitchFamily="34" charset="-122"/>
                <a:cs typeface="Oranienbaum" pitchFamily="34" charset="-120"/>
              </a:rPr>
              <a:t>SSL Certificate &amp; Encryption</a:t>
            </a:r>
            <a:endParaRPr lang="en-US" sz="1600" dirty="0"/>
          </a:p>
        </p:txBody>
      </p:sp>
      <p:sp>
        <p:nvSpPr>
          <p:cNvPr id="20" name="Shape 18"/>
          <p:cNvSpPr/>
          <p:nvPr/>
        </p:nvSpPr>
        <p:spPr>
          <a:xfrm>
            <a:off x="476250" y="3454400"/>
            <a:ext cx="5397500" cy="603250"/>
          </a:xfrm>
          <a:custGeom>
            <a:avLst/>
            <a:gdLst/>
            <a:ahLst/>
            <a:cxnLst/>
            <a:rect l="l" t="t" r="r" b="b"/>
            <a:pathLst>
              <a:path w="5397500" h="603250">
                <a:moveTo>
                  <a:pt x="63498" y="0"/>
                </a:moveTo>
                <a:lnTo>
                  <a:pt x="5334002" y="0"/>
                </a:lnTo>
                <a:cubicBezTo>
                  <a:pt x="5369071" y="0"/>
                  <a:pt x="5397500" y="28429"/>
                  <a:pt x="5397500" y="63498"/>
                </a:cubicBezTo>
                <a:lnTo>
                  <a:pt x="5397500" y="539752"/>
                </a:lnTo>
                <a:cubicBezTo>
                  <a:pt x="5397500" y="574821"/>
                  <a:pt x="5369071" y="603250"/>
                  <a:pt x="5334002" y="603250"/>
                </a:cubicBezTo>
                <a:lnTo>
                  <a:pt x="63498" y="603250"/>
                </a:lnTo>
                <a:cubicBezTo>
                  <a:pt x="28429" y="603250"/>
                  <a:pt x="0" y="574821"/>
                  <a:pt x="0" y="539752"/>
                </a:cubicBezTo>
                <a:lnTo>
                  <a:pt x="0" y="63498"/>
                </a:lnTo>
                <a:cubicBezTo>
                  <a:pt x="0" y="28453"/>
                  <a:pt x="28453" y="0"/>
                  <a:pt x="63498" y="0"/>
                </a:cubicBezTo>
                <a:close/>
              </a:path>
            </a:pathLst>
          </a:custGeom>
          <a:solidFill>
            <a:srgbClr val="4A5D52">
              <a:alpha val="5098"/>
            </a:srgbClr>
          </a:solidFill>
          <a:ln/>
        </p:spPr>
      </p:sp>
      <p:sp>
        <p:nvSpPr>
          <p:cNvPr id="21" name="Text 19"/>
          <p:cNvSpPr/>
          <p:nvPr/>
        </p:nvSpPr>
        <p:spPr>
          <a:xfrm>
            <a:off x="571500" y="3549650"/>
            <a:ext cx="5270500" cy="19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30000"/>
              </a:lnSpc>
            </a:pPr>
            <a:r>
              <a:rPr lang="en-US" sz="1000" b="1" dirty="0">
                <a:solidFill>
                  <a:srgbClr val="4A5D52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HTTPS Protocol</a:t>
            </a:r>
            <a:endParaRPr lang="en-US" sz="1600" dirty="0"/>
          </a:p>
        </p:txBody>
      </p:sp>
      <p:sp>
        <p:nvSpPr>
          <p:cNvPr id="22" name="Text 20"/>
          <p:cNvSpPr/>
          <p:nvPr/>
        </p:nvSpPr>
        <p:spPr>
          <a:xfrm>
            <a:off x="571500" y="3771900"/>
            <a:ext cx="5270500" cy="19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30000"/>
              </a:lnSpc>
            </a:pPr>
            <a:r>
              <a:rPr lang="en-US" sz="1000" dirty="0">
                <a:solidFill>
                  <a:srgbClr val="3C3633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Secure data transmission between website and visitors</a:t>
            </a:r>
            <a:endParaRPr lang="en-US" sz="1600" dirty="0"/>
          </a:p>
        </p:txBody>
      </p:sp>
      <p:sp>
        <p:nvSpPr>
          <p:cNvPr id="23" name="Shape 21"/>
          <p:cNvSpPr/>
          <p:nvPr/>
        </p:nvSpPr>
        <p:spPr>
          <a:xfrm>
            <a:off x="476250" y="4121150"/>
            <a:ext cx="5397500" cy="603250"/>
          </a:xfrm>
          <a:custGeom>
            <a:avLst/>
            <a:gdLst/>
            <a:ahLst/>
            <a:cxnLst/>
            <a:rect l="l" t="t" r="r" b="b"/>
            <a:pathLst>
              <a:path w="5397500" h="603250">
                <a:moveTo>
                  <a:pt x="63498" y="0"/>
                </a:moveTo>
                <a:lnTo>
                  <a:pt x="5334002" y="0"/>
                </a:lnTo>
                <a:cubicBezTo>
                  <a:pt x="5369071" y="0"/>
                  <a:pt x="5397500" y="28429"/>
                  <a:pt x="5397500" y="63498"/>
                </a:cubicBezTo>
                <a:lnTo>
                  <a:pt x="5397500" y="539752"/>
                </a:lnTo>
                <a:cubicBezTo>
                  <a:pt x="5397500" y="574821"/>
                  <a:pt x="5369071" y="603250"/>
                  <a:pt x="5334002" y="603250"/>
                </a:cubicBezTo>
                <a:lnTo>
                  <a:pt x="63498" y="603250"/>
                </a:lnTo>
                <a:cubicBezTo>
                  <a:pt x="28429" y="603250"/>
                  <a:pt x="0" y="574821"/>
                  <a:pt x="0" y="539752"/>
                </a:cubicBezTo>
                <a:lnTo>
                  <a:pt x="0" y="63498"/>
                </a:lnTo>
                <a:cubicBezTo>
                  <a:pt x="0" y="28453"/>
                  <a:pt x="28453" y="0"/>
                  <a:pt x="63498" y="0"/>
                </a:cubicBezTo>
                <a:close/>
              </a:path>
            </a:pathLst>
          </a:custGeom>
          <a:solidFill>
            <a:srgbClr val="4A5D52">
              <a:alpha val="5098"/>
            </a:srgbClr>
          </a:solidFill>
          <a:ln/>
        </p:spPr>
      </p:sp>
      <p:sp>
        <p:nvSpPr>
          <p:cNvPr id="24" name="Text 22"/>
          <p:cNvSpPr/>
          <p:nvPr/>
        </p:nvSpPr>
        <p:spPr>
          <a:xfrm>
            <a:off x="571500" y="4216400"/>
            <a:ext cx="5270500" cy="19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30000"/>
              </a:lnSpc>
            </a:pPr>
            <a:r>
              <a:rPr lang="en-US" sz="1000" b="1" dirty="0">
                <a:solidFill>
                  <a:srgbClr val="4A5D52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Customer Data Protection</a:t>
            </a:r>
            <a:endParaRPr lang="en-US" sz="1600" dirty="0"/>
          </a:p>
        </p:txBody>
      </p:sp>
      <p:sp>
        <p:nvSpPr>
          <p:cNvPr id="25" name="Text 23"/>
          <p:cNvSpPr/>
          <p:nvPr/>
        </p:nvSpPr>
        <p:spPr>
          <a:xfrm>
            <a:off x="571500" y="4438650"/>
            <a:ext cx="5270500" cy="19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30000"/>
              </a:lnSpc>
            </a:pPr>
            <a:r>
              <a:rPr lang="en-US" sz="1000" dirty="0">
                <a:solidFill>
                  <a:srgbClr val="3C3633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Encryption of personal and payment information</a:t>
            </a:r>
            <a:endParaRPr lang="en-US" sz="1600" dirty="0"/>
          </a:p>
        </p:txBody>
      </p:sp>
      <p:sp>
        <p:nvSpPr>
          <p:cNvPr id="26" name="Shape 24"/>
          <p:cNvSpPr/>
          <p:nvPr/>
        </p:nvSpPr>
        <p:spPr>
          <a:xfrm>
            <a:off x="476250" y="4787900"/>
            <a:ext cx="5397500" cy="603250"/>
          </a:xfrm>
          <a:custGeom>
            <a:avLst/>
            <a:gdLst/>
            <a:ahLst/>
            <a:cxnLst/>
            <a:rect l="l" t="t" r="r" b="b"/>
            <a:pathLst>
              <a:path w="5397500" h="603250">
                <a:moveTo>
                  <a:pt x="63498" y="0"/>
                </a:moveTo>
                <a:lnTo>
                  <a:pt x="5334002" y="0"/>
                </a:lnTo>
                <a:cubicBezTo>
                  <a:pt x="5369071" y="0"/>
                  <a:pt x="5397500" y="28429"/>
                  <a:pt x="5397500" y="63498"/>
                </a:cubicBezTo>
                <a:lnTo>
                  <a:pt x="5397500" y="539752"/>
                </a:lnTo>
                <a:cubicBezTo>
                  <a:pt x="5397500" y="574821"/>
                  <a:pt x="5369071" y="603250"/>
                  <a:pt x="5334002" y="603250"/>
                </a:cubicBezTo>
                <a:lnTo>
                  <a:pt x="63498" y="603250"/>
                </a:lnTo>
                <a:cubicBezTo>
                  <a:pt x="28429" y="603250"/>
                  <a:pt x="0" y="574821"/>
                  <a:pt x="0" y="539752"/>
                </a:cubicBezTo>
                <a:lnTo>
                  <a:pt x="0" y="63498"/>
                </a:lnTo>
                <a:cubicBezTo>
                  <a:pt x="0" y="28453"/>
                  <a:pt x="28453" y="0"/>
                  <a:pt x="63498" y="0"/>
                </a:cubicBezTo>
                <a:close/>
              </a:path>
            </a:pathLst>
          </a:custGeom>
          <a:solidFill>
            <a:srgbClr val="4A5D52">
              <a:alpha val="5098"/>
            </a:srgbClr>
          </a:solidFill>
          <a:ln/>
        </p:spPr>
      </p:sp>
      <p:sp>
        <p:nvSpPr>
          <p:cNvPr id="27" name="Text 25"/>
          <p:cNvSpPr/>
          <p:nvPr/>
        </p:nvSpPr>
        <p:spPr>
          <a:xfrm>
            <a:off x="571500" y="4883150"/>
            <a:ext cx="5270500" cy="19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30000"/>
              </a:lnSpc>
            </a:pPr>
            <a:r>
              <a:rPr lang="en-US" sz="1000" b="1" dirty="0">
                <a:solidFill>
                  <a:srgbClr val="4A5D52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Trust Indicator</a:t>
            </a:r>
            <a:endParaRPr lang="en-US" sz="1600" dirty="0"/>
          </a:p>
        </p:txBody>
      </p:sp>
      <p:sp>
        <p:nvSpPr>
          <p:cNvPr id="28" name="Text 26"/>
          <p:cNvSpPr/>
          <p:nvPr/>
        </p:nvSpPr>
        <p:spPr>
          <a:xfrm>
            <a:off x="571500" y="5105400"/>
            <a:ext cx="5270500" cy="19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30000"/>
              </a:lnSpc>
            </a:pPr>
            <a:r>
              <a:rPr lang="en-US" sz="1000" dirty="0">
                <a:solidFill>
                  <a:srgbClr val="3C3633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Padlock icon builds customer confidence</a:t>
            </a:r>
            <a:endParaRPr lang="en-US" sz="1600" dirty="0"/>
          </a:p>
        </p:txBody>
      </p:sp>
      <p:sp>
        <p:nvSpPr>
          <p:cNvPr id="29" name="Shape 27"/>
          <p:cNvSpPr/>
          <p:nvPr/>
        </p:nvSpPr>
        <p:spPr>
          <a:xfrm>
            <a:off x="6127750" y="5391150"/>
            <a:ext cx="5715000" cy="1254125"/>
          </a:xfrm>
          <a:custGeom>
            <a:avLst/>
            <a:gdLst/>
            <a:ahLst/>
            <a:cxnLst/>
            <a:rect l="l" t="t" r="r" b="b"/>
            <a:pathLst>
              <a:path w="5715000" h="1254125">
                <a:moveTo>
                  <a:pt x="95251" y="0"/>
                </a:moveTo>
                <a:lnTo>
                  <a:pt x="5619749" y="0"/>
                </a:lnTo>
                <a:cubicBezTo>
                  <a:pt x="5672355" y="0"/>
                  <a:pt x="5715000" y="42645"/>
                  <a:pt x="5715000" y="95251"/>
                </a:cubicBezTo>
                <a:lnTo>
                  <a:pt x="5715000" y="1158874"/>
                </a:lnTo>
                <a:cubicBezTo>
                  <a:pt x="5715000" y="1211480"/>
                  <a:pt x="5672355" y="1254125"/>
                  <a:pt x="5619749" y="1254125"/>
                </a:cubicBezTo>
                <a:lnTo>
                  <a:pt x="95251" y="1254125"/>
                </a:lnTo>
                <a:cubicBezTo>
                  <a:pt x="42645" y="1254125"/>
                  <a:pt x="0" y="1211480"/>
                  <a:pt x="0" y="1158874"/>
                </a:cubicBezTo>
                <a:lnTo>
                  <a:pt x="0" y="95251"/>
                </a:lnTo>
                <a:cubicBezTo>
                  <a:pt x="0" y="42680"/>
                  <a:pt x="42680" y="0"/>
                  <a:pt x="95251" y="0"/>
                </a:cubicBezTo>
                <a:close/>
              </a:path>
            </a:pathLst>
          </a:custGeom>
          <a:solidFill>
            <a:srgbClr val="4A5D52"/>
          </a:solidFill>
          <a:ln/>
        </p:spPr>
      </p:sp>
      <p:sp>
        <p:nvSpPr>
          <p:cNvPr id="30" name="Shape 28"/>
          <p:cNvSpPr/>
          <p:nvPr/>
        </p:nvSpPr>
        <p:spPr>
          <a:xfrm>
            <a:off x="6211094" y="5575300"/>
            <a:ext cx="158750" cy="158750"/>
          </a:xfrm>
          <a:custGeom>
            <a:avLst/>
            <a:gdLst/>
            <a:ahLst/>
            <a:cxnLst/>
            <a:rect l="l" t="t" r="r" b="b"/>
            <a:pathLst>
              <a:path w="158750" h="158750">
                <a:moveTo>
                  <a:pt x="79375" y="0"/>
                </a:moveTo>
                <a:cubicBezTo>
                  <a:pt x="83933" y="0"/>
                  <a:pt x="88119" y="2511"/>
                  <a:pt x="90289" y="6511"/>
                </a:cubicBezTo>
                <a:lnTo>
                  <a:pt x="157262" y="130535"/>
                </a:lnTo>
                <a:cubicBezTo>
                  <a:pt x="159339" y="134379"/>
                  <a:pt x="159246" y="139030"/>
                  <a:pt x="157014" y="142782"/>
                </a:cubicBezTo>
                <a:cubicBezTo>
                  <a:pt x="154781" y="146534"/>
                  <a:pt x="150719" y="148828"/>
                  <a:pt x="146348" y="148828"/>
                </a:cubicBezTo>
                <a:lnTo>
                  <a:pt x="12402" y="148828"/>
                </a:lnTo>
                <a:cubicBezTo>
                  <a:pt x="8031" y="148828"/>
                  <a:pt x="4000" y="146534"/>
                  <a:pt x="1736" y="142782"/>
                </a:cubicBezTo>
                <a:cubicBezTo>
                  <a:pt x="-527" y="139030"/>
                  <a:pt x="-589" y="134379"/>
                  <a:pt x="1488" y="130535"/>
                </a:cubicBezTo>
                <a:lnTo>
                  <a:pt x="68461" y="6511"/>
                </a:lnTo>
                <a:cubicBezTo>
                  <a:pt x="70631" y="2511"/>
                  <a:pt x="74817" y="0"/>
                  <a:pt x="79375" y="0"/>
                </a:cubicBezTo>
                <a:close/>
                <a:moveTo>
                  <a:pt x="79375" y="52090"/>
                </a:moveTo>
                <a:cubicBezTo>
                  <a:pt x="75251" y="52090"/>
                  <a:pt x="71934" y="55407"/>
                  <a:pt x="71934" y="59531"/>
                </a:cubicBezTo>
                <a:lnTo>
                  <a:pt x="71934" y="94258"/>
                </a:lnTo>
                <a:cubicBezTo>
                  <a:pt x="71934" y="98382"/>
                  <a:pt x="75251" y="101699"/>
                  <a:pt x="79375" y="101699"/>
                </a:cubicBezTo>
                <a:cubicBezTo>
                  <a:pt x="83499" y="101699"/>
                  <a:pt x="86816" y="98382"/>
                  <a:pt x="86816" y="94258"/>
                </a:cubicBezTo>
                <a:lnTo>
                  <a:pt x="86816" y="59531"/>
                </a:lnTo>
                <a:cubicBezTo>
                  <a:pt x="86816" y="55407"/>
                  <a:pt x="83499" y="52090"/>
                  <a:pt x="79375" y="52090"/>
                </a:cubicBezTo>
                <a:close/>
                <a:moveTo>
                  <a:pt x="87654" y="119062"/>
                </a:moveTo>
                <a:cubicBezTo>
                  <a:pt x="87842" y="115990"/>
                  <a:pt x="86309" y="113066"/>
                  <a:pt x="83675" y="111473"/>
                </a:cubicBezTo>
                <a:cubicBezTo>
                  <a:pt x="81041" y="109879"/>
                  <a:pt x="77740" y="109879"/>
                  <a:pt x="75106" y="111473"/>
                </a:cubicBezTo>
                <a:cubicBezTo>
                  <a:pt x="72472" y="113066"/>
                  <a:pt x="70939" y="115990"/>
                  <a:pt x="71127" y="119062"/>
                </a:cubicBezTo>
                <a:cubicBezTo>
                  <a:pt x="70939" y="122135"/>
                  <a:pt x="72472" y="125059"/>
                  <a:pt x="75106" y="126652"/>
                </a:cubicBezTo>
                <a:cubicBezTo>
                  <a:pt x="77740" y="128246"/>
                  <a:pt x="81041" y="128246"/>
                  <a:pt x="83675" y="126652"/>
                </a:cubicBezTo>
                <a:cubicBezTo>
                  <a:pt x="86309" y="125059"/>
                  <a:pt x="87842" y="122135"/>
                  <a:pt x="87654" y="119062"/>
                </a:cubicBezTo>
                <a:close/>
              </a:path>
            </a:pathLst>
          </a:custGeom>
          <a:solidFill>
            <a:srgbClr val="D4A373"/>
          </a:solidFill>
          <a:ln/>
        </p:spPr>
      </p:sp>
      <p:sp>
        <p:nvSpPr>
          <p:cNvPr id="31" name="Text 29"/>
          <p:cNvSpPr/>
          <p:nvPr/>
        </p:nvSpPr>
        <p:spPr>
          <a:xfrm>
            <a:off x="6389688" y="5518150"/>
            <a:ext cx="5278438" cy="22225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20000"/>
              </a:lnSpc>
            </a:pPr>
            <a:r>
              <a:rPr lang="en-US" sz="1250" b="1" dirty="0">
                <a:solidFill>
                  <a:srgbClr val="F9F7F3"/>
                </a:solidFill>
                <a:latin typeface="Oranienbaum" pitchFamily="34" charset="0"/>
                <a:ea typeface="Oranienbaum" pitchFamily="34" charset="-122"/>
                <a:cs typeface="Oranienbaum" pitchFamily="34" charset="-120"/>
              </a:rPr>
              <a:t>Why Security Matters</a:t>
            </a:r>
            <a:endParaRPr lang="en-US" sz="1600" dirty="0"/>
          </a:p>
        </p:txBody>
      </p:sp>
      <p:sp>
        <p:nvSpPr>
          <p:cNvPr id="32" name="Text 30"/>
          <p:cNvSpPr/>
          <p:nvPr/>
        </p:nvSpPr>
        <p:spPr>
          <a:xfrm>
            <a:off x="6191250" y="5835650"/>
            <a:ext cx="5461000" cy="6191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40000"/>
              </a:lnSpc>
            </a:pPr>
            <a:r>
              <a:rPr lang="en-US" sz="1000" b="1" dirty="0">
                <a:solidFill>
                  <a:srgbClr val="F9F7F3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43% of cyberattacks target small businesses</a:t>
            </a:r>
            <a:r>
              <a:rPr lang="en-US" sz="1000" dirty="0">
                <a:solidFill>
                  <a:srgbClr val="F9F7F3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 . A single data breach can cost thousands in damages, destroy customer trust, and result in regulatory penalties. Proactive security is essential business protection.</a:t>
            </a:r>
            <a:endParaRPr lang="en-US" sz="1600" dirty="0"/>
          </a:p>
        </p:txBody>
      </p:sp>
      <p:sp>
        <p:nvSpPr>
          <p:cNvPr id="33" name="Shape 31"/>
          <p:cNvSpPr/>
          <p:nvPr/>
        </p:nvSpPr>
        <p:spPr>
          <a:xfrm>
            <a:off x="6127750" y="412750"/>
            <a:ext cx="5715000" cy="2095500"/>
          </a:xfrm>
          <a:custGeom>
            <a:avLst/>
            <a:gdLst/>
            <a:ahLst/>
            <a:cxnLst/>
            <a:rect l="l" t="t" r="r" b="b"/>
            <a:pathLst>
              <a:path w="5715000" h="2095500">
                <a:moveTo>
                  <a:pt x="95240" y="0"/>
                </a:moveTo>
                <a:lnTo>
                  <a:pt x="5619760" y="0"/>
                </a:lnTo>
                <a:cubicBezTo>
                  <a:pt x="5672359" y="0"/>
                  <a:pt x="5715000" y="42641"/>
                  <a:pt x="5715000" y="95240"/>
                </a:cubicBezTo>
                <a:lnTo>
                  <a:pt x="5715000" y="2000260"/>
                </a:lnTo>
                <a:cubicBezTo>
                  <a:pt x="5715000" y="2052859"/>
                  <a:pt x="5672359" y="2095500"/>
                  <a:pt x="5619760" y="2095500"/>
                </a:cubicBezTo>
                <a:lnTo>
                  <a:pt x="95240" y="2095500"/>
                </a:lnTo>
                <a:cubicBezTo>
                  <a:pt x="42641" y="2095500"/>
                  <a:pt x="0" y="2052859"/>
                  <a:pt x="0" y="2000260"/>
                </a:cubicBezTo>
                <a:lnTo>
                  <a:pt x="0" y="95240"/>
                </a:lnTo>
                <a:cubicBezTo>
                  <a:pt x="0" y="42641"/>
                  <a:pt x="42641" y="0"/>
                  <a:pt x="95240" y="0"/>
                </a:cubicBezTo>
                <a:close/>
              </a:path>
            </a:pathLst>
          </a:custGeom>
          <a:solidFill>
            <a:srgbClr val="FFFFFF"/>
          </a:solidFill>
          <a:ln/>
          <a:effectLst>
            <a:outerShdw blurRad="47625" dist="31750" dir="5400000" algn="bl" rotWithShape="0">
              <a:srgbClr val="000000">
                <a:alpha val="10196"/>
              </a:srgbClr>
            </a:outerShdw>
          </a:effectLst>
        </p:spPr>
      </p:sp>
      <p:sp>
        <p:nvSpPr>
          <p:cNvPr id="34" name="Shape 32"/>
          <p:cNvSpPr/>
          <p:nvPr/>
        </p:nvSpPr>
        <p:spPr>
          <a:xfrm>
            <a:off x="6328172" y="628650"/>
            <a:ext cx="178594" cy="158750"/>
          </a:xfrm>
          <a:custGeom>
            <a:avLst/>
            <a:gdLst/>
            <a:ahLst/>
            <a:cxnLst/>
            <a:rect l="l" t="t" r="r" b="b"/>
            <a:pathLst>
              <a:path w="178594" h="158750">
                <a:moveTo>
                  <a:pt x="14883" y="60709"/>
                </a:moveTo>
                <a:lnTo>
                  <a:pt x="79747" y="87406"/>
                </a:lnTo>
                <a:cubicBezTo>
                  <a:pt x="82786" y="88646"/>
                  <a:pt x="86010" y="89297"/>
                  <a:pt x="89297" y="89297"/>
                </a:cubicBezTo>
                <a:cubicBezTo>
                  <a:pt x="92583" y="89297"/>
                  <a:pt x="95808" y="88646"/>
                  <a:pt x="98847" y="87406"/>
                </a:cubicBezTo>
                <a:lnTo>
                  <a:pt x="174005" y="56462"/>
                </a:lnTo>
                <a:cubicBezTo>
                  <a:pt x="176795" y="55314"/>
                  <a:pt x="178594" y="52617"/>
                  <a:pt x="178594" y="49609"/>
                </a:cubicBezTo>
                <a:cubicBezTo>
                  <a:pt x="178594" y="46602"/>
                  <a:pt x="176795" y="43904"/>
                  <a:pt x="174005" y="42757"/>
                </a:cubicBezTo>
                <a:lnTo>
                  <a:pt x="98847" y="11813"/>
                </a:lnTo>
                <a:cubicBezTo>
                  <a:pt x="95808" y="10573"/>
                  <a:pt x="92583" y="9922"/>
                  <a:pt x="89297" y="9922"/>
                </a:cubicBezTo>
                <a:cubicBezTo>
                  <a:pt x="86010" y="9922"/>
                  <a:pt x="82786" y="10573"/>
                  <a:pt x="79747" y="11813"/>
                </a:cubicBezTo>
                <a:lnTo>
                  <a:pt x="4589" y="42757"/>
                </a:lnTo>
                <a:cubicBezTo>
                  <a:pt x="1798" y="43904"/>
                  <a:pt x="0" y="46602"/>
                  <a:pt x="0" y="49609"/>
                </a:cubicBezTo>
                <a:lnTo>
                  <a:pt x="0" y="141387"/>
                </a:lnTo>
                <a:cubicBezTo>
                  <a:pt x="0" y="145510"/>
                  <a:pt x="3318" y="148828"/>
                  <a:pt x="7441" y="148828"/>
                </a:cubicBezTo>
                <a:cubicBezTo>
                  <a:pt x="11565" y="148828"/>
                  <a:pt x="14883" y="145510"/>
                  <a:pt x="14883" y="141387"/>
                </a:cubicBezTo>
                <a:lnTo>
                  <a:pt x="14883" y="60709"/>
                </a:lnTo>
                <a:close/>
                <a:moveTo>
                  <a:pt x="29766" y="82941"/>
                </a:moveTo>
                <a:lnTo>
                  <a:pt x="29766" y="119062"/>
                </a:lnTo>
                <a:cubicBezTo>
                  <a:pt x="29766" y="135496"/>
                  <a:pt x="56431" y="148828"/>
                  <a:pt x="89297" y="148828"/>
                </a:cubicBezTo>
                <a:cubicBezTo>
                  <a:pt x="122163" y="148828"/>
                  <a:pt x="148828" y="135496"/>
                  <a:pt x="148828" y="119062"/>
                </a:cubicBezTo>
                <a:lnTo>
                  <a:pt x="148828" y="82910"/>
                </a:lnTo>
                <a:lnTo>
                  <a:pt x="104521" y="101172"/>
                </a:lnTo>
                <a:cubicBezTo>
                  <a:pt x="99684" y="103156"/>
                  <a:pt x="94537" y="104180"/>
                  <a:pt x="89297" y="104180"/>
                </a:cubicBezTo>
                <a:cubicBezTo>
                  <a:pt x="84057" y="104180"/>
                  <a:pt x="78910" y="103156"/>
                  <a:pt x="74073" y="101172"/>
                </a:cubicBezTo>
                <a:lnTo>
                  <a:pt x="29766" y="82910"/>
                </a:lnTo>
                <a:close/>
              </a:path>
            </a:pathLst>
          </a:custGeom>
          <a:solidFill>
            <a:srgbClr val="D4A373"/>
          </a:solidFill>
          <a:ln/>
        </p:spPr>
      </p:sp>
      <p:sp>
        <p:nvSpPr>
          <p:cNvPr id="35" name="Text 33"/>
          <p:cNvSpPr/>
          <p:nvPr/>
        </p:nvSpPr>
        <p:spPr>
          <a:xfrm>
            <a:off x="6516688" y="571500"/>
            <a:ext cx="5278438" cy="22225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20000"/>
              </a:lnSpc>
            </a:pPr>
            <a:r>
              <a:rPr lang="en-US" sz="1250" b="1" dirty="0">
                <a:solidFill>
                  <a:srgbClr val="4A5D52"/>
                </a:solidFill>
                <a:latin typeface="Oranienbaum" pitchFamily="34" charset="0"/>
                <a:ea typeface="Oranienbaum" pitchFamily="34" charset="-122"/>
                <a:cs typeface="Oranienbaum" pitchFamily="34" charset="-120"/>
              </a:rPr>
              <a:t>Security Awareness Training</a:t>
            </a:r>
            <a:endParaRPr lang="en-US" sz="1600" dirty="0"/>
          </a:p>
        </p:txBody>
      </p:sp>
      <p:sp>
        <p:nvSpPr>
          <p:cNvPr id="36" name="Shape 34"/>
          <p:cNvSpPr/>
          <p:nvPr/>
        </p:nvSpPr>
        <p:spPr>
          <a:xfrm>
            <a:off x="6318250" y="889000"/>
            <a:ext cx="190500" cy="190500"/>
          </a:xfrm>
          <a:custGeom>
            <a:avLst/>
            <a:gdLst/>
            <a:ahLst/>
            <a:cxnLst/>
            <a:rect l="l" t="t" r="r" b="b"/>
            <a:pathLst>
              <a:path w="190500" h="190500">
                <a:moveTo>
                  <a:pt x="95250" y="0"/>
                </a:moveTo>
                <a:lnTo>
                  <a:pt x="95250" y="0"/>
                </a:lnTo>
                <a:cubicBezTo>
                  <a:pt x="147820" y="0"/>
                  <a:pt x="190500" y="42680"/>
                  <a:pt x="190500" y="95250"/>
                </a:cubicBezTo>
                <a:lnTo>
                  <a:pt x="190500" y="95250"/>
                </a:lnTo>
                <a:cubicBezTo>
                  <a:pt x="190500" y="147820"/>
                  <a:pt x="147820" y="190500"/>
                  <a:pt x="95250" y="190500"/>
                </a:cubicBezTo>
                <a:lnTo>
                  <a:pt x="95250" y="190500"/>
                </a:lnTo>
                <a:cubicBezTo>
                  <a:pt x="42680" y="190500"/>
                  <a:pt x="0" y="147820"/>
                  <a:pt x="0" y="95250"/>
                </a:cubicBezTo>
                <a:lnTo>
                  <a:pt x="0" y="95250"/>
                </a:lnTo>
                <a:cubicBezTo>
                  <a:pt x="0" y="42680"/>
                  <a:pt x="42680" y="0"/>
                  <a:pt x="95250" y="0"/>
                </a:cubicBezTo>
                <a:close/>
              </a:path>
            </a:pathLst>
          </a:custGeom>
          <a:solidFill>
            <a:srgbClr val="4A5D52"/>
          </a:solidFill>
          <a:ln/>
        </p:spPr>
      </p:sp>
      <p:sp>
        <p:nvSpPr>
          <p:cNvPr id="37" name="Text 35"/>
          <p:cNvSpPr/>
          <p:nvPr/>
        </p:nvSpPr>
        <p:spPr>
          <a:xfrm>
            <a:off x="6290469" y="838200"/>
            <a:ext cx="246063" cy="19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>
              <a:lnSpc>
                <a:spcPct val="120000"/>
              </a:lnSpc>
            </a:pPr>
            <a:r>
              <a:rPr lang="en-US" sz="875" b="1" dirty="0">
                <a:solidFill>
                  <a:srgbClr val="FFFFFF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1</a:t>
            </a:r>
            <a:endParaRPr lang="en-US" sz="1600" dirty="0"/>
          </a:p>
        </p:txBody>
      </p:sp>
      <p:sp>
        <p:nvSpPr>
          <p:cNvPr id="38" name="Text 36"/>
          <p:cNvSpPr/>
          <p:nvPr/>
        </p:nvSpPr>
        <p:spPr>
          <a:xfrm>
            <a:off x="6572250" y="889000"/>
            <a:ext cx="2706688" cy="19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30000"/>
              </a:lnSpc>
            </a:pPr>
            <a:r>
              <a:rPr lang="en-US" sz="1000" dirty="0">
                <a:solidFill>
                  <a:srgbClr val="3C3633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Recognizing phishing emails and suspicious links</a:t>
            </a:r>
            <a:endParaRPr lang="en-US" sz="1600" dirty="0"/>
          </a:p>
        </p:txBody>
      </p:sp>
      <p:sp>
        <p:nvSpPr>
          <p:cNvPr id="39" name="Shape 37"/>
          <p:cNvSpPr/>
          <p:nvPr/>
        </p:nvSpPr>
        <p:spPr>
          <a:xfrm>
            <a:off x="6318250" y="1143000"/>
            <a:ext cx="190500" cy="190500"/>
          </a:xfrm>
          <a:custGeom>
            <a:avLst/>
            <a:gdLst/>
            <a:ahLst/>
            <a:cxnLst/>
            <a:rect l="l" t="t" r="r" b="b"/>
            <a:pathLst>
              <a:path w="190500" h="190500">
                <a:moveTo>
                  <a:pt x="95250" y="0"/>
                </a:moveTo>
                <a:lnTo>
                  <a:pt x="95250" y="0"/>
                </a:lnTo>
                <a:cubicBezTo>
                  <a:pt x="147820" y="0"/>
                  <a:pt x="190500" y="42680"/>
                  <a:pt x="190500" y="95250"/>
                </a:cubicBezTo>
                <a:lnTo>
                  <a:pt x="190500" y="95250"/>
                </a:lnTo>
                <a:cubicBezTo>
                  <a:pt x="190500" y="147820"/>
                  <a:pt x="147820" y="190500"/>
                  <a:pt x="95250" y="190500"/>
                </a:cubicBezTo>
                <a:lnTo>
                  <a:pt x="95250" y="190500"/>
                </a:lnTo>
                <a:cubicBezTo>
                  <a:pt x="42680" y="190500"/>
                  <a:pt x="0" y="147820"/>
                  <a:pt x="0" y="95250"/>
                </a:cubicBezTo>
                <a:lnTo>
                  <a:pt x="0" y="95250"/>
                </a:lnTo>
                <a:cubicBezTo>
                  <a:pt x="0" y="42680"/>
                  <a:pt x="42680" y="0"/>
                  <a:pt x="95250" y="0"/>
                </a:cubicBezTo>
                <a:close/>
              </a:path>
            </a:pathLst>
          </a:custGeom>
          <a:solidFill>
            <a:srgbClr val="4A5D52"/>
          </a:solidFill>
          <a:ln/>
        </p:spPr>
      </p:sp>
      <p:sp>
        <p:nvSpPr>
          <p:cNvPr id="40" name="Text 38"/>
          <p:cNvSpPr/>
          <p:nvPr/>
        </p:nvSpPr>
        <p:spPr>
          <a:xfrm>
            <a:off x="6290469" y="1092200"/>
            <a:ext cx="246063" cy="19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>
              <a:lnSpc>
                <a:spcPct val="120000"/>
              </a:lnSpc>
            </a:pPr>
            <a:r>
              <a:rPr lang="en-US" sz="875" b="1" dirty="0">
                <a:solidFill>
                  <a:srgbClr val="FFFFFF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2</a:t>
            </a:r>
            <a:endParaRPr lang="en-US" sz="1600" dirty="0"/>
          </a:p>
        </p:txBody>
      </p:sp>
      <p:sp>
        <p:nvSpPr>
          <p:cNvPr id="41" name="Text 39"/>
          <p:cNvSpPr/>
          <p:nvPr/>
        </p:nvSpPr>
        <p:spPr>
          <a:xfrm>
            <a:off x="6572250" y="1143000"/>
            <a:ext cx="2468563" cy="19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30000"/>
              </a:lnSpc>
            </a:pPr>
            <a:r>
              <a:rPr lang="en-US" sz="1000" dirty="0">
                <a:solidFill>
                  <a:srgbClr val="3C3633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Safe web browsing and download practices</a:t>
            </a:r>
            <a:endParaRPr lang="en-US" sz="1600" dirty="0"/>
          </a:p>
        </p:txBody>
      </p:sp>
      <p:sp>
        <p:nvSpPr>
          <p:cNvPr id="42" name="Shape 40"/>
          <p:cNvSpPr/>
          <p:nvPr/>
        </p:nvSpPr>
        <p:spPr>
          <a:xfrm>
            <a:off x="6318250" y="1397000"/>
            <a:ext cx="190500" cy="190500"/>
          </a:xfrm>
          <a:custGeom>
            <a:avLst/>
            <a:gdLst/>
            <a:ahLst/>
            <a:cxnLst/>
            <a:rect l="l" t="t" r="r" b="b"/>
            <a:pathLst>
              <a:path w="190500" h="190500">
                <a:moveTo>
                  <a:pt x="95250" y="0"/>
                </a:moveTo>
                <a:lnTo>
                  <a:pt x="95250" y="0"/>
                </a:lnTo>
                <a:cubicBezTo>
                  <a:pt x="147820" y="0"/>
                  <a:pt x="190500" y="42680"/>
                  <a:pt x="190500" y="95250"/>
                </a:cubicBezTo>
                <a:lnTo>
                  <a:pt x="190500" y="95250"/>
                </a:lnTo>
                <a:cubicBezTo>
                  <a:pt x="190500" y="147820"/>
                  <a:pt x="147820" y="190500"/>
                  <a:pt x="95250" y="190500"/>
                </a:cubicBezTo>
                <a:lnTo>
                  <a:pt x="95250" y="190500"/>
                </a:lnTo>
                <a:cubicBezTo>
                  <a:pt x="42680" y="190500"/>
                  <a:pt x="0" y="147820"/>
                  <a:pt x="0" y="95250"/>
                </a:cubicBezTo>
                <a:lnTo>
                  <a:pt x="0" y="95250"/>
                </a:lnTo>
                <a:cubicBezTo>
                  <a:pt x="0" y="42680"/>
                  <a:pt x="42680" y="0"/>
                  <a:pt x="95250" y="0"/>
                </a:cubicBezTo>
                <a:close/>
              </a:path>
            </a:pathLst>
          </a:custGeom>
          <a:solidFill>
            <a:srgbClr val="4A5D52"/>
          </a:solidFill>
          <a:ln/>
        </p:spPr>
      </p:sp>
      <p:sp>
        <p:nvSpPr>
          <p:cNvPr id="43" name="Text 41"/>
          <p:cNvSpPr/>
          <p:nvPr/>
        </p:nvSpPr>
        <p:spPr>
          <a:xfrm>
            <a:off x="6290469" y="1346200"/>
            <a:ext cx="246063" cy="19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>
              <a:lnSpc>
                <a:spcPct val="120000"/>
              </a:lnSpc>
            </a:pPr>
            <a:r>
              <a:rPr lang="en-US" sz="875" b="1" dirty="0">
                <a:solidFill>
                  <a:srgbClr val="FFFFFF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3</a:t>
            </a:r>
            <a:endParaRPr lang="en-US" sz="1600" dirty="0"/>
          </a:p>
        </p:txBody>
      </p:sp>
      <p:sp>
        <p:nvSpPr>
          <p:cNvPr id="44" name="Text 42"/>
          <p:cNvSpPr/>
          <p:nvPr/>
        </p:nvSpPr>
        <p:spPr>
          <a:xfrm>
            <a:off x="6572250" y="1397000"/>
            <a:ext cx="2032000" cy="19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30000"/>
              </a:lnSpc>
            </a:pPr>
            <a:r>
              <a:rPr lang="en-US" sz="1000" dirty="0">
                <a:solidFill>
                  <a:srgbClr val="3C3633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Social engineering threat awareness</a:t>
            </a:r>
            <a:endParaRPr lang="en-US" sz="1600" dirty="0"/>
          </a:p>
        </p:txBody>
      </p:sp>
      <p:sp>
        <p:nvSpPr>
          <p:cNvPr id="45" name="Shape 43"/>
          <p:cNvSpPr/>
          <p:nvPr/>
        </p:nvSpPr>
        <p:spPr>
          <a:xfrm>
            <a:off x="6318250" y="1651000"/>
            <a:ext cx="190500" cy="190500"/>
          </a:xfrm>
          <a:custGeom>
            <a:avLst/>
            <a:gdLst/>
            <a:ahLst/>
            <a:cxnLst/>
            <a:rect l="l" t="t" r="r" b="b"/>
            <a:pathLst>
              <a:path w="190500" h="190500">
                <a:moveTo>
                  <a:pt x="95250" y="0"/>
                </a:moveTo>
                <a:lnTo>
                  <a:pt x="95250" y="0"/>
                </a:lnTo>
                <a:cubicBezTo>
                  <a:pt x="147820" y="0"/>
                  <a:pt x="190500" y="42680"/>
                  <a:pt x="190500" y="95250"/>
                </a:cubicBezTo>
                <a:lnTo>
                  <a:pt x="190500" y="95250"/>
                </a:lnTo>
                <a:cubicBezTo>
                  <a:pt x="190500" y="147820"/>
                  <a:pt x="147820" y="190500"/>
                  <a:pt x="95250" y="190500"/>
                </a:cubicBezTo>
                <a:lnTo>
                  <a:pt x="95250" y="190500"/>
                </a:lnTo>
                <a:cubicBezTo>
                  <a:pt x="42680" y="190500"/>
                  <a:pt x="0" y="147820"/>
                  <a:pt x="0" y="95250"/>
                </a:cubicBezTo>
                <a:lnTo>
                  <a:pt x="0" y="95250"/>
                </a:lnTo>
                <a:cubicBezTo>
                  <a:pt x="0" y="42680"/>
                  <a:pt x="42680" y="0"/>
                  <a:pt x="95250" y="0"/>
                </a:cubicBezTo>
                <a:close/>
              </a:path>
            </a:pathLst>
          </a:custGeom>
          <a:solidFill>
            <a:srgbClr val="4A5D52"/>
          </a:solidFill>
          <a:ln/>
        </p:spPr>
      </p:sp>
      <p:sp>
        <p:nvSpPr>
          <p:cNvPr id="46" name="Text 44"/>
          <p:cNvSpPr/>
          <p:nvPr/>
        </p:nvSpPr>
        <p:spPr>
          <a:xfrm>
            <a:off x="6290469" y="1600200"/>
            <a:ext cx="246063" cy="19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>
              <a:lnSpc>
                <a:spcPct val="120000"/>
              </a:lnSpc>
            </a:pPr>
            <a:r>
              <a:rPr lang="en-US" sz="875" b="1" dirty="0">
                <a:solidFill>
                  <a:srgbClr val="FFFFFF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4</a:t>
            </a:r>
            <a:endParaRPr lang="en-US" sz="1600" dirty="0"/>
          </a:p>
        </p:txBody>
      </p:sp>
      <p:sp>
        <p:nvSpPr>
          <p:cNvPr id="47" name="Text 45"/>
          <p:cNvSpPr/>
          <p:nvPr/>
        </p:nvSpPr>
        <p:spPr>
          <a:xfrm>
            <a:off x="6572250" y="1651000"/>
            <a:ext cx="1849438" cy="19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30000"/>
              </a:lnSpc>
            </a:pPr>
            <a:r>
              <a:rPr lang="en-US" sz="1000" dirty="0">
                <a:solidFill>
                  <a:srgbClr val="3C3633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Mobile device security protocols</a:t>
            </a:r>
            <a:endParaRPr lang="en-US" sz="1600" dirty="0"/>
          </a:p>
        </p:txBody>
      </p:sp>
      <p:sp>
        <p:nvSpPr>
          <p:cNvPr id="48" name="Shape 46"/>
          <p:cNvSpPr/>
          <p:nvPr/>
        </p:nvSpPr>
        <p:spPr>
          <a:xfrm>
            <a:off x="6318250" y="1905000"/>
            <a:ext cx="190500" cy="190500"/>
          </a:xfrm>
          <a:custGeom>
            <a:avLst/>
            <a:gdLst/>
            <a:ahLst/>
            <a:cxnLst/>
            <a:rect l="l" t="t" r="r" b="b"/>
            <a:pathLst>
              <a:path w="190500" h="190500">
                <a:moveTo>
                  <a:pt x="95250" y="0"/>
                </a:moveTo>
                <a:lnTo>
                  <a:pt x="95250" y="0"/>
                </a:lnTo>
                <a:cubicBezTo>
                  <a:pt x="147820" y="0"/>
                  <a:pt x="190500" y="42680"/>
                  <a:pt x="190500" y="95250"/>
                </a:cubicBezTo>
                <a:lnTo>
                  <a:pt x="190500" y="95250"/>
                </a:lnTo>
                <a:cubicBezTo>
                  <a:pt x="190500" y="147820"/>
                  <a:pt x="147820" y="190500"/>
                  <a:pt x="95250" y="190500"/>
                </a:cubicBezTo>
                <a:lnTo>
                  <a:pt x="95250" y="190500"/>
                </a:lnTo>
                <a:cubicBezTo>
                  <a:pt x="42680" y="190500"/>
                  <a:pt x="0" y="147820"/>
                  <a:pt x="0" y="95250"/>
                </a:cubicBezTo>
                <a:lnTo>
                  <a:pt x="0" y="95250"/>
                </a:lnTo>
                <a:cubicBezTo>
                  <a:pt x="0" y="42680"/>
                  <a:pt x="42680" y="0"/>
                  <a:pt x="95250" y="0"/>
                </a:cubicBezTo>
                <a:close/>
              </a:path>
            </a:pathLst>
          </a:custGeom>
          <a:solidFill>
            <a:srgbClr val="4A5D52"/>
          </a:solidFill>
          <a:ln/>
        </p:spPr>
      </p:sp>
      <p:sp>
        <p:nvSpPr>
          <p:cNvPr id="49" name="Text 47"/>
          <p:cNvSpPr/>
          <p:nvPr/>
        </p:nvSpPr>
        <p:spPr>
          <a:xfrm>
            <a:off x="6290469" y="1854200"/>
            <a:ext cx="246063" cy="19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>
              <a:lnSpc>
                <a:spcPct val="120000"/>
              </a:lnSpc>
            </a:pPr>
            <a:r>
              <a:rPr lang="en-US" sz="875" b="1" dirty="0">
                <a:solidFill>
                  <a:srgbClr val="FFFFFF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5</a:t>
            </a:r>
            <a:endParaRPr lang="en-US" sz="1600" dirty="0"/>
          </a:p>
        </p:txBody>
      </p:sp>
      <p:sp>
        <p:nvSpPr>
          <p:cNvPr id="50" name="Text 48"/>
          <p:cNvSpPr/>
          <p:nvPr/>
        </p:nvSpPr>
        <p:spPr>
          <a:xfrm>
            <a:off x="6572250" y="1905000"/>
            <a:ext cx="1698625" cy="19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30000"/>
              </a:lnSpc>
            </a:pPr>
            <a:r>
              <a:rPr lang="en-US" sz="1000" dirty="0">
                <a:solidFill>
                  <a:srgbClr val="3C3633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Incident reporting procedures</a:t>
            </a:r>
            <a:endParaRPr lang="en-US" sz="1600" dirty="0"/>
          </a:p>
        </p:txBody>
      </p:sp>
      <p:sp>
        <p:nvSpPr>
          <p:cNvPr id="51" name="Text 49"/>
          <p:cNvSpPr/>
          <p:nvPr/>
        </p:nvSpPr>
        <p:spPr>
          <a:xfrm>
            <a:off x="6318250" y="2159000"/>
            <a:ext cx="5461000" cy="19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30000"/>
              </a:lnSpc>
            </a:pPr>
            <a:r>
              <a:rPr lang="en-US" sz="1000" b="1" dirty="0">
                <a:solidFill>
                  <a:srgbClr val="3C3633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Quarterly training</a:t>
            </a:r>
            <a:r>
              <a:rPr lang="en-US" sz="1000" dirty="0">
                <a:solidFill>
                  <a:srgbClr val="3C3633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 with simulated phishing tests</a:t>
            </a:r>
            <a:endParaRPr lang="en-US" sz="1600" dirty="0"/>
          </a:p>
        </p:txBody>
      </p:sp>
      <p:sp>
        <p:nvSpPr>
          <p:cNvPr id="52" name="Shape 50"/>
          <p:cNvSpPr/>
          <p:nvPr/>
        </p:nvSpPr>
        <p:spPr>
          <a:xfrm>
            <a:off x="6127750" y="2667000"/>
            <a:ext cx="5715000" cy="2571750"/>
          </a:xfrm>
          <a:custGeom>
            <a:avLst/>
            <a:gdLst/>
            <a:ahLst/>
            <a:cxnLst/>
            <a:rect l="l" t="t" r="r" b="b"/>
            <a:pathLst>
              <a:path w="5715000" h="2571750">
                <a:moveTo>
                  <a:pt x="95258" y="0"/>
                </a:moveTo>
                <a:lnTo>
                  <a:pt x="5619742" y="0"/>
                </a:lnTo>
                <a:cubicBezTo>
                  <a:pt x="5672352" y="0"/>
                  <a:pt x="5715000" y="42648"/>
                  <a:pt x="5715000" y="95258"/>
                </a:cubicBezTo>
                <a:lnTo>
                  <a:pt x="5715000" y="2476492"/>
                </a:lnTo>
                <a:cubicBezTo>
                  <a:pt x="5715000" y="2529102"/>
                  <a:pt x="5672352" y="2571750"/>
                  <a:pt x="5619742" y="2571750"/>
                </a:cubicBezTo>
                <a:lnTo>
                  <a:pt x="95258" y="2571750"/>
                </a:lnTo>
                <a:cubicBezTo>
                  <a:pt x="42648" y="2571750"/>
                  <a:pt x="0" y="2529102"/>
                  <a:pt x="0" y="2476492"/>
                </a:cubicBezTo>
                <a:lnTo>
                  <a:pt x="0" y="95258"/>
                </a:lnTo>
                <a:cubicBezTo>
                  <a:pt x="0" y="42684"/>
                  <a:pt x="42684" y="0"/>
                  <a:pt x="95258" y="0"/>
                </a:cubicBezTo>
                <a:close/>
              </a:path>
            </a:pathLst>
          </a:custGeom>
          <a:solidFill>
            <a:srgbClr val="FFFFFF"/>
          </a:solidFill>
          <a:ln/>
          <a:effectLst>
            <a:outerShdw blurRad="47625" dist="31750" dir="5400000" algn="bl" rotWithShape="0">
              <a:srgbClr val="000000">
                <a:alpha val="10196"/>
              </a:srgbClr>
            </a:outerShdw>
          </a:effectLst>
        </p:spPr>
      </p:sp>
      <p:sp>
        <p:nvSpPr>
          <p:cNvPr id="53" name="Shape 51"/>
          <p:cNvSpPr/>
          <p:nvPr/>
        </p:nvSpPr>
        <p:spPr>
          <a:xfrm>
            <a:off x="6306344" y="2882900"/>
            <a:ext cx="158750" cy="158750"/>
          </a:xfrm>
          <a:custGeom>
            <a:avLst/>
            <a:gdLst/>
            <a:ahLst/>
            <a:cxnLst/>
            <a:rect l="l" t="t" r="r" b="b"/>
            <a:pathLst>
              <a:path w="158750" h="158750">
                <a:moveTo>
                  <a:pt x="0" y="39688"/>
                </a:moveTo>
                <a:lnTo>
                  <a:pt x="0" y="49609"/>
                </a:lnTo>
                <a:lnTo>
                  <a:pt x="158750" y="49609"/>
                </a:lnTo>
                <a:lnTo>
                  <a:pt x="158750" y="39688"/>
                </a:lnTo>
                <a:cubicBezTo>
                  <a:pt x="158750" y="28742"/>
                  <a:pt x="149851" y="19844"/>
                  <a:pt x="138906" y="19844"/>
                </a:cubicBezTo>
                <a:lnTo>
                  <a:pt x="19844" y="19844"/>
                </a:lnTo>
                <a:cubicBezTo>
                  <a:pt x="8899" y="19844"/>
                  <a:pt x="0" y="28742"/>
                  <a:pt x="0" y="39688"/>
                </a:cubicBezTo>
                <a:close/>
                <a:moveTo>
                  <a:pt x="0" y="64492"/>
                </a:moveTo>
                <a:lnTo>
                  <a:pt x="0" y="119062"/>
                </a:lnTo>
                <a:cubicBezTo>
                  <a:pt x="0" y="130008"/>
                  <a:pt x="8899" y="138906"/>
                  <a:pt x="19844" y="138906"/>
                </a:cubicBezTo>
                <a:lnTo>
                  <a:pt x="138906" y="138906"/>
                </a:lnTo>
                <a:cubicBezTo>
                  <a:pt x="149851" y="138906"/>
                  <a:pt x="158750" y="130008"/>
                  <a:pt x="158750" y="119062"/>
                </a:cubicBezTo>
                <a:lnTo>
                  <a:pt x="158750" y="64492"/>
                </a:lnTo>
                <a:lnTo>
                  <a:pt x="0" y="64492"/>
                </a:lnTo>
                <a:close/>
                <a:moveTo>
                  <a:pt x="19844" y="111621"/>
                </a:moveTo>
                <a:cubicBezTo>
                  <a:pt x="19844" y="107497"/>
                  <a:pt x="23161" y="104180"/>
                  <a:pt x="27285" y="104180"/>
                </a:cubicBezTo>
                <a:lnTo>
                  <a:pt x="42168" y="104180"/>
                </a:lnTo>
                <a:cubicBezTo>
                  <a:pt x="46292" y="104180"/>
                  <a:pt x="49609" y="107497"/>
                  <a:pt x="49609" y="111621"/>
                </a:cubicBezTo>
                <a:cubicBezTo>
                  <a:pt x="49609" y="115745"/>
                  <a:pt x="46292" y="119062"/>
                  <a:pt x="42168" y="119062"/>
                </a:cubicBezTo>
                <a:lnTo>
                  <a:pt x="27285" y="119062"/>
                </a:lnTo>
                <a:cubicBezTo>
                  <a:pt x="23161" y="119062"/>
                  <a:pt x="19844" y="115745"/>
                  <a:pt x="19844" y="111621"/>
                </a:cubicBezTo>
                <a:close/>
                <a:moveTo>
                  <a:pt x="64492" y="111621"/>
                </a:moveTo>
                <a:cubicBezTo>
                  <a:pt x="64492" y="107497"/>
                  <a:pt x="67810" y="104180"/>
                  <a:pt x="71934" y="104180"/>
                </a:cubicBezTo>
                <a:lnTo>
                  <a:pt x="91777" y="104180"/>
                </a:lnTo>
                <a:cubicBezTo>
                  <a:pt x="95901" y="104180"/>
                  <a:pt x="99219" y="107497"/>
                  <a:pt x="99219" y="111621"/>
                </a:cubicBezTo>
                <a:cubicBezTo>
                  <a:pt x="99219" y="115745"/>
                  <a:pt x="95901" y="119062"/>
                  <a:pt x="91777" y="119062"/>
                </a:cubicBezTo>
                <a:lnTo>
                  <a:pt x="71934" y="119062"/>
                </a:lnTo>
                <a:cubicBezTo>
                  <a:pt x="67810" y="119062"/>
                  <a:pt x="64492" y="115745"/>
                  <a:pt x="64492" y="111621"/>
                </a:cubicBezTo>
                <a:close/>
              </a:path>
            </a:pathLst>
          </a:custGeom>
          <a:solidFill>
            <a:srgbClr val="D4A373"/>
          </a:solidFill>
          <a:ln/>
        </p:spPr>
      </p:sp>
      <p:sp>
        <p:nvSpPr>
          <p:cNvPr id="54" name="Text 52"/>
          <p:cNvSpPr/>
          <p:nvPr/>
        </p:nvSpPr>
        <p:spPr>
          <a:xfrm>
            <a:off x="6484938" y="2825750"/>
            <a:ext cx="5278438" cy="22225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20000"/>
              </a:lnSpc>
            </a:pPr>
            <a:r>
              <a:rPr lang="en-US" sz="1250" b="1" dirty="0">
                <a:solidFill>
                  <a:srgbClr val="4A5D52"/>
                </a:solidFill>
                <a:latin typeface="Oranienbaum" pitchFamily="34" charset="0"/>
                <a:ea typeface="Oranienbaum" pitchFamily="34" charset="-122"/>
                <a:cs typeface="Oranienbaum" pitchFamily="34" charset="-120"/>
              </a:rPr>
              <a:t>Secure Payment Processing</a:t>
            </a:r>
            <a:endParaRPr lang="en-US" sz="1600" dirty="0"/>
          </a:p>
        </p:txBody>
      </p:sp>
      <p:sp>
        <p:nvSpPr>
          <p:cNvPr id="55" name="Shape 53"/>
          <p:cNvSpPr/>
          <p:nvPr/>
        </p:nvSpPr>
        <p:spPr>
          <a:xfrm>
            <a:off x="6286500" y="3143250"/>
            <a:ext cx="5397500" cy="603250"/>
          </a:xfrm>
          <a:custGeom>
            <a:avLst/>
            <a:gdLst/>
            <a:ahLst/>
            <a:cxnLst/>
            <a:rect l="l" t="t" r="r" b="b"/>
            <a:pathLst>
              <a:path w="5397500" h="603250">
                <a:moveTo>
                  <a:pt x="63498" y="0"/>
                </a:moveTo>
                <a:lnTo>
                  <a:pt x="5334002" y="0"/>
                </a:lnTo>
                <a:cubicBezTo>
                  <a:pt x="5369071" y="0"/>
                  <a:pt x="5397500" y="28429"/>
                  <a:pt x="5397500" y="63498"/>
                </a:cubicBezTo>
                <a:lnTo>
                  <a:pt x="5397500" y="539752"/>
                </a:lnTo>
                <a:cubicBezTo>
                  <a:pt x="5397500" y="574821"/>
                  <a:pt x="5369071" y="603250"/>
                  <a:pt x="5334002" y="603250"/>
                </a:cubicBezTo>
                <a:lnTo>
                  <a:pt x="63498" y="603250"/>
                </a:lnTo>
                <a:cubicBezTo>
                  <a:pt x="28429" y="603250"/>
                  <a:pt x="0" y="574821"/>
                  <a:pt x="0" y="539752"/>
                </a:cubicBezTo>
                <a:lnTo>
                  <a:pt x="0" y="63498"/>
                </a:lnTo>
                <a:cubicBezTo>
                  <a:pt x="0" y="28453"/>
                  <a:pt x="28453" y="0"/>
                  <a:pt x="63498" y="0"/>
                </a:cubicBezTo>
                <a:close/>
              </a:path>
            </a:pathLst>
          </a:custGeom>
          <a:solidFill>
            <a:srgbClr val="4A5D52">
              <a:alpha val="5098"/>
            </a:srgbClr>
          </a:solidFill>
          <a:ln/>
        </p:spPr>
      </p:sp>
      <p:sp>
        <p:nvSpPr>
          <p:cNvPr id="56" name="Text 54"/>
          <p:cNvSpPr/>
          <p:nvPr/>
        </p:nvSpPr>
        <p:spPr>
          <a:xfrm>
            <a:off x="6381750" y="3238500"/>
            <a:ext cx="5270500" cy="19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30000"/>
              </a:lnSpc>
            </a:pPr>
            <a:r>
              <a:rPr lang="en-US" sz="1000" b="1" dirty="0">
                <a:solidFill>
                  <a:srgbClr val="4A5D52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PCI DSS Compliance</a:t>
            </a:r>
            <a:endParaRPr lang="en-US" sz="1600" dirty="0"/>
          </a:p>
        </p:txBody>
      </p:sp>
      <p:sp>
        <p:nvSpPr>
          <p:cNvPr id="57" name="Text 55"/>
          <p:cNvSpPr/>
          <p:nvPr/>
        </p:nvSpPr>
        <p:spPr>
          <a:xfrm>
            <a:off x="6381750" y="3460750"/>
            <a:ext cx="5270500" cy="19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30000"/>
              </a:lnSpc>
            </a:pPr>
            <a:r>
              <a:rPr lang="en-US" sz="1000" dirty="0">
                <a:solidFill>
                  <a:srgbClr val="3C3633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Payment Card Industry Data Security Standard adherence</a:t>
            </a:r>
            <a:endParaRPr lang="en-US" sz="1600" dirty="0"/>
          </a:p>
        </p:txBody>
      </p:sp>
      <p:sp>
        <p:nvSpPr>
          <p:cNvPr id="58" name="Shape 56"/>
          <p:cNvSpPr/>
          <p:nvPr/>
        </p:nvSpPr>
        <p:spPr>
          <a:xfrm>
            <a:off x="6286500" y="3810000"/>
            <a:ext cx="5397500" cy="603250"/>
          </a:xfrm>
          <a:custGeom>
            <a:avLst/>
            <a:gdLst/>
            <a:ahLst/>
            <a:cxnLst/>
            <a:rect l="l" t="t" r="r" b="b"/>
            <a:pathLst>
              <a:path w="5397500" h="603250">
                <a:moveTo>
                  <a:pt x="63498" y="0"/>
                </a:moveTo>
                <a:lnTo>
                  <a:pt x="5334002" y="0"/>
                </a:lnTo>
                <a:cubicBezTo>
                  <a:pt x="5369071" y="0"/>
                  <a:pt x="5397500" y="28429"/>
                  <a:pt x="5397500" y="63498"/>
                </a:cubicBezTo>
                <a:lnTo>
                  <a:pt x="5397500" y="539752"/>
                </a:lnTo>
                <a:cubicBezTo>
                  <a:pt x="5397500" y="574821"/>
                  <a:pt x="5369071" y="603250"/>
                  <a:pt x="5334002" y="603250"/>
                </a:cubicBezTo>
                <a:lnTo>
                  <a:pt x="63498" y="603250"/>
                </a:lnTo>
                <a:cubicBezTo>
                  <a:pt x="28429" y="603250"/>
                  <a:pt x="0" y="574821"/>
                  <a:pt x="0" y="539752"/>
                </a:cubicBezTo>
                <a:lnTo>
                  <a:pt x="0" y="63498"/>
                </a:lnTo>
                <a:cubicBezTo>
                  <a:pt x="0" y="28453"/>
                  <a:pt x="28453" y="0"/>
                  <a:pt x="63498" y="0"/>
                </a:cubicBezTo>
                <a:close/>
              </a:path>
            </a:pathLst>
          </a:custGeom>
          <a:solidFill>
            <a:srgbClr val="4A5D52">
              <a:alpha val="5098"/>
            </a:srgbClr>
          </a:solidFill>
          <a:ln/>
        </p:spPr>
      </p:sp>
      <p:sp>
        <p:nvSpPr>
          <p:cNvPr id="59" name="Text 57"/>
          <p:cNvSpPr/>
          <p:nvPr/>
        </p:nvSpPr>
        <p:spPr>
          <a:xfrm>
            <a:off x="6381750" y="3905250"/>
            <a:ext cx="5270500" cy="19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30000"/>
              </a:lnSpc>
            </a:pPr>
            <a:r>
              <a:rPr lang="en-US" sz="1000" b="1" dirty="0">
                <a:solidFill>
                  <a:srgbClr val="4A5D52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Tokenization</a:t>
            </a:r>
            <a:endParaRPr lang="en-US" sz="1600" dirty="0"/>
          </a:p>
        </p:txBody>
      </p:sp>
      <p:sp>
        <p:nvSpPr>
          <p:cNvPr id="60" name="Text 58"/>
          <p:cNvSpPr/>
          <p:nvPr/>
        </p:nvSpPr>
        <p:spPr>
          <a:xfrm>
            <a:off x="6381750" y="4127500"/>
            <a:ext cx="5270500" cy="19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30000"/>
              </a:lnSpc>
            </a:pPr>
            <a:r>
              <a:rPr lang="en-US" sz="1000" dirty="0">
                <a:solidFill>
                  <a:srgbClr val="3C3633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Replace sensitive card data with unique identification tokens</a:t>
            </a:r>
            <a:endParaRPr lang="en-US" sz="1600" dirty="0"/>
          </a:p>
        </p:txBody>
      </p:sp>
      <p:sp>
        <p:nvSpPr>
          <p:cNvPr id="61" name="Shape 59"/>
          <p:cNvSpPr/>
          <p:nvPr/>
        </p:nvSpPr>
        <p:spPr>
          <a:xfrm>
            <a:off x="6286500" y="4476750"/>
            <a:ext cx="5397500" cy="603250"/>
          </a:xfrm>
          <a:custGeom>
            <a:avLst/>
            <a:gdLst/>
            <a:ahLst/>
            <a:cxnLst/>
            <a:rect l="l" t="t" r="r" b="b"/>
            <a:pathLst>
              <a:path w="5397500" h="603250">
                <a:moveTo>
                  <a:pt x="63498" y="0"/>
                </a:moveTo>
                <a:lnTo>
                  <a:pt x="5334002" y="0"/>
                </a:lnTo>
                <a:cubicBezTo>
                  <a:pt x="5369071" y="0"/>
                  <a:pt x="5397500" y="28429"/>
                  <a:pt x="5397500" y="63498"/>
                </a:cubicBezTo>
                <a:lnTo>
                  <a:pt x="5397500" y="539752"/>
                </a:lnTo>
                <a:cubicBezTo>
                  <a:pt x="5397500" y="574821"/>
                  <a:pt x="5369071" y="603250"/>
                  <a:pt x="5334002" y="603250"/>
                </a:cubicBezTo>
                <a:lnTo>
                  <a:pt x="63498" y="603250"/>
                </a:lnTo>
                <a:cubicBezTo>
                  <a:pt x="28429" y="603250"/>
                  <a:pt x="0" y="574821"/>
                  <a:pt x="0" y="539752"/>
                </a:cubicBezTo>
                <a:lnTo>
                  <a:pt x="0" y="63498"/>
                </a:lnTo>
                <a:cubicBezTo>
                  <a:pt x="0" y="28453"/>
                  <a:pt x="28453" y="0"/>
                  <a:pt x="63498" y="0"/>
                </a:cubicBezTo>
                <a:close/>
              </a:path>
            </a:pathLst>
          </a:custGeom>
          <a:solidFill>
            <a:srgbClr val="4A5D52">
              <a:alpha val="5098"/>
            </a:srgbClr>
          </a:solidFill>
          <a:ln/>
        </p:spPr>
      </p:sp>
      <p:sp>
        <p:nvSpPr>
          <p:cNvPr id="62" name="Text 60"/>
          <p:cNvSpPr/>
          <p:nvPr/>
        </p:nvSpPr>
        <p:spPr>
          <a:xfrm>
            <a:off x="6381750" y="4572000"/>
            <a:ext cx="5270500" cy="19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30000"/>
              </a:lnSpc>
            </a:pPr>
            <a:r>
              <a:rPr lang="en-US" sz="1000" b="1" dirty="0">
                <a:solidFill>
                  <a:srgbClr val="4A5D52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Secure Gateways</a:t>
            </a:r>
            <a:endParaRPr lang="en-US" sz="1600" dirty="0"/>
          </a:p>
        </p:txBody>
      </p:sp>
      <p:sp>
        <p:nvSpPr>
          <p:cNvPr id="63" name="Text 61"/>
          <p:cNvSpPr/>
          <p:nvPr/>
        </p:nvSpPr>
        <p:spPr>
          <a:xfrm>
            <a:off x="6381750" y="4794250"/>
            <a:ext cx="5270500" cy="19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30000"/>
              </a:lnSpc>
            </a:pPr>
            <a:r>
              <a:rPr lang="en-US" sz="1000" dirty="0">
                <a:solidFill>
                  <a:srgbClr val="3C3633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Trusted payment processors (Stripe, Square, PayPal)</a:t>
            </a:r>
            <a:endParaRPr lang="en-US" sz="1600" dirty="0"/>
          </a:p>
        </p:txBody>
      </p:sp>
      <p:sp>
        <p:nvSpPr>
          <p:cNvPr id="64" name="Shape 62"/>
          <p:cNvSpPr/>
          <p:nvPr/>
        </p:nvSpPr>
        <p:spPr>
          <a:xfrm>
            <a:off x="317500" y="5683250"/>
            <a:ext cx="5715000" cy="1079500"/>
          </a:xfrm>
          <a:custGeom>
            <a:avLst/>
            <a:gdLst/>
            <a:ahLst/>
            <a:cxnLst/>
            <a:rect l="l" t="t" r="r" b="b"/>
            <a:pathLst>
              <a:path w="5715000" h="1079500">
                <a:moveTo>
                  <a:pt x="95255" y="0"/>
                </a:moveTo>
                <a:lnTo>
                  <a:pt x="5619745" y="0"/>
                </a:lnTo>
                <a:cubicBezTo>
                  <a:pt x="5672353" y="0"/>
                  <a:pt x="5715000" y="42647"/>
                  <a:pt x="5715000" y="95255"/>
                </a:cubicBezTo>
                <a:lnTo>
                  <a:pt x="5715000" y="984245"/>
                </a:lnTo>
                <a:cubicBezTo>
                  <a:pt x="5715000" y="1036853"/>
                  <a:pt x="5672353" y="1079500"/>
                  <a:pt x="5619745" y="1079500"/>
                </a:cubicBezTo>
                <a:lnTo>
                  <a:pt x="95255" y="1079500"/>
                </a:lnTo>
                <a:cubicBezTo>
                  <a:pt x="42682" y="1079500"/>
                  <a:pt x="0" y="1036818"/>
                  <a:pt x="0" y="984245"/>
                </a:cubicBezTo>
                <a:lnTo>
                  <a:pt x="0" y="95255"/>
                </a:lnTo>
                <a:cubicBezTo>
                  <a:pt x="0" y="42647"/>
                  <a:pt x="42647" y="0"/>
                  <a:pt x="95255" y="0"/>
                </a:cubicBezTo>
                <a:close/>
              </a:path>
            </a:pathLst>
          </a:custGeom>
          <a:solidFill>
            <a:srgbClr val="FFFFFF"/>
          </a:solidFill>
          <a:ln/>
          <a:effectLst>
            <a:outerShdw blurRad="47625" dist="31750" dir="5400000" algn="bl" rotWithShape="0">
              <a:srgbClr val="000000">
                <a:alpha val="10196"/>
              </a:srgbClr>
            </a:outerShdw>
          </a:effectLst>
        </p:spPr>
      </p:sp>
      <p:sp>
        <p:nvSpPr>
          <p:cNvPr id="65" name="Shape 63"/>
          <p:cNvSpPr/>
          <p:nvPr/>
        </p:nvSpPr>
        <p:spPr>
          <a:xfrm>
            <a:off x="496094" y="5899150"/>
            <a:ext cx="158750" cy="158750"/>
          </a:xfrm>
          <a:custGeom>
            <a:avLst/>
            <a:gdLst/>
            <a:ahLst/>
            <a:cxnLst/>
            <a:rect l="l" t="t" r="r" b="b"/>
            <a:pathLst>
              <a:path w="158750" h="158750">
                <a:moveTo>
                  <a:pt x="78569" y="899"/>
                </a:moveTo>
                <a:cubicBezTo>
                  <a:pt x="77267" y="310"/>
                  <a:pt x="75871" y="0"/>
                  <a:pt x="74414" y="0"/>
                </a:cubicBezTo>
                <a:cubicBezTo>
                  <a:pt x="72957" y="0"/>
                  <a:pt x="71562" y="310"/>
                  <a:pt x="70259" y="899"/>
                </a:cubicBezTo>
                <a:lnTo>
                  <a:pt x="11875" y="25673"/>
                </a:lnTo>
                <a:cubicBezTo>
                  <a:pt x="5054" y="28556"/>
                  <a:pt x="-31" y="35285"/>
                  <a:pt x="0" y="43408"/>
                </a:cubicBezTo>
                <a:cubicBezTo>
                  <a:pt x="155" y="74166"/>
                  <a:pt x="12805" y="130442"/>
                  <a:pt x="66229" y="156021"/>
                </a:cubicBezTo>
                <a:cubicBezTo>
                  <a:pt x="71406" y="158502"/>
                  <a:pt x="77422" y="158502"/>
                  <a:pt x="82600" y="156021"/>
                </a:cubicBezTo>
                <a:cubicBezTo>
                  <a:pt x="136054" y="130442"/>
                  <a:pt x="148704" y="74166"/>
                  <a:pt x="148828" y="43408"/>
                </a:cubicBezTo>
                <a:cubicBezTo>
                  <a:pt x="148859" y="35285"/>
                  <a:pt x="143774" y="28556"/>
                  <a:pt x="136953" y="25673"/>
                </a:cubicBezTo>
                <a:lnTo>
                  <a:pt x="78569" y="899"/>
                </a:lnTo>
                <a:close/>
                <a:moveTo>
                  <a:pt x="74414" y="39688"/>
                </a:moveTo>
                <a:cubicBezTo>
                  <a:pt x="78538" y="39688"/>
                  <a:pt x="81855" y="43005"/>
                  <a:pt x="81855" y="47129"/>
                </a:cubicBezTo>
                <a:cubicBezTo>
                  <a:pt x="81855" y="54229"/>
                  <a:pt x="90444" y="57795"/>
                  <a:pt x="95467" y="52772"/>
                </a:cubicBezTo>
                <a:cubicBezTo>
                  <a:pt x="98382" y="49857"/>
                  <a:pt x="103094" y="49857"/>
                  <a:pt x="105978" y="52772"/>
                </a:cubicBezTo>
                <a:cubicBezTo>
                  <a:pt x="108862" y="55687"/>
                  <a:pt x="108893" y="60399"/>
                  <a:pt x="105978" y="63283"/>
                </a:cubicBezTo>
                <a:cubicBezTo>
                  <a:pt x="100955" y="68306"/>
                  <a:pt x="104521" y="76895"/>
                  <a:pt x="111621" y="76895"/>
                </a:cubicBezTo>
                <a:cubicBezTo>
                  <a:pt x="115745" y="76895"/>
                  <a:pt x="119062" y="80212"/>
                  <a:pt x="119062" y="84336"/>
                </a:cubicBezTo>
                <a:cubicBezTo>
                  <a:pt x="119062" y="88460"/>
                  <a:pt x="115745" y="91777"/>
                  <a:pt x="111621" y="91777"/>
                </a:cubicBezTo>
                <a:cubicBezTo>
                  <a:pt x="104521" y="91777"/>
                  <a:pt x="100955" y="100366"/>
                  <a:pt x="105978" y="105389"/>
                </a:cubicBezTo>
                <a:cubicBezTo>
                  <a:pt x="108893" y="108303"/>
                  <a:pt x="108893" y="113016"/>
                  <a:pt x="105978" y="115900"/>
                </a:cubicBezTo>
                <a:cubicBezTo>
                  <a:pt x="103063" y="118783"/>
                  <a:pt x="98351" y="118814"/>
                  <a:pt x="95467" y="115900"/>
                </a:cubicBezTo>
                <a:cubicBezTo>
                  <a:pt x="90444" y="110877"/>
                  <a:pt x="81855" y="114443"/>
                  <a:pt x="81855" y="121543"/>
                </a:cubicBezTo>
                <a:cubicBezTo>
                  <a:pt x="81855" y="125667"/>
                  <a:pt x="78538" y="128984"/>
                  <a:pt x="74414" y="128984"/>
                </a:cubicBezTo>
                <a:cubicBezTo>
                  <a:pt x="70290" y="128984"/>
                  <a:pt x="66973" y="125667"/>
                  <a:pt x="66973" y="121543"/>
                </a:cubicBezTo>
                <a:cubicBezTo>
                  <a:pt x="66973" y="114443"/>
                  <a:pt x="58384" y="110877"/>
                  <a:pt x="53361" y="115900"/>
                </a:cubicBezTo>
                <a:cubicBezTo>
                  <a:pt x="50447" y="118814"/>
                  <a:pt x="45734" y="118814"/>
                  <a:pt x="42850" y="115900"/>
                </a:cubicBezTo>
                <a:cubicBezTo>
                  <a:pt x="39967" y="112985"/>
                  <a:pt x="39936" y="108272"/>
                  <a:pt x="42850" y="105389"/>
                </a:cubicBezTo>
                <a:cubicBezTo>
                  <a:pt x="47873" y="100366"/>
                  <a:pt x="44307" y="91777"/>
                  <a:pt x="37207" y="91777"/>
                </a:cubicBezTo>
                <a:cubicBezTo>
                  <a:pt x="33083" y="91777"/>
                  <a:pt x="29766" y="88460"/>
                  <a:pt x="29766" y="84336"/>
                </a:cubicBezTo>
                <a:cubicBezTo>
                  <a:pt x="29766" y="80212"/>
                  <a:pt x="33083" y="76895"/>
                  <a:pt x="37207" y="76895"/>
                </a:cubicBezTo>
                <a:cubicBezTo>
                  <a:pt x="44307" y="76895"/>
                  <a:pt x="47873" y="68306"/>
                  <a:pt x="42850" y="63283"/>
                </a:cubicBezTo>
                <a:cubicBezTo>
                  <a:pt x="39936" y="60368"/>
                  <a:pt x="39936" y="55656"/>
                  <a:pt x="42850" y="52772"/>
                </a:cubicBezTo>
                <a:cubicBezTo>
                  <a:pt x="45765" y="49888"/>
                  <a:pt x="50478" y="49857"/>
                  <a:pt x="53361" y="52772"/>
                </a:cubicBezTo>
                <a:cubicBezTo>
                  <a:pt x="58384" y="57795"/>
                  <a:pt x="66973" y="54229"/>
                  <a:pt x="66973" y="47129"/>
                </a:cubicBezTo>
                <a:cubicBezTo>
                  <a:pt x="66973" y="43005"/>
                  <a:pt x="70290" y="39688"/>
                  <a:pt x="74414" y="39688"/>
                </a:cubicBezTo>
                <a:close/>
                <a:moveTo>
                  <a:pt x="64492" y="81855"/>
                </a:moveTo>
                <a:cubicBezTo>
                  <a:pt x="68599" y="81855"/>
                  <a:pt x="71934" y="78521"/>
                  <a:pt x="71934" y="74414"/>
                </a:cubicBezTo>
                <a:cubicBezTo>
                  <a:pt x="71934" y="70307"/>
                  <a:pt x="68599" y="66973"/>
                  <a:pt x="64492" y="66973"/>
                </a:cubicBezTo>
                <a:cubicBezTo>
                  <a:pt x="60385" y="66973"/>
                  <a:pt x="57051" y="70307"/>
                  <a:pt x="57051" y="74414"/>
                </a:cubicBezTo>
                <a:cubicBezTo>
                  <a:pt x="57051" y="78521"/>
                  <a:pt x="60385" y="81855"/>
                  <a:pt x="64492" y="81855"/>
                </a:cubicBezTo>
                <a:close/>
                <a:moveTo>
                  <a:pt x="91777" y="94258"/>
                </a:moveTo>
                <a:cubicBezTo>
                  <a:pt x="91777" y="90151"/>
                  <a:pt x="88443" y="86816"/>
                  <a:pt x="84336" y="86816"/>
                </a:cubicBezTo>
                <a:cubicBezTo>
                  <a:pt x="80229" y="86816"/>
                  <a:pt x="76895" y="90151"/>
                  <a:pt x="76895" y="94258"/>
                </a:cubicBezTo>
                <a:cubicBezTo>
                  <a:pt x="76895" y="98365"/>
                  <a:pt x="80229" y="101699"/>
                  <a:pt x="84336" y="101699"/>
                </a:cubicBezTo>
                <a:cubicBezTo>
                  <a:pt x="88443" y="101699"/>
                  <a:pt x="91777" y="98365"/>
                  <a:pt x="91777" y="94258"/>
                </a:cubicBezTo>
                <a:close/>
              </a:path>
            </a:pathLst>
          </a:custGeom>
          <a:solidFill>
            <a:srgbClr val="D4A373"/>
          </a:solidFill>
          <a:ln/>
        </p:spPr>
      </p:sp>
      <p:sp>
        <p:nvSpPr>
          <p:cNvPr id="66" name="Text 64"/>
          <p:cNvSpPr/>
          <p:nvPr/>
        </p:nvSpPr>
        <p:spPr>
          <a:xfrm>
            <a:off x="674687" y="5842000"/>
            <a:ext cx="5278438" cy="22225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20000"/>
              </a:lnSpc>
            </a:pPr>
            <a:r>
              <a:rPr lang="en-US" sz="1250" b="1" dirty="0">
                <a:solidFill>
                  <a:srgbClr val="4A5D52"/>
                </a:solidFill>
                <a:latin typeface="Oranienbaum" pitchFamily="34" charset="0"/>
                <a:ea typeface="Oranienbaum" pitchFamily="34" charset="-122"/>
                <a:cs typeface="Oranienbaum" pitchFamily="34" charset="-120"/>
              </a:rPr>
              <a:t>Additional Protections</a:t>
            </a:r>
            <a:endParaRPr lang="en-US" sz="1600" dirty="0"/>
          </a:p>
        </p:txBody>
      </p:sp>
      <p:sp>
        <p:nvSpPr>
          <p:cNvPr id="67" name="Shape 65"/>
          <p:cNvSpPr/>
          <p:nvPr/>
        </p:nvSpPr>
        <p:spPr>
          <a:xfrm>
            <a:off x="500063" y="6191250"/>
            <a:ext cx="111125" cy="127000"/>
          </a:xfrm>
          <a:custGeom>
            <a:avLst/>
            <a:gdLst/>
            <a:ahLst/>
            <a:cxnLst/>
            <a:rect l="l" t="t" r="r" b="b"/>
            <a:pathLst>
              <a:path w="111125" h="127000">
                <a:moveTo>
                  <a:pt x="39812" y="-6548"/>
                </a:moveTo>
                <a:cubicBezTo>
                  <a:pt x="42118" y="-8483"/>
                  <a:pt x="45517" y="-8409"/>
                  <a:pt x="47724" y="-6325"/>
                </a:cubicBezTo>
                <a:cubicBezTo>
                  <a:pt x="50775" y="-3448"/>
                  <a:pt x="53504" y="-273"/>
                  <a:pt x="56133" y="2952"/>
                </a:cubicBezTo>
                <a:cubicBezTo>
                  <a:pt x="59482" y="7045"/>
                  <a:pt x="63500" y="12452"/>
                  <a:pt x="67370" y="18876"/>
                </a:cubicBezTo>
                <a:cubicBezTo>
                  <a:pt x="68659" y="17190"/>
                  <a:pt x="69850" y="15701"/>
                  <a:pt x="70892" y="14436"/>
                </a:cubicBezTo>
                <a:cubicBezTo>
                  <a:pt x="71165" y="14114"/>
                  <a:pt x="71438" y="13767"/>
                  <a:pt x="71710" y="13419"/>
                </a:cubicBezTo>
                <a:cubicBezTo>
                  <a:pt x="73670" y="10988"/>
                  <a:pt x="76101" y="7937"/>
                  <a:pt x="79350" y="7937"/>
                </a:cubicBezTo>
                <a:cubicBezTo>
                  <a:pt x="82674" y="7937"/>
                  <a:pt x="85006" y="10889"/>
                  <a:pt x="86990" y="13419"/>
                </a:cubicBezTo>
                <a:cubicBezTo>
                  <a:pt x="87313" y="13841"/>
                  <a:pt x="87635" y="14238"/>
                  <a:pt x="87957" y="14610"/>
                </a:cubicBezTo>
                <a:cubicBezTo>
                  <a:pt x="90512" y="17686"/>
                  <a:pt x="93911" y="22126"/>
                  <a:pt x="97309" y="27608"/>
                </a:cubicBezTo>
                <a:cubicBezTo>
                  <a:pt x="104056" y="38497"/>
                  <a:pt x="111100" y="54000"/>
                  <a:pt x="111100" y="71413"/>
                </a:cubicBezTo>
                <a:cubicBezTo>
                  <a:pt x="111100" y="102096"/>
                  <a:pt x="86221" y="126975"/>
                  <a:pt x="55538" y="126975"/>
                </a:cubicBezTo>
                <a:cubicBezTo>
                  <a:pt x="24854" y="126975"/>
                  <a:pt x="0" y="102121"/>
                  <a:pt x="0" y="71438"/>
                </a:cubicBezTo>
                <a:cubicBezTo>
                  <a:pt x="0" y="48840"/>
                  <a:pt x="10195" y="29270"/>
                  <a:pt x="19968" y="15627"/>
                </a:cubicBezTo>
                <a:cubicBezTo>
                  <a:pt x="24904" y="8756"/>
                  <a:pt x="29815" y="3249"/>
                  <a:pt x="33511" y="-521"/>
                </a:cubicBezTo>
                <a:cubicBezTo>
                  <a:pt x="35545" y="-2604"/>
                  <a:pt x="37604" y="-4663"/>
                  <a:pt x="39836" y="-6524"/>
                </a:cubicBezTo>
                <a:close/>
                <a:moveTo>
                  <a:pt x="55984" y="103188"/>
                </a:moveTo>
                <a:cubicBezTo>
                  <a:pt x="62260" y="103188"/>
                  <a:pt x="67816" y="101451"/>
                  <a:pt x="73050" y="97979"/>
                </a:cubicBezTo>
                <a:cubicBezTo>
                  <a:pt x="83493" y="90686"/>
                  <a:pt x="86296" y="76101"/>
                  <a:pt x="80020" y="64641"/>
                </a:cubicBezTo>
                <a:cubicBezTo>
                  <a:pt x="78904" y="62409"/>
                  <a:pt x="76051" y="62260"/>
                  <a:pt x="74439" y="64145"/>
                </a:cubicBezTo>
                <a:lnTo>
                  <a:pt x="68188" y="71413"/>
                </a:lnTo>
                <a:cubicBezTo>
                  <a:pt x="66551" y="73298"/>
                  <a:pt x="63599" y="73248"/>
                  <a:pt x="62061" y="71289"/>
                </a:cubicBezTo>
                <a:cubicBezTo>
                  <a:pt x="57770" y="65807"/>
                  <a:pt x="49882" y="55811"/>
                  <a:pt x="45864" y="50701"/>
                </a:cubicBezTo>
                <a:cubicBezTo>
                  <a:pt x="44524" y="48989"/>
                  <a:pt x="42094" y="48716"/>
                  <a:pt x="40531" y="50229"/>
                </a:cubicBezTo>
                <a:cubicBezTo>
                  <a:pt x="35992" y="54645"/>
                  <a:pt x="27756" y="64319"/>
                  <a:pt x="27756" y="76101"/>
                </a:cubicBezTo>
                <a:cubicBezTo>
                  <a:pt x="27756" y="93117"/>
                  <a:pt x="40308" y="103188"/>
                  <a:pt x="55959" y="103188"/>
                </a:cubicBezTo>
                <a:close/>
              </a:path>
            </a:pathLst>
          </a:custGeom>
          <a:solidFill>
            <a:srgbClr val="4A5D52"/>
          </a:solidFill>
          <a:ln/>
        </p:spPr>
      </p:sp>
      <p:sp>
        <p:nvSpPr>
          <p:cNvPr id="68" name="Text 66"/>
          <p:cNvSpPr/>
          <p:nvPr/>
        </p:nvSpPr>
        <p:spPr>
          <a:xfrm>
            <a:off x="698500" y="6159500"/>
            <a:ext cx="492125" cy="19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30000"/>
              </a:lnSpc>
            </a:pPr>
            <a:r>
              <a:rPr lang="en-US" sz="1000" dirty="0">
                <a:solidFill>
                  <a:srgbClr val="3C3633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Firewall</a:t>
            </a:r>
            <a:endParaRPr lang="en-US" sz="1600" dirty="0"/>
          </a:p>
        </p:txBody>
      </p:sp>
      <p:sp>
        <p:nvSpPr>
          <p:cNvPr id="69" name="Shape 67"/>
          <p:cNvSpPr/>
          <p:nvPr/>
        </p:nvSpPr>
        <p:spPr>
          <a:xfrm>
            <a:off x="3214688" y="6191250"/>
            <a:ext cx="142875" cy="127000"/>
          </a:xfrm>
          <a:custGeom>
            <a:avLst/>
            <a:gdLst/>
            <a:ahLst/>
            <a:cxnLst/>
            <a:rect l="l" t="t" r="r" b="b"/>
            <a:pathLst>
              <a:path w="142875" h="127000">
                <a:moveTo>
                  <a:pt x="47625" y="23812"/>
                </a:moveTo>
                <a:cubicBezTo>
                  <a:pt x="47625" y="10666"/>
                  <a:pt x="58291" y="0"/>
                  <a:pt x="71438" y="0"/>
                </a:cubicBezTo>
                <a:cubicBezTo>
                  <a:pt x="84584" y="0"/>
                  <a:pt x="95250" y="10666"/>
                  <a:pt x="95250" y="23812"/>
                </a:cubicBezTo>
                <a:lnTo>
                  <a:pt x="95250" y="24705"/>
                </a:lnTo>
                <a:cubicBezTo>
                  <a:pt x="95250" y="28600"/>
                  <a:pt x="92100" y="31750"/>
                  <a:pt x="88205" y="31750"/>
                </a:cubicBezTo>
                <a:lnTo>
                  <a:pt x="54694" y="31750"/>
                </a:lnTo>
                <a:cubicBezTo>
                  <a:pt x="50800" y="31750"/>
                  <a:pt x="47650" y="28600"/>
                  <a:pt x="47650" y="24705"/>
                </a:cubicBezTo>
                <a:lnTo>
                  <a:pt x="47650" y="23812"/>
                </a:lnTo>
                <a:close/>
                <a:moveTo>
                  <a:pt x="133350" y="26988"/>
                </a:moveTo>
                <a:cubicBezTo>
                  <a:pt x="135979" y="30485"/>
                  <a:pt x="135260" y="35471"/>
                  <a:pt x="131763" y="38100"/>
                </a:cubicBezTo>
                <a:lnTo>
                  <a:pt x="107504" y="56282"/>
                </a:lnTo>
                <a:cubicBezTo>
                  <a:pt x="108818" y="58489"/>
                  <a:pt x="109810" y="60920"/>
                  <a:pt x="110430" y="63500"/>
                </a:cubicBezTo>
                <a:lnTo>
                  <a:pt x="134938" y="63500"/>
                </a:lnTo>
                <a:cubicBezTo>
                  <a:pt x="139328" y="63500"/>
                  <a:pt x="142875" y="67047"/>
                  <a:pt x="142875" y="71438"/>
                </a:cubicBezTo>
                <a:cubicBezTo>
                  <a:pt x="142875" y="75828"/>
                  <a:pt x="139328" y="79375"/>
                  <a:pt x="134938" y="79375"/>
                </a:cubicBezTo>
                <a:lnTo>
                  <a:pt x="111125" y="79375"/>
                </a:lnTo>
                <a:lnTo>
                  <a:pt x="111125" y="87313"/>
                </a:lnTo>
                <a:cubicBezTo>
                  <a:pt x="111125" y="87957"/>
                  <a:pt x="111100" y="88627"/>
                  <a:pt x="111075" y="89272"/>
                </a:cubicBezTo>
                <a:lnTo>
                  <a:pt x="131763" y="104775"/>
                </a:lnTo>
                <a:cubicBezTo>
                  <a:pt x="135260" y="107404"/>
                  <a:pt x="135979" y="112390"/>
                  <a:pt x="133350" y="115888"/>
                </a:cubicBezTo>
                <a:cubicBezTo>
                  <a:pt x="130721" y="119385"/>
                  <a:pt x="125735" y="120104"/>
                  <a:pt x="122238" y="117475"/>
                </a:cubicBezTo>
                <a:lnTo>
                  <a:pt x="106586" y="105742"/>
                </a:lnTo>
                <a:cubicBezTo>
                  <a:pt x="100831" y="116706"/>
                  <a:pt x="90091" y="124644"/>
                  <a:pt x="77391" y="126554"/>
                </a:cubicBezTo>
                <a:lnTo>
                  <a:pt x="77391" y="69453"/>
                </a:lnTo>
                <a:cubicBezTo>
                  <a:pt x="77391" y="66154"/>
                  <a:pt x="74737" y="63500"/>
                  <a:pt x="71438" y="63500"/>
                </a:cubicBezTo>
                <a:cubicBezTo>
                  <a:pt x="68138" y="63500"/>
                  <a:pt x="65484" y="66154"/>
                  <a:pt x="65484" y="69453"/>
                </a:cubicBezTo>
                <a:lnTo>
                  <a:pt x="65484" y="126554"/>
                </a:lnTo>
                <a:cubicBezTo>
                  <a:pt x="52784" y="124644"/>
                  <a:pt x="42044" y="116706"/>
                  <a:pt x="36289" y="105742"/>
                </a:cubicBezTo>
                <a:lnTo>
                  <a:pt x="20638" y="117475"/>
                </a:lnTo>
                <a:cubicBezTo>
                  <a:pt x="17140" y="120104"/>
                  <a:pt x="12154" y="119385"/>
                  <a:pt x="9525" y="115888"/>
                </a:cubicBezTo>
                <a:cubicBezTo>
                  <a:pt x="6896" y="112390"/>
                  <a:pt x="7615" y="107404"/>
                  <a:pt x="11113" y="104775"/>
                </a:cubicBezTo>
                <a:lnTo>
                  <a:pt x="31800" y="89272"/>
                </a:lnTo>
                <a:cubicBezTo>
                  <a:pt x="31775" y="88627"/>
                  <a:pt x="31750" y="87982"/>
                  <a:pt x="31750" y="87313"/>
                </a:cubicBezTo>
                <a:lnTo>
                  <a:pt x="31750" y="79375"/>
                </a:lnTo>
                <a:lnTo>
                  <a:pt x="7938" y="79375"/>
                </a:lnTo>
                <a:cubicBezTo>
                  <a:pt x="3547" y="79375"/>
                  <a:pt x="0" y="75828"/>
                  <a:pt x="0" y="71438"/>
                </a:cubicBezTo>
                <a:cubicBezTo>
                  <a:pt x="0" y="67047"/>
                  <a:pt x="3547" y="63500"/>
                  <a:pt x="7938" y="63500"/>
                </a:cubicBezTo>
                <a:lnTo>
                  <a:pt x="32445" y="63500"/>
                </a:lnTo>
                <a:cubicBezTo>
                  <a:pt x="33065" y="60920"/>
                  <a:pt x="34057" y="58489"/>
                  <a:pt x="35371" y="56282"/>
                </a:cubicBezTo>
                <a:lnTo>
                  <a:pt x="11113" y="38100"/>
                </a:lnTo>
                <a:cubicBezTo>
                  <a:pt x="7615" y="35471"/>
                  <a:pt x="6896" y="30485"/>
                  <a:pt x="9525" y="26988"/>
                </a:cubicBezTo>
                <a:cubicBezTo>
                  <a:pt x="12154" y="23490"/>
                  <a:pt x="17140" y="22771"/>
                  <a:pt x="20637" y="25400"/>
                </a:cubicBezTo>
                <a:lnTo>
                  <a:pt x="47625" y="45641"/>
                </a:lnTo>
                <a:cubicBezTo>
                  <a:pt x="50676" y="44376"/>
                  <a:pt x="54025" y="43656"/>
                  <a:pt x="57547" y="43656"/>
                </a:cubicBezTo>
                <a:lnTo>
                  <a:pt x="85328" y="43656"/>
                </a:lnTo>
                <a:cubicBezTo>
                  <a:pt x="88850" y="43656"/>
                  <a:pt x="92199" y="44351"/>
                  <a:pt x="95250" y="45641"/>
                </a:cubicBezTo>
                <a:lnTo>
                  <a:pt x="122238" y="25400"/>
                </a:lnTo>
                <a:cubicBezTo>
                  <a:pt x="125735" y="22771"/>
                  <a:pt x="130721" y="23490"/>
                  <a:pt x="133350" y="26988"/>
                </a:cubicBezTo>
                <a:close/>
              </a:path>
            </a:pathLst>
          </a:custGeom>
          <a:solidFill>
            <a:srgbClr val="4A5D52"/>
          </a:solidFill>
          <a:ln/>
        </p:spPr>
      </p:sp>
      <p:sp>
        <p:nvSpPr>
          <p:cNvPr id="70" name="Text 68"/>
          <p:cNvSpPr/>
          <p:nvPr/>
        </p:nvSpPr>
        <p:spPr>
          <a:xfrm>
            <a:off x="3429000" y="6159500"/>
            <a:ext cx="825500" cy="19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30000"/>
              </a:lnSpc>
            </a:pPr>
            <a:r>
              <a:rPr lang="en-US" sz="1000" dirty="0">
                <a:solidFill>
                  <a:srgbClr val="3C3633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Anti-malware</a:t>
            </a:r>
            <a:endParaRPr lang="en-US" sz="1600" dirty="0"/>
          </a:p>
        </p:txBody>
      </p:sp>
      <p:sp>
        <p:nvSpPr>
          <p:cNvPr id="71" name="Shape 69"/>
          <p:cNvSpPr/>
          <p:nvPr/>
        </p:nvSpPr>
        <p:spPr>
          <a:xfrm>
            <a:off x="500063" y="6445250"/>
            <a:ext cx="111125" cy="127000"/>
          </a:xfrm>
          <a:custGeom>
            <a:avLst/>
            <a:gdLst/>
            <a:ahLst/>
            <a:cxnLst/>
            <a:rect l="l" t="t" r="r" b="b"/>
            <a:pathLst>
              <a:path w="111125" h="127000">
                <a:moveTo>
                  <a:pt x="111125" y="51048"/>
                </a:moveTo>
                <a:cubicBezTo>
                  <a:pt x="107454" y="53479"/>
                  <a:pt x="103237" y="55438"/>
                  <a:pt x="98847" y="57001"/>
                </a:cubicBezTo>
                <a:cubicBezTo>
                  <a:pt x="87188" y="61168"/>
                  <a:pt x="71884" y="63500"/>
                  <a:pt x="55563" y="63500"/>
                </a:cubicBezTo>
                <a:cubicBezTo>
                  <a:pt x="39241" y="63500"/>
                  <a:pt x="23912" y="61144"/>
                  <a:pt x="12278" y="57001"/>
                </a:cubicBezTo>
                <a:cubicBezTo>
                  <a:pt x="7913" y="55438"/>
                  <a:pt x="3671" y="53479"/>
                  <a:pt x="0" y="51048"/>
                </a:cubicBezTo>
                <a:lnTo>
                  <a:pt x="0" y="71438"/>
                </a:lnTo>
                <a:cubicBezTo>
                  <a:pt x="0" y="82401"/>
                  <a:pt x="24879" y="91281"/>
                  <a:pt x="55563" y="91281"/>
                </a:cubicBezTo>
                <a:cubicBezTo>
                  <a:pt x="86246" y="91281"/>
                  <a:pt x="111125" y="82401"/>
                  <a:pt x="111125" y="71438"/>
                </a:cubicBezTo>
                <a:lnTo>
                  <a:pt x="111125" y="51048"/>
                </a:lnTo>
                <a:close/>
                <a:moveTo>
                  <a:pt x="111125" y="31750"/>
                </a:moveTo>
                <a:lnTo>
                  <a:pt x="111125" y="19844"/>
                </a:lnTo>
                <a:cubicBezTo>
                  <a:pt x="111125" y="8880"/>
                  <a:pt x="86246" y="0"/>
                  <a:pt x="55563" y="0"/>
                </a:cubicBezTo>
                <a:cubicBezTo>
                  <a:pt x="24879" y="0"/>
                  <a:pt x="0" y="8880"/>
                  <a:pt x="0" y="19844"/>
                </a:cubicBezTo>
                <a:lnTo>
                  <a:pt x="0" y="31750"/>
                </a:lnTo>
                <a:cubicBezTo>
                  <a:pt x="0" y="42714"/>
                  <a:pt x="24879" y="51594"/>
                  <a:pt x="55563" y="51594"/>
                </a:cubicBezTo>
                <a:cubicBezTo>
                  <a:pt x="86246" y="51594"/>
                  <a:pt x="111125" y="42714"/>
                  <a:pt x="111125" y="31750"/>
                </a:cubicBezTo>
                <a:close/>
                <a:moveTo>
                  <a:pt x="98847" y="96689"/>
                </a:moveTo>
                <a:cubicBezTo>
                  <a:pt x="87213" y="100831"/>
                  <a:pt x="71909" y="103188"/>
                  <a:pt x="55563" y="103188"/>
                </a:cubicBezTo>
                <a:cubicBezTo>
                  <a:pt x="39216" y="103188"/>
                  <a:pt x="23912" y="100831"/>
                  <a:pt x="12278" y="96689"/>
                </a:cubicBezTo>
                <a:cubicBezTo>
                  <a:pt x="7913" y="95126"/>
                  <a:pt x="3671" y="93166"/>
                  <a:pt x="0" y="90736"/>
                </a:cubicBezTo>
                <a:lnTo>
                  <a:pt x="0" y="107156"/>
                </a:lnTo>
                <a:cubicBezTo>
                  <a:pt x="0" y="118120"/>
                  <a:pt x="24879" y="127000"/>
                  <a:pt x="55563" y="127000"/>
                </a:cubicBezTo>
                <a:cubicBezTo>
                  <a:pt x="86246" y="127000"/>
                  <a:pt x="111125" y="118120"/>
                  <a:pt x="111125" y="107156"/>
                </a:cubicBezTo>
                <a:lnTo>
                  <a:pt x="111125" y="90736"/>
                </a:lnTo>
                <a:cubicBezTo>
                  <a:pt x="107454" y="93166"/>
                  <a:pt x="103237" y="95126"/>
                  <a:pt x="98847" y="96689"/>
                </a:cubicBezTo>
                <a:close/>
              </a:path>
            </a:pathLst>
          </a:custGeom>
          <a:solidFill>
            <a:srgbClr val="4A5D52"/>
          </a:solidFill>
          <a:ln/>
        </p:spPr>
      </p:sp>
      <p:sp>
        <p:nvSpPr>
          <p:cNvPr id="72" name="Text 70"/>
          <p:cNvSpPr/>
          <p:nvPr/>
        </p:nvSpPr>
        <p:spPr>
          <a:xfrm>
            <a:off x="698500" y="6413500"/>
            <a:ext cx="817563" cy="19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30000"/>
              </a:lnSpc>
            </a:pPr>
            <a:r>
              <a:rPr lang="en-US" sz="1000" dirty="0">
                <a:solidFill>
                  <a:srgbClr val="3C3633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Auto backups</a:t>
            </a:r>
            <a:endParaRPr lang="en-US" sz="1600" dirty="0"/>
          </a:p>
        </p:txBody>
      </p:sp>
      <p:sp>
        <p:nvSpPr>
          <p:cNvPr id="73" name="Shape 71"/>
          <p:cNvSpPr/>
          <p:nvPr/>
        </p:nvSpPr>
        <p:spPr>
          <a:xfrm>
            <a:off x="3214688" y="6445250"/>
            <a:ext cx="142875" cy="127000"/>
          </a:xfrm>
          <a:custGeom>
            <a:avLst/>
            <a:gdLst/>
            <a:ahLst/>
            <a:cxnLst/>
            <a:rect l="l" t="t" r="r" b="b"/>
            <a:pathLst>
              <a:path w="142875" h="127000">
                <a:moveTo>
                  <a:pt x="55563" y="61516"/>
                </a:moveTo>
                <a:cubicBezTo>
                  <a:pt x="71991" y="61516"/>
                  <a:pt x="85328" y="48178"/>
                  <a:pt x="85328" y="31750"/>
                </a:cubicBezTo>
                <a:cubicBezTo>
                  <a:pt x="85328" y="15322"/>
                  <a:pt x="71991" y="1984"/>
                  <a:pt x="55563" y="1984"/>
                </a:cubicBezTo>
                <a:cubicBezTo>
                  <a:pt x="39134" y="1984"/>
                  <a:pt x="25797" y="15322"/>
                  <a:pt x="25797" y="31750"/>
                </a:cubicBezTo>
                <a:cubicBezTo>
                  <a:pt x="25797" y="48178"/>
                  <a:pt x="39134" y="61516"/>
                  <a:pt x="55562" y="61516"/>
                </a:cubicBezTo>
                <a:close/>
                <a:moveTo>
                  <a:pt x="48196" y="75406"/>
                </a:moveTo>
                <a:cubicBezTo>
                  <a:pt x="23763" y="75406"/>
                  <a:pt x="3969" y="95200"/>
                  <a:pt x="3969" y="119633"/>
                </a:cubicBezTo>
                <a:cubicBezTo>
                  <a:pt x="3969" y="123701"/>
                  <a:pt x="7268" y="127000"/>
                  <a:pt x="11336" y="127000"/>
                </a:cubicBezTo>
                <a:lnTo>
                  <a:pt x="73720" y="127000"/>
                </a:lnTo>
                <a:cubicBezTo>
                  <a:pt x="64740" y="116433"/>
                  <a:pt x="59531" y="102815"/>
                  <a:pt x="59531" y="88404"/>
                </a:cubicBezTo>
                <a:lnTo>
                  <a:pt x="59531" y="80690"/>
                </a:lnTo>
                <a:cubicBezTo>
                  <a:pt x="59531" y="78879"/>
                  <a:pt x="59779" y="77093"/>
                  <a:pt x="60251" y="75406"/>
                </a:cubicBezTo>
                <a:lnTo>
                  <a:pt x="48196" y="75406"/>
                </a:lnTo>
                <a:close/>
                <a:moveTo>
                  <a:pt x="110455" y="121171"/>
                </a:moveTo>
                <a:lnTo>
                  <a:pt x="107156" y="122734"/>
                </a:lnTo>
                <a:lnTo>
                  <a:pt x="107156" y="76076"/>
                </a:lnTo>
                <a:lnTo>
                  <a:pt x="130969" y="84013"/>
                </a:lnTo>
                <a:lnTo>
                  <a:pt x="130969" y="88875"/>
                </a:lnTo>
                <a:cubicBezTo>
                  <a:pt x="130969" y="102716"/>
                  <a:pt x="122982" y="115292"/>
                  <a:pt x="110455" y="121196"/>
                </a:cubicBezTo>
                <a:close/>
                <a:moveTo>
                  <a:pt x="104651" y="64368"/>
                </a:moveTo>
                <a:lnTo>
                  <a:pt x="76870" y="73620"/>
                </a:lnTo>
                <a:cubicBezTo>
                  <a:pt x="73620" y="74712"/>
                  <a:pt x="71438" y="77738"/>
                  <a:pt x="71438" y="81161"/>
                </a:cubicBezTo>
                <a:lnTo>
                  <a:pt x="71438" y="88875"/>
                </a:lnTo>
                <a:cubicBezTo>
                  <a:pt x="71438" y="107330"/>
                  <a:pt x="82104" y="124123"/>
                  <a:pt x="98772" y="131961"/>
                </a:cubicBezTo>
                <a:lnTo>
                  <a:pt x="103361" y="134119"/>
                </a:lnTo>
                <a:cubicBezTo>
                  <a:pt x="104552" y="134665"/>
                  <a:pt x="105842" y="134962"/>
                  <a:pt x="107131" y="134962"/>
                </a:cubicBezTo>
                <a:cubicBezTo>
                  <a:pt x="108421" y="134962"/>
                  <a:pt x="109736" y="134665"/>
                  <a:pt x="110902" y="134119"/>
                </a:cubicBezTo>
                <a:lnTo>
                  <a:pt x="115491" y="131961"/>
                </a:lnTo>
                <a:cubicBezTo>
                  <a:pt x="132209" y="124098"/>
                  <a:pt x="142875" y="107305"/>
                  <a:pt x="142875" y="88850"/>
                </a:cubicBezTo>
                <a:lnTo>
                  <a:pt x="142875" y="81136"/>
                </a:lnTo>
                <a:cubicBezTo>
                  <a:pt x="142875" y="77713"/>
                  <a:pt x="140692" y="74687"/>
                  <a:pt x="137443" y="73596"/>
                </a:cubicBezTo>
                <a:lnTo>
                  <a:pt x="109662" y="64343"/>
                </a:lnTo>
                <a:cubicBezTo>
                  <a:pt x="108024" y="63798"/>
                  <a:pt x="106263" y="63798"/>
                  <a:pt x="104651" y="64343"/>
                </a:cubicBezTo>
                <a:close/>
              </a:path>
            </a:pathLst>
          </a:custGeom>
          <a:solidFill>
            <a:srgbClr val="4A5D52"/>
          </a:solidFill>
          <a:ln/>
        </p:spPr>
      </p:sp>
      <p:sp>
        <p:nvSpPr>
          <p:cNvPr id="74" name="Text 72"/>
          <p:cNvSpPr/>
          <p:nvPr/>
        </p:nvSpPr>
        <p:spPr>
          <a:xfrm>
            <a:off x="3429000" y="6413500"/>
            <a:ext cx="928688" cy="19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30000"/>
              </a:lnSpc>
            </a:pPr>
            <a:r>
              <a:rPr lang="en-US" sz="1000" dirty="0">
                <a:solidFill>
                  <a:srgbClr val="3C3633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Access controls</a:t>
            </a:r>
            <a:endParaRPr lang="en-US" sz="1600" dirty="0"/>
          </a:p>
        </p:txBody>
      </p:sp>
    </p:spTree>
  </p:cSld>
  <p:clrMapOvr>
    <a:masterClrMapping/>
  </p:clrMapOvr>
  <p:transition>
    <p:fade/>
  </p:transition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9F7F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317500" y="317500"/>
            <a:ext cx="11620500" cy="19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30000"/>
              </a:lnSpc>
            </a:pPr>
            <a:r>
              <a:rPr lang="en-US" sz="1000" b="1" kern="0" spc="100" dirty="0">
                <a:solidFill>
                  <a:srgbClr val="A99F96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06 • IMPLEMENTATION</a:t>
            </a:r>
            <a:endParaRPr lang="en-US" sz="1600" dirty="0"/>
          </a:p>
        </p:txBody>
      </p:sp>
      <p:sp>
        <p:nvSpPr>
          <p:cNvPr id="3" name="Text 1"/>
          <p:cNvSpPr/>
          <p:nvPr/>
        </p:nvSpPr>
        <p:spPr>
          <a:xfrm>
            <a:off x="317500" y="571500"/>
            <a:ext cx="11699875" cy="3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90000"/>
              </a:lnSpc>
            </a:pPr>
            <a:r>
              <a:rPr lang="en-US" sz="2250" b="1" dirty="0">
                <a:solidFill>
                  <a:srgbClr val="4A5D52"/>
                </a:solidFill>
                <a:latin typeface="Oranienbaum" pitchFamily="34" charset="0"/>
                <a:ea typeface="Oranienbaum" pitchFamily="34" charset="-122"/>
                <a:cs typeface="Oranienbaum" pitchFamily="34" charset="-120"/>
              </a:rPr>
              <a:t>Strategic Roadmap &amp; Timeline</a:t>
            </a:r>
            <a:endParaRPr lang="en-US" sz="1600" dirty="0"/>
          </a:p>
        </p:txBody>
      </p:sp>
      <p:sp>
        <p:nvSpPr>
          <p:cNvPr id="4" name="Text 2"/>
          <p:cNvSpPr/>
          <p:nvPr/>
        </p:nvSpPr>
        <p:spPr>
          <a:xfrm>
            <a:off x="317500" y="952500"/>
            <a:ext cx="11628438" cy="22225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30000"/>
              </a:lnSpc>
            </a:pPr>
            <a:r>
              <a:rPr lang="en-US" sz="1125" dirty="0">
                <a:solidFill>
                  <a:srgbClr val="A99F96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Phased deployment for successful digital transformation</a:t>
            </a:r>
            <a:endParaRPr lang="en-US" sz="1600" dirty="0"/>
          </a:p>
        </p:txBody>
      </p:sp>
      <p:sp>
        <p:nvSpPr>
          <p:cNvPr id="5" name="Shape 3"/>
          <p:cNvSpPr/>
          <p:nvPr/>
        </p:nvSpPr>
        <p:spPr>
          <a:xfrm>
            <a:off x="339653" y="1302333"/>
            <a:ext cx="6826250" cy="1270000"/>
          </a:xfrm>
          <a:custGeom>
            <a:avLst/>
            <a:gdLst/>
            <a:ahLst/>
            <a:cxnLst/>
            <a:rect l="l" t="t" r="r" b="b"/>
            <a:pathLst>
              <a:path w="6826250" h="1270000">
                <a:moveTo>
                  <a:pt x="31750" y="0"/>
                </a:moveTo>
                <a:lnTo>
                  <a:pt x="6731000" y="0"/>
                </a:lnTo>
                <a:cubicBezTo>
                  <a:pt x="6783570" y="0"/>
                  <a:pt x="6826250" y="42680"/>
                  <a:pt x="6826250" y="95250"/>
                </a:cubicBezTo>
                <a:lnTo>
                  <a:pt x="6826250" y="1174750"/>
                </a:lnTo>
                <a:cubicBezTo>
                  <a:pt x="6826250" y="1227320"/>
                  <a:pt x="6783570" y="1270000"/>
                  <a:pt x="6731000" y="1270000"/>
                </a:cubicBezTo>
                <a:lnTo>
                  <a:pt x="31750" y="1270000"/>
                </a:lnTo>
                <a:cubicBezTo>
                  <a:pt x="14227" y="1270000"/>
                  <a:pt x="0" y="1255773"/>
                  <a:pt x="0" y="1238250"/>
                </a:cubicBezTo>
                <a:lnTo>
                  <a:pt x="0" y="31750"/>
                </a:lnTo>
                <a:cubicBezTo>
                  <a:pt x="0" y="14227"/>
                  <a:pt x="14227" y="0"/>
                  <a:pt x="31750" y="0"/>
                </a:cubicBezTo>
                <a:close/>
              </a:path>
            </a:pathLst>
          </a:custGeom>
          <a:solidFill>
            <a:srgbClr val="FFFFFF"/>
          </a:solidFill>
          <a:ln/>
          <a:effectLst>
            <a:outerShdw blurRad="47625" dist="31750" dir="5400000" algn="bl" rotWithShape="0">
              <a:srgbClr val="000000">
                <a:alpha val="10196"/>
              </a:srgbClr>
            </a:outerShdw>
          </a:effectLst>
        </p:spPr>
        <p:txBody>
          <a:bodyPr/>
          <a:lstStyle/>
          <a:p>
            <a:endParaRPr lang="en-US" dirty="0"/>
          </a:p>
        </p:txBody>
      </p:sp>
      <p:sp>
        <p:nvSpPr>
          <p:cNvPr id="6" name="Shape 4"/>
          <p:cNvSpPr/>
          <p:nvPr/>
        </p:nvSpPr>
        <p:spPr>
          <a:xfrm>
            <a:off x="333375" y="1301750"/>
            <a:ext cx="31750" cy="1270000"/>
          </a:xfrm>
          <a:custGeom>
            <a:avLst/>
            <a:gdLst/>
            <a:ahLst/>
            <a:cxnLst/>
            <a:rect l="l" t="t" r="r" b="b"/>
            <a:pathLst>
              <a:path w="31750" h="1270000">
                <a:moveTo>
                  <a:pt x="31750" y="0"/>
                </a:moveTo>
                <a:lnTo>
                  <a:pt x="31750" y="0"/>
                </a:lnTo>
                <a:lnTo>
                  <a:pt x="31750" y="1270000"/>
                </a:lnTo>
                <a:lnTo>
                  <a:pt x="31750" y="1270000"/>
                </a:lnTo>
                <a:cubicBezTo>
                  <a:pt x="14227" y="1270000"/>
                  <a:pt x="0" y="1255773"/>
                  <a:pt x="0" y="1238250"/>
                </a:cubicBezTo>
                <a:lnTo>
                  <a:pt x="0" y="31750"/>
                </a:lnTo>
                <a:cubicBezTo>
                  <a:pt x="0" y="14227"/>
                  <a:pt x="14227" y="0"/>
                  <a:pt x="31750" y="0"/>
                </a:cubicBezTo>
                <a:close/>
              </a:path>
            </a:pathLst>
          </a:custGeom>
          <a:solidFill>
            <a:srgbClr val="4A5D52"/>
          </a:solidFill>
          <a:ln/>
        </p:spPr>
      </p:sp>
      <p:sp>
        <p:nvSpPr>
          <p:cNvPr id="7" name="Shape 5"/>
          <p:cNvSpPr/>
          <p:nvPr/>
        </p:nvSpPr>
        <p:spPr>
          <a:xfrm>
            <a:off x="508000" y="1476375"/>
            <a:ext cx="381000" cy="381000"/>
          </a:xfrm>
          <a:custGeom>
            <a:avLst/>
            <a:gdLst/>
            <a:ahLst/>
            <a:cxnLst/>
            <a:rect l="l" t="t" r="r" b="b"/>
            <a:pathLst>
              <a:path w="381000" h="381000">
                <a:moveTo>
                  <a:pt x="190500" y="0"/>
                </a:moveTo>
                <a:lnTo>
                  <a:pt x="190500" y="0"/>
                </a:lnTo>
                <a:cubicBezTo>
                  <a:pt x="295640" y="0"/>
                  <a:pt x="381000" y="85360"/>
                  <a:pt x="381000" y="190500"/>
                </a:cubicBezTo>
                <a:lnTo>
                  <a:pt x="381000" y="190500"/>
                </a:lnTo>
                <a:cubicBezTo>
                  <a:pt x="381000" y="295640"/>
                  <a:pt x="295640" y="381000"/>
                  <a:pt x="190500" y="381000"/>
                </a:cubicBezTo>
                <a:lnTo>
                  <a:pt x="190500" y="381000"/>
                </a:lnTo>
                <a:cubicBezTo>
                  <a:pt x="85360" y="381000"/>
                  <a:pt x="0" y="295640"/>
                  <a:pt x="0" y="190500"/>
                </a:cubicBezTo>
                <a:lnTo>
                  <a:pt x="0" y="190500"/>
                </a:lnTo>
                <a:cubicBezTo>
                  <a:pt x="0" y="85360"/>
                  <a:pt x="85360" y="0"/>
                  <a:pt x="190500" y="0"/>
                </a:cubicBezTo>
                <a:close/>
              </a:path>
            </a:pathLst>
          </a:custGeom>
          <a:solidFill>
            <a:srgbClr val="4A5D52"/>
          </a:solidFill>
          <a:ln/>
        </p:spPr>
      </p:sp>
      <p:sp>
        <p:nvSpPr>
          <p:cNvPr id="8" name="Text 6"/>
          <p:cNvSpPr/>
          <p:nvPr/>
        </p:nvSpPr>
        <p:spPr>
          <a:xfrm>
            <a:off x="468313" y="1450975"/>
            <a:ext cx="460375" cy="38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>
              <a:lnSpc>
                <a:spcPct val="120000"/>
              </a:lnSpc>
            </a:pPr>
            <a:r>
              <a:rPr lang="en-US" sz="1250" b="1" dirty="0">
                <a:solidFill>
                  <a:srgbClr val="FFFFFF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01</a:t>
            </a:r>
            <a:endParaRPr lang="en-US" sz="1600" dirty="0"/>
          </a:p>
        </p:txBody>
      </p:sp>
      <p:sp>
        <p:nvSpPr>
          <p:cNvPr id="9" name="Text 7"/>
          <p:cNvSpPr/>
          <p:nvPr/>
        </p:nvSpPr>
        <p:spPr>
          <a:xfrm>
            <a:off x="984250" y="1460500"/>
            <a:ext cx="1325563" cy="22225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20000"/>
              </a:lnSpc>
            </a:pPr>
            <a:r>
              <a:rPr lang="en-US" sz="1250" b="1" dirty="0">
                <a:solidFill>
                  <a:srgbClr val="4A5D52"/>
                </a:solidFill>
                <a:latin typeface="Oranienbaum" pitchFamily="34" charset="0"/>
                <a:ea typeface="Oranienbaum" pitchFamily="34" charset="-122"/>
                <a:cs typeface="Oranienbaum" pitchFamily="34" charset="-120"/>
              </a:rPr>
              <a:t>Phase 1: Foundation</a:t>
            </a:r>
            <a:endParaRPr lang="en-US" sz="1600" dirty="0"/>
          </a:p>
        </p:txBody>
      </p:sp>
      <p:sp>
        <p:nvSpPr>
          <p:cNvPr id="10" name="Text 8"/>
          <p:cNvSpPr/>
          <p:nvPr/>
        </p:nvSpPr>
        <p:spPr>
          <a:xfrm>
            <a:off x="984250" y="1682750"/>
            <a:ext cx="1309688" cy="19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30000"/>
              </a:lnSpc>
            </a:pPr>
            <a:r>
              <a:rPr lang="en-US" sz="1000" dirty="0">
                <a:solidFill>
                  <a:srgbClr val="A99F96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Months 1-2</a:t>
            </a:r>
            <a:endParaRPr lang="en-US" sz="1600" dirty="0"/>
          </a:p>
        </p:txBody>
      </p:sp>
      <p:sp>
        <p:nvSpPr>
          <p:cNvPr id="11" name="Shape 9"/>
          <p:cNvSpPr/>
          <p:nvPr/>
        </p:nvSpPr>
        <p:spPr>
          <a:xfrm>
            <a:off x="531813" y="2021572"/>
            <a:ext cx="111125" cy="127000"/>
          </a:xfrm>
          <a:custGeom>
            <a:avLst/>
            <a:gdLst/>
            <a:ahLst/>
            <a:cxnLst/>
            <a:rect l="l" t="t" r="r" b="b"/>
            <a:pathLst>
              <a:path w="111125" h="127000">
                <a:moveTo>
                  <a:pt x="107851" y="17388"/>
                </a:moveTo>
                <a:cubicBezTo>
                  <a:pt x="111398" y="19968"/>
                  <a:pt x="112192" y="24929"/>
                  <a:pt x="109612" y="28476"/>
                </a:cubicBezTo>
                <a:lnTo>
                  <a:pt x="46112" y="115788"/>
                </a:lnTo>
                <a:cubicBezTo>
                  <a:pt x="44748" y="117673"/>
                  <a:pt x="42639" y="118839"/>
                  <a:pt x="40308" y="119038"/>
                </a:cubicBezTo>
                <a:cubicBezTo>
                  <a:pt x="37976" y="119236"/>
                  <a:pt x="35719" y="118368"/>
                  <a:pt x="34082" y="116731"/>
                </a:cubicBezTo>
                <a:lnTo>
                  <a:pt x="2332" y="84981"/>
                </a:lnTo>
                <a:cubicBezTo>
                  <a:pt x="-769" y="81880"/>
                  <a:pt x="-769" y="76845"/>
                  <a:pt x="2332" y="73744"/>
                </a:cubicBezTo>
                <a:cubicBezTo>
                  <a:pt x="5432" y="70644"/>
                  <a:pt x="10468" y="70644"/>
                  <a:pt x="13568" y="73744"/>
                </a:cubicBezTo>
                <a:lnTo>
                  <a:pt x="38745" y="98921"/>
                </a:lnTo>
                <a:lnTo>
                  <a:pt x="96788" y="19124"/>
                </a:lnTo>
                <a:cubicBezTo>
                  <a:pt x="99368" y="15577"/>
                  <a:pt x="104329" y="14784"/>
                  <a:pt x="107876" y="17363"/>
                </a:cubicBezTo>
                <a:close/>
              </a:path>
            </a:pathLst>
          </a:custGeom>
          <a:solidFill>
            <a:srgbClr val="D4A373"/>
          </a:solidFill>
          <a:ln/>
        </p:spPr>
      </p:sp>
      <p:sp>
        <p:nvSpPr>
          <p:cNvPr id="12" name="Text 10"/>
          <p:cNvSpPr/>
          <p:nvPr/>
        </p:nvSpPr>
        <p:spPr>
          <a:xfrm>
            <a:off x="730250" y="1968500"/>
            <a:ext cx="1762125" cy="19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30000"/>
              </a:lnSpc>
            </a:pPr>
            <a:r>
              <a:rPr lang="en-US" sz="1000" dirty="0">
                <a:solidFill>
                  <a:srgbClr val="3C3633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Finalize brand identity and logo</a:t>
            </a:r>
            <a:endParaRPr lang="en-US" sz="1600" dirty="0"/>
          </a:p>
        </p:txBody>
      </p:sp>
      <p:sp>
        <p:nvSpPr>
          <p:cNvPr id="13" name="Shape 11"/>
          <p:cNvSpPr/>
          <p:nvPr/>
        </p:nvSpPr>
        <p:spPr>
          <a:xfrm>
            <a:off x="3808388" y="2021572"/>
            <a:ext cx="111125" cy="127000"/>
          </a:xfrm>
          <a:custGeom>
            <a:avLst/>
            <a:gdLst/>
            <a:ahLst/>
            <a:cxnLst/>
            <a:rect l="l" t="t" r="r" b="b"/>
            <a:pathLst>
              <a:path w="111125" h="127000">
                <a:moveTo>
                  <a:pt x="107851" y="17388"/>
                </a:moveTo>
                <a:cubicBezTo>
                  <a:pt x="111398" y="19968"/>
                  <a:pt x="112192" y="24929"/>
                  <a:pt x="109612" y="28476"/>
                </a:cubicBezTo>
                <a:lnTo>
                  <a:pt x="46112" y="115788"/>
                </a:lnTo>
                <a:cubicBezTo>
                  <a:pt x="44748" y="117673"/>
                  <a:pt x="42639" y="118839"/>
                  <a:pt x="40308" y="119038"/>
                </a:cubicBezTo>
                <a:cubicBezTo>
                  <a:pt x="37976" y="119236"/>
                  <a:pt x="35719" y="118368"/>
                  <a:pt x="34082" y="116731"/>
                </a:cubicBezTo>
                <a:lnTo>
                  <a:pt x="2332" y="84981"/>
                </a:lnTo>
                <a:cubicBezTo>
                  <a:pt x="-769" y="81880"/>
                  <a:pt x="-769" y="76845"/>
                  <a:pt x="2332" y="73744"/>
                </a:cubicBezTo>
                <a:cubicBezTo>
                  <a:pt x="5432" y="70644"/>
                  <a:pt x="10468" y="70644"/>
                  <a:pt x="13568" y="73744"/>
                </a:cubicBezTo>
                <a:lnTo>
                  <a:pt x="38745" y="98921"/>
                </a:lnTo>
                <a:lnTo>
                  <a:pt x="96788" y="19124"/>
                </a:lnTo>
                <a:cubicBezTo>
                  <a:pt x="99368" y="15577"/>
                  <a:pt x="104329" y="14784"/>
                  <a:pt x="107876" y="17363"/>
                </a:cubicBezTo>
                <a:close/>
              </a:path>
            </a:pathLst>
          </a:custGeom>
          <a:solidFill>
            <a:srgbClr val="D4A373"/>
          </a:solidFill>
          <a:ln/>
        </p:spPr>
        <p:txBody>
          <a:bodyPr/>
          <a:lstStyle/>
          <a:p>
            <a:endParaRPr lang="en-US" dirty="0"/>
          </a:p>
        </p:txBody>
      </p:sp>
      <p:sp>
        <p:nvSpPr>
          <p:cNvPr id="14" name="Text 12"/>
          <p:cNvSpPr/>
          <p:nvPr/>
        </p:nvSpPr>
        <p:spPr>
          <a:xfrm>
            <a:off x="4006825" y="1968500"/>
            <a:ext cx="2151063" cy="19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30000"/>
              </a:lnSpc>
            </a:pPr>
            <a:r>
              <a:rPr lang="en-US" sz="1000" dirty="0">
                <a:solidFill>
                  <a:srgbClr val="3C3633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Develop website with SEO foundation</a:t>
            </a:r>
            <a:endParaRPr lang="en-US" sz="1600" dirty="0"/>
          </a:p>
        </p:txBody>
      </p:sp>
      <p:sp>
        <p:nvSpPr>
          <p:cNvPr id="15" name="Shape 13"/>
          <p:cNvSpPr/>
          <p:nvPr/>
        </p:nvSpPr>
        <p:spPr>
          <a:xfrm>
            <a:off x="531813" y="2275572"/>
            <a:ext cx="111125" cy="127000"/>
          </a:xfrm>
          <a:custGeom>
            <a:avLst/>
            <a:gdLst/>
            <a:ahLst/>
            <a:cxnLst/>
            <a:rect l="l" t="t" r="r" b="b"/>
            <a:pathLst>
              <a:path w="111125" h="127000">
                <a:moveTo>
                  <a:pt x="107851" y="17388"/>
                </a:moveTo>
                <a:cubicBezTo>
                  <a:pt x="111398" y="19968"/>
                  <a:pt x="112192" y="24929"/>
                  <a:pt x="109612" y="28476"/>
                </a:cubicBezTo>
                <a:lnTo>
                  <a:pt x="46112" y="115788"/>
                </a:lnTo>
                <a:cubicBezTo>
                  <a:pt x="44748" y="117673"/>
                  <a:pt x="42639" y="118839"/>
                  <a:pt x="40308" y="119038"/>
                </a:cubicBezTo>
                <a:cubicBezTo>
                  <a:pt x="37976" y="119236"/>
                  <a:pt x="35719" y="118368"/>
                  <a:pt x="34082" y="116731"/>
                </a:cubicBezTo>
                <a:lnTo>
                  <a:pt x="2332" y="84981"/>
                </a:lnTo>
                <a:cubicBezTo>
                  <a:pt x="-769" y="81880"/>
                  <a:pt x="-769" y="76845"/>
                  <a:pt x="2332" y="73744"/>
                </a:cubicBezTo>
                <a:cubicBezTo>
                  <a:pt x="5432" y="70644"/>
                  <a:pt x="10468" y="70644"/>
                  <a:pt x="13568" y="73744"/>
                </a:cubicBezTo>
                <a:lnTo>
                  <a:pt x="38745" y="98921"/>
                </a:lnTo>
                <a:lnTo>
                  <a:pt x="96788" y="19124"/>
                </a:lnTo>
                <a:cubicBezTo>
                  <a:pt x="99368" y="15577"/>
                  <a:pt x="104329" y="14784"/>
                  <a:pt x="107876" y="17363"/>
                </a:cubicBezTo>
                <a:close/>
              </a:path>
            </a:pathLst>
          </a:custGeom>
          <a:solidFill>
            <a:srgbClr val="D4A373"/>
          </a:solidFill>
          <a:ln/>
        </p:spPr>
      </p:sp>
      <p:sp>
        <p:nvSpPr>
          <p:cNvPr id="16" name="Text 14"/>
          <p:cNvSpPr/>
          <p:nvPr/>
        </p:nvSpPr>
        <p:spPr>
          <a:xfrm>
            <a:off x="730250" y="2222500"/>
            <a:ext cx="1714500" cy="19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30000"/>
              </a:lnSpc>
            </a:pPr>
            <a:r>
              <a:rPr lang="en-US" sz="1000" dirty="0">
                <a:solidFill>
                  <a:srgbClr val="3C3633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Set up Google Business Profile</a:t>
            </a:r>
            <a:endParaRPr lang="en-US" sz="1600" dirty="0"/>
          </a:p>
        </p:txBody>
      </p:sp>
      <p:sp>
        <p:nvSpPr>
          <p:cNvPr id="17" name="Shape 15"/>
          <p:cNvSpPr/>
          <p:nvPr/>
        </p:nvSpPr>
        <p:spPr>
          <a:xfrm>
            <a:off x="3808388" y="2275572"/>
            <a:ext cx="111125" cy="127000"/>
          </a:xfrm>
          <a:custGeom>
            <a:avLst/>
            <a:gdLst/>
            <a:ahLst/>
            <a:cxnLst/>
            <a:rect l="l" t="t" r="r" b="b"/>
            <a:pathLst>
              <a:path w="111125" h="127000">
                <a:moveTo>
                  <a:pt x="107851" y="17388"/>
                </a:moveTo>
                <a:cubicBezTo>
                  <a:pt x="111398" y="19968"/>
                  <a:pt x="112192" y="24929"/>
                  <a:pt x="109612" y="28476"/>
                </a:cubicBezTo>
                <a:lnTo>
                  <a:pt x="46112" y="115788"/>
                </a:lnTo>
                <a:cubicBezTo>
                  <a:pt x="44748" y="117673"/>
                  <a:pt x="42639" y="118839"/>
                  <a:pt x="40308" y="119038"/>
                </a:cubicBezTo>
                <a:cubicBezTo>
                  <a:pt x="37976" y="119236"/>
                  <a:pt x="35719" y="118368"/>
                  <a:pt x="34082" y="116731"/>
                </a:cubicBezTo>
                <a:lnTo>
                  <a:pt x="2332" y="84981"/>
                </a:lnTo>
                <a:cubicBezTo>
                  <a:pt x="-769" y="81880"/>
                  <a:pt x="-769" y="76845"/>
                  <a:pt x="2332" y="73744"/>
                </a:cubicBezTo>
                <a:cubicBezTo>
                  <a:pt x="5432" y="70644"/>
                  <a:pt x="10468" y="70644"/>
                  <a:pt x="13568" y="73744"/>
                </a:cubicBezTo>
                <a:lnTo>
                  <a:pt x="38745" y="98921"/>
                </a:lnTo>
                <a:lnTo>
                  <a:pt x="96788" y="19124"/>
                </a:lnTo>
                <a:cubicBezTo>
                  <a:pt x="99368" y="15577"/>
                  <a:pt x="104329" y="14784"/>
                  <a:pt x="107876" y="17363"/>
                </a:cubicBezTo>
                <a:close/>
              </a:path>
            </a:pathLst>
          </a:custGeom>
          <a:solidFill>
            <a:srgbClr val="D4A373"/>
          </a:solidFill>
          <a:ln/>
        </p:spPr>
      </p:sp>
      <p:sp>
        <p:nvSpPr>
          <p:cNvPr id="18" name="Text 16"/>
          <p:cNvSpPr/>
          <p:nvPr/>
        </p:nvSpPr>
        <p:spPr>
          <a:xfrm>
            <a:off x="4006825" y="2222500"/>
            <a:ext cx="1682750" cy="19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30000"/>
              </a:lnSpc>
            </a:pPr>
            <a:r>
              <a:rPr lang="en-US" sz="1000" dirty="0">
                <a:solidFill>
                  <a:srgbClr val="3C3633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Implement cloud POS system</a:t>
            </a:r>
            <a:endParaRPr lang="en-US" sz="1600" dirty="0"/>
          </a:p>
        </p:txBody>
      </p:sp>
      <p:sp>
        <p:nvSpPr>
          <p:cNvPr id="19" name="Shape 17"/>
          <p:cNvSpPr/>
          <p:nvPr/>
        </p:nvSpPr>
        <p:spPr>
          <a:xfrm>
            <a:off x="333375" y="2698750"/>
            <a:ext cx="6826250" cy="1270000"/>
          </a:xfrm>
          <a:custGeom>
            <a:avLst/>
            <a:gdLst/>
            <a:ahLst/>
            <a:cxnLst/>
            <a:rect l="l" t="t" r="r" b="b"/>
            <a:pathLst>
              <a:path w="6826250" h="1270000">
                <a:moveTo>
                  <a:pt x="31750" y="0"/>
                </a:moveTo>
                <a:lnTo>
                  <a:pt x="6731000" y="0"/>
                </a:lnTo>
                <a:cubicBezTo>
                  <a:pt x="6783570" y="0"/>
                  <a:pt x="6826250" y="42680"/>
                  <a:pt x="6826250" y="95250"/>
                </a:cubicBezTo>
                <a:lnTo>
                  <a:pt x="6826250" y="1174750"/>
                </a:lnTo>
                <a:cubicBezTo>
                  <a:pt x="6826250" y="1227320"/>
                  <a:pt x="6783570" y="1270000"/>
                  <a:pt x="6731000" y="1270000"/>
                </a:cubicBezTo>
                <a:lnTo>
                  <a:pt x="31750" y="1270000"/>
                </a:lnTo>
                <a:cubicBezTo>
                  <a:pt x="14227" y="1270000"/>
                  <a:pt x="0" y="1255773"/>
                  <a:pt x="0" y="1238250"/>
                </a:cubicBezTo>
                <a:lnTo>
                  <a:pt x="0" y="31750"/>
                </a:lnTo>
                <a:cubicBezTo>
                  <a:pt x="0" y="14227"/>
                  <a:pt x="14227" y="0"/>
                  <a:pt x="31750" y="0"/>
                </a:cubicBezTo>
                <a:close/>
              </a:path>
            </a:pathLst>
          </a:custGeom>
          <a:solidFill>
            <a:srgbClr val="FFFFFF"/>
          </a:solidFill>
          <a:ln/>
          <a:effectLst>
            <a:outerShdw blurRad="47625" dist="31750" dir="5400000" algn="bl" rotWithShape="0">
              <a:srgbClr val="000000">
                <a:alpha val="10196"/>
              </a:srgbClr>
            </a:outerShdw>
          </a:effectLst>
        </p:spPr>
      </p:sp>
      <p:sp>
        <p:nvSpPr>
          <p:cNvPr id="20" name="Shape 18"/>
          <p:cNvSpPr/>
          <p:nvPr/>
        </p:nvSpPr>
        <p:spPr>
          <a:xfrm>
            <a:off x="333375" y="2698750"/>
            <a:ext cx="31750" cy="1270000"/>
          </a:xfrm>
          <a:custGeom>
            <a:avLst/>
            <a:gdLst/>
            <a:ahLst/>
            <a:cxnLst/>
            <a:rect l="l" t="t" r="r" b="b"/>
            <a:pathLst>
              <a:path w="31750" h="1270000">
                <a:moveTo>
                  <a:pt x="31750" y="0"/>
                </a:moveTo>
                <a:lnTo>
                  <a:pt x="31750" y="0"/>
                </a:lnTo>
                <a:lnTo>
                  <a:pt x="31750" y="1270000"/>
                </a:lnTo>
                <a:lnTo>
                  <a:pt x="31750" y="1270000"/>
                </a:lnTo>
                <a:cubicBezTo>
                  <a:pt x="14227" y="1270000"/>
                  <a:pt x="0" y="1255773"/>
                  <a:pt x="0" y="1238250"/>
                </a:cubicBezTo>
                <a:lnTo>
                  <a:pt x="0" y="31750"/>
                </a:lnTo>
                <a:cubicBezTo>
                  <a:pt x="0" y="14227"/>
                  <a:pt x="14227" y="0"/>
                  <a:pt x="31750" y="0"/>
                </a:cubicBezTo>
                <a:close/>
              </a:path>
            </a:pathLst>
          </a:custGeom>
          <a:solidFill>
            <a:srgbClr val="D4A373"/>
          </a:solidFill>
          <a:ln/>
        </p:spPr>
      </p:sp>
      <p:sp>
        <p:nvSpPr>
          <p:cNvPr id="21" name="Shape 19"/>
          <p:cNvSpPr/>
          <p:nvPr/>
        </p:nvSpPr>
        <p:spPr>
          <a:xfrm>
            <a:off x="508000" y="2873375"/>
            <a:ext cx="381000" cy="381000"/>
          </a:xfrm>
          <a:custGeom>
            <a:avLst/>
            <a:gdLst/>
            <a:ahLst/>
            <a:cxnLst/>
            <a:rect l="l" t="t" r="r" b="b"/>
            <a:pathLst>
              <a:path w="381000" h="381000">
                <a:moveTo>
                  <a:pt x="190500" y="0"/>
                </a:moveTo>
                <a:lnTo>
                  <a:pt x="190500" y="0"/>
                </a:lnTo>
                <a:cubicBezTo>
                  <a:pt x="295640" y="0"/>
                  <a:pt x="381000" y="85360"/>
                  <a:pt x="381000" y="190500"/>
                </a:cubicBezTo>
                <a:lnTo>
                  <a:pt x="381000" y="190500"/>
                </a:lnTo>
                <a:cubicBezTo>
                  <a:pt x="381000" y="295640"/>
                  <a:pt x="295640" y="381000"/>
                  <a:pt x="190500" y="381000"/>
                </a:cubicBezTo>
                <a:lnTo>
                  <a:pt x="190500" y="381000"/>
                </a:lnTo>
                <a:cubicBezTo>
                  <a:pt x="85360" y="381000"/>
                  <a:pt x="0" y="295640"/>
                  <a:pt x="0" y="190500"/>
                </a:cubicBezTo>
                <a:lnTo>
                  <a:pt x="0" y="190500"/>
                </a:lnTo>
                <a:cubicBezTo>
                  <a:pt x="0" y="85360"/>
                  <a:pt x="85360" y="0"/>
                  <a:pt x="190500" y="0"/>
                </a:cubicBezTo>
                <a:close/>
              </a:path>
            </a:pathLst>
          </a:custGeom>
          <a:solidFill>
            <a:srgbClr val="D4A373"/>
          </a:solidFill>
          <a:ln/>
        </p:spPr>
      </p:sp>
      <p:sp>
        <p:nvSpPr>
          <p:cNvPr id="22" name="Text 20"/>
          <p:cNvSpPr/>
          <p:nvPr/>
        </p:nvSpPr>
        <p:spPr>
          <a:xfrm>
            <a:off x="468313" y="2847975"/>
            <a:ext cx="460375" cy="38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>
              <a:lnSpc>
                <a:spcPct val="120000"/>
              </a:lnSpc>
            </a:pPr>
            <a:r>
              <a:rPr lang="en-US" sz="1250" b="1" dirty="0">
                <a:solidFill>
                  <a:srgbClr val="FFFFFF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02</a:t>
            </a:r>
            <a:endParaRPr lang="en-US" sz="1600" dirty="0"/>
          </a:p>
        </p:txBody>
      </p:sp>
      <p:sp>
        <p:nvSpPr>
          <p:cNvPr id="23" name="Text 21"/>
          <p:cNvSpPr/>
          <p:nvPr/>
        </p:nvSpPr>
        <p:spPr>
          <a:xfrm>
            <a:off x="984250" y="2857500"/>
            <a:ext cx="1087438" cy="22225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20000"/>
              </a:lnSpc>
            </a:pPr>
            <a:r>
              <a:rPr lang="en-US" sz="1250" b="1" dirty="0">
                <a:solidFill>
                  <a:srgbClr val="4A5D52"/>
                </a:solidFill>
                <a:latin typeface="Oranienbaum" pitchFamily="34" charset="0"/>
                <a:ea typeface="Oranienbaum" pitchFamily="34" charset="-122"/>
                <a:cs typeface="Oranienbaum" pitchFamily="34" charset="-120"/>
              </a:rPr>
              <a:t>Phase 2: Launch</a:t>
            </a:r>
            <a:endParaRPr lang="en-US" sz="1600" dirty="0"/>
          </a:p>
        </p:txBody>
      </p:sp>
      <p:sp>
        <p:nvSpPr>
          <p:cNvPr id="24" name="Text 22"/>
          <p:cNvSpPr/>
          <p:nvPr/>
        </p:nvSpPr>
        <p:spPr>
          <a:xfrm>
            <a:off x="984250" y="3079750"/>
            <a:ext cx="1071563" cy="19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30000"/>
              </a:lnSpc>
            </a:pPr>
            <a:r>
              <a:rPr lang="en-US" sz="1000" dirty="0">
                <a:solidFill>
                  <a:srgbClr val="A99F96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Months 3-4</a:t>
            </a:r>
            <a:endParaRPr lang="en-US" sz="1600" dirty="0"/>
          </a:p>
        </p:txBody>
      </p:sp>
      <p:sp>
        <p:nvSpPr>
          <p:cNvPr id="25" name="Shape 23"/>
          <p:cNvSpPr/>
          <p:nvPr/>
        </p:nvSpPr>
        <p:spPr>
          <a:xfrm>
            <a:off x="531813" y="3418572"/>
            <a:ext cx="111125" cy="127000"/>
          </a:xfrm>
          <a:custGeom>
            <a:avLst/>
            <a:gdLst/>
            <a:ahLst/>
            <a:cxnLst/>
            <a:rect l="l" t="t" r="r" b="b"/>
            <a:pathLst>
              <a:path w="111125" h="127000">
                <a:moveTo>
                  <a:pt x="107851" y="17388"/>
                </a:moveTo>
                <a:cubicBezTo>
                  <a:pt x="111398" y="19968"/>
                  <a:pt x="112192" y="24929"/>
                  <a:pt x="109612" y="28476"/>
                </a:cubicBezTo>
                <a:lnTo>
                  <a:pt x="46112" y="115788"/>
                </a:lnTo>
                <a:cubicBezTo>
                  <a:pt x="44748" y="117673"/>
                  <a:pt x="42639" y="118839"/>
                  <a:pt x="40308" y="119038"/>
                </a:cubicBezTo>
                <a:cubicBezTo>
                  <a:pt x="37976" y="119236"/>
                  <a:pt x="35719" y="118368"/>
                  <a:pt x="34082" y="116731"/>
                </a:cubicBezTo>
                <a:lnTo>
                  <a:pt x="2332" y="84981"/>
                </a:lnTo>
                <a:cubicBezTo>
                  <a:pt x="-769" y="81880"/>
                  <a:pt x="-769" y="76845"/>
                  <a:pt x="2332" y="73744"/>
                </a:cubicBezTo>
                <a:cubicBezTo>
                  <a:pt x="5432" y="70644"/>
                  <a:pt x="10468" y="70644"/>
                  <a:pt x="13568" y="73744"/>
                </a:cubicBezTo>
                <a:lnTo>
                  <a:pt x="38745" y="98921"/>
                </a:lnTo>
                <a:lnTo>
                  <a:pt x="96788" y="19124"/>
                </a:lnTo>
                <a:cubicBezTo>
                  <a:pt x="99368" y="15577"/>
                  <a:pt x="104329" y="14784"/>
                  <a:pt x="107876" y="17363"/>
                </a:cubicBezTo>
                <a:close/>
              </a:path>
            </a:pathLst>
          </a:custGeom>
          <a:solidFill>
            <a:srgbClr val="4A5D52"/>
          </a:solidFill>
          <a:ln/>
        </p:spPr>
      </p:sp>
      <p:sp>
        <p:nvSpPr>
          <p:cNvPr id="26" name="Text 24"/>
          <p:cNvSpPr/>
          <p:nvPr/>
        </p:nvSpPr>
        <p:spPr>
          <a:xfrm>
            <a:off x="730250" y="3365500"/>
            <a:ext cx="1698625" cy="19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30000"/>
              </a:lnSpc>
            </a:pPr>
            <a:r>
              <a:rPr lang="en-US" sz="1000" dirty="0">
                <a:solidFill>
                  <a:srgbClr val="3C3633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Launch social media accounts</a:t>
            </a:r>
            <a:endParaRPr lang="en-US" sz="1600" dirty="0"/>
          </a:p>
        </p:txBody>
      </p:sp>
      <p:sp>
        <p:nvSpPr>
          <p:cNvPr id="27" name="Shape 25"/>
          <p:cNvSpPr/>
          <p:nvPr/>
        </p:nvSpPr>
        <p:spPr>
          <a:xfrm>
            <a:off x="3808388" y="3418572"/>
            <a:ext cx="111125" cy="127000"/>
          </a:xfrm>
          <a:custGeom>
            <a:avLst/>
            <a:gdLst/>
            <a:ahLst/>
            <a:cxnLst/>
            <a:rect l="l" t="t" r="r" b="b"/>
            <a:pathLst>
              <a:path w="111125" h="127000">
                <a:moveTo>
                  <a:pt x="107851" y="17388"/>
                </a:moveTo>
                <a:cubicBezTo>
                  <a:pt x="111398" y="19968"/>
                  <a:pt x="112192" y="24929"/>
                  <a:pt x="109612" y="28476"/>
                </a:cubicBezTo>
                <a:lnTo>
                  <a:pt x="46112" y="115788"/>
                </a:lnTo>
                <a:cubicBezTo>
                  <a:pt x="44748" y="117673"/>
                  <a:pt x="42639" y="118839"/>
                  <a:pt x="40308" y="119038"/>
                </a:cubicBezTo>
                <a:cubicBezTo>
                  <a:pt x="37976" y="119236"/>
                  <a:pt x="35719" y="118368"/>
                  <a:pt x="34082" y="116731"/>
                </a:cubicBezTo>
                <a:lnTo>
                  <a:pt x="2332" y="84981"/>
                </a:lnTo>
                <a:cubicBezTo>
                  <a:pt x="-769" y="81880"/>
                  <a:pt x="-769" y="76845"/>
                  <a:pt x="2332" y="73744"/>
                </a:cubicBezTo>
                <a:cubicBezTo>
                  <a:pt x="5432" y="70644"/>
                  <a:pt x="10468" y="70644"/>
                  <a:pt x="13568" y="73744"/>
                </a:cubicBezTo>
                <a:lnTo>
                  <a:pt x="38745" y="98921"/>
                </a:lnTo>
                <a:lnTo>
                  <a:pt x="96788" y="19124"/>
                </a:lnTo>
                <a:cubicBezTo>
                  <a:pt x="99368" y="15577"/>
                  <a:pt x="104329" y="14784"/>
                  <a:pt x="107876" y="17363"/>
                </a:cubicBezTo>
                <a:close/>
              </a:path>
            </a:pathLst>
          </a:custGeom>
          <a:solidFill>
            <a:srgbClr val="4A5D52"/>
          </a:solidFill>
          <a:ln/>
        </p:spPr>
      </p:sp>
      <p:sp>
        <p:nvSpPr>
          <p:cNvPr id="28" name="Text 26"/>
          <p:cNvSpPr/>
          <p:nvPr/>
        </p:nvSpPr>
        <p:spPr>
          <a:xfrm>
            <a:off x="4006825" y="3365500"/>
            <a:ext cx="1738313" cy="19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30000"/>
              </a:lnSpc>
            </a:pPr>
            <a:r>
              <a:rPr lang="en-US" sz="1000" dirty="0">
                <a:solidFill>
                  <a:srgbClr val="3C3633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Begin content marketing (blog)</a:t>
            </a:r>
            <a:endParaRPr lang="en-US" sz="1600" dirty="0"/>
          </a:p>
        </p:txBody>
      </p:sp>
      <p:sp>
        <p:nvSpPr>
          <p:cNvPr id="29" name="Shape 27"/>
          <p:cNvSpPr/>
          <p:nvPr/>
        </p:nvSpPr>
        <p:spPr>
          <a:xfrm>
            <a:off x="531813" y="3672572"/>
            <a:ext cx="111125" cy="127000"/>
          </a:xfrm>
          <a:custGeom>
            <a:avLst/>
            <a:gdLst/>
            <a:ahLst/>
            <a:cxnLst/>
            <a:rect l="l" t="t" r="r" b="b"/>
            <a:pathLst>
              <a:path w="111125" h="127000">
                <a:moveTo>
                  <a:pt x="107851" y="17388"/>
                </a:moveTo>
                <a:cubicBezTo>
                  <a:pt x="111398" y="19968"/>
                  <a:pt x="112192" y="24929"/>
                  <a:pt x="109612" y="28476"/>
                </a:cubicBezTo>
                <a:lnTo>
                  <a:pt x="46112" y="115788"/>
                </a:lnTo>
                <a:cubicBezTo>
                  <a:pt x="44748" y="117673"/>
                  <a:pt x="42639" y="118839"/>
                  <a:pt x="40308" y="119038"/>
                </a:cubicBezTo>
                <a:cubicBezTo>
                  <a:pt x="37976" y="119236"/>
                  <a:pt x="35719" y="118368"/>
                  <a:pt x="34082" y="116731"/>
                </a:cubicBezTo>
                <a:lnTo>
                  <a:pt x="2332" y="84981"/>
                </a:lnTo>
                <a:cubicBezTo>
                  <a:pt x="-769" y="81880"/>
                  <a:pt x="-769" y="76845"/>
                  <a:pt x="2332" y="73744"/>
                </a:cubicBezTo>
                <a:cubicBezTo>
                  <a:pt x="5432" y="70644"/>
                  <a:pt x="10468" y="70644"/>
                  <a:pt x="13568" y="73744"/>
                </a:cubicBezTo>
                <a:lnTo>
                  <a:pt x="38745" y="98921"/>
                </a:lnTo>
                <a:lnTo>
                  <a:pt x="96788" y="19124"/>
                </a:lnTo>
                <a:cubicBezTo>
                  <a:pt x="99368" y="15577"/>
                  <a:pt x="104329" y="14784"/>
                  <a:pt x="107876" y="17363"/>
                </a:cubicBezTo>
                <a:close/>
              </a:path>
            </a:pathLst>
          </a:custGeom>
          <a:solidFill>
            <a:srgbClr val="4A5D52"/>
          </a:solidFill>
          <a:ln/>
        </p:spPr>
      </p:sp>
      <p:sp>
        <p:nvSpPr>
          <p:cNvPr id="30" name="Text 28"/>
          <p:cNvSpPr/>
          <p:nvPr/>
        </p:nvSpPr>
        <p:spPr>
          <a:xfrm>
            <a:off x="730250" y="3619500"/>
            <a:ext cx="1262063" cy="19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30000"/>
              </a:lnSpc>
            </a:pPr>
            <a:r>
              <a:rPr lang="en-US" sz="1000" dirty="0">
                <a:solidFill>
                  <a:srgbClr val="3C3633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Start email newsletter</a:t>
            </a:r>
            <a:endParaRPr lang="en-US" sz="1600" dirty="0"/>
          </a:p>
        </p:txBody>
      </p:sp>
      <p:sp>
        <p:nvSpPr>
          <p:cNvPr id="31" name="Shape 29"/>
          <p:cNvSpPr/>
          <p:nvPr/>
        </p:nvSpPr>
        <p:spPr>
          <a:xfrm>
            <a:off x="3808388" y="3672572"/>
            <a:ext cx="111125" cy="127000"/>
          </a:xfrm>
          <a:custGeom>
            <a:avLst/>
            <a:gdLst/>
            <a:ahLst/>
            <a:cxnLst/>
            <a:rect l="l" t="t" r="r" b="b"/>
            <a:pathLst>
              <a:path w="111125" h="127000">
                <a:moveTo>
                  <a:pt x="107851" y="17388"/>
                </a:moveTo>
                <a:cubicBezTo>
                  <a:pt x="111398" y="19968"/>
                  <a:pt x="112192" y="24929"/>
                  <a:pt x="109612" y="28476"/>
                </a:cubicBezTo>
                <a:lnTo>
                  <a:pt x="46112" y="115788"/>
                </a:lnTo>
                <a:cubicBezTo>
                  <a:pt x="44748" y="117673"/>
                  <a:pt x="42639" y="118839"/>
                  <a:pt x="40308" y="119038"/>
                </a:cubicBezTo>
                <a:cubicBezTo>
                  <a:pt x="37976" y="119236"/>
                  <a:pt x="35719" y="118368"/>
                  <a:pt x="34082" y="116731"/>
                </a:cubicBezTo>
                <a:lnTo>
                  <a:pt x="2332" y="84981"/>
                </a:lnTo>
                <a:cubicBezTo>
                  <a:pt x="-769" y="81880"/>
                  <a:pt x="-769" y="76845"/>
                  <a:pt x="2332" y="73744"/>
                </a:cubicBezTo>
                <a:cubicBezTo>
                  <a:pt x="5432" y="70644"/>
                  <a:pt x="10468" y="70644"/>
                  <a:pt x="13568" y="73744"/>
                </a:cubicBezTo>
                <a:lnTo>
                  <a:pt x="38745" y="98921"/>
                </a:lnTo>
                <a:lnTo>
                  <a:pt x="96788" y="19124"/>
                </a:lnTo>
                <a:cubicBezTo>
                  <a:pt x="99368" y="15577"/>
                  <a:pt x="104329" y="14784"/>
                  <a:pt x="107876" y="17363"/>
                </a:cubicBezTo>
                <a:close/>
              </a:path>
            </a:pathLst>
          </a:custGeom>
          <a:solidFill>
            <a:srgbClr val="4A5D52"/>
          </a:solidFill>
          <a:ln/>
        </p:spPr>
      </p:sp>
      <p:sp>
        <p:nvSpPr>
          <p:cNvPr id="32" name="Text 30"/>
          <p:cNvSpPr/>
          <p:nvPr/>
        </p:nvSpPr>
        <p:spPr>
          <a:xfrm>
            <a:off x="4006825" y="3619500"/>
            <a:ext cx="1674813" cy="19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30000"/>
              </a:lnSpc>
            </a:pPr>
            <a:r>
              <a:rPr lang="en-US" sz="1000" dirty="0">
                <a:solidFill>
                  <a:srgbClr val="3C3633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Implement security protocols</a:t>
            </a:r>
            <a:endParaRPr lang="en-US" sz="1600" dirty="0"/>
          </a:p>
        </p:txBody>
      </p:sp>
      <p:sp>
        <p:nvSpPr>
          <p:cNvPr id="33" name="Shape 31"/>
          <p:cNvSpPr/>
          <p:nvPr/>
        </p:nvSpPr>
        <p:spPr>
          <a:xfrm>
            <a:off x="333375" y="4070350"/>
            <a:ext cx="6826250" cy="1270000"/>
          </a:xfrm>
          <a:custGeom>
            <a:avLst/>
            <a:gdLst/>
            <a:ahLst/>
            <a:cxnLst/>
            <a:rect l="l" t="t" r="r" b="b"/>
            <a:pathLst>
              <a:path w="6826250" h="1270000">
                <a:moveTo>
                  <a:pt x="31750" y="0"/>
                </a:moveTo>
                <a:lnTo>
                  <a:pt x="6731000" y="0"/>
                </a:lnTo>
                <a:cubicBezTo>
                  <a:pt x="6783570" y="0"/>
                  <a:pt x="6826250" y="42680"/>
                  <a:pt x="6826250" y="95250"/>
                </a:cubicBezTo>
                <a:lnTo>
                  <a:pt x="6826250" y="1174750"/>
                </a:lnTo>
                <a:cubicBezTo>
                  <a:pt x="6826250" y="1227320"/>
                  <a:pt x="6783570" y="1270000"/>
                  <a:pt x="6731000" y="1270000"/>
                </a:cubicBezTo>
                <a:lnTo>
                  <a:pt x="31750" y="1270000"/>
                </a:lnTo>
                <a:cubicBezTo>
                  <a:pt x="14227" y="1270000"/>
                  <a:pt x="0" y="1255773"/>
                  <a:pt x="0" y="1238250"/>
                </a:cubicBezTo>
                <a:lnTo>
                  <a:pt x="0" y="31750"/>
                </a:lnTo>
                <a:cubicBezTo>
                  <a:pt x="0" y="14227"/>
                  <a:pt x="14227" y="0"/>
                  <a:pt x="31750" y="0"/>
                </a:cubicBezTo>
                <a:close/>
              </a:path>
            </a:pathLst>
          </a:custGeom>
          <a:solidFill>
            <a:srgbClr val="FFFFFF"/>
          </a:solidFill>
          <a:ln/>
          <a:effectLst>
            <a:outerShdw blurRad="47625" dist="31750" dir="5400000" algn="bl" rotWithShape="0">
              <a:srgbClr val="000000">
                <a:alpha val="10196"/>
              </a:srgbClr>
            </a:outerShdw>
          </a:effectLst>
        </p:spPr>
      </p:sp>
      <p:sp>
        <p:nvSpPr>
          <p:cNvPr id="34" name="Shape 32"/>
          <p:cNvSpPr/>
          <p:nvPr/>
        </p:nvSpPr>
        <p:spPr>
          <a:xfrm>
            <a:off x="333375" y="4095750"/>
            <a:ext cx="31750" cy="1270000"/>
          </a:xfrm>
          <a:custGeom>
            <a:avLst/>
            <a:gdLst/>
            <a:ahLst/>
            <a:cxnLst/>
            <a:rect l="l" t="t" r="r" b="b"/>
            <a:pathLst>
              <a:path w="31750" h="1270000">
                <a:moveTo>
                  <a:pt x="31750" y="0"/>
                </a:moveTo>
                <a:lnTo>
                  <a:pt x="31750" y="0"/>
                </a:lnTo>
                <a:lnTo>
                  <a:pt x="31750" y="1270000"/>
                </a:lnTo>
                <a:lnTo>
                  <a:pt x="31750" y="1270000"/>
                </a:lnTo>
                <a:cubicBezTo>
                  <a:pt x="14227" y="1270000"/>
                  <a:pt x="0" y="1255773"/>
                  <a:pt x="0" y="1238250"/>
                </a:cubicBezTo>
                <a:lnTo>
                  <a:pt x="0" y="31750"/>
                </a:lnTo>
                <a:cubicBezTo>
                  <a:pt x="0" y="14227"/>
                  <a:pt x="14227" y="0"/>
                  <a:pt x="31750" y="0"/>
                </a:cubicBezTo>
                <a:close/>
              </a:path>
            </a:pathLst>
          </a:custGeom>
          <a:solidFill>
            <a:srgbClr val="4A5D52"/>
          </a:solidFill>
          <a:ln/>
        </p:spPr>
      </p:sp>
      <p:sp>
        <p:nvSpPr>
          <p:cNvPr id="35" name="Shape 33"/>
          <p:cNvSpPr/>
          <p:nvPr/>
        </p:nvSpPr>
        <p:spPr>
          <a:xfrm>
            <a:off x="508000" y="4270375"/>
            <a:ext cx="381000" cy="381000"/>
          </a:xfrm>
          <a:custGeom>
            <a:avLst/>
            <a:gdLst/>
            <a:ahLst/>
            <a:cxnLst/>
            <a:rect l="l" t="t" r="r" b="b"/>
            <a:pathLst>
              <a:path w="381000" h="381000">
                <a:moveTo>
                  <a:pt x="190500" y="0"/>
                </a:moveTo>
                <a:lnTo>
                  <a:pt x="190500" y="0"/>
                </a:lnTo>
                <a:cubicBezTo>
                  <a:pt x="295640" y="0"/>
                  <a:pt x="381000" y="85360"/>
                  <a:pt x="381000" y="190500"/>
                </a:cubicBezTo>
                <a:lnTo>
                  <a:pt x="381000" y="190500"/>
                </a:lnTo>
                <a:cubicBezTo>
                  <a:pt x="381000" y="295640"/>
                  <a:pt x="295640" y="381000"/>
                  <a:pt x="190500" y="381000"/>
                </a:cubicBezTo>
                <a:lnTo>
                  <a:pt x="190500" y="381000"/>
                </a:lnTo>
                <a:cubicBezTo>
                  <a:pt x="85360" y="381000"/>
                  <a:pt x="0" y="295640"/>
                  <a:pt x="0" y="190500"/>
                </a:cubicBezTo>
                <a:lnTo>
                  <a:pt x="0" y="190500"/>
                </a:lnTo>
                <a:cubicBezTo>
                  <a:pt x="0" y="85360"/>
                  <a:pt x="85360" y="0"/>
                  <a:pt x="190500" y="0"/>
                </a:cubicBezTo>
                <a:close/>
              </a:path>
            </a:pathLst>
          </a:custGeom>
          <a:solidFill>
            <a:srgbClr val="4A5D52"/>
          </a:solidFill>
          <a:ln/>
        </p:spPr>
      </p:sp>
      <p:sp>
        <p:nvSpPr>
          <p:cNvPr id="36" name="Text 34"/>
          <p:cNvSpPr/>
          <p:nvPr/>
        </p:nvSpPr>
        <p:spPr>
          <a:xfrm>
            <a:off x="468313" y="4244975"/>
            <a:ext cx="460375" cy="38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>
              <a:lnSpc>
                <a:spcPct val="120000"/>
              </a:lnSpc>
            </a:pPr>
            <a:r>
              <a:rPr lang="en-US" sz="1250" b="1" dirty="0">
                <a:solidFill>
                  <a:srgbClr val="FFFFFF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03</a:t>
            </a:r>
            <a:endParaRPr lang="en-US" sz="1600" dirty="0"/>
          </a:p>
        </p:txBody>
      </p:sp>
      <p:sp>
        <p:nvSpPr>
          <p:cNvPr id="37" name="Text 35"/>
          <p:cNvSpPr/>
          <p:nvPr/>
        </p:nvSpPr>
        <p:spPr>
          <a:xfrm>
            <a:off x="984250" y="4254500"/>
            <a:ext cx="1087438" cy="22225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20000"/>
              </a:lnSpc>
            </a:pPr>
            <a:r>
              <a:rPr lang="en-US" sz="1250" b="1" dirty="0">
                <a:solidFill>
                  <a:srgbClr val="4A5D52"/>
                </a:solidFill>
                <a:latin typeface="Oranienbaum" pitchFamily="34" charset="0"/>
                <a:ea typeface="Oranienbaum" pitchFamily="34" charset="-122"/>
                <a:cs typeface="Oranienbaum" pitchFamily="34" charset="-120"/>
              </a:rPr>
              <a:t>Phase 3: Growth</a:t>
            </a:r>
            <a:endParaRPr lang="en-US" sz="1600" dirty="0"/>
          </a:p>
        </p:txBody>
      </p:sp>
      <p:sp>
        <p:nvSpPr>
          <p:cNvPr id="38" name="Text 36"/>
          <p:cNvSpPr/>
          <p:nvPr/>
        </p:nvSpPr>
        <p:spPr>
          <a:xfrm>
            <a:off x="984250" y="4476750"/>
            <a:ext cx="1071563" cy="19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30000"/>
              </a:lnSpc>
            </a:pPr>
            <a:r>
              <a:rPr lang="en-US" sz="1000" dirty="0">
                <a:solidFill>
                  <a:srgbClr val="A99F96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Months 5-6</a:t>
            </a:r>
            <a:endParaRPr lang="en-US" sz="1600" dirty="0"/>
          </a:p>
        </p:txBody>
      </p:sp>
      <p:sp>
        <p:nvSpPr>
          <p:cNvPr id="39" name="Shape 37"/>
          <p:cNvSpPr/>
          <p:nvPr/>
        </p:nvSpPr>
        <p:spPr>
          <a:xfrm>
            <a:off x="531813" y="4815572"/>
            <a:ext cx="111125" cy="127000"/>
          </a:xfrm>
          <a:custGeom>
            <a:avLst/>
            <a:gdLst/>
            <a:ahLst/>
            <a:cxnLst/>
            <a:rect l="l" t="t" r="r" b="b"/>
            <a:pathLst>
              <a:path w="111125" h="127000">
                <a:moveTo>
                  <a:pt x="107851" y="17388"/>
                </a:moveTo>
                <a:cubicBezTo>
                  <a:pt x="111398" y="19968"/>
                  <a:pt x="112192" y="24929"/>
                  <a:pt x="109612" y="28476"/>
                </a:cubicBezTo>
                <a:lnTo>
                  <a:pt x="46112" y="115788"/>
                </a:lnTo>
                <a:cubicBezTo>
                  <a:pt x="44748" y="117673"/>
                  <a:pt x="42639" y="118839"/>
                  <a:pt x="40308" y="119038"/>
                </a:cubicBezTo>
                <a:cubicBezTo>
                  <a:pt x="37976" y="119236"/>
                  <a:pt x="35719" y="118368"/>
                  <a:pt x="34082" y="116731"/>
                </a:cubicBezTo>
                <a:lnTo>
                  <a:pt x="2332" y="84981"/>
                </a:lnTo>
                <a:cubicBezTo>
                  <a:pt x="-769" y="81880"/>
                  <a:pt x="-769" y="76845"/>
                  <a:pt x="2332" y="73744"/>
                </a:cubicBezTo>
                <a:cubicBezTo>
                  <a:pt x="5432" y="70644"/>
                  <a:pt x="10468" y="70644"/>
                  <a:pt x="13568" y="73744"/>
                </a:cubicBezTo>
                <a:lnTo>
                  <a:pt x="38745" y="98921"/>
                </a:lnTo>
                <a:lnTo>
                  <a:pt x="96788" y="19124"/>
                </a:lnTo>
                <a:cubicBezTo>
                  <a:pt x="99368" y="15577"/>
                  <a:pt x="104329" y="14784"/>
                  <a:pt x="107876" y="17363"/>
                </a:cubicBezTo>
                <a:close/>
              </a:path>
            </a:pathLst>
          </a:custGeom>
          <a:solidFill>
            <a:srgbClr val="D4A373"/>
          </a:solidFill>
          <a:ln/>
        </p:spPr>
      </p:sp>
      <p:sp>
        <p:nvSpPr>
          <p:cNvPr id="40" name="Text 38"/>
          <p:cNvSpPr/>
          <p:nvPr/>
        </p:nvSpPr>
        <p:spPr>
          <a:xfrm>
            <a:off x="730250" y="4762500"/>
            <a:ext cx="1587500" cy="19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30000"/>
              </a:lnSpc>
            </a:pPr>
            <a:r>
              <a:rPr lang="en-US" sz="1000" dirty="0">
                <a:solidFill>
                  <a:srgbClr val="3C3633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Advanced SEO optimization</a:t>
            </a:r>
            <a:endParaRPr lang="en-US" sz="1600" dirty="0"/>
          </a:p>
        </p:txBody>
      </p:sp>
      <p:sp>
        <p:nvSpPr>
          <p:cNvPr id="41" name="Shape 39"/>
          <p:cNvSpPr/>
          <p:nvPr/>
        </p:nvSpPr>
        <p:spPr>
          <a:xfrm>
            <a:off x="3808388" y="4815572"/>
            <a:ext cx="111125" cy="127000"/>
          </a:xfrm>
          <a:custGeom>
            <a:avLst/>
            <a:gdLst/>
            <a:ahLst/>
            <a:cxnLst/>
            <a:rect l="l" t="t" r="r" b="b"/>
            <a:pathLst>
              <a:path w="111125" h="127000">
                <a:moveTo>
                  <a:pt x="107851" y="17388"/>
                </a:moveTo>
                <a:cubicBezTo>
                  <a:pt x="111398" y="19968"/>
                  <a:pt x="112192" y="24929"/>
                  <a:pt x="109612" y="28476"/>
                </a:cubicBezTo>
                <a:lnTo>
                  <a:pt x="46112" y="115788"/>
                </a:lnTo>
                <a:cubicBezTo>
                  <a:pt x="44748" y="117673"/>
                  <a:pt x="42639" y="118839"/>
                  <a:pt x="40308" y="119038"/>
                </a:cubicBezTo>
                <a:cubicBezTo>
                  <a:pt x="37976" y="119236"/>
                  <a:pt x="35719" y="118368"/>
                  <a:pt x="34082" y="116731"/>
                </a:cubicBezTo>
                <a:lnTo>
                  <a:pt x="2332" y="84981"/>
                </a:lnTo>
                <a:cubicBezTo>
                  <a:pt x="-769" y="81880"/>
                  <a:pt x="-769" y="76845"/>
                  <a:pt x="2332" y="73744"/>
                </a:cubicBezTo>
                <a:cubicBezTo>
                  <a:pt x="5432" y="70644"/>
                  <a:pt x="10468" y="70644"/>
                  <a:pt x="13568" y="73744"/>
                </a:cubicBezTo>
                <a:lnTo>
                  <a:pt x="38745" y="98921"/>
                </a:lnTo>
                <a:lnTo>
                  <a:pt x="96788" y="19124"/>
                </a:lnTo>
                <a:cubicBezTo>
                  <a:pt x="99368" y="15577"/>
                  <a:pt x="104329" y="14784"/>
                  <a:pt x="107876" y="17363"/>
                </a:cubicBezTo>
                <a:close/>
              </a:path>
            </a:pathLst>
          </a:custGeom>
          <a:solidFill>
            <a:srgbClr val="D4A373"/>
          </a:solidFill>
          <a:ln/>
        </p:spPr>
      </p:sp>
      <p:sp>
        <p:nvSpPr>
          <p:cNvPr id="42" name="Text 40"/>
          <p:cNvSpPr/>
          <p:nvPr/>
        </p:nvSpPr>
        <p:spPr>
          <a:xfrm>
            <a:off x="4006825" y="4762500"/>
            <a:ext cx="1420813" cy="19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30000"/>
              </a:lnSpc>
            </a:pPr>
            <a:r>
              <a:rPr lang="en-US" sz="1000" dirty="0">
                <a:solidFill>
                  <a:srgbClr val="3C3633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Influencer collaborations</a:t>
            </a:r>
            <a:endParaRPr lang="en-US" sz="1600" dirty="0"/>
          </a:p>
        </p:txBody>
      </p:sp>
      <p:sp>
        <p:nvSpPr>
          <p:cNvPr id="43" name="Shape 41"/>
          <p:cNvSpPr/>
          <p:nvPr/>
        </p:nvSpPr>
        <p:spPr>
          <a:xfrm>
            <a:off x="531813" y="5069572"/>
            <a:ext cx="111125" cy="127000"/>
          </a:xfrm>
          <a:custGeom>
            <a:avLst/>
            <a:gdLst/>
            <a:ahLst/>
            <a:cxnLst/>
            <a:rect l="l" t="t" r="r" b="b"/>
            <a:pathLst>
              <a:path w="111125" h="127000">
                <a:moveTo>
                  <a:pt x="107851" y="17388"/>
                </a:moveTo>
                <a:cubicBezTo>
                  <a:pt x="111398" y="19968"/>
                  <a:pt x="112192" y="24929"/>
                  <a:pt x="109612" y="28476"/>
                </a:cubicBezTo>
                <a:lnTo>
                  <a:pt x="46112" y="115788"/>
                </a:lnTo>
                <a:cubicBezTo>
                  <a:pt x="44748" y="117673"/>
                  <a:pt x="42639" y="118839"/>
                  <a:pt x="40308" y="119038"/>
                </a:cubicBezTo>
                <a:cubicBezTo>
                  <a:pt x="37976" y="119236"/>
                  <a:pt x="35719" y="118368"/>
                  <a:pt x="34082" y="116731"/>
                </a:cubicBezTo>
                <a:lnTo>
                  <a:pt x="2332" y="84981"/>
                </a:lnTo>
                <a:cubicBezTo>
                  <a:pt x="-769" y="81880"/>
                  <a:pt x="-769" y="76845"/>
                  <a:pt x="2332" y="73744"/>
                </a:cubicBezTo>
                <a:cubicBezTo>
                  <a:pt x="5432" y="70644"/>
                  <a:pt x="10468" y="70644"/>
                  <a:pt x="13568" y="73744"/>
                </a:cubicBezTo>
                <a:lnTo>
                  <a:pt x="38745" y="98921"/>
                </a:lnTo>
                <a:lnTo>
                  <a:pt x="96788" y="19124"/>
                </a:lnTo>
                <a:cubicBezTo>
                  <a:pt x="99368" y="15577"/>
                  <a:pt x="104329" y="14784"/>
                  <a:pt x="107876" y="17363"/>
                </a:cubicBezTo>
                <a:close/>
              </a:path>
            </a:pathLst>
          </a:custGeom>
          <a:solidFill>
            <a:srgbClr val="D4A373"/>
          </a:solidFill>
          <a:ln/>
        </p:spPr>
      </p:sp>
      <p:sp>
        <p:nvSpPr>
          <p:cNvPr id="44" name="Text 42"/>
          <p:cNvSpPr/>
          <p:nvPr/>
        </p:nvSpPr>
        <p:spPr>
          <a:xfrm>
            <a:off x="730250" y="5016500"/>
            <a:ext cx="1635125" cy="19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30000"/>
              </a:lnSpc>
            </a:pPr>
            <a:r>
              <a:rPr lang="en-US" sz="1000" dirty="0">
                <a:solidFill>
                  <a:srgbClr val="3C3633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Paid social media campaigns</a:t>
            </a:r>
            <a:endParaRPr lang="en-US" sz="1600" dirty="0"/>
          </a:p>
        </p:txBody>
      </p:sp>
      <p:sp>
        <p:nvSpPr>
          <p:cNvPr id="45" name="Shape 43"/>
          <p:cNvSpPr/>
          <p:nvPr/>
        </p:nvSpPr>
        <p:spPr>
          <a:xfrm>
            <a:off x="3808388" y="5069572"/>
            <a:ext cx="111125" cy="127000"/>
          </a:xfrm>
          <a:custGeom>
            <a:avLst/>
            <a:gdLst/>
            <a:ahLst/>
            <a:cxnLst/>
            <a:rect l="l" t="t" r="r" b="b"/>
            <a:pathLst>
              <a:path w="111125" h="127000">
                <a:moveTo>
                  <a:pt x="107851" y="17388"/>
                </a:moveTo>
                <a:cubicBezTo>
                  <a:pt x="111398" y="19968"/>
                  <a:pt x="112192" y="24929"/>
                  <a:pt x="109612" y="28476"/>
                </a:cubicBezTo>
                <a:lnTo>
                  <a:pt x="46112" y="115788"/>
                </a:lnTo>
                <a:cubicBezTo>
                  <a:pt x="44748" y="117673"/>
                  <a:pt x="42639" y="118839"/>
                  <a:pt x="40308" y="119038"/>
                </a:cubicBezTo>
                <a:cubicBezTo>
                  <a:pt x="37976" y="119236"/>
                  <a:pt x="35719" y="118368"/>
                  <a:pt x="34082" y="116731"/>
                </a:cubicBezTo>
                <a:lnTo>
                  <a:pt x="2332" y="84981"/>
                </a:lnTo>
                <a:cubicBezTo>
                  <a:pt x="-769" y="81880"/>
                  <a:pt x="-769" y="76845"/>
                  <a:pt x="2332" y="73744"/>
                </a:cubicBezTo>
                <a:cubicBezTo>
                  <a:pt x="5432" y="70644"/>
                  <a:pt x="10468" y="70644"/>
                  <a:pt x="13568" y="73744"/>
                </a:cubicBezTo>
                <a:lnTo>
                  <a:pt x="38745" y="98921"/>
                </a:lnTo>
                <a:lnTo>
                  <a:pt x="96788" y="19124"/>
                </a:lnTo>
                <a:cubicBezTo>
                  <a:pt x="99368" y="15577"/>
                  <a:pt x="104329" y="14784"/>
                  <a:pt x="107876" y="17363"/>
                </a:cubicBezTo>
                <a:close/>
              </a:path>
            </a:pathLst>
          </a:custGeom>
          <a:solidFill>
            <a:srgbClr val="D4A373"/>
          </a:solidFill>
          <a:ln/>
        </p:spPr>
      </p:sp>
      <p:sp>
        <p:nvSpPr>
          <p:cNvPr id="46" name="Text 44"/>
          <p:cNvSpPr/>
          <p:nvPr/>
        </p:nvSpPr>
        <p:spPr>
          <a:xfrm>
            <a:off x="4006825" y="5016500"/>
            <a:ext cx="1500188" cy="19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30000"/>
              </a:lnSpc>
            </a:pPr>
            <a:r>
              <a:rPr lang="en-US" sz="1000" dirty="0">
                <a:solidFill>
                  <a:srgbClr val="3C3633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Customer loyalty program</a:t>
            </a:r>
            <a:endParaRPr lang="en-US" sz="1600" dirty="0"/>
          </a:p>
        </p:txBody>
      </p:sp>
      <p:sp>
        <p:nvSpPr>
          <p:cNvPr id="47" name="Shape 45"/>
          <p:cNvSpPr/>
          <p:nvPr/>
        </p:nvSpPr>
        <p:spPr>
          <a:xfrm>
            <a:off x="333375" y="5492750"/>
            <a:ext cx="6826250" cy="1143000"/>
          </a:xfrm>
          <a:custGeom>
            <a:avLst/>
            <a:gdLst/>
            <a:ahLst/>
            <a:cxnLst/>
            <a:rect l="l" t="t" r="r" b="b"/>
            <a:pathLst>
              <a:path w="6826250" h="1143000">
                <a:moveTo>
                  <a:pt x="31750" y="0"/>
                </a:moveTo>
                <a:lnTo>
                  <a:pt x="6731004" y="0"/>
                </a:lnTo>
                <a:cubicBezTo>
                  <a:pt x="6783607" y="0"/>
                  <a:pt x="6826250" y="42643"/>
                  <a:pt x="6826250" y="95246"/>
                </a:cubicBezTo>
                <a:lnTo>
                  <a:pt x="6826250" y="1047754"/>
                </a:lnTo>
                <a:cubicBezTo>
                  <a:pt x="6826250" y="1100357"/>
                  <a:pt x="6783607" y="1143000"/>
                  <a:pt x="6731004" y="1143000"/>
                </a:cubicBezTo>
                <a:lnTo>
                  <a:pt x="31750" y="1143000"/>
                </a:lnTo>
                <a:cubicBezTo>
                  <a:pt x="14227" y="1143000"/>
                  <a:pt x="0" y="1128773"/>
                  <a:pt x="0" y="1111250"/>
                </a:cubicBezTo>
                <a:lnTo>
                  <a:pt x="0" y="31750"/>
                </a:lnTo>
                <a:cubicBezTo>
                  <a:pt x="0" y="14227"/>
                  <a:pt x="14227" y="0"/>
                  <a:pt x="31750" y="0"/>
                </a:cubicBezTo>
                <a:close/>
              </a:path>
            </a:pathLst>
          </a:custGeom>
          <a:solidFill>
            <a:srgbClr val="4A5D52"/>
          </a:solidFill>
          <a:ln/>
        </p:spPr>
      </p:sp>
      <p:sp>
        <p:nvSpPr>
          <p:cNvPr id="48" name="Shape 46"/>
          <p:cNvSpPr/>
          <p:nvPr/>
        </p:nvSpPr>
        <p:spPr>
          <a:xfrm>
            <a:off x="333375" y="5492750"/>
            <a:ext cx="31750" cy="1143000"/>
          </a:xfrm>
          <a:custGeom>
            <a:avLst/>
            <a:gdLst/>
            <a:ahLst/>
            <a:cxnLst/>
            <a:rect l="l" t="t" r="r" b="b"/>
            <a:pathLst>
              <a:path w="31750" h="1143000">
                <a:moveTo>
                  <a:pt x="31750" y="0"/>
                </a:moveTo>
                <a:lnTo>
                  <a:pt x="31750" y="0"/>
                </a:lnTo>
                <a:lnTo>
                  <a:pt x="31750" y="1143000"/>
                </a:lnTo>
                <a:lnTo>
                  <a:pt x="31750" y="1143000"/>
                </a:lnTo>
                <a:cubicBezTo>
                  <a:pt x="14227" y="1143000"/>
                  <a:pt x="0" y="1128773"/>
                  <a:pt x="0" y="1111250"/>
                </a:cubicBezTo>
                <a:lnTo>
                  <a:pt x="0" y="31750"/>
                </a:lnTo>
                <a:cubicBezTo>
                  <a:pt x="0" y="14227"/>
                  <a:pt x="14227" y="0"/>
                  <a:pt x="31750" y="0"/>
                </a:cubicBezTo>
                <a:close/>
              </a:path>
            </a:pathLst>
          </a:custGeom>
          <a:solidFill>
            <a:srgbClr val="D4A373"/>
          </a:solidFill>
          <a:ln/>
        </p:spPr>
      </p:sp>
      <p:sp>
        <p:nvSpPr>
          <p:cNvPr id="49" name="Shape 47"/>
          <p:cNvSpPr/>
          <p:nvPr/>
        </p:nvSpPr>
        <p:spPr>
          <a:xfrm>
            <a:off x="508000" y="5667375"/>
            <a:ext cx="381000" cy="381000"/>
          </a:xfrm>
          <a:custGeom>
            <a:avLst/>
            <a:gdLst/>
            <a:ahLst/>
            <a:cxnLst/>
            <a:rect l="l" t="t" r="r" b="b"/>
            <a:pathLst>
              <a:path w="381000" h="381000">
                <a:moveTo>
                  <a:pt x="190500" y="0"/>
                </a:moveTo>
                <a:lnTo>
                  <a:pt x="190500" y="0"/>
                </a:lnTo>
                <a:cubicBezTo>
                  <a:pt x="295640" y="0"/>
                  <a:pt x="381000" y="85360"/>
                  <a:pt x="381000" y="190500"/>
                </a:cubicBezTo>
                <a:lnTo>
                  <a:pt x="381000" y="190500"/>
                </a:lnTo>
                <a:cubicBezTo>
                  <a:pt x="381000" y="295640"/>
                  <a:pt x="295640" y="381000"/>
                  <a:pt x="190500" y="381000"/>
                </a:cubicBezTo>
                <a:lnTo>
                  <a:pt x="190500" y="381000"/>
                </a:lnTo>
                <a:cubicBezTo>
                  <a:pt x="85360" y="381000"/>
                  <a:pt x="0" y="295640"/>
                  <a:pt x="0" y="190500"/>
                </a:cubicBezTo>
                <a:lnTo>
                  <a:pt x="0" y="190500"/>
                </a:lnTo>
                <a:cubicBezTo>
                  <a:pt x="0" y="85360"/>
                  <a:pt x="85360" y="0"/>
                  <a:pt x="190500" y="0"/>
                </a:cubicBezTo>
                <a:close/>
              </a:path>
            </a:pathLst>
          </a:custGeom>
          <a:solidFill>
            <a:srgbClr val="D4A373"/>
          </a:solidFill>
          <a:ln/>
        </p:spPr>
      </p:sp>
      <p:sp>
        <p:nvSpPr>
          <p:cNvPr id="50" name="Text 48"/>
          <p:cNvSpPr/>
          <p:nvPr/>
        </p:nvSpPr>
        <p:spPr>
          <a:xfrm>
            <a:off x="468313" y="5658753"/>
            <a:ext cx="460375" cy="38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>
              <a:lnSpc>
                <a:spcPct val="120000"/>
              </a:lnSpc>
            </a:pPr>
            <a:r>
              <a:rPr lang="en-US" sz="1250" b="1" dirty="0">
                <a:solidFill>
                  <a:srgbClr val="FFFFFF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04</a:t>
            </a:r>
            <a:endParaRPr lang="en-US" sz="1600" dirty="0"/>
          </a:p>
        </p:txBody>
      </p:sp>
      <p:sp>
        <p:nvSpPr>
          <p:cNvPr id="51" name="Text 49"/>
          <p:cNvSpPr/>
          <p:nvPr/>
        </p:nvSpPr>
        <p:spPr>
          <a:xfrm>
            <a:off x="984250" y="5651500"/>
            <a:ext cx="1460500" cy="22225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20000"/>
              </a:lnSpc>
            </a:pPr>
            <a:r>
              <a:rPr lang="en-US" sz="1250" b="1" dirty="0">
                <a:solidFill>
                  <a:srgbClr val="F9F7F3"/>
                </a:solidFill>
                <a:latin typeface="Oranienbaum" pitchFamily="34" charset="0"/>
                <a:ea typeface="Oranienbaum" pitchFamily="34" charset="-122"/>
                <a:cs typeface="Oranienbaum" pitchFamily="34" charset="-120"/>
              </a:rPr>
              <a:t>Phase 4: Optimization</a:t>
            </a:r>
            <a:endParaRPr lang="en-US" sz="1600" dirty="0"/>
          </a:p>
        </p:txBody>
      </p:sp>
      <p:sp>
        <p:nvSpPr>
          <p:cNvPr id="52" name="Text 50"/>
          <p:cNvSpPr/>
          <p:nvPr/>
        </p:nvSpPr>
        <p:spPr>
          <a:xfrm>
            <a:off x="984250" y="5873750"/>
            <a:ext cx="1444625" cy="19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30000"/>
              </a:lnSpc>
            </a:pPr>
            <a:r>
              <a:rPr lang="en-US" sz="1000" dirty="0">
                <a:solidFill>
                  <a:srgbClr val="F9F7F3">
                    <a:alpha val="80000"/>
                  </a:srgbClr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Ongoing</a:t>
            </a:r>
            <a:endParaRPr lang="en-US" sz="1600" dirty="0"/>
          </a:p>
        </p:txBody>
      </p:sp>
      <p:sp>
        <p:nvSpPr>
          <p:cNvPr id="53" name="Shape 51"/>
          <p:cNvSpPr/>
          <p:nvPr/>
        </p:nvSpPr>
        <p:spPr>
          <a:xfrm>
            <a:off x="508000" y="6159500"/>
            <a:ext cx="2103438" cy="317500"/>
          </a:xfrm>
          <a:custGeom>
            <a:avLst/>
            <a:gdLst/>
            <a:ahLst/>
            <a:cxnLst/>
            <a:rect l="l" t="t" r="r" b="b"/>
            <a:pathLst>
              <a:path w="2103438" h="317500">
                <a:moveTo>
                  <a:pt x="63500" y="0"/>
                </a:moveTo>
                <a:lnTo>
                  <a:pt x="2039938" y="0"/>
                </a:lnTo>
                <a:cubicBezTo>
                  <a:pt x="2074984" y="0"/>
                  <a:pt x="2103438" y="28453"/>
                  <a:pt x="2103438" y="63500"/>
                </a:cubicBezTo>
                <a:lnTo>
                  <a:pt x="2103438" y="254000"/>
                </a:lnTo>
                <a:cubicBezTo>
                  <a:pt x="2103438" y="289047"/>
                  <a:pt x="2074984" y="317500"/>
                  <a:pt x="2039938" y="317500"/>
                </a:cubicBezTo>
                <a:lnTo>
                  <a:pt x="63500" y="317500"/>
                </a:lnTo>
                <a:cubicBezTo>
                  <a:pt x="28453" y="317500"/>
                  <a:pt x="0" y="289047"/>
                  <a:pt x="0" y="254000"/>
                </a:cubicBezTo>
                <a:lnTo>
                  <a:pt x="0" y="63500"/>
                </a:lnTo>
                <a:cubicBezTo>
                  <a:pt x="0" y="28453"/>
                  <a:pt x="28453" y="0"/>
                  <a:pt x="63500" y="0"/>
                </a:cubicBezTo>
                <a:close/>
              </a:path>
            </a:pathLst>
          </a:custGeom>
          <a:solidFill>
            <a:srgbClr val="F9F7F3">
              <a:alpha val="10196"/>
            </a:srgbClr>
          </a:solidFill>
          <a:ln/>
        </p:spPr>
      </p:sp>
      <p:sp>
        <p:nvSpPr>
          <p:cNvPr id="54" name="Text 52"/>
          <p:cNvSpPr/>
          <p:nvPr/>
        </p:nvSpPr>
        <p:spPr>
          <a:xfrm>
            <a:off x="539750" y="6188978"/>
            <a:ext cx="2039938" cy="19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>
              <a:lnSpc>
                <a:spcPct val="130000"/>
              </a:lnSpc>
            </a:pPr>
            <a:r>
              <a:rPr lang="en-US" sz="1000" b="1" dirty="0">
                <a:solidFill>
                  <a:srgbClr val="F9F7F3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Analytics Review</a:t>
            </a:r>
            <a:endParaRPr lang="en-US" sz="1600" dirty="0"/>
          </a:p>
        </p:txBody>
      </p:sp>
      <p:sp>
        <p:nvSpPr>
          <p:cNvPr id="55" name="Shape 53"/>
          <p:cNvSpPr/>
          <p:nvPr/>
        </p:nvSpPr>
        <p:spPr>
          <a:xfrm>
            <a:off x="2702967" y="6159500"/>
            <a:ext cx="2103438" cy="317500"/>
          </a:xfrm>
          <a:custGeom>
            <a:avLst/>
            <a:gdLst/>
            <a:ahLst/>
            <a:cxnLst/>
            <a:rect l="l" t="t" r="r" b="b"/>
            <a:pathLst>
              <a:path w="2103438" h="317500">
                <a:moveTo>
                  <a:pt x="63500" y="0"/>
                </a:moveTo>
                <a:lnTo>
                  <a:pt x="2039938" y="0"/>
                </a:lnTo>
                <a:cubicBezTo>
                  <a:pt x="2074984" y="0"/>
                  <a:pt x="2103438" y="28453"/>
                  <a:pt x="2103438" y="63500"/>
                </a:cubicBezTo>
                <a:lnTo>
                  <a:pt x="2103438" y="254000"/>
                </a:lnTo>
                <a:cubicBezTo>
                  <a:pt x="2103438" y="289047"/>
                  <a:pt x="2074984" y="317500"/>
                  <a:pt x="2039938" y="317500"/>
                </a:cubicBezTo>
                <a:lnTo>
                  <a:pt x="63500" y="317500"/>
                </a:lnTo>
                <a:cubicBezTo>
                  <a:pt x="28453" y="317500"/>
                  <a:pt x="0" y="289047"/>
                  <a:pt x="0" y="254000"/>
                </a:cubicBezTo>
                <a:lnTo>
                  <a:pt x="0" y="63500"/>
                </a:lnTo>
                <a:cubicBezTo>
                  <a:pt x="0" y="28453"/>
                  <a:pt x="28453" y="0"/>
                  <a:pt x="63500" y="0"/>
                </a:cubicBezTo>
                <a:close/>
              </a:path>
            </a:pathLst>
          </a:custGeom>
          <a:solidFill>
            <a:srgbClr val="F9F7F3">
              <a:alpha val="10196"/>
            </a:srgbClr>
          </a:solidFill>
          <a:ln/>
        </p:spPr>
      </p:sp>
      <p:sp>
        <p:nvSpPr>
          <p:cNvPr id="56" name="Text 54"/>
          <p:cNvSpPr/>
          <p:nvPr/>
        </p:nvSpPr>
        <p:spPr>
          <a:xfrm>
            <a:off x="2734717" y="6188978"/>
            <a:ext cx="2039938" cy="19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>
              <a:lnSpc>
                <a:spcPct val="130000"/>
              </a:lnSpc>
            </a:pPr>
            <a:r>
              <a:rPr lang="en-US" sz="1000" b="1" dirty="0">
                <a:solidFill>
                  <a:srgbClr val="F9F7F3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Security Updates</a:t>
            </a:r>
            <a:endParaRPr lang="en-US" sz="1600" dirty="0"/>
          </a:p>
        </p:txBody>
      </p:sp>
      <p:sp>
        <p:nvSpPr>
          <p:cNvPr id="57" name="Shape 55"/>
          <p:cNvSpPr/>
          <p:nvPr/>
        </p:nvSpPr>
        <p:spPr>
          <a:xfrm>
            <a:off x="4897934" y="6159500"/>
            <a:ext cx="2103438" cy="317500"/>
          </a:xfrm>
          <a:custGeom>
            <a:avLst/>
            <a:gdLst/>
            <a:ahLst/>
            <a:cxnLst/>
            <a:rect l="l" t="t" r="r" b="b"/>
            <a:pathLst>
              <a:path w="2103438" h="317500">
                <a:moveTo>
                  <a:pt x="63500" y="0"/>
                </a:moveTo>
                <a:lnTo>
                  <a:pt x="2039938" y="0"/>
                </a:lnTo>
                <a:cubicBezTo>
                  <a:pt x="2074984" y="0"/>
                  <a:pt x="2103438" y="28453"/>
                  <a:pt x="2103438" y="63500"/>
                </a:cubicBezTo>
                <a:lnTo>
                  <a:pt x="2103438" y="254000"/>
                </a:lnTo>
                <a:cubicBezTo>
                  <a:pt x="2103438" y="289047"/>
                  <a:pt x="2074984" y="317500"/>
                  <a:pt x="2039938" y="317500"/>
                </a:cubicBezTo>
                <a:lnTo>
                  <a:pt x="63500" y="317500"/>
                </a:lnTo>
                <a:cubicBezTo>
                  <a:pt x="28453" y="317500"/>
                  <a:pt x="0" y="289047"/>
                  <a:pt x="0" y="254000"/>
                </a:cubicBezTo>
                <a:lnTo>
                  <a:pt x="0" y="63500"/>
                </a:lnTo>
                <a:cubicBezTo>
                  <a:pt x="0" y="28453"/>
                  <a:pt x="28453" y="0"/>
                  <a:pt x="63500" y="0"/>
                </a:cubicBezTo>
                <a:close/>
              </a:path>
            </a:pathLst>
          </a:custGeom>
          <a:solidFill>
            <a:srgbClr val="F9F7F3">
              <a:alpha val="10196"/>
            </a:srgbClr>
          </a:solidFill>
          <a:ln/>
        </p:spPr>
      </p:sp>
      <p:sp>
        <p:nvSpPr>
          <p:cNvPr id="58" name="Text 56"/>
          <p:cNvSpPr/>
          <p:nvPr/>
        </p:nvSpPr>
        <p:spPr>
          <a:xfrm>
            <a:off x="4929684" y="6188978"/>
            <a:ext cx="2039938" cy="19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>
              <a:lnSpc>
                <a:spcPct val="130000"/>
              </a:lnSpc>
            </a:pPr>
            <a:r>
              <a:rPr lang="en-US" sz="1000" b="1" dirty="0">
                <a:solidFill>
                  <a:srgbClr val="F9F7F3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Continuous Improvement</a:t>
            </a:r>
            <a:endParaRPr lang="en-US" sz="1600" dirty="0"/>
          </a:p>
        </p:txBody>
      </p:sp>
      <p:sp>
        <p:nvSpPr>
          <p:cNvPr id="59" name="Shape 57"/>
          <p:cNvSpPr/>
          <p:nvPr/>
        </p:nvSpPr>
        <p:spPr>
          <a:xfrm>
            <a:off x="7315274" y="1301750"/>
            <a:ext cx="4556125" cy="3333750"/>
          </a:xfrm>
          <a:custGeom>
            <a:avLst/>
            <a:gdLst/>
            <a:ahLst/>
            <a:cxnLst/>
            <a:rect l="l" t="t" r="r" b="b"/>
            <a:pathLst>
              <a:path w="4556125" h="3333750">
                <a:moveTo>
                  <a:pt x="95245" y="0"/>
                </a:moveTo>
                <a:lnTo>
                  <a:pt x="4460880" y="0"/>
                </a:lnTo>
                <a:cubicBezTo>
                  <a:pt x="4513482" y="0"/>
                  <a:pt x="4556125" y="42643"/>
                  <a:pt x="4556125" y="95245"/>
                </a:cubicBezTo>
                <a:lnTo>
                  <a:pt x="4556125" y="3238505"/>
                </a:lnTo>
                <a:cubicBezTo>
                  <a:pt x="4556125" y="3291107"/>
                  <a:pt x="4513482" y="3333750"/>
                  <a:pt x="4460880" y="3333750"/>
                </a:cubicBezTo>
                <a:lnTo>
                  <a:pt x="95245" y="3333750"/>
                </a:lnTo>
                <a:cubicBezTo>
                  <a:pt x="42643" y="3333750"/>
                  <a:pt x="0" y="3291107"/>
                  <a:pt x="0" y="3238505"/>
                </a:cubicBezTo>
                <a:lnTo>
                  <a:pt x="0" y="95245"/>
                </a:lnTo>
                <a:cubicBezTo>
                  <a:pt x="0" y="42643"/>
                  <a:pt x="42643" y="0"/>
                  <a:pt x="95245" y="0"/>
                </a:cubicBezTo>
                <a:close/>
              </a:path>
            </a:pathLst>
          </a:custGeom>
          <a:solidFill>
            <a:srgbClr val="FFFFFF"/>
          </a:solidFill>
          <a:ln/>
          <a:effectLst>
            <a:outerShdw blurRad="47625" dist="31750" dir="5400000" algn="bl" rotWithShape="0">
              <a:srgbClr val="000000">
                <a:alpha val="10196"/>
              </a:srgbClr>
            </a:outerShdw>
          </a:effectLst>
        </p:spPr>
      </p:sp>
      <p:sp>
        <p:nvSpPr>
          <p:cNvPr id="60" name="Shape 58"/>
          <p:cNvSpPr/>
          <p:nvPr/>
        </p:nvSpPr>
        <p:spPr>
          <a:xfrm>
            <a:off x="7493868" y="1500872"/>
            <a:ext cx="158750" cy="158750"/>
          </a:xfrm>
          <a:custGeom>
            <a:avLst/>
            <a:gdLst/>
            <a:ahLst/>
            <a:cxnLst/>
            <a:rect l="l" t="t" r="r" b="b"/>
            <a:pathLst>
              <a:path w="158750" h="158750">
                <a:moveTo>
                  <a:pt x="44741" y="0"/>
                </a:moveTo>
                <a:lnTo>
                  <a:pt x="114195" y="0"/>
                </a:lnTo>
                <a:cubicBezTo>
                  <a:pt x="122411" y="0"/>
                  <a:pt x="129108" y="6759"/>
                  <a:pt x="128798" y="14945"/>
                </a:cubicBezTo>
                <a:cubicBezTo>
                  <a:pt x="128736" y="16588"/>
                  <a:pt x="128674" y="18231"/>
                  <a:pt x="128581" y="19844"/>
                </a:cubicBezTo>
                <a:lnTo>
                  <a:pt x="143960" y="19844"/>
                </a:lnTo>
                <a:cubicBezTo>
                  <a:pt x="152053" y="19844"/>
                  <a:pt x="159184" y="26541"/>
                  <a:pt x="158564" y="35285"/>
                </a:cubicBezTo>
                <a:cubicBezTo>
                  <a:pt x="156239" y="67438"/>
                  <a:pt x="139805" y="85111"/>
                  <a:pt x="121977" y="94351"/>
                </a:cubicBezTo>
                <a:cubicBezTo>
                  <a:pt x="117078" y="96893"/>
                  <a:pt x="112086" y="98785"/>
                  <a:pt x="107342" y="100180"/>
                </a:cubicBezTo>
                <a:cubicBezTo>
                  <a:pt x="101079" y="109048"/>
                  <a:pt x="94568" y="113729"/>
                  <a:pt x="89390" y="116241"/>
                </a:cubicBezTo>
                <a:lnTo>
                  <a:pt x="89390" y="138906"/>
                </a:lnTo>
                <a:lnTo>
                  <a:pt x="109234" y="138906"/>
                </a:lnTo>
                <a:cubicBezTo>
                  <a:pt x="114722" y="138906"/>
                  <a:pt x="119156" y="143340"/>
                  <a:pt x="119156" y="148828"/>
                </a:cubicBezTo>
                <a:cubicBezTo>
                  <a:pt x="119156" y="154316"/>
                  <a:pt x="114722" y="158750"/>
                  <a:pt x="109234" y="158750"/>
                </a:cubicBezTo>
                <a:lnTo>
                  <a:pt x="49702" y="158750"/>
                </a:lnTo>
                <a:cubicBezTo>
                  <a:pt x="44214" y="158750"/>
                  <a:pt x="39781" y="154316"/>
                  <a:pt x="39781" y="148828"/>
                </a:cubicBezTo>
                <a:cubicBezTo>
                  <a:pt x="39781" y="143340"/>
                  <a:pt x="44214" y="138906"/>
                  <a:pt x="49702" y="138906"/>
                </a:cubicBezTo>
                <a:lnTo>
                  <a:pt x="69546" y="138906"/>
                </a:lnTo>
                <a:lnTo>
                  <a:pt x="69546" y="116241"/>
                </a:lnTo>
                <a:cubicBezTo>
                  <a:pt x="64585" y="113854"/>
                  <a:pt x="58415" y="109420"/>
                  <a:pt x="52400" y="101265"/>
                </a:cubicBezTo>
                <a:cubicBezTo>
                  <a:pt x="46695" y="99777"/>
                  <a:pt x="40494" y="97513"/>
                  <a:pt x="34448" y="94103"/>
                </a:cubicBezTo>
                <a:cubicBezTo>
                  <a:pt x="17673" y="84708"/>
                  <a:pt x="2542" y="67004"/>
                  <a:pt x="372" y="35223"/>
                </a:cubicBezTo>
                <a:cubicBezTo>
                  <a:pt x="-217" y="26510"/>
                  <a:pt x="6883" y="19813"/>
                  <a:pt x="14976" y="19813"/>
                </a:cubicBezTo>
                <a:lnTo>
                  <a:pt x="30355" y="19813"/>
                </a:lnTo>
                <a:cubicBezTo>
                  <a:pt x="30262" y="18200"/>
                  <a:pt x="30200" y="16588"/>
                  <a:pt x="30138" y="14914"/>
                </a:cubicBezTo>
                <a:cubicBezTo>
                  <a:pt x="29828" y="6697"/>
                  <a:pt x="36525" y="-31"/>
                  <a:pt x="44741" y="-31"/>
                </a:cubicBezTo>
                <a:close/>
                <a:moveTo>
                  <a:pt x="31471" y="34727"/>
                </a:moveTo>
                <a:lnTo>
                  <a:pt x="15224" y="34727"/>
                </a:lnTo>
                <a:cubicBezTo>
                  <a:pt x="17146" y="60989"/>
                  <a:pt x="29208" y="74135"/>
                  <a:pt x="41641" y="81111"/>
                </a:cubicBezTo>
                <a:cubicBezTo>
                  <a:pt x="37176" y="69546"/>
                  <a:pt x="33486" y="54446"/>
                  <a:pt x="31471" y="34727"/>
                </a:cubicBezTo>
                <a:close/>
                <a:moveTo>
                  <a:pt x="117822" y="79623"/>
                </a:moveTo>
                <a:cubicBezTo>
                  <a:pt x="130380" y="72244"/>
                  <a:pt x="141728" y="59128"/>
                  <a:pt x="143650" y="34727"/>
                </a:cubicBezTo>
                <a:lnTo>
                  <a:pt x="127434" y="34727"/>
                </a:lnTo>
                <a:cubicBezTo>
                  <a:pt x="125512" y="53609"/>
                  <a:pt x="122039" y="68275"/>
                  <a:pt x="117822" y="79623"/>
                </a:cubicBezTo>
                <a:close/>
              </a:path>
            </a:pathLst>
          </a:custGeom>
          <a:solidFill>
            <a:srgbClr val="D4A373"/>
          </a:solidFill>
          <a:ln/>
        </p:spPr>
      </p:sp>
      <p:sp>
        <p:nvSpPr>
          <p:cNvPr id="61" name="Text 59"/>
          <p:cNvSpPr/>
          <p:nvPr/>
        </p:nvSpPr>
        <p:spPr>
          <a:xfrm>
            <a:off x="7672462" y="1460500"/>
            <a:ext cx="4119562" cy="22225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20000"/>
              </a:lnSpc>
            </a:pPr>
            <a:r>
              <a:rPr lang="en-US" sz="1250" b="1" dirty="0">
                <a:solidFill>
                  <a:srgbClr val="4A5D52"/>
                </a:solidFill>
                <a:latin typeface="Oranienbaum" pitchFamily="34" charset="0"/>
                <a:ea typeface="Oranienbaum" pitchFamily="34" charset="-122"/>
                <a:cs typeface="Oranienbaum" pitchFamily="34" charset="-120"/>
              </a:rPr>
              <a:t>Success Metrics</a:t>
            </a:r>
            <a:endParaRPr lang="en-US" sz="1600" dirty="0"/>
          </a:p>
        </p:txBody>
      </p:sp>
      <p:sp>
        <p:nvSpPr>
          <p:cNvPr id="62" name="Shape 60"/>
          <p:cNvSpPr/>
          <p:nvPr/>
        </p:nvSpPr>
        <p:spPr>
          <a:xfrm>
            <a:off x="7474024" y="1778000"/>
            <a:ext cx="4238625" cy="603250"/>
          </a:xfrm>
          <a:custGeom>
            <a:avLst/>
            <a:gdLst/>
            <a:ahLst/>
            <a:cxnLst/>
            <a:rect l="l" t="t" r="r" b="b"/>
            <a:pathLst>
              <a:path w="4238625" h="603250">
                <a:moveTo>
                  <a:pt x="63498" y="0"/>
                </a:moveTo>
                <a:lnTo>
                  <a:pt x="4175127" y="0"/>
                </a:lnTo>
                <a:cubicBezTo>
                  <a:pt x="4210196" y="0"/>
                  <a:pt x="4238625" y="28429"/>
                  <a:pt x="4238625" y="63498"/>
                </a:cubicBezTo>
                <a:lnTo>
                  <a:pt x="4238625" y="539752"/>
                </a:lnTo>
                <a:cubicBezTo>
                  <a:pt x="4238625" y="574821"/>
                  <a:pt x="4210196" y="603250"/>
                  <a:pt x="4175127" y="603250"/>
                </a:cubicBezTo>
                <a:lnTo>
                  <a:pt x="63498" y="603250"/>
                </a:lnTo>
                <a:cubicBezTo>
                  <a:pt x="28429" y="603250"/>
                  <a:pt x="0" y="574821"/>
                  <a:pt x="0" y="539752"/>
                </a:cubicBezTo>
                <a:lnTo>
                  <a:pt x="0" y="63498"/>
                </a:lnTo>
                <a:cubicBezTo>
                  <a:pt x="0" y="28453"/>
                  <a:pt x="28453" y="0"/>
                  <a:pt x="63498" y="0"/>
                </a:cubicBezTo>
                <a:close/>
              </a:path>
            </a:pathLst>
          </a:custGeom>
          <a:solidFill>
            <a:srgbClr val="4A5D52">
              <a:alpha val="5098"/>
            </a:srgbClr>
          </a:solidFill>
          <a:ln/>
        </p:spPr>
      </p:sp>
      <p:sp>
        <p:nvSpPr>
          <p:cNvPr id="63" name="Text 61"/>
          <p:cNvSpPr/>
          <p:nvPr/>
        </p:nvSpPr>
        <p:spPr>
          <a:xfrm>
            <a:off x="7569274" y="1873250"/>
            <a:ext cx="904875" cy="19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30000"/>
              </a:lnSpc>
            </a:pPr>
            <a:r>
              <a:rPr lang="en-US" sz="1000" b="1" dirty="0">
                <a:solidFill>
                  <a:srgbClr val="4A5D52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Website Traffic</a:t>
            </a:r>
            <a:endParaRPr lang="en-US" sz="1600" dirty="0"/>
          </a:p>
        </p:txBody>
      </p:sp>
      <p:sp>
        <p:nvSpPr>
          <p:cNvPr id="64" name="Text 62"/>
          <p:cNvSpPr/>
          <p:nvPr/>
        </p:nvSpPr>
        <p:spPr>
          <a:xfrm>
            <a:off x="11306473" y="1873250"/>
            <a:ext cx="381000" cy="19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30000"/>
              </a:lnSpc>
            </a:pPr>
            <a:r>
              <a:rPr lang="en-US" sz="1000" b="1" dirty="0">
                <a:solidFill>
                  <a:srgbClr val="D4A373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+40%</a:t>
            </a:r>
            <a:endParaRPr lang="en-US" sz="1600" dirty="0"/>
          </a:p>
        </p:txBody>
      </p:sp>
      <p:sp>
        <p:nvSpPr>
          <p:cNvPr id="65" name="Text 63"/>
          <p:cNvSpPr/>
          <p:nvPr/>
        </p:nvSpPr>
        <p:spPr>
          <a:xfrm>
            <a:off x="7569274" y="2095500"/>
            <a:ext cx="4111625" cy="19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30000"/>
              </a:lnSpc>
            </a:pPr>
            <a:r>
              <a:rPr lang="en-US" sz="1000" dirty="0">
                <a:solidFill>
                  <a:srgbClr val="3C3633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Within 6 months</a:t>
            </a:r>
            <a:endParaRPr lang="en-US" sz="1600" dirty="0"/>
          </a:p>
        </p:txBody>
      </p:sp>
      <p:sp>
        <p:nvSpPr>
          <p:cNvPr id="66" name="Shape 64"/>
          <p:cNvSpPr/>
          <p:nvPr/>
        </p:nvSpPr>
        <p:spPr>
          <a:xfrm>
            <a:off x="7474024" y="2476500"/>
            <a:ext cx="4238625" cy="603250"/>
          </a:xfrm>
          <a:custGeom>
            <a:avLst/>
            <a:gdLst/>
            <a:ahLst/>
            <a:cxnLst/>
            <a:rect l="l" t="t" r="r" b="b"/>
            <a:pathLst>
              <a:path w="4238625" h="603250">
                <a:moveTo>
                  <a:pt x="63498" y="0"/>
                </a:moveTo>
                <a:lnTo>
                  <a:pt x="4175127" y="0"/>
                </a:lnTo>
                <a:cubicBezTo>
                  <a:pt x="4210196" y="0"/>
                  <a:pt x="4238625" y="28429"/>
                  <a:pt x="4238625" y="63498"/>
                </a:cubicBezTo>
                <a:lnTo>
                  <a:pt x="4238625" y="539752"/>
                </a:lnTo>
                <a:cubicBezTo>
                  <a:pt x="4238625" y="574821"/>
                  <a:pt x="4210196" y="603250"/>
                  <a:pt x="4175127" y="603250"/>
                </a:cubicBezTo>
                <a:lnTo>
                  <a:pt x="63498" y="603250"/>
                </a:lnTo>
                <a:cubicBezTo>
                  <a:pt x="28429" y="603250"/>
                  <a:pt x="0" y="574821"/>
                  <a:pt x="0" y="539752"/>
                </a:cubicBezTo>
                <a:lnTo>
                  <a:pt x="0" y="63498"/>
                </a:lnTo>
                <a:cubicBezTo>
                  <a:pt x="0" y="28453"/>
                  <a:pt x="28453" y="0"/>
                  <a:pt x="63498" y="0"/>
                </a:cubicBezTo>
                <a:close/>
              </a:path>
            </a:pathLst>
          </a:custGeom>
          <a:solidFill>
            <a:srgbClr val="4A5D52">
              <a:alpha val="5098"/>
            </a:srgbClr>
          </a:solidFill>
          <a:ln/>
        </p:spPr>
      </p:sp>
      <p:sp>
        <p:nvSpPr>
          <p:cNvPr id="67" name="Text 65"/>
          <p:cNvSpPr/>
          <p:nvPr/>
        </p:nvSpPr>
        <p:spPr>
          <a:xfrm>
            <a:off x="7569274" y="2571750"/>
            <a:ext cx="952500" cy="19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30000"/>
              </a:lnSpc>
            </a:pPr>
            <a:r>
              <a:rPr lang="en-US" sz="1000" b="1" dirty="0">
                <a:solidFill>
                  <a:srgbClr val="4A5D52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Social Following</a:t>
            </a:r>
            <a:endParaRPr lang="en-US" sz="1600" dirty="0"/>
          </a:p>
        </p:txBody>
      </p:sp>
      <p:sp>
        <p:nvSpPr>
          <p:cNvPr id="68" name="Text 66"/>
          <p:cNvSpPr/>
          <p:nvPr/>
        </p:nvSpPr>
        <p:spPr>
          <a:xfrm>
            <a:off x="11210851" y="2571750"/>
            <a:ext cx="476250" cy="19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30000"/>
              </a:lnSpc>
            </a:pPr>
            <a:r>
              <a:rPr lang="en-US" sz="1000" b="1" dirty="0">
                <a:solidFill>
                  <a:srgbClr val="D4A373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5,000+</a:t>
            </a:r>
            <a:endParaRPr lang="en-US" sz="1600" dirty="0"/>
          </a:p>
        </p:txBody>
      </p:sp>
      <p:sp>
        <p:nvSpPr>
          <p:cNvPr id="69" name="Text 67"/>
          <p:cNvSpPr/>
          <p:nvPr/>
        </p:nvSpPr>
        <p:spPr>
          <a:xfrm>
            <a:off x="7569274" y="2794000"/>
            <a:ext cx="4111625" cy="19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30000"/>
              </a:lnSpc>
            </a:pPr>
            <a:r>
              <a:rPr lang="en-US" sz="1000" dirty="0">
                <a:solidFill>
                  <a:srgbClr val="3C3633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Across all platforms</a:t>
            </a:r>
            <a:endParaRPr lang="en-US" sz="1600" dirty="0"/>
          </a:p>
        </p:txBody>
      </p:sp>
      <p:sp>
        <p:nvSpPr>
          <p:cNvPr id="70" name="Shape 68"/>
          <p:cNvSpPr/>
          <p:nvPr/>
        </p:nvSpPr>
        <p:spPr>
          <a:xfrm>
            <a:off x="7474024" y="3175000"/>
            <a:ext cx="4238625" cy="603250"/>
          </a:xfrm>
          <a:custGeom>
            <a:avLst/>
            <a:gdLst/>
            <a:ahLst/>
            <a:cxnLst/>
            <a:rect l="l" t="t" r="r" b="b"/>
            <a:pathLst>
              <a:path w="4238625" h="603250">
                <a:moveTo>
                  <a:pt x="63498" y="0"/>
                </a:moveTo>
                <a:lnTo>
                  <a:pt x="4175127" y="0"/>
                </a:lnTo>
                <a:cubicBezTo>
                  <a:pt x="4210196" y="0"/>
                  <a:pt x="4238625" y="28429"/>
                  <a:pt x="4238625" y="63498"/>
                </a:cubicBezTo>
                <a:lnTo>
                  <a:pt x="4238625" y="539752"/>
                </a:lnTo>
                <a:cubicBezTo>
                  <a:pt x="4238625" y="574821"/>
                  <a:pt x="4210196" y="603250"/>
                  <a:pt x="4175127" y="603250"/>
                </a:cubicBezTo>
                <a:lnTo>
                  <a:pt x="63498" y="603250"/>
                </a:lnTo>
                <a:cubicBezTo>
                  <a:pt x="28429" y="603250"/>
                  <a:pt x="0" y="574821"/>
                  <a:pt x="0" y="539752"/>
                </a:cubicBezTo>
                <a:lnTo>
                  <a:pt x="0" y="63498"/>
                </a:lnTo>
                <a:cubicBezTo>
                  <a:pt x="0" y="28453"/>
                  <a:pt x="28453" y="0"/>
                  <a:pt x="63498" y="0"/>
                </a:cubicBezTo>
                <a:close/>
              </a:path>
            </a:pathLst>
          </a:custGeom>
          <a:solidFill>
            <a:srgbClr val="4A5D52">
              <a:alpha val="5098"/>
            </a:srgbClr>
          </a:solidFill>
          <a:ln/>
        </p:spPr>
      </p:sp>
      <p:sp>
        <p:nvSpPr>
          <p:cNvPr id="71" name="Text 69"/>
          <p:cNvSpPr/>
          <p:nvPr/>
        </p:nvSpPr>
        <p:spPr>
          <a:xfrm>
            <a:off x="7569274" y="3270250"/>
            <a:ext cx="1222375" cy="19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30000"/>
              </a:lnSpc>
            </a:pPr>
            <a:r>
              <a:rPr lang="en-US" sz="1000" b="1" dirty="0">
                <a:solidFill>
                  <a:srgbClr val="4A5D52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Local Search Ranking</a:t>
            </a:r>
            <a:endParaRPr lang="en-US" sz="1600" dirty="0"/>
          </a:p>
        </p:txBody>
      </p:sp>
      <p:sp>
        <p:nvSpPr>
          <p:cNvPr id="72" name="Text 70"/>
          <p:cNvSpPr/>
          <p:nvPr/>
        </p:nvSpPr>
        <p:spPr>
          <a:xfrm>
            <a:off x="11309449" y="3270250"/>
            <a:ext cx="373063" cy="19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30000"/>
              </a:lnSpc>
            </a:pPr>
            <a:r>
              <a:rPr lang="en-US" sz="1000" b="1" dirty="0">
                <a:solidFill>
                  <a:srgbClr val="D4A373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Top 3</a:t>
            </a:r>
            <a:endParaRPr lang="en-US" sz="1600" dirty="0"/>
          </a:p>
        </p:txBody>
      </p:sp>
      <p:sp>
        <p:nvSpPr>
          <p:cNvPr id="73" name="Text 71"/>
          <p:cNvSpPr/>
          <p:nvPr/>
        </p:nvSpPr>
        <p:spPr>
          <a:xfrm>
            <a:off x="7569274" y="3492500"/>
            <a:ext cx="4111625" cy="19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30000"/>
              </a:lnSpc>
            </a:pPr>
            <a:r>
              <a:rPr lang="en-US" sz="1000" dirty="0">
                <a:solidFill>
                  <a:srgbClr val="3C3633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"Organic café [city]"</a:t>
            </a:r>
            <a:endParaRPr lang="en-US" sz="1600" dirty="0"/>
          </a:p>
        </p:txBody>
      </p:sp>
      <p:sp>
        <p:nvSpPr>
          <p:cNvPr id="74" name="Shape 72"/>
          <p:cNvSpPr/>
          <p:nvPr/>
        </p:nvSpPr>
        <p:spPr>
          <a:xfrm>
            <a:off x="7474024" y="3873500"/>
            <a:ext cx="4238625" cy="603250"/>
          </a:xfrm>
          <a:custGeom>
            <a:avLst/>
            <a:gdLst/>
            <a:ahLst/>
            <a:cxnLst/>
            <a:rect l="l" t="t" r="r" b="b"/>
            <a:pathLst>
              <a:path w="4238625" h="603250">
                <a:moveTo>
                  <a:pt x="63498" y="0"/>
                </a:moveTo>
                <a:lnTo>
                  <a:pt x="4175127" y="0"/>
                </a:lnTo>
                <a:cubicBezTo>
                  <a:pt x="4210196" y="0"/>
                  <a:pt x="4238625" y="28429"/>
                  <a:pt x="4238625" y="63498"/>
                </a:cubicBezTo>
                <a:lnTo>
                  <a:pt x="4238625" y="539752"/>
                </a:lnTo>
                <a:cubicBezTo>
                  <a:pt x="4238625" y="574821"/>
                  <a:pt x="4210196" y="603250"/>
                  <a:pt x="4175127" y="603250"/>
                </a:cubicBezTo>
                <a:lnTo>
                  <a:pt x="63498" y="603250"/>
                </a:lnTo>
                <a:cubicBezTo>
                  <a:pt x="28429" y="603250"/>
                  <a:pt x="0" y="574821"/>
                  <a:pt x="0" y="539752"/>
                </a:cubicBezTo>
                <a:lnTo>
                  <a:pt x="0" y="63498"/>
                </a:lnTo>
                <a:cubicBezTo>
                  <a:pt x="0" y="28453"/>
                  <a:pt x="28453" y="0"/>
                  <a:pt x="63498" y="0"/>
                </a:cubicBezTo>
                <a:close/>
              </a:path>
            </a:pathLst>
          </a:custGeom>
          <a:solidFill>
            <a:srgbClr val="4A5D52">
              <a:alpha val="5098"/>
            </a:srgbClr>
          </a:solidFill>
          <a:ln/>
        </p:spPr>
      </p:sp>
      <p:sp>
        <p:nvSpPr>
          <p:cNvPr id="75" name="Text 73"/>
          <p:cNvSpPr/>
          <p:nvPr/>
        </p:nvSpPr>
        <p:spPr>
          <a:xfrm>
            <a:off x="7569274" y="3968750"/>
            <a:ext cx="1309688" cy="19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30000"/>
              </a:lnSpc>
            </a:pPr>
            <a:r>
              <a:rPr lang="en-US" sz="1000" b="1" dirty="0">
                <a:solidFill>
                  <a:srgbClr val="4A5D52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Customer Engagement</a:t>
            </a:r>
            <a:endParaRPr lang="en-US" sz="1600" dirty="0"/>
          </a:p>
        </p:txBody>
      </p:sp>
      <p:sp>
        <p:nvSpPr>
          <p:cNvPr id="76" name="Text 74"/>
          <p:cNvSpPr/>
          <p:nvPr/>
        </p:nvSpPr>
        <p:spPr>
          <a:xfrm>
            <a:off x="11383615" y="3968750"/>
            <a:ext cx="301625" cy="19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30000"/>
              </a:lnSpc>
            </a:pPr>
            <a:r>
              <a:rPr lang="en-US" sz="1000" b="1" dirty="0">
                <a:solidFill>
                  <a:srgbClr val="D4A373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25%</a:t>
            </a:r>
            <a:endParaRPr lang="en-US" sz="1600" dirty="0"/>
          </a:p>
        </p:txBody>
      </p:sp>
      <p:sp>
        <p:nvSpPr>
          <p:cNvPr id="77" name="Text 75"/>
          <p:cNvSpPr/>
          <p:nvPr/>
        </p:nvSpPr>
        <p:spPr>
          <a:xfrm>
            <a:off x="7569274" y="4191000"/>
            <a:ext cx="4111625" cy="19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30000"/>
              </a:lnSpc>
            </a:pPr>
            <a:r>
              <a:rPr lang="en-US" sz="1000" dirty="0">
                <a:solidFill>
                  <a:srgbClr val="3C3633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Email open rate</a:t>
            </a:r>
            <a:endParaRPr lang="en-US" sz="1600" dirty="0"/>
          </a:p>
        </p:txBody>
      </p:sp>
      <p:sp>
        <p:nvSpPr>
          <p:cNvPr id="78" name="Shape 76"/>
          <p:cNvSpPr/>
          <p:nvPr/>
        </p:nvSpPr>
        <p:spPr>
          <a:xfrm>
            <a:off x="7315274" y="4794250"/>
            <a:ext cx="4556125" cy="1714500"/>
          </a:xfrm>
          <a:custGeom>
            <a:avLst/>
            <a:gdLst/>
            <a:ahLst/>
            <a:cxnLst/>
            <a:rect l="l" t="t" r="r" b="b"/>
            <a:pathLst>
              <a:path w="4556125" h="1714500">
                <a:moveTo>
                  <a:pt x="95258" y="0"/>
                </a:moveTo>
                <a:lnTo>
                  <a:pt x="4460867" y="0"/>
                </a:lnTo>
                <a:cubicBezTo>
                  <a:pt x="4513477" y="0"/>
                  <a:pt x="4556125" y="42648"/>
                  <a:pt x="4556125" y="95258"/>
                </a:cubicBezTo>
                <a:lnTo>
                  <a:pt x="4556125" y="1619242"/>
                </a:lnTo>
                <a:cubicBezTo>
                  <a:pt x="4556125" y="1671852"/>
                  <a:pt x="4513477" y="1714500"/>
                  <a:pt x="4460867" y="1714500"/>
                </a:cubicBezTo>
                <a:lnTo>
                  <a:pt x="95258" y="1714500"/>
                </a:lnTo>
                <a:cubicBezTo>
                  <a:pt x="42648" y="1714500"/>
                  <a:pt x="0" y="1671852"/>
                  <a:pt x="0" y="1619242"/>
                </a:cubicBezTo>
                <a:lnTo>
                  <a:pt x="0" y="95258"/>
                </a:lnTo>
                <a:cubicBezTo>
                  <a:pt x="0" y="42684"/>
                  <a:pt x="42684" y="0"/>
                  <a:pt x="95258" y="0"/>
                </a:cubicBezTo>
                <a:close/>
              </a:path>
            </a:pathLst>
          </a:custGeom>
          <a:solidFill>
            <a:srgbClr val="FFFFFF"/>
          </a:solidFill>
          <a:ln/>
          <a:effectLst>
            <a:outerShdw blurRad="47625" dist="31750" dir="5400000" algn="bl" rotWithShape="0">
              <a:srgbClr val="000000">
                <a:alpha val="10196"/>
              </a:srgbClr>
            </a:outerShdw>
          </a:effectLst>
        </p:spPr>
      </p:sp>
      <p:sp>
        <p:nvSpPr>
          <p:cNvPr id="79" name="Shape 77"/>
          <p:cNvSpPr/>
          <p:nvPr/>
        </p:nvSpPr>
        <p:spPr>
          <a:xfrm>
            <a:off x="7483946" y="4993372"/>
            <a:ext cx="178594" cy="158750"/>
          </a:xfrm>
          <a:custGeom>
            <a:avLst/>
            <a:gdLst/>
            <a:ahLst/>
            <a:cxnLst/>
            <a:rect l="l" t="t" r="r" b="b"/>
            <a:pathLst>
              <a:path w="178594" h="158750">
                <a:moveTo>
                  <a:pt x="69484" y="30107"/>
                </a:moveTo>
                <a:lnTo>
                  <a:pt x="69484" y="45486"/>
                </a:lnTo>
                <a:lnTo>
                  <a:pt x="69639" y="45641"/>
                </a:lnTo>
                <a:cubicBezTo>
                  <a:pt x="71655" y="20092"/>
                  <a:pt x="93018" y="0"/>
                  <a:pt x="119094" y="0"/>
                </a:cubicBezTo>
                <a:cubicBezTo>
                  <a:pt x="125326" y="0"/>
                  <a:pt x="131310" y="1147"/>
                  <a:pt x="136798" y="3256"/>
                </a:cubicBezTo>
                <a:cubicBezTo>
                  <a:pt x="139898" y="4434"/>
                  <a:pt x="140457" y="8372"/>
                  <a:pt x="138131" y="10728"/>
                </a:cubicBezTo>
                <a:lnTo>
                  <a:pt x="110629" y="38230"/>
                </a:lnTo>
                <a:cubicBezTo>
                  <a:pt x="109699" y="39160"/>
                  <a:pt x="109172" y="40432"/>
                  <a:pt x="109172" y="41734"/>
                </a:cubicBezTo>
                <a:lnTo>
                  <a:pt x="109172" y="54570"/>
                </a:lnTo>
                <a:cubicBezTo>
                  <a:pt x="109172" y="57299"/>
                  <a:pt x="111404" y="59531"/>
                  <a:pt x="114133" y="59531"/>
                </a:cubicBezTo>
                <a:lnTo>
                  <a:pt x="126969" y="59531"/>
                </a:lnTo>
                <a:cubicBezTo>
                  <a:pt x="128271" y="59531"/>
                  <a:pt x="129542" y="59004"/>
                  <a:pt x="130473" y="58074"/>
                </a:cubicBezTo>
                <a:lnTo>
                  <a:pt x="157975" y="30572"/>
                </a:lnTo>
                <a:cubicBezTo>
                  <a:pt x="160331" y="28215"/>
                  <a:pt x="164269" y="28804"/>
                  <a:pt x="165447" y="31905"/>
                </a:cubicBezTo>
                <a:cubicBezTo>
                  <a:pt x="167556" y="37393"/>
                  <a:pt x="168703" y="43377"/>
                  <a:pt x="168703" y="49609"/>
                </a:cubicBezTo>
                <a:cubicBezTo>
                  <a:pt x="168703" y="68399"/>
                  <a:pt x="158254" y="84770"/>
                  <a:pt x="142813" y="93173"/>
                </a:cubicBezTo>
                <a:lnTo>
                  <a:pt x="168083" y="118442"/>
                </a:lnTo>
                <a:cubicBezTo>
                  <a:pt x="173881" y="124240"/>
                  <a:pt x="173881" y="133666"/>
                  <a:pt x="168083" y="139495"/>
                </a:cubicBezTo>
                <a:lnTo>
                  <a:pt x="149448" y="158130"/>
                </a:lnTo>
                <a:cubicBezTo>
                  <a:pt x="143650" y="163928"/>
                  <a:pt x="134224" y="163928"/>
                  <a:pt x="128395" y="158130"/>
                </a:cubicBezTo>
                <a:lnTo>
                  <a:pt x="89328" y="119062"/>
                </a:lnTo>
                <a:cubicBezTo>
                  <a:pt x="80832" y="110567"/>
                  <a:pt x="78910" y="98010"/>
                  <a:pt x="83592" y="87654"/>
                </a:cubicBezTo>
                <a:lnTo>
                  <a:pt x="55469" y="59531"/>
                </a:lnTo>
                <a:lnTo>
                  <a:pt x="40091" y="59531"/>
                </a:lnTo>
                <a:cubicBezTo>
                  <a:pt x="36773" y="59531"/>
                  <a:pt x="33672" y="57888"/>
                  <a:pt x="31843" y="55128"/>
                </a:cubicBezTo>
                <a:lnTo>
                  <a:pt x="7255" y="18262"/>
                </a:lnTo>
                <a:cubicBezTo>
                  <a:pt x="5953" y="16309"/>
                  <a:pt x="6201" y="13674"/>
                  <a:pt x="7875" y="11999"/>
                </a:cubicBezTo>
                <a:lnTo>
                  <a:pt x="21952" y="-2077"/>
                </a:lnTo>
                <a:cubicBezTo>
                  <a:pt x="23626" y="-3752"/>
                  <a:pt x="26231" y="-4000"/>
                  <a:pt x="28215" y="-2698"/>
                </a:cubicBezTo>
                <a:lnTo>
                  <a:pt x="65081" y="21859"/>
                </a:lnTo>
                <a:cubicBezTo>
                  <a:pt x="67841" y="23688"/>
                  <a:pt x="69484" y="26789"/>
                  <a:pt x="69484" y="30107"/>
                </a:cubicBezTo>
                <a:close/>
                <a:moveTo>
                  <a:pt x="66849" y="91963"/>
                </a:moveTo>
                <a:cubicBezTo>
                  <a:pt x="64895" y="103436"/>
                  <a:pt x="67593" y="115559"/>
                  <a:pt x="75034" y="125264"/>
                </a:cubicBezTo>
                <a:lnTo>
                  <a:pt x="45579" y="154688"/>
                </a:lnTo>
                <a:cubicBezTo>
                  <a:pt x="36866" y="163401"/>
                  <a:pt x="22727" y="163401"/>
                  <a:pt x="14015" y="154688"/>
                </a:cubicBezTo>
                <a:cubicBezTo>
                  <a:pt x="5302" y="145976"/>
                  <a:pt x="5302" y="131837"/>
                  <a:pt x="14015" y="123124"/>
                </a:cubicBezTo>
                <a:lnTo>
                  <a:pt x="55997" y="81142"/>
                </a:lnTo>
                <a:lnTo>
                  <a:pt x="66849" y="91994"/>
                </a:lnTo>
                <a:close/>
              </a:path>
            </a:pathLst>
          </a:custGeom>
          <a:solidFill>
            <a:srgbClr val="D4A373"/>
          </a:solidFill>
          <a:ln/>
        </p:spPr>
      </p:sp>
      <p:sp>
        <p:nvSpPr>
          <p:cNvPr id="80" name="Text 78"/>
          <p:cNvSpPr/>
          <p:nvPr/>
        </p:nvSpPr>
        <p:spPr>
          <a:xfrm>
            <a:off x="7672462" y="4953000"/>
            <a:ext cx="4119562" cy="22225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20000"/>
              </a:lnSpc>
            </a:pPr>
            <a:r>
              <a:rPr lang="en-US" sz="1250" b="1" dirty="0">
                <a:solidFill>
                  <a:srgbClr val="4A5D52"/>
                </a:solidFill>
                <a:latin typeface="Oranienbaum" pitchFamily="34" charset="0"/>
                <a:ea typeface="Oranienbaum" pitchFamily="34" charset="-122"/>
                <a:cs typeface="Oranienbaum" pitchFamily="34" charset="-120"/>
              </a:rPr>
              <a:t>Key Tools &amp; Platforms</a:t>
            </a:r>
            <a:endParaRPr lang="en-US" sz="1600" dirty="0"/>
          </a:p>
        </p:txBody>
      </p:sp>
      <p:sp>
        <p:nvSpPr>
          <p:cNvPr id="81" name="Shape 79"/>
          <p:cNvSpPr/>
          <p:nvPr/>
        </p:nvSpPr>
        <p:spPr>
          <a:xfrm>
            <a:off x="7474024" y="5270500"/>
            <a:ext cx="1373188" cy="508000"/>
          </a:xfrm>
          <a:custGeom>
            <a:avLst/>
            <a:gdLst/>
            <a:ahLst/>
            <a:cxnLst/>
            <a:rect l="l" t="t" r="r" b="b"/>
            <a:pathLst>
              <a:path w="1373188" h="508000">
                <a:moveTo>
                  <a:pt x="63500" y="0"/>
                </a:moveTo>
                <a:lnTo>
                  <a:pt x="1309688" y="0"/>
                </a:lnTo>
                <a:cubicBezTo>
                  <a:pt x="1344734" y="0"/>
                  <a:pt x="1373188" y="28453"/>
                  <a:pt x="1373188" y="63500"/>
                </a:cubicBezTo>
                <a:lnTo>
                  <a:pt x="1373188" y="444500"/>
                </a:lnTo>
                <a:cubicBezTo>
                  <a:pt x="1373188" y="479547"/>
                  <a:pt x="1344734" y="508000"/>
                  <a:pt x="1309688" y="508000"/>
                </a:cubicBezTo>
                <a:lnTo>
                  <a:pt x="63500" y="508000"/>
                </a:lnTo>
                <a:cubicBezTo>
                  <a:pt x="28453" y="508000"/>
                  <a:pt x="0" y="479547"/>
                  <a:pt x="0" y="444500"/>
                </a:cubicBezTo>
                <a:lnTo>
                  <a:pt x="0" y="63500"/>
                </a:lnTo>
                <a:cubicBezTo>
                  <a:pt x="0" y="28453"/>
                  <a:pt x="28453" y="0"/>
                  <a:pt x="63500" y="0"/>
                </a:cubicBezTo>
                <a:close/>
              </a:path>
            </a:pathLst>
          </a:custGeom>
          <a:solidFill>
            <a:srgbClr val="4A5D52">
              <a:alpha val="5098"/>
            </a:srgbClr>
          </a:solidFill>
          <a:ln/>
        </p:spPr>
      </p:sp>
      <p:sp>
        <p:nvSpPr>
          <p:cNvPr id="82" name="Text 80"/>
          <p:cNvSpPr/>
          <p:nvPr/>
        </p:nvSpPr>
        <p:spPr>
          <a:xfrm>
            <a:off x="7505774" y="5334000"/>
            <a:ext cx="1309688" cy="19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>
              <a:lnSpc>
                <a:spcPct val="130000"/>
              </a:lnSpc>
            </a:pPr>
            <a:r>
              <a:rPr lang="en-US" sz="1000" b="1" dirty="0">
                <a:solidFill>
                  <a:srgbClr val="4A5D52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WordPress</a:t>
            </a:r>
            <a:endParaRPr lang="en-US" sz="1600" dirty="0"/>
          </a:p>
        </p:txBody>
      </p:sp>
      <p:sp>
        <p:nvSpPr>
          <p:cNvPr id="83" name="Text 81"/>
          <p:cNvSpPr/>
          <p:nvPr/>
        </p:nvSpPr>
        <p:spPr>
          <a:xfrm>
            <a:off x="7505774" y="5524500"/>
            <a:ext cx="1309688" cy="19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>
              <a:lnSpc>
                <a:spcPct val="130000"/>
              </a:lnSpc>
            </a:pPr>
            <a:r>
              <a:rPr lang="en-US" sz="1000" dirty="0">
                <a:solidFill>
                  <a:srgbClr val="3C3633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Website</a:t>
            </a:r>
            <a:endParaRPr lang="en-US" sz="1600" dirty="0"/>
          </a:p>
        </p:txBody>
      </p:sp>
      <p:sp>
        <p:nvSpPr>
          <p:cNvPr id="84" name="Shape 82"/>
          <p:cNvSpPr/>
          <p:nvPr/>
        </p:nvSpPr>
        <p:spPr>
          <a:xfrm>
            <a:off x="8909100" y="5270500"/>
            <a:ext cx="1373188" cy="508000"/>
          </a:xfrm>
          <a:custGeom>
            <a:avLst/>
            <a:gdLst/>
            <a:ahLst/>
            <a:cxnLst/>
            <a:rect l="l" t="t" r="r" b="b"/>
            <a:pathLst>
              <a:path w="1373188" h="508000">
                <a:moveTo>
                  <a:pt x="63500" y="0"/>
                </a:moveTo>
                <a:lnTo>
                  <a:pt x="1309688" y="0"/>
                </a:lnTo>
                <a:cubicBezTo>
                  <a:pt x="1344734" y="0"/>
                  <a:pt x="1373188" y="28453"/>
                  <a:pt x="1373188" y="63500"/>
                </a:cubicBezTo>
                <a:lnTo>
                  <a:pt x="1373188" y="444500"/>
                </a:lnTo>
                <a:cubicBezTo>
                  <a:pt x="1373188" y="479547"/>
                  <a:pt x="1344734" y="508000"/>
                  <a:pt x="1309688" y="508000"/>
                </a:cubicBezTo>
                <a:lnTo>
                  <a:pt x="63500" y="508000"/>
                </a:lnTo>
                <a:cubicBezTo>
                  <a:pt x="28453" y="508000"/>
                  <a:pt x="0" y="479547"/>
                  <a:pt x="0" y="444500"/>
                </a:cubicBezTo>
                <a:lnTo>
                  <a:pt x="0" y="63500"/>
                </a:lnTo>
                <a:cubicBezTo>
                  <a:pt x="0" y="28453"/>
                  <a:pt x="28453" y="0"/>
                  <a:pt x="63500" y="0"/>
                </a:cubicBezTo>
                <a:close/>
              </a:path>
            </a:pathLst>
          </a:custGeom>
          <a:solidFill>
            <a:srgbClr val="4A5D52">
              <a:alpha val="5098"/>
            </a:srgbClr>
          </a:solidFill>
          <a:ln/>
        </p:spPr>
      </p:sp>
      <p:sp>
        <p:nvSpPr>
          <p:cNvPr id="85" name="Text 83"/>
          <p:cNvSpPr/>
          <p:nvPr/>
        </p:nvSpPr>
        <p:spPr>
          <a:xfrm>
            <a:off x="8940850" y="5334000"/>
            <a:ext cx="1309688" cy="19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>
              <a:lnSpc>
                <a:spcPct val="130000"/>
              </a:lnSpc>
            </a:pPr>
            <a:r>
              <a:rPr lang="en-US" sz="1000" b="1" dirty="0">
                <a:solidFill>
                  <a:srgbClr val="4A5D52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Square/Toast</a:t>
            </a:r>
            <a:endParaRPr lang="en-US" sz="1600" dirty="0"/>
          </a:p>
        </p:txBody>
      </p:sp>
      <p:sp>
        <p:nvSpPr>
          <p:cNvPr id="86" name="Text 84"/>
          <p:cNvSpPr/>
          <p:nvPr/>
        </p:nvSpPr>
        <p:spPr>
          <a:xfrm>
            <a:off x="8940850" y="5524500"/>
            <a:ext cx="1309688" cy="19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>
              <a:lnSpc>
                <a:spcPct val="130000"/>
              </a:lnSpc>
            </a:pPr>
            <a:r>
              <a:rPr lang="en-US" sz="1000" dirty="0">
                <a:solidFill>
                  <a:srgbClr val="3C3633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Cloud POS</a:t>
            </a:r>
            <a:endParaRPr lang="en-US" sz="1600" dirty="0"/>
          </a:p>
        </p:txBody>
      </p:sp>
      <p:sp>
        <p:nvSpPr>
          <p:cNvPr id="87" name="Shape 85"/>
          <p:cNvSpPr/>
          <p:nvPr/>
        </p:nvSpPr>
        <p:spPr>
          <a:xfrm>
            <a:off x="10344175" y="5270500"/>
            <a:ext cx="1373188" cy="508000"/>
          </a:xfrm>
          <a:custGeom>
            <a:avLst/>
            <a:gdLst/>
            <a:ahLst/>
            <a:cxnLst/>
            <a:rect l="l" t="t" r="r" b="b"/>
            <a:pathLst>
              <a:path w="1373188" h="508000">
                <a:moveTo>
                  <a:pt x="63500" y="0"/>
                </a:moveTo>
                <a:lnTo>
                  <a:pt x="1309688" y="0"/>
                </a:lnTo>
                <a:cubicBezTo>
                  <a:pt x="1344734" y="0"/>
                  <a:pt x="1373188" y="28453"/>
                  <a:pt x="1373188" y="63500"/>
                </a:cubicBezTo>
                <a:lnTo>
                  <a:pt x="1373188" y="444500"/>
                </a:lnTo>
                <a:cubicBezTo>
                  <a:pt x="1373188" y="479547"/>
                  <a:pt x="1344734" y="508000"/>
                  <a:pt x="1309688" y="508000"/>
                </a:cubicBezTo>
                <a:lnTo>
                  <a:pt x="63500" y="508000"/>
                </a:lnTo>
                <a:cubicBezTo>
                  <a:pt x="28453" y="508000"/>
                  <a:pt x="0" y="479547"/>
                  <a:pt x="0" y="444500"/>
                </a:cubicBezTo>
                <a:lnTo>
                  <a:pt x="0" y="63500"/>
                </a:lnTo>
                <a:cubicBezTo>
                  <a:pt x="0" y="28453"/>
                  <a:pt x="28453" y="0"/>
                  <a:pt x="63500" y="0"/>
                </a:cubicBezTo>
                <a:close/>
              </a:path>
            </a:pathLst>
          </a:custGeom>
          <a:solidFill>
            <a:srgbClr val="4A5D52">
              <a:alpha val="5098"/>
            </a:srgbClr>
          </a:solidFill>
          <a:ln/>
        </p:spPr>
      </p:sp>
      <p:sp>
        <p:nvSpPr>
          <p:cNvPr id="88" name="Text 86"/>
          <p:cNvSpPr/>
          <p:nvPr/>
        </p:nvSpPr>
        <p:spPr>
          <a:xfrm>
            <a:off x="10375925" y="5334000"/>
            <a:ext cx="1309688" cy="19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>
              <a:lnSpc>
                <a:spcPct val="130000"/>
              </a:lnSpc>
            </a:pPr>
            <a:r>
              <a:rPr lang="en-US" sz="1000" b="1" dirty="0">
                <a:solidFill>
                  <a:srgbClr val="4A5D52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Mailchimp</a:t>
            </a:r>
            <a:endParaRPr lang="en-US" sz="1600" dirty="0"/>
          </a:p>
        </p:txBody>
      </p:sp>
      <p:sp>
        <p:nvSpPr>
          <p:cNvPr id="89" name="Text 87"/>
          <p:cNvSpPr/>
          <p:nvPr/>
        </p:nvSpPr>
        <p:spPr>
          <a:xfrm>
            <a:off x="10375925" y="5524500"/>
            <a:ext cx="1309688" cy="19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>
              <a:lnSpc>
                <a:spcPct val="130000"/>
              </a:lnSpc>
            </a:pPr>
            <a:r>
              <a:rPr lang="en-US" sz="1000" dirty="0">
                <a:solidFill>
                  <a:srgbClr val="3C3633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Email</a:t>
            </a:r>
            <a:endParaRPr lang="en-US" sz="1600" dirty="0"/>
          </a:p>
        </p:txBody>
      </p:sp>
      <p:sp>
        <p:nvSpPr>
          <p:cNvPr id="90" name="Shape 88"/>
          <p:cNvSpPr/>
          <p:nvPr/>
        </p:nvSpPr>
        <p:spPr>
          <a:xfrm>
            <a:off x="7474024" y="5842000"/>
            <a:ext cx="1373188" cy="508000"/>
          </a:xfrm>
          <a:custGeom>
            <a:avLst/>
            <a:gdLst/>
            <a:ahLst/>
            <a:cxnLst/>
            <a:rect l="l" t="t" r="r" b="b"/>
            <a:pathLst>
              <a:path w="1373188" h="508000">
                <a:moveTo>
                  <a:pt x="63500" y="0"/>
                </a:moveTo>
                <a:lnTo>
                  <a:pt x="1309688" y="0"/>
                </a:lnTo>
                <a:cubicBezTo>
                  <a:pt x="1344734" y="0"/>
                  <a:pt x="1373188" y="28453"/>
                  <a:pt x="1373188" y="63500"/>
                </a:cubicBezTo>
                <a:lnTo>
                  <a:pt x="1373188" y="444500"/>
                </a:lnTo>
                <a:cubicBezTo>
                  <a:pt x="1373188" y="479547"/>
                  <a:pt x="1344734" y="508000"/>
                  <a:pt x="1309688" y="508000"/>
                </a:cubicBezTo>
                <a:lnTo>
                  <a:pt x="63500" y="508000"/>
                </a:lnTo>
                <a:cubicBezTo>
                  <a:pt x="28453" y="508000"/>
                  <a:pt x="0" y="479547"/>
                  <a:pt x="0" y="444500"/>
                </a:cubicBezTo>
                <a:lnTo>
                  <a:pt x="0" y="63500"/>
                </a:lnTo>
                <a:cubicBezTo>
                  <a:pt x="0" y="28453"/>
                  <a:pt x="28453" y="0"/>
                  <a:pt x="63500" y="0"/>
                </a:cubicBezTo>
                <a:close/>
              </a:path>
            </a:pathLst>
          </a:custGeom>
          <a:solidFill>
            <a:srgbClr val="4A5D52">
              <a:alpha val="5098"/>
            </a:srgbClr>
          </a:solidFill>
          <a:ln/>
        </p:spPr>
      </p:sp>
      <p:sp>
        <p:nvSpPr>
          <p:cNvPr id="91" name="Text 89"/>
          <p:cNvSpPr/>
          <p:nvPr/>
        </p:nvSpPr>
        <p:spPr>
          <a:xfrm>
            <a:off x="7505774" y="5905500"/>
            <a:ext cx="1309688" cy="19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>
              <a:lnSpc>
                <a:spcPct val="130000"/>
              </a:lnSpc>
            </a:pPr>
            <a:r>
              <a:rPr lang="en-US" sz="1000" b="1" dirty="0">
                <a:solidFill>
                  <a:srgbClr val="4A5D52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Hootsuite</a:t>
            </a:r>
            <a:endParaRPr lang="en-US" sz="1600" dirty="0"/>
          </a:p>
        </p:txBody>
      </p:sp>
      <p:sp>
        <p:nvSpPr>
          <p:cNvPr id="92" name="Text 90"/>
          <p:cNvSpPr/>
          <p:nvPr/>
        </p:nvSpPr>
        <p:spPr>
          <a:xfrm>
            <a:off x="7505774" y="6096000"/>
            <a:ext cx="1309688" cy="19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>
              <a:lnSpc>
                <a:spcPct val="130000"/>
              </a:lnSpc>
            </a:pPr>
            <a:r>
              <a:rPr lang="en-US" sz="1000" dirty="0">
                <a:solidFill>
                  <a:srgbClr val="3C3633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Social</a:t>
            </a:r>
            <a:endParaRPr lang="en-US" sz="1600" dirty="0"/>
          </a:p>
        </p:txBody>
      </p:sp>
      <p:sp>
        <p:nvSpPr>
          <p:cNvPr id="93" name="Shape 91"/>
          <p:cNvSpPr/>
          <p:nvPr/>
        </p:nvSpPr>
        <p:spPr>
          <a:xfrm>
            <a:off x="8909100" y="5842000"/>
            <a:ext cx="1373188" cy="508000"/>
          </a:xfrm>
          <a:custGeom>
            <a:avLst/>
            <a:gdLst/>
            <a:ahLst/>
            <a:cxnLst/>
            <a:rect l="l" t="t" r="r" b="b"/>
            <a:pathLst>
              <a:path w="1373188" h="508000">
                <a:moveTo>
                  <a:pt x="63500" y="0"/>
                </a:moveTo>
                <a:lnTo>
                  <a:pt x="1309688" y="0"/>
                </a:lnTo>
                <a:cubicBezTo>
                  <a:pt x="1344734" y="0"/>
                  <a:pt x="1373188" y="28453"/>
                  <a:pt x="1373188" y="63500"/>
                </a:cubicBezTo>
                <a:lnTo>
                  <a:pt x="1373188" y="444500"/>
                </a:lnTo>
                <a:cubicBezTo>
                  <a:pt x="1373188" y="479547"/>
                  <a:pt x="1344734" y="508000"/>
                  <a:pt x="1309688" y="508000"/>
                </a:cubicBezTo>
                <a:lnTo>
                  <a:pt x="63500" y="508000"/>
                </a:lnTo>
                <a:cubicBezTo>
                  <a:pt x="28453" y="508000"/>
                  <a:pt x="0" y="479547"/>
                  <a:pt x="0" y="444500"/>
                </a:cubicBezTo>
                <a:lnTo>
                  <a:pt x="0" y="63500"/>
                </a:lnTo>
                <a:cubicBezTo>
                  <a:pt x="0" y="28453"/>
                  <a:pt x="28453" y="0"/>
                  <a:pt x="63500" y="0"/>
                </a:cubicBezTo>
                <a:close/>
              </a:path>
            </a:pathLst>
          </a:custGeom>
          <a:solidFill>
            <a:srgbClr val="4A5D52">
              <a:alpha val="5098"/>
            </a:srgbClr>
          </a:solidFill>
          <a:ln/>
        </p:spPr>
      </p:sp>
      <p:sp>
        <p:nvSpPr>
          <p:cNvPr id="94" name="Text 92"/>
          <p:cNvSpPr/>
          <p:nvPr/>
        </p:nvSpPr>
        <p:spPr>
          <a:xfrm>
            <a:off x="8940850" y="5905500"/>
            <a:ext cx="1309688" cy="19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>
              <a:lnSpc>
                <a:spcPct val="130000"/>
              </a:lnSpc>
            </a:pPr>
            <a:r>
              <a:rPr lang="en-US" sz="1000" b="1" dirty="0">
                <a:solidFill>
                  <a:srgbClr val="4A5D52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Google Analytics</a:t>
            </a:r>
            <a:endParaRPr lang="en-US" sz="1600" dirty="0"/>
          </a:p>
        </p:txBody>
      </p:sp>
      <p:sp>
        <p:nvSpPr>
          <p:cNvPr id="95" name="Text 93"/>
          <p:cNvSpPr/>
          <p:nvPr/>
        </p:nvSpPr>
        <p:spPr>
          <a:xfrm>
            <a:off x="8940850" y="6096000"/>
            <a:ext cx="1309688" cy="19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>
              <a:lnSpc>
                <a:spcPct val="130000"/>
              </a:lnSpc>
            </a:pPr>
            <a:r>
              <a:rPr lang="en-US" sz="1000" dirty="0">
                <a:solidFill>
                  <a:srgbClr val="3C3633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Tracking</a:t>
            </a:r>
            <a:endParaRPr lang="en-US" sz="1600" dirty="0"/>
          </a:p>
        </p:txBody>
      </p:sp>
      <p:sp>
        <p:nvSpPr>
          <p:cNvPr id="96" name="Shape 94"/>
          <p:cNvSpPr/>
          <p:nvPr/>
        </p:nvSpPr>
        <p:spPr>
          <a:xfrm>
            <a:off x="10344175" y="5842000"/>
            <a:ext cx="1373188" cy="508000"/>
          </a:xfrm>
          <a:custGeom>
            <a:avLst/>
            <a:gdLst/>
            <a:ahLst/>
            <a:cxnLst/>
            <a:rect l="l" t="t" r="r" b="b"/>
            <a:pathLst>
              <a:path w="1373188" h="508000">
                <a:moveTo>
                  <a:pt x="63500" y="0"/>
                </a:moveTo>
                <a:lnTo>
                  <a:pt x="1309688" y="0"/>
                </a:lnTo>
                <a:cubicBezTo>
                  <a:pt x="1344734" y="0"/>
                  <a:pt x="1373188" y="28453"/>
                  <a:pt x="1373188" y="63500"/>
                </a:cubicBezTo>
                <a:lnTo>
                  <a:pt x="1373188" y="444500"/>
                </a:lnTo>
                <a:cubicBezTo>
                  <a:pt x="1373188" y="479547"/>
                  <a:pt x="1344734" y="508000"/>
                  <a:pt x="1309688" y="508000"/>
                </a:cubicBezTo>
                <a:lnTo>
                  <a:pt x="63500" y="508000"/>
                </a:lnTo>
                <a:cubicBezTo>
                  <a:pt x="28453" y="508000"/>
                  <a:pt x="0" y="479547"/>
                  <a:pt x="0" y="444500"/>
                </a:cubicBezTo>
                <a:lnTo>
                  <a:pt x="0" y="63500"/>
                </a:lnTo>
                <a:cubicBezTo>
                  <a:pt x="0" y="28453"/>
                  <a:pt x="28453" y="0"/>
                  <a:pt x="63500" y="0"/>
                </a:cubicBezTo>
                <a:close/>
              </a:path>
            </a:pathLst>
          </a:custGeom>
          <a:solidFill>
            <a:srgbClr val="4A5D52">
              <a:alpha val="5098"/>
            </a:srgbClr>
          </a:solidFill>
          <a:ln/>
        </p:spPr>
      </p:sp>
      <p:sp>
        <p:nvSpPr>
          <p:cNvPr id="97" name="Text 95"/>
          <p:cNvSpPr/>
          <p:nvPr/>
        </p:nvSpPr>
        <p:spPr>
          <a:xfrm>
            <a:off x="10375925" y="5905500"/>
            <a:ext cx="1309688" cy="19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>
              <a:lnSpc>
                <a:spcPct val="130000"/>
              </a:lnSpc>
            </a:pPr>
            <a:r>
              <a:rPr lang="en-US" sz="1000" b="1" dirty="0">
                <a:solidFill>
                  <a:srgbClr val="4A5D52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SSL Certificate</a:t>
            </a:r>
            <a:endParaRPr lang="en-US" sz="1600" dirty="0"/>
          </a:p>
        </p:txBody>
      </p:sp>
      <p:sp>
        <p:nvSpPr>
          <p:cNvPr id="98" name="Text 96"/>
          <p:cNvSpPr/>
          <p:nvPr/>
        </p:nvSpPr>
        <p:spPr>
          <a:xfrm>
            <a:off x="10375925" y="6096000"/>
            <a:ext cx="1309688" cy="19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>
              <a:lnSpc>
                <a:spcPct val="130000"/>
              </a:lnSpc>
            </a:pPr>
            <a:r>
              <a:rPr lang="en-US" sz="1000" dirty="0">
                <a:solidFill>
                  <a:srgbClr val="3C3633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Security</a:t>
            </a:r>
            <a:endParaRPr lang="en-US" sz="1600" dirty="0"/>
          </a:p>
        </p:txBody>
      </p:sp>
    </p:spTree>
  </p:cSld>
  <p:clrMapOvr>
    <a:masterClrMapping/>
  </p:clrMapOvr>
  <p:transition>
    <p:fade/>
  </p:transition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9F7F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https://kimi-web-img.moonshot.cn/img/images.stockcake.com/a7f03faf1fb3fa8da710eb3522420684e8b8283d.jpg"/>
          <p:cNvPicPr>
            <a:picLocks noChangeAspect="1"/>
          </p:cNvPicPr>
          <p:nvPr/>
        </p:nvPicPr>
        <p:blipFill>
          <a:blip r:embed="rId3"/>
          <a:srcRect t="21875" b="21875"/>
          <a:stretch/>
        </p:blipFill>
        <p:spPr>
          <a:xfrm>
            <a:off x="0" y="0"/>
            <a:ext cx="12192000" cy="6858000"/>
          </a:xfrm>
          <a:prstGeom prst="roundRect">
            <a:avLst>
              <a:gd name="adj" fmla="val 0"/>
            </a:avLst>
          </a:prstGeom>
        </p:spPr>
      </p:pic>
      <p:sp>
        <p:nvSpPr>
          <p:cNvPr id="3" name="Shape 0"/>
          <p:cNvSpPr/>
          <p:nvPr/>
        </p:nvSpPr>
        <p:spPr>
          <a:xfrm>
            <a:off x="0" y="0"/>
            <a:ext cx="12192000" cy="6858000"/>
          </a:xfrm>
          <a:custGeom>
            <a:avLst/>
            <a:gdLst/>
            <a:ahLst/>
            <a:cxnLst/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lnTo>
                  <a:pt x="0" y="0"/>
                </a:lnTo>
                <a:close/>
              </a:path>
            </a:pathLst>
          </a:custGeom>
          <a:gradFill flip="none" rotWithShape="1">
            <a:gsLst>
              <a:gs pos="0">
                <a:srgbClr val="4A5D52">
                  <a:alpha val="95000"/>
                </a:srgbClr>
              </a:gs>
              <a:gs pos="50000">
                <a:srgbClr val="4A5D52">
                  <a:alpha val="90000"/>
                </a:srgbClr>
              </a:gs>
              <a:gs pos="100000">
                <a:srgbClr val="A99F96">
                  <a:alpha val="85000"/>
                </a:srgbClr>
              </a:gs>
            </a:gsLst>
            <a:lin ang="2700000" scaled="1"/>
          </a:gradFill>
          <a:ln/>
        </p:spPr>
      </p:sp>
      <p:sp>
        <p:nvSpPr>
          <p:cNvPr id="4" name="Text 1"/>
          <p:cNvSpPr/>
          <p:nvPr/>
        </p:nvSpPr>
        <p:spPr>
          <a:xfrm>
            <a:off x="381000" y="71438"/>
            <a:ext cx="11515725" cy="26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30000"/>
              </a:lnSpc>
            </a:pPr>
            <a:r>
              <a:rPr lang="en-US" sz="1350" b="1" kern="0" spc="135" dirty="0">
                <a:solidFill>
                  <a:srgbClr val="D4A373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CONCLUSION</a:t>
            </a:r>
            <a:endParaRPr lang="en-US" sz="1600" dirty="0"/>
          </a:p>
        </p:txBody>
      </p:sp>
      <p:sp>
        <p:nvSpPr>
          <p:cNvPr id="5" name="Text 2"/>
          <p:cNvSpPr/>
          <p:nvPr/>
        </p:nvSpPr>
        <p:spPr>
          <a:xfrm>
            <a:off x="381000" y="452438"/>
            <a:ext cx="11658600" cy="57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00000"/>
              </a:lnSpc>
            </a:pPr>
            <a:r>
              <a:rPr lang="en-US" sz="3600" b="1" dirty="0">
                <a:solidFill>
                  <a:srgbClr val="F9F7F3"/>
                </a:solidFill>
                <a:latin typeface="Oranienbaum" pitchFamily="34" charset="0"/>
                <a:ea typeface="Oranienbaum" pitchFamily="34" charset="-122"/>
                <a:cs typeface="Oranienbaum" pitchFamily="34" charset="-120"/>
              </a:rPr>
              <a:t>Building a Thriving Online Presence</a:t>
            </a:r>
            <a:endParaRPr lang="en-US" sz="1600" dirty="0"/>
          </a:p>
        </p:txBody>
      </p:sp>
      <p:sp>
        <p:nvSpPr>
          <p:cNvPr id="6" name="Text 3"/>
          <p:cNvSpPr/>
          <p:nvPr/>
        </p:nvSpPr>
        <p:spPr>
          <a:xfrm>
            <a:off x="381000" y="1176338"/>
            <a:ext cx="8629650" cy="6191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40000"/>
              </a:lnSpc>
            </a:pPr>
            <a:r>
              <a:rPr lang="en-US" sz="1500" dirty="0">
                <a:solidFill>
                  <a:srgbClr val="F9F7F3">
                    <a:alpha val="90000"/>
                  </a:srgbClr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An integrated digital strategy that authentically represents Urban Green Café's values while driving sustainable business growth.</a:t>
            </a:r>
            <a:endParaRPr lang="en-US" sz="1600" dirty="0"/>
          </a:p>
        </p:txBody>
      </p:sp>
      <p:sp>
        <p:nvSpPr>
          <p:cNvPr id="7" name="Shape 4"/>
          <p:cNvSpPr/>
          <p:nvPr/>
        </p:nvSpPr>
        <p:spPr>
          <a:xfrm>
            <a:off x="385763" y="2028825"/>
            <a:ext cx="5629275" cy="1704975"/>
          </a:xfrm>
          <a:custGeom>
            <a:avLst/>
            <a:gdLst/>
            <a:ahLst/>
            <a:cxnLst/>
            <a:rect l="l" t="t" r="r" b="b"/>
            <a:pathLst>
              <a:path w="5629275" h="1704975">
                <a:moveTo>
                  <a:pt x="114302" y="0"/>
                </a:moveTo>
                <a:lnTo>
                  <a:pt x="5514973" y="0"/>
                </a:lnTo>
                <a:cubicBezTo>
                  <a:pt x="5578100" y="0"/>
                  <a:pt x="5629275" y="51175"/>
                  <a:pt x="5629275" y="114302"/>
                </a:cubicBezTo>
                <a:lnTo>
                  <a:pt x="5629275" y="1590673"/>
                </a:lnTo>
                <a:cubicBezTo>
                  <a:pt x="5629275" y="1653800"/>
                  <a:pt x="5578100" y="1704975"/>
                  <a:pt x="5514973" y="1704975"/>
                </a:cubicBezTo>
                <a:lnTo>
                  <a:pt x="114302" y="1704975"/>
                </a:lnTo>
                <a:cubicBezTo>
                  <a:pt x="51175" y="1704975"/>
                  <a:pt x="0" y="1653800"/>
                  <a:pt x="0" y="1590673"/>
                </a:cubicBezTo>
                <a:lnTo>
                  <a:pt x="0" y="114302"/>
                </a:lnTo>
                <a:cubicBezTo>
                  <a:pt x="0" y="51217"/>
                  <a:pt x="51217" y="0"/>
                  <a:pt x="114302" y="0"/>
                </a:cubicBezTo>
                <a:close/>
              </a:path>
            </a:pathLst>
          </a:custGeom>
          <a:solidFill>
            <a:srgbClr val="F9F7F3">
              <a:alpha val="10196"/>
            </a:srgbClr>
          </a:solidFill>
          <a:ln w="12700">
            <a:solidFill>
              <a:srgbClr val="F9F7F3">
                <a:alpha val="20000"/>
              </a:srgbClr>
            </a:solidFill>
            <a:prstDash val="solid"/>
          </a:ln>
        </p:spPr>
      </p:sp>
      <p:sp>
        <p:nvSpPr>
          <p:cNvPr id="8" name="Shape 5"/>
          <p:cNvSpPr/>
          <p:nvPr/>
        </p:nvSpPr>
        <p:spPr>
          <a:xfrm>
            <a:off x="581025" y="2224088"/>
            <a:ext cx="457200" cy="457200"/>
          </a:xfrm>
          <a:custGeom>
            <a:avLst/>
            <a:gdLst/>
            <a:ahLst/>
            <a:cxnLst/>
            <a:rect l="l" t="t" r="r" b="b"/>
            <a:pathLst>
              <a:path w="457200" h="457200">
                <a:moveTo>
                  <a:pt x="228600" y="0"/>
                </a:moveTo>
                <a:lnTo>
                  <a:pt x="228600" y="0"/>
                </a:lnTo>
                <a:cubicBezTo>
                  <a:pt x="354768" y="0"/>
                  <a:pt x="457200" y="102432"/>
                  <a:pt x="457200" y="228600"/>
                </a:cubicBezTo>
                <a:lnTo>
                  <a:pt x="457200" y="228600"/>
                </a:lnTo>
                <a:cubicBezTo>
                  <a:pt x="457200" y="354768"/>
                  <a:pt x="354768" y="457200"/>
                  <a:pt x="228600" y="457200"/>
                </a:cubicBezTo>
                <a:lnTo>
                  <a:pt x="228600" y="457200"/>
                </a:lnTo>
                <a:cubicBezTo>
                  <a:pt x="102432" y="457200"/>
                  <a:pt x="0" y="354768"/>
                  <a:pt x="0" y="228600"/>
                </a:cubicBezTo>
                <a:lnTo>
                  <a:pt x="0" y="228600"/>
                </a:lnTo>
                <a:cubicBezTo>
                  <a:pt x="0" y="102432"/>
                  <a:pt x="102432" y="0"/>
                  <a:pt x="228600" y="0"/>
                </a:cubicBezTo>
                <a:close/>
              </a:path>
            </a:pathLst>
          </a:custGeom>
          <a:solidFill>
            <a:srgbClr val="D4A373"/>
          </a:solidFill>
          <a:ln/>
        </p:spPr>
      </p:sp>
      <p:sp>
        <p:nvSpPr>
          <p:cNvPr id="9" name="Shape 6"/>
          <p:cNvSpPr/>
          <p:nvPr/>
        </p:nvSpPr>
        <p:spPr>
          <a:xfrm>
            <a:off x="695325" y="2338388"/>
            <a:ext cx="228600" cy="228600"/>
          </a:xfrm>
          <a:custGeom>
            <a:avLst/>
            <a:gdLst/>
            <a:ahLst/>
            <a:cxnLst/>
            <a:rect l="l" t="t" r="r" b="b"/>
            <a:pathLst>
              <a:path w="228600" h="228600">
                <a:moveTo>
                  <a:pt x="210428" y="2991"/>
                </a:moveTo>
                <a:cubicBezTo>
                  <a:pt x="213286" y="268"/>
                  <a:pt x="217438" y="-714"/>
                  <a:pt x="221278" y="536"/>
                </a:cubicBezTo>
                <a:cubicBezTo>
                  <a:pt x="225653" y="2009"/>
                  <a:pt x="228600" y="6117"/>
                  <a:pt x="228600" y="10716"/>
                </a:cubicBezTo>
                <a:lnTo>
                  <a:pt x="228600" y="94164"/>
                </a:lnTo>
                <a:cubicBezTo>
                  <a:pt x="228600" y="152742"/>
                  <a:pt x="180335" y="200025"/>
                  <a:pt x="121980" y="200025"/>
                </a:cubicBezTo>
                <a:cubicBezTo>
                  <a:pt x="87600" y="200025"/>
                  <a:pt x="57954" y="177924"/>
                  <a:pt x="47193" y="147027"/>
                </a:cubicBezTo>
                <a:cubicBezTo>
                  <a:pt x="31388" y="160779"/>
                  <a:pt x="21431" y="181005"/>
                  <a:pt x="21431" y="203597"/>
                </a:cubicBezTo>
                <a:cubicBezTo>
                  <a:pt x="21431" y="209535"/>
                  <a:pt x="16654" y="214313"/>
                  <a:pt x="10716" y="214313"/>
                </a:cubicBezTo>
                <a:cubicBezTo>
                  <a:pt x="4777" y="214313"/>
                  <a:pt x="0" y="209535"/>
                  <a:pt x="0" y="203597"/>
                </a:cubicBezTo>
                <a:cubicBezTo>
                  <a:pt x="0" y="170155"/>
                  <a:pt x="17056" y="140687"/>
                  <a:pt x="42907" y="123364"/>
                </a:cubicBezTo>
                <a:cubicBezTo>
                  <a:pt x="58668" y="112827"/>
                  <a:pt x="77465" y="107156"/>
                  <a:pt x="96441" y="107156"/>
                </a:cubicBezTo>
                <a:lnTo>
                  <a:pt x="132159" y="107156"/>
                </a:lnTo>
                <a:cubicBezTo>
                  <a:pt x="138098" y="107156"/>
                  <a:pt x="142875" y="102379"/>
                  <a:pt x="142875" y="96441"/>
                </a:cubicBezTo>
                <a:cubicBezTo>
                  <a:pt x="142875" y="90502"/>
                  <a:pt x="138098" y="85725"/>
                  <a:pt x="132159" y="85725"/>
                </a:cubicBezTo>
                <a:lnTo>
                  <a:pt x="96441" y="85725"/>
                </a:lnTo>
                <a:cubicBezTo>
                  <a:pt x="78715" y="85725"/>
                  <a:pt x="61927" y="89654"/>
                  <a:pt x="46881" y="96664"/>
                </a:cubicBezTo>
                <a:cubicBezTo>
                  <a:pt x="57284" y="65410"/>
                  <a:pt x="86707" y="42863"/>
                  <a:pt x="121444" y="42863"/>
                </a:cubicBezTo>
                <a:cubicBezTo>
                  <a:pt x="151090" y="42863"/>
                  <a:pt x="173147" y="32995"/>
                  <a:pt x="187836" y="23217"/>
                </a:cubicBezTo>
                <a:cubicBezTo>
                  <a:pt x="196408" y="17502"/>
                  <a:pt x="203686" y="10671"/>
                  <a:pt x="210473" y="2991"/>
                </a:cubicBezTo>
                <a:close/>
              </a:path>
            </a:pathLst>
          </a:custGeom>
          <a:solidFill>
            <a:srgbClr val="F9F7F3"/>
          </a:solidFill>
          <a:ln/>
        </p:spPr>
      </p:sp>
      <p:sp>
        <p:nvSpPr>
          <p:cNvPr id="10" name="Text 7"/>
          <p:cNvSpPr/>
          <p:nvPr/>
        </p:nvSpPr>
        <p:spPr>
          <a:xfrm>
            <a:off x="1152525" y="2300288"/>
            <a:ext cx="2371725" cy="3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10000"/>
              </a:lnSpc>
            </a:pPr>
            <a:r>
              <a:rPr lang="en-US" sz="1800" b="1" dirty="0">
                <a:solidFill>
                  <a:srgbClr val="F9F7F3"/>
                </a:solidFill>
                <a:latin typeface="Oranienbaum" pitchFamily="34" charset="0"/>
                <a:ea typeface="Oranienbaum" pitchFamily="34" charset="-122"/>
                <a:cs typeface="Oranienbaum" pitchFamily="34" charset="-120"/>
              </a:rPr>
              <a:t>Authentic Brand Identity</a:t>
            </a:r>
            <a:endParaRPr lang="en-US" sz="1600" dirty="0"/>
          </a:p>
        </p:txBody>
      </p:sp>
      <p:sp>
        <p:nvSpPr>
          <p:cNvPr id="11" name="Text 8"/>
          <p:cNvSpPr/>
          <p:nvPr/>
        </p:nvSpPr>
        <p:spPr>
          <a:xfrm>
            <a:off x="581025" y="2795588"/>
            <a:ext cx="5314950" cy="74295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40000"/>
              </a:lnSpc>
            </a:pPr>
            <a:r>
              <a:rPr lang="en-US" sz="1200" dirty="0">
                <a:solidFill>
                  <a:srgbClr val="F9F7F3">
                    <a:alpha val="90000"/>
                  </a:srgbClr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A captivating logo and compelling brand story that embody sustainability, freshness, and urban sophistication—resonating deeply with our target audience's values.</a:t>
            </a:r>
            <a:endParaRPr lang="en-US" sz="1600" dirty="0"/>
          </a:p>
        </p:txBody>
      </p:sp>
      <p:sp>
        <p:nvSpPr>
          <p:cNvPr id="12" name="Shape 9"/>
          <p:cNvSpPr/>
          <p:nvPr/>
        </p:nvSpPr>
        <p:spPr>
          <a:xfrm>
            <a:off x="6176963" y="2028825"/>
            <a:ext cx="5629275" cy="1704975"/>
          </a:xfrm>
          <a:custGeom>
            <a:avLst/>
            <a:gdLst/>
            <a:ahLst/>
            <a:cxnLst/>
            <a:rect l="l" t="t" r="r" b="b"/>
            <a:pathLst>
              <a:path w="5629275" h="1704975">
                <a:moveTo>
                  <a:pt x="114302" y="0"/>
                </a:moveTo>
                <a:lnTo>
                  <a:pt x="5514973" y="0"/>
                </a:lnTo>
                <a:cubicBezTo>
                  <a:pt x="5578100" y="0"/>
                  <a:pt x="5629275" y="51175"/>
                  <a:pt x="5629275" y="114302"/>
                </a:cubicBezTo>
                <a:lnTo>
                  <a:pt x="5629275" y="1590673"/>
                </a:lnTo>
                <a:cubicBezTo>
                  <a:pt x="5629275" y="1653800"/>
                  <a:pt x="5578100" y="1704975"/>
                  <a:pt x="5514973" y="1704975"/>
                </a:cubicBezTo>
                <a:lnTo>
                  <a:pt x="114302" y="1704975"/>
                </a:lnTo>
                <a:cubicBezTo>
                  <a:pt x="51175" y="1704975"/>
                  <a:pt x="0" y="1653800"/>
                  <a:pt x="0" y="1590673"/>
                </a:cubicBezTo>
                <a:lnTo>
                  <a:pt x="0" y="114302"/>
                </a:lnTo>
                <a:cubicBezTo>
                  <a:pt x="0" y="51217"/>
                  <a:pt x="51217" y="0"/>
                  <a:pt x="114302" y="0"/>
                </a:cubicBezTo>
                <a:close/>
              </a:path>
            </a:pathLst>
          </a:custGeom>
          <a:solidFill>
            <a:srgbClr val="F9F7F3">
              <a:alpha val="10196"/>
            </a:srgbClr>
          </a:solidFill>
          <a:ln w="12700">
            <a:solidFill>
              <a:srgbClr val="F9F7F3">
                <a:alpha val="20000"/>
              </a:srgbClr>
            </a:solidFill>
            <a:prstDash val="solid"/>
          </a:ln>
        </p:spPr>
      </p:sp>
      <p:sp>
        <p:nvSpPr>
          <p:cNvPr id="13" name="Shape 10"/>
          <p:cNvSpPr/>
          <p:nvPr/>
        </p:nvSpPr>
        <p:spPr>
          <a:xfrm>
            <a:off x="6372225" y="2224088"/>
            <a:ext cx="457200" cy="457200"/>
          </a:xfrm>
          <a:custGeom>
            <a:avLst/>
            <a:gdLst/>
            <a:ahLst/>
            <a:cxnLst/>
            <a:rect l="l" t="t" r="r" b="b"/>
            <a:pathLst>
              <a:path w="457200" h="457200">
                <a:moveTo>
                  <a:pt x="228600" y="0"/>
                </a:moveTo>
                <a:lnTo>
                  <a:pt x="228600" y="0"/>
                </a:lnTo>
                <a:cubicBezTo>
                  <a:pt x="354768" y="0"/>
                  <a:pt x="457200" y="102432"/>
                  <a:pt x="457200" y="228600"/>
                </a:cubicBezTo>
                <a:lnTo>
                  <a:pt x="457200" y="228600"/>
                </a:lnTo>
                <a:cubicBezTo>
                  <a:pt x="457200" y="354768"/>
                  <a:pt x="354768" y="457200"/>
                  <a:pt x="228600" y="457200"/>
                </a:cubicBezTo>
                <a:lnTo>
                  <a:pt x="228600" y="457200"/>
                </a:lnTo>
                <a:cubicBezTo>
                  <a:pt x="102432" y="457200"/>
                  <a:pt x="0" y="354768"/>
                  <a:pt x="0" y="228600"/>
                </a:cubicBezTo>
                <a:lnTo>
                  <a:pt x="0" y="228600"/>
                </a:lnTo>
                <a:cubicBezTo>
                  <a:pt x="0" y="102432"/>
                  <a:pt x="102432" y="0"/>
                  <a:pt x="228600" y="0"/>
                </a:cubicBezTo>
                <a:close/>
              </a:path>
            </a:pathLst>
          </a:custGeom>
          <a:solidFill>
            <a:srgbClr val="D4A373"/>
          </a:solidFill>
          <a:ln/>
        </p:spPr>
      </p:sp>
      <p:sp>
        <p:nvSpPr>
          <p:cNvPr id="14" name="Shape 11"/>
          <p:cNvSpPr/>
          <p:nvPr/>
        </p:nvSpPr>
        <p:spPr>
          <a:xfrm>
            <a:off x="6486525" y="2338388"/>
            <a:ext cx="228600" cy="228600"/>
          </a:xfrm>
          <a:custGeom>
            <a:avLst/>
            <a:gdLst/>
            <a:ahLst/>
            <a:cxnLst/>
            <a:rect l="l" t="t" r="r" b="b"/>
            <a:pathLst>
              <a:path w="228600" h="228600">
                <a:moveTo>
                  <a:pt x="205919" y="8439"/>
                </a:moveTo>
                <a:cubicBezTo>
                  <a:pt x="211053" y="10716"/>
                  <a:pt x="214313" y="15806"/>
                  <a:pt x="214313" y="21431"/>
                </a:cubicBezTo>
                <a:lnTo>
                  <a:pt x="214313" y="207169"/>
                </a:lnTo>
                <a:cubicBezTo>
                  <a:pt x="214313" y="212794"/>
                  <a:pt x="211053" y="217884"/>
                  <a:pt x="205919" y="220161"/>
                </a:cubicBezTo>
                <a:cubicBezTo>
                  <a:pt x="200784" y="222439"/>
                  <a:pt x="194846" y="221590"/>
                  <a:pt x="190604" y="217884"/>
                </a:cubicBezTo>
                <a:lnTo>
                  <a:pt x="169798" y="199712"/>
                </a:lnTo>
                <a:cubicBezTo>
                  <a:pt x="150331" y="182701"/>
                  <a:pt x="125730" y="172789"/>
                  <a:pt x="99968" y="171584"/>
                </a:cubicBezTo>
                <a:lnTo>
                  <a:pt x="99968" y="214313"/>
                </a:lnTo>
                <a:cubicBezTo>
                  <a:pt x="99968" y="222215"/>
                  <a:pt x="93583" y="228600"/>
                  <a:pt x="85680" y="228600"/>
                </a:cubicBezTo>
                <a:lnTo>
                  <a:pt x="71393" y="228600"/>
                </a:lnTo>
                <a:cubicBezTo>
                  <a:pt x="63490" y="228600"/>
                  <a:pt x="57105" y="222215"/>
                  <a:pt x="57105" y="214313"/>
                </a:cubicBezTo>
                <a:lnTo>
                  <a:pt x="57105" y="171450"/>
                </a:lnTo>
                <a:cubicBezTo>
                  <a:pt x="25584" y="171450"/>
                  <a:pt x="0" y="145866"/>
                  <a:pt x="0" y="114300"/>
                </a:cubicBezTo>
                <a:cubicBezTo>
                  <a:pt x="0" y="82734"/>
                  <a:pt x="25584" y="57150"/>
                  <a:pt x="57150" y="57150"/>
                </a:cubicBezTo>
                <a:lnTo>
                  <a:pt x="94878" y="57150"/>
                </a:lnTo>
                <a:cubicBezTo>
                  <a:pt x="122471" y="57061"/>
                  <a:pt x="149081" y="47015"/>
                  <a:pt x="169843" y="28888"/>
                </a:cubicBezTo>
                <a:lnTo>
                  <a:pt x="190649" y="10716"/>
                </a:lnTo>
                <a:cubicBezTo>
                  <a:pt x="194846" y="7010"/>
                  <a:pt x="200873" y="6161"/>
                  <a:pt x="205963" y="8439"/>
                </a:cubicBezTo>
                <a:close/>
                <a:moveTo>
                  <a:pt x="100013" y="142875"/>
                </a:moveTo>
                <a:lnTo>
                  <a:pt x="100013" y="142964"/>
                </a:lnTo>
                <a:cubicBezTo>
                  <a:pt x="131400" y="144170"/>
                  <a:pt x="161538" y="155689"/>
                  <a:pt x="185738" y="175736"/>
                </a:cubicBezTo>
                <a:lnTo>
                  <a:pt x="185738" y="52819"/>
                </a:lnTo>
                <a:cubicBezTo>
                  <a:pt x="161538" y="72866"/>
                  <a:pt x="131400" y="84386"/>
                  <a:pt x="100013" y="85591"/>
                </a:cubicBezTo>
                <a:lnTo>
                  <a:pt x="100013" y="142875"/>
                </a:lnTo>
                <a:close/>
              </a:path>
            </a:pathLst>
          </a:custGeom>
          <a:solidFill>
            <a:srgbClr val="F9F7F3"/>
          </a:solidFill>
          <a:ln/>
        </p:spPr>
      </p:sp>
      <p:sp>
        <p:nvSpPr>
          <p:cNvPr id="15" name="Text 12"/>
          <p:cNvSpPr/>
          <p:nvPr/>
        </p:nvSpPr>
        <p:spPr>
          <a:xfrm>
            <a:off x="6943725" y="2300288"/>
            <a:ext cx="2428875" cy="3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10000"/>
              </a:lnSpc>
            </a:pPr>
            <a:r>
              <a:rPr lang="en-US" sz="1800" b="1" dirty="0">
                <a:solidFill>
                  <a:srgbClr val="F9F7F3"/>
                </a:solidFill>
                <a:latin typeface="Oranienbaum" pitchFamily="34" charset="0"/>
                <a:ea typeface="Oranienbaum" pitchFamily="34" charset="-122"/>
                <a:cs typeface="Oranienbaum" pitchFamily="34" charset="-120"/>
              </a:rPr>
              <a:t>Multi-Channel Marketing</a:t>
            </a:r>
            <a:endParaRPr lang="en-US" sz="1600" dirty="0"/>
          </a:p>
        </p:txBody>
      </p:sp>
      <p:sp>
        <p:nvSpPr>
          <p:cNvPr id="16" name="Text 13"/>
          <p:cNvSpPr/>
          <p:nvPr/>
        </p:nvSpPr>
        <p:spPr>
          <a:xfrm>
            <a:off x="6372225" y="2795588"/>
            <a:ext cx="5314950" cy="74295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40000"/>
              </a:lnSpc>
            </a:pPr>
            <a:r>
              <a:rPr lang="en-US" sz="1200" dirty="0">
                <a:solidFill>
                  <a:srgbClr val="F9F7F3">
                    <a:alpha val="90000"/>
                  </a:srgbClr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Strategic social media engagement, content marketing excellence, and local SEO optimization working together to attract, engage, and convert health-conscious customers.</a:t>
            </a:r>
            <a:endParaRPr lang="en-US" sz="1600" dirty="0"/>
          </a:p>
        </p:txBody>
      </p:sp>
      <p:sp>
        <p:nvSpPr>
          <p:cNvPr id="17" name="Shape 14"/>
          <p:cNvSpPr/>
          <p:nvPr/>
        </p:nvSpPr>
        <p:spPr>
          <a:xfrm>
            <a:off x="385763" y="3895725"/>
            <a:ext cx="5629275" cy="1704975"/>
          </a:xfrm>
          <a:custGeom>
            <a:avLst/>
            <a:gdLst/>
            <a:ahLst/>
            <a:cxnLst/>
            <a:rect l="l" t="t" r="r" b="b"/>
            <a:pathLst>
              <a:path w="5629275" h="1704975">
                <a:moveTo>
                  <a:pt x="114302" y="0"/>
                </a:moveTo>
                <a:lnTo>
                  <a:pt x="5514973" y="0"/>
                </a:lnTo>
                <a:cubicBezTo>
                  <a:pt x="5578100" y="0"/>
                  <a:pt x="5629275" y="51175"/>
                  <a:pt x="5629275" y="114302"/>
                </a:cubicBezTo>
                <a:lnTo>
                  <a:pt x="5629275" y="1590673"/>
                </a:lnTo>
                <a:cubicBezTo>
                  <a:pt x="5629275" y="1653800"/>
                  <a:pt x="5578100" y="1704975"/>
                  <a:pt x="5514973" y="1704975"/>
                </a:cubicBezTo>
                <a:lnTo>
                  <a:pt x="114302" y="1704975"/>
                </a:lnTo>
                <a:cubicBezTo>
                  <a:pt x="51175" y="1704975"/>
                  <a:pt x="0" y="1653800"/>
                  <a:pt x="0" y="1590673"/>
                </a:cubicBezTo>
                <a:lnTo>
                  <a:pt x="0" y="114302"/>
                </a:lnTo>
                <a:cubicBezTo>
                  <a:pt x="0" y="51217"/>
                  <a:pt x="51217" y="0"/>
                  <a:pt x="114302" y="0"/>
                </a:cubicBezTo>
                <a:close/>
              </a:path>
            </a:pathLst>
          </a:custGeom>
          <a:solidFill>
            <a:srgbClr val="F9F7F3">
              <a:alpha val="10196"/>
            </a:srgbClr>
          </a:solidFill>
          <a:ln w="12700">
            <a:solidFill>
              <a:srgbClr val="F9F7F3">
                <a:alpha val="20000"/>
              </a:srgbClr>
            </a:solidFill>
            <a:prstDash val="solid"/>
          </a:ln>
        </p:spPr>
      </p:sp>
      <p:sp>
        <p:nvSpPr>
          <p:cNvPr id="18" name="Shape 15"/>
          <p:cNvSpPr/>
          <p:nvPr/>
        </p:nvSpPr>
        <p:spPr>
          <a:xfrm>
            <a:off x="581025" y="4090987"/>
            <a:ext cx="457200" cy="457200"/>
          </a:xfrm>
          <a:custGeom>
            <a:avLst/>
            <a:gdLst/>
            <a:ahLst/>
            <a:cxnLst/>
            <a:rect l="l" t="t" r="r" b="b"/>
            <a:pathLst>
              <a:path w="457200" h="457200">
                <a:moveTo>
                  <a:pt x="228600" y="0"/>
                </a:moveTo>
                <a:lnTo>
                  <a:pt x="228600" y="0"/>
                </a:lnTo>
                <a:cubicBezTo>
                  <a:pt x="354768" y="0"/>
                  <a:pt x="457200" y="102432"/>
                  <a:pt x="457200" y="228600"/>
                </a:cubicBezTo>
                <a:lnTo>
                  <a:pt x="457200" y="228600"/>
                </a:lnTo>
                <a:cubicBezTo>
                  <a:pt x="457200" y="354768"/>
                  <a:pt x="354768" y="457200"/>
                  <a:pt x="228600" y="457200"/>
                </a:cubicBezTo>
                <a:lnTo>
                  <a:pt x="228600" y="457200"/>
                </a:lnTo>
                <a:cubicBezTo>
                  <a:pt x="102432" y="457200"/>
                  <a:pt x="0" y="354768"/>
                  <a:pt x="0" y="228600"/>
                </a:cubicBezTo>
                <a:lnTo>
                  <a:pt x="0" y="228600"/>
                </a:lnTo>
                <a:cubicBezTo>
                  <a:pt x="0" y="102432"/>
                  <a:pt x="102432" y="0"/>
                  <a:pt x="228600" y="0"/>
                </a:cubicBezTo>
                <a:close/>
              </a:path>
            </a:pathLst>
          </a:custGeom>
          <a:solidFill>
            <a:srgbClr val="D4A373"/>
          </a:solidFill>
          <a:ln/>
        </p:spPr>
      </p:sp>
      <p:sp>
        <p:nvSpPr>
          <p:cNvPr id="19" name="Shape 16"/>
          <p:cNvSpPr/>
          <p:nvPr/>
        </p:nvSpPr>
        <p:spPr>
          <a:xfrm>
            <a:off x="681038" y="4205288"/>
            <a:ext cx="257175" cy="228600"/>
          </a:xfrm>
          <a:custGeom>
            <a:avLst/>
            <a:gdLst/>
            <a:ahLst/>
            <a:cxnLst/>
            <a:rect l="l" t="t" r="r" b="b"/>
            <a:pathLst>
              <a:path w="257175" h="228600">
                <a:moveTo>
                  <a:pt x="0" y="150019"/>
                </a:moveTo>
                <a:cubicBezTo>
                  <a:pt x="0" y="185514"/>
                  <a:pt x="28798" y="214313"/>
                  <a:pt x="64294" y="214313"/>
                </a:cubicBezTo>
                <a:lnTo>
                  <a:pt x="200025" y="214313"/>
                </a:lnTo>
                <a:cubicBezTo>
                  <a:pt x="231591" y="214313"/>
                  <a:pt x="257175" y="188729"/>
                  <a:pt x="257175" y="157163"/>
                </a:cubicBezTo>
                <a:cubicBezTo>
                  <a:pt x="257175" y="134124"/>
                  <a:pt x="243557" y="114255"/>
                  <a:pt x="223912" y="105236"/>
                </a:cubicBezTo>
                <a:cubicBezTo>
                  <a:pt x="226903" y="99387"/>
                  <a:pt x="228600" y="92735"/>
                  <a:pt x="228600" y="85725"/>
                </a:cubicBezTo>
                <a:cubicBezTo>
                  <a:pt x="228600" y="62061"/>
                  <a:pt x="209401" y="42863"/>
                  <a:pt x="185738" y="42863"/>
                </a:cubicBezTo>
                <a:cubicBezTo>
                  <a:pt x="177835" y="42863"/>
                  <a:pt x="170468" y="45006"/>
                  <a:pt x="164128" y="48711"/>
                </a:cubicBezTo>
                <a:cubicBezTo>
                  <a:pt x="153367" y="28262"/>
                  <a:pt x="131891" y="14288"/>
                  <a:pt x="107156" y="14288"/>
                </a:cubicBezTo>
                <a:cubicBezTo>
                  <a:pt x="71661" y="14288"/>
                  <a:pt x="42863" y="43086"/>
                  <a:pt x="42863" y="78581"/>
                </a:cubicBezTo>
                <a:cubicBezTo>
                  <a:pt x="42863" y="82153"/>
                  <a:pt x="43175" y="85680"/>
                  <a:pt x="43711" y="89074"/>
                </a:cubicBezTo>
                <a:cubicBezTo>
                  <a:pt x="18306" y="97646"/>
                  <a:pt x="0" y="121712"/>
                  <a:pt x="0" y="150019"/>
                </a:cubicBezTo>
                <a:close/>
              </a:path>
            </a:pathLst>
          </a:custGeom>
          <a:solidFill>
            <a:srgbClr val="F9F7F3"/>
          </a:solidFill>
          <a:ln/>
        </p:spPr>
      </p:sp>
      <p:sp>
        <p:nvSpPr>
          <p:cNvPr id="20" name="Text 17"/>
          <p:cNvSpPr/>
          <p:nvPr/>
        </p:nvSpPr>
        <p:spPr>
          <a:xfrm>
            <a:off x="1152525" y="4167188"/>
            <a:ext cx="1704975" cy="3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10000"/>
              </a:lnSpc>
            </a:pPr>
            <a:r>
              <a:rPr lang="en-US" sz="1800" b="1" dirty="0">
                <a:solidFill>
                  <a:srgbClr val="F9F7F3"/>
                </a:solidFill>
                <a:latin typeface="Oranienbaum" pitchFamily="34" charset="0"/>
                <a:ea typeface="Oranienbaum" pitchFamily="34" charset="-122"/>
                <a:cs typeface="Oranienbaum" pitchFamily="34" charset="-120"/>
              </a:rPr>
              <a:t>Cloud Technology</a:t>
            </a:r>
            <a:endParaRPr lang="en-US" sz="1600" dirty="0"/>
          </a:p>
        </p:txBody>
      </p:sp>
      <p:sp>
        <p:nvSpPr>
          <p:cNvPr id="21" name="Text 18"/>
          <p:cNvSpPr/>
          <p:nvPr/>
        </p:nvSpPr>
        <p:spPr>
          <a:xfrm>
            <a:off x="581025" y="4662488"/>
            <a:ext cx="5314950" cy="74295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40000"/>
              </a:lnSpc>
            </a:pPr>
            <a:r>
              <a:rPr lang="en-US" sz="1200" dirty="0">
                <a:solidFill>
                  <a:srgbClr val="F9F7F3">
                    <a:alpha val="90000"/>
                  </a:srgbClr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Cloud-based POS and management systems enabling operational efficiency, real-time insights, and seamless scalability for future growth and multi-location expansion.</a:t>
            </a:r>
            <a:endParaRPr lang="en-US" sz="1600" dirty="0"/>
          </a:p>
        </p:txBody>
      </p:sp>
      <p:sp>
        <p:nvSpPr>
          <p:cNvPr id="22" name="Shape 19"/>
          <p:cNvSpPr/>
          <p:nvPr/>
        </p:nvSpPr>
        <p:spPr>
          <a:xfrm>
            <a:off x="6176963" y="3895725"/>
            <a:ext cx="5629275" cy="1704975"/>
          </a:xfrm>
          <a:custGeom>
            <a:avLst/>
            <a:gdLst/>
            <a:ahLst/>
            <a:cxnLst/>
            <a:rect l="l" t="t" r="r" b="b"/>
            <a:pathLst>
              <a:path w="5629275" h="1704975">
                <a:moveTo>
                  <a:pt x="114302" y="0"/>
                </a:moveTo>
                <a:lnTo>
                  <a:pt x="5514973" y="0"/>
                </a:lnTo>
                <a:cubicBezTo>
                  <a:pt x="5578100" y="0"/>
                  <a:pt x="5629275" y="51175"/>
                  <a:pt x="5629275" y="114302"/>
                </a:cubicBezTo>
                <a:lnTo>
                  <a:pt x="5629275" y="1590673"/>
                </a:lnTo>
                <a:cubicBezTo>
                  <a:pt x="5629275" y="1653800"/>
                  <a:pt x="5578100" y="1704975"/>
                  <a:pt x="5514973" y="1704975"/>
                </a:cubicBezTo>
                <a:lnTo>
                  <a:pt x="114302" y="1704975"/>
                </a:lnTo>
                <a:cubicBezTo>
                  <a:pt x="51175" y="1704975"/>
                  <a:pt x="0" y="1653800"/>
                  <a:pt x="0" y="1590673"/>
                </a:cubicBezTo>
                <a:lnTo>
                  <a:pt x="0" y="114302"/>
                </a:lnTo>
                <a:cubicBezTo>
                  <a:pt x="0" y="51217"/>
                  <a:pt x="51217" y="0"/>
                  <a:pt x="114302" y="0"/>
                </a:cubicBezTo>
                <a:close/>
              </a:path>
            </a:pathLst>
          </a:custGeom>
          <a:solidFill>
            <a:srgbClr val="F9F7F3">
              <a:alpha val="10196"/>
            </a:srgbClr>
          </a:solidFill>
          <a:ln w="12700">
            <a:solidFill>
              <a:srgbClr val="F9F7F3">
                <a:alpha val="20000"/>
              </a:srgbClr>
            </a:solidFill>
            <a:prstDash val="solid"/>
          </a:ln>
        </p:spPr>
      </p:sp>
      <p:sp>
        <p:nvSpPr>
          <p:cNvPr id="23" name="Shape 20"/>
          <p:cNvSpPr/>
          <p:nvPr/>
        </p:nvSpPr>
        <p:spPr>
          <a:xfrm>
            <a:off x="6372225" y="4090987"/>
            <a:ext cx="457200" cy="457200"/>
          </a:xfrm>
          <a:custGeom>
            <a:avLst/>
            <a:gdLst/>
            <a:ahLst/>
            <a:cxnLst/>
            <a:rect l="l" t="t" r="r" b="b"/>
            <a:pathLst>
              <a:path w="457200" h="457200">
                <a:moveTo>
                  <a:pt x="228600" y="0"/>
                </a:moveTo>
                <a:lnTo>
                  <a:pt x="228600" y="0"/>
                </a:lnTo>
                <a:cubicBezTo>
                  <a:pt x="354768" y="0"/>
                  <a:pt x="457200" y="102432"/>
                  <a:pt x="457200" y="228600"/>
                </a:cubicBezTo>
                <a:lnTo>
                  <a:pt x="457200" y="228600"/>
                </a:lnTo>
                <a:cubicBezTo>
                  <a:pt x="457200" y="354768"/>
                  <a:pt x="354768" y="457200"/>
                  <a:pt x="228600" y="457200"/>
                </a:cubicBezTo>
                <a:lnTo>
                  <a:pt x="228600" y="457200"/>
                </a:lnTo>
                <a:cubicBezTo>
                  <a:pt x="102432" y="457200"/>
                  <a:pt x="0" y="354768"/>
                  <a:pt x="0" y="228600"/>
                </a:cubicBezTo>
                <a:lnTo>
                  <a:pt x="0" y="228600"/>
                </a:lnTo>
                <a:cubicBezTo>
                  <a:pt x="0" y="102432"/>
                  <a:pt x="102432" y="0"/>
                  <a:pt x="228600" y="0"/>
                </a:cubicBezTo>
                <a:close/>
              </a:path>
            </a:pathLst>
          </a:custGeom>
          <a:solidFill>
            <a:srgbClr val="D4A373"/>
          </a:solidFill>
          <a:ln/>
        </p:spPr>
      </p:sp>
      <p:sp>
        <p:nvSpPr>
          <p:cNvPr id="24" name="Shape 21"/>
          <p:cNvSpPr/>
          <p:nvPr/>
        </p:nvSpPr>
        <p:spPr>
          <a:xfrm>
            <a:off x="6486525" y="4205288"/>
            <a:ext cx="228600" cy="228600"/>
          </a:xfrm>
          <a:custGeom>
            <a:avLst/>
            <a:gdLst/>
            <a:ahLst/>
            <a:cxnLst/>
            <a:rect l="l" t="t" r="r" b="b"/>
            <a:pathLst>
              <a:path w="228600" h="228600">
                <a:moveTo>
                  <a:pt x="114300" y="0"/>
                </a:moveTo>
                <a:cubicBezTo>
                  <a:pt x="116354" y="0"/>
                  <a:pt x="118408" y="446"/>
                  <a:pt x="120283" y="1295"/>
                </a:cubicBezTo>
                <a:lnTo>
                  <a:pt x="204401" y="36969"/>
                </a:lnTo>
                <a:cubicBezTo>
                  <a:pt x="214223" y="41121"/>
                  <a:pt x="221546" y="50810"/>
                  <a:pt x="221501" y="62508"/>
                </a:cubicBezTo>
                <a:cubicBezTo>
                  <a:pt x="221278" y="106799"/>
                  <a:pt x="203061" y="187836"/>
                  <a:pt x="126132" y="224671"/>
                </a:cubicBezTo>
                <a:cubicBezTo>
                  <a:pt x="118676" y="228243"/>
                  <a:pt x="110014" y="228243"/>
                  <a:pt x="102557" y="224671"/>
                </a:cubicBezTo>
                <a:cubicBezTo>
                  <a:pt x="25584" y="187836"/>
                  <a:pt x="7412" y="106799"/>
                  <a:pt x="7188" y="62508"/>
                </a:cubicBezTo>
                <a:cubicBezTo>
                  <a:pt x="7144" y="50810"/>
                  <a:pt x="14466" y="41121"/>
                  <a:pt x="24289" y="36969"/>
                </a:cubicBezTo>
                <a:lnTo>
                  <a:pt x="108362" y="1295"/>
                </a:lnTo>
                <a:cubicBezTo>
                  <a:pt x="110237" y="446"/>
                  <a:pt x="112246" y="0"/>
                  <a:pt x="114300" y="0"/>
                </a:cubicBezTo>
                <a:close/>
                <a:moveTo>
                  <a:pt x="114300" y="29825"/>
                </a:moveTo>
                <a:lnTo>
                  <a:pt x="114300" y="198641"/>
                </a:lnTo>
                <a:cubicBezTo>
                  <a:pt x="175915" y="168816"/>
                  <a:pt x="192479" y="102736"/>
                  <a:pt x="192881" y="63178"/>
                </a:cubicBezTo>
                <a:lnTo>
                  <a:pt x="114300" y="29870"/>
                </a:lnTo>
                <a:lnTo>
                  <a:pt x="114300" y="29870"/>
                </a:lnTo>
                <a:close/>
              </a:path>
            </a:pathLst>
          </a:custGeom>
          <a:solidFill>
            <a:srgbClr val="F9F7F3"/>
          </a:solidFill>
          <a:ln/>
        </p:spPr>
      </p:sp>
      <p:sp>
        <p:nvSpPr>
          <p:cNvPr id="25" name="Text 22"/>
          <p:cNvSpPr/>
          <p:nvPr/>
        </p:nvSpPr>
        <p:spPr>
          <a:xfrm>
            <a:off x="6943725" y="4167188"/>
            <a:ext cx="1552575" cy="3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10000"/>
              </a:lnSpc>
            </a:pPr>
            <a:r>
              <a:rPr lang="en-US" sz="1800" b="1" dirty="0">
                <a:solidFill>
                  <a:srgbClr val="F9F7F3"/>
                </a:solidFill>
                <a:latin typeface="Oranienbaum" pitchFamily="34" charset="0"/>
                <a:ea typeface="Oranienbaum" pitchFamily="34" charset="-122"/>
                <a:cs typeface="Oranienbaum" pitchFamily="34" charset="-120"/>
              </a:rPr>
              <a:t>Robust Security</a:t>
            </a:r>
            <a:endParaRPr lang="en-US" sz="1600" dirty="0"/>
          </a:p>
        </p:txBody>
      </p:sp>
      <p:sp>
        <p:nvSpPr>
          <p:cNvPr id="26" name="Text 23"/>
          <p:cNvSpPr/>
          <p:nvPr/>
        </p:nvSpPr>
        <p:spPr>
          <a:xfrm>
            <a:off x="6372225" y="4662488"/>
            <a:ext cx="5314950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40000"/>
              </a:lnSpc>
            </a:pPr>
            <a:r>
              <a:rPr lang="en-US" sz="1200" dirty="0">
                <a:solidFill>
                  <a:srgbClr val="F9F7F3">
                    <a:alpha val="90000"/>
                  </a:srgbClr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Comprehensive cybersecurity measures protecting customer data, business operations, and brand reputation—building trust in an increasingly digital world.</a:t>
            </a:r>
            <a:endParaRPr lang="en-US" sz="1600" dirty="0"/>
          </a:p>
        </p:txBody>
      </p:sp>
      <p:sp>
        <p:nvSpPr>
          <p:cNvPr id="27" name="Shape 24"/>
          <p:cNvSpPr/>
          <p:nvPr/>
        </p:nvSpPr>
        <p:spPr>
          <a:xfrm>
            <a:off x="381000" y="5834063"/>
            <a:ext cx="11430000" cy="952500"/>
          </a:xfrm>
          <a:custGeom>
            <a:avLst/>
            <a:gdLst/>
            <a:ahLst/>
            <a:cxnLst/>
            <a:rect l="l" t="t" r="r" b="b"/>
            <a:pathLst>
              <a:path w="11430000" h="952500">
                <a:moveTo>
                  <a:pt x="114300" y="0"/>
                </a:moveTo>
                <a:lnTo>
                  <a:pt x="11315700" y="0"/>
                </a:lnTo>
                <a:cubicBezTo>
                  <a:pt x="11378784" y="0"/>
                  <a:pt x="11430000" y="51216"/>
                  <a:pt x="11430000" y="114300"/>
                </a:cubicBezTo>
                <a:lnTo>
                  <a:pt x="11430000" y="838200"/>
                </a:lnTo>
                <a:cubicBezTo>
                  <a:pt x="11430000" y="901284"/>
                  <a:pt x="11378784" y="952500"/>
                  <a:pt x="11315700" y="952500"/>
                </a:cubicBezTo>
                <a:lnTo>
                  <a:pt x="114300" y="952500"/>
                </a:lnTo>
                <a:cubicBezTo>
                  <a:pt x="51216" y="952500"/>
                  <a:pt x="0" y="901284"/>
                  <a:pt x="0" y="838200"/>
                </a:cubicBezTo>
                <a:lnTo>
                  <a:pt x="0" y="114300"/>
                </a:lnTo>
                <a:cubicBezTo>
                  <a:pt x="0" y="51216"/>
                  <a:pt x="51216" y="0"/>
                  <a:pt x="114300" y="0"/>
                </a:cubicBezTo>
                <a:close/>
              </a:path>
            </a:pathLst>
          </a:custGeom>
          <a:solidFill>
            <a:srgbClr val="D4A373"/>
          </a:solidFill>
          <a:ln/>
        </p:spPr>
      </p:sp>
      <p:sp>
        <p:nvSpPr>
          <p:cNvPr id="28" name="Text 25"/>
          <p:cNvSpPr/>
          <p:nvPr/>
        </p:nvSpPr>
        <p:spPr>
          <a:xfrm>
            <a:off x="523875" y="6024563"/>
            <a:ext cx="11144250" cy="26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>
              <a:lnSpc>
                <a:spcPct val="120000"/>
              </a:lnSpc>
            </a:pPr>
            <a:r>
              <a:rPr lang="en-US" sz="1500" b="1" dirty="0">
                <a:solidFill>
                  <a:srgbClr val="F9F7F3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Fresh Flavors, Local Vibes, Digital Excellence</a:t>
            </a:r>
            <a:endParaRPr lang="en-US" sz="1600" dirty="0"/>
          </a:p>
        </p:txBody>
      </p:sp>
      <p:sp>
        <p:nvSpPr>
          <p:cNvPr id="29" name="Text 26"/>
          <p:cNvSpPr/>
          <p:nvPr/>
        </p:nvSpPr>
        <p:spPr>
          <a:xfrm>
            <a:off x="533400" y="6367463"/>
            <a:ext cx="1112520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>
              <a:lnSpc>
                <a:spcPct val="130000"/>
              </a:lnSpc>
            </a:pPr>
            <a:r>
              <a:rPr lang="en-US" sz="1200" dirty="0">
                <a:solidFill>
                  <a:srgbClr val="F9F7F3">
                    <a:alpha val="90000"/>
                  </a:srgbClr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Positioning Urban Green Café for sustainable growth and lasting customer relationships</a:t>
            </a:r>
            <a:endParaRPr lang="en-US" sz="1600" dirty="0"/>
          </a:p>
        </p:txBody>
      </p:sp>
    </p:spTree>
  </p:cSld>
  <p:clrMapOvr>
    <a:masterClrMapping/>
  </p:clrMapOvr>
  <p:transition>
    <p:fade/>
  </p:transition>
</p:sld>
</file>

<file path=ppt/theme/theme1.xml><?xml version="1.0" encoding="utf-8"?>
<a:theme xmlns:a="http://schemas.openxmlformats.org/drawingml/2006/main" name="Custom Theme">
  <a:themeElements>
    <a:clrScheme name="Custom">
      <a:dk1>
        <a:srgbClr val="000000"/>
      </a:dk1>
      <a:lt1>
        <a:srgbClr val="FFFFFF"/>
      </a:lt1>
      <a:dk2>
        <a:srgbClr val="333333"/>
      </a:dk2>
      <a:lt2>
        <a:srgbClr val="EEEEEE"/>
      </a:lt2>
      <a:accent1>
        <a:srgbClr val="8DAAC2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21</TotalTime>
  <Words>1882</Words>
  <Application>Microsoft Office PowerPoint</Application>
  <PresentationFormat>Widescreen</PresentationFormat>
  <Paragraphs>383</Paragraphs>
  <Slides>13</Slides>
  <Notes>12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9" baseType="lpstr">
      <vt:lpstr>Calibri</vt:lpstr>
      <vt:lpstr>Quattrocento Sans</vt:lpstr>
      <vt:lpstr>Arial</vt:lpstr>
      <vt:lpstr>Oranienbaum</vt:lpstr>
      <vt:lpstr>Unna</vt:lpstr>
      <vt:lpstr>Custom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>Moonshot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Urban Green Café: Online Presence Strategy</dc:title>
  <dc:subject>Urban Green Café: Online Presence Strategy</dc:subject>
  <dc:creator>Glib Lomakin (2327205)</dc:creator>
  <cp:lastModifiedBy>Glib Lomakin (2327205)</cp:lastModifiedBy>
  <cp:revision>3</cp:revision>
  <dcterms:created xsi:type="dcterms:W3CDTF">2026-04-12T04:25:47Z</dcterms:created>
  <dcterms:modified xsi:type="dcterms:W3CDTF">2026-04-12T04:48:54Z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AIGC">
    <vt:lpwstr>{"Label":"Urban Green Café: Online Presence Strategy","ContentProducer":"001191110108MACG2KBH8F10000","ProduceID":"19d7b125-1f52-838e-8000-000097599a3c","ReservedCode1":"","ContentPropagator":"001191110108MACG2KBH8F20000","PropagateID":"19d7b125-1f52-838e-8000-000097599a3c","ReservedCode2":""}</vt:lpwstr>
  </property>
</Properties>
</file>