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sldIdLst>
    <p:sldId id="259" r:id="rId5"/>
    <p:sldId id="257" r:id="rId6"/>
    <p:sldId id="445" r:id="rId7"/>
    <p:sldId id="535" r:id="rId8"/>
    <p:sldId id="446" r:id="rId9"/>
    <p:sldId id="538" r:id="rId10"/>
    <p:sldId id="432" r:id="rId11"/>
    <p:sldId id="265" r:id="rId12"/>
    <p:sldId id="358" r:id="rId13"/>
    <p:sldId id="467" r:id="rId14"/>
    <p:sldId id="469" r:id="rId15"/>
    <p:sldId id="473" r:id="rId16"/>
    <p:sldId id="266" r:id="rId17"/>
    <p:sldId id="489" r:id="rId18"/>
    <p:sldId id="570" r:id="rId19"/>
    <p:sldId id="578" r:id="rId20"/>
    <p:sldId id="533" r:id="rId21"/>
    <p:sldId id="336" r:id="rId22"/>
    <p:sldId id="370" r:id="rId23"/>
    <p:sldId id="462" r:id="rId24"/>
    <p:sldId id="536" r:id="rId25"/>
    <p:sldId id="461" r:id="rId26"/>
    <p:sldId id="559" r:id="rId27"/>
    <p:sldId id="560" r:id="rId28"/>
    <p:sldId id="438" r:id="rId29"/>
    <p:sldId id="507" r:id="rId30"/>
    <p:sldId id="495" r:id="rId31"/>
    <p:sldId id="494" r:id="rId32"/>
    <p:sldId id="498" r:id="rId33"/>
    <p:sldId id="421" r:id="rId34"/>
    <p:sldId id="508" r:id="rId35"/>
    <p:sldId id="493" r:id="rId36"/>
    <p:sldId id="472" r:id="rId37"/>
    <p:sldId id="509" r:id="rId38"/>
    <p:sldId id="369" r:id="rId39"/>
    <p:sldId id="510" r:id="rId40"/>
    <p:sldId id="539" r:id="rId41"/>
    <p:sldId id="572" r:id="rId42"/>
    <p:sldId id="476" r:id="rId43"/>
    <p:sldId id="511" r:id="rId44"/>
    <p:sldId id="561" r:id="rId45"/>
    <p:sldId id="474" r:id="rId46"/>
    <p:sldId id="512" r:id="rId47"/>
    <p:sldId id="395" r:id="rId48"/>
    <p:sldId id="326" r:id="rId49"/>
    <p:sldId id="371" r:id="rId50"/>
    <p:sldId id="436" r:id="rId51"/>
    <p:sldId id="418" r:id="rId52"/>
    <p:sldId id="534" r:id="rId53"/>
    <p:sldId id="527" r:id="rId54"/>
    <p:sldId id="528" r:id="rId55"/>
    <p:sldId id="529" r:id="rId56"/>
    <p:sldId id="530" r:id="rId57"/>
    <p:sldId id="579" r:id="rId58"/>
    <p:sldId id="483" r:id="rId59"/>
    <p:sldId id="260"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6885E1-861B-424E-9C44-3866F18D44B5}" v="7" dt="2025-10-02T08:32:28.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ata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leganto/nui/lists"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53.svg"/></Relationships>
</file>

<file path=ppt/slides/_rels/slide14.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55.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0.svg"/><Relationship Id="rId7" Type="http://schemas.openxmlformats.org/officeDocument/2006/relationships/image" Target="../media/image64.svg"/><Relationship Id="rId2" Type="http://schemas.openxmlformats.org/officeDocument/2006/relationships/image" Target="../media/image59.png"/><Relationship Id="rId1" Type="http://schemas.openxmlformats.org/officeDocument/2006/relationships/slideLayout" Target="../slideLayouts/slideLayout10.xml"/><Relationship Id="rId6" Type="http://schemas.openxmlformats.org/officeDocument/2006/relationships/image" Target="../media/image63.png"/><Relationship Id="rId11" Type="http://schemas.openxmlformats.org/officeDocument/2006/relationships/image" Target="../media/image68.svg"/><Relationship Id="rId5" Type="http://schemas.openxmlformats.org/officeDocument/2006/relationships/image" Target="../media/image62.sv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svg"/></Relationships>
</file>

<file path=ppt/slides/_rels/slide21.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71.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74.png"/><Relationship Id="rId4" Type="http://schemas.openxmlformats.org/officeDocument/2006/relationships/image" Target="../media/image73.png"/></Relationships>
</file>

<file path=ppt/slides/_rels/slide2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10.xml"/><Relationship Id="rId4" Type="http://schemas.openxmlformats.org/officeDocument/2006/relationships/image" Target="../media/image85.svg"/></Relationships>
</file>

<file path=ppt/slides/_rels/slide3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3.png"/><Relationship Id="rId1" Type="http://schemas.openxmlformats.org/officeDocument/2006/relationships/slideLayout" Target="../slideLayouts/slideLayout10.xml"/><Relationship Id="rId4" Type="http://schemas.openxmlformats.org/officeDocument/2006/relationships/image" Target="../media/image87.svg"/></Relationships>
</file>

<file path=ppt/slides/_rels/slide3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98.png"/><Relationship Id="rId4" Type="http://schemas.openxmlformats.org/officeDocument/2006/relationships/image" Target="../media/image97.png"/></Relationships>
</file>

<file path=ppt/slides/_rels/slide42.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10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104.png"/></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10.xml"/><Relationship Id="rId4" Type="http://schemas.openxmlformats.org/officeDocument/2006/relationships/image" Target="../media/image108.png"/></Relationships>
</file>

<file path=ppt/slides/_rels/slide5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12.jpg"/></Relationships>
</file>

<file path=ppt/slides/_rels/slide53.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MA Art, Design &amp; Performance</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Art resources.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22" name="TextBox 21">
            <a:extLst>
              <a:ext uri="{FF2B5EF4-FFF2-40B4-BE49-F238E27FC236}">
                <a16:creationId xmlns:a16="http://schemas.microsoft.com/office/drawing/2014/main" id="{889170E5-D4E5-6B6B-0B81-E9BFB3356D5B}"/>
              </a:ext>
            </a:extLst>
          </p:cNvPr>
          <p:cNvSpPr txBox="1"/>
          <p:nvPr/>
        </p:nvSpPr>
        <p:spPr>
          <a:xfrm>
            <a:off x="7569317" y="1907458"/>
            <a:ext cx="3980652" cy="2862322"/>
          </a:xfrm>
          <a:prstGeom prst="rect">
            <a:avLst/>
          </a:prstGeom>
          <a:noFill/>
        </p:spPr>
        <p:txBody>
          <a:bodyPr wrap="square" rtlCol="0">
            <a:spAutoFit/>
          </a:bodyPr>
          <a:lstStyle/>
          <a:p>
            <a:r>
              <a:rPr lang="en-GB" sz="2000" i="0" dirty="0">
                <a:solidFill>
                  <a:srgbClr val="424242"/>
                </a:solidFill>
                <a:effectLst/>
              </a:rPr>
              <a:t>On the library website, you’ll find all the services and support available to help you.</a:t>
            </a:r>
          </a:p>
          <a:p>
            <a:br>
              <a:rPr lang="en-GB" sz="2000" dirty="0"/>
            </a:br>
            <a:r>
              <a:rPr lang="en-GB" sz="2000" i="0" dirty="0">
                <a:solidFill>
                  <a:srgbClr val="424242"/>
                </a:solidFill>
                <a:effectLst/>
              </a:rPr>
              <a:t>To get started, click on ‘Getting Started Guides’ to explore subject-specific guides that show you where to find useful information and support for your course.</a:t>
            </a:r>
            <a:endParaRPr lang="en-GB" sz="2000" dirty="0">
              <a:cs typeface="Calibri Light" panose="020F0302020204030204" pitchFamily="34" charset="0"/>
            </a:endParaRPr>
          </a:p>
        </p:txBody>
      </p:sp>
      <p:pic>
        <p:nvPicPr>
          <p:cNvPr id="8" name="Picture 7">
            <a:extLst>
              <a:ext uri="{FF2B5EF4-FFF2-40B4-BE49-F238E27FC236}">
                <a16:creationId xmlns:a16="http://schemas.microsoft.com/office/drawing/2014/main" id="{A64B0B87-11AB-82CE-E8D1-560D915D6D82}"/>
              </a:ext>
            </a:extLst>
          </p:cNvPr>
          <p:cNvPicPr>
            <a:picLocks noChangeAspect="1"/>
          </p:cNvPicPr>
          <p:nvPr/>
        </p:nvPicPr>
        <p:blipFill>
          <a:blip r:embed="rId3"/>
          <a:srcRect l="29423" t="12741" r="29808" b="8042"/>
          <a:stretch/>
        </p:blipFill>
        <p:spPr>
          <a:xfrm>
            <a:off x="698242" y="1907458"/>
            <a:ext cx="6719476" cy="3633359"/>
          </a:xfrm>
          <a:prstGeom prst="rect">
            <a:avLst/>
          </a:prstGeom>
        </p:spPr>
      </p:pic>
    </p:spTree>
    <p:extLst>
      <p:ext uri="{BB962C8B-B14F-4D97-AF65-F5344CB8AC3E}">
        <p14:creationId xmlns:p14="http://schemas.microsoft.com/office/powerpoint/2010/main" val="222645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374074" y="5404127"/>
            <a:ext cx="3126318"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0D952045-5D02-D8AA-4066-483625542571}"/>
              </a:ext>
            </a:extLst>
          </p:cNvPr>
          <p:cNvPicPr>
            <a:picLocks noChangeAspect="1"/>
          </p:cNvPicPr>
          <p:nvPr/>
        </p:nvPicPr>
        <p:blipFill>
          <a:blip r:embed="rId3"/>
          <a:srcRect l="29448" t="12482" r="29816" b="10481"/>
          <a:stretch>
            <a:fillRect/>
          </a:stretch>
        </p:blipFill>
        <p:spPr>
          <a:xfrm>
            <a:off x="374074" y="1869481"/>
            <a:ext cx="5926827" cy="3119038"/>
          </a:xfrm>
          <a:prstGeom prst="rect">
            <a:avLst/>
          </a:prstGeom>
        </p:spPr>
      </p:pic>
      <p:sp>
        <p:nvSpPr>
          <p:cNvPr id="4" name="TextBox 3">
            <a:extLst>
              <a:ext uri="{FF2B5EF4-FFF2-40B4-BE49-F238E27FC236}">
                <a16:creationId xmlns:a16="http://schemas.microsoft.com/office/drawing/2014/main" id="{FFB3AFA7-9917-BDE6-D8CB-06C15E79BB26}"/>
              </a:ext>
            </a:extLst>
          </p:cNvPr>
          <p:cNvSpPr txBox="1"/>
          <p:nvPr/>
        </p:nvSpPr>
        <p:spPr>
          <a:xfrm>
            <a:off x="6463323" y="1337805"/>
            <a:ext cx="5354603" cy="4701287"/>
          </a:xfrm>
          <a:prstGeom prst="rect">
            <a:avLst/>
          </a:prstGeom>
          <a:noFill/>
        </p:spPr>
        <p:txBody>
          <a:bodyPr wrap="square" rtlCol="0">
            <a:spAutoFit/>
          </a:bodyPr>
          <a:lstStyle/>
          <a:p>
            <a:pPr algn="l">
              <a:spcBef>
                <a:spcPts val="600"/>
              </a:spcBef>
              <a:spcAft>
                <a:spcPts val="300"/>
              </a:spcAft>
              <a:buNone/>
            </a:pPr>
            <a:r>
              <a:rPr lang="en-GB" i="0" dirty="0">
                <a:solidFill>
                  <a:srgbClr val="424242"/>
                </a:solidFill>
                <a:effectLst/>
              </a:rPr>
              <a:t>Once you’ve chosen your subject, you’ll get access to everything you need, including:</a:t>
            </a:r>
          </a:p>
          <a:p>
            <a:pPr algn="l">
              <a:spcBef>
                <a:spcPts val="600"/>
              </a:spcBef>
              <a:spcAft>
                <a:spcPts val="300"/>
              </a:spcAft>
              <a:buNone/>
            </a:pPr>
            <a:endParaRPr lang="en-GB" i="0" dirty="0">
              <a:solidFill>
                <a:srgbClr val="424242"/>
              </a:solidFill>
              <a:effectLst/>
            </a:endParaRPr>
          </a:p>
          <a:p>
            <a:pPr algn="l">
              <a:spcBef>
                <a:spcPts val="300"/>
              </a:spcBef>
              <a:spcAft>
                <a:spcPts val="300"/>
              </a:spcAft>
              <a:buFont typeface="Arial" panose="020B0604020202020204" pitchFamily="34" charset="0"/>
              <a:buChar char="•"/>
            </a:pPr>
            <a:r>
              <a:rPr lang="en-GB" i="0" dirty="0">
                <a:solidFill>
                  <a:srgbClr val="424242"/>
                </a:solidFill>
                <a:effectLst/>
              </a:rPr>
              <a:t>Your library account</a:t>
            </a:r>
          </a:p>
          <a:p>
            <a:pPr algn="l">
              <a:spcBef>
                <a:spcPts val="300"/>
              </a:spcBef>
              <a:spcAft>
                <a:spcPts val="300"/>
              </a:spcAft>
              <a:buFont typeface="Arial" panose="020B0604020202020204" pitchFamily="34" charset="0"/>
              <a:buChar char="•"/>
            </a:pPr>
            <a:r>
              <a:rPr lang="en-GB" i="0" dirty="0">
                <a:solidFill>
                  <a:srgbClr val="424242"/>
                </a:solidFill>
                <a:effectLst/>
              </a:rPr>
              <a:t>Essential reading lists</a:t>
            </a:r>
          </a:p>
          <a:p>
            <a:pPr algn="l">
              <a:spcBef>
                <a:spcPts val="300"/>
              </a:spcBef>
              <a:spcAft>
                <a:spcPts val="300"/>
              </a:spcAft>
              <a:buFont typeface="Arial" panose="020B0604020202020204" pitchFamily="34" charset="0"/>
              <a:buChar char="•"/>
            </a:pPr>
            <a:r>
              <a:rPr lang="en-GB" i="0" dirty="0">
                <a:solidFill>
                  <a:srgbClr val="424242"/>
                </a:solidFill>
                <a:effectLst/>
              </a:rPr>
              <a:t>Digital skills support</a:t>
            </a:r>
          </a:p>
          <a:p>
            <a:pPr algn="l">
              <a:spcBef>
                <a:spcPts val="300"/>
              </a:spcBef>
              <a:spcAft>
                <a:spcPts val="300"/>
              </a:spcAft>
              <a:buFont typeface="Arial" panose="020B0604020202020204" pitchFamily="34" charset="0"/>
              <a:buChar char="•"/>
            </a:pPr>
            <a:r>
              <a:rPr lang="en-GB" i="0" dirty="0">
                <a:solidFill>
                  <a:srgbClr val="424242"/>
                </a:solidFill>
                <a:effectLst/>
              </a:rPr>
              <a:t>Referencing guides</a:t>
            </a:r>
          </a:p>
          <a:p>
            <a:pPr algn="l">
              <a:spcBef>
                <a:spcPts val="300"/>
              </a:spcBef>
              <a:spcAft>
                <a:spcPts val="300"/>
              </a:spcAft>
            </a:pPr>
            <a:endParaRPr lang="en-GB" i="0" dirty="0">
              <a:solidFill>
                <a:srgbClr val="424242"/>
              </a:solidFill>
              <a:effectLst/>
            </a:endParaRPr>
          </a:p>
          <a:p>
            <a:pPr algn="l">
              <a:spcBef>
                <a:spcPts val="600"/>
              </a:spcBef>
              <a:spcAft>
                <a:spcPts val="300"/>
              </a:spcAft>
            </a:pPr>
            <a:r>
              <a:rPr lang="en-GB" i="0" dirty="0">
                <a:solidFill>
                  <a:srgbClr val="424242"/>
                </a:solidFill>
                <a:effectLst/>
              </a:rPr>
              <a:t>You can also explore books, journals, and other resources tailored to your subject.</a:t>
            </a:r>
          </a:p>
          <a:p>
            <a:pPr algn="l">
              <a:spcBef>
                <a:spcPts val="600"/>
              </a:spcBef>
              <a:spcAft>
                <a:spcPts val="300"/>
              </a:spcAft>
            </a:pPr>
            <a:br>
              <a:rPr lang="en-GB" i="0" dirty="0">
                <a:solidFill>
                  <a:srgbClr val="424242"/>
                </a:solidFill>
                <a:effectLst/>
              </a:rPr>
            </a:br>
            <a:r>
              <a:rPr lang="en-GB" i="0" dirty="0">
                <a:solidFill>
                  <a:srgbClr val="424242"/>
                </a:solidFill>
                <a:effectLst/>
              </a:rPr>
              <a:t>Need help? You’ll find contact details for your Academic Liaison Librarian and Digital Skills Advisors—they’re here to support you throughout your studies.</a:t>
            </a:r>
          </a:p>
        </p:txBody>
      </p:sp>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6" name="Picture 5">
            <a:extLst>
              <a:ext uri="{FF2B5EF4-FFF2-40B4-BE49-F238E27FC236}">
                <a16:creationId xmlns:a16="http://schemas.microsoft.com/office/drawing/2014/main" id="{A56DF715-7B50-8B87-4987-44BCA5688B28}"/>
              </a:ext>
            </a:extLst>
          </p:cNvPr>
          <p:cNvPicPr>
            <a:picLocks noChangeAspect="1"/>
          </p:cNvPicPr>
          <p:nvPr/>
        </p:nvPicPr>
        <p:blipFill>
          <a:blip r:embed="rId3"/>
          <a:srcRect l="29359" t="12281" r="29359" b="5368"/>
          <a:stretch>
            <a:fillRect/>
          </a:stretch>
        </p:blipFill>
        <p:spPr>
          <a:xfrm>
            <a:off x="4884945" y="1613006"/>
            <a:ext cx="6822501" cy="3787425"/>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pic>
        <p:nvPicPr>
          <p:cNvPr id="8" name="Picture 7">
            <a:extLst>
              <a:ext uri="{FF2B5EF4-FFF2-40B4-BE49-F238E27FC236}">
                <a16:creationId xmlns:a16="http://schemas.microsoft.com/office/drawing/2014/main" id="{DA21E3D2-AD66-9EB0-734A-C4B975F4770A}"/>
              </a:ext>
            </a:extLst>
          </p:cNvPr>
          <p:cNvPicPr>
            <a:picLocks noChangeAspect="1"/>
          </p:cNvPicPr>
          <p:nvPr/>
        </p:nvPicPr>
        <p:blipFill>
          <a:blip r:embed="rId2"/>
          <a:srcRect l="29290" t="12766" r="29421" b="5530"/>
          <a:stretch>
            <a:fillRect/>
          </a:stretch>
        </p:blipFill>
        <p:spPr>
          <a:xfrm>
            <a:off x="470333" y="1883508"/>
            <a:ext cx="6415020" cy="3532554"/>
          </a:xfrm>
          <a:prstGeom prst="rect">
            <a:avLst/>
          </a:prstGeom>
        </p:spPr>
      </p:pic>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372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1265614"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a:t>
            </a:r>
            <a:r>
              <a:rPr lang="en-GB" sz="2000">
                <a:solidFill>
                  <a:srgbClr val="424242"/>
                </a:solidFill>
              </a:rPr>
              <a:t>new research.</a:t>
            </a:r>
            <a:endParaRPr lang="en-GB" sz="2000" dirty="0">
              <a:solidFill>
                <a:srgbClr val="424242"/>
              </a:solidFill>
            </a:endParaRP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2826514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32193730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37183010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p:spPr>
      </p:pic>
    </p:spTree>
    <p:extLst>
      <p:ext uri="{BB962C8B-B14F-4D97-AF65-F5344CB8AC3E}">
        <p14:creationId xmlns:p14="http://schemas.microsoft.com/office/powerpoint/2010/main" val="29260890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5810350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711</TotalTime>
  <Words>3235</Words>
  <Application>Microsoft Office PowerPoint</Application>
  <PresentationFormat>Widescreen</PresentationFormat>
  <Paragraphs>402</Paragraphs>
  <Slides>56</Slides>
  <Notes>6</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Library Research </vt:lpstr>
      <vt:lpstr>PowerPoint Presentation</vt:lpstr>
      <vt:lpstr>Using the library for research</vt:lpstr>
      <vt:lpstr>Aim of the session</vt:lpstr>
      <vt:lpstr>Services and support</vt:lpstr>
      <vt:lpstr>PowerPoint Presentation</vt:lpstr>
      <vt:lpstr>Getting Started Guides</vt:lpstr>
      <vt:lpstr>Choose from the A-Z list of subjects</vt:lpstr>
      <vt:lpstr>Online Resource Lists – your shortcut</vt:lpstr>
      <vt:lpstr>Why use them?</vt:lpstr>
      <vt:lpstr>Boost your research and referencing skills</vt:lpstr>
      <vt:lpstr>Your research strategy</vt:lpstr>
      <vt:lpstr>Phrase searching &amp; terminology</vt:lpstr>
      <vt:lpstr>Evaluating articles critically</vt:lpstr>
      <vt:lpstr>Use the CRAAP test to evaluate sources</vt:lpstr>
      <vt:lpstr>Adapted CRAAP test – for GenAI tools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Proquest Central</vt:lpstr>
      <vt:lpstr>WGSN – Fashion &amp; Interiors</vt:lpstr>
      <vt:lpstr>Ebook content</vt:lpstr>
      <vt:lpstr>Taylor &amp; Francis</vt:lpstr>
      <vt:lpstr>What is Browzine?</vt:lpstr>
      <vt:lpstr>Browse by subject category</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2025-10-03T07:25:55Z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