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258" r:id="rId4"/>
    <p:sldId id="259" r:id="rId5"/>
    <p:sldId id="299" r:id="rId6"/>
    <p:sldId id="265" r:id="rId7"/>
    <p:sldId id="268" r:id="rId8"/>
    <p:sldId id="280" r:id="rId9"/>
    <p:sldId id="281" r:id="rId10"/>
    <p:sldId id="297" r:id="rId11"/>
    <p:sldId id="284" r:id="rId12"/>
    <p:sldId id="271" r:id="rId13"/>
    <p:sldId id="260" r:id="rId14"/>
    <p:sldId id="261" r:id="rId15"/>
    <p:sldId id="272" r:id="rId16"/>
    <p:sldId id="300" r:id="rId17"/>
    <p:sldId id="262" r:id="rId18"/>
    <p:sldId id="274" r:id="rId19"/>
    <p:sldId id="270" r:id="rId20"/>
    <p:sldId id="276" r:id="rId21"/>
    <p:sldId id="277" r:id="rId22"/>
    <p:sldId id="273" r:id="rId23"/>
    <p:sldId id="285" r:id="rId24"/>
    <p:sldId id="301" r:id="rId25"/>
    <p:sldId id="289" r:id="rId26"/>
    <p:sldId id="290" r:id="rId27"/>
    <p:sldId id="291" r:id="rId28"/>
    <p:sldId id="292" r:id="rId29"/>
    <p:sldId id="293" r:id="rId30"/>
    <p:sldId id="294" r:id="rId31"/>
    <p:sldId id="296" r:id="rId32"/>
    <p:sldId id="295" r:id="rId33"/>
    <p:sldId id="287" r:id="rId34"/>
    <p:sldId id="288" r:id="rId35"/>
    <p:sldId id="298" r:id="rId36"/>
    <p:sldId id="267" r:id="rId37"/>
    <p:sldId id="264" r:id="rId38"/>
  </p:sldIdLst>
  <p:sldSz cx="18288000" cy="10287000"/>
  <p:notesSz cx="6858000" cy="9144000"/>
  <p:embeddedFontLst>
    <p:embeddedFont>
      <p:font typeface="Canva Sans" panose="020B0604020202020204" charset="0"/>
      <p:regular r:id="rId40"/>
    </p:embeddedFont>
    <p:embeddedFont>
      <p:font typeface="Canva Sans Bold" panose="020B0604020202020204" charset="0"/>
      <p:regular r:id="rId41"/>
    </p:embeddedFont>
    <p:embeddedFont>
      <p:font typeface="DM Sans Medium" pitchFamily="2" charset="0"/>
      <p:regular r:id="rId42"/>
      <p:italic r:id="rId43"/>
    </p:embeddedFont>
    <p:embeddedFont>
      <p:font typeface="Lao UI" panose="020B0502040204020203" pitchFamily="34" charset="0"/>
      <p:regular r:id="rId44"/>
      <p:bold r:id="rId45"/>
    </p:embeddedFont>
    <p:embeddedFont>
      <p:font typeface="Lato" panose="020F0502020204030203" pitchFamily="34" charset="0"/>
      <p:regular r:id="rId46"/>
      <p:bold r:id="rId47"/>
      <p:italic r:id="rId48"/>
      <p:boldItalic r:id="rId49"/>
    </p:embeddedFont>
    <p:embeddedFont>
      <p:font typeface="Montserrat Bold" panose="020B0604020202020204" charset="0"/>
      <p:regular r:id="rId50"/>
      <p:bold r:id="rId51"/>
    </p:embeddedFont>
    <p:embeddedFont>
      <p:font typeface="Montserrat Medium" panose="00000600000000000000" pitchFamily="2" charset="0"/>
      <p:regular r:id="rId52"/>
      <p:italic r:id="rId53"/>
    </p:embeddedFont>
    <p:embeddedFont>
      <p:font typeface="Montserrat Ultra-Bold" panose="020B0604020202020204" charset="0"/>
      <p:regular r:id="rId54"/>
    </p:embeddedFont>
    <p:embeddedFont>
      <p:font typeface="Open Sans" panose="020B0606030504020204" pitchFamily="34" charset="0"/>
      <p:regular r:id="rId55"/>
      <p:bold r:id="rId56"/>
      <p:italic r:id="rId57"/>
      <p:boldItalic r:id="rId58"/>
    </p:embeddedFont>
    <p:embeddedFont>
      <p:font typeface="Roboto" panose="02000000000000000000" pitchFamily="2" charset="0"/>
      <p:regular r:id="rId59"/>
      <p:bold r:id="rId60"/>
      <p:italic r:id="rId61"/>
      <p:boldItalic r:id="rId6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F56FF9-B0CB-4C4A-86F6-E7AEA5A52819}" v="60" dt="2025-10-18T12:57:41.385"/>
    <p1510:client id="{AF130AF7-83E7-47B4-B6F1-09583054C568}" v="6" dt="2025-10-18T13:07:48.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8275" autoAdjust="0"/>
  </p:normalViewPr>
  <p:slideViewPr>
    <p:cSldViewPr>
      <p:cViewPr varScale="1">
        <p:scale>
          <a:sx n="53" d="100"/>
          <a:sy n="53" d="100"/>
        </p:scale>
        <p:origin x="375" y="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font" Target="fonts/font16.fntdata"/><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font" Target="fonts/font14.fntdata"/><Relationship Id="rId58" Type="http://schemas.openxmlformats.org/officeDocument/2006/relationships/font" Target="fonts/font19.fntdata"/><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font" Target="fonts/font22.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openxmlformats.org/officeDocument/2006/relationships/font" Target="fonts/font17.fntdata"/><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1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59" Type="http://schemas.openxmlformats.org/officeDocument/2006/relationships/font" Target="fonts/font20.fntdata"/><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font" Target="fonts/font2.fntdata"/><Relationship Id="rId54" Type="http://schemas.openxmlformats.org/officeDocument/2006/relationships/font" Target="fonts/font15.fntdata"/><Relationship Id="rId62" Type="http://schemas.openxmlformats.org/officeDocument/2006/relationships/font" Target="fonts/font23.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 Id="rId57" Type="http://schemas.openxmlformats.org/officeDocument/2006/relationships/font" Target="fonts/font1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font" Target="fonts/font13.fntdata"/><Relationship Id="rId60" Type="http://schemas.openxmlformats.org/officeDocument/2006/relationships/font" Target="fonts/font21.fntdata"/><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F01D6-EBA7-47B1-AC29-EA1D9D756D71}" type="doc">
      <dgm:prSet loTypeId="urn:microsoft.com/office/officeart/2005/8/layout/hChevron3" loCatId="process" qsTypeId="urn:microsoft.com/office/officeart/2005/8/quickstyle/simple1#1" qsCatId="simple" csTypeId="urn:microsoft.com/office/officeart/2005/8/colors/accent1_2#1" csCatId="accent1"/>
      <dgm:spPr/>
      <dgm:t>
        <a:bodyPr/>
        <a:lstStyle/>
        <a:p>
          <a:endParaRPr lang="en-US"/>
        </a:p>
      </dgm:t>
    </dgm:pt>
    <dgm:pt modelId="{24079653-C900-4BAA-87CF-A10F9428025D}">
      <dgm:prSet/>
      <dgm:spPr/>
      <dgm:t>
        <a:bodyPr/>
        <a:lstStyle/>
        <a:p>
          <a:r>
            <a:rPr lang="en-US" b="1"/>
            <a:t>Do you think there is a link between substance misuse and criminality?</a:t>
          </a:r>
          <a:endParaRPr lang="en-US"/>
        </a:p>
      </dgm:t>
    </dgm:pt>
    <dgm:pt modelId="{27286FFB-0F35-4E60-8B41-36940A9140B9}" type="parTrans" cxnId="{C65C6257-A66B-4977-9D45-EA32A367036B}">
      <dgm:prSet/>
      <dgm:spPr/>
      <dgm:t>
        <a:bodyPr/>
        <a:lstStyle/>
        <a:p>
          <a:endParaRPr lang="en-US"/>
        </a:p>
      </dgm:t>
    </dgm:pt>
    <dgm:pt modelId="{05C3F3EC-D586-40B6-A85F-4ECD47B6D989}" type="sibTrans" cxnId="{C65C6257-A66B-4977-9D45-EA32A367036B}">
      <dgm:prSet/>
      <dgm:spPr/>
      <dgm:t>
        <a:bodyPr/>
        <a:lstStyle/>
        <a:p>
          <a:endParaRPr lang="en-US"/>
        </a:p>
      </dgm:t>
    </dgm:pt>
    <dgm:pt modelId="{641610F7-C357-4CD6-AB55-6F9FED4051EB}">
      <dgm:prSet/>
      <dgm:spPr/>
      <dgm:t>
        <a:bodyPr/>
        <a:lstStyle/>
        <a:p>
          <a:r>
            <a:rPr lang="en-US" b="1"/>
            <a:t>Are certain substances more likely to be linked to certain types of crime? </a:t>
          </a:r>
          <a:endParaRPr lang="en-US"/>
        </a:p>
      </dgm:t>
    </dgm:pt>
    <dgm:pt modelId="{6BB53AD7-7187-44FB-A796-34669B551B7D}" type="parTrans" cxnId="{2E79A112-08C1-4C44-B634-541D5D07FF2A}">
      <dgm:prSet/>
      <dgm:spPr/>
      <dgm:t>
        <a:bodyPr/>
        <a:lstStyle/>
        <a:p>
          <a:endParaRPr lang="en-US"/>
        </a:p>
      </dgm:t>
    </dgm:pt>
    <dgm:pt modelId="{F1E46CA3-7914-4AB8-B45B-F762286B81BA}" type="sibTrans" cxnId="{2E79A112-08C1-4C44-B634-541D5D07FF2A}">
      <dgm:prSet/>
      <dgm:spPr/>
      <dgm:t>
        <a:bodyPr/>
        <a:lstStyle/>
        <a:p>
          <a:endParaRPr lang="en-US"/>
        </a:p>
      </dgm:t>
    </dgm:pt>
    <dgm:pt modelId="{4D6C45BC-C8A0-4749-A659-607E7D2B659D}">
      <dgm:prSet/>
      <dgm:spPr/>
      <dgm:t>
        <a:bodyPr/>
        <a:lstStyle/>
        <a:p>
          <a:r>
            <a:rPr lang="en-US" b="1"/>
            <a:t>If so, why or why not?</a:t>
          </a:r>
          <a:endParaRPr lang="en-US"/>
        </a:p>
      </dgm:t>
    </dgm:pt>
    <dgm:pt modelId="{86302721-2C72-40F3-AD79-7055BE6AF04B}" type="parTrans" cxnId="{1B6B40F0-C69E-4756-8382-DA5901086DBA}">
      <dgm:prSet/>
      <dgm:spPr/>
      <dgm:t>
        <a:bodyPr/>
        <a:lstStyle/>
        <a:p>
          <a:endParaRPr lang="en-US"/>
        </a:p>
      </dgm:t>
    </dgm:pt>
    <dgm:pt modelId="{687F30A1-D732-453C-9436-1474A02C40BE}" type="sibTrans" cxnId="{1B6B40F0-C69E-4756-8382-DA5901086DBA}">
      <dgm:prSet/>
      <dgm:spPr/>
      <dgm:t>
        <a:bodyPr/>
        <a:lstStyle/>
        <a:p>
          <a:endParaRPr lang="en-US"/>
        </a:p>
      </dgm:t>
    </dgm:pt>
    <dgm:pt modelId="{7AC446C9-5A7B-4B36-84CA-98FEEF57B524}" type="pres">
      <dgm:prSet presAssocID="{523F01D6-EBA7-47B1-AC29-EA1D9D756D71}" presName="Name0" presStyleCnt="0">
        <dgm:presLayoutVars>
          <dgm:dir/>
          <dgm:resizeHandles val="exact"/>
        </dgm:presLayoutVars>
      </dgm:prSet>
      <dgm:spPr/>
    </dgm:pt>
    <dgm:pt modelId="{2EC9011D-078D-4879-A23C-D9A692F8081A}" type="pres">
      <dgm:prSet presAssocID="{24079653-C900-4BAA-87CF-A10F9428025D}" presName="parAndChTx" presStyleLbl="node1" presStyleIdx="0" presStyleCnt="2">
        <dgm:presLayoutVars>
          <dgm:bulletEnabled val="1"/>
        </dgm:presLayoutVars>
      </dgm:prSet>
      <dgm:spPr/>
    </dgm:pt>
    <dgm:pt modelId="{6382664B-20AC-445E-A704-E00A7C597BE9}" type="pres">
      <dgm:prSet presAssocID="{05C3F3EC-D586-40B6-A85F-4ECD47B6D989}" presName="parAndChSpace" presStyleCnt="0"/>
      <dgm:spPr/>
    </dgm:pt>
    <dgm:pt modelId="{DB2CED02-6071-4CEF-BE74-C71D32F88781}" type="pres">
      <dgm:prSet presAssocID="{641610F7-C357-4CD6-AB55-6F9FED4051EB}" presName="parAndChTx" presStyleLbl="node1" presStyleIdx="1" presStyleCnt="2">
        <dgm:presLayoutVars>
          <dgm:bulletEnabled val="1"/>
        </dgm:presLayoutVars>
      </dgm:prSet>
      <dgm:spPr/>
    </dgm:pt>
  </dgm:ptLst>
  <dgm:cxnLst>
    <dgm:cxn modelId="{2E79A112-08C1-4C44-B634-541D5D07FF2A}" srcId="{523F01D6-EBA7-47B1-AC29-EA1D9D756D71}" destId="{641610F7-C357-4CD6-AB55-6F9FED4051EB}" srcOrd="1" destOrd="0" parTransId="{6BB53AD7-7187-44FB-A796-34669B551B7D}" sibTransId="{F1E46CA3-7914-4AB8-B45B-F762286B81BA}"/>
    <dgm:cxn modelId="{C65C6257-A66B-4977-9D45-EA32A367036B}" srcId="{523F01D6-EBA7-47B1-AC29-EA1D9D756D71}" destId="{24079653-C900-4BAA-87CF-A10F9428025D}" srcOrd="0" destOrd="0" parTransId="{27286FFB-0F35-4E60-8B41-36940A9140B9}" sibTransId="{05C3F3EC-D586-40B6-A85F-4ECD47B6D989}"/>
    <dgm:cxn modelId="{A3F6DB82-5FDA-4108-A940-28B7ABBFF7CF}" type="presOf" srcId="{24079653-C900-4BAA-87CF-A10F9428025D}" destId="{2EC9011D-078D-4879-A23C-D9A692F8081A}" srcOrd="0" destOrd="0" presId="urn:microsoft.com/office/officeart/2005/8/layout/hChevron3"/>
    <dgm:cxn modelId="{F4FDA69B-5112-4F6E-B6A6-3C683DAF565D}" type="presOf" srcId="{523F01D6-EBA7-47B1-AC29-EA1D9D756D71}" destId="{7AC446C9-5A7B-4B36-84CA-98FEEF57B524}" srcOrd="0" destOrd="0" presId="urn:microsoft.com/office/officeart/2005/8/layout/hChevron3"/>
    <dgm:cxn modelId="{9C98A4C4-9BFB-47F8-B0DA-811198D4A607}" type="presOf" srcId="{4D6C45BC-C8A0-4749-A659-607E7D2B659D}" destId="{DB2CED02-6071-4CEF-BE74-C71D32F88781}" srcOrd="0" destOrd="1" presId="urn:microsoft.com/office/officeart/2005/8/layout/hChevron3"/>
    <dgm:cxn modelId="{1B6B40F0-C69E-4756-8382-DA5901086DBA}" srcId="{641610F7-C357-4CD6-AB55-6F9FED4051EB}" destId="{4D6C45BC-C8A0-4749-A659-607E7D2B659D}" srcOrd="0" destOrd="0" parTransId="{86302721-2C72-40F3-AD79-7055BE6AF04B}" sibTransId="{687F30A1-D732-453C-9436-1474A02C40BE}"/>
    <dgm:cxn modelId="{3EB4B2F0-D3FB-4836-BF3E-37C3043413C1}" type="presOf" srcId="{641610F7-C357-4CD6-AB55-6F9FED4051EB}" destId="{DB2CED02-6071-4CEF-BE74-C71D32F88781}" srcOrd="0" destOrd="0" presId="urn:microsoft.com/office/officeart/2005/8/layout/hChevron3"/>
    <dgm:cxn modelId="{43A7A8BC-F95D-43D0-A350-75E97F9CF086}" type="presParOf" srcId="{7AC446C9-5A7B-4B36-84CA-98FEEF57B524}" destId="{2EC9011D-078D-4879-A23C-D9A692F8081A}" srcOrd="0" destOrd="0" presId="urn:microsoft.com/office/officeart/2005/8/layout/hChevron3"/>
    <dgm:cxn modelId="{CBBAE24D-D081-4F24-9885-BA1BCE8A4A09}" type="presParOf" srcId="{7AC446C9-5A7B-4B36-84CA-98FEEF57B524}" destId="{6382664B-20AC-445E-A704-E00A7C597BE9}" srcOrd="1" destOrd="0" presId="urn:microsoft.com/office/officeart/2005/8/layout/hChevron3"/>
    <dgm:cxn modelId="{D2C6AC85-6E95-44BC-A751-D3814934B5AC}" type="presParOf" srcId="{7AC446C9-5A7B-4B36-84CA-98FEEF57B524}" destId="{DB2CED02-6071-4CEF-BE74-C71D32F88781}" srcOrd="2"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9011D-078D-4879-A23C-D9A692F8081A}">
      <dsp:nvSpPr>
        <dsp:cNvPr id="0" name=""/>
        <dsp:cNvSpPr/>
      </dsp:nvSpPr>
      <dsp:spPr>
        <a:xfrm>
          <a:off x="8172" y="1022236"/>
          <a:ext cx="5802625" cy="4642100"/>
        </a:xfrm>
        <a:prstGeom prst="homePlate">
          <a:avLst>
            <a:gd name="adj" fmla="val 2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704" tIns="101600" rIns="818815" bIns="101600" numCol="1" spcCol="1270" anchor="ctr" anchorCtr="0">
          <a:noAutofit/>
        </a:bodyPr>
        <a:lstStyle/>
        <a:p>
          <a:pPr marL="0" lvl="0" indent="0" algn="ctr" defTabSz="1778000">
            <a:lnSpc>
              <a:spcPct val="90000"/>
            </a:lnSpc>
            <a:spcBef>
              <a:spcPct val="0"/>
            </a:spcBef>
            <a:spcAft>
              <a:spcPct val="35000"/>
            </a:spcAft>
            <a:buNone/>
          </a:pPr>
          <a:r>
            <a:rPr lang="en-US" sz="4000" b="1" kern="1200"/>
            <a:t>Do you think there is a link between substance misuse and criminality?</a:t>
          </a:r>
          <a:endParaRPr lang="en-US" sz="4000" kern="1200"/>
        </a:p>
      </dsp:txBody>
      <dsp:txXfrm>
        <a:off x="8172" y="1022236"/>
        <a:ext cx="5222363" cy="4642100"/>
      </dsp:txXfrm>
    </dsp:sp>
    <dsp:sp modelId="{DB2CED02-6071-4CEF-BE74-C71D32F88781}">
      <dsp:nvSpPr>
        <dsp:cNvPr id="0" name=""/>
        <dsp:cNvSpPr/>
      </dsp:nvSpPr>
      <dsp:spPr>
        <a:xfrm>
          <a:off x="4650273" y="1022236"/>
          <a:ext cx="5802625" cy="4642100"/>
        </a:xfrm>
        <a:prstGeom prst="chevron">
          <a:avLst>
            <a:gd name="adj" fmla="val 2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704" tIns="101600" rIns="204704" bIns="101600" numCol="1" spcCol="1270" anchor="t" anchorCtr="0">
          <a:noAutofit/>
        </a:bodyPr>
        <a:lstStyle/>
        <a:p>
          <a:pPr marL="0" lvl="0" indent="0" algn="l" defTabSz="1778000">
            <a:lnSpc>
              <a:spcPct val="90000"/>
            </a:lnSpc>
            <a:spcBef>
              <a:spcPct val="0"/>
            </a:spcBef>
            <a:spcAft>
              <a:spcPct val="35000"/>
            </a:spcAft>
            <a:buNone/>
          </a:pPr>
          <a:r>
            <a:rPr lang="en-US" sz="4000" b="1" kern="1200"/>
            <a:t>Are certain substances more likely to be linked to certain types of crime? </a:t>
          </a:r>
          <a:endParaRPr lang="en-US" sz="4000" kern="1200"/>
        </a:p>
        <a:p>
          <a:pPr marL="285750" lvl="1" indent="-285750" algn="l" defTabSz="1377950">
            <a:lnSpc>
              <a:spcPct val="90000"/>
            </a:lnSpc>
            <a:spcBef>
              <a:spcPct val="0"/>
            </a:spcBef>
            <a:spcAft>
              <a:spcPct val="15000"/>
            </a:spcAft>
            <a:buChar char="•"/>
          </a:pPr>
          <a:r>
            <a:rPr lang="en-US" sz="3100" b="1" kern="1200"/>
            <a:t>If so, why or why not?</a:t>
          </a:r>
          <a:endParaRPr lang="en-US" sz="3100" kern="1200"/>
        </a:p>
      </dsp:txBody>
      <dsp:txXfrm>
        <a:off x="5810798" y="1022236"/>
        <a:ext cx="3481575" cy="464210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06.10.2026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as.org.uk/factsheet/violence-and-crim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ias.org.uk/wp-content/uploads/2020/12/Alcohol-related-crime-reporting-%E2%80%93-what-do-we-know.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ons.gov.uk/peoplepopulationandcommunity/crimeandjustice/compendium/focusonviolentcrimeandsexualoffences/2015-02-12/chapter5violentcrimeandsexualoffencesalcoholrelatedviolence#:~:text=Violent%20incidents%20were%20more%20often,of%20incidents%20were%20alcohol%2Drelated."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lcoholchange.org.uk/alcohol-facts/fact-sheets/alcohol-crime-and-disorde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lcoholchange.org.uk/alcohol-facts/fact-sheets/alcohol-crime-and-disorder"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drugwise.org.uk/how-much-crime-is-drug-related/#:~:text=Some%20research%20studies%20have%20found,to%20pay%20for%20their%20drug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pccs.police.uk/member-resources/resources/in-focus-tackling-addictions/"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hmicfrs.justiceinspectorates.gov.uk/publication-html/police-response-to-burglary-robbery-and-other-acquisitive-crime/"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ampshire-pcc.gov.uk/commissioner/partnership-working/integrated-offender-management"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andfonline.com/doi/epdf/10.2147/SAR.S143251?needAccess=true"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ons.gov.uk/peoplepopulationandcommunity/crimeandjustice/methodologies/measuringdrugrelatedhomicidemethodologyfebruary2024"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v.uk/government/publications/drug-related-law-enforcement-activity-and-serious-violent-crime/the-impact-of-drug-related-law-enforcement-activity-on-serious-violence-and-homicide-a-systematic-review"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hmiprobation.justiceinspectorates.gov.uk/our-research/evidence-base-probation-service/specific-areas-of-delivery/substance-misuse/"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75583/16052022_-_ACMD_Drug_Misuse_Prevention_Report_-_Final__Published_version_.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ons.gov.uk/peoplepopulationandcommunity/crimeandjustice/datasets/drugmisuseinenglandandwalesappendixtable"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s://lginform.local.gov.uk/reports/lgastandard?mod-metric=469&amp;mod-area=E06000023&amp;mod-group=AllLaInRegion&amp;mod-type=comparisonGroupType&amp;mod-period=2" TargetMode="External"/><Relationship Id="rId4" Type="http://schemas.openxmlformats.org/officeDocument/2006/relationships/hyperlink" Target="https://www.statista.com/statistics/283103/drugs-in-england-and-wa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220174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2863698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2092454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buNone/>
            </a:pPr>
            <a:r>
              <a:rPr lang="en-GB" dirty="0">
                <a:hlinkClick r:id="rId3"/>
              </a:rPr>
              <a:t>Violence and crime - Institute of Alcohol Studies</a:t>
            </a:r>
            <a:endParaRPr lang="en-GB" b="0" i="0" dirty="0">
              <a:solidFill>
                <a:srgbClr val="434343"/>
              </a:solidFill>
              <a:effectLst/>
              <a:latin typeface="Open Sans" panose="020B0606030504020204" pitchFamily="34" charset="0"/>
            </a:endParaRPr>
          </a:p>
          <a:p>
            <a:pPr algn="l">
              <a:buNone/>
            </a:pPr>
            <a:r>
              <a:rPr lang="en-GB" dirty="0">
                <a:hlinkClick r:id="rId4"/>
              </a:rPr>
              <a:t>Microsoft Word - Alcohol-related crime reporting – what do we </a:t>
            </a:r>
            <a:r>
              <a:rPr lang="en-GB" dirty="0" err="1">
                <a:hlinkClick r:id="rId4"/>
              </a:rPr>
              <a:t>know?.docx</a:t>
            </a:r>
            <a:endParaRPr lang="en-GB" b="0" i="0" dirty="0">
              <a:solidFill>
                <a:srgbClr val="434343"/>
              </a:solidFill>
              <a:effectLst/>
              <a:latin typeface="Open Sans" panose="020B0606030504020204" pitchFamily="34" charset="0"/>
            </a:endParaRPr>
          </a:p>
          <a:p>
            <a:pPr algn="l">
              <a:buNone/>
            </a:pPr>
            <a:endParaRPr lang="en-GB" b="0" i="0" dirty="0">
              <a:solidFill>
                <a:srgbClr val="434343"/>
              </a:solidFill>
              <a:effectLst/>
              <a:latin typeface="Open Sans" panose="020B0606030504020204" pitchFamily="34" charset="0"/>
            </a:endParaRPr>
          </a:p>
          <a:p>
            <a:pPr algn="l">
              <a:buNone/>
            </a:pPr>
            <a:endParaRPr lang="en-GB" b="0" i="0" dirty="0">
              <a:solidFill>
                <a:srgbClr val="43434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3332849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Violent Crime and Sexual Offences - Alcohol-Related Violence - Office for National Statistics (ons.gov.uk)</a:t>
            </a:r>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8</a:t>
            </a:fld>
            <a:endParaRPr lang="en-GB"/>
          </a:p>
        </p:txBody>
      </p:sp>
    </p:spTree>
    <p:extLst>
      <p:ext uri="{BB962C8B-B14F-4D97-AF65-F5344CB8AC3E}">
        <p14:creationId xmlns:p14="http://schemas.microsoft.com/office/powerpoint/2010/main" val="2692306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171450" indent="-171450">
              <a:buFontTx/>
              <a:buChar char="-"/>
            </a:pPr>
            <a:endParaRPr lang="en-GB" dirty="0"/>
          </a:p>
          <a:p>
            <a:pPr marL="0" indent="0">
              <a:buFontTx/>
              <a:buNone/>
            </a:pPr>
            <a:endParaRPr lang="en-GB" dirty="0"/>
          </a:p>
          <a:p>
            <a:pPr marL="0" indent="0">
              <a:buFontTx/>
              <a:buNone/>
            </a:pPr>
            <a:r>
              <a:rPr lang="en-GB" dirty="0">
                <a:hlinkClick r:id="rId3"/>
              </a:rPr>
              <a:t>Alcohol, crime and disorder | Alcohol Change UK</a:t>
            </a:r>
            <a:endParaRPr lang="en-GB" b="0" i="0" dirty="0">
              <a:solidFill>
                <a:srgbClr val="2C2A29"/>
              </a:solidFill>
              <a:effectLst/>
              <a:highlight>
                <a:srgbClr val="FFFFFF"/>
              </a:highlight>
              <a:latin typeface="Change"/>
            </a:endParaRPr>
          </a:p>
          <a:p>
            <a:pPr marL="0" indent="0">
              <a:buFontTx/>
              <a:buNone/>
            </a:pPr>
            <a:endParaRPr lang="en-GB" b="0" i="0" dirty="0">
              <a:solidFill>
                <a:srgbClr val="2C2A29"/>
              </a:solidFill>
              <a:effectLst/>
              <a:highlight>
                <a:srgbClr val="FFFFFF"/>
              </a:highlight>
              <a:latin typeface="Change"/>
            </a:endParaRPr>
          </a:p>
          <a:p>
            <a:pPr marL="0" indent="0">
              <a:buFontTx/>
              <a:buNone/>
            </a:pPr>
            <a:endParaRPr lang="en-GB" b="0" i="0" dirty="0">
              <a:solidFill>
                <a:srgbClr val="2C2A29"/>
              </a:solidFill>
              <a:effectLst/>
              <a:highlight>
                <a:srgbClr val="FFFFFF"/>
              </a:highlight>
              <a:latin typeface="Change"/>
            </a:endParaRPr>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9</a:t>
            </a:fld>
            <a:endParaRPr lang="en-GB"/>
          </a:p>
        </p:txBody>
      </p:sp>
    </p:spTree>
    <p:extLst>
      <p:ext uri="{BB962C8B-B14F-4D97-AF65-F5344CB8AC3E}">
        <p14:creationId xmlns:p14="http://schemas.microsoft.com/office/powerpoint/2010/main" val="122348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2430552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Alcohol, crime and disorder | Alcohol Change UK</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11</a:t>
            </a:fld>
            <a:endParaRPr lang="en-GB"/>
          </a:p>
        </p:txBody>
      </p:sp>
    </p:spTree>
    <p:extLst>
      <p:ext uri="{BB962C8B-B14F-4D97-AF65-F5344CB8AC3E}">
        <p14:creationId xmlns:p14="http://schemas.microsoft.com/office/powerpoint/2010/main" val="3356866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How much crime is drug related? – </a:t>
            </a:r>
            <a:r>
              <a:rPr lang="en-GB" dirty="0" err="1">
                <a:hlinkClick r:id="rId3"/>
              </a:rPr>
              <a:t>DrugWise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3356085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Case study exercise</a:t>
            </a:r>
          </a:p>
          <a:p>
            <a:r>
              <a:rPr lang="en-US" dirty="0"/>
              <a:t>Each group will be given a category of crime to explore.</a:t>
            </a:r>
          </a:p>
          <a:p>
            <a:r>
              <a:rPr lang="en-US" dirty="0"/>
              <a:t>1. Acquisitive</a:t>
            </a:r>
          </a:p>
          <a:p>
            <a:r>
              <a:rPr lang="en-US" dirty="0"/>
              <a:t>2. Violent</a:t>
            </a:r>
          </a:p>
          <a:p>
            <a:r>
              <a:rPr lang="en-US" dirty="0"/>
              <a:t>3. Drug trafficking/distribution/exploitation</a:t>
            </a:r>
          </a:p>
          <a:p>
            <a:r>
              <a:rPr lang="en-US" dirty="0"/>
              <a:t>Question1 – Provide examples of offences/</a:t>
            </a:r>
            <a:r>
              <a:rPr lang="en-US" dirty="0" err="1"/>
              <a:t>behaviours</a:t>
            </a:r>
            <a:r>
              <a:rPr lang="en-US" dirty="0"/>
              <a:t> within this category.</a:t>
            </a:r>
          </a:p>
          <a:p>
            <a:r>
              <a:rPr lang="en-US" dirty="0"/>
              <a:t>Question 2 – What are the current statistics in relation to the number of people committing these crimes whilst misusing substances?</a:t>
            </a:r>
          </a:p>
          <a:p>
            <a:r>
              <a:rPr lang="en-US" dirty="0"/>
              <a:t>Question 3 – Which substances are most likely to be involved in this offending </a:t>
            </a:r>
            <a:r>
              <a:rPr lang="en-US" dirty="0" err="1"/>
              <a:t>behaviour</a:t>
            </a:r>
            <a:r>
              <a:rPr lang="en-US" dirty="0"/>
              <a:t>?</a:t>
            </a:r>
          </a:p>
          <a:p>
            <a:r>
              <a:rPr lang="en-US" dirty="0"/>
              <a:t>Question 4 – Provide some examples of why people who commit these crimes may be drug dependent?</a:t>
            </a:r>
          </a:p>
          <a:p>
            <a:r>
              <a:rPr lang="en-US" dirty="0"/>
              <a:t>Question 5 – Are there any other underlying factors which can increase the likelihood of offending within this category?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dirty="0">
                <a:hlinkClick r:id="rId3"/>
              </a:rPr>
              <a:t>In Focus: Tackling Addictions - The Association of Police and Crime Commissioners</a:t>
            </a:r>
            <a:endParaRPr lang="en-GB" dirty="0"/>
          </a:p>
          <a:p>
            <a:endParaRPr lang="en-GB" dirty="0"/>
          </a:p>
          <a:p>
            <a:r>
              <a:rPr lang="en-GB" dirty="0">
                <a:hlinkClick r:id="rId4"/>
              </a:rPr>
              <a:t>The police response to burglary, robbery and other acquisitive crime - Finding time for crime - His Majesty’s Inspectorate of Constabulary and Fire &amp; Rescue Services</a:t>
            </a:r>
            <a:endParaRPr lang="en-GB" dirty="0"/>
          </a:p>
          <a:p>
            <a:endParaRPr lang="en-US" dirty="0"/>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CASES OF GOOD PRACTICE - </a:t>
            </a:r>
            <a:r>
              <a:rPr lang="en-GB" dirty="0">
                <a:hlinkClick r:id="rId3"/>
              </a:rPr>
              <a:t>Integrated Offender Management - Hampshire Police and Crime Commissioner</a:t>
            </a:r>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1288365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Associations between substance use and type of crime in prisoners with substance use problems – a focus on violence and fatal violence</a:t>
            </a:r>
            <a:endParaRPr lang="en-GB" dirty="0"/>
          </a:p>
          <a:p>
            <a:endParaRPr lang="en-GB" dirty="0"/>
          </a:p>
          <a:p>
            <a:pPr algn="l">
              <a:lnSpc>
                <a:spcPts val="1875"/>
              </a:lnSpc>
              <a:spcBef>
                <a:spcPts val="1950"/>
              </a:spcBef>
              <a:spcAft>
                <a:spcPts val="1950"/>
              </a:spcAft>
            </a:pP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1347778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9F413-006F-D694-C706-07D66E0FA5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EC3205-0B87-A6E0-A735-C2AAD3B54CFC}"/>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665026D9-774C-4C2A-B742-00B234220D76}"/>
              </a:ext>
            </a:extLst>
          </p:cNvPr>
          <p:cNvSpPr>
            <a:spLocks noGrp="1"/>
          </p:cNvSpPr>
          <p:nvPr>
            <p:ph type="body" idx="1"/>
          </p:nvPr>
        </p:nvSpPr>
        <p:spPr/>
        <p:txBody>
          <a:bodyPr/>
          <a:lstStyle/>
          <a:p>
            <a:pPr algn="l">
              <a:lnSpc>
                <a:spcPts val="1875"/>
              </a:lnSpc>
              <a:spcBef>
                <a:spcPts val="1950"/>
              </a:spcBef>
              <a:spcAft>
                <a:spcPts val="1950"/>
              </a:spcAft>
            </a:pPr>
            <a:r>
              <a:rPr lang="en-GB" dirty="0"/>
              <a:t>https://www.proquest.com/docview/1979095287/fulltextPDF/E201966CFA124549PQ/1?accountid=130472&amp;sourcetype=Scholarly%20Journals</a:t>
            </a:r>
          </a:p>
          <a:p>
            <a:pPr algn="l">
              <a:lnSpc>
                <a:spcPts val="1875"/>
              </a:lnSpc>
              <a:spcBef>
                <a:spcPts val="1950"/>
              </a:spcBef>
              <a:spcAft>
                <a:spcPts val="1950"/>
              </a:spcAft>
            </a:pPr>
            <a:endParaRPr lang="en-GB" dirty="0"/>
          </a:p>
          <a:p>
            <a:pPr algn="l">
              <a:lnSpc>
                <a:spcPts val="1875"/>
              </a:lnSpc>
              <a:spcBef>
                <a:spcPts val="1950"/>
              </a:spcBef>
              <a:spcAft>
                <a:spcPts val="1950"/>
              </a:spcAft>
            </a:pPr>
            <a:endParaRPr lang="en-GB" dirty="0"/>
          </a:p>
        </p:txBody>
      </p:sp>
      <p:sp>
        <p:nvSpPr>
          <p:cNvPr id="4" name="Slide Number Placeholder 3">
            <a:extLst>
              <a:ext uri="{FF2B5EF4-FFF2-40B4-BE49-F238E27FC236}">
                <a16:creationId xmlns:a16="http://schemas.microsoft.com/office/drawing/2014/main" id="{A021763F-88ED-02D7-6D09-DC576DBBEA72}"/>
              </a:ext>
            </a:extLst>
          </p:cNvPr>
          <p:cNvSpPr>
            <a:spLocks noGrp="1"/>
          </p:cNvSpPr>
          <p:nvPr>
            <p:ph type="sldNum" sz="quarter" idx="5"/>
          </p:nvPr>
        </p:nvSpPr>
        <p:spPr/>
        <p:txBody>
          <a:bodyPr/>
          <a:lstStyle/>
          <a:p>
            <a:fld id="{871B2431-D351-4C6E-A3CF-9DFAC0E3E050}" type="slidenum">
              <a:rPr lang="cs-CZ" smtClean="0"/>
              <a:t>18</a:t>
            </a:fld>
            <a:endParaRPr lang="cs-CZ"/>
          </a:p>
        </p:txBody>
      </p:sp>
    </p:spTree>
    <p:extLst>
      <p:ext uri="{BB962C8B-B14F-4D97-AF65-F5344CB8AC3E}">
        <p14:creationId xmlns:p14="http://schemas.microsoft.com/office/powerpoint/2010/main" val="321369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Measuring drug-related homicide methodology: February 2024 - Office for National Statistics</a:t>
            </a:r>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687409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p>
        </p:txBody>
      </p:sp>
      <p:sp>
        <p:nvSpPr>
          <p:cNvPr id="4" name="Slide Number Placeholder 3"/>
          <p:cNvSpPr>
            <a:spLocks noGrp="1"/>
          </p:cNvSpPr>
          <p:nvPr>
            <p:ph type="sldNum" sz="quarter" idx="5"/>
          </p:nvPr>
        </p:nvSpPr>
        <p:spPr/>
        <p:txBody>
          <a:bodyPr/>
          <a:lstStyle/>
          <a:p>
            <a:fld id="{871B2431-D351-4C6E-A3CF-9DFAC0E3E050}" type="slidenum">
              <a:rPr lang="cs-CZ" smtClean="0"/>
              <a:t>20</a:t>
            </a:fld>
            <a:endParaRPr lang="cs-CZ"/>
          </a:p>
        </p:txBody>
      </p:sp>
    </p:spTree>
    <p:extLst>
      <p:ext uri="{BB962C8B-B14F-4D97-AF65-F5344CB8AC3E}">
        <p14:creationId xmlns:p14="http://schemas.microsoft.com/office/powerpoint/2010/main" val="1568360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21</a:t>
            </a:fld>
            <a:endParaRPr lang="cs-CZ"/>
          </a:p>
        </p:txBody>
      </p:sp>
    </p:spTree>
    <p:extLst>
      <p:ext uri="{BB962C8B-B14F-4D97-AF65-F5344CB8AC3E}">
        <p14:creationId xmlns:p14="http://schemas.microsoft.com/office/powerpoint/2010/main" val="33605828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4081C-3F9B-E823-525C-584350D3FD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0C085C-7CD0-EA75-CBCE-24534F982A0A}"/>
              </a:ext>
            </a:extLst>
          </p:cNvPr>
          <p:cNvSpPr>
            <a:spLocks noGrp="1" noRot="1" noChangeAspect="1"/>
          </p:cNvSpPr>
          <p:nvPr>
            <p:ph type="sldImg"/>
          </p:nvPr>
        </p:nvSpPr>
        <p:spPr>
          <a:xfrm>
            <a:off x="2290763" y="512763"/>
            <a:ext cx="4562475" cy="2566987"/>
          </a:xfrm>
        </p:spPr>
      </p:sp>
      <p:sp>
        <p:nvSpPr>
          <p:cNvPr id="3" name="Notes Placeholder 2">
            <a:extLst>
              <a:ext uri="{FF2B5EF4-FFF2-40B4-BE49-F238E27FC236}">
                <a16:creationId xmlns:a16="http://schemas.microsoft.com/office/drawing/2014/main" id="{DEC92E5F-58DF-C0CD-57B6-66215BE9A3C4}"/>
              </a:ext>
            </a:extLst>
          </p:cNvPr>
          <p:cNvSpPr>
            <a:spLocks noGrp="1"/>
          </p:cNvSpPr>
          <p:nvPr>
            <p:ph type="body" idx="1"/>
          </p:nvPr>
        </p:nvSpPr>
        <p:spPr/>
        <p:txBody>
          <a:bodyPr/>
          <a:lstStyle/>
          <a:p>
            <a:r>
              <a:rPr lang="en-GB" dirty="0">
                <a:hlinkClick r:id="rId3"/>
              </a:rPr>
              <a:t>The impact of drug-related law enforcement activity on serious violence and homicide: A systematic review - GOV.UK</a:t>
            </a: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AD088561-D4FC-75EF-F853-4839CA43495E}"/>
              </a:ext>
            </a:extLst>
          </p:cNvPr>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1851988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937889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25</a:t>
            </a:fld>
            <a:endParaRPr lang="cs-CZ"/>
          </a:p>
        </p:txBody>
      </p:sp>
    </p:spTree>
    <p:extLst>
      <p:ext uri="{BB962C8B-B14F-4D97-AF65-F5344CB8AC3E}">
        <p14:creationId xmlns:p14="http://schemas.microsoft.com/office/powerpoint/2010/main" val="15205078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b="1" dirty="0"/>
              <a:t>NCA Response</a:t>
            </a:r>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9210814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b="1" dirty="0"/>
              <a:t>Policy and Intervention</a:t>
            </a:r>
          </a:p>
          <a:p>
            <a:endParaRPr lang="en-GB" b="1" dirty="0"/>
          </a:p>
          <a:p>
            <a:r>
              <a:rPr lang="en-GB" b="1" dirty="0"/>
              <a:t>Probation and Treatment - </a:t>
            </a:r>
            <a:r>
              <a:rPr lang="en-GB" dirty="0">
                <a:hlinkClick r:id="rId3"/>
              </a:rPr>
              <a:t>Substance misuse – HM Inspectorate of Probation</a:t>
            </a:r>
            <a:endParaRPr lang="en-GB" b="1"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1634151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b="1" dirty="0"/>
              <a:t>Academic and Policy Recommendations </a:t>
            </a:r>
            <a:r>
              <a:rPr lang="en-GB" b="1" dirty="0">
                <a:hlinkClick r:id="rId3"/>
              </a:rPr>
              <a:t>–</a:t>
            </a:r>
            <a:r>
              <a:rPr lang="en-GB" b="1" dirty="0"/>
              <a:t> </a:t>
            </a:r>
          </a:p>
          <a:p>
            <a:endParaRPr lang="en-GB" b="1" dirty="0">
              <a:hlinkClick r:id="rId3"/>
            </a:endParaRPr>
          </a:p>
          <a:p>
            <a:r>
              <a:rPr lang="en-GB" dirty="0">
                <a:hlinkClick r:id="rId3"/>
              </a:rPr>
              <a:t>ACMD Drug Misuse Prevention Report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23615543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Lasting thought…..</a:t>
            </a:r>
          </a:p>
          <a:p>
            <a:endParaRPr lang="en-GB" dirty="0"/>
          </a:p>
          <a:p>
            <a:r>
              <a:rPr lang="en-GB" dirty="0"/>
              <a:t>The impact of child exploitation involved in drug use and organised crime</a:t>
            </a:r>
          </a:p>
        </p:txBody>
      </p:sp>
      <p:sp>
        <p:nvSpPr>
          <p:cNvPr id="4" name="Slide Number Placeholder 3"/>
          <p:cNvSpPr>
            <a:spLocks noGrp="1"/>
          </p:cNvSpPr>
          <p:nvPr>
            <p:ph type="sldNum" sz="quarter" idx="5"/>
          </p:nvPr>
        </p:nvSpPr>
        <p:spPr/>
        <p:txBody>
          <a:bodyPr/>
          <a:lstStyle/>
          <a:p>
            <a:fld id="{871B2431-D351-4C6E-A3CF-9DFAC0E3E050}" type="slidenum">
              <a:rPr lang="cs-CZ" smtClean="0"/>
              <a:t>34</a:t>
            </a:fld>
            <a:endParaRPr lang="cs-CZ"/>
          </a:p>
        </p:txBody>
      </p:sp>
    </p:spTree>
    <p:extLst>
      <p:ext uri="{BB962C8B-B14F-4D97-AF65-F5344CB8AC3E}">
        <p14:creationId xmlns:p14="http://schemas.microsoft.com/office/powerpoint/2010/main" val="28355113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151882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1800"/>
              </a:lnSpc>
              <a:buFont typeface="Arial" panose="020B0604020202020204" pitchFamily="34" charset="0"/>
              <a:buChar char="•"/>
            </a:pPr>
            <a:r>
              <a:rPr lang="en-GB" dirty="0">
                <a:hlinkClick r:id="rId3"/>
              </a:rPr>
              <a:t>Drug misuse in England and Wales - Appendix table - Office for National Statistics</a:t>
            </a:r>
            <a:r>
              <a:rPr lang="en-GB" dirty="0"/>
              <a:t> - Data</a:t>
            </a:r>
            <a:r>
              <a:rPr lang="en-GB" b="0" i="0" dirty="0">
                <a:solidFill>
                  <a:srgbClr val="535353"/>
                </a:solidFill>
                <a:effectLst/>
                <a:latin typeface="Roboto" panose="02000000000000000000" pitchFamily="2" charset="0"/>
              </a:rPr>
              <a:t> on drug use and demographic breakdowns.</a:t>
            </a:r>
          </a:p>
          <a:p>
            <a:pPr algn="l">
              <a:lnSpc>
                <a:spcPts val="1800"/>
              </a:lnSpc>
              <a:buFont typeface="Arial" panose="020B0604020202020204" pitchFamily="34" charset="0"/>
              <a:buChar char="•"/>
            </a:pPr>
            <a:endParaRPr lang="en-GB" b="1" i="0" u="sng" dirty="0">
              <a:solidFill>
                <a:srgbClr val="419533"/>
              </a:solidFill>
              <a:effectLst/>
              <a:latin typeface="Roboto" panose="02000000000000000000" pitchFamily="2" charset="0"/>
            </a:endParaRPr>
          </a:p>
          <a:p>
            <a:pPr marL="0" indent="0" algn="l">
              <a:lnSpc>
                <a:spcPts val="1800"/>
              </a:lnSpc>
              <a:buFontTx/>
              <a:buNone/>
            </a:pPr>
            <a:r>
              <a:rPr lang="en-GB" dirty="0">
                <a:hlinkClick r:id="rId4"/>
              </a:rPr>
              <a:t>England and Wales drug offences 2024| Statista</a:t>
            </a:r>
            <a:r>
              <a:rPr lang="en-GB" b="1" i="0" u="sng" dirty="0">
                <a:solidFill>
                  <a:srgbClr val="419533"/>
                </a:solidFill>
                <a:effectLst/>
                <a:latin typeface="Roboto" panose="02000000000000000000" pitchFamily="2" charset="0"/>
              </a:rPr>
              <a:t> </a:t>
            </a:r>
          </a:p>
          <a:p>
            <a:pPr marL="0" indent="0" algn="l">
              <a:lnSpc>
                <a:spcPts val="1800"/>
              </a:lnSpc>
              <a:buFontTx/>
              <a:buNone/>
            </a:pPr>
            <a:r>
              <a:rPr lang="en-GB" b="0" i="0" dirty="0">
                <a:solidFill>
                  <a:srgbClr val="535353"/>
                </a:solidFill>
                <a:effectLst/>
                <a:latin typeface="Roboto" panose="02000000000000000000" pitchFamily="2" charset="0"/>
              </a:rPr>
              <a:t>Police-recorded drug offences data across England and Wales (2013-2024).</a:t>
            </a:r>
          </a:p>
          <a:p>
            <a:pPr marL="0" indent="0" algn="l">
              <a:lnSpc>
                <a:spcPts val="1800"/>
              </a:lnSpc>
              <a:buFontTx/>
              <a:buNone/>
            </a:pPr>
            <a:endParaRPr lang="en-GB" b="0" i="0" dirty="0">
              <a:solidFill>
                <a:srgbClr val="535353"/>
              </a:solidFill>
              <a:effectLst/>
              <a:latin typeface="Roboto" panose="02000000000000000000" pitchFamily="2" charset="0"/>
            </a:endParaRPr>
          </a:p>
          <a:p>
            <a:pPr marL="0" indent="0" algn="l">
              <a:lnSpc>
                <a:spcPts val="1800"/>
              </a:lnSpc>
              <a:buFontTx/>
              <a:buNone/>
            </a:pPr>
            <a:endParaRPr lang="en-GB" b="0" i="0" dirty="0">
              <a:solidFill>
                <a:srgbClr val="535353"/>
              </a:solidFill>
              <a:effectLst/>
              <a:latin typeface="Roboto" panose="02000000000000000000" pitchFamily="2" charset="0"/>
            </a:endParaRPr>
          </a:p>
          <a:p>
            <a:pPr algn="l">
              <a:lnSpc>
                <a:spcPts val="1800"/>
              </a:lnSpc>
              <a:buFont typeface="Arial" panose="020B0604020202020204" pitchFamily="34" charset="0"/>
              <a:buChar char="•"/>
            </a:pPr>
            <a:r>
              <a:rPr lang="en-GB" dirty="0">
                <a:hlinkClick r:id="rId5"/>
              </a:rPr>
              <a:t>Drug offences (offences per 1,000 population) in Bristol | LG Inform</a:t>
            </a:r>
            <a:r>
              <a:rPr lang="en-GB" b="1" i="0" dirty="0">
                <a:solidFill>
                  <a:srgbClr val="535353"/>
                </a:solidFill>
                <a:effectLst/>
                <a:latin typeface="Roboto" panose="02000000000000000000" pitchFamily="2" charset="0"/>
              </a:rPr>
              <a:t>:</a:t>
            </a:r>
            <a:r>
              <a:rPr lang="en-GB" b="0" i="0" dirty="0">
                <a:solidFill>
                  <a:srgbClr val="535353"/>
                </a:solidFill>
                <a:effectLst/>
                <a:latin typeface="Roboto" panose="02000000000000000000" pitchFamily="2" charset="0"/>
              </a:rPr>
              <a:t> Drug offences by local authority, analysed per 1,000 population.</a:t>
            </a:r>
          </a:p>
          <a:p>
            <a:pPr algn="l">
              <a:lnSpc>
                <a:spcPts val="1800"/>
              </a:lnSpc>
            </a:pPr>
            <a:r>
              <a:rPr lang="en-GB" b="0" i="0" dirty="0">
                <a:solidFill>
                  <a:srgbClr val="535353"/>
                </a:solidFill>
                <a:effectLst/>
                <a:latin typeface="Roboto" panose="02000000000000000000" pitchFamily="2" charset="0"/>
              </a:rPr>
              <a:t>These statistics highlight the persistent challenge of drug-related crime in the UK, with no sign of significant decline.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400336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DB4F5EE-CE14-49DF-B4B7-C31D7536636F}" type="datetime1">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97FCAE6-F713-4CA5-B950-1F11CC9DFFCD}" type="datetime1">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DC6D0B-6CEB-4CDD-8F9E-9C83881867D7}" type="datetime1">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F3F202-E8A7-4BB8-BDEB-02191CBD4FD3}" type="datetime1">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A6A9722-331F-4ECE-92D8-8049EA56FF36}" type="datetime1">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FA9FD0-128F-420E-BA61-33A4F8F97690}" type="datetime1">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3E586-732C-4695-9A05-2EA5B044E7FE}" type="datetime1">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C7DD4D-B3F9-4441-8741-0EA84C419F07}" type="datetime1">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1850C7-479A-431B-8155-AA41E64AF227}" type="datetime1">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748246-77A7-4E7E-A273-7D51D370905B}" type="datetime1">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D554B4-D744-439A-A6E6-51E772075950}" type="datetime1">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
        <p:nvSpPr>
          <p:cNvPr id="2" name="Shape 0"/>
          <p:cNvSpPr/>
          <p:nvPr/>
        </p:nvSpPr>
        <p:spPr>
          <a:xfrm>
            <a:off x="0" y="0"/>
            <a:ext cx="18288000" cy="10287000"/>
          </a:xfrm>
          <a:prstGeom prst="rect">
            <a:avLst/>
          </a:prstGeom>
          <a:solidFill>
            <a:srgbClr val="111213"/>
          </a:solidFill>
          <a:ln/>
        </p:spPr>
      </p:sp>
      <p:sp>
        <p:nvSpPr>
          <p:cNvPr id="3" name="Shape 1"/>
          <p:cNvSpPr/>
          <p:nvPr/>
        </p:nvSpPr>
        <p:spPr>
          <a:xfrm>
            <a:off x="0" y="0"/>
            <a:ext cx="18288000" cy="10287000"/>
          </a:xfrm>
          <a:prstGeom prst="rect">
            <a:avLst/>
          </a:prstGeom>
          <a:solidFill>
            <a:srgbClr val="2D3133"/>
          </a:solidFill>
          <a:ln/>
        </p:spPr>
      </p:sp>
      <p:pic>
        <p:nvPicPr>
          <p:cNvPr id="4" name="Image 0" descr="preencoded.png">
            <a:hlinkClick r:id="rId2"/>
          </p:cNvPr>
          <p:cNvPicPr>
            <a:picLocks noChangeAspect="1"/>
          </p:cNvPicPr>
          <p:nvPr/>
        </p:nvPicPr>
        <p:blipFill>
          <a:blip r:embed="rId3"/>
          <a:stretch>
            <a:fillRect/>
          </a:stretch>
        </p:blipFill>
        <p:spPr>
          <a:xfrm>
            <a:off x="16049020" y="9686925"/>
            <a:ext cx="2153256" cy="514350"/>
          </a:xfrm>
          <a:prstGeom prst="rect">
            <a:avLst/>
          </a:prstGeom>
        </p:spPr>
      </p:pic>
    </p:spTree>
    <p:extLst>
      <p:ext uri="{BB962C8B-B14F-4D97-AF65-F5344CB8AC3E}">
        <p14:creationId xmlns:p14="http://schemas.microsoft.com/office/powerpoint/2010/main" val="23832772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
        <p:nvSpPr>
          <p:cNvPr id="2" name="Shape 0"/>
          <p:cNvSpPr/>
          <p:nvPr/>
        </p:nvSpPr>
        <p:spPr>
          <a:xfrm>
            <a:off x="0" y="0"/>
            <a:ext cx="18288000" cy="10287000"/>
          </a:xfrm>
          <a:prstGeom prst="rect">
            <a:avLst/>
          </a:prstGeom>
          <a:solidFill>
            <a:srgbClr val="111213"/>
          </a:solidFill>
          <a:ln/>
        </p:spPr>
      </p:sp>
      <p:sp>
        <p:nvSpPr>
          <p:cNvPr id="3" name="Shape 1"/>
          <p:cNvSpPr/>
          <p:nvPr/>
        </p:nvSpPr>
        <p:spPr>
          <a:xfrm>
            <a:off x="0" y="0"/>
            <a:ext cx="18288000" cy="10287000"/>
          </a:xfrm>
          <a:prstGeom prst="rect">
            <a:avLst/>
          </a:prstGeom>
          <a:solidFill>
            <a:srgbClr val="2D3133"/>
          </a:solidFill>
          <a:ln/>
        </p:spPr>
      </p:sp>
      <p:pic>
        <p:nvPicPr>
          <p:cNvPr id="4" name="Image 0" descr="preencoded.png">
            <a:hlinkClick r:id="rId2"/>
          </p:cNvPr>
          <p:cNvPicPr>
            <a:picLocks noChangeAspect="1"/>
          </p:cNvPicPr>
          <p:nvPr/>
        </p:nvPicPr>
        <p:blipFill>
          <a:blip r:embed="rId3"/>
          <a:stretch>
            <a:fillRect/>
          </a:stretch>
        </p:blipFill>
        <p:spPr>
          <a:xfrm>
            <a:off x="16049020" y="9686925"/>
            <a:ext cx="2153256" cy="514350"/>
          </a:xfrm>
          <a:prstGeom prst="rect">
            <a:avLst/>
          </a:prstGeom>
        </p:spPr>
      </p:pic>
    </p:spTree>
    <p:extLst>
      <p:ext uri="{BB962C8B-B14F-4D97-AF65-F5344CB8AC3E}">
        <p14:creationId xmlns:p14="http://schemas.microsoft.com/office/powerpoint/2010/main" val="8646917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
        <p:nvSpPr>
          <p:cNvPr id="2" name="Shape 0"/>
          <p:cNvSpPr/>
          <p:nvPr/>
        </p:nvSpPr>
        <p:spPr>
          <a:xfrm>
            <a:off x="0" y="0"/>
            <a:ext cx="18288000" cy="10287000"/>
          </a:xfrm>
          <a:prstGeom prst="rect">
            <a:avLst/>
          </a:prstGeom>
          <a:solidFill>
            <a:srgbClr val="111213"/>
          </a:solidFill>
          <a:ln/>
        </p:spPr>
      </p:sp>
      <p:sp>
        <p:nvSpPr>
          <p:cNvPr id="3" name="Shape 1"/>
          <p:cNvSpPr/>
          <p:nvPr/>
        </p:nvSpPr>
        <p:spPr>
          <a:xfrm>
            <a:off x="0" y="0"/>
            <a:ext cx="18288000" cy="10287000"/>
          </a:xfrm>
          <a:prstGeom prst="rect">
            <a:avLst/>
          </a:prstGeom>
          <a:solidFill>
            <a:srgbClr val="2D3133"/>
          </a:solidFill>
          <a:ln/>
        </p:spPr>
      </p:sp>
      <p:pic>
        <p:nvPicPr>
          <p:cNvPr id="4" name="Image 0" descr="preencoded.png">
            <a:hlinkClick r:id="rId2"/>
          </p:cNvPr>
          <p:cNvPicPr>
            <a:picLocks noChangeAspect="1"/>
          </p:cNvPicPr>
          <p:nvPr/>
        </p:nvPicPr>
        <p:blipFill>
          <a:blip r:embed="rId3"/>
          <a:stretch>
            <a:fillRect/>
          </a:stretch>
        </p:blipFill>
        <p:spPr>
          <a:xfrm>
            <a:off x="16049020" y="9686925"/>
            <a:ext cx="2153256" cy="514350"/>
          </a:xfrm>
          <a:prstGeom prst="rect">
            <a:avLst/>
          </a:prstGeom>
        </p:spPr>
      </p:pic>
    </p:spTree>
    <p:extLst>
      <p:ext uri="{BB962C8B-B14F-4D97-AF65-F5344CB8AC3E}">
        <p14:creationId xmlns:p14="http://schemas.microsoft.com/office/powerpoint/2010/main" val="12387803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
        <p:nvSpPr>
          <p:cNvPr id="2" name="Shape 0"/>
          <p:cNvSpPr/>
          <p:nvPr/>
        </p:nvSpPr>
        <p:spPr>
          <a:xfrm>
            <a:off x="0" y="0"/>
            <a:ext cx="18288000" cy="10287000"/>
          </a:xfrm>
          <a:prstGeom prst="rect">
            <a:avLst/>
          </a:prstGeom>
          <a:solidFill>
            <a:srgbClr val="111213"/>
          </a:solidFill>
          <a:ln/>
        </p:spPr>
      </p:sp>
      <p:sp>
        <p:nvSpPr>
          <p:cNvPr id="3" name="Shape 1"/>
          <p:cNvSpPr/>
          <p:nvPr/>
        </p:nvSpPr>
        <p:spPr>
          <a:xfrm>
            <a:off x="0" y="0"/>
            <a:ext cx="18288000" cy="10287000"/>
          </a:xfrm>
          <a:prstGeom prst="rect">
            <a:avLst/>
          </a:prstGeom>
          <a:solidFill>
            <a:srgbClr val="2D3133"/>
          </a:solidFill>
          <a:ln/>
        </p:spPr>
      </p:sp>
      <p:pic>
        <p:nvPicPr>
          <p:cNvPr id="4" name="Image 0" descr="preencoded.png">
            <a:hlinkClick r:id="rId2"/>
          </p:cNvPr>
          <p:cNvPicPr>
            <a:picLocks noChangeAspect="1"/>
          </p:cNvPicPr>
          <p:nvPr/>
        </p:nvPicPr>
        <p:blipFill>
          <a:blip r:embed="rId3"/>
          <a:stretch>
            <a:fillRect/>
          </a:stretch>
        </p:blipFill>
        <p:spPr>
          <a:xfrm>
            <a:off x="16049020" y="9686925"/>
            <a:ext cx="2153256" cy="514350"/>
          </a:xfrm>
          <a:prstGeom prst="rect">
            <a:avLst/>
          </a:prstGeom>
        </p:spPr>
      </p:pic>
    </p:spTree>
    <p:extLst>
      <p:ext uri="{BB962C8B-B14F-4D97-AF65-F5344CB8AC3E}">
        <p14:creationId xmlns:p14="http://schemas.microsoft.com/office/powerpoint/2010/main" val="909205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
        <p:nvSpPr>
          <p:cNvPr id="2" name="Shape 0"/>
          <p:cNvSpPr/>
          <p:nvPr/>
        </p:nvSpPr>
        <p:spPr>
          <a:xfrm>
            <a:off x="0" y="0"/>
            <a:ext cx="18288000" cy="10287000"/>
          </a:xfrm>
          <a:prstGeom prst="rect">
            <a:avLst/>
          </a:prstGeom>
          <a:solidFill>
            <a:srgbClr val="111213"/>
          </a:solidFill>
          <a:ln/>
        </p:spPr>
      </p:sp>
      <p:sp>
        <p:nvSpPr>
          <p:cNvPr id="3" name="Shape 1"/>
          <p:cNvSpPr/>
          <p:nvPr/>
        </p:nvSpPr>
        <p:spPr>
          <a:xfrm>
            <a:off x="0" y="0"/>
            <a:ext cx="18288000" cy="10287000"/>
          </a:xfrm>
          <a:prstGeom prst="rect">
            <a:avLst/>
          </a:prstGeom>
          <a:solidFill>
            <a:srgbClr val="2D3133"/>
          </a:solidFill>
          <a:ln/>
        </p:spPr>
      </p:sp>
      <p:pic>
        <p:nvPicPr>
          <p:cNvPr id="4" name="Image 0" descr="preencoded.png">
            <a:hlinkClick r:id="rId2"/>
          </p:cNvPr>
          <p:cNvPicPr>
            <a:picLocks noChangeAspect="1"/>
          </p:cNvPicPr>
          <p:nvPr/>
        </p:nvPicPr>
        <p:blipFill>
          <a:blip r:embed="rId3"/>
          <a:stretch>
            <a:fillRect/>
          </a:stretch>
        </p:blipFill>
        <p:spPr>
          <a:xfrm>
            <a:off x="16049020" y="9686925"/>
            <a:ext cx="2153256" cy="514350"/>
          </a:xfrm>
          <a:prstGeom prst="rect">
            <a:avLst/>
          </a:prstGeom>
        </p:spPr>
      </p:pic>
    </p:spTree>
    <p:extLst>
      <p:ext uri="{BB962C8B-B14F-4D97-AF65-F5344CB8AC3E}">
        <p14:creationId xmlns:p14="http://schemas.microsoft.com/office/powerpoint/2010/main" val="2755708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B913BB-8A39-4441-8E52-456FEE008192}" type="datetime1">
              <a:rPr lang="en-US" smtClean="0"/>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sv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ias.org.uk/uploads/pdf/IAS%20reports/rp41052020.pdf"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www.drinkaware.co.uk/research/alcohol-facts-and-data/alcohol-consumption-uk-consequences#:~:text=In%202022/23%2C%20there%20were%20an%20estimated%20384%2C000%20incidents%20of,38%25%20of%20all%20violent%20incident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3170096/" TargetMode="External"/><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drinklessenjoymore.co.uk/"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nYPls51DRBg?feature=oembed" TargetMode="Externa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hyperlink" Target="https://onlinelibrary.wiley.com/doi/epdf/10.1111/dar.1252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alcoholchange.org.uk/alcohol-facts/fact-sheets/alcohol-and-domestic-abuse" TargetMode="Externa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hyperlink" Target="https://hmicfrs.justiceinspectorates.gov.uk/publication-html/police-response-to-burglary-robbery-and-other-acquisitive-crime/"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hyperlink" Target="https://www.hampshire-pcc.gov.uk/commissioner/partnership-working/integrated-offender-management"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ndfonline.com/doi/epdf/10.2147/SAR.S143251?needAccess=true"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hyperlink" Target="https://www.proquest.com/docview/1979095287/fulltextPDF/E201966CFA124549PQ/1?accountid=130472&amp;sourcetype=Scholarly%20Journal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hyperlink" Target="Measuring%20drug-related%20homicide%20methodology:%20February%202024%20-%20Office%20for%20National%20Statistic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hyperlink" Target="https://www.ons.gov.uk/peoplepopulationandcommunity/crimeandjustice/methodologies/measuringdrugrelatedhomicidemethodologyfebruary202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ved=2ahUKEwieweG6hY-OAxXnU6QEHb5fDxsQFnoECBsQAQ&amp;url=https%3A%2F%2Fwww.euda.europa.eu%2Fsystem%2Ffiles%2Fpublications%2F8838%2F20182100_TDAU18001ENN_PDF.pdf&amp;usg=AOvVaw0mgdjC6DmsRN9EO-yTApeD&amp;opi=89978449"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nationalcrimeagency.gov.uk/what-we-do/crime-threats/drug-trafficking"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hyperlink" Target="https://www.bbc.co.uk/news/articles/crknvr0nyp2o" TargetMode="External"/><Relationship Id="rId7" Type="http://schemas.openxmlformats.org/officeDocument/2006/relationships/hyperlink" Target="https://www.bbc.co.uk/news/articles/czd4pevz474o"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hyperlink" Target="https://www.nationalcrimeagency.gov.uk/news/lorry-driver-was-disappointed-to-only-be-smuggling-29kg-of-heroin" TargetMode="Externa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hmiprobation.justiceinspectorates.gov.uk/our-research/evidence-base-probation-service/specific-areas-of-delivery/substance-misuse/"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hyperlink" Target="https://www.gov.uk/guidance/hmpps-accredited-programmes" TargetMode="External"/><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RpkVs1pFrtI?feature=oembed" TargetMode="External"/><Relationship Id="rId4" Type="http://schemas.openxmlformats.org/officeDocument/2006/relationships/image" Target="../media/image49.jpeg"/></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51.svg"/><Relationship Id="rId7" Type="http://schemas.openxmlformats.org/officeDocument/2006/relationships/hyperlink" Target="https://www.ias.org.uk/wp-content/uploads/2020/12/Alcohol-related-crime-reporting-%E2%80%93-what-do-we-know.pdf" TargetMode="Externa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hyperlink" Target="https://lginform.local.gov.uk/reports/lgastandard?mod-metric=469&amp;mod-area=E06000023&amp;mod-group=AllLaInRegion&amp;mod-type=comparisonGroupType&amp;mod-period=2" TargetMode="External"/><Relationship Id="rId5" Type="http://schemas.openxmlformats.org/officeDocument/2006/relationships/hyperlink" Target="https://www.statista.com/statistics/283103/drugs-in-england-and-wales/" TargetMode="External"/><Relationship Id="rId4" Type="http://schemas.openxmlformats.org/officeDocument/2006/relationships/hyperlink" Target="https://www.ons.gov.uk/peoplepopulationandcommunity/crimeandjustice/datasets/drugmisuseinenglandandwalesappendixtabl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dirty="0"/>
          </a:p>
        </p:txBody>
      </p:sp>
      <p:grpSp>
        <p:nvGrpSpPr>
          <p:cNvPr id="3" name="Group 3"/>
          <p:cNvGrpSpPr/>
          <p:nvPr/>
        </p:nvGrpSpPr>
        <p:grpSpPr>
          <a:xfrm rot="5400000">
            <a:off x="6562649" y="405193"/>
            <a:ext cx="5162701" cy="18288000"/>
            <a:chOff x="0" y="0"/>
            <a:chExt cx="651348" cy="2307290"/>
          </a:xfrm>
        </p:grpSpPr>
        <p:sp>
          <p:nvSpPr>
            <p:cNvPr id="4" name="Freeform 4"/>
            <p:cNvSpPr/>
            <p:nvPr/>
          </p:nvSpPr>
          <p:spPr>
            <a:xfrm>
              <a:off x="0" y="0"/>
              <a:ext cx="651348" cy="2307290"/>
            </a:xfrm>
            <a:custGeom>
              <a:avLst/>
              <a:gdLst/>
              <a:ahLst/>
              <a:cxnLst/>
              <a:rect l="l" t="t" r="r" b="b"/>
              <a:pathLst>
                <a:path w="651348" h="2307290">
                  <a:moveTo>
                    <a:pt x="0" y="0"/>
                  </a:moveTo>
                  <a:lnTo>
                    <a:pt x="448148" y="0"/>
                  </a:lnTo>
                  <a:lnTo>
                    <a:pt x="651348" y="1153645"/>
                  </a:lnTo>
                  <a:lnTo>
                    <a:pt x="448148" y="2307290"/>
                  </a:lnTo>
                  <a:lnTo>
                    <a:pt x="0" y="2307290"/>
                  </a:lnTo>
                  <a:lnTo>
                    <a:pt x="203200" y="1153645"/>
                  </a:lnTo>
                  <a:lnTo>
                    <a:pt x="0" y="0"/>
                  </a:lnTo>
                  <a:close/>
                </a:path>
              </a:pathLst>
            </a:custGeom>
            <a:solidFill>
              <a:srgbClr val="0079FE"/>
            </a:solidFill>
          </p:spPr>
          <p:txBody>
            <a:bodyPr/>
            <a:lstStyle/>
            <a:p>
              <a:endParaRPr lang="en-GB"/>
            </a:p>
          </p:txBody>
        </p:sp>
        <p:sp>
          <p:nvSpPr>
            <p:cNvPr id="5" name="TextBox 5"/>
            <p:cNvSpPr txBox="1"/>
            <p:nvPr/>
          </p:nvSpPr>
          <p:spPr>
            <a:xfrm>
              <a:off x="177800" y="-38100"/>
              <a:ext cx="397348" cy="234539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365331" y="7587665"/>
            <a:ext cx="1557338" cy="155733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2679"/>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8419290" y="7641624"/>
            <a:ext cx="1449420" cy="144942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393322" y="9801807"/>
            <a:ext cx="40903" cy="40903"/>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EB85"/>
            </a:solidFill>
          </p:spPr>
          <p:txBody>
            <a:bodyPr/>
            <a:lstStyle/>
            <a:p>
              <a:endParaRPr lang="en-GB"/>
            </a:p>
          </p:txBody>
        </p:sp>
        <p:sp>
          <p:nvSpPr>
            <p:cNvPr id="15" name="TextBox 15"/>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6" name="Freeform 16"/>
          <p:cNvSpPr/>
          <p:nvPr/>
        </p:nvSpPr>
        <p:spPr>
          <a:xfrm>
            <a:off x="17240250" y="375743"/>
            <a:ext cx="433631" cy="288907"/>
          </a:xfrm>
          <a:custGeom>
            <a:avLst/>
            <a:gdLst/>
            <a:ahLst/>
            <a:cxnLst/>
            <a:rect l="l" t="t" r="r" b="b"/>
            <a:pathLst>
              <a:path w="433631" h="288907">
                <a:moveTo>
                  <a:pt x="0" y="0"/>
                </a:moveTo>
                <a:lnTo>
                  <a:pt x="433631" y="0"/>
                </a:lnTo>
                <a:lnTo>
                  <a:pt x="433631" y="288906"/>
                </a:lnTo>
                <a:lnTo>
                  <a:pt x="0" y="28890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Freeform 17"/>
          <p:cNvSpPr/>
          <p:nvPr/>
        </p:nvSpPr>
        <p:spPr>
          <a:xfrm>
            <a:off x="8735365" y="7914348"/>
            <a:ext cx="817269" cy="1176696"/>
          </a:xfrm>
          <a:custGeom>
            <a:avLst/>
            <a:gdLst/>
            <a:ahLst/>
            <a:cxnLst/>
            <a:rect l="l" t="t" r="r" b="b"/>
            <a:pathLst>
              <a:path w="817269" h="1176696">
                <a:moveTo>
                  <a:pt x="0" y="0"/>
                </a:moveTo>
                <a:lnTo>
                  <a:pt x="817270" y="0"/>
                </a:lnTo>
                <a:lnTo>
                  <a:pt x="817270" y="1176696"/>
                </a:lnTo>
                <a:lnTo>
                  <a:pt x="0" y="117669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18"/>
          <p:cNvSpPr txBox="1"/>
          <p:nvPr/>
        </p:nvSpPr>
        <p:spPr>
          <a:xfrm>
            <a:off x="604914" y="373787"/>
            <a:ext cx="1557765" cy="264243"/>
          </a:xfrm>
          <a:prstGeom prst="rect">
            <a:avLst/>
          </a:prstGeom>
        </p:spPr>
        <p:txBody>
          <a:bodyPr lIns="0" tIns="0" rIns="0" bIns="0" rtlCol="0" anchor="t">
            <a:spAutoFit/>
          </a:bodyPr>
          <a:lstStyle/>
          <a:p>
            <a:pPr algn="l">
              <a:lnSpc>
                <a:spcPts val="2235"/>
              </a:lnSpc>
              <a:spcBef>
                <a:spcPct val="0"/>
              </a:spcBef>
            </a:pPr>
            <a:r>
              <a:rPr lang="en-US" sz="1596" b="1" spc="-63">
                <a:solidFill>
                  <a:srgbClr val="FFFFFF"/>
                </a:solidFill>
                <a:latin typeface="Montserrat Medium"/>
                <a:ea typeface="Montserrat Medium"/>
                <a:cs typeface="Montserrat Medium"/>
                <a:sym typeface="Montserrat Medium"/>
              </a:rPr>
              <a:t>Presentation</a:t>
            </a:r>
          </a:p>
        </p:txBody>
      </p:sp>
      <p:sp>
        <p:nvSpPr>
          <p:cNvPr id="20" name="TextBox 20"/>
          <p:cNvSpPr txBox="1"/>
          <p:nvPr/>
        </p:nvSpPr>
        <p:spPr>
          <a:xfrm>
            <a:off x="2952646" y="483674"/>
            <a:ext cx="12382708" cy="6757035"/>
          </a:xfrm>
          <a:prstGeom prst="rect">
            <a:avLst/>
          </a:prstGeom>
        </p:spPr>
        <p:txBody>
          <a:bodyPr lIns="0" tIns="0" rIns="0" bIns="0" rtlCol="0" anchor="t">
            <a:spAutoFit/>
          </a:bodyPr>
          <a:lstStyle/>
          <a:p>
            <a:pPr algn="ctr">
              <a:lnSpc>
                <a:spcPts val="13439"/>
              </a:lnSpc>
              <a:spcBef>
                <a:spcPct val="0"/>
              </a:spcBef>
            </a:pPr>
            <a:r>
              <a:rPr lang="en-US" sz="9600" b="1" dirty="0">
                <a:solidFill>
                  <a:srgbClr val="C9E2FF"/>
                </a:solidFill>
                <a:latin typeface="Montserrat Bold"/>
                <a:ea typeface="Montserrat Bold"/>
                <a:cs typeface="Montserrat Bold"/>
                <a:sym typeface="Montserrat Bold"/>
              </a:rPr>
              <a:t>SUBSTANCE MISUSE AND CRIMINALITY: </a:t>
            </a:r>
          </a:p>
          <a:p>
            <a:pPr algn="ctr">
              <a:lnSpc>
                <a:spcPts val="13439"/>
              </a:lnSpc>
              <a:spcBef>
                <a:spcPct val="0"/>
              </a:spcBef>
            </a:pPr>
            <a:r>
              <a:rPr lang="en-US" sz="9600" b="1" dirty="0">
                <a:solidFill>
                  <a:srgbClr val="C9E2FF"/>
                </a:solidFill>
                <a:latin typeface="Montserrat Bold"/>
                <a:ea typeface="Montserrat Bold"/>
                <a:cs typeface="Montserrat Bold"/>
                <a:sym typeface="Montserrat Bold"/>
              </a:rPr>
              <a:t>IS THERE A LINK?</a:t>
            </a:r>
          </a:p>
        </p:txBody>
      </p:sp>
      <p:sp>
        <p:nvSpPr>
          <p:cNvPr id="22" name="Slide Number Placeholder 21">
            <a:extLst>
              <a:ext uri="{FF2B5EF4-FFF2-40B4-BE49-F238E27FC236}">
                <a16:creationId xmlns:a16="http://schemas.microsoft.com/office/drawing/2014/main" id="{F0082B5E-CBD8-8FD3-504B-5A5499803D03}"/>
              </a:ext>
            </a:extLst>
          </p:cNvPr>
          <p:cNvSpPr>
            <a:spLocks noGrp="1"/>
          </p:cNvSpPr>
          <p:nvPr>
            <p:ph type="sldNum" sz="quarter" idx="12"/>
          </p:nvPr>
        </p:nvSpPr>
        <p:spPr/>
        <p:txBody>
          <a:bodyPr/>
          <a:lstStyle/>
          <a:p>
            <a:fld id="{B6F15528-21DE-4FAA-801E-634DDDAF4B2B}" type="slidenum">
              <a:rPr lang="en-US" smtClean="0"/>
              <a:pPr/>
              <a:t>1</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957773" y="958920"/>
            <a:ext cx="10287000" cy="836916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89809" y="592809"/>
            <a:ext cx="9519314" cy="836412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93361" y="4228451"/>
            <a:ext cx="3752969" cy="836412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7503" y="1279190"/>
            <a:ext cx="10287002" cy="7728618"/>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228130" y="1692746"/>
            <a:ext cx="6477455" cy="6477455"/>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5"/>
          <p:cNvSpPr txBox="1"/>
          <p:nvPr/>
        </p:nvSpPr>
        <p:spPr>
          <a:xfrm>
            <a:off x="1239594" y="880282"/>
            <a:ext cx="6345150"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b="1" kern="1200">
                <a:solidFill>
                  <a:srgbClr val="FFFFFF"/>
                </a:solidFill>
                <a:latin typeface="+mj-lt"/>
                <a:ea typeface="+mj-ea"/>
                <a:cs typeface="+mj-cs"/>
                <a:sym typeface="Canva Sans Bold"/>
              </a:rPr>
              <a:t>LEARNING OBJECTIVES</a:t>
            </a:r>
          </a:p>
        </p:txBody>
      </p:sp>
      <p:sp>
        <p:nvSpPr>
          <p:cNvPr id="2" name="TextBox 2"/>
          <p:cNvSpPr txBox="1"/>
          <p:nvPr/>
        </p:nvSpPr>
        <p:spPr>
          <a:xfrm>
            <a:off x="9754737" y="974220"/>
            <a:ext cx="7293670" cy="8319070"/>
          </a:xfrm>
          <a:prstGeom prst="rect">
            <a:avLst/>
          </a:prstGeom>
        </p:spPr>
        <p:txBody>
          <a:bodyPr vert="horz" lIns="91440" tIns="45720" rIns="91440" bIns="45720" rtlCol="0" anchor="ctr">
            <a:normAutofit lnSpcReduction="10000"/>
          </a:bodyPr>
          <a:lstStyle/>
          <a:p>
            <a:pPr>
              <a:lnSpc>
                <a:spcPct val="90000"/>
              </a:lnSpc>
              <a:spcAft>
                <a:spcPts val="600"/>
              </a:spcAft>
            </a:pPr>
            <a:r>
              <a:rPr lang="en-US" sz="3000" b="1" u="sng" dirty="0">
                <a:sym typeface="Canva Sans Bold"/>
              </a:rPr>
              <a:t>By the end of this session, you should be able to:</a:t>
            </a:r>
          </a:p>
          <a:p>
            <a:pPr indent="-228600">
              <a:lnSpc>
                <a:spcPct val="90000"/>
              </a:lnSpc>
              <a:spcAft>
                <a:spcPts val="600"/>
              </a:spcAft>
              <a:buFont typeface="Arial" panose="020B0604020202020204" pitchFamily="34" charset="0"/>
              <a:buChar char="•"/>
            </a:pPr>
            <a:endParaRPr lang="en-US" sz="3600" b="1" dirty="0">
              <a:sym typeface="Canva Sans Bold"/>
            </a:endParaRPr>
          </a:p>
          <a:p>
            <a:pPr marL="457200" indent="-457200" algn="ctr">
              <a:lnSpc>
                <a:spcPct val="90000"/>
              </a:lnSpc>
              <a:spcAft>
                <a:spcPts val="600"/>
              </a:spcAft>
              <a:buFontTx/>
              <a:buChar char="-"/>
            </a:pPr>
            <a:r>
              <a:rPr lang="en-US" sz="3600" b="1" dirty="0">
                <a:sym typeface="Canva Sans Bold"/>
              </a:rPr>
              <a:t>Explain the statistics in relation to the rise in drug use and drug related offences in England and Wales. </a:t>
            </a:r>
          </a:p>
          <a:p>
            <a:pPr marL="457200" indent="-457200" algn="ctr">
              <a:lnSpc>
                <a:spcPct val="90000"/>
              </a:lnSpc>
              <a:spcAft>
                <a:spcPts val="600"/>
              </a:spcAft>
              <a:buFontTx/>
              <a:buChar char="-"/>
            </a:pPr>
            <a:endParaRPr lang="en-US" sz="3600" b="1" dirty="0">
              <a:sym typeface="Canva Sans Bold"/>
            </a:endParaRPr>
          </a:p>
          <a:p>
            <a:pPr algn="ctr">
              <a:lnSpc>
                <a:spcPct val="90000"/>
              </a:lnSpc>
              <a:spcAft>
                <a:spcPts val="600"/>
              </a:spcAft>
            </a:pPr>
            <a:endParaRPr lang="en-US" sz="3600" b="1" dirty="0">
              <a:sym typeface="Canva Sans Bold"/>
            </a:endParaRPr>
          </a:p>
          <a:p>
            <a:pPr algn="ctr">
              <a:lnSpc>
                <a:spcPct val="90000"/>
              </a:lnSpc>
              <a:spcAft>
                <a:spcPts val="600"/>
              </a:spcAft>
            </a:pPr>
            <a:r>
              <a:rPr lang="en-US" sz="3600" b="1" dirty="0">
                <a:sym typeface="Canva Sans Bold"/>
              </a:rPr>
              <a:t>-  Describe the link between acquisitive    crime, violent crime and  substance misuse.</a:t>
            </a:r>
          </a:p>
          <a:p>
            <a:pPr algn="ctr">
              <a:lnSpc>
                <a:spcPct val="90000"/>
              </a:lnSpc>
              <a:spcAft>
                <a:spcPts val="600"/>
              </a:spcAft>
            </a:pPr>
            <a:endParaRPr lang="en-US" sz="3600" b="1" dirty="0">
              <a:sym typeface="Canva Sans Bold"/>
            </a:endParaRPr>
          </a:p>
          <a:p>
            <a:pPr algn="ctr">
              <a:lnSpc>
                <a:spcPct val="90000"/>
              </a:lnSpc>
              <a:spcAft>
                <a:spcPts val="600"/>
              </a:spcAft>
            </a:pPr>
            <a:endParaRPr lang="en-US" sz="3600" b="1" dirty="0">
              <a:sym typeface="Canva Sans Bold"/>
            </a:endParaRPr>
          </a:p>
          <a:p>
            <a:pPr marL="457200" indent="-457200" algn="ctr">
              <a:lnSpc>
                <a:spcPct val="90000"/>
              </a:lnSpc>
              <a:spcAft>
                <a:spcPts val="600"/>
              </a:spcAft>
              <a:buFontTx/>
              <a:buChar char="-"/>
            </a:pPr>
            <a:r>
              <a:rPr lang="en-US" sz="3600" b="1" dirty="0">
                <a:sym typeface="Canva Sans Bold"/>
              </a:rPr>
              <a:t>Identify other external factors which may exacerbate substance misuse and criminality.</a:t>
            </a:r>
          </a:p>
          <a:p>
            <a:pPr marL="457200" indent="-457200">
              <a:lnSpc>
                <a:spcPct val="90000"/>
              </a:lnSpc>
              <a:spcAft>
                <a:spcPts val="600"/>
              </a:spcAft>
              <a:buFontTx/>
              <a:buChar char="-"/>
            </a:pPr>
            <a:endParaRPr lang="en-US" sz="3000" b="1" dirty="0">
              <a:sym typeface="Canva Sans Bold"/>
            </a:endParaRPr>
          </a:p>
          <a:p>
            <a:pPr indent="-228600">
              <a:lnSpc>
                <a:spcPct val="90000"/>
              </a:lnSpc>
              <a:spcAft>
                <a:spcPts val="600"/>
              </a:spcAft>
              <a:buFont typeface="Arial" panose="020B0604020202020204" pitchFamily="34" charset="0"/>
              <a:buChar char="•"/>
            </a:pPr>
            <a:endParaRPr lang="en-US" sz="3000" b="1" dirty="0">
              <a:sym typeface="Canva Sans Bold"/>
            </a:endParaRPr>
          </a:p>
        </p:txBody>
      </p:sp>
      <p:sp>
        <p:nvSpPr>
          <p:cNvPr id="4" name="TextBox 4"/>
          <p:cNvSpPr txBox="1"/>
          <p:nvPr/>
        </p:nvSpPr>
        <p:spPr>
          <a:xfrm>
            <a:off x="17264968" y="9210675"/>
            <a:ext cx="141064" cy="335541"/>
          </a:xfrm>
          <a:prstGeom prst="rect">
            <a:avLst/>
          </a:prstGeom>
        </p:spPr>
        <p:txBody>
          <a:bodyPr wrap="none" lIns="0" tIns="0" rIns="0" bIns="0" rtlCol="0" anchor="t">
            <a:spAutoFit/>
          </a:bodyPr>
          <a:lstStyle/>
          <a:p>
            <a:pPr algn="ctr">
              <a:lnSpc>
                <a:spcPts val="2800"/>
              </a:lnSpc>
              <a:spcBef>
                <a:spcPct val="0"/>
              </a:spcBef>
              <a:spcAft>
                <a:spcPts val="600"/>
              </a:spcAft>
            </a:pPr>
            <a:r>
              <a:rPr lang="en-US" sz="2000">
                <a:solidFill>
                  <a:srgbClr val="294069"/>
                </a:solidFill>
                <a:latin typeface="Canva Sans"/>
                <a:ea typeface="Canva Sans"/>
                <a:cs typeface="Canva Sans"/>
                <a:sym typeface="Canva Sans"/>
              </a:rPr>
              <a:t>2</a:t>
            </a:r>
          </a:p>
        </p:txBody>
      </p:sp>
      <p:sp>
        <p:nvSpPr>
          <p:cNvPr id="6" name="Slide Number Placeholder 5">
            <a:extLst>
              <a:ext uri="{FF2B5EF4-FFF2-40B4-BE49-F238E27FC236}">
                <a16:creationId xmlns:a16="http://schemas.microsoft.com/office/drawing/2014/main" id="{DF336879-2D71-4B13-E8D1-D18C1EE75555}"/>
              </a:ext>
            </a:extLst>
          </p:cNvPr>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5" end="5"/>
                                            </p:txEl>
                                          </p:spTgt>
                                        </p:tgtEl>
                                        <p:attrNameLst>
                                          <p:attrName>style.visibility</p:attrName>
                                        </p:attrNameLst>
                                      </p:cBhvr>
                                      <p:to>
                                        <p:strVal val="visible"/>
                                      </p:to>
                                    </p:set>
                                    <p:animEffect transition="in" filter="fade">
                                      <p:cBhvr>
                                        <p:cTn id="12" dur="1000"/>
                                        <p:tgtEl>
                                          <p:spTgt spid="2">
                                            <p:txEl>
                                              <p:pRg st="5" end="5"/>
                                            </p:txEl>
                                          </p:spTgt>
                                        </p:tgtEl>
                                      </p:cBhvr>
                                    </p:animEffect>
                                    <p:anim calcmode="lin" valueType="num">
                                      <p:cBhvr>
                                        <p:cTn id="1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5" end="5"/>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Effect transition="in" filter="fade">
                                      <p:cBhvr>
                                        <p:cTn id="17" dur="1000"/>
                                        <p:tgtEl>
                                          <p:spTgt spid="2">
                                            <p:txEl>
                                              <p:pRg st="8" end="8"/>
                                            </p:txEl>
                                          </p:spTgt>
                                        </p:tgtEl>
                                      </p:cBhvr>
                                    </p:animEffect>
                                    <p:anim calcmode="lin" valueType="num">
                                      <p:cBhvr>
                                        <p:cTn id="18"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dirty="0"/>
          </a:p>
        </p:txBody>
      </p:sp>
      <p:grpSp>
        <p:nvGrpSpPr>
          <p:cNvPr id="10" name="Group 10"/>
          <p:cNvGrpSpPr/>
          <p:nvPr/>
        </p:nvGrpSpPr>
        <p:grpSpPr>
          <a:xfrm>
            <a:off x="1393322" y="9801807"/>
            <a:ext cx="40903" cy="4090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EB85"/>
            </a:solidFill>
          </p:spPr>
          <p:txBody>
            <a:bodyPr/>
            <a:lstStyle/>
            <a:p>
              <a:endParaRPr lang="en-GB"/>
            </a:p>
          </p:txBody>
        </p:sp>
        <p:sp>
          <p:nvSpPr>
            <p:cNvPr id="12" name="TextBox 12"/>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4" name="Freeform 14"/>
          <p:cNvSpPr/>
          <p:nvPr/>
        </p:nvSpPr>
        <p:spPr>
          <a:xfrm>
            <a:off x="11245852" y="2767154"/>
            <a:ext cx="4053642" cy="4114800"/>
          </a:xfrm>
          <a:custGeom>
            <a:avLst/>
            <a:gdLst/>
            <a:ahLst/>
            <a:cxnLst/>
            <a:rect l="l" t="t" r="r" b="b"/>
            <a:pathLst>
              <a:path w="4053642" h="4114800">
                <a:moveTo>
                  <a:pt x="0" y="0"/>
                </a:moveTo>
                <a:lnTo>
                  <a:pt x="4053642" y="0"/>
                </a:lnTo>
                <a:lnTo>
                  <a:pt x="4053642"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7"/>
          <p:cNvSpPr txBox="1"/>
          <p:nvPr/>
        </p:nvSpPr>
        <p:spPr>
          <a:xfrm>
            <a:off x="685800" y="632769"/>
            <a:ext cx="7428833" cy="934212"/>
          </a:xfrm>
          <a:prstGeom prst="rect">
            <a:avLst/>
          </a:prstGeom>
        </p:spPr>
        <p:txBody>
          <a:bodyPr lIns="0" tIns="0" rIns="0" bIns="0" rtlCol="0" anchor="t">
            <a:spAutoFit/>
          </a:bodyPr>
          <a:lstStyle/>
          <a:p>
            <a:pPr algn="l">
              <a:lnSpc>
                <a:spcPts val="6984"/>
              </a:lnSpc>
            </a:pPr>
            <a:r>
              <a:rPr lang="en-US" sz="7200" b="1" spc="-172" dirty="0">
                <a:solidFill>
                  <a:srgbClr val="2B2B2B"/>
                </a:solidFill>
                <a:latin typeface="Montserrat Ultra-Bold"/>
                <a:ea typeface="Montserrat Ultra-Bold"/>
                <a:cs typeface="Montserrat Ultra-Bold"/>
                <a:sym typeface="Montserrat Ultra-Bold"/>
              </a:rPr>
              <a:t>Group Task</a:t>
            </a:r>
          </a:p>
        </p:txBody>
      </p:sp>
      <p:sp>
        <p:nvSpPr>
          <p:cNvPr id="20" name="Slide Number Placeholder 19">
            <a:extLst>
              <a:ext uri="{FF2B5EF4-FFF2-40B4-BE49-F238E27FC236}">
                <a16:creationId xmlns:a16="http://schemas.microsoft.com/office/drawing/2014/main" id="{FCA3FB8E-824F-07A7-23DC-4EF96BB1ACB8}"/>
              </a:ext>
            </a:extLst>
          </p:cNvPr>
          <p:cNvSpPr>
            <a:spLocks noGrp="1"/>
          </p:cNvSpPr>
          <p:nvPr>
            <p:ph type="sldNum" sz="quarter" idx="12"/>
          </p:nvPr>
        </p:nvSpPr>
        <p:spPr/>
        <p:txBody>
          <a:bodyPr/>
          <a:lstStyle/>
          <a:p>
            <a:fld id="{B6F15528-21DE-4FAA-801E-634DDDAF4B2B}" type="slidenum">
              <a:rPr lang="en-US" smtClean="0"/>
              <a:pPr/>
              <a:t>3</a:t>
            </a:fld>
            <a:endParaRPr lang="en-US"/>
          </a:p>
        </p:txBody>
      </p:sp>
      <p:graphicFrame>
        <p:nvGraphicFramePr>
          <p:cNvPr id="22" name="TextBox 18">
            <a:extLst>
              <a:ext uri="{FF2B5EF4-FFF2-40B4-BE49-F238E27FC236}">
                <a16:creationId xmlns:a16="http://schemas.microsoft.com/office/drawing/2014/main" id="{71E475C9-33F2-6E5B-59A8-8030285EB433}"/>
              </a:ext>
            </a:extLst>
          </p:cNvPr>
          <p:cNvGraphicFramePr/>
          <p:nvPr/>
        </p:nvGraphicFramePr>
        <p:xfrm>
          <a:off x="0" y="2252503"/>
          <a:ext cx="10461072" cy="66865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7543800" y="0"/>
            <a:ext cx="11120735" cy="3199594"/>
          </a:xfrm>
          <a:prstGeom prst="rect">
            <a:avLst/>
          </a:prstGeom>
        </p:spPr>
        <p:txBody>
          <a:bodyPr wrap="square" lIns="0" tIns="0" rIns="0" bIns="0" rtlCol="0" anchor="t">
            <a:spAutoFit/>
          </a:bodyPr>
          <a:lstStyle/>
          <a:p>
            <a:pPr algn="ctr">
              <a:lnSpc>
                <a:spcPts val="12880"/>
              </a:lnSpc>
            </a:pPr>
            <a:r>
              <a:rPr lang="en-US" sz="9200" b="1" dirty="0">
                <a:solidFill>
                  <a:srgbClr val="294069"/>
                </a:solidFill>
                <a:latin typeface="Canva Sans Bold"/>
                <a:ea typeface="Canva Sans Bold"/>
                <a:cs typeface="Canva Sans Bold"/>
                <a:sym typeface="Canva Sans Bold"/>
              </a:rPr>
              <a:t>What do the statistics say?</a:t>
            </a:r>
          </a:p>
        </p:txBody>
      </p:sp>
      <p:pic>
        <p:nvPicPr>
          <p:cNvPr id="6" name="Picture 5">
            <a:extLst>
              <a:ext uri="{FF2B5EF4-FFF2-40B4-BE49-F238E27FC236}">
                <a16:creationId xmlns:a16="http://schemas.microsoft.com/office/drawing/2014/main" id="{0C18C823-F865-4CC3-D9C1-5416C6F466EC}"/>
              </a:ext>
            </a:extLst>
          </p:cNvPr>
          <p:cNvPicPr>
            <a:picLocks noChangeAspect="1"/>
          </p:cNvPicPr>
          <p:nvPr/>
        </p:nvPicPr>
        <p:blipFill>
          <a:blip r:embed="rId3"/>
          <a:stretch>
            <a:fillRect/>
          </a:stretch>
        </p:blipFill>
        <p:spPr>
          <a:xfrm>
            <a:off x="152400" y="132588"/>
            <a:ext cx="8839200" cy="9811512"/>
          </a:xfrm>
          <a:prstGeom prst="rect">
            <a:avLst/>
          </a:prstGeom>
        </p:spPr>
      </p:pic>
      <p:sp>
        <p:nvSpPr>
          <p:cNvPr id="7" name="TextBox 6">
            <a:extLst>
              <a:ext uri="{FF2B5EF4-FFF2-40B4-BE49-F238E27FC236}">
                <a16:creationId xmlns:a16="http://schemas.microsoft.com/office/drawing/2014/main" id="{A0754FE8-C051-3979-55B4-3279E207739B}"/>
              </a:ext>
            </a:extLst>
          </p:cNvPr>
          <p:cNvSpPr txBox="1"/>
          <p:nvPr/>
        </p:nvSpPr>
        <p:spPr>
          <a:xfrm>
            <a:off x="533400" y="8987521"/>
            <a:ext cx="1524000" cy="646331"/>
          </a:xfrm>
          <a:prstGeom prst="rect">
            <a:avLst/>
          </a:prstGeom>
          <a:noFill/>
        </p:spPr>
        <p:txBody>
          <a:bodyPr wrap="square" rtlCol="0">
            <a:spAutoFit/>
          </a:bodyPr>
          <a:lstStyle/>
          <a:p>
            <a:r>
              <a:rPr lang="en-GB" dirty="0"/>
              <a:t>Get Licensed (2024)</a:t>
            </a:r>
          </a:p>
        </p:txBody>
      </p:sp>
      <p:sp>
        <p:nvSpPr>
          <p:cNvPr id="8" name="Slide Number Placeholder 7">
            <a:extLst>
              <a:ext uri="{FF2B5EF4-FFF2-40B4-BE49-F238E27FC236}">
                <a16:creationId xmlns:a16="http://schemas.microsoft.com/office/drawing/2014/main" id="{72F71E51-CBF1-49CD-317C-40004277B5F8}"/>
              </a:ext>
            </a:extLst>
          </p:cNvPr>
          <p:cNvSpPr>
            <a:spLocks noGrp="1"/>
          </p:cNvSpPr>
          <p:nvPr>
            <p:ph type="sldNum" sz="quarter" idx="12"/>
          </p:nvPr>
        </p:nvSpPr>
        <p:spPr/>
        <p:txBody>
          <a:bodyPr/>
          <a:lstStyle/>
          <a:p>
            <a:fld id="{B6F15528-21DE-4FAA-801E-634DDDAF4B2B}" type="slidenum">
              <a:rPr lang="en-US" smtClean="0"/>
              <a:pPr/>
              <a:t>4</a:t>
            </a:fld>
            <a:endParaRPr lang="en-US"/>
          </a:p>
        </p:txBody>
      </p:sp>
      <p:sp>
        <p:nvSpPr>
          <p:cNvPr id="9" name="TextBox 8">
            <a:extLst>
              <a:ext uri="{FF2B5EF4-FFF2-40B4-BE49-F238E27FC236}">
                <a16:creationId xmlns:a16="http://schemas.microsoft.com/office/drawing/2014/main" id="{B86704F4-759A-8AA6-0994-2CDBE7D9416A}"/>
              </a:ext>
            </a:extLst>
          </p:cNvPr>
          <p:cNvSpPr txBox="1"/>
          <p:nvPr/>
        </p:nvSpPr>
        <p:spPr>
          <a:xfrm>
            <a:off x="9372600" y="3543300"/>
            <a:ext cx="6858000" cy="6186309"/>
          </a:xfrm>
          <a:prstGeom prst="rect">
            <a:avLst/>
          </a:prstGeom>
          <a:noFill/>
        </p:spPr>
        <p:txBody>
          <a:bodyPr wrap="square" rtlCol="0">
            <a:spAutoFit/>
          </a:bodyPr>
          <a:lstStyle/>
          <a:p>
            <a:pPr marL="285750" indent="-285750">
              <a:buFontTx/>
              <a:buChar char="-"/>
            </a:pPr>
            <a:r>
              <a:rPr lang="en-GB" sz="2400" dirty="0">
                <a:latin typeface="Roboto" panose="02000000000000000000" pitchFamily="2" charset="0"/>
                <a:ea typeface="Roboto" panose="02000000000000000000" pitchFamily="2" charset="0"/>
                <a:cs typeface="Roboto" panose="02000000000000000000" pitchFamily="2" charset="0"/>
              </a:rPr>
              <a:t>Drug-related offences in England and Wales have been on a steady rise over the past several years.</a:t>
            </a:r>
          </a:p>
          <a:p>
            <a:pPr marL="285750" indent="-285750">
              <a:buFontTx/>
              <a:buChar char="-"/>
            </a:pPr>
            <a:endParaRPr lang="en-GB" sz="2400" dirty="0">
              <a:latin typeface="Roboto" panose="02000000000000000000" pitchFamily="2" charset="0"/>
              <a:ea typeface="Roboto" panose="02000000000000000000" pitchFamily="2" charset="0"/>
              <a:cs typeface="Roboto" panose="02000000000000000000" pitchFamily="2" charset="0"/>
            </a:endParaRPr>
          </a:p>
          <a:p>
            <a:pPr marL="285750" indent="-285750">
              <a:buFontTx/>
              <a:buChar char="-"/>
            </a:pPr>
            <a:r>
              <a:rPr lang="en-GB" sz="2400" dirty="0">
                <a:latin typeface="Roboto" panose="02000000000000000000" pitchFamily="2" charset="0"/>
                <a:ea typeface="Roboto" panose="02000000000000000000" pitchFamily="2" charset="0"/>
                <a:cs typeface="Roboto" panose="02000000000000000000" pitchFamily="2" charset="0"/>
              </a:rPr>
              <a:t>Drug offences first began spiking in the year ending March 2019, with an 11.5% increase. </a:t>
            </a:r>
          </a:p>
          <a:p>
            <a:pPr marL="285750" indent="-285750">
              <a:buFontTx/>
              <a:buChar char="-"/>
            </a:pPr>
            <a:endParaRPr lang="en-GB" sz="2400" dirty="0">
              <a:latin typeface="Roboto" panose="02000000000000000000" pitchFamily="2" charset="0"/>
              <a:ea typeface="Roboto" panose="02000000000000000000" pitchFamily="2" charset="0"/>
              <a:cs typeface="Roboto" panose="02000000000000000000" pitchFamily="2" charset="0"/>
            </a:endParaRPr>
          </a:p>
          <a:p>
            <a:pPr marL="285750" indent="-285750">
              <a:buFontTx/>
              <a:buChar char="-"/>
            </a:pPr>
            <a:r>
              <a:rPr lang="en-GB" sz="2400" dirty="0">
                <a:latin typeface="Roboto" panose="02000000000000000000" pitchFamily="2" charset="0"/>
                <a:ea typeface="Roboto" panose="02000000000000000000" pitchFamily="2" charset="0"/>
                <a:cs typeface="Roboto" panose="02000000000000000000" pitchFamily="2" charset="0"/>
              </a:rPr>
              <a:t>Recent increase in 2024: drug offences have continued to rise, though at a slower rate.</a:t>
            </a:r>
          </a:p>
          <a:p>
            <a:pPr marL="285750" indent="-285750">
              <a:buFontTx/>
              <a:buChar char="-"/>
            </a:pPr>
            <a:endParaRPr lang="en-GB" sz="2400" dirty="0">
              <a:latin typeface="Roboto" panose="02000000000000000000" pitchFamily="2" charset="0"/>
              <a:ea typeface="Roboto" panose="02000000000000000000" pitchFamily="2" charset="0"/>
              <a:cs typeface="Roboto" panose="02000000000000000000" pitchFamily="2" charset="0"/>
            </a:endParaRPr>
          </a:p>
          <a:p>
            <a:pPr marL="285750" indent="-285750">
              <a:buFontTx/>
              <a:buChar char="-"/>
            </a:pPr>
            <a:r>
              <a:rPr lang="en-GB" sz="2400" b="0" dirty="0">
                <a:effectLst/>
                <a:latin typeface="Roboto" panose="02000000000000000000" pitchFamily="2" charset="0"/>
                <a:ea typeface="Roboto" panose="02000000000000000000" pitchFamily="2" charset="0"/>
                <a:cs typeface="Roboto" panose="02000000000000000000" pitchFamily="2" charset="0"/>
              </a:rPr>
              <a:t>By March 2024, offences had increased by 1.09% compared to 2023, reaching a total of 181,421 incidents. This figure surpasses the 10-year average of 171,450 drug offences by nearly 10,000 cases.</a:t>
            </a:r>
          </a:p>
          <a:p>
            <a:pPr marL="285750" indent="-285750">
              <a:buFontTx/>
              <a:buChar char="-"/>
            </a:pPr>
            <a:endParaRPr lang="en-GB" dirty="0"/>
          </a:p>
          <a:p>
            <a:pPr marL="285750" indent="-285750">
              <a:buFontTx/>
              <a:buChar char="-"/>
            </a:pP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 calcmode="lin" valueType="num">
                                      <p:cBhvr additive="base">
                                        <p:cTn id="1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anim calcmode="lin" valueType="num">
                                      <p:cBhvr additive="base">
                                        <p:cTn id="2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 calcmode="lin" valueType="num">
                                      <p:cBhvr additive="base">
                                        <p:cTn id="2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38E2A7-459B-FDED-1FB9-A6A76EECCE53}"/>
              </a:ext>
            </a:extLst>
          </p:cNvPr>
          <p:cNvSpPr>
            <a:spLocks noGrp="1"/>
          </p:cNvSpPr>
          <p:nvPr>
            <p:ph type="sldNum" sz="quarter" idx="12"/>
          </p:nvPr>
        </p:nvSpPr>
        <p:spPr/>
        <p:txBody>
          <a:bodyPr/>
          <a:lstStyle/>
          <a:p>
            <a:fld id="{B6F15528-21DE-4FAA-801E-634DDDAF4B2B}" type="slidenum">
              <a:rPr lang="en-US" smtClean="0"/>
              <a:pPr/>
              <a:t>5</a:t>
            </a:fld>
            <a:endParaRPr lang="en-US"/>
          </a:p>
        </p:txBody>
      </p:sp>
      <p:sp>
        <p:nvSpPr>
          <p:cNvPr id="3" name="TextBox 2">
            <a:extLst>
              <a:ext uri="{FF2B5EF4-FFF2-40B4-BE49-F238E27FC236}">
                <a16:creationId xmlns:a16="http://schemas.microsoft.com/office/drawing/2014/main" id="{9F143C60-8B02-84AE-849C-062364F07BA4}"/>
              </a:ext>
            </a:extLst>
          </p:cNvPr>
          <p:cNvSpPr txBox="1"/>
          <p:nvPr/>
        </p:nvSpPr>
        <p:spPr>
          <a:xfrm>
            <a:off x="1066800" y="956707"/>
            <a:ext cx="14249400" cy="1200329"/>
          </a:xfrm>
          <a:prstGeom prst="rect">
            <a:avLst/>
          </a:prstGeom>
          <a:noFill/>
        </p:spPr>
        <p:txBody>
          <a:bodyPr wrap="square" rtlCol="0">
            <a:spAutoFit/>
          </a:bodyPr>
          <a:lstStyle/>
          <a:p>
            <a:r>
              <a:rPr lang="en-GB" sz="7200" dirty="0"/>
              <a:t>Group Task</a:t>
            </a:r>
          </a:p>
        </p:txBody>
      </p:sp>
      <p:sp>
        <p:nvSpPr>
          <p:cNvPr id="4" name="TextBox 3">
            <a:extLst>
              <a:ext uri="{FF2B5EF4-FFF2-40B4-BE49-F238E27FC236}">
                <a16:creationId xmlns:a16="http://schemas.microsoft.com/office/drawing/2014/main" id="{8B1C0639-673B-063A-47C6-07D712B4B68F}"/>
              </a:ext>
            </a:extLst>
          </p:cNvPr>
          <p:cNvSpPr txBox="1"/>
          <p:nvPr/>
        </p:nvSpPr>
        <p:spPr>
          <a:xfrm>
            <a:off x="1219200" y="2705100"/>
            <a:ext cx="14859000" cy="3416320"/>
          </a:xfrm>
          <a:prstGeom prst="rect">
            <a:avLst/>
          </a:prstGeom>
          <a:noFill/>
        </p:spPr>
        <p:txBody>
          <a:bodyPr wrap="square" rtlCol="0">
            <a:spAutoFit/>
          </a:bodyPr>
          <a:lstStyle/>
          <a:p>
            <a:r>
              <a:rPr lang="en-GB" sz="6000" dirty="0"/>
              <a:t>What explanations can you come up with to explain the sharp increase in drug offences by 2021? </a:t>
            </a:r>
          </a:p>
          <a:p>
            <a:endParaRPr lang="en-GB" dirty="0"/>
          </a:p>
          <a:p>
            <a:endParaRPr lang="en-GB" dirty="0"/>
          </a:p>
        </p:txBody>
      </p:sp>
    </p:spTree>
    <p:extLst>
      <p:ext uri="{BB962C8B-B14F-4D97-AF65-F5344CB8AC3E}">
        <p14:creationId xmlns:p14="http://schemas.microsoft.com/office/powerpoint/2010/main" val="13824454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2F7F8D7-1546-9281-1E8D-772B87FF8FD6}"/>
              </a:ext>
            </a:extLst>
          </p:cNvPr>
          <p:cNvPicPr>
            <a:picLocks noChangeAspect="1"/>
          </p:cNvPicPr>
          <p:nvPr/>
        </p:nvPicPr>
        <p:blipFill>
          <a:blip r:embed="rId3"/>
          <a:stretch>
            <a:fillRect/>
          </a:stretch>
        </p:blipFill>
        <p:spPr>
          <a:xfrm>
            <a:off x="3886200" y="419433"/>
            <a:ext cx="9601200" cy="9505187"/>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5495948-17A5-A69D-9EAD-9A3F3000905E}"/>
              </a:ext>
            </a:extLst>
          </p:cNvPr>
          <p:cNvSpPr txBox="1"/>
          <p:nvPr/>
        </p:nvSpPr>
        <p:spPr>
          <a:xfrm>
            <a:off x="127915" y="9730125"/>
            <a:ext cx="9149860" cy="369332"/>
          </a:xfrm>
          <a:prstGeom prst="rect">
            <a:avLst/>
          </a:prstGeom>
          <a:noFill/>
        </p:spPr>
        <p:txBody>
          <a:bodyPr wrap="square">
            <a:spAutoFit/>
          </a:bodyPr>
          <a:lstStyle/>
          <a:p>
            <a:r>
              <a:rPr lang="en-GB" dirty="0"/>
              <a:t>Get Licensed (2024)</a:t>
            </a:r>
          </a:p>
        </p:txBody>
      </p:sp>
      <p:sp>
        <p:nvSpPr>
          <p:cNvPr id="8" name="Slide Number Placeholder 7">
            <a:extLst>
              <a:ext uri="{FF2B5EF4-FFF2-40B4-BE49-F238E27FC236}">
                <a16:creationId xmlns:a16="http://schemas.microsoft.com/office/drawing/2014/main" id="{B16A2355-ABA2-A3BA-25D6-50D56CA682FF}"/>
              </a:ext>
            </a:extLst>
          </p:cNvPr>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26477717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3510661" y="3999274"/>
            <a:ext cx="8790076" cy="791568"/>
            <a:chOff x="6081624" y="1998368"/>
            <a:chExt cx="5613457" cy="782175"/>
          </a:xfrm>
          <a:solidFill>
            <a:schemeClr val="accent4"/>
          </a:solidFill>
        </p:grpSpPr>
        <p:sp>
          <p:nvSpPr>
            <p:cNvPr id="26" name="Rectangle 2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292" y="776845"/>
            <a:ext cx="16667593" cy="87869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F848D50-4DD3-8F9C-9EA0-426388FA1F95}"/>
              </a:ext>
            </a:extLst>
          </p:cNvPr>
          <p:cNvSpPr txBox="1"/>
          <p:nvPr/>
        </p:nvSpPr>
        <p:spPr>
          <a:xfrm>
            <a:off x="1585537" y="1383966"/>
            <a:ext cx="7560428" cy="1754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latin typeface="+mj-lt"/>
                <a:ea typeface="+mj-ea"/>
                <a:cs typeface="+mj-cs"/>
              </a:rPr>
              <a:t>Alcohol and crime</a:t>
            </a:r>
          </a:p>
        </p:txBody>
      </p:sp>
      <p:sp>
        <p:nvSpPr>
          <p:cNvPr id="31" name="Rectangle 3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3571" y="3395047"/>
            <a:ext cx="740664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AEE9ED0-CB62-ACFA-50E2-4FBF6BE58A77}"/>
              </a:ext>
            </a:extLst>
          </p:cNvPr>
          <p:cNvSpPr txBox="1"/>
          <p:nvPr/>
        </p:nvSpPr>
        <p:spPr>
          <a:xfrm>
            <a:off x="1583572" y="3762157"/>
            <a:ext cx="7560428" cy="54487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3000" b="0" i="0" dirty="0">
              <a:effectLst/>
            </a:endParaRPr>
          </a:p>
          <a:p>
            <a:pPr indent="-228600">
              <a:lnSpc>
                <a:spcPct val="90000"/>
              </a:lnSpc>
              <a:spcAft>
                <a:spcPts val="600"/>
              </a:spcAft>
              <a:buFont typeface="Arial" panose="020B0604020202020204" pitchFamily="34" charset="0"/>
              <a:buChar char="•"/>
            </a:pPr>
            <a:r>
              <a:rPr lang="en-US" sz="3000" b="0" i="0" dirty="0">
                <a:effectLst/>
              </a:rPr>
              <a:t>In 2022/23, 38% of all violent crimes occurred where the victim believed the offender(s) to be under the influence of alcohol (</a:t>
            </a:r>
            <a:r>
              <a:rPr lang="en-US" sz="3000" u="sng" dirty="0"/>
              <a:t>ONS, 2024)</a:t>
            </a:r>
            <a:r>
              <a:rPr lang="en-US" sz="3000" b="0" i="0" dirty="0">
                <a:effectLst/>
              </a:rPr>
              <a:t>.</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b="0" i="0" dirty="0">
              <a:effectLst/>
            </a:endParaRPr>
          </a:p>
          <a:p>
            <a:pPr indent="-228600">
              <a:lnSpc>
                <a:spcPct val="90000"/>
              </a:lnSpc>
              <a:spcAft>
                <a:spcPts val="600"/>
              </a:spcAft>
              <a:buFont typeface="Arial" panose="020B0604020202020204" pitchFamily="34" charset="0"/>
              <a:buChar char="•"/>
            </a:pPr>
            <a:r>
              <a:rPr lang="en-US" sz="3000" b="0" i="0" dirty="0">
                <a:effectLst/>
              </a:rPr>
              <a:t>People from lower socioeconomic backgrounds are more likely to be victims of alcohol-related violence. They also experience alcohol-related anti-social </a:t>
            </a:r>
            <a:r>
              <a:rPr lang="en-US" sz="3000" b="0" i="0" dirty="0" err="1">
                <a:effectLst/>
              </a:rPr>
              <a:t>behaviour</a:t>
            </a:r>
            <a:r>
              <a:rPr lang="en-US" sz="3000" b="0" i="0" dirty="0">
                <a:effectLst/>
              </a:rPr>
              <a:t> more frequently than those in higher socioeconomic groups (Bryant, 2020).</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b="0" i="0" dirty="0">
              <a:effectLst/>
            </a:endParaRPr>
          </a:p>
          <a:p>
            <a:pPr indent="-228600">
              <a:lnSpc>
                <a:spcPct val="90000"/>
              </a:lnSpc>
              <a:spcAft>
                <a:spcPts val="600"/>
              </a:spcAft>
              <a:buFont typeface="Arial" panose="020B0604020202020204" pitchFamily="34" charset="0"/>
              <a:buChar char="•"/>
            </a:pPr>
            <a:endParaRPr lang="en-US" sz="3000" dirty="0"/>
          </a:p>
        </p:txBody>
      </p:sp>
      <p:pic>
        <p:nvPicPr>
          <p:cNvPr id="7" name="Picture 6">
            <a:hlinkClick r:id="rId3"/>
            <a:extLst>
              <a:ext uri="{FF2B5EF4-FFF2-40B4-BE49-F238E27FC236}">
                <a16:creationId xmlns:a16="http://schemas.microsoft.com/office/drawing/2014/main" id="{2FDF132F-9209-94BE-C179-2E5D511111F4}"/>
              </a:ext>
            </a:extLst>
          </p:cNvPr>
          <p:cNvPicPr>
            <a:picLocks noChangeAspect="1"/>
          </p:cNvPicPr>
          <p:nvPr/>
        </p:nvPicPr>
        <p:blipFill>
          <a:blip r:embed="rId4"/>
          <a:stretch>
            <a:fillRect/>
          </a:stretch>
        </p:blipFill>
        <p:spPr>
          <a:xfrm>
            <a:off x="12337365" y="1161427"/>
            <a:ext cx="2748949" cy="3871760"/>
          </a:xfrm>
          <a:prstGeom prst="rect">
            <a:avLst/>
          </a:prstGeom>
        </p:spPr>
      </p:pic>
      <p:pic>
        <p:nvPicPr>
          <p:cNvPr id="4" name="Picture 3">
            <a:extLst>
              <a:ext uri="{FF2B5EF4-FFF2-40B4-BE49-F238E27FC236}">
                <a16:creationId xmlns:a16="http://schemas.microsoft.com/office/drawing/2014/main" id="{D6A06BF6-0EEA-E9E2-7FA4-3E797C57DB5D}"/>
              </a:ext>
            </a:extLst>
          </p:cNvPr>
          <p:cNvPicPr>
            <a:picLocks noChangeAspect="1"/>
          </p:cNvPicPr>
          <p:nvPr/>
        </p:nvPicPr>
        <p:blipFill>
          <a:blip r:embed="rId5"/>
          <a:stretch>
            <a:fillRect/>
          </a:stretch>
        </p:blipFill>
        <p:spPr>
          <a:xfrm>
            <a:off x="10420000" y="5455060"/>
            <a:ext cx="6583680" cy="3686860"/>
          </a:xfrm>
          <a:prstGeom prst="rect">
            <a:avLst/>
          </a:prstGeom>
        </p:spPr>
      </p:pic>
      <p:sp>
        <p:nvSpPr>
          <p:cNvPr id="8" name="TextBox 7">
            <a:extLst>
              <a:ext uri="{FF2B5EF4-FFF2-40B4-BE49-F238E27FC236}">
                <a16:creationId xmlns:a16="http://schemas.microsoft.com/office/drawing/2014/main" id="{A9961598-25B3-B825-CC20-C6C3AE86940D}"/>
              </a:ext>
            </a:extLst>
          </p:cNvPr>
          <p:cNvSpPr txBox="1"/>
          <p:nvPr/>
        </p:nvSpPr>
        <p:spPr>
          <a:xfrm>
            <a:off x="15316200" y="2171700"/>
            <a:ext cx="990600" cy="646331"/>
          </a:xfrm>
          <a:prstGeom prst="rect">
            <a:avLst/>
          </a:prstGeom>
          <a:noFill/>
        </p:spPr>
        <p:txBody>
          <a:bodyPr wrap="square" rtlCol="0">
            <a:spAutoFit/>
          </a:bodyPr>
          <a:lstStyle/>
          <a:p>
            <a:r>
              <a:rPr lang="en-GB" dirty="0"/>
              <a:t>Bryant (2020)</a:t>
            </a:r>
          </a:p>
        </p:txBody>
      </p:sp>
      <p:sp>
        <p:nvSpPr>
          <p:cNvPr id="10" name="Slide Number Placeholder 9">
            <a:extLst>
              <a:ext uri="{FF2B5EF4-FFF2-40B4-BE49-F238E27FC236}">
                <a16:creationId xmlns:a16="http://schemas.microsoft.com/office/drawing/2014/main" id="{71B07B31-A981-990D-534B-861902AE85D4}"/>
              </a:ext>
            </a:extLst>
          </p:cNvPr>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4278926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arn(inVertical)">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circle(in)">
                                      <p:cBhvr>
                                        <p:cTn id="12" dur="20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E9ED-C9B2-F8BB-B663-00FA7662677F}"/>
              </a:ext>
            </a:extLst>
          </p:cNvPr>
          <p:cNvSpPr>
            <a:spLocks noGrp="1"/>
          </p:cNvSpPr>
          <p:nvPr>
            <p:ph type="title"/>
          </p:nvPr>
        </p:nvSpPr>
        <p:spPr/>
        <p:txBody>
          <a:bodyPr>
            <a:normAutofit fontScale="90000"/>
          </a:bodyPr>
          <a:lstStyle/>
          <a:p>
            <a:r>
              <a:rPr lang="en-GB" dirty="0"/>
              <a:t>Alcohol and crime – what does the data say?</a:t>
            </a:r>
          </a:p>
        </p:txBody>
      </p:sp>
      <p:pic>
        <p:nvPicPr>
          <p:cNvPr id="5" name="Content Placeholder 4">
            <a:hlinkClick r:id="rId3"/>
            <a:extLst>
              <a:ext uri="{FF2B5EF4-FFF2-40B4-BE49-F238E27FC236}">
                <a16:creationId xmlns:a16="http://schemas.microsoft.com/office/drawing/2014/main" id="{469A05D8-7FDF-3C17-B9C2-24C212EE788E}"/>
              </a:ext>
            </a:extLst>
          </p:cNvPr>
          <p:cNvPicPr>
            <a:picLocks noGrp="1" noChangeAspect="1"/>
          </p:cNvPicPr>
          <p:nvPr>
            <p:ph idx="1"/>
          </p:nvPr>
        </p:nvPicPr>
        <p:blipFill>
          <a:blip r:embed="rId4"/>
          <a:stretch>
            <a:fillRect/>
          </a:stretch>
        </p:blipFill>
        <p:spPr>
          <a:xfrm>
            <a:off x="237319" y="3338309"/>
            <a:ext cx="10052462" cy="55411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97A6160A-DBB6-B581-B942-F0BCF04557ED}"/>
              </a:ext>
            </a:extLst>
          </p:cNvPr>
          <p:cNvSpPr txBox="1"/>
          <p:nvPr/>
        </p:nvSpPr>
        <p:spPr>
          <a:xfrm>
            <a:off x="10515600" y="723900"/>
            <a:ext cx="7289074" cy="7894469"/>
          </a:xfrm>
          <a:prstGeom prst="rect">
            <a:avLst/>
          </a:prstGeom>
          <a:noFill/>
        </p:spPr>
        <p:txBody>
          <a:bodyPr wrap="square" rtlCol="0">
            <a:spAutoFit/>
          </a:bodyPr>
          <a:lstStyle/>
          <a:p>
            <a:pPr algn="l"/>
            <a:r>
              <a:rPr lang="en-GB" sz="3200" b="1" dirty="0">
                <a:solidFill>
                  <a:srgbClr val="202429"/>
                </a:solidFill>
                <a:highlight>
                  <a:srgbClr val="FFFFFF"/>
                </a:highlight>
                <a:latin typeface="Greycliff CF"/>
              </a:rPr>
              <a:t>In 2022/23, there were an estimated 384,000 incidents of violent crime where the victim believed the offender(s) to be under the influence of alcohol.</a:t>
            </a:r>
            <a:endParaRPr lang="en-GB" sz="3200" dirty="0">
              <a:solidFill>
                <a:srgbClr val="202429"/>
              </a:solidFill>
              <a:highlight>
                <a:srgbClr val="FFFFFF"/>
              </a:highlight>
              <a:latin typeface="Greycliff CF"/>
            </a:endParaRPr>
          </a:p>
          <a:p>
            <a:pPr algn="l">
              <a:buFont typeface="Arial" panose="020B0604020202020204" pitchFamily="34" charset="0"/>
              <a:buChar char="•"/>
            </a:pPr>
            <a:r>
              <a:rPr lang="en-GB" sz="3200" dirty="0">
                <a:solidFill>
                  <a:srgbClr val="202429"/>
                </a:solidFill>
                <a:highlight>
                  <a:srgbClr val="FFFFFF"/>
                </a:highlight>
                <a:latin typeface="Greycliff CF"/>
              </a:rPr>
              <a:t>The victim believed the offender(s) to be under the influence of alcohol in 38% of all violent incidents.</a:t>
            </a:r>
          </a:p>
          <a:p>
            <a:pPr algn="l">
              <a:buFont typeface="Arial" panose="020B0604020202020204" pitchFamily="34" charset="0"/>
              <a:buChar char="•"/>
            </a:pPr>
            <a:r>
              <a:rPr lang="en-GB" sz="3200" dirty="0">
                <a:solidFill>
                  <a:srgbClr val="202429"/>
                </a:solidFill>
                <a:highlight>
                  <a:srgbClr val="FFFFFF"/>
                </a:highlight>
                <a:latin typeface="Greycliff CF"/>
              </a:rPr>
              <a:t>The victim believed the offender(s) was under the influence of alcohol in 40% of all violent incidents with injury and 37% of all violent incidents without injury.</a:t>
            </a:r>
          </a:p>
          <a:p>
            <a:pPr algn="l">
              <a:buFont typeface="Arial" panose="020B0604020202020204" pitchFamily="34" charset="0"/>
              <a:buChar char="•"/>
            </a:pPr>
            <a:r>
              <a:rPr lang="en-GB" sz="3200" dirty="0">
                <a:solidFill>
                  <a:srgbClr val="202429"/>
                </a:solidFill>
                <a:highlight>
                  <a:srgbClr val="FFFFFF"/>
                </a:highlight>
                <a:latin typeface="Greycliff CF"/>
              </a:rPr>
              <a:t>The proportion of violent crime where the victim believed the offender(s) to be under the influence of alcohol declined from 52% to 38% between 2012/13 and 2022/23.</a:t>
            </a:r>
          </a:p>
          <a:p>
            <a:endParaRPr lang="en-GB" sz="2700" dirty="0"/>
          </a:p>
        </p:txBody>
      </p:sp>
    </p:spTree>
    <p:extLst>
      <p:ext uri="{BB962C8B-B14F-4D97-AF65-F5344CB8AC3E}">
        <p14:creationId xmlns:p14="http://schemas.microsoft.com/office/powerpoint/2010/main" val="4192947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0A3F6-AF11-B76E-DEF9-B96D7F4B98DF}"/>
              </a:ext>
            </a:extLst>
          </p:cNvPr>
          <p:cNvSpPr>
            <a:spLocks noGrp="1"/>
          </p:cNvSpPr>
          <p:nvPr>
            <p:ph type="title"/>
          </p:nvPr>
        </p:nvSpPr>
        <p:spPr>
          <a:xfrm>
            <a:off x="1673352" y="822960"/>
            <a:ext cx="15252192" cy="1769364"/>
          </a:xfrm>
        </p:spPr>
        <p:txBody>
          <a:bodyPr anchor="ctr">
            <a:normAutofit/>
          </a:bodyPr>
          <a:lstStyle/>
          <a:p>
            <a:r>
              <a:rPr lang="en-GB" dirty="0"/>
              <a:t>Alcohol and aggression/violence</a:t>
            </a:r>
          </a:p>
        </p:txBody>
      </p:sp>
      <p:sp>
        <p:nvSpPr>
          <p:cNvPr id="3" name="Content Placeholder 2">
            <a:extLst>
              <a:ext uri="{FF2B5EF4-FFF2-40B4-BE49-F238E27FC236}">
                <a16:creationId xmlns:a16="http://schemas.microsoft.com/office/drawing/2014/main" id="{9F843454-AB1D-80B8-1AAB-52A9DCEBBC50}"/>
              </a:ext>
            </a:extLst>
          </p:cNvPr>
          <p:cNvSpPr>
            <a:spLocks noGrp="1"/>
          </p:cNvSpPr>
          <p:nvPr>
            <p:ph sz="half" idx="1"/>
          </p:nvPr>
        </p:nvSpPr>
        <p:spPr>
          <a:xfrm>
            <a:off x="757646" y="3717036"/>
            <a:ext cx="8322347" cy="6569964"/>
          </a:xfrm>
        </p:spPr>
        <p:txBody>
          <a:bodyPr>
            <a:normAutofit fontScale="92500" lnSpcReduction="10000"/>
          </a:bodyPr>
          <a:lstStyle/>
          <a:p>
            <a:pPr>
              <a:lnSpc>
                <a:spcPct val="100000"/>
              </a:lnSpc>
            </a:pPr>
            <a:r>
              <a:rPr lang="en-GB" sz="3600" dirty="0"/>
              <a:t>Alcohol impairs judgement and lowers inhibitions which make it more likely that people will display aggression and take risks. </a:t>
            </a:r>
          </a:p>
          <a:p>
            <a:pPr>
              <a:lnSpc>
                <a:spcPct val="100000"/>
              </a:lnSpc>
            </a:pPr>
            <a:r>
              <a:rPr lang="en-GB" sz="3600" dirty="0">
                <a:hlinkClick r:id="rId3"/>
              </a:rPr>
              <a:t>Graham and Livingston (2011) </a:t>
            </a:r>
            <a:r>
              <a:rPr lang="en-GB" sz="3600" dirty="0"/>
              <a:t>– Drunkenness can trigger violent behaviour in a variety of contexts.</a:t>
            </a:r>
          </a:p>
          <a:p>
            <a:pPr>
              <a:lnSpc>
                <a:spcPct val="100000"/>
              </a:lnSpc>
            </a:pPr>
            <a:r>
              <a:rPr lang="en-GB" sz="3600" dirty="0"/>
              <a:t>Since licensing laws relaxed in 2005, alcohol related violence has tended to happen later in the night. </a:t>
            </a:r>
          </a:p>
          <a:p>
            <a:pPr>
              <a:lnSpc>
                <a:spcPct val="100000"/>
              </a:lnSpc>
            </a:pPr>
            <a:r>
              <a:rPr lang="en-GB" sz="3600" dirty="0"/>
              <a:t>What is the alcohol industry doing to address this issue?- See initiatives such as ‘Best Bar None, </a:t>
            </a:r>
            <a:r>
              <a:rPr lang="en-GB" sz="3600" dirty="0" err="1"/>
              <a:t>Pubwatch</a:t>
            </a:r>
            <a:r>
              <a:rPr lang="en-GB" sz="3600" dirty="0"/>
              <a:t>, Purple Flag and Drink less, enjoy more’.</a:t>
            </a:r>
          </a:p>
          <a:p>
            <a:pPr>
              <a:lnSpc>
                <a:spcPct val="100000"/>
              </a:lnSpc>
            </a:pPr>
            <a:endParaRPr lang="en-GB" sz="2250" dirty="0"/>
          </a:p>
        </p:txBody>
      </p:sp>
      <p:pic>
        <p:nvPicPr>
          <p:cNvPr id="7" name="Picture 6">
            <a:hlinkClick r:id="rId4"/>
            <a:extLst>
              <a:ext uri="{FF2B5EF4-FFF2-40B4-BE49-F238E27FC236}">
                <a16:creationId xmlns:a16="http://schemas.microsoft.com/office/drawing/2014/main" id="{60A3A123-C2F3-AF66-B8B7-2606C7AB1A0F}"/>
              </a:ext>
            </a:extLst>
          </p:cNvPr>
          <p:cNvPicPr>
            <a:picLocks noChangeAspect="1"/>
          </p:cNvPicPr>
          <p:nvPr/>
        </p:nvPicPr>
        <p:blipFill>
          <a:blip r:embed="rId5"/>
          <a:stretch>
            <a:fillRect/>
          </a:stretch>
        </p:blipFill>
        <p:spPr>
          <a:xfrm>
            <a:off x="9518904" y="3497498"/>
            <a:ext cx="7406640" cy="5092065"/>
          </a:xfrm>
          <a:prstGeom prst="rect">
            <a:avLst/>
          </a:prstGeom>
          <a:noFill/>
        </p:spPr>
      </p:pic>
      <p:pic>
        <p:nvPicPr>
          <p:cNvPr id="10" name="Picture 9">
            <a:extLst>
              <a:ext uri="{FF2B5EF4-FFF2-40B4-BE49-F238E27FC236}">
                <a16:creationId xmlns:a16="http://schemas.microsoft.com/office/drawing/2014/main" id="{97489117-DB3E-81D7-44CC-D533EABC21A7}"/>
              </a:ext>
            </a:extLst>
          </p:cNvPr>
          <p:cNvPicPr>
            <a:picLocks noChangeAspect="1"/>
          </p:cNvPicPr>
          <p:nvPr/>
        </p:nvPicPr>
        <p:blipFill>
          <a:blip r:embed="rId6"/>
          <a:stretch>
            <a:fillRect/>
          </a:stretch>
        </p:blipFill>
        <p:spPr>
          <a:xfrm>
            <a:off x="9518904" y="8963811"/>
            <a:ext cx="7066395" cy="1000458"/>
          </a:xfrm>
          <a:prstGeom prst="rect">
            <a:avLst/>
          </a:prstGeom>
        </p:spPr>
      </p:pic>
      <p:pic>
        <p:nvPicPr>
          <p:cNvPr id="4" name="Picture 3">
            <a:extLst>
              <a:ext uri="{FF2B5EF4-FFF2-40B4-BE49-F238E27FC236}">
                <a16:creationId xmlns:a16="http://schemas.microsoft.com/office/drawing/2014/main" id="{CAF62715-0D93-87C3-C1CF-87F47C7EDA7B}"/>
              </a:ext>
            </a:extLst>
          </p:cNvPr>
          <p:cNvPicPr>
            <a:picLocks noChangeAspect="1"/>
          </p:cNvPicPr>
          <p:nvPr/>
        </p:nvPicPr>
        <p:blipFill>
          <a:blip r:embed="rId7"/>
          <a:stretch>
            <a:fillRect/>
          </a:stretch>
        </p:blipFill>
        <p:spPr>
          <a:xfrm>
            <a:off x="990600" y="909485"/>
            <a:ext cx="2895600" cy="1714500"/>
          </a:xfrm>
          <a:prstGeom prst="rect">
            <a:avLst/>
          </a:prstGeom>
        </p:spPr>
      </p:pic>
    </p:spTree>
    <p:extLst>
      <p:ext uri="{BB962C8B-B14F-4D97-AF65-F5344CB8AC3E}">
        <p14:creationId xmlns:p14="http://schemas.microsoft.com/office/powerpoint/2010/main" val="3736948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Best Bar None Video">
            <a:hlinkClick r:id="" action="ppaction://media"/>
            <a:extLst>
              <a:ext uri="{FF2B5EF4-FFF2-40B4-BE49-F238E27FC236}">
                <a16:creationId xmlns:a16="http://schemas.microsoft.com/office/drawing/2014/main" id="{2D348C65-7623-D68E-5271-2C2C6B107739}"/>
              </a:ext>
            </a:extLst>
          </p:cNvPr>
          <p:cNvPicPr>
            <a:picLocks noRot="1" noChangeAspect="1"/>
          </p:cNvPicPr>
          <p:nvPr>
            <a:videoFile r:link="rId1"/>
          </p:nvPr>
        </p:nvPicPr>
        <p:blipFill>
          <a:blip r:embed="rId4"/>
          <a:srcRect b="443"/>
          <a:stretch>
            <a:fillRect/>
          </a:stretch>
        </p:blipFill>
        <p:spPr>
          <a:xfrm>
            <a:off x="20" y="10"/>
            <a:ext cx="18287980" cy="10286990"/>
          </a:xfrm>
          <a:prstGeom prst="rect">
            <a:avLst/>
          </a:prstGeom>
          <a:noFill/>
        </p:spPr>
      </p:pic>
      <p:sp>
        <p:nvSpPr>
          <p:cNvPr id="2" name="Slide Number Placeholder 1" hidden="1">
            <a:extLst>
              <a:ext uri="{FF2B5EF4-FFF2-40B4-BE49-F238E27FC236}">
                <a16:creationId xmlns:a16="http://schemas.microsoft.com/office/drawing/2014/main" id="{67CD1029-C473-0B50-3FF4-5889B9CA85FE}"/>
              </a:ext>
            </a:extLst>
          </p:cNvPr>
          <p:cNvSpPr>
            <a:spLocks noGrp="1"/>
          </p:cNvSpPr>
          <p:nvPr>
            <p:ph type="sldNum" sz="quarter" idx="12"/>
          </p:nvPr>
        </p:nvSpPr>
        <p:spPr/>
        <p:txBody>
          <a:bodyPr/>
          <a:lstStyle/>
          <a:p>
            <a:pPr>
              <a:spcAft>
                <a:spcPts val="600"/>
              </a:spcAft>
            </a:pPr>
            <a:fld id="{B6F15528-21DE-4FAA-801E-634DDDAF4B2B}" type="slidenum">
              <a:rPr lang="en-US" smtClean="0"/>
              <a:pPr>
                <a:spcAft>
                  <a:spcPts val="600"/>
                </a:spcAft>
              </a:pPr>
              <a:t>10</a:t>
            </a:fld>
            <a:endParaRPr lang="en-US"/>
          </a:p>
        </p:txBody>
      </p:sp>
    </p:spTree>
    <p:extLst>
      <p:ext uri="{BB962C8B-B14F-4D97-AF65-F5344CB8AC3E}">
        <p14:creationId xmlns:p14="http://schemas.microsoft.com/office/powerpoint/2010/main" val="12229297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755B-D9E9-41A8-5AE5-089F1DC5C248}"/>
              </a:ext>
            </a:extLst>
          </p:cNvPr>
          <p:cNvSpPr>
            <a:spLocks noGrp="1"/>
          </p:cNvSpPr>
          <p:nvPr>
            <p:ph type="title"/>
          </p:nvPr>
        </p:nvSpPr>
        <p:spPr/>
        <p:txBody>
          <a:bodyPr>
            <a:normAutofit fontScale="90000"/>
          </a:bodyPr>
          <a:lstStyle/>
          <a:p>
            <a:r>
              <a:rPr lang="en-GB" dirty="0"/>
              <a:t>Alcohol and intimate partner violence</a:t>
            </a:r>
          </a:p>
        </p:txBody>
      </p:sp>
      <p:pic>
        <p:nvPicPr>
          <p:cNvPr id="5" name="Content Placeholder 4">
            <a:hlinkClick r:id="rId3"/>
            <a:extLst>
              <a:ext uri="{FF2B5EF4-FFF2-40B4-BE49-F238E27FC236}">
                <a16:creationId xmlns:a16="http://schemas.microsoft.com/office/drawing/2014/main" id="{D714556E-AE82-C097-9BFE-32BD170FE03B}"/>
              </a:ext>
            </a:extLst>
          </p:cNvPr>
          <p:cNvPicPr>
            <a:picLocks noGrp="1" noChangeAspect="1"/>
          </p:cNvPicPr>
          <p:nvPr>
            <p:ph idx="1"/>
          </p:nvPr>
        </p:nvPicPr>
        <p:blipFill>
          <a:blip r:embed="rId4"/>
          <a:stretch>
            <a:fillRect/>
          </a:stretch>
        </p:blipFill>
        <p:spPr>
          <a:xfrm>
            <a:off x="709817" y="3547316"/>
            <a:ext cx="4927350" cy="5541168"/>
          </a:xfrm>
        </p:spPr>
      </p:pic>
      <p:pic>
        <p:nvPicPr>
          <p:cNvPr id="7" name="Picture 6">
            <a:hlinkClick r:id="rId5"/>
            <a:extLst>
              <a:ext uri="{FF2B5EF4-FFF2-40B4-BE49-F238E27FC236}">
                <a16:creationId xmlns:a16="http://schemas.microsoft.com/office/drawing/2014/main" id="{E9432267-AABB-0ACC-4F36-87C2FCFC798B}"/>
              </a:ext>
            </a:extLst>
          </p:cNvPr>
          <p:cNvPicPr>
            <a:picLocks noChangeAspect="1"/>
          </p:cNvPicPr>
          <p:nvPr/>
        </p:nvPicPr>
        <p:blipFill>
          <a:blip r:embed="rId6"/>
          <a:stretch>
            <a:fillRect/>
          </a:stretch>
        </p:blipFill>
        <p:spPr>
          <a:xfrm>
            <a:off x="9372600" y="799628"/>
            <a:ext cx="6688184" cy="1236020"/>
          </a:xfrm>
          <a:prstGeom prst="rect">
            <a:avLst/>
          </a:prstGeom>
        </p:spPr>
      </p:pic>
      <p:sp>
        <p:nvSpPr>
          <p:cNvPr id="8" name="TextBox 7">
            <a:extLst>
              <a:ext uri="{FF2B5EF4-FFF2-40B4-BE49-F238E27FC236}">
                <a16:creationId xmlns:a16="http://schemas.microsoft.com/office/drawing/2014/main" id="{C165CB10-B4DA-12C2-8D70-6FDD68A47E0B}"/>
              </a:ext>
            </a:extLst>
          </p:cNvPr>
          <p:cNvSpPr txBox="1"/>
          <p:nvPr/>
        </p:nvSpPr>
        <p:spPr>
          <a:xfrm>
            <a:off x="7543800" y="3162300"/>
            <a:ext cx="9313818" cy="5509200"/>
          </a:xfrm>
          <a:prstGeom prst="rect">
            <a:avLst/>
          </a:prstGeom>
          <a:noFill/>
        </p:spPr>
        <p:txBody>
          <a:bodyPr wrap="square" rtlCol="0">
            <a:spAutoFit/>
          </a:bodyPr>
          <a:lstStyle/>
          <a:p>
            <a:pPr marL="514350" indent="-514350">
              <a:buAutoNum type="arabicPeriod"/>
            </a:pPr>
            <a:r>
              <a:rPr lang="en-GB" sz="4400" dirty="0"/>
              <a:t>Drinking and domestic abuse often occur at the same time</a:t>
            </a:r>
          </a:p>
          <a:p>
            <a:pPr marL="514350" indent="-514350">
              <a:buAutoNum type="arabicPeriod"/>
            </a:pPr>
            <a:r>
              <a:rPr lang="en-GB" sz="4400" dirty="0"/>
              <a:t>When alcohol is involved, abuse can become more severe</a:t>
            </a:r>
          </a:p>
          <a:p>
            <a:pPr marL="514350" indent="-514350">
              <a:buAutoNum type="arabicPeriod"/>
            </a:pPr>
            <a:r>
              <a:rPr lang="en-GB" sz="4400" dirty="0"/>
              <a:t>Controlling access to alcohol can be abuse</a:t>
            </a:r>
          </a:p>
          <a:p>
            <a:pPr marL="514350" indent="-514350">
              <a:buAutoNum type="arabicPeriod"/>
            </a:pPr>
            <a:r>
              <a:rPr lang="en-GB" sz="4400" dirty="0"/>
              <a:t>People who experience domestic abuse may drink to try and cope</a:t>
            </a:r>
          </a:p>
        </p:txBody>
      </p:sp>
    </p:spTree>
    <p:extLst>
      <p:ext uri="{BB962C8B-B14F-4D97-AF65-F5344CB8AC3E}">
        <p14:creationId xmlns:p14="http://schemas.microsoft.com/office/powerpoint/2010/main" val="3789702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E721CE-CD71-D4D6-3DCF-8217F53369D6}"/>
              </a:ext>
            </a:extLst>
          </p:cNvPr>
          <p:cNvSpPr txBox="1"/>
          <p:nvPr/>
        </p:nvSpPr>
        <p:spPr>
          <a:xfrm>
            <a:off x="533400" y="571500"/>
            <a:ext cx="8915400" cy="1015663"/>
          </a:xfrm>
          <a:prstGeom prst="rect">
            <a:avLst/>
          </a:prstGeom>
          <a:noFill/>
        </p:spPr>
        <p:txBody>
          <a:bodyPr wrap="square" rtlCol="0">
            <a:spAutoFit/>
          </a:bodyPr>
          <a:lstStyle/>
          <a:p>
            <a:r>
              <a:rPr lang="en-GB" sz="6000" dirty="0"/>
              <a:t>DRUGS AND CRIME</a:t>
            </a:r>
          </a:p>
        </p:txBody>
      </p:sp>
      <p:sp>
        <p:nvSpPr>
          <p:cNvPr id="4" name="TextBox 3">
            <a:extLst>
              <a:ext uri="{FF2B5EF4-FFF2-40B4-BE49-F238E27FC236}">
                <a16:creationId xmlns:a16="http://schemas.microsoft.com/office/drawing/2014/main" id="{15ACD8BC-C6BC-BC41-8CBB-E617CF2B1234}"/>
              </a:ext>
            </a:extLst>
          </p:cNvPr>
          <p:cNvSpPr txBox="1"/>
          <p:nvPr/>
        </p:nvSpPr>
        <p:spPr>
          <a:xfrm>
            <a:off x="762000" y="1485900"/>
            <a:ext cx="7239000" cy="8125301"/>
          </a:xfrm>
          <a:prstGeom prst="rect">
            <a:avLst/>
          </a:prstGeom>
          <a:solidFill>
            <a:schemeClr val="accent5">
              <a:lumMod val="40000"/>
              <a:lumOff val="60000"/>
            </a:schemeClr>
          </a:solid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The link?</a:t>
            </a:r>
          </a:p>
          <a:p>
            <a:endParaRPr lang="en-GB" sz="2800" dirty="0">
              <a:latin typeface="Arial" panose="020B0604020202020204" pitchFamily="34" charset="0"/>
              <a:cs typeface="Arial" panose="020B0604020202020204" pitchFamily="34" charset="0"/>
            </a:endParaRPr>
          </a:p>
          <a:p>
            <a:pPr marL="285750" indent="-285750">
              <a:buFontTx/>
              <a:buChar char="-"/>
            </a:pPr>
            <a:r>
              <a:rPr lang="en-GB" sz="2800" dirty="0">
                <a:latin typeface="Arial" panose="020B0604020202020204" pitchFamily="34" charset="0"/>
                <a:cs typeface="Arial" panose="020B0604020202020204" pitchFamily="34" charset="0"/>
              </a:rPr>
              <a:t>People who use or supply illegal drugs</a:t>
            </a:r>
          </a:p>
          <a:p>
            <a:pPr marL="285750" indent="-285750">
              <a:buFontTx/>
              <a:buChar char="-"/>
            </a:pPr>
            <a:r>
              <a:rPr lang="en-GB" sz="2800" dirty="0">
                <a:latin typeface="Arial" panose="020B0604020202020204" pitchFamily="34" charset="0"/>
                <a:cs typeface="Arial" panose="020B0604020202020204" pitchFamily="34" charset="0"/>
              </a:rPr>
              <a:t>People who commit violent offences while under the influence </a:t>
            </a:r>
          </a:p>
          <a:p>
            <a:pPr marL="285750" indent="-285750">
              <a:buFontTx/>
              <a:buChar char="-"/>
            </a:pPr>
            <a:r>
              <a:rPr lang="en-GB" sz="2800" dirty="0">
                <a:latin typeface="Arial" panose="020B0604020202020204" pitchFamily="34" charset="0"/>
                <a:cs typeface="Arial" panose="020B0604020202020204" pitchFamily="34" charset="0"/>
              </a:rPr>
              <a:t>Alcohol and drug related driving offences</a:t>
            </a:r>
          </a:p>
          <a:p>
            <a:pPr marL="285750" indent="-285750">
              <a:buFontTx/>
              <a:buChar char="-"/>
            </a:pPr>
            <a:r>
              <a:rPr lang="en-GB" sz="2800" dirty="0">
                <a:latin typeface="Arial" panose="020B0604020202020204" pitchFamily="34" charset="0"/>
                <a:cs typeface="Arial" panose="020B0604020202020204" pitchFamily="34" charset="0"/>
              </a:rPr>
              <a:t>Gang warfare</a:t>
            </a:r>
          </a:p>
          <a:p>
            <a:pPr marL="285750" indent="-285750">
              <a:buFontTx/>
              <a:buChar char="-"/>
            </a:pPr>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Cost of drug-related crime</a:t>
            </a:r>
          </a:p>
          <a:p>
            <a:endParaRPr lang="en-GB" sz="2800" dirty="0">
              <a:latin typeface="Arial" panose="020B0604020202020204" pitchFamily="34" charset="0"/>
              <a:cs typeface="Arial" panose="020B0604020202020204" pitchFamily="34" charset="0"/>
            </a:endParaRPr>
          </a:p>
          <a:p>
            <a:r>
              <a:rPr lang="en-GB" sz="2800" b="0" i="0" dirty="0">
                <a:solidFill>
                  <a:srgbClr val="333333"/>
                </a:solidFill>
                <a:effectLst/>
                <a:latin typeface="Arial" panose="020B0604020202020204" pitchFamily="34" charset="0"/>
                <a:cs typeface="Arial" panose="020B0604020202020204" pitchFamily="34" charset="0"/>
              </a:rPr>
              <a:t>Examples of users needing £15,000 to £30,000 a year to fund drug habits have often been given. To make such amounts of money from stolen goods police often suggest multiplying by three – on the basis that stolen goods will fetch about one third of their normal value. </a:t>
            </a:r>
            <a:endParaRPr lang="en-GB" sz="28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7F395811-7465-0A56-F380-187D41BA94B3}"/>
              </a:ext>
            </a:extLst>
          </p:cNvPr>
          <p:cNvSpPr txBox="1"/>
          <p:nvPr/>
        </p:nvSpPr>
        <p:spPr>
          <a:xfrm>
            <a:off x="228600" y="9334500"/>
            <a:ext cx="2438400" cy="369332"/>
          </a:xfrm>
          <a:prstGeom prst="rect">
            <a:avLst/>
          </a:prstGeom>
          <a:noFill/>
        </p:spPr>
        <p:txBody>
          <a:bodyPr wrap="square" rtlCol="0">
            <a:spAutoFit/>
          </a:bodyPr>
          <a:lstStyle/>
          <a:p>
            <a:r>
              <a:rPr lang="en-GB" dirty="0" err="1"/>
              <a:t>Drugwise</a:t>
            </a:r>
            <a:r>
              <a:rPr lang="en-GB" dirty="0"/>
              <a:t> (2023)</a:t>
            </a:r>
          </a:p>
        </p:txBody>
      </p:sp>
      <p:sp>
        <p:nvSpPr>
          <p:cNvPr id="6" name="TextBox 5">
            <a:extLst>
              <a:ext uri="{FF2B5EF4-FFF2-40B4-BE49-F238E27FC236}">
                <a16:creationId xmlns:a16="http://schemas.microsoft.com/office/drawing/2014/main" id="{92D9AD3D-F037-3A1C-A41D-291A47706D1F}"/>
              </a:ext>
            </a:extLst>
          </p:cNvPr>
          <p:cNvSpPr txBox="1"/>
          <p:nvPr/>
        </p:nvSpPr>
        <p:spPr>
          <a:xfrm>
            <a:off x="10439400" y="1866900"/>
            <a:ext cx="5410200" cy="2308324"/>
          </a:xfrm>
          <a:prstGeom prst="rect">
            <a:avLst/>
          </a:prstGeom>
          <a:noFill/>
          <a:ln>
            <a:solidFill>
              <a:schemeClr val="accent1"/>
            </a:solidFill>
          </a:ln>
        </p:spPr>
        <p:txBody>
          <a:bodyPr wrap="square" rtlCol="0">
            <a:spAutoFit/>
          </a:bodyPr>
          <a:lstStyle/>
          <a:p>
            <a:pPr algn="ctr"/>
            <a:r>
              <a:rPr lang="en-GB" sz="4800" dirty="0"/>
              <a:t>WHAT OTHER EXTERNAL FACTORS ARE THERE?</a:t>
            </a:r>
            <a:endParaRPr lang="en-GB" sz="4000" dirty="0"/>
          </a:p>
        </p:txBody>
      </p:sp>
      <p:pic>
        <p:nvPicPr>
          <p:cNvPr id="7" name="Picture 6">
            <a:extLst>
              <a:ext uri="{FF2B5EF4-FFF2-40B4-BE49-F238E27FC236}">
                <a16:creationId xmlns:a16="http://schemas.microsoft.com/office/drawing/2014/main" id="{0CADB551-1527-1762-4D5E-BDEC1CDAA128}"/>
              </a:ext>
            </a:extLst>
          </p:cNvPr>
          <p:cNvPicPr>
            <a:picLocks noChangeAspect="1"/>
          </p:cNvPicPr>
          <p:nvPr/>
        </p:nvPicPr>
        <p:blipFill>
          <a:blip r:embed="rId3"/>
          <a:stretch>
            <a:fillRect/>
          </a:stretch>
        </p:blipFill>
        <p:spPr>
          <a:xfrm>
            <a:off x="8886092" y="4397886"/>
            <a:ext cx="8610600" cy="5305946"/>
          </a:xfrm>
          <a:prstGeom prst="rect">
            <a:avLst/>
          </a:prstGeom>
        </p:spPr>
      </p:pic>
      <p:sp>
        <p:nvSpPr>
          <p:cNvPr id="8" name="Slide Number Placeholder 7">
            <a:extLst>
              <a:ext uri="{FF2B5EF4-FFF2-40B4-BE49-F238E27FC236}">
                <a16:creationId xmlns:a16="http://schemas.microsoft.com/office/drawing/2014/main" id="{715BF79C-D69F-3C14-37C1-D90A68630E7A}"/>
              </a:ext>
            </a:extLst>
          </p:cNvPr>
          <p:cNvSpPr>
            <a:spLocks noGrp="1"/>
          </p:cNvSpPr>
          <p:nvPr>
            <p:ph type="sldNum" sz="quarter" idx="12"/>
          </p:nvPr>
        </p:nvSpPr>
        <p:spPr/>
        <p:txBody>
          <a:bodyPr/>
          <a:lstStyle/>
          <a:p>
            <a:endParaRPr lang="en-US" dirty="0"/>
          </a:p>
        </p:txBody>
      </p:sp>
    </p:spTree>
    <p:extLst>
      <p:ext uri="{BB962C8B-B14F-4D97-AF65-F5344CB8AC3E}">
        <p14:creationId xmlns:p14="http://schemas.microsoft.com/office/powerpoint/2010/main" val="1382661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anim calcmode="lin" valueType="num">
                                      <p:cBhvr additive="base">
                                        <p:cTn id="1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 calcmode="lin" valueType="num">
                                      <p:cBhvr additive="base">
                                        <p:cTn id="1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 calcmode="lin" valueType="num">
                                      <p:cBhvr additive="base">
                                        <p:cTn id="2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 calcmode="lin" valueType="num">
                                      <p:cBhvr additive="base">
                                        <p:cTn id="2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anim calcmode="lin" valueType="num">
                                      <p:cBhvr additive="base">
                                        <p:cTn id="33"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barn(inVertical)">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6877" y="-10849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dirty="0"/>
          </a:p>
        </p:txBody>
      </p:sp>
      <p:grpSp>
        <p:nvGrpSpPr>
          <p:cNvPr id="3" name="Group 3"/>
          <p:cNvGrpSpPr/>
          <p:nvPr/>
        </p:nvGrpSpPr>
        <p:grpSpPr>
          <a:xfrm>
            <a:off x="-385663" y="0"/>
            <a:ext cx="7086600" cy="10287000"/>
            <a:chOff x="0" y="0"/>
            <a:chExt cx="1866430" cy="2709333"/>
          </a:xfrm>
        </p:grpSpPr>
        <p:sp>
          <p:nvSpPr>
            <p:cNvPr id="4" name="Freeform 4"/>
            <p:cNvSpPr/>
            <p:nvPr/>
          </p:nvSpPr>
          <p:spPr>
            <a:xfrm>
              <a:off x="0" y="0"/>
              <a:ext cx="1866430" cy="2709333"/>
            </a:xfrm>
            <a:custGeom>
              <a:avLst/>
              <a:gdLst/>
              <a:ahLst/>
              <a:cxnLst/>
              <a:rect l="l" t="t" r="r" b="b"/>
              <a:pathLst>
                <a:path w="1866430" h="2709333">
                  <a:moveTo>
                    <a:pt x="0" y="0"/>
                  </a:moveTo>
                  <a:lnTo>
                    <a:pt x="1866430" y="0"/>
                  </a:lnTo>
                  <a:lnTo>
                    <a:pt x="1866430" y="2709333"/>
                  </a:lnTo>
                  <a:lnTo>
                    <a:pt x="0" y="2709333"/>
                  </a:lnTo>
                  <a:close/>
                </a:path>
              </a:pathLst>
            </a:custGeom>
            <a:solidFill>
              <a:srgbClr val="FFFFFF"/>
            </a:solidFill>
          </p:spPr>
          <p:txBody>
            <a:bodyPr/>
            <a:lstStyle/>
            <a:p>
              <a:endParaRPr lang="en-GB"/>
            </a:p>
          </p:txBody>
        </p:sp>
        <p:sp>
          <p:nvSpPr>
            <p:cNvPr id="5" name="TextBox 5"/>
            <p:cNvSpPr txBox="1"/>
            <p:nvPr/>
          </p:nvSpPr>
          <p:spPr>
            <a:xfrm>
              <a:off x="0" y="-28575"/>
              <a:ext cx="1866430" cy="2737908"/>
            </a:xfrm>
            <a:prstGeom prst="rect">
              <a:avLst/>
            </a:prstGeom>
          </p:spPr>
          <p:txBody>
            <a:bodyPr lIns="50800" tIns="50800" rIns="50800" bIns="50800" rtlCol="0" anchor="ctr"/>
            <a:lstStyle/>
            <a:p>
              <a:pPr algn="ctr">
                <a:lnSpc>
                  <a:spcPts val="2235"/>
                </a:lnSpc>
              </a:pPr>
              <a:endParaRPr/>
            </a:p>
          </p:txBody>
        </p:sp>
      </p:grpSp>
      <p:grpSp>
        <p:nvGrpSpPr>
          <p:cNvPr id="6" name="Group 6"/>
          <p:cNvGrpSpPr/>
          <p:nvPr/>
        </p:nvGrpSpPr>
        <p:grpSpPr>
          <a:xfrm>
            <a:off x="5296785" y="23178"/>
            <a:ext cx="6484620" cy="6484620"/>
            <a:chOff x="0" y="0"/>
            <a:chExt cx="812800" cy="812800"/>
          </a:xfrm>
        </p:grpSpPr>
        <p:sp>
          <p:nvSpPr>
            <p:cNvPr id="7" name="Freeform 7"/>
            <p:cNvSpPr/>
            <p:nvPr/>
          </p:nvSpPr>
          <p:spPr>
            <a:xfrm>
              <a:off x="0" y="0"/>
              <a:ext cx="812800" cy="812800"/>
            </a:xfrm>
            <a:custGeom>
              <a:avLst/>
              <a:gdLst/>
              <a:ahLst/>
              <a:cxnLst/>
              <a:rect l="l" t="t" r="r" b="b"/>
              <a:pathLst>
                <a:path w="812800" h="812800">
                  <a:moveTo>
                    <a:pt x="23878" y="0"/>
                  </a:moveTo>
                  <a:lnTo>
                    <a:pt x="788922" y="0"/>
                  </a:lnTo>
                  <a:cubicBezTo>
                    <a:pt x="795255" y="0"/>
                    <a:pt x="801328" y="2516"/>
                    <a:pt x="805806" y="6994"/>
                  </a:cubicBezTo>
                  <a:cubicBezTo>
                    <a:pt x="810284" y="11472"/>
                    <a:pt x="812800" y="17545"/>
                    <a:pt x="812800" y="23878"/>
                  </a:cubicBezTo>
                  <a:lnTo>
                    <a:pt x="812800" y="788922"/>
                  </a:lnTo>
                  <a:cubicBezTo>
                    <a:pt x="812800" y="795255"/>
                    <a:pt x="810284" y="801328"/>
                    <a:pt x="805806" y="805806"/>
                  </a:cubicBezTo>
                  <a:cubicBezTo>
                    <a:pt x="801328" y="810284"/>
                    <a:pt x="795255" y="812800"/>
                    <a:pt x="788922" y="812800"/>
                  </a:cubicBezTo>
                  <a:lnTo>
                    <a:pt x="23878" y="812800"/>
                  </a:lnTo>
                  <a:cubicBezTo>
                    <a:pt x="17545" y="812800"/>
                    <a:pt x="11472" y="810284"/>
                    <a:pt x="6994" y="805806"/>
                  </a:cubicBezTo>
                  <a:cubicBezTo>
                    <a:pt x="2516" y="801328"/>
                    <a:pt x="0" y="795255"/>
                    <a:pt x="0" y="788922"/>
                  </a:cubicBezTo>
                  <a:lnTo>
                    <a:pt x="0" y="23878"/>
                  </a:lnTo>
                  <a:cubicBezTo>
                    <a:pt x="0" y="17545"/>
                    <a:pt x="2516" y="11472"/>
                    <a:pt x="6994" y="6994"/>
                  </a:cubicBezTo>
                  <a:cubicBezTo>
                    <a:pt x="11472" y="2516"/>
                    <a:pt x="17545" y="0"/>
                    <a:pt x="23878" y="0"/>
                  </a:cubicBezTo>
                  <a:close/>
                </a:path>
              </a:pathLst>
            </a:custGeom>
            <a:blipFill>
              <a:blip r:embed="rId4"/>
              <a:stretch>
                <a:fillRect l="-25046" r="-25046"/>
              </a:stretch>
            </a:blipFill>
          </p:spPr>
          <p:txBody>
            <a:bodyPr/>
            <a:lstStyle/>
            <a:p>
              <a:endParaRPr lang="en-GB"/>
            </a:p>
          </p:txBody>
        </p:sp>
      </p:grpSp>
      <p:sp>
        <p:nvSpPr>
          <p:cNvPr id="8" name="TextBox 8"/>
          <p:cNvSpPr txBox="1"/>
          <p:nvPr/>
        </p:nvSpPr>
        <p:spPr>
          <a:xfrm>
            <a:off x="604914" y="9623634"/>
            <a:ext cx="1180920" cy="264243"/>
          </a:xfrm>
          <a:prstGeom prst="rect">
            <a:avLst/>
          </a:prstGeom>
        </p:spPr>
        <p:txBody>
          <a:bodyPr lIns="0" tIns="0" rIns="0" bIns="0" rtlCol="0" anchor="t">
            <a:spAutoFit/>
          </a:bodyPr>
          <a:lstStyle/>
          <a:p>
            <a:pPr algn="l">
              <a:lnSpc>
                <a:spcPts val="2235"/>
              </a:lnSpc>
              <a:spcBef>
                <a:spcPct val="0"/>
              </a:spcBef>
            </a:pPr>
            <a:r>
              <a:rPr lang="en-US" sz="1596" b="1" spc="-63">
                <a:solidFill>
                  <a:srgbClr val="FFFFFF"/>
                </a:solidFill>
                <a:latin typeface="Montserrat Medium"/>
                <a:ea typeface="Montserrat Medium"/>
                <a:cs typeface="Montserrat Medium"/>
                <a:sym typeface="Montserrat Medium"/>
              </a:rPr>
              <a:t>Borcelle</a:t>
            </a:r>
          </a:p>
        </p:txBody>
      </p:sp>
      <p:grpSp>
        <p:nvGrpSpPr>
          <p:cNvPr id="9" name="Group 9"/>
          <p:cNvGrpSpPr/>
          <p:nvPr/>
        </p:nvGrpSpPr>
        <p:grpSpPr>
          <a:xfrm>
            <a:off x="1393322" y="9801807"/>
            <a:ext cx="40903" cy="4090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EB85"/>
            </a:solidFill>
          </p:spPr>
          <p:txBody>
            <a:bodyPr/>
            <a:lstStyle/>
            <a:p>
              <a:endParaRPr lang="en-GB"/>
            </a:p>
          </p:txBody>
        </p:sp>
        <p:sp>
          <p:nvSpPr>
            <p:cNvPr id="11" name="TextBox 11"/>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3" name="Freeform 13"/>
          <p:cNvSpPr/>
          <p:nvPr/>
        </p:nvSpPr>
        <p:spPr>
          <a:xfrm rot="1916038">
            <a:off x="11044854" y="5643643"/>
            <a:ext cx="4301468" cy="3360948"/>
          </a:xfrm>
          <a:custGeom>
            <a:avLst/>
            <a:gdLst/>
            <a:ahLst/>
            <a:cxnLst/>
            <a:rect l="l" t="t" r="r" b="b"/>
            <a:pathLst>
              <a:path w="3014755" h="2008581">
                <a:moveTo>
                  <a:pt x="0" y="0"/>
                </a:moveTo>
                <a:lnTo>
                  <a:pt x="3014756" y="0"/>
                </a:lnTo>
                <a:lnTo>
                  <a:pt x="3014756" y="2008580"/>
                </a:lnTo>
                <a:lnTo>
                  <a:pt x="0" y="2008580"/>
                </a:lnTo>
                <a:lnTo>
                  <a:pt x="0" y="0"/>
                </a:lnTo>
                <a:close/>
              </a:path>
            </a:pathLst>
          </a:custGeom>
          <a:blipFill>
            <a:blip r:embed="rId5"/>
            <a:stretch>
              <a:fillRect/>
            </a:stretch>
          </a:blipFill>
        </p:spPr>
        <p:txBody>
          <a:bodyPr/>
          <a:lstStyle/>
          <a:p>
            <a:endParaRPr lang="en-GB"/>
          </a:p>
        </p:txBody>
      </p:sp>
      <p:sp>
        <p:nvSpPr>
          <p:cNvPr id="14" name="TextBox 14"/>
          <p:cNvSpPr txBox="1"/>
          <p:nvPr/>
        </p:nvSpPr>
        <p:spPr>
          <a:xfrm>
            <a:off x="604914" y="373787"/>
            <a:ext cx="1557765" cy="264243"/>
          </a:xfrm>
          <a:prstGeom prst="rect">
            <a:avLst/>
          </a:prstGeom>
        </p:spPr>
        <p:txBody>
          <a:bodyPr lIns="0" tIns="0" rIns="0" bIns="0" rtlCol="0" anchor="t">
            <a:spAutoFit/>
          </a:bodyPr>
          <a:lstStyle/>
          <a:p>
            <a:pPr algn="l">
              <a:lnSpc>
                <a:spcPts val="2235"/>
              </a:lnSpc>
              <a:spcBef>
                <a:spcPct val="0"/>
              </a:spcBef>
            </a:pPr>
            <a:r>
              <a:rPr lang="en-US" sz="1596" b="1" spc="-63">
                <a:solidFill>
                  <a:srgbClr val="FFFFFF"/>
                </a:solidFill>
                <a:latin typeface="Montserrat Medium"/>
                <a:ea typeface="Montserrat Medium"/>
                <a:cs typeface="Montserrat Medium"/>
                <a:sym typeface="Montserrat Medium"/>
              </a:rPr>
              <a:t>Presentation</a:t>
            </a:r>
          </a:p>
        </p:txBody>
      </p:sp>
      <p:sp>
        <p:nvSpPr>
          <p:cNvPr id="15" name="TextBox 15"/>
          <p:cNvSpPr txBox="1"/>
          <p:nvPr/>
        </p:nvSpPr>
        <p:spPr>
          <a:xfrm>
            <a:off x="16113605" y="9623634"/>
            <a:ext cx="1560276" cy="264243"/>
          </a:xfrm>
          <a:prstGeom prst="rect">
            <a:avLst/>
          </a:prstGeom>
        </p:spPr>
        <p:txBody>
          <a:bodyPr lIns="0" tIns="0" rIns="0" bIns="0" rtlCol="0" anchor="t">
            <a:spAutoFit/>
          </a:bodyPr>
          <a:lstStyle/>
          <a:p>
            <a:pPr algn="r">
              <a:lnSpc>
                <a:spcPts val="2235"/>
              </a:lnSpc>
              <a:spcBef>
                <a:spcPct val="0"/>
              </a:spcBef>
            </a:pPr>
            <a:r>
              <a:rPr lang="en-US" sz="1596" b="1" spc="-63" dirty="0">
                <a:solidFill>
                  <a:srgbClr val="2B2B2B"/>
                </a:solidFill>
                <a:latin typeface="Montserrat Medium"/>
                <a:ea typeface="Montserrat Medium"/>
                <a:cs typeface="Montserrat Medium"/>
                <a:sym typeface="Montserrat Medium"/>
              </a:rPr>
              <a:t> </a:t>
            </a:r>
          </a:p>
        </p:txBody>
      </p:sp>
      <p:sp>
        <p:nvSpPr>
          <p:cNvPr id="16" name="TextBox 16"/>
          <p:cNvSpPr txBox="1"/>
          <p:nvPr/>
        </p:nvSpPr>
        <p:spPr>
          <a:xfrm>
            <a:off x="12420600" y="2304899"/>
            <a:ext cx="5710523" cy="934212"/>
          </a:xfrm>
          <a:prstGeom prst="rect">
            <a:avLst/>
          </a:prstGeom>
        </p:spPr>
        <p:txBody>
          <a:bodyPr lIns="0" tIns="0" rIns="0" bIns="0" rtlCol="0" anchor="t">
            <a:spAutoFit/>
          </a:bodyPr>
          <a:lstStyle/>
          <a:p>
            <a:pPr algn="l">
              <a:lnSpc>
                <a:spcPts val="6984"/>
              </a:lnSpc>
            </a:pPr>
            <a:r>
              <a:rPr lang="en-US" sz="7200" b="1" spc="-172" dirty="0">
                <a:solidFill>
                  <a:srgbClr val="2B2B2B"/>
                </a:solidFill>
                <a:latin typeface="Montserrat Bold"/>
                <a:ea typeface="Montserrat Bold"/>
                <a:cs typeface="Montserrat Bold"/>
                <a:sym typeface="Montserrat Bold"/>
              </a:rPr>
              <a:t>Group task</a:t>
            </a:r>
          </a:p>
        </p:txBody>
      </p:sp>
      <p:sp>
        <p:nvSpPr>
          <p:cNvPr id="17" name="TextBox 17"/>
          <p:cNvSpPr txBox="1"/>
          <p:nvPr/>
        </p:nvSpPr>
        <p:spPr>
          <a:xfrm>
            <a:off x="12731504" y="3297726"/>
            <a:ext cx="4503563" cy="1485496"/>
          </a:xfrm>
          <a:prstGeom prst="rect">
            <a:avLst/>
          </a:prstGeom>
        </p:spPr>
        <p:txBody>
          <a:bodyPr lIns="0" tIns="0" rIns="0" bIns="0" rtlCol="0" anchor="t">
            <a:spAutoFit/>
          </a:bodyPr>
          <a:lstStyle/>
          <a:p>
            <a:pPr algn="just">
              <a:lnSpc>
                <a:spcPts val="4020"/>
              </a:lnSpc>
            </a:pPr>
            <a:r>
              <a:rPr lang="en-US" sz="2451" b="1" dirty="0">
                <a:solidFill>
                  <a:srgbClr val="2B2B2B"/>
                </a:solidFill>
                <a:latin typeface="Montserrat Medium"/>
                <a:ea typeface="Montserrat Medium"/>
                <a:cs typeface="Montserrat Medium"/>
                <a:sym typeface="Montserrat Medium"/>
              </a:rPr>
              <a:t>Each group will be given a different category of crime to explore. </a:t>
            </a:r>
          </a:p>
        </p:txBody>
      </p:sp>
      <p:sp>
        <p:nvSpPr>
          <p:cNvPr id="18" name="TextBox 18"/>
          <p:cNvSpPr txBox="1"/>
          <p:nvPr/>
        </p:nvSpPr>
        <p:spPr>
          <a:xfrm>
            <a:off x="353399" y="670560"/>
            <a:ext cx="6347537" cy="10431382"/>
          </a:xfrm>
          <a:prstGeom prst="rect">
            <a:avLst/>
          </a:prstGeom>
          <a:solidFill>
            <a:schemeClr val="bg1">
              <a:lumMod val="95000"/>
            </a:schemeClr>
          </a:solidFill>
        </p:spPr>
        <p:txBody>
          <a:bodyPr lIns="0" tIns="0" rIns="0" bIns="0" rtlCol="0" anchor="t">
            <a:spAutoFit/>
          </a:bodyPr>
          <a:lstStyle/>
          <a:p>
            <a:pPr algn="l">
              <a:lnSpc>
                <a:spcPts val="3359"/>
              </a:lnSpc>
            </a:pPr>
            <a:r>
              <a:rPr lang="en-US" sz="2399" b="1" spc="-57" dirty="0">
                <a:solidFill>
                  <a:srgbClr val="002679"/>
                </a:solidFill>
                <a:latin typeface="Montserrat Bold"/>
                <a:ea typeface="Montserrat Bold"/>
                <a:cs typeface="Montserrat Bold"/>
                <a:sym typeface="Montserrat Bold"/>
              </a:rPr>
              <a:t>QUESTIONS:</a:t>
            </a:r>
          </a:p>
          <a:p>
            <a:pPr algn="l">
              <a:lnSpc>
                <a:spcPts val="3359"/>
              </a:lnSpc>
            </a:pPr>
            <a:r>
              <a:rPr lang="en-US" sz="2399" b="1" spc="-57" dirty="0">
                <a:solidFill>
                  <a:srgbClr val="002679"/>
                </a:solidFill>
                <a:latin typeface="Montserrat Bold"/>
                <a:ea typeface="Montserrat Bold"/>
                <a:cs typeface="Montserrat Bold"/>
                <a:sym typeface="Montserrat Bold"/>
              </a:rPr>
              <a:t>Question1 – Provide examples of offences/ </a:t>
            </a:r>
            <a:r>
              <a:rPr lang="en-US" sz="2399" b="1" spc="-57" dirty="0" err="1">
                <a:solidFill>
                  <a:srgbClr val="002679"/>
                </a:solidFill>
                <a:latin typeface="Montserrat Bold"/>
                <a:ea typeface="Montserrat Bold"/>
                <a:cs typeface="Montserrat Bold"/>
                <a:sym typeface="Montserrat Bold"/>
              </a:rPr>
              <a:t>behaviours</a:t>
            </a:r>
            <a:r>
              <a:rPr lang="en-US" sz="2399" b="1" spc="-57" dirty="0">
                <a:solidFill>
                  <a:srgbClr val="002679"/>
                </a:solidFill>
                <a:latin typeface="Montserrat Bold"/>
                <a:ea typeface="Montserrat Bold"/>
                <a:cs typeface="Montserrat Bold"/>
                <a:sym typeface="Montserrat Bold"/>
              </a:rPr>
              <a:t> within this category.</a:t>
            </a:r>
          </a:p>
          <a:p>
            <a:pPr algn="l">
              <a:lnSpc>
                <a:spcPts val="3359"/>
              </a:lnSpc>
            </a:pPr>
            <a:endParaRPr lang="en-US" sz="2399" b="1" spc="-57" dirty="0">
              <a:solidFill>
                <a:srgbClr val="002679"/>
              </a:solidFill>
              <a:latin typeface="Montserrat Bold"/>
              <a:ea typeface="Montserrat Bold"/>
              <a:cs typeface="Montserrat Bold"/>
              <a:sym typeface="Montserrat Bold"/>
            </a:endParaRPr>
          </a:p>
          <a:p>
            <a:pPr algn="l">
              <a:lnSpc>
                <a:spcPts val="3359"/>
              </a:lnSpc>
            </a:pPr>
            <a:r>
              <a:rPr lang="en-US" sz="2399" b="1" spc="-57" dirty="0">
                <a:solidFill>
                  <a:srgbClr val="002679"/>
                </a:solidFill>
                <a:latin typeface="Montserrat Bold"/>
                <a:ea typeface="Montserrat Bold"/>
                <a:cs typeface="Montserrat Bold"/>
                <a:sym typeface="Montserrat Bold"/>
              </a:rPr>
              <a:t>Question 2 – What are the current statistics in relation to the number of people committing these crimes whilst misusing substances?</a:t>
            </a:r>
          </a:p>
          <a:p>
            <a:pPr algn="l">
              <a:lnSpc>
                <a:spcPts val="3359"/>
              </a:lnSpc>
            </a:pPr>
            <a:endParaRPr lang="en-US" sz="2399" b="1" spc="-57" dirty="0">
              <a:solidFill>
                <a:srgbClr val="002679"/>
              </a:solidFill>
              <a:latin typeface="Montserrat Bold"/>
              <a:ea typeface="Montserrat Bold"/>
              <a:cs typeface="Montserrat Bold"/>
              <a:sym typeface="Montserrat Bold"/>
            </a:endParaRPr>
          </a:p>
          <a:p>
            <a:pPr algn="l">
              <a:lnSpc>
                <a:spcPts val="3359"/>
              </a:lnSpc>
            </a:pPr>
            <a:r>
              <a:rPr lang="en-US" sz="2399" b="1" spc="-57" dirty="0">
                <a:solidFill>
                  <a:srgbClr val="002679"/>
                </a:solidFill>
                <a:latin typeface="Montserrat Bold"/>
                <a:ea typeface="Montserrat Bold"/>
                <a:cs typeface="Montserrat Bold"/>
                <a:sym typeface="Montserrat Bold"/>
              </a:rPr>
              <a:t>Question 3 – Which substances are most likely to be involved in this offending </a:t>
            </a:r>
            <a:r>
              <a:rPr lang="en-US" sz="2399" b="1" spc="-57" dirty="0" err="1">
                <a:solidFill>
                  <a:srgbClr val="002679"/>
                </a:solidFill>
                <a:latin typeface="Montserrat Bold"/>
                <a:ea typeface="Montserrat Bold"/>
                <a:cs typeface="Montserrat Bold"/>
                <a:sym typeface="Montserrat Bold"/>
              </a:rPr>
              <a:t>behaviour</a:t>
            </a:r>
            <a:r>
              <a:rPr lang="en-US" sz="2399" b="1" spc="-57" dirty="0">
                <a:solidFill>
                  <a:srgbClr val="002679"/>
                </a:solidFill>
                <a:latin typeface="Montserrat Bold"/>
                <a:ea typeface="Montserrat Bold"/>
                <a:cs typeface="Montserrat Bold"/>
                <a:sym typeface="Montserrat Bold"/>
              </a:rPr>
              <a:t>?</a:t>
            </a:r>
          </a:p>
          <a:p>
            <a:pPr algn="l">
              <a:lnSpc>
                <a:spcPts val="3359"/>
              </a:lnSpc>
            </a:pPr>
            <a:endParaRPr lang="en-US" sz="2399" b="1" spc="-57" dirty="0">
              <a:solidFill>
                <a:srgbClr val="002679"/>
              </a:solidFill>
              <a:latin typeface="Montserrat Bold"/>
              <a:ea typeface="Montserrat Bold"/>
              <a:cs typeface="Montserrat Bold"/>
              <a:sym typeface="Montserrat Bold"/>
            </a:endParaRPr>
          </a:p>
          <a:p>
            <a:pPr algn="l">
              <a:lnSpc>
                <a:spcPts val="3359"/>
              </a:lnSpc>
            </a:pPr>
            <a:r>
              <a:rPr lang="en-US" sz="2399" b="1" spc="-57" dirty="0">
                <a:solidFill>
                  <a:srgbClr val="002679"/>
                </a:solidFill>
                <a:latin typeface="Montserrat Bold"/>
                <a:ea typeface="Montserrat Bold"/>
                <a:cs typeface="Montserrat Bold"/>
                <a:sym typeface="Montserrat Bold"/>
              </a:rPr>
              <a:t>Question 4 – Provide some examples of why people who commit these crimes may be drug dependent?</a:t>
            </a:r>
          </a:p>
          <a:p>
            <a:pPr algn="l">
              <a:lnSpc>
                <a:spcPts val="3359"/>
              </a:lnSpc>
            </a:pPr>
            <a:endParaRPr lang="en-US" sz="2399" b="1" spc="-57" dirty="0">
              <a:solidFill>
                <a:srgbClr val="002679"/>
              </a:solidFill>
              <a:latin typeface="Montserrat Bold"/>
              <a:ea typeface="Montserrat Bold"/>
              <a:cs typeface="Montserrat Bold"/>
              <a:sym typeface="Montserrat Bold"/>
            </a:endParaRPr>
          </a:p>
          <a:p>
            <a:pPr algn="l">
              <a:lnSpc>
                <a:spcPts val="3359"/>
              </a:lnSpc>
            </a:pPr>
            <a:r>
              <a:rPr lang="en-US" sz="2399" b="1" spc="-57" dirty="0">
                <a:solidFill>
                  <a:srgbClr val="002679"/>
                </a:solidFill>
                <a:latin typeface="Montserrat Bold"/>
                <a:ea typeface="Montserrat Bold"/>
                <a:cs typeface="Montserrat Bold"/>
                <a:sym typeface="Montserrat Bold"/>
              </a:rPr>
              <a:t>Question 5 – Are there any other underlying factors which can increase the likelihood of offending within this category?</a:t>
            </a:r>
          </a:p>
          <a:p>
            <a:pPr algn="l">
              <a:lnSpc>
                <a:spcPts val="3359"/>
              </a:lnSpc>
            </a:pPr>
            <a:endParaRPr lang="en-US" sz="2399" b="1" spc="-57" dirty="0">
              <a:solidFill>
                <a:srgbClr val="002679"/>
              </a:solidFill>
              <a:latin typeface="Montserrat Bold"/>
              <a:ea typeface="Montserrat Bold"/>
              <a:cs typeface="Montserrat Bold"/>
              <a:sym typeface="Montserrat Bold"/>
            </a:endParaRPr>
          </a:p>
          <a:p>
            <a:pPr algn="l">
              <a:lnSpc>
                <a:spcPts val="3359"/>
              </a:lnSpc>
            </a:pPr>
            <a:endParaRPr lang="en-US" sz="2399" b="1" spc="-57" dirty="0">
              <a:solidFill>
                <a:srgbClr val="002679"/>
              </a:solidFill>
              <a:latin typeface="Montserrat Bold"/>
              <a:ea typeface="Montserrat Bold"/>
              <a:cs typeface="Montserrat Bold"/>
              <a:sym typeface="Montserrat Bold"/>
            </a:endParaRPr>
          </a:p>
        </p:txBody>
      </p:sp>
      <p:sp>
        <p:nvSpPr>
          <p:cNvPr id="20" name="Slide Number Placeholder 19">
            <a:extLst>
              <a:ext uri="{FF2B5EF4-FFF2-40B4-BE49-F238E27FC236}">
                <a16:creationId xmlns:a16="http://schemas.microsoft.com/office/drawing/2014/main" id="{1E11F59F-84E3-8655-2C2B-4CDE9E1BDC3B}"/>
              </a:ext>
            </a:extLst>
          </p:cNvPr>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294069"/>
                </a:solidFill>
                <a:latin typeface="Canva Sans"/>
                <a:ea typeface="Canva Sans"/>
                <a:cs typeface="Canva Sans"/>
                <a:sym typeface="Canva Sans"/>
              </a:rPr>
              <a:t>6</a:t>
            </a:r>
          </a:p>
        </p:txBody>
      </p:sp>
      <p:sp>
        <p:nvSpPr>
          <p:cNvPr id="3" name="TextBox 3"/>
          <p:cNvSpPr txBox="1"/>
          <p:nvPr/>
        </p:nvSpPr>
        <p:spPr>
          <a:xfrm>
            <a:off x="219148" y="159703"/>
            <a:ext cx="15020852" cy="3199594"/>
          </a:xfrm>
          <a:prstGeom prst="rect">
            <a:avLst/>
          </a:prstGeom>
        </p:spPr>
        <p:txBody>
          <a:bodyPr wrap="square" lIns="0" tIns="0" rIns="0" bIns="0" rtlCol="0" anchor="t">
            <a:spAutoFit/>
          </a:bodyPr>
          <a:lstStyle/>
          <a:p>
            <a:pPr algn="ctr">
              <a:lnSpc>
                <a:spcPts val="12880"/>
              </a:lnSpc>
            </a:pPr>
            <a:r>
              <a:rPr lang="en-US" sz="9200" b="1" dirty="0">
                <a:solidFill>
                  <a:srgbClr val="294069"/>
                </a:solidFill>
                <a:latin typeface="Canva Sans Bold"/>
                <a:ea typeface="Canva Sans Bold"/>
                <a:cs typeface="Canva Sans Bold"/>
                <a:sym typeface="Canva Sans Bold"/>
              </a:rPr>
              <a:t>Acquisitive crime</a:t>
            </a:r>
          </a:p>
          <a:p>
            <a:pPr algn="ctr">
              <a:lnSpc>
                <a:spcPts val="12880"/>
              </a:lnSpc>
            </a:pPr>
            <a:endParaRPr lang="en-US" sz="9200" b="1" dirty="0">
              <a:solidFill>
                <a:srgbClr val="294069"/>
              </a:solidFill>
              <a:latin typeface="Canva Sans Bold"/>
              <a:ea typeface="Canva Sans Bold"/>
              <a:cs typeface="Canva Sans Bold"/>
              <a:sym typeface="Canva Sans Bold"/>
            </a:endParaRPr>
          </a:p>
        </p:txBody>
      </p:sp>
      <p:sp>
        <p:nvSpPr>
          <p:cNvPr id="4" name="TextBox 3">
            <a:extLst>
              <a:ext uri="{FF2B5EF4-FFF2-40B4-BE49-F238E27FC236}">
                <a16:creationId xmlns:a16="http://schemas.microsoft.com/office/drawing/2014/main" id="{2E1640DA-341E-5B3A-BE1A-7984C2F55DD7}"/>
              </a:ext>
            </a:extLst>
          </p:cNvPr>
          <p:cNvSpPr txBox="1"/>
          <p:nvPr/>
        </p:nvSpPr>
        <p:spPr>
          <a:xfrm>
            <a:off x="609600" y="2552700"/>
            <a:ext cx="7696200" cy="7294305"/>
          </a:xfrm>
          <a:prstGeom prst="rect">
            <a:avLst/>
          </a:prstGeom>
          <a:noFill/>
        </p:spPr>
        <p:txBody>
          <a:bodyPr wrap="square" rtlCol="0">
            <a:spAutoFit/>
          </a:bodyPr>
          <a:lstStyle/>
          <a:p>
            <a:pPr marL="457200" indent="-457200">
              <a:buFontTx/>
              <a:buChar char="-"/>
            </a:pPr>
            <a:r>
              <a:rPr lang="en-GB" sz="3200" dirty="0"/>
              <a:t>Acquisitive crime is defined as an offence where the offender derives material gain from the crime. Examples include, shoplifting, burglary, theft, and robbery. </a:t>
            </a:r>
          </a:p>
          <a:p>
            <a:endParaRPr lang="en-GB" sz="3200" dirty="0"/>
          </a:p>
          <a:p>
            <a:pPr marL="457200" indent="-457200">
              <a:buFontTx/>
              <a:buChar char="-"/>
            </a:pPr>
            <a:r>
              <a:rPr lang="en-GB" sz="3200" dirty="0"/>
              <a:t>Funding drug habits: Many drug dependent individuals (heroin and crack cocaine) commit acquisitive crimes to fund their drug habits. </a:t>
            </a:r>
          </a:p>
          <a:p>
            <a:pPr marL="457200" indent="-457200">
              <a:buFontTx/>
              <a:buChar char="-"/>
            </a:pPr>
            <a:endParaRPr lang="en-GB" sz="3000" dirty="0"/>
          </a:p>
          <a:p>
            <a:pPr marL="457200" indent="-457200">
              <a:buFontTx/>
              <a:buChar char="-"/>
            </a:pPr>
            <a:r>
              <a:rPr lang="en-GB" sz="3000" dirty="0"/>
              <a:t>It is believed that approximately 50% of all homicides and acquisitive crimes are drug related (Association of Police and Crime Commissioners, 2025).</a:t>
            </a:r>
          </a:p>
          <a:p>
            <a:pPr marL="457200" indent="-457200">
              <a:buFontTx/>
              <a:buChar char="-"/>
            </a:pPr>
            <a:endParaRPr lang="en-GB" sz="3000" dirty="0"/>
          </a:p>
        </p:txBody>
      </p:sp>
      <p:sp>
        <p:nvSpPr>
          <p:cNvPr id="5" name="Slide Number Placeholder 4">
            <a:extLst>
              <a:ext uri="{FF2B5EF4-FFF2-40B4-BE49-F238E27FC236}">
                <a16:creationId xmlns:a16="http://schemas.microsoft.com/office/drawing/2014/main" id="{FADF552F-AE83-3CBC-4E7B-6F7D9C2F7E67}"/>
              </a:ext>
            </a:extLst>
          </p:cNvPr>
          <p:cNvSpPr>
            <a:spLocks noGrp="1"/>
          </p:cNvSpPr>
          <p:nvPr>
            <p:ph type="sldNum" sz="quarter" idx="12"/>
          </p:nvPr>
        </p:nvSpPr>
        <p:spPr/>
        <p:txBody>
          <a:bodyPr/>
          <a:lstStyle/>
          <a:p>
            <a:fld id="{B6F15528-21DE-4FAA-801E-634DDDAF4B2B}" type="slidenum">
              <a:rPr lang="en-US" smtClean="0"/>
              <a:pPr/>
              <a:t>14</a:t>
            </a:fld>
            <a:endParaRPr lang="en-US"/>
          </a:p>
        </p:txBody>
      </p:sp>
      <p:pic>
        <p:nvPicPr>
          <p:cNvPr id="6" name="Picture 5">
            <a:hlinkClick r:id="rId3"/>
            <a:extLst>
              <a:ext uri="{FF2B5EF4-FFF2-40B4-BE49-F238E27FC236}">
                <a16:creationId xmlns:a16="http://schemas.microsoft.com/office/drawing/2014/main" id="{584BE7D8-DAEF-B243-466D-D17FE0B2A443}"/>
              </a:ext>
            </a:extLst>
          </p:cNvPr>
          <p:cNvPicPr>
            <a:picLocks noChangeAspect="1"/>
          </p:cNvPicPr>
          <p:nvPr/>
        </p:nvPicPr>
        <p:blipFill>
          <a:blip r:embed="rId4"/>
          <a:stretch>
            <a:fillRect/>
          </a:stretch>
        </p:blipFill>
        <p:spPr>
          <a:xfrm>
            <a:off x="12496800" y="1218343"/>
            <a:ext cx="3853327" cy="2430560"/>
          </a:xfrm>
          <a:prstGeom prst="rect">
            <a:avLst/>
          </a:prstGeom>
        </p:spPr>
      </p:pic>
      <p:sp>
        <p:nvSpPr>
          <p:cNvPr id="8" name="TextBox 7">
            <a:extLst>
              <a:ext uri="{FF2B5EF4-FFF2-40B4-BE49-F238E27FC236}">
                <a16:creationId xmlns:a16="http://schemas.microsoft.com/office/drawing/2014/main" id="{310261B2-88F1-D414-59E5-ABACE3F723BD}"/>
              </a:ext>
            </a:extLst>
          </p:cNvPr>
          <p:cNvSpPr txBox="1"/>
          <p:nvPr/>
        </p:nvSpPr>
        <p:spPr>
          <a:xfrm>
            <a:off x="9601202" y="3885543"/>
            <a:ext cx="8398436" cy="7848302"/>
          </a:xfrm>
          <a:prstGeom prst="rect">
            <a:avLst/>
          </a:prstGeom>
          <a:noFill/>
        </p:spPr>
        <p:txBody>
          <a:bodyPr wrap="square">
            <a:spAutoFit/>
          </a:bodyPr>
          <a:lstStyle/>
          <a:p>
            <a:pPr marL="457200" indent="-457200">
              <a:buFontTx/>
              <a:buChar char="-"/>
            </a:pPr>
            <a:r>
              <a:rPr lang="en-GB" sz="2800" b="1" u="sng" dirty="0"/>
              <a:t>SERIOUS ACQUISITIVE CRIME</a:t>
            </a:r>
            <a:r>
              <a:rPr lang="en-GB" sz="2800" dirty="0"/>
              <a:t>: </a:t>
            </a:r>
            <a:r>
              <a:rPr lang="en-GB" sz="2800" b="0" i="0" dirty="0">
                <a:solidFill>
                  <a:srgbClr val="282828"/>
                </a:solidFill>
                <a:effectLst/>
                <a:latin typeface="Agenda"/>
              </a:rPr>
              <a:t>domestic burglary, personal robbery, theft from a person, and theft of and from a motor vehicle.</a:t>
            </a:r>
          </a:p>
          <a:p>
            <a:pPr marL="457200" indent="-457200">
              <a:buFontTx/>
              <a:buChar char="-"/>
            </a:pPr>
            <a:endParaRPr lang="en-GB" sz="2800" dirty="0">
              <a:solidFill>
                <a:srgbClr val="282828"/>
              </a:solidFill>
              <a:latin typeface="Agenda"/>
            </a:endParaRPr>
          </a:p>
          <a:p>
            <a:pPr marL="457200" indent="-457200">
              <a:buFontTx/>
              <a:buChar char="-"/>
            </a:pPr>
            <a:r>
              <a:rPr lang="en-GB" sz="2800" b="0" i="0" dirty="0">
                <a:solidFill>
                  <a:srgbClr val="282828"/>
                </a:solidFill>
                <a:effectLst/>
                <a:latin typeface="Agenda"/>
              </a:rPr>
              <a:t>Long-lasting and profound effects on victims, with some being left in long-term financial difficulties with very few of these crimes resulting in the police identifying a suspect. </a:t>
            </a:r>
          </a:p>
          <a:p>
            <a:pPr marL="457200" indent="-457200">
              <a:buFontTx/>
              <a:buChar char="-"/>
            </a:pPr>
            <a:endParaRPr lang="en-GB" sz="2800" dirty="0">
              <a:solidFill>
                <a:srgbClr val="282828"/>
              </a:solidFill>
              <a:latin typeface="Agenda"/>
            </a:endParaRPr>
          </a:p>
          <a:p>
            <a:pPr marL="457200" indent="-457200">
              <a:buFontTx/>
              <a:buChar char="-"/>
            </a:pPr>
            <a:r>
              <a:rPr lang="en-GB" sz="2800" b="0" i="0" dirty="0">
                <a:solidFill>
                  <a:srgbClr val="282828"/>
                </a:solidFill>
                <a:effectLst/>
                <a:latin typeface="Agenda"/>
              </a:rPr>
              <a:t>SAC often funds drug misuse and addiction, and can lead to a cycle of crime, particularly when offenders are using heroin and crack cocaine.</a:t>
            </a:r>
          </a:p>
          <a:p>
            <a:pPr marL="457200" indent="-457200">
              <a:buFontTx/>
              <a:buChar char="-"/>
            </a:pPr>
            <a:endParaRPr lang="en-GB" sz="2800" dirty="0">
              <a:solidFill>
                <a:srgbClr val="282828"/>
              </a:solidFill>
              <a:latin typeface="Agenda"/>
            </a:endParaRPr>
          </a:p>
          <a:p>
            <a:pPr marL="457200" indent="-457200">
              <a:buFontTx/>
              <a:buChar char="-"/>
            </a:pPr>
            <a:endParaRPr lang="en-GB" sz="2800" b="0" i="0" dirty="0">
              <a:solidFill>
                <a:srgbClr val="282828"/>
              </a:solidFill>
              <a:effectLst/>
              <a:latin typeface="Agenda"/>
            </a:endParaRPr>
          </a:p>
          <a:p>
            <a:pPr marL="457200" indent="-457200">
              <a:buFontTx/>
              <a:buChar char="-"/>
            </a:pPr>
            <a:endParaRPr lang="en-GB" sz="2800" dirty="0">
              <a:solidFill>
                <a:srgbClr val="282828"/>
              </a:solidFill>
              <a:latin typeface="Agenda"/>
            </a:endParaRPr>
          </a:p>
          <a:p>
            <a:pPr marL="457200" indent="-457200">
              <a:buFontTx/>
              <a:buChar char="-"/>
            </a:pPr>
            <a:endParaRPr lang="en-GB" sz="2800" dirty="0">
              <a:solidFill>
                <a:srgbClr val="282828"/>
              </a:solidFill>
              <a:latin typeface="Agenda"/>
            </a:endParaRPr>
          </a:p>
          <a:p>
            <a:pPr marL="457200" indent="-457200">
              <a:buFontTx/>
              <a:buChar char="-"/>
            </a:pPr>
            <a:endParaRPr lang="en-GB" sz="2800" dirty="0">
              <a:solidFill>
                <a:srgbClr val="282828"/>
              </a:solidFill>
              <a:latin typeface="Agenda"/>
            </a:endParaRPr>
          </a:p>
          <a:p>
            <a:pPr marL="457200" indent="-457200">
              <a:buFontTx/>
              <a:buChar char="-"/>
            </a:pPr>
            <a:endParaRPr lang="en-GB" sz="28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1000"/>
                                        <p:tgtEl>
                                          <p:spTgt spid="4">
                                            <p:txEl>
                                              <p:pRg st="2" end="2"/>
                                            </p:txEl>
                                          </p:spTgt>
                                        </p:tgtEl>
                                      </p:cBhvr>
                                    </p:animEffect>
                                    <p:anim calcmode="lin" valueType="num">
                                      <p:cBhvr>
                                        <p:cTn id="1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F10844-10A7-1E58-DF81-B4F917D8AFB4}"/>
              </a:ext>
            </a:extLst>
          </p:cNvPr>
          <p:cNvSpPr txBox="1"/>
          <p:nvPr/>
        </p:nvSpPr>
        <p:spPr>
          <a:xfrm>
            <a:off x="76200" y="266700"/>
            <a:ext cx="17221200" cy="3278654"/>
          </a:xfrm>
          <a:prstGeom prst="rect">
            <a:avLst/>
          </a:prstGeom>
          <a:noFill/>
        </p:spPr>
        <p:txBody>
          <a:bodyPr wrap="square">
            <a:spAutoFit/>
          </a:bodyPr>
          <a:lstStyle/>
          <a:p>
            <a:pPr algn="ctr">
              <a:lnSpc>
                <a:spcPts val="12880"/>
              </a:lnSpc>
            </a:pPr>
            <a:r>
              <a:rPr lang="en-US" sz="8800" b="1" dirty="0">
                <a:solidFill>
                  <a:srgbClr val="294069"/>
                </a:solidFill>
                <a:latin typeface="Canva Sans Bold"/>
                <a:ea typeface="Canva Sans Bold"/>
                <a:cs typeface="Canva Sans Bold"/>
                <a:sym typeface="Canva Sans Bold"/>
              </a:rPr>
              <a:t>Acquisitive crime – Serious (SAC)</a:t>
            </a:r>
          </a:p>
        </p:txBody>
      </p:sp>
      <p:pic>
        <p:nvPicPr>
          <p:cNvPr id="8" name="Picture 7">
            <a:hlinkClick r:id="rId3"/>
            <a:extLst>
              <a:ext uri="{FF2B5EF4-FFF2-40B4-BE49-F238E27FC236}">
                <a16:creationId xmlns:a16="http://schemas.microsoft.com/office/drawing/2014/main" id="{B51BD46E-C5FA-F70E-EF3D-FEF258E666BC}"/>
              </a:ext>
            </a:extLst>
          </p:cNvPr>
          <p:cNvPicPr>
            <a:picLocks noChangeAspect="1"/>
          </p:cNvPicPr>
          <p:nvPr/>
        </p:nvPicPr>
        <p:blipFill>
          <a:blip r:embed="rId4"/>
          <a:stretch>
            <a:fillRect/>
          </a:stretch>
        </p:blipFill>
        <p:spPr>
          <a:xfrm>
            <a:off x="11873416" y="60669"/>
            <a:ext cx="5711724" cy="3623239"/>
          </a:xfrm>
          <a:prstGeom prst="rect">
            <a:avLst/>
          </a:prstGeom>
        </p:spPr>
      </p:pic>
      <p:pic>
        <p:nvPicPr>
          <p:cNvPr id="10" name="Picture 9">
            <a:extLst>
              <a:ext uri="{FF2B5EF4-FFF2-40B4-BE49-F238E27FC236}">
                <a16:creationId xmlns:a16="http://schemas.microsoft.com/office/drawing/2014/main" id="{663372F4-211C-B8D0-4DB2-1FCFE526340E}"/>
              </a:ext>
            </a:extLst>
          </p:cNvPr>
          <p:cNvPicPr>
            <a:picLocks noChangeAspect="1"/>
          </p:cNvPicPr>
          <p:nvPr/>
        </p:nvPicPr>
        <p:blipFill>
          <a:blip r:embed="rId5"/>
          <a:stretch>
            <a:fillRect/>
          </a:stretch>
        </p:blipFill>
        <p:spPr>
          <a:xfrm>
            <a:off x="557367" y="60669"/>
            <a:ext cx="11603789" cy="10287000"/>
          </a:xfrm>
          <a:prstGeom prst="rect">
            <a:avLst/>
          </a:prstGeom>
        </p:spPr>
      </p:pic>
    </p:spTree>
    <p:extLst>
      <p:ext uri="{BB962C8B-B14F-4D97-AF65-F5344CB8AC3E}">
        <p14:creationId xmlns:p14="http://schemas.microsoft.com/office/powerpoint/2010/main" val="18246676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4C8F51-786B-AEA7-6228-460E4EA21E88}"/>
              </a:ext>
            </a:extLst>
          </p:cNvPr>
          <p:cNvPicPr>
            <a:picLocks noChangeAspect="1"/>
          </p:cNvPicPr>
          <p:nvPr/>
        </p:nvPicPr>
        <p:blipFill>
          <a:blip r:embed="rId2"/>
          <a:stretch>
            <a:fillRect/>
          </a:stretch>
        </p:blipFill>
        <p:spPr>
          <a:xfrm>
            <a:off x="182563" y="1446908"/>
            <a:ext cx="17922875" cy="7393183"/>
          </a:xfrm>
          <a:prstGeom prst="rect">
            <a:avLst/>
          </a:prstGeom>
          <a:no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Slide Number Placeholder 1" hidden="1">
            <a:extLst>
              <a:ext uri="{FF2B5EF4-FFF2-40B4-BE49-F238E27FC236}">
                <a16:creationId xmlns:a16="http://schemas.microsoft.com/office/drawing/2014/main" id="{225983F7-B528-BF92-0EBE-0E8D03F909AE}"/>
              </a:ext>
            </a:extLst>
          </p:cNvPr>
          <p:cNvSpPr>
            <a:spLocks noGrp="1"/>
          </p:cNvSpPr>
          <p:nvPr>
            <p:ph type="sldNum" sz="quarter" idx="12"/>
          </p:nvPr>
        </p:nvSpPr>
        <p:spPr/>
        <p:txBody>
          <a:bodyPr/>
          <a:lstStyle/>
          <a:p>
            <a:pPr>
              <a:spcAft>
                <a:spcPts val="600"/>
              </a:spcAft>
            </a:pPr>
            <a:fld id="{B6F15528-21DE-4FAA-801E-634DDDAF4B2B}" type="slidenum">
              <a:rPr lang="en-US" smtClean="0"/>
              <a:pPr>
                <a:spcAft>
                  <a:spcPts val="600"/>
                </a:spcAft>
              </a:pPr>
              <a:t>16</a:t>
            </a:fld>
            <a:endParaRPr lang="en-US"/>
          </a:p>
        </p:txBody>
      </p:sp>
    </p:spTree>
    <p:extLst>
      <p:ext uri="{BB962C8B-B14F-4D97-AF65-F5344CB8AC3E}">
        <p14:creationId xmlns:p14="http://schemas.microsoft.com/office/powerpoint/2010/main" val="555682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914400" y="321628"/>
            <a:ext cx="7641878" cy="1566544"/>
          </a:xfrm>
          <a:prstGeom prst="rect">
            <a:avLst/>
          </a:prstGeom>
        </p:spPr>
        <p:txBody>
          <a:bodyPr lIns="0" tIns="0" rIns="0" bIns="0" rtlCol="0" anchor="t">
            <a:spAutoFit/>
          </a:bodyPr>
          <a:lstStyle/>
          <a:p>
            <a:pPr algn="ctr">
              <a:lnSpc>
                <a:spcPts val="12880"/>
              </a:lnSpc>
            </a:pPr>
            <a:r>
              <a:rPr lang="en-US" sz="9200" b="1" dirty="0">
                <a:solidFill>
                  <a:srgbClr val="294069"/>
                </a:solidFill>
                <a:latin typeface="Canva Sans Bold"/>
                <a:ea typeface="Canva Sans Bold"/>
                <a:cs typeface="Canva Sans Bold"/>
                <a:sym typeface="Canva Sans Bold"/>
              </a:rPr>
              <a:t>Violent crime</a:t>
            </a:r>
          </a:p>
        </p:txBody>
      </p:sp>
      <p:sp>
        <p:nvSpPr>
          <p:cNvPr id="5" name="TextBox 4">
            <a:extLst>
              <a:ext uri="{FF2B5EF4-FFF2-40B4-BE49-F238E27FC236}">
                <a16:creationId xmlns:a16="http://schemas.microsoft.com/office/drawing/2014/main" id="{3442DD38-3433-AA80-3AEB-43F2516CAB48}"/>
              </a:ext>
            </a:extLst>
          </p:cNvPr>
          <p:cNvSpPr txBox="1"/>
          <p:nvPr/>
        </p:nvSpPr>
        <p:spPr>
          <a:xfrm>
            <a:off x="5867400" y="1104901"/>
            <a:ext cx="10744200" cy="8771632"/>
          </a:xfrm>
          <a:prstGeom prst="rect">
            <a:avLst/>
          </a:prstGeom>
          <a:solidFill>
            <a:schemeClr val="bg1"/>
          </a:solidFill>
        </p:spPr>
        <p:txBody>
          <a:bodyPr wrap="square" rtlCol="0">
            <a:spAutoFit/>
          </a:bodyPr>
          <a:lstStyle/>
          <a:p>
            <a:pPr algn="ctr"/>
            <a:r>
              <a:rPr lang="en-GB" sz="4400" b="1" dirty="0"/>
              <a:t>Håkansson Jesionowska (2018) </a:t>
            </a:r>
            <a:r>
              <a:rPr lang="en-GB" sz="3200" b="1" dirty="0"/>
              <a:t>- </a:t>
            </a:r>
            <a:r>
              <a:rPr lang="en-GB" sz="3200" dirty="0">
                <a:latin typeface="Lao UI" panose="020B0502040204020203" pitchFamily="34" charset="0"/>
                <a:cs typeface="Lao UI" panose="020B0502040204020203" pitchFamily="34" charset="0"/>
              </a:rPr>
              <a:t>Associations between substance use and type of crime in prisoners with substance use problems – a focus on violence and fatal violence.</a:t>
            </a:r>
          </a:p>
          <a:p>
            <a:pPr algn="ctr"/>
            <a:endParaRPr lang="en-GB" sz="3200" b="1" i="1" dirty="0">
              <a:latin typeface="Lao UI" panose="020B0502040204020203" pitchFamily="34" charset="0"/>
              <a:cs typeface="Lao UI" panose="020B0502040204020203" pitchFamily="34" charset="0"/>
            </a:endParaRPr>
          </a:p>
          <a:p>
            <a:pPr algn="ctr"/>
            <a:endParaRPr lang="en-GB" sz="3200" b="1" i="1" dirty="0">
              <a:latin typeface="Lao UI" panose="020B0502040204020203" pitchFamily="34" charset="0"/>
              <a:cs typeface="Lao UI" panose="020B0502040204020203" pitchFamily="34" charset="0"/>
            </a:endParaRPr>
          </a:p>
          <a:p>
            <a:r>
              <a:rPr lang="en-GB" sz="3200" b="1" dirty="0">
                <a:latin typeface="Lao UI" panose="020B0502040204020203" pitchFamily="34" charset="0"/>
                <a:cs typeface="Lao UI" panose="020B0502040204020203" pitchFamily="34" charset="0"/>
              </a:rPr>
              <a:t>AIM</a:t>
            </a:r>
            <a:r>
              <a:rPr lang="en-GB" sz="3200" dirty="0">
                <a:latin typeface="Lao UI" panose="020B0502040204020203" pitchFamily="34" charset="0"/>
                <a:cs typeface="Lao UI" panose="020B0502040204020203" pitchFamily="34" charset="0"/>
              </a:rPr>
              <a:t>: To study the association between substance use patterns and types of crime in prisoners with substance use problems. Were substance use patterns different in violent offenders?</a:t>
            </a:r>
          </a:p>
          <a:p>
            <a:endParaRPr lang="en-GB" sz="3200" dirty="0">
              <a:latin typeface="Lao UI" panose="020B0502040204020203" pitchFamily="34" charset="0"/>
              <a:cs typeface="Lao UI" panose="020B0502040204020203" pitchFamily="34" charset="0"/>
            </a:endParaRPr>
          </a:p>
          <a:p>
            <a:r>
              <a:rPr lang="en-GB" sz="3200" b="1" dirty="0">
                <a:latin typeface="Lao UI" panose="020B0502040204020203" pitchFamily="34" charset="0"/>
                <a:cs typeface="Lao UI" panose="020B0502040204020203" pitchFamily="34" charset="0"/>
              </a:rPr>
              <a:t>METHOD: </a:t>
            </a:r>
            <a:r>
              <a:rPr lang="en-GB" sz="3200" dirty="0">
                <a:latin typeface="Lao UI" panose="020B0502040204020203" pitchFamily="34" charset="0"/>
                <a:cs typeface="Lao UI" panose="020B0502040204020203" pitchFamily="34" charset="0"/>
              </a:rPr>
              <a:t>Interview data of prisons with substance use problems derived from the Addiction Severity Index, were run against criminal register data on main types of crime in the verdict.</a:t>
            </a:r>
            <a:endParaRPr lang="en-GB" dirty="0"/>
          </a:p>
          <a:p>
            <a:endParaRPr lang="en-GB" dirty="0"/>
          </a:p>
          <a:p>
            <a:endParaRPr lang="en-GB" dirty="0"/>
          </a:p>
          <a:p>
            <a:endParaRPr lang="en-GB" dirty="0"/>
          </a:p>
        </p:txBody>
      </p:sp>
      <p:pic>
        <p:nvPicPr>
          <p:cNvPr id="7" name="Picture 6">
            <a:hlinkClick r:id="rId3"/>
            <a:extLst>
              <a:ext uri="{FF2B5EF4-FFF2-40B4-BE49-F238E27FC236}">
                <a16:creationId xmlns:a16="http://schemas.microsoft.com/office/drawing/2014/main" id="{FCA03BAE-E0F1-3464-CCEA-B8E0DA0C5D97}"/>
              </a:ext>
            </a:extLst>
          </p:cNvPr>
          <p:cNvPicPr>
            <a:picLocks noChangeAspect="1"/>
          </p:cNvPicPr>
          <p:nvPr/>
        </p:nvPicPr>
        <p:blipFill>
          <a:blip r:embed="rId4"/>
          <a:stretch>
            <a:fillRect/>
          </a:stretch>
        </p:blipFill>
        <p:spPr>
          <a:xfrm>
            <a:off x="381000" y="5598228"/>
            <a:ext cx="4301719" cy="4367144"/>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31CF2DDB-0EEE-599F-936E-5E696CB00EEE}"/>
              </a:ext>
            </a:extLst>
          </p:cNvPr>
          <p:cNvSpPr txBox="1"/>
          <p:nvPr/>
        </p:nvSpPr>
        <p:spPr>
          <a:xfrm>
            <a:off x="5592589" y="309419"/>
            <a:ext cx="12314411" cy="9864239"/>
          </a:xfrm>
          <a:prstGeom prst="rect">
            <a:avLst/>
          </a:prstGeom>
          <a:solidFill>
            <a:schemeClr val="bg1"/>
          </a:solidFill>
        </p:spPr>
        <p:txBody>
          <a:bodyPr wrap="square" rtlCol="0">
            <a:spAutoFit/>
          </a:bodyPr>
          <a:lstStyle/>
          <a:p>
            <a:r>
              <a:rPr lang="en-GB" sz="4000" b="1" dirty="0"/>
              <a:t>Results</a:t>
            </a:r>
            <a:r>
              <a:rPr lang="en-GB" sz="4000" dirty="0"/>
              <a:t>: </a:t>
            </a:r>
          </a:p>
          <a:p>
            <a:pPr marL="571500" indent="-571500">
              <a:buFontTx/>
              <a:buChar char="-"/>
            </a:pPr>
            <a:r>
              <a:rPr lang="en-GB" sz="3500" dirty="0"/>
              <a:t>Compared to those with acquisitive and drug crimes, </a:t>
            </a:r>
            <a:r>
              <a:rPr lang="en-GB" sz="3500" b="1" dirty="0"/>
              <a:t>violent offenders had lower prevalence of illicit drugs </a:t>
            </a:r>
            <a:r>
              <a:rPr lang="en-GB" sz="3500" dirty="0"/>
              <a:t>and homelessness, but higher prevalence of binge drinking, and higher prevalence of sedative use than clients sentenced with drug crimes. </a:t>
            </a:r>
          </a:p>
          <a:p>
            <a:pPr marL="571500" indent="-571500">
              <a:buFontTx/>
              <a:buChar char="-"/>
            </a:pPr>
            <a:r>
              <a:rPr lang="en-GB" sz="3500" dirty="0"/>
              <a:t>Clients with violent crime had lower prevalence of injecting drug use, compared to all other crimes.</a:t>
            </a:r>
          </a:p>
          <a:p>
            <a:pPr marL="571500" indent="-571500">
              <a:buFontTx/>
              <a:buChar char="-"/>
            </a:pPr>
            <a:r>
              <a:rPr lang="en-GB" sz="3500" dirty="0"/>
              <a:t>Binge drinking and sedatives – likely to increase violent crime; whereas heroin, amphetamine, cocaine, and injecting drug use were negatively associated with violent crime. </a:t>
            </a:r>
          </a:p>
          <a:p>
            <a:pPr marL="571500" indent="-571500">
              <a:buFontTx/>
              <a:buChar char="-"/>
            </a:pPr>
            <a:r>
              <a:rPr lang="en-GB" sz="3500" dirty="0"/>
              <a:t>Among violent offenders only, sedatives tended to be associated with fatal violence. </a:t>
            </a:r>
          </a:p>
          <a:p>
            <a:endParaRPr lang="en-GB" sz="3500" dirty="0"/>
          </a:p>
          <a:p>
            <a:r>
              <a:rPr lang="en-GB" sz="3500" b="1" dirty="0">
                <a:highlight>
                  <a:srgbClr val="FFFF00"/>
                </a:highlight>
              </a:rPr>
              <a:t>Conclusion</a:t>
            </a:r>
          </a:p>
          <a:p>
            <a:r>
              <a:rPr lang="en-GB" sz="3500" dirty="0">
                <a:highlight>
                  <a:srgbClr val="FFFF00"/>
                </a:highlight>
              </a:rPr>
              <a:t>Treatment and risk assessment in violent perpetrators with substance use may need to address sedatives and alcohol specifically.</a:t>
            </a:r>
            <a:endParaRPr lang="en-GB" sz="4000" dirty="0"/>
          </a:p>
        </p:txBody>
      </p:sp>
      <p:sp>
        <p:nvSpPr>
          <p:cNvPr id="9" name="TextBox 8">
            <a:extLst>
              <a:ext uri="{FF2B5EF4-FFF2-40B4-BE49-F238E27FC236}">
                <a16:creationId xmlns:a16="http://schemas.microsoft.com/office/drawing/2014/main" id="{56D84897-1FFE-6814-F5F4-927585F4399A}"/>
              </a:ext>
            </a:extLst>
          </p:cNvPr>
          <p:cNvSpPr txBox="1"/>
          <p:nvPr/>
        </p:nvSpPr>
        <p:spPr>
          <a:xfrm>
            <a:off x="304800" y="3619500"/>
            <a:ext cx="4724400" cy="1938992"/>
          </a:xfrm>
          <a:prstGeom prst="rect">
            <a:avLst/>
          </a:prstGeom>
          <a:noFill/>
        </p:spPr>
        <p:txBody>
          <a:bodyPr wrap="square" rtlCol="0">
            <a:spAutoFit/>
          </a:bodyPr>
          <a:lstStyle/>
          <a:p>
            <a:pPr algn="ctr"/>
            <a:r>
              <a:rPr lang="en-GB" sz="2000" dirty="0"/>
              <a:t>CPS (2022) </a:t>
            </a:r>
            <a:r>
              <a:rPr lang="en-GB" sz="2000" b="0" i="0" dirty="0">
                <a:solidFill>
                  <a:srgbClr val="444444"/>
                </a:solidFill>
                <a:effectLst/>
                <a:latin typeface="Lato" panose="020F0502020204030203" pitchFamily="34" charset="0"/>
              </a:rPr>
              <a:t>Violent crime covers a variety of offences – ranging from common assault to murder. It also encompasses the use of weapons such as firearms, knives and corrosive substances like acid.</a:t>
            </a:r>
            <a:endParaRPr lang="en-GB" sz="2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E95AA-0F5B-BAF9-0C52-E42AED5BF600}"/>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956494BE-96E2-B91F-17CB-580C612382B3}"/>
              </a:ext>
            </a:extLst>
          </p:cNvPr>
          <p:cNvSpPr txBox="1"/>
          <p:nvPr/>
        </p:nvSpPr>
        <p:spPr>
          <a:xfrm>
            <a:off x="-914400" y="321628"/>
            <a:ext cx="7641878" cy="4853893"/>
          </a:xfrm>
          <a:prstGeom prst="rect">
            <a:avLst/>
          </a:prstGeom>
        </p:spPr>
        <p:txBody>
          <a:bodyPr lIns="0" tIns="0" rIns="0" bIns="0" rtlCol="0" anchor="t">
            <a:spAutoFit/>
          </a:bodyPr>
          <a:lstStyle/>
          <a:p>
            <a:pPr algn="ctr">
              <a:lnSpc>
                <a:spcPts val="12880"/>
              </a:lnSpc>
            </a:pPr>
            <a:r>
              <a:rPr lang="en-US" sz="9200" b="1" dirty="0">
                <a:solidFill>
                  <a:srgbClr val="294069"/>
                </a:solidFill>
                <a:latin typeface="Canva Sans Bold"/>
                <a:ea typeface="Canva Sans Bold"/>
                <a:cs typeface="Canva Sans Bold"/>
                <a:sym typeface="Canva Sans Bold"/>
              </a:rPr>
              <a:t>Violent crime: Homicide</a:t>
            </a:r>
          </a:p>
        </p:txBody>
      </p:sp>
      <p:sp>
        <p:nvSpPr>
          <p:cNvPr id="5" name="TextBox 4">
            <a:extLst>
              <a:ext uri="{FF2B5EF4-FFF2-40B4-BE49-F238E27FC236}">
                <a16:creationId xmlns:a16="http://schemas.microsoft.com/office/drawing/2014/main" id="{4DCC1DAB-3189-221D-B0D7-70FE338DA842}"/>
              </a:ext>
            </a:extLst>
          </p:cNvPr>
          <p:cNvSpPr txBox="1"/>
          <p:nvPr/>
        </p:nvSpPr>
        <p:spPr>
          <a:xfrm>
            <a:off x="5791200" y="2098645"/>
            <a:ext cx="11430000" cy="5693866"/>
          </a:xfrm>
          <a:prstGeom prst="rect">
            <a:avLst/>
          </a:prstGeom>
          <a:solidFill>
            <a:schemeClr val="bg1"/>
          </a:solidFill>
        </p:spPr>
        <p:txBody>
          <a:bodyPr wrap="square" rtlCol="0">
            <a:spAutoFit/>
          </a:bodyPr>
          <a:lstStyle/>
          <a:p>
            <a:pPr marL="457200" indent="-457200">
              <a:buFont typeface="Arial" panose="020B0604020202020204" pitchFamily="34" charset="0"/>
              <a:buChar char="•"/>
            </a:pPr>
            <a:r>
              <a:rPr lang="en-GB" sz="2800" dirty="0"/>
              <a:t>Data from the Home Office Homicide Index shows that between April 2018 and March 2023, there were 3,148 homicides recorded by the police, 1,627 of which were drug-related </a:t>
            </a:r>
            <a:r>
              <a:rPr lang="en-GB" sz="2800" b="1" dirty="0"/>
              <a:t>(52%) </a:t>
            </a:r>
            <a:r>
              <a:rPr lang="en-GB" sz="2800" dirty="0"/>
              <a:t>according to the current definition of drug-related homicide.</a:t>
            </a:r>
          </a:p>
          <a:p>
            <a:pPr marL="457200" indent="-457200">
              <a:buFont typeface="Arial" panose="020B0604020202020204" pitchFamily="34" charset="0"/>
              <a:buChar char="•"/>
            </a:pPr>
            <a:r>
              <a:rPr lang="en-GB" sz="2800" dirty="0"/>
              <a:t>Out of these 1,627 drug-related homicides, 838 homicides could be categorised as systemic, economic compulsive, and/or psychopharmacological (27% of all homicides), with a further 789 homicides having an ambiguous link to drugs (25% of all homicides).</a:t>
            </a:r>
          </a:p>
          <a:p>
            <a:pPr marL="457200" indent="-457200">
              <a:buFont typeface="Arial" panose="020B0604020202020204" pitchFamily="34" charset="0"/>
              <a:buChar char="•"/>
            </a:pPr>
            <a:r>
              <a:rPr lang="en-GB" sz="2800" dirty="0"/>
              <a:t>In the year ending March 2023, 144 (24% of all homicides) met the criteria for one or more of these categories; 86 homicides were systemic (15% of all homicides), 24 were economic compulsive (4% of all homicides), 66 were psychopharmacological (11% of all homicides), with a further 166 homicides (28%) having an ambiguous link to drugs.</a:t>
            </a:r>
          </a:p>
        </p:txBody>
      </p:sp>
      <p:pic>
        <p:nvPicPr>
          <p:cNvPr id="9" name="Picture 8">
            <a:hlinkClick r:id="rId3"/>
            <a:extLst>
              <a:ext uri="{FF2B5EF4-FFF2-40B4-BE49-F238E27FC236}">
                <a16:creationId xmlns:a16="http://schemas.microsoft.com/office/drawing/2014/main" id="{99A7E361-C246-0EA3-B3BA-D2403CF4DE3A}"/>
              </a:ext>
            </a:extLst>
          </p:cNvPr>
          <p:cNvPicPr>
            <a:picLocks noChangeAspect="1"/>
          </p:cNvPicPr>
          <p:nvPr/>
        </p:nvPicPr>
        <p:blipFill>
          <a:blip r:embed="rId4"/>
          <a:stretch>
            <a:fillRect/>
          </a:stretch>
        </p:blipFill>
        <p:spPr>
          <a:xfrm>
            <a:off x="1600200" y="5412836"/>
            <a:ext cx="2988729" cy="4524375"/>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6FDCAD9-EDB0-DECE-38B3-2D633F4EE853}"/>
              </a:ext>
            </a:extLst>
          </p:cNvPr>
          <p:cNvSpPr txBox="1"/>
          <p:nvPr/>
        </p:nvSpPr>
        <p:spPr>
          <a:xfrm>
            <a:off x="5791200" y="788461"/>
            <a:ext cx="11734800" cy="8710077"/>
          </a:xfrm>
          <a:prstGeom prst="rect">
            <a:avLst/>
          </a:prstGeom>
          <a:solidFill>
            <a:schemeClr val="accent5">
              <a:lumMod val="20000"/>
              <a:lumOff val="80000"/>
            </a:schemeClr>
          </a:solidFill>
        </p:spPr>
        <p:txBody>
          <a:bodyPr wrap="square" rtlCol="0">
            <a:spAutoFit/>
          </a:bodyPr>
          <a:lstStyle/>
          <a:p>
            <a:r>
              <a:rPr lang="en-GB" sz="2800" b="1" u="sng" dirty="0"/>
              <a:t>Goldstein (1985) outlines three main types of drug-related homicide:</a:t>
            </a:r>
          </a:p>
          <a:p>
            <a:endParaRPr lang="en-GB" sz="2800" dirty="0"/>
          </a:p>
          <a:p>
            <a:r>
              <a:rPr lang="en-GB" sz="2800" b="1" dirty="0"/>
              <a:t>Systemic homicides</a:t>
            </a:r>
          </a:p>
          <a:p>
            <a:r>
              <a:rPr lang="en-GB" sz="2800" dirty="0"/>
              <a:t>Systemic homicides are those arising from the fact that prohibition of drugs creates an illegal market, in which grievances cannot be reconciled through normal judicial channels, so they may be settled through violence. For example, homicides resulting from disputes over drug-selling territory, hierarchy enforcement and punishment for failing to pay debts would all fall into this category.</a:t>
            </a:r>
          </a:p>
          <a:p>
            <a:endParaRPr lang="en-GB" sz="2800" dirty="0"/>
          </a:p>
          <a:p>
            <a:r>
              <a:rPr lang="en-GB" sz="2800" b="1" dirty="0"/>
              <a:t>Economic compulsive homicides</a:t>
            </a:r>
          </a:p>
          <a:p>
            <a:r>
              <a:rPr lang="en-GB" sz="2800" dirty="0"/>
              <a:t>Economic compulsive homicides arise if illicit drug users have to steal to fund their drug use. As a result, it is possible that a homicide may occur in the act of robbery or burglary.</a:t>
            </a:r>
          </a:p>
          <a:p>
            <a:endParaRPr lang="en-GB" sz="2800" dirty="0"/>
          </a:p>
          <a:p>
            <a:r>
              <a:rPr lang="en-GB" sz="2800" b="1" dirty="0"/>
              <a:t>Psychopharmacological homicides</a:t>
            </a:r>
          </a:p>
          <a:p>
            <a:r>
              <a:rPr lang="en-GB" sz="2800" dirty="0"/>
              <a:t>Psychopharmacological homicides occur as a result of the psychological effects that drugs have on those who take them, such as increased aggression or disinhibition. Goldstein argues this may make people more likely to be victims or perpetrators of homicide.</a:t>
            </a:r>
          </a:p>
        </p:txBody>
      </p:sp>
    </p:spTree>
    <p:extLst>
      <p:ext uri="{BB962C8B-B14F-4D97-AF65-F5344CB8AC3E}">
        <p14:creationId xmlns:p14="http://schemas.microsoft.com/office/powerpoint/2010/main" val="37315221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xit" presetSubtype="32" fill="hold" nodeType="clickEffect">
                                  <p:stCondLst>
                                    <p:cond delay="0"/>
                                  </p:stCondLst>
                                  <p:childTnLst>
                                    <p:anim calcmode="lin" valueType="num">
                                      <p:cBhvr>
                                        <p:cTn id="18" dur="500"/>
                                        <p:tgtEl>
                                          <p:spTgt spid="9"/>
                                        </p:tgtEl>
                                        <p:attrNameLst>
                                          <p:attrName>ppt_w</p:attrName>
                                        </p:attrNameLst>
                                      </p:cBhvr>
                                      <p:tavLst>
                                        <p:tav tm="0">
                                          <p:val>
                                            <p:strVal val="ppt_w"/>
                                          </p:val>
                                        </p:tav>
                                        <p:tav tm="100000">
                                          <p:val>
                                            <p:fltVal val="0"/>
                                          </p:val>
                                        </p:tav>
                                      </p:tavLst>
                                    </p:anim>
                                    <p:anim calcmode="lin" valueType="num">
                                      <p:cBhvr>
                                        <p:cTn id="19" dur="500"/>
                                        <p:tgtEl>
                                          <p:spTgt spid="9"/>
                                        </p:tgtEl>
                                        <p:attrNameLst>
                                          <p:attrName>ppt_h</p:attrName>
                                        </p:attrNameLst>
                                      </p:cBhvr>
                                      <p:tavLst>
                                        <p:tav tm="0">
                                          <p:val>
                                            <p:strVal val="ppt_h"/>
                                          </p:val>
                                        </p:tav>
                                        <p:tav tm="100000">
                                          <p:val>
                                            <p:fltVal val="0"/>
                                          </p:val>
                                        </p:tav>
                                      </p:tavLst>
                                    </p:anim>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par>
                                <p:cTn id="22" presetID="53" presetClass="exit" presetSubtype="32" fill="hold" grpId="1" nodeType="withEffect">
                                  <p:stCondLst>
                                    <p:cond delay="0"/>
                                  </p:stCondLst>
                                  <p:childTnLst>
                                    <p:anim calcmode="lin" valueType="num">
                                      <p:cBhvr>
                                        <p:cTn id="23" dur="500"/>
                                        <p:tgtEl>
                                          <p:spTgt spid="10"/>
                                        </p:tgtEl>
                                        <p:attrNameLst>
                                          <p:attrName>ppt_w</p:attrName>
                                        </p:attrNameLst>
                                      </p:cBhvr>
                                      <p:tavLst>
                                        <p:tav tm="0">
                                          <p:val>
                                            <p:strVal val="ppt_w"/>
                                          </p:val>
                                        </p:tav>
                                        <p:tav tm="100000">
                                          <p:val>
                                            <p:fltVal val="0"/>
                                          </p:val>
                                        </p:tav>
                                      </p:tavLst>
                                    </p:anim>
                                    <p:anim calcmode="lin" valueType="num">
                                      <p:cBhvr>
                                        <p:cTn id="24" dur="500"/>
                                        <p:tgtEl>
                                          <p:spTgt spid="10"/>
                                        </p:tgtEl>
                                        <p:attrNameLst>
                                          <p:attrName>ppt_h</p:attrName>
                                        </p:attrNameLst>
                                      </p:cBhvr>
                                      <p:tavLst>
                                        <p:tav tm="0">
                                          <p:val>
                                            <p:strVal val="ppt_h"/>
                                          </p:val>
                                        </p:tav>
                                        <p:tav tm="100000">
                                          <p:val>
                                            <p:fltVal val="0"/>
                                          </p:val>
                                        </p:tav>
                                      </p:tavLst>
                                    </p:anim>
                                    <p:animEffect transition="out" filter="fade">
                                      <p:cBhvr>
                                        <p:cTn id="25" dur="500"/>
                                        <p:tgtEl>
                                          <p:spTgt spid="10"/>
                                        </p:tgtEl>
                                      </p:cBhvr>
                                    </p:animEffect>
                                    <p:set>
                                      <p:cBhvr>
                                        <p:cTn id="26" dur="1" fill="hold">
                                          <p:stCondLst>
                                            <p:cond delay="499"/>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0"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D1A10D-E8B1-7A85-2BF7-49895555C35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a:extLst>
              <a:ext uri="{FF2B5EF4-FFF2-40B4-BE49-F238E27FC236}">
                <a16:creationId xmlns:a16="http://schemas.microsoft.com/office/drawing/2014/main" id="{93A7D6C3-F7F5-CA3E-B54E-2FCDA56B551E}"/>
              </a:ext>
            </a:extLst>
          </p:cNvPr>
          <p:cNvSpPr txBox="1"/>
          <p:nvPr/>
        </p:nvSpPr>
        <p:spPr>
          <a:xfrm>
            <a:off x="13723486" y="1638300"/>
            <a:ext cx="3704436" cy="6070981"/>
          </a:xfrm>
          <a:prstGeom prst="rect">
            <a:avLst/>
          </a:prstGeom>
        </p:spPr>
        <p:txBody>
          <a:bodyPr vert="horz" lIns="91440" tIns="45720" rIns="91440" bIns="45720" rtlCol="0" anchor="ctr">
            <a:normAutofit fontScale="62500" lnSpcReduction="20000"/>
          </a:bodyPr>
          <a:lstStyle/>
          <a:p>
            <a:pPr>
              <a:lnSpc>
                <a:spcPct val="90000"/>
              </a:lnSpc>
              <a:spcBef>
                <a:spcPct val="0"/>
              </a:spcBef>
              <a:spcAft>
                <a:spcPts val="600"/>
              </a:spcAft>
            </a:pPr>
            <a:r>
              <a:rPr lang="en-US" sz="10900" b="1" kern="1200" dirty="0">
                <a:solidFill>
                  <a:schemeClr val="tx1"/>
                </a:solidFill>
                <a:latin typeface="+mj-lt"/>
                <a:ea typeface="+mj-ea"/>
                <a:cs typeface="+mj-cs"/>
                <a:sym typeface="Canva Sans Bold"/>
              </a:rPr>
              <a:t>Violent crime: Homicide</a:t>
            </a:r>
          </a:p>
          <a:p>
            <a:pPr>
              <a:lnSpc>
                <a:spcPct val="90000"/>
              </a:lnSpc>
              <a:spcBef>
                <a:spcPct val="0"/>
              </a:spcBef>
              <a:spcAft>
                <a:spcPts val="600"/>
              </a:spcAft>
            </a:pPr>
            <a:endParaRPr lang="en-US" sz="5600" b="1" i="1" dirty="0">
              <a:solidFill>
                <a:srgbClr val="00B0F0"/>
              </a:solidFill>
              <a:latin typeface="+mj-lt"/>
              <a:ea typeface="+mj-ea"/>
              <a:cs typeface="+mj-cs"/>
              <a:sym typeface="Canva Sans Bold"/>
            </a:endParaRPr>
          </a:p>
          <a:p>
            <a:pPr>
              <a:lnSpc>
                <a:spcPct val="90000"/>
              </a:lnSpc>
              <a:spcBef>
                <a:spcPct val="0"/>
              </a:spcBef>
              <a:spcAft>
                <a:spcPts val="600"/>
              </a:spcAft>
            </a:pPr>
            <a:r>
              <a:rPr lang="en-US" sz="5600" i="1" kern="1200" dirty="0">
                <a:solidFill>
                  <a:srgbClr val="00B0F0"/>
                </a:solidFill>
                <a:latin typeface="+mj-lt"/>
                <a:ea typeface="+mj-ea"/>
                <a:cs typeface="+mj-cs"/>
                <a:sym typeface="Canva Sans Bold"/>
              </a:rPr>
              <a:t>‘</a:t>
            </a:r>
            <a:r>
              <a:rPr lang="en-GB" sz="6000" i="1" dirty="0">
                <a:solidFill>
                  <a:srgbClr val="00B0F0"/>
                </a:solidFill>
                <a:latin typeface="+mj-lt"/>
                <a:ea typeface="+mj-ea"/>
                <a:cs typeface="+mj-cs"/>
                <a:sym typeface="Canva Sans Bold"/>
              </a:rPr>
              <a:t>A</a:t>
            </a:r>
            <a:r>
              <a:rPr lang="en-GB" sz="6000" i="1" dirty="0">
                <a:solidFill>
                  <a:srgbClr val="00B0F0"/>
                </a:solidFill>
              </a:rPr>
              <a:t>ny case involving a drug user or drug dealer, or that is related to drugs in any way’</a:t>
            </a:r>
            <a:endParaRPr lang="en-US" sz="5600" i="1" kern="1200" dirty="0">
              <a:solidFill>
                <a:srgbClr val="00B0F0"/>
              </a:solidFill>
              <a:latin typeface="+mj-lt"/>
              <a:ea typeface="+mj-ea"/>
              <a:cs typeface="+mj-cs"/>
              <a:sym typeface="Canva Sans Bold"/>
            </a:endParaRPr>
          </a:p>
        </p:txBody>
      </p: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50960" y="-1240850"/>
            <a:ext cx="2573217" cy="128751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27" y="996462"/>
            <a:ext cx="12123948" cy="840051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hlinkClick r:id="rId3"/>
            <a:extLst>
              <a:ext uri="{FF2B5EF4-FFF2-40B4-BE49-F238E27FC236}">
                <a16:creationId xmlns:a16="http://schemas.microsoft.com/office/drawing/2014/main" id="{A3F7F411-A153-5A42-8280-B383F6D0F206}"/>
              </a:ext>
            </a:extLst>
          </p:cNvPr>
          <p:cNvPicPr>
            <a:picLocks noChangeAspect="1"/>
          </p:cNvPicPr>
          <p:nvPr/>
        </p:nvPicPr>
        <p:blipFill>
          <a:blip r:embed="rId4"/>
          <a:stretch>
            <a:fillRect/>
          </a:stretch>
        </p:blipFill>
        <p:spPr>
          <a:xfrm>
            <a:off x="858970" y="1287787"/>
            <a:ext cx="11330230" cy="7817859"/>
          </a:xfrm>
          <a:prstGeom prst="rect">
            <a:avLst/>
          </a:prstGeom>
        </p:spPr>
      </p:pic>
      <p:sp>
        <p:nvSpPr>
          <p:cNvPr id="17" name="Rectangle 1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25671" y="5088146"/>
            <a:ext cx="2578608" cy="22857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44C58219-C229-2116-5B6F-543A5476F41B}"/>
              </a:ext>
            </a:extLst>
          </p:cNvPr>
          <p:cNvSpPr>
            <a:spLocks noGrp="1"/>
          </p:cNvSpPr>
          <p:nvPr>
            <p:ph type="sldNum" sz="quarter" idx="12"/>
          </p:nvPr>
        </p:nvSpPr>
        <p:spPr>
          <a:xfrm>
            <a:off x="12915898" y="9738360"/>
            <a:ext cx="4690400" cy="547687"/>
          </a:xfrm>
        </p:spPr>
        <p:txBody>
          <a:bodyPr vert="horz" lIns="91440" tIns="45720" rIns="91440" bIns="45720" rtlCol="0" anchor="ctr">
            <a:normAutofit/>
          </a:bodyPr>
          <a:lstStyle/>
          <a:p>
            <a:pPr>
              <a:spcAft>
                <a:spcPts val="600"/>
              </a:spcAft>
            </a:pPr>
            <a:fld id="{B6F15528-21DE-4FAA-801E-634DDDAF4B2B}" type="slidenum">
              <a:rPr lang="en-US" smtClean="0"/>
              <a:pPr>
                <a:spcAft>
                  <a:spcPts val="600"/>
                </a:spcAft>
              </a:pPr>
              <a:t>19</a:t>
            </a:fld>
            <a:endParaRPr lang="en-US"/>
          </a:p>
        </p:txBody>
      </p:sp>
    </p:spTree>
    <p:extLst>
      <p:ext uri="{BB962C8B-B14F-4D97-AF65-F5344CB8AC3E}">
        <p14:creationId xmlns:p14="http://schemas.microsoft.com/office/powerpoint/2010/main" val="3565003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783669" cy="3428998"/>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CC238-E5C8-2673-443A-778970FF6258}"/>
              </a:ext>
            </a:extLst>
          </p:cNvPr>
          <p:cNvSpPr>
            <a:spLocks noGrp="1"/>
          </p:cNvSpPr>
          <p:nvPr>
            <p:ph type="title"/>
          </p:nvPr>
        </p:nvSpPr>
        <p:spPr>
          <a:xfrm>
            <a:off x="1142704" y="525294"/>
            <a:ext cx="6970356" cy="2436780"/>
          </a:xfrm>
        </p:spPr>
        <p:txBody>
          <a:bodyPr vert="horz" lIns="91440" tIns="45720" rIns="91440" bIns="45720" rtlCol="0" anchor="ctr">
            <a:normAutofit/>
          </a:bodyPr>
          <a:lstStyle/>
          <a:p>
            <a:pPr algn="l">
              <a:lnSpc>
                <a:spcPct val="90000"/>
              </a:lnSpc>
            </a:pPr>
            <a:r>
              <a:rPr lang="en-US" sz="6000"/>
              <a:t>TASK </a:t>
            </a:r>
          </a:p>
        </p:txBody>
      </p:sp>
      <p:sp>
        <p:nvSpPr>
          <p:cNvPr id="7" name="TextBox 6">
            <a:extLst>
              <a:ext uri="{FF2B5EF4-FFF2-40B4-BE49-F238E27FC236}">
                <a16:creationId xmlns:a16="http://schemas.microsoft.com/office/drawing/2014/main" id="{A479E3C6-F493-6465-79C0-1E45592F0F82}"/>
              </a:ext>
            </a:extLst>
          </p:cNvPr>
          <p:cNvSpPr txBox="1"/>
          <p:nvPr/>
        </p:nvSpPr>
        <p:spPr>
          <a:xfrm>
            <a:off x="1142703" y="4114800"/>
            <a:ext cx="6970357" cy="54197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100" b="1" dirty="0"/>
              <a:t>Q1: How do the Home Office define drug-related homicide?</a:t>
            </a:r>
          </a:p>
          <a:p>
            <a:pPr indent="-228600">
              <a:lnSpc>
                <a:spcPct val="90000"/>
              </a:lnSpc>
              <a:spcAft>
                <a:spcPts val="600"/>
              </a:spcAft>
              <a:buFont typeface="Arial" panose="020B0604020202020204" pitchFamily="34" charset="0"/>
              <a:buChar char="•"/>
            </a:pPr>
            <a:endParaRPr lang="en-US" sz="2100" b="1" dirty="0"/>
          </a:p>
          <a:p>
            <a:pPr indent="-228600">
              <a:lnSpc>
                <a:spcPct val="90000"/>
              </a:lnSpc>
              <a:spcAft>
                <a:spcPts val="600"/>
              </a:spcAft>
              <a:buFont typeface="Arial" panose="020B0604020202020204" pitchFamily="34" charset="0"/>
              <a:buChar char="•"/>
            </a:pPr>
            <a:r>
              <a:rPr lang="en-US" sz="2100" b="1" dirty="0"/>
              <a:t>Q2: Provide 3 examples of criteria for a systemic homicide.</a:t>
            </a:r>
          </a:p>
          <a:p>
            <a:pPr indent="-228600">
              <a:lnSpc>
                <a:spcPct val="90000"/>
              </a:lnSpc>
              <a:spcAft>
                <a:spcPts val="600"/>
              </a:spcAft>
              <a:buFont typeface="Arial" panose="020B0604020202020204" pitchFamily="34" charset="0"/>
              <a:buChar char="•"/>
            </a:pPr>
            <a:endParaRPr lang="en-US" sz="2100" b="1" dirty="0"/>
          </a:p>
          <a:p>
            <a:pPr indent="-228600">
              <a:lnSpc>
                <a:spcPct val="90000"/>
              </a:lnSpc>
              <a:spcAft>
                <a:spcPts val="600"/>
              </a:spcAft>
              <a:buFont typeface="Arial" panose="020B0604020202020204" pitchFamily="34" charset="0"/>
              <a:buChar char="•"/>
            </a:pPr>
            <a:r>
              <a:rPr lang="en-US" sz="2100" b="1" dirty="0"/>
              <a:t>Q3: What is the criteria for an economic compulsive homicide?</a:t>
            </a:r>
          </a:p>
          <a:p>
            <a:pPr indent="-228600">
              <a:lnSpc>
                <a:spcPct val="90000"/>
              </a:lnSpc>
              <a:spcAft>
                <a:spcPts val="600"/>
              </a:spcAft>
              <a:buFont typeface="Arial" panose="020B0604020202020204" pitchFamily="34" charset="0"/>
              <a:buChar char="•"/>
            </a:pPr>
            <a:endParaRPr lang="en-US" sz="2100" b="1" dirty="0"/>
          </a:p>
          <a:p>
            <a:pPr indent="-228600">
              <a:lnSpc>
                <a:spcPct val="90000"/>
              </a:lnSpc>
              <a:spcAft>
                <a:spcPts val="600"/>
              </a:spcAft>
              <a:buFont typeface="Arial" panose="020B0604020202020204" pitchFamily="34" charset="0"/>
              <a:buChar char="•"/>
            </a:pPr>
            <a:r>
              <a:rPr lang="en-US" sz="2100" b="1" dirty="0"/>
              <a:t>Q4:  How does the original definition of psychopharmacological homicide compare with the current definition and what was the reason for the amendment?</a:t>
            </a:r>
          </a:p>
          <a:p>
            <a:pPr indent="-228600">
              <a:lnSpc>
                <a:spcPct val="90000"/>
              </a:lnSpc>
              <a:spcAft>
                <a:spcPts val="600"/>
              </a:spcAft>
              <a:buFont typeface="Arial" panose="020B0604020202020204" pitchFamily="34" charset="0"/>
              <a:buChar char="•"/>
            </a:pPr>
            <a:endParaRPr lang="en-US" sz="2100" b="1" dirty="0"/>
          </a:p>
          <a:p>
            <a:pPr indent="-228600">
              <a:lnSpc>
                <a:spcPct val="90000"/>
              </a:lnSpc>
              <a:spcAft>
                <a:spcPts val="600"/>
              </a:spcAft>
              <a:buFont typeface="Arial" panose="020B0604020202020204" pitchFamily="34" charset="0"/>
              <a:buChar char="•"/>
            </a:pPr>
            <a:r>
              <a:rPr lang="en-US" sz="2100" b="1" dirty="0"/>
              <a:t>Q5: Between April 2018 and March 2023, 27% of all homicides met the criteria for at least one of </a:t>
            </a:r>
            <a:r>
              <a:rPr lang="en-US" sz="2100" b="1" dirty="0" err="1"/>
              <a:t>Goldsteins</a:t>
            </a:r>
            <a:r>
              <a:rPr lang="en-US" sz="2100" b="1" dirty="0"/>
              <a:t> categories. What was the percentage for each of the homicide categories?</a:t>
            </a:r>
          </a:p>
          <a:p>
            <a:pPr indent="-228600">
              <a:lnSpc>
                <a:spcPct val="90000"/>
              </a:lnSpc>
              <a:spcAft>
                <a:spcPts val="600"/>
              </a:spcAft>
              <a:buFont typeface="Arial" panose="020B0604020202020204" pitchFamily="34" charset="0"/>
              <a:buChar char="•"/>
            </a:pPr>
            <a:endParaRPr lang="en-US" sz="2100" dirty="0"/>
          </a:p>
        </p:txBody>
      </p:sp>
      <p:pic>
        <p:nvPicPr>
          <p:cNvPr id="6" name="Picture 5">
            <a:hlinkClick r:id="rId3"/>
            <a:extLst>
              <a:ext uri="{FF2B5EF4-FFF2-40B4-BE49-F238E27FC236}">
                <a16:creationId xmlns:a16="http://schemas.microsoft.com/office/drawing/2014/main" id="{AE68D08C-0B47-816D-FD39-A0F58D9B9780}"/>
              </a:ext>
            </a:extLst>
          </p:cNvPr>
          <p:cNvPicPr>
            <a:picLocks noChangeAspect="1"/>
          </p:cNvPicPr>
          <p:nvPr/>
        </p:nvPicPr>
        <p:blipFill>
          <a:blip r:embed="rId4"/>
          <a:srcRect r="2747" b="2"/>
          <a:stretch>
            <a:fillRect/>
          </a:stretch>
        </p:blipFill>
        <p:spPr>
          <a:xfrm>
            <a:off x="9144000" y="1"/>
            <a:ext cx="9154237" cy="10287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41651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8172" y="12450"/>
            <a:ext cx="16449826" cy="1027455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7124622" cy="10287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A45AE-744A-2213-774B-53802ACB3B6C}"/>
              </a:ext>
            </a:extLst>
          </p:cNvPr>
          <p:cNvSpPr>
            <a:spLocks noGrp="1"/>
          </p:cNvSpPr>
          <p:nvPr>
            <p:ph type="title"/>
          </p:nvPr>
        </p:nvSpPr>
        <p:spPr>
          <a:xfrm>
            <a:off x="9159585" y="1138689"/>
            <a:ext cx="6894367" cy="2566678"/>
          </a:xfrm>
        </p:spPr>
        <p:txBody>
          <a:bodyPr anchor="ctr">
            <a:normAutofit/>
          </a:bodyPr>
          <a:lstStyle/>
          <a:p>
            <a:r>
              <a:rPr lang="en-GB" sz="6000"/>
              <a:t>Drug related homicide in Europe</a:t>
            </a:r>
          </a:p>
        </p:txBody>
      </p:sp>
      <p:sp>
        <p:nvSpPr>
          <p:cNvPr id="17" name="Rectangle 1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5300" cy="10287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hlinkClick r:id="rId3"/>
            <a:extLst>
              <a:ext uri="{FF2B5EF4-FFF2-40B4-BE49-F238E27FC236}">
                <a16:creationId xmlns:a16="http://schemas.microsoft.com/office/drawing/2014/main" id="{72C58CCB-1D80-AFB5-F737-FE35DB050418}"/>
              </a:ext>
            </a:extLst>
          </p:cNvPr>
          <p:cNvPicPr>
            <a:picLocks noChangeAspect="1"/>
          </p:cNvPicPr>
          <p:nvPr/>
        </p:nvPicPr>
        <p:blipFill>
          <a:blip r:embed="rId4"/>
          <a:stretch>
            <a:fillRect/>
          </a:stretch>
        </p:blipFill>
        <p:spPr>
          <a:xfrm>
            <a:off x="1236167" y="1138688"/>
            <a:ext cx="5774233" cy="8248907"/>
          </a:xfrm>
          <a:prstGeom prst="rect">
            <a:avLst/>
          </a:prstGeom>
          <a:ln>
            <a:noFill/>
          </a:ln>
          <a:effectLst>
            <a:outerShdw blurRad="292100" dist="139700" dir="2700000" algn="tl" rotWithShape="0">
              <a:srgbClr val="333333">
                <a:alpha val="65000"/>
              </a:srgbClr>
            </a:outerShdw>
          </a:effectLst>
        </p:spPr>
      </p:pic>
      <p:sp>
        <p:nvSpPr>
          <p:cNvPr id="10" name="Content Placeholder 9">
            <a:extLst>
              <a:ext uri="{FF2B5EF4-FFF2-40B4-BE49-F238E27FC236}">
                <a16:creationId xmlns:a16="http://schemas.microsoft.com/office/drawing/2014/main" id="{835CA03A-B5B8-BA3E-2A87-F726645BBDE0}"/>
              </a:ext>
            </a:extLst>
          </p:cNvPr>
          <p:cNvSpPr>
            <a:spLocks noGrp="1"/>
          </p:cNvSpPr>
          <p:nvPr>
            <p:ph idx="1"/>
          </p:nvPr>
        </p:nvSpPr>
        <p:spPr>
          <a:xfrm>
            <a:off x="8001001" y="3705366"/>
            <a:ext cx="8052952" cy="6010134"/>
          </a:xfrm>
        </p:spPr>
        <p:txBody>
          <a:bodyPr anchor="ctr">
            <a:normAutofit lnSpcReduction="10000"/>
          </a:bodyPr>
          <a:lstStyle/>
          <a:p>
            <a:r>
              <a:rPr lang="en-GB" sz="2400" b="0" i="0" dirty="0">
                <a:solidFill>
                  <a:srgbClr val="424242"/>
                </a:solidFill>
                <a:effectLst/>
                <a:latin typeface="Segoe Sans"/>
              </a:rPr>
              <a:t> Drugs can facilitate various types of violence, including drug-related homicide (DRH). </a:t>
            </a:r>
          </a:p>
          <a:p>
            <a:endParaRPr lang="en-GB" sz="2400" dirty="0">
              <a:solidFill>
                <a:srgbClr val="424242"/>
              </a:solidFill>
              <a:latin typeface="Segoe Sans"/>
            </a:endParaRPr>
          </a:p>
          <a:p>
            <a:endParaRPr lang="en-GB" sz="2400" b="0" i="0" dirty="0">
              <a:solidFill>
                <a:srgbClr val="424242"/>
              </a:solidFill>
              <a:effectLst/>
              <a:latin typeface="Segoe Sans"/>
            </a:endParaRPr>
          </a:p>
          <a:p>
            <a:r>
              <a:rPr lang="en-GB" sz="2400" b="0" i="0" dirty="0">
                <a:solidFill>
                  <a:srgbClr val="424242"/>
                </a:solidFill>
                <a:effectLst/>
                <a:latin typeface="Segoe Sans"/>
              </a:rPr>
              <a:t>Addressing DRH is crucial due to its severe societal impact and its potential as an indicator of broader drug-related violent crime. </a:t>
            </a:r>
          </a:p>
          <a:p>
            <a:endParaRPr lang="en-GB" sz="2400" dirty="0">
              <a:solidFill>
                <a:srgbClr val="424242"/>
              </a:solidFill>
              <a:latin typeface="Segoe Sans"/>
            </a:endParaRPr>
          </a:p>
          <a:p>
            <a:endParaRPr lang="en-GB" sz="2400" b="0" i="0" dirty="0">
              <a:solidFill>
                <a:srgbClr val="424242"/>
              </a:solidFill>
              <a:effectLst/>
              <a:latin typeface="Segoe Sans"/>
            </a:endParaRPr>
          </a:p>
          <a:p>
            <a:r>
              <a:rPr lang="en-GB" sz="2400" b="0" i="0" dirty="0">
                <a:solidFill>
                  <a:srgbClr val="424242"/>
                </a:solidFill>
                <a:effectLst/>
                <a:latin typeface="Segoe Sans"/>
              </a:rPr>
              <a:t>Comparing DRH levels between countries helps identify trends and threats.</a:t>
            </a:r>
          </a:p>
          <a:p>
            <a:endParaRPr lang="en-GB" sz="2400" dirty="0">
              <a:solidFill>
                <a:srgbClr val="424242"/>
              </a:solidFill>
              <a:latin typeface="Segoe Sans"/>
            </a:endParaRPr>
          </a:p>
          <a:p>
            <a:r>
              <a:rPr lang="en-GB" sz="2400" b="0" i="0" dirty="0">
                <a:solidFill>
                  <a:srgbClr val="424242"/>
                </a:solidFill>
                <a:effectLst/>
                <a:latin typeface="Segoe Sans"/>
              </a:rPr>
              <a:t> The EMCDDA is expanding its monitoring to include DRH, but there is a significant gap in European data on DRH.</a:t>
            </a:r>
            <a:endParaRPr lang="en-US" sz="4000" dirty="0"/>
          </a:p>
        </p:txBody>
      </p:sp>
      <p:sp>
        <p:nvSpPr>
          <p:cNvPr id="7" name="TextBox 6">
            <a:extLst>
              <a:ext uri="{FF2B5EF4-FFF2-40B4-BE49-F238E27FC236}">
                <a16:creationId xmlns:a16="http://schemas.microsoft.com/office/drawing/2014/main" id="{92EBF784-1444-82E5-6117-48BF1F024355}"/>
              </a:ext>
            </a:extLst>
          </p:cNvPr>
          <p:cNvSpPr txBox="1"/>
          <p:nvPr/>
        </p:nvSpPr>
        <p:spPr>
          <a:xfrm>
            <a:off x="609600" y="9387595"/>
            <a:ext cx="2286000" cy="923330"/>
          </a:xfrm>
          <a:prstGeom prst="rect">
            <a:avLst/>
          </a:prstGeom>
          <a:noFill/>
        </p:spPr>
        <p:txBody>
          <a:bodyPr wrap="square" rtlCol="0">
            <a:spAutoFit/>
          </a:bodyPr>
          <a:lstStyle/>
          <a:p>
            <a:r>
              <a:rPr lang="en-GB" dirty="0"/>
              <a:t>European Monitoring Centre for Drugs and Drug Addiction (2018)</a:t>
            </a:r>
          </a:p>
        </p:txBody>
      </p:sp>
    </p:spTree>
    <p:extLst>
      <p:ext uri="{BB962C8B-B14F-4D97-AF65-F5344CB8AC3E}">
        <p14:creationId xmlns:p14="http://schemas.microsoft.com/office/powerpoint/2010/main" val="8885513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D8640-5386-C14B-E8F2-61F5857C106C}"/>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6E4BD2BB-A67E-AC18-0D8C-A92C8AFE3B52}"/>
              </a:ext>
            </a:extLst>
          </p:cNvPr>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294069"/>
                </a:solidFill>
                <a:latin typeface="Canva Sans"/>
                <a:ea typeface="Canva Sans"/>
                <a:cs typeface="Canva Sans"/>
                <a:sym typeface="Canva Sans"/>
              </a:rPr>
              <a:t>7</a:t>
            </a:r>
          </a:p>
        </p:txBody>
      </p:sp>
      <p:sp>
        <p:nvSpPr>
          <p:cNvPr id="3" name="TextBox 3">
            <a:extLst>
              <a:ext uri="{FF2B5EF4-FFF2-40B4-BE49-F238E27FC236}">
                <a16:creationId xmlns:a16="http://schemas.microsoft.com/office/drawing/2014/main" id="{E4E8E5F9-412B-07D3-A4D3-2F1E7225D7D7}"/>
              </a:ext>
            </a:extLst>
          </p:cNvPr>
          <p:cNvSpPr txBox="1"/>
          <p:nvPr/>
        </p:nvSpPr>
        <p:spPr>
          <a:xfrm>
            <a:off x="0" y="159703"/>
            <a:ext cx="17907000" cy="3199594"/>
          </a:xfrm>
          <a:prstGeom prst="rect">
            <a:avLst/>
          </a:prstGeom>
        </p:spPr>
        <p:txBody>
          <a:bodyPr wrap="square" lIns="0" tIns="0" rIns="0" bIns="0" rtlCol="0" anchor="t">
            <a:spAutoFit/>
          </a:bodyPr>
          <a:lstStyle/>
          <a:p>
            <a:pPr algn="ctr">
              <a:lnSpc>
                <a:spcPts val="12880"/>
              </a:lnSpc>
            </a:pPr>
            <a:r>
              <a:rPr lang="en-US" sz="9200" b="1" dirty="0">
                <a:solidFill>
                  <a:srgbClr val="294069"/>
                </a:solidFill>
                <a:latin typeface="Canva Sans Bold"/>
                <a:ea typeface="Canva Sans Bold"/>
                <a:cs typeface="Canva Sans Bold"/>
                <a:sym typeface="Canva Sans Bold"/>
              </a:rPr>
              <a:t>Violent crime- The impact of drug related law enforcement</a:t>
            </a:r>
          </a:p>
        </p:txBody>
      </p:sp>
      <p:sp>
        <p:nvSpPr>
          <p:cNvPr id="4" name="Slide Number Placeholder 3">
            <a:extLst>
              <a:ext uri="{FF2B5EF4-FFF2-40B4-BE49-F238E27FC236}">
                <a16:creationId xmlns:a16="http://schemas.microsoft.com/office/drawing/2014/main" id="{BA1631CC-D0A7-F6E7-E923-987D4F26E971}"/>
              </a:ext>
            </a:extLst>
          </p:cNvPr>
          <p:cNvSpPr>
            <a:spLocks noGrp="1"/>
          </p:cNvSpPr>
          <p:nvPr>
            <p:ph type="sldNum" sz="quarter" idx="12"/>
          </p:nvPr>
        </p:nvSpPr>
        <p:spPr/>
        <p:txBody>
          <a:bodyPr/>
          <a:lstStyle/>
          <a:p>
            <a:fld id="{B6F15528-21DE-4FAA-801E-634DDDAF4B2B}" type="slidenum">
              <a:rPr lang="en-US" smtClean="0"/>
              <a:pPr/>
              <a:t>22</a:t>
            </a:fld>
            <a:endParaRPr lang="en-US"/>
          </a:p>
        </p:txBody>
      </p:sp>
      <p:sp>
        <p:nvSpPr>
          <p:cNvPr id="5" name="TextBox 4">
            <a:extLst>
              <a:ext uri="{FF2B5EF4-FFF2-40B4-BE49-F238E27FC236}">
                <a16:creationId xmlns:a16="http://schemas.microsoft.com/office/drawing/2014/main" id="{C1AAD81C-E782-F735-64F8-13F24FC9AFB1}"/>
              </a:ext>
            </a:extLst>
          </p:cNvPr>
          <p:cNvSpPr txBox="1"/>
          <p:nvPr/>
        </p:nvSpPr>
        <p:spPr>
          <a:xfrm>
            <a:off x="361950" y="3543300"/>
            <a:ext cx="12744450" cy="6555641"/>
          </a:xfrm>
          <a:prstGeom prst="rect">
            <a:avLst/>
          </a:prstGeom>
          <a:solidFill>
            <a:schemeClr val="bg1"/>
          </a:solidFill>
        </p:spPr>
        <p:txBody>
          <a:bodyPr wrap="square" rtlCol="0">
            <a:spAutoFit/>
          </a:bodyPr>
          <a:lstStyle/>
          <a:p>
            <a:r>
              <a:rPr lang="en-GB" sz="2800" b="1" i="0" dirty="0">
                <a:solidFill>
                  <a:srgbClr val="424242"/>
                </a:solidFill>
                <a:effectLst/>
                <a:latin typeface="Segoe Sans"/>
              </a:rPr>
              <a:t>The UK Home Office commissioned RAND Europe to review global literature on the impact of drug-related law enforcement on serious violence and homicide (2011-2024).</a:t>
            </a:r>
          </a:p>
          <a:p>
            <a:endParaRPr lang="en-GB" sz="2800" b="1" dirty="0">
              <a:solidFill>
                <a:srgbClr val="424242"/>
              </a:solidFill>
              <a:latin typeface="Segoe Sans"/>
            </a:endParaRPr>
          </a:p>
          <a:p>
            <a:r>
              <a:rPr lang="en-GB" sz="2800" b="1" i="0" dirty="0">
                <a:solidFill>
                  <a:srgbClr val="424242"/>
                </a:solidFill>
                <a:effectLst/>
                <a:latin typeface="Segoe Sans"/>
              </a:rPr>
              <a:t> The review aimed to inform the UK's Drugs Strategy. It examined the effectiveness, unintended consequences, and factors influencing drug-related law enforcement activities. </a:t>
            </a:r>
          </a:p>
          <a:p>
            <a:endParaRPr lang="en-GB" sz="2800" b="1" i="0" dirty="0">
              <a:solidFill>
                <a:srgbClr val="424242"/>
              </a:solidFill>
              <a:effectLst/>
              <a:latin typeface="Segoe Sans"/>
            </a:endParaRPr>
          </a:p>
          <a:p>
            <a:r>
              <a:rPr lang="en-GB" sz="2800" b="1" i="0" dirty="0">
                <a:solidFill>
                  <a:srgbClr val="424242"/>
                </a:solidFill>
                <a:effectLst/>
                <a:latin typeface="Segoe Sans"/>
              </a:rPr>
              <a:t>The report found limited effectiveness in reducing violence, with some activities even increasing it. Selective enforcement showed promise, but more evidence is needed, especially in the UK context. The review highlighted barriers like resilient drug markets and cultural factors. </a:t>
            </a:r>
            <a:endParaRPr lang="en-GB" sz="2800" b="1" dirty="0">
              <a:solidFill>
                <a:srgbClr val="424242"/>
              </a:solidFill>
              <a:latin typeface="Segoe Sans"/>
            </a:endParaRPr>
          </a:p>
          <a:p>
            <a:endParaRPr lang="en-GB" sz="2800" b="1" i="0" dirty="0">
              <a:solidFill>
                <a:srgbClr val="424242"/>
              </a:solidFill>
              <a:effectLst/>
              <a:latin typeface="Segoe Sans"/>
            </a:endParaRPr>
          </a:p>
          <a:p>
            <a:r>
              <a:rPr lang="en-GB" sz="2800" b="1" i="0" dirty="0">
                <a:solidFill>
                  <a:srgbClr val="424242"/>
                </a:solidFill>
                <a:effectLst/>
                <a:latin typeface="Segoe Sans"/>
              </a:rPr>
              <a:t>Future research should focus on interventions that may reduce violence and validate findings.</a:t>
            </a:r>
            <a:endParaRPr lang="en-GB" sz="3200" b="1" dirty="0"/>
          </a:p>
        </p:txBody>
      </p:sp>
      <p:pic>
        <p:nvPicPr>
          <p:cNvPr id="7" name="Picture 6">
            <a:extLst>
              <a:ext uri="{FF2B5EF4-FFF2-40B4-BE49-F238E27FC236}">
                <a16:creationId xmlns:a16="http://schemas.microsoft.com/office/drawing/2014/main" id="{AB2DF9F7-DBAF-FFDE-F533-BBE7F0543310}"/>
              </a:ext>
            </a:extLst>
          </p:cNvPr>
          <p:cNvPicPr>
            <a:picLocks noChangeAspect="1"/>
          </p:cNvPicPr>
          <p:nvPr/>
        </p:nvPicPr>
        <p:blipFill>
          <a:blip r:embed="rId3"/>
          <a:stretch>
            <a:fillRect/>
          </a:stretch>
        </p:blipFill>
        <p:spPr>
          <a:xfrm>
            <a:off x="13030200" y="5046736"/>
            <a:ext cx="5147497" cy="24003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60542DA6-DCB7-ED3D-EC2C-642D4BD869A8}"/>
              </a:ext>
            </a:extLst>
          </p:cNvPr>
          <p:cNvSpPr txBox="1"/>
          <p:nvPr/>
        </p:nvSpPr>
        <p:spPr>
          <a:xfrm>
            <a:off x="13792200" y="7447036"/>
            <a:ext cx="3276600" cy="523220"/>
          </a:xfrm>
          <a:prstGeom prst="rect">
            <a:avLst/>
          </a:prstGeom>
          <a:noFill/>
        </p:spPr>
        <p:txBody>
          <a:bodyPr wrap="square" rtlCol="0">
            <a:spAutoFit/>
          </a:bodyPr>
          <a:lstStyle/>
          <a:p>
            <a:r>
              <a:rPr lang="en-GB" sz="2800" dirty="0"/>
              <a:t>Home Office (2025)</a:t>
            </a:r>
          </a:p>
        </p:txBody>
      </p:sp>
    </p:spTree>
    <p:extLst>
      <p:ext uri="{BB962C8B-B14F-4D97-AF65-F5344CB8AC3E}">
        <p14:creationId xmlns:p14="http://schemas.microsoft.com/office/powerpoint/2010/main" val="3713428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EDE5-E9FB-73A6-FBAA-0E24BB150D57}"/>
              </a:ext>
            </a:extLst>
          </p:cNvPr>
          <p:cNvSpPr>
            <a:spLocks noGrp="1"/>
          </p:cNvSpPr>
          <p:nvPr>
            <p:ph type="ctrTitle"/>
          </p:nvPr>
        </p:nvSpPr>
        <p:spPr/>
        <p:txBody>
          <a:bodyPr/>
          <a:lstStyle/>
          <a:p>
            <a:r>
              <a:rPr lang="en-GB" dirty="0"/>
              <a:t>Drugs and organised crime </a:t>
            </a:r>
          </a:p>
        </p:txBody>
      </p:sp>
      <p:sp>
        <p:nvSpPr>
          <p:cNvPr id="4" name="Slide Number Placeholder 3">
            <a:extLst>
              <a:ext uri="{FF2B5EF4-FFF2-40B4-BE49-F238E27FC236}">
                <a16:creationId xmlns:a16="http://schemas.microsoft.com/office/drawing/2014/main" id="{7124B1C8-FB64-1D61-AC37-38A05D736E37}"/>
              </a:ext>
            </a:extLst>
          </p:cNvPr>
          <p:cNvSpPr>
            <a:spLocks noGrp="1"/>
          </p:cNvSpPr>
          <p:nvPr>
            <p:ph type="sldNum" sz="quarter" idx="12"/>
          </p:nvPr>
        </p:nvSpPr>
        <p:spPr/>
        <p:txBody>
          <a:bodyPr/>
          <a:lstStyle/>
          <a:p>
            <a:fld id="{B6F15528-21DE-4FAA-801E-634DDDAF4B2B}" type="slidenum">
              <a:rPr lang="en-US" smtClean="0"/>
              <a:pPr/>
              <a:t>23</a:t>
            </a:fld>
            <a:endParaRPr lang="en-US"/>
          </a:p>
        </p:txBody>
      </p:sp>
      <p:pic>
        <p:nvPicPr>
          <p:cNvPr id="6" name="Picture 5">
            <a:hlinkClick r:id="rId3"/>
            <a:extLst>
              <a:ext uri="{FF2B5EF4-FFF2-40B4-BE49-F238E27FC236}">
                <a16:creationId xmlns:a16="http://schemas.microsoft.com/office/drawing/2014/main" id="{8C3AD156-CC82-51EA-3348-C9EC62D57A25}"/>
              </a:ext>
            </a:extLst>
          </p:cNvPr>
          <p:cNvPicPr>
            <a:picLocks noChangeAspect="1"/>
          </p:cNvPicPr>
          <p:nvPr/>
        </p:nvPicPr>
        <p:blipFill>
          <a:blip r:embed="rId4"/>
          <a:stretch>
            <a:fillRect/>
          </a:stretch>
        </p:blipFill>
        <p:spPr>
          <a:xfrm>
            <a:off x="8229600" y="335585"/>
            <a:ext cx="9955369" cy="3584435"/>
          </a:xfrm>
          <a:prstGeom prst="rect">
            <a:avLst/>
          </a:prstGeom>
        </p:spPr>
      </p:pic>
      <p:sp>
        <p:nvSpPr>
          <p:cNvPr id="9" name="TextBox 8">
            <a:extLst>
              <a:ext uri="{FF2B5EF4-FFF2-40B4-BE49-F238E27FC236}">
                <a16:creationId xmlns:a16="http://schemas.microsoft.com/office/drawing/2014/main" id="{B78D1A19-F68B-DEEA-D40E-8E719DBE6E53}"/>
              </a:ext>
            </a:extLst>
          </p:cNvPr>
          <p:cNvSpPr txBox="1"/>
          <p:nvPr/>
        </p:nvSpPr>
        <p:spPr>
          <a:xfrm>
            <a:off x="429296" y="3920020"/>
            <a:ext cx="17754600" cy="7786747"/>
          </a:xfrm>
          <a:prstGeom prst="rect">
            <a:avLst/>
          </a:prstGeom>
          <a:noFill/>
        </p:spPr>
        <p:txBody>
          <a:bodyPr wrap="square" rtlCol="0">
            <a:spAutoFit/>
          </a:bodyPr>
          <a:lstStyle/>
          <a:p>
            <a:r>
              <a:rPr lang="en-GB" sz="2800" dirty="0"/>
              <a:t>Drug trafficking is a major source of revenue for organised crime groups.</a:t>
            </a:r>
          </a:p>
          <a:p>
            <a:r>
              <a:rPr lang="en-GB" sz="2800" dirty="0"/>
              <a:t>It often involves other serious offences involving firearms, human trafficking, modern slavery and violence. </a:t>
            </a:r>
          </a:p>
          <a:p>
            <a:endParaRPr lang="en-GB" sz="3200" dirty="0"/>
          </a:p>
          <a:p>
            <a:r>
              <a:rPr lang="en-GB" sz="3200" dirty="0"/>
              <a:t>CURRENT THREATS:</a:t>
            </a:r>
          </a:p>
          <a:p>
            <a:r>
              <a:rPr lang="en-GB" sz="3200" b="1" dirty="0"/>
              <a:t>Rising Drug Deaths</a:t>
            </a:r>
            <a:r>
              <a:rPr lang="en-GB" sz="3200" dirty="0"/>
              <a:t>: Drug-related deaths in the UK increased from 4,517 in 2020 to 4,564 in 2021, with Scotland having the highest rate.</a:t>
            </a:r>
          </a:p>
          <a:p>
            <a:r>
              <a:rPr lang="en-GB" sz="3200" b="1" dirty="0"/>
              <a:t>Synthetic Opioids</a:t>
            </a:r>
            <a:r>
              <a:rPr lang="en-GB" sz="3200" dirty="0"/>
              <a:t>: New drugs like fentanyl are contributing to the rise in fatalities.</a:t>
            </a:r>
          </a:p>
          <a:p>
            <a:r>
              <a:rPr lang="en-GB" sz="3200" b="1" dirty="0"/>
              <a:t>Global Production</a:t>
            </a:r>
            <a:r>
              <a:rPr lang="en-GB" sz="3200" dirty="0"/>
              <a:t>: Opium and cocaine production are at record highs, leading to purer and more dangerous street drugs.</a:t>
            </a:r>
          </a:p>
          <a:p>
            <a:r>
              <a:rPr lang="en-GB" sz="3200" b="1" dirty="0"/>
              <a:t>Availability</a:t>
            </a:r>
            <a:r>
              <a:rPr lang="en-GB" sz="3200" dirty="0"/>
              <a:t>: Chemicals for amphetamines are entering the UK in large volumes; street prices are falling, indicating increased supply.</a:t>
            </a:r>
          </a:p>
          <a:p>
            <a:r>
              <a:rPr lang="en-GB" sz="3200" b="1" dirty="0"/>
              <a:t>Violence &amp; Corruption</a:t>
            </a:r>
            <a:r>
              <a:rPr lang="en-GB" sz="3200" dirty="0"/>
              <a:t>: Drug trafficking is linked to violent crime, corruption at ports and airports, and exploitation of vulnerable individuals.</a:t>
            </a:r>
          </a:p>
          <a:p>
            <a:endParaRPr lang="en-GB" sz="2800" dirty="0"/>
          </a:p>
          <a:p>
            <a:endParaRPr lang="en-GB" sz="2800" dirty="0"/>
          </a:p>
          <a:p>
            <a:endParaRPr lang="en-GB" sz="3600" dirty="0"/>
          </a:p>
        </p:txBody>
      </p:sp>
    </p:spTree>
    <p:extLst>
      <p:ext uri="{BB962C8B-B14F-4D97-AF65-F5344CB8AC3E}">
        <p14:creationId xmlns:p14="http://schemas.microsoft.com/office/powerpoint/2010/main" val="40569445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EBB8-D5B1-6002-9E89-CA6F8720A216}"/>
              </a:ext>
            </a:extLst>
          </p:cNvPr>
          <p:cNvSpPr>
            <a:spLocks noGrp="1"/>
          </p:cNvSpPr>
          <p:nvPr>
            <p:ph type="title"/>
          </p:nvPr>
        </p:nvSpPr>
        <p:spPr/>
        <p:txBody>
          <a:bodyPr>
            <a:noAutofit/>
          </a:bodyPr>
          <a:lstStyle/>
          <a:p>
            <a:r>
              <a:rPr lang="en-GB" sz="7200" dirty="0"/>
              <a:t>Group Task</a:t>
            </a:r>
          </a:p>
        </p:txBody>
      </p:sp>
      <p:sp>
        <p:nvSpPr>
          <p:cNvPr id="3" name="Content Placeholder 2">
            <a:extLst>
              <a:ext uri="{FF2B5EF4-FFF2-40B4-BE49-F238E27FC236}">
                <a16:creationId xmlns:a16="http://schemas.microsoft.com/office/drawing/2014/main" id="{D6F1D127-989A-7C19-1E9E-171B5DF2F120}"/>
              </a:ext>
            </a:extLst>
          </p:cNvPr>
          <p:cNvSpPr>
            <a:spLocks noGrp="1"/>
          </p:cNvSpPr>
          <p:nvPr>
            <p:ph idx="1"/>
          </p:nvPr>
        </p:nvSpPr>
        <p:spPr>
          <a:xfrm>
            <a:off x="457200" y="1600200"/>
            <a:ext cx="16383000" cy="7810500"/>
          </a:xfrm>
        </p:spPr>
        <p:txBody>
          <a:bodyPr>
            <a:normAutofit/>
          </a:bodyPr>
          <a:lstStyle/>
          <a:p>
            <a:r>
              <a:rPr lang="en-GB" sz="6600" dirty="0"/>
              <a:t>What are the main drug trafficking routes into the UK?</a:t>
            </a:r>
          </a:p>
          <a:p>
            <a:endParaRPr lang="en-GB" sz="6600" dirty="0"/>
          </a:p>
          <a:p>
            <a:r>
              <a:rPr lang="en-GB" sz="6600" dirty="0"/>
              <a:t>What are the main drug trafficking routes into Wales?</a:t>
            </a:r>
          </a:p>
        </p:txBody>
      </p:sp>
      <p:sp>
        <p:nvSpPr>
          <p:cNvPr id="4" name="Slide Number Placeholder 3">
            <a:extLst>
              <a:ext uri="{FF2B5EF4-FFF2-40B4-BE49-F238E27FC236}">
                <a16:creationId xmlns:a16="http://schemas.microsoft.com/office/drawing/2014/main" id="{59F406BA-1DA5-7567-052B-E0E2C7CDB2DE}"/>
              </a:ext>
            </a:extLst>
          </p:cNvPr>
          <p:cNvSpPr>
            <a:spLocks noGrp="1"/>
          </p:cNvSpPr>
          <p:nvPr>
            <p:ph type="sldNum" sz="quarter" idx="12"/>
          </p:nvPr>
        </p:nvSpPr>
        <p:spPr/>
        <p:txBody>
          <a:bodyPr/>
          <a:lstStyle/>
          <a:p>
            <a:fld id="{B6F15528-21DE-4FAA-801E-634DDDAF4B2B}" type="slidenum">
              <a:rPr lang="en-US" smtClean="0"/>
              <a:pPr/>
              <a:t>24</a:t>
            </a:fld>
            <a:endParaRPr lang="en-US"/>
          </a:p>
        </p:txBody>
      </p:sp>
    </p:spTree>
    <p:extLst>
      <p:ext uri="{BB962C8B-B14F-4D97-AF65-F5344CB8AC3E}">
        <p14:creationId xmlns:p14="http://schemas.microsoft.com/office/powerpoint/2010/main" val="2343052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ABF8FE-8B8A-4607-B714-548B6DED9184}"/>
              </a:ext>
            </a:extLst>
          </p:cNvPr>
          <p:cNvSpPr>
            <a:spLocks noGrp="1"/>
          </p:cNvSpPr>
          <p:nvPr>
            <p:ph type="sldNum" sz="quarter" idx="12"/>
          </p:nvPr>
        </p:nvSpPr>
        <p:spPr/>
        <p:txBody>
          <a:bodyPr/>
          <a:lstStyle/>
          <a:p>
            <a:fld id="{B6F15528-21DE-4FAA-801E-634DDDAF4B2B}" type="slidenum">
              <a:rPr lang="en-US" smtClean="0"/>
              <a:pPr/>
              <a:t>25</a:t>
            </a:fld>
            <a:endParaRPr lang="en-US"/>
          </a:p>
        </p:txBody>
      </p:sp>
      <p:pic>
        <p:nvPicPr>
          <p:cNvPr id="8" name="Picture 7">
            <a:hlinkClick r:id="rId3"/>
            <a:extLst>
              <a:ext uri="{FF2B5EF4-FFF2-40B4-BE49-F238E27FC236}">
                <a16:creationId xmlns:a16="http://schemas.microsoft.com/office/drawing/2014/main" id="{C1818D27-16EA-2522-6843-6B5345283AF5}"/>
              </a:ext>
            </a:extLst>
          </p:cNvPr>
          <p:cNvPicPr>
            <a:picLocks noChangeAspect="1"/>
          </p:cNvPicPr>
          <p:nvPr/>
        </p:nvPicPr>
        <p:blipFill>
          <a:blip r:embed="rId4"/>
          <a:stretch>
            <a:fillRect/>
          </a:stretch>
        </p:blipFill>
        <p:spPr>
          <a:xfrm>
            <a:off x="903459" y="723900"/>
            <a:ext cx="6716541" cy="8075126"/>
          </a:xfrm>
          <a:prstGeom prst="rect">
            <a:avLst/>
          </a:prstGeom>
        </p:spPr>
      </p:pic>
      <p:sp>
        <p:nvSpPr>
          <p:cNvPr id="3" name="TextBox 2">
            <a:extLst>
              <a:ext uri="{FF2B5EF4-FFF2-40B4-BE49-F238E27FC236}">
                <a16:creationId xmlns:a16="http://schemas.microsoft.com/office/drawing/2014/main" id="{0EEC59FC-2589-CE55-1D08-8830654D8CC3}"/>
              </a:ext>
            </a:extLst>
          </p:cNvPr>
          <p:cNvSpPr txBox="1"/>
          <p:nvPr/>
        </p:nvSpPr>
        <p:spPr>
          <a:xfrm>
            <a:off x="8229600" y="481348"/>
            <a:ext cx="7239000" cy="3416320"/>
          </a:xfrm>
          <a:prstGeom prst="rect">
            <a:avLst/>
          </a:prstGeom>
          <a:noFill/>
        </p:spPr>
        <p:txBody>
          <a:bodyPr wrap="square" rtlCol="0">
            <a:spAutoFit/>
          </a:bodyPr>
          <a:lstStyle/>
          <a:p>
            <a:r>
              <a:rPr lang="en-GB" sz="5400" dirty="0"/>
              <a:t>What are the main trafficking routes in the UK?</a:t>
            </a:r>
          </a:p>
          <a:p>
            <a:endParaRPr lang="en-GB" sz="3600" dirty="0"/>
          </a:p>
          <a:p>
            <a:endParaRPr lang="en-GB" dirty="0"/>
          </a:p>
        </p:txBody>
      </p:sp>
      <p:pic>
        <p:nvPicPr>
          <p:cNvPr id="5" name="Picture 4">
            <a:hlinkClick r:id="rId5"/>
            <a:extLst>
              <a:ext uri="{FF2B5EF4-FFF2-40B4-BE49-F238E27FC236}">
                <a16:creationId xmlns:a16="http://schemas.microsoft.com/office/drawing/2014/main" id="{A1AF2F06-B30C-35F8-D142-BAC5614F1460}"/>
              </a:ext>
            </a:extLst>
          </p:cNvPr>
          <p:cNvPicPr>
            <a:picLocks noChangeAspect="1"/>
          </p:cNvPicPr>
          <p:nvPr/>
        </p:nvPicPr>
        <p:blipFill>
          <a:blip r:embed="rId6"/>
          <a:stretch>
            <a:fillRect/>
          </a:stretch>
        </p:blipFill>
        <p:spPr>
          <a:xfrm>
            <a:off x="12338497" y="2415362"/>
            <a:ext cx="5379259" cy="4867687"/>
          </a:xfrm>
          <a:prstGeom prst="rect">
            <a:avLst/>
          </a:prstGeom>
        </p:spPr>
      </p:pic>
      <p:pic>
        <p:nvPicPr>
          <p:cNvPr id="7" name="Picture 6">
            <a:hlinkClick r:id="rId7"/>
            <a:extLst>
              <a:ext uri="{FF2B5EF4-FFF2-40B4-BE49-F238E27FC236}">
                <a16:creationId xmlns:a16="http://schemas.microsoft.com/office/drawing/2014/main" id="{BFF8B752-3AD6-AC98-7B5D-BC5AA6043780}"/>
              </a:ext>
            </a:extLst>
          </p:cNvPr>
          <p:cNvPicPr>
            <a:picLocks noChangeAspect="1"/>
          </p:cNvPicPr>
          <p:nvPr/>
        </p:nvPicPr>
        <p:blipFill>
          <a:blip r:embed="rId8"/>
          <a:stretch>
            <a:fillRect/>
          </a:stretch>
        </p:blipFill>
        <p:spPr>
          <a:xfrm>
            <a:off x="7903277" y="4711299"/>
            <a:ext cx="4151942" cy="5143500"/>
          </a:xfrm>
          <a:prstGeom prst="rect">
            <a:avLst/>
          </a:prstGeom>
        </p:spPr>
      </p:pic>
    </p:spTree>
    <p:extLst>
      <p:ext uri="{BB962C8B-B14F-4D97-AF65-F5344CB8AC3E}">
        <p14:creationId xmlns:p14="http://schemas.microsoft.com/office/powerpoint/2010/main" val="4237009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902048" y="708720"/>
            <a:ext cx="10874871" cy="805458"/>
          </a:xfrm>
          <a:prstGeom prst="rect">
            <a:avLst/>
          </a:prstGeom>
          <a:noFill/>
          <a:ln/>
        </p:spPr>
        <p:txBody>
          <a:bodyPr wrap="none" lIns="0" tIns="0" rIns="0" bIns="0" rtlCol="0" anchor="t"/>
          <a:lstStyle/>
          <a:p>
            <a:pPr>
              <a:lnSpc>
                <a:spcPts val="6313"/>
              </a:lnSpc>
            </a:pPr>
            <a:r>
              <a:rPr lang="en-US" sz="5063" dirty="0">
                <a:solidFill>
                  <a:srgbClr val="F7F7F8"/>
                </a:solidFill>
                <a:latin typeface="DM Sans Medium" pitchFamily="34" charset="0"/>
                <a:ea typeface="DM Sans Medium" pitchFamily="34" charset="-122"/>
                <a:cs typeface="DM Sans Medium" pitchFamily="34" charset="-120"/>
              </a:rPr>
              <a:t>What Are County Lines Operations?</a:t>
            </a:r>
            <a:endParaRPr lang="en-US" sz="5063" dirty="0"/>
          </a:p>
        </p:txBody>
      </p:sp>
      <p:sp>
        <p:nvSpPr>
          <p:cNvPr id="3" name="Text 1"/>
          <p:cNvSpPr/>
          <p:nvPr/>
        </p:nvSpPr>
        <p:spPr>
          <a:xfrm>
            <a:off x="902047" y="2132559"/>
            <a:ext cx="7927628" cy="1237209"/>
          </a:xfrm>
          <a:prstGeom prst="rect">
            <a:avLst/>
          </a:prstGeom>
          <a:noFill/>
          <a:ln/>
        </p:spPr>
        <p:txBody>
          <a:bodyPr wrap="square" lIns="0" tIns="0" rIns="0" bIns="0" rtlCol="0" anchor="t"/>
          <a:lstStyle/>
          <a:p>
            <a:pPr>
              <a:lnSpc>
                <a:spcPts val="3188"/>
              </a:lnSpc>
            </a:pPr>
            <a:r>
              <a:rPr lang="en-US" sz="3000" dirty="0">
                <a:solidFill>
                  <a:srgbClr val="D6D9D7"/>
                </a:solidFill>
                <a:latin typeface="Inter" pitchFamily="34" charset="0"/>
                <a:ea typeface="Inter" pitchFamily="34" charset="-122"/>
                <a:cs typeface="Inter" pitchFamily="34" charset="-120"/>
              </a:rPr>
              <a:t>County Lines refers to drug distribution networks where urban gangs expand operations into smaller towns and rural areas, using dedicated mobile phone lines to manage sales.</a:t>
            </a:r>
            <a:endParaRPr lang="en-US" sz="3000" dirty="0"/>
          </a:p>
        </p:txBody>
      </p:sp>
      <p:sp>
        <p:nvSpPr>
          <p:cNvPr id="4" name="Text 2"/>
          <p:cNvSpPr/>
          <p:nvPr/>
        </p:nvSpPr>
        <p:spPr>
          <a:xfrm>
            <a:off x="902047" y="3601641"/>
            <a:ext cx="7927628" cy="412403"/>
          </a:xfrm>
          <a:prstGeom prst="rect">
            <a:avLst/>
          </a:prstGeom>
          <a:noFill/>
          <a:ln/>
        </p:spPr>
        <p:txBody>
          <a:bodyPr wrap="none" lIns="0" tIns="0" rIns="0" bIns="0" rtlCol="0" anchor="t"/>
          <a:lstStyle/>
          <a:p>
            <a:pPr>
              <a:lnSpc>
                <a:spcPts val="3188"/>
              </a:lnSpc>
            </a:pPr>
            <a:endParaRPr lang="en-US" sz="2000" dirty="0"/>
          </a:p>
        </p:txBody>
      </p:sp>
      <p:sp>
        <p:nvSpPr>
          <p:cNvPr id="5" name="Text 3"/>
          <p:cNvSpPr/>
          <p:nvPr/>
        </p:nvSpPr>
        <p:spPr>
          <a:xfrm>
            <a:off x="902047" y="4245917"/>
            <a:ext cx="7927628" cy="412403"/>
          </a:xfrm>
          <a:prstGeom prst="rect">
            <a:avLst/>
          </a:prstGeom>
          <a:noFill/>
          <a:ln/>
        </p:spPr>
        <p:txBody>
          <a:bodyPr wrap="none" lIns="0" tIns="0" rIns="0" bIns="0" rtlCol="0" anchor="t"/>
          <a:lstStyle/>
          <a:p>
            <a:pPr>
              <a:lnSpc>
                <a:spcPts val="3188"/>
              </a:lnSpc>
            </a:pPr>
            <a:endParaRPr lang="en-US" sz="2000" dirty="0"/>
          </a:p>
        </p:txBody>
      </p:sp>
      <p:sp>
        <p:nvSpPr>
          <p:cNvPr id="6" name="Text 4"/>
          <p:cNvSpPr/>
          <p:nvPr/>
        </p:nvSpPr>
        <p:spPr>
          <a:xfrm>
            <a:off x="902047" y="4890196"/>
            <a:ext cx="7927628" cy="1237209"/>
          </a:xfrm>
          <a:prstGeom prst="rect">
            <a:avLst/>
          </a:prstGeom>
          <a:noFill/>
          <a:ln/>
        </p:spPr>
        <p:txBody>
          <a:bodyPr wrap="square" lIns="0" tIns="0" rIns="0" bIns="0" rtlCol="0" anchor="t"/>
          <a:lstStyle/>
          <a:p>
            <a:pPr>
              <a:lnSpc>
                <a:spcPts val="3188"/>
              </a:lnSpc>
            </a:pPr>
            <a:r>
              <a:rPr lang="en-US" sz="3000" dirty="0">
                <a:solidFill>
                  <a:srgbClr val="D6D9D7"/>
                </a:solidFill>
                <a:latin typeface="Inter" pitchFamily="34" charset="0"/>
                <a:ea typeface="Inter" pitchFamily="34" charset="-122"/>
                <a:cs typeface="Inter" pitchFamily="34" charset="-120"/>
              </a:rPr>
              <a:t>The term derives from the phone lines used to cross county boundaries, creating a business model that minimises risk for gang leaders whilst maximising profit through exploitation.</a:t>
            </a:r>
            <a:endParaRPr lang="en-US" sz="3000" dirty="0"/>
          </a:p>
        </p:txBody>
      </p:sp>
      <p:pic>
        <p:nvPicPr>
          <p:cNvPr id="7" name="Image 0" descr="preencoded.png"/>
          <p:cNvPicPr>
            <a:picLocks noChangeAspect="1"/>
          </p:cNvPicPr>
          <p:nvPr/>
        </p:nvPicPr>
        <p:blipFill>
          <a:blip r:embed="rId3"/>
          <a:stretch>
            <a:fillRect/>
          </a:stretch>
        </p:blipFill>
        <p:spPr>
          <a:xfrm>
            <a:off x="9696450" y="1695450"/>
            <a:ext cx="8591550" cy="859155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992237" y="2217986"/>
            <a:ext cx="10216903" cy="885974"/>
          </a:xfrm>
          <a:prstGeom prst="rect">
            <a:avLst/>
          </a:prstGeom>
          <a:noFill/>
          <a:ln/>
        </p:spPr>
        <p:txBody>
          <a:bodyPr wrap="none" lIns="0" tIns="0" rIns="0" bIns="0" rtlCol="0" anchor="t"/>
          <a:lstStyle/>
          <a:p>
            <a:pPr>
              <a:lnSpc>
                <a:spcPts val="6938"/>
              </a:lnSpc>
            </a:pPr>
            <a:r>
              <a:rPr lang="en-US" sz="5563" dirty="0">
                <a:solidFill>
                  <a:srgbClr val="F7F7F8"/>
                </a:solidFill>
                <a:latin typeface="DM Sans Medium" pitchFamily="34" charset="0"/>
                <a:ea typeface="DM Sans Medium" pitchFamily="34" charset="-122"/>
                <a:cs typeface="DM Sans Medium" pitchFamily="34" charset="-120"/>
              </a:rPr>
              <a:t>Key Terminology and Practices</a:t>
            </a:r>
            <a:endParaRPr lang="en-US" sz="5563" dirty="0"/>
          </a:p>
        </p:txBody>
      </p:sp>
      <p:pic>
        <p:nvPicPr>
          <p:cNvPr id="3" name="Image 0" descr="preencoded.png"/>
          <p:cNvPicPr>
            <a:picLocks noChangeAspect="1"/>
          </p:cNvPicPr>
          <p:nvPr/>
        </p:nvPicPr>
        <p:blipFill>
          <a:blip r:embed="rId3"/>
          <a:stretch>
            <a:fillRect/>
          </a:stretch>
        </p:blipFill>
        <p:spPr>
          <a:xfrm>
            <a:off x="992238" y="3670995"/>
            <a:ext cx="708720" cy="708720"/>
          </a:xfrm>
          <a:prstGeom prst="rect">
            <a:avLst/>
          </a:prstGeom>
        </p:spPr>
      </p:pic>
      <p:sp>
        <p:nvSpPr>
          <p:cNvPr id="4" name="Text 1"/>
          <p:cNvSpPr/>
          <p:nvPr/>
        </p:nvSpPr>
        <p:spPr>
          <a:xfrm>
            <a:off x="992238" y="4734074"/>
            <a:ext cx="3544044" cy="442913"/>
          </a:xfrm>
          <a:prstGeom prst="rect">
            <a:avLst/>
          </a:prstGeom>
          <a:noFill/>
          <a:ln/>
        </p:spPr>
        <p:txBody>
          <a:bodyPr wrap="none" lIns="0" tIns="0" rIns="0" bIns="0" rtlCol="0" anchor="t"/>
          <a:lstStyle/>
          <a:p>
            <a:pPr>
              <a:lnSpc>
                <a:spcPts val="3438"/>
              </a:lnSpc>
            </a:pPr>
            <a:r>
              <a:rPr lang="en-US" sz="2750" dirty="0">
                <a:solidFill>
                  <a:srgbClr val="D6D9D7"/>
                </a:solidFill>
                <a:latin typeface="DM Sans Medium" pitchFamily="34" charset="0"/>
                <a:ea typeface="DM Sans Medium" pitchFamily="34" charset="-122"/>
                <a:cs typeface="DM Sans Medium" pitchFamily="34" charset="-120"/>
              </a:rPr>
              <a:t>County Lines</a:t>
            </a:r>
            <a:endParaRPr lang="en-US" sz="2750" dirty="0"/>
          </a:p>
        </p:txBody>
      </p:sp>
      <p:sp>
        <p:nvSpPr>
          <p:cNvPr id="5" name="Text 2"/>
          <p:cNvSpPr/>
          <p:nvPr/>
        </p:nvSpPr>
        <p:spPr>
          <a:xfrm>
            <a:off x="992238" y="5347098"/>
            <a:ext cx="5198269" cy="2268141"/>
          </a:xfrm>
          <a:prstGeom prst="rect">
            <a:avLst/>
          </a:prstGeom>
          <a:noFill/>
          <a:ln/>
        </p:spPr>
        <p:txBody>
          <a:bodyPr wrap="square" lIns="0" tIns="0" rIns="0" bIns="0" rtlCol="0" anchor="t"/>
          <a:lstStyle/>
          <a:p>
            <a:pPr>
              <a:lnSpc>
                <a:spcPts val="3563"/>
              </a:lnSpc>
            </a:pPr>
            <a:r>
              <a:rPr lang="en-US" sz="2188" dirty="0">
                <a:solidFill>
                  <a:srgbClr val="D6D9D7"/>
                </a:solidFill>
                <a:latin typeface="Inter" pitchFamily="34" charset="0"/>
                <a:ea typeface="Inter" pitchFamily="34" charset="-122"/>
                <a:cs typeface="Inter" pitchFamily="34" charset="-120"/>
              </a:rPr>
              <a:t>The practice of transporting illegal drugs from metropolitan centres to provincial areas, using dedicated mobile phone lines to take orders and coordinate distribution.</a:t>
            </a:r>
            <a:endParaRPr lang="en-US" sz="2188" dirty="0"/>
          </a:p>
        </p:txBody>
      </p:sp>
      <p:pic>
        <p:nvPicPr>
          <p:cNvPr id="6" name="Image 1" descr="preencoded.png"/>
          <p:cNvPicPr>
            <a:picLocks noChangeAspect="1"/>
          </p:cNvPicPr>
          <p:nvPr/>
        </p:nvPicPr>
        <p:blipFill>
          <a:blip r:embed="rId4"/>
          <a:stretch>
            <a:fillRect/>
          </a:stretch>
        </p:blipFill>
        <p:spPr>
          <a:xfrm>
            <a:off x="6544866" y="3670995"/>
            <a:ext cx="708720" cy="708720"/>
          </a:xfrm>
          <a:prstGeom prst="rect">
            <a:avLst/>
          </a:prstGeom>
        </p:spPr>
      </p:pic>
      <p:sp>
        <p:nvSpPr>
          <p:cNvPr id="7" name="Text 3"/>
          <p:cNvSpPr/>
          <p:nvPr/>
        </p:nvSpPr>
        <p:spPr>
          <a:xfrm>
            <a:off x="6544867" y="4734074"/>
            <a:ext cx="3544044" cy="442913"/>
          </a:xfrm>
          <a:prstGeom prst="rect">
            <a:avLst/>
          </a:prstGeom>
          <a:noFill/>
          <a:ln/>
        </p:spPr>
        <p:txBody>
          <a:bodyPr wrap="none" lIns="0" tIns="0" rIns="0" bIns="0" rtlCol="0" anchor="t"/>
          <a:lstStyle/>
          <a:p>
            <a:pPr>
              <a:lnSpc>
                <a:spcPts val="3438"/>
              </a:lnSpc>
            </a:pPr>
            <a:r>
              <a:rPr lang="en-US" sz="2750" dirty="0">
                <a:solidFill>
                  <a:srgbClr val="D6D9D7"/>
                </a:solidFill>
                <a:latin typeface="DM Sans Medium" pitchFamily="34" charset="0"/>
                <a:ea typeface="DM Sans Medium" pitchFamily="34" charset="-122"/>
                <a:cs typeface="DM Sans Medium" pitchFamily="34" charset="-120"/>
              </a:rPr>
              <a:t>Cuckooing</a:t>
            </a:r>
            <a:endParaRPr lang="en-US" sz="2750" dirty="0"/>
          </a:p>
        </p:txBody>
      </p:sp>
      <p:sp>
        <p:nvSpPr>
          <p:cNvPr id="8" name="Text 4"/>
          <p:cNvSpPr/>
          <p:nvPr/>
        </p:nvSpPr>
        <p:spPr>
          <a:xfrm>
            <a:off x="6544867" y="5347098"/>
            <a:ext cx="5198269" cy="2721769"/>
          </a:xfrm>
          <a:prstGeom prst="rect">
            <a:avLst/>
          </a:prstGeom>
          <a:noFill/>
          <a:ln/>
        </p:spPr>
        <p:txBody>
          <a:bodyPr wrap="square" lIns="0" tIns="0" rIns="0" bIns="0" rtlCol="0" anchor="t"/>
          <a:lstStyle/>
          <a:p>
            <a:pPr>
              <a:lnSpc>
                <a:spcPts val="3563"/>
              </a:lnSpc>
            </a:pPr>
            <a:r>
              <a:rPr lang="en-US" sz="2188" dirty="0">
                <a:solidFill>
                  <a:srgbClr val="D6D9D7"/>
                </a:solidFill>
                <a:latin typeface="Inter" pitchFamily="34" charset="0"/>
                <a:ea typeface="Inter" pitchFamily="34" charset="-122"/>
                <a:cs typeface="Inter" pitchFamily="34" charset="-120"/>
              </a:rPr>
              <a:t>The process whereby dealers take over the residence of a vulnerable person—often an addict, elderly individual, or someone with learning disabilities—to establish a base for dealing operations.</a:t>
            </a:r>
            <a:endParaRPr lang="en-US" sz="2188" dirty="0"/>
          </a:p>
        </p:txBody>
      </p:sp>
      <p:pic>
        <p:nvPicPr>
          <p:cNvPr id="9" name="Image 2" descr="preencoded.png"/>
          <p:cNvPicPr>
            <a:picLocks noChangeAspect="1"/>
          </p:cNvPicPr>
          <p:nvPr/>
        </p:nvPicPr>
        <p:blipFill>
          <a:blip r:embed="rId5"/>
          <a:stretch>
            <a:fillRect/>
          </a:stretch>
        </p:blipFill>
        <p:spPr>
          <a:xfrm>
            <a:off x="12097494" y="3670995"/>
            <a:ext cx="708720" cy="708720"/>
          </a:xfrm>
          <a:prstGeom prst="rect">
            <a:avLst/>
          </a:prstGeom>
        </p:spPr>
      </p:pic>
      <p:sp>
        <p:nvSpPr>
          <p:cNvPr id="10" name="Text 5"/>
          <p:cNvSpPr/>
          <p:nvPr/>
        </p:nvSpPr>
        <p:spPr>
          <a:xfrm>
            <a:off x="12097494" y="4734074"/>
            <a:ext cx="4408289" cy="442913"/>
          </a:xfrm>
          <a:prstGeom prst="rect">
            <a:avLst/>
          </a:prstGeom>
          <a:noFill/>
          <a:ln/>
        </p:spPr>
        <p:txBody>
          <a:bodyPr wrap="none" lIns="0" tIns="0" rIns="0" bIns="0" rtlCol="0" anchor="t"/>
          <a:lstStyle/>
          <a:p>
            <a:pPr>
              <a:lnSpc>
                <a:spcPts val="3438"/>
              </a:lnSpc>
            </a:pPr>
            <a:r>
              <a:rPr lang="en-US" sz="2750" dirty="0">
                <a:solidFill>
                  <a:srgbClr val="D6D9D7"/>
                </a:solidFill>
                <a:latin typeface="DM Sans Medium" pitchFamily="34" charset="0"/>
                <a:ea typeface="DM Sans Medium" pitchFamily="34" charset="-122"/>
                <a:cs typeface="DM Sans Medium" pitchFamily="34" charset="-120"/>
              </a:rPr>
              <a:t>Child Criminal Exploitation</a:t>
            </a:r>
            <a:endParaRPr lang="en-US" sz="2750" dirty="0"/>
          </a:p>
        </p:txBody>
      </p:sp>
      <p:sp>
        <p:nvSpPr>
          <p:cNvPr id="11" name="Text 6"/>
          <p:cNvSpPr/>
          <p:nvPr/>
        </p:nvSpPr>
        <p:spPr>
          <a:xfrm>
            <a:off x="12097494" y="5347098"/>
            <a:ext cx="5198269" cy="2268141"/>
          </a:xfrm>
          <a:prstGeom prst="rect">
            <a:avLst/>
          </a:prstGeom>
          <a:noFill/>
          <a:ln/>
        </p:spPr>
        <p:txBody>
          <a:bodyPr wrap="square" lIns="0" tIns="0" rIns="0" bIns="0" rtlCol="0" anchor="t"/>
          <a:lstStyle/>
          <a:p>
            <a:pPr>
              <a:lnSpc>
                <a:spcPts val="3563"/>
              </a:lnSpc>
            </a:pPr>
            <a:r>
              <a:rPr lang="en-US" sz="2188" dirty="0">
                <a:solidFill>
                  <a:srgbClr val="D6D9D7"/>
                </a:solidFill>
                <a:latin typeface="Inter" pitchFamily="34" charset="0"/>
                <a:ea typeface="Inter" pitchFamily="34" charset="-122"/>
                <a:cs typeface="Inter" pitchFamily="34" charset="-120"/>
              </a:rPr>
              <a:t>The practice of manipulating children and vulnerable adults to transport drugs and money between locations, often involving coercion, intimidation, violence and weapons.</a:t>
            </a:r>
            <a:endParaRPr lang="en-US" sz="2188"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992237" y="838498"/>
            <a:ext cx="12779723" cy="885974"/>
          </a:xfrm>
          <a:prstGeom prst="rect">
            <a:avLst/>
          </a:prstGeom>
          <a:noFill/>
          <a:ln/>
        </p:spPr>
        <p:txBody>
          <a:bodyPr wrap="none" lIns="0" tIns="0" rIns="0" bIns="0" rtlCol="0" anchor="t"/>
          <a:lstStyle/>
          <a:p>
            <a:pPr>
              <a:lnSpc>
                <a:spcPts val="6938"/>
              </a:lnSpc>
            </a:pPr>
            <a:r>
              <a:rPr lang="en-US" sz="5563" dirty="0">
                <a:solidFill>
                  <a:srgbClr val="F7F7F8"/>
                </a:solidFill>
                <a:latin typeface="DM Sans Medium" pitchFamily="34" charset="0"/>
                <a:ea typeface="DM Sans Medium" pitchFamily="34" charset="-122"/>
                <a:cs typeface="DM Sans Medium" pitchFamily="34" charset="-120"/>
              </a:rPr>
              <a:t>The Scale and Structure of Operations</a:t>
            </a:r>
            <a:endParaRPr lang="en-US" sz="5563" dirty="0"/>
          </a:p>
        </p:txBody>
      </p:sp>
      <p:sp>
        <p:nvSpPr>
          <p:cNvPr id="3" name="Text 1"/>
          <p:cNvSpPr/>
          <p:nvPr/>
        </p:nvSpPr>
        <p:spPr>
          <a:xfrm>
            <a:off x="992237" y="2433192"/>
            <a:ext cx="4252913" cy="531614"/>
          </a:xfrm>
          <a:prstGeom prst="rect">
            <a:avLst/>
          </a:prstGeom>
          <a:noFill/>
          <a:ln/>
        </p:spPr>
        <p:txBody>
          <a:bodyPr wrap="none" lIns="0" tIns="0" rIns="0" bIns="0" rtlCol="0" anchor="t"/>
          <a:lstStyle/>
          <a:p>
            <a:pPr>
              <a:lnSpc>
                <a:spcPts val="4125"/>
              </a:lnSpc>
            </a:pPr>
            <a:r>
              <a:rPr lang="en-US" sz="3313" dirty="0">
                <a:solidFill>
                  <a:srgbClr val="F7F7F8"/>
                </a:solidFill>
                <a:latin typeface="DM Sans Medium" pitchFamily="34" charset="0"/>
                <a:ea typeface="DM Sans Medium" pitchFamily="34" charset="-122"/>
                <a:cs typeface="DM Sans Medium" pitchFamily="34" charset="-120"/>
              </a:rPr>
              <a:t>Operational Scale</a:t>
            </a:r>
            <a:endParaRPr lang="en-US" sz="3313" dirty="0"/>
          </a:p>
        </p:txBody>
      </p:sp>
      <p:sp>
        <p:nvSpPr>
          <p:cNvPr id="4" name="Text 2"/>
          <p:cNvSpPr/>
          <p:nvPr/>
        </p:nvSpPr>
        <p:spPr>
          <a:xfrm>
            <a:off x="992238" y="3248323"/>
            <a:ext cx="7805886" cy="453629"/>
          </a:xfrm>
          <a:prstGeom prst="rect">
            <a:avLst/>
          </a:prstGeom>
          <a:noFill/>
          <a:ln/>
        </p:spPr>
        <p:txBody>
          <a:bodyPr wrap="none" lIns="0" tIns="0" rIns="0" bIns="0" rtlCol="0" anchor="t"/>
          <a:lstStyle/>
          <a:p>
            <a:pPr marL="428625" indent="-428625">
              <a:lnSpc>
                <a:spcPts val="3563"/>
              </a:lnSpc>
              <a:buSzPct val="100000"/>
              <a:buChar char="•"/>
            </a:pPr>
            <a:r>
              <a:rPr lang="en-US" sz="2188" dirty="0">
                <a:solidFill>
                  <a:srgbClr val="D6D9D7"/>
                </a:solidFill>
                <a:latin typeface="Inter" pitchFamily="34" charset="0"/>
                <a:ea typeface="Inter" pitchFamily="34" charset="-122"/>
                <a:cs typeface="Inter" pitchFamily="34" charset="-120"/>
              </a:rPr>
              <a:t>Affects approximately 90% of UK police forces</a:t>
            </a:r>
            <a:endParaRPr lang="en-US" sz="2188" dirty="0"/>
          </a:p>
        </p:txBody>
      </p:sp>
      <p:sp>
        <p:nvSpPr>
          <p:cNvPr id="5" name="Text 3"/>
          <p:cNvSpPr/>
          <p:nvPr/>
        </p:nvSpPr>
        <p:spPr>
          <a:xfrm>
            <a:off x="992238" y="3801071"/>
            <a:ext cx="7805886" cy="453629"/>
          </a:xfrm>
          <a:prstGeom prst="rect">
            <a:avLst/>
          </a:prstGeom>
          <a:noFill/>
          <a:ln/>
        </p:spPr>
        <p:txBody>
          <a:bodyPr wrap="none" lIns="0" tIns="0" rIns="0" bIns="0" rtlCol="0" anchor="t"/>
          <a:lstStyle/>
          <a:p>
            <a:pPr marL="428625" indent="-428625">
              <a:lnSpc>
                <a:spcPts val="3563"/>
              </a:lnSpc>
              <a:buSzPct val="100000"/>
              <a:buChar char="•"/>
            </a:pPr>
            <a:r>
              <a:rPr lang="en-US" sz="2188" dirty="0">
                <a:solidFill>
                  <a:srgbClr val="D6D9D7"/>
                </a:solidFill>
                <a:latin typeface="Inter" pitchFamily="34" charset="0"/>
                <a:ea typeface="Inter" pitchFamily="34" charset="-122"/>
                <a:cs typeface="Inter" pitchFamily="34" charset="-120"/>
              </a:rPr>
              <a:t>Estimated 2,000 individual deal line numbers active</a:t>
            </a:r>
            <a:endParaRPr lang="en-US" sz="2188" dirty="0"/>
          </a:p>
        </p:txBody>
      </p:sp>
      <p:sp>
        <p:nvSpPr>
          <p:cNvPr id="6" name="Text 4"/>
          <p:cNvSpPr/>
          <p:nvPr/>
        </p:nvSpPr>
        <p:spPr>
          <a:xfrm>
            <a:off x="992238" y="4353818"/>
            <a:ext cx="7805886" cy="453629"/>
          </a:xfrm>
          <a:prstGeom prst="rect">
            <a:avLst/>
          </a:prstGeom>
          <a:noFill/>
          <a:ln/>
        </p:spPr>
        <p:txBody>
          <a:bodyPr wrap="none" lIns="0" tIns="0" rIns="0" bIns="0" rtlCol="0" anchor="t"/>
          <a:lstStyle/>
          <a:p>
            <a:pPr marL="428625" indent="-428625">
              <a:lnSpc>
                <a:spcPts val="3563"/>
              </a:lnSpc>
              <a:buSzPct val="100000"/>
              <a:buChar char="•"/>
            </a:pPr>
            <a:r>
              <a:rPr lang="en-US" sz="2188" dirty="0">
                <a:solidFill>
                  <a:srgbClr val="D6D9D7"/>
                </a:solidFill>
                <a:latin typeface="Inter" pitchFamily="34" charset="0"/>
                <a:ea typeface="Inter" pitchFamily="34" charset="-122"/>
                <a:cs typeface="Inter" pitchFamily="34" charset="-120"/>
              </a:rPr>
              <a:t>Approximately £500 million annual market value</a:t>
            </a:r>
            <a:endParaRPr lang="en-US" sz="2188" dirty="0"/>
          </a:p>
        </p:txBody>
      </p:sp>
      <p:sp>
        <p:nvSpPr>
          <p:cNvPr id="7" name="Text 5"/>
          <p:cNvSpPr/>
          <p:nvPr/>
        </p:nvSpPr>
        <p:spPr>
          <a:xfrm>
            <a:off x="992238" y="4906567"/>
            <a:ext cx="7805886" cy="907256"/>
          </a:xfrm>
          <a:prstGeom prst="rect">
            <a:avLst/>
          </a:prstGeom>
          <a:noFill/>
          <a:ln/>
        </p:spPr>
        <p:txBody>
          <a:bodyPr wrap="square" lIns="0" tIns="0" rIns="0" bIns="0" rtlCol="0" anchor="t"/>
          <a:lstStyle/>
          <a:p>
            <a:pPr marL="428625" indent="-428625">
              <a:lnSpc>
                <a:spcPts val="3563"/>
              </a:lnSpc>
              <a:buSzPct val="100000"/>
              <a:buChar char="•"/>
            </a:pPr>
            <a:r>
              <a:rPr lang="en-US" sz="2188" dirty="0">
                <a:solidFill>
                  <a:srgbClr val="D6D9D7"/>
                </a:solidFill>
                <a:latin typeface="Inter" pitchFamily="34" charset="0"/>
                <a:ea typeface="Inter" pitchFamily="34" charset="-122"/>
                <a:cs typeface="Inter" pitchFamily="34" charset="-120"/>
              </a:rPr>
              <a:t>Directly linked to increases in knife crime, trafficking, and sexual exploitation</a:t>
            </a:r>
            <a:endParaRPr lang="en-US" sz="2188" dirty="0"/>
          </a:p>
        </p:txBody>
      </p:sp>
      <p:sp>
        <p:nvSpPr>
          <p:cNvPr id="8" name="Text 6"/>
          <p:cNvSpPr/>
          <p:nvPr/>
        </p:nvSpPr>
        <p:spPr>
          <a:xfrm>
            <a:off x="9499401" y="2433192"/>
            <a:ext cx="4400550" cy="531614"/>
          </a:xfrm>
          <a:prstGeom prst="rect">
            <a:avLst/>
          </a:prstGeom>
          <a:noFill/>
          <a:ln/>
        </p:spPr>
        <p:txBody>
          <a:bodyPr wrap="none" lIns="0" tIns="0" rIns="0" bIns="0" rtlCol="0" anchor="t"/>
          <a:lstStyle/>
          <a:p>
            <a:pPr>
              <a:lnSpc>
                <a:spcPts val="4125"/>
              </a:lnSpc>
            </a:pPr>
            <a:r>
              <a:rPr lang="en-US" sz="3313" dirty="0">
                <a:solidFill>
                  <a:srgbClr val="F7F7F8"/>
                </a:solidFill>
                <a:latin typeface="DM Sans Medium" pitchFamily="34" charset="0"/>
                <a:ea typeface="DM Sans Medium" pitchFamily="34" charset="-122"/>
                <a:cs typeface="DM Sans Medium" pitchFamily="34" charset="-120"/>
              </a:rPr>
              <a:t>Hierarchical Structure</a:t>
            </a:r>
            <a:endParaRPr lang="en-US" sz="3313" dirty="0"/>
          </a:p>
        </p:txBody>
      </p:sp>
      <p:pic>
        <p:nvPicPr>
          <p:cNvPr id="9" name="Image 0" descr="preencoded.png"/>
          <p:cNvPicPr>
            <a:picLocks noChangeAspect="1"/>
          </p:cNvPicPr>
          <p:nvPr/>
        </p:nvPicPr>
        <p:blipFill>
          <a:blip r:embed="rId3"/>
          <a:stretch>
            <a:fillRect/>
          </a:stretch>
        </p:blipFill>
        <p:spPr>
          <a:xfrm>
            <a:off x="9499402" y="3283744"/>
            <a:ext cx="7805886" cy="4683473"/>
          </a:xfrm>
          <a:prstGeom prst="rect">
            <a:avLst/>
          </a:prstGeom>
        </p:spPr>
      </p:pic>
      <p:sp>
        <p:nvSpPr>
          <p:cNvPr id="10" name="Text 7"/>
          <p:cNvSpPr/>
          <p:nvPr/>
        </p:nvSpPr>
        <p:spPr>
          <a:xfrm>
            <a:off x="9499402" y="8286156"/>
            <a:ext cx="7805886" cy="907256"/>
          </a:xfrm>
          <a:prstGeom prst="rect">
            <a:avLst/>
          </a:prstGeom>
          <a:noFill/>
          <a:ln/>
        </p:spPr>
        <p:txBody>
          <a:bodyPr wrap="square" lIns="0" tIns="0" rIns="0" bIns="0" rtlCol="0" anchor="t"/>
          <a:lstStyle/>
          <a:p>
            <a:pPr>
              <a:lnSpc>
                <a:spcPts val="3563"/>
              </a:lnSpc>
            </a:pPr>
            <a:r>
              <a:rPr lang="en-US" sz="2188" dirty="0">
                <a:solidFill>
                  <a:srgbClr val="D6D9D7"/>
                </a:solidFill>
                <a:latin typeface="Inter" pitchFamily="34" charset="0"/>
                <a:ea typeface="Inter" pitchFamily="34" charset="-122"/>
                <a:cs typeface="Inter" pitchFamily="34" charset="-120"/>
              </a:rPr>
              <a:t>Operations typically follow a business-like structure with clear chains of command and </a:t>
            </a:r>
            <a:r>
              <a:rPr lang="en-US" sz="2188" dirty="0" err="1">
                <a:solidFill>
                  <a:srgbClr val="D6D9D7"/>
                </a:solidFill>
                <a:latin typeface="Inter" pitchFamily="34" charset="0"/>
                <a:ea typeface="Inter" pitchFamily="34" charset="-122"/>
                <a:cs typeface="Inter" pitchFamily="34" charset="-120"/>
              </a:rPr>
              <a:t>specialised</a:t>
            </a:r>
            <a:r>
              <a:rPr lang="en-US" sz="2188" dirty="0">
                <a:solidFill>
                  <a:srgbClr val="D6D9D7"/>
                </a:solidFill>
                <a:latin typeface="Inter" pitchFamily="34" charset="0"/>
                <a:ea typeface="Inter" pitchFamily="34" charset="-122"/>
                <a:cs typeface="Inter" pitchFamily="34" charset="-120"/>
              </a:rPr>
              <a:t> roles.</a:t>
            </a:r>
            <a:endParaRPr lang="en-US" sz="2188"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905917" y="918568"/>
            <a:ext cx="11856839" cy="808881"/>
          </a:xfrm>
          <a:prstGeom prst="rect">
            <a:avLst/>
          </a:prstGeom>
          <a:noFill/>
          <a:ln/>
        </p:spPr>
        <p:txBody>
          <a:bodyPr wrap="none" lIns="0" tIns="0" rIns="0" bIns="0" rtlCol="0" anchor="t"/>
          <a:lstStyle/>
          <a:p>
            <a:pPr>
              <a:lnSpc>
                <a:spcPts val="6313"/>
              </a:lnSpc>
            </a:pPr>
            <a:r>
              <a:rPr lang="en-US" sz="5063" dirty="0">
                <a:solidFill>
                  <a:srgbClr val="F7F7F8"/>
                </a:solidFill>
                <a:latin typeface="DM Sans Medium" pitchFamily="34" charset="0"/>
                <a:ea typeface="DM Sans Medium" pitchFamily="34" charset="-122"/>
                <a:cs typeface="DM Sans Medium" pitchFamily="34" charset="-120"/>
              </a:rPr>
              <a:t>Exploitation Tactics and Victim Profiles</a:t>
            </a:r>
            <a:endParaRPr lang="en-US" sz="5063" dirty="0"/>
          </a:p>
        </p:txBody>
      </p:sp>
      <p:pic>
        <p:nvPicPr>
          <p:cNvPr id="3" name="Image 0" descr="preencoded.png"/>
          <p:cNvPicPr>
            <a:picLocks noChangeAspect="1"/>
          </p:cNvPicPr>
          <p:nvPr/>
        </p:nvPicPr>
        <p:blipFill>
          <a:blip r:embed="rId3"/>
          <a:stretch>
            <a:fillRect/>
          </a:stretch>
        </p:blipFill>
        <p:spPr>
          <a:xfrm>
            <a:off x="905917" y="2245073"/>
            <a:ext cx="8238084" cy="1035249"/>
          </a:xfrm>
          <a:prstGeom prst="rect">
            <a:avLst/>
          </a:prstGeom>
        </p:spPr>
      </p:pic>
      <p:sp>
        <p:nvSpPr>
          <p:cNvPr id="4" name="Text 1"/>
          <p:cNvSpPr/>
          <p:nvPr/>
        </p:nvSpPr>
        <p:spPr>
          <a:xfrm>
            <a:off x="1164729" y="3539133"/>
            <a:ext cx="3235524" cy="404366"/>
          </a:xfrm>
          <a:prstGeom prst="rect">
            <a:avLst/>
          </a:prstGeom>
          <a:noFill/>
          <a:ln/>
        </p:spPr>
        <p:txBody>
          <a:bodyPr wrap="none" lIns="0" tIns="0" rIns="0" bIns="0" rtlCol="0" anchor="t"/>
          <a:lstStyle/>
          <a:p>
            <a:pPr>
              <a:lnSpc>
                <a:spcPts val="3125"/>
              </a:lnSpc>
            </a:pPr>
            <a:r>
              <a:rPr lang="en-US" sz="2500" dirty="0">
                <a:solidFill>
                  <a:srgbClr val="D6D9D7"/>
                </a:solidFill>
                <a:latin typeface="DM Sans Medium" pitchFamily="34" charset="0"/>
                <a:ea typeface="DM Sans Medium" pitchFamily="34" charset="-122"/>
                <a:cs typeface="DM Sans Medium" pitchFamily="34" charset="-120"/>
              </a:rPr>
              <a:t>Targeting</a:t>
            </a:r>
            <a:endParaRPr lang="en-US" sz="2500" dirty="0"/>
          </a:p>
        </p:txBody>
      </p:sp>
      <p:sp>
        <p:nvSpPr>
          <p:cNvPr id="5" name="Text 2"/>
          <p:cNvSpPr/>
          <p:nvPr/>
        </p:nvSpPr>
        <p:spPr>
          <a:xfrm>
            <a:off x="1164729" y="4098726"/>
            <a:ext cx="7720459" cy="1656160"/>
          </a:xfrm>
          <a:prstGeom prst="rect">
            <a:avLst/>
          </a:prstGeom>
          <a:noFill/>
          <a:ln/>
        </p:spPr>
        <p:txBody>
          <a:bodyPr wrap="square" lIns="0" tIns="0" rIns="0" bIns="0" rtlCol="0" anchor="t"/>
          <a:lstStyle/>
          <a:p>
            <a:pPr>
              <a:lnSpc>
                <a:spcPts val="3250"/>
              </a:lnSpc>
            </a:pPr>
            <a:r>
              <a:rPr lang="en-US" sz="2000" dirty="0">
                <a:solidFill>
                  <a:srgbClr val="D6D9D7"/>
                </a:solidFill>
                <a:latin typeface="Inter" pitchFamily="34" charset="0"/>
                <a:ea typeface="Inter" pitchFamily="34" charset="-122"/>
                <a:cs typeface="Inter" pitchFamily="34" charset="-120"/>
              </a:rPr>
              <a:t>Gang members identify vulnerable individuals in schools, care homes, and online. Primary targets include children in care, those with learning disabilities, and individuals with substance abuse issues.</a:t>
            </a:r>
            <a:endParaRPr lang="en-US" sz="2000" dirty="0"/>
          </a:p>
        </p:txBody>
      </p:sp>
      <p:pic>
        <p:nvPicPr>
          <p:cNvPr id="6" name="Image 1" descr="preencoded.png"/>
          <p:cNvPicPr>
            <a:picLocks noChangeAspect="1"/>
          </p:cNvPicPr>
          <p:nvPr/>
        </p:nvPicPr>
        <p:blipFill>
          <a:blip r:embed="rId4"/>
          <a:stretch>
            <a:fillRect/>
          </a:stretch>
        </p:blipFill>
        <p:spPr>
          <a:xfrm>
            <a:off x="9144001" y="2245073"/>
            <a:ext cx="8238084" cy="1035249"/>
          </a:xfrm>
          <a:prstGeom prst="rect">
            <a:avLst/>
          </a:prstGeom>
        </p:spPr>
      </p:pic>
      <p:sp>
        <p:nvSpPr>
          <p:cNvPr id="7" name="Text 3"/>
          <p:cNvSpPr/>
          <p:nvPr/>
        </p:nvSpPr>
        <p:spPr>
          <a:xfrm>
            <a:off x="9402813" y="3539133"/>
            <a:ext cx="3235524" cy="404366"/>
          </a:xfrm>
          <a:prstGeom prst="rect">
            <a:avLst/>
          </a:prstGeom>
          <a:noFill/>
          <a:ln/>
        </p:spPr>
        <p:txBody>
          <a:bodyPr wrap="none" lIns="0" tIns="0" rIns="0" bIns="0" rtlCol="0" anchor="t"/>
          <a:lstStyle/>
          <a:p>
            <a:pPr>
              <a:lnSpc>
                <a:spcPts val="3125"/>
              </a:lnSpc>
            </a:pPr>
            <a:r>
              <a:rPr lang="en-US" sz="2500" dirty="0">
                <a:solidFill>
                  <a:srgbClr val="D6D9D7"/>
                </a:solidFill>
                <a:latin typeface="DM Sans Medium" pitchFamily="34" charset="0"/>
                <a:ea typeface="DM Sans Medium" pitchFamily="34" charset="-122"/>
                <a:cs typeface="DM Sans Medium" pitchFamily="34" charset="-120"/>
              </a:rPr>
              <a:t>Grooming</a:t>
            </a:r>
            <a:endParaRPr lang="en-US" sz="2500" dirty="0"/>
          </a:p>
        </p:txBody>
      </p:sp>
      <p:sp>
        <p:nvSpPr>
          <p:cNvPr id="8" name="Text 4"/>
          <p:cNvSpPr/>
          <p:nvPr/>
        </p:nvSpPr>
        <p:spPr>
          <a:xfrm>
            <a:off x="9402813" y="4098726"/>
            <a:ext cx="7720459" cy="1242120"/>
          </a:xfrm>
          <a:prstGeom prst="rect">
            <a:avLst/>
          </a:prstGeom>
          <a:noFill/>
          <a:ln/>
        </p:spPr>
        <p:txBody>
          <a:bodyPr wrap="square" lIns="0" tIns="0" rIns="0" bIns="0" rtlCol="0" anchor="t"/>
          <a:lstStyle/>
          <a:p>
            <a:pPr>
              <a:lnSpc>
                <a:spcPts val="3250"/>
              </a:lnSpc>
            </a:pPr>
            <a:r>
              <a:rPr lang="en-US" sz="2000" dirty="0">
                <a:solidFill>
                  <a:srgbClr val="D6D9D7"/>
                </a:solidFill>
                <a:latin typeface="Inter" pitchFamily="34" charset="0"/>
                <a:ea typeface="Inter" pitchFamily="34" charset="-122"/>
                <a:cs typeface="Inter" pitchFamily="34" charset="-120"/>
              </a:rPr>
              <a:t>Initial recruitment involves gifts, money, status, and protection. Victims are gradually introduced to the criminal environment and isolated from support systems.</a:t>
            </a:r>
            <a:endParaRPr lang="en-US" sz="2000" dirty="0"/>
          </a:p>
        </p:txBody>
      </p:sp>
      <p:pic>
        <p:nvPicPr>
          <p:cNvPr id="9" name="Image 2" descr="preencoded.png"/>
          <p:cNvPicPr>
            <a:picLocks noChangeAspect="1"/>
          </p:cNvPicPr>
          <p:nvPr/>
        </p:nvPicPr>
        <p:blipFill>
          <a:blip r:embed="rId5"/>
          <a:stretch>
            <a:fillRect/>
          </a:stretch>
        </p:blipFill>
        <p:spPr>
          <a:xfrm>
            <a:off x="905917" y="6013698"/>
            <a:ext cx="8238084" cy="1035249"/>
          </a:xfrm>
          <a:prstGeom prst="rect">
            <a:avLst/>
          </a:prstGeom>
        </p:spPr>
      </p:pic>
      <p:sp>
        <p:nvSpPr>
          <p:cNvPr id="10" name="Text 5"/>
          <p:cNvSpPr/>
          <p:nvPr/>
        </p:nvSpPr>
        <p:spPr>
          <a:xfrm>
            <a:off x="1164729" y="7307760"/>
            <a:ext cx="3235524" cy="404366"/>
          </a:xfrm>
          <a:prstGeom prst="rect">
            <a:avLst/>
          </a:prstGeom>
          <a:noFill/>
          <a:ln/>
        </p:spPr>
        <p:txBody>
          <a:bodyPr wrap="none" lIns="0" tIns="0" rIns="0" bIns="0" rtlCol="0" anchor="t"/>
          <a:lstStyle/>
          <a:p>
            <a:pPr>
              <a:lnSpc>
                <a:spcPts val="3125"/>
              </a:lnSpc>
            </a:pPr>
            <a:r>
              <a:rPr lang="en-US" sz="2500" dirty="0">
                <a:solidFill>
                  <a:srgbClr val="D6D9D7"/>
                </a:solidFill>
                <a:latin typeface="DM Sans Medium" pitchFamily="34" charset="0"/>
                <a:ea typeface="DM Sans Medium" pitchFamily="34" charset="-122"/>
                <a:cs typeface="DM Sans Medium" pitchFamily="34" charset="-120"/>
              </a:rPr>
              <a:t>Debt Bondage</a:t>
            </a:r>
            <a:endParaRPr lang="en-US" sz="2500" dirty="0"/>
          </a:p>
        </p:txBody>
      </p:sp>
      <p:sp>
        <p:nvSpPr>
          <p:cNvPr id="11" name="Text 6"/>
          <p:cNvSpPr/>
          <p:nvPr/>
        </p:nvSpPr>
        <p:spPr>
          <a:xfrm>
            <a:off x="1164729" y="7867353"/>
            <a:ext cx="7720459" cy="1242120"/>
          </a:xfrm>
          <a:prstGeom prst="rect">
            <a:avLst/>
          </a:prstGeom>
          <a:noFill/>
          <a:ln/>
        </p:spPr>
        <p:txBody>
          <a:bodyPr wrap="square" lIns="0" tIns="0" rIns="0" bIns="0" rtlCol="0" anchor="t"/>
          <a:lstStyle/>
          <a:p>
            <a:pPr>
              <a:lnSpc>
                <a:spcPts val="3250"/>
              </a:lnSpc>
            </a:pPr>
            <a:r>
              <a:rPr lang="en-US" sz="2000" dirty="0">
                <a:solidFill>
                  <a:srgbClr val="D6D9D7"/>
                </a:solidFill>
                <a:latin typeface="Inter" pitchFamily="34" charset="0"/>
                <a:ea typeface="Inter" pitchFamily="34" charset="-122"/>
                <a:cs typeface="Inter" pitchFamily="34" charset="-120"/>
              </a:rPr>
              <a:t>Victims are set up to accrue "debts" through staged robberies or confiscations, forcing them into ongoing exploitation to repay fictional debts under threat of violence.</a:t>
            </a:r>
            <a:endParaRPr lang="en-US" sz="2000" dirty="0"/>
          </a:p>
        </p:txBody>
      </p:sp>
      <p:pic>
        <p:nvPicPr>
          <p:cNvPr id="12" name="Image 3" descr="preencoded.png"/>
          <p:cNvPicPr>
            <a:picLocks noChangeAspect="1"/>
          </p:cNvPicPr>
          <p:nvPr/>
        </p:nvPicPr>
        <p:blipFill>
          <a:blip r:embed="rId6"/>
          <a:stretch>
            <a:fillRect/>
          </a:stretch>
        </p:blipFill>
        <p:spPr>
          <a:xfrm>
            <a:off x="9144001" y="6013698"/>
            <a:ext cx="8238084" cy="1035249"/>
          </a:xfrm>
          <a:prstGeom prst="rect">
            <a:avLst/>
          </a:prstGeom>
        </p:spPr>
      </p:pic>
      <p:sp>
        <p:nvSpPr>
          <p:cNvPr id="13" name="Text 7"/>
          <p:cNvSpPr/>
          <p:nvPr/>
        </p:nvSpPr>
        <p:spPr>
          <a:xfrm>
            <a:off x="9402813" y="7307760"/>
            <a:ext cx="3235524" cy="404366"/>
          </a:xfrm>
          <a:prstGeom prst="rect">
            <a:avLst/>
          </a:prstGeom>
          <a:noFill/>
          <a:ln/>
        </p:spPr>
        <p:txBody>
          <a:bodyPr wrap="none" lIns="0" tIns="0" rIns="0" bIns="0" rtlCol="0" anchor="t"/>
          <a:lstStyle/>
          <a:p>
            <a:pPr>
              <a:lnSpc>
                <a:spcPts val="3125"/>
              </a:lnSpc>
            </a:pPr>
            <a:r>
              <a:rPr lang="en-US" sz="2500" dirty="0">
                <a:solidFill>
                  <a:srgbClr val="D6D9D7"/>
                </a:solidFill>
                <a:latin typeface="DM Sans Medium" pitchFamily="34" charset="0"/>
                <a:ea typeface="DM Sans Medium" pitchFamily="34" charset="-122"/>
                <a:cs typeface="DM Sans Medium" pitchFamily="34" charset="-120"/>
              </a:rPr>
              <a:t>Control</a:t>
            </a:r>
            <a:endParaRPr lang="en-US" sz="2500" dirty="0"/>
          </a:p>
        </p:txBody>
      </p:sp>
      <p:sp>
        <p:nvSpPr>
          <p:cNvPr id="14" name="Text 8"/>
          <p:cNvSpPr/>
          <p:nvPr/>
        </p:nvSpPr>
        <p:spPr>
          <a:xfrm>
            <a:off x="9402813" y="7867353"/>
            <a:ext cx="7720459" cy="1242120"/>
          </a:xfrm>
          <a:prstGeom prst="rect">
            <a:avLst/>
          </a:prstGeom>
          <a:noFill/>
          <a:ln/>
        </p:spPr>
        <p:txBody>
          <a:bodyPr wrap="square" lIns="0" tIns="0" rIns="0" bIns="0" rtlCol="0" anchor="t"/>
          <a:lstStyle/>
          <a:p>
            <a:pPr>
              <a:lnSpc>
                <a:spcPts val="3250"/>
              </a:lnSpc>
            </a:pPr>
            <a:r>
              <a:rPr lang="en-US" sz="2000" dirty="0">
                <a:solidFill>
                  <a:srgbClr val="D6D9D7"/>
                </a:solidFill>
                <a:latin typeface="Inter" pitchFamily="34" charset="0"/>
                <a:ea typeface="Inter" pitchFamily="34" charset="-122"/>
                <a:cs typeface="Inter" pitchFamily="34" charset="-120"/>
              </a:rPr>
              <a:t>Victims are controlled through violence, threats to family, sexual abuse, and psychological manipulation. Many develop trauma bonds with their exploiters.</a:t>
            </a:r>
            <a:endParaRPr lang="en-US" sz="2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956817" y="751731"/>
            <a:ext cx="10510986" cy="854423"/>
          </a:xfrm>
          <a:prstGeom prst="rect">
            <a:avLst/>
          </a:prstGeom>
          <a:noFill/>
          <a:ln/>
        </p:spPr>
        <p:txBody>
          <a:bodyPr wrap="none" lIns="0" tIns="0" rIns="0" bIns="0" rtlCol="0" anchor="t"/>
          <a:lstStyle/>
          <a:p>
            <a:pPr>
              <a:lnSpc>
                <a:spcPts val="6688"/>
              </a:lnSpc>
            </a:pPr>
            <a:r>
              <a:rPr lang="en-US" sz="5375" dirty="0">
                <a:solidFill>
                  <a:srgbClr val="F7F7F8"/>
                </a:solidFill>
                <a:latin typeface="DM Sans Medium" pitchFamily="34" charset="0"/>
                <a:ea typeface="DM Sans Medium" pitchFamily="34" charset="-122"/>
                <a:cs typeface="DM Sans Medium" pitchFamily="34" charset="-120"/>
              </a:rPr>
              <a:t>Identifying County Lines Activity</a:t>
            </a:r>
            <a:endParaRPr lang="en-US" sz="5375" dirty="0"/>
          </a:p>
        </p:txBody>
      </p:sp>
      <p:sp>
        <p:nvSpPr>
          <p:cNvPr id="3" name="Text 1"/>
          <p:cNvSpPr/>
          <p:nvPr/>
        </p:nvSpPr>
        <p:spPr>
          <a:xfrm>
            <a:off x="956816" y="2289572"/>
            <a:ext cx="5855643" cy="512713"/>
          </a:xfrm>
          <a:prstGeom prst="rect">
            <a:avLst/>
          </a:prstGeom>
          <a:noFill/>
          <a:ln/>
        </p:spPr>
        <p:txBody>
          <a:bodyPr wrap="none" lIns="0" tIns="0" rIns="0" bIns="0" rtlCol="0" anchor="t"/>
          <a:lstStyle/>
          <a:p>
            <a:pPr>
              <a:lnSpc>
                <a:spcPts val="4000"/>
              </a:lnSpc>
            </a:pPr>
            <a:r>
              <a:rPr lang="en-US" sz="3188" dirty="0">
                <a:solidFill>
                  <a:srgbClr val="F7F7F8"/>
                </a:solidFill>
                <a:latin typeface="DM Sans Medium" pitchFamily="34" charset="0"/>
                <a:ea typeface="DM Sans Medium" pitchFamily="34" charset="-122"/>
                <a:cs typeface="DM Sans Medium" pitchFamily="34" charset="-120"/>
              </a:rPr>
              <a:t>Warning Signs in Communities</a:t>
            </a:r>
            <a:endParaRPr lang="en-US" sz="3188" dirty="0"/>
          </a:p>
        </p:txBody>
      </p:sp>
      <p:sp>
        <p:nvSpPr>
          <p:cNvPr id="4" name="Text 2"/>
          <p:cNvSpPr/>
          <p:nvPr/>
        </p:nvSpPr>
        <p:spPr>
          <a:xfrm>
            <a:off x="956816" y="3075683"/>
            <a:ext cx="7853660" cy="874811"/>
          </a:xfrm>
          <a:prstGeom prst="rect">
            <a:avLst/>
          </a:prstGeom>
          <a:noFill/>
          <a:ln/>
        </p:spPr>
        <p:txBody>
          <a:bodyPr wrap="square" lIns="0" tIns="0" rIns="0" bIns="0" rtlCol="0" anchor="t"/>
          <a:lstStyle/>
          <a:p>
            <a:pPr marL="428625" indent="-428625">
              <a:lnSpc>
                <a:spcPts val="3438"/>
              </a:lnSpc>
              <a:buSzPct val="100000"/>
              <a:buChar char="•"/>
            </a:pPr>
            <a:r>
              <a:rPr lang="en-US" sz="3600" dirty="0">
                <a:solidFill>
                  <a:srgbClr val="D6D9D7"/>
                </a:solidFill>
                <a:latin typeface="Inter" pitchFamily="34" charset="0"/>
                <a:ea typeface="Inter" pitchFamily="34" charset="-122"/>
                <a:cs typeface="Inter" pitchFamily="34" charset="-120"/>
              </a:rPr>
              <a:t>Unusual activity at a local address (frequent visitors at odd hours)</a:t>
            </a:r>
            <a:endParaRPr lang="en-US" sz="3600" dirty="0"/>
          </a:p>
        </p:txBody>
      </p:sp>
      <p:sp>
        <p:nvSpPr>
          <p:cNvPr id="5" name="Text 3"/>
          <p:cNvSpPr/>
          <p:nvPr/>
        </p:nvSpPr>
        <p:spPr>
          <a:xfrm>
            <a:off x="927973" y="4649094"/>
            <a:ext cx="7853660" cy="437406"/>
          </a:xfrm>
          <a:prstGeom prst="rect">
            <a:avLst/>
          </a:prstGeom>
          <a:noFill/>
          <a:ln/>
        </p:spPr>
        <p:txBody>
          <a:bodyPr wrap="none" lIns="0" tIns="0" rIns="0" bIns="0" rtlCol="0" anchor="t"/>
          <a:lstStyle/>
          <a:p>
            <a:pPr marL="428625" indent="-428625">
              <a:lnSpc>
                <a:spcPts val="3438"/>
              </a:lnSpc>
              <a:buSzPct val="100000"/>
              <a:buChar char="•"/>
            </a:pPr>
            <a:r>
              <a:rPr lang="en-US" sz="3600" dirty="0">
                <a:solidFill>
                  <a:srgbClr val="D6D9D7"/>
                </a:solidFill>
                <a:latin typeface="Inter" pitchFamily="34" charset="0"/>
                <a:ea typeface="Inter" pitchFamily="34" charset="-122"/>
                <a:cs typeface="Inter" pitchFamily="34" charset="-120"/>
              </a:rPr>
              <a:t>Increase in anti-social </a:t>
            </a:r>
            <a:r>
              <a:rPr lang="en-US" sz="3600" dirty="0" err="1">
                <a:solidFill>
                  <a:srgbClr val="D6D9D7"/>
                </a:solidFill>
                <a:latin typeface="Inter" pitchFamily="34" charset="0"/>
                <a:ea typeface="Inter" pitchFamily="34" charset="-122"/>
                <a:cs typeface="Inter" pitchFamily="34" charset="-120"/>
              </a:rPr>
              <a:t>behaviour</a:t>
            </a:r>
            <a:endParaRPr lang="en-US" sz="3600" dirty="0">
              <a:solidFill>
                <a:srgbClr val="D6D9D7"/>
              </a:solidFill>
              <a:latin typeface="Inter" pitchFamily="34" charset="0"/>
              <a:ea typeface="Inter" pitchFamily="34" charset="-122"/>
              <a:cs typeface="Inter" pitchFamily="34" charset="-120"/>
            </a:endParaRPr>
          </a:p>
          <a:p>
            <a:pPr>
              <a:lnSpc>
                <a:spcPts val="3438"/>
              </a:lnSpc>
              <a:buSzPct val="100000"/>
            </a:pPr>
            <a:r>
              <a:rPr lang="en-US" sz="3600" dirty="0">
                <a:solidFill>
                  <a:srgbClr val="D6D9D7"/>
                </a:solidFill>
                <a:latin typeface="Inter" pitchFamily="34" charset="0"/>
                <a:ea typeface="Inter" pitchFamily="34" charset="-122"/>
                <a:cs typeface="Inter" pitchFamily="34" charset="-120"/>
              </a:rPr>
              <a:t>     and violent incidents</a:t>
            </a:r>
            <a:endParaRPr lang="en-US" sz="3600" dirty="0"/>
          </a:p>
        </p:txBody>
      </p:sp>
      <p:sp>
        <p:nvSpPr>
          <p:cNvPr id="6" name="Text 4"/>
          <p:cNvSpPr/>
          <p:nvPr/>
        </p:nvSpPr>
        <p:spPr>
          <a:xfrm>
            <a:off x="838200" y="6012482"/>
            <a:ext cx="7853660" cy="874811"/>
          </a:xfrm>
          <a:prstGeom prst="rect">
            <a:avLst/>
          </a:prstGeom>
          <a:noFill/>
          <a:ln/>
        </p:spPr>
        <p:txBody>
          <a:bodyPr wrap="square" lIns="0" tIns="0" rIns="0" bIns="0" rtlCol="0" anchor="t"/>
          <a:lstStyle/>
          <a:p>
            <a:pPr marL="428625" indent="-428625">
              <a:lnSpc>
                <a:spcPts val="3438"/>
              </a:lnSpc>
              <a:buSzPct val="100000"/>
              <a:buChar char="•"/>
            </a:pPr>
            <a:r>
              <a:rPr lang="en-US" sz="3600" dirty="0">
                <a:solidFill>
                  <a:srgbClr val="D6D9D7"/>
                </a:solidFill>
                <a:latin typeface="Inter" pitchFamily="34" charset="0"/>
                <a:ea typeface="Inter" pitchFamily="34" charset="-122"/>
                <a:cs typeface="Inter" pitchFamily="34" charset="-120"/>
              </a:rPr>
              <a:t>Presence of luxury items, weapons, or multiple mobile phones</a:t>
            </a:r>
            <a:endParaRPr lang="en-US" sz="3600" dirty="0"/>
          </a:p>
        </p:txBody>
      </p:sp>
      <p:sp>
        <p:nvSpPr>
          <p:cNvPr id="7" name="Text 5"/>
          <p:cNvSpPr/>
          <p:nvPr/>
        </p:nvSpPr>
        <p:spPr>
          <a:xfrm>
            <a:off x="838200" y="7692035"/>
            <a:ext cx="7853660" cy="874811"/>
          </a:xfrm>
          <a:prstGeom prst="rect">
            <a:avLst/>
          </a:prstGeom>
          <a:noFill/>
          <a:ln/>
        </p:spPr>
        <p:txBody>
          <a:bodyPr wrap="square" lIns="0" tIns="0" rIns="0" bIns="0" rtlCol="0" anchor="t"/>
          <a:lstStyle/>
          <a:p>
            <a:pPr marL="428625" indent="-428625">
              <a:lnSpc>
                <a:spcPts val="3438"/>
              </a:lnSpc>
              <a:buSzPct val="100000"/>
              <a:buChar char="•"/>
            </a:pPr>
            <a:r>
              <a:rPr lang="en-US" sz="3600" dirty="0">
                <a:solidFill>
                  <a:srgbClr val="D6D9D7"/>
                </a:solidFill>
                <a:latin typeface="Inter" pitchFamily="34" charset="0"/>
                <a:ea typeface="Inter" pitchFamily="34" charset="-122"/>
                <a:cs typeface="Inter" pitchFamily="34" charset="-120"/>
              </a:rPr>
              <a:t>Unfamiliar young people arriving and departing on public transport</a:t>
            </a:r>
            <a:endParaRPr lang="en-US" sz="3600" dirty="0"/>
          </a:p>
        </p:txBody>
      </p:sp>
      <p:sp>
        <p:nvSpPr>
          <p:cNvPr id="8" name="Text 6"/>
          <p:cNvSpPr/>
          <p:nvPr/>
        </p:nvSpPr>
        <p:spPr>
          <a:xfrm>
            <a:off x="9487049" y="2289572"/>
            <a:ext cx="4101108" cy="512713"/>
          </a:xfrm>
          <a:prstGeom prst="rect">
            <a:avLst/>
          </a:prstGeom>
          <a:noFill/>
          <a:ln/>
        </p:spPr>
        <p:txBody>
          <a:bodyPr wrap="none" lIns="0" tIns="0" rIns="0" bIns="0" rtlCol="0" anchor="t"/>
          <a:lstStyle/>
          <a:p>
            <a:pPr>
              <a:lnSpc>
                <a:spcPts val="4000"/>
              </a:lnSpc>
            </a:pPr>
            <a:r>
              <a:rPr lang="en-US" sz="3188" dirty="0">
                <a:solidFill>
                  <a:srgbClr val="F7F7F8"/>
                </a:solidFill>
                <a:latin typeface="DM Sans Medium" pitchFamily="34" charset="0"/>
                <a:ea typeface="DM Sans Medium" pitchFamily="34" charset="-122"/>
                <a:cs typeface="DM Sans Medium" pitchFamily="34" charset="-120"/>
              </a:rPr>
              <a:t>Signs of Exploitation</a:t>
            </a:r>
            <a:endParaRPr lang="en-US" sz="3188" dirty="0"/>
          </a:p>
        </p:txBody>
      </p:sp>
      <p:pic>
        <p:nvPicPr>
          <p:cNvPr id="9" name="Image 0" descr="preencoded.png"/>
          <p:cNvPicPr>
            <a:picLocks noChangeAspect="1"/>
          </p:cNvPicPr>
          <p:nvPr/>
        </p:nvPicPr>
        <p:blipFill>
          <a:blip r:embed="rId3"/>
          <a:stretch>
            <a:fillRect/>
          </a:stretch>
        </p:blipFill>
        <p:spPr>
          <a:xfrm>
            <a:off x="9487049" y="3109765"/>
            <a:ext cx="7853660" cy="4712196"/>
          </a:xfrm>
          <a:prstGeom prst="rect">
            <a:avLst/>
          </a:prstGeom>
        </p:spPr>
      </p:pic>
      <p:sp>
        <p:nvSpPr>
          <p:cNvPr id="10" name="Text 7"/>
          <p:cNvSpPr/>
          <p:nvPr/>
        </p:nvSpPr>
        <p:spPr>
          <a:xfrm>
            <a:off x="9487049" y="8129440"/>
            <a:ext cx="7853660" cy="437406"/>
          </a:xfrm>
          <a:prstGeom prst="rect">
            <a:avLst/>
          </a:prstGeom>
          <a:noFill/>
          <a:ln/>
        </p:spPr>
        <p:txBody>
          <a:bodyPr wrap="none" lIns="0" tIns="0" rIns="0" bIns="0" rtlCol="0" anchor="t"/>
          <a:lstStyle/>
          <a:p>
            <a:pPr marL="428625" indent="-428625">
              <a:lnSpc>
                <a:spcPts val="3438"/>
              </a:lnSpc>
              <a:buSzPct val="100000"/>
              <a:buChar char="•"/>
            </a:pPr>
            <a:r>
              <a:rPr lang="en-US" sz="2125" dirty="0">
                <a:solidFill>
                  <a:srgbClr val="D6D9D7"/>
                </a:solidFill>
                <a:latin typeface="Inter" pitchFamily="34" charset="0"/>
                <a:ea typeface="Inter" pitchFamily="34" charset="-122"/>
                <a:cs typeface="Inter" pitchFamily="34" charset="-120"/>
              </a:rPr>
              <a:t>Unexplained absence from school</a:t>
            </a:r>
            <a:endParaRPr lang="en-US" sz="2125" dirty="0"/>
          </a:p>
        </p:txBody>
      </p:sp>
      <p:sp>
        <p:nvSpPr>
          <p:cNvPr id="11" name="Text 8"/>
          <p:cNvSpPr/>
          <p:nvPr/>
        </p:nvSpPr>
        <p:spPr>
          <a:xfrm>
            <a:off x="9487049" y="8662393"/>
            <a:ext cx="7853660" cy="437406"/>
          </a:xfrm>
          <a:prstGeom prst="rect">
            <a:avLst/>
          </a:prstGeom>
          <a:noFill/>
          <a:ln/>
        </p:spPr>
        <p:txBody>
          <a:bodyPr wrap="none" lIns="0" tIns="0" rIns="0" bIns="0" rtlCol="0" anchor="t"/>
          <a:lstStyle/>
          <a:p>
            <a:pPr marL="428625" indent="-428625">
              <a:lnSpc>
                <a:spcPts val="3438"/>
              </a:lnSpc>
              <a:buSzPct val="100000"/>
              <a:buChar char="•"/>
            </a:pPr>
            <a:r>
              <a:rPr lang="en-US" sz="2125" dirty="0">
                <a:solidFill>
                  <a:srgbClr val="D6D9D7"/>
                </a:solidFill>
                <a:latin typeface="Inter" pitchFamily="34" charset="0"/>
                <a:ea typeface="Inter" pitchFamily="34" charset="-122"/>
                <a:cs typeface="Inter" pitchFamily="34" charset="-120"/>
              </a:rPr>
              <a:t>Unexplained money, clothes, or phones</a:t>
            </a:r>
            <a:endParaRPr lang="en-US" sz="2125" dirty="0"/>
          </a:p>
        </p:txBody>
      </p:sp>
      <p:sp>
        <p:nvSpPr>
          <p:cNvPr id="12" name="Text 9"/>
          <p:cNvSpPr/>
          <p:nvPr/>
        </p:nvSpPr>
        <p:spPr>
          <a:xfrm>
            <a:off x="9487049" y="9195347"/>
            <a:ext cx="7853660" cy="437406"/>
          </a:xfrm>
          <a:prstGeom prst="rect">
            <a:avLst/>
          </a:prstGeom>
          <a:noFill/>
          <a:ln/>
        </p:spPr>
        <p:txBody>
          <a:bodyPr wrap="none" lIns="0" tIns="0" rIns="0" bIns="0" rtlCol="0" anchor="t"/>
          <a:lstStyle/>
          <a:p>
            <a:pPr marL="428625" indent="-428625">
              <a:lnSpc>
                <a:spcPts val="3438"/>
              </a:lnSpc>
              <a:buSzPct val="100000"/>
              <a:buChar char="•"/>
            </a:pPr>
            <a:r>
              <a:rPr lang="en-US" sz="2125" dirty="0">
                <a:solidFill>
                  <a:srgbClr val="D6D9D7"/>
                </a:solidFill>
                <a:latin typeface="Inter" pitchFamily="34" charset="0"/>
                <a:ea typeface="Inter" pitchFamily="34" charset="-122"/>
                <a:cs typeface="Inter" pitchFamily="34" charset="-120"/>
              </a:rPr>
              <a:t>Significant changes in emotional wellbeing</a:t>
            </a:r>
            <a:endParaRPr lang="en-US" sz="2125"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E4D7B3F-7C14-CEB2-2312-3F05E5170CE2}"/>
              </a:ext>
            </a:extLst>
          </p:cNvPr>
          <p:cNvSpPr>
            <a:spLocks noGrp="1"/>
          </p:cNvSpPr>
          <p:nvPr>
            <p:ph type="sldNum" sz="quarter" idx="12"/>
          </p:nvPr>
        </p:nvSpPr>
        <p:spPr/>
        <p:txBody>
          <a:bodyPr/>
          <a:lstStyle/>
          <a:p>
            <a:fld id="{B6F15528-21DE-4FAA-801E-634DDDAF4B2B}" type="slidenum">
              <a:rPr lang="en-US" smtClean="0"/>
              <a:pPr/>
              <a:t>31</a:t>
            </a:fld>
            <a:endParaRPr lang="en-US"/>
          </a:p>
        </p:txBody>
      </p:sp>
      <p:sp>
        <p:nvSpPr>
          <p:cNvPr id="5" name="TextBox 4">
            <a:extLst>
              <a:ext uri="{FF2B5EF4-FFF2-40B4-BE49-F238E27FC236}">
                <a16:creationId xmlns:a16="http://schemas.microsoft.com/office/drawing/2014/main" id="{8075A779-BB95-E338-5361-2099D588BC3D}"/>
              </a:ext>
            </a:extLst>
          </p:cNvPr>
          <p:cNvSpPr txBox="1"/>
          <p:nvPr/>
        </p:nvSpPr>
        <p:spPr>
          <a:xfrm>
            <a:off x="685800" y="952500"/>
            <a:ext cx="10210800" cy="7848302"/>
          </a:xfrm>
          <a:prstGeom prst="rect">
            <a:avLst/>
          </a:prstGeom>
          <a:noFill/>
        </p:spPr>
        <p:txBody>
          <a:bodyPr wrap="square">
            <a:spAutoFit/>
          </a:bodyPr>
          <a:lstStyle/>
          <a:p>
            <a:r>
              <a:rPr lang="en-GB" sz="3600" b="1" dirty="0"/>
              <a:t>International Cooperation</a:t>
            </a:r>
            <a:r>
              <a:rPr lang="en-GB" sz="3600" dirty="0"/>
              <a:t>: Works with countries like Colombia, Pakistan, and Afghanistan to disrupt drug production.</a:t>
            </a:r>
          </a:p>
          <a:p>
            <a:endParaRPr lang="en-GB" sz="3600" dirty="0"/>
          </a:p>
          <a:p>
            <a:r>
              <a:rPr lang="en-GB" sz="3600" b="1" dirty="0"/>
              <a:t>Maritime Operations</a:t>
            </a:r>
            <a:r>
              <a:rPr lang="en-GB" sz="3600" dirty="0"/>
              <a:t>: Seizes drugs at sea with partners like Border Force and the Royal Navy.</a:t>
            </a:r>
          </a:p>
          <a:p>
            <a:endParaRPr lang="en-GB" sz="3600" dirty="0"/>
          </a:p>
          <a:p>
            <a:r>
              <a:rPr lang="en-GB" sz="3600" b="1" dirty="0"/>
              <a:t>Domestic Action</a:t>
            </a:r>
            <a:r>
              <a:rPr lang="en-GB" sz="3600" dirty="0"/>
              <a:t>: Leads investigations, shares intelligence, and coordinates with police and regional crime units.</a:t>
            </a:r>
          </a:p>
          <a:p>
            <a:endParaRPr lang="en-GB" sz="3600" dirty="0"/>
          </a:p>
          <a:p>
            <a:r>
              <a:rPr lang="en-GB" sz="3600" b="1" dirty="0"/>
              <a:t>Safeguarding</a:t>
            </a:r>
            <a:r>
              <a:rPr lang="en-GB" sz="3600" dirty="0"/>
              <a:t>: Identifies and protects victims of related crimes like modern slavery and child exploitation.</a:t>
            </a:r>
          </a:p>
        </p:txBody>
      </p:sp>
      <p:pic>
        <p:nvPicPr>
          <p:cNvPr id="9" name="Picture 8">
            <a:extLst>
              <a:ext uri="{FF2B5EF4-FFF2-40B4-BE49-F238E27FC236}">
                <a16:creationId xmlns:a16="http://schemas.microsoft.com/office/drawing/2014/main" id="{34B68DD8-1820-5443-0BA5-AA2C36DF78B0}"/>
              </a:ext>
            </a:extLst>
          </p:cNvPr>
          <p:cNvPicPr>
            <a:picLocks noChangeAspect="1"/>
          </p:cNvPicPr>
          <p:nvPr/>
        </p:nvPicPr>
        <p:blipFill>
          <a:blip r:embed="rId3"/>
          <a:stretch>
            <a:fillRect/>
          </a:stretch>
        </p:blipFill>
        <p:spPr>
          <a:xfrm>
            <a:off x="11084378" y="2857500"/>
            <a:ext cx="6939643" cy="4572000"/>
          </a:xfrm>
          <a:prstGeom prst="rect">
            <a:avLst/>
          </a:prstGeom>
        </p:spPr>
      </p:pic>
    </p:spTree>
    <p:extLst>
      <p:ext uri="{BB962C8B-B14F-4D97-AF65-F5344CB8AC3E}">
        <p14:creationId xmlns:p14="http://schemas.microsoft.com/office/powerpoint/2010/main" val="3569002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B6D22B-B771-56A2-7005-CC6AB0EAB4ED}"/>
              </a:ext>
            </a:extLst>
          </p:cNvPr>
          <p:cNvSpPr txBox="1"/>
          <p:nvPr/>
        </p:nvSpPr>
        <p:spPr>
          <a:xfrm>
            <a:off x="609600" y="571500"/>
            <a:ext cx="9906000" cy="2123658"/>
          </a:xfrm>
          <a:prstGeom prst="rect">
            <a:avLst/>
          </a:prstGeom>
          <a:solidFill>
            <a:schemeClr val="accent5">
              <a:lumMod val="20000"/>
              <a:lumOff val="80000"/>
            </a:schemeClr>
          </a:solidFill>
        </p:spPr>
        <p:txBody>
          <a:bodyPr wrap="square" rtlCol="0">
            <a:spAutoFit/>
          </a:bodyPr>
          <a:lstStyle/>
          <a:p>
            <a:r>
              <a:rPr lang="en-GB" sz="4800" dirty="0"/>
              <a:t>Substance misuse and reoffending: Policy and Intervention </a:t>
            </a:r>
          </a:p>
          <a:p>
            <a:endParaRPr lang="en-GB" dirty="0"/>
          </a:p>
          <a:p>
            <a:endParaRPr lang="en-GB" dirty="0"/>
          </a:p>
        </p:txBody>
      </p:sp>
      <p:pic>
        <p:nvPicPr>
          <p:cNvPr id="5" name="Picture 4">
            <a:hlinkClick r:id="rId3"/>
            <a:extLst>
              <a:ext uri="{FF2B5EF4-FFF2-40B4-BE49-F238E27FC236}">
                <a16:creationId xmlns:a16="http://schemas.microsoft.com/office/drawing/2014/main" id="{C0CF02AB-8DA7-4769-67A0-5EB52145791A}"/>
              </a:ext>
            </a:extLst>
          </p:cNvPr>
          <p:cNvPicPr>
            <a:picLocks noChangeAspect="1"/>
          </p:cNvPicPr>
          <p:nvPr/>
        </p:nvPicPr>
        <p:blipFill>
          <a:blip r:embed="rId4"/>
          <a:stretch>
            <a:fillRect/>
          </a:stretch>
        </p:blipFill>
        <p:spPr>
          <a:xfrm>
            <a:off x="12315825" y="571500"/>
            <a:ext cx="5362575" cy="1657350"/>
          </a:xfrm>
          <a:prstGeom prst="rect">
            <a:avLst/>
          </a:prstGeom>
        </p:spPr>
      </p:pic>
      <p:sp>
        <p:nvSpPr>
          <p:cNvPr id="8" name="TextBox 7">
            <a:extLst>
              <a:ext uri="{FF2B5EF4-FFF2-40B4-BE49-F238E27FC236}">
                <a16:creationId xmlns:a16="http://schemas.microsoft.com/office/drawing/2014/main" id="{CDC76FC6-F433-8886-2E1A-EF7014FAB33F}"/>
              </a:ext>
            </a:extLst>
          </p:cNvPr>
          <p:cNvSpPr txBox="1"/>
          <p:nvPr/>
        </p:nvSpPr>
        <p:spPr>
          <a:xfrm>
            <a:off x="14935200" y="1638300"/>
            <a:ext cx="1828800" cy="369332"/>
          </a:xfrm>
          <a:prstGeom prst="rect">
            <a:avLst/>
          </a:prstGeom>
          <a:noFill/>
        </p:spPr>
        <p:txBody>
          <a:bodyPr wrap="square" rtlCol="0">
            <a:spAutoFit/>
          </a:bodyPr>
          <a:lstStyle/>
          <a:p>
            <a:r>
              <a:rPr lang="en-GB" dirty="0"/>
              <a:t>[2021]</a:t>
            </a:r>
          </a:p>
        </p:txBody>
      </p:sp>
      <p:sp>
        <p:nvSpPr>
          <p:cNvPr id="10" name="TextBox 9">
            <a:extLst>
              <a:ext uri="{FF2B5EF4-FFF2-40B4-BE49-F238E27FC236}">
                <a16:creationId xmlns:a16="http://schemas.microsoft.com/office/drawing/2014/main" id="{2EBCA396-BEEE-0459-7931-F5935D8F6CF0}"/>
              </a:ext>
            </a:extLst>
          </p:cNvPr>
          <p:cNvSpPr txBox="1"/>
          <p:nvPr/>
        </p:nvSpPr>
        <p:spPr>
          <a:xfrm>
            <a:off x="381000" y="3074432"/>
            <a:ext cx="16154400" cy="6801862"/>
          </a:xfrm>
          <a:prstGeom prst="rect">
            <a:avLst/>
          </a:prstGeom>
          <a:noFill/>
        </p:spPr>
        <p:txBody>
          <a:bodyPr wrap="square" rtlCol="0">
            <a:spAutoFit/>
          </a:bodyPr>
          <a:lstStyle/>
          <a:p>
            <a:r>
              <a:rPr lang="en-GB" sz="2000" b="1" u="sng" dirty="0"/>
              <a:t>Key Findings</a:t>
            </a:r>
          </a:p>
          <a:p>
            <a:r>
              <a:rPr lang="en-GB" sz="2000" b="1" dirty="0"/>
              <a:t>Substance misuse</a:t>
            </a:r>
            <a:r>
              <a:rPr lang="en-GB" sz="2000" dirty="0"/>
              <a:t> (both drug and alcohol) is strongly linked to offending behaviour. </a:t>
            </a:r>
          </a:p>
          <a:p>
            <a:pPr lvl="1"/>
            <a:r>
              <a:rPr lang="en-GB" sz="2000" b="1" dirty="0"/>
              <a:t>Drug misuse</a:t>
            </a:r>
            <a:r>
              <a:rPr lang="en-GB" sz="2000" dirty="0"/>
              <a:t> predicts general reoffending.</a:t>
            </a:r>
          </a:p>
          <a:p>
            <a:pPr lvl="1"/>
            <a:r>
              <a:rPr lang="en-GB" sz="2000" b="1" dirty="0"/>
              <a:t>Alcohol misuse</a:t>
            </a:r>
            <a:r>
              <a:rPr lang="en-GB" sz="2000" dirty="0"/>
              <a:t> predicts violent reoffending.</a:t>
            </a:r>
          </a:p>
          <a:p>
            <a:br>
              <a:rPr lang="en-GB" sz="2000" dirty="0"/>
            </a:br>
            <a:endParaRPr lang="en-GB" sz="2000" dirty="0"/>
          </a:p>
          <a:p>
            <a:r>
              <a:rPr lang="en-GB" sz="2000" b="1" dirty="0"/>
              <a:t>Treatment Requirements</a:t>
            </a:r>
          </a:p>
          <a:p>
            <a:r>
              <a:rPr lang="en-GB" sz="2000" b="1" dirty="0"/>
              <a:t>Alcohol Treatment Requirement (ATR)</a:t>
            </a:r>
            <a:r>
              <a:rPr lang="en-GB" sz="2000" dirty="0"/>
              <a:t> and </a:t>
            </a:r>
            <a:r>
              <a:rPr lang="en-GB" sz="2000" b="1" dirty="0"/>
              <a:t>Drug Rehabilitation Requirement (DRR)</a:t>
            </a:r>
            <a:r>
              <a:rPr lang="en-GB" sz="2000" dirty="0"/>
              <a:t> are available but underused.</a:t>
            </a:r>
          </a:p>
          <a:p>
            <a:r>
              <a:rPr lang="en-GB" sz="2000" b="1" dirty="0"/>
              <a:t>Alcohol Abstinence Monitoring Requirement (AAMR)</a:t>
            </a:r>
            <a:r>
              <a:rPr lang="en-GB" sz="2000" dirty="0"/>
              <a:t> uses “sobriety tags” to monitor alcohol use; pilot studies show high compliance but concerns about stigma and comfort.</a:t>
            </a:r>
          </a:p>
          <a:p>
            <a:br>
              <a:rPr lang="en-GB" sz="2000" dirty="0"/>
            </a:br>
            <a:endParaRPr lang="en-GB" sz="2000" dirty="0"/>
          </a:p>
          <a:p>
            <a:r>
              <a:rPr lang="en-GB" sz="2000" b="1" dirty="0"/>
              <a:t>Effective Interventions:</a:t>
            </a:r>
          </a:p>
          <a:p>
            <a:r>
              <a:rPr lang="en-GB" sz="2000" b="1" dirty="0"/>
              <a:t>Opioid Substitution Treatment (OST)</a:t>
            </a:r>
            <a:r>
              <a:rPr lang="en-GB" sz="2000" dirty="0"/>
              <a:t> is effective in reducing heroin use and related crime.</a:t>
            </a:r>
          </a:p>
          <a:p>
            <a:r>
              <a:rPr lang="en-GB" sz="2000" b="1" dirty="0"/>
              <a:t>Psychosocial interventions</a:t>
            </a:r>
            <a:r>
              <a:rPr lang="en-GB" sz="2000" dirty="0"/>
              <a:t> (e.g. CBT) help with motivation and coping strategies.</a:t>
            </a:r>
          </a:p>
          <a:p>
            <a:r>
              <a:rPr lang="en-GB" sz="2000" b="1" dirty="0"/>
              <a:t>Digital treatments</a:t>
            </a:r>
            <a:r>
              <a:rPr lang="en-GB" sz="2000" dirty="0"/>
              <a:t> like </a:t>
            </a:r>
            <a:r>
              <a:rPr lang="en-GB" sz="2000" i="1" dirty="0"/>
              <a:t>Breaking Free Online</a:t>
            </a:r>
            <a:r>
              <a:rPr lang="en-GB" sz="2000" dirty="0"/>
              <a:t> offer confidential support and show positive outcomes.</a:t>
            </a:r>
          </a:p>
          <a:p>
            <a:r>
              <a:rPr lang="en-GB" sz="2000" b="1" dirty="0"/>
              <a:t>Trauma-informed approaches</a:t>
            </a:r>
            <a:r>
              <a:rPr lang="en-GB" sz="2000" dirty="0"/>
              <a:t> are recommended for individuals with histories of trauma.</a:t>
            </a:r>
          </a:p>
          <a:p>
            <a:br>
              <a:rPr lang="en-GB" sz="2000" dirty="0"/>
            </a:br>
            <a:endParaRPr lang="en-GB" sz="2000" dirty="0"/>
          </a:p>
          <a:p>
            <a:r>
              <a:rPr lang="en-GB" sz="2000" b="1" dirty="0"/>
              <a:t>Continuity of Care</a:t>
            </a:r>
          </a:p>
          <a:p>
            <a:r>
              <a:rPr lang="en-GB" sz="2000" dirty="0"/>
              <a:t>Transition from </a:t>
            </a:r>
            <a:r>
              <a:rPr lang="en-GB" sz="2000" b="1" dirty="0"/>
              <a:t>custody to community</a:t>
            </a:r>
            <a:r>
              <a:rPr lang="en-GB" sz="2000" dirty="0"/>
              <a:t> is a vulnerable period</a:t>
            </a:r>
          </a:p>
        </p:txBody>
      </p:sp>
      <p:pic>
        <p:nvPicPr>
          <p:cNvPr id="12" name="Picture 11">
            <a:hlinkClick r:id="rId5"/>
            <a:extLst>
              <a:ext uri="{FF2B5EF4-FFF2-40B4-BE49-F238E27FC236}">
                <a16:creationId xmlns:a16="http://schemas.microsoft.com/office/drawing/2014/main" id="{2AA4DE62-5CAB-F439-B346-E8E24E2079B1}"/>
              </a:ext>
            </a:extLst>
          </p:cNvPr>
          <p:cNvPicPr>
            <a:picLocks noChangeAspect="1"/>
          </p:cNvPicPr>
          <p:nvPr/>
        </p:nvPicPr>
        <p:blipFill>
          <a:blip r:embed="rId6"/>
          <a:stretch>
            <a:fillRect/>
          </a:stretch>
        </p:blipFill>
        <p:spPr>
          <a:xfrm>
            <a:off x="12049125" y="6291339"/>
            <a:ext cx="5629275" cy="3442943"/>
          </a:xfrm>
          <a:prstGeom prst="rect">
            <a:avLst/>
          </a:prstGeom>
        </p:spPr>
      </p:pic>
    </p:spTree>
    <p:extLst>
      <p:ext uri="{BB962C8B-B14F-4D97-AF65-F5344CB8AC3E}">
        <p14:creationId xmlns:p14="http://schemas.microsoft.com/office/powerpoint/2010/main" val="8303830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6E57FAF-2E01-E55B-3D69-81F527A4D096}"/>
              </a:ext>
            </a:extLst>
          </p:cNvPr>
          <p:cNvPicPr>
            <a:picLocks noChangeAspect="1"/>
          </p:cNvPicPr>
          <p:nvPr/>
        </p:nvPicPr>
        <p:blipFill>
          <a:blip r:embed="rId3"/>
          <a:stretch>
            <a:fillRect/>
          </a:stretch>
        </p:blipFill>
        <p:spPr>
          <a:xfrm>
            <a:off x="152400" y="40783"/>
            <a:ext cx="13773150" cy="3571875"/>
          </a:xfrm>
          <a:prstGeom prst="rect">
            <a:avLst/>
          </a:prstGeom>
        </p:spPr>
      </p:pic>
      <p:sp>
        <p:nvSpPr>
          <p:cNvPr id="2" name="Title 1">
            <a:extLst>
              <a:ext uri="{FF2B5EF4-FFF2-40B4-BE49-F238E27FC236}">
                <a16:creationId xmlns:a16="http://schemas.microsoft.com/office/drawing/2014/main" id="{27CF815E-118C-7D66-64E4-FCC00325C6E1}"/>
              </a:ext>
            </a:extLst>
          </p:cNvPr>
          <p:cNvSpPr>
            <a:spLocks noGrp="1"/>
          </p:cNvSpPr>
          <p:nvPr>
            <p:ph type="ctrTitle"/>
          </p:nvPr>
        </p:nvSpPr>
        <p:spPr>
          <a:xfrm>
            <a:off x="35417" y="33807"/>
            <a:ext cx="5257800" cy="1223644"/>
          </a:xfrm>
        </p:spPr>
        <p:txBody>
          <a:bodyPr>
            <a:normAutofit fontScale="90000"/>
          </a:bodyPr>
          <a:lstStyle/>
          <a:p>
            <a:r>
              <a:rPr lang="en-GB" dirty="0"/>
              <a:t>Academic and Policy Recommendations</a:t>
            </a:r>
          </a:p>
        </p:txBody>
      </p:sp>
      <p:sp>
        <p:nvSpPr>
          <p:cNvPr id="5" name="TextBox 4">
            <a:extLst>
              <a:ext uri="{FF2B5EF4-FFF2-40B4-BE49-F238E27FC236}">
                <a16:creationId xmlns:a16="http://schemas.microsoft.com/office/drawing/2014/main" id="{496B9395-EC05-7653-04BA-F688536913E4}"/>
              </a:ext>
            </a:extLst>
          </p:cNvPr>
          <p:cNvSpPr txBox="1"/>
          <p:nvPr/>
        </p:nvSpPr>
        <p:spPr>
          <a:xfrm>
            <a:off x="609600" y="4533900"/>
            <a:ext cx="6477000" cy="4524315"/>
          </a:xfrm>
          <a:prstGeom prst="rect">
            <a:avLst/>
          </a:prstGeom>
          <a:noFill/>
        </p:spPr>
        <p:txBody>
          <a:bodyPr wrap="square" rtlCol="0">
            <a:spAutoFit/>
          </a:bodyPr>
          <a:lstStyle/>
          <a:p>
            <a:pPr marL="457200" indent="-457200">
              <a:buFont typeface="Arial" panose="020B0604020202020204" pitchFamily="34" charset="0"/>
              <a:buChar char="•"/>
            </a:pPr>
            <a:r>
              <a:rPr lang="en-GB" sz="2800" dirty="0"/>
              <a:t>Risk factors for drug misuse include adverse childhood experiences (ACEs), parental substance misuse, poverty, social exclusion and lack of access to education/employment.</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Prevention should not just focus on ‘vulnerable groups’ but on behaviours and contexts as vulnerability is dynamic. </a:t>
            </a:r>
          </a:p>
          <a:p>
            <a:endParaRPr lang="en-GB" dirty="0"/>
          </a:p>
          <a:p>
            <a:endParaRPr lang="en-GB" dirty="0"/>
          </a:p>
        </p:txBody>
      </p:sp>
      <p:sp>
        <p:nvSpPr>
          <p:cNvPr id="8" name="TextBox 7">
            <a:extLst>
              <a:ext uri="{FF2B5EF4-FFF2-40B4-BE49-F238E27FC236}">
                <a16:creationId xmlns:a16="http://schemas.microsoft.com/office/drawing/2014/main" id="{F5C1BE91-62D3-9727-5186-A680FB490900}"/>
              </a:ext>
            </a:extLst>
          </p:cNvPr>
          <p:cNvSpPr txBox="1"/>
          <p:nvPr/>
        </p:nvSpPr>
        <p:spPr>
          <a:xfrm>
            <a:off x="167425" y="4042853"/>
            <a:ext cx="17678400" cy="6124754"/>
          </a:xfrm>
          <a:prstGeom prst="rect">
            <a:avLst/>
          </a:prstGeom>
          <a:solidFill>
            <a:schemeClr val="bg1"/>
          </a:solidFill>
        </p:spPr>
        <p:txBody>
          <a:bodyPr wrap="square">
            <a:spAutoFit/>
          </a:bodyPr>
          <a:lstStyle/>
          <a:p>
            <a:r>
              <a:rPr lang="en-GB" sz="4000" b="1" dirty="0"/>
              <a:t>Recommendations</a:t>
            </a:r>
          </a:p>
          <a:p>
            <a:r>
              <a:rPr lang="en-GB" sz="2800" b="1" dirty="0"/>
              <a:t>1</a:t>
            </a:r>
            <a:r>
              <a:rPr lang="en-GB" sz="3200" b="1" dirty="0"/>
              <a:t>. Evidence-Based Approaches</a:t>
            </a:r>
          </a:p>
          <a:p>
            <a:r>
              <a:rPr lang="en-GB" sz="3200" dirty="0"/>
              <a:t>Adopt </a:t>
            </a:r>
            <a:r>
              <a:rPr lang="en-GB" sz="3200" b="1" dirty="0"/>
              <a:t>UNODC/WHO international standards</a:t>
            </a:r>
            <a:r>
              <a:rPr lang="en-GB" sz="3200" dirty="0"/>
              <a:t> and </a:t>
            </a:r>
            <a:r>
              <a:rPr lang="en-GB" sz="3200" b="1" dirty="0"/>
              <a:t>NICE guidelines</a:t>
            </a:r>
            <a:r>
              <a:rPr lang="en-GB" sz="3200" dirty="0"/>
              <a:t> for selective and indicated prevention.</a:t>
            </a:r>
          </a:p>
          <a:p>
            <a:r>
              <a:rPr lang="en-GB" sz="3200" dirty="0"/>
              <a:t>Avoid ineffective methods like </a:t>
            </a:r>
            <a:r>
              <a:rPr lang="en-GB" sz="3200" b="1" dirty="0"/>
              <a:t>fear-based campaigns</a:t>
            </a:r>
            <a:r>
              <a:rPr lang="en-GB" sz="3200" dirty="0"/>
              <a:t> or </a:t>
            </a:r>
            <a:r>
              <a:rPr lang="en-GB" sz="3200" b="1" dirty="0"/>
              <a:t>standalone mass media efforts</a:t>
            </a:r>
            <a:r>
              <a:rPr lang="en-GB" sz="3200" dirty="0"/>
              <a:t>.</a:t>
            </a:r>
          </a:p>
          <a:p>
            <a:r>
              <a:rPr lang="en-GB" sz="3200" b="1" dirty="0"/>
              <a:t>2. Adult-Focused Prevention</a:t>
            </a:r>
          </a:p>
          <a:p>
            <a:r>
              <a:rPr lang="en-GB" sz="3200" dirty="0"/>
              <a:t>More research is needed on </a:t>
            </a:r>
            <a:r>
              <a:rPr lang="en-GB" sz="3200" b="1" dirty="0"/>
              <a:t>adult vulnerability</a:t>
            </a:r>
            <a:r>
              <a:rPr lang="en-GB" sz="3200" dirty="0"/>
              <a:t> and effective interventions for adults.</a:t>
            </a:r>
          </a:p>
          <a:p>
            <a:r>
              <a:rPr lang="en-GB" sz="3200" b="1" dirty="0"/>
              <a:t>3. Whole-System Integration</a:t>
            </a:r>
          </a:p>
          <a:p>
            <a:r>
              <a:rPr lang="en-GB" sz="3200" dirty="0"/>
              <a:t>Prevention should be embedded across </a:t>
            </a:r>
            <a:r>
              <a:rPr lang="en-GB" sz="3200" b="1" dirty="0"/>
              <a:t>universal, selective, and indicated approaches</a:t>
            </a:r>
            <a:r>
              <a:rPr lang="en-GB" sz="3200" dirty="0"/>
              <a:t>.</a:t>
            </a:r>
          </a:p>
          <a:p>
            <a:r>
              <a:rPr lang="en-GB" sz="3200" dirty="0"/>
              <a:t>Invest in </a:t>
            </a:r>
            <a:r>
              <a:rPr lang="en-GB" sz="3200" b="1" dirty="0"/>
              <a:t>workforce training</a:t>
            </a:r>
            <a:r>
              <a:rPr lang="en-GB" sz="3200" dirty="0"/>
              <a:t> and embed prevention in professional education and development.</a:t>
            </a:r>
          </a:p>
          <a:p>
            <a:r>
              <a:rPr lang="en-GB" sz="3200" b="1" dirty="0"/>
              <a:t>4. Language and Policy</a:t>
            </a:r>
          </a:p>
          <a:p>
            <a:r>
              <a:rPr lang="en-GB" sz="3200" dirty="0"/>
              <a:t>Shift from labelling “vulnerable groups” to recognising </a:t>
            </a:r>
            <a:r>
              <a:rPr lang="en-GB" sz="3200" b="1" dirty="0"/>
              <a:t>individual vulnerability</a:t>
            </a:r>
            <a:r>
              <a:rPr lang="en-GB" sz="3200" dirty="0"/>
              <a:t> shaped by broader factors.</a:t>
            </a:r>
          </a:p>
          <a:p>
            <a:r>
              <a:rPr lang="en-GB" sz="3200" dirty="0"/>
              <a:t>Avoid stigma and discrimination in policy and practice.</a:t>
            </a:r>
          </a:p>
        </p:txBody>
      </p:sp>
    </p:spTree>
    <p:extLst>
      <p:ext uri="{BB962C8B-B14F-4D97-AF65-F5344CB8AC3E}">
        <p14:creationId xmlns:p14="http://schemas.microsoft.com/office/powerpoint/2010/main" val="3420459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999926" y="-3999282"/>
            <a:ext cx="10287000" cy="1828685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66" y="0"/>
            <a:ext cx="13606268" cy="10286358"/>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474237" y="-2528760"/>
            <a:ext cx="7341846" cy="18290319"/>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Nicole’s story: the child victims of UK drug gangs - BBC News">
            <a:hlinkClick r:id="" action="ppaction://media"/>
            <a:extLst>
              <a:ext uri="{FF2B5EF4-FFF2-40B4-BE49-F238E27FC236}">
                <a16:creationId xmlns:a16="http://schemas.microsoft.com/office/drawing/2014/main" id="{8A454360-15F1-A7A9-21BC-67C8A5FB2647}"/>
              </a:ext>
            </a:extLst>
          </p:cNvPr>
          <p:cNvPicPr>
            <a:picLocks noRot="1" noChangeAspect="1"/>
          </p:cNvPicPr>
          <p:nvPr>
            <a:videoFile r:link="rId1"/>
          </p:nvPr>
        </p:nvPicPr>
        <p:blipFill>
          <a:blip r:embed="rId4"/>
          <a:stretch>
            <a:fillRect/>
          </a:stretch>
        </p:blipFill>
        <p:spPr>
          <a:xfrm>
            <a:off x="1254265" y="800100"/>
            <a:ext cx="15779469" cy="8915400"/>
          </a:xfrm>
          <a:prstGeom prst="rect">
            <a:avLst/>
          </a:prstGeom>
        </p:spPr>
      </p:pic>
      <p:sp>
        <p:nvSpPr>
          <p:cNvPr id="2" name="Slide Number Placeholder 1">
            <a:extLst>
              <a:ext uri="{FF2B5EF4-FFF2-40B4-BE49-F238E27FC236}">
                <a16:creationId xmlns:a16="http://schemas.microsoft.com/office/drawing/2014/main" id="{D6FC2723-A1AA-B04B-1F6C-BBA1CE7258FA}"/>
              </a:ext>
            </a:extLst>
          </p:cNvPr>
          <p:cNvSpPr>
            <a:spLocks noGrp="1"/>
          </p:cNvSpPr>
          <p:nvPr>
            <p:ph type="sldNum" sz="quarter" idx="12"/>
          </p:nvPr>
        </p:nvSpPr>
        <p:spPr>
          <a:xfrm>
            <a:off x="17556480" y="9683496"/>
            <a:ext cx="672084" cy="547687"/>
          </a:xfrm>
        </p:spPr>
        <p:txBody>
          <a:bodyPr>
            <a:normAutofit/>
          </a:bodyPr>
          <a:lstStyle/>
          <a:p>
            <a:pPr>
              <a:spcAft>
                <a:spcPts val="600"/>
              </a:spcAft>
            </a:pPr>
            <a:fld id="{B6F15528-21DE-4FAA-801E-634DDDAF4B2B}" type="slidenum">
              <a:rPr lang="en-US" sz="1700">
                <a:solidFill>
                  <a:srgbClr val="FFFFFF"/>
                </a:solidFill>
              </a:rPr>
              <a:pPr>
                <a:spcAft>
                  <a:spcPts val="600"/>
                </a:spcAft>
              </a:pPr>
              <a:t>34</a:t>
            </a:fld>
            <a:endParaRPr lang="en-US" sz="1700">
              <a:solidFill>
                <a:srgbClr val="FFFFFF"/>
              </a:solidFill>
            </a:endParaRPr>
          </a:p>
        </p:txBody>
      </p:sp>
    </p:spTree>
    <p:extLst>
      <p:ext uri="{BB962C8B-B14F-4D97-AF65-F5344CB8AC3E}">
        <p14:creationId xmlns:p14="http://schemas.microsoft.com/office/powerpoint/2010/main" val="12418142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5688DF-8801-099C-8E02-6D58E7D6D922}"/>
              </a:ext>
            </a:extLst>
          </p:cNvPr>
          <p:cNvSpPr txBox="1"/>
          <p:nvPr/>
        </p:nvSpPr>
        <p:spPr>
          <a:xfrm>
            <a:off x="685800" y="325931"/>
            <a:ext cx="10363200" cy="9635138"/>
          </a:xfrm>
          <a:prstGeom prst="rect">
            <a:avLst/>
          </a:prstGeom>
          <a:noFill/>
        </p:spPr>
        <p:txBody>
          <a:bodyPr wrap="square">
            <a:spAutoFit/>
          </a:bodyPr>
          <a:lstStyle/>
          <a:p>
            <a:pPr>
              <a:lnSpc>
                <a:spcPct val="115000"/>
              </a:lnSpc>
              <a:spcBef>
                <a:spcPts val="1800"/>
              </a:spcBef>
              <a:spcAft>
                <a:spcPts val="400"/>
              </a:spcAft>
              <a:buNone/>
            </a:pPr>
            <a:r>
              <a:rPr lang="en-GB" sz="5400" b="1" kern="100" dirty="0">
                <a:solidFill>
                  <a:schemeClr val="accent1">
                    <a:lumMod val="20000"/>
                    <a:lumOff val="80000"/>
                  </a:schemeClr>
                </a:solidFill>
                <a:effectLst/>
                <a:latin typeface="Aptos Display" panose="020B0004020202020204" pitchFamily="34" charset="0"/>
                <a:ea typeface="DengXian Light" panose="02010600030101010101" pitchFamily="2" charset="-122"/>
                <a:cs typeface="Times New Roman" panose="02020603050405020304" pitchFamily="18" charset="0"/>
              </a:rPr>
              <a:t>Student Task: Operation Venetic</a:t>
            </a:r>
          </a:p>
          <a:p>
            <a:pPr>
              <a:lnSpc>
                <a:spcPct val="115000"/>
              </a:lnSpc>
              <a:spcAft>
                <a:spcPts val="800"/>
              </a:spcAft>
              <a:buNone/>
            </a:pPr>
            <a:r>
              <a:rPr lang="en-GB" sz="36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You are criminology analysts tasked with evaluating the impact of Operation Venetic on drug-related organised crime in England and Wales.</a:t>
            </a:r>
          </a:p>
          <a:p>
            <a:pPr marL="342900" lvl="0" indent="-342900">
              <a:lnSpc>
                <a:spcPct val="115000"/>
              </a:lnSpc>
              <a:spcAft>
                <a:spcPts val="800"/>
              </a:spcAft>
              <a:buFont typeface="+mj-lt"/>
              <a:buAutoNum type="arabicPeriod"/>
              <a:tabLst>
                <a:tab pos="457200" algn="l"/>
              </a:tabLst>
            </a:pPr>
            <a:r>
              <a:rPr lang="en-GB" sz="36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Research</a:t>
            </a:r>
            <a:r>
              <a:rPr lang="en-GB" sz="36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the types of drugs trafficked via </a:t>
            </a:r>
            <a:r>
              <a:rPr lang="en-GB" sz="3600" kern="100" dirty="0" err="1">
                <a:solidFill>
                  <a:schemeClr val="bg1"/>
                </a:solidFill>
                <a:effectLst/>
                <a:latin typeface="Arial" panose="020B0604020202020204" pitchFamily="34" charset="0"/>
                <a:ea typeface="DengXian" panose="02010600030101010101" pitchFamily="2" charset="-122"/>
                <a:cs typeface="Arial" panose="020B0604020202020204" pitchFamily="34" charset="0"/>
              </a:rPr>
              <a:t>EncroChat</a:t>
            </a:r>
            <a:r>
              <a:rPr lang="en-GB" sz="36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(e.g., cocaine, heroin, synthetic drugs).</a:t>
            </a:r>
          </a:p>
          <a:p>
            <a:pPr marL="342900" lvl="0" indent="-342900">
              <a:lnSpc>
                <a:spcPct val="115000"/>
              </a:lnSpc>
              <a:spcAft>
                <a:spcPts val="800"/>
              </a:spcAft>
              <a:buFont typeface="+mj-lt"/>
              <a:buAutoNum type="arabicPeriod"/>
              <a:tabLst>
                <a:tab pos="457200" algn="l"/>
              </a:tabLst>
            </a:pPr>
            <a:r>
              <a:rPr lang="en-GB" sz="36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Map the criminal network</a:t>
            </a:r>
            <a:r>
              <a:rPr lang="en-GB" sz="36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Identify how OCGs used encrypted platforms to manage supply chains, distribution, and enforcement (violence).</a:t>
            </a:r>
          </a:p>
          <a:p>
            <a:pPr marL="342900" lvl="0" indent="-342900">
              <a:lnSpc>
                <a:spcPct val="115000"/>
              </a:lnSpc>
              <a:spcAft>
                <a:spcPts val="800"/>
              </a:spcAft>
              <a:buFont typeface="+mj-lt"/>
              <a:buAutoNum type="arabicPeriod"/>
              <a:tabLst>
                <a:tab pos="457200" algn="l"/>
              </a:tabLst>
            </a:pPr>
            <a:r>
              <a:rPr lang="en-GB" sz="36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Analyse the disruption</a:t>
            </a:r>
            <a:r>
              <a:rPr lang="en-GB" sz="36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What were the short-term and long-term effects on drug markets and organised crime?</a:t>
            </a:r>
            <a:endPar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1026" name="Picture 2" descr="Operation Venetic – Drugs worth more than £16m seized in a week after ...">
            <a:extLst>
              <a:ext uri="{FF2B5EF4-FFF2-40B4-BE49-F238E27FC236}">
                <a16:creationId xmlns:a16="http://schemas.microsoft.com/office/drawing/2014/main" id="{632D16FA-BDD8-C925-B54F-6578BD0DF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77600" y="927279"/>
            <a:ext cx="6457950" cy="4305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9548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 y="0"/>
            <a:ext cx="18287543"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4EB44-363C-9056-B440-54EF98961E07}"/>
              </a:ext>
            </a:extLst>
          </p:cNvPr>
          <p:cNvSpPr>
            <a:spLocks noGrp="1"/>
          </p:cNvSpPr>
          <p:nvPr>
            <p:ph type="title"/>
          </p:nvPr>
        </p:nvSpPr>
        <p:spPr>
          <a:xfrm>
            <a:off x="9141157" y="1204432"/>
            <a:ext cx="7466964" cy="2181077"/>
          </a:xfrm>
        </p:spPr>
        <p:txBody>
          <a:bodyPr vert="horz" lIns="91440" tIns="45720" rIns="91440" bIns="45720" rtlCol="0" anchor="ctr">
            <a:normAutofit/>
          </a:bodyPr>
          <a:lstStyle/>
          <a:p>
            <a:pPr algn="l">
              <a:lnSpc>
                <a:spcPct val="90000"/>
              </a:lnSpc>
            </a:pPr>
            <a:br>
              <a:rPr lang="en-US" sz="3800" kern="1200">
                <a:solidFill>
                  <a:schemeClr val="tx2"/>
                </a:solidFill>
                <a:latin typeface="+mj-lt"/>
                <a:ea typeface="+mj-ea"/>
                <a:cs typeface="+mj-cs"/>
              </a:rPr>
            </a:br>
            <a:r>
              <a:rPr lang="en-US" sz="3800" kern="1200">
                <a:solidFill>
                  <a:schemeClr val="tx2"/>
                </a:solidFill>
                <a:latin typeface="+mj-lt"/>
                <a:ea typeface="+mj-ea"/>
                <a:cs typeface="+mj-cs"/>
              </a:rPr>
              <a:t>Further reading</a:t>
            </a:r>
            <a:br>
              <a:rPr lang="en-US" sz="3800" kern="1200">
                <a:solidFill>
                  <a:schemeClr val="tx2"/>
                </a:solidFill>
                <a:latin typeface="+mj-lt"/>
                <a:ea typeface="+mj-ea"/>
                <a:cs typeface="+mj-cs"/>
              </a:rPr>
            </a:br>
            <a:br>
              <a:rPr lang="en-US" sz="3800" kern="1200">
                <a:solidFill>
                  <a:schemeClr val="tx2"/>
                </a:solidFill>
                <a:latin typeface="+mj-lt"/>
                <a:ea typeface="+mj-ea"/>
                <a:cs typeface="+mj-cs"/>
              </a:rPr>
            </a:br>
            <a:endParaRPr lang="en-US" sz="3800" kern="1200">
              <a:solidFill>
                <a:schemeClr val="tx2"/>
              </a:solidFill>
              <a:latin typeface="+mj-lt"/>
              <a:ea typeface="+mj-ea"/>
              <a:cs typeface="+mj-cs"/>
            </a:endParaRPr>
          </a:p>
        </p:txBody>
      </p:sp>
      <p:pic>
        <p:nvPicPr>
          <p:cNvPr id="8" name="Graphic 7" descr="Laptop Secure">
            <a:extLst>
              <a:ext uri="{FF2B5EF4-FFF2-40B4-BE49-F238E27FC236}">
                <a16:creationId xmlns:a16="http://schemas.microsoft.com/office/drawing/2014/main" id="{729DB82E-3FEA-5FDC-BD8B-4A68D67229E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0426" y="2690769"/>
            <a:ext cx="5430031" cy="5430031"/>
          </a:xfrm>
          <a:prstGeom prst="rect">
            <a:avLst/>
          </a:prstGeom>
        </p:spPr>
      </p:pic>
      <p:sp>
        <p:nvSpPr>
          <p:cNvPr id="4" name="TextBox 3">
            <a:extLst>
              <a:ext uri="{FF2B5EF4-FFF2-40B4-BE49-F238E27FC236}">
                <a16:creationId xmlns:a16="http://schemas.microsoft.com/office/drawing/2014/main" id="{1A1D0443-21CF-A485-37BE-CC5B3332002B}"/>
              </a:ext>
            </a:extLst>
          </p:cNvPr>
          <p:cNvSpPr txBox="1"/>
          <p:nvPr/>
        </p:nvSpPr>
        <p:spPr>
          <a:xfrm>
            <a:off x="9135861" y="3632523"/>
            <a:ext cx="7466367" cy="5458933"/>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r>
              <a:rPr lang="en-US" sz="2700" dirty="0">
                <a:solidFill>
                  <a:schemeClr val="tx2"/>
                </a:solidFill>
                <a:hlinkClick r:id="rId4"/>
              </a:rPr>
              <a:t>Drug misuse in England and Wales - Appendix table - Office for National Statistics</a:t>
            </a:r>
            <a:r>
              <a:rPr lang="en-US" sz="2700" dirty="0">
                <a:solidFill>
                  <a:schemeClr val="tx2"/>
                </a:solidFill>
              </a:rPr>
              <a:t> - Data</a:t>
            </a:r>
            <a:r>
              <a:rPr lang="en-US" sz="2700" b="0" i="0" dirty="0">
                <a:solidFill>
                  <a:schemeClr val="tx2"/>
                </a:solidFill>
                <a:effectLst/>
              </a:rPr>
              <a:t> on drug use and demographic breakdowns.</a:t>
            </a:r>
          </a:p>
          <a:p>
            <a:pPr indent="-228600">
              <a:lnSpc>
                <a:spcPct val="90000"/>
              </a:lnSpc>
              <a:spcAft>
                <a:spcPts val="600"/>
              </a:spcAft>
              <a:buFont typeface="Arial" panose="020B0604020202020204" pitchFamily="34" charset="0"/>
              <a:buChar char="•"/>
            </a:pPr>
            <a:endParaRPr lang="en-US" sz="2700" b="1" i="0" u="sng" dirty="0">
              <a:solidFill>
                <a:schemeClr val="tx2"/>
              </a:solidFill>
              <a:effectLst/>
            </a:endParaRPr>
          </a:p>
          <a:p>
            <a:pPr marL="171450" indent="-228600">
              <a:lnSpc>
                <a:spcPct val="90000"/>
              </a:lnSpc>
              <a:spcAft>
                <a:spcPts val="600"/>
              </a:spcAft>
              <a:buFont typeface="Arial" panose="020B0604020202020204" pitchFamily="34" charset="0"/>
              <a:buChar char="•"/>
            </a:pPr>
            <a:r>
              <a:rPr lang="en-US" sz="2700" dirty="0">
                <a:solidFill>
                  <a:schemeClr val="tx2"/>
                </a:solidFill>
                <a:hlinkClick r:id="rId5"/>
              </a:rPr>
              <a:t>England and Wales drug offences 2024| Statista</a:t>
            </a:r>
            <a:r>
              <a:rPr lang="en-US" sz="2700" b="1" i="0" u="sng" dirty="0">
                <a:solidFill>
                  <a:schemeClr val="tx2"/>
                </a:solidFill>
                <a:effectLst/>
              </a:rPr>
              <a:t> </a:t>
            </a:r>
          </a:p>
          <a:p>
            <a:pPr marL="0" indent="-228600">
              <a:lnSpc>
                <a:spcPct val="90000"/>
              </a:lnSpc>
              <a:spcAft>
                <a:spcPts val="600"/>
              </a:spcAft>
              <a:buFont typeface="Arial" panose="020B0604020202020204" pitchFamily="34" charset="0"/>
              <a:buChar char="•"/>
            </a:pPr>
            <a:r>
              <a:rPr lang="en-US" sz="2700" b="0" i="0" dirty="0">
                <a:solidFill>
                  <a:schemeClr val="tx2"/>
                </a:solidFill>
                <a:effectLst/>
              </a:rPr>
              <a:t>Police-recorded drug offences data across England and Wales (2013-2024).</a:t>
            </a:r>
          </a:p>
          <a:p>
            <a:pPr marL="0" indent="-228600">
              <a:lnSpc>
                <a:spcPct val="90000"/>
              </a:lnSpc>
              <a:spcAft>
                <a:spcPts val="600"/>
              </a:spcAft>
              <a:buFont typeface="Arial" panose="020B0604020202020204" pitchFamily="34" charset="0"/>
              <a:buChar char="•"/>
            </a:pPr>
            <a:endParaRPr lang="en-US" sz="2700" b="0" i="0" dirty="0">
              <a:solidFill>
                <a:schemeClr val="tx2"/>
              </a:solidFill>
              <a:effectLst/>
            </a:endParaRPr>
          </a:p>
          <a:p>
            <a:pPr marL="0" indent="-228600">
              <a:lnSpc>
                <a:spcPct val="90000"/>
              </a:lnSpc>
              <a:spcAft>
                <a:spcPts val="600"/>
              </a:spcAft>
              <a:buFont typeface="Arial" panose="020B0604020202020204" pitchFamily="34" charset="0"/>
              <a:buChar char="•"/>
            </a:pPr>
            <a:endParaRPr lang="en-US" sz="2700" b="0" i="0" dirty="0">
              <a:solidFill>
                <a:schemeClr val="tx2"/>
              </a:solidFill>
              <a:effectLst/>
            </a:endParaRPr>
          </a:p>
          <a:p>
            <a:pPr indent="-228600">
              <a:lnSpc>
                <a:spcPct val="90000"/>
              </a:lnSpc>
              <a:spcAft>
                <a:spcPts val="600"/>
              </a:spcAft>
              <a:buFont typeface="Arial" panose="020B0604020202020204" pitchFamily="34" charset="0"/>
              <a:buChar char="•"/>
            </a:pPr>
            <a:r>
              <a:rPr lang="en-US" sz="2700" dirty="0">
                <a:solidFill>
                  <a:schemeClr val="tx2"/>
                </a:solidFill>
                <a:hlinkClick r:id="rId6"/>
              </a:rPr>
              <a:t>Drug offences (offences per 1,000 population) in Bristol | LG Inform</a:t>
            </a:r>
            <a:r>
              <a:rPr lang="en-US" sz="2700" b="1" i="0" dirty="0">
                <a:solidFill>
                  <a:schemeClr val="tx2"/>
                </a:solidFill>
                <a:effectLst/>
              </a:rPr>
              <a:t>:</a:t>
            </a:r>
            <a:r>
              <a:rPr lang="en-US" sz="2700" b="0" i="0" dirty="0">
                <a:solidFill>
                  <a:schemeClr val="tx2"/>
                </a:solidFill>
                <a:effectLst/>
              </a:rPr>
              <a:t> Drug offences by local authority, </a:t>
            </a:r>
            <a:r>
              <a:rPr lang="en-US" sz="2700" b="0" i="0" dirty="0" err="1">
                <a:solidFill>
                  <a:schemeClr val="tx2"/>
                </a:solidFill>
                <a:effectLst/>
              </a:rPr>
              <a:t>analysed</a:t>
            </a:r>
            <a:r>
              <a:rPr lang="en-US" sz="2700" b="0" i="0" dirty="0">
                <a:solidFill>
                  <a:schemeClr val="tx2"/>
                </a:solidFill>
                <a:effectLst/>
              </a:rPr>
              <a:t> per 1,000 population.</a:t>
            </a:r>
          </a:p>
          <a:p>
            <a:pPr indent="-228600">
              <a:lnSpc>
                <a:spcPct val="90000"/>
              </a:lnSpc>
              <a:spcAft>
                <a:spcPts val="600"/>
              </a:spcAft>
              <a:buFont typeface="Arial" panose="020B0604020202020204" pitchFamily="34" charset="0"/>
              <a:buChar char="•"/>
            </a:pPr>
            <a:endParaRPr lang="en-US" sz="2700" dirty="0">
              <a:solidFill>
                <a:schemeClr val="tx2"/>
              </a:solidFill>
            </a:endParaRPr>
          </a:p>
          <a:p>
            <a:pPr indent="-228600">
              <a:lnSpc>
                <a:spcPct val="90000"/>
              </a:lnSpc>
              <a:spcAft>
                <a:spcPts val="600"/>
              </a:spcAft>
              <a:buFont typeface="Arial" panose="020B0604020202020204" pitchFamily="34" charset="0"/>
              <a:buChar char="•"/>
            </a:pPr>
            <a:r>
              <a:rPr lang="en-GB" sz="2800" dirty="0">
                <a:hlinkClick r:id="rId7"/>
              </a:rPr>
              <a:t>Microsoft Word - Alcohol-related crime reporting – what do we </a:t>
            </a:r>
            <a:r>
              <a:rPr lang="en-GB" sz="2800" dirty="0" err="1">
                <a:hlinkClick r:id="rId7"/>
              </a:rPr>
              <a:t>know?.docx</a:t>
            </a:r>
            <a:endParaRPr lang="en-GB" sz="2800" dirty="0"/>
          </a:p>
          <a:p>
            <a:pPr>
              <a:lnSpc>
                <a:spcPct val="90000"/>
              </a:lnSpc>
              <a:spcAft>
                <a:spcPts val="600"/>
              </a:spcAft>
            </a:pPr>
            <a:endParaRPr lang="en-GB" sz="2800" dirty="0"/>
          </a:p>
          <a:p>
            <a:pPr indent="-228600">
              <a:lnSpc>
                <a:spcPct val="90000"/>
              </a:lnSpc>
              <a:spcAft>
                <a:spcPts val="600"/>
              </a:spcAft>
              <a:buFont typeface="Arial" panose="020B0604020202020204" pitchFamily="34" charset="0"/>
              <a:buChar char="•"/>
            </a:pPr>
            <a:endParaRPr lang="en-US" sz="2700" b="0" i="0" dirty="0">
              <a:solidFill>
                <a:schemeClr val="tx2"/>
              </a:solidFill>
              <a:effectLst/>
            </a:endParaRPr>
          </a:p>
        </p:txBody>
      </p:sp>
      <p:grpSp>
        <p:nvGrpSpPr>
          <p:cNvPr id="15" name="Group 1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952" y="79494"/>
            <a:ext cx="8892911" cy="10207507"/>
            <a:chOff x="6095999" y="52996"/>
            <a:chExt cx="6093363" cy="6805005"/>
          </a:xfrm>
          <a:solidFill>
            <a:schemeClr val="accent5">
              <a:alpha val="10000"/>
            </a:schemeClr>
          </a:solidFill>
        </p:grpSpPr>
        <p:sp>
          <p:nvSpPr>
            <p:cNvPr id="16"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Slide Number Placeholder 4">
            <a:extLst>
              <a:ext uri="{FF2B5EF4-FFF2-40B4-BE49-F238E27FC236}">
                <a16:creationId xmlns:a16="http://schemas.microsoft.com/office/drawing/2014/main" id="{20056618-D491-985A-7CF6-8199BD70F5AA}"/>
              </a:ext>
            </a:extLst>
          </p:cNvPr>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14930645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rot="5400000">
            <a:off x="6562649" y="405193"/>
            <a:ext cx="5162701" cy="18288000"/>
            <a:chOff x="0" y="0"/>
            <a:chExt cx="651348" cy="2307290"/>
          </a:xfrm>
        </p:grpSpPr>
        <p:sp>
          <p:nvSpPr>
            <p:cNvPr id="4" name="Freeform 4"/>
            <p:cNvSpPr/>
            <p:nvPr/>
          </p:nvSpPr>
          <p:spPr>
            <a:xfrm>
              <a:off x="0" y="0"/>
              <a:ext cx="651348" cy="2307290"/>
            </a:xfrm>
            <a:custGeom>
              <a:avLst/>
              <a:gdLst/>
              <a:ahLst/>
              <a:cxnLst/>
              <a:rect l="l" t="t" r="r" b="b"/>
              <a:pathLst>
                <a:path w="651348" h="2307290">
                  <a:moveTo>
                    <a:pt x="0" y="0"/>
                  </a:moveTo>
                  <a:lnTo>
                    <a:pt x="448148" y="0"/>
                  </a:lnTo>
                  <a:lnTo>
                    <a:pt x="651348" y="1153645"/>
                  </a:lnTo>
                  <a:lnTo>
                    <a:pt x="448148" y="2307290"/>
                  </a:lnTo>
                  <a:lnTo>
                    <a:pt x="0" y="2307290"/>
                  </a:lnTo>
                  <a:lnTo>
                    <a:pt x="203200" y="1153645"/>
                  </a:lnTo>
                  <a:lnTo>
                    <a:pt x="0" y="0"/>
                  </a:lnTo>
                  <a:close/>
                </a:path>
              </a:pathLst>
            </a:custGeom>
            <a:solidFill>
              <a:srgbClr val="0079FE"/>
            </a:solidFill>
          </p:spPr>
          <p:txBody>
            <a:bodyPr/>
            <a:lstStyle/>
            <a:p>
              <a:endParaRPr lang="en-GB"/>
            </a:p>
          </p:txBody>
        </p:sp>
        <p:sp>
          <p:nvSpPr>
            <p:cNvPr id="5" name="TextBox 5"/>
            <p:cNvSpPr txBox="1"/>
            <p:nvPr/>
          </p:nvSpPr>
          <p:spPr>
            <a:xfrm>
              <a:off x="177800" y="-38100"/>
              <a:ext cx="397348" cy="234539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365331" y="7587665"/>
            <a:ext cx="1557338" cy="155733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2679"/>
            </a:solidFill>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8419290" y="7641624"/>
            <a:ext cx="1449420" cy="1449420"/>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604914" y="373787"/>
            <a:ext cx="1557765" cy="264243"/>
          </a:xfrm>
          <a:prstGeom prst="rect">
            <a:avLst/>
          </a:prstGeom>
        </p:spPr>
        <p:txBody>
          <a:bodyPr lIns="0" tIns="0" rIns="0" bIns="0" rtlCol="0" anchor="t">
            <a:spAutoFit/>
          </a:bodyPr>
          <a:lstStyle/>
          <a:p>
            <a:pPr algn="l">
              <a:lnSpc>
                <a:spcPts val="2235"/>
              </a:lnSpc>
              <a:spcBef>
                <a:spcPct val="0"/>
              </a:spcBef>
            </a:pPr>
            <a:r>
              <a:rPr lang="en-US" sz="1596" b="1" spc="-63">
                <a:solidFill>
                  <a:srgbClr val="FFFFFF"/>
                </a:solidFill>
                <a:latin typeface="Montserrat Medium"/>
                <a:ea typeface="Montserrat Medium"/>
                <a:cs typeface="Montserrat Medium"/>
                <a:sym typeface="Montserrat Medium"/>
              </a:rPr>
              <a:t>Presentation</a:t>
            </a:r>
          </a:p>
        </p:txBody>
      </p:sp>
      <p:sp>
        <p:nvSpPr>
          <p:cNvPr id="13" name="TextBox 13"/>
          <p:cNvSpPr txBox="1"/>
          <p:nvPr/>
        </p:nvSpPr>
        <p:spPr>
          <a:xfrm>
            <a:off x="604914" y="9623634"/>
            <a:ext cx="1180920" cy="264243"/>
          </a:xfrm>
          <a:prstGeom prst="rect">
            <a:avLst/>
          </a:prstGeom>
        </p:spPr>
        <p:txBody>
          <a:bodyPr lIns="0" tIns="0" rIns="0" bIns="0" rtlCol="0" anchor="t">
            <a:spAutoFit/>
          </a:bodyPr>
          <a:lstStyle/>
          <a:p>
            <a:pPr algn="l">
              <a:lnSpc>
                <a:spcPts val="2235"/>
              </a:lnSpc>
              <a:spcBef>
                <a:spcPct val="0"/>
              </a:spcBef>
            </a:pPr>
            <a:r>
              <a:rPr lang="en-US" sz="1596" b="1" spc="-63">
                <a:solidFill>
                  <a:srgbClr val="FFFFFF"/>
                </a:solidFill>
                <a:latin typeface="Montserrat Medium"/>
                <a:ea typeface="Montserrat Medium"/>
                <a:cs typeface="Montserrat Medium"/>
                <a:sym typeface="Montserrat Medium"/>
              </a:rPr>
              <a:t>Borcelle</a:t>
            </a:r>
          </a:p>
        </p:txBody>
      </p:sp>
      <p:grpSp>
        <p:nvGrpSpPr>
          <p:cNvPr id="14" name="Group 14"/>
          <p:cNvGrpSpPr/>
          <p:nvPr/>
        </p:nvGrpSpPr>
        <p:grpSpPr>
          <a:xfrm>
            <a:off x="1393322" y="9801807"/>
            <a:ext cx="40903" cy="4090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EB85"/>
            </a:solidFill>
          </p:spPr>
          <p:txBody>
            <a:bodyPr/>
            <a:lstStyle/>
            <a:p>
              <a:endParaRPr lang="en-GB"/>
            </a:p>
          </p:txBody>
        </p:sp>
        <p:sp>
          <p:nvSpPr>
            <p:cNvPr id="16" name="TextBox 16"/>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7" name="Freeform 17"/>
          <p:cNvSpPr/>
          <p:nvPr/>
        </p:nvSpPr>
        <p:spPr>
          <a:xfrm>
            <a:off x="17240250" y="375743"/>
            <a:ext cx="433631" cy="288907"/>
          </a:xfrm>
          <a:custGeom>
            <a:avLst/>
            <a:gdLst/>
            <a:ahLst/>
            <a:cxnLst/>
            <a:rect l="l" t="t" r="r" b="b"/>
            <a:pathLst>
              <a:path w="433631" h="288907">
                <a:moveTo>
                  <a:pt x="0" y="0"/>
                </a:moveTo>
                <a:lnTo>
                  <a:pt x="433631" y="0"/>
                </a:lnTo>
                <a:lnTo>
                  <a:pt x="433631" y="288906"/>
                </a:lnTo>
                <a:lnTo>
                  <a:pt x="0" y="28890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8" name="TextBox 18"/>
          <p:cNvSpPr txBox="1"/>
          <p:nvPr/>
        </p:nvSpPr>
        <p:spPr>
          <a:xfrm>
            <a:off x="16113605" y="9623634"/>
            <a:ext cx="1560276" cy="264243"/>
          </a:xfrm>
          <a:prstGeom prst="rect">
            <a:avLst/>
          </a:prstGeom>
        </p:spPr>
        <p:txBody>
          <a:bodyPr lIns="0" tIns="0" rIns="0" bIns="0" rtlCol="0" anchor="t">
            <a:spAutoFit/>
          </a:bodyPr>
          <a:lstStyle/>
          <a:p>
            <a:pPr algn="r">
              <a:lnSpc>
                <a:spcPts val="2235"/>
              </a:lnSpc>
              <a:spcBef>
                <a:spcPct val="0"/>
              </a:spcBef>
            </a:pPr>
            <a:r>
              <a:rPr lang="en-US" sz="1596" b="1" spc="-63">
                <a:solidFill>
                  <a:srgbClr val="FFFFFF"/>
                </a:solidFill>
                <a:latin typeface="Montserrat Medium"/>
                <a:ea typeface="Montserrat Medium"/>
                <a:cs typeface="Montserrat Medium"/>
                <a:sym typeface="Montserrat Medium"/>
              </a:rPr>
              <a:t>Page 1</a:t>
            </a:r>
          </a:p>
        </p:txBody>
      </p:sp>
      <p:sp>
        <p:nvSpPr>
          <p:cNvPr id="19" name="TextBox 19"/>
          <p:cNvSpPr txBox="1"/>
          <p:nvPr/>
        </p:nvSpPr>
        <p:spPr>
          <a:xfrm>
            <a:off x="2952646" y="2909608"/>
            <a:ext cx="12382708" cy="1642110"/>
          </a:xfrm>
          <a:prstGeom prst="rect">
            <a:avLst/>
          </a:prstGeom>
        </p:spPr>
        <p:txBody>
          <a:bodyPr lIns="0" tIns="0" rIns="0" bIns="0" rtlCol="0" anchor="t">
            <a:spAutoFit/>
          </a:bodyPr>
          <a:lstStyle/>
          <a:p>
            <a:pPr algn="ctr">
              <a:lnSpc>
                <a:spcPts val="13439"/>
              </a:lnSpc>
              <a:spcBef>
                <a:spcPct val="0"/>
              </a:spcBef>
            </a:pPr>
            <a:r>
              <a:rPr lang="en-US" sz="9600" b="1">
                <a:solidFill>
                  <a:srgbClr val="C9E2FF"/>
                </a:solidFill>
                <a:latin typeface="Montserrat Bold"/>
                <a:ea typeface="Montserrat Bold"/>
                <a:cs typeface="Montserrat Bold"/>
                <a:sym typeface="Montserrat Bold"/>
              </a:rPr>
              <a:t>THANK</a:t>
            </a:r>
          </a:p>
        </p:txBody>
      </p:sp>
      <p:sp>
        <p:nvSpPr>
          <p:cNvPr id="20" name="TextBox 20"/>
          <p:cNvSpPr txBox="1"/>
          <p:nvPr/>
        </p:nvSpPr>
        <p:spPr>
          <a:xfrm>
            <a:off x="2952646" y="4094493"/>
            <a:ext cx="12382708" cy="1642110"/>
          </a:xfrm>
          <a:prstGeom prst="rect">
            <a:avLst/>
          </a:prstGeom>
        </p:spPr>
        <p:txBody>
          <a:bodyPr lIns="0" tIns="0" rIns="0" bIns="0" rtlCol="0" anchor="t">
            <a:spAutoFit/>
          </a:bodyPr>
          <a:lstStyle/>
          <a:p>
            <a:pPr algn="ctr">
              <a:lnSpc>
                <a:spcPts val="13439"/>
              </a:lnSpc>
              <a:spcBef>
                <a:spcPct val="0"/>
              </a:spcBef>
            </a:pPr>
            <a:r>
              <a:rPr lang="en-US" sz="9600" b="1">
                <a:solidFill>
                  <a:srgbClr val="C9E2FF"/>
                </a:solidFill>
                <a:latin typeface="Montserrat Bold"/>
                <a:ea typeface="Montserrat Bold"/>
                <a:cs typeface="Montserrat Bold"/>
                <a:sym typeface="Montserrat Bold"/>
              </a:rPr>
              <a:t>YOU</a:t>
            </a:r>
          </a:p>
        </p:txBody>
      </p:sp>
      <p:sp>
        <p:nvSpPr>
          <p:cNvPr id="21" name="TextBox 21"/>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294069"/>
                </a:solidFill>
                <a:latin typeface="Canva Sans"/>
                <a:ea typeface="Canva Sans"/>
                <a:cs typeface="Canva Sans"/>
                <a:sym typeface="Canva Sans"/>
              </a:rPr>
              <a:t>9</a:t>
            </a:r>
          </a:p>
        </p:txBody>
      </p:sp>
      <p:sp>
        <p:nvSpPr>
          <p:cNvPr id="22" name="Freeform 22"/>
          <p:cNvSpPr/>
          <p:nvPr/>
        </p:nvSpPr>
        <p:spPr>
          <a:xfrm>
            <a:off x="8735365" y="7914348"/>
            <a:ext cx="817269" cy="1176696"/>
          </a:xfrm>
          <a:custGeom>
            <a:avLst/>
            <a:gdLst/>
            <a:ahLst/>
            <a:cxnLst/>
            <a:rect l="l" t="t" r="r" b="b"/>
            <a:pathLst>
              <a:path w="817269" h="1176696">
                <a:moveTo>
                  <a:pt x="0" y="0"/>
                </a:moveTo>
                <a:lnTo>
                  <a:pt x="817270" y="0"/>
                </a:lnTo>
                <a:lnTo>
                  <a:pt x="817270" y="1176696"/>
                </a:lnTo>
                <a:lnTo>
                  <a:pt x="0" y="117669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3" name="Slide Number Placeholder 22">
            <a:extLst>
              <a:ext uri="{FF2B5EF4-FFF2-40B4-BE49-F238E27FC236}">
                <a16:creationId xmlns:a16="http://schemas.microsoft.com/office/drawing/2014/main" id="{87B59DAD-7588-26E3-A336-C75462525FB1}"/>
              </a:ext>
            </a:extLst>
          </p:cNvPr>
          <p:cNvSpPr>
            <a:spLocks noGrp="1"/>
          </p:cNvSpPr>
          <p:nvPr>
            <p:ph type="sldNum" sz="quarter" idx="12"/>
          </p:nvPr>
        </p:nvSpPr>
        <p:spPr/>
        <p:txBody>
          <a:bodyPr/>
          <a:lstStyle/>
          <a:p>
            <a:fld id="{B6F15528-21DE-4FAA-801E-634DDDAF4B2B}" type="slidenum">
              <a:rPr lang="en-US" smtClean="0"/>
              <a:pPr/>
              <a:t>37</a:t>
            </a:fld>
            <a:endParaRPr 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3523</Words>
  <Application>Microsoft Office PowerPoint</Application>
  <PresentationFormat>Custom</PresentationFormat>
  <Paragraphs>382</Paragraphs>
  <Slides>37</Slides>
  <Notes>31</Notes>
  <HiddenSlides>0</HiddenSlides>
  <MMClips>2</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37</vt:i4>
      </vt:variant>
    </vt:vector>
  </HeadingPairs>
  <TitlesOfParts>
    <vt:vector size="56" baseType="lpstr">
      <vt:lpstr>Montserrat Bold</vt:lpstr>
      <vt:lpstr>Calibri</vt:lpstr>
      <vt:lpstr>Segoe Sans</vt:lpstr>
      <vt:lpstr>Agenda</vt:lpstr>
      <vt:lpstr>Canva Sans Bold</vt:lpstr>
      <vt:lpstr>Roboto</vt:lpstr>
      <vt:lpstr>Montserrat Medium</vt:lpstr>
      <vt:lpstr>Aptos Display</vt:lpstr>
      <vt:lpstr>Open Sans</vt:lpstr>
      <vt:lpstr>Change</vt:lpstr>
      <vt:lpstr>Arial</vt:lpstr>
      <vt:lpstr>Montserrat Ultra-Bold</vt:lpstr>
      <vt:lpstr>Lao UI</vt:lpstr>
      <vt:lpstr>Greycliff CF</vt:lpstr>
      <vt:lpstr>DM Sans Medium</vt:lpstr>
      <vt:lpstr>Lato</vt:lpstr>
      <vt:lpstr>Canva Sans</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Alcohol and crime – what does the data say?</vt:lpstr>
      <vt:lpstr>Alcohol and aggression/violence</vt:lpstr>
      <vt:lpstr>PowerPoint Presentation</vt:lpstr>
      <vt:lpstr>Alcohol and intimate partner violence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vt:lpstr>
      <vt:lpstr>Drug related homicide in Europe</vt:lpstr>
      <vt:lpstr>PowerPoint Presentation</vt:lpstr>
      <vt:lpstr>Drugs and organised crime </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Academic and Policy Recommendations</vt:lpstr>
      <vt:lpstr>PowerPoint Presentation</vt:lpstr>
      <vt:lpstr>PowerPoint Presentation</vt:lpstr>
      <vt:lpstr> Further reading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SUBSTANCE MISUSE AND CRIMINALITY: IS THERE A LINK?</dc:title>
  <dc:creator>Nerys Musgrove</dc:creator>
  <cp:lastModifiedBy>Nerys Musgrove</cp:lastModifiedBy>
  <cp:revision>4</cp:revision>
  <dcterms:created xsi:type="dcterms:W3CDTF">2006-08-16T00:00:00Z</dcterms:created>
  <dcterms:modified xsi:type="dcterms:W3CDTF">2026-10-06T08:47:41Z</dcterms:modified>
  <dc:identifier>DAGqISnHNqM</dc:identifier>
</cp:coreProperties>
</file>